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62" r:id="rId4"/>
    <p:sldId id="263" r:id="rId5"/>
    <p:sldId id="264" r:id="rId6"/>
    <p:sldId id="269" r:id="rId7"/>
    <p:sldId id="265" r:id="rId8"/>
    <p:sldId id="271" r:id="rId9"/>
    <p:sldId id="266" r:id="rId10"/>
    <p:sldId id="272" r:id="rId11"/>
    <p:sldId id="267"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2"/>
    <a:srgbClr val="F2F0E4"/>
    <a:srgbClr val="E6E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41" d="100"/>
          <a:sy n="41" d="100"/>
        </p:scale>
        <p:origin x="43" y="100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D818EEBF-E088-4832-A023-B72A1A6098AB}" type="datetimeFigureOut">
              <a:rPr kumimoji="1" lang="ja-JP" altLang="en-US" smtClean="0"/>
              <a:t>2023/3/20</a:t>
            </a:fld>
            <a:endParaRPr kumimoji="1" lang="ja-JP" alt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kumimoji="1" lang="ja-JP" alt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2177090B-0B6F-44A9-B704-9B978814C8B7}" type="slidenum">
              <a:rPr kumimoji="1" lang="ja-JP" altLang="en-US" smtClean="0"/>
              <a:t>‹#›</a:t>
            </a:fld>
            <a:endParaRPr kumimoji="1" lang="ja-JP" alt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377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18EEBF-E088-4832-A023-B72A1A6098AB}" type="datetimeFigureOut">
              <a:rPr kumimoji="1" lang="ja-JP" altLang="en-US" smtClean="0"/>
              <a:t>2023/3/20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77090B-0B6F-44A9-B704-9B978814C8B7}" type="slidenum">
              <a:rPr kumimoji="1" lang="ja-JP" altLang="en-US" smtClean="0"/>
              <a:t>‹#›</a:t>
            </a:fld>
            <a:endParaRPr kumimoji="1" lang="ja-JP" altLang="en-US"/>
          </a:p>
        </p:txBody>
      </p:sp>
    </p:spTree>
    <p:extLst>
      <p:ext uri="{BB962C8B-B14F-4D97-AF65-F5344CB8AC3E}">
        <p14:creationId xmlns:p14="http://schemas.microsoft.com/office/powerpoint/2010/main" val="1070552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18EEBF-E088-4832-A023-B72A1A6098AB}" type="datetimeFigureOut">
              <a:rPr kumimoji="1" lang="ja-JP" altLang="en-US" smtClean="0"/>
              <a:t>2023/3/20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77090B-0B6F-44A9-B704-9B978814C8B7}" type="slidenum">
              <a:rPr kumimoji="1" lang="ja-JP" altLang="en-US" smtClean="0"/>
              <a:t>‹#›</a:t>
            </a:fld>
            <a:endParaRPr kumimoji="1" lang="ja-JP" altLang="en-US"/>
          </a:p>
        </p:txBody>
      </p:sp>
    </p:spTree>
    <p:extLst>
      <p:ext uri="{BB962C8B-B14F-4D97-AF65-F5344CB8AC3E}">
        <p14:creationId xmlns:p14="http://schemas.microsoft.com/office/powerpoint/2010/main" val="4059672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18EEBF-E088-4832-A023-B72A1A6098AB}" type="datetimeFigureOut">
              <a:rPr kumimoji="1" lang="ja-JP" altLang="en-US" smtClean="0"/>
              <a:t>2023/3/20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77090B-0B6F-44A9-B704-9B978814C8B7}" type="slidenum">
              <a:rPr kumimoji="1" lang="ja-JP" altLang="en-US" smtClean="0"/>
              <a:t>‹#›</a:t>
            </a:fld>
            <a:endParaRPr kumimoji="1" lang="ja-JP" altLang="en-US"/>
          </a:p>
        </p:txBody>
      </p:sp>
    </p:spTree>
    <p:extLst>
      <p:ext uri="{BB962C8B-B14F-4D97-AF65-F5344CB8AC3E}">
        <p14:creationId xmlns:p14="http://schemas.microsoft.com/office/powerpoint/2010/main" val="925555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D818EEBF-E088-4832-A023-B72A1A6098AB}" type="datetimeFigureOut">
              <a:rPr kumimoji="1" lang="ja-JP" altLang="en-US" smtClean="0"/>
              <a:t>2023/3/20</a:t>
            </a:fld>
            <a:endParaRPr kumimoji="1" lang="ja-JP" alt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2177090B-0B6F-44A9-B704-9B978814C8B7}" type="slidenum">
              <a:rPr kumimoji="1" lang="ja-JP" altLang="en-US" smtClean="0"/>
              <a:t>‹#›</a:t>
            </a:fld>
            <a:endParaRPr kumimoji="1" lang="ja-JP" alt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5676668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818EEBF-E088-4832-A023-B72A1A6098AB}" type="datetimeFigureOut">
              <a:rPr kumimoji="1" lang="ja-JP" altLang="en-US" smtClean="0"/>
              <a:t>2023/3/20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77090B-0B6F-44A9-B704-9B978814C8B7}" type="slidenum">
              <a:rPr kumimoji="1" lang="ja-JP" altLang="en-US" smtClean="0"/>
              <a:t>‹#›</a:t>
            </a:fld>
            <a:endParaRPr kumimoji="1" lang="ja-JP" altLang="en-US"/>
          </a:p>
        </p:txBody>
      </p:sp>
    </p:spTree>
    <p:extLst>
      <p:ext uri="{BB962C8B-B14F-4D97-AF65-F5344CB8AC3E}">
        <p14:creationId xmlns:p14="http://schemas.microsoft.com/office/powerpoint/2010/main" val="1368761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57300"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633864"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818EEBF-E088-4832-A023-B72A1A6098AB}" type="datetimeFigureOut">
              <a:rPr kumimoji="1" lang="ja-JP" altLang="en-US" smtClean="0"/>
              <a:t>2023/3/20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177090B-0B6F-44A9-B704-9B978814C8B7}" type="slidenum">
              <a:rPr kumimoji="1" lang="ja-JP" altLang="en-US" smtClean="0"/>
              <a:t>‹#›</a:t>
            </a:fld>
            <a:endParaRPr kumimoji="1" lang="ja-JP" altLang="en-US"/>
          </a:p>
        </p:txBody>
      </p:sp>
    </p:spTree>
    <p:extLst>
      <p:ext uri="{BB962C8B-B14F-4D97-AF65-F5344CB8AC3E}">
        <p14:creationId xmlns:p14="http://schemas.microsoft.com/office/powerpoint/2010/main" val="197725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818EEBF-E088-4832-A023-B72A1A6098AB}" type="datetimeFigureOut">
              <a:rPr kumimoji="1" lang="ja-JP" altLang="en-US" smtClean="0"/>
              <a:t>2023/3/20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177090B-0B6F-44A9-B704-9B978814C8B7}" type="slidenum">
              <a:rPr kumimoji="1" lang="ja-JP" altLang="en-US" smtClean="0"/>
              <a:t>‹#›</a:t>
            </a:fld>
            <a:endParaRPr kumimoji="1" lang="ja-JP" altLang="en-US"/>
          </a:p>
        </p:txBody>
      </p:sp>
    </p:spTree>
    <p:extLst>
      <p:ext uri="{BB962C8B-B14F-4D97-AF65-F5344CB8AC3E}">
        <p14:creationId xmlns:p14="http://schemas.microsoft.com/office/powerpoint/2010/main" val="1647241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8EEBF-E088-4832-A023-B72A1A6098AB}" type="datetimeFigureOut">
              <a:rPr kumimoji="1" lang="ja-JP" altLang="en-US" smtClean="0"/>
              <a:t>2023/3/20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177090B-0B6F-44A9-B704-9B978814C8B7}" type="slidenum">
              <a:rPr kumimoji="1" lang="ja-JP" altLang="en-US" smtClean="0"/>
              <a:t>‹#›</a:t>
            </a:fld>
            <a:endParaRPr kumimoji="1" lang="ja-JP" altLang="en-US"/>
          </a:p>
        </p:txBody>
      </p:sp>
    </p:spTree>
    <p:extLst>
      <p:ext uri="{BB962C8B-B14F-4D97-AF65-F5344CB8AC3E}">
        <p14:creationId xmlns:p14="http://schemas.microsoft.com/office/powerpoint/2010/main" val="48774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65051" y="6375679"/>
            <a:ext cx="1233355" cy="348462"/>
          </a:xfrm>
        </p:spPr>
        <p:txBody>
          <a:bodyPr/>
          <a:lstStyle/>
          <a:p>
            <a:fld id="{D818EEBF-E088-4832-A023-B72A1A6098AB}" type="datetimeFigureOut">
              <a:rPr kumimoji="1" lang="ja-JP" altLang="en-US" smtClean="0"/>
              <a:t>2023/3/20</a:t>
            </a:fld>
            <a:endParaRPr kumimoji="1" lang="ja-JP" altLang="en-US"/>
          </a:p>
        </p:txBody>
      </p:sp>
      <p:sp>
        <p:nvSpPr>
          <p:cNvPr id="6" name="Footer Placeholder 5"/>
          <p:cNvSpPr>
            <a:spLocks noGrp="1"/>
          </p:cNvSpPr>
          <p:nvPr>
            <p:ph type="ftr" sz="quarter" idx="11"/>
          </p:nvPr>
        </p:nvSpPr>
        <p:spPr>
          <a:xfrm>
            <a:off x="2103620" y="6375679"/>
            <a:ext cx="3482179" cy="345796"/>
          </a:xfrm>
        </p:spPr>
        <p:txBody>
          <a:bodyPr/>
          <a:lstStyle/>
          <a:p>
            <a:endParaRPr kumimoji="1" lang="ja-JP" altLang="en-US"/>
          </a:p>
        </p:txBody>
      </p:sp>
      <p:sp>
        <p:nvSpPr>
          <p:cNvPr id="7" name="Slide Number Placeholder 6"/>
          <p:cNvSpPr>
            <a:spLocks noGrp="1"/>
          </p:cNvSpPr>
          <p:nvPr>
            <p:ph type="sldNum" sz="quarter" idx="12"/>
          </p:nvPr>
        </p:nvSpPr>
        <p:spPr>
          <a:xfrm>
            <a:off x="5691014" y="6375679"/>
            <a:ext cx="1232456" cy="345796"/>
          </a:xfrm>
        </p:spPr>
        <p:txBody>
          <a:bodyPr/>
          <a:lstStyle/>
          <a:p>
            <a:fld id="{2177090B-0B6F-44A9-B704-9B978814C8B7}" type="slidenum">
              <a:rPr kumimoji="1" lang="ja-JP" altLang="en-US" smtClean="0"/>
              <a:t>‹#›</a:t>
            </a:fld>
            <a:endParaRPr kumimoji="1" lang="ja-JP" alt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480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65950" y="6375679"/>
            <a:ext cx="1232456" cy="348462"/>
          </a:xfrm>
        </p:spPr>
        <p:txBody>
          <a:bodyPr/>
          <a:lstStyle/>
          <a:p>
            <a:fld id="{D818EEBF-E088-4832-A023-B72A1A6098AB}" type="datetimeFigureOut">
              <a:rPr kumimoji="1" lang="ja-JP" altLang="en-US" smtClean="0"/>
              <a:t>2023/3/20</a:t>
            </a:fld>
            <a:endParaRPr kumimoji="1" lang="ja-JP" altLang="en-US"/>
          </a:p>
        </p:txBody>
      </p:sp>
      <p:sp>
        <p:nvSpPr>
          <p:cNvPr id="6" name="Footer Placeholder 5"/>
          <p:cNvSpPr>
            <a:spLocks noGrp="1"/>
          </p:cNvSpPr>
          <p:nvPr>
            <p:ph type="ftr" sz="quarter" idx="11"/>
          </p:nvPr>
        </p:nvSpPr>
        <p:spPr>
          <a:xfrm>
            <a:off x="2103621" y="6375679"/>
            <a:ext cx="3482178" cy="345796"/>
          </a:xfrm>
        </p:spPr>
        <p:txBody>
          <a:bodyPr/>
          <a:lstStyle/>
          <a:p>
            <a:endParaRPr kumimoji="1" lang="ja-JP" altLang="en-US"/>
          </a:p>
        </p:txBody>
      </p:sp>
      <p:sp>
        <p:nvSpPr>
          <p:cNvPr id="7" name="Slide Number Placeholder 6"/>
          <p:cNvSpPr>
            <a:spLocks noGrp="1"/>
          </p:cNvSpPr>
          <p:nvPr>
            <p:ph type="sldNum" sz="quarter" idx="12"/>
          </p:nvPr>
        </p:nvSpPr>
        <p:spPr>
          <a:xfrm>
            <a:off x="5687568" y="6375679"/>
            <a:ext cx="1234440" cy="345796"/>
          </a:xfrm>
        </p:spPr>
        <p:txBody>
          <a:bodyPr/>
          <a:lstStyle/>
          <a:p>
            <a:fld id="{2177090B-0B6F-44A9-B704-9B978814C8B7}" type="slidenum">
              <a:rPr kumimoji="1" lang="ja-JP" altLang="en-US" smtClean="0"/>
              <a:t>‹#›</a:t>
            </a:fld>
            <a:endParaRPr kumimoji="1" lang="ja-JP" altLang="en-US"/>
          </a:p>
        </p:txBody>
      </p:sp>
    </p:spTree>
    <p:extLst>
      <p:ext uri="{BB962C8B-B14F-4D97-AF65-F5344CB8AC3E}">
        <p14:creationId xmlns:p14="http://schemas.microsoft.com/office/powerpoint/2010/main" val="2985819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D818EEBF-E088-4832-A023-B72A1A6098AB}" type="datetimeFigureOut">
              <a:rPr kumimoji="1" lang="ja-JP" altLang="en-US" smtClean="0"/>
              <a:t>2023/3/20</a:t>
            </a:fld>
            <a:endParaRPr kumimoji="1" lang="ja-JP" alt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177090B-0B6F-44A9-B704-9B978814C8B7}" type="slidenum">
              <a:rPr kumimoji="1" lang="ja-JP" altLang="en-US" smtClean="0"/>
              <a:t>‹#›</a:t>
            </a:fld>
            <a:endParaRPr kumimoji="1" lang="ja-JP" alt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4970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kumimoji="1"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0.pn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10.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DEBFBA-CCC1-4603-B744-FF0FC3192774}"/>
              </a:ext>
            </a:extLst>
          </p:cNvPr>
          <p:cNvSpPr>
            <a:spLocks noGrp="1"/>
          </p:cNvSpPr>
          <p:nvPr>
            <p:ph type="ctrTitle"/>
          </p:nvPr>
        </p:nvSpPr>
        <p:spPr>
          <a:xfrm>
            <a:off x="927521" y="897052"/>
            <a:ext cx="10318418" cy="4394988"/>
          </a:xfrm>
        </p:spPr>
        <p:txBody>
          <a:bodyPr/>
          <a:lstStyle/>
          <a:p>
            <a:r>
              <a:rPr lang="ja-JP" altLang="en-US" sz="6600" dirty="0"/>
              <a:t>昔々あるところに、</a:t>
            </a:r>
            <a:r>
              <a:rPr lang="en-US" altLang="ja-JP" sz="6600" dirty="0"/>
              <a:t/>
            </a:r>
            <a:br>
              <a:rPr lang="en-US" altLang="ja-JP" sz="6600" dirty="0"/>
            </a:br>
            <a:r>
              <a:rPr lang="ja-JP" altLang="en-US" sz="6600" dirty="0"/>
              <a:t>もしも税があったなら</a:t>
            </a:r>
            <a:r>
              <a:rPr kumimoji="1" lang="en-US" altLang="ja-JP" dirty="0"/>
              <a:t/>
            </a:r>
            <a:br>
              <a:rPr kumimoji="1" lang="en-US" altLang="ja-JP" dirty="0"/>
            </a:br>
            <a:r>
              <a:rPr lang="en-US" altLang="ja-JP" sz="3600" dirty="0"/>
              <a:t>―</a:t>
            </a:r>
            <a:r>
              <a:rPr lang="ja-JP" altLang="en-US" sz="3600" dirty="0"/>
              <a:t>日常のあらゆるところに税は関わる</a:t>
            </a:r>
            <a:r>
              <a:rPr lang="en-US" altLang="ja-JP" sz="3600" dirty="0"/>
              <a:t>―</a:t>
            </a:r>
            <a:endParaRPr kumimoji="1" lang="ja-JP" altLang="en-US" sz="3600" dirty="0"/>
          </a:p>
        </p:txBody>
      </p:sp>
      <p:sp>
        <p:nvSpPr>
          <p:cNvPr id="3" name="字幕 2">
            <a:extLst>
              <a:ext uri="{FF2B5EF4-FFF2-40B4-BE49-F238E27FC236}">
                <a16:creationId xmlns:a16="http://schemas.microsoft.com/office/drawing/2014/main" id="{BC155A0D-46E5-401D-9ACB-6050131B1F75}"/>
              </a:ext>
            </a:extLst>
          </p:cNvPr>
          <p:cNvSpPr>
            <a:spLocks noGrp="1"/>
          </p:cNvSpPr>
          <p:nvPr>
            <p:ph type="subTitle" idx="1"/>
          </p:nvPr>
        </p:nvSpPr>
        <p:spPr>
          <a:xfrm>
            <a:off x="2223433" y="5870140"/>
            <a:ext cx="8045373" cy="742279"/>
          </a:xfrm>
        </p:spPr>
        <p:txBody>
          <a:bodyPr/>
          <a:lstStyle/>
          <a:p>
            <a:r>
              <a:rPr kumimoji="1" lang="ja-JP" altLang="en-US" dirty="0"/>
              <a:t>日本税理士会連合会</a:t>
            </a:r>
          </a:p>
        </p:txBody>
      </p:sp>
      <p:pic>
        <p:nvPicPr>
          <p:cNvPr id="1026" name="Picture 2" descr="桃・ピーチのイラスト（フルーツ）">
            <a:extLst>
              <a:ext uri="{FF2B5EF4-FFF2-40B4-BE49-F238E27FC236}">
                <a16:creationId xmlns:a16="http://schemas.microsoft.com/office/drawing/2014/main" id="{0E7E8C8E-3297-4C4A-AFE2-E6DBD8E4A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549" y="4787005"/>
            <a:ext cx="1240698" cy="12406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昔話に登場する老夫婦のイラスト">
            <a:extLst>
              <a:ext uri="{FF2B5EF4-FFF2-40B4-BE49-F238E27FC236}">
                <a16:creationId xmlns:a16="http://schemas.microsoft.com/office/drawing/2014/main" id="{08112072-3A74-42E8-BD66-3E0827CFE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225" y="4631412"/>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48501" y="4548365"/>
            <a:ext cx="1797547" cy="1797547"/>
          </a:xfrm>
          <a:prstGeom prst="rect">
            <a:avLst/>
          </a:prstGeom>
        </p:spPr>
      </p:pic>
    </p:spTree>
    <p:extLst>
      <p:ext uri="{BB962C8B-B14F-4D97-AF65-F5344CB8AC3E}">
        <p14:creationId xmlns:p14="http://schemas.microsoft.com/office/powerpoint/2010/main" val="27353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323" y="3528399"/>
            <a:ext cx="3664077" cy="284882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866" y="3607503"/>
            <a:ext cx="3001438" cy="2791337"/>
          </a:xfrm>
          <a:prstGeom prst="rect">
            <a:avLst/>
          </a:prstGeom>
        </p:spPr>
      </p:pic>
      <p:sp>
        <p:nvSpPr>
          <p:cNvPr id="24" name="コンテンツ プレースホルダー 2">
            <a:extLst>
              <a:ext uri="{FF2B5EF4-FFF2-40B4-BE49-F238E27FC236}">
                <a16:creationId xmlns:a16="http://schemas.microsoft.com/office/drawing/2014/main" id="{85C8DC31-42F3-4780-A70B-2C1A31CECC39}"/>
              </a:ext>
            </a:extLst>
          </p:cNvPr>
          <p:cNvSpPr txBox="1">
            <a:spLocks/>
          </p:cNvSpPr>
          <p:nvPr/>
        </p:nvSpPr>
        <p:spPr>
          <a:xfrm>
            <a:off x="1142623" y="490755"/>
            <a:ext cx="10178322" cy="2863342"/>
          </a:xfrm>
          <a:prstGeom prst="rect">
            <a:avLst/>
          </a:prstGeom>
          <a:solidFill>
            <a:schemeClr val="accent1">
              <a:lumMod val="40000"/>
              <a:lumOff val="60000"/>
            </a:schemeClr>
          </a:solidFill>
        </p:spPr>
        <p:txBody>
          <a:bodyPr anchor="ct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marL="0" indent="0">
              <a:buNone/>
            </a:pPr>
            <a:r>
              <a:rPr lang="en-US" altLang="ja-JP" dirty="0" smtClean="0"/>
              <a:t>SCENE</a:t>
            </a:r>
            <a:r>
              <a:rPr lang="ja-JP" altLang="en-US" dirty="0"/>
              <a:t>８　</a:t>
            </a:r>
            <a:r>
              <a:rPr lang="ja-JP" altLang="en-US" dirty="0" smtClean="0"/>
              <a:t>鶴の恩返しより</a:t>
            </a:r>
            <a:endParaRPr lang="en-US" altLang="ja-JP" dirty="0" smtClean="0"/>
          </a:p>
          <a:p>
            <a:pPr marL="0" indent="0">
              <a:buNone/>
            </a:pPr>
            <a:r>
              <a:rPr lang="ja-JP" altLang="en-US" sz="1600" dirty="0"/>
              <a:t>お爺さんが山で柴刈りをした帰りに、沼の近くで猟師の罠にかかって苦しんでいる鶴を見つけ、罠をはずしてやった。</a:t>
            </a:r>
          </a:p>
          <a:p>
            <a:pPr marL="0" indent="0">
              <a:buNone/>
            </a:pPr>
            <a:r>
              <a:rPr lang="ja-JP" altLang="en-US" sz="1600" dirty="0" smtClean="0"/>
              <a:t>する</a:t>
            </a:r>
            <a:r>
              <a:rPr lang="ja-JP" altLang="en-US" sz="1600" dirty="0"/>
              <a:t>とその夜、旅の途中で道に迷ったと言ってかわいい娘がやって来た。お爺さんとお婆さんは困っている娘を家に入れてあたたかいお粥を食べさせた。娘はこれからどこにも行く宛がないというので、それならわしらと一緒に暮らそうと言うことになり、娘はお爺さんお婆さんの家で暮らすことになった。</a:t>
            </a:r>
          </a:p>
          <a:p>
            <a:pPr marL="0" indent="0">
              <a:buNone/>
            </a:pPr>
            <a:r>
              <a:rPr lang="ja-JP" altLang="en-US" sz="1600" dirty="0" smtClean="0"/>
              <a:t>翌朝</a:t>
            </a:r>
            <a:r>
              <a:rPr lang="ja-JP" altLang="en-US" sz="1600" dirty="0"/>
              <a:t>、娘は糸を持って機織り部屋に入り、しばらくするととても美しい布を織って出てきた。お爺さんはこれを町で高い値段で売ってお米や味噌を買うことができた。その晩もその次の晩も娘は布を織り、お爺さんは町へ売りに</a:t>
            </a:r>
            <a:r>
              <a:rPr lang="ja-JP" altLang="en-US" sz="1600" dirty="0" smtClean="0"/>
              <a:t>行った。</a:t>
            </a:r>
            <a:endParaRPr lang="en-US" altLang="ja-JP" sz="1600" dirty="0"/>
          </a:p>
        </p:txBody>
      </p:sp>
      <p:sp>
        <p:nvSpPr>
          <p:cNvPr id="25" name="角丸四角形 24">
            <a:hlinkClick r:id="rId4" action="ppaction://hlinksldjump"/>
          </p:cNvPr>
          <p:cNvSpPr/>
          <p:nvPr/>
        </p:nvSpPr>
        <p:spPr>
          <a:xfrm>
            <a:off x="10696380" y="6050777"/>
            <a:ext cx="1319349" cy="5516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b="1" dirty="0" smtClean="0"/>
              <a:t>➡次へ</a:t>
            </a:r>
            <a:endParaRPr kumimoji="1" lang="ja-JP" altLang="en-US" b="1" dirty="0"/>
          </a:p>
        </p:txBody>
      </p:sp>
      <p:grpSp>
        <p:nvGrpSpPr>
          <p:cNvPr id="9" name="グループ化 8"/>
          <p:cNvGrpSpPr/>
          <p:nvPr/>
        </p:nvGrpSpPr>
        <p:grpSpPr>
          <a:xfrm>
            <a:off x="4947598" y="3607503"/>
            <a:ext cx="2651983" cy="2769716"/>
            <a:chOff x="4947598" y="3607503"/>
            <a:chExt cx="2651983" cy="2769716"/>
          </a:xfrm>
        </p:grpSpPr>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7598" y="3607503"/>
              <a:ext cx="1772618" cy="2769716"/>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4843" y="4329880"/>
              <a:ext cx="1524738" cy="1410383"/>
            </a:xfrm>
            <a:prstGeom prst="rect">
              <a:avLst/>
            </a:prstGeom>
          </p:spPr>
        </p:pic>
      </p:grpSp>
      <p:grpSp>
        <p:nvGrpSpPr>
          <p:cNvPr id="2" name="グループ化 1"/>
          <p:cNvGrpSpPr/>
          <p:nvPr/>
        </p:nvGrpSpPr>
        <p:grpSpPr>
          <a:xfrm>
            <a:off x="1142623" y="2075331"/>
            <a:ext cx="10248543" cy="2586503"/>
            <a:chOff x="1087192" y="3346936"/>
            <a:chExt cx="10248543" cy="2586503"/>
          </a:xfrm>
        </p:grpSpPr>
        <p:grpSp>
          <p:nvGrpSpPr>
            <p:cNvPr id="13" name="グループ化 12">
              <a:extLst>
                <a:ext uri="{FF2B5EF4-FFF2-40B4-BE49-F238E27FC236}">
                  <a16:creationId xmlns:a16="http://schemas.microsoft.com/office/drawing/2014/main" id="{AFA9AAEA-78A8-5FDF-C41F-51E28CAB3454}"/>
                </a:ext>
              </a:extLst>
            </p:cNvPr>
            <p:cNvGrpSpPr/>
            <p:nvPr/>
          </p:nvGrpSpPr>
          <p:grpSpPr>
            <a:xfrm>
              <a:off x="1087192" y="3346936"/>
              <a:ext cx="10248543" cy="2586503"/>
              <a:chOff x="1072402" y="1647078"/>
              <a:chExt cx="10248543" cy="2252089"/>
            </a:xfrm>
          </p:grpSpPr>
          <p:sp>
            <p:nvSpPr>
              <p:cNvPr id="14" name="四角形: 角を丸くする 13">
                <a:extLst>
                  <a:ext uri="{FF2B5EF4-FFF2-40B4-BE49-F238E27FC236}">
                    <a16:creationId xmlns:a16="http://schemas.microsoft.com/office/drawing/2014/main" id="{5A96E6EA-12AD-3BDA-9904-DD6622363BEC}"/>
                  </a:ext>
                </a:extLst>
              </p:cNvPr>
              <p:cNvSpPr/>
              <p:nvPr/>
            </p:nvSpPr>
            <p:spPr>
              <a:xfrm>
                <a:off x="1072402" y="1647078"/>
                <a:ext cx="10248543" cy="2252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C4EC2CCC-80F5-C479-185A-654560E81BF3}"/>
                  </a:ext>
                </a:extLst>
              </p:cNvPr>
              <p:cNvSpPr txBox="1"/>
              <p:nvPr/>
            </p:nvSpPr>
            <p:spPr>
              <a:xfrm>
                <a:off x="1470168" y="1753036"/>
                <a:ext cx="8959522" cy="321580"/>
              </a:xfrm>
              <a:prstGeom prst="rect">
                <a:avLst/>
              </a:prstGeom>
              <a:noFill/>
            </p:spPr>
            <p:txBody>
              <a:bodyPr wrap="square">
                <a:spAutoFit/>
              </a:bodyPr>
              <a:lstStyle/>
              <a:p>
                <a:pPr marL="0" indent="0">
                  <a:buNone/>
                </a:pPr>
                <a:r>
                  <a:rPr kumimoji="1" lang="en-US" altLang="ja-JP" sz="1800" dirty="0"/>
                  <a:t>SCENE</a:t>
                </a:r>
                <a:r>
                  <a:rPr kumimoji="1" lang="ja-JP" altLang="en-US" dirty="0"/>
                  <a:t>８　助けた娘を住まわせたら、娘が部屋に籠って織った美しい布をくれた</a:t>
                </a:r>
                <a:r>
                  <a:rPr kumimoji="1" lang="ja-JP" altLang="en-US" sz="1800" dirty="0"/>
                  <a:t>　</a:t>
                </a:r>
                <a:endParaRPr kumimoji="1" lang="en-US" altLang="ja-JP" sz="1800" dirty="0"/>
              </a:p>
            </p:txBody>
          </p:sp>
        </p:grpSp>
        <p:grpSp>
          <p:nvGrpSpPr>
            <p:cNvPr id="20" name="グループ化 19">
              <a:extLst>
                <a:ext uri="{FF2B5EF4-FFF2-40B4-BE49-F238E27FC236}">
                  <a16:creationId xmlns:a16="http://schemas.microsoft.com/office/drawing/2014/main" id="{B7F9BC29-89A3-6640-9FD2-C0B2AC73F117}"/>
                </a:ext>
              </a:extLst>
            </p:cNvPr>
            <p:cNvGrpSpPr/>
            <p:nvPr/>
          </p:nvGrpSpPr>
          <p:grpSpPr>
            <a:xfrm>
              <a:off x="1271286" y="3959651"/>
              <a:ext cx="9649428" cy="1631216"/>
              <a:chOff x="1439516" y="1846742"/>
              <a:chExt cx="9649428" cy="1640232"/>
            </a:xfrm>
          </p:grpSpPr>
          <p:sp>
            <p:nvSpPr>
              <p:cNvPr id="21" name="テキスト ボックス 20">
                <a:extLst>
                  <a:ext uri="{FF2B5EF4-FFF2-40B4-BE49-F238E27FC236}">
                    <a16:creationId xmlns:a16="http://schemas.microsoft.com/office/drawing/2014/main" id="{4AF7C113-2622-8ACF-6B66-A9A99D6E7213}"/>
                  </a:ext>
                </a:extLst>
              </p:cNvPr>
              <p:cNvSpPr txBox="1"/>
              <p:nvPr/>
            </p:nvSpPr>
            <p:spPr>
              <a:xfrm>
                <a:off x="1439516" y="1846742"/>
                <a:ext cx="9649428" cy="1640232"/>
              </a:xfrm>
              <a:prstGeom prst="rect">
                <a:avLst/>
              </a:prstGeom>
              <a:noFill/>
            </p:spPr>
            <p:txBody>
              <a:bodyPr wrap="square">
                <a:spAutoFit/>
              </a:bodyPr>
              <a:lstStyle/>
              <a:p>
                <a:pPr marL="0" indent="0">
                  <a:buNone/>
                </a:pPr>
                <a:endParaRPr kumimoji="1" lang="en-US" altLang="ja-JP" sz="2000" dirty="0">
                  <a:solidFill>
                    <a:srgbClr val="0070C0"/>
                  </a:solidFill>
                </a:endParaRPr>
              </a:p>
              <a:p>
                <a:r>
                  <a:rPr kumimoji="1" lang="ja-JP" altLang="en-US" sz="2000" dirty="0">
                    <a:solidFill>
                      <a:srgbClr val="0070C0"/>
                    </a:solidFill>
                  </a:rPr>
                  <a:t>　　　　　</a:t>
                </a:r>
                <a:r>
                  <a:rPr kumimoji="1" lang="ja-JP" altLang="en-US" sz="2000" dirty="0">
                    <a:solidFill>
                      <a:srgbClr val="FF0000"/>
                    </a:solidFill>
                  </a:rPr>
                  <a:t>不動産所得</a:t>
                </a:r>
                <a:r>
                  <a:rPr kumimoji="1" lang="ja-JP" altLang="en-US" sz="2000" dirty="0">
                    <a:solidFill>
                      <a:srgbClr val="0070C0"/>
                    </a:solidFill>
                  </a:rPr>
                  <a:t>です。不動産を利用させて対価をもらった場合、</a:t>
                </a:r>
                <a:r>
                  <a:rPr kumimoji="1" lang="ja-JP" altLang="en-US" sz="2000" dirty="0">
                    <a:solidFill>
                      <a:srgbClr val="FF0000"/>
                    </a:solidFill>
                  </a:rPr>
                  <a:t>「所得税」</a:t>
                </a:r>
                <a:r>
                  <a:rPr kumimoji="1" lang="en-US" altLang="ja-JP" sz="2000" dirty="0">
                    <a:solidFill>
                      <a:srgbClr val="FF0000"/>
                    </a:solidFill>
                  </a:rPr>
                  <a:t/>
                </a:r>
                <a:br>
                  <a:rPr kumimoji="1" lang="en-US" altLang="ja-JP" sz="2000" dirty="0">
                    <a:solidFill>
                      <a:srgbClr val="FF0000"/>
                    </a:solidFill>
                  </a:rPr>
                </a:br>
                <a:r>
                  <a:rPr kumimoji="1" lang="ja-JP" altLang="en-US" sz="2000" dirty="0">
                    <a:solidFill>
                      <a:srgbClr val="FF0000"/>
                    </a:solidFill>
                  </a:rPr>
                  <a:t>　　　　　「住民税」</a:t>
                </a:r>
                <a:r>
                  <a:rPr kumimoji="1" lang="ja-JP" altLang="en-US" sz="2000" dirty="0">
                    <a:solidFill>
                      <a:srgbClr val="0070C0"/>
                    </a:solidFill>
                  </a:rPr>
                  <a:t>が課税されます。ただし、食事の提供などを伴っている場合、</a:t>
                </a:r>
                <a:r>
                  <a:rPr kumimoji="1" lang="en-US" altLang="ja-JP" sz="2000" dirty="0">
                    <a:solidFill>
                      <a:srgbClr val="0070C0"/>
                    </a:solidFill>
                  </a:rPr>
                  <a:t/>
                </a:r>
                <a:br>
                  <a:rPr kumimoji="1" lang="en-US" altLang="ja-JP" sz="2000" dirty="0">
                    <a:solidFill>
                      <a:srgbClr val="0070C0"/>
                    </a:solidFill>
                  </a:rPr>
                </a:br>
                <a:r>
                  <a:rPr kumimoji="1" lang="ja-JP" altLang="en-US" sz="2000" dirty="0">
                    <a:solidFill>
                      <a:srgbClr val="0070C0"/>
                    </a:solidFill>
                  </a:rPr>
                  <a:t>　　　　　下宿業又は旅館業として</a:t>
                </a:r>
                <a:r>
                  <a:rPr kumimoji="1" lang="ja-JP" altLang="en-US" sz="2000" dirty="0">
                    <a:solidFill>
                      <a:srgbClr val="FF0000"/>
                    </a:solidFill>
                  </a:rPr>
                  <a:t>事業所得</a:t>
                </a:r>
                <a:r>
                  <a:rPr kumimoji="1" lang="ja-JP" altLang="en-US" sz="2000" dirty="0">
                    <a:solidFill>
                      <a:srgbClr val="0070C0"/>
                    </a:solidFill>
                  </a:rPr>
                  <a:t>（商売による所得）または</a:t>
                </a:r>
                <a:r>
                  <a:rPr kumimoji="1" lang="ja-JP" altLang="en-US" sz="2000" dirty="0">
                    <a:solidFill>
                      <a:srgbClr val="FF0000"/>
                    </a:solidFill>
                  </a:rPr>
                  <a:t>「雑所得」</a:t>
                </a:r>
                <a:r>
                  <a:rPr kumimoji="1" lang="ja-JP" altLang="en-US" sz="2000" dirty="0">
                    <a:solidFill>
                      <a:srgbClr val="0070C0"/>
                    </a:solidFill>
                  </a:rPr>
                  <a:t>　　　</a:t>
                </a:r>
                <a:r>
                  <a:rPr kumimoji="1" lang="en-US" altLang="ja-JP" sz="2000" dirty="0">
                    <a:solidFill>
                      <a:srgbClr val="0070C0"/>
                    </a:solidFill>
                  </a:rPr>
                  <a:t/>
                </a:r>
                <a:br>
                  <a:rPr kumimoji="1" lang="en-US" altLang="ja-JP" sz="2000" dirty="0">
                    <a:solidFill>
                      <a:srgbClr val="0070C0"/>
                    </a:solidFill>
                  </a:rPr>
                </a:br>
                <a:r>
                  <a:rPr kumimoji="1" lang="ja-JP" altLang="en-US" sz="2000" dirty="0">
                    <a:solidFill>
                      <a:srgbClr val="0070C0"/>
                    </a:solidFill>
                  </a:rPr>
                  <a:t>　　　　　となる可能性があります。</a:t>
                </a:r>
                <a:r>
                  <a:rPr kumimoji="1" lang="ja-JP" altLang="en-US" dirty="0">
                    <a:solidFill>
                      <a:srgbClr val="0070C0"/>
                    </a:solidFill>
                  </a:rPr>
                  <a:t>　</a:t>
                </a:r>
              </a:p>
            </p:txBody>
          </p:sp>
          <p:pic>
            <p:nvPicPr>
              <p:cNvPr id="22" name="Picture 2" descr="注意のマーク">
                <a:extLst>
                  <a:ext uri="{FF2B5EF4-FFF2-40B4-BE49-F238E27FC236}">
                    <a16:creationId xmlns:a16="http://schemas.microsoft.com/office/drawing/2014/main" id="{2AFFB7A3-1D09-43BD-8D86-F0AFBD09B4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55" y="2250953"/>
                <a:ext cx="680897" cy="680897"/>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正方形/長方形 22"/>
            <p:cNvSpPr/>
            <p:nvPr/>
          </p:nvSpPr>
          <p:spPr>
            <a:xfrm>
              <a:off x="9222961" y="5396415"/>
              <a:ext cx="1810727" cy="30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u="sng" dirty="0" smtClean="0"/>
                <a:t>オブジェクトを閉じる</a:t>
              </a:r>
              <a:endParaRPr kumimoji="1" lang="ja-JP" altLang="en-US" sz="1100" b="1" u="sng" dirty="0"/>
            </a:p>
          </p:txBody>
        </p:sp>
      </p:grpSp>
    </p:spTree>
    <p:extLst>
      <p:ext uri="{BB962C8B-B14F-4D97-AF65-F5344CB8AC3E}">
        <p14:creationId xmlns:p14="http://schemas.microsoft.com/office/powerpoint/2010/main" val="1145674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4F05AD43-4A63-4CF2-AE8C-6B4F4FD16A4A}"/>
              </a:ext>
            </a:extLst>
          </p:cNvPr>
          <p:cNvSpPr txBox="1"/>
          <p:nvPr/>
        </p:nvSpPr>
        <p:spPr>
          <a:xfrm>
            <a:off x="1157681" y="889844"/>
            <a:ext cx="10645629" cy="5078313"/>
          </a:xfrm>
          <a:prstGeom prst="rect">
            <a:avLst/>
          </a:prstGeom>
          <a:solidFill>
            <a:schemeClr val="accent3">
              <a:lumMod val="40000"/>
              <a:lumOff val="60000"/>
            </a:schemeClr>
          </a:solidFill>
        </p:spPr>
        <p:txBody>
          <a:bodyPr wrap="square">
            <a:spAutoFit/>
          </a:bodyPr>
          <a:lstStyle/>
          <a:p>
            <a:pPr marL="0" indent="0">
              <a:buNone/>
            </a:pPr>
            <a:r>
              <a:rPr lang="ja-JP" altLang="en-US" sz="2400" dirty="0"/>
              <a:t>今回は身近な税ということで</a:t>
            </a:r>
            <a:r>
              <a:rPr lang="ja-JP" altLang="en-US" sz="2400" dirty="0" smtClean="0"/>
              <a:t>、主に「</a:t>
            </a:r>
            <a:r>
              <a:rPr lang="ja-JP" altLang="en-US" sz="2400" dirty="0"/>
              <a:t>人」が所得（もうけ）を得た場合の税の一部をご紹介しました。でも税のバリエーションは多岐に渡ります。</a:t>
            </a:r>
            <a:endParaRPr lang="en-US" altLang="ja-JP" sz="2400" dirty="0"/>
          </a:p>
          <a:p>
            <a:r>
              <a:rPr lang="en-US" altLang="ja-JP" sz="2400" dirty="0"/>
              <a:t/>
            </a:r>
            <a:br>
              <a:rPr lang="en-US" altLang="ja-JP" sz="2400" dirty="0"/>
            </a:br>
            <a:r>
              <a:rPr lang="ja-JP" altLang="en-US" sz="2400" dirty="0"/>
              <a:t>・人ではなく会社が利益を得た場合には</a:t>
            </a:r>
            <a:r>
              <a:rPr lang="ja-JP" altLang="en-US" sz="2400" dirty="0">
                <a:solidFill>
                  <a:srgbClr val="FF0000"/>
                </a:solidFill>
              </a:rPr>
              <a:t>「法人税」</a:t>
            </a:r>
            <a:r>
              <a:rPr lang="ja-JP" altLang="en-US" sz="2400" dirty="0"/>
              <a:t>や</a:t>
            </a:r>
            <a:r>
              <a:rPr lang="ja-JP" altLang="en-US" sz="2400" dirty="0">
                <a:solidFill>
                  <a:srgbClr val="FF0000"/>
                </a:solidFill>
              </a:rPr>
              <a:t>「事業税」</a:t>
            </a:r>
            <a:r>
              <a:rPr lang="ja-JP" altLang="en-US" sz="2400" dirty="0"/>
              <a:t>など、</a:t>
            </a:r>
            <a:r>
              <a:rPr lang="en-US" altLang="ja-JP" sz="2400" dirty="0"/>
              <a:t/>
            </a:r>
            <a:br>
              <a:rPr lang="en-US" altLang="ja-JP" sz="2400" dirty="0"/>
            </a:br>
            <a:r>
              <a:rPr lang="ja-JP" altLang="en-US" sz="2400" dirty="0"/>
              <a:t>・利益を得るのではなく消費する場合には</a:t>
            </a:r>
            <a:r>
              <a:rPr lang="ja-JP" altLang="en-US" sz="2400" dirty="0">
                <a:solidFill>
                  <a:srgbClr val="FF0000"/>
                </a:solidFill>
              </a:rPr>
              <a:t>「消費税」</a:t>
            </a:r>
            <a:r>
              <a:rPr lang="ja-JP" altLang="en-US" sz="2400" dirty="0"/>
              <a:t>や</a:t>
            </a:r>
            <a:r>
              <a:rPr lang="ja-JP" altLang="en-US" sz="2400" dirty="0">
                <a:solidFill>
                  <a:srgbClr val="FF0000"/>
                </a:solidFill>
              </a:rPr>
              <a:t>「酒税」</a:t>
            </a:r>
            <a:r>
              <a:rPr lang="ja-JP" altLang="en-US" sz="2400" dirty="0"/>
              <a:t>など、</a:t>
            </a:r>
            <a:r>
              <a:rPr lang="en-US" altLang="ja-JP" sz="2400" dirty="0"/>
              <a:t/>
            </a:r>
            <a:br>
              <a:rPr lang="en-US" altLang="ja-JP" sz="2400" dirty="0"/>
            </a:br>
            <a:r>
              <a:rPr lang="ja-JP" altLang="en-US" sz="2400" dirty="0"/>
              <a:t>・財産等を所有に対して課税が生じる</a:t>
            </a:r>
            <a:r>
              <a:rPr lang="ja-JP" altLang="en-US" sz="2400" dirty="0">
                <a:solidFill>
                  <a:srgbClr val="FF0000"/>
                </a:solidFill>
              </a:rPr>
              <a:t>「固定資産税」</a:t>
            </a:r>
            <a:r>
              <a:rPr lang="ja-JP" altLang="en-US" sz="2400" dirty="0"/>
              <a:t>や</a:t>
            </a:r>
            <a:r>
              <a:rPr lang="ja-JP" altLang="en-US" sz="2400" dirty="0">
                <a:solidFill>
                  <a:srgbClr val="FF0000"/>
                </a:solidFill>
              </a:rPr>
              <a:t>「自動車税」</a:t>
            </a:r>
            <a:r>
              <a:rPr lang="ja-JP" altLang="en-US" sz="2400" dirty="0"/>
              <a:t>など、</a:t>
            </a:r>
            <a:r>
              <a:rPr lang="en-US" altLang="ja-JP" sz="2400" dirty="0"/>
              <a:t/>
            </a:r>
            <a:br>
              <a:rPr lang="en-US" altLang="ja-JP" sz="2400" dirty="0"/>
            </a:br>
            <a:endParaRPr lang="en-US" altLang="ja-JP" sz="2400" dirty="0"/>
          </a:p>
          <a:p>
            <a:r>
              <a:rPr lang="ja-JP" altLang="en-US" sz="2400" dirty="0"/>
              <a:t>税の種類は多く、現在の日本には</a:t>
            </a:r>
            <a:r>
              <a:rPr lang="ja-JP" altLang="en-US" sz="2400" dirty="0" smtClean="0">
                <a:solidFill>
                  <a:srgbClr val="FF0000"/>
                </a:solidFill>
              </a:rPr>
              <a:t>約５０種類</a:t>
            </a:r>
            <a:r>
              <a:rPr lang="ja-JP" altLang="en-US" sz="2400" dirty="0"/>
              <a:t>の税金が存在します。</a:t>
            </a:r>
            <a:endParaRPr lang="en-US" altLang="ja-JP" sz="2400" dirty="0"/>
          </a:p>
          <a:p>
            <a:pPr marL="0" indent="0">
              <a:buNone/>
            </a:pPr>
            <a:r>
              <a:rPr lang="ja-JP" altLang="en-US" sz="2400" dirty="0"/>
              <a:t>なぜそんなに多種類の税が必要なのか？</a:t>
            </a:r>
            <a:endParaRPr lang="en-US" altLang="ja-JP" sz="2400" dirty="0"/>
          </a:p>
          <a:p>
            <a:pPr marL="0" indent="0">
              <a:buNone/>
            </a:pPr>
            <a:r>
              <a:rPr lang="ja-JP" altLang="en-US" sz="2400" dirty="0"/>
              <a:t>たくさん集める必要があるから</a:t>
            </a:r>
            <a:r>
              <a:rPr lang="en-US" altLang="ja-JP" sz="2400" dirty="0"/>
              <a:t>…</a:t>
            </a:r>
            <a:r>
              <a:rPr lang="ja-JP" altLang="en-US" sz="2400" dirty="0"/>
              <a:t>ではありません。</a:t>
            </a:r>
            <a:endParaRPr lang="en-US" altLang="ja-JP" sz="2400" dirty="0"/>
          </a:p>
          <a:p>
            <a:pPr marL="0" indent="0">
              <a:buNone/>
            </a:pPr>
            <a:endParaRPr lang="en-US" altLang="ja-JP" sz="2400" dirty="0"/>
          </a:p>
          <a:p>
            <a:pPr marL="0" indent="0">
              <a:buNone/>
            </a:pPr>
            <a:r>
              <a:rPr lang="ja-JP" altLang="en-US" sz="2800" dirty="0"/>
              <a:t>色々な形、方法、対象、時期に着目することで、より</a:t>
            </a:r>
            <a:r>
              <a:rPr lang="ja-JP" altLang="en-US" sz="3200" dirty="0">
                <a:solidFill>
                  <a:srgbClr val="FF0000"/>
                </a:solidFill>
              </a:rPr>
              <a:t>「公平」</a:t>
            </a:r>
            <a:r>
              <a:rPr lang="ja-JP" altLang="en-US" sz="2800" dirty="0"/>
              <a:t>な課税をするためです。</a:t>
            </a:r>
            <a:endParaRPr lang="en-US" altLang="ja-JP" sz="2800" dirty="0"/>
          </a:p>
        </p:txBody>
      </p:sp>
    </p:spTree>
    <p:extLst>
      <p:ext uri="{BB962C8B-B14F-4D97-AF65-F5344CB8AC3E}">
        <p14:creationId xmlns:p14="http://schemas.microsoft.com/office/powerpoint/2010/main" val="2704349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755541945"/>
              </p:ext>
            </p:extLst>
          </p:nvPr>
        </p:nvGraphicFramePr>
        <p:xfrm>
          <a:off x="1523239" y="936696"/>
          <a:ext cx="9725674" cy="5486400"/>
        </p:xfrm>
        <a:graphic>
          <a:graphicData uri="http://schemas.openxmlformats.org/drawingml/2006/table">
            <a:tbl>
              <a:tblPr firstRow="1" bandRow="1">
                <a:tableStyleId>{5940675A-B579-460E-94D1-54222C63F5DA}</a:tableStyleId>
              </a:tblPr>
              <a:tblGrid>
                <a:gridCol w="1077919">
                  <a:extLst>
                    <a:ext uri="{9D8B030D-6E8A-4147-A177-3AD203B41FA5}">
                      <a16:colId xmlns:a16="http://schemas.microsoft.com/office/drawing/2014/main" val="85325176"/>
                    </a:ext>
                  </a:extLst>
                </a:gridCol>
                <a:gridCol w="1624795">
                  <a:extLst>
                    <a:ext uri="{9D8B030D-6E8A-4147-A177-3AD203B41FA5}">
                      <a16:colId xmlns:a16="http://schemas.microsoft.com/office/drawing/2014/main" val="1911898435"/>
                    </a:ext>
                  </a:extLst>
                </a:gridCol>
                <a:gridCol w="1678242">
                  <a:extLst>
                    <a:ext uri="{9D8B030D-6E8A-4147-A177-3AD203B41FA5}">
                      <a16:colId xmlns:a16="http://schemas.microsoft.com/office/drawing/2014/main" val="2957865768"/>
                    </a:ext>
                  </a:extLst>
                </a:gridCol>
                <a:gridCol w="1004807">
                  <a:extLst>
                    <a:ext uri="{9D8B030D-6E8A-4147-A177-3AD203B41FA5}">
                      <a16:colId xmlns:a16="http://schemas.microsoft.com/office/drawing/2014/main" val="3308087205"/>
                    </a:ext>
                  </a:extLst>
                </a:gridCol>
                <a:gridCol w="1603415">
                  <a:extLst>
                    <a:ext uri="{9D8B030D-6E8A-4147-A177-3AD203B41FA5}">
                      <a16:colId xmlns:a16="http://schemas.microsoft.com/office/drawing/2014/main" val="914687288"/>
                    </a:ext>
                  </a:extLst>
                </a:gridCol>
                <a:gridCol w="2736496">
                  <a:extLst>
                    <a:ext uri="{9D8B030D-6E8A-4147-A177-3AD203B41FA5}">
                      <a16:colId xmlns:a16="http://schemas.microsoft.com/office/drawing/2014/main" val="3347102076"/>
                    </a:ext>
                  </a:extLst>
                </a:gridCol>
              </a:tblGrid>
              <a:tr h="328715">
                <a:tc>
                  <a:txBody>
                    <a:bodyPr/>
                    <a:lstStyle/>
                    <a:p>
                      <a:pPr>
                        <a:lnSpc>
                          <a:spcPct val="150000"/>
                        </a:lnSpc>
                      </a:pP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6E2CD"/>
                    </a:solidFill>
                  </a:tcPr>
                </a:tc>
                <a:tc>
                  <a:txBody>
                    <a:bodyPr/>
                    <a:lstStyle/>
                    <a:p>
                      <a:pPr algn="ct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国税</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6E2CD"/>
                    </a:solidFill>
                  </a:tcPr>
                </a:tc>
                <a:tc>
                  <a:txBody>
                    <a:bodyPr/>
                    <a:lstStyle/>
                    <a:p>
                      <a:pPr algn="ct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地方税</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6E2CD"/>
                    </a:solidFill>
                  </a:tcPr>
                </a:tc>
                <a:tc>
                  <a:txBody>
                    <a:bodyPr/>
                    <a:lstStyle/>
                    <a:p>
                      <a:pPr algn="ctr">
                        <a:lnSpc>
                          <a:spcPct val="150000"/>
                        </a:lnSpc>
                      </a:pP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28575"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6E2CD"/>
                    </a:solidFill>
                  </a:tcPr>
                </a:tc>
                <a:tc>
                  <a:txBody>
                    <a:bodyPr/>
                    <a:lstStyle/>
                    <a:p>
                      <a:pPr algn="ct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国税</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6E2CD"/>
                    </a:solidFill>
                  </a:tcPr>
                </a:tc>
                <a:tc>
                  <a:txBody>
                    <a:bodyPr/>
                    <a:lstStyle/>
                    <a:p>
                      <a:pPr algn="ct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地方税</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6E2CD"/>
                    </a:solidFill>
                  </a:tcPr>
                </a:tc>
                <a:extLst>
                  <a:ext uri="{0D108BD9-81ED-4DB2-BD59-A6C34878D82A}">
                    <a16:rowId xmlns:a16="http://schemas.microsoft.com/office/drawing/2014/main" val="3665799158"/>
                  </a:ext>
                </a:extLst>
              </a:tr>
              <a:tr h="1898796">
                <a:tc>
                  <a:txBody>
                    <a:bodyPr/>
                    <a:lstStyle/>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所得課税</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2F0E4"/>
                    </a:solidFill>
                  </a:tcPr>
                </a:tc>
                <a:tc>
                  <a:txBody>
                    <a:bodyPr/>
                    <a:lstStyle/>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所得税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法人税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地方法人税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地方法人特別税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特別法人事業税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復興特別所得税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住民税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事業税</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消費課税</a:t>
                      </a:r>
                      <a:endParaRPr kumimoji="1" lang="ja-JP" altLang="en-US" sz="1200" dirty="0">
                        <a:latin typeface="ＭＳ Ｐゴシック" panose="020B0600070205080204" pitchFamily="50" charset="-128"/>
                        <a:ea typeface="ＭＳ Ｐゴシック" panose="020B0600070205080204" pitchFamily="50" charset="-128"/>
                      </a:endParaRPr>
                    </a:p>
                  </a:txBody>
                  <a:tcPr>
                    <a:lnL w="28575"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2F0E4"/>
                    </a:solidFill>
                  </a:tcPr>
                </a:tc>
                <a:tc rowSpan="2">
                  <a:txBody>
                    <a:bodyPr/>
                    <a:lstStyle/>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消費税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酒税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たばこ税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たばこ特別税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揮発油税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地方揮発油税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石油ガス税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航空機燃料税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石油石炭税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電源開発促進税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自動車重量税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国際観光旅客税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関税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とん税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特別税とん税</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地方消費税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地方たばこ税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ゴルフ場利用税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軽油引取税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自動車税（環境性能割・種別割）</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軽自動車税（環境性能割・種別割）</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鉱区税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狩猟税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鉱産税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入湯税</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90070431"/>
                  </a:ext>
                </a:extLst>
              </a:tr>
              <a:tr h="2960837">
                <a:tc>
                  <a:txBody>
                    <a:bodyPr/>
                    <a:lstStyle/>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資産課税等</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2F0E4"/>
                    </a:solidFill>
                  </a:tcPr>
                </a:tc>
                <a:tc>
                  <a:txBody>
                    <a:bodyPr/>
                    <a:lstStyle/>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相続税・贈与税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登録免許税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印紙税</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不動産取得税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固定資産税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特別土地保有税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法定外普通税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事業所税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都市計画税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水利地益税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共同施設税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宅地開発税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国民健康保険税</a:t>
                      </a:r>
                      <a:endParaRPr kumimoji="1" lang="en-US" altLang="ja-JP" sz="12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法定外目的税</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noFill/>
                  </a:tcPr>
                </a:tc>
                <a:tc vMerge="1">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noFill/>
                  </a:tcPr>
                </a:tc>
                <a:tc vMerge="1">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noFill/>
                  </a:tcPr>
                </a:tc>
                <a:extLst>
                  <a:ext uri="{0D108BD9-81ED-4DB2-BD59-A6C34878D82A}">
                    <a16:rowId xmlns:a16="http://schemas.microsoft.com/office/drawing/2014/main" val="114514602"/>
                  </a:ext>
                </a:extLst>
              </a:tr>
            </a:tbl>
          </a:graphicData>
        </a:graphic>
      </p:graphicFrame>
      <p:sp>
        <p:nvSpPr>
          <p:cNvPr id="2" name="テキスト ボックス 1"/>
          <p:cNvSpPr txBox="1"/>
          <p:nvPr/>
        </p:nvSpPr>
        <p:spPr>
          <a:xfrm>
            <a:off x="1093695" y="268942"/>
            <a:ext cx="4493538" cy="523220"/>
          </a:xfrm>
          <a:prstGeom prst="rect">
            <a:avLst/>
          </a:prstGeom>
          <a:noFill/>
        </p:spPr>
        <p:txBody>
          <a:bodyPr wrap="none" rtlCol="0">
            <a:spAutoFit/>
          </a:bodyPr>
          <a:lstStyle/>
          <a:p>
            <a:r>
              <a:rPr kumimoji="1" lang="ja-JP" altLang="en-US" sz="2800" b="1" dirty="0" smtClean="0"/>
              <a:t>国税・地方税の税目・内訳</a:t>
            </a:r>
            <a:endParaRPr kumimoji="1" lang="ja-JP" altLang="en-US" sz="2800" b="1" dirty="0"/>
          </a:p>
        </p:txBody>
      </p:sp>
      <p:sp>
        <p:nvSpPr>
          <p:cNvPr id="3" name="テキスト ボックス 2"/>
          <p:cNvSpPr txBox="1"/>
          <p:nvPr/>
        </p:nvSpPr>
        <p:spPr>
          <a:xfrm>
            <a:off x="1452119" y="6463977"/>
            <a:ext cx="8172943" cy="276999"/>
          </a:xfrm>
          <a:prstGeom prst="rect">
            <a:avLst/>
          </a:prstGeom>
          <a:noFill/>
        </p:spPr>
        <p:txBody>
          <a:bodyPr wrap="none" rtlCol="0">
            <a:spAutoFit/>
          </a:bodyPr>
          <a:lstStyle/>
          <a:p>
            <a:r>
              <a:rPr kumimoji="1" lang="ja-JP" altLang="en-US" sz="1200" dirty="0" smtClean="0"/>
              <a:t>「</a:t>
            </a:r>
            <a:r>
              <a:rPr kumimoji="1" lang="ja-JP" altLang="en-US" sz="1200" dirty="0"/>
              <a:t>税の種類に関する資料</a:t>
            </a:r>
            <a:r>
              <a:rPr kumimoji="1" lang="ja-JP" altLang="en-US" sz="1200" dirty="0" smtClean="0"/>
              <a:t>」（財務省）（</a:t>
            </a:r>
            <a:r>
              <a:rPr kumimoji="1" lang="en-US" altLang="ja-JP" sz="1200" dirty="0" smtClean="0"/>
              <a:t>https://www.mof.go.jp/tax_policy/summary/condition/a01.htm</a:t>
            </a:r>
            <a:r>
              <a:rPr kumimoji="1" lang="ja-JP" altLang="en-US" sz="1200" dirty="0" smtClean="0"/>
              <a:t>）から抜粋して作成</a:t>
            </a:r>
            <a:endParaRPr kumimoji="1" lang="ja-JP" altLang="en-US" sz="1200" dirty="0"/>
          </a:p>
        </p:txBody>
      </p:sp>
    </p:spTree>
    <p:extLst>
      <p:ext uri="{BB962C8B-B14F-4D97-AF65-F5344CB8AC3E}">
        <p14:creationId xmlns:p14="http://schemas.microsoft.com/office/powerpoint/2010/main" val="3292426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85C8DC31-42F3-4780-A70B-2C1A31CECC39}"/>
              </a:ext>
            </a:extLst>
          </p:cNvPr>
          <p:cNvSpPr txBox="1">
            <a:spLocks/>
          </p:cNvSpPr>
          <p:nvPr/>
        </p:nvSpPr>
        <p:spPr>
          <a:xfrm>
            <a:off x="1278089" y="685800"/>
            <a:ext cx="10178322" cy="2392680"/>
          </a:xfrm>
          <a:prstGeom prst="rect">
            <a:avLst/>
          </a:prstGeom>
          <a:solidFill>
            <a:schemeClr val="accent1">
              <a:lumMod val="40000"/>
              <a:lumOff val="60000"/>
            </a:schemeClr>
          </a:solidFill>
        </p:spPr>
        <p:txBody>
          <a:bodyPr anchor="ct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ja-JP" altLang="en-US" dirty="0" smtClean="0"/>
              <a:t>税は生活のあらゆる局面で関わってきます。</a:t>
            </a:r>
            <a:endParaRPr lang="en-US" altLang="ja-JP" dirty="0" smtClean="0"/>
          </a:p>
          <a:p>
            <a:pPr marL="0" indent="0">
              <a:buNone/>
            </a:pPr>
            <a:r>
              <a:rPr lang="ja-JP" altLang="en-US" dirty="0"/>
              <a:t>現代で考えると</a:t>
            </a:r>
            <a:r>
              <a:rPr lang="ja-JP" altLang="en-US" dirty="0" smtClean="0"/>
              <a:t>税金ばかり取られて</a:t>
            </a:r>
            <a:r>
              <a:rPr lang="ja-JP" altLang="en-US" dirty="0"/>
              <a:t>厳</a:t>
            </a:r>
            <a:r>
              <a:rPr lang="ja-JP" altLang="en-US" dirty="0" smtClean="0"/>
              <a:t>しいなあ</a:t>
            </a:r>
            <a:r>
              <a:rPr lang="en-US" altLang="ja-JP" dirty="0"/>
              <a:t>…</a:t>
            </a:r>
            <a:r>
              <a:rPr lang="ja-JP" altLang="en-US" dirty="0" smtClean="0"/>
              <a:t>と</a:t>
            </a:r>
            <a:r>
              <a:rPr lang="ja-JP" altLang="en-US" dirty="0"/>
              <a:t>いう</a:t>
            </a:r>
            <a:r>
              <a:rPr lang="ja-JP" altLang="en-US" dirty="0" smtClean="0"/>
              <a:t>感想がある</a:t>
            </a:r>
            <a:r>
              <a:rPr lang="ja-JP" altLang="en-US" dirty="0"/>
              <a:t>かもしれませんが、</a:t>
            </a:r>
            <a:r>
              <a:rPr lang="ja-JP" altLang="en-US" dirty="0" smtClean="0"/>
              <a:t>もしもむかし話の世界にも税金</a:t>
            </a:r>
            <a:r>
              <a:rPr lang="ja-JP" altLang="en-US" dirty="0"/>
              <a:t>があったら、おじいさんや</a:t>
            </a:r>
            <a:r>
              <a:rPr lang="ja-JP" altLang="en-US" dirty="0" smtClean="0"/>
              <a:t>おばあさんは年金</a:t>
            </a:r>
            <a:r>
              <a:rPr lang="ja-JP" altLang="en-US" dirty="0"/>
              <a:t>がもらえて良い暮らしをしているかもしれません</a:t>
            </a:r>
            <a:r>
              <a:rPr lang="ja-JP" altLang="en-US" dirty="0" smtClean="0"/>
              <a:t>。</a:t>
            </a:r>
            <a:endParaRPr lang="en-US" altLang="ja-JP" dirty="0" smtClean="0"/>
          </a:p>
          <a:p>
            <a:pPr marL="0" indent="0">
              <a:buFont typeface="Arial" panose="020B0604020202020204" pitchFamily="34" charset="0"/>
              <a:buNone/>
            </a:pPr>
            <a:r>
              <a:rPr lang="ja-JP" altLang="en-US" dirty="0" smtClean="0"/>
              <a:t>今回紹介するのはほんの一例ですが、むかし話の世界に現代の「税」があったらどのような税が出てくるのか、一緒に考えてみましょう。</a:t>
            </a:r>
            <a:endParaRPr lang="en-US" altLang="ja-JP" dirty="0" smtClean="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9528" y="3561686"/>
            <a:ext cx="3484323" cy="2608888"/>
          </a:xfrm>
          <a:prstGeom prst="rect">
            <a:avLst/>
          </a:prstGeom>
        </p:spPr>
      </p:pic>
      <p:sp>
        <p:nvSpPr>
          <p:cNvPr id="7" name="コンテンツ プレースホルダー 2">
            <a:extLst>
              <a:ext uri="{FF2B5EF4-FFF2-40B4-BE49-F238E27FC236}">
                <a16:creationId xmlns:a16="http://schemas.microsoft.com/office/drawing/2014/main" id="{85C8DC31-42F3-4780-A70B-2C1A31CECC39}"/>
              </a:ext>
            </a:extLst>
          </p:cNvPr>
          <p:cNvSpPr txBox="1">
            <a:spLocks/>
          </p:cNvSpPr>
          <p:nvPr/>
        </p:nvSpPr>
        <p:spPr>
          <a:xfrm>
            <a:off x="1369529" y="3663525"/>
            <a:ext cx="5965991" cy="2374731"/>
          </a:xfrm>
          <a:prstGeom prst="rect">
            <a:avLst/>
          </a:prstGeom>
          <a:solidFill>
            <a:schemeClr val="accent3">
              <a:lumMod val="40000"/>
              <a:lumOff val="60000"/>
            </a:schemeClr>
          </a:solidFill>
        </p:spPr>
        <p:txBody>
          <a:bodyPr anchor="ct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ja-JP" altLang="en-US" dirty="0" smtClean="0"/>
              <a:t>これから始まる日本昔話の１シーンには、現代であれば「税」が関わる可能性のあるやり取りや状況が含まれています。</a:t>
            </a:r>
            <a:endParaRPr lang="en-US" altLang="ja-JP" dirty="0" smtClean="0"/>
          </a:p>
          <a:p>
            <a:pPr marL="0" indent="0">
              <a:buFont typeface="Arial" panose="020B0604020202020204" pitchFamily="34" charset="0"/>
              <a:buNone/>
            </a:pPr>
            <a:r>
              <a:rPr lang="ja-JP" altLang="en-US" dirty="0" smtClean="0"/>
              <a:t>どのような「税」が関わっているか考えながら、関係すると思う画像をクリックしてみよう！</a:t>
            </a:r>
            <a:endParaRPr lang="en-US" altLang="ja-JP" dirty="0" smtClean="0"/>
          </a:p>
        </p:txBody>
      </p:sp>
    </p:spTree>
    <p:extLst>
      <p:ext uri="{BB962C8B-B14F-4D97-AF65-F5344CB8AC3E}">
        <p14:creationId xmlns:p14="http://schemas.microsoft.com/office/powerpoint/2010/main" val="153010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2">
            <a:extLst>
              <a:ext uri="{28A0092B-C50C-407E-A947-70E740481C1C}">
                <a14:useLocalDpi xmlns:a14="http://schemas.microsoft.com/office/drawing/2010/main" val="0"/>
              </a:ext>
            </a:extLst>
          </a:blip>
          <a:srcRect l="10440" t="15654" r="33603" b="11149"/>
          <a:stretch/>
        </p:blipFill>
        <p:spPr>
          <a:xfrm>
            <a:off x="914400" y="1472183"/>
            <a:ext cx="4498848" cy="5257995"/>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191" y="2218525"/>
            <a:ext cx="4040085" cy="3137272"/>
          </a:xfrm>
          <a:prstGeom prst="rect">
            <a:avLst/>
          </a:prstGeom>
        </p:spPr>
      </p:pic>
      <p:sp>
        <p:nvSpPr>
          <p:cNvPr id="2" name="コンテンツ プレースホルダー 2">
            <a:extLst>
              <a:ext uri="{FF2B5EF4-FFF2-40B4-BE49-F238E27FC236}">
                <a16:creationId xmlns:a16="http://schemas.microsoft.com/office/drawing/2014/main" id="{85C8DC31-42F3-4780-A70B-2C1A31CECC39}"/>
              </a:ext>
            </a:extLst>
          </p:cNvPr>
          <p:cNvSpPr txBox="1">
            <a:spLocks/>
          </p:cNvSpPr>
          <p:nvPr/>
        </p:nvSpPr>
        <p:spPr>
          <a:xfrm>
            <a:off x="1142623" y="490756"/>
            <a:ext cx="10178322" cy="1370630"/>
          </a:xfrm>
          <a:prstGeom prst="rect">
            <a:avLst/>
          </a:prstGeom>
          <a:solidFill>
            <a:schemeClr val="accent1">
              <a:lumMod val="40000"/>
              <a:lumOff val="60000"/>
            </a:schemeClr>
          </a:solidFill>
        </p:spPr>
        <p:txBody>
          <a:bodyPr anchor="ct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marL="0" indent="0">
              <a:buNone/>
            </a:pPr>
            <a:r>
              <a:rPr lang="en-US" altLang="ja-JP" dirty="0"/>
              <a:t>SCENE</a:t>
            </a:r>
            <a:r>
              <a:rPr lang="ja-JP" altLang="en-US" dirty="0"/>
              <a:t>１　桃</a:t>
            </a:r>
            <a:r>
              <a:rPr lang="ja-JP" altLang="en-US" dirty="0" smtClean="0"/>
              <a:t>太郎より</a:t>
            </a:r>
            <a:endParaRPr lang="en-US" altLang="ja-JP" dirty="0" smtClean="0"/>
          </a:p>
          <a:p>
            <a:pPr marL="0" indent="0">
              <a:buNone/>
            </a:pPr>
            <a:r>
              <a:rPr lang="ja-JP" altLang="en-US" sz="1600" dirty="0"/>
              <a:t>おばあさんが川で洗濯をしていると大きな桃が流れてきました</a:t>
            </a:r>
            <a:r>
              <a:rPr lang="ja-JP" altLang="en-US" sz="1600" dirty="0" smtClean="0"/>
              <a:t>。</a:t>
            </a:r>
            <a:endParaRPr lang="en-US" altLang="ja-JP" sz="1600" dirty="0" smtClean="0"/>
          </a:p>
          <a:p>
            <a:pPr marL="0" indent="0">
              <a:buNone/>
            </a:pPr>
            <a:r>
              <a:rPr lang="ja-JP" altLang="en-US" sz="1600" dirty="0" smtClean="0"/>
              <a:t>「</a:t>
            </a:r>
            <a:r>
              <a:rPr lang="ja-JP" altLang="en-US" sz="1600" dirty="0"/>
              <a:t>なんと大きな桃</a:t>
            </a:r>
            <a:r>
              <a:rPr lang="ja-JP" altLang="en-US" sz="1600" dirty="0" err="1"/>
              <a:t>じゃろう</a:t>
            </a:r>
            <a:r>
              <a:rPr lang="ja-JP" altLang="en-US" sz="1600" dirty="0"/>
              <a:t>！家に持って帰ろう。</a:t>
            </a:r>
            <a:r>
              <a:rPr lang="ja-JP" altLang="en-US" sz="1600" dirty="0" smtClean="0"/>
              <a:t>」と</a:t>
            </a:r>
            <a:r>
              <a:rPr lang="ja-JP" altLang="en-US" sz="1600" dirty="0"/>
              <a:t>おばあさんは背中に担いで家に帰り、その桃を切ろうとすると、なんと桃から大きな赤ん坊が出てきたのです</a:t>
            </a:r>
            <a:r>
              <a:rPr lang="ja-JP" altLang="en-US" sz="1600" dirty="0" smtClean="0"/>
              <a:t>。</a:t>
            </a:r>
            <a:endParaRPr lang="en-US" altLang="ja-JP" sz="1600" dirty="0"/>
          </a:p>
        </p:txBody>
      </p:sp>
      <p:pic>
        <p:nvPicPr>
          <p:cNvPr id="3" name="図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18113" y="4482892"/>
            <a:ext cx="1762710" cy="2052646"/>
          </a:xfrm>
          <a:prstGeom prst="rect">
            <a:avLst/>
          </a:prstGeom>
        </p:spPr>
      </p:pic>
      <p:pic>
        <p:nvPicPr>
          <p:cNvPr id="5" name="図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404247" y="4727680"/>
            <a:ext cx="1287518" cy="1256233"/>
          </a:xfrm>
          <a:prstGeom prst="rect">
            <a:avLst/>
          </a:prstGeom>
        </p:spPr>
      </p:pic>
      <p:pic>
        <p:nvPicPr>
          <p:cNvPr id="7" name="Picture 2" descr="桃・ピーチのイラスト（フルーツ）">
            <a:extLst>
              <a:ext uri="{FF2B5EF4-FFF2-40B4-BE49-F238E27FC236}">
                <a16:creationId xmlns:a16="http://schemas.microsoft.com/office/drawing/2014/main" id="{0E7E8C8E-3297-4C4A-AFE2-E6DBD8E4A6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0726" y="3945223"/>
            <a:ext cx="1814399" cy="181439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6035" y="3403918"/>
            <a:ext cx="1434625" cy="2541750"/>
          </a:xfrm>
          <a:prstGeom prst="rect">
            <a:avLst/>
          </a:prstGeom>
        </p:spPr>
      </p:pic>
      <p:sp>
        <p:nvSpPr>
          <p:cNvPr id="18" name="角丸四角形 17">
            <a:hlinkClick r:id="rId8" action="ppaction://hlinksldjump"/>
          </p:cNvPr>
          <p:cNvSpPr/>
          <p:nvPr/>
        </p:nvSpPr>
        <p:spPr>
          <a:xfrm>
            <a:off x="10696380" y="6050777"/>
            <a:ext cx="1319349" cy="5516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b="1" dirty="0" smtClean="0"/>
              <a:t>➡次へ</a:t>
            </a:r>
            <a:endParaRPr kumimoji="1" lang="ja-JP" altLang="en-US" b="1" dirty="0"/>
          </a:p>
        </p:txBody>
      </p:sp>
      <p:grpSp>
        <p:nvGrpSpPr>
          <p:cNvPr id="6" name="グループ化 5"/>
          <p:cNvGrpSpPr/>
          <p:nvPr/>
        </p:nvGrpSpPr>
        <p:grpSpPr>
          <a:xfrm>
            <a:off x="1107512" y="2036567"/>
            <a:ext cx="10248543" cy="1888601"/>
            <a:chOff x="1107512" y="2036567"/>
            <a:chExt cx="10248543" cy="1888601"/>
          </a:xfrm>
        </p:grpSpPr>
        <p:grpSp>
          <p:nvGrpSpPr>
            <p:cNvPr id="11" name="グループ化 10"/>
            <p:cNvGrpSpPr/>
            <p:nvPr/>
          </p:nvGrpSpPr>
          <p:grpSpPr>
            <a:xfrm>
              <a:off x="1107512" y="2036567"/>
              <a:ext cx="10248543" cy="1888601"/>
              <a:chOff x="1072402" y="2124550"/>
              <a:chExt cx="10248543" cy="1888601"/>
            </a:xfrm>
          </p:grpSpPr>
          <p:grpSp>
            <p:nvGrpSpPr>
              <p:cNvPr id="12" name="グループ化 11">
                <a:extLst>
                  <a:ext uri="{FF2B5EF4-FFF2-40B4-BE49-F238E27FC236}">
                    <a16:creationId xmlns:a16="http://schemas.microsoft.com/office/drawing/2014/main" id="{3D19095C-3F6F-478D-AC7A-D6C8767C68F9}"/>
                  </a:ext>
                </a:extLst>
              </p:cNvPr>
              <p:cNvGrpSpPr/>
              <p:nvPr/>
            </p:nvGrpSpPr>
            <p:grpSpPr>
              <a:xfrm>
                <a:off x="1072402" y="2124550"/>
                <a:ext cx="10248543" cy="1888601"/>
                <a:chOff x="1072402" y="1647079"/>
                <a:chExt cx="10248543" cy="2185214"/>
              </a:xfrm>
            </p:grpSpPr>
            <p:sp>
              <p:nvSpPr>
                <p:cNvPr id="16" name="四角形: 角を丸くする 6">
                  <a:extLst>
                    <a:ext uri="{FF2B5EF4-FFF2-40B4-BE49-F238E27FC236}">
                      <a16:creationId xmlns:a16="http://schemas.microsoft.com/office/drawing/2014/main" id="{375D0684-646D-44AF-8F27-034852E160B3}"/>
                    </a:ext>
                  </a:extLst>
                </p:cNvPr>
                <p:cNvSpPr/>
                <p:nvPr/>
              </p:nvSpPr>
              <p:spPr>
                <a:xfrm>
                  <a:off x="1072402" y="1647079"/>
                  <a:ext cx="10248543" cy="2185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FFFC5F5A-F797-4A22-88AE-809F1873BEF2}"/>
                    </a:ext>
                  </a:extLst>
                </p:cNvPr>
                <p:cNvSpPr txBox="1"/>
                <p:nvPr/>
              </p:nvSpPr>
              <p:spPr>
                <a:xfrm>
                  <a:off x="1470169" y="1753036"/>
                  <a:ext cx="7350844" cy="369332"/>
                </a:xfrm>
                <a:prstGeom prst="rect">
                  <a:avLst/>
                </a:prstGeom>
                <a:noFill/>
              </p:spPr>
              <p:txBody>
                <a:bodyPr wrap="square">
                  <a:spAutoFit/>
                </a:bodyPr>
                <a:lstStyle/>
                <a:p>
                  <a:pPr marL="0" indent="0">
                    <a:buNone/>
                  </a:pPr>
                  <a:r>
                    <a:rPr kumimoji="1" lang="en-US" altLang="ja-JP" sz="1800" dirty="0"/>
                    <a:t>SCENE</a:t>
                  </a:r>
                  <a:r>
                    <a:rPr kumimoji="1" lang="ja-JP" altLang="en-US" sz="1800" dirty="0"/>
                    <a:t>１　おばあさんが川から大きな桃を持ち帰ってき</a:t>
                  </a:r>
                  <a:r>
                    <a:rPr kumimoji="1" lang="ja-JP" altLang="en-US" dirty="0"/>
                    <a:t>た</a:t>
                  </a:r>
                  <a:r>
                    <a:rPr kumimoji="1" lang="ja-JP" altLang="en-US" sz="1800" dirty="0"/>
                    <a:t>。</a:t>
                  </a:r>
                  <a:endParaRPr kumimoji="1" lang="en-US" altLang="ja-JP" sz="1800" dirty="0"/>
                </a:p>
              </p:txBody>
            </p:sp>
          </p:grpSp>
          <p:grpSp>
            <p:nvGrpSpPr>
              <p:cNvPr id="13" name="グループ化 12">
                <a:extLst>
                  <a:ext uri="{FF2B5EF4-FFF2-40B4-BE49-F238E27FC236}">
                    <a16:creationId xmlns:a16="http://schemas.microsoft.com/office/drawing/2014/main" id="{B88DD4B6-B29E-48B3-B526-B7F95393C7E4}"/>
                  </a:ext>
                </a:extLst>
              </p:cNvPr>
              <p:cNvGrpSpPr/>
              <p:nvPr/>
            </p:nvGrpSpPr>
            <p:grpSpPr>
              <a:xfrm>
                <a:off x="1371959" y="2733656"/>
                <a:ext cx="9649428" cy="707886"/>
                <a:chOff x="1371959" y="2257390"/>
                <a:chExt cx="9649428" cy="801248"/>
              </a:xfrm>
            </p:grpSpPr>
            <p:sp>
              <p:nvSpPr>
                <p:cNvPr id="14" name="テキスト ボックス 13">
                  <a:extLst>
                    <a:ext uri="{FF2B5EF4-FFF2-40B4-BE49-F238E27FC236}">
                      <a16:creationId xmlns:a16="http://schemas.microsoft.com/office/drawing/2014/main" id="{3AFEAD0B-5042-42F6-99A2-3642A43ADEC0}"/>
                    </a:ext>
                  </a:extLst>
                </p:cNvPr>
                <p:cNvSpPr txBox="1"/>
                <p:nvPr/>
              </p:nvSpPr>
              <p:spPr>
                <a:xfrm>
                  <a:off x="1371959" y="2257390"/>
                  <a:ext cx="9649428" cy="801248"/>
                </a:xfrm>
                <a:prstGeom prst="rect">
                  <a:avLst/>
                </a:prstGeom>
                <a:noFill/>
              </p:spPr>
              <p:txBody>
                <a:bodyPr wrap="square">
                  <a:spAutoFit/>
                </a:bodyPr>
                <a:lstStyle/>
                <a:p>
                  <a:r>
                    <a:rPr kumimoji="1" lang="ja-JP" altLang="en-US" sz="2000" dirty="0">
                      <a:solidFill>
                        <a:srgbClr val="0070C0"/>
                      </a:solidFill>
                    </a:rPr>
                    <a:t>　　　　　拾った金品や落とし主からもらう報奨金は</a:t>
                  </a:r>
                  <a:r>
                    <a:rPr kumimoji="1" lang="ja-JP" altLang="en-US" sz="2000" dirty="0">
                      <a:solidFill>
                        <a:srgbClr val="FF0000"/>
                      </a:solidFill>
                    </a:rPr>
                    <a:t>一時所得</a:t>
                  </a:r>
                  <a:r>
                    <a:rPr kumimoji="1" lang="ja-JP" altLang="en-US" sz="2000" dirty="0">
                      <a:solidFill>
                        <a:srgbClr val="0070C0"/>
                      </a:solidFill>
                    </a:rPr>
                    <a:t>というもの</a:t>
                  </a:r>
                  <a:r>
                    <a:rPr kumimoji="1" lang="en-US" altLang="ja-JP" sz="2000" dirty="0">
                      <a:solidFill>
                        <a:srgbClr val="0070C0"/>
                      </a:solidFill>
                    </a:rPr>
                    <a:t/>
                  </a:r>
                  <a:br>
                    <a:rPr kumimoji="1" lang="en-US" altLang="ja-JP" sz="2000" dirty="0">
                      <a:solidFill>
                        <a:srgbClr val="0070C0"/>
                      </a:solidFill>
                    </a:rPr>
                  </a:br>
                  <a:r>
                    <a:rPr kumimoji="1" lang="ja-JP" altLang="en-US" sz="2000" dirty="0">
                      <a:solidFill>
                        <a:srgbClr val="0070C0"/>
                      </a:solidFill>
                    </a:rPr>
                    <a:t>　　　　　に該当して、</a:t>
                  </a:r>
                  <a:r>
                    <a:rPr kumimoji="1" lang="ja-JP" altLang="en-US" sz="2000" dirty="0">
                      <a:solidFill>
                        <a:srgbClr val="FF0000"/>
                      </a:solidFill>
                    </a:rPr>
                    <a:t>「所得税」「住民税」</a:t>
                  </a:r>
                  <a:r>
                    <a:rPr kumimoji="1" lang="ja-JP" altLang="en-US" sz="2000" dirty="0">
                      <a:solidFill>
                        <a:srgbClr val="0070C0"/>
                      </a:solidFill>
                    </a:rPr>
                    <a:t>の課税の可能性があります</a:t>
                  </a:r>
                  <a:r>
                    <a:rPr kumimoji="1" lang="ja-JP" altLang="en-US" sz="2000" dirty="0" smtClean="0">
                      <a:solidFill>
                        <a:srgbClr val="0070C0"/>
                      </a:solidFill>
                    </a:rPr>
                    <a:t>。</a:t>
                  </a:r>
                  <a:endParaRPr kumimoji="1" lang="en-US" altLang="ja-JP" dirty="0">
                    <a:solidFill>
                      <a:srgbClr val="0070C0"/>
                    </a:solidFill>
                  </a:endParaRPr>
                </a:p>
              </p:txBody>
            </p:sp>
            <p:pic>
              <p:nvPicPr>
                <p:cNvPr id="15" name="Picture 2" descr="注意のマーク">
                  <a:extLst>
                    <a:ext uri="{FF2B5EF4-FFF2-40B4-BE49-F238E27FC236}">
                      <a16:creationId xmlns:a16="http://schemas.microsoft.com/office/drawing/2014/main" id="{5AE6EA61-D0D8-4F4F-A52E-F7CBFC96FD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55" y="2302902"/>
                  <a:ext cx="680897" cy="68089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 name="正方形/長方形 3"/>
            <p:cNvSpPr/>
            <p:nvPr/>
          </p:nvSpPr>
          <p:spPr>
            <a:xfrm>
              <a:off x="9326880" y="3416244"/>
              <a:ext cx="1810727" cy="30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u="sng" dirty="0" smtClean="0"/>
                <a:t>オブジェクトを閉じる</a:t>
              </a:r>
              <a:endParaRPr kumimoji="1" lang="ja-JP" altLang="en-US" sz="1100" b="1" u="sng" dirty="0"/>
            </a:p>
          </p:txBody>
        </p:sp>
      </p:grpSp>
      <p:grpSp>
        <p:nvGrpSpPr>
          <p:cNvPr id="27" name="グループ化 26"/>
          <p:cNvGrpSpPr/>
          <p:nvPr/>
        </p:nvGrpSpPr>
        <p:grpSpPr>
          <a:xfrm>
            <a:off x="1107511" y="2036567"/>
            <a:ext cx="10248543" cy="1648398"/>
            <a:chOff x="1095116" y="4111224"/>
            <a:chExt cx="10248543" cy="1648398"/>
          </a:xfrm>
        </p:grpSpPr>
        <p:grpSp>
          <p:nvGrpSpPr>
            <p:cNvPr id="19" name="グループ化 18"/>
            <p:cNvGrpSpPr/>
            <p:nvPr/>
          </p:nvGrpSpPr>
          <p:grpSpPr>
            <a:xfrm>
              <a:off x="1095116" y="4111224"/>
              <a:ext cx="10248543" cy="1648398"/>
              <a:chOff x="1072402" y="2124551"/>
              <a:chExt cx="10248543" cy="1648398"/>
            </a:xfrm>
          </p:grpSpPr>
          <p:grpSp>
            <p:nvGrpSpPr>
              <p:cNvPr id="20" name="グループ化 19">
                <a:extLst>
                  <a:ext uri="{FF2B5EF4-FFF2-40B4-BE49-F238E27FC236}">
                    <a16:creationId xmlns:a16="http://schemas.microsoft.com/office/drawing/2014/main" id="{3D19095C-3F6F-478D-AC7A-D6C8767C68F9}"/>
                  </a:ext>
                </a:extLst>
              </p:cNvPr>
              <p:cNvGrpSpPr/>
              <p:nvPr/>
            </p:nvGrpSpPr>
            <p:grpSpPr>
              <a:xfrm>
                <a:off x="1072402" y="2124551"/>
                <a:ext cx="10248543" cy="1648398"/>
                <a:chOff x="1072402" y="1647080"/>
                <a:chExt cx="10248543" cy="1907286"/>
              </a:xfrm>
            </p:grpSpPr>
            <p:sp>
              <p:nvSpPr>
                <p:cNvPr id="24" name="四角形: 角を丸くする 6">
                  <a:extLst>
                    <a:ext uri="{FF2B5EF4-FFF2-40B4-BE49-F238E27FC236}">
                      <a16:creationId xmlns:a16="http://schemas.microsoft.com/office/drawing/2014/main" id="{375D0684-646D-44AF-8F27-034852E160B3}"/>
                    </a:ext>
                  </a:extLst>
                </p:cNvPr>
                <p:cNvSpPr/>
                <p:nvPr/>
              </p:nvSpPr>
              <p:spPr>
                <a:xfrm>
                  <a:off x="1072402" y="1647080"/>
                  <a:ext cx="10248543" cy="1907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FFFC5F5A-F797-4A22-88AE-809F1873BEF2}"/>
                    </a:ext>
                  </a:extLst>
                </p:cNvPr>
                <p:cNvSpPr txBox="1"/>
                <p:nvPr/>
              </p:nvSpPr>
              <p:spPr>
                <a:xfrm>
                  <a:off x="1470169" y="1753036"/>
                  <a:ext cx="7350844" cy="427337"/>
                </a:xfrm>
                <a:prstGeom prst="rect">
                  <a:avLst/>
                </a:prstGeom>
                <a:noFill/>
              </p:spPr>
              <p:txBody>
                <a:bodyPr wrap="square">
                  <a:spAutoFit/>
                </a:bodyPr>
                <a:lstStyle/>
                <a:p>
                  <a:pPr marL="0" indent="0">
                    <a:buNone/>
                  </a:pPr>
                  <a:r>
                    <a:rPr kumimoji="1" lang="en-US" altLang="ja-JP" sz="1800" dirty="0"/>
                    <a:t>SCENE</a:t>
                  </a:r>
                  <a:r>
                    <a:rPr kumimoji="1" lang="ja-JP" altLang="en-US" sz="1800" dirty="0"/>
                    <a:t>１　</a:t>
                  </a:r>
                  <a:r>
                    <a:rPr kumimoji="1" lang="ja-JP" altLang="en-US" sz="1800" dirty="0" smtClean="0"/>
                    <a:t>おばあさんは家に帰り、・・・。</a:t>
                  </a:r>
                  <a:endParaRPr kumimoji="1" lang="en-US" altLang="ja-JP" sz="1800" dirty="0"/>
                </a:p>
              </p:txBody>
            </p:sp>
          </p:grpSp>
          <p:grpSp>
            <p:nvGrpSpPr>
              <p:cNvPr id="21" name="グループ化 20">
                <a:extLst>
                  <a:ext uri="{FF2B5EF4-FFF2-40B4-BE49-F238E27FC236}">
                    <a16:creationId xmlns:a16="http://schemas.microsoft.com/office/drawing/2014/main" id="{B88DD4B6-B29E-48B3-B526-B7F95393C7E4}"/>
                  </a:ext>
                </a:extLst>
              </p:cNvPr>
              <p:cNvGrpSpPr/>
              <p:nvPr/>
            </p:nvGrpSpPr>
            <p:grpSpPr>
              <a:xfrm>
                <a:off x="1371959" y="2691567"/>
                <a:ext cx="9649428" cy="601558"/>
                <a:chOff x="1371959" y="2209752"/>
                <a:chExt cx="9649428" cy="680897"/>
              </a:xfrm>
            </p:grpSpPr>
            <p:sp>
              <p:nvSpPr>
                <p:cNvPr id="22" name="テキスト ボックス 21">
                  <a:extLst>
                    <a:ext uri="{FF2B5EF4-FFF2-40B4-BE49-F238E27FC236}">
                      <a16:creationId xmlns:a16="http://schemas.microsoft.com/office/drawing/2014/main" id="{3AFEAD0B-5042-42F6-99A2-3642A43ADEC0}"/>
                    </a:ext>
                  </a:extLst>
                </p:cNvPr>
                <p:cNvSpPr txBox="1"/>
                <p:nvPr/>
              </p:nvSpPr>
              <p:spPr>
                <a:xfrm>
                  <a:off x="1371959" y="2381590"/>
                  <a:ext cx="9649428" cy="452880"/>
                </a:xfrm>
                <a:prstGeom prst="rect">
                  <a:avLst/>
                </a:prstGeom>
                <a:noFill/>
              </p:spPr>
              <p:txBody>
                <a:bodyPr wrap="square">
                  <a:spAutoFit/>
                </a:bodyPr>
                <a:lstStyle/>
                <a:p>
                  <a:r>
                    <a:rPr kumimoji="1" lang="ja-JP" altLang="en-US" sz="2000" dirty="0">
                      <a:solidFill>
                        <a:srgbClr val="0070C0"/>
                      </a:solidFill>
                    </a:rPr>
                    <a:t>　　　　　</a:t>
                  </a:r>
                  <a:r>
                    <a:rPr kumimoji="1" lang="ja-JP" altLang="en-US" sz="2000" dirty="0" smtClean="0">
                      <a:solidFill>
                        <a:srgbClr val="0070C0"/>
                      </a:solidFill>
                    </a:rPr>
                    <a:t>おばあさんの家が持ち家の場合、</a:t>
                  </a:r>
                  <a:r>
                    <a:rPr kumimoji="1" lang="ja-JP" altLang="en-US" sz="2000" dirty="0" smtClean="0">
                      <a:solidFill>
                        <a:srgbClr val="FF0000"/>
                      </a:solidFill>
                    </a:rPr>
                    <a:t>「固定資産税」</a:t>
                  </a:r>
                  <a:r>
                    <a:rPr kumimoji="1" lang="ja-JP" altLang="en-US" sz="2000" dirty="0" smtClean="0">
                      <a:solidFill>
                        <a:srgbClr val="0070C0"/>
                      </a:solidFill>
                    </a:rPr>
                    <a:t>が課税されます。</a:t>
                  </a:r>
                  <a:endParaRPr kumimoji="1" lang="en-US" altLang="ja-JP" dirty="0">
                    <a:solidFill>
                      <a:srgbClr val="0070C0"/>
                    </a:solidFill>
                  </a:endParaRPr>
                </a:p>
              </p:txBody>
            </p:sp>
            <p:pic>
              <p:nvPicPr>
                <p:cNvPr id="23" name="Picture 2" descr="注意のマーク">
                  <a:extLst>
                    <a:ext uri="{FF2B5EF4-FFF2-40B4-BE49-F238E27FC236}">
                      <a16:creationId xmlns:a16="http://schemas.microsoft.com/office/drawing/2014/main" id="{5AE6EA61-D0D8-4F4F-A52E-F7CBFC96FD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55" y="2209752"/>
                  <a:ext cx="680897" cy="68089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6" name="正方形/長方形 25"/>
            <p:cNvSpPr/>
            <p:nvPr/>
          </p:nvSpPr>
          <p:spPr>
            <a:xfrm>
              <a:off x="9326879" y="5261729"/>
              <a:ext cx="1810727" cy="30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u="sng" dirty="0" smtClean="0"/>
                <a:t>オブジェクトを閉じる</a:t>
              </a:r>
              <a:endParaRPr kumimoji="1" lang="ja-JP" altLang="en-US" sz="1100" b="1" u="sng" dirty="0"/>
            </a:p>
          </p:txBody>
        </p:sp>
      </p:grpSp>
    </p:spTree>
    <p:extLst>
      <p:ext uri="{BB962C8B-B14F-4D97-AF65-F5344CB8AC3E}">
        <p14:creationId xmlns:p14="http://schemas.microsoft.com/office/powerpoint/2010/main" val="1912785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6"/>
                                        </p:tgtEl>
                                      </p:cBhvr>
                                    </p:animEffect>
                                    <p:anim calcmode="lin" valueType="num">
                                      <p:cBhvr>
                                        <p:cTn id="14" dur="1000"/>
                                        <p:tgtEl>
                                          <p:spTgt spid="6"/>
                                        </p:tgtEl>
                                        <p:attrNameLst>
                                          <p:attrName>ppt_x</p:attrName>
                                        </p:attrNameLst>
                                      </p:cBhvr>
                                      <p:tavLst>
                                        <p:tav tm="0">
                                          <p:val>
                                            <p:strVal val="ppt_x"/>
                                          </p:val>
                                        </p:tav>
                                        <p:tav tm="100000">
                                          <p:val>
                                            <p:strVal val="ppt_x"/>
                                          </p:val>
                                        </p:tav>
                                      </p:tavLst>
                                    </p:anim>
                                    <p:anim calcmode="lin" valueType="num">
                                      <p:cBhvr>
                                        <p:cTn id="15" dur="1000"/>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27"/>
                    </p:tgtEl>
                  </p:cond>
                </p:stCondLst>
                <p:endSync evt="end" delay="0">
                  <p:rtn val="all"/>
                </p:endSync>
                <p:childTnLst>
                  <p:par>
                    <p:cTn id="25" fill="hold">
                      <p:stCondLst>
                        <p:cond delay="0"/>
                      </p:stCondLst>
                      <p:childTnLst>
                        <p:par>
                          <p:cTn id="26" fill="hold">
                            <p:stCondLst>
                              <p:cond delay="0"/>
                            </p:stCondLst>
                            <p:childTnLst>
                              <p:par>
                                <p:cTn id="27" presetID="42" presetClass="exit" presetSubtype="0" fill="hold" nodeType="clickEffect">
                                  <p:stCondLst>
                                    <p:cond delay="0"/>
                                  </p:stCondLst>
                                  <p:childTnLst>
                                    <p:animEffect transition="out" filter="fade">
                                      <p:cBhvr>
                                        <p:cTn id="28" dur="1000"/>
                                        <p:tgtEl>
                                          <p:spTgt spid="27"/>
                                        </p:tgtEl>
                                      </p:cBhvr>
                                    </p:animEffect>
                                    <p:anim calcmode="lin" valueType="num">
                                      <p:cBhvr>
                                        <p:cTn id="29" dur="1000"/>
                                        <p:tgtEl>
                                          <p:spTgt spid="27"/>
                                        </p:tgtEl>
                                        <p:attrNameLst>
                                          <p:attrName>ppt_x</p:attrName>
                                        </p:attrNameLst>
                                      </p:cBhvr>
                                      <p:tavLst>
                                        <p:tav tm="0">
                                          <p:val>
                                            <p:strVal val="ppt_x"/>
                                          </p:val>
                                        </p:tav>
                                        <p:tav tm="100000">
                                          <p:val>
                                            <p:strVal val="ppt_x"/>
                                          </p:val>
                                        </p:tav>
                                      </p:tavLst>
                                    </p:anim>
                                    <p:anim calcmode="lin" valueType="num">
                                      <p:cBhvr>
                                        <p:cTn id="30" dur="1000"/>
                                        <p:tgtEl>
                                          <p:spTgt spid="27"/>
                                        </p:tgtEl>
                                        <p:attrNameLst>
                                          <p:attrName>ppt_y</p:attrName>
                                        </p:attrNameLst>
                                      </p:cBhvr>
                                      <p:tavLst>
                                        <p:tav tm="0">
                                          <p:val>
                                            <p:strVal val="ppt_y"/>
                                          </p:val>
                                        </p:tav>
                                        <p:tav tm="100000">
                                          <p:val>
                                            <p:strVal val="ppt_y+.1"/>
                                          </p:val>
                                        </p:tav>
                                      </p:tavLst>
                                    </p:anim>
                                    <p:set>
                                      <p:cBhvr>
                                        <p:cTn id="31"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85C8DC31-42F3-4780-A70B-2C1A31CECC39}"/>
              </a:ext>
            </a:extLst>
          </p:cNvPr>
          <p:cNvSpPr txBox="1">
            <a:spLocks/>
          </p:cNvSpPr>
          <p:nvPr/>
        </p:nvSpPr>
        <p:spPr>
          <a:xfrm>
            <a:off x="1142623" y="490756"/>
            <a:ext cx="10178322" cy="2461450"/>
          </a:xfrm>
          <a:prstGeom prst="rect">
            <a:avLst/>
          </a:prstGeom>
          <a:solidFill>
            <a:schemeClr val="accent1">
              <a:lumMod val="40000"/>
              <a:lumOff val="60000"/>
            </a:schemeClr>
          </a:solidFill>
        </p:spPr>
        <p:txBody>
          <a:bodyPr anchor="ct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marL="0" indent="0">
              <a:buNone/>
            </a:pPr>
            <a:r>
              <a:rPr lang="en-US" altLang="ja-JP" dirty="0" smtClean="0"/>
              <a:t>SCENE</a:t>
            </a:r>
            <a:r>
              <a:rPr lang="ja-JP" altLang="en-US" dirty="0" smtClean="0"/>
              <a:t>２</a:t>
            </a:r>
            <a:r>
              <a:rPr lang="ja-JP" altLang="en-US" dirty="0"/>
              <a:t>　桃</a:t>
            </a:r>
            <a:r>
              <a:rPr lang="ja-JP" altLang="en-US" dirty="0" smtClean="0"/>
              <a:t>太郎より</a:t>
            </a:r>
            <a:endParaRPr lang="en-US" altLang="ja-JP" dirty="0" smtClean="0"/>
          </a:p>
          <a:p>
            <a:pPr marL="0" indent="0">
              <a:buNone/>
            </a:pPr>
            <a:r>
              <a:rPr lang="ja-JP" altLang="en-US" sz="1600" dirty="0"/>
              <a:t>鬼ケ島に向けて旅立ちました</a:t>
            </a:r>
            <a:r>
              <a:rPr lang="ja-JP" altLang="en-US" sz="1600" dirty="0" smtClean="0"/>
              <a:t>。旅</a:t>
            </a:r>
            <a:r>
              <a:rPr lang="ja-JP" altLang="en-US" sz="1600" dirty="0"/>
              <a:t>の途中、桃太郎は犬に会い</a:t>
            </a:r>
            <a:r>
              <a:rPr lang="ja-JP" altLang="en-US" sz="1600" dirty="0" smtClean="0"/>
              <a:t>、</a:t>
            </a:r>
            <a:endParaRPr lang="en-US" altLang="ja-JP" sz="1600" dirty="0" smtClean="0"/>
          </a:p>
          <a:p>
            <a:pPr marL="0" indent="0">
              <a:buNone/>
            </a:pPr>
            <a:r>
              <a:rPr lang="ja-JP" altLang="en-US" sz="1600" dirty="0" smtClean="0"/>
              <a:t>「</a:t>
            </a:r>
            <a:r>
              <a:rPr lang="ja-JP" altLang="en-US" sz="1600" dirty="0"/>
              <a:t>桃太郎さん、袋の中に何が入っているだい。</a:t>
            </a:r>
            <a:r>
              <a:rPr lang="ja-JP" altLang="en-US" sz="1600" dirty="0" smtClean="0"/>
              <a:t>」</a:t>
            </a:r>
            <a:endParaRPr lang="en-US" altLang="ja-JP" sz="1600" dirty="0" smtClean="0"/>
          </a:p>
          <a:p>
            <a:pPr marL="0" indent="0">
              <a:buNone/>
            </a:pPr>
            <a:r>
              <a:rPr lang="ja-JP" altLang="en-US" sz="1600" dirty="0" smtClean="0"/>
              <a:t>「</a:t>
            </a:r>
            <a:r>
              <a:rPr lang="ja-JP" altLang="en-US" sz="1600" dirty="0"/>
              <a:t>日本一のきび団子だよ。」</a:t>
            </a:r>
          </a:p>
          <a:p>
            <a:pPr marL="0" indent="0">
              <a:buNone/>
            </a:pPr>
            <a:r>
              <a:rPr lang="ja-JP" altLang="en-US" sz="1600" dirty="0"/>
              <a:t>「僕に一つくれればお伴します。」</a:t>
            </a:r>
          </a:p>
          <a:p>
            <a:pPr marL="0" indent="0">
              <a:buNone/>
            </a:pPr>
            <a:r>
              <a:rPr lang="ja-JP" altLang="en-US" sz="1600" dirty="0"/>
              <a:t>犬は桃太郎から一つ団子をもらい家来になりました。</a:t>
            </a:r>
            <a:endParaRPr lang="en-US" altLang="ja-JP" sz="1600" dirty="0"/>
          </a:p>
        </p:txBody>
      </p:sp>
      <p:grpSp>
        <p:nvGrpSpPr>
          <p:cNvPr id="7" name="グループ化 6"/>
          <p:cNvGrpSpPr/>
          <p:nvPr/>
        </p:nvGrpSpPr>
        <p:grpSpPr>
          <a:xfrm>
            <a:off x="1142623" y="3983305"/>
            <a:ext cx="4177234" cy="2483163"/>
            <a:chOff x="1142623" y="3983305"/>
            <a:chExt cx="4177234" cy="2483163"/>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623" y="3983305"/>
              <a:ext cx="3014702" cy="2483163"/>
            </a:xfrm>
            <a:prstGeom prst="rect">
              <a:avLst/>
            </a:prstGeom>
          </p:spPr>
        </p:pic>
        <p:pic>
          <p:nvPicPr>
            <p:cNvPr id="4" name="図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81826" y="4714381"/>
              <a:ext cx="1538031" cy="1276565"/>
            </a:xfrm>
            <a:prstGeom prst="rect">
              <a:avLst/>
            </a:prstGeom>
          </p:spPr>
        </p:pic>
      </p:gr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5085" y="3179386"/>
            <a:ext cx="3106292" cy="3287082"/>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5800" y="3061929"/>
            <a:ext cx="4045975" cy="3304903"/>
          </a:xfrm>
          <a:prstGeom prst="rect">
            <a:avLst/>
          </a:prstGeom>
        </p:spPr>
      </p:pic>
      <p:sp>
        <p:nvSpPr>
          <p:cNvPr id="15" name="角丸四角形 14">
            <a:hlinkClick r:id="rId6" action="ppaction://hlinksldjump"/>
          </p:cNvPr>
          <p:cNvSpPr/>
          <p:nvPr/>
        </p:nvSpPr>
        <p:spPr>
          <a:xfrm>
            <a:off x="10696380" y="6050777"/>
            <a:ext cx="1319349" cy="5516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b="1" dirty="0" smtClean="0"/>
              <a:t>➡次へ</a:t>
            </a:r>
            <a:endParaRPr kumimoji="1" lang="ja-JP" altLang="en-US" b="1" dirty="0"/>
          </a:p>
        </p:txBody>
      </p:sp>
      <p:grpSp>
        <p:nvGrpSpPr>
          <p:cNvPr id="17" name="グループ化 16"/>
          <p:cNvGrpSpPr/>
          <p:nvPr/>
        </p:nvGrpSpPr>
        <p:grpSpPr>
          <a:xfrm>
            <a:off x="1107512" y="2303877"/>
            <a:ext cx="10248543" cy="1751018"/>
            <a:chOff x="1107512" y="2303877"/>
            <a:chExt cx="10248543" cy="1751018"/>
          </a:xfrm>
        </p:grpSpPr>
        <p:grpSp>
          <p:nvGrpSpPr>
            <p:cNvPr id="8" name="グループ化 7"/>
            <p:cNvGrpSpPr/>
            <p:nvPr/>
          </p:nvGrpSpPr>
          <p:grpSpPr>
            <a:xfrm>
              <a:off x="1107512" y="2303877"/>
              <a:ext cx="10248543" cy="1751018"/>
              <a:chOff x="1072402" y="4335412"/>
              <a:chExt cx="10248543" cy="1751018"/>
            </a:xfrm>
          </p:grpSpPr>
          <p:grpSp>
            <p:nvGrpSpPr>
              <p:cNvPr id="9" name="グループ化 8">
                <a:extLst>
                  <a:ext uri="{FF2B5EF4-FFF2-40B4-BE49-F238E27FC236}">
                    <a16:creationId xmlns:a16="http://schemas.microsoft.com/office/drawing/2014/main" id="{D3AF65CE-BAB1-48AC-80E4-FF53E0274B1C}"/>
                  </a:ext>
                </a:extLst>
              </p:cNvPr>
              <p:cNvGrpSpPr/>
              <p:nvPr/>
            </p:nvGrpSpPr>
            <p:grpSpPr>
              <a:xfrm>
                <a:off x="1072402" y="4335412"/>
                <a:ext cx="10248543" cy="1751018"/>
                <a:chOff x="1072402" y="1647079"/>
                <a:chExt cx="10248543" cy="2185214"/>
              </a:xfrm>
            </p:grpSpPr>
            <p:sp>
              <p:nvSpPr>
                <p:cNvPr id="13" name="四角形: 角を丸くする 19">
                  <a:extLst>
                    <a:ext uri="{FF2B5EF4-FFF2-40B4-BE49-F238E27FC236}">
                      <a16:creationId xmlns:a16="http://schemas.microsoft.com/office/drawing/2014/main" id="{66AB10B9-17A6-4054-8A3F-44B77DB03276}"/>
                    </a:ext>
                  </a:extLst>
                </p:cNvPr>
                <p:cNvSpPr/>
                <p:nvPr/>
              </p:nvSpPr>
              <p:spPr>
                <a:xfrm>
                  <a:off x="1072402" y="1647079"/>
                  <a:ext cx="10248543" cy="2185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402B862F-7363-45F2-8C3D-89ABCCF7CF18}"/>
                    </a:ext>
                  </a:extLst>
                </p:cNvPr>
                <p:cNvSpPr txBox="1"/>
                <p:nvPr/>
              </p:nvSpPr>
              <p:spPr>
                <a:xfrm>
                  <a:off x="1470168" y="1753036"/>
                  <a:ext cx="9157191" cy="369332"/>
                </a:xfrm>
                <a:prstGeom prst="rect">
                  <a:avLst/>
                </a:prstGeom>
                <a:noFill/>
              </p:spPr>
              <p:txBody>
                <a:bodyPr wrap="square">
                  <a:spAutoFit/>
                </a:bodyPr>
                <a:lstStyle/>
                <a:p>
                  <a:pPr marL="0" indent="0">
                    <a:buNone/>
                  </a:pPr>
                  <a:r>
                    <a:rPr kumimoji="1" lang="en-US" altLang="ja-JP" sz="1800" dirty="0"/>
                    <a:t>SCENE</a:t>
                  </a:r>
                  <a:r>
                    <a:rPr kumimoji="1" lang="ja-JP" altLang="en-US" dirty="0"/>
                    <a:t>２</a:t>
                  </a:r>
                  <a:r>
                    <a:rPr kumimoji="1" lang="ja-JP" altLang="en-US" sz="1800" dirty="0"/>
                    <a:t>　犬はキビダンゴをもらって、一緒に鬼退治にいく約束をした。</a:t>
                  </a:r>
                  <a:endParaRPr kumimoji="1" lang="en-US" altLang="ja-JP" sz="1800" dirty="0"/>
                </a:p>
              </p:txBody>
            </p:sp>
          </p:grpSp>
          <p:grpSp>
            <p:nvGrpSpPr>
              <p:cNvPr id="10" name="グループ化 9">
                <a:extLst>
                  <a:ext uri="{FF2B5EF4-FFF2-40B4-BE49-F238E27FC236}">
                    <a16:creationId xmlns:a16="http://schemas.microsoft.com/office/drawing/2014/main" id="{CF468B12-F16F-45B7-8219-4EA30EF3109B}"/>
                  </a:ext>
                </a:extLst>
              </p:cNvPr>
              <p:cNvGrpSpPr/>
              <p:nvPr/>
            </p:nvGrpSpPr>
            <p:grpSpPr>
              <a:xfrm>
                <a:off x="1407070" y="4656185"/>
                <a:ext cx="9649428" cy="1292662"/>
                <a:chOff x="1407070" y="2105435"/>
                <a:chExt cx="9649428" cy="1292662"/>
              </a:xfrm>
            </p:grpSpPr>
            <p:sp>
              <p:nvSpPr>
                <p:cNvPr id="11" name="テキスト ボックス 10">
                  <a:extLst>
                    <a:ext uri="{FF2B5EF4-FFF2-40B4-BE49-F238E27FC236}">
                      <a16:creationId xmlns:a16="http://schemas.microsoft.com/office/drawing/2014/main" id="{2346BA38-9081-4A42-8644-8AE50BB8830A}"/>
                    </a:ext>
                  </a:extLst>
                </p:cNvPr>
                <p:cNvSpPr txBox="1"/>
                <p:nvPr/>
              </p:nvSpPr>
              <p:spPr>
                <a:xfrm>
                  <a:off x="1407070" y="2105435"/>
                  <a:ext cx="9649428" cy="1292662"/>
                </a:xfrm>
                <a:prstGeom prst="rect">
                  <a:avLst/>
                </a:prstGeom>
                <a:noFill/>
              </p:spPr>
              <p:txBody>
                <a:bodyPr wrap="square">
                  <a:spAutoFit/>
                </a:bodyPr>
                <a:lstStyle/>
                <a:p>
                  <a:pPr marL="0" indent="0">
                    <a:buNone/>
                  </a:pPr>
                  <a:endParaRPr kumimoji="1" lang="en-US" altLang="ja-JP" sz="2000" dirty="0">
                    <a:solidFill>
                      <a:srgbClr val="0070C0"/>
                    </a:solidFill>
                  </a:endParaRPr>
                </a:p>
                <a:p>
                  <a:pPr marL="0" indent="0">
                    <a:buNone/>
                  </a:pPr>
                  <a:r>
                    <a:rPr kumimoji="1" lang="ja-JP" altLang="en-US" sz="2000" dirty="0">
                      <a:solidFill>
                        <a:srgbClr val="0070C0"/>
                      </a:solidFill>
                    </a:rPr>
                    <a:t>　　　　　「雇用契約」の成立です。キビダンゴは労務の対価として</a:t>
                  </a:r>
                  <a:r>
                    <a:rPr kumimoji="1" lang="ja-JP" altLang="en-US" sz="2000" dirty="0">
                      <a:solidFill>
                        <a:srgbClr val="FF0000"/>
                      </a:solidFill>
                    </a:rPr>
                    <a:t>給与所得</a:t>
                  </a:r>
                  <a:r>
                    <a:rPr kumimoji="1" lang="ja-JP" altLang="en-US" sz="2000" dirty="0">
                      <a:solidFill>
                        <a:srgbClr val="0070C0"/>
                      </a:solidFill>
                    </a:rPr>
                    <a:t>に</a:t>
                  </a:r>
                  <a:r>
                    <a:rPr kumimoji="1" lang="en-US" altLang="ja-JP" sz="2000" dirty="0">
                      <a:solidFill>
                        <a:srgbClr val="0070C0"/>
                      </a:solidFill>
                    </a:rPr>
                    <a:t/>
                  </a:r>
                  <a:br>
                    <a:rPr kumimoji="1" lang="en-US" altLang="ja-JP" sz="2000" dirty="0">
                      <a:solidFill>
                        <a:srgbClr val="0070C0"/>
                      </a:solidFill>
                    </a:rPr>
                  </a:br>
                  <a:r>
                    <a:rPr kumimoji="1" lang="ja-JP" altLang="en-US" sz="2000" dirty="0">
                      <a:solidFill>
                        <a:srgbClr val="0070C0"/>
                      </a:solidFill>
                    </a:rPr>
                    <a:t>　　　　　該当し、</a:t>
                  </a:r>
                  <a:r>
                    <a:rPr kumimoji="1" lang="ja-JP" altLang="en-US" sz="2000" dirty="0">
                      <a:solidFill>
                        <a:srgbClr val="FF0000"/>
                      </a:solidFill>
                    </a:rPr>
                    <a:t>「所得税」「住民税」</a:t>
                  </a:r>
                  <a:r>
                    <a:rPr kumimoji="1" lang="ja-JP" altLang="en-US" sz="2000" dirty="0">
                      <a:solidFill>
                        <a:srgbClr val="0070C0"/>
                      </a:solidFill>
                    </a:rPr>
                    <a:t>が課税されます。</a:t>
                  </a:r>
                  <a:endParaRPr kumimoji="1" lang="en-US" altLang="ja-JP" dirty="0">
                    <a:solidFill>
                      <a:srgbClr val="0070C0"/>
                    </a:solidFill>
                  </a:endParaRPr>
                </a:p>
                <a:p>
                  <a:pPr marL="0" indent="0">
                    <a:buNone/>
                  </a:pPr>
                  <a:r>
                    <a:rPr kumimoji="1" lang="ja-JP" altLang="en-US" dirty="0">
                      <a:solidFill>
                        <a:srgbClr val="0070C0"/>
                      </a:solidFill>
                    </a:rPr>
                    <a:t>　</a:t>
                  </a:r>
                </a:p>
              </p:txBody>
            </p:sp>
            <p:pic>
              <p:nvPicPr>
                <p:cNvPr id="12" name="Picture 2" descr="注意のマーク">
                  <a:extLst>
                    <a:ext uri="{FF2B5EF4-FFF2-40B4-BE49-F238E27FC236}">
                      <a16:creationId xmlns:a16="http://schemas.microsoft.com/office/drawing/2014/main" id="{98AAAEA1-EBF4-4741-BE5A-81CD1E191C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55" y="2520252"/>
                  <a:ext cx="680897" cy="68089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6" name="正方形/長方形 15"/>
            <p:cNvSpPr/>
            <p:nvPr/>
          </p:nvSpPr>
          <p:spPr>
            <a:xfrm>
              <a:off x="9308313" y="3513485"/>
              <a:ext cx="1810727" cy="30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u="sng" dirty="0" smtClean="0"/>
                <a:t>オブジェクトを閉じる</a:t>
              </a:r>
              <a:endParaRPr kumimoji="1" lang="ja-JP" altLang="en-US" sz="1100" b="1" u="sng" dirty="0"/>
            </a:p>
          </p:txBody>
        </p:sp>
      </p:grpSp>
    </p:spTree>
    <p:extLst>
      <p:ext uri="{BB962C8B-B14F-4D97-AF65-F5344CB8AC3E}">
        <p14:creationId xmlns:p14="http://schemas.microsoft.com/office/powerpoint/2010/main" val="389615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17"/>
                                        </p:tgtEl>
                                      </p:cBhvr>
                                    </p:animEffect>
                                    <p:anim calcmode="lin" valueType="num">
                                      <p:cBhvr>
                                        <p:cTn id="14" dur="1000"/>
                                        <p:tgtEl>
                                          <p:spTgt spid="17"/>
                                        </p:tgtEl>
                                        <p:attrNameLst>
                                          <p:attrName>ppt_x</p:attrName>
                                        </p:attrNameLst>
                                      </p:cBhvr>
                                      <p:tavLst>
                                        <p:tav tm="0">
                                          <p:val>
                                            <p:strVal val="ppt_x"/>
                                          </p:val>
                                        </p:tav>
                                        <p:tav tm="100000">
                                          <p:val>
                                            <p:strVal val="ppt_x"/>
                                          </p:val>
                                        </p:tav>
                                      </p:tavLst>
                                    </p:anim>
                                    <p:anim calcmode="lin" valueType="num">
                                      <p:cBhvr>
                                        <p:cTn id="15" dur="1000"/>
                                        <p:tgtEl>
                                          <p:spTgt spid="17"/>
                                        </p:tgtEl>
                                        <p:attrNameLst>
                                          <p:attrName>ppt_y</p:attrName>
                                        </p:attrNameLst>
                                      </p:cBhvr>
                                      <p:tavLst>
                                        <p:tav tm="0">
                                          <p:val>
                                            <p:strVal val="ppt_y"/>
                                          </p:val>
                                        </p:tav>
                                        <p:tav tm="100000">
                                          <p:val>
                                            <p:strVal val="ppt_y+.1"/>
                                          </p:val>
                                        </p:tav>
                                      </p:tavLst>
                                    </p:anim>
                                    <p:set>
                                      <p:cBhvr>
                                        <p:cTn id="1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85C8DC31-42F3-4780-A70B-2C1A31CECC39}"/>
              </a:ext>
            </a:extLst>
          </p:cNvPr>
          <p:cNvSpPr txBox="1">
            <a:spLocks/>
          </p:cNvSpPr>
          <p:nvPr/>
        </p:nvSpPr>
        <p:spPr>
          <a:xfrm>
            <a:off x="1142624" y="490755"/>
            <a:ext cx="6576616" cy="6126383"/>
          </a:xfrm>
          <a:prstGeom prst="rect">
            <a:avLst/>
          </a:prstGeom>
          <a:solidFill>
            <a:schemeClr val="accent1">
              <a:lumMod val="40000"/>
              <a:lumOff val="60000"/>
            </a:schemeClr>
          </a:solidFill>
        </p:spPr>
        <p:txBody>
          <a:bodyPr anchor="ct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marL="0" indent="0">
              <a:buNone/>
            </a:pPr>
            <a:r>
              <a:rPr lang="en-US" altLang="ja-JP" dirty="0" smtClean="0"/>
              <a:t>SCENE</a:t>
            </a:r>
            <a:r>
              <a:rPr lang="ja-JP" altLang="en-US" dirty="0" smtClean="0"/>
              <a:t>３</a:t>
            </a:r>
            <a:r>
              <a:rPr lang="ja-JP" altLang="en-US" dirty="0"/>
              <a:t>　</a:t>
            </a:r>
            <a:r>
              <a:rPr lang="ja-JP" altLang="en-US" dirty="0" err="1" smtClean="0"/>
              <a:t>わらしべ</a:t>
            </a:r>
            <a:r>
              <a:rPr lang="ja-JP" altLang="en-US" dirty="0" smtClean="0"/>
              <a:t>長者より</a:t>
            </a:r>
            <a:endParaRPr lang="en-US" altLang="ja-JP" dirty="0" smtClean="0"/>
          </a:p>
          <a:p>
            <a:pPr marL="0" indent="0">
              <a:buNone/>
            </a:pPr>
            <a:r>
              <a:rPr lang="ja-JP" altLang="en-US" sz="1600" dirty="0"/>
              <a:t>何をやっても上手くいかない貧しい男が、運を授けて欲しいと観音さまに願掛けをする</a:t>
            </a:r>
            <a:r>
              <a:rPr lang="ja-JP" altLang="en-US" sz="1600" dirty="0" smtClean="0"/>
              <a:t>。</a:t>
            </a:r>
            <a:endParaRPr lang="en-US" altLang="ja-JP" sz="1600" dirty="0" smtClean="0"/>
          </a:p>
          <a:p>
            <a:pPr marL="0" indent="0">
              <a:buNone/>
            </a:pPr>
            <a:r>
              <a:rPr lang="ja-JP" altLang="en-US" sz="1600" dirty="0" smtClean="0"/>
              <a:t>する</a:t>
            </a:r>
            <a:r>
              <a:rPr lang="ja-JP" altLang="en-US" sz="1600" dirty="0"/>
              <a:t>と観音さまが現れ、お堂を出た時に初めて手にした物を大切にして西へ行くようにと言われる</a:t>
            </a:r>
            <a:r>
              <a:rPr lang="ja-JP" altLang="en-US" sz="1600" dirty="0" smtClean="0"/>
              <a:t>。</a:t>
            </a:r>
            <a:endParaRPr lang="ja-JP" altLang="en-US" sz="1600" dirty="0"/>
          </a:p>
          <a:p>
            <a:pPr marL="0" indent="0">
              <a:buNone/>
            </a:pPr>
            <a:r>
              <a:rPr lang="ja-JP" altLang="en-US" sz="1600" dirty="0"/>
              <a:t>男はお堂を出たとたん転んで一本の藁を手にする。それを持って西へ歩いていくとアブが飛んできたので、藁でしばって歩き続けた</a:t>
            </a:r>
            <a:r>
              <a:rPr lang="ja-JP" altLang="en-US" sz="1600" dirty="0" smtClean="0"/>
              <a:t>。</a:t>
            </a:r>
            <a:endParaRPr lang="en-US" altLang="ja-JP" sz="1600" dirty="0" smtClean="0"/>
          </a:p>
          <a:p>
            <a:pPr marL="0" indent="0">
              <a:buNone/>
            </a:pPr>
            <a:r>
              <a:rPr lang="ja-JP" altLang="en-US" sz="1600" dirty="0" smtClean="0"/>
              <a:t>泣きじゃくる</a:t>
            </a:r>
            <a:r>
              <a:rPr lang="ja-JP" altLang="en-US" sz="1600" dirty="0"/>
              <a:t>赤ん坊がいたので、藁につけたアブをあげた。すると母親がお礼にと蜜柑をくれた。</a:t>
            </a:r>
          </a:p>
          <a:p>
            <a:pPr marL="0" indent="0">
              <a:buNone/>
            </a:pPr>
            <a:r>
              <a:rPr lang="ja-JP" altLang="en-US" sz="1600" dirty="0" smtClean="0"/>
              <a:t>木</a:t>
            </a:r>
            <a:r>
              <a:rPr lang="ja-JP" altLang="en-US" sz="1600" dirty="0"/>
              <a:t>の下で休んで蜜柑を食べようとすると、お金持ちのお嬢様が水を欲しがって苦しんでいた。そこで蜜柑を渡すと、代わりに上等な絹の反物をくれた</a:t>
            </a:r>
            <a:r>
              <a:rPr lang="ja-JP" altLang="en-US" sz="1600" dirty="0" smtClean="0"/>
              <a:t>。</a:t>
            </a:r>
            <a:endParaRPr lang="en-US" altLang="ja-JP" sz="1600" dirty="0" smtClean="0"/>
          </a:p>
          <a:p>
            <a:pPr marL="0" indent="0">
              <a:buNone/>
            </a:pPr>
            <a:r>
              <a:rPr lang="ja-JP" altLang="en-US" sz="1600" dirty="0" smtClean="0"/>
              <a:t>男</a:t>
            </a:r>
            <a:r>
              <a:rPr lang="ja-JP" altLang="en-US" sz="1600" dirty="0"/>
              <a:t>は上機嫌に歩いていると倒れた馬と荷物を取り替えようと言われ、死にかけの馬を強引に引き取らされてしまった。やさしい男は懸命に馬を介抱し、その甲斐あって馬は元気になった。</a:t>
            </a:r>
          </a:p>
          <a:p>
            <a:pPr marL="0" indent="0">
              <a:buNone/>
            </a:pPr>
            <a:r>
              <a:rPr lang="ja-JP" altLang="en-US" sz="1600" dirty="0" smtClean="0"/>
              <a:t>馬</a:t>
            </a:r>
            <a:r>
              <a:rPr lang="ja-JP" altLang="en-US" sz="1600" dirty="0"/>
              <a:t>を連れて城下町まで行くと、馬を気に入った長者が千両で買うと言う。余りの金額に驚いて失神した男を、長者の娘が介抱するが、それは以前蜜柑をあげた娘だった。長者は男に娘を嫁に貰ってくれと言い、男は藁一本から近在近郷に知らぬ者のない大長者になった。</a:t>
            </a:r>
            <a:endParaRPr lang="en-US" altLang="ja-JP" sz="16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789" y="2245084"/>
            <a:ext cx="3916333" cy="3686249"/>
          </a:xfrm>
          <a:prstGeom prst="rect">
            <a:avLst/>
          </a:prstGeom>
        </p:spPr>
      </p:pic>
      <p:grpSp>
        <p:nvGrpSpPr>
          <p:cNvPr id="25" name="グループ化 24"/>
          <p:cNvGrpSpPr/>
          <p:nvPr/>
        </p:nvGrpSpPr>
        <p:grpSpPr>
          <a:xfrm>
            <a:off x="1142624" y="2085879"/>
            <a:ext cx="10248543" cy="2552799"/>
            <a:chOff x="1107512" y="2303876"/>
            <a:chExt cx="10248543" cy="2552799"/>
          </a:xfrm>
        </p:grpSpPr>
        <p:grpSp>
          <p:nvGrpSpPr>
            <p:cNvPr id="26" name="グループ化 25"/>
            <p:cNvGrpSpPr/>
            <p:nvPr/>
          </p:nvGrpSpPr>
          <p:grpSpPr>
            <a:xfrm>
              <a:off x="1107512" y="2303876"/>
              <a:ext cx="10248543" cy="2552799"/>
              <a:chOff x="1072402" y="4335411"/>
              <a:chExt cx="10248543" cy="2552799"/>
            </a:xfrm>
          </p:grpSpPr>
          <p:grpSp>
            <p:nvGrpSpPr>
              <p:cNvPr id="28" name="グループ化 27">
                <a:extLst>
                  <a:ext uri="{FF2B5EF4-FFF2-40B4-BE49-F238E27FC236}">
                    <a16:creationId xmlns:a16="http://schemas.microsoft.com/office/drawing/2014/main" id="{D3AF65CE-BAB1-48AC-80E4-FF53E0274B1C}"/>
                  </a:ext>
                </a:extLst>
              </p:cNvPr>
              <p:cNvGrpSpPr/>
              <p:nvPr/>
            </p:nvGrpSpPr>
            <p:grpSpPr>
              <a:xfrm>
                <a:off x="1072402" y="4335411"/>
                <a:ext cx="10248543" cy="2552799"/>
                <a:chOff x="1072402" y="1647078"/>
                <a:chExt cx="10248543" cy="3185811"/>
              </a:xfrm>
            </p:grpSpPr>
            <p:sp>
              <p:nvSpPr>
                <p:cNvPr id="32" name="四角形: 角を丸くする 19">
                  <a:extLst>
                    <a:ext uri="{FF2B5EF4-FFF2-40B4-BE49-F238E27FC236}">
                      <a16:creationId xmlns:a16="http://schemas.microsoft.com/office/drawing/2014/main" id="{66AB10B9-17A6-4054-8A3F-44B77DB03276}"/>
                    </a:ext>
                  </a:extLst>
                </p:cNvPr>
                <p:cNvSpPr/>
                <p:nvPr/>
              </p:nvSpPr>
              <p:spPr>
                <a:xfrm>
                  <a:off x="1072402" y="1647078"/>
                  <a:ext cx="10248543" cy="31858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402B862F-7363-45F2-8C3D-89ABCCF7CF18}"/>
                    </a:ext>
                  </a:extLst>
                </p:cNvPr>
                <p:cNvSpPr txBox="1"/>
                <p:nvPr/>
              </p:nvSpPr>
              <p:spPr>
                <a:xfrm>
                  <a:off x="1470168" y="1753036"/>
                  <a:ext cx="9157191" cy="460914"/>
                </a:xfrm>
                <a:prstGeom prst="rect">
                  <a:avLst/>
                </a:prstGeom>
                <a:noFill/>
              </p:spPr>
              <p:txBody>
                <a:bodyPr wrap="square">
                  <a:spAutoFit/>
                </a:bodyPr>
                <a:lstStyle/>
                <a:p>
                  <a:r>
                    <a:rPr kumimoji="1" lang="en-US" altLang="ja-JP" sz="1800" dirty="0" smtClean="0"/>
                    <a:t>SCENE</a:t>
                  </a:r>
                  <a:r>
                    <a:rPr kumimoji="1" lang="ja-JP" altLang="en-US" dirty="0"/>
                    <a:t> ３　藁とアブ→蜜柑→絹の反物→馬→千両（と長者の娘と婚姻）</a:t>
                  </a:r>
                  <a:endParaRPr kumimoji="1" lang="en-US" altLang="ja-JP" sz="1800" dirty="0"/>
                </a:p>
              </p:txBody>
            </p:sp>
          </p:grpSp>
          <p:grpSp>
            <p:nvGrpSpPr>
              <p:cNvPr id="29" name="グループ化 28">
                <a:extLst>
                  <a:ext uri="{FF2B5EF4-FFF2-40B4-BE49-F238E27FC236}">
                    <a16:creationId xmlns:a16="http://schemas.microsoft.com/office/drawing/2014/main" id="{CF468B12-F16F-45B7-8219-4EA30EF3109B}"/>
                  </a:ext>
                </a:extLst>
              </p:cNvPr>
              <p:cNvGrpSpPr/>
              <p:nvPr/>
            </p:nvGrpSpPr>
            <p:grpSpPr>
              <a:xfrm>
                <a:off x="1407070" y="4656185"/>
                <a:ext cx="9649428" cy="1908215"/>
                <a:chOff x="1407070" y="2105435"/>
                <a:chExt cx="9649428" cy="1908215"/>
              </a:xfrm>
            </p:grpSpPr>
            <p:sp>
              <p:nvSpPr>
                <p:cNvPr id="30" name="テキスト ボックス 29">
                  <a:extLst>
                    <a:ext uri="{FF2B5EF4-FFF2-40B4-BE49-F238E27FC236}">
                      <a16:creationId xmlns:a16="http://schemas.microsoft.com/office/drawing/2014/main" id="{2346BA38-9081-4A42-8644-8AE50BB8830A}"/>
                    </a:ext>
                  </a:extLst>
                </p:cNvPr>
                <p:cNvSpPr txBox="1"/>
                <p:nvPr/>
              </p:nvSpPr>
              <p:spPr>
                <a:xfrm>
                  <a:off x="1407070" y="2105435"/>
                  <a:ext cx="9649428" cy="1908215"/>
                </a:xfrm>
                <a:prstGeom prst="rect">
                  <a:avLst/>
                </a:prstGeom>
                <a:noFill/>
              </p:spPr>
              <p:txBody>
                <a:bodyPr wrap="square">
                  <a:spAutoFit/>
                </a:bodyPr>
                <a:lstStyle/>
                <a:p>
                  <a:pPr marL="0" indent="0">
                    <a:buNone/>
                  </a:pPr>
                  <a:endParaRPr kumimoji="1" lang="en-US" altLang="ja-JP" sz="2000" dirty="0">
                    <a:solidFill>
                      <a:srgbClr val="0070C0"/>
                    </a:solidFill>
                  </a:endParaRPr>
                </a:p>
                <a:p>
                  <a:r>
                    <a:rPr kumimoji="1" lang="ja-JP" altLang="en-US" sz="2000" dirty="0">
                      <a:solidFill>
                        <a:srgbClr val="0070C0"/>
                      </a:solidFill>
                    </a:rPr>
                    <a:t>　　　　　</a:t>
                  </a:r>
                  <a:r>
                    <a:rPr kumimoji="1" lang="ja-JP" altLang="en-US" sz="2000" dirty="0">
                      <a:solidFill>
                        <a:srgbClr val="FF0000"/>
                      </a:solidFill>
                    </a:rPr>
                    <a:t>譲渡所得</a:t>
                  </a:r>
                  <a:r>
                    <a:rPr kumimoji="1" lang="ja-JP" altLang="en-US" sz="2000" dirty="0">
                      <a:solidFill>
                        <a:srgbClr val="0070C0"/>
                      </a:solidFill>
                    </a:rPr>
                    <a:t>です。自身の所有物の対価としてより高価なものを入手して</a:t>
                  </a:r>
                  <a:endParaRPr kumimoji="1" lang="en-US" altLang="ja-JP" sz="2000" dirty="0">
                    <a:solidFill>
                      <a:srgbClr val="0070C0"/>
                    </a:solidFill>
                  </a:endParaRPr>
                </a:p>
                <a:p>
                  <a:r>
                    <a:rPr kumimoji="1" lang="ja-JP" altLang="en-US" sz="2000" dirty="0">
                      <a:solidFill>
                        <a:srgbClr val="0070C0"/>
                      </a:solidFill>
                    </a:rPr>
                    <a:t>　　　　　いますので、その差益（キャピタルゲイン）に対して</a:t>
                  </a:r>
                  <a:r>
                    <a:rPr kumimoji="1" lang="ja-JP" altLang="en-US" sz="2000" dirty="0">
                      <a:solidFill>
                        <a:srgbClr val="FF0000"/>
                      </a:solidFill>
                    </a:rPr>
                    <a:t>「所得税」</a:t>
                  </a:r>
                  <a:r>
                    <a:rPr kumimoji="1" lang="en-US" altLang="ja-JP" sz="2000" dirty="0">
                      <a:solidFill>
                        <a:srgbClr val="FF0000"/>
                      </a:solidFill>
                    </a:rPr>
                    <a:t/>
                  </a:r>
                  <a:br>
                    <a:rPr kumimoji="1" lang="en-US" altLang="ja-JP" sz="2000" dirty="0">
                      <a:solidFill>
                        <a:srgbClr val="FF0000"/>
                      </a:solidFill>
                    </a:rPr>
                  </a:br>
                  <a:r>
                    <a:rPr kumimoji="1" lang="ja-JP" altLang="en-US" sz="2000" dirty="0">
                      <a:solidFill>
                        <a:srgbClr val="FF0000"/>
                      </a:solidFill>
                    </a:rPr>
                    <a:t>　　　　　「住民税」</a:t>
                  </a:r>
                  <a:r>
                    <a:rPr kumimoji="1" lang="ja-JP" altLang="en-US" sz="2000" dirty="0">
                      <a:solidFill>
                        <a:srgbClr val="0070C0"/>
                      </a:solidFill>
                    </a:rPr>
                    <a:t>が課税されます。なお配偶者が出来たので「配偶者控除」</a:t>
                  </a:r>
                  <a:r>
                    <a:rPr kumimoji="1" lang="en-US" altLang="ja-JP" sz="2000" dirty="0">
                      <a:solidFill>
                        <a:srgbClr val="0070C0"/>
                      </a:solidFill>
                    </a:rPr>
                    <a:t/>
                  </a:r>
                  <a:br>
                    <a:rPr kumimoji="1" lang="en-US" altLang="ja-JP" sz="2000" dirty="0">
                      <a:solidFill>
                        <a:srgbClr val="0070C0"/>
                      </a:solidFill>
                    </a:rPr>
                  </a:br>
                  <a:r>
                    <a:rPr kumimoji="1" lang="ja-JP" altLang="en-US" sz="2000" dirty="0">
                      <a:solidFill>
                        <a:srgbClr val="0070C0"/>
                      </a:solidFill>
                    </a:rPr>
                    <a:t>　　　　　という所得控除（個人の状況に配慮した一定の所得の減額）が出来ます。</a:t>
                  </a:r>
                  <a:endParaRPr kumimoji="1" lang="en-US" altLang="ja-JP" sz="2000" dirty="0">
                    <a:solidFill>
                      <a:srgbClr val="0070C0"/>
                    </a:solidFill>
                  </a:endParaRPr>
                </a:p>
                <a:p>
                  <a:pPr marL="0" indent="0">
                    <a:buNone/>
                  </a:pPr>
                  <a:r>
                    <a:rPr kumimoji="1" lang="ja-JP" altLang="en-US" dirty="0">
                      <a:solidFill>
                        <a:srgbClr val="0070C0"/>
                      </a:solidFill>
                    </a:rPr>
                    <a:t>　</a:t>
                  </a:r>
                </a:p>
              </p:txBody>
            </p:sp>
            <p:pic>
              <p:nvPicPr>
                <p:cNvPr id="31" name="Picture 2" descr="注意のマーク">
                  <a:extLst>
                    <a:ext uri="{FF2B5EF4-FFF2-40B4-BE49-F238E27FC236}">
                      <a16:creationId xmlns:a16="http://schemas.microsoft.com/office/drawing/2014/main" id="{98AAAEA1-EBF4-4741-BE5A-81CD1E191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55" y="2520252"/>
                  <a:ext cx="680897" cy="68089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7" name="正方形/長方形 26"/>
            <p:cNvSpPr/>
            <p:nvPr/>
          </p:nvSpPr>
          <p:spPr>
            <a:xfrm>
              <a:off x="9308313" y="4326279"/>
              <a:ext cx="1810727" cy="30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u="sng" dirty="0" smtClean="0"/>
                <a:t>オブジェクトを閉じる</a:t>
              </a:r>
              <a:endParaRPr kumimoji="1" lang="ja-JP" altLang="en-US" sz="1100" b="1" u="sng" dirty="0"/>
            </a:p>
          </p:txBody>
        </p:sp>
      </p:grpSp>
      <p:sp>
        <p:nvSpPr>
          <p:cNvPr id="34" name="角丸四角形 33">
            <a:hlinkClick r:id="rId4" action="ppaction://hlinksldjump"/>
          </p:cNvPr>
          <p:cNvSpPr/>
          <p:nvPr/>
        </p:nvSpPr>
        <p:spPr>
          <a:xfrm>
            <a:off x="10696380" y="6050777"/>
            <a:ext cx="1319349" cy="5516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b="1" dirty="0" smtClean="0"/>
              <a:t>➡次へ</a:t>
            </a:r>
            <a:endParaRPr kumimoji="1" lang="ja-JP" altLang="en-US" b="1" dirty="0"/>
          </a:p>
        </p:txBody>
      </p:sp>
    </p:spTree>
    <p:extLst>
      <p:ext uri="{BB962C8B-B14F-4D97-AF65-F5344CB8AC3E}">
        <p14:creationId xmlns:p14="http://schemas.microsoft.com/office/powerpoint/2010/main" val="4246142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25"/>
                    </p:tgtEl>
                  </p:cond>
                </p:stCondLst>
                <p:endSync evt="end" delay="0">
                  <p:rtn val="all"/>
                </p:endSync>
                <p:childTnLst>
                  <p:par>
                    <p:cTn id="10" fill="hold">
                      <p:stCondLst>
                        <p:cond delay="0"/>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25"/>
                                        </p:tgtEl>
                                      </p:cBhvr>
                                    </p:animEffect>
                                    <p:anim calcmode="lin" valueType="num">
                                      <p:cBhvr>
                                        <p:cTn id="14" dur="1000"/>
                                        <p:tgtEl>
                                          <p:spTgt spid="25"/>
                                        </p:tgtEl>
                                        <p:attrNameLst>
                                          <p:attrName>ppt_x</p:attrName>
                                        </p:attrNameLst>
                                      </p:cBhvr>
                                      <p:tavLst>
                                        <p:tav tm="0">
                                          <p:val>
                                            <p:strVal val="ppt_x"/>
                                          </p:val>
                                        </p:tav>
                                        <p:tav tm="100000">
                                          <p:val>
                                            <p:strVal val="ppt_x"/>
                                          </p:val>
                                        </p:tav>
                                      </p:tavLst>
                                    </p:anim>
                                    <p:anim calcmode="lin" valueType="num">
                                      <p:cBhvr>
                                        <p:cTn id="15" dur="1000"/>
                                        <p:tgtEl>
                                          <p:spTgt spid="25"/>
                                        </p:tgtEl>
                                        <p:attrNameLst>
                                          <p:attrName>ppt_y</p:attrName>
                                        </p:attrNameLst>
                                      </p:cBhvr>
                                      <p:tavLst>
                                        <p:tav tm="0">
                                          <p:val>
                                            <p:strVal val="ppt_y"/>
                                          </p:val>
                                        </p:tav>
                                        <p:tav tm="100000">
                                          <p:val>
                                            <p:strVal val="ppt_y+.1"/>
                                          </p:val>
                                        </p:tav>
                                      </p:tavLst>
                                    </p:anim>
                                    <p:set>
                                      <p:cBhvr>
                                        <p:cTn id="16"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85C8DC31-42F3-4780-A70B-2C1A31CECC39}"/>
              </a:ext>
            </a:extLst>
          </p:cNvPr>
          <p:cNvSpPr txBox="1">
            <a:spLocks/>
          </p:cNvSpPr>
          <p:nvPr/>
        </p:nvSpPr>
        <p:spPr>
          <a:xfrm>
            <a:off x="1142623" y="490755"/>
            <a:ext cx="10178322" cy="2190099"/>
          </a:xfrm>
          <a:prstGeom prst="rect">
            <a:avLst/>
          </a:prstGeom>
          <a:solidFill>
            <a:schemeClr val="accent1">
              <a:lumMod val="40000"/>
              <a:lumOff val="60000"/>
            </a:schemeClr>
          </a:solidFill>
        </p:spPr>
        <p:txBody>
          <a:bodyPr anchor="ct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marL="0" indent="0">
              <a:buNone/>
            </a:pPr>
            <a:r>
              <a:rPr lang="en-US" altLang="ja-JP" dirty="0" smtClean="0"/>
              <a:t>SCENE</a:t>
            </a:r>
            <a:r>
              <a:rPr lang="ja-JP" altLang="en-US" dirty="0"/>
              <a:t>４　</a:t>
            </a:r>
            <a:r>
              <a:rPr lang="ja-JP" altLang="en-US" dirty="0" smtClean="0"/>
              <a:t>浦島太郎より</a:t>
            </a:r>
            <a:endParaRPr lang="en-US" altLang="ja-JP" dirty="0" smtClean="0"/>
          </a:p>
          <a:p>
            <a:pPr marL="0" indent="0">
              <a:buNone/>
            </a:pPr>
            <a:r>
              <a:rPr lang="ja-JP" altLang="en-US" sz="1600" dirty="0"/>
              <a:t>浦島太郎という漁師が年老いたおっかさんと二人で暮らしていた。</a:t>
            </a:r>
          </a:p>
          <a:p>
            <a:pPr marL="0" indent="0">
              <a:buNone/>
            </a:pPr>
            <a:r>
              <a:rPr lang="ja-JP" altLang="en-US" sz="1600" dirty="0" smtClean="0"/>
              <a:t>ある</a:t>
            </a:r>
            <a:r>
              <a:rPr lang="ja-JP" altLang="en-US" sz="1600" dirty="0"/>
              <a:t>日、浜辺で子ども達が一匹の子ガメをつつきまわしているのを見たので、助けて海へ逃がしてやった。数年後太郎が海で釣りをしていると、大きな亀がやって来て、昔助けてくれたお礼にと海の中の竜宮へと連れて行かれた。竜宮では美しい乙姫さまに歓迎され、魚たちの踊りや、素敵なご馳走でもてなされ、楽しい毎日を過ごした。</a:t>
            </a:r>
            <a:endParaRPr lang="en-US" altLang="ja-JP" sz="1600" dirty="0"/>
          </a:p>
        </p:txBody>
      </p:sp>
      <p:sp>
        <p:nvSpPr>
          <p:cNvPr id="14" name="角丸四角形 13">
            <a:hlinkClick r:id="rId2" action="ppaction://hlinksldjump"/>
          </p:cNvPr>
          <p:cNvSpPr/>
          <p:nvPr/>
        </p:nvSpPr>
        <p:spPr>
          <a:xfrm>
            <a:off x="10696380" y="6050777"/>
            <a:ext cx="1319349" cy="5516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b="1" dirty="0" smtClean="0"/>
              <a:t>➡次へ</a:t>
            </a:r>
            <a:endParaRPr kumimoji="1" lang="ja-JP" altLang="en-US" b="1"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2616" y="2970476"/>
            <a:ext cx="1890537" cy="1890537"/>
          </a:xfrm>
          <a:prstGeom prst="rect">
            <a:avLst/>
          </a:prstGeom>
        </p:spPr>
      </p:pic>
      <p:grpSp>
        <p:nvGrpSpPr>
          <p:cNvPr id="11" name="グループ化 10"/>
          <p:cNvGrpSpPr/>
          <p:nvPr/>
        </p:nvGrpSpPr>
        <p:grpSpPr>
          <a:xfrm>
            <a:off x="1053137" y="2855201"/>
            <a:ext cx="5215962" cy="3515788"/>
            <a:chOff x="1053137" y="2855201"/>
            <a:chExt cx="5215962" cy="3515788"/>
          </a:xfrm>
        </p:grpSpPr>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r="435" b="24613"/>
            <a:stretch/>
          </p:blipFill>
          <p:spPr>
            <a:xfrm>
              <a:off x="1053137" y="2855201"/>
              <a:ext cx="5215962" cy="2642490"/>
            </a:xfrm>
            <a:prstGeom prst="rect">
              <a:avLst/>
            </a:prstGeom>
          </p:spPr>
        </p:pic>
        <p:pic>
          <p:nvPicPr>
            <p:cNvPr id="4" name="図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468464" y="5364531"/>
              <a:ext cx="1079313" cy="1006458"/>
            </a:xfrm>
            <a:prstGeom prst="rect">
              <a:avLst/>
            </a:prstGeom>
          </p:spPr>
        </p:pic>
        <p:pic>
          <p:nvPicPr>
            <p:cNvPr id="10" name="図 9"/>
            <p:cNvPicPr>
              <a:picLocks noChangeAspect="1"/>
            </p:cNvPicPr>
            <p:nvPr/>
          </p:nvPicPr>
          <p:blipFill rotWithShape="1">
            <a:blip r:embed="rId6">
              <a:extLst>
                <a:ext uri="{28A0092B-C50C-407E-A947-70E740481C1C}">
                  <a14:useLocalDpi xmlns:a14="http://schemas.microsoft.com/office/drawing/2010/main" val="0"/>
                </a:ext>
              </a:extLst>
            </a:blip>
            <a:srcRect l="1" r="5826" b="31572"/>
            <a:stretch/>
          </p:blipFill>
          <p:spPr>
            <a:xfrm flipH="1">
              <a:off x="1526756" y="5271558"/>
              <a:ext cx="1228863" cy="1047395"/>
            </a:xfrm>
            <a:prstGeom prst="rect">
              <a:avLst/>
            </a:prstGeom>
          </p:spPr>
        </p:pic>
      </p:grpSp>
      <p:pic>
        <p:nvPicPr>
          <p:cNvPr id="5" name="図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2085" y="2926262"/>
            <a:ext cx="4227381" cy="3569789"/>
          </a:xfrm>
          <a:prstGeom prst="rect">
            <a:avLst/>
          </a:prstGeom>
        </p:spPr>
      </p:pic>
      <p:grpSp>
        <p:nvGrpSpPr>
          <p:cNvPr id="9" name="グループ化 8"/>
          <p:cNvGrpSpPr/>
          <p:nvPr/>
        </p:nvGrpSpPr>
        <p:grpSpPr>
          <a:xfrm>
            <a:off x="1095936" y="1888597"/>
            <a:ext cx="10248543" cy="2700701"/>
            <a:chOff x="1103575" y="2068728"/>
            <a:chExt cx="10248543" cy="2700701"/>
          </a:xfrm>
        </p:grpSpPr>
        <p:grpSp>
          <p:nvGrpSpPr>
            <p:cNvPr id="2" name="グループ化 1"/>
            <p:cNvGrpSpPr/>
            <p:nvPr/>
          </p:nvGrpSpPr>
          <p:grpSpPr>
            <a:xfrm>
              <a:off x="1103575" y="2068728"/>
              <a:ext cx="10248543" cy="2700701"/>
              <a:chOff x="1087192" y="3419548"/>
              <a:chExt cx="10248543" cy="2407794"/>
            </a:xfrm>
          </p:grpSpPr>
          <p:grpSp>
            <p:nvGrpSpPr>
              <p:cNvPr id="19" name="グループ化 18">
                <a:extLst>
                  <a:ext uri="{FF2B5EF4-FFF2-40B4-BE49-F238E27FC236}">
                    <a16:creationId xmlns:a16="http://schemas.microsoft.com/office/drawing/2014/main" id="{D3AF65CE-BAB1-48AC-80E4-FF53E0274B1C}"/>
                  </a:ext>
                </a:extLst>
              </p:cNvPr>
              <p:cNvGrpSpPr/>
              <p:nvPr/>
            </p:nvGrpSpPr>
            <p:grpSpPr>
              <a:xfrm>
                <a:off x="1087192" y="3419548"/>
                <a:ext cx="10248543" cy="2407794"/>
                <a:chOff x="1107512" y="1479439"/>
                <a:chExt cx="10248543" cy="2096486"/>
              </a:xfrm>
            </p:grpSpPr>
            <p:sp>
              <p:nvSpPr>
                <p:cNvPr id="20" name="四角形: 角を丸くする 19">
                  <a:extLst>
                    <a:ext uri="{FF2B5EF4-FFF2-40B4-BE49-F238E27FC236}">
                      <a16:creationId xmlns:a16="http://schemas.microsoft.com/office/drawing/2014/main" id="{66AB10B9-17A6-4054-8A3F-44B77DB03276}"/>
                    </a:ext>
                  </a:extLst>
                </p:cNvPr>
                <p:cNvSpPr/>
                <p:nvPr/>
              </p:nvSpPr>
              <p:spPr>
                <a:xfrm>
                  <a:off x="1107512" y="1479439"/>
                  <a:ext cx="10248543" cy="2096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402B862F-7363-45F2-8C3D-89ABCCF7CF18}"/>
                    </a:ext>
                  </a:extLst>
                </p:cNvPr>
                <p:cNvSpPr txBox="1"/>
                <p:nvPr/>
              </p:nvSpPr>
              <p:spPr>
                <a:xfrm>
                  <a:off x="1470168" y="1753036"/>
                  <a:ext cx="9157191" cy="321580"/>
                </a:xfrm>
                <a:prstGeom prst="rect">
                  <a:avLst/>
                </a:prstGeom>
                <a:noFill/>
              </p:spPr>
              <p:txBody>
                <a:bodyPr wrap="square">
                  <a:spAutoFit/>
                </a:bodyPr>
                <a:lstStyle/>
                <a:p>
                  <a:pPr marL="0" indent="0">
                    <a:buNone/>
                  </a:pPr>
                  <a:r>
                    <a:rPr kumimoji="1" lang="en-US" altLang="ja-JP" sz="1800" dirty="0"/>
                    <a:t>SCENE</a:t>
                  </a:r>
                  <a:r>
                    <a:rPr kumimoji="1" lang="ja-JP" altLang="en-US" sz="1800" dirty="0"/>
                    <a:t>４　竜宮城で長期間おもてなしを受けた</a:t>
                  </a:r>
                  <a:endParaRPr kumimoji="1" lang="en-US" altLang="ja-JP" sz="1800" dirty="0"/>
                </a:p>
              </p:txBody>
            </p:sp>
          </p:grpSp>
          <p:grpSp>
            <p:nvGrpSpPr>
              <p:cNvPr id="22" name="グループ化 21">
                <a:extLst>
                  <a:ext uri="{FF2B5EF4-FFF2-40B4-BE49-F238E27FC236}">
                    <a16:creationId xmlns:a16="http://schemas.microsoft.com/office/drawing/2014/main" id="{CF468B12-F16F-45B7-8219-4EA30EF3109B}"/>
                  </a:ext>
                </a:extLst>
              </p:cNvPr>
              <p:cNvGrpSpPr/>
              <p:nvPr/>
            </p:nvGrpSpPr>
            <p:grpSpPr>
              <a:xfrm>
                <a:off x="1271286" y="3855506"/>
                <a:ext cx="9649428" cy="1631216"/>
                <a:chOff x="1291606" y="1915396"/>
                <a:chExt cx="9649428" cy="1631216"/>
              </a:xfrm>
            </p:grpSpPr>
            <p:sp>
              <p:nvSpPr>
                <p:cNvPr id="23" name="テキスト ボックス 22">
                  <a:extLst>
                    <a:ext uri="{FF2B5EF4-FFF2-40B4-BE49-F238E27FC236}">
                      <a16:creationId xmlns:a16="http://schemas.microsoft.com/office/drawing/2014/main" id="{2346BA38-9081-4A42-8644-8AE50BB8830A}"/>
                    </a:ext>
                  </a:extLst>
                </p:cNvPr>
                <p:cNvSpPr txBox="1"/>
                <p:nvPr/>
              </p:nvSpPr>
              <p:spPr>
                <a:xfrm>
                  <a:off x="1291606" y="1915396"/>
                  <a:ext cx="9649428" cy="1631216"/>
                </a:xfrm>
                <a:prstGeom prst="rect">
                  <a:avLst/>
                </a:prstGeom>
                <a:noFill/>
              </p:spPr>
              <p:txBody>
                <a:bodyPr wrap="square">
                  <a:spAutoFit/>
                </a:bodyPr>
                <a:lstStyle/>
                <a:p>
                  <a:pPr marL="0" indent="0">
                    <a:buNone/>
                  </a:pPr>
                  <a:endParaRPr kumimoji="1" lang="en-US" altLang="ja-JP" sz="2000" dirty="0">
                    <a:solidFill>
                      <a:srgbClr val="0070C0"/>
                    </a:solidFill>
                  </a:endParaRPr>
                </a:p>
                <a:p>
                  <a:pPr marL="0" indent="0">
                    <a:buNone/>
                  </a:pPr>
                  <a:r>
                    <a:rPr kumimoji="1" lang="ja-JP" altLang="en-US" sz="2000" dirty="0">
                      <a:solidFill>
                        <a:srgbClr val="0070C0"/>
                      </a:solidFill>
                    </a:rPr>
                    <a:t>　　　　　</a:t>
                  </a:r>
                  <a:r>
                    <a:rPr kumimoji="1" lang="ja-JP" altLang="en-US" sz="2000" dirty="0">
                      <a:solidFill>
                        <a:srgbClr val="FF0000"/>
                      </a:solidFill>
                    </a:rPr>
                    <a:t>「贈与税」</a:t>
                  </a:r>
                  <a:r>
                    <a:rPr kumimoji="1" lang="ja-JP" altLang="en-US" sz="2000" dirty="0">
                      <a:solidFill>
                        <a:srgbClr val="0070C0"/>
                      </a:solidFill>
                    </a:rPr>
                    <a:t>もしくは</a:t>
                  </a:r>
                  <a:r>
                    <a:rPr kumimoji="1" lang="ja-JP" altLang="en-US" sz="2000" dirty="0">
                      <a:solidFill>
                        <a:srgbClr val="FF0000"/>
                      </a:solidFill>
                    </a:rPr>
                    <a:t>「所得税」「住民税」</a:t>
                  </a:r>
                  <a:r>
                    <a:rPr kumimoji="1" lang="ja-JP" altLang="en-US" sz="2000" dirty="0">
                      <a:solidFill>
                        <a:srgbClr val="0070C0"/>
                      </a:solidFill>
                    </a:rPr>
                    <a:t>の課税の可能性があります。</a:t>
                  </a:r>
                  <a:r>
                    <a:rPr kumimoji="1" lang="en-US" altLang="ja-JP" sz="2000" dirty="0">
                      <a:solidFill>
                        <a:srgbClr val="0070C0"/>
                      </a:solidFill>
                    </a:rPr>
                    <a:t/>
                  </a:r>
                  <a:br>
                    <a:rPr kumimoji="1" lang="en-US" altLang="ja-JP" sz="2000" dirty="0">
                      <a:solidFill>
                        <a:srgbClr val="0070C0"/>
                      </a:solidFill>
                    </a:rPr>
                  </a:br>
                  <a:r>
                    <a:rPr kumimoji="1" lang="ja-JP" altLang="en-US" sz="2000" dirty="0">
                      <a:solidFill>
                        <a:srgbClr val="0070C0"/>
                      </a:solidFill>
                    </a:rPr>
                    <a:t>　　　　　亀を救った対価としては多額ですので、受けた利益は贈与と考えるべ</a:t>
                  </a:r>
                  <a:r>
                    <a:rPr kumimoji="1" lang="en-US" altLang="ja-JP" sz="2000" dirty="0">
                      <a:solidFill>
                        <a:srgbClr val="0070C0"/>
                      </a:solidFill>
                    </a:rPr>
                    <a:t/>
                  </a:r>
                  <a:br>
                    <a:rPr kumimoji="1" lang="en-US" altLang="ja-JP" sz="2000" dirty="0">
                      <a:solidFill>
                        <a:srgbClr val="0070C0"/>
                      </a:solidFill>
                    </a:rPr>
                  </a:br>
                  <a:r>
                    <a:rPr kumimoji="1" lang="ja-JP" altLang="en-US" sz="2000" dirty="0">
                      <a:solidFill>
                        <a:srgbClr val="0070C0"/>
                      </a:solidFill>
                    </a:rPr>
                    <a:t>　　　　　きです。なお、乙姫様個人からもらった場合は贈与税、竜宮城が会社</a:t>
                  </a:r>
                  <a:r>
                    <a:rPr kumimoji="1" lang="en-US" altLang="ja-JP" sz="2000" dirty="0">
                      <a:solidFill>
                        <a:srgbClr val="0070C0"/>
                      </a:solidFill>
                    </a:rPr>
                    <a:t/>
                  </a:r>
                  <a:br>
                    <a:rPr kumimoji="1" lang="en-US" altLang="ja-JP" sz="2000" dirty="0">
                      <a:solidFill>
                        <a:srgbClr val="0070C0"/>
                      </a:solidFill>
                    </a:rPr>
                  </a:br>
                  <a:r>
                    <a:rPr kumimoji="1" lang="ja-JP" altLang="en-US" sz="2000" dirty="0">
                      <a:solidFill>
                        <a:srgbClr val="0070C0"/>
                      </a:solidFill>
                    </a:rPr>
                    <a:t>　　　　　組織であった場合には、法人からの贈与で一時所得に該当します。</a:t>
                  </a:r>
                  <a:r>
                    <a:rPr kumimoji="1" lang="ja-JP" altLang="en-US" dirty="0">
                      <a:solidFill>
                        <a:srgbClr val="0070C0"/>
                      </a:solidFill>
                    </a:rPr>
                    <a:t>　</a:t>
                  </a:r>
                </a:p>
              </p:txBody>
            </p:sp>
            <p:pic>
              <p:nvPicPr>
                <p:cNvPr id="24" name="Picture 2" descr="注意のマーク">
                  <a:extLst>
                    <a:ext uri="{FF2B5EF4-FFF2-40B4-BE49-F238E27FC236}">
                      <a16:creationId xmlns:a16="http://schemas.microsoft.com/office/drawing/2014/main" id="{98AAAEA1-EBF4-4741-BE5A-81CD1E191C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5945" y="2520251"/>
                  <a:ext cx="680897" cy="68089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5" name="正方形/長方形 24"/>
            <p:cNvSpPr/>
            <p:nvPr/>
          </p:nvSpPr>
          <p:spPr>
            <a:xfrm>
              <a:off x="9214495" y="4237714"/>
              <a:ext cx="1810727" cy="30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u="sng" dirty="0" smtClean="0"/>
                <a:t>オブジェクトを閉じる</a:t>
              </a:r>
              <a:endParaRPr kumimoji="1" lang="ja-JP" altLang="en-US" sz="1100" b="1" u="sng" dirty="0"/>
            </a:p>
          </p:txBody>
        </p:sp>
      </p:grpSp>
    </p:spTree>
    <p:extLst>
      <p:ext uri="{BB962C8B-B14F-4D97-AF65-F5344CB8AC3E}">
        <p14:creationId xmlns:p14="http://schemas.microsoft.com/office/powerpoint/2010/main" val="1713314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85C8DC31-42F3-4780-A70B-2C1A31CECC39}"/>
              </a:ext>
            </a:extLst>
          </p:cNvPr>
          <p:cNvSpPr txBox="1">
            <a:spLocks/>
          </p:cNvSpPr>
          <p:nvPr/>
        </p:nvSpPr>
        <p:spPr>
          <a:xfrm>
            <a:off x="1142623" y="490755"/>
            <a:ext cx="10178322" cy="2937335"/>
          </a:xfrm>
          <a:prstGeom prst="rect">
            <a:avLst/>
          </a:prstGeom>
          <a:solidFill>
            <a:schemeClr val="accent1">
              <a:lumMod val="40000"/>
              <a:lumOff val="60000"/>
            </a:schemeClr>
          </a:solidFill>
        </p:spPr>
        <p:txBody>
          <a:bodyPr anchor="ct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marL="0" indent="0">
              <a:buNone/>
            </a:pPr>
            <a:r>
              <a:rPr lang="en-US" altLang="ja-JP" dirty="0" smtClean="0"/>
              <a:t>SCENE</a:t>
            </a:r>
            <a:r>
              <a:rPr lang="ja-JP" altLang="en-US" dirty="0"/>
              <a:t>５　</a:t>
            </a:r>
            <a:r>
              <a:rPr lang="ja-JP" altLang="en-US" dirty="0" smtClean="0"/>
              <a:t>おむすびころ</a:t>
            </a:r>
            <a:r>
              <a:rPr lang="ja-JP" altLang="en-US" dirty="0" err="1" smtClean="0"/>
              <a:t>りん</a:t>
            </a:r>
            <a:r>
              <a:rPr lang="ja-JP" altLang="en-US" dirty="0" smtClean="0"/>
              <a:t>より</a:t>
            </a:r>
            <a:endParaRPr lang="en-US" altLang="ja-JP" dirty="0" smtClean="0"/>
          </a:p>
          <a:p>
            <a:pPr marL="0" indent="0">
              <a:buNone/>
            </a:pPr>
            <a:r>
              <a:rPr lang="ja-JP" altLang="en-US" sz="1600" dirty="0"/>
              <a:t>昔、正直で働き者のおじいさんが、山で木を切っていた。</a:t>
            </a:r>
          </a:p>
          <a:p>
            <a:pPr marL="0" indent="0">
              <a:buNone/>
            </a:pPr>
            <a:r>
              <a:rPr lang="ja-JP" altLang="en-US" sz="1600" dirty="0" smtClean="0"/>
              <a:t>昼</a:t>
            </a:r>
            <a:r>
              <a:rPr lang="ja-JP" altLang="en-US" sz="1600" dirty="0"/>
              <a:t>になったので、おばあさんが作ったお弁当（焼きオムスビ２つ）を食べようと包みを開けたが、うっかりおむすびを転がしてしまい、木の下の穴に落としてしまった。</a:t>
            </a:r>
          </a:p>
          <a:p>
            <a:pPr marL="0" indent="0">
              <a:buNone/>
            </a:pPr>
            <a:r>
              <a:rPr lang="ja-JP" altLang="en-US" sz="1600" dirty="0" smtClean="0"/>
              <a:t>する</a:t>
            </a:r>
            <a:r>
              <a:rPr lang="ja-JP" altLang="en-US" sz="1600" dirty="0"/>
              <a:t>と、穴の中から何やら可愛らしい歌声が聞こえてきたので、おじいさんはもう一つのおむすびを穴の中に転がした。聞こえてきた歌に夢中になっていると、おじいさんまで穴の中に転がり落ちてしまった。</a:t>
            </a:r>
          </a:p>
          <a:p>
            <a:pPr marL="0" indent="0">
              <a:buNone/>
            </a:pPr>
            <a:r>
              <a:rPr lang="ja-JP" altLang="en-US" sz="1600" dirty="0" smtClean="0"/>
              <a:t>落ちた</a:t>
            </a:r>
            <a:r>
              <a:rPr lang="ja-JP" altLang="en-US" sz="1600" dirty="0"/>
              <a:t>所はネズミの屋敷で、おじいさんはネズミたちの餅つき踊りで熱烈歓迎され、きなこ餅をたくさん御馳走になった。帰りには、小判の</a:t>
            </a:r>
            <a:r>
              <a:rPr lang="ja-JP" altLang="en-US" sz="1600" dirty="0" smtClean="0"/>
              <a:t>詰まったつづらを</a:t>
            </a:r>
            <a:r>
              <a:rPr lang="ja-JP" altLang="en-US" sz="1600" dirty="0"/>
              <a:t>お土産にもらった。</a:t>
            </a:r>
            <a:endParaRPr lang="en-US" altLang="ja-JP" sz="16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981" y="3895768"/>
            <a:ext cx="2207565" cy="2207565"/>
          </a:xfrm>
          <a:prstGeom prst="rect">
            <a:avLst/>
          </a:prstGeom>
        </p:spPr>
      </p:pic>
      <p:sp>
        <p:nvSpPr>
          <p:cNvPr id="26" name="角丸四角形 25">
            <a:hlinkClick r:id="rId3" action="ppaction://hlinksldjump"/>
          </p:cNvPr>
          <p:cNvSpPr/>
          <p:nvPr/>
        </p:nvSpPr>
        <p:spPr>
          <a:xfrm>
            <a:off x="10696380" y="6050777"/>
            <a:ext cx="1319349" cy="5516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b="1" dirty="0" smtClean="0"/>
              <a:t>➡次へ</a:t>
            </a:r>
            <a:endParaRPr kumimoji="1" lang="ja-JP" altLang="en-US" b="1" dirty="0"/>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49812" y="4659551"/>
            <a:ext cx="1499750" cy="1558182"/>
          </a:xfrm>
          <a:prstGeom prst="rect">
            <a:avLst/>
          </a:prstGeom>
        </p:spPr>
      </p:pic>
      <p:grpSp>
        <p:nvGrpSpPr>
          <p:cNvPr id="27" name="グループ化 26"/>
          <p:cNvGrpSpPr/>
          <p:nvPr/>
        </p:nvGrpSpPr>
        <p:grpSpPr>
          <a:xfrm>
            <a:off x="4800812" y="3533857"/>
            <a:ext cx="4723738" cy="3052621"/>
            <a:chOff x="4800812" y="3533857"/>
            <a:chExt cx="4723738" cy="3052621"/>
          </a:xfrm>
        </p:grpSpPr>
        <p:grpSp>
          <p:nvGrpSpPr>
            <p:cNvPr id="10" name="グループ化 9"/>
            <p:cNvGrpSpPr/>
            <p:nvPr/>
          </p:nvGrpSpPr>
          <p:grpSpPr>
            <a:xfrm>
              <a:off x="6277054" y="3533857"/>
              <a:ext cx="3247496" cy="3052621"/>
              <a:chOff x="4206240" y="2032023"/>
              <a:chExt cx="4530161" cy="4286250"/>
            </a:xfrm>
          </p:grpSpPr>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0151" y="2032023"/>
                <a:ext cx="4286250" cy="4286250"/>
              </a:xfrm>
              <a:prstGeom prst="rect">
                <a:avLst/>
              </a:prstGeom>
            </p:spPr>
          </p:pic>
          <p:sp>
            <p:nvSpPr>
              <p:cNvPr id="9" name="フリーフォーム 8"/>
              <p:cNvSpPr/>
              <p:nvPr/>
            </p:nvSpPr>
            <p:spPr>
              <a:xfrm>
                <a:off x="4206240" y="2763038"/>
                <a:ext cx="2979499" cy="1642145"/>
              </a:xfrm>
              <a:custGeom>
                <a:avLst/>
                <a:gdLst>
                  <a:gd name="connsiteX0" fmla="*/ 2804160 w 2979499"/>
                  <a:gd name="connsiteY0" fmla="*/ 1148562 h 1642145"/>
                  <a:gd name="connsiteX1" fmla="*/ 2804160 w 2979499"/>
                  <a:gd name="connsiteY1" fmla="*/ 1148562 h 1642145"/>
                  <a:gd name="connsiteX2" fmla="*/ 2753360 w 2979499"/>
                  <a:gd name="connsiteY2" fmla="*/ 1219682 h 1642145"/>
                  <a:gd name="connsiteX3" fmla="*/ 2682240 w 2979499"/>
                  <a:gd name="connsiteY3" fmla="*/ 1240002 h 1642145"/>
                  <a:gd name="connsiteX4" fmla="*/ 2590800 w 2979499"/>
                  <a:gd name="connsiteY4" fmla="*/ 1280642 h 1642145"/>
                  <a:gd name="connsiteX5" fmla="*/ 2509520 w 2979499"/>
                  <a:gd name="connsiteY5" fmla="*/ 1300962 h 1642145"/>
                  <a:gd name="connsiteX6" fmla="*/ 2468880 w 2979499"/>
                  <a:gd name="connsiteY6" fmla="*/ 1331442 h 1642145"/>
                  <a:gd name="connsiteX7" fmla="*/ 2387600 w 2979499"/>
                  <a:gd name="connsiteY7" fmla="*/ 1351762 h 1642145"/>
                  <a:gd name="connsiteX8" fmla="*/ 2306320 w 2979499"/>
                  <a:gd name="connsiteY8" fmla="*/ 1372082 h 1642145"/>
                  <a:gd name="connsiteX9" fmla="*/ 1960880 w 2979499"/>
                  <a:gd name="connsiteY9" fmla="*/ 1402562 h 1642145"/>
                  <a:gd name="connsiteX10" fmla="*/ 1483360 w 2979499"/>
                  <a:gd name="connsiteY10" fmla="*/ 1433042 h 1642145"/>
                  <a:gd name="connsiteX11" fmla="*/ 1402080 w 2979499"/>
                  <a:gd name="connsiteY11" fmla="*/ 1463522 h 1642145"/>
                  <a:gd name="connsiteX12" fmla="*/ 1259840 w 2979499"/>
                  <a:gd name="connsiteY12" fmla="*/ 1483842 h 1642145"/>
                  <a:gd name="connsiteX13" fmla="*/ 1219200 w 2979499"/>
                  <a:gd name="connsiteY13" fmla="*/ 1504162 h 1642145"/>
                  <a:gd name="connsiteX14" fmla="*/ 1097280 w 2979499"/>
                  <a:gd name="connsiteY14" fmla="*/ 1514322 h 1642145"/>
                  <a:gd name="connsiteX15" fmla="*/ 1036320 w 2979499"/>
                  <a:gd name="connsiteY15" fmla="*/ 1524482 h 1642145"/>
                  <a:gd name="connsiteX16" fmla="*/ 955040 w 2979499"/>
                  <a:gd name="connsiteY16" fmla="*/ 1554962 h 1642145"/>
                  <a:gd name="connsiteX17" fmla="*/ 853440 w 2979499"/>
                  <a:gd name="connsiteY17" fmla="*/ 1575282 h 1642145"/>
                  <a:gd name="connsiteX18" fmla="*/ 782320 w 2979499"/>
                  <a:gd name="connsiteY18" fmla="*/ 1595602 h 1642145"/>
                  <a:gd name="connsiteX19" fmla="*/ 71120 w 2979499"/>
                  <a:gd name="connsiteY19" fmla="*/ 1453362 h 1642145"/>
                  <a:gd name="connsiteX20" fmla="*/ 50800 w 2979499"/>
                  <a:gd name="connsiteY20" fmla="*/ 1402562 h 1642145"/>
                  <a:gd name="connsiteX21" fmla="*/ 40640 w 2979499"/>
                  <a:gd name="connsiteY21" fmla="*/ 1331442 h 1642145"/>
                  <a:gd name="connsiteX22" fmla="*/ 10160 w 2979499"/>
                  <a:gd name="connsiteY22" fmla="*/ 1250162 h 1642145"/>
                  <a:gd name="connsiteX23" fmla="*/ 0 w 2979499"/>
                  <a:gd name="connsiteY23" fmla="*/ 1199362 h 1642145"/>
                  <a:gd name="connsiteX24" fmla="*/ 10160 w 2979499"/>
                  <a:gd name="connsiteY24" fmla="*/ 1026642 h 1642145"/>
                  <a:gd name="connsiteX25" fmla="*/ 50800 w 2979499"/>
                  <a:gd name="connsiteY25" fmla="*/ 965682 h 1642145"/>
                  <a:gd name="connsiteX26" fmla="*/ 81280 w 2979499"/>
                  <a:gd name="connsiteY26" fmla="*/ 955522 h 1642145"/>
                  <a:gd name="connsiteX27" fmla="*/ 152400 w 2979499"/>
                  <a:gd name="connsiteY27" fmla="*/ 925042 h 1642145"/>
                  <a:gd name="connsiteX28" fmla="*/ 193040 w 2979499"/>
                  <a:gd name="connsiteY28" fmla="*/ 874242 h 1642145"/>
                  <a:gd name="connsiteX29" fmla="*/ 203200 w 2979499"/>
                  <a:gd name="connsiteY29" fmla="*/ 843762 h 1642145"/>
                  <a:gd name="connsiteX30" fmla="*/ 223520 w 2979499"/>
                  <a:gd name="connsiteY30" fmla="*/ 813282 h 1642145"/>
                  <a:gd name="connsiteX31" fmla="*/ 254000 w 2979499"/>
                  <a:gd name="connsiteY31" fmla="*/ 772642 h 1642145"/>
                  <a:gd name="connsiteX32" fmla="*/ 294640 w 2979499"/>
                  <a:gd name="connsiteY32" fmla="*/ 732002 h 1642145"/>
                  <a:gd name="connsiteX33" fmla="*/ 325120 w 2979499"/>
                  <a:gd name="connsiteY33" fmla="*/ 681202 h 1642145"/>
                  <a:gd name="connsiteX34" fmla="*/ 335280 w 2979499"/>
                  <a:gd name="connsiteY34" fmla="*/ 650722 h 1642145"/>
                  <a:gd name="connsiteX35" fmla="*/ 355600 w 2979499"/>
                  <a:gd name="connsiteY35" fmla="*/ 620242 h 1642145"/>
                  <a:gd name="connsiteX36" fmla="*/ 396240 w 2979499"/>
                  <a:gd name="connsiteY36" fmla="*/ 528802 h 1642145"/>
                  <a:gd name="connsiteX37" fmla="*/ 426720 w 2979499"/>
                  <a:gd name="connsiteY37" fmla="*/ 498322 h 1642145"/>
                  <a:gd name="connsiteX38" fmla="*/ 558800 w 2979499"/>
                  <a:gd name="connsiteY38" fmla="*/ 417042 h 1642145"/>
                  <a:gd name="connsiteX39" fmla="*/ 589280 w 2979499"/>
                  <a:gd name="connsiteY39" fmla="*/ 406882 h 1642145"/>
                  <a:gd name="connsiteX40" fmla="*/ 690880 w 2979499"/>
                  <a:gd name="connsiteY40" fmla="*/ 345922 h 1642145"/>
                  <a:gd name="connsiteX41" fmla="*/ 721360 w 2979499"/>
                  <a:gd name="connsiteY41" fmla="*/ 335762 h 1642145"/>
                  <a:gd name="connsiteX42" fmla="*/ 792480 w 2979499"/>
                  <a:gd name="connsiteY42" fmla="*/ 315442 h 1642145"/>
                  <a:gd name="connsiteX43" fmla="*/ 873760 w 2979499"/>
                  <a:gd name="connsiteY43" fmla="*/ 284962 h 1642145"/>
                  <a:gd name="connsiteX44" fmla="*/ 965200 w 2979499"/>
                  <a:gd name="connsiteY44" fmla="*/ 234162 h 1642145"/>
                  <a:gd name="connsiteX45" fmla="*/ 1026160 w 2979499"/>
                  <a:gd name="connsiteY45" fmla="*/ 193522 h 1642145"/>
                  <a:gd name="connsiteX46" fmla="*/ 1066800 w 2979499"/>
                  <a:gd name="connsiteY46" fmla="*/ 173202 h 1642145"/>
                  <a:gd name="connsiteX47" fmla="*/ 1127760 w 2979499"/>
                  <a:gd name="connsiteY47" fmla="*/ 142722 h 1642145"/>
                  <a:gd name="connsiteX48" fmla="*/ 1168400 w 2979499"/>
                  <a:gd name="connsiteY48" fmla="*/ 112242 h 1642145"/>
                  <a:gd name="connsiteX49" fmla="*/ 1198880 w 2979499"/>
                  <a:gd name="connsiteY49" fmla="*/ 102082 h 1642145"/>
                  <a:gd name="connsiteX50" fmla="*/ 1229360 w 2979499"/>
                  <a:gd name="connsiteY50" fmla="*/ 71602 h 1642145"/>
                  <a:gd name="connsiteX51" fmla="*/ 1270000 w 2979499"/>
                  <a:gd name="connsiteY51" fmla="*/ 61442 h 1642145"/>
                  <a:gd name="connsiteX52" fmla="*/ 1361440 w 2979499"/>
                  <a:gd name="connsiteY52" fmla="*/ 30962 h 1642145"/>
                  <a:gd name="connsiteX53" fmla="*/ 1391920 w 2979499"/>
                  <a:gd name="connsiteY53" fmla="*/ 10642 h 1642145"/>
                  <a:gd name="connsiteX54" fmla="*/ 1889760 w 2979499"/>
                  <a:gd name="connsiteY54" fmla="*/ 20802 h 1642145"/>
                  <a:gd name="connsiteX55" fmla="*/ 1950720 w 2979499"/>
                  <a:gd name="connsiteY55" fmla="*/ 41122 h 1642145"/>
                  <a:gd name="connsiteX56" fmla="*/ 2174240 w 2979499"/>
                  <a:gd name="connsiteY56" fmla="*/ 71602 h 1642145"/>
                  <a:gd name="connsiteX57" fmla="*/ 2275840 w 2979499"/>
                  <a:gd name="connsiteY57" fmla="*/ 112242 h 1642145"/>
                  <a:gd name="connsiteX58" fmla="*/ 2316480 w 2979499"/>
                  <a:gd name="connsiteY58" fmla="*/ 122402 h 1642145"/>
                  <a:gd name="connsiteX59" fmla="*/ 2346960 w 2979499"/>
                  <a:gd name="connsiteY59" fmla="*/ 132562 h 1642145"/>
                  <a:gd name="connsiteX60" fmla="*/ 2387600 w 2979499"/>
                  <a:gd name="connsiteY60" fmla="*/ 142722 h 1642145"/>
                  <a:gd name="connsiteX61" fmla="*/ 2438400 w 2979499"/>
                  <a:gd name="connsiteY61" fmla="*/ 163042 h 1642145"/>
                  <a:gd name="connsiteX62" fmla="*/ 2489200 w 2979499"/>
                  <a:gd name="connsiteY62" fmla="*/ 173202 h 1642145"/>
                  <a:gd name="connsiteX63" fmla="*/ 2651760 w 2979499"/>
                  <a:gd name="connsiteY63" fmla="*/ 224002 h 1642145"/>
                  <a:gd name="connsiteX64" fmla="*/ 2722880 w 2979499"/>
                  <a:gd name="connsiteY64" fmla="*/ 315442 h 1642145"/>
                  <a:gd name="connsiteX65" fmla="*/ 2753360 w 2979499"/>
                  <a:gd name="connsiteY65" fmla="*/ 335762 h 1642145"/>
                  <a:gd name="connsiteX66" fmla="*/ 2834640 w 2979499"/>
                  <a:gd name="connsiteY66" fmla="*/ 406882 h 1642145"/>
                  <a:gd name="connsiteX67" fmla="*/ 2865120 w 2979499"/>
                  <a:gd name="connsiteY67" fmla="*/ 467842 h 1642145"/>
                  <a:gd name="connsiteX68" fmla="*/ 2885440 w 2979499"/>
                  <a:gd name="connsiteY68" fmla="*/ 498322 h 1642145"/>
                  <a:gd name="connsiteX69" fmla="*/ 2905760 w 2979499"/>
                  <a:gd name="connsiteY69" fmla="*/ 549122 h 1642145"/>
                  <a:gd name="connsiteX70" fmla="*/ 2956560 w 2979499"/>
                  <a:gd name="connsiteY70" fmla="*/ 610082 h 1642145"/>
                  <a:gd name="connsiteX71" fmla="*/ 2956560 w 2979499"/>
                  <a:gd name="connsiteY71" fmla="*/ 904722 h 1642145"/>
                  <a:gd name="connsiteX72" fmla="*/ 2936240 w 2979499"/>
                  <a:gd name="connsiteY72" fmla="*/ 935202 h 1642145"/>
                  <a:gd name="connsiteX73" fmla="*/ 2926080 w 2979499"/>
                  <a:gd name="connsiteY73" fmla="*/ 965682 h 1642145"/>
                  <a:gd name="connsiteX74" fmla="*/ 2885440 w 2979499"/>
                  <a:gd name="connsiteY74" fmla="*/ 1026642 h 1642145"/>
                  <a:gd name="connsiteX75" fmla="*/ 2875280 w 2979499"/>
                  <a:gd name="connsiteY75" fmla="*/ 1077442 h 1642145"/>
                  <a:gd name="connsiteX76" fmla="*/ 2804160 w 2979499"/>
                  <a:gd name="connsiteY76" fmla="*/ 1148562 h 164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979499" h="1642145">
                    <a:moveTo>
                      <a:pt x="2804160" y="1148562"/>
                    </a:moveTo>
                    <a:lnTo>
                      <a:pt x="2804160" y="1148562"/>
                    </a:lnTo>
                    <a:cubicBezTo>
                      <a:pt x="2787227" y="1172269"/>
                      <a:pt x="2773960" y="1199082"/>
                      <a:pt x="2753360" y="1219682"/>
                    </a:cubicBezTo>
                    <a:cubicBezTo>
                      <a:pt x="2748501" y="1224541"/>
                      <a:pt x="2682592" y="1239914"/>
                      <a:pt x="2682240" y="1240002"/>
                    </a:cubicBezTo>
                    <a:cubicBezTo>
                      <a:pt x="2639108" y="1268757"/>
                      <a:pt x="2654276" y="1262506"/>
                      <a:pt x="2590800" y="1280642"/>
                    </a:cubicBezTo>
                    <a:cubicBezTo>
                      <a:pt x="2563947" y="1288314"/>
                      <a:pt x="2509520" y="1300962"/>
                      <a:pt x="2509520" y="1300962"/>
                    </a:cubicBezTo>
                    <a:cubicBezTo>
                      <a:pt x="2495973" y="1311122"/>
                      <a:pt x="2483582" y="1323041"/>
                      <a:pt x="2468880" y="1331442"/>
                    </a:cubicBezTo>
                    <a:cubicBezTo>
                      <a:pt x="2450817" y="1341764"/>
                      <a:pt x="2402464" y="1348046"/>
                      <a:pt x="2387600" y="1351762"/>
                    </a:cubicBezTo>
                    <a:cubicBezTo>
                      <a:pt x="2309082" y="1371391"/>
                      <a:pt x="2418664" y="1353358"/>
                      <a:pt x="2306320" y="1372082"/>
                    </a:cubicBezTo>
                    <a:cubicBezTo>
                      <a:pt x="2186060" y="1392125"/>
                      <a:pt x="2099693" y="1392280"/>
                      <a:pt x="1960880" y="1402562"/>
                    </a:cubicBezTo>
                    <a:cubicBezTo>
                      <a:pt x="1751207" y="1437507"/>
                      <a:pt x="1998683" y="1398687"/>
                      <a:pt x="1483360" y="1433042"/>
                    </a:cubicBezTo>
                    <a:cubicBezTo>
                      <a:pt x="1405772" y="1438215"/>
                      <a:pt x="1479348" y="1446351"/>
                      <a:pt x="1402080" y="1463522"/>
                    </a:cubicBezTo>
                    <a:cubicBezTo>
                      <a:pt x="1355326" y="1473912"/>
                      <a:pt x="1259840" y="1483842"/>
                      <a:pt x="1259840" y="1483842"/>
                    </a:cubicBezTo>
                    <a:cubicBezTo>
                      <a:pt x="1246293" y="1490615"/>
                      <a:pt x="1234086" y="1501371"/>
                      <a:pt x="1219200" y="1504162"/>
                    </a:cubicBezTo>
                    <a:cubicBezTo>
                      <a:pt x="1179118" y="1511677"/>
                      <a:pt x="1137811" y="1509819"/>
                      <a:pt x="1097280" y="1514322"/>
                    </a:cubicBezTo>
                    <a:cubicBezTo>
                      <a:pt x="1076806" y="1516597"/>
                      <a:pt x="1056520" y="1520442"/>
                      <a:pt x="1036320" y="1524482"/>
                    </a:cubicBezTo>
                    <a:cubicBezTo>
                      <a:pt x="890807" y="1553585"/>
                      <a:pt x="1105983" y="1511836"/>
                      <a:pt x="955040" y="1554962"/>
                    </a:cubicBezTo>
                    <a:cubicBezTo>
                      <a:pt x="921832" y="1564450"/>
                      <a:pt x="886648" y="1565794"/>
                      <a:pt x="853440" y="1575282"/>
                    </a:cubicBezTo>
                    <a:lnTo>
                      <a:pt x="782320" y="1595602"/>
                    </a:lnTo>
                    <a:cubicBezTo>
                      <a:pt x="-48744" y="1570418"/>
                      <a:pt x="205020" y="1788112"/>
                      <a:pt x="71120" y="1453362"/>
                    </a:cubicBezTo>
                    <a:lnTo>
                      <a:pt x="50800" y="1402562"/>
                    </a:lnTo>
                    <a:cubicBezTo>
                      <a:pt x="47413" y="1378855"/>
                      <a:pt x="46810" y="1354581"/>
                      <a:pt x="40640" y="1331442"/>
                    </a:cubicBezTo>
                    <a:cubicBezTo>
                      <a:pt x="33184" y="1303483"/>
                      <a:pt x="18670" y="1277818"/>
                      <a:pt x="10160" y="1250162"/>
                    </a:cubicBezTo>
                    <a:cubicBezTo>
                      <a:pt x="5082" y="1233657"/>
                      <a:pt x="3387" y="1216295"/>
                      <a:pt x="0" y="1199362"/>
                    </a:cubicBezTo>
                    <a:cubicBezTo>
                      <a:pt x="3387" y="1141789"/>
                      <a:pt x="4421" y="1084029"/>
                      <a:pt x="10160" y="1026642"/>
                    </a:cubicBezTo>
                    <a:cubicBezTo>
                      <a:pt x="12823" y="1000012"/>
                      <a:pt x="28902" y="980281"/>
                      <a:pt x="50800" y="965682"/>
                    </a:cubicBezTo>
                    <a:cubicBezTo>
                      <a:pt x="59711" y="959741"/>
                      <a:pt x="71336" y="959499"/>
                      <a:pt x="81280" y="955522"/>
                    </a:cubicBezTo>
                    <a:cubicBezTo>
                      <a:pt x="105227" y="945943"/>
                      <a:pt x="128693" y="935202"/>
                      <a:pt x="152400" y="925042"/>
                    </a:cubicBezTo>
                    <a:cubicBezTo>
                      <a:pt x="165947" y="908109"/>
                      <a:pt x="181547" y="892631"/>
                      <a:pt x="193040" y="874242"/>
                    </a:cubicBezTo>
                    <a:cubicBezTo>
                      <a:pt x="198716" y="865160"/>
                      <a:pt x="198411" y="853341"/>
                      <a:pt x="203200" y="843762"/>
                    </a:cubicBezTo>
                    <a:cubicBezTo>
                      <a:pt x="208661" y="832840"/>
                      <a:pt x="216423" y="823218"/>
                      <a:pt x="223520" y="813282"/>
                    </a:cubicBezTo>
                    <a:cubicBezTo>
                      <a:pt x="233362" y="799503"/>
                      <a:pt x="242849" y="785386"/>
                      <a:pt x="254000" y="772642"/>
                    </a:cubicBezTo>
                    <a:cubicBezTo>
                      <a:pt x="266616" y="758224"/>
                      <a:pt x="282878" y="747124"/>
                      <a:pt x="294640" y="732002"/>
                    </a:cubicBezTo>
                    <a:cubicBezTo>
                      <a:pt x="306764" y="716414"/>
                      <a:pt x="316289" y="698865"/>
                      <a:pt x="325120" y="681202"/>
                    </a:cubicBezTo>
                    <a:cubicBezTo>
                      <a:pt x="329909" y="671623"/>
                      <a:pt x="330491" y="660301"/>
                      <a:pt x="335280" y="650722"/>
                    </a:cubicBezTo>
                    <a:cubicBezTo>
                      <a:pt x="340741" y="639800"/>
                      <a:pt x="350139" y="631164"/>
                      <a:pt x="355600" y="620242"/>
                    </a:cubicBezTo>
                    <a:cubicBezTo>
                      <a:pt x="368876" y="593690"/>
                      <a:pt x="378285" y="553939"/>
                      <a:pt x="396240" y="528802"/>
                    </a:cubicBezTo>
                    <a:cubicBezTo>
                      <a:pt x="404591" y="517110"/>
                      <a:pt x="415225" y="506943"/>
                      <a:pt x="426720" y="498322"/>
                    </a:cubicBezTo>
                    <a:cubicBezTo>
                      <a:pt x="464334" y="470111"/>
                      <a:pt x="512860" y="436731"/>
                      <a:pt x="558800" y="417042"/>
                    </a:cubicBezTo>
                    <a:cubicBezTo>
                      <a:pt x="568644" y="412823"/>
                      <a:pt x="579120" y="410269"/>
                      <a:pt x="589280" y="406882"/>
                    </a:cubicBezTo>
                    <a:cubicBezTo>
                      <a:pt x="637781" y="370506"/>
                      <a:pt x="628612" y="373597"/>
                      <a:pt x="690880" y="345922"/>
                    </a:cubicBezTo>
                    <a:cubicBezTo>
                      <a:pt x="700667" y="341572"/>
                      <a:pt x="711102" y="338839"/>
                      <a:pt x="721360" y="335762"/>
                    </a:cubicBezTo>
                    <a:cubicBezTo>
                      <a:pt x="744975" y="328677"/>
                      <a:pt x="769309" y="323868"/>
                      <a:pt x="792480" y="315442"/>
                    </a:cubicBezTo>
                    <a:cubicBezTo>
                      <a:pt x="909365" y="272938"/>
                      <a:pt x="759647" y="313490"/>
                      <a:pt x="873760" y="284962"/>
                    </a:cubicBezTo>
                    <a:cubicBezTo>
                      <a:pt x="961778" y="226283"/>
                      <a:pt x="821437" y="318024"/>
                      <a:pt x="965200" y="234162"/>
                    </a:cubicBezTo>
                    <a:cubicBezTo>
                      <a:pt x="986295" y="221857"/>
                      <a:pt x="1005219" y="206087"/>
                      <a:pt x="1026160" y="193522"/>
                    </a:cubicBezTo>
                    <a:cubicBezTo>
                      <a:pt x="1039147" y="185730"/>
                      <a:pt x="1053650" y="180716"/>
                      <a:pt x="1066800" y="173202"/>
                    </a:cubicBezTo>
                    <a:cubicBezTo>
                      <a:pt x="1121947" y="141689"/>
                      <a:pt x="1071877" y="161350"/>
                      <a:pt x="1127760" y="142722"/>
                    </a:cubicBezTo>
                    <a:cubicBezTo>
                      <a:pt x="1141307" y="132562"/>
                      <a:pt x="1153698" y="120643"/>
                      <a:pt x="1168400" y="112242"/>
                    </a:cubicBezTo>
                    <a:cubicBezTo>
                      <a:pt x="1177699" y="106929"/>
                      <a:pt x="1189969" y="108023"/>
                      <a:pt x="1198880" y="102082"/>
                    </a:cubicBezTo>
                    <a:cubicBezTo>
                      <a:pt x="1210835" y="94112"/>
                      <a:pt x="1216885" y="78731"/>
                      <a:pt x="1229360" y="71602"/>
                    </a:cubicBezTo>
                    <a:cubicBezTo>
                      <a:pt x="1241484" y="64674"/>
                      <a:pt x="1256925" y="66345"/>
                      <a:pt x="1270000" y="61442"/>
                    </a:cubicBezTo>
                    <a:cubicBezTo>
                      <a:pt x="1366147" y="25387"/>
                      <a:pt x="1250112" y="53228"/>
                      <a:pt x="1361440" y="30962"/>
                    </a:cubicBezTo>
                    <a:cubicBezTo>
                      <a:pt x="1371600" y="24189"/>
                      <a:pt x="1379812" y="12221"/>
                      <a:pt x="1391920" y="10642"/>
                    </a:cubicBezTo>
                    <a:cubicBezTo>
                      <a:pt x="1571814" y="-12822"/>
                      <a:pt x="1704024" y="7993"/>
                      <a:pt x="1889760" y="20802"/>
                    </a:cubicBezTo>
                    <a:cubicBezTo>
                      <a:pt x="1910080" y="27575"/>
                      <a:pt x="1930056" y="35486"/>
                      <a:pt x="1950720" y="41122"/>
                    </a:cubicBezTo>
                    <a:cubicBezTo>
                      <a:pt x="2007883" y="56712"/>
                      <a:pt x="2153835" y="69201"/>
                      <a:pt x="2174240" y="71602"/>
                    </a:cubicBezTo>
                    <a:cubicBezTo>
                      <a:pt x="2267017" y="94796"/>
                      <a:pt x="2153424" y="63276"/>
                      <a:pt x="2275840" y="112242"/>
                    </a:cubicBezTo>
                    <a:cubicBezTo>
                      <a:pt x="2288805" y="117428"/>
                      <a:pt x="2303054" y="118566"/>
                      <a:pt x="2316480" y="122402"/>
                    </a:cubicBezTo>
                    <a:cubicBezTo>
                      <a:pt x="2326778" y="125344"/>
                      <a:pt x="2336662" y="129620"/>
                      <a:pt x="2346960" y="132562"/>
                    </a:cubicBezTo>
                    <a:cubicBezTo>
                      <a:pt x="2360386" y="136398"/>
                      <a:pt x="2374353" y="138306"/>
                      <a:pt x="2387600" y="142722"/>
                    </a:cubicBezTo>
                    <a:cubicBezTo>
                      <a:pt x="2404902" y="148489"/>
                      <a:pt x="2420931" y="157801"/>
                      <a:pt x="2438400" y="163042"/>
                    </a:cubicBezTo>
                    <a:cubicBezTo>
                      <a:pt x="2454940" y="168004"/>
                      <a:pt x="2472596" y="168458"/>
                      <a:pt x="2489200" y="173202"/>
                    </a:cubicBezTo>
                    <a:cubicBezTo>
                      <a:pt x="2543787" y="188798"/>
                      <a:pt x="2651760" y="224002"/>
                      <a:pt x="2651760" y="224002"/>
                    </a:cubicBezTo>
                    <a:cubicBezTo>
                      <a:pt x="2675467" y="254482"/>
                      <a:pt x="2690751" y="294023"/>
                      <a:pt x="2722880" y="315442"/>
                    </a:cubicBezTo>
                    <a:cubicBezTo>
                      <a:pt x="2733040" y="322215"/>
                      <a:pt x="2744170" y="327721"/>
                      <a:pt x="2753360" y="335762"/>
                    </a:cubicBezTo>
                    <a:cubicBezTo>
                      <a:pt x="2848455" y="418970"/>
                      <a:pt x="2766051" y="361156"/>
                      <a:pt x="2834640" y="406882"/>
                    </a:cubicBezTo>
                    <a:cubicBezTo>
                      <a:pt x="2844800" y="427202"/>
                      <a:pt x="2854087" y="447983"/>
                      <a:pt x="2865120" y="467842"/>
                    </a:cubicBezTo>
                    <a:cubicBezTo>
                      <a:pt x="2871050" y="478516"/>
                      <a:pt x="2879979" y="487400"/>
                      <a:pt x="2885440" y="498322"/>
                    </a:cubicBezTo>
                    <a:cubicBezTo>
                      <a:pt x="2893596" y="514634"/>
                      <a:pt x="2897604" y="532810"/>
                      <a:pt x="2905760" y="549122"/>
                    </a:cubicBezTo>
                    <a:cubicBezTo>
                      <a:pt x="2919905" y="577412"/>
                      <a:pt x="2934090" y="587612"/>
                      <a:pt x="2956560" y="610082"/>
                    </a:cubicBezTo>
                    <a:cubicBezTo>
                      <a:pt x="2992929" y="719188"/>
                      <a:pt x="2980763" y="670756"/>
                      <a:pt x="2956560" y="904722"/>
                    </a:cubicBezTo>
                    <a:cubicBezTo>
                      <a:pt x="2955304" y="916868"/>
                      <a:pt x="2941701" y="924280"/>
                      <a:pt x="2936240" y="935202"/>
                    </a:cubicBezTo>
                    <a:cubicBezTo>
                      <a:pt x="2931451" y="944781"/>
                      <a:pt x="2931281" y="956320"/>
                      <a:pt x="2926080" y="965682"/>
                    </a:cubicBezTo>
                    <a:cubicBezTo>
                      <a:pt x="2914220" y="987030"/>
                      <a:pt x="2885440" y="1026642"/>
                      <a:pt x="2885440" y="1026642"/>
                    </a:cubicBezTo>
                    <a:cubicBezTo>
                      <a:pt x="2882053" y="1043575"/>
                      <a:pt x="2882426" y="1061721"/>
                      <a:pt x="2875280" y="1077442"/>
                    </a:cubicBezTo>
                    <a:cubicBezTo>
                      <a:pt x="2848903" y="1135471"/>
                      <a:pt x="2816013" y="1136709"/>
                      <a:pt x="2804160" y="1148562"/>
                    </a:cubicBezTo>
                    <a:close/>
                  </a:path>
                </a:pathLst>
              </a:custGeom>
              <a:solidFill>
                <a:srgbClr val="F3F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5" name="図 2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4800812" y="5417347"/>
              <a:ext cx="815844" cy="746498"/>
            </a:xfrm>
            <a:prstGeom prst="rect">
              <a:avLst/>
            </a:prstGeom>
          </p:spPr>
        </p:pic>
        <p:pic>
          <p:nvPicPr>
            <p:cNvPr id="28" name="図 2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5378860" y="5421800"/>
              <a:ext cx="815844" cy="746498"/>
            </a:xfrm>
            <a:prstGeom prst="rect">
              <a:avLst/>
            </a:prstGeom>
          </p:spPr>
        </p:pic>
      </p:grpSp>
      <p:grpSp>
        <p:nvGrpSpPr>
          <p:cNvPr id="2" name="グループ化 1"/>
          <p:cNvGrpSpPr/>
          <p:nvPr/>
        </p:nvGrpSpPr>
        <p:grpSpPr>
          <a:xfrm>
            <a:off x="1142623" y="2063968"/>
            <a:ext cx="10248543" cy="2335795"/>
            <a:chOff x="1087192" y="568782"/>
            <a:chExt cx="10248543" cy="2335795"/>
          </a:xfrm>
        </p:grpSpPr>
        <p:grpSp>
          <p:nvGrpSpPr>
            <p:cNvPr id="15" name="グループ化 14">
              <a:extLst>
                <a:ext uri="{FF2B5EF4-FFF2-40B4-BE49-F238E27FC236}">
                  <a16:creationId xmlns:a16="http://schemas.microsoft.com/office/drawing/2014/main" id="{3D19095C-3F6F-478D-AC7A-D6C8767C68F9}"/>
                </a:ext>
              </a:extLst>
            </p:cNvPr>
            <p:cNvGrpSpPr/>
            <p:nvPr/>
          </p:nvGrpSpPr>
          <p:grpSpPr>
            <a:xfrm>
              <a:off x="1087192" y="568782"/>
              <a:ext cx="10248543" cy="2335795"/>
              <a:chOff x="1072402" y="1647079"/>
              <a:chExt cx="10248543" cy="2033795"/>
            </a:xfrm>
          </p:grpSpPr>
          <p:sp>
            <p:nvSpPr>
              <p:cNvPr id="7" name="四角形: 角を丸くする 6">
                <a:extLst>
                  <a:ext uri="{FF2B5EF4-FFF2-40B4-BE49-F238E27FC236}">
                    <a16:creationId xmlns:a16="http://schemas.microsoft.com/office/drawing/2014/main" id="{375D0684-646D-44AF-8F27-034852E160B3}"/>
                  </a:ext>
                </a:extLst>
              </p:cNvPr>
              <p:cNvSpPr/>
              <p:nvPr/>
            </p:nvSpPr>
            <p:spPr>
              <a:xfrm>
                <a:off x="1072402" y="1647079"/>
                <a:ext cx="10248543" cy="2033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FFFC5F5A-F797-4A22-88AE-809F1873BEF2}"/>
                  </a:ext>
                </a:extLst>
              </p:cNvPr>
              <p:cNvSpPr txBox="1"/>
              <p:nvPr/>
            </p:nvSpPr>
            <p:spPr>
              <a:xfrm>
                <a:off x="1470168" y="1753036"/>
                <a:ext cx="7984161" cy="321580"/>
              </a:xfrm>
              <a:prstGeom prst="rect">
                <a:avLst/>
              </a:prstGeom>
              <a:noFill/>
            </p:spPr>
            <p:txBody>
              <a:bodyPr wrap="square">
                <a:spAutoFit/>
              </a:bodyPr>
              <a:lstStyle/>
              <a:p>
                <a:pPr marL="0" indent="0">
                  <a:buNone/>
                </a:pPr>
                <a:r>
                  <a:rPr kumimoji="1" lang="en-US" altLang="ja-JP" sz="1800" dirty="0"/>
                  <a:t>SCENE</a:t>
                </a:r>
                <a:r>
                  <a:rPr kumimoji="1" lang="ja-JP" altLang="en-US" sz="1800" dirty="0"/>
                  <a:t>５</a:t>
                </a:r>
                <a:r>
                  <a:rPr kumimoji="1" lang="ja-JP" altLang="en-US" dirty="0"/>
                  <a:t>　おむすびをあげたら、ねずみから小判の入ったつづらをもらえた</a:t>
                </a:r>
                <a:r>
                  <a:rPr kumimoji="1" lang="ja-JP" altLang="en-US" sz="1800" dirty="0"/>
                  <a:t>　</a:t>
                </a:r>
                <a:endParaRPr kumimoji="1" lang="en-US" altLang="ja-JP" sz="1800" dirty="0"/>
              </a:p>
            </p:txBody>
          </p:sp>
        </p:grpSp>
        <p:grpSp>
          <p:nvGrpSpPr>
            <p:cNvPr id="17" name="グループ化 16">
              <a:extLst>
                <a:ext uri="{FF2B5EF4-FFF2-40B4-BE49-F238E27FC236}">
                  <a16:creationId xmlns:a16="http://schemas.microsoft.com/office/drawing/2014/main" id="{B88DD4B6-B29E-48B3-B526-B7F95393C7E4}"/>
                </a:ext>
              </a:extLst>
            </p:cNvPr>
            <p:cNvGrpSpPr/>
            <p:nvPr/>
          </p:nvGrpSpPr>
          <p:grpSpPr>
            <a:xfrm>
              <a:off x="1271286" y="996362"/>
              <a:ext cx="9649428" cy="1908215"/>
              <a:chOff x="1439516" y="1660585"/>
              <a:chExt cx="9649428" cy="1918762"/>
            </a:xfrm>
          </p:grpSpPr>
          <p:sp>
            <p:nvSpPr>
              <p:cNvPr id="8" name="テキスト ボックス 7">
                <a:extLst>
                  <a:ext uri="{FF2B5EF4-FFF2-40B4-BE49-F238E27FC236}">
                    <a16:creationId xmlns:a16="http://schemas.microsoft.com/office/drawing/2014/main" id="{3AFEAD0B-5042-42F6-99A2-3642A43ADEC0}"/>
                  </a:ext>
                </a:extLst>
              </p:cNvPr>
              <p:cNvSpPr txBox="1"/>
              <p:nvPr/>
            </p:nvSpPr>
            <p:spPr>
              <a:xfrm>
                <a:off x="1439516" y="1660585"/>
                <a:ext cx="9649428" cy="1918762"/>
              </a:xfrm>
              <a:prstGeom prst="rect">
                <a:avLst/>
              </a:prstGeom>
              <a:noFill/>
            </p:spPr>
            <p:txBody>
              <a:bodyPr wrap="square">
                <a:spAutoFit/>
              </a:bodyPr>
              <a:lstStyle/>
              <a:p>
                <a:pPr marL="0" indent="0">
                  <a:buNone/>
                </a:pPr>
                <a:endParaRPr kumimoji="1" lang="en-US" altLang="ja-JP" sz="2000" dirty="0">
                  <a:solidFill>
                    <a:srgbClr val="0070C0"/>
                  </a:solidFill>
                </a:endParaRPr>
              </a:p>
              <a:p>
                <a:r>
                  <a:rPr kumimoji="1" lang="ja-JP" altLang="en-US" sz="2000" dirty="0">
                    <a:solidFill>
                      <a:srgbClr val="0070C0"/>
                    </a:solidFill>
                  </a:rPr>
                  <a:t>　　　　　</a:t>
                </a:r>
                <a:r>
                  <a:rPr kumimoji="1" lang="ja-JP" altLang="en-US" sz="2000" dirty="0">
                    <a:solidFill>
                      <a:srgbClr val="FF0000"/>
                    </a:solidFill>
                  </a:rPr>
                  <a:t>贈与税</a:t>
                </a:r>
                <a:r>
                  <a:rPr kumimoji="1" lang="ja-JP" altLang="en-US" sz="2000" dirty="0">
                    <a:solidFill>
                      <a:srgbClr val="0070C0"/>
                    </a:solidFill>
                  </a:rPr>
                  <a:t>が発生します。おむすびと小判の交換ですが、小判の方が価値が</a:t>
                </a:r>
                <a:r>
                  <a:rPr kumimoji="1" lang="en-US" altLang="ja-JP" sz="2000" dirty="0">
                    <a:solidFill>
                      <a:srgbClr val="0070C0"/>
                    </a:solidFill>
                  </a:rPr>
                  <a:t/>
                </a:r>
                <a:br>
                  <a:rPr kumimoji="1" lang="en-US" altLang="ja-JP" sz="2000" dirty="0">
                    <a:solidFill>
                      <a:srgbClr val="0070C0"/>
                    </a:solidFill>
                  </a:rPr>
                </a:br>
                <a:r>
                  <a:rPr kumimoji="1" lang="ja-JP" altLang="en-US" sz="2000" dirty="0">
                    <a:solidFill>
                      <a:srgbClr val="0070C0"/>
                    </a:solidFill>
                  </a:rPr>
                  <a:t>　　　　　大きすぎます。おむすびという低い対価で高い価値の小判を手に入れた</a:t>
                </a:r>
                <a:r>
                  <a:rPr kumimoji="1" lang="en-US" altLang="ja-JP" sz="2000" dirty="0">
                    <a:solidFill>
                      <a:srgbClr val="0070C0"/>
                    </a:solidFill>
                  </a:rPr>
                  <a:t/>
                </a:r>
                <a:br>
                  <a:rPr kumimoji="1" lang="en-US" altLang="ja-JP" sz="2000" dirty="0">
                    <a:solidFill>
                      <a:srgbClr val="0070C0"/>
                    </a:solidFill>
                  </a:rPr>
                </a:br>
                <a:r>
                  <a:rPr kumimoji="1" lang="ja-JP" altLang="en-US" sz="2000" dirty="0">
                    <a:solidFill>
                      <a:srgbClr val="0070C0"/>
                    </a:solidFill>
                  </a:rPr>
                  <a:t>　　　　　ので「著しく低い価額の対価による譲渡」に該当して、</a:t>
                </a:r>
                <a:r>
                  <a:rPr kumimoji="1" lang="ja-JP" altLang="en-US" sz="2000" dirty="0">
                    <a:solidFill>
                      <a:srgbClr val="FF0000"/>
                    </a:solidFill>
                  </a:rPr>
                  <a:t>みなし贈与</a:t>
                </a:r>
                <a:r>
                  <a:rPr kumimoji="1" lang="ja-JP" altLang="en-US" sz="2000" dirty="0">
                    <a:solidFill>
                      <a:srgbClr val="0070C0"/>
                    </a:solidFill>
                  </a:rPr>
                  <a:t>とし</a:t>
                </a:r>
                <a:r>
                  <a:rPr kumimoji="1" lang="en-US" altLang="ja-JP" sz="2000" dirty="0">
                    <a:solidFill>
                      <a:srgbClr val="0070C0"/>
                    </a:solidFill>
                  </a:rPr>
                  <a:t/>
                </a:r>
                <a:br>
                  <a:rPr kumimoji="1" lang="en-US" altLang="ja-JP" sz="2000" dirty="0">
                    <a:solidFill>
                      <a:srgbClr val="0070C0"/>
                    </a:solidFill>
                  </a:rPr>
                </a:br>
                <a:r>
                  <a:rPr kumimoji="1" lang="ja-JP" altLang="en-US" sz="2000" dirty="0">
                    <a:solidFill>
                      <a:srgbClr val="0070C0"/>
                    </a:solidFill>
                  </a:rPr>
                  <a:t>　　　　　て扱われます。　　　　　</a:t>
                </a:r>
                <a:endParaRPr kumimoji="1" lang="en-US" altLang="ja-JP" dirty="0">
                  <a:solidFill>
                    <a:srgbClr val="0070C0"/>
                  </a:solidFill>
                </a:endParaRPr>
              </a:p>
              <a:p>
                <a:pPr marL="0" indent="0">
                  <a:buNone/>
                </a:pPr>
                <a:r>
                  <a:rPr kumimoji="1" lang="ja-JP" altLang="en-US" dirty="0">
                    <a:solidFill>
                      <a:srgbClr val="0070C0"/>
                    </a:solidFill>
                  </a:rPr>
                  <a:t>　</a:t>
                </a:r>
              </a:p>
            </p:txBody>
          </p:sp>
          <p:pic>
            <p:nvPicPr>
              <p:cNvPr id="2050" name="Picture 2" descr="注意のマーク">
                <a:extLst>
                  <a:ext uri="{FF2B5EF4-FFF2-40B4-BE49-F238E27FC236}">
                    <a16:creationId xmlns:a16="http://schemas.microsoft.com/office/drawing/2014/main" id="{5AE6EA61-D0D8-4F4F-A52E-F7CBFC96FD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55" y="2250953"/>
                <a:ext cx="680897" cy="68089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正方形/長方形 13"/>
            <p:cNvSpPr/>
            <p:nvPr/>
          </p:nvSpPr>
          <p:spPr>
            <a:xfrm>
              <a:off x="9196696" y="2391343"/>
              <a:ext cx="1810727" cy="30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u="sng" dirty="0" smtClean="0"/>
                <a:t>オブジェクトを閉じる</a:t>
              </a:r>
              <a:endParaRPr kumimoji="1" lang="ja-JP" altLang="en-US" sz="1100" b="1" u="sng" dirty="0"/>
            </a:p>
          </p:txBody>
        </p:sp>
      </p:grpSp>
    </p:spTree>
    <p:extLst>
      <p:ext uri="{BB962C8B-B14F-4D97-AF65-F5344CB8AC3E}">
        <p14:creationId xmlns:p14="http://schemas.microsoft.com/office/powerpoint/2010/main" val="24645348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7"/>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85C8DC31-42F3-4780-A70B-2C1A31CECC39}"/>
              </a:ext>
            </a:extLst>
          </p:cNvPr>
          <p:cNvSpPr txBox="1">
            <a:spLocks/>
          </p:cNvSpPr>
          <p:nvPr/>
        </p:nvSpPr>
        <p:spPr>
          <a:xfrm>
            <a:off x="1142623" y="490755"/>
            <a:ext cx="10178322" cy="2282925"/>
          </a:xfrm>
          <a:prstGeom prst="rect">
            <a:avLst/>
          </a:prstGeom>
          <a:solidFill>
            <a:schemeClr val="accent1">
              <a:lumMod val="40000"/>
              <a:lumOff val="60000"/>
            </a:schemeClr>
          </a:solidFill>
        </p:spPr>
        <p:txBody>
          <a:bodyPr anchor="ct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marL="0" indent="0">
              <a:buNone/>
            </a:pPr>
            <a:r>
              <a:rPr lang="en-US" altLang="ja-JP" dirty="0" smtClean="0"/>
              <a:t>SCENE</a:t>
            </a:r>
            <a:r>
              <a:rPr lang="ja-JP" altLang="en-US" dirty="0"/>
              <a:t>６　</a:t>
            </a:r>
            <a:r>
              <a:rPr lang="ja-JP" altLang="en-US" dirty="0" smtClean="0"/>
              <a:t>こぶとり爺さんより</a:t>
            </a:r>
            <a:endParaRPr lang="en-US" altLang="ja-JP" dirty="0" smtClean="0"/>
          </a:p>
          <a:p>
            <a:pPr marL="0" indent="0">
              <a:buNone/>
            </a:pPr>
            <a:r>
              <a:rPr lang="ja-JP" altLang="en-US" sz="1600" dirty="0"/>
              <a:t>顔に大きなこぶのある、のんきなお爺さんと心の狭いお爺さんがいた。</a:t>
            </a:r>
          </a:p>
          <a:p>
            <a:pPr marL="0" indent="0">
              <a:buNone/>
            </a:pPr>
            <a:r>
              <a:rPr lang="ja-JP" altLang="en-US" sz="1600" dirty="0" smtClean="0"/>
              <a:t>のんき</a:t>
            </a:r>
            <a:r>
              <a:rPr lang="ja-JP" altLang="en-US" sz="1600" dirty="0"/>
              <a:t>なお爺さんが森に木を切りに行くと、突然雨が降ってきたので木の</a:t>
            </a:r>
            <a:r>
              <a:rPr lang="ja-JP" altLang="en-US" sz="1600" dirty="0" err="1"/>
              <a:t>うろで</a:t>
            </a:r>
            <a:r>
              <a:rPr lang="ja-JP" altLang="en-US" sz="1600" dirty="0"/>
              <a:t>雨宿りをすることにした。いつのまにか眠ってしまい、目が覚めると鬼たちが楽しそうに踊っていた。</a:t>
            </a:r>
          </a:p>
          <a:p>
            <a:pPr marL="0" indent="0">
              <a:buNone/>
            </a:pPr>
            <a:r>
              <a:rPr lang="ja-JP" altLang="en-US" sz="1600" dirty="0" smtClean="0"/>
              <a:t>お爺さん</a:t>
            </a:r>
            <a:r>
              <a:rPr lang="ja-JP" altLang="en-US" sz="1600" dirty="0"/>
              <a:t>もついつい鬼たちの輪の中に入っていってしまった。お爺さんの踊りを気に入った鬼が、また明日も来るように、それまでこれを預かっておくと言って顔のこぶをとってくれた。</a:t>
            </a:r>
            <a:endParaRPr lang="en-US" altLang="ja-JP" sz="1600" dirty="0"/>
          </a:p>
        </p:txBody>
      </p:sp>
      <p:sp>
        <p:nvSpPr>
          <p:cNvPr id="25" name="角丸四角形 24">
            <a:hlinkClick r:id="rId2" action="ppaction://hlinksldjump"/>
          </p:cNvPr>
          <p:cNvSpPr/>
          <p:nvPr/>
        </p:nvSpPr>
        <p:spPr>
          <a:xfrm>
            <a:off x="10696380" y="6050777"/>
            <a:ext cx="1319349" cy="5516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b="1" dirty="0" smtClean="0"/>
              <a:t>➡次へ</a:t>
            </a:r>
            <a:endParaRPr kumimoji="1" lang="ja-JP" altLang="en-US" b="1"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6272" y="3008080"/>
            <a:ext cx="3799087" cy="3464767"/>
          </a:xfrm>
          <a:prstGeom prst="rect">
            <a:avLst/>
          </a:prstGeom>
        </p:spPr>
      </p:pic>
      <p:sp>
        <p:nvSpPr>
          <p:cNvPr id="5" name="右矢印 4"/>
          <p:cNvSpPr/>
          <p:nvPr/>
        </p:nvSpPr>
        <p:spPr>
          <a:xfrm>
            <a:off x="6106268" y="4394184"/>
            <a:ext cx="1412241" cy="6925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8695" y="3658292"/>
            <a:ext cx="1479385" cy="2621052"/>
          </a:xfrm>
          <a:prstGeom prst="rect">
            <a:avLst/>
          </a:prstGeom>
        </p:spPr>
      </p:pic>
      <p:grpSp>
        <p:nvGrpSpPr>
          <p:cNvPr id="12" name="グループ化 11"/>
          <p:cNvGrpSpPr/>
          <p:nvPr/>
        </p:nvGrpSpPr>
        <p:grpSpPr>
          <a:xfrm>
            <a:off x="7459204" y="3799380"/>
            <a:ext cx="1061687" cy="1113062"/>
            <a:chOff x="7459204" y="3799380"/>
            <a:chExt cx="1061687" cy="1113062"/>
          </a:xfrm>
        </p:grpSpPr>
        <p:sp>
          <p:nvSpPr>
            <p:cNvPr id="9" name="楕円 8"/>
            <p:cNvSpPr/>
            <p:nvPr/>
          </p:nvSpPr>
          <p:spPr>
            <a:xfrm>
              <a:off x="8052891" y="4444442"/>
              <a:ext cx="468000" cy="46800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9204" y="3799380"/>
              <a:ext cx="1052615" cy="1052615"/>
            </a:xfrm>
            <a:prstGeom prst="rect">
              <a:avLst/>
            </a:prstGeom>
          </p:spPr>
        </p:pic>
      </p:grpSp>
      <p:grpSp>
        <p:nvGrpSpPr>
          <p:cNvPr id="2" name="グループ化 1"/>
          <p:cNvGrpSpPr/>
          <p:nvPr/>
        </p:nvGrpSpPr>
        <p:grpSpPr>
          <a:xfrm>
            <a:off x="1072402" y="1934139"/>
            <a:ext cx="10248543" cy="2666292"/>
            <a:chOff x="1087192" y="3419548"/>
            <a:chExt cx="10248543" cy="2666292"/>
          </a:xfrm>
        </p:grpSpPr>
        <p:grpSp>
          <p:nvGrpSpPr>
            <p:cNvPr id="19" name="グループ化 18">
              <a:extLst>
                <a:ext uri="{FF2B5EF4-FFF2-40B4-BE49-F238E27FC236}">
                  <a16:creationId xmlns:a16="http://schemas.microsoft.com/office/drawing/2014/main" id="{D3AF65CE-BAB1-48AC-80E4-FF53E0274B1C}"/>
                </a:ext>
              </a:extLst>
            </p:cNvPr>
            <p:cNvGrpSpPr/>
            <p:nvPr/>
          </p:nvGrpSpPr>
          <p:grpSpPr>
            <a:xfrm>
              <a:off x="1087192" y="3419548"/>
              <a:ext cx="10248543" cy="2666292"/>
              <a:chOff x="1107512" y="1479439"/>
              <a:chExt cx="10248543" cy="2250791"/>
            </a:xfrm>
          </p:grpSpPr>
          <p:sp>
            <p:nvSpPr>
              <p:cNvPr id="20" name="四角形: 角を丸くする 19">
                <a:extLst>
                  <a:ext uri="{FF2B5EF4-FFF2-40B4-BE49-F238E27FC236}">
                    <a16:creationId xmlns:a16="http://schemas.microsoft.com/office/drawing/2014/main" id="{66AB10B9-17A6-4054-8A3F-44B77DB03276}"/>
                  </a:ext>
                </a:extLst>
              </p:cNvPr>
              <p:cNvSpPr/>
              <p:nvPr/>
            </p:nvSpPr>
            <p:spPr>
              <a:xfrm>
                <a:off x="1107512" y="1479439"/>
                <a:ext cx="10248543" cy="22507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402B862F-7363-45F2-8C3D-89ABCCF7CF18}"/>
                  </a:ext>
                </a:extLst>
              </p:cNvPr>
              <p:cNvSpPr txBox="1"/>
              <p:nvPr/>
            </p:nvSpPr>
            <p:spPr>
              <a:xfrm>
                <a:off x="1470168" y="1753036"/>
                <a:ext cx="9157191" cy="321580"/>
              </a:xfrm>
              <a:prstGeom prst="rect">
                <a:avLst/>
              </a:prstGeom>
              <a:noFill/>
            </p:spPr>
            <p:txBody>
              <a:bodyPr wrap="square">
                <a:spAutoFit/>
              </a:bodyPr>
              <a:lstStyle/>
              <a:p>
                <a:pPr marL="0" indent="0">
                  <a:buNone/>
                </a:pPr>
                <a:r>
                  <a:rPr kumimoji="1" lang="en-US" altLang="ja-JP" sz="1800" dirty="0"/>
                  <a:t>SCENE</a:t>
                </a:r>
                <a:r>
                  <a:rPr kumimoji="1" lang="ja-JP" altLang="en-US" sz="1800" dirty="0"/>
                  <a:t>６　踊りを見せたら、こぶをとってくれた</a:t>
                </a:r>
                <a:endParaRPr kumimoji="1" lang="en-US" altLang="ja-JP" sz="1800" dirty="0"/>
              </a:p>
            </p:txBody>
          </p:sp>
        </p:grpSp>
        <p:grpSp>
          <p:nvGrpSpPr>
            <p:cNvPr id="22" name="グループ化 21">
              <a:extLst>
                <a:ext uri="{FF2B5EF4-FFF2-40B4-BE49-F238E27FC236}">
                  <a16:creationId xmlns:a16="http://schemas.microsoft.com/office/drawing/2014/main" id="{CF468B12-F16F-45B7-8219-4EA30EF3109B}"/>
                </a:ext>
              </a:extLst>
            </p:cNvPr>
            <p:cNvGrpSpPr/>
            <p:nvPr/>
          </p:nvGrpSpPr>
          <p:grpSpPr>
            <a:xfrm>
              <a:off x="1271286" y="3985202"/>
              <a:ext cx="9649428" cy="1631216"/>
              <a:chOff x="1291606" y="2045092"/>
              <a:chExt cx="9649428" cy="1631216"/>
            </a:xfrm>
          </p:grpSpPr>
          <p:sp>
            <p:nvSpPr>
              <p:cNvPr id="23" name="テキスト ボックス 22">
                <a:extLst>
                  <a:ext uri="{FF2B5EF4-FFF2-40B4-BE49-F238E27FC236}">
                    <a16:creationId xmlns:a16="http://schemas.microsoft.com/office/drawing/2014/main" id="{2346BA38-9081-4A42-8644-8AE50BB8830A}"/>
                  </a:ext>
                </a:extLst>
              </p:cNvPr>
              <p:cNvSpPr txBox="1"/>
              <p:nvPr/>
            </p:nvSpPr>
            <p:spPr>
              <a:xfrm>
                <a:off x="1291606" y="2045092"/>
                <a:ext cx="9649428" cy="1631216"/>
              </a:xfrm>
              <a:prstGeom prst="rect">
                <a:avLst/>
              </a:prstGeom>
              <a:noFill/>
            </p:spPr>
            <p:txBody>
              <a:bodyPr wrap="square">
                <a:spAutoFit/>
              </a:bodyPr>
              <a:lstStyle/>
              <a:p>
                <a:pPr marL="0" indent="0">
                  <a:buNone/>
                </a:pPr>
                <a:endParaRPr kumimoji="1" lang="en-US" altLang="ja-JP" sz="2000" dirty="0">
                  <a:solidFill>
                    <a:srgbClr val="0070C0"/>
                  </a:solidFill>
                </a:endParaRPr>
              </a:p>
              <a:p>
                <a:pPr marL="0" indent="0">
                  <a:buNone/>
                </a:pPr>
                <a:r>
                  <a:rPr kumimoji="1" lang="ja-JP" altLang="en-US" sz="2000" dirty="0">
                    <a:solidFill>
                      <a:srgbClr val="0070C0"/>
                    </a:solidFill>
                  </a:rPr>
                  <a:t>　　　　　</a:t>
                </a:r>
                <a:r>
                  <a:rPr kumimoji="1" lang="ja-JP" altLang="en-US" sz="2000" dirty="0">
                    <a:solidFill>
                      <a:srgbClr val="FF0000"/>
                    </a:solidFill>
                  </a:rPr>
                  <a:t>課税は生じません。</a:t>
                </a:r>
                <a:r>
                  <a:rPr kumimoji="1" lang="ja-JP" altLang="en-US" sz="2000" dirty="0">
                    <a:solidFill>
                      <a:srgbClr val="0070C0"/>
                    </a:solidFill>
                  </a:rPr>
                  <a:t>こぶを取るという医療行為を無償で受けられていま</a:t>
                </a:r>
                <a:r>
                  <a:rPr kumimoji="1" lang="en-US" altLang="ja-JP" sz="2000" dirty="0">
                    <a:solidFill>
                      <a:srgbClr val="0070C0"/>
                    </a:solidFill>
                  </a:rPr>
                  <a:t/>
                </a:r>
                <a:br>
                  <a:rPr kumimoji="1" lang="en-US" altLang="ja-JP" sz="2000" dirty="0">
                    <a:solidFill>
                      <a:srgbClr val="0070C0"/>
                    </a:solidFill>
                  </a:rPr>
                </a:br>
                <a:r>
                  <a:rPr kumimoji="1" lang="ja-JP" altLang="en-US" sz="2000" dirty="0">
                    <a:solidFill>
                      <a:srgbClr val="0070C0"/>
                    </a:solidFill>
                  </a:rPr>
                  <a:t>　　　　　すが、</a:t>
                </a:r>
                <a:r>
                  <a:rPr kumimoji="1" lang="ja-JP" altLang="en-US" sz="2000" dirty="0">
                    <a:solidFill>
                      <a:srgbClr val="FF0000"/>
                    </a:solidFill>
                  </a:rPr>
                  <a:t>「所得税法」</a:t>
                </a:r>
                <a:r>
                  <a:rPr kumimoji="1" lang="ja-JP" altLang="en-US" sz="2000" dirty="0">
                    <a:solidFill>
                      <a:srgbClr val="0070C0"/>
                    </a:solidFill>
                  </a:rPr>
                  <a:t>では現実の収入のみが課税の対象で、無償のサービ</a:t>
                </a:r>
                <a:r>
                  <a:rPr kumimoji="1" lang="en-US" altLang="ja-JP" sz="2000" dirty="0">
                    <a:solidFill>
                      <a:srgbClr val="0070C0"/>
                    </a:solidFill>
                  </a:rPr>
                  <a:t/>
                </a:r>
                <a:br>
                  <a:rPr kumimoji="1" lang="en-US" altLang="ja-JP" sz="2000" dirty="0">
                    <a:solidFill>
                      <a:srgbClr val="0070C0"/>
                    </a:solidFill>
                  </a:rPr>
                </a:br>
                <a:r>
                  <a:rPr kumimoji="1" lang="ja-JP" altLang="en-US" sz="2000" dirty="0">
                    <a:solidFill>
                      <a:srgbClr val="0070C0"/>
                    </a:solidFill>
                  </a:rPr>
                  <a:t>　　　　　スを受けても課税されません。ただし、法人に対して課税する</a:t>
                </a:r>
                <a:r>
                  <a:rPr kumimoji="1" lang="ja-JP" altLang="en-US" sz="2000" dirty="0">
                    <a:solidFill>
                      <a:srgbClr val="FF0000"/>
                    </a:solidFill>
                  </a:rPr>
                  <a:t>「法人</a:t>
                </a:r>
                <a:r>
                  <a:rPr kumimoji="1" lang="en-US" altLang="ja-JP" sz="2000" dirty="0">
                    <a:solidFill>
                      <a:srgbClr val="FF0000"/>
                    </a:solidFill>
                  </a:rPr>
                  <a:t/>
                </a:r>
                <a:br>
                  <a:rPr kumimoji="1" lang="en-US" altLang="ja-JP" sz="2000" dirty="0">
                    <a:solidFill>
                      <a:srgbClr val="FF0000"/>
                    </a:solidFill>
                  </a:rPr>
                </a:br>
                <a:r>
                  <a:rPr kumimoji="1" lang="ja-JP" altLang="en-US" sz="2000" dirty="0">
                    <a:solidFill>
                      <a:srgbClr val="FF0000"/>
                    </a:solidFill>
                  </a:rPr>
                  <a:t>　　　　　税」</a:t>
                </a:r>
                <a:r>
                  <a:rPr kumimoji="1" lang="ja-JP" altLang="en-US" sz="2000" dirty="0">
                    <a:solidFill>
                      <a:srgbClr val="0070C0"/>
                    </a:solidFill>
                  </a:rPr>
                  <a:t>では、無償で得られるものにも課税が生じます。</a:t>
                </a:r>
                <a:endParaRPr kumimoji="1" lang="ja-JP" altLang="en-US" dirty="0">
                  <a:solidFill>
                    <a:srgbClr val="0070C0"/>
                  </a:solidFill>
                </a:endParaRPr>
              </a:p>
            </p:txBody>
          </p:sp>
          <p:pic>
            <p:nvPicPr>
              <p:cNvPr id="24" name="Picture 2" descr="注意のマーク">
                <a:extLst>
                  <a:ext uri="{FF2B5EF4-FFF2-40B4-BE49-F238E27FC236}">
                    <a16:creationId xmlns:a16="http://schemas.microsoft.com/office/drawing/2014/main" id="{98AAAEA1-EBF4-4741-BE5A-81CD1E191C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5945" y="2520251"/>
                <a:ext cx="680897" cy="68089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正方形/長方形 13"/>
            <p:cNvSpPr/>
            <p:nvPr/>
          </p:nvSpPr>
          <p:spPr>
            <a:xfrm>
              <a:off x="9182320" y="5548985"/>
              <a:ext cx="1810727" cy="30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u="sng" dirty="0" smtClean="0"/>
                <a:t>オブジェクトを閉じる</a:t>
              </a:r>
              <a:endParaRPr kumimoji="1" lang="ja-JP" altLang="en-US" sz="1100" b="1" u="sng" dirty="0"/>
            </a:p>
          </p:txBody>
        </p:sp>
      </p:grpSp>
    </p:spTree>
    <p:extLst>
      <p:ext uri="{BB962C8B-B14F-4D97-AF65-F5344CB8AC3E}">
        <p14:creationId xmlns:p14="http://schemas.microsoft.com/office/powerpoint/2010/main" val="2390117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00165" y="3668300"/>
            <a:ext cx="5072617" cy="2857575"/>
          </a:xfrm>
          <a:prstGeom prst="rect">
            <a:avLst/>
          </a:prstGeom>
        </p:spPr>
      </p:pic>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783" y="3658139"/>
            <a:ext cx="5089435" cy="2867049"/>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473" y="4937816"/>
            <a:ext cx="1295245" cy="145943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1463" y="4049101"/>
            <a:ext cx="2553301" cy="2553301"/>
          </a:xfrm>
          <a:prstGeom prst="rect">
            <a:avLst/>
          </a:prstGeom>
        </p:spPr>
      </p:pic>
      <p:sp>
        <p:nvSpPr>
          <p:cNvPr id="24" name="角丸四角形 23">
            <a:hlinkClick r:id="rId5" action="ppaction://hlinksldjump"/>
          </p:cNvPr>
          <p:cNvSpPr/>
          <p:nvPr/>
        </p:nvSpPr>
        <p:spPr>
          <a:xfrm>
            <a:off x="10696380" y="6050777"/>
            <a:ext cx="1319349" cy="5516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b="1" dirty="0" smtClean="0"/>
              <a:t>➡次へ</a:t>
            </a:r>
            <a:endParaRPr kumimoji="1" lang="ja-JP" altLang="en-US" b="1" dirty="0"/>
          </a:p>
        </p:txBody>
      </p:sp>
      <p:sp>
        <p:nvSpPr>
          <p:cNvPr id="25" name="コンテンツ プレースホルダー 2">
            <a:extLst>
              <a:ext uri="{FF2B5EF4-FFF2-40B4-BE49-F238E27FC236}">
                <a16:creationId xmlns:a16="http://schemas.microsoft.com/office/drawing/2014/main" id="{85C8DC31-42F3-4780-A70B-2C1A31CECC39}"/>
              </a:ext>
            </a:extLst>
          </p:cNvPr>
          <p:cNvSpPr txBox="1">
            <a:spLocks/>
          </p:cNvSpPr>
          <p:nvPr/>
        </p:nvSpPr>
        <p:spPr>
          <a:xfrm>
            <a:off x="1142623" y="490755"/>
            <a:ext cx="10178322" cy="2282925"/>
          </a:xfrm>
          <a:prstGeom prst="rect">
            <a:avLst/>
          </a:prstGeom>
          <a:solidFill>
            <a:schemeClr val="accent1">
              <a:lumMod val="40000"/>
              <a:lumOff val="60000"/>
            </a:schemeClr>
          </a:solidFill>
        </p:spPr>
        <p:txBody>
          <a:bodyPr anchor="ct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marL="0" indent="0">
              <a:buNone/>
            </a:pPr>
            <a:r>
              <a:rPr lang="en-US" altLang="ja-JP" dirty="0" smtClean="0"/>
              <a:t>SCENE</a:t>
            </a:r>
            <a:r>
              <a:rPr lang="ja-JP" altLang="en-US" dirty="0"/>
              <a:t>７　</a:t>
            </a:r>
            <a:r>
              <a:rPr lang="ja-JP" altLang="en-US" dirty="0" smtClean="0"/>
              <a:t>花咲か爺さんより</a:t>
            </a:r>
            <a:endParaRPr lang="en-US" altLang="ja-JP" dirty="0" smtClean="0"/>
          </a:p>
          <a:p>
            <a:pPr marL="0" indent="0">
              <a:buNone/>
            </a:pPr>
            <a:r>
              <a:rPr lang="ja-JP" altLang="en-US" sz="1600" dirty="0"/>
              <a:t>ある所にやさしいお爺さんお婆さんと、欲張り爺さん婆さんが隣同士で住んでいた。</a:t>
            </a:r>
          </a:p>
          <a:p>
            <a:pPr marL="0" indent="0">
              <a:buNone/>
            </a:pPr>
            <a:r>
              <a:rPr lang="ja-JP" altLang="en-US" sz="1600" dirty="0" smtClean="0"/>
              <a:t>ある</a:t>
            </a:r>
            <a:r>
              <a:rPr lang="ja-JP" altLang="en-US" sz="1600" dirty="0"/>
              <a:t>日、やさしいお爺さんのところに小犬が逃げてきた。そのあとを欲張りな爺さんが、その犬は自分の畑を荒らしたと言って追いかけてきた。やさしいお爺さんは、隣のお爺さんに頭を下げて許しを請い、その小犬に「ポチ」という名を付けて飼うことにした。お爺さんとお婆さんに可愛がられてポチはぐんぐん大きくなった。</a:t>
            </a:r>
          </a:p>
          <a:p>
            <a:pPr marL="0" indent="0">
              <a:buNone/>
            </a:pPr>
            <a:r>
              <a:rPr lang="ja-JP" altLang="en-US" sz="1600" dirty="0" smtClean="0"/>
              <a:t>ある</a:t>
            </a:r>
            <a:r>
              <a:rPr lang="ja-JP" altLang="en-US" sz="1600" dirty="0"/>
              <a:t>日、ポチが裏山で「ここ掘れワンワン！」と吠えるので、そこを掘ってみるとたくさん小判が出てきた。</a:t>
            </a:r>
            <a:endParaRPr lang="en-US" altLang="ja-JP" sz="1600" dirty="0"/>
          </a:p>
        </p:txBody>
      </p:sp>
      <p:pic>
        <p:nvPicPr>
          <p:cNvPr id="10" name="図 9"/>
          <p:cNvPicPr>
            <a:picLocks noChangeAspect="1"/>
          </p:cNvPicPr>
          <p:nvPr/>
        </p:nvPicPr>
        <p:blipFill rotWithShape="1">
          <a:blip r:embed="rId6">
            <a:extLst>
              <a:ext uri="{28A0092B-C50C-407E-A947-70E740481C1C}">
                <a14:useLocalDpi xmlns:a14="http://schemas.microsoft.com/office/drawing/2010/main" val="0"/>
              </a:ext>
            </a:extLst>
          </a:blip>
          <a:srcRect l="1" t="1" r="3858" b="5730"/>
          <a:stretch/>
        </p:blipFill>
        <p:spPr>
          <a:xfrm>
            <a:off x="7425237" y="4049101"/>
            <a:ext cx="885643" cy="858179"/>
          </a:xfrm>
          <a:prstGeom prst="rect">
            <a:avLst/>
          </a:prstGeom>
        </p:spPr>
      </p:pic>
      <p:grpSp>
        <p:nvGrpSpPr>
          <p:cNvPr id="2" name="グループ化 1"/>
          <p:cNvGrpSpPr/>
          <p:nvPr/>
        </p:nvGrpSpPr>
        <p:grpSpPr>
          <a:xfrm>
            <a:off x="1097352" y="1828622"/>
            <a:ext cx="10248543" cy="2634078"/>
            <a:chOff x="1087192" y="568782"/>
            <a:chExt cx="10248543" cy="2634078"/>
          </a:xfrm>
        </p:grpSpPr>
        <p:grpSp>
          <p:nvGrpSpPr>
            <p:cNvPr id="15" name="グループ化 14">
              <a:extLst>
                <a:ext uri="{FF2B5EF4-FFF2-40B4-BE49-F238E27FC236}">
                  <a16:creationId xmlns:a16="http://schemas.microsoft.com/office/drawing/2014/main" id="{3D19095C-3F6F-478D-AC7A-D6C8767C68F9}"/>
                </a:ext>
              </a:extLst>
            </p:cNvPr>
            <p:cNvGrpSpPr/>
            <p:nvPr/>
          </p:nvGrpSpPr>
          <p:grpSpPr>
            <a:xfrm>
              <a:off x="1087192" y="568782"/>
              <a:ext cx="10248543" cy="2634078"/>
              <a:chOff x="1072402" y="1647079"/>
              <a:chExt cx="10248543" cy="2293513"/>
            </a:xfrm>
          </p:grpSpPr>
          <p:sp>
            <p:nvSpPr>
              <p:cNvPr id="7" name="四角形: 角を丸くする 6">
                <a:extLst>
                  <a:ext uri="{FF2B5EF4-FFF2-40B4-BE49-F238E27FC236}">
                    <a16:creationId xmlns:a16="http://schemas.microsoft.com/office/drawing/2014/main" id="{375D0684-646D-44AF-8F27-034852E160B3}"/>
                  </a:ext>
                </a:extLst>
              </p:cNvPr>
              <p:cNvSpPr/>
              <p:nvPr/>
            </p:nvSpPr>
            <p:spPr>
              <a:xfrm>
                <a:off x="1072402" y="1647079"/>
                <a:ext cx="10248543" cy="2293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FFFC5F5A-F797-4A22-88AE-809F1873BEF2}"/>
                  </a:ext>
                </a:extLst>
              </p:cNvPr>
              <p:cNvSpPr txBox="1"/>
              <p:nvPr/>
            </p:nvSpPr>
            <p:spPr>
              <a:xfrm>
                <a:off x="1470168" y="1753036"/>
                <a:ext cx="8959522" cy="321580"/>
              </a:xfrm>
              <a:prstGeom prst="rect">
                <a:avLst/>
              </a:prstGeom>
              <a:noFill/>
            </p:spPr>
            <p:txBody>
              <a:bodyPr wrap="square">
                <a:spAutoFit/>
              </a:bodyPr>
              <a:lstStyle/>
              <a:p>
                <a:pPr marL="0" indent="0">
                  <a:buNone/>
                </a:pPr>
                <a:r>
                  <a:rPr kumimoji="1" lang="en-US" altLang="ja-JP" sz="1800" dirty="0" smtClean="0"/>
                  <a:t>SCENE</a:t>
                </a:r>
                <a:r>
                  <a:rPr kumimoji="1" lang="ja-JP" altLang="en-US" dirty="0"/>
                  <a:t>７　犬がいうので庭を掘ったら小判が出てきた。</a:t>
                </a:r>
                <a:endParaRPr kumimoji="1" lang="en-US" altLang="ja-JP" sz="1800" dirty="0"/>
              </a:p>
            </p:txBody>
          </p:sp>
        </p:grpSp>
        <p:grpSp>
          <p:nvGrpSpPr>
            <p:cNvPr id="17" name="グループ化 16">
              <a:extLst>
                <a:ext uri="{FF2B5EF4-FFF2-40B4-BE49-F238E27FC236}">
                  <a16:creationId xmlns:a16="http://schemas.microsoft.com/office/drawing/2014/main" id="{B88DD4B6-B29E-48B3-B526-B7F95393C7E4}"/>
                </a:ext>
              </a:extLst>
            </p:cNvPr>
            <p:cNvGrpSpPr/>
            <p:nvPr/>
          </p:nvGrpSpPr>
          <p:grpSpPr>
            <a:xfrm>
              <a:off x="1271286" y="1181495"/>
              <a:ext cx="9649428" cy="1631216"/>
              <a:chOff x="1439516" y="1846742"/>
              <a:chExt cx="9649428" cy="1640232"/>
            </a:xfrm>
          </p:grpSpPr>
          <p:sp>
            <p:nvSpPr>
              <p:cNvPr id="8" name="テキスト ボックス 7">
                <a:extLst>
                  <a:ext uri="{FF2B5EF4-FFF2-40B4-BE49-F238E27FC236}">
                    <a16:creationId xmlns:a16="http://schemas.microsoft.com/office/drawing/2014/main" id="{3AFEAD0B-5042-42F6-99A2-3642A43ADEC0}"/>
                  </a:ext>
                </a:extLst>
              </p:cNvPr>
              <p:cNvSpPr txBox="1"/>
              <p:nvPr/>
            </p:nvSpPr>
            <p:spPr>
              <a:xfrm>
                <a:off x="1439516" y="1846742"/>
                <a:ext cx="9649428" cy="1640232"/>
              </a:xfrm>
              <a:prstGeom prst="rect">
                <a:avLst/>
              </a:prstGeom>
              <a:noFill/>
            </p:spPr>
            <p:txBody>
              <a:bodyPr wrap="square">
                <a:spAutoFit/>
              </a:bodyPr>
              <a:lstStyle/>
              <a:p>
                <a:pPr marL="0" indent="0">
                  <a:buNone/>
                </a:pPr>
                <a:endParaRPr kumimoji="1" lang="en-US" altLang="ja-JP" sz="2000" dirty="0">
                  <a:solidFill>
                    <a:srgbClr val="0070C0"/>
                  </a:solidFill>
                </a:endParaRPr>
              </a:p>
              <a:p>
                <a:r>
                  <a:rPr kumimoji="1" lang="ja-JP" altLang="en-US" sz="2000" dirty="0">
                    <a:solidFill>
                      <a:srgbClr val="0070C0"/>
                    </a:solidFill>
                  </a:rPr>
                  <a:t>　　　　　</a:t>
                </a:r>
                <a:r>
                  <a:rPr kumimoji="1" lang="ja-JP" altLang="en-US" sz="2000" dirty="0">
                    <a:solidFill>
                      <a:srgbClr val="FF0000"/>
                    </a:solidFill>
                  </a:rPr>
                  <a:t>一時所得</a:t>
                </a:r>
                <a:r>
                  <a:rPr kumimoji="1" lang="ja-JP" altLang="en-US" sz="2000" dirty="0">
                    <a:solidFill>
                      <a:srgbClr val="0070C0"/>
                    </a:solidFill>
                  </a:rPr>
                  <a:t>として</a:t>
                </a:r>
                <a:r>
                  <a:rPr kumimoji="1" lang="ja-JP" altLang="en-US" sz="2000" dirty="0">
                    <a:solidFill>
                      <a:srgbClr val="FF0000"/>
                    </a:solidFill>
                  </a:rPr>
                  <a:t>「所得税」</a:t>
                </a:r>
                <a:r>
                  <a:rPr kumimoji="1" lang="ja-JP" altLang="en-US" sz="2000" dirty="0">
                    <a:solidFill>
                      <a:srgbClr val="0070C0"/>
                    </a:solidFill>
                  </a:rPr>
                  <a:t>と</a:t>
                </a:r>
                <a:r>
                  <a:rPr kumimoji="1" lang="ja-JP" altLang="en-US" sz="2000" dirty="0">
                    <a:solidFill>
                      <a:srgbClr val="FF0000"/>
                    </a:solidFill>
                  </a:rPr>
                  <a:t>「住民税」</a:t>
                </a:r>
                <a:r>
                  <a:rPr kumimoji="1" lang="ja-JP" altLang="en-US" sz="2000" dirty="0">
                    <a:solidFill>
                      <a:srgbClr val="0070C0"/>
                    </a:solidFill>
                  </a:rPr>
                  <a:t>が課税されます。いわゆる埋蔵</a:t>
                </a:r>
                <a:r>
                  <a:rPr kumimoji="1" lang="en-US" altLang="ja-JP" sz="2000" dirty="0">
                    <a:solidFill>
                      <a:srgbClr val="0070C0"/>
                    </a:solidFill>
                  </a:rPr>
                  <a:t/>
                </a:r>
                <a:br>
                  <a:rPr kumimoji="1" lang="en-US" altLang="ja-JP" sz="2000" dirty="0">
                    <a:solidFill>
                      <a:srgbClr val="0070C0"/>
                    </a:solidFill>
                  </a:rPr>
                </a:br>
                <a:r>
                  <a:rPr kumimoji="1" lang="ja-JP" altLang="en-US" sz="2000" dirty="0">
                    <a:solidFill>
                      <a:srgbClr val="0070C0"/>
                    </a:solidFill>
                  </a:rPr>
                  <a:t>　　　　　金のようなものを発見した場合、警察に届け出た上で持ち主が不明のま</a:t>
                </a:r>
                <a:r>
                  <a:rPr kumimoji="1" lang="en-US" altLang="ja-JP" sz="2000" dirty="0">
                    <a:solidFill>
                      <a:srgbClr val="0070C0"/>
                    </a:solidFill>
                  </a:rPr>
                  <a:t/>
                </a:r>
                <a:br>
                  <a:rPr kumimoji="1" lang="en-US" altLang="ja-JP" sz="2000" dirty="0">
                    <a:solidFill>
                      <a:srgbClr val="0070C0"/>
                    </a:solidFill>
                  </a:rPr>
                </a:br>
                <a:r>
                  <a:rPr kumimoji="1" lang="ja-JP" altLang="en-US" sz="2000" dirty="0">
                    <a:solidFill>
                      <a:srgbClr val="0070C0"/>
                    </a:solidFill>
                  </a:rPr>
                  <a:t>　　　　　まであれば、発見者のものになります。</a:t>
                </a:r>
                <a:r>
                  <a:rPr kumimoji="1" lang="en-US" altLang="ja-JP" sz="2000" dirty="0">
                    <a:solidFill>
                      <a:srgbClr val="0070C0"/>
                    </a:solidFill>
                  </a:rPr>
                  <a:t/>
                </a:r>
                <a:br>
                  <a:rPr kumimoji="1" lang="en-US" altLang="ja-JP" sz="2000" dirty="0">
                    <a:solidFill>
                      <a:srgbClr val="0070C0"/>
                    </a:solidFill>
                  </a:rPr>
                </a:br>
                <a:r>
                  <a:rPr kumimoji="1" lang="ja-JP" altLang="en-US" sz="2000" dirty="0">
                    <a:solidFill>
                      <a:srgbClr val="0070C0"/>
                    </a:solidFill>
                  </a:rPr>
                  <a:t>　　　　　土地の所有者と発見者が違う場合にはこれを折半します。</a:t>
                </a:r>
                <a:endParaRPr kumimoji="1" lang="ja-JP" altLang="en-US" dirty="0">
                  <a:solidFill>
                    <a:srgbClr val="0070C0"/>
                  </a:solidFill>
                </a:endParaRPr>
              </a:p>
            </p:txBody>
          </p:sp>
          <p:pic>
            <p:nvPicPr>
              <p:cNvPr id="2050" name="Picture 2" descr="注意のマーク">
                <a:extLst>
                  <a:ext uri="{FF2B5EF4-FFF2-40B4-BE49-F238E27FC236}">
                    <a16:creationId xmlns:a16="http://schemas.microsoft.com/office/drawing/2014/main" id="{5AE6EA61-D0D8-4F4F-A52E-F7CBFC96FD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55" y="2250953"/>
                <a:ext cx="680897" cy="680897"/>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正方形/長方形 17"/>
            <p:cNvSpPr/>
            <p:nvPr/>
          </p:nvSpPr>
          <p:spPr>
            <a:xfrm>
              <a:off x="9222961" y="2698802"/>
              <a:ext cx="1810727" cy="30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u="sng" dirty="0" smtClean="0"/>
                <a:t>オブジェクトを閉じる</a:t>
              </a:r>
              <a:endParaRPr kumimoji="1" lang="ja-JP" altLang="en-US" sz="1100" b="1" u="sng" dirty="0"/>
            </a:p>
          </p:txBody>
        </p:sp>
      </p:grpSp>
    </p:spTree>
    <p:extLst>
      <p:ext uri="{BB962C8B-B14F-4D97-AF65-F5344CB8AC3E}">
        <p14:creationId xmlns:p14="http://schemas.microsoft.com/office/powerpoint/2010/main" val="6043815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バッジ">
  <a:themeElements>
    <a:clrScheme name="バッジ">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バッジ">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バッ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TM10001106[[fn=バッジ]]</Template>
  <TotalTime>305</TotalTime>
  <Words>2438</Words>
  <Application>Microsoft Office PowerPoint</Application>
  <PresentationFormat>ワイド画面</PresentationFormat>
  <Paragraphs>153</Paragraphs>
  <Slides>12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ＭＳ Ｐゴシック</vt:lpstr>
      <vt:lpstr>メイリオ</vt:lpstr>
      <vt:lpstr>Arial</vt:lpstr>
      <vt:lpstr>Gill Sans MT</vt:lpstr>
      <vt:lpstr>Impact</vt:lpstr>
      <vt:lpstr>バッジ</vt:lpstr>
      <vt:lpstr>昔々あるところに、 もしも税があったなら ―日常のあらゆるところに税は関わる―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昔ばなしを題材にした日常の税 ―日常のあらゆるところに税は関わる―</dc:title>
  <dc:creator>waka toshi</dc:creator>
  <cp:lastModifiedBy>水野 早和美</cp:lastModifiedBy>
  <cp:revision>49</cp:revision>
  <dcterms:created xsi:type="dcterms:W3CDTF">2022-03-07T13:37:57Z</dcterms:created>
  <dcterms:modified xsi:type="dcterms:W3CDTF">2023-03-20T05:06:30Z</dcterms:modified>
</cp:coreProperties>
</file>