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256" r:id="rId2"/>
    <p:sldId id="257" r:id="rId3"/>
    <p:sldId id="265"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4" r:id="rId19"/>
    <p:sldId id="273" r:id="rId20"/>
    <p:sldId id="275" r:id="rId21"/>
    <p:sldId id="276" r:id="rId22"/>
    <p:sldId id="277" r:id="rId23"/>
    <p:sldId id="278" r:id="rId24"/>
    <p:sldId id="279" r:id="rId25"/>
    <p:sldId id="280" r:id="rId26"/>
    <p:sldId id="281" r:id="rId27"/>
    <p:sldId id="286" r:id="rId28"/>
    <p:sldId id="287" r:id="rId29"/>
    <p:sldId id="288" r:id="rId30"/>
    <p:sldId id="295" r:id="rId31"/>
    <p:sldId id="282" r:id="rId32"/>
    <p:sldId id="283" r:id="rId33"/>
    <p:sldId id="289" r:id="rId34"/>
    <p:sldId id="284" r:id="rId35"/>
    <p:sldId id="285" r:id="rId36"/>
    <p:sldId id="292" r:id="rId37"/>
    <p:sldId id="293" r:id="rId38"/>
    <p:sldId id="294" r:id="rId39"/>
    <p:sldId id="296" r:id="rId40"/>
    <p:sldId id="297" r:id="rId41"/>
    <p:sldId id="298" r:id="rId42"/>
    <p:sldId id="299" r:id="rId43"/>
    <p:sldId id="300" r:id="rId44"/>
    <p:sldId id="301" r:id="rId45"/>
    <p:sldId id="302" r:id="rId46"/>
    <p:sldId id="304" r:id="rId47"/>
    <p:sldId id="303" r:id="rId48"/>
    <p:sldId id="305" r:id="rId49"/>
    <p:sldId id="306" r:id="rId5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459"/>
    <a:srgbClr val="FFCCFF"/>
    <a:srgbClr val="CCFFFF"/>
    <a:srgbClr val="FF33CC"/>
    <a:srgbClr val="00B0F0"/>
    <a:srgbClr val="FF9933"/>
    <a:srgbClr val="AFEEF3"/>
    <a:srgbClr val="DEF2F8"/>
    <a:srgbClr val="53ABFB"/>
    <a:srgbClr val="DDEE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中間スタイル 3 - アクセント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52" autoAdjust="0"/>
  </p:normalViewPr>
  <p:slideViewPr>
    <p:cSldViewPr snapToGrid="0">
      <p:cViewPr varScale="1">
        <p:scale>
          <a:sx n="42" d="100"/>
          <a:sy n="42" d="100"/>
        </p:scale>
        <p:origin x="77" y="8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551058070866135E-2"/>
          <c:y val="9.2818399802017726E-2"/>
          <c:w val="0.90769894192913381"/>
          <c:h val="0.81380254590289458"/>
        </c:manualLayout>
      </c:layout>
      <c:barChart>
        <c:barDir val="col"/>
        <c:grouping val="clustered"/>
        <c:varyColors val="0"/>
        <c:ser>
          <c:idx val="0"/>
          <c:order val="0"/>
          <c:tx>
            <c:strRef>
              <c:f>Sheet1!$B$1</c:f>
              <c:strCache>
                <c:ptCount val="1"/>
                <c:pt idx="0">
                  <c:v>所得税額</c:v>
                </c:pt>
              </c:strCache>
            </c:strRef>
          </c:tx>
          <c:spPr>
            <a:gradFill>
              <a:gsLst>
                <a:gs pos="2740">
                  <a:schemeClr val="accent2">
                    <a:lumMod val="60000"/>
                    <a:lumOff val="40000"/>
                  </a:schemeClr>
                </a:gs>
                <a:gs pos="53000">
                  <a:schemeClr val="bg1"/>
                </a:gs>
                <a:gs pos="100000">
                  <a:schemeClr val="accent2">
                    <a:lumMod val="60000"/>
                    <a:lumOff val="40000"/>
                  </a:schemeClr>
                </a:gs>
              </a:gsLst>
              <a:lin ang="0" scaled="1"/>
            </a:gradFill>
            <a:ln>
              <a:noFill/>
            </a:ln>
            <a:effectLst/>
          </c:spPr>
          <c:invertIfNegative val="0"/>
          <c:dLbls>
            <c:numFmt formatCode="#,##0.0&quot;万円&quot;;\-#,##0.0&quot;万円&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rgbClr val="FF0000"/>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給与500万円</c:v>
                </c:pt>
                <c:pt idx="1">
                  <c:v>給与700万円</c:v>
                </c:pt>
                <c:pt idx="2">
                  <c:v>給与1,000万円</c:v>
                </c:pt>
                <c:pt idx="3">
                  <c:v>給与3,000万円</c:v>
                </c:pt>
                <c:pt idx="4">
                  <c:v>給与5,000万円</c:v>
                </c:pt>
              </c:strCache>
            </c:strRef>
          </c:cat>
          <c:val>
            <c:numRef>
              <c:f>Sheet1!$B$2:$B$6</c:f>
              <c:numCache>
                <c:formatCode>General</c:formatCode>
                <c:ptCount val="5"/>
                <c:pt idx="0">
                  <c:v>4.8</c:v>
                </c:pt>
                <c:pt idx="1">
                  <c:v>13.3</c:v>
                </c:pt>
                <c:pt idx="2">
                  <c:v>51.3</c:v>
                </c:pt>
                <c:pt idx="3">
                  <c:v>746.6</c:v>
                </c:pt>
                <c:pt idx="4">
                  <c:v>1590.3</c:v>
                </c:pt>
              </c:numCache>
            </c:numRef>
          </c:val>
          <c:extLst>
            <c:ext xmlns:c16="http://schemas.microsoft.com/office/drawing/2014/chart" uri="{C3380CC4-5D6E-409C-BE32-E72D297353CC}">
              <c16:uniqueId val="{00000000-719A-4C09-AEBC-935F52CA6D3E}"/>
            </c:ext>
          </c:extLst>
        </c:ser>
        <c:dLbls>
          <c:showLegendKey val="0"/>
          <c:showVal val="0"/>
          <c:showCatName val="0"/>
          <c:showSerName val="0"/>
          <c:showPercent val="0"/>
          <c:showBubbleSize val="0"/>
        </c:dLbls>
        <c:gapWidth val="219"/>
        <c:overlap val="-27"/>
        <c:axId val="459476112"/>
        <c:axId val="459479064"/>
      </c:barChart>
      <c:catAx>
        <c:axId val="45947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ja-JP"/>
          </a:p>
        </c:txPr>
        <c:crossAx val="459479064"/>
        <c:crosses val="autoZero"/>
        <c:auto val="1"/>
        <c:lblAlgn val="ctr"/>
        <c:lblOffset val="100"/>
        <c:noMultiLvlLbl val="0"/>
      </c:catAx>
      <c:valAx>
        <c:axId val="459479064"/>
        <c:scaling>
          <c:orientation val="minMax"/>
          <c:max val="2000"/>
        </c:scaling>
        <c:delete val="0"/>
        <c:axPos val="l"/>
        <c:majorGridlines>
          <c:spPr>
            <a:ln w="9525" cap="flat" cmpd="sng" algn="ctr">
              <a:solidFill>
                <a:schemeClr val="tx1"/>
              </a:solidFill>
              <a:round/>
            </a:ln>
            <a:effectLst/>
          </c:spPr>
        </c:majorGridlines>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459476112"/>
        <c:crosses val="autoZero"/>
        <c:crossBetween val="between"/>
        <c:majorUnit val="500"/>
      </c:valAx>
      <c:spPr>
        <a:solidFill>
          <a:srgbClr val="FDFEEC"/>
        </a:solidFill>
        <a:ln>
          <a:solidFill>
            <a:schemeClr val="tx1"/>
          </a:solidFill>
        </a:ln>
        <a:effectLst/>
      </c:spPr>
    </c:plotArea>
    <c:legend>
      <c:legendPos val="b"/>
      <c:layout>
        <c:manualLayout>
          <c:xMode val="edge"/>
          <c:yMode val="edge"/>
          <c:x val="0.82066477215331202"/>
          <c:y val="8.3203119881697842E-3"/>
          <c:w val="0.16668722452907431"/>
          <c:h val="6.9225108393159845E-2"/>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F783A5-612F-4956-9BD1-B5F5F584BAEA}" type="datetimeFigureOut">
              <a:rPr kumimoji="1" lang="ja-JP" altLang="en-US" smtClean="0"/>
              <a:t>2023/4/27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2CAD3A-EBCB-481D-ADB1-50C5695E5F1D}" type="slidenum">
              <a:rPr kumimoji="1" lang="ja-JP" altLang="en-US" smtClean="0"/>
              <a:t>‹#›</a:t>
            </a:fld>
            <a:endParaRPr kumimoji="1" lang="ja-JP" altLang="en-US"/>
          </a:p>
        </p:txBody>
      </p:sp>
    </p:spTree>
    <p:extLst>
      <p:ext uri="{BB962C8B-B14F-4D97-AF65-F5344CB8AC3E}">
        <p14:creationId xmlns:p14="http://schemas.microsoft.com/office/powerpoint/2010/main" val="25433663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2</a:t>
            </a:fld>
            <a:endParaRPr kumimoji="1" lang="ja-JP" altLang="en-US"/>
          </a:p>
        </p:txBody>
      </p:sp>
    </p:spTree>
    <p:extLst>
      <p:ext uri="{BB962C8B-B14F-4D97-AF65-F5344CB8AC3E}">
        <p14:creationId xmlns:p14="http://schemas.microsoft.com/office/powerpoint/2010/main" val="2992564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26</a:t>
            </a:fld>
            <a:endParaRPr kumimoji="1" lang="ja-JP" altLang="en-US"/>
          </a:p>
        </p:txBody>
      </p:sp>
    </p:spTree>
    <p:extLst>
      <p:ext uri="{BB962C8B-B14F-4D97-AF65-F5344CB8AC3E}">
        <p14:creationId xmlns:p14="http://schemas.microsoft.com/office/powerpoint/2010/main" val="1583027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27</a:t>
            </a:fld>
            <a:endParaRPr kumimoji="1" lang="ja-JP" altLang="en-US"/>
          </a:p>
        </p:txBody>
      </p:sp>
    </p:spTree>
    <p:extLst>
      <p:ext uri="{BB962C8B-B14F-4D97-AF65-F5344CB8AC3E}">
        <p14:creationId xmlns:p14="http://schemas.microsoft.com/office/powerpoint/2010/main" val="190787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28</a:t>
            </a:fld>
            <a:endParaRPr kumimoji="1" lang="ja-JP" altLang="en-US"/>
          </a:p>
        </p:txBody>
      </p:sp>
    </p:spTree>
    <p:extLst>
      <p:ext uri="{BB962C8B-B14F-4D97-AF65-F5344CB8AC3E}">
        <p14:creationId xmlns:p14="http://schemas.microsoft.com/office/powerpoint/2010/main" val="3621005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30</a:t>
            </a:fld>
            <a:endParaRPr kumimoji="1" lang="ja-JP" altLang="en-US"/>
          </a:p>
        </p:txBody>
      </p:sp>
    </p:spTree>
    <p:extLst>
      <p:ext uri="{BB962C8B-B14F-4D97-AF65-F5344CB8AC3E}">
        <p14:creationId xmlns:p14="http://schemas.microsoft.com/office/powerpoint/2010/main" val="2210049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31</a:t>
            </a:fld>
            <a:endParaRPr kumimoji="1" lang="ja-JP" altLang="en-US"/>
          </a:p>
        </p:txBody>
      </p:sp>
    </p:spTree>
    <p:extLst>
      <p:ext uri="{BB962C8B-B14F-4D97-AF65-F5344CB8AC3E}">
        <p14:creationId xmlns:p14="http://schemas.microsoft.com/office/powerpoint/2010/main" val="349581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38</a:t>
            </a:fld>
            <a:endParaRPr kumimoji="1" lang="ja-JP" altLang="en-US"/>
          </a:p>
        </p:txBody>
      </p:sp>
    </p:spTree>
    <p:extLst>
      <p:ext uri="{BB962C8B-B14F-4D97-AF65-F5344CB8AC3E}">
        <p14:creationId xmlns:p14="http://schemas.microsoft.com/office/powerpoint/2010/main" val="3172846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39</a:t>
            </a:fld>
            <a:endParaRPr kumimoji="1" lang="ja-JP" altLang="en-US"/>
          </a:p>
        </p:txBody>
      </p:sp>
    </p:spTree>
    <p:extLst>
      <p:ext uri="{BB962C8B-B14F-4D97-AF65-F5344CB8AC3E}">
        <p14:creationId xmlns:p14="http://schemas.microsoft.com/office/powerpoint/2010/main" val="2781685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41</a:t>
            </a:fld>
            <a:endParaRPr kumimoji="1" lang="ja-JP" altLang="en-US"/>
          </a:p>
        </p:txBody>
      </p:sp>
    </p:spTree>
    <p:extLst>
      <p:ext uri="{BB962C8B-B14F-4D97-AF65-F5344CB8AC3E}">
        <p14:creationId xmlns:p14="http://schemas.microsoft.com/office/powerpoint/2010/main" val="37667840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43</a:t>
            </a:fld>
            <a:endParaRPr kumimoji="1" lang="ja-JP" altLang="en-US"/>
          </a:p>
        </p:txBody>
      </p:sp>
    </p:spTree>
    <p:extLst>
      <p:ext uri="{BB962C8B-B14F-4D97-AF65-F5344CB8AC3E}">
        <p14:creationId xmlns:p14="http://schemas.microsoft.com/office/powerpoint/2010/main" val="1159682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47</a:t>
            </a:fld>
            <a:endParaRPr kumimoji="1" lang="ja-JP" altLang="en-US"/>
          </a:p>
        </p:txBody>
      </p:sp>
    </p:spTree>
    <p:extLst>
      <p:ext uri="{BB962C8B-B14F-4D97-AF65-F5344CB8AC3E}">
        <p14:creationId xmlns:p14="http://schemas.microsoft.com/office/powerpoint/2010/main" val="408101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8</a:t>
            </a:fld>
            <a:endParaRPr kumimoji="1" lang="ja-JP" altLang="en-US"/>
          </a:p>
        </p:txBody>
      </p:sp>
    </p:spTree>
    <p:extLst>
      <p:ext uri="{BB962C8B-B14F-4D97-AF65-F5344CB8AC3E}">
        <p14:creationId xmlns:p14="http://schemas.microsoft.com/office/powerpoint/2010/main" val="301233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9</a:t>
            </a:fld>
            <a:endParaRPr kumimoji="1" lang="ja-JP" altLang="en-US"/>
          </a:p>
        </p:txBody>
      </p:sp>
    </p:spTree>
    <p:extLst>
      <p:ext uri="{BB962C8B-B14F-4D97-AF65-F5344CB8AC3E}">
        <p14:creationId xmlns:p14="http://schemas.microsoft.com/office/powerpoint/2010/main" val="741725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11</a:t>
            </a:fld>
            <a:endParaRPr kumimoji="1" lang="ja-JP" altLang="en-US"/>
          </a:p>
        </p:txBody>
      </p:sp>
    </p:spTree>
    <p:extLst>
      <p:ext uri="{BB962C8B-B14F-4D97-AF65-F5344CB8AC3E}">
        <p14:creationId xmlns:p14="http://schemas.microsoft.com/office/powerpoint/2010/main" val="140848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12</a:t>
            </a:fld>
            <a:endParaRPr kumimoji="1" lang="ja-JP" altLang="en-US"/>
          </a:p>
        </p:txBody>
      </p:sp>
    </p:spTree>
    <p:extLst>
      <p:ext uri="{BB962C8B-B14F-4D97-AF65-F5344CB8AC3E}">
        <p14:creationId xmlns:p14="http://schemas.microsoft.com/office/powerpoint/2010/main" val="3212629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15</a:t>
            </a:fld>
            <a:endParaRPr kumimoji="1" lang="ja-JP" altLang="en-US"/>
          </a:p>
        </p:txBody>
      </p:sp>
    </p:spTree>
    <p:extLst>
      <p:ext uri="{BB962C8B-B14F-4D97-AF65-F5344CB8AC3E}">
        <p14:creationId xmlns:p14="http://schemas.microsoft.com/office/powerpoint/2010/main" val="104365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18</a:t>
            </a:fld>
            <a:endParaRPr kumimoji="1" lang="ja-JP" altLang="en-US"/>
          </a:p>
        </p:txBody>
      </p:sp>
    </p:spTree>
    <p:extLst>
      <p:ext uri="{BB962C8B-B14F-4D97-AF65-F5344CB8AC3E}">
        <p14:creationId xmlns:p14="http://schemas.microsoft.com/office/powerpoint/2010/main" val="120989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19</a:t>
            </a:fld>
            <a:endParaRPr kumimoji="1" lang="ja-JP" altLang="en-US"/>
          </a:p>
        </p:txBody>
      </p:sp>
    </p:spTree>
    <p:extLst>
      <p:ext uri="{BB962C8B-B14F-4D97-AF65-F5344CB8AC3E}">
        <p14:creationId xmlns:p14="http://schemas.microsoft.com/office/powerpoint/2010/main" val="36492901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F2CAD3A-EBCB-481D-ADB1-50C5695E5F1D}" type="slidenum">
              <a:rPr kumimoji="1" lang="ja-JP" altLang="en-US" smtClean="0"/>
              <a:t>23</a:t>
            </a:fld>
            <a:endParaRPr kumimoji="1" lang="ja-JP" altLang="en-US"/>
          </a:p>
        </p:txBody>
      </p:sp>
    </p:spTree>
    <p:extLst>
      <p:ext uri="{BB962C8B-B14F-4D97-AF65-F5344CB8AC3E}">
        <p14:creationId xmlns:p14="http://schemas.microsoft.com/office/powerpoint/2010/main" val="249346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EE86CFD4-17BA-41BC-BA6F-C26D18A3597A}" type="datetime1">
              <a:rPr kumimoji="1" lang="ja-JP" altLang="en-US" smtClean="0"/>
              <a:t>2023/4/27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3190339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839FD36-3B5A-42E7-83E2-A7B5A0D3FC6A}" type="datetime1">
              <a:rPr kumimoji="1" lang="ja-JP" altLang="en-US" smtClean="0"/>
              <a:t>2023/4/27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85151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A93459D-6D8B-49E8-833A-B73BE3214B99}" type="datetime1">
              <a:rPr kumimoji="1" lang="ja-JP" altLang="en-US" smtClean="0"/>
              <a:t>2023/4/27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230280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38120C-E9D8-4348-9E1E-1FFA1E5E0B1F}" type="datetime1">
              <a:rPr kumimoji="1" lang="ja-JP" altLang="en-US" smtClean="0"/>
              <a:t>2023/4/27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725477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859D4E95-04AF-4FD5-B2F2-720935C87DD3}" type="datetime1">
              <a:rPr kumimoji="1" lang="ja-JP" altLang="en-US" smtClean="0"/>
              <a:t>2023/4/27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2896327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2731676-C957-4992-B25E-088530E298D4}" type="datetime1">
              <a:rPr kumimoji="1" lang="ja-JP" altLang="en-US" smtClean="0"/>
              <a:t>2023/4/27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3707262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67F7F70-9E21-4EE3-B0D4-224C686A0957}" type="datetime1">
              <a:rPr kumimoji="1" lang="ja-JP" altLang="en-US" smtClean="0"/>
              <a:t>2023/4/27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1313800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0333605-CE50-44D8-AE21-7D5D4A4C7109}" type="datetime1">
              <a:rPr kumimoji="1" lang="ja-JP" altLang="en-US" smtClean="0"/>
              <a:t>2023/4/27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323222090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C51F4E8-7539-4916-9A46-E95771061935}" type="datetime1">
              <a:rPr kumimoji="1" lang="ja-JP" altLang="en-US" smtClean="0"/>
              <a:t>2023/4/27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47813998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0C8A8CC-1389-42E3-B732-6A2CD733BAC2}" type="datetime1">
              <a:rPr kumimoji="1" lang="ja-JP" altLang="en-US" smtClean="0"/>
              <a:t>2023/4/27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269335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878CEC34-E25D-4D9B-A718-90CDB1901991}" type="datetime1">
              <a:rPr kumimoji="1" lang="ja-JP" altLang="en-US" smtClean="0"/>
              <a:t>2023/4/27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1694963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3F860-DFCA-4EBF-9467-B2AFBCA3F877}" type="datetime1">
              <a:rPr kumimoji="1" lang="ja-JP" altLang="en-US" smtClean="0"/>
              <a:t>2023/4/27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372600" y="64818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801E06-A66B-42A4-AB55-55E688136BFE}" type="slidenum">
              <a:rPr kumimoji="1" lang="ja-JP" altLang="en-US" smtClean="0"/>
              <a:t>‹#›</a:t>
            </a:fld>
            <a:endParaRPr kumimoji="1" lang="ja-JP" altLang="en-US"/>
          </a:p>
        </p:txBody>
      </p:sp>
    </p:spTree>
    <p:extLst>
      <p:ext uri="{BB962C8B-B14F-4D97-AF65-F5344CB8AC3E}">
        <p14:creationId xmlns:p14="http://schemas.microsoft.com/office/powerpoint/2010/main" val="324768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jp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03315" y="935644"/>
            <a:ext cx="4075914" cy="5092739"/>
          </a:xfrm>
          <a:prstGeom prst="rect">
            <a:avLst/>
          </a:prstGeom>
        </p:spPr>
      </p:pic>
      <p:sp>
        <p:nvSpPr>
          <p:cNvPr id="4" name="テキスト ボックス 3"/>
          <p:cNvSpPr txBox="1"/>
          <p:nvPr/>
        </p:nvSpPr>
        <p:spPr>
          <a:xfrm>
            <a:off x="1660620" y="754355"/>
            <a:ext cx="4360801" cy="1938992"/>
          </a:xfrm>
          <a:prstGeom prst="rect">
            <a:avLst/>
          </a:prstGeom>
          <a:noFill/>
        </p:spPr>
        <p:txBody>
          <a:bodyPr wrap="square" rtlCol="0">
            <a:spAutoFit/>
          </a:bodyPr>
          <a:lstStyle/>
          <a:p>
            <a:pPr algn="ctr"/>
            <a:r>
              <a:rPr kumimoji="1" lang="ja-JP" altLang="en-US" sz="6000" dirty="0" smtClean="0"/>
              <a:t>○○学校</a:t>
            </a:r>
            <a:endParaRPr kumimoji="1" lang="en-US" altLang="ja-JP" sz="6000" dirty="0" smtClean="0"/>
          </a:p>
          <a:p>
            <a:pPr algn="ctr"/>
            <a:r>
              <a:rPr lang="ja-JP" altLang="en-US" sz="6000" dirty="0" smtClean="0"/>
              <a:t>租税教室</a:t>
            </a:r>
            <a:endParaRPr kumimoji="1" lang="ja-JP" altLang="en-US" sz="4800" dirty="0"/>
          </a:p>
        </p:txBody>
      </p:sp>
      <p:sp>
        <p:nvSpPr>
          <p:cNvPr id="5" name="テキスト ボックス 4"/>
          <p:cNvSpPr txBox="1"/>
          <p:nvPr/>
        </p:nvSpPr>
        <p:spPr>
          <a:xfrm>
            <a:off x="1259243" y="3245904"/>
            <a:ext cx="5474840" cy="2800767"/>
          </a:xfrm>
          <a:prstGeom prst="rect">
            <a:avLst/>
          </a:prstGeom>
          <a:noFill/>
        </p:spPr>
        <p:txBody>
          <a:bodyPr wrap="square" rtlCol="0">
            <a:spAutoFit/>
          </a:bodyPr>
          <a:lstStyle/>
          <a:p>
            <a:r>
              <a:rPr kumimoji="1" lang="en-US" altLang="ja-JP" sz="4800" dirty="0" smtClean="0"/>
              <a:t>20XX</a:t>
            </a:r>
            <a:r>
              <a:rPr kumimoji="1" lang="ja-JP" altLang="en-US" sz="4800" dirty="0" smtClean="0"/>
              <a:t>年</a:t>
            </a:r>
            <a:r>
              <a:rPr kumimoji="1" lang="en-US" altLang="ja-JP" sz="4800" dirty="0" smtClean="0"/>
              <a:t>XX</a:t>
            </a:r>
            <a:r>
              <a:rPr kumimoji="1" lang="ja-JP" altLang="en-US" sz="4800" dirty="0" smtClean="0"/>
              <a:t>月</a:t>
            </a:r>
            <a:r>
              <a:rPr kumimoji="1" lang="en-US" altLang="ja-JP" sz="4800" dirty="0" smtClean="0"/>
              <a:t>XX</a:t>
            </a:r>
            <a:r>
              <a:rPr kumimoji="1" lang="ja-JP" altLang="en-US" sz="4800" dirty="0" smtClean="0"/>
              <a:t>日</a:t>
            </a:r>
            <a:endParaRPr lang="en-US" altLang="ja-JP" sz="4800" dirty="0"/>
          </a:p>
          <a:p>
            <a:endParaRPr kumimoji="1" lang="en-US" altLang="ja-JP" sz="4000" dirty="0" smtClean="0"/>
          </a:p>
          <a:p>
            <a:r>
              <a:rPr kumimoji="1" lang="ja-JP" altLang="en-US" sz="4000" dirty="0" smtClean="0"/>
              <a:t>○○税理士会○○支部</a:t>
            </a:r>
            <a:endParaRPr kumimoji="1" lang="en-US" altLang="ja-JP" sz="4000" dirty="0" smtClean="0"/>
          </a:p>
          <a:p>
            <a:r>
              <a:rPr kumimoji="1" lang="ja-JP" altLang="en-US" sz="4800" dirty="0" smtClean="0"/>
              <a:t>税理士</a:t>
            </a:r>
            <a:r>
              <a:rPr lang="ja-JP" altLang="en-US" sz="4800" dirty="0"/>
              <a:t>　</a:t>
            </a:r>
            <a:r>
              <a:rPr lang="ja-JP" altLang="en-US" sz="4800" dirty="0" smtClean="0"/>
              <a:t>○○　○○</a:t>
            </a:r>
            <a:endParaRPr kumimoji="1" lang="ja-JP" altLang="en-US" sz="4800" dirty="0"/>
          </a:p>
        </p:txBody>
      </p:sp>
      <p:sp>
        <p:nvSpPr>
          <p:cNvPr id="7" name="スライド番号プレースホルダー 6"/>
          <p:cNvSpPr>
            <a:spLocks noGrp="1"/>
          </p:cNvSpPr>
          <p:nvPr>
            <p:ph type="sldNum" sz="quarter" idx="12"/>
          </p:nvPr>
        </p:nvSpPr>
        <p:spPr/>
        <p:txBody>
          <a:bodyPr/>
          <a:lstStyle/>
          <a:p>
            <a:fld id="{E2801E06-A66B-42A4-AB55-55E688136BFE}" type="slidenum">
              <a:rPr kumimoji="1" lang="ja-JP" altLang="en-US" smtClean="0"/>
              <a:t>1</a:t>
            </a:fld>
            <a:endParaRPr kumimoji="1" lang="ja-JP" altLang="en-US"/>
          </a:p>
        </p:txBody>
      </p:sp>
      <p:sp>
        <p:nvSpPr>
          <p:cNvPr id="9" name="テキスト ボックス 8"/>
          <p:cNvSpPr txBox="1"/>
          <p:nvPr/>
        </p:nvSpPr>
        <p:spPr>
          <a:xfrm>
            <a:off x="7409226" y="5871573"/>
            <a:ext cx="4091185" cy="369332"/>
          </a:xfrm>
          <a:prstGeom prst="rect">
            <a:avLst/>
          </a:prstGeom>
          <a:noFill/>
        </p:spPr>
        <p:txBody>
          <a:bodyPr wrap="none" rtlCol="0">
            <a:spAutoFit/>
          </a:bodyPr>
          <a:lstStyle/>
          <a:p>
            <a:r>
              <a:rPr lang="en-US" altLang="ja-JP" dirty="0"/>
              <a:t>©</a:t>
            </a:r>
            <a:r>
              <a:rPr lang="ja-JP" altLang="ja-JP" dirty="0"/>
              <a:t>税理士会広報キャラクター「にちぜいくん」</a:t>
            </a:r>
            <a:endParaRPr kumimoji="1" lang="ja-JP" altLang="en-US" dirty="0"/>
          </a:p>
        </p:txBody>
      </p:sp>
    </p:spTree>
    <p:extLst>
      <p:ext uri="{BB962C8B-B14F-4D97-AF65-F5344CB8AC3E}">
        <p14:creationId xmlns:p14="http://schemas.microsoft.com/office/powerpoint/2010/main" val="3080011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10</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１．税金って何だろう？</a:t>
            </a:r>
            <a:endParaRPr kumimoji="1" lang="ja-JP" altLang="en-US" sz="3200" b="1" dirty="0"/>
          </a:p>
        </p:txBody>
      </p:sp>
      <p:sp>
        <p:nvSpPr>
          <p:cNvPr id="4" name="角丸四角形 3"/>
          <p:cNvSpPr/>
          <p:nvPr/>
        </p:nvSpPr>
        <p:spPr>
          <a:xfrm>
            <a:off x="10507578" y="1748588"/>
            <a:ext cx="770021" cy="2871536"/>
          </a:xfrm>
          <a:prstGeom prst="roundRect">
            <a:avLst/>
          </a:prstGeom>
          <a:gradFill flip="none" rotWithShape="1">
            <a:gsLst>
              <a:gs pos="0">
                <a:srgbClr val="FF7C80">
                  <a:tint val="66000"/>
                  <a:satMod val="160000"/>
                </a:srgbClr>
              </a:gs>
              <a:gs pos="50000">
                <a:srgbClr val="FF7C80">
                  <a:tint val="44500"/>
                  <a:satMod val="160000"/>
                </a:srgbClr>
              </a:gs>
              <a:gs pos="100000">
                <a:srgbClr val="FF7C80">
                  <a:tint val="23500"/>
                  <a:satMod val="160000"/>
                </a:srgbClr>
              </a:gs>
            </a:gsLst>
            <a:lin ang="5400000" scaled="1"/>
            <a:tileRect/>
          </a:gradFill>
          <a:ln>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国民・会社</a:t>
            </a:r>
            <a:endParaRPr kumimoji="1" lang="ja-JP" altLang="en-US" sz="4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5" name="角丸四角形 4"/>
          <p:cNvSpPr/>
          <p:nvPr/>
        </p:nvSpPr>
        <p:spPr>
          <a:xfrm>
            <a:off x="7820529" y="1240242"/>
            <a:ext cx="770021" cy="3874167"/>
          </a:xfrm>
          <a:prstGeom prst="roundRect">
            <a:avLst/>
          </a:prstGeom>
          <a:gradFill flip="none" rotWithShape="1">
            <a:gsLst>
              <a:gs pos="0">
                <a:schemeClr val="accent1">
                  <a:lumMod val="5000"/>
                  <a:lumOff val="95000"/>
                </a:schemeClr>
              </a:gs>
              <a:gs pos="51000">
                <a:schemeClr val="accent1">
                  <a:lumMod val="45000"/>
                  <a:lumOff val="55000"/>
                </a:schemeClr>
              </a:gs>
              <a:gs pos="80000">
                <a:schemeClr val="accent1">
                  <a:lumMod val="45000"/>
                  <a:lumOff val="55000"/>
                </a:schemeClr>
              </a:gs>
              <a:gs pos="100000">
                <a:schemeClr val="accent1">
                  <a:lumMod val="30000"/>
                  <a:lumOff val="70000"/>
                </a:schemeClr>
              </a:gs>
            </a:gsLst>
            <a:lin ang="16200000" scaled="1"/>
            <a:tileRect/>
          </a:gra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000" dirty="0" smtClean="0">
                <a:solidFill>
                  <a:schemeClr val="tx1"/>
                </a:solidFill>
                <a:latin typeface="HGS創英角ﾎﾟｯﾌﾟ体" panose="040B0A00000000000000" pitchFamily="50" charset="-128"/>
                <a:ea typeface="HGS創英角ﾎﾟｯﾌﾟ体" panose="040B0A00000000000000" pitchFamily="50" charset="-128"/>
              </a:rPr>
              <a:t>国・県・市町村</a:t>
            </a:r>
            <a:endParaRPr kumimoji="1" lang="ja-JP" altLang="en-US" sz="4000" dirty="0">
              <a:solidFill>
                <a:schemeClr val="tx1"/>
              </a:solidFill>
              <a:latin typeface="HGS創英角ﾎﾟｯﾌﾟ体" panose="040B0A00000000000000" pitchFamily="50" charset="-128"/>
              <a:ea typeface="HGS創英角ﾎﾟｯﾌﾟ体" panose="040B0A00000000000000" pitchFamily="50" charset="-128"/>
            </a:endParaRPr>
          </a:p>
        </p:txBody>
      </p:sp>
      <p:sp>
        <p:nvSpPr>
          <p:cNvPr id="6" name="左矢印 5"/>
          <p:cNvSpPr/>
          <p:nvPr/>
        </p:nvSpPr>
        <p:spPr>
          <a:xfrm>
            <a:off x="8929438" y="2610851"/>
            <a:ext cx="1239252" cy="1138990"/>
          </a:xfrm>
          <a:prstGeom prst="leftArrow">
            <a:avLst>
              <a:gd name="adj1" fmla="val 50000"/>
              <a:gd name="adj2" fmla="val 48592"/>
            </a:avLst>
          </a:prstGeom>
          <a:noFill/>
          <a:ln w="2857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税金</a:t>
            </a:r>
            <a:endParaRPr kumimoji="1" lang="ja-JP" altLang="en-US" sz="2800" dirty="0">
              <a:solidFill>
                <a:schemeClr val="tx1"/>
              </a:solidFill>
            </a:endParaRPr>
          </a:p>
        </p:txBody>
      </p:sp>
      <p:sp>
        <p:nvSpPr>
          <p:cNvPr id="7" name="左矢印 6"/>
          <p:cNvSpPr/>
          <p:nvPr/>
        </p:nvSpPr>
        <p:spPr>
          <a:xfrm>
            <a:off x="6242389" y="2651946"/>
            <a:ext cx="1239252" cy="1138990"/>
          </a:xfrm>
          <a:prstGeom prst="leftArrow">
            <a:avLst>
              <a:gd name="adj1" fmla="val 50000"/>
              <a:gd name="adj2" fmla="val 48592"/>
            </a:avLst>
          </a:prstGeom>
          <a:noFill/>
          <a:ln w="28575">
            <a:solidFill>
              <a:srgbClr val="E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rPr>
              <a:t>お金</a:t>
            </a:r>
            <a:endParaRPr kumimoji="1" lang="ja-JP" altLang="en-US" sz="2800" dirty="0">
              <a:solidFill>
                <a:schemeClr val="tx1"/>
              </a:solidFill>
            </a:endParaRPr>
          </a:p>
        </p:txBody>
      </p:sp>
      <p:sp>
        <p:nvSpPr>
          <p:cNvPr id="8" name="テキスト ボックス 7"/>
          <p:cNvSpPr txBox="1"/>
          <p:nvPr/>
        </p:nvSpPr>
        <p:spPr>
          <a:xfrm>
            <a:off x="212317" y="5782590"/>
            <a:ext cx="11730790" cy="646331"/>
          </a:xfrm>
          <a:prstGeom prst="rect">
            <a:avLst/>
          </a:prstGeom>
          <a:noFill/>
        </p:spPr>
        <p:txBody>
          <a:bodyPr wrap="square" rtlCol="0">
            <a:spAutoFit/>
          </a:bodyPr>
          <a:lstStyle/>
          <a:p>
            <a:r>
              <a:rPr kumimoji="1" lang="ja-JP" altLang="en-US" sz="2800" dirty="0" smtClean="0"/>
              <a:t>国や地方は公共サービス等を提供するための費用を</a:t>
            </a:r>
            <a:r>
              <a:rPr kumimoji="1" lang="ja-JP" altLang="en-US" sz="3600" b="1" dirty="0" smtClean="0">
                <a:solidFill>
                  <a:srgbClr val="FF0000"/>
                </a:solidFill>
                <a:latin typeface="+mn-ea"/>
              </a:rPr>
              <a:t>税金</a:t>
            </a:r>
            <a:r>
              <a:rPr kumimoji="1" lang="ja-JP" altLang="en-US" sz="2800" dirty="0" smtClean="0"/>
              <a:t>という形で調達している。</a:t>
            </a:r>
            <a:endParaRPr kumimoji="1" lang="ja-JP" altLang="en-US" sz="2800" dirty="0"/>
          </a:p>
        </p:txBody>
      </p:sp>
      <p:pic>
        <p:nvPicPr>
          <p:cNvPr id="9" name="図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2690" y="1185583"/>
            <a:ext cx="2624979" cy="1745611"/>
          </a:xfrm>
          <a:prstGeom prst="rect">
            <a:avLst/>
          </a:prstGeom>
          <a:ln w="57150">
            <a:solidFill>
              <a:srgbClr val="FF0000"/>
            </a:solidFill>
          </a:ln>
        </p:spPr>
      </p:pic>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690" y="3506676"/>
            <a:ext cx="2654404" cy="1771177"/>
          </a:xfrm>
          <a:prstGeom prst="rect">
            <a:avLst/>
          </a:prstGeom>
          <a:ln w="57150">
            <a:solidFill>
              <a:srgbClr val="FF0000"/>
            </a:solidFill>
          </a:ln>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580" y="1185583"/>
            <a:ext cx="2620054" cy="1745611"/>
          </a:xfrm>
          <a:prstGeom prst="rect">
            <a:avLst/>
          </a:prstGeom>
          <a:ln w="57150">
            <a:solidFill>
              <a:srgbClr val="FF0000"/>
            </a:solidFill>
          </a:ln>
        </p:spPr>
      </p:pic>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580" y="3506676"/>
            <a:ext cx="2654691" cy="1771177"/>
          </a:xfrm>
          <a:prstGeom prst="rect">
            <a:avLst/>
          </a:prstGeom>
          <a:ln w="57150">
            <a:solidFill>
              <a:srgbClr val="FF0000"/>
            </a:solidFill>
          </a:ln>
        </p:spPr>
      </p:pic>
      <p:sp>
        <p:nvSpPr>
          <p:cNvPr id="13" name="テキスト ボックス 12"/>
          <p:cNvSpPr txBox="1"/>
          <p:nvPr/>
        </p:nvSpPr>
        <p:spPr>
          <a:xfrm>
            <a:off x="1017901" y="2972913"/>
            <a:ext cx="1223412" cy="369332"/>
          </a:xfrm>
          <a:prstGeom prst="rect">
            <a:avLst/>
          </a:prstGeom>
          <a:noFill/>
        </p:spPr>
        <p:txBody>
          <a:bodyPr wrap="none" rtlCol="0">
            <a:spAutoFit/>
          </a:bodyPr>
          <a:lstStyle/>
          <a:p>
            <a:pPr algn="ctr"/>
            <a:r>
              <a:rPr kumimoji="1" lang="ja-JP" altLang="en-US" dirty="0" smtClean="0"/>
              <a:t>道路・信号</a:t>
            </a:r>
            <a:endParaRPr kumimoji="1" lang="ja-JP" altLang="en-US" dirty="0"/>
          </a:p>
        </p:txBody>
      </p:sp>
      <p:sp>
        <p:nvSpPr>
          <p:cNvPr id="14" name="テキスト ボックス 13"/>
          <p:cNvSpPr txBox="1"/>
          <p:nvPr/>
        </p:nvSpPr>
        <p:spPr>
          <a:xfrm>
            <a:off x="4447430" y="2976617"/>
            <a:ext cx="415498" cy="369332"/>
          </a:xfrm>
          <a:prstGeom prst="rect">
            <a:avLst/>
          </a:prstGeom>
          <a:noFill/>
        </p:spPr>
        <p:txBody>
          <a:bodyPr wrap="none" rtlCol="0">
            <a:spAutoFit/>
          </a:bodyPr>
          <a:lstStyle/>
          <a:p>
            <a:pPr algn="ctr"/>
            <a:r>
              <a:rPr lang="ja-JP" altLang="en-US" dirty="0"/>
              <a:t>橋</a:t>
            </a:r>
            <a:endParaRPr kumimoji="1" lang="ja-JP" altLang="en-US" dirty="0"/>
          </a:p>
        </p:txBody>
      </p:sp>
      <p:sp>
        <p:nvSpPr>
          <p:cNvPr id="15" name="テキスト ボックス 14"/>
          <p:cNvSpPr txBox="1"/>
          <p:nvPr/>
        </p:nvSpPr>
        <p:spPr>
          <a:xfrm>
            <a:off x="1306441" y="5321355"/>
            <a:ext cx="646331" cy="369332"/>
          </a:xfrm>
          <a:prstGeom prst="rect">
            <a:avLst/>
          </a:prstGeom>
          <a:noFill/>
        </p:spPr>
        <p:txBody>
          <a:bodyPr wrap="none" rtlCol="0">
            <a:spAutoFit/>
          </a:bodyPr>
          <a:lstStyle/>
          <a:p>
            <a:pPr algn="ctr"/>
            <a:r>
              <a:rPr lang="ja-JP" altLang="en-US" dirty="0" smtClean="0"/>
              <a:t>学校</a:t>
            </a:r>
            <a:endParaRPr kumimoji="1" lang="ja-JP" altLang="en-US" dirty="0"/>
          </a:p>
        </p:txBody>
      </p:sp>
      <p:sp>
        <p:nvSpPr>
          <p:cNvPr id="16" name="テキスト ボックス 15"/>
          <p:cNvSpPr txBox="1"/>
          <p:nvPr/>
        </p:nvSpPr>
        <p:spPr>
          <a:xfrm>
            <a:off x="4043475" y="5325059"/>
            <a:ext cx="1223412" cy="369332"/>
          </a:xfrm>
          <a:prstGeom prst="rect">
            <a:avLst/>
          </a:prstGeom>
          <a:noFill/>
        </p:spPr>
        <p:txBody>
          <a:bodyPr wrap="none" rtlCol="0">
            <a:spAutoFit/>
          </a:bodyPr>
          <a:lstStyle/>
          <a:p>
            <a:pPr algn="ctr"/>
            <a:r>
              <a:rPr lang="ja-JP" altLang="en-US" dirty="0" smtClean="0"/>
              <a:t>警察・消防</a:t>
            </a:r>
            <a:endParaRPr kumimoji="1" lang="ja-JP" altLang="en-US" dirty="0"/>
          </a:p>
        </p:txBody>
      </p:sp>
    </p:spTree>
    <p:extLst>
      <p:ext uri="{BB962C8B-B14F-4D97-AF65-F5344CB8AC3E}">
        <p14:creationId xmlns:p14="http://schemas.microsoft.com/office/powerpoint/2010/main" val="1960987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11</a:t>
            </a:fld>
            <a:endParaRPr kumimoji="1" lang="ja-JP" altLang="en-US"/>
          </a:p>
        </p:txBody>
      </p:sp>
      <p:sp>
        <p:nvSpPr>
          <p:cNvPr id="5" name="正方形/長方形 4"/>
          <p:cNvSpPr/>
          <p:nvPr/>
        </p:nvSpPr>
        <p:spPr>
          <a:xfrm>
            <a:off x="156117" y="144966"/>
            <a:ext cx="11864898" cy="646771"/>
          </a:xfrm>
          <a:prstGeom prst="rect">
            <a:avLst/>
          </a:prstGeom>
          <a:solidFill>
            <a:srgbClr val="EEDD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rPr>
              <a:t>　国民の納税は、憲法で義務づけられています。</a:t>
            </a:r>
            <a:endParaRPr kumimoji="1" lang="ja-JP" altLang="en-US" sz="2000" dirty="0">
              <a:solidFill>
                <a:schemeClr val="tx1"/>
              </a:solidFill>
            </a:endParaRPr>
          </a:p>
        </p:txBody>
      </p:sp>
      <p:grpSp>
        <p:nvGrpSpPr>
          <p:cNvPr id="9" name="グループ化 8"/>
          <p:cNvGrpSpPr/>
          <p:nvPr/>
        </p:nvGrpSpPr>
        <p:grpSpPr>
          <a:xfrm>
            <a:off x="479501" y="1051951"/>
            <a:ext cx="11257227" cy="932966"/>
            <a:chOff x="479502" y="1051951"/>
            <a:chExt cx="10024947" cy="709938"/>
          </a:xfrm>
        </p:grpSpPr>
        <p:sp>
          <p:nvSpPr>
            <p:cNvPr id="6" name="正方形/長方形 5"/>
            <p:cNvSpPr/>
            <p:nvPr/>
          </p:nvSpPr>
          <p:spPr>
            <a:xfrm>
              <a:off x="479502" y="1051951"/>
              <a:ext cx="10024947" cy="705309"/>
            </a:xfrm>
            <a:prstGeom prst="rect">
              <a:avLst/>
            </a:prstGeom>
            <a:solidFill>
              <a:srgbClr val="E1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dirty="0" smtClean="0">
                  <a:solidFill>
                    <a:schemeClr val="tx1"/>
                  </a:solidFill>
                </a:rPr>
                <a:t>　日本国憲法第</a:t>
              </a:r>
              <a:r>
                <a:rPr kumimoji="1" lang="en-US" altLang="ja-JP" dirty="0" smtClean="0">
                  <a:solidFill>
                    <a:schemeClr val="tx1"/>
                  </a:solidFill>
                </a:rPr>
                <a:t>30</a:t>
              </a:r>
              <a:r>
                <a:rPr kumimoji="1" lang="ja-JP" altLang="en-US" dirty="0" smtClean="0">
                  <a:solidFill>
                    <a:schemeClr val="tx1"/>
                  </a:solidFill>
                </a:rPr>
                <a:t>条</a:t>
              </a:r>
              <a:endParaRPr kumimoji="1" lang="en-US" altLang="ja-JP" dirty="0" smtClean="0">
                <a:solidFill>
                  <a:schemeClr val="tx1"/>
                </a:solidFill>
              </a:endParaRPr>
            </a:p>
            <a:p>
              <a:pPr>
                <a:lnSpc>
                  <a:spcPct val="130000"/>
                </a:lnSpc>
              </a:pPr>
              <a:r>
                <a:rPr lang="ja-JP" altLang="en-US" dirty="0">
                  <a:solidFill>
                    <a:schemeClr val="tx1"/>
                  </a:solidFill>
                </a:rPr>
                <a:t>　</a:t>
              </a:r>
              <a:r>
                <a:rPr lang="ja-JP" altLang="en-US" dirty="0" smtClean="0">
                  <a:solidFill>
                    <a:schemeClr val="tx1"/>
                  </a:solidFill>
                </a:rPr>
                <a:t> 「国民は、法律の定めるところにより、納税の義務を</a:t>
              </a:r>
              <a:r>
                <a:rPr lang="ja-JP" altLang="en-US" dirty="0" err="1" smtClean="0">
                  <a:solidFill>
                    <a:schemeClr val="tx1"/>
                  </a:solidFill>
                </a:rPr>
                <a:t>負ふ</a:t>
              </a:r>
              <a:r>
                <a:rPr lang="ja-JP" altLang="en-US" dirty="0" smtClean="0">
                  <a:solidFill>
                    <a:schemeClr val="tx1"/>
                  </a:solidFill>
                </a:rPr>
                <a:t>。」</a:t>
              </a:r>
              <a:endParaRPr kumimoji="1" lang="ja-JP" altLang="en-US" dirty="0">
                <a:solidFill>
                  <a:schemeClr val="tx1"/>
                </a:solidFill>
              </a:endParaRPr>
            </a:p>
          </p:txBody>
        </p:sp>
        <p:sp>
          <p:nvSpPr>
            <p:cNvPr id="7" name="正方形/長方形 6"/>
            <p:cNvSpPr/>
            <p:nvPr/>
          </p:nvSpPr>
          <p:spPr>
            <a:xfrm>
              <a:off x="479502" y="1051951"/>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正方形/長方形 7"/>
            <p:cNvSpPr/>
            <p:nvPr/>
          </p:nvSpPr>
          <p:spPr>
            <a:xfrm>
              <a:off x="10396449" y="1056580"/>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0" name="テキスト ボックス 9"/>
          <p:cNvSpPr txBox="1"/>
          <p:nvPr/>
        </p:nvSpPr>
        <p:spPr>
          <a:xfrm>
            <a:off x="451228" y="2183293"/>
            <a:ext cx="11413669" cy="1212640"/>
          </a:xfrm>
          <a:prstGeom prst="rect">
            <a:avLst/>
          </a:prstGeom>
          <a:noFill/>
        </p:spPr>
        <p:txBody>
          <a:bodyPr wrap="square" rtlCol="0">
            <a:spAutoFit/>
          </a:bodyPr>
          <a:lstStyle/>
          <a:p>
            <a:pPr>
              <a:lnSpc>
                <a:spcPct val="130000"/>
              </a:lnSpc>
            </a:pPr>
            <a:r>
              <a:rPr lang="ja-JP" altLang="en-US" dirty="0" smtClean="0"/>
              <a:t>憲法</a:t>
            </a:r>
            <a:r>
              <a:rPr lang="ja-JP" altLang="en-US" dirty="0"/>
              <a:t>では税金を納めること（納税）は国民の義務と定めています。</a:t>
            </a:r>
          </a:p>
          <a:p>
            <a:pPr>
              <a:lnSpc>
                <a:spcPct val="130000"/>
              </a:lnSpc>
            </a:pPr>
            <a:r>
              <a:rPr lang="ja-JP" altLang="en-US" dirty="0"/>
              <a:t>この「</a:t>
            </a:r>
            <a:r>
              <a:rPr lang="ja-JP" altLang="en-US" sz="2000" b="1" dirty="0">
                <a:solidFill>
                  <a:srgbClr val="FF0000"/>
                </a:solidFill>
              </a:rPr>
              <a:t>納税の義務</a:t>
            </a:r>
            <a:r>
              <a:rPr lang="ja-JP" altLang="en-US" dirty="0"/>
              <a:t>」は「勤労の義務」「教育の義務」とならんで、</a:t>
            </a:r>
            <a:r>
              <a:rPr lang="ja-JP" altLang="en-US" b="1" dirty="0"/>
              <a:t>国民の三大義務</a:t>
            </a:r>
            <a:r>
              <a:rPr lang="ja-JP" altLang="en-US" dirty="0"/>
              <a:t>の一つとされています。</a:t>
            </a:r>
          </a:p>
          <a:p>
            <a:pPr>
              <a:lnSpc>
                <a:spcPct val="130000"/>
              </a:lnSpc>
            </a:pPr>
            <a:r>
              <a:rPr lang="ja-JP" altLang="en-US" dirty="0"/>
              <a:t>納税者である私たちは、正しく税金を納めることが大切ですが、税金の使いみちに十分関心を持つことも大切です。</a:t>
            </a:r>
            <a:endParaRPr kumimoji="1" lang="ja-JP" altLang="en-US" dirty="0"/>
          </a:p>
        </p:txBody>
      </p:sp>
      <p:sp>
        <p:nvSpPr>
          <p:cNvPr id="11" name="テキスト ボックス 10"/>
          <p:cNvSpPr txBox="1"/>
          <p:nvPr/>
        </p:nvSpPr>
        <p:spPr>
          <a:xfrm>
            <a:off x="156117" y="6316468"/>
            <a:ext cx="8319585" cy="461665"/>
          </a:xfrm>
          <a:prstGeom prst="rect">
            <a:avLst/>
          </a:prstGeom>
          <a:noFill/>
        </p:spPr>
        <p:txBody>
          <a:bodyPr wrap="none" rtlCol="0">
            <a:spAutoFit/>
          </a:bodyPr>
          <a:lstStyle/>
          <a:p>
            <a:r>
              <a:rPr kumimoji="1" lang="ja-JP" altLang="en-US" sz="1200" dirty="0" smtClean="0"/>
              <a:t>「税の学習コーナー」（国税庁）より一部加工して作成</a:t>
            </a:r>
            <a:endParaRPr kumimoji="1" lang="en-US" altLang="ja-JP" sz="1200" dirty="0" smtClean="0"/>
          </a:p>
          <a:p>
            <a:r>
              <a:rPr lang="en-US" altLang="ja-JP" sz="1200" dirty="0" smtClean="0"/>
              <a:t>https</a:t>
            </a:r>
            <a:r>
              <a:rPr lang="en-US" altLang="ja-JP" sz="1200" dirty="0"/>
              <a:t>://</a:t>
            </a:r>
            <a:r>
              <a:rPr lang="en-US" altLang="ja-JP" sz="1200" dirty="0" smtClean="0"/>
              <a:t>www.nta.go.jp/taxes/kids/hatten/page14.htm , https</a:t>
            </a:r>
            <a:r>
              <a:rPr lang="en-US" altLang="ja-JP" sz="1200" dirty="0"/>
              <a:t>://</a:t>
            </a:r>
            <a:r>
              <a:rPr lang="en-US" altLang="ja-JP" sz="1200" dirty="0" smtClean="0"/>
              <a:t>www.nta.go.jp/taxes/kids/oyo/page07.htm</a:t>
            </a:r>
            <a:endParaRPr kumimoji="1" lang="ja-JP" altLang="en-US" sz="1200" dirty="0"/>
          </a:p>
        </p:txBody>
      </p:sp>
      <p:sp>
        <p:nvSpPr>
          <p:cNvPr id="12" name="テキスト ボックス 11"/>
          <p:cNvSpPr txBox="1"/>
          <p:nvPr/>
        </p:nvSpPr>
        <p:spPr>
          <a:xfrm>
            <a:off x="2532455" y="3524323"/>
            <a:ext cx="7151317" cy="461665"/>
          </a:xfrm>
          <a:prstGeom prst="rect">
            <a:avLst/>
          </a:prstGeom>
          <a:noFill/>
        </p:spPr>
        <p:txBody>
          <a:bodyPr wrap="none" rtlCol="0">
            <a:spAutoFit/>
          </a:bodyPr>
          <a:lstStyle/>
          <a:p>
            <a:r>
              <a:rPr kumimoji="1" lang="ja-JP" altLang="en-US" sz="2400" u="sng" dirty="0" smtClean="0">
                <a:solidFill>
                  <a:srgbClr val="FF3300"/>
                </a:solidFill>
                <a:uFill>
                  <a:solidFill>
                    <a:srgbClr val="FF0000"/>
                  </a:solidFill>
                </a:uFill>
              </a:rPr>
              <a:t>なぜ、納税の義務が、憲法に定められているのでしょうか？</a:t>
            </a:r>
            <a:endParaRPr kumimoji="1" lang="ja-JP" altLang="en-US" sz="2400" u="sng" dirty="0">
              <a:solidFill>
                <a:srgbClr val="FF3300"/>
              </a:solidFill>
              <a:uFill>
                <a:solidFill>
                  <a:srgbClr val="FF0000"/>
                </a:solidFill>
              </a:uFill>
            </a:endParaRPr>
          </a:p>
        </p:txBody>
      </p:sp>
      <p:sp>
        <p:nvSpPr>
          <p:cNvPr id="13" name="二等辺三角形 12"/>
          <p:cNvSpPr/>
          <p:nvPr/>
        </p:nvSpPr>
        <p:spPr>
          <a:xfrm flipV="1">
            <a:off x="5300393" y="4151876"/>
            <a:ext cx="1615440" cy="350520"/>
          </a:xfrm>
          <a:prstGeom prst="triangle">
            <a:avLst/>
          </a:prstGeom>
          <a:solidFill>
            <a:srgbClr val="FFB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451229" y="4787489"/>
            <a:ext cx="11274674" cy="1208685"/>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nSpc>
                <a:spcPct val="130000"/>
              </a:lnSpc>
            </a:pPr>
            <a:r>
              <a:rPr lang="ja-JP" altLang="en-US" dirty="0"/>
              <a:t>税金は、国を維持し、発展させていくために欠かせないものです。</a:t>
            </a:r>
          </a:p>
          <a:p>
            <a:pPr>
              <a:lnSpc>
                <a:spcPct val="130000"/>
              </a:lnSpc>
            </a:pPr>
            <a:r>
              <a:rPr lang="ja-JP" altLang="en-US" dirty="0" smtClean="0"/>
              <a:t>国</a:t>
            </a:r>
            <a:r>
              <a:rPr lang="ja-JP" altLang="en-US" dirty="0"/>
              <a:t>を支える税は国民が負担していますが、税を納めない人が出てくると公平性に欠けるため、ある種の強制力が必要です</a:t>
            </a:r>
            <a:r>
              <a:rPr lang="ja-JP" altLang="en-US" dirty="0" smtClean="0"/>
              <a:t>。</a:t>
            </a:r>
            <a:endParaRPr lang="en-US" altLang="ja-JP" dirty="0" smtClean="0"/>
          </a:p>
          <a:p>
            <a:pPr>
              <a:lnSpc>
                <a:spcPct val="130000"/>
              </a:lnSpc>
            </a:pPr>
            <a:r>
              <a:rPr lang="ja-JP" altLang="en-US" dirty="0" smtClean="0"/>
              <a:t>その</a:t>
            </a:r>
            <a:r>
              <a:rPr lang="ja-JP" altLang="en-US" dirty="0"/>
              <a:t>ため、憲法で納税の義務を制定しています。</a:t>
            </a:r>
            <a:endParaRPr kumimoji="1" lang="ja-JP" altLang="en-US" dirty="0"/>
          </a:p>
        </p:txBody>
      </p:sp>
    </p:spTree>
    <p:extLst>
      <p:ext uri="{BB962C8B-B14F-4D97-AF65-F5344CB8AC3E}">
        <p14:creationId xmlns:p14="http://schemas.microsoft.com/office/powerpoint/2010/main" val="3323300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12</a:t>
            </a:fld>
            <a:endParaRPr kumimoji="1" lang="ja-JP" altLang="en-US"/>
          </a:p>
        </p:txBody>
      </p:sp>
      <p:grpSp>
        <p:nvGrpSpPr>
          <p:cNvPr id="9" name="グループ化 8"/>
          <p:cNvGrpSpPr/>
          <p:nvPr/>
        </p:nvGrpSpPr>
        <p:grpSpPr>
          <a:xfrm>
            <a:off x="156117" y="5120639"/>
            <a:ext cx="11864898" cy="1280233"/>
            <a:chOff x="479502" y="1051951"/>
            <a:chExt cx="10024947" cy="709938"/>
          </a:xfrm>
        </p:grpSpPr>
        <p:sp>
          <p:nvSpPr>
            <p:cNvPr id="6" name="正方形/長方形 5"/>
            <p:cNvSpPr/>
            <p:nvPr/>
          </p:nvSpPr>
          <p:spPr>
            <a:xfrm>
              <a:off x="479502" y="1051951"/>
              <a:ext cx="10024947" cy="705309"/>
            </a:xfrm>
            <a:prstGeom prst="rect">
              <a:avLst/>
            </a:prstGeom>
            <a:solidFill>
              <a:srgbClr val="E1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b="1" dirty="0" smtClean="0">
                  <a:solidFill>
                    <a:schemeClr val="tx1"/>
                  </a:solidFill>
                </a:rPr>
                <a:t>　■</a:t>
              </a:r>
              <a:r>
                <a:rPr lang="ja-JP" altLang="en-US" b="1" dirty="0">
                  <a:solidFill>
                    <a:schemeClr val="tx1"/>
                  </a:solidFill>
                </a:rPr>
                <a:t>租税法律主義</a:t>
              </a:r>
            </a:p>
            <a:p>
              <a:pPr>
                <a:lnSpc>
                  <a:spcPct val="130000"/>
                </a:lnSpc>
              </a:pPr>
              <a:r>
                <a:rPr lang="ja-JP" altLang="en-US" dirty="0" smtClean="0">
                  <a:solidFill>
                    <a:schemeClr val="tx1"/>
                  </a:solidFill>
                </a:rPr>
                <a:t>　「</a:t>
              </a:r>
              <a:r>
                <a:rPr lang="ja-JP" altLang="en-US" dirty="0">
                  <a:solidFill>
                    <a:schemeClr val="tx1"/>
                  </a:solidFill>
                </a:rPr>
                <a:t>あらたに租税を課し、又は現行の租税を変更するには、法律又は法律の定める条件によることを必要とする。」（憲法第</a:t>
              </a:r>
              <a:r>
                <a:rPr lang="en-US" altLang="ja-JP" dirty="0">
                  <a:solidFill>
                    <a:schemeClr val="tx1"/>
                  </a:solidFill>
                </a:rPr>
                <a:t>84</a:t>
              </a:r>
              <a:r>
                <a:rPr lang="ja-JP" altLang="en-US" dirty="0">
                  <a:solidFill>
                    <a:schemeClr val="tx1"/>
                  </a:solidFill>
                </a:rPr>
                <a:t>条）</a:t>
              </a:r>
            </a:p>
            <a:p>
              <a:pPr>
                <a:lnSpc>
                  <a:spcPct val="130000"/>
                </a:lnSpc>
              </a:pPr>
              <a:r>
                <a:rPr lang="ja-JP" altLang="en-US" dirty="0" smtClean="0">
                  <a:solidFill>
                    <a:schemeClr val="tx1"/>
                  </a:solidFill>
                </a:rPr>
                <a:t>　⇒ 法律</a:t>
              </a:r>
              <a:r>
                <a:rPr lang="ja-JP" altLang="en-US" dirty="0">
                  <a:solidFill>
                    <a:schemeClr val="tx1"/>
                  </a:solidFill>
                </a:rPr>
                <a:t>によらなければ、国家は租税を賦課徴収できず、一方、国民は租税を負担することはないことをいう。</a:t>
              </a:r>
              <a:endParaRPr kumimoji="1" lang="ja-JP" altLang="en-US" dirty="0">
                <a:solidFill>
                  <a:schemeClr val="tx1"/>
                </a:solidFill>
              </a:endParaRPr>
            </a:p>
          </p:txBody>
        </p:sp>
        <p:sp>
          <p:nvSpPr>
            <p:cNvPr id="7" name="正方形/長方形 6"/>
            <p:cNvSpPr/>
            <p:nvPr/>
          </p:nvSpPr>
          <p:spPr>
            <a:xfrm>
              <a:off x="479502" y="1051951"/>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a:solidFill>
                  <a:schemeClr val="tx1"/>
                </a:solidFill>
              </a:endParaRPr>
            </a:p>
          </p:txBody>
        </p:sp>
        <p:sp>
          <p:nvSpPr>
            <p:cNvPr id="8" name="正方形/長方形 7"/>
            <p:cNvSpPr/>
            <p:nvPr/>
          </p:nvSpPr>
          <p:spPr>
            <a:xfrm>
              <a:off x="10396449" y="1056580"/>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kumimoji="1" lang="ja-JP" altLang="en-US">
                <a:solidFill>
                  <a:schemeClr val="tx1"/>
                </a:solidFill>
              </a:endParaRPr>
            </a:p>
          </p:txBody>
        </p:sp>
      </p:grpSp>
      <p:sp>
        <p:nvSpPr>
          <p:cNvPr id="11" name="テキスト ボックス 10"/>
          <p:cNvSpPr txBox="1"/>
          <p:nvPr/>
        </p:nvSpPr>
        <p:spPr>
          <a:xfrm>
            <a:off x="156117" y="6499348"/>
            <a:ext cx="7522700" cy="276999"/>
          </a:xfrm>
          <a:prstGeom prst="rect">
            <a:avLst/>
          </a:prstGeom>
          <a:noFill/>
        </p:spPr>
        <p:txBody>
          <a:bodyPr wrap="none" rtlCol="0">
            <a:spAutoFit/>
          </a:bodyPr>
          <a:lstStyle/>
          <a:p>
            <a:r>
              <a:rPr kumimoji="1" lang="ja-JP" altLang="en-US" sz="1200" dirty="0" smtClean="0"/>
              <a:t>「税の学習コーナー」（国税庁）より一部加工して作成　</a:t>
            </a:r>
            <a:r>
              <a:rPr lang="en-US" altLang="ja-JP" sz="1200" dirty="0" smtClean="0"/>
              <a:t>https</a:t>
            </a:r>
            <a:r>
              <a:rPr lang="en-US" altLang="ja-JP" sz="1200" dirty="0"/>
              <a:t>://www.nta.go.jp/taxes/kids/oyo/page08.htm</a:t>
            </a:r>
            <a:endParaRPr kumimoji="1" lang="ja-JP" altLang="en-US" sz="1200" dirty="0"/>
          </a:p>
        </p:txBody>
      </p:sp>
      <p:sp>
        <p:nvSpPr>
          <p:cNvPr id="16" name="正方形/長方形 15"/>
          <p:cNvSpPr/>
          <p:nvPr/>
        </p:nvSpPr>
        <p:spPr>
          <a:xfrm>
            <a:off x="156117" y="144966"/>
            <a:ext cx="11864898" cy="646771"/>
          </a:xfrm>
          <a:prstGeom prst="rect">
            <a:avLst/>
          </a:prstGeom>
          <a:solidFill>
            <a:srgbClr val="EEDDA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solidFill>
              </a:rPr>
              <a:t>　税に関する法律（税負担の方法）と税の使いみち（予算）は、国民の代表者である議員が決めています。</a:t>
            </a:r>
          </a:p>
        </p:txBody>
      </p:sp>
      <p:pic>
        <p:nvPicPr>
          <p:cNvPr id="3" name="図 2"/>
          <p:cNvPicPr>
            <a:picLocks noChangeAspect="1"/>
          </p:cNvPicPr>
          <p:nvPr/>
        </p:nvPicPr>
        <p:blipFill>
          <a:blip r:embed="rId3"/>
          <a:stretch>
            <a:fillRect/>
          </a:stretch>
        </p:blipFill>
        <p:spPr>
          <a:xfrm>
            <a:off x="2423161" y="972508"/>
            <a:ext cx="7342422" cy="3963351"/>
          </a:xfrm>
          <a:prstGeom prst="rect">
            <a:avLst/>
          </a:prstGeom>
        </p:spPr>
      </p:pic>
    </p:spTree>
    <p:extLst>
      <p:ext uri="{BB962C8B-B14F-4D97-AF65-F5344CB8AC3E}">
        <p14:creationId xmlns:p14="http://schemas.microsoft.com/office/powerpoint/2010/main" val="973860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13</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２．税金</a:t>
            </a:r>
            <a:r>
              <a:rPr lang="ja-JP" altLang="en-US" sz="3200" b="1" dirty="0" smtClean="0"/>
              <a:t>のあらまし（種類）①</a:t>
            </a:r>
            <a:endParaRPr kumimoji="1" lang="ja-JP" altLang="en-US" sz="3200" b="1" dirty="0"/>
          </a:p>
        </p:txBody>
      </p:sp>
      <p:sp>
        <p:nvSpPr>
          <p:cNvPr id="17" name="テキスト ボックス 16"/>
          <p:cNvSpPr txBox="1"/>
          <p:nvPr/>
        </p:nvSpPr>
        <p:spPr>
          <a:xfrm>
            <a:off x="156117" y="6499348"/>
            <a:ext cx="7736605" cy="276999"/>
          </a:xfrm>
          <a:prstGeom prst="rect">
            <a:avLst/>
          </a:prstGeom>
          <a:noFill/>
        </p:spPr>
        <p:txBody>
          <a:bodyPr wrap="none" rtlCol="0">
            <a:spAutoFit/>
          </a:bodyPr>
          <a:lstStyle/>
          <a:p>
            <a:r>
              <a:rPr kumimoji="1" lang="ja-JP" altLang="en-US" sz="1200" dirty="0" smtClean="0"/>
              <a:t>「税の学習コーナー」（国税庁）より一部加工して作成　</a:t>
            </a:r>
            <a:r>
              <a:rPr lang="en-US" altLang="ja-JP" sz="1200" dirty="0"/>
              <a:t>https://www.nta.go.jp/taxes/kids/hatten/page02.htm</a:t>
            </a:r>
            <a:endParaRPr kumimoji="1" lang="ja-JP" altLang="en-US" sz="1200" dirty="0"/>
          </a:p>
        </p:txBody>
      </p:sp>
      <p:grpSp>
        <p:nvGrpSpPr>
          <p:cNvPr id="18" name="グループ化 17"/>
          <p:cNvGrpSpPr/>
          <p:nvPr/>
        </p:nvGrpSpPr>
        <p:grpSpPr>
          <a:xfrm>
            <a:off x="479501" y="1051950"/>
            <a:ext cx="11257227" cy="5211690"/>
            <a:chOff x="479502" y="1051951"/>
            <a:chExt cx="10024947" cy="709938"/>
          </a:xfrm>
        </p:grpSpPr>
        <p:sp>
          <p:nvSpPr>
            <p:cNvPr id="19" name="正方形/長方形 18"/>
            <p:cNvSpPr/>
            <p:nvPr/>
          </p:nvSpPr>
          <p:spPr>
            <a:xfrm>
              <a:off x="479502" y="1051951"/>
              <a:ext cx="10024947" cy="705309"/>
            </a:xfrm>
            <a:prstGeom prst="rect">
              <a:avLst/>
            </a:prstGeom>
            <a:solidFill>
              <a:srgbClr val="E1E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000" lvl="1">
                <a:lnSpc>
                  <a:spcPct val="130000"/>
                </a:lnSpc>
              </a:pPr>
              <a:r>
                <a:rPr kumimoji="1" lang="ja-JP" altLang="en-US" sz="2000" b="1" dirty="0" smtClean="0">
                  <a:solidFill>
                    <a:schemeClr val="tx1"/>
                  </a:solidFill>
                </a:rPr>
                <a:t>税金の分類方法</a:t>
              </a:r>
              <a:endParaRPr kumimoji="1" lang="en-US" altLang="ja-JP" sz="2000" b="1" dirty="0" smtClean="0">
                <a:solidFill>
                  <a:schemeClr val="tx1"/>
                </a:solidFill>
              </a:endParaRPr>
            </a:p>
            <a:p>
              <a:pPr marL="108000" lvl="1">
                <a:lnSpc>
                  <a:spcPct val="130000"/>
                </a:lnSpc>
              </a:pPr>
              <a:r>
                <a:rPr lang="ja-JP" altLang="en-US" dirty="0" smtClean="0">
                  <a:solidFill>
                    <a:schemeClr val="tx1"/>
                  </a:solidFill>
                </a:rPr>
                <a:t>税金</a:t>
              </a:r>
              <a:r>
                <a:rPr lang="ja-JP" altLang="en-US" dirty="0">
                  <a:solidFill>
                    <a:schemeClr val="tx1"/>
                  </a:solidFill>
                </a:rPr>
                <a:t>には</a:t>
              </a:r>
              <a:r>
                <a:rPr lang="en-US" altLang="ja-JP" dirty="0">
                  <a:solidFill>
                    <a:schemeClr val="tx1"/>
                  </a:solidFill>
                </a:rPr>
                <a:t>3</a:t>
              </a:r>
              <a:r>
                <a:rPr lang="ja-JP" altLang="en-US" dirty="0">
                  <a:solidFill>
                    <a:schemeClr val="tx1"/>
                  </a:solidFill>
                </a:rPr>
                <a:t>とおりの分類方法があります</a:t>
              </a:r>
              <a:r>
                <a:rPr lang="ja-JP" altLang="en-US" dirty="0" smtClean="0">
                  <a:solidFill>
                    <a:schemeClr val="tx1"/>
                  </a:solidFill>
                </a:rPr>
                <a:t>。</a:t>
              </a:r>
              <a:endParaRPr lang="en-US" altLang="ja-JP" dirty="0" smtClean="0">
                <a:solidFill>
                  <a:schemeClr val="tx1"/>
                </a:solidFill>
              </a:endParaRPr>
            </a:p>
            <a:p>
              <a:pPr marL="108000" lvl="1">
                <a:lnSpc>
                  <a:spcPct val="130000"/>
                </a:lnSpc>
              </a:pPr>
              <a:endParaRPr lang="ja-JP" altLang="en-US" dirty="0">
                <a:solidFill>
                  <a:schemeClr val="tx1"/>
                </a:solidFill>
              </a:endParaRPr>
            </a:p>
            <a:p>
              <a:pPr marL="108000" lvl="1">
                <a:lnSpc>
                  <a:spcPct val="130000"/>
                </a:lnSpc>
              </a:pPr>
              <a:r>
                <a:rPr lang="en-US" altLang="ja-JP" b="1" dirty="0" smtClean="0">
                  <a:solidFill>
                    <a:schemeClr val="tx1"/>
                  </a:solidFill>
                </a:rPr>
                <a:t>1</a:t>
              </a:r>
              <a:r>
                <a:rPr lang="en-US" altLang="ja-JP" b="1" dirty="0">
                  <a:solidFill>
                    <a:schemeClr val="tx1"/>
                  </a:solidFill>
                </a:rPr>
                <a:t>. </a:t>
              </a:r>
              <a:r>
                <a:rPr lang="ja-JP" altLang="en-US" b="1" dirty="0">
                  <a:solidFill>
                    <a:schemeClr val="tx1"/>
                  </a:solidFill>
                </a:rPr>
                <a:t>「どこに納めるかによる分類」</a:t>
              </a:r>
            </a:p>
            <a:p>
              <a:pPr marL="252000" lvl="1">
                <a:lnSpc>
                  <a:spcPct val="130000"/>
                </a:lnSpc>
              </a:pPr>
              <a:r>
                <a:rPr lang="ja-JP" altLang="en-US" dirty="0">
                  <a:solidFill>
                    <a:schemeClr val="tx1"/>
                  </a:solidFill>
                </a:rPr>
                <a:t>国に納める税を「</a:t>
              </a:r>
              <a:r>
                <a:rPr lang="ja-JP" altLang="en-US" sz="2000" b="1" dirty="0">
                  <a:solidFill>
                    <a:srgbClr val="FF0000"/>
                  </a:solidFill>
                </a:rPr>
                <a:t>国税</a:t>
              </a:r>
              <a:r>
                <a:rPr lang="ja-JP" altLang="en-US" dirty="0">
                  <a:solidFill>
                    <a:schemeClr val="tx1"/>
                  </a:solidFill>
                </a:rPr>
                <a:t>」、地方公共団体に納める税を「</a:t>
              </a:r>
              <a:r>
                <a:rPr lang="ja-JP" altLang="en-US" sz="2000" b="1" dirty="0">
                  <a:solidFill>
                    <a:srgbClr val="FF0000"/>
                  </a:solidFill>
                </a:rPr>
                <a:t>地方税</a:t>
              </a:r>
              <a:r>
                <a:rPr lang="ja-JP" altLang="en-US" dirty="0">
                  <a:solidFill>
                    <a:schemeClr val="tx1"/>
                  </a:solidFill>
                </a:rPr>
                <a:t>」といい、地方税はさらに「道府県税」と「市町村税」に分けられます</a:t>
              </a:r>
              <a:r>
                <a:rPr lang="ja-JP" altLang="en-US" dirty="0" smtClean="0">
                  <a:solidFill>
                    <a:schemeClr val="tx1"/>
                  </a:solidFill>
                </a:rPr>
                <a:t>。</a:t>
              </a:r>
              <a:endParaRPr lang="ja-JP" altLang="en-US" dirty="0">
                <a:solidFill>
                  <a:schemeClr val="tx1"/>
                </a:solidFill>
              </a:endParaRPr>
            </a:p>
            <a:p>
              <a:pPr marL="108000" lvl="1">
                <a:lnSpc>
                  <a:spcPct val="130000"/>
                </a:lnSpc>
                <a:spcBef>
                  <a:spcPts val="600"/>
                </a:spcBef>
              </a:pPr>
              <a:r>
                <a:rPr lang="en-US" altLang="ja-JP" b="1" dirty="0" smtClean="0">
                  <a:solidFill>
                    <a:schemeClr val="tx1"/>
                  </a:solidFill>
                </a:rPr>
                <a:t>2</a:t>
              </a:r>
              <a:r>
                <a:rPr lang="en-US" altLang="ja-JP" b="1" dirty="0">
                  <a:solidFill>
                    <a:schemeClr val="tx1"/>
                  </a:solidFill>
                </a:rPr>
                <a:t>. </a:t>
              </a:r>
              <a:r>
                <a:rPr lang="ja-JP" altLang="en-US" b="1" dirty="0">
                  <a:solidFill>
                    <a:schemeClr val="tx1"/>
                  </a:solidFill>
                </a:rPr>
                <a:t>「納め方による分類」</a:t>
              </a:r>
            </a:p>
            <a:p>
              <a:pPr marL="252000" lvl="1">
                <a:lnSpc>
                  <a:spcPct val="130000"/>
                </a:lnSpc>
              </a:pPr>
              <a:r>
                <a:rPr lang="ja-JP" altLang="en-US" dirty="0">
                  <a:solidFill>
                    <a:schemeClr val="tx1"/>
                  </a:solidFill>
                </a:rPr>
                <a:t>税を納める人と負担する人が同じ税金を「直接税」といい、税を納める人と負担する人が異なるものを「間接税」といいます。たとえば、消費税は、消費者が負担し、事業者が納めるため、間接税に分類されます</a:t>
              </a:r>
              <a:r>
                <a:rPr lang="ja-JP" altLang="en-US" dirty="0" smtClean="0">
                  <a:solidFill>
                    <a:schemeClr val="tx1"/>
                  </a:solidFill>
                </a:rPr>
                <a:t>。</a:t>
              </a:r>
              <a:endParaRPr lang="en-US" altLang="ja-JP" dirty="0" smtClean="0">
                <a:solidFill>
                  <a:schemeClr val="tx1"/>
                </a:solidFill>
              </a:endParaRPr>
            </a:p>
            <a:p>
              <a:pPr marL="108000" lvl="1">
                <a:lnSpc>
                  <a:spcPct val="130000"/>
                </a:lnSpc>
                <a:spcBef>
                  <a:spcPts val="600"/>
                </a:spcBef>
              </a:pPr>
              <a:r>
                <a:rPr lang="en-US" altLang="ja-JP" b="1" dirty="0" smtClean="0">
                  <a:solidFill>
                    <a:schemeClr val="tx1"/>
                  </a:solidFill>
                </a:rPr>
                <a:t>3</a:t>
              </a:r>
              <a:r>
                <a:rPr lang="en-US" altLang="ja-JP" b="1" dirty="0">
                  <a:solidFill>
                    <a:schemeClr val="tx1"/>
                  </a:solidFill>
                </a:rPr>
                <a:t>. </a:t>
              </a:r>
              <a:r>
                <a:rPr lang="ja-JP" altLang="en-US" b="1" dirty="0">
                  <a:solidFill>
                    <a:schemeClr val="tx1"/>
                  </a:solidFill>
                </a:rPr>
                <a:t>「何に対して課税するかによる分類」</a:t>
              </a:r>
            </a:p>
            <a:p>
              <a:pPr marL="252000" lvl="1">
                <a:lnSpc>
                  <a:spcPct val="130000"/>
                </a:lnSpc>
              </a:pPr>
              <a:r>
                <a:rPr lang="ja-JP" altLang="en-US" dirty="0">
                  <a:solidFill>
                    <a:schemeClr val="tx1"/>
                  </a:solidFill>
                </a:rPr>
                <a:t>所得税や法人税のように、個人や会社の所得に対して課税することを「所得課税」といいます。また消費税や酒税、たばこ税など物品の消費やサービスの提供などに対して課税することを「消費課税」、相続税や固定資産税など資産などに対して課税することを「資産課税等」といいます。</a:t>
              </a:r>
              <a:endParaRPr kumimoji="1" lang="ja-JP" altLang="en-US" dirty="0">
                <a:solidFill>
                  <a:schemeClr val="tx1"/>
                </a:solidFill>
              </a:endParaRPr>
            </a:p>
          </p:txBody>
        </p:sp>
        <p:sp>
          <p:nvSpPr>
            <p:cNvPr id="20" name="正方形/長方形 19"/>
            <p:cNvSpPr/>
            <p:nvPr/>
          </p:nvSpPr>
          <p:spPr>
            <a:xfrm>
              <a:off x="479502" y="1051951"/>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正方形/長方形 20"/>
            <p:cNvSpPr/>
            <p:nvPr/>
          </p:nvSpPr>
          <p:spPr>
            <a:xfrm>
              <a:off x="10396449" y="1056580"/>
              <a:ext cx="108000" cy="705309"/>
            </a:xfrm>
            <a:prstGeom prst="rect">
              <a:avLst/>
            </a:prstGeom>
            <a:solidFill>
              <a:srgbClr val="6A94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Tree>
    <p:extLst>
      <p:ext uri="{BB962C8B-B14F-4D97-AF65-F5344CB8AC3E}">
        <p14:creationId xmlns:p14="http://schemas.microsoft.com/office/powerpoint/2010/main" val="3313179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14</a:t>
            </a:fld>
            <a:endParaRPr kumimoji="1" lang="ja-JP" altLang="en-US"/>
          </a:p>
        </p:txBody>
      </p:sp>
      <p:sp>
        <p:nvSpPr>
          <p:cNvPr id="17" name="テキスト ボックス 16"/>
          <p:cNvSpPr txBox="1"/>
          <p:nvPr/>
        </p:nvSpPr>
        <p:spPr>
          <a:xfrm>
            <a:off x="156117" y="6499348"/>
            <a:ext cx="7736605" cy="276999"/>
          </a:xfrm>
          <a:prstGeom prst="rect">
            <a:avLst/>
          </a:prstGeom>
          <a:noFill/>
        </p:spPr>
        <p:txBody>
          <a:bodyPr wrap="none" rtlCol="0">
            <a:spAutoFit/>
          </a:bodyPr>
          <a:lstStyle/>
          <a:p>
            <a:r>
              <a:rPr kumimoji="1" lang="ja-JP" altLang="en-US" sz="1200" dirty="0" smtClean="0"/>
              <a:t>「税の学習コーナー」（国税庁）より一部加工して作成　</a:t>
            </a:r>
            <a:r>
              <a:rPr lang="en-US" altLang="ja-JP" sz="1200" dirty="0"/>
              <a:t>https://www.nta.go.jp/taxes/kids/hatten/page02.htm</a:t>
            </a:r>
            <a:endParaRPr kumimoji="1" lang="ja-JP" altLang="en-US" sz="1200" dirty="0"/>
          </a:p>
        </p:txBody>
      </p:sp>
      <p:graphicFrame>
        <p:nvGraphicFramePr>
          <p:cNvPr id="4" name="表 3"/>
          <p:cNvGraphicFramePr>
            <a:graphicFrameLocks noGrp="1"/>
          </p:cNvGraphicFramePr>
          <p:nvPr>
            <p:extLst>
              <p:ext uri="{D42A27DB-BD31-4B8C-83A1-F6EECF244321}">
                <p14:modId xmlns:p14="http://schemas.microsoft.com/office/powerpoint/2010/main" val="2543714451"/>
              </p:ext>
            </p:extLst>
          </p:nvPr>
        </p:nvGraphicFramePr>
        <p:xfrm>
          <a:off x="332815" y="1258202"/>
          <a:ext cx="11526370" cy="4787082"/>
        </p:xfrm>
        <a:graphic>
          <a:graphicData uri="http://schemas.openxmlformats.org/drawingml/2006/table">
            <a:tbl>
              <a:tblPr firstRow="1" firstCol="1" bandRow="1">
                <a:tableStyleId>{00A15C55-8517-42AA-B614-E9B94910E393}</a:tableStyleId>
              </a:tblPr>
              <a:tblGrid>
                <a:gridCol w="1349681">
                  <a:extLst>
                    <a:ext uri="{9D8B030D-6E8A-4147-A177-3AD203B41FA5}">
                      <a16:colId xmlns:a16="http://schemas.microsoft.com/office/drawing/2014/main" val="2300378643"/>
                    </a:ext>
                  </a:extLst>
                </a:gridCol>
                <a:gridCol w="1719072">
                  <a:extLst>
                    <a:ext uri="{9D8B030D-6E8A-4147-A177-3AD203B41FA5}">
                      <a16:colId xmlns:a16="http://schemas.microsoft.com/office/drawing/2014/main" val="3345428610"/>
                    </a:ext>
                  </a:extLst>
                </a:gridCol>
                <a:gridCol w="4133088">
                  <a:extLst>
                    <a:ext uri="{9D8B030D-6E8A-4147-A177-3AD203B41FA5}">
                      <a16:colId xmlns:a16="http://schemas.microsoft.com/office/drawing/2014/main" val="724925697"/>
                    </a:ext>
                  </a:extLst>
                </a:gridCol>
                <a:gridCol w="4324529">
                  <a:extLst>
                    <a:ext uri="{9D8B030D-6E8A-4147-A177-3AD203B41FA5}">
                      <a16:colId xmlns:a16="http://schemas.microsoft.com/office/drawing/2014/main" val="4185836627"/>
                    </a:ext>
                  </a:extLst>
                </a:gridCol>
              </a:tblGrid>
              <a:tr h="972000">
                <a:tc gridSpan="2">
                  <a:txBody>
                    <a:bodyPr/>
                    <a:lstStyle/>
                    <a:p>
                      <a:endParaRPr kumimoji="1" lang="ja-JP" altLang="en-US" sz="2800" dirty="0">
                        <a:solidFill>
                          <a:schemeClr val="tx1"/>
                        </a:solidFill>
                      </a:endParaRPr>
                    </a:p>
                  </a:txBody>
                  <a:tcPr anchor="ctr">
                    <a:solidFill>
                      <a:schemeClr val="accent4">
                        <a:lumMod val="60000"/>
                        <a:lumOff val="40000"/>
                      </a:schemeClr>
                    </a:solidFill>
                  </a:tcPr>
                </a:tc>
                <a:tc hMerge="1">
                  <a:txBody>
                    <a:bodyPr/>
                    <a:lstStyle/>
                    <a:p>
                      <a:endParaRPr kumimoji="1" lang="ja-JP" altLang="en-US" dirty="0"/>
                    </a:p>
                  </a:txBody>
                  <a:tcPr>
                    <a:solidFill>
                      <a:schemeClr val="accent4">
                        <a:lumMod val="60000"/>
                        <a:lumOff val="40000"/>
                      </a:schemeClr>
                    </a:solidFill>
                  </a:tcPr>
                </a:tc>
                <a:tc>
                  <a:txBody>
                    <a:bodyPr/>
                    <a:lstStyle/>
                    <a:p>
                      <a:r>
                        <a:rPr kumimoji="1" lang="ja-JP" altLang="en-US" sz="2800" dirty="0" smtClean="0">
                          <a:solidFill>
                            <a:schemeClr val="tx1"/>
                          </a:solidFill>
                        </a:rPr>
                        <a:t>直接税</a:t>
                      </a:r>
                      <a:endParaRPr kumimoji="1" lang="ja-JP" altLang="en-US" sz="2800"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間接税</a:t>
                      </a:r>
                      <a:endParaRPr kumimoji="1" lang="ja-JP" altLang="en-US" sz="28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1498811278"/>
                  </a:ext>
                </a:extLst>
              </a:tr>
              <a:tr h="1271694">
                <a:tc gridSpan="2">
                  <a:txBody>
                    <a:bodyPr/>
                    <a:lstStyle/>
                    <a:p>
                      <a:r>
                        <a:rPr kumimoji="1" lang="ja-JP" altLang="en-US" sz="2800" dirty="0" smtClean="0">
                          <a:solidFill>
                            <a:schemeClr val="tx1"/>
                          </a:solidFill>
                        </a:rPr>
                        <a:t>国税</a:t>
                      </a:r>
                      <a:endParaRPr kumimoji="1" lang="ja-JP" altLang="en-US" sz="2800" dirty="0">
                        <a:solidFill>
                          <a:schemeClr val="tx1"/>
                        </a:solidFill>
                      </a:endParaRPr>
                    </a:p>
                  </a:txBody>
                  <a:tcPr anchor="ctr">
                    <a:solidFill>
                      <a:schemeClr val="accent4">
                        <a:lumMod val="60000"/>
                        <a:lumOff val="40000"/>
                      </a:schemeClr>
                    </a:solidFill>
                  </a:tcPr>
                </a:tc>
                <a:tc hMerge="1">
                  <a:txBody>
                    <a:bodyPr/>
                    <a:lstStyle/>
                    <a:p>
                      <a:endParaRPr kumimoji="1" lang="ja-JP" altLang="en-US" dirty="0"/>
                    </a:p>
                  </a:txBody>
                  <a:tcPr>
                    <a:solidFill>
                      <a:schemeClr val="accent4">
                        <a:lumMod val="60000"/>
                        <a:lumOff val="40000"/>
                      </a:schemeClr>
                    </a:solidFill>
                  </a:tcPr>
                </a:tc>
                <a:tc>
                  <a:txBody>
                    <a:bodyPr/>
                    <a:lstStyle/>
                    <a:p>
                      <a:r>
                        <a:rPr kumimoji="1" lang="ja-JP" altLang="en-US" sz="2800" dirty="0" smtClean="0">
                          <a:solidFill>
                            <a:schemeClr val="tx1"/>
                          </a:solidFill>
                        </a:rPr>
                        <a:t>所得税、法人税、相続税、贈与税など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消費税、酒税、たばこ税、関税など</a:t>
                      </a:r>
                      <a:endParaRPr kumimoji="1" lang="ja-JP" altLang="en-US" sz="2800" dirty="0">
                        <a:solidFill>
                          <a:schemeClr val="tx1"/>
                        </a:solidFill>
                      </a:endParaRPr>
                    </a:p>
                  </a:txBody>
                  <a:tcPr anchor="ctr"/>
                </a:tc>
                <a:extLst>
                  <a:ext uri="{0D108BD9-81ED-4DB2-BD59-A6C34878D82A}">
                    <a16:rowId xmlns:a16="http://schemas.microsoft.com/office/drawing/2014/main" val="1509853172"/>
                  </a:ext>
                </a:extLst>
              </a:tr>
              <a:tr h="1271694">
                <a:tc rowSpan="2">
                  <a:txBody>
                    <a:bodyPr/>
                    <a:lstStyle/>
                    <a:p>
                      <a:r>
                        <a:rPr kumimoji="1" lang="ja-JP" altLang="en-US" sz="2800" dirty="0" smtClean="0">
                          <a:solidFill>
                            <a:schemeClr val="tx1"/>
                          </a:solidFill>
                        </a:rPr>
                        <a:t>地方税</a:t>
                      </a:r>
                      <a:endParaRPr kumimoji="1" lang="ja-JP" altLang="en-US" sz="2800" dirty="0">
                        <a:solidFill>
                          <a:schemeClr val="tx1"/>
                        </a:solidFill>
                      </a:endParaRPr>
                    </a:p>
                  </a:txBody>
                  <a:tcPr anchor="ctr">
                    <a:solidFill>
                      <a:schemeClr val="accent4">
                        <a:lumMod val="60000"/>
                        <a:lumOff val="40000"/>
                      </a:schemeClr>
                    </a:solidFill>
                  </a:tcPr>
                </a:tc>
                <a:tc>
                  <a:txBody>
                    <a:bodyPr/>
                    <a:lstStyle/>
                    <a:p>
                      <a:r>
                        <a:rPr kumimoji="1" lang="ja-JP" altLang="en-US" sz="2800" b="1" dirty="0" smtClean="0">
                          <a:solidFill>
                            <a:schemeClr val="tx1"/>
                          </a:solidFill>
                        </a:rPr>
                        <a:t>道府県税</a:t>
                      </a:r>
                      <a:endParaRPr kumimoji="1" lang="ja-JP" altLang="en-US" sz="2800" b="1"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道府県民税、事業税、</a:t>
                      </a:r>
                      <a:endParaRPr kumimoji="1" lang="en-US" altLang="ja-JP" sz="2800" dirty="0" smtClean="0">
                        <a:solidFill>
                          <a:schemeClr val="tx1"/>
                        </a:solidFill>
                      </a:endParaRPr>
                    </a:p>
                    <a:p>
                      <a:r>
                        <a:rPr kumimoji="1" lang="ja-JP" altLang="en-US" sz="2800" dirty="0" smtClean="0">
                          <a:solidFill>
                            <a:schemeClr val="tx1"/>
                          </a:solidFill>
                        </a:rPr>
                        <a:t>自動車税など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地方消費税、道府県民たばこ税、ゴルフ場利用税など</a:t>
                      </a:r>
                      <a:endParaRPr kumimoji="1" lang="ja-JP" altLang="en-US" sz="2800" dirty="0">
                        <a:solidFill>
                          <a:schemeClr val="tx1"/>
                        </a:solidFill>
                      </a:endParaRPr>
                    </a:p>
                  </a:txBody>
                  <a:tcPr anchor="ctr"/>
                </a:tc>
                <a:extLst>
                  <a:ext uri="{0D108BD9-81ED-4DB2-BD59-A6C34878D82A}">
                    <a16:rowId xmlns:a16="http://schemas.microsoft.com/office/drawing/2014/main" val="3704919107"/>
                  </a:ext>
                </a:extLst>
              </a:tr>
              <a:tr h="1271694">
                <a:tc vMerge="1">
                  <a:txBody>
                    <a:bodyPr/>
                    <a:lstStyle/>
                    <a:p>
                      <a:endParaRPr kumimoji="1" lang="ja-JP" altLang="en-US" dirty="0">
                        <a:solidFill>
                          <a:schemeClr val="tx1"/>
                        </a:solidFill>
                      </a:endParaRPr>
                    </a:p>
                  </a:txBody>
                  <a:tcPr anchor="ctr">
                    <a:solidFill>
                      <a:schemeClr val="accent4">
                        <a:lumMod val="60000"/>
                        <a:lumOff val="40000"/>
                      </a:schemeClr>
                    </a:solidFill>
                  </a:tcPr>
                </a:tc>
                <a:tc>
                  <a:txBody>
                    <a:bodyPr/>
                    <a:lstStyle/>
                    <a:p>
                      <a:r>
                        <a:rPr kumimoji="1" lang="ja-JP" altLang="en-US" sz="2800" b="1" dirty="0" smtClean="0">
                          <a:solidFill>
                            <a:schemeClr val="tx1"/>
                          </a:solidFill>
                        </a:rPr>
                        <a:t>市町村税</a:t>
                      </a:r>
                      <a:endParaRPr kumimoji="1" lang="ja-JP" altLang="en-US" sz="2800" b="1"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市町村民税、固定資産税、軽自動車税など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市町村たばこ税、入湯税など</a:t>
                      </a:r>
                      <a:endParaRPr kumimoji="1" lang="ja-JP" altLang="en-US" sz="2800" dirty="0">
                        <a:solidFill>
                          <a:schemeClr val="tx1"/>
                        </a:solidFill>
                      </a:endParaRPr>
                    </a:p>
                  </a:txBody>
                  <a:tcPr anchor="ctr"/>
                </a:tc>
                <a:extLst>
                  <a:ext uri="{0D108BD9-81ED-4DB2-BD59-A6C34878D82A}">
                    <a16:rowId xmlns:a16="http://schemas.microsoft.com/office/drawing/2014/main" val="2454045126"/>
                  </a:ext>
                </a:extLst>
              </a:tr>
            </a:tbl>
          </a:graphicData>
        </a:graphic>
      </p:graphicFrame>
      <p:sp>
        <p:nvSpPr>
          <p:cNvPr id="10" name="正方形/長方形 9"/>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２．税金</a:t>
            </a:r>
            <a:r>
              <a:rPr lang="ja-JP" altLang="en-US" sz="3200" b="1" dirty="0" smtClean="0"/>
              <a:t>のあらまし（種類）①</a:t>
            </a:r>
            <a:endParaRPr kumimoji="1" lang="ja-JP" altLang="en-US" sz="3200" b="1" dirty="0"/>
          </a:p>
        </p:txBody>
      </p:sp>
    </p:spTree>
    <p:extLst>
      <p:ext uri="{BB962C8B-B14F-4D97-AF65-F5344CB8AC3E}">
        <p14:creationId xmlns:p14="http://schemas.microsoft.com/office/powerpoint/2010/main" val="16625654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15</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２．税金</a:t>
            </a:r>
            <a:r>
              <a:rPr lang="ja-JP" altLang="en-US" sz="3200" b="1" dirty="0" smtClean="0"/>
              <a:t>のあらまし（種類）②</a:t>
            </a:r>
            <a:endParaRPr kumimoji="1" lang="ja-JP" altLang="en-US" sz="3200" b="1" dirty="0"/>
          </a:p>
        </p:txBody>
      </p:sp>
      <p:sp>
        <p:nvSpPr>
          <p:cNvPr id="5" name="メモ 4"/>
          <p:cNvSpPr/>
          <p:nvPr/>
        </p:nvSpPr>
        <p:spPr>
          <a:xfrm>
            <a:off x="1551432" y="1499616"/>
            <a:ext cx="9089136" cy="2157984"/>
          </a:xfrm>
          <a:prstGeom prst="foldedCorner">
            <a:avLst>
              <a:gd name="adj" fmla="val 25142"/>
            </a:avLst>
          </a:prstGeom>
          <a:solidFill>
            <a:schemeClr val="accent4">
              <a:lumMod val="40000"/>
              <a:lumOff val="60000"/>
            </a:schemeClr>
          </a:solidFill>
          <a:ln>
            <a:solidFill>
              <a:srgbClr val="FFC000"/>
            </a:solid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en-US" altLang="ja-JP" sz="3200" dirty="0" smtClean="0"/>
          </a:p>
          <a:p>
            <a:pPr algn="ctr"/>
            <a:r>
              <a:rPr kumimoji="1" lang="ja-JP" altLang="en-US" sz="4800" dirty="0" smtClean="0"/>
              <a:t>スーパーキャリア ワンちゃん</a:t>
            </a:r>
            <a:endParaRPr kumimoji="1" lang="en-US" altLang="ja-JP" sz="4800" dirty="0" smtClean="0"/>
          </a:p>
          <a:p>
            <a:pPr algn="ctr"/>
            <a:r>
              <a:rPr lang="ja-JP" altLang="en-US" sz="4800" dirty="0" smtClean="0"/>
              <a:t>○○の一日</a:t>
            </a:r>
            <a:endParaRPr kumimoji="1" lang="ja-JP" altLang="en-US" sz="4800" dirty="0"/>
          </a:p>
        </p:txBody>
      </p:sp>
      <p:sp>
        <p:nvSpPr>
          <p:cNvPr id="6" name="テキスト ボックス 5"/>
          <p:cNvSpPr txBox="1"/>
          <p:nvPr/>
        </p:nvSpPr>
        <p:spPr>
          <a:xfrm>
            <a:off x="490728" y="4299481"/>
            <a:ext cx="11210543" cy="1754326"/>
          </a:xfrm>
          <a:prstGeom prst="rect">
            <a:avLst/>
          </a:prstGeom>
          <a:noFill/>
        </p:spPr>
        <p:txBody>
          <a:bodyPr wrap="square" rtlCol="0">
            <a:spAutoFit/>
          </a:bodyPr>
          <a:lstStyle/>
          <a:p>
            <a:pPr>
              <a:lnSpc>
                <a:spcPct val="150000"/>
              </a:lnSpc>
            </a:pPr>
            <a:r>
              <a:rPr kumimoji="1" lang="ja-JP" altLang="en-US" sz="3600" dirty="0" smtClean="0"/>
              <a:t>ワンちゃん界のスーパーエリート（？！）、○○の一日を</a:t>
            </a:r>
            <a:endParaRPr kumimoji="1" lang="en-US" altLang="ja-JP" sz="3600" dirty="0" smtClean="0"/>
          </a:p>
          <a:p>
            <a:pPr>
              <a:lnSpc>
                <a:spcPct val="150000"/>
              </a:lnSpc>
            </a:pPr>
            <a:r>
              <a:rPr kumimoji="1" lang="ja-JP" altLang="en-US" sz="3600" dirty="0" smtClean="0"/>
              <a:t>振り返りながらどんな税金があるかみんなで考えよう！！</a:t>
            </a:r>
            <a:endParaRPr kumimoji="1" lang="ja-JP" altLang="en-US" sz="3600" dirty="0"/>
          </a:p>
        </p:txBody>
      </p:sp>
    </p:spTree>
    <p:extLst>
      <p:ext uri="{BB962C8B-B14F-4D97-AF65-F5344CB8AC3E}">
        <p14:creationId xmlns:p14="http://schemas.microsoft.com/office/powerpoint/2010/main" val="3125693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16</a:t>
            </a:fld>
            <a:endParaRPr kumimoji="1" lang="ja-JP" altLang="en-US"/>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7042" b="4162"/>
          <a:stretch/>
        </p:blipFill>
        <p:spPr>
          <a:xfrm>
            <a:off x="1215477" y="777240"/>
            <a:ext cx="3850300" cy="5303520"/>
          </a:xfrm>
          <a:prstGeom prst="rect">
            <a:avLst/>
          </a:prstGeom>
        </p:spPr>
      </p:pic>
      <p:sp>
        <p:nvSpPr>
          <p:cNvPr id="4" name="雲 3"/>
          <p:cNvSpPr/>
          <p:nvPr/>
        </p:nvSpPr>
        <p:spPr>
          <a:xfrm>
            <a:off x="5504688" y="1037844"/>
            <a:ext cx="6272784" cy="4782312"/>
          </a:xfrm>
          <a:prstGeom prst="cloud">
            <a:avLst/>
          </a:prstGeom>
          <a:gradFill flip="none" rotWithShape="1">
            <a:gsLst>
              <a:gs pos="22000">
                <a:schemeClr val="accent4">
                  <a:lumMod val="5000"/>
                  <a:lumOff val="95000"/>
                </a:schemeClr>
              </a:gs>
              <a:gs pos="63000">
                <a:srgbClr val="FFE9A3"/>
              </a:gs>
              <a:gs pos="86000">
                <a:srgbClr val="FFE79B"/>
              </a:gs>
              <a:gs pos="100000">
                <a:srgbClr val="FFECB3"/>
              </a:gs>
            </a:gsLst>
            <a:lin ang="189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schemeClr val="tx1"/>
                </a:solidFill>
              </a:rPr>
              <a:t>スーパーキャリア</a:t>
            </a:r>
            <a:endParaRPr lang="en-US" altLang="ja-JP" sz="4400" dirty="0" smtClean="0">
              <a:solidFill>
                <a:schemeClr val="tx1"/>
              </a:solidFill>
            </a:endParaRPr>
          </a:p>
          <a:p>
            <a:pPr algn="ctr"/>
            <a:r>
              <a:rPr lang="ja-JP" altLang="en-US" sz="4400" dirty="0" smtClean="0">
                <a:solidFill>
                  <a:schemeClr val="tx1"/>
                </a:solidFill>
              </a:rPr>
              <a:t>ワンちゃん</a:t>
            </a:r>
            <a:endParaRPr lang="en-US" altLang="ja-JP" sz="4400" dirty="0" smtClean="0">
              <a:solidFill>
                <a:schemeClr val="tx1"/>
              </a:solidFill>
            </a:endParaRPr>
          </a:p>
          <a:p>
            <a:pPr algn="ctr"/>
            <a:r>
              <a:rPr lang="ja-JP" altLang="en-US" sz="4400" dirty="0" smtClean="0">
                <a:solidFill>
                  <a:schemeClr val="tx1"/>
                </a:solidFill>
              </a:rPr>
              <a:t>○○の一日</a:t>
            </a:r>
            <a:endParaRPr lang="ja-JP" altLang="en-US" sz="4400" dirty="0">
              <a:solidFill>
                <a:schemeClr val="tx1"/>
              </a:solidFill>
            </a:endParaRPr>
          </a:p>
        </p:txBody>
      </p:sp>
    </p:spTree>
    <p:extLst>
      <p:ext uri="{BB962C8B-B14F-4D97-AF65-F5344CB8AC3E}">
        <p14:creationId xmlns:p14="http://schemas.microsoft.com/office/powerpoint/2010/main" val="33469766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17</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728" y="1878139"/>
            <a:ext cx="6675120" cy="4447299"/>
          </a:xfrm>
          <a:prstGeom prst="rect">
            <a:avLst/>
          </a:prstGeom>
        </p:spPr>
      </p:pic>
      <p:sp>
        <p:nvSpPr>
          <p:cNvPr id="6" name="フレーム 5"/>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○○、会社へ出勤！！</a:t>
            </a:r>
            <a:endParaRPr kumimoji="1" lang="ja-JP" altLang="en-US" sz="4000" b="1" dirty="0">
              <a:solidFill>
                <a:schemeClr val="tx1"/>
              </a:solidFill>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2995" t="12319" r="12962"/>
          <a:stretch/>
        </p:blipFill>
        <p:spPr>
          <a:xfrm>
            <a:off x="959147" y="3883795"/>
            <a:ext cx="3094713" cy="2441643"/>
          </a:xfrm>
          <a:prstGeom prst="rect">
            <a:avLst/>
          </a:prstGeom>
        </p:spPr>
      </p:pic>
      <p:sp>
        <p:nvSpPr>
          <p:cNvPr id="8" name="角丸四角形吹き出し 7"/>
          <p:cNvSpPr/>
          <p:nvPr/>
        </p:nvSpPr>
        <p:spPr>
          <a:xfrm>
            <a:off x="518160" y="1878139"/>
            <a:ext cx="4046391" cy="1685259"/>
          </a:xfrm>
          <a:prstGeom prst="wedgeRoundRectCallout">
            <a:avLst>
              <a:gd name="adj1" fmla="val -495"/>
              <a:gd name="adj2" fmla="val 776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会社は東京駅にあります。</a:t>
            </a:r>
            <a:endParaRPr kumimoji="1" lang="en-US" altLang="ja-JP" sz="2400" dirty="0" smtClean="0"/>
          </a:p>
          <a:p>
            <a:pPr algn="ctr">
              <a:lnSpc>
                <a:spcPct val="150000"/>
              </a:lnSpc>
            </a:pPr>
            <a:r>
              <a:rPr lang="ja-JP" altLang="en-US" sz="2400" dirty="0"/>
              <a:t>今日も</a:t>
            </a:r>
            <a:r>
              <a:rPr lang="ja-JP" altLang="en-US" sz="2400" dirty="0" smtClean="0"/>
              <a:t>一日頑張ります！</a:t>
            </a:r>
            <a:endParaRPr kumimoji="1" lang="ja-JP" altLang="en-US" sz="2400" dirty="0"/>
          </a:p>
        </p:txBody>
      </p:sp>
    </p:spTree>
    <p:extLst>
      <p:ext uri="{BB962C8B-B14F-4D97-AF65-F5344CB8AC3E}">
        <p14:creationId xmlns:p14="http://schemas.microsoft.com/office/powerpoint/2010/main" val="17786365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3923633"/>
            <a:ext cx="3744299" cy="2494639"/>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18</a:t>
            </a:fld>
            <a:endParaRPr kumimoji="1" lang="ja-JP" altLang="en-US"/>
          </a:p>
        </p:txBody>
      </p:sp>
      <p:sp>
        <p:nvSpPr>
          <p:cNvPr id="6" name="フレーム 5"/>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○○、今日は給料日！！</a:t>
            </a:r>
            <a:endParaRPr kumimoji="1" lang="ja-JP" altLang="en-US" sz="4000" b="1" dirty="0">
              <a:solidFill>
                <a:schemeClr val="tx1"/>
              </a:solidFill>
            </a:endParaRPr>
          </a:p>
        </p:txBody>
      </p:sp>
      <p:sp>
        <p:nvSpPr>
          <p:cNvPr id="8" name="角丸四角形吹き出し 7"/>
          <p:cNvSpPr/>
          <p:nvPr/>
        </p:nvSpPr>
        <p:spPr>
          <a:xfrm>
            <a:off x="643126" y="1878139"/>
            <a:ext cx="3540423" cy="1685259"/>
          </a:xfrm>
          <a:prstGeom prst="wedgeRoundRectCallout">
            <a:avLst>
              <a:gd name="adj1" fmla="val -12246"/>
              <a:gd name="adj2" fmla="val 766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月給は</a:t>
            </a:r>
            <a:r>
              <a:rPr kumimoji="1" lang="en-US" altLang="ja-JP" sz="2400" b="1" dirty="0" smtClean="0"/>
              <a:t>200</a:t>
            </a:r>
            <a:r>
              <a:rPr kumimoji="1" lang="ja-JP" altLang="en-US" sz="2400" b="1" dirty="0" smtClean="0"/>
              <a:t>万円</a:t>
            </a:r>
            <a:endParaRPr kumimoji="1" lang="en-US" altLang="ja-JP" sz="2400" b="1" dirty="0" smtClean="0"/>
          </a:p>
          <a:p>
            <a:pPr algn="ctr">
              <a:lnSpc>
                <a:spcPct val="150000"/>
              </a:lnSpc>
            </a:pPr>
            <a:r>
              <a:rPr kumimoji="1" lang="ja-JP" altLang="en-US" sz="2400" dirty="0" smtClean="0"/>
              <a:t>今月もよく働いたなぁ</a:t>
            </a:r>
            <a:endParaRPr kumimoji="1" lang="en-US" altLang="ja-JP" sz="2400" dirty="0" smtClean="0"/>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570" y="1878139"/>
            <a:ext cx="3259344" cy="2444508"/>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764" y="1878139"/>
            <a:ext cx="3672501" cy="2444508"/>
          </a:xfrm>
          <a:prstGeom prst="rect">
            <a:avLst/>
          </a:prstGeom>
        </p:spPr>
      </p:pic>
      <p:sp>
        <p:nvSpPr>
          <p:cNvPr id="15" name="角丸四角形吹き出し 14"/>
          <p:cNvSpPr/>
          <p:nvPr/>
        </p:nvSpPr>
        <p:spPr>
          <a:xfrm>
            <a:off x="5387533" y="4471316"/>
            <a:ext cx="5599463" cy="1946956"/>
          </a:xfrm>
          <a:prstGeom prst="wedgeRoundRectCallout">
            <a:avLst>
              <a:gd name="adj1" fmla="val -66058"/>
              <a:gd name="adj2" fmla="val -227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飼い主である税理士の△△先生に</a:t>
            </a:r>
            <a:endParaRPr kumimoji="1" lang="en-US" altLang="ja-JP" sz="2400" dirty="0" smtClean="0"/>
          </a:p>
          <a:p>
            <a:pPr algn="ctr">
              <a:lnSpc>
                <a:spcPct val="150000"/>
              </a:lnSpc>
            </a:pPr>
            <a:r>
              <a:rPr lang="ja-JP" altLang="en-US" sz="2400" dirty="0" smtClean="0"/>
              <a:t>しっかりお金を管理してもらってい</a:t>
            </a:r>
            <a:r>
              <a:rPr kumimoji="1" lang="ja-JP" altLang="en-US" sz="2400" dirty="0" smtClean="0"/>
              <a:t>るよ。</a:t>
            </a:r>
            <a:endParaRPr kumimoji="1" lang="en-US" altLang="ja-JP" sz="2400" dirty="0" smtClean="0"/>
          </a:p>
          <a:p>
            <a:pPr algn="ctr">
              <a:lnSpc>
                <a:spcPct val="150000"/>
              </a:lnSpc>
            </a:pPr>
            <a:r>
              <a:rPr lang="ja-JP" altLang="en-US" sz="2400" dirty="0" smtClean="0"/>
              <a:t>いつも美味しいご飯をありがとう！</a:t>
            </a:r>
            <a:endParaRPr kumimoji="1" lang="en-US" altLang="ja-JP" sz="2400" dirty="0" smtClean="0"/>
          </a:p>
        </p:txBody>
      </p:sp>
    </p:spTree>
    <p:extLst>
      <p:ext uri="{BB962C8B-B14F-4D97-AF65-F5344CB8AC3E}">
        <p14:creationId xmlns:p14="http://schemas.microsoft.com/office/powerpoint/2010/main" val="22047607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19</a:t>
            </a:fld>
            <a:endParaRPr kumimoji="1" lang="ja-JP" altLang="en-US"/>
          </a:p>
        </p:txBody>
      </p:sp>
      <p:sp>
        <p:nvSpPr>
          <p:cNvPr id="4" name="フレーム 3"/>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○○、愛車でドライブ！！</a:t>
            </a:r>
            <a:endParaRPr kumimoji="1" lang="ja-JP" altLang="en-US" sz="4000" b="1" dirty="0">
              <a:solidFill>
                <a:schemeClr val="tx1"/>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4557" t="22089" r="499" b="18932"/>
          <a:stretch/>
        </p:blipFill>
        <p:spPr>
          <a:xfrm>
            <a:off x="518160" y="3780692"/>
            <a:ext cx="5390271" cy="2497015"/>
          </a:xfrm>
          <a:prstGeom prst="rect">
            <a:avLst/>
          </a:prstGeom>
        </p:spPr>
      </p:pic>
      <p:sp>
        <p:nvSpPr>
          <p:cNvPr id="9" name="角丸四角形吹き出し 8"/>
          <p:cNvSpPr/>
          <p:nvPr/>
        </p:nvSpPr>
        <p:spPr>
          <a:xfrm>
            <a:off x="842654" y="2005752"/>
            <a:ext cx="4245397" cy="1287091"/>
          </a:xfrm>
          <a:prstGeom prst="wedgeRoundRectCallout">
            <a:avLst>
              <a:gd name="adj1" fmla="val -20116"/>
              <a:gd name="adj2" fmla="val 971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黒塗り</a:t>
            </a:r>
            <a:r>
              <a:rPr kumimoji="1" lang="ja-JP" altLang="en-US" sz="2400" dirty="0" err="1" smtClean="0"/>
              <a:t>な</a:t>
            </a:r>
            <a:r>
              <a:rPr kumimoji="1" lang="ja-JP" altLang="en-US" sz="2400" dirty="0" smtClean="0"/>
              <a:t>ところがクールで</a:t>
            </a:r>
            <a:endParaRPr kumimoji="1" lang="en-US" altLang="ja-JP" sz="2400" dirty="0" smtClean="0"/>
          </a:p>
          <a:p>
            <a:pPr algn="ctr">
              <a:lnSpc>
                <a:spcPct val="150000"/>
              </a:lnSpc>
            </a:pPr>
            <a:r>
              <a:rPr kumimoji="1" lang="ja-JP" altLang="en-US" sz="2400" dirty="0" smtClean="0"/>
              <a:t>お気に入り！行ってきまーす！</a:t>
            </a:r>
            <a:endParaRPr kumimoji="1" lang="en-US" altLang="ja-JP" sz="2400" dirty="0" smtClean="0"/>
          </a:p>
        </p:txBody>
      </p:sp>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t="13259" r="-313"/>
          <a:stretch/>
        </p:blipFill>
        <p:spPr>
          <a:xfrm>
            <a:off x="7272110" y="1806498"/>
            <a:ext cx="3472089" cy="2251750"/>
          </a:xfrm>
          <a:prstGeom prst="rect">
            <a:avLst/>
          </a:prstGeom>
        </p:spPr>
      </p:pic>
      <p:pic>
        <p:nvPicPr>
          <p:cNvPr id="11" name="図 10"/>
          <p:cNvPicPr>
            <a:picLocks noChangeAspect="1"/>
          </p:cNvPicPr>
          <p:nvPr/>
        </p:nvPicPr>
        <p:blipFill rotWithShape="1">
          <a:blip r:embed="rId5">
            <a:extLst>
              <a:ext uri="{28A0092B-C50C-407E-A947-70E740481C1C}">
                <a14:useLocalDpi xmlns:a14="http://schemas.microsoft.com/office/drawing/2010/main" val="0"/>
              </a:ext>
            </a:extLst>
          </a:blip>
          <a:srcRect l="2613" t="12886" r="233" b="10904"/>
          <a:stretch/>
        </p:blipFill>
        <p:spPr>
          <a:xfrm>
            <a:off x="6814568" y="4341903"/>
            <a:ext cx="4387174" cy="1935804"/>
          </a:xfrm>
          <a:prstGeom prst="rect">
            <a:avLst/>
          </a:prstGeom>
        </p:spPr>
      </p:pic>
      <p:sp>
        <p:nvSpPr>
          <p:cNvPr id="12" name="正方形/長方形 11"/>
          <p:cNvSpPr/>
          <p:nvPr/>
        </p:nvSpPr>
        <p:spPr>
          <a:xfrm>
            <a:off x="4650219" y="3490740"/>
            <a:ext cx="3059723"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smtClean="0"/>
              <a:t>ガソリン</a:t>
            </a:r>
            <a:r>
              <a:rPr kumimoji="1" lang="en-US" altLang="ja-JP" sz="3200" b="1" dirty="0" smtClean="0"/>
              <a:t>10ℓ</a:t>
            </a:r>
          </a:p>
          <a:p>
            <a:pPr algn="ctr"/>
            <a:r>
              <a:rPr lang="en-US" altLang="ja-JP" sz="3200" b="1" dirty="0" smtClean="0"/>
              <a:t>1,600</a:t>
            </a:r>
            <a:r>
              <a:rPr lang="ja-JP" altLang="en-US" sz="3200" b="1" dirty="0" smtClean="0"/>
              <a:t>円</a:t>
            </a:r>
            <a:endParaRPr kumimoji="1" lang="ja-JP" altLang="en-US" sz="3200" b="1" dirty="0"/>
          </a:p>
        </p:txBody>
      </p:sp>
    </p:spTree>
    <p:extLst>
      <p:ext uri="{BB962C8B-B14F-4D97-AF65-F5344CB8AC3E}">
        <p14:creationId xmlns:p14="http://schemas.microsoft.com/office/powerpoint/2010/main" val="17899385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770998" y="1275768"/>
            <a:ext cx="5751257" cy="4306463"/>
          </a:xfrm>
          <a:prstGeom prst="rect">
            <a:avLst/>
          </a:prstGeom>
          <a:ln>
            <a:solidFill>
              <a:schemeClr val="bg1">
                <a:lumMod val="65000"/>
              </a:schemeClr>
            </a:solidFill>
          </a:ln>
        </p:spPr>
      </p:pic>
      <p:pic>
        <p:nvPicPr>
          <p:cNvPr id="6" name="図 5"/>
          <p:cNvPicPr>
            <a:picLocks noChangeAspect="1"/>
          </p:cNvPicPr>
          <p:nvPr/>
        </p:nvPicPr>
        <p:blipFill>
          <a:blip r:embed="rId4"/>
          <a:stretch>
            <a:fillRect/>
          </a:stretch>
        </p:blipFill>
        <p:spPr>
          <a:xfrm>
            <a:off x="7193957" y="458023"/>
            <a:ext cx="4184088" cy="5941954"/>
          </a:xfrm>
          <a:prstGeom prst="rect">
            <a:avLst/>
          </a:prstGeom>
        </p:spPr>
      </p:pic>
      <p:sp>
        <p:nvSpPr>
          <p:cNvPr id="2" name="雲 1"/>
          <p:cNvSpPr/>
          <p:nvPr/>
        </p:nvSpPr>
        <p:spPr>
          <a:xfrm>
            <a:off x="2435392" y="2383435"/>
            <a:ext cx="8173726" cy="268323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dirty="0" smtClean="0"/>
              <a:t>（例）使用する冊子教材の画像などがあれば掲載</a:t>
            </a:r>
            <a:endParaRPr kumimoji="1" lang="en-US" altLang="ja-JP" dirty="0" smtClean="0"/>
          </a:p>
          <a:p>
            <a:r>
              <a:rPr lang="ja-JP" altLang="en-US" dirty="0"/>
              <a:t>　</a:t>
            </a:r>
            <a:r>
              <a:rPr lang="ja-JP" altLang="en-US" dirty="0" smtClean="0"/>
              <a:t>　　　 左・</a:t>
            </a:r>
            <a:r>
              <a:rPr lang="zh-CN" altLang="en-US" dirty="0"/>
              <a:t>全国中学校社会科教育</a:t>
            </a:r>
            <a:r>
              <a:rPr lang="zh-CN" altLang="en-US" dirty="0" smtClean="0"/>
              <a:t>研究会</a:t>
            </a:r>
            <a:r>
              <a:rPr lang="ja-JP" altLang="en-US" dirty="0" smtClean="0"/>
              <a:t>　</a:t>
            </a:r>
            <a:r>
              <a:rPr lang="ja-JP" altLang="en-US" dirty="0"/>
              <a:t>協力</a:t>
            </a:r>
            <a:endParaRPr lang="en-US" altLang="ja-JP" dirty="0" smtClean="0"/>
          </a:p>
          <a:p>
            <a:r>
              <a:rPr lang="ja-JP" altLang="en-US" dirty="0" smtClean="0"/>
              <a:t>　　　　</a:t>
            </a:r>
            <a:r>
              <a:rPr lang="ja-JP" altLang="en-US" dirty="0"/>
              <a:t> </a:t>
            </a:r>
            <a:r>
              <a:rPr lang="ja-JP" altLang="en-US" dirty="0" smtClean="0"/>
              <a:t>右・高知県租税教育推進協議会</a:t>
            </a:r>
            <a:endParaRPr lang="en-US" altLang="ja-JP" dirty="0" smtClean="0"/>
          </a:p>
          <a:p>
            <a:r>
              <a:rPr kumimoji="1" lang="ja-JP" altLang="en-US" dirty="0" smtClean="0"/>
              <a:t>　　　　　 「令和４年度版　わたしたちの生活と税」</a:t>
            </a:r>
            <a:endParaRPr kumimoji="1" lang="en-US" altLang="ja-JP" dirty="0" smtClean="0"/>
          </a:p>
          <a:p>
            <a:endParaRPr kumimoji="1" lang="en-US" altLang="ja-JP" dirty="0" smtClean="0"/>
          </a:p>
          <a:p>
            <a:r>
              <a:rPr lang="ja-JP" altLang="en-US" dirty="0" smtClean="0"/>
              <a:t>各都道府県版含めいずれも国税庁</a:t>
            </a:r>
            <a:r>
              <a:rPr lang="en-US" altLang="ja-JP" dirty="0" smtClean="0"/>
              <a:t>HP</a:t>
            </a:r>
            <a:r>
              <a:rPr lang="ja-JP" altLang="en-US" dirty="0" smtClean="0"/>
              <a:t>から取得可。</a:t>
            </a:r>
            <a:endParaRPr kumimoji="1" lang="en-US" altLang="ja-JP" dirty="0" smtClean="0"/>
          </a:p>
        </p:txBody>
      </p:sp>
      <p:sp>
        <p:nvSpPr>
          <p:cNvPr id="7" name="スライド番号プレースホルダー 6"/>
          <p:cNvSpPr>
            <a:spLocks noGrp="1"/>
          </p:cNvSpPr>
          <p:nvPr>
            <p:ph type="sldNum" sz="quarter" idx="12"/>
          </p:nvPr>
        </p:nvSpPr>
        <p:spPr/>
        <p:txBody>
          <a:bodyPr/>
          <a:lstStyle/>
          <a:p>
            <a:fld id="{E2801E06-A66B-42A4-AB55-55E688136BFE}" type="slidenum">
              <a:rPr kumimoji="1" lang="ja-JP" altLang="en-US" smtClean="0"/>
              <a:t>2</a:t>
            </a:fld>
            <a:endParaRPr kumimoji="1" lang="ja-JP" altLang="en-US"/>
          </a:p>
        </p:txBody>
      </p:sp>
    </p:spTree>
    <p:extLst>
      <p:ext uri="{BB962C8B-B14F-4D97-AF65-F5344CB8AC3E}">
        <p14:creationId xmlns:p14="http://schemas.microsoft.com/office/powerpoint/2010/main" val="6034093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2042" y="2019461"/>
            <a:ext cx="3295420" cy="2471565"/>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20</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○○、豪華な食事！！</a:t>
            </a:r>
            <a:endParaRPr kumimoji="1" lang="ja-JP" altLang="en-US" sz="4000" b="1" dirty="0">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3255244"/>
            <a:ext cx="4847492" cy="322661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4583" y="4202725"/>
            <a:ext cx="3299257" cy="2198130"/>
          </a:xfrm>
          <a:prstGeom prst="rect">
            <a:avLst/>
          </a:prstGeom>
        </p:spPr>
      </p:pic>
      <p:sp>
        <p:nvSpPr>
          <p:cNvPr id="7" name="角丸四角形吹き出し 6"/>
          <p:cNvSpPr/>
          <p:nvPr/>
        </p:nvSpPr>
        <p:spPr>
          <a:xfrm>
            <a:off x="819207" y="1743028"/>
            <a:ext cx="4245397" cy="1287091"/>
          </a:xfrm>
          <a:prstGeom prst="wedgeRoundRectCallout">
            <a:avLst>
              <a:gd name="adj1" fmla="val -20116"/>
              <a:gd name="adj2" fmla="val 971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デザートつきだ！お腹減った～</a:t>
            </a:r>
            <a:endParaRPr kumimoji="1" lang="en-US" altLang="ja-JP" sz="2400" dirty="0" smtClean="0"/>
          </a:p>
          <a:p>
            <a:pPr algn="ctr">
              <a:lnSpc>
                <a:spcPct val="150000"/>
              </a:lnSpc>
            </a:pPr>
            <a:r>
              <a:rPr lang="ja-JP" altLang="en-US" sz="2400" dirty="0" smtClean="0"/>
              <a:t>いただ</a:t>
            </a:r>
            <a:r>
              <a:rPr lang="ja-JP" altLang="en-US" sz="2400" dirty="0" err="1" smtClean="0"/>
              <a:t>きま</a:t>
            </a:r>
            <a:r>
              <a:rPr lang="ja-JP" altLang="en-US" sz="2400" dirty="0" smtClean="0"/>
              <a:t>ー</a:t>
            </a:r>
            <a:r>
              <a:rPr lang="ja-JP" altLang="en-US" sz="2400" dirty="0" err="1" smtClean="0"/>
              <a:t>す</a:t>
            </a:r>
            <a:r>
              <a:rPr lang="ja-JP" altLang="en-US" sz="2400" dirty="0" smtClean="0"/>
              <a:t>！</a:t>
            </a:r>
            <a:endParaRPr kumimoji="1" lang="en-US" altLang="ja-JP" sz="2400" dirty="0" smtClean="0"/>
          </a:p>
        </p:txBody>
      </p:sp>
      <p:sp>
        <p:nvSpPr>
          <p:cNvPr id="8" name="正方形/長方形 7"/>
          <p:cNvSpPr/>
          <p:nvPr/>
        </p:nvSpPr>
        <p:spPr>
          <a:xfrm>
            <a:off x="8796414" y="2379120"/>
            <a:ext cx="287742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t>ステーキ</a:t>
            </a:r>
            <a:endParaRPr lang="en-US" altLang="ja-JP" sz="3200" b="1" dirty="0" smtClean="0"/>
          </a:p>
          <a:p>
            <a:pPr algn="ctr"/>
            <a:r>
              <a:rPr lang="en-US" altLang="ja-JP" sz="3200" b="1" dirty="0" smtClean="0"/>
              <a:t>2,750</a:t>
            </a:r>
            <a:r>
              <a:rPr lang="ja-JP" altLang="en-US" sz="3200" b="1" dirty="0" smtClean="0"/>
              <a:t>円</a:t>
            </a:r>
            <a:endParaRPr kumimoji="1" lang="ja-JP" altLang="en-US" sz="3200" b="1" dirty="0"/>
          </a:p>
        </p:txBody>
      </p:sp>
      <p:sp>
        <p:nvSpPr>
          <p:cNvPr id="9" name="正方形/長方形 8"/>
          <p:cNvSpPr/>
          <p:nvPr/>
        </p:nvSpPr>
        <p:spPr>
          <a:xfrm>
            <a:off x="6136148" y="4989611"/>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smtClean="0"/>
              <a:t>ケーキ</a:t>
            </a:r>
            <a:endParaRPr lang="en-US" altLang="ja-JP" sz="3200" b="1" dirty="0" smtClean="0"/>
          </a:p>
          <a:p>
            <a:pPr algn="ctr"/>
            <a:r>
              <a:rPr lang="en-US" altLang="ja-JP" sz="3200" b="1" dirty="0" smtClean="0"/>
              <a:t>660</a:t>
            </a:r>
            <a:r>
              <a:rPr lang="ja-JP" altLang="en-US" sz="3200" b="1" dirty="0" smtClean="0"/>
              <a:t>円</a:t>
            </a:r>
            <a:endParaRPr kumimoji="1" lang="ja-JP" altLang="en-US" sz="3200" b="1" dirty="0"/>
          </a:p>
        </p:txBody>
      </p:sp>
    </p:spTree>
    <p:extLst>
      <p:ext uri="{BB962C8B-B14F-4D97-AF65-F5344CB8AC3E}">
        <p14:creationId xmlns:p14="http://schemas.microsoft.com/office/powerpoint/2010/main" val="40288028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21</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○○、自宅へ帰宅。</a:t>
            </a:r>
            <a:endParaRPr kumimoji="1" lang="ja-JP" altLang="en-US" sz="4000" b="1" dirty="0">
              <a:solidFill>
                <a:schemeClr val="tx1"/>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412" y="2317770"/>
            <a:ext cx="5838048" cy="38896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30047"/>
          <a:stretch/>
        </p:blipFill>
        <p:spPr>
          <a:xfrm>
            <a:off x="1064305" y="2335377"/>
            <a:ext cx="3696261" cy="3871993"/>
          </a:xfrm>
          <a:prstGeom prst="rect">
            <a:avLst/>
          </a:prstGeom>
        </p:spPr>
      </p:pic>
      <p:sp>
        <p:nvSpPr>
          <p:cNvPr id="6" name="角丸四角形吹き出し 5"/>
          <p:cNvSpPr/>
          <p:nvPr/>
        </p:nvSpPr>
        <p:spPr>
          <a:xfrm>
            <a:off x="2145314" y="1883705"/>
            <a:ext cx="6295291" cy="1193603"/>
          </a:xfrm>
          <a:prstGeom prst="wedgeRoundRectCallout">
            <a:avLst>
              <a:gd name="adj1" fmla="val 58622"/>
              <a:gd name="adj2" fmla="val 412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マイホームの窓からは東京タワーが見えるよ！</a:t>
            </a:r>
            <a:endParaRPr kumimoji="1" lang="en-US" altLang="ja-JP" sz="2400" dirty="0" smtClean="0"/>
          </a:p>
          <a:p>
            <a:pPr algn="ctr">
              <a:lnSpc>
                <a:spcPct val="150000"/>
              </a:lnSpc>
            </a:pPr>
            <a:r>
              <a:rPr lang="ja-JP" altLang="en-US" sz="2400" dirty="0"/>
              <a:t>夜に</a:t>
            </a:r>
            <a:r>
              <a:rPr lang="ja-JP" altLang="en-US" sz="2400" dirty="0" smtClean="0"/>
              <a:t>なると夜景も最高！</a:t>
            </a:r>
            <a:endParaRPr lang="en-US" altLang="ja-JP" sz="2400" dirty="0" smtClean="0"/>
          </a:p>
        </p:txBody>
      </p:sp>
    </p:spTree>
    <p:extLst>
      <p:ext uri="{BB962C8B-B14F-4D97-AF65-F5344CB8AC3E}">
        <p14:creationId xmlns:p14="http://schemas.microsoft.com/office/powerpoint/2010/main" val="40796417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22</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○○、食後の嗜好品タイム！！</a:t>
            </a:r>
            <a:endParaRPr kumimoji="1" lang="ja-JP" altLang="en-US" sz="4000" b="1" dirty="0">
              <a:solidFill>
                <a:schemeClr val="tx1"/>
              </a:solidFill>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21986" b="1419"/>
          <a:stretch/>
        </p:blipFill>
        <p:spPr>
          <a:xfrm>
            <a:off x="821700" y="1957770"/>
            <a:ext cx="3803053" cy="4365824"/>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6013"/>
          <a:stretch/>
        </p:blipFill>
        <p:spPr>
          <a:xfrm>
            <a:off x="7362096" y="3774332"/>
            <a:ext cx="4088997" cy="2549262"/>
          </a:xfrm>
          <a:prstGeom prst="rect">
            <a:avLst/>
          </a:prstGeom>
        </p:spPr>
      </p:pic>
      <p:sp>
        <p:nvSpPr>
          <p:cNvPr id="7" name="正方形/長方形 6"/>
          <p:cNvSpPr/>
          <p:nvPr/>
        </p:nvSpPr>
        <p:spPr>
          <a:xfrm>
            <a:off x="5984121" y="4967410"/>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smtClean="0"/>
              <a:t>たばこ</a:t>
            </a:r>
            <a:endParaRPr lang="en-US" altLang="ja-JP" sz="3200" b="1" dirty="0" smtClean="0"/>
          </a:p>
          <a:p>
            <a:pPr algn="ctr"/>
            <a:r>
              <a:rPr lang="en-US" altLang="ja-JP" sz="3200" b="1" dirty="0" smtClean="0"/>
              <a:t>500</a:t>
            </a:r>
            <a:r>
              <a:rPr lang="ja-JP" altLang="en-US" sz="3200" b="1" dirty="0" smtClean="0"/>
              <a:t>円</a:t>
            </a:r>
            <a:endParaRPr kumimoji="1" lang="ja-JP" altLang="en-US" sz="3200" b="1" dirty="0"/>
          </a:p>
        </p:txBody>
      </p:sp>
      <p:sp>
        <p:nvSpPr>
          <p:cNvPr id="8" name="正方形/長方形 7"/>
          <p:cNvSpPr/>
          <p:nvPr/>
        </p:nvSpPr>
        <p:spPr>
          <a:xfrm>
            <a:off x="3166470" y="4967410"/>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t>ビール</a:t>
            </a:r>
            <a:endParaRPr lang="en-US" altLang="ja-JP" sz="3200" b="1" dirty="0" smtClean="0"/>
          </a:p>
          <a:p>
            <a:pPr algn="ctr"/>
            <a:r>
              <a:rPr lang="en-US" altLang="ja-JP" sz="3200" b="1" dirty="0" smtClean="0"/>
              <a:t>335</a:t>
            </a:r>
            <a:r>
              <a:rPr lang="ja-JP" altLang="en-US" sz="3200" b="1" dirty="0" smtClean="0"/>
              <a:t>円</a:t>
            </a:r>
            <a:endParaRPr kumimoji="1" lang="ja-JP" altLang="en-US" sz="3200" b="1" dirty="0"/>
          </a:p>
        </p:txBody>
      </p:sp>
      <p:sp>
        <p:nvSpPr>
          <p:cNvPr id="9" name="角丸四角形吹き出し 8"/>
          <p:cNvSpPr/>
          <p:nvPr/>
        </p:nvSpPr>
        <p:spPr>
          <a:xfrm>
            <a:off x="5140050" y="1735300"/>
            <a:ext cx="5065188" cy="1935060"/>
          </a:xfrm>
          <a:prstGeom prst="wedgeRoundRectCallout">
            <a:avLst>
              <a:gd name="adj1" fmla="val -73046"/>
              <a:gd name="adj2" fmla="val 199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ja-JP" altLang="en-US" sz="2400" dirty="0" smtClean="0"/>
              <a:t>カンパーイ！！</a:t>
            </a:r>
            <a:endParaRPr lang="en-US" altLang="ja-JP" sz="2400" dirty="0" smtClean="0"/>
          </a:p>
          <a:p>
            <a:pPr algn="ctr">
              <a:lnSpc>
                <a:spcPct val="150000"/>
              </a:lnSpc>
            </a:pPr>
            <a:r>
              <a:rPr lang="ja-JP" altLang="en-US" sz="2400" dirty="0" smtClean="0"/>
              <a:t>健康のために、お酒の飲みすぎと</a:t>
            </a:r>
            <a:endParaRPr lang="en-US" altLang="ja-JP" sz="2400" dirty="0" smtClean="0"/>
          </a:p>
          <a:p>
            <a:pPr algn="ctr">
              <a:lnSpc>
                <a:spcPct val="150000"/>
              </a:lnSpc>
            </a:pPr>
            <a:r>
              <a:rPr lang="ja-JP" altLang="en-US" sz="2400" dirty="0" smtClean="0"/>
              <a:t>たばこの吸いすぎには注意しなきゃ。</a:t>
            </a:r>
            <a:endParaRPr lang="en-US" altLang="ja-JP" sz="2400" dirty="0" smtClean="0"/>
          </a:p>
        </p:txBody>
      </p:sp>
    </p:spTree>
    <p:extLst>
      <p:ext uri="{BB962C8B-B14F-4D97-AF65-F5344CB8AC3E}">
        <p14:creationId xmlns:p14="http://schemas.microsoft.com/office/powerpoint/2010/main" val="6290615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23</a:t>
            </a:fld>
            <a:endParaRPr kumimoji="1" lang="ja-JP" altLang="en-US"/>
          </a:p>
        </p:txBody>
      </p:sp>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31901"/>
          <a:stretch/>
        </p:blipFill>
        <p:spPr>
          <a:xfrm>
            <a:off x="797668" y="982361"/>
            <a:ext cx="5001513" cy="4893279"/>
          </a:xfrm>
          <a:prstGeom prst="rect">
            <a:avLst/>
          </a:prstGeom>
        </p:spPr>
      </p:pic>
      <p:sp>
        <p:nvSpPr>
          <p:cNvPr id="4" name="雲 3"/>
          <p:cNvSpPr/>
          <p:nvPr/>
        </p:nvSpPr>
        <p:spPr>
          <a:xfrm>
            <a:off x="6365630" y="2206957"/>
            <a:ext cx="4761211" cy="2444086"/>
          </a:xfrm>
          <a:prstGeom prst="cloud">
            <a:avLst/>
          </a:prstGeom>
          <a:gradFill flip="none" rotWithShape="1">
            <a:gsLst>
              <a:gs pos="22000">
                <a:schemeClr val="accent4">
                  <a:lumMod val="5000"/>
                  <a:lumOff val="95000"/>
                </a:schemeClr>
              </a:gs>
              <a:gs pos="63000">
                <a:srgbClr val="FFE9A3"/>
              </a:gs>
              <a:gs pos="86000">
                <a:srgbClr val="FFE79B"/>
              </a:gs>
              <a:gs pos="100000">
                <a:srgbClr val="FFECB3"/>
              </a:gs>
            </a:gsLst>
            <a:lin ang="189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800" b="1" dirty="0" smtClean="0">
                <a:solidFill>
                  <a:srgbClr val="FF3300"/>
                </a:solidFill>
              </a:rPr>
              <a:t>おしまい</a:t>
            </a:r>
            <a:endParaRPr lang="ja-JP" altLang="en-US" sz="4800" b="1" dirty="0">
              <a:solidFill>
                <a:srgbClr val="FF3300"/>
              </a:solidFill>
            </a:endParaRPr>
          </a:p>
        </p:txBody>
      </p:sp>
    </p:spTree>
    <p:extLst>
      <p:ext uri="{BB962C8B-B14F-4D97-AF65-F5344CB8AC3E}">
        <p14:creationId xmlns:p14="http://schemas.microsoft.com/office/powerpoint/2010/main" val="33588832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24</a:t>
            </a:fld>
            <a:endParaRPr kumimoji="1" lang="ja-JP" altLang="en-US"/>
          </a:p>
        </p:txBody>
      </p:sp>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t="7042" b="4162"/>
          <a:stretch/>
        </p:blipFill>
        <p:spPr>
          <a:xfrm>
            <a:off x="1215477" y="777240"/>
            <a:ext cx="3850300" cy="5303520"/>
          </a:xfrm>
          <a:prstGeom prst="rect">
            <a:avLst/>
          </a:prstGeom>
        </p:spPr>
      </p:pic>
      <p:sp>
        <p:nvSpPr>
          <p:cNvPr id="4" name="雲 3"/>
          <p:cNvSpPr/>
          <p:nvPr/>
        </p:nvSpPr>
        <p:spPr>
          <a:xfrm>
            <a:off x="5346425" y="1284033"/>
            <a:ext cx="6272784" cy="4782312"/>
          </a:xfrm>
          <a:prstGeom prst="cloud">
            <a:avLst/>
          </a:prstGeom>
          <a:gradFill flip="none" rotWithShape="1">
            <a:gsLst>
              <a:gs pos="22000">
                <a:schemeClr val="accent4">
                  <a:lumMod val="5000"/>
                  <a:lumOff val="95000"/>
                </a:schemeClr>
              </a:gs>
              <a:gs pos="63000">
                <a:srgbClr val="FFE9A3"/>
              </a:gs>
              <a:gs pos="86000">
                <a:srgbClr val="FFE79B"/>
              </a:gs>
              <a:gs pos="100000">
                <a:srgbClr val="FFECB3"/>
              </a:gs>
            </a:gsLst>
            <a:lin ang="18900000" scaled="1"/>
            <a:tileRect/>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400" dirty="0" smtClean="0">
                <a:solidFill>
                  <a:schemeClr val="tx1"/>
                </a:solidFill>
              </a:rPr>
              <a:t>スーパーキャリア</a:t>
            </a:r>
            <a:endParaRPr lang="en-US" altLang="ja-JP" sz="4400" dirty="0" smtClean="0">
              <a:solidFill>
                <a:schemeClr val="tx1"/>
              </a:solidFill>
            </a:endParaRPr>
          </a:p>
          <a:p>
            <a:pPr algn="ctr"/>
            <a:r>
              <a:rPr lang="ja-JP" altLang="en-US" sz="4400" dirty="0" smtClean="0">
                <a:solidFill>
                  <a:schemeClr val="tx1"/>
                </a:solidFill>
              </a:rPr>
              <a:t>ワンちゃん</a:t>
            </a:r>
            <a:endParaRPr lang="en-US" altLang="ja-JP" sz="4400" dirty="0" smtClean="0">
              <a:solidFill>
                <a:schemeClr val="tx1"/>
              </a:solidFill>
            </a:endParaRPr>
          </a:p>
          <a:p>
            <a:pPr algn="ctr"/>
            <a:r>
              <a:rPr lang="ja-JP" altLang="en-US" sz="4400" dirty="0" smtClean="0">
                <a:solidFill>
                  <a:schemeClr val="tx1"/>
                </a:solidFill>
              </a:rPr>
              <a:t>○○の一日</a:t>
            </a:r>
            <a:endParaRPr lang="ja-JP" altLang="en-US" sz="4400" dirty="0">
              <a:solidFill>
                <a:schemeClr val="tx1"/>
              </a:solidFill>
            </a:endParaRPr>
          </a:p>
        </p:txBody>
      </p:sp>
      <p:sp>
        <p:nvSpPr>
          <p:cNvPr id="7" name="正方形/長方形 6"/>
          <p:cNvSpPr/>
          <p:nvPr/>
        </p:nvSpPr>
        <p:spPr>
          <a:xfrm rot="1113422">
            <a:off x="9141964" y="1219308"/>
            <a:ext cx="2373923" cy="1037141"/>
          </a:xfrm>
          <a:prstGeom prst="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b="1" dirty="0" smtClean="0">
                <a:solidFill>
                  <a:schemeClr val="tx1"/>
                </a:solidFill>
              </a:rPr>
              <a:t>確認編</a:t>
            </a:r>
            <a:endParaRPr kumimoji="1" lang="ja-JP" altLang="en-US" sz="4000" b="1" dirty="0">
              <a:solidFill>
                <a:schemeClr val="tx1"/>
              </a:solidFill>
            </a:endParaRPr>
          </a:p>
        </p:txBody>
      </p:sp>
    </p:spTree>
    <p:extLst>
      <p:ext uri="{BB962C8B-B14F-4D97-AF65-F5344CB8AC3E}">
        <p14:creationId xmlns:p14="http://schemas.microsoft.com/office/powerpoint/2010/main" val="794090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25</a:t>
            </a:fld>
            <a:endParaRPr kumimoji="1" lang="ja-JP" altLang="en-US"/>
          </a:p>
        </p:txBody>
      </p:sp>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1728" y="1878139"/>
            <a:ext cx="6675120" cy="4447299"/>
          </a:xfrm>
          <a:prstGeom prst="rect">
            <a:avLst/>
          </a:prstGeom>
        </p:spPr>
      </p:pic>
      <p:sp>
        <p:nvSpPr>
          <p:cNvPr id="6" name="フレーム 5"/>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○○、会社へ出勤！！</a:t>
            </a:r>
            <a:endParaRPr kumimoji="1" lang="ja-JP" altLang="en-US" sz="4000" b="1" dirty="0">
              <a:solidFill>
                <a:schemeClr val="tx1"/>
              </a:solidFill>
            </a:endParaRPr>
          </a:p>
        </p:txBody>
      </p:sp>
      <p:pic>
        <p:nvPicPr>
          <p:cNvPr id="7" name="図 6"/>
          <p:cNvPicPr>
            <a:picLocks noChangeAspect="1"/>
          </p:cNvPicPr>
          <p:nvPr/>
        </p:nvPicPr>
        <p:blipFill rotWithShape="1">
          <a:blip r:embed="rId3" cstate="print">
            <a:extLst>
              <a:ext uri="{28A0092B-C50C-407E-A947-70E740481C1C}">
                <a14:useLocalDpi xmlns:a14="http://schemas.microsoft.com/office/drawing/2010/main" val="0"/>
              </a:ext>
            </a:extLst>
          </a:blip>
          <a:srcRect l="12995" t="12319" r="12962"/>
          <a:stretch/>
        </p:blipFill>
        <p:spPr>
          <a:xfrm>
            <a:off x="959147" y="3883795"/>
            <a:ext cx="3094713" cy="2441643"/>
          </a:xfrm>
          <a:prstGeom prst="rect">
            <a:avLst/>
          </a:prstGeom>
        </p:spPr>
      </p:pic>
      <p:sp>
        <p:nvSpPr>
          <p:cNvPr id="8" name="角丸四角形吹き出し 7"/>
          <p:cNvSpPr/>
          <p:nvPr/>
        </p:nvSpPr>
        <p:spPr>
          <a:xfrm>
            <a:off x="518160" y="1878139"/>
            <a:ext cx="4046391" cy="1685259"/>
          </a:xfrm>
          <a:prstGeom prst="wedgeRoundRectCallout">
            <a:avLst>
              <a:gd name="adj1" fmla="val -495"/>
              <a:gd name="adj2" fmla="val 7769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会社は東京駅にあります。</a:t>
            </a:r>
            <a:endParaRPr kumimoji="1" lang="en-US" altLang="ja-JP" sz="2400" dirty="0" smtClean="0"/>
          </a:p>
          <a:p>
            <a:pPr algn="ctr">
              <a:lnSpc>
                <a:spcPct val="150000"/>
              </a:lnSpc>
            </a:pPr>
            <a:r>
              <a:rPr lang="ja-JP" altLang="en-US" sz="2400" dirty="0"/>
              <a:t>今日も</a:t>
            </a:r>
            <a:r>
              <a:rPr lang="ja-JP" altLang="en-US" sz="2400" dirty="0" smtClean="0"/>
              <a:t>一日頑張ります！</a:t>
            </a:r>
            <a:endParaRPr kumimoji="1" lang="ja-JP" altLang="en-US" sz="2400" dirty="0"/>
          </a:p>
        </p:txBody>
      </p:sp>
      <p:sp>
        <p:nvSpPr>
          <p:cNvPr id="4" name="正方形/長方形 3"/>
          <p:cNvSpPr/>
          <p:nvPr/>
        </p:nvSpPr>
        <p:spPr>
          <a:xfrm>
            <a:off x="4564551" y="4853354"/>
            <a:ext cx="2895871" cy="117816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法人税</a:t>
            </a:r>
            <a:endParaRPr kumimoji="1" lang="en-US" altLang="ja-JP" sz="2400" b="1" dirty="0" smtClean="0">
              <a:solidFill>
                <a:schemeClr val="tx1"/>
              </a:solidFill>
            </a:endParaRPr>
          </a:p>
          <a:p>
            <a:pPr algn="ctr">
              <a:lnSpc>
                <a:spcPct val="130000"/>
              </a:lnSpc>
            </a:pPr>
            <a:r>
              <a:rPr lang="ja-JP" altLang="en-US" sz="2400" b="1" dirty="0" smtClean="0">
                <a:solidFill>
                  <a:schemeClr val="tx1"/>
                </a:solidFill>
              </a:rPr>
              <a:t>（会社にかかる</a:t>
            </a:r>
            <a:r>
              <a:rPr lang="ja-JP" altLang="en-US" sz="2400" b="1" dirty="0">
                <a:solidFill>
                  <a:schemeClr val="tx1"/>
                </a:solidFill>
              </a:rPr>
              <a:t>税</a:t>
            </a:r>
            <a:r>
              <a:rPr lang="ja-JP" altLang="en-US" sz="2400" b="1" dirty="0" smtClean="0">
                <a:solidFill>
                  <a:schemeClr val="tx1"/>
                </a:solidFill>
              </a:rPr>
              <a:t>）</a:t>
            </a:r>
            <a:endParaRPr kumimoji="1" lang="ja-JP" altLang="en-US" sz="2400" b="1" dirty="0">
              <a:solidFill>
                <a:schemeClr val="tx1"/>
              </a:solidFill>
            </a:endParaRPr>
          </a:p>
        </p:txBody>
      </p:sp>
    </p:spTree>
    <p:extLst>
      <p:ext uri="{BB962C8B-B14F-4D97-AF65-F5344CB8AC3E}">
        <p14:creationId xmlns:p14="http://schemas.microsoft.com/office/powerpoint/2010/main" val="1046838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3923633"/>
            <a:ext cx="3744299" cy="2494639"/>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26</a:t>
            </a:fld>
            <a:endParaRPr kumimoji="1" lang="ja-JP" altLang="en-US"/>
          </a:p>
        </p:txBody>
      </p:sp>
      <p:sp>
        <p:nvSpPr>
          <p:cNvPr id="6" name="フレーム 5"/>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○○、今日は給料日！！</a:t>
            </a:r>
            <a:endParaRPr kumimoji="1" lang="ja-JP" altLang="en-US" sz="4000" b="1" dirty="0">
              <a:solidFill>
                <a:schemeClr val="tx1"/>
              </a:solidFill>
            </a:endParaRPr>
          </a:p>
        </p:txBody>
      </p:sp>
      <p:sp>
        <p:nvSpPr>
          <p:cNvPr id="8" name="角丸四角形吹き出し 7"/>
          <p:cNvSpPr/>
          <p:nvPr/>
        </p:nvSpPr>
        <p:spPr>
          <a:xfrm>
            <a:off x="643126" y="1878139"/>
            <a:ext cx="3540423" cy="1685259"/>
          </a:xfrm>
          <a:prstGeom prst="wedgeRoundRectCallout">
            <a:avLst>
              <a:gd name="adj1" fmla="val -12246"/>
              <a:gd name="adj2" fmla="val 7660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月給は</a:t>
            </a:r>
            <a:r>
              <a:rPr kumimoji="1" lang="en-US" altLang="ja-JP" sz="2400" b="1" dirty="0" smtClean="0"/>
              <a:t>200</a:t>
            </a:r>
            <a:r>
              <a:rPr kumimoji="1" lang="ja-JP" altLang="en-US" sz="2400" b="1" dirty="0" smtClean="0"/>
              <a:t>万円</a:t>
            </a:r>
            <a:endParaRPr kumimoji="1" lang="en-US" altLang="ja-JP" sz="2400" b="1" dirty="0" smtClean="0"/>
          </a:p>
          <a:p>
            <a:pPr algn="ctr">
              <a:lnSpc>
                <a:spcPct val="150000"/>
              </a:lnSpc>
            </a:pPr>
            <a:r>
              <a:rPr kumimoji="1" lang="ja-JP" altLang="en-US" sz="2400" dirty="0" smtClean="0"/>
              <a:t>今月もよく働いたなぁ</a:t>
            </a:r>
            <a:endParaRPr kumimoji="1" lang="en-US" altLang="ja-JP" sz="2400" dirty="0" smtClean="0"/>
          </a:p>
        </p:txBody>
      </p:sp>
      <p:pic>
        <p:nvPicPr>
          <p:cNvPr id="13" name="図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570" y="1878139"/>
            <a:ext cx="3259344" cy="2444508"/>
          </a:xfrm>
          <a:prstGeom prst="rect">
            <a:avLst/>
          </a:prstGeom>
        </p:spPr>
      </p:pic>
      <p:pic>
        <p:nvPicPr>
          <p:cNvPr id="14" name="図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4764" y="1878139"/>
            <a:ext cx="3672501" cy="2444508"/>
          </a:xfrm>
          <a:prstGeom prst="rect">
            <a:avLst/>
          </a:prstGeom>
        </p:spPr>
      </p:pic>
      <p:sp>
        <p:nvSpPr>
          <p:cNvPr id="15" name="角丸四角形吹き出し 14"/>
          <p:cNvSpPr/>
          <p:nvPr/>
        </p:nvSpPr>
        <p:spPr>
          <a:xfrm>
            <a:off x="5387533" y="4471316"/>
            <a:ext cx="5599463" cy="1946956"/>
          </a:xfrm>
          <a:prstGeom prst="wedgeRoundRectCallout">
            <a:avLst>
              <a:gd name="adj1" fmla="val -66058"/>
              <a:gd name="adj2" fmla="val -22799"/>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飼い主である税理士の△△先生に</a:t>
            </a:r>
            <a:endParaRPr kumimoji="1" lang="en-US" altLang="ja-JP" sz="2400" dirty="0" smtClean="0"/>
          </a:p>
          <a:p>
            <a:pPr algn="ctr">
              <a:lnSpc>
                <a:spcPct val="150000"/>
              </a:lnSpc>
            </a:pPr>
            <a:r>
              <a:rPr lang="ja-JP" altLang="en-US" sz="2400" dirty="0" smtClean="0"/>
              <a:t>しっかりお金を管理してもらってい</a:t>
            </a:r>
            <a:r>
              <a:rPr kumimoji="1" lang="ja-JP" altLang="en-US" sz="2400" dirty="0" smtClean="0"/>
              <a:t>るよ。</a:t>
            </a:r>
            <a:endParaRPr kumimoji="1" lang="en-US" altLang="ja-JP" sz="2400" dirty="0" smtClean="0"/>
          </a:p>
          <a:p>
            <a:pPr algn="ctr">
              <a:lnSpc>
                <a:spcPct val="150000"/>
              </a:lnSpc>
            </a:pPr>
            <a:r>
              <a:rPr lang="ja-JP" altLang="en-US" sz="2400" dirty="0" smtClean="0"/>
              <a:t>いつも美味しいご飯をありがとう！</a:t>
            </a:r>
            <a:endParaRPr kumimoji="1" lang="en-US" altLang="ja-JP" sz="2400" dirty="0" smtClean="0"/>
          </a:p>
        </p:txBody>
      </p:sp>
      <p:sp>
        <p:nvSpPr>
          <p:cNvPr id="10" name="正方形/長方形 9"/>
          <p:cNvSpPr/>
          <p:nvPr/>
        </p:nvSpPr>
        <p:spPr>
          <a:xfrm>
            <a:off x="6709493" y="1782224"/>
            <a:ext cx="3207849" cy="117816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chemeClr val="tx1"/>
                </a:solidFill>
              </a:rPr>
              <a:t>所得</a:t>
            </a:r>
            <a:r>
              <a:rPr kumimoji="1" lang="ja-JP" altLang="en-US" sz="2400" b="1" dirty="0" smtClean="0">
                <a:solidFill>
                  <a:schemeClr val="tx1"/>
                </a:solidFill>
              </a:rPr>
              <a:t>税</a:t>
            </a:r>
            <a:endParaRPr kumimoji="1" lang="en-US" altLang="ja-JP" sz="2400" b="1" dirty="0" smtClean="0">
              <a:solidFill>
                <a:schemeClr val="tx1"/>
              </a:solidFill>
            </a:endParaRPr>
          </a:p>
          <a:p>
            <a:pPr algn="ctr">
              <a:lnSpc>
                <a:spcPct val="130000"/>
              </a:lnSpc>
            </a:pPr>
            <a:r>
              <a:rPr lang="ja-JP" altLang="en-US" sz="2400" b="1" dirty="0" smtClean="0">
                <a:solidFill>
                  <a:schemeClr val="tx1"/>
                </a:solidFill>
              </a:rPr>
              <a:t>（もうけにかかる</a:t>
            </a:r>
            <a:r>
              <a:rPr lang="ja-JP" altLang="en-US" sz="2400" b="1" dirty="0">
                <a:solidFill>
                  <a:schemeClr val="tx1"/>
                </a:solidFill>
              </a:rPr>
              <a:t>税</a:t>
            </a:r>
            <a:r>
              <a:rPr lang="ja-JP" altLang="en-US" sz="2400" b="1" dirty="0" smtClean="0">
                <a:solidFill>
                  <a:schemeClr val="tx1"/>
                </a:solidFill>
              </a:rPr>
              <a:t>）</a:t>
            </a:r>
            <a:endParaRPr kumimoji="1" lang="ja-JP" altLang="en-US" sz="2400" b="1" dirty="0">
              <a:solidFill>
                <a:schemeClr val="tx1"/>
              </a:solidFill>
            </a:endParaRPr>
          </a:p>
        </p:txBody>
      </p:sp>
    </p:spTree>
    <p:extLst>
      <p:ext uri="{BB962C8B-B14F-4D97-AF65-F5344CB8AC3E}">
        <p14:creationId xmlns:p14="http://schemas.microsoft.com/office/powerpoint/2010/main" val="110528649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27</a:t>
            </a:fld>
            <a:endParaRPr kumimoji="1" lang="ja-JP" altLang="en-US"/>
          </a:p>
        </p:txBody>
      </p:sp>
      <p:graphicFrame>
        <p:nvGraphicFramePr>
          <p:cNvPr id="4" name="オブジェクト 3"/>
          <p:cNvGraphicFramePr>
            <a:graphicFrameLocks noChangeAspect="1"/>
          </p:cNvGraphicFramePr>
          <p:nvPr>
            <p:extLst>
              <p:ext uri="{D42A27DB-BD31-4B8C-83A1-F6EECF244321}">
                <p14:modId xmlns:p14="http://schemas.microsoft.com/office/powerpoint/2010/main" val="2039497581"/>
              </p:ext>
            </p:extLst>
          </p:nvPr>
        </p:nvGraphicFramePr>
        <p:xfrm>
          <a:off x="407988" y="1013683"/>
          <a:ext cx="11376025" cy="5556250"/>
        </p:xfrm>
        <a:graphic>
          <a:graphicData uri="http://schemas.openxmlformats.org/presentationml/2006/ole">
            <mc:AlternateContent xmlns:mc="http://schemas.openxmlformats.org/markup-compatibility/2006">
              <mc:Choice xmlns:v="urn:schemas-microsoft-com:vml" Requires="v">
                <p:oleObj spid="_x0000_s1083" name="ワークシート" r:id="rId4" imgW="8679145" imgH="4228911" progId="Excel.Sheet.12">
                  <p:embed/>
                </p:oleObj>
              </mc:Choice>
              <mc:Fallback>
                <p:oleObj name="ワークシート" r:id="rId4" imgW="8679145" imgH="4228911" progId="Excel.Sheet.12">
                  <p:embed/>
                  <p:pic>
                    <p:nvPicPr>
                      <p:cNvPr id="0" name=""/>
                      <p:cNvPicPr/>
                      <p:nvPr/>
                    </p:nvPicPr>
                    <p:blipFill>
                      <a:blip r:embed="rId5"/>
                      <a:stretch>
                        <a:fillRect/>
                      </a:stretch>
                    </p:blipFill>
                    <p:spPr>
                      <a:xfrm>
                        <a:off x="407988" y="1013683"/>
                        <a:ext cx="11376025" cy="5556250"/>
                      </a:xfrm>
                      <a:prstGeom prst="rect">
                        <a:avLst/>
                      </a:prstGeom>
                    </p:spPr>
                  </p:pic>
                </p:oleObj>
              </mc:Fallback>
            </mc:AlternateContent>
          </a:graphicData>
        </a:graphic>
      </p:graphicFrame>
      <p:sp>
        <p:nvSpPr>
          <p:cNvPr id="5" name="角丸四角形 4"/>
          <p:cNvSpPr/>
          <p:nvPr/>
        </p:nvSpPr>
        <p:spPr>
          <a:xfrm>
            <a:off x="4585189" y="277610"/>
            <a:ext cx="3021622" cy="61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ja-JP" altLang="en-US" sz="3200" b="1" dirty="0" smtClean="0">
                <a:solidFill>
                  <a:schemeClr val="tx1"/>
                </a:solidFill>
              </a:rPr>
              <a:t>給料</a:t>
            </a:r>
            <a:r>
              <a:rPr kumimoji="1" lang="ja-JP" altLang="en-US" sz="3200" b="1" dirty="0" smtClean="0">
                <a:solidFill>
                  <a:schemeClr val="tx1"/>
                </a:solidFill>
              </a:rPr>
              <a:t>明細</a:t>
            </a:r>
            <a:endParaRPr kumimoji="1" lang="ja-JP" altLang="en-US" sz="3200" b="1" dirty="0">
              <a:solidFill>
                <a:schemeClr val="tx1"/>
              </a:solidFill>
            </a:endParaRPr>
          </a:p>
        </p:txBody>
      </p:sp>
      <p:sp>
        <p:nvSpPr>
          <p:cNvPr id="6" name="右矢印 5"/>
          <p:cNvSpPr/>
          <p:nvPr/>
        </p:nvSpPr>
        <p:spPr>
          <a:xfrm>
            <a:off x="8362951" y="2754240"/>
            <a:ext cx="1220666" cy="650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右矢印 6"/>
          <p:cNvSpPr/>
          <p:nvPr/>
        </p:nvSpPr>
        <p:spPr>
          <a:xfrm>
            <a:off x="7671285" y="4471671"/>
            <a:ext cx="1220666" cy="650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右矢印 7"/>
          <p:cNvSpPr/>
          <p:nvPr/>
        </p:nvSpPr>
        <p:spPr>
          <a:xfrm>
            <a:off x="9284675" y="6045624"/>
            <a:ext cx="1220666" cy="650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213773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323771" y="1185532"/>
            <a:ext cx="11544458" cy="5237510"/>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28</a:t>
            </a:fld>
            <a:endParaRPr kumimoji="1" lang="ja-JP" altLang="en-US"/>
          </a:p>
        </p:txBody>
      </p:sp>
      <p:sp>
        <p:nvSpPr>
          <p:cNvPr id="4" name="角丸四角形 3"/>
          <p:cNvSpPr/>
          <p:nvPr/>
        </p:nvSpPr>
        <p:spPr>
          <a:xfrm>
            <a:off x="2952018" y="277610"/>
            <a:ext cx="6287965" cy="612000"/>
          </a:xfrm>
          <a:prstGeom prst="roundRect">
            <a:avLst/>
          </a:prstGeom>
          <a:solidFill>
            <a:srgbClr val="FFFF00"/>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solidFill>
                  <a:schemeClr val="tx1"/>
                </a:solidFill>
              </a:rPr>
              <a:t>アルバイト先でもらった源泉徴収票</a:t>
            </a:r>
            <a:endParaRPr kumimoji="1" lang="ja-JP" altLang="en-US" sz="2800" dirty="0">
              <a:solidFill>
                <a:schemeClr val="tx1"/>
              </a:solidFill>
            </a:endParaRPr>
          </a:p>
        </p:txBody>
      </p:sp>
      <p:sp>
        <p:nvSpPr>
          <p:cNvPr id="8" name="右矢印 7"/>
          <p:cNvSpPr/>
          <p:nvPr/>
        </p:nvSpPr>
        <p:spPr>
          <a:xfrm>
            <a:off x="9292738" y="3932407"/>
            <a:ext cx="1220666" cy="650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flipH="1">
            <a:off x="5242418" y="3932407"/>
            <a:ext cx="1220666" cy="6506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86089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56117" y="6323498"/>
            <a:ext cx="11097525" cy="461665"/>
          </a:xfrm>
          <a:prstGeom prst="rect">
            <a:avLst/>
          </a:prstGeom>
          <a:noFill/>
        </p:spPr>
        <p:txBody>
          <a:bodyPr wrap="none" rtlCol="0">
            <a:spAutoFit/>
          </a:bodyPr>
          <a:lstStyle/>
          <a:p>
            <a:r>
              <a:rPr kumimoji="1" lang="ja-JP" altLang="en-US" sz="1200" dirty="0" smtClean="0"/>
              <a:t>「所得税のしくみ」、「所得税の税率」（国税庁）より抜粋・一部加工して作成</a:t>
            </a:r>
            <a:endParaRPr kumimoji="1" lang="en-US" altLang="ja-JP" sz="1200" dirty="0" smtClean="0"/>
          </a:p>
          <a:p>
            <a:r>
              <a:rPr lang="en-US" altLang="ja-JP" sz="1200" dirty="0"/>
              <a:t>https://</a:t>
            </a:r>
            <a:r>
              <a:rPr lang="en-US" altLang="ja-JP" sz="1200" dirty="0" smtClean="0"/>
              <a:t>www.nta.go.jp/publication/pamph/koho/kurashi/html/01_1.htm </a:t>
            </a:r>
            <a:r>
              <a:rPr lang="en-US" altLang="ja-JP" sz="1200" dirty="0"/>
              <a:t>, https://www.nta.go.jp/taxes/shiraberu/taxanswer/shotoku/2260.htm</a:t>
            </a:r>
            <a:endParaRPr kumimoji="1" lang="ja-JP" altLang="en-US" sz="1200" dirty="0"/>
          </a:p>
        </p:txBody>
      </p:sp>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29</a:t>
            </a:fld>
            <a:endParaRPr kumimoji="1" lang="ja-JP" altLang="en-US"/>
          </a:p>
        </p:txBody>
      </p:sp>
      <p:sp>
        <p:nvSpPr>
          <p:cNvPr id="7" name="正方形/長方形 6"/>
          <p:cNvSpPr/>
          <p:nvPr/>
        </p:nvSpPr>
        <p:spPr>
          <a:xfrm>
            <a:off x="177705" y="246183"/>
            <a:ext cx="11836591" cy="616633"/>
          </a:xfrm>
          <a:prstGeom prst="rect">
            <a:avLst/>
          </a:prstGeom>
          <a:gradFill flip="none" rotWithShape="1">
            <a:gsLst>
              <a:gs pos="0">
                <a:schemeClr val="accent1">
                  <a:tint val="66000"/>
                  <a:satMod val="160000"/>
                </a:schemeClr>
              </a:gs>
              <a:gs pos="30000">
                <a:schemeClr val="accent1">
                  <a:tint val="44500"/>
                  <a:satMod val="160000"/>
                </a:schemeClr>
              </a:gs>
              <a:gs pos="100000">
                <a:schemeClr val="bg1"/>
              </a:gs>
              <a:gs pos="67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　所得税の算出のしくみ</a:t>
            </a:r>
            <a:endParaRPr kumimoji="1" lang="ja-JP" altLang="en-US" sz="2800" b="1" dirty="0">
              <a:solidFill>
                <a:schemeClr val="tx1"/>
              </a:solidFill>
            </a:endParaRPr>
          </a:p>
        </p:txBody>
      </p:sp>
      <p:sp>
        <p:nvSpPr>
          <p:cNvPr id="8" name="テキスト ボックス 7"/>
          <p:cNvSpPr txBox="1"/>
          <p:nvPr/>
        </p:nvSpPr>
        <p:spPr>
          <a:xfrm>
            <a:off x="177705" y="914396"/>
            <a:ext cx="11836591" cy="1692771"/>
          </a:xfrm>
          <a:prstGeom prst="rect">
            <a:avLst/>
          </a:prstGeom>
          <a:noFill/>
        </p:spPr>
        <p:txBody>
          <a:bodyPr wrap="square" rtlCol="0">
            <a:spAutoFit/>
          </a:bodyPr>
          <a:lstStyle/>
          <a:p>
            <a:pPr indent="216000">
              <a:lnSpc>
                <a:spcPct val="130000"/>
              </a:lnSpc>
            </a:pPr>
            <a:r>
              <a:rPr lang="ja-JP" altLang="en-US" sz="2000" dirty="0"/>
              <a:t>所得税は、個人の所得に対してかかる税金で、</a:t>
            </a:r>
            <a:r>
              <a:rPr lang="en-US" altLang="ja-JP" sz="2000" dirty="0"/>
              <a:t>1</a:t>
            </a:r>
            <a:r>
              <a:rPr lang="ja-JP" altLang="en-US" sz="2000" dirty="0"/>
              <a:t>年間の全ての所得から所得控除を差し引いた残りの課税所得に税率を適用し税額を計算します</a:t>
            </a:r>
            <a:r>
              <a:rPr lang="ja-JP" altLang="en-US" sz="2000" dirty="0" smtClean="0"/>
              <a:t>。</a:t>
            </a:r>
            <a:endParaRPr lang="en-US" altLang="ja-JP" sz="2000" dirty="0" smtClean="0"/>
          </a:p>
          <a:p>
            <a:pPr indent="216000">
              <a:lnSpc>
                <a:spcPct val="130000"/>
              </a:lnSpc>
            </a:pPr>
            <a:r>
              <a:rPr lang="ja-JP" altLang="en-US" sz="2000" dirty="0" smtClean="0"/>
              <a:t>課税</a:t>
            </a:r>
            <a:r>
              <a:rPr lang="ja-JP" altLang="en-US" sz="2000" dirty="0"/>
              <a:t>所得金額は、その方の全ての所得から所得控除額を差し引いて算出します</a:t>
            </a:r>
            <a:r>
              <a:rPr lang="ja-JP" altLang="en-US" sz="2000" dirty="0" smtClean="0"/>
              <a:t>。所得</a:t>
            </a:r>
            <a:r>
              <a:rPr lang="ja-JP" altLang="en-US" sz="2000" dirty="0"/>
              <a:t>控除とは、控除の対象となる扶養親族が何人いるかなどの個人的な事情を加味して税負担を調整するもの</a:t>
            </a:r>
            <a:r>
              <a:rPr lang="ja-JP" altLang="en-US" sz="2000" dirty="0" smtClean="0"/>
              <a:t>です。</a:t>
            </a:r>
            <a:endParaRPr kumimoji="1" lang="ja-JP" altLang="en-US" sz="2000" dirty="0"/>
          </a:p>
        </p:txBody>
      </p:sp>
      <p:sp>
        <p:nvSpPr>
          <p:cNvPr id="9" name="テキスト ボックス 8"/>
          <p:cNvSpPr txBox="1"/>
          <p:nvPr/>
        </p:nvSpPr>
        <p:spPr>
          <a:xfrm>
            <a:off x="177705" y="2752916"/>
            <a:ext cx="11836591" cy="413486"/>
          </a:xfrm>
          <a:prstGeom prst="roundRect">
            <a:avLst/>
          </a:prstGeom>
          <a:solidFill>
            <a:schemeClr val="bg1">
              <a:lumMod val="95000"/>
            </a:schemeClr>
          </a:solidFill>
          <a:ln>
            <a:solidFill>
              <a:schemeClr val="bg1">
                <a:lumMod val="85000"/>
              </a:schemeClr>
            </a:solidFill>
          </a:ln>
        </p:spPr>
        <p:txBody>
          <a:bodyPr wrap="square" rtlCol="0">
            <a:spAutoFit/>
          </a:bodyPr>
          <a:lstStyle/>
          <a:p>
            <a:r>
              <a:rPr kumimoji="1" lang="ja-JP" altLang="en-US" dirty="0" smtClean="0"/>
              <a:t>◎所得税の計算の流れ</a:t>
            </a:r>
            <a:endParaRPr kumimoji="1" lang="ja-JP" altLang="en-US" dirty="0"/>
          </a:p>
        </p:txBody>
      </p:sp>
      <p:grpSp>
        <p:nvGrpSpPr>
          <p:cNvPr id="16" name="グループ化 15"/>
          <p:cNvGrpSpPr/>
          <p:nvPr/>
        </p:nvGrpSpPr>
        <p:grpSpPr>
          <a:xfrm>
            <a:off x="381000" y="3358658"/>
            <a:ext cx="2010508" cy="1386840"/>
            <a:chOff x="381000" y="3886200"/>
            <a:chExt cx="2010508" cy="1386840"/>
          </a:xfrm>
        </p:grpSpPr>
        <p:sp>
          <p:nvSpPr>
            <p:cNvPr id="10" name="正方形/長方形 9"/>
            <p:cNvSpPr/>
            <p:nvPr/>
          </p:nvSpPr>
          <p:spPr>
            <a:xfrm>
              <a:off x="381000" y="3886200"/>
              <a:ext cx="381000" cy="1386840"/>
            </a:xfrm>
            <a:prstGeom prst="rect">
              <a:avLst/>
            </a:prstGeom>
            <a:solidFill>
              <a:srgbClr val="63A0D7"/>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dirty="0" smtClean="0">
                  <a:solidFill>
                    <a:schemeClr val="tx1"/>
                  </a:solidFill>
                </a:rPr>
                <a:t>収入金額</a:t>
              </a:r>
              <a:endParaRPr kumimoji="1" lang="ja-JP" altLang="en-US" dirty="0">
                <a:solidFill>
                  <a:schemeClr val="tx1"/>
                </a:solidFill>
              </a:endParaRPr>
            </a:p>
          </p:txBody>
        </p:sp>
        <p:sp>
          <p:nvSpPr>
            <p:cNvPr id="11" name="正方形/長方形 10"/>
            <p:cNvSpPr/>
            <p:nvPr/>
          </p:nvSpPr>
          <p:spPr>
            <a:xfrm>
              <a:off x="762000" y="4297680"/>
              <a:ext cx="1629508" cy="975360"/>
            </a:xfrm>
            <a:prstGeom prst="rect">
              <a:avLst/>
            </a:prstGeom>
            <a:solidFill>
              <a:srgbClr val="EBC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所得金額</a:t>
              </a:r>
              <a:endParaRPr kumimoji="1" lang="ja-JP" altLang="en-US" dirty="0">
                <a:solidFill>
                  <a:schemeClr val="tx1"/>
                </a:solidFill>
              </a:endParaRPr>
            </a:p>
          </p:txBody>
        </p:sp>
        <p:sp>
          <p:nvSpPr>
            <p:cNvPr id="12" name="正方形/長方形 11"/>
            <p:cNvSpPr/>
            <p:nvPr/>
          </p:nvSpPr>
          <p:spPr>
            <a:xfrm>
              <a:off x="762000" y="3895572"/>
              <a:ext cx="1629508" cy="402108"/>
            </a:xfrm>
            <a:prstGeom prst="rect">
              <a:avLst/>
            </a:prstGeom>
            <a:solidFill>
              <a:srgbClr val="F8C8DF"/>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収入から差し引かれる金額</a:t>
              </a:r>
              <a:endParaRPr kumimoji="1" lang="ja-JP" altLang="en-US" sz="1050" dirty="0">
                <a:solidFill>
                  <a:schemeClr val="tx1"/>
                </a:solidFill>
              </a:endParaRPr>
            </a:p>
          </p:txBody>
        </p:sp>
      </p:grpSp>
      <p:grpSp>
        <p:nvGrpSpPr>
          <p:cNvPr id="17" name="グループ化 16"/>
          <p:cNvGrpSpPr/>
          <p:nvPr/>
        </p:nvGrpSpPr>
        <p:grpSpPr>
          <a:xfrm>
            <a:off x="3284855" y="3757881"/>
            <a:ext cx="1629511" cy="989996"/>
            <a:chOff x="3446585" y="4283044"/>
            <a:chExt cx="1629511" cy="989996"/>
          </a:xfrm>
        </p:grpSpPr>
        <p:sp>
          <p:nvSpPr>
            <p:cNvPr id="13" name="正方形/長方形 12"/>
            <p:cNvSpPr/>
            <p:nvPr/>
          </p:nvSpPr>
          <p:spPr>
            <a:xfrm>
              <a:off x="3446585" y="4607044"/>
              <a:ext cx="1629508" cy="665996"/>
            </a:xfrm>
            <a:prstGeom prst="rect">
              <a:avLst/>
            </a:prstGeom>
            <a:solidFill>
              <a:srgbClr val="EBC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課税所得金額</a:t>
              </a:r>
              <a:endParaRPr kumimoji="1" lang="ja-JP" altLang="en-US" dirty="0">
                <a:solidFill>
                  <a:schemeClr val="tx1"/>
                </a:solidFill>
              </a:endParaRPr>
            </a:p>
          </p:txBody>
        </p:sp>
        <p:sp>
          <p:nvSpPr>
            <p:cNvPr id="14" name="正方形/長方形 13"/>
            <p:cNvSpPr/>
            <p:nvPr/>
          </p:nvSpPr>
          <p:spPr>
            <a:xfrm>
              <a:off x="3446588" y="4283044"/>
              <a:ext cx="1629508" cy="324000"/>
            </a:xfrm>
            <a:prstGeom prst="rect">
              <a:avLst/>
            </a:prstGeom>
            <a:solidFill>
              <a:srgbClr val="F8C8DF"/>
            </a:solid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tx1"/>
                  </a:solidFill>
                </a:rPr>
                <a:t>所得控除額</a:t>
              </a:r>
              <a:endParaRPr kumimoji="1" lang="ja-JP" altLang="en-US" sz="1050" dirty="0">
                <a:solidFill>
                  <a:schemeClr val="tx1"/>
                </a:solidFill>
              </a:endParaRPr>
            </a:p>
          </p:txBody>
        </p:sp>
      </p:grpSp>
      <p:sp>
        <p:nvSpPr>
          <p:cNvPr id="15" name="右矢印 14"/>
          <p:cNvSpPr/>
          <p:nvPr/>
        </p:nvSpPr>
        <p:spPr>
          <a:xfrm>
            <a:off x="2532183" y="4113021"/>
            <a:ext cx="612000" cy="439741"/>
          </a:xfrm>
          <a:prstGeom prst="rightArrow">
            <a:avLst/>
          </a:prstGeom>
          <a:solidFill>
            <a:srgbClr val="B19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532156" y="4079502"/>
            <a:ext cx="1629508" cy="665996"/>
          </a:xfrm>
          <a:prstGeom prst="rect">
            <a:avLst/>
          </a:prstGeom>
          <a:solidFill>
            <a:srgbClr val="EBC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所得税額</a:t>
            </a:r>
            <a:endParaRPr kumimoji="1" lang="ja-JP" altLang="en-US" dirty="0">
              <a:solidFill>
                <a:schemeClr val="tx1"/>
              </a:solidFill>
            </a:endParaRPr>
          </a:p>
        </p:txBody>
      </p:sp>
      <p:sp>
        <p:nvSpPr>
          <p:cNvPr id="20" name="テキスト ボックス 19"/>
          <p:cNvSpPr txBox="1"/>
          <p:nvPr/>
        </p:nvSpPr>
        <p:spPr>
          <a:xfrm>
            <a:off x="156117" y="5476275"/>
            <a:ext cx="11836591" cy="768287"/>
          </a:xfrm>
          <a:prstGeom prst="rect">
            <a:avLst/>
          </a:prstGeom>
          <a:noFill/>
        </p:spPr>
        <p:txBody>
          <a:bodyPr wrap="square" rtlCol="0">
            <a:spAutoFit/>
          </a:bodyPr>
          <a:lstStyle/>
          <a:p>
            <a:pPr indent="216000">
              <a:lnSpc>
                <a:spcPct val="130000"/>
              </a:lnSpc>
            </a:pPr>
            <a:r>
              <a:rPr lang="ja-JP" altLang="en-US" dirty="0"/>
              <a:t>所得税の税率は、所得が多くなるに従って段階的に高くなり、納税者がその支払能力に応じて公平に税を負担する</a:t>
            </a:r>
            <a:r>
              <a:rPr lang="ja-JP" altLang="en-US" dirty="0" smtClean="0"/>
              <a:t>しくみ（</a:t>
            </a:r>
            <a:r>
              <a:rPr lang="zh-TW" altLang="en-US" dirty="0">
                <a:solidFill>
                  <a:srgbClr val="FF0000"/>
                </a:solidFill>
              </a:rPr>
              <a:t>超過累進税率</a:t>
            </a:r>
            <a:r>
              <a:rPr lang="ja-JP" altLang="en-US" dirty="0" smtClean="0"/>
              <a:t>）となって</a:t>
            </a:r>
            <a:r>
              <a:rPr lang="ja-JP" altLang="en-US" dirty="0"/>
              <a:t>おり、分離課税に対するものなどを除くと、</a:t>
            </a:r>
            <a:r>
              <a:rPr lang="en-US" altLang="ja-JP" dirty="0"/>
              <a:t>5</a:t>
            </a:r>
            <a:r>
              <a:rPr lang="ja-JP" altLang="en-US" dirty="0"/>
              <a:t>パーセントから</a:t>
            </a:r>
            <a:r>
              <a:rPr lang="en-US" altLang="ja-JP" dirty="0"/>
              <a:t>45</a:t>
            </a:r>
            <a:r>
              <a:rPr lang="ja-JP" altLang="en-US" dirty="0"/>
              <a:t>パーセントの</a:t>
            </a:r>
            <a:r>
              <a:rPr lang="en-US" altLang="ja-JP" dirty="0"/>
              <a:t>7</a:t>
            </a:r>
            <a:r>
              <a:rPr lang="ja-JP" altLang="en-US" dirty="0"/>
              <a:t>段階に区分されています。</a:t>
            </a:r>
            <a:endParaRPr kumimoji="1" lang="ja-JP" altLang="en-US" dirty="0"/>
          </a:p>
        </p:txBody>
      </p:sp>
      <p:sp>
        <p:nvSpPr>
          <p:cNvPr id="21" name="テキスト ボックス 20"/>
          <p:cNvSpPr txBox="1"/>
          <p:nvPr/>
        </p:nvSpPr>
        <p:spPr>
          <a:xfrm>
            <a:off x="381000" y="4748798"/>
            <a:ext cx="2012089" cy="369332"/>
          </a:xfrm>
          <a:prstGeom prst="rect">
            <a:avLst/>
          </a:prstGeom>
          <a:noFill/>
        </p:spPr>
        <p:txBody>
          <a:bodyPr wrap="none" rtlCol="0">
            <a:spAutoFit/>
          </a:bodyPr>
          <a:lstStyle/>
          <a:p>
            <a:r>
              <a:rPr kumimoji="1" lang="ja-JP" altLang="en-US" b="1" dirty="0" smtClean="0">
                <a:solidFill>
                  <a:srgbClr val="0070C0"/>
                </a:solidFill>
              </a:rPr>
              <a:t>Ⓐ所得金額の計算</a:t>
            </a:r>
            <a:endParaRPr kumimoji="1" lang="ja-JP" altLang="en-US" b="1" dirty="0">
              <a:solidFill>
                <a:srgbClr val="0070C0"/>
              </a:solidFill>
            </a:endParaRPr>
          </a:p>
        </p:txBody>
      </p:sp>
      <p:sp>
        <p:nvSpPr>
          <p:cNvPr id="22" name="テキスト ボックス 21"/>
          <p:cNvSpPr txBox="1"/>
          <p:nvPr/>
        </p:nvSpPr>
        <p:spPr>
          <a:xfrm>
            <a:off x="2862732" y="4736703"/>
            <a:ext cx="2473754" cy="369332"/>
          </a:xfrm>
          <a:prstGeom prst="rect">
            <a:avLst/>
          </a:prstGeom>
          <a:noFill/>
        </p:spPr>
        <p:txBody>
          <a:bodyPr wrap="none" rtlCol="0">
            <a:spAutoFit/>
          </a:bodyPr>
          <a:lstStyle/>
          <a:p>
            <a:r>
              <a:rPr lang="ja-JP" altLang="en-US" b="1" dirty="0" smtClean="0">
                <a:solidFill>
                  <a:srgbClr val="0070C0"/>
                </a:solidFill>
              </a:rPr>
              <a:t>Ⓑ課税</a:t>
            </a:r>
            <a:r>
              <a:rPr kumimoji="1" lang="ja-JP" altLang="en-US" b="1" dirty="0" smtClean="0">
                <a:solidFill>
                  <a:srgbClr val="0070C0"/>
                </a:solidFill>
              </a:rPr>
              <a:t>所得金額の計算</a:t>
            </a:r>
            <a:endParaRPr kumimoji="1" lang="ja-JP" altLang="en-US" b="1" dirty="0">
              <a:solidFill>
                <a:srgbClr val="0070C0"/>
              </a:solidFill>
            </a:endParaRPr>
          </a:p>
        </p:txBody>
      </p:sp>
      <p:sp>
        <p:nvSpPr>
          <p:cNvPr id="23" name="テキスト ボックス 22"/>
          <p:cNvSpPr txBox="1"/>
          <p:nvPr/>
        </p:nvSpPr>
        <p:spPr>
          <a:xfrm>
            <a:off x="6340865" y="4745498"/>
            <a:ext cx="2012089" cy="369332"/>
          </a:xfrm>
          <a:prstGeom prst="rect">
            <a:avLst/>
          </a:prstGeom>
          <a:noFill/>
        </p:spPr>
        <p:txBody>
          <a:bodyPr wrap="none" rtlCol="0">
            <a:spAutoFit/>
          </a:bodyPr>
          <a:lstStyle/>
          <a:p>
            <a:r>
              <a:rPr lang="ja-JP" altLang="en-US" b="1" dirty="0">
                <a:solidFill>
                  <a:srgbClr val="0070C0"/>
                </a:solidFill>
              </a:rPr>
              <a:t>Ⓒ</a:t>
            </a:r>
            <a:r>
              <a:rPr kumimoji="1" lang="ja-JP" altLang="en-US" b="1" dirty="0" smtClean="0">
                <a:solidFill>
                  <a:srgbClr val="0070C0"/>
                </a:solidFill>
              </a:rPr>
              <a:t>所得</a:t>
            </a:r>
            <a:r>
              <a:rPr lang="ja-JP" altLang="en-US" b="1" dirty="0">
                <a:solidFill>
                  <a:srgbClr val="0070C0"/>
                </a:solidFill>
              </a:rPr>
              <a:t>税</a:t>
            </a:r>
            <a:r>
              <a:rPr kumimoji="1" lang="ja-JP" altLang="en-US" b="1" dirty="0" smtClean="0">
                <a:solidFill>
                  <a:srgbClr val="0070C0"/>
                </a:solidFill>
              </a:rPr>
              <a:t>額の計算</a:t>
            </a:r>
            <a:endParaRPr kumimoji="1" lang="ja-JP" altLang="en-US" b="1" dirty="0">
              <a:solidFill>
                <a:srgbClr val="0070C0"/>
              </a:solidFill>
            </a:endParaRPr>
          </a:p>
        </p:txBody>
      </p:sp>
      <p:grpSp>
        <p:nvGrpSpPr>
          <p:cNvPr id="25" name="グループ化 24"/>
          <p:cNvGrpSpPr/>
          <p:nvPr/>
        </p:nvGrpSpPr>
        <p:grpSpPr>
          <a:xfrm>
            <a:off x="4923955" y="4076142"/>
            <a:ext cx="1758199" cy="707886"/>
            <a:chOff x="4923955" y="4128897"/>
            <a:chExt cx="1758199" cy="707886"/>
          </a:xfrm>
        </p:grpSpPr>
        <p:sp>
          <p:nvSpPr>
            <p:cNvPr id="18" name="テキスト ボックス 17"/>
            <p:cNvSpPr txBox="1"/>
            <p:nvPr/>
          </p:nvSpPr>
          <p:spPr>
            <a:xfrm>
              <a:off x="4923955" y="4278483"/>
              <a:ext cx="1758199" cy="400110"/>
            </a:xfrm>
            <a:prstGeom prst="rect">
              <a:avLst/>
            </a:prstGeom>
            <a:noFill/>
          </p:spPr>
          <p:txBody>
            <a:bodyPr wrap="square" rtlCol="0">
              <a:spAutoFit/>
            </a:bodyPr>
            <a:lstStyle/>
            <a:p>
              <a:r>
                <a:rPr kumimoji="1" lang="en-US" altLang="ja-JP" sz="2000" dirty="0" smtClean="0"/>
                <a:t>× </a:t>
              </a:r>
              <a:r>
                <a:rPr kumimoji="1" lang="ja-JP" altLang="en-US" sz="2000" dirty="0" smtClean="0"/>
                <a:t>　　　　　＝</a:t>
              </a:r>
              <a:endParaRPr kumimoji="1" lang="ja-JP" altLang="en-US" sz="2000" dirty="0"/>
            </a:p>
          </p:txBody>
        </p:sp>
        <p:sp>
          <p:nvSpPr>
            <p:cNvPr id="24" name="テキスト ボックス 23"/>
            <p:cNvSpPr txBox="1"/>
            <p:nvPr/>
          </p:nvSpPr>
          <p:spPr>
            <a:xfrm>
              <a:off x="5228630" y="4128897"/>
              <a:ext cx="1153478" cy="707886"/>
            </a:xfrm>
            <a:prstGeom prst="rect">
              <a:avLst/>
            </a:prstGeom>
            <a:noFill/>
          </p:spPr>
          <p:txBody>
            <a:bodyPr wrap="square" rtlCol="0">
              <a:spAutoFit/>
            </a:bodyPr>
            <a:lstStyle/>
            <a:p>
              <a:r>
                <a:rPr lang="ja-JP" altLang="en-US" sz="2000" dirty="0" smtClean="0"/>
                <a:t>所得税</a:t>
              </a:r>
              <a:endParaRPr lang="en-US" altLang="ja-JP" sz="2000" dirty="0" smtClean="0"/>
            </a:p>
            <a:p>
              <a:r>
                <a:rPr kumimoji="1" lang="ja-JP" altLang="en-US" sz="2000" dirty="0" smtClean="0"/>
                <a:t>の税率</a:t>
              </a:r>
              <a:endParaRPr kumimoji="1" lang="ja-JP" altLang="en-US" sz="2000" dirty="0"/>
            </a:p>
          </p:txBody>
        </p:sp>
      </p:grpSp>
      <p:grpSp>
        <p:nvGrpSpPr>
          <p:cNvPr id="31" name="グループ化 30"/>
          <p:cNvGrpSpPr/>
          <p:nvPr/>
        </p:nvGrpSpPr>
        <p:grpSpPr>
          <a:xfrm>
            <a:off x="8454047" y="3216511"/>
            <a:ext cx="3447594" cy="2154098"/>
            <a:chOff x="8454047" y="3245695"/>
            <a:chExt cx="3447594" cy="2154098"/>
          </a:xfrm>
        </p:grpSpPr>
        <p:graphicFrame>
          <p:nvGraphicFramePr>
            <p:cNvPr id="27" name="オブジェクト 26"/>
            <p:cNvGraphicFramePr>
              <a:graphicFrameLocks noChangeAspect="1"/>
            </p:cNvGraphicFramePr>
            <p:nvPr>
              <p:extLst>
                <p:ext uri="{D42A27DB-BD31-4B8C-83A1-F6EECF244321}">
                  <p14:modId xmlns:p14="http://schemas.microsoft.com/office/powerpoint/2010/main" val="3142695330"/>
                </p:ext>
              </p:extLst>
            </p:nvPr>
          </p:nvGraphicFramePr>
          <p:xfrm>
            <a:off x="8454047" y="3591263"/>
            <a:ext cx="3409950" cy="1758950"/>
          </p:xfrm>
          <a:graphic>
            <a:graphicData uri="http://schemas.openxmlformats.org/presentationml/2006/ole">
              <mc:AlternateContent xmlns:mc="http://schemas.openxmlformats.org/markup-compatibility/2006">
                <mc:Choice xmlns:v="urn:schemas-microsoft-com:vml" Requires="v">
                  <p:oleObj spid="_x0000_s2106" name="ワークシート" r:id="rId3" imgW="3025175" imgH="1561927" progId="Excel.Sheet.12">
                    <p:embed/>
                  </p:oleObj>
                </mc:Choice>
                <mc:Fallback>
                  <p:oleObj name="ワークシート" r:id="rId3" imgW="3025175" imgH="1561927" progId="Excel.Sheet.12">
                    <p:embed/>
                    <p:pic>
                      <p:nvPicPr>
                        <p:cNvPr id="0" name=""/>
                        <p:cNvPicPr/>
                        <p:nvPr/>
                      </p:nvPicPr>
                      <p:blipFill>
                        <a:blip r:embed="rId4"/>
                        <a:stretch>
                          <a:fillRect/>
                        </a:stretch>
                      </p:blipFill>
                      <p:spPr>
                        <a:xfrm>
                          <a:off x="8454047" y="3591263"/>
                          <a:ext cx="3409950" cy="1758950"/>
                        </a:xfrm>
                        <a:prstGeom prst="rect">
                          <a:avLst/>
                        </a:prstGeom>
                      </p:spPr>
                    </p:pic>
                  </p:oleObj>
                </mc:Fallback>
              </mc:AlternateContent>
            </a:graphicData>
          </a:graphic>
        </p:graphicFrame>
        <p:sp>
          <p:nvSpPr>
            <p:cNvPr id="28" name="正方形/長方形 27"/>
            <p:cNvSpPr/>
            <p:nvPr/>
          </p:nvSpPr>
          <p:spPr>
            <a:xfrm>
              <a:off x="11253641" y="3527793"/>
              <a:ext cx="648000" cy="18720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9619451" y="3290692"/>
              <a:ext cx="1079142" cy="276999"/>
            </a:xfrm>
            <a:prstGeom prst="rect">
              <a:avLst/>
            </a:prstGeom>
            <a:noFill/>
          </p:spPr>
          <p:txBody>
            <a:bodyPr wrap="none" rtlCol="0">
              <a:spAutoFit/>
            </a:bodyPr>
            <a:lstStyle/>
            <a:p>
              <a:r>
                <a:rPr kumimoji="1" lang="ja-JP" altLang="en-US" sz="1200" dirty="0" smtClean="0"/>
                <a:t>所得税の税率</a:t>
              </a:r>
              <a:endParaRPr kumimoji="1" lang="ja-JP" altLang="en-US" sz="1200" dirty="0"/>
            </a:p>
          </p:txBody>
        </p:sp>
        <p:sp>
          <p:nvSpPr>
            <p:cNvPr id="30" name="テキスト ボックス 29"/>
            <p:cNvSpPr txBox="1"/>
            <p:nvPr/>
          </p:nvSpPr>
          <p:spPr>
            <a:xfrm>
              <a:off x="11263369" y="3245695"/>
              <a:ext cx="596638" cy="276999"/>
            </a:xfrm>
            <a:prstGeom prst="rect">
              <a:avLst/>
            </a:prstGeom>
            <a:noFill/>
          </p:spPr>
          <p:txBody>
            <a:bodyPr wrap="none" rtlCol="0">
              <a:spAutoFit/>
            </a:bodyPr>
            <a:lstStyle/>
            <a:p>
              <a:r>
                <a:rPr kumimoji="1" lang="en-US" altLang="ja-JP" sz="1200" b="1" dirty="0" smtClean="0">
                  <a:solidFill>
                    <a:srgbClr val="FF0000"/>
                  </a:solidFill>
                </a:rPr>
                <a:t>7</a:t>
              </a:r>
              <a:r>
                <a:rPr kumimoji="1" lang="ja-JP" altLang="en-US" sz="1200" b="1" dirty="0" smtClean="0">
                  <a:solidFill>
                    <a:srgbClr val="FF0000"/>
                  </a:solidFill>
                </a:rPr>
                <a:t>段階</a:t>
              </a:r>
              <a:endParaRPr kumimoji="1" lang="ja-JP" altLang="en-US" sz="1200" b="1" dirty="0">
                <a:solidFill>
                  <a:srgbClr val="FF0000"/>
                </a:solidFill>
              </a:endParaRPr>
            </a:p>
          </p:txBody>
        </p:sp>
      </p:grpSp>
      <p:sp>
        <p:nvSpPr>
          <p:cNvPr id="32" name="テキスト ボックス 31"/>
          <p:cNvSpPr txBox="1"/>
          <p:nvPr/>
        </p:nvSpPr>
        <p:spPr>
          <a:xfrm>
            <a:off x="87131" y="5066919"/>
            <a:ext cx="2599826" cy="430887"/>
          </a:xfrm>
          <a:prstGeom prst="rect">
            <a:avLst/>
          </a:prstGeom>
          <a:noFill/>
        </p:spPr>
        <p:txBody>
          <a:bodyPr wrap="square" rtlCol="0">
            <a:spAutoFit/>
          </a:bodyPr>
          <a:lstStyle/>
          <a:p>
            <a:pPr algn="ctr"/>
            <a:r>
              <a:rPr lang="en-US" altLang="ja-JP" sz="1050" dirty="0"/>
              <a:t>(</a:t>
            </a:r>
            <a:r>
              <a:rPr kumimoji="1" lang="ja-JP" altLang="en-US" sz="1050" dirty="0" smtClean="0"/>
              <a:t>収入金額</a:t>
            </a:r>
            <a:r>
              <a:rPr kumimoji="1" lang="en-US" altLang="ja-JP" sz="1050" dirty="0" smtClean="0"/>
              <a:t>) </a:t>
            </a:r>
            <a:r>
              <a:rPr kumimoji="1" lang="ja-JP" altLang="en-US" sz="1050" dirty="0" err="1" smtClean="0"/>
              <a:t>ー</a:t>
            </a:r>
            <a:r>
              <a:rPr kumimoji="1" lang="ja-JP" altLang="en-US" sz="1050" dirty="0" smtClean="0"/>
              <a:t> </a:t>
            </a:r>
            <a:r>
              <a:rPr lang="en-US" altLang="ja-JP" sz="1050" dirty="0" smtClean="0"/>
              <a:t>(</a:t>
            </a:r>
            <a:r>
              <a:rPr kumimoji="1" lang="ja-JP" altLang="en-US" sz="1050" dirty="0" smtClean="0"/>
              <a:t>収入から差し引かれる金額</a:t>
            </a:r>
            <a:r>
              <a:rPr kumimoji="1" lang="en-US" altLang="ja-JP" sz="1050" dirty="0" smtClean="0"/>
              <a:t>)</a:t>
            </a:r>
            <a:r>
              <a:rPr kumimoji="1" lang="ja-JP" altLang="en-US" sz="1050" dirty="0" smtClean="0"/>
              <a:t>＝ </a:t>
            </a:r>
            <a:r>
              <a:rPr kumimoji="1" lang="en-US" altLang="ja-JP" sz="1050" dirty="0" smtClean="0"/>
              <a:t>(</a:t>
            </a:r>
            <a:r>
              <a:rPr kumimoji="1" lang="ja-JP" altLang="en-US" sz="1050" dirty="0" smtClean="0"/>
              <a:t>所得金額</a:t>
            </a:r>
            <a:r>
              <a:rPr kumimoji="1" lang="en-US" altLang="ja-JP" sz="1050" dirty="0" smtClean="0"/>
              <a:t>)</a:t>
            </a:r>
            <a:endParaRPr kumimoji="1" lang="ja-JP" altLang="en-US" sz="1050" dirty="0"/>
          </a:p>
        </p:txBody>
      </p:sp>
      <p:sp>
        <p:nvSpPr>
          <p:cNvPr id="33" name="テキスト ボックス 32"/>
          <p:cNvSpPr txBox="1"/>
          <p:nvPr/>
        </p:nvSpPr>
        <p:spPr>
          <a:xfrm>
            <a:off x="2815175" y="5068697"/>
            <a:ext cx="2521311" cy="415498"/>
          </a:xfrm>
          <a:prstGeom prst="rect">
            <a:avLst/>
          </a:prstGeom>
          <a:noFill/>
        </p:spPr>
        <p:txBody>
          <a:bodyPr wrap="square" rtlCol="0">
            <a:spAutoFit/>
          </a:bodyPr>
          <a:lstStyle/>
          <a:p>
            <a:pPr algn="ctr"/>
            <a:r>
              <a:rPr lang="en-US" altLang="ja-JP" sz="1050" dirty="0" smtClean="0"/>
              <a:t>(</a:t>
            </a:r>
            <a:r>
              <a:rPr lang="ja-JP" altLang="en-US" sz="1050" dirty="0"/>
              <a:t>所得</a:t>
            </a:r>
            <a:r>
              <a:rPr kumimoji="1" lang="ja-JP" altLang="en-US" sz="1050" dirty="0" smtClean="0"/>
              <a:t>金額</a:t>
            </a:r>
            <a:r>
              <a:rPr kumimoji="1" lang="en-US" altLang="ja-JP" sz="1050" dirty="0" smtClean="0"/>
              <a:t>) </a:t>
            </a:r>
            <a:r>
              <a:rPr kumimoji="1" lang="ja-JP" altLang="en-US" sz="1050" dirty="0" err="1" smtClean="0"/>
              <a:t>ー</a:t>
            </a:r>
            <a:r>
              <a:rPr kumimoji="1" lang="ja-JP" altLang="en-US" sz="1050" dirty="0" smtClean="0"/>
              <a:t> </a:t>
            </a:r>
            <a:r>
              <a:rPr lang="en-US" altLang="ja-JP" sz="1050" dirty="0" smtClean="0"/>
              <a:t>(</a:t>
            </a:r>
            <a:r>
              <a:rPr kumimoji="1" lang="ja-JP" altLang="en-US" sz="1050" dirty="0" smtClean="0"/>
              <a:t>所得控除額</a:t>
            </a:r>
            <a:r>
              <a:rPr kumimoji="1" lang="en-US" altLang="ja-JP" sz="1050" dirty="0" smtClean="0"/>
              <a:t>)</a:t>
            </a:r>
          </a:p>
          <a:p>
            <a:pPr algn="ctr"/>
            <a:r>
              <a:rPr kumimoji="1" lang="ja-JP" altLang="en-US" sz="1050" dirty="0" smtClean="0"/>
              <a:t>＝ </a:t>
            </a:r>
            <a:r>
              <a:rPr kumimoji="1" lang="en-US" altLang="ja-JP" sz="1050" dirty="0" smtClean="0"/>
              <a:t>(</a:t>
            </a:r>
            <a:r>
              <a:rPr kumimoji="1" lang="ja-JP" altLang="en-US" sz="1050" dirty="0" smtClean="0"/>
              <a:t>課税所得金額</a:t>
            </a:r>
            <a:r>
              <a:rPr kumimoji="1" lang="en-US" altLang="ja-JP" sz="1050" dirty="0" smtClean="0"/>
              <a:t>)</a:t>
            </a:r>
            <a:endParaRPr kumimoji="1" lang="ja-JP" altLang="en-US" sz="1050" dirty="0"/>
          </a:p>
        </p:txBody>
      </p:sp>
      <p:sp>
        <p:nvSpPr>
          <p:cNvPr id="34" name="テキスト ボックス 33"/>
          <p:cNvSpPr txBox="1"/>
          <p:nvPr/>
        </p:nvSpPr>
        <p:spPr>
          <a:xfrm>
            <a:off x="6073179" y="5081788"/>
            <a:ext cx="2521311" cy="415498"/>
          </a:xfrm>
          <a:prstGeom prst="rect">
            <a:avLst/>
          </a:prstGeom>
          <a:noFill/>
        </p:spPr>
        <p:txBody>
          <a:bodyPr wrap="square" rtlCol="0">
            <a:spAutoFit/>
          </a:bodyPr>
          <a:lstStyle/>
          <a:p>
            <a:pPr algn="ctr"/>
            <a:r>
              <a:rPr lang="en-US" altLang="ja-JP" sz="1050" dirty="0" smtClean="0"/>
              <a:t>(</a:t>
            </a:r>
            <a:r>
              <a:rPr lang="ja-JP" altLang="en-US" sz="1050" dirty="0" smtClean="0"/>
              <a:t>課税所得</a:t>
            </a:r>
            <a:r>
              <a:rPr kumimoji="1" lang="ja-JP" altLang="en-US" sz="1050" dirty="0" smtClean="0"/>
              <a:t>金額</a:t>
            </a:r>
            <a:r>
              <a:rPr kumimoji="1" lang="en-US" altLang="ja-JP" sz="1050" dirty="0" smtClean="0"/>
              <a:t>) </a:t>
            </a:r>
            <a:r>
              <a:rPr lang="en-US" altLang="ja-JP" sz="1050" dirty="0"/>
              <a:t>×</a:t>
            </a:r>
            <a:r>
              <a:rPr kumimoji="1" lang="ja-JP" altLang="en-US" sz="1050" dirty="0" smtClean="0"/>
              <a:t> 所得税の税率</a:t>
            </a:r>
            <a:endParaRPr kumimoji="1" lang="en-US" altLang="ja-JP" sz="1050" dirty="0" smtClean="0"/>
          </a:p>
          <a:p>
            <a:pPr algn="ctr"/>
            <a:r>
              <a:rPr kumimoji="1" lang="ja-JP" altLang="en-US" sz="1050" dirty="0" smtClean="0"/>
              <a:t>＝ </a:t>
            </a:r>
            <a:r>
              <a:rPr kumimoji="1" lang="en-US" altLang="ja-JP" sz="1050" dirty="0" smtClean="0"/>
              <a:t>(</a:t>
            </a:r>
            <a:r>
              <a:rPr kumimoji="1" lang="ja-JP" altLang="en-US" sz="1050" dirty="0" smtClean="0"/>
              <a:t>所得税額</a:t>
            </a:r>
            <a:r>
              <a:rPr kumimoji="1" lang="en-US" altLang="ja-JP" sz="1050" dirty="0" smtClean="0"/>
              <a:t>)</a:t>
            </a:r>
            <a:endParaRPr kumimoji="1" lang="ja-JP" altLang="en-US" sz="1050" dirty="0"/>
          </a:p>
        </p:txBody>
      </p:sp>
    </p:spTree>
    <p:extLst>
      <p:ext uri="{BB962C8B-B14F-4D97-AF65-F5344CB8AC3E}">
        <p14:creationId xmlns:p14="http://schemas.microsoft.com/office/powerpoint/2010/main" val="19618170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stretch>
            <a:fillRect/>
          </a:stretch>
        </p:blipFill>
        <p:spPr>
          <a:xfrm>
            <a:off x="3552608" y="101065"/>
            <a:ext cx="4543284" cy="6655871"/>
          </a:xfrm>
          <a:prstGeom prst="rect">
            <a:avLst/>
          </a:prstGeom>
          <a:ln>
            <a:solidFill>
              <a:schemeClr val="bg1">
                <a:lumMod val="50000"/>
              </a:schemeClr>
            </a:solidFill>
          </a:ln>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a:t>
            </a:fld>
            <a:endParaRPr kumimoji="1" lang="ja-JP" altLang="en-US"/>
          </a:p>
        </p:txBody>
      </p:sp>
      <p:sp>
        <p:nvSpPr>
          <p:cNvPr id="4" name="雲 3"/>
          <p:cNvSpPr/>
          <p:nvPr/>
        </p:nvSpPr>
        <p:spPr>
          <a:xfrm>
            <a:off x="6886936" y="1038656"/>
            <a:ext cx="4608035" cy="1635096"/>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dirty="0" smtClean="0"/>
              <a:t>生徒に記載してもらう用の配布プリント紹介スライド。</a:t>
            </a:r>
            <a:endParaRPr lang="en-US" altLang="ja-JP" dirty="0" smtClean="0"/>
          </a:p>
          <a:p>
            <a:r>
              <a:rPr kumimoji="1" lang="en-US" altLang="ja-JP" dirty="0" smtClean="0"/>
              <a:t>Word</a:t>
            </a:r>
            <a:r>
              <a:rPr kumimoji="1" lang="ja-JP" altLang="en-US" dirty="0" smtClean="0"/>
              <a:t>様式も併せて掲載。</a:t>
            </a:r>
            <a:endParaRPr kumimoji="1" lang="en-US" altLang="ja-JP" dirty="0" smtClean="0"/>
          </a:p>
        </p:txBody>
      </p:sp>
    </p:spTree>
    <p:extLst>
      <p:ext uri="{BB962C8B-B14F-4D97-AF65-F5344CB8AC3E}">
        <p14:creationId xmlns:p14="http://schemas.microsoft.com/office/powerpoint/2010/main" val="4005749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30</a:t>
            </a:fld>
            <a:endParaRPr kumimoji="1" lang="ja-JP" altLang="en-US"/>
          </a:p>
        </p:txBody>
      </p:sp>
      <p:sp>
        <p:nvSpPr>
          <p:cNvPr id="3" name="テキスト ボックス 2"/>
          <p:cNvSpPr txBox="1"/>
          <p:nvPr/>
        </p:nvSpPr>
        <p:spPr>
          <a:xfrm>
            <a:off x="156117" y="6323498"/>
            <a:ext cx="7212231" cy="461665"/>
          </a:xfrm>
          <a:prstGeom prst="rect">
            <a:avLst/>
          </a:prstGeom>
          <a:noFill/>
        </p:spPr>
        <p:txBody>
          <a:bodyPr wrap="none" rtlCol="0">
            <a:spAutoFit/>
          </a:bodyPr>
          <a:lstStyle/>
          <a:p>
            <a:r>
              <a:rPr lang="zh-CN" altLang="en-US" sz="1200" dirty="0" smtClean="0"/>
              <a:t>租税</a:t>
            </a:r>
            <a:r>
              <a:rPr lang="zh-CN" altLang="en-US" sz="1200" dirty="0"/>
              <a:t>教育用</a:t>
            </a:r>
            <a:r>
              <a:rPr lang="zh-CN" altLang="en-US" sz="1200" dirty="0" smtClean="0"/>
              <a:t>副教材</a:t>
            </a:r>
            <a:r>
              <a:rPr lang="ja-JP" altLang="en-US" sz="1200" dirty="0"/>
              <a:t>「中学生用（高知県）令和</a:t>
            </a:r>
            <a:r>
              <a:rPr lang="en-US" altLang="ja-JP" sz="1200" dirty="0"/>
              <a:t>4</a:t>
            </a:r>
            <a:r>
              <a:rPr lang="ja-JP" altLang="en-US" sz="1200" dirty="0" smtClean="0"/>
              <a:t>年度版</a:t>
            </a:r>
            <a:r>
              <a:rPr lang="en-US" altLang="ja-JP" sz="1200" dirty="0" smtClean="0"/>
              <a:t>『</a:t>
            </a:r>
            <a:r>
              <a:rPr lang="ja-JP" altLang="en-US" sz="1200" dirty="0" smtClean="0"/>
              <a:t>わたしたち</a:t>
            </a:r>
            <a:r>
              <a:rPr lang="ja-JP" altLang="en-US" sz="1200" dirty="0"/>
              <a:t>の生活と</a:t>
            </a:r>
            <a:r>
              <a:rPr lang="ja-JP" altLang="en-US" sz="1200" dirty="0" smtClean="0"/>
              <a:t>税</a:t>
            </a:r>
            <a:r>
              <a:rPr lang="en-US" altLang="ja-JP" sz="1200" dirty="0" smtClean="0"/>
              <a:t>』</a:t>
            </a:r>
            <a:r>
              <a:rPr kumimoji="1" lang="ja-JP" altLang="en-US" sz="1200" dirty="0" smtClean="0"/>
              <a:t>」（国税庁）より抜粋して作成</a:t>
            </a:r>
            <a:endParaRPr kumimoji="1" lang="en-US" altLang="ja-JP" sz="1200" dirty="0" smtClean="0"/>
          </a:p>
          <a:p>
            <a:r>
              <a:rPr lang="en-US" altLang="ja-JP" sz="1200" dirty="0"/>
              <a:t>https://www.nta.go.jp/about/organization/takamatsu/education/pdf/chugaku_kochi.pdf</a:t>
            </a:r>
            <a:endParaRPr kumimoji="1" lang="ja-JP" altLang="en-US" sz="1200" dirty="0"/>
          </a:p>
        </p:txBody>
      </p:sp>
      <p:sp>
        <p:nvSpPr>
          <p:cNvPr id="5" name="テキスト ボックス 4"/>
          <p:cNvSpPr txBox="1"/>
          <p:nvPr/>
        </p:nvSpPr>
        <p:spPr>
          <a:xfrm>
            <a:off x="261627" y="296800"/>
            <a:ext cx="8686993" cy="461665"/>
          </a:xfrm>
          <a:prstGeom prst="rect">
            <a:avLst/>
          </a:prstGeom>
          <a:noFill/>
        </p:spPr>
        <p:txBody>
          <a:bodyPr wrap="none" rtlCol="0">
            <a:spAutoFit/>
          </a:bodyPr>
          <a:lstStyle/>
          <a:p>
            <a:r>
              <a:rPr kumimoji="1" lang="ja-JP" altLang="en-US" sz="2400" b="1" dirty="0" smtClean="0"/>
              <a:t>■給与年収額と所得税額</a:t>
            </a:r>
            <a:r>
              <a:rPr kumimoji="1" lang="ja-JP" altLang="en-US" sz="2000" dirty="0" smtClean="0"/>
              <a:t>（令和３年分　夫婦２人の給与所得者の場合）</a:t>
            </a:r>
            <a:endParaRPr kumimoji="1" lang="ja-JP" altLang="en-US" sz="2000" dirty="0"/>
          </a:p>
        </p:txBody>
      </p:sp>
      <p:grpSp>
        <p:nvGrpSpPr>
          <p:cNvPr id="14" name="グループ化 13"/>
          <p:cNvGrpSpPr/>
          <p:nvPr/>
        </p:nvGrpSpPr>
        <p:grpSpPr>
          <a:xfrm>
            <a:off x="396240" y="868367"/>
            <a:ext cx="8090241" cy="5348451"/>
            <a:chOff x="396240" y="868367"/>
            <a:chExt cx="8090241" cy="5348451"/>
          </a:xfrm>
        </p:grpSpPr>
        <p:grpSp>
          <p:nvGrpSpPr>
            <p:cNvPr id="13" name="グループ化 12"/>
            <p:cNvGrpSpPr/>
            <p:nvPr/>
          </p:nvGrpSpPr>
          <p:grpSpPr>
            <a:xfrm>
              <a:off x="396240" y="868367"/>
              <a:ext cx="8090241" cy="4830706"/>
              <a:chOff x="396240" y="807407"/>
              <a:chExt cx="8090241" cy="4830706"/>
            </a:xfrm>
          </p:grpSpPr>
          <p:graphicFrame>
            <p:nvGraphicFramePr>
              <p:cNvPr id="9" name="グラフ 8"/>
              <p:cNvGraphicFramePr/>
              <p:nvPr>
                <p:extLst>
                  <p:ext uri="{D42A27DB-BD31-4B8C-83A1-F6EECF244321}">
                    <p14:modId xmlns:p14="http://schemas.microsoft.com/office/powerpoint/2010/main" val="944600464"/>
                  </p:ext>
                </p:extLst>
              </p:nvPr>
            </p:nvGraphicFramePr>
            <p:xfrm>
              <a:off x="396240" y="846759"/>
              <a:ext cx="7523480" cy="4791354"/>
            </p:xfrm>
            <a:graphic>
              <a:graphicData uri="http://schemas.openxmlformats.org/drawingml/2006/chart">
                <c:chart xmlns:c="http://schemas.openxmlformats.org/drawingml/2006/chart" xmlns:r="http://schemas.openxmlformats.org/officeDocument/2006/relationships" r:id="rId3"/>
              </a:graphicData>
            </a:graphic>
          </p:graphicFrame>
          <p:sp>
            <p:nvSpPr>
              <p:cNvPr id="10" name="テキスト ボックス 9"/>
              <p:cNvSpPr txBox="1"/>
              <p:nvPr/>
            </p:nvSpPr>
            <p:spPr>
              <a:xfrm>
                <a:off x="441960" y="807407"/>
                <a:ext cx="931665" cy="430887"/>
              </a:xfrm>
              <a:prstGeom prst="rect">
                <a:avLst/>
              </a:prstGeom>
              <a:noFill/>
            </p:spPr>
            <p:txBody>
              <a:bodyPr wrap="none" rtlCol="0">
                <a:spAutoFit/>
              </a:bodyPr>
              <a:lstStyle/>
              <a:p>
                <a:r>
                  <a:rPr lang="ja-JP" altLang="en-US" sz="1100" dirty="0" smtClean="0"/>
                  <a:t>（税額）</a:t>
                </a:r>
                <a:endParaRPr lang="en-US" altLang="ja-JP" sz="1100" dirty="0" smtClean="0"/>
              </a:p>
              <a:p>
                <a:r>
                  <a:rPr kumimoji="1" lang="ja-JP" altLang="en-US" sz="1100" dirty="0"/>
                  <a:t>　</a:t>
                </a:r>
                <a:r>
                  <a:rPr kumimoji="1" lang="ja-JP" altLang="en-US" sz="1100" dirty="0" smtClean="0"/>
                  <a:t>　　　　万円</a:t>
                </a:r>
                <a:endParaRPr kumimoji="1" lang="en-US" altLang="ja-JP" sz="1100" dirty="0" smtClean="0"/>
              </a:p>
            </p:txBody>
          </p:sp>
          <p:sp>
            <p:nvSpPr>
              <p:cNvPr id="11" name="テキスト ボックス 10"/>
              <p:cNvSpPr txBox="1"/>
              <p:nvPr/>
            </p:nvSpPr>
            <p:spPr>
              <a:xfrm>
                <a:off x="7596494" y="5336459"/>
                <a:ext cx="889987" cy="261610"/>
              </a:xfrm>
              <a:prstGeom prst="rect">
                <a:avLst/>
              </a:prstGeom>
              <a:noFill/>
            </p:spPr>
            <p:txBody>
              <a:bodyPr wrap="none" rtlCol="0">
                <a:spAutoFit/>
              </a:bodyPr>
              <a:lstStyle/>
              <a:p>
                <a:r>
                  <a:rPr lang="ja-JP" altLang="en-US" sz="1100" dirty="0" smtClean="0"/>
                  <a:t>（年収額）</a:t>
                </a:r>
                <a:endParaRPr kumimoji="1" lang="en-US" altLang="ja-JP" sz="1100" dirty="0" smtClean="0"/>
              </a:p>
            </p:txBody>
          </p:sp>
        </p:grpSp>
        <p:sp>
          <p:nvSpPr>
            <p:cNvPr id="12" name="テキスト ボックス 11"/>
            <p:cNvSpPr txBox="1"/>
            <p:nvPr/>
          </p:nvSpPr>
          <p:spPr>
            <a:xfrm>
              <a:off x="496563" y="5693598"/>
              <a:ext cx="6931706" cy="523220"/>
            </a:xfrm>
            <a:prstGeom prst="rect">
              <a:avLst/>
            </a:prstGeom>
            <a:noFill/>
          </p:spPr>
          <p:txBody>
            <a:bodyPr wrap="none" rtlCol="0">
              <a:spAutoFit/>
            </a:bodyPr>
            <a:lstStyle/>
            <a:p>
              <a:r>
                <a:rPr kumimoji="1" lang="ja-JP" altLang="en-US" sz="1400" dirty="0" smtClean="0"/>
                <a:t>（注）</a:t>
              </a:r>
              <a:r>
                <a:rPr kumimoji="1" lang="en-US" altLang="ja-JP" sz="1400" dirty="0" smtClean="0"/>
                <a:t>1</a:t>
              </a:r>
              <a:r>
                <a:rPr kumimoji="1" lang="ja-JP" altLang="en-US" sz="1400" dirty="0" smtClean="0"/>
                <a:t>　夫婦子２人（子のうち１人が特定扶養親族、１人が一般扶養親族）として計算。</a:t>
              </a:r>
              <a:endParaRPr kumimoji="1" lang="en-US" altLang="ja-JP" sz="1400" dirty="0" smtClean="0"/>
            </a:p>
            <a:p>
              <a:r>
                <a:rPr lang="ja-JP" altLang="en-US" sz="1400" dirty="0"/>
                <a:t>　</a:t>
              </a:r>
              <a:r>
                <a:rPr lang="ja-JP" altLang="en-US" sz="1400" dirty="0" smtClean="0"/>
                <a:t>　　</a:t>
              </a:r>
              <a:r>
                <a:rPr lang="ja-JP" altLang="en-US" sz="1400" dirty="0"/>
                <a:t>　 </a:t>
              </a:r>
              <a:r>
                <a:rPr lang="en-US" altLang="ja-JP" sz="1400" dirty="0" smtClean="0"/>
                <a:t>2</a:t>
              </a:r>
              <a:r>
                <a:rPr lang="ja-JP" altLang="en-US" sz="1400" dirty="0" smtClean="0"/>
                <a:t>　復興特別所得税を含む。</a:t>
              </a:r>
              <a:endParaRPr kumimoji="1" lang="ja-JP" altLang="en-US" sz="1400" dirty="0"/>
            </a:p>
          </p:txBody>
        </p:sp>
      </p:grpSp>
      <p:sp>
        <p:nvSpPr>
          <p:cNvPr id="15" name="角丸四角形吹き出し 14"/>
          <p:cNvSpPr/>
          <p:nvPr/>
        </p:nvSpPr>
        <p:spPr>
          <a:xfrm>
            <a:off x="8222712" y="1383948"/>
            <a:ext cx="3629319" cy="2863402"/>
          </a:xfrm>
          <a:prstGeom prst="wedgeRoundRectCallout">
            <a:avLst>
              <a:gd name="adj1" fmla="val -69180"/>
              <a:gd name="adj2" fmla="val 24758"/>
              <a:gd name="adj3" fmla="val 16667"/>
            </a:avLst>
          </a:prstGeom>
          <a:solidFill>
            <a:srgbClr val="DDEEF9"/>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kumimoji="1" lang="ja-JP" altLang="en-US" sz="2400" dirty="0" smtClean="0">
                <a:solidFill>
                  <a:schemeClr val="tx1"/>
                </a:solidFill>
              </a:rPr>
              <a:t>グラフを見てみると、給与年収</a:t>
            </a:r>
            <a:r>
              <a:rPr kumimoji="1" lang="en-US" altLang="ja-JP" sz="2400" dirty="0" smtClean="0">
                <a:solidFill>
                  <a:schemeClr val="tx1"/>
                </a:solidFill>
              </a:rPr>
              <a:t>500</a:t>
            </a:r>
            <a:r>
              <a:rPr kumimoji="1" lang="ja-JP" altLang="en-US" sz="2400" dirty="0" smtClean="0">
                <a:solidFill>
                  <a:schemeClr val="tx1"/>
                </a:solidFill>
              </a:rPr>
              <a:t>万円の</a:t>
            </a:r>
            <a:r>
              <a:rPr kumimoji="1" lang="en-US" altLang="ja-JP" sz="2400" dirty="0" smtClean="0">
                <a:solidFill>
                  <a:schemeClr val="tx1"/>
                </a:solidFill>
              </a:rPr>
              <a:t>10</a:t>
            </a:r>
            <a:r>
              <a:rPr kumimoji="1" lang="ja-JP" altLang="en-US" sz="2400" dirty="0" smtClean="0">
                <a:solidFill>
                  <a:schemeClr val="tx1"/>
                </a:solidFill>
              </a:rPr>
              <a:t>倍の年収</a:t>
            </a:r>
            <a:r>
              <a:rPr kumimoji="1" lang="en-US" altLang="ja-JP" sz="2400" dirty="0" smtClean="0">
                <a:solidFill>
                  <a:schemeClr val="tx1"/>
                </a:solidFill>
              </a:rPr>
              <a:t>5,000</a:t>
            </a:r>
            <a:r>
              <a:rPr kumimoji="1" lang="ja-JP" altLang="en-US" sz="2400" dirty="0" smtClean="0">
                <a:solidFill>
                  <a:schemeClr val="tx1"/>
                </a:solidFill>
              </a:rPr>
              <a:t>万円の人の所得税は、年収</a:t>
            </a:r>
            <a:r>
              <a:rPr kumimoji="1" lang="en-US" altLang="ja-JP" sz="2400" dirty="0" smtClean="0">
                <a:solidFill>
                  <a:schemeClr val="tx1"/>
                </a:solidFill>
              </a:rPr>
              <a:t>500</a:t>
            </a:r>
            <a:r>
              <a:rPr kumimoji="1" lang="ja-JP" altLang="en-US" sz="2400" dirty="0" smtClean="0">
                <a:solidFill>
                  <a:schemeClr val="tx1"/>
                </a:solidFill>
              </a:rPr>
              <a:t>万円の人の所得税の</a:t>
            </a:r>
            <a:r>
              <a:rPr lang="ja-JP" altLang="en-US" sz="2400" dirty="0" smtClean="0">
                <a:solidFill>
                  <a:schemeClr val="tx1"/>
                </a:solidFill>
              </a:rPr>
              <a:t>約</a:t>
            </a:r>
            <a:r>
              <a:rPr lang="en-US" altLang="ja-JP" sz="2400" dirty="0" smtClean="0">
                <a:solidFill>
                  <a:schemeClr val="tx1"/>
                </a:solidFill>
              </a:rPr>
              <a:t>331</a:t>
            </a:r>
            <a:r>
              <a:rPr lang="ja-JP" altLang="en-US" sz="2400" dirty="0" smtClean="0">
                <a:solidFill>
                  <a:schemeClr val="tx1"/>
                </a:solidFill>
              </a:rPr>
              <a:t>倍になっています。</a:t>
            </a:r>
            <a:endParaRPr kumimoji="1" lang="ja-JP" altLang="en-US" sz="2400" dirty="0">
              <a:solidFill>
                <a:schemeClr val="tx1"/>
              </a:solidFill>
            </a:endParaRPr>
          </a:p>
        </p:txBody>
      </p:sp>
    </p:spTree>
    <p:extLst>
      <p:ext uri="{BB962C8B-B14F-4D97-AF65-F5344CB8AC3E}">
        <p14:creationId xmlns:p14="http://schemas.microsoft.com/office/powerpoint/2010/main" val="1851639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31</a:t>
            </a:fld>
            <a:endParaRPr kumimoji="1" lang="ja-JP" altLang="en-US"/>
          </a:p>
        </p:txBody>
      </p:sp>
      <p:sp>
        <p:nvSpPr>
          <p:cNvPr id="4" name="フレーム 3"/>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○○、愛車でドライブ！！</a:t>
            </a:r>
            <a:endParaRPr kumimoji="1" lang="ja-JP" altLang="en-US" sz="4000" b="1" dirty="0">
              <a:solidFill>
                <a:schemeClr val="tx1"/>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14557" t="22089" r="499" b="18932"/>
          <a:stretch/>
        </p:blipFill>
        <p:spPr>
          <a:xfrm>
            <a:off x="518160" y="3780692"/>
            <a:ext cx="5390271" cy="2497015"/>
          </a:xfrm>
          <a:prstGeom prst="rect">
            <a:avLst/>
          </a:prstGeom>
        </p:spPr>
      </p:pic>
      <p:sp>
        <p:nvSpPr>
          <p:cNvPr id="9" name="角丸四角形吹き出し 8"/>
          <p:cNvSpPr/>
          <p:nvPr/>
        </p:nvSpPr>
        <p:spPr>
          <a:xfrm>
            <a:off x="842654" y="2005752"/>
            <a:ext cx="4245397" cy="1287091"/>
          </a:xfrm>
          <a:prstGeom prst="wedgeRoundRectCallout">
            <a:avLst>
              <a:gd name="adj1" fmla="val -20116"/>
              <a:gd name="adj2" fmla="val 971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黒塗り</a:t>
            </a:r>
            <a:r>
              <a:rPr kumimoji="1" lang="ja-JP" altLang="en-US" sz="2400" dirty="0" err="1" smtClean="0"/>
              <a:t>な</a:t>
            </a:r>
            <a:r>
              <a:rPr kumimoji="1" lang="ja-JP" altLang="en-US" sz="2400" dirty="0" smtClean="0"/>
              <a:t>ところがクールで</a:t>
            </a:r>
            <a:endParaRPr kumimoji="1" lang="en-US" altLang="ja-JP" sz="2400" dirty="0" smtClean="0"/>
          </a:p>
          <a:p>
            <a:pPr algn="ctr">
              <a:lnSpc>
                <a:spcPct val="150000"/>
              </a:lnSpc>
            </a:pPr>
            <a:r>
              <a:rPr kumimoji="1" lang="ja-JP" altLang="en-US" sz="2400" dirty="0" smtClean="0"/>
              <a:t>お気に入り！行ってきまーす！</a:t>
            </a:r>
            <a:endParaRPr kumimoji="1" lang="en-US" altLang="ja-JP" sz="2400" dirty="0" smtClean="0"/>
          </a:p>
        </p:txBody>
      </p:sp>
      <p:pic>
        <p:nvPicPr>
          <p:cNvPr id="10" name="図 9"/>
          <p:cNvPicPr>
            <a:picLocks noChangeAspect="1"/>
          </p:cNvPicPr>
          <p:nvPr/>
        </p:nvPicPr>
        <p:blipFill rotWithShape="1">
          <a:blip r:embed="rId4">
            <a:extLst>
              <a:ext uri="{28A0092B-C50C-407E-A947-70E740481C1C}">
                <a14:useLocalDpi xmlns:a14="http://schemas.microsoft.com/office/drawing/2010/main" val="0"/>
              </a:ext>
            </a:extLst>
          </a:blip>
          <a:srcRect t="13259" r="-313"/>
          <a:stretch/>
        </p:blipFill>
        <p:spPr>
          <a:xfrm>
            <a:off x="7272110" y="1806498"/>
            <a:ext cx="3472089" cy="2251750"/>
          </a:xfrm>
          <a:prstGeom prst="rect">
            <a:avLst/>
          </a:prstGeom>
        </p:spPr>
      </p:pic>
      <p:pic>
        <p:nvPicPr>
          <p:cNvPr id="11" name="図 10"/>
          <p:cNvPicPr>
            <a:picLocks noChangeAspect="1"/>
          </p:cNvPicPr>
          <p:nvPr/>
        </p:nvPicPr>
        <p:blipFill rotWithShape="1">
          <a:blip r:embed="rId5">
            <a:extLst>
              <a:ext uri="{28A0092B-C50C-407E-A947-70E740481C1C}">
                <a14:useLocalDpi xmlns:a14="http://schemas.microsoft.com/office/drawing/2010/main" val="0"/>
              </a:ext>
            </a:extLst>
          </a:blip>
          <a:srcRect l="2613" t="12886" r="233" b="10904"/>
          <a:stretch/>
        </p:blipFill>
        <p:spPr>
          <a:xfrm>
            <a:off x="6814568" y="4341903"/>
            <a:ext cx="4387174" cy="1935804"/>
          </a:xfrm>
          <a:prstGeom prst="rect">
            <a:avLst/>
          </a:prstGeom>
        </p:spPr>
      </p:pic>
      <p:sp>
        <p:nvSpPr>
          <p:cNvPr id="12" name="正方形/長方形 11"/>
          <p:cNvSpPr/>
          <p:nvPr/>
        </p:nvSpPr>
        <p:spPr>
          <a:xfrm>
            <a:off x="4650219" y="3490740"/>
            <a:ext cx="3059723"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3200" b="1" dirty="0" smtClean="0"/>
              <a:t>ガソリン</a:t>
            </a:r>
            <a:r>
              <a:rPr kumimoji="1" lang="en-US" altLang="ja-JP" sz="3200" b="1" dirty="0" smtClean="0"/>
              <a:t>10ℓ</a:t>
            </a:r>
          </a:p>
          <a:p>
            <a:pPr algn="ctr"/>
            <a:r>
              <a:rPr lang="en-US" altLang="ja-JP" sz="3200" b="1" dirty="0" smtClean="0"/>
              <a:t>1,600</a:t>
            </a:r>
            <a:r>
              <a:rPr lang="ja-JP" altLang="en-US" sz="3200" b="1" dirty="0" smtClean="0"/>
              <a:t>円</a:t>
            </a:r>
            <a:endParaRPr kumimoji="1" lang="ja-JP" altLang="en-US" sz="3200" b="1" dirty="0"/>
          </a:p>
        </p:txBody>
      </p:sp>
      <p:sp>
        <p:nvSpPr>
          <p:cNvPr id="13" name="正方形/長方形 12"/>
          <p:cNvSpPr/>
          <p:nvPr/>
        </p:nvSpPr>
        <p:spPr>
          <a:xfrm>
            <a:off x="8219743" y="1827356"/>
            <a:ext cx="3207849" cy="117816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chemeClr val="tx1"/>
                </a:solidFill>
              </a:rPr>
              <a:t>自動車</a:t>
            </a:r>
            <a:r>
              <a:rPr kumimoji="1" lang="ja-JP" altLang="en-US" sz="2400" b="1" dirty="0" smtClean="0">
                <a:solidFill>
                  <a:schemeClr val="tx1"/>
                </a:solidFill>
              </a:rPr>
              <a:t>税</a:t>
            </a:r>
            <a:endParaRPr kumimoji="1" lang="en-US" altLang="ja-JP" sz="2400" b="1" dirty="0" smtClean="0">
              <a:solidFill>
                <a:schemeClr val="tx1"/>
              </a:solidFill>
            </a:endParaRPr>
          </a:p>
          <a:p>
            <a:pPr algn="ctr">
              <a:lnSpc>
                <a:spcPct val="130000"/>
              </a:lnSpc>
            </a:pPr>
            <a:r>
              <a:rPr lang="ja-JP" altLang="en-US" sz="2400" b="1" dirty="0" smtClean="0">
                <a:solidFill>
                  <a:schemeClr val="tx1"/>
                </a:solidFill>
              </a:rPr>
              <a:t>（自動車にかかる</a:t>
            </a:r>
            <a:r>
              <a:rPr lang="ja-JP" altLang="en-US" sz="2400" b="1" dirty="0">
                <a:solidFill>
                  <a:schemeClr val="tx1"/>
                </a:solidFill>
              </a:rPr>
              <a:t>税</a:t>
            </a:r>
            <a:r>
              <a:rPr lang="ja-JP" altLang="en-US" sz="2400" b="1" dirty="0" smtClean="0">
                <a:solidFill>
                  <a:schemeClr val="tx1"/>
                </a:solidFill>
              </a:rPr>
              <a:t>）</a:t>
            </a:r>
            <a:endParaRPr kumimoji="1" lang="ja-JP" altLang="en-US" sz="2400" b="1" dirty="0">
              <a:solidFill>
                <a:schemeClr val="tx1"/>
              </a:solidFill>
            </a:endParaRPr>
          </a:p>
        </p:txBody>
      </p:sp>
      <p:sp>
        <p:nvSpPr>
          <p:cNvPr id="14" name="正方形/長方形 13"/>
          <p:cNvSpPr/>
          <p:nvPr/>
        </p:nvSpPr>
        <p:spPr>
          <a:xfrm>
            <a:off x="8219742" y="3410795"/>
            <a:ext cx="3207849" cy="117816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揮発油税</a:t>
            </a:r>
            <a:endParaRPr kumimoji="1" lang="en-US" altLang="ja-JP" sz="2400" b="1" dirty="0" smtClean="0">
              <a:solidFill>
                <a:schemeClr val="tx1"/>
              </a:solidFill>
            </a:endParaRPr>
          </a:p>
          <a:p>
            <a:pPr algn="ctr">
              <a:lnSpc>
                <a:spcPct val="130000"/>
              </a:lnSpc>
            </a:pPr>
            <a:r>
              <a:rPr lang="ja-JP" altLang="en-US" sz="2400" b="1" dirty="0" smtClean="0">
                <a:solidFill>
                  <a:schemeClr val="tx1"/>
                </a:solidFill>
              </a:rPr>
              <a:t>（ガソリンにかかる</a:t>
            </a:r>
            <a:r>
              <a:rPr lang="ja-JP" altLang="en-US" sz="2400" b="1" dirty="0">
                <a:solidFill>
                  <a:schemeClr val="tx1"/>
                </a:solidFill>
              </a:rPr>
              <a:t>税</a:t>
            </a:r>
            <a:r>
              <a:rPr lang="ja-JP" altLang="en-US" sz="2400" b="1" dirty="0" smtClean="0">
                <a:solidFill>
                  <a:schemeClr val="tx1"/>
                </a:solidFill>
              </a:rPr>
              <a:t>）</a:t>
            </a:r>
            <a:endParaRPr kumimoji="1" lang="ja-JP" altLang="en-US" sz="2400" b="1" dirty="0">
              <a:solidFill>
                <a:schemeClr val="tx1"/>
              </a:solidFill>
            </a:endParaRPr>
          </a:p>
        </p:txBody>
      </p:sp>
      <p:sp>
        <p:nvSpPr>
          <p:cNvPr id="15" name="正方形/長方形 14"/>
          <p:cNvSpPr/>
          <p:nvPr/>
        </p:nvSpPr>
        <p:spPr>
          <a:xfrm>
            <a:off x="8219742" y="4989356"/>
            <a:ext cx="1768325" cy="763992"/>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消費税</a:t>
            </a:r>
            <a:endParaRPr kumimoji="1" lang="ja-JP" altLang="en-US" sz="2400" b="1" dirty="0">
              <a:solidFill>
                <a:schemeClr val="tx1"/>
              </a:solidFill>
            </a:endParaRPr>
          </a:p>
        </p:txBody>
      </p:sp>
      <p:sp>
        <p:nvSpPr>
          <p:cNvPr id="16" name="正方形/長方形 15"/>
          <p:cNvSpPr/>
          <p:nvPr/>
        </p:nvSpPr>
        <p:spPr>
          <a:xfrm>
            <a:off x="540797" y="2169045"/>
            <a:ext cx="5543480" cy="1733263"/>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800" b="1" dirty="0" smtClean="0">
                <a:solidFill>
                  <a:schemeClr val="tx1"/>
                </a:solidFill>
              </a:rPr>
              <a:t>揮発油税　　　　　</a:t>
            </a:r>
            <a:r>
              <a:rPr lang="en-US" altLang="ja-JP" sz="2800" b="1" dirty="0" smtClean="0">
                <a:solidFill>
                  <a:schemeClr val="tx1"/>
                </a:solidFill>
              </a:rPr>
              <a:t>48</a:t>
            </a:r>
            <a:r>
              <a:rPr lang="ja-JP" altLang="en-US" sz="2800" b="1" dirty="0" smtClean="0">
                <a:solidFill>
                  <a:schemeClr val="tx1"/>
                </a:solidFill>
              </a:rPr>
              <a:t>円</a:t>
            </a:r>
            <a:r>
              <a:rPr lang="en-US" altLang="ja-JP" sz="2800" b="1" dirty="0" smtClean="0">
                <a:solidFill>
                  <a:schemeClr val="tx1"/>
                </a:solidFill>
              </a:rPr>
              <a:t>60</a:t>
            </a:r>
            <a:r>
              <a:rPr lang="ja-JP" altLang="en-US" sz="2800" b="1" dirty="0" smtClean="0">
                <a:solidFill>
                  <a:schemeClr val="tx1"/>
                </a:solidFill>
              </a:rPr>
              <a:t>銭／</a:t>
            </a:r>
            <a:r>
              <a:rPr lang="en-US" altLang="ja-JP" sz="2800" b="1" dirty="0" smtClean="0">
                <a:solidFill>
                  <a:schemeClr val="tx1"/>
                </a:solidFill>
              </a:rPr>
              <a:t>1ℓ</a:t>
            </a:r>
          </a:p>
          <a:p>
            <a:pPr>
              <a:lnSpc>
                <a:spcPct val="130000"/>
              </a:lnSpc>
            </a:pPr>
            <a:r>
              <a:rPr kumimoji="1" lang="ja-JP" altLang="en-US" sz="2800" b="1" dirty="0">
                <a:solidFill>
                  <a:schemeClr val="tx1"/>
                </a:solidFill>
              </a:rPr>
              <a:t>地方揮発油</a:t>
            </a:r>
            <a:r>
              <a:rPr kumimoji="1" lang="ja-JP" altLang="en-US" sz="2800" b="1" dirty="0" smtClean="0">
                <a:solidFill>
                  <a:schemeClr val="tx1"/>
                </a:solidFill>
              </a:rPr>
              <a:t>税　　　</a:t>
            </a:r>
            <a:r>
              <a:rPr kumimoji="1" lang="en-US" altLang="ja-JP" sz="2800" b="1" dirty="0" smtClean="0">
                <a:solidFill>
                  <a:schemeClr val="tx1"/>
                </a:solidFill>
              </a:rPr>
              <a:t>5</a:t>
            </a:r>
            <a:r>
              <a:rPr kumimoji="1" lang="ja-JP" altLang="en-US" sz="2800" b="1" dirty="0" smtClean="0">
                <a:solidFill>
                  <a:schemeClr val="tx1"/>
                </a:solidFill>
              </a:rPr>
              <a:t>円</a:t>
            </a:r>
            <a:r>
              <a:rPr kumimoji="1" lang="en-US" altLang="ja-JP" sz="2800" b="1" dirty="0" smtClean="0">
                <a:solidFill>
                  <a:schemeClr val="tx1"/>
                </a:solidFill>
              </a:rPr>
              <a:t>20</a:t>
            </a:r>
            <a:r>
              <a:rPr kumimoji="1" lang="ja-JP" altLang="en-US" sz="2800" b="1" dirty="0" smtClean="0">
                <a:solidFill>
                  <a:schemeClr val="tx1"/>
                </a:solidFill>
              </a:rPr>
              <a:t>銭／</a:t>
            </a:r>
            <a:r>
              <a:rPr kumimoji="1" lang="en-US" altLang="ja-JP" sz="2800" b="1" dirty="0" smtClean="0">
                <a:solidFill>
                  <a:schemeClr val="tx1"/>
                </a:solidFill>
              </a:rPr>
              <a:t>1ℓ</a:t>
            </a:r>
          </a:p>
          <a:p>
            <a:pPr>
              <a:lnSpc>
                <a:spcPct val="130000"/>
              </a:lnSpc>
            </a:pPr>
            <a:r>
              <a:rPr lang="ja-JP" altLang="en-US" sz="2800" b="1" dirty="0" smtClean="0">
                <a:solidFill>
                  <a:schemeClr val="tx1"/>
                </a:solidFill>
              </a:rPr>
              <a:t>合計　　　　　　　　</a:t>
            </a:r>
            <a:r>
              <a:rPr lang="en-US" altLang="ja-JP" sz="2800" b="1" dirty="0" smtClean="0">
                <a:solidFill>
                  <a:schemeClr val="tx1"/>
                </a:solidFill>
              </a:rPr>
              <a:t>53</a:t>
            </a:r>
            <a:r>
              <a:rPr lang="ja-JP" altLang="en-US" sz="2800" b="1" dirty="0" smtClean="0">
                <a:solidFill>
                  <a:schemeClr val="tx1"/>
                </a:solidFill>
              </a:rPr>
              <a:t>円</a:t>
            </a:r>
            <a:r>
              <a:rPr lang="en-US" altLang="ja-JP" sz="2800" b="1" dirty="0" smtClean="0">
                <a:solidFill>
                  <a:schemeClr val="tx1"/>
                </a:solidFill>
              </a:rPr>
              <a:t>80</a:t>
            </a:r>
            <a:r>
              <a:rPr lang="ja-JP" altLang="en-US" sz="2800" b="1" dirty="0" smtClean="0">
                <a:solidFill>
                  <a:schemeClr val="tx1"/>
                </a:solidFill>
              </a:rPr>
              <a:t>銭／</a:t>
            </a:r>
            <a:r>
              <a:rPr lang="en-US" altLang="ja-JP" sz="2800" b="1" dirty="0" smtClean="0">
                <a:solidFill>
                  <a:schemeClr val="tx1"/>
                </a:solidFill>
              </a:rPr>
              <a:t>1ℓ</a:t>
            </a:r>
            <a:endParaRPr kumimoji="1" lang="ja-JP" altLang="en-US" sz="2800" b="1" dirty="0">
              <a:solidFill>
                <a:schemeClr val="tx1"/>
              </a:solidFill>
            </a:endParaRPr>
          </a:p>
        </p:txBody>
      </p:sp>
      <p:sp>
        <p:nvSpPr>
          <p:cNvPr id="17" name="正方形/長方形 16"/>
          <p:cNvSpPr/>
          <p:nvPr/>
        </p:nvSpPr>
        <p:spPr>
          <a:xfrm>
            <a:off x="540797" y="4023037"/>
            <a:ext cx="5543480" cy="516047"/>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2800" b="1" dirty="0" smtClean="0">
                <a:solidFill>
                  <a:schemeClr val="tx1"/>
                </a:solidFill>
              </a:rPr>
              <a:t>10</a:t>
            </a:r>
            <a:r>
              <a:rPr lang="ja-JP" altLang="en-US" sz="2800" b="1" dirty="0" smtClean="0">
                <a:solidFill>
                  <a:schemeClr val="tx1"/>
                </a:solidFill>
              </a:rPr>
              <a:t>リットルでは　</a:t>
            </a:r>
            <a:r>
              <a:rPr lang="en-US" altLang="ja-JP" sz="2800" b="1" dirty="0" smtClean="0">
                <a:solidFill>
                  <a:schemeClr val="tx1"/>
                </a:solidFill>
              </a:rPr>
              <a:t>538</a:t>
            </a:r>
            <a:r>
              <a:rPr lang="ja-JP" altLang="en-US" sz="2800" b="1" dirty="0" smtClean="0">
                <a:solidFill>
                  <a:schemeClr val="tx1"/>
                </a:solidFill>
              </a:rPr>
              <a:t>円</a:t>
            </a:r>
            <a:endParaRPr kumimoji="1" lang="ja-JP" altLang="en-US" sz="2800" b="1" dirty="0">
              <a:solidFill>
                <a:schemeClr val="tx1"/>
              </a:solidFill>
            </a:endParaRPr>
          </a:p>
        </p:txBody>
      </p:sp>
      <p:sp>
        <p:nvSpPr>
          <p:cNvPr id="18" name="正方形/長方形 17"/>
          <p:cNvSpPr/>
          <p:nvPr/>
        </p:nvSpPr>
        <p:spPr>
          <a:xfrm>
            <a:off x="529478" y="4901774"/>
            <a:ext cx="5554799" cy="516047"/>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ja-JP" altLang="en-US" sz="2800" b="1" dirty="0" smtClean="0">
                <a:solidFill>
                  <a:schemeClr val="tx1"/>
                </a:solidFill>
              </a:rPr>
              <a:t>消費税は　　　　</a:t>
            </a:r>
            <a:r>
              <a:rPr lang="en-US" altLang="ja-JP" sz="2800" b="1" dirty="0" smtClean="0">
                <a:solidFill>
                  <a:schemeClr val="tx1"/>
                </a:solidFill>
              </a:rPr>
              <a:t>145</a:t>
            </a:r>
            <a:r>
              <a:rPr lang="ja-JP" altLang="en-US" sz="2800" b="1" dirty="0" smtClean="0">
                <a:solidFill>
                  <a:schemeClr val="tx1"/>
                </a:solidFill>
              </a:rPr>
              <a:t>円</a:t>
            </a:r>
            <a:endParaRPr kumimoji="1" lang="ja-JP" altLang="en-US" sz="2800" b="1" dirty="0">
              <a:solidFill>
                <a:schemeClr val="tx1"/>
              </a:solidFill>
            </a:endParaRPr>
          </a:p>
        </p:txBody>
      </p:sp>
      <p:sp>
        <p:nvSpPr>
          <p:cNvPr id="19" name="正方形/長方形 18"/>
          <p:cNvSpPr/>
          <p:nvPr/>
        </p:nvSpPr>
        <p:spPr>
          <a:xfrm>
            <a:off x="2464375" y="5713845"/>
            <a:ext cx="1928446" cy="779422"/>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3600" b="1" dirty="0" smtClean="0">
                <a:solidFill>
                  <a:schemeClr val="tx1"/>
                </a:solidFill>
              </a:rPr>
              <a:t>683</a:t>
            </a:r>
            <a:r>
              <a:rPr lang="ja-JP" altLang="en-US" sz="3600" b="1" dirty="0" smtClean="0">
                <a:solidFill>
                  <a:schemeClr val="tx1"/>
                </a:solidFill>
              </a:rPr>
              <a:t>円</a:t>
            </a:r>
            <a:endParaRPr kumimoji="1" lang="ja-JP" altLang="en-US" sz="3600" b="1" dirty="0">
              <a:solidFill>
                <a:schemeClr val="tx1"/>
              </a:solidFill>
            </a:endParaRPr>
          </a:p>
        </p:txBody>
      </p:sp>
    </p:spTree>
    <p:extLst>
      <p:ext uri="{BB962C8B-B14F-4D97-AF65-F5344CB8AC3E}">
        <p14:creationId xmlns:p14="http://schemas.microsoft.com/office/powerpoint/2010/main" val="3674198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4442" y="2171861"/>
            <a:ext cx="3295420" cy="2471565"/>
          </a:xfrm>
          <a:prstGeom prst="rect">
            <a:avLst/>
          </a:prstGeom>
        </p:spPr>
      </p:pic>
      <p:sp>
        <p:nvSpPr>
          <p:cNvPr id="15" name="正方形/長方形 14"/>
          <p:cNvSpPr/>
          <p:nvPr/>
        </p:nvSpPr>
        <p:spPr>
          <a:xfrm>
            <a:off x="8948814" y="2531520"/>
            <a:ext cx="287742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t>ステーキ</a:t>
            </a:r>
            <a:endParaRPr lang="en-US" altLang="ja-JP" sz="3200" b="1" dirty="0" smtClean="0"/>
          </a:p>
          <a:p>
            <a:pPr algn="ctr"/>
            <a:r>
              <a:rPr lang="en-US" altLang="ja-JP" sz="3200" b="1" dirty="0" smtClean="0"/>
              <a:t>2,750</a:t>
            </a:r>
            <a:r>
              <a:rPr lang="ja-JP" altLang="en-US" sz="3200" b="1" dirty="0" smtClean="0"/>
              <a:t>円</a:t>
            </a:r>
            <a:endParaRPr kumimoji="1" lang="ja-JP" altLang="en-US" sz="3200" b="1" dirty="0"/>
          </a:p>
        </p:txBody>
      </p:sp>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32</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○○、豪華な食事！！</a:t>
            </a:r>
            <a:endParaRPr kumimoji="1" lang="ja-JP" altLang="en-US" sz="4000" b="1" dirty="0">
              <a:solidFill>
                <a:schemeClr val="tx1"/>
              </a:solidFill>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60" y="3255244"/>
            <a:ext cx="4847492" cy="3226612"/>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4583" y="4202725"/>
            <a:ext cx="3299257" cy="2198130"/>
          </a:xfrm>
          <a:prstGeom prst="rect">
            <a:avLst/>
          </a:prstGeom>
        </p:spPr>
      </p:pic>
      <p:sp>
        <p:nvSpPr>
          <p:cNvPr id="7" name="角丸四角形吹き出し 6"/>
          <p:cNvSpPr/>
          <p:nvPr/>
        </p:nvSpPr>
        <p:spPr>
          <a:xfrm>
            <a:off x="819207" y="1743028"/>
            <a:ext cx="4245397" cy="1287091"/>
          </a:xfrm>
          <a:prstGeom prst="wedgeRoundRectCallout">
            <a:avLst>
              <a:gd name="adj1" fmla="val -20116"/>
              <a:gd name="adj2" fmla="val 9710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デザートつきだ！お腹減った～</a:t>
            </a:r>
            <a:endParaRPr kumimoji="1" lang="en-US" altLang="ja-JP" sz="2400" dirty="0" smtClean="0"/>
          </a:p>
          <a:p>
            <a:pPr algn="ctr">
              <a:lnSpc>
                <a:spcPct val="150000"/>
              </a:lnSpc>
            </a:pPr>
            <a:r>
              <a:rPr lang="ja-JP" altLang="en-US" sz="2400" dirty="0" smtClean="0"/>
              <a:t>いただ</a:t>
            </a:r>
            <a:r>
              <a:rPr lang="ja-JP" altLang="en-US" sz="2400" dirty="0" err="1" smtClean="0"/>
              <a:t>きま</a:t>
            </a:r>
            <a:r>
              <a:rPr lang="ja-JP" altLang="en-US" sz="2400" dirty="0" smtClean="0"/>
              <a:t>ー</a:t>
            </a:r>
            <a:r>
              <a:rPr lang="ja-JP" altLang="en-US" sz="2400" dirty="0" err="1" smtClean="0"/>
              <a:t>す</a:t>
            </a:r>
            <a:r>
              <a:rPr lang="ja-JP" altLang="en-US" sz="2400" dirty="0" smtClean="0"/>
              <a:t>！</a:t>
            </a:r>
            <a:endParaRPr kumimoji="1" lang="en-US" altLang="ja-JP" sz="2400" dirty="0" smtClean="0"/>
          </a:p>
        </p:txBody>
      </p:sp>
      <p:sp>
        <p:nvSpPr>
          <p:cNvPr id="9" name="正方形/長方形 8"/>
          <p:cNvSpPr/>
          <p:nvPr/>
        </p:nvSpPr>
        <p:spPr>
          <a:xfrm>
            <a:off x="6136148" y="4989611"/>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smtClean="0"/>
              <a:t>ケーキ</a:t>
            </a:r>
            <a:endParaRPr lang="en-US" altLang="ja-JP" sz="3200" b="1" dirty="0" smtClean="0"/>
          </a:p>
          <a:p>
            <a:pPr algn="ctr"/>
            <a:r>
              <a:rPr lang="en-US" altLang="ja-JP" sz="3200" b="1" dirty="0" smtClean="0"/>
              <a:t>660</a:t>
            </a:r>
            <a:r>
              <a:rPr lang="ja-JP" altLang="en-US" sz="3200" b="1" dirty="0" smtClean="0"/>
              <a:t>円</a:t>
            </a:r>
            <a:endParaRPr kumimoji="1" lang="ja-JP" altLang="en-US" sz="3200" b="1" dirty="0"/>
          </a:p>
        </p:txBody>
      </p:sp>
      <p:sp>
        <p:nvSpPr>
          <p:cNvPr id="10" name="正方形/長方形 9"/>
          <p:cNvSpPr/>
          <p:nvPr/>
        </p:nvSpPr>
        <p:spPr>
          <a:xfrm>
            <a:off x="6371203" y="3692761"/>
            <a:ext cx="1768325" cy="763992"/>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消費税</a:t>
            </a:r>
            <a:endParaRPr kumimoji="1" lang="ja-JP" altLang="en-US" sz="2400" b="1" dirty="0">
              <a:solidFill>
                <a:schemeClr val="tx1"/>
              </a:solidFill>
            </a:endParaRPr>
          </a:p>
        </p:txBody>
      </p:sp>
      <p:sp>
        <p:nvSpPr>
          <p:cNvPr id="11" name="正方形/長方形 10"/>
          <p:cNvSpPr/>
          <p:nvPr/>
        </p:nvSpPr>
        <p:spPr>
          <a:xfrm>
            <a:off x="8958049" y="3778427"/>
            <a:ext cx="1419914" cy="709973"/>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2800" b="1" dirty="0" smtClean="0">
                <a:solidFill>
                  <a:schemeClr val="tx1"/>
                </a:solidFill>
              </a:rPr>
              <a:t>250</a:t>
            </a:r>
            <a:r>
              <a:rPr lang="ja-JP" altLang="en-US" sz="2800" b="1" dirty="0" smtClean="0">
                <a:solidFill>
                  <a:schemeClr val="tx1"/>
                </a:solidFill>
              </a:rPr>
              <a:t>円</a:t>
            </a:r>
            <a:endParaRPr kumimoji="1" lang="ja-JP" altLang="en-US" sz="2800" b="1" dirty="0">
              <a:solidFill>
                <a:schemeClr val="tx1"/>
              </a:solidFill>
            </a:endParaRPr>
          </a:p>
        </p:txBody>
      </p:sp>
      <p:sp>
        <p:nvSpPr>
          <p:cNvPr id="12" name="正方形/長方形 11"/>
          <p:cNvSpPr/>
          <p:nvPr/>
        </p:nvSpPr>
        <p:spPr>
          <a:xfrm>
            <a:off x="8940120" y="5214916"/>
            <a:ext cx="1256051" cy="709973"/>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2800" b="1" dirty="0" smtClean="0">
                <a:solidFill>
                  <a:schemeClr val="tx1"/>
                </a:solidFill>
              </a:rPr>
              <a:t>60</a:t>
            </a:r>
            <a:r>
              <a:rPr lang="ja-JP" altLang="en-US" sz="2800" b="1" dirty="0" smtClean="0">
                <a:solidFill>
                  <a:schemeClr val="tx1"/>
                </a:solidFill>
              </a:rPr>
              <a:t>円</a:t>
            </a:r>
            <a:endParaRPr kumimoji="1" lang="ja-JP" altLang="en-US" sz="2800" b="1" dirty="0">
              <a:solidFill>
                <a:schemeClr val="tx1"/>
              </a:solidFill>
            </a:endParaRPr>
          </a:p>
        </p:txBody>
      </p:sp>
    </p:spTree>
    <p:extLst>
      <p:ext uri="{BB962C8B-B14F-4D97-AF65-F5344CB8AC3E}">
        <p14:creationId xmlns:p14="http://schemas.microsoft.com/office/powerpoint/2010/main" val="978659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楕円 11"/>
          <p:cNvSpPr/>
          <p:nvPr/>
        </p:nvSpPr>
        <p:spPr>
          <a:xfrm>
            <a:off x="9745980" y="5083825"/>
            <a:ext cx="1996440" cy="1080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b="1" dirty="0" smtClean="0"/>
              <a:t>地方消費税</a:t>
            </a:r>
            <a:endParaRPr kumimoji="1" lang="en-US" altLang="ja-JP" b="1" dirty="0" smtClean="0"/>
          </a:p>
          <a:p>
            <a:pPr algn="ctr">
              <a:lnSpc>
                <a:spcPct val="130000"/>
              </a:lnSpc>
            </a:pPr>
            <a:r>
              <a:rPr lang="en-US" altLang="ja-JP" b="1" dirty="0" smtClean="0"/>
              <a:t>2.2%</a:t>
            </a:r>
            <a:endParaRPr kumimoji="1" lang="ja-JP" altLang="en-US" b="1" dirty="0"/>
          </a:p>
        </p:txBody>
      </p:sp>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33</a:t>
            </a:fld>
            <a:endParaRPr kumimoji="1" lang="ja-JP" altLang="en-US"/>
          </a:p>
        </p:txBody>
      </p:sp>
      <p:sp>
        <p:nvSpPr>
          <p:cNvPr id="4" name="正方形/長方形 3"/>
          <p:cNvSpPr/>
          <p:nvPr/>
        </p:nvSpPr>
        <p:spPr>
          <a:xfrm>
            <a:off x="177705" y="246183"/>
            <a:ext cx="11836591" cy="616633"/>
          </a:xfrm>
          <a:prstGeom prst="rect">
            <a:avLst/>
          </a:prstGeom>
          <a:gradFill flip="none" rotWithShape="1">
            <a:gsLst>
              <a:gs pos="0">
                <a:schemeClr val="accent1">
                  <a:tint val="66000"/>
                  <a:satMod val="160000"/>
                </a:schemeClr>
              </a:gs>
              <a:gs pos="30000">
                <a:schemeClr val="accent1">
                  <a:tint val="44500"/>
                  <a:satMod val="160000"/>
                </a:schemeClr>
              </a:gs>
              <a:gs pos="100000">
                <a:schemeClr val="bg1"/>
              </a:gs>
              <a:gs pos="67000">
                <a:schemeClr val="accent1">
                  <a:tint val="23500"/>
                  <a:satMod val="1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smtClean="0">
                <a:solidFill>
                  <a:schemeClr val="tx1"/>
                </a:solidFill>
              </a:rPr>
              <a:t>　消費税のしくみ</a:t>
            </a:r>
            <a:endParaRPr kumimoji="1" lang="ja-JP" altLang="en-US" sz="2800" b="1" dirty="0">
              <a:solidFill>
                <a:schemeClr val="tx1"/>
              </a:solidFill>
            </a:endParaRPr>
          </a:p>
        </p:txBody>
      </p:sp>
      <p:sp>
        <p:nvSpPr>
          <p:cNvPr id="5" name="テキスト ボックス 4"/>
          <p:cNvSpPr txBox="1"/>
          <p:nvPr/>
        </p:nvSpPr>
        <p:spPr>
          <a:xfrm>
            <a:off x="156117" y="6323498"/>
            <a:ext cx="7212231" cy="461665"/>
          </a:xfrm>
          <a:prstGeom prst="rect">
            <a:avLst/>
          </a:prstGeom>
          <a:noFill/>
        </p:spPr>
        <p:txBody>
          <a:bodyPr wrap="none" rtlCol="0">
            <a:spAutoFit/>
          </a:bodyPr>
          <a:lstStyle/>
          <a:p>
            <a:r>
              <a:rPr lang="zh-CN" altLang="en-US" sz="1200" dirty="0" smtClean="0"/>
              <a:t>租税</a:t>
            </a:r>
            <a:r>
              <a:rPr lang="zh-CN" altLang="en-US" sz="1200" dirty="0"/>
              <a:t>教育用</a:t>
            </a:r>
            <a:r>
              <a:rPr lang="zh-CN" altLang="en-US" sz="1200" dirty="0" smtClean="0"/>
              <a:t>副教材</a:t>
            </a:r>
            <a:r>
              <a:rPr lang="ja-JP" altLang="en-US" sz="1200" dirty="0"/>
              <a:t>「中学生用（高知県）令和</a:t>
            </a:r>
            <a:r>
              <a:rPr lang="en-US" altLang="ja-JP" sz="1200" dirty="0"/>
              <a:t>4</a:t>
            </a:r>
            <a:r>
              <a:rPr lang="ja-JP" altLang="en-US" sz="1200" dirty="0" smtClean="0"/>
              <a:t>年度版</a:t>
            </a:r>
            <a:r>
              <a:rPr lang="en-US" altLang="ja-JP" sz="1200" dirty="0" smtClean="0"/>
              <a:t>『</a:t>
            </a:r>
            <a:r>
              <a:rPr lang="ja-JP" altLang="en-US" sz="1200" dirty="0" smtClean="0"/>
              <a:t>わたしたち</a:t>
            </a:r>
            <a:r>
              <a:rPr lang="ja-JP" altLang="en-US" sz="1200" dirty="0"/>
              <a:t>の生活と</a:t>
            </a:r>
            <a:r>
              <a:rPr lang="ja-JP" altLang="en-US" sz="1200" dirty="0" smtClean="0"/>
              <a:t>税</a:t>
            </a:r>
            <a:r>
              <a:rPr lang="en-US" altLang="ja-JP" sz="1200" dirty="0" smtClean="0"/>
              <a:t>』</a:t>
            </a:r>
            <a:r>
              <a:rPr kumimoji="1" lang="ja-JP" altLang="en-US" sz="1200" dirty="0" smtClean="0"/>
              <a:t>」（国税庁）より抜粋して作成</a:t>
            </a:r>
            <a:endParaRPr kumimoji="1" lang="en-US" altLang="ja-JP" sz="1200" dirty="0" smtClean="0"/>
          </a:p>
          <a:p>
            <a:r>
              <a:rPr lang="en-US" altLang="ja-JP" sz="1200" dirty="0"/>
              <a:t>https://www.nta.go.jp/about/organization/takamatsu/education/pdf/chugaku_kochi.pdf</a:t>
            </a:r>
            <a:endParaRPr kumimoji="1" lang="ja-JP" altLang="en-US" sz="1200" dirty="0"/>
          </a:p>
        </p:txBody>
      </p:sp>
      <p:pic>
        <p:nvPicPr>
          <p:cNvPr id="7" name="図 6"/>
          <p:cNvPicPr>
            <a:picLocks noChangeAspect="1"/>
          </p:cNvPicPr>
          <p:nvPr/>
        </p:nvPicPr>
        <p:blipFill>
          <a:blip r:embed="rId2"/>
          <a:stretch>
            <a:fillRect/>
          </a:stretch>
        </p:blipFill>
        <p:spPr>
          <a:xfrm>
            <a:off x="225003" y="1904191"/>
            <a:ext cx="9182767" cy="4352632"/>
          </a:xfrm>
          <a:prstGeom prst="rect">
            <a:avLst/>
          </a:prstGeom>
        </p:spPr>
      </p:pic>
      <p:sp>
        <p:nvSpPr>
          <p:cNvPr id="8" name="テキスト ボックス 7"/>
          <p:cNvSpPr txBox="1"/>
          <p:nvPr/>
        </p:nvSpPr>
        <p:spPr>
          <a:xfrm>
            <a:off x="177705" y="914396"/>
            <a:ext cx="11836591" cy="843436"/>
          </a:xfrm>
          <a:prstGeom prst="rect">
            <a:avLst/>
          </a:prstGeom>
          <a:noFill/>
        </p:spPr>
        <p:txBody>
          <a:bodyPr wrap="square" rtlCol="0">
            <a:spAutoFit/>
          </a:bodyPr>
          <a:lstStyle/>
          <a:p>
            <a:pPr indent="216000">
              <a:lnSpc>
                <a:spcPct val="130000"/>
              </a:lnSpc>
            </a:pPr>
            <a:r>
              <a:rPr lang="ja-JP" altLang="en-US" sz="2000" dirty="0"/>
              <a:t>消費税</a:t>
            </a:r>
            <a:r>
              <a:rPr lang="ja-JP" altLang="en-US" sz="2000" dirty="0" smtClean="0"/>
              <a:t>は、消費活動に対して広く公平に負担を求める税金です。課税のしくみを下の図で見てみましょう。</a:t>
            </a:r>
            <a:endParaRPr lang="en-US" altLang="ja-JP" sz="2000" dirty="0" smtClean="0"/>
          </a:p>
          <a:p>
            <a:pPr indent="216000">
              <a:lnSpc>
                <a:spcPct val="130000"/>
              </a:lnSpc>
            </a:pPr>
            <a:r>
              <a:rPr kumimoji="1" lang="ja-JP" altLang="en-US" sz="2000" dirty="0" smtClean="0"/>
              <a:t>流通のそれぞれ</a:t>
            </a:r>
            <a:r>
              <a:rPr lang="ja-JP" altLang="en-US" sz="2000" dirty="0" smtClean="0"/>
              <a:t>の段階で消費税がかかり、最終的に消費者が負担する税金（間接税）であることが分かります。</a:t>
            </a:r>
            <a:endParaRPr kumimoji="1" lang="ja-JP" altLang="en-US" sz="2000" dirty="0"/>
          </a:p>
        </p:txBody>
      </p:sp>
      <p:sp>
        <p:nvSpPr>
          <p:cNvPr id="9" name="角丸四角形 8"/>
          <p:cNvSpPr/>
          <p:nvPr/>
        </p:nvSpPr>
        <p:spPr>
          <a:xfrm>
            <a:off x="10024559" y="2371303"/>
            <a:ext cx="1477108" cy="545123"/>
          </a:xfrm>
          <a:prstGeom prst="roundRect">
            <a:avLst/>
          </a:prstGeom>
          <a:solidFill>
            <a:srgbClr val="53ABFB"/>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消費税</a:t>
            </a:r>
            <a:endParaRPr kumimoji="1" lang="ja-JP" altLang="en-US" sz="2400" b="1" dirty="0"/>
          </a:p>
        </p:txBody>
      </p:sp>
      <p:sp>
        <p:nvSpPr>
          <p:cNvPr id="10" name="正方形/長方形 9"/>
          <p:cNvSpPr/>
          <p:nvPr/>
        </p:nvSpPr>
        <p:spPr>
          <a:xfrm>
            <a:off x="9486900" y="3116526"/>
            <a:ext cx="2514600" cy="942294"/>
          </a:xfrm>
          <a:prstGeom prst="rect">
            <a:avLst/>
          </a:prstGeom>
          <a:solidFill>
            <a:srgbClr val="AFEEF3"/>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b="1" dirty="0" smtClean="0">
                <a:solidFill>
                  <a:schemeClr val="tx1"/>
                </a:solidFill>
              </a:rPr>
              <a:t>消費税及び地方消費税</a:t>
            </a:r>
            <a:endParaRPr kumimoji="1" lang="en-US" altLang="ja-JP" b="1" dirty="0" smtClean="0">
              <a:solidFill>
                <a:schemeClr val="tx1"/>
              </a:solidFill>
            </a:endParaRPr>
          </a:p>
          <a:p>
            <a:pPr algn="ctr">
              <a:lnSpc>
                <a:spcPct val="130000"/>
              </a:lnSpc>
            </a:pPr>
            <a:r>
              <a:rPr lang="en-US" altLang="ja-JP" b="1" dirty="0" smtClean="0">
                <a:solidFill>
                  <a:schemeClr val="tx1"/>
                </a:solidFill>
              </a:rPr>
              <a:t>10%</a:t>
            </a:r>
            <a:endParaRPr kumimoji="1" lang="ja-JP" altLang="en-US" b="1" dirty="0">
              <a:solidFill>
                <a:schemeClr val="tx1"/>
              </a:solidFill>
            </a:endParaRPr>
          </a:p>
        </p:txBody>
      </p:sp>
      <p:sp>
        <p:nvSpPr>
          <p:cNvPr id="11" name="楕円 10"/>
          <p:cNvSpPr/>
          <p:nvPr/>
        </p:nvSpPr>
        <p:spPr>
          <a:xfrm>
            <a:off x="9745980" y="4161643"/>
            <a:ext cx="1996440" cy="108054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b="1" dirty="0" smtClean="0"/>
              <a:t>消費税</a:t>
            </a:r>
            <a:endParaRPr kumimoji="1" lang="en-US" altLang="ja-JP" b="1" dirty="0" smtClean="0"/>
          </a:p>
          <a:p>
            <a:pPr algn="ctr">
              <a:lnSpc>
                <a:spcPct val="130000"/>
              </a:lnSpc>
            </a:pPr>
            <a:r>
              <a:rPr lang="en-US" altLang="ja-JP" b="1" dirty="0" smtClean="0"/>
              <a:t>7.8%</a:t>
            </a:r>
            <a:endParaRPr kumimoji="1" lang="ja-JP" altLang="en-US" b="1" dirty="0"/>
          </a:p>
        </p:txBody>
      </p:sp>
    </p:spTree>
    <p:extLst>
      <p:ext uri="{BB962C8B-B14F-4D97-AF65-F5344CB8AC3E}">
        <p14:creationId xmlns:p14="http://schemas.microsoft.com/office/powerpoint/2010/main" val="32394763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34</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○○、自宅へ帰宅。</a:t>
            </a:r>
            <a:endParaRPr kumimoji="1" lang="ja-JP" altLang="en-US" sz="4000" b="1" dirty="0">
              <a:solidFill>
                <a:schemeClr val="tx1"/>
              </a:solidFill>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3412" y="2317770"/>
            <a:ext cx="5838048" cy="3889600"/>
          </a:xfrm>
          <a:prstGeom prst="rect">
            <a:avLst/>
          </a:prstGeom>
        </p:spPr>
      </p:pic>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b="30047"/>
          <a:stretch/>
        </p:blipFill>
        <p:spPr>
          <a:xfrm>
            <a:off x="1064305" y="2335377"/>
            <a:ext cx="3696261" cy="3871993"/>
          </a:xfrm>
          <a:prstGeom prst="rect">
            <a:avLst/>
          </a:prstGeom>
        </p:spPr>
      </p:pic>
      <p:sp>
        <p:nvSpPr>
          <p:cNvPr id="6" name="角丸四角形吹き出し 5"/>
          <p:cNvSpPr/>
          <p:nvPr/>
        </p:nvSpPr>
        <p:spPr>
          <a:xfrm>
            <a:off x="2145314" y="1883705"/>
            <a:ext cx="6295291" cy="1193603"/>
          </a:xfrm>
          <a:prstGeom prst="wedgeRoundRectCallout">
            <a:avLst>
              <a:gd name="adj1" fmla="val 58622"/>
              <a:gd name="adj2" fmla="val 4127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kumimoji="1" lang="ja-JP" altLang="en-US" sz="2400" dirty="0" smtClean="0"/>
              <a:t>マイホームの窓からは東京タワーが見えるよ！</a:t>
            </a:r>
            <a:endParaRPr kumimoji="1" lang="en-US" altLang="ja-JP" sz="2400" dirty="0" smtClean="0"/>
          </a:p>
          <a:p>
            <a:pPr algn="ctr">
              <a:lnSpc>
                <a:spcPct val="150000"/>
              </a:lnSpc>
            </a:pPr>
            <a:r>
              <a:rPr lang="ja-JP" altLang="en-US" sz="2400" dirty="0"/>
              <a:t>夜に</a:t>
            </a:r>
            <a:r>
              <a:rPr lang="ja-JP" altLang="en-US" sz="2400" dirty="0" smtClean="0"/>
              <a:t>なると夜景も最高！</a:t>
            </a:r>
            <a:endParaRPr lang="en-US" altLang="ja-JP" sz="2400" dirty="0" smtClean="0"/>
          </a:p>
        </p:txBody>
      </p:sp>
      <p:sp>
        <p:nvSpPr>
          <p:cNvPr id="7" name="正方形/長方形 6"/>
          <p:cNvSpPr/>
          <p:nvPr/>
        </p:nvSpPr>
        <p:spPr>
          <a:xfrm>
            <a:off x="4094904" y="4053254"/>
            <a:ext cx="2497015" cy="117816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chemeClr val="tx1"/>
                </a:solidFill>
              </a:rPr>
              <a:t>固定</a:t>
            </a:r>
            <a:r>
              <a:rPr lang="ja-JP" altLang="en-US" sz="2400" b="1" dirty="0" smtClean="0">
                <a:solidFill>
                  <a:schemeClr val="tx1"/>
                </a:solidFill>
              </a:rPr>
              <a:t>資産税</a:t>
            </a:r>
            <a:endParaRPr kumimoji="1" lang="en-US" altLang="ja-JP" sz="2400" b="1" dirty="0" smtClean="0">
              <a:solidFill>
                <a:schemeClr val="tx1"/>
              </a:solidFill>
            </a:endParaRPr>
          </a:p>
          <a:p>
            <a:pPr algn="ctr">
              <a:lnSpc>
                <a:spcPct val="130000"/>
              </a:lnSpc>
            </a:pPr>
            <a:r>
              <a:rPr lang="ja-JP" altLang="en-US" sz="2400" b="1" dirty="0" smtClean="0">
                <a:solidFill>
                  <a:schemeClr val="tx1"/>
                </a:solidFill>
              </a:rPr>
              <a:t>（家にかかる</a:t>
            </a:r>
            <a:r>
              <a:rPr lang="ja-JP" altLang="en-US" sz="2400" b="1" dirty="0">
                <a:solidFill>
                  <a:schemeClr val="tx1"/>
                </a:solidFill>
              </a:rPr>
              <a:t>税</a:t>
            </a:r>
            <a:r>
              <a:rPr lang="ja-JP" altLang="en-US" sz="2400" b="1" dirty="0" smtClean="0">
                <a:solidFill>
                  <a:schemeClr val="tx1"/>
                </a:solidFill>
              </a:rPr>
              <a:t>）</a:t>
            </a:r>
            <a:endParaRPr kumimoji="1" lang="ja-JP" altLang="en-US" sz="2400" b="1" dirty="0">
              <a:solidFill>
                <a:schemeClr val="tx1"/>
              </a:solidFill>
            </a:endParaRPr>
          </a:p>
        </p:txBody>
      </p:sp>
    </p:spTree>
    <p:extLst>
      <p:ext uri="{BB962C8B-B14F-4D97-AF65-F5344CB8AC3E}">
        <p14:creationId xmlns:p14="http://schemas.microsoft.com/office/powerpoint/2010/main" val="8080847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35</a:t>
            </a:fld>
            <a:endParaRPr kumimoji="1" lang="ja-JP" altLang="en-US"/>
          </a:p>
        </p:txBody>
      </p:sp>
      <p:sp>
        <p:nvSpPr>
          <p:cNvPr id="3" name="フレーム 2"/>
          <p:cNvSpPr/>
          <p:nvPr/>
        </p:nvSpPr>
        <p:spPr>
          <a:xfrm>
            <a:off x="518160" y="310896"/>
            <a:ext cx="11155680" cy="1207008"/>
          </a:xfrm>
          <a:prstGeom prst="fram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000" b="1" dirty="0" smtClean="0">
                <a:solidFill>
                  <a:schemeClr val="tx1"/>
                </a:solidFill>
              </a:rPr>
              <a:t>○○、食後の嗜好品タイム！！</a:t>
            </a:r>
            <a:endParaRPr kumimoji="1" lang="ja-JP" altLang="en-US" sz="4000" b="1" dirty="0">
              <a:solidFill>
                <a:schemeClr val="tx1"/>
              </a:solidFill>
            </a:endParaRPr>
          </a:p>
        </p:txBody>
      </p:sp>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t="21986" b="1419"/>
          <a:stretch/>
        </p:blipFill>
        <p:spPr>
          <a:xfrm>
            <a:off x="821700" y="1957770"/>
            <a:ext cx="3803053" cy="4365824"/>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t="6013"/>
          <a:stretch/>
        </p:blipFill>
        <p:spPr>
          <a:xfrm>
            <a:off x="7362096" y="3774332"/>
            <a:ext cx="4088997" cy="2549262"/>
          </a:xfrm>
          <a:prstGeom prst="rect">
            <a:avLst/>
          </a:prstGeom>
        </p:spPr>
      </p:pic>
      <p:sp>
        <p:nvSpPr>
          <p:cNvPr id="7" name="正方形/長方形 6"/>
          <p:cNvSpPr/>
          <p:nvPr/>
        </p:nvSpPr>
        <p:spPr>
          <a:xfrm>
            <a:off x="5984121" y="4967410"/>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smtClean="0"/>
              <a:t>たばこ</a:t>
            </a:r>
            <a:endParaRPr lang="en-US" altLang="ja-JP" sz="3200" b="1" dirty="0" smtClean="0"/>
          </a:p>
          <a:p>
            <a:pPr algn="ctr"/>
            <a:r>
              <a:rPr lang="en-US" altLang="ja-JP" sz="3200" b="1" dirty="0" smtClean="0"/>
              <a:t>500</a:t>
            </a:r>
            <a:r>
              <a:rPr lang="ja-JP" altLang="en-US" sz="3200" b="1" dirty="0" smtClean="0"/>
              <a:t>円</a:t>
            </a:r>
            <a:endParaRPr kumimoji="1" lang="ja-JP" altLang="en-US" sz="3200" b="1" dirty="0"/>
          </a:p>
        </p:txBody>
      </p:sp>
      <p:sp>
        <p:nvSpPr>
          <p:cNvPr id="8" name="正方形/長方形 7"/>
          <p:cNvSpPr/>
          <p:nvPr/>
        </p:nvSpPr>
        <p:spPr>
          <a:xfrm>
            <a:off x="3166470" y="4967410"/>
            <a:ext cx="2325276" cy="116058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3200" b="1" dirty="0"/>
              <a:t>ビール</a:t>
            </a:r>
            <a:endParaRPr lang="en-US" altLang="ja-JP" sz="3200" b="1" dirty="0" smtClean="0"/>
          </a:p>
          <a:p>
            <a:pPr algn="ctr"/>
            <a:r>
              <a:rPr lang="en-US" altLang="ja-JP" sz="3200" b="1" dirty="0" smtClean="0"/>
              <a:t>335</a:t>
            </a:r>
            <a:r>
              <a:rPr lang="ja-JP" altLang="en-US" sz="3200" b="1" dirty="0" smtClean="0"/>
              <a:t>円</a:t>
            </a:r>
            <a:endParaRPr kumimoji="1" lang="ja-JP" altLang="en-US" sz="3200" b="1" dirty="0"/>
          </a:p>
        </p:txBody>
      </p:sp>
      <p:sp>
        <p:nvSpPr>
          <p:cNvPr id="9" name="角丸四角形吹き出し 8"/>
          <p:cNvSpPr/>
          <p:nvPr/>
        </p:nvSpPr>
        <p:spPr>
          <a:xfrm>
            <a:off x="5140050" y="1735300"/>
            <a:ext cx="5065188" cy="1935060"/>
          </a:xfrm>
          <a:prstGeom prst="wedgeRoundRectCallout">
            <a:avLst>
              <a:gd name="adj1" fmla="val -73046"/>
              <a:gd name="adj2" fmla="val 19966"/>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ja-JP" altLang="en-US" sz="2400" dirty="0" smtClean="0"/>
              <a:t>カンパーイ！！</a:t>
            </a:r>
            <a:endParaRPr lang="en-US" altLang="ja-JP" sz="2400" dirty="0" smtClean="0"/>
          </a:p>
          <a:p>
            <a:pPr algn="ctr">
              <a:lnSpc>
                <a:spcPct val="150000"/>
              </a:lnSpc>
            </a:pPr>
            <a:r>
              <a:rPr lang="ja-JP" altLang="en-US" sz="2400" dirty="0" smtClean="0"/>
              <a:t>健康のために、お酒の飲みすぎと</a:t>
            </a:r>
            <a:endParaRPr lang="en-US" altLang="ja-JP" sz="2400" dirty="0" smtClean="0"/>
          </a:p>
          <a:p>
            <a:pPr algn="ctr">
              <a:lnSpc>
                <a:spcPct val="150000"/>
              </a:lnSpc>
            </a:pPr>
            <a:r>
              <a:rPr lang="ja-JP" altLang="en-US" sz="2400" dirty="0" smtClean="0"/>
              <a:t>たばこの吸いすぎには注意しなきゃ。</a:t>
            </a:r>
            <a:endParaRPr lang="en-US" altLang="ja-JP" sz="2400" dirty="0" smtClean="0"/>
          </a:p>
        </p:txBody>
      </p:sp>
      <p:sp>
        <p:nvSpPr>
          <p:cNvPr id="10" name="正方形/長方形 9"/>
          <p:cNvSpPr/>
          <p:nvPr/>
        </p:nvSpPr>
        <p:spPr>
          <a:xfrm>
            <a:off x="823761" y="2708346"/>
            <a:ext cx="1768325" cy="763992"/>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消費税</a:t>
            </a:r>
            <a:endParaRPr kumimoji="1" lang="ja-JP" altLang="en-US" sz="2400" b="1" dirty="0">
              <a:solidFill>
                <a:schemeClr val="tx1"/>
              </a:solidFill>
            </a:endParaRPr>
          </a:p>
        </p:txBody>
      </p:sp>
      <p:sp>
        <p:nvSpPr>
          <p:cNvPr id="11" name="正方形/長方形 10"/>
          <p:cNvSpPr/>
          <p:nvPr/>
        </p:nvSpPr>
        <p:spPr>
          <a:xfrm>
            <a:off x="3970061" y="3285576"/>
            <a:ext cx="1395338" cy="709973"/>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2800" b="1" dirty="0" smtClean="0">
                <a:solidFill>
                  <a:schemeClr val="tx1"/>
                </a:solidFill>
              </a:rPr>
              <a:t>157</a:t>
            </a:r>
            <a:r>
              <a:rPr lang="ja-JP" altLang="en-US" sz="2800" b="1" dirty="0" smtClean="0">
                <a:solidFill>
                  <a:schemeClr val="tx1"/>
                </a:solidFill>
              </a:rPr>
              <a:t>円</a:t>
            </a:r>
            <a:endParaRPr kumimoji="1" lang="ja-JP" altLang="en-US" sz="2800" b="1" dirty="0">
              <a:solidFill>
                <a:schemeClr val="tx1"/>
              </a:solidFill>
            </a:endParaRPr>
          </a:p>
        </p:txBody>
      </p:sp>
      <p:sp>
        <p:nvSpPr>
          <p:cNvPr id="12" name="正方形/長方形 11"/>
          <p:cNvSpPr/>
          <p:nvPr/>
        </p:nvSpPr>
        <p:spPr>
          <a:xfrm>
            <a:off x="823761" y="3675875"/>
            <a:ext cx="2920950" cy="11064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smtClean="0">
                <a:solidFill>
                  <a:schemeClr val="tx1"/>
                </a:solidFill>
              </a:rPr>
              <a:t>酒税</a:t>
            </a:r>
            <a:endParaRPr lang="en-US" altLang="ja-JP" sz="2400" b="1" dirty="0" smtClean="0">
              <a:solidFill>
                <a:schemeClr val="tx1"/>
              </a:solidFill>
            </a:endParaRPr>
          </a:p>
          <a:p>
            <a:pPr algn="ctr">
              <a:lnSpc>
                <a:spcPct val="130000"/>
              </a:lnSpc>
            </a:pPr>
            <a:r>
              <a:rPr kumimoji="1" lang="ja-JP" altLang="en-US" sz="2400" b="1" dirty="0" smtClean="0">
                <a:solidFill>
                  <a:schemeClr val="tx1"/>
                </a:solidFill>
              </a:rPr>
              <a:t>（お酒にかかる税）</a:t>
            </a:r>
            <a:endParaRPr kumimoji="1" lang="ja-JP" altLang="en-US" sz="2400" b="1" dirty="0">
              <a:solidFill>
                <a:schemeClr val="tx1"/>
              </a:solidFill>
            </a:endParaRPr>
          </a:p>
        </p:txBody>
      </p:sp>
      <p:sp>
        <p:nvSpPr>
          <p:cNvPr id="13" name="正方形/長方形 12"/>
          <p:cNvSpPr/>
          <p:nvPr/>
        </p:nvSpPr>
        <p:spPr>
          <a:xfrm>
            <a:off x="7024735" y="2712751"/>
            <a:ext cx="1768325" cy="763992"/>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kumimoji="1" lang="ja-JP" altLang="en-US" sz="2400" b="1" dirty="0" smtClean="0">
                <a:solidFill>
                  <a:schemeClr val="tx1"/>
                </a:solidFill>
              </a:rPr>
              <a:t>消費税</a:t>
            </a:r>
            <a:endParaRPr kumimoji="1" lang="ja-JP" altLang="en-US" sz="2400" b="1" dirty="0">
              <a:solidFill>
                <a:schemeClr val="tx1"/>
              </a:solidFill>
            </a:endParaRPr>
          </a:p>
        </p:txBody>
      </p:sp>
      <p:sp>
        <p:nvSpPr>
          <p:cNvPr id="14" name="正方形/長方形 13"/>
          <p:cNvSpPr/>
          <p:nvPr/>
        </p:nvSpPr>
        <p:spPr>
          <a:xfrm>
            <a:off x="10241373" y="3289981"/>
            <a:ext cx="1395338" cy="709973"/>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ja-JP" sz="2800" b="1" dirty="0" smtClean="0">
                <a:solidFill>
                  <a:schemeClr val="tx1"/>
                </a:solidFill>
              </a:rPr>
              <a:t>331</a:t>
            </a:r>
            <a:r>
              <a:rPr lang="ja-JP" altLang="en-US" sz="2800" b="1" dirty="0" smtClean="0">
                <a:solidFill>
                  <a:schemeClr val="tx1"/>
                </a:solidFill>
              </a:rPr>
              <a:t>円</a:t>
            </a:r>
            <a:endParaRPr kumimoji="1" lang="ja-JP" altLang="en-US" sz="2800" b="1" dirty="0">
              <a:solidFill>
                <a:schemeClr val="tx1"/>
              </a:solidFill>
            </a:endParaRPr>
          </a:p>
        </p:txBody>
      </p:sp>
      <p:sp>
        <p:nvSpPr>
          <p:cNvPr id="15" name="正方形/長方形 14"/>
          <p:cNvSpPr/>
          <p:nvPr/>
        </p:nvSpPr>
        <p:spPr>
          <a:xfrm>
            <a:off x="7024734" y="3680280"/>
            <a:ext cx="2996817" cy="1106459"/>
          </a:xfrm>
          <a:prstGeom prst="rect">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2400" b="1" dirty="0">
                <a:solidFill>
                  <a:schemeClr val="tx1"/>
                </a:solidFill>
              </a:rPr>
              <a:t>たばこ</a:t>
            </a:r>
            <a:r>
              <a:rPr lang="ja-JP" altLang="en-US" sz="2400" b="1" dirty="0" smtClean="0">
                <a:solidFill>
                  <a:schemeClr val="tx1"/>
                </a:solidFill>
              </a:rPr>
              <a:t>税</a:t>
            </a:r>
            <a:endParaRPr lang="en-US" altLang="ja-JP" sz="2400" b="1" dirty="0" smtClean="0">
              <a:solidFill>
                <a:schemeClr val="tx1"/>
              </a:solidFill>
            </a:endParaRPr>
          </a:p>
          <a:p>
            <a:pPr algn="ctr">
              <a:lnSpc>
                <a:spcPct val="130000"/>
              </a:lnSpc>
            </a:pPr>
            <a:r>
              <a:rPr kumimoji="1" lang="ja-JP" altLang="en-US" sz="2400" b="1" dirty="0" smtClean="0">
                <a:solidFill>
                  <a:schemeClr val="tx1"/>
                </a:solidFill>
              </a:rPr>
              <a:t>（</a:t>
            </a:r>
            <a:r>
              <a:rPr lang="ja-JP" altLang="en-US" sz="2400" b="1" dirty="0">
                <a:solidFill>
                  <a:schemeClr val="tx1"/>
                </a:solidFill>
              </a:rPr>
              <a:t>たばこ</a:t>
            </a:r>
            <a:r>
              <a:rPr kumimoji="1" lang="ja-JP" altLang="en-US" sz="2400" b="1" dirty="0" smtClean="0">
                <a:solidFill>
                  <a:schemeClr val="tx1"/>
                </a:solidFill>
              </a:rPr>
              <a:t>にかかる税）</a:t>
            </a:r>
            <a:endParaRPr kumimoji="1" lang="ja-JP" altLang="en-US" sz="2400" b="1" dirty="0">
              <a:solidFill>
                <a:schemeClr val="tx1"/>
              </a:solidFill>
            </a:endParaRPr>
          </a:p>
        </p:txBody>
      </p:sp>
    </p:spTree>
    <p:extLst>
      <p:ext uri="{BB962C8B-B14F-4D97-AF65-F5344CB8AC3E}">
        <p14:creationId xmlns:p14="http://schemas.microsoft.com/office/powerpoint/2010/main" val="1662348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36</a:t>
            </a:fld>
            <a:endParaRPr kumimoji="1" lang="ja-JP" altLang="en-US"/>
          </a:p>
        </p:txBody>
      </p:sp>
      <p:sp>
        <p:nvSpPr>
          <p:cNvPr id="17" name="テキスト ボックス 16"/>
          <p:cNvSpPr txBox="1"/>
          <p:nvPr/>
        </p:nvSpPr>
        <p:spPr>
          <a:xfrm>
            <a:off x="156117" y="6504468"/>
            <a:ext cx="7736605" cy="276999"/>
          </a:xfrm>
          <a:prstGeom prst="rect">
            <a:avLst/>
          </a:prstGeom>
          <a:noFill/>
        </p:spPr>
        <p:txBody>
          <a:bodyPr wrap="none" rtlCol="0">
            <a:spAutoFit/>
          </a:bodyPr>
          <a:lstStyle/>
          <a:p>
            <a:r>
              <a:rPr kumimoji="1" lang="ja-JP" altLang="en-US" sz="1200" dirty="0" smtClean="0"/>
              <a:t>「税の学習コーナー」（国税庁）より一部加工して作成　</a:t>
            </a:r>
            <a:r>
              <a:rPr lang="en-US" altLang="ja-JP" sz="1200" dirty="0"/>
              <a:t>https://www.nta.go.jp/taxes/kids/hatten/page02.htm</a:t>
            </a:r>
            <a:endParaRPr kumimoji="1" lang="ja-JP" altLang="en-US" sz="1200" dirty="0"/>
          </a:p>
        </p:txBody>
      </p:sp>
      <p:graphicFrame>
        <p:nvGraphicFramePr>
          <p:cNvPr id="4" name="表 3"/>
          <p:cNvGraphicFramePr>
            <a:graphicFrameLocks noGrp="1"/>
          </p:cNvGraphicFramePr>
          <p:nvPr>
            <p:extLst>
              <p:ext uri="{D42A27DB-BD31-4B8C-83A1-F6EECF244321}">
                <p14:modId xmlns:p14="http://schemas.microsoft.com/office/powerpoint/2010/main" val="2543714451"/>
              </p:ext>
            </p:extLst>
          </p:nvPr>
        </p:nvGraphicFramePr>
        <p:xfrm>
          <a:off x="332815" y="1258202"/>
          <a:ext cx="11526370" cy="4787082"/>
        </p:xfrm>
        <a:graphic>
          <a:graphicData uri="http://schemas.openxmlformats.org/drawingml/2006/table">
            <a:tbl>
              <a:tblPr firstRow="1" firstCol="1" bandRow="1">
                <a:tableStyleId>{00A15C55-8517-42AA-B614-E9B94910E393}</a:tableStyleId>
              </a:tblPr>
              <a:tblGrid>
                <a:gridCol w="1349681">
                  <a:extLst>
                    <a:ext uri="{9D8B030D-6E8A-4147-A177-3AD203B41FA5}">
                      <a16:colId xmlns:a16="http://schemas.microsoft.com/office/drawing/2014/main" val="2300378643"/>
                    </a:ext>
                  </a:extLst>
                </a:gridCol>
                <a:gridCol w="1719072">
                  <a:extLst>
                    <a:ext uri="{9D8B030D-6E8A-4147-A177-3AD203B41FA5}">
                      <a16:colId xmlns:a16="http://schemas.microsoft.com/office/drawing/2014/main" val="3345428610"/>
                    </a:ext>
                  </a:extLst>
                </a:gridCol>
                <a:gridCol w="4133088">
                  <a:extLst>
                    <a:ext uri="{9D8B030D-6E8A-4147-A177-3AD203B41FA5}">
                      <a16:colId xmlns:a16="http://schemas.microsoft.com/office/drawing/2014/main" val="724925697"/>
                    </a:ext>
                  </a:extLst>
                </a:gridCol>
                <a:gridCol w="4324529">
                  <a:extLst>
                    <a:ext uri="{9D8B030D-6E8A-4147-A177-3AD203B41FA5}">
                      <a16:colId xmlns:a16="http://schemas.microsoft.com/office/drawing/2014/main" val="4185836627"/>
                    </a:ext>
                  </a:extLst>
                </a:gridCol>
              </a:tblGrid>
              <a:tr h="972000">
                <a:tc gridSpan="2">
                  <a:txBody>
                    <a:bodyPr/>
                    <a:lstStyle/>
                    <a:p>
                      <a:endParaRPr kumimoji="1" lang="ja-JP" altLang="en-US" sz="2800" dirty="0">
                        <a:solidFill>
                          <a:schemeClr val="tx1"/>
                        </a:solidFill>
                      </a:endParaRPr>
                    </a:p>
                  </a:txBody>
                  <a:tcPr anchor="ctr">
                    <a:solidFill>
                      <a:schemeClr val="accent4">
                        <a:lumMod val="60000"/>
                        <a:lumOff val="40000"/>
                      </a:schemeClr>
                    </a:solidFill>
                  </a:tcPr>
                </a:tc>
                <a:tc hMerge="1">
                  <a:txBody>
                    <a:bodyPr/>
                    <a:lstStyle/>
                    <a:p>
                      <a:endParaRPr kumimoji="1" lang="ja-JP" altLang="en-US" dirty="0"/>
                    </a:p>
                  </a:txBody>
                  <a:tcPr>
                    <a:solidFill>
                      <a:schemeClr val="accent4">
                        <a:lumMod val="60000"/>
                        <a:lumOff val="40000"/>
                      </a:schemeClr>
                    </a:solidFill>
                  </a:tcPr>
                </a:tc>
                <a:tc>
                  <a:txBody>
                    <a:bodyPr/>
                    <a:lstStyle/>
                    <a:p>
                      <a:r>
                        <a:rPr kumimoji="1" lang="ja-JP" altLang="en-US" sz="2800" dirty="0" smtClean="0">
                          <a:solidFill>
                            <a:schemeClr val="tx1"/>
                          </a:solidFill>
                        </a:rPr>
                        <a:t>直接税</a:t>
                      </a:r>
                      <a:endParaRPr kumimoji="1" lang="ja-JP" altLang="en-US" sz="2800"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間接税</a:t>
                      </a:r>
                      <a:endParaRPr kumimoji="1" lang="ja-JP" altLang="en-US" sz="2800" dirty="0">
                        <a:solidFill>
                          <a:schemeClr val="tx1"/>
                        </a:solidFill>
                      </a:endParaRPr>
                    </a:p>
                  </a:txBody>
                  <a:tcPr anchor="ctr">
                    <a:solidFill>
                      <a:schemeClr val="accent4">
                        <a:lumMod val="60000"/>
                        <a:lumOff val="40000"/>
                      </a:schemeClr>
                    </a:solidFill>
                  </a:tcPr>
                </a:tc>
                <a:extLst>
                  <a:ext uri="{0D108BD9-81ED-4DB2-BD59-A6C34878D82A}">
                    <a16:rowId xmlns:a16="http://schemas.microsoft.com/office/drawing/2014/main" val="1498811278"/>
                  </a:ext>
                </a:extLst>
              </a:tr>
              <a:tr h="1271694">
                <a:tc gridSpan="2">
                  <a:txBody>
                    <a:bodyPr/>
                    <a:lstStyle/>
                    <a:p>
                      <a:r>
                        <a:rPr kumimoji="1" lang="ja-JP" altLang="en-US" sz="2800" dirty="0" smtClean="0">
                          <a:solidFill>
                            <a:schemeClr val="tx1"/>
                          </a:solidFill>
                        </a:rPr>
                        <a:t>国税</a:t>
                      </a:r>
                      <a:endParaRPr kumimoji="1" lang="ja-JP" altLang="en-US" sz="2800" dirty="0">
                        <a:solidFill>
                          <a:schemeClr val="tx1"/>
                        </a:solidFill>
                      </a:endParaRPr>
                    </a:p>
                  </a:txBody>
                  <a:tcPr anchor="ctr">
                    <a:solidFill>
                      <a:schemeClr val="accent4">
                        <a:lumMod val="60000"/>
                        <a:lumOff val="40000"/>
                      </a:schemeClr>
                    </a:solidFill>
                  </a:tcPr>
                </a:tc>
                <a:tc hMerge="1">
                  <a:txBody>
                    <a:bodyPr/>
                    <a:lstStyle/>
                    <a:p>
                      <a:endParaRPr kumimoji="1" lang="ja-JP" altLang="en-US" dirty="0"/>
                    </a:p>
                  </a:txBody>
                  <a:tcPr>
                    <a:solidFill>
                      <a:schemeClr val="accent4">
                        <a:lumMod val="60000"/>
                        <a:lumOff val="40000"/>
                      </a:schemeClr>
                    </a:solidFill>
                  </a:tcPr>
                </a:tc>
                <a:tc>
                  <a:txBody>
                    <a:bodyPr/>
                    <a:lstStyle/>
                    <a:p>
                      <a:r>
                        <a:rPr kumimoji="1" lang="ja-JP" altLang="en-US" sz="2800" dirty="0" smtClean="0">
                          <a:solidFill>
                            <a:schemeClr val="tx1"/>
                          </a:solidFill>
                        </a:rPr>
                        <a:t>所得税、法人税、相続税、贈与税など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消費税、酒税、たばこ税、関税など</a:t>
                      </a:r>
                      <a:endParaRPr kumimoji="1" lang="ja-JP" altLang="en-US" sz="2800" dirty="0">
                        <a:solidFill>
                          <a:schemeClr val="tx1"/>
                        </a:solidFill>
                      </a:endParaRPr>
                    </a:p>
                  </a:txBody>
                  <a:tcPr anchor="ctr"/>
                </a:tc>
                <a:extLst>
                  <a:ext uri="{0D108BD9-81ED-4DB2-BD59-A6C34878D82A}">
                    <a16:rowId xmlns:a16="http://schemas.microsoft.com/office/drawing/2014/main" val="1509853172"/>
                  </a:ext>
                </a:extLst>
              </a:tr>
              <a:tr h="1271694">
                <a:tc rowSpan="2">
                  <a:txBody>
                    <a:bodyPr/>
                    <a:lstStyle/>
                    <a:p>
                      <a:r>
                        <a:rPr kumimoji="1" lang="ja-JP" altLang="en-US" sz="2800" dirty="0" smtClean="0">
                          <a:solidFill>
                            <a:schemeClr val="tx1"/>
                          </a:solidFill>
                        </a:rPr>
                        <a:t>地方税</a:t>
                      </a:r>
                      <a:endParaRPr kumimoji="1" lang="ja-JP" altLang="en-US" sz="2800" dirty="0">
                        <a:solidFill>
                          <a:schemeClr val="tx1"/>
                        </a:solidFill>
                      </a:endParaRPr>
                    </a:p>
                  </a:txBody>
                  <a:tcPr anchor="ctr">
                    <a:solidFill>
                      <a:schemeClr val="accent4">
                        <a:lumMod val="60000"/>
                        <a:lumOff val="40000"/>
                      </a:schemeClr>
                    </a:solidFill>
                  </a:tcPr>
                </a:tc>
                <a:tc>
                  <a:txBody>
                    <a:bodyPr/>
                    <a:lstStyle/>
                    <a:p>
                      <a:r>
                        <a:rPr kumimoji="1" lang="ja-JP" altLang="en-US" sz="2800" b="1" dirty="0" smtClean="0">
                          <a:solidFill>
                            <a:schemeClr val="tx1"/>
                          </a:solidFill>
                        </a:rPr>
                        <a:t>道府県税</a:t>
                      </a:r>
                      <a:endParaRPr kumimoji="1" lang="ja-JP" altLang="en-US" sz="2800" b="1"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道府県民税、事業税、</a:t>
                      </a:r>
                      <a:endParaRPr kumimoji="1" lang="en-US" altLang="ja-JP" sz="2800" dirty="0" smtClean="0">
                        <a:solidFill>
                          <a:schemeClr val="tx1"/>
                        </a:solidFill>
                      </a:endParaRPr>
                    </a:p>
                    <a:p>
                      <a:r>
                        <a:rPr kumimoji="1" lang="ja-JP" altLang="en-US" sz="2800" dirty="0" smtClean="0">
                          <a:solidFill>
                            <a:schemeClr val="tx1"/>
                          </a:solidFill>
                        </a:rPr>
                        <a:t>自動車税など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地方消費税、道府県民たばこ税、ゴルフ場利用税など</a:t>
                      </a:r>
                      <a:endParaRPr kumimoji="1" lang="ja-JP" altLang="en-US" sz="2800" dirty="0">
                        <a:solidFill>
                          <a:schemeClr val="tx1"/>
                        </a:solidFill>
                      </a:endParaRPr>
                    </a:p>
                  </a:txBody>
                  <a:tcPr anchor="ctr"/>
                </a:tc>
                <a:extLst>
                  <a:ext uri="{0D108BD9-81ED-4DB2-BD59-A6C34878D82A}">
                    <a16:rowId xmlns:a16="http://schemas.microsoft.com/office/drawing/2014/main" val="3704919107"/>
                  </a:ext>
                </a:extLst>
              </a:tr>
              <a:tr h="1271694">
                <a:tc vMerge="1">
                  <a:txBody>
                    <a:bodyPr/>
                    <a:lstStyle/>
                    <a:p>
                      <a:endParaRPr kumimoji="1" lang="ja-JP" altLang="en-US" dirty="0">
                        <a:solidFill>
                          <a:schemeClr val="tx1"/>
                        </a:solidFill>
                      </a:endParaRPr>
                    </a:p>
                  </a:txBody>
                  <a:tcPr anchor="ctr">
                    <a:solidFill>
                      <a:schemeClr val="accent4">
                        <a:lumMod val="60000"/>
                        <a:lumOff val="40000"/>
                      </a:schemeClr>
                    </a:solidFill>
                  </a:tcPr>
                </a:tc>
                <a:tc>
                  <a:txBody>
                    <a:bodyPr/>
                    <a:lstStyle/>
                    <a:p>
                      <a:r>
                        <a:rPr kumimoji="1" lang="ja-JP" altLang="en-US" sz="2800" b="1" dirty="0" smtClean="0">
                          <a:solidFill>
                            <a:schemeClr val="tx1"/>
                          </a:solidFill>
                        </a:rPr>
                        <a:t>市町村税</a:t>
                      </a:r>
                      <a:endParaRPr kumimoji="1" lang="ja-JP" altLang="en-US" sz="2800" b="1" dirty="0">
                        <a:solidFill>
                          <a:schemeClr val="tx1"/>
                        </a:solidFill>
                      </a:endParaRPr>
                    </a:p>
                  </a:txBody>
                  <a:tcPr anchor="ctr">
                    <a:solidFill>
                      <a:schemeClr val="accent4">
                        <a:lumMod val="60000"/>
                        <a:lumOff val="40000"/>
                      </a:schemeClr>
                    </a:solidFill>
                  </a:tcPr>
                </a:tc>
                <a:tc>
                  <a:txBody>
                    <a:bodyPr/>
                    <a:lstStyle/>
                    <a:p>
                      <a:r>
                        <a:rPr kumimoji="1" lang="ja-JP" altLang="en-US" sz="2800" dirty="0" smtClean="0">
                          <a:solidFill>
                            <a:schemeClr val="tx1"/>
                          </a:solidFill>
                        </a:rPr>
                        <a:t>市町村民税、固定資産税、軽自動車税など</a:t>
                      </a:r>
                      <a:endParaRPr kumimoji="1" lang="ja-JP" altLang="en-US" sz="2800" dirty="0">
                        <a:solidFill>
                          <a:schemeClr val="tx1"/>
                        </a:solidFill>
                      </a:endParaRPr>
                    </a:p>
                  </a:txBody>
                  <a:tcPr anchor="ctr"/>
                </a:tc>
                <a:tc>
                  <a:txBody>
                    <a:bodyPr/>
                    <a:lstStyle/>
                    <a:p>
                      <a:r>
                        <a:rPr kumimoji="1" lang="ja-JP" altLang="en-US" sz="2800" dirty="0" smtClean="0">
                          <a:solidFill>
                            <a:schemeClr val="tx1"/>
                          </a:solidFill>
                        </a:rPr>
                        <a:t>市町村たばこ税、入湯税など</a:t>
                      </a:r>
                      <a:endParaRPr kumimoji="1" lang="ja-JP" altLang="en-US" sz="2800" dirty="0">
                        <a:solidFill>
                          <a:schemeClr val="tx1"/>
                        </a:solidFill>
                      </a:endParaRPr>
                    </a:p>
                  </a:txBody>
                  <a:tcPr anchor="ctr"/>
                </a:tc>
                <a:extLst>
                  <a:ext uri="{0D108BD9-81ED-4DB2-BD59-A6C34878D82A}">
                    <a16:rowId xmlns:a16="http://schemas.microsoft.com/office/drawing/2014/main" val="2454045126"/>
                  </a:ext>
                </a:extLst>
              </a:tr>
            </a:tbl>
          </a:graphicData>
        </a:graphic>
      </p:graphicFrame>
      <p:sp>
        <p:nvSpPr>
          <p:cNvPr id="10" name="正方形/長方形 9"/>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２．税金</a:t>
            </a:r>
            <a:r>
              <a:rPr lang="ja-JP" altLang="en-US" sz="3200" b="1" dirty="0" smtClean="0"/>
              <a:t>のあらまし（種類）①　</a:t>
            </a:r>
            <a:r>
              <a:rPr lang="en-US" altLang="ja-JP" sz="3200" b="1" dirty="0" smtClean="0"/>
              <a:t>【</a:t>
            </a:r>
            <a:r>
              <a:rPr lang="ja-JP" altLang="en-US" sz="3200" b="1" dirty="0" smtClean="0"/>
              <a:t>再掲</a:t>
            </a:r>
            <a:r>
              <a:rPr lang="en-US" altLang="ja-JP" sz="3200" b="1" dirty="0" smtClean="0"/>
              <a:t>】</a:t>
            </a:r>
            <a:endParaRPr kumimoji="1" lang="ja-JP" altLang="en-US" sz="3200" b="1" dirty="0"/>
          </a:p>
        </p:txBody>
      </p:sp>
      <p:cxnSp>
        <p:nvCxnSpPr>
          <p:cNvPr id="6" name="直線コネクタ 5"/>
          <p:cNvCxnSpPr/>
          <p:nvPr/>
        </p:nvCxnSpPr>
        <p:spPr>
          <a:xfrm flipV="1">
            <a:off x="9859354" y="2868164"/>
            <a:ext cx="1260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flipV="1">
            <a:off x="7609022" y="5627576"/>
            <a:ext cx="2304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flipV="1">
            <a:off x="9642103" y="4129518"/>
            <a:ext cx="2016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7609022" y="4547807"/>
            <a:ext cx="6480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8024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37</a:t>
            </a:fld>
            <a:endParaRPr kumimoji="1" lang="ja-JP" altLang="en-US" dirty="0"/>
          </a:p>
        </p:txBody>
      </p:sp>
      <p:sp>
        <p:nvSpPr>
          <p:cNvPr id="3" name="正方形/長方形 2"/>
          <p:cNvSpPr/>
          <p:nvPr/>
        </p:nvSpPr>
        <p:spPr>
          <a:xfrm>
            <a:off x="518162" y="310896"/>
            <a:ext cx="1978854" cy="884858"/>
          </a:xfrm>
          <a:prstGeom prst="rect">
            <a:avLst/>
          </a:prstGeom>
          <a:solidFill>
            <a:schemeClr val="accent4">
              <a:lumMod val="20000"/>
              <a:lumOff val="80000"/>
            </a:schemeClr>
          </a:solidFill>
          <a:ln w="76200">
            <a:solidFill>
              <a:srgbClr val="FF66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kumimoji="1" lang="ja-JP" altLang="en-US" sz="4400" b="1" dirty="0" smtClean="0">
                <a:solidFill>
                  <a:schemeClr val="tx1"/>
                </a:solidFill>
              </a:rPr>
              <a:t>まとめ</a:t>
            </a:r>
            <a:endParaRPr kumimoji="1" lang="ja-JP" altLang="en-US" sz="4400" b="1" dirty="0">
              <a:solidFill>
                <a:schemeClr val="tx1"/>
              </a:solidFill>
            </a:endParaRPr>
          </a:p>
        </p:txBody>
      </p:sp>
      <p:sp>
        <p:nvSpPr>
          <p:cNvPr id="4" name="テキスト ボックス 3"/>
          <p:cNvSpPr txBox="1"/>
          <p:nvPr/>
        </p:nvSpPr>
        <p:spPr>
          <a:xfrm>
            <a:off x="518161" y="1740874"/>
            <a:ext cx="11333870" cy="2252924"/>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kumimoji="1" lang="ja-JP" altLang="en-US" sz="3600" dirty="0" smtClean="0"/>
              <a:t>会社</a:t>
            </a:r>
            <a:r>
              <a:rPr lang="en-US" altLang="ja-JP" sz="3600" dirty="0"/>
              <a:t>	</a:t>
            </a:r>
            <a:r>
              <a:rPr lang="en-US" altLang="ja-JP" sz="3600" dirty="0" smtClean="0"/>
              <a:t>	</a:t>
            </a:r>
            <a:r>
              <a:rPr kumimoji="1" lang="ja-JP" altLang="en-US" sz="3600" dirty="0" smtClean="0"/>
              <a:t>⇒</a:t>
            </a:r>
            <a:r>
              <a:rPr lang="en-US" altLang="ja-JP" sz="3600" dirty="0"/>
              <a:t>	</a:t>
            </a:r>
            <a:r>
              <a:rPr kumimoji="1" lang="ja-JP" altLang="en-US" sz="3600" dirty="0" smtClean="0"/>
              <a:t>法人税</a:t>
            </a:r>
            <a:endParaRPr kumimoji="1" lang="en-US" altLang="ja-JP" sz="3600" dirty="0" smtClean="0"/>
          </a:p>
          <a:p>
            <a:pPr marL="285750" indent="-285750">
              <a:lnSpc>
                <a:spcPct val="130000"/>
              </a:lnSpc>
              <a:buFont typeface="Arial" panose="020B0604020202020204" pitchFamily="34" charset="0"/>
              <a:buChar char="•"/>
            </a:pPr>
            <a:r>
              <a:rPr lang="ja-JP" altLang="en-US" sz="3600" dirty="0"/>
              <a:t>給料</a:t>
            </a:r>
            <a:r>
              <a:rPr lang="ja-JP" altLang="en-US" sz="3600" dirty="0" smtClean="0"/>
              <a:t>日</a:t>
            </a:r>
            <a:r>
              <a:rPr lang="en-US" altLang="ja-JP" sz="3600" dirty="0" smtClean="0"/>
              <a:t>		</a:t>
            </a:r>
            <a:r>
              <a:rPr lang="ja-JP" altLang="en-US" sz="3600" dirty="0" smtClean="0"/>
              <a:t>⇒</a:t>
            </a:r>
            <a:r>
              <a:rPr lang="en-US" altLang="ja-JP" sz="3600" dirty="0" smtClean="0"/>
              <a:t>	</a:t>
            </a:r>
            <a:r>
              <a:rPr lang="ja-JP" altLang="en-US" sz="3600" dirty="0" smtClean="0"/>
              <a:t>所得税（もうけにかかる税）</a:t>
            </a:r>
            <a:endParaRPr lang="en-US" altLang="ja-JP" sz="3600" dirty="0" smtClean="0"/>
          </a:p>
          <a:p>
            <a:pPr marL="285750" indent="-285750">
              <a:lnSpc>
                <a:spcPct val="130000"/>
              </a:lnSpc>
              <a:buFont typeface="Arial" panose="020B0604020202020204" pitchFamily="34" charset="0"/>
              <a:buChar char="•"/>
            </a:pPr>
            <a:r>
              <a:rPr kumimoji="1" lang="ja-JP" altLang="en-US" sz="3600" dirty="0" smtClean="0"/>
              <a:t>車</a:t>
            </a:r>
            <a:r>
              <a:rPr kumimoji="1" lang="en-US" altLang="ja-JP" sz="3600" dirty="0" smtClean="0"/>
              <a:t>			</a:t>
            </a:r>
            <a:r>
              <a:rPr kumimoji="1" lang="ja-JP" altLang="en-US" sz="3600" dirty="0" smtClean="0"/>
              <a:t>⇒</a:t>
            </a:r>
            <a:r>
              <a:rPr kumimoji="1" lang="en-US" altLang="ja-JP" sz="3600" dirty="0" smtClean="0"/>
              <a:t>	</a:t>
            </a:r>
            <a:r>
              <a:rPr kumimoji="1" lang="ja-JP" altLang="en-US" sz="3600" dirty="0" smtClean="0"/>
              <a:t>自動車税</a:t>
            </a:r>
            <a:endParaRPr kumimoji="1" lang="en-US" altLang="ja-JP" sz="3600" dirty="0" smtClean="0"/>
          </a:p>
        </p:txBody>
      </p:sp>
      <p:sp>
        <p:nvSpPr>
          <p:cNvPr id="5" name="テキスト ボックス 4"/>
          <p:cNvSpPr txBox="1"/>
          <p:nvPr/>
        </p:nvSpPr>
        <p:spPr>
          <a:xfrm>
            <a:off x="1287734" y="3905873"/>
            <a:ext cx="615553" cy="1686031"/>
          </a:xfrm>
          <a:prstGeom prst="rect">
            <a:avLst/>
          </a:prstGeom>
          <a:noFill/>
        </p:spPr>
        <p:txBody>
          <a:bodyPr vert="eaVert" wrap="square" rtlCol="0">
            <a:spAutoFit/>
          </a:bodyPr>
          <a:lstStyle/>
          <a:p>
            <a:r>
              <a:rPr kumimoji="1" lang="ja-JP" altLang="en-US" sz="2800" dirty="0" smtClean="0"/>
              <a:t>・・・</a:t>
            </a:r>
            <a:endParaRPr kumimoji="1" lang="ja-JP" altLang="en-US" sz="2800" dirty="0"/>
          </a:p>
        </p:txBody>
      </p:sp>
      <p:sp>
        <p:nvSpPr>
          <p:cNvPr id="6" name="正方形/長方形 5"/>
          <p:cNvSpPr/>
          <p:nvPr/>
        </p:nvSpPr>
        <p:spPr>
          <a:xfrm>
            <a:off x="518161" y="1494692"/>
            <a:ext cx="11175608" cy="450166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rot="20880306">
            <a:off x="4471677" y="2001676"/>
            <a:ext cx="6588000" cy="1286424"/>
          </a:xfrm>
          <a:prstGeom prst="rect">
            <a:avLst/>
          </a:prstGeom>
          <a:solidFill>
            <a:srgbClr val="FF696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4800" b="1" dirty="0" smtClean="0">
                <a:solidFill>
                  <a:schemeClr val="tx1"/>
                </a:solidFill>
              </a:rPr>
              <a:t>内、税金は</a:t>
            </a:r>
            <a:r>
              <a:rPr lang="en-US" altLang="ja-JP" sz="4800" b="1" dirty="0" smtClean="0">
                <a:solidFill>
                  <a:schemeClr val="tx1"/>
                </a:solidFill>
              </a:rPr>
              <a:t>1,481</a:t>
            </a:r>
            <a:r>
              <a:rPr lang="ja-JP" altLang="en-US" sz="4800" b="1" dirty="0" smtClean="0">
                <a:solidFill>
                  <a:schemeClr val="tx1"/>
                </a:solidFill>
              </a:rPr>
              <a:t>円</a:t>
            </a:r>
            <a:endParaRPr kumimoji="1" lang="ja-JP" altLang="en-US" sz="4800" b="1" dirty="0">
              <a:solidFill>
                <a:schemeClr val="tx1"/>
              </a:solidFill>
            </a:endParaRPr>
          </a:p>
        </p:txBody>
      </p:sp>
      <p:sp>
        <p:nvSpPr>
          <p:cNvPr id="8" name="正方形/長方形 7"/>
          <p:cNvSpPr/>
          <p:nvPr/>
        </p:nvSpPr>
        <p:spPr>
          <a:xfrm rot="20880306">
            <a:off x="4243584" y="1140034"/>
            <a:ext cx="6588000" cy="859234"/>
          </a:xfrm>
          <a:prstGeom prst="rect">
            <a:avLst/>
          </a:prstGeom>
          <a:solidFill>
            <a:srgbClr val="00C459"/>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sz="3600" b="1" dirty="0">
                <a:solidFill>
                  <a:schemeClr val="tx1"/>
                </a:solidFill>
              </a:rPr>
              <a:t>今日</a:t>
            </a:r>
            <a:r>
              <a:rPr lang="ja-JP" altLang="en-US" sz="3600" b="1" dirty="0" smtClean="0">
                <a:solidFill>
                  <a:schemeClr val="tx1"/>
                </a:solidFill>
              </a:rPr>
              <a:t>の支払い　</a:t>
            </a:r>
            <a:r>
              <a:rPr lang="en-US" altLang="ja-JP" sz="3600" b="1" dirty="0" smtClean="0">
                <a:solidFill>
                  <a:schemeClr val="tx1"/>
                </a:solidFill>
              </a:rPr>
              <a:t>5,845</a:t>
            </a:r>
            <a:r>
              <a:rPr lang="ja-JP" altLang="en-US" sz="3600" b="1" dirty="0" smtClean="0">
                <a:solidFill>
                  <a:schemeClr val="tx1"/>
                </a:solidFill>
              </a:rPr>
              <a:t>円　↓</a:t>
            </a:r>
            <a:endParaRPr kumimoji="1" lang="ja-JP" altLang="en-US" sz="3600" b="1" dirty="0">
              <a:solidFill>
                <a:schemeClr val="tx1"/>
              </a:solidFill>
            </a:endParaRPr>
          </a:p>
        </p:txBody>
      </p:sp>
    </p:spTree>
    <p:extLst>
      <p:ext uri="{BB962C8B-B14F-4D97-AF65-F5344CB8AC3E}">
        <p14:creationId xmlns:p14="http://schemas.microsoft.com/office/powerpoint/2010/main" val="92589178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38</a:t>
            </a:fld>
            <a:endParaRPr kumimoji="1" lang="ja-JP" altLang="en-US"/>
          </a:p>
        </p:txBody>
      </p:sp>
      <p:sp>
        <p:nvSpPr>
          <p:cNvPr id="10" name="正方形/長方形 9"/>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endParaRPr kumimoji="1" lang="ja-JP" altLang="en-US" sz="3200" b="1" dirty="0"/>
          </a:p>
        </p:txBody>
      </p:sp>
      <p:sp>
        <p:nvSpPr>
          <p:cNvPr id="14" name="テキスト ボックス 13"/>
          <p:cNvSpPr txBox="1"/>
          <p:nvPr/>
        </p:nvSpPr>
        <p:spPr>
          <a:xfrm>
            <a:off x="156117" y="6504468"/>
            <a:ext cx="11765144" cy="276999"/>
          </a:xfrm>
          <a:prstGeom prst="rect">
            <a:avLst/>
          </a:prstGeom>
          <a:noFill/>
        </p:spPr>
        <p:txBody>
          <a:bodyPr wrap="none" rtlCol="0">
            <a:spAutoFit/>
          </a:bodyPr>
          <a:lstStyle/>
          <a:p>
            <a:r>
              <a:rPr kumimoji="1" lang="ja-JP" altLang="en-US" sz="1200" dirty="0" smtClean="0"/>
              <a:t>「税の学習コーナー」（国税庁）より抜粋して作成　</a:t>
            </a:r>
            <a:r>
              <a:rPr lang="en-US" altLang="ja-JP" sz="1200" dirty="0"/>
              <a:t>https://www.nta.go.jp/taxes/kids/hatten/page03.htm , https://</a:t>
            </a:r>
            <a:r>
              <a:rPr lang="en-US" altLang="ja-JP" sz="1200" dirty="0" smtClean="0"/>
              <a:t>www.nta.go.jp/taxes/kids/hatten/page04.htm</a:t>
            </a:r>
            <a:endParaRPr kumimoji="1" lang="ja-JP" altLang="en-US" sz="1200" dirty="0"/>
          </a:p>
        </p:txBody>
      </p:sp>
      <p:sp>
        <p:nvSpPr>
          <p:cNvPr id="8" name="テキスト ボックス 7"/>
          <p:cNvSpPr txBox="1"/>
          <p:nvPr/>
        </p:nvSpPr>
        <p:spPr>
          <a:xfrm>
            <a:off x="177705" y="844056"/>
            <a:ext cx="11836591" cy="1692771"/>
          </a:xfrm>
          <a:prstGeom prst="rect">
            <a:avLst/>
          </a:prstGeom>
          <a:noFill/>
        </p:spPr>
        <p:txBody>
          <a:bodyPr wrap="square" rtlCol="0">
            <a:spAutoFit/>
          </a:bodyPr>
          <a:lstStyle/>
          <a:p>
            <a:pPr indent="216000">
              <a:lnSpc>
                <a:spcPct val="130000"/>
              </a:lnSpc>
            </a:pPr>
            <a:r>
              <a:rPr lang="ja-JP" altLang="en-US" sz="2000" dirty="0"/>
              <a:t>私たちが健康で豊かな生活を送るためには、国や地方公共団体がさまざまな公共施設や公的サービスを提供していく必要があります。そのために税金などのお金を集めて管理し、必要なお金を支払っていく活動を</a:t>
            </a:r>
            <a:r>
              <a:rPr lang="ja-JP" altLang="en-US" sz="2000" b="1" dirty="0"/>
              <a:t>財政</a:t>
            </a:r>
            <a:r>
              <a:rPr lang="ja-JP" altLang="en-US" sz="2000" dirty="0"/>
              <a:t>といいます。</a:t>
            </a:r>
          </a:p>
          <a:p>
            <a:pPr indent="216000">
              <a:lnSpc>
                <a:spcPct val="130000"/>
              </a:lnSpc>
            </a:pPr>
            <a:r>
              <a:rPr lang="ja-JP" altLang="en-US" sz="2000" dirty="0"/>
              <a:t>国の収入・支出は</a:t>
            </a:r>
            <a:r>
              <a:rPr lang="en-US" altLang="ja-JP" sz="2000" dirty="0"/>
              <a:t>4</a:t>
            </a:r>
            <a:r>
              <a:rPr lang="ja-JP" altLang="en-US" sz="2000" dirty="0"/>
              <a:t>月から翌年</a:t>
            </a:r>
            <a:r>
              <a:rPr lang="en-US" altLang="ja-JP" sz="2000" dirty="0"/>
              <a:t>3</a:t>
            </a:r>
            <a:r>
              <a:rPr lang="ja-JP" altLang="en-US" sz="2000" dirty="0"/>
              <a:t>月までの期間（会計年度）で計算し、この</a:t>
            </a:r>
            <a:r>
              <a:rPr lang="en-US" altLang="ja-JP" sz="2000" dirty="0"/>
              <a:t>1</a:t>
            </a:r>
            <a:r>
              <a:rPr lang="ja-JP" altLang="en-US" sz="2000" dirty="0"/>
              <a:t>年間の収入を 「</a:t>
            </a:r>
            <a:r>
              <a:rPr lang="ja-JP" altLang="en-US" sz="2000" b="1" dirty="0"/>
              <a:t>歳入</a:t>
            </a:r>
            <a:r>
              <a:rPr lang="ja-JP" altLang="en-US" sz="2000" dirty="0"/>
              <a:t>」、支出を「</a:t>
            </a:r>
            <a:r>
              <a:rPr lang="ja-JP" altLang="en-US" sz="2000" b="1" dirty="0"/>
              <a:t>歳出</a:t>
            </a:r>
            <a:r>
              <a:rPr lang="ja-JP" altLang="en-US" sz="2000" dirty="0"/>
              <a:t>」といいます。国会で決められた予算により、歳出の内訳、つまり税金の使いみちが決まります。</a:t>
            </a:r>
            <a:endParaRPr kumimoji="1" lang="ja-JP" altLang="en-US" sz="2000" dirty="0"/>
          </a:p>
        </p:txBody>
      </p:sp>
      <p:grpSp>
        <p:nvGrpSpPr>
          <p:cNvPr id="13" name="グループ化 12"/>
          <p:cNvGrpSpPr/>
          <p:nvPr/>
        </p:nvGrpSpPr>
        <p:grpSpPr>
          <a:xfrm>
            <a:off x="492218" y="2518326"/>
            <a:ext cx="4979217" cy="3924064"/>
            <a:chOff x="492218" y="2500741"/>
            <a:chExt cx="4979217" cy="3924064"/>
          </a:xfrm>
        </p:grpSpPr>
        <p:pic>
          <p:nvPicPr>
            <p:cNvPr id="9" name="図 8"/>
            <p:cNvPicPr>
              <a:picLocks noChangeAspect="1"/>
            </p:cNvPicPr>
            <p:nvPr/>
          </p:nvPicPr>
          <p:blipFill>
            <a:blip r:embed="rId3"/>
            <a:stretch>
              <a:fillRect/>
            </a:stretch>
          </p:blipFill>
          <p:spPr>
            <a:xfrm>
              <a:off x="492218" y="2500741"/>
              <a:ext cx="4979217" cy="3924064"/>
            </a:xfrm>
            <a:prstGeom prst="rect">
              <a:avLst/>
            </a:prstGeom>
          </p:spPr>
        </p:pic>
        <p:sp>
          <p:nvSpPr>
            <p:cNvPr id="12" name="角丸四角形 11"/>
            <p:cNvSpPr/>
            <p:nvPr/>
          </p:nvSpPr>
          <p:spPr>
            <a:xfrm>
              <a:off x="4343400" y="2760784"/>
              <a:ext cx="984738" cy="72096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角丸四角形 14"/>
            <p:cNvSpPr/>
            <p:nvPr/>
          </p:nvSpPr>
          <p:spPr>
            <a:xfrm>
              <a:off x="2772507" y="4267201"/>
              <a:ext cx="1078523" cy="568568"/>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角丸四角形 15"/>
            <p:cNvSpPr/>
            <p:nvPr/>
          </p:nvSpPr>
          <p:spPr>
            <a:xfrm>
              <a:off x="1851949" y="4100942"/>
              <a:ext cx="902826" cy="72096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grpSp>
        <p:nvGrpSpPr>
          <p:cNvPr id="18" name="グループ化 17"/>
          <p:cNvGrpSpPr/>
          <p:nvPr/>
        </p:nvGrpSpPr>
        <p:grpSpPr>
          <a:xfrm>
            <a:off x="6477584" y="2518326"/>
            <a:ext cx="5058114" cy="3921373"/>
            <a:chOff x="6477584" y="2500741"/>
            <a:chExt cx="5058114" cy="3921373"/>
          </a:xfrm>
        </p:grpSpPr>
        <p:pic>
          <p:nvPicPr>
            <p:cNvPr id="11" name="図 10"/>
            <p:cNvPicPr>
              <a:picLocks noChangeAspect="1"/>
            </p:cNvPicPr>
            <p:nvPr/>
          </p:nvPicPr>
          <p:blipFill>
            <a:blip r:embed="rId4"/>
            <a:stretch>
              <a:fillRect/>
            </a:stretch>
          </p:blipFill>
          <p:spPr>
            <a:xfrm>
              <a:off x="6477584" y="2500741"/>
              <a:ext cx="5058114" cy="3921373"/>
            </a:xfrm>
            <a:prstGeom prst="rect">
              <a:avLst/>
            </a:prstGeom>
          </p:spPr>
        </p:pic>
        <p:sp>
          <p:nvSpPr>
            <p:cNvPr id="17" name="角丸四角形 16"/>
            <p:cNvSpPr/>
            <p:nvPr/>
          </p:nvSpPr>
          <p:spPr>
            <a:xfrm>
              <a:off x="8627961" y="4259038"/>
              <a:ext cx="1071623" cy="358815"/>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Tree>
    <p:extLst>
      <p:ext uri="{BB962C8B-B14F-4D97-AF65-F5344CB8AC3E}">
        <p14:creationId xmlns:p14="http://schemas.microsoft.com/office/powerpoint/2010/main" val="30744800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18938" y="3467302"/>
            <a:ext cx="4038600" cy="3028950"/>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39</a:t>
            </a:fld>
            <a:endParaRPr kumimoji="1" lang="ja-JP" altLang="en-US"/>
          </a:p>
        </p:txBody>
      </p:sp>
      <p:sp>
        <p:nvSpPr>
          <p:cNvPr id="6" name="正方形/長方形 5"/>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endParaRPr kumimoji="1" lang="ja-JP" altLang="en-US" sz="3200" b="1" dirty="0"/>
          </a:p>
        </p:txBody>
      </p:sp>
      <p:sp>
        <p:nvSpPr>
          <p:cNvPr id="8" name="テキスト ボックス 7"/>
          <p:cNvSpPr txBox="1"/>
          <p:nvPr/>
        </p:nvSpPr>
        <p:spPr>
          <a:xfrm>
            <a:off x="184930" y="2842385"/>
            <a:ext cx="7210481" cy="2135969"/>
          </a:xfrm>
          <a:prstGeom prst="rect">
            <a:avLst/>
          </a:prstGeom>
          <a:noFill/>
        </p:spPr>
        <p:txBody>
          <a:bodyPr wrap="square" rtlCol="0">
            <a:spAutoFit/>
          </a:bodyPr>
          <a:lstStyle/>
          <a:p>
            <a:pPr>
              <a:lnSpc>
                <a:spcPct val="130000"/>
              </a:lnSpc>
            </a:pPr>
            <a:r>
              <a:rPr lang="en-US" altLang="ja-JP" sz="2800" dirty="0" smtClean="0">
                <a:solidFill>
                  <a:schemeClr val="accent5"/>
                </a:solidFill>
              </a:rPr>
              <a:t>1</a:t>
            </a:r>
            <a:r>
              <a:rPr lang="ja-JP" altLang="en-US" sz="2800" dirty="0" smtClean="0">
                <a:solidFill>
                  <a:schemeClr val="accent5"/>
                </a:solidFill>
              </a:rPr>
              <a:t>億円</a:t>
            </a:r>
            <a:r>
              <a:rPr lang="en-US" altLang="ja-JP" sz="2800" dirty="0" smtClean="0">
                <a:solidFill>
                  <a:schemeClr val="accent5"/>
                </a:solidFill>
              </a:rPr>
              <a:t>			</a:t>
            </a:r>
            <a:r>
              <a:rPr lang="ja-JP" altLang="en-US" sz="2800" dirty="0" smtClean="0">
                <a:solidFill>
                  <a:schemeClr val="accent5"/>
                </a:solidFill>
              </a:rPr>
              <a:t>⇒</a:t>
            </a:r>
            <a:r>
              <a:rPr lang="en-US" altLang="ja-JP" sz="2800" dirty="0">
                <a:solidFill>
                  <a:schemeClr val="accent5"/>
                </a:solidFill>
              </a:rPr>
              <a:t>	</a:t>
            </a:r>
            <a:r>
              <a:rPr lang="en-US" altLang="ja-JP" sz="2800" dirty="0" smtClean="0">
                <a:solidFill>
                  <a:schemeClr val="accent5"/>
                </a:solidFill>
              </a:rPr>
              <a:t>1m</a:t>
            </a:r>
          </a:p>
          <a:p>
            <a:pPr>
              <a:lnSpc>
                <a:spcPct val="130000"/>
              </a:lnSpc>
            </a:pPr>
            <a:r>
              <a:rPr lang="en-US" altLang="ja-JP" sz="2800" dirty="0" smtClean="0">
                <a:solidFill>
                  <a:schemeClr val="accent5"/>
                </a:solidFill>
              </a:rPr>
              <a:t>107</a:t>
            </a:r>
            <a:r>
              <a:rPr lang="ja-JP" altLang="en-US" sz="2800" dirty="0" smtClean="0">
                <a:solidFill>
                  <a:schemeClr val="accent5"/>
                </a:solidFill>
              </a:rPr>
              <a:t>兆</a:t>
            </a:r>
            <a:r>
              <a:rPr lang="en-US" altLang="ja-JP" sz="2800" dirty="0" smtClean="0">
                <a:solidFill>
                  <a:schemeClr val="accent5"/>
                </a:solidFill>
              </a:rPr>
              <a:t>5,964</a:t>
            </a:r>
            <a:r>
              <a:rPr lang="ja-JP" altLang="en-US" sz="2800" dirty="0" smtClean="0">
                <a:solidFill>
                  <a:schemeClr val="accent5"/>
                </a:solidFill>
              </a:rPr>
              <a:t>億円</a:t>
            </a:r>
            <a:r>
              <a:rPr lang="en-US" altLang="ja-JP" sz="2800" dirty="0" smtClean="0">
                <a:solidFill>
                  <a:schemeClr val="accent5"/>
                </a:solidFill>
              </a:rPr>
              <a:t>		</a:t>
            </a:r>
            <a:r>
              <a:rPr lang="ja-JP" altLang="en-US" sz="2800" dirty="0" smtClean="0">
                <a:solidFill>
                  <a:schemeClr val="accent5"/>
                </a:solidFill>
              </a:rPr>
              <a:t>⇒</a:t>
            </a:r>
            <a:r>
              <a:rPr lang="en-US" altLang="ja-JP" sz="2800" dirty="0" smtClean="0">
                <a:solidFill>
                  <a:schemeClr val="accent5"/>
                </a:solidFill>
              </a:rPr>
              <a:t>	1,075,964m</a:t>
            </a:r>
          </a:p>
          <a:p>
            <a:pPr>
              <a:lnSpc>
                <a:spcPct val="150000"/>
              </a:lnSpc>
            </a:pPr>
            <a:r>
              <a:rPr lang="en-US" altLang="ja-JP" sz="2800" dirty="0"/>
              <a:t>	</a:t>
            </a:r>
            <a:r>
              <a:rPr lang="en-US" altLang="ja-JP" sz="2800" dirty="0" smtClean="0"/>
              <a:t>			</a:t>
            </a:r>
            <a:r>
              <a:rPr lang="ja-JP" altLang="en-US" sz="4000" dirty="0" smtClean="0">
                <a:solidFill>
                  <a:srgbClr val="FF0000"/>
                </a:solidFill>
              </a:rPr>
              <a:t>⇒</a:t>
            </a:r>
            <a:r>
              <a:rPr lang="en-US" altLang="ja-JP" sz="4000" dirty="0" smtClean="0">
                <a:solidFill>
                  <a:srgbClr val="FF0000"/>
                </a:solidFill>
              </a:rPr>
              <a:t>	1,076km</a:t>
            </a:r>
            <a:endParaRPr lang="ja-JP" altLang="en-US" sz="2800" dirty="0">
              <a:solidFill>
                <a:srgbClr val="FF0000"/>
              </a:solidFill>
            </a:endParaRPr>
          </a:p>
        </p:txBody>
      </p:sp>
      <p:grpSp>
        <p:nvGrpSpPr>
          <p:cNvPr id="11" name="グループ化 10"/>
          <p:cNvGrpSpPr/>
          <p:nvPr/>
        </p:nvGrpSpPr>
        <p:grpSpPr>
          <a:xfrm>
            <a:off x="7167887" y="5206365"/>
            <a:ext cx="1106911" cy="1492560"/>
            <a:chOff x="6288505" y="4009882"/>
            <a:chExt cx="1710643" cy="2479331"/>
          </a:xfrm>
        </p:grpSpPr>
        <p:pic>
          <p:nvPicPr>
            <p:cNvPr id="3" name="図 2"/>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5218262"/>
              <a:ext cx="1694601" cy="1270951"/>
            </a:xfrm>
            <a:prstGeom prst="rect">
              <a:avLst/>
            </a:prstGeom>
            <a:noFill/>
          </p:spPr>
        </p:pic>
        <p:pic>
          <p:nvPicPr>
            <p:cNvPr id="9" name="図 8"/>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4614072"/>
              <a:ext cx="1694601" cy="1270951"/>
            </a:xfrm>
            <a:prstGeom prst="rect">
              <a:avLst/>
            </a:prstGeom>
            <a:noFill/>
          </p:spPr>
        </p:pic>
        <p:pic>
          <p:nvPicPr>
            <p:cNvPr id="10" name="図 9"/>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288505" y="4009882"/>
              <a:ext cx="1694601" cy="1270951"/>
            </a:xfrm>
            <a:prstGeom prst="rect">
              <a:avLst/>
            </a:prstGeom>
            <a:noFill/>
          </p:spPr>
        </p:pic>
      </p:grpSp>
      <p:grpSp>
        <p:nvGrpSpPr>
          <p:cNvPr id="12" name="グループ化 11"/>
          <p:cNvGrpSpPr/>
          <p:nvPr/>
        </p:nvGrpSpPr>
        <p:grpSpPr>
          <a:xfrm>
            <a:off x="7178267" y="4096362"/>
            <a:ext cx="1106911" cy="1492560"/>
            <a:chOff x="6288505" y="4009882"/>
            <a:chExt cx="1710643" cy="2479331"/>
          </a:xfrm>
        </p:grpSpPr>
        <p:pic>
          <p:nvPicPr>
            <p:cNvPr id="13" name="図 12"/>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5218262"/>
              <a:ext cx="1694601" cy="1270951"/>
            </a:xfrm>
            <a:prstGeom prst="rect">
              <a:avLst/>
            </a:prstGeom>
            <a:noFill/>
          </p:spPr>
        </p:pic>
        <p:pic>
          <p:nvPicPr>
            <p:cNvPr id="14" name="図 13"/>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4614072"/>
              <a:ext cx="1694601" cy="1270951"/>
            </a:xfrm>
            <a:prstGeom prst="rect">
              <a:avLst/>
            </a:prstGeom>
            <a:noFill/>
          </p:spPr>
        </p:pic>
        <p:pic>
          <p:nvPicPr>
            <p:cNvPr id="15" name="図 14"/>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288505" y="4009882"/>
              <a:ext cx="1694601" cy="1270951"/>
            </a:xfrm>
            <a:prstGeom prst="rect">
              <a:avLst/>
            </a:prstGeom>
            <a:noFill/>
          </p:spPr>
        </p:pic>
      </p:grpSp>
      <p:grpSp>
        <p:nvGrpSpPr>
          <p:cNvPr id="16" name="グループ化 15"/>
          <p:cNvGrpSpPr/>
          <p:nvPr/>
        </p:nvGrpSpPr>
        <p:grpSpPr>
          <a:xfrm rot="642923">
            <a:off x="7267842" y="2988437"/>
            <a:ext cx="1106911" cy="1492560"/>
            <a:chOff x="6288505" y="4009882"/>
            <a:chExt cx="1710643" cy="2479331"/>
          </a:xfrm>
        </p:grpSpPr>
        <p:pic>
          <p:nvPicPr>
            <p:cNvPr id="17" name="図 16"/>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5218262"/>
              <a:ext cx="1694601" cy="1270951"/>
            </a:xfrm>
            <a:prstGeom prst="rect">
              <a:avLst/>
            </a:prstGeom>
            <a:noFill/>
          </p:spPr>
        </p:pic>
        <p:pic>
          <p:nvPicPr>
            <p:cNvPr id="18" name="図 17"/>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4614072"/>
              <a:ext cx="1694601" cy="1270951"/>
            </a:xfrm>
            <a:prstGeom prst="rect">
              <a:avLst/>
            </a:prstGeom>
            <a:noFill/>
          </p:spPr>
        </p:pic>
        <p:pic>
          <p:nvPicPr>
            <p:cNvPr id="19" name="図 18"/>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288505" y="4009882"/>
              <a:ext cx="1694601" cy="1270951"/>
            </a:xfrm>
            <a:prstGeom prst="rect">
              <a:avLst/>
            </a:prstGeom>
            <a:noFill/>
          </p:spPr>
        </p:pic>
      </p:grpSp>
      <p:sp>
        <p:nvSpPr>
          <p:cNvPr id="21" name="テキスト ボックス 20"/>
          <p:cNvSpPr txBox="1"/>
          <p:nvPr/>
        </p:nvSpPr>
        <p:spPr>
          <a:xfrm>
            <a:off x="184930" y="5052200"/>
            <a:ext cx="6969849" cy="1452705"/>
          </a:xfrm>
          <a:prstGeom prst="rect">
            <a:avLst/>
          </a:prstGeom>
          <a:noFill/>
        </p:spPr>
        <p:txBody>
          <a:bodyPr wrap="square" rtlCol="0">
            <a:spAutoFit/>
          </a:bodyPr>
          <a:lstStyle/>
          <a:p>
            <a:pPr algn="ctr">
              <a:lnSpc>
                <a:spcPct val="130000"/>
              </a:lnSpc>
            </a:pPr>
            <a:r>
              <a:rPr lang="ja-JP" altLang="en-US" sz="4000" dirty="0" smtClean="0">
                <a:solidFill>
                  <a:srgbClr val="FF0000"/>
                </a:solidFill>
              </a:rPr>
              <a:t>富士山の約</a:t>
            </a:r>
            <a:r>
              <a:rPr lang="en-US" altLang="ja-JP" sz="4000" dirty="0" smtClean="0">
                <a:solidFill>
                  <a:srgbClr val="FF0000"/>
                </a:solidFill>
              </a:rPr>
              <a:t>285</a:t>
            </a:r>
            <a:r>
              <a:rPr lang="ja-JP" altLang="en-US" sz="4000" dirty="0" smtClean="0">
                <a:solidFill>
                  <a:srgbClr val="FF0000"/>
                </a:solidFill>
              </a:rPr>
              <a:t>倍の高さです。</a:t>
            </a:r>
            <a:endParaRPr lang="en-US" altLang="ja-JP" sz="4000" dirty="0" smtClean="0">
              <a:solidFill>
                <a:srgbClr val="FF0000"/>
              </a:solidFill>
            </a:endParaRPr>
          </a:p>
          <a:p>
            <a:pPr algn="ctr">
              <a:lnSpc>
                <a:spcPct val="130000"/>
              </a:lnSpc>
            </a:pPr>
            <a:r>
              <a:rPr lang="en-US" altLang="ja-JP" sz="2800" dirty="0" smtClean="0">
                <a:solidFill>
                  <a:srgbClr val="FF9933"/>
                </a:solidFill>
              </a:rPr>
              <a:t>※</a:t>
            </a:r>
            <a:r>
              <a:rPr lang="ja-JP" altLang="en-US" sz="2800" dirty="0" smtClean="0">
                <a:solidFill>
                  <a:srgbClr val="FF9933"/>
                </a:solidFill>
              </a:rPr>
              <a:t>宇宙ステーション約</a:t>
            </a:r>
            <a:r>
              <a:rPr lang="en-US" altLang="ja-JP" sz="2800" dirty="0" smtClean="0">
                <a:solidFill>
                  <a:srgbClr val="FF9933"/>
                </a:solidFill>
              </a:rPr>
              <a:t>400km</a:t>
            </a:r>
            <a:endParaRPr lang="ja-JP" altLang="en-US" sz="2800" dirty="0">
              <a:solidFill>
                <a:srgbClr val="FF9933"/>
              </a:solidFill>
            </a:endParaRPr>
          </a:p>
        </p:txBody>
      </p:sp>
      <p:grpSp>
        <p:nvGrpSpPr>
          <p:cNvPr id="23" name="グループ化 22"/>
          <p:cNvGrpSpPr/>
          <p:nvPr/>
        </p:nvGrpSpPr>
        <p:grpSpPr>
          <a:xfrm rot="1441359">
            <a:off x="7582626" y="1961626"/>
            <a:ext cx="1106911" cy="1492560"/>
            <a:chOff x="6288505" y="4009882"/>
            <a:chExt cx="1710643" cy="2479331"/>
          </a:xfrm>
        </p:grpSpPr>
        <p:pic>
          <p:nvPicPr>
            <p:cNvPr id="24" name="図 23"/>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5218262"/>
              <a:ext cx="1694601" cy="1270951"/>
            </a:xfrm>
            <a:prstGeom prst="rect">
              <a:avLst/>
            </a:prstGeom>
            <a:noFill/>
          </p:spPr>
        </p:pic>
        <p:pic>
          <p:nvPicPr>
            <p:cNvPr id="25" name="図 24"/>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304547" y="4614072"/>
              <a:ext cx="1694601" cy="1270951"/>
            </a:xfrm>
            <a:prstGeom prst="rect">
              <a:avLst/>
            </a:prstGeom>
            <a:noFill/>
          </p:spPr>
        </p:pic>
        <p:pic>
          <p:nvPicPr>
            <p:cNvPr id="26" name="図 25"/>
            <p:cNvPicPr>
              <a:picLocks noChangeAspect="1"/>
            </p:cNvPicPr>
            <p:nvPr/>
          </p:nvPicPr>
          <p:blipFill>
            <a:blip r:embed="rId4" cstate="print">
              <a:extLst>
                <a:ext uri="{BEBA8EAE-BF5A-486C-A8C5-ECC9F3942E4B}">
                  <a14:imgProps xmlns:a14="http://schemas.microsoft.com/office/drawing/2010/main">
                    <a14:imgLayer r:embed="rId5">
                      <a14:imgEffect>
                        <a14:backgroundRemoval t="23542" b="79792" l="4063" r="96563"/>
                      </a14:imgEffect>
                    </a14:imgLayer>
                  </a14:imgProps>
                </a:ext>
                <a:ext uri="{28A0092B-C50C-407E-A947-70E740481C1C}">
                  <a14:useLocalDpi xmlns:a14="http://schemas.microsoft.com/office/drawing/2010/main" val="0"/>
                </a:ext>
              </a:extLst>
            </a:blip>
            <a:stretch>
              <a:fillRect/>
            </a:stretch>
          </p:blipFill>
          <p:spPr>
            <a:xfrm>
              <a:off x="6288505" y="4009882"/>
              <a:ext cx="1694601" cy="1270951"/>
            </a:xfrm>
            <a:prstGeom prst="rect">
              <a:avLst/>
            </a:prstGeom>
            <a:noFill/>
          </p:spPr>
        </p:pic>
      </p:grpSp>
      <p:sp>
        <p:nvSpPr>
          <p:cNvPr id="5" name="テキスト ボックス 4"/>
          <p:cNvSpPr txBox="1"/>
          <p:nvPr/>
        </p:nvSpPr>
        <p:spPr>
          <a:xfrm>
            <a:off x="112740" y="914399"/>
            <a:ext cx="12047176" cy="1772793"/>
          </a:xfrm>
          <a:prstGeom prst="rect">
            <a:avLst/>
          </a:prstGeom>
          <a:noFill/>
        </p:spPr>
        <p:txBody>
          <a:bodyPr wrap="square" rtlCol="0">
            <a:spAutoFit/>
          </a:bodyPr>
          <a:lstStyle/>
          <a:p>
            <a:pPr>
              <a:lnSpc>
                <a:spcPct val="130000"/>
              </a:lnSpc>
            </a:pPr>
            <a:r>
              <a:rPr kumimoji="1" lang="ja-JP" altLang="en-US" sz="2800" dirty="0" smtClean="0"/>
              <a:t>歳入総額</a:t>
            </a:r>
            <a:r>
              <a:rPr kumimoji="1" lang="en-US" altLang="ja-JP" sz="2800" dirty="0" smtClean="0"/>
              <a:t>107</a:t>
            </a:r>
            <a:r>
              <a:rPr kumimoji="1" lang="ja-JP" altLang="en-US" sz="2800" dirty="0" smtClean="0"/>
              <a:t>兆</a:t>
            </a:r>
            <a:r>
              <a:rPr kumimoji="1" lang="en-US" altLang="ja-JP" sz="2800" dirty="0" smtClean="0"/>
              <a:t>5,964</a:t>
            </a:r>
            <a:r>
              <a:rPr kumimoji="1" lang="ja-JP" altLang="en-US" sz="2800" dirty="0" smtClean="0"/>
              <a:t>億円は実際のお札にするとどのくらいの量になるのでしょうか？</a:t>
            </a:r>
            <a:endParaRPr kumimoji="1" lang="en-US" altLang="ja-JP" sz="2800" dirty="0" smtClean="0"/>
          </a:p>
          <a:p>
            <a:pPr>
              <a:lnSpc>
                <a:spcPct val="130000"/>
              </a:lnSpc>
            </a:pPr>
            <a:r>
              <a:rPr lang="en-US" altLang="ja-JP" sz="2800" dirty="0"/>
              <a:t>1</a:t>
            </a:r>
            <a:r>
              <a:rPr lang="ja-JP" altLang="en-US" sz="2800" dirty="0"/>
              <a:t>万円札</a:t>
            </a:r>
            <a:r>
              <a:rPr lang="en-US" altLang="ja-JP" sz="2800" dirty="0"/>
              <a:t>1,000</a:t>
            </a:r>
            <a:r>
              <a:rPr lang="ja-JP" altLang="en-US" sz="2800" dirty="0"/>
              <a:t>枚（</a:t>
            </a:r>
            <a:r>
              <a:rPr lang="en-US" altLang="ja-JP" sz="2800" dirty="0"/>
              <a:t>1,000</a:t>
            </a:r>
            <a:r>
              <a:rPr lang="ja-JP" altLang="en-US" sz="2800" dirty="0"/>
              <a:t>万円）分の厚さ（高さ）は約</a:t>
            </a:r>
            <a:r>
              <a:rPr lang="en-US" altLang="ja-JP" sz="2800" dirty="0"/>
              <a:t>10cm</a:t>
            </a:r>
            <a:r>
              <a:rPr lang="ja-JP" altLang="en-US" sz="2800" dirty="0"/>
              <a:t>です。</a:t>
            </a:r>
            <a:endParaRPr lang="en-US" altLang="ja-JP" sz="2800" dirty="0"/>
          </a:p>
          <a:p>
            <a:pPr>
              <a:lnSpc>
                <a:spcPct val="130000"/>
              </a:lnSpc>
            </a:pPr>
            <a:r>
              <a:rPr lang="ja-JP" altLang="en-US" sz="2800" dirty="0"/>
              <a:t>では、</a:t>
            </a:r>
            <a:r>
              <a:rPr lang="en-US" altLang="ja-JP" sz="2800" dirty="0"/>
              <a:t>107</a:t>
            </a:r>
            <a:r>
              <a:rPr lang="ja-JP" altLang="en-US" sz="2800" dirty="0"/>
              <a:t>兆</a:t>
            </a:r>
            <a:r>
              <a:rPr lang="en-US" altLang="ja-JP" sz="2800" dirty="0"/>
              <a:t>5,964</a:t>
            </a:r>
            <a:r>
              <a:rPr lang="ja-JP" altLang="en-US" sz="2800" dirty="0"/>
              <a:t>億</a:t>
            </a:r>
            <a:r>
              <a:rPr lang="ja-JP" altLang="en-US" sz="2800" dirty="0" smtClean="0"/>
              <a:t>円分だと</a:t>
            </a:r>
            <a:r>
              <a:rPr lang="en-US" altLang="ja-JP" sz="2800" dirty="0" smtClean="0"/>
              <a:t>…</a:t>
            </a:r>
            <a:r>
              <a:rPr lang="ja-JP" altLang="en-US" sz="2800" dirty="0" smtClean="0"/>
              <a:t>？</a:t>
            </a:r>
            <a:endParaRPr lang="ja-JP" altLang="en-US" sz="2800" dirty="0"/>
          </a:p>
        </p:txBody>
      </p:sp>
    </p:spTree>
    <p:extLst>
      <p:ext uri="{BB962C8B-B14F-4D97-AF65-F5344CB8AC3E}">
        <p14:creationId xmlns:p14="http://schemas.microsoft.com/office/powerpoint/2010/main" val="3772048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t>税金ってなんだろう？</a:t>
            </a:r>
            <a:endParaRPr kumimoji="1" lang="ja-JP" altLang="en-US" sz="4400" dirty="0"/>
          </a:p>
        </p:txBody>
      </p:sp>
      <p:sp>
        <p:nvSpPr>
          <p:cNvPr id="3" name="スライド番号プレースホルダー 2"/>
          <p:cNvSpPr>
            <a:spLocks noGrp="1"/>
          </p:cNvSpPr>
          <p:nvPr>
            <p:ph type="sldNum" sz="quarter" idx="12"/>
          </p:nvPr>
        </p:nvSpPr>
        <p:spPr/>
        <p:txBody>
          <a:bodyPr/>
          <a:lstStyle/>
          <a:p>
            <a:fld id="{E2801E06-A66B-42A4-AB55-55E688136BFE}" type="slidenum">
              <a:rPr kumimoji="1" lang="ja-JP" altLang="en-US" smtClean="0"/>
              <a:t>4</a:t>
            </a:fld>
            <a:endParaRPr kumimoji="1" lang="ja-JP" altLang="en-US"/>
          </a:p>
        </p:txBody>
      </p:sp>
      <p:sp>
        <p:nvSpPr>
          <p:cNvPr id="4" name="テキスト ボックス 3"/>
          <p:cNvSpPr txBox="1"/>
          <p:nvPr/>
        </p:nvSpPr>
        <p:spPr>
          <a:xfrm>
            <a:off x="128336" y="1299412"/>
            <a:ext cx="11939337" cy="4524315"/>
          </a:xfrm>
          <a:prstGeom prst="rect">
            <a:avLst/>
          </a:prstGeom>
          <a:noFill/>
        </p:spPr>
        <p:txBody>
          <a:bodyPr wrap="square" rtlCol="0">
            <a:spAutoFit/>
          </a:bodyPr>
          <a:lstStyle/>
          <a:p>
            <a:pPr>
              <a:lnSpc>
                <a:spcPct val="150000"/>
              </a:lnSpc>
            </a:pPr>
            <a:r>
              <a:rPr kumimoji="1" lang="ja-JP" altLang="en-US" sz="2400" dirty="0" smtClean="0"/>
              <a:t>１　税金ってなに？</a:t>
            </a:r>
            <a:endParaRPr kumimoji="1" lang="en-US" altLang="ja-JP" sz="2400" dirty="0" smtClean="0"/>
          </a:p>
          <a:p>
            <a:pPr marL="792000" lvl="2" indent="-324000">
              <a:lnSpc>
                <a:spcPct val="150000"/>
              </a:lnSpc>
            </a:pPr>
            <a:r>
              <a:rPr lang="ja-JP" altLang="en-US" sz="2400" dirty="0" smtClean="0"/>
              <a:t>○健康で文化的な生活を送るため、国や地方による公共サービスや公共施設がある。</a:t>
            </a:r>
            <a:endParaRPr lang="en-US" altLang="ja-JP" sz="2400" dirty="0" smtClean="0"/>
          </a:p>
          <a:p>
            <a:pPr marL="792000" lvl="2" indent="-324000">
              <a:lnSpc>
                <a:spcPct val="150000"/>
              </a:lnSpc>
            </a:pPr>
            <a:r>
              <a:rPr kumimoji="1" lang="ja-JP" altLang="en-US" sz="2400" dirty="0" smtClean="0"/>
              <a:t>○国や地方は公共サービス等を提供するための費用を（　　　　　　　）という形で調達している。</a:t>
            </a:r>
            <a:endParaRPr kumimoji="1" lang="en-US" altLang="ja-JP" sz="2400" dirty="0" smtClean="0"/>
          </a:p>
          <a:p>
            <a:pPr marL="792000" lvl="2" indent="-324000">
              <a:lnSpc>
                <a:spcPct val="150000"/>
              </a:lnSpc>
            </a:pPr>
            <a:r>
              <a:rPr lang="ja-JP" altLang="en-US" sz="2400" dirty="0" smtClean="0"/>
              <a:t>○「税金」は公共サービスの対価である。</a:t>
            </a:r>
            <a:endParaRPr kumimoji="1" lang="en-US" altLang="ja-JP" sz="2400" dirty="0" smtClean="0"/>
          </a:p>
          <a:p>
            <a:pPr>
              <a:lnSpc>
                <a:spcPct val="150000"/>
              </a:lnSpc>
            </a:pPr>
            <a:endParaRPr lang="en-US" altLang="ja-JP" sz="2400" dirty="0"/>
          </a:p>
          <a:p>
            <a:pPr>
              <a:lnSpc>
                <a:spcPct val="150000"/>
              </a:lnSpc>
            </a:pPr>
            <a:r>
              <a:rPr kumimoji="1" lang="ja-JP" altLang="en-US" sz="2400" dirty="0" smtClean="0"/>
              <a:t>２　なぜ、税を納めるの</a:t>
            </a:r>
            <a:endParaRPr kumimoji="1" lang="en-US" altLang="ja-JP" sz="2400" dirty="0" smtClean="0"/>
          </a:p>
          <a:p>
            <a:pPr marL="792000" lvl="2" indent="-324000">
              <a:lnSpc>
                <a:spcPct val="150000"/>
              </a:lnSpc>
            </a:pPr>
            <a:r>
              <a:rPr lang="ja-JP" altLang="en-US" sz="2400" dirty="0" smtClean="0"/>
              <a:t>国民の三大義務</a:t>
            </a:r>
            <a:endParaRPr lang="en-US" altLang="ja-JP" sz="2400" dirty="0" smtClean="0"/>
          </a:p>
          <a:p>
            <a:pPr marL="1116000" lvl="3" indent="-324000">
              <a:lnSpc>
                <a:spcPct val="150000"/>
              </a:lnSpc>
            </a:pPr>
            <a:r>
              <a:rPr lang="ja-JP" altLang="en-US" sz="2400" dirty="0" smtClean="0"/>
              <a:t>普通教育を受けさせる義務　　　　勤労の義務　　　　（　　　　　　　　　　　）</a:t>
            </a:r>
            <a:endParaRPr lang="en-US" altLang="ja-JP" sz="2400" dirty="0" smtClean="0"/>
          </a:p>
        </p:txBody>
      </p:sp>
      <p:sp>
        <p:nvSpPr>
          <p:cNvPr id="5" name="雲 4"/>
          <p:cNvSpPr/>
          <p:nvPr/>
        </p:nvSpPr>
        <p:spPr>
          <a:xfrm>
            <a:off x="4787154" y="3314144"/>
            <a:ext cx="6987752" cy="1759879"/>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r>
              <a:rPr kumimoji="1" lang="ja-JP" altLang="en-US" dirty="0" smtClean="0"/>
              <a:t>「税金ってなんだろう？」プリントの内容をスライドに書き出したもの。</a:t>
            </a:r>
            <a:endParaRPr kumimoji="1" lang="en-US" altLang="ja-JP" dirty="0" smtClean="0"/>
          </a:p>
          <a:p>
            <a:r>
              <a:rPr lang="ja-JP" altLang="en-US" dirty="0" smtClean="0"/>
              <a:t>（不要であれば～スライド７</a:t>
            </a:r>
            <a:r>
              <a:rPr lang="ja-JP" altLang="en-US" dirty="0"/>
              <a:t>までカット可。 ）</a:t>
            </a:r>
            <a:endParaRPr kumimoji="1" lang="en-US" altLang="ja-JP" dirty="0" smtClean="0"/>
          </a:p>
        </p:txBody>
      </p:sp>
    </p:spTree>
    <p:extLst>
      <p:ext uri="{BB962C8B-B14F-4D97-AF65-F5344CB8AC3E}">
        <p14:creationId xmlns:p14="http://schemas.microsoft.com/office/powerpoint/2010/main" val="4500730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rotWithShape="1">
          <a:blip r:embed="rId2" cstate="print">
            <a:extLst>
              <a:ext uri="{28A0092B-C50C-407E-A947-70E740481C1C}">
                <a14:useLocalDpi xmlns:a14="http://schemas.microsoft.com/office/drawing/2010/main" val="0"/>
              </a:ext>
            </a:extLst>
          </a:blip>
          <a:srcRect l="3767" t="4756" r="5550" b="4378"/>
          <a:stretch/>
        </p:blipFill>
        <p:spPr>
          <a:xfrm>
            <a:off x="386111" y="1060315"/>
            <a:ext cx="7631952" cy="5700837"/>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40</a:t>
            </a:fld>
            <a:endParaRPr kumimoji="1" lang="ja-JP" altLang="en-US"/>
          </a:p>
        </p:txBody>
      </p:sp>
      <p:grpSp>
        <p:nvGrpSpPr>
          <p:cNvPr id="5" name="グループ化 4"/>
          <p:cNvGrpSpPr/>
          <p:nvPr/>
        </p:nvGrpSpPr>
        <p:grpSpPr>
          <a:xfrm>
            <a:off x="2652467" y="4670211"/>
            <a:ext cx="360000" cy="360000"/>
            <a:chOff x="3521981" y="2700359"/>
            <a:chExt cx="360000" cy="360000"/>
          </a:xfrm>
        </p:grpSpPr>
        <p:sp>
          <p:nvSpPr>
            <p:cNvPr id="3" name="涙形 2"/>
            <p:cNvSpPr/>
            <p:nvPr/>
          </p:nvSpPr>
          <p:spPr>
            <a:xfrm rot="7960461">
              <a:off x="3521981" y="2700359"/>
              <a:ext cx="360000" cy="360000"/>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涙形 3"/>
            <p:cNvSpPr/>
            <p:nvPr/>
          </p:nvSpPr>
          <p:spPr>
            <a:xfrm rot="7960461">
              <a:off x="3611982" y="2790358"/>
              <a:ext cx="180000" cy="1800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正方形/長方形 6"/>
          <p:cNvSpPr/>
          <p:nvPr/>
        </p:nvSpPr>
        <p:spPr>
          <a:xfrm>
            <a:off x="290066" y="273144"/>
            <a:ext cx="11611869" cy="699909"/>
          </a:xfrm>
          <a:prstGeom prst="rect">
            <a:avLst/>
          </a:prstGeom>
          <a:solidFill>
            <a:schemeClr val="accent4">
              <a:lumMod val="40000"/>
              <a:lumOff val="60000"/>
            </a:schemeClr>
          </a:solidFill>
        </p:spPr>
        <p:style>
          <a:lnRef idx="2">
            <a:schemeClr val="accent4"/>
          </a:lnRef>
          <a:fillRef idx="1">
            <a:schemeClr val="lt1"/>
          </a:fillRef>
          <a:effectRef idx="0">
            <a:schemeClr val="accent4"/>
          </a:effectRef>
          <a:fontRef idx="minor">
            <a:schemeClr val="dk1"/>
          </a:fontRef>
        </p:style>
        <p:txBody>
          <a:bodyPr rtlCol="0" anchor="t"/>
          <a:lstStyle/>
          <a:p>
            <a:pPr>
              <a:lnSpc>
                <a:spcPct val="130000"/>
              </a:lnSpc>
            </a:pPr>
            <a:r>
              <a:rPr lang="ja-JP" altLang="en-US" sz="2800" dirty="0" smtClean="0">
                <a:solidFill>
                  <a:schemeClr val="tx1"/>
                </a:solidFill>
              </a:rPr>
              <a:t>ちなみに</a:t>
            </a:r>
            <a:r>
              <a:rPr lang="ja-JP" altLang="en-US" sz="2800" dirty="0">
                <a:solidFill>
                  <a:schemeClr val="tx1"/>
                </a:solidFill>
              </a:rPr>
              <a:t>、</a:t>
            </a:r>
            <a:r>
              <a:rPr lang="ja-JP" altLang="en-US" sz="2800" dirty="0" smtClean="0">
                <a:solidFill>
                  <a:schemeClr val="tx1"/>
                </a:solidFill>
              </a:rPr>
              <a:t>直線距離で</a:t>
            </a:r>
            <a:r>
              <a:rPr kumimoji="1" lang="ja-JP" altLang="en-US" sz="2800" dirty="0" smtClean="0">
                <a:solidFill>
                  <a:schemeClr val="tx1"/>
                </a:solidFill>
              </a:rPr>
              <a:t>高知</a:t>
            </a:r>
            <a:r>
              <a:rPr kumimoji="1" lang="ja-JP" altLang="en-US" sz="2800" dirty="0" smtClean="0">
                <a:solidFill>
                  <a:schemeClr val="accent5"/>
                </a:solidFill>
              </a:rPr>
              <a:t>（○○）</a:t>
            </a:r>
            <a:r>
              <a:rPr kumimoji="1" lang="ja-JP" altLang="en-US" sz="2800" dirty="0" smtClean="0">
                <a:solidFill>
                  <a:schemeClr val="tx1"/>
                </a:solidFill>
              </a:rPr>
              <a:t>から約</a:t>
            </a:r>
            <a:r>
              <a:rPr kumimoji="1" lang="en-US" altLang="ja-JP" sz="2800" dirty="0" smtClean="0">
                <a:solidFill>
                  <a:schemeClr val="tx1"/>
                </a:solidFill>
              </a:rPr>
              <a:t>1,000km</a:t>
            </a:r>
            <a:r>
              <a:rPr kumimoji="1" lang="ja-JP" altLang="en-US" sz="2800" dirty="0" smtClean="0">
                <a:solidFill>
                  <a:schemeClr val="tx1"/>
                </a:solidFill>
              </a:rPr>
              <a:t>離れた都市は</a:t>
            </a:r>
            <a:r>
              <a:rPr kumimoji="1" lang="en-US" altLang="ja-JP" sz="2800" dirty="0" smtClean="0">
                <a:solidFill>
                  <a:schemeClr val="tx1"/>
                </a:solidFill>
              </a:rPr>
              <a:t>…</a:t>
            </a:r>
            <a:endParaRPr kumimoji="1" lang="ja-JP" altLang="en-US" sz="2800" dirty="0">
              <a:solidFill>
                <a:schemeClr val="tx1"/>
              </a:solidFill>
            </a:endParaRPr>
          </a:p>
        </p:txBody>
      </p:sp>
      <p:grpSp>
        <p:nvGrpSpPr>
          <p:cNvPr id="8" name="グループ化 7"/>
          <p:cNvGrpSpPr/>
          <p:nvPr/>
        </p:nvGrpSpPr>
        <p:grpSpPr>
          <a:xfrm>
            <a:off x="6278873" y="2988192"/>
            <a:ext cx="360000" cy="360000"/>
            <a:chOff x="3521981" y="2700359"/>
            <a:chExt cx="360000" cy="360000"/>
          </a:xfrm>
        </p:grpSpPr>
        <p:sp>
          <p:nvSpPr>
            <p:cNvPr id="9" name="涙形 8"/>
            <p:cNvSpPr/>
            <p:nvPr/>
          </p:nvSpPr>
          <p:spPr>
            <a:xfrm rot="7960461">
              <a:off x="3521981" y="2700359"/>
              <a:ext cx="360000" cy="360000"/>
            </a:xfrm>
            <a:prstGeom prst="teardrop">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涙形 9"/>
            <p:cNvSpPr/>
            <p:nvPr/>
          </p:nvSpPr>
          <p:spPr>
            <a:xfrm rot="7960461">
              <a:off x="3611982" y="2790358"/>
              <a:ext cx="180000" cy="180000"/>
            </a:xfrm>
            <a:prstGeom prst="teardrop">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5" name="直線矢印コネクタ 14"/>
          <p:cNvCxnSpPr/>
          <p:nvPr/>
        </p:nvCxnSpPr>
        <p:spPr>
          <a:xfrm flipV="1">
            <a:off x="3035030" y="3365771"/>
            <a:ext cx="3356042" cy="1702340"/>
          </a:xfrm>
          <a:prstGeom prst="straightConnector1">
            <a:avLst/>
          </a:prstGeom>
          <a:ln w="57150">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8" name="円形吹き出し 17"/>
          <p:cNvSpPr/>
          <p:nvPr/>
        </p:nvSpPr>
        <p:spPr>
          <a:xfrm>
            <a:off x="7305232" y="2440449"/>
            <a:ext cx="4491211" cy="2155413"/>
          </a:xfrm>
          <a:prstGeom prst="wedgeEllipseCallout">
            <a:avLst>
              <a:gd name="adj1" fmla="val -60078"/>
              <a:gd name="adj2" fmla="val -1787"/>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2800" b="1" dirty="0" smtClean="0"/>
              <a:t>福島市　</a:t>
            </a:r>
            <a:r>
              <a:rPr kumimoji="1" lang="en-US" altLang="ja-JP" sz="2800" b="1" dirty="0" smtClean="0"/>
              <a:t>1,115km</a:t>
            </a:r>
          </a:p>
          <a:p>
            <a:pPr algn="ctr"/>
            <a:r>
              <a:rPr lang="ja-JP" altLang="en-US" sz="2800" b="1" dirty="0" smtClean="0"/>
              <a:t>仙台市　</a:t>
            </a:r>
            <a:r>
              <a:rPr lang="en-US" altLang="ja-JP" sz="2800" b="1" dirty="0" smtClean="0"/>
              <a:t>1,177km</a:t>
            </a:r>
            <a:endParaRPr kumimoji="1" lang="ja-JP" altLang="en-US" sz="2800" b="1" dirty="0"/>
          </a:p>
        </p:txBody>
      </p:sp>
    </p:spTree>
    <p:extLst>
      <p:ext uri="{BB962C8B-B14F-4D97-AF65-F5344CB8AC3E}">
        <p14:creationId xmlns:p14="http://schemas.microsoft.com/office/powerpoint/2010/main" val="14576094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41</a:t>
            </a:fld>
            <a:endParaRPr kumimoji="1" lang="ja-JP" altLang="en-US"/>
          </a:p>
        </p:txBody>
      </p:sp>
      <p:sp>
        <p:nvSpPr>
          <p:cNvPr id="10" name="正方形/長方形 9"/>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r>
              <a:rPr kumimoji="1" lang="en-US" altLang="ja-JP" sz="3200" b="1" dirty="0" smtClean="0"/>
              <a:t>【</a:t>
            </a:r>
            <a:r>
              <a:rPr kumimoji="1" lang="ja-JP" altLang="en-US" sz="3200" b="1" dirty="0" smtClean="0"/>
              <a:t>再掲</a:t>
            </a:r>
            <a:r>
              <a:rPr kumimoji="1" lang="en-US" altLang="ja-JP" sz="3200" b="1" dirty="0" smtClean="0"/>
              <a:t>】</a:t>
            </a:r>
            <a:endParaRPr kumimoji="1" lang="ja-JP" altLang="en-US" sz="3200" b="1" dirty="0"/>
          </a:p>
        </p:txBody>
      </p:sp>
      <p:sp>
        <p:nvSpPr>
          <p:cNvPr id="8" name="テキスト ボックス 7"/>
          <p:cNvSpPr txBox="1"/>
          <p:nvPr/>
        </p:nvSpPr>
        <p:spPr>
          <a:xfrm>
            <a:off x="177705" y="844056"/>
            <a:ext cx="11836591" cy="1692771"/>
          </a:xfrm>
          <a:prstGeom prst="rect">
            <a:avLst/>
          </a:prstGeom>
          <a:noFill/>
        </p:spPr>
        <p:txBody>
          <a:bodyPr wrap="square" rtlCol="0">
            <a:spAutoFit/>
          </a:bodyPr>
          <a:lstStyle/>
          <a:p>
            <a:pPr indent="216000">
              <a:lnSpc>
                <a:spcPct val="130000"/>
              </a:lnSpc>
            </a:pPr>
            <a:r>
              <a:rPr lang="ja-JP" altLang="en-US" sz="2000" dirty="0"/>
              <a:t>私たちが健康で豊かな生活を送るためには、国や地方公共団体がさまざまな公共施設や公的サービスを提供していく必要があります。そのために税金などのお金を集めて管理し、必要なお金を支払っていく活動を</a:t>
            </a:r>
            <a:r>
              <a:rPr lang="ja-JP" altLang="en-US" sz="2000" b="1" dirty="0"/>
              <a:t>財政</a:t>
            </a:r>
            <a:r>
              <a:rPr lang="ja-JP" altLang="en-US" sz="2000" dirty="0"/>
              <a:t>といいます。</a:t>
            </a:r>
          </a:p>
          <a:p>
            <a:pPr indent="216000">
              <a:lnSpc>
                <a:spcPct val="130000"/>
              </a:lnSpc>
            </a:pPr>
            <a:r>
              <a:rPr lang="ja-JP" altLang="en-US" sz="2000" dirty="0"/>
              <a:t>国の収入・支出は</a:t>
            </a:r>
            <a:r>
              <a:rPr lang="en-US" altLang="ja-JP" sz="2000" dirty="0"/>
              <a:t>4</a:t>
            </a:r>
            <a:r>
              <a:rPr lang="ja-JP" altLang="en-US" sz="2000" dirty="0"/>
              <a:t>月から翌年</a:t>
            </a:r>
            <a:r>
              <a:rPr lang="en-US" altLang="ja-JP" sz="2000" dirty="0"/>
              <a:t>3</a:t>
            </a:r>
            <a:r>
              <a:rPr lang="ja-JP" altLang="en-US" sz="2000" dirty="0"/>
              <a:t>月までの期間（会計年度）で計算し、この</a:t>
            </a:r>
            <a:r>
              <a:rPr lang="en-US" altLang="ja-JP" sz="2000" dirty="0"/>
              <a:t>1</a:t>
            </a:r>
            <a:r>
              <a:rPr lang="ja-JP" altLang="en-US" sz="2000" dirty="0"/>
              <a:t>年間の収入を 「</a:t>
            </a:r>
            <a:r>
              <a:rPr lang="ja-JP" altLang="en-US" sz="2000" b="1" dirty="0"/>
              <a:t>歳入</a:t>
            </a:r>
            <a:r>
              <a:rPr lang="ja-JP" altLang="en-US" sz="2000" dirty="0"/>
              <a:t>」、支出を「</a:t>
            </a:r>
            <a:r>
              <a:rPr lang="ja-JP" altLang="en-US" sz="2000" b="1" dirty="0"/>
              <a:t>歳出</a:t>
            </a:r>
            <a:r>
              <a:rPr lang="ja-JP" altLang="en-US" sz="2000" dirty="0"/>
              <a:t>」といいます</a:t>
            </a:r>
            <a:r>
              <a:rPr lang="ja-JP" altLang="en-US" sz="2000" dirty="0" smtClean="0"/>
              <a:t>。</a:t>
            </a:r>
            <a:r>
              <a:rPr lang="ja-JP" altLang="en-US" sz="2000" dirty="0"/>
              <a:t>国会で決められた予算により、歳出の内訳、つまり税金の使いみちが</a:t>
            </a:r>
            <a:r>
              <a:rPr lang="ja-JP" altLang="en-US" sz="2000" dirty="0" smtClean="0"/>
              <a:t>決まります。</a:t>
            </a:r>
          </a:p>
        </p:txBody>
      </p:sp>
      <p:pic>
        <p:nvPicPr>
          <p:cNvPr id="9" name="図 8"/>
          <p:cNvPicPr>
            <a:picLocks noChangeAspect="1"/>
          </p:cNvPicPr>
          <p:nvPr/>
        </p:nvPicPr>
        <p:blipFill>
          <a:blip r:embed="rId3"/>
          <a:stretch>
            <a:fillRect/>
          </a:stretch>
        </p:blipFill>
        <p:spPr>
          <a:xfrm>
            <a:off x="492218" y="2518326"/>
            <a:ext cx="4979217" cy="3924064"/>
          </a:xfrm>
          <a:prstGeom prst="rect">
            <a:avLst/>
          </a:prstGeom>
        </p:spPr>
      </p:pic>
      <p:grpSp>
        <p:nvGrpSpPr>
          <p:cNvPr id="3" name="グループ化 2"/>
          <p:cNvGrpSpPr/>
          <p:nvPr/>
        </p:nvGrpSpPr>
        <p:grpSpPr>
          <a:xfrm>
            <a:off x="6477584" y="2518326"/>
            <a:ext cx="5104816" cy="3921373"/>
            <a:chOff x="6477584" y="2518326"/>
            <a:chExt cx="5104816" cy="3921373"/>
          </a:xfrm>
        </p:grpSpPr>
        <p:grpSp>
          <p:nvGrpSpPr>
            <p:cNvPr id="18" name="グループ化 17"/>
            <p:cNvGrpSpPr/>
            <p:nvPr/>
          </p:nvGrpSpPr>
          <p:grpSpPr>
            <a:xfrm>
              <a:off x="6477584" y="2518326"/>
              <a:ext cx="5058114" cy="3921373"/>
              <a:chOff x="6477584" y="2500741"/>
              <a:chExt cx="5058114" cy="3921373"/>
            </a:xfrm>
          </p:grpSpPr>
          <p:pic>
            <p:nvPicPr>
              <p:cNvPr id="11" name="図 10"/>
              <p:cNvPicPr>
                <a:picLocks noChangeAspect="1"/>
              </p:cNvPicPr>
              <p:nvPr/>
            </p:nvPicPr>
            <p:blipFill>
              <a:blip r:embed="rId4"/>
              <a:stretch>
                <a:fillRect/>
              </a:stretch>
            </p:blipFill>
            <p:spPr>
              <a:xfrm>
                <a:off x="6477584" y="2500741"/>
                <a:ext cx="5058114" cy="3921373"/>
              </a:xfrm>
              <a:prstGeom prst="rect">
                <a:avLst/>
              </a:prstGeom>
            </p:spPr>
          </p:pic>
          <p:sp>
            <p:nvSpPr>
              <p:cNvPr id="17" name="角丸四角形 16"/>
              <p:cNvSpPr/>
              <p:nvPr/>
            </p:nvSpPr>
            <p:spPr>
              <a:xfrm>
                <a:off x="9336504" y="3596551"/>
                <a:ext cx="1074821" cy="829527"/>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12" name="角丸四角形 11"/>
            <p:cNvSpPr/>
            <p:nvPr/>
          </p:nvSpPr>
          <p:spPr>
            <a:xfrm>
              <a:off x="7703719" y="4347411"/>
              <a:ext cx="1199649" cy="898357"/>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5" name="角丸四角形 14"/>
            <p:cNvSpPr/>
            <p:nvPr/>
          </p:nvSpPr>
          <p:spPr>
            <a:xfrm>
              <a:off x="9946105" y="5471900"/>
              <a:ext cx="1299411" cy="62409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6" name="角丸四角形 15"/>
            <p:cNvSpPr/>
            <p:nvPr/>
          </p:nvSpPr>
          <p:spPr>
            <a:xfrm>
              <a:off x="10507579" y="4670720"/>
              <a:ext cx="1074821" cy="767554"/>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grpSp>
      <p:sp>
        <p:nvSpPr>
          <p:cNvPr id="19" name="テキスト ボックス 18"/>
          <p:cNvSpPr txBox="1"/>
          <p:nvPr/>
        </p:nvSpPr>
        <p:spPr>
          <a:xfrm>
            <a:off x="156117" y="6504468"/>
            <a:ext cx="11765144" cy="276999"/>
          </a:xfrm>
          <a:prstGeom prst="rect">
            <a:avLst/>
          </a:prstGeom>
          <a:noFill/>
        </p:spPr>
        <p:txBody>
          <a:bodyPr wrap="none" rtlCol="0">
            <a:spAutoFit/>
          </a:bodyPr>
          <a:lstStyle/>
          <a:p>
            <a:r>
              <a:rPr kumimoji="1" lang="ja-JP" altLang="en-US" sz="1200" dirty="0" smtClean="0"/>
              <a:t>「税の学習コーナー」（国税庁）より抜粋して作成　</a:t>
            </a:r>
            <a:r>
              <a:rPr lang="en-US" altLang="ja-JP" sz="1200" dirty="0"/>
              <a:t>https://www.nta.go.jp/taxes/kids/hatten/page03.htm , https://</a:t>
            </a:r>
            <a:r>
              <a:rPr lang="en-US" altLang="ja-JP" sz="1200" dirty="0" smtClean="0"/>
              <a:t>www.nta.go.jp/taxes/kids/hatten/page04.htm</a:t>
            </a:r>
            <a:endParaRPr kumimoji="1" lang="ja-JP" altLang="en-US" sz="1200" dirty="0"/>
          </a:p>
        </p:txBody>
      </p:sp>
    </p:spTree>
    <p:extLst>
      <p:ext uri="{BB962C8B-B14F-4D97-AF65-F5344CB8AC3E}">
        <p14:creationId xmlns:p14="http://schemas.microsoft.com/office/powerpoint/2010/main" val="40533490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p:cNvPicPr>
            <a:picLocks noChangeAspect="1"/>
          </p:cNvPicPr>
          <p:nvPr/>
        </p:nvPicPr>
        <p:blipFill>
          <a:blip r:embed="rId2"/>
          <a:stretch>
            <a:fillRect/>
          </a:stretch>
        </p:blipFill>
        <p:spPr>
          <a:xfrm>
            <a:off x="476012" y="2435159"/>
            <a:ext cx="8928672" cy="3933057"/>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42</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endParaRPr kumimoji="1" lang="ja-JP" altLang="en-US" sz="3200" b="1" dirty="0"/>
          </a:p>
        </p:txBody>
      </p:sp>
      <p:sp>
        <p:nvSpPr>
          <p:cNvPr id="4" name="テキスト ボックス 3"/>
          <p:cNvSpPr txBox="1"/>
          <p:nvPr/>
        </p:nvSpPr>
        <p:spPr>
          <a:xfrm>
            <a:off x="156117" y="6504468"/>
            <a:ext cx="9412064" cy="276999"/>
          </a:xfrm>
          <a:prstGeom prst="rect">
            <a:avLst/>
          </a:prstGeom>
          <a:noFill/>
        </p:spPr>
        <p:txBody>
          <a:bodyPr wrap="none" rtlCol="0">
            <a:spAutoFit/>
          </a:bodyPr>
          <a:lstStyle/>
          <a:p>
            <a:r>
              <a:rPr kumimoji="1" lang="ja-JP" altLang="en-US" sz="1200" dirty="0" smtClean="0"/>
              <a:t>「令和</a:t>
            </a:r>
            <a:r>
              <a:rPr kumimoji="1" lang="en-US" altLang="ja-JP" sz="1200" dirty="0" smtClean="0"/>
              <a:t>4</a:t>
            </a:r>
            <a:r>
              <a:rPr kumimoji="1" lang="ja-JP" altLang="en-US" sz="1200" dirty="0" smtClean="0"/>
              <a:t>年度版わたしたちの生活と税」（国税庁）より抜粋して作成　</a:t>
            </a:r>
            <a:r>
              <a:rPr lang="en-US" altLang="ja-JP" sz="1200" dirty="0"/>
              <a:t>https://www.nta.go.jp/taxes/kids/kyozai/chugaku/files/text-2.pdf</a:t>
            </a:r>
            <a:endParaRPr kumimoji="1" lang="ja-JP" altLang="en-US" sz="1200"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1391" t="1646" r="10080"/>
          <a:stretch/>
        </p:blipFill>
        <p:spPr>
          <a:xfrm>
            <a:off x="9600265" y="3882589"/>
            <a:ext cx="2346329" cy="2679477"/>
          </a:xfrm>
          <a:prstGeom prst="rect">
            <a:avLst/>
          </a:prstGeom>
        </p:spPr>
      </p:pic>
      <p:sp>
        <p:nvSpPr>
          <p:cNvPr id="10" name="角丸四角形 9"/>
          <p:cNvSpPr/>
          <p:nvPr/>
        </p:nvSpPr>
        <p:spPr>
          <a:xfrm>
            <a:off x="368969" y="1219200"/>
            <a:ext cx="11454063" cy="689811"/>
          </a:xfrm>
          <a:prstGeom prst="roundRect">
            <a:avLst/>
          </a:prstGeom>
          <a:solidFill>
            <a:srgbClr val="FF993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公立学校の児童・生徒１人当たりの公費負担教育費</a:t>
            </a:r>
            <a:endParaRPr kumimoji="1" lang="ja-JP" altLang="en-US" sz="2800" b="1" dirty="0"/>
          </a:p>
        </p:txBody>
      </p:sp>
      <p:sp>
        <p:nvSpPr>
          <p:cNvPr id="11" name="円形吹き出し 10"/>
          <p:cNvSpPr/>
          <p:nvPr/>
        </p:nvSpPr>
        <p:spPr>
          <a:xfrm>
            <a:off x="8875059" y="2155534"/>
            <a:ext cx="2947973" cy="1442140"/>
          </a:xfrm>
          <a:prstGeom prst="wedgeEllipseCallout">
            <a:avLst>
              <a:gd name="adj1" fmla="val -328"/>
              <a:gd name="adj2" fmla="val 67181"/>
            </a:avLst>
          </a:prstGeom>
          <a:ln w="57150"/>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b="1" dirty="0" smtClean="0"/>
              <a:t>勉強できるのも</a:t>
            </a:r>
            <a:endParaRPr kumimoji="1" lang="en-US" altLang="ja-JP" b="1" dirty="0" smtClean="0"/>
          </a:p>
          <a:p>
            <a:pPr algn="ctr"/>
            <a:r>
              <a:rPr kumimoji="1" lang="ja-JP" altLang="en-US" b="1" dirty="0" smtClean="0"/>
              <a:t>税金のおかげだね！</a:t>
            </a:r>
            <a:endParaRPr kumimoji="1" lang="ja-JP" altLang="en-US" b="1" dirty="0"/>
          </a:p>
        </p:txBody>
      </p:sp>
    </p:spTree>
    <p:extLst>
      <p:ext uri="{BB962C8B-B14F-4D97-AF65-F5344CB8AC3E}">
        <p14:creationId xmlns:p14="http://schemas.microsoft.com/office/powerpoint/2010/main" val="38530432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43</a:t>
            </a:fld>
            <a:endParaRPr kumimoji="1" lang="ja-JP" altLang="en-US"/>
          </a:p>
        </p:txBody>
      </p:sp>
      <p:sp>
        <p:nvSpPr>
          <p:cNvPr id="10" name="正方形/長方形 9"/>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r>
              <a:rPr kumimoji="1" lang="en-US" altLang="ja-JP" sz="3200" b="1" dirty="0" smtClean="0"/>
              <a:t>【</a:t>
            </a:r>
            <a:r>
              <a:rPr kumimoji="1" lang="ja-JP" altLang="en-US" sz="3200" b="1" dirty="0" smtClean="0"/>
              <a:t>再掲</a:t>
            </a:r>
            <a:r>
              <a:rPr kumimoji="1" lang="en-US" altLang="ja-JP" sz="3200" b="1" dirty="0" smtClean="0"/>
              <a:t>】</a:t>
            </a:r>
            <a:endParaRPr kumimoji="1" lang="ja-JP" altLang="en-US" sz="3200" b="1" dirty="0"/>
          </a:p>
        </p:txBody>
      </p:sp>
      <p:sp>
        <p:nvSpPr>
          <p:cNvPr id="8" name="テキスト ボックス 7"/>
          <p:cNvSpPr txBox="1"/>
          <p:nvPr/>
        </p:nvSpPr>
        <p:spPr>
          <a:xfrm>
            <a:off x="177705" y="844056"/>
            <a:ext cx="11836591" cy="1692771"/>
          </a:xfrm>
          <a:prstGeom prst="rect">
            <a:avLst/>
          </a:prstGeom>
          <a:noFill/>
        </p:spPr>
        <p:txBody>
          <a:bodyPr wrap="square" rtlCol="0">
            <a:spAutoFit/>
          </a:bodyPr>
          <a:lstStyle/>
          <a:p>
            <a:pPr indent="216000">
              <a:lnSpc>
                <a:spcPct val="130000"/>
              </a:lnSpc>
            </a:pPr>
            <a:r>
              <a:rPr lang="ja-JP" altLang="en-US" sz="2000" dirty="0"/>
              <a:t>私たちが健康で豊かな生活を送るためには、国や地方公共団体がさまざまな公共施設や公的サービスを提供していく必要があります。そのために税金などのお金を集めて管理し、必要なお金を支払っていく活動を</a:t>
            </a:r>
            <a:r>
              <a:rPr lang="ja-JP" altLang="en-US" sz="2000" b="1" dirty="0"/>
              <a:t>財政</a:t>
            </a:r>
            <a:r>
              <a:rPr lang="ja-JP" altLang="en-US" sz="2000" dirty="0"/>
              <a:t>といいます。</a:t>
            </a:r>
          </a:p>
          <a:p>
            <a:pPr indent="216000">
              <a:lnSpc>
                <a:spcPct val="130000"/>
              </a:lnSpc>
            </a:pPr>
            <a:r>
              <a:rPr lang="ja-JP" altLang="en-US" sz="2000" dirty="0"/>
              <a:t>国の収入・支出は</a:t>
            </a:r>
            <a:r>
              <a:rPr lang="en-US" altLang="ja-JP" sz="2000" dirty="0"/>
              <a:t>4</a:t>
            </a:r>
            <a:r>
              <a:rPr lang="ja-JP" altLang="en-US" sz="2000" dirty="0"/>
              <a:t>月から翌年</a:t>
            </a:r>
            <a:r>
              <a:rPr lang="en-US" altLang="ja-JP" sz="2000" dirty="0"/>
              <a:t>3</a:t>
            </a:r>
            <a:r>
              <a:rPr lang="ja-JP" altLang="en-US" sz="2000" dirty="0"/>
              <a:t>月までの期間（会計年度）で計算し、この</a:t>
            </a:r>
            <a:r>
              <a:rPr lang="en-US" altLang="ja-JP" sz="2000" dirty="0"/>
              <a:t>1</a:t>
            </a:r>
            <a:r>
              <a:rPr lang="ja-JP" altLang="en-US" sz="2000" dirty="0"/>
              <a:t>年間の収入を 「</a:t>
            </a:r>
            <a:r>
              <a:rPr lang="ja-JP" altLang="en-US" sz="2000" b="1" dirty="0"/>
              <a:t>歳入</a:t>
            </a:r>
            <a:r>
              <a:rPr lang="ja-JP" altLang="en-US" sz="2000" dirty="0"/>
              <a:t>」、支出を「</a:t>
            </a:r>
            <a:r>
              <a:rPr lang="ja-JP" altLang="en-US" sz="2000" b="1" dirty="0"/>
              <a:t>歳出</a:t>
            </a:r>
            <a:r>
              <a:rPr lang="ja-JP" altLang="en-US" sz="2000" dirty="0"/>
              <a:t>」といいます</a:t>
            </a:r>
            <a:r>
              <a:rPr lang="ja-JP" altLang="en-US" sz="2000" dirty="0" smtClean="0"/>
              <a:t>。</a:t>
            </a:r>
            <a:r>
              <a:rPr lang="ja-JP" altLang="en-US" sz="2000" dirty="0"/>
              <a:t>国会で決められた予算により、歳出の内訳、つまり税金の使いみちが</a:t>
            </a:r>
            <a:r>
              <a:rPr lang="ja-JP" altLang="en-US" sz="2000" dirty="0" smtClean="0"/>
              <a:t>決まります。</a:t>
            </a:r>
          </a:p>
        </p:txBody>
      </p:sp>
      <p:pic>
        <p:nvPicPr>
          <p:cNvPr id="9" name="図 8"/>
          <p:cNvPicPr>
            <a:picLocks noChangeAspect="1"/>
          </p:cNvPicPr>
          <p:nvPr/>
        </p:nvPicPr>
        <p:blipFill>
          <a:blip r:embed="rId3"/>
          <a:stretch>
            <a:fillRect/>
          </a:stretch>
        </p:blipFill>
        <p:spPr>
          <a:xfrm>
            <a:off x="492218" y="2518326"/>
            <a:ext cx="4979217" cy="3924064"/>
          </a:xfrm>
          <a:prstGeom prst="rect">
            <a:avLst/>
          </a:prstGeom>
        </p:spPr>
      </p:pic>
      <p:pic>
        <p:nvPicPr>
          <p:cNvPr id="11" name="図 10"/>
          <p:cNvPicPr>
            <a:picLocks noChangeAspect="1"/>
          </p:cNvPicPr>
          <p:nvPr/>
        </p:nvPicPr>
        <p:blipFill>
          <a:blip r:embed="rId4"/>
          <a:stretch>
            <a:fillRect/>
          </a:stretch>
        </p:blipFill>
        <p:spPr>
          <a:xfrm>
            <a:off x="6477584" y="2518326"/>
            <a:ext cx="5058114" cy="3921373"/>
          </a:xfrm>
          <a:prstGeom prst="rect">
            <a:avLst/>
          </a:prstGeom>
        </p:spPr>
      </p:pic>
      <p:sp>
        <p:nvSpPr>
          <p:cNvPr id="17" name="角丸四角形 16"/>
          <p:cNvSpPr/>
          <p:nvPr/>
        </p:nvSpPr>
        <p:spPr>
          <a:xfrm>
            <a:off x="1828799" y="4127483"/>
            <a:ext cx="930443" cy="76535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2" name="角丸四角形 11"/>
          <p:cNvSpPr/>
          <p:nvPr/>
        </p:nvSpPr>
        <p:spPr>
          <a:xfrm>
            <a:off x="7864140" y="3433011"/>
            <a:ext cx="1311944" cy="786063"/>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19" name="テキスト ボックス 18"/>
          <p:cNvSpPr txBox="1"/>
          <p:nvPr/>
        </p:nvSpPr>
        <p:spPr>
          <a:xfrm>
            <a:off x="156117" y="6504468"/>
            <a:ext cx="11765144" cy="276999"/>
          </a:xfrm>
          <a:prstGeom prst="rect">
            <a:avLst/>
          </a:prstGeom>
          <a:noFill/>
        </p:spPr>
        <p:txBody>
          <a:bodyPr wrap="none" rtlCol="0">
            <a:spAutoFit/>
          </a:bodyPr>
          <a:lstStyle/>
          <a:p>
            <a:r>
              <a:rPr kumimoji="1" lang="ja-JP" altLang="en-US" sz="1200" dirty="0" smtClean="0"/>
              <a:t>「税の学習コーナー」（国税庁）より抜粋して作成　</a:t>
            </a:r>
            <a:r>
              <a:rPr lang="en-US" altLang="ja-JP" sz="1200" dirty="0"/>
              <a:t>https://www.nta.go.jp/taxes/kids/hatten/page03.htm , https://</a:t>
            </a:r>
            <a:r>
              <a:rPr lang="en-US" altLang="ja-JP" sz="1200" dirty="0" smtClean="0"/>
              <a:t>www.nta.go.jp/taxes/kids/hatten/page04.htm</a:t>
            </a:r>
            <a:endParaRPr kumimoji="1" lang="ja-JP" altLang="en-US" sz="1200" dirty="0"/>
          </a:p>
        </p:txBody>
      </p:sp>
    </p:spTree>
    <p:extLst>
      <p:ext uri="{BB962C8B-B14F-4D97-AF65-F5344CB8AC3E}">
        <p14:creationId xmlns:p14="http://schemas.microsoft.com/office/powerpoint/2010/main" val="42740578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角丸四角形 17"/>
          <p:cNvSpPr/>
          <p:nvPr/>
        </p:nvSpPr>
        <p:spPr>
          <a:xfrm>
            <a:off x="536609" y="2214164"/>
            <a:ext cx="5406992" cy="3985149"/>
          </a:xfrm>
          <a:prstGeom prst="roundRect">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a:xfrm>
            <a:off x="6202680" y="2202859"/>
            <a:ext cx="5406992" cy="3985149"/>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44</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kumimoji="1" lang="ja-JP" altLang="en-US" sz="3200" b="1" dirty="0" smtClean="0"/>
              <a:t>３．国の財政（歳入と歳出）</a:t>
            </a:r>
            <a:endParaRPr kumimoji="1" lang="ja-JP" altLang="en-US" sz="3200" b="1" dirty="0"/>
          </a:p>
        </p:txBody>
      </p:sp>
      <p:sp>
        <p:nvSpPr>
          <p:cNvPr id="4" name="テキスト ボックス 3"/>
          <p:cNvSpPr txBox="1"/>
          <p:nvPr/>
        </p:nvSpPr>
        <p:spPr>
          <a:xfrm>
            <a:off x="156117" y="6504468"/>
            <a:ext cx="9412064" cy="276999"/>
          </a:xfrm>
          <a:prstGeom prst="rect">
            <a:avLst/>
          </a:prstGeom>
          <a:noFill/>
        </p:spPr>
        <p:txBody>
          <a:bodyPr wrap="none" rtlCol="0">
            <a:spAutoFit/>
          </a:bodyPr>
          <a:lstStyle/>
          <a:p>
            <a:r>
              <a:rPr kumimoji="1" lang="ja-JP" altLang="en-US" sz="1200" dirty="0" smtClean="0"/>
              <a:t>「令和</a:t>
            </a:r>
            <a:r>
              <a:rPr kumimoji="1" lang="en-US" altLang="ja-JP" sz="1200" dirty="0" smtClean="0"/>
              <a:t>4</a:t>
            </a:r>
            <a:r>
              <a:rPr kumimoji="1" lang="ja-JP" altLang="en-US" sz="1200" dirty="0" smtClean="0"/>
              <a:t>年度版わたしたちの生活と税」（国税庁）より抜粋して作成　</a:t>
            </a:r>
            <a:r>
              <a:rPr lang="en-US" altLang="ja-JP" sz="1200" dirty="0"/>
              <a:t>https://www.nta.go.jp/taxes/kids/kyozai/chugaku/files/text-2.pdf</a:t>
            </a:r>
            <a:endParaRPr kumimoji="1" lang="ja-JP" altLang="en-US" sz="1200" dirty="0"/>
          </a:p>
        </p:txBody>
      </p:sp>
      <p:sp>
        <p:nvSpPr>
          <p:cNvPr id="14" name="角丸四角形 13"/>
          <p:cNvSpPr/>
          <p:nvPr/>
        </p:nvSpPr>
        <p:spPr>
          <a:xfrm>
            <a:off x="368969" y="1219200"/>
            <a:ext cx="11454063" cy="689811"/>
          </a:xfrm>
          <a:prstGeom prst="roundRect">
            <a:avLst/>
          </a:prstGeom>
          <a:solidFill>
            <a:srgbClr val="FF9933"/>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t>国の財政を家計に例えた場合</a:t>
            </a:r>
            <a:endParaRPr kumimoji="1" lang="ja-JP" altLang="en-US" sz="2800" b="1" dirty="0"/>
          </a:p>
        </p:txBody>
      </p:sp>
      <p:sp>
        <p:nvSpPr>
          <p:cNvPr id="7" name="正方形/長方形 6"/>
          <p:cNvSpPr/>
          <p:nvPr/>
        </p:nvSpPr>
        <p:spPr>
          <a:xfrm>
            <a:off x="1649620" y="2061982"/>
            <a:ext cx="3180970" cy="41856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令和４年度財政収支</a:t>
            </a:r>
            <a:endParaRPr kumimoji="1" lang="ja-JP" altLang="en-US" b="1" dirty="0"/>
          </a:p>
        </p:txBody>
      </p:sp>
      <p:sp>
        <p:nvSpPr>
          <p:cNvPr id="15" name="正方形/長方形 14"/>
          <p:cNvSpPr/>
          <p:nvPr/>
        </p:nvSpPr>
        <p:spPr>
          <a:xfrm>
            <a:off x="7315691" y="2061983"/>
            <a:ext cx="3180970" cy="418569"/>
          </a:xfrm>
          <a:prstGeom prst="rect">
            <a:avLst/>
          </a:prstGeom>
          <a:solidFill>
            <a:srgbClr val="FF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１年間の家計に例えた場合</a:t>
            </a:r>
            <a:endParaRPr kumimoji="1" lang="ja-JP" altLang="en-US" b="1" dirty="0"/>
          </a:p>
        </p:txBody>
      </p:sp>
      <p:sp>
        <p:nvSpPr>
          <p:cNvPr id="19" name="正方形/長方形 18"/>
          <p:cNvSpPr/>
          <p:nvPr/>
        </p:nvSpPr>
        <p:spPr>
          <a:xfrm>
            <a:off x="826971" y="2602743"/>
            <a:ext cx="4826267" cy="178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rPr>
              <a:t>＜収入＞</a:t>
            </a:r>
            <a:endParaRPr lang="en-US" altLang="ja-JP" sz="1400" b="1" dirty="0" smtClean="0">
              <a:solidFill>
                <a:schemeClr val="tx1"/>
              </a:solidFill>
            </a:endParaRPr>
          </a:p>
          <a:p>
            <a:pPr algn="r"/>
            <a:r>
              <a:rPr kumimoji="1" lang="ja-JP" altLang="en-US" sz="1400" b="1" dirty="0" smtClean="0">
                <a:solidFill>
                  <a:schemeClr val="tx1"/>
                </a:solidFill>
              </a:rPr>
              <a:t>税収＋税外収入　　　 </a:t>
            </a:r>
            <a:r>
              <a:rPr lang="ja-JP" altLang="en-US" sz="1400" b="1" dirty="0" smtClean="0">
                <a:solidFill>
                  <a:schemeClr val="tx1"/>
                </a:solidFill>
              </a:rPr>
              <a:t>　　　　                 </a:t>
            </a:r>
            <a:r>
              <a:rPr kumimoji="1" lang="ja-JP" altLang="en-US" sz="1400" b="1" dirty="0" smtClean="0">
                <a:solidFill>
                  <a:schemeClr val="tx1"/>
                </a:solidFill>
              </a:rPr>
              <a:t>　　　　　　</a:t>
            </a:r>
            <a:r>
              <a:rPr kumimoji="1" lang="en-US" altLang="ja-JP" sz="1400" b="1" dirty="0" smtClean="0">
                <a:solidFill>
                  <a:schemeClr val="tx1"/>
                </a:solidFill>
              </a:rPr>
              <a:t>70.7</a:t>
            </a:r>
            <a:r>
              <a:rPr kumimoji="1" lang="ja-JP" altLang="en-US" sz="1400" b="1" dirty="0" smtClean="0">
                <a:solidFill>
                  <a:schemeClr val="tx1"/>
                </a:solidFill>
              </a:rPr>
              <a:t>兆円</a:t>
            </a:r>
            <a:endParaRPr kumimoji="1" lang="en-US" altLang="ja-JP" sz="1400" b="1" dirty="0" smtClean="0">
              <a:solidFill>
                <a:schemeClr val="tx1"/>
              </a:solidFill>
            </a:endParaRPr>
          </a:p>
          <a:p>
            <a:pPr algn="r"/>
            <a:endParaRPr lang="en-US" altLang="ja-JP" sz="1400" b="1" dirty="0">
              <a:solidFill>
                <a:schemeClr val="tx1"/>
              </a:solidFill>
            </a:endParaRPr>
          </a:p>
          <a:p>
            <a:r>
              <a:rPr kumimoji="1" lang="ja-JP" altLang="en-US" sz="1400" b="1" dirty="0" smtClean="0">
                <a:solidFill>
                  <a:schemeClr val="tx1"/>
                </a:solidFill>
              </a:rPr>
              <a:t>＜支出＞</a:t>
            </a:r>
            <a:endParaRPr kumimoji="1" lang="en-US" altLang="ja-JP" sz="1400" b="1" dirty="0" smtClean="0">
              <a:solidFill>
                <a:schemeClr val="tx1"/>
              </a:solidFill>
            </a:endParaRPr>
          </a:p>
          <a:p>
            <a:pPr algn="r"/>
            <a:r>
              <a:rPr lang="ja-JP" altLang="en-US" sz="1400" b="1" dirty="0">
                <a:solidFill>
                  <a:schemeClr val="tx1"/>
                </a:solidFill>
              </a:rPr>
              <a:t>一般歳出</a:t>
            </a:r>
            <a:r>
              <a:rPr lang="ja-JP" altLang="en-US" sz="1400" b="1" dirty="0" smtClean="0">
                <a:solidFill>
                  <a:schemeClr val="tx1"/>
                </a:solidFill>
              </a:rPr>
              <a:t>等</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83.3</a:t>
            </a:r>
            <a:r>
              <a:rPr lang="ja-JP" altLang="en-US" sz="1400" b="1" dirty="0">
                <a:solidFill>
                  <a:schemeClr val="tx1"/>
                </a:solidFill>
              </a:rPr>
              <a:t>兆</a:t>
            </a:r>
            <a:r>
              <a:rPr lang="ja-JP" altLang="en-US" sz="1400" b="1" dirty="0" smtClean="0">
                <a:solidFill>
                  <a:schemeClr val="tx1"/>
                </a:solidFill>
              </a:rPr>
              <a:t>円</a:t>
            </a:r>
            <a:endParaRPr lang="en-US" altLang="ja-JP" sz="1400" b="1" dirty="0" smtClean="0">
              <a:solidFill>
                <a:schemeClr val="tx1"/>
              </a:solidFill>
            </a:endParaRPr>
          </a:p>
          <a:p>
            <a:pPr algn="r"/>
            <a:r>
              <a:rPr kumimoji="1" lang="ja-JP" altLang="en-US" sz="1400" b="1" dirty="0" smtClean="0">
                <a:solidFill>
                  <a:schemeClr val="tx1"/>
                </a:solidFill>
              </a:rPr>
              <a:t>国債費　　　 　　　　　　　　　　　　　　　　　　　　　　　 　</a:t>
            </a:r>
            <a:r>
              <a:rPr kumimoji="1" lang="en-US" altLang="ja-JP" sz="1400" b="1" dirty="0" smtClean="0">
                <a:solidFill>
                  <a:schemeClr val="tx1"/>
                </a:solidFill>
              </a:rPr>
              <a:t>24.3</a:t>
            </a:r>
            <a:r>
              <a:rPr kumimoji="1" lang="ja-JP" altLang="en-US" sz="1400" b="1" dirty="0" smtClean="0">
                <a:solidFill>
                  <a:schemeClr val="tx1"/>
                </a:solidFill>
              </a:rPr>
              <a:t>兆円</a:t>
            </a:r>
            <a:endParaRPr kumimoji="1" lang="en-US" altLang="ja-JP" sz="1400" b="1" dirty="0" smtClean="0">
              <a:solidFill>
                <a:schemeClr val="tx1"/>
              </a:solidFill>
            </a:endParaRPr>
          </a:p>
          <a:p>
            <a:pPr algn="r"/>
            <a:endParaRPr lang="en-US" altLang="ja-JP" sz="1400" b="1" dirty="0">
              <a:solidFill>
                <a:schemeClr val="tx1"/>
              </a:solidFill>
            </a:endParaRPr>
          </a:p>
          <a:p>
            <a:pPr marL="180000" indent="180000" algn="r"/>
            <a:r>
              <a:rPr kumimoji="1" lang="ja-JP" altLang="en-US" sz="1400" b="1" dirty="0" smtClean="0">
                <a:solidFill>
                  <a:schemeClr val="tx1"/>
                </a:solidFill>
              </a:rPr>
              <a:t>支出計　</a:t>
            </a:r>
            <a:r>
              <a:rPr kumimoji="1" lang="en-US" altLang="ja-JP" sz="1400" b="1" dirty="0" smtClean="0">
                <a:solidFill>
                  <a:schemeClr val="tx1"/>
                </a:solidFill>
              </a:rPr>
              <a:t>107.6</a:t>
            </a:r>
            <a:r>
              <a:rPr kumimoji="1" lang="ja-JP" altLang="en-US" sz="1400" b="1" dirty="0" smtClean="0">
                <a:solidFill>
                  <a:schemeClr val="tx1"/>
                </a:solidFill>
              </a:rPr>
              <a:t>兆円 </a:t>
            </a:r>
            <a:endParaRPr kumimoji="1" lang="ja-JP" altLang="en-US" sz="1400" b="1" dirty="0">
              <a:solidFill>
                <a:schemeClr val="tx1"/>
              </a:solidFill>
            </a:endParaRPr>
          </a:p>
        </p:txBody>
      </p:sp>
      <p:sp>
        <p:nvSpPr>
          <p:cNvPr id="20" name="正方形/長方形 19"/>
          <p:cNvSpPr/>
          <p:nvPr/>
        </p:nvSpPr>
        <p:spPr>
          <a:xfrm>
            <a:off x="826971" y="4504709"/>
            <a:ext cx="482626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smtClean="0">
                <a:solidFill>
                  <a:schemeClr val="tx1"/>
                </a:solidFill>
              </a:rPr>
              <a:t>公債金（借金）　　　</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36.9</a:t>
            </a:r>
            <a:r>
              <a:rPr lang="ja-JP" altLang="en-US" sz="1400" b="1" dirty="0" smtClean="0">
                <a:solidFill>
                  <a:schemeClr val="tx1"/>
                </a:solidFill>
              </a:rPr>
              <a:t>兆円</a:t>
            </a:r>
            <a:endParaRPr lang="en-US" altLang="ja-JP" sz="1400" b="1" dirty="0" smtClean="0">
              <a:solidFill>
                <a:schemeClr val="tx1"/>
              </a:solidFill>
            </a:endParaRPr>
          </a:p>
        </p:txBody>
      </p:sp>
      <p:sp>
        <p:nvSpPr>
          <p:cNvPr id="21" name="角丸四角形 20"/>
          <p:cNvSpPr/>
          <p:nvPr/>
        </p:nvSpPr>
        <p:spPr>
          <a:xfrm>
            <a:off x="3764280" y="4958928"/>
            <a:ext cx="4663440" cy="440309"/>
          </a:xfrm>
          <a:prstGeom prst="round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こう</a:t>
            </a:r>
            <a:r>
              <a:rPr lang="ja-JP" altLang="en-US" b="1" dirty="0" smtClean="0"/>
              <a:t>して借金が累積して、年度末には・・・</a:t>
            </a:r>
            <a:endParaRPr kumimoji="1" lang="ja-JP" altLang="en-US" b="1" dirty="0"/>
          </a:p>
        </p:txBody>
      </p:sp>
      <p:sp>
        <p:nvSpPr>
          <p:cNvPr id="22" name="正方形/長方形 21"/>
          <p:cNvSpPr/>
          <p:nvPr/>
        </p:nvSpPr>
        <p:spPr>
          <a:xfrm>
            <a:off x="826971" y="5490459"/>
            <a:ext cx="482626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smtClean="0">
                <a:solidFill>
                  <a:schemeClr val="tx1"/>
                </a:solidFill>
              </a:rPr>
              <a:t>公債残高　　　</a:t>
            </a:r>
            <a:r>
              <a:rPr lang="en-US" altLang="ja-JP" sz="1400" b="1" dirty="0" smtClean="0">
                <a:solidFill>
                  <a:schemeClr val="tx1"/>
                </a:solidFill>
              </a:rPr>
              <a:t>	</a:t>
            </a:r>
            <a:r>
              <a:rPr lang="ja-JP" altLang="en-US" sz="1400" b="1" dirty="0" smtClean="0">
                <a:solidFill>
                  <a:schemeClr val="tx1"/>
                </a:solidFill>
              </a:rPr>
              <a:t>　　　　　　　　　　　　　　約</a:t>
            </a:r>
            <a:r>
              <a:rPr lang="en-US" altLang="ja-JP" sz="1400" b="1" dirty="0" smtClean="0">
                <a:solidFill>
                  <a:schemeClr val="tx1"/>
                </a:solidFill>
              </a:rPr>
              <a:t>1,026</a:t>
            </a:r>
            <a:r>
              <a:rPr lang="ja-JP" altLang="en-US" sz="1400" b="1" dirty="0" smtClean="0">
                <a:solidFill>
                  <a:schemeClr val="tx1"/>
                </a:solidFill>
              </a:rPr>
              <a:t>兆円</a:t>
            </a:r>
            <a:endParaRPr lang="en-US" altLang="ja-JP" sz="1400" b="1" dirty="0" smtClean="0">
              <a:solidFill>
                <a:schemeClr val="tx1"/>
              </a:solidFill>
            </a:endParaRPr>
          </a:p>
        </p:txBody>
      </p:sp>
      <p:sp>
        <p:nvSpPr>
          <p:cNvPr id="23" name="テキスト ボックス 22"/>
          <p:cNvSpPr txBox="1"/>
          <p:nvPr/>
        </p:nvSpPr>
        <p:spPr>
          <a:xfrm>
            <a:off x="628049" y="6219872"/>
            <a:ext cx="4108817" cy="276999"/>
          </a:xfrm>
          <a:prstGeom prst="rect">
            <a:avLst/>
          </a:prstGeom>
          <a:noFill/>
        </p:spPr>
        <p:txBody>
          <a:bodyPr wrap="none" rtlCol="0">
            <a:spAutoFit/>
          </a:bodyPr>
          <a:lstStyle/>
          <a:p>
            <a:r>
              <a:rPr lang="ja-JP" altLang="en-US" sz="1200" dirty="0" smtClean="0"/>
              <a:t>（注）四捨五入によるため、合計が一致しないものがあります。</a:t>
            </a:r>
            <a:endParaRPr kumimoji="1" lang="ja-JP" altLang="en-US" sz="1200" dirty="0"/>
          </a:p>
        </p:txBody>
      </p:sp>
      <p:sp>
        <p:nvSpPr>
          <p:cNvPr id="24" name="正方形/長方形 23"/>
          <p:cNvSpPr/>
          <p:nvPr/>
        </p:nvSpPr>
        <p:spPr>
          <a:xfrm>
            <a:off x="6498255" y="2602743"/>
            <a:ext cx="4826267" cy="1787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smtClean="0">
                <a:solidFill>
                  <a:schemeClr val="tx1"/>
                </a:solidFill>
              </a:rPr>
              <a:t>＜収入＞</a:t>
            </a:r>
            <a:endParaRPr lang="en-US" altLang="ja-JP" sz="1400" b="1" dirty="0" smtClean="0">
              <a:solidFill>
                <a:schemeClr val="tx1"/>
              </a:solidFill>
            </a:endParaRPr>
          </a:p>
          <a:p>
            <a:pPr algn="r"/>
            <a:r>
              <a:rPr kumimoji="1" lang="ja-JP" altLang="en-US" sz="1400" b="1" dirty="0" smtClean="0">
                <a:solidFill>
                  <a:schemeClr val="tx1"/>
                </a:solidFill>
              </a:rPr>
              <a:t>年収　　　　　　　 　　　 </a:t>
            </a:r>
            <a:r>
              <a:rPr lang="ja-JP" altLang="en-US" sz="1400" b="1" dirty="0" smtClean="0">
                <a:solidFill>
                  <a:schemeClr val="tx1"/>
                </a:solidFill>
              </a:rPr>
              <a:t>　　　　                 </a:t>
            </a:r>
            <a:r>
              <a:rPr kumimoji="1" lang="ja-JP" altLang="en-US" sz="1400" b="1" dirty="0" smtClean="0">
                <a:solidFill>
                  <a:schemeClr val="tx1"/>
                </a:solidFill>
              </a:rPr>
              <a:t>　　　　　　</a:t>
            </a:r>
            <a:r>
              <a:rPr kumimoji="1" lang="en-US" altLang="ja-JP" sz="1400" b="1" dirty="0" smtClean="0">
                <a:solidFill>
                  <a:schemeClr val="tx1"/>
                </a:solidFill>
              </a:rPr>
              <a:t>707</a:t>
            </a:r>
            <a:r>
              <a:rPr lang="ja-JP" altLang="en-US" sz="1400" b="1" dirty="0">
                <a:solidFill>
                  <a:schemeClr val="tx1"/>
                </a:solidFill>
              </a:rPr>
              <a:t>万</a:t>
            </a:r>
            <a:r>
              <a:rPr kumimoji="1" lang="ja-JP" altLang="en-US" sz="1400" b="1" dirty="0" smtClean="0">
                <a:solidFill>
                  <a:schemeClr val="tx1"/>
                </a:solidFill>
              </a:rPr>
              <a:t>円</a:t>
            </a:r>
            <a:endParaRPr kumimoji="1" lang="en-US" altLang="ja-JP" sz="1400" b="1" dirty="0" smtClean="0">
              <a:solidFill>
                <a:schemeClr val="tx1"/>
              </a:solidFill>
            </a:endParaRPr>
          </a:p>
          <a:p>
            <a:pPr algn="r"/>
            <a:endParaRPr lang="en-US" altLang="ja-JP" sz="1400" b="1" dirty="0">
              <a:solidFill>
                <a:schemeClr val="tx1"/>
              </a:solidFill>
            </a:endParaRPr>
          </a:p>
          <a:p>
            <a:r>
              <a:rPr kumimoji="1" lang="ja-JP" altLang="en-US" sz="1400" b="1" dirty="0" smtClean="0">
                <a:solidFill>
                  <a:schemeClr val="tx1"/>
                </a:solidFill>
              </a:rPr>
              <a:t>＜支出＞</a:t>
            </a:r>
            <a:endParaRPr kumimoji="1" lang="en-US" altLang="ja-JP" sz="1400" b="1" dirty="0" smtClean="0">
              <a:solidFill>
                <a:schemeClr val="tx1"/>
              </a:solidFill>
            </a:endParaRPr>
          </a:p>
          <a:p>
            <a:pPr algn="r"/>
            <a:r>
              <a:rPr lang="ja-JP" altLang="en-US" sz="1400" b="1" dirty="0" smtClean="0">
                <a:solidFill>
                  <a:schemeClr val="tx1"/>
                </a:solidFill>
              </a:rPr>
              <a:t>家計費</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833</a:t>
            </a:r>
            <a:r>
              <a:rPr lang="ja-JP" altLang="en-US" sz="1400" b="1" dirty="0" smtClean="0">
                <a:solidFill>
                  <a:schemeClr val="tx1"/>
                </a:solidFill>
              </a:rPr>
              <a:t>万円</a:t>
            </a:r>
            <a:endParaRPr lang="en-US" altLang="ja-JP" sz="1400" b="1" dirty="0" smtClean="0">
              <a:solidFill>
                <a:schemeClr val="tx1"/>
              </a:solidFill>
            </a:endParaRPr>
          </a:p>
          <a:p>
            <a:pPr algn="r"/>
            <a:r>
              <a:rPr lang="ja-JP" altLang="en-US" sz="1400" b="1" dirty="0">
                <a:solidFill>
                  <a:schemeClr val="tx1"/>
                </a:solidFill>
              </a:rPr>
              <a:t>ローン</a:t>
            </a:r>
            <a:r>
              <a:rPr lang="ja-JP" altLang="en-US" sz="1400" b="1" dirty="0" smtClean="0">
                <a:solidFill>
                  <a:schemeClr val="tx1"/>
                </a:solidFill>
              </a:rPr>
              <a:t>返済</a:t>
            </a:r>
            <a:r>
              <a:rPr kumimoji="1" lang="ja-JP" altLang="en-US" sz="1400" b="1" dirty="0" smtClean="0">
                <a:solidFill>
                  <a:schemeClr val="tx1"/>
                </a:solidFill>
              </a:rPr>
              <a:t>　 　　　　　　　　　　　　　　　　　　　　　　　 　</a:t>
            </a:r>
            <a:r>
              <a:rPr kumimoji="1" lang="en-US" altLang="ja-JP" sz="1400" b="1" dirty="0" smtClean="0">
                <a:solidFill>
                  <a:schemeClr val="tx1"/>
                </a:solidFill>
              </a:rPr>
              <a:t>243</a:t>
            </a:r>
            <a:r>
              <a:rPr kumimoji="1" lang="ja-JP" altLang="en-US" sz="1400" b="1" dirty="0" smtClean="0">
                <a:solidFill>
                  <a:schemeClr val="tx1"/>
                </a:solidFill>
              </a:rPr>
              <a:t>万円</a:t>
            </a:r>
            <a:endParaRPr kumimoji="1" lang="en-US" altLang="ja-JP" sz="1400" b="1" dirty="0" smtClean="0">
              <a:solidFill>
                <a:schemeClr val="tx1"/>
              </a:solidFill>
            </a:endParaRPr>
          </a:p>
          <a:p>
            <a:pPr algn="r"/>
            <a:endParaRPr lang="en-US" altLang="ja-JP" sz="1400" b="1" dirty="0">
              <a:solidFill>
                <a:schemeClr val="tx1"/>
              </a:solidFill>
            </a:endParaRPr>
          </a:p>
          <a:p>
            <a:pPr marL="180000" indent="180000" algn="r"/>
            <a:r>
              <a:rPr kumimoji="1" lang="ja-JP" altLang="en-US" sz="1400" b="1" dirty="0" smtClean="0">
                <a:solidFill>
                  <a:schemeClr val="tx1"/>
                </a:solidFill>
              </a:rPr>
              <a:t>支出計　</a:t>
            </a:r>
            <a:r>
              <a:rPr kumimoji="1" lang="en-US" altLang="ja-JP" sz="1400" b="1" dirty="0" smtClean="0">
                <a:solidFill>
                  <a:schemeClr val="tx1"/>
                </a:solidFill>
              </a:rPr>
              <a:t>1,076</a:t>
            </a:r>
            <a:r>
              <a:rPr lang="ja-JP" altLang="en-US" sz="1400" b="1" dirty="0">
                <a:solidFill>
                  <a:schemeClr val="tx1"/>
                </a:solidFill>
              </a:rPr>
              <a:t>万</a:t>
            </a:r>
            <a:r>
              <a:rPr kumimoji="1" lang="ja-JP" altLang="en-US" sz="1400" b="1" dirty="0" smtClean="0">
                <a:solidFill>
                  <a:schemeClr val="tx1"/>
                </a:solidFill>
              </a:rPr>
              <a:t>円 </a:t>
            </a:r>
            <a:endParaRPr kumimoji="1" lang="ja-JP" altLang="en-US" sz="1400" b="1" dirty="0">
              <a:solidFill>
                <a:schemeClr val="tx1"/>
              </a:solidFill>
            </a:endParaRPr>
          </a:p>
        </p:txBody>
      </p:sp>
      <p:sp>
        <p:nvSpPr>
          <p:cNvPr id="25" name="正方形/長方形 24"/>
          <p:cNvSpPr/>
          <p:nvPr/>
        </p:nvSpPr>
        <p:spPr>
          <a:xfrm>
            <a:off x="6498255" y="4504709"/>
            <a:ext cx="482626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a:solidFill>
                  <a:schemeClr val="tx1"/>
                </a:solidFill>
              </a:rPr>
              <a:t>不足分</a:t>
            </a:r>
            <a:r>
              <a:rPr lang="ja-JP" altLang="en-US" sz="1400" b="1" dirty="0" smtClean="0">
                <a:solidFill>
                  <a:schemeClr val="tx1"/>
                </a:solidFill>
              </a:rPr>
              <a:t>（借金）　　　</a:t>
            </a:r>
            <a:r>
              <a:rPr lang="en-US" altLang="ja-JP" sz="1400" b="1" dirty="0" smtClean="0">
                <a:solidFill>
                  <a:schemeClr val="tx1"/>
                </a:solidFill>
              </a:rPr>
              <a:t>	</a:t>
            </a:r>
            <a:r>
              <a:rPr lang="ja-JP" altLang="en-US" sz="1400" b="1" dirty="0" smtClean="0">
                <a:solidFill>
                  <a:schemeClr val="tx1"/>
                </a:solidFill>
              </a:rPr>
              <a:t>　　　　　　　　　　　　　　　　　</a:t>
            </a:r>
            <a:r>
              <a:rPr lang="en-US" altLang="ja-JP" sz="1400" b="1" dirty="0" smtClean="0">
                <a:solidFill>
                  <a:schemeClr val="tx1"/>
                </a:solidFill>
              </a:rPr>
              <a:t>369</a:t>
            </a:r>
            <a:r>
              <a:rPr lang="ja-JP" altLang="en-US" sz="1400" b="1" dirty="0" smtClean="0">
                <a:solidFill>
                  <a:schemeClr val="tx1"/>
                </a:solidFill>
              </a:rPr>
              <a:t>万円</a:t>
            </a:r>
            <a:endParaRPr lang="en-US" altLang="ja-JP" sz="1400" b="1" dirty="0" smtClean="0">
              <a:solidFill>
                <a:schemeClr val="tx1"/>
              </a:solidFill>
            </a:endParaRPr>
          </a:p>
        </p:txBody>
      </p:sp>
      <p:sp>
        <p:nvSpPr>
          <p:cNvPr id="26" name="正方形/長方形 25"/>
          <p:cNvSpPr/>
          <p:nvPr/>
        </p:nvSpPr>
        <p:spPr>
          <a:xfrm>
            <a:off x="6498255" y="5490459"/>
            <a:ext cx="4826267"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400" b="1" dirty="0">
                <a:solidFill>
                  <a:schemeClr val="tx1"/>
                </a:solidFill>
              </a:rPr>
              <a:t>ローン</a:t>
            </a:r>
            <a:r>
              <a:rPr lang="ja-JP" altLang="en-US" sz="1400" b="1" dirty="0" smtClean="0">
                <a:solidFill>
                  <a:schemeClr val="tx1"/>
                </a:solidFill>
              </a:rPr>
              <a:t>残高　　　</a:t>
            </a:r>
            <a:r>
              <a:rPr lang="en-US" altLang="ja-JP" sz="1400" b="1" dirty="0" smtClean="0">
                <a:solidFill>
                  <a:schemeClr val="tx1"/>
                </a:solidFill>
              </a:rPr>
              <a:t>	</a:t>
            </a:r>
            <a:r>
              <a:rPr lang="ja-JP" altLang="en-US" sz="1400" b="1" dirty="0" smtClean="0">
                <a:solidFill>
                  <a:schemeClr val="tx1"/>
                </a:solidFill>
              </a:rPr>
              <a:t>　　　　　　　　　　　　　約</a:t>
            </a:r>
            <a:r>
              <a:rPr lang="en-US" altLang="ja-JP" sz="1400" b="1" dirty="0" smtClean="0">
                <a:solidFill>
                  <a:schemeClr val="tx1"/>
                </a:solidFill>
              </a:rPr>
              <a:t>1</a:t>
            </a:r>
            <a:r>
              <a:rPr lang="ja-JP" altLang="en-US" sz="1400" b="1" dirty="0" smtClean="0">
                <a:solidFill>
                  <a:schemeClr val="tx1"/>
                </a:solidFill>
              </a:rPr>
              <a:t>億</a:t>
            </a:r>
            <a:r>
              <a:rPr lang="en-US" altLang="ja-JP" sz="1400" b="1" dirty="0" smtClean="0">
                <a:solidFill>
                  <a:schemeClr val="tx1"/>
                </a:solidFill>
              </a:rPr>
              <a:t>260</a:t>
            </a:r>
            <a:r>
              <a:rPr lang="ja-JP" altLang="en-US" sz="1400" b="1" dirty="0" smtClean="0">
                <a:solidFill>
                  <a:schemeClr val="tx1"/>
                </a:solidFill>
              </a:rPr>
              <a:t>万円</a:t>
            </a:r>
            <a:endParaRPr lang="en-US" altLang="ja-JP" sz="1400" b="1" dirty="0" smtClean="0">
              <a:solidFill>
                <a:schemeClr val="tx1"/>
              </a:solidFill>
            </a:endParaRPr>
          </a:p>
        </p:txBody>
      </p:sp>
      <p:sp>
        <p:nvSpPr>
          <p:cNvPr id="12" name="角丸四角形 11"/>
          <p:cNvSpPr/>
          <p:nvPr/>
        </p:nvSpPr>
        <p:spPr>
          <a:xfrm>
            <a:off x="4355218" y="5469899"/>
            <a:ext cx="1298020" cy="38055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27" name="角丸四角形 26"/>
          <p:cNvSpPr/>
          <p:nvPr/>
        </p:nvSpPr>
        <p:spPr>
          <a:xfrm>
            <a:off x="9950302" y="5480179"/>
            <a:ext cx="1368000" cy="380559"/>
          </a:xfrm>
          <a:prstGeom prst="roundRect">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205921256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4462" y="856802"/>
            <a:ext cx="8323077" cy="5623032"/>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45</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200" b="1" dirty="0"/>
              <a:t>４</a:t>
            </a:r>
            <a:r>
              <a:rPr kumimoji="1" lang="ja-JP" altLang="en-US" sz="3200" b="1" dirty="0" smtClean="0"/>
              <a:t>．地方の財政（歳入）</a:t>
            </a:r>
            <a:endParaRPr kumimoji="1" lang="ja-JP" altLang="en-US" sz="3200" b="1" dirty="0"/>
          </a:p>
        </p:txBody>
      </p:sp>
      <p:sp>
        <p:nvSpPr>
          <p:cNvPr id="4" name="テキスト ボックス 3"/>
          <p:cNvSpPr txBox="1"/>
          <p:nvPr/>
        </p:nvSpPr>
        <p:spPr>
          <a:xfrm>
            <a:off x="156117" y="6504468"/>
            <a:ext cx="9412064" cy="276999"/>
          </a:xfrm>
          <a:prstGeom prst="rect">
            <a:avLst/>
          </a:prstGeom>
          <a:noFill/>
        </p:spPr>
        <p:txBody>
          <a:bodyPr wrap="none" rtlCol="0">
            <a:spAutoFit/>
          </a:bodyPr>
          <a:lstStyle/>
          <a:p>
            <a:r>
              <a:rPr kumimoji="1" lang="ja-JP" altLang="en-US" sz="1200" dirty="0" smtClean="0"/>
              <a:t>「令和</a:t>
            </a:r>
            <a:r>
              <a:rPr kumimoji="1" lang="en-US" altLang="ja-JP" sz="1200" dirty="0" smtClean="0"/>
              <a:t>4</a:t>
            </a:r>
            <a:r>
              <a:rPr kumimoji="1" lang="ja-JP" altLang="en-US" sz="1200" dirty="0" smtClean="0"/>
              <a:t>年度版わたしたちの生活と税」（国税庁）より抜粋して作成　</a:t>
            </a:r>
            <a:r>
              <a:rPr lang="en-US" altLang="ja-JP" sz="1200" dirty="0"/>
              <a:t>https://www.nta.go.jp/taxes/kids/kyozai/chugaku/files/text-2.pdf</a:t>
            </a:r>
            <a:endParaRPr kumimoji="1" lang="ja-JP" altLang="en-US" sz="1200" dirty="0"/>
          </a:p>
        </p:txBody>
      </p:sp>
    </p:spTree>
    <p:extLst>
      <p:ext uri="{BB962C8B-B14F-4D97-AF65-F5344CB8AC3E}">
        <p14:creationId xmlns:p14="http://schemas.microsoft.com/office/powerpoint/2010/main" val="19137357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258" y="788824"/>
            <a:ext cx="7977484" cy="5741370"/>
          </a:xfrm>
          <a:prstGeom prst="rect">
            <a:avLst/>
          </a:prstGeom>
        </p:spPr>
      </p:pic>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46</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200" b="1" dirty="0"/>
              <a:t>４</a:t>
            </a:r>
            <a:r>
              <a:rPr kumimoji="1" lang="ja-JP" altLang="en-US" sz="3200" b="1" dirty="0" smtClean="0"/>
              <a:t>．地方の財政（歳出）</a:t>
            </a:r>
            <a:endParaRPr kumimoji="1" lang="ja-JP" altLang="en-US" sz="3200" b="1" dirty="0"/>
          </a:p>
        </p:txBody>
      </p:sp>
      <p:sp>
        <p:nvSpPr>
          <p:cNvPr id="4" name="テキスト ボックス 3"/>
          <p:cNvSpPr txBox="1"/>
          <p:nvPr/>
        </p:nvSpPr>
        <p:spPr>
          <a:xfrm>
            <a:off x="156117" y="6504468"/>
            <a:ext cx="9412064" cy="276999"/>
          </a:xfrm>
          <a:prstGeom prst="rect">
            <a:avLst/>
          </a:prstGeom>
          <a:noFill/>
        </p:spPr>
        <p:txBody>
          <a:bodyPr wrap="none" rtlCol="0">
            <a:spAutoFit/>
          </a:bodyPr>
          <a:lstStyle/>
          <a:p>
            <a:r>
              <a:rPr kumimoji="1" lang="ja-JP" altLang="en-US" sz="1200" dirty="0" smtClean="0"/>
              <a:t>「令和</a:t>
            </a:r>
            <a:r>
              <a:rPr kumimoji="1" lang="en-US" altLang="ja-JP" sz="1200" dirty="0" smtClean="0"/>
              <a:t>4</a:t>
            </a:r>
            <a:r>
              <a:rPr kumimoji="1" lang="ja-JP" altLang="en-US" sz="1200" dirty="0" smtClean="0"/>
              <a:t>年度版わたしたちの生活と税」（国税庁）より抜粋して作成　</a:t>
            </a:r>
            <a:r>
              <a:rPr lang="en-US" altLang="ja-JP" sz="1200" dirty="0"/>
              <a:t>https://www.nta.go.jp/taxes/kids/kyozai/chugaku/files/text-2.pdf</a:t>
            </a:r>
            <a:endParaRPr kumimoji="1" lang="ja-JP" altLang="en-US" sz="1200" dirty="0"/>
          </a:p>
        </p:txBody>
      </p:sp>
    </p:spTree>
    <p:extLst>
      <p:ext uri="{BB962C8B-B14F-4D97-AF65-F5344CB8AC3E}">
        <p14:creationId xmlns:p14="http://schemas.microsoft.com/office/powerpoint/2010/main" val="27826150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47</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200" b="1" dirty="0"/>
              <a:t>５</a:t>
            </a:r>
            <a:r>
              <a:rPr kumimoji="1" lang="ja-JP" altLang="en-US" sz="3200" b="1" dirty="0" smtClean="0"/>
              <a:t>．これからの社会と税を考えてみよう</a:t>
            </a:r>
            <a:endParaRPr kumimoji="1" lang="ja-JP" altLang="en-US" sz="3200" b="1" dirty="0"/>
          </a:p>
        </p:txBody>
      </p:sp>
      <p:sp>
        <p:nvSpPr>
          <p:cNvPr id="4" name="テキスト ボックス 3"/>
          <p:cNvSpPr txBox="1"/>
          <p:nvPr/>
        </p:nvSpPr>
        <p:spPr>
          <a:xfrm>
            <a:off x="156117" y="6504468"/>
            <a:ext cx="9412064" cy="276999"/>
          </a:xfrm>
          <a:prstGeom prst="rect">
            <a:avLst/>
          </a:prstGeom>
          <a:noFill/>
        </p:spPr>
        <p:txBody>
          <a:bodyPr wrap="none" rtlCol="0">
            <a:spAutoFit/>
          </a:bodyPr>
          <a:lstStyle/>
          <a:p>
            <a:r>
              <a:rPr kumimoji="1" lang="ja-JP" altLang="en-US" sz="1200" dirty="0" smtClean="0"/>
              <a:t>「令和</a:t>
            </a:r>
            <a:r>
              <a:rPr kumimoji="1" lang="en-US" altLang="ja-JP" sz="1200" dirty="0" smtClean="0"/>
              <a:t>4</a:t>
            </a:r>
            <a:r>
              <a:rPr kumimoji="1" lang="ja-JP" altLang="en-US" sz="1200" dirty="0" smtClean="0"/>
              <a:t>年度版わたしたちの生活と税」（国税庁）より抜粋して作成　</a:t>
            </a:r>
            <a:r>
              <a:rPr lang="en-US" altLang="ja-JP" sz="1200" dirty="0"/>
              <a:t>https://www.nta.go.jp/taxes/kids/kyozai/chugaku/files/text-2.pdf</a:t>
            </a:r>
            <a:endParaRPr kumimoji="1" lang="ja-JP" altLang="en-US" sz="1200" dirty="0"/>
          </a:p>
        </p:txBody>
      </p:sp>
      <p:pic>
        <p:nvPicPr>
          <p:cNvPr id="5" name="図 4"/>
          <p:cNvPicPr>
            <a:picLocks noChangeAspect="1"/>
          </p:cNvPicPr>
          <p:nvPr/>
        </p:nvPicPr>
        <p:blipFill>
          <a:blip r:embed="rId3"/>
          <a:stretch>
            <a:fillRect/>
          </a:stretch>
        </p:blipFill>
        <p:spPr>
          <a:xfrm>
            <a:off x="1066221" y="863660"/>
            <a:ext cx="10059558" cy="5634417"/>
          </a:xfrm>
          <a:prstGeom prst="rect">
            <a:avLst/>
          </a:prstGeom>
        </p:spPr>
      </p:pic>
    </p:spTree>
    <p:extLst>
      <p:ext uri="{BB962C8B-B14F-4D97-AF65-F5344CB8AC3E}">
        <p14:creationId xmlns:p14="http://schemas.microsoft.com/office/powerpoint/2010/main" val="3229464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48</a:t>
            </a:fld>
            <a:endParaRPr kumimoji="1" lang="ja-JP" altLang="en-US"/>
          </a:p>
        </p:txBody>
      </p:sp>
      <p:sp>
        <p:nvSpPr>
          <p:cNvPr id="3" name="正方形/長方形 2"/>
          <p:cNvSpPr/>
          <p:nvPr/>
        </p:nvSpPr>
        <p:spPr>
          <a:xfrm>
            <a:off x="0" y="0"/>
            <a:ext cx="12192000" cy="834189"/>
          </a:xfrm>
          <a:prstGeom prst="rect">
            <a:avLst/>
          </a:prstGeom>
          <a:solidFill>
            <a:srgbClr val="E2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r>
              <a:rPr lang="ja-JP" altLang="en-US" sz="3200" b="1" dirty="0"/>
              <a:t> </a:t>
            </a:r>
            <a:r>
              <a:rPr lang="ja-JP" altLang="en-US" sz="3200" b="1" dirty="0" smtClean="0"/>
              <a:t>まとめ</a:t>
            </a:r>
            <a:endParaRPr kumimoji="1" lang="ja-JP" altLang="en-US" sz="3200" b="1" dirty="0"/>
          </a:p>
        </p:txBody>
      </p:sp>
      <p:sp>
        <p:nvSpPr>
          <p:cNvPr id="4" name="テキスト ボックス 3"/>
          <p:cNvSpPr txBox="1"/>
          <p:nvPr/>
        </p:nvSpPr>
        <p:spPr>
          <a:xfrm>
            <a:off x="784167" y="2111428"/>
            <a:ext cx="10623666" cy="2411109"/>
          </a:xfrm>
          <a:prstGeom prst="rect">
            <a:avLst/>
          </a:prstGeom>
          <a:noFill/>
        </p:spPr>
        <p:txBody>
          <a:bodyPr wrap="square" rtlCol="0">
            <a:spAutoFit/>
          </a:bodyPr>
          <a:lstStyle/>
          <a:p>
            <a:pPr>
              <a:lnSpc>
                <a:spcPct val="150000"/>
              </a:lnSpc>
            </a:pPr>
            <a:r>
              <a:rPr kumimoji="1" lang="ja-JP" altLang="en-US" sz="5400" b="1" dirty="0" smtClean="0"/>
              <a:t>ひとりひとりが</a:t>
            </a:r>
            <a:r>
              <a:rPr lang="ja-JP" altLang="en-US" sz="5400" b="1" dirty="0" smtClean="0"/>
              <a:t>税金について</a:t>
            </a:r>
            <a:endParaRPr lang="en-US" altLang="ja-JP" sz="5400" b="1" dirty="0" smtClean="0"/>
          </a:p>
          <a:p>
            <a:pPr>
              <a:lnSpc>
                <a:spcPct val="150000"/>
              </a:lnSpc>
            </a:pPr>
            <a:r>
              <a:rPr lang="ja-JP" altLang="en-US" sz="5400" b="1" dirty="0" smtClean="0"/>
              <a:t>関心を持って</a:t>
            </a:r>
            <a:r>
              <a:rPr kumimoji="1" lang="ja-JP" altLang="en-US" sz="5400" b="1" dirty="0" smtClean="0"/>
              <a:t>考えることが大切です</a:t>
            </a:r>
            <a:endParaRPr kumimoji="1" lang="ja-JP" altLang="en-US" sz="5400" b="1" dirty="0"/>
          </a:p>
        </p:txBody>
      </p:sp>
    </p:spTree>
    <p:extLst>
      <p:ext uri="{BB962C8B-B14F-4D97-AF65-F5344CB8AC3E}">
        <p14:creationId xmlns:p14="http://schemas.microsoft.com/office/powerpoint/2010/main" val="1492255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49</a:t>
            </a:fld>
            <a:endParaRPr kumimoji="1" lang="ja-JP" altLang="en-US"/>
          </a:p>
        </p:txBody>
      </p:sp>
      <p:pic>
        <p:nvPicPr>
          <p:cNvPr id="3" name="図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4542" y="2159073"/>
            <a:ext cx="6042169" cy="4025595"/>
          </a:xfrm>
          <a:prstGeom prst="rect">
            <a:avLst/>
          </a:prstGeom>
        </p:spPr>
      </p:pic>
      <p:sp>
        <p:nvSpPr>
          <p:cNvPr id="4" name="テキスト ボックス 3"/>
          <p:cNvSpPr txBox="1"/>
          <p:nvPr/>
        </p:nvSpPr>
        <p:spPr>
          <a:xfrm>
            <a:off x="784167" y="532003"/>
            <a:ext cx="10623666" cy="923330"/>
          </a:xfrm>
          <a:prstGeom prst="rect">
            <a:avLst/>
          </a:prstGeom>
          <a:noFill/>
        </p:spPr>
        <p:txBody>
          <a:bodyPr wrap="square" rtlCol="0">
            <a:spAutoFit/>
          </a:bodyPr>
          <a:lstStyle/>
          <a:p>
            <a:pPr algn="ctr"/>
            <a:r>
              <a:rPr kumimoji="1" lang="ja-JP" altLang="en-US" sz="5400" b="1" dirty="0" smtClean="0"/>
              <a:t>ありがとうございました</a:t>
            </a:r>
            <a:endParaRPr kumimoji="1" lang="ja-JP" altLang="en-US" sz="5400" b="1" dirty="0"/>
          </a:p>
        </p:txBody>
      </p:sp>
      <p:sp>
        <p:nvSpPr>
          <p:cNvPr id="5" name="雲形吹き出し 4"/>
          <p:cNvSpPr/>
          <p:nvPr/>
        </p:nvSpPr>
        <p:spPr>
          <a:xfrm>
            <a:off x="7032566" y="1679992"/>
            <a:ext cx="4605251" cy="3108960"/>
          </a:xfrm>
          <a:prstGeom prst="cloudCallout">
            <a:avLst>
              <a:gd name="adj1" fmla="val -70364"/>
              <a:gd name="adj2" fmla="val 32019"/>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sz="3600" dirty="0" smtClean="0"/>
              <a:t>いい夢が見られますように</a:t>
            </a:r>
            <a:r>
              <a:rPr kumimoji="1" lang="en-US" altLang="ja-JP" sz="3600" dirty="0" smtClean="0"/>
              <a:t>…</a:t>
            </a:r>
            <a:r>
              <a:rPr kumimoji="1" lang="en-US" altLang="ja-JP" sz="3600" dirty="0" err="1" smtClean="0"/>
              <a:t>zz</a:t>
            </a:r>
            <a:endParaRPr kumimoji="1" lang="ja-JP" altLang="en-US" sz="3600" dirty="0"/>
          </a:p>
        </p:txBody>
      </p:sp>
    </p:spTree>
    <p:extLst>
      <p:ext uri="{BB962C8B-B14F-4D97-AF65-F5344CB8AC3E}">
        <p14:creationId xmlns:p14="http://schemas.microsoft.com/office/powerpoint/2010/main" val="3436564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28336" y="1299412"/>
            <a:ext cx="11939337" cy="1676869"/>
          </a:xfrm>
          <a:prstGeom prst="rect">
            <a:avLst/>
          </a:prstGeom>
          <a:noFill/>
        </p:spPr>
        <p:txBody>
          <a:bodyPr wrap="square" rtlCol="0">
            <a:spAutoFit/>
          </a:bodyPr>
          <a:lstStyle/>
          <a:p>
            <a:pPr>
              <a:lnSpc>
                <a:spcPct val="150000"/>
              </a:lnSpc>
            </a:pPr>
            <a:r>
              <a:rPr lang="ja-JP" altLang="en-US" sz="2400" dirty="0"/>
              <a:t>３　税金の種類</a:t>
            </a:r>
            <a:endParaRPr lang="en-US" altLang="ja-JP" sz="2400" dirty="0"/>
          </a:p>
          <a:p>
            <a:pPr marL="792000" lvl="2" indent="-324000">
              <a:lnSpc>
                <a:spcPct val="150000"/>
              </a:lnSpc>
            </a:pPr>
            <a:r>
              <a:rPr lang="ja-JP" altLang="en-US" sz="2400" dirty="0"/>
              <a:t>国に納める税　</a:t>
            </a:r>
            <a:r>
              <a:rPr lang="en-US" altLang="ja-JP" sz="2400" dirty="0"/>
              <a:t>…</a:t>
            </a:r>
            <a:r>
              <a:rPr lang="ja-JP" altLang="en-US" sz="2400" dirty="0"/>
              <a:t>（　　　　　　　）　　　　　　県市町村に納める税　</a:t>
            </a:r>
            <a:r>
              <a:rPr lang="en-US" altLang="ja-JP" sz="2400" dirty="0"/>
              <a:t>…</a:t>
            </a:r>
            <a:r>
              <a:rPr lang="ja-JP" altLang="en-US" sz="2400" dirty="0"/>
              <a:t> （　　　　　　　）</a:t>
            </a:r>
            <a:endParaRPr lang="en-US" altLang="ja-JP" sz="2400" dirty="0"/>
          </a:p>
          <a:p>
            <a:pPr marL="792000" lvl="2" indent="-324000">
              <a:lnSpc>
                <a:spcPct val="150000"/>
              </a:lnSpc>
            </a:pPr>
            <a:r>
              <a:rPr lang="ja-JP" altLang="en-US" sz="2400" dirty="0"/>
              <a:t>国等に直接的に納める税　</a:t>
            </a:r>
            <a:r>
              <a:rPr lang="en-US" altLang="ja-JP" sz="2400" dirty="0"/>
              <a:t>…</a:t>
            </a:r>
            <a:r>
              <a:rPr lang="ja-JP" altLang="en-US" sz="2400" dirty="0"/>
              <a:t> （　　　　　　　） 　間接的に納める税　</a:t>
            </a:r>
            <a:r>
              <a:rPr lang="en-US" altLang="ja-JP" sz="2400" dirty="0"/>
              <a:t>…</a:t>
            </a:r>
            <a:r>
              <a:rPr lang="ja-JP" altLang="en-US" sz="2400" dirty="0"/>
              <a:t> （　　　　　　　）</a:t>
            </a:r>
            <a:endParaRPr lang="en-US" altLang="ja-JP" sz="2400" dirty="0" smtClean="0"/>
          </a:p>
        </p:txBody>
      </p:sp>
      <p:sp>
        <p:nvSpPr>
          <p:cNvPr id="2" name="テキスト ボックス 1"/>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t>税金ってなんだろう？</a:t>
            </a:r>
            <a:endParaRPr kumimoji="1" lang="ja-JP" altLang="en-US" sz="4400" dirty="0"/>
          </a:p>
        </p:txBody>
      </p:sp>
      <p:sp>
        <p:nvSpPr>
          <p:cNvPr id="3" name="スライド番号プレースホルダー 2"/>
          <p:cNvSpPr>
            <a:spLocks noGrp="1"/>
          </p:cNvSpPr>
          <p:nvPr>
            <p:ph type="sldNum" sz="quarter" idx="12"/>
          </p:nvPr>
        </p:nvSpPr>
        <p:spPr/>
        <p:txBody>
          <a:bodyPr/>
          <a:lstStyle/>
          <a:p>
            <a:fld id="{E2801E06-A66B-42A4-AB55-55E688136BFE}" type="slidenum">
              <a:rPr kumimoji="1" lang="ja-JP" altLang="en-US" smtClean="0"/>
              <a:t>5</a:t>
            </a:fld>
            <a:endParaRPr kumimoji="1" lang="ja-JP" altLang="en-US"/>
          </a:p>
        </p:txBody>
      </p:sp>
      <p:graphicFrame>
        <p:nvGraphicFramePr>
          <p:cNvPr id="5" name="表 4"/>
          <p:cNvGraphicFramePr>
            <a:graphicFrameLocks noGrp="1"/>
          </p:cNvGraphicFramePr>
          <p:nvPr>
            <p:extLst>
              <p:ext uri="{D42A27DB-BD31-4B8C-83A1-F6EECF244321}">
                <p14:modId xmlns:p14="http://schemas.microsoft.com/office/powerpoint/2010/main" val="234444080"/>
              </p:ext>
            </p:extLst>
          </p:nvPr>
        </p:nvGraphicFramePr>
        <p:xfrm>
          <a:off x="732588" y="3815787"/>
          <a:ext cx="11196337" cy="2826488"/>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798328662"/>
                    </a:ext>
                  </a:extLst>
                </a:gridCol>
                <a:gridCol w="666337">
                  <a:extLst>
                    <a:ext uri="{9D8B030D-6E8A-4147-A177-3AD203B41FA5}">
                      <a16:colId xmlns:a16="http://schemas.microsoft.com/office/drawing/2014/main" val="2312277135"/>
                    </a:ext>
                  </a:extLst>
                </a:gridCol>
                <a:gridCol w="3204000">
                  <a:extLst>
                    <a:ext uri="{9D8B030D-6E8A-4147-A177-3AD203B41FA5}">
                      <a16:colId xmlns:a16="http://schemas.microsoft.com/office/drawing/2014/main" val="969041608"/>
                    </a:ext>
                  </a:extLst>
                </a:gridCol>
                <a:gridCol w="1980000">
                  <a:extLst>
                    <a:ext uri="{9D8B030D-6E8A-4147-A177-3AD203B41FA5}">
                      <a16:colId xmlns:a16="http://schemas.microsoft.com/office/drawing/2014/main" val="2084519669"/>
                    </a:ext>
                  </a:extLst>
                </a:gridCol>
                <a:gridCol w="666000">
                  <a:extLst>
                    <a:ext uri="{9D8B030D-6E8A-4147-A177-3AD203B41FA5}">
                      <a16:colId xmlns:a16="http://schemas.microsoft.com/office/drawing/2014/main" val="1493213167"/>
                    </a:ext>
                  </a:extLst>
                </a:gridCol>
                <a:gridCol w="2700000">
                  <a:extLst>
                    <a:ext uri="{9D8B030D-6E8A-4147-A177-3AD203B41FA5}">
                      <a16:colId xmlns:a16="http://schemas.microsoft.com/office/drawing/2014/main" val="3310198765"/>
                    </a:ext>
                  </a:extLst>
                </a:gridCol>
              </a:tblGrid>
              <a:tr h="403784">
                <a:tc>
                  <a:txBody>
                    <a:bodyPr/>
                    <a:lstStyle/>
                    <a:p>
                      <a:endParaRPr kumimoji="1" lang="ja-JP" altLang="en-US" sz="2000" dirty="0"/>
                    </a:p>
                  </a:txBody>
                  <a:tcPr>
                    <a:lnB>
                      <a:noFill/>
                    </a:lnB>
                  </a:tcPr>
                </a:tc>
                <a:tc>
                  <a:txBody>
                    <a:bodyPr/>
                    <a:lstStyle/>
                    <a:p>
                      <a:pPr algn="ctr"/>
                      <a:endParaRPr kumimoji="1" lang="ja-JP" altLang="en-US" sz="2000" dirty="0"/>
                    </a:p>
                  </a:txBody>
                  <a:tcPr>
                    <a:lnB>
                      <a:noFill/>
                    </a:lnB>
                  </a:tcPr>
                </a:tc>
                <a:tc>
                  <a:txBody>
                    <a:bodyPr/>
                    <a:lstStyle/>
                    <a:p>
                      <a:pPr algn="l"/>
                      <a:r>
                        <a:rPr kumimoji="1" lang="ja-JP" altLang="en-US" sz="2000" dirty="0" smtClean="0"/>
                        <a:t>　　　　税　　目</a:t>
                      </a:r>
                      <a:endParaRPr kumimoji="1" lang="ja-JP" altLang="en-US" sz="2000" dirty="0"/>
                    </a:p>
                  </a:txBody>
                  <a:tcPr>
                    <a:lnB>
                      <a:noFill/>
                    </a:lnB>
                  </a:tcPr>
                </a:tc>
                <a:tc>
                  <a:txBody>
                    <a:bodyPr/>
                    <a:lstStyle/>
                    <a:p>
                      <a:endParaRPr kumimoji="1" lang="ja-JP" altLang="en-US" sz="2000" dirty="0"/>
                    </a:p>
                  </a:txBody>
                  <a:tcPr>
                    <a:lnB>
                      <a:noFill/>
                    </a:lnB>
                  </a:tcPr>
                </a:tc>
                <a:tc>
                  <a:txBody>
                    <a:bodyPr/>
                    <a:lstStyle/>
                    <a:p>
                      <a:pPr algn="ctr"/>
                      <a:endParaRPr kumimoji="1" lang="ja-JP" altLang="en-US" sz="2000" dirty="0"/>
                    </a:p>
                  </a:txBody>
                  <a:tcPr>
                    <a:lnR>
                      <a:noFill/>
                    </a:lnR>
                    <a:lnB>
                      <a:noFill/>
                    </a:lnB>
                  </a:tcPr>
                </a:tc>
                <a:tc>
                  <a:txBody>
                    <a:bodyPr/>
                    <a:lstStyle/>
                    <a:p>
                      <a:pPr algn="l"/>
                      <a:r>
                        <a:rPr kumimoji="1" lang="ja-JP" altLang="en-US" sz="2000" dirty="0" smtClean="0"/>
                        <a:t>　　　　税　　目</a:t>
                      </a:r>
                      <a:endParaRPr kumimoji="1" lang="ja-JP" altLang="en-US" sz="2000" dirty="0"/>
                    </a:p>
                  </a:txBody>
                  <a:tcPr>
                    <a:lnL>
                      <a:noFill/>
                    </a:lnL>
                    <a:lnB>
                      <a:noFill/>
                    </a:lnB>
                  </a:tcPr>
                </a:tc>
                <a:extLst>
                  <a:ext uri="{0D108BD9-81ED-4DB2-BD59-A6C34878D82A}">
                    <a16:rowId xmlns:a16="http://schemas.microsoft.com/office/drawing/2014/main" val="994794720"/>
                  </a:ext>
                </a:extLst>
              </a:tr>
              <a:tr h="403784">
                <a:tc>
                  <a:txBody>
                    <a:bodyPr/>
                    <a:lstStyle/>
                    <a:p>
                      <a:r>
                        <a:rPr kumimoji="1" lang="ja-JP" altLang="en-US" sz="2000" dirty="0" smtClean="0"/>
                        <a:t>会社</a:t>
                      </a:r>
                      <a:endParaRPr kumimoji="1" lang="ja-JP" altLang="en-US" sz="2000" dirty="0"/>
                    </a:p>
                  </a:txBody>
                  <a:tcPr>
                    <a:lnT>
                      <a:noFill/>
                    </a:lnT>
                  </a:tcPr>
                </a:tc>
                <a:tc>
                  <a:txBody>
                    <a:bodyPr/>
                    <a:lstStyle/>
                    <a:p>
                      <a:pPr algn="ctr"/>
                      <a:r>
                        <a:rPr kumimoji="1" lang="en-US" altLang="ja-JP" sz="2000" dirty="0" smtClean="0"/>
                        <a:t>…</a:t>
                      </a:r>
                      <a:endParaRPr kumimoji="1" lang="ja-JP" altLang="en-US" sz="2000" dirty="0"/>
                    </a:p>
                  </a:txBody>
                  <a:tcPr>
                    <a:lnT>
                      <a:noFill/>
                    </a:lnT>
                  </a:tcPr>
                </a:tc>
                <a:tc>
                  <a:txBody>
                    <a:bodyPr/>
                    <a:lstStyle/>
                    <a:p>
                      <a:pPr algn="l"/>
                      <a:r>
                        <a:rPr kumimoji="1" lang="ja-JP" altLang="en-US" sz="2000" dirty="0" smtClean="0"/>
                        <a:t>（　　　　　　　　　　）</a:t>
                      </a:r>
                      <a:endParaRPr kumimoji="1" lang="ja-JP" altLang="en-US" sz="2000" dirty="0"/>
                    </a:p>
                  </a:txBody>
                  <a:tcPr>
                    <a:lnT>
                      <a:noFill/>
                    </a:lnT>
                  </a:tcPr>
                </a:tc>
                <a:tc>
                  <a:txBody>
                    <a:bodyPr/>
                    <a:lstStyle/>
                    <a:p>
                      <a:r>
                        <a:rPr kumimoji="1" lang="ja-JP" altLang="en-US" sz="2000" dirty="0" smtClean="0"/>
                        <a:t>給料</a:t>
                      </a:r>
                      <a:endParaRPr kumimoji="1" lang="ja-JP" altLang="en-US" sz="2000" dirty="0"/>
                    </a:p>
                  </a:txBody>
                  <a:tcPr>
                    <a:lnT>
                      <a:noFill/>
                    </a:lnT>
                  </a:tcPr>
                </a:tc>
                <a:tc>
                  <a:txBody>
                    <a:bodyPr/>
                    <a:lstStyle/>
                    <a:p>
                      <a:pPr algn="ctr"/>
                      <a:r>
                        <a:rPr kumimoji="1" lang="en-US" altLang="ja-JP" sz="2000" b="0" i="0" u="none" strike="noStrike" kern="1200" cap="none" spc="0" normalizeH="0" baseline="0" noProof="0" smtClean="0">
                          <a:ln>
                            <a:noFill/>
                          </a:ln>
                          <a:solidFill>
                            <a:prstClr val="black"/>
                          </a:solidFill>
                          <a:effectLst/>
                          <a:uLnTx/>
                          <a:uFillTx/>
                          <a:latin typeface="Meiryo UI"/>
                          <a:ea typeface="Meiryo UI"/>
                          <a:cs typeface="+mn-cs"/>
                        </a:rPr>
                        <a:t>…</a:t>
                      </a:r>
                      <a:endParaRPr kumimoji="1" lang="ja-JP" altLang="en-US" sz="2000" dirty="0"/>
                    </a:p>
                  </a:txBody>
                  <a:tcPr>
                    <a:lnR>
                      <a:noFill/>
                    </a:lnR>
                    <a:lnT>
                      <a:noFill/>
                    </a:lnT>
                  </a:tcPr>
                </a:tc>
                <a:tc>
                  <a:txBody>
                    <a:bodyPr/>
                    <a:lstStyle/>
                    <a:p>
                      <a:pPr algn="l"/>
                      <a:r>
                        <a:rPr kumimoji="1" lang="ja-JP" altLang="en-US" sz="2000" dirty="0" smtClean="0"/>
                        <a:t>（　　　　　　　　　　）</a:t>
                      </a:r>
                      <a:endParaRPr kumimoji="1" lang="ja-JP" altLang="en-US" sz="2000" dirty="0"/>
                    </a:p>
                  </a:txBody>
                  <a:tcPr>
                    <a:lnL>
                      <a:noFill/>
                    </a:lnL>
                    <a:lnT>
                      <a:noFill/>
                    </a:lnT>
                  </a:tcPr>
                </a:tc>
                <a:extLst>
                  <a:ext uri="{0D108BD9-81ED-4DB2-BD59-A6C34878D82A}">
                    <a16:rowId xmlns:a16="http://schemas.microsoft.com/office/drawing/2014/main" val="1158727930"/>
                  </a:ext>
                </a:extLst>
              </a:tr>
              <a:tr h="403784">
                <a:tc>
                  <a:txBody>
                    <a:bodyPr/>
                    <a:lstStyle/>
                    <a:p>
                      <a:r>
                        <a:rPr kumimoji="1" lang="ja-JP" altLang="en-US" sz="2000" dirty="0" smtClean="0"/>
                        <a:t>ドライブ（車）</a:t>
                      </a:r>
                      <a:endParaRPr kumimoji="1" lang="ja-JP" altLang="en-US" sz="2000" dirty="0"/>
                    </a:p>
                  </a:txBody>
                  <a:tcPr/>
                </a:tc>
                <a:tc>
                  <a:txBody>
                    <a:bodyPr/>
                    <a:lstStyle/>
                    <a:p>
                      <a:pPr algn="ctr"/>
                      <a:r>
                        <a:rPr kumimoji="1" lang="en-US" altLang="ja-JP" sz="2000" dirty="0" smtClean="0"/>
                        <a:t>…</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dirty="0" smtClean="0"/>
                        <a:t>（　　　　　　　　　　）</a:t>
                      </a:r>
                    </a:p>
                  </a:txBody>
                  <a:tcPr/>
                </a:tc>
                <a:tc>
                  <a:txBody>
                    <a:bodyPr/>
                    <a:lstStyle/>
                    <a:p>
                      <a:r>
                        <a:rPr kumimoji="1" lang="ja-JP" altLang="en-US" sz="2000" dirty="0" smtClean="0"/>
                        <a:t>ガソリン</a:t>
                      </a:r>
                      <a:endParaRPr kumimoji="1" lang="ja-JP" altLang="en-US" sz="2000" dirty="0"/>
                    </a:p>
                  </a:txBody>
                  <a:tcPr/>
                </a:tc>
                <a:tc>
                  <a:txBody>
                    <a:bodyPr/>
                    <a:lstStyle/>
                    <a:p>
                      <a:pPr algn="ctr"/>
                      <a:r>
                        <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dirty="0"/>
                    </a:p>
                  </a:txBody>
                  <a:tcPr>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lnL>
                      <a:noFill/>
                    </a:lnL>
                  </a:tcPr>
                </a:tc>
                <a:extLst>
                  <a:ext uri="{0D108BD9-81ED-4DB2-BD59-A6C34878D82A}">
                    <a16:rowId xmlns:a16="http://schemas.microsoft.com/office/drawing/2014/main" val="558092507"/>
                  </a:ext>
                </a:extLst>
              </a:tr>
              <a:tr h="403784">
                <a:tc>
                  <a:txBody>
                    <a:bodyPr/>
                    <a:lstStyle/>
                    <a:p>
                      <a:r>
                        <a:rPr kumimoji="1" lang="ja-JP" altLang="en-US" sz="2000" dirty="0" smtClean="0"/>
                        <a:t>ステーキ</a:t>
                      </a:r>
                      <a:endParaRPr kumimoji="1" lang="ja-JP" altLang="en-US" sz="2000" dirty="0"/>
                    </a:p>
                  </a:txBody>
                  <a:tcPr/>
                </a:tc>
                <a:tc>
                  <a:txBody>
                    <a:bodyPr/>
                    <a:lstStyle/>
                    <a:p>
                      <a:pPr algn="ctr"/>
                      <a:r>
                        <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endParaRPr kumimoji="1" lang="ja-JP" altLang="en-US" sz="2000" dirty="0"/>
                    </a:p>
                  </a:txBody>
                  <a:tcPr/>
                </a:tc>
                <a:tc>
                  <a:txBody>
                    <a:bodyPr/>
                    <a:lstStyle/>
                    <a:p>
                      <a:pPr algn="ctr"/>
                      <a:endParaRPr kumimoji="1" lang="ja-JP" altLang="en-US" sz="2000"/>
                    </a:p>
                  </a:txBody>
                  <a:tcPr>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lnL>
                      <a:noFill/>
                    </a:lnL>
                  </a:tcPr>
                </a:tc>
                <a:extLst>
                  <a:ext uri="{0D108BD9-81ED-4DB2-BD59-A6C34878D82A}">
                    <a16:rowId xmlns:a16="http://schemas.microsoft.com/office/drawing/2014/main" val="1466754242"/>
                  </a:ext>
                </a:extLst>
              </a:tr>
              <a:tr h="403784">
                <a:tc>
                  <a:txBody>
                    <a:bodyPr/>
                    <a:lstStyle/>
                    <a:p>
                      <a:r>
                        <a:rPr kumimoji="1" lang="ja-JP" altLang="en-US" sz="2000" dirty="0" smtClean="0"/>
                        <a:t>ケーキ</a:t>
                      </a:r>
                      <a:endParaRPr kumimoji="1" lang="ja-JP" altLang="en-US" sz="2000" dirty="0"/>
                    </a:p>
                  </a:txBody>
                  <a:tcPr/>
                </a:tc>
                <a:tc>
                  <a:txBody>
                    <a:bodyPr/>
                    <a:lstStyle/>
                    <a:p>
                      <a:pPr algn="ctr"/>
                      <a:r>
                        <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r>
                        <a:rPr kumimoji="1" lang="ja-JP" altLang="en-US" sz="2000" dirty="0" smtClean="0"/>
                        <a:t>マイホーム（家）</a:t>
                      </a:r>
                      <a:endParaRPr kumimoji="1" lang="ja-JP" altLang="en-US" sz="2000" dirty="0"/>
                    </a:p>
                  </a:txBody>
                  <a:tcPr/>
                </a:tc>
                <a:tc>
                  <a:txBody>
                    <a:bodyPr/>
                    <a:lstStyle/>
                    <a:p>
                      <a:pPr algn="ctr"/>
                      <a:r>
                        <a:rPr kumimoji="1" lang="en-US" altLang="ja-JP" sz="2000" b="0" i="0" u="none" strike="noStrike" kern="1200" cap="none" spc="0" normalizeH="0" baseline="0" noProof="0" smtClean="0">
                          <a:ln>
                            <a:noFill/>
                          </a:ln>
                          <a:solidFill>
                            <a:prstClr val="black"/>
                          </a:solidFill>
                          <a:effectLst/>
                          <a:uLnTx/>
                          <a:uFillTx/>
                          <a:latin typeface="Meiryo UI"/>
                          <a:ea typeface="Meiryo UI"/>
                          <a:cs typeface="+mn-cs"/>
                        </a:rPr>
                        <a:t>…</a:t>
                      </a:r>
                      <a:endParaRPr kumimoji="1" lang="ja-JP" altLang="en-US" sz="2000" dirty="0"/>
                    </a:p>
                  </a:txBody>
                  <a:tcPr>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lnL>
                      <a:noFill/>
                    </a:lnL>
                  </a:tcPr>
                </a:tc>
                <a:extLst>
                  <a:ext uri="{0D108BD9-81ED-4DB2-BD59-A6C34878D82A}">
                    <a16:rowId xmlns:a16="http://schemas.microsoft.com/office/drawing/2014/main" val="4041085735"/>
                  </a:ext>
                </a:extLst>
              </a:tr>
              <a:tr h="403784">
                <a:tc>
                  <a:txBody>
                    <a:bodyPr/>
                    <a:lstStyle/>
                    <a:p>
                      <a:r>
                        <a:rPr kumimoji="1" lang="ja-JP" altLang="en-US" sz="2000" dirty="0" smtClean="0"/>
                        <a:t>タバコ</a:t>
                      </a:r>
                      <a:endParaRPr kumimoji="1" lang="ja-JP" altLang="en-US" sz="2000" dirty="0"/>
                    </a:p>
                  </a:txBody>
                  <a:tcPr/>
                </a:tc>
                <a:tc>
                  <a:txBody>
                    <a:bodyPr/>
                    <a:lstStyle/>
                    <a:p>
                      <a:pPr algn="ctr"/>
                      <a:r>
                        <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r>
                        <a:rPr kumimoji="1" lang="ja-JP" altLang="en-US" sz="2000" dirty="0" smtClean="0"/>
                        <a:t>ビール</a:t>
                      </a:r>
                      <a:endParaRPr kumimoji="1" lang="ja-JP" altLang="en-US" sz="2000" dirty="0"/>
                    </a:p>
                  </a:txBody>
                  <a:tcPr/>
                </a:tc>
                <a:tc>
                  <a:txBody>
                    <a:bodyPr/>
                    <a:lstStyle/>
                    <a:p>
                      <a:pPr algn="ctr"/>
                      <a:r>
                        <a:rPr kumimoji="1" lang="en-US" altLang="ja-JP" sz="2000"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2000" dirty="0"/>
                    </a:p>
                  </a:txBody>
                  <a:tcPr>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lnL>
                      <a:noFill/>
                    </a:lnL>
                  </a:tcPr>
                </a:tc>
                <a:extLst>
                  <a:ext uri="{0D108BD9-81ED-4DB2-BD59-A6C34878D82A}">
                    <a16:rowId xmlns:a16="http://schemas.microsoft.com/office/drawing/2014/main" val="239580615"/>
                  </a:ext>
                </a:extLst>
              </a:tr>
              <a:tr h="403784">
                <a:tc>
                  <a:txBody>
                    <a:bodyPr/>
                    <a:lstStyle/>
                    <a:p>
                      <a:endParaRPr kumimoji="1" lang="ja-JP" altLang="en-US" sz="2000"/>
                    </a:p>
                  </a:txBody>
                  <a:tcPr/>
                </a:tc>
                <a:tc>
                  <a:txBody>
                    <a:bodyPr/>
                    <a:lstStyle/>
                    <a:p>
                      <a:pPr algn="ctr"/>
                      <a:endParaRPr kumimoji="1" lang="ja-JP" alt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ja-JP" altLang="en-US" sz="2000" b="0" i="0" u="none" strike="noStrike" kern="1200" cap="none" spc="0" normalizeH="0" baseline="0" noProof="0" dirty="0">
                        <a:ln>
                          <a:noFill/>
                        </a:ln>
                        <a:solidFill>
                          <a:prstClr val="black"/>
                        </a:solidFill>
                        <a:effectLst/>
                        <a:uLnTx/>
                        <a:uFillTx/>
                        <a:latin typeface="Meiryo UI"/>
                        <a:ea typeface="Meiryo UI"/>
                        <a:cs typeface="+mn-cs"/>
                      </a:endParaRPr>
                    </a:p>
                  </a:txBody>
                  <a:tcPr/>
                </a:tc>
                <a:tc>
                  <a:txBody>
                    <a:bodyPr/>
                    <a:lstStyle/>
                    <a:p>
                      <a:endParaRPr kumimoji="1" lang="ja-JP" altLang="en-US" sz="2000"/>
                    </a:p>
                  </a:txBody>
                  <a:tcPr/>
                </a:tc>
                <a:tc>
                  <a:txBody>
                    <a:bodyPr/>
                    <a:lstStyle/>
                    <a:p>
                      <a:pPr algn="ctr"/>
                      <a:endParaRPr kumimoji="1" lang="ja-JP" altLang="en-US" sz="2000"/>
                    </a:p>
                  </a:txBody>
                  <a:tcPr>
                    <a:lnR>
                      <a:noFill/>
                    </a:ln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mn-lt"/>
                          <a:ea typeface="+mn-ea"/>
                          <a:cs typeface="+mn-cs"/>
                        </a:rPr>
                        <a:t>（　　　　　　　　　　）</a:t>
                      </a:r>
                    </a:p>
                  </a:txBody>
                  <a:tcPr>
                    <a:lnL>
                      <a:noFill/>
                    </a:lnL>
                  </a:tcPr>
                </a:tc>
                <a:extLst>
                  <a:ext uri="{0D108BD9-81ED-4DB2-BD59-A6C34878D82A}">
                    <a16:rowId xmlns:a16="http://schemas.microsoft.com/office/drawing/2014/main" val="3475229868"/>
                  </a:ext>
                </a:extLst>
              </a:tr>
            </a:tbl>
          </a:graphicData>
        </a:graphic>
      </p:graphicFrame>
      <p:sp>
        <p:nvSpPr>
          <p:cNvPr id="7" name="テキスト ボックス 6"/>
          <p:cNvSpPr txBox="1"/>
          <p:nvPr/>
        </p:nvSpPr>
        <p:spPr>
          <a:xfrm>
            <a:off x="128335" y="3239343"/>
            <a:ext cx="11939337" cy="646331"/>
          </a:xfrm>
          <a:prstGeom prst="rect">
            <a:avLst/>
          </a:prstGeom>
          <a:noFill/>
        </p:spPr>
        <p:txBody>
          <a:bodyPr wrap="square" rtlCol="0">
            <a:spAutoFit/>
          </a:bodyPr>
          <a:lstStyle/>
          <a:p>
            <a:pPr>
              <a:lnSpc>
                <a:spcPct val="150000"/>
              </a:lnSpc>
            </a:pPr>
            <a:r>
              <a:rPr lang="ja-JP" altLang="en-US" sz="2400" dirty="0" smtClean="0"/>
              <a:t>４　身の回りの税金</a:t>
            </a:r>
            <a:endParaRPr lang="en-US" altLang="ja-JP" sz="2400" dirty="0" smtClean="0"/>
          </a:p>
        </p:txBody>
      </p:sp>
    </p:spTree>
    <p:extLst>
      <p:ext uri="{BB962C8B-B14F-4D97-AF65-F5344CB8AC3E}">
        <p14:creationId xmlns:p14="http://schemas.microsoft.com/office/powerpoint/2010/main" val="14194959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t>税金ってなんだろう？</a:t>
            </a:r>
            <a:endParaRPr kumimoji="1" lang="ja-JP" altLang="en-US" sz="4400" dirty="0"/>
          </a:p>
        </p:txBody>
      </p:sp>
      <p:sp>
        <p:nvSpPr>
          <p:cNvPr id="3" name="スライド番号プレースホルダー 2"/>
          <p:cNvSpPr>
            <a:spLocks noGrp="1"/>
          </p:cNvSpPr>
          <p:nvPr>
            <p:ph type="sldNum" sz="quarter" idx="12"/>
          </p:nvPr>
        </p:nvSpPr>
        <p:spPr/>
        <p:txBody>
          <a:bodyPr/>
          <a:lstStyle/>
          <a:p>
            <a:fld id="{E2801E06-A66B-42A4-AB55-55E688136BFE}" type="slidenum">
              <a:rPr kumimoji="1" lang="ja-JP" altLang="en-US" smtClean="0"/>
              <a:t>6</a:t>
            </a:fld>
            <a:endParaRPr kumimoji="1" lang="ja-JP" altLang="en-US"/>
          </a:p>
        </p:txBody>
      </p:sp>
      <p:sp>
        <p:nvSpPr>
          <p:cNvPr id="6" name="テキスト ボックス 5"/>
          <p:cNvSpPr txBox="1"/>
          <p:nvPr/>
        </p:nvSpPr>
        <p:spPr>
          <a:xfrm>
            <a:off x="128336" y="1283370"/>
            <a:ext cx="11939337" cy="4154984"/>
          </a:xfrm>
          <a:prstGeom prst="rect">
            <a:avLst/>
          </a:prstGeom>
          <a:noFill/>
        </p:spPr>
        <p:txBody>
          <a:bodyPr wrap="square" rtlCol="0">
            <a:spAutoFit/>
          </a:bodyPr>
          <a:lstStyle/>
          <a:p>
            <a:pPr>
              <a:lnSpc>
                <a:spcPct val="150000"/>
              </a:lnSpc>
            </a:pPr>
            <a:r>
              <a:rPr lang="ja-JP" altLang="en-US" sz="2400" dirty="0"/>
              <a:t>５　国の財政</a:t>
            </a:r>
            <a:endParaRPr lang="en-US" altLang="ja-JP" sz="2400" dirty="0"/>
          </a:p>
          <a:p>
            <a:pPr marL="792000" lvl="2" indent="-324000">
              <a:lnSpc>
                <a:spcPct val="150000"/>
              </a:lnSpc>
            </a:pPr>
            <a:r>
              <a:rPr lang="ja-JP" altLang="en-US" sz="2400" dirty="0"/>
              <a:t>歳入・歳出金額　</a:t>
            </a:r>
            <a:r>
              <a:rPr lang="en-US" altLang="ja-JP" sz="2400" dirty="0"/>
              <a:t>…</a:t>
            </a:r>
            <a:r>
              <a:rPr lang="ja-JP" altLang="en-US" sz="2400" dirty="0"/>
              <a:t>（　　　　　　　　　　　）円</a:t>
            </a:r>
            <a:endParaRPr lang="en-US" altLang="ja-JP" sz="2400" dirty="0"/>
          </a:p>
          <a:p>
            <a:pPr marL="1249200" lvl="3" indent="-324000">
              <a:lnSpc>
                <a:spcPct val="150000"/>
              </a:lnSpc>
            </a:pPr>
            <a:r>
              <a:rPr lang="ja-JP" altLang="en-US" sz="2000" dirty="0"/>
              <a:t>租税・印紙収入　</a:t>
            </a:r>
            <a:r>
              <a:rPr lang="en-US" altLang="ja-JP" sz="2000" dirty="0"/>
              <a:t>…</a:t>
            </a:r>
            <a:r>
              <a:rPr lang="ja-JP" altLang="en-US" sz="2000" dirty="0"/>
              <a:t>（　　　　　　　　　　　　　）円　</a:t>
            </a:r>
            <a:r>
              <a:rPr lang="ja-JP" altLang="en-US" sz="2000" dirty="0" smtClean="0"/>
              <a:t>　</a:t>
            </a:r>
            <a:r>
              <a:rPr lang="ja-JP" altLang="en-US" sz="2000" dirty="0"/>
              <a:t>　　公債金収入　</a:t>
            </a:r>
            <a:r>
              <a:rPr lang="en-US" altLang="ja-JP" sz="2000" dirty="0"/>
              <a:t>…</a:t>
            </a:r>
            <a:r>
              <a:rPr lang="ja-JP" altLang="en-US" sz="2000" dirty="0"/>
              <a:t>（　　　　　　　　　　　　　）円</a:t>
            </a:r>
            <a:endParaRPr lang="en-US" altLang="ja-JP" sz="2000" dirty="0"/>
          </a:p>
          <a:p>
            <a:pPr marL="792000" lvl="2" indent="-324000">
              <a:lnSpc>
                <a:spcPct val="150000"/>
              </a:lnSpc>
            </a:pPr>
            <a:r>
              <a:rPr lang="ja-JP" altLang="en-US" sz="2400" dirty="0"/>
              <a:t>公債金の残高の</a:t>
            </a:r>
            <a:r>
              <a:rPr lang="ja-JP" altLang="en-US" sz="2400" dirty="0" smtClean="0"/>
              <a:t>増加</a:t>
            </a:r>
            <a:endParaRPr lang="en-US" altLang="ja-JP" sz="2400" dirty="0" smtClean="0"/>
          </a:p>
          <a:p>
            <a:pPr marL="1249200" lvl="3" indent="-324000">
              <a:lnSpc>
                <a:spcPct val="150000"/>
              </a:lnSpc>
            </a:pPr>
            <a:r>
              <a:rPr lang="ja-JP" altLang="en-US" sz="2000" dirty="0" smtClean="0"/>
              <a:t>公債</a:t>
            </a:r>
            <a:r>
              <a:rPr lang="ja-JP" altLang="en-US" sz="2000" dirty="0"/>
              <a:t>金</a:t>
            </a:r>
            <a:r>
              <a:rPr lang="ja-JP" altLang="en-US" sz="2000" dirty="0" smtClean="0"/>
              <a:t>残高</a:t>
            </a:r>
            <a:r>
              <a:rPr lang="ja-JP" altLang="en-US" sz="2000" dirty="0"/>
              <a:t>　</a:t>
            </a:r>
            <a:r>
              <a:rPr lang="en-US" altLang="ja-JP" sz="2000" dirty="0"/>
              <a:t>…</a:t>
            </a:r>
            <a:r>
              <a:rPr lang="ja-JP" altLang="en-US" sz="2000" dirty="0"/>
              <a:t>（　　　　　　　　　　　　　）</a:t>
            </a:r>
            <a:r>
              <a:rPr lang="ja-JP" altLang="en-US" sz="2000" dirty="0" smtClean="0"/>
              <a:t>円</a:t>
            </a:r>
            <a:endParaRPr lang="en-US" altLang="ja-JP" sz="2000" dirty="0" smtClean="0"/>
          </a:p>
          <a:p>
            <a:pPr marL="792000" lvl="2" indent="-324000">
              <a:lnSpc>
                <a:spcPct val="150000"/>
              </a:lnSpc>
            </a:pPr>
            <a:r>
              <a:rPr lang="ja-JP" altLang="en-US" sz="2400" dirty="0" smtClean="0"/>
              <a:t>少子高齢化</a:t>
            </a:r>
            <a:endParaRPr lang="en-US" altLang="ja-JP" sz="2400" dirty="0"/>
          </a:p>
          <a:p>
            <a:pPr marL="1249200" lvl="3" indent="-324000">
              <a:lnSpc>
                <a:spcPct val="150000"/>
              </a:lnSpc>
            </a:pPr>
            <a:r>
              <a:rPr lang="ja-JP" altLang="en-US" sz="2000" dirty="0" smtClean="0"/>
              <a:t>少子　　⇒　　働き手が減る　　⇒　　税収の減少</a:t>
            </a:r>
            <a:endParaRPr lang="en-US" altLang="ja-JP" sz="2000" dirty="0" smtClean="0"/>
          </a:p>
          <a:p>
            <a:pPr marL="1249200" lvl="3" indent="-324000">
              <a:lnSpc>
                <a:spcPct val="150000"/>
              </a:lnSpc>
            </a:pPr>
            <a:r>
              <a:rPr lang="ja-JP" altLang="en-US" sz="2000" dirty="0" smtClean="0"/>
              <a:t>高齢　　⇒　　年金・医療等に係る社会保障費の増加</a:t>
            </a:r>
            <a:endParaRPr lang="en-US" altLang="ja-JP" sz="2000" dirty="0" smtClean="0"/>
          </a:p>
        </p:txBody>
      </p:sp>
    </p:spTree>
    <p:extLst>
      <p:ext uri="{BB962C8B-B14F-4D97-AF65-F5344CB8AC3E}">
        <p14:creationId xmlns:p14="http://schemas.microsoft.com/office/powerpoint/2010/main" val="1577261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t>税金ってなんだろう？</a:t>
            </a:r>
            <a:endParaRPr kumimoji="1" lang="ja-JP" altLang="en-US" sz="4400" dirty="0"/>
          </a:p>
        </p:txBody>
      </p:sp>
      <p:sp>
        <p:nvSpPr>
          <p:cNvPr id="3" name="スライド番号プレースホルダー 2"/>
          <p:cNvSpPr>
            <a:spLocks noGrp="1"/>
          </p:cNvSpPr>
          <p:nvPr>
            <p:ph type="sldNum" sz="quarter" idx="12"/>
          </p:nvPr>
        </p:nvSpPr>
        <p:spPr/>
        <p:txBody>
          <a:bodyPr/>
          <a:lstStyle/>
          <a:p>
            <a:fld id="{E2801E06-A66B-42A4-AB55-55E688136BFE}" type="slidenum">
              <a:rPr kumimoji="1" lang="ja-JP" altLang="en-US" smtClean="0"/>
              <a:t>7</a:t>
            </a:fld>
            <a:endParaRPr kumimoji="1" lang="ja-JP" altLang="en-US"/>
          </a:p>
        </p:txBody>
      </p:sp>
      <p:sp>
        <p:nvSpPr>
          <p:cNvPr id="6" name="テキスト ボックス 5"/>
          <p:cNvSpPr txBox="1"/>
          <p:nvPr/>
        </p:nvSpPr>
        <p:spPr>
          <a:xfrm>
            <a:off x="128336" y="1283370"/>
            <a:ext cx="11939337" cy="3416320"/>
          </a:xfrm>
          <a:prstGeom prst="rect">
            <a:avLst/>
          </a:prstGeom>
          <a:noFill/>
        </p:spPr>
        <p:txBody>
          <a:bodyPr wrap="square" rtlCol="0">
            <a:spAutoFit/>
          </a:bodyPr>
          <a:lstStyle/>
          <a:p>
            <a:pPr>
              <a:lnSpc>
                <a:spcPct val="150000"/>
              </a:lnSpc>
            </a:pPr>
            <a:r>
              <a:rPr lang="ja-JP" altLang="en-US" sz="2400" dirty="0" smtClean="0"/>
              <a:t>６</a:t>
            </a:r>
            <a:r>
              <a:rPr lang="ja-JP" altLang="en-US" sz="2400" dirty="0"/>
              <a:t>　</a:t>
            </a:r>
            <a:r>
              <a:rPr lang="ja-JP" altLang="en-US" sz="2400" dirty="0" smtClean="0"/>
              <a:t>地方</a:t>
            </a:r>
            <a:r>
              <a:rPr lang="ja-JP" altLang="en-US" sz="2400" dirty="0" smtClean="0">
                <a:solidFill>
                  <a:srgbClr val="0070C0"/>
                </a:solidFill>
              </a:rPr>
              <a:t>（都道府県）</a:t>
            </a:r>
            <a:r>
              <a:rPr lang="ja-JP" altLang="en-US" sz="2400" dirty="0" smtClean="0"/>
              <a:t>の</a:t>
            </a:r>
            <a:r>
              <a:rPr lang="ja-JP" altLang="en-US" sz="2400" dirty="0"/>
              <a:t>財政</a:t>
            </a:r>
            <a:endParaRPr lang="en-US" altLang="ja-JP" sz="2400" dirty="0"/>
          </a:p>
          <a:p>
            <a:pPr marL="792000" lvl="2" indent="-324000">
              <a:lnSpc>
                <a:spcPct val="150000"/>
              </a:lnSpc>
            </a:pPr>
            <a:r>
              <a:rPr lang="ja-JP" altLang="en-US" sz="2400" dirty="0" smtClean="0"/>
              <a:t>地方</a:t>
            </a:r>
            <a:r>
              <a:rPr lang="ja-JP" altLang="en-US" sz="2400" dirty="0" smtClean="0">
                <a:solidFill>
                  <a:srgbClr val="0070C0"/>
                </a:solidFill>
              </a:rPr>
              <a:t>（○○県）</a:t>
            </a:r>
            <a:r>
              <a:rPr lang="ja-JP" altLang="en-US" sz="2400" dirty="0" smtClean="0"/>
              <a:t>の財政の現状</a:t>
            </a:r>
            <a:endParaRPr lang="en-US" altLang="ja-JP" sz="2400" dirty="0" smtClean="0"/>
          </a:p>
          <a:p>
            <a:pPr marL="792000" lvl="2" indent="-324000">
              <a:lnSpc>
                <a:spcPct val="150000"/>
              </a:lnSpc>
            </a:pPr>
            <a:endParaRPr lang="en-US" altLang="ja-JP" sz="2400" dirty="0"/>
          </a:p>
          <a:p>
            <a:pPr marL="792000" lvl="2" indent="-324000">
              <a:lnSpc>
                <a:spcPct val="150000"/>
              </a:lnSpc>
            </a:pPr>
            <a:r>
              <a:rPr lang="ja-JP" altLang="en-US" sz="2400" dirty="0" smtClean="0">
                <a:solidFill>
                  <a:schemeClr val="accent5"/>
                </a:solidFill>
              </a:rPr>
              <a:t>（○○県の）</a:t>
            </a:r>
            <a:r>
              <a:rPr lang="ja-JP" altLang="en-US" sz="2400" dirty="0" smtClean="0"/>
              <a:t>中学生一人当たりに使われている税金の額　</a:t>
            </a:r>
            <a:r>
              <a:rPr lang="en-US" altLang="ja-JP" sz="2400" dirty="0" smtClean="0"/>
              <a:t>…</a:t>
            </a:r>
            <a:r>
              <a:rPr lang="ja-JP" altLang="en-US" sz="2400" dirty="0" smtClean="0"/>
              <a:t>年間（　　　　　　　　　　　）円</a:t>
            </a:r>
            <a:endParaRPr lang="en-US" altLang="ja-JP" sz="2400" dirty="0"/>
          </a:p>
          <a:p>
            <a:pPr marL="0" lvl="2">
              <a:lnSpc>
                <a:spcPct val="150000"/>
              </a:lnSpc>
            </a:pPr>
            <a:endParaRPr lang="en-US" altLang="ja-JP" sz="2400" dirty="0"/>
          </a:p>
          <a:p>
            <a:pPr marL="0" lvl="2">
              <a:lnSpc>
                <a:spcPct val="150000"/>
              </a:lnSpc>
            </a:pPr>
            <a:r>
              <a:rPr lang="ja-JP" altLang="en-US" sz="2400" dirty="0" smtClean="0"/>
              <a:t>７　まとめ　　　　ひとりひとりが税金について関心を持って考えることが大切</a:t>
            </a:r>
            <a:endParaRPr lang="en-US" altLang="ja-JP" sz="2400" dirty="0" smtClean="0"/>
          </a:p>
        </p:txBody>
      </p:sp>
    </p:spTree>
    <p:extLst>
      <p:ext uri="{BB962C8B-B14F-4D97-AF65-F5344CB8AC3E}">
        <p14:creationId xmlns:p14="http://schemas.microsoft.com/office/powerpoint/2010/main" val="38868282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8</a:t>
            </a:fld>
            <a:endParaRPr kumimoji="1" lang="ja-JP" altLang="en-US"/>
          </a:p>
        </p:txBody>
      </p:sp>
      <p:sp>
        <p:nvSpPr>
          <p:cNvPr id="3" name="テキスト ボックス 2"/>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t>税理士の仕事</a:t>
            </a:r>
            <a:endParaRPr kumimoji="1" lang="ja-JP" altLang="en-US" sz="4400" dirty="0"/>
          </a:p>
        </p:txBody>
      </p:sp>
      <p:sp>
        <p:nvSpPr>
          <p:cNvPr id="4" name="テキスト ボックス 3"/>
          <p:cNvSpPr txBox="1"/>
          <p:nvPr/>
        </p:nvSpPr>
        <p:spPr>
          <a:xfrm>
            <a:off x="1098884" y="1510119"/>
            <a:ext cx="9962147" cy="3785652"/>
          </a:xfrm>
          <a:prstGeom prst="rect">
            <a:avLst/>
          </a:prstGeom>
          <a:noFill/>
        </p:spPr>
        <p:txBody>
          <a:bodyPr wrap="square" rtlCol="0">
            <a:spAutoFit/>
          </a:bodyPr>
          <a:lstStyle/>
          <a:p>
            <a:pPr>
              <a:lnSpc>
                <a:spcPct val="150000"/>
              </a:lnSpc>
            </a:pPr>
            <a:r>
              <a:rPr kumimoji="1" lang="en-US" altLang="ja-JP" sz="3200" dirty="0" smtClean="0"/>
              <a:t>『</a:t>
            </a:r>
            <a:r>
              <a:rPr kumimoji="1" lang="ja-JP" altLang="en-US" sz="3200" dirty="0" smtClean="0"/>
              <a:t>日本では、原則として自分の税金は自分で計算して、自分で納めます。このことを、</a:t>
            </a:r>
            <a:r>
              <a:rPr kumimoji="1" lang="ja-JP" altLang="en-US" sz="3200" dirty="0" smtClean="0">
                <a:solidFill>
                  <a:srgbClr val="FF0000"/>
                </a:solidFill>
              </a:rPr>
              <a:t>「申告納税制度」</a:t>
            </a:r>
            <a:r>
              <a:rPr kumimoji="1" lang="ja-JP" altLang="en-US" sz="3200" dirty="0" smtClean="0"/>
              <a:t>といいます。</a:t>
            </a:r>
            <a:endParaRPr kumimoji="1" lang="en-US" altLang="ja-JP" sz="3200" dirty="0" smtClean="0"/>
          </a:p>
          <a:p>
            <a:pPr>
              <a:lnSpc>
                <a:spcPct val="150000"/>
              </a:lnSpc>
            </a:pPr>
            <a:r>
              <a:rPr kumimoji="1" lang="ja-JP" altLang="en-US" sz="3200" dirty="0" smtClean="0"/>
              <a:t>税金は、税に関する法律に従って計算しますが、この法律は難しいの</a:t>
            </a:r>
            <a:r>
              <a:rPr lang="ja-JP" altLang="en-US" sz="3200" dirty="0"/>
              <a:t>で</a:t>
            </a:r>
            <a:r>
              <a:rPr lang="ja-JP" altLang="en-US" sz="3200" dirty="0" smtClean="0"/>
              <a:t>、税に関する法律の専門家である税理士が、税金の計算をしたり、申告納税のお手伝いをしたりしています。</a:t>
            </a:r>
            <a:r>
              <a:rPr lang="en-US" altLang="ja-JP" sz="3200" dirty="0" smtClean="0"/>
              <a:t>』</a:t>
            </a:r>
            <a:endParaRPr kumimoji="1" lang="ja-JP" altLang="en-US" sz="3200" dirty="0"/>
          </a:p>
        </p:txBody>
      </p:sp>
    </p:spTree>
    <p:extLst>
      <p:ext uri="{BB962C8B-B14F-4D97-AF65-F5344CB8AC3E}">
        <p14:creationId xmlns:p14="http://schemas.microsoft.com/office/powerpoint/2010/main" val="42664631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2801E06-A66B-42A4-AB55-55E688136BFE}" type="slidenum">
              <a:rPr kumimoji="1" lang="ja-JP" altLang="en-US" smtClean="0"/>
              <a:t>9</a:t>
            </a:fld>
            <a:endParaRPr kumimoji="1" lang="ja-JP" altLang="en-US"/>
          </a:p>
        </p:txBody>
      </p:sp>
      <p:sp>
        <p:nvSpPr>
          <p:cNvPr id="3" name="テキスト ボックス 2"/>
          <p:cNvSpPr txBox="1"/>
          <p:nvPr/>
        </p:nvSpPr>
        <p:spPr>
          <a:xfrm>
            <a:off x="385011" y="385590"/>
            <a:ext cx="11389894" cy="769441"/>
          </a:xfrm>
          <a:prstGeom prst="rect">
            <a:avLst/>
          </a:prstGeom>
          <a:noFill/>
        </p:spPr>
        <p:txBody>
          <a:bodyPr wrap="square" rtlCol="0">
            <a:spAutoFit/>
          </a:bodyPr>
          <a:lstStyle/>
          <a:p>
            <a:pPr algn="ctr"/>
            <a:r>
              <a:rPr kumimoji="1" lang="ja-JP" altLang="en-US" sz="4400" dirty="0" smtClean="0">
                <a:solidFill>
                  <a:srgbClr val="0070C0"/>
                </a:solidFill>
              </a:rPr>
              <a:t>○○県</a:t>
            </a:r>
            <a:r>
              <a:rPr kumimoji="1" lang="ja-JP" altLang="en-US" sz="4400" dirty="0" smtClean="0"/>
              <a:t>の税理士</a:t>
            </a:r>
            <a:endParaRPr kumimoji="1" lang="ja-JP" altLang="en-US" sz="4400" dirty="0"/>
          </a:p>
        </p:txBody>
      </p:sp>
      <p:sp>
        <p:nvSpPr>
          <p:cNvPr id="4" name="テキスト ボックス 3"/>
          <p:cNvSpPr txBox="1"/>
          <p:nvPr/>
        </p:nvSpPr>
        <p:spPr>
          <a:xfrm>
            <a:off x="1098884" y="1510119"/>
            <a:ext cx="9962147" cy="1466427"/>
          </a:xfrm>
          <a:prstGeom prst="rect">
            <a:avLst/>
          </a:prstGeom>
          <a:noFill/>
        </p:spPr>
        <p:txBody>
          <a:bodyPr wrap="square" rtlCol="0">
            <a:spAutoFit/>
          </a:bodyPr>
          <a:lstStyle/>
          <a:p>
            <a:pPr>
              <a:lnSpc>
                <a:spcPct val="150000"/>
              </a:lnSpc>
            </a:pPr>
            <a:r>
              <a:rPr lang="ja-JP" altLang="en-US" sz="3200" dirty="0" smtClean="0"/>
              <a:t>約</a:t>
            </a:r>
            <a:r>
              <a:rPr lang="en-US" altLang="ja-JP" sz="3200" dirty="0" smtClean="0">
                <a:solidFill>
                  <a:srgbClr val="0070C0"/>
                </a:solidFill>
              </a:rPr>
              <a:t>XXX</a:t>
            </a:r>
            <a:r>
              <a:rPr lang="ja-JP" altLang="en-US" sz="3200" dirty="0" smtClean="0"/>
              <a:t>名、その内</a:t>
            </a:r>
            <a:r>
              <a:rPr lang="en-US" altLang="ja-JP" sz="3200" dirty="0" smtClean="0">
                <a:solidFill>
                  <a:srgbClr val="0070C0"/>
                </a:solidFill>
              </a:rPr>
              <a:t>XXX</a:t>
            </a:r>
            <a:r>
              <a:rPr lang="ja-JP" altLang="en-US" sz="3200" dirty="0" smtClean="0"/>
              <a:t>名が○○市で登録。</a:t>
            </a:r>
            <a:endParaRPr lang="en-US" altLang="ja-JP" sz="3200" dirty="0" smtClean="0"/>
          </a:p>
          <a:p>
            <a:pPr>
              <a:lnSpc>
                <a:spcPct val="150000"/>
              </a:lnSpc>
            </a:pPr>
            <a:r>
              <a:rPr kumimoji="1" lang="ja-JP" altLang="en-US" sz="3200" dirty="0" smtClean="0">
                <a:solidFill>
                  <a:srgbClr val="0070C0"/>
                </a:solidFill>
              </a:rPr>
              <a:t>○○学校</a:t>
            </a:r>
            <a:r>
              <a:rPr kumimoji="1" lang="ja-JP" altLang="en-US" sz="3200" dirty="0" smtClean="0"/>
              <a:t>出身の税理士も数名。</a:t>
            </a:r>
            <a:endParaRPr kumimoji="1" lang="ja-JP" altLang="en-US" sz="3200" dirty="0"/>
          </a:p>
        </p:txBody>
      </p:sp>
    </p:spTree>
    <p:extLst>
      <p:ext uri="{BB962C8B-B14F-4D97-AF65-F5344CB8AC3E}">
        <p14:creationId xmlns:p14="http://schemas.microsoft.com/office/powerpoint/2010/main" val="14426515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1189</TotalTime>
  <Words>3958</Words>
  <Application>Microsoft Office PowerPoint</Application>
  <PresentationFormat>ワイド画面</PresentationFormat>
  <Paragraphs>450</Paragraphs>
  <Slides>49</Slides>
  <Notes>19</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49</vt:i4>
      </vt:variant>
    </vt:vector>
  </HeadingPairs>
  <TitlesOfParts>
    <vt:vector size="55" baseType="lpstr">
      <vt:lpstr>HGS創英角ﾎﾟｯﾌﾟ体</vt:lpstr>
      <vt:lpstr>Meiryo UI</vt:lpstr>
      <vt:lpstr>游ゴシック</vt:lpstr>
      <vt:lpstr>Arial</vt:lpstr>
      <vt:lpstr>Office テーマ</vt:lpstr>
      <vt:lpstr>ワークシート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水野 早和美</dc:creator>
  <cp:lastModifiedBy>水野 早和美</cp:lastModifiedBy>
  <cp:revision>17</cp:revision>
  <dcterms:created xsi:type="dcterms:W3CDTF">2023-01-12T07:26:09Z</dcterms:created>
  <dcterms:modified xsi:type="dcterms:W3CDTF">2023-04-27T07:57:27Z</dcterms:modified>
</cp:coreProperties>
</file>