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600" autoAdjust="0"/>
  </p:normalViewPr>
  <p:slideViewPr>
    <p:cSldViewPr snapToGrid="0">
      <p:cViewPr varScale="1">
        <p:scale>
          <a:sx n="83" d="100"/>
          <a:sy n="83" d="100"/>
        </p:scale>
        <p:origin x="2406"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CFBF3-88CC-4C0D-800D-BD1F4BF54B51}" type="datetimeFigureOut">
              <a:rPr kumimoji="1" lang="ja-JP" altLang="en-US" smtClean="0"/>
              <a:t>2022/7/7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0BF88-FA33-4F8A-8243-2D358A5FB0D9}" type="slidenum">
              <a:rPr kumimoji="1" lang="ja-JP" altLang="en-US" smtClean="0"/>
              <a:t>‹#›</a:t>
            </a:fld>
            <a:endParaRPr kumimoji="1" lang="ja-JP" altLang="en-US"/>
          </a:p>
        </p:txBody>
      </p:sp>
    </p:spTree>
    <p:extLst>
      <p:ext uri="{BB962C8B-B14F-4D97-AF65-F5344CB8AC3E}">
        <p14:creationId xmlns:p14="http://schemas.microsoft.com/office/powerpoint/2010/main" val="34597125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みなさんこんにちは！</a:t>
            </a:r>
            <a:endParaRPr kumimoji="1" lang="en-US" altLang="ja-JP" dirty="0"/>
          </a:p>
          <a:p>
            <a:r>
              <a:rPr kumimoji="1" lang="ja-JP" altLang="en-US" dirty="0"/>
              <a:t>私は税理士の〇〇と申します。</a:t>
            </a:r>
            <a:endParaRPr kumimoji="1" lang="en-US" altLang="ja-JP" dirty="0"/>
          </a:p>
          <a:p>
            <a:r>
              <a:rPr kumimoji="1" lang="ja-JP" altLang="en-US" dirty="0"/>
              <a:t>今日は税金とオリンピックについて</a:t>
            </a:r>
            <a:endParaRPr kumimoji="1" lang="en-US" altLang="ja-JP" dirty="0"/>
          </a:p>
          <a:p>
            <a:r>
              <a:rPr kumimoji="1" lang="ja-JP" altLang="en-US" dirty="0"/>
              <a:t>お話ししていきたいと思います。</a:t>
            </a:r>
          </a:p>
        </p:txBody>
      </p:sp>
      <p:sp>
        <p:nvSpPr>
          <p:cNvPr id="4" name="スライド番号プレースホルダー 3"/>
          <p:cNvSpPr>
            <a:spLocks noGrp="1"/>
          </p:cNvSpPr>
          <p:nvPr>
            <p:ph type="sldNum" sz="quarter" idx="5"/>
          </p:nvPr>
        </p:nvSpPr>
        <p:spPr/>
        <p:txBody>
          <a:bodyPr/>
          <a:lstStyle/>
          <a:p>
            <a:fld id="{9390BF88-FA33-4F8A-8243-2D358A5FB0D9}" type="slidenum">
              <a:rPr kumimoji="1" lang="ja-JP" altLang="en-US" smtClean="0"/>
              <a:t>1</a:t>
            </a:fld>
            <a:endParaRPr kumimoji="1" lang="ja-JP" altLang="en-US"/>
          </a:p>
        </p:txBody>
      </p:sp>
    </p:spTree>
    <p:extLst>
      <p:ext uri="{BB962C8B-B14F-4D97-AF65-F5344CB8AC3E}">
        <p14:creationId xmlns:p14="http://schemas.microsoft.com/office/powerpoint/2010/main" val="3639272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嘉納治五郎柔道の理念でもある</a:t>
            </a:r>
            <a:endParaRPr kumimoji="1" lang="en-US" altLang="ja-JP" dirty="0"/>
          </a:p>
          <a:p>
            <a:r>
              <a:rPr kumimoji="1" lang="ja-JP" altLang="en-US" dirty="0"/>
              <a:t>精力善用、自他共栄とは・・・</a:t>
            </a:r>
            <a:endParaRPr kumimoji="1" lang="en-US" altLang="ja-JP" dirty="0"/>
          </a:p>
          <a:p>
            <a:r>
              <a:rPr kumimoji="1" lang="ja-JP" altLang="en-US" dirty="0"/>
              <a:t>（あとはパワポを読む。）</a:t>
            </a:r>
          </a:p>
        </p:txBody>
      </p:sp>
      <p:sp>
        <p:nvSpPr>
          <p:cNvPr id="4" name="スライド番号プレースホルダー 3"/>
          <p:cNvSpPr>
            <a:spLocks noGrp="1"/>
          </p:cNvSpPr>
          <p:nvPr>
            <p:ph type="sldNum" sz="quarter" idx="5"/>
          </p:nvPr>
        </p:nvSpPr>
        <p:spPr/>
        <p:txBody>
          <a:bodyPr/>
          <a:lstStyle/>
          <a:p>
            <a:fld id="{9390BF88-FA33-4F8A-8243-2D358A5FB0D9}" type="slidenum">
              <a:rPr kumimoji="1" lang="ja-JP" altLang="en-US" smtClean="0"/>
              <a:t>10</a:t>
            </a:fld>
            <a:endParaRPr kumimoji="1" lang="ja-JP" altLang="en-US"/>
          </a:p>
        </p:txBody>
      </p:sp>
    </p:spTree>
    <p:extLst>
      <p:ext uri="{BB962C8B-B14F-4D97-AF65-F5344CB8AC3E}">
        <p14:creationId xmlns:p14="http://schemas.microsoft.com/office/powerpoint/2010/main" val="3353654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パワポを読む。</a:t>
            </a:r>
          </a:p>
        </p:txBody>
      </p:sp>
      <p:sp>
        <p:nvSpPr>
          <p:cNvPr id="4" name="スライド番号プレースホルダー 3"/>
          <p:cNvSpPr>
            <a:spLocks noGrp="1"/>
          </p:cNvSpPr>
          <p:nvPr>
            <p:ph type="sldNum" sz="quarter" idx="5"/>
          </p:nvPr>
        </p:nvSpPr>
        <p:spPr/>
        <p:txBody>
          <a:bodyPr/>
          <a:lstStyle/>
          <a:p>
            <a:fld id="{9390BF88-FA33-4F8A-8243-2D358A5FB0D9}" type="slidenum">
              <a:rPr kumimoji="1" lang="ja-JP" altLang="en-US" smtClean="0"/>
              <a:t>11</a:t>
            </a:fld>
            <a:endParaRPr kumimoji="1" lang="ja-JP" altLang="en-US"/>
          </a:p>
        </p:txBody>
      </p:sp>
    </p:spTree>
    <p:extLst>
      <p:ext uri="{BB962C8B-B14F-4D97-AF65-F5344CB8AC3E}">
        <p14:creationId xmlns:p14="http://schemas.microsoft.com/office/powerpoint/2010/main" val="916451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私は小学</a:t>
            </a:r>
            <a:r>
              <a:rPr kumimoji="1" lang="en-US" altLang="ja-JP" dirty="0"/>
              <a:t>6</a:t>
            </a:r>
            <a:r>
              <a:rPr kumimoji="1" lang="ja-JP" altLang="en-US" dirty="0"/>
              <a:t>年生の時に観た</a:t>
            </a:r>
            <a:endParaRPr kumimoji="1" lang="en-US" altLang="ja-JP" dirty="0"/>
          </a:p>
          <a:p>
            <a:r>
              <a:rPr kumimoji="1" lang="ja-JP" altLang="en-US" dirty="0"/>
              <a:t>ロサンゼルスオリンピックが</a:t>
            </a:r>
            <a:endParaRPr kumimoji="1" lang="en-US" altLang="ja-JP" dirty="0"/>
          </a:p>
          <a:p>
            <a:r>
              <a:rPr kumimoji="1" lang="ja-JP" altLang="en-US" dirty="0"/>
              <a:t>今でも印象に残っています。</a:t>
            </a:r>
            <a:endParaRPr kumimoji="1" lang="en-US" altLang="ja-JP" dirty="0"/>
          </a:p>
          <a:p>
            <a:endParaRPr kumimoji="1" lang="en-US" altLang="ja-JP" dirty="0"/>
          </a:p>
          <a:p>
            <a:r>
              <a:rPr kumimoji="1" lang="ja-JP" altLang="en-US" dirty="0"/>
              <a:t>陸上で</a:t>
            </a:r>
            <a:r>
              <a:rPr kumimoji="1" lang="en-US" altLang="ja-JP" dirty="0"/>
              <a:t>4</a:t>
            </a:r>
            <a:r>
              <a:rPr kumimoji="1" lang="ja-JP" altLang="en-US" dirty="0"/>
              <a:t>つ金メダルを獲ったカールルイス選手、</a:t>
            </a:r>
            <a:endParaRPr kumimoji="1" lang="en-US" altLang="ja-JP" dirty="0"/>
          </a:p>
          <a:p>
            <a:r>
              <a:rPr kumimoji="1" lang="ja-JP" altLang="en-US" dirty="0"/>
              <a:t>柔道で怪我をしながら金メダルを獲った山下泰裕選手、</a:t>
            </a:r>
            <a:endParaRPr kumimoji="1" lang="en-US" altLang="ja-JP" dirty="0"/>
          </a:p>
          <a:p>
            <a:r>
              <a:rPr kumimoji="1" lang="ja-JP" altLang="en-US" dirty="0"/>
              <a:t>体操の鉄棒で当時の採点基準の</a:t>
            </a:r>
            <a:r>
              <a:rPr kumimoji="1" lang="en-US" altLang="ja-JP" dirty="0"/>
              <a:t>10</a:t>
            </a:r>
            <a:r>
              <a:rPr kumimoji="1" lang="ja-JP" altLang="en-US" dirty="0"/>
              <a:t>点満点で</a:t>
            </a:r>
            <a:endParaRPr kumimoji="1" lang="en-US" altLang="ja-JP" dirty="0"/>
          </a:p>
          <a:p>
            <a:r>
              <a:rPr kumimoji="1" lang="ja-JP" altLang="en-US" dirty="0"/>
              <a:t>金メダルを獲った森末慎二 選手。</a:t>
            </a:r>
            <a:endParaRPr kumimoji="1" lang="en-US" altLang="ja-JP" dirty="0"/>
          </a:p>
          <a:p>
            <a:r>
              <a:rPr kumimoji="1" lang="ja-JP" altLang="en-US" dirty="0"/>
              <a:t>（自分が感動したオリンピックの名場面を</a:t>
            </a:r>
            <a:endParaRPr kumimoji="1" lang="en-US" altLang="ja-JP" dirty="0"/>
          </a:p>
          <a:p>
            <a:r>
              <a:rPr kumimoji="1" lang="ja-JP" altLang="en-US" dirty="0"/>
              <a:t>語って下さい。）</a:t>
            </a:r>
            <a:endParaRPr kumimoji="1" lang="en-US" altLang="ja-JP" dirty="0"/>
          </a:p>
          <a:p>
            <a:endParaRPr kumimoji="1" lang="en-US" altLang="ja-JP" dirty="0"/>
          </a:p>
          <a:p>
            <a:r>
              <a:rPr kumimoji="1" lang="ja-JP" altLang="en-US" dirty="0"/>
              <a:t>人それぞれ子供の時に観たオリンピックの</a:t>
            </a:r>
            <a:endParaRPr kumimoji="1" lang="en-US" altLang="ja-JP" dirty="0"/>
          </a:p>
          <a:p>
            <a:r>
              <a:rPr kumimoji="1" lang="ja-JP" altLang="en-US" dirty="0"/>
              <a:t>思い出があると思います。</a:t>
            </a:r>
            <a:endParaRPr kumimoji="1" lang="en-US" altLang="ja-JP" dirty="0"/>
          </a:p>
          <a:p>
            <a:r>
              <a:rPr kumimoji="1" lang="ja-JP" altLang="en-US" dirty="0"/>
              <a:t>みなさんも今回の東京オリンピックで</a:t>
            </a:r>
            <a:endParaRPr kumimoji="1" lang="en-US" altLang="ja-JP" dirty="0"/>
          </a:p>
          <a:p>
            <a:r>
              <a:rPr kumimoji="1" lang="ja-JP" altLang="en-US" dirty="0"/>
              <a:t>何か感じるものはありましたか？</a:t>
            </a:r>
          </a:p>
        </p:txBody>
      </p:sp>
      <p:sp>
        <p:nvSpPr>
          <p:cNvPr id="4" name="スライド番号プレースホルダー 3"/>
          <p:cNvSpPr>
            <a:spLocks noGrp="1"/>
          </p:cNvSpPr>
          <p:nvPr>
            <p:ph type="sldNum" sz="quarter" idx="5"/>
          </p:nvPr>
        </p:nvSpPr>
        <p:spPr/>
        <p:txBody>
          <a:bodyPr/>
          <a:lstStyle/>
          <a:p>
            <a:fld id="{9390BF88-FA33-4F8A-8243-2D358A5FB0D9}" type="slidenum">
              <a:rPr kumimoji="1" lang="ja-JP" altLang="en-US" smtClean="0"/>
              <a:t>12</a:t>
            </a:fld>
            <a:endParaRPr kumimoji="1" lang="ja-JP" altLang="en-US"/>
          </a:p>
        </p:txBody>
      </p:sp>
    </p:spTree>
    <p:extLst>
      <p:ext uri="{BB962C8B-B14F-4D97-AF65-F5344CB8AC3E}">
        <p14:creationId xmlns:p14="http://schemas.microsoft.com/office/powerpoint/2010/main" val="1367860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最初にオリンピックは誰のためと</a:t>
            </a:r>
            <a:endParaRPr kumimoji="1" lang="en-US" altLang="ja-JP" dirty="0"/>
          </a:p>
          <a:p>
            <a:r>
              <a:rPr kumimoji="1" lang="ja-JP" altLang="en-US" dirty="0"/>
              <a:t>質問したが・・・</a:t>
            </a:r>
            <a:endParaRPr kumimoji="1" lang="en-US" altLang="ja-JP" dirty="0"/>
          </a:p>
          <a:p>
            <a:r>
              <a:rPr kumimoji="1" lang="ja-JP" altLang="en-US" dirty="0"/>
              <a:t>（あとはパワポを読む。）</a:t>
            </a:r>
          </a:p>
        </p:txBody>
      </p:sp>
      <p:sp>
        <p:nvSpPr>
          <p:cNvPr id="4" name="スライド番号プレースホルダー 3"/>
          <p:cNvSpPr>
            <a:spLocks noGrp="1"/>
          </p:cNvSpPr>
          <p:nvPr>
            <p:ph type="sldNum" sz="quarter" idx="5"/>
          </p:nvPr>
        </p:nvSpPr>
        <p:spPr/>
        <p:txBody>
          <a:bodyPr/>
          <a:lstStyle/>
          <a:p>
            <a:fld id="{9390BF88-FA33-4F8A-8243-2D358A5FB0D9}" type="slidenum">
              <a:rPr kumimoji="1" lang="ja-JP" altLang="en-US" smtClean="0"/>
              <a:t>13</a:t>
            </a:fld>
            <a:endParaRPr kumimoji="1" lang="ja-JP" altLang="en-US"/>
          </a:p>
        </p:txBody>
      </p:sp>
    </p:spTree>
    <p:extLst>
      <p:ext uri="{BB962C8B-B14F-4D97-AF65-F5344CB8AC3E}">
        <p14:creationId xmlns:p14="http://schemas.microsoft.com/office/powerpoint/2010/main" val="3132065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パワポを読む。</a:t>
            </a:r>
          </a:p>
        </p:txBody>
      </p:sp>
      <p:sp>
        <p:nvSpPr>
          <p:cNvPr id="4" name="スライド番号プレースホルダー 3"/>
          <p:cNvSpPr>
            <a:spLocks noGrp="1"/>
          </p:cNvSpPr>
          <p:nvPr>
            <p:ph type="sldNum" sz="quarter" idx="5"/>
          </p:nvPr>
        </p:nvSpPr>
        <p:spPr/>
        <p:txBody>
          <a:bodyPr/>
          <a:lstStyle/>
          <a:p>
            <a:fld id="{9390BF88-FA33-4F8A-8243-2D358A5FB0D9}" type="slidenum">
              <a:rPr kumimoji="1" lang="ja-JP" altLang="en-US" smtClean="0"/>
              <a:t>14</a:t>
            </a:fld>
            <a:endParaRPr kumimoji="1" lang="ja-JP" altLang="en-US"/>
          </a:p>
        </p:txBody>
      </p:sp>
    </p:spTree>
    <p:extLst>
      <p:ext uri="{BB962C8B-B14F-4D97-AF65-F5344CB8AC3E}">
        <p14:creationId xmlns:p14="http://schemas.microsoft.com/office/powerpoint/2010/main" val="2815263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みなさんはオリンピックは誰のために</a:t>
            </a:r>
            <a:endParaRPr kumimoji="1" lang="en-US" altLang="ja-JP" dirty="0"/>
          </a:p>
          <a:p>
            <a:r>
              <a:rPr kumimoji="1" lang="ja-JP" altLang="en-US" dirty="0"/>
              <a:t>行われると思いますか？</a:t>
            </a:r>
            <a:endParaRPr kumimoji="1" lang="en-US" altLang="ja-JP" dirty="0"/>
          </a:p>
          <a:p>
            <a:endParaRPr kumimoji="1" lang="en-US" altLang="ja-JP" dirty="0"/>
          </a:p>
          <a:p>
            <a:r>
              <a:rPr kumimoji="1" lang="ja-JP" altLang="en-US" dirty="0"/>
              <a:t>選手？</a:t>
            </a:r>
            <a:endParaRPr kumimoji="1" lang="en-US" altLang="ja-JP" dirty="0"/>
          </a:p>
          <a:p>
            <a:r>
              <a:rPr kumimoji="1" lang="ja-JP" altLang="en-US" dirty="0"/>
              <a:t>観客？</a:t>
            </a:r>
            <a:endParaRPr kumimoji="1" lang="en-US" altLang="ja-JP" dirty="0"/>
          </a:p>
          <a:p>
            <a:r>
              <a:rPr kumimoji="1" lang="ja-JP" altLang="en-US" dirty="0"/>
              <a:t>国？</a:t>
            </a:r>
            <a:endParaRPr kumimoji="1" lang="en-US" altLang="ja-JP" dirty="0"/>
          </a:p>
          <a:p>
            <a:r>
              <a:rPr kumimoji="1" lang="ja-JP" altLang="en-US" dirty="0"/>
              <a:t>スポンサー？</a:t>
            </a:r>
            <a:endParaRPr kumimoji="1" lang="en-US" altLang="ja-JP" dirty="0"/>
          </a:p>
          <a:p>
            <a:r>
              <a:rPr kumimoji="1" lang="ja-JP" altLang="en-US" dirty="0"/>
              <a:t>（手を挙げてもらうが、ここは答えを出さずに進める。）</a:t>
            </a:r>
            <a:endParaRPr kumimoji="1" lang="en-US" altLang="ja-JP" dirty="0"/>
          </a:p>
        </p:txBody>
      </p:sp>
      <p:sp>
        <p:nvSpPr>
          <p:cNvPr id="4" name="スライド番号プレースホルダー 3"/>
          <p:cNvSpPr>
            <a:spLocks noGrp="1"/>
          </p:cNvSpPr>
          <p:nvPr>
            <p:ph type="sldNum" sz="quarter" idx="5"/>
          </p:nvPr>
        </p:nvSpPr>
        <p:spPr/>
        <p:txBody>
          <a:bodyPr/>
          <a:lstStyle/>
          <a:p>
            <a:fld id="{9390BF88-FA33-4F8A-8243-2D358A5FB0D9}" type="slidenum">
              <a:rPr kumimoji="1" lang="ja-JP" altLang="en-US" smtClean="0"/>
              <a:t>2</a:t>
            </a:fld>
            <a:endParaRPr kumimoji="1" lang="ja-JP" altLang="en-US"/>
          </a:p>
        </p:txBody>
      </p:sp>
    </p:spTree>
    <p:extLst>
      <p:ext uri="{BB962C8B-B14F-4D97-AF65-F5344CB8AC3E}">
        <p14:creationId xmlns:p14="http://schemas.microsoft.com/office/powerpoint/2010/main" val="2561560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コロナ禍で</a:t>
            </a:r>
            <a:r>
              <a:rPr kumimoji="1" lang="en-US" altLang="ja-JP" dirty="0"/>
              <a:t>1</a:t>
            </a:r>
            <a:r>
              <a:rPr kumimoji="1" lang="ja-JP" altLang="en-US" dirty="0"/>
              <a:t>年延長になった東京オリンピック・パラリンピック。</a:t>
            </a:r>
            <a:endParaRPr kumimoji="1" lang="en-US" altLang="ja-JP" dirty="0"/>
          </a:p>
          <a:p>
            <a:r>
              <a:rPr kumimoji="1" lang="ja-JP" altLang="en-US" dirty="0"/>
              <a:t>結果的に無観客での開催になりました。</a:t>
            </a:r>
            <a:endParaRPr kumimoji="1" lang="en-US" altLang="ja-JP" dirty="0"/>
          </a:p>
          <a:p>
            <a:r>
              <a:rPr kumimoji="1" lang="ja-JP" altLang="en-US" dirty="0"/>
              <a:t>私はスポーツ観戦が好きだし、</a:t>
            </a:r>
            <a:endParaRPr kumimoji="1" lang="en-US" altLang="ja-JP" dirty="0"/>
          </a:p>
          <a:p>
            <a:r>
              <a:rPr kumimoji="1" lang="ja-JP" altLang="en-US" dirty="0"/>
              <a:t>チケットも当たっていたのでとても残念でした。</a:t>
            </a:r>
            <a:endParaRPr kumimoji="1" lang="en-US" altLang="ja-JP" dirty="0"/>
          </a:p>
          <a:p>
            <a:r>
              <a:rPr kumimoji="1" lang="ja-JP" altLang="en-US" dirty="0"/>
              <a:t>みなさん印象に残っている競技、選手はあるかな？</a:t>
            </a:r>
            <a:endParaRPr kumimoji="1" lang="en-US" altLang="ja-JP" dirty="0"/>
          </a:p>
          <a:p>
            <a:r>
              <a:rPr kumimoji="1" lang="ja-JP" altLang="en-US" dirty="0"/>
              <a:t>（</a:t>
            </a:r>
            <a:r>
              <a:rPr kumimoji="1" lang="en-US" altLang="ja-JP" dirty="0"/>
              <a:t>2</a:t>
            </a:r>
            <a:r>
              <a:rPr kumimoji="1" lang="ja-JP" altLang="en-US" dirty="0"/>
              <a:t>、</a:t>
            </a:r>
            <a:r>
              <a:rPr kumimoji="1" lang="en-US" altLang="ja-JP" dirty="0"/>
              <a:t>3</a:t>
            </a:r>
            <a:r>
              <a:rPr kumimoji="1" lang="ja-JP" altLang="en-US" dirty="0"/>
              <a:t>人に話を聞いてみる。）</a:t>
            </a:r>
            <a:endParaRPr kumimoji="1" lang="en-US" altLang="ja-JP" dirty="0"/>
          </a:p>
          <a:p>
            <a:endParaRPr kumimoji="1" lang="en-US" altLang="ja-JP" dirty="0"/>
          </a:p>
          <a:p>
            <a:r>
              <a:rPr kumimoji="1" lang="ja-JP" altLang="en-US" dirty="0"/>
              <a:t>初めて観る競技だったり、選手がいて</a:t>
            </a:r>
            <a:endParaRPr kumimoji="1" lang="en-US" altLang="ja-JP" dirty="0"/>
          </a:p>
          <a:p>
            <a:r>
              <a:rPr kumimoji="1" lang="ja-JP" altLang="en-US" dirty="0"/>
              <a:t>とても新鮮だったと思います。</a:t>
            </a:r>
            <a:endParaRPr kumimoji="1" lang="en-US" altLang="ja-JP" dirty="0"/>
          </a:p>
          <a:p>
            <a:r>
              <a:rPr kumimoji="1" lang="ja-JP" altLang="en-US" dirty="0"/>
              <a:t>私は空手の形でメダルをとった、</a:t>
            </a:r>
            <a:endParaRPr kumimoji="1" lang="en-US" altLang="ja-JP" dirty="0"/>
          </a:p>
          <a:p>
            <a:r>
              <a:rPr lang="ja-JP" altLang="en-US" b="0" i="0" dirty="0">
                <a:solidFill>
                  <a:srgbClr val="000000"/>
                </a:solidFill>
                <a:effectLst/>
                <a:latin typeface="segoe ui" panose="020B0502040204020203" pitchFamily="34" charset="0"/>
              </a:rPr>
              <a:t>喜友名諒（きゆなりょう）選手、清水希容（しみずきよう）選手の</a:t>
            </a:r>
            <a:endParaRPr lang="en-US" altLang="ja-JP" b="0" i="0" dirty="0">
              <a:solidFill>
                <a:srgbClr val="000000"/>
              </a:solidFill>
              <a:effectLst/>
              <a:latin typeface="segoe ui" panose="020B0502040204020203" pitchFamily="34" charset="0"/>
            </a:endParaRPr>
          </a:p>
          <a:p>
            <a:r>
              <a:rPr kumimoji="1" lang="ja-JP" altLang="en-US" dirty="0"/>
              <a:t>演舞の迫力に感動しました。</a:t>
            </a:r>
            <a:endParaRPr kumimoji="1" lang="en-US" altLang="ja-JP" dirty="0"/>
          </a:p>
          <a:p>
            <a:endParaRPr kumimoji="1" lang="en-US" altLang="ja-JP" dirty="0"/>
          </a:p>
          <a:p>
            <a:r>
              <a:rPr kumimoji="1" lang="ja-JP" altLang="en-US" dirty="0"/>
              <a:t>また地元での開催という事もあり、</a:t>
            </a:r>
            <a:endParaRPr kumimoji="1" lang="en-US" altLang="ja-JP" dirty="0"/>
          </a:p>
          <a:p>
            <a:r>
              <a:rPr kumimoji="1" lang="ja-JP" altLang="en-US" dirty="0"/>
              <a:t>過去最多ののメダリストが</a:t>
            </a:r>
            <a:endParaRPr kumimoji="1" lang="en-US" altLang="ja-JP" dirty="0"/>
          </a:p>
          <a:p>
            <a:r>
              <a:rPr kumimoji="1" lang="ja-JP" altLang="en-US" dirty="0"/>
              <a:t>誕生しました。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390BF88-FA33-4F8A-8243-2D358A5FB0D9}" type="slidenum">
              <a:rPr kumimoji="1" lang="ja-JP" altLang="en-US" smtClean="0"/>
              <a:t>3</a:t>
            </a:fld>
            <a:endParaRPr kumimoji="1" lang="ja-JP" altLang="en-US"/>
          </a:p>
        </p:txBody>
      </p:sp>
    </p:spTree>
    <p:extLst>
      <p:ext uri="{BB962C8B-B14F-4D97-AF65-F5344CB8AC3E}">
        <p14:creationId xmlns:p14="http://schemas.microsoft.com/office/powerpoint/2010/main" val="766399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そんな過去最多のメダリストを</a:t>
            </a:r>
            <a:endParaRPr kumimoji="1" lang="en-US" altLang="ja-JP" dirty="0"/>
          </a:p>
          <a:p>
            <a:r>
              <a:rPr kumimoji="1" lang="ja-JP" altLang="en-US" dirty="0"/>
              <a:t>輩出した東京オリンピックでしたが、</a:t>
            </a:r>
            <a:endParaRPr kumimoji="1" lang="en-US" altLang="ja-JP" dirty="0"/>
          </a:p>
          <a:p>
            <a:r>
              <a:rPr kumimoji="1" lang="ja-JP" altLang="en-US" dirty="0"/>
              <a:t>かかった費用も巨額なものになりました。</a:t>
            </a:r>
            <a:endParaRPr kumimoji="1" lang="en-US" altLang="ja-JP" dirty="0"/>
          </a:p>
          <a:p>
            <a:r>
              <a:rPr kumimoji="1" lang="ja-JP" altLang="en-US" dirty="0"/>
              <a:t>（あとはパワポの文章を読む。）</a:t>
            </a:r>
          </a:p>
        </p:txBody>
      </p:sp>
      <p:sp>
        <p:nvSpPr>
          <p:cNvPr id="4" name="スライド番号プレースホルダー 3"/>
          <p:cNvSpPr>
            <a:spLocks noGrp="1"/>
          </p:cNvSpPr>
          <p:nvPr>
            <p:ph type="sldNum" sz="quarter" idx="5"/>
          </p:nvPr>
        </p:nvSpPr>
        <p:spPr/>
        <p:txBody>
          <a:bodyPr/>
          <a:lstStyle/>
          <a:p>
            <a:fld id="{9390BF88-FA33-4F8A-8243-2D358A5FB0D9}" type="slidenum">
              <a:rPr kumimoji="1" lang="ja-JP" altLang="en-US" smtClean="0"/>
              <a:t>4</a:t>
            </a:fld>
            <a:endParaRPr kumimoji="1" lang="ja-JP" altLang="en-US"/>
          </a:p>
        </p:txBody>
      </p:sp>
    </p:spTree>
    <p:extLst>
      <p:ext uri="{BB962C8B-B14F-4D97-AF65-F5344CB8AC3E}">
        <p14:creationId xmlns:p14="http://schemas.microsoft.com/office/powerpoint/2010/main" val="2685438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オリンピックにも税金が使われているのですが、</a:t>
            </a:r>
            <a:endParaRPr kumimoji="1" lang="en-US" altLang="ja-JP" dirty="0"/>
          </a:p>
          <a:p>
            <a:r>
              <a:rPr kumimoji="1" lang="ja-JP" altLang="en-US" dirty="0"/>
              <a:t>ここで税金の使い道について</a:t>
            </a:r>
            <a:endParaRPr kumimoji="1" lang="en-US" altLang="ja-JP" dirty="0"/>
          </a:p>
          <a:p>
            <a:r>
              <a:rPr kumimoji="1" lang="ja-JP" altLang="en-US" dirty="0"/>
              <a:t>みていきたいと思います。</a:t>
            </a:r>
            <a:endParaRPr kumimoji="1" lang="en-US" altLang="ja-JP" dirty="0"/>
          </a:p>
          <a:p>
            <a:r>
              <a:rPr kumimoji="1" lang="ja-JP" altLang="en-US" dirty="0"/>
              <a:t>まずは公共サービスです。</a:t>
            </a:r>
            <a:endParaRPr kumimoji="1" lang="en-US" altLang="ja-JP" dirty="0"/>
          </a:p>
          <a:p>
            <a:r>
              <a:rPr kumimoji="1" lang="ja-JP" altLang="en-US" dirty="0"/>
              <a:t>警察、消防、救急、ゴミの収集など</a:t>
            </a:r>
            <a:endParaRPr kumimoji="1" lang="en-US" altLang="ja-JP" dirty="0"/>
          </a:p>
          <a:p>
            <a:r>
              <a:rPr kumimoji="1" lang="ja-JP" altLang="en-US" dirty="0"/>
              <a:t>私たちが安全に安心して暮らしていくうえで</a:t>
            </a:r>
            <a:endParaRPr kumimoji="1" lang="en-US" altLang="ja-JP" dirty="0"/>
          </a:p>
          <a:p>
            <a:r>
              <a:rPr kumimoji="1" lang="ja-JP" altLang="en-US" dirty="0"/>
              <a:t>欠かせないサービスに使われています。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390BF88-FA33-4F8A-8243-2D358A5FB0D9}" type="slidenum">
              <a:rPr kumimoji="1" lang="ja-JP" altLang="en-US" smtClean="0"/>
              <a:t>5</a:t>
            </a:fld>
            <a:endParaRPr kumimoji="1" lang="ja-JP" altLang="en-US"/>
          </a:p>
        </p:txBody>
      </p:sp>
    </p:spTree>
    <p:extLst>
      <p:ext uri="{BB962C8B-B14F-4D97-AF65-F5344CB8AC3E}">
        <p14:creationId xmlns:p14="http://schemas.microsoft.com/office/powerpoint/2010/main" val="119677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次に公共施設です。</a:t>
            </a:r>
            <a:endParaRPr kumimoji="1" lang="en-US" altLang="ja-JP" dirty="0"/>
          </a:p>
          <a:p>
            <a:r>
              <a:rPr kumimoji="1" lang="ja-JP" altLang="en-US" dirty="0"/>
              <a:t>みなさんが毎日通っている学校、</a:t>
            </a:r>
            <a:endParaRPr kumimoji="1" lang="en-US" altLang="ja-JP" dirty="0"/>
          </a:p>
          <a:p>
            <a:r>
              <a:rPr kumimoji="1" lang="ja-JP" altLang="en-US" dirty="0"/>
              <a:t>道路、公園などに使われています。</a:t>
            </a:r>
            <a:endParaRPr kumimoji="1" lang="en-US" altLang="ja-JP" dirty="0"/>
          </a:p>
          <a:p>
            <a:endParaRPr kumimoji="1" lang="en-US" altLang="ja-JP" dirty="0"/>
          </a:p>
          <a:p>
            <a:r>
              <a:rPr kumimoji="1" lang="ja-JP" altLang="en-US" dirty="0"/>
              <a:t>学校の校舎を作るのにいくら位かかるか</a:t>
            </a:r>
            <a:endParaRPr kumimoji="1" lang="en-US" altLang="ja-JP" dirty="0"/>
          </a:p>
          <a:p>
            <a:r>
              <a:rPr kumimoji="1" lang="ja-JP" altLang="en-US" dirty="0"/>
              <a:t>わかりますか？</a:t>
            </a:r>
            <a:endParaRPr kumimoji="1" lang="en-US" altLang="ja-JP" dirty="0"/>
          </a:p>
          <a:p>
            <a:r>
              <a:rPr kumimoji="1" lang="ja-JP" altLang="en-US" dirty="0"/>
              <a:t>学校の規模にもよりますが、</a:t>
            </a:r>
            <a:endParaRPr kumimoji="1" lang="en-US" altLang="ja-JP" dirty="0"/>
          </a:p>
          <a:p>
            <a:r>
              <a:rPr kumimoji="1" lang="ja-JP" altLang="en-US" dirty="0"/>
              <a:t>校舎が</a:t>
            </a:r>
            <a:r>
              <a:rPr kumimoji="1" lang="en-US" altLang="ja-JP" dirty="0"/>
              <a:t>10</a:t>
            </a:r>
            <a:r>
              <a:rPr kumimoji="1" lang="ja-JP" altLang="en-US" dirty="0"/>
              <a:t>億円、体育館が</a:t>
            </a:r>
            <a:r>
              <a:rPr kumimoji="1" lang="en-US" altLang="ja-JP" dirty="0"/>
              <a:t>2</a:t>
            </a:r>
            <a:r>
              <a:rPr kumimoji="1" lang="ja-JP" altLang="en-US" dirty="0"/>
              <a:t>億円、プールが</a:t>
            </a:r>
            <a:r>
              <a:rPr kumimoji="1" lang="en-US" altLang="ja-JP" dirty="0"/>
              <a:t>1</a:t>
            </a:r>
            <a:r>
              <a:rPr kumimoji="1" lang="ja-JP" altLang="en-US" dirty="0"/>
              <a:t>億円</a:t>
            </a:r>
            <a:endParaRPr kumimoji="1" lang="en-US" altLang="ja-JP" dirty="0"/>
          </a:p>
          <a:p>
            <a:r>
              <a:rPr kumimoji="1" lang="ja-JP" altLang="en-US" dirty="0"/>
              <a:t>くらいかかるといわれています。</a:t>
            </a:r>
            <a:endParaRPr kumimoji="1" lang="en-US" altLang="ja-JP" dirty="0"/>
          </a:p>
          <a:p>
            <a:r>
              <a:rPr kumimoji="1" lang="ja-JP" altLang="en-US" dirty="0"/>
              <a:t>それ以外のも教科書、机、椅子といった</a:t>
            </a:r>
            <a:endParaRPr kumimoji="1" lang="en-US" altLang="ja-JP" dirty="0"/>
          </a:p>
          <a:p>
            <a:r>
              <a:rPr kumimoji="1" lang="ja-JP" altLang="en-US" dirty="0"/>
              <a:t>備品にも税金が使われているんです。</a:t>
            </a:r>
            <a:endParaRPr kumimoji="1" lang="en-US" altLang="ja-JP" dirty="0"/>
          </a:p>
        </p:txBody>
      </p:sp>
      <p:sp>
        <p:nvSpPr>
          <p:cNvPr id="4" name="スライド番号プレースホルダー 3"/>
          <p:cNvSpPr>
            <a:spLocks noGrp="1"/>
          </p:cNvSpPr>
          <p:nvPr>
            <p:ph type="sldNum" sz="quarter" idx="5"/>
          </p:nvPr>
        </p:nvSpPr>
        <p:spPr/>
        <p:txBody>
          <a:bodyPr/>
          <a:lstStyle/>
          <a:p>
            <a:fld id="{9390BF88-FA33-4F8A-8243-2D358A5FB0D9}" type="slidenum">
              <a:rPr kumimoji="1" lang="ja-JP" altLang="en-US" smtClean="0"/>
              <a:t>6</a:t>
            </a:fld>
            <a:endParaRPr kumimoji="1" lang="ja-JP" altLang="en-US"/>
          </a:p>
        </p:txBody>
      </p:sp>
    </p:spTree>
    <p:extLst>
      <p:ext uri="{BB962C8B-B14F-4D97-AF65-F5344CB8AC3E}">
        <p14:creationId xmlns:p14="http://schemas.microsoft.com/office/powerpoint/2010/main" val="1057376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それ以外にも</a:t>
            </a:r>
            <a:endParaRPr kumimoji="1" lang="en-US" altLang="ja-JP" dirty="0"/>
          </a:p>
          <a:p>
            <a:r>
              <a:rPr kumimoji="1" lang="ja-JP" altLang="en-US" dirty="0"/>
              <a:t>オリンピックや選手の強化費などにつかわれる</a:t>
            </a:r>
            <a:endParaRPr kumimoji="1" lang="en-US" altLang="ja-JP" dirty="0"/>
          </a:p>
          <a:p>
            <a:r>
              <a:rPr kumimoji="1" lang="ja-JP" altLang="en-US" dirty="0"/>
              <a:t>スポーツの振興や、</a:t>
            </a:r>
            <a:endParaRPr kumimoji="1" lang="en-US" altLang="ja-JP" dirty="0"/>
          </a:p>
          <a:p>
            <a:r>
              <a:rPr kumimoji="1" lang="en-US" altLang="ja-JP" dirty="0"/>
              <a:t>IT</a:t>
            </a:r>
            <a:r>
              <a:rPr kumimoji="1" lang="ja-JP" altLang="en-US" dirty="0"/>
              <a:t>や宇宙開発といった技術力の発展のための</a:t>
            </a:r>
            <a:endParaRPr kumimoji="1" lang="en-US" altLang="ja-JP" dirty="0"/>
          </a:p>
          <a:p>
            <a:r>
              <a:rPr kumimoji="1" lang="ja-JP" altLang="en-US" dirty="0"/>
              <a:t>科学技術の振興にも税金が</a:t>
            </a:r>
            <a:endParaRPr kumimoji="1" lang="en-US" altLang="ja-JP" dirty="0"/>
          </a:p>
          <a:p>
            <a:r>
              <a:rPr kumimoji="1" lang="ja-JP" altLang="en-US" dirty="0"/>
              <a:t>使われています。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390BF88-FA33-4F8A-8243-2D358A5FB0D9}" type="slidenum">
              <a:rPr kumimoji="1" lang="ja-JP" altLang="en-US" smtClean="0"/>
              <a:t>7</a:t>
            </a:fld>
            <a:endParaRPr kumimoji="1" lang="ja-JP" altLang="en-US"/>
          </a:p>
        </p:txBody>
      </p:sp>
    </p:spTree>
    <p:extLst>
      <p:ext uri="{BB962C8B-B14F-4D97-AF65-F5344CB8AC3E}">
        <p14:creationId xmlns:p14="http://schemas.microsoft.com/office/powerpoint/2010/main" val="3255254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生活するうえで欠かせない</a:t>
            </a:r>
            <a:endParaRPr kumimoji="1" lang="en-US" altLang="ja-JP" dirty="0"/>
          </a:p>
          <a:p>
            <a:r>
              <a:rPr kumimoji="1" lang="ja-JP" altLang="en-US" dirty="0"/>
              <a:t>公共サービスや公共施設に</a:t>
            </a:r>
            <a:endParaRPr kumimoji="1" lang="en-US" altLang="ja-JP" dirty="0"/>
          </a:p>
          <a:p>
            <a:r>
              <a:rPr kumimoji="1" lang="ja-JP" altLang="en-US" dirty="0"/>
              <a:t>税金が使われるのはわかりますが、</a:t>
            </a:r>
            <a:endParaRPr kumimoji="1" lang="en-US" altLang="ja-JP" dirty="0"/>
          </a:p>
          <a:p>
            <a:r>
              <a:rPr kumimoji="1" lang="ja-JP" altLang="en-US" dirty="0"/>
              <a:t>スポーツ振興に税金を使う必要が</a:t>
            </a:r>
            <a:endParaRPr kumimoji="1" lang="en-US" altLang="ja-JP" dirty="0"/>
          </a:p>
          <a:p>
            <a:r>
              <a:rPr kumimoji="1" lang="ja-JP" altLang="en-US" dirty="0"/>
              <a:t>あるのかな？</a:t>
            </a:r>
            <a:endParaRPr kumimoji="1" lang="en-US" altLang="ja-JP" dirty="0"/>
          </a:p>
          <a:p>
            <a:r>
              <a:rPr kumimoji="1" lang="ja-JP" altLang="en-US" dirty="0"/>
              <a:t>（あとはパワポ読む。）</a:t>
            </a:r>
          </a:p>
        </p:txBody>
      </p:sp>
      <p:sp>
        <p:nvSpPr>
          <p:cNvPr id="4" name="スライド番号プレースホルダー 3"/>
          <p:cNvSpPr>
            <a:spLocks noGrp="1"/>
          </p:cNvSpPr>
          <p:nvPr>
            <p:ph type="sldNum" sz="quarter" idx="5"/>
          </p:nvPr>
        </p:nvSpPr>
        <p:spPr/>
        <p:txBody>
          <a:bodyPr/>
          <a:lstStyle/>
          <a:p>
            <a:fld id="{9390BF88-FA33-4F8A-8243-2D358A5FB0D9}" type="slidenum">
              <a:rPr kumimoji="1" lang="ja-JP" altLang="en-US" smtClean="0"/>
              <a:t>8</a:t>
            </a:fld>
            <a:endParaRPr kumimoji="1" lang="ja-JP" altLang="en-US"/>
          </a:p>
        </p:txBody>
      </p:sp>
    </p:spTree>
    <p:extLst>
      <p:ext uri="{BB962C8B-B14F-4D97-AF65-F5344CB8AC3E}">
        <p14:creationId xmlns:p14="http://schemas.microsoft.com/office/powerpoint/2010/main" val="1307410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すこし話は変わりますが、</a:t>
            </a:r>
            <a:endParaRPr kumimoji="1" lang="en-US" altLang="ja-JP" dirty="0"/>
          </a:p>
          <a:p>
            <a:r>
              <a:rPr kumimoji="1" lang="ja-JP" altLang="en-US" dirty="0"/>
              <a:t>みなさん、嘉納治五郎という人を</a:t>
            </a:r>
            <a:endParaRPr kumimoji="1" lang="en-US" altLang="ja-JP" dirty="0"/>
          </a:p>
          <a:p>
            <a:r>
              <a:rPr kumimoji="1" lang="ja-JP" altLang="en-US" dirty="0"/>
              <a:t>知っていますか？</a:t>
            </a:r>
            <a:endParaRPr kumimoji="1" lang="en-US" altLang="ja-JP" dirty="0"/>
          </a:p>
          <a:p>
            <a:r>
              <a:rPr kumimoji="1" lang="ja-JP" altLang="en-US" dirty="0"/>
              <a:t>（あとはパワポを読む。）</a:t>
            </a:r>
          </a:p>
        </p:txBody>
      </p:sp>
      <p:sp>
        <p:nvSpPr>
          <p:cNvPr id="4" name="スライド番号プレースホルダー 3"/>
          <p:cNvSpPr>
            <a:spLocks noGrp="1"/>
          </p:cNvSpPr>
          <p:nvPr>
            <p:ph type="sldNum" sz="quarter" idx="5"/>
          </p:nvPr>
        </p:nvSpPr>
        <p:spPr/>
        <p:txBody>
          <a:bodyPr/>
          <a:lstStyle/>
          <a:p>
            <a:fld id="{9390BF88-FA33-4F8A-8243-2D358A5FB0D9}" type="slidenum">
              <a:rPr kumimoji="1" lang="ja-JP" altLang="en-US" smtClean="0"/>
              <a:t>9</a:t>
            </a:fld>
            <a:endParaRPr kumimoji="1" lang="ja-JP" altLang="en-US"/>
          </a:p>
        </p:txBody>
      </p:sp>
    </p:spTree>
    <p:extLst>
      <p:ext uri="{BB962C8B-B14F-4D97-AF65-F5344CB8AC3E}">
        <p14:creationId xmlns:p14="http://schemas.microsoft.com/office/powerpoint/2010/main" val="2671754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9B4ADBF-25C4-490B-A831-0301C4CA0ED7}" type="datetimeFigureOut">
              <a:rPr kumimoji="1" lang="ja-JP" altLang="en-US" smtClean="0"/>
              <a:t>2022/7/7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1DC197-828E-407E-9D2D-3F60C5F42698}" type="slidenum">
              <a:rPr kumimoji="1" lang="ja-JP" altLang="en-US" smtClean="0"/>
              <a:t>‹#›</a:t>
            </a:fld>
            <a:endParaRPr kumimoji="1" lang="ja-JP" altLang="en-US"/>
          </a:p>
        </p:txBody>
      </p:sp>
    </p:spTree>
    <p:extLst>
      <p:ext uri="{BB962C8B-B14F-4D97-AF65-F5344CB8AC3E}">
        <p14:creationId xmlns:p14="http://schemas.microsoft.com/office/powerpoint/2010/main" val="337486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9B4ADBF-25C4-490B-A831-0301C4CA0ED7}" type="datetimeFigureOut">
              <a:rPr kumimoji="1" lang="ja-JP" altLang="en-US" smtClean="0"/>
              <a:t>2022/7/7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1DC197-828E-407E-9D2D-3F60C5F42698}" type="slidenum">
              <a:rPr kumimoji="1" lang="ja-JP" altLang="en-US" smtClean="0"/>
              <a:t>‹#›</a:t>
            </a:fld>
            <a:endParaRPr kumimoji="1" lang="ja-JP" altLang="en-US"/>
          </a:p>
        </p:txBody>
      </p:sp>
    </p:spTree>
    <p:extLst>
      <p:ext uri="{BB962C8B-B14F-4D97-AF65-F5344CB8AC3E}">
        <p14:creationId xmlns:p14="http://schemas.microsoft.com/office/powerpoint/2010/main" val="21761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9B4ADBF-25C4-490B-A831-0301C4CA0ED7}" type="datetimeFigureOut">
              <a:rPr kumimoji="1" lang="ja-JP" altLang="en-US" smtClean="0"/>
              <a:t>2022/7/7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1DC197-828E-407E-9D2D-3F60C5F42698}" type="slidenum">
              <a:rPr kumimoji="1" lang="ja-JP" altLang="en-US" smtClean="0"/>
              <a:t>‹#›</a:t>
            </a:fld>
            <a:endParaRPr kumimoji="1" lang="ja-JP" altLang="en-US"/>
          </a:p>
        </p:txBody>
      </p:sp>
    </p:spTree>
    <p:extLst>
      <p:ext uri="{BB962C8B-B14F-4D97-AF65-F5344CB8AC3E}">
        <p14:creationId xmlns:p14="http://schemas.microsoft.com/office/powerpoint/2010/main" val="413969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9B4ADBF-25C4-490B-A831-0301C4CA0ED7}" type="datetimeFigureOut">
              <a:rPr kumimoji="1" lang="ja-JP" altLang="en-US" smtClean="0"/>
              <a:t>2022/7/7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1DC197-828E-407E-9D2D-3F60C5F42698}" type="slidenum">
              <a:rPr kumimoji="1" lang="ja-JP" altLang="en-US" smtClean="0"/>
              <a:t>‹#›</a:t>
            </a:fld>
            <a:endParaRPr kumimoji="1" lang="ja-JP" altLang="en-US"/>
          </a:p>
        </p:txBody>
      </p:sp>
    </p:spTree>
    <p:extLst>
      <p:ext uri="{BB962C8B-B14F-4D97-AF65-F5344CB8AC3E}">
        <p14:creationId xmlns:p14="http://schemas.microsoft.com/office/powerpoint/2010/main" val="270147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B4ADBF-25C4-490B-A831-0301C4CA0ED7}" type="datetimeFigureOut">
              <a:rPr kumimoji="1" lang="ja-JP" altLang="en-US" smtClean="0"/>
              <a:t>2022/7/7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1DC197-828E-407E-9D2D-3F60C5F42698}" type="slidenum">
              <a:rPr kumimoji="1" lang="ja-JP" altLang="en-US" smtClean="0"/>
              <a:t>‹#›</a:t>
            </a:fld>
            <a:endParaRPr kumimoji="1" lang="ja-JP" altLang="en-US"/>
          </a:p>
        </p:txBody>
      </p:sp>
    </p:spTree>
    <p:extLst>
      <p:ext uri="{BB962C8B-B14F-4D97-AF65-F5344CB8AC3E}">
        <p14:creationId xmlns:p14="http://schemas.microsoft.com/office/powerpoint/2010/main" val="354589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9B4ADBF-25C4-490B-A831-0301C4CA0ED7}" type="datetimeFigureOut">
              <a:rPr kumimoji="1" lang="ja-JP" altLang="en-US" smtClean="0"/>
              <a:t>2022/7/7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1DC197-828E-407E-9D2D-3F60C5F42698}" type="slidenum">
              <a:rPr kumimoji="1" lang="ja-JP" altLang="en-US" smtClean="0"/>
              <a:t>‹#›</a:t>
            </a:fld>
            <a:endParaRPr kumimoji="1" lang="ja-JP" altLang="en-US"/>
          </a:p>
        </p:txBody>
      </p:sp>
    </p:spTree>
    <p:extLst>
      <p:ext uri="{BB962C8B-B14F-4D97-AF65-F5344CB8AC3E}">
        <p14:creationId xmlns:p14="http://schemas.microsoft.com/office/powerpoint/2010/main" val="265967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9B4ADBF-25C4-490B-A831-0301C4CA0ED7}" type="datetimeFigureOut">
              <a:rPr kumimoji="1" lang="ja-JP" altLang="en-US" smtClean="0"/>
              <a:t>2022/7/7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81DC197-828E-407E-9D2D-3F60C5F42698}" type="slidenum">
              <a:rPr kumimoji="1" lang="ja-JP" altLang="en-US" smtClean="0"/>
              <a:t>‹#›</a:t>
            </a:fld>
            <a:endParaRPr kumimoji="1" lang="ja-JP" altLang="en-US"/>
          </a:p>
        </p:txBody>
      </p:sp>
    </p:spTree>
    <p:extLst>
      <p:ext uri="{BB962C8B-B14F-4D97-AF65-F5344CB8AC3E}">
        <p14:creationId xmlns:p14="http://schemas.microsoft.com/office/powerpoint/2010/main" val="168402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9B4ADBF-25C4-490B-A831-0301C4CA0ED7}" type="datetimeFigureOut">
              <a:rPr kumimoji="1" lang="ja-JP" altLang="en-US" smtClean="0"/>
              <a:t>2022/7/7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81DC197-828E-407E-9D2D-3F60C5F42698}" type="slidenum">
              <a:rPr kumimoji="1" lang="ja-JP" altLang="en-US" smtClean="0"/>
              <a:t>‹#›</a:t>
            </a:fld>
            <a:endParaRPr kumimoji="1" lang="ja-JP" altLang="en-US"/>
          </a:p>
        </p:txBody>
      </p:sp>
    </p:spTree>
    <p:extLst>
      <p:ext uri="{BB962C8B-B14F-4D97-AF65-F5344CB8AC3E}">
        <p14:creationId xmlns:p14="http://schemas.microsoft.com/office/powerpoint/2010/main" val="714573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4ADBF-25C4-490B-A831-0301C4CA0ED7}" type="datetimeFigureOut">
              <a:rPr kumimoji="1" lang="ja-JP" altLang="en-US" smtClean="0"/>
              <a:t>2022/7/7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81DC197-828E-407E-9D2D-3F60C5F42698}" type="slidenum">
              <a:rPr kumimoji="1" lang="ja-JP" altLang="en-US" smtClean="0"/>
              <a:t>‹#›</a:t>
            </a:fld>
            <a:endParaRPr kumimoji="1" lang="ja-JP" altLang="en-US"/>
          </a:p>
        </p:txBody>
      </p:sp>
    </p:spTree>
    <p:extLst>
      <p:ext uri="{BB962C8B-B14F-4D97-AF65-F5344CB8AC3E}">
        <p14:creationId xmlns:p14="http://schemas.microsoft.com/office/powerpoint/2010/main" val="1828403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9B4ADBF-25C4-490B-A831-0301C4CA0ED7}" type="datetimeFigureOut">
              <a:rPr kumimoji="1" lang="ja-JP" altLang="en-US" smtClean="0"/>
              <a:t>2022/7/7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1DC197-828E-407E-9D2D-3F60C5F42698}" type="slidenum">
              <a:rPr kumimoji="1" lang="ja-JP" altLang="en-US" smtClean="0"/>
              <a:t>‹#›</a:t>
            </a:fld>
            <a:endParaRPr kumimoji="1" lang="ja-JP" altLang="en-US"/>
          </a:p>
        </p:txBody>
      </p:sp>
    </p:spTree>
    <p:extLst>
      <p:ext uri="{BB962C8B-B14F-4D97-AF65-F5344CB8AC3E}">
        <p14:creationId xmlns:p14="http://schemas.microsoft.com/office/powerpoint/2010/main" val="145945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9B4ADBF-25C4-490B-A831-0301C4CA0ED7}" type="datetimeFigureOut">
              <a:rPr kumimoji="1" lang="ja-JP" altLang="en-US" smtClean="0"/>
              <a:t>2022/7/7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1DC197-828E-407E-9D2D-3F60C5F42698}" type="slidenum">
              <a:rPr kumimoji="1" lang="ja-JP" altLang="en-US" smtClean="0"/>
              <a:t>‹#›</a:t>
            </a:fld>
            <a:endParaRPr kumimoji="1" lang="ja-JP" altLang="en-US"/>
          </a:p>
        </p:txBody>
      </p:sp>
    </p:spTree>
    <p:extLst>
      <p:ext uri="{BB962C8B-B14F-4D97-AF65-F5344CB8AC3E}">
        <p14:creationId xmlns:p14="http://schemas.microsoft.com/office/powerpoint/2010/main" val="126786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B4ADBF-25C4-490B-A831-0301C4CA0ED7}" type="datetimeFigureOut">
              <a:rPr kumimoji="1" lang="ja-JP" altLang="en-US" smtClean="0"/>
              <a:t>2022/7/7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DC197-828E-407E-9D2D-3F60C5F42698}" type="slidenum">
              <a:rPr kumimoji="1" lang="ja-JP" altLang="en-US" smtClean="0"/>
              <a:t>‹#›</a:t>
            </a:fld>
            <a:endParaRPr kumimoji="1" lang="ja-JP" altLang="en-US"/>
          </a:p>
        </p:txBody>
      </p:sp>
    </p:spTree>
    <p:extLst>
      <p:ext uri="{BB962C8B-B14F-4D97-AF65-F5344CB8AC3E}">
        <p14:creationId xmlns:p14="http://schemas.microsoft.com/office/powerpoint/2010/main" val="805525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judo-ch.jp/organization/koudoukan/abou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ja.wikipedia.org/wiki/%E8%87%AA%E4%BB%96%E5%85%B1%E6%A0%8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CEE6F-6BC7-4E80-8C38-A172B394461C}"/>
              </a:ext>
            </a:extLst>
          </p:cNvPr>
          <p:cNvSpPr>
            <a:spLocks noGrp="1"/>
          </p:cNvSpPr>
          <p:nvPr>
            <p:ph type="ctr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税金とオリンピック</a:t>
            </a:r>
          </a:p>
        </p:txBody>
      </p:sp>
      <p:sp>
        <p:nvSpPr>
          <p:cNvPr id="3" name="字幕 2">
            <a:extLst>
              <a:ext uri="{FF2B5EF4-FFF2-40B4-BE49-F238E27FC236}">
                <a16:creationId xmlns:a16="http://schemas.microsoft.com/office/drawing/2014/main" id="{C371F61C-868C-4B93-BC71-8444C8E94356}"/>
              </a:ext>
            </a:extLst>
          </p:cNvPr>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3523450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834F24-1932-4F4E-9EE2-7C23D883F576}"/>
              </a:ext>
            </a:extLst>
          </p:cNvPr>
          <p:cNvSpPr>
            <a:spLocks noGrp="1"/>
          </p:cNvSpPr>
          <p:nvPr>
            <p:ph type="title"/>
          </p:nvPr>
        </p:nvSpPr>
        <p:spPr>
          <a:xfrm>
            <a:off x="628650" y="648182"/>
            <a:ext cx="7886700" cy="719845"/>
          </a:xfrm>
        </p:spPr>
        <p:txBody>
          <a:bodyPr>
            <a:normAutofit/>
          </a:bodyPr>
          <a:lstStyle/>
          <a:p>
            <a:r>
              <a:rPr lang="ja-JP" altLang="en-US" sz="3600" dirty="0">
                <a:latin typeface="HG丸ｺﾞｼｯｸM-PRO" panose="020F0600000000000000" pitchFamily="50" charset="-128"/>
                <a:ea typeface="HG丸ｺﾞｼｯｸM-PRO" panose="020F0600000000000000" pitchFamily="50" charset="-128"/>
              </a:rPr>
              <a:t>「精力善用」、「自他共栄」とは？</a:t>
            </a:r>
          </a:p>
        </p:txBody>
      </p:sp>
      <p:sp>
        <p:nvSpPr>
          <p:cNvPr id="3" name="コンテンツ プレースホルダー 2">
            <a:extLst>
              <a:ext uri="{FF2B5EF4-FFF2-40B4-BE49-F238E27FC236}">
                <a16:creationId xmlns:a16="http://schemas.microsoft.com/office/drawing/2014/main" id="{FF7CDC0D-ECAC-47D1-81FD-4B586253FC67}"/>
              </a:ext>
            </a:extLst>
          </p:cNvPr>
          <p:cNvSpPr>
            <a:spLocks noGrp="1"/>
          </p:cNvSpPr>
          <p:nvPr>
            <p:ph idx="1"/>
          </p:nvPr>
        </p:nvSpPr>
        <p:spPr>
          <a:xfrm>
            <a:off x="628650" y="2226469"/>
            <a:ext cx="7886700" cy="3263504"/>
          </a:xfrm>
        </p:spPr>
        <p:txBody>
          <a:bodyPr>
            <a:noAutofit/>
          </a:bodyPr>
          <a:lstStyle/>
          <a:p>
            <a:r>
              <a:rPr lang="ja-JP" altLang="en-US" sz="2400" b="0" i="0" dirty="0">
                <a:solidFill>
                  <a:srgbClr val="000000"/>
                </a:solidFill>
                <a:effectLst/>
                <a:latin typeface="HG丸ｺﾞｼｯｸM-PRO" panose="020F0600000000000000" pitchFamily="50" charset="-128"/>
                <a:ea typeface="HG丸ｺﾞｼｯｸM-PRO" panose="020F0600000000000000" pitchFamily="50" charset="-128"/>
              </a:rPr>
              <a:t>精力善用とは、心身の持つすべての力を最大限に活かして、社会のために善い方向に用いることです。</a:t>
            </a:r>
            <a:endParaRPr lang="en-US" altLang="ja-JP" sz="2400" b="0" i="0" dirty="0">
              <a:solidFill>
                <a:srgbClr val="000000"/>
              </a:solidFill>
              <a:effectLst/>
              <a:latin typeface="HG丸ｺﾞｼｯｸM-PRO" panose="020F0600000000000000" pitchFamily="50" charset="-128"/>
              <a:ea typeface="HG丸ｺﾞｼｯｸM-PRO" panose="020F0600000000000000" pitchFamily="50" charset="-128"/>
            </a:endParaRPr>
          </a:p>
          <a:p>
            <a:endParaRPr lang="en-US" altLang="ja-JP" sz="2400" dirty="0">
              <a:solidFill>
                <a:srgbClr val="000000"/>
              </a:solidFill>
              <a:latin typeface="ヒラギノ角ゴ Pro W3"/>
            </a:endParaRPr>
          </a:p>
          <a:p>
            <a:r>
              <a:rPr lang="ja-JP" altLang="en-US" sz="2400" b="0" i="0" dirty="0">
                <a:solidFill>
                  <a:srgbClr val="333333"/>
                </a:solidFill>
                <a:effectLst/>
                <a:latin typeface="HG丸ｺﾞｼｯｸM-PRO" panose="020F0600000000000000" pitchFamily="50" charset="-128"/>
                <a:ea typeface="HG丸ｺﾞｼｯｸM-PRO" panose="020F0600000000000000" pitchFamily="50" charset="-128"/>
              </a:rPr>
              <a:t>自他共栄とは、互いに信頼し、助け合うことができれば、自分も世の中の人も共に栄えることができます。そうした精神を柔道で養い、自他共に栄える世の中を作ろうということです。</a:t>
            </a:r>
            <a:endParaRPr lang="en-US" altLang="ja-JP" sz="2400" b="0" i="0" dirty="0">
              <a:solidFill>
                <a:srgbClr val="333333"/>
              </a:solidFill>
              <a:effectLst/>
              <a:latin typeface="HG丸ｺﾞｼｯｸM-PRO" panose="020F0600000000000000" pitchFamily="50" charset="-128"/>
              <a:ea typeface="HG丸ｺﾞｼｯｸM-PRO" panose="020F0600000000000000" pitchFamily="50" charset="-128"/>
            </a:endParaRPr>
          </a:p>
          <a:p>
            <a:endParaRPr lang="en-US" altLang="ja-JP" sz="1200" dirty="0"/>
          </a:p>
          <a:p>
            <a:pPr marL="0" indent="0">
              <a:buNone/>
            </a:pPr>
            <a:r>
              <a:rPr lang="en-US" altLang="ja-JP" sz="1050" dirty="0">
                <a:hlinkClick r:id="rId3"/>
              </a:rPr>
              <a:t>【</a:t>
            </a:r>
            <a:r>
              <a:rPr lang="ja-JP" altLang="en-US" sz="1050" dirty="0">
                <a:hlinkClick r:id="rId3"/>
              </a:rPr>
              <a:t>柔道チャンネル</a:t>
            </a:r>
            <a:r>
              <a:rPr lang="en-US" altLang="ja-JP" sz="1050" dirty="0">
                <a:hlinkClick r:id="rId3"/>
              </a:rPr>
              <a:t>】</a:t>
            </a:r>
            <a:r>
              <a:rPr lang="ja-JP" altLang="en-US" sz="1050" dirty="0">
                <a:hlinkClick r:id="rId3"/>
              </a:rPr>
              <a:t>講道館柔道とは｜講道館について </a:t>
            </a:r>
            <a:r>
              <a:rPr lang="en-US" altLang="ja-JP" sz="1050" dirty="0">
                <a:hlinkClick r:id="rId3"/>
              </a:rPr>
              <a:t>(judo-ch.jp)</a:t>
            </a:r>
            <a:endParaRPr lang="en-US" altLang="ja-JP" sz="1050" dirty="0"/>
          </a:p>
        </p:txBody>
      </p:sp>
    </p:spTree>
    <p:extLst>
      <p:ext uri="{BB962C8B-B14F-4D97-AF65-F5344CB8AC3E}">
        <p14:creationId xmlns:p14="http://schemas.microsoft.com/office/powerpoint/2010/main" val="3783277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4D9BE3-9489-492A-96B7-22E4E3B9F64E}"/>
              </a:ext>
            </a:extLst>
          </p:cNvPr>
          <p:cNvSpPr>
            <a:spLocks noGrp="1"/>
          </p:cNvSpPr>
          <p:nvPr>
            <p:ph type="title"/>
          </p:nvPr>
        </p:nvSpPr>
        <p:spPr/>
        <p:txBody>
          <a:bodyPr>
            <a:normAutofit/>
          </a:bodyPr>
          <a:lstStyle/>
          <a:p>
            <a:r>
              <a:rPr kumimoji="1" lang="ja-JP" altLang="en-US" sz="3200" dirty="0">
                <a:latin typeface="HG丸ｺﾞｼｯｸM-PRO" panose="020F0600000000000000" pitchFamily="50" charset="-128"/>
                <a:ea typeface="HG丸ｺﾞｼｯｸM-PRO" panose="020F0600000000000000" pitchFamily="50" charset="-128"/>
              </a:rPr>
              <a:t>私たちが生活する</a:t>
            </a:r>
            <a:r>
              <a:rPr lang="ja-JP" altLang="en-US" sz="3200" dirty="0">
                <a:latin typeface="HG丸ｺﾞｼｯｸM-PRO" panose="020F0600000000000000" pitchFamily="50" charset="-128"/>
                <a:ea typeface="HG丸ｺﾞｼｯｸM-PRO" panose="020F0600000000000000" pitchFamily="50" charset="-128"/>
              </a:rPr>
              <a:t>社会も人と人が支え、</a:t>
            </a:r>
            <a:br>
              <a:rPr lang="en-US" altLang="ja-JP" sz="3200" dirty="0">
                <a:latin typeface="HG丸ｺﾞｼｯｸM-PRO" panose="020F0600000000000000" pitchFamily="50" charset="-128"/>
                <a:ea typeface="HG丸ｺﾞｼｯｸM-PRO" panose="020F0600000000000000" pitchFamily="50" charset="-128"/>
              </a:rPr>
            </a:br>
            <a:r>
              <a:rPr lang="ja-JP" altLang="en-US" sz="3200" dirty="0">
                <a:latin typeface="HG丸ｺﾞｼｯｸM-PRO" panose="020F0600000000000000" pitchFamily="50" charset="-128"/>
                <a:ea typeface="HG丸ｺﾞｼｯｸM-PRO" panose="020F0600000000000000" pitchFamily="50" charset="-128"/>
              </a:rPr>
              <a:t>支えられている。（相互扶助）</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a:extLst>
              <a:ext uri="{FF2B5EF4-FFF2-40B4-BE49-F238E27FC236}">
                <a16:creationId xmlns:a16="http://schemas.microsoft.com/office/drawing/2014/main" id="{A430C9D6-3CE1-42E0-BF5D-27C068453678}"/>
              </a:ext>
            </a:extLst>
          </p:cNvPr>
          <p:cNvSpPr>
            <a:spLocks noGrp="1"/>
          </p:cNvSpPr>
          <p:nvPr>
            <p:ph idx="1"/>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「精力善用」、「自他共栄」は柔道やスポーツの世界だけでなく社会全体に通じる考え。</a:t>
            </a: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子供は税金によって学校に通い教育を受け支えられる側だが、やがて大人になったらその教育によって培った知識、能力を使って働き税金を納め支える側になる。また年をとったときに支えられる側になる。そうやって協力し合いながら社会は成り立っている。</a:t>
            </a:r>
            <a:endParaRPr kumimoji="1" lang="en-US" altLang="ja-JP" dirty="0">
              <a:latin typeface="HG丸ｺﾞｼｯｸM-PRO" panose="020F0600000000000000" pitchFamily="50" charset="-128"/>
              <a:ea typeface="HG丸ｺﾞｼｯｸM-PRO" panose="020F0600000000000000" pitchFamily="50" charset="-128"/>
            </a:endParaRPr>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ja-JP" altLang="en-US" dirty="0"/>
          </a:p>
        </p:txBody>
      </p:sp>
    </p:spTree>
    <p:extLst>
      <p:ext uri="{BB962C8B-B14F-4D97-AF65-F5344CB8AC3E}">
        <p14:creationId xmlns:p14="http://schemas.microsoft.com/office/powerpoint/2010/main" val="1657617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C75979-8B4F-4538-8B0F-332EFFED8DF6}"/>
              </a:ext>
            </a:extLst>
          </p:cNvPr>
          <p:cNvSpPr>
            <a:spLocks noGrp="1"/>
          </p:cNvSpPr>
          <p:nvPr>
            <p:ph type="title"/>
          </p:nvPr>
        </p:nvSpPr>
        <p:spPr/>
        <p:txBody>
          <a:bodyPr>
            <a:normAutofit/>
          </a:bodyPr>
          <a:lstStyle/>
          <a:p>
            <a:r>
              <a:rPr kumimoji="1" lang="ja-JP" altLang="en-US" sz="4000" dirty="0">
                <a:latin typeface="HG丸ｺﾞｼｯｸM-PRO" panose="020F0600000000000000" pitchFamily="50" charset="-128"/>
                <a:ea typeface="HG丸ｺﾞｼｯｸM-PRO" panose="020F0600000000000000" pitchFamily="50" charset="-128"/>
              </a:rPr>
              <a:t>子供のころに経験したことは宝</a:t>
            </a:r>
          </a:p>
        </p:txBody>
      </p:sp>
      <p:sp>
        <p:nvSpPr>
          <p:cNvPr id="3" name="コンテンツ プレースホルダー 2">
            <a:extLst>
              <a:ext uri="{FF2B5EF4-FFF2-40B4-BE49-F238E27FC236}">
                <a16:creationId xmlns:a16="http://schemas.microsoft.com/office/drawing/2014/main" id="{699AA9B8-92FC-49AA-8504-4AA9DDE4D721}"/>
              </a:ext>
            </a:extLst>
          </p:cNvPr>
          <p:cNvSpPr>
            <a:spLocks noGrp="1"/>
          </p:cNvSpPr>
          <p:nvPr>
            <p:ph idx="1"/>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子供のころに勉強や経験したことは一生の財産になる。</a:t>
            </a:r>
            <a:endParaRPr kumimoji="1" lang="en-US" altLang="ja-JP" dirty="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今回のオリンピックで知らない競技や選手を観て何か感じるものはありましたか？</a:t>
            </a:r>
          </a:p>
        </p:txBody>
      </p:sp>
      <p:pic>
        <p:nvPicPr>
          <p:cNvPr id="6146" name="Picture 2">
            <a:extLst>
              <a:ext uri="{FF2B5EF4-FFF2-40B4-BE49-F238E27FC236}">
                <a16:creationId xmlns:a16="http://schemas.microsoft.com/office/drawing/2014/main" id="{53E97CBD-84CE-F408-1DCD-AEBFBBFBD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180" y="4239347"/>
            <a:ext cx="2008098" cy="200809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0962C359-7F0D-11AD-4B6C-D397503EF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764" y="4211928"/>
            <a:ext cx="2275445" cy="2035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76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AF1BC6-F304-4309-A5B0-09D2953A53A9}"/>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オリンピックは誰のため？</a:t>
            </a:r>
          </a:p>
        </p:txBody>
      </p:sp>
      <p:sp>
        <p:nvSpPr>
          <p:cNvPr id="3" name="コンテンツ プレースホルダー 2">
            <a:extLst>
              <a:ext uri="{FF2B5EF4-FFF2-40B4-BE49-F238E27FC236}">
                <a16:creationId xmlns:a16="http://schemas.microsoft.com/office/drawing/2014/main" id="{8C4F606E-B658-4B95-96B0-037CB36C0A10}"/>
              </a:ext>
            </a:extLst>
          </p:cNvPr>
          <p:cNvSpPr>
            <a:spLocks noGrp="1"/>
          </p:cNvSpPr>
          <p:nvPr>
            <p:ph idx="1"/>
          </p:nvPr>
        </p:nvSpPr>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rPr>
              <a:t>オリンピックは</a:t>
            </a:r>
            <a:r>
              <a:rPr kumimoji="1" lang="ja-JP" altLang="en-US" sz="2400" dirty="0">
                <a:latin typeface="HG丸ｺﾞｼｯｸM-PRO" panose="020F0600000000000000" pitchFamily="50" charset="-128"/>
                <a:ea typeface="HG丸ｺﾞｼｯｸM-PRO" panose="020F0600000000000000" pitchFamily="50" charset="-128"/>
              </a:rPr>
              <a:t>「する人</a:t>
            </a:r>
            <a:r>
              <a:rPr kumimoji="1" lang="en-US" altLang="ja-JP" sz="2400" dirty="0">
                <a:latin typeface="HG丸ｺﾞｼｯｸM-PRO" panose="020F0600000000000000" pitchFamily="50" charset="-128"/>
                <a:ea typeface="HG丸ｺﾞｼｯｸM-PRO" panose="020F0600000000000000" pitchFamily="50" charset="-128"/>
              </a:rPr>
              <a:t>=</a:t>
            </a:r>
            <a:r>
              <a:rPr kumimoji="1" lang="ja-JP" altLang="en-US" sz="2400" dirty="0">
                <a:latin typeface="HG丸ｺﾞｼｯｸM-PRO" panose="020F0600000000000000" pitchFamily="50" charset="-128"/>
                <a:ea typeface="HG丸ｺﾞｼｯｸM-PRO" panose="020F0600000000000000" pitchFamily="50" charset="-128"/>
              </a:rPr>
              <a:t>選手」、「観る人＝観客」、「サポートする人＝関係者、国、スポンサー」から成り立っている。</a:t>
            </a:r>
            <a:r>
              <a:rPr lang="ja-JP" altLang="en-US" sz="2400" dirty="0">
                <a:latin typeface="HG丸ｺﾞｼｯｸM-PRO" panose="020F0600000000000000" pitchFamily="50" charset="-128"/>
                <a:ea typeface="HG丸ｺﾞｼｯｸM-PRO" panose="020F0600000000000000" pitchFamily="50" charset="-128"/>
              </a:rPr>
              <a:t>もちろん</a:t>
            </a:r>
            <a:r>
              <a:rPr kumimoji="1" lang="ja-JP" altLang="en-US" sz="2400" dirty="0">
                <a:latin typeface="HG丸ｺﾞｼｯｸM-PRO" panose="020F0600000000000000" pitchFamily="50" charset="-128"/>
                <a:ea typeface="HG丸ｺﾞｼｯｸM-PRO" panose="020F0600000000000000" pitchFamily="50" charset="-128"/>
              </a:rPr>
              <a:t>主役は選手なのだがこれらの人がいなければ成立しない。</a:t>
            </a:r>
            <a:endParaRPr kumimoji="1" lang="en-US" altLang="ja-JP" sz="2400" dirty="0">
              <a:latin typeface="HG丸ｺﾞｼｯｸM-PRO" panose="020F0600000000000000" pitchFamily="50" charset="-128"/>
              <a:ea typeface="HG丸ｺﾞｼｯｸM-PRO" panose="020F0600000000000000" pitchFamily="50" charset="-128"/>
            </a:endParaRPr>
          </a:p>
          <a:p>
            <a:endParaRPr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社会も支える人、支えられる人みんなで協力して成り立っている。</a:t>
            </a:r>
            <a:endParaRPr kumimoji="1" lang="en-US" altLang="ja-JP" sz="2400" dirty="0">
              <a:latin typeface="HG丸ｺﾞｼｯｸM-PRO" panose="020F0600000000000000" pitchFamily="50" charset="-128"/>
              <a:ea typeface="HG丸ｺﾞｼｯｸM-PRO" panose="020F0600000000000000" pitchFamily="50" charset="-128"/>
            </a:endParaRPr>
          </a:p>
          <a:p>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オリンピックは特定の誰かのものではなく、みんなのものであるのではないでしょうか。</a:t>
            </a:r>
            <a:endParaRPr kumimoji="1" lang="en-US" altLang="ja-JP" sz="2400" dirty="0">
              <a:latin typeface="HG丸ｺﾞｼｯｸM-PRO" panose="020F0600000000000000" pitchFamily="50" charset="-128"/>
              <a:ea typeface="HG丸ｺﾞｼｯｸM-PRO" panose="020F0600000000000000" pitchFamily="50" charset="-128"/>
            </a:endParaRPr>
          </a:p>
          <a:p>
            <a:endParaRPr lang="en-US" altLang="ja-JP" dirty="0"/>
          </a:p>
          <a:p>
            <a:endParaRPr kumimoji="1" lang="en-US" altLang="ja-JP" dirty="0"/>
          </a:p>
          <a:p>
            <a:endParaRPr kumimoji="1" lang="en-US" altLang="ja-JP" dirty="0"/>
          </a:p>
          <a:p>
            <a:pPr marL="0" indent="0">
              <a:buNone/>
            </a:pPr>
            <a:endParaRPr lang="en-US" altLang="ja-JP" dirty="0"/>
          </a:p>
          <a:p>
            <a:pPr marL="0" indent="0">
              <a:buNone/>
            </a:pPr>
            <a:endParaRPr kumimoji="1" lang="en-US" altLang="ja-JP" dirty="0"/>
          </a:p>
        </p:txBody>
      </p:sp>
    </p:spTree>
    <p:extLst>
      <p:ext uri="{BB962C8B-B14F-4D97-AF65-F5344CB8AC3E}">
        <p14:creationId xmlns:p14="http://schemas.microsoft.com/office/powerpoint/2010/main" val="2333254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08FF83-A3EB-4E18-B2F8-3CBBC19ADE32}"/>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まとめ</a:t>
            </a:r>
          </a:p>
        </p:txBody>
      </p:sp>
      <p:sp>
        <p:nvSpPr>
          <p:cNvPr id="3" name="コンテンツ プレースホルダー 2">
            <a:extLst>
              <a:ext uri="{FF2B5EF4-FFF2-40B4-BE49-F238E27FC236}">
                <a16:creationId xmlns:a16="http://schemas.microsoft.com/office/drawing/2014/main" id="{736DAC95-D335-406D-9C39-7BF4EF7FF7A7}"/>
              </a:ext>
            </a:extLst>
          </p:cNvPr>
          <p:cNvSpPr>
            <a:spLocks noGrp="1"/>
          </p:cNvSpPr>
          <p:nvPr>
            <p:ph idx="1"/>
          </p:nvPr>
        </p:nvSpPr>
        <p:spPr/>
        <p:txBody>
          <a:bodyPr>
            <a:noAutofit/>
          </a:bodyPr>
          <a:lstStyle/>
          <a:p>
            <a:r>
              <a:rPr kumimoji="1" lang="ja-JP" altLang="en-US" sz="2000" dirty="0">
                <a:latin typeface="HG丸ｺﾞｼｯｸM-PRO" panose="020F0600000000000000" pitchFamily="50" charset="-128"/>
                <a:ea typeface="HG丸ｺﾞｼｯｸM-PRO" panose="020F0600000000000000" pitchFamily="50" charset="-128"/>
              </a:rPr>
              <a:t>今回の東京オリンピックでは多くの税金が使われ、その使い方に無駄なものがなかったか精査する必要はありますが、スポーツ文化の発展や新たにスポーツを始めようとする人のすそ野を広げるきっかけになったのではないでしょうか。</a:t>
            </a:r>
            <a:endParaRPr kumimoji="1" lang="en-US" altLang="ja-JP" sz="20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スポーツを通じて健全な心と体を作り、社会に還元しよう！</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今回のオリンピックを観て何か熱い感じるものがあったら、</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東京オリンピックは成功だと言えるのではないでしょうか。</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みんなスポーツしようぜ！！</a:t>
            </a:r>
            <a:endParaRPr kumimoji="1" lang="ja-JP" altLang="en-US"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4211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366C0E-13C2-4971-9857-29D8A4FE2EF2}"/>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オリンピックは誰のため？</a:t>
            </a:r>
          </a:p>
        </p:txBody>
      </p:sp>
      <p:pic>
        <p:nvPicPr>
          <p:cNvPr id="1026" name="Picture 2">
            <a:extLst>
              <a:ext uri="{FF2B5EF4-FFF2-40B4-BE49-F238E27FC236}">
                <a16:creationId xmlns:a16="http://schemas.microsoft.com/office/drawing/2014/main" id="{E12C451C-7D51-73BA-9555-B463019451B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3141" y="2511706"/>
            <a:ext cx="2569670" cy="31675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73B575C-DCFC-D5EC-2E78-3DC5053AAD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191" y="2569579"/>
            <a:ext cx="2476053" cy="305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269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B6DF78-CE11-41EF-8E3B-C83D744DC7F1}"/>
              </a:ext>
            </a:extLst>
          </p:cNvPr>
          <p:cNvSpPr>
            <a:spLocks noGrp="1"/>
          </p:cNvSpPr>
          <p:nvPr>
            <p:ph type="title"/>
          </p:nvPr>
        </p:nvSpPr>
        <p:spPr/>
        <p:txBody>
          <a:bodyPr>
            <a:normAutofit fontScale="90000"/>
          </a:bodyPr>
          <a:lstStyle/>
          <a:p>
            <a:r>
              <a:rPr kumimoji="1" lang="ja-JP" altLang="en-US" dirty="0">
                <a:latin typeface="HG丸ｺﾞｼｯｸM-PRO" panose="020F0600000000000000" pitchFamily="50" charset="-128"/>
                <a:ea typeface="HG丸ｺﾞｼｯｸM-PRO" panose="020F0600000000000000" pitchFamily="50" charset="-128"/>
              </a:rPr>
              <a:t>みなさん東京オリンピック・パラリンピック　観ましたか？</a:t>
            </a:r>
          </a:p>
        </p:txBody>
      </p:sp>
      <p:pic>
        <p:nvPicPr>
          <p:cNvPr id="7170" name="Picture 2">
            <a:extLst>
              <a:ext uri="{FF2B5EF4-FFF2-40B4-BE49-F238E27FC236}">
                <a16:creationId xmlns:a16="http://schemas.microsoft.com/office/drawing/2014/main" id="{BF0563CD-57E0-F0D0-89F1-80CABCB57E0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7189" y="3148796"/>
            <a:ext cx="2305888" cy="25656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028A74C2-E531-ECE0-D995-A408D4633B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6025" y="3333509"/>
            <a:ext cx="2797003" cy="2380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085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867354-25A4-473C-B6A2-621A79415AB7}"/>
              </a:ext>
            </a:extLst>
          </p:cNvPr>
          <p:cNvSpPr>
            <a:spLocks noGrp="1"/>
          </p:cNvSpPr>
          <p:nvPr>
            <p:ph type="title"/>
          </p:nvPr>
        </p:nvSpPr>
        <p:spPr/>
        <p:txBody>
          <a:bodyPr>
            <a:normAutofit/>
          </a:bodyPr>
          <a:lstStyle/>
          <a:p>
            <a:r>
              <a:rPr kumimoji="1" lang="ja-JP" altLang="en-US" sz="3600" dirty="0">
                <a:latin typeface="HG丸ｺﾞｼｯｸM-PRO" panose="020F0600000000000000" pitchFamily="50" charset="-128"/>
                <a:ea typeface="HG丸ｺﾞｼｯｸM-PRO" panose="020F0600000000000000" pitchFamily="50" charset="-128"/>
              </a:rPr>
              <a:t>東京オリンピックの費用は最終的に</a:t>
            </a:r>
            <a:br>
              <a:rPr kumimoji="1" lang="en-US" altLang="ja-JP" sz="3600" dirty="0">
                <a:latin typeface="HG丸ｺﾞｼｯｸM-PRO" panose="020F0600000000000000" pitchFamily="50" charset="-128"/>
                <a:ea typeface="HG丸ｺﾞｼｯｸM-PRO" panose="020F0600000000000000" pitchFamily="50" charset="-128"/>
              </a:rPr>
            </a:br>
            <a:r>
              <a:rPr kumimoji="1" lang="en-US" altLang="ja-JP" sz="3600" dirty="0">
                <a:latin typeface="HG丸ｺﾞｼｯｸM-PRO" panose="020F0600000000000000" pitchFamily="50" charset="-128"/>
                <a:ea typeface="HG丸ｺﾞｼｯｸM-PRO" panose="020F0600000000000000" pitchFamily="50" charset="-128"/>
              </a:rPr>
              <a:t>3</a:t>
            </a:r>
            <a:r>
              <a:rPr kumimoji="1" lang="ja-JP" altLang="en-US" sz="3600" dirty="0">
                <a:latin typeface="HG丸ｺﾞｼｯｸM-PRO" panose="020F0600000000000000" pitchFamily="50" charset="-128"/>
                <a:ea typeface="HG丸ｺﾞｼｯｸM-PRO" panose="020F0600000000000000" pitchFamily="50" charset="-128"/>
              </a:rPr>
              <a:t>兆円超！？</a:t>
            </a:r>
          </a:p>
        </p:txBody>
      </p:sp>
      <p:sp>
        <p:nvSpPr>
          <p:cNvPr id="3" name="コンテンツ プレースホルダー 2">
            <a:extLst>
              <a:ext uri="{FF2B5EF4-FFF2-40B4-BE49-F238E27FC236}">
                <a16:creationId xmlns:a16="http://schemas.microsoft.com/office/drawing/2014/main" id="{B3100E77-EDC2-49DB-9AE7-19D7919E42E0}"/>
              </a:ext>
            </a:extLst>
          </p:cNvPr>
          <p:cNvSpPr>
            <a:spLocks noGrp="1"/>
          </p:cNvSpPr>
          <p:nvPr>
            <p:ph idx="1"/>
          </p:nvPr>
        </p:nvSpPr>
        <p:spPr/>
        <p:txBody>
          <a:bodyPr>
            <a:noAutofit/>
          </a:bodyPr>
          <a:lstStyle/>
          <a:p>
            <a:r>
              <a:rPr kumimoji="1" lang="ja-JP" altLang="en-US" sz="2000" dirty="0">
                <a:latin typeface="HG丸ｺﾞｼｯｸM-PRO" panose="020F0600000000000000" pitchFamily="50" charset="-128"/>
                <a:ea typeface="HG丸ｺﾞｼｯｸM-PRO" panose="020F0600000000000000" pitchFamily="50" charset="-128"/>
              </a:rPr>
              <a:t>東京オリンピックの当初の予算は約</a:t>
            </a:r>
            <a:r>
              <a:rPr kumimoji="1" lang="en-US" altLang="ja-JP" sz="2000" dirty="0">
                <a:latin typeface="HG丸ｺﾞｼｯｸM-PRO" panose="020F0600000000000000" pitchFamily="50" charset="-128"/>
                <a:ea typeface="HG丸ｺﾞｼｯｸM-PRO" panose="020F0600000000000000" pitchFamily="50" charset="-128"/>
              </a:rPr>
              <a:t>7,300</a:t>
            </a:r>
            <a:r>
              <a:rPr kumimoji="1" lang="ja-JP" altLang="en-US" sz="2000" dirty="0">
                <a:latin typeface="HG丸ｺﾞｼｯｸM-PRO" panose="020F0600000000000000" pitchFamily="50" charset="-128"/>
                <a:ea typeface="HG丸ｺﾞｼｯｸM-PRO" panose="020F0600000000000000" pitchFamily="50" charset="-128"/>
              </a:rPr>
              <a:t>億円とされていたが、</a:t>
            </a:r>
            <a:endParaRPr kumimoji="1" lang="en-US" altLang="ja-JP"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コロナによる開催の</a:t>
            </a:r>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年延長、無観客開催などで最終的には</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000" dirty="0">
                <a:latin typeface="HG丸ｺﾞｼｯｸM-PRO" panose="020F0600000000000000" pitchFamily="50" charset="-128"/>
                <a:ea typeface="HG丸ｺﾞｼｯｸM-PRO" panose="020F0600000000000000" pitchFamily="50" charset="-128"/>
              </a:rPr>
              <a:t>　</a:t>
            </a:r>
            <a:r>
              <a:rPr kumimoji="1" lang="en-US" altLang="ja-JP" sz="2000" dirty="0">
                <a:latin typeface="HG丸ｺﾞｼｯｸM-PRO" panose="020F0600000000000000" pitchFamily="50" charset="-128"/>
                <a:ea typeface="HG丸ｺﾞｼｯｸM-PRO" panose="020F0600000000000000" pitchFamily="50" charset="-128"/>
              </a:rPr>
              <a:t>3</a:t>
            </a:r>
            <a:r>
              <a:rPr kumimoji="1" lang="ja-JP" altLang="en-US" sz="2000" dirty="0">
                <a:latin typeface="HG丸ｺﾞｼｯｸM-PRO" panose="020F0600000000000000" pitchFamily="50" charset="-128"/>
                <a:ea typeface="HG丸ｺﾞｼｯｸM-PRO" panose="020F0600000000000000" pitchFamily="50" charset="-128"/>
              </a:rPr>
              <a:t>兆円を</a:t>
            </a:r>
            <a:r>
              <a:rPr lang="ja-JP" altLang="en-US" sz="2000" dirty="0">
                <a:latin typeface="HG丸ｺﾞｼｯｸM-PRO" panose="020F0600000000000000" pitchFamily="50" charset="-128"/>
                <a:ea typeface="HG丸ｺﾞｼｯｸM-PRO" panose="020F0600000000000000" pitchFamily="50" charset="-128"/>
              </a:rPr>
              <a:t>超える</a:t>
            </a:r>
            <a:r>
              <a:rPr kumimoji="1" lang="ja-JP" altLang="en-US" sz="2000" dirty="0">
                <a:latin typeface="HG丸ｺﾞｼｯｸM-PRO" panose="020F0600000000000000" pitchFamily="50" charset="-128"/>
                <a:ea typeface="HG丸ｺﾞｼｯｸM-PRO" panose="020F0600000000000000" pitchFamily="50" charset="-128"/>
              </a:rPr>
              <a:t>ことになった。</a:t>
            </a:r>
            <a:endParaRPr kumimoji="1" lang="en-US" altLang="ja-JP" sz="2000" dirty="0">
              <a:latin typeface="HG丸ｺﾞｼｯｸM-PRO" panose="020F0600000000000000" pitchFamily="50" charset="-128"/>
              <a:ea typeface="HG丸ｺﾞｼｯｸM-PRO" panose="020F0600000000000000" pitchFamily="50" charset="-128"/>
            </a:endParaRPr>
          </a:p>
          <a:p>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日本政府と東京都が負担。税金でまかなわれる。（国民、都民が負担）</a:t>
            </a:r>
            <a:endParaRPr kumimoji="1" lang="en-US" altLang="ja-JP" sz="2000" dirty="0">
              <a:latin typeface="HG丸ｺﾞｼｯｸM-PRO" panose="020F0600000000000000" pitchFamily="50" charset="-128"/>
              <a:ea typeface="HG丸ｺﾞｼｯｸM-PRO" panose="020F0600000000000000" pitchFamily="50" charset="-128"/>
            </a:endParaRPr>
          </a:p>
          <a:p>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オリンピックでメダルが期待される選手については、強化指定</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000" dirty="0">
                <a:latin typeface="HG丸ｺﾞｼｯｸM-PRO" panose="020F0600000000000000" pitchFamily="50" charset="-128"/>
                <a:ea typeface="HG丸ｺﾞｼｯｸM-PRO" panose="020F0600000000000000" pitchFamily="50" charset="-128"/>
              </a:rPr>
              <a:t>　選手として強化費が税金から選手に支給されている。</a:t>
            </a:r>
            <a:endParaRPr kumimoji="1" lang="en-US" altLang="ja-JP" sz="2000"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endParaRPr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ja-JP" altLang="en-US" dirty="0">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2183025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D8689E-10C8-4AE0-BC06-208E1B131C7D}"/>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税金の使い道　公共サービス</a:t>
            </a:r>
          </a:p>
        </p:txBody>
      </p:sp>
      <p:sp>
        <p:nvSpPr>
          <p:cNvPr id="3" name="コンテンツ プレースホルダー 2">
            <a:extLst>
              <a:ext uri="{FF2B5EF4-FFF2-40B4-BE49-F238E27FC236}">
                <a16:creationId xmlns:a16="http://schemas.microsoft.com/office/drawing/2014/main" id="{9688CF30-A1CF-4DFD-A445-F68D5BE13BAC}"/>
              </a:ext>
            </a:extLst>
          </p:cNvPr>
          <p:cNvSpPr>
            <a:spLocks noGrp="1"/>
          </p:cNvSpPr>
          <p:nvPr>
            <p:ph idx="1"/>
          </p:nvPr>
        </p:nvSpPr>
        <p:spPr>
          <a:xfrm>
            <a:off x="1364972" y="1690689"/>
            <a:ext cx="7886700" cy="4351338"/>
          </a:xfrm>
        </p:spPr>
        <p:txBody>
          <a:bodyPr/>
          <a:lstStyle/>
          <a:p>
            <a:pPr marL="0" indent="0">
              <a:buNone/>
            </a:pPr>
            <a:r>
              <a:rPr kumimoji="1" lang="ja-JP" altLang="en-US" dirty="0">
                <a:latin typeface="HG丸ｺﾞｼｯｸM-PRO" panose="020F0600000000000000" pitchFamily="50" charset="-128"/>
                <a:ea typeface="HG丸ｺﾞｼｯｸM-PRO" panose="020F0600000000000000" pitchFamily="50" charset="-128"/>
              </a:rPr>
              <a:t>　</a:t>
            </a:r>
          </a:p>
        </p:txBody>
      </p:sp>
      <p:pic>
        <p:nvPicPr>
          <p:cNvPr id="2052" name="Picture 4">
            <a:extLst>
              <a:ext uri="{FF2B5EF4-FFF2-40B4-BE49-F238E27FC236}">
                <a16:creationId xmlns:a16="http://schemas.microsoft.com/office/drawing/2014/main" id="{76DDA914-C659-99C9-8FE6-3B2A02681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777" y="1951582"/>
            <a:ext cx="2913781" cy="18866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パトカーに乗る警察官のイラスト">
            <a:extLst>
              <a:ext uri="{FF2B5EF4-FFF2-40B4-BE49-F238E27FC236}">
                <a16:creationId xmlns:a16="http://schemas.microsoft.com/office/drawing/2014/main" id="{DFEB37C3-8E5B-AA78-D287-F2291C8B37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2414" y="4223974"/>
            <a:ext cx="2200202" cy="18866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0AC3CDEF-BB41-1015-8FC6-1A97DC3B10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4135" y="1969136"/>
            <a:ext cx="2534893" cy="209423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61C3A20D-48CB-3447-F89D-89F96A7F19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9518" y="4195548"/>
            <a:ext cx="2489510" cy="193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568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BF4F1E-7302-45A8-AFC3-7059D4852BB9}"/>
              </a:ext>
            </a:extLst>
          </p:cNvPr>
          <p:cNvSpPr>
            <a:spLocks noGrp="1"/>
          </p:cNvSpPr>
          <p:nvPr>
            <p:ph type="title"/>
          </p:nvPr>
        </p:nvSpPr>
        <p:spPr/>
        <p:txBody>
          <a:bodyPr/>
          <a:lstStyle/>
          <a:p>
            <a:r>
              <a:rPr lang="ja-JP" altLang="en-US" dirty="0">
                <a:latin typeface="HG丸ｺﾞｼｯｸM-PRO" panose="020F0600000000000000" pitchFamily="50" charset="-128"/>
                <a:ea typeface="HG丸ｺﾞｼｯｸM-PRO" panose="020F0600000000000000" pitchFamily="50" charset="-128"/>
              </a:rPr>
              <a:t>税金の使い道　公共施設</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3074" name="Picture 2" descr="学校の建物のイラスト（背景素材）">
            <a:extLst>
              <a:ext uri="{FF2B5EF4-FFF2-40B4-BE49-F238E27FC236}">
                <a16:creationId xmlns:a16="http://schemas.microsoft.com/office/drawing/2014/main" id="{AE343EA1-AC8D-97C4-056D-66D8F1E9EF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03212" y="4111907"/>
            <a:ext cx="2976303" cy="22211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道路のイラスト">
            <a:extLst>
              <a:ext uri="{FF2B5EF4-FFF2-40B4-BE49-F238E27FC236}">
                <a16:creationId xmlns:a16="http://schemas.microsoft.com/office/drawing/2014/main" id="{1907DD8E-7A43-1786-681F-016C32E9B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071" y="1557634"/>
            <a:ext cx="2804045" cy="226426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公園のイラスト">
            <a:extLst>
              <a:ext uri="{FF2B5EF4-FFF2-40B4-BE49-F238E27FC236}">
                <a16:creationId xmlns:a16="http://schemas.microsoft.com/office/drawing/2014/main" id="{AC4783A4-C96E-1077-E47F-BBA8E727BD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4487" y="4111907"/>
            <a:ext cx="3307225" cy="220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336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3B2919-EB79-4AD7-8F43-A26844083F21}"/>
              </a:ext>
            </a:extLst>
          </p:cNvPr>
          <p:cNvSpPr>
            <a:spLocks noGrp="1"/>
          </p:cNvSpPr>
          <p:nvPr>
            <p:ph type="title"/>
          </p:nvPr>
        </p:nvSpPr>
        <p:spPr/>
        <p:txBody>
          <a:bodyPr>
            <a:normAutofit fontScale="90000"/>
          </a:bodyPr>
          <a:lstStyle/>
          <a:p>
            <a:r>
              <a:rPr kumimoji="1" lang="ja-JP" altLang="en-US" dirty="0">
                <a:latin typeface="HG丸ｺﾞｼｯｸM-PRO" panose="020F0600000000000000" pitchFamily="50" charset="-128"/>
                <a:ea typeface="HG丸ｺﾞｼｯｸM-PRO" panose="020F0600000000000000" pitchFamily="50" charset="-128"/>
              </a:rPr>
              <a:t>税金の使い道</a:t>
            </a:r>
            <a:br>
              <a:rPr kumimoji="1" lang="en-US" altLang="ja-JP" dirty="0">
                <a:latin typeface="HG丸ｺﾞｼｯｸM-PRO" panose="020F0600000000000000" pitchFamily="50" charset="-128"/>
                <a:ea typeface="HG丸ｺﾞｼｯｸM-PRO" panose="020F0600000000000000" pitchFamily="50" charset="-128"/>
              </a:rPr>
            </a:br>
            <a:r>
              <a:rPr kumimoji="1" lang="ja-JP" altLang="en-US" dirty="0">
                <a:latin typeface="HG丸ｺﾞｼｯｸM-PRO" panose="020F0600000000000000" pitchFamily="50" charset="-128"/>
                <a:ea typeface="HG丸ｺﾞｼｯｸM-PRO" panose="020F0600000000000000" pitchFamily="50" charset="-128"/>
              </a:rPr>
              <a:t>スポーツ振興、科学技術の振興</a:t>
            </a:r>
          </a:p>
        </p:txBody>
      </p:sp>
      <p:pic>
        <p:nvPicPr>
          <p:cNvPr id="4098" name="Picture 2" descr="スポーツをする親子のイラスト">
            <a:extLst>
              <a:ext uri="{FF2B5EF4-FFF2-40B4-BE49-F238E27FC236}">
                <a16:creationId xmlns:a16="http://schemas.microsoft.com/office/drawing/2014/main" id="{9D61F0B1-7D56-F934-ECF6-DC61714FD2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72384" y="3923818"/>
            <a:ext cx="2475889" cy="237685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コンピューターを使いこなす子供のイラスト（男の子）">
            <a:extLst>
              <a:ext uri="{FF2B5EF4-FFF2-40B4-BE49-F238E27FC236}">
                <a16:creationId xmlns:a16="http://schemas.microsoft.com/office/drawing/2014/main" id="{F4CBFFF4-C3FD-68EA-7613-3BF3D132E1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7673" y="1677473"/>
            <a:ext cx="2259561" cy="225956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宇宙船のイラスト（旅客機）">
            <a:extLst>
              <a:ext uri="{FF2B5EF4-FFF2-40B4-BE49-F238E27FC236}">
                <a16:creationId xmlns:a16="http://schemas.microsoft.com/office/drawing/2014/main" id="{D0252846-0CE4-A637-58D0-9BDA167CF9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7234" y="4060954"/>
            <a:ext cx="2516669" cy="237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93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99BED7-2873-4944-986F-687BC997F907}"/>
              </a:ext>
            </a:extLst>
          </p:cNvPr>
          <p:cNvSpPr>
            <a:spLocks noGrp="1"/>
          </p:cNvSpPr>
          <p:nvPr>
            <p:ph type="title"/>
          </p:nvPr>
        </p:nvSpPr>
        <p:spPr/>
        <p:txBody>
          <a:bodyPr>
            <a:normAutofit/>
          </a:bodyPr>
          <a:lstStyle/>
          <a:p>
            <a:r>
              <a:rPr kumimoji="1" lang="ja-JP" altLang="en-US" sz="3200" dirty="0">
                <a:latin typeface="HG丸ｺﾞｼｯｸM-PRO" panose="020F0600000000000000" pitchFamily="50" charset="-128"/>
                <a:ea typeface="HG丸ｺﾞｼｯｸM-PRO" panose="020F0600000000000000" pitchFamily="50" charset="-128"/>
              </a:rPr>
              <a:t>スポーツ振興って生活に必ずしも必要？税金でまかなう必要ある？</a:t>
            </a:r>
          </a:p>
        </p:txBody>
      </p:sp>
      <p:sp>
        <p:nvSpPr>
          <p:cNvPr id="3" name="コンテンツ プレースホルダー 2">
            <a:extLst>
              <a:ext uri="{FF2B5EF4-FFF2-40B4-BE49-F238E27FC236}">
                <a16:creationId xmlns:a16="http://schemas.microsoft.com/office/drawing/2014/main" id="{F3B5D0DC-4CBA-49B8-98C4-9658CDA00EDC}"/>
              </a:ext>
            </a:extLst>
          </p:cNvPr>
          <p:cNvSpPr>
            <a:spLocks noGrp="1"/>
          </p:cNvSpPr>
          <p:nvPr>
            <p:ph idx="1"/>
          </p:nvPr>
        </p:nvSpPr>
        <p:spPr/>
        <p:txBody>
          <a:bodyPr/>
          <a:lstStyle/>
          <a:p>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生活するうえで健康な心と体は大事。</a:t>
            </a:r>
            <a:endParaRPr kumimoji="1" lang="en-US" altLang="ja-JP" dirty="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スポーツを通じて健全な心と体を育むきっかけをつくる。</a:t>
            </a:r>
            <a:endParaRPr kumimoji="1" lang="en-US" altLang="ja-JP" dirty="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国民が健康になれば、増え続ける医療費・社会保障費の減少につながる。</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024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40508E-DCFD-4A8A-9FC0-F02383F6314E}"/>
              </a:ext>
            </a:extLst>
          </p:cNvPr>
          <p:cNvSpPr>
            <a:spLocks noGrp="1"/>
          </p:cNvSpPr>
          <p:nvPr>
            <p:ph type="title"/>
          </p:nvPr>
        </p:nvSpPr>
        <p:spPr/>
        <p:txBody>
          <a:bodyPr>
            <a:normAutofit fontScale="90000"/>
          </a:bodyPr>
          <a:lstStyle/>
          <a:p>
            <a:r>
              <a:rPr kumimoji="1" lang="ja-JP" altLang="en-US" dirty="0">
                <a:latin typeface="HG丸ｺﾞｼｯｸM-PRO" panose="020F0600000000000000" pitchFamily="50" charset="-128"/>
                <a:ea typeface="HG丸ｺﾞｼｯｸM-PRO" panose="020F0600000000000000" pitchFamily="50" charset="-128"/>
              </a:rPr>
              <a:t>「日本体育の父」、「柔道の父」</a:t>
            </a:r>
            <a:br>
              <a:rPr kumimoji="1" lang="en-US" altLang="ja-JP" dirty="0">
                <a:latin typeface="HG丸ｺﾞｼｯｸM-PRO" panose="020F0600000000000000" pitchFamily="50" charset="-128"/>
                <a:ea typeface="HG丸ｺﾞｼｯｸM-PRO" panose="020F0600000000000000" pitchFamily="50" charset="-128"/>
              </a:rPr>
            </a:br>
            <a:r>
              <a:rPr kumimoji="1" lang="ja-JP" altLang="en-US" dirty="0">
                <a:latin typeface="HG丸ｺﾞｼｯｸM-PRO" panose="020F0600000000000000" pitchFamily="50" charset="-128"/>
                <a:ea typeface="HG丸ｺﾞｼｯｸM-PRO" panose="020F0600000000000000" pitchFamily="50" charset="-128"/>
              </a:rPr>
              <a:t>嘉納治五郎</a:t>
            </a:r>
          </a:p>
        </p:txBody>
      </p:sp>
      <p:sp>
        <p:nvSpPr>
          <p:cNvPr id="18" name="コンテンツ プレースホルダー 17">
            <a:extLst>
              <a:ext uri="{FF2B5EF4-FFF2-40B4-BE49-F238E27FC236}">
                <a16:creationId xmlns:a16="http://schemas.microsoft.com/office/drawing/2014/main" id="{854BE6DF-0FCB-4552-95D9-112675FC23F8}"/>
              </a:ext>
            </a:extLst>
          </p:cNvPr>
          <p:cNvSpPr>
            <a:spLocks noGrp="1"/>
          </p:cNvSpPr>
          <p:nvPr>
            <p:ph idx="1"/>
          </p:nvPr>
        </p:nvSpPr>
        <p:spPr>
          <a:xfrm>
            <a:off x="589832" y="2297637"/>
            <a:ext cx="7886700" cy="3263504"/>
          </a:xfrm>
        </p:spPr>
        <p:txBody>
          <a:bodyPr>
            <a:normAutofit/>
          </a:bodyPr>
          <a:lstStyle/>
          <a:p>
            <a:r>
              <a:rPr lang="en-US" altLang="ja-JP" sz="2400" dirty="0">
                <a:latin typeface="HG丸ｺﾞｼｯｸM-PRO" panose="020F0600000000000000" pitchFamily="50" charset="-128"/>
                <a:ea typeface="HG丸ｺﾞｼｯｸM-PRO" panose="020F0600000000000000" pitchFamily="50" charset="-128"/>
              </a:rPr>
              <a:t>1860</a:t>
            </a:r>
            <a:r>
              <a:rPr lang="ja-JP" altLang="en-US" sz="2400" dirty="0">
                <a:latin typeface="HG丸ｺﾞｼｯｸM-PRO" panose="020F0600000000000000" pitchFamily="50" charset="-128"/>
                <a:ea typeface="HG丸ｺﾞｼｯｸM-PRO" panose="020F0600000000000000" pitchFamily="50" charset="-128"/>
              </a:rPr>
              <a:t>年</a:t>
            </a:r>
            <a:r>
              <a:rPr lang="en-US" altLang="ja-JP" sz="2400" dirty="0">
                <a:latin typeface="HG丸ｺﾞｼｯｸM-PRO" panose="020F0600000000000000" pitchFamily="50" charset="-128"/>
                <a:ea typeface="HG丸ｺﾞｼｯｸM-PRO" panose="020F0600000000000000" pitchFamily="50" charset="-128"/>
              </a:rPr>
              <a:t>12</a:t>
            </a:r>
            <a:r>
              <a:rPr lang="ja-JP" altLang="en-US" sz="2400" dirty="0">
                <a:latin typeface="HG丸ｺﾞｼｯｸM-PRO" panose="020F0600000000000000" pitchFamily="50" charset="-128"/>
                <a:ea typeface="HG丸ｺﾞｼｯｸM-PRO" panose="020F0600000000000000" pitchFamily="50" charset="-128"/>
              </a:rPr>
              <a:t>月</a:t>
            </a:r>
            <a:r>
              <a:rPr lang="en-US" altLang="ja-JP" sz="2400" dirty="0">
                <a:latin typeface="HG丸ｺﾞｼｯｸM-PRO" panose="020F0600000000000000" pitchFamily="50" charset="-128"/>
                <a:ea typeface="HG丸ｺﾞｼｯｸM-PRO" panose="020F0600000000000000" pitchFamily="50" charset="-128"/>
              </a:rPr>
              <a:t>10</a:t>
            </a:r>
            <a:r>
              <a:rPr lang="ja-JP" altLang="en-US" sz="2400" dirty="0">
                <a:latin typeface="HG丸ｺﾞｼｯｸM-PRO" panose="020F0600000000000000" pitchFamily="50" charset="-128"/>
                <a:ea typeface="HG丸ｺﾞｼｯｸM-PRO" panose="020F0600000000000000" pitchFamily="50" charset="-128"/>
              </a:rPr>
              <a:t>日生まれ。</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それまでの武術や柔術を取り入れた</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柔道の道場、講道館を創設。</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日本のオリンピック初参加に尽力。</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柔道以外の日本のスポーツの発展にも</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多大な影響を与える。</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柔道の理念「精力善用」「自他共栄</a:t>
            </a:r>
            <a:r>
              <a:rPr lang="ja-JP" altLang="en-US" dirty="0">
                <a:latin typeface="HG丸ｺﾞｼｯｸM-PRO" panose="020F0600000000000000" pitchFamily="50" charset="-128"/>
                <a:ea typeface="HG丸ｺﾞｼｯｸM-PRO" panose="020F0600000000000000" pitchFamily="50" charset="-128"/>
              </a:rPr>
              <a:t>」。</a:t>
            </a:r>
            <a:endParaRPr lang="en-US" altLang="ja-JP" dirty="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endParaRPr lang="en-US" altLang="ja-JP" dirty="0"/>
          </a:p>
          <a:p>
            <a:endParaRPr lang="en-US" altLang="ja-JP" dirty="0"/>
          </a:p>
          <a:p>
            <a:endParaRPr lang="en-US" altLang="ja-JP" dirty="0"/>
          </a:p>
          <a:p>
            <a:pPr marL="0" indent="0">
              <a:buNone/>
            </a:pPr>
            <a:endParaRPr lang="en-US" altLang="ja-JP" dirty="0"/>
          </a:p>
          <a:p>
            <a:pPr marL="0" indent="0">
              <a:buNone/>
            </a:pPr>
            <a:endParaRPr lang="en-US" altLang="ja-JP" dirty="0"/>
          </a:p>
          <a:p>
            <a:pPr marL="0" indent="0">
              <a:buNone/>
            </a:pPr>
            <a:endParaRPr lang="ja-JP" altLang="en-US" dirty="0"/>
          </a:p>
        </p:txBody>
      </p:sp>
      <p:pic>
        <p:nvPicPr>
          <p:cNvPr id="20" name="図 19">
            <a:extLst>
              <a:ext uri="{FF2B5EF4-FFF2-40B4-BE49-F238E27FC236}">
                <a16:creationId xmlns:a16="http://schemas.microsoft.com/office/drawing/2014/main" id="{B4EF36B7-C7A3-4AA6-ADBC-A2494CF826E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20930" y="1296859"/>
            <a:ext cx="2032142" cy="3091318"/>
          </a:xfrm>
          <a:prstGeom prst="rect">
            <a:avLst/>
          </a:prstGeom>
        </p:spPr>
      </p:pic>
      <p:sp>
        <p:nvSpPr>
          <p:cNvPr id="21" name="テキスト ボックス 20">
            <a:extLst>
              <a:ext uri="{FF2B5EF4-FFF2-40B4-BE49-F238E27FC236}">
                <a16:creationId xmlns:a16="http://schemas.microsoft.com/office/drawing/2014/main" id="{98ABA526-8144-4688-9CF8-F43B1A04C4DC}"/>
              </a:ext>
            </a:extLst>
          </p:cNvPr>
          <p:cNvSpPr txBox="1"/>
          <p:nvPr/>
        </p:nvSpPr>
        <p:spPr>
          <a:xfrm>
            <a:off x="6088284" y="4699322"/>
            <a:ext cx="2164788" cy="300082"/>
          </a:xfrm>
          <a:prstGeom prst="rect">
            <a:avLst/>
          </a:prstGeom>
          <a:noFill/>
        </p:spPr>
        <p:txBody>
          <a:bodyPr wrap="square" rtlCol="0">
            <a:spAutoFit/>
          </a:bodyPr>
          <a:lstStyle/>
          <a:p>
            <a:r>
              <a:rPr lang="ja-JP" altLang="en-US" sz="675" dirty="0">
                <a:hlinkClick r:id="rId4" tooltip="https://ja.wikipedia.org/wiki/%E8%87%AA%E4%BB%96%E5%85%B1%E6%A0%84"/>
              </a:rPr>
              <a:t>この写真</a:t>
            </a:r>
            <a:r>
              <a:rPr lang="ja-JP" altLang="en-US" sz="675" dirty="0"/>
              <a:t> の作成者 不明な作成者 は </a:t>
            </a:r>
            <a:r>
              <a:rPr lang="ja-JP" altLang="en-US" sz="675" dirty="0">
                <a:hlinkClick r:id="rId5" tooltip="https://creativecommons.org/licenses/by-sa/3.0/"/>
              </a:rPr>
              <a:t>CC BY-SA</a:t>
            </a:r>
            <a:r>
              <a:rPr lang="ja-JP" altLang="en-US" sz="675" dirty="0"/>
              <a:t> のライセンスを許諾されています</a:t>
            </a:r>
          </a:p>
        </p:txBody>
      </p:sp>
    </p:spTree>
    <p:extLst>
      <p:ext uri="{BB962C8B-B14F-4D97-AF65-F5344CB8AC3E}">
        <p14:creationId xmlns:p14="http://schemas.microsoft.com/office/powerpoint/2010/main" val="33531932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TotalTime>
  <Words>1381</Words>
  <Application>Microsoft Office PowerPoint</Application>
  <PresentationFormat>画面に合わせる (4:3)</PresentationFormat>
  <Paragraphs>183</Paragraphs>
  <Slides>14</Slides>
  <Notes>14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HG丸ｺﾞｼｯｸM-PRO</vt:lpstr>
      <vt:lpstr>ヒラギノ角ゴ Pro W3</vt:lpstr>
      <vt:lpstr>游ゴシック</vt:lpstr>
      <vt:lpstr>Arial</vt:lpstr>
      <vt:lpstr>Calibri</vt:lpstr>
      <vt:lpstr>Calibri Light</vt:lpstr>
      <vt:lpstr>segoe ui</vt:lpstr>
      <vt:lpstr>Office テーマ</vt:lpstr>
      <vt:lpstr>税金とオリンピック</vt:lpstr>
      <vt:lpstr>オリンピックは誰のため？</vt:lpstr>
      <vt:lpstr>みなさん東京オリンピック・パラリンピック　観ましたか？</vt:lpstr>
      <vt:lpstr>東京オリンピックの費用は最終的に 3兆円超！？</vt:lpstr>
      <vt:lpstr>税金の使い道　公共サービス</vt:lpstr>
      <vt:lpstr>税金の使い道　公共施設</vt:lpstr>
      <vt:lpstr>税金の使い道 スポーツ振興、科学技術の振興</vt:lpstr>
      <vt:lpstr>スポーツ振興って生活に必ずしも必要？税金でまかなう必要ある？</vt:lpstr>
      <vt:lpstr>「日本体育の父」、「柔道の父」 嘉納治五郎</vt:lpstr>
      <vt:lpstr>「精力善用」、「自他共栄」とは？</vt:lpstr>
      <vt:lpstr>私たちが生活する社会も人と人が支え、 支えられている。（相互扶助）</vt:lpstr>
      <vt:lpstr>子供のころに経験したことは宝</vt:lpstr>
      <vt:lpstr>オリンピックは誰のため？</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税金とオリンピック</dc:title>
  <dc:creator>tanaka hidenori</dc:creator>
  <cp:lastModifiedBy>田中 秀則</cp:lastModifiedBy>
  <cp:revision>7</cp:revision>
  <dcterms:created xsi:type="dcterms:W3CDTF">2021-12-04T06:16:20Z</dcterms:created>
  <dcterms:modified xsi:type="dcterms:W3CDTF">2022-07-07T06:08:13Z</dcterms:modified>
</cp:coreProperties>
</file>