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5" r:id="rId2"/>
    <p:sldId id="271" r:id="rId3"/>
    <p:sldId id="272" r:id="rId4"/>
    <p:sldId id="267" r:id="rId5"/>
    <p:sldId id="266" r:id="rId6"/>
    <p:sldId id="269" r:id="rId7"/>
    <p:sldId id="273" r:id="rId8"/>
    <p:sldId id="275" r:id="rId9"/>
    <p:sldId id="274" r:id="rId10"/>
    <p:sldId id="278" r:id="rId11"/>
    <p:sldId id="276"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948" y="64"/>
      </p:cViewPr>
      <p:guideLst/>
    </p:cSldViewPr>
  </p:slideViewPr>
  <p:notesTextViewPr>
    <p:cViewPr>
      <p:scale>
        <a:sx n="1" d="1"/>
        <a:sy n="1" d="1"/>
      </p:scale>
      <p:origin x="0" y="0"/>
    </p:cViewPr>
  </p:notesTextViewPr>
  <p:notesViewPr>
    <p:cSldViewPr snapToGrid="0">
      <p:cViewPr varScale="1">
        <p:scale>
          <a:sx n="55" d="100"/>
          <a:sy n="55" d="100"/>
        </p:scale>
        <p:origin x="241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01978-5F27-4DCC-956C-A532D30E21B8}" type="datetimeFigureOut">
              <a:rPr kumimoji="1" lang="ja-JP" altLang="en-US" smtClean="0"/>
              <a:t>2022/9/6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929A8-DD51-49CF-BB02-D7F03085D646}" type="slidenum">
              <a:rPr kumimoji="1" lang="ja-JP" altLang="en-US" smtClean="0"/>
              <a:t>‹#›</a:t>
            </a:fld>
            <a:endParaRPr kumimoji="1" lang="ja-JP" altLang="en-US"/>
          </a:p>
        </p:txBody>
      </p:sp>
    </p:spTree>
    <p:extLst>
      <p:ext uri="{BB962C8B-B14F-4D97-AF65-F5344CB8AC3E}">
        <p14:creationId xmlns:p14="http://schemas.microsoft.com/office/powerpoint/2010/main" val="34721211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ある国のリーダーみんなで決めることにしました。</a:t>
            </a:r>
            <a:endParaRPr kumimoji="1" lang="en-US" altLang="ja-JP" dirty="0"/>
          </a:p>
          <a:p>
            <a:endParaRPr lang="en-US" altLang="ja-JP" dirty="0"/>
          </a:p>
          <a:p>
            <a:r>
              <a:rPr kumimoji="1" lang="ja-JP" altLang="en-US" dirty="0"/>
              <a:t>皆さんだったら、どちらのリーダーを選びますか？</a:t>
            </a:r>
            <a:endParaRPr kumimoji="1" lang="en-US" altLang="ja-JP" dirty="0"/>
          </a:p>
          <a:p>
            <a:r>
              <a:rPr lang="ja-JP" altLang="en-US" dirty="0"/>
              <a:t>左側のリーダー候補は</a:t>
            </a:r>
            <a:endParaRPr lang="en-US" altLang="ja-JP" dirty="0"/>
          </a:p>
          <a:p>
            <a:r>
              <a:rPr kumimoji="1" lang="ja-JP" altLang="en-US" dirty="0"/>
              <a:t>「私は消費税を</a:t>
            </a:r>
            <a:r>
              <a:rPr kumimoji="1" lang="en-US" altLang="ja-JP" dirty="0"/>
              <a:t>30</a:t>
            </a:r>
            <a:r>
              <a:rPr kumimoji="1" lang="ja-JP" altLang="en-US" dirty="0"/>
              <a:t>％に引き上げ、その増税分を国民のために使います」と主張しています。</a:t>
            </a:r>
            <a:endParaRPr kumimoji="1" lang="en-US" altLang="ja-JP" dirty="0"/>
          </a:p>
          <a:p>
            <a:r>
              <a:rPr kumimoji="1" lang="ja-JP" altLang="en-US" dirty="0"/>
              <a:t>右側のリーダー候補は</a:t>
            </a:r>
            <a:endParaRPr kumimoji="1" lang="en-US" altLang="ja-JP" dirty="0"/>
          </a:p>
          <a:p>
            <a:r>
              <a:rPr kumimoji="1" lang="ja-JP" altLang="en-US" dirty="0"/>
              <a:t>「私は消費税を廃止し、支出を減らします」と主張しています。</a:t>
            </a:r>
            <a:endParaRPr kumimoji="1" lang="en-US" altLang="ja-JP" dirty="0"/>
          </a:p>
          <a:p>
            <a:endParaRPr lang="en-US" altLang="ja-JP" dirty="0"/>
          </a:p>
          <a:p>
            <a:r>
              <a:rPr kumimoji="1" lang="ja-JP" altLang="en-US" dirty="0"/>
              <a:t>では、どのような方法でリーダーを選べばいいでしょうか。</a:t>
            </a:r>
            <a:endParaRPr kumimoji="1"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0E5929A8-DD51-49CF-BB02-D7F03085D646}" type="slidenum">
              <a:rPr kumimoji="1" lang="ja-JP" altLang="en-US" smtClean="0"/>
              <a:t>1</a:t>
            </a:fld>
            <a:endParaRPr kumimoji="1" lang="ja-JP" altLang="en-US" dirty="0"/>
          </a:p>
        </p:txBody>
      </p:sp>
    </p:spTree>
    <p:extLst>
      <p:ext uri="{BB962C8B-B14F-4D97-AF65-F5344CB8AC3E}">
        <p14:creationId xmlns:p14="http://schemas.microsoft.com/office/powerpoint/2010/main" val="2467911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選挙で当選した議員やリーダーたちは、税金の集め方についてもルールを決めます。</a:t>
            </a:r>
            <a:endParaRPr kumimoji="1" lang="en-US" altLang="ja-JP" dirty="0"/>
          </a:p>
          <a:p>
            <a:endParaRPr lang="en-US" altLang="ja-JP" dirty="0"/>
          </a:p>
          <a:p>
            <a:r>
              <a:rPr kumimoji="1" lang="ja-JP" altLang="en-US" dirty="0"/>
              <a:t>税金の集め方のキーワードは「公平」です。</a:t>
            </a:r>
            <a:endParaRPr kumimoji="1" lang="en-US" altLang="ja-JP" dirty="0"/>
          </a:p>
          <a:p>
            <a:r>
              <a:rPr lang="ja-JP" altLang="en-US" dirty="0"/>
              <a:t>日本では、</a:t>
            </a:r>
            <a:endParaRPr lang="en-US" altLang="ja-JP" dirty="0"/>
          </a:p>
          <a:p>
            <a:r>
              <a:rPr kumimoji="1" lang="ja-JP" altLang="en-US" dirty="0"/>
              <a:t>・同じ金額を集める</a:t>
            </a:r>
            <a:endParaRPr kumimoji="1" lang="en-US" altLang="ja-JP" dirty="0"/>
          </a:p>
          <a:p>
            <a:r>
              <a:rPr lang="ja-JP" altLang="en-US" dirty="0"/>
              <a:t>・特定人が全額を負担する</a:t>
            </a:r>
            <a:endParaRPr lang="en-US" altLang="ja-JP" dirty="0"/>
          </a:p>
          <a:p>
            <a:r>
              <a:rPr kumimoji="1" lang="ja-JP" altLang="en-US" dirty="0"/>
              <a:t>・同じ税率で集める</a:t>
            </a:r>
            <a:endParaRPr kumimoji="1" lang="en-US" altLang="ja-JP" dirty="0"/>
          </a:p>
          <a:p>
            <a:r>
              <a:rPr lang="ja-JP" altLang="en-US" dirty="0"/>
              <a:t>・負担する能力に応じて集める</a:t>
            </a:r>
            <a:endParaRPr lang="en-US" altLang="ja-JP" dirty="0"/>
          </a:p>
          <a:p>
            <a:r>
              <a:rPr kumimoji="1" lang="ja-JP" altLang="en-US" dirty="0"/>
              <a:t>といった様々な方法で税金を集めることで公平感を保っています。</a:t>
            </a:r>
            <a:endParaRPr kumimoji="1" lang="en-US" altLang="ja-JP" dirty="0"/>
          </a:p>
          <a:p>
            <a:endParaRPr lang="en-US" altLang="ja-JP" dirty="0"/>
          </a:p>
          <a:p>
            <a:r>
              <a:rPr kumimoji="1" lang="ja-JP" altLang="en-US" dirty="0"/>
              <a:t>同じ金額を集めるものは消費税</a:t>
            </a:r>
            <a:endParaRPr kumimoji="1" lang="en-US" altLang="ja-JP" dirty="0"/>
          </a:p>
          <a:p>
            <a:r>
              <a:rPr lang="ja-JP" altLang="en-US" dirty="0"/>
              <a:t>特定の人が全額負担するものは固定資産税、自動車税、酒税、たばこ税</a:t>
            </a:r>
            <a:endParaRPr lang="en-US" altLang="ja-JP" dirty="0"/>
          </a:p>
          <a:p>
            <a:r>
              <a:rPr kumimoji="1" lang="ja-JP" altLang="en-US" dirty="0"/>
              <a:t>同じ税率で集めるものは法人税</a:t>
            </a:r>
            <a:endParaRPr kumimoji="1" lang="en-US" altLang="ja-JP" dirty="0"/>
          </a:p>
          <a:p>
            <a:r>
              <a:rPr lang="ja-JP" altLang="en-US" dirty="0"/>
              <a:t>負担する能力に応じて集めるものは所得税、相続税、贈与税</a:t>
            </a:r>
            <a:endParaRPr lang="en-US" altLang="ja-JP" dirty="0"/>
          </a:p>
          <a:p>
            <a:r>
              <a:rPr kumimoji="1" lang="ja-JP" altLang="en-US" dirty="0"/>
              <a:t>です。</a:t>
            </a:r>
          </a:p>
        </p:txBody>
      </p:sp>
      <p:sp>
        <p:nvSpPr>
          <p:cNvPr id="4" name="スライド番号プレースホルダー 3"/>
          <p:cNvSpPr>
            <a:spLocks noGrp="1"/>
          </p:cNvSpPr>
          <p:nvPr>
            <p:ph type="sldNum" sz="quarter" idx="5"/>
          </p:nvPr>
        </p:nvSpPr>
        <p:spPr/>
        <p:txBody>
          <a:bodyPr/>
          <a:lstStyle/>
          <a:p>
            <a:fld id="{0E5929A8-DD51-49CF-BB02-D7F03085D646}" type="slidenum">
              <a:rPr kumimoji="1" lang="ja-JP" altLang="en-US" smtClean="0"/>
              <a:t>10</a:t>
            </a:fld>
            <a:endParaRPr kumimoji="1" lang="ja-JP" altLang="en-US"/>
          </a:p>
        </p:txBody>
      </p:sp>
    </p:spTree>
    <p:extLst>
      <p:ext uri="{BB962C8B-B14F-4D97-AF65-F5344CB8AC3E}">
        <p14:creationId xmlns:p14="http://schemas.microsoft.com/office/powerpoint/2010/main" val="5918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国民は、選挙で議員やリーダーを選びます。</a:t>
            </a:r>
            <a:endParaRPr kumimoji="1" lang="en-US" altLang="ja-JP" dirty="0"/>
          </a:p>
          <a:p>
            <a:r>
              <a:rPr kumimoji="1" lang="ja-JP" altLang="en-US" dirty="0"/>
              <a:t>議員やリーダーは税金を集めるルールを決めます。</a:t>
            </a:r>
            <a:endParaRPr kumimoji="1" lang="en-US" altLang="ja-JP" dirty="0"/>
          </a:p>
          <a:p>
            <a:r>
              <a:rPr lang="ja-JP" altLang="en-US" dirty="0"/>
              <a:t>そのルールに基づき、私たちは自分で申告書を作成して自分で税金を納付します。</a:t>
            </a:r>
            <a:endParaRPr lang="en-US" altLang="ja-JP" dirty="0"/>
          </a:p>
          <a:p>
            <a:r>
              <a:rPr lang="ja-JP" altLang="en-US" dirty="0"/>
              <a:t>国や、地方公共団体に集められた税金は私たちの暮らしのために使われます。</a:t>
            </a:r>
            <a:endParaRPr lang="en-US" altLang="ja-JP" dirty="0"/>
          </a:p>
          <a:p>
            <a:endParaRPr lang="en-US" altLang="ja-JP" dirty="0"/>
          </a:p>
          <a:p>
            <a:r>
              <a:rPr lang="ja-JP" altLang="en-US" dirty="0"/>
              <a:t>つまり、間接的ではありますが、国民は自分たちで決めたルールに基づき税金を支払っていると言えます。</a:t>
            </a:r>
            <a:endParaRPr lang="en-US" altLang="ja-JP" dirty="0"/>
          </a:p>
          <a:p>
            <a:endParaRPr kumimoji="1" lang="en-US" altLang="ja-JP" dirty="0"/>
          </a:p>
          <a:p>
            <a:r>
              <a:rPr kumimoji="1" lang="ja-JP" altLang="en-US" dirty="0"/>
              <a:t>議員やリーダーが決めたルールは、我々国民</a:t>
            </a:r>
            <a:r>
              <a:rPr lang="ja-JP" altLang="en-US" dirty="0"/>
              <a:t>が次の選挙で評価することができます。</a:t>
            </a:r>
            <a:endParaRPr lang="en-US" altLang="ja-JP" dirty="0"/>
          </a:p>
          <a:p>
            <a:endParaRPr kumimoji="1" lang="en-US" altLang="ja-JP" dirty="0"/>
          </a:p>
          <a:p>
            <a:r>
              <a:rPr kumimoji="1" lang="ja-JP" altLang="en-US" dirty="0"/>
              <a:t>このように、税金の使い方ひとつをとっても、関心を持ち選挙で投票すること</a:t>
            </a:r>
            <a:r>
              <a:rPr lang="ja-JP" altLang="en-US" dirty="0"/>
              <a:t>が大切です。</a:t>
            </a:r>
            <a:endParaRPr kumimoji="1" lang="en-US" altLang="ja-JP" dirty="0"/>
          </a:p>
        </p:txBody>
      </p:sp>
      <p:sp>
        <p:nvSpPr>
          <p:cNvPr id="4" name="スライド番号プレースホルダー 3"/>
          <p:cNvSpPr>
            <a:spLocks noGrp="1"/>
          </p:cNvSpPr>
          <p:nvPr>
            <p:ph type="sldNum" sz="quarter" idx="5"/>
          </p:nvPr>
        </p:nvSpPr>
        <p:spPr/>
        <p:txBody>
          <a:bodyPr/>
          <a:lstStyle/>
          <a:p>
            <a:fld id="{0E5929A8-DD51-49CF-BB02-D7F03085D646}" type="slidenum">
              <a:rPr kumimoji="1" lang="ja-JP" altLang="en-US" smtClean="0"/>
              <a:t>11</a:t>
            </a:fld>
            <a:endParaRPr kumimoji="1" lang="ja-JP" altLang="en-US"/>
          </a:p>
        </p:txBody>
      </p:sp>
    </p:spTree>
    <p:extLst>
      <p:ext uri="{BB962C8B-B14F-4D97-AF65-F5344CB8AC3E}">
        <p14:creationId xmlns:p14="http://schemas.microsoft.com/office/powerpoint/2010/main" val="1019665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r>
              <a:rPr kumimoji="1" lang="ja-JP" altLang="en-US" dirty="0"/>
              <a:t>選挙に参加することで何ができるのでしょうか。</a:t>
            </a:r>
            <a:endParaRPr kumimoji="1" lang="en-US" altLang="ja-JP" dirty="0"/>
          </a:p>
          <a:p>
            <a:endParaRPr lang="en-US" altLang="ja-JP" dirty="0"/>
          </a:p>
          <a:p>
            <a:r>
              <a:rPr lang="ja-JP" altLang="en-US" dirty="0"/>
              <a:t>選挙で選ばれた代表者は、税金のルールを決めています。</a:t>
            </a:r>
            <a:endParaRPr lang="en-US" altLang="ja-JP" dirty="0"/>
          </a:p>
          <a:p>
            <a:r>
              <a:rPr lang="ja-JP" altLang="en-US" dirty="0"/>
              <a:t>これは、国民が間接的ではあるけども、自分たちのルールを自分たちで決めていることを表しています。</a:t>
            </a:r>
            <a:endParaRPr lang="en-US" altLang="ja-JP" dirty="0"/>
          </a:p>
          <a:p>
            <a:r>
              <a:rPr kumimoji="1" lang="ja-JP" altLang="en-US" dirty="0"/>
              <a:t>選挙に参加する、ということは、自分たちのルールを自分たちで決めることに参加する、ということを意味します。</a:t>
            </a:r>
            <a:endParaRPr kumimoji="1" lang="en-US" altLang="ja-JP" dirty="0"/>
          </a:p>
          <a:p>
            <a:r>
              <a:rPr lang="ja-JP" altLang="en-US" dirty="0"/>
              <a:t>つまり、主人公は国民です。</a:t>
            </a:r>
            <a:endParaRPr lang="en-US" altLang="ja-JP" dirty="0"/>
          </a:p>
          <a:p>
            <a:r>
              <a:rPr lang="ja-JP" altLang="en-US" dirty="0"/>
              <a:t>これは憲法で定められています。</a:t>
            </a:r>
            <a:endParaRPr lang="en-US" altLang="ja-JP" dirty="0"/>
          </a:p>
          <a:p>
            <a:r>
              <a:rPr lang="ja-JP" altLang="en-US" dirty="0"/>
              <a:t>これを「国民主権」と言います。</a:t>
            </a:r>
            <a:endParaRPr lang="en-US" altLang="ja-JP" dirty="0"/>
          </a:p>
          <a:p>
            <a:endParaRPr lang="en-US" altLang="ja-JP" dirty="0"/>
          </a:p>
          <a:p>
            <a:r>
              <a:rPr lang="ja-JP" altLang="en-US" dirty="0"/>
              <a:t>選挙に参加することで、自分の考えを伝えることができます。</a:t>
            </a:r>
            <a:endParaRPr lang="en-US" altLang="ja-JP" dirty="0"/>
          </a:p>
          <a:p>
            <a:r>
              <a:rPr lang="ja-JP" altLang="en-US" dirty="0"/>
              <a:t>これは非常に貴重な機会です。</a:t>
            </a:r>
            <a:endParaRPr lang="en-US" altLang="ja-JP" dirty="0"/>
          </a:p>
          <a:p>
            <a:endParaRPr lang="en-US" altLang="ja-JP" dirty="0"/>
          </a:p>
          <a:p>
            <a:r>
              <a:rPr lang="ja-JP" altLang="en-US" dirty="0"/>
              <a:t>みんなが出し合った税金はこんな風に使ってほしい、こういう国になってほしいとみんなが考えを出し合うことが大切です。</a:t>
            </a:r>
            <a:endParaRPr lang="en-US" altLang="ja-JP" dirty="0"/>
          </a:p>
        </p:txBody>
      </p:sp>
      <p:sp>
        <p:nvSpPr>
          <p:cNvPr id="4" name="スライド番号プレースホルダー 3"/>
          <p:cNvSpPr>
            <a:spLocks noGrp="1"/>
          </p:cNvSpPr>
          <p:nvPr>
            <p:ph type="sldNum" sz="quarter" idx="5"/>
          </p:nvPr>
        </p:nvSpPr>
        <p:spPr/>
        <p:txBody>
          <a:bodyPr/>
          <a:lstStyle/>
          <a:p>
            <a:fld id="{0E5929A8-DD51-49CF-BB02-D7F03085D646}" type="slidenum">
              <a:rPr kumimoji="1" lang="ja-JP" altLang="en-US" smtClean="0"/>
              <a:t>12</a:t>
            </a:fld>
            <a:endParaRPr kumimoji="1" lang="ja-JP" altLang="en-US"/>
          </a:p>
        </p:txBody>
      </p:sp>
    </p:spTree>
    <p:extLst>
      <p:ext uri="{BB962C8B-B14F-4D97-AF65-F5344CB8AC3E}">
        <p14:creationId xmlns:p14="http://schemas.microsoft.com/office/powerpoint/2010/main" val="2640170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リーダーを選ぶ方法はどんなものがあるでしょうか。</a:t>
            </a:r>
            <a:endParaRPr kumimoji="1" lang="en-US" altLang="ja-JP" dirty="0"/>
          </a:p>
          <a:p>
            <a:endParaRPr lang="en-US" altLang="ja-JP" dirty="0"/>
          </a:p>
          <a:p>
            <a:r>
              <a:rPr kumimoji="1" lang="ja-JP" altLang="en-US" dirty="0"/>
              <a:t>「選挙」という方法があります。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0E5929A8-DD51-49CF-BB02-D7F03085D646}" type="slidenum">
              <a:rPr kumimoji="1" lang="ja-JP" altLang="en-US" smtClean="0"/>
              <a:t>2</a:t>
            </a:fld>
            <a:endParaRPr kumimoji="1" lang="ja-JP" altLang="en-US"/>
          </a:p>
        </p:txBody>
      </p:sp>
    </p:spTree>
    <p:extLst>
      <p:ext uri="{BB962C8B-B14F-4D97-AF65-F5344CB8AC3E}">
        <p14:creationId xmlns:p14="http://schemas.microsoft.com/office/powerpoint/2010/main" val="227022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では、選挙って何をするものでしょうか。</a:t>
            </a:r>
            <a:endParaRPr lang="en-US" altLang="ja-JP" dirty="0"/>
          </a:p>
          <a:p>
            <a:endParaRPr kumimoji="1" lang="en-US" altLang="ja-JP" dirty="0"/>
          </a:p>
          <a:p>
            <a:r>
              <a:rPr lang="ja-JP" altLang="en-US" dirty="0"/>
              <a:t>何かを決めるときは話し合いが必要ですが、全員で話し合っても色々な考えがあって、結論がまとまりません。</a:t>
            </a:r>
            <a:endParaRPr lang="en-US" altLang="ja-JP" dirty="0"/>
          </a:p>
          <a:p>
            <a:r>
              <a:rPr kumimoji="1" lang="ja-JP" altLang="en-US" dirty="0"/>
              <a:t>そこで、皆の代表を決めて、その代表たちが話あってルールを決めればスムーズに物事が進みます。</a:t>
            </a:r>
            <a:endParaRPr kumimoji="1" lang="en-US" altLang="ja-JP" dirty="0"/>
          </a:p>
          <a:p>
            <a:endParaRPr lang="en-US" altLang="ja-JP" dirty="0"/>
          </a:p>
          <a:p>
            <a:r>
              <a:rPr kumimoji="1" lang="ja-JP" altLang="en-US" dirty="0"/>
              <a:t>その代表を選ぶことが「選挙」と言います。</a:t>
            </a:r>
            <a:endParaRPr kumimoji="1" lang="en-US" altLang="ja-JP" dirty="0"/>
          </a:p>
          <a:p>
            <a:r>
              <a:rPr lang="ja-JP" altLang="en-US" dirty="0"/>
              <a:t>自分がいいと思う候補者に投票をし、一番得票が多い人が当選します。</a:t>
            </a:r>
            <a:endParaRPr kumimoji="1" lang="ja-JP" altLang="en-US" dirty="0"/>
          </a:p>
        </p:txBody>
      </p:sp>
      <p:sp>
        <p:nvSpPr>
          <p:cNvPr id="4" name="スライド番号プレースホルダー 3"/>
          <p:cNvSpPr>
            <a:spLocks noGrp="1"/>
          </p:cNvSpPr>
          <p:nvPr>
            <p:ph type="sldNum" sz="quarter" idx="5"/>
          </p:nvPr>
        </p:nvSpPr>
        <p:spPr/>
        <p:txBody>
          <a:bodyPr/>
          <a:lstStyle/>
          <a:p>
            <a:fld id="{0E5929A8-DD51-49CF-BB02-D7F03085D646}" type="slidenum">
              <a:rPr kumimoji="1" lang="ja-JP" altLang="en-US" smtClean="0"/>
              <a:t>3</a:t>
            </a:fld>
            <a:endParaRPr kumimoji="1" lang="ja-JP" altLang="en-US"/>
          </a:p>
        </p:txBody>
      </p:sp>
    </p:spTree>
    <p:extLst>
      <p:ext uri="{BB962C8B-B14F-4D97-AF65-F5344CB8AC3E}">
        <p14:creationId xmlns:p14="http://schemas.microsoft.com/office/powerpoint/2010/main" val="75891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実際、選挙で選ぶ人は誰でしょうか。</a:t>
            </a:r>
            <a:endParaRPr kumimoji="1" lang="en-US" altLang="ja-JP" dirty="0"/>
          </a:p>
          <a:p>
            <a:endParaRPr lang="en-US" altLang="ja-JP" dirty="0"/>
          </a:p>
          <a:p>
            <a:r>
              <a:rPr lang="ja-JP" altLang="en-US" dirty="0"/>
              <a:t>選挙では</a:t>
            </a:r>
            <a:endParaRPr lang="en-US" altLang="ja-JP" dirty="0"/>
          </a:p>
          <a:p>
            <a:r>
              <a:rPr lang="ja-JP" altLang="en-US" dirty="0"/>
              <a:t>衆議院議員や参議院議員の国会議員</a:t>
            </a:r>
            <a:endParaRPr lang="en-US" altLang="ja-JP" dirty="0"/>
          </a:p>
          <a:p>
            <a:r>
              <a:rPr lang="ja-JP" altLang="en-US" dirty="0"/>
              <a:t>都道府県の知事、都道府県議会議員</a:t>
            </a:r>
            <a:endParaRPr lang="en-US" altLang="ja-JP" dirty="0"/>
          </a:p>
          <a:p>
            <a:r>
              <a:rPr lang="ja-JP" altLang="en-US" dirty="0"/>
              <a:t>市区町村長、市区町村議会議員を選びます。</a:t>
            </a:r>
            <a:endParaRPr lang="en-US" altLang="ja-JP" dirty="0"/>
          </a:p>
          <a:p>
            <a:endParaRPr lang="en-US" altLang="ja-JP" dirty="0"/>
          </a:p>
          <a:p>
            <a:endParaRPr lang="en-US" altLang="ja-JP" dirty="0"/>
          </a:p>
          <a:p>
            <a:r>
              <a:rPr lang="ja-JP" altLang="en-US" dirty="0"/>
              <a:t>アメリカやお隣の国韓国の大統領は国民が選挙で選びますが、</a:t>
            </a:r>
            <a:endParaRPr lang="en-US" altLang="ja-JP" dirty="0"/>
          </a:p>
          <a:p>
            <a:r>
              <a:rPr lang="ja-JP" altLang="en-US" dirty="0"/>
              <a:t>日本の総理大臣は</a:t>
            </a:r>
            <a:endParaRPr lang="en-US" altLang="ja-JP" dirty="0"/>
          </a:p>
          <a:p>
            <a:r>
              <a:rPr lang="ja-JP" altLang="en-US" dirty="0"/>
              <a:t>国会議員の選挙で選びます。</a:t>
            </a:r>
            <a:endParaRPr lang="en-US" altLang="ja-JP" dirty="0"/>
          </a:p>
          <a:p>
            <a:r>
              <a:rPr lang="ja-JP" altLang="en-US" dirty="0"/>
              <a:t>国民が直接選ぶことはできません。</a:t>
            </a:r>
            <a:endParaRPr lang="en-US" altLang="ja-JP" dirty="0"/>
          </a:p>
        </p:txBody>
      </p:sp>
      <p:sp>
        <p:nvSpPr>
          <p:cNvPr id="4" name="スライド番号プレースホルダー 3"/>
          <p:cNvSpPr>
            <a:spLocks noGrp="1"/>
          </p:cNvSpPr>
          <p:nvPr>
            <p:ph type="sldNum" sz="quarter" idx="5"/>
          </p:nvPr>
        </p:nvSpPr>
        <p:spPr/>
        <p:txBody>
          <a:bodyPr/>
          <a:lstStyle/>
          <a:p>
            <a:fld id="{0E5929A8-DD51-49CF-BB02-D7F03085D646}" type="slidenum">
              <a:rPr kumimoji="1" lang="ja-JP" altLang="en-US" smtClean="0"/>
              <a:t>4</a:t>
            </a:fld>
            <a:endParaRPr kumimoji="1" lang="ja-JP" altLang="en-US" dirty="0"/>
          </a:p>
        </p:txBody>
      </p:sp>
    </p:spTree>
    <p:extLst>
      <p:ext uri="{BB962C8B-B14F-4D97-AF65-F5344CB8AC3E}">
        <p14:creationId xmlns:p14="http://schemas.microsoft.com/office/powerpoint/2010/main" val="68378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何歳になったら選挙に参加できるでしょうか。</a:t>
            </a:r>
            <a:endParaRPr lang="en-US" altLang="ja-JP" dirty="0"/>
          </a:p>
          <a:p>
            <a:endParaRPr lang="en-US" altLang="ja-JP" dirty="0"/>
          </a:p>
          <a:p>
            <a:r>
              <a:rPr lang="ja-JP" altLang="en-US" dirty="0"/>
              <a:t>選挙に参加する方法は、リーダーを選ぶ「投票」と、</a:t>
            </a:r>
            <a:endParaRPr lang="en-US" altLang="ja-JP" dirty="0"/>
          </a:p>
          <a:p>
            <a:r>
              <a:rPr lang="ja-JP" altLang="en-US" dirty="0"/>
              <a:t>リーダーになろうと「立候補」する方法があります。</a:t>
            </a:r>
            <a:endParaRPr lang="en-US" altLang="ja-JP" dirty="0"/>
          </a:p>
          <a:p>
            <a:endParaRPr kumimoji="1" lang="en-US" altLang="ja-JP" dirty="0"/>
          </a:p>
          <a:p>
            <a:r>
              <a:rPr lang="ja-JP" altLang="en-US" dirty="0"/>
              <a:t>日本では、選挙に投票できるのがそれまで</a:t>
            </a:r>
            <a:r>
              <a:rPr lang="en-US" altLang="ja-JP" dirty="0"/>
              <a:t>20</a:t>
            </a:r>
            <a:r>
              <a:rPr lang="ja-JP" altLang="en-US" dirty="0"/>
              <a:t>歳からとされていましたが、平成</a:t>
            </a:r>
            <a:r>
              <a:rPr lang="en-US" altLang="ja-JP" dirty="0"/>
              <a:t>28</a:t>
            </a:r>
            <a:r>
              <a:rPr lang="ja-JP" altLang="en-US" dirty="0"/>
              <a:t>年に</a:t>
            </a:r>
            <a:r>
              <a:rPr lang="en-US" altLang="ja-JP" dirty="0"/>
              <a:t>18</a:t>
            </a:r>
            <a:r>
              <a:rPr lang="ja-JP" altLang="en-US" dirty="0"/>
              <a:t>歳からとなりました。</a:t>
            </a:r>
            <a:endParaRPr lang="en-US" altLang="ja-JP" dirty="0"/>
          </a:p>
          <a:p>
            <a:endParaRPr lang="en-US" altLang="ja-JP" dirty="0"/>
          </a:p>
          <a:p>
            <a:r>
              <a:rPr lang="ja-JP" altLang="en-US" dirty="0"/>
              <a:t>また、選挙に立候補できる年齢は参議院議員と都道府県知事は</a:t>
            </a:r>
            <a:r>
              <a:rPr lang="en-US" altLang="ja-JP" dirty="0"/>
              <a:t>30</a:t>
            </a:r>
            <a:r>
              <a:rPr lang="ja-JP" altLang="en-US" dirty="0"/>
              <a:t>歳から</a:t>
            </a:r>
            <a:endParaRPr lang="en-US" altLang="ja-JP" dirty="0"/>
          </a:p>
          <a:p>
            <a:r>
              <a:rPr lang="ja-JP" altLang="en-US" dirty="0"/>
              <a:t>その他の議員や市区町村長は</a:t>
            </a:r>
            <a:r>
              <a:rPr lang="en-US" altLang="ja-JP" dirty="0"/>
              <a:t>25</a:t>
            </a:r>
            <a:r>
              <a:rPr lang="ja-JP" altLang="en-US" dirty="0"/>
              <a:t>歳からとなっています。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E5929A8-DD51-49CF-BB02-D7F03085D646}" type="slidenum">
              <a:rPr kumimoji="1" lang="ja-JP" altLang="en-US" smtClean="0"/>
              <a:t>5</a:t>
            </a:fld>
            <a:endParaRPr kumimoji="1" lang="ja-JP" altLang="en-US"/>
          </a:p>
        </p:txBody>
      </p:sp>
    </p:spTree>
    <p:extLst>
      <p:ext uri="{BB962C8B-B14F-4D97-AF65-F5344CB8AC3E}">
        <p14:creationId xmlns:p14="http://schemas.microsoft.com/office/powerpoint/2010/main" val="205065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選挙中は、候補者の演説を聞く、テレビ、インターネットなどそれぞれのメディアで候補者の情報を見るなどして投票する人を決める行動をします。</a:t>
            </a:r>
            <a:endParaRPr kumimoji="1" lang="en-US" altLang="ja-JP" dirty="0"/>
          </a:p>
          <a:p>
            <a:endParaRPr lang="en-US" altLang="ja-JP" dirty="0"/>
          </a:p>
          <a:p>
            <a:r>
              <a:rPr kumimoji="1" lang="ja-JP" altLang="en-US" dirty="0"/>
              <a:t>選挙の最終日が投票日となります。</a:t>
            </a:r>
            <a:endParaRPr kumimoji="1" lang="en-US" altLang="ja-JP" dirty="0"/>
          </a:p>
          <a:p>
            <a:r>
              <a:rPr lang="ja-JP" altLang="en-US" dirty="0"/>
              <a:t>では、どのように投票するのでしょうか。</a:t>
            </a:r>
            <a:endParaRPr lang="en-US" altLang="ja-JP" dirty="0"/>
          </a:p>
          <a:p>
            <a:r>
              <a:rPr kumimoji="1" lang="ja-JP" altLang="en-US" dirty="0"/>
              <a:t>どの選挙も市区町村から投票所入場券が配布されます。</a:t>
            </a:r>
            <a:endParaRPr kumimoji="1" lang="en-US" altLang="ja-JP" dirty="0"/>
          </a:p>
          <a:p>
            <a:r>
              <a:rPr lang="ja-JP" altLang="en-US" dirty="0"/>
              <a:t>その入場券を持参して投票所へ行き、受付で入場券と引き換えに投票用紙をもらいます。</a:t>
            </a:r>
            <a:endParaRPr lang="en-US" altLang="ja-JP" dirty="0"/>
          </a:p>
          <a:p>
            <a:endParaRPr kumimoji="1" lang="en-US" altLang="ja-JP" dirty="0"/>
          </a:p>
          <a:p>
            <a:r>
              <a:rPr lang="ja-JP" altLang="en-US" dirty="0"/>
              <a:t>決められた場所で、投票用紙に候補者の名前を記入し、投票箱に候補者名を記入した投票用紙を入れます。</a:t>
            </a:r>
            <a:endParaRPr kumimoji="1" lang="ja-JP" altLang="en-US" dirty="0"/>
          </a:p>
        </p:txBody>
      </p:sp>
      <p:sp>
        <p:nvSpPr>
          <p:cNvPr id="4" name="スライド番号プレースホルダー 3"/>
          <p:cNvSpPr>
            <a:spLocks noGrp="1"/>
          </p:cNvSpPr>
          <p:nvPr>
            <p:ph type="sldNum" sz="quarter" idx="5"/>
          </p:nvPr>
        </p:nvSpPr>
        <p:spPr/>
        <p:txBody>
          <a:bodyPr/>
          <a:lstStyle/>
          <a:p>
            <a:fld id="{0E5929A8-DD51-49CF-BB02-D7F03085D646}" type="slidenum">
              <a:rPr kumimoji="1" lang="ja-JP" altLang="en-US" smtClean="0"/>
              <a:t>6</a:t>
            </a:fld>
            <a:endParaRPr kumimoji="1" lang="ja-JP" altLang="en-US"/>
          </a:p>
        </p:txBody>
      </p:sp>
    </p:spTree>
    <p:extLst>
      <p:ext uri="{BB962C8B-B14F-4D97-AF65-F5344CB8AC3E}">
        <p14:creationId xmlns:p14="http://schemas.microsoft.com/office/powerpoint/2010/main" val="181879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実際、どちらを選ぶのがいいのでしょうか。</a:t>
            </a:r>
            <a:endParaRPr kumimoji="1" lang="en-US" altLang="ja-JP" dirty="0"/>
          </a:p>
          <a:p>
            <a:endParaRPr lang="en-US" altLang="ja-JP" dirty="0"/>
          </a:p>
          <a:p>
            <a:r>
              <a:rPr kumimoji="1" lang="ja-JP" altLang="en-US" dirty="0"/>
              <a:t>左側のリーダー候補は</a:t>
            </a:r>
            <a:endParaRPr kumimoji="1" lang="en-US" altLang="ja-JP" dirty="0"/>
          </a:p>
          <a:p>
            <a:r>
              <a:rPr lang="ja-JP" altLang="en-US" dirty="0"/>
              <a:t>「消費税率を</a:t>
            </a:r>
            <a:r>
              <a:rPr lang="en-US" altLang="ja-JP" dirty="0"/>
              <a:t>30%</a:t>
            </a:r>
            <a:r>
              <a:rPr lang="ja-JP" altLang="en-US" dirty="0"/>
              <a:t>に引き上げます」と主張していました。</a:t>
            </a:r>
            <a:endParaRPr lang="en-US" altLang="ja-JP" dirty="0"/>
          </a:p>
          <a:p>
            <a:r>
              <a:rPr kumimoji="1" lang="ja-JP" altLang="en-US" dirty="0"/>
              <a:t>消費税率を引き上げると、医療費の自己負担が減少し、年金も増額されるなど社会保障が充実しますが、国民の消費税の負担が増します。</a:t>
            </a:r>
            <a:endParaRPr kumimoji="1" lang="en-US" altLang="ja-JP" dirty="0"/>
          </a:p>
          <a:p>
            <a:endParaRPr lang="en-US" altLang="ja-JP" dirty="0"/>
          </a:p>
          <a:p>
            <a:r>
              <a:rPr kumimoji="1" lang="ja-JP" altLang="en-US" dirty="0"/>
              <a:t>右側のリーダー候補は</a:t>
            </a:r>
            <a:endParaRPr kumimoji="1" lang="en-US" altLang="ja-JP" dirty="0"/>
          </a:p>
          <a:p>
            <a:r>
              <a:rPr lang="ja-JP" altLang="en-US" dirty="0"/>
              <a:t>「消費税を廃止する」と主張していました。</a:t>
            </a:r>
            <a:endParaRPr lang="en-US" altLang="ja-JP" dirty="0"/>
          </a:p>
          <a:p>
            <a:r>
              <a:rPr kumimoji="1" lang="ja-JP" altLang="en-US" dirty="0"/>
              <a:t>消費税を廃止すると、国民の消費税の負担はなくなりますが、</a:t>
            </a:r>
            <a:endParaRPr kumimoji="1" lang="en-US" altLang="ja-JP" dirty="0"/>
          </a:p>
          <a:p>
            <a:r>
              <a:rPr lang="ja-JP" altLang="en-US" dirty="0"/>
              <a:t>医療費の自己負担が増え、年金も減額されるなど社会保障費が減ります。</a:t>
            </a:r>
            <a:endParaRPr lang="en-US" altLang="ja-JP" dirty="0"/>
          </a:p>
          <a:p>
            <a:endParaRPr kumimoji="1" lang="en-US" altLang="ja-JP" dirty="0"/>
          </a:p>
          <a:p>
            <a:r>
              <a:rPr kumimoji="1" lang="ja-JP" altLang="en-US" dirty="0"/>
              <a:t>どちらを選択するかは選挙により国民が選択することになります。</a:t>
            </a:r>
          </a:p>
        </p:txBody>
      </p:sp>
      <p:sp>
        <p:nvSpPr>
          <p:cNvPr id="4" name="スライド番号プレースホルダー 3"/>
          <p:cNvSpPr>
            <a:spLocks noGrp="1"/>
          </p:cNvSpPr>
          <p:nvPr>
            <p:ph type="sldNum" sz="quarter" idx="5"/>
          </p:nvPr>
        </p:nvSpPr>
        <p:spPr/>
        <p:txBody>
          <a:bodyPr/>
          <a:lstStyle/>
          <a:p>
            <a:fld id="{0E5929A8-DD51-49CF-BB02-D7F03085D646}" type="slidenum">
              <a:rPr kumimoji="1" lang="ja-JP" altLang="en-US" smtClean="0"/>
              <a:t>7</a:t>
            </a:fld>
            <a:endParaRPr kumimoji="1" lang="ja-JP" altLang="en-US"/>
          </a:p>
        </p:txBody>
      </p:sp>
    </p:spTree>
    <p:extLst>
      <p:ext uri="{BB962C8B-B14F-4D97-AF65-F5344CB8AC3E}">
        <p14:creationId xmlns:p14="http://schemas.microsoft.com/office/powerpoint/2010/main" val="143740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選挙で当選した議員やリーダーは様々なルールを決めますが、</a:t>
            </a:r>
            <a:endParaRPr kumimoji="1" lang="en-US" altLang="ja-JP" dirty="0"/>
          </a:p>
          <a:p>
            <a:r>
              <a:rPr lang="ja-JP" altLang="en-US" dirty="0"/>
              <a:t>税金の集め方や使い道についてもルールを決めます。</a:t>
            </a:r>
            <a:endParaRPr kumimoji="1" lang="en-US" altLang="ja-JP" dirty="0"/>
          </a:p>
          <a:p>
            <a:endParaRPr lang="en-US" altLang="ja-JP" dirty="0"/>
          </a:p>
          <a:p>
            <a:r>
              <a:rPr kumimoji="1" lang="ja-JP" altLang="en-US" dirty="0"/>
              <a:t>今回の選挙は消費税を争点としました。</a:t>
            </a:r>
            <a:endParaRPr kumimoji="1" lang="en-US" altLang="ja-JP" dirty="0"/>
          </a:p>
          <a:p>
            <a:r>
              <a:rPr lang="ja-JP" altLang="en-US" dirty="0"/>
              <a:t>消費税はどのような形で使われているのでしょうか。</a:t>
            </a:r>
            <a:endParaRPr lang="en-US" altLang="ja-JP" dirty="0"/>
          </a:p>
          <a:p>
            <a:endParaRPr lang="en-US" altLang="ja-JP" dirty="0"/>
          </a:p>
          <a:p>
            <a:r>
              <a:rPr lang="ja-JP" altLang="en-US" dirty="0"/>
              <a:t>消費税は</a:t>
            </a:r>
            <a:endParaRPr lang="en-US" altLang="ja-JP" dirty="0"/>
          </a:p>
          <a:p>
            <a:r>
              <a:rPr lang="ja-JP" altLang="en-US" dirty="0"/>
              <a:t>・医療費の補助</a:t>
            </a:r>
            <a:endParaRPr lang="en-US" altLang="ja-JP" dirty="0"/>
          </a:p>
          <a:p>
            <a:r>
              <a:rPr lang="ja-JP" altLang="en-US" dirty="0"/>
              <a:t>・高齢者への年金の支給</a:t>
            </a:r>
            <a:endParaRPr lang="en-US" altLang="ja-JP" dirty="0"/>
          </a:p>
          <a:p>
            <a:r>
              <a:rPr lang="ja-JP" altLang="en-US" dirty="0"/>
              <a:t>・高齢者の介護費用</a:t>
            </a:r>
            <a:endParaRPr lang="en-US" altLang="ja-JP" dirty="0"/>
          </a:p>
          <a:p>
            <a:r>
              <a:rPr lang="ja-JP" altLang="en-US" dirty="0"/>
              <a:t>・保育園に入れない子供（待機児童）の解消</a:t>
            </a:r>
            <a:endParaRPr lang="en-US" altLang="ja-JP" dirty="0"/>
          </a:p>
          <a:p>
            <a:r>
              <a:rPr lang="ja-JP" altLang="en-US" dirty="0"/>
              <a:t>・幼児教育、保育の無償化</a:t>
            </a:r>
            <a:endParaRPr lang="en-US" altLang="ja-JP" dirty="0"/>
          </a:p>
          <a:p>
            <a:r>
              <a:rPr lang="ja-JP" altLang="en-US" dirty="0"/>
              <a:t>といった社会保障に使われています。</a:t>
            </a:r>
            <a:endParaRPr lang="en-US" altLang="ja-JP" dirty="0"/>
          </a:p>
        </p:txBody>
      </p:sp>
      <p:sp>
        <p:nvSpPr>
          <p:cNvPr id="4" name="スライド番号プレースホルダー 3"/>
          <p:cNvSpPr>
            <a:spLocks noGrp="1"/>
          </p:cNvSpPr>
          <p:nvPr>
            <p:ph type="sldNum" sz="quarter" idx="5"/>
          </p:nvPr>
        </p:nvSpPr>
        <p:spPr/>
        <p:txBody>
          <a:bodyPr/>
          <a:lstStyle/>
          <a:p>
            <a:fld id="{0E5929A8-DD51-49CF-BB02-D7F03085D646}" type="slidenum">
              <a:rPr kumimoji="1" lang="ja-JP" altLang="en-US" smtClean="0"/>
              <a:t>8</a:t>
            </a:fld>
            <a:endParaRPr kumimoji="1" lang="ja-JP" altLang="en-US"/>
          </a:p>
        </p:txBody>
      </p:sp>
    </p:spTree>
    <p:extLst>
      <p:ext uri="{BB962C8B-B14F-4D97-AF65-F5344CB8AC3E}">
        <p14:creationId xmlns:p14="http://schemas.microsoft.com/office/powerpoint/2010/main" val="1202120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消費税に限らず、国、都道府県、市区町村に納付された税金は次のように使われています。</a:t>
            </a:r>
            <a:endParaRPr kumimoji="1" lang="en-US" altLang="ja-JP" dirty="0"/>
          </a:p>
          <a:p>
            <a:endParaRPr lang="en-US" altLang="ja-JP" dirty="0"/>
          </a:p>
          <a:p>
            <a:r>
              <a:rPr kumimoji="1" lang="ja-JP" altLang="en-US" dirty="0"/>
              <a:t>豊かな生活のために</a:t>
            </a:r>
            <a:endParaRPr kumimoji="1" lang="en-US" altLang="ja-JP" dirty="0"/>
          </a:p>
          <a:p>
            <a:r>
              <a:rPr lang="ja-JP" altLang="en-US" dirty="0"/>
              <a:t>道路整備や、ダム建設</a:t>
            </a:r>
            <a:endParaRPr lang="en-US" altLang="ja-JP" dirty="0"/>
          </a:p>
          <a:p>
            <a:endParaRPr kumimoji="1" lang="en-US" altLang="ja-JP" dirty="0"/>
          </a:p>
          <a:p>
            <a:r>
              <a:rPr lang="ja-JP" altLang="en-US" dirty="0"/>
              <a:t>健康的な生活のために</a:t>
            </a:r>
            <a:endParaRPr lang="en-US" altLang="ja-JP" dirty="0"/>
          </a:p>
          <a:p>
            <a:r>
              <a:rPr kumimoji="1" lang="ja-JP" altLang="en-US" dirty="0"/>
              <a:t>市民病院や介護費用</a:t>
            </a:r>
            <a:endParaRPr kumimoji="1" lang="en-US" altLang="ja-JP" dirty="0"/>
          </a:p>
          <a:p>
            <a:endParaRPr lang="en-US" altLang="ja-JP" dirty="0"/>
          </a:p>
          <a:p>
            <a:r>
              <a:rPr kumimoji="1" lang="ja-JP" altLang="en-US" dirty="0"/>
              <a:t>安心して暮らせるように</a:t>
            </a:r>
            <a:endParaRPr kumimoji="1" lang="en-US" altLang="ja-JP" dirty="0"/>
          </a:p>
          <a:p>
            <a:r>
              <a:rPr lang="ja-JP" altLang="en-US" dirty="0"/>
              <a:t>消防や警察</a:t>
            </a:r>
            <a:endParaRPr lang="en-US" altLang="ja-JP" dirty="0"/>
          </a:p>
          <a:p>
            <a:endParaRPr kumimoji="1" lang="en-US" altLang="ja-JP" dirty="0"/>
          </a:p>
          <a:p>
            <a:r>
              <a:rPr lang="ja-JP" altLang="en-US" dirty="0"/>
              <a:t>文化的な暮らしを送ることができるように</a:t>
            </a:r>
            <a:endParaRPr lang="en-US" altLang="ja-JP" dirty="0"/>
          </a:p>
          <a:p>
            <a:r>
              <a:rPr lang="ja-JP" altLang="en-US" dirty="0"/>
              <a:t>図書館や公園</a:t>
            </a:r>
            <a:endParaRPr lang="en-US" altLang="ja-JP" dirty="0"/>
          </a:p>
          <a:p>
            <a:endParaRPr kumimoji="1" lang="en-US" altLang="ja-JP" dirty="0"/>
          </a:p>
          <a:p>
            <a:r>
              <a:rPr lang="ja-JP" altLang="en-US" dirty="0"/>
              <a:t>その他にもいろいろ身近なところで税金は使われています。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E5929A8-DD51-49CF-BB02-D7F03085D646}" type="slidenum">
              <a:rPr kumimoji="1" lang="ja-JP" altLang="en-US" smtClean="0"/>
              <a:t>9</a:t>
            </a:fld>
            <a:endParaRPr kumimoji="1" lang="ja-JP" altLang="en-US"/>
          </a:p>
        </p:txBody>
      </p:sp>
    </p:spTree>
    <p:extLst>
      <p:ext uri="{BB962C8B-B14F-4D97-AF65-F5344CB8AC3E}">
        <p14:creationId xmlns:p14="http://schemas.microsoft.com/office/powerpoint/2010/main" val="2205634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322930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420609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377023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377806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95153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143665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2378929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123820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254745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331522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9ADA05-9592-409A-A495-9F497BEA41C9}" type="datetimeFigureOut">
              <a:rPr kumimoji="1" lang="ja-JP" altLang="en-US" smtClean="0"/>
              <a:t>2022/9/6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284181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ADA05-9592-409A-A495-9F497BEA41C9}" type="datetimeFigureOut">
              <a:rPr kumimoji="1" lang="ja-JP" altLang="en-US" smtClean="0"/>
              <a:t>2022/9/6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DD739-C2EC-44DC-864A-9A56E6E090B6}" type="slidenum">
              <a:rPr kumimoji="1" lang="ja-JP" altLang="en-US" smtClean="0"/>
              <a:t>‹#›</a:t>
            </a:fld>
            <a:endParaRPr kumimoji="1" lang="ja-JP" altLang="en-US"/>
          </a:p>
        </p:txBody>
      </p:sp>
    </p:spTree>
    <p:extLst>
      <p:ext uri="{BB962C8B-B14F-4D97-AF65-F5344CB8AC3E}">
        <p14:creationId xmlns:p14="http://schemas.microsoft.com/office/powerpoint/2010/main" val="212521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D2B29-ED5B-4741-B8E1-434F98630DD4}"/>
              </a:ext>
            </a:extLst>
          </p:cNvPr>
          <p:cNvSpPr>
            <a:spLocks noGrp="1"/>
          </p:cNvSpPr>
          <p:nvPr>
            <p:ph type="title"/>
          </p:nvPr>
        </p:nvSpPr>
        <p:spPr>
          <a:xfrm>
            <a:off x="269966" y="0"/>
            <a:ext cx="8604068" cy="1325563"/>
          </a:xfrm>
        </p:spPr>
        <p:txBody>
          <a:bodyPr/>
          <a:lstStyle/>
          <a:p>
            <a:r>
              <a:rPr lang="ja-JP" altLang="en-US" b="1" dirty="0">
                <a:solidFill>
                  <a:srgbClr val="00B050"/>
                </a:solidFill>
                <a:latin typeface="HG丸ｺﾞｼｯｸM-PRO" panose="020F0600000000000000" pitchFamily="50" charset="-128"/>
                <a:ea typeface="HG丸ｺﾞｼｯｸM-PRO" panose="020F0600000000000000" pitchFamily="50" charset="-128"/>
              </a:rPr>
              <a:t>どちらのリーダーを選びますか？</a:t>
            </a:r>
            <a:endParaRPr kumimoji="1" lang="ja-JP" altLang="en-US" b="1" dirty="0">
              <a:solidFill>
                <a:srgbClr val="00B050"/>
              </a:solidFill>
              <a:latin typeface="HG丸ｺﾞｼｯｸM-PRO" panose="020F0600000000000000" pitchFamily="50" charset="-128"/>
              <a:ea typeface="HG丸ｺﾞｼｯｸM-PRO" panose="020F0600000000000000" pitchFamily="50" charset="-128"/>
            </a:endParaRPr>
          </a:p>
        </p:txBody>
      </p:sp>
      <p:sp>
        <p:nvSpPr>
          <p:cNvPr id="4" name="四角形: 角を丸くする 3">
            <a:extLst>
              <a:ext uri="{FF2B5EF4-FFF2-40B4-BE49-F238E27FC236}">
                <a16:creationId xmlns:a16="http://schemas.microsoft.com/office/drawing/2014/main" id="{8A61FEBF-E619-4DCC-A9D8-87640EB9BA24}"/>
              </a:ext>
            </a:extLst>
          </p:cNvPr>
          <p:cNvSpPr/>
          <p:nvPr/>
        </p:nvSpPr>
        <p:spPr>
          <a:xfrm>
            <a:off x="4894221" y="4807131"/>
            <a:ext cx="3621133" cy="15806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私は、</a:t>
            </a: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rPr>
              <a:t>消費税を</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廃止</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します。</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その</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減税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分については、</a:t>
            </a:r>
            <a:r>
              <a:rPr kumimoji="1" lang="ja-JP" altLang="en-US" sz="2000" b="1" dirty="0">
                <a:solidFill>
                  <a:srgbClr val="0070C0"/>
                </a:solidFill>
                <a:latin typeface="HG丸ｺﾞｼｯｸM-PRO" panose="020F0600000000000000" pitchFamily="50" charset="-128"/>
                <a:ea typeface="HG丸ｺﾞｼｯｸM-PRO" panose="020F0600000000000000" pitchFamily="50" charset="-128"/>
              </a:rPr>
              <a:t>国の支出を減らします。</a:t>
            </a:r>
            <a:endParaRPr kumimoji="1" lang="en-US" altLang="ja-JP" sz="20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5" name="四角形: 角を丸くする 4">
            <a:extLst>
              <a:ext uri="{FF2B5EF4-FFF2-40B4-BE49-F238E27FC236}">
                <a16:creationId xmlns:a16="http://schemas.microsoft.com/office/drawing/2014/main" id="{2A7B57D3-CA4D-4B05-B4D7-DF306E9FC8C2}"/>
              </a:ext>
            </a:extLst>
          </p:cNvPr>
          <p:cNvSpPr/>
          <p:nvPr/>
        </p:nvSpPr>
        <p:spPr>
          <a:xfrm>
            <a:off x="628648" y="4807131"/>
            <a:ext cx="3621133" cy="15806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私は、</a:t>
            </a: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rPr>
              <a:t>消費税率を</a:t>
            </a:r>
            <a:r>
              <a:rPr kumimoji="1" lang="en-US" altLang="ja-JP" sz="2000" b="1" dirty="0">
                <a:solidFill>
                  <a:srgbClr val="FF0000"/>
                </a:solidFill>
                <a:latin typeface="HG丸ｺﾞｼｯｸM-PRO" panose="020F0600000000000000" pitchFamily="50" charset="-128"/>
                <a:ea typeface="HG丸ｺﾞｼｯｸM-PRO" panose="020F0600000000000000" pitchFamily="50" charset="-128"/>
              </a:rPr>
              <a:t>30</a:t>
            </a: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に</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引き上げ</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ます。</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その</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増税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分を</a:t>
            </a:r>
            <a:r>
              <a:rPr kumimoji="1" lang="ja-JP" altLang="en-US" sz="2000" b="1" dirty="0">
                <a:solidFill>
                  <a:srgbClr val="0070C0"/>
                </a:solidFill>
                <a:latin typeface="HG丸ｺﾞｼｯｸM-PRO" panose="020F0600000000000000" pitchFamily="50" charset="-128"/>
                <a:ea typeface="HG丸ｺﾞｼｯｸM-PRO" panose="020F0600000000000000" pitchFamily="50" charset="-128"/>
              </a:rPr>
              <a:t>国民のために使います。</a:t>
            </a:r>
          </a:p>
        </p:txBody>
      </p:sp>
      <p:pic>
        <p:nvPicPr>
          <p:cNvPr id="1030" name="Picture 6" descr="王様のライオンのキャラクター">
            <a:extLst>
              <a:ext uri="{FF2B5EF4-FFF2-40B4-BE49-F238E27FC236}">
                <a16:creationId xmlns:a16="http://schemas.microsoft.com/office/drawing/2014/main" id="{7232DE86-E8AF-437D-A541-E2D68AF5B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971" y="1101921"/>
            <a:ext cx="2834485" cy="37052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女王様のイラスト">
            <a:extLst>
              <a:ext uri="{FF2B5EF4-FFF2-40B4-BE49-F238E27FC236}">
                <a16:creationId xmlns:a16="http://schemas.microsoft.com/office/drawing/2014/main" id="{9A4E640B-C63A-4BA4-8971-1440FE6AE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7542" y="1101921"/>
            <a:ext cx="2834486" cy="369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9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8AC5FCA4-787A-4EBF-95D0-1DCBDA533BE2}"/>
              </a:ext>
            </a:extLst>
          </p:cNvPr>
          <p:cNvSpPr>
            <a:spLocks noGrp="1"/>
          </p:cNvSpPr>
          <p:nvPr>
            <p:ph type="title"/>
          </p:nvPr>
        </p:nvSpPr>
        <p:spPr>
          <a:xfrm>
            <a:off x="0" y="144739"/>
            <a:ext cx="7958894" cy="801672"/>
          </a:xfrm>
        </p:spPr>
        <p:txBody>
          <a:bodyPr>
            <a:noAutofit/>
          </a:bodyPr>
          <a:lstStyle/>
          <a:p>
            <a:r>
              <a:rPr lang="ja-JP" altLang="en-US" sz="4000" b="1" dirty="0">
                <a:solidFill>
                  <a:srgbClr val="00B050"/>
                </a:solidFill>
                <a:latin typeface="HG丸ｺﾞｼｯｸM-PRO" panose="020F0600000000000000" pitchFamily="50" charset="-128"/>
                <a:ea typeface="HG丸ｺﾞｼｯｸM-PRO" panose="020F0600000000000000" pitchFamily="50" charset="-128"/>
              </a:rPr>
              <a:t>税金はこのように集められている</a:t>
            </a:r>
          </a:p>
        </p:txBody>
      </p:sp>
      <p:grpSp>
        <p:nvGrpSpPr>
          <p:cNvPr id="5" name="グループ化 4">
            <a:extLst>
              <a:ext uri="{FF2B5EF4-FFF2-40B4-BE49-F238E27FC236}">
                <a16:creationId xmlns:a16="http://schemas.microsoft.com/office/drawing/2014/main" id="{4EC12A06-E558-4C3C-8E0C-EEDC487BB5E2}"/>
              </a:ext>
            </a:extLst>
          </p:cNvPr>
          <p:cNvGrpSpPr/>
          <p:nvPr/>
        </p:nvGrpSpPr>
        <p:grpSpPr>
          <a:xfrm>
            <a:off x="355600" y="1276177"/>
            <a:ext cx="8432800" cy="4900906"/>
            <a:chOff x="355599" y="1266396"/>
            <a:chExt cx="8432800" cy="5350801"/>
          </a:xfrm>
          <a:solidFill>
            <a:srgbClr val="0070C0"/>
          </a:solidFill>
        </p:grpSpPr>
        <p:grpSp>
          <p:nvGrpSpPr>
            <p:cNvPr id="6" name="グループ化 5">
              <a:extLst>
                <a:ext uri="{FF2B5EF4-FFF2-40B4-BE49-F238E27FC236}">
                  <a16:creationId xmlns:a16="http://schemas.microsoft.com/office/drawing/2014/main" id="{A7D1A14A-5D7E-42A3-A246-732F84C89EB6}"/>
                </a:ext>
              </a:extLst>
            </p:cNvPr>
            <p:cNvGrpSpPr/>
            <p:nvPr/>
          </p:nvGrpSpPr>
          <p:grpSpPr>
            <a:xfrm>
              <a:off x="355599" y="1266396"/>
              <a:ext cx="8432800" cy="5350801"/>
              <a:chOff x="355599" y="1266396"/>
              <a:chExt cx="8432800" cy="5350801"/>
            </a:xfrm>
            <a:grpFill/>
          </p:grpSpPr>
          <p:sp>
            <p:nvSpPr>
              <p:cNvPr id="11" name="角丸四角形 3">
                <a:extLst>
                  <a:ext uri="{FF2B5EF4-FFF2-40B4-BE49-F238E27FC236}">
                    <a16:creationId xmlns:a16="http://schemas.microsoft.com/office/drawing/2014/main" id="{D16012D9-8820-42BC-80D8-ED76035C3137}"/>
                  </a:ext>
                </a:extLst>
              </p:cNvPr>
              <p:cNvSpPr/>
              <p:nvPr/>
            </p:nvSpPr>
            <p:spPr>
              <a:xfrm>
                <a:off x="355599" y="1266396"/>
                <a:ext cx="8432800" cy="1304208"/>
              </a:xfrm>
              <a:prstGeom prst="roundRect">
                <a:avLst>
                  <a:gd name="adj" fmla="val 9742"/>
                </a:avLst>
              </a:prstGeom>
              <a:solidFill>
                <a:schemeClr val="accent2">
                  <a:lumMod val="20000"/>
                  <a:lumOff val="8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同じ金額を集める</a:t>
                </a:r>
              </a:p>
            </p:txBody>
          </p:sp>
          <p:sp>
            <p:nvSpPr>
              <p:cNvPr id="12" name="角丸四角形 25">
                <a:extLst>
                  <a:ext uri="{FF2B5EF4-FFF2-40B4-BE49-F238E27FC236}">
                    <a16:creationId xmlns:a16="http://schemas.microsoft.com/office/drawing/2014/main" id="{0759982A-876B-4913-96F0-D6AB90100EE8}"/>
                  </a:ext>
                </a:extLst>
              </p:cNvPr>
              <p:cNvSpPr/>
              <p:nvPr/>
            </p:nvSpPr>
            <p:spPr>
              <a:xfrm>
                <a:off x="355599" y="2612834"/>
                <a:ext cx="8432800" cy="1304208"/>
              </a:xfrm>
              <a:prstGeom prst="roundRect">
                <a:avLst>
                  <a:gd name="adj" fmla="val 9742"/>
                </a:avLst>
              </a:prstGeom>
              <a:solidFill>
                <a:schemeClr val="accent2">
                  <a:lumMod val="20000"/>
                  <a:lumOff val="8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特定の人が全額を負担する</a:t>
                </a:r>
              </a:p>
            </p:txBody>
          </p:sp>
          <p:sp>
            <p:nvSpPr>
              <p:cNvPr id="13" name="角丸四角形 26">
                <a:extLst>
                  <a:ext uri="{FF2B5EF4-FFF2-40B4-BE49-F238E27FC236}">
                    <a16:creationId xmlns:a16="http://schemas.microsoft.com/office/drawing/2014/main" id="{0EA3F70A-5F67-4DF8-A4BC-3AE515D309DA}"/>
                  </a:ext>
                </a:extLst>
              </p:cNvPr>
              <p:cNvSpPr/>
              <p:nvPr/>
            </p:nvSpPr>
            <p:spPr>
              <a:xfrm>
                <a:off x="355599" y="3966550"/>
                <a:ext cx="8432800" cy="1304208"/>
              </a:xfrm>
              <a:prstGeom prst="roundRect">
                <a:avLst>
                  <a:gd name="adj" fmla="val 9742"/>
                </a:avLst>
              </a:prstGeom>
              <a:solidFill>
                <a:schemeClr val="accent2">
                  <a:lumMod val="20000"/>
                  <a:lumOff val="8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同じ税率で集める</a:t>
                </a:r>
              </a:p>
            </p:txBody>
          </p:sp>
          <p:sp>
            <p:nvSpPr>
              <p:cNvPr id="14" name="角丸四角形 27">
                <a:extLst>
                  <a:ext uri="{FF2B5EF4-FFF2-40B4-BE49-F238E27FC236}">
                    <a16:creationId xmlns:a16="http://schemas.microsoft.com/office/drawing/2014/main" id="{E2E2D130-6015-4934-83B0-000AE2591D7C}"/>
                  </a:ext>
                </a:extLst>
              </p:cNvPr>
              <p:cNvSpPr/>
              <p:nvPr/>
            </p:nvSpPr>
            <p:spPr>
              <a:xfrm>
                <a:off x="355599" y="5312989"/>
                <a:ext cx="8432800" cy="1304208"/>
              </a:xfrm>
              <a:prstGeom prst="roundRect">
                <a:avLst>
                  <a:gd name="adj" fmla="val 9742"/>
                </a:avLst>
              </a:prstGeom>
              <a:solidFill>
                <a:schemeClr val="accent2">
                  <a:lumMod val="20000"/>
                  <a:lumOff val="8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負担する能力に応じて集める</a:t>
                </a:r>
              </a:p>
            </p:txBody>
          </p:sp>
        </p:grpSp>
        <p:cxnSp>
          <p:nvCxnSpPr>
            <p:cNvPr id="7" name="直線コネクタ 6">
              <a:extLst>
                <a:ext uri="{FF2B5EF4-FFF2-40B4-BE49-F238E27FC236}">
                  <a16:creationId xmlns:a16="http://schemas.microsoft.com/office/drawing/2014/main" id="{8060C24A-5548-475D-9EAC-12F3F4D88555}"/>
                </a:ext>
              </a:extLst>
            </p:cNvPr>
            <p:cNvCxnSpPr/>
            <p:nvPr/>
          </p:nvCxnSpPr>
          <p:spPr>
            <a:xfrm>
              <a:off x="355599" y="1656002"/>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8E39882-1711-4C01-B9C7-153957F1E394}"/>
                </a:ext>
              </a:extLst>
            </p:cNvPr>
            <p:cNvCxnSpPr/>
            <p:nvPr/>
          </p:nvCxnSpPr>
          <p:spPr>
            <a:xfrm>
              <a:off x="355599" y="3012209"/>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1E0E76C-7F1F-45F3-A7AC-756168D2C43B}"/>
                </a:ext>
              </a:extLst>
            </p:cNvPr>
            <p:cNvCxnSpPr/>
            <p:nvPr/>
          </p:nvCxnSpPr>
          <p:spPr>
            <a:xfrm>
              <a:off x="355599" y="4366020"/>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C8E3210-C518-46E1-96E9-4FA15AED0391}"/>
                </a:ext>
              </a:extLst>
            </p:cNvPr>
            <p:cNvCxnSpPr/>
            <p:nvPr/>
          </p:nvCxnSpPr>
          <p:spPr>
            <a:xfrm>
              <a:off x="355599" y="5731849"/>
              <a:ext cx="8432800" cy="0"/>
            </a:xfrm>
            <a:prstGeom prst="line">
              <a:avLst/>
            </a:prstGeom>
            <a:solidFill>
              <a:schemeClr val="accent2">
                <a:lumMod val="20000"/>
                <a:lumOff val="80000"/>
              </a:schemeClr>
            </a:solid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a:extLst>
              <a:ext uri="{FF2B5EF4-FFF2-40B4-BE49-F238E27FC236}">
                <a16:creationId xmlns:a16="http://schemas.microsoft.com/office/drawing/2014/main" id="{88B664A1-FA42-4994-91AC-C86ACC117013}"/>
              </a:ext>
            </a:extLst>
          </p:cNvPr>
          <p:cNvGrpSpPr/>
          <p:nvPr/>
        </p:nvGrpSpPr>
        <p:grpSpPr>
          <a:xfrm>
            <a:off x="569212" y="1703520"/>
            <a:ext cx="1887550" cy="631573"/>
            <a:chOff x="6672555" y="1789246"/>
            <a:chExt cx="1887550" cy="689550"/>
          </a:xfrm>
        </p:grpSpPr>
        <p:sp>
          <p:nvSpPr>
            <p:cNvPr id="16" name="1 つの角を切り取った四角形 33">
              <a:extLst>
                <a:ext uri="{FF2B5EF4-FFF2-40B4-BE49-F238E27FC236}">
                  <a16:creationId xmlns:a16="http://schemas.microsoft.com/office/drawing/2014/main" id="{FD13DB94-A112-4B12-82DC-E2256AB72497}"/>
                </a:ext>
              </a:extLst>
            </p:cNvPr>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しょう</a:t>
              </a:r>
              <a:r>
                <a:rPr kumimoji="1" lang="ja-JP" altLang="en-US" sz="1100" dirty="0" err="1">
                  <a:latin typeface="HG丸ｺﾞｼｯｸM-PRO" panose="020F0600000000000000" pitchFamily="50" charset="-128"/>
                  <a:ea typeface="HG丸ｺﾞｼｯｸM-PRO" panose="020F0600000000000000" pitchFamily="50" charset="-128"/>
                </a:rPr>
                <a:t>ひぜい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消費税</a:t>
              </a:r>
            </a:p>
          </p:txBody>
        </p:sp>
        <p:pic>
          <p:nvPicPr>
            <p:cNvPr id="17" name="Picture 2" descr="\\oa-serv1\public\業務３課\04租税教育推進部\07テキスト・副読本等\01租税教育講義用テキスト\2019年度版\shopping_cart_woman.png">
              <a:extLst>
                <a:ext uri="{FF2B5EF4-FFF2-40B4-BE49-F238E27FC236}">
                  <a16:creationId xmlns:a16="http://schemas.microsoft.com/office/drawing/2014/main" id="{747D1D91-ECAA-4ECA-B513-E9A4C16744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848" y="1819129"/>
              <a:ext cx="626683" cy="6596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グループ化 17">
            <a:extLst>
              <a:ext uri="{FF2B5EF4-FFF2-40B4-BE49-F238E27FC236}">
                <a16:creationId xmlns:a16="http://schemas.microsoft.com/office/drawing/2014/main" id="{FBA04255-9655-4EE5-BB73-5A2824046E19}"/>
              </a:ext>
            </a:extLst>
          </p:cNvPr>
          <p:cNvGrpSpPr/>
          <p:nvPr/>
        </p:nvGrpSpPr>
        <p:grpSpPr>
          <a:xfrm>
            <a:off x="577518" y="2944125"/>
            <a:ext cx="1887550" cy="630915"/>
            <a:chOff x="6672555" y="1789964"/>
            <a:chExt cx="1887550" cy="688832"/>
          </a:xfrm>
        </p:grpSpPr>
        <p:sp>
          <p:nvSpPr>
            <p:cNvPr id="19" name="1 つの角を切り取った四角形 37">
              <a:extLst>
                <a:ext uri="{FF2B5EF4-FFF2-40B4-BE49-F238E27FC236}">
                  <a16:creationId xmlns:a16="http://schemas.microsoft.com/office/drawing/2014/main" id="{25175A2B-7A80-411C-835F-9B707E539F1C}"/>
                </a:ext>
              </a:extLst>
            </p:cNvPr>
            <p:cNvSpPr/>
            <p:nvPr/>
          </p:nvSpPr>
          <p:spPr>
            <a:xfrm>
              <a:off x="6672555" y="1789964"/>
              <a:ext cx="1887550" cy="68883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こて</a:t>
              </a:r>
              <a:r>
                <a:rPr lang="ja-JP" altLang="en-US" sz="1100" dirty="0">
                  <a:latin typeface="HG丸ｺﾞｼｯｸM-PRO" panose="020F0600000000000000" pitchFamily="50" charset="-128"/>
                  <a:ea typeface="HG丸ｺﾞｼｯｸM-PRO" panose="020F0600000000000000" pitchFamily="50" charset="-128"/>
                </a:rPr>
                <a:t>いしさん</a:t>
              </a:r>
              <a:r>
                <a:rPr kumimoji="1" lang="ja-JP" altLang="en-US" sz="1100" dirty="0">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固定資産税</a:t>
              </a:r>
            </a:p>
          </p:txBody>
        </p:sp>
        <p:pic>
          <p:nvPicPr>
            <p:cNvPr id="20" name="Picture 2">
              <a:extLst>
                <a:ext uri="{FF2B5EF4-FFF2-40B4-BE49-F238E27FC236}">
                  <a16:creationId xmlns:a16="http://schemas.microsoft.com/office/drawing/2014/main" id="{31415DCC-1637-42E0-B2F9-81777D9B59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5247" y="1922717"/>
              <a:ext cx="432173" cy="481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グループ化 20">
            <a:extLst>
              <a:ext uri="{FF2B5EF4-FFF2-40B4-BE49-F238E27FC236}">
                <a16:creationId xmlns:a16="http://schemas.microsoft.com/office/drawing/2014/main" id="{109CB35E-0071-4F39-8C35-D26337E59ED7}"/>
              </a:ext>
            </a:extLst>
          </p:cNvPr>
          <p:cNvGrpSpPr/>
          <p:nvPr/>
        </p:nvGrpSpPr>
        <p:grpSpPr>
          <a:xfrm>
            <a:off x="2620479" y="2944126"/>
            <a:ext cx="1887550" cy="630914"/>
            <a:chOff x="6672555" y="1789964"/>
            <a:chExt cx="1887550" cy="688831"/>
          </a:xfrm>
        </p:grpSpPr>
        <p:sp>
          <p:nvSpPr>
            <p:cNvPr id="22" name="1 つの角を切り取った四角形 40">
              <a:extLst>
                <a:ext uri="{FF2B5EF4-FFF2-40B4-BE49-F238E27FC236}">
                  <a16:creationId xmlns:a16="http://schemas.microsoft.com/office/drawing/2014/main" id="{FB23B646-36D7-4499-97DE-49AF653315A7}"/>
                </a:ext>
              </a:extLst>
            </p:cNvPr>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じどう</a:t>
              </a:r>
              <a:r>
                <a:rPr lang="ja-JP" altLang="en-US" sz="1100" dirty="0" err="1">
                  <a:latin typeface="HG丸ｺﾞｼｯｸM-PRO" panose="020F0600000000000000" pitchFamily="50" charset="-128"/>
                  <a:ea typeface="HG丸ｺﾞｼｯｸM-PRO" panose="020F0600000000000000" pitchFamily="50" charset="-128"/>
                </a:rPr>
                <a:t>しゃ</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自動車</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23" name="Picture 2">
              <a:extLst>
                <a:ext uri="{FF2B5EF4-FFF2-40B4-BE49-F238E27FC236}">
                  <a16:creationId xmlns:a16="http://schemas.microsoft.com/office/drawing/2014/main" id="{CDD25134-936C-4B92-83B3-FFAFA847C3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820167" y="1979868"/>
              <a:ext cx="700237" cy="462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グループ化 24">
            <a:extLst>
              <a:ext uri="{FF2B5EF4-FFF2-40B4-BE49-F238E27FC236}">
                <a16:creationId xmlns:a16="http://schemas.microsoft.com/office/drawing/2014/main" id="{99B55AF0-E298-44B6-8497-4D84DE2B9A92}"/>
              </a:ext>
            </a:extLst>
          </p:cNvPr>
          <p:cNvGrpSpPr/>
          <p:nvPr/>
        </p:nvGrpSpPr>
        <p:grpSpPr>
          <a:xfrm>
            <a:off x="6687393" y="2944126"/>
            <a:ext cx="1887550" cy="630914"/>
            <a:chOff x="6672555" y="1789964"/>
            <a:chExt cx="1887550" cy="688831"/>
          </a:xfrm>
        </p:grpSpPr>
        <p:sp>
          <p:nvSpPr>
            <p:cNvPr id="26" name="1 つの角を切り取った四角形 43">
              <a:extLst>
                <a:ext uri="{FF2B5EF4-FFF2-40B4-BE49-F238E27FC236}">
                  <a16:creationId xmlns:a16="http://schemas.microsoft.com/office/drawing/2014/main" id="{11F19EAB-1E56-4352-B606-1120E5C627D3}"/>
                </a:ext>
              </a:extLst>
            </p:cNvPr>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たばこ</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27" name="Picture 2">
              <a:extLst>
                <a:ext uri="{FF2B5EF4-FFF2-40B4-BE49-F238E27FC236}">
                  <a16:creationId xmlns:a16="http://schemas.microsoft.com/office/drawing/2014/main" id="{E4E101C4-4952-4D85-AF0E-B5231CC2BF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904489" y="1899669"/>
              <a:ext cx="510223" cy="510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グループ化 27">
            <a:extLst>
              <a:ext uri="{FF2B5EF4-FFF2-40B4-BE49-F238E27FC236}">
                <a16:creationId xmlns:a16="http://schemas.microsoft.com/office/drawing/2014/main" id="{0A6A76B2-871E-4747-BB56-60C7D0739F85}"/>
              </a:ext>
            </a:extLst>
          </p:cNvPr>
          <p:cNvGrpSpPr/>
          <p:nvPr/>
        </p:nvGrpSpPr>
        <p:grpSpPr>
          <a:xfrm>
            <a:off x="4649119" y="2942730"/>
            <a:ext cx="1887550" cy="624476"/>
            <a:chOff x="6990209" y="3139214"/>
            <a:chExt cx="1887550" cy="681802"/>
          </a:xfrm>
        </p:grpSpPr>
        <p:sp>
          <p:nvSpPr>
            <p:cNvPr id="29" name="1 つの角を切り取った四角形 46">
              <a:extLst>
                <a:ext uri="{FF2B5EF4-FFF2-40B4-BE49-F238E27FC236}">
                  <a16:creationId xmlns:a16="http://schemas.microsoft.com/office/drawing/2014/main" id="{05DD0E32-17F1-469D-B044-AE136C21DEF8}"/>
                </a:ext>
              </a:extLst>
            </p:cNvPr>
            <p:cNvSpPr/>
            <p:nvPr/>
          </p:nvSpPr>
          <p:spPr>
            <a:xfrm>
              <a:off x="6990209" y="3139214"/>
              <a:ext cx="1887550" cy="68180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しゅ</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酒 税</a:t>
              </a:r>
            </a:p>
          </p:txBody>
        </p:sp>
        <p:pic>
          <p:nvPicPr>
            <p:cNvPr id="30" name="Picture 2">
              <a:extLst>
                <a:ext uri="{FF2B5EF4-FFF2-40B4-BE49-F238E27FC236}">
                  <a16:creationId xmlns:a16="http://schemas.microsoft.com/office/drawing/2014/main" id="{33C9C6D4-1341-4087-91C0-87F9EC40FAB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050639" y="3250586"/>
              <a:ext cx="415885" cy="51985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80167AD4-2A8E-4AE0-AAA3-CA7C4030EFF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450031" y="3250586"/>
              <a:ext cx="261229" cy="4999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グループ化 31">
            <a:extLst>
              <a:ext uri="{FF2B5EF4-FFF2-40B4-BE49-F238E27FC236}">
                <a16:creationId xmlns:a16="http://schemas.microsoft.com/office/drawing/2014/main" id="{D43F7D62-567F-4C6A-BE35-CE9AD18C38A4}"/>
              </a:ext>
            </a:extLst>
          </p:cNvPr>
          <p:cNvGrpSpPr/>
          <p:nvPr/>
        </p:nvGrpSpPr>
        <p:grpSpPr>
          <a:xfrm>
            <a:off x="572729" y="4203362"/>
            <a:ext cx="1887550" cy="631573"/>
            <a:chOff x="6672555" y="1789246"/>
            <a:chExt cx="1887550" cy="689550"/>
          </a:xfrm>
        </p:grpSpPr>
        <p:sp>
          <p:nvSpPr>
            <p:cNvPr id="33" name="1 つの角を切り取った四角形 51">
              <a:extLst>
                <a:ext uri="{FF2B5EF4-FFF2-40B4-BE49-F238E27FC236}">
                  <a16:creationId xmlns:a16="http://schemas.microsoft.com/office/drawing/2014/main" id="{00397F1E-0D21-43DC-86B9-71D806C8FD0B}"/>
                </a:ext>
              </a:extLst>
            </p:cNvPr>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ほうじん</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法人</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34" name="Picture 2">
              <a:extLst>
                <a:ext uri="{FF2B5EF4-FFF2-40B4-BE49-F238E27FC236}">
                  <a16:creationId xmlns:a16="http://schemas.microsoft.com/office/drawing/2014/main" id="{6C59807B-F23F-4A9F-AB06-F9A2D719F05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866600" y="1886436"/>
              <a:ext cx="520967" cy="575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グループ化 34">
            <a:extLst>
              <a:ext uri="{FF2B5EF4-FFF2-40B4-BE49-F238E27FC236}">
                <a16:creationId xmlns:a16="http://schemas.microsoft.com/office/drawing/2014/main" id="{008CBE6E-3C1B-444C-B2BD-E2BDCC57CC97}"/>
              </a:ext>
            </a:extLst>
          </p:cNvPr>
          <p:cNvGrpSpPr/>
          <p:nvPr/>
        </p:nvGrpSpPr>
        <p:grpSpPr>
          <a:xfrm>
            <a:off x="4641143" y="5424435"/>
            <a:ext cx="1887550" cy="631573"/>
            <a:chOff x="6672555" y="1789246"/>
            <a:chExt cx="1887550" cy="689550"/>
          </a:xfrm>
        </p:grpSpPr>
        <p:sp>
          <p:nvSpPr>
            <p:cNvPr id="36" name="1 つの角を切り取った四角形 60">
              <a:extLst>
                <a:ext uri="{FF2B5EF4-FFF2-40B4-BE49-F238E27FC236}">
                  <a16:creationId xmlns:a16="http://schemas.microsoft.com/office/drawing/2014/main" id="{58DB34D1-9995-4616-AF00-820E209618EA}"/>
                </a:ext>
              </a:extLst>
            </p:cNvPr>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ぞうよぜい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贈与</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37" name="Picture 2">
              <a:extLst>
                <a:ext uri="{FF2B5EF4-FFF2-40B4-BE49-F238E27FC236}">
                  <a16:creationId xmlns:a16="http://schemas.microsoft.com/office/drawing/2014/main" id="{03CFF390-62EB-4C16-9704-801228D0230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746273" y="1849200"/>
              <a:ext cx="704473" cy="6128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グループ化 37">
            <a:extLst>
              <a:ext uri="{FF2B5EF4-FFF2-40B4-BE49-F238E27FC236}">
                <a16:creationId xmlns:a16="http://schemas.microsoft.com/office/drawing/2014/main" id="{2466DFAD-999B-441A-BA3F-D88ECB217E36}"/>
              </a:ext>
            </a:extLst>
          </p:cNvPr>
          <p:cNvGrpSpPr/>
          <p:nvPr/>
        </p:nvGrpSpPr>
        <p:grpSpPr>
          <a:xfrm>
            <a:off x="575200" y="5424435"/>
            <a:ext cx="1887550" cy="638856"/>
            <a:chOff x="6672555" y="1789246"/>
            <a:chExt cx="1887550" cy="697502"/>
          </a:xfrm>
        </p:grpSpPr>
        <p:sp>
          <p:nvSpPr>
            <p:cNvPr id="39" name="1 つの角を切り取った四角形 54">
              <a:extLst>
                <a:ext uri="{FF2B5EF4-FFF2-40B4-BE49-F238E27FC236}">
                  <a16:creationId xmlns:a16="http://schemas.microsoft.com/office/drawing/2014/main" id="{2FCE3241-5AF4-4A07-8FB7-13BF6B772AAC}"/>
                </a:ext>
              </a:extLst>
            </p:cNvPr>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しょ</a:t>
              </a:r>
              <a:r>
                <a:rPr kumimoji="1" lang="ja-JP" altLang="en-US" sz="1100" dirty="0">
                  <a:latin typeface="HG丸ｺﾞｼｯｸM-PRO" panose="020F0600000000000000" pitchFamily="50" charset="-128"/>
                  <a:ea typeface="HG丸ｺﾞｼｯｸM-PRO" panose="020F0600000000000000" pitchFamily="50" charset="-128"/>
                </a:rPr>
                <a:t>とくぜい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所得税</a:t>
              </a:r>
            </a:p>
          </p:txBody>
        </p:sp>
        <p:pic>
          <p:nvPicPr>
            <p:cNvPr id="40" name="Picture 2">
              <a:extLst>
                <a:ext uri="{FF2B5EF4-FFF2-40B4-BE49-F238E27FC236}">
                  <a16:creationId xmlns:a16="http://schemas.microsoft.com/office/drawing/2014/main" id="{FC2A0904-53E2-466B-B813-A9953C22F32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791533" y="1849200"/>
              <a:ext cx="704473" cy="6375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グループ化 40">
            <a:extLst>
              <a:ext uri="{FF2B5EF4-FFF2-40B4-BE49-F238E27FC236}">
                <a16:creationId xmlns:a16="http://schemas.microsoft.com/office/drawing/2014/main" id="{433362C1-35D0-48D2-9629-AAD88DB80CE6}"/>
              </a:ext>
            </a:extLst>
          </p:cNvPr>
          <p:cNvGrpSpPr/>
          <p:nvPr/>
        </p:nvGrpSpPr>
        <p:grpSpPr>
          <a:xfrm>
            <a:off x="2618161" y="5424435"/>
            <a:ext cx="1887550" cy="637805"/>
            <a:chOff x="6672555" y="1782442"/>
            <a:chExt cx="1887550" cy="696354"/>
          </a:xfrm>
        </p:grpSpPr>
        <p:sp>
          <p:nvSpPr>
            <p:cNvPr id="42" name="1 つの角を切り取った四角形 57">
              <a:extLst>
                <a:ext uri="{FF2B5EF4-FFF2-40B4-BE49-F238E27FC236}">
                  <a16:creationId xmlns:a16="http://schemas.microsoft.com/office/drawing/2014/main" id="{7C910800-E93B-4B27-A3B9-71C986D61BF8}"/>
                </a:ext>
              </a:extLst>
            </p:cNvPr>
            <p:cNvSpPr/>
            <p:nvPr/>
          </p:nvSpPr>
          <p:spPr>
            <a:xfrm>
              <a:off x="6672555" y="1782442"/>
              <a:ext cx="1887550" cy="696354"/>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そうぞく</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相続税</a:t>
              </a:r>
            </a:p>
          </p:txBody>
        </p:sp>
        <p:pic>
          <p:nvPicPr>
            <p:cNvPr id="43" name="Picture 2">
              <a:extLst>
                <a:ext uri="{FF2B5EF4-FFF2-40B4-BE49-F238E27FC236}">
                  <a16:creationId xmlns:a16="http://schemas.microsoft.com/office/drawing/2014/main" id="{3E61CBAC-119A-4969-B1A2-46FC66776BE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7825989" y="1886866"/>
              <a:ext cx="605707" cy="52847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テキスト ボックス 1">
            <a:extLst>
              <a:ext uri="{FF2B5EF4-FFF2-40B4-BE49-F238E27FC236}">
                <a16:creationId xmlns:a16="http://schemas.microsoft.com/office/drawing/2014/main" id="{FEA47CF5-2531-4FAF-ABB7-6E914661C6E7}"/>
              </a:ext>
            </a:extLst>
          </p:cNvPr>
          <p:cNvSpPr txBox="1"/>
          <p:nvPr/>
        </p:nvSpPr>
        <p:spPr>
          <a:xfrm>
            <a:off x="1227099" y="6177083"/>
            <a:ext cx="6844039" cy="646331"/>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様々な方法で税金を集める　⇒　</a:t>
            </a:r>
            <a:r>
              <a:rPr kumimoji="1" lang="ja-JP" altLang="en-US" sz="3600" dirty="0">
                <a:solidFill>
                  <a:srgbClr val="0070C0"/>
                </a:solidFill>
                <a:latin typeface="HGP創英角ﾎﾟｯﾌﾟ体" panose="040B0A00000000000000" pitchFamily="50" charset="-128"/>
                <a:ea typeface="HGP創英角ﾎﾟｯﾌﾟ体" panose="040B0A00000000000000" pitchFamily="50" charset="-128"/>
              </a:rPr>
              <a:t>公平</a:t>
            </a:r>
          </a:p>
        </p:txBody>
      </p:sp>
      <p:pic>
        <p:nvPicPr>
          <p:cNvPr id="44" name="図 43">
            <a:extLst>
              <a:ext uri="{FF2B5EF4-FFF2-40B4-BE49-F238E27FC236}">
                <a16:creationId xmlns:a16="http://schemas.microsoft.com/office/drawing/2014/main" id="{324CD448-1926-87D6-EB83-D1FECCF82FD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10512" y="-106757"/>
            <a:ext cx="1041965" cy="1473807"/>
          </a:xfrm>
          <a:prstGeom prst="rect">
            <a:avLst/>
          </a:prstGeom>
        </p:spPr>
      </p:pic>
    </p:spTree>
    <p:extLst>
      <p:ext uri="{BB962C8B-B14F-4D97-AF65-F5344CB8AC3E}">
        <p14:creationId xmlns:p14="http://schemas.microsoft.com/office/powerpoint/2010/main" val="149273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D2B29-ED5B-4741-B8E1-434F98630DD4}"/>
              </a:ext>
            </a:extLst>
          </p:cNvPr>
          <p:cNvSpPr>
            <a:spLocks noGrp="1"/>
          </p:cNvSpPr>
          <p:nvPr>
            <p:ph type="title"/>
          </p:nvPr>
        </p:nvSpPr>
        <p:spPr>
          <a:xfrm>
            <a:off x="411604" y="17831"/>
            <a:ext cx="8403383" cy="1169005"/>
          </a:xfrm>
        </p:spPr>
        <p:txBody>
          <a:bodyPr/>
          <a:lstStyle/>
          <a:p>
            <a:r>
              <a:rPr lang="ja-JP" altLang="en-US" b="1" dirty="0">
                <a:solidFill>
                  <a:srgbClr val="00B050"/>
                </a:solidFill>
                <a:latin typeface="HG丸ｺﾞｼｯｸM-PRO" panose="020F0600000000000000" pitchFamily="50" charset="-128"/>
                <a:ea typeface="HG丸ｺﾞｼｯｸM-PRO" panose="020F0600000000000000" pitchFamily="50" charset="-128"/>
              </a:rPr>
              <a:t>税金は国民のために使われる</a:t>
            </a:r>
            <a:endParaRPr kumimoji="1" lang="ja-JP" altLang="en-US" b="1" dirty="0">
              <a:solidFill>
                <a:srgbClr val="00B050"/>
              </a:solidFill>
              <a:latin typeface="HG丸ｺﾞｼｯｸM-PRO" panose="020F0600000000000000" pitchFamily="50" charset="-128"/>
              <a:ea typeface="HG丸ｺﾞｼｯｸM-PRO" panose="020F0600000000000000" pitchFamily="50" charset="-128"/>
            </a:endParaRPr>
          </a:p>
        </p:txBody>
      </p:sp>
      <p:grpSp>
        <p:nvGrpSpPr>
          <p:cNvPr id="19" name="グループ化 18">
            <a:extLst>
              <a:ext uri="{FF2B5EF4-FFF2-40B4-BE49-F238E27FC236}">
                <a16:creationId xmlns:a16="http://schemas.microsoft.com/office/drawing/2014/main" id="{ADADDED1-4AA1-4EEB-8168-4D4B7FC171A9}"/>
              </a:ext>
            </a:extLst>
          </p:cNvPr>
          <p:cNvGrpSpPr>
            <a:grpSpLocks/>
          </p:cNvGrpSpPr>
          <p:nvPr/>
        </p:nvGrpSpPr>
        <p:grpSpPr bwMode="auto">
          <a:xfrm>
            <a:off x="7257445" y="1368925"/>
            <a:ext cx="1582771" cy="1609853"/>
            <a:chOff x="8049097" y="1551943"/>
            <a:chExt cx="1308466" cy="1298508"/>
          </a:xfrm>
        </p:grpSpPr>
        <p:sp>
          <p:nvSpPr>
            <p:cNvPr id="20" name="テキスト ボックス 22">
              <a:extLst>
                <a:ext uri="{FF2B5EF4-FFF2-40B4-BE49-F238E27FC236}">
                  <a16:creationId xmlns:a16="http://schemas.microsoft.com/office/drawing/2014/main" id="{DAA1FBA1-7D83-4FB4-A96B-6E2A5520B72D}"/>
                </a:ext>
              </a:extLst>
            </p:cNvPr>
            <p:cNvSpPr txBox="1">
              <a:spLocks noChangeArrowheads="1"/>
            </p:cNvSpPr>
            <p:nvPr/>
          </p:nvSpPr>
          <p:spPr bwMode="auto">
            <a:xfrm>
              <a:off x="8049097" y="1551943"/>
              <a:ext cx="1051538" cy="37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Segoe UI" panose="020B0502040204020203" pitchFamily="34" charset="0"/>
                </a:defRPr>
              </a:lvl1pPr>
              <a:lvl2pPr marL="742950" indent="-285750">
                <a:defRPr kumimoji="1">
                  <a:solidFill>
                    <a:schemeClr val="tx1"/>
                  </a:solidFill>
                  <a:latin typeface="Segoe UI" panose="020B0502040204020203" pitchFamily="34" charset="0"/>
                </a:defRPr>
              </a:lvl2pPr>
              <a:lvl3pPr marL="1143000" indent="-228600">
                <a:defRPr kumimoji="1">
                  <a:solidFill>
                    <a:schemeClr val="tx1"/>
                  </a:solidFill>
                  <a:latin typeface="Segoe UI" panose="020B0502040204020203" pitchFamily="34" charset="0"/>
                </a:defRPr>
              </a:lvl3pPr>
              <a:lvl4pPr marL="1600200" indent="-228600">
                <a:defRPr kumimoji="1">
                  <a:solidFill>
                    <a:schemeClr val="tx1"/>
                  </a:solidFill>
                  <a:latin typeface="Segoe UI" panose="020B0502040204020203" pitchFamily="34" charset="0"/>
                </a:defRPr>
              </a:lvl4pPr>
              <a:lvl5pPr marL="2057400" indent="-228600">
                <a:defRPr kumimoji="1">
                  <a:solidFill>
                    <a:schemeClr val="tx1"/>
                  </a:solidFill>
                  <a:latin typeface="Segoe UI" panose="020B0502040204020203" pitchFamily="34" charset="0"/>
                </a:defRPr>
              </a:lvl5pPr>
              <a:lvl6pPr marL="2514600" indent="-228600" fontAlgn="base">
                <a:spcBef>
                  <a:spcPct val="0"/>
                </a:spcBef>
                <a:spcAft>
                  <a:spcPct val="0"/>
                </a:spcAft>
                <a:defRPr kumimoji="1">
                  <a:solidFill>
                    <a:schemeClr val="tx1"/>
                  </a:solidFill>
                  <a:latin typeface="Segoe UI" panose="020B0502040204020203" pitchFamily="34" charset="0"/>
                </a:defRPr>
              </a:lvl6pPr>
              <a:lvl7pPr marL="2971800" indent="-228600" fontAlgn="base">
                <a:spcBef>
                  <a:spcPct val="0"/>
                </a:spcBef>
                <a:spcAft>
                  <a:spcPct val="0"/>
                </a:spcAft>
                <a:defRPr kumimoji="1">
                  <a:solidFill>
                    <a:schemeClr val="tx1"/>
                  </a:solidFill>
                  <a:latin typeface="Segoe UI" panose="020B0502040204020203" pitchFamily="34" charset="0"/>
                </a:defRPr>
              </a:lvl7pPr>
              <a:lvl8pPr marL="3429000" indent="-228600" fontAlgn="base">
                <a:spcBef>
                  <a:spcPct val="0"/>
                </a:spcBef>
                <a:spcAft>
                  <a:spcPct val="0"/>
                </a:spcAft>
                <a:defRPr kumimoji="1">
                  <a:solidFill>
                    <a:schemeClr val="tx1"/>
                  </a:solidFill>
                  <a:latin typeface="Segoe UI" panose="020B0502040204020203" pitchFamily="34" charset="0"/>
                </a:defRPr>
              </a:lvl8pPr>
              <a:lvl9pPr marL="3886200" indent="-228600" fontAlgn="base">
                <a:spcBef>
                  <a:spcPct val="0"/>
                </a:spcBef>
                <a:spcAft>
                  <a:spcPct val="0"/>
                </a:spcAft>
                <a:defRPr kumimoji="1">
                  <a:solidFill>
                    <a:schemeClr val="tx1"/>
                  </a:solidFill>
                  <a:latin typeface="Segoe UI" panose="020B0502040204020203" pitchFamily="34" charset="0"/>
                </a:defRPr>
              </a:lvl9pPr>
            </a:lstStyle>
            <a:p>
              <a:pPr eaLnBrk="1" hangingPunct="1"/>
              <a:r>
                <a:rPr lang="ja-JP" altLang="en-US" sz="2400" b="1" dirty="0">
                  <a:solidFill>
                    <a:srgbClr val="0070C0"/>
                  </a:solidFill>
                  <a:latin typeface="HG丸ｺﾞｼｯｸM-PRO" panose="020F0600000000000000" pitchFamily="50" charset="-128"/>
                  <a:ea typeface="HG丸ｺﾞｼｯｸM-PRO" panose="020F0600000000000000" pitchFamily="50" charset="-128"/>
                </a:rPr>
                <a:t>選挙</a:t>
              </a:r>
            </a:p>
          </p:txBody>
        </p:sp>
        <p:pic>
          <p:nvPicPr>
            <p:cNvPr id="21" name="Picture 2" descr="投票所のイラスト（選挙）">
              <a:extLst>
                <a:ext uri="{FF2B5EF4-FFF2-40B4-BE49-F238E27FC236}">
                  <a16:creationId xmlns:a16="http://schemas.microsoft.com/office/drawing/2014/main" id="{C9272F6B-9103-4483-98AE-0295D2B7F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8728" y="1861616"/>
              <a:ext cx="988835" cy="98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2" descr="男性ニュースキャスターのイラスト">
            <a:extLst>
              <a:ext uri="{FF2B5EF4-FFF2-40B4-BE49-F238E27FC236}">
                <a16:creationId xmlns:a16="http://schemas.microsoft.com/office/drawing/2014/main" id="{D32B5A05-F334-4B42-BDA5-08C4F5E84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17" y="4870712"/>
            <a:ext cx="1056599" cy="105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総理大臣のイラスト">
            <a:extLst>
              <a:ext uri="{FF2B5EF4-FFF2-40B4-BE49-F238E27FC236}">
                <a16:creationId xmlns:a16="http://schemas.microsoft.com/office/drawing/2014/main" id="{A4E60196-D152-4E0A-9646-7D88177FC1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0996" y="4801896"/>
            <a:ext cx="1444733" cy="131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テキスト ボックス 21">
            <a:extLst>
              <a:ext uri="{FF2B5EF4-FFF2-40B4-BE49-F238E27FC236}">
                <a16:creationId xmlns:a16="http://schemas.microsoft.com/office/drawing/2014/main" id="{8A30E54E-B4AA-466A-99DF-3C2A8E3835B7}"/>
              </a:ext>
            </a:extLst>
          </p:cNvPr>
          <p:cNvSpPr txBox="1">
            <a:spLocks noChangeArrowheads="1"/>
          </p:cNvSpPr>
          <p:nvPr/>
        </p:nvSpPr>
        <p:spPr bwMode="auto">
          <a:xfrm>
            <a:off x="7147342" y="6133328"/>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lvl1pPr>
              <a:defRPr kumimoji="1">
                <a:solidFill>
                  <a:schemeClr val="tx1"/>
                </a:solidFill>
                <a:latin typeface="Segoe UI" panose="020B0502040204020203" pitchFamily="34" charset="0"/>
              </a:defRPr>
            </a:lvl1pPr>
            <a:lvl2pPr marL="742950" indent="-285750">
              <a:defRPr kumimoji="1">
                <a:solidFill>
                  <a:schemeClr val="tx1"/>
                </a:solidFill>
                <a:latin typeface="Segoe UI" panose="020B0502040204020203" pitchFamily="34" charset="0"/>
              </a:defRPr>
            </a:lvl2pPr>
            <a:lvl3pPr marL="1143000" indent="-228600">
              <a:defRPr kumimoji="1">
                <a:solidFill>
                  <a:schemeClr val="tx1"/>
                </a:solidFill>
                <a:latin typeface="Segoe UI" panose="020B0502040204020203" pitchFamily="34" charset="0"/>
              </a:defRPr>
            </a:lvl3pPr>
            <a:lvl4pPr marL="1600200" indent="-228600">
              <a:defRPr kumimoji="1">
                <a:solidFill>
                  <a:schemeClr val="tx1"/>
                </a:solidFill>
                <a:latin typeface="Segoe UI" panose="020B0502040204020203" pitchFamily="34" charset="0"/>
              </a:defRPr>
            </a:lvl4pPr>
            <a:lvl5pPr marL="2057400" indent="-228600">
              <a:defRPr kumimoji="1">
                <a:solidFill>
                  <a:schemeClr val="tx1"/>
                </a:solidFill>
                <a:latin typeface="Segoe UI" panose="020B0502040204020203" pitchFamily="34" charset="0"/>
              </a:defRPr>
            </a:lvl5pPr>
            <a:lvl6pPr marL="2514600" indent="-228600" fontAlgn="base">
              <a:spcBef>
                <a:spcPct val="0"/>
              </a:spcBef>
              <a:spcAft>
                <a:spcPct val="0"/>
              </a:spcAft>
              <a:defRPr kumimoji="1">
                <a:solidFill>
                  <a:schemeClr val="tx1"/>
                </a:solidFill>
                <a:latin typeface="Segoe UI" panose="020B0502040204020203" pitchFamily="34" charset="0"/>
              </a:defRPr>
            </a:lvl6pPr>
            <a:lvl7pPr marL="2971800" indent="-228600" fontAlgn="base">
              <a:spcBef>
                <a:spcPct val="0"/>
              </a:spcBef>
              <a:spcAft>
                <a:spcPct val="0"/>
              </a:spcAft>
              <a:defRPr kumimoji="1">
                <a:solidFill>
                  <a:schemeClr val="tx1"/>
                </a:solidFill>
                <a:latin typeface="Segoe UI" panose="020B0502040204020203" pitchFamily="34" charset="0"/>
              </a:defRPr>
            </a:lvl7pPr>
            <a:lvl8pPr marL="3429000" indent="-228600" fontAlgn="base">
              <a:spcBef>
                <a:spcPct val="0"/>
              </a:spcBef>
              <a:spcAft>
                <a:spcPct val="0"/>
              </a:spcAft>
              <a:defRPr kumimoji="1">
                <a:solidFill>
                  <a:schemeClr val="tx1"/>
                </a:solidFill>
                <a:latin typeface="Segoe UI" panose="020B0502040204020203" pitchFamily="34" charset="0"/>
              </a:defRPr>
            </a:lvl8pPr>
            <a:lvl9pPr marL="3886200" indent="-228600" fontAlgn="base">
              <a:spcBef>
                <a:spcPct val="0"/>
              </a:spcBef>
              <a:spcAft>
                <a:spcPct val="0"/>
              </a:spcAft>
              <a:defRPr kumimoji="1">
                <a:solidFill>
                  <a:schemeClr val="tx1"/>
                </a:solidFill>
                <a:latin typeface="Segoe UI" panose="020B0502040204020203" pitchFamily="34" charset="0"/>
              </a:defRPr>
            </a:lvl9pPr>
          </a:lstStyle>
          <a:p>
            <a:pPr eaLnBrk="1" hangingPunct="1"/>
            <a:r>
              <a:rPr lang="ja-JP" altLang="en-US" sz="2400" b="1" dirty="0">
                <a:solidFill>
                  <a:srgbClr val="0070C0"/>
                </a:solidFill>
                <a:latin typeface="HG丸ｺﾞｼｯｸM-PRO" panose="020F0600000000000000" pitchFamily="50" charset="-128"/>
                <a:ea typeface="HG丸ｺﾞｼｯｸM-PRO" panose="020F0600000000000000" pitchFamily="50" charset="-128"/>
              </a:rPr>
              <a:t>立法</a:t>
            </a:r>
          </a:p>
        </p:txBody>
      </p:sp>
      <p:sp>
        <p:nvSpPr>
          <p:cNvPr id="43" name="矢印: 折線 42">
            <a:extLst>
              <a:ext uri="{FF2B5EF4-FFF2-40B4-BE49-F238E27FC236}">
                <a16:creationId xmlns:a16="http://schemas.microsoft.com/office/drawing/2014/main" id="{5F34A145-5089-4815-9567-2033568383A3}"/>
              </a:ext>
            </a:extLst>
          </p:cNvPr>
          <p:cNvSpPr/>
          <p:nvPr/>
        </p:nvSpPr>
        <p:spPr>
          <a:xfrm rot="5400000">
            <a:off x="5953483" y="1634321"/>
            <a:ext cx="1707431" cy="1981201"/>
          </a:xfrm>
          <a:prstGeom prst="bentArrow">
            <a:avLst>
              <a:gd name="adj1" fmla="val 19427"/>
              <a:gd name="adj2" fmla="val 25000"/>
              <a:gd name="adj3" fmla="val 2452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矢印: 折線 43">
            <a:extLst>
              <a:ext uri="{FF2B5EF4-FFF2-40B4-BE49-F238E27FC236}">
                <a16:creationId xmlns:a16="http://schemas.microsoft.com/office/drawing/2014/main" id="{675E1EBD-A91C-4CB2-9C91-13A84212BFA5}"/>
              </a:ext>
            </a:extLst>
          </p:cNvPr>
          <p:cNvSpPr/>
          <p:nvPr/>
        </p:nvSpPr>
        <p:spPr>
          <a:xfrm rot="10800000">
            <a:off x="5816597" y="4669062"/>
            <a:ext cx="1674399" cy="1465038"/>
          </a:xfrm>
          <a:prstGeom prst="bentArrow">
            <a:avLst>
              <a:gd name="adj1" fmla="val 21518"/>
              <a:gd name="adj2" fmla="val 25000"/>
              <a:gd name="adj3" fmla="val 25000"/>
              <a:gd name="adj4" fmla="val 421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矢印: 折線 44">
            <a:extLst>
              <a:ext uri="{FF2B5EF4-FFF2-40B4-BE49-F238E27FC236}">
                <a16:creationId xmlns:a16="http://schemas.microsoft.com/office/drawing/2014/main" id="{ADBA66C2-B0C2-4082-A85F-614125130B2F}"/>
              </a:ext>
            </a:extLst>
          </p:cNvPr>
          <p:cNvSpPr/>
          <p:nvPr/>
        </p:nvSpPr>
        <p:spPr>
          <a:xfrm rot="16200000">
            <a:off x="1704304" y="4361439"/>
            <a:ext cx="1315482" cy="1930726"/>
          </a:xfrm>
          <a:prstGeom prst="bentArrow">
            <a:avLst>
              <a:gd name="adj1" fmla="val 21518"/>
              <a:gd name="adj2" fmla="val 23660"/>
              <a:gd name="adj3" fmla="val 25000"/>
              <a:gd name="adj4" fmla="val 421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四角形: 角を丸くする 45">
            <a:extLst>
              <a:ext uri="{FF2B5EF4-FFF2-40B4-BE49-F238E27FC236}">
                <a16:creationId xmlns:a16="http://schemas.microsoft.com/office/drawing/2014/main" id="{E5FFEA79-E593-4A40-804C-E9175A5D7C98}"/>
              </a:ext>
            </a:extLst>
          </p:cNvPr>
          <p:cNvSpPr/>
          <p:nvPr/>
        </p:nvSpPr>
        <p:spPr>
          <a:xfrm>
            <a:off x="3622696" y="1441824"/>
            <a:ext cx="19812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国民</a:t>
            </a:r>
          </a:p>
        </p:txBody>
      </p:sp>
      <p:sp>
        <p:nvSpPr>
          <p:cNvPr id="47" name="四角形: 角を丸くする 46">
            <a:extLst>
              <a:ext uri="{FF2B5EF4-FFF2-40B4-BE49-F238E27FC236}">
                <a16:creationId xmlns:a16="http://schemas.microsoft.com/office/drawing/2014/main" id="{7A611E3E-BD2D-422F-A6F3-5A9AD08548AF}"/>
              </a:ext>
            </a:extLst>
          </p:cNvPr>
          <p:cNvSpPr/>
          <p:nvPr/>
        </p:nvSpPr>
        <p:spPr>
          <a:xfrm>
            <a:off x="6859016" y="3616649"/>
            <a:ext cx="19812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国会議員</a:t>
            </a:r>
          </a:p>
        </p:txBody>
      </p:sp>
      <p:sp>
        <p:nvSpPr>
          <p:cNvPr id="48" name="四角形: 角を丸くする 47">
            <a:extLst>
              <a:ext uri="{FF2B5EF4-FFF2-40B4-BE49-F238E27FC236}">
                <a16:creationId xmlns:a16="http://schemas.microsoft.com/office/drawing/2014/main" id="{EE9D4243-C78E-40A9-B60C-8DC3FB2951E9}"/>
              </a:ext>
            </a:extLst>
          </p:cNvPr>
          <p:cNvSpPr/>
          <p:nvPr/>
        </p:nvSpPr>
        <p:spPr>
          <a:xfrm>
            <a:off x="3622696" y="5341935"/>
            <a:ext cx="19812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国民が負担</a:t>
            </a:r>
            <a:endParaRPr kumimoji="1" lang="en-US" altLang="ja-JP" sz="24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2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申告納税</a:t>
            </a:r>
            <a:r>
              <a:rPr kumimoji="1" lang="en-US" altLang="ja-JP" sz="2400" b="1"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9" name="四角形: 角を丸くする 48">
            <a:extLst>
              <a:ext uri="{FF2B5EF4-FFF2-40B4-BE49-F238E27FC236}">
                <a16:creationId xmlns:a16="http://schemas.microsoft.com/office/drawing/2014/main" id="{9EBD0C2B-AA31-4C29-941B-A3548CEE58AE}"/>
              </a:ext>
            </a:extLst>
          </p:cNvPr>
          <p:cNvSpPr/>
          <p:nvPr/>
        </p:nvSpPr>
        <p:spPr>
          <a:xfrm>
            <a:off x="202560" y="3615530"/>
            <a:ext cx="19812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HG丸ｺﾞｼｯｸM-PRO" panose="020F0600000000000000" pitchFamily="50" charset="-128"/>
                <a:ea typeface="HG丸ｺﾞｼｯｸM-PRO" panose="020F0600000000000000" pitchFamily="50" charset="-128"/>
              </a:rPr>
              <a:t>税金の活用</a:t>
            </a:r>
          </a:p>
        </p:txBody>
      </p:sp>
      <p:sp>
        <p:nvSpPr>
          <p:cNvPr id="50" name="矢印: 折線 49">
            <a:extLst>
              <a:ext uri="{FF2B5EF4-FFF2-40B4-BE49-F238E27FC236}">
                <a16:creationId xmlns:a16="http://schemas.microsoft.com/office/drawing/2014/main" id="{D2E810AF-BD2A-4498-8288-710F7B911F25}"/>
              </a:ext>
            </a:extLst>
          </p:cNvPr>
          <p:cNvSpPr/>
          <p:nvPr/>
        </p:nvSpPr>
        <p:spPr>
          <a:xfrm>
            <a:off x="1552449" y="1600200"/>
            <a:ext cx="1857545" cy="1879161"/>
          </a:xfrm>
          <a:prstGeom prst="bentArrow">
            <a:avLst>
              <a:gd name="adj1" fmla="val 15917"/>
              <a:gd name="adj2" fmla="val 19967"/>
              <a:gd name="adj3" fmla="val 24329"/>
              <a:gd name="adj4" fmla="val 421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26" name="Picture 2">
            <a:extLst>
              <a:ext uri="{FF2B5EF4-FFF2-40B4-BE49-F238E27FC236}">
                <a16:creationId xmlns:a16="http://schemas.microsoft.com/office/drawing/2014/main" id="{75022713-CC6E-48FC-BF35-17A94EAF60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685" y="981501"/>
            <a:ext cx="961817" cy="1138370"/>
          </a:xfrm>
          <a:prstGeom prst="rect">
            <a:avLst/>
          </a:prstGeom>
          <a:noFill/>
          <a:extLst>
            <a:ext uri="{909E8E84-426E-40DD-AFC4-6F175D3DCCD1}">
              <a14:hiddenFill xmlns:a14="http://schemas.microsoft.com/office/drawing/2010/main">
                <a:solidFill>
                  <a:srgbClr val="FFFFFF"/>
                </a:solidFill>
              </a14:hiddenFill>
            </a:ext>
          </a:extLst>
        </p:spPr>
      </p:pic>
      <p:pic>
        <p:nvPicPr>
          <p:cNvPr id="53" name="図 52">
            <a:extLst>
              <a:ext uri="{FF2B5EF4-FFF2-40B4-BE49-F238E27FC236}">
                <a16:creationId xmlns:a16="http://schemas.microsoft.com/office/drawing/2014/main" id="{EAA18CE7-9BB8-4EB1-BEE1-745C3DD60ED8}"/>
              </a:ext>
            </a:extLst>
          </p:cNvPr>
          <p:cNvPicPr>
            <a:picLocks noChangeAspect="1"/>
          </p:cNvPicPr>
          <p:nvPr/>
        </p:nvPicPr>
        <p:blipFill>
          <a:blip r:embed="rId7"/>
          <a:stretch>
            <a:fillRect/>
          </a:stretch>
        </p:blipFill>
        <p:spPr>
          <a:xfrm flipH="1">
            <a:off x="426040" y="1220057"/>
            <a:ext cx="700000" cy="927153"/>
          </a:xfrm>
          <a:prstGeom prst="rect">
            <a:avLst/>
          </a:prstGeom>
        </p:spPr>
      </p:pic>
      <p:pic>
        <p:nvPicPr>
          <p:cNvPr id="54" name="図 53">
            <a:extLst>
              <a:ext uri="{FF2B5EF4-FFF2-40B4-BE49-F238E27FC236}">
                <a16:creationId xmlns:a16="http://schemas.microsoft.com/office/drawing/2014/main" id="{AF98F783-81CB-42E0-91FE-65FD8806661D}"/>
              </a:ext>
            </a:extLst>
          </p:cNvPr>
          <p:cNvPicPr>
            <a:picLocks noChangeAspect="1"/>
          </p:cNvPicPr>
          <p:nvPr/>
        </p:nvPicPr>
        <p:blipFill>
          <a:blip r:embed="rId8"/>
          <a:stretch>
            <a:fillRect/>
          </a:stretch>
        </p:blipFill>
        <p:spPr>
          <a:xfrm>
            <a:off x="252320" y="1954916"/>
            <a:ext cx="1251796" cy="993613"/>
          </a:xfrm>
          <a:prstGeom prst="rect">
            <a:avLst/>
          </a:prstGeom>
        </p:spPr>
      </p:pic>
      <p:sp>
        <p:nvSpPr>
          <p:cNvPr id="56" name="テキスト ボックス 21">
            <a:extLst>
              <a:ext uri="{FF2B5EF4-FFF2-40B4-BE49-F238E27FC236}">
                <a16:creationId xmlns:a16="http://schemas.microsoft.com/office/drawing/2014/main" id="{395487F3-10E9-46F7-8B42-E3BF56ECF152}"/>
              </a:ext>
            </a:extLst>
          </p:cNvPr>
          <p:cNvSpPr txBox="1">
            <a:spLocks noChangeArrowheads="1"/>
          </p:cNvSpPr>
          <p:nvPr/>
        </p:nvSpPr>
        <p:spPr bwMode="auto">
          <a:xfrm>
            <a:off x="401029" y="2850187"/>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lvl1pPr>
              <a:defRPr kumimoji="1">
                <a:solidFill>
                  <a:schemeClr val="tx1"/>
                </a:solidFill>
                <a:latin typeface="Segoe UI" panose="020B0502040204020203" pitchFamily="34" charset="0"/>
              </a:defRPr>
            </a:lvl1pPr>
            <a:lvl2pPr marL="742950" indent="-285750">
              <a:defRPr kumimoji="1">
                <a:solidFill>
                  <a:schemeClr val="tx1"/>
                </a:solidFill>
                <a:latin typeface="Segoe UI" panose="020B0502040204020203" pitchFamily="34" charset="0"/>
              </a:defRPr>
            </a:lvl2pPr>
            <a:lvl3pPr marL="1143000" indent="-228600">
              <a:defRPr kumimoji="1">
                <a:solidFill>
                  <a:schemeClr val="tx1"/>
                </a:solidFill>
                <a:latin typeface="Segoe UI" panose="020B0502040204020203" pitchFamily="34" charset="0"/>
              </a:defRPr>
            </a:lvl3pPr>
            <a:lvl4pPr marL="1600200" indent="-228600">
              <a:defRPr kumimoji="1">
                <a:solidFill>
                  <a:schemeClr val="tx1"/>
                </a:solidFill>
                <a:latin typeface="Segoe UI" panose="020B0502040204020203" pitchFamily="34" charset="0"/>
              </a:defRPr>
            </a:lvl4pPr>
            <a:lvl5pPr marL="2057400" indent="-228600">
              <a:defRPr kumimoji="1">
                <a:solidFill>
                  <a:schemeClr val="tx1"/>
                </a:solidFill>
                <a:latin typeface="Segoe UI" panose="020B0502040204020203" pitchFamily="34" charset="0"/>
              </a:defRPr>
            </a:lvl5pPr>
            <a:lvl6pPr marL="2514600" indent="-228600" fontAlgn="base">
              <a:spcBef>
                <a:spcPct val="0"/>
              </a:spcBef>
              <a:spcAft>
                <a:spcPct val="0"/>
              </a:spcAft>
              <a:defRPr kumimoji="1">
                <a:solidFill>
                  <a:schemeClr val="tx1"/>
                </a:solidFill>
                <a:latin typeface="Segoe UI" panose="020B0502040204020203" pitchFamily="34" charset="0"/>
              </a:defRPr>
            </a:lvl6pPr>
            <a:lvl7pPr marL="2971800" indent="-228600" fontAlgn="base">
              <a:spcBef>
                <a:spcPct val="0"/>
              </a:spcBef>
              <a:spcAft>
                <a:spcPct val="0"/>
              </a:spcAft>
              <a:defRPr kumimoji="1">
                <a:solidFill>
                  <a:schemeClr val="tx1"/>
                </a:solidFill>
                <a:latin typeface="Segoe UI" panose="020B0502040204020203" pitchFamily="34" charset="0"/>
              </a:defRPr>
            </a:lvl7pPr>
            <a:lvl8pPr marL="3429000" indent="-228600" fontAlgn="base">
              <a:spcBef>
                <a:spcPct val="0"/>
              </a:spcBef>
              <a:spcAft>
                <a:spcPct val="0"/>
              </a:spcAft>
              <a:defRPr kumimoji="1">
                <a:solidFill>
                  <a:schemeClr val="tx1"/>
                </a:solidFill>
                <a:latin typeface="Segoe UI" panose="020B0502040204020203" pitchFamily="34" charset="0"/>
              </a:defRPr>
            </a:lvl8pPr>
            <a:lvl9pPr marL="3886200" indent="-228600" fontAlgn="base">
              <a:spcBef>
                <a:spcPct val="0"/>
              </a:spcBef>
              <a:spcAft>
                <a:spcPct val="0"/>
              </a:spcAft>
              <a:defRPr kumimoji="1">
                <a:solidFill>
                  <a:schemeClr val="tx1"/>
                </a:solidFill>
                <a:latin typeface="Segoe UI" panose="020B0502040204020203" pitchFamily="34" charset="0"/>
              </a:defRPr>
            </a:lvl9pPr>
          </a:lstStyle>
          <a:p>
            <a:pPr eaLnBrk="1" hangingPunct="1"/>
            <a:r>
              <a:rPr lang="ja-JP" altLang="en-US" sz="2400" b="1" dirty="0">
                <a:solidFill>
                  <a:srgbClr val="0070C0"/>
                </a:solidFill>
                <a:latin typeface="HG丸ｺﾞｼｯｸM-PRO" panose="020F0600000000000000" pitchFamily="50" charset="-128"/>
                <a:ea typeface="HG丸ｺﾞｼｯｸM-PRO" panose="020F0600000000000000" pitchFamily="50" charset="-128"/>
              </a:rPr>
              <a:t>歳出</a:t>
            </a:r>
            <a:endParaRPr lang="en-US" altLang="ja-JP"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57" name="テキスト ボックス 21">
            <a:extLst>
              <a:ext uri="{FF2B5EF4-FFF2-40B4-BE49-F238E27FC236}">
                <a16:creationId xmlns:a16="http://schemas.microsoft.com/office/drawing/2014/main" id="{6D69C999-F9C3-4685-97E2-C1558F9ABCBD}"/>
              </a:ext>
            </a:extLst>
          </p:cNvPr>
          <p:cNvSpPr txBox="1">
            <a:spLocks noChangeArrowheads="1"/>
          </p:cNvSpPr>
          <p:nvPr/>
        </p:nvSpPr>
        <p:spPr bwMode="auto">
          <a:xfrm>
            <a:off x="401029" y="6111106"/>
            <a:ext cx="2659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lvl1pPr>
              <a:defRPr kumimoji="1">
                <a:solidFill>
                  <a:schemeClr val="tx1"/>
                </a:solidFill>
                <a:latin typeface="Segoe UI" panose="020B0502040204020203" pitchFamily="34" charset="0"/>
              </a:defRPr>
            </a:lvl1pPr>
            <a:lvl2pPr marL="742950" indent="-285750">
              <a:defRPr kumimoji="1">
                <a:solidFill>
                  <a:schemeClr val="tx1"/>
                </a:solidFill>
                <a:latin typeface="Segoe UI" panose="020B0502040204020203" pitchFamily="34" charset="0"/>
              </a:defRPr>
            </a:lvl2pPr>
            <a:lvl3pPr marL="1143000" indent="-228600">
              <a:defRPr kumimoji="1">
                <a:solidFill>
                  <a:schemeClr val="tx1"/>
                </a:solidFill>
                <a:latin typeface="Segoe UI" panose="020B0502040204020203" pitchFamily="34" charset="0"/>
              </a:defRPr>
            </a:lvl3pPr>
            <a:lvl4pPr marL="1600200" indent="-228600">
              <a:defRPr kumimoji="1">
                <a:solidFill>
                  <a:schemeClr val="tx1"/>
                </a:solidFill>
                <a:latin typeface="Segoe UI" panose="020B0502040204020203" pitchFamily="34" charset="0"/>
              </a:defRPr>
            </a:lvl4pPr>
            <a:lvl5pPr marL="2057400" indent="-228600">
              <a:defRPr kumimoji="1">
                <a:solidFill>
                  <a:schemeClr val="tx1"/>
                </a:solidFill>
                <a:latin typeface="Segoe UI" panose="020B0502040204020203" pitchFamily="34" charset="0"/>
              </a:defRPr>
            </a:lvl5pPr>
            <a:lvl6pPr marL="2514600" indent="-228600" fontAlgn="base">
              <a:spcBef>
                <a:spcPct val="0"/>
              </a:spcBef>
              <a:spcAft>
                <a:spcPct val="0"/>
              </a:spcAft>
              <a:defRPr kumimoji="1">
                <a:solidFill>
                  <a:schemeClr val="tx1"/>
                </a:solidFill>
                <a:latin typeface="Segoe UI" panose="020B0502040204020203" pitchFamily="34" charset="0"/>
              </a:defRPr>
            </a:lvl6pPr>
            <a:lvl7pPr marL="2971800" indent="-228600" fontAlgn="base">
              <a:spcBef>
                <a:spcPct val="0"/>
              </a:spcBef>
              <a:spcAft>
                <a:spcPct val="0"/>
              </a:spcAft>
              <a:defRPr kumimoji="1">
                <a:solidFill>
                  <a:schemeClr val="tx1"/>
                </a:solidFill>
                <a:latin typeface="Segoe UI" panose="020B0502040204020203" pitchFamily="34" charset="0"/>
              </a:defRPr>
            </a:lvl7pPr>
            <a:lvl8pPr marL="3429000" indent="-228600" fontAlgn="base">
              <a:spcBef>
                <a:spcPct val="0"/>
              </a:spcBef>
              <a:spcAft>
                <a:spcPct val="0"/>
              </a:spcAft>
              <a:defRPr kumimoji="1">
                <a:solidFill>
                  <a:schemeClr val="tx1"/>
                </a:solidFill>
                <a:latin typeface="Segoe UI" panose="020B0502040204020203" pitchFamily="34" charset="0"/>
              </a:defRPr>
            </a:lvl8pPr>
            <a:lvl9pPr marL="3886200" indent="-228600" fontAlgn="base">
              <a:spcBef>
                <a:spcPct val="0"/>
              </a:spcBef>
              <a:spcAft>
                <a:spcPct val="0"/>
              </a:spcAft>
              <a:defRPr kumimoji="1">
                <a:solidFill>
                  <a:schemeClr val="tx1"/>
                </a:solidFill>
                <a:latin typeface="Segoe UI" panose="020B0502040204020203" pitchFamily="34" charset="0"/>
              </a:defRPr>
            </a:lvl9pPr>
          </a:lstStyle>
          <a:p>
            <a:pPr eaLnBrk="1" hangingPunct="1"/>
            <a:r>
              <a:rPr lang="ja-JP" altLang="en-US" sz="2400" b="1" dirty="0">
                <a:solidFill>
                  <a:srgbClr val="0070C0"/>
                </a:solidFill>
                <a:latin typeface="HG丸ｺﾞｼｯｸM-PRO" panose="020F0600000000000000" pitchFamily="50" charset="-128"/>
                <a:ea typeface="HG丸ｺﾞｼｯｸM-PRO" panose="020F0600000000000000" pitchFamily="50" charset="-128"/>
              </a:rPr>
              <a:t>申告・納税＝歳入</a:t>
            </a:r>
            <a:endParaRPr lang="en-US" altLang="ja-JP"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55" name="吹き出し: 角を丸めた四角形 54">
            <a:extLst>
              <a:ext uri="{FF2B5EF4-FFF2-40B4-BE49-F238E27FC236}">
                <a16:creationId xmlns:a16="http://schemas.microsoft.com/office/drawing/2014/main" id="{128CF597-C2EF-488E-99BC-65A48559449C}"/>
              </a:ext>
            </a:extLst>
          </p:cNvPr>
          <p:cNvSpPr/>
          <p:nvPr/>
        </p:nvSpPr>
        <p:spPr>
          <a:xfrm>
            <a:off x="2396461" y="2624921"/>
            <a:ext cx="2984774" cy="2435616"/>
          </a:xfrm>
          <a:prstGeom prst="wedgeRoundRectCallout">
            <a:avLst>
              <a:gd name="adj1" fmla="val 53384"/>
              <a:gd name="adj2" fmla="val 1224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S創英角ﾎﾟｯﾌﾟ体" panose="040B0A00000000000000" pitchFamily="50" charset="-128"/>
                <a:ea typeface="HGS創英角ﾎﾟｯﾌﾟ体" panose="040B0A00000000000000" pitchFamily="50" charset="-128"/>
              </a:rPr>
              <a:t>自分たちで決めたルールに基づき、集められた</a:t>
            </a:r>
            <a:r>
              <a:rPr kumimoji="1" lang="ja-JP" altLang="en-US" sz="2800" b="1" dirty="0">
                <a:solidFill>
                  <a:srgbClr val="FF0000"/>
                </a:solidFill>
                <a:latin typeface="HGS創英角ﾎﾟｯﾌﾟ体" panose="040B0A00000000000000" pitchFamily="50" charset="-128"/>
                <a:ea typeface="HGS創英角ﾎﾟｯﾌﾟ体" panose="040B0A00000000000000" pitchFamily="50" charset="-128"/>
              </a:rPr>
              <a:t>税金は私たちの暮らしのために使われます</a:t>
            </a:r>
            <a:r>
              <a:rPr kumimoji="1" lang="ja-JP" altLang="en-US" sz="2800" dirty="0">
                <a:solidFill>
                  <a:srgbClr val="FF0000"/>
                </a:solidFill>
                <a:latin typeface="HGS創英角ﾎﾟｯﾌﾟ体" panose="040B0A00000000000000" pitchFamily="50" charset="-128"/>
                <a:ea typeface="HGS創英角ﾎﾟｯﾌﾟ体" panose="040B0A00000000000000" pitchFamily="50" charset="-128"/>
              </a:rPr>
              <a:t>。</a:t>
            </a:r>
          </a:p>
        </p:txBody>
      </p:sp>
      <p:pic>
        <p:nvPicPr>
          <p:cNvPr id="4" name="図 3">
            <a:extLst>
              <a:ext uri="{FF2B5EF4-FFF2-40B4-BE49-F238E27FC236}">
                <a16:creationId xmlns:a16="http://schemas.microsoft.com/office/drawing/2014/main" id="{D6694018-6B4A-F326-F302-727C2BC63E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64884" y="3311852"/>
            <a:ext cx="1581873" cy="2237478"/>
          </a:xfrm>
          <a:prstGeom prst="rect">
            <a:avLst/>
          </a:prstGeom>
        </p:spPr>
      </p:pic>
    </p:spTree>
    <p:extLst>
      <p:ext uri="{BB962C8B-B14F-4D97-AF65-F5344CB8AC3E}">
        <p14:creationId xmlns:p14="http://schemas.microsoft.com/office/powerpoint/2010/main" val="42804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D2B29-ED5B-4741-B8E1-434F98630DD4}"/>
              </a:ext>
            </a:extLst>
          </p:cNvPr>
          <p:cNvSpPr>
            <a:spLocks noGrp="1"/>
          </p:cNvSpPr>
          <p:nvPr>
            <p:ph type="title"/>
          </p:nvPr>
        </p:nvSpPr>
        <p:spPr>
          <a:xfrm>
            <a:off x="628650" y="34834"/>
            <a:ext cx="8018961" cy="988761"/>
          </a:xfrm>
        </p:spPr>
        <p:txBody>
          <a:bodyPr>
            <a:normAutofit/>
          </a:bodyPr>
          <a:lstStyle/>
          <a:p>
            <a:r>
              <a:rPr kumimoji="1" lang="ja-JP" altLang="en-US" b="1" dirty="0">
                <a:solidFill>
                  <a:srgbClr val="00B050"/>
                </a:solidFill>
                <a:latin typeface="HG丸ｺﾞｼｯｸM-PRO" panose="020F0600000000000000" pitchFamily="50" charset="-128"/>
                <a:ea typeface="HG丸ｺﾞｼｯｸM-PRO" panose="020F0600000000000000" pitchFamily="50" charset="-128"/>
              </a:rPr>
              <a:t>「国民主権」って何？</a:t>
            </a:r>
          </a:p>
        </p:txBody>
      </p:sp>
      <p:sp>
        <p:nvSpPr>
          <p:cNvPr id="4" name="四角形: 角を丸くする 3">
            <a:extLst>
              <a:ext uri="{FF2B5EF4-FFF2-40B4-BE49-F238E27FC236}">
                <a16:creationId xmlns:a16="http://schemas.microsoft.com/office/drawing/2014/main" id="{8A61FEBF-E619-4DCC-A9D8-87640EB9BA24}"/>
              </a:ext>
            </a:extLst>
          </p:cNvPr>
          <p:cNvSpPr/>
          <p:nvPr/>
        </p:nvSpPr>
        <p:spPr>
          <a:xfrm>
            <a:off x="3117669" y="1224782"/>
            <a:ext cx="5529942" cy="788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「選挙」</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に参加することで何ができるの？</a:t>
            </a:r>
          </a:p>
        </p:txBody>
      </p:sp>
      <p:sp>
        <p:nvSpPr>
          <p:cNvPr id="7" name="四角形: 角を丸くする 6">
            <a:extLst>
              <a:ext uri="{FF2B5EF4-FFF2-40B4-BE49-F238E27FC236}">
                <a16:creationId xmlns:a16="http://schemas.microsoft.com/office/drawing/2014/main" id="{BD993CFD-78AD-494F-9ACA-FEB94A0E2EA3}"/>
              </a:ext>
            </a:extLst>
          </p:cNvPr>
          <p:cNvSpPr/>
          <p:nvPr/>
        </p:nvSpPr>
        <p:spPr>
          <a:xfrm>
            <a:off x="352697" y="2379306"/>
            <a:ext cx="6701245" cy="4343711"/>
          </a:xfrm>
          <a:prstGeom prst="roundRect">
            <a:avLst>
              <a:gd name="adj" fmla="val 87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選挙で選ばれた代表者は、税金の使い道や集め方などを話し合い、決定します。</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間接的ですが、</a:t>
            </a:r>
            <a:r>
              <a:rPr kumimoji="1" lang="ja-JP" altLang="en-US" sz="2800" b="1" dirty="0">
                <a:solidFill>
                  <a:srgbClr val="0070C0"/>
                </a:solidFill>
                <a:latin typeface="HG丸ｺﾞｼｯｸM-PRO" panose="020F0600000000000000" pitchFamily="50" charset="-128"/>
                <a:ea typeface="HG丸ｺﾞｼｯｸM-PRO" panose="020F0600000000000000" pitchFamily="50" charset="-128"/>
              </a:rPr>
              <a:t>国民は自分たちで国のルールを決めている</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のです。</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つまり、</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国民が主人公</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なのです。</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これを</a:t>
            </a:r>
            <a:r>
              <a:rPr kumimoji="1" lang="ja-JP" altLang="en-US" sz="2800" b="1" dirty="0">
                <a:solidFill>
                  <a:srgbClr val="0070C0"/>
                </a:solidFill>
                <a:latin typeface="HG丸ｺﾞｼｯｸM-PRO" panose="020F0600000000000000" pitchFamily="50" charset="-128"/>
                <a:ea typeface="HG丸ｺﾞｼｯｸM-PRO" panose="020F0600000000000000" pitchFamily="50" charset="-128"/>
              </a:rPr>
              <a:t>「国民主権」</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と言います。</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選挙に参加し、自分の考えを伝えることはとても貴重な機会です。</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みんなが出し合った大切な税金は、こんなふうに使ってほしい、こういう国になってほしいと、</a:t>
            </a:r>
            <a:r>
              <a:rPr kumimoji="1" lang="ja-JP" altLang="en-US" sz="2800" b="1" dirty="0">
                <a:solidFill>
                  <a:schemeClr val="accent2"/>
                </a:solidFill>
                <a:latin typeface="HG丸ｺﾞｼｯｸM-PRO" panose="020F0600000000000000" pitchFamily="50" charset="-128"/>
                <a:ea typeface="HG丸ｺﾞｼｯｸM-PRO" panose="020F0600000000000000" pitchFamily="50" charset="-128"/>
              </a:rPr>
              <a:t>みんなが考えを出し合うことが大切</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なのです。</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578C8A60-FA45-4F14-A794-968906BCCEBF}"/>
              </a:ext>
            </a:extLst>
          </p:cNvPr>
          <p:cNvPicPr>
            <a:picLocks noChangeAspect="1"/>
          </p:cNvPicPr>
          <p:nvPr/>
        </p:nvPicPr>
        <p:blipFill>
          <a:blip r:embed="rId3"/>
          <a:stretch>
            <a:fillRect/>
          </a:stretch>
        </p:blipFill>
        <p:spPr>
          <a:xfrm>
            <a:off x="1785257" y="949679"/>
            <a:ext cx="1086235" cy="1338964"/>
          </a:xfrm>
          <a:prstGeom prst="rect">
            <a:avLst/>
          </a:prstGeom>
        </p:spPr>
      </p:pic>
      <p:pic>
        <p:nvPicPr>
          <p:cNvPr id="6" name="図 5">
            <a:extLst>
              <a:ext uri="{FF2B5EF4-FFF2-40B4-BE49-F238E27FC236}">
                <a16:creationId xmlns:a16="http://schemas.microsoft.com/office/drawing/2014/main" id="{342EA333-1167-8A8D-D06C-2E056C3BC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2046" y="4405904"/>
            <a:ext cx="1638174" cy="2317113"/>
          </a:xfrm>
          <a:prstGeom prst="rect">
            <a:avLst/>
          </a:prstGeom>
        </p:spPr>
      </p:pic>
    </p:spTree>
    <p:extLst>
      <p:ext uri="{BB962C8B-B14F-4D97-AF65-F5344CB8AC3E}">
        <p14:creationId xmlns:p14="http://schemas.microsoft.com/office/powerpoint/2010/main" val="202011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D2B29-ED5B-4741-B8E1-434F98630DD4}"/>
              </a:ext>
            </a:extLst>
          </p:cNvPr>
          <p:cNvSpPr>
            <a:spLocks noGrp="1"/>
          </p:cNvSpPr>
          <p:nvPr>
            <p:ph type="title"/>
          </p:nvPr>
        </p:nvSpPr>
        <p:spPr>
          <a:xfrm>
            <a:off x="628650" y="26905"/>
            <a:ext cx="7886700" cy="1325563"/>
          </a:xfrm>
        </p:spPr>
        <p:txBody>
          <a:bodyPr/>
          <a:lstStyle/>
          <a:p>
            <a:r>
              <a:rPr lang="ja-JP" altLang="en-US" b="1" dirty="0">
                <a:solidFill>
                  <a:srgbClr val="00B050"/>
                </a:solidFill>
                <a:latin typeface="HG丸ｺﾞｼｯｸM-PRO" panose="020F0600000000000000" pitchFamily="50" charset="-128"/>
                <a:ea typeface="HG丸ｺﾞｼｯｸM-PRO" panose="020F0600000000000000" pitchFamily="50" charset="-128"/>
              </a:rPr>
              <a:t>リーダーを選ぶ方法は？</a:t>
            </a:r>
            <a:endParaRPr kumimoji="1" lang="ja-JP" altLang="en-US" b="1" dirty="0">
              <a:solidFill>
                <a:srgbClr val="00B050"/>
              </a:solidFill>
              <a:latin typeface="HG丸ｺﾞｼｯｸM-PRO" panose="020F0600000000000000" pitchFamily="50" charset="-128"/>
              <a:ea typeface="HG丸ｺﾞｼｯｸM-PRO" panose="020F0600000000000000" pitchFamily="50" charset="-128"/>
            </a:endParaRPr>
          </a:p>
        </p:txBody>
      </p:sp>
      <p:sp>
        <p:nvSpPr>
          <p:cNvPr id="4" name="四角形: 角を丸くする 3">
            <a:extLst>
              <a:ext uri="{FF2B5EF4-FFF2-40B4-BE49-F238E27FC236}">
                <a16:creationId xmlns:a16="http://schemas.microsoft.com/office/drawing/2014/main" id="{8A61FEBF-E619-4DCC-A9D8-87640EB9BA24}"/>
              </a:ext>
            </a:extLst>
          </p:cNvPr>
          <p:cNvSpPr/>
          <p:nvPr/>
        </p:nvSpPr>
        <p:spPr>
          <a:xfrm>
            <a:off x="3117669" y="1811383"/>
            <a:ext cx="5529942" cy="19333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どうやって</a:t>
            </a:r>
            <a:r>
              <a:rPr kumimoji="1" lang="ja-JP" altLang="en-US" sz="2800" b="1" dirty="0">
                <a:solidFill>
                  <a:srgbClr val="0070C0"/>
                </a:solidFill>
                <a:latin typeface="HG丸ｺﾞｼｯｸM-PRO" panose="020F0600000000000000" pitchFamily="50" charset="-128"/>
                <a:ea typeface="HG丸ｺﾞｼｯｸM-PRO" panose="020F0600000000000000" pitchFamily="50" charset="-128"/>
              </a:rPr>
              <a:t>リーダー</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を選べばいいの？</a:t>
            </a:r>
          </a:p>
        </p:txBody>
      </p:sp>
      <p:sp>
        <p:nvSpPr>
          <p:cNvPr id="5" name="四角形: 角を丸くする 4">
            <a:extLst>
              <a:ext uri="{FF2B5EF4-FFF2-40B4-BE49-F238E27FC236}">
                <a16:creationId xmlns:a16="http://schemas.microsoft.com/office/drawing/2014/main" id="{2A7B57D3-CA4D-4B05-B4D7-DF306E9FC8C2}"/>
              </a:ext>
            </a:extLst>
          </p:cNvPr>
          <p:cNvSpPr/>
          <p:nvPr/>
        </p:nvSpPr>
        <p:spPr>
          <a:xfrm>
            <a:off x="628650" y="4454435"/>
            <a:ext cx="5529942" cy="19333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「選挙」</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という方法でリーダーを選ぶんだよ。</a:t>
            </a:r>
          </a:p>
        </p:txBody>
      </p:sp>
      <p:pic>
        <p:nvPicPr>
          <p:cNvPr id="6" name="図 5">
            <a:extLst>
              <a:ext uri="{FF2B5EF4-FFF2-40B4-BE49-F238E27FC236}">
                <a16:creationId xmlns:a16="http://schemas.microsoft.com/office/drawing/2014/main" id="{65B2E746-199C-47D1-A4F6-DAD3BEE9AEC6}"/>
              </a:ext>
            </a:extLst>
          </p:cNvPr>
          <p:cNvPicPr>
            <a:picLocks noChangeAspect="1"/>
          </p:cNvPicPr>
          <p:nvPr/>
        </p:nvPicPr>
        <p:blipFill>
          <a:blip r:embed="rId3"/>
          <a:stretch>
            <a:fillRect/>
          </a:stretch>
        </p:blipFill>
        <p:spPr>
          <a:xfrm>
            <a:off x="1032578" y="1654629"/>
            <a:ext cx="1695559" cy="2090057"/>
          </a:xfrm>
          <a:prstGeom prst="rect">
            <a:avLst/>
          </a:prstGeom>
        </p:spPr>
      </p:pic>
      <p:pic>
        <p:nvPicPr>
          <p:cNvPr id="7" name="図 6">
            <a:extLst>
              <a:ext uri="{FF2B5EF4-FFF2-40B4-BE49-F238E27FC236}">
                <a16:creationId xmlns:a16="http://schemas.microsoft.com/office/drawing/2014/main" id="{33260CCD-5EAB-D40D-A7FF-4AA23F782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9169" y="4039299"/>
            <a:ext cx="1953816" cy="2763573"/>
          </a:xfrm>
          <a:prstGeom prst="rect">
            <a:avLst/>
          </a:prstGeom>
        </p:spPr>
      </p:pic>
    </p:spTree>
    <p:extLst>
      <p:ext uri="{BB962C8B-B14F-4D97-AF65-F5344CB8AC3E}">
        <p14:creationId xmlns:p14="http://schemas.microsoft.com/office/powerpoint/2010/main" val="221423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D2B29-ED5B-4741-B8E1-434F98630DD4}"/>
              </a:ext>
            </a:extLst>
          </p:cNvPr>
          <p:cNvSpPr>
            <a:spLocks noGrp="1"/>
          </p:cNvSpPr>
          <p:nvPr>
            <p:ph type="title"/>
          </p:nvPr>
        </p:nvSpPr>
        <p:spPr>
          <a:xfrm>
            <a:off x="628650" y="26905"/>
            <a:ext cx="7886700" cy="1325563"/>
          </a:xfrm>
        </p:spPr>
        <p:txBody>
          <a:bodyPr/>
          <a:lstStyle/>
          <a:p>
            <a:r>
              <a:rPr lang="ja-JP" altLang="en-US" b="1" dirty="0">
                <a:solidFill>
                  <a:srgbClr val="00B050"/>
                </a:solidFill>
                <a:latin typeface="HG丸ｺﾞｼｯｸM-PRO" panose="020F0600000000000000" pitchFamily="50" charset="-128"/>
                <a:ea typeface="HG丸ｺﾞｼｯｸM-PRO" panose="020F0600000000000000" pitchFamily="50" charset="-128"/>
              </a:rPr>
              <a:t>選挙って何？</a:t>
            </a:r>
            <a:endParaRPr kumimoji="1" lang="ja-JP" altLang="en-US" b="1" dirty="0">
              <a:solidFill>
                <a:srgbClr val="00B050"/>
              </a:solidFill>
              <a:latin typeface="HG丸ｺﾞｼｯｸM-PRO" panose="020F0600000000000000" pitchFamily="50" charset="-128"/>
              <a:ea typeface="HG丸ｺﾞｼｯｸM-PRO" panose="020F0600000000000000" pitchFamily="50" charset="-128"/>
            </a:endParaRPr>
          </a:p>
        </p:txBody>
      </p:sp>
      <p:sp>
        <p:nvSpPr>
          <p:cNvPr id="4" name="四角形: 角を丸くする 3">
            <a:extLst>
              <a:ext uri="{FF2B5EF4-FFF2-40B4-BE49-F238E27FC236}">
                <a16:creationId xmlns:a16="http://schemas.microsoft.com/office/drawing/2014/main" id="{8A61FEBF-E619-4DCC-A9D8-87640EB9BA24}"/>
              </a:ext>
            </a:extLst>
          </p:cNvPr>
          <p:cNvSpPr/>
          <p:nvPr/>
        </p:nvSpPr>
        <p:spPr>
          <a:xfrm>
            <a:off x="3117669" y="1811383"/>
            <a:ext cx="5529942" cy="19333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「選挙」</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って何をするの？</a:t>
            </a:r>
          </a:p>
        </p:txBody>
      </p:sp>
      <p:sp>
        <p:nvSpPr>
          <p:cNvPr id="5" name="四角形: 角を丸くする 4">
            <a:extLst>
              <a:ext uri="{FF2B5EF4-FFF2-40B4-BE49-F238E27FC236}">
                <a16:creationId xmlns:a16="http://schemas.microsoft.com/office/drawing/2014/main" id="{2A7B57D3-CA4D-4B05-B4D7-DF306E9FC8C2}"/>
              </a:ext>
            </a:extLst>
          </p:cNvPr>
          <p:cNvSpPr/>
          <p:nvPr/>
        </p:nvSpPr>
        <p:spPr>
          <a:xfrm>
            <a:off x="628650" y="4454435"/>
            <a:ext cx="5529942" cy="19333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みんなで話し合うことが大切なんだけど、全員で話し合ったらいろいろな考えがあり過ぎてまとまらず大変だよね。</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だから、みんなの代表を選ぶのが</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「選挙」</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と言うんだよ。</a:t>
            </a:r>
          </a:p>
        </p:txBody>
      </p:sp>
      <p:pic>
        <p:nvPicPr>
          <p:cNvPr id="6" name="図 5">
            <a:extLst>
              <a:ext uri="{FF2B5EF4-FFF2-40B4-BE49-F238E27FC236}">
                <a16:creationId xmlns:a16="http://schemas.microsoft.com/office/drawing/2014/main" id="{65B2E746-199C-47D1-A4F6-DAD3BEE9AEC6}"/>
              </a:ext>
            </a:extLst>
          </p:cNvPr>
          <p:cNvPicPr>
            <a:picLocks noChangeAspect="1"/>
          </p:cNvPicPr>
          <p:nvPr/>
        </p:nvPicPr>
        <p:blipFill>
          <a:blip r:embed="rId3"/>
          <a:stretch>
            <a:fillRect/>
          </a:stretch>
        </p:blipFill>
        <p:spPr>
          <a:xfrm>
            <a:off x="1032578" y="1654629"/>
            <a:ext cx="1695559" cy="2090057"/>
          </a:xfrm>
          <a:prstGeom prst="rect">
            <a:avLst/>
          </a:prstGeom>
        </p:spPr>
      </p:pic>
      <p:pic>
        <p:nvPicPr>
          <p:cNvPr id="7" name="図 6">
            <a:extLst>
              <a:ext uri="{FF2B5EF4-FFF2-40B4-BE49-F238E27FC236}">
                <a16:creationId xmlns:a16="http://schemas.microsoft.com/office/drawing/2014/main" id="{E089560D-6AF2-6137-0F60-185ADD44A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924" y="4039299"/>
            <a:ext cx="1953816" cy="2763573"/>
          </a:xfrm>
          <a:prstGeom prst="rect">
            <a:avLst/>
          </a:prstGeom>
        </p:spPr>
      </p:pic>
    </p:spTree>
    <p:extLst>
      <p:ext uri="{BB962C8B-B14F-4D97-AF65-F5344CB8AC3E}">
        <p14:creationId xmlns:p14="http://schemas.microsoft.com/office/powerpoint/2010/main" val="174865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D2B29-ED5B-4741-B8E1-434F98630DD4}"/>
              </a:ext>
            </a:extLst>
          </p:cNvPr>
          <p:cNvSpPr>
            <a:spLocks noGrp="1"/>
          </p:cNvSpPr>
          <p:nvPr>
            <p:ph type="title"/>
          </p:nvPr>
        </p:nvSpPr>
        <p:spPr>
          <a:xfrm>
            <a:off x="628650" y="26760"/>
            <a:ext cx="7886700" cy="1325563"/>
          </a:xfrm>
        </p:spPr>
        <p:txBody>
          <a:bodyPr/>
          <a:lstStyle/>
          <a:p>
            <a:r>
              <a:rPr lang="ja-JP" altLang="en-US" b="1" dirty="0">
                <a:solidFill>
                  <a:srgbClr val="00B050"/>
                </a:solidFill>
                <a:latin typeface="HG丸ｺﾞｼｯｸM-PRO" panose="020F0600000000000000" pitchFamily="50" charset="-128"/>
                <a:ea typeface="HG丸ｺﾞｼｯｸM-PRO" panose="020F0600000000000000" pitchFamily="50" charset="-128"/>
              </a:rPr>
              <a:t>選挙で誰を選ぶの？</a:t>
            </a:r>
            <a:endParaRPr kumimoji="1" lang="ja-JP" altLang="en-US" b="1" dirty="0">
              <a:solidFill>
                <a:srgbClr val="00B050"/>
              </a:solidFill>
              <a:latin typeface="HG丸ｺﾞｼｯｸM-PRO" panose="020F0600000000000000" pitchFamily="50" charset="-128"/>
              <a:ea typeface="HG丸ｺﾞｼｯｸM-PRO" panose="020F0600000000000000" pitchFamily="50" charset="-128"/>
            </a:endParaRPr>
          </a:p>
        </p:txBody>
      </p:sp>
      <p:sp>
        <p:nvSpPr>
          <p:cNvPr id="4" name="四角形: 角を丸くする 3">
            <a:extLst>
              <a:ext uri="{FF2B5EF4-FFF2-40B4-BE49-F238E27FC236}">
                <a16:creationId xmlns:a16="http://schemas.microsoft.com/office/drawing/2014/main" id="{8A61FEBF-E619-4DCC-A9D8-87640EB9BA24}"/>
              </a:ext>
            </a:extLst>
          </p:cNvPr>
          <p:cNvSpPr/>
          <p:nvPr/>
        </p:nvSpPr>
        <p:spPr>
          <a:xfrm>
            <a:off x="3117669" y="1811383"/>
            <a:ext cx="5529942" cy="19333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「選挙」</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で誰を選ぶの？</a:t>
            </a:r>
          </a:p>
        </p:txBody>
      </p:sp>
      <p:sp>
        <p:nvSpPr>
          <p:cNvPr id="5" name="四角形: 角を丸くする 4">
            <a:extLst>
              <a:ext uri="{FF2B5EF4-FFF2-40B4-BE49-F238E27FC236}">
                <a16:creationId xmlns:a16="http://schemas.microsoft.com/office/drawing/2014/main" id="{2A7B57D3-CA4D-4B05-B4D7-DF306E9FC8C2}"/>
              </a:ext>
            </a:extLst>
          </p:cNvPr>
          <p:cNvSpPr/>
          <p:nvPr/>
        </p:nvSpPr>
        <p:spPr>
          <a:xfrm>
            <a:off x="628650" y="4454435"/>
            <a:ext cx="5529942" cy="19333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衆議院議員や参議院議員の</a:t>
            </a:r>
            <a:r>
              <a:rPr kumimoji="1" lang="ja-JP" altLang="en-US" sz="2800" b="1" dirty="0">
                <a:solidFill>
                  <a:srgbClr val="0070C0"/>
                </a:solidFill>
                <a:latin typeface="HG丸ｺﾞｼｯｸM-PRO" panose="020F0600000000000000" pitchFamily="50" charset="-128"/>
                <a:ea typeface="HG丸ｺﾞｼｯｸM-PRO" panose="020F0600000000000000" pitchFamily="50" charset="-128"/>
              </a:rPr>
              <a:t>国会議員</a:t>
            </a: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800" b="1" dirty="0">
                <a:solidFill>
                  <a:srgbClr val="0070C0"/>
                </a:solidFill>
                <a:latin typeface="HG丸ｺﾞｼｯｸM-PRO" panose="020F0600000000000000" pitchFamily="50" charset="-128"/>
                <a:ea typeface="HG丸ｺﾞｼｯｸM-PRO" panose="020F0600000000000000" pitchFamily="50" charset="-128"/>
              </a:rPr>
              <a:t>都道府県の知事</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や議員、</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800" b="1" dirty="0">
                <a:solidFill>
                  <a:srgbClr val="0070C0"/>
                </a:solidFill>
                <a:latin typeface="HG丸ｺﾞｼｯｸM-PRO" panose="020F0600000000000000" pitchFamily="50" charset="-128"/>
                <a:ea typeface="HG丸ｺﾞｼｯｸM-PRO" panose="020F0600000000000000" pitchFamily="50" charset="-128"/>
              </a:rPr>
              <a:t>市町村の長</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や議員を選ぶんだよ。</a:t>
            </a:r>
          </a:p>
        </p:txBody>
      </p:sp>
      <p:pic>
        <p:nvPicPr>
          <p:cNvPr id="6" name="図 5">
            <a:extLst>
              <a:ext uri="{FF2B5EF4-FFF2-40B4-BE49-F238E27FC236}">
                <a16:creationId xmlns:a16="http://schemas.microsoft.com/office/drawing/2014/main" id="{57B3E4ED-3BC2-4334-994B-2568FA71AF94}"/>
              </a:ext>
            </a:extLst>
          </p:cNvPr>
          <p:cNvPicPr>
            <a:picLocks noChangeAspect="1"/>
          </p:cNvPicPr>
          <p:nvPr/>
        </p:nvPicPr>
        <p:blipFill>
          <a:blip r:embed="rId3"/>
          <a:stretch>
            <a:fillRect/>
          </a:stretch>
        </p:blipFill>
        <p:spPr>
          <a:xfrm>
            <a:off x="1032578" y="1654629"/>
            <a:ext cx="1695559" cy="2090057"/>
          </a:xfrm>
          <a:prstGeom prst="rect">
            <a:avLst/>
          </a:prstGeom>
        </p:spPr>
      </p:pic>
      <p:pic>
        <p:nvPicPr>
          <p:cNvPr id="7" name="図 6">
            <a:extLst>
              <a:ext uri="{FF2B5EF4-FFF2-40B4-BE49-F238E27FC236}">
                <a16:creationId xmlns:a16="http://schemas.microsoft.com/office/drawing/2014/main" id="{D96CE4DC-1FF6-3E91-0021-A1F8AEF5B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9169" y="4039299"/>
            <a:ext cx="1953816" cy="2763573"/>
          </a:xfrm>
          <a:prstGeom prst="rect">
            <a:avLst/>
          </a:prstGeom>
        </p:spPr>
      </p:pic>
    </p:spTree>
    <p:extLst>
      <p:ext uri="{BB962C8B-B14F-4D97-AF65-F5344CB8AC3E}">
        <p14:creationId xmlns:p14="http://schemas.microsoft.com/office/powerpoint/2010/main" val="161036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D2B29-ED5B-4741-B8E1-434F98630DD4}"/>
              </a:ext>
            </a:extLst>
          </p:cNvPr>
          <p:cNvSpPr>
            <a:spLocks noGrp="1"/>
          </p:cNvSpPr>
          <p:nvPr>
            <p:ph type="title"/>
          </p:nvPr>
        </p:nvSpPr>
        <p:spPr>
          <a:xfrm>
            <a:off x="628650" y="22089"/>
            <a:ext cx="7886700" cy="1325563"/>
          </a:xfrm>
        </p:spPr>
        <p:txBody>
          <a:bodyPr/>
          <a:lstStyle/>
          <a:p>
            <a:r>
              <a:rPr kumimoji="1" lang="ja-JP" altLang="en-US" b="1" dirty="0">
                <a:solidFill>
                  <a:srgbClr val="00B050"/>
                </a:solidFill>
                <a:latin typeface="HG丸ｺﾞｼｯｸM-PRO" panose="020F0600000000000000" pitchFamily="50" charset="-128"/>
                <a:ea typeface="HG丸ｺﾞｼｯｸM-PRO" panose="020F0600000000000000" pitchFamily="50" charset="-128"/>
              </a:rPr>
              <a:t>選挙権って何？</a:t>
            </a:r>
          </a:p>
        </p:txBody>
      </p:sp>
      <p:sp>
        <p:nvSpPr>
          <p:cNvPr id="4" name="四角形: 角を丸くする 3">
            <a:extLst>
              <a:ext uri="{FF2B5EF4-FFF2-40B4-BE49-F238E27FC236}">
                <a16:creationId xmlns:a16="http://schemas.microsoft.com/office/drawing/2014/main" id="{8A61FEBF-E619-4DCC-A9D8-87640EB9BA24}"/>
              </a:ext>
            </a:extLst>
          </p:cNvPr>
          <p:cNvSpPr/>
          <p:nvPr/>
        </p:nvSpPr>
        <p:spPr>
          <a:xfrm>
            <a:off x="3117669" y="1811383"/>
            <a:ext cx="5529942" cy="19333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いつからその</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「選挙」</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に参加できるの？</a:t>
            </a:r>
          </a:p>
        </p:txBody>
      </p:sp>
      <p:sp>
        <p:nvSpPr>
          <p:cNvPr id="7" name="四角形: 角を丸くする 6">
            <a:extLst>
              <a:ext uri="{FF2B5EF4-FFF2-40B4-BE49-F238E27FC236}">
                <a16:creationId xmlns:a16="http://schemas.microsoft.com/office/drawing/2014/main" id="{BD993CFD-78AD-494F-9ACA-FEB94A0E2EA3}"/>
              </a:ext>
            </a:extLst>
          </p:cNvPr>
          <p:cNvSpPr/>
          <p:nvPr/>
        </p:nvSpPr>
        <p:spPr>
          <a:xfrm>
            <a:off x="352698" y="4358640"/>
            <a:ext cx="5926804" cy="19333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選挙に</a:t>
            </a:r>
            <a:r>
              <a:rPr kumimoji="1" lang="ja-JP" altLang="en-US" sz="2800" b="1" dirty="0">
                <a:solidFill>
                  <a:srgbClr val="0070C0"/>
                </a:solidFill>
                <a:latin typeface="HG丸ｺﾞｼｯｸM-PRO" panose="020F0600000000000000" pitchFamily="50" charset="-128"/>
                <a:ea typeface="HG丸ｺﾞｼｯｸM-PRO" panose="020F0600000000000000" pitchFamily="50" charset="-128"/>
              </a:rPr>
              <a:t>「投票」</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できるのは</a:t>
            </a:r>
            <a:r>
              <a:rPr kumimoji="1" lang="en-US" altLang="ja-JP" sz="2800" b="1" dirty="0">
                <a:solidFill>
                  <a:srgbClr val="0070C0"/>
                </a:solidFill>
                <a:latin typeface="HG丸ｺﾞｼｯｸM-PRO" panose="020F0600000000000000" pitchFamily="50" charset="-128"/>
                <a:ea typeface="HG丸ｺﾞｼｯｸM-PRO" panose="020F0600000000000000" pitchFamily="50" charset="-128"/>
              </a:rPr>
              <a:t>18</a:t>
            </a:r>
            <a:r>
              <a:rPr kumimoji="1" lang="ja-JP" altLang="en-US" sz="2800" b="1" dirty="0">
                <a:solidFill>
                  <a:srgbClr val="0070C0"/>
                </a:solidFill>
                <a:latin typeface="HG丸ｺﾞｼｯｸM-PRO" panose="020F0600000000000000" pitchFamily="50" charset="-128"/>
                <a:ea typeface="HG丸ｺﾞｼｯｸM-PRO" panose="020F0600000000000000" pitchFamily="50" charset="-128"/>
              </a:rPr>
              <a:t>歳</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から。</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選挙に</a:t>
            </a:r>
            <a:r>
              <a:rPr kumimoji="1" lang="ja-JP" altLang="en-US" sz="2800" b="1" dirty="0">
                <a:solidFill>
                  <a:srgbClr val="0070C0"/>
                </a:solidFill>
                <a:latin typeface="HG丸ｺﾞｼｯｸM-PRO" panose="020F0600000000000000" pitchFamily="50" charset="-128"/>
                <a:ea typeface="HG丸ｺﾞｼｯｸM-PRO" panose="020F0600000000000000" pitchFamily="50" charset="-128"/>
              </a:rPr>
              <a:t>「立候補」</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できるのは</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・参議院議員、知事・・・</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30</a:t>
            </a:r>
            <a:r>
              <a:rPr kumimoji="1" lang="ja-JP" altLang="en-US" sz="2000" b="1" dirty="0">
                <a:solidFill>
                  <a:srgbClr val="0070C0"/>
                </a:solidFill>
                <a:latin typeface="HG丸ｺﾞｼｯｸM-PRO" panose="020F0600000000000000" pitchFamily="50" charset="-128"/>
                <a:ea typeface="HG丸ｺﾞｼｯｸM-PRO" panose="020F0600000000000000" pitchFamily="50" charset="-128"/>
              </a:rPr>
              <a:t>歳</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から</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・衆議院議員、市町村長その他・・・</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25</a:t>
            </a:r>
            <a:r>
              <a:rPr kumimoji="1" lang="ja-JP" altLang="en-US" sz="2000" b="1" dirty="0">
                <a:solidFill>
                  <a:srgbClr val="0070C0"/>
                </a:solidFill>
                <a:latin typeface="HG丸ｺﾞｼｯｸM-PRO" panose="020F0600000000000000" pitchFamily="50" charset="-128"/>
                <a:ea typeface="HG丸ｺﾞｼｯｸM-PRO" panose="020F0600000000000000" pitchFamily="50" charset="-128"/>
              </a:rPr>
              <a:t>歳</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から</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FBF412A1-CDDA-4D87-8D26-8ABBDD8600EE}"/>
              </a:ext>
            </a:extLst>
          </p:cNvPr>
          <p:cNvPicPr>
            <a:picLocks noChangeAspect="1"/>
          </p:cNvPicPr>
          <p:nvPr/>
        </p:nvPicPr>
        <p:blipFill>
          <a:blip r:embed="rId3"/>
          <a:stretch>
            <a:fillRect/>
          </a:stretch>
        </p:blipFill>
        <p:spPr>
          <a:xfrm>
            <a:off x="1032578" y="1654629"/>
            <a:ext cx="1695559" cy="2090057"/>
          </a:xfrm>
          <a:prstGeom prst="rect">
            <a:avLst/>
          </a:prstGeom>
        </p:spPr>
      </p:pic>
      <p:pic>
        <p:nvPicPr>
          <p:cNvPr id="5" name="図 4">
            <a:extLst>
              <a:ext uri="{FF2B5EF4-FFF2-40B4-BE49-F238E27FC236}">
                <a16:creationId xmlns:a16="http://schemas.microsoft.com/office/drawing/2014/main" id="{F74C1407-8C48-E70A-8EBC-756AAA2E4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9169" y="4039299"/>
            <a:ext cx="1953816" cy="2763573"/>
          </a:xfrm>
          <a:prstGeom prst="rect">
            <a:avLst/>
          </a:prstGeom>
        </p:spPr>
      </p:pic>
    </p:spTree>
    <p:extLst>
      <p:ext uri="{BB962C8B-B14F-4D97-AF65-F5344CB8AC3E}">
        <p14:creationId xmlns:p14="http://schemas.microsoft.com/office/powerpoint/2010/main" val="381107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D2B29-ED5B-4741-B8E1-434F98630DD4}"/>
              </a:ext>
            </a:extLst>
          </p:cNvPr>
          <p:cNvSpPr>
            <a:spLocks noGrp="1"/>
          </p:cNvSpPr>
          <p:nvPr>
            <p:ph type="title"/>
          </p:nvPr>
        </p:nvSpPr>
        <p:spPr>
          <a:xfrm>
            <a:off x="628650" y="22656"/>
            <a:ext cx="7886700" cy="1325563"/>
          </a:xfrm>
        </p:spPr>
        <p:txBody>
          <a:bodyPr/>
          <a:lstStyle/>
          <a:p>
            <a:r>
              <a:rPr lang="ja-JP" altLang="en-US" b="1" dirty="0">
                <a:solidFill>
                  <a:srgbClr val="00B050"/>
                </a:solidFill>
                <a:latin typeface="HG丸ｺﾞｼｯｸM-PRO" panose="020F0600000000000000" pitchFamily="50" charset="-128"/>
                <a:ea typeface="HG丸ｺﾞｼｯｸM-PRO" panose="020F0600000000000000" pitchFamily="50" charset="-128"/>
              </a:rPr>
              <a:t>どうやって投票するの</a:t>
            </a:r>
            <a:r>
              <a:rPr kumimoji="1" lang="ja-JP" altLang="en-US" b="1" dirty="0">
                <a:solidFill>
                  <a:srgbClr val="00B050"/>
                </a:solidFill>
                <a:latin typeface="HG丸ｺﾞｼｯｸM-PRO" panose="020F0600000000000000" pitchFamily="50" charset="-128"/>
                <a:ea typeface="HG丸ｺﾞｼｯｸM-PRO" panose="020F0600000000000000" pitchFamily="50" charset="-128"/>
              </a:rPr>
              <a:t>？</a:t>
            </a:r>
          </a:p>
        </p:txBody>
      </p:sp>
      <p:sp>
        <p:nvSpPr>
          <p:cNvPr id="4" name="四角形: 角を丸くする 3">
            <a:extLst>
              <a:ext uri="{FF2B5EF4-FFF2-40B4-BE49-F238E27FC236}">
                <a16:creationId xmlns:a16="http://schemas.microsoft.com/office/drawing/2014/main" id="{8A61FEBF-E619-4DCC-A9D8-87640EB9BA24}"/>
              </a:ext>
            </a:extLst>
          </p:cNvPr>
          <p:cNvSpPr/>
          <p:nvPr/>
        </p:nvSpPr>
        <p:spPr>
          <a:xfrm>
            <a:off x="775063" y="3953692"/>
            <a:ext cx="1628505" cy="20465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受付で</a:t>
            </a:r>
            <a:r>
              <a:rPr kumimoji="1" lang="ja-JP" altLang="en-US" sz="2000" b="1" dirty="0">
                <a:solidFill>
                  <a:srgbClr val="0070C0"/>
                </a:solidFill>
                <a:latin typeface="HG丸ｺﾞｼｯｸM-PRO" panose="020F0600000000000000" pitchFamily="50" charset="-128"/>
                <a:ea typeface="HG丸ｺﾞｼｯｸM-PRO" panose="020F0600000000000000" pitchFamily="50" charset="-128"/>
              </a:rPr>
              <a:t>投票用紙をもらいます</a:t>
            </a:r>
          </a:p>
        </p:txBody>
      </p:sp>
      <p:sp>
        <p:nvSpPr>
          <p:cNvPr id="7" name="四角形: 角を丸くする 6">
            <a:extLst>
              <a:ext uri="{FF2B5EF4-FFF2-40B4-BE49-F238E27FC236}">
                <a16:creationId xmlns:a16="http://schemas.microsoft.com/office/drawing/2014/main" id="{BD993CFD-78AD-494F-9ACA-FEB94A0E2EA3}"/>
              </a:ext>
            </a:extLst>
          </p:cNvPr>
          <p:cNvSpPr/>
          <p:nvPr/>
        </p:nvSpPr>
        <p:spPr>
          <a:xfrm>
            <a:off x="3507376" y="3953692"/>
            <a:ext cx="1785252" cy="20465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決められた場所で</a:t>
            </a:r>
            <a:r>
              <a:rPr kumimoji="1" lang="ja-JP" altLang="en-US" sz="2000" b="1" dirty="0">
                <a:solidFill>
                  <a:srgbClr val="0070C0"/>
                </a:solidFill>
                <a:latin typeface="HG丸ｺﾞｼｯｸM-PRO" panose="020F0600000000000000" pitchFamily="50" charset="-128"/>
                <a:ea typeface="HG丸ｺﾞｼｯｸM-PRO" panose="020F0600000000000000" pitchFamily="50" charset="-128"/>
              </a:rPr>
              <a:t>投票用紙に候補者の名前を記入</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します</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矢印: 右 2">
            <a:extLst>
              <a:ext uri="{FF2B5EF4-FFF2-40B4-BE49-F238E27FC236}">
                <a16:creationId xmlns:a16="http://schemas.microsoft.com/office/drawing/2014/main" id="{5D2BCB8E-125E-4BD3-900A-451D9F61677A}"/>
              </a:ext>
            </a:extLst>
          </p:cNvPr>
          <p:cNvSpPr/>
          <p:nvPr/>
        </p:nvSpPr>
        <p:spPr>
          <a:xfrm>
            <a:off x="2681152" y="4750526"/>
            <a:ext cx="548640" cy="452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DA56644B-3FD2-48BD-90D5-2DEDF10DC3C3}"/>
              </a:ext>
            </a:extLst>
          </p:cNvPr>
          <p:cNvSpPr/>
          <p:nvPr/>
        </p:nvSpPr>
        <p:spPr>
          <a:xfrm>
            <a:off x="6561912" y="3953692"/>
            <a:ext cx="1702522" cy="20465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rgbClr val="0070C0"/>
                </a:solidFill>
                <a:latin typeface="HG丸ｺﾞｼｯｸM-PRO" panose="020F0600000000000000" pitchFamily="50" charset="-128"/>
                <a:ea typeface="HG丸ｺﾞｼｯｸM-PRO" panose="020F0600000000000000" pitchFamily="50" charset="-128"/>
              </a:rPr>
              <a:t>投票箱に投票用紙を入れます</a:t>
            </a:r>
            <a:endParaRPr kumimoji="1" lang="en-US" altLang="ja-JP" sz="20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8" name="矢印: 右 7">
            <a:extLst>
              <a:ext uri="{FF2B5EF4-FFF2-40B4-BE49-F238E27FC236}">
                <a16:creationId xmlns:a16="http://schemas.microsoft.com/office/drawing/2014/main" id="{21889B8F-0FB4-4B06-83AB-94A41AB4EDF4}"/>
              </a:ext>
            </a:extLst>
          </p:cNvPr>
          <p:cNvSpPr/>
          <p:nvPr/>
        </p:nvSpPr>
        <p:spPr>
          <a:xfrm>
            <a:off x="5652950" y="4750526"/>
            <a:ext cx="548640" cy="452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757E4F9B-0F31-4BE4-B14B-ADE2A333FF47}"/>
              </a:ext>
            </a:extLst>
          </p:cNvPr>
          <p:cNvPicPr>
            <a:picLocks noChangeAspect="1"/>
          </p:cNvPicPr>
          <p:nvPr/>
        </p:nvPicPr>
        <p:blipFill>
          <a:blip r:embed="rId3"/>
          <a:stretch>
            <a:fillRect/>
          </a:stretch>
        </p:blipFill>
        <p:spPr>
          <a:xfrm>
            <a:off x="3229792" y="1510428"/>
            <a:ext cx="2337156" cy="2214305"/>
          </a:xfrm>
          <a:prstGeom prst="rect">
            <a:avLst/>
          </a:prstGeom>
        </p:spPr>
      </p:pic>
      <p:pic>
        <p:nvPicPr>
          <p:cNvPr id="9" name="図 8">
            <a:extLst>
              <a:ext uri="{FF2B5EF4-FFF2-40B4-BE49-F238E27FC236}">
                <a16:creationId xmlns:a16="http://schemas.microsoft.com/office/drawing/2014/main" id="{659737FF-755A-4FA0-B432-8EA27B4AD52F}"/>
              </a:ext>
            </a:extLst>
          </p:cNvPr>
          <p:cNvPicPr>
            <a:picLocks noChangeAspect="1"/>
          </p:cNvPicPr>
          <p:nvPr/>
        </p:nvPicPr>
        <p:blipFill>
          <a:blip r:embed="rId4"/>
          <a:stretch>
            <a:fillRect/>
          </a:stretch>
        </p:blipFill>
        <p:spPr>
          <a:xfrm>
            <a:off x="6465568" y="1215751"/>
            <a:ext cx="1868397" cy="2633528"/>
          </a:xfrm>
          <a:prstGeom prst="rect">
            <a:avLst/>
          </a:prstGeom>
        </p:spPr>
      </p:pic>
      <p:pic>
        <p:nvPicPr>
          <p:cNvPr id="10" name="図 9">
            <a:extLst>
              <a:ext uri="{FF2B5EF4-FFF2-40B4-BE49-F238E27FC236}">
                <a16:creationId xmlns:a16="http://schemas.microsoft.com/office/drawing/2014/main" id="{AD150A6C-FE8E-4AED-86EE-8E7782B0A826}"/>
              </a:ext>
            </a:extLst>
          </p:cNvPr>
          <p:cNvPicPr>
            <a:picLocks noChangeAspect="1"/>
          </p:cNvPicPr>
          <p:nvPr/>
        </p:nvPicPr>
        <p:blipFill>
          <a:blip r:embed="rId5"/>
          <a:stretch>
            <a:fillRect/>
          </a:stretch>
        </p:blipFill>
        <p:spPr>
          <a:xfrm>
            <a:off x="628650" y="1678219"/>
            <a:ext cx="2012119" cy="2046514"/>
          </a:xfrm>
          <a:prstGeom prst="rect">
            <a:avLst/>
          </a:prstGeom>
        </p:spPr>
      </p:pic>
    </p:spTree>
    <p:extLst>
      <p:ext uri="{BB962C8B-B14F-4D97-AF65-F5344CB8AC3E}">
        <p14:creationId xmlns:p14="http://schemas.microsoft.com/office/powerpoint/2010/main" val="3829932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D2B29-ED5B-4741-B8E1-434F98630DD4}"/>
              </a:ext>
            </a:extLst>
          </p:cNvPr>
          <p:cNvSpPr>
            <a:spLocks noGrp="1"/>
          </p:cNvSpPr>
          <p:nvPr>
            <p:ph type="title"/>
          </p:nvPr>
        </p:nvSpPr>
        <p:spPr>
          <a:xfrm>
            <a:off x="269966" y="0"/>
            <a:ext cx="8604068" cy="1325563"/>
          </a:xfrm>
        </p:spPr>
        <p:txBody>
          <a:bodyPr/>
          <a:lstStyle/>
          <a:p>
            <a:r>
              <a:rPr lang="ja-JP" altLang="en-US" b="1" dirty="0">
                <a:solidFill>
                  <a:srgbClr val="00B050"/>
                </a:solidFill>
                <a:latin typeface="HG丸ｺﾞｼｯｸM-PRO" panose="020F0600000000000000" pitchFamily="50" charset="-128"/>
                <a:ea typeface="HG丸ｺﾞｼｯｸM-PRO" panose="020F0600000000000000" pitchFamily="50" charset="-128"/>
              </a:rPr>
              <a:t>どちらを選ぶのがいい？</a:t>
            </a:r>
            <a:endParaRPr kumimoji="1" lang="ja-JP" altLang="en-US" b="1" dirty="0">
              <a:solidFill>
                <a:srgbClr val="00B050"/>
              </a:solidFill>
              <a:latin typeface="HG丸ｺﾞｼｯｸM-PRO" panose="020F0600000000000000" pitchFamily="50" charset="-128"/>
              <a:ea typeface="HG丸ｺﾞｼｯｸM-PRO" panose="020F0600000000000000" pitchFamily="50" charset="-128"/>
            </a:endParaRPr>
          </a:p>
        </p:txBody>
      </p:sp>
      <p:sp>
        <p:nvSpPr>
          <p:cNvPr id="4" name="四角形: 角を丸くする 3">
            <a:extLst>
              <a:ext uri="{FF2B5EF4-FFF2-40B4-BE49-F238E27FC236}">
                <a16:creationId xmlns:a16="http://schemas.microsoft.com/office/drawing/2014/main" id="{8A61FEBF-E619-4DCC-A9D8-87640EB9BA24}"/>
              </a:ext>
            </a:extLst>
          </p:cNvPr>
          <p:cNvSpPr/>
          <p:nvPr/>
        </p:nvSpPr>
        <p:spPr>
          <a:xfrm>
            <a:off x="4665309" y="2715283"/>
            <a:ext cx="4208725" cy="5639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消費税を</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廃止</a:t>
            </a: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すると</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四角形: 角を丸くする 4">
            <a:extLst>
              <a:ext uri="{FF2B5EF4-FFF2-40B4-BE49-F238E27FC236}">
                <a16:creationId xmlns:a16="http://schemas.microsoft.com/office/drawing/2014/main" id="{2A7B57D3-CA4D-4B05-B4D7-DF306E9FC8C2}"/>
              </a:ext>
            </a:extLst>
          </p:cNvPr>
          <p:cNvSpPr/>
          <p:nvPr/>
        </p:nvSpPr>
        <p:spPr>
          <a:xfrm>
            <a:off x="177282" y="2715283"/>
            <a:ext cx="4301411" cy="5639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消費税を</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増税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すると</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030" name="Picture 6" descr="王様のライオンのキャラクター">
            <a:extLst>
              <a:ext uri="{FF2B5EF4-FFF2-40B4-BE49-F238E27FC236}">
                <a16:creationId xmlns:a16="http://schemas.microsoft.com/office/drawing/2014/main" id="{7232DE86-E8AF-437D-A541-E2D68AF5B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142" y="952139"/>
            <a:ext cx="1338052" cy="17490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女王様のイラスト">
            <a:extLst>
              <a:ext uri="{FF2B5EF4-FFF2-40B4-BE49-F238E27FC236}">
                <a16:creationId xmlns:a16="http://schemas.microsoft.com/office/drawing/2014/main" id="{9A4E640B-C63A-4BA4-8971-1440FE6AE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573" y="966195"/>
            <a:ext cx="1342425" cy="1749088"/>
          </a:xfrm>
          <a:prstGeom prst="rect">
            <a:avLst/>
          </a:prstGeom>
          <a:noFill/>
          <a:extLst>
            <a:ext uri="{909E8E84-426E-40DD-AFC4-6F175D3DCCD1}">
              <a14:hiddenFill xmlns:a14="http://schemas.microsoft.com/office/drawing/2010/main">
                <a:solidFill>
                  <a:srgbClr val="FFFFFF"/>
                </a:solidFill>
              </a14:hiddenFill>
            </a:ext>
          </a:extLst>
        </p:spPr>
      </p:pic>
      <p:sp>
        <p:nvSpPr>
          <p:cNvPr id="3" name="矢印: 下 2">
            <a:extLst>
              <a:ext uri="{FF2B5EF4-FFF2-40B4-BE49-F238E27FC236}">
                <a16:creationId xmlns:a16="http://schemas.microsoft.com/office/drawing/2014/main" id="{7A989528-7BF0-419F-82E3-D3A6D9CE1C8B}"/>
              </a:ext>
            </a:extLst>
          </p:cNvPr>
          <p:cNvSpPr/>
          <p:nvPr/>
        </p:nvSpPr>
        <p:spPr>
          <a:xfrm>
            <a:off x="1768652" y="3429000"/>
            <a:ext cx="1027612" cy="357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DBE9D2C8-B092-43D8-A79E-7992A907D5CD}"/>
              </a:ext>
            </a:extLst>
          </p:cNvPr>
          <p:cNvSpPr/>
          <p:nvPr/>
        </p:nvSpPr>
        <p:spPr>
          <a:xfrm>
            <a:off x="140462" y="3930974"/>
            <a:ext cx="4301411" cy="11301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医療費の自己負担の減少や年金が増加するなどの社会保障が充実するが、</a:t>
            </a: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rPr>
              <a:t>国民の負担が増す</a:t>
            </a:r>
            <a:endParaRPr kumimoji="1" lang="en-US" altLang="ja-JP"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9" name="矢印: 下 8">
            <a:extLst>
              <a:ext uri="{FF2B5EF4-FFF2-40B4-BE49-F238E27FC236}">
                <a16:creationId xmlns:a16="http://schemas.microsoft.com/office/drawing/2014/main" id="{EE846B25-1C74-459E-B553-F4B3D9146ED7}"/>
              </a:ext>
            </a:extLst>
          </p:cNvPr>
          <p:cNvSpPr/>
          <p:nvPr/>
        </p:nvSpPr>
        <p:spPr>
          <a:xfrm>
            <a:off x="6190977" y="3429000"/>
            <a:ext cx="1027612" cy="357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四角形: 角を丸くする 9">
            <a:extLst>
              <a:ext uri="{FF2B5EF4-FFF2-40B4-BE49-F238E27FC236}">
                <a16:creationId xmlns:a16="http://schemas.microsoft.com/office/drawing/2014/main" id="{C63E37DB-D930-446E-B6EC-C4E27F34E4B8}"/>
              </a:ext>
            </a:extLst>
          </p:cNvPr>
          <p:cNvSpPr/>
          <p:nvPr/>
        </p:nvSpPr>
        <p:spPr>
          <a:xfrm>
            <a:off x="4628488" y="3930974"/>
            <a:ext cx="4301410" cy="11301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国民の税金の負担は減るが、医療費の自己負担分が増え、年金が減るなど</a:t>
            </a: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rPr>
              <a:t>社会保障費（支出）が減る</a:t>
            </a:r>
            <a:endParaRPr kumimoji="1" lang="en-US" altLang="ja-JP"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6" name="矢印: 下 5">
            <a:extLst>
              <a:ext uri="{FF2B5EF4-FFF2-40B4-BE49-F238E27FC236}">
                <a16:creationId xmlns:a16="http://schemas.microsoft.com/office/drawing/2014/main" id="{584BD564-5AC8-4A79-8179-078B194DC961}"/>
              </a:ext>
            </a:extLst>
          </p:cNvPr>
          <p:cNvSpPr/>
          <p:nvPr/>
        </p:nvSpPr>
        <p:spPr>
          <a:xfrm>
            <a:off x="3098785" y="5206094"/>
            <a:ext cx="2934788" cy="316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ABEF83CD-73AF-46C6-9757-B741F42CD297}"/>
              </a:ext>
            </a:extLst>
          </p:cNvPr>
          <p:cNvSpPr/>
          <p:nvPr/>
        </p:nvSpPr>
        <p:spPr>
          <a:xfrm>
            <a:off x="548804" y="5667722"/>
            <a:ext cx="8034749" cy="10129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S創英角ﾎﾟｯﾌﾟ体" panose="040B0A00000000000000" pitchFamily="50" charset="-128"/>
                <a:ea typeface="HGS創英角ﾎﾟｯﾌﾟ体" panose="040B0A00000000000000" pitchFamily="50" charset="-128"/>
              </a:rPr>
              <a:t>どちらを選択するかは</a:t>
            </a:r>
            <a:r>
              <a:rPr kumimoji="1" lang="ja-JP" altLang="en-US" sz="2800" b="1" dirty="0">
                <a:solidFill>
                  <a:srgbClr val="0070C0"/>
                </a:solidFill>
                <a:latin typeface="HGS創英角ﾎﾟｯﾌﾟ体" panose="040B0A00000000000000" pitchFamily="50" charset="-128"/>
                <a:ea typeface="HGS創英角ﾎﾟｯﾌﾟ体" panose="040B0A00000000000000" pitchFamily="50" charset="-128"/>
              </a:rPr>
              <a:t>選挙により国民が選択</a:t>
            </a:r>
            <a:r>
              <a:rPr kumimoji="1" lang="ja-JP" altLang="en-US" sz="2400" dirty="0">
                <a:solidFill>
                  <a:schemeClr val="tx1"/>
                </a:solidFill>
                <a:latin typeface="HGS創英角ﾎﾟｯﾌﾟ体" panose="040B0A00000000000000" pitchFamily="50" charset="-128"/>
                <a:ea typeface="HGS創英角ﾎﾟｯﾌﾟ体" panose="040B0A00000000000000" pitchFamily="50" charset="-128"/>
              </a:rPr>
              <a:t>する</a:t>
            </a:r>
            <a:endParaRPr kumimoji="1" lang="en-US" altLang="ja-JP" sz="2400" dirty="0">
              <a:solidFill>
                <a:schemeClr val="tx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20700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D2B29-ED5B-4741-B8E1-434F98630DD4}"/>
              </a:ext>
            </a:extLst>
          </p:cNvPr>
          <p:cNvSpPr>
            <a:spLocks noGrp="1"/>
          </p:cNvSpPr>
          <p:nvPr>
            <p:ph type="title"/>
          </p:nvPr>
        </p:nvSpPr>
        <p:spPr>
          <a:xfrm>
            <a:off x="628650" y="22089"/>
            <a:ext cx="7886700" cy="1325563"/>
          </a:xfrm>
        </p:spPr>
        <p:txBody>
          <a:bodyPr/>
          <a:lstStyle/>
          <a:p>
            <a:r>
              <a:rPr lang="ja-JP" altLang="en-US" b="1" dirty="0">
                <a:solidFill>
                  <a:srgbClr val="00B050"/>
                </a:solidFill>
                <a:latin typeface="HG丸ｺﾞｼｯｸM-PRO" panose="020F0600000000000000" pitchFamily="50" charset="-128"/>
                <a:ea typeface="HG丸ｺﾞｼｯｸM-PRO" panose="020F0600000000000000" pitchFamily="50" charset="-128"/>
              </a:rPr>
              <a:t>消費税の使い道は</a:t>
            </a:r>
            <a:r>
              <a:rPr kumimoji="1" lang="ja-JP" altLang="en-US" b="1" dirty="0">
                <a:solidFill>
                  <a:srgbClr val="00B050"/>
                </a:solidFill>
                <a:latin typeface="HG丸ｺﾞｼｯｸM-PRO" panose="020F0600000000000000" pitchFamily="50" charset="-128"/>
                <a:ea typeface="HG丸ｺﾞｼｯｸM-PRO" panose="020F0600000000000000" pitchFamily="50" charset="-128"/>
              </a:rPr>
              <a:t>？</a:t>
            </a:r>
          </a:p>
        </p:txBody>
      </p:sp>
      <p:sp>
        <p:nvSpPr>
          <p:cNvPr id="4" name="四角形: 角を丸くする 3">
            <a:extLst>
              <a:ext uri="{FF2B5EF4-FFF2-40B4-BE49-F238E27FC236}">
                <a16:creationId xmlns:a16="http://schemas.microsoft.com/office/drawing/2014/main" id="{8A61FEBF-E619-4DCC-A9D8-87640EB9BA24}"/>
              </a:ext>
            </a:extLst>
          </p:cNvPr>
          <p:cNvSpPr/>
          <p:nvPr/>
        </p:nvSpPr>
        <p:spPr>
          <a:xfrm>
            <a:off x="3253079" y="1498039"/>
            <a:ext cx="5529942" cy="16443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0070C0"/>
                </a:solidFill>
                <a:latin typeface="HG丸ｺﾞｼｯｸM-PRO" panose="020F0600000000000000" pitchFamily="50" charset="-128"/>
                <a:ea typeface="HG丸ｺﾞｼｯｸM-PRO" panose="020F0600000000000000" pitchFamily="50" charset="-128"/>
              </a:rPr>
              <a:t>消費税</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はどのように使われているの？</a:t>
            </a:r>
          </a:p>
        </p:txBody>
      </p:sp>
      <p:sp>
        <p:nvSpPr>
          <p:cNvPr id="7" name="四角形: 角を丸くする 6">
            <a:extLst>
              <a:ext uri="{FF2B5EF4-FFF2-40B4-BE49-F238E27FC236}">
                <a16:creationId xmlns:a16="http://schemas.microsoft.com/office/drawing/2014/main" id="{BD993CFD-78AD-494F-9ACA-FEB94A0E2EA3}"/>
              </a:ext>
            </a:extLst>
          </p:cNvPr>
          <p:cNvSpPr/>
          <p:nvPr/>
        </p:nvSpPr>
        <p:spPr>
          <a:xfrm>
            <a:off x="352698" y="3429000"/>
            <a:ext cx="5529942" cy="28629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・医療費の補助</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・高齢者への年金の支給</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・高齢者の介護の費用</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・保育園に入れない子どもの解消</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・幼児教育、保育の無償化</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などの</a:t>
            </a:r>
            <a:r>
              <a:rPr kumimoji="1" lang="ja-JP" altLang="en-US" sz="2800" b="1" dirty="0">
                <a:solidFill>
                  <a:srgbClr val="0070C0"/>
                </a:solidFill>
                <a:latin typeface="HG丸ｺﾞｼｯｸM-PRO" panose="020F0600000000000000" pitchFamily="50" charset="-128"/>
                <a:ea typeface="HG丸ｺﾞｼｯｸM-PRO" panose="020F0600000000000000" pitchFamily="50" charset="-128"/>
              </a:rPr>
              <a:t>社会保障費</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に使われているよ。</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FBF412A1-CDDA-4D87-8D26-8ABBDD8600EE}"/>
              </a:ext>
            </a:extLst>
          </p:cNvPr>
          <p:cNvPicPr>
            <a:picLocks noChangeAspect="1"/>
          </p:cNvPicPr>
          <p:nvPr/>
        </p:nvPicPr>
        <p:blipFill>
          <a:blip r:embed="rId3"/>
          <a:stretch>
            <a:fillRect/>
          </a:stretch>
        </p:blipFill>
        <p:spPr>
          <a:xfrm>
            <a:off x="1148143" y="1296139"/>
            <a:ext cx="1497734" cy="1846205"/>
          </a:xfrm>
          <a:prstGeom prst="rect">
            <a:avLst/>
          </a:prstGeom>
        </p:spPr>
      </p:pic>
      <p:pic>
        <p:nvPicPr>
          <p:cNvPr id="5" name="図 4">
            <a:extLst>
              <a:ext uri="{FF2B5EF4-FFF2-40B4-BE49-F238E27FC236}">
                <a16:creationId xmlns:a16="http://schemas.microsoft.com/office/drawing/2014/main" id="{8C3BD160-FEC3-EBB1-77B8-4A2F17563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9169" y="4039299"/>
            <a:ext cx="1953816" cy="2763573"/>
          </a:xfrm>
          <a:prstGeom prst="rect">
            <a:avLst/>
          </a:prstGeom>
        </p:spPr>
      </p:pic>
    </p:spTree>
    <p:extLst>
      <p:ext uri="{BB962C8B-B14F-4D97-AF65-F5344CB8AC3E}">
        <p14:creationId xmlns:p14="http://schemas.microsoft.com/office/powerpoint/2010/main" val="83674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8AC5FCA4-787A-4EBF-95D0-1DCBDA533BE2}"/>
              </a:ext>
            </a:extLst>
          </p:cNvPr>
          <p:cNvSpPr>
            <a:spLocks noGrp="1"/>
          </p:cNvSpPr>
          <p:nvPr>
            <p:ph type="title"/>
          </p:nvPr>
        </p:nvSpPr>
        <p:spPr>
          <a:xfrm>
            <a:off x="10702" y="238401"/>
            <a:ext cx="8058206" cy="801672"/>
          </a:xfrm>
        </p:spPr>
        <p:txBody>
          <a:bodyPr>
            <a:noAutofit/>
          </a:bodyPr>
          <a:lstStyle/>
          <a:p>
            <a:r>
              <a:rPr lang="ja-JP" altLang="en-US" b="1" dirty="0">
                <a:solidFill>
                  <a:srgbClr val="00B050"/>
                </a:solidFill>
                <a:latin typeface="HG丸ｺﾞｼｯｸM-PRO" panose="020F0600000000000000" pitchFamily="50" charset="-128"/>
                <a:ea typeface="HG丸ｺﾞｼｯｸM-PRO" panose="020F0600000000000000" pitchFamily="50" charset="-128"/>
              </a:rPr>
              <a:t>税金はこのように使われている</a:t>
            </a:r>
          </a:p>
        </p:txBody>
      </p:sp>
      <p:grpSp>
        <p:nvGrpSpPr>
          <p:cNvPr id="5" name="グループ化 4">
            <a:extLst>
              <a:ext uri="{FF2B5EF4-FFF2-40B4-BE49-F238E27FC236}">
                <a16:creationId xmlns:a16="http://schemas.microsoft.com/office/drawing/2014/main" id="{62A04FC5-9B11-478A-8607-FB3B3F9B71E8}"/>
              </a:ext>
            </a:extLst>
          </p:cNvPr>
          <p:cNvGrpSpPr/>
          <p:nvPr/>
        </p:nvGrpSpPr>
        <p:grpSpPr>
          <a:xfrm>
            <a:off x="6740332" y="4462699"/>
            <a:ext cx="2135455" cy="2135455"/>
            <a:chOff x="6537960" y="4566751"/>
            <a:chExt cx="2135455" cy="2135455"/>
          </a:xfrm>
        </p:grpSpPr>
        <p:sp>
          <p:nvSpPr>
            <p:cNvPr id="6" name="円/楕円 2">
              <a:extLst>
                <a:ext uri="{FF2B5EF4-FFF2-40B4-BE49-F238E27FC236}">
                  <a16:creationId xmlns:a16="http://schemas.microsoft.com/office/drawing/2014/main" id="{2F290468-BA77-474D-8419-CDFD9755F474}"/>
                </a:ext>
              </a:extLst>
            </p:cNvPr>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6" descr="公園のイラスト">
              <a:extLst>
                <a:ext uri="{FF2B5EF4-FFF2-40B4-BE49-F238E27FC236}">
                  <a16:creationId xmlns:a16="http://schemas.microsoft.com/office/drawing/2014/main" id="{F9029834-17CE-49CD-A131-E2E28B0D78F8}"/>
                </a:ext>
              </a:extLst>
            </p:cNvPr>
            <p:cNvPicPr>
              <a:picLocks noChangeAspect="1" noChangeArrowheads="1"/>
            </p:cNvPicPr>
            <p:nvPr/>
          </p:nvPicPr>
          <p:blipFill>
            <a:blip r:embed="rId3"/>
            <a:srcRect/>
            <a:stretch>
              <a:fillRect/>
            </a:stretch>
          </p:blipFill>
          <p:spPr bwMode="auto">
            <a:xfrm>
              <a:off x="6965132" y="5037024"/>
              <a:ext cx="1281112" cy="1066800"/>
            </a:xfrm>
            <a:prstGeom prst="rect">
              <a:avLst/>
            </a:prstGeom>
            <a:noFill/>
            <a:ln w="9525">
              <a:noFill/>
              <a:miter lim="800000"/>
              <a:headEnd/>
              <a:tailEnd/>
            </a:ln>
          </p:spPr>
        </p:pic>
        <p:sp>
          <p:nvSpPr>
            <p:cNvPr id="8" name="テキスト ボックス 11">
              <a:extLst>
                <a:ext uri="{FF2B5EF4-FFF2-40B4-BE49-F238E27FC236}">
                  <a16:creationId xmlns:a16="http://schemas.microsoft.com/office/drawing/2014/main" id="{7A95F670-0875-4482-8B94-EE9E9861B8EC}"/>
                </a:ext>
              </a:extLst>
            </p:cNvPr>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9" name="グループ化 8">
            <a:extLst>
              <a:ext uri="{FF2B5EF4-FFF2-40B4-BE49-F238E27FC236}">
                <a16:creationId xmlns:a16="http://schemas.microsoft.com/office/drawing/2014/main" id="{71152670-E3F4-474D-9319-AB11CAB64274}"/>
              </a:ext>
            </a:extLst>
          </p:cNvPr>
          <p:cNvGrpSpPr/>
          <p:nvPr/>
        </p:nvGrpSpPr>
        <p:grpSpPr>
          <a:xfrm>
            <a:off x="3504271" y="1184341"/>
            <a:ext cx="2135455" cy="2135455"/>
            <a:chOff x="3357240" y="1039591"/>
            <a:chExt cx="2135455" cy="2135455"/>
          </a:xfrm>
        </p:grpSpPr>
        <p:sp>
          <p:nvSpPr>
            <p:cNvPr id="10" name="円/楕円 28">
              <a:extLst>
                <a:ext uri="{FF2B5EF4-FFF2-40B4-BE49-F238E27FC236}">
                  <a16:creationId xmlns:a16="http://schemas.microsoft.com/office/drawing/2014/main" id="{45F54A2D-3809-4E77-9FA1-E197AE066564}"/>
                </a:ext>
              </a:extLst>
            </p:cNvPr>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8" descr="ダムのイラスト">
              <a:extLst>
                <a:ext uri="{FF2B5EF4-FFF2-40B4-BE49-F238E27FC236}">
                  <a16:creationId xmlns:a16="http://schemas.microsoft.com/office/drawing/2014/main" id="{1D68642D-2DA8-4A1D-AC1D-74F623F4C8DC}"/>
                </a:ext>
              </a:extLst>
            </p:cNvPr>
            <p:cNvPicPr>
              <a:picLocks noChangeAspect="1" noChangeArrowheads="1"/>
            </p:cNvPicPr>
            <p:nvPr/>
          </p:nvPicPr>
          <p:blipFill>
            <a:blip r:embed="rId4"/>
            <a:srcRect/>
            <a:stretch>
              <a:fillRect/>
            </a:stretch>
          </p:blipFill>
          <p:spPr bwMode="auto">
            <a:xfrm>
              <a:off x="3892774" y="1478228"/>
              <a:ext cx="1152525" cy="857250"/>
            </a:xfrm>
            <a:prstGeom prst="rect">
              <a:avLst/>
            </a:prstGeom>
            <a:noFill/>
            <a:ln w="9525">
              <a:noFill/>
              <a:miter lim="800000"/>
              <a:headEnd/>
              <a:tailEnd/>
            </a:ln>
          </p:spPr>
        </p:pic>
        <p:sp>
          <p:nvSpPr>
            <p:cNvPr id="12" name="テキスト ボックス 14">
              <a:extLst>
                <a:ext uri="{FF2B5EF4-FFF2-40B4-BE49-F238E27FC236}">
                  <a16:creationId xmlns:a16="http://schemas.microsoft.com/office/drawing/2014/main" id="{5704E62D-8D2E-440E-BE5A-2BB3B82AEEAF}"/>
                </a:ext>
              </a:extLst>
            </p:cNvPr>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13" name="グループ化 12">
            <a:extLst>
              <a:ext uri="{FF2B5EF4-FFF2-40B4-BE49-F238E27FC236}">
                <a16:creationId xmlns:a16="http://schemas.microsoft.com/office/drawing/2014/main" id="{6BC551E1-FCB4-4896-AF96-8597F52C71DE}"/>
              </a:ext>
            </a:extLst>
          </p:cNvPr>
          <p:cNvGrpSpPr/>
          <p:nvPr/>
        </p:nvGrpSpPr>
        <p:grpSpPr>
          <a:xfrm>
            <a:off x="1906584" y="2846596"/>
            <a:ext cx="2135455" cy="2135455"/>
            <a:chOff x="1895694" y="2826269"/>
            <a:chExt cx="2135455" cy="2135455"/>
          </a:xfrm>
        </p:grpSpPr>
        <p:sp>
          <p:nvSpPr>
            <p:cNvPr id="14" name="円/楕円 29">
              <a:extLst>
                <a:ext uri="{FF2B5EF4-FFF2-40B4-BE49-F238E27FC236}">
                  <a16:creationId xmlns:a16="http://schemas.microsoft.com/office/drawing/2014/main" id="{623D7073-0277-432B-8593-483614BBEB1B}"/>
                </a:ext>
              </a:extLst>
            </p:cNvPr>
            <p:cNvSpPr>
              <a:spLocks noChangeAspect="1"/>
            </p:cNvSpPr>
            <p:nvPr/>
          </p:nvSpPr>
          <p:spPr>
            <a:xfrm>
              <a:off x="1895694" y="2826269"/>
              <a:ext cx="2135455" cy="2135455"/>
            </a:xfrm>
            <a:prstGeom prst="ellipse">
              <a:avLst/>
            </a:prstGeom>
            <a:gradFill flip="none" rotWithShape="1">
              <a:gsLst>
                <a:gs pos="89000">
                  <a:srgbClr val="FFC000">
                    <a:lumMod val="80000"/>
                    <a:lumOff val="20000"/>
                  </a:srgbClr>
                </a:gs>
                <a:gs pos="66000">
                  <a:srgbClr val="FFFF00">
                    <a:lumMod val="68000"/>
                    <a:lumOff val="32000"/>
                    <a:alpha val="65000"/>
                  </a:srgbClr>
                </a:gs>
                <a:gs pos="48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12" descr="病院の建物イラスト（医療）">
              <a:extLst>
                <a:ext uri="{FF2B5EF4-FFF2-40B4-BE49-F238E27FC236}">
                  <a16:creationId xmlns:a16="http://schemas.microsoft.com/office/drawing/2014/main" id="{EC46F68F-52D4-4667-8F8E-4C518AA5EB19}"/>
                </a:ext>
              </a:extLst>
            </p:cNvPr>
            <p:cNvPicPr>
              <a:picLocks noChangeAspect="1" noChangeArrowheads="1"/>
            </p:cNvPicPr>
            <p:nvPr/>
          </p:nvPicPr>
          <p:blipFill>
            <a:blip r:embed="rId5"/>
            <a:srcRect/>
            <a:stretch>
              <a:fillRect/>
            </a:stretch>
          </p:blipFill>
          <p:spPr bwMode="auto">
            <a:xfrm>
              <a:off x="2337204" y="3197080"/>
              <a:ext cx="1354138" cy="915987"/>
            </a:xfrm>
            <a:prstGeom prst="rect">
              <a:avLst/>
            </a:prstGeom>
            <a:noFill/>
            <a:ln w="9525">
              <a:noFill/>
              <a:miter lim="800000"/>
              <a:headEnd/>
              <a:tailEnd/>
            </a:ln>
          </p:spPr>
        </p:pic>
        <p:sp>
          <p:nvSpPr>
            <p:cNvPr id="16" name="テキスト ボックス 15">
              <a:extLst>
                <a:ext uri="{FF2B5EF4-FFF2-40B4-BE49-F238E27FC236}">
                  <a16:creationId xmlns:a16="http://schemas.microsoft.com/office/drawing/2014/main" id="{8D6FD4F0-4AF6-4997-8AD1-2935A18F3A90}"/>
                </a:ext>
              </a:extLst>
            </p:cNvPr>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17" name="グループ化 16">
            <a:extLst>
              <a:ext uri="{FF2B5EF4-FFF2-40B4-BE49-F238E27FC236}">
                <a16:creationId xmlns:a16="http://schemas.microsoft.com/office/drawing/2014/main" id="{863D241F-D90D-4260-9424-FE9CB79D1A9D}"/>
              </a:ext>
            </a:extLst>
          </p:cNvPr>
          <p:cNvGrpSpPr/>
          <p:nvPr/>
        </p:nvGrpSpPr>
        <p:grpSpPr>
          <a:xfrm>
            <a:off x="281963" y="4462699"/>
            <a:ext cx="2135455" cy="2135455"/>
            <a:chOff x="270755" y="4426669"/>
            <a:chExt cx="2135455" cy="2135455"/>
          </a:xfrm>
        </p:grpSpPr>
        <p:sp>
          <p:nvSpPr>
            <p:cNvPr id="18" name="円/楕円 30">
              <a:extLst>
                <a:ext uri="{FF2B5EF4-FFF2-40B4-BE49-F238E27FC236}">
                  <a16:creationId xmlns:a16="http://schemas.microsoft.com/office/drawing/2014/main" id="{0A2A04FB-7710-4C4E-B644-384A878241F6}"/>
                </a:ext>
              </a:extLst>
            </p:cNvPr>
            <p:cNvSpPr>
              <a:spLocks noChangeAspect="1"/>
            </p:cNvSpPr>
            <p:nvPr/>
          </p:nvSpPr>
          <p:spPr>
            <a:xfrm>
              <a:off x="270755" y="4426669"/>
              <a:ext cx="2135455" cy="2135455"/>
            </a:xfrm>
            <a:prstGeom prst="ellipse">
              <a:avLst/>
            </a:prstGeom>
            <a:gradFill flip="none" rotWithShape="1">
              <a:gsLst>
                <a:gs pos="100000">
                  <a:srgbClr val="FFC000">
                    <a:lumMod val="80000"/>
                    <a:lumOff val="20000"/>
                  </a:srgbClr>
                </a:gs>
                <a:gs pos="63000">
                  <a:srgbClr val="FFFF00">
                    <a:lumMod val="68000"/>
                    <a:lumOff val="32000"/>
                    <a:alpha val="65000"/>
                  </a:srgbClr>
                </a:gs>
                <a:gs pos="48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D2A7E29-793D-48E9-9FC2-63B789A00554}"/>
                </a:ext>
              </a:extLst>
            </p:cNvPr>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20" name="Picture 16">
              <a:extLst>
                <a:ext uri="{FF2B5EF4-FFF2-40B4-BE49-F238E27FC236}">
                  <a16:creationId xmlns:a16="http://schemas.microsoft.com/office/drawing/2014/main" id="{681F63F6-D931-4527-9D5E-C82B0D34539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21" name="グループ化 20">
            <a:extLst>
              <a:ext uri="{FF2B5EF4-FFF2-40B4-BE49-F238E27FC236}">
                <a16:creationId xmlns:a16="http://schemas.microsoft.com/office/drawing/2014/main" id="{159898E9-66AD-4B2A-ABE9-72C6CB6EA63C}"/>
              </a:ext>
            </a:extLst>
          </p:cNvPr>
          <p:cNvGrpSpPr/>
          <p:nvPr/>
        </p:nvGrpSpPr>
        <p:grpSpPr>
          <a:xfrm>
            <a:off x="3548339" y="4462699"/>
            <a:ext cx="2135455" cy="2135455"/>
            <a:chOff x="3622698" y="4562225"/>
            <a:chExt cx="2135455" cy="2135455"/>
          </a:xfrm>
        </p:grpSpPr>
        <p:sp>
          <p:nvSpPr>
            <p:cNvPr id="22" name="円/楕円 24">
              <a:extLst>
                <a:ext uri="{FF2B5EF4-FFF2-40B4-BE49-F238E27FC236}">
                  <a16:creationId xmlns:a16="http://schemas.microsoft.com/office/drawing/2014/main" id="{5D941CBA-A80E-4093-8E40-240F96D27288}"/>
                </a:ext>
              </a:extLst>
            </p:cNvPr>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2">
              <a:extLst>
                <a:ext uri="{FF2B5EF4-FFF2-40B4-BE49-F238E27FC236}">
                  <a16:creationId xmlns:a16="http://schemas.microsoft.com/office/drawing/2014/main" id="{35AA0674-E577-4BC7-B755-7168CB893170}"/>
                </a:ext>
              </a:extLst>
            </p:cNvPr>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25" name="Picture 18" descr="読書のイラスト「女の子と本」">
              <a:extLst>
                <a:ext uri="{FF2B5EF4-FFF2-40B4-BE49-F238E27FC236}">
                  <a16:creationId xmlns:a16="http://schemas.microsoft.com/office/drawing/2014/main" id="{10398AB7-2162-4899-AC44-23DD0518EDFA}"/>
                </a:ext>
              </a:extLst>
            </p:cNvPr>
            <p:cNvPicPr>
              <a:picLocks noChangeAspect="1" noChangeArrowheads="1"/>
            </p:cNvPicPr>
            <p:nvPr/>
          </p:nvPicPr>
          <p:blipFill>
            <a:blip r:embed="rId7"/>
            <a:srcRect/>
            <a:stretch>
              <a:fillRect/>
            </a:stretch>
          </p:blipFill>
          <p:spPr bwMode="auto">
            <a:xfrm>
              <a:off x="4107300" y="5037024"/>
              <a:ext cx="1155700" cy="892175"/>
            </a:xfrm>
            <a:prstGeom prst="rect">
              <a:avLst/>
            </a:prstGeom>
            <a:noFill/>
            <a:ln w="9525">
              <a:noFill/>
              <a:miter lim="800000"/>
              <a:headEnd/>
              <a:tailEnd/>
            </a:ln>
          </p:spPr>
        </p:pic>
      </p:grpSp>
      <p:grpSp>
        <p:nvGrpSpPr>
          <p:cNvPr id="26" name="グループ化 25">
            <a:extLst>
              <a:ext uri="{FF2B5EF4-FFF2-40B4-BE49-F238E27FC236}">
                <a16:creationId xmlns:a16="http://schemas.microsoft.com/office/drawing/2014/main" id="{64CEE9DA-D861-4B43-920C-61C45F4B3514}"/>
              </a:ext>
            </a:extLst>
          </p:cNvPr>
          <p:cNvGrpSpPr/>
          <p:nvPr/>
        </p:nvGrpSpPr>
        <p:grpSpPr>
          <a:xfrm>
            <a:off x="281963" y="1184341"/>
            <a:ext cx="2135455" cy="2135455"/>
            <a:chOff x="360402" y="1061625"/>
            <a:chExt cx="2135455" cy="2135455"/>
          </a:xfrm>
        </p:grpSpPr>
        <p:sp>
          <p:nvSpPr>
            <p:cNvPr id="28" name="円/楕円 27">
              <a:extLst>
                <a:ext uri="{FF2B5EF4-FFF2-40B4-BE49-F238E27FC236}">
                  <a16:creationId xmlns:a16="http://schemas.microsoft.com/office/drawing/2014/main" id="{4AE51FD6-0DDC-492C-BBCF-DA8C72FF8B2D}"/>
                </a:ext>
              </a:extLst>
            </p:cNvPr>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Picture 22" descr="クレーン車のイラスト">
              <a:extLst>
                <a:ext uri="{FF2B5EF4-FFF2-40B4-BE49-F238E27FC236}">
                  <a16:creationId xmlns:a16="http://schemas.microsoft.com/office/drawing/2014/main" id="{5C7F1F9F-7547-45A7-9EBA-0A687AAD7C79}"/>
                </a:ext>
              </a:extLst>
            </p:cNvPr>
            <p:cNvPicPr>
              <a:picLocks noChangeAspect="1" noChangeArrowheads="1"/>
            </p:cNvPicPr>
            <p:nvPr/>
          </p:nvPicPr>
          <p:blipFill>
            <a:blip r:embed="rId8"/>
            <a:srcRect/>
            <a:stretch>
              <a:fillRect/>
            </a:stretch>
          </p:blipFill>
          <p:spPr bwMode="auto">
            <a:xfrm>
              <a:off x="843165" y="1377647"/>
              <a:ext cx="1155700" cy="955675"/>
            </a:xfrm>
            <a:prstGeom prst="rect">
              <a:avLst/>
            </a:prstGeom>
            <a:noFill/>
            <a:ln w="9525">
              <a:noFill/>
              <a:miter lim="800000"/>
              <a:headEnd/>
              <a:tailEnd/>
            </a:ln>
          </p:spPr>
        </p:pic>
        <p:sp>
          <p:nvSpPr>
            <p:cNvPr id="30" name="テキスト ボックス 25">
              <a:extLst>
                <a:ext uri="{FF2B5EF4-FFF2-40B4-BE49-F238E27FC236}">
                  <a16:creationId xmlns:a16="http://schemas.microsoft.com/office/drawing/2014/main" id="{96FDF352-BCE9-4895-AB40-1BC3CE5EBE33}"/>
                </a:ext>
              </a:extLst>
            </p:cNvPr>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31" name="グループ化 30">
            <a:extLst>
              <a:ext uri="{FF2B5EF4-FFF2-40B4-BE49-F238E27FC236}">
                <a16:creationId xmlns:a16="http://schemas.microsoft.com/office/drawing/2014/main" id="{4090B0DF-B545-4BE4-B367-A88959CD46F0}"/>
              </a:ext>
            </a:extLst>
          </p:cNvPr>
          <p:cNvGrpSpPr/>
          <p:nvPr/>
        </p:nvGrpSpPr>
        <p:grpSpPr>
          <a:xfrm>
            <a:off x="6751418" y="1184340"/>
            <a:ext cx="2135455" cy="2135455"/>
            <a:chOff x="6497491" y="995523"/>
            <a:chExt cx="2135455" cy="2135455"/>
          </a:xfrm>
        </p:grpSpPr>
        <p:sp>
          <p:nvSpPr>
            <p:cNvPr id="32" name="円/楕円 25">
              <a:extLst>
                <a:ext uri="{FF2B5EF4-FFF2-40B4-BE49-F238E27FC236}">
                  <a16:creationId xmlns:a16="http://schemas.microsoft.com/office/drawing/2014/main" id="{0A76477D-481C-4E11-BC2C-05227E914F92}"/>
                </a:ext>
              </a:extLst>
            </p:cNvPr>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24">
              <a:extLst>
                <a:ext uri="{FF2B5EF4-FFF2-40B4-BE49-F238E27FC236}">
                  <a16:creationId xmlns:a16="http://schemas.microsoft.com/office/drawing/2014/main" id="{999FDB52-4BB6-4DBE-AB84-9817F414FFC2}"/>
                </a:ext>
              </a:extLst>
            </p:cNvPr>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34" name="Picture 2">
              <a:extLst>
                <a:ext uri="{FF2B5EF4-FFF2-40B4-BE49-F238E27FC236}">
                  <a16:creationId xmlns:a16="http://schemas.microsoft.com/office/drawing/2014/main" id="{47D883E2-BA73-43B7-8FBA-950A8351B34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35" name="グループ化 34">
            <a:extLst>
              <a:ext uri="{FF2B5EF4-FFF2-40B4-BE49-F238E27FC236}">
                <a16:creationId xmlns:a16="http://schemas.microsoft.com/office/drawing/2014/main" id="{3F0EE80A-C811-44AC-92DF-3FA488E440CC}"/>
              </a:ext>
            </a:extLst>
          </p:cNvPr>
          <p:cNvGrpSpPr/>
          <p:nvPr/>
        </p:nvGrpSpPr>
        <p:grpSpPr>
          <a:xfrm>
            <a:off x="5162666" y="2846596"/>
            <a:ext cx="2135455" cy="2135455"/>
            <a:chOff x="4954292" y="2791127"/>
            <a:chExt cx="2135455" cy="2135455"/>
          </a:xfrm>
        </p:grpSpPr>
        <p:sp>
          <p:nvSpPr>
            <p:cNvPr id="36" name="円/楕円 26">
              <a:extLst>
                <a:ext uri="{FF2B5EF4-FFF2-40B4-BE49-F238E27FC236}">
                  <a16:creationId xmlns:a16="http://schemas.microsoft.com/office/drawing/2014/main" id="{A8667B6B-64DE-4CAF-90BF-750A05F42683}"/>
                </a:ext>
              </a:extLst>
            </p:cNvPr>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Picture 4">
              <a:extLst>
                <a:ext uri="{FF2B5EF4-FFF2-40B4-BE49-F238E27FC236}">
                  <a16:creationId xmlns:a16="http://schemas.microsoft.com/office/drawing/2014/main" id="{8942021B-5461-4D19-AD3A-E90B816D2459}"/>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38" name="正方形/長方形 2">
              <a:extLst>
                <a:ext uri="{FF2B5EF4-FFF2-40B4-BE49-F238E27FC236}">
                  <a16:creationId xmlns:a16="http://schemas.microsoft.com/office/drawing/2014/main" id="{28053F1A-72BD-43BD-AC19-E64E7719B390}"/>
                </a:ext>
              </a:extLst>
            </p:cNvPr>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sp>
        <p:nvSpPr>
          <p:cNvPr id="2" name="テキスト ボックス 1">
            <a:extLst>
              <a:ext uri="{FF2B5EF4-FFF2-40B4-BE49-F238E27FC236}">
                <a16:creationId xmlns:a16="http://schemas.microsoft.com/office/drawing/2014/main" id="{E71A3150-5C94-48C2-95FB-570042BDDD13}"/>
              </a:ext>
            </a:extLst>
          </p:cNvPr>
          <p:cNvSpPr txBox="1"/>
          <p:nvPr/>
        </p:nvSpPr>
        <p:spPr>
          <a:xfrm>
            <a:off x="2130321" y="1392145"/>
            <a:ext cx="1974495" cy="461665"/>
          </a:xfrm>
          <a:prstGeom prst="rect">
            <a:avLst/>
          </a:prstGeom>
          <a:noFill/>
        </p:spPr>
        <p:txBody>
          <a:bodyPr wrap="square" rtlCol="0">
            <a:spAutoFit/>
          </a:bodyPr>
          <a:lstStyle/>
          <a:p>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豊かな生活</a:t>
            </a:r>
          </a:p>
        </p:txBody>
      </p:sp>
      <p:sp>
        <p:nvSpPr>
          <p:cNvPr id="39" name="テキスト ボックス 38">
            <a:extLst>
              <a:ext uri="{FF2B5EF4-FFF2-40B4-BE49-F238E27FC236}">
                <a16:creationId xmlns:a16="http://schemas.microsoft.com/office/drawing/2014/main" id="{813A19AB-EAC2-4F28-990B-3C03A1AC0C6A}"/>
              </a:ext>
            </a:extLst>
          </p:cNvPr>
          <p:cNvSpPr txBox="1"/>
          <p:nvPr/>
        </p:nvSpPr>
        <p:spPr>
          <a:xfrm>
            <a:off x="6174094" y="2475729"/>
            <a:ext cx="903699" cy="461665"/>
          </a:xfrm>
          <a:prstGeom prst="rect">
            <a:avLst/>
          </a:prstGeom>
          <a:noFill/>
        </p:spPr>
        <p:txBody>
          <a:bodyPr wrap="square" rtlCol="0">
            <a:spAutoFit/>
          </a:bodyPr>
          <a:lstStyle/>
          <a:p>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安心</a:t>
            </a:r>
          </a:p>
        </p:txBody>
      </p:sp>
      <p:sp>
        <p:nvSpPr>
          <p:cNvPr id="40" name="テキスト ボックス 39">
            <a:extLst>
              <a:ext uri="{FF2B5EF4-FFF2-40B4-BE49-F238E27FC236}">
                <a16:creationId xmlns:a16="http://schemas.microsoft.com/office/drawing/2014/main" id="{98141324-E714-4B25-AA71-A0292453C7F9}"/>
              </a:ext>
            </a:extLst>
          </p:cNvPr>
          <p:cNvSpPr txBox="1"/>
          <p:nvPr/>
        </p:nvSpPr>
        <p:spPr>
          <a:xfrm>
            <a:off x="202264" y="4134392"/>
            <a:ext cx="2135455" cy="461665"/>
          </a:xfrm>
          <a:prstGeom prst="rect">
            <a:avLst/>
          </a:prstGeom>
          <a:noFill/>
        </p:spPr>
        <p:txBody>
          <a:bodyPr wrap="square" rtlCol="0">
            <a:spAutoFit/>
          </a:bodyPr>
          <a:lstStyle/>
          <a:p>
            <a:r>
              <a:rPr kumimoji="1" lang="ja-JP" altLang="en-US" sz="2400" b="1" dirty="0">
                <a:solidFill>
                  <a:srgbClr val="002060"/>
                </a:solidFill>
                <a:latin typeface="HG丸ｺﾞｼｯｸM-PRO" panose="020F0600000000000000" pitchFamily="50" charset="-128"/>
                <a:ea typeface="HG丸ｺﾞｼｯｸM-PRO" panose="020F0600000000000000" pitchFamily="50" charset="-128"/>
              </a:rPr>
              <a:t>健康的な生活</a:t>
            </a:r>
          </a:p>
        </p:txBody>
      </p:sp>
      <p:sp>
        <p:nvSpPr>
          <p:cNvPr id="41" name="テキスト ボックス 40">
            <a:extLst>
              <a:ext uri="{FF2B5EF4-FFF2-40B4-BE49-F238E27FC236}">
                <a16:creationId xmlns:a16="http://schemas.microsoft.com/office/drawing/2014/main" id="{B5BE4B82-6250-474B-B090-E452A4D41984}"/>
              </a:ext>
            </a:extLst>
          </p:cNvPr>
          <p:cNvSpPr txBox="1"/>
          <p:nvPr/>
        </p:nvSpPr>
        <p:spPr>
          <a:xfrm>
            <a:off x="5068587" y="6204847"/>
            <a:ext cx="2414704" cy="461665"/>
          </a:xfrm>
          <a:prstGeom prst="rect">
            <a:avLst/>
          </a:prstGeom>
          <a:noFill/>
        </p:spPr>
        <p:txBody>
          <a:bodyPr wrap="square" rtlCol="0">
            <a:spAutoFit/>
          </a:bodyPr>
          <a:lstStyle/>
          <a:p>
            <a:r>
              <a:rPr kumimoji="1" lang="ja-JP" altLang="en-US" sz="2400" b="1" dirty="0">
                <a:solidFill>
                  <a:srgbClr val="7030A0"/>
                </a:solidFill>
                <a:latin typeface="HG丸ｺﾞｼｯｸM-PRO" panose="020F0600000000000000" pitchFamily="50" charset="-128"/>
                <a:ea typeface="HG丸ｺﾞｼｯｸM-PRO" panose="020F0600000000000000" pitchFamily="50" charset="-128"/>
              </a:rPr>
              <a:t>文化的なくらし</a:t>
            </a:r>
          </a:p>
        </p:txBody>
      </p:sp>
      <p:pic>
        <p:nvPicPr>
          <p:cNvPr id="27" name="図 26">
            <a:extLst>
              <a:ext uri="{FF2B5EF4-FFF2-40B4-BE49-F238E27FC236}">
                <a16:creationId xmlns:a16="http://schemas.microsoft.com/office/drawing/2014/main" id="{9C674CF5-D432-C303-C15E-761445FBCB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79188" y="14458"/>
            <a:ext cx="1041965" cy="1473807"/>
          </a:xfrm>
          <a:prstGeom prst="rect">
            <a:avLst/>
          </a:prstGeom>
        </p:spPr>
      </p:pic>
    </p:spTree>
    <p:extLst>
      <p:ext uri="{BB962C8B-B14F-4D97-AF65-F5344CB8AC3E}">
        <p14:creationId xmlns:p14="http://schemas.microsoft.com/office/powerpoint/2010/main" val="24500411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1505</TotalTime>
  <Words>1885</Words>
  <Application>Microsoft Office PowerPoint</Application>
  <PresentationFormat>画面に合わせる (4:3)</PresentationFormat>
  <Paragraphs>237</Paragraphs>
  <Slides>12</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HGP創英角ﾎﾟｯﾌﾟ体</vt:lpstr>
      <vt:lpstr>HGS創英角ﾎﾟｯﾌﾟ体</vt:lpstr>
      <vt:lpstr>HG丸ｺﾞｼｯｸM-PRO</vt:lpstr>
      <vt:lpstr>游ゴシック</vt:lpstr>
      <vt:lpstr>Arial</vt:lpstr>
      <vt:lpstr>Calibri</vt:lpstr>
      <vt:lpstr>Calibri Light</vt:lpstr>
      <vt:lpstr>Office テーマ</vt:lpstr>
      <vt:lpstr>どちらのリーダーを選びますか？</vt:lpstr>
      <vt:lpstr>リーダーを選ぶ方法は？</vt:lpstr>
      <vt:lpstr>選挙って何？</vt:lpstr>
      <vt:lpstr>選挙で誰を選ぶの？</vt:lpstr>
      <vt:lpstr>選挙権って何？</vt:lpstr>
      <vt:lpstr>どうやって投票するの？</vt:lpstr>
      <vt:lpstr>どちらを選ぶのがいい？</vt:lpstr>
      <vt:lpstr>消費税の使い道は？</vt:lpstr>
      <vt:lpstr>税金はこのように使われている</vt:lpstr>
      <vt:lpstr>税金はこのように集められている</vt:lpstr>
      <vt:lpstr>税金は国民のために使われる</vt:lpstr>
      <vt:lpstr>「国民主権」って何？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自分たちで拓く日本の未来</dc:title>
  <dc:creator>清水 透</dc:creator>
  <cp:lastModifiedBy>ishigaki1@JDLSERVER.LOCAL</cp:lastModifiedBy>
  <cp:revision>18</cp:revision>
  <dcterms:created xsi:type="dcterms:W3CDTF">2021-08-27T12:46:13Z</dcterms:created>
  <dcterms:modified xsi:type="dcterms:W3CDTF">2022-09-06T11:13:10Z</dcterms:modified>
</cp:coreProperties>
</file>