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819" r:id="rId2"/>
    <p:sldMasterId id="2147483843" r:id="rId3"/>
  </p:sldMasterIdLst>
  <p:notesMasterIdLst>
    <p:notesMasterId r:id="rId38"/>
  </p:notesMasterIdLst>
  <p:handoutMasterIdLst>
    <p:handoutMasterId r:id="rId39"/>
  </p:handoutMasterIdLst>
  <p:sldIdLst>
    <p:sldId id="362" r:id="rId4"/>
    <p:sldId id="357" r:id="rId5"/>
    <p:sldId id="311" r:id="rId6"/>
    <p:sldId id="269" r:id="rId7"/>
    <p:sldId id="349" r:id="rId8"/>
    <p:sldId id="350" r:id="rId9"/>
    <p:sldId id="368" r:id="rId10"/>
    <p:sldId id="369" r:id="rId11"/>
    <p:sldId id="304" r:id="rId12"/>
    <p:sldId id="314" r:id="rId13"/>
    <p:sldId id="358" r:id="rId14"/>
    <p:sldId id="359" r:id="rId15"/>
    <p:sldId id="361" r:id="rId16"/>
    <p:sldId id="325" r:id="rId17"/>
    <p:sldId id="331" r:id="rId18"/>
    <p:sldId id="276" r:id="rId19"/>
    <p:sldId id="277" r:id="rId20"/>
    <p:sldId id="278" r:id="rId21"/>
    <p:sldId id="329" r:id="rId22"/>
    <p:sldId id="280" r:id="rId23"/>
    <p:sldId id="315" r:id="rId24"/>
    <p:sldId id="335" r:id="rId25"/>
    <p:sldId id="341" r:id="rId26"/>
    <p:sldId id="285" r:id="rId27"/>
    <p:sldId id="356" r:id="rId28"/>
    <p:sldId id="287" r:id="rId29"/>
    <p:sldId id="289" r:id="rId30"/>
    <p:sldId id="317" r:id="rId31"/>
    <p:sldId id="305" r:id="rId32"/>
    <p:sldId id="363" r:id="rId33"/>
    <p:sldId id="293" r:id="rId34"/>
    <p:sldId id="310" r:id="rId35"/>
    <p:sldId id="309" r:id="rId36"/>
    <p:sldId id="364" r:id="rId37"/>
  </p:sldIdLst>
  <p:sldSz cx="9144000" cy="6858000" type="screen4x3"/>
  <p:notesSz cx="9866313" cy="6735763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entury Schoolbook" panose="02040604050505020304" pitchFamily="18" charset="0"/>
      <p:regular r:id="rId44"/>
      <p:bold r:id="rId45"/>
      <p:italic r:id="rId46"/>
      <p:boldItalic r:id="rId47"/>
    </p:embeddedFont>
    <p:embeddedFont>
      <p:font typeface="HGP教科書体" panose="02020600000000000000" pitchFamily="18" charset="-128"/>
      <p:regular r:id="rId48"/>
    </p:embeddedFont>
    <p:embeddedFont>
      <p:font typeface="HGSｺﾞｼｯｸE" panose="020B0900000000000000" pitchFamily="50" charset="-128"/>
      <p:regular r:id="rId49"/>
    </p:embeddedFont>
    <p:embeddedFont>
      <p:font typeface="HGSｺﾞｼｯｸM" panose="020B0600000000000000" pitchFamily="50" charset="-128"/>
      <p:regular r:id="rId50"/>
    </p:embeddedFont>
    <p:embeddedFont>
      <p:font typeface="HG丸ｺﾞｼｯｸM-PRO" panose="020F0600000000000000" pitchFamily="50" charset="-128"/>
      <p:regular r:id="rId51"/>
    </p:embeddedFont>
    <p:embeddedFont>
      <p:font typeface="Trebuchet MS" panose="020B0603020202020204" pitchFamily="34" charset="0"/>
      <p:regular r:id="rId52"/>
      <p:bold r:id="rId53"/>
      <p:italic r:id="rId54"/>
      <p:boldItalic r:id="rId55"/>
    </p:embeddedFont>
    <p:embeddedFont>
      <p:font typeface="Wingdings 3" panose="05040102010807070707" pitchFamily="18" charset="2"/>
      <p:regular r:id="rId56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09D"/>
    <a:srgbClr val="0113C3"/>
    <a:srgbClr val="0759BD"/>
    <a:srgbClr val="69E2FF"/>
    <a:srgbClr val="9FEDFF"/>
    <a:srgbClr val="EBFFEB"/>
    <a:srgbClr val="04B873"/>
    <a:srgbClr val="DDFFDD"/>
    <a:srgbClr val="E7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22" autoAdjust="0"/>
  </p:normalViewPr>
  <p:slideViewPr>
    <p:cSldViewPr snapToGrid="0">
      <p:cViewPr varScale="1">
        <p:scale>
          <a:sx n="81" d="100"/>
          <a:sy n="81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5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8B4AD-9EA4-4229-A8FA-8579422D2DCF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25E00-DF41-41C7-B5F5-8E9076E05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3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6CFA781-CCA7-4140-B6E1-CA3B97018419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AE2710-6272-4C33-A5A1-B189C3EA57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756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36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6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94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4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70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867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052F8-FC8E-4407-902D-99E17006DBF5}" type="slidenum">
              <a:rPr lang="ja-JP" altLang="en-US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552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446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144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CB59-CA7B-4AAE-8C7C-71ED0BCD5BC1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6C1-970C-46AD-8E1C-E1ACE120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88A-C556-425F-BC77-F10DC1073A82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ADE9-9541-4C09-A669-8E491998EB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5D0-E749-43F6-B7E2-D5CD7DC0A4D0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302-3F3A-4AF6-885D-2F117FF7C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CB59-CA7B-4AAE-8C7C-71ED0BCD5BC1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6C1-970C-46AD-8E1C-E1ACE120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7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3D51-DA02-4672-9294-6502CA2C5EA7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C0F-F7D9-4B49-BFA3-59CB92D299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91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858-1928-4F52-B152-422B94AA3955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1904-C29F-40E6-8280-484D72D16C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541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CEC3-E057-4F61-85A3-9A5A8B459B6C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D3A-7F90-4A8C-95CD-59F33237BE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811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548-072B-4221-860D-32C25C9B459F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9070-7F12-4109-B079-E93C36E61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006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530-0D0E-4627-A8F9-78396C80D80C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74B2-A7DF-4D33-980D-7BA34BBD1C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1088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011-AA27-4404-9B36-E70503431DB2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BC6-9D8B-4CE5-8127-09514BAA4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64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24FE-7C95-48C6-81D8-2DB541C73E37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C49-B632-4D6D-9C81-C50D76C3EB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88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3D51-DA02-4672-9294-6502CA2C5EA7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C0F-F7D9-4B49-BFA3-59CB92D299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28A0-C025-4EAF-A85F-444F2DE31398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9EE-0C0D-451F-BDBD-4D8E577D8E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027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88A-C556-425F-BC77-F10DC1073A82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ADE9-9541-4C09-A669-8E491998EB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429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5D0-E749-43F6-B7E2-D5CD7DC0A4D0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302-3F3A-4AF6-885D-2F117FF7C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06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49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30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6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68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812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5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4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858-1928-4F52-B152-422B94AA3955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1904-C29F-40E6-8280-484D72D16C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64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41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25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673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635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43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68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11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CEC3-E057-4F61-85A3-9A5A8B459B6C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D3A-7F90-4A8C-95CD-59F33237BE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548-072B-4221-860D-32C25C9B459F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9070-7F12-4109-B079-E93C36E61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530-0D0E-4627-A8F9-78396C80D80C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74B2-A7DF-4D33-980D-7BA34BBD1C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011-AA27-4404-9B36-E70503431DB2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BC6-9D8B-4CE5-8127-09514BAA4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24FE-7C95-48C6-81D8-2DB541C73E37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C49-B632-4D6D-9C81-C50D76C3EB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28A0-C025-4EAF-A85F-444F2DE31398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9EE-0C0D-451F-BDBD-4D8E577D8E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50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0.png"/><Relationship Id="rId9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2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800" dirty="0"/>
              <a:t> </a:t>
            </a:r>
            <a:r>
              <a:rPr kumimoji="1" lang="ja-JP" altLang="en-US" sz="1800" b="0" dirty="0">
                <a:solidFill>
                  <a:schemeClr val="accent1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br>
              <a:rPr kumimoji="1" lang="en-US" altLang="ja-JP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5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330986" y="1369644"/>
            <a:ext cx="2037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税金は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610723" y="3457619"/>
            <a:ext cx="2829074" cy="1220455"/>
            <a:chOff x="1220902" y="3121282"/>
            <a:chExt cx="2939158" cy="1220455"/>
          </a:xfrm>
        </p:grpSpPr>
        <p:sp>
          <p:nvSpPr>
            <p:cNvPr id="6" name="雲形吹き出し 5"/>
            <p:cNvSpPr/>
            <p:nvPr/>
          </p:nvSpPr>
          <p:spPr>
            <a:xfrm rot="21418873" flipH="1">
              <a:off x="1220902" y="3121282"/>
              <a:ext cx="2939158" cy="1220455"/>
            </a:xfrm>
            <a:prstGeom prst="cloudCallout">
              <a:avLst>
                <a:gd name="adj1" fmla="val -31011"/>
                <a:gd name="adj2" fmla="val 64906"/>
              </a:avLst>
            </a:prstGeom>
            <a:solidFill>
              <a:srgbClr val="E1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>
              <a:spLocks noChangeArrowheads="1"/>
            </p:cNvSpPr>
            <p:nvPr/>
          </p:nvSpPr>
          <p:spPr bwMode="auto">
            <a:xfrm>
              <a:off x="1609588" y="3365470"/>
              <a:ext cx="22749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何となくわかった</a:t>
              </a:r>
            </a:p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</a:t>
              </a:r>
              <a:r>
                <a:rPr lang="ja-JP" altLang="en-US" b="1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ような</a:t>
              </a: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気がする。</a:t>
              </a:r>
            </a:p>
          </p:txBody>
        </p:sp>
      </p:grpSp>
      <p:sp>
        <p:nvSpPr>
          <p:cNvPr id="1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税金はみんなのために</a:t>
            </a:r>
          </a:p>
        </p:txBody>
      </p:sp>
      <p:pic>
        <p:nvPicPr>
          <p:cNvPr id="1028" name="Picture 4" descr="\\oa-serv1\public\業務３課\04租税教育推進部\07テキスト・副読本等\01租税教育講義用テキスト\2019年度版\4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8050" y="4196014"/>
            <a:ext cx="9234310" cy="25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884569" y="1369645"/>
            <a:ext cx="4920898" cy="656454"/>
            <a:chOff x="3884569" y="1270492"/>
            <a:chExt cx="4920898" cy="656454"/>
          </a:xfrm>
        </p:grpSpPr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3884570" y="1270492"/>
              <a:ext cx="492089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みんなが負担して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3884569" y="1782946"/>
              <a:ext cx="3996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884569" y="2038201"/>
            <a:ext cx="4392000" cy="655255"/>
            <a:chOff x="3884569" y="1939048"/>
            <a:chExt cx="4392000" cy="655255"/>
          </a:xfrm>
        </p:grpSpPr>
        <p:sp>
          <p:nvSpPr>
            <p:cNvPr id="14" name="テキスト ボックス 13"/>
            <p:cNvSpPr txBox="1">
              <a:spLocks noChangeArrowheads="1"/>
            </p:cNvSpPr>
            <p:nvPr/>
          </p:nvSpPr>
          <p:spPr bwMode="auto">
            <a:xfrm>
              <a:off x="3884570" y="1939048"/>
              <a:ext cx="43540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みんなのために使う</a:t>
              </a: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3884569" y="2450303"/>
              <a:ext cx="4392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872366" y="2710518"/>
            <a:ext cx="5091289" cy="648556"/>
            <a:chOff x="3883383" y="2633399"/>
            <a:chExt cx="5091289" cy="648556"/>
          </a:xfrm>
        </p:grpSpPr>
        <p:sp>
          <p:nvSpPr>
            <p:cNvPr id="18" name="テキスト ボックス 17"/>
            <p:cNvSpPr txBox="1">
              <a:spLocks noChangeArrowheads="1"/>
            </p:cNvSpPr>
            <p:nvPr/>
          </p:nvSpPr>
          <p:spPr bwMode="auto">
            <a:xfrm>
              <a:off x="3883383" y="2633399"/>
              <a:ext cx="509128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みんなの幸せのために</a:t>
              </a: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884569" y="3137955"/>
              <a:ext cx="4860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253391" y="1488441"/>
            <a:ext cx="8625905" cy="1673267"/>
          </a:xfrm>
          <a:prstGeom prst="ellipse">
            <a:avLst/>
          </a:prstGeom>
          <a:gradFill flip="none" rotWithShape="1">
            <a:gsLst>
              <a:gs pos="97000">
                <a:srgbClr val="FF0000">
                  <a:lumMod val="0"/>
                  <a:lumOff val="100000"/>
                </a:srgbClr>
              </a:gs>
              <a:gs pos="76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21" name="タイトル 1"/>
          <p:cNvSpPr txBox="1">
            <a:spLocks/>
          </p:cNvSpPr>
          <p:nvPr/>
        </p:nvSpPr>
        <p:spPr bwMode="auto">
          <a:xfrm>
            <a:off x="429920" y="1697631"/>
            <a:ext cx="8229600" cy="103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財政の現状と今後の課題</a:t>
            </a:r>
          </a:p>
        </p:txBody>
      </p:sp>
      <p:pic>
        <p:nvPicPr>
          <p:cNvPr id="1026" name="Picture 2" descr="遠くを見ている人のイラスト（男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1" y="4172223"/>
            <a:ext cx="2570100" cy="25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遠くを見ている人のイラスト（女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6733" y="4279028"/>
            <a:ext cx="2485642" cy="24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965398" y="3577750"/>
            <a:ext cx="1155241" cy="984090"/>
          </a:xfrm>
          <a:prstGeom prst="ellipse">
            <a:avLst/>
          </a:prstGeom>
          <a:gradFill>
            <a:gsLst>
              <a:gs pos="0">
                <a:srgbClr val="5E9EFF"/>
              </a:gs>
              <a:gs pos="69000">
                <a:srgbClr val="85C2FF"/>
              </a:gs>
              <a:gs pos="92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未来</a:t>
            </a:r>
          </a:p>
        </p:txBody>
      </p:sp>
    </p:spTree>
    <p:extLst>
      <p:ext uri="{BB962C8B-B14F-4D97-AF65-F5344CB8AC3E}">
        <p14:creationId xmlns:p14="http://schemas.microsoft.com/office/powerpoint/2010/main" val="130219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483866" y="1691564"/>
            <a:ext cx="3078163" cy="47879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支出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62029" y="1691564"/>
            <a:ext cx="3087687" cy="194566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借金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769238" y="4462693"/>
            <a:ext cx="2425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約１１２兆円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4852162" y="3003132"/>
            <a:ext cx="2493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約３５兆円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33918" y="1209095"/>
            <a:ext cx="329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令和６年度一般会計当初予算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日本の財政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560442" y="3637231"/>
            <a:ext cx="3090862" cy="284223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税金等による収入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852164" y="5277410"/>
            <a:ext cx="249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約７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11" grpId="0"/>
      <p:bldP spid="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55023" y="1351101"/>
            <a:ext cx="7634286" cy="39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解決方法は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１．増税して収入を増やす</a:t>
            </a:r>
            <a:endParaRPr kumimoji="1" lang="en-US" altLang="ja-JP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２．支出を減らす</a:t>
            </a:r>
            <a:endParaRPr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</a:t>
            </a:r>
            <a:r>
              <a:rPr kumimoji="1" lang="en-US" altLang="ja-JP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今後の課題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949984" y="3183990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949984" y="4198432"/>
            <a:ext cx="3852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949983" y="5184125"/>
            <a:ext cx="2196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072225" y="5199615"/>
            <a:ext cx="1980000" cy="14872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3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33" y="3734872"/>
            <a:ext cx="4086035" cy="34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11" name="上リボン 10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税 金 ク イ ズ②</a:t>
            </a:r>
          </a:p>
        </p:txBody>
      </p:sp>
      <p:sp>
        <p:nvSpPr>
          <p:cNvPr id="3" name="四角形吹き出し 2"/>
          <p:cNvSpPr/>
          <p:nvPr/>
        </p:nvSpPr>
        <p:spPr>
          <a:xfrm>
            <a:off x="2714286" y="1829217"/>
            <a:ext cx="5834801" cy="4439381"/>
          </a:xfrm>
          <a:prstGeom prst="wedgeRectCallout">
            <a:avLst>
              <a:gd name="adj1" fmla="val -55197"/>
              <a:gd name="adj2" fmla="val -153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483" name="テキスト ボックス 3"/>
          <p:cNvSpPr txBox="1">
            <a:spLocks noChangeArrowheads="1"/>
          </p:cNvSpPr>
          <p:nvPr/>
        </p:nvSpPr>
        <p:spPr bwMode="auto">
          <a:xfrm>
            <a:off x="2824456" y="1935963"/>
            <a:ext cx="55814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日本の主な税金は、何種類くらいあるでしょう？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37317"/>
          <a:stretch/>
        </p:blipFill>
        <p:spPr bwMode="auto">
          <a:xfrm>
            <a:off x="32568" y="1615929"/>
            <a:ext cx="2819354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611678" y="3438470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 約２０種類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11678" y="4240391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約５０種類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2695" y="5053330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 約１００種類</a:t>
            </a:r>
          </a:p>
        </p:txBody>
      </p:sp>
    </p:spTree>
    <p:extLst>
      <p:ext uri="{BB962C8B-B14F-4D97-AF65-F5344CB8AC3E}">
        <p14:creationId xmlns:p14="http://schemas.microsoft.com/office/powerpoint/2010/main" val="42412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483" grpId="0"/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7" name="上リボン 6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6355" y="429657"/>
            <a:ext cx="2363118" cy="774856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答え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85598" y="3734097"/>
            <a:ext cx="6912767" cy="27853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費税、固定資産税、自動車税、酒税、たばこ税、法人税、所得税、相続税、贈与税、揮発油税、石油石炭税、航空機燃料税、石油ガス税、とん税、印紙税、自動車重量税、登録免許税、関税、県民税、事業税、不動産取得税、鉱区税、狩猟税、国際観光旅客税、地方消費税、ゴルフ場利用税、軽自動車税、鉱産税、都市計画税、水利地益税、共同施設税、宅地開発税、国民健康保険税、入湯税などがあります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41529" y="2123301"/>
            <a:ext cx="6912767" cy="1323439"/>
          </a:xfrm>
          <a:prstGeom prst="rect">
            <a:avLst/>
          </a:prstGeom>
          <a:solidFill>
            <a:srgbClr val="FEF1CE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② 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約</a:t>
            </a: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５０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種類</a:t>
            </a:r>
          </a:p>
        </p:txBody>
      </p:sp>
    </p:spTree>
    <p:extLst>
      <p:ext uri="{BB962C8B-B14F-4D97-AF65-F5344CB8AC3E}">
        <p14:creationId xmlns:p14="http://schemas.microsoft.com/office/powerpoint/2010/main" val="12400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36630" y="2336487"/>
            <a:ext cx="6270738" cy="3145904"/>
          </a:xfrm>
        </p:spPr>
        <p:txBody>
          <a:bodyPr/>
          <a:lstStyle/>
          <a:p>
            <a:r>
              <a:rPr kumimoji="1"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キーワードは</a:t>
            </a:r>
            <a:r>
              <a:rPr kumimoji="1"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</a:t>
            </a:r>
            <a:r>
              <a:rPr kumimoji="1"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税金の集め方</a:t>
            </a:r>
          </a:p>
        </p:txBody>
      </p:sp>
    </p:spTree>
    <p:extLst>
      <p:ext uri="{BB962C8B-B14F-4D97-AF65-F5344CB8AC3E}">
        <p14:creationId xmlns:p14="http://schemas.microsoft.com/office/powerpoint/2010/main" val="581599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636707" y="1493561"/>
            <a:ext cx="7020015" cy="34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どうやったら、公平に集められるかな？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・みんなから同じ金額？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・多く持ってる人が全額負担？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・みんなから同じ率で？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・負担能力に応じて？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公平に集めるって？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100831" y="5538788"/>
            <a:ext cx="4623694" cy="668365"/>
            <a:chOff x="1100831" y="5538788"/>
            <a:chExt cx="4623694" cy="668365"/>
          </a:xfrm>
        </p:grpSpPr>
        <p:sp>
          <p:nvSpPr>
            <p:cNvPr id="14342" name="テキスト ボックス 7"/>
            <p:cNvSpPr txBox="1">
              <a:spLocks noChangeArrowheads="1"/>
            </p:cNvSpPr>
            <p:nvPr/>
          </p:nvSpPr>
          <p:spPr bwMode="auto">
            <a:xfrm>
              <a:off x="1100831" y="5538788"/>
              <a:ext cx="4623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どうしたらいいの？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166933" y="6063153"/>
              <a:ext cx="4236598" cy="144000"/>
            </a:xfrm>
            <a:prstGeom prst="roundRect">
              <a:avLst>
                <a:gd name="adj" fmla="val 49066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493487" y="1355074"/>
            <a:ext cx="7042050" cy="3349129"/>
          </a:xfrm>
          <a:prstGeom prst="wedgeRoundRectCallout">
            <a:avLst>
              <a:gd name="adj1" fmla="val -182"/>
              <a:gd name="adj2" fmla="val 59211"/>
              <a:gd name="adj3" fmla="val 16667"/>
            </a:avLst>
          </a:prstGeom>
          <a:noFill/>
          <a:ln w="317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\\oa-serv1\public\業務３課\04租税教育推進部\07テキスト・副読本等\01租税教育講義用テキスト\2019年度版\girl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10" y="2624616"/>
            <a:ext cx="3965269" cy="42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21713"/>
              </p:ext>
            </p:extLst>
          </p:nvPr>
        </p:nvGraphicFramePr>
        <p:xfrm>
          <a:off x="457200" y="1557338"/>
          <a:ext cx="8229601" cy="48960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4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集める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600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-50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泣い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648" y="4496374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形吹き出し 7"/>
          <p:cNvSpPr/>
          <p:nvPr/>
        </p:nvSpPr>
        <p:spPr>
          <a:xfrm>
            <a:off x="6732588" y="4652963"/>
            <a:ext cx="1800225" cy="738187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8" descr="困っている女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49" y="3505819"/>
            <a:ext cx="89308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6732588" y="3644900"/>
            <a:ext cx="1800225" cy="738188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6831648" y="3723323"/>
            <a:ext cx="1781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何でＡさんと同じ金額なの！</a:t>
            </a:r>
          </a:p>
        </p:txBody>
      </p:sp>
      <p:pic>
        <p:nvPicPr>
          <p:cNvPr id="12" name="Picture 2" descr="ガッツポーズをしている女の子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479771"/>
            <a:ext cx="8604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円形吹き出し 12"/>
          <p:cNvSpPr/>
          <p:nvPr/>
        </p:nvSpPr>
        <p:spPr>
          <a:xfrm>
            <a:off x="6699537" y="2583402"/>
            <a:ext cx="1939925" cy="786861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825896" y="2672763"/>
            <a:ext cx="1887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みんな同じ金額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だから平等よね！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①みんなから同じ金額を集める</a:t>
            </a:r>
          </a:p>
        </p:txBody>
      </p:sp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6891338" y="4808538"/>
            <a:ext cx="178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払えないよ！</a:t>
            </a:r>
          </a:p>
        </p:txBody>
      </p:sp>
    </p:spTree>
    <p:extLst>
      <p:ext uri="{BB962C8B-B14F-4D97-AF65-F5344CB8AC3E}">
        <p14:creationId xmlns:p14="http://schemas.microsoft.com/office/powerpoint/2010/main" val="12781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3" grpId="0" animBg="1"/>
      <p:bldP spid="1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46468"/>
              </p:ext>
            </p:extLst>
          </p:nvPr>
        </p:nvGraphicFramePr>
        <p:xfrm>
          <a:off x="457200" y="1557338"/>
          <a:ext cx="8229599" cy="489599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5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6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集める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円形吹き出し 7"/>
          <p:cNvSpPr/>
          <p:nvPr/>
        </p:nvSpPr>
        <p:spPr>
          <a:xfrm>
            <a:off x="6743794" y="2576134"/>
            <a:ext cx="1800225" cy="738188"/>
          </a:xfrm>
          <a:prstGeom prst="wedgeEllipseCallout">
            <a:avLst>
              <a:gd name="adj1" fmla="val -61143"/>
              <a:gd name="adj2" fmla="val 169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396" name="テキスト ボックス 8"/>
          <p:cNvSpPr txBox="1">
            <a:spLocks noChangeArrowheads="1"/>
          </p:cNvSpPr>
          <p:nvPr/>
        </p:nvSpPr>
        <p:spPr bwMode="auto">
          <a:xfrm>
            <a:off x="6754813" y="2752725"/>
            <a:ext cx="191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私だけ払うの？</a:t>
            </a:r>
          </a:p>
        </p:txBody>
      </p:sp>
      <p:pic>
        <p:nvPicPr>
          <p:cNvPr id="15397" name="Picture 6" descr="怒っている女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8788" y="2492279"/>
            <a:ext cx="1106909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喜んでいる男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4925" y="45005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照れている女性会社員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924" y="3514820"/>
            <a:ext cx="93759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5781675" y="4600575"/>
            <a:ext cx="1800225" cy="738188"/>
          </a:xfrm>
          <a:prstGeom prst="wedgeEllipseCallout">
            <a:avLst>
              <a:gd name="adj1" fmla="val 61397"/>
              <a:gd name="adj2" fmla="val 248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6421629" y="3778537"/>
            <a:ext cx="1171575" cy="451940"/>
          </a:xfrm>
          <a:prstGeom prst="wedgeEllipseCallout">
            <a:avLst>
              <a:gd name="adj1" fmla="val 61397"/>
              <a:gd name="adj2" fmla="val 248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6399595" y="3834004"/>
            <a:ext cx="1287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ラッキー！</a:t>
            </a: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5883007" y="4738688"/>
            <a:ext cx="187034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ラッキー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②特定の人が全額負担する</a:t>
            </a:r>
          </a:p>
        </p:txBody>
      </p:sp>
    </p:spTree>
    <p:extLst>
      <p:ext uri="{BB962C8B-B14F-4D97-AF65-F5344CB8AC3E}">
        <p14:creationId xmlns:p14="http://schemas.microsoft.com/office/powerpoint/2010/main" val="13057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396" grpId="0"/>
      <p:bldP spid="10" grpId="0" animBg="1"/>
      <p:bldP spid="11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468217" y="0"/>
            <a:ext cx="8229600" cy="1509311"/>
          </a:xfrm>
        </p:spPr>
        <p:txBody>
          <a:bodyPr/>
          <a:lstStyle/>
          <a:p>
            <a:r>
              <a:rPr lang="ja-JP" altLang="en-US" sz="7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今日のお話</a:t>
            </a:r>
          </a:p>
        </p:txBody>
      </p:sp>
      <p:sp>
        <p:nvSpPr>
          <p:cNvPr id="184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69387" y="2186264"/>
            <a:ext cx="6357770" cy="4234647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税金はなぜ必要なの？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日本の財政と課題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公平に集めるって？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公平に使うって？</a:t>
            </a: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税金から見た民主主義</a:t>
            </a:r>
          </a:p>
          <a:p>
            <a:pPr>
              <a:lnSpc>
                <a:spcPts val="5400"/>
              </a:lnSpc>
            </a:pP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927954" y="3503351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927954" y="5132029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927953" y="4325011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927953" y="5920638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927954" y="2716082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34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55327"/>
              </p:ext>
            </p:extLst>
          </p:nvPr>
        </p:nvGraphicFramePr>
        <p:xfrm>
          <a:off x="468313" y="1557338"/>
          <a:ext cx="8229600" cy="48958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7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9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kumimoji="0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horzOverflow="overflow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30%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1,000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円形吹き出し 9"/>
          <p:cNvSpPr/>
          <p:nvPr/>
        </p:nvSpPr>
        <p:spPr>
          <a:xfrm>
            <a:off x="6622415" y="4581525"/>
            <a:ext cx="1800225" cy="738188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445" name="Picture 2" descr="困っ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889" y="4497482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困っている女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0" y="2492895"/>
            <a:ext cx="887321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困っている女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684" y="3511715"/>
            <a:ext cx="88846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③みんなから同じ率で集める</a:t>
            </a:r>
          </a:p>
        </p:txBody>
      </p:sp>
      <p:sp>
        <p:nvSpPr>
          <p:cNvPr id="17443" name="テキスト ボックス 8"/>
          <p:cNvSpPr txBox="1">
            <a:spLocks noChangeArrowheads="1"/>
          </p:cNvSpPr>
          <p:nvPr/>
        </p:nvSpPr>
        <p:spPr bwMode="auto">
          <a:xfrm>
            <a:off x="6753225" y="4638675"/>
            <a:ext cx="1782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まだキツいよ！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生活できない！</a:t>
            </a:r>
          </a:p>
        </p:txBody>
      </p:sp>
    </p:spTree>
    <p:extLst>
      <p:ext uri="{BB962C8B-B14F-4D97-AF65-F5344CB8AC3E}">
        <p14:creationId xmlns:p14="http://schemas.microsoft.com/office/powerpoint/2010/main" val="10760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4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13522"/>
              </p:ext>
            </p:extLst>
          </p:nvPr>
        </p:nvGraphicFramePr>
        <p:xfrm>
          <a:off x="446088" y="1557338"/>
          <a:ext cx="8229601" cy="489599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累進税率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245</a:t>
                      </a:r>
                    </a:p>
                    <a:p>
                      <a:pPr algn="ctr" rtl="0" fontAlgn="ctr"/>
                      <a:r>
                        <a:rPr lang="en-US" altLang="ja-JP" sz="2000" b="1" u="none" strike="noStrike" dirty="0">
                          <a:effectLst/>
                        </a:rPr>
                        <a:t>(35%)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455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u="none" strike="noStrike" dirty="0">
                          <a:effectLst/>
                        </a:rPr>
                        <a:t>(20%)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u="none" strike="noStrike" dirty="0">
                          <a:effectLst/>
                        </a:rPr>
                        <a:t>(10%)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45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円形吹き出し 9"/>
          <p:cNvSpPr/>
          <p:nvPr/>
        </p:nvSpPr>
        <p:spPr>
          <a:xfrm>
            <a:off x="6634163" y="4565650"/>
            <a:ext cx="1973262" cy="738188"/>
          </a:xfrm>
          <a:prstGeom prst="wedgeEllipseCallout">
            <a:avLst>
              <a:gd name="adj1" fmla="val -65170"/>
              <a:gd name="adj2" fmla="val -1294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469" name="Picture 4" descr="照れ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638" y="4497483"/>
            <a:ext cx="91999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考え事をしている女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199" y="2484533"/>
            <a:ext cx="942496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にやけている女性会社員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1637" y="3510153"/>
            <a:ext cx="90954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形吹き出し 8"/>
          <p:cNvSpPr/>
          <p:nvPr/>
        </p:nvSpPr>
        <p:spPr>
          <a:xfrm>
            <a:off x="6634163" y="3621088"/>
            <a:ext cx="1873250" cy="738187"/>
          </a:xfrm>
          <a:prstGeom prst="wedgeEllipseCallout">
            <a:avLst>
              <a:gd name="adj1" fmla="val -67693"/>
              <a:gd name="adj2" fmla="val -996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6524625" y="2565400"/>
            <a:ext cx="2082800" cy="723483"/>
          </a:xfrm>
          <a:prstGeom prst="wedgeEllipseCallout">
            <a:avLst>
              <a:gd name="adj1" fmla="val -63097"/>
              <a:gd name="adj2" fmla="val -840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02795" y="2731458"/>
            <a:ext cx="2133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しょうがないか！</a:t>
            </a: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6707188" y="3784600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これは公平ね！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④負担する能力に応じて集める</a:t>
            </a:r>
          </a:p>
        </p:txBody>
      </p:sp>
      <p:sp>
        <p:nvSpPr>
          <p:cNvPr id="18467" name="テキスト ボックス 8"/>
          <p:cNvSpPr txBox="1">
            <a:spLocks noChangeArrowheads="1"/>
          </p:cNvSpPr>
          <p:nvPr/>
        </p:nvSpPr>
        <p:spPr bwMode="auto">
          <a:xfrm>
            <a:off x="6638924" y="4749800"/>
            <a:ext cx="2174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これなら払える！</a:t>
            </a:r>
          </a:p>
        </p:txBody>
      </p:sp>
    </p:spTree>
    <p:extLst>
      <p:ext uri="{BB962C8B-B14F-4D97-AF65-F5344CB8AC3E}">
        <p14:creationId xmlns:p14="http://schemas.microsoft.com/office/powerpoint/2010/main" val="31997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/>
      <p:bldP spid="13" grpId="0"/>
      <p:bldP spid="18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2900129" y="2140401"/>
            <a:ext cx="624387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①みんなから同じ金額を集める方法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②特定の人が全額負担する方法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③みんなから同じ率で集める方法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④負担する能力に応じて集める方法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02" y="1981129"/>
            <a:ext cx="2701827" cy="2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どれが公平な集め方？</a:t>
            </a:r>
          </a:p>
        </p:txBody>
      </p:sp>
    </p:spTree>
    <p:extLst>
      <p:ext uri="{BB962C8B-B14F-4D97-AF65-F5344CB8AC3E}">
        <p14:creationId xmlns:p14="http://schemas.microsoft.com/office/powerpoint/2010/main" val="15289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55599" y="1247346"/>
            <a:ext cx="8432800" cy="5350800"/>
            <a:chOff x="355599" y="1266396"/>
            <a:chExt cx="8432800" cy="5350800"/>
          </a:xfrm>
          <a:solidFill>
            <a:srgbClr val="0070C0"/>
          </a:solidFill>
        </p:grpSpPr>
        <p:grpSp>
          <p:nvGrpSpPr>
            <p:cNvPr id="5" name="グループ化 4"/>
            <p:cNvGrpSpPr/>
            <p:nvPr/>
          </p:nvGrpSpPr>
          <p:grpSpPr>
            <a:xfrm>
              <a:off x="355599" y="1266396"/>
              <a:ext cx="8432800" cy="5350800"/>
              <a:chOff x="355599" y="1266396"/>
              <a:chExt cx="8432800" cy="5350800"/>
            </a:xfrm>
            <a:grpFill/>
          </p:grpSpPr>
          <p:sp>
            <p:nvSpPr>
              <p:cNvPr id="4" name="角丸四角形 3"/>
              <p:cNvSpPr/>
              <p:nvPr/>
            </p:nvSpPr>
            <p:spPr>
              <a:xfrm>
                <a:off x="355599" y="1266396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みんなから同じ金額を集める</a:t>
                </a:r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>
                <a:off x="355599" y="2612834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特定の人が全額負担</a:t>
                </a: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355599" y="3966550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同じ率で集める</a:t>
                </a:r>
              </a:p>
            </p:txBody>
          </p:sp>
          <p:sp>
            <p:nvSpPr>
              <p:cNvPr id="28" name="角丸四角形 27"/>
              <p:cNvSpPr/>
              <p:nvPr/>
            </p:nvSpPr>
            <p:spPr>
              <a:xfrm>
                <a:off x="355599" y="5312988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負担する能力に応じて集める</a:t>
                </a:r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>
              <a:off x="355599" y="1608463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355599" y="2955160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55599" y="4308973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355599" y="5655785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いろいろ組み合わせたら公平かな？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569211" y="1769623"/>
            <a:ext cx="1887550" cy="689550"/>
            <a:chOff x="6672555" y="1789246"/>
            <a:chExt cx="1887550" cy="689550"/>
          </a:xfrm>
        </p:grpSpPr>
        <p:sp>
          <p:nvSpPr>
            <p:cNvPr id="34" name="1 つの角を切り取った四角形 33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しょう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消費税</a:t>
              </a:r>
            </a:p>
          </p:txBody>
        </p:sp>
        <p:pic>
          <p:nvPicPr>
            <p:cNvPr id="1026" name="Picture 2" descr="\\oa-serv1\public\業務３課\04租税教育推進部\07テキスト・副読本等\01租税教育講義用テキスト\2019年度版\shopping_cart_wom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848" y="1819129"/>
              <a:ext cx="626683" cy="65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グループ化 36"/>
          <p:cNvGrpSpPr/>
          <p:nvPr/>
        </p:nvGrpSpPr>
        <p:grpSpPr>
          <a:xfrm>
            <a:off x="569211" y="3112562"/>
            <a:ext cx="1887550" cy="688832"/>
            <a:chOff x="6672555" y="1789964"/>
            <a:chExt cx="1887550" cy="688832"/>
          </a:xfrm>
        </p:grpSpPr>
        <p:sp>
          <p:nvSpPr>
            <p:cNvPr id="38" name="1 つの角を切り取った四角形 37"/>
            <p:cNvSpPr/>
            <p:nvPr/>
          </p:nvSpPr>
          <p:spPr>
            <a:xfrm>
              <a:off x="6672555" y="1789964"/>
              <a:ext cx="1887550" cy="688832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こて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いしさん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固定資産税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5247" y="1922717"/>
              <a:ext cx="432173" cy="48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グループ化 39"/>
          <p:cNvGrpSpPr/>
          <p:nvPr/>
        </p:nvGrpSpPr>
        <p:grpSpPr>
          <a:xfrm>
            <a:off x="2612172" y="3112562"/>
            <a:ext cx="1887550" cy="688831"/>
            <a:chOff x="6672555" y="1789964"/>
            <a:chExt cx="1887550" cy="688831"/>
          </a:xfrm>
        </p:grpSpPr>
        <p:sp>
          <p:nvSpPr>
            <p:cNvPr id="41" name="1 つの角を切り取った四角形 40"/>
            <p:cNvSpPr/>
            <p:nvPr/>
          </p:nvSpPr>
          <p:spPr>
            <a:xfrm>
              <a:off x="6672555" y="1789964"/>
              <a:ext cx="1887550" cy="688831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じどう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しゃ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自動車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0167" y="1979868"/>
              <a:ext cx="700237" cy="46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グループ化 42"/>
          <p:cNvGrpSpPr/>
          <p:nvPr/>
        </p:nvGrpSpPr>
        <p:grpSpPr>
          <a:xfrm>
            <a:off x="6679086" y="3112562"/>
            <a:ext cx="1887550" cy="688831"/>
            <a:chOff x="6672555" y="1789964"/>
            <a:chExt cx="1887550" cy="688831"/>
          </a:xfrm>
        </p:grpSpPr>
        <p:sp>
          <p:nvSpPr>
            <p:cNvPr id="44" name="1 つの角を切り取った四角形 43"/>
            <p:cNvSpPr/>
            <p:nvPr/>
          </p:nvSpPr>
          <p:spPr>
            <a:xfrm>
              <a:off x="6672555" y="1789964"/>
              <a:ext cx="1887550" cy="688831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たばこ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4489" y="1899669"/>
              <a:ext cx="510223" cy="51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4640812" y="3111167"/>
            <a:ext cx="1887550" cy="681802"/>
            <a:chOff x="6990209" y="3139214"/>
            <a:chExt cx="1887550" cy="681802"/>
          </a:xfrm>
        </p:grpSpPr>
        <p:sp>
          <p:nvSpPr>
            <p:cNvPr id="47" name="1 つの角を切り取った四角形 46"/>
            <p:cNvSpPr/>
            <p:nvPr/>
          </p:nvSpPr>
          <p:spPr>
            <a:xfrm>
              <a:off x="6990209" y="3139214"/>
              <a:ext cx="1887550" cy="681802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しゅ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酒 税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50639" y="3250586"/>
              <a:ext cx="415885" cy="51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0031" y="3250586"/>
              <a:ext cx="261229" cy="499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グループ化 50"/>
          <p:cNvGrpSpPr/>
          <p:nvPr/>
        </p:nvGrpSpPr>
        <p:grpSpPr>
          <a:xfrm>
            <a:off x="583175" y="4466919"/>
            <a:ext cx="1887550" cy="689550"/>
            <a:chOff x="6672555" y="1789246"/>
            <a:chExt cx="1887550" cy="689550"/>
          </a:xfrm>
        </p:grpSpPr>
        <p:sp>
          <p:nvSpPr>
            <p:cNvPr id="52" name="1 つの角を切り取った四角形 51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ほうじん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法人</a:t>
              </a: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6600" y="1886436"/>
              <a:ext cx="520967" cy="57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グループ化 53"/>
          <p:cNvGrpSpPr/>
          <p:nvPr/>
        </p:nvGrpSpPr>
        <p:grpSpPr>
          <a:xfrm>
            <a:off x="569211" y="5821994"/>
            <a:ext cx="1887550" cy="697502"/>
            <a:chOff x="6672555" y="1789246"/>
            <a:chExt cx="1887550" cy="697502"/>
          </a:xfrm>
        </p:grpSpPr>
        <p:sp>
          <p:nvSpPr>
            <p:cNvPr id="55" name="1 つの角を切り取った四角形 54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とくぜい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所得税</a:t>
              </a: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91533" y="1849200"/>
              <a:ext cx="704473" cy="637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グループ化 56"/>
          <p:cNvGrpSpPr/>
          <p:nvPr/>
        </p:nvGrpSpPr>
        <p:grpSpPr>
          <a:xfrm>
            <a:off x="2612172" y="5821994"/>
            <a:ext cx="1887550" cy="696354"/>
            <a:chOff x="6672555" y="1782442"/>
            <a:chExt cx="1887550" cy="696354"/>
          </a:xfrm>
        </p:grpSpPr>
        <p:sp>
          <p:nvSpPr>
            <p:cNvPr id="58" name="1 つの角を切り取った四角形 57"/>
            <p:cNvSpPr/>
            <p:nvPr/>
          </p:nvSpPr>
          <p:spPr>
            <a:xfrm>
              <a:off x="6672555" y="1782442"/>
              <a:ext cx="1887550" cy="696354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そうぞく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相続税</a:t>
              </a: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5989" y="1886866"/>
              <a:ext cx="605707" cy="52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グループ化 59"/>
          <p:cNvGrpSpPr/>
          <p:nvPr/>
        </p:nvGrpSpPr>
        <p:grpSpPr>
          <a:xfrm>
            <a:off x="4649118" y="5821994"/>
            <a:ext cx="1887550" cy="689550"/>
            <a:chOff x="6672555" y="1789246"/>
            <a:chExt cx="1887550" cy="689550"/>
          </a:xfrm>
        </p:grpSpPr>
        <p:sp>
          <p:nvSpPr>
            <p:cNvPr id="61" name="1 つの角を切り取った四角形 60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ぞうよぜい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贈与</a:t>
              </a: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6273" y="1849200"/>
              <a:ext cx="704473" cy="61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75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税金の使い方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-1" y="2336487"/>
            <a:ext cx="9143999" cy="31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キーワードは今度も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239999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1352812" y="1493561"/>
            <a:ext cx="7020015" cy="34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どうやったら、公平に使えるかな？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・豊かな生活のため？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・健康に生きるため？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・文化的に暮らせるように？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・安心して暮らせるように？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公平に使うって？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054205" y="5498595"/>
            <a:ext cx="3195720" cy="668365"/>
            <a:chOff x="1100831" y="5538788"/>
            <a:chExt cx="3195720" cy="668365"/>
          </a:xfrm>
        </p:grpSpPr>
        <p:sp>
          <p:nvSpPr>
            <p:cNvPr id="14342" name="テキスト ボックス 7"/>
            <p:cNvSpPr txBox="1">
              <a:spLocks noChangeArrowheads="1"/>
            </p:cNvSpPr>
            <p:nvPr/>
          </p:nvSpPr>
          <p:spPr bwMode="auto">
            <a:xfrm>
              <a:off x="1100831" y="5538788"/>
              <a:ext cx="31957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むずかしい！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122865" y="6063153"/>
              <a:ext cx="2844000" cy="144000"/>
            </a:xfrm>
            <a:prstGeom prst="roundRect">
              <a:avLst>
                <a:gd name="adj" fmla="val 49066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1110439" y="1355074"/>
            <a:ext cx="7042050" cy="3349129"/>
          </a:xfrm>
          <a:prstGeom prst="wedgeRoundRectCallout">
            <a:avLst>
              <a:gd name="adj1" fmla="val 131"/>
              <a:gd name="adj2" fmla="val 59540"/>
              <a:gd name="adj3" fmla="val 16667"/>
            </a:avLst>
          </a:prstGeom>
          <a:noFill/>
          <a:ln w="31750">
            <a:solidFill>
              <a:srgbClr val="04B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06" y="2587511"/>
            <a:ext cx="3132704" cy="42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方形/長方形 2"/>
          <p:cNvSpPr>
            <a:spLocks noChangeArrowheads="1"/>
          </p:cNvSpPr>
          <p:nvPr/>
        </p:nvSpPr>
        <p:spPr bwMode="auto">
          <a:xfrm>
            <a:off x="839556" y="857386"/>
            <a:ext cx="746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健康で文化的・豊かな生活をおくるために必要なものは何？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2814635" y="4904720"/>
            <a:ext cx="1601921" cy="1601921"/>
            <a:chOff x="2297045" y="5046926"/>
            <a:chExt cx="1601921" cy="1601921"/>
          </a:xfrm>
        </p:grpSpPr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2297045" y="5046926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7" name="Picture 4" descr="空港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9890" y="5188044"/>
              <a:ext cx="860616" cy="86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テキスト ボックス 13"/>
            <p:cNvSpPr txBox="1">
              <a:spLocks noChangeArrowheads="1"/>
            </p:cNvSpPr>
            <p:nvPr/>
          </p:nvSpPr>
          <p:spPr bwMode="auto">
            <a:xfrm>
              <a:off x="2674842" y="6071615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飛行場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79979" y="1533638"/>
            <a:ext cx="1601921" cy="1601921"/>
            <a:chOff x="4502852" y="1496208"/>
            <a:chExt cx="1601921" cy="1601921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4502852" y="1496208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9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2054" y="1778573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テキスト ボックス 14"/>
            <p:cNvSpPr txBox="1">
              <a:spLocks noChangeArrowheads="1"/>
            </p:cNvSpPr>
            <p:nvPr/>
          </p:nvSpPr>
          <p:spPr bwMode="auto">
            <a:xfrm>
              <a:off x="4978305" y="2589595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970078" y="1533638"/>
            <a:ext cx="1601921" cy="1601921"/>
            <a:chOff x="2303850" y="1487180"/>
            <a:chExt cx="1601921" cy="1601921"/>
          </a:xfrm>
        </p:grpSpPr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303850" y="1487180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8" name="テキスト ボックス 18"/>
            <p:cNvSpPr txBox="1">
              <a:spLocks noChangeArrowheads="1"/>
            </p:cNvSpPr>
            <p:nvPr/>
          </p:nvSpPr>
          <p:spPr bwMode="auto">
            <a:xfrm>
              <a:off x="2781014" y="2588007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21519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1286" y="1624243"/>
              <a:ext cx="897890" cy="9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グループ化 4"/>
          <p:cNvGrpSpPr/>
          <p:nvPr/>
        </p:nvGrpSpPr>
        <p:grpSpPr>
          <a:xfrm>
            <a:off x="1143546" y="1515353"/>
            <a:ext cx="1601921" cy="1601921"/>
            <a:chOff x="189211" y="1487180"/>
            <a:chExt cx="1601921" cy="1601921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189211" y="1487180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21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350" y="1644650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3" name="テキスト ボックス 25"/>
            <p:cNvSpPr txBox="1">
              <a:spLocks noChangeArrowheads="1"/>
            </p:cNvSpPr>
            <p:nvPr/>
          </p:nvSpPr>
          <p:spPr bwMode="auto">
            <a:xfrm>
              <a:off x="419100" y="2586038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aphicFrame>
        <p:nvGraphicFramePr>
          <p:cNvPr id="2568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18966"/>
              </p:ext>
            </p:extLst>
          </p:nvPr>
        </p:nvGraphicFramePr>
        <p:xfrm>
          <a:off x="6610159" y="1575137"/>
          <a:ext cx="2232025" cy="5011738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いくらかかるかな？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道路整備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公園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市民病院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介護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教育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９０億円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飛行場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ダム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消防署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警察署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１５億円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１０００億円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差引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-</a:t>
                      </a: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4647891" y="4904721"/>
            <a:ext cx="1601921" cy="1601921"/>
            <a:chOff x="4465676" y="4987464"/>
            <a:chExt cx="1601921" cy="1601921"/>
          </a:xfrm>
        </p:grpSpPr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4465676" y="4987464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1207" y="5065105"/>
              <a:ext cx="880230" cy="988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正方形/長方形 2"/>
            <p:cNvSpPr>
              <a:spLocks noChangeArrowheads="1"/>
            </p:cNvSpPr>
            <p:nvPr/>
          </p:nvSpPr>
          <p:spPr bwMode="auto">
            <a:xfrm>
              <a:off x="4828447" y="6010371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221637" y="3238003"/>
            <a:ext cx="1601921" cy="1601921"/>
            <a:chOff x="2681345" y="3220901"/>
            <a:chExt cx="1601921" cy="1601921"/>
          </a:xfrm>
        </p:grpSpPr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2681345" y="3220901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3" name="テキスト ボックス 12"/>
            <p:cNvSpPr txBox="1">
              <a:spLocks noChangeArrowheads="1"/>
            </p:cNvSpPr>
            <p:nvPr/>
          </p:nvSpPr>
          <p:spPr bwMode="auto">
            <a:xfrm>
              <a:off x="3157538" y="4308475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21520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9604" y="3384932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グループ化 10"/>
          <p:cNvGrpSpPr/>
          <p:nvPr/>
        </p:nvGrpSpPr>
        <p:grpSpPr>
          <a:xfrm>
            <a:off x="957109" y="4904721"/>
            <a:ext cx="1601921" cy="1601921"/>
            <a:chOff x="220595" y="4987464"/>
            <a:chExt cx="1601921" cy="1601921"/>
          </a:xfrm>
        </p:grpSpPr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220595" y="4987464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11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8613" y="5127625"/>
              <a:ext cx="1354137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テキスト ボックス 15"/>
            <p:cNvSpPr txBox="1">
              <a:spLocks noChangeArrowheads="1"/>
            </p:cNvSpPr>
            <p:nvPr/>
          </p:nvSpPr>
          <p:spPr bwMode="auto">
            <a:xfrm>
              <a:off x="454025" y="6028943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64166" y="3211194"/>
            <a:ext cx="1601921" cy="1601921"/>
            <a:chOff x="604895" y="3161439"/>
            <a:chExt cx="1601921" cy="1601921"/>
          </a:xfrm>
        </p:grpSpPr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604895" y="3161439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8" name="Picture 6" descr="公園のイラスト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2638" y="3429000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テキスト ボックス 11"/>
            <p:cNvSpPr txBox="1">
              <a:spLocks noChangeArrowheads="1"/>
            </p:cNvSpPr>
            <p:nvPr/>
          </p:nvSpPr>
          <p:spPr bwMode="auto">
            <a:xfrm>
              <a:off x="1092105" y="4259454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093253" y="3211194"/>
            <a:ext cx="1601921" cy="1601921"/>
            <a:chOff x="4849976" y="3161439"/>
            <a:chExt cx="1601921" cy="1601921"/>
          </a:xfrm>
        </p:grpSpPr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4849976" y="3161439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7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8777" y="3441363"/>
              <a:ext cx="1166354" cy="80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正方形/長方形 2"/>
            <p:cNvSpPr>
              <a:spLocks noChangeArrowheads="1"/>
            </p:cNvSpPr>
            <p:nvPr/>
          </p:nvSpPr>
          <p:spPr bwMode="auto">
            <a:xfrm>
              <a:off x="5207955" y="4248532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</p:grpSp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豊かなまちづくり①</a:t>
            </a:r>
          </a:p>
        </p:txBody>
      </p:sp>
    </p:spTree>
    <p:extLst>
      <p:ext uri="{BB962C8B-B14F-4D97-AF65-F5344CB8AC3E}">
        <p14:creationId xmlns:p14="http://schemas.microsoft.com/office/powerpoint/2010/main" val="36136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7081" y="2711554"/>
            <a:ext cx="1816919" cy="231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形吹き出し 6"/>
          <p:cNvSpPr/>
          <p:nvPr/>
        </p:nvSpPr>
        <p:spPr>
          <a:xfrm>
            <a:off x="171376" y="1588090"/>
            <a:ext cx="2126699" cy="1103804"/>
          </a:xfrm>
          <a:prstGeom prst="wedgeEllipseCallout">
            <a:avLst>
              <a:gd name="adj1" fmla="val -11041"/>
              <a:gd name="adj2" fmla="val 6581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 flipH="1">
            <a:off x="2690777" y="4959326"/>
            <a:ext cx="1616814" cy="1348038"/>
          </a:xfrm>
          <a:prstGeom prst="wedgeEllipseCallout">
            <a:avLst>
              <a:gd name="adj1" fmla="val 65580"/>
              <a:gd name="adj2" fmla="val 13195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560" name="テキスト ボックス 8"/>
          <p:cNvSpPr txBox="1">
            <a:spLocks noChangeArrowheads="1"/>
          </p:cNvSpPr>
          <p:nvPr/>
        </p:nvSpPr>
        <p:spPr bwMode="auto">
          <a:xfrm>
            <a:off x="237478" y="1837454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ダムは今じゃなく</a:t>
            </a:r>
          </a:p>
          <a:p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ても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いいと思う</a:t>
            </a:r>
          </a:p>
        </p:txBody>
      </p:sp>
      <p:sp>
        <p:nvSpPr>
          <p:cNvPr id="10" name="円形吹き出し 9"/>
          <p:cNvSpPr>
            <a:spLocks noChangeArrowheads="1"/>
          </p:cNvSpPr>
          <p:nvPr/>
        </p:nvSpPr>
        <p:spPr bwMode="auto">
          <a:xfrm>
            <a:off x="6927976" y="1619480"/>
            <a:ext cx="2181339" cy="1042179"/>
          </a:xfrm>
          <a:prstGeom prst="wedgeEllipseCallout">
            <a:avLst>
              <a:gd name="adj1" fmla="val 1493"/>
              <a:gd name="adj2" fmla="val 67907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562" name="テキスト ボックス 10"/>
          <p:cNvSpPr txBox="1">
            <a:spLocks noChangeArrowheads="1"/>
          </p:cNvSpPr>
          <p:nvPr/>
        </p:nvSpPr>
        <p:spPr bwMode="auto">
          <a:xfrm>
            <a:off x="4689442" y="5167134"/>
            <a:ext cx="18238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減らすものと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借金で行うもの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と分けたらいい</a:t>
            </a:r>
          </a:p>
        </p:txBody>
      </p:sp>
      <p:sp>
        <p:nvSpPr>
          <p:cNvPr id="23563" name="テキスト ボックス 11"/>
          <p:cNvSpPr txBox="1">
            <a:spLocks noChangeArrowheads="1"/>
          </p:cNvSpPr>
          <p:nvPr/>
        </p:nvSpPr>
        <p:spPr bwMode="auto">
          <a:xfrm>
            <a:off x="2800149" y="5195320"/>
            <a:ext cx="13980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優先順位を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つけたら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いと思う</a:t>
            </a:r>
          </a:p>
        </p:txBody>
      </p:sp>
      <p:sp>
        <p:nvSpPr>
          <p:cNvPr id="23564" name="テキスト ボックス 12"/>
          <p:cNvSpPr txBox="1">
            <a:spLocks noChangeArrowheads="1"/>
          </p:cNvSpPr>
          <p:nvPr/>
        </p:nvSpPr>
        <p:spPr bwMode="auto">
          <a:xfrm>
            <a:off x="6995799" y="1796662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うちのおばぁちゃんは、介護が必要</a:t>
            </a:r>
          </a:p>
        </p:txBody>
      </p:sp>
      <p:sp>
        <p:nvSpPr>
          <p:cNvPr id="14" name="円形吹き出し 13"/>
          <p:cNvSpPr>
            <a:spLocks noChangeArrowheads="1"/>
          </p:cNvSpPr>
          <p:nvPr/>
        </p:nvSpPr>
        <p:spPr bwMode="auto">
          <a:xfrm>
            <a:off x="4580071" y="4946700"/>
            <a:ext cx="1958066" cy="1444519"/>
          </a:xfrm>
          <a:prstGeom prst="wedgeEllipseCallout">
            <a:avLst>
              <a:gd name="adj1" fmla="val 60715"/>
              <a:gd name="adj2" fmla="val -15611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円形吹き出し 12"/>
          <p:cNvSpPr>
            <a:spLocks noChangeArrowheads="1"/>
          </p:cNvSpPr>
          <p:nvPr/>
        </p:nvSpPr>
        <p:spPr bwMode="auto">
          <a:xfrm>
            <a:off x="3478246" y="1223059"/>
            <a:ext cx="2845436" cy="1773528"/>
          </a:xfrm>
          <a:prstGeom prst="wedgeEllipseCallout">
            <a:avLst>
              <a:gd name="adj1" fmla="val -26419"/>
              <a:gd name="adj2" fmla="val 56361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565" name="テキスト ボックス 14"/>
          <p:cNvSpPr txBox="1">
            <a:spLocks noChangeArrowheads="1"/>
          </p:cNvSpPr>
          <p:nvPr/>
        </p:nvSpPr>
        <p:spPr bwMode="auto">
          <a:xfrm>
            <a:off x="3640489" y="1638786"/>
            <a:ext cx="2520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ややこしい話は苦手だけど、無駄なものを減らせばいいんじゃない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豊かなまちづくり②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" y="2593558"/>
            <a:ext cx="1662315" cy="25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286" y="2593558"/>
            <a:ext cx="1663305" cy="216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137" y="4295046"/>
            <a:ext cx="1795949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102" y="4574638"/>
            <a:ext cx="1783162" cy="22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5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560" grpId="0"/>
      <p:bldP spid="10" grpId="0" animBg="1"/>
      <p:bldP spid="23562" grpId="0"/>
      <p:bldP spid="23563" grpId="0"/>
      <p:bldP spid="23564" grpId="0"/>
      <p:bldP spid="14" grpId="0" animBg="1"/>
      <p:bldP spid="3" grpId="0" animBg="1"/>
      <p:bldP spid="225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豊かなまちづくり③</a:t>
            </a:r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717529" y="3108180"/>
            <a:ext cx="1958183" cy="3749820"/>
            <a:chOff x="5981103" y="899161"/>
            <a:chExt cx="2948642" cy="5646498"/>
          </a:xfrm>
        </p:grpSpPr>
        <p:pic>
          <p:nvPicPr>
            <p:cNvPr id="9" name="Picture 2" descr="C:\Users\takahashi\Desktop\job_seijika_youngwo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103" y="899161"/>
              <a:ext cx="2948642" cy="564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4020" y="2916741"/>
              <a:ext cx="140705" cy="144001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5909811" y="3035610"/>
            <a:ext cx="2618871" cy="3749820"/>
            <a:chOff x="3757675" y="899161"/>
            <a:chExt cx="3943510" cy="5646498"/>
          </a:xfrm>
        </p:grpSpPr>
        <p:pic>
          <p:nvPicPr>
            <p:cNvPr id="10" name="Picture 3" descr="C:\Users\takahashi\Desktop\sales_eigyou_ma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75" y="899161"/>
              <a:ext cx="3943510" cy="564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118" y="2805224"/>
              <a:ext cx="140705" cy="144001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1551135" y="1505187"/>
            <a:ext cx="6204739" cy="2657138"/>
            <a:chOff x="1551135" y="1505187"/>
            <a:chExt cx="6204739" cy="2657138"/>
          </a:xfrm>
        </p:grpSpPr>
        <p:sp>
          <p:nvSpPr>
            <p:cNvPr id="23568" name="テキスト ボックス 16"/>
            <p:cNvSpPr txBox="1">
              <a:spLocks noChangeArrowheads="1"/>
            </p:cNvSpPr>
            <p:nvPr/>
          </p:nvSpPr>
          <p:spPr bwMode="auto">
            <a:xfrm>
              <a:off x="1551135" y="1505187"/>
              <a:ext cx="6204739" cy="265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みんなの将来だから、税金を何に使うのか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よく話し合って決めることが大事だよ。</a:t>
              </a: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決めたことは、みんなにはね返ってくるよ。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皆一人一人が主人公だから</a:t>
              </a:r>
              <a:r>
                <a: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答えは</a:t>
              </a:r>
              <a:r>
                <a: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1562151" y="1922867"/>
              <a:ext cx="5976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571330" y="2945610"/>
              <a:ext cx="5976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571330" y="2427811"/>
              <a:ext cx="5508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2177265" y="3452392"/>
              <a:ext cx="4212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197461" y="3935302"/>
              <a:ext cx="1800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215445" y="3969529"/>
              <a:ext cx="1830278" cy="14872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63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5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0" y="1620391"/>
            <a:ext cx="9144000" cy="31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次のキーワードは</a:t>
            </a:r>
            <a:endParaRPr lang="en-US" altLang="ja-JP" sz="7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民主主義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43236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35576"/>
          </a:xfrm>
        </p:spPr>
        <p:txBody>
          <a:bodyPr/>
          <a:lstStyle/>
          <a:p>
            <a:pPr algn="l"/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税金を通して　　</a:t>
            </a:r>
            <a:b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学んでほしいこと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396601" y="2959879"/>
            <a:ext cx="8105313" cy="34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・思　い　や　り</a:t>
            </a:r>
          </a:p>
          <a:p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・私たちが主人公</a:t>
            </a:r>
          </a:p>
          <a:p>
            <a:endParaRPr lang="ja-JP" altLang="en-US" sz="5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751681" y="3910987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751681" y="5363393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0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700" dirty="0">
                    <a:solidFill>
                      <a:schemeClr val="tx1"/>
                    </a:solidFill>
                  </a:rPr>
                  <a:t>公平に集められているかな？</a:t>
                </a:r>
                <a:endParaRPr kumimoji="1" lang="en-US" altLang="ja-JP" sz="17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有効に使われているかな？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</a:rPr>
                <a:t>関心・意見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754444" y="1954730"/>
            <a:ext cx="4839466" cy="4481305"/>
            <a:chOff x="3246804" y="2459216"/>
            <a:chExt cx="4839466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46804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FF0000"/>
                  </a:solidFill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90731" y="1378970"/>
            <a:ext cx="5993177" cy="1009807"/>
            <a:chOff x="791550" y="1304235"/>
            <a:chExt cx="5993177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28543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/>
                  </a:solidFill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66583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chemeClr val="tx1"/>
                  </a:solidFill>
                </a:rPr>
                <a:t>日本国憲法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009E1E"/>
                  </a:solidFill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ルール</a:t>
            </a:r>
            <a:r>
              <a:rPr kumimoji="1" lang="ja-JP" altLang="en-US" sz="2000" dirty="0">
                <a:solidFill>
                  <a:schemeClr val="tx1"/>
                </a:solidFill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私たち</a:t>
            </a:r>
          </a:p>
        </p:txBody>
      </p:sp>
      <p:sp>
        <p:nvSpPr>
          <p:cNvPr id="8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税を通して民主主義を考える</a:t>
            </a:r>
          </a:p>
        </p:txBody>
      </p:sp>
    </p:spTree>
    <p:extLst>
      <p:ext uri="{BB962C8B-B14F-4D97-AF65-F5344CB8AC3E}">
        <p14:creationId xmlns:p14="http://schemas.microsoft.com/office/powerpoint/2010/main" val="4081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  <p:bldP spid="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パソコンを使うおじさん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93" y="1341687"/>
            <a:ext cx="1968370" cy="19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22"/>
          <p:cNvSpPr txBox="1">
            <a:spLocks noChangeArrowheads="1"/>
          </p:cNvSpPr>
          <p:nvPr/>
        </p:nvSpPr>
        <p:spPr bwMode="auto">
          <a:xfrm>
            <a:off x="7504553" y="5155209"/>
            <a:ext cx="1147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税務署</a:t>
            </a:r>
          </a:p>
        </p:txBody>
      </p:sp>
      <p:sp>
        <p:nvSpPr>
          <p:cNvPr id="4" name="二方向矢印 3"/>
          <p:cNvSpPr/>
          <p:nvPr/>
        </p:nvSpPr>
        <p:spPr>
          <a:xfrm rot="8239113">
            <a:off x="2089922" y="3157943"/>
            <a:ext cx="1909948" cy="2006792"/>
          </a:xfrm>
          <a:prstGeom prst="leftUpArrow">
            <a:avLst>
              <a:gd name="adj1" fmla="val 10502"/>
              <a:gd name="adj2" fmla="val 21403"/>
              <a:gd name="adj3" fmla="val 217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9358" y="3680675"/>
            <a:ext cx="545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</a:t>
            </a:r>
          </a:p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</a:p>
        </p:txBody>
      </p:sp>
      <p:sp>
        <p:nvSpPr>
          <p:cNvPr id="9" name="右矢印 8"/>
          <p:cNvSpPr/>
          <p:nvPr/>
        </p:nvSpPr>
        <p:spPr>
          <a:xfrm>
            <a:off x="5474410" y="3786539"/>
            <a:ext cx="666983" cy="7496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6735392" y="3780668"/>
            <a:ext cx="666983" cy="7496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Picture 14" descr="パソコンを使うサラリーマン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268" y="4267139"/>
            <a:ext cx="2050343" cy="20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731" y="2632528"/>
            <a:ext cx="2216908" cy="26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2978816" y="6143481"/>
            <a:ext cx="3361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税理士に依頼して申告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728251" y="321161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自分で申告</a:t>
            </a:r>
          </a:p>
        </p:txBody>
      </p:sp>
      <p:pic>
        <p:nvPicPr>
          <p:cNvPr id="1026" name="Picture 2" descr="米農家のイラスト（農業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9" y="2776310"/>
            <a:ext cx="2408837" cy="24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946206" y="515521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納税者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申告納税制度</a:t>
            </a:r>
          </a:p>
        </p:txBody>
      </p:sp>
    </p:spTree>
    <p:extLst>
      <p:ext uri="{BB962C8B-B14F-4D97-AF65-F5344CB8AC3E}">
        <p14:creationId xmlns:p14="http://schemas.microsoft.com/office/powerpoint/2010/main" val="40934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/>
      <p:bldP spid="9" grpId="0" animBg="1"/>
      <p:bldP spid="12" grpId="0" animBg="1"/>
      <p:bldP spid="18" grpId="0"/>
      <p:bldP spid="19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73962"/>
            <a:ext cx="8229600" cy="1854997"/>
          </a:xfrm>
        </p:spPr>
        <p:txBody>
          <a:bodyPr/>
          <a:lstStyle/>
          <a:p>
            <a:pPr eaLnBrk="1" hangingPunct="1"/>
            <a:r>
              <a:rPr lang="ja-JP" altLang="en-US" sz="1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宿　題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-197513" y="2548891"/>
            <a:ext cx="8895426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・思　い　や　り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・私たちが主人公</a:t>
            </a:r>
            <a:endParaRPr lang="ja-JP" altLang="en-US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8641" y="4686301"/>
            <a:ext cx="8428195" cy="119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期限：大人になるまで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410153" y="3514375"/>
            <a:ext cx="6624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410153" y="4581186"/>
            <a:ext cx="6624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7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4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  <p:bldP spid="3" grpId="0"/>
      <p:bldP spid="4" grpId="0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円/楕円 14"/>
          <p:cNvSpPr/>
          <p:nvPr/>
        </p:nvSpPr>
        <p:spPr>
          <a:xfrm>
            <a:off x="5081097" y="1174593"/>
            <a:ext cx="2100063" cy="5607587"/>
          </a:xfrm>
          <a:prstGeom prst="ellipse">
            <a:avLst/>
          </a:prstGeom>
          <a:solidFill>
            <a:srgbClr val="EBFFEB"/>
          </a:solidFill>
          <a:ln>
            <a:solidFill>
              <a:srgbClr val="04B873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1"/>
          <a:stretch/>
        </p:blipFill>
        <p:spPr bwMode="auto">
          <a:xfrm>
            <a:off x="5622448" y="1373188"/>
            <a:ext cx="103511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1910" y="4952889"/>
            <a:ext cx="1239451" cy="134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パソコンを使うサラリーマン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0006" y="3235327"/>
            <a:ext cx="1173501" cy="117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664" y="3031215"/>
            <a:ext cx="1692420" cy="17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ビルのイラスト（建物）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8412" y="1663547"/>
            <a:ext cx="1344090" cy="11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2538843" y="1586525"/>
            <a:ext cx="1043503" cy="783039"/>
          </a:xfrm>
          <a:prstGeom prst="wedgeEllipseCallout">
            <a:avLst>
              <a:gd name="adj1" fmla="val -38708"/>
              <a:gd name="adj2" fmla="val 5224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622014" y="1654878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291440" y="1398181"/>
            <a:ext cx="1139438" cy="840360"/>
          </a:xfrm>
          <a:prstGeom prst="wedgeEllipseCallout">
            <a:avLst>
              <a:gd name="adj1" fmla="val 49815"/>
              <a:gd name="adj2" fmla="val 3570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44689" y="1489298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経営の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278960" y="3176113"/>
            <a:ext cx="96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</a:p>
        </p:txBody>
      </p:sp>
      <p:sp>
        <p:nvSpPr>
          <p:cNvPr id="23" name="円形吹き出し 22"/>
          <p:cNvSpPr/>
          <p:nvPr/>
        </p:nvSpPr>
        <p:spPr>
          <a:xfrm>
            <a:off x="193454" y="3003970"/>
            <a:ext cx="1133420" cy="874735"/>
          </a:xfrm>
          <a:prstGeom prst="wedgeEllipseCallout">
            <a:avLst>
              <a:gd name="adj1" fmla="val 28413"/>
              <a:gd name="adj2" fmla="val 6411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222095" y="4686811"/>
            <a:ext cx="1449450" cy="838486"/>
          </a:xfrm>
          <a:prstGeom prst="wedgeEllipseCallout">
            <a:avLst>
              <a:gd name="adj1" fmla="val 15432"/>
              <a:gd name="adj2" fmla="val 6320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円形吹き出し 24"/>
          <p:cNvSpPr/>
          <p:nvPr/>
        </p:nvSpPr>
        <p:spPr>
          <a:xfrm>
            <a:off x="2538843" y="3031215"/>
            <a:ext cx="1142080" cy="936129"/>
          </a:xfrm>
          <a:prstGeom prst="wedgeEllipseCallout">
            <a:avLst>
              <a:gd name="adj1" fmla="val -28865"/>
              <a:gd name="adj2" fmla="val 6031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2671301" y="3195897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資金の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167987" y="4671696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かかるかな？</a:t>
            </a: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2176883" y="4693816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書類は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どう書くの？</a:t>
            </a:r>
          </a:p>
        </p:txBody>
      </p:sp>
      <p:sp>
        <p:nvSpPr>
          <p:cNvPr id="31" name="円形吹き出し 30"/>
          <p:cNvSpPr/>
          <p:nvPr/>
        </p:nvSpPr>
        <p:spPr>
          <a:xfrm>
            <a:off x="2209934" y="4659610"/>
            <a:ext cx="1470935" cy="892889"/>
          </a:xfrm>
          <a:prstGeom prst="wedgeEllipseCallout">
            <a:avLst>
              <a:gd name="adj1" fmla="val -26220"/>
              <a:gd name="adj2" fmla="val 6229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3658406" y="1311009"/>
            <a:ext cx="241563" cy="5267354"/>
          </a:xfrm>
          <a:prstGeom prst="rightBrace">
            <a:avLst>
              <a:gd name="adj1" fmla="val 324744"/>
              <a:gd name="adj2" fmla="val 50662"/>
            </a:avLst>
          </a:prstGeom>
          <a:ln w="28575">
            <a:solidFill>
              <a:srgbClr val="04B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582" y="1978045"/>
            <a:ext cx="753830" cy="99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793415" y="2540192"/>
            <a:ext cx="70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5622448" y="4294371"/>
            <a:ext cx="1217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書類作成</a:t>
            </a: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5831592" y="6189947"/>
            <a:ext cx="7000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代理</a:t>
            </a: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4221161" y="4694421"/>
            <a:ext cx="70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</a:t>
            </a:r>
          </a:p>
        </p:txBody>
      </p:sp>
      <p:sp>
        <p:nvSpPr>
          <p:cNvPr id="37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税理士の仕事</a:t>
            </a:r>
          </a:p>
        </p:txBody>
      </p:sp>
      <p:pic>
        <p:nvPicPr>
          <p:cNvPr id="14350" name="Picture 2" descr="仲の良い老夫婦のイラスト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21852" y="5145380"/>
            <a:ext cx="1245385" cy="124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0" descr="花屋のイラスト（建物）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1852" y="3278494"/>
            <a:ext cx="13001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528" y="3680263"/>
            <a:ext cx="614200" cy="10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347" y="2382038"/>
            <a:ext cx="1941060" cy="24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右矢印 17"/>
          <p:cNvSpPr/>
          <p:nvPr/>
        </p:nvSpPr>
        <p:spPr>
          <a:xfrm>
            <a:off x="7219307" y="3606522"/>
            <a:ext cx="426400" cy="6425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3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31" grpId="0" animBg="1"/>
      <p:bldP spid="6" grpId="0" animBg="1"/>
      <p:bldP spid="3" grpId="0"/>
      <p:bldP spid="33" grpId="0"/>
      <p:bldP spid="35" grpId="0"/>
      <p:bldP spid="36" grpId="0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63880" y="487680"/>
            <a:ext cx="4053840" cy="3977640"/>
          </a:xfrm>
          <a:prstGeom prst="roundRect">
            <a:avLst>
              <a:gd name="adj" fmla="val 3415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95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788905" y="3590662"/>
            <a:ext cx="359119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教科書体" pitchFamily="18" charset="-128"/>
                <a:ea typeface="HGP教科書体" pitchFamily="18" charset="-128"/>
                <a:cs typeface="+mn-cs"/>
              </a:rPr>
              <a:t>信頼の税理士バッジ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3757675" y="899161"/>
            <a:ext cx="5172070" cy="5646498"/>
            <a:chOff x="8503310" y="2997276"/>
            <a:chExt cx="3520199" cy="3671152"/>
          </a:xfrm>
        </p:grpSpPr>
        <p:pic>
          <p:nvPicPr>
            <p:cNvPr id="10" name="Picture 2" descr="C:\Users\takahashi\Desktop\job_seijika_youngwoma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613" y="2997276"/>
              <a:ext cx="2006896" cy="367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takahashi\Desktop\sales_eigyou_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310" y="2997276"/>
              <a:ext cx="2684020" cy="367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4810" y="4309035"/>
              <a:ext cx="95766" cy="93624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8718" y="4236530"/>
              <a:ext cx="95766" cy="93624"/>
            </a:xfrm>
            <a:prstGeom prst="rect">
              <a:avLst/>
            </a:prstGeom>
          </p:spPr>
        </p:pic>
      </p:grpSp>
      <p:pic>
        <p:nvPicPr>
          <p:cNvPr id="15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5456" y="899161"/>
            <a:ext cx="2478087" cy="24511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61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>
          <a:xfrm>
            <a:off x="0" y="-1"/>
            <a:ext cx="9143999" cy="1156771"/>
          </a:xfrm>
        </p:spPr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税金はなぜ必要なの？</a:t>
            </a:r>
          </a:p>
        </p:txBody>
      </p:sp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573793" y="1642353"/>
            <a:ext cx="35834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なくても困らないし、</a:t>
            </a: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使えるお金が増えるから</a:t>
            </a: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ない方がいいと思う。</a:t>
            </a:r>
          </a:p>
        </p:txBody>
      </p:sp>
      <p:pic>
        <p:nvPicPr>
          <p:cNvPr id="1032" name="Picture 8" descr="困った女性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82" y="3598572"/>
            <a:ext cx="2592553" cy="30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387276" y="1322024"/>
            <a:ext cx="4024086" cy="2225023"/>
          </a:xfrm>
          <a:prstGeom prst="wedgeEllipseCallout">
            <a:avLst>
              <a:gd name="adj1" fmla="val -9183"/>
              <a:gd name="adj2" fmla="val 62853"/>
            </a:avLst>
          </a:prstGeom>
          <a:noFill/>
          <a:ln w="31750">
            <a:solidFill>
              <a:srgbClr val="00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2" name="円形吹き出し 11"/>
          <p:cNvSpPr/>
          <p:nvPr/>
        </p:nvSpPr>
        <p:spPr>
          <a:xfrm>
            <a:off x="5030268" y="1486264"/>
            <a:ext cx="3739162" cy="2104851"/>
          </a:xfrm>
          <a:prstGeom prst="wedgeEllipseCallout">
            <a:avLst>
              <a:gd name="adj1" fmla="val 12908"/>
              <a:gd name="adj2" fmla="val 57535"/>
            </a:avLst>
          </a:prstGeom>
          <a:noFill/>
          <a:ln w="31750">
            <a:solidFill>
              <a:srgbClr val="00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3655444"/>
            <a:ext cx="2363239" cy="29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6"/>
          <p:cNvSpPr txBox="1">
            <a:spLocks noChangeArrowheads="1"/>
          </p:cNvSpPr>
          <p:nvPr/>
        </p:nvSpPr>
        <p:spPr bwMode="auto">
          <a:xfrm>
            <a:off x="5290490" y="1916490"/>
            <a:ext cx="3401822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もしなかったら、困ることが出てくるんじゃないかしら？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608600" y="4444655"/>
            <a:ext cx="4843333" cy="1394205"/>
            <a:chOff x="2637120" y="4391589"/>
            <a:chExt cx="4843333" cy="1394205"/>
          </a:xfrm>
        </p:grpSpPr>
        <p:sp>
          <p:nvSpPr>
            <p:cNvPr id="11" name="テキスト ボックス 6"/>
            <p:cNvSpPr txBox="1">
              <a:spLocks noChangeArrowheads="1"/>
            </p:cNvSpPr>
            <p:nvPr/>
          </p:nvSpPr>
          <p:spPr bwMode="auto">
            <a:xfrm>
              <a:off x="2637120" y="4391589"/>
              <a:ext cx="4843333" cy="137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税金は、何に</a:t>
              </a:r>
              <a:endParaRPr lang="en-US" altLang="ja-JP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fontAlgn="base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使われてるのかな？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2637120" y="5069400"/>
              <a:ext cx="4262729" cy="716394"/>
              <a:chOff x="2637120" y="5069400"/>
              <a:chExt cx="4262729" cy="716394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2637120" y="5069400"/>
                <a:ext cx="2988000" cy="144000"/>
              </a:xfrm>
              <a:prstGeom prst="roundRect">
                <a:avLst>
                  <a:gd name="adj" fmla="val 49066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2663251" y="5641794"/>
                <a:ext cx="4236598" cy="144000"/>
              </a:xfrm>
              <a:prstGeom prst="roundRect">
                <a:avLst>
                  <a:gd name="adj" fmla="val 49066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12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グループ化 25603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" name="円/楕円 2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25600" name="グループ化 25599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89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4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25602" name="グループ化 25601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100000">
                  <a:srgbClr val="FFC000">
                    <a:lumMod val="80000"/>
                    <a:lumOff val="20000"/>
                  </a:srgbClr>
                </a:gs>
                <a:gs pos="63000">
                  <a:srgbClr val="FFFF00">
                    <a:lumMod val="68000"/>
                    <a:lumOff val="32000"/>
                    <a:alpha val="65000"/>
                  </a:srgbClr>
                </a:gs>
                <a:gs pos="4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グループ化 25602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17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グループ化 3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グループ化 13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sp>
        <p:nvSpPr>
          <p:cNvPr id="2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税金はこんなところに使われている</a:t>
            </a:r>
          </a:p>
        </p:txBody>
      </p:sp>
    </p:spTree>
    <p:extLst>
      <p:ext uri="{BB962C8B-B14F-4D97-AF65-F5344CB8AC3E}">
        <p14:creationId xmlns:p14="http://schemas.microsoft.com/office/powerpoint/2010/main" val="4187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何のために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100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95000">
                  <a:srgbClr val="FFC000">
                    <a:lumMod val="80000"/>
                    <a:lumOff val="20000"/>
                  </a:srgbClr>
                </a:gs>
                <a:gs pos="65000">
                  <a:srgbClr val="FFFF00">
                    <a:lumMod val="68000"/>
                    <a:lumOff val="32000"/>
                    <a:alpha val="65000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グループ化 45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47" name="円/楕円 46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49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グループ化 49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グループ化 57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968181" y="1872625"/>
            <a:ext cx="1986876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豊かな</a:t>
            </a:r>
            <a:endParaRPr kumimoji="1"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生活のため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4543" y="3887092"/>
            <a:ext cx="1775217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健康に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生きる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35612" y="3061657"/>
            <a:ext cx="2351262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安心して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暮らせるように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68018" y="5829673"/>
            <a:ext cx="2415273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文化的に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暮らせるように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3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8" name="上リボン 7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税 金 ク イ ズ①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7774"/>
          <a:stretch/>
        </p:blipFill>
        <p:spPr bwMode="auto">
          <a:xfrm>
            <a:off x="13605" y="1674564"/>
            <a:ext cx="2833129" cy="26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2709045" y="1791730"/>
            <a:ext cx="5829027" cy="4465851"/>
          </a:xfrm>
          <a:prstGeom prst="wedgeRectCallout">
            <a:avLst>
              <a:gd name="adj1" fmla="val -55197"/>
              <a:gd name="adj2" fmla="val -153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6734" y="1910708"/>
            <a:ext cx="55948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次のうち、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税金で負担した公立の</a:t>
            </a:r>
          </a:p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小学生１人あたりの年間教育費は</a:t>
            </a:r>
          </a:p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いくらでしょうか？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21556" y="4446383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 約６０万円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21555" y="3686804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 約３０万円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21556" y="5197488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 約１００万円</a:t>
            </a:r>
          </a:p>
        </p:txBody>
      </p:sp>
    </p:spTree>
    <p:extLst>
      <p:ext uri="{BB962C8B-B14F-4D97-AF65-F5344CB8AC3E}">
        <p14:creationId xmlns:p14="http://schemas.microsoft.com/office/powerpoint/2010/main" val="32393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6" name="上リボン 5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答え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15616" y="2128924"/>
            <a:ext cx="6912767" cy="1323439"/>
          </a:xfrm>
          <a:prstGeom prst="rect">
            <a:avLst/>
          </a:prstGeom>
          <a:solidFill>
            <a:srgbClr val="FEF1CE"/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③ 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約</a:t>
            </a: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１００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万円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2079" y="3875910"/>
            <a:ext cx="6647974" cy="1378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教科書代、学校の建設費、机、いすの購入費、</a:t>
            </a:r>
          </a:p>
          <a:p>
            <a:pPr>
              <a:lnSpc>
                <a:spcPts val="35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先生の給料などを含めると１人あたりの全国平</a:t>
            </a:r>
          </a:p>
          <a:p>
            <a:pPr>
              <a:lnSpc>
                <a:spcPts val="35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均の金額は約１００万円になります。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16579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92000">
                  <a:srgbClr val="FFC000">
                    <a:lumMod val="80000"/>
                    <a:lumOff val="20000"/>
                  </a:srgbClr>
                </a:gs>
                <a:gs pos="65000">
                  <a:srgbClr val="FFFF00">
                    <a:lumMod val="68000"/>
                    <a:lumOff val="32000"/>
                    <a:alpha val="65000"/>
                  </a:srgbClr>
                </a:gs>
                <a:gs pos="46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92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5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51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グループ化 51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55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グループ化 55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8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グループ化 63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pic>
        <p:nvPicPr>
          <p:cNvPr id="33" name="Picture 2" descr="泥棒のイラスト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66491" y="31989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火事のイラスト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15950" y="1486128"/>
            <a:ext cx="13763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204" y="1531075"/>
            <a:ext cx="1701895" cy="123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978" y="3126796"/>
            <a:ext cx="1144547" cy="14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878" y="4780688"/>
            <a:ext cx="1922506" cy="13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めまいを起こしている人のイラスト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70853" y="4759934"/>
            <a:ext cx="1412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4.bp.blogspot.com/-gjEoGvEPgNU/USs2_YYXiBI/AAAAAAAAOQk/tippQO_AyJU/s1600/ojiisan_idea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6996" y="4767989"/>
            <a:ext cx="12303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73" y="1375853"/>
            <a:ext cx="1072357" cy="1302148"/>
          </a:xfrm>
          <a:prstGeom prst="rect">
            <a:avLst/>
          </a:prstGeom>
        </p:spPr>
      </p:pic>
      <p:sp>
        <p:nvSpPr>
          <p:cNvPr id="2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税金がなかったら</a:t>
            </a:r>
          </a:p>
        </p:txBody>
      </p:sp>
    </p:spTree>
    <p:extLst>
      <p:ext uri="{BB962C8B-B14F-4D97-AF65-F5344CB8AC3E}">
        <p14:creationId xmlns:p14="http://schemas.microsoft.com/office/powerpoint/2010/main" val="5747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9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9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9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/>
      <a:lstStyle>
        <a:defPPr>
          <a:defRPr kumimoji="1" sz="1100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テーマ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画面に合わせる (4:3)</PresentationFormat>
  <Paragraphs>363</Paragraphs>
  <Slides>34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34</vt:i4>
      </vt:variant>
    </vt:vector>
  </HeadingPairs>
  <TitlesOfParts>
    <vt:vector size="48" baseType="lpstr">
      <vt:lpstr>Trebuchet MS</vt:lpstr>
      <vt:lpstr>HG丸ｺﾞｼｯｸM-PRO</vt:lpstr>
      <vt:lpstr>Wingdings 3</vt:lpstr>
      <vt:lpstr>HGSｺﾞｼｯｸE</vt:lpstr>
      <vt:lpstr>Century Schoolbook</vt:lpstr>
      <vt:lpstr>HGP教科書体</vt:lpstr>
      <vt:lpstr>ＭＳ ゴシック</vt:lpstr>
      <vt:lpstr>Calibri</vt:lpstr>
      <vt:lpstr>HGSｺﾞｼｯｸM</vt:lpstr>
      <vt:lpstr>Arial</vt:lpstr>
      <vt:lpstr>ＭＳ 明朝</vt:lpstr>
      <vt:lpstr>1_Office テーマ</vt:lpstr>
      <vt:lpstr>2_Office テーマ</vt:lpstr>
      <vt:lpstr>ファセット</vt:lpstr>
      <vt:lpstr> ぜ い り し 税理士による 　租税教室　</vt:lpstr>
      <vt:lpstr>今日のお話</vt:lpstr>
      <vt:lpstr>　税金を通して　　 　　　学んでほしいこと</vt:lpstr>
      <vt:lpstr>税金はなぜ必要なの？</vt:lpstr>
      <vt:lpstr>PowerPoint プレゼンテーション</vt:lpstr>
      <vt:lpstr>PowerPoint プレゼンテーション</vt:lpstr>
      <vt:lpstr>税 金 ク イ ズ①</vt:lpstr>
      <vt:lpstr>答え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税 金 ク イ ズ②</vt:lpstr>
      <vt:lpstr>答え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宿　題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2014-07-17T06:09:38Z</dcterms:created>
  <dcterms:modified xsi:type="dcterms:W3CDTF">2024-04-16T00:07:49Z</dcterms:modified>
</cp:coreProperties>
</file>