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av" ContentType="audio/wav"/>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725" r:id="rId1"/>
    <p:sldMasterId id="2147483762" r:id="rId2"/>
    <p:sldMasterId id="2147483774" r:id="rId3"/>
  </p:sldMasterIdLst>
  <p:notesMasterIdLst>
    <p:notesMasterId r:id="rId37"/>
  </p:notesMasterIdLst>
  <p:handoutMasterIdLst>
    <p:handoutMasterId r:id="rId38"/>
  </p:handoutMasterIdLst>
  <p:sldIdLst>
    <p:sldId id="426" r:id="rId4"/>
    <p:sldId id="415" r:id="rId5"/>
    <p:sldId id="416" r:id="rId6"/>
    <p:sldId id="419" r:id="rId7"/>
    <p:sldId id="420" r:id="rId8"/>
    <p:sldId id="346" r:id="rId9"/>
    <p:sldId id="380" r:id="rId10"/>
    <p:sldId id="418" r:id="rId11"/>
    <p:sldId id="334" r:id="rId12"/>
    <p:sldId id="312" r:id="rId13"/>
    <p:sldId id="362" r:id="rId14"/>
    <p:sldId id="356" r:id="rId15"/>
    <p:sldId id="353" r:id="rId16"/>
    <p:sldId id="427" r:id="rId17"/>
    <p:sldId id="428" r:id="rId18"/>
    <p:sldId id="321" r:id="rId19"/>
    <p:sldId id="405" r:id="rId20"/>
    <p:sldId id="429" r:id="rId21"/>
    <p:sldId id="370" r:id="rId22"/>
    <p:sldId id="382" r:id="rId23"/>
    <p:sldId id="371" r:id="rId24"/>
    <p:sldId id="398" r:id="rId25"/>
    <p:sldId id="384" r:id="rId26"/>
    <p:sldId id="381" r:id="rId27"/>
    <p:sldId id="407" r:id="rId28"/>
    <p:sldId id="408" r:id="rId29"/>
    <p:sldId id="375" r:id="rId30"/>
    <p:sldId id="285" r:id="rId31"/>
    <p:sldId id="399" r:id="rId32"/>
    <p:sldId id="335" r:id="rId33"/>
    <p:sldId id="352" r:id="rId34"/>
    <p:sldId id="409" r:id="rId35"/>
    <p:sldId id="293" r:id="rId36"/>
  </p:sldIdLst>
  <p:sldSz cx="9144000" cy="6858000" type="screen4x3"/>
  <p:notesSz cx="6735763" cy="9866313"/>
  <p:embeddedFontLst>
    <p:embeddedFont>
      <p:font typeface="HGｺﾞｼｯｸE" panose="020B0909000000000000" pitchFamily="49" charset="-128"/>
      <p:regular r:id="rId39"/>
    </p:embeddedFont>
    <p:embeddedFont>
      <p:font typeface="Calibri" panose="020F0502020204030204" pitchFamily="34" charset="0"/>
      <p:regular r:id="rId40"/>
      <p:bold r:id="rId41"/>
      <p:italic r:id="rId42"/>
      <p:boldItalic r:id="rId43"/>
    </p:embeddedFont>
    <p:embeddedFont>
      <p:font typeface="Times" panose="02020603050405020304" pitchFamily="18" charset="0"/>
      <p:regular r:id="rId44"/>
      <p:bold r:id="rId45"/>
      <p:italic r:id="rId46"/>
      <p:boldItalic r:id="rId47"/>
    </p:embeddedFont>
    <p:embeddedFont>
      <p:font typeface="HG創英角ﾎﾟｯﾌﾟ体" panose="040B0A09000000000000" pitchFamily="49" charset="-128"/>
      <p:regular r:id="rId48"/>
    </p:embeddedFont>
    <p:embeddedFont>
      <p:font typeface="HG創英角ｺﾞｼｯｸUB" panose="020B0909000000000000" pitchFamily="49" charset="-128"/>
      <p:regular r:id="rId49"/>
    </p:embeddedFont>
    <p:embeddedFont>
      <p:font typeface="HGPｺﾞｼｯｸM" panose="020B0600000000000000" pitchFamily="50" charset="-128"/>
      <p:regular r:id="rId50"/>
    </p:embeddedFont>
    <p:embeddedFont>
      <p:font typeface="HG丸ｺﾞｼｯｸM-PRO" panose="020F0600000000000000" pitchFamily="50" charset="-128"/>
      <p:regular r:id="rId51"/>
    </p:embeddedFont>
    <p:embeddedFont>
      <p:font typeface="Corbel" panose="020B0503020204020204" pitchFamily="34" charset="0"/>
      <p:regular r:id="rId52"/>
      <p:bold r:id="rId53"/>
      <p:italic r:id="rId54"/>
      <p:boldItalic r:id="rId55"/>
    </p:embeddedFont>
    <p:embeddedFont>
      <p:font typeface="HGｺﾞｼｯｸM" panose="020B0609000000000000" pitchFamily="49" charset="-128"/>
      <p:regular r:id="rId56"/>
    </p:embeddedFont>
    <p:embeddedFont>
      <p:font typeface="Century" panose="02040604050505020304" pitchFamily="18" charset="0"/>
      <p:regular r:id="rId57"/>
    </p:embeddedFont>
    <p:embeddedFont>
      <p:font typeface="HGS教科書体" panose="02020600000000000000" pitchFamily="18" charset="-128"/>
      <p:regular r:id="rId58"/>
    </p:embeddedFont>
    <p:embeddedFont>
      <p:font typeface="HGP教科書体" panose="02020600000000000000" pitchFamily="18" charset="-128"/>
      <p:regular r:id="rId59"/>
    </p:embeddedFont>
    <p:embeddedFont>
      <p:font typeface="HGP創英角ｺﾞｼｯｸUB" panose="020B0900000000000000" pitchFamily="50" charset="-128"/>
      <p:regular r:id="rId60"/>
    </p:embeddedFont>
    <p:embeddedFont>
      <p:font typeface="HGS創英角ﾎﾟｯﾌﾟ体" panose="040B0A00000000000000" pitchFamily="50" charset="-128"/>
      <p:regular r:id="rId61"/>
    </p:embeddedFont>
    <p:embeddedFont>
      <p:font typeface="HGP創英角ﾎﾟｯﾌﾟ体" panose="040B0A00000000000000" pitchFamily="50" charset="-128"/>
      <p:regular r:id="rId62"/>
    </p:embeddedFont>
    <p:embeddedFont>
      <p:font typeface="HGPｺﾞｼｯｸE" panose="020B0900000000000000" pitchFamily="50" charset="-128"/>
      <p:regular r:id="rId63"/>
    </p:embeddedFont>
  </p:embeddedFontLst>
  <p:defaultTex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p:defaultTextStyle>
  <p:extLst>
    <p:ext uri="{521415D9-36F7-43E2-AB2F-B90AF26B5E84}">
      <p14:sectionLst xmlns:p14="http://schemas.microsoft.com/office/powerpoint/2010/main">
        <p14:section name="既定のセクション" id="{ADA485EC-8EDA-49FA-AE60-1A3CA9489349}">
          <p14:sldIdLst>
            <p14:sldId id="426"/>
            <p14:sldId id="415"/>
            <p14:sldId id="416"/>
            <p14:sldId id="419"/>
            <p14:sldId id="420"/>
            <p14:sldId id="346"/>
            <p14:sldId id="380"/>
            <p14:sldId id="418"/>
            <p14:sldId id="334"/>
            <p14:sldId id="312"/>
            <p14:sldId id="362"/>
            <p14:sldId id="356"/>
            <p14:sldId id="353"/>
            <p14:sldId id="427"/>
            <p14:sldId id="428"/>
            <p14:sldId id="321"/>
            <p14:sldId id="405"/>
            <p14:sldId id="429"/>
            <p14:sldId id="370"/>
            <p14:sldId id="382"/>
            <p14:sldId id="371"/>
            <p14:sldId id="398"/>
            <p14:sldId id="384"/>
            <p14:sldId id="381"/>
            <p14:sldId id="407"/>
            <p14:sldId id="408"/>
            <p14:sldId id="375"/>
            <p14:sldId id="285"/>
            <p14:sldId id="399"/>
            <p14:sldId id="335"/>
            <p14:sldId id="352"/>
            <p14:sldId id="409"/>
            <p14:sldId id="293"/>
          </p14:sldIdLst>
        </p14:section>
      </p14:sectionLst>
    </p:ext>
    <p:ext uri="{EFAFB233-063F-42B5-8137-9DF3F51BA10A}">
      <p15:sldGuideLst xmlns:p15="http://schemas.microsoft.com/office/powerpoint/2012/main" xmlns="">
        <p15:guide id="4294967295" orient="horz" pos="2160" userDrawn="1">
          <p15:clr>
            <a:srgbClr val="A4A3A4"/>
          </p15:clr>
        </p15:guide>
        <p15:guide id="4294967295"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CCFF99"/>
    <a:srgbClr val="008E40"/>
    <a:srgbClr val="00C421"/>
    <a:srgbClr val="CCE9AD"/>
    <a:srgbClr val="D6FEE2"/>
    <a:srgbClr val="DDF7E5"/>
    <a:srgbClr val="CCFFCC"/>
    <a:srgbClr val="F68100"/>
    <a:srgbClr val="FFE9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000" autoAdjust="0"/>
  </p:normalViewPr>
  <p:slideViewPr>
    <p:cSldViewPr>
      <p:cViewPr varScale="1">
        <p:scale>
          <a:sx n="85" d="100"/>
          <a:sy n="85" d="100"/>
        </p:scale>
        <p:origin x="-152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schemas.openxmlformats.org/officeDocument/2006/relationships/font" Target="fonts/font25.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66"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1.fntdata"/><Relationship Id="rId57" Type="http://schemas.openxmlformats.org/officeDocument/2006/relationships/font" Target="fonts/font19.fntdata"/><Relationship Id="rId61" Type="http://schemas.openxmlformats.org/officeDocument/2006/relationships/font" Target="fonts/font2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font" Target="fonts/font22.fntdata"/><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font" Target="fonts/font13.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46" Type="http://schemas.openxmlformats.org/officeDocument/2006/relationships/font" Target="fonts/font8.fntdata"/><Relationship Id="rId59" Type="http://schemas.openxmlformats.org/officeDocument/2006/relationships/font" Target="fonts/font21.fntdata"/><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font" Target="fonts/font24.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oleObject" Target="file:///\\oa-serv1\public\&#26989;&#21209;&#65299;&#35506;\04&#31199;&#31246;&#25945;&#32946;&#25512;&#36914;&#37096;\07&#12486;&#12461;&#12473;&#12488;&#12539;&#21103;&#35501;&#26412;&#31561;\01&#31199;&#31246;&#25945;&#32946;&#35611;&#32681;&#29992;&#12486;&#12461;&#12473;&#12488;\2015&#24180;&#24230;&#29256;&#12288;&#31199;&#31246;&#25945;&#32946;&#35611;&#32681;&#29992;&#12486;&#12461;&#12473;&#12488;\27&#24180;&#24230;&#20104;&#31639;&#31561;&#12391;&#12487;&#12540;&#12479;&#26356;&#26032;&#12364;&#24517;&#35201;&#12394;&#12501;&#12449;&#12452;&#12523;&#65288;&#20107;&#21209;&#23616;&#20316;&#26989;&#65289;\&#35036;&#21161;&#25945;&#26448;&amp;&#35611;&#32681;&#29992;PPT&#12473;&#12521;&#12452;&#12489;\&#26356;&#26032;&#12487;&#12540;&#12479;&#38598;.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oa-serv1\public\&#26989;&#21209;&#65299;&#35506;\04&#31199;&#31246;&#25945;&#32946;&#25512;&#36914;&#37096;\07&#12486;&#12461;&#12473;&#12488;&#12539;&#21103;&#35501;&#26412;&#31561;\01&#31199;&#31246;&#25945;&#32946;&#35611;&#32681;&#29992;&#12486;&#12461;&#12473;&#12488;\2017&#24180;&#24230;&#29256;\&#12298;&#65315;&#12299;&#22996;&#21729;&#12395;&#12424;&#12427;&#26657;&#27491;&#65295;&#21407;&#31295;&#12288;12.6-1.27\&#12304;03&#12305;&#39641;&#27211;&#26696;&#12539;&#39641;&#27211;&#20316;&#26989;\&#26356;&#26032;&#12487;&#12540;&#12479;&#38598;.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oa-serv1\public\&#26989;&#21209;&#65299;&#35506;\04&#31199;&#31246;&#25945;&#32946;&#25512;&#36914;&#37096;\07&#12486;&#12461;&#12473;&#12488;&#12539;&#21103;&#35501;&#26412;&#31561;\01&#31199;&#31246;&#25945;&#32946;&#35611;&#32681;&#29992;&#12486;&#12461;&#12473;&#12488;\2017&#24180;&#24230;&#29256;\&#12298;&#65315;&#12299;&#22996;&#21729;&#12395;&#12424;&#12427;&#26657;&#27491;&#65295;&#21407;&#31295;&#12288;12.6-1.27\&#12304;03&#12305;&#39641;&#27211;&#26696;&#12539;&#39641;&#27211;&#20316;&#26989;\&#26356;&#26032;&#12487;&#12540;&#12479;&#38598;.xls"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9549824387893541"/>
          <c:y val="0.16245569872328747"/>
          <c:w val="0.60900363903787391"/>
          <c:h val="0.82597046644607675"/>
        </c:manualLayout>
      </c:layout>
      <c:pieChart>
        <c:varyColors val="1"/>
        <c:ser>
          <c:idx val="0"/>
          <c:order val="0"/>
          <c:tx>
            <c:strRef>
              <c:f>Sheet1!$B$1</c:f>
              <c:strCache>
                <c:ptCount val="1"/>
                <c:pt idx="0">
                  <c:v>歳入内訳</c:v>
                </c:pt>
              </c:strCache>
            </c:strRef>
          </c:tx>
          <c:spPr>
            <a:ln w="15875">
              <a:solidFill>
                <a:schemeClr val="tx2"/>
              </a:solidFill>
            </a:ln>
          </c:spPr>
          <c:dPt>
            <c:idx val="0"/>
            <c:bubble3D val="0"/>
            <c:spPr>
              <a:solidFill>
                <a:schemeClr val="accent1">
                  <a:lumMod val="20000"/>
                  <a:lumOff val="80000"/>
                </a:schemeClr>
              </a:solidFill>
              <a:ln w="15875">
                <a:solidFill>
                  <a:schemeClr val="tx2"/>
                </a:solidFill>
              </a:ln>
            </c:spPr>
          </c:dPt>
          <c:dPt>
            <c:idx val="1"/>
            <c:bubble3D val="0"/>
            <c:spPr>
              <a:solidFill>
                <a:srgbClr val="FFBF8F"/>
              </a:solidFill>
              <a:ln w="15875">
                <a:solidFill>
                  <a:schemeClr val="tx2"/>
                </a:solidFill>
              </a:ln>
            </c:spPr>
          </c:dPt>
          <c:dPt>
            <c:idx val="2"/>
            <c:bubble3D val="0"/>
            <c:spPr>
              <a:solidFill>
                <a:schemeClr val="accent3">
                  <a:lumMod val="40000"/>
                  <a:lumOff val="60000"/>
                </a:schemeClr>
              </a:solidFill>
              <a:ln w="15875">
                <a:solidFill>
                  <a:schemeClr val="tx2"/>
                </a:solidFill>
              </a:ln>
            </c:spPr>
          </c:dPt>
          <c:dPt>
            <c:idx val="3"/>
            <c:bubble3D val="0"/>
            <c:spPr>
              <a:solidFill>
                <a:schemeClr val="accent5">
                  <a:lumMod val="40000"/>
                  <a:lumOff val="60000"/>
                </a:schemeClr>
              </a:solidFill>
              <a:ln w="15875">
                <a:solidFill>
                  <a:schemeClr val="tx2"/>
                </a:solidFill>
              </a:ln>
            </c:spPr>
          </c:dPt>
          <c:dPt>
            <c:idx val="4"/>
            <c:bubble3D val="0"/>
            <c:spPr>
              <a:solidFill>
                <a:srgbClr val="FFFF89"/>
              </a:solidFill>
              <a:ln w="15875">
                <a:solidFill>
                  <a:schemeClr val="tx2"/>
                </a:solidFill>
              </a:ln>
            </c:spPr>
          </c:dPt>
          <c:dPt>
            <c:idx val="5"/>
            <c:bubble3D val="0"/>
            <c:spPr>
              <a:solidFill>
                <a:srgbClr val="FFCCFF"/>
              </a:solidFill>
              <a:ln w="15875">
                <a:solidFill>
                  <a:schemeClr val="tx2"/>
                </a:solidFill>
              </a:ln>
            </c:spPr>
          </c:dPt>
          <c:dPt>
            <c:idx val="6"/>
            <c:bubble3D val="0"/>
            <c:spPr>
              <a:solidFill>
                <a:srgbClr val="E8D1FF"/>
              </a:solidFill>
              <a:ln w="15875">
                <a:solidFill>
                  <a:schemeClr val="tx2"/>
                </a:solidFill>
              </a:ln>
            </c:spPr>
          </c:dPt>
          <c:dLbls>
            <c:dLbl>
              <c:idx val="0"/>
              <c:layout>
                <c:manualLayout>
                  <c:x val="-0.16342145637592403"/>
                  <c:y val="0.22848856915711105"/>
                </c:manualLayout>
              </c:layout>
              <c:tx>
                <c:rich>
                  <a:bodyPr/>
                  <a:lstStyle/>
                  <a:p>
                    <a:r>
                      <a:rPr lang="ja-JP" altLang="en-US" dirty="0" smtClean="0"/>
                      <a:t>所得税</a:t>
                    </a:r>
                    <a:endParaRPr lang="en-US" altLang="ja-JP" dirty="0" smtClean="0"/>
                  </a:p>
                  <a:p>
                    <a:r>
                      <a:rPr lang="en-US" altLang="ja-JP" sz="1400" dirty="0" smtClean="0"/>
                      <a:t>19</a:t>
                    </a:r>
                    <a:r>
                      <a:rPr lang="ja-JP" altLang="en-US" sz="1400" dirty="0" smtClean="0"/>
                      <a:t>兆</a:t>
                    </a:r>
                    <a:r>
                      <a:rPr lang="en-US" altLang="ja-JP" sz="1400" dirty="0" smtClean="0"/>
                      <a:t>200</a:t>
                    </a:r>
                    <a:r>
                      <a:rPr lang="ja-JP" altLang="en-US" sz="1400" dirty="0" smtClean="0"/>
                      <a:t>億円</a:t>
                    </a:r>
                    <a:r>
                      <a:rPr lang="ja-JP" altLang="en-US" dirty="0"/>
                      <a:t>
</a:t>
                    </a:r>
                    <a:r>
                      <a:rPr lang="en-US" altLang="ja-JP" dirty="0" smtClean="0"/>
                      <a:t>19.5%</a:t>
                    </a:r>
                    <a:endParaRPr lang="ja-JP" altLang="en-US" dirty="0"/>
                  </a:p>
                </c:rich>
              </c:tx>
              <c:showLegendKey val="0"/>
              <c:showVal val="0"/>
              <c:showCatName val="1"/>
              <c:showSerName val="0"/>
              <c:showPercent val="1"/>
              <c:showBubbleSize val="0"/>
            </c:dLbl>
            <c:dLbl>
              <c:idx val="1"/>
              <c:layout>
                <c:manualLayout>
                  <c:x val="-0.21099991124297868"/>
                  <c:y val="-1.7959719092631516E-2"/>
                </c:manualLayout>
              </c:layout>
              <c:tx>
                <c:rich>
                  <a:bodyPr/>
                  <a:lstStyle/>
                  <a:p>
                    <a:r>
                      <a:rPr lang="ja-JP" altLang="en-US" dirty="0" smtClean="0"/>
                      <a:t>法人税</a:t>
                    </a:r>
                    <a:r>
                      <a:rPr lang="ja-JP" altLang="en-US" dirty="0"/>
                      <a:t>
</a:t>
                    </a:r>
                    <a:r>
                      <a:rPr lang="en-US" altLang="ja-JP" sz="1200" dirty="0" smtClean="0"/>
                      <a:t>12</a:t>
                    </a:r>
                    <a:r>
                      <a:rPr lang="ja-JP" altLang="en-US" sz="1200" dirty="0" smtClean="0"/>
                      <a:t>兆</a:t>
                    </a:r>
                    <a:r>
                      <a:rPr lang="en-US" altLang="ja-JP" sz="1200" dirty="0" smtClean="0"/>
                      <a:t>1670</a:t>
                    </a:r>
                    <a:r>
                      <a:rPr lang="ja-JP" altLang="en-US" sz="1200" dirty="0" smtClean="0"/>
                      <a:t>億円</a:t>
                    </a:r>
                    <a:endParaRPr lang="en-US" altLang="ja-JP" dirty="0" smtClean="0"/>
                  </a:p>
                  <a:p>
                    <a:r>
                      <a:rPr lang="en-US" altLang="ja-JP" dirty="0" smtClean="0"/>
                      <a:t>12.5%</a:t>
                    </a:r>
                    <a:endParaRPr lang="ja-JP" altLang="en-US" dirty="0"/>
                  </a:p>
                </c:rich>
              </c:tx>
              <c:showLegendKey val="0"/>
              <c:showVal val="0"/>
              <c:showCatName val="1"/>
              <c:showSerName val="0"/>
              <c:showPercent val="1"/>
              <c:showBubbleSize val="0"/>
            </c:dLbl>
            <c:dLbl>
              <c:idx val="2"/>
              <c:layout>
                <c:manualLayout>
                  <c:x val="-0.15987624735313882"/>
                  <c:y val="-0.12483394276160689"/>
                </c:manualLayout>
              </c:layout>
              <c:tx>
                <c:rich>
                  <a:bodyPr/>
                  <a:lstStyle/>
                  <a:p>
                    <a:r>
                      <a:rPr lang="ja-JP" altLang="en-US" dirty="0" smtClean="0"/>
                      <a:t>消費税</a:t>
                    </a:r>
                    <a:endParaRPr lang="en-US" altLang="ja-JP" dirty="0" smtClean="0"/>
                  </a:p>
                  <a:p>
                    <a:r>
                      <a:rPr lang="en-US" altLang="ja-JP" sz="1400" dirty="0" smtClean="0"/>
                      <a:t>17</a:t>
                    </a:r>
                    <a:r>
                      <a:rPr lang="ja-JP" altLang="en-US" sz="1400" dirty="0" smtClean="0"/>
                      <a:t>兆</a:t>
                    </a:r>
                    <a:r>
                      <a:rPr lang="en-US" altLang="ja-JP" sz="1400" dirty="0" smtClean="0"/>
                      <a:t>5580</a:t>
                    </a:r>
                    <a:r>
                      <a:rPr lang="ja-JP" altLang="en-US" sz="1400" dirty="0" smtClean="0"/>
                      <a:t>億円</a:t>
                    </a:r>
                    <a:r>
                      <a:rPr lang="ja-JP" altLang="en-US" dirty="0"/>
                      <a:t>
</a:t>
                    </a:r>
                    <a:r>
                      <a:rPr lang="en-US" altLang="ja-JP" dirty="0" smtClean="0"/>
                      <a:t>18.0%</a:t>
                    </a:r>
                    <a:endParaRPr lang="ja-JP" altLang="en-US" dirty="0"/>
                  </a:p>
                </c:rich>
              </c:tx>
              <c:showLegendKey val="0"/>
              <c:showVal val="0"/>
              <c:showCatName val="1"/>
              <c:showSerName val="0"/>
              <c:showPercent val="1"/>
              <c:showBubbleSize val="0"/>
            </c:dLbl>
            <c:dLbl>
              <c:idx val="3"/>
              <c:layout>
                <c:manualLayout>
                  <c:x val="0.1256770258790115"/>
                  <c:y val="-9.1400483541481337E-2"/>
                </c:manualLayout>
              </c:layout>
              <c:tx>
                <c:rich>
                  <a:bodyPr/>
                  <a:lstStyle/>
                  <a:p>
                    <a:r>
                      <a:rPr lang="ja-JP" altLang="en-US" sz="1200" dirty="0" smtClean="0">
                        <a:latin typeface="HG丸ｺﾞｼｯｸM-PRO" panose="020F0600000000000000" pitchFamily="50" charset="-128"/>
                        <a:ea typeface="HG丸ｺﾞｼｯｸM-PRO" panose="020F0600000000000000" pitchFamily="50" charset="-128"/>
                      </a:rPr>
                      <a:t>その他</a:t>
                    </a:r>
                    <a:endParaRPr lang="en-US" altLang="ja-JP" sz="1200" dirty="0" smtClean="0">
                      <a:latin typeface="HG丸ｺﾞｼｯｸM-PRO" panose="020F0600000000000000" pitchFamily="50" charset="-128"/>
                      <a:ea typeface="HG丸ｺﾞｼｯｸM-PRO" panose="020F0600000000000000" pitchFamily="50" charset="-128"/>
                    </a:endParaRPr>
                  </a:p>
                  <a:p>
                    <a:r>
                      <a:rPr lang="en-US" altLang="ja-JP" sz="1200" dirty="0" smtClean="0">
                        <a:latin typeface="HG丸ｺﾞｼｯｸM-PRO" panose="020F0600000000000000" pitchFamily="50" charset="-128"/>
                        <a:ea typeface="HG丸ｺﾞｼｯｸM-PRO" panose="020F0600000000000000" pitchFamily="50" charset="-128"/>
                      </a:rPr>
                      <a:t>10</a:t>
                    </a:r>
                    <a:r>
                      <a:rPr lang="ja-JP" altLang="en-US" sz="1200" dirty="0" smtClean="0">
                        <a:latin typeface="HG丸ｺﾞｼｯｸM-PRO" panose="020F0600000000000000" pitchFamily="50" charset="-128"/>
                        <a:ea typeface="HG丸ｺﾞｼｯｸM-PRO" panose="020F0600000000000000" pitchFamily="50" charset="-128"/>
                      </a:rPr>
                      <a:t>兆</a:t>
                    </a:r>
                    <a:r>
                      <a:rPr lang="en-US" altLang="ja-JP" sz="1200" dirty="0" smtClean="0">
                        <a:latin typeface="HG丸ｺﾞｼｯｸM-PRO" panose="020F0600000000000000" pitchFamily="50" charset="-128"/>
                        <a:ea typeface="HG丸ｺﾞｼｯｸM-PRO" panose="020F0600000000000000" pitchFamily="50" charset="-128"/>
                      </a:rPr>
                      <a:t>3340</a:t>
                    </a:r>
                    <a:r>
                      <a:rPr lang="ja-JP" altLang="en-US" sz="1200" dirty="0" smtClean="0">
                        <a:latin typeface="HG丸ｺﾞｼｯｸM-PRO" panose="020F0600000000000000" pitchFamily="50" charset="-128"/>
                        <a:ea typeface="HG丸ｺﾞｼｯｸM-PRO" panose="020F0600000000000000" pitchFamily="50" charset="-128"/>
                      </a:rPr>
                      <a:t>億円</a:t>
                    </a:r>
                    <a:r>
                      <a:rPr lang="ja-JP" altLang="en-US" dirty="0">
                        <a:latin typeface="HG丸ｺﾞｼｯｸM-PRO" panose="020F0600000000000000" pitchFamily="50" charset="-128"/>
                        <a:ea typeface="HG丸ｺﾞｼｯｸM-PRO" panose="020F0600000000000000" pitchFamily="50" charset="-128"/>
                      </a:rPr>
                      <a:t>
</a:t>
                    </a:r>
                    <a:r>
                      <a:rPr lang="en-US" altLang="ja-JP" sz="1400" dirty="0" smtClean="0">
                        <a:latin typeface="HG丸ｺﾞｼｯｸM-PRO" panose="020F0600000000000000" pitchFamily="50" charset="-128"/>
                        <a:ea typeface="HG丸ｺﾞｼｯｸM-PRO" panose="020F0600000000000000" pitchFamily="50" charset="-128"/>
                      </a:rPr>
                      <a:t>10.6%</a:t>
                    </a:r>
                    <a:endParaRPr lang="en-US" altLang="ja-JP" dirty="0"/>
                  </a:p>
                </c:rich>
              </c:tx>
              <c:showLegendKey val="0"/>
              <c:showVal val="0"/>
              <c:showCatName val="1"/>
              <c:showSerName val="0"/>
              <c:showPercent val="1"/>
              <c:showBubbleSize val="0"/>
            </c:dLbl>
            <c:dLbl>
              <c:idx val="4"/>
              <c:layout>
                <c:manualLayout>
                  <c:x val="0.12206322035832477"/>
                  <c:y val="-0.1208299964247717"/>
                </c:manualLayout>
              </c:layout>
              <c:tx>
                <c:rich>
                  <a:bodyPr/>
                  <a:lstStyle/>
                  <a:p>
                    <a:r>
                      <a:rPr lang="ja-JP" altLang="en-US" sz="1050" dirty="0" smtClean="0"/>
                      <a:t>　　　　　その他</a:t>
                    </a:r>
                    <a:endParaRPr lang="en-US" altLang="ja-JP" sz="1050" dirty="0" smtClean="0"/>
                  </a:p>
                  <a:p>
                    <a:r>
                      <a:rPr lang="ja-JP" altLang="en-US" sz="1050" dirty="0" smtClean="0"/>
                      <a:t>　　収入</a:t>
                    </a:r>
                    <a:endParaRPr lang="en-US" altLang="ja-JP" sz="1050" dirty="0" smtClean="0"/>
                  </a:p>
                  <a:p>
                    <a:r>
                      <a:rPr lang="en-US" altLang="ja-JP" sz="1050" dirty="0" smtClean="0"/>
                      <a:t>4</a:t>
                    </a:r>
                    <a:r>
                      <a:rPr lang="ja-JP" altLang="en-US" sz="1050" dirty="0" smtClean="0"/>
                      <a:t>兆</a:t>
                    </a:r>
                    <a:r>
                      <a:rPr lang="en-US" altLang="ja-JP" sz="1050" dirty="0" smtClean="0"/>
                      <a:t>9416</a:t>
                    </a:r>
                    <a:r>
                      <a:rPr lang="ja-JP" altLang="en-US" sz="1050" dirty="0" smtClean="0"/>
                      <a:t>億円　</a:t>
                    </a:r>
                    <a:r>
                      <a:rPr lang="ja-JP" altLang="en-US" sz="1050" dirty="0"/>
                      <a:t>
</a:t>
                    </a:r>
                    <a:r>
                      <a:rPr lang="en-US" altLang="ja-JP" sz="1050" dirty="0" smtClean="0"/>
                      <a:t>5.1</a:t>
                    </a:r>
                    <a:r>
                      <a:rPr lang="en-US" altLang="ja-JP" sz="900" dirty="0" smtClean="0"/>
                      <a:t>%</a:t>
                    </a:r>
                    <a:r>
                      <a:rPr lang="ja-JP" altLang="en-US" sz="1050" dirty="0" smtClean="0"/>
                      <a:t>　</a:t>
                    </a:r>
                    <a:endParaRPr lang="en-US" altLang="ja-JP" sz="1050" dirty="0"/>
                  </a:p>
                </c:rich>
              </c:tx>
              <c:showLegendKey val="0"/>
              <c:showVal val="0"/>
              <c:showCatName val="1"/>
              <c:showSerName val="0"/>
              <c:showPercent val="1"/>
              <c:showBubbleSize val="0"/>
            </c:dLbl>
            <c:dLbl>
              <c:idx val="5"/>
              <c:layout>
                <c:manualLayout>
                  <c:x val="0.15546781290019906"/>
                  <c:y val="-6.989219112665776E-2"/>
                </c:manualLayout>
              </c:layout>
              <c:tx>
                <c:rich>
                  <a:bodyPr/>
                  <a:lstStyle/>
                  <a:p>
                    <a:r>
                      <a:rPr lang="ja-JP" altLang="en-US" sz="1100" dirty="0"/>
                      <a:t>建設</a:t>
                    </a:r>
                    <a:r>
                      <a:rPr lang="ja-JP" altLang="en-US" sz="1100" dirty="0" smtClean="0"/>
                      <a:t>公債</a:t>
                    </a:r>
                    <a:endParaRPr lang="en-US" altLang="ja-JP" sz="1100" dirty="0" smtClean="0"/>
                  </a:p>
                  <a:p>
                    <a:r>
                      <a:rPr lang="en-US" altLang="ja-JP" sz="1100" dirty="0" smtClean="0"/>
                      <a:t>6</a:t>
                    </a:r>
                    <a:r>
                      <a:rPr lang="ja-JP" altLang="en-US" sz="1100" dirty="0" smtClean="0"/>
                      <a:t>兆</a:t>
                    </a:r>
                    <a:r>
                      <a:rPr lang="en-US" altLang="ja-JP" sz="1100" dirty="0" smtClean="0"/>
                      <a:t>940</a:t>
                    </a:r>
                    <a:r>
                      <a:rPr lang="ja-JP" altLang="en-US" sz="1100" dirty="0" smtClean="0"/>
                      <a:t>億円</a:t>
                    </a:r>
                    <a:r>
                      <a:rPr lang="ja-JP" altLang="en-US" sz="1100" dirty="0"/>
                      <a:t>
</a:t>
                    </a:r>
                    <a:r>
                      <a:rPr lang="en-US" altLang="ja-JP" sz="1100" dirty="0" smtClean="0"/>
                      <a:t>6.2%</a:t>
                    </a:r>
                    <a:endParaRPr lang="en-US" altLang="ja-JP" sz="1100" dirty="0"/>
                  </a:p>
                </c:rich>
              </c:tx>
              <c:showLegendKey val="0"/>
              <c:showVal val="0"/>
              <c:showCatName val="1"/>
              <c:showSerName val="0"/>
              <c:showPercent val="1"/>
              <c:showBubbleSize val="0"/>
            </c:dLbl>
            <c:dLbl>
              <c:idx val="6"/>
              <c:layout>
                <c:manualLayout>
                  <c:x val="0.22227712477969239"/>
                  <c:y val="0.15816542456568886"/>
                </c:manualLayout>
              </c:layout>
              <c:tx>
                <c:rich>
                  <a:bodyPr/>
                  <a:lstStyle/>
                  <a:p>
                    <a:r>
                      <a:rPr lang="ja-JP" altLang="en-US" dirty="0"/>
                      <a:t>特例</a:t>
                    </a:r>
                    <a:r>
                      <a:rPr lang="ja-JP" altLang="en-US" dirty="0" smtClean="0"/>
                      <a:t>公債</a:t>
                    </a:r>
                    <a:endParaRPr lang="en-US" altLang="ja-JP" dirty="0" smtClean="0"/>
                  </a:p>
                  <a:p>
                    <a:r>
                      <a:rPr lang="en-US" altLang="ja-JP" sz="1400" dirty="0" smtClean="0"/>
                      <a:t>27</a:t>
                    </a:r>
                    <a:r>
                      <a:rPr lang="ja-JP" altLang="en-US" sz="1400" dirty="0" smtClean="0"/>
                      <a:t>兆</a:t>
                    </a:r>
                    <a:r>
                      <a:rPr lang="en-US" altLang="ja-JP" sz="1400" dirty="0" smtClean="0"/>
                      <a:t>5982</a:t>
                    </a:r>
                    <a:r>
                      <a:rPr lang="ja-JP" altLang="en-US" sz="1400" dirty="0" smtClean="0"/>
                      <a:t>億円</a:t>
                    </a:r>
                    <a:r>
                      <a:rPr lang="ja-JP" altLang="en-US" dirty="0"/>
                      <a:t>
</a:t>
                    </a:r>
                    <a:r>
                      <a:rPr lang="en-US" altLang="ja-JP" dirty="0" smtClean="0"/>
                      <a:t>28.2%</a:t>
                    </a:r>
                    <a:endParaRPr lang="ja-JP" altLang="en-US" dirty="0"/>
                  </a:p>
                </c:rich>
              </c:tx>
              <c:showLegendKey val="0"/>
              <c:showVal val="0"/>
              <c:showCatName val="1"/>
              <c:showSerName val="0"/>
              <c:showPercent val="1"/>
              <c:showBubbleSize val="0"/>
            </c:dLbl>
            <c:numFmt formatCode="0.0%" sourceLinked="0"/>
            <c:txPr>
              <a:bodyPr/>
              <a:lstStyle/>
              <a:p>
                <a:pPr>
                  <a:defRPr>
                    <a:latin typeface="HG丸ｺﾞｼｯｸM-PRO" panose="020F0600000000000000" pitchFamily="50" charset="-128"/>
                    <a:ea typeface="HG丸ｺﾞｼｯｸM-PRO" panose="020F0600000000000000" pitchFamily="50" charset="-128"/>
                  </a:defRPr>
                </a:pPr>
                <a:endParaRPr lang="ja-JP"/>
              </a:p>
            </c:txPr>
            <c:showLegendKey val="0"/>
            <c:showVal val="0"/>
            <c:showCatName val="1"/>
            <c:showSerName val="0"/>
            <c:showPercent val="1"/>
            <c:showBubbleSize val="0"/>
            <c:showLeaderLines val="1"/>
          </c:dLbls>
          <c:cat>
            <c:strRef>
              <c:f>Sheet1!$A$2:$A$8</c:f>
              <c:strCache>
                <c:ptCount val="7"/>
                <c:pt idx="0">
                  <c:v>所得税</c:v>
                </c:pt>
                <c:pt idx="1">
                  <c:v>法人税</c:v>
                </c:pt>
                <c:pt idx="2">
                  <c:v>消費税</c:v>
                </c:pt>
                <c:pt idx="3">
                  <c:v>その他
租税</c:v>
                </c:pt>
                <c:pt idx="4">
                  <c:v>その他収入</c:v>
                </c:pt>
                <c:pt idx="5">
                  <c:v>建設公債</c:v>
                </c:pt>
                <c:pt idx="6">
                  <c:v>特例公債</c:v>
                </c:pt>
              </c:strCache>
            </c:strRef>
          </c:cat>
          <c:val>
            <c:numRef>
              <c:f>Sheet1!$B$2:$B$8</c:f>
              <c:numCache>
                <c:formatCode>General</c:formatCode>
                <c:ptCount val="7"/>
                <c:pt idx="0">
                  <c:v>19.5</c:v>
                </c:pt>
                <c:pt idx="1">
                  <c:v>12.5</c:v>
                </c:pt>
                <c:pt idx="2">
                  <c:v>18</c:v>
                </c:pt>
                <c:pt idx="3">
                  <c:v>10.6</c:v>
                </c:pt>
                <c:pt idx="4">
                  <c:v>5.0999999999999996</c:v>
                </c:pt>
                <c:pt idx="5">
                  <c:v>6.2</c:v>
                </c:pt>
                <c:pt idx="6">
                  <c:v>28.2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9549824387893541"/>
          <c:y val="0.16245569872328747"/>
          <c:w val="0.60900363903787391"/>
          <c:h val="0.82597046644607675"/>
        </c:manualLayout>
      </c:layout>
      <c:pieChart>
        <c:varyColors val="1"/>
        <c:ser>
          <c:idx val="0"/>
          <c:order val="0"/>
          <c:tx>
            <c:strRef>
              <c:f>Sheet1!$B$1</c:f>
              <c:strCache>
                <c:ptCount val="1"/>
                <c:pt idx="0">
                  <c:v>歳出内訳</c:v>
                </c:pt>
              </c:strCache>
            </c:strRef>
          </c:tx>
          <c:spPr>
            <a:ln w="15875">
              <a:solidFill>
                <a:schemeClr val="tx2"/>
              </a:solidFill>
            </a:ln>
          </c:spPr>
          <c:dPt>
            <c:idx val="0"/>
            <c:bubble3D val="0"/>
            <c:spPr>
              <a:solidFill>
                <a:schemeClr val="accent1">
                  <a:lumMod val="20000"/>
                  <a:lumOff val="80000"/>
                </a:schemeClr>
              </a:solidFill>
              <a:ln w="15875">
                <a:solidFill>
                  <a:schemeClr val="tx2"/>
                </a:solidFill>
              </a:ln>
            </c:spPr>
          </c:dPt>
          <c:dPt>
            <c:idx val="1"/>
            <c:bubble3D val="0"/>
            <c:spPr>
              <a:solidFill>
                <a:srgbClr val="FFCCFF"/>
              </a:solidFill>
              <a:ln w="15875">
                <a:solidFill>
                  <a:schemeClr val="tx2"/>
                </a:solidFill>
              </a:ln>
            </c:spPr>
          </c:dPt>
          <c:dPt>
            <c:idx val="2"/>
            <c:bubble3D val="0"/>
            <c:spPr>
              <a:solidFill>
                <a:srgbClr val="FFB57D"/>
              </a:solidFill>
              <a:ln w="15875">
                <a:solidFill>
                  <a:schemeClr val="tx2"/>
                </a:solidFill>
              </a:ln>
            </c:spPr>
          </c:dPt>
          <c:dPt>
            <c:idx val="3"/>
            <c:bubble3D val="0"/>
            <c:spPr>
              <a:solidFill>
                <a:srgbClr val="BEE395"/>
              </a:solidFill>
              <a:ln w="15875">
                <a:solidFill>
                  <a:schemeClr val="tx2"/>
                </a:solidFill>
              </a:ln>
            </c:spPr>
          </c:dPt>
          <c:dPt>
            <c:idx val="4"/>
            <c:bubble3D val="0"/>
            <c:spPr>
              <a:solidFill>
                <a:srgbClr val="AFCEEB"/>
              </a:solidFill>
              <a:ln w="15875">
                <a:solidFill>
                  <a:schemeClr val="tx2"/>
                </a:solidFill>
              </a:ln>
            </c:spPr>
          </c:dPt>
          <c:dPt>
            <c:idx val="5"/>
            <c:bubble3D val="0"/>
            <c:spPr>
              <a:solidFill>
                <a:srgbClr val="FFFF75"/>
              </a:solidFill>
              <a:ln w="15875">
                <a:solidFill>
                  <a:schemeClr val="tx2"/>
                </a:solidFill>
              </a:ln>
            </c:spPr>
          </c:dPt>
          <c:dPt>
            <c:idx val="6"/>
            <c:bubble3D val="0"/>
            <c:spPr>
              <a:solidFill>
                <a:srgbClr val="E8D1FF"/>
              </a:solidFill>
              <a:ln w="15875">
                <a:solidFill>
                  <a:schemeClr val="tx2"/>
                </a:solidFill>
              </a:ln>
            </c:spPr>
          </c:dPt>
          <c:dPt>
            <c:idx val="7"/>
            <c:bubble3D val="0"/>
            <c:spPr>
              <a:solidFill>
                <a:srgbClr val="EAD900"/>
              </a:solidFill>
              <a:ln w="15875">
                <a:solidFill>
                  <a:schemeClr val="tx2"/>
                </a:solidFill>
              </a:ln>
            </c:spPr>
          </c:dPt>
          <c:dLbls>
            <c:dLbl>
              <c:idx val="0"/>
              <c:layout>
                <c:manualLayout>
                  <c:x val="-0.21334094107801743"/>
                  <c:y val="0.13020865129622239"/>
                </c:manualLayout>
              </c:layout>
              <c:tx>
                <c:rich>
                  <a:bodyPr/>
                  <a:lstStyle/>
                  <a:p>
                    <a:r>
                      <a:rPr lang="ja-JP" altLang="en-US" dirty="0" smtClean="0"/>
                      <a:t>社会保障</a:t>
                    </a:r>
                    <a:endParaRPr lang="en-US" altLang="ja-JP" dirty="0" smtClean="0"/>
                  </a:p>
                  <a:p>
                    <a:r>
                      <a:rPr lang="en-US" altLang="ja-JP" sz="1400" dirty="0" smtClean="0"/>
                      <a:t>32</a:t>
                    </a:r>
                    <a:r>
                      <a:rPr lang="ja-JP" altLang="en-US" sz="1400" dirty="0" smtClean="0"/>
                      <a:t>兆</a:t>
                    </a:r>
                    <a:r>
                      <a:rPr lang="en-US" altLang="ja-JP" sz="1400" dirty="0" smtClean="0"/>
                      <a:t>9732</a:t>
                    </a:r>
                    <a:r>
                      <a:rPr lang="ja-JP" altLang="en-US" sz="1400" dirty="0" smtClean="0"/>
                      <a:t>億円</a:t>
                    </a:r>
                    <a:r>
                      <a:rPr lang="ja-JP" altLang="en-US" sz="1400" dirty="0"/>
                      <a:t>
</a:t>
                    </a:r>
                    <a:r>
                      <a:rPr lang="en-US" altLang="ja-JP" dirty="0" smtClean="0"/>
                      <a:t>33.7%</a:t>
                    </a:r>
                    <a:endParaRPr lang="ja-JP" altLang="en-US" dirty="0"/>
                  </a:p>
                </c:rich>
              </c:tx>
              <c:showLegendKey val="0"/>
              <c:showVal val="0"/>
              <c:showCatName val="1"/>
              <c:showSerName val="0"/>
              <c:showPercent val="1"/>
              <c:showBubbleSize val="0"/>
            </c:dLbl>
            <c:dLbl>
              <c:idx val="1"/>
              <c:layout>
                <c:manualLayout>
                  <c:x val="-0.14980828483396091"/>
                  <c:y val="-9.6096087833337604E-2"/>
                </c:manualLayout>
              </c:layout>
              <c:tx>
                <c:rich>
                  <a:bodyPr/>
                  <a:lstStyle/>
                  <a:p>
                    <a:r>
                      <a:rPr lang="zh-CN" altLang="en-US" sz="1600" dirty="0" smtClean="0"/>
                      <a:t>地方</a:t>
                    </a:r>
                    <a:r>
                      <a:rPr lang="zh-CN" altLang="en-US" sz="1600" dirty="0"/>
                      <a:t>交付税
交付金</a:t>
                    </a:r>
                    <a:r>
                      <a:rPr lang="zh-CN" altLang="en-US" sz="1600" dirty="0" smtClean="0"/>
                      <a:t>等</a:t>
                    </a:r>
                    <a:endParaRPr lang="en-US" altLang="zh-CN" sz="1600" dirty="0" smtClean="0"/>
                  </a:p>
                  <a:p>
                    <a:r>
                      <a:rPr lang="en-US" altLang="ja-JP" sz="1400" dirty="0" smtClean="0"/>
                      <a:t>15</a:t>
                    </a:r>
                    <a:r>
                      <a:rPr lang="ja-JP" altLang="en-US" sz="1400" dirty="0" smtClean="0"/>
                      <a:t>兆</a:t>
                    </a:r>
                    <a:r>
                      <a:rPr lang="en-US" altLang="ja-JP" sz="1400" dirty="0" smtClean="0"/>
                      <a:t>5150</a:t>
                    </a:r>
                    <a:r>
                      <a:rPr lang="ja-JP" altLang="en-US" sz="1400" dirty="0" smtClean="0"/>
                      <a:t>億円</a:t>
                    </a:r>
                    <a:r>
                      <a:rPr lang="zh-CN" altLang="en-US" dirty="0"/>
                      <a:t>
</a:t>
                    </a:r>
                    <a:r>
                      <a:rPr lang="en-US" altLang="zh-CN" sz="1600" dirty="0" smtClean="0"/>
                      <a:t>1</a:t>
                    </a:r>
                    <a:r>
                      <a:rPr lang="en-US" altLang="ja-JP" sz="1600" dirty="0" smtClean="0"/>
                      <a:t>5.9</a:t>
                    </a:r>
                    <a:r>
                      <a:rPr lang="en-US" altLang="zh-CN" sz="1600" dirty="0" smtClean="0"/>
                      <a:t>%</a:t>
                    </a:r>
                    <a:r>
                      <a:rPr lang="ja-JP" altLang="en-US" sz="1600" dirty="0" smtClean="0"/>
                      <a:t>　</a:t>
                    </a:r>
                    <a:endParaRPr lang="zh-CN" altLang="en-US" dirty="0"/>
                  </a:p>
                </c:rich>
              </c:tx>
              <c:showLegendKey val="0"/>
              <c:showVal val="0"/>
              <c:showCatName val="1"/>
              <c:showSerName val="0"/>
              <c:showPercent val="1"/>
              <c:showBubbleSize val="0"/>
            </c:dLbl>
            <c:dLbl>
              <c:idx val="2"/>
              <c:layout>
                <c:manualLayout>
                  <c:x val="5.5904751036555213E-2"/>
                  <c:y val="-6.368188686766478E-2"/>
                </c:manualLayout>
              </c:layout>
              <c:tx>
                <c:rich>
                  <a:bodyPr/>
                  <a:lstStyle/>
                  <a:p>
                    <a:r>
                      <a:rPr lang="ja-JP" altLang="en-US" sz="1400" dirty="0" smtClean="0"/>
                      <a:t>公共</a:t>
                    </a:r>
                    <a:endParaRPr lang="en-US" altLang="ja-JP" sz="1200" dirty="0" smtClean="0"/>
                  </a:p>
                  <a:p>
                    <a:r>
                      <a:rPr lang="ja-JP" altLang="en-US" sz="1400" dirty="0" smtClean="0"/>
                      <a:t>事業</a:t>
                    </a:r>
                    <a:endParaRPr lang="en-US" altLang="ja-JP" sz="1400" dirty="0" smtClean="0"/>
                  </a:p>
                  <a:p>
                    <a:r>
                      <a:rPr lang="en-US" altLang="ja-JP" sz="1000" dirty="0" smtClean="0"/>
                      <a:t>5</a:t>
                    </a:r>
                    <a:r>
                      <a:rPr lang="ja-JP" altLang="en-US" sz="1000" dirty="0" smtClean="0"/>
                      <a:t>兆</a:t>
                    </a:r>
                    <a:r>
                      <a:rPr lang="en-US" altLang="ja-JP" sz="1000" dirty="0" smtClean="0"/>
                      <a:t>9789</a:t>
                    </a:r>
                    <a:r>
                      <a:rPr lang="ja-JP" altLang="en-US" sz="1000" dirty="0" smtClean="0"/>
                      <a:t>億円</a:t>
                    </a:r>
                    <a:r>
                      <a:rPr lang="ja-JP" altLang="en-US" sz="1400" dirty="0"/>
                      <a:t>
</a:t>
                    </a:r>
                    <a:r>
                      <a:rPr lang="en-US" altLang="ja-JP" sz="1400" dirty="0" smtClean="0"/>
                      <a:t>6.1%</a:t>
                    </a:r>
                    <a:endParaRPr lang="ja-JP" altLang="en-US" sz="1400" dirty="0"/>
                  </a:p>
                </c:rich>
              </c:tx>
              <c:showLegendKey val="0"/>
              <c:showVal val="0"/>
              <c:showCatName val="1"/>
              <c:showSerName val="0"/>
              <c:showPercent val="1"/>
              <c:showBubbleSize val="0"/>
            </c:dLbl>
            <c:dLbl>
              <c:idx val="3"/>
              <c:layout>
                <c:manualLayout>
                  <c:x val="0.10313274246516287"/>
                  <c:y val="-0.10450449551875464"/>
                </c:manualLayout>
              </c:layout>
              <c:tx>
                <c:rich>
                  <a:bodyPr/>
                  <a:lstStyle/>
                  <a:p>
                    <a:r>
                      <a:rPr lang="ja-JP" altLang="en-US" sz="1000" dirty="0" smtClean="0">
                        <a:latin typeface="HG丸ｺﾞｼｯｸM-PRO" panose="020F0600000000000000" pitchFamily="50" charset="-128"/>
                        <a:ea typeface="HG丸ｺﾞｼｯｸM-PRO" panose="020F0600000000000000" pitchFamily="50" charset="-128"/>
                      </a:rPr>
                      <a:t>　　　文教及び</a:t>
                    </a:r>
                    <a:r>
                      <a:rPr lang="ja-JP" altLang="en-US" sz="1000" dirty="0">
                        <a:latin typeface="HG丸ｺﾞｼｯｸM-PRO" panose="020F0600000000000000" pitchFamily="50" charset="-128"/>
                        <a:ea typeface="HG丸ｺﾞｼｯｸM-PRO" panose="020F0600000000000000" pitchFamily="50" charset="-128"/>
                      </a:rPr>
                      <a:t>
</a:t>
                    </a:r>
                    <a:r>
                      <a:rPr lang="ja-JP" altLang="en-US" sz="1000" dirty="0" smtClean="0">
                        <a:latin typeface="HG丸ｺﾞｼｯｸM-PRO" panose="020F0600000000000000" pitchFamily="50" charset="-128"/>
                        <a:ea typeface="HG丸ｺﾞｼｯｸM-PRO" panose="020F0600000000000000" pitchFamily="50" charset="-128"/>
                      </a:rPr>
                      <a:t>　科学振興</a:t>
                    </a:r>
                    <a:endParaRPr lang="en-US" altLang="ja-JP" sz="1000" dirty="0" smtClean="0">
                      <a:latin typeface="HG丸ｺﾞｼｯｸM-PRO" panose="020F0600000000000000" pitchFamily="50" charset="-128"/>
                      <a:ea typeface="HG丸ｺﾞｼｯｸM-PRO" panose="020F0600000000000000" pitchFamily="50" charset="-128"/>
                    </a:endParaRPr>
                  </a:p>
                  <a:p>
                    <a:r>
                      <a:rPr lang="ja-JP" altLang="en-US" sz="800" dirty="0" smtClean="0">
                        <a:latin typeface="HG丸ｺﾞｼｯｸM-PRO" panose="020F0600000000000000" pitchFamily="50" charset="-128"/>
                        <a:ea typeface="HG丸ｺﾞｼｯｸM-PRO" panose="020F0600000000000000" pitchFamily="50" charset="-128"/>
                      </a:rPr>
                      <a:t>　 </a:t>
                    </a:r>
                    <a:r>
                      <a:rPr lang="en-US" altLang="ja-JP" sz="800" dirty="0" smtClean="0">
                        <a:latin typeface="HG丸ｺﾞｼｯｸM-PRO" panose="020F0600000000000000" pitchFamily="50" charset="-128"/>
                        <a:ea typeface="HG丸ｺﾞｼｯｸM-PRO" panose="020F0600000000000000" pitchFamily="50" charset="-128"/>
                      </a:rPr>
                      <a:t>5</a:t>
                    </a:r>
                    <a:r>
                      <a:rPr lang="ja-JP" altLang="en-US" sz="800" dirty="0" smtClean="0">
                        <a:latin typeface="HG丸ｺﾞｼｯｸM-PRO" panose="020F0600000000000000" pitchFamily="50" charset="-128"/>
                        <a:ea typeface="HG丸ｺﾞｼｯｸM-PRO" panose="020F0600000000000000" pitchFamily="50" charset="-128"/>
                      </a:rPr>
                      <a:t>兆</a:t>
                    </a:r>
                    <a:r>
                      <a:rPr lang="en-US" altLang="ja-JP" sz="800" dirty="0" smtClean="0">
                        <a:latin typeface="HG丸ｺﾞｼｯｸM-PRO" panose="020F0600000000000000" pitchFamily="50" charset="-128"/>
                        <a:ea typeface="HG丸ｺﾞｼｯｸM-PRO" panose="020F0600000000000000" pitchFamily="50" charset="-128"/>
                      </a:rPr>
                      <a:t>3646</a:t>
                    </a:r>
                    <a:r>
                      <a:rPr lang="ja-JP" altLang="en-US" sz="800" dirty="0" smtClean="0">
                        <a:latin typeface="HG丸ｺﾞｼｯｸM-PRO" panose="020F0600000000000000" pitchFamily="50" charset="-128"/>
                        <a:ea typeface="HG丸ｺﾞｼｯｸM-PRO" panose="020F0600000000000000" pitchFamily="50" charset="-128"/>
                      </a:rPr>
                      <a:t>億円</a:t>
                    </a:r>
                    <a:endParaRPr lang="en-US" altLang="ja-JP" sz="1000" dirty="0" smtClean="0">
                      <a:latin typeface="HG丸ｺﾞｼｯｸM-PRO" panose="020F0600000000000000" pitchFamily="50" charset="-128"/>
                      <a:ea typeface="HG丸ｺﾞｼｯｸM-PRO" panose="020F0600000000000000" pitchFamily="50" charset="-128"/>
                    </a:endParaRPr>
                  </a:p>
                  <a:p>
                    <a:r>
                      <a:rPr lang="en-US" altLang="ja-JP" sz="1000" dirty="0" smtClean="0">
                        <a:latin typeface="HG丸ｺﾞｼｯｸM-PRO" panose="020F0600000000000000" pitchFamily="50" charset="-128"/>
                        <a:ea typeface="HG丸ｺﾞｼｯｸM-PRO" panose="020F0600000000000000" pitchFamily="50" charset="-128"/>
                      </a:rPr>
                      <a:t>5.5%</a:t>
                    </a:r>
                    <a:r>
                      <a:rPr lang="ja-JP" altLang="en-US" sz="1000" dirty="0" smtClean="0">
                        <a:latin typeface="HG丸ｺﾞｼｯｸM-PRO" panose="020F0600000000000000" pitchFamily="50" charset="-128"/>
                        <a:ea typeface="HG丸ｺﾞｼｯｸM-PRO" panose="020F0600000000000000" pitchFamily="50" charset="-128"/>
                      </a:rPr>
                      <a:t>　　　</a:t>
                    </a:r>
                    <a:endParaRPr lang="en-US" altLang="ja-JP" sz="1000" dirty="0"/>
                  </a:p>
                </c:rich>
              </c:tx>
              <c:showLegendKey val="0"/>
              <c:showVal val="0"/>
              <c:showCatName val="1"/>
              <c:showSerName val="0"/>
              <c:showPercent val="1"/>
              <c:showBubbleSize val="0"/>
            </c:dLbl>
            <c:dLbl>
              <c:idx val="4"/>
              <c:layout>
                <c:manualLayout>
                  <c:x val="0.13977671269352204"/>
                  <c:y val="-0.13393400840204484"/>
                </c:manualLayout>
              </c:layout>
              <c:tx>
                <c:rich>
                  <a:bodyPr/>
                  <a:lstStyle/>
                  <a:p>
                    <a:r>
                      <a:rPr lang="ja-JP" altLang="en-US" sz="1200" dirty="0" smtClean="0"/>
                      <a:t>　　　防衛</a:t>
                    </a:r>
                    <a:endParaRPr lang="en-US" altLang="ja-JP" sz="1200" dirty="0" smtClean="0"/>
                  </a:p>
                  <a:p>
                    <a:r>
                      <a:rPr lang="ja-JP" altLang="en-US" sz="1000" dirty="0" smtClean="0"/>
                      <a:t>　　</a:t>
                    </a:r>
                    <a:r>
                      <a:rPr lang="en-US" altLang="ja-JP" sz="1000" dirty="0" smtClean="0"/>
                      <a:t>5</a:t>
                    </a:r>
                    <a:r>
                      <a:rPr lang="ja-JP" altLang="en-US" sz="1000" dirty="0" smtClean="0"/>
                      <a:t>兆</a:t>
                    </a:r>
                    <a:r>
                      <a:rPr lang="en-US" altLang="ja-JP" sz="1000" dirty="0" smtClean="0"/>
                      <a:t>1911</a:t>
                    </a:r>
                    <a:r>
                      <a:rPr lang="ja-JP" altLang="en-US" sz="1000" dirty="0" smtClean="0"/>
                      <a:t>億円</a:t>
                    </a:r>
                    <a:r>
                      <a:rPr lang="ja-JP" altLang="en-US" sz="1200" dirty="0" smtClean="0"/>
                      <a:t>　</a:t>
                    </a:r>
                    <a:r>
                      <a:rPr lang="ja-JP" altLang="en-US" sz="1200" dirty="0"/>
                      <a:t>
</a:t>
                    </a:r>
                    <a:r>
                      <a:rPr lang="en-US" altLang="ja-JP" sz="1200" dirty="0" smtClean="0"/>
                      <a:t>5.3%</a:t>
                    </a:r>
                    <a:r>
                      <a:rPr lang="ja-JP" altLang="en-US" sz="1050" dirty="0" smtClean="0"/>
                      <a:t>　</a:t>
                    </a:r>
                    <a:endParaRPr lang="en-US" altLang="ja-JP" sz="1050" dirty="0"/>
                  </a:p>
                </c:rich>
              </c:tx>
              <c:showLegendKey val="0"/>
              <c:showVal val="0"/>
              <c:showCatName val="1"/>
              <c:showSerName val="0"/>
              <c:showPercent val="1"/>
              <c:showBubbleSize val="0"/>
            </c:dLbl>
            <c:dLbl>
              <c:idx val="5"/>
              <c:layout>
                <c:manualLayout>
                  <c:x val="0.19089467077484878"/>
                  <c:y val="-5.678817914938445E-2"/>
                </c:manualLayout>
              </c:layout>
              <c:tx>
                <c:rich>
                  <a:bodyPr/>
                  <a:lstStyle/>
                  <a:p>
                    <a:r>
                      <a:rPr lang="ja-JP" altLang="en-US" sz="1400" dirty="0" smtClean="0"/>
                      <a:t>その他</a:t>
                    </a:r>
                    <a:endParaRPr lang="en-US" altLang="ja-JP" sz="1400" dirty="0" smtClean="0"/>
                  </a:p>
                  <a:p>
                    <a:r>
                      <a:rPr lang="en-US" altLang="ja-JP" sz="1100" dirty="0" smtClean="0"/>
                      <a:t>9</a:t>
                    </a:r>
                    <a:r>
                      <a:rPr lang="ja-JP" altLang="en-US" sz="1100" dirty="0" smtClean="0"/>
                      <a:t>兆</a:t>
                    </a:r>
                    <a:r>
                      <a:rPr lang="en-US" altLang="ja-JP" sz="1100" dirty="0" smtClean="0"/>
                      <a:t>3879</a:t>
                    </a:r>
                    <a:r>
                      <a:rPr lang="ja-JP" altLang="en-US" sz="1100" dirty="0" smtClean="0"/>
                      <a:t>億円</a:t>
                    </a:r>
                    <a:r>
                      <a:rPr lang="ja-JP" altLang="en-US" sz="1400" dirty="0"/>
                      <a:t>
</a:t>
                    </a:r>
                    <a:r>
                      <a:rPr lang="en-US" altLang="ja-JP" sz="1400" dirty="0" smtClean="0"/>
                      <a:t>9.6%</a:t>
                    </a:r>
                    <a:endParaRPr lang="en-US" altLang="ja-JP" sz="1400" dirty="0"/>
                  </a:p>
                </c:rich>
              </c:tx>
              <c:showLegendKey val="0"/>
              <c:showVal val="0"/>
              <c:showCatName val="1"/>
              <c:showSerName val="0"/>
              <c:showPercent val="1"/>
              <c:showBubbleSize val="0"/>
            </c:dLbl>
            <c:dLbl>
              <c:idx val="6"/>
              <c:layout>
                <c:manualLayout>
                  <c:x val="0.19651222944957969"/>
                  <c:y val="0.1516135905457133"/>
                </c:manualLayout>
              </c:layout>
              <c:tx>
                <c:rich>
                  <a:bodyPr/>
                  <a:lstStyle/>
                  <a:p>
                    <a:r>
                      <a:rPr lang="ja-JP" altLang="en-US" sz="1600" dirty="0"/>
                      <a:t>債務</a:t>
                    </a:r>
                    <a:r>
                      <a:rPr lang="ja-JP" altLang="en-US" sz="1600" dirty="0" smtClean="0"/>
                      <a:t>償還費</a:t>
                    </a:r>
                    <a:endParaRPr lang="en-US" altLang="ja-JP" sz="1600" dirty="0" smtClean="0"/>
                  </a:p>
                  <a:p>
                    <a:r>
                      <a:rPr lang="en-US" altLang="ja-JP" sz="1400" dirty="0" smtClean="0"/>
                      <a:t>14</a:t>
                    </a:r>
                    <a:r>
                      <a:rPr lang="ja-JP" altLang="en-US" sz="1400" dirty="0" smtClean="0"/>
                      <a:t>兆</a:t>
                    </a:r>
                    <a:r>
                      <a:rPr lang="en-US" altLang="ja-JP" sz="1400" dirty="0" smtClean="0"/>
                      <a:t>2745</a:t>
                    </a:r>
                    <a:r>
                      <a:rPr lang="ja-JP" altLang="en-US" sz="1400" dirty="0" smtClean="0"/>
                      <a:t>億円</a:t>
                    </a:r>
                    <a:r>
                      <a:rPr lang="ja-JP" altLang="en-US" dirty="0"/>
                      <a:t>
</a:t>
                    </a:r>
                    <a:r>
                      <a:rPr lang="en-US" altLang="ja-JP" dirty="0" smtClean="0"/>
                      <a:t>14.6%</a:t>
                    </a:r>
                    <a:endParaRPr lang="ja-JP" altLang="en-US" dirty="0"/>
                  </a:p>
                </c:rich>
              </c:tx>
              <c:showLegendKey val="0"/>
              <c:showVal val="0"/>
              <c:showCatName val="1"/>
              <c:showSerName val="0"/>
              <c:showPercent val="1"/>
              <c:showBubbleSize val="0"/>
            </c:dLbl>
            <c:dLbl>
              <c:idx val="7"/>
              <c:layout>
                <c:manualLayout>
                  <c:x val="8.6783445547567423E-2"/>
                  <c:y val="0.22905073471030934"/>
                </c:manualLayout>
              </c:layout>
              <c:tx>
                <c:rich>
                  <a:bodyPr/>
                  <a:lstStyle/>
                  <a:p>
                    <a:r>
                      <a:rPr lang="ja-JP" altLang="en-US" sz="1600" dirty="0" smtClean="0"/>
                      <a:t>利払費等</a:t>
                    </a:r>
                    <a:endParaRPr lang="en-US" altLang="ja-JP" sz="1600" dirty="0" smtClean="0"/>
                  </a:p>
                  <a:p>
                    <a:r>
                      <a:rPr lang="en-US" altLang="ja-JP" sz="1100" dirty="0" smtClean="0"/>
                      <a:t>9</a:t>
                    </a:r>
                    <a:r>
                      <a:rPr lang="ja-JP" altLang="en-US" sz="1100" dirty="0" smtClean="0"/>
                      <a:t>兆</a:t>
                    </a:r>
                    <a:r>
                      <a:rPr lang="en-US" altLang="ja-JP" sz="1100" dirty="0" smtClean="0"/>
                      <a:t>275</a:t>
                    </a:r>
                    <a:r>
                      <a:rPr lang="ja-JP" altLang="en-US" sz="1100" dirty="0" smtClean="0"/>
                      <a:t>億円</a:t>
                    </a:r>
                    <a:r>
                      <a:rPr lang="ja-JP" altLang="en-US" dirty="0"/>
                      <a:t>
</a:t>
                    </a:r>
                    <a:r>
                      <a:rPr lang="ja-JP" altLang="en-US" dirty="0" smtClean="0"/>
                      <a:t>　</a:t>
                    </a:r>
                    <a:r>
                      <a:rPr lang="en-US" altLang="ja-JP" sz="1600" dirty="0" smtClean="0"/>
                      <a:t>9.2%</a:t>
                    </a:r>
                    <a:endParaRPr lang="ja-JP" altLang="en-US" dirty="0"/>
                  </a:p>
                </c:rich>
              </c:tx>
              <c:showLegendKey val="0"/>
              <c:showVal val="0"/>
              <c:showCatName val="1"/>
              <c:showSerName val="0"/>
              <c:showPercent val="1"/>
              <c:showBubbleSize val="0"/>
            </c:dLbl>
            <c:numFmt formatCode="0.0%" sourceLinked="0"/>
            <c:txPr>
              <a:bodyPr/>
              <a:lstStyle/>
              <a:p>
                <a:pPr>
                  <a:defRPr>
                    <a:latin typeface="HG丸ｺﾞｼｯｸM-PRO" panose="020F0600000000000000" pitchFamily="50" charset="-128"/>
                    <a:ea typeface="HG丸ｺﾞｼｯｸM-PRO" panose="020F0600000000000000" pitchFamily="50" charset="-128"/>
                  </a:defRPr>
                </a:pPr>
                <a:endParaRPr lang="ja-JP"/>
              </a:p>
            </c:txPr>
            <c:showLegendKey val="0"/>
            <c:showVal val="0"/>
            <c:showCatName val="1"/>
            <c:showSerName val="0"/>
            <c:showPercent val="1"/>
            <c:showBubbleSize val="0"/>
            <c:showLeaderLines val="1"/>
          </c:dLbls>
          <c:cat>
            <c:strRef>
              <c:f>Sheet1!$A$2:$A$9</c:f>
              <c:strCache>
                <c:ptCount val="8"/>
                <c:pt idx="0">
                  <c:v>社会保障</c:v>
                </c:pt>
                <c:pt idx="1">
                  <c:v>地方交付税
交付金等</c:v>
                </c:pt>
                <c:pt idx="2">
                  <c:v>公共
事業</c:v>
                </c:pt>
                <c:pt idx="3">
                  <c:v>文教及び
科学振興</c:v>
                </c:pt>
                <c:pt idx="4">
                  <c:v>防衛</c:v>
                </c:pt>
                <c:pt idx="5">
                  <c:v>その他</c:v>
                </c:pt>
                <c:pt idx="6">
                  <c:v>債務償還費</c:v>
                </c:pt>
                <c:pt idx="7">
                  <c:v>利払費等</c:v>
                </c:pt>
              </c:strCache>
            </c:strRef>
          </c:cat>
          <c:val>
            <c:numRef>
              <c:f>Sheet1!$B$2:$B$9</c:f>
              <c:numCache>
                <c:formatCode>General</c:formatCode>
                <c:ptCount val="8"/>
                <c:pt idx="0">
                  <c:v>33.700000000000003</c:v>
                </c:pt>
                <c:pt idx="1">
                  <c:v>15.9</c:v>
                </c:pt>
                <c:pt idx="2">
                  <c:v>6.1</c:v>
                </c:pt>
                <c:pt idx="3">
                  <c:v>5.5</c:v>
                </c:pt>
                <c:pt idx="4">
                  <c:v>5.3</c:v>
                </c:pt>
                <c:pt idx="5">
                  <c:v>9.6</c:v>
                </c:pt>
                <c:pt idx="6">
                  <c:v>14.6</c:v>
                </c:pt>
                <c:pt idx="7">
                  <c:v>9.1999999999999993</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9"/>
    </mc:Choice>
    <mc:Fallback>
      <c:style val="39"/>
    </mc:Fallback>
  </mc:AlternateContent>
  <c:chart>
    <c:autoTitleDeleted val="0"/>
    <c:plotArea>
      <c:layout>
        <c:manualLayout>
          <c:layoutTarget val="inner"/>
          <c:xMode val="edge"/>
          <c:yMode val="edge"/>
          <c:x val="4.972166336092701E-2"/>
          <c:y val="3.8670694864048338E-2"/>
          <c:w val="0.93148542012299063"/>
          <c:h val="0.85901962556795208"/>
        </c:manualLayout>
      </c:layout>
      <c:barChart>
        <c:barDir val="col"/>
        <c:grouping val="stacked"/>
        <c:varyColors val="0"/>
        <c:ser>
          <c:idx val="2"/>
          <c:order val="2"/>
          <c:tx>
            <c:strRef>
              <c:f>Sheet1!$D$1</c:f>
              <c:strCache>
                <c:ptCount val="1"/>
                <c:pt idx="0">
                  <c:v>公債発行額</c:v>
                </c:pt>
              </c:strCache>
            </c:strRef>
          </c:tx>
          <c:spPr>
            <a:solidFill>
              <a:srgbClr val="92D050"/>
            </a:solidFill>
            <a:ln w="9520"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invertIfNegative val="0"/>
          <c:dLbls>
            <c:dLbl>
              <c:idx val="27"/>
              <c:layout>
                <c:manualLayout>
                  <c:x val="5.7825997475690312E-3"/>
                  <c:y val="-0.12360356581176996"/>
                </c:manualLayout>
              </c:layout>
              <c:spPr/>
              <c:txPr>
                <a:bodyPr/>
                <a:lstStyle/>
                <a:p>
                  <a:pPr>
                    <a:defRPr/>
                  </a:pPr>
                  <a:endParaRPr lang="ja-JP"/>
                </a:p>
              </c:txPr>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strRef>
              <c:f>Sheet1!$A$2:$A$35</c:f>
              <c:strCache>
                <c:ptCount val="34"/>
                <c:pt idx="0">
                  <c:v>60</c:v>
                </c:pt>
                <c:pt idx="1">
                  <c:v>61</c:v>
                </c:pt>
                <c:pt idx="2">
                  <c:v>62</c:v>
                </c:pt>
                <c:pt idx="3">
                  <c:v>63</c:v>
                </c:pt>
                <c:pt idx="4">
                  <c:v>元　平成</c:v>
                </c:pt>
                <c:pt idx="5">
                  <c:v>2</c:v>
                </c:pt>
                <c:pt idx="6">
                  <c:v>3</c:v>
                </c:pt>
                <c:pt idx="7">
                  <c:v>4</c:v>
                </c:pt>
                <c:pt idx="8">
                  <c:v>5</c:v>
                </c:pt>
                <c:pt idx="9">
                  <c:v>6</c:v>
                </c:pt>
                <c:pt idx="10">
                  <c:v>7</c:v>
                </c:pt>
                <c:pt idx="11">
                  <c:v>8</c:v>
                </c:pt>
                <c:pt idx="12">
                  <c:v>9</c:v>
                </c:pt>
                <c:pt idx="13">
                  <c:v>10</c:v>
                </c:pt>
                <c:pt idx="14">
                  <c:v>11</c:v>
                </c:pt>
                <c:pt idx="15">
                  <c:v>12</c:v>
                </c:pt>
                <c:pt idx="16">
                  <c:v>13</c:v>
                </c:pt>
                <c:pt idx="17">
                  <c:v>14</c:v>
                </c:pt>
                <c:pt idx="18">
                  <c:v>15</c:v>
                </c:pt>
                <c:pt idx="19">
                  <c:v>16</c:v>
                </c:pt>
                <c:pt idx="20">
                  <c:v>17</c:v>
                </c:pt>
                <c:pt idx="21">
                  <c:v>18</c:v>
                </c:pt>
                <c:pt idx="22">
                  <c:v>19</c:v>
                </c:pt>
                <c:pt idx="23">
                  <c:v>20</c:v>
                </c:pt>
                <c:pt idx="24">
                  <c:v>21</c:v>
                </c:pt>
                <c:pt idx="25">
                  <c:v>22</c:v>
                </c:pt>
                <c:pt idx="26">
                  <c:v>23</c:v>
                </c:pt>
                <c:pt idx="27">
                  <c:v>24</c:v>
                </c:pt>
                <c:pt idx="28">
                  <c:v>25</c:v>
                </c:pt>
                <c:pt idx="29">
                  <c:v>26</c:v>
                </c:pt>
                <c:pt idx="30">
                  <c:v>27</c:v>
                </c:pt>
                <c:pt idx="31">
                  <c:v>28</c:v>
                </c:pt>
                <c:pt idx="32">
                  <c:v>29</c:v>
                </c:pt>
                <c:pt idx="33">
                  <c:v>30</c:v>
                </c:pt>
              </c:strCache>
            </c:strRef>
          </c:cat>
          <c:val>
            <c:numRef>
              <c:f>Sheet1!$D$2:$D$35</c:f>
              <c:numCache>
                <c:formatCode>0.0</c:formatCode>
                <c:ptCount val="34"/>
                <c:pt idx="0">
                  <c:v>12.3</c:v>
                </c:pt>
                <c:pt idx="1">
                  <c:v>11.3</c:v>
                </c:pt>
                <c:pt idx="2">
                  <c:v>9.4</c:v>
                </c:pt>
                <c:pt idx="3">
                  <c:v>7.2</c:v>
                </c:pt>
                <c:pt idx="4">
                  <c:v>6.6</c:v>
                </c:pt>
                <c:pt idx="5">
                  <c:v>7.3</c:v>
                </c:pt>
                <c:pt idx="6">
                  <c:v>6.7</c:v>
                </c:pt>
                <c:pt idx="7">
                  <c:v>9.5</c:v>
                </c:pt>
                <c:pt idx="8">
                  <c:v>16.2</c:v>
                </c:pt>
                <c:pt idx="9">
                  <c:v>16.5</c:v>
                </c:pt>
                <c:pt idx="10">
                  <c:v>21.2</c:v>
                </c:pt>
                <c:pt idx="11">
                  <c:v>21.7</c:v>
                </c:pt>
                <c:pt idx="12">
                  <c:v>18.5</c:v>
                </c:pt>
                <c:pt idx="13">
                  <c:v>34</c:v>
                </c:pt>
                <c:pt idx="14">
                  <c:v>37.5</c:v>
                </c:pt>
                <c:pt idx="15">
                  <c:v>33</c:v>
                </c:pt>
                <c:pt idx="16">
                  <c:v>30</c:v>
                </c:pt>
                <c:pt idx="17">
                  <c:v>35</c:v>
                </c:pt>
                <c:pt idx="18">
                  <c:v>35.299999999999997</c:v>
                </c:pt>
                <c:pt idx="19">
                  <c:v>35.5</c:v>
                </c:pt>
                <c:pt idx="20">
                  <c:v>31.3</c:v>
                </c:pt>
                <c:pt idx="21">
                  <c:v>27.5</c:v>
                </c:pt>
                <c:pt idx="22">
                  <c:v>25.4</c:v>
                </c:pt>
                <c:pt idx="23">
                  <c:v>33.200000000000003</c:v>
                </c:pt>
                <c:pt idx="24">
                  <c:v>52</c:v>
                </c:pt>
                <c:pt idx="25">
                  <c:v>42.3</c:v>
                </c:pt>
                <c:pt idx="26">
                  <c:v>42.8</c:v>
                </c:pt>
                <c:pt idx="27">
                  <c:v>47.5</c:v>
                </c:pt>
                <c:pt idx="28">
                  <c:v>40.9</c:v>
                </c:pt>
                <c:pt idx="29">
                  <c:v>38.5</c:v>
                </c:pt>
                <c:pt idx="30">
                  <c:v>34.9</c:v>
                </c:pt>
                <c:pt idx="31">
                  <c:v>38</c:v>
                </c:pt>
                <c:pt idx="32">
                  <c:v>35.6</c:v>
                </c:pt>
                <c:pt idx="33">
                  <c:v>33.700000000000003</c:v>
                </c:pt>
              </c:numCache>
            </c:numRef>
          </c:val>
        </c:ser>
        <c:dLbls>
          <c:showLegendKey val="0"/>
          <c:showVal val="0"/>
          <c:showCatName val="0"/>
          <c:showSerName val="0"/>
          <c:showPercent val="0"/>
          <c:showBubbleSize val="0"/>
        </c:dLbls>
        <c:gapWidth val="150"/>
        <c:overlap val="100"/>
        <c:axId val="230824960"/>
        <c:axId val="230830848"/>
      </c:barChart>
      <c:lineChart>
        <c:grouping val="standard"/>
        <c:varyColors val="0"/>
        <c:ser>
          <c:idx val="0"/>
          <c:order val="0"/>
          <c:tx>
            <c:strRef>
              <c:f>Sheet1!$B$1</c:f>
              <c:strCache>
                <c:ptCount val="1"/>
                <c:pt idx="0">
                  <c:v>一般会計歳出</c:v>
                </c:pt>
              </c:strCache>
            </c:strRef>
          </c:tx>
          <c:spPr>
            <a:ln>
              <a:solidFill>
                <a:srgbClr val="FF0000"/>
              </a:solidFill>
            </a:ln>
          </c:spPr>
          <c:marker>
            <c:symbol val="circle"/>
            <c:size val="5"/>
            <c:spPr>
              <a:solidFill>
                <a:srgbClr val="FF0000"/>
              </a:solidFill>
              <a:ln>
                <a:solidFill>
                  <a:srgbClr val="FF0000"/>
                </a:solidFill>
              </a:ln>
            </c:spPr>
          </c:marker>
          <c:dLbls>
            <c:dLbl>
              <c:idx val="27"/>
              <c:layout>
                <c:manualLayout>
                  <c:x val="-3.1791321911408855E-2"/>
                  <c:y val="3.3840838049892207E-2"/>
                </c:manualLayout>
              </c:layout>
              <c:dLblPos val="r"/>
              <c:showLegendKey val="0"/>
              <c:showVal val="1"/>
              <c:showCatName val="0"/>
              <c:showSerName val="0"/>
              <c:showPercent val="0"/>
              <c:showBubbleSize val="0"/>
            </c:dLbl>
            <c:dLbl>
              <c:idx val="28"/>
              <c:layout>
                <c:manualLayout>
                  <c:x val="-4.0499939897388454E-2"/>
                  <c:y val="-2.900643261419332E-2"/>
                </c:manualLayout>
              </c:layout>
              <c:dLblPos val="r"/>
              <c:showLegendKey val="0"/>
              <c:showVal val="1"/>
              <c:showCatName val="0"/>
              <c:showSerName val="0"/>
              <c:showPercent val="0"/>
              <c:showBubbleSize val="0"/>
            </c:dLbl>
            <c:txPr>
              <a:bodyPr/>
              <a:lstStyle/>
              <a:p>
                <a:pPr>
                  <a:defRPr>
                    <a:solidFill>
                      <a:srgbClr val="FF0000"/>
                    </a:solidFill>
                  </a:defRPr>
                </a:pPr>
                <a:endParaRPr lang="ja-JP"/>
              </a:p>
            </c:txPr>
            <c:dLblPos val="t"/>
            <c:showLegendKey val="0"/>
            <c:showVal val="1"/>
            <c:showCatName val="0"/>
            <c:showSerName val="0"/>
            <c:showPercent val="0"/>
            <c:showBubbleSize val="0"/>
            <c:showLeaderLines val="0"/>
          </c:dLbls>
          <c:cat>
            <c:strRef>
              <c:f>Sheet1!$A$2:$A$35</c:f>
              <c:strCache>
                <c:ptCount val="34"/>
                <c:pt idx="0">
                  <c:v>60</c:v>
                </c:pt>
                <c:pt idx="1">
                  <c:v>61</c:v>
                </c:pt>
                <c:pt idx="2">
                  <c:v>62</c:v>
                </c:pt>
                <c:pt idx="3">
                  <c:v>63</c:v>
                </c:pt>
                <c:pt idx="4">
                  <c:v>元　平成</c:v>
                </c:pt>
                <c:pt idx="5">
                  <c:v>2</c:v>
                </c:pt>
                <c:pt idx="6">
                  <c:v>3</c:v>
                </c:pt>
                <c:pt idx="7">
                  <c:v>4</c:v>
                </c:pt>
                <c:pt idx="8">
                  <c:v>5</c:v>
                </c:pt>
                <c:pt idx="9">
                  <c:v>6</c:v>
                </c:pt>
                <c:pt idx="10">
                  <c:v>7</c:v>
                </c:pt>
                <c:pt idx="11">
                  <c:v>8</c:v>
                </c:pt>
                <c:pt idx="12">
                  <c:v>9</c:v>
                </c:pt>
                <c:pt idx="13">
                  <c:v>10</c:v>
                </c:pt>
                <c:pt idx="14">
                  <c:v>11</c:v>
                </c:pt>
                <c:pt idx="15">
                  <c:v>12</c:v>
                </c:pt>
                <c:pt idx="16">
                  <c:v>13</c:v>
                </c:pt>
                <c:pt idx="17">
                  <c:v>14</c:v>
                </c:pt>
                <c:pt idx="18">
                  <c:v>15</c:v>
                </c:pt>
                <c:pt idx="19">
                  <c:v>16</c:v>
                </c:pt>
                <c:pt idx="20">
                  <c:v>17</c:v>
                </c:pt>
                <c:pt idx="21">
                  <c:v>18</c:v>
                </c:pt>
                <c:pt idx="22">
                  <c:v>19</c:v>
                </c:pt>
                <c:pt idx="23">
                  <c:v>20</c:v>
                </c:pt>
                <c:pt idx="24">
                  <c:v>21</c:v>
                </c:pt>
                <c:pt idx="25">
                  <c:v>22</c:v>
                </c:pt>
                <c:pt idx="26">
                  <c:v>23</c:v>
                </c:pt>
                <c:pt idx="27">
                  <c:v>24</c:v>
                </c:pt>
                <c:pt idx="28">
                  <c:v>25</c:v>
                </c:pt>
                <c:pt idx="29">
                  <c:v>26</c:v>
                </c:pt>
                <c:pt idx="30">
                  <c:v>27</c:v>
                </c:pt>
                <c:pt idx="31">
                  <c:v>28</c:v>
                </c:pt>
                <c:pt idx="32">
                  <c:v>29</c:v>
                </c:pt>
                <c:pt idx="33">
                  <c:v>30</c:v>
                </c:pt>
              </c:strCache>
            </c:strRef>
          </c:cat>
          <c:val>
            <c:numRef>
              <c:f>Sheet1!$B$2:$B$35</c:f>
              <c:numCache>
                <c:formatCode>0.0</c:formatCode>
                <c:ptCount val="34"/>
                <c:pt idx="0">
                  <c:v>53</c:v>
                </c:pt>
                <c:pt idx="1">
                  <c:v>53.6</c:v>
                </c:pt>
                <c:pt idx="2">
                  <c:v>57.7</c:v>
                </c:pt>
                <c:pt idx="3">
                  <c:v>61.5</c:v>
                </c:pt>
                <c:pt idx="4">
                  <c:v>65.900000000000006</c:v>
                </c:pt>
                <c:pt idx="5">
                  <c:v>69.3</c:v>
                </c:pt>
                <c:pt idx="6">
                  <c:v>70.5</c:v>
                </c:pt>
                <c:pt idx="7">
                  <c:v>70.5</c:v>
                </c:pt>
                <c:pt idx="8">
                  <c:v>75.099999999999994</c:v>
                </c:pt>
                <c:pt idx="9">
                  <c:v>73.599999999999994</c:v>
                </c:pt>
                <c:pt idx="10">
                  <c:v>75.900000000000006</c:v>
                </c:pt>
                <c:pt idx="11">
                  <c:v>78.8</c:v>
                </c:pt>
                <c:pt idx="12">
                  <c:v>78.5</c:v>
                </c:pt>
                <c:pt idx="13">
                  <c:v>84.4</c:v>
                </c:pt>
                <c:pt idx="14">
                  <c:v>89</c:v>
                </c:pt>
                <c:pt idx="15">
                  <c:v>89.3</c:v>
                </c:pt>
                <c:pt idx="16">
                  <c:v>84.8</c:v>
                </c:pt>
                <c:pt idx="17">
                  <c:v>83.7</c:v>
                </c:pt>
                <c:pt idx="18">
                  <c:v>82.4</c:v>
                </c:pt>
                <c:pt idx="19">
                  <c:v>84.9</c:v>
                </c:pt>
                <c:pt idx="20">
                  <c:v>85.5</c:v>
                </c:pt>
                <c:pt idx="21">
                  <c:v>81</c:v>
                </c:pt>
                <c:pt idx="22">
                  <c:v>81.8</c:v>
                </c:pt>
                <c:pt idx="23">
                  <c:v>84.7</c:v>
                </c:pt>
                <c:pt idx="24">
                  <c:v>101</c:v>
                </c:pt>
                <c:pt idx="25">
                  <c:v>95.3</c:v>
                </c:pt>
                <c:pt idx="26">
                  <c:v>100.7</c:v>
                </c:pt>
                <c:pt idx="27">
                  <c:v>97.1</c:v>
                </c:pt>
                <c:pt idx="28">
                  <c:v>100.2</c:v>
                </c:pt>
                <c:pt idx="29">
                  <c:v>98.8</c:v>
                </c:pt>
                <c:pt idx="30">
                  <c:v>98.2</c:v>
                </c:pt>
                <c:pt idx="31">
                  <c:v>97.5</c:v>
                </c:pt>
                <c:pt idx="32">
                  <c:v>99.1</c:v>
                </c:pt>
                <c:pt idx="33">
                  <c:v>97.7</c:v>
                </c:pt>
              </c:numCache>
            </c:numRef>
          </c:val>
          <c:smooth val="0"/>
        </c:ser>
        <c:ser>
          <c:idx val="1"/>
          <c:order val="1"/>
          <c:tx>
            <c:strRef>
              <c:f>Sheet1!$C$1</c:f>
              <c:strCache>
                <c:ptCount val="1"/>
                <c:pt idx="0">
                  <c:v>一般会計税収</c:v>
                </c:pt>
              </c:strCache>
            </c:strRef>
          </c:tx>
          <c:marker>
            <c:symbol val="circle"/>
            <c:size val="5"/>
          </c:marker>
          <c:dLbls>
            <c:txPr>
              <a:bodyPr/>
              <a:lstStyle/>
              <a:p>
                <a:pPr>
                  <a:defRPr>
                    <a:solidFill>
                      <a:schemeClr val="accent5">
                        <a:lumMod val="75000"/>
                      </a:schemeClr>
                    </a:solidFill>
                  </a:defRPr>
                </a:pPr>
                <a:endParaRPr lang="ja-JP"/>
              </a:p>
            </c:txPr>
            <c:dLblPos val="t"/>
            <c:showLegendKey val="0"/>
            <c:showVal val="1"/>
            <c:showCatName val="0"/>
            <c:showSerName val="0"/>
            <c:showPercent val="0"/>
            <c:showBubbleSize val="0"/>
            <c:showLeaderLines val="0"/>
          </c:dLbls>
          <c:cat>
            <c:strRef>
              <c:f>Sheet1!$A$2:$A$35</c:f>
              <c:strCache>
                <c:ptCount val="34"/>
                <c:pt idx="0">
                  <c:v>60</c:v>
                </c:pt>
                <c:pt idx="1">
                  <c:v>61</c:v>
                </c:pt>
                <c:pt idx="2">
                  <c:v>62</c:v>
                </c:pt>
                <c:pt idx="3">
                  <c:v>63</c:v>
                </c:pt>
                <c:pt idx="4">
                  <c:v>元　平成</c:v>
                </c:pt>
                <c:pt idx="5">
                  <c:v>2</c:v>
                </c:pt>
                <c:pt idx="6">
                  <c:v>3</c:v>
                </c:pt>
                <c:pt idx="7">
                  <c:v>4</c:v>
                </c:pt>
                <c:pt idx="8">
                  <c:v>5</c:v>
                </c:pt>
                <c:pt idx="9">
                  <c:v>6</c:v>
                </c:pt>
                <c:pt idx="10">
                  <c:v>7</c:v>
                </c:pt>
                <c:pt idx="11">
                  <c:v>8</c:v>
                </c:pt>
                <c:pt idx="12">
                  <c:v>9</c:v>
                </c:pt>
                <c:pt idx="13">
                  <c:v>10</c:v>
                </c:pt>
                <c:pt idx="14">
                  <c:v>11</c:v>
                </c:pt>
                <c:pt idx="15">
                  <c:v>12</c:v>
                </c:pt>
                <c:pt idx="16">
                  <c:v>13</c:v>
                </c:pt>
                <c:pt idx="17">
                  <c:v>14</c:v>
                </c:pt>
                <c:pt idx="18">
                  <c:v>15</c:v>
                </c:pt>
                <c:pt idx="19">
                  <c:v>16</c:v>
                </c:pt>
                <c:pt idx="20">
                  <c:v>17</c:v>
                </c:pt>
                <c:pt idx="21">
                  <c:v>18</c:v>
                </c:pt>
                <c:pt idx="22">
                  <c:v>19</c:v>
                </c:pt>
                <c:pt idx="23">
                  <c:v>20</c:v>
                </c:pt>
                <c:pt idx="24">
                  <c:v>21</c:v>
                </c:pt>
                <c:pt idx="25">
                  <c:v>22</c:v>
                </c:pt>
                <c:pt idx="26">
                  <c:v>23</c:v>
                </c:pt>
                <c:pt idx="27">
                  <c:v>24</c:v>
                </c:pt>
                <c:pt idx="28">
                  <c:v>25</c:v>
                </c:pt>
                <c:pt idx="29">
                  <c:v>26</c:v>
                </c:pt>
                <c:pt idx="30">
                  <c:v>27</c:v>
                </c:pt>
                <c:pt idx="31">
                  <c:v>28</c:v>
                </c:pt>
                <c:pt idx="32">
                  <c:v>29</c:v>
                </c:pt>
                <c:pt idx="33">
                  <c:v>30</c:v>
                </c:pt>
              </c:strCache>
            </c:strRef>
          </c:cat>
          <c:val>
            <c:numRef>
              <c:f>Sheet1!$C$2:$C$35</c:f>
              <c:numCache>
                <c:formatCode>0.0</c:formatCode>
                <c:ptCount val="34"/>
                <c:pt idx="0">
                  <c:v>38.200000000000003</c:v>
                </c:pt>
                <c:pt idx="1">
                  <c:v>41.9</c:v>
                </c:pt>
                <c:pt idx="2">
                  <c:v>46.8</c:v>
                </c:pt>
                <c:pt idx="3">
                  <c:v>50.8</c:v>
                </c:pt>
                <c:pt idx="4">
                  <c:v>54.9</c:v>
                </c:pt>
                <c:pt idx="5">
                  <c:v>60.1</c:v>
                </c:pt>
                <c:pt idx="6">
                  <c:v>59.8</c:v>
                </c:pt>
                <c:pt idx="7">
                  <c:v>54.4</c:v>
                </c:pt>
                <c:pt idx="8">
                  <c:v>54.1</c:v>
                </c:pt>
                <c:pt idx="9">
                  <c:v>51</c:v>
                </c:pt>
                <c:pt idx="10">
                  <c:v>51.9</c:v>
                </c:pt>
                <c:pt idx="11">
                  <c:v>52.1</c:v>
                </c:pt>
                <c:pt idx="12">
                  <c:v>53.9</c:v>
                </c:pt>
                <c:pt idx="13">
                  <c:v>49.4</c:v>
                </c:pt>
                <c:pt idx="14">
                  <c:v>47.2</c:v>
                </c:pt>
                <c:pt idx="15">
                  <c:v>50.7</c:v>
                </c:pt>
                <c:pt idx="16">
                  <c:v>47.9</c:v>
                </c:pt>
                <c:pt idx="17">
                  <c:v>43.8</c:v>
                </c:pt>
                <c:pt idx="18">
                  <c:v>43.3</c:v>
                </c:pt>
                <c:pt idx="19">
                  <c:v>45.6</c:v>
                </c:pt>
                <c:pt idx="20">
                  <c:v>49.1</c:v>
                </c:pt>
                <c:pt idx="21">
                  <c:v>49.1</c:v>
                </c:pt>
                <c:pt idx="22">
                  <c:v>51</c:v>
                </c:pt>
                <c:pt idx="23">
                  <c:v>44.3</c:v>
                </c:pt>
                <c:pt idx="24">
                  <c:v>38.700000000000003</c:v>
                </c:pt>
                <c:pt idx="25">
                  <c:v>41.5</c:v>
                </c:pt>
                <c:pt idx="26">
                  <c:v>42.8</c:v>
                </c:pt>
                <c:pt idx="27">
                  <c:v>43.9</c:v>
                </c:pt>
                <c:pt idx="28">
                  <c:v>47</c:v>
                </c:pt>
                <c:pt idx="29">
                  <c:v>54</c:v>
                </c:pt>
                <c:pt idx="30">
                  <c:v>56.3</c:v>
                </c:pt>
                <c:pt idx="31">
                  <c:v>55.5</c:v>
                </c:pt>
                <c:pt idx="32">
                  <c:v>57.7</c:v>
                </c:pt>
                <c:pt idx="33">
                  <c:v>59.1</c:v>
                </c:pt>
              </c:numCache>
            </c:numRef>
          </c:val>
          <c:smooth val="0"/>
        </c:ser>
        <c:dLbls>
          <c:showLegendKey val="0"/>
          <c:showVal val="0"/>
          <c:showCatName val="0"/>
          <c:showSerName val="0"/>
          <c:showPercent val="0"/>
          <c:showBubbleSize val="0"/>
        </c:dLbls>
        <c:marker val="1"/>
        <c:smooth val="0"/>
        <c:axId val="230824960"/>
        <c:axId val="230830848"/>
      </c:lineChart>
      <c:catAx>
        <c:axId val="230824960"/>
        <c:scaling>
          <c:orientation val="minMax"/>
        </c:scaling>
        <c:delete val="0"/>
        <c:axPos val="b"/>
        <c:numFmt formatCode="General" sourceLinked="1"/>
        <c:majorTickMark val="out"/>
        <c:minorTickMark val="none"/>
        <c:tickLblPos val="nextTo"/>
        <c:crossAx val="230830848"/>
        <c:crosses val="autoZero"/>
        <c:auto val="1"/>
        <c:lblAlgn val="ctr"/>
        <c:lblOffset val="100"/>
        <c:noMultiLvlLbl val="0"/>
      </c:catAx>
      <c:valAx>
        <c:axId val="230830848"/>
        <c:scaling>
          <c:orientation val="minMax"/>
        </c:scaling>
        <c:delete val="0"/>
        <c:axPos val="l"/>
        <c:majorGridlines>
          <c:spPr>
            <a:ln w="6347" cmpd="sng">
              <a:prstDash val="sysDot"/>
            </a:ln>
          </c:spPr>
        </c:majorGridlines>
        <c:numFmt formatCode="0.0" sourceLinked="1"/>
        <c:majorTickMark val="out"/>
        <c:minorTickMark val="none"/>
        <c:tickLblPos val="nextTo"/>
        <c:crossAx val="230824960"/>
        <c:crosses val="autoZero"/>
        <c:crossBetween val="between"/>
      </c:valAx>
      <c:spPr>
        <a:solidFill>
          <a:schemeClr val="accent6">
            <a:lumMod val="20000"/>
            <a:lumOff val="80000"/>
          </a:schemeClr>
        </a:solidFill>
        <a:ln w="6347">
          <a:solidFill>
            <a:schemeClr val="tx1"/>
          </a:solidFill>
          <a:prstDash val="sysDot"/>
        </a:ln>
      </c:spPr>
    </c:plotArea>
    <c:legend>
      <c:legendPos val="l"/>
      <c:layout>
        <c:manualLayout>
          <c:xMode val="edge"/>
          <c:yMode val="edge"/>
          <c:x val="0.10520276514731433"/>
          <c:y val="0.10877572368671307"/>
          <c:w val="0.19184025615432956"/>
          <c:h val="0.14914146601240064"/>
        </c:manualLayout>
      </c:layout>
      <c:overlay val="1"/>
      <c:spPr>
        <a:solidFill>
          <a:schemeClr val="bg1"/>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outerShdw blurRad="50800" dist="38100" dir="2700000" algn="tl" rotWithShape="0">
            <a:prstClr val="black">
              <a:alpha val="40000"/>
            </a:prstClr>
          </a:outerShdw>
        </a:effectLst>
      </c:spPr>
    </c:legend>
    <c:plotVisOnly val="1"/>
    <c:dispBlanksAs val="gap"/>
    <c:showDLblsOverMax val="0"/>
  </c:chart>
  <c:spPr>
    <a:ln>
      <a:noFill/>
    </a:ln>
  </c:spPr>
  <c:txPr>
    <a:bodyPr/>
    <a:lstStyle/>
    <a:p>
      <a:pPr>
        <a:defRPr>
          <a:latin typeface="ＭＳ Ｐゴシック" pitchFamily="50" charset="-128"/>
          <a:ea typeface="ＭＳ Ｐゴシック" pitchFamily="50" charset="-128"/>
        </a:defRPr>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sz="1050" b="0" dirty="0">
                <a:latin typeface="HGｺﾞｼｯｸM" panose="020B0609000000000000" pitchFamily="49" charset="-128"/>
                <a:ea typeface="HGｺﾞｼｯｸM" panose="020B0609000000000000" pitchFamily="49" charset="-128"/>
              </a:rPr>
              <a:t>（兆円）</a:t>
            </a:r>
            <a:r>
              <a:rPr lang="ja-JP" altLang="en-US" sz="2800" dirty="0"/>
              <a:t>公債残高の推移</a:t>
            </a:r>
          </a:p>
        </c:rich>
      </c:tx>
      <c:layout>
        <c:manualLayout>
          <c:xMode val="edge"/>
          <c:yMode val="edge"/>
          <c:x val="8.3950194786016653E-4"/>
          <c:y val="3.822490500182861E-2"/>
        </c:manualLayout>
      </c:layout>
      <c:overlay val="0"/>
    </c:title>
    <c:autoTitleDeleted val="0"/>
    <c:plotArea>
      <c:layout>
        <c:manualLayout>
          <c:layoutTarget val="inner"/>
          <c:xMode val="edge"/>
          <c:yMode val="edge"/>
          <c:x val="4.6120453234948032E-2"/>
          <c:y val="0.16265791719961298"/>
          <c:w val="0.88381881384457439"/>
          <c:h val="0.78014855764296853"/>
        </c:manualLayout>
      </c:layout>
      <c:areaChart>
        <c:grouping val="standard"/>
        <c:varyColors val="0"/>
        <c:ser>
          <c:idx val="0"/>
          <c:order val="0"/>
          <c:tx>
            <c:strRef>
              <c:f>公債残高推移!$A$3</c:f>
              <c:strCache>
                <c:ptCount val="1"/>
                <c:pt idx="0">
                  <c:v>公債残高</c:v>
                </c:pt>
              </c:strCache>
            </c:strRef>
          </c:tx>
          <c:spPr>
            <a:solidFill>
              <a:schemeClr val="accent3">
                <a:lumMod val="60000"/>
                <a:lumOff val="40000"/>
              </a:schemeClr>
            </a:solidFill>
            <a:ln>
              <a:solidFill>
                <a:srgbClr val="00B050"/>
              </a:solidFill>
            </a:ln>
          </c:spPr>
          <c:cat>
            <c:strRef>
              <c:f>公債残高推移!$B$2:$M$2</c:f>
              <c:strCache>
                <c:ptCount val="12"/>
                <c:pt idx="0">
                  <c:v>40</c:v>
                </c:pt>
                <c:pt idx="1">
                  <c:v>45</c:v>
                </c:pt>
                <c:pt idx="2">
                  <c:v>50</c:v>
                </c:pt>
                <c:pt idx="3">
                  <c:v>55</c:v>
                </c:pt>
                <c:pt idx="4">
                  <c:v>60</c:v>
                </c:pt>
                <c:pt idx="5">
                  <c:v>元</c:v>
                </c:pt>
                <c:pt idx="6">
                  <c:v>5</c:v>
                </c:pt>
                <c:pt idx="7">
                  <c:v>10</c:v>
                </c:pt>
                <c:pt idx="8">
                  <c:v>15</c:v>
                </c:pt>
                <c:pt idx="9">
                  <c:v>20</c:v>
                </c:pt>
                <c:pt idx="10">
                  <c:v>25</c:v>
                </c:pt>
                <c:pt idx="11">
                  <c:v>30</c:v>
                </c:pt>
              </c:strCache>
            </c:strRef>
          </c:cat>
          <c:val>
            <c:numRef>
              <c:f>公債残高推移!$B$3:$M$3</c:f>
              <c:numCache>
                <c:formatCode>General</c:formatCode>
                <c:ptCount val="12"/>
                <c:pt idx="0">
                  <c:v>0</c:v>
                </c:pt>
                <c:pt idx="1">
                  <c:v>3</c:v>
                </c:pt>
                <c:pt idx="2">
                  <c:v>15</c:v>
                </c:pt>
                <c:pt idx="3">
                  <c:v>71</c:v>
                </c:pt>
                <c:pt idx="4">
                  <c:v>134</c:v>
                </c:pt>
                <c:pt idx="5">
                  <c:v>161</c:v>
                </c:pt>
                <c:pt idx="6">
                  <c:v>193</c:v>
                </c:pt>
                <c:pt idx="7">
                  <c:v>295</c:v>
                </c:pt>
                <c:pt idx="8">
                  <c:v>457</c:v>
                </c:pt>
                <c:pt idx="9">
                  <c:v>546</c:v>
                </c:pt>
                <c:pt idx="10">
                  <c:v>744</c:v>
                </c:pt>
                <c:pt idx="11">
                  <c:v>883</c:v>
                </c:pt>
              </c:numCache>
            </c:numRef>
          </c:val>
        </c:ser>
        <c:ser>
          <c:idx val="1"/>
          <c:order val="1"/>
          <c:tx>
            <c:strRef>
              <c:f>公債残高推移!$A$4</c:f>
              <c:strCache>
                <c:ptCount val="1"/>
                <c:pt idx="0">
                  <c:v>復興債残高</c:v>
                </c:pt>
              </c:strCache>
            </c:strRef>
          </c:tx>
          <c:spPr>
            <a:solidFill>
              <a:schemeClr val="accent2">
                <a:lumMod val="20000"/>
                <a:lumOff val="80000"/>
              </a:schemeClr>
            </a:solidFill>
            <a:ln>
              <a:solidFill>
                <a:schemeClr val="accent2">
                  <a:lumMod val="75000"/>
                </a:schemeClr>
              </a:solidFill>
            </a:ln>
          </c:spPr>
          <c:cat>
            <c:strRef>
              <c:f>公債残高推移!$B$2:$M$2</c:f>
              <c:strCache>
                <c:ptCount val="12"/>
                <c:pt idx="0">
                  <c:v>40</c:v>
                </c:pt>
                <c:pt idx="1">
                  <c:v>45</c:v>
                </c:pt>
                <c:pt idx="2">
                  <c:v>50</c:v>
                </c:pt>
                <c:pt idx="3">
                  <c:v>55</c:v>
                </c:pt>
                <c:pt idx="4">
                  <c:v>60</c:v>
                </c:pt>
                <c:pt idx="5">
                  <c:v>元</c:v>
                </c:pt>
                <c:pt idx="6">
                  <c:v>5</c:v>
                </c:pt>
                <c:pt idx="7">
                  <c:v>10</c:v>
                </c:pt>
                <c:pt idx="8">
                  <c:v>15</c:v>
                </c:pt>
                <c:pt idx="9">
                  <c:v>20</c:v>
                </c:pt>
                <c:pt idx="10">
                  <c:v>25</c:v>
                </c:pt>
                <c:pt idx="11">
                  <c:v>30</c:v>
                </c:pt>
              </c:strCache>
            </c:strRef>
          </c:cat>
          <c:val>
            <c:numRef>
              <c:f>公債残高推移!$B$4:$M$4</c:f>
              <c:numCache>
                <c:formatCode>General</c:formatCode>
                <c:ptCount val="12"/>
                <c:pt idx="0">
                  <c:v>0</c:v>
                </c:pt>
                <c:pt idx="1">
                  <c:v>3</c:v>
                </c:pt>
                <c:pt idx="2">
                  <c:v>15</c:v>
                </c:pt>
                <c:pt idx="3">
                  <c:v>71</c:v>
                </c:pt>
                <c:pt idx="4">
                  <c:v>134</c:v>
                </c:pt>
                <c:pt idx="5">
                  <c:v>161</c:v>
                </c:pt>
                <c:pt idx="6">
                  <c:v>193</c:v>
                </c:pt>
                <c:pt idx="7">
                  <c:v>295</c:v>
                </c:pt>
                <c:pt idx="8">
                  <c:v>457</c:v>
                </c:pt>
                <c:pt idx="9">
                  <c:v>546</c:v>
                </c:pt>
                <c:pt idx="10">
                  <c:v>735</c:v>
                </c:pt>
                <c:pt idx="11">
                  <c:v>877</c:v>
                </c:pt>
              </c:numCache>
            </c:numRef>
          </c:val>
        </c:ser>
        <c:ser>
          <c:idx val="2"/>
          <c:order val="2"/>
          <c:tx>
            <c:strRef>
              <c:f>公債残高推移!$A$5</c:f>
              <c:strCache>
                <c:ptCount val="1"/>
                <c:pt idx="0">
                  <c:v>特例公債残高</c:v>
                </c:pt>
              </c:strCache>
            </c:strRef>
          </c:tx>
          <c:spPr>
            <a:solidFill>
              <a:schemeClr val="accent5">
                <a:lumMod val="20000"/>
                <a:lumOff val="80000"/>
              </a:schemeClr>
            </a:solidFill>
            <a:ln>
              <a:solidFill>
                <a:schemeClr val="accent1"/>
              </a:solidFill>
            </a:ln>
          </c:spPr>
          <c:cat>
            <c:strRef>
              <c:f>公債残高推移!$B$2:$M$2</c:f>
              <c:strCache>
                <c:ptCount val="12"/>
                <c:pt idx="0">
                  <c:v>40</c:v>
                </c:pt>
                <c:pt idx="1">
                  <c:v>45</c:v>
                </c:pt>
                <c:pt idx="2">
                  <c:v>50</c:v>
                </c:pt>
                <c:pt idx="3">
                  <c:v>55</c:v>
                </c:pt>
                <c:pt idx="4">
                  <c:v>60</c:v>
                </c:pt>
                <c:pt idx="5">
                  <c:v>元</c:v>
                </c:pt>
                <c:pt idx="6">
                  <c:v>5</c:v>
                </c:pt>
                <c:pt idx="7">
                  <c:v>10</c:v>
                </c:pt>
                <c:pt idx="8">
                  <c:v>15</c:v>
                </c:pt>
                <c:pt idx="9">
                  <c:v>20</c:v>
                </c:pt>
                <c:pt idx="10">
                  <c:v>25</c:v>
                </c:pt>
                <c:pt idx="11">
                  <c:v>30</c:v>
                </c:pt>
              </c:strCache>
            </c:strRef>
          </c:cat>
          <c:val>
            <c:numRef>
              <c:f>公債残高推移!$B$5:$M$5</c:f>
              <c:numCache>
                <c:formatCode>General</c:formatCode>
                <c:ptCount val="12"/>
                <c:pt idx="0">
                  <c:v>0</c:v>
                </c:pt>
                <c:pt idx="1">
                  <c:v>0</c:v>
                </c:pt>
                <c:pt idx="2">
                  <c:v>2</c:v>
                </c:pt>
                <c:pt idx="3">
                  <c:v>28</c:v>
                </c:pt>
                <c:pt idx="4">
                  <c:v>59</c:v>
                </c:pt>
                <c:pt idx="5">
                  <c:v>64</c:v>
                </c:pt>
                <c:pt idx="6">
                  <c:v>61</c:v>
                </c:pt>
                <c:pt idx="7">
                  <c:v>108</c:v>
                </c:pt>
                <c:pt idx="8">
                  <c:v>231</c:v>
                </c:pt>
                <c:pt idx="9">
                  <c:v>321</c:v>
                </c:pt>
                <c:pt idx="10">
                  <c:v>477</c:v>
                </c:pt>
                <c:pt idx="11">
                  <c:v>604</c:v>
                </c:pt>
              </c:numCache>
            </c:numRef>
          </c:val>
        </c:ser>
        <c:dLbls>
          <c:showLegendKey val="0"/>
          <c:showVal val="0"/>
          <c:showCatName val="0"/>
          <c:showSerName val="0"/>
          <c:showPercent val="0"/>
          <c:showBubbleSize val="0"/>
        </c:dLbls>
        <c:axId val="98066816"/>
        <c:axId val="98068352"/>
      </c:areaChart>
      <c:catAx>
        <c:axId val="98066816"/>
        <c:scaling>
          <c:orientation val="minMax"/>
        </c:scaling>
        <c:delete val="0"/>
        <c:axPos val="b"/>
        <c:numFmt formatCode="General" sourceLinked="1"/>
        <c:majorTickMark val="none"/>
        <c:minorTickMark val="none"/>
        <c:tickLblPos val="nextTo"/>
        <c:crossAx val="98068352"/>
        <c:crosses val="autoZero"/>
        <c:auto val="1"/>
        <c:lblAlgn val="ctr"/>
        <c:lblOffset val="100"/>
        <c:noMultiLvlLbl val="0"/>
      </c:catAx>
      <c:valAx>
        <c:axId val="98068352"/>
        <c:scaling>
          <c:orientation val="minMax"/>
        </c:scaling>
        <c:delete val="0"/>
        <c:axPos val="l"/>
        <c:majorGridlines/>
        <c:numFmt formatCode="General" sourceLinked="1"/>
        <c:majorTickMark val="none"/>
        <c:minorTickMark val="none"/>
        <c:tickLblPos val="nextTo"/>
        <c:crossAx val="98066816"/>
        <c:crosses val="autoZero"/>
        <c:crossBetween val="midCat"/>
      </c:valAx>
      <c:spPr>
        <a:ln>
          <a:solidFill>
            <a:schemeClr val="bg1">
              <a:lumMod val="50000"/>
            </a:schemeClr>
          </a:solidFill>
        </a:ln>
      </c:spPr>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8.9137605475692536E-2"/>
          <c:y val="0.11622287561285288"/>
          <c:w val="0.8090970485259823"/>
          <c:h val="0.80367095439309466"/>
        </c:manualLayout>
      </c:layout>
      <c:barChart>
        <c:barDir val="col"/>
        <c:grouping val="stacked"/>
        <c:varyColors val="0"/>
        <c:ser>
          <c:idx val="0"/>
          <c:order val="0"/>
          <c:spPr>
            <a:solidFill>
              <a:srgbClr val="CCFF99"/>
            </a:solidFill>
          </c:spPr>
          <c:invertIfNegative val="0"/>
          <c:dLbls>
            <c:dLbl>
              <c:idx val="1"/>
              <c:layout/>
              <c:tx>
                <c:rich>
                  <a:bodyPr/>
                  <a:lstStyle/>
                  <a:p>
                    <a:r>
                      <a:rPr lang="en-US" altLang="en-US" smtClean="0"/>
                      <a:t>25</a:t>
                    </a:r>
                    <a:r>
                      <a:rPr lang="en-US" altLang="ja-JP" smtClean="0"/>
                      <a:t>.0</a:t>
                    </a:r>
                    <a:endParaRPr lang="en-US" altLang="en-US"/>
                  </a:p>
                </c:rich>
              </c:tx>
              <c:showLegendKey val="0"/>
              <c:showVal val="1"/>
              <c:showCatName val="0"/>
              <c:showSerName val="0"/>
              <c:showPercent val="0"/>
              <c:showBubbleSize val="0"/>
            </c:dLbl>
            <c:dLbl>
              <c:idx val="2"/>
              <c:layout/>
              <c:tx>
                <c:rich>
                  <a:bodyPr/>
                  <a:lstStyle/>
                  <a:p>
                    <a:r>
                      <a:rPr lang="en-US" altLang="ja-JP" dirty="0" smtClean="0"/>
                      <a:t>36.1</a:t>
                    </a:r>
                    <a:endParaRPr lang="en-US" altLang="en-US" dirty="0"/>
                  </a:p>
                </c:rich>
              </c:tx>
              <c:showLegendKey val="0"/>
              <c:showVal val="1"/>
              <c:showCatName val="0"/>
              <c:showSerName val="0"/>
              <c:showPercent val="0"/>
              <c:showBubbleSize val="0"/>
            </c:dLbl>
            <c:dLbl>
              <c:idx val="4"/>
              <c:layout/>
              <c:tx>
                <c:rich>
                  <a:bodyPr/>
                  <a:lstStyle/>
                  <a:p>
                    <a:r>
                      <a:rPr lang="en-US" altLang="ja-JP" dirty="0" smtClean="0"/>
                      <a:t>51.8</a:t>
                    </a:r>
                    <a:endParaRPr lang="en-US" altLang="en-US" dirty="0"/>
                  </a:p>
                </c:rich>
              </c:tx>
              <c:showLegendKey val="0"/>
              <c:showVal val="1"/>
              <c:showCatName val="0"/>
              <c:showSerName val="0"/>
              <c:showPercent val="0"/>
              <c:showBubbleSize val="0"/>
            </c:dLbl>
            <c:dLbl>
              <c:idx val="5"/>
              <c:layout/>
              <c:tx>
                <c:rich>
                  <a:bodyPr/>
                  <a:lstStyle/>
                  <a:p>
                    <a:r>
                      <a:rPr lang="en-US" altLang="ja-JP" dirty="0" smtClean="0"/>
                      <a:t>40.5</a:t>
                    </a:r>
                    <a:endParaRPr lang="en-US" altLang="en-US" dirty="0"/>
                  </a:p>
                </c:rich>
              </c:tx>
              <c:showLegendKey val="0"/>
              <c:showVal val="1"/>
              <c:showCatName val="0"/>
              <c:showSerName val="0"/>
              <c:showPercent val="0"/>
              <c:showBubbleSize val="0"/>
            </c:dLbl>
            <c:txPr>
              <a:bodyPr/>
              <a:lstStyle/>
              <a:p>
                <a:pPr>
                  <a:defRPr sz="1800"/>
                </a:pPr>
                <a:endParaRPr lang="ja-JP"/>
              </a:p>
            </c:txPr>
            <c:showLegendKey val="0"/>
            <c:showVal val="1"/>
            <c:showCatName val="0"/>
            <c:showSerName val="0"/>
            <c:showPercent val="0"/>
            <c:showBubbleSize val="0"/>
            <c:showLeaderLines val="0"/>
          </c:dLbls>
          <c:cat>
            <c:numRef>
              <c:f>国民負担率の国際比較!$B$3:$G$3</c:f>
              <c:numCache>
                <c:formatCode>General</c:formatCode>
                <c:ptCount val="6"/>
              </c:numCache>
            </c:numRef>
          </c:cat>
          <c:val>
            <c:numRef>
              <c:f>国民負担率の国際比較!$B$5:$G$5</c:f>
              <c:numCache>
                <c:formatCode>General</c:formatCode>
                <c:ptCount val="6"/>
                <c:pt idx="0">
                  <c:v>24.9</c:v>
                </c:pt>
                <c:pt idx="1">
                  <c:v>25</c:v>
                </c:pt>
                <c:pt idx="2">
                  <c:v>36.1</c:v>
                </c:pt>
                <c:pt idx="3">
                  <c:v>31.1</c:v>
                </c:pt>
                <c:pt idx="4">
                  <c:v>51.8</c:v>
                </c:pt>
                <c:pt idx="5">
                  <c:v>40.5</c:v>
                </c:pt>
              </c:numCache>
            </c:numRef>
          </c:val>
        </c:ser>
        <c:ser>
          <c:idx val="1"/>
          <c:order val="1"/>
          <c:spPr>
            <a:solidFill>
              <a:srgbClr val="FFCC66"/>
            </a:solidFill>
          </c:spPr>
          <c:invertIfNegative val="0"/>
          <c:dLbls>
            <c:dLbl>
              <c:idx val="2"/>
              <c:layout/>
              <c:tx>
                <c:rich>
                  <a:bodyPr/>
                  <a:lstStyle/>
                  <a:p>
                    <a:r>
                      <a:rPr lang="en-US" altLang="ja-JP" dirty="0" smtClean="0"/>
                      <a:t>10.4</a:t>
                    </a:r>
                    <a:r>
                      <a:rPr lang="en-US" altLang="en-US" dirty="0" smtClean="0"/>
                      <a:t> </a:t>
                    </a:r>
                    <a:endParaRPr lang="en-US" altLang="en-US" dirty="0"/>
                  </a:p>
                </c:rich>
              </c:tx>
              <c:showLegendKey val="0"/>
              <c:showVal val="1"/>
              <c:showCatName val="0"/>
              <c:showSerName val="0"/>
              <c:showPercent val="0"/>
              <c:showBubbleSize val="0"/>
            </c:dLbl>
            <c:dLbl>
              <c:idx val="3"/>
              <c:layout/>
              <c:tx>
                <c:rich>
                  <a:bodyPr/>
                  <a:lstStyle/>
                  <a:p>
                    <a:r>
                      <a:rPr lang="en-US" altLang="ja-JP" dirty="0" smtClean="0"/>
                      <a:t>22.1</a:t>
                    </a:r>
                    <a:r>
                      <a:rPr lang="en-US" altLang="en-US" dirty="0" smtClean="0"/>
                      <a:t> </a:t>
                    </a:r>
                    <a:endParaRPr lang="en-US" altLang="en-US" dirty="0"/>
                  </a:p>
                </c:rich>
              </c:tx>
              <c:showLegendKey val="0"/>
              <c:showVal val="1"/>
              <c:showCatName val="0"/>
              <c:showSerName val="0"/>
              <c:showPercent val="0"/>
              <c:showBubbleSize val="0"/>
            </c:dLbl>
            <c:dLbl>
              <c:idx val="4"/>
              <c:layout/>
              <c:tx>
                <c:rich>
                  <a:bodyPr/>
                  <a:lstStyle/>
                  <a:p>
                    <a:r>
                      <a:rPr lang="en-US" altLang="ja-JP" dirty="0" smtClean="0"/>
                      <a:t>5.1</a:t>
                    </a:r>
                    <a:endParaRPr lang="en-US" altLang="en-US" dirty="0"/>
                  </a:p>
                </c:rich>
              </c:tx>
              <c:showLegendKey val="0"/>
              <c:showVal val="1"/>
              <c:showCatName val="0"/>
              <c:showSerName val="0"/>
              <c:showPercent val="0"/>
              <c:showBubbleSize val="0"/>
            </c:dLbl>
            <c:dLbl>
              <c:idx val="5"/>
              <c:layout/>
              <c:tx>
                <c:rich>
                  <a:bodyPr/>
                  <a:lstStyle/>
                  <a:p>
                    <a:r>
                      <a:rPr lang="en-US" altLang="ja-JP" dirty="0" smtClean="0"/>
                      <a:t>26.6</a:t>
                    </a:r>
                    <a:r>
                      <a:rPr lang="en-US" altLang="en-US" dirty="0" smtClean="0"/>
                      <a:t> </a:t>
                    </a:r>
                    <a:endParaRPr lang="en-US" altLang="en-US" dirty="0"/>
                  </a:p>
                </c:rich>
              </c:tx>
              <c:showLegendKey val="0"/>
              <c:showVal val="1"/>
              <c:showCatName val="0"/>
              <c:showSerName val="0"/>
              <c:showPercent val="0"/>
              <c:showBubbleSize val="0"/>
            </c:dLbl>
            <c:numFmt formatCode="#,##0.0_);[Red]\(#,##0.0\)" sourceLinked="0"/>
            <c:txPr>
              <a:bodyPr/>
              <a:lstStyle/>
              <a:p>
                <a:pPr>
                  <a:defRPr sz="1800"/>
                </a:pPr>
                <a:endParaRPr lang="ja-JP"/>
              </a:p>
            </c:txPr>
            <c:showLegendKey val="0"/>
            <c:showVal val="1"/>
            <c:showCatName val="0"/>
            <c:showSerName val="0"/>
            <c:showPercent val="0"/>
            <c:showBubbleSize val="0"/>
            <c:showLeaderLines val="0"/>
          </c:dLbls>
          <c:cat>
            <c:numRef>
              <c:f>国民負担率の国際比較!$B$3:$G$3</c:f>
              <c:numCache>
                <c:formatCode>General</c:formatCode>
                <c:ptCount val="6"/>
              </c:numCache>
            </c:numRef>
          </c:cat>
          <c:val>
            <c:numRef>
              <c:f>国民負担率の国際比較!$B$6:$G$6</c:f>
              <c:numCache>
                <c:formatCode>General</c:formatCode>
                <c:ptCount val="6"/>
                <c:pt idx="0">
                  <c:v>17.600000000000001</c:v>
                </c:pt>
                <c:pt idx="1">
                  <c:v>8.3000000000000007</c:v>
                </c:pt>
                <c:pt idx="2">
                  <c:v>10.4</c:v>
                </c:pt>
                <c:pt idx="3">
                  <c:v>22.1</c:v>
                </c:pt>
                <c:pt idx="4">
                  <c:v>5.2</c:v>
                </c:pt>
                <c:pt idx="5">
                  <c:v>26.6</c:v>
                </c:pt>
              </c:numCache>
            </c:numRef>
          </c:val>
        </c:ser>
        <c:ser>
          <c:idx val="2"/>
          <c:order val="2"/>
          <c:spPr>
            <a:solidFill>
              <a:schemeClr val="accent5">
                <a:lumMod val="60000"/>
                <a:lumOff val="40000"/>
              </a:schemeClr>
            </a:solidFill>
          </c:spPr>
          <c:invertIfNegative val="0"/>
          <c:dLbls>
            <c:dLbl>
              <c:idx val="2"/>
              <c:layout/>
              <c:tx>
                <c:rich>
                  <a:bodyPr/>
                  <a:lstStyle/>
                  <a:p>
                    <a:r>
                      <a:rPr lang="en-US" altLang="en-US" dirty="0" smtClean="0"/>
                      <a:t>-</a:t>
                    </a:r>
                    <a:r>
                      <a:rPr lang="en-US" altLang="ja-JP" dirty="0" smtClean="0"/>
                      <a:t>5.9</a:t>
                    </a:r>
                    <a:endParaRPr lang="en-US" altLang="en-US" dirty="0"/>
                  </a:p>
                </c:rich>
              </c:tx>
              <c:showLegendKey val="0"/>
              <c:showVal val="1"/>
              <c:showCatName val="0"/>
              <c:showSerName val="0"/>
              <c:showPercent val="0"/>
              <c:showBubbleSize val="0"/>
            </c:dLbl>
            <c:dLbl>
              <c:idx val="3"/>
              <c:layout>
                <c:manualLayout>
                  <c:x val="6.2757797338635135E-17"/>
                  <c:y val="0.43119266055045874"/>
                </c:manualLayout>
              </c:layout>
              <c:showLegendKey val="0"/>
              <c:showVal val="1"/>
              <c:showCatName val="0"/>
              <c:showSerName val="0"/>
              <c:showPercent val="0"/>
              <c:showBubbleSize val="0"/>
            </c:dLbl>
            <c:dLbl>
              <c:idx val="4"/>
              <c:layout>
                <c:manualLayout>
                  <c:x val="2.9113342828409397E-3"/>
                  <c:y val="0.46945560181902246"/>
                </c:manualLayout>
              </c:layout>
              <c:tx>
                <c:rich>
                  <a:bodyPr/>
                  <a:lstStyle/>
                  <a:p>
                    <a:r>
                      <a:rPr lang="en-US" altLang="ja-JP" dirty="0" smtClean="0"/>
                      <a:t>0</a:t>
                    </a:r>
                    <a:endParaRPr lang="en-US" altLang="en-US" dirty="0"/>
                  </a:p>
                </c:rich>
              </c:tx>
              <c:showLegendKey val="0"/>
              <c:showVal val="1"/>
              <c:showCatName val="0"/>
              <c:showSerName val="0"/>
              <c:showPercent val="0"/>
              <c:showBubbleSize val="0"/>
            </c:dLbl>
            <c:dLbl>
              <c:idx val="5"/>
              <c:layout/>
              <c:tx>
                <c:rich>
                  <a:bodyPr/>
                  <a:lstStyle/>
                  <a:p>
                    <a:r>
                      <a:rPr lang="en-US" altLang="en-US" dirty="0" smtClean="0"/>
                      <a:t>-</a:t>
                    </a:r>
                    <a:r>
                      <a:rPr lang="en-US" altLang="ja-JP" dirty="0" smtClean="0"/>
                      <a:t>5.1</a:t>
                    </a:r>
                    <a:endParaRPr lang="en-US" altLang="en-US" dirty="0"/>
                  </a:p>
                </c:rich>
              </c:tx>
              <c:showLegendKey val="0"/>
              <c:showVal val="1"/>
              <c:showCatName val="0"/>
              <c:showSerName val="0"/>
              <c:showPercent val="0"/>
              <c:showBubbleSize val="0"/>
            </c:dLbl>
            <c:txPr>
              <a:bodyPr/>
              <a:lstStyle/>
              <a:p>
                <a:pPr>
                  <a:defRPr sz="1800"/>
                </a:pPr>
                <a:endParaRPr lang="ja-JP"/>
              </a:p>
            </c:txPr>
            <c:showLegendKey val="0"/>
            <c:showVal val="1"/>
            <c:showCatName val="0"/>
            <c:showSerName val="0"/>
            <c:showPercent val="0"/>
            <c:showBubbleSize val="0"/>
            <c:showLeaderLines val="0"/>
          </c:dLbls>
          <c:cat>
            <c:numRef>
              <c:f>国民負担率の国際比較!$B$3:$G$3</c:f>
              <c:numCache>
                <c:formatCode>General</c:formatCode>
                <c:ptCount val="6"/>
              </c:numCache>
            </c:numRef>
          </c:cat>
          <c:val>
            <c:numRef>
              <c:f>国民負担率の国際比較!$B$7:$G$7</c:f>
              <c:numCache>
                <c:formatCode>General</c:formatCode>
                <c:ptCount val="6"/>
                <c:pt idx="0">
                  <c:v>-6.2</c:v>
                </c:pt>
                <c:pt idx="1">
                  <c:v>-3.3</c:v>
                </c:pt>
                <c:pt idx="2">
                  <c:v>-5.9</c:v>
                </c:pt>
                <c:pt idx="3">
                  <c:v>0</c:v>
                </c:pt>
                <c:pt idx="4">
                  <c:v>0</c:v>
                </c:pt>
                <c:pt idx="5">
                  <c:v>-5.0999999999999996</c:v>
                </c:pt>
              </c:numCache>
            </c:numRef>
          </c:val>
        </c:ser>
        <c:dLbls>
          <c:showLegendKey val="0"/>
          <c:showVal val="0"/>
          <c:showCatName val="0"/>
          <c:showSerName val="0"/>
          <c:showPercent val="0"/>
          <c:showBubbleSize val="0"/>
        </c:dLbls>
        <c:gapWidth val="80"/>
        <c:overlap val="100"/>
        <c:axId val="98969856"/>
        <c:axId val="98988032"/>
      </c:barChart>
      <c:catAx>
        <c:axId val="98969856"/>
        <c:scaling>
          <c:orientation val="minMax"/>
        </c:scaling>
        <c:delete val="0"/>
        <c:axPos val="b"/>
        <c:numFmt formatCode="General" sourceLinked="1"/>
        <c:majorTickMark val="out"/>
        <c:minorTickMark val="none"/>
        <c:tickLblPos val="nextTo"/>
        <c:crossAx val="98988032"/>
        <c:crosses val="autoZero"/>
        <c:auto val="1"/>
        <c:lblAlgn val="ctr"/>
        <c:lblOffset val="100"/>
        <c:noMultiLvlLbl val="0"/>
      </c:catAx>
      <c:valAx>
        <c:axId val="98988032"/>
        <c:scaling>
          <c:orientation val="minMax"/>
        </c:scaling>
        <c:delete val="0"/>
        <c:axPos val="l"/>
        <c:majorGridlines/>
        <c:numFmt formatCode="General" sourceLinked="1"/>
        <c:majorTickMark val="out"/>
        <c:minorTickMark val="none"/>
        <c:tickLblPos val="nextTo"/>
        <c:crossAx val="98969856"/>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5.5186513392747313E-2"/>
          <c:y val="0.13399408989960171"/>
          <c:w val="0.8790797203137809"/>
          <c:h val="0.65537433694914005"/>
        </c:manualLayout>
      </c:layout>
      <c:barChart>
        <c:barDir val="col"/>
        <c:grouping val="stacked"/>
        <c:varyColors val="0"/>
        <c:ser>
          <c:idx val="0"/>
          <c:order val="0"/>
          <c:spPr>
            <a:solidFill>
              <a:srgbClr val="FF9999"/>
            </a:solidFill>
          </c:spPr>
          <c:invertIfNegative val="0"/>
          <c:dLbls>
            <c:numFmt formatCode="#,##0.0_);[Red]\(#,##0.0\)" sourceLinked="0"/>
            <c:txPr>
              <a:bodyPr/>
              <a:lstStyle/>
              <a:p>
                <a:pPr>
                  <a:defRPr sz="1800"/>
                </a:pPr>
                <a:endParaRPr lang="ja-JP"/>
              </a:p>
            </c:txPr>
            <c:showLegendKey val="0"/>
            <c:showVal val="1"/>
            <c:showCatName val="0"/>
            <c:showSerName val="0"/>
            <c:showPercent val="0"/>
            <c:showBubbleSize val="0"/>
            <c:showLeaderLines val="0"/>
          </c:dLbls>
          <c:cat>
            <c:numRef>
              <c:f>国民負担率の国際比較!$B$11:$G$11</c:f>
              <c:numCache>
                <c:formatCode>General</c:formatCode>
                <c:ptCount val="6"/>
              </c:numCache>
            </c:numRef>
          </c:cat>
          <c:val>
            <c:numRef>
              <c:f>国民負担率の国際比較!$B$12:$G$12</c:f>
              <c:numCache>
                <c:formatCode>General</c:formatCode>
                <c:ptCount val="6"/>
                <c:pt idx="0">
                  <c:v>26.6</c:v>
                </c:pt>
                <c:pt idx="1">
                  <c:v>14.8</c:v>
                </c:pt>
                <c:pt idx="2">
                  <c:v>17.8</c:v>
                </c:pt>
                <c:pt idx="3">
                  <c:v>21.2</c:v>
                </c:pt>
                <c:pt idx="4">
                  <c:v>19.899999999999999</c:v>
                </c:pt>
                <c:pt idx="5">
                  <c:v>19.100000000000001</c:v>
                </c:pt>
              </c:numCache>
            </c:numRef>
          </c:val>
        </c:ser>
        <c:dLbls>
          <c:showLegendKey val="0"/>
          <c:showVal val="0"/>
          <c:showCatName val="0"/>
          <c:showSerName val="0"/>
          <c:showPercent val="0"/>
          <c:showBubbleSize val="0"/>
        </c:dLbls>
        <c:gapWidth val="80"/>
        <c:overlap val="100"/>
        <c:axId val="99082240"/>
        <c:axId val="99083776"/>
      </c:barChart>
      <c:catAx>
        <c:axId val="99082240"/>
        <c:scaling>
          <c:orientation val="minMax"/>
        </c:scaling>
        <c:delete val="0"/>
        <c:axPos val="b"/>
        <c:numFmt formatCode="General" sourceLinked="1"/>
        <c:majorTickMark val="out"/>
        <c:minorTickMark val="none"/>
        <c:tickLblPos val="nextTo"/>
        <c:crossAx val="99083776"/>
        <c:crosses val="autoZero"/>
        <c:auto val="1"/>
        <c:lblAlgn val="ctr"/>
        <c:lblOffset val="100"/>
        <c:noMultiLvlLbl val="0"/>
      </c:catAx>
      <c:valAx>
        <c:axId val="99083776"/>
        <c:scaling>
          <c:orientation val="minMax"/>
        </c:scaling>
        <c:delete val="0"/>
        <c:axPos val="l"/>
        <c:majorGridlines/>
        <c:numFmt formatCode="General" sourceLinked="1"/>
        <c:majorTickMark val="out"/>
        <c:minorTickMark val="none"/>
        <c:tickLblPos val="nextTo"/>
        <c:crossAx val="99082240"/>
        <c:crosses val="autoZero"/>
        <c:crossBetween val="between"/>
        <c:majorUnit val="10"/>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solidFill>
              <a:srgbClr val="FF9999"/>
            </a:solidFill>
          </c:spPr>
          <c:dPt>
            <c:idx val="0"/>
            <c:bubble3D val="0"/>
            <c:spPr>
              <a:solidFill>
                <a:schemeClr val="accent6">
                  <a:lumMod val="60000"/>
                  <a:lumOff val="40000"/>
                </a:schemeClr>
              </a:solidFill>
            </c:spPr>
          </c:dPt>
          <c:dPt>
            <c:idx val="1"/>
            <c:bubble3D val="0"/>
            <c:spPr>
              <a:solidFill>
                <a:schemeClr val="accent5">
                  <a:lumMod val="60000"/>
                  <a:lumOff val="40000"/>
                </a:schemeClr>
              </a:solidFill>
            </c:spPr>
          </c:dPt>
          <c:dPt>
            <c:idx val="2"/>
            <c:bubble3D val="0"/>
            <c:spPr>
              <a:solidFill>
                <a:schemeClr val="accent1">
                  <a:lumMod val="20000"/>
                  <a:lumOff val="80000"/>
                </a:schemeClr>
              </a:solidFill>
            </c:spPr>
          </c:dPt>
          <c:dPt>
            <c:idx val="4"/>
            <c:bubble3D val="0"/>
            <c:spPr>
              <a:solidFill>
                <a:schemeClr val="accent3">
                  <a:lumMod val="60000"/>
                  <a:lumOff val="40000"/>
                </a:schemeClr>
              </a:solidFill>
            </c:spPr>
          </c:dPt>
          <c:dPt>
            <c:idx val="5"/>
            <c:bubble3D val="0"/>
            <c:spPr>
              <a:solidFill>
                <a:schemeClr val="accent4">
                  <a:lumMod val="40000"/>
                  <a:lumOff val="60000"/>
                </a:schemeClr>
              </a:solidFill>
            </c:spPr>
          </c:dPt>
          <c:dPt>
            <c:idx val="6"/>
            <c:bubble3D val="0"/>
            <c:spPr>
              <a:solidFill>
                <a:schemeClr val="tx2">
                  <a:lumMod val="20000"/>
                  <a:lumOff val="80000"/>
                </a:schemeClr>
              </a:solidFill>
            </c:spPr>
          </c:dPt>
          <c:dLbls>
            <c:showLegendKey val="0"/>
            <c:showVal val="0"/>
            <c:showCatName val="1"/>
            <c:showSerName val="0"/>
            <c:showPercent val="0"/>
            <c:showBubbleSize val="0"/>
            <c:showLeaderLines val="1"/>
          </c:dLbls>
          <c:cat>
            <c:strRef>
              <c:f>Sheet1!$A$2:$A$8</c:f>
              <c:strCache>
                <c:ptCount val="7"/>
                <c:pt idx="0">
                  <c:v>所得税
32.2％</c:v>
                </c:pt>
                <c:pt idx="1">
                  <c:v>法人税
20.6％</c:v>
                </c:pt>
                <c:pt idx="2">
                  <c:v>相続税
3.8％</c:v>
                </c:pt>
                <c:pt idx="3">
                  <c:v>消費税
29.7％</c:v>
                </c:pt>
                <c:pt idx="4">
                  <c:v>揮発油税
3.9％</c:v>
                </c:pt>
                <c:pt idx="5">
                  <c:v>酒税
2.2％</c:v>
                </c:pt>
                <c:pt idx="6">
                  <c:v>その他
7.5％</c:v>
                </c:pt>
              </c:strCache>
            </c:strRef>
          </c:cat>
          <c:val>
            <c:numRef>
              <c:f>Sheet1!$B$2:$B$8</c:f>
              <c:numCache>
                <c:formatCode>General</c:formatCode>
                <c:ptCount val="7"/>
                <c:pt idx="0">
                  <c:v>190200</c:v>
                </c:pt>
                <c:pt idx="1">
                  <c:v>121670</c:v>
                </c:pt>
                <c:pt idx="2">
                  <c:v>22400</c:v>
                </c:pt>
                <c:pt idx="3">
                  <c:v>175580</c:v>
                </c:pt>
                <c:pt idx="4">
                  <c:v>23300</c:v>
                </c:pt>
                <c:pt idx="5">
                  <c:v>13110</c:v>
                </c:pt>
                <c:pt idx="6">
                  <c:v>44530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12918934933155"/>
          <c:y val="5.7902295575261588E-2"/>
          <c:w val="0.82293518312780056"/>
          <c:h val="0.88419540884947678"/>
        </c:manualLayout>
      </c:layout>
      <c:pieChart>
        <c:varyColors val="1"/>
        <c:ser>
          <c:idx val="0"/>
          <c:order val="0"/>
          <c:tx>
            <c:strRef>
              <c:f>Sheet1!$B$1</c:f>
              <c:strCache>
                <c:ptCount val="1"/>
                <c:pt idx="0">
                  <c:v>売上高</c:v>
                </c:pt>
              </c:strCache>
            </c:strRef>
          </c:tx>
          <c:spPr>
            <a:solidFill>
              <a:srgbClr val="FFCCFF"/>
            </a:solidFill>
          </c:spPr>
          <c:dPt>
            <c:idx val="0"/>
            <c:bubble3D val="0"/>
            <c:spPr>
              <a:solidFill>
                <a:srgbClr val="FF99FF"/>
              </a:solidFill>
              <a:ln w="22225">
                <a:solidFill>
                  <a:schemeClr val="bg1"/>
                </a:solidFill>
              </a:ln>
            </c:spPr>
          </c:dPt>
          <c:dPt>
            <c:idx val="1"/>
            <c:bubble3D val="0"/>
            <c:spPr>
              <a:solidFill>
                <a:srgbClr val="00B0F0"/>
              </a:solidFill>
              <a:ln w="22225">
                <a:solidFill>
                  <a:schemeClr val="bg1"/>
                </a:solidFill>
              </a:ln>
            </c:spPr>
          </c:dPt>
          <c:cat>
            <c:strRef>
              <c:f>Sheet1!$A$2:$A$5</c:f>
              <c:strCache>
                <c:ptCount val="2"/>
                <c:pt idx="0">
                  <c:v>直接税</c:v>
                </c:pt>
                <c:pt idx="1">
                  <c:v>間接税</c:v>
                </c:pt>
              </c:strCache>
            </c:strRef>
          </c:cat>
          <c:val>
            <c:numRef>
              <c:f>Sheet1!$B$2:$B$5</c:f>
              <c:numCache>
                <c:formatCode>General</c:formatCode>
                <c:ptCount val="4"/>
                <c:pt idx="0">
                  <c:v>56.6</c:v>
                </c:pt>
                <c:pt idx="1">
                  <c:v>43.4</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59B905-74E2-4A10-8073-3070EB708DA2}" type="doc">
      <dgm:prSet loTypeId="urn:microsoft.com/office/officeart/2005/8/layout/hList1" loCatId="list" qsTypeId="urn:microsoft.com/office/officeart/2005/8/quickstyle/3d2" qsCatId="3D" csTypeId="urn:microsoft.com/office/officeart/2005/8/colors/colorful5" csCatId="colorful" phldr="1"/>
      <dgm:spPr/>
      <dgm:t>
        <a:bodyPr/>
        <a:lstStyle/>
        <a:p>
          <a:endParaRPr kumimoji="1" lang="ja-JP" altLang="en-US"/>
        </a:p>
      </dgm:t>
    </dgm:pt>
    <dgm:pt modelId="{1856C523-6E2A-4F78-B8FA-8FDCDF171A2C}">
      <dgm:prSet phldrT="[テキスト]"/>
      <dgm:spPr>
        <a:solidFill>
          <a:schemeClr val="accent5">
            <a:lumMod val="60000"/>
            <a:lumOff val="40000"/>
          </a:schemeClr>
        </a:solidFill>
      </dgm:spPr>
      <dgm:t>
        <a:bodyPr/>
        <a:lstStyle/>
        <a:p>
          <a:r>
            <a:rPr kumimoji="1" lang="ja-JP" altLang="en-US" b="1" dirty="0" smtClean="0">
              <a:solidFill>
                <a:schemeClr val="tx1"/>
              </a:solidFill>
            </a:rPr>
            <a:t>租税制度</a:t>
          </a:r>
          <a:endParaRPr kumimoji="1" lang="ja-JP" altLang="en-US" b="1" dirty="0">
            <a:solidFill>
              <a:schemeClr val="tx1"/>
            </a:solidFill>
          </a:endParaRPr>
        </a:p>
      </dgm:t>
    </dgm:pt>
    <dgm:pt modelId="{6032425A-8D38-477C-A94B-B603B1903A9F}" type="parTrans" cxnId="{F6BFFD5C-6EE2-4874-8683-A8914FF7A872}">
      <dgm:prSet/>
      <dgm:spPr/>
      <dgm:t>
        <a:bodyPr/>
        <a:lstStyle/>
        <a:p>
          <a:endParaRPr kumimoji="1" lang="ja-JP" altLang="en-US"/>
        </a:p>
      </dgm:t>
    </dgm:pt>
    <dgm:pt modelId="{B89C96B8-0D99-4C0E-9DD6-25230CCABC5F}" type="sibTrans" cxnId="{F6BFFD5C-6EE2-4874-8683-A8914FF7A872}">
      <dgm:prSet/>
      <dgm:spPr/>
      <dgm:t>
        <a:bodyPr/>
        <a:lstStyle/>
        <a:p>
          <a:endParaRPr kumimoji="1" lang="ja-JP" altLang="en-US"/>
        </a:p>
      </dgm:t>
    </dgm:pt>
    <dgm:pt modelId="{CFABD7E6-0F79-4D17-A655-27CD39CE60C5}">
      <dgm:prSet phldrT="[テキスト]"/>
      <dgm:spPr/>
      <dgm:t>
        <a:bodyPr/>
        <a:lstStyle/>
        <a:p>
          <a:r>
            <a:rPr kumimoji="1" lang="ja-JP" altLang="en-US" b="1" dirty="0" smtClean="0"/>
            <a:t>累進課税</a:t>
          </a:r>
          <a:r>
            <a:rPr kumimoji="1" lang="ja-JP" altLang="en-US" dirty="0" smtClean="0"/>
            <a:t>・相続税などにより所得の高い人からは多くの租税を収取し（応能負担）、行政サービスの原資とするものである。</a:t>
          </a:r>
          <a:endParaRPr kumimoji="1" lang="ja-JP" altLang="en-US" dirty="0"/>
        </a:p>
      </dgm:t>
    </dgm:pt>
    <dgm:pt modelId="{6DC211D2-139A-4661-9ED6-9A0C6180FCA3}" type="parTrans" cxnId="{BF7676D7-63BF-43DB-9395-82FB15C53FD3}">
      <dgm:prSet/>
      <dgm:spPr/>
      <dgm:t>
        <a:bodyPr/>
        <a:lstStyle/>
        <a:p>
          <a:endParaRPr kumimoji="1" lang="ja-JP" altLang="en-US"/>
        </a:p>
      </dgm:t>
    </dgm:pt>
    <dgm:pt modelId="{660DBF00-6B72-4150-9389-8A593B932093}" type="sibTrans" cxnId="{BF7676D7-63BF-43DB-9395-82FB15C53FD3}">
      <dgm:prSet/>
      <dgm:spPr/>
      <dgm:t>
        <a:bodyPr/>
        <a:lstStyle/>
        <a:p>
          <a:endParaRPr kumimoji="1" lang="ja-JP" altLang="en-US"/>
        </a:p>
      </dgm:t>
    </dgm:pt>
    <dgm:pt modelId="{6B503D9E-BFB5-496B-89DC-11491C82F07B}">
      <dgm:prSet phldrT="[テキスト]"/>
      <dgm:spPr>
        <a:solidFill>
          <a:srgbClr val="99FF99"/>
        </a:solidFill>
      </dgm:spPr>
      <dgm:t>
        <a:bodyPr/>
        <a:lstStyle/>
        <a:p>
          <a:r>
            <a:rPr kumimoji="1" lang="ja-JP" altLang="en-US" b="1" dirty="0" smtClean="0">
              <a:solidFill>
                <a:schemeClr val="tx1"/>
              </a:solidFill>
            </a:rPr>
            <a:t>社会保障制度</a:t>
          </a:r>
          <a:endParaRPr kumimoji="1" lang="ja-JP" altLang="en-US" b="1" dirty="0">
            <a:solidFill>
              <a:schemeClr val="tx1"/>
            </a:solidFill>
          </a:endParaRPr>
        </a:p>
      </dgm:t>
    </dgm:pt>
    <dgm:pt modelId="{25D98256-5038-4F4F-84EB-04C513E83446}" type="parTrans" cxnId="{BE7B86F2-5F47-45DF-92F1-D996A8A598DA}">
      <dgm:prSet/>
      <dgm:spPr/>
      <dgm:t>
        <a:bodyPr/>
        <a:lstStyle/>
        <a:p>
          <a:endParaRPr kumimoji="1" lang="ja-JP" altLang="en-US"/>
        </a:p>
      </dgm:t>
    </dgm:pt>
    <dgm:pt modelId="{27727D98-9FEF-4D81-A693-3BF46EAB4E02}" type="sibTrans" cxnId="{BE7B86F2-5F47-45DF-92F1-D996A8A598DA}">
      <dgm:prSet/>
      <dgm:spPr/>
      <dgm:t>
        <a:bodyPr/>
        <a:lstStyle/>
        <a:p>
          <a:endParaRPr kumimoji="1" lang="ja-JP" altLang="en-US"/>
        </a:p>
      </dgm:t>
    </dgm:pt>
    <dgm:pt modelId="{4D0376E9-7A03-4E2F-B3EA-CD51FE2DDC18}">
      <dgm:prSet phldrT="[テキスト]"/>
      <dgm:spPr/>
      <dgm:t>
        <a:bodyPr/>
        <a:lstStyle/>
        <a:p>
          <a:r>
            <a:rPr kumimoji="1" lang="ja-JP" altLang="en-US" dirty="0" smtClean="0"/>
            <a:t>公的年金や医療、介護などの社会保障給付による富の再分配。応能負担の原則に応じ、所得の高い者にはより高い負担率で税金や社会保障を課すことがある。</a:t>
          </a:r>
          <a:endParaRPr kumimoji="1" lang="ja-JP" altLang="en-US" dirty="0"/>
        </a:p>
      </dgm:t>
    </dgm:pt>
    <dgm:pt modelId="{9255B118-1420-48D0-B6FC-759C7BA2B921}" type="parTrans" cxnId="{7A2C638D-69AC-49D8-8145-7D5E235125DE}">
      <dgm:prSet/>
      <dgm:spPr/>
      <dgm:t>
        <a:bodyPr/>
        <a:lstStyle/>
        <a:p>
          <a:endParaRPr kumimoji="1" lang="ja-JP" altLang="en-US"/>
        </a:p>
      </dgm:t>
    </dgm:pt>
    <dgm:pt modelId="{35FE5852-07A4-4DE1-8C8E-CCA6C78292EB}" type="sibTrans" cxnId="{7A2C638D-69AC-49D8-8145-7D5E235125DE}">
      <dgm:prSet/>
      <dgm:spPr/>
      <dgm:t>
        <a:bodyPr/>
        <a:lstStyle/>
        <a:p>
          <a:endParaRPr kumimoji="1" lang="ja-JP" altLang="en-US"/>
        </a:p>
      </dgm:t>
    </dgm:pt>
    <dgm:pt modelId="{903B00C2-C14D-4A2A-8F74-21E6AEBFD9AB}">
      <dgm:prSet phldrT="[テキスト]"/>
      <dgm:spPr>
        <a:solidFill>
          <a:srgbClr val="CCFF66"/>
        </a:solidFill>
      </dgm:spPr>
      <dgm:t>
        <a:bodyPr/>
        <a:lstStyle/>
        <a:p>
          <a:r>
            <a:rPr kumimoji="1" lang="ja-JP" altLang="en-US" b="1" dirty="0" smtClean="0">
              <a:solidFill>
                <a:schemeClr val="tx1"/>
              </a:solidFill>
            </a:rPr>
            <a:t>労働保障制度</a:t>
          </a:r>
          <a:endParaRPr kumimoji="1" lang="ja-JP" altLang="en-US" b="1" dirty="0">
            <a:solidFill>
              <a:schemeClr val="tx1"/>
            </a:solidFill>
          </a:endParaRPr>
        </a:p>
      </dgm:t>
    </dgm:pt>
    <dgm:pt modelId="{D2781879-4CB9-4638-9D3A-78D77C7EEDB4}" type="parTrans" cxnId="{99385EFE-E95E-4FFD-9355-9BCA8D3F0206}">
      <dgm:prSet/>
      <dgm:spPr/>
      <dgm:t>
        <a:bodyPr/>
        <a:lstStyle/>
        <a:p>
          <a:endParaRPr kumimoji="1" lang="ja-JP" altLang="en-US"/>
        </a:p>
      </dgm:t>
    </dgm:pt>
    <dgm:pt modelId="{B54F41AA-5B12-4E3B-ABC5-B73F2C4E4617}" type="sibTrans" cxnId="{99385EFE-E95E-4FFD-9355-9BCA8D3F0206}">
      <dgm:prSet/>
      <dgm:spPr/>
      <dgm:t>
        <a:bodyPr/>
        <a:lstStyle/>
        <a:p>
          <a:endParaRPr kumimoji="1" lang="ja-JP" altLang="en-US"/>
        </a:p>
      </dgm:t>
    </dgm:pt>
    <dgm:pt modelId="{0E99BA04-A18E-412A-8752-A646F9D3929D}">
      <dgm:prSet phldrT="[テキスト]"/>
      <dgm:spPr/>
      <dgm:t>
        <a:bodyPr/>
        <a:lstStyle/>
        <a:p>
          <a:r>
            <a:rPr kumimoji="1" lang="ja-JP" altLang="en-US" dirty="0" smtClean="0"/>
            <a:t>労働者の給与や福利厚生を保障することにより直接富が労務者に回るよう講じる方法。　　　労働法による最低給与規定、給与と会社との債務の相殺禁止等である。</a:t>
          </a:r>
          <a:endParaRPr kumimoji="1" lang="ja-JP" altLang="en-US" dirty="0"/>
        </a:p>
      </dgm:t>
    </dgm:pt>
    <dgm:pt modelId="{8E0D4192-044F-4B5E-80C1-BB5D79CDCB53}" type="parTrans" cxnId="{C594C909-3DFB-4D35-8B6C-FAB0065EABC1}">
      <dgm:prSet/>
      <dgm:spPr/>
      <dgm:t>
        <a:bodyPr/>
        <a:lstStyle/>
        <a:p>
          <a:endParaRPr kumimoji="1" lang="ja-JP" altLang="en-US"/>
        </a:p>
      </dgm:t>
    </dgm:pt>
    <dgm:pt modelId="{DB156E2D-F6FE-4048-88E0-DDCB331769D8}" type="sibTrans" cxnId="{C594C909-3DFB-4D35-8B6C-FAB0065EABC1}">
      <dgm:prSet/>
      <dgm:spPr/>
      <dgm:t>
        <a:bodyPr/>
        <a:lstStyle/>
        <a:p>
          <a:endParaRPr kumimoji="1" lang="ja-JP" altLang="en-US"/>
        </a:p>
      </dgm:t>
    </dgm:pt>
    <dgm:pt modelId="{35E89B9E-ADFE-49F9-ADDB-EBB5FA868368}">
      <dgm:prSet phldrT="[テキスト]"/>
      <dgm:spPr>
        <a:solidFill>
          <a:schemeClr val="accent6">
            <a:lumMod val="60000"/>
            <a:lumOff val="40000"/>
          </a:schemeClr>
        </a:solidFill>
      </dgm:spPr>
      <dgm:t>
        <a:bodyPr/>
        <a:lstStyle/>
        <a:p>
          <a:r>
            <a:rPr kumimoji="1" lang="ja-JP" altLang="en-US" b="1" dirty="0" smtClean="0">
              <a:solidFill>
                <a:schemeClr val="tx1"/>
              </a:solidFill>
            </a:rPr>
            <a:t>優遇税制度</a:t>
          </a:r>
          <a:endParaRPr kumimoji="1" lang="ja-JP" altLang="en-US" b="1" dirty="0">
            <a:solidFill>
              <a:schemeClr val="tx1"/>
            </a:solidFill>
          </a:endParaRPr>
        </a:p>
      </dgm:t>
    </dgm:pt>
    <dgm:pt modelId="{41B87A11-5CEF-4CC9-932B-B271CAFF77FB}" type="parTrans" cxnId="{0006B23C-120C-4EB1-9D4E-29BB8FB908E9}">
      <dgm:prSet/>
      <dgm:spPr/>
      <dgm:t>
        <a:bodyPr/>
        <a:lstStyle/>
        <a:p>
          <a:endParaRPr kumimoji="1" lang="ja-JP" altLang="en-US"/>
        </a:p>
      </dgm:t>
    </dgm:pt>
    <dgm:pt modelId="{28EF6AE7-C78E-4391-82F3-56DE5BEABAC0}" type="sibTrans" cxnId="{0006B23C-120C-4EB1-9D4E-29BB8FB908E9}">
      <dgm:prSet/>
      <dgm:spPr/>
      <dgm:t>
        <a:bodyPr/>
        <a:lstStyle/>
        <a:p>
          <a:endParaRPr kumimoji="1" lang="ja-JP" altLang="en-US"/>
        </a:p>
      </dgm:t>
    </dgm:pt>
    <dgm:pt modelId="{FB2E865D-A8F7-4DCC-99E5-8ABB12F07724}">
      <dgm:prSet phldrT="[テキスト]"/>
      <dgm:spPr>
        <a:solidFill>
          <a:schemeClr val="accent6">
            <a:lumMod val="60000"/>
            <a:lumOff val="40000"/>
          </a:schemeClr>
        </a:solidFill>
      </dgm:spPr>
      <dgm:t>
        <a:bodyPr/>
        <a:lstStyle/>
        <a:p>
          <a:r>
            <a:rPr kumimoji="1" lang="ja-JP" altLang="en-US" b="0" dirty="0" smtClean="0">
              <a:solidFill>
                <a:schemeClr val="tx1"/>
              </a:solidFill>
            </a:rPr>
            <a:t>税制優遇処置により富を社会福利の方面へ誘導する方法。　　　　　　　　　寄附金控除制度や学校法人、</a:t>
          </a:r>
          <a:r>
            <a:rPr kumimoji="1" lang="en-US" altLang="ja-JP" b="0" dirty="0" smtClean="0">
              <a:solidFill>
                <a:schemeClr val="tx1"/>
              </a:solidFill>
              <a:latin typeface="+mn-ea"/>
              <a:ea typeface="+mn-ea"/>
            </a:rPr>
            <a:t>NPO</a:t>
          </a:r>
          <a:r>
            <a:rPr kumimoji="1" lang="ja-JP" altLang="en-US" b="0" dirty="0" smtClean="0">
              <a:solidFill>
                <a:schemeClr val="tx1"/>
              </a:solidFill>
            </a:rPr>
            <a:t>法人等公益法人の特別税制などがある。</a:t>
          </a:r>
          <a:endParaRPr kumimoji="1" lang="ja-JP" altLang="en-US" b="0" dirty="0">
            <a:solidFill>
              <a:schemeClr val="tx1"/>
            </a:solidFill>
          </a:endParaRPr>
        </a:p>
      </dgm:t>
    </dgm:pt>
    <dgm:pt modelId="{BCA8109B-17C3-482C-8740-3AC828C01E1B}" type="parTrans" cxnId="{14BC7041-F6A6-445C-AF2A-8F7F1B6708C7}">
      <dgm:prSet/>
      <dgm:spPr/>
      <dgm:t>
        <a:bodyPr/>
        <a:lstStyle/>
        <a:p>
          <a:endParaRPr kumimoji="1" lang="ja-JP" altLang="en-US"/>
        </a:p>
      </dgm:t>
    </dgm:pt>
    <dgm:pt modelId="{4BA46A8F-0F8B-4EA2-996C-ECB5175009C7}" type="sibTrans" cxnId="{14BC7041-F6A6-445C-AF2A-8F7F1B6708C7}">
      <dgm:prSet/>
      <dgm:spPr/>
      <dgm:t>
        <a:bodyPr/>
        <a:lstStyle/>
        <a:p>
          <a:endParaRPr kumimoji="1" lang="ja-JP" altLang="en-US"/>
        </a:p>
      </dgm:t>
    </dgm:pt>
    <dgm:pt modelId="{A601D714-16A9-40AC-8891-FED986AB1A99}" type="pres">
      <dgm:prSet presAssocID="{2D59B905-74E2-4A10-8073-3070EB708DA2}" presName="Name0" presStyleCnt="0">
        <dgm:presLayoutVars>
          <dgm:dir/>
          <dgm:animLvl val="lvl"/>
          <dgm:resizeHandles val="exact"/>
        </dgm:presLayoutVars>
      </dgm:prSet>
      <dgm:spPr/>
      <dgm:t>
        <a:bodyPr/>
        <a:lstStyle/>
        <a:p>
          <a:endParaRPr kumimoji="1" lang="ja-JP" altLang="en-US"/>
        </a:p>
      </dgm:t>
    </dgm:pt>
    <dgm:pt modelId="{62E796A0-A43F-43E3-9447-1DF1C5ECCFA6}" type="pres">
      <dgm:prSet presAssocID="{1856C523-6E2A-4F78-B8FA-8FDCDF171A2C}" presName="composite" presStyleCnt="0"/>
      <dgm:spPr/>
    </dgm:pt>
    <dgm:pt modelId="{397A02AB-D148-4376-AF04-B6F4E5655CEF}" type="pres">
      <dgm:prSet presAssocID="{1856C523-6E2A-4F78-B8FA-8FDCDF171A2C}" presName="parTx" presStyleLbl="alignNode1" presStyleIdx="0" presStyleCnt="4">
        <dgm:presLayoutVars>
          <dgm:chMax val="0"/>
          <dgm:chPref val="0"/>
          <dgm:bulletEnabled val="1"/>
        </dgm:presLayoutVars>
      </dgm:prSet>
      <dgm:spPr/>
      <dgm:t>
        <a:bodyPr/>
        <a:lstStyle/>
        <a:p>
          <a:endParaRPr kumimoji="1" lang="ja-JP" altLang="en-US"/>
        </a:p>
      </dgm:t>
    </dgm:pt>
    <dgm:pt modelId="{11FAEBFA-6E9F-4D4A-8C63-A1EC0F9374B2}" type="pres">
      <dgm:prSet presAssocID="{1856C523-6E2A-4F78-B8FA-8FDCDF171A2C}" presName="desTx" presStyleLbl="alignAccFollowNode1" presStyleIdx="0" presStyleCnt="4" custScaleX="100358">
        <dgm:presLayoutVars>
          <dgm:bulletEnabled val="1"/>
        </dgm:presLayoutVars>
      </dgm:prSet>
      <dgm:spPr/>
      <dgm:t>
        <a:bodyPr/>
        <a:lstStyle/>
        <a:p>
          <a:endParaRPr kumimoji="1" lang="ja-JP" altLang="en-US"/>
        </a:p>
      </dgm:t>
    </dgm:pt>
    <dgm:pt modelId="{E9FFDF0D-03C6-4E17-A3C6-08C914E49448}" type="pres">
      <dgm:prSet presAssocID="{B89C96B8-0D99-4C0E-9DD6-25230CCABC5F}" presName="space" presStyleCnt="0"/>
      <dgm:spPr/>
    </dgm:pt>
    <dgm:pt modelId="{AA6C9EE2-EE4E-4160-BEF5-1BB08F8DA010}" type="pres">
      <dgm:prSet presAssocID="{6B503D9E-BFB5-496B-89DC-11491C82F07B}" presName="composite" presStyleCnt="0"/>
      <dgm:spPr/>
    </dgm:pt>
    <dgm:pt modelId="{1E570E5F-16D3-47ED-83E4-61AC0713BA31}" type="pres">
      <dgm:prSet presAssocID="{6B503D9E-BFB5-496B-89DC-11491C82F07B}" presName="parTx" presStyleLbl="alignNode1" presStyleIdx="1" presStyleCnt="4">
        <dgm:presLayoutVars>
          <dgm:chMax val="0"/>
          <dgm:chPref val="0"/>
          <dgm:bulletEnabled val="1"/>
        </dgm:presLayoutVars>
      </dgm:prSet>
      <dgm:spPr/>
      <dgm:t>
        <a:bodyPr/>
        <a:lstStyle/>
        <a:p>
          <a:endParaRPr kumimoji="1" lang="ja-JP" altLang="en-US"/>
        </a:p>
      </dgm:t>
    </dgm:pt>
    <dgm:pt modelId="{7F87AB21-F14C-4124-8558-E5188844A867}" type="pres">
      <dgm:prSet presAssocID="{6B503D9E-BFB5-496B-89DC-11491C82F07B}" presName="desTx" presStyleLbl="alignAccFollowNode1" presStyleIdx="1" presStyleCnt="4">
        <dgm:presLayoutVars>
          <dgm:bulletEnabled val="1"/>
        </dgm:presLayoutVars>
      </dgm:prSet>
      <dgm:spPr/>
      <dgm:t>
        <a:bodyPr/>
        <a:lstStyle/>
        <a:p>
          <a:endParaRPr kumimoji="1" lang="ja-JP" altLang="en-US"/>
        </a:p>
      </dgm:t>
    </dgm:pt>
    <dgm:pt modelId="{C59A28AE-8EB0-4967-8472-18508EC14031}" type="pres">
      <dgm:prSet presAssocID="{27727D98-9FEF-4D81-A693-3BF46EAB4E02}" presName="space" presStyleCnt="0"/>
      <dgm:spPr/>
    </dgm:pt>
    <dgm:pt modelId="{05A2D8A0-6258-4EFC-8C54-61CD3BE9182B}" type="pres">
      <dgm:prSet presAssocID="{903B00C2-C14D-4A2A-8F74-21E6AEBFD9AB}" presName="composite" presStyleCnt="0"/>
      <dgm:spPr/>
    </dgm:pt>
    <dgm:pt modelId="{8A393BD9-B28F-4525-99FD-5941CFD47769}" type="pres">
      <dgm:prSet presAssocID="{903B00C2-C14D-4A2A-8F74-21E6AEBFD9AB}" presName="parTx" presStyleLbl="alignNode1" presStyleIdx="2" presStyleCnt="4">
        <dgm:presLayoutVars>
          <dgm:chMax val="0"/>
          <dgm:chPref val="0"/>
          <dgm:bulletEnabled val="1"/>
        </dgm:presLayoutVars>
      </dgm:prSet>
      <dgm:spPr/>
      <dgm:t>
        <a:bodyPr/>
        <a:lstStyle/>
        <a:p>
          <a:endParaRPr kumimoji="1" lang="ja-JP" altLang="en-US"/>
        </a:p>
      </dgm:t>
    </dgm:pt>
    <dgm:pt modelId="{8652B382-F7BC-4638-9CC6-1BBC112E38AE}" type="pres">
      <dgm:prSet presAssocID="{903B00C2-C14D-4A2A-8F74-21E6AEBFD9AB}" presName="desTx" presStyleLbl="alignAccFollowNode1" presStyleIdx="2" presStyleCnt="4">
        <dgm:presLayoutVars>
          <dgm:bulletEnabled val="1"/>
        </dgm:presLayoutVars>
      </dgm:prSet>
      <dgm:spPr/>
      <dgm:t>
        <a:bodyPr/>
        <a:lstStyle/>
        <a:p>
          <a:endParaRPr kumimoji="1" lang="ja-JP" altLang="en-US"/>
        </a:p>
      </dgm:t>
    </dgm:pt>
    <dgm:pt modelId="{4EFAE0A8-977F-4FE8-A496-E8A612DB6B91}" type="pres">
      <dgm:prSet presAssocID="{B54F41AA-5B12-4E3B-ABC5-B73F2C4E4617}" presName="space" presStyleCnt="0"/>
      <dgm:spPr/>
    </dgm:pt>
    <dgm:pt modelId="{910A7CFF-9F3E-43C0-99D9-4CC9B9629DE5}" type="pres">
      <dgm:prSet presAssocID="{35E89B9E-ADFE-49F9-ADDB-EBB5FA868368}" presName="composite" presStyleCnt="0"/>
      <dgm:spPr/>
    </dgm:pt>
    <dgm:pt modelId="{7D487DDC-B138-4B6D-8E82-96467ACF8813}" type="pres">
      <dgm:prSet presAssocID="{35E89B9E-ADFE-49F9-ADDB-EBB5FA868368}" presName="parTx" presStyleLbl="alignNode1" presStyleIdx="3" presStyleCnt="4">
        <dgm:presLayoutVars>
          <dgm:chMax val="0"/>
          <dgm:chPref val="0"/>
          <dgm:bulletEnabled val="1"/>
        </dgm:presLayoutVars>
      </dgm:prSet>
      <dgm:spPr/>
      <dgm:t>
        <a:bodyPr/>
        <a:lstStyle/>
        <a:p>
          <a:endParaRPr kumimoji="1" lang="ja-JP" altLang="en-US"/>
        </a:p>
      </dgm:t>
    </dgm:pt>
    <dgm:pt modelId="{B500935D-BE64-49C3-8554-2E7963835FE0}" type="pres">
      <dgm:prSet presAssocID="{35E89B9E-ADFE-49F9-ADDB-EBB5FA868368}" presName="desTx" presStyleLbl="alignAccFollowNode1" presStyleIdx="3" presStyleCnt="4">
        <dgm:presLayoutVars>
          <dgm:bulletEnabled val="1"/>
        </dgm:presLayoutVars>
      </dgm:prSet>
      <dgm:spPr/>
      <dgm:t>
        <a:bodyPr/>
        <a:lstStyle/>
        <a:p>
          <a:endParaRPr kumimoji="1" lang="ja-JP" altLang="en-US"/>
        </a:p>
      </dgm:t>
    </dgm:pt>
  </dgm:ptLst>
  <dgm:cxnLst>
    <dgm:cxn modelId="{E320B8FD-1058-4107-AF0A-4A897F0A430E}" type="presOf" srcId="{35E89B9E-ADFE-49F9-ADDB-EBB5FA868368}" destId="{7D487DDC-B138-4B6D-8E82-96467ACF8813}" srcOrd="0" destOrd="0" presId="urn:microsoft.com/office/officeart/2005/8/layout/hList1"/>
    <dgm:cxn modelId="{7A2C638D-69AC-49D8-8145-7D5E235125DE}" srcId="{6B503D9E-BFB5-496B-89DC-11491C82F07B}" destId="{4D0376E9-7A03-4E2F-B3EA-CD51FE2DDC18}" srcOrd="0" destOrd="0" parTransId="{9255B118-1420-48D0-B6FC-759C7BA2B921}" sibTransId="{35FE5852-07A4-4DE1-8C8E-CCA6C78292EB}"/>
    <dgm:cxn modelId="{14BC7041-F6A6-445C-AF2A-8F7F1B6708C7}" srcId="{35E89B9E-ADFE-49F9-ADDB-EBB5FA868368}" destId="{FB2E865D-A8F7-4DCC-99E5-8ABB12F07724}" srcOrd="0" destOrd="0" parTransId="{BCA8109B-17C3-482C-8740-3AC828C01E1B}" sibTransId="{4BA46A8F-0F8B-4EA2-996C-ECB5175009C7}"/>
    <dgm:cxn modelId="{1D077EA1-1DBF-4F9A-94CC-89BED1CAFA4E}" type="presOf" srcId="{6B503D9E-BFB5-496B-89DC-11491C82F07B}" destId="{1E570E5F-16D3-47ED-83E4-61AC0713BA31}" srcOrd="0" destOrd="0" presId="urn:microsoft.com/office/officeart/2005/8/layout/hList1"/>
    <dgm:cxn modelId="{EF45EFE5-AA43-4D19-B488-E21A0739A2DB}" type="presOf" srcId="{0E99BA04-A18E-412A-8752-A646F9D3929D}" destId="{8652B382-F7BC-4638-9CC6-1BBC112E38AE}" srcOrd="0" destOrd="0" presId="urn:microsoft.com/office/officeart/2005/8/layout/hList1"/>
    <dgm:cxn modelId="{99385EFE-E95E-4FFD-9355-9BCA8D3F0206}" srcId="{2D59B905-74E2-4A10-8073-3070EB708DA2}" destId="{903B00C2-C14D-4A2A-8F74-21E6AEBFD9AB}" srcOrd="2" destOrd="0" parTransId="{D2781879-4CB9-4638-9D3A-78D77C7EEDB4}" sibTransId="{B54F41AA-5B12-4E3B-ABC5-B73F2C4E4617}"/>
    <dgm:cxn modelId="{F6BFFD5C-6EE2-4874-8683-A8914FF7A872}" srcId="{2D59B905-74E2-4A10-8073-3070EB708DA2}" destId="{1856C523-6E2A-4F78-B8FA-8FDCDF171A2C}" srcOrd="0" destOrd="0" parTransId="{6032425A-8D38-477C-A94B-B603B1903A9F}" sibTransId="{B89C96B8-0D99-4C0E-9DD6-25230CCABC5F}"/>
    <dgm:cxn modelId="{2BA36EE8-BAA8-41B6-A343-7F3D533283D8}" type="presOf" srcId="{2D59B905-74E2-4A10-8073-3070EB708DA2}" destId="{A601D714-16A9-40AC-8891-FED986AB1A99}" srcOrd="0" destOrd="0" presId="urn:microsoft.com/office/officeart/2005/8/layout/hList1"/>
    <dgm:cxn modelId="{BE7B86F2-5F47-45DF-92F1-D996A8A598DA}" srcId="{2D59B905-74E2-4A10-8073-3070EB708DA2}" destId="{6B503D9E-BFB5-496B-89DC-11491C82F07B}" srcOrd="1" destOrd="0" parTransId="{25D98256-5038-4F4F-84EB-04C513E83446}" sibTransId="{27727D98-9FEF-4D81-A693-3BF46EAB4E02}"/>
    <dgm:cxn modelId="{E1A72773-88CD-49CF-8C57-9B3D5B1EF5C5}" type="presOf" srcId="{CFABD7E6-0F79-4D17-A655-27CD39CE60C5}" destId="{11FAEBFA-6E9F-4D4A-8C63-A1EC0F9374B2}" srcOrd="0" destOrd="0" presId="urn:microsoft.com/office/officeart/2005/8/layout/hList1"/>
    <dgm:cxn modelId="{0006B23C-120C-4EB1-9D4E-29BB8FB908E9}" srcId="{2D59B905-74E2-4A10-8073-3070EB708DA2}" destId="{35E89B9E-ADFE-49F9-ADDB-EBB5FA868368}" srcOrd="3" destOrd="0" parTransId="{41B87A11-5CEF-4CC9-932B-B271CAFF77FB}" sibTransId="{28EF6AE7-C78E-4391-82F3-56DE5BEABAC0}"/>
    <dgm:cxn modelId="{3D1F4DCD-D6A1-4C79-B1FF-BCE1AC5C6329}" type="presOf" srcId="{1856C523-6E2A-4F78-B8FA-8FDCDF171A2C}" destId="{397A02AB-D148-4376-AF04-B6F4E5655CEF}" srcOrd="0" destOrd="0" presId="urn:microsoft.com/office/officeart/2005/8/layout/hList1"/>
    <dgm:cxn modelId="{7131F2EB-B97E-4986-9A07-EFB24ABDC19A}" type="presOf" srcId="{903B00C2-C14D-4A2A-8F74-21E6AEBFD9AB}" destId="{8A393BD9-B28F-4525-99FD-5941CFD47769}" srcOrd="0" destOrd="0" presId="urn:microsoft.com/office/officeart/2005/8/layout/hList1"/>
    <dgm:cxn modelId="{BF7676D7-63BF-43DB-9395-82FB15C53FD3}" srcId="{1856C523-6E2A-4F78-B8FA-8FDCDF171A2C}" destId="{CFABD7E6-0F79-4D17-A655-27CD39CE60C5}" srcOrd="0" destOrd="0" parTransId="{6DC211D2-139A-4661-9ED6-9A0C6180FCA3}" sibTransId="{660DBF00-6B72-4150-9389-8A593B932093}"/>
    <dgm:cxn modelId="{C594C909-3DFB-4D35-8B6C-FAB0065EABC1}" srcId="{903B00C2-C14D-4A2A-8F74-21E6AEBFD9AB}" destId="{0E99BA04-A18E-412A-8752-A646F9D3929D}" srcOrd="0" destOrd="0" parTransId="{8E0D4192-044F-4B5E-80C1-BB5D79CDCB53}" sibTransId="{DB156E2D-F6FE-4048-88E0-DDCB331769D8}"/>
    <dgm:cxn modelId="{A1CE0021-10B4-4CFB-99CC-DC7716113A9D}" type="presOf" srcId="{FB2E865D-A8F7-4DCC-99E5-8ABB12F07724}" destId="{B500935D-BE64-49C3-8554-2E7963835FE0}" srcOrd="0" destOrd="0" presId="urn:microsoft.com/office/officeart/2005/8/layout/hList1"/>
    <dgm:cxn modelId="{A140206A-8EA6-4B4E-9958-93780C5DE2E6}" type="presOf" srcId="{4D0376E9-7A03-4E2F-B3EA-CD51FE2DDC18}" destId="{7F87AB21-F14C-4124-8558-E5188844A867}" srcOrd="0" destOrd="0" presId="urn:microsoft.com/office/officeart/2005/8/layout/hList1"/>
    <dgm:cxn modelId="{0C6D49CF-DD7C-4825-BA9D-99D2DAEEE5EF}" type="presParOf" srcId="{A601D714-16A9-40AC-8891-FED986AB1A99}" destId="{62E796A0-A43F-43E3-9447-1DF1C5ECCFA6}" srcOrd="0" destOrd="0" presId="urn:microsoft.com/office/officeart/2005/8/layout/hList1"/>
    <dgm:cxn modelId="{DAB0B9DA-E7ED-4BA3-9E8E-1EBD3342B514}" type="presParOf" srcId="{62E796A0-A43F-43E3-9447-1DF1C5ECCFA6}" destId="{397A02AB-D148-4376-AF04-B6F4E5655CEF}" srcOrd="0" destOrd="0" presId="urn:microsoft.com/office/officeart/2005/8/layout/hList1"/>
    <dgm:cxn modelId="{67A556E1-B531-469C-95E8-17A8BDC74DDB}" type="presParOf" srcId="{62E796A0-A43F-43E3-9447-1DF1C5ECCFA6}" destId="{11FAEBFA-6E9F-4D4A-8C63-A1EC0F9374B2}" srcOrd="1" destOrd="0" presId="urn:microsoft.com/office/officeart/2005/8/layout/hList1"/>
    <dgm:cxn modelId="{66488805-1BDE-4BA6-9661-E08D3FAFBA48}" type="presParOf" srcId="{A601D714-16A9-40AC-8891-FED986AB1A99}" destId="{E9FFDF0D-03C6-4E17-A3C6-08C914E49448}" srcOrd="1" destOrd="0" presId="urn:microsoft.com/office/officeart/2005/8/layout/hList1"/>
    <dgm:cxn modelId="{D3BB9988-71DD-4432-96AE-7AA3F8FF48BE}" type="presParOf" srcId="{A601D714-16A9-40AC-8891-FED986AB1A99}" destId="{AA6C9EE2-EE4E-4160-BEF5-1BB08F8DA010}" srcOrd="2" destOrd="0" presId="urn:microsoft.com/office/officeart/2005/8/layout/hList1"/>
    <dgm:cxn modelId="{34B7AC90-9258-4570-A586-0A4CF4689776}" type="presParOf" srcId="{AA6C9EE2-EE4E-4160-BEF5-1BB08F8DA010}" destId="{1E570E5F-16D3-47ED-83E4-61AC0713BA31}" srcOrd="0" destOrd="0" presId="urn:microsoft.com/office/officeart/2005/8/layout/hList1"/>
    <dgm:cxn modelId="{9B3596A2-33EE-42AF-AAAD-86BC2284C975}" type="presParOf" srcId="{AA6C9EE2-EE4E-4160-BEF5-1BB08F8DA010}" destId="{7F87AB21-F14C-4124-8558-E5188844A867}" srcOrd="1" destOrd="0" presId="urn:microsoft.com/office/officeart/2005/8/layout/hList1"/>
    <dgm:cxn modelId="{89C31E4D-DFD6-482F-8D7A-553E65638A52}" type="presParOf" srcId="{A601D714-16A9-40AC-8891-FED986AB1A99}" destId="{C59A28AE-8EB0-4967-8472-18508EC14031}" srcOrd="3" destOrd="0" presId="urn:microsoft.com/office/officeart/2005/8/layout/hList1"/>
    <dgm:cxn modelId="{53C3533A-5CAC-46DC-9E53-433A06AAD527}" type="presParOf" srcId="{A601D714-16A9-40AC-8891-FED986AB1A99}" destId="{05A2D8A0-6258-4EFC-8C54-61CD3BE9182B}" srcOrd="4" destOrd="0" presId="urn:microsoft.com/office/officeart/2005/8/layout/hList1"/>
    <dgm:cxn modelId="{663A6FA6-2D0A-4298-9EC8-87D80BA0CBAB}" type="presParOf" srcId="{05A2D8A0-6258-4EFC-8C54-61CD3BE9182B}" destId="{8A393BD9-B28F-4525-99FD-5941CFD47769}" srcOrd="0" destOrd="0" presId="urn:microsoft.com/office/officeart/2005/8/layout/hList1"/>
    <dgm:cxn modelId="{04AC2D1A-C3A4-4FA4-89ED-F419296C57C5}" type="presParOf" srcId="{05A2D8A0-6258-4EFC-8C54-61CD3BE9182B}" destId="{8652B382-F7BC-4638-9CC6-1BBC112E38AE}" srcOrd="1" destOrd="0" presId="urn:microsoft.com/office/officeart/2005/8/layout/hList1"/>
    <dgm:cxn modelId="{63F11D2A-4B68-4173-960B-865899594FEA}" type="presParOf" srcId="{A601D714-16A9-40AC-8891-FED986AB1A99}" destId="{4EFAE0A8-977F-4FE8-A496-E8A612DB6B91}" srcOrd="5" destOrd="0" presId="urn:microsoft.com/office/officeart/2005/8/layout/hList1"/>
    <dgm:cxn modelId="{47DF987F-EE7E-4568-A395-618AE58D0FA2}" type="presParOf" srcId="{A601D714-16A9-40AC-8891-FED986AB1A99}" destId="{910A7CFF-9F3E-43C0-99D9-4CC9B9629DE5}" srcOrd="6" destOrd="0" presId="urn:microsoft.com/office/officeart/2005/8/layout/hList1"/>
    <dgm:cxn modelId="{0CDE6EC3-A8D4-4B49-A383-A1460B6D70F7}" type="presParOf" srcId="{910A7CFF-9F3E-43C0-99D9-4CC9B9629DE5}" destId="{7D487DDC-B138-4B6D-8E82-96467ACF8813}" srcOrd="0" destOrd="0" presId="urn:microsoft.com/office/officeart/2005/8/layout/hList1"/>
    <dgm:cxn modelId="{F27ED735-BAA0-4D02-8439-FA064874218E}" type="presParOf" srcId="{910A7CFF-9F3E-43C0-99D9-4CC9B9629DE5}" destId="{B500935D-BE64-49C3-8554-2E7963835FE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0E5FEC-153B-4839-A81D-2F8E2962547A}" type="doc">
      <dgm:prSet loTypeId="urn:microsoft.com/office/officeart/2005/8/layout/default#1" loCatId="list" qsTypeId="urn:microsoft.com/office/officeart/2005/8/quickstyle/3d2" qsCatId="3D" csTypeId="urn:microsoft.com/office/officeart/2005/8/colors/accent1_2" csCatId="accent1" phldr="1"/>
      <dgm:spPr/>
      <dgm:t>
        <a:bodyPr/>
        <a:lstStyle/>
        <a:p>
          <a:endParaRPr kumimoji="1" lang="ja-JP" altLang="en-US"/>
        </a:p>
      </dgm:t>
    </dgm:pt>
    <dgm:pt modelId="{F01AE99A-B743-4D86-85D7-FBC48DBB5D5F}">
      <dgm:prSet phldrT="[テキスト]" custT="1"/>
      <dgm:spPr/>
      <dgm:t>
        <a:bodyPr/>
        <a:lstStyle/>
        <a:p>
          <a:r>
            <a:rPr kumimoji="1" lang="ja-JP" altLang="en-US" sz="2000" dirty="0" smtClean="0"/>
            <a:t>公共事業を行うための</a:t>
          </a:r>
          <a:endParaRPr kumimoji="1" lang="en-US" altLang="ja-JP" sz="2000" dirty="0" smtClean="0"/>
        </a:p>
        <a:p>
          <a:r>
            <a:rPr lang="ja-JP" altLang="en-US" sz="2400" b="1" dirty="0" smtClean="0"/>
            <a:t>建設国債</a:t>
          </a:r>
          <a:endParaRPr kumimoji="1" lang="ja-JP" altLang="en-US" sz="2400" b="1" dirty="0"/>
        </a:p>
      </dgm:t>
    </dgm:pt>
    <dgm:pt modelId="{6030EFEE-4237-4FBA-A78C-0FBBAC46F9A5}" type="parTrans" cxnId="{3756DB6F-3F64-4398-A7B7-8D2B220B54FE}">
      <dgm:prSet/>
      <dgm:spPr/>
      <dgm:t>
        <a:bodyPr/>
        <a:lstStyle/>
        <a:p>
          <a:endParaRPr kumimoji="1" lang="ja-JP" altLang="en-US"/>
        </a:p>
      </dgm:t>
    </dgm:pt>
    <dgm:pt modelId="{8A70BD8E-6AB6-44D5-8928-64BAC5F86DC5}" type="sibTrans" cxnId="{3756DB6F-3F64-4398-A7B7-8D2B220B54FE}">
      <dgm:prSet/>
      <dgm:spPr/>
      <dgm:t>
        <a:bodyPr/>
        <a:lstStyle/>
        <a:p>
          <a:endParaRPr kumimoji="1" lang="ja-JP" altLang="en-US"/>
        </a:p>
      </dgm:t>
    </dgm:pt>
    <dgm:pt modelId="{BBB405CA-9CB2-4A59-B1F0-66EC2370C253}">
      <dgm:prSet phldrT="[テキスト]" custT="1"/>
      <dgm:spPr/>
      <dgm:t>
        <a:bodyPr/>
        <a:lstStyle/>
        <a:p>
          <a:r>
            <a:rPr kumimoji="1" lang="ja-JP" altLang="en-US" sz="2000" dirty="0" smtClean="0"/>
            <a:t>税収不足を補うための</a:t>
          </a:r>
          <a:endParaRPr kumimoji="1" lang="en-US" altLang="ja-JP" sz="2000" dirty="0" smtClean="0"/>
        </a:p>
        <a:p>
          <a:r>
            <a:rPr lang="ja-JP" altLang="en-US" sz="2400" b="1" dirty="0" smtClean="0"/>
            <a:t>赤字国債</a:t>
          </a:r>
          <a:r>
            <a:rPr lang="en-US" altLang="ja-JP" sz="2400" b="1" dirty="0" smtClean="0"/>
            <a:t>(</a:t>
          </a:r>
          <a:r>
            <a:rPr lang="ja-JP" altLang="en-US" sz="2400" b="1" dirty="0" smtClean="0"/>
            <a:t>特例国債）</a:t>
          </a:r>
          <a:endParaRPr kumimoji="1" lang="ja-JP" altLang="en-US" sz="2400" b="1" dirty="0"/>
        </a:p>
      </dgm:t>
    </dgm:pt>
    <dgm:pt modelId="{0706B919-88AD-4360-BCD5-F9C3D8AA623C}" type="parTrans" cxnId="{6C63779C-29E3-4DA5-BC3F-188DA02A4260}">
      <dgm:prSet/>
      <dgm:spPr/>
      <dgm:t>
        <a:bodyPr/>
        <a:lstStyle/>
        <a:p>
          <a:endParaRPr kumimoji="1" lang="ja-JP" altLang="en-US"/>
        </a:p>
      </dgm:t>
    </dgm:pt>
    <dgm:pt modelId="{963854F0-A561-49D9-AEAD-6EC5C2F7BA09}" type="sibTrans" cxnId="{6C63779C-29E3-4DA5-BC3F-188DA02A4260}">
      <dgm:prSet/>
      <dgm:spPr/>
      <dgm:t>
        <a:bodyPr/>
        <a:lstStyle/>
        <a:p>
          <a:endParaRPr kumimoji="1" lang="ja-JP" altLang="en-US"/>
        </a:p>
      </dgm:t>
    </dgm:pt>
    <dgm:pt modelId="{96CAC8BE-A92A-4E20-81BF-14D27D46CDE2}">
      <dgm:prSet phldrT="[テキスト]" custT="1"/>
      <dgm:spPr/>
      <dgm:t>
        <a:bodyPr/>
        <a:lstStyle/>
        <a:p>
          <a:r>
            <a:rPr kumimoji="1" lang="ja-JP" altLang="en-US" sz="2000" dirty="0" smtClean="0"/>
            <a:t>国債を償還</a:t>
          </a:r>
          <a:r>
            <a:rPr kumimoji="1" lang="en-US" altLang="ja-JP" sz="2000" dirty="0" smtClean="0"/>
            <a:t>(</a:t>
          </a:r>
          <a:r>
            <a:rPr kumimoji="1" lang="ja-JP" altLang="en-US" sz="2000" dirty="0" smtClean="0"/>
            <a:t>返済</a:t>
          </a:r>
          <a:r>
            <a:rPr kumimoji="1" lang="en-US" altLang="ja-JP" sz="2000" dirty="0" smtClean="0"/>
            <a:t>)</a:t>
          </a:r>
          <a:r>
            <a:rPr kumimoji="1" lang="ja-JP" altLang="en-US" sz="2000" dirty="0" smtClean="0"/>
            <a:t>するための</a:t>
          </a:r>
          <a:endParaRPr kumimoji="1" lang="en-US" altLang="ja-JP" sz="2000" dirty="0" smtClean="0"/>
        </a:p>
        <a:p>
          <a:r>
            <a:rPr lang="ja-JP" altLang="en-US" sz="2400" b="1" dirty="0" smtClean="0"/>
            <a:t>借換国債</a:t>
          </a:r>
          <a:endParaRPr kumimoji="1" lang="ja-JP" altLang="en-US" sz="2000" b="1" dirty="0"/>
        </a:p>
      </dgm:t>
    </dgm:pt>
    <dgm:pt modelId="{4C3B365E-F840-4C51-9F8A-1BDAA2102468}" type="parTrans" cxnId="{705F3F78-83B2-450D-A25D-F7A3F449683E}">
      <dgm:prSet/>
      <dgm:spPr/>
      <dgm:t>
        <a:bodyPr/>
        <a:lstStyle/>
        <a:p>
          <a:endParaRPr kumimoji="1" lang="ja-JP" altLang="en-US"/>
        </a:p>
      </dgm:t>
    </dgm:pt>
    <dgm:pt modelId="{D2A9FAA3-2628-4304-9A3A-A140EE0453B0}" type="sibTrans" cxnId="{705F3F78-83B2-450D-A25D-F7A3F449683E}">
      <dgm:prSet/>
      <dgm:spPr/>
      <dgm:t>
        <a:bodyPr/>
        <a:lstStyle/>
        <a:p>
          <a:endParaRPr kumimoji="1" lang="ja-JP" altLang="en-US"/>
        </a:p>
      </dgm:t>
    </dgm:pt>
    <dgm:pt modelId="{96CC9C95-9D17-4B4E-8335-3CBD93CBC92A}" type="pres">
      <dgm:prSet presAssocID="{8C0E5FEC-153B-4839-A81D-2F8E2962547A}" presName="diagram" presStyleCnt="0">
        <dgm:presLayoutVars>
          <dgm:dir/>
          <dgm:resizeHandles val="exact"/>
        </dgm:presLayoutVars>
      </dgm:prSet>
      <dgm:spPr/>
      <dgm:t>
        <a:bodyPr/>
        <a:lstStyle/>
        <a:p>
          <a:endParaRPr kumimoji="1" lang="ja-JP" altLang="en-US"/>
        </a:p>
      </dgm:t>
    </dgm:pt>
    <dgm:pt modelId="{0FA101C3-9A83-49CA-9F95-F62B5CC4DDB7}" type="pres">
      <dgm:prSet presAssocID="{F01AE99A-B743-4D86-85D7-FBC48DBB5D5F}" presName="node" presStyleLbl="node1" presStyleIdx="0" presStyleCnt="3" custScaleX="142364" custLinFactNeighborX="-68" custLinFactNeighborY="-1253">
        <dgm:presLayoutVars>
          <dgm:bulletEnabled val="1"/>
        </dgm:presLayoutVars>
      </dgm:prSet>
      <dgm:spPr/>
      <dgm:t>
        <a:bodyPr/>
        <a:lstStyle/>
        <a:p>
          <a:endParaRPr kumimoji="1" lang="ja-JP" altLang="en-US"/>
        </a:p>
      </dgm:t>
    </dgm:pt>
    <dgm:pt modelId="{5EE26489-EFE9-4939-8B98-F43D6AF2888A}" type="pres">
      <dgm:prSet presAssocID="{8A70BD8E-6AB6-44D5-8928-64BAC5F86DC5}" presName="sibTrans" presStyleCnt="0"/>
      <dgm:spPr/>
    </dgm:pt>
    <dgm:pt modelId="{547CB9F9-EF0F-4CBA-A638-0146F062BE9E}" type="pres">
      <dgm:prSet presAssocID="{BBB405CA-9CB2-4A59-B1F0-66EC2370C253}" presName="node" presStyleLbl="node1" presStyleIdx="1" presStyleCnt="3" custScaleX="147100" custLinFactNeighborX="655" custLinFactNeighborY="-438">
        <dgm:presLayoutVars>
          <dgm:bulletEnabled val="1"/>
        </dgm:presLayoutVars>
      </dgm:prSet>
      <dgm:spPr/>
      <dgm:t>
        <a:bodyPr/>
        <a:lstStyle/>
        <a:p>
          <a:endParaRPr kumimoji="1" lang="ja-JP" altLang="en-US"/>
        </a:p>
      </dgm:t>
    </dgm:pt>
    <dgm:pt modelId="{03D11046-5F79-4456-878B-40D6D3158809}" type="pres">
      <dgm:prSet presAssocID="{963854F0-A561-49D9-AEAD-6EC5C2F7BA09}" presName="sibTrans" presStyleCnt="0"/>
      <dgm:spPr/>
    </dgm:pt>
    <dgm:pt modelId="{F8075108-DDE6-49DE-969D-C01FEA3624B1}" type="pres">
      <dgm:prSet presAssocID="{96CAC8BE-A92A-4E20-81BF-14D27D46CDE2}" presName="node" presStyleLbl="node1" presStyleIdx="2" presStyleCnt="3" custScaleX="131780" custLinFactNeighborX="24664" custLinFactNeighborY="-13">
        <dgm:presLayoutVars>
          <dgm:bulletEnabled val="1"/>
        </dgm:presLayoutVars>
      </dgm:prSet>
      <dgm:spPr/>
      <dgm:t>
        <a:bodyPr/>
        <a:lstStyle/>
        <a:p>
          <a:endParaRPr kumimoji="1" lang="ja-JP" altLang="en-US"/>
        </a:p>
      </dgm:t>
    </dgm:pt>
  </dgm:ptLst>
  <dgm:cxnLst>
    <dgm:cxn modelId="{AA8B5F26-3C7A-4D24-944A-0903F003D06C}" type="presOf" srcId="{F01AE99A-B743-4D86-85D7-FBC48DBB5D5F}" destId="{0FA101C3-9A83-49CA-9F95-F62B5CC4DDB7}" srcOrd="0" destOrd="0" presId="urn:microsoft.com/office/officeart/2005/8/layout/default#1"/>
    <dgm:cxn modelId="{3756DB6F-3F64-4398-A7B7-8D2B220B54FE}" srcId="{8C0E5FEC-153B-4839-A81D-2F8E2962547A}" destId="{F01AE99A-B743-4D86-85D7-FBC48DBB5D5F}" srcOrd="0" destOrd="0" parTransId="{6030EFEE-4237-4FBA-A78C-0FBBAC46F9A5}" sibTransId="{8A70BD8E-6AB6-44D5-8928-64BAC5F86DC5}"/>
    <dgm:cxn modelId="{C634875A-AD79-4059-8443-68777BDDF792}" type="presOf" srcId="{96CAC8BE-A92A-4E20-81BF-14D27D46CDE2}" destId="{F8075108-DDE6-49DE-969D-C01FEA3624B1}" srcOrd="0" destOrd="0" presId="urn:microsoft.com/office/officeart/2005/8/layout/default#1"/>
    <dgm:cxn modelId="{705F3F78-83B2-450D-A25D-F7A3F449683E}" srcId="{8C0E5FEC-153B-4839-A81D-2F8E2962547A}" destId="{96CAC8BE-A92A-4E20-81BF-14D27D46CDE2}" srcOrd="2" destOrd="0" parTransId="{4C3B365E-F840-4C51-9F8A-1BDAA2102468}" sibTransId="{D2A9FAA3-2628-4304-9A3A-A140EE0453B0}"/>
    <dgm:cxn modelId="{9E8D3F3A-B12B-48E9-B2E3-5A42D563F11C}" type="presOf" srcId="{8C0E5FEC-153B-4839-A81D-2F8E2962547A}" destId="{96CC9C95-9D17-4B4E-8335-3CBD93CBC92A}" srcOrd="0" destOrd="0" presId="urn:microsoft.com/office/officeart/2005/8/layout/default#1"/>
    <dgm:cxn modelId="{6C63779C-29E3-4DA5-BC3F-188DA02A4260}" srcId="{8C0E5FEC-153B-4839-A81D-2F8E2962547A}" destId="{BBB405CA-9CB2-4A59-B1F0-66EC2370C253}" srcOrd="1" destOrd="0" parTransId="{0706B919-88AD-4360-BCD5-F9C3D8AA623C}" sibTransId="{963854F0-A561-49D9-AEAD-6EC5C2F7BA09}"/>
    <dgm:cxn modelId="{FEBF86CA-5821-4F58-9FB8-D740EB3E60F4}" type="presOf" srcId="{BBB405CA-9CB2-4A59-B1F0-66EC2370C253}" destId="{547CB9F9-EF0F-4CBA-A638-0146F062BE9E}" srcOrd="0" destOrd="0" presId="urn:microsoft.com/office/officeart/2005/8/layout/default#1"/>
    <dgm:cxn modelId="{69389505-1CBE-4267-ADCA-0CC4D894806A}" type="presParOf" srcId="{96CC9C95-9D17-4B4E-8335-3CBD93CBC92A}" destId="{0FA101C3-9A83-49CA-9F95-F62B5CC4DDB7}" srcOrd="0" destOrd="0" presId="urn:microsoft.com/office/officeart/2005/8/layout/default#1"/>
    <dgm:cxn modelId="{AABBA510-969C-45A4-A59F-0D4B1D035181}" type="presParOf" srcId="{96CC9C95-9D17-4B4E-8335-3CBD93CBC92A}" destId="{5EE26489-EFE9-4939-8B98-F43D6AF2888A}" srcOrd="1" destOrd="0" presId="urn:microsoft.com/office/officeart/2005/8/layout/default#1"/>
    <dgm:cxn modelId="{EDA04C94-DD55-470C-8B2D-A902C77B2DB6}" type="presParOf" srcId="{96CC9C95-9D17-4B4E-8335-3CBD93CBC92A}" destId="{547CB9F9-EF0F-4CBA-A638-0146F062BE9E}" srcOrd="2" destOrd="0" presId="urn:microsoft.com/office/officeart/2005/8/layout/default#1"/>
    <dgm:cxn modelId="{14326AB9-1C40-428E-B5CE-DF812982A40E}" type="presParOf" srcId="{96CC9C95-9D17-4B4E-8335-3CBD93CBC92A}" destId="{03D11046-5F79-4456-878B-40D6D3158809}" srcOrd="3" destOrd="0" presId="urn:microsoft.com/office/officeart/2005/8/layout/default#1"/>
    <dgm:cxn modelId="{0F901F93-D07F-4257-A581-FAB74C9AC820}" type="presParOf" srcId="{96CC9C95-9D17-4B4E-8335-3CBD93CBC92A}" destId="{F8075108-DDE6-49DE-969D-C01FEA3624B1}" srcOrd="4"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91BAAA-70EC-4BEC-BBAF-25320AF3BC50}" type="doc">
      <dgm:prSet loTypeId="urn:microsoft.com/office/officeart/2005/8/layout/chevron2" loCatId="process" qsTypeId="urn:microsoft.com/office/officeart/2005/8/quickstyle/3d1" qsCatId="3D" csTypeId="urn:microsoft.com/office/officeart/2005/8/colors/accent1_3" csCatId="accent1" phldr="1"/>
      <dgm:spPr/>
      <dgm:t>
        <a:bodyPr/>
        <a:lstStyle/>
        <a:p>
          <a:endParaRPr kumimoji="1" lang="ja-JP" altLang="en-US"/>
        </a:p>
      </dgm:t>
    </dgm:pt>
    <dgm:pt modelId="{9A0614CB-E64B-4418-9CBC-40E8079104FA}">
      <dgm:prSet phldrT="[テキスト]" custT="1"/>
      <dgm:spPr/>
      <dgm:t>
        <a:bodyPr/>
        <a:lstStyle/>
        <a:p>
          <a:r>
            <a:rPr kumimoji="1" lang="en-US" altLang="ja-JP" sz="1200" b="1" smtClean="0">
              <a:solidFill>
                <a:schemeClr val="tx1"/>
              </a:solidFill>
            </a:rPr>
            <a:t>1989</a:t>
          </a:r>
          <a:r>
            <a:rPr kumimoji="1" lang="ja-JP" altLang="en-US" sz="1200" b="1" smtClean="0">
              <a:solidFill>
                <a:schemeClr val="tx1"/>
              </a:solidFill>
            </a:rPr>
            <a:t>年</a:t>
          </a:r>
          <a:endParaRPr kumimoji="1" lang="ja-JP" altLang="en-US" sz="1200" b="1" dirty="0">
            <a:solidFill>
              <a:schemeClr val="tx1"/>
            </a:solidFill>
          </a:endParaRPr>
        </a:p>
      </dgm:t>
    </dgm:pt>
    <dgm:pt modelId="{0187E4F9-FA41-4DC5-BBCC-C9477264F3E2}" type="parTrans" cxnId="{17D6234D-4F3D-4A5D-850B-0E469125E85F}">
      <dgm:prSet/>
      <dgm:spPr/>
      <dgm:t>
        <a:bodyPr/>
        <a:lstStyle/>
        <a:p>
          <a:endParaRPr kumimoji="1" lang="ja-JP" altLang="en-US"/>
        </a:p>
      </dgm:t>
    </dgm:pt>
    <dgm:pt modelId="{65B9D881-B816-41F1-A602-C0A034EF9473}" type="sibTrans" cxnId="{17D6234D-4F3D-4A5D-850B-0E469125E85F}">
      <dgm:prSet/>
      <dgm:spPr/>
      <dgm:t>
        <a:bodyPr/>
        <a:lstStyle/>
        <a:p>
          <a:endParaRPr kumimoji="1" lang="ja-JP" altLang="en-US"/>
        </a:p>
      </dgm:t>
    </dgm:pt>
    <dgm:pt modelId="{C0AE8349-014C-4E2F-90D2-A48639E5EC99}">
      <dgm:prSet phldrT="[テキスト]" custT="1"/>
      <dgm:spPr/>
      <dgm:t>
        <a:bodyPr/>
        <a:lstStyle/>
        <a:p>
          <a:r>
            <a:rPr kumimoji="1" lang="en-US" altLang="ja-JP" sz="1200" b="1" smtClean="0">
              <a:solidFill>
                <a:schemeClr val="tx1"/>
              </a:solidFill>
            </a:rPr>
            <a:t>1997</a:t>
          </a:r>
          <a:r>
            <a:rPr kumimoji="1" lang="ja-JP" altLang="en-US" sz="1200" b="1" smtClean="0">
              <a:solidFill>
                <a:schemeClr val="tx1"/>
              </a:solidFill>
            </a:rPr>
            <a:t>年</a:t>
          </a:r>
          <a:endParaRPr kumimoji="1" lang="ja-JP" altLang="en-US" sz="1200" b="1" dirty="0">
            <a:solidFill>
              <a:schemeClr val="tx1"/>
            </a:solidFill>
          </a:endParaRPr>
        </a:p>
      </dgm:t>
    </dgm:pt>
    <dgm:pt modelId="{39ED373E-2A63-4FF3-9599-0EA9F1DBBB64}" type="parTrans" cxnId="{061587E8-7677-471E-BAB3-14704140AF0B}">
      <dgm:prSet/>
      <dgm:spPr/>
      <dgm:t>
        <a:bodyPr/>
        <a:lstStyle/>
        <a:p>
          <a:endParaRPr kumimoji="1" lang="ja-JP" altLang="en-US"/>
        </a:p>
      </dgm:t>
    </dgm:pt>
    <dgm:pt modelId="{CF5C2379-A601-4062-8AFE-37B61FC396B1}" type="sibTrans" cxnId="{061587E8-7677-471E-BAB3-14704140AF0B}">
      <dgm:prSet/>
      <dgm:spPr/>
      <dgm:t>
        <a:bodyPr/>
        <a:lstStyle/>
        <a:p>
          <a:endParaRPr kumimoji="1" lang="ja-JP" altLang="en-US"/>
        </a:p>
      </dgm:t>
    </dgm:pt>
    <dgm:pt modelId="{D8D72015-2823-4F88-A7D9-3F72843B6305}">
      <dgm:prSet phldrT="[テキスト]" custT="1"/>
      <dgm:spPr/>
      <dgm:t>
        <a:bodyPr/>
        <a:lstStyle/>
        <a:p>
          <a:pPr>
            <a:lnSpc>
              <a:spcPts val="800"/>
            </a:lnSpc>
          </a:pPr>
          <a:r>
            <a:rPr kumimoji="1" lang="ja-JP" altLang="en-US" sz="1600" b="1" dirty="0" smtClean="0"/>
            <a:t>税率５％に引き上げ</a:t>
          </a:r>
          <a:r>
            <a:rPr kumimoji="1" lang="ja-JP" altLang="en-US" sz="1100" b="1" dirty="0" smtClean="0"/>
            <a:t>（地方消費税１％導入）</a:t>
          </a:r>
          <a:endParaRPr kumimoji="1" lang="ja-JP" altLang="en-US" sz="1100" b="1" dirty="0"/>
        </a:p>
      </dgm:t>
    </dgm:pt>
    <dgm:pt modelId="{B3F18E31-FB89-4C33-B088-05871E69F8A1}" type="parTrans" cxnId="{97E2CA61-DC99-4F49-A916-871AA4D4A228}">
      <dgm:prSet/>
      <dgm:spPr/>
      <dgm:t>
        <a:bodyPr/>
        <a:lstStyle/>
        <a:p>
          <a:endParaRPr kumimoji="1" lang="ja-JP" altLang="en-US"/>
        </a:p>
      </dgm:t>
    </dgm:pt>
    <dgm:pt modelId="{CA7F565C-7712-4D16-AA15-BFFC1B4332F6}" type="sibTrans" cxnId="{97E2CA61-DC99-4F49-A916-871AA4D4A228}">
      <dgm:prSet/>
      <dgm:spPr/>
      <dgm:t>
        <a:bodyPr/>
        <a:lstStyle/>
        <a:p>
          <a:endParaRPr kumimoji="1" lang="ja-JP" altLang="en-US"/>
        </a:p>
      </dgm:t>
    </dgm:pt>
    <dgm:pt modelId="{995B4903-96FE-488F-BC2D-F04AA378A9A2}">
      <dgm:prSet custT="1"/>
      <dgm:spPr/>
      <dgm:t>
        <a:bodyPr/>
        <a:lstStyle/>
        <a:p>
          <a:r>
            <a:rPr kumimoji="1" lang="ja-JP" altLang="en-US" sz="1600" b="1" smtClean="0"/>
            <a:t>税率３％で導入</a:t>
          </a:r>
          <a:endParaRPr kumimoji="1" lang="ja-JP" altLang="en-US" sz="1600" b="1" dirty="0"/>
        </a:p>
      </dgm:t>
    </dgm:pt>
    <dgm:pt modelId="{F6046C3F-7802-4556-8F63-ACD35A91E5FB}" type="parTrans" cxnId="{D7A36F1F-8F68-468B-A47A-E175D155D5DA}">
      <dgm:prSet/>
      <dgm:spPr/>
      <dgm:t>
        <a:bodyPr/>
        <a:lstStyle/>
        <a:p>
          <a:endParaRPr kumimoji="1" lang="ja-JP" altLang="en-US"/>
        </a:p>
      </dgm:t>
    </dgm:pt>
    <dgm:pt modelId="{AA4259DB-33E9-47AF-A9DD-F0F4C0B70760}" type="sibTrans" cxnId="{D7A36F1F-8F68-468B-A47A-E175D155D5DA}">
      <dgm:prSet/>
      <dgm:spPr/>
      <dgm:t>
        <a:bodyPr/>
        <a:lstStyle/>
        <a:p>
          <a:endParaRPr kumimoji="1" lang="ja-JP" altLang="en-US"/>
        </a:p>
      </dgm:t>
    </dgm:pt>
    <dgm:pt modelId="{48121B69-310B-43C3-AE65-005389E324C2}">
      <dgm:prSet phldrT="[テキスト]" custT="1"/>
      <dgm:spPr/>
      <dgm:t>
        <a:bodyPr/>
        <a:lstStyle/>
        <a:p>
          <a:pPr>
            <a:lnSpc>
              <a:spcPts val="800"/>
            </a:lnSpc>
          </a:pPr>
          <a:r>
            <a:rPr kumimoji="1" lang="ja-JP" altLang="en-US" sz="1600" b="1" dirty="0" smtClean="0"/>
            <a:t>税率１０％に引き上げ（予定）</a:t>
          </a:r>
          <a:endParaRPr kumimoji="1" lang="ja-JP" altLang="en-US" sz="1600" b="1" dirty="0"/>
        </a:p>
      </dgm:t>
    </dgm:pt>
    <dgm:pt modelId="{70FD2575-4E38-42AA-9840-80083B097765}" type="parTrans" cxnId="{82BF9FCF-E334-44BA-B6C0-546CA145BE96}">
      <dgm:prSet/>
      <dgm:spPr/>
      <dgm:t>
        <a:bodyPr/>
        <a:lstStyle/>
        <a:p>
          <a:endParaRPr kumimoji="1" lang="ja-JP" altLang="en-US"/>
        </a:p>
      </dgm:t>
    </dgm:pt>
    <dgm:pt modelId="{80054FCC-F7F5-4074-A22B-A16DCD7B66F8}" type="sibTrans" cxnId="{82BF9FCF-E334-44BA-B6C0-546CA145BE96}">
      <dgm:prSet/>
      <dgm:spPr/>
      <dgm:t>
        <a:bodyPr/>
        <a:lstStyle/>
        <a:p>
          <a:endParaRPr kumimoji="1" lang="ja-JP" altLang="en-US"/>
        </a:p>
      </dgm:t>
    </dgm:pt>
    <dgm:pt modelId="{86E8F9FC-A8BE-4524-BE69-B289DC3613A9}">
      <dgm:prSet phldrT="[テキスト]" custT="1"/>
      <dgm:spPr/>
      <dgm:t>
        <a:bodyPr/>
        <a:lstStyle/>
        <a:p>
          <a:pPr>
            <a:lnSpc>
              <a:spcPts val="800"/>
            </a:lnSpc>
          </a:pPr>
          <a:r>
            <a:rPr kumimoji="1" lang="en-US" altLang="ja-JP" sz="1200" b="1" smtClean="0">
              <a:solidFill>
                <a:schemeClr val="tx1"/>
              </a:solidFill>
            </a:rPr>
            <a:t>2014</a:t>
          </a:r>
          <a:r>
            <a:rPr kumimoji="1" lang="ja-JP" altLang="en-US" sz="1200" b="1" smtClean="0">
              <a:solidFill>
                <a:schemeClr val="tx1"/>
              </a:solidFill>
            </a:rPr>
            <a:t>年</a:t>
          </a:r>
          <a:endParaRPr kumimoji="1" lang="en-US" altLang="ja-JP" sz="1200" b="1" smtClean="0">
            <a:solidFill>
              <a:schemeClr val="tx1"/>
            </a:solidFill>
          </a:endParaRPr>
        </a:p>
        <a:p>
          <a:pPr>
            <a:lnSpc>
              <a:spcPts val="800"/>
            </a:lnSpc>
          </a:pPr>
          <a:r>
            <a:rPr kumimoji="1" lang="en-US" altLang="ja-JP" sz="1200" b="1" smtClean="0">
              <a:solidFill>
                <a:schemeClr val="tx1"/>
              </a:solidFill>
            </a:rPr>
            <a:t>4</a:t>
          </a:r>
          <a:r>
            <a:rPr kumimoji="1" lang="ja-JP" altLang="en-US" sz="1200" b="1" smtClean="0">
              <a:solidFill>
                <a:schemeClr val="tx1"/>
              </a:solidFill>
            </a:rPr>
            <a:t>月</a:t>
          </a:r>
          <a:endParaRPr kumimoji="1" lang="ja-JP" altLang="en-US" sz="1200" b="1" dirty="0">
            <a:solidFill>
              <a:schemeClr val="tx1"/>
            </a:solidFill>
          </a:endParaRPr>
        </a:p>
      </dgm:t>
    </dgm:pt>
    <dgm:pt modelId="{B3256FB2-B5ED-4C61-AEB2-353DF718DE79}" type="parTrans" cxnId="{9B032C2D-297D-4297-9D7A-BD2804A24C73}">
      <dgm:prSet/>
      <dgm:spPr/>
      <dgm:t>
        <a:bodyPr/>
        <a:lstStyle/>
        <a:p>
          <a:endParaRPr kumimoji="1" lang="ja-JP" altLang="en-US"/>
        </a:p>
      </dgm:t>
    </dgm:pt>
    <dgm:pt modelId="{BE4B3869-767B-4A36-8A67-37A6D296BCC0}" type="sibTrans" cxnId="{9B032C2D-297D-4297-9D7A-BD2804A24C73}">
      <dgm:prSet/>
      <dgm:spPr/>
      <dgm:t>
        <a:bodyPr/>
        <a:lstStyle/>
        <a:p>
          <a:endParaRPr kumimoji="1" lang="ja-JP" altLang="en-US"/>
        </a:p>
      </dgm:t>
    </dgm:pt>
    <dgm:pt modelId="{35C8CD4F-B037-414D-829E-FF20594AC586}">
      <dgm:prSet phldrT="[テキスト]" custT="1"/>
      <dgm:spPr/>
      <dgm:t>
        <a:bodyPr/>
        <a:lstStyle/>
        <a:p>
          <a:pPr>
            <a:lnSpc>
              <a:spcPts val="800"/>
            </a:lnSpc>
          </a:pPr>
          <a:r>
            <a:rPr kumimoji="1" lang="en-US" altLang="ja-JP" sz="1200" b="1" dirty="0" smtClean="0">
              <a:solidFill>
                <a:schemeClr val="tx1"/>
              </a:solidFill>
            </a:rPr>
            <a:t>2019</a:t>
          </a:r>
          <a:r>
            <a:rPr kumimoji="1" lang="ja-JP" altLang="en-US" sz="1200" b="1" dirty="0" smtClean="0">
              <a:solidFill>
                <a:schemeClr val="tx1"/>
              </a:solidFill>
            </a:rPr>
            <a:t>年</a:t>
          </a:r>
          <a:endParaRPr kumimoji="1" lang="en-US" altLang="ja-JP" sz="1200" b="1" dirty="0" smtClean="0">
            <a:solidFill>
              <a:schemeClr val="tx1"/>
            </a:solidFill>
          </a:endParaRPr>
        </a:p>
        <a:p>
          <a:pPr>
            <a:lnSpc>
              <a:spcPts val="800"/>
            </a:lnSpc>
          </a:pPr>
          <a:r>
            <a:rPr kumimoji="1" lang="en-US" altLang="ja-JP" sz="1200" b="1" dirty="0" smtClean="0">
              <a:solidFill>
                <a:schemeClr val="tx1"/>
              </a:solidFill>
            </a:rPr>
            <a:t>10</a:t>
          </a:r>
          <a:r>
            <a:rPr kumimoji="1" lang="ja-JP" altLang="en-US" sz="1200" b="1" dirty="0" smtClean="0">
              <a:solidFill>
                <a:schemeClr val="tx1"/>
              </a:solidFill>
            </a:rPr>
            <a:t>月</a:t>
          </a:r>
          <a:endParaRPr kumimoji="1" lang="ja-JP" altLang="en-US" sz="1200" b="1" dirty="0">
            <a:solidFill>
              <a:schemeClr val="tx1"/>
            </a:solidFill>
          </a:endParaRPr>
        </a:p>
      </dgm:t>
    </dgm:pt>
    <dgm:pt modelId="{605F7179-1CC1-40D3-A446-743EBE83EA44}" type="parTrans" cxnId="{B912BE5A-0724-4D04-8C71-E42ABA1A8843}">
      <dgm:prSet/>
      <dgm:spPr/>
      <dgm:t>
        <a:bodyPr/>
        <a:lstStyle/>
        <a:p>
          <a:endParaRPr kumimoji="1" lang="ja-JP" altLang="en-US"/>
        </a:p>
      </dgm:t>
    </dgm:pt>
    <dgm:pt modelId="{772B3E22-0B03-42F8-AF26-A21D035CC00F}" type="sibTrans" cxnId="{B912BE5A-0724-4D04-8C71-E42ABA1A8843}">
      <dgm:prSet/>
      <dgm:spPr/>
      <dgm:t>
        <a:bodyPr/>
        <a:lstStyle/>
        <a:p>
          <a:endParaRPr kumimoji="1" lang="ja-JP" altLang="en-US"/>
        </a:p>
      </dgm:t>
    </dgm:pt>
    <dgm:pt modelId="{14ECF6C9-2050-4CC9-813A-A0EFDCB8E394}">
      <dgm:prSet phldrT="[テキスト]" custT="1"/>
      <dgm:spPr/>
      <dgm:t>
        <a:bodyPr/>
        <a:lstStyle/>
        <a:p>
          <a:pPr>
            <a:lnSpc>
              <a:spcPts val="800"/>
            </a:lnSpc>
          </a:pPr>
          <a:r>
            <a:rPr kumimoji="1" lang="ja-JP" altLang="en-US" sz="1600" b="1" dirty="0" smtClean="0"/>
            <a:t>税率８％に引き上げ</a:t>
          </a:r>
          <a:r>
            <a:rPr kumimoji="1" lang="ja-JP" altLang="en-US" sz="1100" b="1" dirty="0" smtClean="0"/>
            <a:t>（地方消費税</a:t>
          </a:r>
          <a:r>
            <a:rPr kumimoji="1" lang="en-US" altLang="ja-JP" sz="1100" b="1" dirty="0" smtClean="0"/>
            <a:t>1.7</a:t>
          </a:r>
          <a:r>
            <a:rPr kumimoji="1" lang="ja-JP" altLang="en-US" sz="1100" b="1" dirty="0" smtClean="0"/>
            <a:t>％含む）</a:t>
          </a:r>
          <a:endParaRPr kumimoji="1" lang="ja-JP" altLang="en-US" sz="1000" b="1" dirty="0"/>
        </a:p>
      </dgm:t>
    </dgm:pt>
    <dgm:pt modelId="{218ADC3C-F218-4613-B2EB-15BEF1B6B1CB}" type="parTrans" cxnId="{2086AA0D-0F38-4966-A91E-B8EB45EBFF47}">
      <dgm:prSet/>
      <dgm:spPr/>
      <dgm:t>
        <a:bodyPr/>
        <a:lstStyle/>
        <a:p>
          <a:endParaRPr kumimoji="1" lang="ja-JP" altLang="en-US"/>
        </a:p>
      </dgm:t>
    </dgm:pt>
    <dgm:pt modelId="{54C1B265-4C7F-43C3-9DA5-5E2B119AC872}" type="sibTrans" cxnId="{2086AA0D-0F38-4966-A91E-B8EB45EBFF47}">
      <dgm:prSet/>
      <dgm:spPr/>
      <dgm:t>
        <a:bodyPr/>
        <a:lstStyle/>
        <a:p>
          <a:endParaRPr kumimoji="1" lang="ja-JP" altLang="en-US"/>
        </a:p>
      </dgm:t>
    </dgm:pt>
    <dgm:pt modelId="{0B64CA47-C95A-46D0-8553-29E45DC7276B}" type="pres">
      <dgm:prSet presAssocID="{0491BAAA-70EC-4BEC-BBAF-25320AF3BC50}" presName="linearFlow" presStyleCnt="0">
        <dgm:presLayoutVars>
          <dgm:dir/>
          <dgm:animLvl val="lvl"/>
          <dgm:resizeHandles val="exact"/>
        </dgm:presLayoutVars>
      </dgm:prSet>
      <dgm:spPr/>
      <dgm:t>
        <a:bodyPr/>
        <a:lstStyle/>
        <a:p>
          <a:endParaRPr kumimoji="1" lang="ja-JP" altLang="en-US"/>
        </a:p>
      </dgm:t>
    </dgm:pt>
    <dgm:pt modelId="{46D50E2C-D64F-49D9-BF64-70FD3C27DFB9}" type="pres">
      <dgm:prSet presAssocID="{9A0614CB-E64B-4418-9CBC-40E8079104FA}" presName="composite" presStyleCnt="0"/>
      <dgm:spPr/>
      <dgm:t>
        <a:bodyPr/>
        <a:lstStyle/>
        <a:p>
          <a:endParaRPr kumimoji="1" lang="ja-JP" altLang="en-US"/>
        </a:p>
      </dgm:t>
    </dgm:pt>
    <dgm:pt modelId="{93BDC4AD-C58F-4CF8-A3D4-BB6A40F981F4}" type="pres">
      <dgm:prSet presAssocID="{9A0614CB-E64B-4418-9CBC-40E8079104FA}" presName="parentText" presStyleLbl="alignNode1" presStyleIdx="0" presStyleCnt="4">
        <dgm:presLayoutVars>
          <dgm:chMax val="1"/>
          <dgm:bulletEnabled val="1"/>
        </dgm:presLayoutVars>
      </dgm:prSet>
      <dgm:spPr/>
      <dgm:t>
        <a:bodyPr/>
        <a:lstStyle/>
        <a:p>
          <a:endParaRPr kumimoji="1" lang="ja-JP" altLang="en-US"/>
        </a:p>
      </dgm:t>
    </dgm:pt>
    <dgm:pt modelId="{2B6F0B10-00AD-4795-8638-B7E6E4870AF7}" type="pres">
      <dgm:prSet presAssocID="{9A0614CB-E64B-4418-9CBC-40E8079104FA}" presName="descendantText" presStyleLbl="alignAcc1" presStyleIdx="0" presStyleCnt="4" custScaleY="100000">
        <dgm:presLayoutVars>
          <dgm:bulletEnabled val="1"/>
        </dgm:presLayoutVars>
      </dgm:prSet>
      <dgm:spPr/>
      <dgm:t>
        <a:bodyPr/>
        <a:lstStyle/>
        <a:p>
          <a:endParaRPr kumimoji="1" lang="ja-JP" altLang="en-US"/>
        </a:p>
      </dgm:t>
    </dgm:pt>
    <dgm:pt modelId="{4EBE61DE-C8DE-4CE1-A38B-7E128F067E58}" type="pres">
      <dgm:prSet presAssocID="{65B9D881-B816-41F1-A602-C0A034EF9473}" presName="sp" presStyleCnt="0"/>
      <dgm:spPr/>
      <dgm:t>
        <a:bodyPr/>
        <a:lstStyle/>
        <a:p>
          <a:endParaRPr kumimoji="1" lang="ja-JP" altLang="en-US"/>
        </a:p>
      </dgm:t>
    </dgm:pt>
    <dgm:pt modelId="{F337C5DF-E4AC-447D-A53D-ED6A2DCF1CFB}" type="pres">
      <dgm:prSet presAssocID="{C0AE8349-014C-4E2F-90D2-A48639E5EC99}" presName="composite" presStyleCnt="0"/>
      <dgm:spPr/>
      <dgm:t>
        <a:bodyPr/>
        <a:lstStyle/>
        <a:p>
          <a:endParaRPr kumimoji="1" lang="ja-JP" altLang="en-US"/>
        </a:p>
      </dgm:t>
    </dgm:pt>
    <dgm:pt modelId="{8214F6A9-C0BE-48A5-9258-6908C95342B2}" type="pres">
      <dgm:prSet presAssocID="{C0AE8349-014C-4E2F-90D2-A48639E5EC99}" presName="parentText" presStyleLbl="alignNode1" presStyleIdx="1" presStyleCnt="4">
        <dgm:presLayoutVars>
          <dgm:chMax val="1"/>
          <dgm:bulletEnabled val="1"/>
        </dgm:presLayoutVars>
      </dgm:prSet>
      <dgm:spPr/>
      <dgm:t>
        <a:bodyPr/>
        <a:lstStyle/>
        <a:p>
          <a:endParaRPr kumimoji="1" lang="ja-JP" altLang="en-US"/>
        </a:p>
      </dgm:t>
    </dgm:pt>
    <dgm:pt modelId="{BAB5DC09-3C76-44E6-8C98-16E96085CC7A}" type="pres">
      <dgm:prSet presAssocID="{C0AE8349-014C-4E2F-90D2-A48639E5EC99}" presName="descendantText" presStyleLbl="alignAcc1" presStyleIdx="1" presStyleCnt="4">
        <dgm:presLayoutVars>
          <dgm:bulletEnabled val="1"/>
        </dgm:presLayoutVars>
      </dgm:prSet>
      <dgm:spPr/>
      <dgm:t>
        <a:bodyPr/>
        <a:lstStyle/>
        <a:p>
          <a:endParaRPr kumimoji="1" lang="ja-JP" altLang="en-US"/>
        </a:p>
      </dgm:t>
    </dgm:pt>
    <dgm:pt modelId="{DB818CBC-6923-43A8-AF9B-1BC3CF0060FC}" type="pres">
      <dgm:prSet presAssocID="{CF5C2379-A601-4062-8AFE-37B61FC396B1}" presName="sp" presStyleCnt="0"/>
      <dgm:spPr/>
      <dgm:t>
        <a:bodyPr/>
        <a:lstStyle/>
        <a:p>
          <a:endParaRPr kumimoji="1" lang="ja-JP" altLang="en-US"/>
        </a:p>
      </dgm:t>
    </dgm:pt>
    <dgm:pt modelId="{5293037B-F91C-41E3-89D6-2E0B434FBAF8}" type="pres">
      <dgm:prSet presAssocID="{86E8F9FC-A8BE-4524-BE69-B289DC3613A9}" presName="composite" presStyleCnt="0"/>
      <dgm:spPr/>
      <dgm:t>
        <a:bodyPr/>
        <a:lstStyle/>
        <a:p>
          <a:endParaRPr kumimoji="1" lang="ja-JP" altLang="en-US"/>
        </a:p>
      </dgm:t>
    </dgm:pt>
    <dgm:pt modelId="{61BC184A-CC59-4BBF-86D1-C104A6DEA5F2}" type="pres">
      <dgm:prSet presAssocID="{86E8F9FC-A8BE-4524-BE69-B289DC3613A9}" presName="parentText" presStyleLbl="alignNode1" presStyleIdx="2" presStyleCnt="4">
        <dgm:presLayoutVars>
          <dgm:chMax val="1"/>
          <dgm:bulletEnabled val="1"/>
        </dgm:presLayoutVars>
      </dgm:prSet>
      <dgm:spPr/>
      <dgm:t>
        <a:bodyPr/>
        <a:lstStyle/>
        <a:p>
          <a:endParaRPr kumimoji="1" lang="ja-JP" altLang="en-US"/>
        </a:p>
      </dgm:t>
    </dgm:pt>
    <dgm:pt modelId="{C2084837-746C-4D77-B865-1C395164ED02}" type="pres">
      <dgm:prSet presAssocID="{86E8F9FC-A8BE-4524-BE69-B289DC3613A9}" presName="descendantText" presStyleLbl="alignAcc1" presStyleIdx="2" presStyleCnt="4">
        <dgm:presLayoutVars>
          <dgm:bulletEnabled val="1"/>
        </dgm:presLayoutVars>
      </dgm:prSet>
      <dgm:spPr/>
      <dgm:t>
        <a:bodyPr/>
        <a:lstStyle/>
        <a:p>
          <a:endParaRPr kumimoji="1" lang="ja-JP" altLang="en-US"/>
        </a:p>
      </dgm:t>
    </dgm:pt>
    <dgm:pt modelId="{A011F958-7396-4F13-8C9F-82DD03FAB33F}" type="pres">
      <dgm:prSet presAssocID="{BE4B3869-767B-4A36-8A67-37A6D296BCC0}" presName="sp" presStyleCnt="0"/>
      <dgm:spPr/>
      <dgm:t>
        <a:bodyPr/>
        <a:lstStyle/>
        <a:p>
          <a:endParaRPr kumimoji="1" lang="ja-JP" altLang="en-US"/>
        </a:p>
      </dgm:t>
    </dgm:pt>
    <dgm:pt modelId="{70EA8205-BE48-4FDE-81F9-473E5ECA0CAC}" type="pres">
      <dgm:prSet presAssocID="{35C8CD4F-B037-414D-829E-FF20594AC586}" presName="composite" presStyleCnt="0"/>
      <dgm:spPr/>
      <dgm:t>
        <a:bodyPr/>
        <a:lstStyle/>
        <a:p>
          <a:endParaRPr kumimoji="1" lang="ja-JP" altLang="en-US"/>
        </a:p>
      </dgm:t>
    </dgm:pt>
    <dgm:pt modelId="{A1AF788D-21DB-4245-874A-232E6F67B05F}" type="pres">
      <dgm:prSet presAssocID="{35C8CD4F-B037-414D-829E-FF20594AC586}" presName="parentText" presStyleLbl="alignNode1" presStyleIdx="3" presStyleCnt="4">
        <dgm:presLayoutVars>
          <dgm:chMax val="1"/>
          <dgm:bulletEnabled val="1"/>
        </dgm:presLayoutVars>
      </dgm:prSet>
      <dgm:spPr/>
      <dgm:t>
        <a:bodyPr/>
        <a:lstStyle/>
        <a:p>
          <a:endParaRPr kumimoji="1" lang="ja-JP" altLang="en-US"/>
        </a:p>
      </dgm:t>
    </dgm:pt>
    <dgm:pt modelId="{5E2F8624-4BBC-41F0-9725-9D70B0D9D2B8}" type="pres">
      <dgm:prSet presAssocID="{35C8CD4F-B037-414D-829E-FF20594AC586}" presName="descendantText" presStyleLbl="alignAcc1" presStyleIdx="3" presStyleCnt="4">
        <dgm:presLayoutVars>
          <dgm:bulletEnabled val="1"/>
        </dgm:presLayoutVars>
      </dgm:prSet>
      <dgm:spPr/>
      <dgm:t>
        <a:bodyPr/>
        <a:lstStyle/>
        <a:p>
          <a:endParaRPr kumimoji="1" lang="ja-JP" altLang="en-US"/>
        </a:p>
      </dgm:t>
    </dgm:pt>
  </dgm:ptLst>
  <dgm:cxnLst>
    <dgm:cxn modelId="{82BF9FCF-E334-44BA-B6C0-546CA145BE96}" srcId="{35C8CD4F-B037-414D-829E-FF20594AC586}" destId="{48121B69-310B-43C3-AE65-005389E324C2}" srcOrd="0" destOrd="0" parTransId="{70FD2575-4E38-42AA-9840-80083B097765}" sibTransId="{80054FCC-F7F5-4074-A22B-A16DCD7B66F8}"/>
    <dgm:cxn modelId="{F8BD21DC-1CC0-4921-8652-55E143AA4455}" type="presOf" srcId="{995B4903-96FE-488F-BC2D-F04AA378A9A2}" destId="{2B6F0B10-00AD-4795-8638-B7E6E4870AF7}" srcOrd="0" destOrd="0" presId="urn:microsoft.com/office/officeart/2005/8/layout/chevron2"/>
    <dgm:cxn modelId="{48E30214-8FC8-40C1-91AE-ED2BB484DCE7}" type="presOf" srcId="{35C8CD4F-B037-414D-829E-FF20594AC586}" destId="{A1AF788D-21DB-4245-874A-232E6F67B05F}" srcOrd="0" destOrd="0" presId="urn:microsoft.com/office/officeart/2005/8/layout/chevron2"/>
    <dgm:cxn modelId="{18B44584-E478-470E-9BF3-560B84C4AAE9}" type="presOf" srcId="{C0AE8349-014C-4E2F-90D2-A48639E5EC99}" destId="{8214F6A9-C0BE-48A5-9258-6908C95342B2}" srcOrd="0" destOrd="0" presId="urn:microsoft.com/office/officeart/2005/8/layout/chevron2"/>
    <dgm:cxn modelId="{FE888326-D82A-4773-9F1E-730E22D7C396}" type="presOf" srcId="{48121B69-310B-43C3-AE65-005389E324C2}" destId="{5E2F8624-4BBC-41F0-9725-9D70B0D9D2B8}" srcOrd="0" destOrd="0" presId="urn:microsoft.com/office/officeart/2005/8/layout/chevron2"/>
    <dgm:cxn modelId="{D8FC4967-CB43-440C-AB54-736660B5581A}" type="presOf" srcId="{0491BAAA-70EC-4BEC-BBAF-25320AF3BC50}" destId="{0B64CA47-C95A-46D0-8553-29E45DC7276B}" srcOrd="0" destOrd="0" presId="urn:microsoft.com/office/officeart/2005/8/layout/chevron2"/>
    <dgm:cxn modelId="{5946B578-1440-4732-8F90-482CF88A39D9}" type="presOf" srcId="{86E8F9FC-A8BE-4524-BE69-B289DC3613A9}" destId="{61BC184A-CC59-4BBF-86D1-C104A6DEA5F2}" srcOrd="0" destOrd="0" presId="urn:microsoft.com/office/officeart/2005/8/layout/chevron2"/>
    <dgm:cxn modelId="{B3E38F8B-BE42-4979-A29C-FEDB42EC815C}" type="presOf" srcId="{14ECF6C9-2050-4CC9-813A-A0EFDCB8E394}" destId="{C2084837-746C-4D77-B865-1C395164ED02}" srcOrd="0" destOrd="0" presId="urn:microsoft.com/office/officeart/2005/8/layout/chevron2"/>
    <dgm:cxn modelId="{9B032C2D-297D-4297-9D7A-BD2804A24C73}" srcId="{0491BAAA-70EC-4BEC-BBAF-25320AF3BC50}" destId="{86E8F9FC-A8BE-4524-BE69-B289DC3613A9}" srcOrd="2" destOrd="0" parTransId="{B3256FB2-B5ED-4C61-AEB2-353DF718DE79}" sibTransId="{BE4B3869-767B-4A36-8A67-37A6D296BCC0}"/>
    <dgm:cxn modelId="{B912BE5A-0724-4D04-8C71-E42ABA1A8843}" srcId="{0491BAAA-70EC-4BEC-BBAF-25320AF3BC50}" destId="{35C8CD4F-B037-414D-829E-FF20594AC586}" srcOrd="3" destOrd="0" parTransId="{605F7179-1CC1-40D3-A446-743EBE83EA44}" sibTransId="{772B3E22-0B03-42F8-AF26-A21D035CC00F}"/>
    <dgm:cxn modelId="{25DA7673-6801-4450-B98C-53155AF0E35B}" type="presOf" srcId="{D8D72015-2823-4F88-A7D9-3F72843B6305}" destId="{BAB5DC09-3C76-44E6-8C98-16E96085CC7A}" srcOrd="0" destOrd="0" presId="urn:microsoft.com/office/officeart/2005/8/layout/chevron2"/>
    <dgm:cxn modelId="{D7A36F1F-8F68-468B-A47A-E175D155D5DA}" srcId="{9A0614CB-E64B-4418-9CBC-40E8079104FA}" destId="{995B4903-96FE-488F-BC2D-F04AA378A9A2}" srcOrd="0" destOrd="0" parTransId="{F6046C3F-7802-4556-8F63-ACD35A91E5FB}" sibTransId="{AA4259DB-33E9-47AF-A9DD-F0F4C0B70760}"/>
    <dgm:cxn modelId="{97E2CA61-DC99-4F49-A916-871AA4D4A228}" srcId="{C0AE8349-014C-4E2F-90D2-A48639E5EC99}" destId="{D8D72015-2823-4F88-A7D9-3F72843B6305}" srcOrd="0" destOrd="0" parTransId="{B3F18E31-FB89-4C33-B088-05871E69F8A1}" sibTransId="{CA7F565C-7712-4D16-AA15-BFFC1B4332F6}"/>
    <dgm:cxn modelId="{17D6234D-4F3D-4A5D-850B-0E469125E85F}" srcId="{0491BAAA-70EC-4BEC-BBAF-25320AF3BC50}" destId="{9A0614CB-E64B-4418-9CBC-40E8079104FA}" srcOrd="0" destOrd="0" parTransId="{0187E4F9-FA41-4DC5-BBCC-C9477264F3E2}" sibTransId="{65B9D881-B816-41F1-A602-C0A034EF9473}"/>
    <dgm:cxn modelId="{2086AA0D-0F38-4966-A91E-B8EB45EBFF47}" srcId="{86E8F9FC-A8BE-4524-BE69-B289DC3613A9}" destId="{14ECF6C9-2050-4CC9-813A-A0EFDCB8E394}" srcOrd="0" destOrd="0" parTransId="{218ADC3C-F218-4613-B2EB-15BEF1B6B1CB}" sibTransId="{54C1B265-4C7F-43C3-9DA5-5E2B119AC872}"/>
    <dgm:cxn modelId="{750D3C38-6AE7-47C8-BB6D-13B2421A84AB}" type="presOf" srcId="{9A0614CB-E64B-4418-9CBC-40E8079104FA}" destId="{93BDC4AD-C58F-4CF8-A3D4-BB6A40F981F4}" srcOrd="0" destOrd="0" presId="urn:microsoft.com/office/officeart/2005/8/layout/chevron2"/>
    <dgm:cxn modelId="{061587E8-7677-471E-BAB3-14704140AF0B}" srcId="{0491BAAA-70EC-4BEC-BBAF-25320AF3BC50}" destId="{C0AE8349-014C-4E2F-90D2-A48639E5EC99}" srcOrd="1" destOrd="0" parTransId="{39ED373E-2A63-4FF3-9599-0EA9F1DBBB64}" sibTransId="{CF5C2379-A601-4062-8AFE-37B61FC396B1}"/>
    <dgm:cxn modelId="{5746F5C2-4E52-4DE0-BA99-C49532082381}" type="presParOf" srcId="{0B64CA47-C95A-46D0-8553-29E45DC7276B}" destId="{46D50E2C-D64F-49D9-BF64-70FD3C27DFB9}" srcOrd="0" destOrd="0" presId="urn:microsoft.com/office/officeart/2005/8/layout/chevron2"/>
    <dgm:cxn modelId="{5029D8DF-3549-4A86-9A5F-954337A77AC0}" type="presParOf" srcId="{46D50E2C-D64F-49D9-BF64-70FD3C27DFB9}" destId="{93BDC4AD-C58F-4CF8-A3D4-BB6A40F981F4}" srcOrd="0" destOrd="0" presId="urn:microsoft.com/office/officeart/2005/8/layout/chevron2"/>
    <dgm:cxn modelId="{7D685180-5349-4A90-85F9-5EE6B32AE637}" type="presParOf" srcId="{46D50E2C-D64F-49D9-BF64-70FD3C27DFB9}" destId="{2B6F0B10-00AD-4795-8638-B7E6E4870AF7}" srcOrd="1" destOrd="0" presId="urn:microsoft.com/office/officeart/2005/8/layout/chevron2"/>
    <dgm:cxn modelId="{FCF600A3-8988-4212-9023-A103CBD7C3C8}" type="presParOf" srcId="{0B64CA47-C95A-46D0-8553-29E45DC7276B}" destId="{4EBE61DE-C8DE-4CE1-A38B-7E128F067E58}" srcOrd="1" destOrd="0" presId="urn:microsoft.com/office/officeart/2005/8/layout/chevron2"/>
    <dgm:cxn modelId="{DFA3CAE6-8B69-481A-8834-9E326BB04E29}" type="presParOf" srcId="{0B64CA47-C95A-46D0-8553-29E45DC7276B}" destId="{F337C5DF-E4AC-447D-A53D-ED6A2DCF1CFB}" srcOrd="2" destOrd="0" presId="urn:microsoft.com/office/officeart/2005/8/layout/chevron2"/>
    <dgm:cxn modelId="{F8D59FA1-3D3E-468B-AE74-6FA390474352}" type="presParOf" srcId="{F337C5DF-E4AC-447D-A53D-ED6A2DCF1CFB}" destId="{8214F6A9-C0BE-48A5-9258-6908C95342B2}" srcOrd="0" destOrd="0" presId="urn:microsoft.com/office/officeart/2005/8/layout/chevron2"/>
    <dgm:cxn modelId="{4F2D33D4-8B2E-4093-988B-10FDF3A9DF08}" type="presParOf" srcId="{F337C5DF-E4AC-447D-A53D-ED6A2DCF1CFB}" destId="{BAB5DC09-3C76-44E6-8C98-16E96085CC7A}" srcOrd="1" destOrd="0" presId="urn:microsoft.com/office/officeart/2005/8/layout/chevron2"/>
    <dgm:cxn modelId="{9849E56F-C9E1-49AF-9260-E96BFA387AE6}" type="presParOf" srcId="{0B64CA47-C95A-46D0-8553-29E45DC7276B}" destId="{DB818CBC-6923-43A8-AF9B-1BC3CF0060FC}" srcOrd="3" destOrd="0" presId="urn:microsoft.com/office/officeart/2005/8/layout/chevron2"/>
    <dgm:cxn modelId="{E8F6B3B5-E588-4744-8035-2480D943E789}" type="presParOf" srcId="{0B64CA47-C95A-46D0-8553-29E45DC7276B}" destId="{5293037B-F91C-41E3-89D6-2E0B434FBAF8}" srcOrd="4" destOrd="0" presId="urn:microsoft.com/office/officeart/2005/8/layout/chevron2"/>
    <dgm:cxn modelId="{93AF5C00-DC71-4690-8F39-E55BD6FBFE44}" type="presParOf" srcId="{5293037B-F91C-41E3-89D6-2E0B434FBAF8}" destId="{61BC184A-CC59-4BBF-86D1-C104A6DEA5F2}" srcOrd="0" destOrd="0" presId="urn:microsoft.com/office/officeart/2005/8/layout/chevron2"/>
    <dgm:cxn modelId="{91558524-CE1E-4780-93DA-F30C25B4576B}" type="presParOf" srcId="{5293037B-F91C-41E3-89D6-2E0B434FBAF8}" destId="{C2084837-746C-4D77-B865-1C395164ED02}" srcOrd="1" destOrd="0" presId="urn:microsoft.com/office/officeart/2005/8/layout/chevron2"/>
    <dgm:cxn modelId="{4C77BF04-237D-4A2D-B5CC-EC4E74A60DBB}" type="presParOf" srcId="{0B64CA47-C95A-46D0-8553-29E45DC7276B}" destId="{A011F958-7396-4F13-8C9F-82DD03FAB33F}" srcOrd="5" destOrd="0" presId="urn:microsoft.com/office/officeart/2005/8/layout/chevron2"/>
    <dgm:cxn modelId="{2E1D16A0-02C5-4CB3-A038-D35433B50CA6}" type="presParOf" srcId="{0B64CA47-C95A-46D0-8553-29E45DC7276B}" destId="{70EA8205-BE48-4FDE-81F9-473E5ECA0CAC}" srcOrd="6" destOrd="0" presId="urn:microsoft.com/office/officeart/2005/8/layout/chevron2"/>
    <dgm:cxn modelId="{6FB8272B-B662-460B-94F1-0B9DEF103B84}" type="presParOf" srcId="{70EA8205-BE48-4FDE-81F9-473E5ECA0CAC}" destId="{A1AF788D-21DB-4245-874A-232E6F67B05F}" srcOrd="0" destOrd="0" presId="urn:microsoft.com/office/officeart/2005/8/layout/chevron2"/>
    <dgm:cxn modelId="{C5ACAB23-2093-4A93-A8B2-EE2978F21820}" type="presParOf" srcId="{70EA8205-BE48-4FDE-81F9-473E5ECA0CAC}" destId="{5E2F8624-4BBC-41F0-9725-9D70B0D9D2B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779E11-9F18-4307-A1BE-C4A5122E6AB0}" type="doc">
      <dgm:prSet loTypeId="urn:microsoft.com/office/officeart/2005/8/layout/venn3" loCatId="relationship" qsTypeId="urn:microsoft.com/office/officeart/2005/8/quickstyle/3d2" qsCatId="3D" csTypeId="urn:microsoft.com/office/officeart/2005/8/colors/colorful5" csCatId="colorful" phldr="1"/>
      <dgm:spPr/>
      <dgm:t>
        <a:bodyPr/>
        <a:lstStyle/>
        <a:p>
          <a:endParaRPr kumimoji="1" lang="ja-JP" altLang="en-US"/>
        </a:p>
      </dgm:t>
    </dgm:pt>
    <dgm:pt modelId="{553A375E-957F-4EA2-B178-AA3D7E79F5F2}">
      <dgm:prSet phldrT="[テキスト]"/>
      <dgm:spPr/>
      <dgm:t>
        <a:bodyPr/>
        <a:lstStyle/>
        <a:p>
          <a:r>
            <a:rPr kumimoji="1" lang="ja-JP" altLang="en-US" b="1" dirty="0" smtClean="0"/>
            <a:t>税務</a:t>
          </a:r>
          <a:endParaRPr kumimoji="1" lang="en-US" altLang="ja-JP" b="1" dirty="0" smtClean="0"/>
        </a:p>
        <a:p>
          <a:r>
            <a:rPr kumimoji="1" lang="ja-JP" altLang="en-US" b="1" dirty="0" smtClean="0"/>
            <a:t>代理</a:t>
          </a:r>
          <a:endParaRPr kumimoji="1" lang="ja-JP" altLang="en-US" b="1" dirty="0"/>
        </a:p>
      </dgm:t>
    </dgm:pt>
    <dgm:pt modelId="{1FA8659F-9724-408A-8E66-AA99844D6030}" type="parTrans" cxnId="{1326D88B-8B02-4123-B2F6-EDDB420DC189}">
      <dgm:prSet/>
      <dgm:spPr/>
      <dgm:t>
        <a:bodyPr/>
        <a:lstStyle/>
        <a:p>
          <a:endParaRPr kumimoji="1" lang="ja-JP" altLang="en-US"/>
        </a:p>
      </dgm:t>
    </dgm:pt>
    <dgm:pt modelId="{45E5A8B7-B967-4427-AB6C-F601FACCBF88}" type="sibTrans" cxnId="{1326D88B-8B02-4123-B2F6-EDDB420DC189}">
      <dgm:prSet/>
      <dgm:spPr/>
      <dgm:t>
        <a:bodyPr/>
        <a:lstStyle/>
        <a:p>
          <a:endParaRPr kumimoji="1" lang="ja-JP" altLang="en-US"/>
        </a:p>
      </dgm:t>
    </dgm:pt>
    <dgm:pt modelId="{FD471468-0200-4758-BD87-60F7BF1C0BB2}">
      <dgm:prSet phldrT="[テキスト]"/>
      <dgm:spPr/>
      <dgm:t>
        <a:bodyPr/>
        <a:lstStyle/>
        <a:p>
          <a:r>
            <a:rPr kumimoji="1" lang="ja-JP" altLang="en-US" b="1" dirty="0" smtClean="0"/>
            <a:t>税務</a:t>
          </a:r>
          <a:endParaRPr kumimoji="1" lang="en-US" altLang="ja-JP" b="1" dirty="0" smtClean="0"/>
        </a:p>
        <a:p>
          <a:r>
            <a:rPr kumimoji="1" lang="ja-JP" altLang="en-US" b="1" dirty="0" smtClean="0"/>
            <a:t>書類の</a:t>
          </a:r>
          <a:endParaRPr kumimoji="1" lang="en-US" altLang="ja-JP" b="1" dirty="0" smtClean="0"/>
        </a:p>
        <a:p>
          <a:r>
            <a:rPr kumimoji="1" lang="ja-JP" altLang="en-US" b="1" dirty="0" smtClean="0"/>
            <a:t>作成</a:t>
          </a:r>
          <a:endParaRPr kumimoji="1" lang="ja-JP" altLang="en-US" b="1" dirty="0"/>
        </a:p>
      </dgm:t>
    </dgm:pt>
    <dgm:pt modelId="{29C3F0DA-47EB-4718-97E6-53EF28F264C1}" type="parTrans" cxnId="{3710B1D2-DB7A-4982-BAE6-3C4385EBB391}">
      <dgm:prSet/>
      <dgm:spPr/>
      <dgm:t>
        <a:bodyPr/>
        <a:lstStyle/>
        <a:p>
          <a:endParaRPr kumimoji="1" lang="ja-JP" altLang="en-US"/>
        </a:p>
      </dgm:t>
    </dgm:pt>
    <dgm:pt modelId="{A0AF5387-EA39-4F69-8D18-9B0A9757A7B3}" type="sibTrans" cxnId="{3710B1D2-DB7A-4982-BAE6-3C4385EBB391}">
      <dgm:prSet/>
      <dgm:spPr/>
      <dgm:t>
        <a:bodyPr/>
        <a:lstStyle/>
        <a:p>
          <a:endParaRPr kumimoji="1" lang="ja-JP" altLang="en-US"/>
        </a:p>
      </dgm:t>
    </dgm:pt>
    <dgm:pt modelId="{BD7E78ED-A5F7-48DB-81FF-A6FECDB5E037}">
      <dgm:prSet phldrT="[テキスト]"/>
      <dgm:spPr/>
      <dgm:t>
        <a:bodyPr/>
        <a:lstStyle/>
        <a:p>
          <a:r>
            <a:rPr kumimoji="1" lang="ja-JP" altLang="en-US" b="1" dirty="0" smtClean="0"/>
            <a:t>税務</a:t>
          </a:r>
          <a:endParaRPr kumimoji="1" lang="en-US" altLang="ja-JP" b="1" dirty="0" smtClean="0"/>
        </a:p>
        <a:p>
          <a:r>
            <a:rPr kumimoji="1" lang="ja-JP" altLang="en-US" b="1" dirty="0" smtClean="0"/>
            <a:t>相談</a:t>
          </a:r>
          <a:endParaRPr kumimoji="1" lang="ja-JP" altLang="en-US" b="1" dirty="0"/>
        </a:p>
      </dgm:t>
    </dgm:pt>
    <dgm:pt modelId="{A3A02FA4-E01A-4FCC-B3D1-2043AEEEBD81}" type="parTrans" cxnId="{142334E5-A5E1-4EC3-B636-84DC00E677EC}">
      <dgm:prSet/>
      <dgm:spPr/>
      <dgm:t>
        <a:bodyPr/>
        <a:lstStyle/>
        <a:p>
          <a:endParaRPr kumimoji="1" lang="ja-JP" altLang="en-US"/>
        </a:p>
      </dgm:t>
    </dgm:pt>
    <dgm:pt modelId="{DC50BA47-4C9D-4A81-90AD-62285A36DD84}" type="sibTrans" cxnId="{142334E5-A5E1-4EC3-B636-84DC00E677EC}">
      <dgm:prSet/>
      <dgm:spPr/>
      <dgm:t>
        <a:bodyPr/>
        <a:lstStyle/>
        <a:p>
          <a:endParaRPr kumimoji="1" lang="ja-JP" altLang="en-US"/>
        </a:p>
      </dgm:t>
    </dgm:pt>
    <dgm:pt modelId="{8E9D93B3-6B90-4219-8ECA-9697B43764DF}">
      <dgm:prSet phldrT="[テキスト]"/>
      <dgm:spPr/>
      <dgm:t>
        <a:bodyPr/>
        <a:lstStyle/>
        <a:p>
          <a:r>
            <a:rPr kumimoji="1" lang="ja-JP" altLang="en-US" b="1" dirty="0" smtClean="0"/>
            <a:t>会計</a:t>
          </a:r>
          <a:endParaRPr kumimoji="1" lang="en-US" altLang="ja-JP" b="1" dirty="0" smtClean="0"/>
        </a:p>
        <a:p>
          <a:r>
            <a:rPr kumimoji="1" lang="ja-JP" altLang="en-US" b="1" dirty="0" smtClean="0"/>
            <a:t>業務</a:t>
          </a:r>
          <a:endParaRPr kumimoji="1" lang="en-US" altLang="ja-JP" b="1" dirty="0" smtClean="0"/>
        </a:p>
      </dgm:t>
    </dgm:pt>
    <dgm:pt modelId="{B0376741-B65E-4B72-89C2-D319E8308A93}" type="parTrans" cxnId="{EC73C60A-2C81-4889-BDB0-740CAA187019}">
      <dgm:prSet/>
      <dgm:spPr/>
      <dgm:t>
        <a:bodyPr/>
        <a:lstStyle/>
        <a:p>
          <a:endParaRPr kumimoji="1" lang="ja-JP" altLang="en-US"/>
        </a:p>
      </dgm:t>
    </dgm:pt>
    <dgm:pt modelId="{6726E9B4-8205-461F-980E-552FEE7699B0}" type="sibTrans" cxnId="{EC73C60A-2C81-4889-BDB0-740CAA187019}">
      <dgm:prSet/>
      <dgm:spPr/>
      <dgm:t>
        <a:bodyPr/>
        <a:lstStyle/>
        <a:p>
          <a:endParaRPr kumimoji="1" lang="ja-JP" altLang="en-US"/>
        </a:p>
      </dgm:t>
    </dgm:pt>
    <dgm:pt modelId="{4EB2D321-CEA1-4075-948F-3BA7AD88E12C}">
      <dgm:prSet phldrT="[テキスト]"/>
      <dgm:spPr/>
      <dgm:t>
        <a:bodyPr/>
        <a:lstStyle/>
        <a:p>
          <a:r>
            <a:rPr kumimoji="1" lang="ja-JP" altLang="en-US" b="1" dirty="0" smtClean="0"/>
            <a:t>補佐人</a:t>
          </a:r>
          <a:endParaRPr kumimoji="1" lang="en-US" altLang="ja-JP" b="1" dirty="0" smtClean="0"/>
        </a:p>
        <a:p>
          <a:r>
            <a:rPr kumimoji="1" lang="ja-JP" altLang="en-US" b="1" dirty="0" smtClean="0"/>
            <a:t>制度</a:t>
          </a:r>
          <a:endParaRPr kumimoji="1" lang="en-US" altLang="ja-JP" b="1" dirty="0" smtClean="0"/>
        </a:p>
      </dgm:t>
    </dgm:pt>
    <dgm:pt modelId="{A58D1305-7C88-4634-893D-B429942AD984}" type="parTrans" cxnId="{D9807318-C10F-43C6-B57B-9F01EC16171C}">
      <dgm:prSet/>
      <dgm:spPr/>
      <dgm:t>
        <a:bodyPr/>
        <a:lstStyle/>
        <a:p>
          <a:endParaRPr kumimoji="1" lang="ja-JP" altLang="en-US"/>
        </a:p>
      </dgm:t>
    </dgm:pt>
    <dgm:pt modelId="{6314A49D-EF10-4864-87F8-873483F1267B}" type="sibTrans" cxnId="{D9807318-C10F-43C6-B57B-9F01EC16171C}">
      <dgm:prSet/>
      <dgm:spPr/>
      <dgm:t>
        <a:bodyPr/>
        <a:lstStyle/>
        <a:p>
          <a:endParaRPr kumimoji="1" lang="ja-JP" altLang="en-US"/>
        </a:p>
      </dgm:t>
    </dgm:pt>
    <dgm:pt modelId="{3268F154-5109-41E3-8319-227CF48749E7}">
      <dgm:prSet phldrT="[テキスト]"/>
      <dgm:spPr/>
      <dgm:t>
        <a:bodyPr/>
        <a:lstStyle/>
        <a:p>
          <a:r>
            <a:rPr kumimoji="1" lang="ja-JP" altLang="en-US" b="1" dirty="0" smtClean="0"/>
            <a:t>社会</a:t>
          </a:r>
          <a:endParaRPr kumimoji="1" lang="en-US" altLang="ja-JP" b="1" dirty="0" smtClean="0"/>
        </a:p>
        <a:p>
          <a:r>
            <a:rPr kumimoji="1" lang="ja-JP" altLang="en-US" b="1" dirty="0" smtClean="0"/>
            <a:t>貢献</a:t>
          </a:r>
          <a:endParaRPr kumimoji="1" lang="en-US" altLang="ja-JP" b="1" dirty="0" smtClean="0"/>
        </a:p>
      </dgm:t>
    </dgm:pt>
    <dgm:pt modelId="{A9CA792E-1CEF-43F4-A654-CE5BA59F1E36}" type="parTrans" cxnId="{AEB8EC5F-1FF3-4CD4-9DEE-2A6EF70B0772}">
      <dgm:prSet/>
      <dgm:spPr/>
      <dgm:t>
        <a:bodyPr/>
        <a:lstStyle/>
        <a:p>
          <a:endParaRPr kumimoji="1" lang="ja-JP" altLang="en-US"/>
        </a:p>
      </dgm:t>
    </dgm:pt>
    <dgm:pt modelId="{14CB0247-BBDE-4EBD-A262-51C14603ACA6}" type="sibTrans" cxnId="{AEB8EC5F-1FF3-4CD4-9DEE-2A6EF70B0772}">
      <dgm:prSet/>
      <dgm:spPr/>
      <dgm:t>
        <a:bodyPr/>
        <a:lstStyle/>
        <a:p>
          <a:endParaRPr kumimoji="1" lang="ja-JP" altLang="en-US"/>
        </a:p>
      </dgm:t>
    </dgm:pt>
    <dgm:pt modelId="{F3C9F678-1112-4595-9419-BB725C02037F}" type="pres">
      <dgm:prSet presAssocID="{FE779E11-9F18-4307-A1BE-C4A5122E6AB0}" presName="Name0" presStyleCnt="0">
        <dgm:presLayoutVars>
          <dgm:dir/>
          <dgm:resizeHandles val="exact"/>
        </dgm:presLayoutVars>
      </dgm:prSet>
      <dgm:spPr/>
      <dgm:t>
        <a:bodyPr/>
        <a:lstStyle/>
        <a:p>
          <a:endParaRPr kumimoji="1" lang="ja-JP" altLang="en-US"/>
        </a:p>
      </dgm:t>
    </dgm:pt>
    <dgm:pt modelId="{8FBCB6F7-7E47-4932-A0FE-F87E376E838E}" type="pres">
      <dgm:prSet presAssocID="{553A375E-957F-4EA2-B178-AA3D7E79F5F2}" presName="Name5" presStyleLbl="vennNode1" presStyleIdx="0" presStyleCnt="6">
        <dgm:presLayoutVars>
          <dgm:bulletEnabled val="1"/>
        </dgm:presLayoutVars>
      </dgm:prSet>
      <dgm:spPr/>
      <dgm:t>
        <a:bodyPr/>
        <a:lstStyle/>
        <a:p>
          <a:endParaRPr kumimoji="1" lang="ja-JP" altLang="en-US"/>
        </a:p>
      </dgm:t>
    </dgm:pt>
    <dgm:pt modelId="{0F7B2FA5-C185-4371-92B6-E6A10B0DFFD0}" type="pres">
      <dgm:prSet presAssocID="{45E5A8B7-B967-4427-AB6C-F601FACCBF88}" presName="space" presStyleCnt="0"/>
      <dgm:spPr/>
    </dgm:pt>
    <dgm:pt modelId="{7CEB41E7-2C03-48DD-9B8D-C3108AE533EB}" type="pres">
      <dgm:prSet presAssocID="{FD471468-0200-4758-BD87-60F7BF1C0BB2}" presName="Name5" presStyleLbl="vennNode1" presStyleIdx="1" presStyleCnt="6">
        <dgm:presLayoutVars>
          <dgm:bulletEnabled val="1"/>
        </dgm:presLayoutVars>
      </dgm:prSet>
      <dgm:spPr/>
      <dgm:t>
        <a:bodyPr/>
        <a:lstStyle/>
        <a:p>
          <a:endParaRPr kumimoji="1" lang="ja-JP" altLang="en-US"/>
        </a:p>
      </dgm:t>
    </dgm:pt>
    <dgm:pt modelId="{8DCE5991-48C7-4D02-B1E2-C9BAC99C5049}" type="pres">
      <dgm:prSet presAssocID="{A0AF5387-EA39-4F69-8D18-9B0A9757A7B3}" presName="space" presStyleCnt="0"/>
      <dgm:spPr/>
    </dgm:pt>
    <dgm:pt modelId="{41B6D041-44A8-4CE3-878A-752F976AC246}" type="pres">
      <dgm:prSet presAssocID="{BD7E78ED-A5F7-48DB-81FF-A6FECDB5E037}" presName="Name5" presStyleLbl="vennNode1" presStyleIdx="2" presStyleCnt="6">
        <dgm:presLayoutVars>
          <dgm:bulletEnabled val="1"/>
        </dgm:presLayoutVars>
      </dgm:prSet>
      <dgm:spPr/>
      <dgm:t>
        <a:bodyPr/>
        <a:lstStyle/>
        <a:p>
          <a:endParaRPr kumimoji="1" lang="ja-JP" altLang="en-US"/>
        </a:p>
      </dgm:t>
    </dgm:pt>
    <dgm:pt modelId="{ACDA7DFB-C804-464B-8A36-5C807840C7EA}" type="pres">
      <dgm:prSet presAssocID="{DC50BA47-4C9D-4A81-90AD-62285A36DD84}" presName="space" presStyleCnt="0"/>
      <dgm:spPr/>
    </dgm:pt>
    <dgm:pt modelId="{EF3C4D36-D1BD-4E5A-9B05-DFBBC79E1D34}" type="pres">
      <dgm:prSet presAssocID="{8E9D93B3-6B90-4219-8ECA-9697B43764DF}" presName="Name5" presStyleLbl="vennNode1" presStyleIdx="3" presStyleCnt="6">
        <dgm:presLayoutVars>
          <dgm:bulletEnabled val="1"/>
        </dgm:presLayoutVars>
      </dgm:prSet>
      <dgm:spPr/>
      <dgm:t>
        <a:bodyPr/>
        <a:lstStyle/>
        <a:p>
          <a:endParaRPr kumimoji="1" lang="ja-JP" altLang="en-US"/>
        </a:p>
      </dgm:t>
    </dgm:pt>
    <dgm:pt modelId="{3DD7DFE4-84E2-4534-907F-354B957E3B02}" type="pres">
      <dgm:prSet presAssocID="{6726E9B4-8205-461F-980E-552FEE7699B0}" presName="space" presStyleCnt="0"/>
      <dgm:spPr/>
    </dgm:pt>
    <dgm:pt modelId="{AFACC166-1D3F-4BE2-9EA3-06B88E336E9A}" type="pres">
      <dgm:prSet presAssocID="{4EB2D321-CEA1-4075-948F-3BA7AD88E12C}" presName="Name5" presStyleLbl="vennNode1" presStyleIdx="4" presStyleCnt="6">
        <dgm:presLayoutVars>
          <dgm:bulletEnabled val="1"/>
        </dgm:presLayoutVars>
      </dgm:prSet>
      <dgm:spPr/>
      <dgm:t>
        <a:bodyPr/>
        <a:lstStyle/>
        <a:p>
          <a:endParaRPr kumimoji="1" lang="ja-JP" altLang="en-US"/>
        </a:p>
      </dgm:t>
    </dgm:pt>
    <dgm:pt modelId="{5D6CDE2C-A513-4FD4-B37E-6023D0D9F086}" type="pres">
      <dgm:prSet presAssocID="{6314A49D-EF10-4864-87F8-873483F1267B}" presName="space" presStyleCnt="0"/>
      <dgm:spPr/>
    </dgm:pt>
    <dgm:pt modelId="{2FF165B4-AAE1-4753-8F4A-D904A631719F}" type="pres">
      <dgm:prSet presAssocID="{3268F154-5109-41E3-8319-227CF48749E7}" presName="Name5" presStyleLbl="vennNode1" presStyleIdx="5" presStyleCnt="6">
        <dgm:presLayoutVars>
          <dgm:bulletEnabled val="1"/>
        </dgm:presLayoutVars>
      </dgm:prSet>
      <dgm:spPr/>
      <dgm:t>
        <a:bodyPr/>
        <a:lstStyle/>
        <a:p>
          <a:endParaRPr kumimoji="1" lang="ja-JP" altLang="en-US"/>
        </a:p>
      </dgm:t>
    </dgm:pt>
  </dgm:ptLst>
  <dgm:cxnLst>
    <dgm:cxn modelId="{2F75E0B8-8B16-460C-928B-4041051D87B3}" type="presOf" srcId="{FE779E11-9F18-4307-A1BE-C4A5122E6AB0}" destId="{F3C9F678-1112-4595-9419-BB725C02037F}" srcOrd="0" destOrd="0" presId="urn:microsoft.com/office/officeart/2005/8/layout/venn3"/>
    <dgm:cxn modelId="{B9702BDB-6C91-4815-8A0E-3E797942B92F}" type="presOf" srcId="{8E9D93B3-6B90-4219-8ECA-9697B43764DF}" destId="{EF3C4D36-D1BD-4E5A-9B05-DFBBC79E1D34}" srcOrd="0" destOrd="0" presId="urn:microsoft.com/office/officeart/2005/8/layout/venn3"/>
    <dgm:cxn modelId="{1326D88B-8B02-4123-B2F6-EDDB420DC189}" srcId="{FE779E11-9F18-4307-A1BE-C4A5122E6AB0}" destId="{553A375E-957F-4EA2-B178-AA3D7E79F5F2}" srcOrd="0" destOrd="0" parTransId="{1FA8659F-9724-408A-8E66-AA99844D6030}" sibTransId="{45E5A8B7-B967-4427-AB6C-F601FACCBF88}"/>
    <dgm:cxn modelId="{142334E5-A5E1-4EC3-B636-84DC00E677EC}" srcId="{FE779E11-9F18-4307-A1BE-C4A5122E6AB0}" destId="{BD7E78ED-A5F7-48DB-81FF-A6FECDB5E037}" srcOrd="2" destOrd="0" parTransId="{A3A02FA4-E01A-4FCC-B3D1-2043AEEEBD81}" sibTransId="{DC50BA47-4C9D-4A81-90AD-62285A36DD84}"/>
    <dgm:cxn modelId="{DA001609-3CBB-47DC-A3C2-6D61C1312BB6}" type="presOf" srcId="{FD471468-0200-4758-BD87-60F7BF1C0BB2}" destId="{7CEB41E7-2C03-48DD-9B8D-C3108AE533EB}" srcOrd="0" destOrd="0" presId="urn:microsoft.com/office/officeart/2005/8/layout/venn3"/>
    <dgm:cxn modelId="{D9807318-C10F-43C6-B57B-9F01EC16171C}" srcId="{FE779E11-9F18-4307-A1BE-C4A5122E6AB0}" destId="{4EB2D321-CEA1-4075-948F-3BA7AD88E12C}" srcOrd="4" destOrd="0" parTransId="{A58D1305-7C88-4634-893D-B429942AD984}" sibTransId="{6314A49D-EF10-4864-87F8-873483F1267B}"/>
    <dgm:cxn modelId="{C6E0735D-9494-4ED1-962F-1B984C116BDC}" type="presOf" srcId="{553A375E-957F-4EA2-B178-AA3D7E79F5F2}" destId="{8FBCB6F7-7E47-4932-A0FE-F87E376E838E}" srcOrd="0" destOrd="0" presId="urn:microsoft.com/office/officeart/2005/8/layout/venn3"/>
    <dgm:cxn modelId="{EC73C60A-2C81-4889-BDB0-740CAA187019}" srcId="{FE779E11-9F18-4307-A1BE-C4A5122E6AB0}" destId="{8E9D93B3-6B90-4219-8ECA-9697B43764DF}" srcOrd="3" destOrd="0" parTransId="{B0376741-B65E-4B72-89C2-D319E8308A93}" sibTransId="{6726E9B4-8205-461F-980E-552FEE7699B0}"/>
    <dgm:cxn modelId="{BA735F07-D7B0-4613-BDF4-C4796B008829}" type="presOf" srcId="{4EB2D321-CEA1-4075-948F-3BA7AD88E12C}" destId="{AFACC166-1D3F-4BE2-9EA3-06B88E336E9A}" srcOrd="0" destOrd="0" presId="urn:microsoft.com/office/officeart/2005/8/layout/venn3"/>
    <dgm:cxn modelId="{FCA33A61-4608-4E36-B5FF-ED85D2A8B7AA}" type="presOf" srcId="{3268F154-5109-41E3-8319-227CF48749E7}" destId="{2FF165B4-AAE1-4753-8F4A-D904A631719F}" srcOrd="0" destOrd="0" presId="urn:microsoft.com/office/officeart/2005/8/layout/venn3"/>
    <dgm:cxn modelId="{3710B1D2-DB7A-4982-BAE6-3C4385EBB391}" srcId="{FE779E11-9F18-4307-A1BE-C4A5122E6AB0}" destId="{FD471468-0200-4758-BD87-60F7BF1C0BB2}" srcOrd="1" destOrd="0" parTransId="{29C3F0DA-47EB-4718-97E6-53EF28F264C1}" sibTransId="{A0AF5387-EA39-4F69-8D18-9B0A9757A7B3}"/>
    <dgm:cxn modelId="{4A4109DB-D751-42B1-B193-B3C4537068B3}" type="presOf" srcId="{BD7E78ED-A5F7-48DB-81FF-A6FECDB5E037}" destId="{41B6D041-44A8-4CE3-878A-752F976AC246}" srcOrd="0" destOrd="0" presId="urn:microsoft.com/office/officeart/2005/8/layout/venn3"/>
    <dgm:cxn modelId="{AEB8EC5F-1FF3-4CD4-9DEE-2A6EF70B0772}" srcId="{FE779E11-9F18-4307-A1BE-C4A5122E6AB0}" destId="{3268F154-5109-41E3-8319-227CF48749E7}" srcOrd="5" destOrd="0" parTransId="{A9CA792E-1CEF-43F4-A654-CE5BA59F1E36}" sibTransId="{14CB0247-BBDE-4EBD-A262-51C14603ACA6}"/>
    <dgm:cxn modelId="{86425DD0-0C4B-451B-A177-FF185A0966AC}" type="presParOf" srcId="{F3C9F678-1112-4595-9419-BB725C02037F}" destId="{8FBCB6F7-7E47-4932-A0FE-F87E376E838E}" srcOrd="0" destOrd="0" presId="urn:microsoft.com/office/officeart/2005/8/layout/venn3"/>
    <dgm:cxn modelId="{AE023972-A061-4D2F-AE46-F9CB1ED0EBF5}" type="presParOf" srcId="{F3C9F678-1112-4595-9419-BB725C02037F}" destId="{0F7B2FA5-C185-4371-92B6-E6A10B0DFFD0}" srcOrd="1" destOrd="0" presId="urn:microsoft.com/office/officeart/2005/8/layout/venn3"/>
    <dgm:cxn modelId="{96EAF3AC-4511-4E47-B72F-E66F42044DA5}" type="presParOf" srcId="{F3C9F678-1112-4595-9419-BB725C02037F}" destId="{7CEB41E7-2C03-48DD-9B8D-C3108AE533EB}" srcOrd="2" destOrd="0" presId="urn:microsoft.com/office/officeart/2005/8/layout/venn3"/>
    <dgm:cxn modelId="{DF495C0F-4925-44C2-88FD-653076F3AA09}" type="presParOf" srcId="{F3C9F678-1112-4595-9419-BB725C02037F}" destId="{8DCE5991-48C7-4D02-B1E2-C9BAC99C5049}" srcOrd="3" destOrd="0" presId="urn:microsoft.com/office/officeart/2005/8/layout/venn3"/>
    <dgm:cxn modelId="{D0236B7E-C7C9-43D0-A68B-1B5236027135}" type="presParOf" srcId="{F3C9F678-1112-4595-9419-BB725C02037F}" destId="{41B6D041-44A8-4CE3-878A-752F976AC246}" srcOrd="4" destOrd="0" presId="urn:microsoft.com/office/officeart/2005/8/layout/venn3"/>
    <dgm:cxn modelId="{4D0C12F0-D4E1-4AF8-B8EC-35ECC1C9BEBC}" type="presParOf" srcId="{F3C9F678-1112-4595-9419-BB725C02037F}" destId="{ACDA7DFB-C804-464B-8A36-5C807840C7EA}" srcOrd="5" destOrd="0" presId="urn:microsoft.com/office/officeart/2005/8/layout/venn3"/>
    <dgm:cxn modelId="{58166F41-454B-4D85-A934-C1A7EF1AF955}" type="presParOf" srcId="{F3C9F678-1112-4595-9419-BB725C02037F}" destId="{EF3C4D36-D1BD-4E5A-9B05-DFBBC79E1D34}" srcOrd="6" destOrd="0" presId="urn:microsoft.com/office/officeart/2005/8/layout/venn3"/>
    <dgm:cxn modelId="{5AB0A9FB-5706-4656-83C9-C0DFF92A90F4}" type="presParOf" srcId="{F3C9F678-1112-4595-9419-BB725C02037F}" destId="{3DD7DFE4-84E2-4534-907F-354B957E3B02}" srcOrd="7" destOrd="0" presId="urn:microsoft.com/office/officeart/2005/8/layout/venn3"/>
    <dgm:cxn modelId="{B19A918E-72F8-42B0-8D9C-4FBA7975FCE3}" type="presParOf" srcId="{F3C9F678-1112-4595-9419-BB725C02037F}" destId="{AFACC166-1D3F-4BE2-9EA3-06B88E336E9A}" srcOrd="8" destOrd="0" presId="urn:microsoft.com/office/officeart/2005/8/layout/venn3"/>
    <dgm:cxn modelId="{6B0C78CD-C195-4608-8722-24D70F752CD4}" type="presParOf" srcId="{F3C9F678-1112-4595-9419-BB725C02037F}" destId="{5D6CDE2C-A513-4FD4-B37E-6023D0D9F086}" srcOrd="9" destOrd="0" presId="urn:microsoft.com/office/officeart/2005/8/layout/venn3"/>
    <dgm:cxn modelId="{E1A61F74-D895-4CC9-991C-D9AF5DAA0603}" type="presParOf" srcId="{F3C9F678-1112-4595-9419-BB725C02037F}" destId="{2FF165B4-AAE1-4753-8F4A-D904A631719F}" srcOrd="10"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CC880B-36FF-43A6-86F2-2B8B7F9BCC84}" type="doc">
      <dgm:prSet loTypeId="urn:microsoft.com/office/officeart/2005/8/layout/matrix3" loCatId="matrix" qsTypeId="urn:microsoft.com/office/officeart/2005/8/quickstyle/simple1" qsCatId="simple" csTypeId="urn:microsoft.com/office/officeart/2005/8/colors/accent6_1" csCatId="accent6" phldr="1"/>
      <dgm:spPr/>
      <dgm:t>
        <a:bodyPr/>
        <a:lstStyle/>
        <a:p>
          <a:endParaRPr kumimoji="1" lang="ja-JP" altLang="en-US"/>
        </a:p>
      </dgm:t>
    </dgm:pt>
    <dgm:pt modelId="{AD011488-10CC-4990-81B7-026219A56E38}">
      <dgm:prSet phldrT="[テキスト]" custT="1"/>
      <dgm:spPr/>
      <dgm:t>
        <a:bodyPr/>
        <a:lstStyle/>
        <a:p>
          <a:r>
            <a:rPr kumimoji="1" lang="ja-JP" altLang="en-US" sz="1100" b="1" dirty="0" smtClean="0"/>
            <a:t>外部監査</a:t>
          </a:r>
          <a:endParaRPr kumimoji="1" lang="en-US" altLang="ja-JP" sz="1100" b="1" dirty="0" smtClean="0"/>
        </a:p>
        <a:p>
          <a:r>
            <a:rPr kumimoji="1" lang="ja-JP" altLang="en-US" sz="1100" b="1" dirty="0" smtClean="0"/>
            <a:t>制度</a:t>
          </a:r>
          <a:endParaRPr kumimoji="1" lang="ja-JP" altLang="en-US" sz="1100" b="1" dirty="0"/>
        </a:p>
      </dgm:t>
    </dgm:pt>
    <dgm:pt modelId="{99AE5861-E1FA-46D9-89B4-814B719B4651}" type="parTrans" cxnId="{D02F6BDE-B7B6-487B-966B-E6D8286F4C2D}">
      <dgm:prSet/>
      <dgm:spPr/>
      <dgm:t>
        <a:bodyPr/>
        <a:lstStyle/>
        <a:p>
          <a:endParaRPr kumimoji="1" lang="ja-JP" altLang="en-US"/>
        </a:p>
      </dgm:t>
    </dgm:pt>
    <dgm:pt modelId="{EA6ED1BD-E921-4C8D-82D1-D3DCA6C8DBCA}" type="sibTrans" cxnId="{D02F6BDE-B7B6-487B-966B-E6D8286F4C2D}">
      <dgm:prSet/>
      <dgm:spPr/>
      <dgm:t>
        <a:bodyPr/>
        <a:lstStyle/>
        <a:p>
          <a:endParaRPr kumimoji="1" lang="ja-JP" altLang="en-US"/>
        </a:p>
      </dgm:t>
    </dgm:pt>
    <dgm:pt modelId="{4771DE9C-73AB-47FA-AD46-DB81618D9466}">
      <dgm:prSet phldrT="[テキスト]" custT="1"/>
      <dgm:spPr/>
      <dgm:t>
        <a:bodyPr/>
        <a:lstStyle/>
        <a:p>
          <a:r>
            <a:rPr kumimoji="1" lang="ja-JP" altLang="en-US" sz="1100" b="1" dirty="0" smtClean="0"/>
            <a:t>成年後見</a:t>
          </a:r>
          <a:endParaRPr kumimoji="1" lang="en-US" altLang="ja-JP" sz="1100" b="1" dirty="0" smtClean="0"/>
        </a:p>
        <a:p>
          <a:r>
            <a:rPr kumimoji="1" lang="ja-JP" altLang="en-US" sz="1100" b="1" dirty="0" smtClean="0"/>
            <a:t>制度</a:t>
          </a:r>
          <a:endParaRPr kumimoji="1" lang="ja-JP" altLang="en-US" sz="1100" b="1" dirty="0"/>
        </a:p>
      </dgm:t>
    </dgm:pt>
    <dgm:pt modelId="{94596470-3323-4056-AD09-87A6F0B35423}" type="parTrans" cxnId="{E76BE0AE-47E9-4129-9381-F2D1D7C01F94}">
      <dgm:prSet/>
      <dgm:spPr/>
      <dgm:t>
        <a:bodyPr/>
        <a:lstStyle/>
        <a:p>
          <a:endParaRPr kumimoji="1" lang="ja-JP" altLang="en-US"/>
        </a:p>
      </dgm:t>
    </dgm:pt>
    <dgm:pt modelId="{3531E6E1-AF8C-4585-8463-44B6ED5BF4E8}" type="sibTrans" cxnId="{E76BE0AE-47E9-4129-9381-F2D1D7C01F94}">
      <dgm:prSet/>
      <dgm:spPr/>
      <dgm:t>
        <a:bodyPr/>
        <a:lstStyle/>
        <a:p>
          <a:endParaRPr kumimoji="1" lang="ja-JP" altLang="en-US"/>
        </a:p>
      </dgm:t>
    </dgm:pt>
    <dgm:pt modelId="{A3C991EB-1D19-4A04-8A51-BDE413366812}">
      <dgm:prSet phldrT="[テキスト]" custT="1"/>
      <dgm:spPr/>
      <dgm:t>
        <a:bodyPr/>
        <a:lstStyle/>
        <a:p>
          <a:r>
            <a:rPr kumimoji="1" lang="ja-JP" altLang="en-US" sz="1100" b="1" dirty="0" smtClean="0"/>
            <a:t>租税教育</a:t>
          </a:r>
          <a:endParaRPr kumimoji="1" lang="ja-JP" altLang="en-US" sz="1100" b="1" dirty="0"/>
        </a:p>
      </dgm:t>
    </dgm:pt>
    <dgm:pt modelId="{331C1D7F-00BC-420E-9CD9-C3759F2D1BF0}" type="parTrans" cxnId="{4E2F6B09-60E6-43B5-BB80-3E2F4013B03F}">
      <dgm:prSet/>
      <dgm:spPr/>
      <dgm:t>
        <a:bodyPr/>
        <a:lstStyle/>
        <a:p>
          <a:endParaRPr kumimoji="1" lang="ja-JP" altLang="en-US"/>
        </a:p>
      </dgm:t>
    </dgm:pt>
    <dgm:pt modelId="{8B7E5F07-EA2F-44C0-896B-62DE00C7DBA7}" type="sibTrans" cxnId="{4E2F6B09-60E6-43B5-BB80-3E2F4013B03F}">
      <dgm:prSet/>
      <dgm:spPr/>
      <dgm:t>
        <a:bodyPr/>
        <a:lstStyle/>
        <a:p>
          <a:endParaRPr kumimoji="1" lang="ja-JP" altLang="en-US"/>
        </a:p>
      </dgm:t>
    </dgm:pt>
    <dgm:pt modelId="{AA8389DD-F123-4A88-BE88-A3EB706A2A97}">
      <dgm:prSet phldrT="[テキスト]"/>
      <dgm:spPr/>
      <dgm:t>
        <a:bodyPr/>
        <a:lstStyle/>
        <a:p>
          <a:r>
            <a:rPr kumimoji="1" lang="ja-JP" altLang="en-US" b="1" dirty="0" smtClean="0"/>
            <a:t>ＮＰＯ法人の税務・会計</a:t>
          </a:r>
          <a:endParaRPr kumimoji="1" lang="en-US" altLang="ja-JP" b="1" dirty="0" smtClean="0"/>
        </a:p>
        <a:p>
          <a:r>
            <a:rPr kumimoji="1" lang="ja-JP" altLang="en-US" b="1" dirty="0" smtClean="0"/>
            <a:t>アドバイザー</a:t>
          </a:r>
          <a:endParaRPr kumimoji="1" lang="ja-JP" altLang="en-US" b="1" dirty="0"/>
        </a:p>
      </dgm:t>
    </dgm:pt>
    <dgm:pt modelId="{599E7220-44B9-4DAE-9A65-02C9EB4B2D51}" type="parTrans" cxnId="{35BB5E64-1DB9-4611-AE47-C3358785D71B}">
      <dgm:prSet/>
      <dgm:spPr/>
      <dgm:t>
        <a:bodyPr/>
        <a:lstStyle/>
        <a:p>
          <a:endParaRPr kumimoji="1" lang="ja-JP" altLang="en-US"/>
        </a:p>
      </dgm:t>
    </dgm:pt>
    <dgm:pt modelId="{23E6F7F1-C02A-44D7-AE29-22AF2172A0BC}" type="sibTrans" cxnId="{35BB5E64-1DB9-4611-AE47-C3358785D71B}">
      <dgm:prSet/>
      <dgm:spPr/>
      <dgm:t>
        <a:bodyPr/>
        <a:lstStyle/>
        <a:p>
          <a:endParaRPr kumimoji="1" lang="ja-JP" altLang="en-US"/>
        </a:p>
      </dgm:t>
    </dgm:pt>
    <dgm:pt modelId="{48369239-670C-4D09-8D62-D0BB966EE852}" type="pres">
      <dgm:prSet presAssocID="{C7CC880B-36FF-43A6-86F2-2B8B7F9BCC84}" presName="matrix" presStyleCnt="0">
        <dgm:presLayoutVars>
          <dgm:chMax val="1"/>
          <dgm:dir/>
          <dgm:resizeHandles val="exact"/>
        </dgm:presLayoutVars>
      </dgm:prSet>
      <dgm:spPr/>
      <dgm:t>
        <a:bodyPr/>
        <a:lstStyle/>
        <a:p>
          <a:endParaRPr kumimoji="1" lang="ja-JP" altLang="en-US"/>
        </a:p>
      </dgm:t>
    </dgm:pt>
    <dgm:pt modelId="{4A4D6072-35FB-44FC-8EE3-DD871E354A84}" type="pres">
      <dgm:prSet presAssocID="{C7CC880B-36FF-43A6-86F2-2B8B7F9BCC84}" presName="diamond" presStyleLbl="bgShp" presStyleIdx="0" presStyleCnt="1"/>
      <dgm:spPr/>
    </dgm:pt>
    <dgm:pt modelId="{1643830F-8D9E-4D56-BB80-4D3ABCBD5870}" type="pres">
      <dgm:prSet presAssocID="{C7CC880B-36FF-43A6-86F2-2B8B7F9BCC84}" presName="quad1" presStyleLbl="node1" presStyleIdx="0" presStyleCnt="4">
        <dgm:presLayoutVars>
          <dgm:chMax val="0"/>
          <dgm:chPref val="0"/>
          <dgm:bulletEnabled val="1"/>
        </dgm:presLayoutVars>
      </dgm:prSet>
      <dgm:spPr/>
      <dgm:t>
        <a:bodyPr/>
        <a:lstStyle/>
        <a:p>
          <a:endParaRPr kumimoji="1" lang="ja-JP" altLang="en-US"/>
        </a:p>
      </dgm:t>
    </dgm:pt>
    <dgm:pt modelId="{CC4A64E6-79AF-4E9C-B698-EE1BEDDDA1D4}" type="pres">
      <dgm:prSet presAssocID="{C7CC880B-36FF-43A6-86F2-2B8B7F9BCC84}" presName="quad2" presStyleLbl="node1" presStyleIdx="1" presStyleCnt="4">
        <dgm:presLayoutVars>
          <dgm:chMax val="0"/>
          <dgm:chPref val="0"/>
          <dgm:bulletEnabled val="1"/>
        </dgm:presLayoutVars>
      </dgm:prSet>
      <dgm:spPr/>
      <dgm:t>
        <a:bodyPr/>
        <a:lstStyle/>
        <a:p>
          <a:endParaRPr kumimoji="1" lang="ja-JP" altLang="en-US"/>
        </a:p>
      </dgm:t>
    </dgm:pt>
    <dgm:pt modelId="{E59281F7-CF26-4316-B3F9-9E2B5BE0DE27}" type="pres">
      <dgm:prSet presAssocID="{C7CC880B-36FF-43A6-86F2-2B8B7F9BCC84}" presName="quad3" presStyleLbl="node1" presStyleIdx="2" presStyleCnt="4">
        <dgm:presLayoutVars>
          <dgm:chMax val="0"/>
          <dgm:chPref val="0"/>
          <dgm:bulletEnabled val="1"/>
        </dgm:presLayoutVars>
      </dgm:prSet>
      <dgm:spPr/>
      <dgm:t>
        <a:bodyPr/>
        <a:lstStyle/>
        <a:p>
          <a:endParaRPr kumimoji="1" lang="ja-JP" altLang="en-US"/>
        </a:p>
      </dgm:t>
    </dgm:pt>
    <dgm:pt modelId="{EC4A45A5-02CE-4B9A-9468-6C650C764747}" type="pres">
      <dgm:prSet presAssocID="{C7CC880B-36FF-43A6-86F2-2B8B7F9BCC84}" presName="quad4" presStyleLbl="node1" presStyleIdx="3" presStyleCnt="4">
        <dgm:presLayoutVars>
          <dgm:chMax val="0"/>
          <dgm:chPref val="0"/>
          <dgm:bulletEnabled val="1"/>
        </dgm:presLayoutVars>
      </dgm:prSet>
      <dgm:spPr/>
      <dgm:t>
        <a:bodyPr/>
        <a:lstStyle/>
        <a:p>
          <a:endParaRPr kumimoji="1" lang="ja-JP" altLang="en-US"/>
        </a:p>
      </dgm:t>
    </dgm:pt>
  </dgm:ptLst>
  <dgm:cxnLst>
    <dgm:cxn modelId="{35BB5E64-1DB9-4611-AE47-C3358785D71B}" srcId="{C7CC880B-36FF-43A6-86F2-2B8B7F9BCC84}" destId="{AA8389DD-F123-4A88-BE88-A3EB706A2A97}" srcOrd="3" destOrd="0" parTransId="{599E7220-44B9-4DAE-9A65-02C9EB4B2D51}" sibTransId="{23E6F7F1-C02A-44D7-AE29-22AF2172A0BC}"/>
    <dgm:cxn modelId="{A246200E-7BD3-49BF-9D52-421AF9F37A43}" type="presOf" srcId="{A3C991EB-1D19-4A04-8A51-BDE413366812}" destId="{E59281F7-CF26-4316-B3F9-9E2B5BE0DE27}" srcOrd="0" destOrd="0" presId="urn:microsoft.com/office/officeart/2005/8/layout/matrix3"/>
    <dgm:cxn modelId="{C1FBDC0F-16D0-4A37-942E-F223F0892F46}" type="presOf" srcId="{AD011488-10CC-4990-81B7-026219A56E38}" destId="{1643830F-8D9E-4D56-BB80-4D3ABCBD5870}" srcOrd="0" destOrd="0" presId="urn:microsoft.com/office/officeart/2005/8/layout/matrix3"/>
    <dgm:cxn modelId="{8096C7A9-25EA-4EEA-AEB0-721D709E177B}" type="presOf" srcId="{4771DE9C-73AB-47FA-AD46-DB81618D9466}" destId="{CC4A64E6-79AF-4E9C-B698-EE1BEDDDA1D4}" srcOrd="0" destOrd="0" presId="urn:microsoft.com/office/officeart/2005/8/layout/matrix3"/>
    <dgm:cxn modelId="{4E2F6B09-60E6-43B5-BB80-3E2F4013B03F}" srcId="{C7CC880B-36FF-43A6-86F2-2B8B7F9BCC84}" destId="{A3C991EB-1D19-4A04-8A51-BDE413366812}" srcOrd="2" destOrd="0" parTransId="{331C1D7F-00BC-420E-9CD9-C3759F2D1BF0}" sibTransId="{8B7E5F07-EA2F-44C0-896B-62DE00C7DBA7}"/>
    <dgm:cxn modelId="{D02F6BDE-B7B6-487B-966B-E6D8286F4C2D}" srcId="{C7CC880B-36FF-43A6-86F2-2B8B7F9BCC84}" destId="{AD011488-10CC-4990-81B7-026219A56E38}" srcOrd="0" destOrd="0" parTransId="{99AE5861-E1FA-46D9-89B4-814B719B4651}" sibTransId="{EA6ED1BD-E921-4C8D-82D1-D3DCA6C8DBCA}"/>
    <dgm:cxn modelId="{A465CDBD-1481-4FF9-9B9D-0D70A38169BA}" type="presOf" srcId="{AA8389DD-F123-4A88-BE88-A3EB706A2A97}" destId="{EC4A45A5-02CE-4B9A-9468-6C650C764747}" srcOrd="0" destOrd="0" presId="urn:microsoft.com/office/officeart/2005/8/layout/matrix3"/>
    <dgm:cxn modelId="{305ACB78-FB1F-4839-9564-27A57EF26A41}" type="presOf" srcId="{C7CC880B-36FF-43A6-86F2-2B8B7F9BCC84}" destId="{48369239-670C-4D09-8D62-D0BB966EE852}" srcOrd="0" destOrd="0" presId="urn:microsoft.com/office/officeart/2005/8/layout/matrix3"/>
    <dgm:cxn modelId="{E76BE0AE-47E9-4129-9381-F2D1D7C01F94}" srcId="{C7CC880B-36FF-43A6-86F2-2B8B7F9BCC84}" destId="{4771DE9C-73AB-47FA-AD46-DB81618D9466}" srcOrd="1" destOrd="0" parTransId="{94596470-3323-4056-AD09-87A6F0B35423}" sibTransId="{3531E6E1-AF8C-4585-8463-44B6ED5BF4E8}"/>
    <dgm:cxn modelId="{563E5812-26CA-4C97-9F16-73826A39E298}" type="presParOf" srcId="{48369239-670C-4D09-8D62-D0BB966EE852}" destId="{4A4D6072-35FB-44FC-8EE3-DD871E354A84}" srcOrd="0" destOrd="0" presId="urn:microsoft.com/office/officeart/2005/8/layout/matrix3"/>
    <dgm:cxn modelId="{7363A761-2552-4BBC-9FD1-A4DF508F69DB}" type="presParOf" srcId="{48369239-670C-4D09-8D62-D0BB966EE852}" destId="{1643830F-8D9E-4D56-BB80-4D3ABCBD5870}" srcOrd="1" destOrd="0" presId="urn:microsoft.com/office/officeart/2005/8/layout/matrix3"/>
    <dgm:cxn modelId="{4A73C05F-EC6F-422D-AB98-8DA2950F73A9}" type="presParOf" srcId="{48369239-670C-4D09-8D62-D0BB966EE852}" destId="{CC4A64E6-79AF-4E9C-B698-EE1BEDDDA1D4}" srcOrd="2" destOrd="0" presId="urn:microsoft.com/office/officeart/2005/8/layout/matrix3"/>
    <dgm:cxn modelId="{D5B71E1B-DEDF-4875-A1D4-CFFC7C24667D}" type="presParOf" srcId="{48369239-670C-4D09-8D62-D0BB966EE852}" destId="{E59281F7-CF26-4316-B3F9-9E2B5BE0DE27}" srcOrd="3" destOrd="0" presId="urn:microsoft.com/office/officeart/2005/8/layout/matrix3"/>
    <dgm:cxn modelId="{E7A38313-8955-4681-B7CC-104D7F991629}" type="presParOf" srcId="{48369239-670C-4D09-8D62-D0BB966EE852}" destId="{EC4A45A5-02CE-4B9A-9468-6C650C764747}" srcOrd="4" destOrd="0" presId="urn:microsoft.com/office/officeart/2005/8/layout/matrix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A02AB-D148-4376-AF04-B6F4E5655CEF}">
      <dsp:nvSpPr>
        <dsp:cNvPr id="0" name=""/>
        <dsp:cNvSpPr/>
      </dsp:nvSpPr>
      <dsp:spPr>
        <a:xfrm>
          <a:off x="8207" y="15717"/>
          <a:ext cx="2024451" cy="460800"/>
        </a:xfrm>
        <a:prstGeom prst="rect">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kumimoji="1" lang="ja-JP" altLang="en-US" sz="1600" b="1" kern="1200" dirty="0" smtClean="0">
              <a:solidFill>
                <a:schemeClr val="tx1"/>
              </a:solidFill>
            </a:rPr>
            <a:t>租税制度</a:t>
          </a:r>
          <a:endParaRPr kumimoji="1" lang="ja-JP" altLang="en-US" sz="1600" b="1" kern="1200" dirty="0">
            <a:solidFill>
              <a:schemeClr val="tx1"/>
            </a:solidFill>
          </a:endParaRPr>
        </a:p>
      </dsp:txBody>
      <dsp:txXfrm>
        <a:off x="8207" y="15717"/>
        <a:ext cx="2024451" cy="460800"/>
      </dsp:txXfrm>
    </dsp:sp>
    <dsp:sp modelId="{11FAEBFA-6E9F-4D4A-8C63-A1EC0F9374B2}">
      <dsp:nvSpPr>
        <dsp:cNvPr id="0" name=""/>
        <dsp:cNvSpPr/>
      </dsp:nvSpPr>
      <dsp:spPr>
        <a:xfrm>
          <a:off x="4583" y="476517"/>
          <a:ext cx="2031698" cy="2360700"/>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b="1" kern="1200" dirty="0" smtClean="0"/>
            <a:t>累進課税</a:t>
          </a:r>
          <a:r>
            <a:rPr kumimoji="1" lang="ja-JP" altLang="en-US" sz="1600" kern="1200" dirty="0" smtClean="0"/>
            <a:t>・相続税などにより所得の高い人からは多くの租税を収取し（応能負担）、行政サービスの原資とするものである。</a:t>
          </a:r>
          <a:endParaRPr kumimoji="1" lang="ja-JP" altLang="en-US" sz="1600" kern="1200" dirty="0"/>
        </a:p>
      </dsp:txBody>
      <dsp:txXfrm>
        <a:off x="4583" y="476517"/>
        <a:ext cx="2031698" cy="2360700"/>
      </dsp:txXfrm>
    </dsp:sp>
    <dsp:sp modelId="{1E570E5F-16D3-47ED-83E4-61AC0713BA31}">
      <dsp:nvSpPr>
        <dsp:cNvPr id="0" name=""/>
        <dsp:cNvSpPr/>
      </dsp:nvSpPr>
      <dsp:spPr>
        <a:xfrm>
          <a:off x="2319705" y="15717"/>
          <a:ext cx="2024451" cy="460800"/>
        </a:xfrm>
        <a:prstGeom prst="rect">
          <a:avLst/>
        </a:prstGeom>
        <a:solidFill>
          <a:srgbClr val="99FF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kumimoji="1" lang="ja-JP" altLang="en-US" sz="1600" b="1" kern="1200" dirty="0" smtClean="0">
              <a:solidFill>
                <a:schemeClr val="tx1"/>
              </a:solidFill>
            </a:rPr>
            <a:t>社会保障制度</a:t>
          </a:r>
          <a:endParaRPr kumimoji="1" lang="ja-JP" altLang="en-US" sz="1600" b="1" kern="1200" dirty="0">
            <a:solidFill>
              <a:schemeClr val="tx1"/>
            </a:solidFill>
          </a:endParaRPr>
        </a:p>
      </dsp:txBody>
      <dsp:txXfrm>
        <a:off x="2319705" y="15717"/>
        <a:ext cx="2024451" cy="460800"/>
      </dsp:txXfrm>
    </dsp:sp>
    <dsp:sp modelId="{7F87AB21-F14C-4124-8558-E5188844A867}">
      <dsp:nvSpPr>
        <dsp:cNvPr id="0" name=""/>
        <dsp:cNvSpPr/>
      </dsp:nvSpPr>
      <dsp:spPr>
        <a:xfrm>
          <a:off x="2319705" y="476517"/>
          <a:ext cx="2024451" cy="2360700"/>
        </a:xfrm>
        <a:prstGeom prst="rect">
          <a:avLst/>
        </a:prstGeom>
        <a:solidFill>
          <a:schemeClr val="accent5">
            <a:tint val="40000"/>
            <a:alpha val="90000"/>
            <a:hueOff val="-3580161"/>
            <a:satOff val="16084"/>
            <a:lumOff val="1106"/>
            <a:alphaOff val="0"/>
          </a:schemeClr>
        </a:solidFill>
        <a:ln w="9525" cap="flat" cmpd="sng" algn="ctr">
          <a:solidFill>
            <a:schemeClr val="accent5">
              <a:tint val="40000"/>
              <a:alpha val="90000"/>
              <a:hueOff val="-3580161"/>
              <a:satOff val="16084"/>
              <a:lumOff val="110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kern="1200" dirty="0" smtClean="0"/>
            <a:t>公的年金や医療、介護などの社会保障給付による富の再分配。応能負担の原則に応じ、所得の高い者にはより高い負担率で税金や社会保障を課すことがある。</a:t>
          </a:r>
          <a:endParaRPr kumimoji="1" lang="ja-JP" altLang="en-US" sz="1600" kern="1200" dirty="0"/>
        </a:p>
      </dsp:txBody>
      <dsp:txXfrm>
        <a:off x="2319705" y="476517"/>
        <a:ext cx="2024451" cy="2360700"/>
      </dsp:txXfrm>
    </dsp:sp>
    <dsp:sp modelId="{8A393BD9-B28F-4525-99FD-5941CFD47769}">
      <dsp:nvSpPr>
        <dsp:cNvPr id="0" name=""/>
        <dsp:cNvSpPr/>
      </dsp:nvSpPr>
      <dsp:spPr>
        <a:xfrm>
          <a:off x="4627579" y="15717"/>
          <a:ext cx="2024451" cy="460800"/>
        </a:xfrm>
        <a:prstGeom prst="rect">
          <a:avLst/>
        </a:prstGeom>
        <a:solidFill>
          <a:srgbClr val="CCFF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kumimoji="1" lang="ja-JP" altLang="en-US" sz="1600" b="1" kern="1200" dirty="0" smtClean="0">
              <a:solidFill>
                <a:schemeClr val="tx1"/>
              </a:solidFill>
            </a:rPr>
            <a:t>労働保障制度</a:t>
          </a:r>
          <a:endParaRPr kumimoji="1" lang="ja-JP" altLang="en-US" sz="1600" b="1" kern="1200" dirty="0">
            <a:solidFill>
              <a:schemeClr val="tx1"/>
            </a:solidFill>
          </a:endParaRPr>
        </a:p>
      </dsp:txBody>
      <dsp:txXfrm>
        <a:off x="4627579" y="15717"/>
        <a:ext cx="2024451" cy="460800"/>
      </dsp:txXfrm>
    </dsp:sp>
    <dsp:sp modelId="{8652B382-F7BC-4638-9CC6-1BBC112E38AE}">
      <dsp:nvSpPr>
        <dsp:cNvPr id="0" name=""/>
        <dsp:cNvSpPr/>
      </dsp:nvSpPr>
      <dsp:spPr>
        <a:xfrm>
          <a:off x="4627579" y="476517"/>
          <a:ext cx="2024451" cy="2360700"/>
        </a:xfrm>
        <a:prstGeom prst="rect">
          <a:avLst/>
        </a:prstGeom>
        <a:solidFill>
          <a:schemeClr val="accent5">
            <a:tint val="40000"/>
            <a:alpha val="90000"/>
            <a:hueOff val="-7160321"/>
            <a:satOff val="32169"/>
            <a:lumOff val="2211"/>
            <a:alphaOff val="0"/>
          </a:schemeClr>
        </a:solidFill>
        <a:ln w="9525" cap="flat" cmpd="sng" algn="ctr">
          <a:solidFill>
            <a:schemeClr val="accent5">
              <a:tint val="40000"/>
              <a:alpha val="90000"/>
              <a:hueOff val="-7160321"/>
              <a:satOff val="32169"/>
              <a:lumOff val="2211"/>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kern="1200" dirty="0" smtClean="0"/>
            <a:t>労働者の給与や福利厚生を保障することにより直接富が労務者に回るよう講じる方法。　　　労働法による最低給与規定、給与と会社との債務の相殺禁止等である。</a:t>
          </a:r>
          <a:endParaRPr kumimoji="1" lang="ja-JP" altLang="en-US" sz="1600" kern="1200" dirty="0"/>
        </a:p>
      </dsp:txBody>
      <dsp:txXfrm>
        <a:off x="4627579" y="476517"/>
        <a:ext cx="2024451" cy="2360700"/>
      </dsp:txXfrm>
    </dsp:sp>
    <dsp:sp modelId="{7D487DDC-B138-4B6D-8E82-96467ACF8813}">
      <dsp:nvSpPr>
        <dsp:cNvPr id="0" name=""/>
        <dsp:cNvSpPr/>
      </dsp:nvSpPr>
      <dsp:spPr>
        <a:xfrm>
          <a:off x="6935453" y="15717"/>
          <a:ext cx="2024451" cy="460800"/>
        </a:xfrm>
        <a:prstGeom prst="rect">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kumimoji="1" lang="ja-JP" altLang="en-US" sz="1600" b="1" kern="1200" dirty="0" smtClean="0">
              <a:solidFill>
                <a:schemeClr val="tx1"/>
              </a:solidFill>
            </a:rPr>
            <a:t>優遇税制度</a:t>
          </a:r>
          <a:endParaRPr kumimoji="1" lang="ja-JP" altLang="en-US" sz="1600" b="1" kern="1200" dirty="0">
            <a:solidFill>
              <a:schemeClr val="tx1"/>
            </a:solidFill>
          </a:endParaRPr>
        </a:p>
      </dsp:txBody>
      <dsp:txXfrm>
        <a:off x="6935453" y="15717"/>
        <a:ext cx="2024451" cy="460800"/>
      </dsp:txXfrm>
    </dsp:sp>
    <dsp:sp modelId="{B500935D-BE64-49C3-8554-2E7963835FE0}">
      <dsp:nvSpPr>
        <dsp:cNvPr id="0" name=""/>
        <dsp:cNvSpPr/>
      </dsp:nvSpPr>
      <dsp:spPr>
        <a:xfrm>
          <a:off x="6935453" y="476517"/>
          <a:ext cx="2024451" cy="2360700"/>
        </a:xfrm>
        <a:prstGeom prst="rect">
          <a:avLst/>
        </a:prstGeom>
        <a:solidFill>
          <a:schemeClr val="accent6">
            <a:lumMod val="60000"/>
            <a:lumOff val="40000"/>
          </a:schemeClr>
        </a:solidFill>
        <a:ln w="9525" cap="flat" cmpd="sng" algn="ctr">
          <a:solidFill>
            <a:schemeClr val="accent5">
              <a:tint val="40000"/>
              <a:alpha val="90000"/>
              <a:hueOff val="-10740482"/>
              <a:satOff val="48253"/>
              <a:lumOff val="331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b="0" kern="1200" dirty="0" smtClean="0">
              <a:solidFill>
                <a:schemeClr val="tx1"/>
              </a:solidFill>
            </a:rPr>
            <a:t>税制優遇処置により富を社会福利の方面へ誘導する方法。　　　　　　　　　寄附金控除制度や学校法人、</a:t>
          </a:r>
          <a:r>
            <a:rPr kumimoji="1" lang="en-US" altLang="ja-JP" sz="1600" b="0" kern="1200" dirty="0" smtClean="0">
              <a:solidFill>
                <a:schemeClr val="tx1"/>
              </a:solidFill>
              <a:latin typeface="+mn-ea"/>
              <a:ea typeface="+mn-ea"/>
            </a:rPr>
            <a:t>NPO</a:t>
          </a:r>
          <a:r>
            <a:rPr kumimoji="1" lang="ja-JP" altLang="en-US" sz="1600" b="0" kern="1200" dirty="0" smtClean="0">
              <a:solidFill>
                <a:schemeClr val="tx1"/>
              </a:solidFill>
            </a:rPr>
            <a:t>法人等公益法人の特別税制などがある。</a:t>
          </a:r>
          <a:endParaRPr kumimoji="1" lang="ja-JP" altLang="en-US" sz="1600" b="0" kern="1200" dirty="0">
            <a:solidFill>
              <a:schemeClr val="tx1"/>
            </a:solidFill>
          </a:endParaRPr>
        </a:p>
      </dsp:txBody>
      <dsp:txXfrm>
        <a:off x="6935453" y="476517"/>
        <a:ext cx="2024451" cy="2360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A101C3-9A83-49CA-9F95-F62B5CC4DDB7}">
      <dsp:nvSpPr>
        <dsp:cNvPr id="0" name=""/>
        <dsp:cNvSpPr/>
      </dsp:nvSpPr>
      <dsp:spPr>
        <a:xfrm>
          <a:off x="0" y="166583"/>
          <a:ext cx="2833616" cy="119424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公共事業を行うための</a:t>
          </a:r>
          <a:endParaRPr kumimoji="1" lang="en-US" altLang="ja-JP" sz="2000" kern="1200" dirty="0" smtClean="0"/>
        </a:p>
        <a:p>
          <a:pPr lvl="0" algn="ctr" defTabSz="889000">
            <a:lnSpc>
              <a:spcPct val="90000"/>
            </a:lnSpc>
            <a:spcBef>
              <a:spcPct val="0"/>
            </a:spcBef>
            <a:spcAft>
              <a:spcPct val="35000"/>
            </a:spcAft>
          </a:pPr>
          <a:r>
            <a:rPr lang="ja-JP" altLang="en-US" sz="2400" b="1" kern="1200" dirty="0" smtClean="0"/>
            <a:t>建設国債</a:t>
          </a:r>
          <a:endParaRPr kumimoji="1" lang="ja-JP" altLang="en-US" sz="2400" b="1" kern="1200" dirty="0"/>
        </a:p>
      </dsp:txBody>
      <dsp:txXfrm>
        <a:off x="0" y="166583"/>
        <a:ext cx="2833616" cy="1194241"/>
      </dsp:txXfrm>
    </dsp:sp>
    <dsp:sp modelId="{547CB9F9-EF0F-4CBA-A638-0146F062BE9E}">
      <dsp:nvSpPr>
        <dsp:cNvPr id="0" name=""/>
        <dsp:cNvSpPr/>
      </dsp:nvSpPr>
      <dsp:spPr>
        <a:xfrm>
          <a:off x="3047040" y="176316"/>
          <a:ext cx="2927882" cy="119424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税収不足を補うための</a:t>
          </a:r>
          <a:endParaRPr kumimoji="1" lang="en-US" altLang="ja-JP" sz="2000" kern="1200" dirty="0" smtClean="0"/>
        </a:p>
        <a:p>
          <a:pPr lvl="0" algn="ctr" defTabSz="889000">
            <a:lnSpc>
              <a:spcPct val="90000"/>
            </a:lnSpc>
            <a:spcBef>
              <a:spcPct val="0"/>
            </a:spcBef>
            <a:spcAft>
              <a:spcPct val="35000"/>
            </a:spcAft>
          </a:pPr>
          <a:r>
            <a:rPr lang="ja-JP" altLang="en-US" sz="2400" b="1" kern="1200" dirty="0" smtClean="0"/>
            <a:t>赤字国債</a:t>
          </a:r>
          <a:r>
            <a:rPr lang="en-US" altLang="ja-JP" sz="2400" b="1" kern="1200" dirty="0" smtClean="0"/>
            <a:t>(</a:t>
          </a:r>
          <a:r>
            <a:rPr lang="ja-JP" altLang="en-US" sz="2400" b="1" kern="1200" dirty="0" smtClean="0"/>
            <a:t>特例国債）</a:t>
          </a:r>
          <a:endParaRPr kumimoji="1" lang="ja-JP" altLang="en-US" sz="2400" b="1" kern="1200" dirty="0"/>
        </a:p>
      </dsp:txBody>
      <dsp:txXfrm>
        <a:off x="3047040" y="176316"/>
        <a:ext cx="2927882" cy="1194241"/>
      </dsp:txXfrm>
    </dsp:sp>
    <dsp:sp modelId="{F8075108-DDE6-49DE-969D-C01FEA3624B1}">
      <dsp:nvSpPr>
        <dsp:cNvPr id="0" name=""/>
        <dsp:cNvSpPr/>
      </dsp:nvSpPr>
      <dsp:spPr>
        <a:xfrm>
          <a:off x="6162272" y="181392"/>
          <a:ext cx="2622952" cy="119424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国債を償還</a:t>
          </a:r>
          <a:r>
            <a:rPr kumimoji="1" lang="en-US" altLang="ja-JP" sz="2000" kern="1200" dirty="0" smtClean="0"/>
            <a:t>(</a:t>
          </a:r>
          <a:r>
            <a:rPr kumimoji="1" lang="ja-JP" altLang="en-US" sz="2000" kern="1200" dirty="0" smtClean="0"/>
            <a:t>返済</a:t>
          </a:r>
          <a:r>
            <a:rPr kumimoji="1" lang="en-US" altLang="ja-JP" sz="2000" kern="1200" dirty="0" smtClean="0"/>
            <a:t>)</a:t>
          </a:r>
          <a:r>
            <a:rPr kumimoji="1" lang="ja-JP" altLang="en-US" sz="2000" kern="1200" dirty="0" smtClean="0"/>
            <a:t>するための</a:t>
          </a:r>
          <a:endParaRPr kumimoji="1" lang="en-US" altLang="ja-JP" sz="2000" kern="1200" dirty="0" smtClean="0"/>
        </a:p>
        <a:p>
          <a:pPr lvl="0" algn="ctr" defTabSz="889000">
            <a:lnSpc>
              <a:spcPct val="90000"/>
            </a:lnSpc>
            <a:spcBef>
              <a:spcPct val="0"/>
            </a:spcBef>
            <a:spcAft>
              <a:spcPct val="35000"/>
            </a:spcAft>
          </a:pPr>
          <a:r>
            <a:rPr lang="ja-JP" altLang="en-US" sz="2400" b="1" kern="1200" dirty="0" smtClean="0"/>
            <a:t>借換国債</a:t>
          </a:r>
          <a:endParaRPr kumimoji="1" lang="ja-JP" altLang="en-US" sz="2000" b="1" kern="1200" dirty="0"/>
        </a:p>
      </dsp:txBody>
      <dsp:txXfrm>
        <a:off x="6162272" y="181392"/>
        <a:ext cx="2622952" cy="11942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DC4AD-C58F-4CF8-A3D4-BB6A40F981F4}">
      <dsp:nvSpPr>
        <dsp:cNvPr id="0" name=""/>
        <dsp:cNvSpPr/>
      </dsp:nvSpPr>
      <dsp:spPr>
        <a:xfrm rot="5400000">
          <a:off x="-107192" y="110043"/>
          <a:ext cx="714617" cy="500232"/>
        </a:xfrm>
        <a:prstGeom prst="chevron">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kumimoji="1" lang="en-US" altLang="ja-JP" sz="1200" b="1" kern="1200" smtClean="0">
              <a:solidFill>
                <a:schemeClr val="tx1"/>
              </a:solidFill>
            </a:rPr>
            <a:t>1989</a:t>
          </a:r>
          <a:r>
            <a:rPr kumimoji="1" lang="ja-JP" altLang="en-US" sz="1200" b="1" kern="1200" smtClean="0">
              <a:solidFill>
                <a:schemeClr val="tx1"/>
              </a:solidFill>
            </a:rPr>
            <a:t>年</a:t>
          </a:r>
          <a:endParaRPr kumimoji="1" lang="ja-JP" altLang="en-US" sz="1200" b="1" kern="1200" dirty="0">
            <a:solidFill>
              <a:schemeClr val="tx1"/>
            </a:solidFill>
          </a:endParaRPr>
        </a:p>
      </dsp:txBody>
      <dsp:txXfrm rot="-5400000">
        <a:off x="1" y="252966"/>
        <a:ext cx="500232" cy="214385"/>
      </dsp:txXfrm>
    </dsp:sp>
    <dsp:sp modelId="{2B6F0B10-00AD-4795-8638-B7E6E4870AF7}">
      <dsp:nvSpPr>
        <dsp:cNvPr id="0" name=""/>
        <dsp:cNvSpPr/>
      </dsp:nvSpPr>
      <dsp:spPr>
        <a:xfrm rot="5400000">
          <a:off x="2106097" y="-1603014"/>
          <a:ext cx="464501" cy="3676231"/>
        </a:xfrm>
        <a:prstGeom prst="round2SameRect">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kumimoji="1" lang="ja-JP" altLang="en-US" sz="1600" b="1" kern="1200" smtClean="0"/>
            <a:t>税率３％で導入</a:t>
          </a:r>
          <a:endParaRPr kumimoji="1" lang="ja-JP" altLang="en-US" sz="1600" b="1" kern="1200" dirty="0"/>
        </a:p>
      </dsp:txBody>
      <dsp:txXfrm rot="-5400000">
        <a:off x="500233" y="25525"/>
        <a:ext cx="3653556" cy="419151"/>
      </dsp:txXfrm>
    </dsp:sp>
    <dsp:sp modelId="{8214F6A9-C0BE-48A5-9258-6908C95342B2}">
      <dsp:nvSpPr>
        <dsp:cNvPr id="0" name=""/>
        <dsp:cNvSpPr/>
      </dsp:nvSpPr>
      <dsp:spPr>
        <a:xfrm rot="5400000">
          <a:off x="-107192" y="663957"/>
          <a:ext cx="714617" cy="500232"/>
        </a:xfrm>
        <a:prstGeom prst="chevron">
          <a:avLst/>
        </a:prstGeom>
        <a:gradFill rotWithShape="0">
          <a:gsLst>
            <a:gs pos="0">
              <a:schemeClr val="accent1">
                <a:shade val="80000"/>
                <a:hueOff val="102082"/>
                <a:satOff val="-1464"/>
                <a:lumOff val="8538"/>
                <a:alphaOff val="0"/>
                <a:shade val="51000"/>
                <a:satMod val="130000"/>
              </a:schemeClr>
            </a:gs>
            <a:gs pos="80000">
              <a:schemeClr val="accent1">
                <a:shade val="80000"/>
                <a:hueOff val="102082"/>
                <a:satOff val="-1464"/>
                <a:lumOff val="8538"/>
                <a:alphaOff val="0"/>
                <a:shade val="93000"/>
                <a:satMod val="130000"/>
              </a:schemeClr>
            </a:gs>
            <a:gs pos="100000">
              <a:schemeClr val="accent1">
                <a:shade val="80000"/>
                <a:hueOff val="102082"/>
                <a:satOff val="-1464"/>
                <a:lumOff val="8538"/>
                <a:alphaOff val="0"/>
                <a:shade val="94000"/>
                <a:satMod val="135000"/>
              </a:schemeClr>
            </a:gs>
          </a:gsLst>
          <a:lin ang="16200000" scaled="0"/>
        </a:gradFill>
        <a:ln w="9525" cap="flat" cmpd="sng" algn="ctr">
          <a:solidFill>
            <a:schemeClr val="accent1">
              <a:shade val="80000"/>
              <a:hueOff val="102082"/>
              <a:satOff val="-1464"/>
              <a:lumOff val="853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kumimoji="1" lang="en-US" altLang="ja-JP" sz="1200" b="1" kern="1200" smtClean="0">
              <a:solidFill>
                <a:schemeClr val="tx1"/>
              </a:solidFill>
            </a:rPr>
            <a:t>1997</a:t>
          </a:r>
          <a:r>
            <a:rPr kumimoji="1" lang="ja-JP" altLang="en-US" sz="1200" b="1" kern="1200" smtClean="0">
              <a:solidFill>
                <a:schemeClr val="tx1"/>
              </a:solidFill>
            </a:rPr>
            <a:t>年</a:t>
          </a:r>
          <a:endParaRPr kumimoji="1" lang="ja-JP" altLang="en-US" sz="1200" b="1" kern="1200" dirty="0">
            <a:solidFill>
              <a:schemeClr val="tx1"/>
            </a:solidFill>
          </a:endParaRPr>
        </a:p>
      </dsp:txBody>
      <dsp:txXfrm rot="-5400000">
        <a:off x="1" y="806880"/>
        <a:ext cx="500232" cy="214385"/>
      </dsp:txXfrm>
    </dsp:sp>
    <dsp:sp modelId="{BAB5DC09-3C76-44E6-8C98-16E96085CC7A}">
      <dsp:nvSpPr>
        <dsp:cNvPr id="0" name=""/>
        <dsp:cNvSpPr/>
      </dsp:nvSpPr>
      <dsp:spPr>
        <a:xfrm rot="5400000">
          <a:off x="2106097" y="-1049100"/>
          <a:ext cx="464501" cy="3676231"/>
        </a:xfrm>
        <a:prstGeom prst="round2SameRect">
          <a:avLst/>
        </a:prstGeom>
        <a:solidFill>
          <a:schemeClr val="lt1">
            <a:alpha val="90000"/>
            <a:hueOff val="0"/>
            <a:satOff val="0"/>
            <a:lumOff val="0"/>
            <a:alphaOff val="0"/>
          </a:schemeClr>
        </a:solidFill>
        <a:ln w="9525" cap="flat" cmpd="sng" algn="ctr">
          <a:solidFill>
            <a:schemeClr val="accent1">
              <a:shade val="80000"/>
              <a:hueOff val="102082"/>
              <a:satOff val="-1464"/>
              <a:lumOff val="8538"/>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ts val="800"/>
            </a:lnSpc>
            <a:spcBef>
              <a:spcPct val="0"/>
            </a:spcBef>
            <a:spcAft>
              <a:spcPct val="15000"/>
            </a:spcAft>
            <a:buChar char="••"/>
          </a:pPr>
          <a:r>
            <a:rPr kumimoji="1" lang="ja-JP" altLang="en-US" sz="1600" b="1" kern="1200" dirty="0" smtClean="0"/>
            <a:t>税率５％に引き上げ</a:t>
          </a:r>
          <a:r>
            <a:rPr kumimoji="1" lang="ja-JP" altLang="en-US" sz="1100" b="1" kern="1200" dirty="0" smtClean="0"/>
            <a:t>（地方消費税１％導入）</a:t>
          </a:r>
          <a:endParaRPr kumimoji="1" lang="ja-JP" altLang="en-US" sz="1100" b="1" kern="1200" dirty="0"/>
        </a:p>
      </dsp:txBody>
      <dsp:txXfrm rot="-5400000">
        <a:off x="500233" y="579439"/>
        <a:ext cx="3653556" cy="419151"/>
      </dsp:txXfrm>
    </dsp:sp>
    <dsp:sp modelId="{61BC184A-CC59-4BBF-86D1-C104A6DEA5F2}">
      <dsp:nvSpPr>
        <dsp:cNvPr id="0" name=""/>
        <dsp:cNvSpPr/>
      </dsp:nvSpPr>
      <dsp:spPr>
        <a:xfrm rot="5400000">
          <a:off x="-107192" y="1217870"/>
          <a:ext cx="714617" cy="500232"/>
        </a:xfrm>
        <a:prstGeom prst="chevron">
          <a:avLst/>
        </a:prstGeom>
        <a:gradFill rotWithShape="0">
          <a:gsLst>
            <a:gs pos="0">
              <a:schemeClr val="accent1">
                <a:shade val="80000"/>
                <a:hueOff val="204164"/>
                <a:satOff val="-2928"/>
                <a:lumOff val="17077"/>
                <a:alphaOff val="0"/>
                <a:shade val="51000"/>
                <a:satMod val="130000"/>
              </a:schemeClr>
            </a:gs>
            <a:gs pos="80000">
              <a:schemeClr val="accent1">
                <a:shade val="80000"/>
                <a:hueOff val="204164"/>
                <a:satOff val="-2928"/>
                <a:lumOff val="17077"/>
                <a:alphaOff val="0"/>
                <a:shade val="93000"/>
                <a:satMod val="130000"/>
              </a:schemeClr>
            </a:gs>
            <a:gs pos="100000">
              <a:schemeClr val="accent1">
                <a:shade val="80000"/>
                <a:hueOff val="204164"/>
                <a:satOff val="-2928"/>
                <a:lumOff val="17077"/>
                <a:alphaOff val="0"/>
                <a:shade val="94000"/>
                <a:satMod val="135000"/>
              </a:schemeClr>
            </a:gs>
          </a:gsLst>
          <a:lin ang="16200000" scaled="0"/>
        </a:gradFill>
        <a:ln w="9525" cap="flat" cmpd="sng" algn="ctr">
          <a:solidFill>
            <a:schemeClr val="accent1">
              <a:shade val="80000"/>
              <a:hueOff val="204164"/>
              <a:satOff val="-2928"/>
              <a:lumOff val="17077"/>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ts val="800"/>
            </a:lnSpc>
            <a:spcBef>
              <a:spcPct val="0"/>
            </a:spcBef>
            <a:spcAft>
              <a:spcPct val="35000"/>
            </a:spcAft>
          </a:pPr>
          <a:r>
            <a:rPr kumimoji="1" lang="en-US" altLang="ja-JP" sz="1200" b="1" kern="1200" smtClean="0">
              <a:solidFill>
                <a:schemeClr val="tx1"/>
              </a:solidFill>
            </a:rPr>
            <a:t>2014</a:t>
          </a:r>
          <a:r>
            <a:rPr kumimoji="1" lang="ja-JP" altLang="en-US" sz="1200" b="1" kern="1200" smtClean="0">
              <a:solidFill>
                <a:schemeClr val="tx1"/>
              </a:solidFill>
            </a:rPr>
            <a:t>年</a:t>
          </a:r>
          <a:endParaRPr kumimoji="1" lang="en-US" altLang="ja-JP" sz="1200" b="1" kern="1200" smtClean="0">
            <a:solidFill>
              <a:schemeClr val="tx1"/>
            </a:solidFill>
          </a:endParaRPr>
        </a:p>
        <a:p>
          <a:pPr lvl="0" algn="ctr" defTabSz="533400">
            <a:lnSpc>
              <a:spcPts val="800"/>
            </a:lnSpc>
            <a:spcBef>
              <a:spcPct val="0"/>
            </a:spcBef>
            <a:spcAft>
              <a:spcPct val="35000"/>
            </a:spcAft>
          </a:pPr>
          <a:r>
            <a:rPr kumimoji="1" lang="en-US" altLang="ja-JP" sz="1200" b="1" kern="1200" smtClean="0">
              <a:solidFill>
                <a:schemeClr val="tx1"/>
              </a:solidFill>
            </a:rPr>
            <a:t>4</a:t>
          </a:r>
          <a:r>
            <a:rPr kumimoji="1" lang="ja-JP" altLang="en-US" sz="1200" b="1" kern="1200" smtClean="0">
              <a:solidFill>
                <a:schemeClr val="tx1"/>
              </a:solidFill>
            </a:rPr>
            <a:t>月</a:t>
          </a:r>
          <a:endParaRPr kumimoji="1" lang="ja-JP" altLang="en-US" sz="1200" b="1" kern="1200" dirty="0">
            <a:solidFill>
              <a:schemeClr val="tx1"/>
            </a:solidFill>
          </a:endParaRPr>
        </a:p>
      </dsp:txBody>
      <dsp:txXfrm rot="-5400000">
        <a:off x="1" y="1360793"/>
        <a:ext cx="500232" cy="214385"/>
      </dsp:txXfrm>
    </dsp:sp>
    <dsp:sp modelId="{C2084837-746C-4D77-B865-1C395164ED02}">
      <dsp:nvSpPr>
        <dsp:cNvPr id="0" name=""/>
        <dsp:cNvSpPr/>
      </dsp:nvSpPr>
      <dsp:spPr>
        <a:xfrm rot="5400000">
          <a:off x="2105975" y="-495065"/>
          <a:ext cx="464745" cy="3676231"/>
        </a:xfrm>
        <a:prstGeom prst="round2SameRect">
          <a:avLst/>
        </a:prstGeom>
        <a:solidFill>
          <a:schemeClr val="lt1">
            <a:alpha val="90000"/>
            <a:hueOff val="0"/>
            <a:satOff val="0"/>
            <a:lumOff val="0"/>
            <a:alphaOff val="0"/>
          </a:schemeClr>
        </a:solidFill>
        <a:ln w="9525" cap="flat" cmpd="sng" algn="ctr">
          <a:solidFill>
            <a:schemeClr val="accent1">
              <a:shade val="80000"/>
              <a:hueOff val="204164"/>
              <a:satOff val="-2928"/>
              <a:lumOff val="17077"/>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ts val="800"/>
            </a:lnSpc>
            <a:spcBef>
              <a:spcPct val="0"/>
            </a:spcBef>
            <a:spcAft>
              <a:spcPct val="15000"/>
            </a:spcAft>
            <a:buChar char="••"/>
          </a:pPr>
          <a:r>
            <a:rPr kumimoji="1" lang="ja-JP" altLang="en-US" sz="1600" b="1" kern="1200" dirty="0" smtClean="0"/>
            <a:t>税率８％に引き上げ</a:t>
          </a:r>
          <a:r>
            <a:rPr kumimoji="1" lang="ja-JP" altLang="en-US" sz="1100" b="1" kern="1200" dirty="0" smtClean="0"/>
            <a:t>（地方消費税</a:t>
          </a:r>
          <a:r>
            <a:rPr kumimoji="1" lang="en-US" altLang="ja-JP" sz="1100" b="1" kern="1200" dirty="0" smtClean="0"/>
            <a:t>1.7</a:t>
          </a:r>
          <a:r>
            <a:rPr kumimoji="1" lang="ja-JP" altLang="en-US" sz="1100" b="1" kern="1200" dirty="0" smtClean="0"/>
            <a:t>％含む）</a:t>
          </a:r>
          <a:endParaRPr kumimoji="1" lang="ja-JP" altLang="en-US" sz="1000" b="1" kern="1200" dirty="0"/>
        </a:p>
      </dsp:txBody>
      <dsp:txXfrm rot="-5400000">
        <a:off x="500233" y="1133364"/>
        <a:ext cx="3653544" cy="419371"/>
      </dsp:txXfrm>
    </dsp:sp>
    <dsp:sp modelId="{A1AF788D-21DB-4245-874A-232E6F67B05F}">
      <dsp:nvSpPr>
        <dsp:cNvPr id="0" name=""/>
        <dsp:cNvSpPr/>
      </dsp:nvSpPr>
      <dsp:spPr>
        <a:xfrm rot="5400000">
          <a:off x="-107192" y="1771784"/>
          <a:ext cx="714617" cy="500232"/>
        </a:xfrm>
        <a:prstGeom prst="chevron">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w="9525" cap="flat" cmpd="sng" algn="ctr">
          <a:solidFill>
            <a:schemeClr val="accent1">
              <a:shade val="80000"/>
              <a:hueOff val="306246"/>
              <a:satOff val="-4392"/>
              <a:lumOff val="2561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ts val="800"/>
            </a:lnSpc>
            <a:spcBef>
              <a:spcPct val="0"/>
            </a:spcBef>
            <a:spcAft>
              <a:spcPct val="35000"/>
            </a:spcAft>
          </a:pPr>
          <a:r>
            <a:rPr kumimoji="1" lang="en-US" altLang="ja-JP" sz="1200" b="1" kern="1200" dirty="0" smtClean="0">
              <a:solidFill>
                <a:schemeClr val="tx1"/>
              </a:solidFill>
            </a:rPr>
            <a:t>2019</a:t>
          </a:r>
          <a:r>
            <a:rPr kumimoji="1" lang="ja-JP" altLang="en-US" sz="1200" b="1" kern="1200" dirty="0" smtClean="0">
              <a:solidFill>
                <a:schemeClr val="tx1"/>
              </a:solidFill>
            </a:rPr>
            <a:t>年</a:t>
          </a:r>
          <a:endParaRPr kumimoji="1" lang="en-US" altLang="ja-JP" sz="1200" b="1" kern="1200" dirty="0" smtClean="0">
            <a:solidFill>
              <a:schemeClr val="tx1"/>
            </a:solidFill>
          </a:endParaRPr>
        </a:p>
        <a:p>
          <a:pPr lvl="0" algn="ctr" defTabSz="533400">
            <a:lnSpc>
              <a:spcPts val="800"/>
            </a:lnSpc>
            <a:spcBef>
              <a:spcPct val="0"/>
            </a:spcBef>
            <a:spcAft>
              <a:spcPct val="35000"/>
            </a:spcAft>
          </a:pPr>
          <a:r>
            <a:rPr kumimoji="1" lang="en-US" altLang="ja-JP" sz="1200" b="1" kern="1200" dirty="0" smtClean="0">
              <a:solidFill>
                <a:schemeClr val="tx1"/>
              </a:solidFill>
            </a:rPr>
            <a:t>10</a:t>
          </a:r>
          <a:r>
            <a:rPr kumimoji="1" lang="ja-JP" altLang="en-US" sz="1200" b="1" kern="1200" dirty="0" smtClean="0">
              <a:solidFill>
                <a:schemeClr val="tx1"/>
              </a:solidFill>
            </a:rPr>
            <a:t>月</a:t>
          </a:r>
          <a:endParaRPr kumimoji="1" lang="ja-JP" altLang="en-US" sz="1200" b="1" kern="1200" dirty="0">
            <a:solidFill>
              <a:schemeClr val="tx1"/>
            </a:solidFill>
          </a:endParaRPr>
        </a:p>
      </dsp:txBody>
      <dsp:txXfrm rot="-5400000">
        <a:off x="1" y="1914707"/>
        <a:ext cx="500232" cy="214385"/>
      </dsp:txXfrm>
    </dsp:sp>
    <dsp:sp modelId="{5E2F8624-4BBC-41F0-9725-9D70B0D9D2B8}">
      <dsp:nvSpPr>
        <dsp:cNvPr id="0" name=""/>
        <dsp:cNvSpPr/>
      </dsp:nvSpPr>
      <dsp:spPr>
        <a:xfrm rot="5400000">
          <a:off x="2106097" y="58726"/>
          <a:ext cx="464501" cy="3676231"/>
        </a:xfrm>
        <a:prstGeom prst="round2SameRect">
          <a:avLst/>
        </a:prstGeom>
        <a:solidFill>
          <a:schemeClr val="lt1">
            <a:alpha val="90000"/>
            <a:hueOff val="0"/>
            <a:satOff val="0"/>
            <a:lumOff val="0"/>
            <a:alphaOff val="0"/>
          </a:schemeClr>
        </a:solidFill>
        <a:ln w="9525" cap="flat" cmpd="sng" algn="ctr">
          <a:solidFill>
            <a:schemeClr val="accent1">
              <a:shade val="80000"/>
              <a:hueOff val="306246"/>
              <a:satOff val="-4392"/>
              <a:lumOff val="25615"/>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ts val="800"/>
            </a:lnSpc>
            <a:spcBef>
              <a:spcPct val="0"/>
            </a:spcBef>
            <a:spcAft>
              <a:spcPct val="15000"/>
            </a:spcAft>
            <a:buChar char="••"/>
          </a:pPr>
          <a:r>
            <a:rPr kumimoji="1" lang="ja-JP" altLang="en-US" sz="1600" b="1" kern="1200" dirty="0" smtClean="0"/>
            <a:t>税率１０％に引き上げ（予定）</a:t>
          </a:r>
          <a:endParaRPr kumimoji="1" lang="ja-JP" altLang="en-US" sz="1600" b="1" kern="1200" dirty="0"/>
        </a:p>
      </dsp:txBody>
      <dsp:txXfrm rot="-5400000">
        <a:off x="500233" y="1687266"/>
        <a:ext cx="3653556" cy="4191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CB6F7-7E47-4932-A0FE-F87E376E838E}">
      <dsp:nvSpPr>
        <dsp:cNvPr id="0" name=""/>
        <dsp:cNvSpPr/>
      </dsp:nvSpPr>
      <dsp:spPr>
        <a:xfrm>
          <a:off x="893" y="485704"/>
          <a:ext cx="1463816" cy="1463816"/>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0559" tIns="21590" rIns="80559" bIns="21590" numCol="1" spcCol="1270" anchor="ctr" anchorCtr="0">
          <a:noAutofit/>
        </a:bodyPr>
        <a:lstStyle/>
        <a:p>
          <a:pPr lvl="0" algn="ctr" defTabSz="755650">
            <a:lnSpc>
              <a:spcPct val="90000"/>
            </a:lnSpc>
            <a:spcBef>
              <a:spcPct val="0"/>
            </a:spcBef>
            <a:spcAft>
              <a:spcPct val="35000"/>
            </a:spcAft>
          </a:pPr>
          <a:r>
            <a:rPr kumimoji="1" lang="ja-JP" altLang="en-US" sz="1700" b="1" kern="1200" dirty="0" smtClean="0"/>
            <a:t>税務</a:t>
          </a:r>
          <a:endParaRPr kumimoji="1" lang="en-US" altLang="ja-JP" sz="1700" b="1" kern="1200" dirty="0" smtClean="0"/>
        </a:p>
        <a:p>
          <a:pPr lvl="0" algn="ctr" defTabSz="755650">
            <a:lnSpc>
              <a:spcPct val="90000"/>
            </a:lnSpc>
            <a:spcBef>
              <a:spcPct val="0"/>
            </a:spcBef>
            <a:spcAft>
              <a:spcPct val="35000"/>
            </a:spcAft>
          </a:pPr>
          <a:r>
            <a:rPr kumimoji="1" lang="ja-JP" altLang="en-US" sz="1700" b="1" kern="1200" dirty="0" smtClean="0"/>
            <a:t>代理</a:t>
          </a:r>
          <a:endParaRPr kumimoji="1" lang="ja-JP" altLang="en-US" sz="1700" b="1" kern="1200" dirty="0"/>
        </a:p>
      </dsp:txBody>
      <dsp:txXfrm>
        <a:off x="215264" y="700075"/>
        <a:ext cx="1035074" cy="1035074"/>
      </dsp:txXfrm>
    </dsp:sp>
    <dsp:sp modelId="{7CEB41E7-2C03-48DD-9B8D-C3108AE533EB}">
      <dsp:nvSpPr>
        <dsp:cNvPr id="0" name=""/>
        <dsp:cNvSpPr/>
      </dsp:nvSpPr>
      <dsp:spPr>
        <a:xfrm>
          <a:off x="1171946" y="485704"/>
          <a:ext cx="1463816" cy="1463816"/>
        </a:xfrm>
        <a:prstGeom prst="ellipse">
          <a:avLst/>
        </a:prstGeom>
        <a:gradFill rotWithShape="0">
          <a:gsLst>
            <a:gs pos="0">
              <a:schemeClr val="accent5">
                <a:alpha val="50000"/>
                <a:hueOff val="-1986775"/>
                <a:satOff val="7962"/>
                <a:lumOff val="1726"/>
                <a:alphaOff val="0"/>
                <a:shade val="51000"/>
                <a:satMod val="130000"/>
              </a:schemeClr>
            </a:gs>
            <a:gs pos="80000">
              <a:schemeClr val="accent5">
                <a:alpha val="50000"/>
                <a:hueOff val="-1986775"/>
                <a:satOff val="7962"/>
                <a:lumOff val="1726"/>
                <a:alphaOff val="0"/>
                <a:shade val="93000"/>
                <a:satMod val="130000"/>
              </a:schemeClr>
            </a:gs>
            <a:gs pos="100000">
              <a:schemeClr val="accent5">
                <a:alpha val="50000"/>
                <a:hueOff val="-1986775"/>
                <a:satOff val="7962"/>
                <a:lumOff val="1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0559" tIns="21590" rIns="80559" bIns="21590" numCol="1" spcCol="1270" anchor="ctr" anchorCtr="0">
          <a:noAutofit/>
        </a:bodyPr>
        <a:lstStyle/>
        <a:p>
          <a:pPr lvl="0" algn="ctr" defTabSz="755650">
            <a:lnSpc>
              <a:spcPct val="90000"/>
            </a:lnSpc>
            <a:spcBef>
              <a:spcPct val="0"/>
            </a:spcBef>
            <a:spcAft>
              <a:spcPct val="35000"/>
            </a:spcAft>
          </a:pPr>
          <a:r>
            <a:rPr kumimoji="1" lang="ja-JP" altLang="en-US" sz="1700" b="1" kern="1200" dirty="0" smtClean="0"/>
            <a:t>税務</a:t>
          </a:r>
          <a:endParaRPr kumimoji="1" lang="en-US" altLang="ja-JP" sz="1700" b="1" kern="1200" dirty="0" smtClean="0"/>
        </a:p>
        <a:p>
          <a:pPr lvl="0" algn="ctr" defTabSz="755650">
            <a:lnSpc>
              <a:spcPct val="90000"/>
            </a:lnSpc>
            <a:spcBef>
              <a:spcPct val="0"/>
            </a:spcBef>
            <a:spcAft>
              <a:spcPct val="35000"/>
            </a:spcAft>
          </a:pPr>
          <a:r>
            <a:rPr kumimoji="1" lang="ja-JP" altLang="en-US" sz="1700" b="1" kern="1200" dirty="0" smtClean="0"/>
            <a:t>書類の</a:t>
          </a:r>
          <a:endParaRPr kumimoji="1" lang="en-US" altLang="ja-JP" sz="1700" b="1" kern="1200" dirty="0" smtClean="0"/>
        </a:p>
        <a:p>
          <a:pPr lvl="0" algn="ctr" defTabSz="755650">
            <a:lnSpc>
              <a:spcPct val="90000"/>
            </a:lnSpc>
            <a:spcBef>
              <a:spcPct val="0"/>
            </a:spcBef>
            <a:spcAft>
              <a:spcPct val="35000"/>
            </a:spcAft>
          </a:pPr>
          <a:r>
            <a:rPr kumimoji="1" lang="ja-JP" altLang="en-US" sz="1700" b="1" kern="1200" dirty="0" smtClean="0"/>
            <a:t>作成</a:t>
          </a:r>
          <a:endParaRPr kumimoji="1" lang="ja-JP" altLang="en-US" sz="1700" b="1" kern="1200" dirty="0"/>
        </a:p>
      </dsp:txBody>
      <dsp:txXfrm>
        <a:off x="1386317" y="700075"/>
        <a:ext cx="1035074" cy="1035074"/>
      </dsp:txXfrm>
    </dsp:sp>
    <dsp:sp modelId="{41B6D041-44A8-4CE3-878A-752F976AC246}">
      <dsp:nvSpPr>
        <dsp:cNvPr id="0" name=""/>
        <dsp:cNvSpPr/>
      </dsp:nvSpPr>
      <dsp:spPr>
        <a:xfrm>
          <a:off x="2342999" y="485704"/>
          <a:ext cx="1463816" cy="1463816"/>
        </a:xfrm>
        <a:prstGeom prst="ellipse">
          <a:avLst/>
        </a:prstGeom>
        <a:gradFill rotWithShape="0">
          <a:gsLst>
            <a:gs pos="0">
              <a:schemeClr val="accent5">
                <a:alpha val="50000"/>
                <a:hueOff val="-3973551"/>
                <a:satOff val="15924"/>
                <a:lumOff val="3451"/>
                <a:alphaOff val="0"/>
                <a:shade val="51000"/>
                <a:satMod val="130000"/>
              </a:schemeClr>
            </a:gs>
            <a:gs pos="80000">
              <a:schemeClr val="accent5">
                <a:alpha val="50000"/>
                <a:hueOff val="-3973551"/>
                <a:satOff val="15924"/>
                <a:lumOff val="3451"/>
                <a:alphaOff val="0"/>
                <a:shade val="93000"/>
                <a:satMod val="130000"/>
              </a:schemeClr>
            </a:gs>
            <a:gs pos="100000">
              <a:schemeClr val="accent5">
                <a:alpha val="50000"/>
                <a:hueOff val="-3973551"/>
                <a:satOff val="15924"/>
                <a:lumOff val="34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0559" tIns="21590" rIns="80559" bIns="21590" numCol="1" spcCol="1270" anchor="ctr" anchorCtr="0">
          <a:noAutofit/>
        </a:bodyPr>
        <a:lstStyle/>
        <a:p>
          <a:pPr lvl="0" algn="ctr" defTabSz="755650">
            <a:lnSpc>
              <a:spcPct val="90000"/>
            </a:lnSpc>
            <a:spcBef>
              <a:spcPct val="0"/>
            </a:spcBef>
            <a:spcAft>
              <a:spcPct val="35000"/>
            </a:spcAft>
          </a:pPr>
          <a:r>
            <a:rPr kumimoji="1" lang="ja-JP" altLang="en-US" sz="1700" b="1" kern="1200" dirty="0" smtClean="0"/>
            <a:t>税務</a:t>
          </a:r>
          <a:endParaRPr kumimoji="1" lang="en-US" altLang="ja-JP" sz="1700" b="1" kern="1200" dirty="0" smtClean="0"/>
        </a:p>
        <a:p>
          <a:pPr lvl="0" algn="ctr" defTabSz="755650">
            <a:lnSpc>
              <a:spcPct val="90000"/>
            </a:lnSpc>
            <a:spcBef>
              <a:spcPct val="0"/>
            </a:spcBef>
            <a:spcAft>
              <a:spcPct val="35000"/>
            </a:spcAft>
          </a:pPr>
          <a:r>
            <a:rPr kumimoji="1" lang="ja-JP" altLang="en-US" sz="1700" b="1" kern="1200" dirty="0" smtClean="0"/>
            <a:t>相談</a:t>
          </a:r>
          <a:endParaRPr kumimoji="1" lang="ja-JP" altLang="en-US" sz="1700" b="1" kern="1200" dirty="0"/>
        </a:p>
      </dsp:txBody>
      <dsp:txXfrm>
        <a:off x="2557370" y="700075"/>
        <a:ext cx="1035074" cy="1035074"/>
      </dsp:txXfrm>
    </dsp:sp>
    <dsp:sp modelId="{EF3C4D36-D1BD-4E5A-9B05-DFBBC79E1D34}">
      <dsp:nvSpPr>
        <dsp:cNvPr id="0" name=""/>
        <dsp:cNvSpPr/>
      </dsp:nvSpPr>
      <dsp:spPr>
        <a:xfrm>
          <a:off x="3514052" y="485704"/>
          <a:ext cx="1463816" cy="1463816"/>
        </a:xfrm>
        <a:prstGeom prst="ellipse">
          <a:avLst/>
        </a:prstGeom>
        <a:gradFill rotWithShape="0">
          <a:gsLst>
            <a:gs pos="0">
              <a:schemeClr val="accent5">
                <a:alpha val="50000"/>
                <a:hueOff val="-5960326"/>
                <a:satOff val="23887"/>
                <a:lumOff val="5177"/>
                <a:alphaOff val="0"/>
                <a:shade val="51000"/>
                <a:satMod val="130000"/>
              </a:schemeClr>
            </a:gs>
            <a:gs pos="80000">
              <a:schemeClr val="accent5">
                <a:alpha val="50000"/>
                <a:hueOff val="-5960326"/>
                <a:satOff val="23887"/>
                <a:lumOff val="5177"/>
                <a:alphaOff val="0"/>
                <a:shade val="93000"/>
                <a:satMod val="130000"/>
              </a:schemeClr>
            </a:gs>
            <a:gs pos="100000">
              <a:schemeClr val="accent5">
                <a:alpha val="50000"/>
                <a:hueOff val="-5960326"/>
                <a:satOff val="23887"/>
                <a:lumOff val="5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0559" tIns="21590" rIns="80559" bIns="21590" numCol="1" spcCol="1270" anchor="ctr" anchorCtr="0">
          <a:noAutofit/>
        </a:bodyPr>
        <a:lstStyle/>
        <a:p>
          <a:pPr lvl="0" algn="ctr" defTabSz="755650">
            <a:lnSpc>
              <a:spcPct val="90000"/>
            </a:lnSpc>
            <a:spcBef>
              <a:spcPct val="0"/>
            </a:spcBef>
            <a:spcAft>
              <a:spcPct val="35000"/>
            </a:spcAft>
          </a:pPr>
          <a:r>
            <a:rPr kumimoji="1" lang="ja-JP" altLang="en-US" sz="1700" b="1" kern="1200" dirty="0" smtClean="0"/>
            <a:t>会計</a:t>
          </a:r>
          <a:endParaRPr kumimoji="1" lang="en-US" altLang="ja-JP" sz="1700" b="1" kern="1200" dirty="0" smtClean="0"/>
        </a:p>
        <a:p>
          <a:pPr lvl="0" algn="ctr" defTabSz="755650">
            <a:lnSpc>
              <a:spcPct val="90000"/>
            </a:lnSpc>
            <a:spcBef>
              <a:spcPct val="0"/>
            </a:spcBef>
            <a:spcAft>
              <a:spcPct val="35000"/>
            </a:spcAft>
          </a:pPr>
          <a:r>
            <a:rPr kumimoji="1" lang="ja-JP" altLang="en-US" sz="1700" b="1" kern="1200" dirty="0" smtClean="0"/>
            <a:t>業務</a:t>
          </a:r>
          <a:endParaRPr kumimoji="1" lang="en-US" altLang="ja-JP" sz="1700" b="1" kern="1200" dirty="0" smtClean="0"/>
        </a:p>
      </dsp:txBody>
      <dsp:txXfrm>
        <a:off x="3728423" y="700075"/>
        <a:ext cx="1035074" cy="1035074"/>
      </dsp:txXfrm>
    </dsp:sp>
    <dsp:sp modelId="{AFACC166-1D3F-4BE2-9EA3-06B88E336E9A}">
      <dsp:nvSpPr>
        <dsp:cNvPr id="0" name=""/>
        <dsp:cNvSpPr/>
      </dsp:nvSpPr>
      <dsp:spPr>
        <a:xfrm>
          <a:off x="4685105" y="485704"/>
          <a:ext cx="1463816" cy="1463816"/>
        </a:xfrm>
        <a:prstGeom prst="ellipse">
          <a:avLst/>
        </a:prstGeom>
        <a:gradFill rotWithShape="0">
          <a:gsLst>
            <a:gs pos="0">
              <a:schemeClr val="accent5">
                <a:alpha val="50000"/>
                <a:hueOff val="-7947101"/>
                <a:satOff val="31849"/>
                <a:lumOff val="6902"/>
                <a:alphaOff val="0"/>
                <a:shade val="51000"/>
                <a:satMod val="130000"/>
              </a:schemeClr>
            </a:gs>
            <a:gs pos="80000">
              <a:schemeClr val="accent5">
                <a:alpha val="50000"/>
                <a:hueOff val="-7947101"/>
                <a:satOff val="31849"/>
                <a:lumOff val="6902"/>
                <a:alphaOff val="0"/>
                <a:shade val="93000"/>
                <a:satMod val="130000"/>
              </a:schemeClr>
            </a:gs>
            <a:gs pos="100000">
              <a:schemeClr val="accent5">
                <a:alpha val="50000"/>
                <a:hueOff val="-7947101"/>
                <a:satOff val="31849"/>
                <a:lumOff val="6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0559" tIns="21590" rIns="80559" bIns="21590" numCol="1" spcCol="1270" anchor="ctr" anchorCtr="0">
          <a:noAutofit/>
        </a:bodyPr>
        <a:lstStyle/>
        <a:p>
          <a:pPr lvl="0" algn="ctr" defTabSz="755650">
            <a:lnSpc>
              <a:spcPct val="90000"/>
            </a:lnSpc>
            <a:spcBef>
              <a:spcPct val="0"/>
            </a:spcBef>
            <a:spcAft>
              <a:spcPct val="35000"/>
            </a:spcAft>
          </a:pPr>
          <a:r>
            <a:rPr kumimoji="1" lang="ja-JP" altLang="en-US" sz="1700" b="1" kern="1200" dirty="0" smtClean="0"/>
            <a:t>補佐人</a:t>
          </a:r>
          <a:endParaRPr kumimoji="1" lang="en-US" altLang="ja-JP" sz="1700" b="1" kern="1200" dirty="0" smtClean="0"/>
        </a:p>
        <a:p>
          <a:pPr lvl="0" algn="ctr" defTabSz="755650">
            <a:lnSpc>
              <a:spcPct val="90000"/>
            </a:lnSpc>
            <a:spcBef>
              <a:spcPct val="0"/>
            </a:spcBef>
            <a:spcAft>
              <a:spcPct val="35000"/>
            </a:spcAft>
          </a:pPr>
          <a:r>
            <a:rPr kumimoji="1" lang="ja-JP" altLang="en-US" sz="1700" b="1" kern="1200" dirty="0" smtClean="0"/>
            <a:t>制度</a:t>
          </a:r>
          <a:endParaRPr kumimoji="1" lang="en-US" altLang="ja-JP" sz="1700" b="1" kern="1200" dirty="0" smtClean="0"/>
        </a:p>
      </dsp:txBody>
      <dsp:txXfrm>
        <a:off x="4899476" y="700075"/>
        <a:ext cx="1035074" cy="1035074"/>
      </dsp:txXfrm>
    </dsp:sp>
    <dsp:sp modelId="{2FF165B4-AAE1-4753-8F4A-D904A631719F}">
      <dsp:nvSpPr>
        <dsp:cNvPr id="0" name=""/>
        <dsp:cNvSpPr/>
      </dsp:nvSpPr>
      <dsp:spPr>
        <a:xfrm>
          <a:off x="5856158" y="485704"/>
          <a:ext cx="1463816" cy="1463816"/>
        </a:xfrm>
        <a:prstGeom prst="ellipse">
          <a:avLst/>
        </a:prstGeom>
        <a:gradFill rotWithShape="0">
          <a:gsLst>
            <a:gs pos="0">
              <a:schemeClr val="accent5">
                <a:alpha val="50000"/>
                <a:hueOff val="-9933876"/>
                <a:satOff val="39811"/>
                <a:lumOff val="8628"/>
                <a:alphaOff val="0"/>
                <a:shade val="51000"/>
                <a:satMod val="130000"/>
              </a:schemeClr>
            </a:gs>
            <a:gs pos="80000">
              <a:schemeClr val="accent5">
                <a:alpha val="50000"/>
                <a:hueOff val="-9933876"/>
                <a:satOff val="39811"/>
                <a:lumOff val="8628"/>
                <a:alphaOff val="0"/>
                <a:shade val="93000"/>
                <a:satMod val="130000"/>
              </a:schemeClr>
            </a:gs>
            <a:gs pos="100000">
              <a:schemeClr val="accent5">
                <a:alpha val="50000"/>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80559" tIns="21590" rIns="80559" bIns="21590" numCol="1" spcCol="1270" anchor="ctr" anchorCtr="0">
          <a:noAutofit/>
        </a:bodyPr>
        <a:lstStyle/>
        <a:p>
          <a:pPr lvl="0" algn="ctr" defTabSz="755650">
            <a:lnSpc>
              <a:spcPct val="90000"/>
            </a:lnSpc>
            <a:spcBef>
              <a:spcPct val="0"/>
            </a:spcBef>
            <a:spcAft>
              <a:spcPct val="35000"/>
            </a:spcAft>
          </a:pPr>
          <a:r>
            <a:rPr kumimoji="1" lang="ja-JP" altLang="en-US" sz="1700" b="1" kern="1200" dirty="0" smtClean="0"/>
            <a:t>社会</a:t>
          </a:r>
          <a:endParaRPr kumimoji="1" lang="en-US" altLang="ja-JP" sz="1700" b="1" kern="1200" dirty="0" smtClean="0"/>
        </a:p>
        <a:p>
          <a:pPr lvl="0" algn="ctr" defTabSz="755650">
            <a:lnSpc>
              <a:spcPct val="90000"/>
            </a:lnSpc>
            <a:spcBef>
              <a:spcPct val="0"/>
            </a:spcBef>
            <a:spcAft>
              <a:spcPct val="35000"/>
            </a:spcAft>
          </a:pPr>
          <a:r>
            <a:rPr kumimoji="1" lang="ja-JP" altLang="en-US" sz="1700" b="1" kern="1200" dirty="0" smtClean="0"/>
            <a:t>貢献</a:t>
          </a:r>
          <a:endParaRPr kumimoji="1" lang="en-US" altLang="ja-JP" sz="1700" b="1" kern="1200" dirty="0" smtClean="0"/>
        </a:p>
      </dsp:txBody>
      <dsp:txXfrm>
        <a:off x="6070529" y="700075"/>
        <a:ext cx="1035074" cy="10350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D6072-35FB-44FC-8EE3-DD871E354A84}">
      <dsp:nvSpPr>
        <dsp:cNvPr id="0" name=""/>
        <dsp:cNvSpPr/>
      </dsp:nvSpPr>
      <dsp:spPr>
        <a:xfrm>
          <a:off x="319357" y="0"/>
          <a:ext cx="2265167" cy="2265167"/>
        </a:xfrm>
        <a:prstGeom prst="diamond">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43830F-8D9E-4D56-BB80-4D3ABCBD5870}">
      <dsp:nvSpPr>
        <dsp:cNvPr id="0" name=""/>
        <dsp:cNvSpPr/>
      </dsp:nvSpPr>
      <dsp:spPr>
        <a:xfrm>
          <a:off x="534548" y="215190"/>
          <a:ext cx="883415" cy="883415"/>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kumimoji="1" lang="ja-JP" altLang="en-US" sz="1100" b="1" kern="1200" dirty="0" smtClean="0"/>
            <a:t>外部監査</a:t>
          </a:r>
          <a:endParaRPr kumimoji="1" lang="en-US" altLang="ja-JP" sz="1100" b="1" kern="1200" dirty="0" smtClean="0"/>
        </a:p>
        <a:p>
          <a:pPr lvl="0" algn="ctr" defTabSz="488950">
            <a:lnSpc>
              <a:spcPct val="90000"/>
            </a:lnSpc>
            <a:spcBef>
              <a:spcPct val="0"/>
            </a:spcBef>
            <a:spcAft>
              <a:spcPct val="35000"/>
            </a:spcAft>
          </a:pPr>
          <a:r>
            <a:rPr kumimoji="1" lang="ja-JP" altLang="en-US" sz="1100" b="1" kern="1200" dirty="0" smtClean="0"/>
            <a:t>制度</a:t>
          </a:r>
          <a:endParaRPr kumimoji="1" lang="ja-JP" altLang="en-US" sz="1100" b="1" kern="1200" dirty="0"/>
        </a:p>
      </dsp:txBody>
      <dsp:txXfrm>
        <a:off x="577673" y="258315"/>
        <a:ext cx="797165" cy="797165"/>
      </dsp:txXfrm>
    </dsp:sp>
    <dsp:sp modelId="{CC4A64E6-79AF-4E9C-B698-EE1BEDDDA1D4}">
      <dsp:nvSpPr>
        <dsp:cNvPr id="0" name=""/>
        <dsp:cNvSpPr/>
      </dsp:nvSpPr>
      <dsp:spPr>
        <a:xfrm>
          <a:off x="1485919" y="215190"/>
          <a:ext cx="883415" cy="883415"/>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kumimoji="1" lang="ja-JP" altLang="en-US" sz="1100" b="1" kern="1200" dirty="0" smtClean="0"/>
            <a:t>成年後見</a:t>
          </a:r>
          <a:endParaRPr kumimoji="1" lang="en-US" altLang="ja-JP" sz="1100" b="1" kern="1200" dirty="0" smtClean="0"/>
        </a:p>
        <a:p>
          <a:pPr lvl="0" algn="ctr" defTabSz="488950">
            <a:lnSpc>
              <a:spcPct val="90000"/>
            </a:lnSpc>
            <a:spcBef>
              <a:spcPct val="0"/>
            </a:spcBef>
            <a:spcAft>
              <a:spcPct val="35000"/>
            </a:spcAft>
          </a:pPr>
          <a:r>
            <a:rPr kumimoji="1" lang="ja-JP" altLang="en-US" sz="1100" b="1" kern="1200" dirty="0" smtClean="0"/>
            <a:t>制度</a:t>
          </a:r>
          <a:endParaRPr kumimoji="1" lang="ja-JP" altLang="en-US" sz="1100" b="1" kern="1200" dirty="0"/>
        </a:p>
      </dsp:txBody>
      <dsp:txXfrm>
        <a:off x="1529044" y="258315"/>
        <a:ext cx="797165" cy="797165"/>
      </dsp:txXfrm>
    </dsp:sp>
    <dsp:sp modelId="{E59281F7-CF26-4316-B3F9-9E2B5BE0DE27}">
      <dsp:nvSpPr>
        <dsp:cNvPr id="0" name=""/>
        <dsp:cNvSpPr/>
      </dsp:nvSpPr>
      <dsp:spPr>
        <a:xfrm>
          <a:off x="534548" y="1166561"/>
          <a:ext cx="883415" cy="883415"/>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kumimoji="1" lang="ja-JP" altLang="en-US" sz="1100" b="1" kern="1200" dirty="0" smtClean="0"/>
            <a:t>租税教育</a:t>
          </a:r>
          <a:endParaRPr kumimoji="1" lang="ja-JP" altLang="en-US" sz="1100" b="1" kern="1200" dirty="0"/>
        </a:p>
      </dsp:txBody>
      <dsp:txXfrm>
        <a:off x="577673" y="1209686"/>
        <a:ext cx="797165" cy="797165"/>
      </dsp:txXfrm>
    </dsp:sp>
    <dsp:sp modelId="{EC4A45A5-02CE-4B9A-9468-6C650C764747}">
      <dsp:nvSpPr>
        <dsp:cNvPr id="0" name=""/>
        <dsp:cNvSpPr/>
      </dsp:nvSpPr>
      <dsp:spPr>
        <a:xfrm>
          <a:off x="1485919" y="1166561"/>
          <a:ext cx="883415" cy="883415"/>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kumimoji="1" lang="ja-JP" altLang="en-US" sz="1000" b="1" kern="1200" dirty="0" smtClean="0"/>
            <a:t>ＮＰＯ法人の税務・会計</a:t>
          </a:r>
          <a:endParaRPr kumimoji="1" lang="en-US" altLang="ja-JP" sz="1000" b="1" kern="1200" dirty="0" smtClean="0"/>
        </a:p>
        <a:p>
          <a:pPr lvl="0" algn="ctr" defTabSz="444500">
            <a:lnSpc>
              <a:spcPct val="90000"/>
            </a:lnSpc>
            <a:spcBef>
              <a:spcPct val="0"/>
            </a:spcBef>
            <a:spcAft>
              <a:spcPct val="35000"/>
            </a:spcAft>
          </a:pPr>
          <a:r>
            <a:rPr kumimoji="1" lang="ja-JP" altLang="en-US" sz="1000" b="1" kern="1200" dirty="0" smtClean="0"/>
            <a:t>アドバイザー</a:t>
          </a:r>
          <a:endParaRPr kumimoji="1" lang="ja-JP" altLang="en-US" sz="1000" b="1" kern="1200" dirty="0"/>
        </a:p>
      </dsp:txBody>
      <dsp:txXfrm>
        <a:off x="1529044" y="1209686"/>
        <a:ext cx="797165" cy="79716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0.9312</cdr:x>
      <cdr:y>0.96123</cdr:y>
    </cdr:from>
    <cdr:to>
      <cdr:x>0.99222</cdr:x>
      <cdr:y>1</cdr:y>
    </cdr:to>
    <cdr:sp macro="" textlink="">
      <cdr:nvSpPr>
        <cdr:cNvPr id="9" name="テキスト ボックス 1"/>
        <cdr:cNvSpPr txBox="1"/>
      </cdr:nvSpPr>
      <cdr:spPr>
        <a:xfrm xmlns:a="http://schemas.openxmlformats.org/drawingml/2006/main">
          <a:off x="8180808" y="5050905"/>
          <a:ext cx="536073" cy="2037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entury"/>
            </a:defRPr>
          </a:lvl1pPr>
          <a:lvl2pPr marL="457200" indent="0">
            <a:defRPr sz="1100">
              <a:latin typeface="Century"/>
            </a:defRPr>
          </a:lvl2pPr>
          <a:lvl3pPr marL="914400" indent="0">
            <a:defRPr sz="1100">
              <a:latin typeface="Century"/>
            </a:defRPr>
          </a:lvl3pPr>
          <a:lvl4pPr marL="1371600" indent="0">
            <a:defRPr sz="1100">
              <a:latin typeface="Century"/>
            </a:defRPr>
          </a:lvl4pPr>
          <a:lvl5pPr marL="1828800" indent="0">
            <a:defRPr sz="1100">
              <a:latin typeface="Century"/>
            </a:defRPr>
          </a:lvl5pPr>
          <a:lvl6pPr marL="2286000" indent="0">
            <a:defRPr sz="1100">
              <a:latin typeface="Century"/>
            </a:defRPr>
          </a:lvl6pPr>
          <a:lvl7pPr marL="2743200" indent="0">
            <a:defRPr sz="1100">
              <a:latin typeface="Century"/>
            </a:defRPr>
          </a:lvl7pPr>
          <a:lvl8pPr marL="3200400" indent="0">
            <a:defRPr sz="1100">
              <a:latin typeface="Century"/>
            </a:defRPr>
          </a:lvl8pPr>
          <a:lvl9pPr marL="3657600" indent="0">
            <a:defRPr sz="1100">
              <a:latin typeface="Century"/>
            </a:defRPr>
          </a:lvl9pPr>
        </a:lstStyle>
        <a:p xmlns:a="http://schemas.openxmlformats.org/drawingml/2006/main">
          <a:r>
            <a:rPr lang="ja-JP" altLang="en-US" sz="800" dirty="0">
              <a:latin typeface="ＭＳ Ｐゴシック" pitchFamily="50" charset="-128"/>
              <a:ea typeface="ＭＳ Ｐゴシック" pitchFamily="50" charset="-128"/>
            </a:rPr>
            <a:t>（年度）</a:t>
          </a:r>
          <a:endParaRPr lang="en-US" altLang="ja-JP" sz="800" dirty="0">
            <a:latin typeface="ＭＳ Ｐゴシック" pitchFamily="50" charset="-128"/>
            <a:ea typeface="ＭＳ Ｐゴシック" pitchFamily="50" charset="-128"/>
          </a:endParaRPr>
        </a:p>
      </cdr:txBody>
    </cdr:sp>
  </cdr:relSizeAnchor>
  <cdr:relSizeAnchor xmlns:cdr="http://schemas.openxmlformats.org/drawingml/2006/chartDrawing">
    <cdr:from>
      <cdr:x>0.04418</cdr:x>
      <cdr:y>0</cdr:y>
    </cdr:from>
    <cdr:to>
      <cdr:x>0.13037</cdr:x>
      <cdr:y>0.04464</cdr:y>
    </cdr:to>
    <cdr:sp macro="" textlink="">
      <cdr:nvSpPr>
        <cdr:cNvPr id="10" name="テキスト ボックス 1"/>
        <cdr:cNvSpPr txBox="1"/>
      </cdr:nvSpPr>
      <cdr:spPr>
        <a:xfrm xmlns:a="http://schemas.openxmlformats.org/drawingml/2006/main">
          <a:off x="388162" y="-758825"/>
          <a:ext cx="757199" cy="23456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entury"/>
            </a:defRPr>
          </a:lvl1pPr>
          <a:lvl2pPr marL="457200" indent="0">
            <a:defRPr sz="1100">
              <a:latin typeface="Century"/>
            </a:defRPr>
          </a:lvl2pPr>
          <a:lvl3pPr marL="914400" indent="0">
            <a:defRPr sz="1100">
              <a:latin typeface="Century"/>
            </a:defRPr>
          </a:lvl3pPr>
          <a:lvl4pPr marL="1371600" indent="0">
            <a:defRPr sz="1100">
              <a:latin typeface="Century"/>
            </a:defRPr>
          </a:lvl4pPr>
          <a:lvl5pPr marL="1828800" indent="0">
            <a:defRPr sz="1100">
              <a:latin typeface="Century"/>
            </a:defRPr>
          </a:lvl5pPr>
          <a:lvl6pPr marL="2286000" indent="0">
            <a:defRPr sz="1100">
              <a:latin typeface="Century"/>
            </a:defRPr>
          </a:lvl6pPr>
          <a:lvl7pPr marL="2743200" indent="0">
            <a:defRPr sz="1100">
              <a:latin typeface="Century"/>
            </a:defRPr>
          </a:lvl7pPr>
          <a:lvl8pPr marL="3200400" indent="0">
            <a:defRPr sz="1100">
              <a:latin typeface="Century"/>
            </a:defRPr>
          </a:lvl8pPr>
          <a:lvl9pPr marL="3657600" indent="0">
            <a:defRPr sz="1100">
              <a:latin typeface="Century"/>
            </a:defRPr>
          </a:lvl9pPr>
        </a:lstStyle>
        <a:p xmlns:a="http://schemas.openxmlformats.org/drawingml/2006/main">
          <a:r>
            <a:rPr lang="ja-JP" altLang="en-US" sz="800" dirty="0">
              <a:latin typeface="ＭＳ Ｐゴシック" pitchFamily="50" charset="-128"/>
              <a:ea typeface="ＭＳ Ｐゴシック" pitchFamily="50" charset="-128"/>
            </a:rPr>
            <a:t>（兆円）</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2918376" cy="493546"/>
          </a:xfrm>
          <a:prstGeom prst="rect">
            <a:avLst/>
          </a:prstGeom>
        </p:spPr>
        <p:txBody>
          <a:bodyPr vert="horz" lIns="90986" tIns="45494" rIns="90986" bIns="45494" rtlCol="0"/>
          <a:lstStyle>
            <a:lvl1pPr algn="l" fontAlgn="auto">
              <a:spcBef>
                <a:spcPts val="0"/>
              </a:spcBef>
              <a:spcAft>
                <a:spcPts val="0"/>
              </a:spcAft>
              <a:defRPr sz="1100">
                <a:latin typeface="+mn-lt"/>
                <a:ea typeface="+mn-ea"/>
              </a:defRPr>
            </a:lvl1pPr>
          </a:lstStyle>
          <a:p>
            <a:pPr>
              <a:defRPr/>
            </a:pPr>
            <a:endParaRPr lang="ja-JP" altLang="en-US"/>
          </a:p>
        </p:txBody>
      </p:sp>
      <p:sp>
        <p:nvSpPr>
          <p:cNvPr id="3" name="日付プレースホルダ 2"/>
          <p:cNvSpPr>
            <a:spLocks noGrp="1"/>
          </p:cNvSpPr>
          <p:nvPr>
            <p:ph type="dt" sz="quarter" idx="1"/>
          </p:nvPr>
        </p:nvSpPr>
        <p:spPr>
          <a:xfrm>
            <a:off x="3815874" y="1"/>
            <a:ext cx="2918375" cy="493546"/>
          </a:xfrm>
          <a:prstGeom prst="rect">
            <a:avLst/>
          </a:prstGeom>
        </p:spPr>
        <p:txBody>
          <a:bodyPr vert="horz" lIns="90986" tIns="45494" rIns="90986" bIns="45494" rtlCol="0"/>
          <a:lstStyle>
            <a:lvl1pPr algn="r" fontAlgn="auto">
              <a:spcBef>
                <a:spcPts val="0"/>
              </a:spcBef>
              <a:spcAft>
                <a:spcPts val="0"/>
              </a:spcAft>
              <a:defRPr sz="1100">
                <a:latin typeface="+mn-lt"/>
                <a:ea typeface="+mn-ea"/>
              </a:defRPr>
            </a:lvl1pPr>
          </a:lstStyle>
          <a:p>
            <a:pPr>
              <a:defRPr/>
            </a:pPr>
            <a:fld id="{DDD473AB-9312-47B2-A394-F64893105028}" type="datetimeFigureOut">
              <a:rPr lang="ja-JP" altLang="en-US"/>
              <a:pPr>
                <a:defRPr/>
              </a:pPr>
              <a:t>2018/2/27</a:t>
            </a:fld>
            <a:endParaRPr lang="ja-JP" altLang="en-US"/>
          </a:p>
        </p:txBody>
      </p:sp>
      <p:sp>
        <p:nvSpPr>
          <p:cNvPr id="4" name="フッター プレースホルダ 3"/>
          <p:cNvSpPr>
            <a:spLocks noGrp="1"/>
          </p:cNvSpPr>
          <p:nvPr>
            <p:ph type="ftr" sz="quarter" idx="2"/>
          </p:nvPr>
        </p:nvSpPr>
        <p:spPr>
          <a:xfrm>
            <a:off x="0" y="9371233"/>
            <a:ext cx="2918376" cy="493545"/>
          </a:xfrm>
          <a:prstGeom prst="rect">
            <a:avLst/>
          </a:prstGeom>
        </p:spPr>
        <p:txBody>
          <a:bodyPr vert="horz" lIns="90986" tIns="45494" rIns="90986" bIns="45494" rtlCol="0" anchor="b"/>
          <a:lstStyle>
            <a:lvl1pPr algn="l" fontAlgn="auto">
              <a:spcBef>
                <a:spcPts val="0"/>
              </a:spcBef>
              <a:spcAft>
                <a:spcPts val="0"/>
              </a:spcAft>
              <a:defRPr sz="1100">
                <a:latin typeface="+mn-lt"/>
                <a:ea typeface="+mn-ea"/>
              </a:defRPr>
            </a:lvl1pPr>
          </a:lstStyle>
          <a:p>
            <a:pPr>
              <a:defRPr/>
            </a:pPr>
            <a:endParaRPr lang="ja-JP" altLang="en-US"/>
          </a:p>
        </p:txBody>
      </p:sp>
      <p:sp>
        <p:nvSpPr>
          <p:cNvPr id="5" name="スライド番号プレースホルダ 4"/>
          <p:cNvSpPr>
            <a:spLocks noGrp="1"/>
          </p:cNvSpPr>
          <p:nvPr>
            <p:ph type="sldNum" sz="quarter" idx="3"/>
          </p:nvPr>
        </p:nvSpPr>
        <p:spPr>
          <a:xfrm>
            <a:off x="3815874" y="9371233"/>
            <a:ext cx="2918375" cy="493545"/>
          </a:xfrm>
          <a:prstGeom prst="rect">
            <a:avLst/>
          </a:prstGeom>
        </p:spPr>
        <p:txBody>
          <a:bodyPr vert="horz" lIns="90986" tIns="45494" rIns="90986" bIns="45494" rtlCol="0" anchor="b"/>
          <a:lstStyle>
            <a:lvl1pPr algn="r" fontAlgn="auto">
              <a:spcBef>
                <a:spcPts val="0"/>
              </a:spcBef>
              <a:spcAft>
                <a:spcPts val="0"/>
              </a:spcAft>
              <a:defRPr sz="1100">
                <a:latin typeface="+mn-lt"/>
                <a:ea typeface="+mn-ea"/>
              </a:defRPr>
            </a:lvl1pPr>
          </a:lstStyle>
          <a:p>
            <a:pPr>
              <a:defRPr/>
            </a:pPr>
            <a:fld id="{E413B704-A856-4FA2-8A85-BBCAB39A1B99}" type="slidenum">
              <a:rPr lang="ja-JP" altLang="en-US"/>
              <a:pPr>
                <a:defRPr/>
              </a:pPr>
              <a:t>‹#›</a:t>
            </a:fld>
            <a:endParaRPr lang="ja-JP" altLang="en-US"/>
          </a:p>
        </p:txBody>
      </p:sp>
    </p:spTree>
    <p:extLst>
      <p:ext uri="{BB962C8B-B14F-4D97-AF65-F5344CB8AC3E}">
        <p14:creationId xmlns:p14="http://schemas.microsoft.com/office/powerpoint/2010/main" val="1361311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376" cy="493546"/>
          </a:xfrm>
          <a:prstGeom prst="rect">
            <a:avLst/>
          </a:prstGeom>
        </p:spPr>
        <p:txBody>
          <a:bodyPr vert="horz" lIns="90986" tIns="45494" rIns="90986" bIns="45494" rtlCol="0"/>
          <a:lstStyle>
            <a:lvl1pPr algn="l" fontAlgn="auto">
              <a:spcBef>
                <a:spcPts val="0"/>
              </a:spcBef>
              <a:spcAft>
                <a:spcPts val="0"/>
              </a:spcAft>
              <a:defRPr sz="11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15874" y="1"/>
            <a:ext cx="2918375" cy="493546"/>
          </a:xfrm>
          <a:prstGeom prst="rect">
            <a:avLst/>
          </a:prstGeom>
        </p:spPr>
        <p:txBody>
          <a:bodyPr vert="horz" lIns="90986" tIns="45494" rIns="90986" bIns="45494" rtlCol="0"/>
          <a:lstStyle>
            <a:lvl1pPr algn="r" fontAlgn="auto">
              <a:spcBef>
                <a:spcPts val="0"/>
              </a:spcBef>
              <a:spcAft>
                <a:spcPts val="0"/>
              </a:spcAft>
              <a:defRPr sz="1100">
                <a:latin typeface="+mn-lt"/>
                <a:ea typeface="+mn-ea"/>
              </a:defRPr>
            </a:lvl1pPr>
          </a:lstStyle>
          <a:p>
            <a:pPr>
              <a:defRPr/>
            </a:pPr>
            <a:fld id="{8CFA7035-5B91-4AF4-BB62-6C9DE198FA5D}" type="datetimeFigureOut">
              <a:rPr lang="ja-JP" altLang="en-US"/>
              <a:pPr>
                <a:defRPr/>
              </a:pPr>
              <a:t>2018/2/27</a:t>
            </a:fld>
            <a:endParaRPr lang="ja-JP" altLang="en-US"/>
          </a:p>
        </p:txBody>
      </p:sp>
      <p:sp>
        <p:nvSpPr>
          <p:cNvPr id="4" name="スライド イメージ プレースホルダー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0986" tIns="45494" rIns="90986" bIns="45494" rtlCol="0" anchor="ctr"/>
          <a:lstStyle/>
          <a:p>
            <a:pPr lvl="0"/>
            <a:endParaRPr lang="ja-JP" altLang="en-US" noProof="0"/>
          </a:p>
        </p:txBody>
      </p:sp>
      <p:sp>
        <p:nvSpPr>
          <p:cNvPr id="5" name="ノート プレースホルダー 4"/>
          <p:cNvSpPr>
            <a:spLocks noGrp="1"/>
          </p:cNvSpPr>
          <p:nvPr>
            <p:ph type="body" sz="quarter" idx="3"/>
          </p:nvPr>
        </p:nvSpPr>
        <p:spPr>
          <a:xfrm>
            <a:off x="674641" y="4686384"/>
            <a:ext cx="5386487" cy="4440379"/>
          </a:xfrm>
          <a:prstGeom prst="rect">
            <a:avLst/>
          </a:prstGeom>
        </p:spPr>
        <p:txBody>
          <a:bodyPr vert="horz" lIns="90986" tIns="45494" rIns="90986" bIns="45494"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0" y="9371233"/>
            <a:ext cx="2918376" cy="493545"/>
          </a:xfrm>
          <a:prstGeom prst="rect">
            <a:avLst/>
          </a:prstGeom>
        </p:spPr>
        <p:txBody>
          <a:bodyPr vert="horz" lIns="90986" tIns="45494" rIns="90986" bIns="45494" rtlCol="0" anchor="b"/>
          <a:lstStyle>
            <a:lvl1pPr algn="l" fontAlgn="auto">
              <a:spcBef>
                <a:spcPts val="0"/>
              </a:spcBef>
              <a:spcAft>
                <a:spcPts val="0"/>
              </a:spcAft>
              <a:defRPr sz="11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15874" y="9371233"/>
            <a:ext cx="2918375" cy="493545"/>
          </a:xfrm>
          <a:prstGeom prst="rect">
            <a:avLst/>
          </a:prstGeom>
        </p:spPr>
        <p:txBody>
          <a:bodyPr vert="horz" lIns="90986" tIns="45494" rIns="90986" bIns="45494" rtlCol="0" anchor="b"/>
          <a:lstStyle>
            <a:lvl1pPr algn="r" fontAlgn="auto">
              <a:spcBef>
                <a:spcPts val="0"/>
              </a:spcBef>
              <a:spcAft>
                <a:spcPts val="0"/>
              </a:spcAft>
              <a:defRPr sz="1100">
                <a:latin typeface="+mn-lt"/>
                <a:ea typeface="+mn-ea"/>
              </a:defRPr>
            </a:lvl1pPr>
          </a:lstStyle>
          <a:p>
            <a:pPr>
              <a:defRPr/>
            </a:pPr>
            <a:fld id="{17796127-CF94-4CA4-814B-0D21D11D9E7F}" type="slidenum">
              <a:rPr lang="ja-JP" altLang="en-US"/>
              <a:pPr>
                <a:defRPr/>
              </a:pPr>
              <a:t>‹#›</a:t>
            </a:fld>
            <a:endParaRPr lang="ja-JP" altLang="en-US"/>
          </a:p>
        </p:txBody>
      </p:sp>
    </p:spTree>
    <p:extLst>
      <p:ext uri="{BB962C8B-B14F-4D97-AF65-F5344CB8AC3E}">
        <p14:creationId xmlns:p14="http://schemas.microsoft.com/office/powerpoint/2010/main" val="38811032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796127-CF94-4CA4-814B-0D21D11D9E7F}" type="slidenum">
              <a:rPr lang="ja-JP" altLang="en-US" smtClean="0"/>
              <a:pPr>
                <a:defRPr/>
              </a:pPr>
              <a:t>5</a:t>
            </a:fld>
            <a:endParaRPr lang="ja-JP" altLang="en-US"/>
          </a:p>
        </p:txBody>
      </p:sp>
    </p:spTree>
    <p:extLst>
      <p:ext uri="{BB962C8B-B14F-4D97-AF65-F5344CB8AC3E}">
        <p14:creationId xmlns:p14="http://schemas.microsoft.com/office/powerpoint/2010/main" val="27165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796127-CF94-4CA4-814B-0D21D11D9E7F}" type="slidenum">
              <a:rPr lang="ja-JP" altLang="en-US" smtClean="0"/>
              <a:pPr>
                <a:defRPr/>
              </a:pPr>
              <a:t>6</a:t>
            </a:fld>
            <a:endParaRPr lang="ja-JP" altLang="en-US"/>
          </a:p>
        </p:txBody>
      </p:sp>
    </p:spTree>
    <p:extLst>
      <p:ext uri="{BB962C8B-B14F-4D97-AF65-F5344CB8AC3E}">
        <p14:creationId xmlns:p14="http://schemas.microsoft.com/office/powerpoint/2010/main" val="232119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100">
                <a:solidFill>
                  <a:schemeClr val="tx1"/>
                </a:solidFill>
                <a:latin typeface="Calibri" pitchFamily="34" charset="0"/>
                <a:ea typeface="ＭＳ Ｐゴシック" pitchFamily="50" charset="-128"/>
              </a:defRPr>
            </a:lvl1pPr>
            <a:lvl2pPr marL="737978" indent="-284082" eaLnBrk="0" hangingPunct="0">
              <a:spcBef>
                <a:spcPct val="30000"/>
              </a:spcBef>
              <a:defRPr kumimoji="1" sz="1100">
                <a:solidFill>
                  <a:schemeClr val="tx1"/>
                </a:solidFill>
                <a:latin typeface="Calibri" pitchFamily="34" charset="0"/>
                <a:ea typeface="ＭＳ Ｐゴシック" pitchFamily="50" charset="-128"/>
              </a:defRPr>
            </a:lvl2pPr>
            <a:lvl3pPr marL="1136327" indent="-226948" eaLnBrk="0" hangingPunct="0">
              <a:spcBef>
                <a:spcPct val="30000"/>
              </a:spcBef>
              <a:defRPr kumimoji="1" sz="1100">
                <a:solidFill>
                  <a:schemeClr val="tx1"/>
                </a:solidFill>
                <a:latin typeface="Calibri" pitchFamily="34" charset="0"/>
                <a:ea typeface="ＭＳ Ｐゴシック" pitchFamily="50" charset="-128"/>
              </a:defRPr>
            </a:lvl3pPr>
            <a:lvl4pPr marL="1591810" indent="-226948" eaLnBrk="0" hangingPunct="0">
              <a:spcBef>
                <a:spcPct val="30000"/>
              </a:spcBef>
              <a:defRPr kumimoji="1" sz="1100">
                <a:solidFill>
                  <a:schemeClr val="tx1"/>
                </a:solidFill>
                <a:latin typeface="Calibri" pitchFamily="34" charset="0"/>
                <a:ea typeface="ＭＳ Ｐゴシック" pitchFamily="50" charset="-128"/>
              </a:defRPr>
            </a:lvl4pPr>
            <a:lvl5pPr marL="2047293" indent="-226948" eaLnBrk="0" hangingPunct="0">
              <a:spcBef>
                <a:spcPct val="30000"/>
              </a:spcBef>
              <a:defRPr kumimoji="1" sz="1100">
                <a:solidFill>
                  <a:schemeClr val="tx1"/>
                </a:solidFill>
                <a:latin typeface="Calibri" pitchFamily="34" charset="0"/>
                <a:ea typeface="ＭＳ Ｐゴシック" pitchFamily="50" charset="-128"/>
              </a:defRPr>
            </a:lvl5pPr>
            <a:lvl6pPr marL="2504364" indent="-226948"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6pPr>
            <a:lvl7pPr marL="2961433" indent="-226948"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7pPr>
            <a:lvl8pPr marL="3418504" indent="-226948"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8pPr>
            <a:lvl9pPr marL="3875574" indent="-226948"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2359F012-7885-4AE7-B8B8-4447BD835754}" type="slidenum">
              <a:rPr lang="en-US" altLang="ja-JP" smtClean="0">
                <a:latin typeface="Arial" pitchFamily="34" charset="0"/>
              </a:rPr>
              <a:pPr eaLnBrk="1" fontAlgn="base" hangingPunct="1">
                <a:spcBef>
                  <a:spcPct val="0"/>
                </a:spcBef>
                <a:spcAft>
                  <a:spcPct val="0"/>
                </a:spcAft>
              </a:pPr>
              <a:t>7</a:t>
            </a:fld>
            <a:endParaRPr lang="en-US" altLang="ja-JP" smtClean="0">
              <a:latin typeface="Arial" pitchFamily="34"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ja-JP" smtClean="0">
              <a:ea typeface="ＭＳ Ｐ明朝" pitchFamily="18" charset="-128"/>
            </a:endParaRPr>
          </a:p>
        </p:txBody>
      </p:sp>
    </p:spTree>
    <p:extLst>
      <p:ext uri="{BB962C8B-B14F-4D97-AF65-F5344CB8AC3E}">
        <p14:creationId xmlns:p14="http://schemas.microsoft.com/office/powerpoint/2010/main" val="539109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ー 3"/>
          <p:cNvSpPr>
            <a:spLocks noGrp="1"/>
          </p:cNvSpPr>
          <p:nvPr>
            <p:ph type="sldNum" sz="quarter" idx="5"/>
          </p:nvPr>
        </p:nvSpPr>
        <p:spPr/>
        <p:txBody>
          <a:bodyPr/>
          <a:lstStyle/>
          <a:p>
            <a:pPr>
              <a:defRPr/>
            </a:pPr>
            <a:fld id="{64CD1CC3-6DE4-45EF-A9F4-826B1321BEA0}" type="slidenum">
              <a:rPr lang="ja-JP" altLang="en-US" smtClean="0"/>
              <a:pPr>
                <a:defRPr/>
              </a:pPr>
              <a:t>24</a:t>
            </a:fld>
            <a:endParaRPr lang="ja-JP" altLang="en-US"/>
          </a:p>
        </p:txBody>
      </p:sp>
    </p:spTree>
    <p:extLst>
      <p:ext uri="{BB962C8B-B14F-4D97-AF65-F5344CB8AC3E}">
        <p14:creationId xmlns:p14="http://schemas.microsoft.com/office/powerpoint/2010/main" val="3765705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31DE0429-0AE3-4415-A8F3-4019FB23E967}" type="slidenum">
              <a:rPr lang="ja-JP" altLang="en-US" smtClean="0"/>
              <a:pPr>
                <a:defRPr/>
              </a:pPr>
              <a:t>25</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D826735F-C334-4F8F-9D25-1EB3B4A0EED7}" type="slidenum">
              <a:rPr lang="ja-JP" altLang="en-US" smtClean="0"/>
              <a:pPr>
                <a:defRPr/>
              </a:pPr>
              <a:t>26</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ＭＳ Ｐゴシック" pitchFamily="50" charset="-128"/>
              </a:defRPr>
            </a:lvl1pPr>
            <a:lvl2pPr marL="715184" indent="-275072" eaLnBrk="0" hangingPunct="0">
              <a:defRPr kumimoji="1">
                <a:solidFill>
                  <a:schemeClr val="tx1"/>
                </a:solidFill>
                <a:latin typeface="Calibri" pitchFamily="34" charset="0"/>
                <a:ea typeface="ＭＳ Ｐゴシック" pitchFamily="50" charset="-128"/>
              </a:defRPr>
            </a:lvl2pPr>
            <a:lvl3pPr marL="1100282" indent="-220056" eaLnBrk="0" hangingPunct="0">
              <a:defRPr kumimoji="1">
                <a:solidFill>
                  <a:schemeClr val="tx1"/>
                </a:solidFill>
                <a:latin typeface="Calibri" pitchFamily="34" charset="0"/>
                <a:ea typeface="ＭＳ Ｐゴシック" pitchFamily="50" charset="-128"/>
              </a:defRPr>
            </a:lvl3pPr>
            <a:lvl4pPr marL="1540395" indent="-220056" eaLnBrk="0" hangingPunct="0">
              <a:defRPr kumimoji="1">
                <a:solidFill>
                  <a:schemeClr val="tx1"/>
                </a:solidFill>
                <a:latin typeface="Calibri" pitchFamily="34" charset="0"/>
                <a:ea typeface="ＭＳ Ｐゴシック" pitchFamily="50" charset="-128"/>
              </a:defRPr>
            </a:lvl4pPr>
            <a:lvl5pPr marL="1980508" indent="-220056" eaLnBrk="0" hangingPunct="0">
              <a:defRPr kumimoji="1">
                <a:solidFill>
                  <a:schemeClr val="tx1"/>
                </a:solidFill>
                <a:latin typeface="Calibri" pitchFamily="34" charset="0"/>
                <a:ea typeface="ＭＳ Ｐゴシック" pitchFamily="50" charset="-128"/>
              </a:defRPr>
            </a:lvl5pPr>
            <a:lvl6pPr marL="2420620" indent="-220056"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860734" indent="-220056"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300847" indent="-220056"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740960" indent="-220056"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C791316C-F794-4CB8-9326-13C73E7300A7}" type="slidenum">
              <a:rPr lang="en-US" altLang="ja-JP" smtClean="0">
                <a:solidFill>
                  <a:srgbClr val="000000"/>
                </a:solidFill>
              </a:rPr>
              <a:pPr eaLnBrk="1" fontAlgn="base" hangingPunct="1">
                <a:spcBef>
                  <a:spcPct val="0"/>
                </a:spcBef>
                <a:spcAft>
                  <a:spcPct val="0"/>
                </a:spcAft>
              </a:pPr>
              <a:t>28</a:t>
            </a:fld>
            <a:endParaRPr lang="en-US" altLang="ja-JP" smtClean="0">
              <a:solidFill>
                <a:srgbClr val="000000"/>
              </a:solidFill>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smtClean="0">
              <a:ea typeface="ＭＳ Ｐ明朝" pitchFamily="18" charset="-128"/>
            </a:endParaRPr>
          </a:p>
        </p:txBody>
      </p:sp>
    </p:spTree>
    <p:extLst>
      <p:ext uri="{BB962C8B-B14F-4D97-AF65-F5344CB8AC3E}">
        <p14:creationId xmlns:p14="http://schemas.microsoft.com/office/powerpoint/2010/main" val="3373901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ＭＳ Ｐゴシック" pitchFamily="50" charset="-128"/>
              </a:defRPr>
            </a:lvl1pPr>
            <a:lvl2pPr marL="715184" indent="-275072" eaLnBrk="0" hangingPunct="0">
              <a:defRPr kumimoji="1">
                <a:solidFill>
                  <a:schemeClr val="tx1"/>
                </a:solidFill>
                <a:latin typeface="Calibri" pitchFamily="34" charset="0"/>
                <a:ea typeface="ＭＳ Ｐゴシック" pitchFamily="50" charset="-128"/>
              </a:defRPr>
            </a:lvl2pPr>
            <a:lvl3pPr marL="1100282" indent="-220056" eaLnBrk="0" hangingPunct="0">
              <a:defRPr kumimoji="1">
                <a:solidFill>
                  <a:schemeClr val="tx1"/>
                </a:solidFill>
                <a:latin typeface="Calibri" pitchFamily="34" charset="0"/>
                <a:ea typeface="ＭＳ Ｐゴシック" pitchFamily="50" charset="-128"/>
              </a:defRPr>
            </a:lvl3pPr>
            <a:lvl4pPr marL="1540395" indent="-220056" eaLnBrk="0" hangingPunct="0">
              <a:defRPr kumimoji="1">
                <a:solidFill>
                  <a:schemeClr val="tx1"/>
                </a:solidFill>
                <a:latin typeface="Calibri" pitchFamily="34" charset="0"/>
                <a:ea typeface="ＭＳ Ｐゴシック" pitchFamily="50" charset="-128"/>
              </a:defRPr>
            </a:lvl4pPr>
            <a:lvl5pPr marL="1980508" indent="-220056" eaLnBrk="0" hangingPunct="0">
              <a:defRPr kumimoji="1">
                <a:solidFill>
                  <a:schemeClr val="tx1"/>
                </a:solidFill>
                <a:latin typeface="Calibri" pitchFamily="34" charset="0"/>
                <a:ea typeface="ＭＳ Ｐゴシック" pitchFamily="50" charset="-128"/>
              </a:defRPr>
            </a:lvl5pPr>
            <a:lvl6pPr marL="2420620" indent="-220056"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860734" indent="-220056"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300847" indent="-220056"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740960" indent="-220056"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fontAlgn="base" hangingPunct="1">
              <a:spcBef>
                <a:spcPct val="0"/>
              </a:spcBef>
              <a:spcAft>
                <a:spcPct val="0"/>
              </a:spcAft>
            </a:pPr>
            <a:fld id="{691E3E38-FA23-424B-9611-8B0AF7843EFE}" type="slidenum">
              <a:rPr lang="en-US" altLang="ja-JP" smtClean="0"/>
              <a:pPr eaLnBrk="1" fontAlgn="base" hangingPunct="1">
                <a:spcBef>
                  <a:spcPct val="0"/>
                </a:spcBef>
                <a:spcAft>
                  <a:spcPct val="0"/>
                </a:spcAft>
              </a:pPr>
              <a:t>31</a:t>
            </a:fld>
            <a:endParaRPr lang="en-US" altLang="ja-JP"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smtClean="0">
              <a:ea typeface="ＭＳ Ｐ明朝" pitchFamily="18" charset="-128"/>
            </a:endParaRPr>
          </a:p>
        </p:txBody>
      </p:sp>
    </p:spTree>
    <p:extLst>
      <p:ext uri="{BB962C8B-B14F-4D97-AF65-F5344CB8AC3E}">
        <p14:creationId xmlns:p14="http://schemas.microsoft.com/office/powerpoint/2010/main" val="430650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xfrm>
            <a:off x="901700" y="741363"/>
            <a:ext cx="4935538"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xfrm>
            <a:off x="671608" y="4686385"/>
            <a:ext cx="5392552" cy="44388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70" tIns="45484" rIns="90970" bIns="45484" numCol="1" anchor="t" anchorCtr="0" compatLnSpc="1">
            <a:prstTxWarp prst="textNoShape">
              <a:avLst/>
            </a:prstTxWarp>
          </a:bodyPr>
          <a:lstStyle/>
          <a:p>
            <a:pPr eaLnBrk="1" hangingPunct="1">
              <a:spcBef>
                <a:spcPct val="0"/>
              </a:spcBef>
            </a:pPr>
            <a:endParaRPr lang="ja-JP" altLang="en-US" smtClean="0">
              <a:ea typeface="ＭＳ Ｐ明朝" pitchFamily="18" charset="-128"/>
            </a:endParaRPr>
          </a:p>
        </p:txBody>
      </p:sp>
    </p:spTree>
    <p:extLst>
      <p:ext uri="{BB962C8B-B14F-4D97-AF65-F5344CB8AC3E}">
        <p14:creationId xmlns:p14="http://schemas.microsoft.com/office/powerpoint/2010/main" val="1078734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B891962-A84C-422B-9747-2CE478B0E61B}"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2201526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4757F43-C057-4B86-938C-59415764D3F6}"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2446853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14F3091-EE89-477D-A57A-7DB8D97BF966}"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3530403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416079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3">
        <a:schemeClr val="bg2"/>
      </p:bgRef>
    </p:bg>
    <p:spTree>
      <p:nvGrpSpPr>
        <p:cNvPr id="1" name=""/>
        <p:cNvGrpSpPr/>
        <p:nvPr/>
      </p:nvGrpSpPr>
      <p:grpSpPr>
        <a:xfrm>
          <a:off x="0" y="0"/>
          <a:ext cx="0" cy="0"/>
          <a:chOff x="0" y="0"/>
          <a:chExt cx="0" cy="0"/>
        </a:xfrm>
      </p:grpSpPr>
      <p:sp>
        <p:nvSpPr>
          <p:cNvPr id="21" name="フリーフォーム 20"/>
          <p:cNvSpPr>
            <a:spLocks/>
          </p:cNvSpPr>
          <p:nvPr/>
        </p:nvSpPr>
        <p:spPr bwMode="auto">
          <a:xfrm>
            <a:off x="0" y="4039613"/>
            <a:ext cx="9134856" cy="491331"/>
          </a:xfrm>
          <a:custGeom>
            <a:avLst/>
            <a:gdLst/>
            <a:ahLst/>
            <a:cxnLst>
              <a:cxn ang="0">
                <a:pos x="0" y="340"/>
              </a:cxn>
              <a:cxn ang="0">
                <a:pos x="332" y="365"/>
              </a:cxn>
              <a:cxn ang="0">
                <a:pos x="713" y="382"/>
              </a:cxn>
              <a:cxn ang="0">
                <a:pos x="1186" y="390"/>
              </a:cxn>
              <a:cxn ang="0">
                <a:pos x="1742" y="398"/>
              </a:cxn>
              <a:cxn ang="0">
                <a:pos x="2365" y="390"/>
              </a:cxn>
              <a:cxn ang="0">
                <a:pos x="2689" y="382"/>
              </a:cxn>
              <a:cxn ang="0">
                <a:pos x="3020" y="373"/>
              </a:cxn>
              <a:cxn ang="0">
                <a:pos x="3344" y="348"/>
              </a:cxn>
              <a:cxn ang="0">
                <a:pos x="3676" y="324"/>
              </a:cxn>
              <a:cxn ang="0">
                <a:pos x="4058" y="257"/>
              </a:cxn>
              <a:cxn ang="0">
                <a:pos x="4481" y="199"/>
              </a:cxn>
              <a:cxn ang="0">
                <a:pos x="4996" y="133"/>
              </a:cxn>
              <a:cxn ang="0">
                <a:pos x="5535" y="66"/>
              </a:cxn>
              <a:cxn ang="0">
                <a:pos x="6075" y="25"/>
              </a:cxn>
              <a:cxn ang="0">
                <a:pos x="6332" y="8"/>
              </a:cxn>
              <a:cxn ang="0">
                <a:pos x="6564" y="0"/>
              </a:cxn>
              <a:cxn ang="0">
                <a:pos x="6763" y="0"/>
              </a:cxn>
              <a:cxn ang="0">
                <a:pos x="6946" y="17"/>
              </a:cxn>
              <a:cxn ang="0">
                <a:pos x="7137" y="41"/>
              </a:cxn>
              <a:cxn ang="0">
                <a:pos x="7295" y="58"/>
              </a:cxn>
              <a:cxn ang="0">
                <a:pos x="7411" y="66"/>
              </a:cxn>
            </a:cxnLst>
            <a:rect l="0" t="0" r="0" b="0"/>
            <a:pathLst>
              <a:path w="7411" h="398">
                <a:moveTo>
                  <a:pt x="0" y="340"/>
                </a:moveTo>
                <a:lnTo>
                  <a:pt x="332" y="365"/>
                </a:lnTo>
                <a:lnTo>
                  <a:pt x="713" y="382"/>
                </a:lnTo>
                <a:lnTo>
                  <a:pt x="1186" y="390"/>
                </a:lnTo>
                <a:lnTo>
                  <a:pt x="1742" y="398"/>
                </a:lnTo>
                <a:lnTo>
                  <a:pt x="2365" y="390"/>
                </a:lnTo>
                <a:lnTo>
                  <a:pt x="2689" y="382"/>
                </a:lnTo>
                <a:lnTo>
                  <a:pt x="3020" y="373"/>
                </a:lnTo>
                <a:lnTo>
                  <a:pt x="3344" y="348"/>
                </a:lnTo>
                <a:lnTo>
                  <a:pt x="3676" y="324"/>
                </a:lnTo>
                <a:lnTo>
                  <a:pt x="4058" y="257"/>
                </a:lnTo>
                <a:lnTo>
                  <a:pt x="4481" y="199"/>
                </a:lnTo>
                <a:lnTo>
                  <a:pt x="4996" y="133"/>
                </a:lnTo>
                <a:lnTo>
                  <a:pt x="5535" y="66"/>
                </a:lnTo>
                <a:lnTo>
                  <a:pt x="6075" y="25"/>
                </a:lnTo>
                <a:lnTo>
                  <a:pt x="6332" y="8"/>
                </a:lnTo>
                <a:lnTo>
                  <a:pt x="6564" y="0"/>
                </a:lnTo>
                <a:lnTo>
                  <a:pt x="6763" y="0"/>
                </a:lnTo>
                <a:lnTo>
                  <a:pt x="6946" y="17"/>
                </a:lnTo>
                <a:lnTo>
                  <a:pt x="7137" y="41"/>
                </a:lnTo>
                <a:lnTo>
                  <a:pt x="7295" y="58"/>
                </a:lnTo>
                <a:lnTo>
                  <a:pt x="7411" y="66"/>
                </a:lnTo>
              </a:path>
            </a:pathLst>
          </a:custGeom>
          <a:noFill/>
          <a:ln w="9525" cap="flat" cmpd="sng" algn="ctr">
            <a:solidFill>
              <a:schemeClr val="accent1">
                <a:lumMod val="20000"/>
                <a:lumOff val="8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latin typeface="Arial" charset="0"/>
              <a:ea typeface="ＭＳ Ｐゴシック" charset="-128"/>
            </a:endParaRPr>
          </a:p>
        </p:txBody>
      </p:sp>
      <p:sp>
        <p:nvSpPr>
          <p:cNvPr id="29" name="タイトル 28"/>
          <p:cNvSpPr>
            <a:spLocks noGrp="1"/>
          </p:cNvSpPr>
          <p:nvPr>
            <p:ph type="ctrTitle"/>
          </p:nvPr>
        </p:nvSpPr>
        <p:spPr>
          <a:xfrm>
            <a:off x="857224" y="1214425"/>
            <a:ext cx="7358114" cy="1470025"/>
          </a:xfrm>
        </p:spPr>
        <p:txBody>
          <a:bodyPr>
            <a:normAutofit/>
          </a:bodyPr>
          <a:lstStyle>
            <a:lvl1pPr>
              <a:defRPr sz="4300">
                <a:solidFill>
                  <a:schemeClr val="tx2"/>
                </a:solidFill>
                <a:effectLst>
                  <a:glow rad="101600">
                    <a:schemeClr val="bg2">
                      <a:tint val="20000"/>
                      <a:alpha val="60000"/>
                    </a:schemeClr>
                  </a:glow>
                  <a:outerShdw blurRad="50800" dist="50800" dir="2700000" algn="tl" rotWithShape="0">
                    <a:srgbClr val="000000">
                      <a:alpha val="43137"/>
                    </a:srgbClr>
                  </a:outerShdw>
                </a:effectLst>
              </a:defRPr>
            </a:lvl1pPr>
          </a:lstStyle>
          <a:p>
            <a:r>
              <a:rPr kumimoji="0" lang="ja-JP" altLang="en-US" smtClean="0"/>
              <a:t>マスター タイトルの書式設定</a:t>
            </a:r>
            <a:endParaRPr kumimoji="0" lang="en-US"/>
          </a:p>
        </p:txBody>
      </p:sp>
      <p:sp>
        <p:nvSpPr>
          <p:cNvPr id="13" name="サブタイトル 12"/>
          <p:cNvSpPr>
            <a:spLocks noGrp="1"/>
          </p:cNvSpPr>
          <p:nvPr>
            <p:ph type="subTitle" idx="1"/>
          </p:nvPr>
        </p:nvSpPr>
        <p:spPr>
          <a:xfrm>
            <a:off x="857224" y="2708272"/>
            <a:ext cx="7358114" cy="928694"/>
          </a:xfrm>
        </p:spPr>
        <p:txBody>
          <a:bodyPr/>
          <a:lstStyle>
            <a:lvl1pPr marL="0" indent="0" algn="ctr">
              <a:buNone/>
              <a:defRPr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ja-JP" altLang="en-US" smtClean="0"/>
              <a:t>マスター サブタイトルの書式設定</a:t>
            </a:r>
            <a:endParaRPr kumimoji="0" lang="en-US"/>
          </a:p>
        </p:txBody>
      </p:sp>
      <p:sp>
        <p:nvSpPr>
          <p:cNvPr id="25" name="日付プレースホルダー 24"/>
          <p:cNvSpPr>
            <a:spLocks noGrp="1"/>
          </p:cNvSpPr>
          <p:nvPr>
            <p:ph type="dt" sz="half" idx="10"/>
          </p:nvPr>
        </p:nvSpPr>
        <p:spPr>
          <a:xfrm>
            <a:off x="0" y="0"/>
            <a:ext cx="2134800" cy="360000"/>
          </a:xfrm>
        </p:spPr>
        <p:txBody>
          <a:bodyPr/>
          <a:lstStyle/>
          <a:p>
            <a:fld id="{FBC5E586-3E5B-4377-ACA2-361A67DD6269}" type="datetimeFigureOut">
              <a:rPr kumimoji="1" lang="ja-JP" altLang="en-US" smtClean="0">
                <a:solidFill>
                  <a:srgbClr val="323232"/>
                </a:solidFill>
              </a:rPr>
              <a:pPr/>
              <a:t>2018/2/27</a:t>
            </a:fld>
            <a:endParaRPr kumimoji="1" lang="ja-JP" altLang="en-US">
              <a:solidFill>
                <a:srgbClr val="323232"/>
              </a:solidFill>
            </a:endParaRPr>
          </a:p>
        </p:txBody>
      </p:sp>
      <p:sp>
        <p:nvSpPr>
          <p:cNvPr id="4" name="フッター プレースホルダー 3"/>
          <p:cNvSpPr>
            <a:spLocks noGrp="1"/>
          </p:cNvSpPr>
          <p:nvPr>
            <p:ph type="ftr" sz="quarter" idx="11"/>
          </p:nvPr>
        </p:nvSpPr>
        <p:spPr>
          <a:xfrm>
            <a:off x="2199600" y="0"/>
            <a:ext cx="4500000" cy="360000"/>
          </a:xfrm>
        </p:spPr>
        <p:txBody>
          <a:bodyPr/>
          <a:lstStyle/>
          <a:p>
            <a:endParaRPr kumimoji="1" lang="ja-JP" altLang="en-US">
              <a:solidFill>
                <a:srgbClr val="323232"/>
              </a:solidFill>
            </a:endParaRPr>
          </a:p>
        </p:txBody>
      </p:sp>
      <p:sp>
        <p:nvSpPr>
          <p:cNvPr id="28" name="スライド番号プレースホルダー 27"/>
          <p:cNvSpPr>
            <a:spLocks noGrp="1"/>
          </p:cNvSpPr>
          <p:nvPr>
            <p:ph type="sldNum" sz="quarter" idx="12"/>
          </p:nvPr>
        </p:nvSpPr>
        <p:spPr>
          <a:xfrm>
            <a:off x="7714800" y="0"/>
            <a:ext cx="1429200" cy="360000"/>
          </a:xfrm>
        </p:spPr>
        <p:txBody>
          <a:bodyPr/>
          <a:lstStyle>
            <a:lvl1pPr algn="ctr">
              <a:defRPr/>
            </a:lvl1pPr>
          </a:lstStyle>
          <a:p>
            <a:fld id="{636D4D37-1E84-4094-A4C7-F602B72C1CCA}" type="slidenum">
              <a:rPr kumimoji="1" lang="ja-JP" altLang="en-US" smtClean="0">
                <a:solidFill>
                  <a:srgbClr val="1F497D">
                    <a:shade val="50000"/>
                  </a:srgbClr>
                </a:solidFill>
              </a:rPr>
              <a:pPr/>
              <a:t>‹#›</a:t>
            </a:fld>
            <a:endParaRPr kumimoji="1" lang="ja-JP" altLang="en-US">
              <a:solidFill>
                <a:srgbClr val="1F497D">
                  <a:shade val="50000"/>
                </a:srgbClr>
              </a:solidFill>
            </a:endParaRPr>
          </a:p>
        </p:txBody>
      </p:sp>
      <p:sp>
        <p:nvSpPr>
          <p:cNvPr id="36" name="フリーフォーム 35"/>
          <p:cNvSpPr>
            <a:spLocks/>
          </p:cNvSpPr>
          <p:nvPr/>
        </p:nvSpPr>
        <p:spPr bwMode="auto">
          <a:xfrm>
            <a:off x="0" y="3071810"/>
            <a:ext cx="9144000" cy="1115989"/>
          </a:xfrm>
          <a:custGeom>
            <a:avLst/>
            <a:gdLst/>
            <a:ahLst/>
            <a:cxnLst>
              <a:cxn ang="0">
                <a:pos x="0" y="887"/>
              </a:cxn>
              <a:cxn ang="0">
                <a:pos x="240" y="896"/>
              </a:cxn>
              <a:cxn ang="0">
                <a:pos x="888" y="904"/>
              </a:cxn>
              <a:cxn ang="0">
                <a:pos x="1327" y="896"/>
              </a:cxn>
              <a:cxn ang="0">
                <a:pos x="1817" y="887"/>
              </a:cxn>
              <a:cxn ang="0">
                <a:pos x="2381" y="879"/>
              </a:cxn>
              <a:cxn ang="0">
                <a:pos x="2971" y="846"/>
              </a:cxn>
              <a:cxn ang="0">
                <a:pos x="3585" y="804"/>
              </a:cxn>
              <a:cxn ang="0">
                <a:pos x="4199" y="755"/>
              </a:cxn>
              <a:cxn ang="0">
                <a:pos x="4821" y="680"/>
              </a:cxn>
              <a:cxn ang="0">
                <a:pos x="5128" y="638"/>
              </a:cxn>
              <a:cxn ang="0">
                <a:pos x="5427" y="589"/>
              </a:cxn>
              <a:cxn ang="0">
                <a:pos x="5718" y="539"/>
              </a:cxn>
              <a:cxn ang="0">
                <a:pos x="6000" y="481"/>
              </a:cxn>
              <a:cxn ang="0">
                <a:pos x="6274" y="414"/>
              </a:cxn>
              <a:cxn ang="0">
                <a:pos x="6531" y="340"/>
              </a:cxn>
              <a:cxn ang="0">
                <a:pos x="6780" y="257"/>
              </a:cxn>
              <a:cxn ang="0">
                <a:pos x="7004" y="190"/>
              </a:cxn>
              <a:cxn ang="0">
                <a:pos x="7220" y="91"/>
              </a:cxn>
              <a:cxn ang="0">
                <a:pos x="7411" y="0"/>
              </a:cxn>
            </a:cxnLst>
            <a:rect l="0" t="0" r="0" b="0"/>
            <a:pathLst>
              <a:path w="7411" h="904">
                <a:moveTo>
                  <a:pt x="0" y="887"/>
                </a:moveTo>
                <a:lnTo>
                  <a:pt x="240" y="896"/>
                </a:lnTo>
                <a:lnTo>
                  <a:pt x="888" y="904"/>
                </a:lnTo>
                <a:lnTo>
                  <a:pt x="1327" y="896"/>
                </a:lnTo>
                <a:lnTo>
                  <a:pt x="1817" y="887"/>
                </a:lnTo>
                <a:lnTo>
                  <a:pt x="2381" y="879"/>
                </a:lnTo>
                <a:lnTo>
                  <a:pt x="2971" y="846"/>
                </a:lnTo>
                <a:lnTo>
                  <a:pt x="3585" y="804"/>
                </a:lnTo>
                <a:lnTo>
                  <a:pt x="4199" y="755"/>
                </a:lnTo>
                <a:lnTo>
                  <a:pt x="4821" y="680"/>
                </a:lnTo>
                <a:lnTo>
                  <a:pt x="5128" y="638"/>
                </a:lnTo>
                <a:lnTo>
                  <a:pt x="5427" y="589"/>
                </a:lnTo>
                <a:lnTo>
                  <a:pt x="5718" y="539"/>
                </a:lnTo>
                <a:lnTo>
                  <a:pt x="6000" y="481"/>
                </a:lnTo>
                <a:lnTo>
                  <a:pt x="6274" y="414"/>
                </a:lnTo>
                <a:lnTo>
                  <a:pt x="6531" y="340"/>
                </a:lnTo>
                <a:lnTo>
                  <a:pt x="6780" y="257"/>
                </a:lnTo>
                <a:lnTo>
                  <a:pt x="7004" y="190"/>
                </a:lnTo>
                <a:lnTo>
                  <a:pt x="7220" y="91"/>
                </a:lnTo>
                <a:lnTo>
                  <a:pt x="7411" y="0"/>
                </a:lnTo>
              </a:path>
            </a:pathLst>
          </a:custGeom>
          <a:noFill/>
          <a:ln w="1270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latin typeface="Arial" charset="0"/>
              <a:ea typeface="ＭＳ Ｐゴシック" charset="-128"/>
            </a:endParaRPr>
          </a:p>
        </p:txBody>
      </p:sp>
      <p:sp>
        <p:nvSpPr>
          <p:cNvPr id="38" name="フリーフォーム 37"/>
          <p:cNvSpPr>
            <a:spLocks/>
          </p:cNvSpPr>
          <p:nvPr/>
        </p:nvSpPr>
        <p:spPr bwMode="auto">
          <a:xfrm>
            <a:off x="0" y="3952661"/>
            <a:ext cx="9144000" cy="369116"/>
          </a:xfrm>
          <a:custGeom>
            <a:avLst/>
            <a:gdLst/>
            <a:ahLst/>
            <a:cxnLst>
              <a:cxn ang="0">
                <a:pos x="0" y="17"/>
              </a:cxn>
              <a:cxn ang="0">
                <a:pos x="581" y="33"/>
              </a:cxn>
              <a:cxn ang="0">
                <a:pos x="1933" y="75"/>
              </a:cxn>
              <a:cxn ang="0">
                <a:pos x="2747" y="116"/>
              </a:cxn>
              <a:cxn ang="0">
                <a:pos x="3552" y="141"/>
              </a:cxn>
              <a:cxn ang="0">
                <a:pos x="4265" y="182"/>
              </a:cxn>
              <a:cxn ang="0">
                <a:pos x="4581" y="216"/>
              </a:cxn>
              <a:cxn ang="0">
                <a:pos x="4838" y="241"/>
              </a:cxn>
              <a:cxn ang="0">
                <a:pos x="5145" y="274"/>
              </a:cxn>
              <a:cxn ang="0">
                <a:pos x="5477" y="290"/>
              </a:cxn>
              <a:cxn ang="0">
                <a:pos x="5875" y="299"/>
              </a:cxn>
              <a:cxn ang="0">
                <a:pos x="6083" y="299"/>
              </a:cxn>
              <a:cxn ang="0">
                <a:pos x="6290" y="290"/>
              </a:cxn>
              <a:cxn ang="0">
                <a:pos x="6514" y="265"/>
              </a:cxn>
              <a:cxn ang="0">
                <a:pos x="6722" y="232"/>
              </a:cxn>
              <a:cxn ang="0">
                <a:pos x="6921" y="199"/>
              </a:cxn>
              <a:cxn ang="0">
                <a:pos x="7104" y="141"/>
              </a:cxn>
              <a:cxn ang="0">
                <a:pos x="7187" y="116"/>
              </a:cxn>
              <a:cxn ang="0">
                <a:pos x="7270" y="83"/>
              </a:cxn>
              <a:cxn ang="0">
                <a:pos x="7344" y="41"/>
              </a:cxn>
              <a:cxn ang="0">
                <a:pos x="7411" y="0"/>
              </a:cxn>
            </a:cxnLst>
            <a:rect l="0" t="0" r="0" b="0"/>
            <a:pathLst>
              <a:path w="7411" h="299">
                <a:moveTo>
                  <a:pt x="0" y="17"/>
                </a:moveTo>
                <a:lnTo>
                  <a:pt x="581" y="33"/>
                </a:lnTo>
                <a:lnTo>
                  <a:pt x="1933" y="75"/>
                </a:lnTo>
                <a:lnTo>
                  <a:pt x="2747" y="116"/>
                </a:lnTo>
                <a:lnTo>
                  <a:pt x="3552" y="141"/>
                </a:lnTo>
                <a:lnTo>
                  <a:pt x="4265" y="182"/>
                </a:lnTo>
                <a:lnTo>
                  <a:pt x="4581" y="216"/>
                </a:lnTo>
                <a:lnTo>
                  <a:pt x="4838" y="241"/>
                </a:lnTo>
                <a:lnTo>
                  <a:pt x="5145" y="274"/>
                </a:lnTo>
                <a:lnTo>
                  <a:pt x="5477" y="290"/>
                </a:lnTo>
                <a:lnTo>
                  <a:pt x="5875" y="299"/>
                </a:lnTo>
                <a:lnTo>
                  <a:pt x="6083" y="299"/>
                </a:lnTo>
                <a:lnTo>
                  <a:pt x="6290" y="290"/>
                </a:lnTo>
                <a:lnTo>
                  <a:pt x="6514" y="265"/>
                </a:lnTo>
                <a:lnTo>
                  <a:pt x="6722" y="232"/>
                </a:lnTo>
                <a:lnTo>
                  <a:pt x="6921" y="199"/>
                </a:lnTo>
                <a:lnTo>
                  <a:pt x="7104" y="141"/>
                </a:lnTo>
                <a:lnTo>
                  <a:pt x="7187" y="116"/>
                </a:lnTo>
                <a:lnTo>
                  <a:pt x="7270" y="83"/>
                </a:lnTo>
                <a:lnTo>
                  <a:pt x="7344" y="41"/>
                </a:lnTo>
                <a:lnTo>
                  <a:pt x="7411" y="0"/>
                </a:lnTo>
              </a:path>
            </a:pathLst>
          </a:custGeom>
          <a:no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latin typeface="Arial" charset="0"/>
              <a:ea typeface="ＭＳ Ｐゴシック" charset="-128"/>
            </a:endParaRPr>
          </a:p>
        </p:txBody>
      </p:sp>
      <p:sp>
        <p:nvSpPr>
          <p:cNvPr id="39" name="フリーフォーム 38"/>
          <p:cNvSpPr>
            <a:spLocks/>
          </p:cNvSpPr>
          <p:nvPr/>
        </p:nvSpPr>
        <p:spPr bwMode="auto">
          <a:xfrm>
            <a:off x="0" y="3809785"/>
            <a:ext cx="9144000" cy="491331"/>
          </a:xfrm>
          <a:custGeom>
            <a:avLst/>
            <a:gdLst/>
            <a:ahLst/>
            <a:cxnLst>
              <a:cxn ang="0">
                <a:pos x="0" y="340"/>
              </a:cxn>
              <a:cxn ang="0">
                <a:pos x="332" y="365"/>
              </a:cxn>
              <a:cxn ang="0">
                <a:pos x="713" y="382"/>
              </a:cxn>
              <a:cxn ang="0">
                <a:pos x="1186" y="390"/>
              </a:cxn>
              <a:cxn ang="0">
                <a:pos x="1742" y="398"/>
              </a:cxn>
              <a:cxn ang="0">
                <a:pos x="2365" y="390"/>
              </a:cxn>
              <a:cxn ang="0">
                <a:pos x="2689" y="382"/>
              </a:cxn>
              <a:cxn ang="0">
                <a:pos x="3020" y="373"/>
              </a:cxn>
              <a:cxn ang="0">
                <a:pos x="3344" y="348"/>
              </a:cxn>
              <a:cxn ang="0">
                <a:pos x="3676" y="324"/>
              </a:cxn>
              <a:cxn ang="0">
                <a:pos x="4058" y="257"/>
              </a:cxn>
              <a:cxn ang="0">
                <a:pos x="4481" y="199"/>
              </a:cxn>
              <a:cxn ang="0">
                <a:pos x="4996" y="133"/>
              </a:cxn>
              <a:cxn ang="0">
                <a:pos x="5535" y="66"/>
              </a:cxn>
              <a:cxn ang="0">
                <a:pos x="6075" y="25"/>
              </a:cxn>
              <a:cxn ang="0">
                <a:pos x="6332" y="8"/>
              </a:cxn>
              <a:cxn ang="0">
                <a:pos x="6564" y="0"/>
              </a:cxn>
              <a:cxn ang="0">
                <a:pos x="6763" y="0"/>
              </a:cxn>
              <a:cxn ang="0">
                <a:pos x="6946" y="17"/>
              </a:cxn>
              <a:cxn ang="0">
                <a:pos x="7137" y="41"/>
              </a:cxn>
              <a:cxn ang="0">
                <a:pos x="7295" y="58"/>
              </a:cxn>
              <a:cxn ang="0">
                <a:pos x="7411" y="66"/>
              </a:cxn>
            </a:cxnLst>
            <a:rect l="0" t="0" r="0" b="0"/>
            <a:pathLst>
              <a:path w="7411" h="398">
                <a:moveTo>
                  <a:pt x="0" y="340"/>
                </a:moveTo>
                <a:lnTo>
                  <a:pt x="332" y="365"/>
                </a:lnTo>
                <a:lnTo>
                  <a:pt x="713" y="382"/>
                </a:lnTo>
                <a:lnTo>
                  <a:pt x="1186" y="390"/>
                </a:lnTo>
                <a:lnTo>
                  <a:pt x="1742" y="398"/>
                </a:lnTo>
                <a:lnTo>
                  <a:pt x="2365" y="390"/>
                </a:lnTo>
                <a:lnTo>
                  <a:pt x="2689" y="382"/>
                </a:lnTo>
                <a:lnTo>
                  <a:pt x="3020" y="373"/>
                </a:lnTo>
                <a:lnTo>
                  <a:pt x="3344" y="348"/>
                </a:lnTo>
                <a:lnTo>
                  <a:pt x="3676" y="324"/>
                </a:lnTo>
                <a:lnTo>
                  <a:pt x="4058" y="257"/>
                </a:lnTo>
                <a:lnTo>
                  <a:pt x="4481" y="199"/>
                </a:lnTo>
                <a:lnTo>
                  <a:pt x="4996" y="133"/>
                </a:lnTo>
                <a:lnTo>
                  <a:pt x="5535" y="66"/>
                </a:lnTo>
                <a:lnTo>
                  <a:pt x="6075" y="25"/>
                </a:lnTo>
                <a:lnTo>
                  <a:pt x="6332" y="8"/>
                </a:lnTo>
                <a:lnTo>
                  <a:pt x="6564" y="0"/>
                </a:lnTo>
                <a:lnTo>
                  <a:pt x="6763" y="0"/>
                </a:lnTo>
                <a:lnTo>
                  <a:pt x="6946" y="17"/>
                </a:lnTo>
                <a:lnTo>
                  <a:pt x="7137" y="41"/>
                </a:lnTo>
                <a:lnTo>
                  <a:pt x="7295" y="58"/>
                </a:lnTo>
                <a:lnTo>
                  <a:pt x="7411" y="66"/>
                </a:lnTo>
              </a:path>
            </a:pathLst>
          </a:custGeom>
          <a:no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latin typeface="Arial" charset="0"/>
              <a:ea typeface="ＭＳ Ｐゴシック" charset="-128"/>
            </a:endParaRPr>
          </a:p>
        </p:txBody>
      </p:sp>
      <p:sp>
        <p:nvSpPr>
          <p:cNvPr id="40" name="フリーフォーム 39"/>
          <p:cNvSpPr>
            <a:spLocks/>
          </p:cNvSpPr>
          <p:nvPr/>
        </p:nvSpPr>
        <p:spPr bwMode="auto">
          <a:xfrm>
            <a:off x="0" y="4090553"/>
            <a:ext cx="9144000" cy="481455"/>
          </a:xfrm>
          <a:custGeom>
            <a:avLst/>
            <a:gdLst/>
            <a:ahLst/>
            <a:cxnLst>
              <a:cxn ang="0">
                <a:pos x="0" y="92"/>
              </a:cxn>
              <a:cxn ang="0">
                <a:pos x="265" y="141"/>
              </a:cxn>
              <a:cxn ang="0">
                <a:pos x="589" y="191"/>
              </a:cxn>
              <a:cxn ang="0">
                <a:pos x="1029" y="249"/>
              </a:cxn>
              <a:cxn ang="0">
                <a:pos x="1585" y="307"/>
              </a:cxn>
              <a:cxn ang="0">
                <a:pos x="1883" y="332"/>
              </a:cxn>
              <a:cxn ang="0">
                <a:pos x="2224" y="349"/>
              </a:cxn>
              <a:cxn ang="0">
                <a:pos x="2589" y="374"/>
              </a:cxn>
              <a:cxn ang="0">
                <a:pos x="2979" y="382"/>
              </a:cxn>
              <a:cxn ang="0">
                <a:pos x="3386" y="390"/>
              </a:cxn>
              <a:cxn ang="0">
                <a:pos x="3809" y="390"/>
              </a:cxn>
              <a:cxn ang="0">
                <a:pos x="4199" y="382"/>
              </a:cxn>
              <a:cxn ang="0">
                <a:pos x="5120" y="349"/>
              </a:cxn>
              <a:cxn ang="0">
                <a:pos x="5651" y="332"/>
              </a:cxn>
              <a:cxn ang="0">
                <a:pos x="6174" y="299"/>
              </a:cxn>
              <a:cxn ang="0">
                <a:pos x="6639" y="258"/>
              </a:cxn>
              <a:cxn ang="0">
                <a:pos x="6830" y="233"/>
              </a:cxn>
              <a:cxn ang="0">
                <a:pos x="6987" y="216"/>
              </a:cxn>
              <a:cxn ang="0">
                <a:pos x="7046" y="191"/>
              </a:cxn>
              <a:cxn ang="0">
                <a:pos x="7178" y="141"/>
              </a:cxn>
              <a:cxn ang="0">
                <a:pos x="7253" y="108"/>
              </a:cxn>
              <a:cxn ang="0">
                <a:pos x="7319" y="67"/>
              </a:cxn>
              <a:cxn ang="0">
                <a:pos x="7378" y="34"/>
              </a:cxn>
              <a:cxn ang="0">
                <a:pos x="7411" y="0"/>
              </a:cxn>
            </a:cxnLst>
            <a:rect l="0" t="0" r="0" b="0"/>
            <a:pathLst>
              <a:path w="7411" h="390">
                <a:moveTo>
                  <a:pt x="0" y="92"/>
                </a:moveTo>
                <a:lnTo>
                  <a:pt x="265" y="141"/>
                </a:lnTo>
                <a:lnTo>
                  <a:pt x="589" y="191"/>
                </a:lnTo>
                <a:lnTo>
                  <a:pt x="1029" y="249"/>
                </a:lnTo>
                <a:lnTo>
                  <a:pt x="1585" y="307"/>
                </a:lnTo>
                <a:lnTo>
                  <a:pt x="1883" y="332"/>
                </a:lnTo>
                <a:lnTo>
                  <a:pt x="2224" y="349"/>
                </a:lnTo>
                <a:lnTo>
                  <a:pt x="2589" y="374"/>
                </a:lnTo>
                <a:lnTo>
                  <a:pt x="2979" y="382"/>
                </a:lnTo>
                <a:lnTo>
                  <a:pt x="3386" y="390"/>
                </a:lnTo>
                <a:lnTo>
                  <a:pt x="3809" y="390"/>
                </a:lnTo>
                <a:lnTo>
                  <a:pt x="4199" y="382"/>
                </a:lnTo>
                <a:lnTo>
                  <a:pt x="5120" y="349"/>
                </a:lnTo>
                <a:lnTo>
                  <a:pt x="5651" y="332"/>
                </a:lnTo>
                <a:lnTo>
                  <a:pt x="6174" y="299"/>
                </a:lnTo>
                <a:lnTo>
                  <a:pt x="6639" y="258"/>
                </a:lnTo>
                <a:lnTo>
                  <a:pt x="6830" y="233"/>
                </a:lnTo>
                <a:lnTo>
                  <a:pt x="6987" y="216"/>
                </a:lnTo>
                <a:lnTo>
                  <a:pt x="7046" y="191"/>
                </a:lnTo>
                <a:lnTo>
                  <a:pt x="7178" y="141"/>
                </a:lnTo>
                <a:lnTo>
                  <a:pt x="7253" y="108"/>
                </a:lnTo>
                <a:lnTo>
                  <a:pt x="7319" y="67"/>
                </a:lnTo>
                <a:lnTo>
                  <a:pt x="7378" y="34"/>
                </a:lnTo>
                <a:lnTo>
                  <a:pt x="7411" y="0"/>
                </a:lnTo>
              </a:path>
            </a:pathLst>
          </a:custGeom>
          <a:no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latin typeface="Arial" charset="0"/>
              <a:ea typeface="ＭＳ Ｐゴシック" charset="-128"/>
            </a:endParaRPr>
          </a:p>
        </p:txBody>
      </p:sp>
      <p:sp>
        <p:nvSpPr>
          <p:cNvPr id="41" name="フリーフォーム 40"/>
          <p:cNvSpPr>
            <a:spLocks/>
          </p:cNvSpPr>
          <p:nvPr/>
        </p:nvSpPr>
        <p:spPr bwMode="auto">
          <a:xfrm>
            <a:off x="0" y="4325364"/>
            <a:ext cx="9144000" cy="553056"/>
          </a:xfrm>
          <a:custGeom>
            <a:avLst/>
            <a:gdLst/>
            <a:ahLst/>
            <a:cxnLst>
              <a:cxn ang="0">
                <a:pos x="0" y="448"/>
              </a:cxn>
              <a:cxn ang="0">
                <a:pos x="896" y="349"/>
              </a:cxn>
              <a:cxn ang="0">
                <a:pos x="1850" y="258"/>
              </a:cxn>
              <a:cxn ang="0">
                <a:pos x="3012" y="150"/>
              </a:cxn>
              <a:cxn ang="0">
                <a:pos x="3635" y="108"/>
              </a:cxn>
              <a:cxn ang="0">
                <a:pos x="4257" y="67"/>
              </a:cxn>
              <a:cxn ang="0">
                <a:pos x="4879" y="34"/>
              </a:cxn>
              <a:cxn ang="0">
                <a:pos x="5477" y="9"/>
              </a:cxn>
              <a:cxn ang="0">
                <a:pos x="6050" y="0"/>
              </a:cxn>
              <a:cxn ang="0">
                <a:pos x="6572" y="9"/>
              </a:cxn>
              <a:cxn ang="0">
                <a:pos x="6813" y="17"/>
              </a:cxn>
              <a:cxn ang="0">
                <a:pos x="7029" y="34"/>
              </a:cxn>
              <a:cxn ang="0">
                <a:pos x="7228" y="50"/>
              </a:cxn>
              <a:cxn ang="0">
                <a:pos x="7411" y="83"/>
              </a:cxn>
            </a:cxnLst>
            <a:rect l="0" t="0" r="0" b="0"/>
            <a:pathLst>
              <a:path w="7411" h="448">
                <a:moveTo>
                  <a:pt x="0" y="448"/>
                </a:moveTo>
                <a:lnTo>
                  <a:pt x="896" y="349"/>
                </a:lnTo>
                <a:lnTo>
                  <a:pt x="1850" y="258"/>
                </a:lnTo>
                <a:lnTo>
                  <a:pt x="3012" y="150"/>
                </a:lnTo>
                <a:lnTo>
                  <a:pt x="3635" y="108"/>
                </a:lnTo>
                <a:lnTo>
                  <a:pt x="4257" y="67"/>
                </a:lnTo>
                <a:lnTo>
                  <a:pt x="4879" y="34"/>
                </a:lnTo>
                <a:lnTo>
                  <a:pt x="5477" y="9"/>
                </a:lnTo>
                <a:lnTo>
                  <a:pt x="6050" y="0"/>
                </a:lnTo>
                <a:lnTo>
                  <a:pt x="6572" y="9"/>
                </a:lnTo>
                <a:lnTo>
                  <a:pt x="6813" y="17"/>
                </a:lnTo>
                <a:lnTo>
                  <a:pt x="7029" y="34"/>
                </a:lnTo>
                <a:lnTo>
                  <a:pt x="7228" y="50"/>
                </a:lnTo>
                <a:lnTo>
                  <a:pt x="7411" y="83"/>
                </a:lnTo>
              </a:path>
            </a:pathLst>
          </a:custGeom>
          <a:noFill/>
          <a:ln w="1270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latin typeface="Arial" charset="0"/>
              <a:ea typeface="ＭＳ Ｐゴシック" charset="-128"/>
            </a:endParaRPr>
          </a:p>
        </p:txBody>
      </p:sp>
      <p:sp>
        <p:nvSpPr>
          <p:cNvPr id="22" name="フリーフォーム 21"/>
          <p:cNvSpPr>
            <a:spLocks/>
          </p:cNvSpPr>
          <p:nvPr/>
        </p:nvSpPr>
        <p:spPr bwMode="auto">
          <a:xfrm>
            <a:off x="143256" y="4071943"/>
            <a:ext cx="9000744" cy="491331"/>
          </a:xfrm>
          <a:custGeom>
            <a:avLst/>
            <a:gdLst/>
            <a:ahLst/>
            <a:cxnLst>
              <a:cxn ang="0">
                <a:pos x="0" y="340"/>
              </a:cxn>
              <a:cxn ang="0">
                <a:pos x="332" y="365"/>
              </a:cxn>
              <a:cxn ang="0">
                <a:pos x="713" y="382"/>
              </a:cxn>
              <a:cxn ang="0">
                <a:pos x="1186" y="390"/>
              </a:cxn>
              <a:cxn ang="0">
                <a:pos x="1742" y="398"/>
              </a:cxn>
              <a:cxn ang="0">
                <a:pos x="2365" y="390"/>
              </a:cxn>
              <a:cxn ang="0">
                <a:pos x="2689" y="382"/>
              </a:cxn>
              <a:cxn ang="0">
                <a:pos x="3020" y="373"/>
              </a:cxn>
              <a:cxn ang="0">
                <a:pos x="3344" y="348"/>
              </a:cxn>
              <a:cxn ang="0">
                <a:pos x="3676" y="324"/>
              </a:cxn>
              <a:cxn ang="0">
                <a:pos x="4058" y="257"/>
              </a:cxn>
              <a:cxn ang="0">
                <a:pos x="4481" y="199"/>
              </a:cxn>
              <a:cxn ang="0">
                <a:pos x="4996" y="133"/>
              </a:cxn>
              <a:cxn ang="0">
                <a:pos x="5535" y="66"/>
              </a:cxn>
              <a:cxn ang="0">
                <a:pos x="6075" y="25"/>
              </a:cxn>
              <a:cxn ang="0">
                <a:pos x="6332" y="8"/>
              </a:cxn>
              <a:cxn ang="0">
                <a:pos x="6564" y="0"/>
              </a:cxn>
              <a:cxn ang="0">
                <a:pos x="6763" y="0"/>
              </a:cxn>
              <a:cxn ang="0">
                <a:pos x="6946" y="17"/>
              </a:cxn>
              <a:cxn ang="0">
                <a:pos x="7137" y="41"/>
              </a:cxn>
              <a:cxn ang="0">
                <a:pos x="7295" y="58"/>
              </a:cxn>
              <a:cxn ang="0">
                <a:pos x="7411" y="66"/>
              </a:cxn>
            </a:cxnLst>
            <a:rect l="0" t="0" r="0" b="0"/>
            <a:pathLst>
              <a:path w="7411" h="398">
                <a:moveTo>
                  <a:pt x="0" y="340"/>
                </a:moveTo>
                <a:lnTo>
                  <a:pt x="332" y="365"/>
                </a:lnTo>
                <a:lnTo>
                  <a:pt x="713" y="382"/>
                </a:lnTo>
                <a:lnTo>
                  <a:pt x="1186" y="390"/>
                </a:lnTo>
                <a:lnTo>
                  <a:pt x="1742" y="398"/>
                </a:lnTo>
                <a:lnTo>
                  <a:pt x="2365" y="390"/>
                </a:lnTo>
                <a:lnTo>
                  <a:pt x="2689" y="382"/>
                </a:lnTo>
                <a:lnTo>
                  <a:pt x="3020" y="373"/>
                </a:lnTo>
                <a:lnTo>
                  <a:pt x="3344" y="348"/>
                </a:lnTo>
                <a:lnTo>
                  <a:pt x="3676" y="324"/>
                </a:lnTo>
                <a:lnTo>
                  <a:pt x="4058" y="257"/>
                </a:lnTo>
                <a:lnTo>
                  <a:pt x="4481" y="199"/>
                </a:lnTo>
                <a:lnTo>
                  <a:pt x="4996" y="133"/>
                </a:lnTo>
                <a:lnTo>
                  <a:pt x="5535" y="66"/>
                </a:lnTo>
                <a:lnTo>
                  <a:pt x="6075" y="25"/>
                </a:lnTo>
                <a:lnTo>
                  <a:pt x="6332" y="8"/>
                </a:lnTo>
                <a:lnTo>
                  <a:pt x="6564" y="0"/>
                </a:lnTo>
                <a:lnTo>
                  <a:pt x="6763" y="0"/>
                </a:lnTo>
                <a:lnTo>
                  <a:pt x="6946" y="17"/>
                </a:lnTo>
                <a:lnTo>
                  <a:pt x="7137" y="41"/>
                </a:lnTo>
                <a:lnTo>
                  <a:pt x="7295" y="58"/>
                </a:lnTo>
                <a:lnTo>
                  <a:pt x="7411" y="66"/>
                </a:lnTo>
              </a:path>
            </a:pathLst>
          </a:custGeom>
          <a:no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latin typeface="Arial" charset="0"/>
              <a:ea typeface="ＭＳ Ｐゴシック" charset="-128"/>
            </a:endParaRPr>
          </a:p>
        </p:txBody>
      </p:sp>
      <p:sp>
        <p:nvSpPr>
          <p:cNvPr id="24" name="フリーフォーム 23"/>
          <p:cNvSpPr>
            <a:spLocks/>
          </p:cNvSpPr>
          <p:nvPr/>
        </p:nvSpPr>
        <p:spPr bwMode="auto">
          <a:xfrm>
            <a:off x="152400" y="4019116"/>
            <a:ext cx="8991600" cy="481455"/>
          </a:xfrm>
          <a:custGeom>
            <a:avLst/>
            <a:gdLst/>
            <a:ahLst/>
            <a:cxnLst>
              <a:cxn ang="0">
                <a:pos x="0" y="92"/>
              </a:cxn>
              <a:cxn ang="0">
                <a:pos x="265" y="141"/>
              </a:cxn>
              <a:cxn ang="0">
                <a:pos x="589" y="191"/>
              </a:cxn>
              <a:cxn ang="0">
                <a:pos x="1029" y="249"/>
              </a:cxn>
              <a:cxn ang="0">
                <a:pos x="1585" y="307"/>
              </a:cxn>
              <a:cxn ang="0">
                <a:pos x="1883" y="332"/>
              </a:cxn>
              <a:cxn ang="0">
                <a:pos x="2224" y="349"/>
              </a:cxn>
              <a:cxn ang="0">
                <a:pos x="2589" y="374"/>
              </a:cxn>
              <a:cxn ang="0">
                <a:pos x="2979" y="382"/>
              </a:cxn>
              <a:cxn ang="0">
                <a:pos x="3386" y="390"/>
              </a:cxn>
              <a:cxn ang="0">
                <a:pos x="3809" y="390"/>
              </a:cxn>
              <a:cxn ang="0">
                <a:pos x="4199" y="382"/>
              </a:cxn>
              <a:cxn ang="0">
                <a:pos x="5120" y="349"/>
              </a:cxn>
              <a:cxn ang="0">
                <a:pos x="5651" y="332"/>
              </a:cxn>
              <a:cxn ang="0">
                <a:pos x="6174" y="299"/>
              </a:cxn>
              <a:cxn ang="0">
                <a:pos x="6639" y="258"/>
              </a:cxn>
              <a:cxn ang="0">
                <a:pos x="6830" y="233"/>
              </a:cxn>
              <a:cxn ang="0">
                <a:pos x="6987" y="216"/>
              </a:cxn>
              <a:cxn ang="0">
                <a:pos x="7046" y="191"/>
              </a:cxn>
              <a:cxn ang="0">
                <a:pos x="7178" y="141"/>
              </a:cxn>
              <a:cxn ang="0">
                <a:pos x="7253" y="108"/>
              </a:cxn>
              <a:cxn ang="0">
                <a:pos x="7319" y="67"/>
              </a:cxn>
              <a:cxn ang="0">
                <a:pos x="7378" y="34"/>
              </a:cxn>
              <a:cxn ang="0">
                <a:pos x="7411" y="0"/>
              </a:cxn>
            </a:cxnLst>
            <a:rect l="0" t="0" r="0" b="0"/>
            <a:pathLst>
              <a:path w="7411" h="390">
                <a:moveTo>
                  <a:pt x="0" y="92"/>
                </a:moveTo>
                <a:lnTo>
                  <a:pt x="265" y="141"/>
                </a:lnTo>
                <a:lnTo>
                  <a:pt x="589" y="191"/>
                </a:lnTo>
                <a:lnTo>
                  <a:pt x="1029" y="249"/>
                </a:lnTo>
                <a:lnTo>
                  <a:pt x="1585" y="307"/>
                </a:lnTo>
                <a:lnTo>
                  <a:pt x="1883" y="332"/>
                </a:lnTo>
                <a:lnTo>
                  <a:pt x="2224" y="349"/>
                </a:lnTo>
                <a:lnTo>
                  <a:pt x="2589" y="374"/>
                </a:lnTo>
                <a:lnTo>
                  <a:pt x="2979" y="382"/>
                </a:lnTo>
                <a:lnTo>
                  <a:pt x="3386" y="390"/>
                </a:lnTo>
                <a:lnTo>
                  <a:pt x="3809" y="390"/>
                </a:lnTo>
                <a:lnTo>
                  <a:pt x="4199" y="382"/>
                </a:lnTo>
                <a:lnTo>
                  <a:pt x="5120" y="349"/>
                </a:lnTo>
                <a:lnTo>
                  <a:pt x="5651" y="332"/>
                </a:lnTo>
                <a:lnTo>
                  <a:pt x="6174" y="299"/>
                </a:lnTo>
                <a:lnTo>
                  <a:pt x="6639" y="258"/>
                </a:lnTo>
                <a:lnTo>
                  <a:pt x="6830" y="233"/>
                </a:lnTo>
                <a:lnTo>
                  <a:pt x="6987" y="216"/>
                </a:lnTo>
                <a:lnTo>
                  <a:pt x="7046" y="191"/>
                </a:lnTo>
                <a:lnTo>
                  <a:pt x="7178" y="141"/>
                </a:lnTo>
                <a:lnTo>
                  <a:pt x="7253" y="108"/>
                </a:lnTo>
                <a:lnTo>
                  <a:pt x="7319" y="67"/>
                </a:lnTo>
                <a:lnTo>
                  <a:pt x="7378" y="34"/>
                </a:lnTo>
                <a:lnTo>
                  <a:pt x="7411" y="0"/>
                </a:lnTo>
              </a:path>
            </a:pathLst>
          </a:custGeom>
          <a:noFill/>
          <a:ln w="9525" cap="flat" cmpd="sng" algn="ctr">
            <a:solidFill>
              <a:schemeClr val="accent1">
                <a:lumMod val="20000"/>
                <a:lumOff val="8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latin typeface="Arial" charset="0"/>
              <a:ea typeface="ＭＳ Ｐゴシック" charset="-128"/>
            </a:endParaRPr>
          </a:p>
        </p:txBody>
      </p:sp>
      <p:sp>
        <p:nvSpPr>
          <p:cNvPr id="26" name="フリーフォーム 25"/>
          <p:cNvSpPr>
            <a:spLocks/>
          </p:cNvSpPr>
          <p:nvPr/>
        </p:nvSpPr>
        <p:spPr bwMode="auto">
          <a:xfrm>
            <a:off x="143256" y="3714753"/>
            <a:ext cx="9000744" cy="491331"/>
          </a:xfrm>
          <a:custGeom>
            <a:avLst/>
            <a:gdLst/>
            <a:ahLst/>
            <a:cxnLst>
              <a:cxn ang="0">
                <a:pos x="0" y="340"/>
              </a:cxn>
              <a:cxn ang="0">
                <a:pos x="332" y="365"/>
              </a:cxn>
              <a:cxn ang="0">
                <a:pos x="713" y="382"/>
              </a:cxn>
              <a:cxn ang="0">
                <a:pos x="1186" y="390"/>
              </a:cxn>
              <a:cxn ang="0">
                <a:pos x="1742" y="398"/>
              </a:cxn>
              <a:cxn ang="0">
                <a:pos x="2365" y="390"/>
              </a:cxn>
              <a:cxn ang="0">
                <a:pos x="2689" y="382"/>
              </a:cxn>
              <a:cxn ang="0">
                <a:pos x="3020" y="373"/>
              </a:cxn>
              <a:cxn ang="0">
                <a:pos x="3344" y="348"/>
              </a:cxn>
              <a:cxn ang="0">
                <a:pos x="3676" y="324"/>
              </a:cxn>
              <a:cxn ang="0">
                <a:pos x="4058" y="257"/>
              </a:cxn>
              <a:cxn ang="0">
                <a:pos x="4481" y="199"/>
              </a:cxn>
              <a:cxn ang="0">
                <a:pos x="4996" y="133"/>
              </a:cxn>
              <a:cxn ang="0">
                <a:pos x="5535" y="66"/>
              </a:cxn>
              <a:cxn ang="0">
                <a:pos x="6075" y="25"/>
              </a:cxn>
              <a:cxn ang="0">
                <a:pos x="6332" y="8"/>
              </a:cxn>
              <a:cxn ang="0">
                <a:pos x="6564" y="0"/>
              </a:cxn>
              <a:cxn ang="0">
                <a:pos x="6763" y="0"/>
              </a:cxn>
              <a:cxn ang="0">
                <a:pos x="6946" y="17"/>
              </a:cxn>
              <a:cxn ang="0">
                <a:pos x="7137" y="41"/>
              </a:cxn>
              <a:cxn ang="0">
                <a:pos x="7295" y="58"/>
              </a:cxn>
              <a:cxn ang="0">
                <a:pos x="7411" y="66"/>
              </a:cxn>
            </a:cxnLst>
            <a:rect l="0" t="0" r="0" b="0"/>
            <a:pathLst>
              <a:path w="7411" h="398">
                <a:moveTo>
                  <a:pt x="0" y="340"/>
                </a:moveTo>
                <a:lnTo>
                  <a:pt x="332" y="365"/>
                </a:lnTo>
                <a:lnTo>
                  <a:pt x="713" y="382"/>
                </a:lnTo>
                <a:lnTo>
                  <a:pt x="1186" y="390"/>
                </a:lnTo>
                <a:lnTo>
                  <a:pt x="1742" y="398"/>
                </a:lnTo>
                <a:lnTo>
                  <a:pt x="2365" y="390"/>
                </a:lnTo>
                <a:lnTo>
                  <a:pt x="2689" y="382"/>
                </a:lnTo>
                <a:lnTo>
                  <a:pt x="3020" y="373"/>
                </a:lnTo>
                <a:lnTo>
                  <a:pt x="3344" y="348"/>
                </a:lnTo>
                <a:lnTo>
                  <a:pt x="3676" y="324"/>
                </a:lnTo>
                <a:lnTo>
                  <a:pt x="4058" y="257"/>
                </a:lnTo>
                <a:lnTo>
                  <a:pt x="4481" y="199"/>
                </a:lnTo>
                <a:lnTo>
                  <a:pt x="4996" y="133"/>
                </a:lnTo>
                <a:lnTo>
                  <a:pt x="5535" y="66"/>
                </a:lnTo>
                <a:lnTo>
                  <a:pt x="6075" y="25"/>
                </a:lnTo>
                <a:lnTo>
                  <a:pt x="6332" y="8"/>
                </a:lnTo>
                <a:lnTo>
                  <a:pt x="6564" y="0"/>
                </a:lnTo>
                <a:lnTo>
                  <a:pt x="6763" y="0"/>
                </a:lnTo>
                <a:lnTo>
                  <a:pt x="6946" y="17"/>
                </a:lnTo>
                <a:lnTo>
                  <a:pt x="7137" y="41"/>
                </a:lnTo>
                <a:lnTo>
                  <a:pt x="7295" y="58"/>
                </a:lnTo>
                <a:lnTo>
                  <a:pt x="7411" y="66"/>
                </a:lnTo>
              </a:path>
            </a:pathLst>
          </a:custGeom>
          <a:noFill/>
          <a:ln w="9525" cap="flat" cmpd="sng" algn="ctr">
            <a:solidFill>
              <a:schemeClr val="accent1">
                <a:lumMod val="20000"/>
                <a:lumOff val="8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latin typeface="Arial" charset="0"/>
              <a:ea typeface="ＭＳ Ｐゴシック" charset="-128"/>
            </a:endParaRPr>
          </a:p>
        </p:txBody>
      </p:sp>
      <p:sp>
        <p:nvSpPr>
          <p:cNvPr id="27" name="フリーフォーム 26"/>
          <p:cNvSpPr>
            <a:spLocks/>
          </p:cNvSpPr>
          <p:nvPr/>
        </p:nvSpPr>
        <p:spPr bwMode="auto">
          <a:xfrm>
            <a:off x="152400" y="3881224"/>
            <a:ext cx="8991600" cy="481455"/>
          </a:xfrm>
          <a:custGeom>
            <a:avLst/>
            <a:gdLst/>
            <a:ahLst/>
            <a:cxnLst>
              <a:cxn ang="0">
                <a:pos x="0" y="92"/>
              </a:cxn>
              <a:cxn ang="0">
                <a:pos x="265" y="141"/>
              </a:cxn>
              <a:cxn ang="0">
                <a:pos x="589" y="191"/>
              </a:cxn>
              <a:cxn ang="0">
                <a:pos x="1029" y="249"/>
              </a:cxn>
              <a:cxn ang="0">
                <a:pos x="1585" y="307"/>
              </a:cxn>
              <a:cxn ang="0">
                <a:pos x="1883" y="332"/>
              </a:cxn>
              <a:cxn ang="0">
                <a:pos x="2224" y="349"/>
              </a:cxn>
              <a:cxn ang="0">
                <a:pos x="2589" y="374"/>
              </a:cxn>
              <a:cxn ang="0">
                <a:pos x="2979" y="382"/>
              </a:cxn>
              <a:cxn ang="0">
                <a:pos x="3386" y="390"/>
              </a:cxn>
              <a:cxn ang="0">
                <a:pos x="3809" y="390"/>
              </a:cxn>
              <a:cxn ang="0">
                <a:pos x="4199" y="382"/>
              </a:cxn>
              <a:cxn ang="0">
                <a:pos x="5120" y="349"/>
              </a:cxn>
              <a:cxn ang="0">
                <a:pos x="5651" y="332"/>
              </a:cxn>
              <a:cxn ang="0">
                <a:pos x="6174" y="299"/>
              </a:cxn>
              <a:cxn ang="0">
                <a:pos x="6639" y="258"/>
              </a:cxn>
              <a:cxn ang="0">
                <a:pos x="6830" y="233"/>
              </a:cxn>
              <a:cxn ang="0">
                <a:pos x="6987" y="216"/>
              </a:cxn>
              <a:cxn ang="0">
                <a:pos x="7046" y="191"/>
              </a:cxn>
              <a:cxn ang="0">
                <a:pos x="7178" y="141"/>
              </a:cxn>
              <a:cxn ang="0">
                <a:pos x="7253" y="108"/>
              </a:cxn>
              <a:cxn ang="0">
                <a:pos x="7319" y="67"/>
              </a:cxn>
              <a:cxn ang="0">
                <a:pos x="7378" y="34"/>
              </a:cxn>
              <a:cxn ang="0">
                <a:pos x="7411" y="0"/>
              </a:cxn>
            </a:cxnLst>
            <a:rect l="0" t="0" r="0" b="0"/>
            <a:pathLst>
              <a:path w="7411" h="390">
                <a:moveTo>
                  <a:pt x="0" y="92"/>
                </a:moveTo>
                <a:lnTo>
                  <a:pt x="265" y="141"/>
                </a:lnTo>
                <a:lnTo>
                  <a:pt x="589" y="191"/>
                </a:lnTo>
                <a:lnTo>
                  <a:pt x="1029" y="249"/>
                </a:lnTo>
                <a:lnTo>
                  <a:pt x="1585" y="307"/>
                </a:lnTo>
                <a:lnTo>
                  <a:pt x="1883" y="332"/>
                </a:lnTo>
                <a:lnTo>
                  <a:pt x="2224" y="349"/>
                </a:lnTo>
                <a:lnTo>
                  <a:pt x="2589" y="374"/>
                </a:lnTo>
                <a:lnTo>
                  <a:pt x="2979" y="382"/>
                </a:lnTo>
                <a:lnTo>
                  <a:pt x="3386" y="390"/>
                </a:lnTo>
                <a:lnTo>
                  <a:pt x="3809" y="390"/>
                </a:lnTo>
                <a:lnTo>
                  <a:pt x="4199" y="382"/>
                </a:lnTo>
                <a:lnTo>
                  <a:pt x="5120" y="349"/>
                </a:lnTo>
                <a:lnTo>
                  <a:pt x="5651" y="332"/>
                </a:lnTo>
                <a:lnTo>
                  <a:pt x="6174" y="299"/>
                </a:lnTo>
                <a:lnTo>
                  <a:pt x="6639" y="258"/>
                </a:lnTo>
                <a:lnTo>
                  <a:pt x="6830" y="233"/>
                </a:lnTo>
                <a:lnTo>
                  <a:pt x="6987" y="216"/>
                </a:lnTo>
                <a:lnTo>
                  <a:pt x="7046" y="191"/>
                </a:lnTo>
                <a:lnTo>
                  <a:pt x="7178" y="141"/>
                </a:lnTo>
                <a:lnTo>
                  <a:pt x="7253" y="108"/>
                </a:lnTo>
                <a:lnTo>
                  <a:pt x="7319" y="67"/>
                </a:lnTo>
                <a:lnTo>
                  <a:pt x="7378" y="34"/>
                </a:lnTo>
                <a:lnTo>
                  <a:pt x="7411" y="0"/>
                </a:lnTo>
              </a:path>
            </a:pathLst>
          </a:custGeom>
          <a:no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latin typeface="Arial" charset="0"/>
              <a:ea typeface="ＭＳ Ｐゴシック" charset="-128"/>
            </a:endParaRPr>
          </a:p>
        </p:txBody>
      </p:sp>
      <p:grpSp>
        <p:nvGrpSpPr>
          <p:cNvPr id="2" name="グループ化 1"/>
          <p:cNvGrpSpPr/>
          <p:nvPr/>
        </p:nvGrpSpPr>
        <p:grpSpPr>
          <a:xfrm>
            <a:off x="7530770" y="3871493"/>
            <a:ext cx="1541824" cy="1424221"/>
            <a:chOff x="7286645" y="3871493"/>
            <a:chExt cx="1541824" cy="1424221"/>
          </a:xfrm>
          <a:gradFill>
            <a:gsLst>
              <a:gs pos="0">
                <a:schemeClr val="accent1">
                  <a:alpha val="20000"/>
                </a:schemeClr>
              </a:gs>
              <a:gs pos="100000">
                <a:schemeClr val="accent1"/>
              </a:gs>
            </a:gsLst>
            <a:lin ang="5400000" scaled="1"/>
          </a:gradFill>
        </p:grpSpPr>
        <p:sp>
          <p:nvSpPr>
            <p:cNvPr id="18" name="フリーフォーム 17"/>
            <p:cNvSpPr>
              <a:spLocks/>
            </p:cNvSpPr>
            <p:nvPr/>
          </p:nvSpPr>
          <p:spPr bwMode="auto">
            <a:xfrm>
              <a:off x="7286645" y="3890348"/>
              <a:ext cx="908413" cy="891012"/>
            </a:xfrm>
            <a:custGeom>
              <a:avLst/>
              <a:gdLst>
                <a:gd name="T0" fmla="*/ 530225 w 507"/>
                <a:gd name="T1" fmla="*/ 0 h 501"/>
                <a:gd name="T2" fmla="*/ 692150 w 507"/>
                <a:gd name="T3" fmla="*/ 0 h 501"/>
                <a:gd name="T4" fmla="*/ 758825 w 507"/>
                <a:gd name="T5" fmla="*/ 0 h 501"/>
                <a:gd name="T6" fmla="*/ 804863 w 507"/>
                <a:gd name="T7" fmla="*/ 20638 h 501"/>
                <a:gd name="T8" fmla="*/ 804863 w 507"/>
                <a:gd name="T9" fmla="*/ 33338 h 501"/>
                <a:gd name="T10" fmla="*/ 738188 w 507"/>
                <a:gd name="T11" fmla="*/ 11113 h 501"/>
                <a:gd name="T12" fmla="*/ 701675 w 507"/>
                <a:gd name="T13" fmla="*/ 0 h 501"/>
                <a:gd name="T14" fmla="*/ 655638 w 507"/>
                <a:gd name="T15" fmla="*/ 0 h 501"/>
                <a:gd name="T16" fmla="*/ 552450 w 507"/>
                <a:gd name="T17" fmla="*/ 33338 h 501"/>
                <a:gd name="T18" fmla="*/ 460375 w 507"/>
                <a:gd name="T19" fmla="*/ 79375 h 501"/>
                <a:gd name="T20" fmla="*/ 414338 w 507"/>
                <a:gd name="T21" fmla="*/ 115888 h 501"/>
                <a:gd name="T22" fmla="*/ 493713 w 507"/>
                <a:gd name="T23" fmla="*/ 79375 h 501"/>
                <a:gd name="T24" fmla="*/ 542925 w 507"/>
                <a:gd name="T25" fmla="*/ 66675 h 501"/>
                <a:gd name="T26" fmla="*/ 563563 w 507"/>
                <a:gd name="T27" fmla="*/ 66675 h 501"/>
                <a:gd name="T28" fmla="*/ 460375 w 507"/>
                <a:gd name="T29" fmla="*/ 115888 h 501"/>
                <a:gd name="T30" fmla="*/ 403225 w 507"/>
                <a:gd name="T31" fmla="*/ 160338 h 501"/>
                <a:gd name="T32" fmla="*/ 334963 w 507"/>
                <a:gd name="T33" fmla="*/ 206375 h 501"/>
                <a:gd name="T34" fmla="*/ 277813 w 507"/>
                <a:gd name="T35" fmla="*/ 252413 h 501"/>
                <a:gd name="T36" fmla="*/ 219075 w 507"/>
                <a:gd name="T37" fmla="*/ 309563 h 501"/>
                <a:gd name="T38" fmla="*/ 182563 w 507"/>
                <a:gd name="T39" fmla="*/ 355600 h 501"/>
                <a:gd name="T40" fmla="*/ 161925 w 507"/>
                <a:gd name="T41" fmla="*/ 425450 h 501"/>
                <a:gd name="T42" fmla="*/ 138113 w 507"/>
                <a:gd name="T43" fmla="*/ 550863 h 501"/>
                <a:gd name="T44" fmla="*/ 128588 w 507"/>
                <a:gd name="T45" fmla="*/ 769938 h 501"/>
                <a:gd name="T46" fmla="*/ 115888 w 507"/>
                <a:gd name="T47" fmla="*/ 633413 h 501"/>
                <a:gd name="T48" fmla="*/ 103188 w 507"/>
                <a:gd name="T49" fmla="*/ 530225 h 501"/>
                <a:gd name="T50" fmla="*/ 92075 w 507"/>
                <a:gd name="T51" fmla="*/ 493713 h 501"/>
                <a:gd name="T52" fmla="*/ 69850 w 507"/>
                <a:gd name="T53" fmla="*/ 541338 h 501"/>
                <a:gd name="T54" fmla="*/ 58738 w 507"/>
                <a:gd name="T55" fmla="*/ 608013 h 501"/>
                <a:gd name="T56" fmla="*/ 46038 w 507"/>
                <a:gd name="T57" fmla="*/ 795338 h 501"/>
                <a:gd name="T58" fmla="*/ 33338 w 507"/>
                <a:gd name="T59" fmla="*/ 679450 h 501"/>
                <a:gd name="T60" fmla="*/ 25400 w 507"/>
                <a:gd name="T61" fmla="*/ 620713 h 501"/>
                <a:gd name="T62" fmla="*/ 12700 w 507"/>
                <a:gd name="T63" fmla="*/ 633413 h 501"/>
                <a:gd name="T64" fmla="*/ 0 w 507"/>
                <a:gd name="T65" fmla="*/ 646113 h 501"/>
                <a:gd name="T66" fmla="*/ 0 w 507"/>
                <a:gd name="T67" fmla="*/ 574675 h 501"/>
                <a:gd name="T68" fmla="*/ 12700 w 507"/>
                <a:gd name="T69" fmla="*/ 517525 h 501"/>
                <a:gd name="T70" fmla="*/ 25400 w 507"/>
                <a:gd name="T71" fmla="*/ 458788 h 501"/>
                <a:gd name="T72" fmla="*/ 82550 w 507"/>
                <a:gd name="T73" fmla="*/ 331788 h 501"/>
                <a:gd name="T74" fmla="*/ 149225 w 507"/>
                <a:gd name="T75" fmla="*/ 219075 h 501"/>
                <a:gd name="T76" fmla="*/ 231775 w 507"/>
                <a:gd name="T77" fmla="*/ 123825 h 501"/>
                <a:gd name="T78" fmla="*/ 311150 w 507"/>
                <a:gd name="T79" fmla="*/ 57150 h 501"/>
                <a:gd name="T80" fmla="*/ 403225 w 507"/>
                <a:gd name="T81" fmla="*/ 20638 h 501"/>
                <a:gd name="T82" fmla="*/ 519113 w 507"/>
                <a:gd name="T83" fmla="*/ 0 h 501"/>
                <a:gd name="T84" fmla="*/ 530225 w 507"/>
                <a:gd name="T85" fmla="*/ 0 h 501"/>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w 507"/>
                <a:gd name="T130" fmla="*/ 0 h 501"/>
                <a:gd name="T131" fmla="*/ 0 w 507"/>
                <a:gd name="T132" fmla="*/ 0 h 5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7" h="501">
                  <a:moveTo>
                    <a:pt x="334" y="0"/>
                  </a:moveTo>
                  <a:lnTo>
                    <a:pt x="436" y="0"/>
                  </a:lnTo>
                  <a:lnTo>
                    <a:pt x="478" y="0"/>
                  </a:lnTo>
                  <a:lnTo>
                    <a:pt x="507" y="13"/>
                  </a:lnTo>
                  <a:lnTo>
                    <a:pt x="507" y="21"/>
                  </a:lnTo>
                  <a:lnTo>
                    <a:pt x="465" y="7"/>
                  </a:lnTo>
                  <a:lnTo>
                    <a:pt x="442" y="0"/>
                  </a:lnTo>
                  <a:lnTo>
                    <a:pt x="413" y="0"/>
                  </a:lnTo>
                  <a:lnTo>
                    <a:pt x="348" y="21"/>
                  </a:lnTo>
                  <a:lnTo>
                    <a:pt x="290" y="50"/>
                  </a:lnTo>
                  <a:lnTo>
                    <a:pt x="261" y="73"/>
                  </a:lnTo>
                  <a:lnTo>
                    <a:pt x="311" y="50"/>
                  </a:lnTo>
                  <a:lnTo>
                    <a:pt x="342" y="42"/>
                  </a:lnTo>
                  <a:lnTo>
                    <a:pt x="355" y="42"/>
                  </a:lnTo>
                  <a:lnTo>
                    <a:pt x="290" y="73"/>
                  </a:lnTo>
                  <a:lnTo>
                    <a:pt x="254" y="101"/>
                  </a:lnTo>
                  <a:lnTo>
                    <a:pt x="211" y="130"/>
                  </a:lnTo>
                  <a:lnTo>
                    <a:pt x="175" y="159"/>
                  </a:lnTo>
                  <a:lnTo>
                    <a:pt x="138" y="195"/>
                  </a:lnTo>
                  <a:lnTo>
                    <a:pt x="115" y="224"/>
                  </a:lnTo>
                  <a:lnTo>
                    <a:pt x="102" y="268"/>
                  </a:lnTo>
                  <a:lnTo>
                    <a:pt x="87" y="347"/>
                  </a:lnTo>
                  <a:lnTo>
                    <a:pt x="81" y="485"/>
                  </a:lnTo>
                  <a:lnTo>
                    <a:pt x="73" y="399"/>
                  </a:lnTo>
                  <a:lnTo>
                    <a:pt x="65" y="334"/>
                  </a:lnTo>
                  <a:lnTo>
                    <a:pt x="58" y="311"/>
                  </a:lnTo>
                  <a:lnTo>
                    <a:pt x="44" y="341"/>
                  </a:lnTo>
                  <a:lnTo>
                    <a:pt x="37" y="383"/>
                  </a:lnTo>
                  <a:lnTo>
                    <a:pt x="29" y="501"/>
                  </a:lnTo>
                  <a:lnTo>
                    <a:pt x="21" y="428"/>
                  </a:lnTo>
                  <a:lnTo>
                    <a:pt x="16" y="391"/>
                  </a:lnTo>
                  <a:lnTo>
                    <a:pt x="8" y="399"/>
                  </a:lnTo>
                  <a:lnTo>
                    <a:pt x="0" y="407"/>
                  </a:lnTo>
                  <a:lnTo>
                    <a:pt x="0" y="362"/>
                  </a:lnTo>
                  <a:lnTo>
                    <a:pt x="8" y="326"/>
                  </a:lnTo>
                  <a:lnTo>
                    <a:pt x="16" y="289"/>
                  </a:lnTo>
                  <a:lnTo>
                    <a:pt x="52" y="209"/>
                  </a:lnTo>
                  <a:lnTo>
                    <a:pt x="94" y="138"/>
                  </a:lnTo>
                  <a:lnTo>
                    <a:pt x="146" y="78"/>
                  </a:lnTo>
                  <a:lnTo>
                    <a:pt x="196" y="36"/>
                  </a:lnTo>
                  <a:lnTo>
                    <a:pt x="254" y="13"/>
                  </a:lnTo>
                  <a:lnTo>
                    <a:pt x="327" y="0"/>
                  </a:lnTo>
                  <a:lnTo>
                    <a:pt x="334" y="0"/>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endParaRPr kumimoji="0" lang="ja-JP" altLang="en-US">
                <a:solidFill>
                  <a:srgbClr val="FF0000">
                    <a:alpha val="100000"/>
                  </a:srgbClr>
                </a:solidFill>
                <a:latin typeface="Corbel"/>
                <a:ea typeface="ＭＳ ゴシック"/>
              </a:endParaRPr>
            </a:p>
          </p:txBody>
        </p:sp>
        <p:sp>
          <p:nvSpPr>
            <p:cNvPr id="19" name="フリーフォーム 18"/>
            <p:cNvSpPr>
              <a:spLocks/>
            </p:cNvSpPr>
            <p:nvPr/>
          </p:nvSpPr>
          <p:spPr bwMode="auto">
            <a:xfrm>
              <a:off x="7421610" y="3871493"/>
              <a:ext cx="1406859" cy="1424221"/>
            </a:xfrm>
            <a:custGeom>
              <a:avLst/>
              <a:gdLst>
                <a:gd name="T0" fmla="*/ 1276350 w 804"/>
                <a:gd name="T1" fmla="*/ 795338 h 820"/>
                <a:gd name="T2" fmla="*/ 1209675 w 804"/>
                <a:gd name="T3" fmla="*/ 449263 h 820"/>
                <a:gd name="T4" fmla="*/ 1003300 w 804"/>
                <a:gd name="T5" fmla="*/ 149225 h 820"/>
                <a:gd name="T6" fmla="*/ 828675 w 804"/>
                <a:gd name="T7" fmla="*/ 46038 h 820"/>
                <a:gd name="T8" fmla="*/ 1003300 w 804"/>
                <a:gd name="T9" fmla="*/ 241300 h 820"/>
                <a:gd name="T10" fmla="*/ 758825 w 804"/>
                <a:gd name="T11" fmla="*/ 92075 h 820"/>
                <a:gd name="T12" fmla="*/ 506413 w 804"/>
                <a:gd name="T13" fmla="*/ 46038 h 820"/>
                <a:gd name="T14" fmla="*/ 401638 w 804"/>
                <a:gd name="T15" fmla="*/ 79375 h 820"/>
                <a:gd name="T16" fmla="*/ 149225 w 804"/>
                <a:gd name="T17" fmla="*/ 220663 h 820"/>
                <a:gd name="T18" fmla="*/ 33338 w 804"/>
                <a:gd name="T19" fmla="*/ 427038 h 820"/>
                <a:gd name="T20" fmla="*/ 33338 w 804"/>
                <a:gd name="T21" fmla="*/ 817563 h 820"/>
                <a:gd name="T22" fmla="*/ 241300 w 804"/>
                <a:gd name="T23" fmla="*/ 1119188 h 820"/>
                <a:gd name="T24" fmla="*/ 206375 w 804"/>
                <a:gd name="T25" fmla="*/ 1165225 h 820"/>
                <a:gd name="T26" fmla="*/ 473075 w 804"/>
                <a:gd name="T27" fmla="*/ 1243013 h 820"/>
                <a:gd name="T28" fmla="*/ 642938 w 804"/>
                <a:gd name="T29" fmla="*/ 1255713 h 820"/>
                <a:gd name="T30" fmla="*/ 252413 w 804"/>
                <a:gd name="T31" fmla="*/ 1268413 h 820"/>
                <a:gd name="T32" fmla="*/ 539750 w 804"/>
                <a:gd name="T33" fmla="*/ 1301750 h 820"/>
                <a:gd name="T34" fmla="*/ 841375 w 804"/>
                <a:gd name="T35" fmla="*/ 1255713 h 820"/>
                <a:gd name="T36" fmla="*/ 1047750 w 804"/>
                <a:gd name="T37" fmla="*/ 1139825 h 820"/>
                <a:gd name="T38" fmla="*/ 1160463 w 804"/>
                <a:gd name="T39" fmla="*/ 977900 h 820"/>
                <a:gd name="T40" fmla="*/ 1160463 w 804"/>
                <a:gd name="T41" fmla="*/ 795338 h 820"/>
                <a:gd name="T42" fmla="*/ 1173163 w 804"/>
                <a:gd name="T43" fmla="*/ 725488 h 820"/>
                <a:gd name="T44" fmla="*/ 1219200 w 804"/>
                <a:gd name="T45" fmla="*/ 784225 h 820"/>
                <a:gd name="T46" fmla="*/ 1160463 w 804"/>
                <a:gd name="T47" fmla="*/ 635000 h 820"/>
                <a:gd name="T48" fmla="*/ 1209675 w 804"/>
                <a:gd name="T49" fmla="*/ 646113 h 820"/>
                <a:gd name="T50" fmla="*/ 1255713 w 804"/>
                <a:gd name="T51" fmla="*/ 795338 h 820"/>
                <a:gd name="T52" fmla="*/ 1231900 w 804"/>
                <a:gd name="T53" fmla="*/ 1003300 h 820"/>
                <a:gd name="T54" fmla="*/ 815975 w 804"/>
                <a:gd name="T55" fmla="*/ 887413 h 820"/>
                <a:gd name="T56" fmla="*/ 633413 w 804"/>
                <a:gd name="T57" fmla="*/ 1016000 h 820"/>
                <a:gd name="T58" fmla="*/ 344488 w 804"/>
                <a:gd name="T59" fmla="*/ 920750 h 820"/>
                <a:gd name="T60" fmla="*/ 219075 w 804"/>
                <a:gd name="T61" fmla="*/ 738188 h 820"/>
                <a:gd name="T62" fmla="*/ 206375 w 804"/>
                <a:gd name="T63" fmla="*/ 530225 h 820"/>
                <a:gd name="T64" fmla="*/ 265113 w 804"/>
                <a:gd name="T65" fmla="*/ 381000 h 820"/>
                <a:gd name="T66" fmla="*/ 473075 w 804"/>
                <a:gd name="T67" fmla="*/ 254000 h 820"/>
                <a:gd name="T68" fmla="*/ 311150 w 804"/>
                <a:gd name="T69" fmla="*/ 311150 h 820"/>
                <a:gd name="T70" fmla="*/ 182563 w 804"/>
                <a:gd name="T71" fmla="*/ 439738 h 820"/>
                <a:gd name="T72" fmla="*/ 252413 w 804"/>
                <a:gd name="T73" fmla="*/ 300038 h 820"/>
                <a:gd name="T74" fmla="*/ 434975 w 804"/>
                <a:gd name="T75" fmla="*/ 195263 h 820"/>
                <a:gd name="T76" fmla="*/ 587375 w 804"/>
                <a:gd name="T77" fmla="*/ 149225 h 820"/>
                <a:gd name="T78" fmla="*/ 493713 w 804"/>
                <a:gd name="T79" fmla="*/ 115888 h 820"/>
                <a:gd name="T80" fmla="*/ 655638 w 804"/>
                <a:gd name="T81" fmla="*/ 104775 h 820"/>
                <a:gd name="T82" fmla="*/ 758825 w 804"/>
                <a:gd name="T83" fmla="*/ 231775 h 820"/>
                <a:gd name="T84" fmla="*/ 804863 w 804"/>
                <a:gd name="T85" fmla="*/ 287338 h 820"/>
                <a:gd name="T86" fmla="*/ 758825 w 804"/>
                <a:gd name="T87" fmla="*/ 381000 h 820"/>
                <a:gd name="T88" fmla="*/ 815975 w 804"/>
                <a:gd name="T89" fmla="*/ 403225 h 820"/>
                <a:gd name="T90" fmla="*/ 862013 w 804"/>
                <a:gd name="T91" fmla="*/ 427038 h 820"/>
                <a:gd name="T92" fmla="*/ 898525 w 804"/>
                <a:gd name="T93" fmla="*/ 601663 h 820"/>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w 804"/>
                <a:gd name="T142" fmla="*/ 0 h 820"/>
                <a:gd name="T143" fmla="*/ 0 w 804"/>
                <a:gd name="T144" fmla="*/ 0 h 8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4" h="820">
                  <a:moveTo>
                    <a:pt x="776" y="632"/>
                  </a:moveTo>
                  <a:lnTo>
                    <a:pt x="797" y="559"/>
                  </a:lnTo>
                  <a:lnTo>
                    <a:pt x="804" y="501"/>
                  </a:lnTo>
                  <a:lnTo>
                    <a:pt x="804" y="444"/>
                  </a:lnTo>
                  <a:lnTo>
                    <a:pt x="791" y="379"/>
                  </a:lnTo>
                  <a:lnTo>
                    <a:pt x="762" y="283"/>
                  </a:lnTo>
                  <a:lnTo>
                    <a:pt x="710" y="204"/>
                  </a:lnTo>
                  <a:lnTo>
                    <a:pt x="660" y="123"/>
                  </a:lnTo>
                  <a:lnTo>
                    <a:pt x="632" y="94"/>
                  </a:lnTo>
                  <a:lnTo>
                    <a:pt x="595" y="66"/>
                  </a:lnTo>
                  <a:lnTo>
                    <a:pt x="559" y="50"/>
                  </a:lnTo>
                  <a:lnTo>
                    <a:pt x="522" y="29"/>
                  </a:lnTo>
                  <a:lnTo>
                    <a:pt x="442" y="0"/>
                  </a:lnTo>
                  <a:lnTo>
                    <a:pt x="543" y="73"/>
                  </a:lnTo>
                  <a:lnTo>
                    <a:pt x="632" y="152"/>
                  </a:lnTo>
                  <a:lnTo>
                    <a:pt x="551" y="102"/>
                  </a:lnTo>
                  <a:lnTo>
                    <a:pt x="478" y="50"/>
                  </a:lnTo>
                  <a:lnTo>
                    <a:pt x="478" y="58"/>
                  </a:lnTo>
                  <a:lnTo>
                    <a:pt x="478" y="73"/>
                  </a:lnTo>
                  <a:lnTo>
                    <a:pt x="376" y="45"/>
                  </a:lnTo>
                  <a:lnTo>
                    <a:pt x="319" y="29"/>
                  </a:lnTo>
                  <a:lnTo>
                    <a:pt x="246" y="29"/>
                  </a:lnTo>
                  <a:lnTo>
                    <a:pt x="246" y="45"/>
                  </a:lnTo>
                  <a:lnTo>
                    <a:pt x="253" y="50"/>
                  </a:lnTo>
                  <a:lnTo>
                    <a:pt x="188" y="81"/>
                  </a:lnTo>
                  <a:lnTo>
                    <a:pt x="138" y="102"/>
                  </a:lnTo>
                  <a:lnTo>
                    <a:pt x="94" y="139"/>
                  </a:lnTo>
                  <a:lnTo>
                    <a:pt x="58" y="189"/>
                  </a:lnTo>
                  <a:lnTo>
                    <a:pt x="36" y="233"/>
                  </a:lnTo>
                  <a:lnTo>
                    <a:pt x="21" y="269"/>
                  </a:lnTo>
                  <a:lnTo>
                    <a:pt x="0" y="348"/>
                  </a:lnTo>
                  <a:lnTo>
                    <a:pt x="0" y="436"/>
                  </a:lnTo>
                  <a:lnTo>
                    <a:pt x="21" y="515"/>
                  </a:lnTo>
                  <a:lnTo>
                    <a:pt x="50" y="588"/>
                  </a:lnTo>
                  <a:lnTo>
                    <a:pt x="102" y="653"/>
                  </a:lnTo>
                  <a:lnTo>
                    <a:pt x="152" y="705"/>
                  </a:lnTo>
                  <a:lnTo>
                    <a:pt x="217" y="741"/>
                  </a:lnTo>
                  <a:lnTo>
                    <a:pt x="180" y="741"/>
                  </a:lnTo>
                  <a:lnTo>
                    <a:pt x="130" y="734"/>
                  </a:lnTo>
                  <a:lnTo>
                    <a:pt x="175" y="755"/>
                  </a:lnTo>
                  <a:lnTo>
                    <a:pt x="217" y="770"/>
                  </a:lnTo>
                  <a:lnTo>
                    <a:pt x="298" y="783"/>
                  </a:lnTo>
                  <a:lnTo>
                    <a:pt x="370" y="783"/>
                  </a:lnTo>
                  <a:lnTo>
                    <a:pt x="457" y="770"/>
                  </a:lnTo>
                  <a:lnTo>
                    <a:pt x="405" y="791"/>
                  </a:lnTo>
                  <a:lnTo>
                    <a:pt x="355" y="806"/>
                  </a:lnTo>
                  <a:lnTo>
                    <a:pt x="274" y="806"/>
                  </a:lnTo>
                  <a:lnTo>
                    <a:pt x="159" y="799"/>
                  </a:lnTo>
                  <a:lnTo>
                    <a:pt x="196" y="814"/>
                  </a:lnTo>
                  <a:lnTo>
                    <a:pt x="240" y="820"/>
                  </a:lnTo>
                  <a:lnTo>
                    <a:pt x="340" y="820"/>
                  </a:lnTo>
                  <a:lnTo>
                    <a:pt x="405" y="820"/>
                  </a:lnTo>
                  <a:lnTo>
                    <a:pt x="470" y="806"/>
                  </a:lnTo>
                  <a:lnTo>
                    <a:pt x="530" y="791"/>
                  </a:lnTo>
                  <a:lnTo>
                    <a:pt x="572" y="770"/>
                  </a:lnTo>
                  <a:lnTo>
                    <a:pt x="624" y="755"/>
                  </a:lnTo>
                  <a:lnTo>
                    <a:pt x="660" y="718"/>
                  </a:lnTo>
                  <a:lnTo>
                    <a:pt x="697" y="682"/>
                  </a:lnTo>
                  <a:lnTo>
                    <a:pt x="726" y="640"/>
                  </a:lnTo>
                  <a:lnTo>
                    <a:pt x="731" y="616"/>
                  </a:lnTo>
                  <a:lnTo>
                    <a:pt x="739" y="574"/>
                  </a:lnTo>
                  <a:lnTo>
                    <a:pt x="739" y="522"/>
                  </a:lnTo>
                  <a:lnTo>
                    <a:pt x="731" y="501"/>
                  </a:lnTo>
                  <a:lnTo>
                    <a:pt x="726" y="480"/>
                  </a:lnTo>
                  <a:lnTo>
                    <a:pt x="726" y="450"/>
                  </a:lnTo>
                  <a:lnTo>
                    <a:pt x="739" y="457"/>
                  </a:lnTo>
                  <a:lnTo>
                    <a:pt x="747" y="465"/>
                  </a:lnTo>
                  <a:lnTo>
                    <a:pt x="762" y="538"/>
                  </a:lnTo>
                  <a:lnTo>
                    <a:pt x="768" y="494"/>
                  </a:lnTo>
                  <a:lnTo>
                    <a:pt x="762" y="450"/>
                  </a:lnTo>
                  <a:lnTo>
                    <a:pt x="747" y="421"/>
                  </a:lnTo>
                  <a:lnTo>
                    <a:pt x="731" y="400"/>
                  </a:lnTo>
                  <a:lnTo>
                    <a:pt x="731" y="392"/>
                  </a:lnTo>
                  <a:lnTo>
                    <a:pt x="739" y="400"/>
                  </a:lnTo>
                  <a:lnTo>
                    <a:pt x="762" y="407"/>
                  </a:lnTo>
                  <a:lnTo>
                    <a:pt x="768" y="421"/>
                  </a:lnTo>
                  <a:lnTo>
                    <a:pt x="783" y="457"/>
                  </a:lnTo>
                  <a:lnTo>
                    <a:pt x="791" y="501"/>
                  </a:lnTo>
                  <a:lnTo>
                    <a:pt x="783" y="545"/>
                  </a:lnTo>
                  <a:lnTo>
                    <a:pt x="783" y="632"/>
                  </a:lnTo>
                  <a:lnTo>
                    <a:pt x="776" y="632"/>
                  </a:lnTo>
                  <a:lnTo>
                    <a:pt x="559" y="421"/>
                  </a:lnTo>
                  <a:lnTo>
                    <a:pt x="543" y="501"/>
                  </a:lnTo>
                  <a:lnTo>
                    <a:pt x="514" y="559"/>
                  </a:lnTo>
                  <a:lnTo>
                    <a:pt x="501" y="580"/>
                  </a:lnTo>
                  <a:lnTo>
                    <a:pt x="470" y="603"/>
                  </a:lnTo>
                  <a:lnTo>
                    <a:pt x="399" y="640"/>
                  </a:lnTo>
                  <a:lnTo>
                    <a:pt x="334" y="632"/>
                  </a:lnTo>
                  <a:lnTo>
                    <a:pt x="269" y="611"/>
                  </a:lnTo>
                  <a:lnTo>
                    <a:pt x="217" y="580"/>
                  </a:lnTo>
                  <a:lnTo>
                    <a:pt x="180" y="545"/>
                  </a:lnTo>
                  <a:lnTo>
                    <a:pt x="159" y="501"/>
                  </a:lnTo>
                  <a:lnTo>
                    <a:pt x="138" y="465"/>
                  </a:lnTo>
                  <a:lnTo>
                    <a:pt x="130" y="428"/>
                  </a:lnTo>
                  <a:lnTo>
                    <a:pt x="130" y="392"/>
                  </a:lnTo>
                  <a:lnTo>
                    <a:pt x="130" y="334"/>
                  </a:lnTo>
                  <a:lnTo>
                    <a:pt x="138" y="298"/>
                  </a:lnTo>
                  <a:lnTo>
                    <a:pt x="152" y="261"/>
                  </a:lnTo>
                  <a:lnTo>
                    <a:pt x="167" y="240"/>
                  </a:lnTo>
                  <a:lnTo>
                    <a:pt x="217" y="204"/>
                  </a:lnTo>
                  <a:lnTo>
                    <a:pt x="282" y="160"/>
                  </a:lnTo>
                  <a:lnTo>
                    <a:pt x="298" y="160"/>
                  </a:lnTo>
                  <a:lnTo>
                    <a:pt x="298" y="152"/>
                  </a:lnTo>
                  <a:lnTo>
                    <a:pt x="240" y="167"/>
                  </a:lnTo>
                  <a:lnTo>
                    <a:pt x="196" y="196"/>
                  </a:lnTo>
                  <a:lnTo>
                    <a:pt x="152" y="233"/>
                  </a:lnTo>
                  <a:lnTo>
                    <a:pt x="115" y="269"/>
                  </a:lnTo>
                  <a:lnTo>
                    <a:pt x="115" y="277"/>
                  </a:lnTo>
                  <a:lnTo>
                    <a:pt x="109" y="277"/>
                  </a:lnTo>
                  <a:lnTo>
                    <a:pt x="130" y="233"/>
                  </a:lnTo>
                  <a:lnTo>
                    <a:pt x="159" y="189"/>
                  </a:lnTo>
                  <a:lnTo>
                    <a:pt x="196" y="160"/>
                  </a:lnTo>
                  <a:lnTo>
                    <a:pt x="240" y="139"/>
                  </a:lnTo>
                  <a:lnTo>
                    <a:pt x="274" y="123"/>
                  </a:lnTo>
                  <a:lnTo>
                    <a:pt x="319" y="110"/>
                  </a:lnTo>
                  <a:lnTo>
                    <a:pt x="376" y="102"/>
                  </a:lnTo>
                  <a:lnTo>
                    <a:pt x="370" y="94"/>
                  </a:lnTo>
                  <a:lnTo>
                    <a:pt x="347" y="87"/>
                  </a:lnTo>
                  <a:lnTo>
                    <a:pt x="326" y="81"/>
                  </a:lnTo>
                  <a:lnTo>
                    <a:pt x="311" y="73"/>
                  </a:lnTo>
                  <a:lnTo>
                    <a:pt x="340" y="66"/>
                  </a:lnTo>
                  <a:lnTo>
                    <a:pt x="370" y="58"/>
                  </a:lnTo>
                  <a:lnTo>
                    <a:pt x="413" y="66"/>
                  </a:lnTo>
                  <a:lnTo>
                    <a:pt x="493" y="94"/>
                  </a:lnTo>
                  <a:lnTo>
                    <a:pt x="486" y="123"/>
                  </a:lnTo>
                  <a:lnTo>
                    <a:pt x="478" y="146"/>
                  </a:lnTo>
                  <a:lnTo>
                    <a:pt x="478" y="181"/>
                  </a:lnTo>
                  <a:lnTo>
                    <a:pt x="501" y="175"/>
                  </a:lnTo>
                  <a:lnTo>
                    <a:pt x="507" y="181"/>
                  </a:lnTo>
                  <a:lnTo>
                    <a:pt x="478" y="212"/>
                  </a:lnTo>
                  <a:lnTo>
                    <a:pt x="449" y="233"/>
                  </a:lnTo>
                  <a:lnTo>
                    <a:pt x="478" y="240"/>
                  </a:lnTo>
                  <a:lnTo>
                    <a:pt x="501" y="240"/>
                  </a:lnTo>
                  <a:lnTo>
                    <a:pt x="514" y="248"/>
                  </a:lnTo>
                  <a:lnTo>
                    <a:pt x="514" y="254"/>
                  </a:lnTo>
                  <a:lnTo>
                    <a:pt x="522" y="261"/>
                  </a:lnTo>
                  <a:lnTo>
                    <a:pt x="530" y="261"/>
                  </a:lnTo>
                  <a:lnTo>
                    <a:pt x="543" y="269"/>
                  </a:lnTo>
                  <a:lnTo>
                    <a:pt x="551" y="290"/>
                  </a:lnTo>
                  <a:lnTo>
                    <a:pt x="566" y="327"/>
                  </a:lnTo>
                  <a:lnTo>
                    <a:pt x="566" y="379"/>
                  </a:lnTo>
                  <a:lnTo>
                    <a:pt x="559" y="421"/>
                  </a:lnTo>
                  <a:lnTo>
                    <a:pt x="776" y="632"/>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endParaRPr kumimoji="0" lang="ja-JP" altLang="en-US">
                <a:solidFill>
                  <a:srgbClr val="FF0000">
                    <a:alpha val="100000"/>
                  </a:srgbClr>
                </a:solidFill>
                <a:latin typeface="Corbel"/>
                <a:ea typeface="ＭＳ ゴシック"/>
              </a:endParaRPr>
            </a:p>
          </p:txBody>
        </p:sp>
        <p:sp>
          <p:nvSpPr>
            <p:cNvPr id="20" name="フリーフォーム 19"/>
            <p:cNvSpPr>
              <a:spLocks/>
            </p:cNvSpPr>
            <p:nvPr/>
          </p:nvSpPr>
          <p:spPr bwMode="auto">
            <a:xfrm>
              <a:off x="7358082" y="4714884"/>
              <a:ext cx="251974" cy="453319"/>
            </a:xfrm>
            <a:custGeom>
              <a:avLst/>
              <a:gdLst>
                <a:gd name="T0" fmla="*/ 0 w 144"/>
                <a:gd name="T1" fmla="*/ 0 h 261"/>
                <a:gd name="T2" fmla="*/ 66675 w 144"/>
                <a:gd name="T3" fmla="*/ 149225 h 261"/>
                <a:gd name="T4" fmla="*/ 138113 w 144"/>
                <a:gd name="T5" fmla="*/ 274638 h 261"/>
                <a:gd name="T6" fmla="*/ 207963 w 144"/>
                <a:gd name="T7" fmla="*/ 357188 h 261"/>
                <a:gd name="T8" fmla="*/ 228600 w 144"/>
                <a:gd name="T9" fmla="*/ 414338 h 261"/>
                <a:gd name="T10" fmla="*/ 125413 w 144"/>
                <a:gd name="T11" fmla="*/ 331788 h 261"/>
                <a:gd name="T12" fmla="*/ 92075 w 144"/>
                <a:gd name="T13" fmla="*/ 274638 h 261"/>
                <a:gd name="T14" fmla="*/ 46038 w 144"/>
                <a:gd name="T15" fmla="*/ 195263 h 261"/>
                <a:gd name="T16" fmla="*/ 12700 w 144"/>
                <a:gd name="T17" fmla="*/ 103188 h 261"/>
                <a:gd name="T18" fmla="*/ 12700 w 144"/>
                <a:gd name="T19" fmla="*/ 0 h 261"/>
                <a:gd name="T20" fmla="*/ 0 w 144"/>
                <a:gd name="T21" fmla="*/ 0 h 261"/>
                <a:gd name="T22" fmla="*/ 0 1 256"/>
                <a:gd name="T23" fmla="*/ 0 1 256"/>
                <a:gd name="T24" fmla="*/ 0 1 256"/>
                <a:gd name="T25" fmla="*/ 0 1 256"/>
                <a:gd name="T26" fmla="*/ 0 1 256"/>
                <a:gd name="T27" fmla="*/ 0 1 256"/>
                <a:gd name="T28" fmla="*/ 0 1 256"/>
                <a:gd name="T29" fmla="*/ 0 1 256"/>
                <a:gd name="T30" fmla="*/ 0 1 256"/>
                <a:gd name="T31" fmla="*/ 0 1 256"/>
                <a:gd name="T32" fmla="*/ 0 1 256"/>
                <a:gd name="T33" fmla="*/ 0 w 144"/>
                <a:gd name="T34" fmla="*/ 0 h 261"/>
                <a:gd name="T35" fmla="*/ 0 w 144"/>
                <a:gd name="T36" fmla="*/ 0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61">
                  <a:moveTo>
                    <a:pt x="0" y="0"/>
                  </a:moveTo>
                  <a:lnTo>
                    <a:pt x="42" y="94"/>
                  </a:lnTo>
                  <a:lnTo>
                    <a:pt x="87" y="173"/>
                  </a:lnTo>
                  <a:lnTo>
                    <a:pt x="131" y="225"/>
                  </a:lnTo>
                  <a:lnTo>
                    <a:pt x="144" y="261"/>
                  </a:lnTo>
                  <a:lnTo>
                    <a:pt x="79" y="209"/>
                  </a:lnTo>
                  <a:lnTo>
                    <a:pt x="58" y="173"/>
                  </a:lnTo>
                  <a:lnTo>
                    <a:pt x="29" y="123"/>
                  </a:lnTo>
                  <a:lnTo>
                    <a:pt x="8" y="65"/>
                  </a:lnTo>
                  <a:lnTo>
                    <a:pt x="8" y="0"/>
                  </a:lnTo>
                  <a:lnTo>
                    <a:pt x="0" y="0"/>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endParaRPr kumimoji="0" lang="ja-JP" altLang="en-US">
                <a:solidFill>
                  <a:srgbClr val="FF0000">
                    <a:alpha val="100000"/>
                  </a:srgbClr>
                </a:solidFill>
                <a:latin typeface="Corbel"/>
                <a:ea typeface="ＭＳ ゴシック"/>
              </a:endParaRPr>
            </a:p>
          </p:txBody>
        </p:sp>
      </p:grpSp>
    </p:spTree>
    <p:extLst>
      <p:ext uri="{BB962C8B-B14F-4D97-AF65-F5344CB8AC3E}">
        <p14:creationId xmlns:p14="http://schemas.microsoft.com/office/powerpoint/2010/main" val="336580770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428604"/>
            <a:ext cx="8229600" cy="1143000"/>
          </a:xfrm>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a:xfrm>
            <a:off x="428596" y="1614477"/>
            <a:ext cx="8229600" cy="4687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a:xfrm>
            <a:off x="0" y="0"/>
            <a:ext cx="2133600" cy="360000"/>
          </a:xfrm>
        </p:spPr>
        <p:txBody>
          <a:bodyPr/>
          <a:lstStyle/>
          <a:p>
            <a:fld id="{FBC5E586-3E5B-4377-ACA2-361A67DD6269}" type="datetimeFigureOut">
              <a:rPr kumimoji="1" lang="ja-JP" altLang="en-US" smtClean="0">
                <a:solidFill>
                  <a:srgbClr val="323232"/>
                </a:solidFill>
              </a:rPr>
              <a:pPr/>
              <a:t>2018/2/27</a:t>
            </a:fld>
            <a:endParaRPr kumimoji="1" lang="ja-JP" altLang="en-US">
              <a:solidFill>
                <a:srgbClr val="323232"/>
              </a:solidFill>
            </a:endParaRPr>
          </a:p>
        </p:txBody>
      </p:sp>
      <p:sp>
        <p:nvSpPr>
          <p:cNvPr id="5" name="フッター プレースホルダー 4"/>
          <p:cNvSpPr>
            <a:spLocks noGrp="1"/>
          </p:cNvSpPr>
          <p:nvPr>
            <p:ph type="ftr" sz="quarter" idx="11"/>
          </p:nvPr>
        </p:nvSpPr>
        <p:spPr>
          <a:xfrm>
            <a:off x="2199599" y="0"/>
            <a:ext cx="4500000" cy="360000"/>
          </a:xfrm>
        </p:spPr>
        <p:txBody>
          <a:bodyPr/>
          <a:lstStyle/>
          <a:p>
            <a:endParaRPr kumimoji="1" lang="ja-JP" altLang="en-US">
              <a:solidFill>
                <a:srgbClr val="323232"/>
              </a:solidFill>
            </a:endParaRPr>
          </a:p>
        </p:txBody>
      </p:sp>
      <p:sp>
        <p:nvSpPr>
          <p:cNvPr id="6" name="スライド番号プレースホルダー 5"/>
          <p:cNvSpPr>
            <a:spLocks noGrp="1"/>
          </p:cNvSpPr>
          <p:nvPr>
            <p:ph type="sldNum" sz="quarter" idx="12"/>
          </p:nvPr>
        </p:nvSpPr>
        <p:spPr>
          <a:xfrm>
            <a:off x="7714800" y="0"/>
            <a:ext cx="1429200" cy="360000"/>
          </a:xfrm>
        </p:spPr>
        <p:txBody>
          <a:bodyPr/>
          <a:lstStyle>
            <a:lvl1pPr algn="ctr">
              <a:defRPr/>
            </a:lvl1pPr>
          </a:lstStyle>
          <a:p>
            <a:fld id="{636D4D37-1E84-4094-A4C7-F602B72C1CCA}" type="slidenum">
              <a:rPr kumimoji="1" lang="ja-JP" altLang="en-US" smtClean="0">
                <a:solidFill>
                  <a:srgbClr val="1F497D">
                    <a:shade val="50000"/>
                  </a:srgbClr>
                </a:solidFill>
              </a:rPr>
              <a:pPr/>
              <a:t>‹#›</a:t>
            </a:fld>
            <a:endParaRPr kumimoji="1" lang="ja-JP" altLang="en-US">
              <a:solidFill>
                <a:srgbClr val="1F497D">
                  <a:shade val="50000"/>
                </a:srgbClr>
              </a:solidFill>
            </a:endParaRPr>
          </a:p>
        </p:txBody>
      </p:sp>
    </p:spTree>
    <p:extLst>
      <p:ext uri="{BB962C8B-B14F-4D97-AF65-F5344CB8AC3E}">
        <p14:creationId xmlns:p14="http://schemas.microsoft.com/office/powerpoint/2010/main" val="1096439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3">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82544" y="2698740"/>
            <a:ext cx="7772400" cy="1362075"/>
          </a:xfrm>
        </p:spPr>
        <p:txBody>
          <a:bodyPr anchor="t"/>
          <a:lstStyle>
            <a:lvl1pPr algn="l">
              <a:defRPr sz="4000" b="1" cap="all"/>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82544" y="1176322"/>
            <a:ext cx="7772400" cy="1500187"/>
          </a:xfrm>
        </p:spPr>
        <p:txBody>
          <a:bodyPr anchor="b"/>
          <a:lstStyle>
            <a:lvl1pPr marL="0" indent="0">
              <a:buNone/>
              <a:defRPr sz="2000" baseline="0">
                <a:solidFill>
                  <a:schemeClr val="tx2"/>
                </a:solidFill>
              </a:defRPr>
            </a:lvl1pPr>
            <a:lvl2pPr marL="457200" indent="0">
              <a:buNone/>
              <a:defRPr sz="1800">
                <a:solidFill>
                  <a:schemeClr val="tx2"/>
                </a:solidFill>
              </a:defRPr>
            </a:lvl2pPr>
            <a:lvl3pPr marL="914400" indent="0">
              <a:buNone/>
              <a:defRPr sz="1600">
                <a:solidFill>
                  <a:schemeClr val="tx2"/>
                </a:solidFill>
              </a:defRPr>
            </a:lvl3pPr>
            <a:lvl4pPr marL="1371600" indent="0">
              <a:buNone/>
              <a:defRPr sz="1400">
                <a:solidFill>
                  <a:schemeClr val="tx2"/>
                </a:solidFill>
              </a:defRPr>
            </a:lvl4pPr>
            <a:lvl5pPr marL="1828800" indent="0">
              <a:buNone/>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a:xfrm>
            <a:off x="0" y="0"/>
            <a:ext cx="2133600" cy="360000"/>
          </a:xfrm>
        </p:spPr>
        <p:txBody>
          <a:bodyPr/>
          <a:lstStyle/>
          <a:p>
            <a:fld id="{FBC5E586-3E5B-4377-ACA2-361A67DD6269}" type="datetimeFigureOut">
              <a:rPr kumimoji="1" lang="ja-JP" altLang="en-US" smtClean="0">
                <a:solidFill>
                  <a:srgbClr val="E3DED1"/>
                </a:solidFill>
              </a:rPr>
              <a:pPr/>
              <a:t>2018/2/27</a:t>
            </a:fld>
            <a:endParaRPr kumimoji="1" lang="ja-JP" altLang="en-US">
              <a:solidFill>
                <a:srgbClr val="E3DED1"/>
              </a:solidFill>
            </a:endParaRPr>
          </a:p>
        </p:txBody>
      </p:sp>
      <p:sp>
        <p:nvSpPr>
          <p:cNvPr id="5" name="フッター プレースホルダー 4"/>
          <p:cNvSpPr>
            <a:spLocks noGrp="1"/>
          </p:cNvSpPr>
          <p:nvPr>
            <p:ph type="ftr" sz="quarter" idx="11"/>
          </p:nvPr>
        </p:nvSpPr>
        <p:spPr>
          <a:xfrm>
            <a:off x="2199600" y="0"/>
            <a:ext cx="4500000" cy="360000"/>
          </a:xfrm>
        </p:spPr>
        <p:txBody>
          <a:bodyPr/>
          <a:lstStyle/>
          <a:p>
            <a:endParaRPr kumimoji="1" lang="ja-JP" altLang="en-US">
              <a:solidFill>
                <a:srgbClr val="E3DED1"/>
              </a:solidFill>
            </a:endParaRPr>
          </a:p>
        </p:txBody>
      </p:sp>
      <p:sp>
        <p:nvSpPr>
          <p:cNvPr id="6" name="スライド番号プレースホルダー 5"/>
          <p:cNvSpPr>
            <a:spLocks noGrp="1"/>
          </p:cNvSpPr>
          <p:nvPr>
            <p:ph type="sldNum" sz="quarter" idx="12"/>
          </p:nvPr>
        </p:nvSpPr>
        <p:spPr>
          <a:xfrm>
            <a:off x="7714800" y="0"/>
            <a:ext cx="1429200" cy="360000"/>
          </a:xfrm>
        </p:spPr>
        <p:txBody>
          <a:bodyPr/>
          <a:lstStyle>
            <a:lvl1pPr algn="ctr">
              <a:defRPr/>
            </a:lvl1pPr>
          </a:lstStyle>
          <a:p>
            <a:fld id="{636D4D37-1E84-4094-A4C7-F602B72C1CCA}" type="slidenum">
              <a:rPr kumimoji="1" lang="ja-JP" altLang="en-US" smtClean="0">
                <a:solidFill>
                  <a:srgbClr val="1F497D">
                    <a:shade val="50000"/>
                  </a:srgbClr>
                </a:solidFill>
              </a:rPr>
              <a:pPr/>
              <a:t>‹#›</a:t>
            </a:fld>
            <a:endParaRPr kumimoji="1" lang="ja-JP" altLang="en-US">
              <a:solidFill>
                <a:srgbClr val="1F497D">
                  <a:shade val="50000"/>
                </a:srgbClr>
              </a:solidFill>
            </a:endParaRPr>
          </a:p>
        </p:txBody>
      </p:sp>
      <p:grpSp>
        <p:nvGrpSpPr>
          <p:cNvPr id="7" name="グループ化 6"/>
          <p:cNvGrpSpPr>
            <a:grpSpLocks/>
          </p:cNvGrpSpPr>
          <p:nvPr/>
        </p:nvGrpSpPr>
        <p:grpSpPr bwMode="auto">
          <a:xfrm>
            <a:off x="-16016" y="0"/>
            <a:ext cx="9144000" cy="6858024"/>
            <a:chOff x="-129" y="-42"/>
            <a:chExt cx="6177" cy="4355"/>
          </a:xfrm>
        </p:grpSpPr>
        <p:sp>
          <p:nvSpPr>
            <p:cNvPr id="24" name="フリーフォーム 23"/>
            <p:cNvSpPr>
              <a:spLocks/>
            </p:cNvSpPr>
            <p:nvPr/>
          </p:nvSpPr>
          <p:spPr bwMode="auto">
            <a:xfrm>
              <a:off x="-122" y="-42"/>
              <a:ext cx="5811" cy="4091"/>
            </a:xfrm>
            <a:custGeom>
              <a:avLst/>
              <a:gdLst/>
              <a:ahLst/>
              <a:cxnLst>
                <a:cxn ang="0">
                  <a:pos x="0" y="4069"/>
                </a:cxn>
                <a:cxn ang="0">
                  <a:pos x="161" y="4084"/>
                </a:cxn>
                <a:cxn ang="0">
                  <a:pos x="344" y="4084"/>
                </a:cxn>
                <a:cxn ang="0">
                  <a:pos x="593" y="4091"/>
                </a:cxn>
                <a:cxn ang="0">
                  <a:pos x="893" y="4084"/>
                </a:cxn>
                <a:cxn ang="0">
                  <a:pos x="1230" y="4069"/>
                </a:cxn>
                <a:cxn ang="0">
                  <a:pos x="1588" y="4033"/>
                </a:cxn>
                <a:cxn ang="0">
                  <a:pos x="1991" y="3996"/>
                </a:cxn>
                <a:cxn ang="0">
                  <a:pos x="2196" y="3959"/>
                </a:cxn>
                <a:cxn ang="0">
                  <a:pos x="2408" y="3923"/>
                </a:cxn>
                <a:cxn ang="0">
                  <a:pos x="2613" y="3879"/>
                </a:cxn>
                <a:cxn ang="0">
                  <a:pos x="2832" y="3828"/>
                </a:cxn>
                <a:cxn ang="0">
                  <a:pos x="3052" y="3776"/>
                </a:cxn>
                <a:cxn ang="0">
                  <a:pos x="3257" y="3718"/>
                </a:cxn>
                <a:cxn ang="0">
                  <a:pos x="3469" y="3645"/>
                </a:cxn>
                <a:cxn ang="0">
                  <a:pos x="3681" y="3572"/>
                </a:cxn>
                <a:cxn ang="0">
                  <a:pos x="3886" y="3484"/>
                </a:cxn>
                <a:cxn ang="0">
                  <a:pos x="4084" y="3381"/>
                </a:cxn>
                <a:cxn ang="0">
                  <a:pos x="4274" y="3279"/>
                </a:cxn>
                <a:cxn ang="0">
                  <a:pos x="4465" y="3169"/>
                </a:cxn>
                <a:cxn ang="0">
                  <a:pos x="4648" y="3037"/>
                </a:cxn>
                <a:cxn ang="0">
                  <a:pos x="4816" y="2898"/>
                </a:cxn>
                <a:cxn ang="0">
                  <a:pos x="4970" y="2759"/>
                </a:cxn>
                <a:cxn ang="0">
                  <a:pos x="5123" y="2591"/>
                </a:cxn>
                <a:cxn ang="0">
                  <a:pos x="5189" y="2510"/>
                </a:cxn>
                <a:cxn ang="0">
                  <a:pos x="5262" y="2415"/>
                </a:cxn>
                <a:cxn ang="0">
                  <a:pos x="5350" y="2269"/>
                </a:cxn>
                <a:cxn ang="0">
                  <a:pos x="5453" y="2093"/>
                </a:cxn>
                <a:cxn ang="0">
                  <a:pos x="5555" y="1873"/>
                </a:cxn>
                <a:cxn ang="0">
                  <a:pos x="5606" y="1756"/>
                </a:cxn>
                <a:cxn ang="0">
                  <a:pos x="5658" y="1625"/>
                </a:cxn>
                <a:cxn ang="0">
                  <a:pos x="5709" y="1485"/>
                </a:cxn>
                <a:cxn ang="0">
                  <a:pos x="5745" y="1332"/>
                </a:cxn>
                <a:cxn ang="0">
                  <a:pos x="5775" y="1207"/>
                </a:cxn>
                <a:cxn ang="0">
                  <a:pos x="5789" y="1068"/>
                </a:cxn>
                <a:cxn ang="0">
                  <a:pos x="5804" y="893"/>
                </a:cxn>
                <a:cxn ang="0">
                  <a:pos x="5811" y="790"/>
                </a:cxn>
                <a:cxn ang="0">
                  <a:pos x="5804" y="695"/>
                </a:cxn>
                <a:cxn ang="0">
                  <a:pos x="5797" y="578"/>
                </a:cxn>
                <a:cxn ang="0">
                  <a:pos x="5782" y="461"/>
                </a:cxn>
                <a:cxn ang="0">
                  <a:pos x="5760" y="344"/>
                </a:cxn>
                <a:cxn ang="0">
                  <a:pos x="5738" y="227"/>
                </a:cxn>
                <a:cxn ang="0">
                  <a:pos x="5694" y="109"/>
                </a:cxn>
                <a:cxn ang="0">
                  <a:pos x="5643" y="0"/>
                </a:cxn>
              </a:cxnLst>
              <a:rect l="0" t="0" r="0" b="0"/>
              <a:pathLst>
                <a:path w="5811" h="4091">
                  <a:moveTo>
                    <a:pt x="0" y="4069"/>
                  </a:moveTo>
                  <a:lnTo>
                    <a:pt x="161" y="4084"/>
                  </a:lnTo>
                  <a:lnTo>
                    <a:pt x="344" y="4084"/>
                  </a:lnTo>
                  <a:lnTo>
                    <a:pt x="593" y="4091"/>
                  </a:lnTo>
                  <a:lnTo>
                    <a:pt x="893" y="4084"/>
                  </a:lnTo>
                  <a:lnTo>
                    <a:pt x="1230" y="4069"/>
                  </a:lnTo>
                  <a:lnTo>
                    <a:pt x="1588" y="4033"/>
                  </a:lnTo>
                  <a:lnTo>
                    <a:pt x="1991" y="3996"/>
                  </a:lnTo>
                  <a:lnTo>
                    <a:pt x="2196" y="3959"/>
                  </a:lnTo>
                  <a:lnTo>
                    <a:pt x="2408" y="3923"/>
                  </a:lnTo>
                  <a:lnTo>
                    <a:pt x="2613" y="3879"/>
                  </a:lnTo>
                  <a:lnTo>
                    <a:pt x="2832" y="3828"/>
                  </a:lnTo>
                  <a:lnTo>
                    <a:pt x="3052" y="3776"/>
                  </a:lnTo>
                  <a:lnTo>
                    <a:pt x="3257" y="3718"/>
                  </a:lnTo>
                  <a:lnTo>
                    <a:pt x="3469" y="3645"/>
                  </a:lnTo>
                  <a:lnTo>
                    <a:pt x="3681" y="3572"/>
                  </a:lnTo>
                  <a:lnTo>
                    <a:pt x="3886" y="3484"/>
                  </a:lnTo>
                  <a:lnTo>
                    <a:pt x="4084" y="3381"/>
                  </a:lnTo>
                  <a:lnTo>
                    <a:pt x="4274" y="3279"/>
                  </a:lnTo>
                  <a:lnTo>
                    <a:pt x="4465" y="3169"/>
                  </a:lnTo>
                  <a:lnTo>
                    <a:pt x="4648" y="3037"/>
                  </a:lnTo>
                  <a:lnTo>
                    <a:pt x="4816" y="2898"/>
                  </a:lnTo>
                  <a:lnTo>
                    <a:pt x="4970" y="2759"/>
                  </a:lnTo>
                  <a:lnTo>
                    <a:pt x="5123" y="2591"/>
                  </a:lnTo>
                  <a:lnTo>
                    <a:pt x="5189" y="2510"/>
                  </a:lnTo>
                  <a:lnTo>
                    <a:pt x="5262" y="2415"/>
                  </a:lnTo>
                  <a:lnTo>
                    <a:pt x="5350" y="2269"/>
                  </a:lnTo>
                  <a:lnTo>
                    <a:pt x="5453" y="2093"/>
                  </a:lnTo>
                  <a:lnTo>
                    <a:pt x="5555" y="1873"/>
                  </a:lnTo>
                  <a:lnTo>
                    <a:pt x="5606" y="1756"/>
                  </a:lnTo>
                  <a:lnTo>
                    <a:pt x="5658" y="1625"/>
                  </a:lnTo>
                  <a:lnTo>
                    <a:pt x="5709" y="1485"/>
                  </a:lnTo>
                  <a:lnTo>
                    <a:pt x="5745" y="1332"/>
                  </a:lnTo>
                  <a:lnTo>
                    <a:pt x="5775" y="1207"/>
                  </a:lnTo>
                  <a:lnTo>
                    <a:pt x="5789" y="1068"/>
                  </a:lnTo>
                  <a:lnTo>
                    <a:pt x="5804" y="893"/>
                  </a:lnTo>
                  <a:lnTo>
                    <a:pt x="5811" y="790"/>
                  </a:lnTo>
                  <a:lnTo>
                    <a:pt x="5804" y="695"/>
                  </a:lnTo>
                  <a:lnTo>
                    <a:pt x="5797" y="578"/>
                  </a:lnTo>
                  <a:lnTo>
                    <a:pt x="5782" y="461"/>
                  </a:lnTo>
                  <a:lnTo>
                    <a:pt x="5760" y="344"/>
                  </a:lnTo>
                  <a:lnTo>
                    <a:pt x="5738" y="227"/>
                  </a:lnTo>
                  <a:lnTo>
                    <a:pt x="5694" y="109"/>
                  </a:lnTo>
                  <a:lnTo>
                    <a:pt x="5643" y="0"/>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latin typeface="Arial" charset="0"/>
                <a:ea typeface="ＭＳ Ｐゴシック" charset="-128"/>
              </a:endParaRPr>
            </a:p>
          </p:txBody>
        </p:sp>
        <p:sp>
          <p:nvSpPr>
            <p:cNvPr id="25" name="フリーフォーム 24"/>
            <p:cNvSpPr>
              <a:spLocks/>
            </p:cNvSpPr>
            <p:nvPr/>
          </p:nvSpPr>
          <p:spPr bwMode="auto">
            <a:xfrm>
              <a:off x="-129" y="-42"/>
              <a:ext cx="6177" cy="4245"/>
            </a:xfrm>
            <a:custGeom>
              <a:avLst/>
              <a:gdLst/>
              <a:ahLst/>
              <a:cxnLst>
                <a:cxn ang="0">
                  <a:pos x="0" y="4238"/>
                </a:cxn>
                <a:cxn ang="0">
                  <a:pos x="161" y="4245"/>
                </a:cxn>
                <a:cxn ang="0">
                  <a:pos x="607" y="4245"/>
                </a:cxn>
                <a:cxn ang="0">
                  <a:pos x="915" y="4238"/>
                </a:cxn>
                <a:cxn ang="0">
                  <a:pos x="1266" y="4223"/>
                </a:cxn>
                <a:cxn ang="0">
                  <a:pos x="1632" y="4208"/>
                </a:cxn>
                <a:cxn ang="0">
                  <a:pos x="2034" y="4172"/>
                </a:cxn>
                <a:cxn ang="0">
                  <a:pos x="2459" y="4135"/>
                </a:cxn>
                <a:cxn ang="0">
                  <a:pos x="2891" y="4069"/>
                </a:cxn>
                <a:cxn ang="0">
                  <a:pos x="3096" y="4033"/>
                </a:cxn>
                <a:cxn ang="0">
                  <a:pos x="3308" y="4003"/>
                </a:cxn>
                <a:cxn ang="0">
                  <a:pos x="3513" y="3952"/>
                </a:cxn>
                <a:cxn ang="0">
                  <a:pos x="3718" y="3901"/>
                </a:cxn>
                <a:cxn ang="0">
                  <a:pos x="3915" y="3850"/>
                </a:cxn>
                <a:cxn ang="0">
                  <a:pos x="4098" y="3791"/>
                </a:cxn>
                <a:cxn ang="0">
                  <a:pos x="4289" y="3725"/>
                </a:cxn>
                <a:cxn ang="0">
                  <a:pos x="4464" y="3652"/>
                </a:cxn>
                <a:cxn ang="0">
                  <a:pos x="4625" y="3586"/>
                </a:cxn>
                <a:cxn ang="0">
                  <a:pos x="4779" y="3498"/>
                </a:cxn>
                <a:cxn ang="0">
                  <a:pos x="4925" y="3410"/>
                </a:cxn>
                <a:cxn ang="0">
                  <a:pos x="5050" y="3308"/>
                </a:cxn>
                <a:cxn ang="0">
                  <a:pos x="5094" y="3271"/>
                </a:cxn>
                <a:cxn ang="0">
                  <a:pos x="5204" y="3154"/>
                </a:cxn>
                <a:cxn ang="0">
                  <a:pos x="5372" y="2971"/>
                </a:cxn>
                <a:cxn ang="0">
                  <a:pos x="5467" y="2862"/>
                </a:cxn>
                <a:cxn ang="0">
                  <a:pos x="5562" y="2722"/>
                </a:cxn>
                <a:cxn ang="0">
                  <a:pos x="5665" y="2583"/>
                </a:cxn>
                <a:cxn ang="0">
                  <a:pos x="5760" y="2422"/>
                </a:cxn>
                <a:cxn ang="0">
                  <a:pos x="5855" y="2247"/>
                </a:cxn>
                <a:cxn ang="0">
                  <a:pos x="5943" y="2071"/>
                </a:cxn>
                <a:cxn ang="0">
                  <a:pos x="6023" y="1881"/>
                </a:cxn>
                <a:cxn ang="0">
                  <a:pos x="6089" y="1683"/>
                </a:cxn>
                <a:cxn ang="0">
                  <a:pos x="6118" y="1573"/>
                </a:cxn>
                <a:cxn ang="0">
                  <a:pos x="6140" y="1471"/>
                </a:cxn>
                <a:cxn ang="0">
                  <a:pos x="6162" y="1361"/>
                </a:cxn>
                <a:cxn ang="0">
                  <a:pos x="6170" y="1244"/>
                </a:cxn>
                <a:cxn ang="0">
                  <a:pos x="6177" y="1105"/>
                </a:cxn>
                <a:cxn ang="0">
                  <a:pos x="6177" y="944"/>
                </a:cxn>
                <a:cxn ang="0">
                  <a:pos x="6170" y="754"/>
                </a:cxn>
                <a:cxn ang="0">
                  <a:pos x="6155" y="658"/>
                </a:cxn>
                <a:cxn ang="0">
                  <a:pos x="6133" y="549"/>
                </a:cxn>
                <a:cxn ang="0">
                  <a:pos x="6104" y="446"/>
                </a:cxn>
                <a:cxn ang="0">
                  <a:pos x="6075" y="344"/>
                </a:cxn>
                <a:cxn ang="0">
                  <a:pos x="6031" y="241"/>
                </a:cxn>
                <a:cxn ang="0">
                  <a:pos x="5987" y="153"/>
                </a:cxn>
                <a:cxn ang="0">
                  <a:pos x="5928" y="73"/>
                </a:cxn>
                <a:cxn ang="0">
                  <a:pos x="5862" y="0"/>
                </a:cxn>
              </a:cxnLst>
              <a:rect l="0" t="0" r="0" b="0"/>
              <a:pathLst>
                <a:path w="6177" h="4245">
                  <a:moveTo>
                    <a:pt x="0" y="4238"/>
                  </a:moveTo>
                  <a:lnTo>
                    <a:pt x="161" y="4245"/>
                  </a:lnTo>
                  <a:lnTo>
                    <a:pt x="607" y="4245"/>
                  </a:lnTo>
                  <a:lnTo>
                    <a:pt x="915" y="4238"/>
                  </a:lnTo>
                  <a:lnTo>
                    <a:pt x="1266" y="4223"/>
                  </a:lnTo>
                  <a:lnTo>
                    <a:pt x="1632" y="4208"/>
                  </a:lnTo>
                  <a:lnTo>
                    <a:pt x="2034" y="4172"/>
                  </a:lnTo>
                  <a:lnTo>
                    <a:pt x="2459" y="4135"/>
                  </a:lnTo>
                  <a:lnTo>
                    <a:pt x="2891" y="4069"/>
                  </a:lnTo>
                  <a:lnTo>
                    <a:pt x="3096" y="4033"/>
                  </a:lnTo>
                  <a:lnTo>
                    <a:pt x="3308" y="4003"/>
                  </a:lnTo>
                  <a:lnTo>
                    <a:pt x="3513" y="3952"/>
                  </a:lnTo>
                  <a:lnTo>
                    <a:pt x="3718" y="3901"/>
                  </a:lnTo>
                  <a:lnTo>
                    <a:pt x="3915" y="3850"/>
                  </a:lnTo>
                  <a:lnTo>
                    <a:pt x="4098" y="3791"/>
                  </a:lnTo>
                  <a:lnTo>
                    <a:pt x="4289" y="3725"/>
                  </a:lnTo>
                  <a:lnTo>
                    <a:pt x="4464" y="3652"/>
                  </a:lnTo>
                  <a:lnTo>
                    <a:pt x="4625" y="3586"/>
                  </a:lnTo>
                  <a:lnTo>
                    <a:pt x="4779" y="3498"/>
                  </a:lnTo>
                  <a:lnTo>
                    <a:pt x="4925" y="3410"/>
                  </a:lnTo>
                  <a:lnTo>
                    <a:pt x="5050" y="3308"/>
                  </a:lnTo>
                  <a:lnTo>
                    <a:pt x="5094" y="3271"/>
                  </a:lnTo>
                  <a:lnTo>
                    <a:pt x="5204" y="3154"/>
                  </a:lnTo>
                  <a:lnTo>
                    <a:pt x="5372" y="2971"/>
                  </a:lnTo>
                  <a:lnTo>
                    <a:pt x="5467" y="2862"/>
                  </a:lnTo>
                  <a:lnTo>
                    <a:pt x="5562" y="2722"/>
                  </a:lnTo>
                  <a:lnTo>
                    <a:pt x="5665" y="2583"/>
                  </a:lnTo>
                  <a:lnTo>
                    <a:pt x="5760" y="2422"/>
                  </a:lnTo>
                  <a:lnTo>
                    <a:pt x="5855" y="2247"/>
                  </a:lnTo>
                  <a:lnTo>
                    <a:pt x="5943" y="2071"/>
                  </a:lnTo>
                  <a:lnTo>
                    <a:pt x="6023" y="1881"/>
                  </a:lnTo>
                  <a:lnTo>
                    <a:pt x="6089" y="1683"/>
                  </a:lnTo>
                  <a:lnTo>
                    <a:pt x="6118" y="1573"/>
                  </a:lnTo>
                  <a:lnTo>
                    <a:pt x="6140" y="1471"/>
                  </a:lnTo>
                  <a:lnTo>
                    <a:pt x="6162" y="1361"/>
                  </a:lnTo>
                  <a:lnTo>
                    <a:pt x="6170" y="1244"/>
                  </a:lnTo>
                  <a:lnTo>
                    <a:pt x="6177" y="1105"/>
                  </a:lnTo>
                  <a:lnTo>
                    <a:pt x="6177" y="944"/>
                  </a:lnTo>
                  <a:lnTo>
                    <a:pt x="6170" y="754"/>
                  </a:lnTo>
                  <a:lnTo>
                    <a:pt x="6155" y="658"/>
                  </a:lnTo>
                  <a:lnTo>
                    <a:pt x="6133" y="549"/>
                  </a:lnTo>
                  <a:lnTo>
                    <a:pt x="6104" y="446"/>
                  </a:lnTo>
                  <a:lnTo>
                    <a:pt x="6075" y="344"/>
                  </a:lnTo>
                  <a:lnTo>
                    <a:pt x="6031" y="241"/>
                  </a:lnTo>
                  <a:lnTo>
                    <a:pt x="5987" y="153"/>
                  </a:lnTo>
                  <a:lnTo>
                    <a:pt x="5928" y="73"/>
                  </a:lnTo>
                  <a:lnTo>
                    <a:pt x="5862" y="0"/>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latin typeface="Arial" charset="0"/>
                <a:ea typeface="ＭＳ Ｐゴシック" charset="-128"/>
              </a:endParaRPr>
            </a:p>
          </p:txBody>
        </p:sp>
        <p:sp>
          <p:nvSpPr>
            <p:cNvPr id="26" name="フリーフォーム 25"/>
            <p:cNvSpPr>
              <a:spLocks/>
            </p:cNvSpPr>
            <p:nvPr/>
          </p:nvSpPr>
          <p:spPr bwMode="auto">
            <a:xfrm>
              <a:off x="-129" y="1692"/>
              <a:ext cx="6170" cy="2416"/>
            </a:xfrm>
            <a:custGeom>
              <a:avLst/>
              <a:gdLst/>
              <a:ahLst/>
              <a:cxnLst>
                <a:cxn ang="0">
                  <a:pos x="0" y="2203"/>
                </a:cxn>
                <a:cxn ang="0">
                  <a:pos x="161" y="2233"/>
                </a:cxn>
                <a:cxn ang="0">
                  <a:pos x="600" y="2299"/>
                </a:cxn>
                <a:cxn ang="0">
                  <a:pos x="907" y="2335"/>
                </a:cxn>
                <a:cxn ang="0">
                  <a:pos x="1251" y="2365"/>
                </a:cxn>
                <a:cxn ang="0">
                  <a:pos x="1624" y="2394"/>
                </a:cxn>
                <a:cxn ang="0">
                  <a:pos x="2034" y="2408"/>
                </a:cxn>
                <a:cxn ang="0">
                  <a:pos x="2452" y="2416"/>
                </a:cxn>
                <a:cxn ang="0">
                  <a:pos x="2671" y="2416"/>
                </a:cxn>
                <a:cxn ang="0">
                  <a:pos x="2883" y="2401"/>
                </a:cxn>
                <a:cxn ang="0">
                  <a:pos x="3096" y="2394"/>
                </a:cxn>
                <a:cxn ang="0">
                  <a:pos x="3308" y="2379"/>
                </a:cxn>
                <a:cxn ang="0">
                  <a:pos x="3520" y="2357"/>
                </a:cxn>
                <a:cxn ang="0">
                  <a:pos x="3725" y="2328"/>
                </a:cxn>
                <a:cxn ang="0">
                  <a:pos x="3930" y="2291"/>
                </a:cxn>
                <a:cxn ang="0">
                  <a:pos x="4128" y="2247"/>
                </a:cxn>
                <a:cxn ang="0">
                  <a:pos x="4318" y="2196"/>
                </a:cxn>
                <a:cxn ang="0">
                  <a:pos x="4501" y="2138"/>
                </a:cxn>
                <a:cxn ang="0">
                  <a:pos x="4677" y="2072"/>
                </a:cxn>
                <a:cxn ang="0">
                  <a:pos x="4838" y="1991"/>
                </a:cxn>
                <a:cxn ang="0">
                  <a:pos x="4991" y="1911"/>
                </a:cxn>
                <a:cxn ang="0">
                  <a:pos x="5130" y="1816"/>
                </a:cxn>
                <a:cxn ang="0">
                  <a:pos x="5167" y="1786"/>
                </a:cxn>
                <a:cxn ang="0">
                  <a:pos x="5269" y="1684"/>
                </a:cxn>
                <a:cxn ang="0">
                  <a:pos x="5430" y="1530"/>
                </a:cxn>
                <a:cxn ang="0">
                  <a:pos x="5511" y="1435"/>
                </a:cxn>
                <a:cxn ang="0">
                  <a:pos x="5613" y="1318"/>
                </a:cxn>
                <a:cxn ang="0">
                  <a:pos x="5701" y="1193"/>
                </a:cxn>
                <a:cxn ang="0">
                  <a:pos x="5789" y="1054"/>
                </a:cxn>
                <a:cxn ang="0">
                  <a:pos x="5884" y="908"/>
                </a:cxn>
                <a:cxn ang="0">
                  <a:pos x="5957" y="747"/>
                </a:cxn>
                <a:cxn ang="0">
                  <a:pos x="6031" y="571"/>
                </a:cxn>
                <a:cxn ang="0">
                  <a:pos x="6096" y="396"/>
                </a:cxn>
                <a:cxn ang="0">
                  <a:pos x="6140" y="205"/>
                </a:cxn>
                <a:cxn ang="0">
                  <a:pos x="6162" y="103"/>
                </a:cxn>
                <a:cxn ang="0">
                  <a:pos x="6170" y="0"/>
                </a:cxn>
              </a:cxnLst>
              <a:rect l="0" t="0" r="0" b="0"/>
              <a:pathLst>
                <a:path w="6170" h="2416">
                  <a:moveTo>
                    <a:pt x="0" y="2203"/>
                  </a:moveTo>
                  <a:lnTo>
                    <a:pt x="161" y="2233"/>
                  </a:lnTo>
                  <a:lnTo>
                    <a:pt x="600" y="2299"/>
                  </a:lnTo>
                  <a:lnTo>
                    <a:pt x="907" y="2335"/>
                  </a:lnTo>
                  <a:lnTo>
                    <a:pt x="1251" y="2365"/>
                  </a:lnTo>
                  <a:lnTo>
                    <a:pt x="1624" y="2394"/>
                  </a:lnTo>
                  <a:lnTo>
                    <a:pt x="2034" y="2408"/>
                  </a:lnTo>
                  <a:lnTo>
                    <a:pt x="2452" y="2416"/>
                  </a:lnTo>
                  <a:lnTo>
                    <a:pt x="2671" y="2416"/>
                  </a:lnTo>
                  <a:lnTo>
                    <a:pt x="2883" y="2401"/>
                  </a:lnTo>
                  <a:lnTo>
                    <a:pt x="3096" y="2394"/>
                  </a:lnTo>
                  <a:lnTo>
                    <a:pt x="3308" y="2379"/>
                  </a:lnTo>
                  <a:lnTo>
                    <a:pt x="3520" y="2357"/>
                  </a:lnTo>
                  <a:lnTo>
                    <a:pt x="3725" y="2328"/>
                  </a:lnTo>
                  <a:lnTo>
                    <a:pt x="3930" y="2291"/>
                  </a:lnTo>
                  <a:lnTo>
                    <a:pt x="4128" y="2247"/>
                  </a:lnTo>
                  <a:lnTo>
                    <a:pt x="4318" y="2196"/>
                  </a:lnTo>
                  <a:lnTo>
                    <a:pt x="4501" y="2138"/>
                  </a:lnTo>
                  <a:lnTo>
                    <a:pt x="4677" y="2072"/>
                  </a:lnTo>
                  <a:lnTo>
                    <a:pt x="4838" y="1991"/>
                  </a:lnTo>
                  <a:lnTo>
                    <a:pt x="4991" y="1911"/>
                  </a:lnTo>
                  <a:lnTo>
                    <a:pt x="5130" y="1816"/>
                  </a:lnTo>
                  <a:lnTo>
                    <a:pt x="5167" y="1786"/>
                  </a:lnTo>
                  <a:lnTo>
                    <a:pt x="5269" y="1684"/>
                  </a:lnTo>
                  <a:lnTo>
                    <a:pt x="5430" y="1530"/>
                  </a:lnTo>
                  <a:lnTo>
                    <a:pt x="5511" y="1435"/>
                  </a:lnTo>
                  <a:lnTo>
                    <a:pt x="5613" y="1318"/>
                  </a:lnTo>
                  <a:lnTo>
                    <a:pt x="5701" y="1193"/>
                  </a:lnTo>
                  <a:lnTo>
                    <a:pt x="5789" y="1054"/>
                  </a:lnTo>
                  <a:lnTo>
                    <a:pt x="5884" y="908"/>
                  </a:lnTo>
                  <a:lnTo>
                    <a:pt x="5957" y="747"/>
                  </a:lnTo>
                  <a:lnTo>
                    <a:pt x="6031" y="571"/>
                  </a:lnTo>
                  <a:lnTo>
                    <a:pt x="6096" y="396"/>
                  </a:lnTo>
                  <a:lnTo>
                    <a:pt x="6140" y="205"/>
                  </a:lnTo>
                  <a:lnTo>
                    <a:pt x="6162" y="103"/>
                  </a:lnTo>
                  <a:lnTo>
                    <a:pt x="6170" y="0"/>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latin typeface="Arial" charset="0"/>
                <a:ea typeface="ＭＳ Ｐゴシック" charset="-128"/>
              </a:endParaRPr>
            </a:p>
          </p:txBody>
        </p:sp>
        <p:sp>
          <p:nvSpPr>
            <p:cNvPr id="27" name="フリーフォーム 26"/>
            <p:cNvSpPr>
              <a:spLocks/>
            </p:cNvSpPr>
            <p:nvPr/>
          </p:nvSpPr>
          <p:spPr bwMode="auto">
            <a:xfrm>
              <a:off x="3237" y="-42"/>
              <a:ext cx="2562" cy="4355"/>
            </a:xfrm>
            <a:custGeom>
              <a:avLst/>
              <a:gdLst/>
              <a:ahLst/>
              <a:cxnLst>
                <a:cxn ang="0">
                  <a:pos x="2108" y="0"/>
                </a:cxn>
                <a:cxn ang="0">
                  <a:pos x="2145" y="73"/>
                </a:cxn>
                <a:cxn ang="0">
                  <a:pos x="2196" y="175"/>
                </a:cxn>
                <a:cxn ang="0">
                  <a:pos x="2247" y="300"/>
                </a:cxn>
                <a:cxn ang="0">
                  <a:pos x="2321" y="453"/>
                </a:cxn>
                <a:cxn ang="0">
                  <a:pos x="2379" y="629"/>
                </a:cxn>
                <a:cxn ang="0">
                  <a:pos x="2438" y="827"/>
                </a:cxn>
                <a:cxn ang="0">
                  <a:pos x="2489" y="1054"/>
                </a:cxn>
                <a:cxn ang="0">
                  <a:pos x="2533" y="1288"/>
                </a:cxn>
                <a:cxn ang="0">
                  <a:pos x="2548" y="1412"/>
                </a:cxn>
                <a:cxn ang="0">
                  <a:pos x="2562" y="1537"/>
                </a:cxn>
                <a:cxn ang="0">
                  <a:pos x="2562" y="1668"/>
                </a:cxn>
                <a:cxn ang="0">
                  <a:pos x="2562" y="1793"/>
                </a:cxn>
                <a:cxn ang="0">
                  <a:pos x="2555" y="1932"/>
                </a:cxn>
                <a:cxn ang="0">
                  <a:pos x="2533" y="2064"/>
                </a:cxn>
                <a:cxn ang="0">
                  <a:pos x="2511" y="2195"/>
                </a:cxn>
                <a:cxn ang="0">
                  <a:pos x="2482" y="2327"/>
                </a:cxn>
                <a:cxn ang="0">
                  <a:pos x="2438" y="2459"/>
                </a:cxn>
                <a:cxn ang="0">
                  <a:pos x="2386" y="2591"/>
                </a:cxn>
                <a:cxn ang="0">
                  <a:pos x="2321" y="2730"/>
                </a:cxn>
                <a:cxn ang="0">
                  <a:pos x="2247" y="2862"/>
                </a:cxn>
                <a:cxn ang="0">
                  <a:pos x="2174" y="2993"/>
                </a:cxn>
                <a:cxn ang="0">
                  <a:pos x="2079" y="3118"/>
                </a:cxn>
                <a:cxn ang="0">
                  <a:pos x="2035" y="3169"/>
                </a:cxn>
                <a:cxn ang="0">
                  <a:pos x="1911" y="3293"/>
                </a:cxn>
                <a:cxn ang="0">
                  <a:pos x="1728" y="3484"/>
                </a:cxn>
                <a:cxn ang="0">
                  <a:pos x="1603" y="3586"/>
                </a:cxn>
                <a:cxn ang="0">
                  <a:pos x="1472" y="3689"/>
                </a:cxn>
                <a:cxn ang="0">
                  <a:pos x="1325" y="3791"/>
                </a:cxn>
                <a:cxn ang="0">
                  <a:pos x="1164" y="3908"/>
                </a:cxn>
                <a:cxn ang="0">
                  <a:pos x="996" y="4011"/>
                </a:cxn>
                <a:cxn ang="0">
                  <a:pos x="813" y="4106"/>
                </a:cxn>
                <a:cxn ang="0">
                  <a:pos x="623" y="4194"/>
                </a:cxn>
                <a:cxn ang="0">
                  <a:pos x="425" y="4267"/>
                </a:cxn>
                <a:cxn ang="0">
                  <a:pos x="322" y="4296"/>
                </a:cxn>
                <a:cxn ang="0">
                  <a:pos x="213" y="4318"/>
                </a:cxn>
                <a:cxn ang="0">
                  <a:pos x="110" y="4347"/>
                </a:cxn>
                <a:cxn ang="0">
                  <a:pos x="0" y="4355"/>
                </a:cxn>
              </a:cxnLst>
              <a:rect l="0" t="0" r="0" b="0"/>
              <a:pathLst>
                <a:path w="2562" h="4355">
                  <a:moveTo>
                    <a:pt x="2108" y="0"/>
                  </a:moveTo>
                  <a:lnTo>
                    <a:pt x="2145" y="73"/>
                  </a:lnTo>
                  <a:lnTo>
                    <a:pt x="2196" y="175"/>
                  </a:lnTo>
                  <a:lnTo>
                    <a:pt x="2247" y="300"/>
                  </a:lnTo>
                  <a:lnTo>
                    <a:pt x="2321" y="453"/>
                  </a:lnTo>
                  <a:lnTo>
                    <a:pt x="2379" y="629"/>
                  </a:lnTo>
                  <a:lnTo>
                    <a:pt x="2438" y="827"/>
                  </a:lnTo>
                  <a:lnTo>
                    <a:pt x="2489" y="1054"/>
                  </a:lnTo>
                  <a:lnTo>
                    <a:pt x="2533" y="1288"/>
                  </a:lnTo>
                  <a:lnTo>
                    <a:pt x="2548" y="1412"/>
                  </a:lnTo>
                  <a:lnTo>
                    <a:pt x="2562" y="1537"/>
                  </a:lnTo>
                  <a:lnTo>
                    <a:pt x="2562" y="1668"/>
                  </a:lnTo>
                  <a:lnTo>
                    <a:pt x="2562" y="1793"/>
                  </a:lnTo>
                  <a:lnTo>
                    <a:pt x="2555" y="1932"/>
                  </a:lnTo>
                  <a:lnTo>
                    <a:pt x="2533" y="2064"/>
                  </a:lnTo>
                  <a:lnTo>
                    <a:pt x="2511" y="2195"/>
                  </a:lnTo>
                  <a:lnTo>
                    <a:pt x="2482" y="2327"/>
                  </a:lnTo>
                  <a:lnTo>
                    <a:pt x="2438" y="2459"/>
                  </a:lnTo>
                  <a:lnTo>
                    <a:pt x="2386" y="2591"/>
                  </a:lnTo>
                  <a:lnTo>
                    <a:pt x="2321" y="2730"/>
                  </a:lnTo>
                  <a:lnTo>
                    <a:pt x="2247" y="2862"/>
                  </a:lnTo>
                  <a:lnTo>
                    <a:pt x="2174" y="2993"/>
                  </a:lnTo>
                  <a:lnTo>
                    <a:pt x="2079" y="3118"/>
                  </a:lnTo>
                  <a:lnTo>
                    <a:pt x="2035" y="3169"/>
                  </a:lnTo>
                  <a:lnTo>
                    <a:pt x="1911" y="3293"/>
                  </a:lnTo>
                  <a:lnTo>
                    <a:pt x="1728" y="3484"/>
                  </a:lnTo>
                  <a:lnTo>
                    <a:pt x="1603" y="3586"/>
                  </a:lnTo>
                  <a:lnTo>
                    <a:pt x="1472" y="3689"/>
                  </a:lnTo>
                  <a:lnTo>
                    <a:pt x="1325" y="3791"/>
                  </a:lnTo>
                  <a:lnTo>
                    <a:pt x="1164" y="3908"/>
                  </a:lnTo>
                  <a:lnTo>
                    <a:pt x="996" y="4011"/>
                  </a:lnTo>
                  <a:lnTo>
                    <a:pt x="813" y="4106"/>
                  </a:lnTo>
                  <a:lnTo>
                    <a:pt x="623" y="4194"/>
                  </a:lnTo>
                  <a:lnTo>
                    <a:pt x="425" y="4267"/>
                  </a:lnTo>
                  <a:lnTo>
                    <a:pt x="322" y="4296"/>
                  </a:lnTo>
                  <a:lnTo>
                    <a:pt x="213" y="4318"/>
                  </a:lnTo>
                  <a:lnTo>
                    <a:pt x="110" y="4347"/>
                  </a:lnTo>
                  <a:lnTo>
                    <a:pt x="0" y="4355"/>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latin typeface="Arial" charset="0"/>
                <a:ea typeface="ＭＳ Ｐゴシック" charset="-128"/>
              </a:endParaRPr>
            </a:p>
          </p:txBody>
        </p:sp>
        <p:sp>
          <p:nvSpPr>
            <p:cNvPr id="28" name="フリーフォーム 27"/>
            <p:cNvSpPr>
              <a:spLocks/>
            </p:cNvSpPr>
            <p:nvPr/>
          </p:nvSpPr>
          <p:spPr bwMode="auto">
            <a:xfrm>
              <a:off x="4533" y="1949"/>
              <a:ext cx="1508" cy="2364"/>
            </a:xfrm>
            <a:custGeom>
              <a:avLst/>
              <a:gdLst/>
              <a:ahLst/>
              <a:cxnLst>
                <a:cxn ang="0">
                  <a:pos x="0" y="2364"/>
                </a:cxn>
                <a:cxn ang="0">
                  <a:pos x="58" y="2320"/>
                </a:cxn>
                <a:cxn ang="0">
                  <a:pos x="212" y="2181"/>
                </a:cxn>
                <a:cxn ang="0">
                  <a:pos x="322" y="2086"/>
                </a:cxn>
                <a:cxn ang="0">
                  <a:pos x="439" y="1976"/>
                </a:cxn>
                <a:cxn ang="0">
                  <a:pos x="564" y="1837"/>
                </a:cxn>
                <a:cxn ang="0">
                  <a:pos x="695" y="1683"/>
                </a:cxn>
                <a:cxn ang="0">
                  <a:pos x="827" y="1529"/>
                </a:cxn>
                <a:cxn ang="0">
                  <a:pos x="959" y="1339"/>
                </a:cxn>
                <a:cxn ang="0">
                  <a:pos x="1090" y="1149"/>
                </a:cxn>
                <a:cxn ang="0">
                  <a:pos x="1208" y="936"/>
                </a:cxn>
                <a:cxn ang="0">
                  <a:pos x="1266" y="827"/>
                </a:cxn>
                <a:cxn ang="0">
                  <a:pos x="1310" y="717"/>
                </a:cxn>
                <a:cxn ang="0">
                  <a:pos x="1361" y="600"/>
                </a:cxn>
                <a:cxn ang="0">
                  <a:pos x="1405" y="490"/>
                </a:cxn>
                <a:cxn ang="0">
                  <a:pos x="1434" y="365"/>
                </a:cxn>
                <a:cxn ang="0">
                  <a:pos x="1471" y="248"/>
                </a:cxn>
                <a:cxn ang="0">
                  <a:pos x="1493" y="124"/>
                </a:cxn>
                <a:cxn ang="0">
                  <a:pos x="1508" y="0"/>
                </a:cxn>
              </a:cxnLst>
              <a:rect l="0" t="0" r="0" b="0"/>
              <a:pathLst>
                <a:path w="1508" h="2364">
                  <a:moveTo>
                    <a:pt x="0" y="2364"/>
                  </a:moveTo>
                  <a:lnTo>
                    <a:pt x="58" y="2320"/>
                  </a:lnTo>
                  <a:lnTo>
                    <a:pt x="212" y="2181"/>
                  </a:lnTo>
                  <a:lnTo>
                    <a:pt x="322" y="2086"/>
                  </a:lnTo>
                  <a:lnTo>
                    <a:pt x="439" y="1976"/>
                  </a:lnTo>
                  <a:lnTo>
                    <a:pt x="564" y="1837"/>
                  </a:lnTo>
                  <a:lnTo>
                    <a:pt x="695" y="1683"/>
                  </a:lnTo>
                  <a:lnTo>
                    <a:pt x="827" y="1529"/>
                  </a:lnTo>
                  <a:lnTo>
                    <a:pt x="959" y="1339"/>
                  </a:lnTo>
                  <a:lnTo>
                    <a:pt x="1090" y="1149"/>
                  </a:lnTo>
                  <a:lnTo>
                    <a:pt x="1208" y="936"/>
                  </a:lnTo>
                  <a:lnTo>
                    <a:pt x="1266" y="827"/>
                  </a:lnTo>
                  <a:lnTo>
                    <a:pt x="1310" y="717"/>
                  </a:lnTo>
                  <a:lnTo>
                    <a:pt x="1361" y="600"/>
                  </a:lnTo>
                  <a:lnTo>
                    <a:pt x="1405" y="490"/>
                  </a:lnTo>
                  <a:lnTo>
                    <a:pt x="1434" y="365"/>
                  </a:lnTo>
                  <a:lnTo>
                    <a:pt x="1471" y="248"/>
                  </a:lnTo>
                  <a:lnTo>
                    <a:pt x="1493" y="124"/>
                  </a:lnTo>
                  <a:lnTo>
                    <a:pt x="1508" y="0"/>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latin typeface="Arial" charset="0"/>
                <a:ea typeface="ＭＳ Ｐゴシック" charset="-128"/>
              </a:endParaRPr>
            </a:p>
          </p:txBody>
        </p:sp>
      </p:grpSp>
      <p:grpSp>
        <p:nvGrpSpPr>
          <p:cNvPr id="8" name="グループ化 7"/>
          <p:cNvGrpSpPr/>
          <p:nvPr/>
        </p:nvGrpSpPr>
        <p:grpSpPr>
          <a:xfrm>
            <a:off x="7270629" y="3871493"/>
            <a:ext cx="1541824" cy="1424221"/>
            <a:chOff x="7286645" y="3871493"/>
            <a:chExt cx="1541824" cy="1424221"/>
          </a:xfrm>
          <a:gradFill>
            <a:gsLst>
              <a:gs pos="0">
                <a:schemeClr val="accent1">
                  <a:alpha val="20000"/>
                </a:schemeClr>
              </a:gs>
              <a:gs pos="100000">
                <a:schemeClr val="accent1">
                  <a:lumMod val="20000"/>
                  <a:lumOff val="80000"/>
                </a:schemeClr>
              </a:gs>
            </a:gsLst>
            <a:lin ang="5400000" scaled="1"/>
          </a:gradFill>
        </p:grpSpPr>
        <p:sp>
          <p:nvSpPr>
            <p:cNvPr id="30" name="フリーフォーム 29"/>
            <p:cNvSpPr>
              <a:spLocks/>
            </p:cNvSpPr>
            <p:nvPr/>
          </p:nvSpPr>
          <p:spPr bwMode="auto">
            <a:xfrm>
              <a:off x="7286645" y="3890348"/>
              <a:ext cx="908413" cy="891012"/>
            </a:xfrm>
            <a:custGeom>
              <a:avLst/>
              <a:gdLst>
                <a:gd name="T0" fmla="*/ 530225 w 507"/>
                <a:gd name="T1" fmla="*/ 0 h 501"/>
                <a:gd name="T2" fmla="*/ 692150 w 507"/>
                <a:gd name="T3" fmla="*/ 0 h 501"/>
                <a:gd name="T4" fmla="*/ 758825 w 507"/>
                <a:gd name="T5" fmla="*/ 0 h 501"/>
                <a:gd name="T6" fmla="*/ 804863 w 507"/>
                <a:gd name="T7" fmla="*/ 20638 h 501"/>
                <a:gd name="T8" fmla="*/ 804863 w 507"/>
                <a:gd name="T9" fmla="*/ 33338 h 501"/>
                <a:gd name="T10" fmla="*/ 738188 w 507"/>
                <a:gd name="T11" fmla="*/ 11113 h 501"/>
                <a:gd name="T12" fmla="*/ 701675 w 507"/>
                <a:gd name="T13" fmla="*/ 0 h 501"/>
                <a:gd name="T14" fmla="*/ 655638 w 507"/>
                <a:gd name="T15" fmla="*/ 0 h 501"/>
                <a:gd name="T16" fmla="*/ 552450 w 507"/>
                <a:gd name="T17" fmla="*/ 33338 h 501"/>
                <a:gd name="T18" fmla="*/ 460375 w 507"/>
                <a:gd name="T19" fmla="*/ 79375 h 501"/>
                <a:gd name="T20" fmla="*/ 414338 w 507"/>
                <a:gd name="T21" fmla="*/ 115888 h 501"/>
                <a:gd name="T22" fmla="*/ 493713 w 507"/>
                <a:gd name="T23" fmla="*/ 79375 h 501"/>
                <a:gd name="T24" fmla="*/ 542925 w 507"/>
                <a:gd name="T25" fmla="*/ 66675 h 501"/>
                <a:gd name="T26" fmla="*/ 563563 w 507"/>
                <a:gd name="T27" fmla="*/ 66675 h 501"/>
                <a:gd name="T28" fmla="*/ 460375 w 507"/>
                <a:gd name="T29" fmla="*/ 115888 h 501"/>
                <a:gd name="T30" fmla="*/ 403225 w 507"/>
                <a:gd name="T31" fmla="*/ 160338 h 501"/>
                <a:gd name="T32" fmla="*/ 334963 w 507"/>
                <a:gd name="T33" fmla="*/ 206375 h 501"/>
                <a:gd name="T34" fmla="*/ 277813 w 507"/>
                <a:gd name="T35" fmla="*/ 252413 h 501"/>
                <a:gd name="T36" fmla="*/ 219075 w 507"/>
                <a:gd name="T37" fmla="*/ 309563 h 501"/>
                <a:gd name="T38" fmla="*/ 182563 w 507"/>
                <a:gd name="T39" fmla="*/ 355600 h 501"/>
                <a:gd name="T40" fmla="*/ 161925 w 507"/>
                <a:gd name="T41" fmla="*/ 425450 h 501"/>
                <a:gd name="T42" fmla="*/ 138113 w 507"/>
                <a:gd name="T43" fmla="*/ 550863 h 501"/>
                <a:gd name="T44" fmla="*/ 128588 w 507"/>
                <a:gd name="T45" fmla="*/ 769938 h 501"/>
                <a:gd name="T46" fmla="*/ 115888 w 507"/>
                <a:gd name="T47" fmla="*/ 633413 h 501"/>
                <a:gd name="T48" fmla="*/ 103188 w 507"/>
                <a:gd name="T49" fmla="*/ 530225 h 501"/>
                <a:gd name="T50" fmla="*/ 92075 w 507"/>
                <a:gd name="T51" fmla="*/ 493713 h 501"/>
                <a:gd name="T52" fmla="*/ 69850 w 507"/>
                <a:gd name="T53" fmla="*/ 541338 h 501"/>
                <a:gd name="T54" fmla="*/ 58738 w 507"/>
                <a:gd name="T55" fmla="*/ 608013 h 501"/>
                <a:gd name="T56" fmla="*/ 46038 w 507"/>
                <a:gd name="T57" fmla="*/ 795338 h 501"/>
                <a:gd name="T58" fmla="*/ 33338 w 507"/>
                <a:gd name="T59" fmla="*/ 679450 h 501"/>
                <a:gd name="T60" fmla="*/ 25400 w 507"/>
                <a:gd name="T61" fmla="*/ 620713 h 501"/>
                <a:gd name="T62" fmla="*/ 12700 w 507"/>
                <a:gd name="T63" fmla="*/ 633413 h 501"/>
                <a:gd name="T64" fmla="*/ 0 w 507"/>
                <a:gd name="T65" fmla="*/ 646113 h 501"/>
                <a:gd name="T66" fmla="*/ 0 w 507"/>
                <a:gd name="T67" fmla="*/ 574675 h 501"/>
                <a:gd name="T68" fmla="*/ 12700 w 507"/>
                <a:gd name="T69" fmla="*/ 517525 h 501"/>
                <a:gd name="T70" fmla="*/ 25400 w 507"/>
                <a:gd name="T71" fmla="*/ 458788 h 501"/>
                <a:gd name="T72" fmla="*/ 82550 w 507"/>
                <a:gd name="T73" fmla="*/ 331788 h 501"/>
                <a:gd name="T74" fmla="*/ 149225 w 507"/>
                <a:gd name="T75" fmla="*/ 219075 h 501"/>
                <a:gd name="T76" fmla="*/ 231775 w 507"/>
                <a:gd name="T77" fmla="*/ 123825 h 501"/>
                <a:gd name="T78" fmla="*/ 311150 w 507"/>
                <a:gd name="T79" fmla="*/ 57150 h 501"/>
                <a:gd name="T80" fmla="*/ 403225 w 507"/>
                <a:gd name="T81" fmla="*/ 20638 h 501"/>
                <a:gd name="T82" fmla="*/ 519113 w 507"/>
                <a:gd name="T83" fmla="*/ 0 h 501"/>
                <a:gd name="T84" fmla="*/ 530225 w 507"/>
                <a:gd name="T85" fmla="*/ 0 h 501"/>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w 507"/>
                <a:gd name="T130" fmla="*/ 0 h 501"/>
                <a:gd name="T131" fmla="*/ 0 w 507"/>
                <a:gd name="T132" fmla="*/ 0 h 5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7" h="501">
                  <a:moveTo>
                    <a:pt x="334" y="0"/>
                  </a:moveTo>
                  <a:lnTo>
                    <a:pt x="436" y="0"/>
                  </a:lnTo>
                  <a:lnTo>
                    <a:pt x="478" y="0"/>
                  </a:lnTo>
                  <a:lnTo>
                    <a:pt x="507" y="13"/>
                  </a:lnTo>
                  <a:lnTo>
                    <a:pt x="507" y="21"/>
                  </a:lnTo>
                  <a:lnTo>
                    <a:pt x="465" y="7"/>
                  </a:lnTo>
                  <a:lnTo>
                    <a:pt x="442" y="0"/>
                  </a:lnTo>
                  <a:lnTo>
                    <a:pt x="413" y="0"/>
                  </a:lnTo>
                  <a:lnTo>
                    <a:pt x="348" y="21"/>
                  </a:lnTo>
                  <a:lnTo>
                    <a:pt x="290" y="50"/>
                  </a:lnTo>
                  <a:lnTo>
                    <a:pt x="261" y="73"/>
                  </a:lnTo>
                  <a:lnTo>
                    <a:pt x="311" y="50"/>
                  </a:lnTo>
                  <a:lnTo>
                    <a:pt x="342" y="42"/>
                  </a:lnTo>
                  <a:lnTo>
                    <a:pt x="355" y="42"/>
                  </a:lnTo>
                  <a:lnTo>
                    <a:pt x="290" y="73"/>
                  </a:lnTo>
                  <a:lnTo>
                    <a:pt x="254" y="101"/>
                  </a:lnTo>
                  <a:lnTo>
                    <a:pt x="211" y="130"/>
                  </a:lnTo>
                  <a:lnTo>
                    <a:pt x="175" y="159"/>
                  </a:lnTo>
                  <a:lnTo>
                    <a:pt x="138" y="195"/>
                  </a:lnTo>
                  <a:lnTo>
                    <a:pt x="115" y="224"/>
                  </a:lnTo>
                  <a:lnTo>
                    <a:pt x="102" y="268"/>
                  </a:lnTo>
                  <a:lnTo>
                    <a:pt x="87" y="347"/>
                  </a:lnTo>
                  <a:lnTo>
                    <a:pt x="81" y="485"/>
                  </a:lnTo>
                  <a:lnTo>
                    <a:pt x="73" y="399"/>
                  </a:lnTo>
                  <a:lnTo>
                    <a:pt x="65" y="334"/>
                  </a:lnTo>
                  <a:lnTo>
                    <a:pt x="58" y="311"/>
                  </a:lnTo>
                  <a:lnTo>
                    <a:pt x="44" y="341"/>
                  </a:lnTo>
                  <a:lnTo>
                    <a:pt x="37" y="383"/>
                  </a:lnTo>
                  <a:lnTo>
                    <a:pt x="29" y="501"/>
                  </a:lnTo>
                  <a:lnTo>
                    <a:pt x="21" y="428"/>
                  </a:lnTo>
                  <a:lnTo>
                    <a:pt x="16" y="391"/>
                  </a:lnTo>
                  <a:lnTo>
                    <a:pt x="8" y="399"/>
                  </a:lnTo>
                  <a:lnTo>
                    <a:pt x="0" y="407"/>
                  </a:lnTo>
                  <a:lnTo>
                    <a:pt x="0" y="362"/>
                  </a:lnTo>
                  <a:lnTo>
                    <a:pt x="8" y="326"/>
                  </a:lnTo>
                  <a:lnTo>
                    <a:pt x="16" y="289"/>
                  </a:lnTo>
                  <a:lnTo>
                    <a:pt x="52" y="209"/>
                  </a:lnTo>
                  <a:lnTo>
                    <a:pt x="94" y="138"/>
                  </a:lnTo>
                  <a:lnTo>
                    <a:pt x="146" y="78"/>
                  </a:lnTo>
                  <a:lnTo>
                    <a:pt x="196" y="36"/>
                  </a:lnTo>
                  <a:lnTo>
                    <a:pt x="254" y="13"/>
                  </a:lnTo>
                  <a:lnTo>
                    <a:pt x="327" y="0"/>
                  </a:lnTo>
                  <a:lnTo>
                    <a:pt x="334" y="0"/>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endParaRPr kumimoji="0" lang="ja-JP" altLang="en-US">
                <a:solidFill>
                  <a:srgbClr val="FF0000">
                    <a:alpha val="100000"/>
                  </a:srgbClr>
                </a:solidFill>
                <a:latin typeface="Corbel"/>
                <a:ea typeface="ＭＳ ゴシック"/>
              </a:endParaRPr>
            </a:p>
          </p:txBody>
        </p:sp>
        <p:sp>
          <p:nvSpPr>
            <p:cNvPr id="31" name="フリーフォーム 30"/>
            <p:cNvSpPr>
              <a:spLocks/>
            </p:cNvSpPr>
            <p:nvPr/>
          </p:nvSpPr>
          <p:spPr bwMode="auto">
            <a:xfrm>
              <a:off x="7421610" y="3871493"/>
              <a:ext cx="1406859" cy="1424221"/>
            </a:xfrm>
            <a:custGeom>
              <a:avLst/>
              <a:gdLst>
                <a:gd name="T0" fmla="*/ 1276350 w 804"/>
                <a:gd name="T1" fmla="*/ 795338 h 820"/>
                <a:gd name="T2" fmla="*/ 1209675 w 804"/>
                <a:gd name="T3" fmla="*/ 449263 h 820"/>
                <a:gd name="T4" fmla="*/ 1003300 w 804"/>
                <a:gd name="T5" fmla="*/ 149225 h 820"/>
                <a:gd name="T6" fmla="*/ 828675 w 804"/>
                <a:gd name="T7" fmla="*/ 46038 h 820"/>
                <a:gd name="T8" fmla="*/ 1003300 w 804"/>
                <a:gd name="T9" fmla="*/ 241300 h 820"/>
                <a:gd name="T10" fmla="*/ 758825 w 804"/>
                <a:gd name="T11" fmla="*/ 92075 h 820"/>
                <a:gd name="T12" fmla="*/ 506413 w 804"/>
                <a:gd name="T13" fmla="*/ 46038 h 820"/>
                <a:gd name="T14" fmla="*/ 401638 w 804"/>
                <a:gd name="T15" fmla="*/ 79375 h 820"/>
                <a:gd name="T16" fmla="*/ 149225 w 804"/>
                <a:gd name="T17" fmla="*/ 220663 h 820"/>
                <a:gd name="T18" fmla="*/ 33338 w 804"/>
                <a:gd name="T19" fmla="*/ 427038 h 820"/>
                <a:gd name="T20" fmla="*/ 33338 w 804"/>
                <a:gd name="T21" fmla="*/ 817563 h 820"/>
                <a:gd name="T22" fmla="*/ 241300 w 804"/>
                <a:gd name="T23" fmla="*/ 1119188 h 820"/>
                <a:gd name="T24" fmla="*/ 206375 w 804"/>
                <a:gd name="T25" fmla="*/ 1165225 h 820"/>
                <a:gd name="T26" fmla="*/ 473075 w 804"/>
                <a:gd name="T27" fmla="*/ 1243013 h 820"/>
                <a:gd name="T28" fmla="*/ 642938 w 804"/>
                <a:gd name="T29" fmla="*/ 1255713 h 820"/>
                <a:gd name="T30" fmla="*/ 252413 w 804"/>
                <a:gd name="T31" fmla="*/ 1268413 h 820"/>
                <a:gd name="T32" fmla="*/ 539750 w 804"/>
                <a:gd name="T33" fmla="*/ 1301750 h 820"/>
                <a:gd name="T34" fmla="*/ 841375 w 804"/>
                <a:gd name="T35" fmla="*/ 1255713 h 820"/>
                <a:gd name="T36" fmla="*/ 1047750 w 804"/>
                <a:gd name="T37" fmla="*/ 1139825 h 820"/>
                <a:gd name="T38" fmla="*/ 1160463 w 804"/>
                <a:gd name="T39" fmla="*/ 977900 h 820"/>
                <a:gd name="T40" fmla="*/ 1160463 w 804"/>
                <a:gd name="T41" fmla="*/ 795338 h 820"/>
                <a:gd name="T42" fmla="*/ 1173163 w 804"/>
                <a:gd name="T43" fmla="*/ 725488 h 820"/>
                <a:gd name="T44" fmla="*/ 1219200 w 804"/>
                <a:gd name="T45" fmla="*/ 784225 h 820"/>
                <a:gd name="T46" fmla="*/ 1160463 w 804"/>
                <a:gd name="T47" fmla="*/ 635000 h 820"/>
                <a:gd name="T48" fmla="*/ 1209675 w 804"/>
                <a:gd name="T49" fmla="*/ 646113 h 820"/>
                <a:gd name="T50" fmla="*/ 1255713 w 804"/>
                <a:gd name="T51" fmla="*/ 795338 h 820"/>
                <a:gd name="T52" fmla="*/ 1231900 w 804"/>
                <a:gd name="T53" fmla="*/ 1003300 h 820"/>
                <a:gd name="T54" fmla="*/ 815975 w 804"/>
                <a:gd name="T55" fmla="*/ 887413 h 820"/>
                <a:gd name="T56" fmla="*/ 633413 w 804"/>
                <a:gd name="T57" fmla="*/ 1016000 h 820"/>
                <a:gd name="T58" fmla="*/ 344488 w 804"/>
                <a:gd name="T59" fmla="*/ 920750 h 820"/>
                <a:gd name="T60" fmla="*/ 219075 w 804"/>
                <a:gd name="T61" fmla="*/ 738188 h 820"/>
                <a:gd name="T62" fmla="*/ 206375 w 804"/>
                <a:gd name="T63" fmla="*/ 530225 h 820"/>
                <a:gd name="T64" fmla="*/ 265113 w 804"/>
                <a:gd name="T65" fmla="*/ 381000 h 820"/>
                <a:gd name="T66" fmla="*/ 473075 w 804"/>
                <a:gd name="T67" fmla="*/ 254000 h 820"/>
                <a:gd name="T68" fmla="*/ 311150 w 804"/>
                <a:gd name="T69" fmla="*/ 311150 h 820"/>
                <a:gd name="T70" fmla="*/ 182563 w 804"/>
                <a:gd name="T71" fmla="*/ 439738 h 820"/>
                <a:gd name="T72" fmla="*/ 252413 w 804"/>
                <a:gd name="T73" fmla="*/ 300038 h 820"/>
                <a:gd name="T74" fmla="*/ 434975 w 804"/>
                <a:gd name="T75" fmla="*/ 195263 h 820"/>
                <a:gd name="T76" fmla="*/ 587375 w 804"/>
                <a:gd name="T77" fmla="*/ 149225 h 820"/>
                <a:gd name="T78" fmla="*/ 493713 w 804"/>
                <a:gd name="T79" fmla="*/ 115888 h 820"/>
                <a:gd name="T80" fmla="*/ 655638 w 804"/>
                <a:gd name="T81" fmla="*/ 104775 h 820"/>
                <a:gd name="T82" fmla="*/ 758825 w 804"/>
                <a:gd name="T83" fmla="*/ 231775 h 820"/>
                <a:gd name="T84" fmla="*/ 804863 w 804"/>
                <a:gd name="T85" fmla="*/ 287338 h 820"/>
                <a:gd name="T86" fmla="*/ 758825 w 804"/>
                <a:gd name="T87" fmla="*/ 381000 h 820"/>
                <a:gd name="T88" fmla="*/ 815975 w 804"/>
                <a:gd name="T89" fmla="*/ 403225 h 820"/>
                <a:gd name="T90" fmla="*/ 862013 w 804"/>
                <a:gd name="T91" fmla="*/ 427038 h 820"/>
                <a:gd name="T92" fmla="*/ 898525 w 804"/>
                <a:gd name="T93" fmla="*/ 601663 h 820"/>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w 804"/>
                <a:gd name="T142" fmla="*/ 0 h 820"/>
                <a:gd name="T143" fmla="*/ 0 w 804"/>
                <a:gd name="T144" fmla="*/ 0 h 8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4" h="820">
                  <a:moveTo>
                    <a:pt x="776" y="632"/>
                  </a:moveTo>
                  <a:lnTo>
                    <a:pt x="797" y="559"/>
                  </a:lnTo>
                  <a:lnTo>
                    <a:pt x="804" y="501"/>
                  </a:lnTo>
                  <a:lnTo>
                    <a:pt x="804" y="444"/>
                  </a:lnTo>
                  <a:lnTo>
                    <a:pt x="791" y="379"/>
                  </a:lnTo>
                  <a:lnTo>
                    <a:pt x="762" y="283"/>
                  </a:lnTo>
                  <a:lnTo>
                    <a:pt x="710" y="204"/>
                  </a:lnTo>
                  <a:lnTo>
                    <a:pt x="660" y="123"/>
                  </a:lnTo>
                  <a:lnTo>
                    <a:pt x="632" y="94"/>
                  </a:lnTo>
                  <a:lnTo>
                    <a:pt x="595" y="66"/>
                  </a:lnTo>
                  <a:lnTo>
                    <a:pt x="559" y="50"/>
                  </a:lnTo>
                  <a:lnTo>
                    <a:pt x="522" y="29"/>
                  </a:lnTo>
                  <a:lnTo>
                    <a:pt x="442" y="0"/>
                  </a:lnTo>
                  <a:lnTo>
                    <a:pt x="543" y="73"/>
                  </a:lnTo>
                  <a:lnTo>
                    <a:pt x="632" y="152"/>
                  </a:lnTo>
                  <a:lnTo>
                    <a:pt x="551" y="102"/>
                  </a:lnTo>
                  <a:lnTo>
                    <a:pt x="478" y="50"/>
                  </a:lnTo>
                  <a:lnTo>
                    <a:pt x="478" y="58"/>
                  </a:lnTo>
                  <a:lnTo>
                    <a:pt x="478" y="73"/>
                  </a:lnTo>
                  <a:lnTo>
                    <a:pt x="376" y="45"/>
                  </a:lnTo>
                  <a:lnTo>
                    <a:pt x="319" y="29"/>
                  </a:lnTo>
                  <a:lnTo>
                    <a:pt x="246" y="29"/>
                  </a:lnTo>
                  <a:lnTo>
                    <a:pt x="246" y="45"/>
                  </a:lnTo>
                  <a:lnTo>
                    <a:pt x="253" y="50"/>
                  </a:lnTo>
                  <a:lnTo>
                    <a:pt x="188" y="81"/>
                  </a:lnTo>
                  <a:lnTo>
                    <a:pt x="138" y="102"/>
                  </a:lnTo>
                  <a:lnTo>
                    <a:pt x="94" y="139"/>
                  </a:lnTo>
                  <a:lnTo>
                    <a:pt x="58" y="189"/>
                  </a:lnTo>
                  <a:lnTo>
                    <a:pt x="36" y="233"/>
                  </a:lnTo>
                  <a:lnTo>
                    <a:pt x="21" y="269"/>
                  </a:lnTo>
                  <a:lnTo>
                    <a:pt x="0" y="348"/>
                  </a:lnTo>
                  <a:lnTo>
                    <a:pt x="0" y="436"/>
                  </a:lnTo>
                  <a:lnTo>
                    <a:pt x="21" y="515"/>
                  </a:lnTo>
                  <a:lnTo>
                    <a:pt x="50" y="588"/>
                  </a:lnTo>
                  <a:lnTo>
                    <a:pt x="102" y="653"/>
                  </a:lnTo>
                  <a:lnTo>
                    <a:pt x="152" y="705"/>
                  </a:lnTo>
                  <a:lnTo>
                    <a:pt x="217" y="741"/>
                  </a:lnTo>
                  <a:lnTo>
                    <a:pt x="180" y="741"/>
                  </a:lnTo>
                  <a:lnTo>
                    <a:pt x="130" y="734"/>
                  </a:lnTo>
                  <a:lnTo>
                    <a:pt x="175" y="755"/>
                  </a:lnTo>
                  <a:lnTo>
                    <a:pt x="217" y="770"/>
                  </a:lnTo>
                  <a:lnTo>
                    <a:pt x="298" y="783"/>
                  </a:lnTo>
                  <a:lnTo>
                    <a:pt x="370" y="783"/>
                  </a:lnTo>
                  <a:lnTo>
                    <a:pt x="457" y="770"/>
                  </a:lnTo>
                  <a:lnTo>
                    <a:pt x="405" y="791"/>
                  </a:lnTo>
                  <a:lnTo>
                    <a:pt x="355" y="806"/>
                  </a:lnTo>
                  <a:lnTo>
                    <a:pt x="274" y="806"/>
                  </a:lnTo>
                  <a:lnTo>
                    <a:pt x="159" y="799"/>
                  </a:lnTo>
                  <a:lnTo>
                    <a:pt x="196" y="814"/>
                  </a:lnTo>
                  <a:lnTo>
                    <a:pt x="240" y="820"/>
                  </a:lnTo>
                  <a:lnTo>
                    <a:pt x="340" y="820"/>
                  </a:lnTo>
                  <a:lnTo>
                    <a:pt x="405" y="820"/>
                  </a:lnTo>
                  <a:lnTo>
                    <a:pt x="470" y="806"/>
                  </a:lnTo>
                  <a:lnTo>
                    <a:pt x="530" y="791"/>
                  </a:lnTo>
                  <a:lnTo>
                    <a:pt x="572" y="770"/>
                  </a:lnTo>
                  <a:lnTo>
                    <a:pt x="624" y="755"/>
                  </a:lnTo>
                  <a:lnTo>
                    <a:pt x="660" y="718"/>
                  </a:lnTo>
                  <a:lnTo>
                    <a:pt x="697" y="682"/>
                  </a:lnTo>
                  <a:lnTo>
                    <a:pt x="726" y="640"/>
                  </a:lnTo>
                  <a:lnTo>
                    <a:pt x="731" y="616"/>
                  </a:lnTo>
                  <a:lnTo>
                    <a:pt x="739" y="574"/>
                  </a:lnTo>
                  <a:lnTo>
                    <a:pt x="739" y="522"/>
                  </a:lnTo>
                  <a:lnTo>
                    <a:pt x="731" y="501"/>
                  </a:lnTo>
                  <a:lnTo>
                    <a:pt x="726" y="480"/>
                  </a:lnTo>
                  <a:lnTo>
                    <a:pt x="726" y="450"/>
                  </a:lnTo>
                  <a:lnTo>
                    <a:pt x="739" y="457"/>
                  </a:lnTo>
                  <a:lnTo>
                    <a:pt x="747" y="465"/>
                  </a:lnTo>
                  <a:lnTo>
                    <a:pt x="762" y="538"/>
                  </a:lnTo>
                  <a:lnTo>
                    <a:pt x="768" y="494"/>
                  </a:lnTo>
                  <a:lnTo>
                    <a:pt x="762" y="450"/>
                  </a:lnTo>
                  <a:lnTo>
                    <a:pt x="747" y="421"/>
                  </a:lnTo>
                  <a:lnTo>
                    <a:pt x="731" y="400"/>
                  </a:lnTo>
                  <a:lnTo>
                    <a:pt x="731" y="392"/>
                  </a:lnTo>
                  <a:lnTo>
                    <a:pt x="739" y="400"/>
                  </a:lnTo>
                  <a:lnTo>
                    <a:pt x="762" y="407"/>
                  </a:lnTo>
                  <a:lnTo>
                    <a:pt x="768" y="421"/>
                  </a:lnTo>
                  <a:lnTo>
                    <a:pt x="783" y="457"/>
                  </a:lnTo>
                  <a:lnTo>
                    <a:pt x="791" y="501"/>
                  </a:lnTo>
                  <a:lnTo>
                    <a:pt x="783" y="545"/>
                  </a:lnTo>
                  <a:lnTo>
                    <a:pt x="783" y="632"/>
                  </a:lnTo>
                  <a:lnTo>
                    <a:pt x="776" y="632"/>
                  </a:lnTo>
                  <a:lnTo>
                    <a:pt x="559" y="421"/>
                  </a:lnTo>
                  <a:lnTo>
                    <a:pt x="543" y="501"/>
                  </a:lnTo>
                  <a:lnTo>
                    <a:pt x="514" y="559"/>
                  </a:lnTo>
                  <a:lnTo>
                    <a:pt x="501" y="580"/>
                  </a:lnTo>
                  <a:lnTo>
                    <a:pt x="470" y="603"/>
                  </a:lnTo>
                  <a:lnTo>
                    <a:pt x="399" y="640"/>
                  </a:lnTo>
                  <a:lnTo>
                    <a:pt x="334" y="632"/>
                  </a:lnTo>
                  <a:lnTo>
                    <a:pt x="269" y="611"/>
                  </a:lnTo>
                  <a:lnTo>
                    <a:pt x="217" y="580"/>
                  </a:lnTo>
                  <a:lnTo>
                    <a:pt x="180" y="545"/>
                  </a:lnTo>
                  <a:lnTo>
                    <a:pt x="159" y="501"/>
                  </a:lnTo>
                  <a:lnTo>
                    <a:pt x="138" y="465"/>
                  </a:lnTo>
                  <a:lnTo>
                    <a:pt x="130" y="428"/>
                  </a:lnTo>
                  <a:lnTo>
                    <a:pt x="130" y="392"/>
                  </a:lnTo>
                  <a:lnTo>
                    <a:pt x="130" y="334"/>
                  </a:lnTo>
                  <a:lnTo>
                    <a:pt x="138" y="298"/>
                  </a:lnTo>
                  <a:lnTo>
                    <a:pt x="152" y="261"/>
                  </a:lnTo>
                  <a:lnTo>
                    <a:pt x="167" y="240"/>
                  </a:lnTo>
                  <a:lnTo>
                    <a:pt x="217" y="204"/>
                  </a:lnTo>
                  <a:lnTo>
                    <a:pt x="282" y="160"/>
                  </a:lnTo>
                  <a:lnTo>
                    <a:pt x="298" y="160"/>
                  </a:lnTo>
                  <a:lnTo>
                    <a:pt x="298" y="152"/>
                  </a:lnTo>
                  <a:lnTo>
                    <a:pt x="240" y="167"/>
                  </a:lnTo>
                  <a:lnTo>
                    <a:pt x="196" y="196"/>
                  </a:lnTo>
                  <a:lnTo>
                    <a:pt x="152" y="233"/>
                  </a:lnTo>
                  <a:lnTo>
                    <a:pt x="115" y="269"/>
                  </a:lnTo>
                  <a:lnTo>
                    <a:pt x="115" y="277"/>
                  </a:lnTo>
                  <a:lnTo>
                    <a:pt x="109" y="277"/>
                  </a:lnTo>
                  <a:lnTo>
                    <a:pt x="130" y="233"/>
                  </a:lnTo>
                  <a:lnTo>
                    <a:pt x="159" y="189"/>
                  </a:lnTo>
                  <a:lnTo>
                    <a:pt x="196" y="160"/>
                  </a:lnTo>
                  <a:lnTo>
                    <a:pt x="240" y="139"/>
                  </a:lnTo>
                  <a:lnTo>
                    <a:pt x="274" y="123"/>
                  </a:lnTo>
                  <a:lnTo>
                    <a:pt x="319" y="110"/>
                  </a:lnTo>
                  <a:lnTo>
                    <a:pt x="376" y="102"/>
                  </a:lnTo>
                  <a:lnTo>
                    <a:pt x="370" y="94"/>
                  </a:lnTo>
                  <a:lnTo>
                    <a:pt x="347" y="87"/>
                  </a:lnTo>
                  <a:lnTo>
                    <a:pt x="326" y="81"/>
                  </a:lnTo>
                  <a:lnTo>
                    <a:pt x="311" y="73"/>
                  </a:lnTo>
                  <a:lnTo>
                    <a:pt x="340" y="66"/>
                  </a:lnTo>
                  <a:lnTo>
                    <a:pt x="370" y="58"/>
                  </a:lnTo>
                  <a:lnTo>
                    <a:pt x="413" y="66"/>
                  </a:lnTo>
                  <a:lnTo>
                    <a:pt x="493" y="94"/>
                  </a:lnTo>
                  <a:lnTo>
                    <a:pt x="486" y="123"/>
                  </a:lnTo>
                  <a:lnTo>
                    <a:pt x="478" y="146"/>
                  </a:lnTo>
                  <a:lnTo>
                    <a:pt x="478" y="181"/>
                  </a:lnTo>
                  <a:lnTo>
                    <a:pt x="501" y="175"/>
                  </a:lnTo>
                  <a:lnTo>
                    <a:pt x="507" y="181"/>
                  </a:lnTo>
                  <a:lnTo>
                    <a:pt x="478" y="212"/>
                  </a:lnTo>
                  <a:lnTo>
                    <a:pt x="449" y="233"/>
                  </a:lnTo>
                  <a:lnTo>
                    <a:pt x="478" y="240"/>
                  </a:lnTo>
                  <a:lnTo>
                    <a:pt x="501" y="240"/>
                  </a:lnTo>
                  <a:lnTo>
                    <a:pt x="514" y="248"/>
                  </a:lnTo>
                  <a:lnTo>
                    <a:pt x="514" y="254"/>
                  </a:lnTo>
                  <a:lnTo>
                    <a:pt x="522" y="261"/>
                  </a:lnTo>
                  <a:lnTo>
                    <a:pt x="530" y="261"/>
                  </a:lnTo>
                  <a:lnTo>
                    <a:pt x="543" y="269"/>
                  </a:lnTo>
                  <a:lnTo>
                    <a:pt x="551" y="290"/>
                  </a:lnTo>
                  <a:lnTo>
                    <a:pt x="566" y="327"/>
                  </a:lnTo>
                  <a:lnTo>
                    <a:pt x="566" y="379"/>
                  </a:lnTo>
                  <a:lnTo>
                    <a:pt x="559" y="421"/>
                  </a:lnTo>
                  <a:lnTo>
                    <a:pt x="776" y="632"/>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endParaRPr kumimoji="0" lang="ja-JP" altLang="en-US">
                <a:solidFill>
                  <a:srgbClr val="FF0000">
                    <a:alpha val="100000"/>
                  </a:srgbClr>
                </a:solidFill>
                <a:latin typeface="Corbel"/>
                <a:ea typeface="ＭＳ ゴシック"/>
              </a:endParaRPr>
            </a:p>
          </p:txBody>
        </p:sp>
        <p:sp>
          <p:nvSpPr>
            <p:cNvPr id="32" name="フリーフォーム 31"/>
            <p:cNvSpPr>
              <a:spLocks/>
            </p:cNvSpPr>
            <p:nvPr/>
          </p:nvSpPr>
          <p:spPr bwMode="auto">
            <a:xfrm>
              <a:off x="7358082" y="4714884"/>
              <a:ext cx="251974" cy="453319"/>
            </a:xfrm>
            <a:custGeom>
              <a:avLst/>
              <a:gdLst>
                <a:gd name="T0" fmla="*/ 0 w 144"/>
                <a:gd name="T1" fmla="*/ 0 h 261"/>
                <a:gd name="T2" fmla="*/ 66675 w 144"/>
                <a:gd name="T3" fmla="*/ 149225 h 261"/>
                <a:gd name="T4" fmla="*/ 138113 w 144"/>
                <a:gd name="T5" fmla="*/ 274638 h 261"/>
                <a:gd name="T6" fmla="*/ 207963 w 144"/>
                <a:gd name="T7" fmla="*/ 357188 h 261"/>
                <a:gd name="T8" fmla="*/ 228600 w 144"/>
                <a:gd name="T9" fmla="*/ 414338 h 261"/>
                <a:gd name="T10" fmla="*/ 125413 w 144"/>
                <a:gd name="T11" fmla="*/ 331788 h 261"/>
                <a:gd name="T12" fmla="*/ 92075 w 144"/>
                <a:gd name="T13" fmla="*/ 274638 h 261"/>
                <a:gd name="T14" fmla="*/ 46038 w 144"/>
                <a:gd name="T15" fmla="*/ 195263 h 261"/>
                <a:gd name="T16" fmla="*/ 12700 w 144"/>
                <a:gd name="T17" fmla="*/ 103188 h 261"/>
                <a:gd name="T18" fmla="*/ 12700 w 144"/>
                <a:gd name="T19" fmla="*/ 0 h 261"/>
                <a:gd name="T20" fmla="*/ 0 w 144"/>
                <a:gd name="T21" fmla="*/ 0 h 261"/>
                <a:gd name="T22" fmla="*/ 0 1 256"/>
                <a:gd name="T23" fmla="*/ 0 1 256"/>
                <a:gd name="T24" fmla="*/ 0 1 256"/>
                <a:gd name="T25" fmla="*/ 0 1 256"/>
                <a:gd name="T26" fmla="*/ 0 1 256"/>
                <a:gd name="T27" fmla="*/ 0 1 256"/>
                <a:gd name="T28" fmla="*/ 0 1 256"/>
                <a:gd name="T29" fmla="*/ 0 1 256"/>
                <a:gd name="T30" fmla="*/ 0 1 256"/>
                <a:gd name="T31" fmla="*/ 0 1 256"/>
                <a:gd name="T32" fmla="*/ 0 1 256"/>
                <a:gd name="T33" fmla="*/ 0 w 144"/>
                <a:gd name="T34" fmla="*/ 0 h 261"/>
                <a:gd name="T35" fmla="*/ 0 w 144"/>
                <a:gd name="T36" fmla="*/ 0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61">
                  <a:moveTo>
                    <a:pt x="0" y="0"/>
                  </a:moveTo>
                  <a:lnTo>
                    <a:pt x="42" y="94"/>
                  </a:lnTo>
                  <a:lnTo>
                    <a:pt x="87" y="173"/>
                  </a:lnTo>
                  <a:lnTo>
                    <a:pt x="131" y="225"/>
                  </a:lnTo>
                  <a:lnTo>
                    <a:pt x="144" y="261"/>
                  </a:lnTo>
                  <a:lnTo>
                    <a:pt x="79" y="209"/>
                  </a:lnTo>
                  <a:lnTo>
                    <a:pt x="58" y="173"/>
                  </a:lnTo>
                  <a:lnTo>
                    <a:pt x="29" y="123"/>
                  </a:lnTo>
                  <a:lnTo>
                    <a:pt x="8" y="65"/>
                  </a:lnTo>
                  <a:lnTo>
                    <a:pt x="8" y="0"/>
                  </a:lnTo>
                  <a:lnTo>
                    <a:pt x="0" y="0"/>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endParaRPr kumimoji="0" lang="ja-JP" altLang="en-US">
                <a:solidFill>
                  <a:srgbClr val="FF0000">
                    <a:alpha val="100000"/>
                  </a:srgbClr>
                </a:solidFill>
                <a:latin typeface="Corbel"/>
                <a:ea typeface="ＭＳ ゴシック"/>
              </a:endParaRPr>
            </a:p>
          </p:txBody>
        </p:sp>
      </p:grpSp>
      <p:grpSp>
        <p:nvGrpSpPr>
          <p:cNvPr id="9" name="グループ化 8"/>
          <p:cNvGrpSpPr/>
          <p:nvPr/>
        </p:nvGrpSpPr>
        <p:grpSpPr>
          <a:xfrm>
            <a:off x="6341934" y="5000636"/>
            <a:ext cx="1071570" cy="1036602"/>
            <a:chOff x="6357950" y="5000636"/>
            <a:chExt cx="1071570" cy="1036602"/>
          </a:xfrm>
          <a:gradFill>
            <a:gsLst>
              <a:gs pos="0">
                <a:schemeClr val="accent1">
                  <a:alpha val="20000"/>
                </a:schemeClr>
              </a:gs>
              <a:gs pos="100000">
                <a:schemeClr val="accent1">
                  <a:lumMod val="20000"/>
                  <a:lumOff val="80000"/>
                </a:schemeClr>
              </a:gs>
            </a:gsLst>
            <a:lin ang="5400000" scaled="1"/>
          </a:gradFill>
        </p:grpSpPr>
        <p:sp>
          <p:nvSpPr>
            <p:cNvPr id="34" name="フリーフォーム 33"/>
            <p:cNvSpPr>
              <a:spLocks/>
            </p:cNvSpPr>
            <p:nvPr/>
          </p:nvSpPr>
          <p:spPr bwMode="auto">
            <a:xfrm rot="21162566">
              <a:off x="6357950" y="5000636"/>
              <a:ext cx="1071570" cy="1036602"/>
            </a:xfrm>
            <a:custGeom>
              <a:avLst/>
              <a:gdLst>
                <a:gd name="T0" fmla="*/ 320675 w 551"/>
                <a:gd name="T1" fmla="*/ 11112 h 537"/>
                <a:gd name="T2" fmla="*/ 331787 w 551"/>
                <a:gd name="T3" fmla="*/ 11112 h 537"/>
                <a:gd name="T4" fmla="*/ 265112 w 551"/>
                <a:gd name="T5" fmla="*/ 93662 h 537"/>
                <a:gd name="T6" fmla="*/ 171450 w 551"/>
                <a:gd name="T7" fmla="*/ 185737 h 537"/>
                <a:gd name="T8" fmla="*/ 112712 w 551"/>
                <a:gd name="T9" fmla="*/ 334962 h 537"/>
                <a:gd name="T10" fmla="*/ 136525 w 551"/>
                <a:gd name="T11" fmla="*/ 495300 h 537"/>
                <a:gd name="T12" fmla="*/ 241300 w 551"/>
                <a:gd name="T13" fmla="*/ 633412 h 537"/>
                <a:gd name="T14" fmla="*/ 401637 w 551"/>
                <a:gd name="T15" fmla="*/ 715962 h 537"/>
                <a:gd name="T16" fmla="*/ 563562 w 551"/>
                <a:gd name="T17" fmla="*/ 715962 h 537"/>
                <a:gd name="T18" fmla="*/ 688975 w 551"/>
                <a:gd name="T19" fmla="*/ 600075 h 537"/>
                <a:gd name="T20" fmla="*/ 701675 w 551"/>
                <a:gd name="T21" fmla="*/ 495300 h 537"/>
                <a:gd name="T22" fmla="*/ 642937 w 551"/>
                <a:gd name="T23" fmla="*/ 358775 h 537"/>
                <a:gd name="T24" fmla="*/ 701675 w 551"/>
                <a:gd name="T25" fmla="*/ 404812 h 537"/>
                <a:gd name="T26" fmla="*/ 622300 w 551"/>
                <a:gd name="T27" fmla="*/ 288925 h 537"/>
                <a:gd name="T28" fmla="*/ 735012 w 551"/>
                <a:gd name="T29" fmla="*/ 392112 h 537"/>
                <a:gd name="T30" fmla="*/ 758825 w 551"/>
                <a:gd name="T31" fmla="*/ 471487 h 537"/>
                <a:gd name="T32" fmla="*/ 735012 w 551"/>
                <a:gd name="T33" fmla="*/ 587375 h 537"/>
                <a:gd name="T34" fmla="*/ 746125 w 551"/>
                <a:gd name="T35" fmla="*/ 577850 h 537"/>
                <a:gd name="T36" fmla="*/ 792162 w 551"/>
                <a:gd name="T37" fmla="*/ 495300 h 537"/>
                <a:gd name="T38" fmla="*/ 792162 w 551"/>
                <a:gd name="T39" fmla="*/ 415925 h 537"/>
                <a:gd name="T40" fmla="*/ 725487 w 551"/>
                <a:gd name="T41" fmla="*/ 263525 h 537"/>
                <a:gd name="T42" fmla="*/ 746125 w 551"/>
                <a:gd name="T43" fmla="*/ 242887 h 537"/>
                <a:gd name="T44" fmla="*/ 642937 w 551"/>
                <a:gd name="T45" fmla="*/ 160337 h 537"/>
                <a:gd name="T46" fmla="*/ 527050 w 551"/>
                <a:gd name="T47" fmla="*/ 139700 h 537"/>
                <a:gd name="T48" fmla="*/ 517525 w 551"/>
                <a:gd name="T49" fmla="*/ 127000 h 537"/>
                <a:gd name="T50" fmla="*/ 527050 w 551"/>
                <a:gd name="T51" fmla="*/ 103187 h 537"/>
                <a:gd name="T52" fmla="*/ 585787 w 551"/>
                <a:gd name="T53" fmla="*/ 80962 h 537"/>
                <a:gd name="T54" fmla="*/ 782637 w 551"/>
                <a:gd name="T55" fmla="*/ 196850 h 537"/>
                <a:gd name="T56" fmla="*/ 862012 w 551"/>
                <a:gd name="T57" fmla="*/ 334962 h 537"/>
                <a:gd name="T58" fmla="*/ 862012 w 551"/>
                <a:gd name="T59" fmla="*/ 495300 h 537"/>
                <a:gd name="T60" fmla="*/ 804862 w 551"/>
                <a:gd name="T61" fmla="*/ 669925 h 537"/>
                <a:gd name="T62" fmla="*/ 688975 w 551"/>
                <a:gd name="T63" fmla="*/ 785812 h 537"/>
                <a:gd name="T64" fmla="*/ 563562 w 551"/>
                <a:gd name="T65" fmla="*/ 842962 h 537"/>
                <a:gd name="T66" fmla="*/ 390525 w 551"/>
                <a:gd name="T67" fmla="*/ 852487 h 537"/>
                <a:gd name="T68" fmla="*/ 207962 w 551"/>
                <a:gd name="T69" fmla="*/ 793750 h 537"/>
                <a:gd name="T70" fmla="*/ 57150 w 551"/>
                <a:gd name="T71" fmla="*/ 669925 h 537"/>
                <a:gd name="T72" fmla="*/ 46037 w 551"/>
                <a:gd name="T73" fmla="*/ 611187 h 537"/>
                <a:gd name="T74" fmla="*/ 92075 w 551"/>
                <a:gd name="T75" fmla="*/ 690562 h 537"/>
                <a:gd name="T76" fmla="*/ 103187 w 551"/>
                <a:gd name="T77" fmla="*/ 681037 h 537"/>
                <a:gd name="T78" fmla="*/ 112712 w 551"/>
                <a:gd name="T79" fmla="*/ 690562 h 537"/>
                <a:gd name="T80" fmla="*/ 33337 w 551"/>
                <a:gd name="T81" fmla="*/ 528637 h 537"/>
                <a:gd name="T82" fmla="*/ 0 w 551"/>
                <a:gd name="T83" fmla="*/ 379412 h 537"/>
                <a:gd name="T84" fmla="*/ 9525 w 551"/>
                <a:gd name="T85" fmla="*/ 404812 h 537"/>
                <a:gd name="T86" fmla="*/ 46037 w 551"/>
                <a:gd name="T87" fmla="*/ 368300 h 537"/>
                <a:gd name="T88" fmla="*/ 79375 w 551"/>
                <a:gd name="T89" fmla="*/ 219075 h 537"/>
                <a:gd name="T90" fmla="*/ 182562 w 551"/>
                <a:gd name="T91" fmla="*/ 103187 h 537"/>
                <a:gd name="T92" fmla="*/ 265112 w 551"/>
                <a:gd name="T93" fmla="*/ 57150 h 537"/>
                <a:gd name="T94" fmla="*/ 311150 w 551"/>
                <a:gd name="T95" fmla="*/ 23812 h 537"/>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w 551"/>
                <a:gd name="T145" fmla="*/ 0 h 537"/>
                <a:gd name="T146" fmla="*/ 0 w 551"/>
                <a:gd name="T147" fmla="*/ 0 h 5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1" h="537">
                  <a:moveTo>
                    <a:pt x="196" y="15"/>
                  </a:moveTo>
                  <a:lnTo>
                    <a:pt x="202" y="7"/>
                  </a:lnTo>
                  <a:lnTo>
                    <a:pt x="217" y="0"/>
                  </a:lnTo>
                  <a:lnTo>
                    <a:pt x="209" y="7"/>
                  </a:lnTo>
                  <a:lnTo>
                    <a:pt x="196" y="30"/>
                  </a:lnTo>
                  <a:lnTo>
                    <a:pt x="167" y="59"/>
                  </a:lnTo>
                  <a:lnTo>
                    <a:pt x="136" y="80"/>
                  </a:lnTo>
                  <a:lnTo>
                    <a:pt x="108" y="117"/>
                  </a:lnTo>
                  <a:lnTo>
                    <a:pt x="86" y="174"/>
                  </a:lnTo>
                  <a:lnTo>
                    <a:pt x="71" y="211"/>
                  </a:lnTo>
                  <a:lnTo>
                    <a:pt x="71" y="247"/>
                  </a:lnTo>
                  <a:lnTo>
                    <a:pt x="86" y="312"/>
                  </a:lnTo>
                  <a:lnTo>
                    <a:pt x="115" y="364"/>
                  </a:lnTo>
                  <a:lnTo>
                    <a:pt x="152" y="399"/>
                  </a:lnTo>
                  <a:lnTo>
                    <a:pt x="196" y="435"/>
                  </a:lnTo>
                  <a:lnTo>
                    <a:pt x="253" y="451"/>
                  </a:lnTo>
                  <a:lnTo>
                    <a:pt x="303" y="458"/>
                  </a:lnTo>
                  <a:lnTo>
                    <a:pt x="355" y="451"/>
                  </a:lnTo>
                  <a:lnTo>
                    <a:pt x="392" y="435"/>
                  </a:lnTo>
                  <a:lnTo>
                    <a:pt x="434" y="378"/>
                  </a:lnTo>
                  <a:lnTo>
                    <a:pt x="442" y="356"/>
                  </a:lnTo>
                  <a:lnTo>
                    <a:pt x="442" y="312"/>
                  </a:lnTo>
                  <a:lnTo>
                    <a:pt x="434" y="284"/>
                  </a:lnTo>
                  <a:lnTo>
                    <a:pt x="405" y="226"/>
                  </a:lnTo>
                  <a:lnTo>
                    <a:pt x="413" y="226"/>
                  </a:lnTo>
                  <a:lnTo>
                    <a:pt x="442" y="255"/>
                  </a:lnTo>
                  <a:lnTo>
                    <a:pt x="442" y="232"/>
                  </a:lnTo>
                  <a:lnTo>
                    <a:pt x="392" y="182"/>
                  </a:lnTo>
                  <a:lnTo>
                    <a:pt x="405" y="182"/>
                  </a:lnTo>
                  <a:lnTo>
                    <a:pt x="463" y="247"/>
                  </a:lnTo>
                  <a:lnTo>
                    <a:pt x="470" y="276"/>
                  </a:lnTo>
                  <a:lnTo>
                    <a:pt x="478" y="297"/>
                  </a:lnTo>
                  <a:lnTo>
                    <a:pt x="478" y="320"/>
                  </a:lnTo>
                  <a:lnTo>
                    <a:pt x="463" y="370"/>
                  </a:lnTo>
                  <a:lnTo>
                    <a:pt x="470" y="370"/>
                  </a:lnTo>
                  <a:lnTo>
                    <a:pt x="470" y="364"/>
                  </a:lnTo>
                  <a:lnTo>
                    <a:pt x="486" y="341"/>
                  </a:lnTo>
                  <a:lnTo>
                    <a:pt x="499" y="312"/>
                  </a:lnTo>
                  <a:lnTo>
                    <a:pt x="499" y="291"/>
                  </a:lnTo>
                  <a:lnTo>
                    <a:pt x="499" y="262"/>
                  </a:lnTo>
                  <a:lnTo>
                    <a:pt x="478" y="211"/>
                  </a:lnTo>
                  <a:lnTo>
                    <a:pt x="457" y="166"/>
                  </a:lnTo>
                  <a:lnTo>
                    <a:pt x="463" y="161"/>
                  </a:lnTo>
                  <a:lnTo>
                    <a:pt x="470" y="153"/>
                  </a:lnTo>
                  <a:lnTo>
                    <a:pt x="442" y="124"/>
                  </a:lnTo>
                  <a:lnTo>
                    <a:pt x="405" y="101"/>
                  </a:lnTo>
                  <a:lnTo>
                    <a:pt x="355" y="95"/>
                  </a:lnTo>
                  <a:lnTo>
                    <a:pt x="332" y="88"/>
                  </a:lnTo>
                  <a:lnTo>
                    <a:pt x="311" y="80"/>
                  </a:lnTo>
                  <a:lnTo>
                    <a:pt x="326" y="80"/>
                  </a:lnTo>
                  <a:lnTo>
                    <a:pt x="369" y="65"/>
                  </a:lnTo>
                  <a:lnTo>
                    <a:pt x="332" y="65"/>
                  </a:lnTo>
                  <a:lnTo>
                    <a:pt x="332" y="51"/>
                  </a:lnTo>
                  <a:lnTo>
                    <a:pt x="369" y="51"/>
                  </a:lnTo>
                  <a:lnTo>
                    <a:pt x="457" y="95"/>
                  </a:lnTo>
                  <a:lnTo>
                    <a:pt x="493" y="124"/>
                  </a:lnTo>
                  <a:lnTo>
                    <a:pt x="522" y="161"/>
                  </a:lnTo>
                  <a:lnTo>
                    <a:pt x="543" y="211"/>
                  </a:lnTo>
                  <a:lnTo>
                    <a:pt x="551" y="268"/>
                  </a:lnTo>
                  <a:lnTo>
                    <a:pt x="543" y="312"/>
                  </a:lnTo>
                  <a:lnTo>
                    <a:pt x="528" y="370"/>
                  </a:lnTo>
                  <a:lnTo>
                    <a:pt x="507" y="422"/>
                  </a:lnTo>
                  <a:lnTo>
                    <a:pt x="470" y="464"/>
                  </a:lnTo>
                  <a:lnTo>
                    <a:pt x="434" y="495"/>
                  </a:lnTo>
                  <a:lnTo>
                    <a:pt x="397" y="516"/>
                  </a:lnTo>
                  <a:lnTo>
                    <a:pt x="355" y="531"/>
                  </a:lnTo>
                  <a:lnTo>
                    <a:pt x="303" y="537"/>
                  </a:lnTo>
                  <a:lnTo>
                    <a:pt x="246" y="537"/>
                  </a:lnTo>
                  <a:lnTo>
                    <a:pt x="188" y="523"/>
                  </a:lnTo>
                  <a:lnTo>
                    <a:pt x="131" y="500"/>
                  </a:lnTo>
                  <a:lnTo>
                    <a:pt x="79" y="464"/>
                  </a:lnTo>
                  <a:lnTo>
                    <a:pt x="36" y="422"/>
                  </a:lnTo>
                  <a:lnTo>
                    <a:pt x="0" y="356"/>
                  </a:lnTo>
                  <a:lnTo>
                    <a:pt x="29" y="385"/>
                  </a:lnTo>
                  <a:lnTo>
                    <a:pt x="50" y="429"/>
                  </a:lnTo>
                  <a:lnTo>
                    <a:pt x="58" y="435"/>
                  </a:lnTo>
                  <a:lnTo>
                    <a:pt x="58" y="429"/>
                  </a:lnTo>
                  <a:lnTo>
                    <a:pt x="65" y="429"/>
                  </a:lnTo>
                  <a:lnTo>
                    <a:pt x="71" y="429"/>
                  </a:lnTo>
                  <a:lnTo>
                    <a:pt x="71" y="435"/>
                  </a:lnTo>
                  <a:lnTo>
                    <a:pt x="42" y="393"/>
                  </a:lnTo>
                  <a:lnTo>
                    <a:pt x="21" y="333"/>
                  </a:lnTo>
                  <a:lnTo>
                    <a:pt x="0" y="276"/>
                  </a:lnTo>
                  <a:lnTo>
                    <a:pt x="0" y="239"/>
                  </a:lnTo>
                  <a:lnTo>
                    <a:pt x="0" y="197"/>
                  </a:lnTo>
                  <a:lnTo>
                    <a:pt x="6" y="255"/>
                  </a:lnTo>
                  <a:lnTo>
                    <a:pt x="29" y="297"/>
                  </a:lnTo>
                  <a:lnTo>
                    <a:pt x="29" y="232"/>
                  </a:lnTo>
                  <a:lnTo>
                    <a:pt x="36" y="166"/>
                  </a:lnTo>
                  <a:lnTo>
                    <a:pt x="50" y="138"/>
                  </a:lnTo>
                  <a:lnTo>
                    <a:pt x="71" y="109"/>
                  </a:lnTo>
                  <a:lnTo>
                    <a:pt x="115" y="65"/>
                  </a:lnTo>
                  <a:lnTo>
                    <a:pt x="144" y="51"/>
                  </a:lnTo>
                  <a:lnTo>
                    <a:pt x="167" y="36"/>
                  </a:lnTo>
                  <a:lnTo>
                    <a:pt x="188" y="15"/>
                  </a:lnTo>
                  <a:lnTo>
                    <a:pt x="196" y="15"/>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endParaRPr kumimoji="0" lang="ja-JP" altLang="en-US">
                <a:solidFill>
                  <a:srgbClr val="FF0000">
                    <a:alpha val="100000"/>
                  </a:srgbClr>
                </a:solidFill>
                <a:latin typeface="Corbel"/>
                <a:ea typeface="ＭＳ ゴシック"/>
              </a:endParaRPr>
            </a:p>
          </p:txBody>
        </p:sp>
        <p:sp>
          <p:nvSpPr>
            <p:cNvPr id="35" name="フリーフォーム 34"/>
            <p:cNvSpPr>
              <a:spLocks/>
            </p:cNvSpPr>
            <p:nvPr/>
          </p:nvSpPr>
          <p:spPr bwMode="auto">
            <a:xfrm>
              <a:off x="6715140" y="5214950"/>
              <a:ext cx="431310" cy="71438"/>
            </a:xfrm>
            <a:custGeom>
              <a:avLst/>
              <a:gdLst>
                <a:gd name="T0" fmla="*/ 0 w 232"/>
                <a:gd name="T1" fmla="*/ 0 h 44"/>
                <a:gd name="T2" fmla="*/ 196850 w 232"/>
                <a:gd name="T3" fmla="*/ 12700 h 44"/>
                <a:gd name="T4" fmla="*/ 301625 w 232"/>
                <a:gd name="T5" fmla="*/ 36513 h 44"/>
                <a:gd name="T6" fmla="*/ 334963 w 232"/>
                <a:gd name="T7" fmla="*/ 46038 h 44"/>
                <a:gd name="T8" fmla="*/ 358775 w 232"/>
                <a:gd name="T9" fmla="*/ 58738 h 44"/>
                <a:gd name="T10" fmla="*/ 368300 w 232"/>
                <a:gd name="T11" fmla="*/ 69850 h 44"/>
                <a:gd name="T12" fmla="*/ 346075 w 232"/>
                <a:gd name="T13" fmla="*/ 69850 h 44"/>
                <a:gd name="T14" fmla="*/ 288925 w 232"/>
                <a:gd name="T15" fmla="*/ 46038 h 44"/>
                <a:gd name="T16" fmla="*/ 219075 w 232"/>
                <a:gd name="T17" fmla="*/ 36513 h 44"/>
                <a:gd name="T18" fmla="*/ 219075 w 232"/>
                <a:gd name="T19" fmla="*/ 46038 h 44"/>
                <a:gd name="T20" fmla="*/ 242888 w 232"/>
                <a:gd name="T21" fmla="*/ 69850 h 44"/>
                <a:gd name="T22" fmla="*/ 219075 w 232"/>
                <a:gd name="T23" fmla="*/ 69850 h 44"/>
                <a:gd name="T24" fmla="*/ 196850 w 232"/>
                <a:gd name="T25" fmla="*/ 58738 h 44"/>
                <a:gd name="T26" fmla="*/ 173038 w 232"/>
                <a:gd name="T27" fmla="*/ 46038 h 44"/>
                <a:gd name="T28" fmla="*/ 11113 w 232"/>
                <a:gd name="T29" fmla="*/ 0 h 44"/>
                <a:gd name="T30" fmla="*/ 0 w 232"/>
                <a:gd name="T31" fmla="*/ 0 h 44"/>
                <a:gd name="T32" fmla="*/ 0 1 256"/>
                <a:gd name="T33" fmla="*/ 0 1 256"/>
                <a:gd name="T34" fmla="*/ 0 1 256"/>
                <a:gd name="T35" fmla="*/ 0 1 256"/>
                <a:gd name="T36" fmla="*/ 0 1 256"/>
                <a:gd name="T37" fmla="*/ 0 1 256"/>
                <a:gd name="T38" fmla="*/ 0 1 256"/>
                <a:gd name="T39" fmla="*/ 0 1 256"/>
                <a:gd name="T40" fmla="*/ 0 1 256"/>
                <a:gd name="T41" fmla="*/ 0 1 256"/>
                <a:gd name="T42" fmla="*/ 0 1 256"/>
                <a:gd name="T43" fmla="*/ 0 1 256"/>
                <a:gd name="T44" fmla="*/ 0 1 256"/>
                <a:gd name="T45" fmla="*/ 0 1 256"/>
                <a:gd name="T46" fmla="*/ 0 1 256"/>
                <a:gd name="T47" fmla="*/ 0 1 256"/>
                <a:gd name="T48" fmla="*/ 0 w 232"/>
                <a:gd name="T49" fmla="*/ 0 h 44"/>
                <a:gd name="T50" fmla="*/ 0 w 232"/>
                <a:gd name="T51" fmla="*/ 0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 h="44">
                  <a:moveTo>
                    <a:pt x="0" y="0"/>
                  </a:moveTo>
                  <a:lnTo>
                    <a:pt x="124" y="8"/>
                  </a:lnTo>
                  <a:lnTo>
                    <a:pt x="190" y="23"/>
                  </a:lnTo>
                  <a:lnTo>
                    <a:pt x="211" y="29"/>
                  </a:lnTo>
                  <a:lnTo>
                    <a:pt x="226" y="37"/>
                  </a:lnTo>
                  <a:lnTo>
                    <a:pt x="232" y="44"/>
                  </a:lnTo>
                  <a:lnTo>
                    <a:pt x="218" y="44"/>
                  </a:lnTo>
                  <a:lnTo>
                    <a:pt x="182" y="29"/>
                  </a:lnTo>
                  <a:lnTo>
                    <a:pt x="138" y="23"/>
                  </a:lnTo>
                  <a:lnTo>
                    <a:pt x="138" y="29"/>
                  </a:lnTo>
                  <a:lnTo>
                    <a:pt x="153" y="44"/>
                  </a:lnTo>
                  <a:lnTo>
                    <a:pt x="138" y="44"/>
                  </a:lnTo>
                  <a:lnTo>
                    <a:pt x="124" y="37"/>
                  </a:lnTo>
                  <a:lnTo>
                    <a:pt x="109" y="29"/>
                  </a:lnTo>
                  <a:lnTo>
                    <a:pt x="7" y="0"/>
                  </a:lnTo>
                  <a:lnTo>
                    <a:pt x="0" y="0"/>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endParaRPr kumimoji="0" lang="ja-JP" altLang="en-US">
                <a:solidFill>
                  <a:srgbClr val="FF0000">
                    <a:alpha val="100000"/>
                  </a:srgbClr>
                </a:solidFill>
                <a:latin typeface="Corbel"/>
                <a:ea typeface="ＭＳ ゴシック"/>
              </a:endParaRPr>
            </a:p>
          </p:txBody>
        </p:sp>
        <p:sp>
          <p:nvSpPr>
            <p:cNvPr id="36" name="フリーフォーム 35"/>
            <p:cNvSpPr>
              <a:spLocks/>
            </p:cNvSpPr>
            <p:nvPr/>
          </p:nvSpPr>
          <p:spPr bwMode="auto">
            <a:xfrm>
              <a:off x="6786578" y="5357826"/>
              <a:ext cx="232643" cy="71242"/>
            </a:xfrm>
            <a:custGeom>
              <a:avLst/>
              <a:gdLst>
                <a:gd name="T0" fmla="*/ 0 w 94"/>
                <a:gd name="T1" fmla="*/ 0 h 29"/>
                <a:gd name="T2" fmla="*/ 82550 w 94"/>
                <a:gd name="T3" fmla="*/ 12700 h 29"/>
                <a:gd name="T4" fmla="*/ 149225 w 94"/>
                <a:gd name="T5" fmla="*/ 33338 h 29"/>
                <a:gd name="T6" fmla="*/ 149225 w 94"/>
                <a:gd name="T7" fmla="*/ 46038 h 29"/>
                <a:gd name="T8" fmla="*/ 127000 w 94"/>
                <a:gd name="T9" fmla="*/ 46038 h 29"/>
                <a:gd name="T10" fmla="*/ 69850 w 94"/>
                <a:gd name="T11" fmla="*/ 25400 h 29"/>
                <a:gd name="T12" fmla="*/ 11113 w 94"/>
                <a:gd name="T13" fmla="*/ 0 h 29"/>
                <a:gd name="T14" fmla="*/ 0 w 94"/>
                <a:gd name="T15" fmla="*/ 0 h 29"/>
                <a:gd name="T16" fmla="*/ 0 1 256"/>
                <a:gd name="T17" fmla="*/ 0 1 256"/>
                <a:gd name="T18" fmla="*/ 0 1 256"/>
                <a:gd name="T19" fmla="*/ 0 1 256"/>
                <a:gd name="T20" fmla="*/ 0 1 256"/>
                <a:gd name="T21" fmla="*/ 0 1 256"/>
                <a:gd name="T22" fmla="*/ 0 1 256"/>
                <a:gd name="T23" fmla="*/ 0 1 256"/>
                <a:gd name="T24" fmla="*/ 0 w 94"/>
                <a:gd name="T25" fmla="*/ 0 h 29"/>
                <a:gd name="T26" fmla="*/ 0 w 94"/>
                <a:gd name="T27" fmla="*/ 0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29">
                  <a:moveTo>
                    <a:pt x="0" y="0"/>
                  </a:moveTo>
                  <a:lnTo>
                    <a:pt x="52" y="8"/>
                  </a:lnTo>
                  <a:lnTo>
                    <a:pt x="94" y="21"/>
                  </a:lnTo>
                  <a:lnTo>
                    <a:pt x="94" y="29"/>
                  </a:lnTo>
                  <a:lnTo>
                    <a:pt x="80" y="29"/>
                  </a:lnTo>
                  <a:lnTo>
                    <a:pt x="44" y="16"/>
                  </a:lnTo>
                  <a:lnTo>
                    <a:pt x="7" y="0"/>
                  </a:lnTo>
                  <a:lnTo>
                    <a:pt x="0" y="0"/>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endParaRPr kumimoji="0" lang="ja-JP" altLang="en-US">
                <a:solidFill>
                  <a:srgbClr val="FF0000">
                    <a:alpha val="100000"/>
                  </a:srgbClr>
                </a:solidFill>
                <a:latin typeface="Corbel"/>
                <a:ea typeface="ＭＳ ゴシック"/>
              </a:endParaRPr>
            </a:p>
          </p:txBody>
        </p:sp>
      </p:grpSp>
      <p:sp>
        <p:nvSpPr>
          <p:cNvPr id="37" name="フリーフォーム 36"/>
          <p:cNvSpPr>
            <a:spLocks/>
          </p:cNvSpPr>
          <p:nvPr/>
        </p:nvSpPr>
        <p:spPr bwMode="auto">
          <a:xfrm>
            <a:off x="5841868" y="5857892"/>
            <a:ext cx="245087" cy="231993"/>
          </a:xfrm>
          <a:custGeom>
            <a:avLst/>
            <a:gdLst>
              <a:gd name="T0" fmla="*/ 136525 w 151"/>
              <a:gd name="T1" fmla="*/ 0 h 144"/>
              <a:gd name="T2" fmla="*/ 79375 w 151"/>
              <a:gd name="T3" fmla="*/ 9525 h 144"/>
              <a:gd name="T4" fmla="*/ 44450 w 151"/>
              <a:gd name="T5" fmla="*/ 34925 h 144"/>
              <a:gd name="T6" fmla="*/ 0 w 151"/>
              <a:gd name="T7" fmla="*/ 104775 h 144"/>
              <a:gd name="T8" fmla="*/ 0 w 151"/>
              <a:gd name="T9" fmla="*/ 138113 h 144"/>
              <a:gd name="T10" fmla="*/ 57150 w 151"/>
              <a:gd name="T11" fmla="*/ 125413 h 144"/>
              <a:gd name="T12" fmla="*/ 44450 w 151"/>
              <a:gd name="T13" fmla="*/ 161925 h 144"/>
              <a:gd name="T14" fmla="*/ 20637 w 151"/>
              <a:gd name="T15" fmla="*/ 171450 h 144"/>
              <a:gd name="T16" fmla="*/ 57150 w 151"/>
              <a:gd name="T17" fmla="*/ 207963 h 144"/>
              <a:gd name="T18" fmla="*/ 103187 w 151"/>
              <a:gd name="T19" fmla="*/ 228600 h 144"/>
              <a:gd name="T20" fmla="*/ 149225 w 151"/>
              <a:gd name="T21" fmla="*/ 228600 h 144"/>
              <a:gd name="T22" fmla="*/ 182562 w 151"/>
              <a:gd name="T23" fmla="*/ 217488 h 144"/>
              <a:gd name="T24" fmla="*/ 239712 w 151"/>
              <a:gd name="T25" fmla="*/ 184150 h 144"/>
              <a:gd name="T26" fmla="*/ 239712 w 151"/>
              <a:gd name="T27" fmla="*/ 104775 h 144"/>
              <a:gd name="T28" fmla="*/ 219075 w 151"/>
              <a:gd name="T29" fmla="*/ 55563 h 144"/>
              <a:gd name="T30" fmla="*/ 182562 w 151"/>
              <a:gd name="T31" fmla="*/ 34925 h 144"/>
              <a:gd name="T32" fmla="*/ 149225 w 151"/>
              <a:gd name="T33" fmla="*/ 0 h 144"/>
              <a:gd name="T34" fmla="*/ 136525 w 151"/>
              <a:gd name="T35" fmla="*/ 0 h 144"/>
              <a:gd name="T36" fmla="*/ 136525 w 151"/>
              <a:gd name="T37" fmla="*/ 104775 h 144"/>
              <a:gd name="T38" fmla="*/ 123825 w 151"/>
              <a:gd name="T39" fmla="*/ 112713 h 144"/>
              <a:gd name="T40" fmla="*/ 79375 w 151"/>
              <a:gd name="T41" fmla="*/ 104775 h 144"/>
              <a:gd name="T42" fmla="*/ 57150 w 151"/>
              <a:gd name="T43" fmla="*/ 92075 h 144"/>
              <a:gd name="T44" fmla="*/ 66675 w 151"/>
              <a:gd name="T45" fmla="*/ 46038 h 144"/>
              <a:gd name="T46" fmla="*/ 115887 w 151"/>
              <a:gd name="T47" fmla="*/ 34925 h 144"/>
              <a:gd name="T48" fmla="*/ 136525 w 151"/>
              <a:gd name="T49" fmla="*/ 46038 h 144"/>
              <a:gd name="T50" fmla="*/ 136525 w 151"/>
              <a:gd name="T51" fmla="*/ 79375 h 144"/>
              <a:gd name="T52" fmla="*/ 136525 w 151"/>
              <a:gd name="T53" fmla="*/ 104775 h 144"/>
              <a:gd name="T54" fmla="*/ 136525 w 151"/>
              <a:gd name="T55" fmla="*/ 0 h 144"/>
              <a:gd name="T56" fmla="*/ 149225 w 151"/>
              <a:gd name="T57" fmla="*/ 195263 h 144"/>
              <a:gd name="T58" fmla="*/ 195262 w 151"/>
              <a:gd name="T59" fmla="*/ 195263 h 144"/>
              <a:gd name="T60" fmla="*/ 169862 w 151"/>
              <a:gd name="T61" fmla="*/ 207963 h 144"/>
              <a:gd name="T62" fmla="*/ 149225 w 151"/>
              <a:gd name="T63" fmla="*/ 195263 h 144"/>
              <a:gd name="T64" fmla="*/ 136525 w 151"/>
              <a:gd name="T65" fmla="*/ 0 h 144"/>
              <a:gd name="T66" fmla="*/ 0 1 256"/>
              <a:gd name="T67" fmla="*/ 0 1 256"/>
              <a:gd name="T68" fmla="*/ 0 1 256"/>
              <a:gd name="T69" fmla="*/ 0 1 256"/>
              <a:gd name="T70" fmla="*/ 0 1 256"/>
              <a:gd name="T71" fmla="*/ 0 1 256"/>
              <a:gd name="T72" fmla="*/ 0 1 256"/>
              <a:gd name="T73" fmla="*/ 0 1 256"/>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w 151"/>
              <a:gd name="T100" fmla="*/ 0 h 144"/>
              <a:gd name="T101" fmla="*/ 0 w 151"/>
              <a:gd name="T102" fmla="*/ 0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144">
                <a:moveTo>
                  <a:pt x="86" y="0"/>
                </a:moveTo>
                <a:lnTo>
                  <a:pt x="50" y="6"/>
                </a:lnTo>
                <a:lnTo>
                  <a:pt x="28" y="22"/>
                </a:lnTo>
                <a:lnTo>
                  <a:pt x="0" y="66"/>
                </a:lnTo>
                <a:lnTo>
                  <a:pt x="0" y="87"/>
                </a:lnTo>
                <a:lnTo>
                  <a:pt x="36" y="79"/>
                </a:lnTo>
                <a:lnTo>
                  <a:pt x="28" y="102"/>
                </a:lnTo>
                <a:lnTo>
                  <a:pt x="13" y="108"/>
                </a:lnTo>
                <a:lnTo>
                  <a:pt x="36" y="131"/>
                </a:lnTo>
                <a:lnTo>
                  <a:pt x="65" y="144"/>
                </a:lnTo>
                <a:lnTo>
                  <a:pt x="94" y="144"/>
                </a:lnTo>
                <a:lnTo>
                  <a:pt x="115" y="137"/>
                </a:lnTo>
                <a:lnTo>
                  <a:pt x="151" y="116"/>
                </a:lnTo>
                <a:lnTo>
                  <a:pt x="151" y="66"/>
                </a:lnTo>
                <a:lnTo>
                  <a:pt x="138" y="35"/>
                </a:lnTo>
                <a:lnTo>
                  <a:pt x="115" y="22"/>
                </a:lnTo>
                <a:lnTo>
                  <a:pt x="94" y="0"/>
                </a:lnTo>
                <a:lnTo>
                  <a:pt x="86" y="0"/>
                </a:lnTo>
                <a:lnTo>
                  <a:pt x="86" y="66"/>
                </a:lnTo>
                <a:lnTo>
                  <a:pt x="78" y="71"/>
                </a:lnTo>
                <a:lnTo>
                  <a:pt x="50" y="66"/>
                </a:lnTo>
                <a:lnTo>
                  <a:pt x="36" y="58"/>
                </a:lnTo>
                <a:lnTo>
                  <a:pt x="42" y="29"/>
                </a:lnTo>
                <a:lnTo>
                  <a:pt x="73" y="22"/>
                </a:lnTo>
                <a:lnTo>
                  <a:pt x="86" y="29"/>
                </a:lnTo>
                <a:lnTo>
                  <a:pt x="86" y="50"/>
                </a:lnTo>
                <a:lnTo>
                  <a:pt x="86" y="66"/>
                </a:lnTo>
                <a:lnTo>
                  <a:pt x="86" y="0"/>
                </a:lnTo>
                <a:lnTo>
                  <a:pt x="94" y="123"/>
                </a:lnTo>
                <a:lnTo>
                  <a:pt x="123" y="123"/>
                </a:lnTo>
                <a:lnTo>
                  <a:pt x="107" y="131"/>
                </a:lnTo>
                <a:lnTo>
                  <a:pt x="94" y="123"/>
                </a:lnTo>
                <a:lnTo>
                  <a:pt x="86" y="0"/>
                </a:lnTo>
                <a:close/>
              </a:path>
            </a:pathLst>
          </a:custGeom>
          <a:gradFill rotWithShape="1">
            <a:gsLst>
              <a:gs pos="0">
                <a:schemeClr val="accent1">
                  <a:lumMod val="20000"/>
                  <a:lumOff val="8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endParaRPr kumimoji="0" lang="ja-JP" altLang="en-US">
              <a:solidFill>
                <a:srgbClr val="FF0000">
                  <a:alpha val="100000"/>
                </a:srgbClr>
              </a:solidFill>
              <a:latin typeface="Corbel"/>
              <a:ea typeface="ＭＳ ゴシック"/>
            </a:endParaRPr>
          </a:p>
        </p:txBody>
      </p:sp>
      <p:sp>
        <p:nvSpPr>
          <p:cNvPr id="39" name="フリーフォーム 38"/>
          <p:cNvSpPr>
            <a:spLocks/>
          </p:cNvSpPr>
          <p:nvPr/>
        </p:nvSpPr>
        <p:spPr bwMode="auto">
          <a:xfrm rot="5400000">
            <a:off x="7322976" y="5055119"/>
            <a:ext cx="1894702" cy="1678386"/>
          </a:xfrm>
          <a:custGeom>
            <a:avLst/>
            <a:gdLst>
              <a:gd name="T0" fmla="*/ 0 w 309"/>
              <a:gd name="T1" fmla="*/ 0 h 263"/>
              <a:gd name="T2" fmla="*/ 39 w 309"/>
              <a:gd name="T3" fmla="*/ 19 h 263"/>
              <a:gd name="T4" fmla="*/ 79 w 309"/>
              <a:gd name="T5" fmla="*/ 42 h 263"/>
              <a:gd name="T6" fmla="*/ 131 w 309"/>
              <a:gd name="T7" fmla="*/ 73 h 263"/>
              <a:gd name="T8" fmla="*/ 156 w 309"/>
              <a:gd name="T9" fmla="*/ 90 h 263"/>
              <a:gd name="T10" fmla="*/ 183 w 309"/>
              <a:gd name="T11" fmla="*/ 111 h 263"/>
              <a:gd name="T12" fmla="*/ 209 w 309"/>
              <a:gd name="T13" fmla="*/ 132 h 263"/>
              <a:gd name="T14" fmla="*/ 232 w 309"/>
              <a:gd name="T15" fmla="*/ 155 h 263"/>
              <a:gd name="T16" fmla="*/ 257 w 309"/>
              <a:gd name="T17" fmla="*/ 180 h 263"/>
              <a:gd name="T18" fmla="*/ 277 w 309"/>
              <a:gd name="T19" fmla="*/ 205 h 263"/>
              <a:gd name="T20" fmla="*/ 296 w 309"/>
              <a:gd name="T21" fmla="*/ 234 h 263"/>
              <a:gd name="T22" fmla="*/ 309 w 309"/>
              <a:gd name="T23" fmla="*/ 263 h 263"/>
              <a:gd name="T24" fmla="*/ 0 1 256"/>
              <a:gd name="T25" fmla="*/ 0 1 256"/>
              <a:gd name="T26" fmla="*/ 0 1 256"/>
              <a:gd name="T27" fmla="*/ 0 1 256"/>
              <a:gd name="T28" fmla="*/ 0 1 256"/>
              <a:gd name="T29" fmla="*/ 0 1 256"/>
              <a:gd name="T30" fmla="*/ 0 1 256"/>
              <a:gd name="T31" fmla="*/ 0 1 256"/>
              <a:gd name="T32" fmla="*/ 0 1 256"/>
              <a:gd name="T33" fmla="*/ 0 1 256"/>
              <a:gd name="T34" fmla="*/ 0 1 256"/>
              <a:gd name="T35" fmla="*/ 0 1 256"/>
              <a:gd name="T36" fmla="*/ 0 w 309"/>
              <a:gd name="T37" fmla="*/ 0 h 263"/>
              <a:gd name="T38" fmla="*/ 0 w 309"/>
              <a:gd name="T39" fmla="*/ 0 h 2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9" h="263">
                <a:moveTo>
                  <a:pt x="0" y="0"/>
                </a:moveTo>
                <a:lnTo>
                  <a:pt x="39" y="19"/>
                </a:lnTo>
                <a:lnTo>
                  <a:pt x="79" y="42"/>
                </a:lnTo>
                <a:lnTo>
                  <a:pt x="131" y="73"/>
                </a:lnTo>
                <a:lnTo>
                  <a:pt x="156" y="90"/>
                </a:lnTo>
                <a:lnTo>
                  <a:pt x="183" y="111"/>
                </a:lnTo>
                <a:lnTo>
                  <a:pt x="209" y="132"/>
                </a:lnTo>
                <a:lnTo>
                  <a:pt x="232" y="155"/>
                </a:lnTo>
                <a:lnTo>
                  <a:pt x="257" y="180"/>
                </a:lnTo>
                <a:lnTo>
                  <a:pt x="277" y="205"/>
                </a:lnTo>
                <a:lnTo>
                  <a:pt x="296" y="234"/>
                </a:lnTo>
                <a:lnTo>
                  <a:pt x="309" y="263"/>
                </a:lnTo>
              </a:path>
            </a:pathLst>
          </a:custGeom>
          <a:noFill/>
          <a:ln w="12700" cap="flat" cmpd="sng" algn="ctr">
            <a:solidFill>
              <a:schemeClr val="bg1"/>
            </a:solid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latin typeface="Corbel"/>
              <a:ea typeface="ＭＳ ゴシック"/>
            </a:endParaRPr>
          </a:p>
        </p:txBody>
      </p:sp>
      <p:grpSp>
        <p:nvGrpSpPr>
          <p:cNvPr id="10" name="グループ化 9"/>
          <p:cNvGrpSpPr/>
          <p:nvPr/>
        </p:nvGrpSpPr>
        <p:grpSpPr>
          <a:xfrm>
            <a:off x="7286645" y="3871493"/>
            <a:ext cx="1541824" cy="1424221"/>
            <a:chOff x="7286645" y="3871493"/>
            <a:chExt cx="1541824" cy="1424221"/>
          </a:xfrm>
          <a:gradFill>
            <a:gsLst>
              <a:gs pos="1000">
                <a:schemeClr val="accent1">
                  <a:alpha val="20000"/>
                </a:schemeClr>
              </a:gs>
              <a:gs pos="100000">
                <a:schemeClr val="accent1"/>
              </a:gs>
            </a:gsLst>
            <a:lin ang="5400000" scaled="1"/>
          </a:gradFill>
        </p:grpSpPr>
        <p:sp>
          <p:nvSpPr>
            <p:cNvPr id="33" name="フリーフォーム 32"/>
            <p:cNvSpPr>
              <a:spLocks/>
            </p:cNvSpPr>
            <p:nvPr/>
          </p:nvSpPr>
          <p:spPr bwMode="auto">
            <a:xfrm>
              <a:off x="7286645" y="3890348"/>
              <a:ext cx="908413" cy="891012"/>
            </a:xfrm>
            <a:custGeom>
              <a:avLst/>
              <a:gdLst>
                <a:gd name="T0" fmla="*/ 530225 w 507"/>
                <a:gd name="T1" fmla="*/ 0 h 501"/>
                <a:gd name="T2" fmla="*/ 692150 w 507"/>
                <a:gd name="T3" fmla="*/ 0 h 501"/>
                <a:gd name="T4" fmla="*/ 758825 w 507"/>
                <a:gd name="T5" fmla="*/ 0 h 501"/>
                <a:gd name="T6" fmla="*/ 804863 w 507"/>
                <a:gd name="T7" fmla="*/ 20638 h 501"/>
                <a:gd name="T8" fmla="*/ 804863 w 507"/>
                <a:gd name="T9" fmla="*/ 33338 h 501"/>
                <a:gd name="T10" fmla="*/ 738188 w 507"/>
                <a:gd name="T11" fmla="*/ 11113 h 501"/>
                <a:gd name="T12" fmla="*/ 701675 w 507"/>
                <a:gd name="T13" fmla="*/ 0 h 501"/>
                <a:gd name="T14" fmla="*/ 655638 w 507"/>
                <a:gd name="T15" fmla="*/ 0 h 501"/>
                <a:gd name="T16" fmla="*/ 552450 w 507"/>
                <a:gd name="T17" fmla="*/ 33338 h 501"/>
                <a:gd name="T18" fmla="*/ 460375 w 507"/>
                <a:gd name="T19" fmla="*/ 79375 h 501"/>
                <a:gd name="T20" fmla="*/ 414338 w 507"/>
                <a:gd name="T21" fmla="*/ 115888 h 501"/>
                <a:gd name="T22" fmla="*/ 493713 w 507"/>
                <a:gd name="T23" fmla="*/ 79375 h 501"/>
                <a:gd name="T24" fmla="*/ 542925 w 507"/>
                <a:gd name="T25" fmla="*/ 66675 h 501"/>
                <a:gd name="T26" fmla="*/ 563563 w 507"/>
                <a:gd name="T27" fmla="*/ 66675 h 501"/>
                <a:gd name="T28" fmla="*/ 460375 w 507"/>
                <a:gd name="T29" fmla="*/ 115888 h 501"/>
                <a:gd name="T30" fmla="*/ 403225 w 507"/>
                <a:gd name="T31" fmla="*/ 160338 h 501"/>
                <a:gd name="T32" fmla="*/ 334963 w 507"/>
                <a:gd name="T33" fmla="*/ 206375 h 501"/>
                <a:gd name="T34" fmla="*/ 277813 w 507"/>
                <a:gd name="T35" fmla="*/ 252413 h 501"/>
                <a:gd name="T36" fmla="*/ 219075 w 507"/>
                <a:gd name="T37" fmla="*/ 309563 h 501"/>
                <a:gd name="T38" fmla="*/ 182563 w 507"/>
                <a:gd name="T39" fmla="*/ 355600 h 501"/>
                <a:gd name="T40" fmla="*/ 161925 w 507"/>
                <a:gd name="T41" fmla="*/ 425450 h 501"/>
                <a:gd name="T42" fmla="*/ 138113 w 507"/>
                <a:gd name="T43" fmla="*/ 550863 h 501"/>
                <a:gd name="T44" fmla="*/ 128588 w 507"/>
                <a:gd name="T45" fmla="*/ 769938 h 501"/>
                <a:gd name="T46" fmla="*/ 115888 w 507"/>
                <a:gd name="T47" fmla="*/ 633413 h 501"/>
                <a:gd name="T48" fmla="*/ 103188 w 507"/>
                <a:gd name="T49" fmla="*/ 530225 h 501"/>
                <a:gd name="T50" fmla="*/ 92075 w 507"/>
                <a:gd name="T51" fmla="*/ 493713 h 501"/>
                <a:gd name="T52" fmla="*/ 69850 w 507"/>
                <a:gd name="T53" fmla="*/ 541338 h 501"/>
                <a:gd name="T54" fmla="*/ 58738 w 507"/>
                <a:gd name="T55" fmla="*/ 608013 h 501"/>
                <a:gd name="T56" fmla="*/ 46038 w 507"/>
                <a:gd name="T57" fmla="*/ 795338 h 501"/>
                <a:gd name="T58" fmla="*/ 33338 w 507"/>
                <a:gd name="T59" fmla="*/ 679450 h 501"/>
                <a:gd name="T60" fmla="*/ 25400 w 507"/>
                <a:gd name="T61" fmla="*/ 620713 h 501"/>
                <a:gd name="T62" fmla="*/ 12700 w 507"/>
                <a:gd name="T63" fmla="*/ 633413 h 501"/>
                <a:gd name="T64" fmla="*/ 0 w 507"/>
                <a:gd name="T65" fmla="*/ 646113 h 501"/>
                <a:gd name="T66" fmla="*/ 0 w 507"/>
                <a:gd name="T67" fmla="*/ 574675 h 501"/>
                <a:gd name="T68" fmla="*/ 12700 w 507"/>
                <a:gd name="T69" fmla="*/ 517525 h 501"/>
                <a:gd name="T70" fmla="*/ 25400 w 507"/>
                <a:gd name="T71" fmla="*/ 458788 h 501"/>
                <a:gd name="T72" fmla="*/ 82550 w 507"/>
                <a:gd name="T73" fmla="*/ 331788 h 501"/>
                <a:gd name="T74" fmla="*/ 149225 w 507"/>
                <a:gd name="T75" fmla="*/ 219075 h 501"/>
                <a:gd name="T76" fmla="*/ 231775 w 507"/>
                <a:gd name="T77" fmla="*/ 123825 h 501"/>
                <a:gd name="T78" fmla="*/ 311150 w 507"/>
                <a:gd name="T79" fmla="*/ 57150 h 501"/>
                <a:gd name="T80" fmla="*/ 403225 w 507"/>
                <a:gd name="T81" fmla="*/ 20638 h 501"/>
                <a:gd name="T82" fmla="*/ 519113 w 507"/>
                <a:gd name="T83" fmla="*/ 0 h 501"/>
                <a:gd name="T84" fmla="*/ 530225 w 507"/>
                <a:gd name="T85" fmla="*/ 0 h 501"/>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w 507"/>
                <a:gd name="T130" fmla="*/ 0 h 501"/>
                <a:gd name="T131" fmla="*/ 0 w 507"/>
                <a:gd name="T132" fmla="*/ 0 h 5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7" h="501">
                  <a:moveTo>
                    <a:pt x="334" y="0"/>
                  </a:moveTo>
                  <a:lnTo>
                    <a:pt x="436" y="0"/>
                  </a:lnTo>
                  <a:lnTo>
                    <a:pt x="478" y="0"/>
                  </a:lnTo>
                  <a:lnTo>
                    <a:pt x="507" y="13"/>
                  </a:lnTo>
                  <a:lnTo>
                    <a:pt x="507" y="21"/>
                  </a:lnTo>
                  <a:lnTo>
                    <a:pt x="465" y="7"/>
                  </a:lnTo>
                  <a:lnTo>
                    <a:pt x="442" y="0"/>
                  </a:lnTo>
                  <a:lnTo>
                    <a:pt x="413" y="0"/>
                  </a:lnTo>
                  <a:lnTo>
                    <a:pt x="348" y="21"/>
                  </a:lnTo>
                  <a:lnTo>
                    <a:pt x="290" y="50"/>
                  </a:lnTo>
                  <a:lnTo>
                    <a:pt x="261" y="73"/>
                  </a:lnTo>
                  <a:lnTo>
                    <a:pt x="311" y="50"/>
                  </a:lnTo>
                  <a:lnTo>
                    <a:pt x="342" y="42"/>
                  </a:lnTo>
                  <a:lnTo>
                    <a:pt x="355" y="42"/>
                  </a:lnTo>
                  <a:lnTo>
                    <a:pt x="290" y="73"/>
                  </a:lnTo>
                  <a:lnTo>
                    <a:pt x="254" y="101"/>
                  </a:lnTo>
                  <a:lnTo>
                    <a:pt x="211" y="130"/>
                  </a:lnTo>
                  <a:lnTo>
                    <a:pt x="175" y="159"/>
                  </a:lnTo>
                  <a:lnTo>
                    <a:pt x="138" y="195"/>
                  </a:lnTo>
                  <a:lnTo>
                    <a:pt x="115" y="224"/>
                  </a:lnTo>
                  <a:lnTo>
                    <a:pt x="102" y="268"/>
                  </a:lnTo>
                  <a:lnTo>
                    <a:pt x="87" y="347"/>
                  </a:lnTo>
                  <a:lnTo>
                    <a:pt x="81" y="485"/>
                  </a:lnTo>
                  <a:lnTo>
                    <a:pt x="73" y="399"/>
                  </a:lnTo>
                  <a:lnTo>
                    <a:pt x="65" y="334"/>
                  </a:lnTo>
                  <a:lnTo>
                    <a:pt x="58" y="311"/>
                  </a:lnTo>
                  <a:lnTo>
                    <a:pt x="44" y="341"/>
                  </a:lnTo>
                  <a:lnTo>
                    <a:pt x="37" y="383"/>
                  </a:lnTo>
                  <a:lnTo>
                    <a:pt x="29" y="501"/>
                  </a:lnTo>
                  <a:lnTo>
                    <a:pt x="21" y="428"/>
                  </a:lnTo>
                  <a:lnTo>
                    <a:pt x="16" y="391"/>
                  </a:lnTo>
                  <a:lnTo>
                    <a:pt x="8" y="399"/>
                  </a:lnTo>
                  <a:lnTo>
                    <a:pt x="0" y="407"/>
                  </a:lnTo>
                  <a:lnTo>
                    <a:pt x="0" y="362"/>
                  </a:lnTo>
                  <a:lnTo>
                    <a:pt x="8" y="326"/>
                  </a:lnTo>
                  <a:lnTo>
                    <a:pt x="16" y="289"/>
                  </a:lnTo>
                  <a:lnTo>
                    <a:pt x="52" y="209"/>
                  </a:lnTo>
                  <a:lnTo>
                    <a:pt x="94" y="138"/>
                  </a:lnTo>
                  <a:lnTo>
                    <a:pt x="146" y="78"/>
                  </a:lnTo>
                  <a:lnTo>
                    <a:pt x="196" y="36"/>
                  </a:lnTo>
                  <a:lnTo>
                    <a:pt x="254" y="13"/>
                  </a:lnTo>
                  <a:lnTo>
                    <a:pt x="327" y="0"/>
                  </a:lnTo>
                  <a:lnTo>
                    <a:pt x="334" y="0"/>
                  </a:lnTo>
                  <a:close/>
                </a:path>
              </a:pathLst>
            </a:custGeom>
            <a:gradFill>
              <a:gsLst>
                <a:gs pos="100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endParaRPr kumimoji="0" lang="ja-JP" altLang="en-US">
                <a:solidFill>
                  <a:srgbClr val="FF0000">
                    <a:alpha val="100000"/>
                  </a:srgbClr>
                </a:solidFill>
                <a:latin typeface="Corbel"/>
                <a:ea typeface="ＭＳ ゴシック"/>
              </a:endParaRPr>
            </a:p>
          </p:txBody>
        </p:sp>
        <p:sp>
          <p:nvSpPr>
            <p:cNvPr id="40" name="フリーフォーム 39"/>
            <p:cNvSpPr>
              <a:spLocks/>
            </p:cNvSpPr>
            <p:nvPr/>
          </p:nvSpPr>
          <p:spPr bwMode="auto">
            <a:xfrm>
              <a:off x="7421610" y="3871493"/>
              <a:ext cx="1406859" cy="1424221"/>
            </a:xfrm>
            <a:custGeom>
              <a:avLst/>
              <a:gdLst>
                <a:gd name="T0" fmla="*/ 1276350 w 804"/>
                <a:gd name="T1" fmla="*/ 795338 h 820"/>
                <a:gd name="T2" fmla="*/ 1209675 w 804"/>
                <a:gd name="T3" fmla="*/ 449263 h 820"/>
                <a:gd name="T4" fmla="*/ 1003300 w 804"/>
                <a:gd name="T5" fmla="*/ 149225 h 820"/>
                <a:gd name="T6" fmla="*/ 828675 w 804"/>
                <a:gd name="T7" fmla="*/ 46038 h 820"/>
                <a:gd name="T8" fmla="*/ 1003300 w 804"/>
                <a:gd name="T9" fmla="*/ 241300 h 820"/>
                <a:gd name="T10" fmla="*/ 758825 w 804"/>
                <a:gd name="T11" fmla="*/ 92075 h 820"/>
                <a:gd name="T12" fmla="*/ 506413 w 804"/>
                <a:gd name="T13" fmla="*/ 46038 h 820"/>
                <a:gd name="T14" fmla="*/ 401638 w 804"/>
                <a:gd name="T15" fmla="*/ 79375 h 820"/>
                <a:gd name="T16" fmla="*/ 149225 w 804"/>
                <a:gd name="T17" fmla="*/ 220663 h 820"/>
                <a:gd name="T18" fmla="*/ 33338 w 804"/>
                <a:gd name="T19" fmla="*/ 427038 h 820"/>
                <a:gd name="T20" fmla="*/ 33338 w 804"/>
                <a:gd name="T21" fmla="*/ 817563 h 820"/>
                <a:gd name="T22" fmla="*/ 241300 w 804"/>
                <a:gd name="T23" fmla="*/ 1119188 h 820"/>
                <a:gd name="T24" fmla="*/ 206375 w 804"/>
                <a:gd name="T25" fmla="*/ 1165225 h 820"/>
                <a:gd name="T26" fmla="*/ 473075 w 804"/>
                <a:gd name="T27" fmla="*/ 1243013 h 820"/>
                <a:gd name="T28" fmla="*/ 642938 w 804"/>
                <a:gd name="T29" fmla="*/ 1255713 h 820"/>
                <a:gd name="T30" fmla="*/ 252413 w 804"/>
                <a:gd name="T31" fmla="*/ 1268413 h 820"/>
                <a:gd name="T32" fmla="*/ 539750 w 804"/>
                <a:gd name="T33" fmla="*/ 1301750 h 820"/>
                <a:gd name="T34" fmla="*/ 841375 w 804"/>
                <a:gd name="T35" fmla="*/ 1255713 h 820"/>
                <a:gd name="T36" fmla="*/ 1047750 w 804"/>
                <a:gd name="T37" fmla="*/ 1139825 h 820"/>
                <a:gd name="T38" fmla="*/ 1160463 w 804"/>
                <a:gd name="T39" fmla="*/ 977900 h 820"/>
                <a:gd name="T40" fmla="*/ 1160463 w 804"/>
                <a:gd name="T41" fmla="*/ 795338 h 820"/>
                <a:gd name="T42" fmla="*/ 1173163 w 804"/>
                <a:gd name="T43" fmla="*/ 725488 h 820"/>
                <a:gd name="T44" fmla="*/ 1219200 w 804"/>
                <a:gd name="T45" fmla="*/ 784225 h 820"/>
                <a:gd name="T46" fmla="*/ 1160463 w 804"/>
                <a:gd name="T47" fmla="*/ 635000 h 820"/>
                <a:gd name="T48" fmla="*/ 1209675 w 804"/>
                <a:gd name="T49" fmla="*/ 646113 h 820"/>
                <a:gd name="T50" fmla="*/ 1255713 w 804"/>
                <a:gd name="T51" fmla="*/ 795338 h 820"/>
                <a:gd name="T52" fmla="*/ 1231900 w 804"/>
                <a:gd name="T53" fmla="*/ 1003300 h 820"/>
                <a:gd name="T54" fmla="*/ 815975 w 804"/>
                <a:gd name="T55" fmla="*/ 887413 h 820"/>
                <a:gd name="T56" fmla="*/ 633413 w 804"/>
                <a:gd name="T57" fmla="*/ 1016000 h 820"/>
                <a:gd name="T58" fmla="*/ 344488 w 804"/>
                <a:gd name="T59" fmla="*/ 920750 h 820"/>
                <a:gd name="T60" fmla="*/ 219075 w 804"/>
                <a:gd name="T61" fmla="*/ 738188 h 820"/>
                <a:gd name="T62" fmla="*/ 206375 w 804"/>
                <a:gd name="T63" fmla="*/ 530225 h 820"/>
                <a:gd name="T64" fmla="*/ 265113 w 804"/>
                <a:gd name="T65" fmla="*/ 381000 h 820"/>
                <a:gd name="T66" fmla="*/ 473075 w 804"/>
                <a:gd name="T67" fmla="*/ 254000 h 820"/>
                <a:gd name="T68" fmla="*/ 311150 w 804"/>
                <a:gd name="T69" fmla="*/ 311150 h 820"/>
                <a:gd name="T70" fmla="*/ 182563 w 804"/>
                <a:gd name="T71" fmla="*/ 439738 h 820"/>
                <a:gd name="T72" fmla="*/ 252413 w 804"/>
                <a:gd name="T73" fmla="*/ 300038 h 820"/>
                <a:gd name="T74" fmla="*/ 434975 w 804"/>
                <a:gd name="T75" fmla="*/ 195263 h 820"/>
                <a:gd name="T76" fmla="*/ 587375 w 804"/>
                <a:gd name="T77" fmla="*/ 149225 h 820"/>
                <a:gd name="T78" fmla="*/ 493713 w 804"/>
                <a:gd name="T79" fmla="*/ 115888 h 820"/>
                <a:gd name="T80" fmla="*/ 655638 w 804"/>
                <a:gd name="T81" fmla="*/ 104775 h 820"/>
                <a:gd name="T82" fmla="*/ 758825 w 804"/>
                <a:gd name="T83" fmla="*/ 231775 h 820"/>
                <a:gd name="T84" fmla="*/ 804863 w 804"/>
                <a:gd name="T85" fmla="*/ 287338 h 820"/>
                <a:gd name="T86" fmla="*/ 758825 w 804"/>
                <a:gd name="T87" fmla="*/ 381000 h 820"/>
                <a:gd name="T88" fmla="*/ 815975 w 804"/>
                <a:gd name="T89" fmla="*/ 403225 h 820"/>
                <a:gd name="T90" fmla="*/ 862013 w 804"/>
                <a:gd name="T91" fmla="*/ 427038 h 820"/>
                <a:gd name="T92" fmla="*/ 898525 w 804"/>
                <a:gd name="T93" fmla="*/ 601663 h 820"/>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w 804"/>
                <a:gd name="T142" fmla="*/ 0 h 820"/>
                <a:gd name="T143" fmla="*/ 0 w 804"/>
                <a:gd name="T144" fmla="*/ 0 h 8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4" h="820">
                  <a:moveTo>
                    <a:pt x="776" y="632"/>
                  </a:moveTo>
                  <a:lnTo>
                    <a:pt x="797" y="559"/>
                  </a:lnTo>
                  <a:lnTo>
                    <a:pt x="804" y="501"/>
                  </a:lnTo>
                  <a:lnTo>
                    <a:pt x="804" y="444"/>
                  </a:lnTo>
                  <a:lnTo>
                    <a:pt x="791" y="379"/>
                  </a:lnTo>
                  <a:lnTo>
                    <a:pt x="762" y="283"/>
                  </a:lnTo>
                  <a:lnTo>
                    <a:pt x="710" y="204"/>
                  </a:lnTo>
                  <a:lnTo>
                    <a:pt x="660" y="123"/>
                  </a:lnTo>
                  <a:lnTo>
                    <a:pt x="632" y="94"/>
                  </a:lnTo>
                  <a:lnTo>
                    <a:pt x="595" y="66"/>
                  </a:lnTo>
                  <a:lnTo>
                    <a:pt x="559" y="50"/>
                  </a:lnTo>
                  <a:lnTo>
                    <a:pt x="522" y="29"/>
                  </a:lnTo>
                  <a:lnTo>
                    <a:pt x="442" y="0"/>
                  </a:lnTo>
                  <a:lnTo>
                    <a:pt x="543" y="73"/>
                  </a:lnTo>
                  <a:lnTo>
                    <a:pt x="632" y="152"/>
                  </a:lnTo>
                  <a:lnTo>
                    <a:pt x="551" y="102"/>
                  </a:lnTo>
                  <a:lnTo>
                    <a:pt x="478" y="50"/>
                  </a:lnTo>
                  <a:lnTo>
                    <a:pt x="478" y="58"/>
                  </a:lnTo>
                  <a:lnTo>
                    <a:pt x="478" y="73"/>
                  </a:lnTo>
                  <a:lnTo>
                    <a:pt x="376" y="45"/>
                  </a:lnTo>
                  <a:lnTo>
                    <a:pt x="319" y="29"/>
                  </a:lnTo>
                  <a:lnTo>
                    <a:pt x="246" y="29"/>
                  </a:lnTo>
                  <a:lnTo>
                    <a:pt x="246" y="45"/>
                  </a:lnTo>
                  <a:lnTo>
                    <a:pt x="253" y="50"/>
                  </a:lnTo>
                  <a:lnTo>
                    <a:pt x="188" y="81"/>
                  </a:lnTo>
                  <a:lnTo>
                    <a:pt x="138" y="102"/>
                  </a:lnTo>
                  <a:lnTo>
                    <a:pt x="94" y="139"/>
                  </a:lnTo>
                  <a:lnTo>
                    <a:pt x="58" y="189"/>
                  </a:lnTo>
                  <a:lnTo>
                    <a:pt x="36" y="233"/>
                  </a:lnTo>
                  <a:lnTo>
                    <a:pt x="21" y="269"/>
                  </a:lnTo>
                  <a:lnTo>
                    <a:pt x="0" y="348"/>
                  </a:lnTo>
                  <a:lnTo>
                    <a:pt x="0" y="436"/>
                  </a:lnTo>
                  <a:lnTo>
                    <a:pt x="21" y="515"/>
                  </a:lnTo>
                  <a:lnTo>
                    <a:pt x="50" y="588"/>
                  </a:lnTo>
                  <a:lnTo>
                    <a:pt x="102" y="653"/>
                  </a:lnTo>
                  <a:lnTo>
                    <a:pt x="152" y="705"/>
                  </a:lnTo>
                  <a:lnTo>
                    <a:pt x="217" y="741"/>
                  </a:lnTo>
                  <a:lnTo>
                    <a:pt x="180" y="741"/>
                  </a:lnTo>
                  <a:lnTo>
                    <a:pt x="130" y="734"/>
                  </a:lnTo>
                  <a:lnTo>
                    <a:pt x="175" y="755"/>
                  </a:lnTo>
                  <a:lnTo>
                    <a:pt x="217" y="770"/>
                  </a:lnTo>
                  <a:lnTo>
                    <a:pt x="298" y="783"/>
                  </a:lnTo>
                  <a:lnTo>
                    <a:pt x="370" y="783"/>
                  </a:lnTo>
                  <a:lnTo>
                    <a:pt x="457" y="770"/>
                  </a:lnTo>
                  <a:lnTo>
                    <a:pt x="405" y="791"/>
                  </a:lnTo>
                  <a:lnTo>
                    <a:pt x="355" y="806"/>
                  </a:lnTo>
                  <a:lnTo>
                    <a:pt x="274" y="806"/>
                  </a:lnTo>
                  <a:lnTo>
                    <a:pt x="159" y="799"/>
                  </a:lnTo>
                  <a:lnTo>
                    <a:pt x="196" y="814"/>
                  </a:lnTo>
                  <a:lnTo>
                    <a:pt x="240" y="820"/>
                  </a:lnTo>
                  <a:lnTo>
                    <a:pt x="340" y="820"/>
                  </a:lnTo>
                  <a:lnTo>
                    <a:pt x="405" y="820"/>
                  </a:lnTo>
                  <a:lnTo>
                    <a:pt x="470" y="806"/>
                  </a:lnTo>
                  <a:lnTo>
                    <a:pt x="530" y="791"/>
                  </a:lnTo>
                  <a:lnTo>
                    <a:pt x="572" y="770"/>
                  </a:lnTo>
                  <a:lnTo>
                    <a:pt x="624" y="755"/>
                  </a:lnTo>
                  <a:lnTo>
                    <a:pt x="660" y="718"/>
                  </a:lnTo>
                  <a:lnTo>
                    <a:pt x="697" y="682"/>
                  </a:lnTo>
                  <a:lnTo>
                    <a:pt x="726" y="640"/>
                  </a:lnTo>
                  <a:lnTo>
                    <a:pt x="731" y="616"/>
                  </a:lnTo>
                  <a:lnTo>
                    <a:pt x="739" y="574"/>
                  </a:lnTo>
                  <a:lnTo>
                    <a:pt x="739" y="522"/>
                  </a:lnTo>
                  <a:lnTo>
                    <a:pt x="731" y="501"/>
                  </a:lnTo>
                  <a:lnTo>
                    <a:pt x="726" y="480"/>
                  </a:lnTo>
                  <a:lnTo>
                    <a:pt x="726" y="450"/>
                  </a:lnTo>
                  <a:lnTo>
                    <a:pt x="739" y="457"/>
                  </a:lnTo>
                  <a:lnTo>
                    <a:pt x="747" y="465"/>
                  </a:lnTo>
                  <a:lnTo>
                    <a:pt x="762" y="538"/>
                  </a:lnTo>
                  <a:lnTo>
                    <a:pt x="768" y="494"/>
                  </a:lnTo>
                  <a:lnTo>
                    <a:pt x="762" y="450"/>
                  </a:lnTo>
                  <a:lnTo>
                    <a:pt x="747" y="421"/>
                  </a:lnTo>
                  <a:lnTo>
                    <a:pt x="731" y="400"/>
                  </a:lnTo>
                  <a:lnTo>
                    <a:pt x="731" y="392"/>
                  </a:lnTo>
                  <a:lnTo>
                    <a:pt x="739" y="400"/>
                  </a:lnTo>
                  <a:lnTo>
                    <a:pt x="762" y="407"/>
                  </a:lnTo>
                  <a:lnTo>
                    <a:pt x="768" y="421"/>
                  </a:lnTo>
                  <a:lnTo>
                    <a:pt x="783" y="457"/>
                  </a:lnTo>
                  <a:lnTo>
                    <a:pt x="791" y="501"/>
                  </a:lnTo>
                  <a:lnTo>
                    <a:pt x="783" y="545"/>
                  </a:lnTo>
                  <a:lnTo>
                    <a:pt x="783" y="632"/>
                  </a:lnTo>
                  <a:lnTo>
                    <a:pt x="776" y="632"/>
                  </a:lnTo>
                  <a:lnTo>
                    <a:pt x="559" y="421"/>
                  </a:lnTo>
                  <a:lnTo>
                    <a:pt x="543" y="501"/>
                  </a:lnTo>
                  <a:lnTo>
                    <a:pt x="514" y="559"/>
                  </a:lnTo>
                  <a:lnTo>
                    <a:pt x="501" y="580"/>
                  </a:lnTo>
                  <a:lnTo>
                    <a:pt x="470" y="603"/>
                  </a:lnTo>
                  <a:lnTo>
                    <a:pt x="399" y="640"/>
                  </a:lnTo>
                  <a:lnTo>
                    <a:pt x="334" y="632"/>
                  </a:lnTo>
                  <a:lnTo>
                    <a:pt x="269" y="611"/>
                  </a:lnTo>
                  <a:lnTo>
                    <a:pt x="217" y="580"/>
                  </a:lnTo>
                  <a:lnTo>
                    <a:pt x="180" y="545"/>
                  </a:lnTo>
                  <a:lnTo>
                    <a:pt x="159" y="501"/>
                  </a:lnTo>
                  <a:lnTo>
                    <a:pt x="138" y="465"/>
                  </a:lnTo>
                  <a:lnTo>
                    <a:pt x="130" y="428"/>
                  </a:lnTo>
                  <a:lnTo>
                    <a:pt x="130" y="392"/>
                  </a:lnTo>
                  <a:lnTo>
                    <a:pt x="130" y="334"/>
                  </a:lnTo>
                  <a:lnTo>
                    <a:pt x="138" y="298"/>
                  </a:lnTo>
                  <a:lnTo>
                    <a:pt x="152" y="261"/>
                  </a:lnTo>
                  <a:lnTo>
                    <a:pt x="167" y="240"/>
                  </a:lnTo>
                  <a:lnTo>
                    <a:pt x="217" y="204"/>
                  </a:lnTo>
                  <a:lnTo>
                    <a:pt x="282" y="160"/>
                  </a:lnTo>
                  <a:lnTo>
                    <a:pt x="298" y="160"/>
                  </a:lnTo>
                  <a:lnTo>
                    <a:pt x="298" y="152"/>
                  </a:lnTo>
                  <a:lnTo>
                    <a:pt x="240" y="167"/>
                  </a:lnTo>
                  <a:lnTo>
                    <a:pt x="196" y="196"/>
                  </a:lnTo>
                  <a:lnTo>
                    <a:pt x="152" y="233"/>
                  </a:lnTo>
                  <a:lnTo>
                    <a:pt x="115" y="269"/>
                  </a:lnTo>
                  <a:lnTo>
                    <a:pt x="115" y="277"/>
                  </a:lnTo>
                  <a:lnTo>
                    <a:pt x="109" y="277"/>
                  </a:lnTo>
                  <a:lnTo>
                    <a:pt x="130" y="233"/>
                  </a:lnTo>
                  <a:lnTo>
                    <a:pt x="159" y="189"/>
                  </a:lnTo>
                  <a:lnTo>
                    <a:pt x="196" y="160"/>
                  </a:lnTo>
                  <a:lnTo>
                    <a:pt x="240" y="139"/>
                  </a:lnTo>
                  <a:lnTo>
                    <a:pt x="274" y="123"/>
                  </a:lnTo>
                  <a:lnTo>
                    <a:pt x="319" y="110"/>
                  </a:lnTo>
                  <a:lnTo>
                    <a:pt x="376" y="102"/>
                  </a:lnTo>
                  <a:lnTo>
                    <a:pt x="370" y="94"/>
                  </a:lnTo>
                  <a:lnTo>
                    <a:pt x="347" y="87"/>
                  </a:lnTo>
                  <a:lnTo>
                    <a:pt x="326" y="81"/>
                  </a:lnTo>
                  <a:lnTo>
                    <a:pt x="311" y="73"/>
                  </a:lnTo>
                  <a:lnTo>
                    <a:pt x="340" y="66"/>
                  </a:lnTo>
                  <a:lnTo>
                    <a:pt x="370" y="58"/>
                  </a:lnTo>
                  <a:lnTo>
                    <a:pt x="413" y="66"/>
                  </a:lnTo>
                  <a:lnTo>
                    <a:pt x="493" y="94"/>
                  </a:lnTo>
                  <a:lnTo>
                    <a:pt x="486" y="123"/>
                  </a:lnTo>
                  <a:lnTo>
                    <a:pt x="478" y="146"/>
                  </a:lnTo>
                  <a:lnTo>
                    <a:pt x="478" y="181"/>
                  </a:lnTo>
                  <a:lnTo>
                    <a:pt x="501" y="175"/>
                  </a:lnTo>
                  <a:lnTo>
                    <a:pt x="507" y="181"/>
                  </a:lnTo>
                  <a:lnTo>
                    <a:pt x="478" y="212"/>
                  </a:lnTo>
                  <a:lnTo>
                    <a:pt x="449" y="233"/>
                  </a:lnTo>
                  <a:lnTo>
                    <a:pt x="478" y="240"/>
                  </a:lnTo>
                  <a:lnTo>
                    <a:pt x="501" y="240"/>
                  </a:lnTo>
                  <a:lnTo>
                    <a:pt x="514" y="248"/>
                  </a:lnTo>
                  <a:lnTo>
                    <a:pt x="514" y="254"/>
                  </a:lnTo>
                  <a:lnTo>
                    <a:pt x="522" y="261"/>
                  </a:lnTo>
                  <a:lnTo>
                    <a:pt x="530" y="261"/>
                  </a:lnTo>
                  <a:lnTo>
                    <a:pt x="543" y="269"/>
                  </a:lnTo>
                  <a:lnTo>
                    <a:pt x="551" y="290"/>
                  </a:lnTo>
                  <a:lnTo>
                    <a:pt x="566" y="327"/>
                  </a:lnTo>
                  <a:lnTo>
                    <a:pt x="566" y="379"/>
                  </a:lnTo>
                  <a:lnTo>
                    <a:pt x="559" y="421"/>
                  </a:lnTo>
                  <a:lnTo>
                    <a:pt x="776" y="632"/>
                  </a:lnTo>
                  <a:close/>
                </a:path>
              </a:pathLst>
            </a:custGeom>
            <a:gradFill>
              <a:gsLst>
                <a:gs pos="100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endParaRPr kumimoji="0" lang="ja-JP" altLang="en-US">
                <a:solidFill>
                  <a:srgbClr val="FF0000">
                    <a:alpha val="100000"/>
                  </a:srgbClr>
                </a:solidFill>
                <a:latin typeface="Corbel"/>
                <a:ea typeface="ＭＳ ゴシック"/>
              </a:endParaRPr>
            </a:p>
          </p:txBody>
        </p:sp>
        <p:sp>
          <p:nvSpPr>
            <p:cNvPr id="41" name="フリーフォーム 40"/>
            <p:cNvSpPr>
              <a:spLocks/>
            </p:cNvSpPr>
            <p:nvPr/>
          </p:nvSpPr>
          <p:spPr bwMode="auto">
            <a:xfrm>
              <a:off x="7358082" y="4714884"/>
              <a:ext cx="251974" cy="453319"/>
            </a:xfrm>
            <a:custGeom>
              <a:avLst/>
              <a:gdLst>
                <a:gd name="T0" fmla="*/ 0 w 144"/>
                <a:gd name="T1" fmla="*/ 0 h 261"/>
                <a:gd name="T2" fmla="*/ 66675 w 144"/>
                <a:gd name="T3" fmla="*/ 149225 h 261"/>
                <a:gd name="T4" fmla="*/ 138113 w 144"/>
                <a:gd name="T5" fmla="*/ 274638 h 261"/>
                <a:gd name="T6" fmla="*/ 207963 w 144"/>
                <a:gd name="T7" fmla="*/ 357188 h 261"/>
                <a:gd name="T8" fmla="*/ 228600 w 144"/>
                <a:gd name="T9" fmla="*/ 414338 h 261"/>
                <a:gd name="T10" fmla="*/ 125413 w 144"/>
                <a:gd name="T11" fmla="*/ 331788 h 261"/>
                <a:gd name="T12" fmla="*/ 92075 w 144"/>
                <a:gd name="T13" fmla="*/ 274638 h 261"/>
                <a:gd name="T14" fmla="*/ 46038 w 144"/>
                <a:gd name="T15" fmla="*/ 195263 h 261"/>
                <a:gd name="T16" fmla="*/ 12700 w 144"/>
                <a:gd name="T17" fmla="*/ 103188 h 261"/>
                <a:gd name="T18" fmla="*/ 12700 w 144"/>
                <a:gd name="T19" fmla="*/ 0 h 261"/>
                <a:gd name="T20" fmla="*/ 0 w 144"/>
                <a:gd name="T21" fmla="*/ 0 h 261"/>
                <a:gd name="T22" fmla="*/ 0 1 256"/>
                <a:gd name="T23" fmla="*/ 0 1 256"/>
                <a:gd name="T24" fmla="*/ 0 1 256"/>
                <a:gd name="T25" fmla="*/ 0 1 256"/>
                <a:gd name="T26" fmla="*/ 0 1 256"/>
                <a:gd name="T27" fmla="*/ 0 1 256"/>
                <a:gd name="T28" fmla="*/ 0 1 256"/>
                <a:gd name="T29" fmla="*/ 0 1 256"/>
                <a:gd name="T30" fmla="*/ 0 1 256"/>
                <a:gd name="T31" fmla="*/ 0 1 256"/>
                <a:gd name="T32" fmla="*/ 0 1 256"/>
                <a:gd name="T33" fmla="*/ 0 w 144"/>
                <a:gd name="T34" fmla="*/ 0 h 261"/>
                <a:gd name="T35" fmla="*/ 0 w 144"/>
                <a:gd name="T36" fmla="*/ 0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61">
                  <a:moveTo>
                    <a:pt x="0" y="0"/>
                  </a:moveTo>
                  <a:lnTo>
                    <a:pt x="42" y="94"/>
                  </a:lnTo>
                  <a:lnTo>
                    <a:pt x="87" y="173"/>
                  </a:lnTo>
                  <a:lnTo>
                    <a:pt x="131" y="225"/>
                  </a:lnTo>
                  <a:lnTo>
                    <a:pt x="144" y="261"/>
                  </a:lnTo>
                  <a:lnTo>
                    <a:pt x="79" y="209"/>
                  </a:lnTo>
                  <a:lnTo>
                    <a:pt x="58" y="173"/>
                  </a:lnTo>
                  <a:lnTo>
                    <a:pt x="29" y="123"/>
                  </a:lnTo>
                  <a:lnTo>
                    <a:pt x="8" y="65"/>
                  </a:lnTo>
                  <a:lnTo>
                    <a:pt x="8" y="0"/>
                  </a:lnTo>
                  <a:lnTo>
                    <a:pt x="0" y="0"/>
                  </a:lnTo>
                  <a:close/>
                </a:path>
              </a:pathLst>
            </a:custGeom>
            <a:gradFill>
              <a:gsLst>
                <a:gs pos="100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endParaRPr kumimoji="0" lang="ja-JP" altLang="en-US">
                <a:solidFill>
                  <a:srgbClr val="FF0000">
                    <a:alpha val="100000"/>
                  </a:srgbClr>
                </a:solidFill>
                <a:latin typeface="Corbel"/>
                <a:ea typeface="ＭＳ ゴシック"/>
              </a:endParaRPr>
            </a:p>
          </p:txBody>
        </p:sp>
      </p:grpSp>
      <p:grpSp>
        <p:nvGrpSpPr>
          <p:cNvPr id="11" name="グループ化 10"/>
          <p:cNvGrpSpPr/>
          <p:nvPr/>
        </p:nvGrpSpPr>
        <p:grpSpPr>
          <a:xfrm>
            <a:off x="6357950" y="5000636"/>
            <a:ext cx="1071570" cy="1036602"/>
            <a:chOff x="6357950" y="5000636"/>
            <a:chExt cx="1071570" cy="1036602"/>
          </a:xfrm>
          <a:gradFill>
            <a:gsLst>
              <a:gs pos="0">
                <a:schemeClr val="accent1">
                  <a:alpha val="20000"/>
                </a:schemeClr>
              </a:gs>
              <a:gs pos="100000">
                <a:schemeClr val="accent1"/>
              </a:gs>
            </a:gsLst>
            <a:lin ang="5400000" scaled="1"/>
          </a:gradFill>
        </p:grpSpPr>
        <p:sp>
          <p:nvSpPr>
            <p:cNvPr id="43" name="フリーフォーム 42"/>
            <p:cNvSpPr>
              <a:spLocks/>
            </p:cNvSpPr>
            <p:nvPr/>
          </p:nvSpPr>
          <p:spPr bwMode="auto">
            <a:xfrm rot="21162566">
              <a:off x="6357950" y="5000636"/>
              <a:ext cx="1071570" cy="1036602"/>
            </a:xfrm>
            <a:custGeom>
              <a:avLst/>
              <a:gdLst>
                <a:gd name="T0" fmla="*/ 320675 w 551"/>
                <a:gd name="T1" fmla="*/ 11112 h 537"/>
                <a:gd name="T2" fmla="*/ 331787 w 551"/>
                <a:gd name="T3" fmla="*/ 11112 h 537"/>
                <a:gd name="T4" fmla="*/ 265112 w 551"/>
                <a:gd name="T5" fmla="*/ 93662 h 537"/>
                <a:gd name="T6" fmla="*/ 171450 w 551"/>
                <a:gd name="T7" fmla="*/ 185737 h 537"/>
                <a:gd name="T8" fmla="*/ 112712 w 551"/>
                <a:gd name="T9" fmla="*/ 334962 h 537"/>
                <a:gd name="T10" fmla="*/ 136525 w 551"/>
                <a:gd name="T11" fmla="*/ 495300 h 537"/>
                <a:gd name="T12" fmla="*/ 241300 w 551"/>
                <a:gd name="T13" fmla="*/ 633412 h 537"/>
                <a:gd name="T14" fmla="*/ 401637 w 551"/>
                <a:gd name="T15" fmla="*/ 715962 h 537"/>
                <a:gd name="T16" fmla="*/ 563562 w 551"/>
                <a:gd name="T17" fmla="*/ 715962 h 537"/>
                <a:gd name="T18" fmla="*/ 688975 w 551"/>
                <a:gd name="T19" fmla="*/ 600075 h 537"/>
                <a:gd name="T20" fmla="*/ 701675 w 551"/>
                <a:gd name="T21" fmla="*/ 495300 h 537"/>
                <a:gd name="T22" fmla="*/ 642937 w 551"/>
                <a:gd name="T23" fmla="*/ 358775 h 537"/>
                <a:gd name="T24" fmla="*/ 701675 w 551"/>
                <a:gd name="T25" fmla="*/ 404812 h 537"/>
                <a:gd name="T26" fmla="*/ 622300 w 551"/>
                <a:gd name="T27" fmla="*/ 288925 h 537"/>
                <a:gd name="T28" fmla="*/ 735012 w 551"/>
                <a:gd name="T29" fmla="*/ 392112 h 537"/>
                <a:gd name="T30" fmla="*/ 758825 w 551"/>
                <a:gd name="T31" fmla="*/ 471487 h 537"/>
                <a:gd name="T32" fmla="*/ 735012 w 551"/>
                <a:gd name="T33" fmla="*/ 587375 h 537"/>
                <a:gd name="T34" fmla="*/ 746125 w 551"/>
                <a:gd name="T35" fmla="*/ 577850 h 537"/>
                <a:gd name="T36" fmla="*/ 792162 w 551"/>
                <a:gd name="T37" fmla="*/ 495300 h 537"/>
                <a:gd name="T38" fmla="*/ 792162 w 551"/>
                <a:gd name="T39" fmla="*/ 415925 h 537"/>
                <a:gd name="T40" fmla="*/ 725487 w 551"/>
                <a:gd name="T41" fmla="*/ 263525 h 537"/>
                <a:gd name="T42" fmla="*/ 746125 w 551"/>
                <a:gd name="T43" fmla="*/ 242887 h 537"/>
                <a:gd name="T44" fmla="*/ 642937 w 551"/>
                <a:gd name="T45" fmla="*/ 160337 h 537"/>
                <a:gd name="T46" fmla="*/ 527050 w 551"/>
                <a:gd name="T47" fmla="*/ 139700 h 537"/>
                <a:gd name="T48" fmla="*/ 517525 w 551"/>
                <a:gd name="T49" fmla="*/ 127000 h 537"/>
                <a:gd name="T50" fmla="*/ 527050 w 551"/>
                <a:gd name="T51" fmla="*/ 103187 h 537"/>
                <a:gd name="T52" fmla="*/ 585787 w 551"/>
                <a:gd name="T53" fmla="*/ 80962 h 537"/>
                <a:gd name="T54" fmla="*/ 782637 w 551"/>
                <a:gd name="T55" fmla="*/ 196850 h 537"/>
                <a:gd name="T56" fmla="*/ 862012 w 551"/>
                <a:gd name="T57" fmla="*/ 334962 h 537"/>
                <a:gd name="T58" fmla="*/ 862012 w 551"/>
                <a:gd name="T59" fmla="*/ 495300 h 537"/>
                <a:gd name="T60" fmla="*/ 804862 w 551"/>
                <a:gd name="T61" fmla="*/ 669925 h 537"/>
                <a:gd name="T62" fmla="*/ 688975 w 551"/>
                <a:gd name="T63" fmla="*/ 785812 h 537"/>
                <a:gd name="T64" fmla="*/ 563562 w 551"/>
                <a:gd name="T65" fmla="*/ 842962 h 537"/>
                <a:gd name="T66" fmla="*/ 390525 w 551"/>
                <a:gd name="T67" fmla="*/ 852487 h 537"/>
                <a:gd name="T68" fmla="*/ 207962 w 551"/>
                <a:gd name="T69" fmla="*/ 793750 h 537"/>
                <a:gd name="T70" fmla="*/ 57150 w 551"/>
                <a:gd name="T71" fmla="*/ 669925 h 537"/>
                <a:gd name="T72" fmla="*/ 46037 w 551"/>
                <a:gd name="T73" fmla="*/ 611187 h 537"/>
                <a:gd name="T74" fmla="*/ 92075 w 551"/>
                <a:gd name="T75" fmla="*/ 690562 h 537"/>
                <a:gd name="T76" fmla="*/ 103187 w 551"/>
                <a:gd name="T77" fmla="*/ 681037 h 537"/>
                <a:gd name="T78" fmla="*/ 112712 w 551"/>
                <a:gd name="T79" fmla="*/ 690562 h 537"/>
                <a:gd name="T80" fmla="*/ 33337 w 551"/>
                <a:gd name="T81" fmla="*/ 528637 h 537"/>
                <a:gd name="T82" fmla="*/ 0 w 551"/>
                <a:gd name="T83" fmla="*/ 379412 h 537"/>
                <a:gd name="T84" fmla="*/ 9525 w 551"/>
                <a:gd name="T85" fmla="*/ 404812 h 537"/>
                <a:gd name="T86" fmla="*/ 46037 w 551"/>
                <a:gd name="T87" fmla="*/ 368300 h 537"/>
                <a:gd name="T88" fmla="*/ 79375 w 551"/>
                <a:gd name="T89" fmla="*/ 219075 h 537"/>
                <a:gd name="T90" fmla="*/ 182562 w 551"/>
                <a:gd name="T91" fmla="*/ 103187 h 537"/>
                <a:gd name="T92" fmla="*/ 265112 w 551"/>
                <a:gd name="T93" fmla="*/ 57150 h 537"/>
                <a:gd name="T94" fmla="*/ 311150 w 551"/>
                <a:gd name="T95" fmla="*/ 23812 h 537"/>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w 551"/>
                <a:gd name="T145" fmla="*/ 0 h 537"/>
                <a:gd name="T146" fmla="*/ 0 w 551"/>
                <a:gd name="T147" fmla="*/ 0 h 5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1" h="537">
                  <a:moveTo>
                    <a:pt x="196" y="15"/>
                  </a:moveTo>
                  <a:lnTo>
                    <a:pt x="202" y="7"/>
                  </a:lnTo>
                  <a:lnTo>
                    <a:pt x="217" y="0"/>
                  </a:lnTo>
                  <a:lnTo>
                    <a:pt x="209" y="7"/>
                  </a:lnTo>
                  <a:lnTo>
                    <a:pt x="196" y="30"/>
                  </a:lnTo>
                  <a:lnTo>
                    <a:pt x="167" y="59"/>
                  </a:lnTo>
                  <a:lnTo>
                    <a:pt x="136" y="80"/>
                  </a:lnTo>
                  <a:lnTo>
                    <a:pt x="108" y="117"/>
                  </a:lnTo>
                  <a:lnTo>
                    <a:pt x="86" y="174"/>
                  </a:lnTo>
                  <a:lnTo>
                    <a:pt x="71" y="211"/>
                  </a:lnTo>
                  <a:lnTo>
                    <a:pt x="71" y="247"/>
                  </a:lnTo>
                  <a:lnTo>
                    <a:pt x="86" y="312"/>
                  </a:lnTo>
                  <a:lnTo>
                    <a:pt x="115" y="364"/>
                  </a:lnTo>
                  <a:lnTo>
                    <a:pt x="152" y="399"/>
                  </a:lnTo>
                  <a:lnTo>
                    <a:pt x="196" y="435"/>
                  </a:lnTo>
                  <a:lnTo>
                    <a:pt x="253" y="451"/>
                  </a:lnTo>
                  <a:lnTo>
                    <a:pt x="303" y="458"/>
                  </a:lnTo>
                  <a:lnTo>
                    <a:pt x="355" y="451"/>
                  </a:lnTo>
                  <a:lnTo>
                    <a:pt x="392" y="435"/>
                  </a:lnTo>
                  <a:lnTo>
                    <a:pt x="434" y="378"/>
                  </a:lnTo>
                  <a:lnTo>
                    <a:pt x="442" y="356"/>
                  </a:lnTo>
                  <a:lnTo>
                    <a:pt x="442" y="312"/>
                  </a:lnTo>
                  <a:lnTo>
                    <a:pt x="434" y="284"/>
                  </a:lnTo>
                  <a:lnTo>
                    <a:pt x="405" y="226"/>
                  </a:lnTo>
                  <a:lnTo>
                    <a:pt x="413" y="226"/>
                  </a:lnTo>
                  <a:lnTo>
                    <a:pt x="442" y="255"/>
                  </a:lnTo>
                  <a:lnTo>
                    <a:pt x="442" y="232"/>
                  </a:lnTo>
                  <a:lnTo>
                    <a:pt x="392" y="182"/>
                  </a:lnTo>
                  <a:lnTo>
                    <a:pt x="405" y="182"/>
                  </a:lnTo>
                  <a:lnTo>
                    <a:pt x="463" y="247"/>
                  </a:lnTo>
                  <a:lnTo>
                    <a:pt x="470" y="276"/>
                  </a:lnTo>
                  <a:lnTo>
                    <a:pt x="478" y="297"/>
                  </a:lnTo>
                  <a:lnTo>
                    <a:pt x="478" y="320"/>
                  </a:lnTo>
                  <a:lnTo>
                    <a:pt x="463" y="370"/>
                  </a:lnTo>
                  <a:lnTo>
                    <a:pt x="470" y="370"/>
                  </a:lnTo>
                  <a:lnTo>
                    <a:pt x="470" y="364"/>
                  </a:lnTo>
                  <a:lnTo>
                    <a:pt x="486" y="341"/>
                  </a:lnTo>
                  <a:lnTo>
                    <a:pt x="499" y="312"/>
                  </a:lnTo>
                  <a:lnTo>
                    <a:pt x="499" y="291"/>
                  </a:lnTo>
                  <a:lnTo>
                    <a:pt x="499" y="262"/>
                  </a:lnTo>
                  <a:lnTo>
                    <a:pt x="478" y="211"/>
                  </a:lnTo>
                  <a:lnTo>
                    <a:pt x="457" y="166"/>
                  </a:lnTo>
                  <a:lnTo>
                    <a:pt x="463" y="161"/>
                  </a:lnTo>
                  <a:lnTo>
                    <a:pt x="470" y="153"/>
                  </a:lnTo>
                  <a:lnTo>
                    <a:pt x="442" y="124"/>
                  </a:lnTo>
                  <a:lnTo>
                    <a:pt x="405" y="101"/>
                  </a:lnTo>
                  <a:lnTo>
                    <a:pt x="355" y="95"/>
                  </a:lnTo>
                  <a:lnTo>
                    <a:pt x="332" y="88"/>
                  </a:lnTo>
                  <a:lnTo>
                    <a:pt x="311" y="80"/>
                  </a:lnTo>
                  <a:lnTo>
                    <a:pt x="326" y="80"/>
                  </a:lnTo>
                  <a:lnTo>
                    <a:pt x="369" y="65"/>
                  </a:lnTo>
                  <a:lnTo>
                    <a:pt x="332" y="65"/>
                  </a:lnTo>
                  <a:lnTo>
                    <a:pt x="332" y="51"/>
                  </a:lnTo>
                  <a:lnTo>
                    <a:pt x="369" y="51"/>
                  </a:lnTo>
                  <a:lnTo>
                    <a:pt x="457" y="95"/>
                  </a:lnTo>
                  <a:lnTo>
                    <a:pt x="493" y="124"/>
                  </a:lnTo>
                  <a:lnTo>
                    <a:pt x="522" y="161"/>
                  </a:lnTo>
                  <a:lnTo>
                    <a:pt x="543" y="211"/>
                  </a:lnTo>
                  <a:lnTo>
                    <a:pt x="551" y="268"/>
                  </a:lnTo>
                  <a:lnTo>
                    <a:pt x="543" y="312"/>
                  </a:lnTo>
                  <a:lnTo>
                    <a:pt x="528" y="370"/>
                  </a:lnTo>
                  <a:lnTo>
                    <a:pt x="507" y="422"/>
                  </a:lnTo>
                  <a:lnTo>
                    <a:pt x="470" y="464"/>
                  </a:lnTo>
                  <a:lnTo>
                    <a:pt x="434" y="495"/>
                  </a:lnTo>
                  <a:lnTo>
                    <a:pt x="397" y="516"/>
                  </a:lnTo>
                  <a:lnTo>
                    <a:pt x="355" y="531"/>
                  </a:lnTo>
                  <a:lnTo>
                    <a:pt x="303" y="537"/>
                  </a:lnTo>
                  <a:lnTo>
                    <a:pt x="246" y="537"/>
                  </a:lnTo>
                  <a:lnTo>
                    <a:pt x="188" y="523"/>
                  </a:lnTo>
                  <a:lnTo>
                    <a:pt x="131" y="500"/>
                  </a:lnTo>
                  <a:lnTo>
                    <a:pt x="79" y="464"/>
                  </a:lnTo>
                  <a:lnTo>
                    <a:pt x="36" y="422"/>
                  </a:lnTo>
                  <a:lnTo>
                    <a:pt x="0" y="356"/>
                  </a:lnTo>
                  <a:lnTo>
                    <a:pt x="29" y="385"/>
                  </a:lnTo>
                  <a:lnTo>
                    <a:pt x="50" y="429"/>
                  </a:lnTo>
                  <a:lnTo>
                    <a:pt x="58" y="435"/>
                  </a:lnTo>
                  <a:lnTo>
                    <a:pt x="58" y="429"/>
                  </a:lnTo>
                  <a:lnTo>
                    <a:pt x="65" y="429"/>
                  </a:lnTo>
                  <a:lnTo>
                    <a:pt x="71" y="429"/>
                  </a:lnTo>
                  <a:lnTo>
                    <a:pt x="71" y="435"/>
                  </a:lnTo>
                  <a:lnTo>
                    <a:pt x="42" y="393"/>
                  </a:lnTo>
                  <a:lnTo>
                    <a:pt x="21" y="333"/>
                  </a:lnTo>
                  <a:lnTo>
                    <a:pt x="0" y="276"/>
                  </a:lnTo>
                  <a:lnTo>
                    <a:pt x="0" y="239"/>
                  </a:lnTo>
                  <a:lnTo>
                    <a:pt x="0" y="197"/>
                  </a:lnTo>
                  <a:lnTo>
                    <a:pt x="6" y="255"/>
                  </a:lnTo>
                  <a:lnTo>
                    <a:pt x="29" y="297"/>
                  </a:lnTo>
                  <a:lnTo>
                    <a:pt x="29" y="232"/>
                  </a:lnTo>
                  <a:lnTo>
                    <a:pt x="36" y="166"/>
                  </a:lnTo>
                  <a:lnTo>
                    <a:pt x="50" y="138"/>
                  </a:lnTo>
                  <a:lnTo>
                    <a:pt x="71" y="109"/>
                  </a:lnTo>
                  <a:lnTo>
                    <a:pt x="115" y="65"/>
                  </a:lnTo>
                  <a:lnTo>
                    <a:pt x="144" y="51"/>
                  </a:lnTo>
                  <a:lnTo>
                    <a:pt x="167" y="36"/>
                  </a:lnTo>
                  <a:lnTo>
                    <a:pt x="188" y="15"/>
                  </a:lnTo>
                  <a:lnTo>
                    <a:pt x="196" y="15"/>
                  </a:lnTo>
                  <a:close/>
                </a:path>
              </a:pathLst>
            </a:custGeom>
            <a:gradFill>
              <a:gsLst>
                <a:gs pos="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endParaRPr kumimoji="0" lang="ja-JP" altLang="en-US">
                <a:solidFill>
                  <a:srgbClr val="FF0000">
                    <a:alpha val="100000"/>
                  </a:srgbClr>
                </a:solidFill>
                <a:latin typeface="Corbel"/>
                <a:ea typeface="ＭＳ ゴシック"/>
              </a:endParaRPr>
            </a:p>
          </p:txBody>
        </p:sp>
        <p:sp>
          <p:nvSpPr>
            <p:cNvPr id="44" name="フリーフォーム 43"/>
            <p:cNvSpPr>
              <a:spLocks/>
            </p:cNvSpPr>
            <p:nvPr/>
          </p:nvSpPr>
          <p:spPr bwMode="auto">
            <a:xfrm>
              <a:off x="6715140" y="5214950"/>
              <a:ext cx="431310" cy="71438"/>
            </a:xfrm>
            <a:custGeom>
              <a:avLst/>
              <a:gdLst>
                <a:gd name="T0" fmla="*/ 0 w 232"/>
                <a:gd name="T1" fmla="*/ 0 h 44"/>
                <a:gd name="T2" fmla="*/ 196850 w 232"/>
                <a:gd name="T3" fmla="*/ 12700 h 44"/>
                <a:gd name="T4" fmla="*/ 301625 w 232"/>
                <a:gd name="T5" fmla="*/ 36513 h 44"/>
                <a:gd name="T6" fmla="*/ 334963 w 232"/>
                <a:gd name="T7" fmla="*/ 46038 h 44"/>
                <a:gd name="T8" fmla="*/ 358775 w 232"/>
                <a:gd name="T9" fmla="*/ 58738 h 44"/>
                <a:gd name="T10" fmla="*/ 368300 w 232"/>
                <a:gd name="T11" fmla="*/ 69850 h 44"/>
                <a:gd name="T12" fmla="*/ 346075 w 232"/>
                <a:gd name="T13" fmla="*/ 69850 h 44"/>
                <a:gd name="T14" fmla="*/ 288925 w 232"/>
                <a:gd name="T15" fmla="*/ 46038 h 44"/>
                <a:gd name="T16" fmla="*/ 219075 w 232"/>
                <a:gd name="T17" fmla="*/ 36513 h 44"/>
                <a:gd name="T18" fmla="*/ 219075 w 232"/>
                <a:gd name="T19" fmla="*/ 46038 h 44"/>
                <a:gd name="T20" fmla="*/ 242888 w 232"/>
                <a:gd name="T21" fmla="*/ 69850 h 44"/>
                <a:gd name="T22" fmla="*/ 219075 w 232"/>
                <a:gd name="T23" fmla="*/ 69850 h 44"/>
                <a:gd name="T24" fmla="*/ 196850 w 232"/>
                <a:gd name="T25" fmla="*/ 58738 h 44"/>
                <a:gd name="T26" fmla="*/ 173038 w 232"/>
                <a:gd name="T27" fmla="*/ 46038 h 44"/>
                <a:gd name="T28" fmla="*/ 11113 w 232"/>
                <a:gd name="T29" fmla="*/ 0 h 44"/>
                <a:gd name="T30" fmla="*/ 0 w 232"/>
                <a:gd name="T31" fmla="*/ 0 h 44"/>
                <a:gd name="T32" fmla="*/ 0 1 256"/>
                <a:gd name="T33" fmla="*/ 0 1 256"/>
                <a:gd name="T34" fmla="*/ 0 1 256"/>
                <a:gd name="T35" fmla="*/ 0 1 256"/>
                <a:gd name="T36" fmla="*/ 0 1 256"/>
                <a:gd name="T37" fmla="*/ 0 1 256"/>
                <a:gd name="T38" fmla="*/ 0 1 256"/>
                <a:gd name="T39" fmla="*/ 0 1 256"/>
                <a:gd name="T40" fmla="*/ 0 1 256"/>
                <a:gd name="T41" fmla="*/ 0 1 256"/>
                <a:gd name="T42" fmla="*/ 0 1 256"/>
                <a:gd name="T43" fmla="*/ 0 1 256"/>
                <a:gd name="T44" fmla="*/ 0 1 256"/>
                <a:gd name="T45" fmla="*/ 0 1 256"/>
                <a:gd name="T46" fmla="*/ 0 1 256"/>
                <a:gd name="T47" fmla="*/ 0 1 256"/>
                <a:gd name="T48" fmla="*/ 0 w 232"/>
                <a:gd name="T49" fmla="*/ 0 h 44"/>
                <a:gd name="T50" fmla="*/ 0 w 232"/>
                <a:gd name="T51" fmla="*/ 0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 h="44">
                  <a:moveTo>
                    <a:pt x="0" y="0"/>
                  </a:moveTo>
                  <a:lnTo>
                    <a:pt x="124" y="8"/>
                  </a:lnTo>
                  <a:lnTo>
                    <a:pt x="190" y="23"/>
                  </a:lnTo>
                  <a:lnTo>
                    <a:pt x="211" y="29"/>
                  </a:lnTo>
                  <a:lnTo>
                    <a:pt x="226" y="37"/>
                  </a:lnTo>
                  <a:lnTo>
                    <a:pt x="232" y="44"/>
                  </a:lnTo>
                  <a:lnTo>
                    <a:pt x="218" y="44"/>
                  </a:lnTo>
                  <a:lnTo>
                    <a:pt x="182" y="29"/>
                  </a:lnTo>
                  <a:lnTo>
                    <a:pt x="138" y="23"/>
                  </a:lnTo>
                  <a:lnTo>
                    <a:pt x="138" y="29"/>
                  </a:lnTo>
                  <a:lnTo>
                    <a:pt x="153" y="44"/>
                  </a:lnTo>
                  <a:lnTo>
                    <a:pt x="138" y="44"/>
                  </a:lnTo>
                  <a:lnTo>
                    <a:pt x="124" y="37"/>
                  </a:lnTo>
                  <a:lnTo>
                    <a:pt x="109" y="29"/>
                  </a:lnTo>
                  <a:lnTo>
                    <a:pt x="7" y="0"/>
                  </a:lnTo>
                  <a:lnTo>
                    <a:pt x="0" y="0"/>
                  </a:lnTo>
                  <a:close/>
                </a:path>
              </a:pathLst>
            </a:custGeom>
            <a:gradFill>
              <a:gsLst>
                <a:gs pos="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endParaRPr kumimoji="0" lang="ja-JP" altLang="en-US">
                <a:solidFill>
                  <a:srgbClr val="FF0000">
                    <a:alpha val="100000"/>
                  </a:srgbClr>
                </a:solidFill>
                <a:latin typeface="Corbel"/>
                <a:ea typeface="ＭＳ ゴシック"/>
              </a:endParaRPr>
            </a:p>
          </p:txBody>
        </p:sp>
        <p:sp>
          <p:nvSpPr>
            <p:cNvPr id="45" name="フリーフォーム 44"/>
            <p:cNvSpPr>
              <a:spLocks/>
            </p:cNvSpPr>
            <p:nvPr/>
          </p:nvSpPr>
          <p:spPr bwMode="auto">
            <a:xfrm>
              <a:off x="6786578" y="5357826"/>
              <a:ext cx="232643" cy="71242"/>
            </a:xfrm>
            <a:custGeom>
              <a:avLst/>
              <a:gdLst>
                <a:gd name="T0" fmla="*/ 0 w 94"/>
                <a:gd name="T1" fmla="*/ 0 h 29"/>
                <a:gd name="T2" fmla="*/ 82550 w 94"/>
                <a:gd name="T3" fmla="*/ 12700 h 29"/>
                <a:gd name="T4" fmla="*/ 149225 w 94"/>
                <a:gd name="T5" fmla="*/ 33338 h 29"/>
                <a:gd name="T6" fmla="*/ 149225 w 94"/>
                <a:gd name="T7" fmla="*/ 46038 h 29"/>
                <a:gd name="T8" fmla="*/ 127000 w 94"/>
                <a:gd name="T9" fmla="*/ 46038 h 29"/>
                <a:gd name="T10" fmla="*/ 69850 w 94"/>
                <a:gd name="T11" fmla="*/ 25400 h 29"/>
                <a:gd name="T12" fmla="*/ 11113 w 94"/>
                <a:gd name="T13" fmla="*/ 0 h 29"/>
                <a:gd name="T14" fmla="*/ 0 w 94"/>
                <a:gd name="T15" fmla="*/ 0 h 29"/>
                <a:gd name="T16" fmla="*/ 0 1 256"/>
                <a:gd name="T17" fmla="*/ 0 1 256"/>
                <a:gd name="T18" fmla="*/ 0 1 256"/>
                <a:gd name="T19" fmla="*/ 0 1 256"/>
                <a:gd name="T20" fmla="*/ 0 1 256"/>
                <a:gd name="T21" fmla="*/ 0 1 256"/>
                <a:gd name="T22" fmla="*/ 0 1 256"/>
                <a:gd name="T23" fmla="*/ 0 1 256"/>
                <a:gd name="T24" fmla="*/ 0 w 94"/>
                <a:gd name="T25" fmla="*/ 0 h 29"/>
                <a:gd name="T26" fmla="*/ 0 w 94"/>
                <a:gd name="T27" fmla="*/ 0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29">
                  <a:moveTo>
                    <a:pt x="0" y="0"/>
                  </a:moveTo>
                  <a:lnTo>
                    <a:pt x="52" y="8"/>
                  </a:lnTo>
                  <a:lnTo>
                    <a:pt x="94" y="21"/>
                  </a:lnTo>
                  <a:lnTo>
                    <a:pt x="94" y="29"/>
                  </a:lnTo>
                  <a:lnTo>
                    <a:pt x="80" y="29"/>
                  </a:lnTo>
                  <a:lnTo>
                    <a:pt x="44" y="16"/>
                  </a:lnTo>
                  <a:lnTo>
                    <a:pt x="7" y="0"/>
                  </a:lnTo>
                  <a:lnTo>
                    <a:pt x="0" y="0"/>
                  </a:lnTo>
                  <a:close/>
                </a:path>
              </a:pathLst>
            </a:custGeom>
            <a:gradFill>
              <a:gsLst>
                <a:gs pos="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endParaRPr kumimoji="0" lang="ja-JP" altLang="en-US">
                <a:solidFill>
                  <a:srgbClr val="FF0000">
                    <a:alpha val="100000"/>
                  </a:srgbClr>
                </a:solidFill>
                <a:latin typeface="Corbel"/>
                <a:ea typeface="ＭＳ ゴシック"/>
              </a:endParaRPr>
            </a:p>
          </p:txBody>
        </p:sp>
      </p:grpSp>
      <p:sp>
        <p:nvSpPr>
          <p:cNvPr id="46" name="フリーフォーム 45"/>
          <p:cNvSpPr>
            <a:spLocks/>
          </p:cNvSpPr>
          <p:nvPr/>
        </p:nvSpPr>
        <p:spPr bwMode="auto">
          <a:xfrm>
            <a:off x="5857884" y="5857892"/>
            <a:ext cx="245087" cy="231993"/>
          </a:xfrm>
          <a:custGeom>
            <a:avLst/>
            <a:gdLst>
              <a:gd name="T0" fmla="*/ 136525 w 151"/>
              <a:gd name="T1" fmla="*/ 0 h 144"/>
              <a:gd name="T2" fmla="*/ 79375 w 151"/>
              <a:gd name="T3" fmla="*/ 9525 h 144"/>
              <a:gd name="T4" fmla="*/ 44450 w 151"/>
              <a:gd name="T5" fmla="*/ 34925 h 144"/>
              <a:gd name="T6" fmla="*/ 0 w 151"/>
              <a:gd name="T7" fmla="*/ 104775 h 144"/>
              <a:gd name="T8" fmla="*/ 0 w 151"/>
              <a:gd name="T9" fmla="*/ 138113 h 144"/>
              <a:gd name="T10" fmla="*/ 57150 w 151"/>
              <a:gd name="T11" fmla="*/ 125413 h 144"/>
              <a:gd name="T12" fmla="*/ 44450 w 151"/>
              <a:gd name="T13" fmla="*/ 161925 h 144"/>
              <a:gd name="T14" fmla="*/ 20637 w 151"/>
              <a:gd name="T15" fmla="*/ 171450 h 144"/>
              <a:gd name="T16" fmla="*/ 57150 w 151"/>
              <a:gd name="T17" fmla="*/ 207963 h 144"/>
              <a:gd name="T18" fmla="*/ 103187 w 151"/>
              <a:gd name="T19" fmla="*/ 228600 h 144"/>
              <a:gd name="T20" fmla="*/ 149225 w 151"/>
              <a:gd name="T21" fmla="*/ 228600 h 144"/>
              <a:gd name="T22" fmla="*/ 182562 w 151"/>
              <a:gd name="T23" fmla="*/ 217488 h 144"/>
              <a:gd name="T24" fmla="*/ 239712 w 151"/>
              <a:gd name="T25" fmla="*/ 184150 h 144"/>
              <a:gd name="T26" fmla="*/ 239712 w 151"/>
              <a:gd name="T27" fmla="*/ 104775 h 144"/>
              <a:gd name="T28" fmla="*/ 219075 w 151"/>
              <a:gd name="T29" fmla="*/ 55563 h 144"/>
              <a:gd name="T30" fmla="*/ 182562 w 151"/>
              <a:gd name="T31" fmla="*/ 34925 h 144"/>
              <a:gd name="T32" fmla="*/ 149225 w 151"/>
              <a:gd name="T33" fmla="*/ 0 h 144"/>
              <a:gd name="T34" fmla="*/ 136525 w 151"/>
              <a:gd name="T35" fmla="*/ 0 h 144"/>
              <a:gd name="T36" fmla="*/ 136525 w 151"/>
              <a:gd name="T37" fmla="*/ 104775 h 144"/>
              <a:gd name="T38" fmla="*/ 123825 w 151"/>
              <a:gd name="T39" fmla="*/ 112713 h 144"/>
              <a:gd name="T40" fmla="*/ 79375 w 151"/>
              <a:gd name="T41" fmla="*/ 104775 h 144"/>
              <a:gd name="T42" fmla="*/ 57150 w 151"/>
              <a:gd name="T43" fmla="*/ 92075 h 144"/>
              <a:gd name="T44" fmla="*/ 66675 w 151"/>
              <a:gd name="T45" fmla="*/ 46038 h 144"/>
              <a:gd name="T46" fmla="*/ 115887 w 151"/>
              <a:gd name="T47" fmla="*/ 34925 h 144"/>
              <a:gd name="T48" fmla="*/ 136525 w 151"/>
              <a:gd name="T49" fmla="*/ 46038 h 144"/>
              <a:gd name="T50" fmla="*/ 136525 w 151"/>
              <a:gd name="T51" fmla="*/ 79375 h 144"/>
              <a:gd name="T52" fmla="*/ 136525 w 151"/>
              <a:gd name="T53" fmla="*/ 104775 h 144"/>
              <a:gd name="T54" fmla="*/ 136525 w 151"/>
              <a:gd name="T55" fmla="*/ 0 h 144"/>
              <a:gd name="T56" fmla="*/ 149225 w 151"/>
              <a:gd name="T57" fmla="*/ 195263 h 144"/>
              <a:gd name="T58" fmla="*/ 195262 w 151"/>
              <a:gd name="T59" fmla="*/ 195263 h 144"/>
              <a:gd name="T60" fmla="*/ 169862 w 151"/>
              <a:gd name="T61" fmla="*/ 207963 h 144"/>
              <a:gd name="T62" fmla="*/ 149225 w 151"/>
              <a:gd name="T63" fmla="*/ 195263 h 144"/>
              <a:gd name="T64" fmla="*/ 136525 w 151"/>
              <a:gd name="T65" fmla="*/ 0 h 144"/>
              <a:gd name="T66" fmla="*/ 0 1 256"/>
              <a:gd name="T67" fmla="*/ 0 1 256"/>
              <a:gd name="T68" fmla="*/ 0 1 256"/>
              <a:gd name="T69" fmla="*/ 0 1 256"/>
              <a:gd name="T70" fmla="*/ 0 1 256"/>
              <a:gd name="T71" fmla="*/ 0 1 256"/>
              <a:gd name="T72" fmla="*/ 0 1 256"/>
              <a:gd name="T73" fmla="*/ 0 1 256"/>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w 151"/>
              <a:gd name="T100" fmla="*/ 0 h 144"/>
              <a:gd name="T101" fmla="*/ 0 w 151"/>
              <a:gd name="T102" fmla="*/ 0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144">
                <a:moveTo>
                  <a:pt x="86" y="0"/>
                </a:moveTo>
                <a:lnTo>
                  <a:pt x="50" y="6"/>
                </a:lnTo>
                <a:lnTo>
                  <a:pt x="28" y="22"/>
                </a:lnTo>
                <a:lnTo>
                  <a:pt x="0" y="66"/>
                </a:lnTo>
                <a:lnTo>
                  <a:pt x="0" y="87"/>
                </a:lnTo>
                <a:lnTo>
                  <a:pt x="36" y="79"/>
                </a:lnTo>
                <a:lnTo>
                  <a:pt x="28" y="102"/>
                </a:lnTo>
                <a:lnTo>
                  <a:pt x="13" y="108"/>
                </a:lnTo>
                <a:lnTo>
                  <a:pt x="36" y="131"/>
                </a:lnTo>
                <a:lnTo>
                  <a:pt x="65" y="144"/>
                </a:lnTo>
                <a:lnTo>
                  <a:pt x="94" y="144"/>
                </a:lnTo>
                <a:lnTo>
                  <a:pt x="115" y="137"/>
                </a:lnTo>
                <a:lnTo>
                  <a:pt x="151" y="116"/>
                </a:lnTo>
                <a:lnTo>
                  <a:pt x="151" y="66"/>
                </a:lnTo>
                <a:lnTo>
                  <a:pt x="138" y="35"/>
                </a:lnTo>
                <a:lnTo>
                  <a:pt x="115" y="22"/>
                </a:lnTo>
                <a:lnTo>
                  <a:pt x="94" y="0"/>
                </a:lnTo>
                <a:lnTo>
                  <a:pt x="86" y="0"/>
                </a:lnTo>
                <a:lnTo>
                  <a:pt x="86" y="66"/>
                </a:lnTo>
                <a:lnTo>
                  <a:pt x="78" y="71"/>
                </a:lnTo>
                <a:lnTo>
                  <a:pt x="50" y="66"/>
                </a:lnTo>
                <a:lnTo>
                  <a:pt x="36" y="58"/>
                </a:lnTo>
                <a:lnTo>
                  <a:pt x="42" y="29"/>
                </a:lnTo>
                <a:lnTo>
                  <a:pt x="73" y="22"/>
                </a:lnTo>
                <a:lnTo>
                  <a:pt x="86" y="29"/>
                </a:lnTo>
                <a:lnTo>
                  <a:pt x="86" y="50"/>
                </a:lnTo>
                <a:lnTo>
                  <a:pt x="86" y="66"/>
                </a:lnTo>
                <a:lnTo>
                  <a:pt x="86" y="0"/>
                </a:lnTo>
                <a:lnTo>
                  <a:pt x="94" y="123"/>
                </a:lnTo>
                <a:lnTo>
                  <a:pt x="123" y="123"/>
                </a:lnTo>
                <a:lnTo>
                  <a:pt x="107" y="131"/>
                </a:lnTo>
                <a:lnTo>
                  <a:pt x="94" y="123"/>
                </a:lnTo>
                <a:lnTo>
                  <a:pt x="86" y="0"/>
                </a:lnTo>
                <a:close/>
              </a:path>
            </a:pathLst>
          </a:custGeom>
          <a:gradFill rotWithShape="1">
            <a:gsLst>
              <a:gs pos="0">
                <a:schemeClr val="accent1">
                  <a:lumMod val="20000"/>
                  <a:lumOff val="8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endParaRPr kumimoji="0" lang="ja-JP" altLang="en-US">
              <a:solidFill>
                <a:srgbClr val="FF0000">
                  <a:alpha val="100000"/>
                </a:srgbClr>
              </a:solidFill>
              <a:latin typeface="Corbel"/>
              <a:ea typeface="ＭＳ ゴシック"/>
            </a:endParaRPr>
          </a:p>
        </p:txBody>
      </p:sp>
    </p:spTree>
    <p:extLst>
      <p:ext uri="{BB962C8B-B14F-4D97-AF65-F5344CB8AC3E}">
        <p14:creationId xmlns:p14="http://schemas.microsoft.com/office/powerpoint/2010/main" val="234513142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428604"/>
            <a:ext cx="8229600" cy="1143000"/>
          </a:xfrm>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428596" y="1600201"/>
            <a:ext cx="4038600" cy="468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1600201"/>
            <a:ext cx="4038600" cy="468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a:xfrm>
            <a:off x="0" y="0"/>
            <a:ext cx="2134800" cy="360000"/>
          </a:xfrm>
        </p:spPr>
        <p:txBody>
          <a:bodyPr/>
          <a:lstStyle/>
          <a:p>
            <a:fld id="{FBC5E586-3E5B-4377-ACA2-361A67DD6269}" type="datetimeFigureOut">
              <a:rPr kumimoji="1" lang="ja-JP" altLang="en-US" smtClean="0">
                <a:solidFill>
                  <a:srgbClr val="323232"/>
                </a:solidFill>
              </a:rPr>
              <a:pPr/>
              <a:t>2018/2/27</a:t>
            </a:fld>
            <a:endParaRPr kumimoji="1" lang="ja-JP" altLang="en-US">
              <a:solidFill>
                <a:srgbClr val="323232"/>
              </a:solidFill>
            </a:endParaRPr>
          </a:p>
        </p:txBody>
      </p:sp>
      <p:sp>
        <p:nvSpPr>
          <p:cNvPr id="6" name="フッター プレースホルダー 5"/>
          <p:cNvSpPr>
            <a:spLocks noGrp="1"/>
          </p:cNvSpPr>
          <p:nvPr>
            <p:ph type="ftr" sz="quarter" idx="11"/>
          </p:nvPr>
        </p:nvSpPr>
        <p:spPr>
          <a:xfrm>
            <a:off x="2199600" y="0"/>
            <a:ext cx="4500000" cy="360000"/>
          </a:xfrm>
        </p:spPr>
        <p:txBody>
          <a:bodyPr/>
          <a:lstStyle/>
          <a:p>
            <a:endParaRPr kumimoji="1" lang="ja-JP" altLang="en-US">
              <a:solidFill>
                <a:srgbClr val="323232"/>
              </a:solidFill>
            </a:endParaRPr>
          </a:p>
        </p:txBody>
      </p:sp>
      <p:sp>
        <p:nvSpPr>
          <p:cNvPr id="7" name="スライド番号プレースホルダー 6"/>
          <p:cNvSpPr>
            <a:spLocks noGrp="1"/>
          </p:cNvSpPr>
          <p:nvPr>
            <p:ph type="sldNum" sz="quarter" idx="12"/>
          </p:nvPr>
        </p:nvSpPr>
        <p:spPr>
          <a:xfrm>
            <a:off x="7714800" y="0"/>
            <a:ext cx="1429200" cy="360000"/>
          </a:xfrm>
        </p:spPr>
        <p:txBody>
          <a:bodyPr/>
          <a:lstStyle>
            <a:lvl1pPr algn="ctr">
              <a:defRPr/>
            </a:lvl1pPr>
          </a:lstStyle>
          <a:p>
            <a:fld id="{636D4D37-1E84-4094-A4C7-F602B72C1CCA}" type="slidenum">
              <a:rPr kumimoji="1" lang="ja-JP" altLang="en-US" smtClean="0">
                <a:solidFill>
                  <a:srgbClr val="1F497D">
                    <a:shade val="50000"/>
                  </a:srgbClr>
                </a:solidFill>
              </a:rPr>
              <a:pPr/>
              <a:t>‹#›</a:t>
            </a:fld>
            <a:endParaRPr kumimoji="1" lang="ja-JP" altLang="en-US">
              <a:solidFill>
                <a:srgbClr val="1F497D">
                  <a:shade val="50000"/>
                </a:srgbClr>
              </a:solidFill>
            </a:endParaRPr>
          </a:p>
        </p:txBody>
      </p:sp>
    </p:spTree>
    <p:extLst>
      <p:ext uri="{BB962C8B-B14F-4D97-AF65-F5344CB8AC3E}">
        <p14:creationId xmlns:p14="http://schemas.microsoft.com/office/powerpoint/2010/main" val="792279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28678"/>
            <a:ext cx="8229600" cy="571496"/>
          </a:xfrm>
        </p:spPr>
        <p:txBody>
          <a:bodyPr/>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2"/>
          </p:nvPr>
        </p:nvSpPr>
        <p:spPr>
          <a:xfrm>
            <a:off x="457200" y="2174876"/>
            <a:ext cx="4040188" cy="4183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6" name="コンテンツ プレースホルダー 5"/>
          <p:cNvSpPr>
            <a:spLocks noGrp="1"/>
          </p:cNvSpPr>
          <p:nvPr>
            <p:ph sz="quarter" idx="4"/>
          </p:nvPr>
        </p:nvSpPr>
        <p:spPr>
          <a:xfrm>
            <a:off x="4645027" y="2174876"/>
            <a:ext cx="4041775" cy="4183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a:xfrm>
            <a:off x="0" y="0"/>
            <a:ext cx="2134800" cy="360000"/>
          </a:xfrm>
        </p:spPr>
        <p:txBody>
          <a:bodyPr/>
          <a:lstStyle/>
          <a:p>
            <a:fld id="{FBC5E586-3E5B-4377-ACA2-361A67DD6269}" type="datetimeFigureOut">
              <a:rPr kumimoji="1" lang="ja-JP" altLang="en-US" smtClean="0">
                <a:solidFill>
                  <a:srgbClr val="323232"/>
                </a:solidFill>
              </a:rPr>
              <a:pPr/>
              <a:t>2018/2/27</a:t>
            </a:fld>
            <a:endParaRPr kumimoji="1" lang="ja-JP" altLang="en-US">
              <a:solidFill>
                <a:srgbClr val="323232"/>
              </a:solidFill>
            </a:endParaRPr>
          </a:p>
        </p:txBody>
      </p:sp>
      <p:sp>
        <p:nvSpPr>
          <p:cNvPr id="8" name="フッター プレースホルダー 7"/>
          <p:cNvSpPr>
            <a:spLocks noGrp="1"/>
          </p:cNvSpPr>
          <p:nvPr>
            <p:ph type="ftr" sz="quarter" idx="11"/>
          </p:nvPr>
        </p:nvSpPr>
        <p:spPr>
          <a:xfrm>
            <a:off x="2199600" y="0"/>
            <a:ext cx="4500000" cy="360000"/>
          </a:xfrm>
        </p:spPr>
        <p:txBody>
          <a:bodyPr/>
          <a:lstStyle/>
          <a:p>
            <a:endParaRPr kumimoji="1" lang="ja-JP" altLang="en-US">
              <a:solidFill>
                <a:srgbClr val="323232"/>
              </a:solidFill>
            </a:endParaRPr>
          </a:p>
        </p:txBody>
      </p:sp>
      <p:sp>
        <p:nvSpPr>
          <p:cNvPr id="9" name="スライド番号プレースホルダー 8"/>
          <p:cNvSpPr>
            <a:spLocks noGrp="1"/>
          </p:cNvSpPr>
          <p:nvPr>
            <p:ph type="sldNum" sz="quarter" idx="12"/>
          </p:nvPr>
        </p:nvSpPr>
        <p:spPr>
          <a:xfrm>
            <a:off x="7714800" y="0"/>
            <a:ext cx="1429200" cy="360000"/>
          </a:xfrm>
        </p:spPr>
        <p:txBody>
          <a:bodyPr/>
          <a:lstStyle>
            <a:lvl1pPr algn="ctr">
              <a:defRPr/>
            </a:lvl1pPr>
          </a:lstStyle>
          <a:p>
            <a:fld id="{636D4D37-1E84-4094-A4C7-F602B72C1CCA}" type="slidenum">
              <a:rPr kumimoji="1" lang="ja-JP" altLang="en-US" smtClean="0">
                <a:solidFill>
                  <a:srgbClr val="1F497D">
                    <a:shade val="50000"/>
                  </a:srgbClr>
                </a:solidFill>
              </a:rPr>
              <a:pPr/>
              <a:t>‹#›</a:t>
            </a:fld>
            <a:endParaRPr kumimoji="1" lang="ja-JP" altLang="en-US">
              <a:solidFill>
                <a:srgbClr val="1F497D">
                  <a:shade val="50000"/>
                </a:srgbClr>
              </a:solidFill>
            </a:endParaRPr>
          </a:p>
        </p:txBody>
      </p:sp>
    </p:spTree>
    <p:extLst>
      <p:ext uri="{BB962C8B-B14F-4D97-AF65-F5344CB8AC3E}">
        <p14:creationId xmlns:p14="http://schemas.microsoft.com/office/powerpoint/2010/main" val="35521510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571744"/>
            <a:ext cx="8229600" cy="1143000"/>
          </a:xfrm>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a:xfrm>
            <a:off x="0" y="0"/>
            <a:ext cx="2133600" cy="360000"/>
          </a:xfrm>
        </p:spPr>
        <p:txBody>
          <a:bodyPr/>
          <a:lstStyle/>
          <a:p>
            <a:fld id="{FBC5E586-3E5B-4377-ACA2-361A67DD6269}" type="datetimeFigureOut">
              <a:rPr kumimoji="1" lang="ja-JP" altLang="en-US" smtClean="0">
                <a:solidFill>
                  <a:srgbClr val="323232"/>
                </a:solidFill>
              </a:rPr>
              <a:pPr/>
              <a:t>2018/2/27</a:t>
            </a:fld>
            <a:endParaRPr kumimoji="1" lang="ja-JP" altLang="en-US">
              <a:solidFill>
                <a:srgbClr val="323232"/>
              </a:solidFill>
            </a:endParaRPr>
          </a:p>
        </p:txBody>
      </p:sp>
      <p:sp>
        <p:nvSpPr>
          <p:cNvPr id="4" name="フッター プレースホルダー 3"/>
          <p:cNvSpPr>
            <a:spLocks noGrp="1"/>
          </p:cNvSpPr>
          <p:nvPr>
            <p:ph type="ftr" sz="quarter" idx="11"/>
          </p:nvPr>
        </p:nvSpPr>
        <p:spPr>
          <a:xfrm>
            <a:off x="2199600" y="0"/>
            <a:ext cx="4500000" cy="360000"/>
          </a:xfrm>
        </p:spPr>
        <p:txBody>
          <a:bodyPr/>
          <a:lstStyle/>
          <a:p>
            <a:endParaRPr kumimoji="1" lang="ja-JP" altLang="en-US">
              <a:solidFill>
                <a:srgbClr val="323232"/>
              </a:solidFill>
            </a:endParaRPr>
          </a:p>
        </p:txBody>
      </p:sp>
      <p:sp>
        <p:nvSpPr>
          <p:cNvPr id="5" name="スライド番号プレースホルダー 4"/>
          <p:cNvSpPr>
            <a:spLocks noGrp="1"/>
          </p:cNvSpPr>
          <p:nvPr>
            <p:ph type="sldNum" sz="quarter" idx="12"/>
          </p:nvPr>
        </p:nvSpPr>
        <p:spPr>
          <a:xfrm>
            <a:off x="7714800" y="0"/>
            <a:ext cx="1429200" cy="360000"/>
          </a:xfrm>
        </p:spPr>
        <p:txBody>
          <a:bodyPr/>
          <a:lstStyle>
            <a:lvl1pPr algn="ctr">
              <a:defRPr/>
            </a:lvl1pPr>
          </a:lstStyle>
          <a:p>
            <a:fld id="{636D4D37-1E84-4094-A4C7-F602B72C1CCA}" type="slidenum">
              <a:rPr kumimoji="1" lang="ja-JP" altLang="en-US" smtClean="0">
                <a:solidFill>
                  <a:srgbClr val="1F497D">
                    <a:shade val="50000"/>
                  </a:srgbClr>
                </a:solidFill>
              </a:rPr>
              <a:pPr/>
              <a:t>‹#›</a:t>
            </a:fld>
            <a:endParaRPr kumimoji="1" lang="ja-JP" altLang="en-US">
              <a:solidFill>
                <a:srgbClr val="1F497D">
                  <a:shade val="50000"/>
                </a:srgbClr>
              </a:solidFill>
            </a:endParaRPr>
          </a:p>
        </p:txBody>
      </p:sp>
    </p:spTree>
    <p:extLst>
      <p:ext uri="{BB962C8B-B14F-4D97-AF65-F5344CB8AC3E}">
        <p14:creationId xmlns:p14="http://schemas.microsoft.com/office/powerpoint/2010/main" val="3254983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0" y="0"/>
            <a:ext cx="2133600" cy="360000"/>
          </a:xfrm>
        </p:spPr>
        <p:txBody>
          <a:bodyPr/>
          <a:lstStyle/>
          <a:p>
            <a:fld id="{FBC5E586-3E5B-4377-ACA2-361A67DD6269}" type="datetimeFigureOut">
              <a:rPr kumimoji="1" lang="ja-JP" altLang="en-US" smtClean="0">
                <a:solidFill>
                  <a:srgbClr val="323232"/>
                </a:solidFill>
              </a:rPr>
              <a:pPr/>
              <a:t>2018/2/27</a:t>
            </a:fld>
            <a:endParaRPr kumimoji="1" lang="ja-JP" altLang="en-US">
              <a:solidFill>
                <a:srgbClr val="323232"/>
              </a:solidFill>
            </a:endParaRPr>
          </a:p>
        </p:txBody>
      </p:sp>
      <p:sp>
        <p:nvSpPr>
          <p:cNvPr id="3" name="フッター プレースホルダー 2"/>
          <p:cNvSpPr>
            <a:spLocks noGrp="1"/>
          </p:cNvSpPr>
          <p:nvPr>
            <p:ph type="ftr" sz="quarter" idx="11"/>
          </p:nvPr>
        </p:nvSpPr>
        <p:spPr>
          <a:xfrm>
            <a:off x="2199600" y="0"/>
            <a:ext cx="4500000" cy="360000"/>
          </a:xfrm>
        </p:spPr>
        <p:txBody>
          <a:bodyPr/>
          <a:lstStyle/>
          <a:p>
            <a:endParaRPr kumimoji="1" lang="ja-JP" altLang="en-US">
              <a:solidFill>
                <a:srgbClr val="323232"/>
              </a:solidFill>
            </a:endParaRPr>
          </a:p>
        </p:txBody>
      </p:sp>
      <p:sp>
        <p:nvSpPr>
          <p:cNvPr id="4" name="スライド番号プレースホルダー 3"/>
          <p:cNvSpPr>
            <a:spLocks noGrp="1"/>
          </p:cNvSpPr>
          <p:nvPr>
            <p:ph type="sldNum" sz="quarter" idx="12"/>
          </p:nvPr>
        </p:nvSpPr>
        <p:spPr>
          <a:xfrm>
            <a:off x="7714800" y="0"/>
            <a:ext cx="1429200" cy="360000"/>
          </a:xfrm>
        </p:spPr>
        <p:txBody>
          <a:bodyPr/>
          <a:lstStyle>
            <a:lvl1pPr algn="ctr">
              <a:defRPr/>
            </a:lvl1pPr>
          </a:lstStyle>
          <a:p>
            <a:fld id="{636D4D37-1E84-4094-A4C7-F602B72C1CCA}" type="slidenum">
              <a:rPr kumimoji="1" lang="ja-JP" altLang="en-US" smtClean="0">
                <a:solidFill>
                  <a:srgbClr val="1F497D">
                    <a:shade val="50000"/>
                  </a:srgbClr>
                </a:solidFill>
              </a:rPr>
              <a:pPr/>
              <a:t>‹#›</a:t>
            </a:fld>
            <a:endParaRPr kumimoji="1" lang="ja-JP" altLang="en-US">
              <a:solidFill>
                <a:srgbClr val="1F497D">
                  <a:shade val="50000"/>
                </a:srgbClr>
              </a:solidFill>
            </a:endParaRPr>
          </a:p>
        </p:txBody>
      </p:sp>
    </p:spTree>
    <p:extLst>
      <p:ext uri="{BB962C8B-B14F-4D97-AF65-F5344CB8AC3E}">
        <p14:creationId xmlns:p14="http://schemas.microsoft.com/office/powerpoint/2010/main" val="239653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DF2B247-1AE5-4CD2-AC9D-65498E4B9C50}"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2543179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1737" y="719158"/>
            <a:ext cx="3257544" cy="1162050"/>
          </a:xfrm>
        </p:spPr>
        <p:txBody>
          <a:bodyPr anchor="b"/>
          <a:lstStyle>
            <a:lvl1pPr algn="l">
              <a:defRPr sz="2000" b="1"/>
            </a:lvl1p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a:xfrm>
            <a:off x="3814786" y="719158"/>
            <a:ext cx="4757742" cy="571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テキスト プレースホルダー 3"/>
          <p:cNvSpPr>
            <a:spLocks noGrp="1"/>
          </p:cNvSpPr>
          <p:nvPr>
            <p:ph type="body" sz="half" idx="2"/>
          </p:nvPr>
        </p:nvSpPr>
        <p:spPr>
          <a:xfrm>
            <a:off x="461737" y="1928804"/>
            <a:ext cx="3258000" cy="45005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a:xfrm>
            <a:off x="0" y="0"/>
            <a:ext cx="2133600" cy="360000"/>
          </a:xfrm>
        </p:spPr>
        <p:txBody>
          <a:bodyPr/>
          <a:lstStyle/>
          <a:p>
            <a:fld id="{FBC5E586-3E5B-4377-ACA2-361A67DD6269}" type="datetimeFigureOut">
              <a:rPr kumimoji="1" lang="ja-JP" altLang="en-US" smtClean="0">
                <a:solidFill>
                  <a:srgbClr val="323232"/>
                </a:solidFill>
              </a:rPr>
              <a:pPr/>
              <a:t>2018/2/27</a:t>
            </a:fld>
            <a:endParaRPr kumimoji="1" lang="ja-JP" altLang="en-US">
              <a:solidFill>
                <a:srgbClr val="323232"/>
              </a:solidFill>
            </a:endParaRPr>
          </a:p>
        </p:txBody>
      </p:sp>
      <p:sp>
        <p:nvSpPr>
          <p:cNvPr id="7" name="スライド番号プレースホルダー 6"/>
          <p:cNvSpPr>
            <a:spLocks noGrp="1"/>
          </p:cNvSpPr>
          <p:nvPr>
            <p:ph type="sldNum" sz="quarter" idx="12"/>
          </p:nvPr>
        </p:nvSpPr>
        <p:spPr>
          <a:xfrm>
            <a:off x="7714800" y="0"/>
            <a:ext cx="1429200" cy="360000"/>
          </a:xfrm>
        </p:spPr>
        <p:txBody>
          <a:bodyPr/>
          <a:lstStyle>
            <a:lvl1pPr algn="ctr">
              <a:defRPr/>
            </a:lvl1pPr>
          </a:lstStyle>
          <a:p>
            <a:fld id="{636D4D37-1E84-4094-A4C7-F602B72C1CCA}" type="slidenum">
              <a:rPr kumimoji="1" lang="ja-JP" altLang="en-US" smtClean="0">
                <a:solidFill>
                  <a:srgbClr val="1F497D">
                    <a:shade val="50000"/>
                  </a:srgbClr>
                </a:solidFill>
              </a:rPr>
              <a:pPr/>
              <a:t>‹#›</a:t>
            </a:fld>
            <a:endParaRPr kumimoji="1" lang="ja-JP" altLang="en-US">
              <a:solidFill>
                <a:srgbClr val="1F497D">
                  <a:shade val="50000"/>
                </a:srgbClr>
              </a:solidFill>
            </a:endParaRPr>
          </a:p>
        </p:txBody>
      </p:sp>
      <p:sp>
        <p:nvSpPr>
          <p:cNvPr id="10" name="フッター プレースホルダー 9"/>
          <p:cNvSpPr>
            <a:spLocks noGrp="1"/>
          </p:cNvSpPr>
          <p:nvPr>
            <p:ph type="ftr" sz="quarter" idx="11"/>
          </p:nvPr>
        </p:nvSpPr>
        <p:spPr>
          <a:xfrm>
            <a:off x="2199599" y="0"/>
            <a:ext cx="4500000" cy="360000"/>
          </a:xfrm>
        </p:spPr>
        <p:txBody>
          <a:bodyPr/>
          <a:lstStyle/>
          <a:p>
            <a:endParaRPr kumimoji="1" lang="ja-JP" altLang="en-US">
              <a:solidFill>
                <a:srgbClr val="323232"/>
              </a:solidFill>
            </a:endParaRPr>
          </a:p>
        </p:txBody>
      </p:sp>
    </p:spTree>
    <p:extLst>
      <p:ext uri="{BB962C8B-B14F-4D97-AF65-F5344CB8AC3E}">
        <p14:creationId xmlns:p14="http://schemas.microsoft.com/office/powerpoint/2010/main" val="884944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bg>
      <p:bgRef idx="1003">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40472" y="4917323"/>
            <a:ext cx="7774866" cy="428628"/>
          </a:xfrm>
        </p:spPr>
        <p:txBody>
          <a:bodyPr anchor="b"/>
          <a:lstStyle>
            <a:lvl1pPr algn="l">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571472" y="623834"/>
            <a:ext cx="5486400" cy="4114800"/>
          </a:xfrm>
          <a:prstGeom prst="rect">
            <a:avLst/>
          </a:prstGeom>
          <a:noFill/>
          <a:ln w="241300" cmpd="thinThick">
            <a:solidFill>
              <a:schemeClr val="bg1"/>
            </a:solidFill>
            <a:prstDash val="solid"/>
            <a:miter lim="800000"/>
          </a:ln>
          <a:effectLst>
            <a:glow rad="101600">
              <a:schemeClr val="tx2">
                <a:alpha val="60000"/>
              </a:schemeClr>
            </a:glow>
          </a:effectLst>
          <a:scene3d>
            <a:camera prst="perspectiveFront"/>
            <a:lightRig rig="threePt" dir="t"/>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ja-JP" altLang="en-US" smtClean="0"/>
              <a:t>アイコンをクリックして図を追加</a:t>
            </a:r>
            <a:endParaRPr kumimoji="0" lang="en-US"/>
          </a:p>
        </p:txBody>
      </p:sp>
      <p:sp>
        <p:nvSpPr>
          <p:cNvPr id="4" name="テキスト プレースホルダー 3"/>
          <p:cNvSpPr>
            <a:spLocks noGrp="1"/>
          </p:cNvSpPr>
          <p:nvPr>
            <p:ph type="body" sz="half" idx="2"/>
          </p:nvPr>
        </p:nvSpPr>
        <p:spPr>
          <a:xfrm>
            <a:off x="428596" y="5429264"/>
            <a:ext cx="7786742" cy="10001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a:xfrm>
            <a:off x="0" y="0"/>
            <a:ext cx="2134800" cy="360000"/>
          </a:xfrm>
        </p:spPr>
        <p:txBody>
          <a:bodyPr/>
          <a:lstStyle/>
          <a:p>
            <a:fld id="{FBC5E586-3E5B-4377-ACA2-361A67DD6269}" type="datetimeFigureOut">
              <a:rPr kumimoji="1" lang="ja-JP" altLang="en-US" smtClean="0">
                <a:solidFill>
                  <a:srgbClr val="323232"/>
                </a:solidFill>
              </a:rPr>
              <a:pPr/>
              <a:t>2018/2/27</a:t>
            </a:fld>
            <a:endParaRPr kumimoji="1" lang="ja-JP" altLang="en-US">
              <a:solidFill>
                <a:srgbClr val="323232"/>
              </a:solidFill>
            </a:endParaRPr>
          </a:p>
        </p:txBody>
      </p:sp>
      <p:sp>
        <p:nvSpPr>
          <p:cNvPr id="6" name="フッター プレースホルダー 5"/>
          <p:cNvSpPr>
            <a:spLocks noGrp="1"/>
          </p:cNvSpPr>
          <p:nvPr>
            <p:ph type="ftr" sz="quarter" idx="11"/>
          </p:nvPr>
        </p:nvSpPr>
        <p:spPr>
          <a:xfrm>
            <a:off x="2199600" y="0"/>
            <a:ext cx="4500000" cy="361347"/>
          </a:xfrm>
        </p:spPr>
        <p:txBody>
          <a:bodyPr/>
          <a:lstStyle/>
          <a:p>
            <a:endParaRPr kumimoji="1" lang="ja-JP" altLang="en-US">
              <a:solidFill>
                <a:srgbClr val="323232"/>
              </a:solidFill>
            </a:endParaRPr>
          </a:p>
        </p:txBody>
      </p:sp>
      <p:sp>
        <p:nvSpPr>
          <p:cNvPr id="7" name="スライド番号プレースホルダー 6"/>
          <p:cNvSpPr>
            <a:spLocks noGrp="1"/>
          </p:cNvSpPr>
          <p:nvPr>
            <p:ph type="sldNum" sz="quarter" idx="12"/>
          </p:nvPr>
        </p:nvSpPr>
        <p:spPr>
          <a:xfrm>
            <a:off x="7714800" y="0"/>
            <a:ext cx="1429200" cy="360000"/>
          </a:xfrm>
        </p:spPr>
        <p:txBody>
          <a:bodyPr/>
          <a:lstStyle>
            <a:lvl1pPr algn="ctr">
              <a:defRPr/>
            </a:lvl1pPr>
          </a:lstStyle>
          <a:p>
            <a:fld id="{636D4D37-1E84-4094-A4C7-F602B72C1CCA}" type="slidenum">
              <a:rPr kumimoji="1" lang="ja-JP" altLang="en-US" smtClean="0">
                <a:solidFill>
                  <a:srgbClr val="1F497D">
                    <a:shade val="50000"/>
                  </a:srgbClr>
                </a:solidFill>
              </a:rPr>
              <a:pPr/>
              <a:t>‹#›</a:t>
            </a:fld>
            <a:endParaRPr kumimoji="1" lang="ja-JP" altLang="en-US">
              <a:solidFill>
                <a:srgbClr val="1F497D">
                  <a:shade val="50000"/>
                </a:srgbClr>
              </a:solidFill>
            </a:endParaRPr>
          </a:p>
        </p:txBody>
      </p:sp>
    </p:spTree>
    <p:extLst>
      <p:ext uri="{BB962C8B-B14F-4D97-AF65-F5344CB8AC3E}">
        <p14:creationId xmlns:p14="http://schemas.microsoft.com/office/powerpoint/2010/main" val="423625300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28612"/>
            <a:ext cx="8229600" cy="1143000"/>
          </a:xfrm>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1601169"/>
            <a:ext cx="8229600" cy="4687200"/>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31" name="日付プレースホルダー 30"/>
          <p:cNvSpPr>
            <a:spLocks noGrp="1"/>
          </p:cNvSpPr>
          <p:nvPr>
            <p:ph type="dt" sz="half" idx="10"/>
          </p:nvPr>
        </p:nvSpPr>
        <p:spPr>
          <a:xfrm>
            <a:off x="0" y="0"/>
            <a:ext cx="2133600" cy="360000"/>
          </a:xfrm>
        </p:spPr>
        <p:txBody>
          <a:bodyPr/>
          <a:lstStyle/>
          <a:p>
            <a:fld id="{FBC5E586-3E5B-4377-ACA2-361A67DD6269}" type="datetimeFigureOut">
              <a:rPr kumimoji="1" lang="ja-JP" altLang="en-US" smtClean="0">
                <a:solidFill>
                  <a:srgbClr val="323232"/>
                </a:solidFill>
              </a:rPr>
              <a:pPr/>
              <a:t>2018/2/27</a:t>
            </a:fld>
            <a:endParaRPr kumimoji="1" lang="ja-JP" altLang="en-US">
              <a:solidFill>
                <a:srgbClr val="323232"/>
              </a:solidFill>
            </a:endParaRPr>
          </a:p>
        </p:txBody>
      </p:sp>
      <p:sp>
        <p:nvSpPr>
          <p:cNvPr id="32" name="フッター プレースホルダー 31"/>
          <p:cNvSpPr>
            <a:spLocks noGrp="1"/>
          </p:cNvSpPr>
          <p:nvPr>
            <p:ph type="ftr" sz="quarter" idx="11"/>
          </p:nvPr>
        </p:nvSpPr>
        <p:spPr>
          <a:xfrm>
            <a:off x="2199600" y="0"/>
            <a:ext cx="4500000" cy="361347"/>
          </a:xfrm>
        </p:spPr>
        <p:txBody>
          <a:bodyPr/>
          <a:lstStyle/>
          <a:p>
            <a:endParaRPr kumimoji="1" lang="ja-JP" altLang="en-US">
              <a:solidFill>
                <a:srgbClr val="323232"/>
              </a:solidFill>
            </a:endParaRPr>
          </a:p>
        </p:txBody>
      </p:sp>
      <p:sp>
        <p:nvSpPr>
          <p:cNvPr id="33" name="スライド番号プレースホルダー 32"/>
          <p:cNvSpPr>
            <a:spLocks noGrp="1"/>
          </p:cNvSpPr>
          <p:nvPr>
            <p:ph type="sldNum" sz="quarter" idx="12"/>
          </p:nvPr>
        </p:nvSpPr>
        <p:spPr>
          <a:xfrm>
            <a:off x="7714800" y="0"/>
            <a:ext cx="1429200" cy="360000"/>
          </a:xfrm>
        </p:spPr>
        <p:txBody>
          <a:bodyPr/>
          <a:lstStyle>
            <a:lvl1pPr algn="ctr">
              <a:defRPr/>
            </a:lvl1pPr>
          </a:lstStyle>
          <a:p>
            <a:fld id="{636D4D37-1E84-4094-A4C7-F602B72C1CCA}" type="slidenum">
              <a:rPr kumimoji="1" lang="ja-JP" altLang="en-US" smtClean="0">
                <a:solidFill>
                  <a:srgbClr val="1F497D">
                    <a:shade val="50000"/>
                  </a:srgbClr>
                </a:solidFill>
              </a:rPr>
              <a:pPr/>
              <a:t>‹#›</a:t>
            </a:fld>
            <a:endParaRPr kumimoji="1" lang="ja-JP" altLang="en-US">
              <a:solidFill>
                <a:srgbClr val="1F497D">
                  <a:shade val="50000"/>
                </a:srgbClr>
              </a:solidFill>
            </a:endParaRPr>
          </a:p>
        </p:txBody>
      </p:sp>
    </p:spTree>
    <p:extLst>
      <p:ext uri="{BB962C8B-B14F-4D97-AF65-F5344CB8AC3E}">
        <p14:creationId xmlns:p14="http://schemas.microsoft.com/office/powerpoint/2010/main" val="371899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500045"/>
            <a:ext cx="2057400" cy="5929352"/>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5556" y="500044"/>
            <a:ext cx="6019800" cy="5929353"/>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4" name="日付プレースホルダー 23"/>
          <p:cNvSpPr>
            <a:spLocks noGrp="1"/>
          </p:cNvSpPr>
          <p:nvPr>
            <p:ph type="dt" sz="half" idx="10"/>
          </p:nvPr>
        </p:nvSpPr>
        <p:spPr>
          <a:xfrm>
            <a:off x="0" y="0"/>
            <a:ext cx="2133600" cy="360000"/>
          </a:xfrm>
        </p:spPr>
        <p:txBody>
          <a:bodyPr/>
          <a:lstStyle/>
          <a:p>
            <a:fld id="{FBC5E586-3E5B-4377-ACA2-361A67DD6269}" type="datetimeFigureOut">
              <a:rPr kumimoji="1" lang="ja-JP" altLang="en-US" smtClean="0">
                <a:solidFill>
                  <a:srgbClr val="323232"/>
                </a:solidFill>
              </a:rPr>
              <a:pPr/>
              <a:t>2018/2/27</a:t>
            </a:fld>
            <a:endParaRPr kumimoji="1" lang="ja-JP" altLang="en-US">
              <a:solidFill>
                <a:srgbClr val="323232"/>
              </a:solidFill>
            </a:endParaRPr>
          </a:p>
        </p:txBody>
      </p:sp>
      <p:sp>
        <p:nvSpPr>
          <p:cNvPr id="25" name="フッター プレースホルダー 24"/>
          <p:cNvSpPr>
            <a:spLocks noGrp="1"/>
          </p:cNvSpPr>
          <p:nvPr>
            <p:ph type="ftr" sz="quarter" idx="11"/>
          </p:nvPr>
        </p:nvSpPr>
        <p:spPr>
          <a:xfrm>
            <a:off x="2199600" y="0"/>
            <a:ext cx="4500000" cy="361347"/>
          </a:xfrm>
        </p:spPr>
        <p:txBody>
          <a:bodyPr/>
          <a:lstStyle/>
          <a:p>
            <a:endParaRPr kumimoji="1" lang="ja-JP" altLang="en-US">
              <a:solidFill>
                <a:srgbClr val="323232"/>
              </a:solidFill>
            </a:endParaRPr>
          </a:p>
        </p:txBody>
      </p:sp>
      <p:sp>
        <p:nvSpPr>
          <p:cNvPr id="26" name="スライド番号プレースホルダー 25"/>
          <p:cNvSpPr>
            <a:spLocks noGrp="1"/>
          </p:cNvSpPr>
          <p:nvPr>
            <p:ph type="sldNum" sz="quarter" idx="12"/>
          </p:nvPr>
        </p:nvSpPr>
        <p:spPr>
          <a:xfrm>
            <a:off x="7714800" y="0"/>
            <a:ext cx="1429200" cy="360000"/>
          </a:xfrm>
        </p:spPr>
        <p:txBody>
          <a:bodyPr/>
          <a:lstStyle>
            <a:lvl1pPr algn="ctr">
              <a:defRPr/>
            </a:lvl1pPr>
          </a:lstStyle>
          <a:p>
            <a:fld id="{636D4D37-1E84-4094-A4C7-F602B72C1CCA}" type="slidenum">
              <a:rPr kumimoji="1" lang="ja-JP" altLang="en-US" smtClean="0">
                <a:solidFill>
                  <a:srgbClr val="1F497D">
                    <a:shade val="50000"/>
                  </a:srgbClr>
                </a:solidFill>
              </a:rPr>
              <a:pPr/>
              <a:t>‹#›</a:t>
            </a:fld>
            <a:endParaRPr kumimoji="1" lang="ja-JP" altLang="en-US">
              <a:solidFill>
                <a:srgbClr val="1F497D">
                  <a:shade val="50000"/>
                </a:srgbClr>
              </a:solidFill>
            </a:endParaRPr>
          </a:p>
        </p:txBody>
      </p:sp>
    </p:spTree>
    <p:extLst>
      <p:ext uri="{BB962C8B-B14F-4D97-AF65-F5344CB8AC3E}">
        <p14:creationId xmlns:p14="http://schemas.microsoft.com/office/powerpoint/2010/main" val="9455868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B891962-A84C-422B-9747-2CE478B0E61B}"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38377424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DF2B247-1AE5-4CD2-AC9D-65498E4B9C50}"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32481181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C7FA16-6AF2-4956-AE1C-2EB21F92B6DC}"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4837704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DD8805D-FD67-4B57-88C5-4FF3CB6EFD49}"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9241631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pPr>
              <a:defRPr/>
            </a:pPr>
            <a:endParaRPr lang="en-US" altLang="ja-JP">
              <a:solidFill>
                <a:prstClr val="black">
                  <a:tint val="75000"/>
                </a:prstClr>
              </a:solidFill>
            </a:endParaRPr>
          </a:p>
        </p:txBody>
      </p:sp>
      <p:sp>
        <p:nvSpPr>
          <p:cNvPr id="8" name="フッター プレースホルダー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F38C953-DE0C-4AD5-9FCB-2B11A05DD783}"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20432254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endParaRPr lang="en-US" altLang="ja-JP">
              <a:solidFill>
                <a:prstClr val="black">
                  <a:tint val="75000"/>
                </a:prstClr>
              </a:solidFill>
            </a:endParaRPr>
          </a:p>
        </p:txBody>
      </p:sp>
      <p:sp>
        <p:nvSpPr>
          <p:cNvPr id="4" name="フッター プレースホルダー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558EFDDF-9690-401D-8D1F-445BD37A630E}"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3423755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C7FA16-6AF2-4956-AE1C-2EB21F92B6DC}"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34525072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a:solidFill>
                <a:prstClr val="black">
                  <a:tint val="75000"/>
                </a:prstClr>
              </a:solidFill>
            </a:endParaRPr>
          </a:p>
        </p:txBody>
      </p:sp>
      <p:sp>
        <p:nvSpPr>
          <p:cNvPr id="3" name="フッター プレースホルダー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24A4190C-FD09-4FB8-83BC-C1DED10E00C1}"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23617262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F75BA89-56E1-4A5E-82D7-AD1559AD87E2}"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2381187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2086D40-EF21-42E8-9375-ED093552A177}"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21691734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4757F43-C057-4B86-938C-59415764D3F6}"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7446847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14F3091-EE89-477D-A57A-7DB8D97BF966}"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2194246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DD8805D-FD67-4B57-88C5-4FF3CB6EFD49}"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808563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pPr>
              <a:defRPr/>
            </a:pPr>
            <a:endParaRPr lang="en-US" altLang="ja-JP">
              <a:solidFill>
                <a:prstClr val="black">
                  <a:tint val="75000"/>
                </a:prstClr>
              </a:solidFill>
            </a:endParaRPr>
          </a:p>
        </p:txBody>
      </p:sp>
      <p:sp>
        <p:nvSpPr>
          <p:cNvPr id="8" name="フッター プレースホルダー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F38C953-DE0C-4AD5-9FCB-2B11A05DD783}"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1636642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endParaRPr lang="en-US" altLang="ja-JP">
              <a:solidFill>
                <a:prstClr val="black">
                  <a:tint val="75000"/>
                </a:prstClr>
              </a:solidFill>
            </a:endParaRPr>
          </a:p>
        </p:txBody>
      </p:sp>
      <p:sp>
        <p:nvSpPr>
          <p:cNvPr id="4" name="フッター プレースホルダー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558EFDDF-9690-401D-8D1F-445BD37A630E}"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3157915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a:solidFill>
                <a:prstClr val="black">
                  <a:tint val="75000"/>
                </a:prstClr>
              </a:solidFill>
            </a:endParaRPr>
          </a:p>
        </p:txBody>
      </p:sp>
      <p:sp>
        <p:nvSpPr>
          <p:cNvPr id="3" name="フッター プレースホルダー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24A4190C-FD09-4FB8-83BC-C1DED10E00C1}"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4259351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F75BA89-56E1-4A5E-82D7-AD1559AD87E2}"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3069575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2086D40-EF21-42E8-9375-ED093552A177}" type="slidenum">
              <a:rPr lang="en-US" altLang="ja-JP" smtClean="0">
                <a:solidFill>
                  <a:prstClr val="black">
                    <a:lumMod val="50000"/>
                    <a:lumOff val="50000"/>
                  </a:prstClr>
                </a:solidFill>
              </a:rPr>
              <a:pPr/>
              <a:t>‹#›</a:t>
            </a:fld>
            <a:endParaRPr lang="en-US" altLang="ja-JP">
              <a:solidFill>
                <a:prstClr val="black">
                  <a:lumMod val="50000"/>
                  <a:lumOff val="50000"/>
                </a:prstClr>
              </a:solidFill>
            </a:endParaRPr>
          </a:p>
        </p:txBody>
      </p:sp>
    </p:spTree>
    <p:extLst>
      <p:ext uri="{BB962C8B-B14F-4D97-AF65-F5344CB8AC3E}">
        <p14:creationId xmlns:p14="http://schemas.microsoft.com/office/powerpoint/2010/main" val="311301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0A3D1B7-FFBC-4149-AF67-93C1DAAB2292}" type="datetimeFigureOut">
              <a:rPr lang="ja-JP" altLang="en-US" smtClean="0"/>
              <a:pPr>
                <a:defRPr/>
              </a:pPr>
              <a:t>2018/2/27</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33AA5A4-332D-477D-8690-E42550D7754A}" type="slidenum">
              <a:rPr lang="ja-JP" altLang="en-US" smtClean="0"/>
              <a:pPr>
                <a:defRPr/>
              </a:pPr>
              <a:t>‹#›</a:t>
            </a:fld>
            <a:endParaRPr lang="ja-JP" altLang="en-US"/>
          </a:p>
        </p:txBody>
      </p:sp>
    </p:spTree>
    <p:extLst>
      <p:ext uri="{BB962C8B-B14F-4D97-AF65-F5344CB8AC3E}">
        <p14:creationId xmlns:p14="http://schemas.microsoft.com/office/powerpoint/2010/main" val="135395107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1" name="日付プレースホルダー 20"/>
          <p:cNvSpPr>
            <a:spLocks noGrp="1"/>
          </p:cNvSpPr>
          <p:nvPr>
            <p:ph type="dt" sz="half" idx="2"/>
          </p:nvPr>
        </p:nvSpPr>
        <p:spPr>
          <a:xfrm>
            <a:off x="0" y="0"/>
            <a:ext cx="2133600" cy="360000"/>
          </a:xfrm>
          <a:prstGeom prst="rect">
            <a:avLst/>
          </a:prstGeom>
        </p:spPr>
        <p:txBody>
          <a:bodyPr vert="horz" rtlCol="0" anchor="ctr"/>
          <a:lstStyle>
            <a:lvl1pPr algn="l" eaLnBrk="1" latinLnBrk="0" hangingPunct="1">
              <a:defRPr kumimoji="0" sz="1200">
                <a:solidFill>
                  <a:schemeClr val="tx2">
                    <a:shade val="50000"/>
                  </a:schemeClr>
                </a:solidFill>
              </a:defRPr>
            </a:lvl1pPr>
          </a:lstStyle>
          <a:p>
            <a:pPr>
              <a:defRPr/>
            </a:pPr>
            <a:fld id="{103590D5-1D7A-4B0C-8941-8E21B37965B9}" type="datetimeFigureOut">
              <a:rPr lang="ja-JP" altLang="en-US" smtClean="0">
                <a:solidFill>
                  <a:srgbClr val="1F497D">
                    <a:shade val="50000"/>
                  </a:srgbClr>
                </a:solidFill>
                <a:latin typeface="Arial" charset="0"/>
                <a:ea typeface="ＭＳ Ｐゴシック" charset="-128"/>
              </a:rPr>
              <a:pPr>
                <a:defRPr/>
              </a:pPr>
              <a:t>2018/2/27</a:t>
            </a:fld>
            <a:endParaRPr lang="ja-JP" altLang="en-US">
              <a:solidFill>
                <a:srgbClr val="1F497D">
                  <a:shade val="50000"/>
                </a:srgbClr>
              </a:solidFill>
              <a:latin typeface="Arial" charset="0"/>
              <a:ea typeface="ＭＳ Ｐゴシック" charset="-128"/>
            </a:endParaRPr>
          </a:p>
        </p:txBody>
      </p:sp>
      <p:sp>
        <p:nvSpPr>
          <p:cNvPr id="10" name="フッター プレースホルダー 9"/>
          <p:cNvSpPr>
            <a:spLocks noGrp="1"/>
          </p:cNvSpPr>
          <p:nvPr>
            <p:ph type="ftr" sz="quarter" idx="3"/>
          </p:nvPr>
        </p:nvSpPr>
        <p:spPr>
          <a:xfrm>
            <a:off x="2198578" y="1"/>
            <a:ext cx="4500594" cy="361347"/>
          </a:xfrm>
          <a:prstGeom prst="rect">
            <a:avLst/>
          </a:prstGeom>
        </p:spPr>
        <p:txBody>
          <a:bodyPr vert="horz" rtlCol="0" anchor="ctr"/>
          <a:lstStyle>
            <a:lvl1pPr algn="ctr" eaLnBrk="1" latinLnBrk="0" hangingPunct="1">
              <a:defRPr kumimoji="0" sz="1200">
                <a:solidFill>
                  <a:schemeClr val="tx2">
                    <a:shade val="50000"/>
                  </a:schemeClr>
                </a:solidFill>
              </a:defRPr>
            </a:lvl1pPr>
          </a:lstStyle>
          <a:p>
            <a:pPr>
              <a:defRPr/>
            </a:pPr>
            <a:endParaRPr lang="ja-JP" altLang="en-US">
              <a:solidFill>
                <a:srgbClr val="1F497D">
                  <a:shade val="50000"/>
                </a:srgbClr>
              </a:solidFill>
              <a:latin typeface="Arial" charset="0"/>
              <a:ea typeface="ＭＳ Ｐゴシック" charset="-128"/>
            </a:endParaRPr>
          </a:p>
        </p:txBody>
      </p:sp>
      <p:sp>
        <p:nvSpPr>
          <p:cNvPr id="31" name="スライド番号プレースホルダー 30"/>
          <p:cNvSpPr>
            <a:spLocks noGrp="1"/>
          </p:cNvSpPr>
          <p:nvPr>
            <p:ph type="sldNum" sz="quarter" idx="4"/>
          </p:nvPr>
        </p:nvSpPr>
        <p:spPr>
          <a:xfrm>
            <a:off x="7715272" y="0"/>
            <a:ext cx="1428728" cy="360000"/>
          </a:xfrm>
          <a:prstGeom prst="rect">
            <a:avLst/>
          </a:prstGeom>
        </p:spPr>
        <p:txBody>
          <a:bodyPr vert="horz" rtlCol="0" anchor="ctr"/>
          <a:lstStyle>
            <a:lvl1pPr algn="ctr" eaLnBrk="1" latinLnBrk="0" hangingPunct="1">
              <a:defRPr kumimoji="0" sz="1200">
                <a:solidFill>
                  <a:schemeClr val="tx2">
                    <a:shade val="50000"/>
                  </a:schemeClr>
                </a:solidFill>
              </a:defRPr>
            </a:lvl1pPr>
          </a:lstStyle>
          <a:p>
            <a:pPr>
              <a:defRPr/>
            </a:pPr>
            <a:fld id="{5FFE354A-4E69-4D5B-9EBE-8C33D2B6640A}" type="slidenum">
              <a:rPr lang="ja-JP" altLang="en-US" smtClean="0">
                <a:solidFill>
                  <a:srgbClr val="1F497D">
                    <a:shade val="50000"/>
                  </a:srgbClr>
                </a:solidFill>
                <a:latin typeface="Arial" charset="0"/>
                <a:ea typeface="ＭＳ Ｐゴシック" charset="-128"/>
              </a:rPr>
              <a:pPr>
                <a:defRPr/>
              </a:pPr>
              <a:t>‹#›</a:t>
            </a:fld>
            <a:endParaRPr lang="ja-JP" altLang="en-US">
              <a:solidFill>
                <a:srgbClr val="1F497D">
                  <a:shade val="50000"/>
                </a:srgbClr>
              </a:solidFill>
              <a:latin typeface="Arial" charset="0"/>
              <a:ea typeface="ＭＳ Ｐゴシック" charset="-128"/>
            </a:endParaRPr>
          </a:p>
        </p:txBody>
      </p:sp>
      <p:grpSp>
        <p:nvGrpSpPr>
          <p:cNvPr id="2" name="グループ化 1"/>
          <p:cNvGrpSpPr>
            <a:grpSpLocks/>
          </p:cNvGrpSpPr>
          <p:nvPr/>
        </p:nvGrpSpPr>
        <p:grpSpPr bwMode="auto">
          <a:xfrm>
            <a:off x="-27819" y="-13"/>
            <a:ext cx="9171027" cy="6856554"/>
            <a:chOff x="2074" y="1608"/>
            <a:chExt cx="1603" cy="1129"/>
          </a:xfrm>
        </p:grpSpPr>
        <p:sp>
          <p:nvSpPr>
            <p:cNvPr id="18" name="フリーフォーム 17"/>
            <p:cNvSpPr>
              <a:spLocks/>
            </p:cNvSpPr>
            <p:nvPr/>
          </p:nvSpPr>
          <p:spPr bwMode="auto">
            <a:xfrm>
              <a:off x="2074" y="2433"/>
              <a:ext cx="991" cy="300"/>
            </a:xfrm>
            <a:custGeom>
              <a:avLst/>
              <a:gdLst>
                <a:gd name="T0" fmla="*/ 0 w 991"/>
                <a:gd name="T1" fmla="*/ 0 h 300"/>
                <a:gd name="T2" fmla="*/ 15 w 991"/>
                <a:gd name="T3" fmla="*/ 14 h 300"/>
                <a:gd name="T4" fmla="*/ 32 w 991"/>
                <a:gd name="T5" fmla="*/ 33 h 300"/>
                <a:gd name="T6" fmla="*/ 57 w 991"/>
                <a:gd name="T7" fmla="*/ 54 h 300"/>
                <a:gd name="T8" fmla="*/ 92 w 991"/>
                <a:gd name="T9" fmla="*/ 79 h 300"/>
                <a:gd name="T10" fmla="*/ 132 w 991"/>
                <a:gd name="T11" fmla="*/ 106 h 300"/>
                <a:gd name="T12" fmla="*/ 182 w 991"/>
                <a:gd name="T13" fmla="*/ 133 h 300"/>
                <a:gd name="T14" fmla="*/ 236 w 991"/>
                <a:gd name="T15" fmla="*/ 163 h 300"/>
                <a:gd name="T16" fmla="*/ 301 w 991"/>
                <a:gd name="T17" fmla="*/ 192 h 300"/>
                <a:gd name="T18" fmla="*/ 374 w 991"/>
                <a:gd name="T19" fmla="*/ 219 h 300"/>
                <a:gd name="T20" fmla="*/ 457 w 991"/>
                <a:gd name="T21" fmla="*/ 244 h 300"/>
                <a:gd name="T22" fmla="*/ 501 w 991"/>
                <a:gd name="T23" fmla="*/ 255 h 300"/>
                <a:gd name="T24" fmla="*/ 545 w 991"/>
                <a:gd name="T25" fmla="*/ 267 h 300"/>
                <a:gd name="T26" fmla="*/ 595 w 991"/>
                <a:gd name="T27" fmla="*/ 275 h 300"/>
                <a:gd name="T28" fmla="*/ 647 w 991"/>
                <a:gd name="T29" fmla="*/ 282 h 300"/>
                <a:gd name="T30" fmla="*/ 699 w 991"/>
                <a:gd name="T31" fmla="*/ 290 h 300"/>
                <a:gd name="T32" fmla="*/ 752 w 991"/>
                <a:gd name="T33" fmla="*/ 294 h 300"/>
                <a:gd name="T34" fmla="*/ 810 w 991"/>
                <a:gd name="T35" fmla="*/ 298 h 300"/>
                <a:gd name="T36" fmla="*/ 868 w 991"/>
                <a:gd name="T37" fmla="*/ 300 h 300"/>
                <a:gd name="T38" fmla="*/ 927 w 991"/>
                <a:gd name="T39" fmla="*/ 298 h 300"/>
                <a:gd name="T40" fmla="*/ 991 w 991"/>
                <a:gd name="T41" fmla="*/ 296 h 300"/>
                <a:gd name="T42" fmla="*/ 0 1 256"/>
                <a:gd name="T43" fmla="*/ 0 1 256"/>
                <a:gd name="T44" fmla="*/ 0 1 256"/>
                <a:gd name="T45" fmla="*/ 0 1 256"/>
                <a:gd name="T46" fmla="*/ 0 1 256"/>
                <a:gd name="T47" fmla="*/ 0 1 256"/>
                <a:gd name="T48" fmla="*/ 0 1 256"/>
                <a:gd name="T49" fmla="*/ 0 1 256"/>
                <a:gd name="T50" fmla="*/ 0 1 256"/>
                <a:gd name="T51" fmla="*/ 0 1 256"/>
                <a:gd name="T52" fmla="*/ 0 1 256"/>
                <a:gd name="T53" fmla="*/ 0 1 256"/>
                <a:gd name="T54" fmla="*/ 0 1 256"/>
                <a:gd name="T55" fmla="*/ 0 1 256"/>
                <a:gd name="T56" fmla="*/ 0 1 256"/>
                <a:gd name="T57" fmla="*/ 0 1 256"/>
                <a:gd name="T58" fmla="*/ 0 1 256"/>
                <a:gd name="T59" fmla="*/ 0 1 256"/>
                <a:gd name="T60" fmla="*/ 0 1 256"/>
                <a:gd name="T61" fmla="*/ 0 1 256"/>
                <a:gd name="T62" fmla="*/ 0 1 256"/>
                <a:gd name="T63" fmla="*/ 0 w 991"/>
                <a:gd name="T64" fmla="*/ 0 h 300"/>
                <a:gd name="T65" fmla="*/ 0 w 991"/>
                <a:gd name="T66" fmla="*/ 0 h 3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91" h="300">
                  <a:moveTo>
                    <a:pt x="0" y="0"/>
                  </a:moveTo>
                  <a:lnTo>
                    <a:pt x="15" y="14"/>
                  </a:lnTo>
                  <a:lnTo>
                    <a:pt x="32" y="33"/>
                  </a:lnTo>
                  <a:lnTo>
                    <a:pt x="57" y="54"/>
                  </a:lnTo>
                  <a:lnTo>
                    <a:pt x="92" y="79"/>
                  </a:lnTo>
                  <a:lnTo>
                    <a:pt x="132" y="106"/>
                  </a:lnTo>
                  <a:lnTo>
                    <a:pt x="182" y="133"/>
                  </a:lnTo>
                  <a:lnTo>
                    <a:pt x="236" y="163"/>
                  </a:lnTo>
                  <a:lnTo>
                    <a:pt x="301" y="192"/>
                  </a:lnTo>
                  <a:lnTo>
                    <a:pt x="374" y="219"/>
                  </a:lnTo>
                  <a:lnTo>
                    <a:pt x="457" y="244"/>
                  </a:lnTo>
                  <a:lnTo>
                    <a:pt x="501" y="255"/>
                  </a:lnTo>
                  <a:lnTo>
                    <a:pt x="545" y="267"/>
                  </a:lnTo>
                  <a:lnTo>
                    <a:pt x="595" y="275"/>
                  </a:lnTo>
                  <a:lnTo>
                    <a:pt x="647" y="282"/>
                  </a:lnTo>
                  <a:lnTo>
                    <a:pt x="699" y="290"/>
                  </a:lnTo>
                  <a:lnTo>
                    <a:pt x="752" y="294"/>
                  </a:lnTo>
                  <a:lnTo>
                    <a:pt x="810" y="298"/>
                  </a:lnTo>
                  <a:lnTo>
                    <a:pt x="868" y="300"/>
                  </a:lnTo>
                  <a:lnTo>
                    <a:pt x="927" y="298"/>
                  </a:lnTo>
                  <a:lnTo>
                    <a:pt x="991" y="296"/>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latin typeface="Corbel"/>
                <a:ea typeface="ＭＳ ゴシック"/>
              </a:endParaRPr>
            </a:p>
          </p:txBody>
        </p:sp>
        <p:sp>
          <p:nvSpPr>
            <p:cNvPr id="19" name="フリーフォーム 18"/>
            <p:cNvSpPr>
              <a:spLocks/>
            </p:cNvSpPr>
            <p:nvPr/>
          </p:nvSpPr>
          <p:spPr bwMode="auto">
            <a:xfrm>
              <a:off x="2915" y="1608"/>
              <a:ext cx="683" cy="1129"/>
            </a:xfrm>
            <a:custGeom>
              <a:avLst/>
              <a:gdLst>
                <a:gd name="T0" fmla="*/ 0 w 539"/>
                <a:gd name="T1" fmla="*/ 1129 h 1129"/>
                <a:gd name="T2" fmla="*/ 42 w 539"/>
                <a:gd name="T3" fmla="*/ 1125 h 1129"/>
                <a:gd name="T4" fmla="*/ 132 w 539"/>
                <a:gd name="T5" fmla="*/ 1115 h 1129"/>
                <a:gd name="T6" fmla="*/ 188 w 539"/>
                <a:gd name="T7" fmla="*/ 1106 h 1129"/>
                <a:gd name="T8" fmla="*/ 241 w 539"/>
                <a:gd name="T9" fmla="*/ 1094 h 1129"/>
                <a:gd name="T10" fmla="*/ 289 w 539"/>
                <a:gd name="T11" fmla="*/ 1079 h 1129"/>
                <a:gd name="T12" fmla="*/ 311 w 539"/>
                <a:gd name="T13" fmla="*/ 1071 h 1129"/>
                <a:gd name="T14" fmla="*/ 328 w 539"/>
                <a:gd name="T15" fmla="*/ 1062 h 1129"/>
                <a:gd name="T16" fmla="*/ 339 w 539"/>
                <a:gd name="T17" fmla="*/ 1056 h 1129"/>
                <a:gd name="T18" fmla="*/ 351 w 539"/>
                <a:gd name="T19" fmla="*/ 1048 h 1129"/>
                <a:gd name="T20" fmla="*/ 366 w 539"/>
                <a:gd name="T21" fmla="*/ 1037 h 1129"/>
                <a:gd name="T22" fmla="*/ 385 w 539"/>
                <a:gd name="T23" fmla="*/ 1019 h 1129"/>
                <a:gd name="T24" fmla="*/ 405 w 539"/>
                <a:gd name="T25" fmla="*/ 998 h 1129"/>
                <a:gd name="T26" fmla="*/ 426 w 539"/>
                <a:gd name="T27" fmla="*/ 969 h 1129"/>
                <a:gd name="T28" fmla="*/ 449 w 539"/>
                <a:gd name="T29" fmla="*/ 939 h 1129"/>
                <a:gd name="T30" fmla="*/ 470 w 539"/>
                <a:gd name="T31" fmla="*/ 898 h 1129"/>
                <a:gd name="T32" fmla="*/ 489 w 539"/>
                <a:gd name="T33" fmla="*/ 848 h 1129"/>
                <a:gd name="T34" fmla="*/ 506 w 539"/>
                <a:gd name="T35" fmla="*/ 793 h 1129"/>
                <a:gd name="T36" fmla="*/ 520 w 539"/>
                <a:gd name="T37" fmla="*/ 727 h 1129"/>
                <a:gd name="T38" fmla="*/ 531 w 539"/>
                <a:gd name="T39" fmla="*/ 655 h 1129"/>
                <a:gd name="T40" fmla="*/ 537 w 539"/>
                <a:gd name="T41" fmla="*/ 572 h 1129"/>
                <a:gd name="T42" fmla="*/ 539 w 539"/>
                <a:gd name="T43" fmla="*/ 530 h 1129"/>
                <a:gd name="T44" fmla="*/ 537 w 539"/>
                <a:gd name="T45" fmla="*/ 482 h 1129"/>
                <a:gd name="T46" fmla="*/ 535 w 539"/>
                <a:gd name="T47" fmla="*/ 432 h 1129"/>
                <a:gd name="T48" fmla="*/ 533 w 539"/>
                <a:gd name="T49" fmla="*/ 378 h 1129"/>
                <a:gd name="T50" fmla="*/ 531 w 539"/>
                <a:gd name="T51" fmla="*/ 357 h 1129"/>
                <a:gd name="T52" fmla="*/ 524 w 539"/>
                <a:gd name="T53" fmla="*/ 286 h 1129"/>
                <a:gd name="T54" fmla="*/ 516 w 539"/>
                <a:gd name="T55" fmla="*/ 232 h 1129"/>
                <a:gd name="T56" fmla="*/ 503 w 539"/>
                <a:gd name="T57" fmla="*/ 169 h 1129"/>
                <a:gd name="T58" fmla="*/ 487 w 539"/>
                <a:gd name="T59" fmla="*/ 90 h 1129"/>
                <a:gd name="T60" fmla="*/ 466 w 539"/>
                <a:gd name="T61" fmla="*/ 0 h 1129"/>
                <a:gd name="T62" fmla="*/ 0 1 256"/>
                <a:gd name="T63" fmla="*/ 0 1 256"/>
                <a:gd name="T64" fmla="*/ 0 1 256"/>
                <a:gd name="T65" fmla="*/ 0 1 256"/>
                <a:gd name="T66" fmla="*/ 0 1 256"/>
                <a:gd name="T67" fmla="*/ 0 1 256"/>
                <a:gd name="T68" fmla="*/ 0 1 256"/>
                <a:gd name="T69" fmla="*/ 0 1 256"/>
                <a:gd name="T70" fmla="*/ 0 1 256"/>
                <a:gd name="T71" fmla="*/ 0 1 256"/>
                <a:gd name="T72" fmla="*/ 0 1 256"/>
                <a:gd name="T73" fmla="*/ 0 1 256"/>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w 539"/>
                <a:gd name="T94" fmla="*/ 0 h 1129"/>
                <a:gd name="T95" fmla="*/ 0 w 539"/>
                <a:gd name="T96" fmla="*/ 0 h 112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9" h="1129">
                  <a:moveTo>
                    <a:pt x="0" y="1129"/>
                  </a:moveTo>
                  <a:lnTo>
                    <a:pt x="42" y="1125"/>
                  </a:lnTo>
                  <a:lnTo>
                    <a:pt x="132" y="1115"/>
                  </a:lnTo>
                  <a:lnTo>
                    <a:pt x="188" y="1106"/>
                  </a:lnTo>
                  <a:lnTo>
                    <a:pt x="241" y="1094"/>
                  </a:lnTo>
                  <a:lnTo>
                    <a:pt x="289" y="1079"/>
                  </a:lnTo>
                  <a:lnTo>
                    <a:pt x="311" y="1071"/>
                  </a:lnTo>
                  <a:lnTo>
                    <a:pt x="328" y="1062"/>
                  </a:lnTo>
                  <a:lnTo>
                    <a:pt x="339" y="1056"/>
                  </a:lnTo>
                  <a:lnTo>
                    <a:pt x="351" y="1048"/>
                  </a:lnTo>
                  <a:lnTo>
                    <a:pt x="366" y="1037"/>
                  </a:lnTo>
                  <a:lnTo>
                    <a:pt x="385" y="1019"/>
                  </a:lnTo>
                  <a:lnTo>
                    <a:pt x="405" y="998"/>
                  </a:lnTo>
                  <a:lnTo>
                    <a:pt x="426" y="969"/>
                  </a:lnTo>
                  <a:lnTo>
                    <a:pt x="449" y="939"/>
                  </a:lnTo>
                  <a:lnTo>
                    <a:pt x="470" y="898"/>
                  </a:lnTo>
                  <a:lnTo>
                    <a:pt x="489" y="848"/>
                  </a:lnTo>
                  <a:lnTo>
                    <a:pt x="506" y="793"/>
                  </a:lnTo>
                  <a:lnTo>
                    <a:pt x="520" y="727"/>
                  </a:lnTo>
                  <a:lnTo>
                    <a:pt x="531" y="655"/>
                  </a:lnTo>
                  <a:lnTo>
                    <a:pt x="537" y="572"/>
                  </a:lnTo>
                  <a:lnTo>
                    <a:pt x="539" y="530"/>
                  </a:lnTo>
                  <a:lnTo>
                    <a:pt x="537" y="482"/>
                  </a:lnTo>
                  <a:lnTo>
                    <a:pt x="535" y="432"/>
                  </a:lnTo>
                  <a:lnTo>
                    <a:pt x="533" y="378"/>
                  </a:lnTo>
                  <a:lnTo>
                    <a:pt x="531" y="357"/>
                  </a:lnTo>
                  <a:lnTo>
                    <a:pt x="524" y="286"/>
                  </a:lnTo>
                  <a:lnTo>
                    <a:pt x="516" y="232"/>
                  </a:lnTo>
                  <a:lnTo>
                    <a:pt x="503" y="169"/>
                  </a:lnTo>
                  <a:lnTo>
                    <a:pt x="487" y="90"/>
                  </a:lnTo>
                  <a:lnTo>
                    <a:pt x="466" y="0"/>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latin typeface="Corbel"/>
                <a:ea typeface="ＭＳ ゴシック"/>
              </a:endParaRPr>
            </a:p>
          </p:txBody>
        </p:sp>
        <p:sp>
          <p:nvSpPr>
            <p:cNvPr id="20" name="フリーフォーム 19"/>
            <p:cNvSpPr>
              <a:spLocks/>
            </p:cNvSpPr>
            <p:nvPr/>
          </p:nvSpPr>
          <p:spPr bwMode="auto">
            <a:xfrm>
              <a:off x="2079" y="1608"/>
              <a:ext cx="1596" cy="1066"/>
            </a:xfrm>
            <a:custGeom>
              <a:avLst/>
              <a:gdLst>
                <a:gd name="T0" fmla="*/ 0 w 1607"/>
                <a:gd name="T1" fmla="*/ 929 h 1085"/>
                <a:gd name="T2" fmla="*/ 40 w 1607"/>
                <a:gd name="T3" fmla="*/ 941 h 1085"/>
                <a:gd name="T4" fmla="*/ 148 w 1607"/>
                <a:gd name="T5" fmla="*/ 966 h 1085"/>
                <a:gd name="T6" fmla="*/ 305 w 1607"/>
                <a:gd name="T7" fmla="*/ 1000 h 1085"/>
                <a:gd name="T8" fmla="*/ 399 w 1607"/>
                <a:gd name="T9" fmla="*/ 1019 h 1085"/>
                <a:gd name="T10" fmla="*/ 501 w 1607"/>
                <a:gd name="T11" fmla="*/ 1037 h 1085"/>
                <a:gd name="T12" fmla="*/ 608 w 1607"/>
                <a:gd name="T13" fmla="*/ 1052 h 1085"/>
                <a:gd name="T14" fmla="*/ 718 w 1607"/>
                <a:gd name="T15" fmla="*/ 1067 h 1085"/>
                <a:gd name="T16" fmla="*/ 827 w 1607"/>
                <a:gd name="T17" fmla="*/ 1077 h 1085"/>
                <a:gd name="T18" fmla="*/ 937 w 1607"/>
                <a:gd name="T19" fmla="*/ 1083 h 1085"/>
                <a:gd name="T20" fmla="*/ 991 w 1607"/>
                <a:gd name="T21" fmla="*/ 1085 h 1085"/>
                <a:gd name="T22" fmla="*/ 1044 w 1607"/>
                <a:gd name="T23" fmla="*/ 1085 h 1085"/>
                <a:gd name="T24" fmla="*/ 1096 w 1607"/>
                <a:gd name="T25" fmla="*/ 1083 h 1085"/>
                <a:gd name="T26" fmla="*/ 1146 w 1607"/>
                <a:gd name="T27" fmla="*/ 1079 h 1085"/>
                <a:gd name="T28" fmla="*/ 1194 w 1607"/>
                <a:gd name="T29" fmla="*/ 1073 h 1085"/>
                <a:gd name="T30" fmla="*/ 1240 w 1607"/>
                <a:gd name="T31" fmla="*/ 1065 h 1085"/>
                <a:gd name="T32" fmla="*/ 1284 w 1607"/>
                <a:gd name="T33" fmla="*/ 1058 h 1085"/>
                <a:gd name="T34" fmla="*/ 1327 w 1607"/>
                <a:gd name="T35" fmla="*/ 1046 h 1085"/>
                <a:gd name="T36" fmla="*/ 1338 w 1607"/>
                <a:gd name="T37" fmla="*/ 1042 h 1085"/>
                <a:gd name="T38" fmla="*/ 1371 w 1607"/>
                <a:gd name="T39" fmla="*/ 1031 h 1085"/>
                <a:gd name="T40" fmla="*/ 1392 w 1607"/>
                <a:gd name="T41" fmla="*/ 1019 h 1085"/>
                <a:gd name="T42" fmla="*/ 1415 w 1607"/>
                <a:gd name="T43" fmla="*/ 1008 h 1085"/>
                <a:gd name="T44" fmla="*/ 1444 w 1607"/>
                <a:gd name="T45" fmla="*/ 990 h 1085"/>
                <a:gd name="T46" fmla="*/ 1469 w 1607"/>
                <a:gd name="T47" fmla="*/ 971 h 1085"/>
                <a:gd name="T48" fmla="*/ 1496 w 1607"/>
                <a:gd name="T49" fmla="*/ 950 h 1085"/>
                <a:gd name="T50" fmla="*/ 1520 w 1607"/>
                <a:gd name="T51" fmla="*/ 923 h 1085"/>
                <a:gd name="T52" fmla="*/ 1544 w 1607"/>
                <a:gd name="T53" fmla="*/ 893 h 1085"/>
                <a:gd name="T54" fmla="*/ 1565 w 1607"/>
                <a:gd name="T55" fmla="*/ 854 h 1085"/>
                <a:gd name="T56" fmla="*/ 1582 w 1607"/>
                <a:gd name="T57" fmla="*/ 814 h 1085"/>
                <a:gd name="T58" fmla="*/ 1590 w 1607"/>
                <a:gd name="T59" fmla="*/ 791 h 1085"/>
                <a:gd name="T60" fmla="*/ 1595 w 1607"/>
                <a:gd name="T61" fmla="*/ 768 h 1085"/>
                <a:gd name="T62" fmla="*/ 1601 w 1607"/>
                <a:gd name="T63" fmla="*/ 743 h 1085"/>
                <a:gd name="T64" fmla="*/ 1605 w 1607"/>
                <a:gd name="T65" fmla="*/ 716 h 1085"/>
                <a:gd name="T66" fmla="*/ 1607 w 1607"/>
                <a:gd name="T67" fmla="*/ 689 h 1085"/>
                <a:gd name="T68" fmla="*/ 1607 w 1607"/>
                <a:gd name="T69" fmla="*/ 660 h 1085"/>
                <a:gd name="T70" fmla="*/ 1607 w 1607"/>
                <a:gd name="T71" fmla="*/ 643 h 1085"/>
                <a:gd name="T72" fmla="*/ 1607 w 1607"/>
                <a:gd name="T73" fmla="*/ 599 h 1085"/>
                <a:gd name="T74" fmla="*/ 1599 w 1607"/>
                <a:gd name="T75" fmla="*/ 530 h 1085"/>
                <a:gd name="T76" fmla="*/ 1593 w 1607"/>
                <a:gd name="T77" fmla="*/ 487 h 1085"/>
                <a:gd name="T78" fmla="*/ 1586 w 1607"/>
                <a:gd name="T79" fmla="*/ 441 h 1085"/>
                <a:gd name="T80" fmla="*/ 1574 w 1607"/>
                <a:gd name="T81" fmla="*/ 391 h 1085"/>
                <a:gd name="T82" fmla="*/ 1559 w 1607"/>
                <a:gd name="T83" fmla="*/ 340 h 1085"/>
                <a:gd name="T84" fmla="*/ 1542 w 1607"/>
                <a:gd name="T85" fmla="*/ 282 h 1085"/>
                <a:gd name="T86" fmla="*/ 1519 w 1607"/>
                <a:gd name="T87" fmla="*/ 226 h 1085"/>
                <a:gd name="T88" fmla="*/ 1492 w 1607"/>
                <a:gd name="T89" fmla="*/ 171 h 1085"/>
                <a:gd name="T90" fmla="*/ 1461 w 1607"/>
                <a:gd name="T91" fmla="*/ 113 h 1085"/>
                <a:gd name="T92" fmla="*/ 1424 w 1607"/>
                <a:gd name="T93" fmla="*/ 56 h 1085"/>
                <a:gd name="T94" fmla="*/ 1378 w 1607"/>
                <a:gd name="T95" fmla="*/ 0 h 1085"/>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w 1607"/>
                <a:gd name="T145" fmla="*/ 0 h 1085"/>
                <a:gd name="T146" fmla="*/ 0 w 1607"/>
                <a:gd name="T147" fmla="*/ 0 h 108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07" h="1085">
                  <a:moveTo>
                    <a:pt x="0" y="929"/>
                  </a:moveTo>
                  <a:lnTo>
                    <a:pt x="40" y="941"/>
                  </a:lnTo>
                  <a:lnTo>
                    <a:pt x="148" y="966"/>
                  </a:lnTo>
                  <a:lnTo>
                    <a:pt x="305" y="1000"/>
                  </a:lnTo>
                  <a:lnTo>
                    <a:pt x="399" y="1019"/>
                  </a:lnTo>
                  <a:lnTo>
                    <a:pt x="501" y="1037"/>
                  </a:lnTo>
                  <a:lnTo>
                    <a:pt x="608" y="1052"/>
                  </a:lnTo>
                  <a:lnTo>
                    <a:pt x="718" y="1067"/>
                  </a:lnTo>
                  <a:lnTo>
                    <a:pt x="827" y="1077"/>
                  </a:lnTo>
                  <a:lnTo>
                    <a:pt x="937" y="1083"/>
                  </a:lnTo>
                  <a:lnTo>
                    <a:pt x="991" y="1085"/>
                  </a:lnTo>
                  <a:lnTo>
                    <a:pt x="1044" y="1085"/>
                  </a:lnTo>
                  <a:lnTo>
                    <a:pt x="1096" y="1083"/>
                  </a:lnTo>
                  <a:lnTo>
                    <a:pt x="1146" y="1079"/>
                  </a:lnTo>
                  <a:lnTo>
                    <a:pt x="1194" y="1073"/>
                  </a:lnTo>
                  <a:lnTo>
                    <a:pt x="1240" y="1065"/>
                  </a:lnTo>
                  <a:lnTo>
                    <a:pt x="1284" y="1058"/>
                  </a:lnTo>
                  <a:lnTo>
                    <a:pt x="1327" y="1046"/>
                  </a:lnTo>
                  <a:lnTo>
                    <a:pt x="1338" y="1042"/>
                  </a:lnTo>
                  <a:lnTo>
                    <a:pt x="1371" y="1031"/>
                  </a:lnTo>
                  <a:lnTo>
                    <a:pt x="1392" y="1019"/>
                  </a:lnTo>
                  <a:lnTo>
                    <a:pt x="1415" y="1008"/>
                  </a:lnTo>
                  <a:lnTo>
                    <a:pt x="1444" y="990"/>
                  </a:lnTo>
                  <a:lnTo>
                    <a:pt x="1469" y="971"/>
                  </a:lnTo>
                  <a:lnTo>
                    <a:pt x="1496" y="950"/>
                  </a:lnTo>
                  <a:lnTo>
                    <a:pt x="1520" y="923"/>
                  </a:lnTo>
                  <a:lnTo>
                    <a:pt x="1544" y="893"/>
                  </a:lnTo>
                  <a:lnTo>
                    <a:pt x="1565" y="854"/>
                  </a:lnTo>
                  <a:lnTo>
                    <a:pt x="1582" y="814"/>
                  </a:lnTo>
                  <a:lnTo>
                    <a:pt x="1590" y="791"/>
                  </a:lnTo>
                  <a:lnTo>
                    <a:pt x="1595" y="768"/>
                  </a:lnTo>
                  <a:lnTo>
                    <a:pt x="1601" y="743"/>
                  </a:lnTo>
                  <a:lnTo>
                    <a:pt x="1605" y="716"/>
                  </a:lnTo>
                  <a:lnTo>
                    <a:pt x="1607" y="689"/>
                  </a:lnTo>
                  <a:lnTo>
                    <a:pt x="1607" y="660"/>
                  </a:lnTo>
                  <a:lnTo>
                    <a:pt x="1607" y="643"/>
                  </a:lnTo>
                  <a:lnTo>
                    <a:pt x="1607" y="599"/>
                  </a:lnTo>
                  <a:lnTo>
                    <a:pt x="1599" y="530"/>
                  </a:lnTo>
                  <a:lnTo>
                    <a:pt x="1593" y="487"/>
                  </a:lnTo>
                  <a:lnTo>
                    <a:pt x="1586" y="441"/>
                  </a:lnTo>
                  <a:lnTo>
                    <a:pt x="1574" y="391"/>
                  </a:lnTo>
                  <a:lnTo>
                    <a:pt x="1559" y="340"/>
                  </a:lnTo>
                  <a:lnTo>
                    <a:pt x="1542" y="282"/>
                  </a:lnTo>
                  <a:lnTo>
                    <a:pt x="1519" y="226"/>
                  </a:lnTo>
                  <a:lnTo>
                    <a:pt x="1492" y="171"/>
                  </a:lnTo>
                  <a:lnTo>
                    <a:pt x="1461" y="113"/>
                  </a:lnTo>
                  <a:lnTo>
                    <a:pt x="1424" y="56"/>
                  </a:lnTo>
                  <a:lnTo>
                    <a:pt x="1378" y="0"/>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latin typeface="Corbel"/>
                <a:ea typeface="ＭＳ ゴシック"/>
              </a:endParaRPr>
            </a:p>
          </p:txBody>
        </p:sp>
        <p:sp>
          <p:nvSpPr>
            <p:cNvPr id="22" name="フリーフォーム 21"/>
            <p:cNvSpPr>
              <a:spLocks/>
            </p:cNvSpPr>
            <p:nvPr/>
          </p:nvSpPr>
          <p:spPr bwMode="auto">
            <a:xfrm>
              <a:off x="2082" y="2032"/>
              <a:ext cx="1595" cy="657"/>
            </a:xfrm>
            <a:custGeom>
              <a:avLst/>
              <a:gdLst>
                <a:gd name="T0" fmla="*/ 0 w 1620"/>
                <a:gd name="T1" fmla="*/ 584 h 657"/>
                <a:gd name="T2" fmla="*/ 29 w 1620"/>
                <a:gd name="T3" fmla="*/ 590 h 657"/>
                <a:gd name="T4" fmla="*/ 109 w 1620"/>
                <a:gd name="T5" fmla="*/ 605 h 657"/>
                <a:gd name="T6" fmla="*/ 234 w 1620"/>
                <a:gd name="T7" fmla="*/ 624 h 657"/>
                <a:gd name="T8" fmla="*/ 303 w 1620"/>
                <a:gd name="T9" fmla="*/ 634 h 657"/>
                <a:gd name="T10" fmla="*/ 382 w 1620"/>
                <a:gd name="T11" fmla="*/ 642 h 657"/>
                <a:gd name="T12" fmla="*/ 468 w 1620"/>
                <a:gd name="T13" fmla="*/ 649 h 657"/>
                <a:gd name="T14" fmla="*/ 557 w 1620"/>
                <a:gd name="T15" fmla="*/ 653 h 657"/>
                <a:gd name="T16" fmla="*/ 651 w 1620"/>
                <a:gd name="T17" fmla="*/ 657 h 657"/>
                <a:gd name="T18" fmla="*/ 743 w 1620"/>
                <a:gd name="T19" fmla="*/ 655 h 657"/>
                <a:gd name="T20" fmla="*/ 835 w 1620"/>
                <a:gd name="T21" fmla="*/ 651 h 657"/>
                <a:gd name="T22" fmla="*/ 927 w 1620"/>
                <a:gd name="T23" fmla="*/ 643 h 657"/>
                <a:gd name="T24" fmla="*/ 1017 w 1620"/>
                <a:gd name="T25" fmla="*/ 630 h 657"/>
                <a:gd name="T26" fmla="*/ 1062 w 1620"/>
                <a:gd name="T27" fmla="*/ 620 h 657"/>
                <a:gd name="T28" fmla="*/ 1104 w 1620"/>
                <a:gd name="T29" fmla="*/ 611 h 657"/>
                <a:gd name="T30" fmla="*/ 1117 w 1620"/>
                <a:gd name="T31" fmla="*/ 607 h 657"/>
                <a:gd name="T32" fmla="*/ 1156 w 1620"/>
                <a:gd name="T33" fmla="*/ 597 h 657"/>
                <a:gd name="T34" fmla="*/ 1213 w 1620"/>
                <a:gd name="T35" fmla="*/ 576 h 657"/>
                <a:gd name="T36" fmla="*/ 1246 w 1620"/>
                <a:gd name="T37" fmla="*/ 563 h 657"/>
                <a:gd name="T38" fmla="*/ 1280 w 1620"/>
                <a:gd name="T39" fmla="*/ 547 h 657"/>
                <a:gd name="T40" fmla="*/ 1319 w 1620"/>
                <a:gd name="T41" fmla="*/ 528 h 657"/>
                <a:gd name="T42" fmla="*/ 1355 w 1620"/>
                <a:gd name="T43" fmla="*/ 507 h 657"/>
                <a:gd name="T44" fmla="*/ 1394 w 1620"/>
                <a:gd name="T45" fmla="*/ 482 h 657"/>
                <a:gd name="T46" fmla="*/ 1434 w 1620"/>
                <a:gd name="T47" fmla="*/ 451 h 657"/>
                <a:gd name="T48" fmla="*/ 1471 w 1620"/>
                <a:gd name="T49" fmla="*/ 419 h 657"/>
                <a:gd name="T50" fmla="*/ 1503 w 1620"/>
                <a:gd name="T51" fmla="*/ 380 h 657"/>
                <a:gd name="T52" fmla="*/ 1536 w 1620"/>
                <a:gd name="T53" fmla="*/ 338 h 657"/>
                <a:gd name="T54" fmla="*/ 1549 w 1620"/>
                <a:gd name="T55" fmla="*/ 317 h 657"/>
                <a:gd name="T56" fmla="*/ 1563 w 1620"/>
                <a:gd name="T57" fmla="*/ 294 h 657"/>
                <a:gd name="T58" fmla="*/ 1572 w 1620"/>
                <a:gd name="T59" fmla="*/ 265 h 657"/>
                <a:gd name="T60" fmla="*/ 1582 w 1620"/>
                <a:gd name="T61" fmla="*/ 235 h 657"/>
                <a:gd name="T62" fmla="*/ 1593 w 1620"/>
                <a:gd name="T63" fmla="*/ 196 h 657"/>
                <a:gd name="T64" fmla="*/ 1605 w 1620"/>
                <a:gd name="T65" fmla="*/ 150 h 657"/>
                <a:gd name="T66" fmla="*/ 1615 w 1620"/>
                <a:gd name="T67" fmla="*/ 102 h 657"/>
                <a:gd name="T68" fmla="*/ 1620 w 1620"/>
                <a:gd name="T69" fmla="*/ 52 h 657"/>
                <a:gd name="T70" fmla="*/ 1620 w 1620"/>
                <a:gd name="T71" fmla="*/ 25 h 657"/>
                <a:gd name="T72" fmla="*/ 1620 w 1620"/>
                <a:gd name="T73" fmla="*/ 0 h 657"/>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w 1620"/>
                <a:gd name="T112" fmla="*/ 0 h 657"/>
                <a:gd name="T113" fmla="*/ 0 w 1620"/>
                <a:gd name="T114" fmla="*/ 0 h 6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20" h="657">
                  <a:moveTo>
                    <a:pt x="0" y="584"/>
                  </a:moveTo>
                  <a:lnTo>
                    <a:pt x="29" y="590"/>
                  </a:lnTo>
                  <a:lnTo>
                    <a:pt x="109" y="605"/>
                  </a:lnTo>
                  <a:lnTo>
                    <a:pt x="234" y="624"/>
                  </a:lnTo>
                  <a:lnTo>
                    <a:pt x="303" y="634"/>
                  </a:lnTo>
                  <a:lnTo>
                    <a:pt x="382" y="642"/>
                  </a:lnTo>
                  <a:lnTo>
                    <a:pt x="468" y="649"/>
                  </a:lnTo>
                  <a:lnTo>
                    <a:pt x="557" y="653"/>
                  </a:lnTo>
                  <a:lnTo>
                    <a:pt x="651" y="657"/>
                  </a:lnTo>
                  <a:lnTo>
                    <a:pt x="743" y="655"/>
                  </a:lnTo>
                  <a:lnTo>
                    <a:pt x="835" y="651"/>
                  </a:lnTo>
                  <a:lnTo>
                    <a:pt x="927" y="643"/>
                  </a:lnTo>
                  <a:lnTo>
                    <a:pt x="1017" y="630"/>
                  </a:lnTo>
                  <a:lnTo>
                    <a:pt x="1062" y="620"/>
                  </a:lnTo>
                  <a:lnTo>
                    <a:pt x="1104" y="611"/>
                  </a:lnTo>
                  <a:lnTo>
                    <a:pt x="1117" y="607"/>
                  </a:lnTo>
                  <a:lnTo>
                    <a:pt x="1156" y="597"/>
                  </a:lnTo>
                  <a:lnTo>
                    <a:pt x="1213" y="576"/>
                  </a:lnTo>
                  <a:lnTo>
                    <a:pt x="1246" y="563"/>
                  </a:lnTo>
                  <a:lnTo>
                    <a:pt x="1280" y="547"/>
                  </a:lnTo>
                  <a:lnTo>
                    <a:pt x="1319" y="528"/>
                  </a:lnTo>
                  <a:lnTo>
                    <a:pt x="1355" y="507"/>
                  </a:lnTo>
                  <a:lnTo>
                    <a:pt x="1394" y="482"/>
                  </a:lnTo>
                  <a:lnTo>
                    <a:pt x="1434" y="451"/>
                  </a:lnTo>
                  <a:lnTo>
                    <a:pt x="1471" y="419"/>
                  </a:lnTo>
                  <a:lnTo>
                    <a:pt x="1503" y="380"/>
                  </a:lnTo>
                  <a:lnTo>
                    <a:pt x="1536" y="338"/>
                  </a:lnTo>
                  <a:lnTo>
                    <a:pt x="1549" y="317"/>
                  </a:lnTo>
                  <a:lnTo>
                    <a:pt x="1563" y="294"/>
                  </a:lnTo>
                  <a:lnTo>
                    <a:pt x="1572" y="265"/>
                  </a:lnTo>
                  <a:lnTo>
                    <a:pt x="1582" y="235"/>
                  </a:lnTo>
                  <a:lnTo>
                    <a:pt x="1593" y="196"/>
                  </a:lnTo>
                  <a:lnTo>
                    <a:pt x="1605" y="150"/>
                  </a:lnTo>
                  <a:lnTo>
                    <a:pt x="1615" y="102"/>
                  </a:lnTo>
                  <a:lnTo>
                    <a:pt x="1620" y="52"/>
                  </a:lnTo>
                  <a:lnTo>
                    <a:pt x="1620" y="25"/>
                  </a:lnTo>
                  <a:lnTo>
                    <a:pt x="1620" y="0"/>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latin typeface="Corbel"/>
                <a:ea typeface="ＭＳ ゴシック"/>
              </a:endParaRPr>
            </a:p>
          </p:txBody>
        </p:sp>
        <p:sp>
          <p:nvSpPr>
            <p:cNvPr id="23" name="フリーフォーム 22"/>
            <p:cNvSpPr>
              <a:spLocks/>
            </p:cNvSpPr>
            <p:nvPr/>
          </p:nvSpPr>
          <p:spPr bwMode="auto">
            <a:xfrm>
              <a:off x="2500" y="1608"/>
              <a:ext cx="1142" cy="1125"/>
            </a:xfrm>
            <a:custGeom>
              <a:avLst/>
              <a:gdLst>
                <a:gd name="T0" fmla="*/ 0 w 1142"/>
                <a:gd name="T1" fmla="*/ 1144 h 1146"/>
                <a:gd name="T2" fmla="*/ 36 w 1142"/>
                <a:gd name="T3" fmla="*/ 1146 h 1146"/>
                <a:gd name="T4" fmla="*/ 132 w 1142"/>
                <a:gd name="T5" fmla="*/ 1144 h 1146"/>
                <a:gd name="T6" fmla="*/ 200 w 1142"/>
                <a:gd name="T7" fmla="*/ 1142 h 1146"/>
                <a:gd name="T8" fmla="*/ 274 w 1142"/>
                <a:gd name="T9" fmla="*/ 1136 h 1146"/>
                <a:gd name="T10" fmla="*/ 355 w 1142"/>
                <a:gd name="T11" fmla="*/ 1131 h 1146"/>
                <a:gd name="T12" fmla="*/ 438 w 1142"/>
                <a:gd name="T13" fmla="*/ 1119 h 1146"/>
                <a:gd name="T14" fmla="*/ 526 w 1142"/>
                <a:gd name="T15" fmla="*/ 1106 h 1146"/>
                <a:gd name="T16" fmla="*/ 614 w 1142"/>
                <a:gd name="T17" fmla="*/ 1087 h 1146"/>
                <a:gd name="T18" fmla="*/ 658 w 1142"/>
                <a:gd name="T19" fmla="*/ 1075 h 1146"/>
                <a:gd name="T20" fmla="*/ 701 w 1142"/>
                <a:gd name="T21" fmla="*/ 1064 h 1146"/>
                <a:gd name="T22" fmla="*/ 743 w 1142"/>
                <a:gd name="T23" fmla="*/ 1050 h 1146"/>
                <a:gd name="T24" fmla="*/ 783 w 1142"/>
                <a:gd name="T25" fmla="*/ 1035 h 1146"/>
                <a:gd name="T26" fmla="*/ 822 w 1142"/>
                <a:gd name="T27" fmla="*/ 1017 h 1146"/>
                <a:gd name="T28" fmla="*/ 860 w 1142"/>
                <a:gd name="T29" fmla="*/ 998 h 1146"/>
                <a:gd name="T30" fmla="*/ 895 w 1142"/>
                <a:gd name="T31" fmla="*/ 979 h 1146"/>
                <a:gd name="T32" fmla="*/ 927 w 1142"/>
                <a:gd name="T33" fmla="*/ 958 h 1146"/>
                <a:gd name="T34" fmla="*/ 958 w 1142"/>
                <a:gd name="T35" fmla="*/ 935 h 1146"/>
                <a:gd name="T36" fmla="*/ 985 w 1142"/>
                <a:gd name="T37" fmla="*/ 910 h 1146"/>
                <a:gd name="T38" fmla="*/ 1012 w 1142"/>
                <a:gd name="T39" fmla="*/ 883 h 1146"/>
                <a:gd name="T40" fmla="*/ 1033 w 1142"/>
                <a:gd name="T41" fmla="*/ 852 h 1146"/>
                <a:gd name="T42" fmla="*/ 1040 w 1142"/>
                <a:gd name="T43" fmla="*/ 841 h 1146"/>
                <a:gd name="T44" fmla="*/ 1060 w 1142"/>
                <a:gd name="T45" fmla="*/ 808 h 1146"/>
                <a:gd name="T46" fmla="*/ 1073 w 1142"/>
                <a:gd name="T47" fmla="*/ 783 h 1146"/>
                <a:gd name="T48" fmla="*/ 1085 w 1142"/>
                <a:gd name="T49" fmla="*/ 751 h 1146"/>
                <a:gd name="T50" fmla="*/ 1098 w 1142"/>
                <a:gd name="T51" fmla="*/ 712 h 1146"/>
                <a:gd name="T52" fmla="*/ 1112 w 1142"/>
                <a:gd name="T53" fmla="*/ 664 h 1146"/>
                <a:gd name="T54" fmla="*/ 1123 w 1142"/>
                <a:gd name="T55" fmla="*/ 610 h 1146"/>
                <a:gd name="T56" fmla="*/ 1133 w 1142"/>
                <a:gd name="T57" fmla="*/ 551 h 1146"/>
                <a:gd name="T58" fmla="*/ 1140 w 1142"/>
                <a:gd name="T59" fmla="*/ 482 h 1146"/>
                <a:gd name="T60" fmla="*/ 1142 w 1142"/>
                <a:gd name="T61" fmla="*/ 403 h 1146"/>
                <a:gd name="T62" fmla="*/ 1142 w 1142"/>
                <a:gd name="T63" fmla="*/ 317 h 1146"/>
                <a:gd name="T64" fmla="*/ 1136 w 1142"/>
                <a:gd name="T65" fmla="*/ 219 h 1146"/>
                <a:gd name="T66" fmla="*/ 1127 w 1142"/>
                <a:gd name="T67" fmla="*/ 115 h 1146"/>
                <a:gd name="T68" fmla="*/ 1110 w 1142"/>
                <a:gd name="T69" fmla="*/ 0 h 1146"/>
                <a:gd name="T70" fmla="*/ 0 1 256"/>
                <a:gd name="T71" fmla="*/ 0 1 256"/>
                <a:gd name="T72" fmla="*/ 0 1 256"/>
                <a:gd name="T73" fmla="*/ 0 1 256"/>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w 1142"/>
                <a:gd name="T106" fmla="*/ 0 h 1146"/>
                <a:gd name="T107" fmla="*/ 0 w 1142"/>
                <a:gd name="T108" fmla="*/ 0 h 11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42" h="1146">
                  <a:moveTo>
                    <a:pt x="0" y="1144"/>
                  </a:moveTo>
                  <a:lnTo>
                    <a:pt x="36" y="1146"/>
                  </a:lnTo>
                  <a:lnTo>
                    <a:pt x="132" y="1144"/>
                  </a:lnTo>
                  <a:lnTo>
                    <a:pt x="200" y="1142"/>
                  </a:lnTo>
                  <a:lnTo>
                    <a:pt x="274" y="1136"/>
                  </a:lnTo>
                  <a:lnTo>
                    <a:pt x="355" y="1131"/>
                  </a:lnTo>
                  <a:lnTo>
                    <a:pt x="438" y="1119"/>
                  </a:lnTo>
                  <a:lnTo>
                    <a:pt x="526" y="1106"/>
                  </a:lnTo>
                  <a:lnTo>
                    <a:pt x="614" y="1087"/>
                  </a:lnTo>
                  <a:lnTo>
                    <a:pt x="658" y="1075"/>
                  </a:lnTo>
                  <a:lnTo>
                    <a:pt x="701" y="1064"/>
                  </a:lnTo>
                  <a:lnTo>
                    <a:pt x="743" y="1050"/>
                  </a:lnTo>
                  <a:lnTo>
                    <a:pt x="783" y="1035"/>
                  </a:lnTo>
                  <a:lnTo>
                    <a:pt x="822" y="1017"/>
                  </a:lnTo>
                  <a:lnTo>
                    <a:pt x="860" y="998"/>
                  </a:lnTo>
                  <a:lnTo>
                    <a:pt x="895" y="979"/>
                  </a:lnTo>
                  <a:lnTo>
                    <a:pt x="927" y="958"/>
                  </a:lnTo>
                  <a:lnTo>
                    <a:pt x="958" y="935"/>
                  </a:lnTo>
                  <a:lnTo>
                    <a:pt x="985" y="910"/>
                  </a:lnTo>
                  <a:lnTo>
                    <a:pt x="1012" y="883"/>
                  </a:lnTo>
                  <a:lnTo>
                    <a:pt x="1033" y="852"/>
                  </a:lnTo>
                  <a:lnTo>
                    <a:pt x="1040" y="841"/>
                  </a:lnTo>
                  <a:lnTo>
                    <a:pt x="1060" y="808"/>
                  </a:lnTo>
                  <a:lnTo>
                    <a:pt x="1073" y="783"/>
                  </a:lnTo>
                  <a:lnTo>
                    <a:pt x="1085" y="751"/>
                  </a:lnTo>
                  <a:lnTo>
                    <a:pt x="1098" y="712"/>
                  </a:lnTo>
                  <a:lnTo>
                    <a:pt x="1112" y="664"/>
                  </a:lnTo>
                  <a:lnTo>
                    <a:pt x="1123" y="610"/>
                  </a:lnTo>
                  <a:lnTo>
                    <a:pt x="1133" y="551"/>
                  </a:lnTo>
                  <a:lnTo>
                    <a:pt x="1140" y="482"/>
                  </a:lnTo>
                  <a:lnTo>
                    <a:pt x="1142" y="403"/>
                  </a:lnTo>
                  <a:lnTo>
                    <a:pt x="1142" y="317"/>
                  </a:lnTo>
                  <a:lnTo>
                    <a:pt x="1136" y="219"/>
                  </a:lnTo>
                  <a:lnTo>
                    <a:pt x="1127" y="115"/>
                  </a:lnTo>
                  <a:lnTo>
                    <a:pt x="1110" y="0"/>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latin typeface="Corbel"/>
                <a:ea typeface="ＭＳ ゴシック"/>
              </a:endParaRPr>
            </a:p>
          </p:txBody>
        </p:sp>
        <p:sp>
          <p:nvSpPr>
            <p:cNvPr id="24" name="フリーフォーム 23"/>
            <p:cNvSpPr>
              <a:spLocks/>
            </p:cNvSpPr>
            <p:nvPr/>
          </p:nvSpPr>
          <p:spPr bwMode="auto">
            <a:xfrm>
              <a:off x="3381" y="1608"/>
              <a:ext cx="296" cy="246"/>
            </a:xfrm>
            <a:custGeom>
              <a:avLst/>
              <a:gdLst>
                <a:gd name="T0" fmla="*/ 0 w 309"/>
                <a:gd name="T1" fmla="*/ 0 h 263"/>
                <a:gd name="T2" fmla="*/ 39 w 309"/>
                <a:gd name="T3" fmla="*/ 19 h 263"/>
                <a:gd name="T4" fmla="*/ 79 w 309"/>
                <a:gd name="T5" fmla="*/ 42 h 263"/>
                <a:gd name="T6" fmla="*/ 131 w 309"/>
                <a:gd name="T7" fmla="*/ 73 h 263"/>
                <a:gd name="T8" fmla="*/ 156 w 309"/>
                <a:gd name="T9" fmla="*/ 90 h 263"/>
                <a:gd name="T10" fmla="*/ 183 w 309"/>
                <a:gd name="T11" fmla="*/ 111 h 263"/>
                <a:gd name="T12" fmla="*/ 209 w 309"/>
                <a:gd name="T13" fmla="*/ 132 h 263"/>
                <a:gd name="T14" fmla="*/ 232 w 309"/>
                <a:gd name="T15" fmla="*/ 155 h 263"/>
                <a:gd name="T16" fmla="*/ 257 w 309"/>
                <a:gd name="T17" fmla="*/ 180 h 263"/>
                <a:gd name="T18" fmla="*/ 277 w 309"/>
                <a:gd name="T19" fmla="*/ 205 h 263"/>
                <a:gd name="T20" fmla="*/ 296 w 309"/>
                <a:gd name="T21" fmla="*/ 234 h 263"/>
                <a:gd name="T22" fmla="*/ 309 w 309"/>
                <a:gd name="T23" fmla="*/ 263 h 263"/>
                <a:gd name="T24" fmla="*/ 0 1 256"/>
                <a:gd name="T25" fmla="*/ 0 1 256"/>
                <a:gd name="T26" fmla="*/ 0 1 256"/>
                <a:gd name="T27" fmla="*/ 0 1 256"/>
                <a:gd name="T28" fmla="*/ 0 1 256"/>
                <a:gd name="T29" fmla="*/ 0 1 256"/>
                <a:gd name="T30" fmla="*/ 0 1 256"/>
                <a:gd name="T31" fmla="*/ 0 1 256"/>
                <a:gd name="T32" fmla="*/ 0 1 256"/>
                <a:gd name="T33" fmla="*/ 0 1 256"/>
                <a:gd name="T34" fmla="*/ 0 1 256"/>
                <a:gd name="T35" fmla="*/ 0 1 256"/>
                <a:gd name="T36" fmla="*/ 0 w 309"/>
                <a:gd name="T37" fmla="*/ 0 h 263"/>
                <a:gd name="T38" fmla="*/ 0 w 309"/>
                <a:gd name="T39" fmla="*/ 0 h 2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9" h="263">
                  <a:moveTo>
                    <a:pt x="0" y="0"/>
                  </a:moveTo>
                  <a:lnTo>
                    <a:pt x="39" y="19"/>
                  </a:lnTo>
                  <a:lnTo>
                    <a:pt x="79" y="42"/>
                  </a:lnTo>
                  <a:lnTo>
                    <a:pt x="131" y="73"/>
                  </a:lnTo>
                  <a:lnTo>
                    <a:pt x="156" y="90"/>
                  </a:lnTo>
                  <a:lnTo>
                    <a:pt x="183" y="111"/>
                  </a:lnTo>
                  <a:lnTo>
                    <a:pt x="209" y="132"/>
                  </a:lnTo>
                  <a:lnTo>
                    <a:pt x="232" y="155"/>
                  </a:lnTo>
                  <a:lnTo>
                    <a:pt x="257" y="180"/>
                  </a:lnTo>
                  <a:lnTo>
                    <a:pt x="277" y="205"/>
                  </a:lnTo>
                  <a:lnTo>
                    <a:pt x="296" y="234"/>
                  </a:lnTo>
                  <a:lnTo>
                    <a:pt x="309" y="263"/>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latin typeface="Corbel"/>
                <a:ea typeface="ＭＳ ゴシック"/>
              </a:endParaRPr>
            </a:p>
          </p:txBody>
        </p:sp>
        <p:sp>
          <p:nvSpPr>
            <p:cNvPr id="25" name="フリーフォーム 24"/>
            <p:cNvSpPr>
              <a:spLocks/>
            </p:cNvSpPr>
            <p:nvPr/>
          </p:nvSpPr>
          <p:spPr bwMode="auto">
            <a:xfrm>
              <a:off x="2079" y="2576"/>
              <a:ext cx="951" cy="157"/>
            </a:xfrm>
            <a:custGeom>
              <a:avLst/>
              <a:gdLst>
                <a:gd name="T0" fmla="*/ 0 w 960"/>
                <a:gd name="T1" fmla="*/ 0 h 157"/>
                <a:gd name="T2" fmla="*/ 98 w 960"/>
                <a:gd name="T3" fmla="*/ 27 h 157"/>
                <a:gd name="T4" fmla="*/ 209 w 960"/>
                <a:gd name="T5" fmla="*/ 53 h 157"/>
                <a:gd name="T6" fmla="*/ 340 w 960"/>
                <a:gd name="T7" fmla="*/ 84 h 157"/>
                <a:gd name="T8" fmla="*/ 493 w 960"/>
                <a:gd name="T9" fmla="*/ 113 h 157"/>
                <a:gd name="T10" fmla="*/ 572 w 960"/>
                <a:gd name="T11" fmla="*/ 126 h 157"/>
                <a:gd name="T12" fmla="*/ 654 w 960"/>
                <a:gd name="T13" fmla="*/ 138 h 157"/>
                <a:gd name="T14" fmla="*/ 735 w 960"/>
                <a:gd name="T15" fmla="*/ 146 h 157"/>
                <a:gd name="T16" fmla="*/ 812 w 960"/>
                <a:gd name="T17" fmla="*/ 153 h 157"/>
                <a:gd name="T18" fmla="*/ 887 w 960"/>
                <a:gd name="T19" fmla="*/ 157 h 157"/>
                <a:gd name="T20" fmla="*/ 960 w 960"/>
                <a:gd name="T21" fmla="*/ 155 h 157"/>
                <a:gd name="T22" fmla="*/ 0 1 256"/>
                <a:gd name="T23" fmla="*/ 0 1 256"/>
                <a:gd name="T24" fmla="*/ 0 1 256"/>
                <a:gd name="T25" fmla="*/ 0 1 256"/>
                <a:gd name="T26" fmla="*/ 0 1 256"/>
                <a:gd name="T27" fmla="*/ 0 1 256"/>
                <a:gd name="T28" fmla="*/ 0 1 256"/>
                <a:gd name="T29" fmla="*/ 0 1 256"/>
                <a:gd name="T30" fmla="*/ 0 1 256"/>
                <a:gd name="T31" fmla="*/ 0 1 256"/>
                <a:gd name="T32" fmla="*/ 0 1 256"/>
                <a:gd name="T33" fmla="*/ 0 w 960"/>
                <a:gd name="T34" fmla="*/ 0 h 157"/>
                <a:gd name="T35" fmla="*/ 0 w 960"/>
                <a:gd name="T36" fmla="*/ 0 h 1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157">
                  <a:moveTo>
                    <a:pt x="0" y="0"/>
                  </a:moveTo>
                  <a:lnTo>
                    <a:pt x="98" y="27"/>
                  </a:lnTo>
                  <a:lnTo>
                    <a:pt x="209" y="53"/>
                  </a:lnTo>
                  <a:lnTo>
                    <a:pt x="340" y="84"/>
                  </a:lnTo>
                  <a:lnTo>
                    <a:pt x="493" y="113"/>
                  </a:lnTo>
                  <a:lnTo>
                    <a:pt x="572" y="126"/>
                  </a:lnTo>
                  <a:lnTo>
                    <a:pt x="654" y="138"/>
                  </a:lnTo>
                  <a:lnTo>
                    <a:pt x="735" y="146"/>
                  </a:lnTo>
                  <a:lnTo>
                    <a:pt x="812" y="153"/>
                  </a:lnTo>
                  <a:lnTo>
                    <a:pt x="887" y="157"/>
                  </a:lnTo>
                  <a:lnTo>
                    <a:pt x="960" y="155"/>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latin typeface="Corbel"/>
                <a:ea typeface="ＭＳ ゴシック"/>
              </a:endParaRPr>
            </a:p>
          </p:txBody>
        </p:sp>
      </p:grpSp>
      <p:sp>
        <p:nvSpPr>
          <p:cNvPr id="14" name="タイトル プレースホルダー 13"/>
          <p:cNvSpPr>
            <a:spLocks noGrp="1"/>
          </p:cNvSpPr>
          <p:nvPr>
            <p:ph type="title"/>
          </p:nvPr>
        </p:nvSpPr>
        <p:spPr>
          <a:xfrm>
            <a:off x="457200" y="428612"/>
            <a:ext cx="8229600" cy="1143000"/>
          </a:xfrm>
          <a:prstGeom prst="rect">
            <a:avLst/>
          </a:prstGeom>
          <a:effectLst>
            <a:softEdge rad="12700"/>
          </a:effectLst>
        </p:spPr>
        <p:txBody>
          <a:bodyPr vert="horz" rtlCol="0" anchor="ctr">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1601170"/>
            <a:ext cx="8229600" cy="4685350"/>
          </a:xfrm>
          <a:prstGeom prst="rect">
            <a:avLst/>
          </a:prstGeom>
        </p:spPr>
        <p:txBody>
          <a:bodyPr vert="horz" rtlCol="0">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grpSp>
        <p:nvGrpSpPr>
          <p:cNvPr id="3" name="グループ化 2"/>
          <p:cNvGrpSpPr/>
          <p:nvPr/>
        </p:nvGrpSpPr>
        <p:grpSpPr>
          <a:xfrm>
            <a:off x="8072430" y="5827532"/>
            <a:ext cx="1071570" cy="1036602"/>
            <a:chOff x="6357950" y="5000636"/>
            <a:chExt cx="1071570" cy="1036602"/>
          </a:xfrm>
          <a:solidFill>
            <a:schemeClr val="accent1">
              <a:alpha val="30000"/>
            </a:schemeClr>
          </a:solidFill>
        </p:grpSpPr>
        <p:sp>
          <p:nvSpPr>
            <p:cNvPr id="33" name="フリーフォーム 32"/>
            <p:cNvSpPr>
              <a:spLocks/>
            </p:cNvSpPr>
            <p:nvPr/>
          </p:nvSpPr>
          <p:spPr bwMode="auto">
            <a:xfrm rot="21162566">
              <a:off x="6357950" y="5000636"/>
              <a:ext cx="1071570" cy="1036602"/>
            </a:xfrm>
            <a:custGeom>
              <a:avLst/>
              <a:gdLst>
                <a:gd name="T0" fmla="*/ 320675 w 551"/>
                <a:gd name="T1" fmla="*/ 11112 h 537"/>
                <a:gd name="T2" fmla="*/ 331787 w 551"/>
                <a:gd name="T3" fmla="*/ 11112 h 537"/>
                <a:gd name="T4" fmla="*/ 265112 w 551"/>
                <a:gd name="T5" fmla="*/ 93662 h 537"/>
                <a:gd name="T6" fmla="*/ 171450 w 551"/>
                <a:gd name="T7" fmla="*/ 185737 h 537"/>
                <a:gd name="T8" fmla="*/ 112712 w 551"/>
                <a:gd name="T9" fmla="*/ 334962 h 537"/>
                <a:gd name="T10" fmla="*/ 136525 w 551"/>
                <a:gd name="T11" fmla="*/ 495300 h 537"/>
                <a:gd name="T12" fmla="*/ 241300 w 551"/>
                <a:gd name="T13" fmla="*/ 633412 h 537"/>
                <a:gd name="T14" fmla="*/ 401637 w 551"/>
                <a:gd name="T15" fmla="*/ 715962 h 537"/>
                <a:gd name="T16" fmla="*/ 563562 w 551"/>
                <a:gd name="T17" fmla="*/ 715962 h 537"/>
                <a:gd name="T18" fmla="*/ 688975 w 551"/>
                <a:gd name="T19" fmla="*/ 600075 h 537"/>
                <a:gd name="T20" fmla="*/ 701675 w 551"/>
                <a:gd name="T21" fmla="*/ 495300 h 537"/>
                <a:gd name="T22" fmla="*/ 642937 w 551"/>
                <a:gd name="T23" fmla="*/ 358775 h 537"/>
                <a:gd name="T24" fmla="*/ 701675 w 551"/>
                <a:gd name="T25" fmla="*/ 404812 h 537"/>
                <a:gd name="T26" fmla="*/ 622300 w 551"/>
                <a:gd name="T27" fmla="*/ 288925 h 537"/>
                <a:gd name="T28" fmla="*/ 735012 w 551"/>
                <a:gd name="T29" fmla="*/ 392112 h 537"/>
                <a:gd name="T30" fmla="*/ 758825 w 551"/>
                <a:gd name="T31" fmla="*/ 471487 h 537"/>
                <a:gd name="T32" fmla="*/ 735012 w 551"/>
                <a:gd name="T33" fmla="*/ 587375 h 537"/>
                <a:gd name="T34" fmla="*/ 746125 w 551"/>
                <a:gd name="T35" fmla="*/ 577850 h 537"/>
                <a:gd name="T36" fmla="*/ 792162 w 551"/>
                <a:gd name="T37" fmla="*/ 495300 h 537"/>
                <a:gd name="T38" fmla="*/ 792162 w 551"/>
                <a:gd name="T39" fmla="*/ 415925 h 537"/>
                <a:gd name="T40" fmla="*/ 725487 w 551"/>
                <a:gd name="T41" fmla="*/ 263525 h 537"/>
                <a:gd name="T42" fmla="*/ 746125 w 551"/>
                <a:gd name="T43" fmla="*/ 242887 h 537"/>
                <a:gd name="T44" fmla="*/ 642937 w 551"/>
                <a:gd name="T45" fmla="*/ 160337 h 537"/>
                <a:gd name="T46" fmla="*/ 527050 w 551"/>
                <a:gd name="T47" fmla="*/ 139700 h 537"/>
                <a:gd name="T48" fmla="*/ 517525 w 551"/>
                <a:gd name="T49" fmla="*/ 127000 h 537"/>
                <a:gd name="T50" fmla="*/ 527050 w 551"/>
                <a:gd name="T51" fmla="*/ 103187 h 537"/>
                <a:gd name="T52" fmla="*/ 585787 w 551"/>
                <a:gd name="T53" fmla="*/ 80962 h 537"/>
                <a:gd name="T54" fmla="*/ 782637 w 551"/>
                <a:gd name="T55" fmla="*/ 196850 h 537"/>
                <a:gd name="T56" fmla="*/ 862012 w 551"/>
                <a:gd name="T57" fmla="*/ 334962 h 537"/>
                <a:gd name="T58" fmla="*/ 862012 w 551"/>
                <a:gd name="T59" fmla="*/ 495300 h 537"/>
                <a:gd name="T60" fmla="*/ 804862 w 551"/>
                <a:gd name="T61" fmla="*/ 669925 h 537"/>
                <a:gd name="T62" fmla="*/ 688975 w 551"/>
                <a:gd name="T63" fmla="*/ 785812 h 537"/>
                <a:gd name="T64" fmla="*/ 563562 w 551"/>
                <a:gd name="T65" fmla="*/ 842962 h 537"/>
                <a:gd name="T66" fmla="*/ 390525 w 551"/>
                <a:gd name="T67" fmla="*/ 852487 h 537"/>
                <a:gd name="T68" fmla="*/ 207962 w 551"/>
                <a:gd name="T69" fmla="*/ 793750 h 537"/>
                <a:gd name="T70" fmla="*/ 57150 w 551"/>
                <a:gd name="T71" fmla="*/ 669925 h 537"/>
                <a:gd name="T72" fmla="*/ 46037 w 551"/>
                <a:gd name="T73" fmla="*/ 611187 h 537"/>
                <a:gd name="T74" fmla="*/ 92075 w 551"/>
                <a:gd name="T75" fmla="*/ 690562 h 537"/>
                <a:gd name="T76" fmla="*/ 103187 w 551"/>
                <a:gd name="T77" fmla="*/ 681037 h 537"/>
                <a:gd name="T78" fmla="*/ 112712 w 551"/>
                <a:gd name="T79" fmla="*/ 690562 h 537"/>
                <a:gd name="T80" fmla="*/ 33337 w 551"/>
                <a:gd name="T81" fmla="*/ 528637 h 537"/>
                <a:gd name="T82" fmla="*/ 0 w 551"/>
                <a:gd name="T83" fmla="*/ 379412 h 537"/>
                <a:gd name="T84" fmla="*/ 9525 w 551"/>
                <a:gd name="T85" fmla="*/ 404812 h 537"/>
                <a:gd name="T86" fmla="*/ 46037 w 551"/>
                <a:gd name="T87" fmla="*/ 368300 h 537"/>
                <a:gd name="T88" fmla="*/ 79375 w 551"/>
                <a:gd name="T89" fmla="*/ 219075 h 537"/>
                <a:gd name="T90" fmla="*/ 182562 w 551"/>
                <a:gd name="T91" fmla="*/ 103187 h 537"/>
                <a:gd name="T92" fmla="*/ 265112 w 551"/>
                <a:gd name="T93" fmla="*/ 57150 h 537"/>
                <a:gd name="T94" fmla="*/ 311150 w 551"/>
                <a:gd name="T95" fmla="*/ 23812 h 537"/>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w 551"/>
                <a:gd name="T145" fmla="*/ 0 h 537"/>
                <a:gd name="T146" fmla="*/ 0 w 551"/>
                <a:gd name="T147" fmla="*/ 0 h 5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1" h="537">
                  <a:moveTo>
                    <a:pt x="196" y="15"/>
                  </a:moveTo>
                  <a:lnTo>
                    <a:pt x="202" y="7"/>
                  </a:lnTo>
                  <a:lnTo>
                    <a:pt x="217" y="0"/>
                  </a:lnTo>
                  <a:lnTo>
                    <a:pt x="209" y="7"/>
                  </a:lnTo>
                  <a:lnTo>
                    <a:pt x="196" y="30"/>
                  </a:lnTo>
                  <a:lnTo>
                    <a:pt x="167" y="59"/>
                  </a:lnTo>
                  <a:lnTo>
                    <a:pt x="136" y="80"/>
                  </a:lnTo>
                  <a:lnTo>
                    <a:pt x="108" y="117"/>
                  </a:lnTo>
                  <a:lnTo>
                    <a:pt x="86" y="174"/>
                  </a:lnTo>
                  <a:lnTo>
                    <a:pt x="71" y="211"/>
                  </a:lnTo>
                  <a:lnTo>
                    <a:pt x="71" y="247"/>
                  </a:lnTo>
                  <a:lnTo>
                    <a:pt x="86" y="312"/>
                  </a:lnTo>
                  <a:lnTo>
                    <a:pt x="115" y="364"/>
                  </a:lnTo>
                  <a:lnTo>
                    <a:pt x="152" y="399"/>
                  </a:lnTo>
                  <a:lnTo>
                    <a:pt x="196" y="435"/>
                  </a:lnTo>
                  <a:lnTo>
                    <a:pt x="253" y="451"/>
                  </a:lnTo>
                  <a:lnTo>
                    <a:pt x="303" y="458"/>
                  </a:lnTo>
                  <a:lnTo>
                    <a:pt x="355" y="451"/>
                  </a:lnTo>
                  <a:lnTo>
                    <a:pt x="392" y="435"/>
                  </a:lnTo>
                  <a:lnTo>
                    <a:pt x="434" y="378"/>
                  </a:lnTo>
                  <a:lnTo>
                    <a:pt x="442" y="356"/>
                  </a:lnTo>
                  <a:lnTo>
                    <a:pt x="442" y="312"/>
                  </a:lnTo>
                  <a:lnTo>
                    <a:pt x="434" y="284"/>
                  </a:lnTo>
                  <a:lnTo>
                    <a:pt x="405" y="226"/>
                  </a:lnTo>
                  <a:lnTo>
                    <a:pt x="413" y="226"/>
                  </a:lnTo>
                  <a:lnTo>
                    <a:pt x="442" y="255"/>
                  </a:lnTo>
                  <a:lnTo>
                    <a:pt x="442" y="232"/>
                  </a:lnTo>
                  <a:lnTo>
                    <a:pt x="392" y="182"/>
                  </a:lnTo>
                  <a:lnTo>
                    <a:pt x="405" y="182"/>
                  </a:lnTo>
                  <a:lnTo>
                    <a:pt x="463" y="247"/>
                  </a:lnTo>
                  <a:lnTo>
                    <a:pt x="470" y="276"/>
                  </a:lnTo>
                  <a:lnTo>
                    <a:pt x="478" y="297"/>
                  </a:lnTo>
                  <a:lnTo>
                    <a:pt x="478" y="320"/>
                  </a:lnTo>
                  <a:lnTo>
                    <a:pt x="463" y="370"/>
                  </a:lnTo>
                  <a:lnTo>
                    <a:pt x="470" y="370"/>
                  </a:lnTo>
                  <a:lnTo>
                    <a:pt x="470" y="364"/>
                  </a:lnTo>
                  <a:lnTo>
                    <a:pt x="486" y="341"/>
                  </a:lnTo>
                  <a:lnTo>
                    <a:pt x="499" y="312"/>
                  </a:lnTo>
                  <a:lnTo>
                    <a:pt x="499" y="291"/>
                  </a:lnTo>
                  <a:lnTo>
                    <a:pt x="499" y="262"/>
                  </a:lnTo>
                  <a:lnTo>
                    <a:pt x="478" y="211"/>
                  </a:lnTo>
                  <a:lnTo>
                    <a:pt x="457" y="166"/>
                  </a:lnTo>
                  <a:lnTo>
                    <a:pt x="463" y="161"/>
                  </a:lnTo>
                  <a:lnTo>
                    <a:pt x="470" y="153"/>
                  </a:lnTo>
                  <a:lnTo>
                    <a:pt x="442" y="124"/>
                  </a:lnTo>
                  <a:lnTo>
                    <a:pt x="405" y="101"/>
                  </a:lnTo>
                  <a:lnTo>
                    <a:pt x="355" y="95"/>
                  </a:lnTo>
                  <a:lnTo>
                    <a:pt x="332" y="88"/>
                  </a:lnTo>
                  <a:lnTo>
                    <a:pt x="311" y="80"/>
                  </a:lnTo>
                  <a:lnTo>
                    <a:pt x="326" y="80"/>
                  </a:lnTo>
                  <a:lnTo>
                    <a:pt x="369" y="65"/>
                  </a:lnTo>
                  <a:lnTo>
                    <a:pt x="332" y="65"/>
                  </a:lnTo>
                  <a:lnTo>
                    <a:pt x="332" y="51"/>
                  </a:lnTo>
                  <a:lnTo>
                    <a:pt x="369" y="51"/>
                  </a:lnTo>
                  <a:lnTo>
                    <a:pt x="457" y="95"/>
                  </a:lnTo>
                  <a:lnTo>
                    <a:pt x="493" y="124"/>
                  </a:lnTo>
                  <a:lnTo>
                    <a:pt x="522" y="161"/>
                  </a:lnTo>
                  <a:lnTo>
                    <a:pt x="543" y="211"/>
                  </a:lnTo>
                  <a:lnTo>
                    <a:pt x="551" y="268"/>
                  </a:lnTo>
                  <a:lnTo>
                    <a:pt x="543" y="312"/>
                  </a:lnTo>
                  <a:lnTo>
                    <a:pt x="528" y="370"/>
                  </a:lnTo>
                  <a:lnTo>
                    <a:pt x="507" y="422"/>
                  </a:lnTo>
                  <a:lnTo>
                    <a:pt x="470" y="464"/>
                  </a:lnTo>
                  <a:lnTo>
                    <a:pt x="434" y="495"/>
                  </a:lnTo>
                  <a:lnTo>
                    <a:pt x="397" y="516"/>
                  </a:lnTo>
                  <a:lnTo>
                    <a:pt x="355" y="531"/>
                  </a:lnTo>
                  <a:lnTo>
                    <a:pt x="303" y="537"/>
                  </a:lnTo>
                  <a:lnTo>
                    <a:pt x="246" y="537"/>
                  </a:lnTo>
                  <a:lnTo>
                    <a:pt x="188" y="523"/>
                  </a:lnTo>
                  <a:lnTo>
                    <a:pt x="131" y="500"/>
                  </a:lnTo>
                  <a:lnTo>
                    <a:pt x="79" y="464"/>
                  </a:lnTo>
                  <a:lnTo>
                    <a:pt x="36" y="422"/>
                  </a:lnTo>
                  <a:lnTo>
                    <a:pt x="0" y="356"/>
                  </a:lnTo>
                  <a:lnTo>
                    <a:pt x="29" y="385"/>
                  </a:lnTo>
                  <a:lnTo>
                    <a:pt x="50" y="429"/>
                  </a:lnTo>
                  <a:lnTo>
                    <a:pt x="58" y="435"/>
                  </a:lnTo>
                  <a:lnTo>
                    <a:pt x="58" y="429"/>
                  </a:lnTo>
                  <a:lnTo>
                    <a:pt x="65" y="429"/>
                  </a:lnTo>
                  <a:lnTo>
                    <a:pt x="71" y="429"/>
                  </a:lnTo>
                  <a:lnTo>
                    <a:pt x="71" y="435"/>
                  </a:lnTo>
                  <a:lnTo>
                    <a:pt x="42" y="393"/>
                  </a:lnTo>
                  <a:lnTo>
                    <a:pt x="21" y="333"/>
                  </a:lnTo>
                  <a:lnTo>
                    <a:pt x="0" y="276"/>
                  </a:lnTo>
                  <a:lnTo>
                    <a:pt x="0" y="239"/>
                  </a:lnTo>
                  <a:lnTo>
                    <a:pt x="0" y="197"/>
                  </a:lnTo>
                  <a:lnTo>
                    <a:pt x="6" y="255"/>
                  </a:lnTo>
                  <a:lnTo>
                    <a:pt x="29" y="297"/>
                  </a:lnTo>
                  <a:lnTo>
                    <a:pt x="29" y="232"/>
                  </a:lnTo>
                  <a:lnTo>
                    <a:pt x="36" y="166"/>
                  </a:lnTo>
                  <a:lnTo>
                    <a:pt x="50" y="138"/>
                  </a:lnTo>
                  <a:lnTo>
                    <a:pt x="71" y="109"/>
                  </a:lnTo>
                  <a:lnTo>
                    <a:pt x="115" y="65"/>
                  </a:lnTo>
                  <a:lnTo>
                    <a:pt x="144" y="51"/>
                  </a:lnTo>
                  <a:lnTo>
                    <a:pt x="167" y="36"/>
                  </a:lnTo>
                  <a:lnTo>
                    <a:pt x="188" y="15"/>
                  </a:lnTo>
                  <a:lnTo>
                    <a:pt x="196" y="15"/>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endParaRPr kumimoji="0" lang="ja-JP" altLang="en-US">
                <a:solidFill>
                  <a:srgbClr val="FF0000">
                    <a:alpha val="100000"/>
                  </a:srgbClr>
                </a:solidFill>
                <a:latin typeface="Corbel"/>
                <a:ea typeface="ＭＳ ゴシック"/>
              </a:endParaRPr>
            </a:p>
          </p:txBody>
        </p:sp>
        <p:sp>
          <p:nvSpPr>
            <p:cNvPr id="34" name="フリーフォーム 33"/>
            <p:cNvSpPr>
              <a:spLocks/>
            </p:cNvSpPr>
            <p:nvPr/>
          </p:nvSpPr>
          <p:spPr bwMode="auto">
            <a:xfrm>
              <a:off x="6715140" y="5214950"/>
              <a:ext cx="431310" cy="71438"/>
            </a:xfrm>
            <a:custGeom>
              <a:avLst/>
              <a:gdLst>
                <a:gd name="T0" fmla="*/ 0 w 232"/>
                <a:gd name="T1" fmla="*/ 0 h 44"/>
                <a:gd name="T2" fmla="*/ 196850 w 232"/>
                <a:gd name="T3" fmla="*/ 12700 h 44"/>
                <a:gd name="T4" fmla="*/ 301625 w 232"/>
                <a:gd name="T5" fmla="*/ 36513 h 44"/>
                <a:gd name="T6" fmla="*/ 334963 w 232"/>
                <a:gd name="T7" fmla="*/ 46038 h 44"/>
                <a:gd name="T8" fmla="*/ 358775 w 232"/>
                <a:gd name="T9" fmla="*/ 58738 h 44"/>
                <a:gd name="T10" fmla="*/ 368300 w 232"/>
                <a:gd name="T11" fmla="*/ 69850 h 44"/>
                <a:gd name="T12" fmla="*/ 346075 w 232"/>
                <a:gd name="T13" fmla="*/ 69850 h 44"/>
                <a:gd name="T14" fmla="*/ 288925 w 232"/>
                <a:gd name="T15" fmla="*/ 46038 h 44"/>
                <a:gd name="T16" fmla="*/ 219075 w 232"/>
                <a:gd name="T17" fmla="*/ 36513 h 44"/>
                <a:gd name="T18" fmla="*/ 219075 w 232"/>
                <a:gd name="T19" fmla="*/ 46038 h 44"/>
                <a:gd name="T20" fmla="*/ 242888 w 232"/>
                <a:gd name="T21" fmla="*/ 69850 h 44"/>
                <a:gd name="T22" fmla="*/ 219075 w 232"/>
                <a:gd name="T23" fmla="*/ 69850 h 44"/>
                <a:gd name="T24" fmla="*/ 196850 w 232"/>
                <a:gd name="T25" fmla="*/ 58738 h 44"/>
                <a:gd name="T26" fmla="*/ 173038 w 232"/>
                <a:gd name="T27" fmla="*/ 46038 h 44"/>
                <a:gd name="T28" fmla="*/ 11113 w 232"/>
                <a:gd name="T29" fmla="*/ 0 h 44"/>
                <a:gd name="T30" fmla="*/ 0 w 232"/>
                <a:gd name="T31" fmla="*/ 0 h 44"/>
                <a:gd name="T32" fmla="*/ 0 1 256"/>
                <a:gd name="T33" fmla="*/ 0 1 256"/>
                <a:gd name="T34" fmla="*/ 0 1 256"/>
                <a:gd name="T35" fmla="*/ 0 1 256"/>
                <a:gd name="T36" fmla="*/ 0 1 256"/>
                <a:gd name="T37" fmla="*/ 0 1 256"/>
                <a:gd name="T38" fmla="*/ 0 1 256"/>
                <a:gd name="T39" fmla="*/ 0 1 256"/>
                <a:gd name="T40" fmla="*/ 0 1 256"/>
                <a:gd name="T41" fmla="*/ 0 1 256"/>
                <a:gd name="T42" fmla="*/ 0 1 256"/>
                <a:gd name="T43" fmla="*/ 0 1 256"/>
                <a:gd name="T44" fmla="*/ 0 1 256"/>
                <a:gd name="T45" fmla="*/ 0 1 256"/>
                <a:gd name="T46" fmla="*/ 0 1 256"/>
                <a:gd name="T47" fmla="*/ 0 1 256"/>
                <a:gd name="T48" fmla="*/ 0 w 232"/>
                <a:gd name="T49" fmla="*/ 0 h 44"/>
                <a:gd name="T50" fmla="*/ 0 w 232"/>
                <a:gd name="T51" fmla="*/ 0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 h="44">
                  <a:moveTo>
                    <a:pt x="0" y="0"/>
                  </a:moveTo>
                  <a:lnTo>
                    <a:pt x="124" y="8"/>
                  </a:lnTo>
                  <a:lnTo>
                    <a:pt x="190" y="23"/>
                  </a:lnTo>
                  <a:lnTo>
                    <a:pt x="211" y="29"/>
                  </a:lnTo>
                  <a:lnTo>
                    <a:pt x="226" y="37"/>
                  </a:lnTo>
                  <a:lnTo>
                    <a:pt x="232" y="44"/>
                  </a:lnTo>
                  <a:lnTo>
                    <a:pt x="218" y="44"/>
                  </a:lnTo>
                  <a:lnTo>
                    <a:pt x="182" y="29"/>
                  </a:lnTo>
                  <a:lnTo>
                    <a:pt x="138" y="23"/>
                  </a:lnTo>
                  <a:lnTo>
                    <a:pt x="138" y="29"/>
                  </a:lnTo>
                  <a:lnTo>
                    <a:pt x="153" y="44"/>
                  </a:lnTo>
                  <a:lnTo>
                    <a:pt x="138" y="44"/>
                  </a:lnTo>
                  <a:lnTo>
                    <a:pt x="124" y="37"/>
                  </a:lnTo>
                  <a:lnTo>
                    <a:pt x="109" y="29"/>
                  </a:lnTo>
                  <a:lnTo>
                    <a:pt x="7" y="0"/>
                  </a:lnTo>
                  <a:lnTo>
                    <a:pt x="0" y="0"/>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endParaRPr kumimoji="0" lang="ja-JP" altLang="en-US">
                <a:solidFill>
                  <a:srgbClr val="FF0000">
                    <a:alpha val="100000"/>
                  </a:srgbClr>
                </a:solidFill>
                <a:latin typeface="Corbel"/>
                <a:ea typeface="ＭＳ ゴシック"/>
              </a:endParaRPr>
            </a:p>
          </p:txBody>
        </p:sp>
        <p:sp>
          <p:nvSpPr>
            <p:cNvPr id="35" name="フリーフォーム 34"/>
            <p:cNvSpPr>
              <a:spLocks/>
            </p:cNvSpPr>
            <p:nvPr/>
          </p:nvSpPr>
          <p:spPr bwMode="auto">
            <a:xfrm>
              <a:off x="6786578" y="5357826"/>
              <a:ext cx="232643" cy="71242"/>
            </a:xfrm>
            <a:custGeom>
              <a:avLst/>
              <a:gdLst>
                <a:gd name="T0" fmla="*/ 0 w 94"/>
                <a:gd name="T1" fmla="*/ 0 h 29"/>
                <a:gd name="T2" fmla="*/ 82550 w 94"/>
                <a:gd name="T3" fmla="*/ 12700 h 29"/>
                <a:gd name="T4" fmla="*/ 149225 w 94"/>
                <a:gd name="T5" fmla="*/ 33338 h 29"/>
                <a:gd name="T6" fmla="*/ 149225 w 94"/>
                <a:gd name="T7" fmla="*/ 46038 h 29"/>
                <a:gd name="T8" fmla="*/ 127000 w 94"/>
                <a:gd name="T9" fmla="*/ 46038 h 29"/>
                <a:gd name="T10" fmla="*/ 69850 w 94"/>
                <a:gd name="T11" fmla="*/ 25400 h 29"/>
                <a:gd name="T12" fmla="*/ 11113 w 94"/>
                <a:gd name="T13" fmla="*/ 0 h 29"/>
                <a:gd name="T14" fmla="*/ 0 w 94"/>
                <a:gd name="T15" fmla="*/ 0 h 29"/>
                <a:gd name="T16" fmla="*/ 0 1 256"/>
                <a:gd name="T17" fmla="*/ 0 1 256"/>
                <a:gd name="T18" fmla="*/ 0 1 256"/>
                <a:gd name="T19" fmla="*/ 0 1 256"/>
                <a:gd name="T20" fmla="*/ 0 1 256"/>
                <a:gd name="T21" fmla="*/ 0 1 256"/>
                <a:gd name="T22" fmla="*/ 0 1 256"/>
                <a:gd name="T23" fmla="*/ 0 1 256"/>
                <a:gd name="T24" fmla="*/ 0 w 94"/>
                <a:gd name="T25" fmla="*/ 0 h 29"/>
                <a:gd name="T26" fmla="*/ 0 w 94"/>
                <a:gd name="T27" fmla="*/ 0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29">
                  <a:moveTo>
                    <a:pt x="0" y="0"/>
                  </a:moveTo>
                  <a:lnTo>
                    <a:pt x="52" y="8"/>
                  </a:lnTo>
                  <a:lnTo>
                    <a:pt x="94" y="21"/>
                  </a:lnTo>
                  <a:lnTo>
                    <a:pt x="94" y="29"/>
                  </a:lnTo>
                  <a:lnTo>
                    <a:pt x="80" y="29"/>
                  </a:lnTo>
                  <a:lnTo>
                    <a:pt x="44" y="16"/>
                  </a:lnTo>
                  <a:lnTo>
                    <a:pt x="7" y="0"/>
                  </a:lnTo>
                  <a:lnTo>
                    <a:pt x="0" y="0"/>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endParaRPr kumimoji="0" lang="ja-JP" altLang="en-US">
                <a:solidFill>
                  <a:srgbClr val="FF0000">
                    <a:alpha val="100000"/>
                  </a:srgbClr>
                </a:solidFill>
                <a:latin typeface="Corbel"/>
                <a:ea typeface="ＭＳ ゴシック"/>
              </a:endParaRPr>
            </a:p>
          </p:txBody>
        </p:sp>
      </p:grpSp>
    </p:spTree>
    <p:extLst>
      <p:ext uri="{BB962C8B-B14F-4D97-AF65-F5344CB8AC3E}">
        <p14:creationId xmlns:p14="http://schemas.microsoft.com/office/powerpoint/2010/main" val="62985959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rtl="0" eaLnBrk="1" latinLnBrk="0" hangingPunct="1">
        <a:spcBef>
          <a:spcPct val="0"/>
        </a:spcBef>
        <a:buNone/>
        <a:defRPr kumimoji="1" sz="4400" baseline="0">
          <a:ln>
            <a:noFill/>
          </a:ln>
          <a:solidFill>
            <a:schemeClr val="tx2"/>
          </a:solidFill>
          <a:effectLst>
            <a:glow rad="101600">
              <a:schemeClr val="bg2">
                <a:tint val="20000"/>
                <a:alpha val="60000"/>
              </a:schemeClr>
            </a:glow>
            <a:outerShdw blurRad="50800" dist="50800" dir="2700000" algn="tl" rotWithShape="0">
              <a:srgbClr val="000000">
                <a:alpha val="43137"/>
              </a:srgbClr>
            </a:outerShdw>
          </a:effectLst>
          <a:latin typeface="+mj-lt"/>
          <a:ea typeface="+mj-ea"/>
          <a:cs typeface="+mj-cs"/>
        </a:defRPr>
      </a:lvl1pPr>
    </p:titleStyle>
    <p:bodyStyle>
      <a:lvl1pPr marL="342900" indent="-342900" algn="l" rtl="0" eaLnBrk="1" latinLnBrk="0" hangingPunct="1">
        <a:spcBef>
          <a:spcPct val="20000"/>
        </a:spcBef>
        <a:buClr>
          <a:srgbClr val="C00000"/>
        </a:buClr>
        <a:buSzPct val="80000"/>
        <a:buFont typeface="Wingdings"/>
        <a:buChar char="l"/>
        <a:defRPr kumimoji="1" sz="3200" baseline="0">
          <a:solidFill>
            <a:schemeClr val="tx2"/>
          </a:solidFill>
          <a:latin typeface="+mn-lt"/>
          <a:ea typeface="+mn-ea"/>
          <a:cs typeface="+mn-cs"/>
        </a:defRPr>
      </a:lvl1pPr>
      <a:lvl2pPr marL="742950" indent="-285750" algn="l" rtl="0" eaLnBrk="1" latinLnBrk="0" hangingPunct="1">
        <a:spcBef>
          <a:spcPct val="20000"/>
        </a:spcBef>
        <a:buClr>
          <a:srgbClr val="C00000"/>
        </a:buClr>
        <a:buSzPct val="65000"/>
        <a:buFont typeface="Wingdings"/>
        <a:buChar char="l"/>
        <a:defRPr kumimoji="1" sz="2800" baseline="0">
          <a:solidFill>
            <a:schemeClr val="tx2"/>
          </a:solidFill>
          <a:latin typeface="+mn-lt"/>
          <a:ea typeface="+mn-ea"/>
          <a:cs typeface="+mn-cs"/>
        </a:defRPr>
      </a:lvl2pPr>
      <a:lvl3pPr marL="1143000" indent="-228600" algn="l" rtl="0" eaLnBrk="1" latinLnBrk="0" hangingPunct="1">
        <a:spcBef>
          <a:spcPct val="20000"/>
        </a:spcBef>
        <a:buClr>
          <a:srgbClr val="C00000"/>
        </a:buClr>
        <a:buSzPct val="60000"/>
        <a:buFont typeface="Wingdings"/>
        <a:buChar char="l"/>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1"/>
        </a:buClr>
        <a:buSzPct val="60000"/>
        <a:buFont typeface="Wingdings"/>
        <a:buChar char="l"/>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1"/>
        </a:buClr>
        <a:buSzPct val="55000"/>
        <a:buFont typeface="Wingdings"/>
        <a:buChar char="l"/>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accent1"/>
        </a:buClr>
        <a:buSzPct val="50000"/>
        <a:buFont typeface="Wingdings"/>
        <a:buChar char="l"/>
        <a:defRPr kumimoji="1" sz="1900">
          <a:solidFill>
            <a:schemeClr val="accent1">
              <a:shade val="50000"/>
            </a:schemeClr>
          </a:solidFill>
          <a:latin typeface="+mn-lt"/>
          <a:ea typeface="+mn-ea"/>
          <a:cs typeface="+mn-cs"/>
        </a:defRPr>
      </a:lvl6pPr>
      <a:lvl7pPr marL="2971800" indent="-228600" algn="l" rtl="0" eaLnBrk="1" latinLnBrk="0" hangingPunct="1">
        <a:spcBef>
          <a:spcPct val="20000"/>
        </a:spcBef>
        <a:buClr>
          <a:schemeClr val="tx2"/>
        </a:buClr>
        <a:buSzPct val="50000"/>
        <a:buFont typeface="Wingdings"/>
        <a:buChar char="l"/>
        <a:defRPr kumimoji="1" lang="ja-JP" altLang="en-US" sz="1600" smtClean="0">
          <a:solidFill>
            <a:schemeClr val="accent1">
              <a:shade val="50000"/>
            </a:schemeClr>
          </a:solidFill>
          <a:latin typeface="+mn-lt"/>
          <a:ea typeface="+mn-ea"/>
          <a:cs typeface="+mn-cs"/>
        </a:defRPr>
      </a:lvl7pPr>
      <a:lvl8pPr marL="3429000" indent="-228600" algn="l" rtl="0" eaLnBrk="1" latinLnBrk="0" hangingPunct="1">
        <a:spcBef>
          <a:spcPct val="20000"/>
        </a:spcBef>
        <a:buClr>
          <a:schemeClr val="tx2"/>
        </a:buClr>
        <a:buSzPct val="50000"/>
        <a:buFont typeface="Wingdings"/>
        <a:buChar char="l"/>
        <a:defRPr kumimoji="1" lang="ja-JP" altLang="en-US" sz="1600" smtClean="0">
          <a:solidFill>
            <a:schemeClr val="accent1">
              <a:shade val="50000"/>
            </a:schemeClr>
          </a:solidFill>
          <a:latin typeface="+mn-lt"/>
          <a:ea typeface="+mn-ea"/>
          <a:cs typeface="+mn-cs"/>
        </a:defRPr>
      </a:lvl8pPr>
      <a:lvl9pPr marL="3886200" indent="-228600" algn="l" rtl="0" eaLnBrk="1" latinLnBrk="0" hangingPunct="1">
        <a:spcBef>
          <a:spcPct val="20000"/>
        </a:spcBef>
        <a:buClr>
          <a:schemeClr val="tx2"/>
        </a:buClr>
        <a:buSzPct val="50000"/>
        <a:buFont typeface="Wingdings"/>
        <a:buChar char="l"/>
        <a:defRPr kumimoji="1" lang="ja-JP" altLang="en-US" sz="1600" smtClean="0">
          <a:solidFill>
            <a:schemeClr val="accent1">
              <a:shade val="50000"/>
            </a:schemeClr>
          </a:solidFill>
          <a:latin typeface="+mn-lt"/>
          <a:ea typeface="+mn-ea"/>
          <a:cs typeface="+mn-cs"/>
        </a:defRPr>
      </a:lvl9pPr>
    </p:bodyStyle>
    <p:otherStyle>
      <a:lvl1pPr marL="0" algn="l" rtl="0" eaLnBrk="1" latinLnBrk="0" hangingPunct="1">
        <a:defRPr kumimoji="1">
          <a:solidFill>
            <a:schemeClr val="tx1"/>
          </a:solidFill>
          <a:latin typeface="+mn-lt"/>
          <a:ea typeface="+mn-ea"/>
          <a:cs typeface="+mn-cs"/>
        </a:defRPr>
      </a:lvl1pPr>
      <a:lvl2pPr marL="457200" algn="l" rtl="0" eaLnBrk="1" latinLnBrk="0" hangingPunct="1">
        <a:defRPr kumimoji="1">
          <a:solidFill>
            <a:schemeClr val="tx1"/>
          </a:solidFill>
          <a:latin typeface="+mn-lt"/>
          <a:ea typeface="+mn-ea"/>
          <a:cs typeface="+mn-cs"/>
        </a:defRPr>
      </a:lvl2pPr>
      <a:lvl3pPr marL="914400" algn="l" rtl="0" eaLnBrk="1" latinLnBrk="0" hangingPunct="1">
        <a:defRPr kumimoji="1">
          <a:solidFill>
            <a:schemeClr val="tx1"/>
          </a:solidFill>
          <a:latin typeface="+mn-lt"/>
          <a:ea typeface="+mn-ea"/>
          <a:cs typeface="+mn-cs"/>
        </a:defRPr>
      </a:lvl3pPr>
      <a:lvl4pPr marL="1371600" algn="l" rtl="0" eaLnBrk="1" latinLnBrk="0" hangingPunct="1">
        <a:defRPr kumimoji="1">
          <a:solidFill>
            <a:schemeClr val="tx1"/>
          </a:solidFill>
          <a:latin typeface="+mn-lt"/>
          <a:ea typeface="+mn-ea"/>
          <a:cs typeface="+mn-cs"/>
        </a:defRPr>
      </a:lvl4pPr>
      <a:lvl5pPr marL="1828800" algn="l" rtl="0" eaLnBrk="1" latinLnBrk="0" hangingPunct="1">
        <a:defRPr kumimoji="1">
          <a:solidFill>
            <a:schemeClr val="tx1"/>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03590D5-1D7A-4B0C-8941-8E21B37965B9}" type="datetimeFigureOut">
              <a:rPr lang="ja-JP" altLang="en-US" smtClean="0">
                <a:solidFill>
                  <a:prstClr val="black">
                    <a:lumMod val="50000"/>
                    <a:lumOff val="50000"/>
                  </a:prstClr>
                </a:solidFill>
                <a:latin typeface="Arial" charset="0"/>
                <a:ea typeface="ＭＳ Ｐゴシック" charset="-128"/>
              </a:rPr>
              <a:pPr>
                <a:defRPr/>
              </a:pPr>
              <a:t>2018/2/27</a:t>
            </a:fld>
            <a:endParaRPr lang="ja-JP" altLang="en-US">
              <a:solidFill>
                <a:prstClr val="black">
                  <a:lumMod val="50000"/>
                  <a:lumOff val="50000"/>
                </a:prstClr>
              </a:solidFill>
              <a:latin typeface="Arial" charset="0"/>
              <a:ea typeface="ＭＳ Ｐゴシック" charset="-128"/>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solidFill>
                <a:prstClr val="black">
                  <a:lumMod val="50000"/>
                  <a:lumOff val="50000"/>
                </a:prstClr>
              </a:solidFill>
              <a:latin typeface="Arial" charset="0"/>
              <a:ea typeface="ＭＳ Ｐゴシック" charset="-128"/>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FFE354A-4E69-4D5B-9EBE-8C33D2B6640A}" type="slidenum">
              <a:rPr lang="ja-JP" altLang="en-US" smtClean="0">
                <a:solidFill>
                  <a:prstClr val="black">
                    <a:lumMod val="50000"/>
                    <a:lumOff val="50000"/>
                  </a:prstClr>
                </a:solidFill>
                <a:latin typeface="Arial" charset="0"/>
                <a:ea typeface="ＭＳ Ｐゴシック" charset="-128"/>
              </a:rPr>
              <a:pPr>
                <a:defRPr/>
              </a:pPr>
              <a:t>‹#›</a:t>
            </a:fld>
            <a:endParaRPr lang="ja-JP" altLang="en-US">
              <a:solidFill>
                <a:prstClr val="black">
                  <a:lumMod val="50000"/>
                  <a:lumOff val="50000"/>
                </a:prstClr>
              </a:solidFill>
              <a:latin typeface="Arial" charset="0"/>
              <a:ea typeface="ＭＳ Ｐゴシック" charset="-128"/>
            </a:endParaRPr>
          </a:p>
        </p:txBody>
      </p:sp>
    </p:spTree>
    <p:extLst>
      <p:ext uri="{BB962C8B-B14F-4D97-AF65-F5344CB8AC3E}">
        <p14:creationId xmlns:p14="http://schemas.microsoft.com/office/powerpoint/2010/main" val="147659470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8.wmf"/><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3.wav"/></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hyperlink" Target="http://1.bp.blogspot.com/-tFGiQk5rumI/VnE3xaVZyKI/AAAAAAAA140/Ng8dVqW3DaI/s800/kusuri_ippouka.png" TargetMode="External"/><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2.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0.png"/><Relationship Id="rId7" Type="http://schemas.openxmlformats.org/officeDocument/2006/relationships/diagramColors" Target="../diagrams/colors4.xml"/><Relationship Id="rId2" Type="http://schemas.openxmlformats.org/officeDocument/2006/relationships/image" Target="../media/image29.png"/><Relationship Id="rId1" Type="http://schemas.openxmlformats.org/officeDocument/2006/relationships/slideLayout" Target="../slideLayouts/slideLayout1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1.xml.rels><?xml version="1.0" encoding="UTF-8" standalone="yes"?>
<Relationships xmlns="http://schemas.openxmlformats.org/package/2006/relationships"><Relationship Id="rId8" Type="http://schemas.openxmlformats.org/officeDocument/2006/relationships/image" Target="../media/image34.jpeg"/><Relationship Id="rId13" Type="http://schemas.microsoft.com/office/2007/relationships/diagramDrawing" Target="../diagrams/drawing5.xml"/><Relationship Id="rId3" Type="http://schemas.openxmlformats.org/officeDocument/2006/relationships/audio" Target="../media/audio1.wav"/><Relationship Id="rId7" Type="http://schemas.openxmlformats.org/officeDocument/2006/relationships/image" Target="../media/image33.png"/><Relationship Id="rId12" Type="http://schemas.openxmlformats.org/officeDocument/2006/relationships/diagramColors" Target="../diagrams/colors5.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2.png"/><Relationship Id="rId11" Type="http://schemas.openxmlformats.org/officeDocument/2006/relationships/diagramQuickStyle" Target="../diagrams/quickStyle5.xml"/><Relationship Id="rId5" Type="http://schemas.openxmlformats.org/officeDocument/2006/relationships/image" Target="../media/image31.png"/><Relationship Id="rId15" Type="http://schemas.openxmlformats.org/officeDocument/2006/relationships/image" Target="../media/image30.png"/><Relationship Id="rId10" Type="http://schemas.openxmlformats.org/officeDocument/2006/relationships/diagramLayout" Target="../diagrams/layout5.xml"/><Relationship Id="rId4" Type="http://schemas.openxmlformats.org/officeDocument/2006/relationships/audio" Target="../media/audio2.wav"/><Relationship Id="rId9" Type="http://schemas.openxmlformats.org/officeDocument/2006/relationships/diagramData" Target="../diagrams/data5.xml"/><Relationship Id="rId14" Type="http://schemas.openxmlformats.org/officeDocument/2006/relationships/image" Target="../media/image3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グループ化 26"/>
          <p:cNvGrpSpPr/>
          <p:nvPr/>
        </p:nvGrpSpPr>
        <p:grpSpPr>
          <a:xfrm>
            <a:off x="0" y="-264405"/>
            <a:ext cx="9152202" cy="7125777"/>
            <a:chOff x="0" y="-264405"/>
            <a:chExt cx="9152202" cy="7125777"/>
          </a:xfrm>
        </p:grpSpPr>
        <p:sp>
          <p:nvSpPr>
            <p:cNvPr id="26" name="正方形/長方形 25"/>
            <p:cNvSpPr/>
            <p:nvPr/>
          </p:nvSpPr>
          <p:spPr>
            <a:xfrm flipV="1">
              <a:off x="8202" y="5147307"/>
              <a:ext cx="9144000" cy="1714065"/>
            </a:xfrm>
            <a:prstGeom prst="rect">
              <a:avLst/>
            </a:prstGeom>
            <a:gradFill>
              <a:gsLst>
                <a:gs pos="0">
                  <a:schemeClr val="bg1"/>
                </a:gs>
                <a:gs pos="58000">
                  <a:schemeClr val="bg1"/>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正方形/長方形 2"/>
            <p:cNvSpPr/>
            <p:nvPr/>
          </p:nvSpPr>
          <p:spPr>
            <a:xfrm>
              <a:off x="0" y="-264405"/>
              <a:ext cx="9144000" cy="3950255"/>
            </a:xfrm>
            <a:prstGeom prst="rect">
              <a:avLst/>
            </a:prstGeom>
            <a:gradFill>
              <a:gsLst>
                <a:gs pos="0">
                  <a:schemeClr val="bg1"/>
                </a:gs>
                <a:gs pos="86000">
                  <a:schemeClr val="bg1"/>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2" name="タイトル 1"/>
          <p:cNvSpPr>
            <a:spLocks noGrp="1"/>
          </p:cNvSpPr>
          <p:nvPr>
            <p:ph type="ctrTitle"/>
          </p:nvPr>
        </p:nvSpPr>
        <p:spPr>
          <a:xfrm>
            <a:off x="1441832" y="1273839"/>
            <a:ext cx="6172200" cy="2736304"/>
          </a:xfrm>
        </p:spPr>
        <p:txBody>
          <a:bodyPr>
            <a:normAutofit/>
          </a:bodyPr>
          <a:lstStyle/>
          <a:p>
            <a:pPr algn="l"/>
            <a:r>
              <a:rPr kumimoji="1" lang="ja-JP" altLang="en-US" sz="1400" dirty="0" smtClean="0">
                <a:latin typeface="HG丸ｺﾞｼｯｸM-PRO" panose="020F0600000000000000" pitchFamily="50" charset="-128"/>
                <a:ea typeface="HG丸ｺﾞｼｯｸM-PRO" panose="020F0600000000000000" pitchFamily="50" charset="-128"/>
              </a:rPr>
              <a:t> </a:t>
            </a:r>
            <a:r>
              <a:rPr kumimoji="1" lang="en-US" altLang="ja-JP" dirty="0" smtClean="0">
                <a:latin typeface="HG丸ｺﾞｼｯｸM-PRO" panose="020F0600000000000000" pitchFamily="50" charset="-128"/>
                <a:ea typeface="HG丸ｺﾞｼｯｸM-PRO" panose="020F0600000000000000" pitchFamily="50" charset="-128"/>
              </a:rPr>
              <a:t/>
            </a:r>
            <a:br>
              <a:rPr kumimoji="1" lang="en-US" altLang="ja-JP" dirty="0" smtClean="0">
                <a:latin typeface="HG丸ｺﾞｼｯｸM-PRO" panose="020F0600000000000000" pitchFamily="50" charset="-128"/>
                <a:ea typeface="HG丸ｺﾞｼｯｸM-PRO" panose="020F0600000000000000" pitchFamily="50" charset="-128"/>
              </a:rPr>
            </a:br>
            <a:r>
              <a:rPr kumimoji="1" lang="ja-JP" altLang="en-US" sz="3600" dirty="0" smtClean="0">
                <a:latin typeface="HG丸ｺﾞｼｯｸM-PRO" panose="020F0600000000000000" pitchFamily="50" charset="-128"/>
                <a:ea typeface="HG丸ｺﾞｼｯｸM-PRO" panose="020F0600000000000000" pitchFamily="50" charset="-128"/>
              </a:rPr>
              <a:t>  税理士による</a:t>
            </a:r>
            <a:r>
              <a:rPr kumimoji="1" lang="en-US" altLang="ja-JP" dirty="0" smtClean="0"/>
              <a:t/>
            </a:r>
            <a:br>
              <a:rPr kumimoji="1" lang="en-US" altLang="ja-JP" dirty="0" smtClean="0"/>
            </a:br>
            <a:r>
              <a:rPr kumimoji="1" lang="ja-JP" altLang="en-US" dirty="0" smtClean="0"/>
              <a:t>　</a:t>
            </a:r>
            <a:r>
              <a:rPr kumimoji="1" lang="ja-JP" altLang="en-US" sz="9600" dirty="0" smtClean="0"/>
              <a:t>租税教室</a:t>
            </a:r>
            <a:endParaRPr kumimoji="1" lang="ja-JP" altLang="en-US" dirty="0"/>
          </a:p>
        </p:txBody>
      </p:sp>
      <p:pic>
        <p:nvPicPr>
          <p:cNvPr id="4" name="Picture 7" descr="C:\Users\takahashi\Desktop\図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9913" y="206805"/>
            <a:ext cx="1649211" cy="45002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2871439" y="5040275"/>
            <a:ext cx="4020211" cy="553998"/>
          </a:xfrm>
          <a:prstGeom prst="rect">
            <a:avLst/>
          </a:prstGeom>
          <a:noFill/>
        </p:spPr>
        <p:txBody>
          <a:bodyPr wrap="square">
            <a:spAutoFit/>
          </a:bodyPr>
          <a:lstStyle/>
          <a:p>
            <a:pPr algn="ctr" fontAlgn="auto">
              <a:spcBef>
                <a:spcPct val="50000"/>
              </a:spcBef>
              <a:spcAft>
                <a:spcPts val="0"/>
              </a:spcAft>
              <a:defRPr/>
            </a:pPr>
            <a:r>
              <a:rPr lang="ja-JP" altLang="en-US" sz="3000" dirty="0" smtClean="0">
                <a:solidFill>
                  <a:prstClr val="black"/>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日本</a:t>
            </a:r>
            <a:r>
              <a:rPr lang="ja-JP" altLang="en-US" sz="3000" dirty="0">
                <a:solidFill>
                  <a:prstClr val="black"/>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税理士会</a:t>
            </a:r>
            <a:r>
              <a:rPr lang="ja-JP" altLang="en-US" sz="3000" dirty="0" smtClean="0">
                <a:solidFill>
                  <a:prstClr val="black"/>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連合会</a:t>
            </a:r>
            <a:endParaRPr lang="ja-JP" altLang="en-US" sz="3000" dirty="0">
              <a:solidFill>
                <a:prstClr val="black"/>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7" name="Picture 23" descr="税理士バッジ（透明）サイズ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7652" y="4979744"/>
            <a:ext cx="784974" cy="77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グループ化 7"/>
          <p:cNvGrpSpPr/>
          <p:nvPr/>
        </p:nvGrpSpPr>
        <p:grpSpPr>
          <a:xfrm>
            <a:off x="-613811" y="2721166"/>
            <a:ext cx="9814001" cy="3084008"/>
            <a:chOff x="-613811" y="2721166"/>
            <a:chExt cx="9814001" cy="3084008"/>
          </a:xfrm>
        </p:grpSpPr>
        <p:sp>
          <p:nvSpPr>
            <p:cNvPr id="5" name="円/楕円 4"/>
            <p:cNvSpPr>
              <a:spLocks noChangeAspect="1"/>
            </p:cNvSpPr>
            <p:nvPr/>
          </p:nvSpPr>
          <p:spPr>
            <a:xfrm>
              <a:off x="7436386" y="3716840"/>
              <a:ext cx="1715816" cy="1714476"/>
            </a:xfrm>
            <a:prstGeom prst="ellipse">
              <a:avLst/>
            </a:prstGeom>
            <a:solidFill>
              <a:srgbClr val="93CDD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円/楕円 8"/>
            <p:cNvSpPr>
              <a:spLocks noChangeAspect="1"/>
            </p:cNvSpPr>
            <p:nvPr/>
          </p:nvSpPr>
          <p:spPr>
            <a:xfrm>
              <a:off x="6667493" y="3685850"/>
              <a:ext cx="635794" cy="635298"/>
            </a:xfrm>
            <a:prstGeom prst="ellipse">
              <a:avLst/>
            </a:prstGeom>
            <a:solidFill>
              <a:srgbClr val="93CDD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円/楕円 9"/>
            <p:cNvSpPr>
              <a:spLocks noChangeAspect="1"/>
            </p:cNvSpPr>
            <p:nvPr/>
          </p:nvSpPr>
          <p:spPr>
            <a:xfrm>
              <a:off x="8689124" y="2721166"/>
              <a:ext cx="511066" cy="510667"/>
            </a:xfrm>
            <a:prstGeom prst="ellipse">
              <a:avLst/>
            </a:prstGeom>
            <a:solidFill>
              <a:srgbClr val="93CDDD">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円/楕円 10"/>
            <p:cNvSpPr>
              <a:spLocks noChangeAspect="1"/>
            </p:cNvSpPr>
            <p:nvPr/>
          </p:nvSpPr>
          <p:spPr>
            <a:xfrm>
              <a:off x="6940627" y="4775035"/>
              <a:ext cx="421424" cy="421095"/>
            </a:xfrm>
            <a:prstGeom prst="ellipse">
              <a:avLst/>
            </a:prstGeom>
            <a:solidFill>
              <a:srgbClr val="93CDDD">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円/楕円 11"/>
            <p:cNvSpPr>
              <a:spLocks noChangeAspect="1"/>
            </p:cNvSpPr>
            <p:nvPr/>
          </p:nvSpPr>
          <p:spPr>
            <a:xfrm>
              <a:off x="5572698" y="4411566"/>
              <a:ext cx="421424" cy="421095"/>
            </a:xfrm>
            <a:prstGeom prst="ellipse">
              <a:avLst/>
            </a:prstGeom>
            <a:solidFill>
              <a:srgbClr val="93CDDD">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円/楕円 13"/>
            <p:cNvSpPr>
              <a:spLocks noChangeAspect="1"/>
            </p:cNvSpPr>
            <p:nvPr/>
          </p:nvSpPr>
          <p:spPr>
            <a:xfrm>
              <a:off x="2893473" y="4363530"/>
              <a:ext cx="421424" cy="421095"/>
            </a:xfrm>
            <a:prstGeom prst="ellipse">
              <a:avLst/>
            </a:prstGeom>
            <a:solidFill>
              <a:srgbClr val="93CDDD">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円/楕円 14"/>
            <p:cNvSpPr>
              <a:spLocks noChangeAspect="1"/>
            </p:cNvSpPr>
            <p:nvPr/>
          </p:nvSpPr>
          <p:spPr>
            <a:xfrm>
              <a:off x="1967116" y="4102359"/>
              <a:ext cx="321325" cy="321074"/>
            </a:xfrm>
            <a:prstGeom prst="ellipse">
              <a:avLst/>
            </a:prstGeom>
            <a:solidFill>
              <a:srgbClr val="93CDDD">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円/楕円 15"/>
            <p:cNvSpPr>
              <a:spLocks noChangeAspect="1"/>
            </p:cNvSpPr>
            <p:nvPr/>
          </p:nvSpPr>
          <p:spPr>
            <a:xfrm>
              <a:off x="654205" y="4475920"/>
              <a:ext cx="617892" cy="617410"/>
            </a:xfrm>
            <a:prstGeom prst="ellipse">
              <a:avLst/>
            </a:prstGeom>
            <a:solidFill>
              <a:srgbClr val="93CDDD">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円/楕円 16"/>
            <p:cNvSpPr>
              <a:spLocks noChangeAspect="1"/>
            </p:cNvSpPr>
            <p:nvPr/>
          </p:nvSpPr>
          <p:spPr>
            <a:xfrm>
              <a:off x="-613811" y="3505977"/>
              <a:ext cx="906296" cy="905589"/>
            </a:xfrm>
            <a:prstGeom prst="ellipse">
              <a:avLst/>
            </a:prstGeom>
            <a:solidFill>
              <a:srgbClr val="93CDD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円/楕円 17"/>
            <p:cNvSpPr>
              <a:spLocks noChangeAspect="1"/>
            </p:cNvSpPr>
            <p:nvPr/>
          </p:nvSpPr>
          <p:spPr>
            <a:xfrm>
              <a:off x="8547019" y="3657432"/>
              <a:ext cx="338488" cy="338224"/>
            </a:xfrm>
            <a:prstGeom prst="ellipse">
              <a:avLst/>
            </a:prstGeom>
            <a:solidFill>
              <a:srgbClr val="93CDDD">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円/楕円 18"/>
            <p:cNvSpPr>
              <a:spLocks noChangeAspect="1"/>
            </p:cNvSpPr>
            <p:nvPr/>
          </p:nvSpPr>
          <p:spPr>
            <a:xfrm>
              <a:off x="292485" y="4079216"/>
              <a:ext cx="160663" cy="160537"/>
            </a:xfrm>
            <a:prstGeom prst="ellipse">
              <a:avLst/>
            </a:prstGeom>
            <a:solidFill>
              <a:srgbClr val="93CDDD">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0" name="円/楕円 19"/>
            <p:cNvSpPr>
              <a:spLocks noChangeAspect="1"/>
            </p:cNvSpPr>
            <p:nvPr/>
          </p:nvSpPr>
          <p:spPr>
            <a:xfrm>
              <a:off x="1191766" y="4363530"/>
              <a:ext cx="160663" cy="160537"/>
            </a:xfrm>
            <a:prstGeom prst="ellipse">
              <a:avLst/>
            </a:prstGeom>
            <a:solidFill>
              <a:srgbClr val="93CDDD">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円/楕円 20"/>
            <p:cNvSpPr>
              <a:spLocks noChangeAspect="1"/>
            </p:cNvSpPr>
            <p:nvPr/>
          </p:nvSpPr>
          <p:spPr>
            <a:xfrm>
              <a:off x="3669233" y="4277913"/>
              <a:ext cx="160663" cy="160537"/>
            </a:xfrm>
            <a:prstGeom prst="ellipse">
              <a:avLst/>
            </a:prstGeom>
            <a:solidFill>
              <a:srgbClr val="93CDDD">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 name="円/楕円 21"/>
            <p:cNvSpPr>
              <a:spLocks noChangeAspect="1"/>
            </p:cNvSpPr>
            <p:nvPr/>
          </p:nvSpPr>
          <p:spPr>
            <a:xfrm>
              <a:off x="306387" y="5333089"/>
              <a:ext cx="271693" cy="271481"/>
            </a:xfrm>
            <a:prstGeom prst="ellipse">
              <a:avLst/>
            </a:prstGeom>
            <a:solidFill>
              <a:srgbClr val="93CDD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円/楕円 22"/>
            <p:cNvSpPr>
              <a:spLocks noChangeAspect="1"/>
            </p:cNvSpPr>
            <p:nvPr/>
          </p:nvSpPr>
          <p:spPr>
            <a:xfrm>
              <a:off x="80585" y="4775035"/>
              <a:ext cx="372563" cy="372272"/>
            </a:xfrm>
            <a:prstGeom prst="ellipse">
              <a:avLst/>
            </a:prstGeom>
            <a:solidFill>
              <a:srgbClr val="93CDD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円/楕円 23"/>
            <p:cNvSpPr>
              <a:spLocks noChangeAspect="1"/>
            </p:cNvSpPr>
            <p:nvPr/>
          </p:nvSpPr>
          <p:spPr>
            <a:xfrm>
              <a:off x="118372" y="5644637"/>
              <a:ext cx="160663" cy="160537"/>
            </a:xfrm>
            <a:prstGeom prst="ellipse">
              <a:avLst/>
            </a:prstGeom>
            <a:solidFill>
              <a:srgbClr val="93CDDD">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円/楕円 24"/>
            <p:cNvSpPr>
              <a:spLocks noChangeAspect="1"/>
            </p:cNvSpPr>
            <p:nvPr/>
          </p:nvSpPr>
          <p:spPr>
            <a:xfrm>
              <a:off x="316252" y="4643190"/>
              <a:ext cx="160663" cy="160537"/>
            </a:xfrm>
            <a:prstGeom prst="ellipse">
              <a:avLst/>
            </a:prstGeom>
            <a:solidFill>
              <a:srgbClr val="93CDDD">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Tree>
    <p:extLst>
      <p:ext uri="{BB962C8B-B14F-4D97-AF65-F5344CB8AC3E}">
        <p14:creationId xmlns:p14="http://schemas.microsoft.com/office/powerpoint/2010/main" val="34534764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グループ化 33"/>
          <p:cNvGrpSpPr/>
          <p:nvPr/>
        </p:nvGrpSpPr>
        <p:grpSpPr bwMode="auto">
          <a:xfrm>
            <a:off x="1367288" y="1628775"/>
            <a:ext cx="2052272" cy="1800225"/>
            <a:chOff x="2400436" y="497119"/>
            <a:chExt cx="1152476" cy="1318771"/>
          </a:xfrm>
          <a:scene3d>
            <a:camera prst="orthographicFront"/>
            <a:lightRig rig="chilly" dir="t"/>
          </a:scene3d>
        </p:grpSpPr>
        <p:sp>
          <p:nvSpPr>
            <p:cNvPr id="48" name="円/楕円 47"/>
            <p:cNvSpPr/>
            <p:nvPr/>
          </p:nvSpPr>
          <p:spPr>
            <a:xfrm>
              <a:off x="2400436" y="497119"/>
              <a:ext cx="1152476" cy="1318771"/>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9" name="円/楕円 4"/>
            <p:cNvSpPr/>
            <p:nvPr/>
          </p:nvSpPr>
          <p:spPr>
            <a:xfrm>
              <a:off x="2582406" y="716914"/>
              <a:ext cx="814924" cy="932513"/>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800" b="1" dirty="0"/>
                <a:t>水道</a:t>
              </a:r>
              <a:endParaRPr lang="en-US" altLang="ja-JP" sz="2800" b="1" dirty="0"/>
            </a:p>
            <a:p>
              <a:pPr algn="ctr" defTabSz="622300" fontAlgn="auto">
                <a:lnSpc>
                  <a:spcPct val="90000"/>
                </a:lnSpc>
                <a:spcAft>
                  <a:spcPct val="35000"/>
                </a:spcAft>
                <a:defRPr/>
              </a:pPr>
              <a:r>
                <a:rPr lang="ja-JP" altLang="en-US" sz="2800" b="1" dirty="0"/>
                <a:t>ゴミ等</a:t>
              </a:r>
            </a:p>
          </p:txBody>
        </p:sp>
      </p:grpSp>
      <p:grpSp>
        <p:nvGrpSpPr>
          <p:cNvPr id="35" name="グループ化 34"/>
          <p:cNvGrpSpPr/>
          <p:nvPr/>
        </p:nvGrpSpPr>
        <p:grpSpPr bwMode="auto">
          <a:xfrm>
            <a:off x="611188" y="3328988"/>
            <a:ext cx="2052272" cy="1800225"/>
            <a:chOff x="343712" y="102860"/>
            <a:chExt cx="1085214" cy="1085227"/>
          </a:xfrm>
          <a:scene3d>
            <a:camera prst="orthographicFront"/>
            <a:lightRig rig="chilly" dir="t"/>
          </a:scene3d>
        </p:grpSpPr>
        <p:sp>
          <p:nvSpPr>
            <p:cNvPr id="46" name="円/楕円 45"/>
            <p:cNvSpPr/>
            <p:nvPr/>
          </p:nvSpPr>
          <p:spPr>
            <a:xfrm>
              <a:off x="343712" y="102860"/>
              <a:ext cx="1085214" cy="1085227"/>
            </a:xfrm>
            <a:prstGeom prst="ellipse">
              <a:avLst/>
            </a:prstGeom>
            <a:solidFill>
              <a:srgbClr val="FF9999"/>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5">
                <a:hueOff val="-9933876"/>
                <a:satOff val="39811"/>
                <a:lumOff val="8628"/>
                <a:alphaOff val="0"/>
              </a:schemeClr>
            </a:effectRef>
            <a:fontRef idx="minor">
              <a:schemeClr val="lt1"/>
            </a:fontRef>
          </p:style>
        </p:sp>
        <p:sp>
          <p:nvSpPr>
            <p:cNvPr id="47" name="円/楕円 4"/>
            <p:cNvSpPr/>
            <p:nvPr/>
          </p:nvSpPr>
          <p:spPr>
            <a:xfrm>
              <a:off x="502638" y="261788"/>
              <a:ext cx="767362" cy="767371"/>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800" b="1" dirty="0"/>
                <a:t>教育</a:t>
              </a:r>
            </a:p>
          </p:txBody>
        </p:sp>
      </p:grpSp>
      <p:grpSp>
        <p:nvGrpSpPr>
          <p:cNvPr id="36" name="グループ化 35"/>
          <p:cNvGrpSpPr/>
          <p:nvPr/>
        </p:nvGrpSpPr>
        <p:grpSpPr bwMode="auto">
          <a:xfrm>
            <a:off x="3419561" y="3429000"/>
            <a:ext cx="2052272" cy="1800225"/>
            <a:chOff x="424043" y="1500980"/>
            <a:chExt cx="1218359" cy="944650"/>
          </a:xfrm>
          <a:scene3d>
            <a:camera prst="orthographicFront"/>
            <a:lightRig rig="chilly" dir="t"/>
          </a:scene3d>
        </p:grpSpPr>
        <p:sp>
          <p:nvSpPr>
            <p:cNvPr id="44" name="円/楕円 43"/>
            <p:cNvSpPr/>
            <p:nvPr/>
          </p:nvSpPr>
          <p:spPr>
            <a:xfrm>
              <a:off x="424043" y="1500980"/>
              <a:ext cx="1218359" cy="944650"/>
            </a:xfrm>
            <a:prstGeom prst="ellipse">
              <a:avLst/>
            </a:prstGeom>
            <a:solidFill>
              <a:srgbClr val="FFCC00"/>
            </a:solidFill>
            <a:sp3d prstMaterial="translucentPowder">
              <a:bevelT w="127000" h="25400" prst="softRound"/>
            </a:sp3d>
          </p:spPr>
          <p:style>
            <a:lnRef idx="0">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sp>
        <p:sp>
          <p:nvSpPr>
            <p:cNvPr id="45" name="円/楕円 4"/>
            <p:cNvSpPr/>
            <p:nvPr/>
          </p:nvSpPr>
          <p:spPr>
            <a:xfrm>
              <a:off x="616415" y="1658422"/>
              <a:ext cx="861509" cy="630859"/>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800" b="1" dirty="0"/>
                <a:t>福祉</a:t>
              </a:r>
            </a:p>
          </p:txBody>
        </p:sp>
      </p:grpSp>
      <p:grpSp>
        <p:nvGrpSpPr>
          <p:cNvPr id="37" name="グループ化 36"/>
          <p:cNvGrpSpPr/>
          <p:nvPr/>
        </p:nvGrpSpPr>
        <p:grpSpPr bwMode="auto">
          <a:xfrm>
            <a:off x="5471833" y="1628775"/>
            <a:ext cx="2035634" cy="1800225"/>
            <a:chOff x="4536501" y="0"/>
            <a:chExt cx="1285052" cy="1345959"/>
          </a:xfrm>
          <a:scene3d>
            <a:camera prst="orthographicFront"/>
            <a:lightRig rig="chilly" dir="t"/>
          </a:scene3d>
        </p:grpSpPr>
        <p:sp>
          <p:nvSpPr>
            <p:cNvPr id="42" name="円/楕円 41"/>
            <p:cNvSpPr/>
            <p:nvPr/>
          </p:nvSpPr>
          <p:spPr>
            <a:xfrm>
              <a:off x="4536501" y="0"/>
              <a:ext cx="1285052" cy="1345959"/>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sp>
        <p:sp>
          <p:nvSpPr>
            <p:cNvPr id="43" name="円/楕円 4"/>
            <p:cNvSpPr/>
            <p:nvPr/>
          </p:nvSpPr>
          <p:spPr>
            <a:xfrm>
              <a:off x="4724693" y="197111"/>
              <a:ext cx="891928" cy="951737"/>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800" b="1" dirty="0"/>
                <a:t>年金</a:t>
              </a:r>
              <a:endParaRPr lang="en-US" altLang="ja-JP" sz="2800" b="1" dirty="0"/>
            </a:p>
            <a:p>
              <a:pPr algn="ctr" defTabSz="622300" fontAlgn="auto">
                <a:lnSpc>
                  <a:spcPct val="90000"/>
                </a:lnSpc>
                <a:spcAft>
                  <a:spcPct val="35000"/>
                </a:spcAft>
                <a:defRPr/>
              </a:pPr>
              <a:r>
                <a:rPr lang="ja-JP" altLang="en-US" sz="2800" b="1" dirty="0"/>
                <a:t>医療</a:t>
              </a:r>
            </a:p>
          </p:txBody>
        </p:sp>
      </p:grpSp>
      <p:grpSp>
        <p:nvGrpSpPr>
          <p:cNvPr id="5131" name="グループ化 37"/>
          <p:cNvGrpSpPr>
            <a:grpSpLocks/>
          </p:cNvGrpSpPr>
          <p:nvPr/>
        </p:nvGrpSpPr>
        <p:grpSpPr bwMode="auto">
          <a:xfrm>
            <a:off x="6551613" y="3228975"/>
            <a:ext cx="2052637" cy="1800225"/>
            <a:chOff x="6084168" y="3861048"/>
            <a:chExt cx="1368153" cy="1296144"/>
          </a:xfrm>
        </p:grpSpPr>
        <p:sp>
          <p:nvSpPr>
            <p:cNvPr id="40" name="円/楕円 39"/>
            <p:cNvSpPr/>
            <p:nvPr/>
          </p:nvSpPr>
          <p:spPr>
            <a:xfrm>
              <a:off x="6084168" y="3861048"/>
              <a:ext cx="1368153" cy="1296144"/>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41" name="円/楕円 4"/>
            <p:cNvSpPr/>
            <p:nvPr/>
          </p:nvSpPr>
          <p:spPr>
            <a:xfrm>
              <a:off x="6228184" y="4077072"/>
              <a:ext cx="1152128" cy="831213"/>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800" b="1" dirty="0"/>
                <a:t>警察・消防防衛</a:t>
              </a:r>
            </a:p>
          </p:txBody>
        </p:sp>
      </p:grpSp>
      <p:sp>
        <p:nvSpPr>
          <p:cNvPr id="5132" name="正方形/長方形 38"/>
          <p:cNvSpPr>
            <a:spLocks noChangeArrowheads="1"/>
          </p:cNvSpPr>
          <p:nvPr/>
        </p:nvSpPr>
        <p:spPr bwMode="auto">
          <a:xfrm>
            <a:off x="3322638" y="2928938"/>
            <a:ext cx="224948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22300" eaLnBrk="0" hangingPunct="0">
              <a:defRPr kumimoji="1">
                <a:solidFill>
                  <a:schemeClr val="tx1"/>
                </a:solidFill>
                <a:latin typeface="Calibri" pitchFamily="34" charset="0"/>
                <a:ea typeface="ＭＳ Ｐゴシック" pitchFamily="50" charset="-128"/>
              </a:defRPr>
            </a:lvl1pPr>
            <a:lvl2pPr marL="742950" indent="-285750" defTabSz="622300" eaLnBrk="0" hangingPunct="0">
              <a:defRPr kumimoji="1">
                <a:solidFill>
                  <a:schemeClr val="tx1"/>
                </a:solidFill>
                <a:latin typeface="Calibri" pitchFamily="34" charset="0"/>
                <a:ea typeface="ＭＳ Ｐゴシック" pitchFamily="50" charset="-128"/>
              </a:defRPr>
            </a:lvl2pPr>
            <a:lvl3pPr marL="1143000" indent="-228600" defTabSz="622300" eaLnBrk="0" hangingPunct="0">
              <a:defRPr kumimoji="1">
                <a:solidFill>
                  <a:schemeClr val="tx1"/>
                </a:solidFill>
                <a:latin typeface="Calibri" pitchFamily="34" charset="0"/>
                <a:ea typeface="ＭＳ Ｐゴシック" pitchFamily="50" charset="-128"/>
              </a:defRPr>
            </a:lvl3pPr>
            <a:lvl4pPr marL="1600200" indent="-228600" defTabSz="622300" eaLnBrk="0" hangingPunct="0">
              <a:defRPr kumimoji="1">
                <a:solidFill>
                  <a:schemeClr val="tx1"/>
                </a:solidFill>
                <a:latin typeface="Calibri" pitchFamily="34" charset="0"/>
                <a:ea typeface="ＭＳ Ｐゴシック" pitchFamily="50" charset="-128"/>
              </a:defRPr>
            </a:lvl4pPr>
            <a:lvl5pPr marL="2057400" indent="-228600" defTabSz="622300" eaLnBrk="0" hangingPunct="0">
              <a:defRPr kumimoji="1">
                <a:solidFill>
                  <a:schemeClr val="tx1"/>
                </a:solidFill>
                <a:latin typeface="Calibri" pitchFamily="34" charset="0"/>
                <a:ea typeface="ＭＳ Ｐゴシック" pitchFamily="50" charset="-128"/>
              </a:defRPr>
            </a:lvl5pPr>
            <a:lvl6pPr marL="2514600" indent="-228600" defTabSz="6223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defTabSz="6223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defTabSz="6223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defTabSz="6223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lnSpc>
                <a:spcPct val="90000"/>
              </a:lnSpc>
              <a:spcAft>
                <a:spcPct val="35000"/>
              </a:spcAft>
            </a:pPr>
            <a:r>
              <a:rPr lang="ja-JP" altLang="en-US" sz="2800"/>
              <a:t>公的サービス</a:t>
            </a:r>
          </a:p>
        </p:txBody>
      </p:sp>
      <p:sp>
        <p:nvSpPr>
          <p:cNvPr id="51" name="タイトル 1"/>
          <p:cNvSpPr txBox="1">
            <a:spLocks/>
          </p:cNvSpPr>
          <p:nvPr/>
        </p:nvSpPr>
        <p:spPr>
          <a:xfrm>
            <a:off x="395288" y="115888"/>
            <a:ext cx="3106737" cy="792162"/>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defRPr/>
            </a:pPr>
            <a:r>
              <a:rPr lang="ja-JP" altLang="en-US" b="1" dirty="0" smtClean="0">
                <a:effectLst>
                  <a:outerShdw blurRad="38100" dist="38100" dir="2700000" algn="tl">
                    <a:srgbClr val="000000">
                      <a:alpha val="43137"/>
                    </a:srgbClr>
                  </a:outerShdw>
                </a:effectLst>
                <a:latin typeface="ＭＳ ゴシック" pitchFamily="49" charset="-128"/>
                <a:ea typeface="ＭＳ ゴシック" pitchFamily="49" charset="-128"/>
              </a:rPr>
              <a:t>税の仕組み</a:t>
            </a:r>
            <a:endParaRPr lang="ja-JP" altLang="en-US" b="1" dirty="0">
              <a:effectLst>
                <a:outerShdw blurRad="38100" dist="38100" dir="2700000" algn="tl">
                  <a:srgbClr val="000000">
                    <a:alpha val="43137"/>
                  </a:srgbClr>
                </a:outerShdw>
              </a:effectLst>
              <a:latin typeface="ＭＳ ゴシック" pitchFamily="49" charset="-128"/>
              <a:ea typeface="ＭＳ ゴシック" pitchFamily="49" charset="-128"/>
            </a:endParaRPr>
          </a:p>
        </p:txBody>
      </p:sp>
      <p:sp>
        <p:nvSpPr>
          <p:cNvPr id="5125" name="テキスト ボックス 51"/>
          <p:cNvSpPr txBox="1">
            <a:spLocks noChangeArrowheads="1"/>
          </p:cNvSpPr>
          <p:nvPr/>
        </p:nvSpPr>
        <p:spPr bwMode="auto">
          <a:xfrm>
            <a:off x="1547813" y="836613"/>
            <a:ext cx="61198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a:latin typeface="HGP創英角ﾎﾟｯﾌﾟ体" pitchFamily="50" charset="-128"/>
                <a:ea typeface="HGP創英角ﾎﾟｯﾌﾟ体" pitchFamily="50" charset="-128"/>
              </a:rPr>
              <a:t>私たちの生活の中には、個人や企業の力だけでは</a:t>
            </a:r>
          </a:p>
          <a:p>
            <a:pPr algn="ctr" eaLnBrk="1" hangingPunct="1"/>
            <a:r>
              <a:rPr lang="ja-JP" altLang="en-US">
                <a:latin typeface="HGP創英角ﾎﾟｯﾌﾟ体" pitchFamily="50" charset="-128"/>
                <a:ea typeface="HGP創英角ﾎﾟｯﾌﾟ体" pitchFamily="50" charset="-128"/>
              </a:rPr>
              <a:t>できない仕事があります。</a:t>
            </a:r>
          </a:p>
        </p:txBody>
      </p:sp>
      <p:sp>
        <p:nvSpPr>
          <p:cNvPr id="5126" name="テキスト ボックス 52"/>
          <p:cNvSpPr txBox="1">
            <a:spLocks noChangeArrowheads="1"/>
          </p:cNvSpPr>
          <p:nvPr/>
        </p:nvSpPr>
        <p:spPr bwMode="auto">
          <a:xfrm>
            <a:off x="1187450" y="5229225"/>
            <a:ext cx="68214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dirty="0">
                <a:latin typeface="HGP創英角ﾎﾟｯﾌﾟ体" pitchFamily="50" charset="-128"/>
                <a:ea typeface="HGP創英角ﾎﾟｯﾌﾟ体" pitchFamily="50" charset="-128"/>
              </a:rPr>
              <a:t>このようなサービスを提供するためには膨大な資金が必要です。</a:t>
            </a:r>
            <a:endParaRPr lang="en-US" altLang="ja-JP" dirty="0">
              <a:latin typeface="HGP創英角ﾎﾟｯﾌﾟ体" pitchFamily="50" charset="-128"/>
              <a:ea typeface="HGP創英角ﾎﾟｯﾌﾟ体" pitchFamily="50" charset="-128"/>
            </a:endParaRPr>
          </a:p>
          <a:p>
            <a:pPr algn="ctr" eaLnBrk="1" hangingPunct="1"/>
            <a:r>
              <a:rPr lang="ja-JP" altLang="en-US" dirty="0">
                <a:latin typeface="HGP創英角ﾎﾟｯﾌﾟ体" pitchFamily="50" charset="-128"/>
                <a:ea typeface="HGP創英角ﾎﾟｯﾌﾟ体" pitchFamily="50" charset="-128"/>
              </a:rPr>
              <a:t>その資金が「税金」です。</a:t>
            </a:r>
            <a:endParaRPr lang="en-US" altLang="ja-JP" dirty="0">
              <a:latin typeface="HGP創英角ﾎﾟｯﾌﾟ体" pitchFamily="50" charset="-128"/>
              <a:ea typeface="HGP創英角ﾎﾟｯﾌﾟ体" pitchFamily="50" charset="-128"/>
            </a:endParaRPr>
          </a:p>
          <a:p>
            <a:pPr eaLnBrk="1" hangingPunct="1"/>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fade">
                                      <p:cBhvr>
                                        <p:cTn id="7" dur="1000"/>
                                        <p:tgtEl>
                                          <p:spTgt spid="5125"/>
                                        </p:tgtEl>
                                      </p:cBhvr>
                                    </p:animEffect>
                                    <p:anim calcmode="lin" valueType="num">
                                      <p:cBhvr>
                                        <p:cTn id="8" dur="1000" fill="hold"/>
                                        <p:tgtEl>
                                          <p:spTgt spid="5125"/>
                                        </p:tgtEl>
                                        <p:attrNameLst>
                                          <p:attrName>ppt_x</p:attrName>
                                        </p:attrNameLst>
                                      </p:cBhvr>
                                      <p:tavLst>
                                        <p:tav tm="0">
                                          <p:val>
                                            <p:strVal val="#ppt_x"/>
                                          </p:val>
                                        </p:tav>
                                        <p:tav tm="100000">
                                          <p:val>
                                            <p:strVal val="#ppt_x"/>
                                          </p:val>
                                        </p:tav>
                                      </p:tavLst>
                                    </p:anim>
                                    <p:anim calcmode="lin" valueType="num">
                                      <p:cBhvr>
                                        <p:cTn id="9" dur="1000" fill="hold"/>
                                        <p:tgtEl>
                                          <p:spTgt spid="512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5132"/>
                                        </p:tgtEl>
                                        <p:attrNameLst>
                                          <p:attrName>style.visibility</p:attrName>
                                        </p:attrNameLst>
                                      </p:cBhvr>
                                      <p:to>
                                        <p:strVal val="visible"/>
                                      </p:to>
                                    </p:set>
                                    <p:animEffect transition="in" filter="wipe(down)">
                                      <p:cBhvr>
                                        <p:cTn id="13" dur="580">
                                          <p:stCondLst>
                                            <p:cond delay="0"/>
                                          </p:stCondLst>
                                        </p:cTn>
                                        <p:tgtEl>
                                          <p:spTgt spid="5132"/>
                                        </p:tgtEl>
                                      </p:cBhvr>
                                    </p:animEffect>
                                    <p:anim calcmode="lin" valueType="num">
                                      <p:cBhvr>
                                        <p:cTn id="14" dur="1822" tmFilter="0,0; 0.14,0.36; 0.43,0.73; 0.71,0.91; 1.0,1.0">
                                          <p:stCondLst>
                                            <p:cond delay="0"/>
                                          </p:stCondLst>
                                        </p:cTn>
                                        <p:tgtEl>
                                          <p:spTgt spid="513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13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13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13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132"/>
                                        </p:tgtEl>
                                        <p:attrNameLst>
                                          <p:attrName>ppt_y</p:attrName>
                                        </p:attrNameLst>
                                      </p:cBhvr>
                                      <p:tavLst>
                                        <p:tav tm="0" fmla="#ppt_y-sin(pi*$)/81">
                                          <p:val>
                                            <p:fltVal val="0"/>
                                          </p:val>
                                        </p:tav>
                                        <p:tav tm="100000">
                                          <p:val>
                                            <p:fltVal val="1"/>
                                          </p:val>
                                        </p:tav>
                                      </p:tavLst>
                                    </p:anim>
                                    <p:animScale>
                                      <p:cBhvr>
                                        <p:cTn id="19" dur="26">
                                          <p:stCondLst>
                                            <p:cond delay="650"/>
                                          </p:stCondLst>
                                        </p:cTn>
                                        <p:tgtEl>
                                          <p:spTgt spid="5132"/>
                                        </p:tgtEl>
                                      </p:cBhvr>
                                      <p:to x="100000" y="60000"/>
                                    </p:animScale>
                                    <p:animScale>
                                      <p:cBhvr>
                                        <p:cTn id="20" dur="166" decel="50000">
                                          <p:stCondLst>
                                            <p:cond delay="676"/>
                                          </p:stCondLst>
                                        </p:cTn>
                                        <p:tgtEl>
                                          <p:spTgt spid="5132"/>
                                        </p:tgtEl>
                                      </p:cBhvr>
                                      <p:to x="100000" y="100000"/>
                                    </p:animScale>
                                    <p:animScale>
                                      <p:cBhvr>
                                        <p:cTn id="21" dur="26">
                                          <p:stCondLst>
                                            <p:cond delay="1312"/>
                                          </p:stCondLst>
                                        </p:cTn>
                                        <p:tgtEl>
                                          <p:spTgt spid="5132"/>
                                        </p:tgtEl>
                                      </p:cBhvr>
                                      <p:to x="100000" y="80000"/>
                                    </p:animScale>
                                    <p:animScale>
                                      <p:cBhvr>
                                        <p:cTn id="22" dur="166" decel="50000">
                                          <p:stCondLst>
                                            <p:cond delay="1338"/>
                                          </p:stCondLst>
                                        </p:cTn>
                                        <p:tgtEl>
                                          <p:spTgt spid="5132"/>
                                        </p:tgtEl>
                                      </p:cBhvr>
                                      <p:to x="100000" y="100000"/>
                                    </p:animScale>
                                    <p:animScale>
                                      <p:cBhvr>
                                        <p:cTn id="23" dur="26">
                                          <p:stCondLst>
                                            <p:cond delay="1642"/>
                                          </p:stCondLst>
                                        </p:cTn>
                                        <p:tgtEl>
                                          <p:spTgt spid="5132"/>
                                        </p:tgtEl>
                                      </p:cBhvr>
                                      <p:to x="100000" y="90000"/>
                                    </p:animScale>
                                    <p:animScale>
                                      <p:cBhvr>
                                        <p:cTn id="24" dur="166" decel="50000">
                                          <p:stCondLst>
                                            <p:cond delay="1668"/>
                                          </p:stCondLst>
                                        </p:cTn>
                                        <p:tgtEl>
                                          <p:spTgt spid="5132"/>
                                        </p:tgtEl>
                                      </p:cBhvr>
                                      <p:to x="100000" y="100000"/>
                                    </p:animScale>
                                    <p:animScale>
                                      <p:cBhvr>
                                        <p:cTn id="25" dur="26">
                                          <p:stCondLst>
                                            <p:cond delay="1808"/>
                                          </p:stCondLst>
                                        </p:cTn>
                                        <p:tgtEl>
                                          <p:spTgt spid="5132"/>
                                        </p:tgtEl>
                                      </p:cBhvr>
                                      <p:to x="100000" y="95000"/>
                                    </p:animScale>
                                    <p:animScale>
                                      <p:cBhvr>
                                        <p:cTn id="26" dur="166" decel="50000">
                                          <p:stCondLst>
                                            <p:cond delay="1834"/>
                                          </p:stCondLst>
                                        </p:cTn>
                                        <p:tgtEl>
                                          <p:spTgt spid="5132"/>
                                        </p:tgtEl>
                                      </p:cBhvr>
                                      <p:to x="100000" y="100000"/>
                                    </p:animScale>
                                  </p:childTnLst>
                                </p:cTn>
                              </p:par>
                            </p:childTnLst>
                          </p:cTn>
                        </p:par>
                        <p:par>
                          <p:cTn id="27" fill="hold" nodeType="afterGroup">
                            <p:stCondLst>
                              <p:cond delay="3000"/>
                            </p:stCondLst>
                            <p:childTnLst>
                              <p:par>
                                <p:cTn id="28" presetID="53" presetClass="entr" presetSubtype="16"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p:cTn id="30" dur="1000" fill="hold"/>
                                        <p:tgtEl>
                                          <p:spTgt spid="34"/>
                                        </p:tgtEl>
                                        <p:attrNameLst>
                                          <p:attrName>ppt_w</p:attrName>
                                        </p:attrNameLst>
                                      </p:cBhvr>
                                      <p:tavLst>
                                        <p:tav tm="0">
                                          <p:val>
                                            <p:fltVal val="0"/>
                                          </p:val>
                                        </p:tav>
                                        <p:tav tm="100000">
                                          <p:val>
                                            <p:strVal val="#ppt_w"/>
                                          </p:val>
                                        </p:tav>
                                      </p:tavLst>
                                    </p:anim>
                                    <p:anim calcmode="lin" valueType="num">
                                      <p:cBhvr>
                                        <p:cTn id="31" dur="1000" fill="hold"/>
                                        <p:tgtEl>
                                          <p:spTgt spid="34"/>
                                        </p:tgtEl>
                                        <p:attrNameLst>
                                          <p:attrName>ppt_h</p:attrName>
                                        </p:attrNameLst>
                                      </p:cBhvr>
                                      <p:tavLst>
                                        <p:tav tm="0">
                                          <p:val>
                                            <p:fltVal val="0"/>
                                          </p:val>
                                        </p:tav>
                                        <p:tav tm="100000">
                                          <p:val>
                                            <p:strVal val="#ppt_h"/>
                                          </p:val>
                                        </p:tav>
                                      </p:tavLst>
                                    </p:anim>
                                    <p:animEffect transition="in" filter="fade">
                                      <p:cBhvr>
                                        <p:cTn id="32" dur="1000"/>
                                        <p:tgtEl>
                                          <p:spTgt spid="34"/>
                                        </p:tgtEl>
                                      </p:cBhvr>
                                    </p:animEffect>
                                  </p:childTnLst>
                                </p:cTn>
                              </p:par>
                            </p:childTnLst>
                          </p:cTn>
                        </p:par>
                        <p:par>
                          <p:cTn id="33" fill="hold" nodeType="afterGroup">
                            <p:stCondLst>
                              <p:cond delay="4000"/>
                            </p:stCondLst>
                            <p:childTnLst>
                              <p:par>
                                <p:cTn id="34" presetID="53" presetClass="entr" presetSubtype="16"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1000" fill="hold"/>
                                        <p:tgtEl>
                                          <p:spTgt spid="37"/>
                                        </p:tgtEl>
                                        <p:attrNameLst>
                                          <p:attrName>ppt_w</p:attrName>
                                        </p:attrNameLst>
                                      </p:cBhvr>
                                      <p:tavLst>
                                        <p:tav tm="0">
                                          <p:val>
                                            <p:fltVal val="0"/>
                                          </p:val>
                                        </p:tav>
                                        <p:tav tm="100000">
                                          <p:val>
                                            <p:strVal val="#ppt_w"/>
                                          </p:val>
                                        </p:tav>
                                      </p:tavLst>
                                    </p:anim>
                                    <p:anim calcmode="lin" valueType="num">
                                      <p:cBhvr>
                                        <p:cTn id="37" dur="1000" fill="hold"/>
                                        <p:tgtEl>
                                          <p:spTgt spid="37"/>
                                        </p:tgtEl>
                                        <p:attrNameLst>
                                          <p:attrName>ppt_h</p:attrName>
                                        </p:attrNameLst>
                                      </p:cBhvr>
                                      <p:tavLst>
                                        <p:tav tm="0">
                                          <p:val>
                                            <p:fltVal val="0"/>
                                          </p:val>
                                        </p:tav>
                                        <p:tav tm="100000">
                                          <p:val>
                                            <p:strVal val="#ppt_h"/>
                                          </p:val>
                                        </p:tav>
                                      </p:tavLst>
                                    </p:anim>
                                    <p:animEffect transition="in" filter="fade">
                                      <p:cBhvr>
                                        <p:cTn id="38" dur="1000"/>
                                        <p:tgtEl>
                                          <p:spTgt spid="37"/>
                                        </p:tgtEl>
                                      </p:cBhvr>
                                    </p:animEffect>
                                  </p:childTnLst>
                                </p:cTn>
                              </p:par>
                            </p:childTnLst>
                          </p:cTn>
                        </p:par>
                        <p:par>
                          <p:cTn id="39" fill="hold" nodeType="afterGroup">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1000" fill="hold"/>
                                        <p:tgtEl>
                                          <p:spTgt spid="35"/>
                                        </p:tgtEl>
                                        <p:attrNameLst>
                                          <p:attrName>ppt_w</p:attrName>
                                        </p:attrNameLst>
                                      </p:cBhvr>
                                      <p:tavLst>
                                        <p:tav tm="0">
                                          <p:val>
                                            <p:fltVal val="0"/>
                                          </p:val>
                                        </p:tav>
                                        <p:tav tm="100000">
                                          <p:val>
                                            <p:strVal val="#ppt_w"/>
                                          </p:val>
                                        </p:tav>
                                      </p:tavLst>
                                    </p:anim>
                                    <p:anim calcmode="lin" valueType="num">
                                      <p:cBhvr>
                                        <p:cTn id="43" dur="1000" fill="hold"/>
                                        <p:tgtEl>
                                          <p:spTgt spid="35"/>
                                        </p:tgtEl>
                                        <p:attrNameLst>
                                          <p:attrName>ppt_h</p:attrName>
                                        </p:attrNameLst>
                                      </p:cBhvr>
                                      <p:tavLst>
                                        <p:tav tm="0">
                                          <p:val>
                                            <p:fltVal val="0"/>
                                          </p:val>
                                        </p:tav>
                                        <p:tav tm="100000">
                                          <p:val>
                                            <p:strVal val="#ppt_h"/>
                                          </p:val>
                                        </p:tav>
                                      </p:tavLst>
                                    </p:anim>
                                    <p:animEffect transition="in" filter="fade">
                                      <p:cBhvr>
                                        <p:cTn id="44" dur="1000"/>
                                        <p:tgtEl>
                                          <p:spTgt spid="35"/>
                                        </p:tgtEl>
                                      </p:cBhvr>
                                    </p:animEffect>
                                  </p:childTnLst>
                                </p:cTn>
                              </p:par>
                            </p:childTnLst>
                          </p:cTn>
                        </p:par>
                        <p:par>
                          <p:cTn id="45" fill="hold" nodeType="afterGroup">
                            <p:stCondLst>
                              <p:cond delay="6000"/>
                            </p:stCondLst>
                            <p:childTnLst>
                              <p:par>
                                <p:cTn id="46" presetID="53" presetClass="entr" presetSubtype="16" fill="hold" nodeType="afterEffect">
                                  <p:stCondLst>
                                    <p:cond delay="0"/>
                                  </p:stCondLst>
                                  <p:childTnLst>
                                    <p:set>
                                      <p:cBhvr>
                                        <p:cTn id="47" dur="1" fill="hold">
                                          <p:stCondLst>
                                            <p:cond delay="0"/>
                                          </p:stCondLst>
                                        </p:cTn>
                                        <p:tgtEl>
                                          <p:spTgt spid="5131"/>
                                        </p:tgtEl>
                                        <p:attrNameLst>
                                          <p:attrName>style.visibility</p:attrName>
                                        </p:attrNameLst>
                                      </p:cBhvr>
                                      <p:to>
                                        <p:strVal val="visible"/>
                                      </p:to>
                                    </p:set>
                                    <p:anim calcmode="lin" valueType="num">
                                      <p:cBhvr>
                                        <p:cTn id="48" dur="1000" fill="hold"/>
                                        <p:tgtEl>
                                          <p:spTgt spid="5131"/>
                                        </p:tgtEl>
                                        <p:attrNameLst>
                                          <p:attrName>ppt_w</p:attrName>
                                        </p:attrNameLst>
                                      </p:cBhvr>
                                      <p:tavLst>
                                        <p:tav tm="0">
                                          <p:val>
                                            <p:fltVal val="0"/>
                                          </p:val>
                                        </p:tav>
                                        <p:tav tm="100000">
                                          <p:val>
                                            <p:strVal val="#ppt_w"/>
                                          </p:val>
                                        </p:tav>
                                      </p:tavLst>
                                    </p:anim>
                                    <p:anim calcmode="lin" valueType="num">
                                      <p:cBhvr>
                                        <p:cTn id="49" dur="1000" fill="hold"/>
                                        <p:tgtEl>
                                          <p:spTgt spid="5131"/>
                                        </p:tgtEl>
                                        <p:attrNameLst>
                                          <p:attrName>ppt_h</p:attrName>
                                        </p:attrNameLst>
                                      </p:cBhvr>
                                      <p:tavLst>
                                        <p:tav tm="0">
                                          <p:val>
                                            <p:fltVal val="0"/>
                                          </p:val>
                                        </p:tav>
                                        <p:tav tm="100000">
                                          <p:val>
                                            <p:strVal val="#ppt_h"/>
                                          </p:val>
                                        </p:tav>
                                      </p:tavLst>
                                    </p:anim>
                                    <p:animEffect transition="in" filter="fade">
                                      <p:cBhvr>
                                        <p:cTn id="50" dur="1000"/>
                                        <p:tgtEl>
                                          <p:spTgt spid="5131"/>
                                        </p:tgtEl>
                                      </p:cBhvr>
                                    </p:animEffect>
                                  </p:childTnLst>
                                </p:cTn>
                              </p:par>
                            </p:childTnLst>
                          </p:cTn>
                        </p:par>
                        <p:par>
                          <p:cTn id="51" fill="hold" nodeType="afterGroup">
                            <p:stCondLst>
                              <p:cond delay="7000"/>
                            </p:stCondLst>
                            <p:childTnLst>
                              <p:par>
                                <p:cTn id="52" presetID="53" presetClass="entr" presetSubtype="16"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 calcmode="lin" valueType="num">
                                      <p:cBhvr>
                                        <p:cTn id="54" dur="1000" fill="hold"/>
                                        <p:tgtEl>
                                          <p:spTgt spid="36"/>
                                        </p:tgtEl>
                                        <p:attrNameLst>
                                          <p:attrName>ppt_w</p:attrName>
                                        </p:attrNameLst>
                                      </p:cBhvr>
                                      <p:tavLst>
                                        <p:tav tm="0">
                                          <p:val>
                                            <p:fltVal val="0"/>
                                          </p:val>
                                        </p:tav>
                                        <p:tav tm="100000">
                                          <p:val>
                                            <p:strVal val="#ppt_w"/>
                                          </p:val>
                                        </p:tav>
                                      </p:tavLst>
                                    </p:anim>
                                    <p:anim calcmode="lin" valueType="num">
                                      <p:cBhvr>
                                        <p:cTn id="55" dur="1000" fill="hold"/>
                                        <p:tgtEl>
                                          <p:spTgt spid="36"/>
                                        </p:tgtEl>
                                        <p:attrNameLst>
                                          <p:attrName>ppt_h</p:attrName>
                                        </p:attrNameLst>
                                      </p:cBhvr>
                                      <p:tavLst>
                                        <p:tav tm="0">
                                          <p:val>
                                            <p:fltVal val="0"/>
                                          </p:val>
                                        </p:tav>
                                        <p:tav tm="100000">
                                          <p:val>
                                            <p:strVal val="#ppt_h"/>
                                          </p:val>
                                        </p:tav>
                                      </p:tavLst>
                                    </p:anim>
                                    <p:animEffect transition="in" filter="fade">
                                      <p:cBhvr>
                                        <p:cTn id="56" dur="1000"/>
                                        <p:tgtEl>
                                          <p:spTgt spid="36"/>
                                        </p:tgtEl>
                                      </p:cBhvr>
                                    </p:animEffect>
                                  </p:childTnLst>
                                </p:cTn>
                              </p:par>
                            </p:childTnLst>
                          </p:cTn>
                        </p:par>
                        <p:par>
                          <p:cTn id="57" fill="hold" nodeType="afterGroup">
                            <p:stCondLst>
                              <p:cond delay="8000"/>
                            </p:stCondLst>
                            <p:childTnLst>
                              <p:par>
                                <p:cTn id="58" presetID="2" presetClass="entr" presetSubtype="4" fill="hold" grpId="0" nodeType="afterEffect">
                                  <p:stCondLst>
                                    <p:cond delay="1000"/>
                                  </p:stCondLst>
                                  <p:childTnLst>
                                    <p:set>
                                      <p:cBhvr>
                                        <p:cTn id="59" dur="1" fill="hold">
                                          <p:stCondLst>
                                            <p:cond delay="0"/>
                                          </p:stCondLst>
                                        </p:cTn>
                                        <p:tgtEl>
                                          <p:spTgt spid="5126"/>
                                        </p:tgtEl>
                                        <p:attrNameLst>
                                          <p:attrName>style.visibility</p:attrName>
                                        </p:attrNameLst>
                                      </p:cBhvr>
                                      <p:to>
                                        <p:strVal val="visible"/>
                                      </p:to>
                                    </p:set>
                                    <p:anim calcmode="lin" valueType="num">
                                      <p:cBhvr additive="base">
                                        <p:cTn id="60" dur="1000" fill="hold"/>
                                        <p:tgtEl>
                                          <p:spTgt spid="5126"/>
                                        </p:tgtEl>
                                        <p:attrNameLst>
                                          <p:attrName>ppt_x</p:attrName>
                                        </p:attrNameLst>
                                      </p:cBhvr>
                                      <p:tavLst>
                                        <p:tav tm="0">
                                          <p:val>
                                            <p:strVal val="#ppt_x"/>
                                          </p:val>
                                        </p:tav>
                                        <p:tav tm="100000">
                                          <p:val>
                                            <p:strVal val="#ppt_x"/>
                                          </p:val>
                                        </p:tav>
                                      </p:tavLst>
                                    </p:anim>
                                    <p:anim calcmode="lin" valueType="num">
                                      <p:cBhvr additive="base">
                                        <p:cTn id="61" dur="1000" fill="hold"/>
                                        <p:tgtEl>
                                          <p:spTgt spid="5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2" grpId="0"/>
      <p:bldP spid="5125" grpId="0"/>
      <p:bldP spid="51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3"/>
          <p:cNvSpPr txBox="1">
            <a:spLocks noChangeArrowheads="1"/>
          </p:cNvSpPr>
          <p:nvPr/>
        </p:nvSpPr>
        <p:spPr bwMode="auto">
          <a:xfrm>
            <a:off x="563563" y="463550"/>
            <a:ext cx="23074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2000" dirty="0" smtClean="0"/>
              <a:t>①財源の調達</a:t>
            </a:r>
            <a:endParaRPr lang="ja-JP" altLang="en-US" sz="2000" dirty="0"/>
          </a:p>
        </p:txBody>
      </p:sp>
      <p:sp>
        <p:nvSpPr>
          <p:cNvPr id="6147" name="テキスト ボックス 42"/>
          <p:cNvSpPr txBox="1">
            <a:spLocks noChangeArrowheads="1"/>
          </p:cNvSpPr>
          <p:nvPr/>
        </p:nvSpPr>
        <p:spPr bwMode="auto">
          <a:xfrm>
            <a:off x="196850" y="93663"/>
            <a:ext cx="4303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2400" b="1"/>
              <a:t>～財政に果たす税金の役割～</a:t>
            </a:r>
          </a:p>
        </p:txBody>
      </p:sp>
      <p:sp>
        <p:nvSpPr>
          <p:cNvPr id="6150" name="テキスト ボックス 39"/>
          <p:cNvSpPr txBox="1">
            <a:spLocks noChangeArrowheads="1"/>
          </p:cNvSpPr>
          <p:nvPr/>
        </p:nvSpPr>
        <p:spPr bwMode="auto">
          <a:xfrm>
            <a:off x="149225" y="836613"/>
            <a:ext cx="5443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1400" b="1">
                <a:solidFill>
                  <a:srgbClr val="C00000"/>
                </a:solidFill>
              </a:rPr>
              <a:t>国民にさまざまな公的サービスを提供するための財源です</a:t>
            </a:r>
            <a:endParaRPr lang="ja-JP" altLang="en-US" sz="1400">
              <a:solidFill>
                <a:srgbClr val="FF0000"/>
              </a:solidFill>
            </a:endParaRPr>
          </a:p>
        </p:txBody>
      </p:sp>
      <p:grpSp>
        <p:nvGrpSpPr>
          <p:cNvPr id="16" name="グループ化 15"/>
          <p:cNvGrpSpPr>
            <a:grpSpLocks/>
          </p:cNvGrpSpPr>
          <p:nvPr/>
        </p:nvGrpSpPr>
        <p:grpSpPr bwMode="auto">
          <a:xfrm>
            <a:off x="1908175" y="2409825"/>
            <a:ext cx="5483225" cy="3211513"/>
            <a:chOff x="2086431" y="2608424"/>
            <a:chExt cx="5304593" cy="3012738"/>
          </a:xfrm>
        </p:grpSpPr>
        <p:grpSp>
          <p:nvGrpSpPr>
            <p:cNvPr id="6180" name="グループ化 14"/>
            <p:cNvGrpSpPr>
              <a:grpSpLocks/>
            </p:cNvGrpSpPr>
            <p:nvPr/>
          </p:nvGrpSpPr>
          <p:grpSpPr bwMode="auto">
            <a:xfrm>
              <a:off x="2086431" y="2608424"/>
              <a:ext cx="5304593" cy="3012738"/>
              <a:chOff x="2017751" y="2651266"/>
              <a:chExt cx="5616576" cy="2986639"/>
            </a:xfrm>
          </p:grpSpPr>
          <p:grpSp>
            <p:nvGrpSpPr>
              <p:cNvPr id="6182" name="グループ化 34"/>
              <p:cNvGrpSpPr>
                <a:grpSpLocks/>
              </p:cNvGrpSpPr>
              <p:nvPr/>
            </p:nvGrpSpPr>
            <p:grpSpPr bwMode="auto">
              <a:xfrm>
                <a:off x="2017751" y="2651266"/>
                <a:ext cx="5616576" cy="2986639"/>
                <a:chOff x="2326973" y="2694390"/>
                <a:chExt cx="4901135" cy="2960307"/>
              </a:xfrm>
            </p:grpSpPr>
            <p:sp>
              <p:nvSpPr>
                <p:cNvPr id="8" name="正方形/長方形 7"/>
                <p:cNvSpPr/>
                <p:nvPr/>
              </p:nvSpPr>
              <p:spPr>
                <a:xfrm>
                  <a:off x="2326973" y="2694390"/>
                  <a:ext cx="4901135" cy="263691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7" name="下矢印 6"/>
                <p:cNvSpPr/>
                <p:nvPr/>
              </p:nvSpPr>
              <p:spPr>
                <a:xfrm>
                  <a:off x="4546248" y="5319595"/>
                  <a:ext cx="534954" cy="335102"/>
                </a:xfrm>
                <a:prstGeom prst="down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grpSp>
          <p:grpSp>
            <p:nvGrpSpPr>
              <p:cNvPr id="46" name="グループ化 45"/>
              <p:cNvGrpSpPr/>
              <p:nvPr/>
            </p:nvGrpSpPr>
            <p:grpSpPr bwMode="auto">
              <a:xfrm>
                <a:off x="2628059" y="2708635"/>
                <a:ext cx="1367905" cy="1296014"/>
                <a:chOff x="2400436" y="497119"/>
                <a:chExt cx="1152476" cy="1318771"/>
              </a:xfrm>
              <a:scene3d>
                <a:camera prst="orthographicFront"/>
                <a:lightRig rig="chilly" dir="t"/>
              </a:scene3d>
            </p:grpSpPr>
            <p:sp>
              <p:nvSpPr>
                <p:cNvPr id="47" name="円/楕円 46"/>
                <p:cNvSpPr/>
                <p:nvPr/>
              </p:nvSpPr>
              <p:spPr>
                <a:xfrm>
                  <a:off x="2400436" y="497119"/>
                  <a:ext cx="1152476" cy="1318771"/>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8" name="円/楕円 4"/>
                <p:cNvSpPr/>
                <p:nvPr/>
              </p:nvSpPr>
              <p:spPr>
                <a:xfrm>
                  <a:off x="2582406" y="716914"/>
                  <a:ext cx="814924" cy="932513"/>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000" b="1" dirty="0"/>
                    <a:t>水道</a:t>
                  </a:r>
                  <a:endParaRPr lang="en-US" altLang="ja-JP" sz="2000" b="1" dirty="0"/>
                </a:p>
                <a:p>
                  <a:pPr algn="ctr" defTabSz="622300" fontAlgn="auto">
                    <a:lnSpc>
                      <a:spcPct val="90000"/>
                    </a:lnSpc>
                    <a:spcAft>
                      <a:spcPct val="35000"/>
                    </a:spcAft>
                    <a:defRPr/>
                  </a:pPr>
                  <a:r>
                    <a:rPr lang="ja-JP" altLang="en-US" sz="2000" b="1" dirty="0"/>
                    <a:t>ゴミ等</a:t>
                  </a:r>
                </a:p>
              </p:txBody>
            </p:sp>
          </p:grpSp>
          <p:grpSp>
            <p:nvGrpSpPr>
              <p:cNvPr id="49" name="グループ化 48"/>
              <p:cNvGrpSpPr/>
              <p:nvPr/>
            </p:nvGrpSpPr>
            <p:grpSpPr bwMode="auto">
              <a:xfrm>
                <a:off x="2124094" y="3932649"/>
                <a:ext cx="1367905" cy="1296014"/>
                <a:chOff x="343712" y="102860"/>
                <a:chExt cx="1085214" cy="1085227"/>
              </a:xfrm>
              <a:scene3d>
                <a:camera prst="orthographicFront"/>
                <a:lightRig rig="chilly" dir="t"/>
              </a:scene3d>
            </p:grpSpPr>
            <p:sp>
              <p:nvSpPr>
                <p:cNvPr id="50" name="円/楕円 49"/>
                <p:cNvSpPr/>
                <p:nvPr/>
              </p:nvSpPr>
              <p:spPr>
                <a:xfrm>
                  <a:off x="343712" y="102860"/>
                  <a:ext cx="1085214" cy="1085227"/>
                </a:xfrm>
                <a:prstGeom prst="ellipse">
                  <a:avLst/>
                </a:prstGeom>
                <a:solidFill>
                  <a:srgbClr val="FF9999"/>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5">
                    <a:hueOff val="-9933876"/>
                    <a:satOff val="39811"/>
                    <a:lumOff val="8628"/>
                    <a:alphaOff val="0"/>
                  </a:schemeClr>
                </a:effectRef>
                <a:fontRef idx="minor">
                  <a:schemeClr val="lt1"/>
                </a:fontRef>
              </p:style>
            </p:sp>
            <p:sp>
              <p:nvSpPr>
                <p:cNvPr id="51" name="円/楕円 4"/>
                <p:cNvSpPr/>
                <p:nvPr/>
              </p:nvSpPr>
              <p:spPr>
                <a:xfrm>
                  <a:off x="502638" y="261788"/>
                  <a:ext cx="767362" cy="767371"/>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000" b="1" dirty="0"/>
                    <a:t>教育</a:t>
                  </a:r>
                </a:p>
              </p:txBody>
            </p:sp>
          </p:grpSp>
          <p:grpSp>
            <p:nvGrpSpPr>
              <p:cNvPr id="52" name="グループ化 51"/>
              <p:cNvGrpSpPr/>
              <p:nvPr/>
            </p:nvGrpSpPr>
            <p:grpSpPr bwMode="auto">
              <a:xfrm>
                <a:off x="4023288" y="3932648"/>
                <a:ext cx="1367905" cy="1296014"/>
                <a:chOff x="448380" y="1448499"/>
                <a:chExt cx="1218359" cy="944650"/>
              </a:xfrm>
              <a:scene3d>
                <a:camera prst="orthographicFront"/>
                <a:lightRig rig="chilly" dir="t"/>
              </a:scene3d>
            </p:grpSpPr>
            <p:sp>
              <p:nvSpPr>
                <p:cNvPr id="53" name="円/楕円 52"/>
                <p:cNvSpPr/>
                <p:nvPr/>
              </p:nvSpPr>
              <p:spPr>
                <a:xfrm>
                  <a:off x="448380" y="1448499"/>
                  <a:ext cx="1218359" cy="944650"/>
                </a:xfrm>
                <a:prstGeom prst="ellipse">
                  <a:avLst/>
                </a:prstGeom>
                <a:solidFill>
                  <a:srgbClr val="FFCC00"/>
                </a:solidFill>
                <a:sp3d prstMaterial="translucentPowder">
                  <a:bevelT w="127000" h="25400" prst="softRound"/>
                </a:sp3d>
              </p:spPr>
              <p:style>
                <a:lnRef idx="0">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sp>
            <p:sp>
              <p:nvSpPr>
                <p:cNvPr id="54" name="円/楕円 4"/>
                <p:cNvSpPr/>
                <p:nvPr/>
              </p:nvSpPr>
              <p:spPr>
                <a:xfrm>
                  <a:off x="616415" y="1623950"/>
                  <a:ext cx="861509" cy="630859"/>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000" b="1" dirty="0"/>
                    <a:t>福祉</a:t>
                  </a:r>
                </a:p>
              </p:txBody>
            </p:sp>
          </p:grpSp>
          <p:grpSp>
            <p:nvGrpSpPr>
              <p:cNvPr id="55" name="グループ化 54"/>
              <p:cNvGrpSpPr/>
              <p:nvPr/>
            </p:nvGrpSpPr>
            <p:grpSpPr bwMode="auto">
              <a:xfrm>
                <a:off x="5363869" y="2708636"/>
                <a:ext cx="1356815" cy="1296014"/>
                <a:chOff x="4536501" y="0"/>
                <a:chExt cx="1285052" cy="1345959"/>
              </a:xfrm>
              <a:scene3d>
                <a:camera prst="orthographicFront"/>
                <a:lightRig rig="chilly" dir="t"/>
              </a:scene3d>
            </p:grpSpPr>
            <p:sp>
              <p:nvSpPr>
                <p:cNvPr id="56" name="円/楕円 55"/>
                <p:cNvSpPr/>
                <p:nvPr/>
              </p:nvSpPr>
              <p:spPr>
                <a:xfrm>
                  <a:off x="4536501" y="0"/>
                  <a:ext cx="1285052" cy="1345959"/>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sp>
            <p:sp>
              <p:nvSpPr>
                <p:cNvPr id="57" name="円/楕円 4"/>
                <p:cNvSpPr/>
                <p:nvPr/>
              </p:nvSpPr>
              <p:spPr>
                <a:xfrm>
                  <a:off x="4724693" y="197111"/>
                  <a:ext cx="891928" cy="951737"/>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000" b="1" dirty="0"/>
                    <a:t>年金</a:t>
                  </a:r>
                  <a:endParaRPr lang="en-US" altLang="ja-JP" sz="2000" b="1" dirty="0"/>
                </a:p>
                <a:p>
                  <a:pPr algn="ctr" defTabSz="622300" fontAlgn="auto">
                    <a:lnSpc>
                      <a:spcPct val="90000"/>
                    </a:lnSpc>
                    <a:spcAft>
                      <a:spcPct val="35000"/>
                    </a:spcAft>
                    <a:defRPr/>
                  </a:pPr>
                  <a:r>
                    <a:rPr lang="ja-JP" altLang="en-US" sz="2000" b="1" dirty="0"/>
                    <a:t>医療</a:t>
                  </a:r>
                </a:p>
              </p:txBody>
            </p:sp>
          </p:grpSp>
          <p:grpSp>
            <p:nvGrpSpPr>
              <p:cNvPr id="6187" name="グループ化 63"/>
              <p:cNvGrpSpPr>
                <a:grpSpLocks/>
              </p:cNvGrpSpPr>
              <p:nvPr/>
            </p:nvGrpSpPr>
            <p:grpSpPr bwMode="auto">
              <a:xfrm>
                <a:off x="6083819" y="3860650"/>
                <a:ext cx="1367906" cy="1296015"/>
                <a:chOff x="6084168" y="3861048"/>
                <a:chExt cx="1368153" cy="1296144"/>
              </a:xfrm>
            </p:grpSpPr>
            <p:sp>
              <p:nvSpPr>
                <p:cNvPr id="59" name="円/楕円 58"/>
                <p:cNvSpPr/>
                <p:nvPr/>
              </p:nvSpPr>
              <p:spPr>
                <a:xfrm>
                  <a:off x="6084168" y="3861048"/>
                  <a:ext cx="1368153" cy="1296144"/>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60" name="円/楕円 4"/>
                <p:cNvSpPr/>
                <p:nvPr/>
              </p:nvSpPr>
              <p:spPr>
                <a:xfrm>
                  <a:off x="6228184" y="4077072"/>
                  <a:ext cx="1152128" cy="831213"/>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b="1" dirty="0"/>
                    <a:t>警察・消防防衛</a:t>
                  </a:r>
                </a:p>
              </p:txBody>
            </p:sp>
          </p:grpSp>
        </p:grpSp>
        <p:sp>
          <p:nvSpPr>
            <p:cNvPr id="6181" name="正方形/長方形 65"/>
            <p:cNvSpPr>
              <a:spLocks noChangeArrowheads="1"/>
            </p:cNvSpPr>
            <p:nvPr/>
          </p:nvSpPr>
          <p:spPr bwMode="auto">
            <a:xfrm>
              <a:off x="3851045" y="3644648"/>
              <a:ext cx="1660732" cy="36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22300" eaLnBrk="0" hangingPunct="0">
                <a:defRPr kumimoji="1">
                  <a:solidFill>
                    <a:schemeClr val="tx1"/>
                  </a:solidFill>
                  <a:latin typeface="Calibri" pitchFamily="34" charset="0"/>
                  <a:ea typeface="ＭＳ Ｐゴシック" pitchFamily="50" charset="-128"/>
                </a:defRPr>
              </a:lvl1pPr>
              <a:lvl2pPr marL="742950" indent="-285750" defTabSz="622300" eaLnBrk="0" hangingPunct="0">
                <a:defRPr kumimoji="1">
                  <a:solidFill>
                    <a:schemeClr val="tx1"/>
                  </a:solidFill>
                  <a:latin typeface="Calibri" pitchFamily="34" charset="0"/>
                  <a:ea typeface="ＭＳ Ｐゴシック" pitchFamily="50" charset="-128"/>
                </a:defRPr>
              </a:lvl2pPr>
              <a:lvl3pPr marL="1143000" indent="-228600" defTabSz="622300" eaLnBrk="0" hangingPunct="0">
                <a:defRPr kumimoji="1">
                  <a:solidFill>
                    <a:schemeClr val="tx1"/>
                  </a:solidFill>
                  <a:latin typeface="Calibri" pitchFamily="34" charset="0"/>
                  <a:ea typeface="ＭＳ Ｐゴシック" pitchFamily="50" charset="-128"/>
                </a:defRPr>
              </a:lvl3pPr>
              <a:lvl4pPr marL="1600200" indent="-228600" defTabSz="622300" eaLnBrk="0" hangingPunct="0">
                <a:defRPr kumimoji="1">
                  <a:solidFill>
                    <a:schemeClr val="tx1"/>
                  </a:solidFill>
                  <a:latin typeface="Calibri" pitchFamily="34" charset="0"/>
                  <a:ea typeface="ＭＳ Ｐゴシック" pitchFamily="50" charset="-128"/>
                </a:defRPr>
              </a:lvl4pPr>
              <a:lvl5pPr marL="2057400" indent="-228600" defTabSz="622300" eaLnBrk="0" hangingPunct="0">
                <a:defRPr kumimoji="1">
                  <a:solidFill>
                    <a:schemeClr val="tx1"/>
                  </a:solidFill>
                  <a:latin typeface="Calibri" pitchFamily="34" charset="0"/>
                  <a:ea typeface="ＭＳ Ｐゴシック" pitchFamily="50" charset="-128"/>
                </a:defRPr>
              </a:lvl5pPr>
              <a:lvl6pPr marL="2514600" indent="-228600" defTabSz="6223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defTabSz="6223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defTabSz="6223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defTabSz="6223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lnSpc>
                  <a:spcPct val="90000"/>
                </a:lnSpc>
                <a:spcAft>
                  <a:spcPct val="35000"/>
                </a:spcAft>
              </a:pPr>
              <a:r>
                <a:rPr lang="ja-JP" altLang="en-US" sz="2000" b="1"/>
                <a:t>公的サービス</a:t>
              </a:r>
            </a:p>
          </p:txBody>
        </p:sp>
      </p:grpSp>
      <p:sp>
        <p:nvSpPr>
          <p:cNvPr id="37" name="雲形吹き出し 36"/>
          <p:cNvSpPr/>
          <p:nvPr/>
        </p:nvSpPr>
        <p:spPr bwMode="auto">
          <a:xfrm>
            <a:off x="6659563" y="944563"/>
            <a:ext cx="2030412" cy="944562"/>
          </a:xfrm>
          <a:prstGeom prst="cloudCallout">
            <a:avLst>
              <a:gd name="adj1" fmla="val -67120"/>
              <a:gd name="adj2" fmla="val -38933"/>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wrap="none" anchor="ctr"/>
          <a:lstStyle/>
          <a:p>
            <a:pPr algn="ctr" fontAlgn="auto">
              <a:spcBef>
                <a:spcPts val="0"/>
              </a:spcBef>
              <a:spcAft>
                <a:spcPts val="0"/>
              </a:spcAft>
              <a:defRPr/>
            </a:pPr>
            <a:r>
              <a:rPr lang="ja-JP" altLang="en-US" sz="1050" dirty="0"/>
              <a:t>　　　税金の使いみち（予算）は、</a:t>
            </a:r>
            <a:endParaRPr lang="en-US" altLang="ja-JP" sz="1050" dirty="0"/>
          </a:p>
          <a:p>
            <a:pPr algn="ctr" fontAlgn="auto">
              <a:spcBef>
                <a:spcPts val="0"/>
              </a:spcBef>
              <a:spcAft>
                <a:spcPts val="0"/>
              </a:spcAft>
              <a:defRPr/>
            </a:pPr>
            <a:r>
              <a:rPr lang="ja-JP" altLang="en-US" sz="1050" dirty="0"/>
              <a:t>　　国民の代表である議員が</a:t>
            </a:r>
            <a:endParaRPr lang="en-US" altLang="ja-JP" sz="1050" dirty="0"/>
          </a:p>
          <a:p>
            <a:pPr algn="ctr" fontAlgn="auto">
              <a:spcBef>
                <a:spcPts val="0"/>
              </a:spcBef>
              <a:spcAft>
                <a:spcPts val="0"/>
              </a:spcAft>
              <a:defRPr/>
            </a:pPr>
            <a:r>
              <a:rPr lang="ja-JP" altLang="en-US" sz="1050" dirty="0"/>
              <a:t>話し合って決めます。</a:t>
            </a:r>
          </a:p>
        </p:txBody>
      </p:sp>
      <p:grpSp>
        <p:nvGrpSpPr>
          <p:cNvPr id="19" name="グループ化 18"/>
          <p:cNvGrpSpPr>
            <a:grpSpLocks/>
          </p:cNvGrpSpPr>
          <p:nvPr/>
        </p:nvGrpSpPr>
        <p:grpSpPr bwMode="auto">
          <a:xfrm>
            <a:off x="3648075" y="663575"/>
            <a:ext cx="2636838" cy="2387600"/>
            <a:chOff x="3703678" y="654729"/>
            <a:chExt cx="2635982" cy="2387618"/>
          </a:xfrm>
        </p:grpSpPr>
        <p:grpSp>
          <p:nvGrpSpPr>
            <p:cNvPr id="6171" name="グループ化 41"/>
            <p:cNvGrpSpPr>
              <a:grpSpLocks/>
            </p:cNvGrpSpPr>
            <p:nvPr/>
          </p:nvGrpSpPr>
          <p:grpSpPr bwMode="auto">
            <a:xfrm>
              <a:off x="3707612" y="2003211"/>
              <a:ext cx="2062983" cy="1039136"/>
              <a:chOff x="3801578" y="2052048"/>
              <a:chExt cx="1800200" cy="1029975"/>
            </a:xfrm>
          </p:grpSpPr>
          <p:sp>
            <p:nvSpPr>
              <p:cNvPr id="17" name="下矢印吹き出し 16"/>
              <p:cNvSpPr/>
              <p:nvPr/>
            </p:nvSpPr>
            <p:spPr>
              <a:xfrm>
                <a:off x="3800915" y="2051370"/>
                <a:ext cx="1800285" cy="1030653"/>
              </a:xfrm>
              <a:prstGeom prst="downArrowCallou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6178" name="テキスト ボックス 24"/>
              <p:cNvSpPr txBox="1">
                <a:spLocks noChangeArrowheads="1"/>
              </p:cNvSpPr>
              <p:nvPr/>
            </p:nvSpPr>
            <p:spPr bwMode="auto">
              <a:xfrm>
                <a:off x="4086381" y="2177422"/>
                <a:ext cx="14401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1200" b="1"/>
                  <a:t>国・地方公共団体</a:t>
                </a:r>
              </a:p>
            </p:txBody>
          </p:sp>
          <p:sp>
            <p:nvSpPr>
              <p:cNvPr id="6179" name="テキスト ボックス 25"/>
              <p:cNvSpPr txBox="1">
                <a:spLocks noChangeArrowheads="1"/>
              </p:cNvSpPr>
              <p:nvPr/>
            </p:nvSpPr>
            <p:spPr bwMode="auto">
              <a:xfrm>
                <a:off x="4337762" y="2391517"/>
                <a:ext cx="6866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1200"/>
                  <a:t>（歳出）</a:t>
                </a:r>
              </a:p>
            </p:txBody>
          </p:sp>
        </p:grpSp>
        <p:grpSp>
          <p:nvGrpSpPr>
            <p:cNvPr id="6172" name="グループ化 2"/>
            <p:cNvGrpSpPr>
              <a:grpSpLocks/>
            </p:cNvGrpSpPr>
            <p:nvPr/>
          </p:nvGrpSpPr>
          <p:grpSpPr bwMode="auto">
            <a:xfrm>
              <a:off x="3703678" y="1179655"/>
              <a:ext cx="2062163" cy="971550"/>
              <a:chOff x="944669" y="1209796"/>
              <a:chExt cx="1799484" cy="1029441"/>
            </a:xfrm>
          </p:grpSpPr>
          <p:sp>
            <p:nvSpPr>
              <p:cNvPr id="2" name="下矢印吹き出し 1"/>
              <p:cNvSpPr/>
              <p:nvPr/>
            </p:nvSpPr>
            <p:spPr>
              <a:xfrm>
                <a:off x="944669" y="1210369"/>
                <a:ext cx="1798900" cy="1029448"/>
              </a:xfrm>
              <a:prstGeom prst="downArrowCallou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6175" name="テキスト ボックス 12"/>
              <p:cNvSpPr txBox="1">
                <a:spLocks noChangeArrowheads="1"/>
              </p:cNvSpPr>
              <p:nvPr/>
            </p:nvSpPr>
            <p:spPr bwMode="auto">
              <a:xfrm>
                <a:off x="1318768" y="1322495"/>
                <a:ext cx="12684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1200" b="1"/>
                  <a:t>国会・地方議会</a:t>
                </a:r>
              </a:p>
            </p:txBody>
          </p:sp>
          <p:sp>
            <p:nvSpPr>
              <p:cNvPr id="6176" name="テキスト ボックス 13"/>
              <p:cNvSpPr txBox="1">
                <a:spLocks noChangeArrowheads="1"/>
              </p:cNvSpPr>
              <p:nvPr/>
            </p:nvSpPr>
            <p:spPr bwMode="auto">
              <a:xfrm>
                <a:off x="1300283" y="1543745"/>
                <a:ext cx="13829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1200"/>
                  <a:t>予算を決定する</a:t>
                </a:r>
              </a:p>
            </p:txBody>
          </p:sp>
        </p:grpSp>
        <p:pic>
          <p:nvPicPr>
            <p:cNvPr id="61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3869" y="654729"/>
              <a:ext cx="975791"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152" name="テキスト ボックス 2"/>
          <p:cNvSpPr txBox="1">
            <a:spLocks noChangeArrowheads="1"/>
          </p:cNvSpPr>
          <p:nvPr/>
        </p:nvSpPr>
        <p:spPr bwMode="auto">
          <a:xfrm>
            <a:off x="6227763" y="6611938"/>
            <a:ext cx="2598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grpSp>
        <p:nvGrpSpPr>
          <p:cNvPr id="10" name="グループ化 9"/>
          <p:cNvGrpSpPr>
            <a:grpSpLocks/>
          </p:cNvGrpSpPr>
          <p:nvPr/>
        </p:nvGrpSpPr>
        <p:grpSpPr bwMode="auto">
          <a:xfrm>
            <a:off x="209550" y="1331913"/>
            <a:ext cx="8866188" cy="5097462"/>
            <a:chOff x="209521" y="1332055"/>
            <a:chExt cx="8866714" cy="5097462"/>
          </a:xfrm>
        </p:grpSpPr>
        <p:grpSp>
          <p:nvGrpSpPr>
            <p:cNvPr id="6160" name="グループ化 40"/>
            <p:cNvGrpSpPr>
              <a:grpSpLocks/>
            </p:cNvGrpSpPr>
            <p:nvPr/>
          </p:nvGrpSpPr>
          <p:grpSpPr bwMode="auto">
            <a:xfrm>
              <a:off x="209521" y="1333642"/>
              <a:ext cx="6791325" cy="5095875"/>
              <a:chOff x="752309" y="1395972"/>
              <a:chExt cx="5926244" cy="5050944"/>
            </a:xfrm>
          </p:grpSpPr>
          <p:sp>
            <p:nvSpPr>
              <p:cNvPr id="5" name="環状矢印 4"/>
              <p:cNvSpPr/>
              <p:nvPr/>
            </p:nvSpPr>
            <p:spPr>
              <a:xfrm rot="16200000">
                <a:off x="1190135" y="958146"/>
                <a:ext cx="5050944" cy="5926596"/>
              </a:xfrm>
              <a:prstGeom prst="circularArrow">
                <a:avLst>
                  <a:gd name="adj1" fmla="val 12500"/>
                  <a:gd name="adj2" fmla="val 1142319"/>
                  <a:gd name="adj3" fmla="val 20457681"/>
                  <a:gd name="adj4" fmla="val 10130807"/>
                  <a:gd name="adj5" fmla="val 125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endParaRPr>
              </a:p>
            </p:txBody>
          </p:sp>
          <p:sp>
            <p:nvSpPr>
              <p:cNvPr id="6169" name="テキスト ボックス 15"/>
              <p:cNvSpPr txBox="1">
                <a:spLocks noChangeArrowheads="1"/>
              </p:cNvSpPr>
              <p:nvPr/>
            </p:nvSpPr>
            <p:spPr bwMode="auto">
              <a:xfrm>
                <a:off x="2990695" y="5640130"/>
                <a:ext cx="5949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a:t>税金</a:t>
                </a:r>
              </a:p>
            </p:txBody>
          </p:sp>
          <p:sp>
            <p:nvSpPr>
              <p:cNvPr id="6170" name="テキスト ボックス 18"/>
              <p:cNvSpPr txBox="1">
                <a:spLocks noChangeArrowheads="1"/>
              </p:cNvSpPr>
              <p:nvPr/>
            </p:nvSpPr>
            <p:spPr bwMode="auto">
              <a:xfrm>
                <a:off x="2670537" y="1858162"/>
                <a:ext cx="10825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a:t>（歳入）</a:t>
                </a:r>
              </a:p>
            </p:txBody>
          </p:sp>
        </p:grpSp>
        <p:grpSp>
          <p:nvGrpSpPr>
            <p:cNvPr id="6161" name="グループ化 8"/>
            <p:cNvGrpSpPr>
              <a:grpSpLocks/>
            </p:cNvGrpSpPr>
            <p:nvPr/>
          </p:nvGrpSpPr>
          <p:grpSpPr bwMode="auto">
            <a:xfrm>
              <a:off x="2284910" y="1332055"/>
              <a:ext cx="6791325" cy="5097462"/>
              <a:chOff x="2284910" y="1332055"/>
              <a:chExt cx="6791325" cy="5097462"/>
            </a:xfrm>
          </p:grpSpPr>
          <p:grpSp>
            <p:nvGrpSpPr>
              <p:cNvPr id="6162" name="グループ化 35"/>
              <p:cNvGrpSpPr>
                <a:grpSpLocks/>
              </p:cNvGrpSpPr>
              <p:nvPr/>
            </p:nvGrpSpPr>
            <p:grpSpPr bwMode="auto">
              <a:xfrm>
                <a:off x="2284910" y="1332055"/>
                <a:ext cx="6791325" cy="5097462"/>
                <a:chOff x="2590178" y="1386810"/>
                <a:chExt cx="5926245" cy="5052517"/>
              </a:xfrm>
            </p:grpSpPr>
            <p:sp>
              <p:nvSpPr>
                <p:cNvPr id="6165" name="テキスト ボックス 14"/>
                <p:cNvSpPr txBox="1">
                  <a:spLocks noChangeArrowheads="1"/>
                </p:cNvSpPr>
                <p:nvPr/>
              </p:nvSpPr>
              <p:spPr bwMode="auto">
                <a:xfrm>
                  <a:off x="5685574" y="5635182"/>
                  <a:ext cx="5897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a:t>税金</a:t>
                  </a:r>
                </a:p>
              </p:txBody>
            </p:sp>
            <p:sp>
              <p:nvSpPr>
                <p:cNvPr id="6166" name="テキスト ボックス 30"/>
                <p:cNvSpPr txBox="1">
                  <a:spLocks noChangeArrowheads="1"/>
                </p:cNvSpPr>
                <p:nvPr/>
              </p:nvSpPr>
              <p:spPr bwMode="auto">
                <a:xfrm>
                  <a:off x="5622865" y="1858162"/>
                  <a:ext cx="10825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a:t>（歳入）</a:t>
                  </a:r>
                </a:p>
              </p:txBody>
            </p:sp>
            <p:sp>
              <p:nvSpPr>
                <p:cNvPr id="21" name="環状矢印 20"/>
                <p:cNvSpPr/>
                <p:nvPr/>
              </p:nvSpPr>
              <p:spPr>
                <a:xfrm rot="5400000" flipH="1">
                  <a:off x="3026867" y="949770"/>
                  <a:ext cx="5052517" cy="5926597"/>
                </a:xfrm>
                <a:prstGeom prst="circularArrow">
                  <a:avLst>
                    <a:gd name="adj1" fmla="val 12500"/>
                    <a:gd name="adj2" fmla="val 1142319"/>
                    <a:gd name="adj3" fmla="val 20457681"/>
                    <a:gd name="adj4" fmla="val 10562402"/>
                    <a:gd name="adj5" fmla="val 125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endParaRPr>
                </a:p>
              </p:txBody>
            </p:sp>
          </p:grpSp>
          <p:sp>
            <p:nvSpPr>
              <p:cNvPr id="6163" name="テキスト ボックス 18"/>
              <p:cNvSpPr txBox="1">
                <a:spLocks noChangeArrowheads="1"/>
              </p:cNvSpPr>
              <p:nvPr/>
            </p:nvSpPr>
            <p:spPr bwMode="auto">
              <a:xfrm>
                <a:off x="5955290" y="1787948"/>
                <a:ext cx="1240554" cy="37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a:t>（歳入）</a:t>
                </a:r>
              </a:p>
            </p:txBody>
          </p:sp>
          <p:sp>
            <p:nvSpPr>
              <p:cNvPr id="6164" name="テキスト ボックス 15"/>
              <p:cNvSpPr txBox="1">
                <a:spLocks noChangeArrowheads="1"/>
              </p:cNvSpPr>
              <p:nvPr/>
            </p:nvSpPr>
            <p:spPr bwMode="auto">
              <a:xfrm>
                <a:off x="5845711" y="5615553"/>
                <a:ext cx="681757" cy="37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a:t>税金</a:t>
                </a:r>
              </a:p>
            </p:txBody>
          </p:sp>
        </p:grpSp>
      </p:grpSp>
      <p:grpSp>
        <p:nvGrpSpPr>
          <p:cNvPr id="22" name="グループ化 21"/>
          <p:cNvGrpSpPr>
            <a:grpSpLocks/>
          </p:cNvGrpSpPr>
          <p:nvPr/>
        </p:nvGrpSpPr>
        <p:grpSpPr bwMode="auto">
          <a:xfrm>
            <a:off x="4859338" y="5003800"/>
            <a:ext cx="1085850" cy="1641475"/>
            <a:chOff x="4858738" y="5003784"/>
            <a:chExt cx="1086542" cy="1641367"/>
          </a:xfrm>
        </p:grpSpPr>
        <p:sp>
          <p:nvSpPr>
            <p:cNvPr id="6158" name="テキスト ボックス 27"/>
            <p:cNvSpPr txBox="1">
              <a:spLocks noChangeArrowheads="1"/>
            </p:cNvSpPr>
            <p:nvPr/>
          </p:nvSpPr>
          <p:spPr bwMode="auto">
            <a:xfrm>
              <a:off x="4858738" y="6275818"/>
              <a:ext cx="1086542" cy="36933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b="1"/>
                <a:t>企業</a:t>
              </a:r>
            </a:p>
          </p:txBody>
        </p:sp>
        <p:pic>
          <p:nvPicPr>
            <p:cNvPr id="615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1560" y="5003784"/>
              <a:ext cx="699267"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 name="グループ化 19"/>
          <p:cNvGrpSpPr>
            <a:grpSpLocks/>
          </p:cNvGrpSpPr>
          <p:nvPr/>
        </p:nvGrpSpPr>
        <p:grpSpPr bwMode="auto">
          <a:xfrm>
            <a:off x="3490913" y="5451475"/>
            <a:ext cx="1152525" cy="1196975"/>
            <a:chOff x="3490878" y="5451944"/>
            <a:chExt cx="1152000" cy="1196240"/>
          </a:xfrm>
        </p:grpSpPr>
        <p:sp>
          <p:nvSpPr>
            <p:cNvPr id="6156" name="テキスト ボックス 11"/>
            <p:cNvSpPr txBox="1">
              <a:spLocks noChangeArrowheads="1"/>
            </p:cNvSpPr>
            <p:nvPr/>
          </p:nvSpPr>
          <p:spPr bwMode="auto">
            <a:xfrm>
              <a:off x="3490878" y="6278851"/>
              <a:ext cx="1152000" cy="369333"/>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b="1"/>
                <a:t>家計</a:t>
              </a:r>
            </a:p>
          </p:txBody>
        </p:sp>
        <p:pic>
          <p:nvPicPr>
            <p:cNvPr id="6157" name="Picture 5" descr="MC90044559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0878" y="5451944"/>
              <a:ext cx="817780" cy="82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fade">
                                      <p:cBhvr>
                                        <p:cTn id="7" dur="1000"/>
                                        <p:tgtEl>
                                          <p:spTgt spid="6150"/>
                                        </p:tgtEl>
                                      </p:cBhvr>
                                    </p:animEffect>
                                    <p:anim calcmode="lin" valueType="num">
                                      <p:cBhvr>
                                        <p:cTn id="8" dur="1000" fill="hold"/>
                                        <p:tgtEl>
                                          <p:spTgt spid="6150"/>
                                        </p:tgtEl>
                                        <p:attrNameLst>
                                          <p:attrName>ppt_x</p:attrName>
                                        </p:attrNameLst>
                                      </p:cBhvr>
                                      <p:tavLst>
                                        <p:tav tm="0">
                                          <p:val>
                                            <p:strVal val="#ppt_x"/>
                                          </p:val>
                                        </p:tav>
                                        <p:tav tm="100000">
                                          <p:val>
                                            <p:strVal val="#ppt_x"/>
                                          </p:val>
                                        </p:tav>
                                      </p:tavLst>
                                    </p:anim>
                                    <p:anim calcmode="lin" valueType="num">
                                      <p:cBhvr>
                                        <p:cTn id="9" dur="1000" fill="hold"/>
                                        <p:tgtEl>
                                          <p:spTgt spid="615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par>
                          <p:cTn id="10" fill="hold" nodeType="afterGroup">
                            <p:stCondLst>
                              <p:cond delay="1000"/>
                            </p:stCondLst>
                            <p:childTnLst>
                              <p:par>
                                <p:cTn id="11" presetID="42" presetClass="entr" presetSubtype="0" fill="hold" nodeType="afterEffect">
                                  <p:stCondLst>
                                    <p:cond delay="100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10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3000"/>
                            </p:stCondLst>
                            <p:childTnLst>
                              <p:par>
                                <p:cTn id="22" presetID="22" presetClass="entr" presetSubtype="4"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2000"/>
                                        <p:tgtEl>
                                          <p:spTgt spid="10"/>
                                        </p:tgtEl>
                                      </p:cBhvr>
                                    </p:animEffect>
                                  </p:childTnLst>
                                </p:cTn>
                              </p:par>
                              <p:par>
                                <p:cTn id="25" presetID="53" presetClass="entr" presetSubtype="16" fill="hold" nodeType="withEffect">
                                  <p:stCondLst>
                                    <p:cond delay="150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fltVal val="0"/>
                                          </p:val>
                                        </p:tav>
                                        <p:tav tm="100000">
                                          <p:val>
                                            <p:strVal val="#ppt_w"/>
                                          </p:val>
                                        </p:tav>
                                      </p:tavLst>
                                    </p:anim>
                                    <p:anim calcmode="lin" valueType="num">
                                      <p:cBhvr>
                                        <p:cTn id="28" dur="1000" fill="hold"/>
                                        <p:tgtEl>
                                          <p:spTgt spid="19"/>
                                        </p:tgtEl>
                                        <p:attrNameLst>
                                          <p:attrName>ppt_h</p:attrName>
                                        </p:attrNameLst>
                                      </p:cBhvr>
                                      <p:tavLst>
                                        <p:tav tm="0">
                                          <p:val>
                                            <p:fltVal val="0"/>
                                          </p:val>
                                        </p:tav>
                                        <p:tav tm="100000">
                                          <p:val>
                                            <p:strVal val="#ppt_h"/>
                                          </p:val>
                                        </p:tav>
                                      </p:tavLst>
                                    </p:anim>
                                    <p:animEffect transition="in" filter="fade">
                                      <p:cBhvr>
                                        <p:cTn id="29" dur="1000"/>
                                        <p:tgtEl>
                                          <p:spTgt spid="19"/>
                                        </p:tgtEl>
                                      </p:cBhvr>
                                    </p:animEffect>
                                  </p:childTnLst>
                                </p:cTn>
                              </p:par>
                            </p:childTnLst>
                          </p:cTn>
                        </p:par>
                        <p:par>
                          <p:cTn id="30" fill="hold" nodeType="afterGroup">
                            <p:stCondLst>
                              <p:cond delay="5500"/>
                            </p:stCondLst>
                            <p:childTnLst>
                              <p:par>
                                <p:cTn id="31" presetID="22" presetClass="entr" presetSubtype="8" fill="hold" grpId="0" nodeType="afterEffect">
                                  <p:stCondLst>
                                    <p:cond delay="500"/>
                                  </p:stCondLst>
                                  <p:childTnLst>
                                    <p:set>
                                      <p:cBhvr>
                                        <p:cTn id="32" dur="1" fill="hold">
                                          <p:stCondLst>
                                            <p:cond delay="0"/>
                                          </p:stCondLst>
                                        </p:cTn>
                                        <p:tgtEl>
                                          <p:spTgt spid="37"/>
                                        </p:tgtEl>
                                        <p:attrNameLst>
                                          <p:attrName>style.visibility</p:attrName>
                                        </p:attrNameLst>
                                      </p:cBhvr>
                                      <p:to>
                                        <p:strVal val="visible"/>
                                      </p:to>
                                    </p:set>
                                    <p:animEffect transition="in" filter="wipe(left)">
                                      <p:cBhvr>
                                        <p:cTn id="33" dur="2000"/>
                                        <p:tgtEl>
                                          <p:spTgt spid="37"/>
                                        </p:tgtEl>
                                      </p:cBhvr>
                                    </p:animEffect>
                                  </p:childTnLst>
                                </p:cTn>
                              </p:par>
                            </p:childTnLst>
                          </p:cTn>
                        </p:par>
                        <p:par>
                          <p:cTn id="34" fill="hold" nodeType="afterGroup">
                            <p:stCondLst>
                              <p:cond delay="8000"/>
                            </p:stCondLst>
                            <p:childTnLst>
                              <p:par>
                                <p:cTn id="35" presetID="22" presetClass="entr" presetSubtype="1" fill="hold" nodeType="after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wipe(up)">
                                      <p:cBhvr>
                                        <p:cTn id="37"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テキスト ボックス 2"/>
          <p:cNvSpPr txBox="1">
            <a:spLocks noChangeArrowheads="1"/>
          </p:cNvSpPr>
          <p:nvPr/>
        </p:nvSpPr>
        <p:spPr bwMode="auto">
          <a:xfrm>
            <a:off x="395288" y="404813"/>
            <a:ext cx="2592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2000" dirty="0"/>
              <a:t>②</a:t>
            </a:r>
            <a:r>
              <a:rPr lang="ja-JP" altLang="en-US" sz="2000" dirty="0" smtClean="0"/>
              <a:t>所得の再分配</a:t>
            </a:r>
            <a:endParaRPr lang="ja-JP" altLang="en-US" sz="2000" dirty="0"/>
          </a:p>
        </p:txBody>
      </p:sp>
      <p:sp>
        <p:nvSpPr>
          <p:cNvPr id="7171" name="テキスト ボックス 5"/>
          <p:cNvSpPr txBox="1">
            <a:spLocks noChangeArrowheads="1"/>
          </p:cNvSpPr>
          <p:nvPr/>
        </p:nvSpPr>
        <p:spPr bwMode="auto">
          <a:xfrm>
            <a:off x="0" y="0"/>
            <a:ext cx="4465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2400" b="1"/>
              <a:t>～財政に果たす税金の役割～</a:t>
            </a:r>
          </a:p>
        </p:txBody>
      </p:sp>
      <p:sp>
        <p:nvSpPr>
          <p:cNvPr id="9" name="円/楕円 8"/>
          <p:cNvSpPr/>
          <p:nvPr/>
        </p:nvSpPr>
        <p:spPr>
          <a:xfrm>
            <a:off x="395536" y="836712"/>
            <a:ext cx="3240360" cy="936104"/>
          </a:xfrm>
          <a:prstGeom prst="ellipse">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p>
            <a:pPr fontAlgn="auto">
              <a:spcBef>
                <a:spcPts val="0"/>
              </a:spcBef>
              <a:spcAft>
                <a:spcPts val="0"/>
              </a:spcAft>
              <a:defRPr/>
            </a:pPr>
            <a:r>
              <a:rPr lang="ja-JP" altLang="en-US" dirty="0">
                <a:solidFill>
                  <a:schemeClr val="tx1"/>
                </a:solidFill>
              </a:rPr>
              <a:t>所得格差や資産格差などの経済的不平等</a:t>
            </a:r>
          </a:p>
        </p:txBody>
      </p:sp>
      <p:sp>
        <p:nvSpPr>
          <p:cNvPr id="10" name="円/楕円 9"/>
          <p:cNvSpPr/>
          <p:nvPr/>
        </p:nvSpPr>
        <p:spPr>
          <a:xfrm>
            <a:off x="5148064" y="620688"/>
            <a:ext cx="3528392" cy="1305670"/>
          </a:xfrm>
          <a:prstGeom prst="ellipse">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p>
            <a:pPr fontAlgn="auto">
              <a:spcBef>
                <a:spcPts val="0"/>
              </a:spcBef>
              <a:spcAft>
                <a:spcPts val="0"/>
              </a:spcAft>
              <a:defRPr/>
            </a:pPr>
            <a:r>
              <a:rPr lang="ja-JP" altLang="en-US" dirty="0">
                <a:solidFill>
                  <a:schemeClr val="tx1"/>
                </a:solidFill>
              </a:rPr>
              <a:t>犯罪の増加・</a:t>
            </a:r>
            <a:endParaRPr lang="en-US" altLang="ja-JP" dirty="0">
              <a:solidFill>
                <a:schemeClr val="tx1"/>
              </a:solidFill>
            </a:endParaRPr>
          </a:p>
          <a:p>
            <a:pPr fontAlgn="auto">
              <a:spcBef>
                <a:spcPts val="0"/>
              </a:spcBef>
              <a:spcAft>
                <a:spcPts val="0"/>
              </a:spcAft>
              <a:defRPr/>
            </a:pPr>
            <a:r>
              <a:rPr lang="ja-JP" altLang="en-US" dirty="0">
                <a:solidFill>
                  <a:schemeClr val="tx1"/>
                </a:solidFill>
              </a:rPr>
              <a:t>不活発な経済など</a:t>
            </a:r>
            <a:endParaRPr lang="en-US" altLang="ja-JP" dirty="0">
              <a:solidFill>
                <a:schemeClr val="tx1"/>
              </a:solidFill>
            </a:endParaRPr>
          </a:p>
          <a:p>
            <a:pPr algn="ctr" fontAlgn="auto">
              <a:spcBef>
                <a:spcPts val="0"/>
              </a:spcBef>
              <a:spcAft>
                <a:spcPts val="0"/>
              </a:spcAft>
              <a:defRPr/>
            </a:pPr>
            <a:r>
              <a:rPr lang="ja-JP" altLang="en-US" dirty="0">
                <a:solidFill>
                  <a:schemeClr val="tx1"/>
                </a:solidFill>
              </a:rPr>
              <a:t>多くの社会問題</a:t>
            </a:r>
          </a:p>
        </p:txBody>
      </p:sp>
      <p:sp>
        <p:nvSpPr>
          <p:cNvPr id="11" name="右矢印 10"/>
          <p:cNvSpPr/>
          <p:nvPr/>
        </p:nvSpPr>
        <p:spPr>
          <a:xfrm>
            <a:off x="3923928" y="980728"/>
            <a:ext cx="1050506" cy="562794"/>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3" name="下矢印 12"/>
          <p:cNvSpPr/>
          <p:nvPr/>
        </p:nvSpPr>
        <p:spPr>
          <a:xfrm>
            <a:off x="2699792" y="1628800"/>
            <a:ext cx="3384376" cy="769566"/>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2800" b="1" dirty="0"/>
              <a:t>是　正</a:t>
            </a:r>
          </a:p>
        </p:txBody>
      </p:sp>
      <p:graphicFrame>
        <p:nvGraphicFramePr>
          <p:cNvPr id="16" name="図表 15"/>
          <p:cNvGraphicFramePr/>
          <p:nvPr>
            <p:extLst>
              <p:ext uri="{D42A27DB-BD31-4B8C-83A1-F6EECF244321}">
                <p14:modId xmlns:p14="http://schemas.microsoft.com/office/powerpoint/2010/main" val="613911464"/>
              </p:ext>
            </p:extLst>
          </p:nvPr>
        </p:nvGraphicFramePr>
        <p:xfrm>
          <a:off x="81317" y="2496809"/>
          <a:ext cx="8964488" cy="2852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角丸四角形吹き出し 43"/>
          <p:cNvSpPr>
            <a:spLocks noChangeArrowheads="1"/>
          </p:cNvSpPr>
          <p:nvPr/>
        </p:nvSpPr>
        <p:spPr bwMode="auto">
          <a:xfrm>
            <a:off x="1990988" y="5517232"/>
            <a:ext cx="5184576" cy="1008112"/>
          </a:xfrm>
          <a:prstGeom prst="wedgeRoundRectCallout">
            <a:avLst>
              <a:gd name="adj1" fmla="val 49490"/>
              <a:gd name="adj2" fmla="val 35110"/>
              <a:gd name="adj3" fmla="val 16667"/>
            </a:avLst>
          </a:prstGeom>
          <a:solidFill>
            <a:srgbClr val="CCFFFF"/>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fontAlgn="auto">
              <a:spcBef>
                <a:spcPts val="0"/>
              </a:spcBef>
              <a:spcAft>
                <a:spcPts val="0"/>
              </a:spcAft>
              <a:defRPr/>
            </a:pPr>
            <a:r>
              <a:rPr lang="ja-JP" altLang="en-US" b="1" dirty="0">
                <a:solidFill>
                  <a:schemeClr val="tx1"/>
                </a:solidFill>
                <a:latin typeface="+mn-ea"/>
              </a:rPr>
              <a:t>・富を再分配して経済的格差を少なくしていく。</a:t>
            </a:r>
            <a:endParaRPr lang="en-US" altLang="ja-JP" b="1" dirty="0">
              <a:solidFill>
                <a:schemeClr val="tx1"/>
              </a:solidFill>
              <a:latin typeface="+mn-ea"/>
            </a:endParaRPr>
          </a:p>
          <a:p>
            <a:pPr fontAlgn="auto">
              <a:spcBef>
                <a:spcPts val="0"/>
              </a:spcBef>
              <a:spcAft>
                <a:spcPts val="0"/>
              </a:spcAft>
              <a:defRPr/>
            </a:pPr>
            <a:r>
              <a:rPr lang="ja-JP" altLang="en-US" b="1" dirty="0">
                <a:solidFill>
                  <a:schemeClr val="tx1"/>
                </a:solidFill>
              </a:rPr>
              <a:t>・低所得の人を支える。</a:t>
            </a:r>
            <a:endParaRPr lang="en-US" altLang="ja-JP" b="1" dirty="0">
              <a:solidFill>
                <a:schemeClr val="tx1"/>
              </a:solidFill>
            </a:endParaRPr>
          </a:p>
          <a:p>
            <a:pPr fontAlgn="auto">
              <a:spcBef>
                <a:spcPts val="0"/>
              </a:spcBef>
              <a:spcAft>
                <a:spcPts val="0"/>
              </a:spcAft>
              <a:defRPr/>
            </a:pPr>
            <a:r>
              <a:rPr lang="ja-JP" altLang="en-US" b="1" dirty="0">
                <a:solidFill>
                  <a:schemeClr val="tx1"/>
                </a:solidFill>
              </a:rPr>
              <a:t>・ナショナル・ミニマムを保障する。</a:t>
            </a:r>
            <a:r>
              <a:rPr lang="ja-JP" altLang="en-US" sz="1600" b="1" dirty="0">
                <a:latin typeface="ＭＳ ゴシック" pitchFamily="49" charset="-128"/>
                <a:ea typeface="ＭＳ ゴシック" pitchFamily="49" charset="-128"/>
              </a:rPr>
              <a:t>　　　　　</a:t>
            </a:r>
            <a:r>
              <a:rPr lang="ja-JP" altLang="en-US" sz="1600" dirty="0">
                <a:latin typeface="ＭＳ ゴシック" pitchFamily="49" charset="-128"/>
                <a:ea typeface="ＭＳ ゴシック" pitchFamily="49" charset="-128"/>
              </a:rPr>
              <a:t>　　</a:t>
            </a:r>
            <a:r>
              <a:rPr lang="ja-JP" altLang="en-US" sz="1600" dirty="0"/>
              <a:t>　　　　　　</a:t>
            </a:r>
            <a:endParaRPr lang="en-US" altLang="ja-JP"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テキスト ボックス 8"/>
          <p:cNvSpPr txBox="1">
            <a:spLocks noChangeArrowheads="1"/>
          </p:cNvSpPr>
          <p:nvPr/>
        </p:nvSpPr>
        <p:spPr bwMode="auto">
          <a:xfrm>
            <a:off x="0" y="404813"/>
            <a:ext cx="20875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2000" dirty="0" smtClean="0"/>
              <a:t>③経済の安定化</a:t>
            </a:r>
            <a:endParaRPr lang="ja-JP" altLang="en-US" sz="2000" dirty="0"/>
          </a:p>
        </p:txBody>
      </p:sp>
      <p:sp>
        <p:nvSpPr>
          <p:cNvPr id="14" name="角丸四角形 13"/>
          <p:cNvSpPr/>
          <p:nvPr/>
        </p:nvSpPr>
        <p:spPr>
          <a:xfrm>
            <a:off x="1924050" y="600075"/>
            <a:ext cx="1182688" cy="30797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ja-JP" altLang="en-US" sz="1200" b="1" dirty="0"/>
              <a:t>不況期</a:t>
            </a:r>
          </a:p>
        </p:txBody>
      </p:sp>
      <p:sp>
        <p:nvSpPr>
          <p:cNvPr id="17" name="角丸四角形 16"/>
          <p:cNvSpPr/>
          <p:nvPr/>
        </p:nvSpPr>
        <p:spPr>
          <a:xfrm>
            <a:off x="5932488" y="598488"/>
            <a:ext cx="1181100" cy="30956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ja-JP" altLang="en-US" sz="1200" b="1" dirty="0"/>
              <a:t>好況期</a:t>
            </a:r>
          </a:p>
        </p:txBody>
      </p:sp>
      <p:grpSp>
        <p:nvGrpSpPr>
          <p:cNvPr id="8197" name="グループ化 35"/>
          <p:cNvGrpSpPr>
            <a:grpSpLocks/>
          </p:cNvGrpSpPr>
          <p:nvPr/>
        </p:nvGrpSpPr>
        <p:grpSpPr bwMode="auto">
          <a:xfrm>
            <a:off x="1619250" y="981075"/>
            <a:ext cx="5905500" cy="946150"/>
            <a:chOff x="1647098" y="2820068"/>
            <a:chExt cx="5904657" cy="878845"/>
          </a:xfrm>
        </p:grpSpPr>
        <p:sp>
          <p:nvSpPr>
            <p:cNvPr id="6" name="左矢印 5"/>
            <p:cNvSpPr/>
            <p:nvPr/>
          </p:nvSpPr>
          <p:spPr>
            <a:xfrm>
              <a:off x="1647098" y="3020683"/>
              <a:ext cx="2161559" cy="124672"/>
            </a:xfrm>
            <a:prstGeom prst="leftArrow">
              <a:avLst/>
            </a:prstGeom>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ja-JP" altLang="en-US" dirty="0"/>
            </a:p>
          </p:txBody>
        </p:sp>
        <p:sp>
          <p:nvSpPr>
            <p:cNvPr id="8234" name="テキスト ボックス 3"/>
            <p:cNvSpPr txBox="1">
              <a:spLocks noChangeArrowheads="1"/>
            </p:cNvSpPr>
            <p:nvPr/>
          </p:nvSpPr>
          <p:spPr bwMode="auto">
            <a:xfrm>
              <a:off x="1863122" y="2820069"/>
              <a:ext cx="19442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1200"/>
                <a:t>財政投融資の増加</a:t>
              </a:r>
            </a:p>
          </p:txBody>
        </p:sp>
        <p:sp>
          <p:nvSpPr>
            <p:cNvPr id="16" name="左矢印 15"/>
            <p:cNvSpPr/>
            <p:nvPr/>
          </p:nvSpPr>
          <p:spPr>
            <a:xfrm>
              <a:off x="5319506" y="3355042"/>
              <a:ext cx="2152322" cy="128664"/>
            </a:xfrm>
            <a:prstGeom prst="leftArrow">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ja-JP" altLang="en-US" dirty="0"/>
            </a:p>
          </p:txBody>
        </p:sp>
        <p:sp>
          <p:nvSpPr>
            <p:cNvPr id="7" name="右矢印 6"/>
            <p:cNvSpPr/>
            <p:nvPr/>
          </p:nvSpPr>
          <p:spPr>
            <a:xfrm>
              <a:off x="1719106" y="3355042"/>
              <a:ext cx="2132814" cy="129189"/>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ja-JP" altLang="en-US" dirty="0"/>
            </a:p>
          </p:txBody>
        </p:sp>
        <p:sp>
          <p:nvSpPr>
            <p:cNvPr id="18" name="右矢印 17"/>
            <p:cNvSpPr/>
            <p:nvPr/>
          </p:nvSpPr>
          <p:spPr>
            <a:xfrm>
              <a:off x="5391514" y="3020683"/>
              <a:ext cx="2160241" cy="117494"/>
            </a:xfrm>
            <a:prstGeom prst="rightArrow">
              <a:avLst/>
            </a:prstGeom>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ja-JP" altLang="en-US" dirty="0"/>
            </a:p>
          </p:txBody>
        </p:sp>
        <p:sp>
          <p:nvSpPr>
            <p:cNvPr id="8244" name="テキスト ボックス 21"/>
            <p:cNvSpPr txBox="1">
              <a:spLocks noChangeArrowheads="1"/>
            </p:cNvSpPr>
            <p:nvPr/>
          </p:nvSpPr>
          <p:spPr bwMode="auto">
            <a:xfrm>
              <a:off x="1863122" y="3154427"/>
              <a:ext cx="19442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1200"/>
                <a:t>所得税・法人税などの減少</a:t>
              </a:r>
            </a:p>
          </p:txBody>
        </p:sp>
        <p:sp>
          <p:nvSpPr>
            <p:cNvPr id="8245" name="テキスト ボックス 22"/>
            <p:cNvSpPr txBox="1">
              <a:spLocks noChangeArrowheads="1"/>
            </p:cNvSpPr>
            <p:nvPr/>
          </p:nvSpPr>
          <p:spPr bwMode="auto">
            <a:xfrm>
              <a:off x="1863122" y="3421914"/>
              <a:ext cx="19442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1200"/>
                <a:t>社会保障給付などの増加</a:t>
              </a:r>
            </a:p>
          </p:txBody>
        </p:sp>
        <p:sp>
          <p:nvSpPr>
            <p:cNvPr id="8246" name="テキスト ボックス 23"/>
            <p:cNvSpPr txBox="1">
              <a:spLocks noChangeArrowheads="1"/>
            </p:cNvSpPr>
            <p:nvPr/>
          </p:nvSpPr>
          <p:spPr bwMode="auto">
            <a:xfrm>
              <a:off x="5391514" y="2820068"/>
              <a:ext cx="1944216" cy="257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1200"/>
                <a:t>財政投融資の抑制</a:t>
              </a:r>
            </a:p>
          </p:txBody>
        </p:sp>
        <p:sp>
          <p:nvSpPr>
            <p:cNvPr id="8247" name="テキスト ボックス 24"/>
            <p:cNvSpPr txBox="1">
              <a:spLocks noChangeArrowheads="1"/>
            </p:cNvSpPr>
            <p:nvPr/>
          </p:nvSpPr>
          <p:spPr bwMode="auto">
            <a:xfrm>
              <a:off x="5391514" y="3154427"/>
              <a:ext cx="19442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1200"/>
                <a:t>所得税・法人税などの増加</a:t>
              </a:r>
            </a:p>
          </p:txBody>
        </p:sp>
        <p:sp>
          <p:nvSpPr>
            <p:cNvPr id="8248" name="テキスト ボックス 25"/>
            <p:cNvSpPr txBox="1">
              <a:spLocks noChangeArrowheads="1"/>
            </p:cNvSpPr>
            <p:nvPr/>
          </p:nvSpPr>
          <p:spPr bwMode="auto">
            <a:xfrm>
              <a:off x="5391514" y="3421914"/>
              <a:ext cx="19442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1200"/>
                <a:t>社会保障給付などの減少</a:t>
              </a:r>
            </a:p>
          </p:txBody>
        </p:sp>
      </p:grpSp>
      <p:sp>
        <p:nvSpPr>
          <p:cNvPr id="44" name="正方形/長方形 43"/>
          <p:cNvSpPr/>
          <p:nvPr/>
        </p:nvSpPr>
        <p:spPr>
          <a:xfrm>
            <a:off x="2897188" y="2359025"/>
            <a:ext cx="3924300" cy="8636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ja-JP" altLang="en-US" dirty="0"/>
          </a:p>
        </p:txBody>
      </p:sp>
      <p:grpSp>
        <p:nvGrpSpPr>
          <p:cNvPr id="8199" name="グループ化 44"/>
          <p:cNvGrpSpPr>
            <a:grpSpLocks/>
          </p:cNvGrpSpPr>
          <p:nvPr/>
        </p:nvGrpSpPr>
        <p:grpSpPr bwMode="auto">
          <a:xfrm>
            <a:off x="3132138" y="2349500"/>
            <a:ext cx="3816350" cy="790575"/>
            <a:chOff x="3239345" y="3717029"/>
            <a:chExt cx="3272407" cy="596847"/>
          </a:xfrm>
        </p:grpSpPr>
        <p:sp>
          <p:nvSpPr>
            <p:cNvPr id="8223" name="テキスト ボックス 39"/>
            <p:cNvSpPr txBox="1">
              <a:spLocks noChangeArrowheads="1"/>
            </p:cNvSpPr>
            <p:nvPr/>
          </p:nvSpPr>
          <p:spPr bwMode="auto">
            <a:xfrm>
              <a:off x="3453644" y="3717029"/>
              <a:ext cx="3027062" cy="55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1400"/>
                <a:t>景気安定化のための裁量的財政政策</a:t>
              </a:r>
              <a:endParaRPr lang="en-US" altLang="ja-JP" sz="1400"/>
            </a:p>
            <a:p>
              <a:pPr eaLnBrk="1" hangingPunct="1"/>
              <a:r>
                <a:rPr lang="ja-JP" altLang="en-US" sz="1400"/>
                <a:t>（</a:t>
              </a:r>
              <a:r>
                <a:rPr lang="ja-JP" altLang="en-US" sz="1400" b="1"/>
                <a:t>フィスカル・ポリシー</a:t>
              </a:r>
              <a:r>
                <a:rPr lang="ja-JP" altLang="en-US" sz="1400"/>
                <a:t>）</a:t>
              </a:r>
            </a:p>
          </p:txBody>
        </p:sp>
        <p:sp>
          <p:nvSpPr>
            <p:cNvPr id="41" name="左矢印 40"/>
            <p:cNvSpPr/>
            <p:nvPr/>
          </p:nvSpPr>
          <p:spPr>
            <a:xfrm>
              <a:off x="3239345" y="3793194"/>
              <a:ext cx="241788" cy="124672"/>
            </a:xfrm>
            <a:prstGeom prst="leftArrow">
              <a:avLst/>
            </a:prstGeom>
            <a:ln/>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ja-JP" altLang="en-US" dirty="0"/>
            </a:p>
          </p:txBody>
        </p:sp>
        <p:sp>
          <p:nvSpPr>
            <p:cNvPr id="42" name="左矢印 41"/>
            <p:cNvSpPr/>
            <p:nvPr/>
          </p:nvSpPr>
          <p:spPr>
            <a:xfrm>
              <a:off x="3250546" y="4131116"/>
              <a:ext cx="230587" cy="130846"/>
            </a:xfrm>
            <a:prstGeom prst="leftArrow">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ja-JP" altLang="en-US" dirty="0"/>
            </a:p>
          </p:txBody>
        </p:sp>
        <p:sp>
          <p:nvSpPr>
            <p:cNvPr id="8230" name="テキスト ボックス 42"/>
            <p:cNvSpPr txBox="1">
              <a:spLocks noChangeArrowheads="1"/>
            </p:cNvSpPr>
            <p:nvPr/>
          </p:nvSpPr>
          <p:spPr bwMode="auto">
            <a:xfrm>
              <a:off x="3481133" y="4081828"/>
              <a:ext cx="3030619" cy="2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1400"/>
                <a:t>自動安定装置（</a:t>
              </a:r>
              <a:r>
                <a:rPr lang="ja-JP" altLang="en-US" sz="1400" b="1"/>
                <a:t>ビルトイン・スタビライザー</a:t>
              </a:r>
              <a:r>
                <a:rPr lang="ja-JP" altLang="en-US" sz="1400"/>
                <a:t>）</a:t>
              </a:r>
              <a:endParaRPr lang="en-US" altLang="ja-JP" sz="1400"/>
            </a:p>
          </p:txBody>
        </p:sp>
      </p:grpSp>
      <p:grpSp>
        <p:nvGrpSpPr>
          <p:cNvPr id="8200" name="グループ化 58"/>
          <p:cNvGrpSpPr>
            <a:grpSpLocks/>
          </p:cNvGrpSpPr>
          <p:nvPr/>
        </p:nvGrpSpPr>
        <p:grpSpPr bwMode="auto">
          <a:xfrm>
            <a:off x="1141413" y="3357563"/>
            <a:ext cx="7346950" cy="2303462"/>
            <a:chOff x="1015186" y="4535902"/>
            <a:chExt cx="6833178" cy="1871697"/>
          </a:xfrm>
        </p:grpSpPr>
        <p:cxnSp>
          <p:nvCxnSpPr>
            <p:cNvPr id="28" name="直線コネクタ 27"/>
            <p:cNvCxnSpPr/>
            <p:nvPr/>
          </p:nvCxnSpPr>
          <p:spPr>
            <a:xfrm>
              <a:off x="1083104" y="5432407"/>
              <a:ext cx="6765260"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フリーフォーム 34"/>
            <p:cNvSpPr/>
            <p:nvPr/>
          </p:nvSpPr>
          <p:spPr>
            <a:xfrm>
              <a:off x="1192364" y="4535902"/>
              <a:ext cx="6372514" cy="1871697"/>
            </a:xfrm>
            <a:custGeom>
              <a:avLst/>
              <a:gdLst>
                <a:gd name="connsiteX0" fmla="*/ 0 w 5430417"/>
                <a:gd name="connsiteY0" fmla="*/ 383488 h 2178074"/>
                <a:gd name="connsiteX1" fmla="*/ 1744825 w 5430417"/>
                <a:gd name="connsiteY1" fmla="*/ 2174965 h 2178074"/>
                <a:gd name="connsiteX2" fmla="*/ 3844212 w 5430417"/>
                <a:gd name="connsiteY2" fmla="*/ 933 h 2178074"/>
                <a:gd name="connsiteX3" fmla="*/ 5430417 w 5430417"/>
                <a:gd name="connsiteY3" fmla="*/ 1960361 h 2178074"/>
              </a:gdLst>
              <a:ahLst/>
              <a:cxnLst>
                <a:cxn ang="0">
                  <a:pos x="connsiteX0" y="connsiteY0"/>
                </a:cxn>
                <a:cxn ang="0">
                  <a:pos x="connsiteX1" y="connsiteY1"/>
                </a:cxn>
                <a:cxn ang="0">
                  <a:pos x="connsiteX2" y="connsiteY2"/>
                </a:cxn>
                <a:cxn ang="0">
                  <a:pos x="connsiteX3" y="connsiteY3"/>
                </a:cxn>
              </a:cxnLst>
              <a:rect l="l" t="t" r="r" b="b"/>
              <a:pathLst>
                <a:path w="5430417" h="2178074">
                  <a:moveTo>
                    <a:pt x="0" y="383488"/>
                  </a:moveTo>
                  <a:cubicBezTo>
                    <a:pt x="552061" y="1311106"/>
                    <a:pt x="1104123" y="2238724"/>
                    <a:pt x="1744825" y="2174965"/>
                  </a:cubicBezTo>
                  <a:cubicBezTo>
                    <a:pt x="2385527" y="2111206"/>
                    <a:pt x="3229947" y="36700"/>
                    <a:pt x="3844212" y="933"/>
                  </a:cubicBezTo>
                  <a:cubicBezTo>
                    <a:pt x="4458477" y="-34834"/>
                    <a:pt x="4944447" y="962763"/>
                    <a:pt x="5430417" y="1960361"/>
                  </a:cubicBezTo>
                </a:path>
              </a:pathLst>
            </a:cu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フリーフォーム 36"/>
            <p:cNvSpPr/>
            <p:nvPr/>
          </p:nvSpPr>
          <p:spPr>
            <a:xfrm>
              <a:off x="1015186" y="5098314"/>
              <a:ext cx="6588081" cy="782991"/>
            </a:xfrm>
            <a:custGeom>
              <a:avLst/>
              <a:gdLst>
                <a:gd name="connsiteX0" fmla="*/ 0 w 6587412"/>
                <a:gd name="connsiteY0" fmla="*/ 154289 h 864612"/>
                <a:gd name="connsiteX1" fmla="*/ 2220685 w 6587412"/>
                <a:gd name="connsiteY1" fmla="*/ 863415 h 864612"/>
                <a:gd name="connsiteX2" fmla="*/ 4767942 w 6587412"/>
                <a:gd name="connsiteY2" fmla="*/ 4999 h 864612"/>
                <a:gd name="connsiteX3" fmla="*/ 6587412 w 6587412"/>
                <a:gd name="connsiteY3" fmla="*/ 574166 h 864612"/>
              </a:gdLst>
              <a:ahLst/>
              <a:cxnLst>
                <a:cxn ang="0">
                  <a:pos x="connsiteX0" y="connsiteY0"/>
                </a:cxn>
                <a:cxn ang="0">
                  <a:pos x="connsiteX1" y="connsiteY1"/>
                </a:cxn>
                <a:cxn ang="0">
                  <a:pos x="connsiteX2" y="connsiteY2"/>
                </a:cxn>
                <a:cxn ang="0">
                  <a:pos x="connsiteX3" y="connsiteY3"/>
                </a:cxn>
              </a:cxnLst>
              <a:rect l="l" t="t" r="r" b="b"/>
              <a:pathLst>
                <a:path w="6587412" h="864612">
                  <a:moveTo>
                    <a:pt x="0" y="154289"/>
                  </a:moveTo>
                  <a:cubicBezTo>
                    <a:pt x="713014" y="521293"/>
                    <a:pt x="1426028" y="888297"/>
                    <a:pt x="2220685" y="863415"/>
                  </a:cubicBezTo>
                  <a:cubicBezTo>
                    <a:pt x="3015342" y="838533"/>
                    <a:pt x="4040154" y="53207"/>
                    <a:pt x="4767942" y="4999"/>
                  </a:cubicBezTo>
                  <a:cubicBezTo>
                    <a:pt x="5495730" y="-43209"/>
                    <a:pt x="6041571" y="265478"/>
                    <a:pt x="6587412" y="574166"/>
                  </a:cubicBezTo>
                </a:path>
              </a:pathLst>
            </a:cu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219" name="テキスト ボックス 37"/>
            <p:cNvSpPr txBox="1">
              <a:spLocks noChangeArrowheads="1"/>
            </p:cNvSpPr>
            <p:nvPr/>
          </p:nvSpPr>
          <p:spPr bwMode="auto">
            <a:xfrm>
              <a:off x="1928616" y="4881536"/>
              <a:ext cx="1406572" cy="37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1200"/>
                <a:t>・財政収入減少</a:t>
              </a:r>
              <a:endParaRPr lang="en-US" altLang="ja-JP" sz="1200"/>
            </a:p>
            <a:p>
              <a:pPr eaLnBrk="1" hangingPunct="1"/>
              <a:r>
                <a:rPr lang="ja-JP" altLang="en-US" sz="1200"/>
                <a:t>・財政支出増加</a:t>
              </a:r>
            </a:p>
          </p:txBody>
        </p:sp>
        <p:sp>
          <p:nvSpPr>
            <p:cNvPr id="8220" name="テキスト ボックス 38"/>
            <p:cNvSpPr txBox="1">
              <a:spLocks noChangeArrowheads="1"/>
            </p:cNvSpPr>
            <p:nvPr/>
          </p:nvSpPr>
          <p:spPr bwMode="auto">
            <a:xfrm>
              <a:off x="6012160" y="5592242"/>
              <a:ext cx="12961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1200"/>
                <a:t>・財政収入増加</a:t>
              </a:r>
              <a:endParaRPr lang="en-US" altLang="ja-JP" sz="1200"/>
            </a:p>
            <a:p>
              <a:pPr eaLnBrk="1" hangingPunct="1"/>
              <a:r>
                <a:rPr lang="ja-JP" altLang="en-US" sz="1200"/>
                <a:t>・財政支出減少</a:t>
              </a:r>
            </a:p>
          </p:txBody>
        </p:sp>
        <p:sp>
          <p:nvSpPr>
            <p:cNvPr id="57" name="下矢印 56"/>
            <p:cNvSpPr/>
            <p:nvPr/>
          </p:nvSpPr>
          <p:spPr>
            <a:xfrm>
              <a:off x="5679405" y="4593949"/>
              <a:ext cx="144696" cy="432129"/>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ja-JP" altLang="en-US" dirty="0"/>
            </a:p>
          </p:txBody>
        </p:sp>
        <p:sp>
          <p:nvSpPr>
            <p:cNvPr id="58" name="上矢印 57"/>
            <p:cNvSpPr/>
            <p:nvPr/>
          </p:nvSpPr>
          <p:spPr>
            <a:xfrm>
              <a:off x="3067502" y="5939353"/>
              <a:ext cx="134360" cy="410200"/>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ja-JP" altLang="en-US" dirty="0"/>
            </a:p>
          </p:txBody>
        </p:sp>
      </p:grpSp>
      <p:cxnSp>
        <p:nvCxnSpPr>
          <p:cNvPr id="61" name="直線矢印コネクタ 60"/>
          <p:cNvCxnSpPr/>
          <p:nvPr/>
        </p:nvCxnSpPr>
        <p:spPr>
          <a:xfrm>
            <a:off x="2700338" y="2060575"/>
            <a:ext cx="0" cy="17287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8202" name="テキスト ボックス 61"/>
          <p:cNvSpPr txBox="1">
            <a:spLocks noChangeArrowheads="1"/>
          </p:cNvSpPr>
          <p:nvPr/>
        </p:nvSpPr>
        <p:spPr bwMode="auto">
          <a:xfrm>
            <a:off x="7105650" y="2790825"/>
            <a:ext cx="114776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1100"/>
              <a:t>景気の引き締め</a:t>
            </a:r>
          </a:p>
        </p:txBody>
      </p:sp>
      <p:sp>
        <p:nvSpPr>
          <p:cNvPr id="64" name="角丸四角形吹き出し 63"/>
          <p:cNvSpPr/>
          <p:nvPr/>
        </p:nvSpPr>
        <p:spPr>
          <a:xfrm>
            <a:off x="179388" y="2997200"/>
            <a:ext cx="1439862" cy="646113"/>
          </a:xfrm>
          <a:prstGeom prst="wedgeRoundRectCallout">
            <a:avLst>
              <a:gd name="adj1" fmla="val 16178"/>
              <a:gd name="adj2" fmla="val 119291"/>
              <a:gd name="adj3" fmla="val 16667"/>
            </a:avLst>
          </a:prstGeom>
          <a:solidFill>
            <a:schemeClr val="accent1">
              <a:lumMod val="20000"/>
              <a:lumOff val="80000"/>
            </a:schemeClr>
          </a:solidFill>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ja-JP" altLang="en-US" sz="1400" dirty="0"/>
              <a:t>財政政策が</a:t>
            </a:r>
            <a:endParaRPr lang="en-US" altLang="ja-JP" sz="1400" dirty="0"/>
          </a:p>
          <a:p>
            <a:pPr algn="ctr" fontAlgn="auto">
              <a:spcBef>
                <a:spcPts val="0"/>
              </a:spcBef>
              <a:spcAft>
                <a:spcPts val="0"/>
              </a:spcAft>
              <a:defRPr/>
            </a:pPr>
            <a:r>
              <a:rPr lang="ja-JP" altLang="en-US" sz="1400" dirty="0"/>
              <a:t>行われると・・・・</a:t>
            </a:r>
          </a:p>
        </p:txBody>
      </p:sp>
      <p:cxnSp>
        <p:nvCxnSpPr>
          <p:cNvPr id="10" name="直線矢印コネクタ 9"/>
          <p:cNvCxnSpPr/>
          <p:nvPr/>
        </p:nvCxnSpPr>
        <p:spPr>
          <a:xfrm flipH="1">
            <a:off x="1619250" y="1916113"/>
            <a:ext cx="2120900" cy="0"/>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5292725" y="1916113"/>
            <a:ext cx="2152650" cy="0"/>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7092950" y="2060575"/>
            <a:ext cx="20638" cy="1782763"/>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8207" name="テキスト ボックス 48"/>
          <p:cNvSpPr txBox="1">
            <a:spLocks noChangeArrowheads="1"/>
          </p:cNvSpPr>
          <p:nvPr/>
        </p:nvSpPr>
        <p:spPr bwMode="auto">
          <a:xfrm>
            <a:off x="1787525" y="2670175"/>
            <a:ext cx="114776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1100"/>
              <a:t>景気の刺激</a:t>
            </a:r>
          </a:p>
        </p:txBody>
      </p:sp>
      <p:sp>
        <p:nvSpPr>
          <p:cNvPr id="46" name="円/楕円 45"/>
          <p:cNvSpPr/>
          <p:nvPr/>
        </p:nvSpPr>
        <p:spPr>
          <a:xfrm>
            <a:off x="179512" y="908720"/>
            <a:ext cx="1440160" cy="1340768"/>
          </a:xfrm>
          <a:prstGeom prst="ellipse">
            <a:avLst/>
          </a:prstGeom>
          <a:solidFill>
            <a:srgbClr val="FF9999"/>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5">
              <a:hueOff val="-9933876"/>
              <a:satOff val="39811"/>
              <a:lumOff val="8628"/>
              <a:alphaOff val="0"/>
            </a:schemeClr>
          </a:effectRef>
          <a:fontRef idx="minor">
            <a:schemeClr val="lt1"/>
          </a:fontRef>
        </p:style>
        <p:txBody>
          <a:bodyPr anchor="ctr"/>
          <a:lstStyle/>
          <a:p>
            <a:pPr algn="ctr" fontAlgn="auto">
              <a:spcBef>
                <a:spcPts val="0"/>
              </a:spcBef>
              <a:spcAft>
                <a:spcPts val="0"/>
              </a:spcAft>
              <a:defRPr/>
            </a:pPr>
            <a:r>
              <a:rPr lang="ja-JP" altLang="en-US" sz="2400" b="1" dirty="0">
                <a:solidFill>
                  <a:schemeClr val="tx1"/>
                </a:solidFill>
              </a:rPr>
              <a:t>企業</a:t>
            </a:r>
            <a:endParaRPr lang="en-US" altLang="ja-JP" sz="2400" b="1" dirty="0">
              <a:solidFill>
                <a:schemeClr val="tx1"/>
              </a:solidFill>
            </a:endParaRPr>
          </a:p>
          <a:p>
            <a:pPr algn="ctr" fontAlgn="auto">
              <a:spcBef>
                <a:spcPts val="0"/>
              </a:spcBef>
              <a:spcAft>
                <a:spcPts val="0"/>
              </a:spcAft>
              <a:defRPr/>
            </a:pPr>
            <a:r>
              <a:rPr lang="ja-JP" altLang="en-US" sz="1200" b="1" dirty="0">
                <a:solidFill>
                  <a:schemeClr val="tx1"/>
                </a:solidFill>
              </a:rPr>
              <a:t>・</a:t>
            </a:r>
            <a:endParaRPr lang="en-US" altLang="ja-JP" sz="1200" b="1" dirty="0">
              <a:solidFill>
                <a:schemeClr val="tx1"/>
              </a:solidFill>
            </a:endParaRPr>
          </a:p>
          <a:p>
            <a:pPr algn="ctr" fontAlgn="auto">
              <a:spcBef>
                <a:spcPts val="0"/>
              </a:spcBef>
              <a:spcAft>
                <a:spcPts val="0"/>
              </a:spcAft>
              <a:defRPr/>
            </a:pPr>
            <a:r>
              <a:rPr lang="ja-JP" altLang="en-US" sz="2400" b="1" dirty="0">
                <a:solidFill>
                  <a:schemeClr val="tx1"/>
                </a:solidFill>
              </a:rPr>
              <a:t>家計</a:t>
            </a:r>
          </a:p>
        </p:txBody>
      </p:sp>
      <p:sp>
        <p:nvSpPr>
          <p:cNvPr id="47" name="円/楕円 46"/>
          <p:cNvSpPr/>
          <p:nvPr/>
        </p:nvSpPr>
        <p:spPr>
          <a:xfrm>
            <a:off x="7524328" y="908720"/>
            <a:ext cx="1440160" cy="1340768"/>
          </a:xfrm>
          <a:prstGeom prst="ellipse">
            <a:avLst/>
          </a:prstGeom>
          <a:solidFill>
            <a:srgbClr val="FF9999"/>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5">
              <a:hueOff val="-9933876"/>
              <a:satOff val="39811"/>
              <a:lumOff val="8628"/>
              <a:alphaOff val="0"/>
            </a:schemeClr>
          </a:effectRef>
          <a:fontRef idx="minor">
            <a:schemeClr val="lt1"/>
          </a:fontRef>
        </p:style>
        <p:txBody>
          <a:bodyPr anchor="ctr"/>
          <a:lstStyle/>
          <a:p>
            <a:pPr algn="ctr" fontAlgn="auto">
              <a:spcBef>
                <a:spcPts val="0"/>
              </a:spcBef>
              <a:spcAft>
                <a:spcPts val="0"/>
              </a:spcAft>
              <a:defRPr/>
            </a:pPr>
            <a:r>
              <a:rPr lang="ja-JP" altLang="en-US" sz="2400" b="1" dirty="0">
                <a:solidFill>
                  <a:schemeClr val="tx1"/>
                </a:solidFill>
              </a:rPr>
              <a:t>企業</a:t>
            </a:r>
            <a:endParaRPr lang="en-US" altLang="ja-JP" sz="2400" b="1" dirty="0">
              <a:solidFill>
                <a:schemeClr val="tx1"/>
              </a:solidFill>
            </a:endParaRPr>
          </a:p>
          <a:p>
            <a:pPr algn="ctr" fontAlgn="auto">
              <a:spcBef>
                <a:spcPts val="0"/>
              </a:spcBef>
              <a:spcAft>
                <a:spcPts val="0"/>
              </a:spcAft>
              <a:defRPr/>
            </a:pPr>
            <a:r>
              <a:rPr lang="ja-JP" altLang="en-US" sz="1200" b="1" dirty="0">
                <a:solidFill>
                  <a:schemeClr val="tx1"/>
                </a:solidFill>
              </a:rPr>
              <a:t>・</a:t>
            </a:r>
            <a:endParaRPr lang="en-US" altLang="ja-JP" sz="1200" b="1" dirty="0">
              <a:solidFill>
                <a:schemeClr val="tx1"/>
              </a:solidFill>
            </a:endParaRPr>
          </a:p>
          <a:p>
            <a:pPr algn="ctr" fontAlgn="auto">
              <a:spcBef>
                <a:spcPts val="0"/>
              </a:spcBef>
              <a:spcAft>
                <a:spcPts val="0"/>
              </a:spcAft>
              <a:defRPr/>
            </a:pPr>
            <a:r>
              <a:rPr lang="ja-JP" altLang="en-US" sz="2400" b="1" dirty="0">
                <a:solidFill>
                  <a:schemeClr val="tx1"/>
                </a:solidFill>
              </a:rPr>
              <a:t>家計</a:t>
            </a:r>
          </a:p>
        </p:txBody>
      </p:sp>
      <p:sp>
        <p:nvSpPr>
          <p:cNvPr id="50" name="円/楕円 49"/>
          <p:cNvSpPr/>
          <p:nvPr/>
        </p:nvSpPr>
        <p:spPr>
          <a:xfrm>
            <a:off x="3851920" y="908720"/>
            <a:ext cx="1440160" cy="1340768"/>
          </a:xfrm>
          <a:prstGeom prst="ellipse">
            <a:avLst/>
          </a:prstGeom>
          <a:solidFill>
            <a:schemeClr val="tx2">
              <a:lumMod val="60000"/>
              <a:lumOff val="40000"/>
            </a:schemeClr>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5">
              <a:hueOff val="-9933876"/>
              <a:satOff val="39811"/>
              <a:lumOff val="8628"/>
              <a:alphaOff val="0"/>
            </a:schemeClr>
          </a:effectRef>
          <a:fontRef idx="minor">
            <a:schemeClr val="lt1"/>
          </a:fontRef>
        </p:style>
        <p:txBody>
          <a:bodyPr anchor="ctr"/>
          <a:lstStyle/>
          <a:p>
            <a:pPr algn="ctr" fontAlgn="auto">
              <a:spcBef>
                <a:spcPts val="0"/>
              </a:spcBef>
              <a:spcAft>
                <a:spcPts val="0"/>
              </a:spcAft>
              <a:defRPr/>
            </a:pPr>
            <a:r>
              <a:rPr lang="ja-JP" altLang="en-US" sz="2400" b="1" dirty="0">
                <a:solidFill>
                  <a:schemeClr val="tx1"/>
                </a:solidFill>
              </a:rPr>
              <a:t>財政</a:t>
            </a:r>
            <a:endParaRPr lang="en-US" altLang="ja-JP" sz="2400" b="1" dirty="0">
              <a:solidFill>
                <a:schemeClr val="tx1"/>
              </a:solidFill>
            </a:endParaRPr>
          </a:p>
        </p:txBody>
      </p:sp>
      <p:sp>
        <p:nvSpPr>
          <p:cNvPr id="55" name="角丸四角形吹き出し 54"/>
          <p:cNvSpPr/>
          <p:nvPr/>
        </p:nvSpPr>
        <p:spPr>
          <a:xfrm>
            <a:off x="4859338" y="4724400"/>
            <a:ext cx="1404937" cy="647700"/>
          </a:xfrm>
          <a:prstGeom prst="wedgeRoundRectCallout">
            <a:avLst>
              <a:gd name="adj1" fmla="val -66673"/>
              <a:gd name="adj2" fmla="val 9946"/>
              <a:gd name="adj3" fmla="val 16667"/>
            </a:avLst>
          </a:prstGeom>
          <a:solidFill>
            <a:schemeClr val="accent3">
              <a:lumMod val="20000"/>
              <a:lumOff val="80000"/>
            </a:schemeClr>
          </a:solidFill>
          <a:ln w="28575">
            <a:solidFill>
              <a:schemeClr val="accent3"/>
            </a:solidFill>
            <a:prstDash val="sysDash"/>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ja-JP" altLang="en-US" sz="1400" dirty="0"/>
              <a:t>経済政策が</a:t>
            </a:r>
            <a:endParaRPr lang="en-US" altLang="ja-JP" sz="1400" dirty="0"/>
          </a:p>
          <a:p>
            <a:pPr algn="ctr" fontAlgn="auto">
              <a:spcBef>
                <a:spcPts val="0"/>
              </a:spcBef>
              <a:spcAft>
                <a:spcPts val="0"/>
              </a:spcAft>
              <a:defRPr/>
            </a:pPr>
            <a:r>
              <a:rPr lang="ja-JP" altLang="en-US" sz="1400" dirty="0"/>
              <a:t>とられない場合</a:t>
            </a:r>
          </a:p>
        </p:txBody>
      </p:sp>
      <p:sp>
        <p:nvSpPr>
          <p:cNvPr id="60" name="角丸四角形吹き出し 43"/>
          <p:cNvSpPr>
            <a:spLocks noChangeArrowheads="1"/>
          </p:cNvSpPr>
          <p:nvPr/>
        </p:nvSpPr>
        <p:spPr bwMode="auto">
          <a:xfrm>
            <a:off x="1214438" y="5857299"/>
            <a:ext cx="6743014" cy="757352"/>
          </a:xfrm>
          <a:prstGeom prst="wedgeRoundRectCallout">
            <a:avLst>
              <a:gd name="adj1" fmla="val 49997"/>
              <a:gd name="adj2" fmla="val 30926"/>
              <a:gd name="adj3" fmla="val 16667"/>
            </a:avLst>
          </a:prstGeom>
          <a:solidFill>
            <a:srgbClr val="CCFFFF"/>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fontAlgn="auto">
              <a:spcBef>
                <a:spcPts val="0"/>
              </a:spcBef>
              <a:spcAft>
                <a:spcPts val="0"/>
              </a:spcAft>
              <a:defRPr/>
            </a:pPr>
            <a:r>
              <a:rPr lang="ja-JP" altLang="en-US" sz="1600" dirty="0">
                <a:solidFill>
                  <a:schemeClr val="tx1"/>
                </a:solidFill>
                <a:latin typeface="ＭＳ ゴシック" pitchFamily="49" charset="-128"/>
                <a:ea typeface="ＭＳ ゴシック" pitchFamily="49" charset="-128"/>
              </a:rPr>
              <a:t>景気、物価、国際収支の同時安定をめざして、金融政策や為替政策と一体となった</a:t>
            </a:r>
            <a:r>
              <a:rPr lang="ja-JP" altLang="en-US" sz="1600" b="1" dirty="0">
                <a:solidFill>
                  <a:schemeClr val="tx1"/>
                </a:solidFill>
                <a:latin typeface="ＭＳ ゴシック" pitchFamily="49" charset="-128"/>
                <a:ea typeface="ＭＳ ゴシック" pitchFamily="49" charset="-128"/>
              </a:rPr>
              <a:t>ポリシー・ミックス</a:t>
            </a:r>
            <a:r>
              <a:rPr lang="ja-JP" altLang="en-US" sz="1600" dirty="0">
                <a:solidFill>
                  <a:schemeClr val="tx1"/>
                </a:solidFill>
                <a:latin typeface="ＭＳ ゴシック" pitchFamily="49" charset="-128"/>
                <a:ea typeface="ＭＳ ゴシック" pitchFamily="49" charset="-128"/>
              </a:rPr>
              <a:t>をとることが重要とされています。</a:t>
            </a:r>
            <a:r>
              <a:rPr lang="ja-JP" altLang="en-US" sz="1600" b="1" dirty="0">
                <a:latin typeface="ＭＳ ゴシック" pitchFamily="49" charset="-128"/>
                <a:ea typeface="ＭＳ ゴシック" pitchFamily="49" charset="-128"/>
              </a:rPr>
              <a:t>　　　　　</a:t>
            </a:r>
            <a:r>
              <a:rPr lang="ja-JP" altLang="en-US" sz="1600" dirty="0">
                <a:latin typeface="ＭＳ ゴシック" pitchFamily="49" charset="-128"/>
                <a:ea typeface="ＭＳ ゴシック" pitchFamily="49" charset="-128"/>
              </a:rPr>
              <a:t>　　</a:t>
            </a:r>
            <a:r>
              <a:rPr lang="ja-JP" altLang="en-US" sz="1600" dirty="0"/>
              <a:t>　　　　　　</a:t>
            </a:r>
            <a:endParaRPr lang="en-US" altLang="ja-JP" sz="1600" dirty="0"/>
          </a:p>
        </p:txBody>
      </p:sp>
      <p:sp>
        <p:nvSpPr>
          <p:cNvPr id="8215" name="テキスト ボックス 44"/>
          <p:cNvSpPr txBox="1">
            <a:spLocks noChangeArrowheads="1"/>
          </p:cNvSpPr>
          <p:nvPr/>
        </p:nvSpPr>
        <p:spPr bwMode="auto">
          <a:xfrm>
            <a:off x="0" y="0"/>
            <a:ext cx="5233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2400" b="1"/>
              <a:t>～財政に果たす税金の役割～</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コンテンツ プレースホルダー 1"/>
          <p:cNvGraphicFramePr>
            <a:graphicFrameLocks noGrp="1"/>
          </p:cNvGraphicFramePr>
          <p:nvPr>
            <p:ph idx="1"/>
            <p:extLst>
              <p:ext uri="{D42A27DB-BD31-4B8C-83A1-F6EECF244321}">
                <p14:modId xmlns:p14="http://schemas.microsoft.com/office/powerpoint/2010/main" val="3356305341"/>
              </p:ext>
            </p:extLst>
          </p:nvPr>
        </p:nvGraphicFramePr>
        <p:xfrm>
          <a:off x="628650" y="361950"/>
          <a:ext cx="7886700" cy="5815013"/>
        </p:xfrm>
        <a:graphic>
          <a:graphicData uri="http://schemas.openxmlformats.org/drawingml/2006/chart">
            <c:chart xmlns:c="http://schemas.openxmlformats.org/drawingml/2006/chart" xmlns:r="http://schemas.openxmlformats.org/officeDocument/2006/relationships" r:id="rId3"/>
          </a:graphicData>
        </a:graphic>
      </p:graphicFrame>
      <p:sp>
        <p:nvSpPr>
          <p:cNvPr id="3" name="円/楕円 2"/>
          <p:cNvSpPr>
            <a:spLocks noChangeAspect="1"/>
          </p:cNvSpPr>
          <p:nvPr/>
        </p:nvSpPr>
        <p:spPr>
          <a:xfrm>
            <a:off x="3781424" y="2933699"/>
            <a:ext cx="1590675" cy="1590675"/>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algn="ctr"/>
            <a:r>
              <a:rPr lang="ja-JP" altLang="en-US" sz="1600" dirty="0">
                <a:solidFill>
                  <a:prstClr val="black"/>
                </a:solidFill>
                <a:latin typeface="HG丸ｺﾞｼｯｸM-PRO" panose="020F0600000000000000" pitchFamily="50" charset="-128"/>
                <a:ea typeface="HG丸ｺﾞｼｯｸM-PRO" panose="020F0600000000000000" pitchFamily="50" charset="-128"/>
              </a:rPr>
              <a:t>一般会計</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1600" dirty="0">
                <a:solidFill>
                  <a:prstClr val="black"/>
                </a:solidFill>
                <a:latin typeface="HG丸ｺﾞｼｯｸM-PRO" panose="020F0600000000000000" pitchFamily="50" charset="-128"/>
                <a:ea typeface="HG丸ｺﾞｼｯｸM-PRO" panose="020F0600000000000000" pitchFamily="50" charset="-128"/>
              </a:rPr>
              <a:t>歳入総額</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algn="ctr"/>
            <a:r>
              <a:rPr lang="en-US" altLang="ja-JP" sz="1100" dirty="0" smtClean="0">
                <a:solidFill>
                  <a:prstClr val="black"/>
                </a:solidFill>
                <a:latin typeface="HG丸ｺﾞｼｯｸM-PRO" panose="020F0600000000000000" pitchFamily="50" charset="-128"/>
                <a:ea typeface="HG丸ｺﾞｼｯｸM-PRO" panose="020F0600000000000000" pitchFamily="50" charset="-128"/>
              </a:rPr>
              <a:t>97</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兆</a:t>
            </a:r>
            <a:r>
              <a:rPr lang="en-US" altLang="ja-JP" sz="1100" dirty="0" smtClean="0">
                <a:solidFill>
                  <a:prstClr val="black"/>
                </a:solidFill>
                <a:latin typeface="HG丸ｺﾞｼｯｸM-PRO" panose="020F0600000000000000" pitchFamily="50" charset="-128"/>
                <a:ea typeface="HG丸ｺﾞｼｯｸM-PRO" panose="020F0600000000000000" pitchFamily="50" charset="-128"/>
              </a:rPr>
              <a:t>7,128</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億円</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4" name="アーチ 3"/>
          <p:cNvSpPr>
            <a:spLocks/>
          </p:cNvSpPr>
          <p:nvPr/>
        </p:nvSpPr>
        <p:spPr>
          <a:xfrm rot="726894">
            <a:off x="2184736" y="1303938"/>
            <a:ext cx="4795200" cy="4795200"/>
          </a:xfrm>
          <a:prstGeom prst="blockArc">
            <a:avLst>
              <a:gd name="adj1" fmla="val 15450492"/>
              <a:gd name="adj2" fmla="val 6925327"/>
              <a:gd name="adj3" fmla="val 4961"/>
            </a:avLst>
          </a:prstGeom>
          <a:solidFill>
            <a:srgbClr val="91E7CA"/>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8" name="アーチ 7"/>
          <p:cNvSpPr>
            <a:spLocks/>
          </p:cNvSpPr>
          <p:nvPr/>
        </p:nvSpPr>
        <p:spPr>
          <a:xfrm>
            <a:off x="2171983" y="1305207"/>
            <a:ext cx="4771455" cy="4788000"/>
          </a:xfrm>
          <a:prstGeom prst="blockArc">
            <a:avLst>
              <a:gd name="adj1" fmla="val 8766512"/>
              <a:gd name="adj2" fmla="val 16216902"/>
              <a:gd name="adj3" fmla="val 5086"/>
            </a:avLst>
          </a:prstGeom>
          <a:solidFill>
            <a:srgbClr val="FF99FF"/>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grpSp>
        <p:nvGrpSpPr>
          <p:cNvPr id="28" name="グループ化 27"/>
          <p:cNvGrpSpPr/>
          <p:nvPr/>
        </p:nvGrpSpPr>
        <p:grpSpPr>
          <a:xfrm>
            <a:off x="459950" y="2933698"/>
            <a:ext cx="1951810" cy="1747920"/>
            <a:chOff x="590550" y="3552827"/>
            <a:chExt cx="1951810" cy="1747920"/>
          </a:xfrm>
        </p:grpSpPr>
        <p:sp>
          <p:nvSpPr>
            <p:cNvPr id="6" name="正方形/長方形 5"/>
            <p:cNvSpPr/>
            <p:nvPr/>
          </p:nvSpPr>
          <p:spPr>
            <a:xfrm>
              <a:off x="590550" y="4148505"/>
              <a:ext cx="1824036" cy="1152242"/>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prstClr val="black"/>
                  </a:solidFill>
                  <a:latin typeface="HG丸ｺﾞｼｯｸM-PRO" panose="020F0600000000000000" pitchFamily="50" charset="-128"/>
                  <a:ea typeface="HG丸ｺﾞｼｯｸM-PRO" panose="020F0600000000000000" pitchFamily="50" charset="-128"/>
                </a:rPr>
                <a:t>こうさいきん</a:t>
              </a:r>
              <a:endParaRPr lang="en-US" altLang="ja-JP" sz="800"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公債金</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ctr"/>
              <a:r>
                <a:rPr lang="en-US" altLang="ja-JP" sz="1400" dirty="0" smtClean="0">
                  <a:solidFill>
                    <a:prstClr val="black"/>
                  </a:solidFill>
                  <a:latin typeface="HG丸ｺﾞｼｯｸM-PRO" panose="020F0600000000000000" pitchFamily="50" charset="-128"/>
                  <a:ea typeface="HG丸ｺﾞｼｯｸM-PRO" panose="020F0600000000000000" pitchFamily="50" charset="-128"/>
                </a:rPr>
                <a:t>33</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兆</a:t>
              </a:r>
              <a:r>
                <a:rPr lang="en-US" altLang="ja-JP" sz="1400" dirty="0" smtClean="0">
                  <a:solidFill>
                    <a:prstClr val="black"/>
                  </a:solidFill>
                  <a:latin typeface="HG丸ｺﾞｼｯｸM-PRO" panose="020F0600000000000000" pitchFamily="50" charset="-128"/>
                  <a:ea typeface="HG丸ｺﾞｼｯｸM-PRO" panose="020F0600000000000000" pitchFamily="50" charset="-128"/>
                </a:rPr>
                <a:t>6,922</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億</a:t>
              </a: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ctr"/>
              <a:r>
                <a:rPr lang="en-US" altLang="ja-JP" sz="1400" dirty="0" smtClean="0">
                  <a:solidFill>
                    <a:prstClr val="black"/>
                  </a:solidFill>
                  <a:latin typeface="HG丸ｺﾞｼｯｸM-PRO" panose="020F0600000000000000" pitchFamily="50" charset="-128"/>
                  <a:ea typeface="HG丸ｺﾞｼｯｸM-PRO" panose="020F0600000000000000" pitchFamily="50" charset="-128"/>
                </a:rPr>
                <a:t>34.5</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cxnSp>
          <p:nvCxnSpPr>
            <p:cNvPr id="15" name="カギ線コネクタ 14"/>
            <p:cNvCxnSpPr>
              <a:stCxn id="6" idx="0"/>
            </p:cNvCxnSpPr>
            <p:nvPr/>
          </p:nvCxnSpPr>
          <p:spPr>
            <a:xfrm rot="5400000" flipH="1" flipV="1">
              <a:off x="1724625" y="3330770"/>
              <a:ext cx="595678" cy="1039792"/>
            </a:xfrm>
            <a:prstGeom prst="bentConnector2">
              <a:avLst/>
            </a:prstGeom>
            <a:ln w="12700"/>
          </p:spPr>
          <p:style>
            <a:lnRef idx="1">
              <a:schemeClr val="accent1"/>
            </a:lnRef>
            <a:fillRef idx="0">
              <a:schemeClr val="accent1"/>
            </a:fillRef>
            <a:effectRef idx="0">
              <a:schemeClr val="accent1"/>
            </a:effectRef>
            <a:fontRef idx="minor">
              <a:schemeClr val="tx1"/>
            </a:fontRef>
          </p:style>
        </p:cxnSp>
      </p:grpSp>
      <p:grpSp>
        <p:nvGrpSpPr>
          <p:cNvPr id="27" name="グループ化 26"/>
          <p:cNvGrpSpPr/>
          <p:nvPr/>
        </p:nvGrpSpPr>
        <p:grpSpPr>
          <a:xfrm>
            <a:off x="6772274" y="1310971"/>
            <a:ext cx="1824037" cy="3108629"/>
            <a:chOff x="6791324" y="1310971"/>
            <a:chExt cx="1824037" cy="3108629"/>
          </a:xfrm>
        </p:grpSpPr>
        <p:sp>
          <p:nvSpPr>
            <p:cNvPr id="10" name="正方形/長方形 9"/>
            <p:cNvSpPr/>
            <p:nvPr/>
          </p:nvSpPr>
          <p:spPr>
            <a:xfrm>
              <a:off x="6791325" y="1310971"/>
              <a:ext cx="1824036" cy="1152242"/>
            </a:xfrm>
            <a:prstGeom prst="rect">
              <a:avLst/>
            </a:prstGeom>
            <a:solidFill>
              <a:srgbClr val="B7EF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solidFill>
                    <a:prstClr val="black"/>
                  </a:solidFill>
                  <a:latin typeface="HG丸ｺﾞｼｯｸM-PRO" panose="020F0600000000000000" pitchFamily="50" charset="-128"/>
                  <a:ea typeface="HG丸ｺﾞｼｯｸM-PRO" panose="020F0600000000000000" pitchFamily="50" charset="-128"/>
                </a:rPr>
                <a:t>　そぜい　　　いんししゅうにゅう</a:t>
              </a:r>
              <a:endParaRPr lang="en-US" altLang="ja-JP" sz="800"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租税及び印紙収入</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ctr"/>
              <a:r>
                <a:rPr lang="en-US" altLang="ja-JP" sz="1400" dirty="0" smtClean="0">
                  <a:solidFill>
                    <a:prstClr val="black"/>
                  </a:solidFill>
                  <a:latin typeface="HG丸ｺﾞｼｯｸM-PRO" panose="020F0600000000000000" pitchFamily="50" charset="-128"/>
                  <a:ea typeface="HG丸ｺﾞｼｯｸM-PRO" panose="020F0600000000000000" pitchFamily="50" charset="-128"/>
                </a:rPr>
                <a:t>59</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兆</a:t>
              </a:r>
              <a:r>
                <a:rPr lang="en-US" altLang="ja-JP" sz="1400" dirty="0" smtClean="0">
                  <a:solidFill>
                    <a:prstClr val="black"/>
                  </a:solidFill>
                  <a:latin typeface="HG丸ｺﾞｼｯｸM-PRO" panose="020F0600000000000000" pitchFamily="50" charset="-128"/>
                  <a:ea typeface="HG丸ｺﾞｼｯｸM-PRO" panose="020F0600000000000000" pitchFamily="50" charset="-128"/>
                </a:rPr>
                <a:t>790</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億</a:t>
              </a:r>
              <a:r>
                <a:rPr lang="ja-JP" altLang="en-US" sz="1400" dirty="0">
                  <a:solidFill>
                    <a:prstClr val="black"/>
                  </a:solidFill>
                  <a:latin typeface="HG丸ｺﾞｼｯｸM-PRO" panose="020F0600000000000000" pitchFamily="50" charset="-128"/>
                  <a:ea typeface="HG丸ｺﾞｼｯｸM-PRO" panose="020F0600000000000000" pitchFamily="50" charset="-128"/>
                </a:rPr>
                <a:t>円</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ctr"/>
              <a:r>
                <a:rPr lang="en-US" altLang="ja-JP" sz="1400" dirty="0" smtClean="0">
                  <a:solidFill>
                    <a:prstClr val="black"/>
                  </a:solidFill>
                  <a:latin typeface="HG丸ｺﾞｼｯｸM-PRO" panose="020F0600000000000000" pitchFamily="50" charset="-128"/>
                  <a:ea typeface="HG丸ｺﾞｼｯｸM-PRO" panose="020F0600000000000000" pitchFamily="50" charset="-128"/>
                </a:rPr>
                <a:t>60.5</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cxnSp>
          <p:nvCxnSpPr>
            <p:cNvPr id="23" name="カギ線コネクタ 22"/>
            <p:cNvCxnSpPr/>
            <p:nvPr/>
          </p:nvCxnSpPr>
          <p:spPr>
            <a:xfrm rot="5400000" flipH="1" flipV="1">
              <a:off x="6269142" y="2985396"/>
              <a:ext cx="1956386" cy="912021"/>
            </a:xfrm>
            <a:prstGeom prst="bentConnector3">
              <a:avLst>
                <a:gd name="adj1" fmla="val 6"/>
              </a:avLst>
            </a:prstGeom>
            <a:ln w="12700"/>
          </p:spPr>
          <p:style>
            <a:lnRef idx="1">
              <a:schemeClr val="accent1"/>
            </a:lnRef>
            <a:fillRef idx="0">
              <a:schemeClr val="accent1"/>
            </a:fillRef>
            <a:effectRef idx="0">
              <a:schemeClr val="accent1"/>
            </a:effectRef>
            <a:fontRef idx="minor">
              <a:schemeClr val="tx1"/>
            </a:fontRef>
          </p:style>
        </p:cxnSp>
      </p:grpSp>
      <p:sp>
        <p:nvSpPr>
          <p:cNvPr id="25" name="テキスト ボックス 24"/>
          <p:cNvSpPr txBox="1"/>
          <p:nvPr/>
        </p:nvSpPr>
        <p:spPr>
          <a:xfrm>
            <a:off x="581901" y="171797"/>
            <a:ext cx="8022547" cy="646331"/>
          </a:xfrm>
          <a:prstGeom prst="rect">
            <a:avLst/>
          </a:prstGeom>
          <a:noFill/>
        </p:spPr>
        <p:txBody>
          <a:bodyPr wrap="square" rtlCol="0">
            <a:spAutoFit/>
          </a:bodyPr>
          <a:lstStyle/>
          <a:p>
            <a:r>
              <a:rPr lang="ja-JP" altLang="en-US" sz="3600" dirty="0" smtClean="0">
                <a:solidFill>
                  <a:prstClr val="black"/>
                </a:solidFill>
                <a:latin typeface="HGPｺﾞｼｯｸE" panose="020B0900000000000000" pitchFamily="50" charset="-128"/>
                <a:ea typeface="HGPｺﾞｼｯｸE" panose="020B0900000000000000" pitchFamily="50" charset="-128"/>
              </a:rPr>
              <a:t>国の歳入　</a:t>
            </a:r>
            <a:r>
              <a:rPr lang="ja-JP" altLang="en-US" sz="2400" dirty="0" smtClean="0">
                <a:solidFill>
                  <a:prstClr val="black"/>
                </a:solidFill>
                <a:latin typeface="HGPｺﾞｼｯｸM" panose="020B0600000000000000" pitchFamily="50" charset="-128"/>
                <a:ea typeface="HGPｺﾞｼｯｸM" panose="020B0600000000000000" pitchFamily="50" charset="-128"/>
              </a:rPr>
              <a:t>（平成</a:t>
            </a:r>
            <a:r>
              <a:rPr lang="ja-JP" altLang="en-US" sz="2400" dirty="0">
                <a:solidFill>
                  <a:prstClr val="black"/>
                </a:solidFill>
                <a:latin typeface="HGPｺﾞｼｯｸM" panose="020B0600000000000000" pitchFamily="50" charset="-128"/>
                <a:ea typeface="HGPｺﾞｼｯｸM" panose="020B0600000000000000" pitchFamily="50" charset="-128"/>
              </a:rPr>
              <a:t>３０</a:t>
            </a:r>
            <a:r>
              <a:rPr lang="ja-JP" altLang="en-US" sz="2400" dirty="0" smtClean="0">
                <a:solidFill>
                  <a:prstClr val="black"/>
                </a:solidFill>
                <a:latin typeface="HGPｺﾞｼｯｸM" panose="020B0600000000000000" pitchFamily="50" charset="-128"/>
                <a:ea typeface="HGPｺﾞｼｯｸM" panose="020B0600000000000000" pitchFamily="50" charset="-128"/>
              </a:rPr>
              <a:t>年度一般会計予算）</a:t>
            </a:r>
            <a:endParaRPr lang="en-US" altLang="ja-JP" sz="2400" dirty="0" smtClean="0">
              <a:solidFill>
                <a:prstClr val="black"/>
              </a:solidFill>
              <a:latin typeface="HGPｺﾞｼｯｸM" panose="020B0600000000000000" pitchFamily="50" charset="-128"/>
              <a:ea typeface="HGPｺﾞｼｯｸM" panose="020B0600000000000000" pitchFamily="50" charset="-128"/>
            </a:endParaRPr>
          </a:p>
        </p:txBody>
      </p:sp>
      <p:sp>
        <p:nvSpPr>
          <p:cNvPr id="29" name="円形吹き出し 28"/>
          <p:cNvSpPr/>
          <p:nvPr/>
        </p:nvSpPr>
        <p:spPr>
          <a:xfrm>
            <a:off x="219840" y="5085184"/>
            <a:ext cx="2304256" cy="864096"/>
          </a:xfrm>
          <a:prstGeom prst="wedgeEllipseCallout">
            <a:avLst>
              <a:gd name="adj1" fmla="val 12226"/>
              <a:gd name="adj2" fmla="val -103302"/>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b="1" dirty="0" smtClean="0">
                <a:solidFill>
                  <a:prstClr val="white"/>
                </a:solidFill>
              </a:rPr>
              <a:t>借金</a:t>
            </a:r>
            <a:endParaRPr lang="en-US" altLang="ja-JP" b="1" dirty="0" smtClean="0">
              <a:solidFill>
                <a:prstClr val="white"/>
              </a:solidFill>
            </a:endParaRPr>
          </a:p>
          <a:p>
            <a:pPr algn="ctr"/>
            <a:r>
              <a:rPr lang="ja-JP" altLang="en-US" b="1" dirty="0" smtClean="0">
                <a:solidFill>
                  <a:prstClr val="white"/>
                </a:solidFill>
              </a:rPr>
              <a:t>（将来世代への先送り）</a:t>
            </a:r>
            <a:endParaRPr lang="ja-JP" altLang="en-US" b="1" dirty="0">
              <a:solidFill>
                <a:prstClr val="white"/>
              </a:solidFill>
            </a:endParaRPr>
          </a:p>
        </p:txBody>
      </p:sp>
      <p:sp>
        <p:nvSpPr>
          <p:cNvPr id="19" name="テキスト ボックス 18"/>
          <p:cNvSpPr txBox="1"/>
          <p:nvPr/>
        </p:nvSpPr>
        <p:spPr>
          <a:xfrm>
            <a:off x="6228184" y="5426838"/>
            <a:ext cx="2868981" cy="1200329"/>
          </a:xfrm>
          <a:prstGeom prst="rect">
            <a:avLst/>
          </a:prstGeom>
          <a:noFill/>
        </p:spPr>
        <p:txBody>
          <a:bodyPr wrap="square" rtlCol="0">
            <a:spAutoFit/>
          </a:bodyPr>
          <a:lstStyle/>
          <a:p>
            <a:r>
              <a:rPr lang="ja-JP" altLang="en-US" sz="2400" dirty="0" smtClean="0">
                <a:solidFill>
                  <a:srgbClr val="FF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国</a:t>
            </a:r>
            <a:r>
              <a:rPr lang="ja-JP" altLang="en-US" sz="2400" dirty="0">
                <a:solidFill>
                  <a:srgbClr val="FF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の収入</a:t>
            </a:r>
            <a:r>
              <a:rPr lang="ja-JP" altLang="en-US" sz="2400" dirty="0" smtClean="0">
                <a:solidFill>
                  <a:srgbClr val="FF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の</a:t>
            </a:r>
            <a:endParaRPr lang="en-US" altLang="ja-JP" sz="2400" dirty="0" smtClean="0">
              <a:solidFill>
                <a:srgbClr val="FF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r>
              <a:rPr lang="ja-JP" altLang="en-US" sz="2400" dirty="0" smtClean="0">
                <a:solidFill>
                  <a:srgbClr val="FF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約</a:t>
            </a:r>
            <a:r>
              <a:rPr lang="ja-JP" altLang="en-US" sz="2400" dirty="0">
                <a:solidFill>
                  <a:srgbClr val="FF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６０．５</a:t>
            </a:r>
            <a:r>
              <a:rPr lang="ja-JP" altLang="en-US" sz="2400" dirty="0" smtClean="0">
                <a:solidFill>
                  <a:srgbClr val="FF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％が税金で</a:t>
            </a:r>
            <a:endParaRPr lang="en-US" altLang="ja-JP" sz="2400" dirty="0" smtClean="0">
              <a:solidFill>
                <a:srgbClr val="FF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r>
              <a:rPr lang="ja-JP" altLang="en-US" sz="2400" dirty="0" smtClean="0">
                <a:solidFill>
                  <a:srgbClr val="FF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成り立っています</a:t>
            </a:r>
            <a:endParaRPr lang="en-US" altLang="ja-JP" sz="2400" dirty="0" smtClean="0">
              <a:solidFill>
                <a:srgbClr val="FF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16" name="テキスト ボックス 15"/>
          <p:cNvSpPr txBox="1"/>
          <p:nvPr/>
        </p:nvSpPr>
        <p:spPr>
          <a:xfrm>
            <a:off x="18818" y="6566222"/>
            <a:ext cx="7014435" cy="261610"/>
          </a:xfrm>
          <a:prstGeom prst="rect">
            <a:avLst/>
          </a:prstGeom>
          <a:noFill/>
        </p:spPr>
        <p:txBody>
          <a:bodyPr wrap="square" rtlCol="0">
            <a:spAutoFit/>
          </a:bodyPr>
          <a:lstStyle/>
          <a:p>
            <a:r>
              <a:rPr lang="en-US" altLang="ja-JP" sz="1100" dirty="0" smtClean="0">
                <a:solidFill>
                  <a:prstClr val="black"/>
                </a:solidFill>
                <a:latin typeface="ＭＳ Ｐゴシック"/>
                <a:ea typeface="ＭＳ Ｐゴシック"/>
              </a:rPr>
              <a:t>※ </a:t>
            </a:r>
            <a:r>
              <a:rPr lang="ja-JP" altLang="en-US" sz="1100" dirty="0" smtClean="0">
                <a:solidFill>
                  <a:prstClr val="black"/>
                </a:solidFill>
                <a:latin typeface="ＭＳ Ｐゴシック"/>
                <a:ea typeface="ＭＳ Ｐゴシック"/>
              </a:rPr>
              <a:t>構成比</a:t>
            </a:r>
            <a:r>
              <a:rPr lang="ja-JP" altLang="en-US" sz="1100" dirty="0">
                <a:solidFill>
                  <a:prstClr val="black"/>
                </a:solidFill>
                <a:latin typeface="ＭＳ Ｐゴシック"/>
                <a:ea typeface="ＭＳ Ｐゴシック"/>
              </a:rPr>
              <a:t>は小数点以下第</a:t>
            </a:r>
            <a:r>
              <a:rPr lang="en-US" altLang="ja-JP" sz="1100" dirty="0">
                <a:solidFill>
                  <a:prstClr val="black"/>
                </a:solidFill>
                <a:latin typeface="ＭＳ Ｐゴシック"/>
                <a:ea typeface="ＭＳ Ｐゴシック"/>
              </a:rPr>
              <a:t>2</a:t>
            </a:r>
            <a:r>
              <a:rPr lang="ja-JP" altLang="en-US" sz="1100" dirty="0">
                <a:solidFill>
                  <a:prstClr val="black"/>
                </a:solidFill>
                <a:latin typeface="ＭＳ Ｐゴシック"/>
                <a:ea typeface="ＭＳ Ｐゴシック"/>
              </a:rPr>
              <a:t>位を四捨五入しているため、合計しても必ずしも</a:t>
            </a:r>
            <a:r>
              <a:rPr lang="en-US" altLang="ja-JP" sz="1100" dirty="0">
                <a:solidFill>
                  <a:prstClr val="black"/>
                </a:solidFill>
                <a:latin typeface="ＭＳ Ｐゴシック"/>
                <a:ea typeface="ＭＳ Ｐゴシック"/>
              </a:rPr>
              <a:t>100</a:t>
            </a:r>
            <a:r>
              <a:rPr lang="ja-JP" altLang="en-US" sz="1100" dirty="0">
                <a:solidFill>
                  <a:prstClr val="black"/>
                </a:solidFill>
                <a:latin typeface="ＭＳ Ｐゴシック"/>
                <a:ea typeface="ＭＳ Ｐゴシック"/>
              </a:rPr>
              <a:t>とはならない。 </a:t>
            </a:r>
          </a:p>
        </p:txBody>
      </p:sp>
      <p:sp>
        <p:nvSpPr>
          <p:cNvPr id="17" name="角丸四角形吹き出し 1"/>
          <p:cNvSpPr>
            <a:spLocks noChangeArrowheads="1"/>
          </p:cNvSpPr>
          <p:nvPr/>
        </p:nvSpPr>
        <p:spPr bwMode="auto">
          <a:xfrm>
            <a:off x="251520" y="1012805"/>
            <a:ext cx="2538424" cy="646986"/>
          </a:xfrm>
          <a:prstGeom prst="wedgeRoundRectCallout">
            <a:avLst>
              <a:gd name="adj1" fmla="val 44119"/>
              <a:gd name="adj2" fmla="val 5704"/>
              <a:gd name="adj3" fmla="val 16667"/>
            </a:avLst>
          </a:prstGeom>
          <a:solidFill>
            <a:srgbClr val="CCFFFF"/>
          </a:solidFill>
          <a:ln>
            <a:headEnd/>
            <a:tailEnd/>
          </a:ln>
        </p:spPr>
        <p:style>
          <a:lnRef idx="0">
            <a:schemeClr val="accent1"/>
          </a:lnRef>
          <a:fillRef idx="3">
            <a:schemeClr val="accent1"/>
          </a:fillRef>
          <a:effectRef idx="3">
            <a:schemeClr val="accent1"/>
          </a:effectRef>
          <a:fontRef idx="minor">
            <a:schemeClr val="lt1"/>
          </a:fontRef>
        </p:style>
        <p:txBody>
          <a:bodyPr anchor="ctr">
            <a:spAutoFit/>
          </a:bodyPr>
          <a:lstStyle/>
          <a:p>
            <a:pPr fontAlgn="auto">
              <a:spcBef>
                <a:spcPts val="0"/>
              </a:spcBef>
              <a:spcAft>
                <a:spcPts val="0"/>
              </a:spcAft>
              <a:defRPr/>
            </a:pPr>
            <a:r>
              <a:rPr lang="en-US" altLang="ja-JP" sz="1600" dirty="0">
                <a:solidFill>
                  <a:schemeClr val="tx1"/>
                </a:solidFill>
              </a:rPr>
              <a:t>1</a:t>
            </a:r>
            <a:r>
              <a:rPr lang="ja-JP" altLang="en-US" sz="1600" dirty="0">
                <a:solidFill>
                  <a:schemeClr val="tx1"/>
                </a:solidFill>
              </a:rPr>
              <a:t>年間に得た国の収入を</a:t>
            </a:r>
            <a:endParaRPr lang="en-US" altLang="ja-JP" sz="1600" dirty="0">
              <a:solidFill>
                <a:schemeClr val="tx1"/>
              </a:solidFill>
            </a:endParaRPr>
          </a:p>
          <a:p>
            <a:pPr fontAlgn="auto">
              <a:spcBef>
                <a:spcPts val="0"/>
              </a:spcBef>
              <a:spcAft>
                <a:spcPts val="0"/>
              </a:spcAft>
              <a:defRPr/>
            </a:pPr>
            <a:r>
              <a:rPr lang="ja-JP" altLang="en-US" sz="1600" dirty="0">
                <a:solidFill>
                  <a:schemeClr val="tx1"/>
                </a:solidFill>
              </a:rPr>
              <a:t>「歳入」と言います。</a:t>
            </a:r>
            <a:endParaRPr lang="en-US" altLang="ja-JP" sz="1600" dirty="0">
              <a:solidFill>
                <a:schemeClr val="tx1"/>
              </a:solidFill>
            </a:endParaRPr>
          </a:p>
        </p:txBody>
      </p:sp>
      <p:sp>
        <p:nvSpPr>
          <p:cNvPr id="18" name="角丸四角形吹き出し 3"/>
          <p:cNvSpPr>
            <a:spLocks noChangeArrowheads="1"/>
          </p:cNvSpPr>
          <p:nvPr/>
        </p:nvSpPr>
        <p:spPr bwMode="auto">
          <a:xfrm>
            <a:off x="251520" y="1844824"/>
            <a:ext cx="2376264" cy="900000"/>
          </a:xfrm>
          <a:prstGeom prst="wedgeRoundRectCallout">
            <a:avLst>
              <a:gd name="adj1" fmla="val -42528"/>
              <a:gd name="adj2" fmla="val -50789"/>
              <a:gd name="adj3" fmla="val 16667"/>
            </a:avLst>
          </a:prstGeom>
          <a:solidFill>
            <a:srgbClr val="CCFFFF"/>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defRPr/>
            </a:pPr>
            <a:r>
              <a:rPr lang="ja-JP" altLang="en-US" dirty="0">
                <a:solidFill>
                  <a:schemeClr val="tx1"/>
                </a:solidFill>
              </a:rPr>
              <a:t>公債金収入は、国債を</a:t>
            </a:r>
            <a:endParaRPr lang="en-US" altLang="ja-JP" dirty="0">
              <a:solidFill>
                <a:schemeClr val="tx1"/>
              </a:solidFill>
            </a:endParaRPr>
          </a:p>
          <a:p>
            <a:pPr fontAlgn="auto">
              <a:spcBef>
                <a:spcPts val="0"/>
              </a:spcBef>
              <a:spcAft>
                <a:spcPts val="0"/>
              </a:spcAft>
              <a:defRPr/>
            </a:pPr>
            <a:r>
              <a:rPr lang="ja-JP" altLang="en-US" dirty="0">
                <a:solidFill>
                  <a:schemeClr val="tx1"/>
                </a:solidFill>
              </a:rPr>
              <a:t>発行して得る収入で、</a:t>
            </a:r>
            <a:endParaRPr lang="en-US" altLang="ja-JP" dirty="0">
              <a:solidFill>
                <a:schemeClr val="tx1"/>
              </a:solidFill>
            </a:endParaRPr>
          </a:p>
          <a:p>
            <a:pPr fontAlgn="auto">
              <a:spcBef>
                <a:spcPts val="0"/>
              </a:spcBef>
              <a:spcAft>
                <a:spcPts val="0"/>
              </a:spcAft>
              <a:defRPr/>
            </a:pPr>
            <a:r>
              <a:rPr lang="ja-JP" altLang="en-US" dirty="0">
                <a:solidFill>
                  <a:schemeClr val="tx1"/>
                </a:solidFill>
              </a:rPr>
              <a:t>いわば国の借金です！</a:t>
            </a:r>
          </a:p>
        </p:txBody>
      </p:sp>
    </p:spTree>
    <p:extLst>
      <p:ext uri="{BB962C8B-B14F-4D97-AF65-F5344CB8AC3E}">
        <p14:creationId xmlns:p14="http://schemas.microsoft.com/office/powerpoint/2010/main" val="427502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1000"/>
                                        <p:tgtEl>
                                          <p:spTgt spid="4"/>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800"/>
                                        <p:tgtEl>
                                          <p:spTgt spid="8"/>
                                        </p:tgtEl>
                                      </p:cBhvr>
                                    </p:animEffect>
                                  </p:childTnLst>
                                </p:cTn>
                              </p:par>
                            </p:childTnLst>
                          </p:cTn>
                        </p:par>
                        <p:par>
                          <p:cTn id="21" fill="hold">
                            <p:stCondLst>
                              <p:cond delay="1800"/>
                            </p:stCondLst>
                            <p:childTnLst>
                              <p:par>
                                <p:cTn id="22" presetID="22" presetClass="entr" presetSubtype="4"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500"/>
                                        <p:tgtEl>
                                          <p:spTgt spid="27"/>
                                        </p:tgtEl>
                                      </p:cBhvr>
                                    </p:animEffect>
                                  </p:childTnLst>
                                </p:cTn>
                              </p:par>
                              <p:par>
                                <p:cTn id="25" presetID="22" presetClass="entr" presetSubtype="1"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up)">
                                      <p:cBhvr>
                                        <p:cTn id="27" dur="500"/>
                                        <p:tgtEl>
                                          <p:spTgt spid="28"/>
                                        </p:tgtEl>
                                      </p:cBhvr>
                                    </p:animEffect>
                                  </p:childTnLst>
                                </p:cTn>
                              </p:par>
                            </p:childTnLst>
                          </p:cTn>
                        </p:par>
                        <p:par>
                          <p:cTn id="28" fill="hold">
                            <p:stCondLst>
                              <p:cond delay="2300"/>
                            </p:stCondLst>
                            <p:childTnLst>
                              <p:par>
                                <p:cTn id="29" presetID="10"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600"/>
                                        <p:tgtEl>
                                          <p:spTgt spid="18"/>
                                        </p:tgtEl>
                                      </p:cBhvr>
                                    </p:animEffect>
                                    <p:anim calcmode="lin" valueType="num">
                                      <p:cBhvr>
                                        <p:cTn id="47" dur="1600" fill="hold"/>
                                        <p:tgtEl>
                                          <p:spTgt spid="18"/>
                                        </p:tgtEl>
                                        <p:attrNameLst>
                                          <p:attrName>ppt_x</p:attrName>
                                        </p:attrNameLst>
                                      </p:cBhvr>
                                      <p:tavLst>
                                        <p:tav tm="0">
                                          <p:val>
                                            <p:strVal val="#ppt_x"/>
                                          </p:val>
                                        </p:tav>
                                        <p:tav tm="100000">
                                          <p:val>
                                            <p:strVal val="#ppt_x"/>
                                          </p:val>
                                        </p:tav>
                                      </p:tavLst>
                                    </p:anim>
                                    <p:anim calcmode="lin" valueType="num">
                                      <p:cBhvr>
                                        <p:cTn id="48" dur="16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4" grpId="0" animBg="1"/>
      <p:bldP spid="8" grpId="0" animBg="1"/>
      <p:bldP spid="29"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コンテンツ プレースホルダー 1"/>
          <p:cNvGraphicFramePr>
            <a:graphicFrameLocks noGrp="1"/>
          </p:cNvGraphicFramePr>
          <p:nvPr>
            <p:ph idx="1"/>
            <p:extLst>
              <p:ext uri="{D42A27DB-BD31-4B8C-83A1-F6EECF244321}">
                <p14:modId xmlns:p14="http://schemas.microsoft.com/office/powerpoint/2010/main" val="3200578494"/>
              </p:ext>
            </p:extLst>
          </p:nvPr>
        </p:nvGraphicFramePr>
        <p:xfrm>
          <a:off x="628650" y="361950"/>
          <a:ext cx="7886700" cy="5815013"/>
        </p:xfrm>
        <a:graphic>
          <a:graphicData uri="http://schemas.openxmlformats.org/drawingml/2006/chart">
            <c:chart xmlns:c="http://schemas.openxmlformats.org/drawingml/2006/chart" xmlns:r="http://schemas.openxmlformats.org/officeDocument/2006/relationships" r:id="rId2"/>
          </a:graphicData>
        </a:graphic>
      </p:graphicFrame>
      <p:sp>
        <p:nvSpPr>
          <p:cNvPr id="3" name="円/楕円 2"/>
          <p:cNvSpPr>
            <a:spLocks noChangeAspect="1"/>
          </p:cNvSpPr>
          <p:nvPr/>
        </p:nvSpPr>
        <p:spPr>
          <a:xfrm>
            <a:off x="3781424" y="2933699"/>
            <a:ext cx="1590675" cy="1590675"/>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algn="ctr"/>
            <a:r>
              <a:rPr lang="ja-JP" altLang="en-US" sz="1600" dirty="0">
                <a:solidFill>
                  <a:prstClr val="black"/>
                </a:solidFill>
                <a:latin typeface="HG丸ｺﾞｼｯｸM-PRO" panose="020F0600000000000000" pitchFamily="50" charset="-128"/>
                <a:ea typeface="HG丸ｺﾞｼｯｸM-PRO" panose="020F0600000000000000" pitchFamily="50" charset="-128"/>
              </a:rPr>
              <a:t>一般会計</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1600" dirty="0">
                <a:solidFill>
                  <a:prstClr val="black"/>
                </a:solidFill>
                <a:latin typeface="HG丸ｺﾞｼｯｸM-PRO" panose="020F0600000000000000" pitchFamily="50" charset="-128"/>
                <a:ea typeface="HG丸ｺﾞｼｯｸM-PRO" panose="020F0600000000000000" pitchFamily="50" charset="-128"/>
              </a:rPr>
              <a:t>歳出総額</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algn="ctr"/>
            <a:r>
              <a:rPr lang="en-US" altLang="ja-JP" sz="1100" dirty="0" smtClean="0">
                <a:solidFill>
                  <a:prstClr val="black"/>
                </a:solidFill>
                <a:latin typeface="HG丸ｺﾞｼｯｸM-PRO" panose="020F0600000000000000" pitchFamily="50" charset="-128"/>
                <a:ea typeface="HG丸ｺﾞｼｯｸM-PRO" panose="020F0600000000000000" pitchFamily="50" charset="-128"/>
              </a:rPr>
              <a:t>97</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兆</a:t>
            </a:r>
            <a:r>
              <a:rPr lang="en-US" altLang="ja-JP" sz="1100" dirty="0" smtClean="0">
                <a:solidFill>
                  <a:prstClr val="black"/>
                </a:solidFill>
                <a:latin typeface="HG丸ｺﾞｼｯｸM-PRO" panose="020F0600000000000000" pitchFamily="50" charset="-128"/>
                <a:ea typeface="HG丸ｺﾞｼｯｸM-PRO" panose="020F0600000000000000" pitchFamily="50" charset="-128"/>
              </a:rPr>
              <a:t>7,128</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億円</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4" name="アーチ 3"/>
          <p:cNvSpPr>
            <a:spLocks/>
          </p:cNvSpPr>
          <p:nvPr/>
        </p:nvSpPr>
        <p:spPr>
          <a:xfrm>
            <a:off x="2171983" y="1310971"/>
            <a:ext cx="4794983" cy="4795200"/>
          </a:xfrm>
          <a:prstGeom prst="blockArc">
            <a:avLst>
              <a:gd name="adj1" fmla="val 16212333"/>
              <a:gd name="adj2" fmla="val 11050647"/>
              <a:gd name="adj3" fmla="val 4954"/>
            </a:avLst>
          </a:prstGeom>
          <a:solidFill>
            <a:srgbClr val="BCF1B9"/>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8" name="アーチ 7"/>
          <p:cNvSpPr>
            <a:spLocks/>
          </p:cNvSpPr>
          <p:nvPr/>
        </p:nvSpPr>
        <p:spPr>
          <a:xfrm>
            <a:off x="2181508" y="1310971"/>
            <a:ext cx="4752000" cy="4770162"/>
          </a:xfrm>
          <a:prstGeom prst="blockArc">
            <a:avLst>
              <a:gd name="adj1" fmla="val 11059614"/>
              <a:gd name="adj2" fmla="val 16215112"/>
              <a:gd name="adj3" fmla="val 5039"/>
            </a:avLst>
          </a:prstGeom>
          <a:solidFill>
            <a:srgbClr val="D5ABFF"/>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grpSp>
        <p:nvGrpSpPr>
          <p:cNvPr id="28" name="グループ化 27"/>
          <p:cNvGrpSpPr/>
          <p:nvPr/>
        </p:nvGrpSpPr>
        <p:grpSpPr>
          <a:xfrm>
            <a:off x="448164" y="1678092"/>
            <a:ext cx="1824038" cy="1721292"/>
            <a:chOff x="590550" y="4933946"/>
            <a:chExt cx="1824038" cy="1721292"/>
          </a:xfrm>
        </p:grpSpPr>
        <p:sp>
          <p:nvSpPr>
            <p:cNvPr id="6" name="正方形/長方形 5"/>
            <p:cNvSpPr/>
            <p:nvPr/>
          </p:nvSpPr>
          <p:spPr>
            <a:xfrm>
              <a:off x="590550" y="4933946"/>
              <a:ext cx="1824036" cy="1152242"/>
            </a:xfrm>
            <a:prstGeom prst="rect">
              <a:avLst/>
            </a:prstGeom>
            <a:solidFill>
              <a:srgbClr val="E2C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prstClr val="black"/>
                  </a:solidFill>
                  <a:latin typeface="HG丸ｺﾞｼｯｸM-PRO" panose="020F0600000000000000" pitchFamily="50" charset="-128"/>
                  <a:ea typeface="HG丸ｺﾞｼｯｸM-PRO" panose="020F0600000000000000" pitchFamily="50" charset="-128"/>
                </a:rPr>
                <a:t>こくさい</a:t>
              </a:r>
              <a:r>
                <a:rPr lang="ja-JP" altLang="en-US" sz="800" dirty="0" err="1">
                  <a:solidFill>
                    <a:prstClr val="black"/>
                  </a:solidFill>
                  <a:latin typeface="HG丸ｺﾞｼｯｸM-PRO" panose="020F0600000000000000" pitchFamily="50" charset="-128"/>
                  <a:ea typeface="HG丸ｺﾞｼｯｸM-PRO" panose="020F0600000000000000" pitchFamily="50" charset="-128"/>
                </a:rPr>
                <a:t>ひ</a:t>
              </a:r>
              <a:endParaRPr lang="en-US" altLang="ja-JP" sz="800"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国債費</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ctr"/>
              <a:r>
                <a:rPr lang="en-US" altLang="ja-JP" sz="1400" dirty="0">
                  <a:solidFill>
                    <a:prstClr val="black"/>
                  </a:solidFill>
                  <a:latin typeface="HG丸ｺﾞｼｯｸM-PRO" panose="020F0600000000000000" pitchFamily="50" charset="-128"/>
                  <a:ea typeface="HG丸ｺﾞｼｯｸM-PRO" panose="020F0600000000000000" pitchFamily="50" charset="-128"/>
                </a:rPr>
                <a:t>23</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兆</a:t>
              </a:r>
              <a:r>
                <a:rPr lang="en-US" altLang="ja-JP" sz="1400" dirty="0" smtClean="0">
                  <a:solidFill>
                    <a:prstClr val="black"/>
                  </a:solidFill>
                  <a:latin typeface="HG丸ｺﾞｼｯｸM-PRO" panose="020F0600000000000000" pitchFamily="50" charset="-128"/>
                  <a:ea typeface="HG丸ｺﾞｼｯｸM-PRO" panose="020F0600000000000000" pitchFamily="50" charset="-128"/>
                </a:rPr>
                <a:t>3,020</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億円</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ctr"/>
              <a:r>
                <a:rPr lang="en-US" altLang="ja-JP" sz="1400" dirty="0" smtClean="0">
                  <a:solidFill>
                    <a:prstClr val="black"/>
                  </a:solidFill>
                  <a:latin typeface="HG丸ｺﾞｼｯｸM-PRO" panose="020F0600000000000000" pitchFamily="50" charset="-128"/>
                  <a:ea typeface="HG丸ｺﾞｼｯｸM-PRO" panose="020F0600000000000000" pitchFamily="50" charset="-128"/>
                </a:rPr>
                <a:t>23.8</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cxnSp>
          <p:nvCxnSpPr>
            <p:cNvPr id="15" name="カギ線コネクタ 14"/>
            <p:cNvCxnSpPr/>
            <p:nvPr/>
          </p:nvCxnSpPr>
          <p:spPr>
            <a:xfrm>
              <a:off x="1502567" y="6086190"/>
              <a:ext cx="912021" cy="569048"/>
            </a:xfrm>
            <a:prstGeom prst="bentConnector3">
              <a:avLst>
                <a:gd name="adj1" fmla="val -130"/>
              </a:avLst>
            </a:prstGeom>
            <a:ln w="12700"/>
          </p:spPr>
          <p:style>
            <a:lnRef idx="1">
              <a:schemeClr val="accent1"/>
            </a:lnRef>
            <a:fillRef idx="0">
              <a:schemeClr val="accent1"/>
            </a:fillRef>
            <a:effectRef idx="0">
              <a:schemeClr val="accent1"/>
            </a:effectRef>
            <a:fontRef idx="minor">
              <a:schemeClr val="tx1"/>
            </a:fontRef>
          </p:style>
        </p:cxnSp>
      </p:grpSp>
      <p:grpSp>
        <p:nvGrpSpPr>
          <p:cNvPr id="27" name="グループ化 26"/>
          <p:cNvGrpSpPr/>
          <p:nvPr/>
        </p:nvGrpSpPr>
        <p:grpSpPr>
          <a:xfrm>
            <a:off x="6891468" y="3664262"/>
            <a:ext cx="1982808" cy="1844088"/>
            <a:chOff x="6632553" y="619125"/>
            <a:chExt cx="1982808" cy="1844088"/>
          </a:xfrm>
        </p:grpSpPr>
        <p:sp>
          <p:nvSpPr>
            <p:cNvPr id="10" name="正方形/長方形 9"/>
            <p:cNvSpPr/>
            <p:nvPr/>
          </p:nvSpPr>
          <p:spPr>
            <a:xfrm>
              <a:off x="6791325" y="1310971"/>
              <a:ext cx="1824036" cy="1152242"/>
            </a:xfrm>
            <a:prstGeom prst="rect">
              <a:avLst/>
            </a:prstGeom>
            <a:solidFill>
              <a:srgbClr val="D4F6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prstClr val="black"/>
                  </a:solidFill>
                  <a:latin typeface="HG丸ｺﾞｼｯｸM-PRO" panose="020F0600000000000000" pitchFamily="50" charset="-128"/>
                  <a:ea typeface="HG丸ｺﾞｼｯｸM-PRO" panose="020F0600000000000000" pitchFamily="50" charset="-128"/>
                </a:rPr>
                <a:t>　きそてき　ざいせいしゅうし</a:t>
              </a:r>
              <a:endParaRPr lang="en-US" altLang="ja-JP" sz="800"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基礎的財政収支</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1400" dirty="0">
                  <a:solidFill>
                    <a:prstClr val="black"/>
                  </a:solidFill>
                  <a:latin typeface="HG丸ｺﾞｼｯｸM-PRO" panose="020F0600000000000000" pitchFamily="50" charset="-128"/>
                  <a:ea typeface="HG丸ｺﾞｼｯｸM-PRO" panose="020F0600000000000000" pitchFamily="50" charset="-128"/>
                </a:rPr>
                <a:t>対象経費</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ctr"/>
              <a:r>
                <a:rPr lang="en-US" altLang="ja-JP" sz="1400" dirty="0" smtClean="0">
                  <a:solidFill>
                    <a:prstClr val="black"/>
                  </a:solidFill>
                  <a:latin typeface="HG丸ｺﾞｼｯｸM-PRO" panose="020F0600000000000000" pitchFamily="50" charset="-128"/>
                  <a:ea typeface="HG丸ｺﾞｼｯｸM-PRO" panose="020F0600000000000000" pitchFamily="50" charset="-128"/>
                </a:rPr>
                <a:t>74</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兆</a:t>
              </a:r>
              <a:r>
                <a:rPr lang="en-US" altLang="ja-JP" sz="1400" dirty="0" smtClean="0">
                  <a:solidFill>
                    <a:prstClr val="black"/>
                  </a:solidFill>
                  <a:latin typeface="HG丸ｺﾞｼｯｸM-PRO" panose="020F0600000000000000" pitchFamily="50" charset="-128"/>
                  <a:ea typeface="HG丸ｺﾞｼｯｸM-PRO" panose="020F0600000000000000" pitchFamily="50" charset="-128"/>
                </a:rPr>
                <a:t>4,108</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億円</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ctr"/>
              <a:r>
                <a:rPr lang="en-US" altLang="ja-JP" sz="1400" dirty="0" smtClean="0">
                  <a:solidFill>
                    <a:prstClr val="black"/>
                  </a:solidFill>
                  <a:latin typeface="HG丸ｺﾞｼｯｸM-PRO" panose="020F0600000000000000" pitchFamily="50" charset="-128"/>
                  <a:ea typeface="HG丸ｺﾞｼｯｸM-PRO" panose="020F0600000000000000" pitchFamily="50" charset="-128"/>
                </a:rPr>
                <a:t>76.2</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cxnSp>
          <p:nvCxnSpPr>
            <p:cNvPr id="23" name="カギ線コネクタ 22"/>
            <p:cNvCxnSpPr>
              <a:endCxn id="10" idx="0"/>
            </p:cNvCxnSpPr>
            <p:nvPr/>
          </p:nvCxnSpPr>
          <p:spPr>
            <a:xfrm>
              <a:off x="6632553" y="619125"/>
              <a:ext cx="1070790" cy="691846"/>
            </a:xfrm>
            <a:prstGeom prst="bentConnector2">
              <a:avLst/>
            </a:prstGeom>
            <a:ln w="12700"/>
          </p:spPr>
          <p:style>
            <a:lnRef idx="1">
              <a:schemeClr val="accent1"/>
            </a:lnRef>
            <a:fillRef idx="0">
              <a:schemeClr val="accent1"/>
            </a:fillRef>
            <a:effectRef idx="0">
              <a:schemeClr val="accent1"/>
            </a:effectRef>
            <a:fontRef idx="minor">
              <a:schemeClr val="tx1"/>
            </a:fontRef>
          </p:style>
        </p:cxnSp>
      </p:grpSp>
      <p:sp>
        <p:nvSpPr>
          <p:cNvPr id="25" name="テキスト ボックス 24"/>
          <p:cNvSpPr txBox="1"/>
          <p:nvPr/>
        </p:nvSpPr>
        <p:spPr>
          <a:xfrm>
            <a:off x="581901" y="171797"/>
            <a:ext cx="8454595" cy="1546577"/>
          </a:xfrm>
          <a:prstGeom prst="rect">
            <a:avLst/>
          </a:prstGeom>
          <a:noFill/>
        </p:spPr>
        <p:txBody>
          <a:bodyPr wrap="square" rtlCol="0">
            <a:spAutoFit/>
          </a:bodyPr>
          <a:lstStyle/>
          <a:p>
            <a:r>
              <a:rPr lang="ja-JP" altLang="en-US" sz="3600" dirty="0" smtClean="0">
                <a:solidFill>
                  <a:prstClr val="black"/>
                </a:solidFill>
                <a:latin typeface="HGPｺﾞｼｯｸE" panose="020B0900000000000000" pitchFamily="50" charset="-128"/>
                <a:ea typeface="HGPｺﾞｼｯｸE" panose="020B0900000000000000" pitchFamily="50" charset="-128"/>
              </a:rPr>
              <a:t>国の歳出　</a:t>
            </a:r>
            <a:r>
              <a:rPr lang="ja-JP" altLang="en-US" sz="2400" dirty="0" smtClean="0">
                <a:solidFill>
                  <a:prstClr val="black"/>
                </a:solidFill>
                <a:latin typeface="HGPｺﾞｼｯｸM" panose="020B0600000000000000" pitchFamily="50" charset="-128"/>
                <a:ea typeface="HGPｺﾞｼｯｸM" panose="020B0600000000000000" pitchFamily="50" charset="-128"/>
              </a:rPr>
              <a:t>（平成３０年度一般会計予算）</a:t>
            </a:r>
            <a:endParaRPr lang="en-US" altLang="ja-JP" sz="2400" dirty="0" smtClean="0">
              <a:solidFill>
                <a:prstClr val="black"/>
              </a:solidFill>
              <a:latin typeface="HGPｺﾞｼｯｸM" panose="020B0600000000000000" pitchFamily="50" charset="-128"/>
              <a:ea typeface="HGPｺﾞｼｯｸM" panose="020B0600000000000000" pitchFamily="50" charset="-128"/>
            </a:endParaRPr>
          </a:p>
          <a:p>
            <a:pPr algn="r"/>
            <a:endParaRPr lang="en-US" altLang="ja-JP" sz="1050" dirty="0" smtClean="0">
              <a:solidFill>
                <a:srgbClr val="FF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algn="r"/>
            <a:r>
              <a:rPr lang="ja-JP" altLang="en-US" sz="2400" dirty="0" smtClean="0">
                <a:solidFill>
                  <a:srgbClr val="FF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国はすべての国民のために</a:t>
            </a:r>
            <a:endParaRPr lang="en-US" altLang="ja-JP" sz="2400" dirty="0" smtClean="0">
              <a:solidFill>
                <a:srgbClr val="FF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a:p>
            <a:pPr algn="r"/>
            <a:r>
              <a:rPr lang="ja-JP" altLang="en-US" sz="2400" dirty="0" smtClean="0">
                <a:solidFill>
                  <a:srgbClr val="FF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rPr>
              <a:t>税金を使っています</a:t>
            </a:r>
            <a:endParaRPr lang="en-US" altLang="ja-JP" sz="2400" dirty="0" smtClean="0">
              <a:solidFill>
                <a:srgbClr val="FF0000"/>
              </a:solidFill>
              <a:effectLst>
                <a:outerShdw blurRad="38100" dist="38100" dir="2700000" algn="tl">
                  <a:srgbClr val="000000">
                    <a:alpha val="43137"/>
                  </a:srgbClr>
                </a:outerShdw>
              </a:effectLst>
              <a:latin typeface="HGPｺﾞｼｯｸM" panose="020B0600000000000000" pitchFamily="50" charset="-128"/>
              <a:ea typeface="HGPｺﾞｼｯｸM" panose="020B0600000000000000" pitchFamily="50" charset="-128"/>
            </a:endParaRPr>
          </a:p>
        </p:txBody>
      </p:sp>
      <p:sp>
        <p:nvSpPr>
          <p:cNvPr id="26" name="円形吹き出し 25"/>
          <p:cNvSpPr/>
          <p:nvPr/>
        </p:nvSpPr>
        <p:spPr>
          <a:xfrm>
            <a:off x="1424440" y="885452"/>
            <a:ext cx="1992471" cy="864096"/>
          </a:xfrm>
          <a:prstGeom prst="wedgeEllipseCallout">
            <a:avLst>
              <a:gd name="adj1" fmla="val -33074"/>
              <a:gd name="adj2" fmla="val 57104"/>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b="1" dirty="0" smtClean="0">
                <a:solidFill>
                  <a:prstClr val="white"/>
                </a:solidFill>
              </a:rPr>
              <a:t>過去の</a:t>
            </a:r>
            <a:endParaRPr lang="en-US" altLang="ja-JP" b="1" dirty="0" smtClean="0">
              <a:solidFill>
                <a:prstClr val="white"/>
              </a:solidFill>
            </a:endParaRPr>
          </a:p>
          <a:p>
            <a:pPr algn="ctr"/>
            <a:r>
              <a:rPr lang="ja-JP" altLang="en-US" b="1" dirty="0" smtClean="0">
                <a:solidFill>
                  <a:prstClr val="white"/>
                </a:solidFill>
              </a:rPr>
              <a:t>借金返済</a:t>
            </a:r>
            <a:endParaRPr lang="ja-JP" altLang="en-US" b="1" dirty="0">
              <a:solidFill>
                <a:prstClr val="white"/>
              </a:solidFill>
            </a:endParaRPr>
          </a:p>
        </p:txBody>
      </p:sp>
      <p:grpSp>
        <p:nvGrpSpPr>
          <p:cNvPr id="5" name="グループ化 4"/>
          <p:cNvGrpSpPr/>
          <p:nvPr/>
        </p:nvGrpSpPr>
        <p:grpSpPr>
          <a:xfrm>
            <a:off x="212549" y="4294176"/>
            <a:ext cx="2401455" cy="2105858"/>
            <a:chOff x="212549" y="4671800"/>
            <a:chExt cx="2401455" cy="2105858"/>
          </a:xfrm>
        </p:grpSpPr>
        <p:sp>
          <p:nvSpPr>
            <p:cNvPr id="30" name="正方形/長方形 29"/>
            <p:cNvSpPr/>
            <p:nvPr/>
          </p:nvSpPr>
          <p:spPr>
            <a:xfrm>
              <a:off x="212549" y="5229200"/>
              <a:ext cx="2401455" cy="1548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食料安定供給　</a:t>
              </a:r>
              <a:r>
                <a:rPr lang="ja-JP" altLang="en-US" sz="1200" dirty="0">
                  <a:solidFill>
                    <a:prstClr val="black"/>
                  </a:solidFill>
                  <a:latin typeface="HG丸ｺﾞｼｯｸM-PRO" panose="020F0600000000000000" pitchFamily="50" charset="-128"/>
                  <a:ea typeface="HG丸ｺﾞｼｯｸM-PRO" panose="020F0600000000000000" pitchFamily="50" charset="-128"/>
                </a:rPr>
                <a:t> </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 </a:t>
              </a:r>
              <a:r>
                <a:rPr lang="en-US" altLang="ja-JP" sz="1200" dirty="0" smtClean="0">
                  <a:solidFill>
                    <a:prstClr val="black"/>
                  </a:solidFill>
                  <a:latin typeface="HG丸ｺﾞｼｯｸM-PRO" panose="020F0600000000000000" pitchFamily="50" charset="-128"/>
                  <a:ea typeface="HG丸ｺﾞｼｯｸM-PRO" panose="020F0600000000000000" pitchFamily="50" charset="-128"/>
                </a:rPr>
                <a:t>9,924</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億円</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a:p>
              <a:pPr eaLnBrk="0" hangingPunct="0"/>
              <a:r>
                <a:rPr lang="ja-JP" altLang="en-US" sz="1200" dirty="0">
                  <a:solidFill>
                    <a:prstClr val="black"/>
                  </a:solidFill>
                  <a:latin typeface="HG丸ｺﾞｼｯｸM-PRO" panose="020F0600000000000000" pitchFamily="50" charset="-128"/>
                  <a:ea typeface="HG丸ｺﾞｼｯｸM-PRO" panose="020F0600000000000000" pitchFamily="50" charset="-128"/>
                </a:rPr>
                <a:t>エネルギー対策  </a:t>
              </a:r>
              <a:r>
                <a:rPr lang="en-US" altLang="ja-JP" sz="1200" dirty="0" smtClean="0">
                  <a:solidFill>
                    <a:prstClr val="black"/>
                  </a:solidFill>
                  <a:latin typeface="HG丸ｺﾞｼｯｸM-PRO" panose="020F0600000000000000" pitchFamily="50" charset="-128"/>
                  <a:ea typeface="HG丸ｺﾞｼｯｸM-PRO" panose="020F0600000000000000" pitchFamily="50" charset="-128"/>
                </a:rPr>
                <a:t>9,186</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億</a:t>
              </a:r>
              <a:r>
                <a:rPr lang="ja-JP" altLang="en-US" sz="1200" dirty="0">
                  <a:solidFill>
                    <a:prstClr val="black"/>
                  </a:solidFill>
                  <a:latin typeface="HG丸ｺﾞｼｯｸM-PRO" panose="020F0600000000000000" pitchFamily="50" charset="-128"/>
                  <a:ea typeface="HG丸ｺﾞｼｯｸM-PRO" panose="020F0600000000000000" pitchFamily="50" charset="-128"/>
                </a:rPr>
                <a:t>円</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eaLnBrk="0" hangingPunct="0"/>
              <a:r>
                <a:rPr lang="ja-JP" altLang="en-US" sz="1200" dirty="0">
                  <a:solidFill>
                    <a:prstClr val="black"/>
                  </a:solidFill>
                  <a:latin typeface="HG丸ｺﾞｼｯｸM-PRO" panose="020F0600000000000000" pitchFamily="50" charset="-128"/>
                  <a:ea typeface="HG丸ｺﾞｼｯｸM-PRO" panose="020F0600000000000000" pitchFamily="50" charset="-128"/>
                </a:rPr>
                <a:t>経済協力　  　　</a:t>
              </a:r>
              <a:r>
                <a:rPr lang="en-US" altLang="ja-JP" sz="1200" dirty="0" smtClean="0">
                  <a:solidFill>
                    <a:prstClr val="black"/>
                  </a:solidFill>
                  <a:latin typeface="HG丸ｺﾞｼｯｸM-PRO" panose="020F0600000000000000" pitchFamily="50" charset="-128"/>
                  <a:ea typeface="HG丸ｺﾞｼｯｸM-PRO" panose="020F0600000000000000" pitchFamily="50" charset="-128"/>
                </a:rPr>
                <a:t>5,089</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億</a:t>
              </a:r>
              <a:r>
                <a:rPr lang="ja-JP" altLang="en-US" sz="1200" dirty="0">
                  <a:solidFill>
                    <a:prstClr val="black"/>
                  </a:solidFill>
                  <a:latin typeface="HG丸ｺﾞｼｯｸM-PRO" panose="020F0600000000000000" pitchFamily="50" charset="-128"/>
                  <a:ea typeface="HG丸ｺﾞｼｯｸM-PRO" panose="020F0600000000000000" pitchFamily="50" charset="-128"/>
                </a:rPr>
                <a:t>円</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eaLnBrk="0" hangingPunct="0"/>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恩給　　　　　  </a:t>
              </a:r>
              <a:r>
                <a:rPr lang="en-US" altLang="ja-JP" sz="1200" dirty="0" smtClean="0">
                  <a:solidFill>
                    <a:prstClr val="black"/>
                  </a:solidFill>
                  <a:latin typeface="HG丸ｺﾞｼｯｸM-PRO" panose="020F0600000000000000" pitchFamily="50" charset="-128"/>
                  <a:ea typeface="HG丸ｺﾞｼｯｸM-PRO" panose="020F0600000000000000" pitchFamily="50" charset="-128"/>
                </a:rPr>
                <a:t>2,504</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億円</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a:p>
              <a:pPr eaLnBrk="0" hangingPunct="0"/>
              <a:r>
                <a:rPr lang="ja-JP" altLang="en-US" sz="1200" dirty="0">
                  <a:solidFill>
                    <a:prstClr val="black"/>
                  </a:solidFill>
                  <a:latin typeface="HG丸ｺﾞｼｯｸM-PRO" panose="020F0600000000000000" pitchFamily="50" charset="-128"/>
                  <a:ea typeface="HG丸ｺﾞｼｯｸM-PRO" panose="020F0600000000000000" pitchFamily="50" charset="-128"/>
                </a:rPr>
                <a:t>中小企業対策　  </a:t>
              </a:r>
              <a:r>
                <a:rPr lang="en-US" altLang="ja-JP" sz="1200" dirty="0" smtClean="0">
                  <a:solidFill>
                    <a:prstClr val="black"/>
                  </a:solidFill>
                  <a:latin typeface="HG丸ｺﾞｼｯｸM-PRO" panose="020F0600000000000000" pitchFamily="50" charset="-128"/>
                  <a:ea typeface="HG丸ｺﾞｼｯｸM-PRO" panose="020F0600000000000000" pitchFamily="50" charset="-128"/>
                </a:rPr>
                <a:t>1,771</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億</a:t>
              </a:r>
              <a:r>
                <a:rPr lang="ja-JP" altLang="en-US" sz="1200" dirty="0">
                  <a:solidFill>
                    <a:prstClr val="black"/>
                  </a:solidFill>
                  <a:latin typeface="HG丸ｺﾞｼｯｸM-PRO" panose="020F0600000000000000" pitchFamily="50" charset="-128"/>
                  <a:ea typeface="HG丸ｺﾞｼｯｸM-PRO" panose="020F0600000000000000" pitchFamily="50" charset="-128"/>
                </a:rPr>
                <a:t>円</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eaLnBrk="0" hangingPunct="0"/>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その他事項　</a:t>
              </a:r>
              <a:r>
                <a:rPr lang="en-US" altLang="ja-JP" sz="1200" dirty="0" smtClean="0">
                  <a:solidFill>
                    <a:prstClr val="black"/>
                  </a:solidFill>
                  <a:latin typeface="HG丸ｺﾞｼｯｸM-PRO" panose="020F0600000000000000" pitchFamily="50" charset="-128"/>
                  <a:ea typeface="HG丸ｺﾞｼｯｸM-PRO" panose="020F0600000000000000" pitchFamily="50" charset="-128"/>
                </a:rPr>
                <a:t>6</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兆</a:t>
              </a:r>
              <a:r>
                <a:rPr lang="en-US" altLang="ja-JP" sz="1200" dirty="0" smtClean="0">
                  <a:solidFill>
                    <a:prstClr val="black"/>
                  </a:solidFill>
                  <a:latin typeface="HG丸ｺﾞｼｯｸM-PRO" panose="020F0600000000000000" pitchFamily="50" charset="-128"/>
                  <a:ea typeface="HG丸ｺﾞｼｯｸM-PRO" panose="020F0600000000000000" pitchFamily="50" charset="-128"/>
                </a:rPr>
                <a:t>1,904</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億円</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a:p>
              <a:pPr eaLnBrk="0" hangingPunct="0"/>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予備費　</a:t>
              </a:r>
              <a:r>
                <a:rPr lang="ja-JP" altLang="en-US" sz="1200" dirty="0">
                  <a:solidFill>
                    <a:prstClr val="black"/>
                  </a:solidFill>
                  <a:latin typeface="HG丸ｺﾞｼｯｸM-PRO" panose="020F0600000000000000" pitchFamily="50" charset="-128"/>
                  <a:ea typeface="HG丸ｺﾞｼｯｸM-PRO" panose="020F0600000000000000" pitchFamily="50" charset="-128"/>
                </a:rPr>
                <a:t>　</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　　  </a:t>
              </a:r>
              <a:r>
                <a:rPr lang="en-US" altLang="ja-JP" sz="1200" dirty="0" smtClean="0">
                  <a:solidFill>
                    <a:prstClr val="black"/>
                  </a:solidFill>
                  <a:latin typeface="HG丸ｺﾞｼｯｸM-PRO" panose="020F0600000000000000" pitchFamily="50" charset="-128"/>
                  <a:ea typeface="HG丸ｺﾞｼｯｸM-PRO" panose="020F0600000000000000" pitchFamily="50" charset="-128"/>
                </a:rPr>
                <a:t>3,500</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億円</a:t>
              </a: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1" name="左大かっこ 30"/>
            <p:cNvSpPr/>
            <p:nvPr/>
          </p:nvSpPr>
          <p:spPr>
            <a:xfrm flipH="1">
              <a:off x="2123728" y="5301208"/>
              <a:ext cx="296948" cy="1442693"/>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cxnSp>
          <p:nvCxnSpPr>
            <p:cNvPr id="32" name="カギ線コネクタ 31"/>
            <p:cNvCxnSpPr>
              <a:stCxn id="31" idx="1"/>
            </p:cNvCxnSpPr>
            <p:nvPr/>
          </p:nvCxnSpPr>
          <p:spPr>
            <a:xfrm flipV="1">
              <a:off x="2420676" y="4671800"/>
              <a:ext cx="193328" cy="1350755"/>
            </a:xfrm>
            <a:prstGeom prst="bentConnector2">
              <a:avLst/>
            </a:prstGeom>
            <a:ln w="12700"/>
          </p:spPr>
          <p:style>
            <a:lnRef idx="1">
              <a:schemeClr val="accent1"/>
            </a:lnRef>
            <a:fillRef idx="0">
              <a:schemeClr val="accent1"/>
            </a:fillRef>
            <a:effectRef idx="0">
              <a:schemeClr val="accent1"/>
            </a:effectRef>
            <a:fontRef idx="minor">
              <a:schemeClr val="tx1"/>
            </a:fontRef>
          </p:style>
        </p:cxnSp>
      </p:grpSp>
      <p:sp>
        <p:nvSpPr>
          <p:cNvPr id="33" name="正方形/長方形 32"/>
          <p:cNvSpPr/>
          <p:nvPr/>
        </p:nvSpPr>
        <p:spPr>
          <a:xfrm>
            <a:off x="4809198" y="6044499"/>
            <a:ext cx="4227298" cy="552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「一般歳出」（＝「基礎的財政収支対象経費」－「地方交付税交付金等」）は</a:t>
            </a:r>
            <a:r>
              <a:rPr lang="en-US" altLang="ja-JP" sz="1200" dirty="0" smtClean="0">
                <a:solidFill>
                  <a:prstClr val="black"/>
                </a:solidFill>
                <a:latin typeface="HG丸ｺﾞｼｯｸM-PRO" panose="020F0600000000000000" pitchFamily="50" charset="-128"/>
                <a:ea typeface="HG丸ｺﾞｼｯｸM-PRO" panose="020F0600000000000000" pitchFamily="50" charset="-128"/>
              </a:rPr>
              <a:t>58</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兆</a:t>
            </a:r>
            <a:r>
              <a:rPr lang="en-US" altLang="ja-JP" sz="1200" dirty="0" smtClean="0">
                <a:solidFill>
                  <a:prstClr val="black"/>
                </a:solidFill>
                <a:latin typeface="HG丸ｺﾞｼｯｸM-PRO" panose="020F0600000000000000" pitchFamily="50" charset="-128"/>
                <a:ea typeface="HG丸ｺﾞｼｯｸM-PRO" panose="020F0600000000000000" pitchFamily="50" charset="-128"/>
              </a:rPr>
              <a:t>8,958</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億円（</a:t>
            </a:r>
            <a:r>
              <a:rPr lang="en-US" altLang="ja-JP" sz="1200" dirty="0" smtClean="0">
                <a:solidFill>
                  <a:prstClr val="black"/>
                </a:solidFill>
                <a:latin typeface="HG丸ｺﾞｼｯｸM-PRO" panose="020F0600000000000000" pitchFamily="50" charset="-128"/>
                <a:ea typeface="HG丸ｺﾞｼｯｸM-PRO" panose="020F0600000000000000" pitchFamily="50" charset="-128"/>
              </a:rPr>
              <a:t>60.3</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a:t>
            </a: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9" name="テキスト ボックス 18"/>
          <p:cNvSpPr txBox="1"/>
          <p:nvPr/>
        </p:nvSpPr>
        <p:spPr>
          <a:xfrm>
            <a:off x="18818" y="6566222"/>
            <a:ext cx="7014435" cy="261610"/>
          </a:xfrm>
          <a:prstGeom prst="rect">
            <a:avLst/>
          </a:prstGeom>
          <a:noFill/>
        </p:spPr>
        <p:txBody>
          <a:bodyPr wrap="square" rtlCol="0">
            <a:spAutoFit/>
          </a:bodyPr>
          <a:lstStyle/>
          <a:p>
            <a:r>
              <a:rPr lang="en-US" altLang="ja-JP" sz="1100" dirty="0" smtClean="0">
                <a:solidFill>
                  <a:prstClr val="black"/>
                </a:solidFill>
                <a:latin typeface="ＭＳ Ｐゴシック"/>
                <a:ea typeface="ＭＳ Ｐゴシック"/>
              </a:rPr>
              <a:t>※ </a:t>
            </a:r>
            <a:r>
              <a:rPr lang="ja-JP" altLang="en-US" sz="1100" dirty="0" smtClean="0">
                <a:solidFill>
                  <a:prstClr val="black"/>
                </a:solidFill>
                <a:latin typeface="ＭＳ Ｐゴシック"/>
                <a:ea typeface="ＭＳ Ｐゴシック"/>
              </a:rPr>
              <a:t>構成比</a:t>
            </a:r>
            <a:r>
              <a:rPr lang="ja-JP" altLang="en-US" sz="1100" dirty="0">
                <a:solidFill>
                  <a:prstClr val="black"/>
                </a:solidFill>
                <a:latin typeface="ＭＳ Ｐゴシック"/>
                <a:ea typeface="ＭＳ Ｐゴシック"/>
              </a:rPr>
              <a:t>は小数点以下第</a:t>
            </a:r>
            <a:r>
              <a:rPr lang="en-US" altLang="ja-JP" sz="1100" dirty="0">
                <a:solidFill>
                  <a:prstClr val="black"/>
                </a:solidFill>
                <a:latin typeface="ＭＳ Ｐゴシック"/>
                <a:ea typeface="ＭＳ Ｐゴシック"/>
              </a:rPr>
              <a:t>2</a:t>
            </a:r>
            <a:r>
              <a:rPr lang="ja-JP" altLang="en-US" sz="1100" dirty="0">
                <a:solidFill>
                  <a:prstClr val="black"/>
                </a:solidFill>
                <a:latin typeface="ＭＳ Ｐゴシック"/>
                <a:ea typeface="ＭＳ Ｐゴシック"/>
              </a:rPr>
              <a:t>位を四捨五入しているため、合計しても必ずしも</a:t>
            </a:r>
            <a:r>
              <a:rPr lang="en-US" altLang="ja-JP" sz="1100" dirty="0">
                <a:solidFill>
                  <a:prstClr val="black"/>
                </a:solidFill>
                <a:latin typeface="ＭＳ Ｐゴシック"/>
                <a:ea typeface="ＭＳ Ｐゴシック"/>
              </a:rPr>
              <a:t>100</a:t>
            </a:r>
            <a:r>
              <a:rPr lang="ja-JP" altLang="en-US" sz="1100" dirty="0">
                <a:solidFill>
                  <a:prstClr val="black"/>
                </a:solidFill>
                <a:latin typeface="ＭＳ Ｐゴシック"/>
                <a:ea typeface="ＭＳ Ｐゴシック"/>
              </a:rPr>
              <a:t>とはならない。 </a:t>
            </a:r>
          </a:p>
        </p:txBody>
      </p:sp>
      <p:sp>
        <p:nvSpPr>
          <p:cNvPr id="20" name="角丸四角形吹き出し 43"/>
          <p:cNvSpPr>
            <a:spLocks noChangeArrowheads="1"/>
          </p:cNvSpPr>
          <p:nvPr/>
        </p:nvSpPr>
        <p:spPr bwMode="auto">
          <a:xfrm>
            <a:off x="6588224" y="1908442"/>
            <a:ext cx="2452839" cy="691542"/>
          </a:xfrm>
          <a:prstGeom prst="wedgeRoundRectCallout">
            <a:avLst>
              <a:gd name="adj1" fmla="val 49112"/>
              <a:gd name="adj2" fmla="val 4365"/>
              <a:gd name="adj3" fmla="val 16667"/>
            </a:avLst>
          </a:prstGeom>
          <a:solidFill>
            <a:srgbClr val="CCFFFF"/>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a:defRPr/>
            </a:pPr>
            <a:r>
              <a:rPr lang="en-US" altLang="ja-JP" sz="1600" b="1" dirty="0">
                <a:solidFill>
                  <a:schemeClr val="tx1"/>
                </a:solidFill>
                <a:latin typeface="ＭＳ ゴシック" pitchFamily="49" charset="-128"/>
                <a:ea typeface="ＭＳ ゴシック" pitchFamily="49" charset="-128"/>
              </a:rPr>
              <a:t>1</a:t>
            </a:r>
            <a:r>
              <a:rPr lang="ja-JP" altLang="en-US" sz="1600" b="1" dirty="0">
                <a:solidFill>
                  <a:schemeClr val="tx1"/>
                </a:solidFill>
                <a:latin typeface="ＭＳ ゴシック" pitchFamily="49" charset="-128"/>
                <a:ea typeface="ＭＳ ゴシック" pitchFamily="49" charset="-128"/>
              </a:rPr>
              <a:t>年間の国の支出</a:t>
            </a:r>
            <a:r>
              <a:rPr lang="ja-JP" altLang="en-US" sz="1600" b="1" dirty="0" smtClean="0">
                <a:solidFill>
                  <a:schemeClr val="tx1"/>
                </a:solidFill>
                <a:latin typeface="ＭＳ ゴシック" pitchFamily="49" charset="-128"/>
                <a:ea typeface="ＭＳ ゴシック" pitchFamily="49" charset="-128"/>
              </a:rPr>
              <a:t>を</a:t>
            </a:r>
            <a:endParaRPr lang="en-US" altLang="ja-JP" sz="1600" b="1" dirty="0" smtClean="0">
              <a:solidFill>
                <a:schemeClr val="tx1"/>
              </a:solidFill>
              <a:latin typeface="ＭＳ ゴシック" pitchFamily="49" charset="-128"/>
              <a:ea typeface="ＭＳ ゴシック" pitchFamily="49" charset="-128"/>
            </a:endParaRPr>
          </a:p>
          <a:p>
            <a:pPr>
              <a:defRPr/>
            </a:pPr>
            <a:r>
              <a:rPr lang="ja-JP" altLang="en-US" sz="1600" b="1" dirty="0" smtClean="0">
                <a:solidFill>
                  <a:schemeClr val="tx1"/>
                </a:solidFill>
                <a:latin typeface="ＭＳ ゴシック" pitchFamily="49" charset="-128"/>
                <a:ea typeface="ＭＳ ゴシック" pitchFamily="49" charset="-128"/>
              </a:rPr>
              <a:t>「</a:t>
            </a:r>
            <a:r>
              <a:rPr lang="ja-JP" altLang="en-US" sz="1600" b="1" dirty="0">
                <a:solidFill>
                  <a:schemeClr val="tx1"/>
                </a:solidFill>
                <a:latin typeface="ＭＳ ゴシック" pitchFamily="49" charset="-128"/>
                <a:ea typeface="ＭＳ ゴシック" pitchFamily="49" charset="-128"/>
              </a:rPr>
              <a:t>歳出」と言います。</a:t>
            </a:r>
            <a:r>
              <a:rPr lang="ja-JP" altLang="en-US" sz="1600" b="1" dirty="0">
                <a:latin typeface="ＭＳ ゴシック" pitchFamily="49" charset="-128"/>
                <a:ea typeface="ＭＳ ゴシック" pitchFamily="49" charset="-128"/>
              </a:rPr>
              <a:t>　　　　　</a:t>
            </a:r>
            <a:r>
              <a:rPr lang="ja-JP" altLang="en-US" sz="1600" dirty="0">
                <a:latin typeface="ＭＳ ゴシック" pitchFamily="49" charset="-128"/>
                <a:ea typeface="ＭＳ ゴシック" pitchFamily="49" charset="-128"/>
              </a:rPr>
              <a:t>　　</a:t>
            </a:r>
            <a:r>
              <a:rPr lang="ja-JP" altLang="en-US" sz="1600" dirty="0"/>
              <a:t>　　　　　　</a:t>
            </a:r>
            <a:endParaRPr lang="en-US" altLang="ja-JP" sz="1600" dirty="0"/>
          </a:p>
        </p:txBody>
      </p:sp>
    </p:spTree>
    <p:extLst>
      <p:ext uri="{BB962C8B-B14F-4D97-AF65-F5344CB8AC3E}">
        <p14:creationId xmlns:p14="http://schemas.microsoft.com/office/powerpoint/2010/main" val="351866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800"/>
                                        <p:tgtEl>
                                          <p:spTgt spid="8"/>
                                        </p:tgtEl>
                                      </p:cBhvr>
                                    </p:animEffect>
                                  </p:childTnLst>
                                </p:cTn>
                              </p:par>
                            </p:childTnLst>
                          </p:cTn>
                        </p:par>
                        <p:par>
                          <p:cTn id="25" fill="hold">
                            <p:stCondLst>
                              <p:cond delay="2800"/>
                            </p:stCondLst>
                            <p:childTnLst>
                              <p:par>
                                <p:cTn id="26" presetID="22" presetClass="entr" presetSubtype="4"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down)">
                                      <p:cBhvr>
                                        <p:cTn id="28" dur="500"/>
                                        <p:tgtEl>
                                          <p:spTgt spid="27"/>
                                        </p:tgtEl>
                                      </p:cBhvr>
                                    </p:animEffect>
                                  </p:childTnLst>
                                </p:cTn>
                              </p:par>
                              <p:par>
                                <p:cTn id="29" presetID="22" presetClass="entr" presetSubtype="1"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500"/>
                                        <p:tgtEl>
                                          <p:spTgt spid="28"/>
                                        </p:tgtEl>
                                      </p:cBhvr>
                                    </p:animEffect>
                                  </p:childTnLst>
                                </p:cTn>
                              </p:par>
                            </p:childTnLst>
                          </p:cTn>
                        </p:par>
                        <p:par>
                          <p:cTn id="32" fill="hold">
                            <p:stCondLst>
                              <p:cond delay="3300"/>
                            </p:stCondLst>
                            <p:childTnLst>
                              <p:par>
                                <p:cTn id="33" presetID="10" presetClass="entr" presetSubtype="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4" grpId="0" animBg="1"/>
      <p:bldP spid="8"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下矢印 56"/>
          <p:cNvSpPr/>
          <p:nvPr/>
        </p:nvSpPr>
        <p:spPr>
          <a:xfrm>
            <a:off x="250825" y="3429000"/>
            <a:ext cx="900113" cy="1800225"/>
          </a:xfrm>
          <a:prstGeom prst="downArrow">
            <a:avLst>
              <a:gd name="adj1" fmla="val 54820"/>
              <a:gd name="adj2" fmla="val 33259"/>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ja-JP" altLang="en-US" dirty="0"/>
          </a:p>
        </p:txBody>
      </p:sp>
      <p:sp>
        <p:nvSpPr>
          <p:cNvPr id="37" name="円/楕円 4"/>
          <p:cNvSpPr/>
          <p:nvPr/>
        </p:nvSpPr>
        <p:spPr>
          <a:xfrm>
            <a:off x="3815998" y="3144587"/>
            <a:ext cx="756001" cy="712842"/>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algn="ctr" defTabSz="889000" fontAlgn="auto">
              <a:lnSpc>
                <a:spcPct val="90000"/>
              </a:lnSpc>
              <a:spcAft>
                <a:spcPct val="35000"/>
              </a:spcAft>
              <a:defRPr/>
            </a:pPr>
            <a:endParaRPr lang="ja-JP" altLang="en-US" sz="2000" b="1" dirty="0">
              <a:solidFill>
                <a:schemeClr val="tx1"/>
              </a:solidFill>
            </a:endParaRPr>
          </a:p>
        </p:txBody>
      </p:sp>
      <p:sp>
        <p:nvSpPr>
          <p:cNvPr id="11268" name="テキスト ボックス 44"/>
          <p:cNvSpPr txBox="1">
            <a:spLocks noChangeArrowheads="1"/>
          </p:cNvSpPr>
          <p:nvPr/>
        </p:nvSpPr>
        <p:spPr bwMode="auto">
          <a:xfrm>
            <a:off x="0" y="1484313"/>
            <a:ext cx="2400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a:t>景気が悪くなると・・・・</a:t>
            </a:r>
          </a:p>
        </p:txBody>
      </p:sp>
      <p:sp>
        <p:nvSpPr>
          <p:cNvPr id="11269" name="正方形/長方形 25"/>
          <p:cNvSpPr>
            <a:spLocks noChangeArrowheads="1"/>
          </p:cNvSpPr>
          <p:nvPr/>
        </p:nvSpPr>
        <p:spPr bwMode="auto">
          <a:xfrm>
            <a:off x="2460625" y="2492375"/>
            <a:ext cx="7858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11200" eaLnBrk="0" hangingPunct="0">
              <a:defRPr kumimoji="1">
                <a:solidFill>
                  <a:schemeClr val="tx1"/>
                </a:solidFill>
                <a:latin typeface="Calibri" pitchFamily="34" charset="0"/>
                <a:ea typeface="ＭＳ Ｐゴシック" pitchFamily="50" charset="-128"/>
              </a:defRPr>
            </a:lvl1pPr>
            <a:lvl2pPr marL="742950" indent="-285750" defTabSz="711200" eaLnBrk="0" hangingPunct="0">
              <a:defRPr kumimoji="1">
                <a:solidFill>
                  <a:schemeClr val="tx1"/>
                </a:solidFill>
                <a:latin typeface="Calibri" pitchFamily="34" charset="0"/>
                <a:ea typeface="ＭＳ Ｐゴシック" pitchFamily="50" charset="-128"/>
              </a:defRPr>
            </a:lvl2pPr>
            <a:lvl3pPr marL="1143000" indent="-228600" defTabSz="711200" eaLnBrk="0" hangingPunct="0">
              <a:defRPr kumimoji="1">
                <a:solidFill>
                  <a:schemeClr val="tx1"/>
                </a:solidFill>
                <a:latin typeface="Calibri" pitchFamily="34" charset="0"/>
                <a:ea typeface="ＭＳ Ｐゴシック" pitchFamily="50" charset="-128"/>
              </a:defRPr>
            </a:lvl3pPr>
            <a:lvl4pPr marL="1600200" indent="-228600" defTabSz="711200" eaLnBrk="0" hangingPunct="0">
              <a:defRPr kumimoji="1">
                <a:solidFill>
                  <a:schemeClr val="tx1"/>
                </a:solidFill>
                <a:latin typeface="Calibri" pitchFamily="34" charset="0"/>
                <a:ea typeface="ＭＳ Ｐゴシック" pitchFamily="50" charset="-128"/>
              </a:defRPr>
            </a:lvl4pPr>
            <a:lvl5pPr marL="2057400" indent="-228600" defTabSz="711200" eaLnBrk="0" hangingPunct="0">
              <a:defRPr kumimoji="1">
                <a:solidFill>
                  <a:schemeClr val="tx1"/>
                </a:solidFill>
                <a:latin typeface="Calibri" pitchFamily="34" charset="0"/>
                <a:ea typeface="ＭＳ Ｐゴシック" pitchFamily="50" charset="-128"/>
              </a:defRPr>
            </a:lvl5pPr>
            <a:lvl6pPr marL="2514600" indent="-228600" defTabSz="7112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defTabSz="7112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defTabSz="7112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defTabSz="7112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lnSpc>
                <a:spcPct val="90000"/>
              </a:lnSpc>
              <a:spcAft>
                <a:spcPct val="35000"/>
              </a:spcAft>
            </a:pPr>
            <a:endParaRPr lang="en-US" altLang="ja-JP" b="1"/>
          </a:p>
        </p:txBody>
      </p:sp>
      <p:grpSp>
        <p:nvGrpSpPr>
          <p:cNvPr id="8" name="グループ化 7"/>
          <p:cNvGrpSpPr>
            <a:grpSpLocks/>
          </p:cNvGrpSpPr>
          <p:nvPr/>
        </p:nvGrpSpPr>
        <p:grpSpPr bwMode="auto">
          <a:xfrm>
            <a:off x="395288" y="1557338"/>
            <a:ext cx="8424862" cy="1417637"/>
            <a:chOff x="394847" y="1556554"/>
            <a:chExt cx="8425303" cy="1418421"/>
          </a:xfrm>
        </p:grpSpPr>
        <p:grpSp>
          <p:nvGrpSpPr>
            <p:cNvPr id="11301" name="グループ化 43"/>
            <p:cNvGrpSpPr>
              <a:grpSpLocks/>
            </p:cNvGrpSpPr>
            <p:nvPr/>
          </p:nvGrpSpPr>
          <p:grpSpPr bwMode="auto">
            <a:xfrm>
              <a:off x="394847" y="1628565"/>
              <a:ext cx="3816314" cy="1296204"/>
              <a:chOff x="323528" y="2060848"/>
              <a:chExt cx="3816148" cy="1296144"/>
            </a:xfrm>
          </p:grpSpPr>
          <p:grpSp>
            <p:nvGrpSpPr>
              <p:cNvPr id="22" name="グループ化 13"/>
              <p:cNvGrpSpPr/>
              <p:nvPr/>
            </p:nvGrpSpPr>
            <p:grpSpPr>
              <a:xfrm>
                <a:off x="3707904" y="2564904"/>
                <a:ext cx="431772" cy="585459"/>
                <a:chOff x="2800099" y="271413"/>
                <a:chExt cx="465284" cy="585459"/>
              </a:xfrm>
              <a:scene3d>
                <a:camera prst="orthographicFront"/>
                <a:lightRig rig="chilly" dir="t"/>
              </a:scene3d>
            </p:grpSpPr>
            <p:sp>
              <p:nvSpPr>
                <p:cNvPr id="34" name="等号 33"/>
                <p:cNvSpPr/>
                <p:nvPr/>
              </p:nvSpPr>
              <p:spPr>
                <a:xfrm>
                  <a:off x="2800099" y="271413"/>
                  <a:ext cx="465284" cy="465284"/>
                </a:xfrm>
                <a:prstGeom prst="mathEqual">
                  <a:avLst/>
                </a:prstGeom>
                <a:sp3d z="-70000" extrusionH="1700" prstMaterial="translucentPowder">
                  <a:bevelT w="25400" h="6350" prst="softRound"/>
                  <a:bevelB w="0" h="0" prst="convex"/>
                </a:sp3d>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35" name="等号 4"/>
                <p:cNvSpPr/>
                <p:nvPr/>
              </p:nvSpPr>
              <p:spPr>
                <a:xfrm>
                  <a:off x="2861772" y="583286"/>
                  <a:ext cx="341938" cy="273586"/>
                </a:xfrm>
                <a:prstGeom prst="rect">
                  <a:avLst/>
                </a:prstGeom>
                <a:sp3d z="-70000"/>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44550" fontAlgn="auto">
                    <a:lnSpc>
                      <a:spcPct val="90000"/>
                    </a:lnSpc>
                    <a:spcAft>
                      <a:spcPct val="35000"/>
                    </a:spcAft>
                    <a:defRPr/>
                  </a:pPr>
                  <a:endParaRPr lang="ja-JP" altLang="en-US" sz="1900" dirty="0"/>
                </a:p>
              </p:txBody>
            </p:sp>
          </p:grpSp>
          <p:grpSp>
            <p:nvGrpSpPr>
              <p:cNvPr id="23" name="グループ化 16"/>
              <p:cNvGrpSpPr/>
              <p:nvPr/>
            </p:nvGrpSpPr>
            <p:grpSpPr>
              <a:xfrm>
                <a:off x="2051720" y="2060848"/>
                <a:ext cx="1440160" cy="1296144"/>
                <a:chOff x="1398808" y="595760"/>
                <a:chExt cx="1112271" cy="956985"/>
              </a:xfrm>
              <a:scene3d>
                <a:camera prst="orthographicFront"/>
                <a:lightRig rig="chilly" dir="t"/>
              </a:scene3d>
            </p:grpSpPr>
            <p:sp>
              <p:nvSpPr>
                <p:cNvPr id="32" name="円/楕円 31"/>
                <p:cNvSpPr/>
                <p:nvPr/>
              </p:nvSpPr>
              <p:spPr>
                <a:xfrm>
                  <a:off x="1398808" y="595760"/>
                  <a:ext cx="1112271" cy="956985"/>
                </a:xfrm>
                <a:prstGeom prst="ellipse">
                  <a:avLst/>
                </a:prstGeom>
                <a:solidFill>
                  <a:schemeClr val="accent5">
                    <a:lumMod val="60000"/>
                    <a:lumOff val="40000"/>
                  </a:schemeClr>
                </a:solidFill>
                <a:sp3d prstMaterial="translucentPowder">
                  <a:bevelT w="127000" h="25400" prst="softRound"/>
                </a:sp3d>
              </p:spPr>
              <p:style>
                <a:lnRef idx="0">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anchor="ctr"/>
                <a:lstStyle/>
                <a:p>
                  <a:pPr algn="ctr" fontAlgn="auto">
                    <a:spcBef>
                      <a:spcPts val="0"/>
                    </a:spcBef>
                    <a:spcAft>
                      <a:spcPts val="0"/>
                    </a:spcAft>
                    <a:defRPr/>
                  </a:pPr>
                  <a:r>
                    <a:rPr lang="ja-JP" altLang="en-US" sz="2800" dirty="0">
                      <a:solidFill>
                        <a:schemeClr val="tx1"/>
                      </a:solidFill>
                    </a:rPr>
                    <a:t>歳出</a:t>
                  </a:r>
                </a:p>
              </p:txBody>
            </p:sp>
            <p:sp>
              <p:nvSpPr>
                <p:cNvPr id="33" name="円/楕円 4"/>
                <p:cNvSpPr/>
                <p:nvPr/>
              </p:nvSpPr>
              <p:spPr>
                <a:xfrm>
                  <a:off x="1875781" y="1055765"/>
                  <a:ext cx="364924" cy="318442"/>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endParaRPr lang="en-US" altLang="ja-JP" sz="1400" b="1" dirty="0">
                    <a:solidFill>
                      <a:schemeClr val="tx1"/>
                    </a:solidFill>
                  </a:endParaRPr>
                </a:p>
              </p:txBody>
            </p:sp>
          </p:grpSp>
          <p:grpSp>
            <p:nvGrpSpPr>
              <p:cNvPr id="24" name="グループ化 19"/>
              <p:cNvGrpSpPr/>
              <p:nvPr/>
            </p:nvGrpSpPr>
            <p:grpSpPr>
              <a:xfrm>
                <a:off x="1547664" y="2564904"/>
                <a:ext cx="431772" cy="465284"/>
                <a:chOff x="1328415" y="271413"/>
                <a:chExt cx="465284" cy="465284"/>
              </a:xfrm>
              <a:scene3d>
                <a:camera prst="orthographicFront"/>
                <a:lightRig rig="chilly" dir="t"/>
              </a:scene3d>
            </p:grpSpPr>
            <p:sp>
              <p:nvSpPr>
                <p:cNvPr id="30" name="減算記号 29"/>
                <p:cNvSpPr/>
                <p:nvPr/>
              </p:nvSpPr>
              <p:spPr>
                <a:xfrm>
                  <a:off x="1328415" y="271413"/>
                  <a:ext cx="465284" cy="465284"/>
                </a:xfrm>
                <a:prstGeom prst="mathMinus">
                  <a:avLst/>
                </a:prstGeom>
                <a:sp3d z="-70000" extrusionH="1700" prstMaterial="translucentPowder">
                  <a:bevelT w="25400" h="6350" prst="softRound"/>
                  <a:bevelB w="0" h="0" prst="convex"/>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1" name="減算記号 4"/>
                <p:cNvSpPr/>
                <p:nvPr/>
              </p:nvSpPr>
              <p:spPr>
                <a:xfrm>
                  <a:off x="1400423" y="487437"/>
                  <a:ext cx="341938" cy="109434"/>
                </a:xfrm>
                <a:prstGeom prst="rect">
                  <a:avLst/>
                </a:prstGeom>
                <a:sp3d z="-70000"/>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311150" fontAlgn="auto">
                    <a:lnSpc>
                      <a:spcPct val="90000"/>
                    </a:lnSpc>
                    <a:spcAft>
                      <a:spcPct val="35000"/>
                    </a:spcAft>
                    <a:defRPr/>
                  </a:pPr>
                  <a:endParaRPr lang="ja-JP" altLang="en-US" sz="700" dirty="0"/>
                </a:p>
              </p:txBody>
            </p:sp>
          </p:grpSp>
          <p:grpSp>
            <p:nvGrpSpPr>
              <p:cNvPr id="25" name="グループ化 25"/>
              <p:cNvGrpSpPr/>
              <p:nvPr/>
            </p:nvGrpSpPr>
            <p:grpSpPr>
              <a:xfrm>
                <a:off x="323528" y="2477585"/>
                <a:ext cx="864095" cy="720080"/>
                <a:chOff x="-113261" y="322088"/>
                <a:chExt cx="1577496" cy="1152127"/>
              </a:xfrm>
              <a:scene3d>
                <a:camera prst="orthographicFront"/>
                <a:lightRig rig="chilly" dir="t"/>
              </a:scene3d>
            </p:grpSpPr>
            <p:sp>
              <p:nvSpPr>
                <p:cNvPr id="28" name="円/楕円 27"/>
                <p:cNvSpPr/>
                <p:nvPr/>
              </p:nvSpPr>
              <p:spPr>
                <a:xfrm>
                  <a:off x="-35642" y="322088"/>
                  <a:ext cx="1314582" cy="1152127"/>
                </a:xfrm>
                <a:prstGeom prst="ellipse">
                  <a:avLst/>
                </a:prstGeom>
                <a:solidFill>
                  <a:srgbClr val="FF9999"/>
                </a:solidFill>
                <a:sp3d prstMaterial="translucentPowder">
                  <a:bevelT w="127000" h="25400" prst="softRound"/>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9" name="円/楕円 4"/>
                <p:cNvSpPr/>
                <p:nvPr/>
              </p:nvSpPr>
              <p:spPr>
                <a:xfrm>
                  <a:off x="-113261" y="346586"/>
                  <a:ext cx="1577496" cy="1080119"/>
                </a:xfrm>
                <a:prstGeom prst="rect">
                  <a:avLst/>
                </a:prstGeom>
                <a:sp3d/>
              </p:spPr>
              <p:style>
                <a:lnRef idx="0">
                  <a:scrgbClr r="0" g="0" b="0"/>
                </a:lnRef>
                <a:fillRef idx="0">
                  <a:scrgbClr r="0" g="0" b="0"/>
                </a:fillRef>
                <a:effectRef idx="0">
                  <a:scrgbClr r="0" g="0" b="0"/>
                </a:effectRef>
                <a:fontRef idx="minor">
                  <a:schemeClr val="lt1"/>
                </a:fontRef>
              </p:style>
              <p:txBody>
                <a:bodyPr lIns="20320" tIns="20320" rIns="20320" bIns="20320" spcCol="1270" anchor="ctr"/>
                <a:lstStyle/>
                <a:p>
                  <a:pPr algn="ctr" defTabSz="711200" fontAlgn="auto">
                    <a:lnSpc>
                      <a:spcPct val="90000"/>
                    </a:lnSpc>
                    <a:spcAft>
                      <a:spcPct val="35000"/>
                    </a:spcAft>
                    <a:defRPr/>
                  </a:pPr>
                  <a:r>
                    <a:rPr lang="ja-JP" altLang="en-US" sz="2800" dirty="0">
                      <a:solidFill>
                        <a:schemeClr val="tx1"/>
                      </a:solidFill>
                    </a:rPr>
                    <a:t>歳入</a:t>
                  </a:r>
                  <a:endParaRPr lang="en-US" altLang="ja-JP" sz="2800" dirty="0">
                    <a:solidFill>
                      <a:schemeClr val="tx1"/>
                    </a:solidFill>
                  </a:endParaRPr>
                </a:p>
              </p:txBody>
            </p:sp>
          </p:grpSp>
        </p:grpSp>
        <p:sp>
          <p:nvSpPr>
            <p:cNvPr id="46" name="角丸四角形 45"/>
            <p:cNvSpPr/>
            <p:nvPr/>
          </p:nvSpPr>
          <p:spPr bwMode="auto">
            <a:xfrm>
              <a:off x="4355460" y="1916610"/>
              <a:ext cx="1545783" cy="929632"/>
            </a:xfrm>
            <a:prstGeom prst="roundRect">
              <a:avLst/>
            </a:prstGeom>
            <a:solidFill>
              <a:srgbClr val="0066FF">
                <a:alpha val="40000"/>
              </a:srgbClr>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ja-JP" altLang="en-US" sz="2400" b="1" dirty="0">
                  <a:solidFill>
                    <a:schemeClr val="tx1"/>
                  </a:solidFill>
                </a:rPr>
                <a:t>財政</a:t>
              </a:r>
              <a:r>
                <a:rPr lang="ja-JP" altLang="en-US" sz="2400" b="1" dirty="0">
                  <a:solidFill>
                    <a:srgbClr val="FF0000"/>
                  </a:solidFill>
                </a:rPr>
                <a:t>赤字</a:t>
              </a:r>
            </a:p>
          </p:txBody>
        </p:sp>
        <p:sp>
          <p:nvSpPr>
            <p:cNvPr id="47" name="星 10 46"/>
            <p:cNvSpPr/>
            <p:nvPr/>
          </p:nvSpPr>
          <p:spPr bwMode="auto">
            <a:xfrm>
              <a:off x="7235905" y="1556554"/>
              <a:ext cx="1584245" cy="1418421"/>
            </a:xfrm>
            <a:prstGeom prst="star10">
              <a:avLst/>
            </a:prstGeom>
            <a:solidFill>
              <a:schemeClr val="tx1">
                <a:lumMod val="50000"/>
                <a:lumOff val="50000"/>
              </a:schemeClr>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2800" b="1" dirty="0"/>
                <a:t>公債発行</a:t>
              </a:r>
            </a:p>
          </p:txBody>
        </p:sp>
        <p:sp>
          <p:nvSpPr>
            <p:cNvPr id="48" name="右矢印 47"/>
            <p:cNvSpPr/>
            <p:nvPr/>
          </p:nvSpPr>
          <p:spPr bwMode="auto">
            <a:xfrm>
              <a:off x="6371771" y="2060633"/>
              <a:ext cx="576089" cy="461306"/>
            </a:xfrm>
            <a:prstGeom prst="rightArrow">
              <a:avLst/>
            </a:prstGeom>
            <a:solidFill>
              <a:srgbClr val="CCFF66"/>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ja-JP" altLang="en-US" dirty="0"/>
            </a:p>
          </p:txBody>
        </p:sp>
      </p:grpSp>
      <p:sp>
        <p:nvSpPr>
          <p:cNvPr id="11270" name="正方形/長方形 48"/>
          <p:cNvSpPr>
            <a:spLocks noChangeArrowheads="1"/>
          </p:cNvSpPr>
          <p:nvPr/>
        </p:nvSpPr>
        <p:spPr bwMode="auto">
          <a:xfrm>
            <a:off x="323850" y="3068638"/>
            <a:ext cx="8243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a:t>わが国では・・・</a:t>
            </a:r>
            <a:r>
              <a:rPr lang="ja-JP" altLang="en-US" sz="2000" b="1"/>
              <a:t>財政法において原則として公債発行が認められていない！</a:t>
            </a:r>
          </a:p>
        </p:txBody>
      </p:sp>
      <p:sp>
        <p:nvSpPr>
          <p:cNvPr id="50" name="角丸四角形 49"/>
          <p:cNvSpPr/>
          <p:nvPr/>
        </p:nvSpPr>
        <p:spPr>
          <a:xfrm>
            <a:off x="1042988" y="3573463"/>
            <a:ext cx="2665412" cy="36036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ja-JP" altLang="en-US" dirty="0"/>
              <a:t>財政の硬直化</a:t>
            </a:r>
          </a:p>
        </p:txBody>
      </p:sp>
      <p:sp>
        <p:nvSpPr>
          <p:cNvPr id="51" name="角丸四角形 50"/>
          <p:cNvSpPr/>
          <p:nvPr/>
        </p:nvSpPr>
        <p:spPr>
          <a:xfrm>
            <a:off x="3851275" y="3573463"/>
            <a:ext cx="4105275" cy="36036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ja-JP" altLang="en-US" dirty="0"/>
              <a:t>公債費の負担に関する世代間の不公平</a:t>
            </a:r>
          </a:p>
        </p:txBody>
      </p:sp>
      <p:sp>
        <p:nvSpPr>
          <p:cNvPr id="11273" name="テキスト ボックス 51"/>
          <p:cNvSpPr txBox="1">
            <a:spLocks noChangeArrowheads="1"/>
          </p:cNvSpPr>
          <p:nvPr/>
        </p:nvSpPr>
        <p:spPr bwMode="auto">
          <a:xfrm>
            <a:off x="971550" y="4076700"/>
            <a:ext cx="7164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a:t>しかし、石油ショック後の</a:t>
            </a:r>
            <a:r>
              <a:rPr lang="en-US" altLang="ja-JP"/>
              <a:t>1975</a:t>
            </a:r>
            <a:r>
              <a:rPr lang="ja-JP" altLang="en-US"/>
              <a:t>年、不況のため大幅な税収不足</a:t>
            </a:r>
          </a:p>
        </p:txBody>
      </p:sp>
      <p:grpSp>
        <p:nvGrpSpPr>
          <p:cNvPr id="11274" name="グループ化 60"/>
          <p:cNvGrpSpPr>
            <a:grpSpLocks/>
          </p:cNvGrpSpPr>
          <p:nvPr/>
        </p:nvGrpSpPr>
        <p:grpSpPr bwMode="auto">
          <a:xfrm>
            <a:off x="1547813" y="4437063"/>
            <a:ext cx="2808287" cy="863600"/>
            <a:chOff x="2699792" y="4581128"/>
            <a:chExt cx="2808312" cy="720080"/>
          </a:xfrm>
        </p:grpSpPr>
        <p:sp>
          <p:nvSpPr>
            <p:cNvPr id="59" name="爆発 1 58"/>
            <p:cNvSpPr/>
            <p:nvPr/>
          </p:nvSpPr>
          <p:spPr>
            <a:xfrm>
              <a:off x="2699792" y="4581128"/>
              <a:ext cx="2808312" cy="720080"/>
            </a:xfrm>
            <a:prstGeom prst="irregularSeal1">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ja-JP" altLang="en-US" dirty="0"/>
            </a:p>
          </p:txBody>
        </p:sp>
        <p:sp>
          <p:nvSpPr>
            <p:cNvPr id="11300" name="テキスト ボックス 57"/>
            <p:cNvSpPr txBox="1">
              <a:spLocks noChangeArrowheads="1"/>
            </p:cNvSpPr>
            <p:nvPr/>
          </p:nvSpPr>
          <p:spPr bwMode="auto">
            <a:xfrm>
              <a:off x="3347864" y="4725144"/>
              <a:ext cx="14401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2400" b="1">
                  <a:solidFill>
                    <a:srgbClr val="C00000"/>
                  </a:solidFill>
                </a:rPr>
                <a:t>特別立法</a:t>
              </a:r>
            </a:p>
          </p:txBody>
        </p:sp>
      </p:grpSp>
      <p:sp>
        <p:nvSpPr>
          <p:cNvPr id="11275" name="テキスト ボックス 59"/>
          <p:cNvSpPr txBox="1">
            <a:spLocks noChangeArrowheads="1"/>
          </p:cNvSpPr>
          <p:nvPr/>
        </p:nvSpPr>
        <p:spPr bwMode="auto">
          <a:xfrm>
            <a:off x="4284663" y="4581525"/>
            <a:ext cx="2303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2000" b="1"/>
              <a:t>国債発行</a:t>
            </a:r>
          </a:p>
        </p:txBody>
      </p:sp>
      <p:grpSp>
        <p:nvGrpSpPr>
          <p:cNvPr id="14" name="グループ化 13"/>
          <p:cNvGrpSpPr>
            <a:grpSpLocks/>
          </p:cNvGrpSpPr>
          <p:nvPr/>
        </p:nvGrpSpPr>
        <p:grpSpPr bwMode="auto">
          <a:xfrm>
            <a:off x="179388" y="5300663"/>
            <a:ext cx="8785225" cy="1557337"/>
            <a:chOff x="179512" y="5301208"/>
            <a:chExt cx="8784976" cy="1556792"/>
          </a:xfrm>
        </p:grpSpPr>
        <p:graphicFrame>
          <p:nvGraphicFramePr>
            <p:cNvPr id="62" name="図表 61"/>
            <p:cNvGraphicFramePr/>
            <p:nvPr/>
          </p:nvGraphicFramePr>
          <p:xfrm>
            <a:off x="179512" y="5301208"/>
            <a:ext cx="8784976" cy="1556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298" name="テキスト ボックス 62"/>
            <p:cNvSpPr txBox="1">
              <a:spLocks noChangeArrowheads="1"/>
            </p:cNvSpPr>
            <p:nvPr/>
          </p:nvSpPr>
          <p:spPr bwMode="auto">
            <a:xfrm>
              <a:off x="1619250" y="6381750"/>
              <a:ext cx="13096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1100">
                  <a:solidFill>
                    <a:schemeClr val="bg1"/>
                  </a:solidFill>
                </a:rPr>
                <a:t>（財政法第</a:t>
              </a:r>
              <a:r>
                <a:rPr lang="en-US" altLang="ja-JP" sz="1100">
                  <a:solidFill>
                    <a:schemeClr val="bg1"/>
                  </a:solidFill>
                </a:rPr>
                <a:t>4</a:t>
              </a:r>
              <a:r>
                <a:rPr lang="ja-JP" altLang="en-US" sz="1100">
                  <a:solidFill>
                    <a:schemeClr val="bg1"/>
                  </a:solidFill>
                </a:rPr>
                <a:t>条）</a:t>
              </a:r>
            </a:p>
          </p:txBody>
        </p:sp>
      </p:grpSp>
      <p:sp>
        <p:nvSpPr>
          <p:cNvPr id="11278" name="テキスト ボックス 63"/>
          <p:cNvSpPr txBox="1">
            <a:spLocks noChangeArrowheads="1"/>
          </p:cNvSpPr>
          <p:nvPr/>
        </p:nvSpPr>
        <p:spPr bwMode="auto">
          <a:xfrm>
            <a:off x="5651500" y="5013325"/>
            <a:ext cx="3492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1600"/>
              <a:t>以後、赤字国債は発行され続けている</a:t>
            </a:r>
          </a:p>
        </p:txBody>
      </p:sp>
      <p:grpSp>
        <p:nvGrpSpPr>
          <p:cNvPr id="5" name="グループ化 4"/>
          <p:cNvGrpSpPr>
            <a:grpSpLocks/>
          </p:cNvGrpSpPr>
          <p:nvPr/>
        </p:nvGrpSpPr>
        <p:grpSpPr bwMode="auto">
          <a:xfrm>
            <a:off x="250825" y="260350"/>
            <a:ext cx="8208963" cy="1152525"/>
            <a:chOff x="250825" y="260350"/>
            <a:chExt cx="8208963" cy="1152181"/>
          </a:xfrm>
        </p:grpSpPr>
        <p:grpSp>
          <p:nvGrpSpPr>
            <p:cNvPr id="11280" name="グループ化 2"/>
            <p:cNvGrpSpPr>
              <a:grpSpLocks/>
            </p:cNvGrpSpPr>
            <p:nvPr/>
          </p:nvGrpSpPr>
          <p:grpSpPr bwMode="auto">
            <a:xfrm>
              <a:off x="2483170" y="404373"/>
              <a:ext cx="792122" cy="720113"/>
              <a:chOff x="2483170" y="404373"/>
              <a:chExt cx="792122" cy="720113"/>
            </a:xfrm>
          </p:grpSpPr>
          <p:grpSp>
            <p:nvGrpSpPr>
              <p:cNvPr id="38" name="グループ化 16"/>
              <p:cNvGrpSpPr/>
              <p:nvPr/>
            </p:nvGrpSpPr>
            <p:grpSpPr bwMode="auto">
              <a:xfrm>
                <a:off x="2483170" y="404373"/>
                <a:ext cx="792122" cy="720113"/>
                <a:chOff x="1398808" y="595760"/>
                <a:chExt cx="1112271" cy="1036734"/>
              </a:xfrm>
              <a:scene3d>
                <a:camera prst="orthographicFront"/>
                <a:lightRig rig="chilly" dir="t"/>
              </a:scene3d>
            </p:grpSpPr>
            <p:sp>
              <p:nvSpPr>
                <p:cNvPr id="39" name="円/楕円 38"/>
                <p:cNvSpPr/>
                <p:nvPr/>
              </p:nvSpPr>
              <p:spPr>
                <a:xfrm>
                  <a:off x="1398808" y="595760"/>
                  <a:ext cx="1112271" cy="1036734"/>
                </a:xfrm>
                <a:prstGeom prst="ellipse">
                  <a:avLst/>
                </a:prstGeom>
                <a:solidFill>
                  <a:schemeClr val="accent5">
                    <a:lumMod val="60000"/>
                    <a:lumOff val="40000"/>
                  </a:schemeClr>
                </a:solidFill>
                <a:sp3d prstMaterial="translucentPowder">
                  <a:bevelT w="127000" h="25400" prst="softRound"/>
                </a:sp3d>
              </p:spPr>
              <p:style>
                <a:lnRef idx="0">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anchor="ctr"/>
                <a:lstStyle/>
                <a:p>
                  <a:pPr algn="ctr" fontAlgn="auto">
                    <a:spcBef>
                      <a:spcPts val="0"/>
                    </a:spcBef>
                    <a:spcAft>
                      <a:spcPts val="0"/>
                    </a:spcAft>
                    <a:defRPr/>
                  </a:pPr>
                  <a:endParaRPr lang="ja-JP" altLang="en-US" sz="1400" b="1" dirty="0">
                    <a:solidFill>
                      <a:schemeClr val="tx1"/>
                    </a:solidFill>
                  </a:endParaRPr>
                </a:p>
              </p:txBody>
            </p:sp>
            <p:sp>
              <p:nvSpPr>
                <p:cNvPr id="40" name="円/楕円 4"/>
                <p:cNvSpPr/>
                <p:nvPr/>
              </p:nvSpPr>
              <p:spPr>
                <a:xfrm>
                  <a:off x="1875781" y="1055765"/>
                  <a:ext cx="364924" cy="318442"/>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endParaRPr lang="en-US" altLang="ja-JP" sz="1400" b="1" dirty="0">
                    <a:solidFill>
                      <a:schemeClr val="tx1"/>
                    </a:solidFill>
                  </a:endParaRPr>
                </a:p>
              </p:txBody>
            </p:sp>
          </p:grpSp>
          <p:sp>
            <p:nvSpPr>
              <p:cNvPr id="41" name="円/楕円 4"/>
              <p:cNvSpPr/>
              <p:nvPr/>
            </p:nvSpPr>
            <p:spPr bwMode="auto">
              <a:xfrm>
                <a:off x="2483170" y="404373"/>
                <a:ext cx="768792" cy="693110"/>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lIns="20320" tIns="20320" rIns="20320" bIns="20320" spcCol="1270" anchor="ctr"/>
              <a:lstStyle/>
              <a:p>
                <a:pPr algn="ctr" defTabSz="711200" fontAlgn="auto">
                  <a:lnSpc>
                    <a:spcPct val="90000"/>
                  </a:lnSpc>
                  <a:spcAft>
                    <a:spcPct val="35000"/>
                  </a:spcAft>
                  <a:defRPr/>
                </a:pPr>
                <a:r>
                  <a:rPr lang="ja-JP" altLang="en-US" sz="2800" dirty="0">
                    <a:solidFill>
                      <a:schemeClr val="tx1"/>
                    </a:solidFill>
                  </a:rPr>
                  <a:t>歳出</a:t>
                </a:r>
                <a:endParaRPr lang="en-US" altLang="ja-JP" sz="2800" dirty="0">
                  <a:solidFill>
                    <a:schemeClr val="tx1"/>
                  </a:solidFill>
                </a:endParaRPr>
              </a:p>
            </p:txBody>
          </p:sp>
        </p:grpSp>
        <p:grpSp>
          <p:nvGrpSpPr>
            <p:cNvPr id="11281" name="グループ化 1"/>
            <p:cNvGrpSpPr>
              <a:grpSpLocks/>
            </p:cNvGrpSpPr>
            <p:nvPr/>
          </p:nvGrpSpPr>
          <p:grpSpPr bwMode="auto">
            <a:xfrm>
              <a:off x="250825" y="260350"/>
              <a:ext cx="4656014" cy="1152181"/>
              <a:chOff x="179512" y="908720"/>
              <a:chExt cx="4655811" cy="1152128"/>
            </a:xfrm>
          </p:grpSpPr>
          <p:sp>
            <p:nvSpPr>
              <p:cNvPr id="19" name="円/楕円 4"/>
              <p:cNvSpPr/>
              <p:nvPr/>
            </p:nvSpPr>
            <p:spPr>
              <a:xfrm>
                <a:off x="4020645" y="1344387"/>
                <a:ext cx="814678" cy="712842"/>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algn="ctr" defTabSz="889000" fontAlgn="auto">
                  <a:lnSpc>
                    <a:spcPct val="90000"/>
                  </a:lnSpc>
                  <a:spcAft>
                    <a:spcPct val="35000"/>
                  </a:spcAft>
                  <a:defRPr/>
                </a:pPr>
                <a:endParaRPr lang="ja-JP" altLang="en-US" sz="2000" b="1" dirty="0">
                  <a:solidFill>
                    <a:schemeClr val="tx1"/>
                  </a:solidFill>
                </a:endParaRPr>
              </a:p>
            </p:txBody>
          </p:sp>
          <p:grpSp>
            <p:nvGrpSpPr>
              <p:cNvPr id="4" name="グループ化 13"/>
              <p:cNvGrpSpPr/>
              <p:nvPr/>
            </p:nvGrpSpPr>
            <p:grpSpPr>
              <a:xfrm>
                <a:off x="3409537" y="1196752"/>
                <a:ext cx="691643" cy="657467"/>
                <a:chOff x="2861772" y="199405"/>
                <a:chExt cx="691643" cy="657467"/>
              </a:xfrm>
              <a:scene3d>
                <a:camera prst="orthographicFront"/>
                <a:lightRig rig="chilly" dir="t"/>
              </a:scene3d>
            </p:grpSpPr>
            <p:sp>
              <p:nvSpPr>
                <p:cNvPr id="16" name="等号 15"/>
                <p:cNvSpPr/>
                <p:nvPr/>
              </p:nvSpPr>
              <p:spPr>
                <a:xfrm>
                  <a:off x="3088131" y="199405"/>
                  <a:ext cx="465284" cy="465284"/>
                </a:xfrm>
                <a:prstGeom prst="mathEqual">
                  <a:avLst/>
                </a:prstGeom>
                <a:sp3d z="-70000" extrusionH="1700" prstMaterial="translucentPowder">
                  <a:bevelT w="25400" h="6350" prst="softRound"/>
                  <a:bevelB w="0" h="0" prst="convex"/>
                </a:sp3d>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7" name="等号 4"/>
                <p:cNvSpPr/>
                <p:nvPr/>
              </p:nvSpPr>
              <p:spPr>
                <a:xfrm>
                  <a:off x="2861772" y="583286"/>
                  <a:ext cx="341938" cy="273586"/>
                </a:xfrm>
                <a:prstGeom prst="rect">
                  <a:avLst/>
                </a:prstGeom>
                <a:sp3d z="-70000"/>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44550" fontAlgn="auto">
                    <a:lnSpc>
                      <a:spcPct val="90000"/>
                    </a:lnSpc>
                    <a:spcAft>
                      <a:spcPct val="35000"/>
                    </a:spcAft>
                    <a:defRPr/>
                  </a:pPr>
                  <a:endParaRPr lang="ja-JP" altLang="en-US" sz="1900" dirty="0"/>
                </a:p>
              </p:txBody>
            </p:sp>
          </p:grpSp>
          <p:sp>
            <p:nvSpPr>
              <p:cNvPr id="15" name="円/楕円 4"/>
              <p:cNvSpPr/>
              <p:nvPr/>
            </p:nvSpPr>
            <p:spPr>
              <a:xfrm>
                <a:off x="2650684" y="1497139"/>
                <a:ext cx="458257" cy="407338"/>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endParaRPr lang="en-US" altLang="ja-JP" sz="1400" b="1" dirty="0">
                  <a:solidFill>
                    <a:schemeClr val="tx1"/>
                  </a:solidFill>
                </a:endParaRPr>
              </a:p>
            </p:txBody>
          </p:sp>
          <p:grpSp>
            <p:nvGrpSpPr>
              <p:cNvPr id="6" name="グループ化 19"/>
              <p:cNvGrpSpPr/>
              <p:nvPr/>
            </p:nvGrpSpPr>
            <p:grpSpPr>
              <a:xfrm>
                <a:off x="1547664" y="1269148"/>
                <a:ext cx="474978" cy="465284"/>
                <a:chOff x="1328415" y="271801"/>
                <a:chExt cx="474978" cy="465284"/>
              </a:xfrm>
              <a:scene3d>
                <a:camera prst="orthographicFront"/>
                <a:lightRig rig="chilly" dir="t"/>
              </a:scene3d>
            </p:grpSpPr>
            <p:sp>
              <p:nvSpPr>
                <p:cNvPr id="12" name="減算記号 11"/>
                <p:cNvSpPr/>
                <p:nvPr/>
              </p:nvSpPr>
              <p:spPr>
                <a:xfrm>
                  <a:off x="1338109" y="271801"/>
                  <a:ext cx="465284" cy="465284"/>
                </a:xfrm>
                <a:prstGeom prst="mathMinus">
                  <a:avLst/>
                </a:prstGeom>
                <a:sp3d z="-70000" extrusionH="1700" prstMaterial="translucentPowder">
                  <a:bevelT w="25400" h="6350" prst="softRound"/>
                  <a:bevelB w="0" h="0" prst="convex"/>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3" name="減算記号 4"/>
                <p:cNvSpPr/>
                <p:nvPr/>
              </p:nvSpPr>
              <p:spPr>
                <a:xfrm>
                  <a:off x="1328415" y="487437"/>
                  <a:ext cx="341938" cy="109434"/>
                </a:xfrm>
                <a:prstGeom prst="rect">
                  <a:avLst/>
                </a:prstGeom>
                <a:sp3d z="-70000"/>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311150" fontAlgn="auto">
                    <a:lnSpc>
                      <a:spcPct val="90000"/>
                    </a:lnSpc>
                    <a:spcAft>
                      <a:spcPct val="35000"/>
                    </a:spcAft>
                    <a:defRPr/>
                  </a:pPr>
                  <a:endParaRPr lang="ja-JP" altLang="en-US" sz="700" dirty="0"/>
                </a:p>
              </p:txBody>
            </p:sp>
          </p:grpSp>
          <p:grpSp>
            <p:nvGrpSpPr>
              <p:cNvPr id="7" name="グループ化 25"/>
              <p:cNvGrpSpPr/>
              <p:nvPr/>
            </p:nvGrpSpPr>
            <p:grpSpPr>
              <a:xfrm>
                <a:off x="179512" y="908720"/>
                <a:ext cx="1296144" cy="1152128"/>
                <a:chOff x="18197" y="-71061"/>
                <a:chExt cx="1296144" cy="1152128"/>
              </a:xfrm>
              <a:scene3d>
                <a:camera prst="orthographicFront"/>
                <a:lightRig rig="chilly" dir="t"/>
              </a:scene3d>
            </p:grpSpPr>
            <p:sp>
              <p:nvSpPr>
                <p:cNvPr id="10" name="円/楕円 9"/>
                <p:cNvSpPr/>
                <p:nvPr/>
              </p:nvSpPr>
              <p:spPr>
                <a:xfrm>
                  <a:off x="18197" y="-71061"/>
                  <a:ext cx="1296144" cy="1152128"/>
                </a:xfrm>
                <a:prstGeom prst="ellipse">
                  <a:avLst/>
                </a:prstGeom>
                <a:solidFill>
                  <a:srgbClr val="FF9999"/>
                </a:solidFill>
                <a:sp3d prstMaterial="translucentPowder">
                  <a:bevelT w="127000" h="25400" prst="softRound"/>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1" name="円/楕円 4"/>
                <p:cNvSpPr/>
                <p:nvPr/>
              </p:nvSpPr>
              <p:spPr>
                <a:xfrm>
                  <a:off x="90205" y="947"/>
                  <a:ext cx="1134990" cy="1017007"/>
                </a:xfrm>
                <a:prstGeom prst="rect">
                  <a:avLst/>
                </a:prstGeom>
                <a:sp3d/>
              </p:spPr>
              <p:style>
                <a:lnRef idx="0">
                  <a:scrgbClr r="0" g="0" b="0"/>
                </a:lnRef>
                <a:fillRef idx="0">
                  <a:scrgbClr r="0" g="0" b="0"/>
                </a:fillRef>
                <a:effectRef idx="0">
                  <a:scrgbClr r="0" g="0" b="0"/>
                </a:effectRef>
                <a:fontRef idx="minor">
                  <a:schemeClr val="lt1"/>
                </a:fontRef>
              </p:style>
              <p:txBody>
                <a:bodyPr lIns="20320" tIns="20320" rIns="20320" bIns="20320" spcCol="1270" anchor="ctr"/>
                <a:lstStyle/>
                <a:p>
                  <a:pPr algn="ctr" defTabSz="711200" fontAlgn="auto">
                    <a:lnSpc>
                      <a:spcPct val="90000"/>
                    </a:lnSpc>
                    <a:spcAft>
                      <a:spcPct val="35000"/>
                    </a:spcAft>
                    <a:defRPr/>
                  </a:pPr>
                  <a:r>
                    <a:rPr lang="ja-JP" altLang="en-US" sz="2800" dirty="0">
                      <a:solidFill>
                        <a:schemeClr val="tx1"/>
                      </a:solidFill>
                    </a:rPr>
                    <a:t>歳入</a:t>
                  </a:r>
                  <a:endParaRPr lang="en-US" altLang="ja-JP" sz="2800" dirty="0">
                    <a:solidFill>
                      <a:schemeClr val="tx1"/>
                    </a:solidFill>
                  </a:endParaRPr>
                </a:p>
              </p:txBody>
            </p:sp>
          </p:grpSp>
          <p:sp>
            <p:nvSpPr>
              <p:cNvPr id="11294" name="正方形/長方形 7"/>
              <p:cNvSpPr>
                <a:spLocks noChangeArrowheads="1"/>
              </p:cNvSpPr>
              <p:nvPr/>
            </p:nvSpPr>
            <p:spPr bwMode="auto">
              <a:xfrm>
                <a:off x="2483768" y="1340768"/>
                <a:ext cx="84584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11200" eaLnBrk="0" hangingPunct="0">
                  <a:defRPr kumimoji="1">
                    <a:solidFill>
                      <a:schemeClr val="tx1"/>
                    </a:solidFill>
                    <a:latin typeface="Calibri" pitchFamily="34" charset="0"/>
                    <a:ea typeface="ＭＳ Ｐゴシック" pitchFamily="50" charset="-128"/>
                  </a:defRPr>
                </a:lvl1pPr>
                <a:lvl2pPr marL="742950" indent="-285750" defTabSz="711200" eaLnBrk="0" hangingPunct="0">
                  <a:defRPr kumimoji="1">
                    <a:solidFill>
                      <a:schemeClr val="tx1"/>
                    </a:solidFill>
                    <a:latin typeface="Calibri" pitchFamily="34" charset="0"/>
                    <a:ea typeface="ＭＳ Ｐゴシック" pitchFamily="50" charset="-128"/>
                  </a:defRPr>
                </a:lvl2pPr>
                <a:lvl3pPr marL="1143000" indent="-228600" defTabSz="711200" eaLnBrk="0" hangingPunct="0">
                  <a:defRPr kumimoji="1">
                    <a:solidFill>
                      <a:schemeClr val="tx1"/>
                    </a:solidFill>
                    <a:latin typeface="Calibri" pitchFamily="34" charset="0"/>
                    <a:ea typeface="ＭＳ Ｐゴシック" pitchFamily="50" charset="-128"/>
                  </a:defRPr>
                </a:lvl3pPr>
                <a:lvl4pPr marL="1600200" indent="-228600" defTabSz="711200" eaLnBrk="0" hangingPunct="0">
                  <a:defRPr kumimoji="1">
                    <a:solidFill>
                      <a:schemeClr val="tx1"/>
                    </a:solidFill>
                    <a:latin typeface="Calibri" pitchFamily="34" charset="0"/>
                    <a:ea typeface="ＭＳ Ｐゴシック" pitchFamily="50" charset="-128"/>
                  </a:defRPr>
                </a:lvl4pPr>
                <a:lvl5pPr marL="2057400" indent="-228600" defTabSz="711200" eaLnBrk="0" hangingPunct="0">
                  <a:defRPr kumimoji="1">
                    <a:solidFill>
                      <a:schemeClr val="tx1"/>
                    </a:solidFill>
                    <a:latin typeface="Calibri" pitchFamily="34" charset="0"/>
                    <a:ea typeface="ＭＳ Ｐゴシック" pitchFamily="50" charset="-128"/>
                  </a:defRPr>
                </a:lvl5pPr>
                <a:lvl6pPr marL="2514600" indent="-228600" defTabSz="7112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defTabSz="7112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defTabSz="7112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defTabSz="7112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lnSpc>
                    <a:spcPct val="90000"/>
                  </a:lnSpc>
                  <a:spcAft>
                    <a:spcPct val="35000"/>
                  </a:spcAft>
                </a:pPr>
                <a:endParaRPr lang="en-US" altLang="ja-JP" b="1"/>
              </a:p>
            </p:txBody>
          </p:sp>
        </p:grpSp>
        <p:sp>
          <p:nvSpPr>
            <p:cNvPr id="42" name="角丸四角形 41"/>
            <p:cNvSpPr/>
            <p:nvPr/>
          </p:nvSpPr>
          <p:spPr bwMode="auto">
            <a:xfrm>
              <a:off x="4355460" y="260350"/>
              <a:ext cx="1545783" cy="929632"/>
            </a:xfrm>
            <a:prstGeom prst="roundRect">
              <a:avLst/>
            </a:prstGeom>
            <a:solidFill>
              <a:srgbClr val="FF0000">
                <a:alpha val="40000"/>
              </a:srgbClr>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ja-JP" altLang="en-US" sz="2400" b="1" dirty="0">
                  <a:solidFill>
                    <a:schemeClr val="tx1"/>
                  </a:solidFill>
                </a:rPr>
                <a:t>財政収支</a:t>
              </a:r>
            </a:p>
          </p:txBody>
        </p:sp>
        <p:grpSp>
          <p:nvGrpSpPr>
            <p:cNvPr id="11285" name="Group 23"/>
            <p:cNvGrpSpPr>
              <a:grpSpLocks/>
            </p:cNvGrpSpPr>
            <p:nvPr/>
          </p:nvGrpSpPr>
          <p:grpSpPr bwMode="auto">
            <a:xfrm>
              <a:off x="6804025" y="404813"/>
              <a:ext cx="1655763" cy="792162"/>
              <a:chOff x="1111" y="1842"/>
              <a:chExt cx="1043" cy="472"/>
            </a:xfrm>
          </p:grpSpPr>
          <p:pic>
            <p:nvPicPr>
              <p:cNvPr id="11286"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1" y="1842"/>
                <a:ext cx="771"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1287"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3" y="1933"/>
                <a:ext cx="771"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1288"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7" y="1842"/>
                <a:ext cx="771"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0"/>
                                        <p:tgtEl>
                                          <p:spTgt spid="5"/>
                                        </p:tgtEl>
                                      </p:cBhvr>
                                    </p:animEffect>
                                  </p:childTnLst>
                                </p:cTn>
                              </p:par>
                            </p:childTnLst>
                          </p:cTn>
                        </p:par>
                        <p:par>
                          <p:cTn id="8" fill="hold" nodeType="afterGroup">
                            <p:stCondLst>
                              <p:cond delay="5500"/>
                            </p:stCondLst>
                            <p:childTnLst>
                              <p:par>
                                <p:cTn id="9" presetID="42" presetClass="entr" presetSubtype="0" fill="hold" grpId="0" nodeType="afterEffect">
                                  <p:stCondLst>
                                    <p:cond delay="1000"/>
                                  </p:stCondLst>
                                  <p:childTnLst>
                                    <p:set>
                                      <p:cBhvr>
                                        <p:cTn id="10" dur="1" fill="hold">
                                          <p:stCondLst>
                                            <p:cond delay="0"/>
                                          </p:stCondLst>
                                        </p:cTn>
                                        <p:tgtEl>
                                          <p:spTgt spid="11268"/>
                                        </p:tgtEl>
                                        <p:attrNameLst>
                                          <p:attrName>style.visibility</p:attrName>
                                        </p:attrNameLst>
                                      </p:cBhvr>
                                      <p:to>
                                        <p:strVal val="visible"/>
                                      </p:to>
                                    </p:set>
                                    <p:animEffect transition="in" filter="fade">
                                      <p:cBhvr>
                                        <p:cTn id="11" dur="1000"/>
                                        <p:tgtEl>
                                          <p:spTgt spid="11268"/>
                                        </p:tgtEl>
                                      </p:cBhvr>
                                    </p:animEffect>
                                    <p:anim calcmode="lin" valueType="num">
                                      <p:cBhvr>
                                        <p:cTn id="12" dur="1000" fill="hold"/>
                                        <p:tgtEl>
                                          <p:spTgt spid="11268"/>
                                        </p:tgtEl>
                                        <p:attrNameLst>
                                          <p:attrName>ppt_x</p:attrName>
                                        </p:attrNameLst>
                                      </p:cBhvr>
                                      <p:tavLst>
                                        <p:tav tm="0">
                                          <p:val>
                                            <p:strVal val="#ppt_x"/>
                                          </p:val>
                                        </p:tav>
                                        <p:tav tm="100000">
                                          <p:val>
                                            <p:strVal val="#ppt_x"/>
                                          </p:val>
                                        </p:tav>
                                      </p:tavLst>
                                    </p:anim>
                                    <p:anim calcmode="lin" valueType="num">
                                      <p:cBhvr>
                                        <p:cTn id="13" dur="1000" fill="hold"/>
                                        <p:tgtEl>
                                          <p:spTgt spid="11268"/>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7500"/>
                            </p:stCondLst>
                            <p:childTnLst>
                              <p:par>
                                <p:cTn id="15" presetID="22" presetClass="entr" presetSubtype="8" fill="hold" nodeType="afterEffect">
                                  <p:stCondLst>
                                    <p:cond delay="200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0"/>
                                        <p:tgtEl>
                                          <p:spTgt spid="8"/>
                                        </p:tgtEl>
                                      </p:cBhvr>
                                    </p:animEffect>
                                  </p:childTnLst>
                                </p:cTn>
                              </p:par>
                            </p:childTnLst>
                          </p:cTn>
                        </p:par>
                        <p:par>
                          <p:cTn id="18" fill="hold" nodeType="afterGroup">
                            <p:stCondLst>
                              <p:cond delay="14500"/>
                            </p:stCondLst>
                            <p:childTnLst>
                              <p:par>
                                <p:cTn id="19" presetID="26" presetClass="entr" presetSubtype="0" fill="hold" grpId="0" nodeType="afterEffect">
                                  <p:stCondLst>
                                    <p:cond delay="1000"/>
                                  </p:stCondLst>
                                  <p:childTnLst>
                                    <p:set>
                                      <p:cBhvr>
                                        <p:cTn id="20" dur="1" fill="hold">
                                          <p:stCondLst>
                                            <p:cond delay="0"/>
                                          </p:stCondLst>
                                        </p:cTn>
                                        <p:tgtEl>
                                          <p:spTgt spid="11270"/>
                                        </p:tgtEl>
                                        <p:attrNameLst>
                                          <p:attrName>style.visibility</p:attrName>
                                        </p:attrNameLst>
                                      </p:cBhvr>
                                      <p:to>
                                        <p:strVal val="visible"/>
                                      </p:to>
                                    </p:set>
                                    <p:animEffect transition="in" filter="wipe(down)">
                                      <p:cBhvr>
                                        <p:cTn id="21" dur="580">
                                          <p:stCondLst>
                                            <p:cond delay="0"/>
                                          </p:stCondLst>
                                        </p:cTn>
                                        <p:tgtEl>
                                          <p:spTgt spid="11270"/>
                                        </p:tgtEl>
                                      </p:cBhvr>
                                    </p:animEffect>
                                    <p:anim calcmode="lin" valueType="num">
                                      <p:cBhvr>
                                        <p:cTn id="22" dur="1822" tmFilter="0,0; 0.14,0.36; 0.43,0.73; 0.71,0.91; 1.0,1.0">
                                          <p:stCondLst>
                                            <p:cond delay="0"/>
                                          </p:stCondLst>
                                        </p:cTn>
                                        <p:tgtEl>
                                          <p:spTgt spid="11270"/>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1270"/>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1270"/>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1270"/>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1270"/>
                                        </p:tgtEl>
                                        <p:attrNameLst>
                                          <p:attrName>ppt_y</p:attrName>
                                        </p:attrNameLst>
                                      </p:cBhvr>
                                      <p:tavLst>
                                        <p:tav tm="0" fmla="#ppt_y-sin(pi*$)/81">
                                          <p:val>
                                            <p:fltVal val="0"/>
                                          </p:val>
                                        </p:tav>
                                        <p:tav tm="100000">
                                          <p:val>
                                            <p:fltVal val="1"/>
                                          </p:val>
                                        </p:tav>
                                      </p:tavLst>
                                    </p:anim>
                                    <p:animScale>
                                      <p:cBhvr>
                                        <p:cTn id="27" dur="26">
                                          <p:stCondLst>
                                            <p:cond delay="650"/>
                                          </p:stCondLst>
                                        </p:cTn>
                                        <p:tgtEl>
                                          <p:spTgt spid="11270"/>
                                        </p:tgtEl>
                                      </p:cBhvr>
                                      <p:to x="100000" y="60000"/>
                                    </p:animScale>
                                    <p:animScale>
                                      <p:cBhvr>
                                        <p:cTn id="28" dur="166" decel="50000">
                                          <p:stCondLst>
                                            <p:cond delay="676"/>
                                          </p:stCondLst>
                                        </p:cTn>
                                        <p:tgtEl>
                                          <p:spTgt spid="11270"/>
                                        </p:tgtEl>
                                      </p:cBhvr>
                                      <p:to x="100000" y="100000"/>
                                    </p:animScale>
                                    <p:animScale>
                                      <p:cBhvr>
                                        <p:cTn id="29" dur="26">
                                          <p:stCondLst>
                                            <p:cond delay="1312"/>
                                          </p:stCondLst>
                                        </p:cTn>
                                        <p:tgtEl>
                                          <p:spTgt spid="11270"/>
                                        </p:tgtEl>
                                      </p:cBhvr>
                                      <p:to x="100000" y="80000"/>
                                    </p:animScale>
                                    <p:animScale>
                                      <p:cBhvr>
                                        <p:cTn id="30" dur="166" decel="50000">
                                          <p:stCondLst>
                                            <p:cond delay="1338"/>
                                          </p:stCondLst>
                                        </p:cTn>
                                        <p:tgtEl>
                                          <p:spTgt spid="11270"/>
                                        </p:tgtEl>
                                      </p:cBhvr>
                                      <p:to x="100000" y="100000"/>
                                    </p:animScale>
                                    <p:animScale>
                                      <p:cBhvr>
                                        <p:cTn id="31" dur="26">
                                          <p:stCondLst>
                                            <p:cond delay="1642"/>
                                          </p:stCondLst>
                                        </p:cTn>
                                        <p:tgtEl>
                                          <p:spTgt spid="11270"/>
                                        </p:tgtEl>
                                      </p:cBhvr>
                                      <p:to x="100000" y="90000"/>
                                    </p:animScale>
                                    <p:animScale>
                                      <p:cBhvr>
                                        <p:cTn id="32" dur="166" decel="50000">
                                          <p:stCondLst>
                                            <p:cond delay="1668"/>
                                          </p:stCondLst>
                                        </p:cTn>
                                        <p:tgtEl>
                                          <p:spTgt spid="11270"/>
                                        </p:tgtEl>
                                      </p:cBhvr>
                                      <p:to x="100000" y="100000"/>
                                    </p:animScale>
                                    <p:animScale>
                                      <p:cBhvr>
                                        <p:cTn id="33" dur="26">
                                          <p:stCondLst>
                                            <p:cond delay="1808"/>
                                          </p:stCondLst>
                                        </p:cTn>
                                        <p:tgtEl>
                                          <p:spTgt spid="11270"/>
                                        </p:tgtEl>
                                      </p:cBhvr>
                                      <p:to x="100000" y="95000"/>
                                    </p:animScale>
                                    <p:animScale>
                                      <p:cBhvr>
                                        <p:cTn id="34" dur="166" decel="50000">
                                          <p:stCondLst>
                                            <p:cond delay="1834"/>
                                          </p:stCondLst>
                                        </p:cTn>
                                        <p:tgtEl>
                                          <p:spTgt spid="11270"/>
                                        </p:tgtEl>
                                      </p:cBhvr>
                                      <p:to x="100000" y="100000"/>
                                    </p:animScale>
                                  </p:childTnLst>
                                </p:cTn>
                              </p:par>
                            </p:childTnLst>
                          </p:cTn>
                        </p:par>
                        <p:par>
                          <p:cTn id="35" fill="hold" nodeType="afterGroup">
                            <p:stCondLst>
                              <p:cond delay="17500"/>
                            </p:stCondLst>
                            <p:childTnLst>
                              <p:par>
                                <p:cTn id="36" presetID="53" presetClass="entr" presetSubtype="16" fill="hold" grpId="0" nodeType="afterEffect">
                                  <p:stCondLst>
                                    <p:cond delay="500"/>
                                  </p:stCondLst>
                                  <p:childTnLst>
                                    <p:set>
                                      <p:cBhvr>
                                        <p:cTn id="37" dur="1" fill="hold">
                                          <p:stCondLst>
                                            <p:cond delay="0"/>
                                          </p:stCondLst>
                                        </p:cTn>
                                        <p:tgtEl>
                                          <p:spTgt spid="50"/>
                                        </p:tgtEl>
                                        <p:attrNameLst>
                                          <p:attrName>style.visibility</p:attrName>
                                        </p:attrNameLst>
                                      </p:cBhvr>
                                      <p:to>
                                        <p:strVal val="visible"/>
                                      </p:to>
                                    </p:set>
                                    <p:anim calcmode="lin" valueType="num">
                                      <p:cBhvr>
                                        <p:cTn id="38" dur="1000" fill="hold"/>
                                        <p:tgtEl>
                                          <p:spTgt spid="50"/>
                                        </p:tgtEl>
                                        <p:attrNameLst>
                                          <p:attrName>ppt_w</p:attrName>
                                        </p:attrNameLst>
                                      </p:cBhvr>
                                      <p:tavLst>
                                        <p:tav tm="0">
                                          <p:val>
                                            <p:fltVal val="0"/>
                                          </p:val>
                                        </p:tav>
                                        <p:tav tm="100000">
                                          <p:val>
                                            <p:strVal val="#ppt_w"/>
                                          </p:val>
                                        </p:tav>
                                      </p:tavLst>
                                    </p:anim>
                                    <p:anim calcmode="lin" valueType="num">
                                      <p:cBhvr>
                                        <p:cTn id="39" dur="1000" fill="hold"/>
                                        <p:tgtEl>
                                          <p:spTgt spid="50"/>
                                        </p:tgtEl>
                                        <p:attrNameLst>
                                          <p:attrName>ppt_h</p:attrName>
                                        </p:attrNameLst>
                                      </p:cBhvr>
                                      <p:tavLst>
                                        <p:tav tm="0">
                                          <p:val>
                                            <p:fltVal val="0"/>
                                          </p:val>
                                        </p:tav>
                                        <p:tav tm="100000">
                                          <p:val>
                                            <p:strVal val="#ppt_h"/>
                                          </p:val>
                                        </p:tav>
                                      </p:tavLst>
                                    </p:anim>
                                    <p:animEffect transition="in" filter="fade">
                                      <p:cBhvr>
                                        <p:cTn id="40" dur="1000"/>
                                        <p:tgtEl>
                                          <p:spTgt spid="50"/>
                                        </p:tgtEl>
                                      </p:cBhvr>
                                    </p:animEffect>
                                  </p:childTnLst>
                                </p:cTn>
                              </p:par>
                            </p:childTnLst>
                          </p:cTn>
                        </p:par>
                        <p:par>
                          <p:cTn id="41" fill="hold" nodeType="afterGroup">
                            <p:stCondLst>
                              <p:cond delay="19000"/>
                            </p:stCondLst>
                            <p:childTnLst>
                              <p:par>
                                <p:cTn id="42" presetID="53" presetClass="entr" presetSubtype="16" fill="hold" grpId="0" nodeType="afterEffect">
                                  <p:stCondLst>
                                    <p:cond delay="500"/>
                                  </p:stCondLst>
                                  <p:childTnLst>
                                    <p:set>
                                      <p:cBhvr>
                                        <p:cTn id="43" dur="1" fill="hold">
                                          <p:stCondLst>
                                            <p:cond delay="0"/>
                                          </p:stCondLst>
                                        </p:cTn>
                                        <p:tgtEl>
                                          <p:spTgt spid="51"/>
                                        </p:tgtEl>
                                        <p:attrNameLst>
                                          <p:attrName>style.visibility</p:attrName>
                                        </p:attrNameLst>
                                      </p:cBhvr>
                                      <p:to>
                                        <p:strVal val="visible"/>
                                      </p:to>
                                    </p:set>
                                    <p:anim calcmode="lin" valueType="num">
                                      <p:cBhvr>
                                        <p:cTn id="44" dur="1000" fill="hold"/>
                                        <p:tgtEl>
                                          <p:spTgt spid="51"/>
                                        </p:tgtEl>
                                        <p:attrNameLst>
                                          <p:attrName>ppt_w</p:attrName>
                                        </p:attrNameLst>
                                      </p:cBhvr>
                                      <p:tavLst>
                                        <p:tav tm="0">
                                          <p:val>
                                            <p:fltVal val="0"/>
                                          </p:val>
                                        </p:tav>
                                        <p:tav tm="100000">
                                          <p:val>
                                            <p:strVal val="#ppt_w"/>
                                          </p:val>
                                        </p:tav>
                                      </p:tavLst>
                                    </p:anim>
                                    <p:anim calcmode="lin" valueType="num">
                                      <p:cBhvr>
                                        <p:cTn id="45" dur="1000" fill="hold"/>
                                        <p:tgtEl>
                                          <p:spTgt spid="51"/>
                                        </p:tgtEl>
                                        <p:attrNameLst>
                                          <p:attrName>ppt_h</p:attrName>
                                        </p:attrNameLst>
                                      </p:cBhvr>
                                      <p:tavLst>
                                        <p:tav tm="0">
                                          <p:val>
                                            <p:fltVal val="0"/>
                                          </p:val>
                                        </p:tav>
                                        <p:tav tm="100000">
                                          <p:val>
                                            <p:strVal val="#ppt_h"/>
                                          </p:val>
                                        </p:tav>
                                      </p:tavLst>
                                    </p:anim>
                                    <p:animEffect transition="in" filter="fade">
                                      <p:cBhvr>
                                        <p:cTn id="46" dur="1000"/>
                                        <p:tgtEl>
                                          <p:spTgt spid="51"/>
                                        </p:tgtEl>
                                      </p:cBhvr>
                                    </p:animEffect>
                                  </p:childTnLst>
                                </p:cTn>
                              </p:par>
                            </p:childTnLst>
                          </p:cTn>
                        </p:par>
                        <p:par>
                          <p:cTn id="47" fill="hold" nodeType="afterGroup">
                            <p:stCondLst>
                              <p:cond delay="20500"/>
                            </p:stCondLst>
                            <p:childTnLst>
                              <p:par>
                                <p:cTn id="48" presetID="42" presetClass="entr" presetSubtype="0" fill="hold" grpId="0" nodeType="afterEffect">
                                  <p:stCondLst>
                                    <p:cond delay="500"/>
                                  </p:stCondLst>
                                  <p:childTnLst>
                                    <p:set>
                                      <p:cBhvr>
                                        <p:cTn id="49" dur="1" fill="hold">
                                          <p:stCondLst>
                                            <p:cond delay="0"/>
                                          </p:stCondLst>
                                        </p:cTn>
                                        <p:tgtEl>
                                          <p:spTgt spid="11273"/>
                                        </p:tgtEl>
                                        <p:attrNameLst>
                                          <p:attrName>style.visibility</p:attrName>
                                        </p:attrNameLst>
                                      </p:cBhvr>
                                      <p:to>
                                        <p:strVal val="visible"/>
                                      </p:to>
                                    </p:set>
                                    <p:animEffect transition="in" filter="fade">
                                      <p:cBhvr>
                                        <p:cTn id="50" dur="1000"/>
                                        <p:tgtEl>
                                          <p:spTgt spid="11273"/>
                                        </p:tgtEl>
                                      </p:cBhvr>
                                    </p:animEffect>
                                    <p:anim calcmode="lin" valueType="num">
                                      <p:cBhvr>
                                        <p:cTn id="51" dur="1000" fill="hold"/>
                                        <p:tgtEl>
                                          <p:spTgt spid="11273"/>
                                        </p:tgtEl>
                                        <p:attrNameLst>
                                          <p:attrName>ppt_x</p:attrName>
                                        </p:attrNameLst>
                                      </p:cBhvr>
                                      <p:tavLst>
                                        <p:tav tm="0">
                                          <p:val>
                                            <p:strVal val="#ppt_x"/>
                                          </p:val>
                                        </p:tav>
                                        <p:tav tm="100000">
                                          <p:val>
                                            <p:strVal val="#ppt_x"/>
                                          </p:val>
                                        </p:tav>
                                      </p:tavLst>
                                    </p:anim>
                                    <p:anim calcmode="lin" valueType="num">
                                      <p:cBhvr>
                                        <p:cTn id="52" dur="1000" fill="hold"/>
                                        <p:tgtEl>
                                          <p:spTgt spid="11273"/>
                                        </p:tgtEl>
                                        <p:attrNameLst>
                                          <p:attrName>ppt_y</p:attrName>
                                        </p:attrNameLst>
                                      </p:cBhvr>
                                      <p:tavLst>
                                        <p:tav tm="0">
                                          <p:val>
                                            <p:strVal val="#ppt_y+.1"/>
                                          </p:val>
                                        </p:tav>
                                        <p:tav tm="100000">
                                          <p:val>
                                            <p:strVal val="#ppt_y"/>
                                          </p:val>
                                        </p:tav>
                                      </p:tavLst>
                                    </p:anim>
                                  </p:childTnLst>
                                </p:cTn>
                              </p:par>
                            </p:childTnLst>
                          </p:cTn>
                        </p:par>
                        <p:par>
                          <p:cTn id="53" fill="hold" nodeType="afterGroup">
                            <p:stCondLst>
                              <p:cond delay="22000"/>
                            </p:stCondLst>
                            <p:childTnLst>
                              <p:par>
                                <p:cTn id="54" presetID="53" presetClass="entr" presetSubtype="16" fill="hold" nodeType="afterEffect">
                                  <p:stCondLst>
                                    <p:cond delay="500"/>
                                  </p:stCondLst>
                                  <p:childTnLst>
                                    <p:set>
                                      <p:cBhvr>
                                        <p:cTn id="55" dur="1" fill="hold">
                                          <p:stCondLst>
                                            <p:cond delay="0"/>
                                          </p:stCondLst>
                                        </p:cTn>
                                        <p:tgtEl>
                                          <p:spTgt spid="11274"/>
                                        </p:tgtEl>
                                        <p:attrNameLst>
                                          <p:attrName>style.visibility</p:attrName>
                                        </p:attrNameLst>
                                      </p:cBhvr>
                                      <p:to>
                                        <p:strVal val="visible"/>
                                      </p:to>
                                    </p:set>
                                    <p:anim calcmode="lin" valueType="num">
                                      <p:cBhvr>
                                        <p:cTn id="56" dur="1000" fill="hold"/>
                                        <p:tgtEl>
                                          <p:spTgt spid="11274"/>
                                        </p:tgtEl>
                                        <p:attrNameLst>
                                          <p:attrName>ppt_w</p:attrName>
                                        </p:attrNameLst>
                                      </p:cBhvr>
                                      <p:tavLst>
                                        <p:tav tm="0">
                                          <p:val>
                                            <p:fltVal val="0"/>
                                          </p:val>
                                        </p:tav>
                                        <p:tav tm="100000">
                                          <p:val>
                                            <p:strVal val="#ppt_w"/>
                                          </p:val>
                                        </p:tav>
                                      </p:tavLst>
                                    </p:anim>
                                    <p:anim calcmode="lin" valueType="num">
                                      <p:cBhvr>
                                        <p:cTn id="57" dur="1000" fill="hold"/>
                                        <p:tgtEl>
                                          <p:spTgt spid="11274"/>
                                        </p:tgtEl>
                                        <p:attrNameLst>
                                          <p:attrName>ppt_h</p:attrName>
                                        </p:attrNameLst>
                                      </p:cBhvr>
                                      <p:tavLst>
                                        <p:tav tm="0">
                                          <p:val>
                                            <p:fltVal val="0"/>
                                          </p:val>
                                        </p:tav>
                                        <p:tav tm="100000">
                                          <p:val>
                                            <p:strVal val="#ppt_h"/>
                                          </p:val>
                                        </p:tav>
                                      </p:tavLst>
                                    </p:anim>
                                    <p:animEffect transition="in" filter="fade">
                                      <p:cBhvr>
                                        <p:cTn id="58" dur="1000"/>
                                        <p:tgtEl>
                                          <p:spTgt spid="11274"/>
                                        </p:tgtEl>
                                      </p:cBhvr>
                                    </p:animEffect>
                                  </p:childTnLst>
                                </p:cTn>
                              </p:par>
                            </p:childTnLst>
                          </p:cTn>
                        </p:par>
                        <p:par>
                          <p:cTn id="59" fill="hold" nodeType="afterGroup">
                            <p:stCondLst>
                              <p:cond delay="23500"/>
                            </p:stCondLst>
                            <p:childTnLst>
                              <p:par>
                                <p:cTn id="60" presetID="22" presetClass="entr" presetSubtype="8" fill="hold" grpId="0" nodeType="afterEffect">
                                  <p:stCondLst>
                                    <p:cond delay="500"/>
                                  </p:stCondLst>
                                  <p:childTnLst>
                                    <p:set>
                                      <p:cBhvr>
                                        <p:cTn id="61" dur="1" fill="hold">
                                          <p:stCondLst>
                                            <p:cond delay="0"/>
                                          </p:stCondLst>
                                        </p:cTn>
                                        <p:tgtEl>
                                          <p:spTgt spid="11275"/>
                                        </p:tgtEl>
                                        <p:attrNameLst>
                                          <p:attrName>style.visibility</p:attrName>
                                        </p:attrNameLst>
                                      </p:cBhvr>
                                      <p:to>
                                        <p:strVal val="visible"/>
                                      </p:to>
                                    </p:set>
                                    <p:animEffect transition="in" filter="wipe(left)">
                                      <p:cBhvr>
                                        <p:cTn id="62" dur="1000"/>
                                        <p:tgtEl>
                                          <p:spTgt spid="11275"/>
                                        </p:tgtEl>
                                      </p:cBhvr>
                                    </p:animEffect>
                                  </p:childTnLst>
                                </p:cTn>
                              </p:par>
                            </p:childTnLst>
                          </p:cTn>
                        </p:par>
                        <p:par>
                          <p:cTn id="63" fill="hold" nodeType="afterGroup">
                            <p:stCondLst>
                              <p:cond delay="25000"/>
                            </p:stCondLst>
                            <p:childTnLst>
                              <p:par>
                                <p:cTn id="64" presetID="22" presetClass="entr" presetSubtype="1" fill="hold" grpId="0" nodeType="afterEffect">
                                  <p:stCondLst>
                                    <p:cond delay="1000"/>
                                  </p:stCondLst>
                                  <p:childTnLst>
                                    <p:set>
                                      <p:cBhvr>
                                        <p:cTn id="65" dur="1" fill="hold">
                                          <p:stCondLst>
                                            <p:cond delay="0"/>
                                          </p:stCondLst>
                                        </p:cTn>
                                        <p:tgtEl>
                                          <p:spTgt spid="57"/>
                                        </p:tgtEl>
                                        <p:attrNameLst>
                                          <p:attrName>style.visibility</p:attrName>
                                        </p:attrNameLst>
                                      </p:cBhvr>
                                      <p:to>
                                        <p:strVal val="visible"/>
                                      </p:to>
                                    </p:set>
                                    <p:animEffect transition="in" filter="wipe(up)">
                                      <p:cBhvr>
                                        <p:cTn id="66" dur="2000"/>
                                        <p:tgtEl>
                                          <p:spTgt spid="57"/>
                                        </p:tgtEl>
                                      </p:cBhvr>
                                    </p:animEffect>
                                  </p:childTnLst>
                                </p:cTn>
                              </p:par>
                            </p:childTnLst>
                          </p:cTn>
                        </p:par>
                        <p:par>
                          <p:cTn id="67" fill="hold" nodeType="afterGroup">
                            <p:stCondLst>
                              <p:cond delay="28000"/>
                            </p:stCondLst>
                            <p:childTnLst>
                              <p:par>
                                <p:cTn id="68" presetID="53" presetClass="entr" presetSubtype="16"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2000" fill="hold"/>
                                        <p:tgtEl>
                                          <p:spTgt spid="14"/>
                                        </p:tgtEl>
                                        <p:attrNameLst>
                                          <p:attrName>ppt_w</p:attrName>
                                        </p:attrNameLst>
                                      </p:cBhvr>
                                      <p:tavLst>
                                        <p:tav tm="0">
                                          <p:val>
                                            <p:fltVal val="0"/>
                                          </p:val>
                                        </p:tav>
                                        <p:tav tm="100000">
                                          <p:val>
                                            <p:strVal val="#ppt_w"/>
                                          </p:val>
                                        </p:tav>
                                      </p:tavLst>
                                    </p:anim>
                                    <p:anim calcmode="lin" valueType="num">
                                      <p:cBhvr>
                                        <p:cTn id="71" dur="2000" fill="hold"/>
                                        <p:tgtEl>
                                          <p:spTgt spid="14"/>
                                        </p:tgtEl>
                                        <p:attrNameLst>
                                          <p:attrName>ppt_h</p:attrName>
                                        </p:attrNameLst>
                                      </p:cBhvr>
                                      <p:tavLst>
                                        <p:tav tm="0">
                                          <p:val>
                                            <p:fltVal val="0"/>
                                          </p:val>
                                        </p:tav>
                                        <p:tav tm="100000">
                                          <p:val>
                                            <p:strVal val="#ppt_h"/>
                                          </p:val>
                                        </p:tav>
                                      </p:tavLst>
                                    </p:anim>
                                    <p:animEffect transition="in" filter="fade">
                                      <p:cBhvr>
                                        <p:cTn id="72" dur="2000"/>
                                        <p:tgtEl>
                                          <p:spTgt spid="14"/>
                                        </p:tgtEl>
                                      </p:cBhvr>
                                    </p:animEffect>
                                  </p:childTnLst>
                                </p:cTn>
                              </p:par>
                            </p:childTnLst>
                          </p:cTn>
                        </p:par>
                        <p:par>
                          <p:cTn id="73" fill="hold" nodeType="afterGroup">
                            <p:stCondLst>
                              <p:cond delay="30000"/>
                            </p:stCondLst>
                            <p:childTnLst>
                              <p:par>
                                <p:cTn id="74" presetID="42" presetClass="entr" presetSubtype="0" fill="hold" grpId="0" nodeType="afterEffect">
                                  <p:stCondLst>
                                    <p:cond delay="500"/>
                                  </p:stCondLst>
                                  <p:childTnLst>
                                    <p:set>
                                      <p:cBhvr>
                                        <p:cTn id="75" dur="1" fill="hold">
                                          <p:stCondLst>
                                            <p:cond delay="0"/>
                                          </p:stCondLst>
                                        </p:cTn>
                                        <p:tgtEl>
                                          <p:spTgt spid="11278"/>
                                        </p:tgtEl>
                                        <p:attrNameLst>
                                          <p:attrName>style.visibility</p:attrName>
                                        </p:attrNameLst>
                                      </p:cBhvr>
                                      <p:to>
                                        <p:strVal val="visible"/>
                                      </p:to>
                                    </p:set>
                                    <p:animEffect transition="in" filter="fade">
                                      <p:cBhvr>
                                        <p:cTn id="76" dur="1000"/>
                                        <p:tgtEl>
                                          <p:spTgt spid="11278"/>
                                        </p:tgtEl>
                                      </p:cBhvr>
                                    </p:animEffect>
                                    <p:anim calcmode="lin" valueType="num">
                                      <p:cBhvr>
                                        <p:cTn id="77" dur="1000" fill="hold"/>
                                        <p:tgtEl>
                                          <p:spTgt spid="11278"/>
                                        </p:tgtEl>
                                        <p:attrNameLst>
                                          <p:attrName>ppt_x</p:attrName>
                                        </p:attrNameLst>
                                      </p:cBhvr>
                                      <p:tavLst>
                                        <p:tav tm="0">
                                          <p:val>
                                            <p:strVal val="#ppt_x"/>
                                          </p:val>
                                        </p:tav>
                                        <p:tav tm="100000">
                                          <p:val>
                                            <p:strVal val="#ppt_x"/>
                                          </p:val>
                                        </p:tav>
                                      </p:tavLst>
                                    </p:anim>
                                    <p:anim calcmode="lin" valueType="num">
                                      <p:cBhvr>
                                        <p:cTn id="78" dur="1000" fill="hold"/>
                                        <p:tgtEl>
                                          <p:spTgt spid="112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11268" grpId="0"/>
      <p:bldP spid="11270" grpId="0"/>
      <p:bldP spid="50" grpId="0" animBg="1"/>
      <p:bldP spid="51" grpId="0" animBg="1"/>
      <p:bldP spid="11273" grpId="0"/>
      <p:bldP spid="11275" grpId="0"/>
      <p:bldP spid="1127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3"/>
          <p:cNvSpPr txBox="1">
            <a:spLocks noChangeArrowheads="1"/>
          </p:cNvSpPr>
          <p:nvPr/>
        </p:nvSpPr>
        <p:spPr bwMode="auto">
          <a:xfrm>
            <a:off x="252412" y="6092825"/>
            <a:ext cx="71999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400" dirty="0"/>
              <a:t>（注）</a:t>
            </a:r>
            <a:r>
              <a:rPr lang="ja-JP" altLang="en-US" sz="1400" dirty="0" smtClean="0"/>
              <a:t>平成</a:t>
            </a:r>
            <a:r>
              <a:rPr lang="en-US" altLang="ja-JP" sz="1400" dirty="0" smtClean="0"/>
              <a:t>28</a:t>
            </a:r>
            <a:r>
              <a:rPr lang="ja-JP" altLang="en-US" sz="1400" dirty="0" smtClean="0"/>
              <a:t>年度</a:t>
            </a:r>
            <a:r>
              <a:rPr lang="ja-JP" altLang="en-US" sz="1400" dirty="0"/>
              <a:t>までは決算</a:t>
            </a:r>
            <a:r>
              <a:rPr lang="ja-JP" altLang="en-US" sz="1400" dirty="0" smtClean="0"/>
              <a:t>、</a:t>
            </a:r>
            <a:r>
              <a:rPr lang="en-US" altLang="ja-JP" sz="1400" dirty="0" smtClean="0"/>
              <a:t>29</a:t>
            </a:r>
            <a:r>
              <a:rPr lang="ja-JP" altLang="en-US" sz="1400" dirty="0" smtClean="0"/>
              <a:t>年度は補正後予算、</a:t>
            </a:r>
            <a:r>
              <a:rPr lang="en-US" altLang="ja-JP" sz="1400" dirty="0" smtClean="0"/>
              <a:t>30</a:t>
            </a:r>
            <a:r>
              <a:rPr lang="ja-JP" altLang="en-US" sz="1400" dirty="0" smtClean="0"/>
              <a:t>年度</a:t>
            </a:r>
            <a:r>
              <a:rPr lang="ja-JP" altLang="en-US" sz="1400" dirty="0"/>
              <a:t>は政府案による。</a:t>
            </a:r>
            <a:endParaRPr lang="ja-JP" altLang="ja-JP" sz="1400" dirty="0"/>
          </a:p>
        </p:txBody>
      </p:sp>
      <p:graphicFrame>
        <p:nvGraphicFramePr>
          <p:cNvPr id="2" name="グラフ 4"/>
          <p:cNvGraphicFramePr>
            <a:graphicFrameLocks/>
          </p:cNvGraphicFramePr>
          <p:nvPr>
            <p:extLst>
              <p:ext uri="{D42A27DB-BD31-4B8C-83A1-F6EECF244321}">
                <p14:modId xmlns:p14="http://schemas.microsoft.com/office/powerpoint/2010/main" val="262762036"/>
              </p:ext>
            </p:extLst>
          </p:nvPr>
        </p:nvGraphicFramePr>
        <p:xfrm>
          <a:off x="179388" y="758825"/>
          <a:ext cx="8785225" cy="5254625"/>
        </p:xfrm>
        <a:graphic>
          <a:graphicData uri="http://schemas.openxmlformats.org/drawingml/2006/chart">
            <c:chart xmlns:c="http://schemas.openxmlformats.org/drawingml/2006/chart" xmlns:r="http://schemas.openxmlformats.org/officeDocument/2006/relationships" r:id="rId2"/>
          </a:graphicData>
        </a:graphic>
      </p:graphicFrame>
      <p:sp>
        <p:nvSpPr>
          <p:cNvPr id="6148" name="テキスト ボックス 5"/>
          <p:cNvSpPr txBox="1">
            <a:spLocks noChangeArrowheads="1"/>
          </p:cNvSpPr>
          <p:nvPr/>
        </p:nvSpPr>
        <p:spPr bwMode="auto">
          <a:xfrm>
            <a:off x="143296" y="116632"/>
            <a:ext cx="6084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dirty="0"/>
              <a:t>財政状況の推移　</a:t>
            </a:r>
            <a:r>
              <a:rPr lang="ja-JP" altLang="en-US" sz="1800" dirty="0" smtClean="0"/>
              <a:t>平成３０年度</a:t>
            </a:r>
            <a:endParaRPr lang="en-US" altLang="ja-JP" sz="1800" dirty="0"/>
          </a:p>
        </p:txBody>
      </p:sp>
      <p:sp>
        <p:nvSpPr>
          <p:cNvPr id="7" name="テキスト ボックス 6"/>
          <p:cNvSpPr txBox="1"/>
          <p:nvPr/>
        </p:nvSpPr>
        <p:spPr>
          <a:xfrm>
            <a:off x="946150" y="384175"/>
            <a:ext cx="1692275" cy="369888"/>
          </a:xfrm>
          <a:prstGeom prst="rect">
            <a:avLst/>
          </a:prstGeom>
          <a:noFill/>
        </p:spPr>
        <p:txBody>
          <a:bodyPr>
            <a:spAutoFit/>
          </a:bodyPr>
          <a:lstStyle/>
          <a:p>
            <a:pPr>
              <a:defRPr/>
            </a:pPr>
            <a:r>
              <a:rPr lang="ja-JP" altLang="en-US" dirty="0">
                <a:ea typeface="ＭＳ Ｐゴシック" charset="-128"/>
              </a:rPr>
              <a:t>　</a:t>
            </a:r>
            <a:r>
              <a:rPr lang="ja-JP" altLang="en-US" sz="1600" dirty="0">
                <a:ea typeface="ＭＳ Ｐゴシック" charset="-128"/>
              </a:rPr>
              <a:t>我が国の財政</a:t>
            </a:r>
            <a:endParaRPr lang="ja-JP" altLang="en-US" sz="1050" dirty="0">
              <a:ea typeface="ＭＳ Ｐゴシック" charset="-128"/>
            </a:endParaRPr>
          </a:p>
        </p:txBody>
      </p:sp>
      <p:sp>
        <p:nvSpPr>
          <p:cNvPr id="6150" name="テキスト ボックス 7"/>
          <p:cNvSpPr txBox="1">
            <a:spLocks noChangeArrowheads="1"/>
          </p:cNvSpPr>
          <p:nvPr/>
        </p:nvSpPr>
        <p:spPr bwMode="auto">
          <a:xfrm>
            <a:off x="3852366" y="6511925"/>
            <a:ext cx="511212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a:spcBef>
                <a:spcPct val="0"/>
              </a:spcBef>
              <a:buNone/>
            </a:pPr>
            <a:r>
              <a:rPr lang="ja-JP" altLang="en-US" sz="1100" dirty="0">
                <a:solidFill>
                  <a:prstClr val="black"/>
                </a:solidFill>
                <a:latin typeface="Arial" charset="0"/>
              </a:rPr>
              <a:t>出典：</a:t>
            </a:r>
            <a:r>
              <a:rPr lang="ja-JP" altLang="en-US" sz="1100" dirty="0" smtClean="0">
                <a:solidFill>
                  <a:prstClr val="black"/>
                </a:solidFill>
                <a:latin typeface="Arial" charset="0"/>
              </a:rPr>
              <a:t>財務省主税局「我が国の</a:t>
            </a:r>
            <a:r>
              <a:rPr lang="ja-JP" altLang="en-US" sz="1100" dirty="0">
                <a:solidFill>
                  <a:prstClr val="black"/>
                </a:solidFill>
                <a:latin typeface="Arial" charset="0"/>
              </a:rPr>
              <a:t>財政事情（</a:t>
            </a:r>
            <a:r>
              <a:rPr lang="ja-JP" altLang="en-US" sz="1100" dirty="0" smtClean="0">
                <a:solidFill>
                  <a:prstClr val="black"/>
                </a:solidFill>
                <a:latin typeface="Arial" charset="0"/>
              </a:rPr>
              <a:t>平成</a:t>
            </a:r>
            <a:r>
              <a:rPr lang="en-US" altLang="ja-JP" sz="1100" dirty="0" smtClean="0">
                <a:solidFill>
                  <a:prstClr val="black"/>
                </a:solidFill>
                <a:latin typeface="Arial" charset="0"/>
              </a:rPr>
              <a:t>30</a:t>
            </a:r>
            <a:r>
              <a:rPr lang="ja-JP" altLang="en-US" sz="1100" dirty="0" smtClean="0">
                <a:solidFill>
                  <a:prstClr val="black"/>
                </a:solidFill>
                <a:latin typeface="Arial" charset="0"/>
              </a:rPr>
              <a:t>年度</a:t>
            </a:r>
            <a:r>
              <a:rPr lang="ja-JP" altLang="en-US" sz="1100" dirty="0">
                <a:solidFill>
                  <a:prstClr val="black"/>
                </a:solidFill>
                <a:latin typeface="Arial" charset="0"/>
              </a:rPr>
              <a:t>予算政府案）」を基に作成</a:t>
            </a:r>
          </a:p>
        </p:txBody>
      </p:sp>
      <p:sp>
        <p:nvSpPr>
          <p:cNvPr id="12" name="星 12 11"/>
          <p:cNvSpPr/>
          <p:nvPr/>
        </p:nvSpPr>
        <p:spPr>
          <a:xfrm>
            <a:off x="3092434" y="285872"/>
            <a:ext cx="3600400" cy="936104"/>
          </a:xfrm>
          <a:prstGeom prst="star12">
            <a:avLst/>
          </a:prstGeom>
          <a:solidFill>
            <a:schemeClr val="tx2">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2400" b="1" dirty="0">
                <a:solidFill>
                  <a:schemeClr val="tx1"/>
                </a:solidFill>
                <a:latin typeface="+mn-ea"/>
              </a:rPr>
              <a:t>歳出</a:t>
            </a:r>
            <a:r>
              <a:rPr lang="en-US" altLang="ja-JP" sz="2400" b="1" dirty="0">
                <a:solidFill>
                  <a:schemeClr val="tx1"/>
                </a:solidFill>
                <a:latin typeface="+mn-ea"/>
              </a:rPr>
              <a:t>&gt;</a:t>
            </a:r>
            <a:r>
              <a:rPr lang="ja-JP" altLang="en-US" sz="2400" b="1" dirty="0">
                <a:solidFill>
                  <a:schemeClr val="tx1"/>
                </a:solidFill>
                <a:latin typeface="+mn-ea"/>
              </a:rPr>
              <a:t>税収</a:t>
            </a:r>
          </a:p>
        </p:txBody>
      </p:sp>
    </p:spTree>
    <p:extLst>
      <p:ext uri="{BB962C8B-B14F-4D97-AF65-F5344CB8AC3E}">
        <p14:creationId xmlns:p14="http://schemas.microsoft.com/office/powerpoint/2010/main" val="42222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200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296578" y="6165304"/>
            <a:ext cx="4848705" cy="577081"/>
          </a:xfrm>
          <a:prstGeom prst="rect">
            <a:avLst/>
          </a:prstGeom>
          <a:noFill/>
        </p:spPr>
        <p:txBody>
          <a:bodyPr wrap="square" rtlCol="0">
            <a:spAutoFit/>
          </a:bodyPr>
          <a:lstStyle/>
          <a:p>
            <a:pPr algn="r" fontAlgn="base">
              <a:spcBef>
                <a:spcPct val="0"/>
              </a:spcBef>
              <a:spcAft>
                <a:spcPct val="0"/>
              </a:spcAft>
            </a:pPr>
            <a:r>
              <a:rPr lang="ja-JP" altLang="en-US" sz="1050" dirty="0" smtClean="0">
                <a:solidFill>
                  <a:prstClr val="black"/>
                </a:solidFill>
                <a:latin typeface="Arial" charset="0"/>
              </a:rPr>
              <a:t>　　　　　　　　　　　</a:t>
            </a:r>
            <a:r>
              <a:rPr lang="en-US" altLang="ja-JP" sz="1050" dirty="0" smtClean="0">
                <a:solidFill>
                  <a:prstClr val="black"/>
                </a:solidFill>
                <a:latin typeface="Arial" charset="0"/>
              </a:rPr>
              <a:t>※</a:t>
            </a:r>
            <a:r>
              <a:rPr lang="ja-JP" altLang="en-US" sz="1050" dirty="0" smtClean="0">
                <a:solidFill>
                  <a:prstClr val="black"/>
                </a:solidFill>
                <a:latin typeface="Arial" charset="0"/>
              </a:rPr>
              <a:t>　平成</a:t>
            </a:r>
            <a:r>
              <a:rPr lang="ja-JP" altLang="en-US" sz="1050" dirty="0">
                <a:solidFill>
                  <a:prstClr val="black"/>
                </a:solidFill>
              </a:rPr>
              <a:t>３０</a:t>
            </a:r>
            <a:r>
              <a:rPr lang="ja-JP" altLang="en-US" sz="1050" dirty="0" smtClean="0">
                <a:solidFill>
                  <a:prstClr val="black"/>
                </a:solidFill>
                <a:latin typeface="Arial" charset="0"/>
              </a:rPr>
              <a:t>年度末は見込み額</a:t>
            </a:r>
            <a:endParaRPr lang="en-US" altLang="ja-JP" sz="1050" dirty="0" smtClean="0">
              <a:solidFill>
                <a:prstClr val="black"/>
              </a:solidFill>
              <a:latin typeface="Arial" charset="0"/>
            </a:endParaRPr>
          </a:p>
          <a:p>
            <a:pPr algn="r" fontAlgn="base">
              <a:spcBef>
                <a:spcPct val="0"/>
              </a:spcBef>
              <a:spcAft>
                <a:spcPct val="0"/>
              </a:spcAft>
            </a:pPr>
            <a:endParaRPr lang="en-US" altLang="ja-JP" sz="1050" dirty="0" smtClean="0">
              <a:solidFill>
                <a:prstClr val="black"/>
              </a:solidFill>
              <a:latin typeface="Arial" charset="0"/>
            </a:endParaRPr>
          </a:p>
          <a:p>
            <a:pPr algn="r"/>
            <a:r>
              <a:rPr lang="ja-JP" altLang="en-US" sz="1050" dirty="0" smtClean="0">
                <a:solidFill>
                  <a:prstClr val="black"/>
                </a:solidFill>
                <a:latin typeface="Arial" charset="0"/>
              </a:rPr>
              <a:t>出典</a:t>
            </a:r>
            <a:r>
              <a:rPr lang="ja-JP" altLang="en-US" sz="1050" dirty="0">
                <a:solidFill>
                  <a:prstClr val="black"/>
                </a:solidFill>
                <a:latin typeface="Arial" charset="0"/>
              </a:rPr>
              <a:t>：</a:t>
            </a:r>
            <a:r>
              <a:rPr lang="ja-JP" altLang="en-US" sz="1050" dirty="0">
                <a:solidFill>
                  <a:prstClr val="black"/>
                </a:solidFill>
              </a:rPr>
              <a:t>財務省主税局「我が国の財政事情（</a:t>
            </a:r>
            <a:r>
              <a:rPr lang="ja-JP" altLang="en-US" sz="1050" dirty="0" smtClean="0">
                <a:solidFill>
                  <a:prstClr val="black"/>
                </a:solidFill>
              </a:rPr>
              <a:t>平成</a:t>
            </a:r>
            <a:r>
              <a:rPr lang="ja-JP" altLang="en-US" sz="1050" dirty="0">
                <a:solidFill>
                  <a:prstClr val="black"/>
                </a:solidFill>
              </a:rPr>
              <a:t>３０</a:t>
            </a:r>
            <a:r>
              <a:rPr lang="ja-JP" altLang="en-US" sz="1050" dirty="0" smtClean="0">
                <a:solidFill>
                  <a:prstClr val="black"/>
                </a:solidFill>
              </a:rPr>
              <a:t>年度</a:t>
            </a:r>
            <a:r>
              <a:rPr lang="ja-JP" altLang="en-US" sz="1050" dirty="0">
                <a:solidFill>
                  <a:prstClr val="black"/>
                </a:solidFill>
              </a:rPr>
              <a:t>予算政府案）</a:t>
            </a:r>
            <a:r>
              <a:rPr lang="ja-JP" altLang="en-US" sz="1050" dirty="0" smtClean="0">
                <a:solidFill>
                  <a:prstClr val="black"/>
                </a:solidFill>
                <a:latin typeface="Arial" charset="0"/>
              </a:rPr>
              <a:t>」</a:t>
            </a:r>
            <a:r>
              <a:rPr lang="ja-JP" altLang="en-US" sz="1050" dirty="0">
                <a:solidFill>
                  <a:prstClr val="black"/>
                </a:solidFill>
                <a:latin typeface="Arial" charset="0"/>
              </a:rPr>
              <a:t>を基に作成</a:t>
            </a:r>
          </a:p>
        </p:txBody>
      </p:sp>
      <p:sp>
        <p:nvSpPr>
          <p:cNvPr id="6" name="テキスト ボックス 5"/>
          <p:cNvSpPr txBox="1">
            <a:spLocks noChangeArrowheads="1"/>
          </p:cNvSpPr>
          <p:nvPr/>
        </p:nvSpPr>
        <p:spPr bwMode="auto">
          <a:xfrm>
            <a:off x="452551" y="5805264"/>
            <a:ext cx="648133" cy="27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200" dirty="0">
                <a:solidFill>
                  <a:prstClr val="black"/>
                </a:solidFill>
                <a:latin typeface="HGPｺﾞｼｯｸM" panose="020B0600000000000000" pitchFamily="50" charset="-128"/>
                <a:ea typeface="HGPｺﾞｼｯｸM" panose="020B0600000000000000" pitchFamily="50" charset="-128"/>
              </a:rPr>
              <a:t>昭和</a:t>
            </a:r>
          </a:p>
        </p:txBody>
      </p:sp>
      <p:graphicFrame>
        <p:nvGraphicFramePr>
          <p:cNvPr id="9" name="グラフ 8"/>
          <p:cNvGraphicFramePr>
            <a:graphicFrameLocks/>
          </p:cNvGraphicFramePr>
          <p:nvPr>
            <p:extLst>
              <p:ext uri="{D42A27DB-BD31-4B8C-83A1-F6EECF244321}">
                <p14:modId xmlns:p14="http://schemas.microsoft.com/office/powerpoint/2010/main" val="2478560995"/>
              </p:ext>
            </p:extLst>
          </p:nvPr>
        </p:nvGraphicFramePr>
        <p:xfrm>
          <a:off x="237171" y="215211"/>
          <a:ext cx="8532440" cy="5739321"/>
        </p:xfrm>
        <a:graphic>
          <a:graphicData uri="http://schemas.openxmlformats.org/drawingml/2006/chart">
            <c:chart xmlns:c="http://schemas.openxmlformats.org/drawingml/2006/chart" xmlns:r="http://schemas.openxmlformats.org/officeDocument/2006/relationships" r:id="rId2"/>
          </a:graphicData>
        </a:graphic>
      </p:graphicFrame>
      <p:sp>
        <p:nvSpPr>
          <p:cNvPr id="10" name="正方形/長方形 9"/>
          <p:cNvSpPr/>
          <p:nvPr/>
        </p:nvSpPr>
        <p:spPr bwMode="auto">
          <a:xfrm>
            <a:off x="1100684" y="2317056"/>
            <a:ext cx="3609253" cy="2048048"/>
          </a:xfrm>
          <a:prstGeom prst="rect">
            <a:avLst/>
          </a:prstGeom>
          <a:ln w="3175">
            <a:solidFill>
              <a:schemeClr val="accent1">
                <a:lumMod val="75000"/>
              </a:schemeClr>
            </a:solidFill>
          </a:ln>
          <a:effectLst/>
        </p:spPr>
        <p:style>
          <a:lnRef idx="2">
            <a:schemeClr val="accent1"/>
          </a:lnRef>
          <a:fillRef idx="1">
            <a:schemeClr val="lt1"/>
          </a:fillRef>
          <a:effectRef idx="0">
            <a:schemeClr val="accent1"/>
          </a:effectRef>
          <a:fontRef idx="minor">
            <a:schemeClr val="dk1"/>
          </a:fontRef>
        </p:style>
        <p:txBody>
          <a:bodyPr wrap="square"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base">
              <a:spcBef>
                <a:spcPct val="0"/>
              </a:spcBef>
              <a:spcAft>
                <a:spcPct val="0"/>
              </a:spcAft>
              <a:defRPr/>
            </a:pPr>
            <a:r>
              <a:rPr lang="ja-JP" altLang="en-US" sz="1800" dirty="0" smtClean="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平成</a:t>
            </a:r>
            <a:r>
              <a:rPr lang="en-US" altLang="ja-JP" sz="1800" dirty="0" smtClean="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30</a:t>
            </a:r>
            <a:r>
              <a:rPr lang="ja-JP" altLang="en-US" sz="1800" dirty="0" smtClean="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年度</a:t>
            </a:r>
            <a:r>
              <a:rPr lang="ja-JP" altLang="en-US" sz="1800"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末公債残高　見込み</a:t>
            </a:r>
          </a:p>
          <a:p>
            <a:pPr algn="ctr" fontAlgn="base">
              <a:spcBef>
                <a:spcPct val="0"/>
              </a:spcBef>
              <a:spcAft>
                <a:spcPct val="0"/>
              </a:spcAft>
              <a:defRPr/>
            </a:pPr>
            <a:r>
              <a:rPr lang="ja-JP" altLang="en-US" sz="1800" b="1" dirty="0">
                <a:solidFill>
                  <a:srgbClr val="C00000"/>
                </a:solidFill>
                <a:latin typeface="HGPｺﾞｼｯｸM" panose="020B0600000000000000" pitchFamily="50" charset="-128"/>
                <a:ea typeface="HGPｺﾞｼｯｸM" panose="020B0600000000000000" pitchFamily="50" charset="-128"/>
                <a:cs typeface="ＭＳ Ｐゴシック" pitchFamily="50" charset="-128"/>
              </a:rPr>
              <a:t>約</a:t>
            </a:r>
            <a:r>
              <a:rPr lang="en-US" altLang="ja-JP" sz="1800" b="1" dirty="0" smtClean="0">
                <a:solidFill>
                  <a:srgbClr val="C00000"/>
                </a:solidFill>
                <a:latin typeface="HGPｺﾞｼｯｸM" panose="020B0600000000000000" pitchFamily="50" charset="-128"/>
                <a:ea typeface="HGPｺﾞｼｯｸM" panose="020B0600000000000000" pitchFamily="50" charset="-128"/>
                <a:cs typeface="ＭＳ Ｐゴシック" pitchFamily="50" charset="-128"/>
              </a:rPr>
              <a:t>883</a:t>
            </a:r>
            <a:r>
              <a:rPr lang="ja-JP" altLang="en-US" sz="1800" b="1" dirty="0" smtClean="0">
                <a:solidFill>
                  <a:srgbClr val="C00000"/>
                </a:solidFill>
                <a:latin typeface="HGPｺﾞｼｯｸM" panose="020B0600000000000000" pitchFamily="50" charset="-128"/>
                <a:ea typeface="HGPｺﾞｼｯｸM" panose="020B0600000000000000" pitchFamily="50" charset="-128"/>
                <a:cs typeface="ＭＳ Ｐゴシック" pitchFamily="50" charset="-128"/>
              </a:rPr>
              <a:t>兆</a:t>
            </a:r>
            <a:r>
              <a:rPr lang="ja-JP" altLang="en-US" sz="1800" b="1" dirty="0">
                <a:solidFill>
                  <a:srgbClr val="C00000"/>
                </a:solidFill>
                <a:latin typeface="HGPｺﾞｼｯｸM" panose="020B0600000000000000" pitchFamily="50" charset="-128"/>
                <a:ea typeface="HGPｺﾞｼｯｸM" panose="020B0600000000000000" pitchFamily="50" charset="-128"/>
                <a:cs typeface="ＭＳ Ｐゴシック" pitchFamily="50" charset="-128"/>
              </a:rPr>
              <a:t>円</a:t>
            </a:r>
            <a:endParaRPr lang="en-US" altLang="ja-JP" sz="1800" b="1" dirty="0">
              <a:solidFill>
                <a:srgbClr val="C00000"/>
              </a:solidFill>
              <a:latin typeface="HGPｺﾞｼｯｸM" panose="020B0600000000000000" pitchFamily="50" charset="-128"/>
              <a:ea typeface="HGPｺﾞｼｯｸM" panose="020B0600000000000000" pitchFamily="50" charset="-128"/>
              <a:cs typeface="ＭＳ Ｐゴシック" pitchFamily="50" charset="-128"/>
            </a:endParaRPr>
          </a:p>
          <a:p>
            <a:pPr algn="ctr" fontAlgn="base">
              <a:spcBef>
                <a:spcPct val="0"/>
              </a:spcBef>
              <a:spcAft>
                <a:spcPct val="0"/>
              </a:spcAft>
              <a:defRPr/>
            </a:pPr>
            <a:r>
              <a:rPr lang="ja-JP" altLang="en-US" sz="2000"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a:t>
            </a:r>
            <a:endParaRPr lang="en-US" altLang="ja-JP" sz="2000" b="1"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a:p>
            <a:pPr algn="ctr" fontAlgn="base">
              <a:spcBef>
                <a:spcPct val="0"/>
              </a:spcBef>
              <a:spcAft>
                <a:spcPct val="0"/>
              </a:spcAft>
              <a:defRPr/>
            </a:pPr>
            <a:r>
              <a:rPr lang="ja-JP" altLang="en-US" sz="1800" b="1" dirty="0">
                <a:solidFill>
                  <a:srgbClr val="0070C0"/>
                </a:solidFill>
                <a:latin typeface="HGPｺﾞｼｯｸM" panose="020B0600000000000000" pitchFamily="50" charset="-128"/>
                <a:ea typeface="HGPｺﾞｼｯｸM" panose="020B0600000000000000" pitchFamily="50" charset="-128"/>
                <a:cs typeface="ＭＳ Ｐゴシック" pitchFamily="50" charset="-128"/>
              </a:rPr>
              <a:t>国民</a:t>
            </a:r>
            <a:r>
              <a:rPr lang="en-US" altLang="ja-JP" sz="1800" b="1" dirty="0">
                <a:solidFill>
                  <a:srgbClr val="0070C0"/>
                </a:solidFill>
                <a:latin typeface="HGPｺﾞｼｯｸM" panose="020B0600000000000000" pitchFamily="50" charset="-128"/>
                <a:ea typeface="HGPｺﾞｼｯｸM" panose="020B0600000000000000" pitchFamily="50" charset="-128"/>
                <a:cs typeface="ＭＳ Ｐゴシック" pitchFamily="50" charset="-128"/>
              </a:rPr>
              <a:t>1</a:t>
            </a:r>
            <a:r>
              <a:rPr lang="ja-JP" altLang="en-US" sz="1800" b="1" dirty="0">
                <a:solidFill>
                  <a:srgbClr val="0070C0"/>
                </a:solidFill>
                <a:latin typeface="HGPｺﾞｼｯｸM" panose="020B0600000000000000" pitchFamily="50" charset="-128"/>
                <a:ea typeface="HGPｺﾞｼｯｸM" panose="020B0600000000000000" pitchFamily="50" charset="-128"/>
                <a:cs typeface="ＭＳ Ｐゴシック" pitchFamily="50" charset="-128"/>
              </a:rPr>
              <a:t>人あたり　　 </a:t>
            </a:r>
            <a:r>
              <a:rPr lang="ja-JP" altLang="en-US" sz="1800" b="1" dirty="0" smtClean="0">
                <a:solidFill>
                  <a:srgbClr val="0070C0"/>
                </a:solidFill>
                <a:latin typeface="HGPｺﾞｼｯｸM" panose="020B0600000000000000" pitchFamily="50" charset="-128"/>
                <a:ea typeface="HGPｺﾞｼｯｸM" panose="020B0600000000000000" pitchFamily="50" charset="-128"/>
                <a:cs typeface="ＭＳ Ｐゴシック" pitchFamily="50" charset="-128"/>
              </a:rPr>
              <a:t>約</a:t>
            </a:r>
            <a:r>
              <a:rPr lang="en-US" altLang="ja-JP" sz="1800" b="1" dirty="0" smtClean="0">
                <a:solidFill>
                  <a:srgbClr val="0070C0"/>
                </a:solidFill>
                <a:latin typeface="HGPｺﾞｼｯｸM" panose="020B0600000000000000" pitchFamily="50" charset="-128"/>
                <a:ea typeface="HGPｺﾞｼｯｸM" panose="020B0600000000000000" pitchFamily="50" charset="-128"/>
                <a:cs typeface="ＭＳ Ｐゴシック" pitchFamily="50" charset="-128"/>
              </a:rPr>
              <a:t>700</a:t>
            </a:r>
            <a:r>
              <a:rPr lang="ja-JP" altLang="en-US" sz="1800" b="1" dirty="0" smtClean="0">
                <a:solidFill>
                  <a:srgbClr val="0070C0"/>
                </a:solidFill>
                <a:latin typeface="HGPｺﾞｼｯｸM" panose="020B0600000000000000" pitchFamily="50" charset="-128"/>
                <a:ea typeface="HGPｺﾞｼｯｸM" panose="020B0600000000000000" pitchFamily="50" charset="-128"/>
                <a:cs typeface="ＭＳ Ｐゴシック" pitchFamily="50" charset="-128"/>
              </a:rPr>
              <a:t>万円 </a:t>
            </a:r>
            <a:endParaRPr lang="en-US" altLang="ja-JP" sz="1800" b="1" dirty="0">
              <a:solidFill>
                <a:srgbClr val="0070C0"/>
              </a:solidFill>
              <a:latin typeface="HGPｺﾞｼｯｸM" panose="020B0600000000000000" pitchFamily="50" charset="-128"/>
              <a:ea typeface="HGPｺﾞｼｯｸM" panose="020B0600000000000000" pitchFamily="50" charset="-128"/>
              <a:cs typeface="ＭＳ Ｐゴシック" pitchFamily="50" charset="-128"/>
            </a:endParaRPr>
          </a:p>
          <a:p>
            <a:pPr algn="ctr" fontAlgn="base">
              <a:spcBef>
                <a:spcPct val="0"/>
              </a:spcBef>
              <a:spcAft>
                <a:spcPct val="0"/>
              </a:spcAft>
              <a:defRPr/>
            </a:pPr>
            <a:r>
              <a:rPr lang="en-US" altLang="ja-JP" sz="1800"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 </a:t>
            </a:r>
            <a:r>
              <a:rPr lang="en-US" altLang="ja-JP" sz="1800" dirty="0" smtClean="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4</a:t>
            </a:r>
            <a:r>
              <a:rPr lang="ja-JP" altLang="en-US" sz="1800"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人家族で　　    約</a:t>
            </a:r>
            <a:r>
              <a:rPr lang="en-US" altLang="ja-JP" sz="1800" dirty="0" smtClean="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2,798</a:t>
            </a:r>
            <a:r>
              <a:rPr lang="ja-JP" altLang="en-US" sz="1800" dirty="0" smtClean="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万</a:t>
            </a:r>
            <a:r>
              <a:rPr lang="ja-JP" altLang="en-US" sz="1800"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円   </a:t>
            </a:r>
          </a:p>
          <a:p>
            <a:pPr algn="ctr" fontAlgn="base">
              <a:spcBef>
                <a:spcPct val="0"/>
              </a:spcBef>
              <a:spcAft>
                <a:spcPct val="0"/>
              </a:spcAft>
              <a:defRPr/>
            </a:pPr>
            <a:r>
              <a:rPr lang="en-US" altLang="ja-JP" sz="1200" dirty="0" smtClean="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a:t>
            </a:r>
            <a:r>
              <a:rPr lang="ja-JP" altLang="en-US" sz="1200"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勤務者世帯の平均年間可処分所得</a:t>
            </a:r>
            <a:endParaRPr lang="en-US" altLang="ja-JP" sz="1200"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a:p>
            <a:pPr algn="ctr" fontAlgn="base">
              <a:spcBef>
                <a:spcPct val="0"/>
              </a:spcBef>
              <a:spcAft>
                <a:spcPct val="0"/>
              </a:spcAft>
              <a:defRPr/>
            </a:pPr>
            <a:r>
              <a:rPr lang="ja-JP" altLang="en-US" sz="1200"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約</a:t>
            </a:r>
            <a:r>
              <a:rPr lang="en-US" altLang="ja-JP" sz="1200" dirty="0" smtClean="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514</a:t>
            </a:r>
            <a:r>
              <a:rPr lang="ja-JP" altLang="en-US" sz="1200" dirty="0" smtClean="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万</a:t>
            </a:r>
            <a:r>
              <a:rPr lang="ja-JP" altLang="en-US" sz="1200"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円　（平均世帯人員</a:t>
            </a:r>
            <a:r>
              <a:rPr lang="en-US" altLang="ja-JP" sz="1200" dirty="0" smtClean="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3.39</a:t>
            </a:r>
            <a:r>
              <a:rPr lang="ja-JP" altLang="en-US" sz="1200" dirty="0" smtClean="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人</a:t>
            </a:r>
            <a:r>
              <a:rPr lang="ja-JP" altLang="en-US" sz="1200"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a:t>
            </a:r>
          </a:p>
        </p:txBody>
      </p:sp>
      <p:sp>
        <p:nvSpPr>
          <p:cNvPr id="11" name="テキスト ボックス 10"/>
          <p:cNvSpPr txBox="1">
            <a:spLocks noChangeArrowheads="1"/>
          </p:cNvSpPr>
          <p:nvPr/>
        </p:nvSpPr>
        <p:spPr bwMode="auto">
          <a:xfrm>
            <a:off x="4067883" y="5814456"/>
            <a:ext cx="6481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200" dirty="0" smtClean="0">
                <a:solidFill>
                  <a:prstClr val="black"/>
                </a:solidFill>
                <a:latin typeface="HGPｺﾞｼｯｸM" panose="020B0600000000000000" pitchFamily="50" charset="-128"/>
                <a:ea typeface="HGPｺﾞｼｯｸM" panose="020B0600000000000000" pitchFamily="50" charset="-128"/>
              </a:rPr>
              <a:t>平成</a:t>
            </a:r>
            <a:endParaRPr lang="ja-JP" altLang="en-US" sz="1200" dirty="0">
              <a:solidFill>
                <a:prstClr val="black"/>
              </a:solidFill>
              <a:latin typeface="HGPｺﾞｼｯｸM" panose="020B0600000000000000" pitchFamily="50" charset="-128"/>
              <a:ea typeface="HGPｺﾞｼｯｸM" panose="020B0600000000000000" pitchFamily="50" charset="-128"/>
            </a:endParaRPr>
          </a:p>
        </p:txBody>
      </p:sp>
      <p:sp>
        <p:nvSpPr>
          <p:cNvPr id="12" name="テキスト ボックス 11"/>
          <p:cNvSpPr txBox="1">
            <a:spLocks noChangeArrowheads="1"/>
          </p:cNvSpPr>
          <p:nvPr/>
        </p:nvSpPr>
        <p:spPr bwMode="auto">
          <a:xfrm>
            <a:off x="8172400" y="5814578"/>
            <a:ext cx="8641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200" dirty="0" smtClean="0">
                <a:solidFill>
                  <a:prstClr val="black"/>
                </a:solidFill>
                <a:latin typeface="HGPｺﾞｼｯｸM" panose="020B0600000000000000" pitchFamily="50" charset="-128"/>
                <a:ea typeface="HGPｺﾞｼｯｸM" panose="020B0600000000000000" pitchFamily="50" charset="-128"/>
              </a:rPr>
              <a:t>（年度末）</a:t>
            </a:r>
            <a:endParaRPr lang="ja-JP" altLang="en-US" sz="1200" dirty="0">
              <a:solidFill>
                <a:prstClr val="black"/>
              </a:solidFill>
              <a:latin typeface="HGPｺﾞｼｯｸM" panose="020B0600000000000000" pitchFamily="50" charset="-128"/>
              <a:ea typeface="HGPｺﾞｼｯｸM" panose="020B0600000000000000" pitchFamily="50" charset="-128"/>
            </a:endParaRPr>
          </a:p>
        </p:txBody>
      </p:sp>
      <p:sp>
        <p:nvSpPr>
          <p:cNvPr id="2" name="四角形吹き出し 1"/>
          <p:cNvSpPr/>
          <p:nvPr/>
        </p:nvSpPr>
        <p:spPr>
          <a:xfrm>
            <a:off x="1119424" y="1340768"/>
            <a:ext cx="3596591" cy="648072"/>
          </a:xfrm>
          <a:prstGeom prst="wedgeRectCallout">
            <a:avLst>
              <a:gd name="adj1" fmla="val 126384"/>
              <a:gd name="adj2" fmla="val -70579"/>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spcBef>
                <a:spcPct val="0"/>
              </a:spcBef>
              <a:spcAft>
                <a:spcPct val="0"/>
              </a:spcAft>
              <a:defRPr/>
            </a:pPr>
            <a:r>
              <a:rPr lang="ja-JP" altLang="en-US"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一般会計税収の約</a:t>
            </a:r>
            <a:r>
              <a:rPr lang="en-US" altLang="ja-JP"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15</a:t>
            </a:r>
            <a:r>
              <a:rPr lang="ja-JP" altLang="en-US"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年分に相当</a:t>
            </a:r>
            <a:endParaRPr lang="en-US" altLang="ja-JP"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endParaRPr>
          </a:p>
          <a:p>
            <a:pPr algn="ctr" fontAlgn="base">
              <a:spcBef>
                <a:spcPct val="0"/>
              </a:spcBef>
              <a:spcAft>
                <a:spcPct val="0"/>
              </a:spcAft>
              <a:defRPr/>
            </a:pPr>
            <a:r>
              <a:rPr lang="ja-JP" altLang="en-US" sz="1200"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a:t>
            </a:r>
            <a:r>
              <a:rPr lang="ja-JP" altLang="en-US" sz="1200" dirty="0" smtClean="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平成</a:t>
            </a:r>
            <a:r>
              <a:rPr lang="en-US" altLang="ja-JP" sz="1200" dirty="0" smtClean="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30</a:t>
            </a:r>
            <a:r>
              <a:rPr lang="ja-JP" altLang="en-US" sz="1200" dirty="0" smtClean="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年度</a:t>
            </a:r>
            <a:r>
              <a:rPr lang="ja-JP" altLang="en-US" sz="1200"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一般会計税収予算額：約</a:t>
            </a:r>
            <a:r>
              <a:rPr lang="en-US" altLang="ja-JP" sz="1200" smtClean="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59</a:t>
            </a:r>
            <a:r>
              <a:rPr lang="ja-JP" altLang="en-US" sz="1200" smtClean="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兆</a:t>
            </a:r>
            <a:r>
              <a:rPr lang="ja-JP" altLang="en-US" sz="1200" dirty="0">
                <a:solidFill>
                  <a:prstClr val="black"/>
                </a:solidFill>
                <a:latin typeface="HGPｺﾞｼｯｸM" panose="020B0600000000000000" pitchFamily="50" charset="-128"/>
                <a:ea typeface="HGPｺﾞｼｯｸM" panose="020B0600000000000000" pitchFamily="50" charset="-128"/>
                <a:cs typeface="ＭＳ Ｐゴシック" pitchFamily="50" charset="-128"/>
              </a:rPr>
              <a:t>円）</a:t>
            </a:r>
          </a:p>
          <a:p>
            <a:pPr algn="ctr"/>
            <a:endParaRPr kumimoji="1" lang="ja-JP" altLang="en-US" sz="1400" dirty="0">
              <a:latin typeface="HGPｺﾞｼｯｸM" panose="020B0600000000000000" pitchFamily="50" charset="-128"/>
              <a:ea typeface="HGPｺﾞｼｯｸM" panose="020B0600000000000000" pitchFamily="50" charset="-128"/>
            </a:endParaRPr>
          </a:p>
        </p:txBody>
      </p:sp>
      <p:sp>
        <p:nvSpPr>
          <p:cNvPr id="14" name="テキスト ボックス 13"/>
          <p:cNvSpPr txBox="1"/>
          <p:nvPr/>
        </p:nvSpPr>
        <p:spPr>
          <a:xfrm>
            <a:off x="6989847" y="692696"/>
            <a:ext cx="2046710" cy="3970318"/>
          </a:xfrm>
          <a:prstGeom prst="rect">
            <a:avLst/>
          </a:prstGeom>
          <a:noFill/>
        </p:spPr>
        <p:txBody>
          <a:bodyPr wrap="square" rtlCol="0">
            <a:spAutoFit/>
          </a:bodyPr>
          <a:lstStyle/>
          <a:p>
            <a:pPr fontAlgn="base">
              <a:spcBef>
                <a:spcPct val="0"/>
              </a:spcBef>
              <a:spcAft>
                <a:spcPct val="0"/>
              </a:spcAft>
            </a:pPr>
            <a:endParaRPr lang="en-US" altLang="ja-JP" sz="1400" dirty="0" smtClean="0">
              <a:solidFill>
                <a:prstClr val="black"/>
              </a:solidFill>
              <a:latin typeface="Arial" charset="0"/>
            </a:endParaRPr>
          </a:p>
          <a:p>
            <a:pPr fontAlgn="base">
              <a:spcBef>
                <a:spcPct val="0"/>
              </a:spcBef>
              <a:spcAft>
                <a:spcPct val="0"/>
              </a:spcAft>
            </a:pPr>
            <a:r>
              <a:rPr lang="ja-JP" altLang="en-US" sz="1400" dirty="0" smtClean="0">
                <a:solidFill>
                  <a:prstClr val="black"/>
                </a:solidFill>
                <a:latin typeface="Arial" charset="0"/>
              </a:rPr>
              <a:t>　　　　</a:t>
            </a:r>
            <a:r>
              <a:rPr lang="en-US" altLang="ja-JP" sz="2800" b="1" dirty="0" smtClean="0">
                <a:solidFill>
                  <a:srgbClr val="FF0000"/>
                </a:solidFill>
                <a:latin typeface="Arial" charset="0"/>
              </a:rPr>
              <a:t>883</a:t>
            </a:r>
            <a:r>
              <a:rPr lang="ja-JP" altLang="en-US" sz="2800" b="1" dirty="0" smtClean="0">
                <a:solidFill>
                  <a:srgbClr val="FF0000"/>
                </a:solidFill>
                <a:latin typeface="Arial" charset="0"/>
              </a:rPr>
              <a:t>兆円</a:t>
            </a:r>
            <a:endParaRPr lang="en-US" altLang="ja-JP" sz="1400" b="1" dirty="0" smtClean="0">
              <a:solidFill>
                <a:srgbClr val="FF0000"/>
              </a:solidFill>
              <a:latin typeface="Arial" charset="0"/>
            </a:endParaRPr>
          </a:p>
          <a:p>
            <a:pPr fontAlgn="base">
              <a:spcBef>
                <a:spcPct val="0"/>
              </a:spcBef>
              <a:spcAft>
                <a:spcPct val="0"/>
              </a:spcAft>
            </a:pPr>
            <a:endParaRPr lang="en-US" altLang="ja-JP" sz="1400" dirty="0">
              <a:solidFill>
                <a:prstClr val="black"/>
              </a:solidFill>
              <a:latin typeface="Arial" charset="0"/>
            </a:endParaRPr>
          </a:p>
          <a:p>
            <a:pPr fontAlgn="base">
              <a:spcBef>
                <a:spcPct val="0"/>
              </a:spcBef>
              <a:spcAft>
                <a:spcPct val="0"/>
              </a:spcAft>
            </a:pPr>
            <a:endParaRPr lang="en-US" altLang="ja-JP" sz="1400" dirty="0" smtClean="0">
              <a:solidFill>
                <a:prstClr val="black"/>
              </a:solidFill>
              <a:latin typeface="Arial" charset="0"/>
            </a:endParaRPr>
          </a:p>
          <a:p>
            <a:pPr fontAlgn="base">
              <a:spcBef>
                <a:spcPct val="0"/>
              </a:spcBef>
              <a:spcAft>
                <a:spcPct val="0"/>
              </a:spcAft>
            </a:pPr>
            <a:r>
              <a:rPr lang="ja-JP" altLang="en-US" sz="1400" dirty="0" smtClean="0">
                <a:solidFill>
                  <a:prstClr val="black"/>
                </a:solidFill>
                <a:latin typeface="Arial" charset="0"/>
              </a:rPr>
              <a:t>復興債残高　　　　</a:t>
            </a:r>
            <a:r>
              <a:rPr lang="en-US" altLang="ja-JP" sz="1400" b="1" dirty="0" smtClean="0">
                <a:solidFill>
                  <a:srgbClr val="00B050"/>
                </a:solidFill>
                <a:latin typeface="Arial" charset="0"/>
              </a:rPr>
              <a:t>6</a:t>
            </a:r>
            <a:r>
              <a:rPr lang="ja-JP" altLang="en-US" sz="1400" b="1" dirty="0" smtClean="0">
                <a:solidFill>
                  <a:srgbClr val="00B050"/>
                </a:solidFill>
                <a:latin typeface="Arial" charset="0"/>
              </a:rPr>
              <a:t>兆円</a:t>
            </a:r>
            <a:endParaRPr lang="en-US" altLang="ja-JP" sz="1400" b="1" dirty="0" smtClean="0">
              <a:solidFill>
                <a:srgbClr val="00B050"/>
              </a:solidFill>
              <a:latin typeface="Arial" charset="0"/>
            </a:endParaRPr>
          </a:p>
          <a:p>
            <a:pPr fontAlgn="base">
              <a:spcBef>
                <a:spcPct val="0"/>
              </a:spcBef>
              <a:spcAft>
                <a:spcPct val="0"/>
              </a:spcAft>
            </a:pPr>
            <a:endParaRPr lang="en-US" altLang="ja-JP" sz="1400" dirty="0" smtClean="0">
              <a:solidFill>
                <a:prstClr val="black"/>
              </a:solidFill>
              <a:latin typeface="Arial" charset="0"/>
            </a:endParaRPr>
          </a:p>
          <a:p>
            <a:pPr fontAlgn="base">
              <a:spcBef>
                <a:spcPct val="0"/>
              </a:spcBef>
              <a:spcAft>
                <a:spcPct val="0"/>
              </a:spcAft>
            </a:pPr>
            <a:endParaRPr lang="en-US" altLang="ja-JP" sz="1400" dirty="0">
              <a:solidFill>
                <a:prstClr val="black"/>
              </a:solidFill>
              <a:latin typeface="Arial" charset="0"/>
            </a:endParaRPr>
          </a:p>
          <a:p>
            <a:pPr fontAlgn="base">
              <a:spcBef>
                <a:spcPct val="0"/>
              </a:spcBef>
              <a:spcAft>
                <a:spcPct val="0"/>
              </a:spcAft>
            </a:pPr>
            <a:endParaRPr lang="en-US" altLang="ja-JP" sz="1400" dirty="0" smtClean="0">
              <a:solidFill>
                <a:prstClr val="black"/>
              </a:solidFill>
              <a:latin typeface="Arial" charset="0"/>
            </a:endParaRPr>
          </a:p>
          <a:p>
            <a:pPr fontAlgn="base">
              <a:spcBef>
                <a:spcPct val="0"/>
              </a:spcBef>
              <a:spcAft>
                <a:spcPct val="0"/>
              </a:spcAft>
            </a:pPr>
            <a:r>
              <a:rPr lang="ja-JP" altLang="en-US" sz="1400" dirty="0">
                <a:solidFill>
                  <a:prstClr val="black"/>
                </a:solidFill>
                <a:latin typeface="Arial" charset="0"/>
              </a:rPr>
              <a:t>建設国債</a:t>
            </a:r>
            <a:r>
              <a:rPr lang="ja-JP" altLang="en-US" sz="1400" dirty="0" smtClean="0">
                <a:solidFill>
                  <a:prstClr val="black"/>
                </a:solidFill>
                <a:latin typeface="Arial" charset="0"/>
              </a:rPr>
              <a:t>残高　</a:t>
            </a:r>
            <a:r>
              <a:rPr lang="en-US" altLang="ja-JP" sz="1400" b="1" dirty="0" smtClean="0">
                <a:solidFill>
                  <a:srgbClr val="FF0000"/>
                </a:solidFill>
                <a:latin typeface="Arial" charset="0"/>
              </a:rPr>
              <a:t>273</a:t>
            </a:r>
            <a:r>
              <a:rPr lang="ja-JP" altLang="en-US" sz="1400" b="1" dirty="0" smtClean="0">
                <a:solidFill>
                  <a:srgbClr val="FF0000"/>
                </a:solidFill>
                <a:latin typeface="Arial" charset="0"/>
              </a:rPr>
              <a:t>兆円</a:t>
            </a:r>
            <a:endParaRPr lang="en-US" altLang="ja-JP" sz="1400" b="1" dirty="0" smtClean="0">
              <a:solidFill>
                <a:srgbClr val="FF0000"/>
              </a:solidFill>
              <a:latin typeface="Arial" charset="0"/>
            </a:endParaRPr>
          </a:p>
          <a:p>
            <a:pPr fontAlgn="base">
              <a:spcBef>
                <a:spcPct val="0"/>
              </a:spcBef>
              <a:spcAft>
                <a:spcPct val="0"/>
              </a:spcAft>
            </a:pPr>
            <a:endParaRPr lang="en-US" altLang="ja-JP" sz="1400" dirty="0">
              <a:solidFill>
                <a:prstClr val="black"/>
              </a:solidFill>
              <a:latin typeface="Arial" charset="0"/>
            </a:endParaRPr>
          </a:p>
          <a:p>
            <a:pPr fontAlgn="base">
              <a:spcBef>
                <a:spcPct val="0"/>
              </a:spcBef>
              <a:spcAft>
                <a:spcPct val="0"/>
              </a:spcAft>
            </a:pPr>
            <a:endParaRPr lang="en-US" altLang="ja-JP" sz="1400" dirty="0" smtClean="0">
              <a:solidFill>
                <a:prstClr val="black"/>
              </a:solidFill>
              <a:latin typeface="Arial" charset="0"/>
            </a:endParaRPr>
          </a:p>
          <a:p>
            <a:pPr fontAlgn="base">
              <a:spcBef>
                <a:spcPct val="0"/>
              </a:spcBef>
              <a:spcAft>
                <a:spcPct val="0"/>
              </a:spcAft>
            </a:pPr>
            <a:endParaRPr lang="en-US" altLang="ja-JP" sz="1400" dirty="0" smtClean="0">
              <a:solidFill>
                <a:prstClr val="black"/>
              </a:solidFill>
              <a:latin typeface="Arial" charset="0"/>
            </a:endParaRPr>
          </a:p>
          <a:p>
            <a:pPr fontAlgn="base">
              <a:spcBef>
                <a:spcPct val="0"/>
              </a:spcBef>
              <a:spcAft>
                <a:spcPct val="0"/>
              </a:spcAft>
            </a:pPr>
            <a:endParaRPr lang="en-US" altLang="ja-JP" sz="1400" dirty="0">
              <a:solidFill>
                <a:prstClr val="black"/>
              </a:solidFill>
              <a:latin typeface="Arial" charset="0"/>
            </a:endParaRPr>
          </a:p>
          <a:p>
            <a:pPr fontAlgn="base">
              <a:spcBef>
                <a:spcPct val="0"/>
              </a:spcBef>
              <a:spcAft>
                <a:spcPct val="0"/>
              </a:spcAft>
            </a:pPr>
            <a:endParaRPr lang="en-US" altLang="ja-JP" sz="1400" dirty="0" smtClean="0">
              <a:solidFill>
                <a:prstClr val="black"/>
              </a:solidFill>
              <a:latin typeface="Arial" charset="0"/>
            </a:endParaRPr>
          </a:p>
          <a:p>
            <a:pPr fontAlgn="base">
              <a:spcBef>
                <a:spcPct val="0"/>
              </a:spcBef>
              <a:spcAft>
                <a:spcPct val="0"/>
              </a:spcAft>
            </a:pPr>
            <a:endParaRPr lang="en-US" altLang="ja-JP" sz="1400" dirty="0">
              <a:solidFill>
                <a:prstClr val="black"/>
              </a:solidFill>
              <a:latin typeface="Arial" charset="0"/>
            </a:endParaRPr>
          </a:p>
          <a:p>
            <a:pPr fontAlgn="base">
              <a:spcBef>
                <a:spcPct val="0"/>
              </a:spcBef>
              <a:spcAft>
                <a:spcPct val="0"/>
              </a:spcAft>
            </a:pPr>
            <a:endParaRPr lang="en-US" altLang="ja-JP" sz="1400" dirty="0" smtClean="0">
              <a:solidFill>
                <a:prstClr val="black"/>
              </a:solidFill>
              <a:latin typeface="Arial" charset="0"/>
            </a:endParaRPr>
          </a:p>
          <a:p>
            <a:pPr fontAlgn="base">
              <a:spcBef>
                <a:spcPct val="0"/>
              </a:spcBef>
              <a:spcAft>
                <a:spcPct val="0"/>
              </a:spcAft>
            </a:pPr>
            <a:r>
              <a:rPr lang="ja-JP" altLang="en-US" sz="1400" dirty="0">
                <a:solidFill>
                  <a:prstClr val="black"/>
                </a:solidFill>
                <a:latin typeface="Arial" charset="0"/>
              </a:rPr>
              <a:t>特例</a:t>
            </a:r>
            <a:r>
              <a:rPr lang="ja-JP" altLang="en-US" sz="1400" dirty="0" smtClean="0">
                <a:solidFill>
                  <a:prstClr val="black"/>
                </a:solidFill>
                <a:latin typeface="Arial" charset="0"/>
              </a:rPr>
              <a:t>国債残高　</a:t>
            </a:r>
            <a:r>
              <a:rPr lang="en-US" altLang="ja-JP" sz="1400" b="1" dirty="0" smtClean="0">
                <a:solidFill>
                  <a:srgbClr val="0070C0"/>
                </a:solidFill>
                <a:latin typeface="Arial" charset="0"/>
              </a:rPr>
              <a:t>604</a:t>
            </a:r>
            <a:r>
              <a:rPr lang="ja-JP" altLang="en-US" sz="1400" b="1" dirty="0" smtClean="0">
                <a:solidFill>
                  <a:srgbClr val="0070C0"/>
                </a:solidFill>
                <a:latin typeface="Arial" charset="0"/>
              </a:rPr>
              <a:t>兆円</a:t>
            </a:r>
            <a:endParaRPr lang="ja-JP" altLang="en-US" sz="1400" b="1" dirty="0">
              <a:solidFill>
                <a:srgbClr val="0070C0"/>
              </a:solidFill>
              <a:latin typeface="Arial" charset="0"/>
            </a:endParaRPr>
          </a:p>
        </p:txBody>
      </p:sp>
      <p:sp>
        <p:nvSpPr>
          <p:cNvPr id="13" name="角丸四角形吹き出し 12"/>
          <p:cNvSpPr/>
          <p:nvPr/>
        </p:nvSpPr>
        <p:spPr bwMode="auto">
          <a:xfrm>
            <a:off x="295877" y="6082301"/>
            <a:ext cx="4824536" cy="371543"/>
          </a:xfrm>
          <a:prstGeom prst="wedgeRoundRectCallout">
            <a:avLst>
              <a:gd name="adj1" fmla="val 50181"/>
              <a:gd name="adj2" fmla="val -23952"/>
              <a:gd name="adj3" fmla="val 16667"/>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wrap="none" anchor="ctr"/>
          <a:lstStyle/>
          <a:p>
            <a:pPr>
              <a:defRPr/>
            </a:pPr>
            <a:r>
              <a:rPr lang="ja-JP" altLang="en-US" sz="1600" dirty="0">
                <a:solidFill>
                  <a:srgbClr val="000000"/>
                </a:solidFill>
                <a:latin typeface="HGPｺﾞｼｯｸE" pitchFamily="50" charset="-128"/>
                <a:ea typeface="HGPｺﾞｼｯｸE" pitchFamily="50" charset="-128"/>
              </a:rPr>
              <a:t>国の借金（公債金）は年々増え続けています！！！</a:t>
            </a:r>
          </a:p>
        </p:txBody>
      </p:sp>
      <p:sp>
        <p:nvSpPr>
          <p:cNvPr id="15" name="円形吹き出し 14"/>
          <p:cNvSpPr/>
          <p:nvPr/>
        </p:nvSpPr>
        <p:spPr>
          <a:xfrm>
            <a:off x="4391949" y="332656"/>
            <a:ext cx="2879699" cy="818673"/>
          </a:xfrm>
          <a:prstGeom prst="wedgeEllipseCallout">
            <a:avLst>
              <a:gd name="adj1" fmla="val 57559"/>
              <a:gd name="adj2" fmla="val 32936"/>
            </a:avLst>
          </a:prstGeom>
        </p:spPr>
        <p:style>
          <a:lnRef idx="3">
            <a:schemeClr val="lt1"/>
          </a:lnRef>
          <a:fillRef idx="1">
            <a:schemeClr val="accent2"/>
          </a:fillRef>
          <a:effectRef idx="1">
            <a:schemeClr val="accent2"/>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defRPr/>
            </a:pPr>
            <a:r>
              <a:rPr lang="ja-JP" altLang="en-US" sz="2000" b="1" dirty="0"/>
              <a:t>財政の硬直化</a:t>
            </a:r>
            <a:endParaRPr lang="ja-JP" altLang="en-US" sz="2000" b="1" i="1" dirty="0"/>
          </a:p>
        </p:txBody>
      </p:sp>
    </p:spTree>
    <p:extLst>
      <p:ext uri="{BB962C8B-B14F-4D97-AF65-F5344CB8AC3E}">
        <p14:creationId xmlns:p14="http://schemas.microsoft.com/office/powerpoint/2010/main" val="178002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800" fill="hold"/>
                                        <p:tgtEl>
                                          <p:spTgt spid="15"/>
                                        </p:tgtEl>
                                        <p:attrNameLst>
                                          <p:attrName>ppt_w</p:attrName>
                                        </p:attrNameLst>
                                      </p:cBhvr>
                                      <p:tavLst>
                                        <p:tav tm="0">
                                          <p:val>
                                            <p:fltVal val="0"/>
                                          </p:val>
                                        </p:tav>
                                        <p:tav tm="100000">
                                          <p:val>
                                            <p:strVal val="#ppt_w"/>
                                          </p:val>
                                        </p:tav>
                                      </p:tavLst>
                                    </p:anim>
                                    <p:anim calcmode="lin" valueType="num">
                                      <p:cBhvr>
                                        <p:cTn id="14" dur="800" fill="hold"/>
                                        <p:tgtEl>
                                          <p:spTgt spid="15"/>
                                        </p:tgtEl>
                                        <p:attrNameLst>
                                          <p:attrName>ppt_h</p:attrName>
                                        </p:attrNameLst>
                                      </p:cBhvr>
                                      <p:tavLst>
                                        <p:tav tm="0">
                                          <p:val>
                                            <p:fltVal val="0"/>
                                          </p:val>
                                        </p:tav>
                                        <p:tav tm="100000">
                                          <p:val>
                                            <p:strVal val="#ppt_h"/>
                                          </p:val>
                                        </p:tav>
                                      </p:tavLst>
                                    </p:anim>
                                    <p:animEffect transition="in" filter="fade">
                                      <p:cBhvr>
                                        <p:cTn id="15" dur="8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a:grpSpLocks/>
          </p:cNvGrpSpPr>
          <p:nvPr/>
        </p:nvGrpSpPr>
        <p:grpSpPr bwMode="auto">
          <a:xfrm>
            <a:off x="2484438" y="3406177"/>
            <a:ext cx="4391025" cy="936625"/>
            <a:chOff x="2483768" y="3429000"/>
            <a:chExt cx="4392488" cy="936104"/>
          </a:xfrm>
        </p:grpSpPr>
        <p:sp>
          <p:nvSpPr>
            <p:cNvPr id="5" name="右矢印 4"/>
            <p:cNvSpPr/>
            <p:nvPr/>
          </p:nvSpPr>
          <p:spPr>
            <a:xfrm rot="5400000">
              <a:off x="4211960" y="1700808"/>
              <a:ext cx="936104" cy="4392488"/>
            </a:xfrm>
            <a:prstGeom prst="rightArrow">
              <a:avLst/>
            </a:prstGeom>
            <a:solidFill>
              <a:schemeClr val="bg1">
                <a:lumMod val="75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ja-JP" altLang="en-US" dirty="0"/>
            </a:p>
          </p:txBody>
        </p:sp>
        <p:sp>
          <p:nvSpPr>
            <p:cNvPr id="16438" name="テキスト ボックス 5"/>
            <p:cNvSpPr txBox="1">
              <a:spLocks noChangeArrowheads="1"/>
            </p:cNvSpPr>
            <p:nvPr/>
          </p:nvSpPr>
          <p:spPr bwMode="auto">
            <a:xfrm>
              <a:off x="3708400" y="3429000"/>
              <a:ext cx="2016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b="1"/>
                <a:t>日本の財政を</a:t>
              </a:r>
              <a:endParaRPr lang="en-US" altLang="ja-JP" sz="1800" b="1"/>
            </a:p>
            <a:p>
              <a:pPr eaLnBrk="1" hangingPunct="1">
                <a:spcBef>
                  <a:spcPct val="0"/>
                </a:spcBef>
                <a:buFontTx/>
                <a:buNone/>
              </a:pPr>
              <a:r>
                <a:rPr lang="ja-JP" altLang="en-US" sz="1800" b="1"/>
                <a:t>家計に例えた場合</a:t>
              </a:r>
            </a:p>
          </p:txBody>
        </p:sp>
      </p:grpSp>
      <p:grpSp>
        <p:nvGrpSpPr>
          <p:cNvPr id="16387" name="グループ化 52"/>
          <p:cNvGrpSpPr>
            <a:grpSpLocks/>
          </p:cNvGrpSpPr>
          <p:nvPr/>
        </p:nvGrpSpPr>
        <p:grpSpPr bwMode="auto">
          <a:xfrm>
            <a:off x="204788" y="795338"/>
            <a:ext cx="8785225" cy="2489200"/>
            <a:chOff x="179512" y="332656"/>
            <a:chExt cx="8784976" cy="2376264"/>
          </a:xfrm>
        </p:grpSpPr>
        <p:grpSp>
          <p:nvGrpSpPr>
            <p:cNvPr id="16415" name="グループ化 51"/>
            <p:cNvGrpSpPr>
              <a:grpSpLocks/>
            </p:cNvGrpSpPr>
            <p:nvPr/>
          </p:nvGrpSpPr>
          <p:grpSpPr bwMode="auto">
            <a:xfrm>
              <a:off x="179512" y="548680"/>
              <a:ext cx="8784976" cy="2160240"/>
              <a:chOff x="179512" y="188640"/>
              <a:chExt cx="8784976" cy="2520280"/>
            </a:xfrm>
          </p:grpSpPr>
          <p:sp>
            <p:nvSpPr>
              <p:cNvPr id="2" name="角丸四角形 1"/>
              <p:cNvSpPr/>
              <p:nvPr/>
            </p:nvSpPr>
            <p:spPr>
              <a:xfrm rot="5400000">
                <a:off x="3311860" y="-2943708"/>
                <a:ext cx="2520280" cy="878497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a:scene3d>
                <a:camera prst="obliqueBottomRight"/>
                <a:lightRig rig="threePt" dir="t"/>
              </a:scene3d>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ja-JP" altLang="en-US" dirty="0"/>
              </a:p>
            </p:txBody>
          </p:sp>
          <p:sp>
            <p:nvSpPr>
              <p:cNvPr id="9" name="角丸四角形 8"/>
              <p:cNvSpPr/>
              <p:nvPr/>
            </p:nvSpPr>
            <p:spPr>
              <a:xfrm>
                <a:off x="323970" y="442275"/>
                <a:ext cx="2160527" cy="2194154"/>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chemeClr val="tx1"/>
                    </a:solidFill>
                  </a:rPr>
                  <a:t>税収＋税外収入</a:t>
                </a:r>
                <a:endParaRPr lang="en-US" altLang="ja-JP" dirty="0">
                  <a:solidFill>
                    <a:schemeClr val="tx1"/>
                  </a:solidFill>
                </a:endParaRPr>
              </a:p>
              <a:p>
                <a:pPr algn="ctr" fontAlgn="auto">
                  <a:spcBef>
                    <a:spcPts val="0"/>
                  </a:spcBef>
                  <a:spcAft>
                    <a:spcPts val="0"/>
                  </a:spcAft>
                  <a:defRPr/>
                </a:pPr>
                <a:r>
                  <a:rPr lang="ja-JP" altLang="en-US" sz="2800" b="1" dirty="0" smtClean="0">
                    <a:solidFill>
                      <a:schemeClr val="tx1"/>
                    </a:solidFill>
                  </a:rPr>
                  <a:t>６</a:t>
                </a:r>
                <a:r>
                  <a:rPr lang="ja-JP" altLang="en-US" sz="2800" b="1" dirty="0">
                    <a:solidFill>
                      <a:schemeClr val="tx1"/>
                    </a:solidFill>
                  </a:rPr>
                  <a:t>４</a:t>
                </a:r>
                <a:r>
                  <a:rPr lang="ja-JP" altLang="en-US" sz="1400" b="1" dirty="0" smtClean="0">
                    <a:solidFill>
                      <a:schemeClr val="tx1"/>
                    </a:solidFill>
                  </a:rPr>
                  <a:t>兆円</a:t>
                </a:r>
                <a:endParaRPr lang="en-US" altLang="ja-JP" sz="1400" b="1" dirty="0">
                  <a:solidFill>
                    <a:schemeClr val="tx1"/>
                  </a:solidFill>
                </a:endParaRPr>
              </a:p>
              <a:p>
                <a:pPr algn="ctr" fontAlgn="auto">
                  <a:spcBef>
                    <a:spcPts val="0"/>
                  </a:spcBef>
                  <a:spcAft>
                    <a:spcPts val="0"/>
                  </a:spcAft>
                  <a:defRPr/>
                </a:pPr>
                <a:endParaRPr lang="en-US" altLang="ja-JP" sz="1400" b="1" dirty="0">
                  <a:solidFill>
                    <a:schemeClr val="tx1"/>
                  </a:solidFill>
                </a:endParaRPr>
              </a:p>
              <a:p>
                <a:pPr algn="ctr" fontAlgn="auto">
                  <a:spcBef>
                    <a:spcPts val="0"/>
                  </a:spcBef>
                  <a:spcAft>
                    <a:spcPts val="0"/>
                  </a:spcAft>
                  <a:defRPr/>
                </a:pPr>
                <a:endParaRPr lang="en-US" altLang="ja-JP" sz="1400" b="1" dirty="0">
                  <a:solidFill>
                    <a:schemeClr val="tx1"/>
                  </a:solidFill>
                </a:endParaRPr>
              </a:p>
              <a:p>
                <a:pPr algn="ctr" fontAlgn="auto">
                  <a:spcBef>
                    <a:spcPts val="0"/>
                  </a:spcBef>
                  <a:spcAft>
                    <a:spcPts val="0"/>
                  </a:spcAft>
                  <a:defRPr/>
                </a:pPr>
                <a:endParaRPr lang="en-US" altLang="ja-JP" sz="1400" b="1" dirty="0">
                  <a:solidFill>
                    <a:schemeClr val="tx1"/>
                  </a:solidFill>
                </a:endParaRPr>
              </a:p>
              <a:p>
                <a:pPr algn="ctr" fontAlgn="auto">
                  <a:spcBef>
                    <a:spcPts val="0"/>
                  </a:spcBef>
                  <a:spcAft>
                    <a:spcPts val="0"/>
                  </a:spcAft>
                  <a:defRPr/>
                </a:pPr>
                <a:endParaRPr lang="en-US" altLang="ja-JP" sz="1400" b="1" dirty="0">
                  <a:solidFill>
                    <a:schemeClr val="tx1"/>
                  </a:solidFill>
                </a:endParaRPr>
              </a:p>
              <a:p>
                <a:pPr algn="ctr" fontAlgn="auto">
                  <a:spcBef>
                    <a:spcPts val="0"/>
                  </a:spcBef>
                  <a:spcAft>
                    <a:spcPts val="0"/>
                  </a:spcAft>
                  <a:defRPr/>
                </a:pPr>
                <a:endParaRPr lang="en-US" altLang="ja-JP" sz="1400" b="1" dirty="0">
                  <a:solidFill>
                    <a:schemeClr val="tx1"/>
                  </a:solidFill>
                </a:endParaRPr>
              </a:p>
            </p:txBody>
          </p:sp>
          <p:sp>
            <p:nvSpPr>
              <p:cNvPr id="12" name="角丸四角形 11"/>
              <p:cNvSpPr/>
              <p:nvPr/>
            </p:nvSpPr>
            <p:spPr>
              <a:xfrm>
                <a:off x="2987719" y="442275"/>
                <a:ext cx="2160527" cy="2194154"/>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chemeClr val="tx1"/>
                    </a:solidFill>
                  </a:rPr>
                  <a:t>一般会計歳出</a:t>
                </a:r>
                <a:endParaRPr lang="en-US" altLang="ja-JP" dirty="0">
                  <a:solidFill>
                    <a:schemeClr val="tx1"/>
                  </a:solidFill>
                </a:endParaRPr>
              </a:p>
              <a:p>
                <a:pPr algn="ctr" fontAlgn="auto">
                  <a:spcBef>
                    <a:spcPts val="0"/>
                  </a:spcBef>
                  <a:spcAft>
                    <a:spcPts val="0"/>
                  </a:spcAft>
                  <a:defRPr/>
                </a:pPr>
                <a:r>
                  <a:rPr lang="ja-JP" altLang="en-US" sz="2800" b="1" dirty="0" smtClean="0">
                    <a:solidFill>
                      <a:schemeClr val="tx1"/>
                    </a:solidFill>
                  </a:rPr>
                  <a:t>９７．７</a:t>
                </a:r>
                <a:r>
                  <a:rPr lang="ja-JP" altLang="en-US" sz="1400" b="1" dirty="0" smtClean="0">
                    <a:solidFill>
                      <a:schemeClr val="tx1"/>
                    </a:solidFill>
                  </a:rPr>
                  <a:t>兆円</a:t>
                </a:r>
                <a:endParaRPr lang="en-US" altLang="ja-JP" sz="2800" b="1" dirty="0">
                  <a:solidFill>
                    <a:schemeClr val="tx1"/>
                  </a:solidFill>
                </a:endParaRPr>
              </a:p>
              <a:p>
                <a:pPr fontAlgn="auto">
                  <a:spcBef>
                    <a:spcPts val="0"/>
                  </a:spcBef>
                  <a:spcAft>
                    <a:spcPts val="0"/>
                  </a:spcAft>
                  <a:defRPr/>
                </a:pPr>
                <a:r>
                  <a:rPr lang="ja-JP" altLang="en-US" sz="1400" dirty="0">
                    <a:solidFill>
                      <a:schemeClr val="tx1"/>
                    </a:solidFill>
                  </a:rPr>
                  <a:t>基本的財政収支　　　　　　</a:t>
                </a:r>
                <a:endParaRPr lang="en-US" altLang="ja-JP" sz="1400" dirty="0">
                  <a:solidFill>
                    <a:schemeClr val="tx1"/>
                  </a:solidFill>
                </a:endParaRPr>
              </a:p>
              <a:p>
                <a:pPr algn="ctr" fontAlgn="auto">
                  <a:spcBef>
                    <a:spcPts val="0"/>
                  </a:spcBef>
                  <a:spcAft>
                    <a:spcPts val="0"/>
                  </a:spcAft>
                  <a:defRPr/>
                </a:pPr>
                <a:r>
                  <a:rPr lang="ja-JP" altLang="en-US" sz="1400" dirty="0">
                    <a:solidFill>
                      <a:schemeClr val="tx1"/>
                    </a:solidFill>
                  </a:rPr>
                  <a:t>対象経費　　　</a:t>
                </a:r>
                <a:r>
                  <a:rPr lang="en-US" altLang="ja-JP" sz="1400" dirty="0" smtClean="0">
                    <a:solidFill>
                      <a:schemeClr val="tx1"/>
                    </a:solidFill>
                    <a:latin typeface="+mn-ea"/>
                  </a:rPr>
                  <a:t>74.4</a:t>
                </a:r>
                <a:r>
                  <a:rPr lang="ja-JP" altLang="en-US" sz="1400" dirty="0" smtClean="0">
                    <a:solidFill>
                      <a:schemeClr val="tx1"/>
                    </a:solidFill>
                  </a:rPr>
                  <a:t>兆</a:t>
                </a:r>
                <a:r>
                  <a:rPr lang="ja-JP" altLang="en-US" sz="1400" dirty="0">
                    <a:solidFill>
                      <a:schemeClr val="tx1"/>
                    </a:solidFill>
                  </a:rPr>
                  <a:t>円</a:t>
                </a:r>
                <a:endParaRPr lang="en-US" altLang="ja-JP" sz="1400" dirty="0">
                  <a:solidFill>
                    <a:schemeClr val="tx1"/>
                  </a:solidFill>
                </a:endParaRPr>
              </a:p>
              <a:p>
                <a:pPr algn="ctr" fontAlgn="auto">
                  <a:spcBef>
                    <a:spcPts val="0"/>
                  </a:spcBef>
                  <a:spcAft>
                    <a:spcPts val="0"/>
                  </a:spcAft>
                  <a:defRPr/>
                </a:pPr>
                <a:r>
                  <a:rPr lang="ja-JP" altLang="en-US" sz="1100" dirty="0">
                    <a:solidFill>
                      <a:schemeClr val="tx1"/>
                    </a:solidFill>
                  </a:rPr>
                  <a:t>（うち地方交付税等</a:t>
                </a:r>
                <a:r>
                  <a:rPr lang="en-US" altLang="ja-JP" sz="1100" dirty="0" smtClean="0">
                    <a:solidFill>
                      <a:schemeClr val="tx1"/>
                    </a:solidFill>
                  </a:rPr>
                  <a:t>15.5</a:t>
                </a:r>
                <a:r>
                  <a:rPr lang="ja-JP" altLang="en-US" sz="1100" dirty="0" smtClean="0">
                    <a:solidFill>
                      <a:schemeClr val="tx1"/>
                    </a:solidFill>
                  </a:rPr>
                  <a:t>兆</a:t>
                </a:r>
                <a:r>
                  <a:rPr lang="ja-JP" altLang="en-US" sz="1100" dirty="0">
                    <a:solidFill>
                      <a:schemeClr val="tx1"/>
                    </a:solidFill>
                  </a:rPr>
                  <a:t>円）</a:t>
                </a:r>
                <a:endParaRPr lang="en-US" altLang="ja-JP" sz="1000" dirty="0">
                  <a:solidFill>
                    <a:schemeClr val="tx1"/>
                  </a:solidFill>
                </a:endParaRPr>
              </a:p>
              <a:p>
                <a:pPr algn="ctr" fontAlgn="auto">
                  <a:spcBef>
                    <a:spcPts val="0"/>
                  </a:spcBef>
                  <a:spcAft>
                    <a:spcPts val="0"/>
                  </a:spcAft>
                  <a:defRPr/>
                </a:pPr>
                <a:endParaRPr lang="en-US" altLang="ja-JP" sz="1100" dirty="0">
                  <a:solidFill>
                    <a:schemeClr val="tx1"/>
                  </a:solidFill>
                </a:endParaRPr>
              </a:p>
              <a:p>
                <a:pPr algn="ctr" fontAlgn="auto">
                  <a:spcBef>
                    <a:spcPts val="0"/>
                  </a:spcBef>
                  <a:spcAft>
                    <a:spcPts val="0"/>
                  </a:spcAft>
                  <a:defRPr/>
                </a:pPr>
                <a:endParaRPr lang="en-US" altLang="ja-JP" sz="1050" dirty="0">
                  <a:solidFill>
                    <a:schemeClr val="tx1"/>
                  </a:solidFill>
                </a:endParaRPr>
              </a:p>
              <a:p>
                <a:pPr algn="ctr" fontAlgn="auto">
                  <a:spcBef>
                    <a:spcPts val="0"/>
                  </a:spcBef>
                  <a:spcAft>
                    <a:spcPts val="0"/>
                  </a:spcAft>
                  <a:defRPr/>
                </a:pPr>
                <a:r>
                  <a:rPr lang="ja-JP" altLang="en-US" sz="1400" dirty="0">
                    <a:solidFill>
                      <a:schemeClr val="tx1"/>
                    </a:solidFill>
                    <a:latin typeface="+mn-ea"/>
                  </a:rPr>
                  <a:t>国債費　　　　</a:t>
                </a:r>
                <a:r>
                  <a:rPr lang="en-US" altLang="ja-JP" sz="1400" dirty="0" smtClean="0">
                    <a:solidFill>
                      <a:schemeClr val="tx1"/>
                    </a:solidFill>
                    <a:latin typeface="+mn-ea"/>
                  </a:rPr>
                  <a:t>23.3</a:t>
                </a:r>
                <a:r>
                  <a:rPr lang="ja-JP" altLang="en-US" sz="1400" dirty="0" smtClean="0">
                    <a:solidFill>
                      <a:schemeClr val="tx1"/>
                    </a:solidFill>
                    <a:latin typeface="+mn-ea"/>
                  </a:rPr>
                  <a:t>兆</a:t>
                </a:r>
                <a:r>
                  <a:rPr lang="ja-JP" altLang="en-US" sz="1400" dirty="0">
                    <a:solidFill>
                      <a:schemeClr val="tx1"/>
                    </a:solidFill>
                    <a:latin typeface="+mn-ea"/>
                  </a:rPr>
                  <a:t>円</a:t>
                </a:r>
                <a:endParaRPr lang="en-US" altLang="ja-JP" sz="1400" dirty="0">
                  <a:solidFill>
                    <a:schemeClr val="tx1"/>
                  </a:solidFill>
                  <a:latin typeface="+mn-ea"/>
                </a:endParaRPr>
              </a:p>
            </p:txBody>
          </p:sp>
          <p:sp>
            <p:nvSpPr>
              <p:cNvPr id="13" name="大かっこ 12"/>
              <p:cNvSpPr/>
              <p:nvPr/>
            </p:nvSpPr>
            <p:spPr>
              <a:xfrm>
                <a:off x="3059155" y="1280333"/>
                <a:ext cx="2017655" cy="1283607"/>
              </a:xfrm>
              <a:prstGeom prst="bracketPair">
                <a:avLst>
                  <a:gd name="adj" fmla="val 11857"/>
                </a:avLst>
              </a:prstGeom>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ja-JP" altLang="en-US" dirty="0"/>
              </a:p>
            </p:txBody>
          </p:sp>
          <p:grpSp>
            <p:nvGrpSpPr>
              <p:cNvPr id="16421" name="グループ化 34"/>
              <p:cNvGrpSpPr>
                <a:grpSpLocks/>
              </p:cNvGrpSpPr>
              <p:nvPr/>
            </p:nvGrpSpPr>
            <p:grpSpPr bwMode="auto">
              <a:xfrm>
                <a:off x="3203848" y="1988840"/>
                <a:ext cx="1800200" cy="432048"/>
                <a:chOff x="3203848" y="2060848"/>
                <a:chExt cx="1800200" cy="432048"/>
              </a:xfrm>
            </p:grpSpPr>
            <p:cxnSp>
              <p:nvCxnSpPr>
                <p:cNvPr id="15" name="直線コネクタ 14"/>
                <p:cNvCxnSpPr/>
                <p:nvPr/>
              </p:nvCxnSpPr>
              <p:spPr>
                <a:xfrm>
                  <a:off x="3203613" y="2277032"/>
                  <a:ext cx="1800174"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6432" name="グループ化 17"/>
                <p:cNvGrpSpPr>
                  <a:grpSpLocks/>
                </p:cNvGrpSpPr>
                <p:nvPr/>
              </p:nvGrpSpPr>
              <p:grpSpPr bwMode="auto">
                <a:xfrm>
                  <a:off x="3785918" y="2060848"/>
                  <a:ext cx="506078" cy="432048"/>
                  <a:chOff x="3923928" y="2060848"/>
                  <a:chExt cx="506078" cy="432048"/>
                </a:xfrm>
              </p:grpSpPr>
              <p:sp>
                <p:nvSpPr>
                  <p:cNvPr id="17" name="円/楕円 16"/>
                  <p:cNvSpPr/>
                  <p:nvPr/>
                </p:nvSpPr>
                <p:spPr>
                  <a:xfrm>
                    <a:off x="3924220" y="2061329"/>
                    <a:ext cx="488936" cy="43140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ja-JP" altLang="en-US" dirty="0"/>
                  </a:p>
                </p:txBody>
              </p:sp>
              <p:sp>
                <p:nvSpPr>
                  <p:cNvPr id="16" name="加算記号 15"/>
                  <p:cNvSpPr/>
                  <p:nvPr/>
                </p:nvSpPr>
                <p:spPr>
                  <a:xfrm>
                    <a:off x="3925807" y="2110835"/>
                    <a:ext cx="488936" cy="360683"/>
                  </a:xfrm>
                  <a:prstGeom prst="mathPlus">
                    <a:avLst>
                      <a:gd name="adj1" fmla="val 8128"/>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ja-JP" altLang="en-US" dirty="0"/>
                  </a:p>
                </p:txBody>
              </p:sp>
            </p:grpSp>
          </p:grpSp>
          <p:grpSp>
            <p:nvGrpSpPr>
              <p:cNvPr id="16422" name="グループ化 21"/>
              <p:cNvGrpSpPr>
                <a:grpSpLocks/>
              </p:cNvGrpSpPr>
              <p:nvPr/>
            </p:nvGrpSpPr>
            <p:grpSpPr bwMode="auto">
              <a:xfrm>
                <a:off x="2483768" y="1412775"/>
                <a:ext cx="504056" cy="485297"/>
                <a:chOff x="2483768" y="1097035"/>
                <a:chExt cx="504056" cy="432048"/>
              </a:xfrm>
            </p:grpSpPr>
            <p:sp>
              <p:nvSpPr>
                <p:cNvPr id="23" name="円/楕円 22"/>
                <p:cNvSpPr/>
                <p:nvPr/>
              </p:nvSpPr>
              <p:spPr>
                <a:xfrm>
                  <a:off x="2484497" y="1097179"/>
                  <a:ext cx="503223" cy="445458"/>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ja-JP" altLang="en-US" dirty="0"/>
                </a:p>
              </p:txBody>
            </p:sp>
            <p:sp>
              <p:nvSpPr>
                <p:cNvPr id="24" name="減算記号 23"/>
                <p:cNvSpPr/>
                <p:nvPr/>
              </p:nvSpPr>
              <p:spPr>
                <a:xfrm>
                  <a:off x="2536883" y="1284492"/>
                  <a:ext cx="431788" cy="70832"/>
                </a:xfrm>
                <a:prstGeom prst="mathMinus">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ja-JP" altLang="en-US" dirty="0"/>
                </a:p>
              </p:txBody>
            </p:sp>
          </p:grpSp>
          <p:sp>
            <p:nvSpPr>
              <p:cNvPr id="25" name="角丸四角形 24"/>
              <p:cNvSpPr/>
              <p:nvPr/>
            </p:nvSpPr>
            <p:spPr>
              <a:xfrm>
                <a:off x="5867363" y="277846"/>
                <a:ext cx="2881231" cy="1241174"/>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1600"/>
                  </a:lnSpc>
                  <a:spcBef>
                    <a:spcPts val="0"/>
                  </a:spcBef>
                  <a:spcAft>
                    <a:spcPts val="0"/>
                  </a:spcAft>
                  <a:defRPr/>
                </a:pPr>
                <a:r>
                  <a:rPr lang="ja-JP" altLang="en-US" dirty="0">
                    <a:solidFill>
                      <a:schemeClr val="tx1"/>
                    </a:solidFill>
                  </a:rPr>
                  <a:t>公債収入＝</a:t>
                </a:r>
                <a:r>
                  <a:rPr lang="ja-JP" altLang="en-US" dirty="0" smtClean="0">
                    <a:solidFill>
                      <a:schemeClr val="tx1"/>
                    </a:solidFill>
                  </a:rPr>
                  <a:t>借金</a:t>
                </a:r>
                <a:endParaRPr lang="en-US" altLang="ja-JP" dirty="0" smtClean="0">
                  <a:solidFill>
                    <a:schemeClr val="tx1"/>
                  </a:solidFill>
                </a:endParaRPr>
              </a:p>
              <a:p>
                <a:pPr algn="ctr" fontAlgn="auto">
                  <a:lnSpc>
                    <a:spcPts val="1600"/>
                  </a:lnSpc>
                  <a:spcBef>
                    <a:spcPts val="0"/>
                  </a:spcBef>
                  <a:spcAft>
                    <a:spcPts val="0"/>
                  </a:spcAft>
                  <a:defRPr/>
                </a:pPr>
                <a:endParaRPr lang="en-US" altLang="ja-JP" dirty="0">
                  <a:solidFill>
                    <a:schemeClr val="tx1"/>
                  </a:solidFill>
                </a:endParaRPr>
              </a:p>
              <a:p>
                <a:pPr algn="ctr" fontAlgn="auto">
                  <a:lnSpc>
                    <a:spcPts val="1600"/>
                  </a:lnSpc>
                  <a:spcBef>
                    <a:spcPts val="0"/>
                  </a:spcBef>
                  <a:spcAft>
                    <a:spcPts val="0"/>
                  </a:spcAft>
                  <a:defRPr/>
                </a:pPr>
                <a:r>
                  <a:rPr lang="ja-JP" altLang="en-US" sz="2800" b="1" dirty="0" smtClean="0">
                    <a:solidFill>
                      <a:schemeClr val="tx1"/>
                    </a:solidFill>
                  </a:rPr>
                  <a:t>３３．７</a:t>
                </a:r>
                <a:r>
                  <a:rPr lang="ja-JP" altLang="en-US" sz="1400" b="1" dirty="0" smtClean="0">
                    <a:solidFill>
                      <a:schemeClr val="tx1"/>
                    </a:solidFill>
                  </a:rPr>
                  <a:t>兆円</a:t>
                </a:r>
                <a:endParaRPr lang="en-US" altLang="ja-JP" sz="1400" b="1" dirty="0">
                  <a:solidFill>
                    <a:schemeClr val="tx1"/>
                  </a:solidFill>
                </a:endParaRPr>
              </a:p>
            </p:txBody>
          </p:sp>
          <p:sp>
            <p:nvSpPr>
              <p:cNvPr id="26" name="角丸四角形 25"/>
              <p:cNvSpPr/>
              <p:nvPr/>
            </p:nvSpPr>
            <p:spPr>
              <a:xfrm>
                <a:off x="5867363" y="1846110"/>
                <a:ext cx="2881231" cy="779711"/>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chemeClr val="tx1"/>
                    </a:solidFill>
                  </a:rPr>
                  <a:t>公債残高</a:t>
                </a:r>
                <a:endParaRPr lang="en-US" altLang="ja-JP" dirty="0">
                  <a:solidFill>
                    <a:schemeClr val="tx1"/>
                  </a:solidFill>
                </a:endParaRPr>
              </a:p>
              <a:p>
                <a:pPr algn="ctr" fontAlgn="auto">
                  <a:spcBef>
                    <a:spcPts val="0"/>
                  </a:spcBef>
                  <a:spcAft>
                    <a:spcPts val="0"/>
                  </a:spcAft>
                  <a:defRPr/>
                </a:pPr>
                <a:r>
                  <a:rPr lang="ja-JP" altLang="en-US" sz="2800" b="1" dirty="0">
                    <a:solidFill>
                      <a:schemeClr val="tx1"/>
                    </a:solidFill>
                  </a:rPr>
                  <a:t>   </a:t>
                </a:r>
                <a:r>
                  <a:rPr lang="ja-JP" altLang="en-US" sz="2800" b="1" dirty="0" smtClean="0">
                    <a:solidFill>
                      <a:schemeClr val="tx1"/>
                    </a:solidFill>
                  </a:rPr>
                  <a:t>８８３</a:t>
                </a:r>
                <a:r>
                  <a:rPr lang="ja-JP" altLang="en-US" sz="1400" b="1" dirty="0" smtClean="0">
                    <a:solidFill>
                      <a:schemeClr val="tx1"/>
                    </a:solidFill>
                  </a:rPr>
                  <a:t>兆円</a:t>
                </a:r>
                <a:endParaRPr lang="en-US" altLang="ja-JP" b="1" dirty="0">
                  <a:solidFill>
                    <a:schemeClr val="tx1"/>
                  </a:solidFill>
                </a:endParaRPr>
              </a:p>
            </p:txBody>
          </p:sp>
          <p:sp>
            <p:nvSpPr>
              <p:cNvPr id="16425" name="テキスト ボックス 26"/>
              <p:cNvSpPr txBox="1">
                <a:spLocks noChangeArrowheads="1"/>
              </p:cNvSpPr>
              <p:nvPr/>
            </p:nvSpPr>
            <p:spPr bwMode="auto">
              <a:xfrm>
                <a:off x="6012160" y="1484784"/>
                <a:ext cx="27363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400"/>
                  <a:t>その結果、年度末には・・・</a:t>
                </a:r>
              </a:p>
            </p:txBody>
          </p:sp>
          <p:grpSp>
            <p:nvGrpSpPr>
              <p:cNvPr id="16426" name="グループ化 48"/>
              <p:cNvGrpSpPr>
                <a:grpSpLocks/>
              </p:cNvGrpSpPr>
              <p:nvPr/>
            </p:nvGrpSpPr>
            <p:grpSpPr bwMode="auto">
              <a:xfrm>
                <a:off x="5220072" y="1412776"/>
                <a:ext cx="488001" cy="393631"/>
                <a:chOff x="5220072" y="5563824"/>
                <a:chExt cx="488001" cy="393631"/>
              </a:xfrm>
            </p:grpSpPr>
            <p:sp>
              <p:nvSpPr>
                <p:cNvPr id="50" name="円/楕円 49"/>
                <p:cNvSpPr/>
                <p:nvPr/>
              </p:nvSpPr>
              <p:spPr>
                <a:xfrm>
                  <a:off x="5219681" y="5563984"/>
                  <a:ext cx="488936" cy="394277"/>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ja-JP" altLang="en-US" dirty="0"/>
                </a:p>
              </p:txBody>
            </p:sp>
            <p:sp>
              <p:nvSpPr>
                <p:cNvPr id="51" name="等号 50"/>
                <p:cNvSpPr/>
                <p:nvPr/>
              </p:nvSpPr>
              <p:spPr>
                <a:xfrm>
                  <a:off x="5254605" y="5606418"/>
                  <a:ext cx="431788" cy="305874"/>
                </a:xfrm>
                <a:prstGeom prst="mathEqual">
                  <a:avLst>
                    <a:gd name="adj1" fmla="val 7487"/>
                    <a:gd name="adj2" fmla="val 18173"/>
                  </a:avLst>
                </a:prstGeom>
                <a:ln w="3175"/>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endParaRPr>
                </a:p>
              </p:txBody>
            </p:sp>
          </p:grpSp>
        </p:grpSp>
        <p:sp>
          <p:nvSpPr>
            <p:cNvPr id="7" name="テキスト ボックス 6"/>
            <p:cNvSpPr txBox="1"/>
            <p:nvPr/>
          </p:nvSpPr>
          <p:spPr>
            <a:xfrm>
              <a:off x="323970" y="332656"/>
              <a:ext cx="1943045" cy="29400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ja-JP" altLang="en-US" sz="1400" b="1" dirty="0" smtClean="0"/>
                <a:t>平成３０年度</a:t>
              </a:r>
              <a:r>
                <a:rPr lang="ja-JP" altLang="en-US" sz="1400" b="1" dirty="0"/>
                <a:t>一般会計</a:t>
              </a:r>
            </a:p>
          </p:txBody>
        </p:sp>
      </p:grpSp>
      <p:sp>
        <p:nvSpPr>
          <p:cNvPr id="16388" name="テキスト ボックス 54"/>
          <p:cNvSpPr txBox="1">
            <a:spLocks noChangeArrowheads="1"/>
          </p:cNvSpPr>
          <p:nvPr/>
        </p:nvSpPr>
        <p:spPr bwMode="auto">
          <a:xfrm>
            <a:off x="323850" y="188913"/>
            <a:ext cx="741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800" b="1" dirty="0"/>
              <a:t>日本の財政を家計に</a:t>
            </a:r>
            <a:r>
              <a:rPr lang="ja-JP" altLang="en-US" sz="2800" b="1" dirty="0" smtClean="0"/>
              <a:t>例えたら</a:t>
            </a:r>
            <a:endParaRPr lang="en-US" altLang="ja-JP" sz="2800" b="1" dirty="0"/>
          </a:p>
        </p:txBody>
      </p:sp>
      <p:pic>
        <p:nvPicPr>
          <p:cNvPr id="16389"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88" y="215900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14" name="グループ化 13"/>
          <p:cNvGrpSpPr>
            <a:grpSpLocks/>
          </p:cNvGrpSpPr>
          <p:nvPr/>
        </p:nvGrpSpPr>
        <p:grpSpPr bwMode="auto">
          <a:xfrm>
            <a:off x="204788" y="4211737"/>
            <a:ext cx="8785400" cy="2662095"/>
            <a:chOff x="204788" y="4211740"/>
            <a:chExt cx="8785226" cy="2661598"/>
          </a:xfrm>
        </p:grpSpPr>
        <p:sp>
          <p:nvSpPr>
            <p:cNvPr id="16391" name="テキスト ボックス 53"/>
            <p:cNvSpPr txBox="1">
              <a:spLocks noChangeArrowheads="1"/>
            </p:cNvSpPr>
            <p:nvPr/>
          </p:nvSpPr>
          <p:spPr bwMode="auto">
            <a:xfrm>
              <a:off x="5895249" y="6627163"/>
              <a:ext cx="3094765" cy="2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ja-JP" altLang="en-US" sz="1000" dirty="0"/>
                <a:t>出典</a:t>
              </a:r>
              <a:r>
                <a:rPr lang="ja-JP" altLang="en-US" sz="1000" dirty="0" smtClean="0"/>
                <a:t>：財務省ＨＰを</a:t>
              </a:r>
              <a:r>
                <a:rPr lang="ja-JP" altLang="en-US" sz="1000" dirty="0"/>
                <a:t>基に作成</a:t>
              </a:r>
            </a:p>
          </p:txBody>
        </p:sp>
        <p:grpSp>
          <p:nvGrpSpPr>
            <p:cNvPr id="16392" name="グループ化 10"/>
            <p:cNvGrpSpPr>
              <a:grpSpLocks/>
            </p:cNvGrpSpPr>
            <p:nvPr/>
          </p:nvGrpSpPr>
          <p:grpSpPr bwMode="auto">
            <a:xfrm>
              <a:off x="204788" y="4211740"/>
              <a:ext cx="8785225" cy="2412166"/>
              <a:chOff x="204788" y="4211740"/>
              <a:chExt cx="8785225" cy="2412166"/>
            </a:xfrm>
          </p:grpSpPr>
          <p:grpSp>
            <p:nvGrpSpPr>
              <p:cNvPr id="16393" name="グループ化 5"/>
              <p:cNvGrpSpPr>
                <a:grpSpLocks/>
              </p:cNvGrpSpPr>
              <p:nvPr/>
            </p:nvGrpSpPr>
            <p:grpSpPr bwMode="auto">
              <a:xfrm>
                <a:off x="204788" y="4211740"/>
                <a:ext cx="8785225" cy="2321978"/>
                <a:chOff x="204788" y="4211740"/>
                <a:chExt cx="8785225" cy="2321978"/>
              </a:xfrm>
            </p:grpSpPr>
            <p:grpSp>
              <p:nvGrpSpPr>
                <p:cNvPr id="16396" name="グループ化 2"/>
                <p:cNvGrpSpPr>
                  <a:grpSpLocks/>
                </p:cNvGrpSpPr>
                <p:nvPr/>
              </p:nvGrpSpPr>
              <p:grpSpPr bwMode="auto">
                <a:xfrm>
                  <a:off x="204788" y="4211740"/>
                  <a:ext cx="8785225" cy="2321978"/>
                  <a:chOff x="179512" y="4347745"/>
                  <a:chExt cx="8784976" cy="2321615"/>
                </a:xfrm>
              </p:grpSpPr>
              <p:sp>
                <p:nvSpPr>
                  <p:cNvPr id="4" name="角丸四角形 3"/>
                  <p:cNvSpPr/>
                  <p:nvPr/>
                </p:nvSpPr>
                <p:spPr>
                  <a:xfrm rot="5400000">
                    <a:off x="3527884" y="1232756"/>
                    <a:ext cx="2088232" cy="8784976"/>
                  </a:xfrm>
                  <a:prstGeom prst="roundRect">
                    <a:avLst/>
                  </a:prstGeom>
                  <a:solidFill>
                    <a:schemeClr val="accent2">
                      <a:lumMod val="20000"/>
                      <a:lumOff val="80000"/>
                    </a:schemeClr>
                  </a:solidFill>
                  <a:effectLst>
                    <a:outerShdw blurRad="50800" dist="38100" dir="2700000" algn="tl" rotWithShape="0">
                      <a:prstClr val="black">
                        <a:alpha val="40000"/>
                      </a:prstClr>
                    </a:outerShdw>
                  </a:effectLst>
                  <a:scene3d>
                    <a:camera prst="obliqueBottomRight"/>
                    <a:lightRig rig="threePt" dir="t"/>
                  </a:scene3d>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ja-JP" altLang="en-US" dirty="0"/>
                  </a:p>
                </p:txBody>
              </p:sp>
              <p:sp>
                <p:nvSpPr>
                  <p:cNvPr id="8" name="テキスト ボックス 7"/>
                  <p:cNvSpPr txBox="1"/>
                  <p:nvPr/>
                </p:nvSpPr>
                <p:spPr>
                  <a:xfrm>
                    <a:off x="362164" y="4347745"/>
                    <a:ext cx="1943006" cy="307672"/>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ja-JP" altLang="en-US" sz="1400" b="1" dirty="0" smtClean="0"/>
                      <a:t>１</a:t>
                    </a:r>
                    <a:r>
                      <a:rPr lang="ja-JP" altLang="en-US" sz="1400" b="1" dirty="0"/>
                      <a:t>年</a:t>
                    </a:r>
                    <a:r>
                      <a:rPr lang="ja-JP" altLang="en-US" sz="1400" b="1" dirty="0" smtClean="0"/>
                      <a:t>分</a:t>
                    </a:r>
                    <a:r>
                      <a:rPr lang="ja-JP" altLang="en-US" sz="1400" b="1" dirty="0"/>
                      <a:t>の</a:t>
                    </a:r>
                    <a:r>
                      <a:rPr lang="ja-JP" altLang="en-US" sz="1400" b="1" dirty="0" smtClean="0"/>
                      <a:t>家計</a:t>
                    </a:r>
                    <a:endParaRPr lang="ja-JP" altLang="en-US" sz="1400" b="1" dirty="0"/>
                  </a:p>
                </p:txBody>
              </p:sp>
              <p:grpSp>
                <p:nvGrpSpPr>
                  <p:cNvPr id="16400" name="グループ化 47"/>
                  <p:cNvGrpSpPr>
                    <a:grpSpLocks/>
                  </p:cNvGrpSpPr>
                  <p:nvPr/>
                </p:nvGrpSpPr>
                <p:grpSpPr bwMode="auto">
                  <a:xfrm>
                    <a:off x="5220072" y="5589240"/>
                    <a:ext cx="488001" cy="393631"/>
                    <a:chOff x="5220072" y="5563824"/>
                    <a:chExt cx="488001" cy="393631"/>
                  </a:xfrm>
                </p:grpSpPr>
                <p:sp>
                  <p:nvSpPr>
                    <p:cNvPr id="20" name="円/楕円 19"/>
                    <p:cNvSpPr/>
                    <p:nvPr/>
                  </p:nvSpPr>
                  <p:spPr>
                    <a:xfrm>
                      <a:off x="5219581" y="5563232"/>
                      <a:ext cx="488927" cy="39356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ja-JP" altLang="en-US" dirty="0"/>
                    </a:p>
                  </p:txBody>
                </p:sp>
                <p:sp>
                  <p:nvSpPr>
                    <p:cNvPr id="21" name="等号 20"/>
                    <p:cNvSpPr/>
                    <p:nvPr/>
                  </p:nvSpPr>
                  <p:spPr>
                    <a:xfrm>
                      <a:off x="5254504" y="5602906"/>
                      <a:ext cx="431780" cy="307869"/>
                    </a:xfrm>
                    <a:prstGeom prst="mathEqual">
                      <a:avLst>
                        <a:gd name="adj1" fmla="val 7487"/>
                        <a:gd name="adj2" fmla="val 18173"/>
                      </a:avLst>
                    </a:prstGeom>
                    <a:ln w="3175"/>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endParaRPr>
                    </a:p>
                  </p:txBody>
                </p:sp>
              </p:grpSp>
              <p:sp>
                <p:nvSpPr>
                  <p:cNvPr id="28" name="角丸四角形 27"/>
                  <p:cNvSpPr/>
                  <p:nvPr/>
                </p:nvSpPr>
                <p:spPr>
                  <a:xfrm>
                    <a:off x="323967" y="4796756"/>
                    <a:ext cx="2160484" cy="1810718"/>
                  </a:xfrm>
                  <a:prstGeom prst="round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chemeClr val="tx1"/>
                        </a:solidFill>
                      </a:rPr>
                      <a:t>給与収入</a:t>
                    </a:r>
                    <a:endParaRPr lang="en-US" altLang="ja-JP" dirty="0">
                      <a:solidFill>
                        <a:schemeClr val="tx1"/>
                      </a:solidFill>
                    </a:endParaRPr>
                  </a:p>
                  <a:p>
                    <a:pPr algn="ctr" fontAlgn="auto">
                      <a:spcBef>
                        <a:spcPts val="0"/>
                      </a:spcBef>
                      <a:spcAft>
                        <a:spcPts val="0"/>
                      </a:spcAft>
                      <a:defRPr/>
                    </a:pPr>
                    <a:r>
                      <a:rPr lang="ja-JP" altLang="en-US" sz="2800" b="1" dirty="0" smtClean="0">
                        <a:solidFill>
                          <a:schemeClr val="tx1"/>
                        </a:solidFill>
                      </a:rPr>
                      <a:t>６４０</a:t>
                    </a:r>
                    <a:r>
                      <a:rPr lang="ja-JP" altLang="en-US" sz="1400" b="1" dirty="0" smtClean="0">
                        <a:solidFill>
                          <a:schemeClr val="tx1"/>
                        </a:solidFill>
                      </a:rPr>
                      <a:t>万円</a:t>
                    </a:r>
                    <a:endParaRPr lang="en-US" altLang="ja-JP" sz="1400" b="1" dirty="0">
                      <a:solidFill>
                        <a:schemeClr val="tx1"/>
                      </a:solidFill>
                    </a:endParaRPr>
                  </a:p>
                  <a:p>
                    <a:pPr algn="ctr" fontAlgn="auto">
                      <a:spcBef>
                        <a:spcPts val="0"/>
                      </a:spcBef>
                      <a:spcAft>
                        <a:spcPts val="0"/>
                      </a:spcAft>
                      <a:defRPr/>
                    </a:pPr>
                    <a:endParaRPr lang="en-US" altLang="ja-JP" sz="1400" b="1" dirty="0">
                      <a:solidFill>
                        <a:schemeClr val="tx1"/>
                      </a:solidFill>
                    </a:endParaRPr>
                  </a:p>
                  <a:p>
                    <a:pPr algn="ctr" fontAlgn="auto">
                      <a:spcBef>
                        <a:spcPts val="0"/>
                      </a:spcBef>
                      <a:spcAft>
                        <a:spcPts val="0"/>
                      </a:spcAft>
                      <a:defRPr/>
                    </a:pPr>
                    <a:endParaRPr lang="en-US" altLang="ja-JP" sz="1400" b="1" dirty="0">
                      <a:solidFill>
                        <a:schemeClr val="tx1"/>
                      </a:solidFill>
                    </a:endParaRPr>
                  </a:p>
                  <a:p>
                    <a:pPr algn="ctr" fontAlgn="auto">
                      <a:spcBef>
                        <a:spcPts val="0"/>
                      </a:spcBef>
                      <a:spcAft>
                        <a:spcPts val="0"/>
                      </a:spcAft>
                      <a:defRPr/>
                    </a:pPr>
                    <a:endParaRPr lang="en-US" altLang="ja-JP" sz="1400" b="1" dirty="0">
                      <a:solidFill>
                        <a:schemeClr val="tx1"/>
                      </a:solidFill>
                    </a:endParaRPr>
                  </a:p>
                  <a:p>
                    <a:pPr algn="ctr" fontAlgn="auto">
                      <a:spcBef>
                        <a:spcPts val="0"/>
                      </a:spcBef>
                      <a:spcAft>
                        <a:spcPts val="0"/>
                      </a:spcAft>
                      <a:defRPr/>
                    </a:pPr>
                    <a:endParaRPr lang="en-US" altLang="ja-JP" sz="1400" b="1" dirty="0">
                      <a:solidFill>
                        <a:schemeClr val="tx1"/>
                      </a:solidFill>
                    </a:endParaRPr>
                  </a:p>
                </p:txBody>
              </p:sp>
              <p:sp>
                <p:nvSpPr>
                  <p:cNvPr id="29" name="角丸四角形 28"/>
                  <p:cNvSpPr/>
                  <p:nvPr/>
                </p:nvSpPr>
                <p:spPr>
                  <a:xfrm>
                    <a:off x="2987664" y="4796756"/>
                    <a:ext cx="2160484" cy="1810718"/>
                  </a:xfrm>
                  <a:prstGeom prst="round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chemeClr val="tx1"/>
                        </a:solidFill>
                      </a:rPr>
                      <a:t>必要経費</a:t>
                    </a:r>
                    <a:endParaRPr lang="en-US" altLang="ja-JP" dirty="0">
                      <a:solidFill>
                        <a:schemeClr val="tx1"/>
                      </a:solidFill>
                    </a:endParaRPr>
                  </a:p>
                  <a:p>
                    <a:pPr algn="ctr" fontAlgn="auto">
                      <a:spcBef>
                        <a:spcPts val="0"/>
                      </a:spcBef>
                      <a:spcAft>
                        <a:spcPts val="0"/>
                      </a:spcAft>
                      <a:defRPr/>
                    </a:pPr>
                    <a:r>
                      <a:rPr lang="ja-JP" altLang="en-US" sz="2800" b="1" dirty="0" smtClean="0">
                        <a:solidFill>
                          <a:schemeClr val="tx1"/>
                        </a:solidFill>
                      </a:rPr>
                      <a:t>９７７</a:t>
                    </a:r>
                    <a:r>
                      <a:rPr lang="ja-JP" altLang="en-US" sz="1400" b="1" dirty="0" smtClean="0">
                        <a:solidFill>
                          <a:schemeClr val="tx1"/>
                        </a:solidFill>
                      </a:rPr>
                      <a:t>万円</a:t>
                    </a:r>
                    <a:endParaRPr lang="en-US" altLang="ja-JP" sz="2800" b="1" dirty="0">
                      <a:solidFill>
                        <a:schemeClr val="tx1"/>
                      </a:solidFill>
                    </a:endParaRPr>
                  </a:p>
                  <a:p>
                    <a:pPr fontAlgn="auto">
                      <a:spcBef>
                        <a:spcPts val="0"/>
                      </a:spcBef>
                      <a:spcAft>
                        <a:spcPts val="0"/>
                      </a:spcAft>
                      <a:defRPr/>
                    </a:pPr>
                    <a:r>
                      <a:rPr lang="ja-JP" altLang="en-US" sz="1400" dirty="0">
                        <a:solidFill>
                          <a:schemeClr val="tx1"/>
                        </a:solidFill>
                      </a:rPr>
                      <a:t>家計費　　　　</a:t>
                    </a:r>
                    <a:r>
                      <a:rPr lang="en-US" altLang="ja-JP" sz="1400" dirty="0" smtClean="0">
                        <a:solidFill>
                          <a:schemeClr val="tx1"/>
                        </a:solidFill>
                      </a:rPr>
                      <a:t>744</a:t>
                    </a:r>
                    <a:r>
                      <a:rPr lang="ja-JP" altLang="en-US" sz="1400" dirty="0" smtClean="0">
                        <a:solidFill>
                          <a:schemeClr val="tx1"/>
                        </a:solidFill>
                      </a:rPr>
                      <a:t>万円</a:t>
                    </a:r>
                    <a:endParaRPr lang="en-US" altLang="ja-JP" sz="1000" dirty="0">
                      <a:solidFill>
                        <a:schemeClr val="tx1"/>
                      </a:solidFill>
                    </a:endParaRPr>
                  </a:p>
                  <a:p>
                    <a:pPr fontAlgn="auto">
                      <a:spcBef>
                        <a:spcPts val="0"/>
                      </a:spcBef>
                      <a:spcAft>
                        <a:spcPts val="0"/>
                      </a:spcAft>
                      <a:defRPr/>
                    </a:pPr>
                    <a:r>
                      <a:rPr lang="ja-JP" altLang="en-US" sz="1100" dirty="0">
                        <a:solidFill>
                          <a:schemeClr val="tx1"/>
                        </a:solidFill>
                      </a:rPr>
                      <a:t>（うち田舎への</a:t>
                    </a:r>
                    <a:r>
                      <a:rPr lang="ja-JP" altLang="en-US" sz="1100" dirty="0" smtClean="0">
                        <a:solidFill>
                          <a:schemeClr val="tx1"/>
                        </a:solidFill>
                      </a:rPr>
                      <a:t>仕送り</a:t>
                    </a:r>
                    <a:r>
                      <a:rPr lang="en-US" altLang="ja-JP" sz="1100" dirty="0" smtClean="0">
                        <a:solidFill>
                          <a:schemeClr val="tx1"/>
                        </a:solidFill>
                      </a:rPr>
                      <a:t>155</a:t>
                    </a:r>
                    <a:r>
                      <a:rPr lang="ja-JP" altLang="en-US" sz="1100" dirty="0" smtClean="0">
                        <a:solidFill>
                          <a:schemeClr val="tx1"/>
                        </a:solidFill>
                      </a:rPr>
                      <a:t>万円</a:t>
                    </a:r>
                    <a:r>
                      <a:rPr lang="ja-JP" altLang="en-US" sz="1100" dirty="0">
                        <a:solidFill>
                          <a:schemeClr val="tx1"/>
                        </a:solidFill>
                      </a:rPr>
                      <a:t>）</a:t>
                    </a:r>
                    <a:endParaRPr lang="en-US" altLang="ja-JP" sz="1100" dirty="0">
                      <a:solidFill>
                        <a:schemeClr val="tx1"/>
                      </a:solidFill>
                    </a:endParaRPr>
                  </a:p>
                  <a:p>
                    <a:pPr algn="ctr" fontAlgn="auto">
                      <a:spcBef>
                        <a:spcPts val="0"/>
                      </a:spcBef>
                      <a:spcAft>
                        <a:spcPts val="0"/>
                      </a:spcAft>
                      <a:defRPr/>
                    </a:pPr>
                    <a:endParaRPr lang="en-US" altLang="ja-JP" sz="1400" dirty="0">
                      <a:solidFill>
                        <a:schemeClr val="tx1"/>
                      </a:solidFill>
                      <a:latin typeface="+mn-ea"/>
                    </a:endParaRPr>
                  </a:p>
                  <a:p>
                    <a:pPr algn="ctr" fontAlgn="auto">
                      <a:spcBef>
                        <a:spcPts val="0"/>
                      </a:spcBef>
                      <a:spcAft>
                        <a:spcPts val="0"/>
                      </a:spcAft>
                      <a:defRPr/>
                    </a:pPr>
                    <a:endParaRPr lang="en-US" altLang="ja-JP" sz="1000" dirty="0">
                      <a:solidFill>
                        <a:schemeClr val="tx1"/>
                      </a:solidFill>
                      <a:latin typeface="+mn-ea"/>
                    </a:endParaRPr>
                  </a:p>
                  <a:p>
                    <a:pPr algn="ctr" fontAlgn="auto">
                      <a:spcBef>
                        <a:spcPts val="0"/>
                      </a:spcBef>
                      <a:spcAft>
                        <a:spcPts val="0"/>
                      </a:spcAft>
                      <a:defRPr/>
                    </a:pPr>
                    <a:endParaRPr lang="en-US" altLang="ja-JP" sz="1000" dirty="0">
                      <a:solidFill>
                        <a:schemeClr val="tx1"/>
                      </a:solidFill>
                      <a:latin typeface="+mn-ea"/>
                    </a:endParaRPr>
                  </a:p>
                  <a:p>
                    <a:pPr algn="ctr" fontAlgn="auto">
                      <a:spcBef>
                        <a:spcPts val="0"/>
                      </a:spcBef>
                      <a:spcAft>
                        <a:spcPts val="0"/>
                      </a:spcAft>
                      <a:defRPr/>
                    </a:pPr>
                    <a:r>
                      <a:rPr lang="ja-JP" altLang="en-US" sz="1400" dirty="0">
                        <a:solidFill>
                          <a:schemeClr val="tx1"/>
                        </a:solidFill>
                        <a:latin typeface="+mn-ea"/>
                      </a:rPr>
                      <a:t>ローン元利払 </a:t>
                    </a:r>
                    <a:r>
                      <a:rPr lang="en-US" altLang="ja-JP" sz="1400" dirty="0" smtClean="0">
                        <a:solidFill>
                          <a:schemeClr val="tx1"/>
                        </a:solidFill>
                        <a:latin typeface="+mn-ea"/>
                      </a:rPr>
                      <a:t>233</a:t>
                    </a:r>
                    <a:r>
                      <a:rPr lang="ja-JP" altLang="en-US" sz="1400" dirty="0" smtClean="0">
                        <a:solidFill>
                          <a:schemeClr val="tx1"/>
                        </a:solidFill>
                        <a:latin typeface="+mn-ea"/>
                      </a:rPr>
                      <a:t>万円</a:t>
                    </a:r>
                    <a:endParaRPr lang="en-US" altLang="ja-JP" sz="1050" dirty="0">
                      <a:solidFill>
                        <a:schemeClr val="tx1"/>
                      </a:solidFill>
                    </a:endParaRPr>
                  </a:p>
                </p:txBody>
              </p:sp>
              <p:sp>
                <p:nvSpPr>
                  <p:cNvPr id="30" name="角丸四角形 29"/>
                  <p:cNvSpPr/>
                  <p:nvPr/>
                </p:nvSpPr>
                <p:spPr>
                  <a:xfrm>
                    <a:off x="5867250" y="4672974"/>
                    <a:ext cx="2881174" cy="1052153"/>
                  </a:xfrm>
                  <a:prstGeom prst="round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1600"/>
                      </a:lnSpc>
                      <a:spcBef>
                        <a:spcPts val="0"/>
                      </a:spcBef>
                      <a:spcAft>
                        <a:spcPts val="0"/>
                      </a:spcAft>
                      <a:defRPr/>
                    </a:pPr>
                    <a:r>
                      <a:rPr lang="ja-JP" altLang="en-US" dirty="0">
                        <a:solidFill>
                          <a:schemeClr val="tx1"/>
                        </a:solidFill>
                      </a:rPr>
                      <a:t>不足分＝</a:t>
                    </a:r>
                    <a:r>
                      <a:rPr lang="ja-JP" altLang="en-US" dirty="0" smtClean="0">
                        <a:solidFill>
                          <a:schemeClr val="tx1"/>
                        </a:solidFill>
                      </a:rPr>
                      <a:t>借金</a:t>
                    </a:r>
                    <a:endParaRPr lang="en-US" altLang="ja-JP" dirty="0" smtClean="0">
                      <a:solidFill>
                        <a:schemeClr val="tx1"/>
                      </a:solidFill>
                    </a:endParaRPr>
                  </a:p>
                  <a:p>
                    <a:pPr algn="ctr" fontAlgn="auto">
                      <a:lnSpc>
                        <a:spcPts val="1600"/>
                      </a:lnSpc>
                      <a:spcBef>
                        <a:spcPts val="0"/>
                      </a:spcBef>
                      <a:spcAft>
                        <a:spcPts val="0"/>
                      </a:spcAft>
                      <a:defRPr/>
                    </a:pPr>
                    <a:endParaRPr lang="en-US" altLang="ja-JP" dirty="0">
                      <a:solidFill>
                        <a:schemeClr val="tx1"/>
                      </a:solidFill>
                    </a:endParaRPr>
                  </a:p>
                  <a:p>
                    <a:pPr fontAlgn="auto">
                      <a:lnSpc>
                        <a:spcPts val="1600"/>
                      </a:lnSpc>
                      <a:spcBef>
                        <a:spcPts val="0"/>
                      </a:spcBef>
                      <a:spcAft>
                        <a:spcPts val="0"/>
                      </a:spcAft>
                      <a:defRPr/>
                    </a:pPr>
                    <a:r>
                      <a:rPr lang="ja-JP" altLang="en-US" b="1" dirty="0">
                        <a:solidFill>
                          <a:schemeClr val="tx1"/>
                        </a:solidFill>
                      </a:rPr>
                      <a:t>　　　　　</a:t>
                    </a:r>
                    <a:r>
                      <a:rPr lang="ja-JP" altLang="en-US" sz="2800" b="1" dirty="0" smtClean="0">
                        <a:solidFill>
                          <a:schemeClr val="tx1"/>
                        </a:solidFill>
                      </a:rPr>
                      <a:t>３３７</a:t>
                    </a:r>
                    <a:r>
                      <a:rPr lang="ja-JP" altLang="en-US" sz="1400" b="1" dirty="0" smtClean="0">
                        <a:solidFill>
                          <a:schemeClr val="tx1"/>
                        </a:solidFill>
                      </a:rPr>
                      <a:t>万円</a:t>
                    </a:r>
                    <a:endParaRPr lang="en-US" altLang="ja-JP" b="1" dirty="0">
                      <a:solidFill>
                        <a:schemeClr val="tx1"/>
                      </a:solidFill>
                    </a:endParaRPr>
                  </a:p>
                </p:txBody>
              </p:sp>
              <p:grpSp>
                <p:nvGrpSpPr>
                  <p:cNvPr id="16404" name="グループ化 31"/>
                  <p:cNvGrpSpPr>
                    <a:grpSpLocks/>
                  </p:cNvGrpSpPr>
                  <p:nvPr/>
                </p:nvGrpSpPr>
                <p:grpSpPr bwMode="auto">
                  <a:xfrm>
                    <a:off x="2483768" y="5517232"/>
                    <a:ext cx="504056" cy="415104"/>
                    <a:chOff x="2483768" y="1042406"/>
                    <a:chExt cx="504056" cy="486674"/>
                  </a:xfrm>
                </p:grpSpPr>
                <p:sp>
                  <p:nvSpPr>
                    <p:cNvPr id="33" name="円/楕円 32"/>
                    <p:cNvSpPr/>
                    <p:nvPr/>
                  </p:nvSpPr>
                  <p:spPr>
                    <a:xfrm>
                      <a:off x="2484451" y="1042408"/>
                      <a:ext cx="503213" cy="48747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ja-JP" altLang="en-US" dirty="0"/>
                    </a:p>
                  </p:txBody>
                </p:sp>
                <p:sp>
                  <p:nvSpPr>
                    <p:cNvPr id="34" name="減算記号 33"/>
                    <p:cNvSpPr/>
                    <p:nvPr/>
                  </p:nvSpPr>
                  <p:spPr>
                    <a:xfrm>
                      <a:off x="2527311" y="1267538"/>
                      <a:ext cx="431779" cy="70702"/>
                    </a:xfrm>
                    <a:prstGeom prst="mathMinus">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ja-JP" altLang="en-US" dirty="0"/>
                    </a:p>
                  </p:txBody>
                </p:sp>
              </p:grpSp>
              <p:grpSp>
                <p:nvGrpSpPr>
                  <p:cNvPr id="16405" name="グループ化 35"/>
                  <p:cNvGrpSpPr>
                    <a:grpSpLocks/>
                  </p:cNvGrpSpPr>
                  <p:nvPr/>
                </p:nvGrpSpPr>
                <p:grpSpPr bwMode="auto">
                  <a:xfrm>
                    <a:off x="3203848" y="5932337"/>
                    <a:ext cx="1800200" cy="368512"/>
                    <a:chOff x="3203848" y="2060848"/>
                    <a:chExt cx="1800200" cy="432048"/>
                  </a:xfrm>
                </p:grpSpPr>
                <p:cxnSp>
                  <p:nvCxnSpPr>
                    <p:cNvPr id="37" name="直線コネクタ 36"/>
                    <p:cNvCxnSpPr/>
                    <p:nvPr/>
                  </p:nvCxnSpPr>
                  <p:spPr>
                    <a:xfrm>
                      <a:off x="3203553" y="2279332"/>
                      <a:ext cx="1800138"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6408" name="グループ化 17"/>
                    <p:cNvGrpSpPr>
                      <a:grpSpLocks/>
                    </p:cNvGrpSpPr>
                    <p:nvPr/>
                  </p:nvGrpSpPr>
                  <p:grpSpPr bwMode="auto">
                    <a:xfrm>
                      <a:off x="3779912" y="2060848"/>
                      <a:ext cx="510062" cy="432048"/>
                      <a:chOff x="3917922" y="2060848"/>
                      <a:chExt cx="510062" cy="432048"/>
                    </a:xfrm>
                  </p:grpSpPr>
                  <p:sp>
                    <p:nvSpPr>
                      <p:cNvPr id="39" name="円/楕円 38"/>
                      <p:cNvSpPr/>
                      <p:nvPr/>
                    </p:nvSpPr>
                    <p:spPr>
                      <a:xfrm>
                        <a:off x="3924148" y="2061645"/>
                        <a:ext cx="503212" cy="43165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ja-JP" altLang="en-US" dirty="0"/>
                      </a:p>
                    </p:txBody>
                  </p:sp>
                  <p:sp>
                    <p:nvSpPr>
                      <p:cNvPr id="40" name="加算記号 39"/>
                      <p:cNvSpPr/>
                      <p:nvPr/>
                    </p:nvSpPr>
                    <p:spPr>
                      <a:xfrm>
                        <a:off x="3917798" y="2110020"/>
                        <a:ext cx="503212" cy="359090"/>
                      </a:xfrm>
                      <a:prstGeom prst="mathPlus">
                        <a:avLst>
                          <a:gd name="adj1" fmla="val 8128"/>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ja-JP" altLang="en-US" dirty="0"/>
                      </a:p>
                    </p:txBody>
                  </p:sp>
                </p:grpSp>
              </p:grpSp>
              <p:sp>
                <p:nvSpPr>
                  <p:cNvPr id="43" name="大かっこ 42"/>
                  <p:cNvSpPr/>
                  <p:nvPr/>
                </p:nvSpPr>
                <p:spPr>
                  <a:xfrm>
                    <a:off x="3059098" y="5502952"/>
                    <a:ext cx="2017615" cy="1042630"/>
                  </a:xfrm>
                  <a:prstGeom prst="bracketPair">
                    <a:avLst>
                      <a:gd name="adj" fmla="val 11857"/>
                    </a:avLst>
                  </a:prstGeom>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ja-JP" altLang="en-US" dirty="0"/>
                  </a:p>
                </p:txBody>
              </p:sp>
            </p:grpSp>
            <p:sp>
              <p:nvSpPr>
                <p:cNvPr id="16397" name="テキスト ボックス 26"/>
                <p:cNvSpPr txBox="1">
                  <a:spLocks noChangeArrowheads="1"/>
                </p:cNvSpPr>
                <p:nvPr/>
              </p:nvSpPr>
              <p:spPr bwMode="auto">
                <a:xfrm>
                  <a:off x="6070587" y="5556983"/>
                  <a:ext cx="2736382" cy="26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400"/>
                    <a:t>その結果、年度末には・・・</a:t>
                  </a:r>
                </a:p>
              </p:txBody>
            </p:sp>
          </p:grpSp>
          <p:sp>
            <p:nvSpPr>
              <p:cNvPr id="52" name="角丸四角形 51"/>
              <p:cNvSpPr/>
              <p:nvPr/>
            </p:nvSpPr>
            <p:spPr bwMode="auto">
              <a:xfrm>
                <a:off x="5938724" y="5836940"/>
                <a:ext cx="2881255" cy="634882"/>
              </a:xfrm>
              <a:prstGeom prst="round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2700"/>
                  </a:lnSpc>
                  <a:spcBef>
                    <a:spcPts val="0"/>
                  </a:spcBef>
                  <a:spcAft>
                    <a:spcPts val="0"/>
                  </a:spcAft>
                  <a:defRPr/>
                </a:pPr>
                <a:r>
                  <a:rPr lang="ja-JP" altLang="en-US" dirty="0">
                    <a:solidFill>
                      <a:schemeClr val="tx1"/>
                    </a:solidFill>
                  </a:rPr>
                  <a:t>ローン残高＝借金</a:t>
                </a:r>
                <a:endParaRPr lang="en-US" altLang="ja-JP" dirty="0">
                  <a:solidFill>
                    <a:schemeClr val="tx1"/>
                  </a:solidFill>
                </a:endParaRPr>
              </a:p>
              <a:p>
                <a:pPr fontAlgn="auto">
                  <a:lnSpc>
                    <a:spcPts val="2700"/>
                  </a:lnSpc>
                  <a:spcBef>
                    <a:spcPts val="0"/>
                  </a:spcBef>
                  <a:spcAft>
                    <a:spcPts val="0"/>
                  </a:spcAft>
                  <a:defRPr/>
                </a:pPr>
                <a:r>
                  <a:rPr lang="ja-JP" altLang="en-US" sz="2800" b="1" dirty="0">
                    <a:solidFill>
                      <a:schemeClr val="tx1"/>
                    </a:solidFill>
                  </a:rPr>
                  <a:t>    </a:t>
                </a:r>
                <a:r>
                  <a:rPr lang="ja-JP" altLang="en-US" sz="2800" b="1" dirty="0" smtClean="0">
                    <a:solidFill>
                      <a:schemeClr val="tx1"/>
                    </a:solidFill>
                  </a:rPr>
                  <a:t>８，８３０</a:t>
                </a:r>
                <a:r>
                  <a:rPr lang="ja-JP" altLang="en-US" sz="1400" b="1" dirty="0" smtClean="0">
                    <a:solidFill>
                      <a:schemeClr val="tx1"/>
                    </a:solidFill>
                  </a:rPr>
                  <a:t>万円</a:t>
                </a:r>
                <a:endParaRPr lang="en-US" altLang="ja-JP" b="1" dirty="0">
                  <a:solidFill>
                    <a:schemeClr val="tx1"/>
                  </a:solidFill>
                </a:endParaRPr>
              </a:p>
            </p:txBody>
          </p:sp>
          <p:pic>
            <p:nvPicPr>
              <p:cNvPr id="16395" name="Picture 3" descr="C:\Users\iwasaki\AppData\Local\Microsoft\Windows\Temporary Internet Files\Content.IE5\LYKVOW07\MC90043391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23" y="5453064"/>
                <a:ext cx="1170842" cy="1170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par>
                          <p:cTn id="8" fill="hold" nodeType="afterGroup">
                            <p:stCondLst>
                              <p:cond delay="30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グループ化 91"/>
          <p:cNvGrpSpPr/>
          <p:nvPr/>
        </p:nvGrpSpPr>
        <p:grpSpPr>
          <a:xfrm>
            <a:off x="927867" y="4021742"/>
            <a:ext cx="8082991" cy="2700863"/>
            <a:chOff x="927867" y="4021742"/>
            <a:chExt cx="8082991" cy="2700863"/>
          </a:xfrm>
        </p:grpSpPr>
        <p:cxnSp>
          <p:nvCxnSpPr>
            <p:cNvPr id="83" name="直線コネクタ 82"/>
            <p:cNvCxnSpPr/>
            <p:nvPr/>
          </p:nvCxnSpPr>
          <p:spPr>
            <a:xfrm>
              <a:off x="945101" y="6083886"/>
              <a:ext cx="8065757" cy="0"/>
            </a:xfrm>
            <a:prstGeom prst="line">
              <a:avLst/>
            </a:prstGeom>
            <a:ln/>
          </p:spPr>
          <p:style>
            <a:lnRef idx="2">
              <a:schemeClr val="dk1"/>
            </a:lnRef>
            <a:fillRef idx="0">
              <a:schemeClr val="dk1"/>
            </a:fillRef>
            <a:effectRef idx="1">
              <a:schemeClr val="dk1"/>
            </a:effectRef>
            <a:fontRef idx="minor">
              <a:schemeClr val="tx1"/>
            </a:fontRef>
          </p:style>
        </p:cxnSp>
        <p:cxnSp>
          <p:nvCxnSpPr>
            <p:cNvPr id="82" name="直線コネクタ 81"/>
            <p:cNvCxnSpPr/>
            <p:nvPr/>
          </p:nvCxnSpPr>
          <p:spPr>
            <a:xfrm>
              <a:off x="938185" y="5170127"/>
              <a:ext cx="8065757" cy="0"/>
            </a:xfrm>
            <a:prstGeom prst="line">
              <a:avLst/>
            </a:prstGeom>
            <a:ln/>
          </p:spPr>
          <p:style>
            <a:lnRef idx="2">
              <a:schemeClr val="dk1"/>
            </a:lnRef>
            <a:fillRef idx="0">
              <a:schemeClr val="dk1"/>
            </a:fillRef>
            <a:effectRef idx="1">
              <a:schemeClr val="dk1"/>
            </a:effectRef>
            <a:fontRef idx="minor">
              <a:schemeClr val="tx1"/>
            </a:fontRef>
          </p:style>
        </p:cxnSp>
        <p:cxnSp>
          <p:nvCxnSpPr>
            <p:cNvPr id="81" name="直線コネクタ 80"/>
            <p:cNvCxnSpPr/>
            <p:nvPr/>
          </p:nvCxnSpPr>
          <p:spPr>
            <a:xfrm>
              <a:off x="945100" y="4335675"/>
              <a:ext cx="8065757" cy="0"/>
            </a:xfrm>
            <a:prstGeom prst="line">
              <a:avLst/>
            </a:prstGeom>
            <a:ln/>
          </p:spPr>
          <p:style>
            <a:lnRef idx="2">
              <a:schemeClr val="dk1"/>
            </a:lnRef>
            <a:fillRef idx="0">
              <a:schemeClr val="dk1"/>
            </a:fillRef>
            <a:effectRef idx="1">
              <a:schemeClr val="dk1"/>
            </a:effectRef>
            <a:fontRef idx="minor">
              <a:schemeClr val="tx1"/>
            </a:fontRef>
          </p:style>
        </p:cxnSp>
        <p:grpSp>
          <p:nvGrpSpPr>
            <p:cNvPr id="38" name="グループ化 37"/>
            <p:cNvGrpSpPr/>
            <p:nvPr/>
          </p:nvGrpSpPr>
          <p:grpSpPr>
            <a:xfrm>
              <a:off x="951983" y="4137159"/>
              <a:ext cx="2021984" cy="493927"/>
              <a:chOff x="23394" y="3219528"/>
              <a:chExt cx="2021984" cy="493927"/>
            </a:xfrm>
          </p:grpSpPr>
          <p:sp>
            <p:nvSpPr>
              <p:cNvPr id="60" name="片側の 2 つの角を丸めた四角形 59"/>
              <p:cNvSpPr/>
              <p:nvPr/>
            </p:nvSpPr>
            <p:spPr>
              <a:xfrm>
                <a:off x="23394" y="3219528"/>
                <a:ext cx="2021984" cy="493927"/>
              </a:xfrm>
              <a:prstGeom prst="round2SameRect">
                <a:avLst>
                  <a:gd name="adj1" fmla="val 16670"/>
                  <a:gd name="adj2" fmla="val 0"/>
                </a:avLst>
              </a:prstGeom>
            </p:spPr>
            <p:style>
              <a:lnRef idx="2">
                <a:schemeClr val="accent3">
                  <a:hueOff val="3083677"/>
                  <a:satOff val="-16531"/>
                  <a:lumOff val="-2223"/>
                  <a:alphaOff val="0"/>
                </a:schemeClr>
              </a:lnRef>
              <a:fillRef idx="1">
                <a:schemeClr val="accent3">
                  <a:hueOff val="3083677"/>
                  <a:satOff val="-16531"/>
                  <a:lumOff val="-2223"/>
                  <a:alphaOff val="0"/>
                </a:schemeClr>
              </a:fillRef>
              <a:effectRef idx="0">
                <a:schemeClr val="accent3">
                  <a:hueOff val="3083677"/>
                  <a:satOff val="-16531"/>
                  <a:lumOff val="-2223"/>
                  <a:alphaOff val="0"/>
                </a:schemeClr>
              </a:effectRef>
              <a:fontRef idx="minor">
                <a:schemeClr val="lt1"/>
              </a:fontRef>
            </p:style>
          </p:sp>
          <p:sp>
            <p:nvSpPr>
              <p:cNvPr id="61" name="片側の 2 つの角を丸めた四角形 6"/>
              <p:cNvSpPr/>
              <p:nvPr/>
            </p:nvSpPr>
            <p:spPr>
              <a:xfrm>
                <a:off x="47510" y="3243644"/>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kumimoji="1" lang="ja-JP" altLang="en-US" sz="2100" b="1" kern="1200" dirty="0" smtClean="0">
                    <a:latin typeface="HG丸ｺﾞｼｯｸM-PRO" panose="020F0600000000000000" pitchFamily="50" charset="-128"/>
                    <a:ea typeface="HG丸ｺﾞｼｯｸM-PRO" panose="020F0600000000000000" pitchFamily="50" charset="-128"/>
                  </a:rPr>
                  <a:t>明治・大正時代</a:t>
                </a:r>
                <a:endParaRPr kumimoji="1" lang="en-US" altLang="ja-JP" sz="2100" b="1" kern="1200" dirty="0" smtClean="0">
                  <a:latin typeface="HG丸ｺﾞｼｯｸM-PRO" panose="020F0600000000000000" pitchFamily="50" charset="-128"/>
                  <a:ea typeface="HG丸ｺﾞｼｯｸM-PRO" panose="020F0600000000000000" pitchFamily="50" charset="-128"/>
                </a:endParaRPr>
              </a:p>
            </p:txBody>
          </p:sp>
        </p:grpSp>
        <p:grpSp>
          <p:nvGrpSpPr>
            <p:cNvPr id="41" name="グループ化 40"/>
            <p:cNvGrpSpPr/>
            <p:nvPr/>
          </p:nvGrpSpPr>
          <p:grpSpPr>
            <a:xfrm>
              <a:off x="927867" y="4881947"/>
              <a:ext cx="2021984" cy="493927"/>
              <a:chOff x="24102" y="4140038"/>
              <a:chExt cx="2021984" cy="493927"/>
            </a:xfrm>
          </p:grpSpPr>
          <p:sp>
            <p:nvSpPr>
              <p:cNvPr id="54" name="片側の 2 つの角を丸めた四角形 53"/>
              <p:cNvSpPr/>
              <p:nvPr/>
            </p:nvSpPr>
            <p:spPr>
              <a:xfrm>
                <a:off x="24102" y="4140038"/>
                <a:ext cx="2021984" cy="493927"/>
              </a:xfrm>
              <a:prstGeom prst="round2SameRect">
                <a:avLst>
                  <a:gd name="adj1" fmla="val 16670"/>
                  <a:gd name="adj2" fmla="val 0"/>
                </a:avLst>
              </a:prstGeom>
            </p:spPr>
            <p:style>
              <a:lnRef idx="2">
                <a:schemeClr val="accent3">
                  <a:hueOff val="3854596"/>
                  <a:satOff val="-20663"/>
                  <a:lumOff val="-2778"/>
                  <a:alphaOff val="0"/>
                </a:schemeClr>
              </a:lnRef>
              <a:fillRef idx="1">
                <a:schemeClr val="accent3">
                  <a:hueOff val="3854596"/>
                  <a:satOff val="-20663"/>
                  <a:lumOff val="-2778"/>
                  <a:alphaOff val="0"/>
                </a:schemeClr>
              </a:fillRef>
              <a:effectRef idx="0">
                <a:schemeClr val="accent3">
                  <a:hueOff val="3854596"/>
                  <a:satOff val="-20663"/>
                  <a:lumOff val="-2778"/>
                  <a:alphaOff val="0"/>
                </a:schemeClr>
              </a:effectRef>
              <a:fontRef idx="minor">
                <a:schemeClr val="lt1"/>
              </a:fontRef>
            </p:style>
          </p:sp>
          <p:sp>
            <p:nvSpPr>
              <p:cNvPr id="55" name="片側の 2 つの角を丸めた四角形 12"/>
              <p:cNvSpPr/>
              <p:nvPr/>
            </p:nvSpPr>
            <p:spPr>
              <a:xfrm>
                <a:off x="48218" y="4164154"/>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kumimoji="1" lang="ja-JP" altLang="en-US" sz="2100" b="1" kern="1200" dirty="0" smtClean="0">
                    <a:latin typeface="HG丸ｺﾞｼｯｸM-PRO" panose="020F0600000000000000" pitchFamily="50" charset="-128"/>
                    <a:ea typeface="HG丸ｺﾞｼｯｸM-PRO" panose="020F0600000000000000" pitchFamily="50" charset="-128"/>
                  </a:rPr>
                  <a:t>昭和時代</a:t>
                </a:r>
                <a:r>
                  <a:rPr kumimoji="1" lang="ja-JP" altLang="en-US" sz="2100" kern="1200" dirty="0" smtClean="0">
                    <a:latin typeface="HG丸ｺﾞｼｯｸM-PRO" panose="020F0600000000000000" pitchFamily="50" charset="-128"/>
                    <a:ea typeface="HG丸ｺﾞｼｯｸM-PRO" panose="020F0600000000000000" pitchFamily="50" charset="-128"/>
                  </a:rPr>
                  <a:t>　　　　　　</a:t>
                </a:r>
                <a:endParaRPr kumimoji="1" lang="en-US" altLang="ja-JP" sz="2100" kern="1200" dirty="0" smtClean="0">
                  <a:latin typeface="HG丸ｺﾞｼｯｸM-PRO" panose="020F0600000000000000" pitchFamily="50" charset="-128"/>
                  <a:ea typeface="HG丸ｺﾞｼｯｸM-PRO" panose="020F0600000000000000" pitchFamily="50" charset="-128"/>
                </a:endParaRPr>
              </a:p>
            </p:txBody>
          </p:sp>
        </p:grpSp>
        <p:grpSp>
          <p:nvGrpSpPr>
            <p:cNvPr id="44" name="グループ化 43"/>
            <p:cNvGrpSpPr/>
            <p:nvPr/>
          </p:nvGrpSpPr>
          <p:grpSpPr>
            <a:xfrm>
              <a:off x="940602" y="5824865"/>
              <a:ext cx="2021984" cy="493927"/>
              <a:chOff x="18683" y="5060545"/>
              <a:chExt cx="2021984" cy="493927"/>
            </a:xfrm>
          </p:grpSpPr>
          <p:sp>
            <p:nvSpPr>
              <p:cNvPr id="48" name="片側の 2 つの角を丸めた四角形 47"/>
              <p:cNvSpPr/>
              <p:nvPr/>
            </p:nvSpPr>
            <p:spPr>
              <a:xfrm>
                <a:off x="18683" y="5060545"/>
                <a:ext cx="2021984" cy="493927"/>
              </a:xfrm>
              <a:prstGeom prst="round2SameRect">
                <a:avLst>
                  <a:gd name="adj1" fmla="val 16670"/>
                  <a:gd name="adj2" fmla="val 0"/>
                </a:avLst>
              </a:prstGeom>
            </p:spPr>
            <p:style>
              <a:lnRef idx="2">
                <a:schemeClr val="accent3">
                  <a:hueOff val="4625516"/>
                  <a:satOff val="-24796"/>
                  <a:lumOff val="-3334"/>
                  <a:alphaOff val="0"/>
                </a:schemeClr>
              </a:lnRef>
              <a:fillRef idx="1">
                <a:schemeClr val="accent3">
                  <a:hueOff val="4625516"/>
                  <a:satOff val="-24796"/>
                  <a:lumOff val="-3334"/>
                  <a:alphaOff val="0"/>
                </a:schemeClr>
              </a:fillRef>
              <a:effectRef idx="0">
                <a:schemeClr val="accent3">
                  <a:hueOff val="4625516"/>
                  <a:satOff val="-24796"/>
                  <a:lumOff val="-3334"/>
                  <a:alphaOff val="0"/>
                </a:schemeClr>
              </a:effectRef>
              <a:fontRef idx="minor">
                <a:schemeClr val="lt1"/>
              </a:fontRef>
            </p:style>
          </p:sp>
          <p:sp>
            <p:nvSpPr>
              <p:cNvPr id="49" name="片側の 2 つの角を丸めた四角形 18"/>
              <p:cNvSpPr/>
              <p:nvPr/>
            </p:nvSpPr>
            <p:spPr>
              <a:xfrm>
                <a:off x="42799" y="5084661"/>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kumimoji="1" lang="ja-JP" altLang="en-US" sz="2100" b="1" kern="1200" dirty="0" smtClean="0">
                    <a:latin typeface="HG丸ｺﾞｼｯｸM-PRO" panose="020F0600000000000000" pitchFamily="50" charset="-128"/>
                    <a:ea typeface="HG丸ｺﾞｼｯｸM-PRO" panose="020F0600000000000000" pitchFamily="50" charset="-128"/>
                  </a:rPr>
                  <a:t>平成時代</a:t>
                </a:r>
                <a:endParaRPr kumimoji="1" lang="en-US" altLang="ja-JP" sz="2100" b="1" kern="1200" dirty="0" smtClean="0">
                  <a:latin typeface="HG丸ｺﾞｼｯｸM-PRO" panose="020F0600000000000000" pitchFamily="50" charset="-128"/>
                  <a:ea typeface="HG丸ｺﾞｼｯｸM-PRO" panose="020F0600000000000000" pitchFamily="50" charset="-128"/>
                </a:endParaRPr>
              </a:p>
            </p:txBody>
          </p:sp>
        </p:grpSp>
        <p:sp>
          <p:nvSpPr>
            <p:cNvPr id="70" name="正方形/長方形 69"/>
            <p:cNvSpPr/>
            <p:nvPr/>
          </p:nvSpPr>
          <p:spPr>
            <a:xfrm>
              <a:off x="3161931" y="4021742"/>
              <a:ext cx="5730549" cy="313932"/>
            </a:xfrm>
            <a:prstGeom prst="rect">
              <a:avLst/>
            </a:prstGeom>
          </p:spPr>
          <p:txBody>
            <a:bodyPr wrap="square">
              <a:spAutoFit/>
            </a:bodyPr>
            <a:lstStyle/>
            <a:p>
              <a:pPr lvl="0" defTabSz="711200">
                <a:lnSpc>
                  <a:spcPct val="90000"/>
                </a:lnSpc>
                <a:spcAft>
                  <a:spcPct val="35000"/>
                </a:spcAft>
              </a:pPr>
              <a:r>
                <a:rPr lang="ja-JP" altLang="en-US" sz="1600" dirty="0">
                  <a:latin typeface="HG丸ｺﾞｼｯｸM-PRO" panose="020F0600000000000000" pitchFamily="50" charset="-128"/>
                  <a:ea typeface="HG丸ｺﾞｼｯｸM-PRO" panose="020F0600000000000000" pitchFamily="50" charset="-128"/>
                </a:rPr>
                <a:t>近代国家の成立により、税制が統一され、金納となる。</a:t>
              </a:r>
              <a:endParaRPr lang="en-US" altLang="ja-JP" sz="1600" dirty="0">
                <a:latin typeface="HG丸ｺﾞｼｯｸM-PRO" panose="020F0600000000000000" pitchFamily="50" charset="-128"/>
                <a:ea typeface="HG丸ｺﾞｼｯｸM-PRO" panose="020F0600000000000000" pitchFamily="50" charset="-128"/>
              </a:endParaRPr>
            </a:p>
          </p:txBody>
        </p:sp>
        <p:sp>
          <p:nvSpPr>
            <p:cNvPr id="71" name="正方形/長方形 70"/>
            <p:cNvSpPr/>
            <p:nvPr/>
          </p:nvSpPr>
          <p:spPr>
            <a:xfrm>
              <a:off x="3099287" y="4325963"/>
              <a:ext cx="4591617" cy="600164"/>
            </a:xfrm>
            <a:prstGeom prst="rect">
              <a:avLst/>
            </a:prstGeom>
          </p:spPr>
          <p:txBody>
            <a:bodyPr wrap="square">
              <a:spAutoFit/>
            </a:bodyPr>
            <a:lstStyle/>
            <a:p>
              <a:pPr marL="171450" lvl="1" indent="-171450" defTabSz="488950">
                <a:lnSpc>
                  <a:spcPct val="90000"/>
                </a:lnSpc>
                <a:spcAft>
                  <a:spcPct val="15000"/>
                </a:spcAft>
                <a:buFont typeface="Arial" panose="020B0604020202020204" pitchFamily="34" charset="0"/>
                <a:buChar char="•"/>
              </a:pPr>
              <a:r>
                <a:rPr lang="ja-JP" altLang="en-US" sz="1100" dirty="0">
                  <a:latin typeface="HG丸ｺﾞｼｯｸM-PRO" panose="020F0600000000000000" pitchFamily="50" charset="-128"/>
                  <a:ea typeface="HG丸ｺﾞｼｯｸM-PRO" panose="020F0600000000000000" pitchFamily="50" charset="-128"/>
                </a:rPr>
                <a:t>明治   ６（１８７３）年　地租改正－地価の３％を納める。</a:t>
              </a:r>
              <a:endParaRPr lang="en-US" altLang="ja-JP" sz="1100" dirty="0">
                <a:latin typeface="HG丸ｺﾞｼｯｸM-PRO" panose="020F0600000000000000" pitchFamily="50" charset="-128"/>
                <a:ea typeface="HG丸ｺﾞｼｯｸM-PRO" panose="020F0600000000000000" pitchFamily="50" charset="-128"/>
              </a:endParaRPr>
            </a:p>
            <a:p>
              <a:pPr marL="171450" lvl="1" indent="-171450" defTabSz="488950">
                <a:lnSpc>
                  <a:spcPct val="90000"/>
                </a:lnSpc>
                <a:spcAft>
                  <a:spcPct val="15000"/>
                </a:spcAft>
                <a:buFont typeface="Arial" panose="020B0604020202020204" pitchFamily="34" charset="0"/>
                <a:buChar char="•"/>
              </a:pPr>
              <a:r>
                <a:rPr lang="ja-JP" altLang="en-US" sz="1100" dirty="0">
                  <a:latin typeface="HG丸ｺﾞｼｯｸM-PRO" panose="020F0600000000000000" pitchFamily="50" charset="-128"/>
                  <a:ea typeface="HG丸ｺﾞｼｯｸM-PRO" panose="020F0600000000000000" pitchFamily="50" charset="-128"/>
                </a:rPr>
                <a:t>明治   ８（１８７５）年　国税と地方税に区分される。</a:t>
              </a:r>
              <a:endParaRPr lang="en-US" altLang="ja-JP" sz="1100" dirty="0">
                <a:latin typeface="HG丸ｺﾞｼｯｸM-PRO" panose="020F0600000000000000" pitchFamily="50" charset="-128"/>
                <a:ea typeface="HG丸ｺﾞｼｯｸM-PRO" panose="020F0600000000000000" pitchFamily="50" charset="-128"/>
              </a:endParaRPr>
            </a:p>
            <a:p>
              <a:pPr marL="171450" lvl="1" indent="-171450" defTabSz="488950">
                <a:lnSpc>
                  <a:spcPct val="90000"/>
                </a:lnSpc>
                <a:spcAft>
                  <a:spcPct val="15000"/>
                </a:spcAft>
                <a:buFont typeface="Arial" panose="020B0604020202020204" pitchFamily="34" charset="0"/>
                <a:buChar char="•"/>
              </a:pPr>
              <a:r>
                <a:rPr lang="ja-JP" altLang="en-US" sz="1100" dirty="0">
                  <a:latin typeface="HG丸ｺﾞｼｯｸM-PRO" panose="020F0600000000000000" pitchFamily="50" charset="-128"/>
                  <a:ea typeface="HG丸ｺﾞｼｯｸM-PRO" panose="020F0600000000000000" pitchFamily="50" charset="-128"/>
                </a:rPr>
                <a:t>明治２０（１８８７）年　所得税が課税される。　</a:t>
              </a:r>
              <a:endParaRPr lang="en-US" altLang="ja-JP" sz="1100" dirty="0">
                <a:latin typeface="HG丸ｺﾞｼｯｸM-PRO" panose="020F0600000000000000" pitchFamily="50" charset="-128"/>
                <a:ea typeface="HG丸ｺﾞｼｯｸM-PRO" panose="020F0600000000000000" pitchFamily="50" charset="-128"/>
              </a:endParaRPr>
            </a:p>
          </p:txBody>
        </p:sp>
        <p:sp>
          <p:nvSpPr>
            <p:cNvPr id="72" name="正方形/長方形 71"/>
            <p:cNvSpPr/>
            <p:nvPr/>
          </p:nvSpPr>
          <p:spPr>
            <a:xfrm>
              <a:off x="3161931" y="4881947"/>
              <a:ext cx="3467616" cy="313932"/>
            </a:xfrm>
            <a:prstGeom prst="rect">
              <a:avLst/>
            </a:prstGeom>
          </p:spPr>
          <p:txBody>
            <a:bodyPr wrap="none">
              <a:spAutoFit/>
            </a:bodyPr>
            <a:lstStyle/>
            <a:p>
              <a:pPr lvl="0" defTabSz="711200">
                <a:lnSpc>
                  <a:spcPct val="90000"/>
                </a:lnSpc>
                <a:spcAft>
                  <a:spcPct val="35000"/>
                </a:spcAft>
              </a:pPr>
              <a:r>
                <a:rPr lang="ja-JP" altLang="en-US" sz="1600" dirty="0">
                  <a:latin typeface="HG丸ｺﾞｼｯｸM-PRO" panose="020F0600000000000000" pitchFamily="50" charset="-128"/>
                  <a:ea typeface="HG丸ｺﾞｼｯｸM-PRO" panose="020F0600000000000000" pitchFamily="50" charset="-128"/>
                </a:rPr>
                <a:t>地租中心から所得税中心に変わる。</a:t>
              </a:r>
              <a:endParaRPr lang="en-US" altLang="ja-JP" sz="1600" dirty="0">
                <a:latin typeface="HG丸ｺﾞｼｯｸM-PRO" panose="020F0600000000000000" pitchFamily="50" charset="-128"/>
                <a:ea typeface="HG丸ｺﾞｼｯｸM-PRO" panose="020F0600000000000000" pitchFamily="50" charset="-128"/>
              </a:endParaRPr>
            </a:p>
          </p:txBody>
        </p:sp>
        <p:sp>
          <p:nvSpPr>
            <p:cNvPr id="73" name="正方形/長方形 72"/>
            <p:cNvSpPr/>
            <p:nvPr/>
          </p:nvSpPr>
          <p:spPr>
            <a:xfrm>
              <a:off x="3099286" y="5195879"/>
              <a:ext cx="5911571" cy="600164"/>
            </a:xfrm>
            <a:prstGeom prst="rect">
              <a:avLst/>
            </a:prstGeom>
          </p:spPr>
          <p:txBody>
            <a:bodyPr wrap="square">
              <a:spAutoFit/>
            </a:bodyPr>
            <a:lstStyle/>
            <a:p>
              <a:pPr marL="171450" lvl="1" indent="-171450" defTabSz="488950">
                <a:lnSpc>
                  <a:spcPct val="90000"/>
                </a:lnSpc>
                <a:spcAft>
                  <a:spcPct val="15000"/>
                </a:spcAft>
                <a:buFont typeface="Arial" panose="020B0604020202020204" pitchFamily="34" charset="0"/>
                <a:buChar char="•"/>
              </a:pPr>
              <a:r>
                <a:rPr lang="ja-JP" altLang="en-US" sz="1100" dirty="0">
                  <a:latin typeface="HG丸ｺﾞｼｯｸM-PRO" panose="020F0600000000000000" pitchFamily="50" charset="-128"/>
                  <a:ea typeface="HG丸ｺﾞｼｯｸM-PRO" panose="020F0600000000000000" pitchFamily="50" charset="-128"/>
                </a:rPr>
                <a:t>昭和１５（１９４０）年　法人税が課税される。</a:t>
              </a:r>
              <a:endParaRPr lang="en-US" altLang="ja-JP" sz="1100" dirty="0">
                <a:latin typeface="HG丸ｺﾞｼｯｸM-PRO" panose="020F0600000000000000" pitchFamily="50" charset="-128"/>
                <a:ea typeface="HG丸ｺﾞｼｯｸM-PRO" panose="020F0600000000000000" pitchFamily="50" charset="-128"/>
              </a:endParaRPr>
            </a:p>
            <a:p>
              <a:pPr marL="171450" lvl="1" indent="-171450" defTabSz="488950">
                <a:lnSpc>
                  <a:spcPct val="90000"/>
                </a:lnSpc>
                <a:spcAft>
                  <a:spcPct val="15000"/>
                </a:spcAft>
                <a:buFont typeface="Arial" panose="020B0604020202020204" pitchFamily="34" charset="0"/>
                <a:buChar char="•"/>
              </a:pPr>
              <a:r>
                <a:rPr lang="ja-JP" altLang="en-US" sz="1100" dirty="0">
                  <a:latin typeface="HG丸ｺﾞｼｯｸM-PRO" panose="020F0600000000000000" pitchFamily="50" charset="-128"/>
                  <a:ea typeface="HG丸ｺﾞｼｯｸM-PRO" panose="020F0600000000000000" pitchFamily="50" charset="-128"/>
                </a:rPr>
                <a:t>昭和２１（１９４６）年　日本国憲法制定。納税の義務が定められる。</a:t>
              </a:r>
              <a:endParaRPr lang="en-US" altLang="ja-JP" sz="1100" dirty="0">
                <a:latin typeface="HG丸ｺﾞｼｯｸM-PRO" panose="020F0600000000000000" pitchFamily="50" charset="-128"/>
                <a:ea typeface="HG丸ｺﾞｼｯｸM-PRO" panose="020F0600000000000000" pitchFamily="50" charset="-128"/>
              </a:endParaRPr>
            </a:p>
            <a:p>
              <a:pPr marL="171450" lvl="1" indent="-171450" defTabSz="488950">
                <a:lnSpc>
                  <a:spcPct val="90000"/>
                </a:lnSpc>
                <a:spcAft>
                  <a:spcPct val="15000"/>
                </a:spcAft>
                <a:buFont typeface="Arial" panose="020B0604020202020204" pitchFamily="34" charset="0"/>
                <a:buChar char="•"/>
              </a:pPr>
              <a:r>
                <a:rPr lang="ja-JP" altLang="en-US" sz="1100" dirty="0">
                  <a:latin typeface="HG丸ｺﾞｼｯｸM-PRO" panose="020F0600000000000000" pitchFamily="50" charset="-128"/>
                  <a:ea typeface="HG丸ｺﾞｼｯｸM-PRO" panose="020F0600000000000000" pitchFamily="50" charset="-128"/>
                </a:rPr>
                <a:t>昭和２５（１９５０）年　</a:t>
              </a:r>
              <a:r>
                <a:rPr lang="ja-JP" altLang="en-US" sz="900" dirty="0">
                  <a:latin typeface="HG丸ｺﾞｼｯｸM-PRO" panose="020F0600000000000000" pitchFamily="50" charset="-128"/>
                  <a:ea typeface="HG丸ｺﾞｼｯｸM-PRO" panose="020F0600000000000000" pitchFamily="50" charset="-128"/>
                </a:rPr>
                <a:t>シャウプ勧告が出され、現在の税制の基本となる地方税制</a:t>
              </a:r>
              <a:r>
                <a:rPr lang="ja-JP" altLang="en-US" sz="900" dirty="0" smtClean="0">
                  <a:latin typeface="HG丸ｺﾞｼｯｸM-PRO" panose="020F0600000000000000" pitchFamily="50" charset="-128"/>
                  <a:ea typeface="HG丸ｺﾞｼｯｸM-PRO" panose="020F0600000000000000" pitchFamily="50" charset="-128"/>
                </a:rPr>
                <a:t>が制定</a:t>
              </a:r>
              <a:r>
                <a:rPr lang="ja-JP" altLang="en-US" sz="900" dirty="0">
                  <a:latin typeface="HG丸ｺﾞｼｯｸM-PRO" panose="020F0600000000000000" pitchFamily="50" charset="-128"/>
                  <a:ea typeface="HG丸ｺﾞｼｯｸM-PRO" panose="020F0600000000000000" pitchFamily="50" charset="-128"/>
                </a:rPr>
                <a:t>される。</a:t>
              </a:r>
              <a:r>
                <a:rPr lang="ja-JP" altLang="en-US" sz="1100" dirty="0">
                  <a:latin typeface="HG丸ｺﾞｼｯｸM-PRO" panose="020F0600000000000000" pitchFamily="50" charset="-128"/>
                  <a:ea typeface="HG丸ｺﾞｼｯｸM-PRO" panose="020F0600000000000000" pitchFamily="50" charset="-128"/>
                </a:rPr>
                <a:t>　　　</a:t>
              </a:r>
              <a:endParaRPr lang="en-US" altLang="ja-JP" sz="1100" dirty="0">
                <a:latin typeface="HG丸ｺﾞｼｯｸM-PRO" panose="020F0600000000000000" pitchFamily="50" charset="-128"/>
                <a:ea typeface="HG丸ｺﾞｼｯｸM-PRO" panose="020F0600000000000000" pitchFamily="50" charset="-128"/>
              </a:endParaRPr>
            </a:p>
          </p:txBody>
        </p:sp>
        <p:sp>
          <p:nvSpPr>
            <p:cNvPr id="74" name="正方形/長方形 73"/>
            <p:cNvSpPr/>
            <p:nvPr/>
          </p:nvSpPr>
          <p:spPr>
            <a:xfrm>
              <a:off x="3161931" y="5733274"/>
              <a:ext cx="4083169" cy="338554"/>
            </a:xfrm>
            <a:prstGeom prst="rect">
              <a:avLst/>
            </a:prstGeom>
          </p:spPr>
          <p:txBody>
            <a:bodyPr wrap="none">
              <a:spAutoFit/>
            </a:bodyPr>
            <a:lstStyle/>
            <a:p>
              <a:r>
                <a:rPr lang="ja-JP" altLang="en-US" sz="1600" dirty="0" smtClean="0">
                  <a:latin typeface="HG丸ｺﾞｼｯｸM-PRO" panose="020F0600000000000000" pitchFamily="50" charset="-128"/>
                  <a:ea typeface="HG丸ｺﾞｼｯｸM-PRO" panose="020F0600000000000000" pitchFamily="50" charset="-128"/>
                </a:rPr>
                <a:t>消費税</a:t>
              </a:r>
              <a:r>
                <a:rPr lang="ja-JP" altLang="en-US" sz="1600" dirty="0">
                  <a:latin typeface="HG丸ｺﾞｼｯｸM-PRO" panose="020F0600000000000000" pitchFamily="50" charset="-128"/>
                  <a:ea typeface="HG丸ｺﾞｼｯｸM-PRO" panose="020F0600000000000000" pitchFamily="50" charset="-128"/>
                </a:rPr>
                <a:t>が導入され、間接税の割合が増す。</a:t>
              </a:r>
            </a:p>
          </p:txBody>
        </p:sp>
        <p:sp>
          <p:nvSpPr>
            <p:cNvPr id="75" name="正方形/長方形 74"/>
            <p:cNvSpPr/>
            <p:nvPr/>
          </p:nvSpPr>
          <p:spPr>
            <a:xfrm>
              <a:off x="3145340" y="6122441"/>
              <a:ext cx="4450996" cy="600164"/>
            </a:xfrm>
            <a:prstGeom prst="rect">
              <a:avLst/>
            </a:prstGeom>
          </p:spPr>
          <p:txBody>
            <a:bodyPr wrap="square">
              <a:spAutoFit/>
            </a:bodyPr>
            <a:lstStyle/>
            <a:p>
              <a:pPr marL="171450" lvl="1" indent="-171450" defTabSz="488950">
                <a:lnSpc>
                  <a:spcPct val="90000"/>
                </a:lnSpc>
                <a:spcAft>
                  <a:spcPct val="15000"/>
                </a:spcAft>
                <a:buFont typeface="Arial" panose="020B0604020202020204" pitchFamily="34" charset="0"/>
                <a:buChar char="•"/>
              </a:pPr>
              <a:r>
                <a:rPr lang="ja-JP" altLang="en-US" sz="1100" dirty="0" smtClean="0">
                  <a:latin typeface="HG丸ｺﾞｼｯｸM-PRO" panose="020F0600000000000000" pitchFamily="50" charset="-128"/>
                  <a:ea typeface="HG丸ｺﾞｼｯｸM-PRO" panose="020F0600000000000000" pitchFamily="50" charset="-128"/>
                </a:rPr>
                <a:t>平成   元</a:t>
              </a:r>
              <a:r>
                <a:rPr lang="ja-JP" altLang="en-US" sz="1100" dirty="0">
                  <a:latin typeface="HG丸ｺﾞｼｯｸM-PRO" panose="020F0600000000000000" pitchFamily="50" charset="-128"/>
                  <a:ea typeface="HG丸ｺﾞｼｯｸM-PRO" panose="020F0600000000000000" pitchFamily="50" charset="-128"/>
                </a:rPr>
                <a:t>（１９８９）年　消費税３％が課税される。</a:t>
              </a:r>
              <a:endParaRPr lang="en-US" altLang="ja-JP" sz="1100" dirty="0">
                <a:latin typeface="HG丸ｺﾞｼｯｸM-PRO" panose="020F0600000000000000" pitchFamily="50" charset="-128"/>
                <a:ea typeface="HG丸ｺﾞｼｯｸM-PRO" panose="020F0600000000000000" pitchFamily="50" charset="-128"/>
              </a:endParaRPr>
            </a:p>
            <a:p>
              <a:pPr marL="171450" lvl="1" indent="-171450" defTabSz="488950">
                <a:lnSpc>
                  <a:spcPct val="90000"/>
                </a:lnSpc>
                <a:spcAft>
                  <a:spcPct val="15000"/>
                </a:spcAft>
                <a:buFont typeface="Arial" panose="020B0604020202020204" pitchFamily="34" charset="0"/>
                <a:buChar char="•"/>
              </a:pPr>
              <a:r>
                <a:rPr lang="ja-JP" altLang="en-US" sz="1100" dirty="0">
                  <a:latin typeface="HG丸ｺﾞｼｯｸM-PRO" panose="020F0600000000000000" pitchFamily="50" charset="-128"/>
                  <a:ea typeface="HG丸ｺﾞｼｯｸM-PRO" panose="020F0600000000000000" pitchFamily="50" charset="-128"/>
                </a:rPr>
                <a:t>平成  </a:t>
              </a:r>
              <a:r>
                <a:rPr lang="ja-JP" altLang="en-US" sz="1100" dirty="0" smtClean="0">
                  <a:latin typeface="HG丸ｺﾞｼｯｸM-PRO" panose="020F0600000000000000" pitchFamily="50" charset="-128"/>
                  <a:ea typeface="HG丸ｺﾞｼｯｸM-PRO" panose="020F0600000000000000" pitchFamily="50" charset="-128"/>
                </a:rPr>
                <a:t> ９</a:t>
              </a:r>
              <a:r>
                <a:rPr lang="ja-JP" altLang="en-US" sz="1100" dirty="0">
                  <a:latin typeface="HG丸ｺﾞｼｯｸM-PRO" panose="020F0600000000000000" pitchFamily="50" charset="-128"/>
                  <a:ea typeface="HG丸ｺﾞｼｯｸM-PRO" panose="020F0600000000000000" pitchFamily="50" charset="-128"/>
                </a:rPr>
                <a:t>（１９９７）年　消費税が５％に引き上げられる。</a:t>
              </a:r>
              <a:endParaRPr lang="en-US" altLang="ja-JP" sz="1100" dirty="0">
                <a:latin typeface="HG丸ｺﾞｼｯｸM-PRO" panose="020F0600000000000000" pitchFamily="50" charset="-128"/>
                <a:ea typeface="HG丸ｺﾞｼｯｸM-PRO" panose="020F0600000000000000" pitchFamily="50" charset="-128"/>
              </a:endParaRPr>
            </a:p>
            <a:p>
              <a:pPr marL="171450" lvl="1" indent="-171450" defTabSz="488950">
                <a:lnSpc>
                  <a:spcPct val="90000"/>
                </a:lnSpc>
                <a:spcAft>
                  <a:spcPct val="15000"/>
                </a:spcAft>
                <a:buFont typeface="Arial" panose="020B0604020202020204" pitchFamily="34" charset="0"/>
                <a:buChar char="•"/>
              </a:pPr>
              <a:r>
                <a:rPr lang="ja-JP" altLang="en-US" sz="1100" dirty="0">
                  <a:latin typeface="HG丸ｺﾞｼｯｸM-PRO" panose="020F0600000000000000" pitchFamily="50" charset="-128"/>
                  <a:ea typeface="HG丸ｺﾞｼｯｸM-PRO" panose="020F0600000000000000" pitchFamily="50" charset="-128"/>
                </a:rPr>
                <a:t>平成２６（２０１４）年　消費税が８％に引き上げられる。</a:t>
              </a:r>
            </a:p>
          </p:txBody>
        </p:sp>
      </p:grpSp>
      <p:grpSp>
        <p:nvGrpSpPr>
          <p:cNvPr id="91" name="グループ化 90"/>
          <p:cNvGrpSpPr/>
          <p:nvPr/>
        </p:nvGrpSpPr>
        <p:grpSpPr>
          <a:xfrm>
            <a:off x="947484" y="594780"/>
            <a:ext cx="8305036" cy="3177486"/>
            <a:chOff x="947484" y="594780"/>
            <a:chExt cx="8305036" cy="3177486"/>
          </a:xfrm>
        </p:grpSpPr>
        <p:cxnSp>
          <p:nvCxnSpPr>
            <p:cNvPr id="80" name="直線コネクタ 79"/>
            <p:cNvCxnSpPr/>
            <p:nvPr/>
          </p:nvCxnSpPr>
          <p:spPr>
            <a:xfrm>
              <a:off x="964718" y="2909822"/>
              <a:ext cx="8065757" cy="0"/>
            </a:xfrm>
            <a:prstGeom prst="line">
              <a:avLst/>
            </a:prstGeom>
            <a:ln/>
          </p:spPr>
          <p:style>
            <a:lnRef idx="2">
              <a:schemeClr val="dk1"/>
            </a:lnRef>
            <a:fillRef idx="0">
              <a:schemeClr val="dk1"/>
            </a:fillRef>
            <a:effectRef idx="1">
              <a:schemeClr val="dk1"/>
            </a:effectRef>
            <a:fontRef idx="minor">
              <a:schemeClr val="tx1"/>
            </a:fontRef>
          </p:style>
        </p:cxnSp>
        <p:cxnSp>
          <p:nvCxnSpPr>
            <p:cNvPr id="79" name="直線コネクタ 78"/>
            <p:cNvCxnSpPr/>
            <p:nvPr/>
          </p:nvCxnSpPr>
          <p:spPr>
            <a:xfrm>
              <a:off x="964718" y="2374417"/>
              <a:ext cx="8065757" cy="0"/>
            </a:xfrm>
            <a:prstGeom prst="line">
              <a:avLst/>
            </a:prstGeom>
            <a:ln/>
          </p:spPr>
          <p:style>
            <a:lnRef idx="2">
              <a:schemeClr val="dk1"/>
            </a:lnRef>
            <a:fillRef idx="0">
              <a:schemeClr val="dk1"/>
            </a:fillRef>
            <a:effectRef idx="1">
              <a:schemeClr val="dk1"/>
            </a:effectRef>
            <a:fontRef idx="minor">
              <a:schemeClr val="tx1"/>
            </a:fontRef>
          </p:style>
        </p:cxnSp>
        <p:cxnSp>
          <p:nvCxnSpPr>
            <p:cNvPr id="78" name="直線コネクタ 77"/>
            <p:cNvCxnSpPr/>
            <p:nvPr/>
          </p:nvCxnSpPr>
          <p:spPr>
            <a:xfrm>
              <a:off x="947484" y="1480474"/>
              <a:ext cx="8065757" cy="0"/>
            </a:xfrm>
            <a:prstGeom prst="line">
              <a:avLst/>
            </a:prstGeom>
            <a:ln/>
          </p:spPr>
          <p:style>
            <a:lnRef idx="2">
              <a:schemeClr val="dk1"/>
            </a:lnRef>
            <a:fillRef idx="0">
              <a:schemeClr val="dk1"/>
            </a:fillRef>
            <a:effectRef idx="1">
              <a:schemeClr val="dk1"/>
            </a:effectRef>
            <a:fontRef idx="minor">
              <a:schemeClr val="tx1"/>
            </a:fontRef>
          </p:style>
        </p:cxnSp>
        <p:grpSp>
          <p:nvGrpSpPr>
            <p:cNvPr id="2" name="グループ化 1"/>
            <p:cNvGrpSpPr/>
            <p:nvPr/>
          </p:nvGrpSpPr>
          <p:grpSpPr>
            <a:xfrm>
              <a:off x="964718" y="594780"/>
              <a:ext cx="2021984" cy="493927"/>
              <a:chOff x="2445489" y="0"/>
              <a:chExt cx="2021984" cy="493927"/>
            </a:xfrm>
          </p:grpSpPr>
          <p:sp>
            <p:nvSpPr>
              <p:cNvPr id="3" name="片側の 2 つの角を丸めた四角形 2"/>
              <p:cNvSpPr/>
              <p:nvPr/>
            </p:nvSpPr>
            <p:spPr>
              <a:xfrm>
                <a:off x="2445489" y="0"/>
                <a:ext cx="2021984" cy="493927"/>
              </a:xfrm>
              <a:prstGeom prst="round2SameRect">
                <a:avLst>
                  <a:gd name="adj1" fmla="val 16670"/>
                  <a:gd name="adj2" fmla="val 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 name="片側の 2 つの角を丸めた四角形 4"/>
              <p:cNvSpPr/>
              <p:nvPr/>
            </p:nvSpPr>
            <p:spPr>
              <a:xfrm>
                <a:off x="2469605" y="24116"/>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kumimoji="1" lang="ja-JP" altLang="en-US" sz="2100" b="1" kern="1200" dirty="0" smtClean="0">
                    <a:latin typeface="HG丸ｺﾞｼｯｸM-PRO" panose="020F0600000000000000" pitchFamily="50" charset="-128"/>
                    <a:ea typeface="HG丸ｺﾞｼｯｸM-PRO" panose="020F0600000000000000" pitchFamily="50" charset="-128"/>
                  </a:rPr>
                  <a:t>弥生時代</a:t>
                </a:r>
                <a:endParaRPr kumimoji="1" lang="ja-JP" altLang="en-US" sz="2100" b="1" kern="1200" dirty="0">
                  <a:latin typeface="HG丸ｺﾞｼｯｸM-PRO" panose="020F0600000000000000" pitchFamily="50" charset="-128"/>
                  <a:ea typeface="HG丸ｺﾞｼｯｸM-PRO" panose="020F0600000000000000" pitchFamily="50" charset="-128"/>
                </a:endParaRPr>
              </a:p>
            </p:txBody>
          </p:sp>
        </p:grpSp>
        <p:grpSp>
          <p:nvGrpSpPr>
            <p:cNvPr id="8" name="グループ化 7"/>
            <p:cNvGrpSpPr/>
            <p:nvPr/>
          </p:nvGrpSpPr>
          <p:grpSpPr>
            <a:xfrm>
              <a:off x="957803" y="1244416"/>
              <a:ext cx="2021984" cy="493927"/>
              <a:chOff x="0" y="726819"/>
              <a:chExt cx="2021984" cy="493927"/>
            </a:xfrm>
          </p:grpSpPr>
          <p:sp>
            <p:nvSpPr>
              <p:cNvPr id="9" name="片側の 2 つの角を丸めた四角形 8"/>
              <p:cNvSpPr/>
              <p:nvPr/>
            </p:nvSpPr>
            <p:spPr>
              <a:xfrm>
                <a:off x="0" y="726819"/>
                <a:ext cx="2021984" cy="493927"/>
              </a:xfrm>
              <a:prstGeom prst="round2SameRect">
                <a:avLst>
                  <a:gd name="adj1" fmla="val 16670"/>
                  <a:gd name="adj2" fmla="val 0"/>
                </a:avLst>
              </a:prstGeom>
            </p:spPr>
            <p:style>
              <a:lnRef idx="2">
                <a:schemeClr val="accent3">
                  <a:hueOff val="770919"/>
                  <a:satOff val="-4133"/>
                  <a:lumOff val="-556"/>
                  <a:alphaOff val="0"/>
                </a:schemeClr>
              </a:lnRef>
              <a:fillRef idx="1">
                <a:schemeClr val="accent3">
                  <a:hueOff val="770919"/>
                  <a:satOff val="-4133"/>
                  <a:lumOff val="-556"/>
                  <a:alphaOff val="0"/>
                </a:schemeClr>
              </a:fillRef>
              <a:effectRef idx="0">
                <a:schemeClr val="accent3">
                  <a:hueOff val="770919"/>
                  <a:satOff val="-4133"/>
                  <a:lumOff val="-556"/>
                  <a:alphaOff val="0"/>
                </a:schemeClr>
              </a:effectRef>
              <a:fontRef idx="minor">
                <a:schemeClr val="lt1"/>
              </a:fontRef>
            </p:style>
          </p:sp>
          <p:sp>
            <p:nvSpPr>
              <p:cNvPr id="10" name="片側の 2 つの角を丸めた四角形 4"/>
              <p:cNvSpPr/>
              <p:nvPr/>
            </p:nvSpPr>
            <p:spPr>
              <a:xfrm>
                <a:off x="24116" y="750935"/>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kumimoji="1" lang="ja-JP" altLang="en-US" sz="2000" b="1" kern="1200" dirty="0" smtClean="0">
                    <a:latin typeface="HG丸ｺﾞｼｯｸM-PRO" panose="020F0600000000000000" pitchFamily="50" charset="-128"/>
                    <a:ea typeface="HG丸ｺﾞｼｯｸM-PRO" panose="020F0600000000000000" pitchFamily="50" charset="-128"/>
                  </a:rPr>
                  <a:t>大化の改新以後</a:t>
                </a:r>
                <a:endParaRPr kumimoji="1" lang="ja-JP" altLang="en-US" sz="2000" b="1" kern="1200" dirty="0">
                  <a:latin typeface="HG丸ｺﾞｼｯｸM-PRO" panose="020F0600000000000000" pitchFamily="50" charset="-128"/>
                  <a:ea typeface="HG丸ｺﾞｼｯｸM-PRO" panose="020F0600000000000000" pitchFamily="50" charset="-128"/>
                </a:endParaRPr>
              </a:p>
            </p:txBody>
          </p:sp>
        </p:grpSp>
        <p:sp>
          <p:nvSpPr>
            <p:cNvPr id="14" name="正方形/長方形 13"/>
            <p:cNvSpPr/>
            <p:nvPr/>
          </p:nvSpPr>
          <p:spPr>
            <a:xfrm>
              <a:off x="3118904" y="1218708"/>
              <a:ext cx="6133616" cy="286232"/>
            </a:xfrm>
            <a:prstGeom prst="rect">
              <a:avLst/>
            </a:prstGeom>
          </p:spPr>
          <p:txBody>
            <a:bodyPr wrap="square">
              <a:spAutoFit/>
            </a:bodyPr>
            <a:lstStyle/>
            <a:p>
              <a:pPr lvl="0" defTabSz="488950">
                <a:lnSpc>
                  <a:spcPct val="90000"/>
                </a:lnSpc>
                <a:spcAft>
                  <a:spcPct val="35000"/>
                </a:spcAft>
              </a:pPr>
              <a:r>
                <a:rPr lang="ja-JP" altLang="en-US" sz="1400" dirty="0" smtClean="0">
                  <a:latin typeface="HG丸ｺﾞｼｯｸM-PRO" panose="020F0600000000000000" pitchFamily="50" charset="-128"/>
                  <a:ea typeface="HG丸ｺﾞｼｯｸM-PRO" panose="020F0600000000000000" pitchFamily="50" charset="-128"/>
                </a:rPr>
                <a:t>中国</a:t>
              </a:r>
              <a:r>
                <a:rPr lang="ja-JP" altLang="en-US" sz="1400" dirty="0">
                  <a:latin typeface="HG丸ｺﾞｼｯｸM-PRO" panose="020F0600000000000000" pitchFamily="50" charset="-128"/>
                  <a:ea typeface="HG丸ｺﾞｼｯｸM-PRO" panose="020F0600000000000000" pitchFamily="50" charset="-128"/>
                </a:rPr>
                <a:t>（唐）を手本として税制が定められる。大宝１（</a:t>
              </a:r>
              <a:r>
                <a:rPr lang="en-US" altLang="ja-JP" sz="1400" dirty="0">
                  <a:latin typeface="HG丸ｺﾞｼｯｸM-PRO" panose="020F0600000000000000" pitchFamily="50" charset="-128"/>
                  <a:ea typeface="HG丸ｺﾞｼｯｸM-PRO" panose="020F0600000000000000" pitchFamily="50" charset="-128"/>
                </a:rPr>
                <a:t>701</a:t>
              </a:r>
              <a:r>
                <a:rPr lang="ja-JP" altLang="en-US" sz="1400" dirty="0">
                  <a:latin typeface="HG丸ｺﾞｼｯｸM-PRO" panose="020F0600000000000000" pitchFamily="50" charset="-128"/>
                  <a:ea typeface="HG丸ｺﾞｼｯｸM-PRO" panose="020F0600000000000000" pitchFamily="50" charset="-128"/>
                </a:rPr>
                <a:t>）年大宝律令　　</a:t>
              </a:r>
            </a:p>
          </p:txBody>
        </p:sp>
        <p:grpSp>
          <p:nvGrpSpPr>
            <p:cNvPr id="15" name="グループ化 14"/>
            <p:cNvGrpSpPr/>
            <p:nvPr/>
          </p:nvGrpSpPr>
          <p:grpSpPr>
            <a:xfrm>
              <a:off x="971599" y="1970488"/>
              <a:ext cx="2021984" cy="493927"/>
              <a:chOff x="0" y="1393703"/>
              <a:chExt cx="2021984" cy="493927"/>
            </a:xfrm>
          </p:grpSpPr>
          <p:sp>
            <p:nvSpPr>
              <p:cNvPr id="16" name="片側の 2 つの角を丸めた四角形 15"/>
              <p:cNvSpPr/>
              <p:nvPr/>
            </p:nvSpPr>
            <p:spPr>
              <a:xfrm>
                <a:off x="0" y="1393703"/>
                <a:ext cx="2021984" cy="493927"/>
              </a:xfrm>
              <a:prstGeom prst="round2SameRect">
                <a:avLst>
                  <a:gd name="adj1" fmla="val 16670"/>
                  <a:gd name="adj2" fmla="val 0"/>
                </a:avLst>
              </a:prstGeom>
            </p:spPr>
            <p:style>
              <a:lnRef idx="2">
                <a:schemeClr val="accent3">
                  <a:hueOff val="1541839"/>
                  <a:satOff val="-8265"/>
                  <a:lumOff val="-1111"/>
                  <a:alphaOff val="0"/>
                </a:schemeClr>
              </a:lnRef>
              <a:fillRef idx="1">
                <a:schemeClr val="accent3">
                  <a:hueOff val="1541839"/>
                  <a:satOff val="-8265"/>
                  <a:lumOff val="-1111"/>
                  <a:alphaOff val="0"/>
                </a:schemeClr>
              </a:fillRef>
              <a:effectRef idx="0">
                <a:schemeClr val="accent3">
                  <a:hueOff val="1541839"/>
                  <a:satOff val="-8265"/>
                  <a:lumOff val="-1111"/>
                  <a:alphaOff val="0"/>
                </a:schemeClr>
              </a:effectRef>
              <a:fontRef idx="minor">
                <a:schemeClr val="lt1"/>
              </a:fontRef>
            </p:style>
          </p:sp>
          <p:sp>
            <p:nvSpPr>
              <p:cNvPr id="17" name="片側の 2 つの角を丸めた四角形 4"/>
              <p:cNvSpPr/>
              <p:nvPr/>
            </p:nvSpPr>
            <p:spPr>
              <a:xfrm>
                <a:off x="24116" y="1417819"/>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kumimoji="1" lang="ja-JP" altLang="en-US" sz="2100" b="1" kern="1200" dirty="0" smtClean="0">
                    <a:latin typeface="HG丸ｺﾞｼｯｸM-PRO" panose="020F0600000000000000" pitchFamily="50" charset="-128"/>
                    <a:ea typeface="HG丸ｺﾞｼｯｸM-PRO" panose="020F0600000000000000" pitchFamily="50" charset="-128"/>
                  </a:rPr>
                  <a:t>鎌倉・室町時代</a:t>
                </a:r>
                <a:endParaRPr kumimoji="1" lang="en-US" altLang="ja-JP" sz="2100" b="1" kern="1200" dirty="0" smtClean="0">
                  <a:latin typeface="HG丸ｺﾞｼｯｸM-PRO" panose="020F0600000000000000" pitchFamily="50" charset="-128"/>
                  <a:ea typeface="HG丸ｺﾞｼｯｸM-PRO" panose="020F0600000000000000" pitchFamily="50" charset="-128"/>
                </a:endParaRPr>
              </a:p>
            </p:txBody>
          </p:sp>
        </p:grpSp>
        <p:grpSp>
          <p:nvGrpSpPr>
            <p:cNvPr id="21" name="グループ化 20"/>
            <p:cNvGrpSpPr/>
            <p:nvPr/>
          </p:nvGrpSpPr>
          <p:grpSpPr>
            <a:xfrm>
              <a:off x="971600" y="2653506"/>
              <a:ext cx="2021984" cy="484798"/>
              <a:chOff x="-4704" y="1418724"/>
              <a:chExt cx="2021984" cy="484798"/>
            </a:xfrm>
            <a:solidFill>
              <a:schemeClr val="accent1"/>
            </a:solidFill>
          </p:grpSpPr>
          <p:sp>
            <p:nvSpPr>
              <p:cNvPr id="22" name="片側の 2 つの角を丸めた四角形 21"/>
              <p:cNvSpPr/>
              <p:nvPr/>
            </p:nvSpPr>
            <p:spPr>
              <a:xfrm>
                <a:off x="-4704" y="1418724"/>
                <a:ext cx="2021984" cy="484798"/>
              </a:xfrm>
              <a:prstGeom prst="round2SameRect">
                <a:avLst>
                  <a:gd name="adj1" fmla="val 16670"/>
                  <a:gd name="adj2" fmla="val 0"/>
                </a:avLst>
              </a:prstGeom>
              <a:grpFill/>
              <a:ln>
                <a:solidFill>
                  <a:schemeClr val="accent1"/>
                </a:solidFill>
              </a:ln>
            </p:spPr>
            <p:style>
              <a:lnRef idx="2">
                <a:schemeClr val="accent3">
                  <a:hueOff val="3750088"/>
                  <a:satOff val="-5627"/>
                  <a:lumOff val="-915"/>
                  <a:alphaOff val="0"/>
                </a:schemeClr>
              </a:lnRef>
              <a:fillRef idx="1">
                <a:schemeClr val="accent3">
                  <a:hueOff val="3750088"/>
                  <a:satOff val="-5627"/>
                  <a:lumOff val="-915"/>
                  <a:alphaOff val="0"/>
                </a:schemeClr>
              </a:fillRef>
              <a:effectRef idx="0">
                <a:schemeClr val="accent3">
                  <a:hueOff val="3750088"/>
                  <a:satOff val="-5627"/>
                  <a:lumOff val="-915"/>
                  <a:alphaOff val="0"/>
                </a:schemeClr>
              </a:effectRef>
              <a:fontRef idx="minor">
                <a:schemeClr val="lt1"/>
              </a:fontRef>
            </p:style>
          </p:sp>
          <p:sp>
            <p:nvSpPr>
              <p:cNvPr id="23" name="片側の 2 つの角を丸めた四角形 4"/>
              <p:cNvSpPr/>
              <p:nvPr/>
            </p:nvSpPr>
            <p:spPr>
              <a:xfrm>
                <a:off x="114055" y="1430559"/>
                <a:ext cx="1784465" cy="472963"/>
              </a:xfrm>
              <a:prstGeom prst="rect">
                <a:avLst/>
              </a:prstGeom>
              <a:grpFill/>
            </p:spPr>
            <p:style>
              <a:lnRef idx="0">
                <a:scrgbClr r="0" g="0" b="0"/>
              </a:lnRef>
              <a:fillRef idx="0">
                <a:scrgbClr r="0" g="0" b="0"/>
              </a:fillRef>
              <a:effectRef idx="0">
                <a:scrgbClr r="0" g="0" b="0"/>
              </a:effectRef>
              <a:fontRef idx="minor">
                <a:schemeClr val="lt1"/>
              </a:fontRef>
            </p:style>
            <p:txBody>
              <a:bodyPr lIns="40005" tIns="40005" rIns="40005" bIns="40005" spcCol="1270" anchor="ctr"/>
              <a:lstStyle/>
              <a:p>
                <a:pPr algn="ctr" defTabSz="933450">
                  <a:lnSpc>
                    <a:spcPct val="90000"/>
                  </a:lnSpc>
                  <a:spcAft>
                    <a:spcPct val="35000"/>
                  </a:spcAft>
                  <a:defRPr/>
                </a:pPr>
                <a:r>
                  <a:rPr lang="ja-JP" altLang="en-US" sz="2100" b="1" dirty="0">
                    <a:latin typeface="HG丸ｺﾞｼｯｸM-PRO" panose="020F0600000000000000" pitchFamily="50" charset="-128"/>
                    <a:ea typeface="HG丸ｺﾞｼｯｸM-PRO" panose="020F0600000000000000" pitchFamily="50" charset="-128"/>
                  </a:rPr>
                  <a:t>安土桃山時代</a:t>
                </a:r>
                <a:endParaRPr lang="en-US" altLang="ja-JP" sz="2100" b="1" dirty="0">
                  <a:latin typeface="HG丸ｺﾞｼｯｸM-PRO" panose="020F0600000000000000" pitchFamily="50" charset="-128"/>
                  <a:ea typeface="HG丸ｺﾞｼｯｸM-PRO" panose="020F0600000000000000" pitchFamily="50" charset="-128"/>
                </a:endParaRPr>
              </a:p>
            </p:txBody>
          </p:sp>
        </p:grpSp>
        <p:grpSp>
          <p:nvGrpSpPr>
            <p:cNvPr id="27" name="グループ化 26"/>
            <p:cNvGrpSpPr/>
            <p:nvPr/>
          </p:nvGrpSpPr>
          <p:grpSpPr>
            <a:xfrm>
              <a:off x="971600" y="3278339"/>
              <a:ext cx="2021984" cy="493927"/>
              <a:chOff x="2264" y="2592287"/>
              <a:chExt cx="2021984" cy="493927"/>
            </a:xfrm>
          </p:grpSpPr>
          <p:sp>
            <p:nvSpPr>
              <p:cNvPr id="28" name="片側の 2 つの角を丸めた四角形 27"/>
              <p:cNvSpPr/>
              <p:nvPr/>
            </p:nvSpPr>
            <p:spPr>
              <a:xfrm>
                <a:off x="2264" y="2592287"/>
                <a:ext cx="2021984" cy="493927"/>
              </a:xfrm>
              <a:prstGeom prst="round2SameRect">
                <a:avLst>
                  <a:gd name="adj1" fmla="val 16670"/>
                  <a:gd name="adj2" fmla="val 0"/>
                </a:avLst>
              </a:prstGeom>
            </p:spPr>
            <p:style>
              <a:lnRef idx="2">
                <a:schemeClr val="accent3">
                  <a:hueOff val="2312758"/>
                  <a:satOff val="-12398"/>
                  <a:lumOff val="-1667"/>
                  <a:alphaOff val="0"/>
                </a:schemeClr>
              </a:lnRef>
              <a:fillRef idx="1">
                <a:schemeClr val="accent3">
                  <a:hueOff val="2312758"/>
                  <a:satOff val="-12398"/>
                  <a:lumOff val="-1667"/>
                  <a:alphaOff val="0"/>
                </a:schemeClr>
              </a:fillRef>
              <a:effectRef idx="0">
                <a:schemeClr val="accent3">
                  <a:hueOff val="2312758"/>
                  <a:satOff val="-12398"/>
                  <a:lumOff val="-1667"/>
                  <a:alphaOff val="0"/>
                </a:schemeClr>
              </a:effectRef>
              <a:fontRef idx="minor">
                <a:schemeClr val="lt1"/>
              </a:fontRef>
            </p:style>
          </p:sp>
          <p:sp>
            <p:nvSpPr>
              <p:cNvPr id="29" name="片側の 2 つの角を丸めた四角形 4"/>
              <p:cNvSpPr/>
              <p:nvPr/>
            </p:nvSpPr>
            <p:spPr>
              <a:xfrm>
                <a:off x="26380" y="2616403"/>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kumimoji="1" lang="ja-JP" altLang="en-US" sz="2100" b="1" kern="1200" dirty="0" smtClean="0">
                    <a:latin typeface="HG丸ｺﾞｼｯｸM-PRO" panose="020F0600000000000000" pitchFamily="50" charset="-128"/>
                    <a:ea typeface="HG丸ｺﾞｼｯｸM-PRO" panose="020F0600000000000000" pitchFamily="50" charset="-128"/>
                  </a:rPr>
                  <a:t>江戸時代</a:t>
                </a:r>
                <a:endParaRPr kumimoji="1" lang="en-US" altLang="ja-JP" sz="2100" b="1" kern="1200" dirty="0" smtClean="0">
                  <a:latin typeface="HG丸ｺﾞｼｯｸM-PRO" panose="020F0600000000000000" pitchFamily="50" charset="-128"/>
                  <a:ea typeface="HG丸ｺﾞｼｯｸM-PRO" panose="020F0600000000000000" pitchFamily="50" charset="-128"/>
                </a:endParaRPr>
              </a:p>
            </p:txBody>
          </p:sp>
        </p:grpSp>
        <p:sp>
          <p:nvSpPr>
            <p:cNvPr id="36" name="正方形/長方形 35"/>
            <p:cNvSpPr/>
            <p:nvPr/>
          </p:nvSpPr>
          <p:spPr bwMode="auto">
            <a:xfrm>
              <a:off x="3147028" y="2916048"/>
              <a:ext cx="2479674" cy="2397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955" tIns="20955" rIns="20955" bIns="20955" spcCol="1270"/>
            <a:lstStyle/>
            <a:p>
              <a:pPr marL="171450" lvl="1" indent="-171450" defTabSz="488950">
                <a:lnSpc>
                  <a:spcPct val="90000"/>
                </a:lnSpc>
                <a:spcAft>
                  <a:spcPct val="15000"/>
                </a:spcAft>
                <a:buFont typeface="Arial" panose="020B0604020202020204" pitchFamily="34" charset="0"/>
                <a:buChar char="•"/>
                <a:defRPr/>
              </a:pPr>
              <a:r>
                <a:rPr lang="ja-JP" altLang="en-US" sz="1100" dirty="0">
                  <a:latin typeface="HG丸ｺﾞｼｯｸM-PRO" panose="020F0600000000000000" pitchFamily="50" charset="-128"/>
                  <a:ea typeface="HG丸ｺﾞｼｯｸM-PRO" panose="020F0600000000000000" pitchFamily="50" charset="-128"/>
                </a:rPr>
                <a:t>豊臣秀吉が太閤検地を行った。　　　</a:t>
              </a:r>
            </a:p>
          </p:txBody>
        </p:sp>
        <p:sp>
          <p:nvSpPr>
            <p:cNvPr id="65" name="正方形/長方形 64"/>
            <p:cNvSpPr/>
            <p:nvPr/>
          </p:nvSpPr>
          <p:spPr>
            <a:xfrm>
              <a:off x="3118904" y="644344"/>
              <a:ext cx="4776326" cy="424732"/>
            </a:xfrm>
            <a:prstGeom prst="rect">
              <a:avLst/>
            </a:prstGeom>
          </p:spPr>
          <p:txBody>
            <a:bodyPr wrap="square">
              <a:spAutoFit/>
            </a:bodyPr>
            <a:lstStyle/>
            <a:p>
              <a:pPr lvl="0" defTabSz="488950">
                <a:lnSpc>
                  <a:spcPct val="50000"/>
                </a:lnSpc>
                <a:spcAft>
                  <a:spcPct val="35000"/>
                </a:spcAft>
              </a:pPr>
              <a:r>
                <a:rPr lang="ja-JP" altLang="en-US" sz="1600" dirty="0">
                  <a:latin typeface="HG丸ｺﾞｼｯｸM-PRO" panose="020F0600000000000000" pitchFamily="50" charset="-128"/>
                  <a:ea typeface="HG丸ｺﾞｼｯｸM-PRO" panose="020F0600000000000000" pitchFamily="50" charset="-128"/>
                </a:rPr>
                <a:t>卑弥呼が国を治める。 </a:t>
              </a:r>
              <a:endParaRPr lang="en-US" altLang="ja-JP" sz="1600" dirty="0">
                <a:latin typeface="HG丸ｺﾞｼｯｸM-PRO" panose="020F0600000000000000" pitchFamily="50" charset="-128"/>
                <a:ea typeface="HG丸ｺﾞｼｯｸM-PRO" panose="020F0600000000000000" pitchFamily="50" charset="-128"/>
              </a:endParaRPr>
            </a:p>
            <a:p>
              <a:pPr lvl="0" defTabSz="488950">
                <a:lnSpc>
                  <a:spcPct val="50000"/>
                </a:lnSpc>
                <a:spcAft>
                  <a:spcPct val="35000"/>
                </a:spcAft>
              </a:pPr>
              <a:r>
                <a:rPr lang="ja-JP" altLang="en-US" sz="1600" dirty="0">
                  <a:latin typeface="HG丸ｺﾞｼｯｸM-PRO" panose="020F0600000000000000" pitchFamily="50" charset="-128"/>
                  <a:ea typeface="HG丸ｺﾞｼｯｸM-PRO" panose="020F0600000000000000" pitchFamily="50" charset="-128"/>
                </a:rPr>
                <a:t>自然経済の時代で現品、労役を中心にあてる。</a:t>
              </a:r>
            </a:p>
          </p:txBody>
        </p:sp>
        <p:sp>
          <p:nvSpPr>
            <p:cNvPr id="66" name="正方形/長方形 65"/>
            <p:cNvSpPr/>
            <p:nvPr/>
          </p:nvSpPr>
          <p:spPr>
            <a:xfrm>
              <a:off x="3118904" y="1494442"/>
              <a:ext cx="4572000" cy="600164"/>
            </a:xfrm>
            <a:prstGeom prst="rect">
              <a:avLst/>
            </a:prstGeom>
          </p:spPr>
          <p:txBody>
            <a:bodyPr>
              <a:spAutoFit/>
            </a:bodyPr>
            <a:lstStyle/>
            <a:p>
              <a:pPr marL="171450" lvl="1" indent="-171450" defTabSz="488950">
                <a:lnSpc>
                  <a:spcPct val="90000"/>
                </a:lnSpc>
                <a:spcAft>
                  <a:spcPct val="15000"/>
                </a:spcAft>
                <a:buFont typeface="Arial" panose="020B0604020202020204" pitchFamily="34" charset="0"/>
                <a:buChar char="•"/>
              </a:pPr>
              <a:r>
                <a:rPr lang="ja-JP" altLang="en-US" sz="1100" dirty="0">
                  <a:latin typeface="HG丸ｺﾞｼｯｸM-PRO" panose="020F0600000000000000" pitchFamily="50" charset="-128"/>
                  <a:ea typeface="HG丸ｺﾞｼｯｸM-PRO" panose="020F0600000000000000" pitchFamily="50" charset="-128"/>
                </a:rPr>
                <a:t>租－口分田に応じ、米を納める。</a:t>
              </a:r>
            </a:p>
            <a:p>
              <a:pPr marL="171450" lvl="1" indent="-171450" defTabSz="488950">
                <a:lnSpc>
                  <a:spcPct val="90000"/>
                </a:lnSpc>
                <a:spcAft>
                  <a:spcPct val="15000"/>
                </a:spcAft>
                <a:buFont typeface="Arial" panose="020B0604020202020204" pitchFamily="34" charset="0"/>
                <a:buChar char="•"/>
              </a:pPr>
              <a:r>
                <a:rPr lang="ja-JP" altLang="en-US" sz="1100" dirty="0">
                  <a:latin typeface="HG丸ｺﾞｼｯｸM-PRO" panose="020F0600000000000000" pitchFamily="50" charset="-128"/>
                  <a:ea typeface="HG丸ｺﾞｼｯｸM-PRO" panose="020F0600000000000000" pitchFamily="50" charset="-128"/>
                </a:rPr>
                <a:t>庸－労力提供だが、布で納めることが多かった。</a:t>
              </a:r>
            </a:p>
            <a:p>
              <a:pPr marL="171450" lvl="1" indent="-171450" defTabSz="488950">
                <a:lnSpc>
                  <a:spcPct val="90000"/>
                </a:lnSpc>
                <a:spcAft>
                  <a:spcPct val="15000"/>
                </a:spcAft>
                <a:buFont typeface="Arial" panose="020B0604020202020204" pitchFamily="34" charset="0"/>
                <a:buChar char="•"/>
              </a:pPr>
              <a:r>
                <a:rPr lang="ja-JP" altLang="en-US" sz="1100" dirty="0">
                  <a:latin typeface="HG丸ｺﾞｼｯｸM-PRO" panose="020F0600000000000000" pitchFamily="50" charset="-128"/>
                  <a:ea typeface="HG丸ｺﾞｼｯｸM-PRO" panose="020F0600000000000000" pitchFamily="50" charset="-128"/>
                </a:rPr>
                <a:t>調－各地の特産物を納める</a:t>
              </a:r>
              <a:r>
                <a:rPr lang="ja-JP" altLang="en-US" sz="1100" dirty="0" smtClean="0">
                  <a:latin typeface="HG丸ｺﾞｼｯｸM-PRO" panose="020F0600000000000000" pitchFamily="50" charset="-128"/>
                  <a:ea typeface="HG丸ｺﾞｼｯｸM-PRO" panose="020F0600000000000000" pitchFamily="50" charset="-128"/>
                </a:rPr>
                <a:t>。</a:t>
              </a:r>
              <a:endParaRPr lang="ja-JP" altLang="en-US" sz="1100" dirty="0">
                <a:latin typeface="HG丸ｺﾞｼｯｸM-PRO" panose="020F0600000000000000" pitchFamily="50" charset="-128"/>
                <a:ea typeface="HG丸ｺﾞｼｯｸM-PRO" panose="020F0600000000000000" pitchFamily="50" charset="-128"/>
              </a:endParaRPr>
            </a:p>
          </p:txBody>
        </p:sp>
        <p:sp>
          <p:nvSpPr>
            <p:cNvPr id="67" name="正方形/長方形 66"/>
            <p:cNvSpPr/>
            <p:nvPr/>
          </p:nvSpPr>
          <p:spPr>
            <a:xfrm>
              <a:off x="3147027" y="2060485"/>
              <a:ext cx="2852063" cy="313932"/>
            </a:xfrm>
            <a:prstGeom prst="rect">
              <a:avLst/>
            </a:prstGeom>
          </p:spPr>
          <p:txBody>
            <a:bodyPr wrap="none">
              <a:spAutoFit/>
            </a:bodyPr>
            <a:lstStyle/>
            <a:p>
              <a:pPr lvl="0" defTabSz="711200">
                <a:lnSpc>
                  <a:spcPct val="90000"/>
                </a:lnSpc>
                <a:spcAft>
                  <a:spcPct val="35000"/>
                </a:spcAft>
              </a:pPr>
              <a:r>
                <a:rPr lang="ja-JP" altLang="en-US" sz="1600" dirty="0">
                  <a:latin typeface="HG丸ｺﾞｼｯｸM-PRO" panose="020F0600000000000000" pitchFamily="50" charset="-128"/>
                  <a:ea typeface="HG丸ｺﾞｼｯｸM-PRO" panose="020F0600000000000000" pitchFamily="50" charset="-128"/>
                </a:rPr>
                <a:t>田租（年貢）－米を納める。</a:t>
              </a:r>
              <a:endParaRPr lang="en-US" altLang="ja-JP" sz="1600" dirty="0">
                <a:latin typeface="HG丸ｺﾞｼｯｸM-PRO" panose="020F0600000000000000" pitchFamily="50" charset="-128"/>
                <a:ea typeface="HG丸ｺﾞｼｯｸM-PRO" panose="020F0600000000000000" pitchFamily="50" charset="-128"/>
              </a:endParaRPr>
            </a:p>
          </p:txBody>
        </p:sp>
        <p:sp>
          <p:nvSpPr>
            <p:cNvPr id="68" name="正方形/長方形 67"/>
            <p:cNvSpPr/>
            <p:nvPr/>
          </p:nvSpPr>
          <p:spPr>
            <a:xfrm>
              <a:off x="3153778" y="3109062"/>
              <a:ext cx="3877985" cy="338554"/>
            </a:xfrm>
            <a:prstGeom prst="rect">
              <a:avLst/>
            </a:prstGeom>
          </p:spPr>
          <p:txBody>
            <a:bodyPr wrap="none">
              <a:spAutoFit/>
            </a:bodyPr>
            <a:lstStyle/>
            <a:p>
              <a:r>
                <a:rPr lang="ja-JP" altLang="en-US" sz="1600" dirty="0">
                  <a:latin typeface="HG丸ｺﾞｼｯｸM-PRO" panose="020F0600000000000000" pitchFamily="50" charset="-128"/>
                  <a:ea typeface="HG丸ｺﾞｼｯｸM-PRO" panose="020F0600000000000000" pitchFamily="50" charset="-128"/>
                </a:rPr>
                <a:t>封建制度が確立し、税制が画一化する。</a:t>
              </a:r>
            </a:p>
          </p:txBody>
        </p:sp>
        <p:sp>
          <p:nvSpPr>
            <p:cNvPr id="69" name="正方形/長方形 68"/>
            <p:cNvSpPr/>
            <p:nvPr/>
          </p:nvSpPr>
          <p:spPr>
            <a:xfrm>
              <a:off x="3076970" y="3421944"/>
              <a:ext cx="4307589" cy="244682"/>
            </a:xfrm>
            <a:prstGeom prst="rect">
              <a:avLst/>
            </a:prstGeom>
          </p:spPr>
          <p:txBody>
            <a:bodyPr wrap="none">
              <a:spAutoFit/>
            </a:bodyPr>
            <a:lstStyle/>
            <a:p>
              <a:pPr marL="171450" lvl="1" indent="-171450" defTabSz="488950">
                <a:lnSpc>
                  <a:spcPct val="90000"/>
                </a:lnSpc>
                <a:spcAft>
                  <a:spcPct val="15000"/>
                </a:spcAft>
                <a:buFont typeface="Arial" panose="020B0604020202020204" pitchFamily="34" charset="0"/>
                <a:buChar char="•"/>
              </a:pPr>
              <a:r>
                <a:rPr lang="ja-JP" altLang="en-US" sz="1100" dirty="0">
                  <a:latin typeface="HG丸ｺﾞｼｯｸM-PRO" panose="020F0600000000000000" pitchFamily="50" charset="-128"/>
                  <a:ea typeface="HG丸ｺﾞｼｯｸM-PRO" panose="020F0600000000000000" pitchFamily="50" charset="-128"/>
                </a:rPr>
                <a:t>地租（年貢）－米を納める。　高い年貢に百姓一揆がおこる。</a:t>
              </a:r>
              <a:endParaRPr lang="en-US" altLang="ja-JP" sz="1100" dirty="0">
                <a:latin typeface="HG丸ｺﾞｼｯｸM-PRO" panose="020F0600000000000000" pitchFamily="50" charset="-128"/>
                <a:ea typeface="HG丸ｺﾞｼｯｸM-PRO" panose="020F0600000000000000" pitchFamily="50" charset="-128"/>
              </a:endParaRPr>
            </a:p>
          </p:txBody>
        </p:sp>
        <p:cxnSp>
          <p:nvCxnSpPr>
            <p:cNvPr id="77" name="直線コネクタ 76"/>
            <p:cNvCxnSpPr/>
            <p:nvPr/>
          </p:nvCxnSpPr>
          <p:spPr>
            <a:xfrm>
              <a:off x="957803" y="1088707"/>
              <a:ext cx="8065757" cy="0"/>
            </a:xfrm>
            <a:prstGeom prst="line">
              <a:avLst/>
            </a:prstGeom>
            <a:ln/>
          </p:spPr>
          <p:style>
            <a:lnRef idx="2">
              <a:schemeClr val="dk1"/>
            </a:lnRef>
            <a:fillRef idx="0">
              <a:schemeClr val="dk1"/>
            </a:fillRef>
            <a:effectRef idx="1">
              <a:schemeClr val="dk1"/>
            </a:effectRef>
            <a:fontRef idx="minor">
              <a:schemeClr val="tx1"/>
            </a:fontRef>
          </p:style>
        </p:cxnSp>
      </p:grpSp>
      <p:sp>
        <p:nvSpPr>
          <p:cNvPr id="84" name="テキスト ボックス 2"/>
          <p:cNvSpPr txBox="1">
            <a:spLocks noChangeArrowheads="1"/>
          </p:cNvSpPr>
          <p:nvPr/>
        </p:nvSpPr>
        <p:spPr bwMode="auto">
          <a:xfrm>
            <a:off x="179388" y="31750"/>
            <a:ext cx="62648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800" b="1" dirty="0">
                <a:latin typeface="HG丸ｺﾞｼｯｸM-PRO" panose="020F0600000000000000" pitchFamily="50" charset="-128"/>
                <a:ea typeface="HG丸ｺﾞｼｯｸM-PRO" panose="020F0600000000000000" pitchFamily="50" charset="-128"/>
              </a:rPr>
              <a:t>《</a:t>
            </a:r>
            <a:r>
              <a:rPr lang="ja-JP" altLang="en-US" sz="2800" b="1" dirty="0">
                <a:latin typeface="HG丸ｺﾞｼｯｸM-PRO" panose="020F0600000000000000" pitchFamily="50" charset="-128"/>
                <a:ea typeface="HG丸ｺﾞｼｯｸM-PRO" panose="020F0600000000000000" pitchFamily="50" charset="-128"/>
              </a:rPr>
              <a:t>租税の歴史</a:t>
            </a:r>
            <a:r>
              <a:rPr lang="en-US" altLang="ja-JP" sz="2800" b="1" dirty="0">
                <a:latin typeface="HG丸ｺﾞｼｯｸM-PRO" panose="020F0600000000000000" pitchFamily="50" charset="-128"/>
                <a:ea typeface="HG丸ｺﾞｼｯｸM-PRO" panose="020F0600000000000000" pitchFamily="50" charset="-128"/>
              </a:rPr>
              <a:t>》</a:t>
            </a:r>
            <a:r>
              <a:rPr lang="ja-JP" altLang="en-US" sz="2800" b="1" dirty="0">
                <a:latin typeface="HG丸ｺﾞｼｯｸM-PRO" panose="020F0600000000000000" pitchFamily="50" charset="-128"/>
                <a:ea typeface="HG丸ｺﾞｼｯｸM-PRO" panose="020F0600000000000000" pitchFamily="50" charset="-128"/>
              </a:rPr>
              <a:t>　</a:t>
            </a:r>
          </a:p>
        </p:txBody>
      </p:sp>
      <p:cxnSp>
        <p:nvCxnSpPr>
          <p:cNvPr id="86" name="直線コネクタ 85"/>
          <p:cNvCxnSpPr/>
          <p:nvPr/>
        </p:nvCxnSpPr>
        <p:spPr>
          <a:xfrm>
            <a:off x="0" y="393305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9" name="下矢印 88"/>
          <p:cNvSpPr/>
          <p:nvPr/>
        </p:nvSpPr>
        <p:spPr>
          <a:xfrm rot="10800000">
            <a:off x="323528" y="618896"/>
            <a:ext cx="288032" cy="3242152"/>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90" name="下矢印 89"/>
          <p:cNvSpPr/>
          <p:nvPr/>
        </p:nvSpPr>
        <p:spPr>
          <a:xfrm>
            <a:off x="331912" y="4021742"/>
            <a:ext cx="288032" cy="2700863"/>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94647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6"/>
                                        </p:tgtEl>
                                        <p:attrNameLst>
                                          <p:attrName>style.visibility</p:attrName>
                                        </p:attrNameLst>
                                      </p:cBhvr>
                                      <p:to>
                                        <p:strVal val="visible"/>
                                      </p:to>
                                    </p:set>
                                    <p:anim calcmode="lin" valueType="num">
                                      <p:cBhvr additive="base">
                                        <p:cTn id="12" dur="500" fill="hold"/>
                                        <p:tgtEl>
                                          <p:spTgt spid="86"/>
                                        </p:tgtEl>
                                        <p:attrNameLst>
                                          <p:attrName>ppt_x</p:attrName>
                                        </p:attrNameLst>
                                      </p:cBhvr>
                                      <p:tavLst>
                                        <p:tav tm="0">
                                          <p:val>
                                            <p:strVal val="0-#ppt_w/2"/>
                                          </p:val>
                                        </p:tav>
                                        <p:tav tm="100000">
                                          <p:val>
                                            <p:strVal val="#ppt_x"/>
                                          </p:val>
                                        </p:tav>
                                      </p:tavLst>
                                    </p:anim>
                                    <p:anim calcmode="lin" valueType="num">
                                      <p:cBhvr additive="base">
                                        <p:cTn id="13" dur="50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9"/>
                                        </p:tgtEl>
                                        <p:attrNameLst>
                                          <p:attrName>style.visibility</p:attrName>
                                        </p:attrNameLst>
                                      </p:cBhvr>
                                      <p:to>
                                        <p:strVal val="visible"/>
                                      </p:to>
                                    </p:set>
                                    <p:animEffect transition="in" filter="wipe(down)">
                                      <p:cBhvr>
                                        <p:cTn id="18" dur="500"/>
                                        <p:tgtEl>
                                          <p:spTgt spid="8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p:cNvGrpSpPr/>
          <p:nvPr/>
        </p:nvGrpSpPr>
        <p:grpSpPr>
          <a:xfrm>
            <a:off x="505644" y="425067"/>
            <a:ext cx="8724522" cy="4012045"/>
            <a:chOff x="0" y="0"/>
            <a:chExt cx="7419975" cy="3609975"/>
          </a:xfrm>
        </p:grpSpPr>
        <p:graphicFrame>
          <p:nvGraphicFramePr>
            <p:cNvPr id="20" name="グラフ 19"/>
            <p:cNvGraphicFramePr/>
            <p:nvPr>
              <p:extLst>
                <p:ext uri="{D42A27DB-BD31-4B8C-83A1-F6EECF244321}">
                  <p14:modId xmlns:p14="http://schemas.microsoft.com/office/powerpoint/2010/main" val="3781105166"/>
                </p:ext>
              </p:extLst>
            </p:nvPr>
          </p:nvGraphicFramePr>
          <p:xfrm>
            <a:off x="0" y="0"/>
            <a:ext cx="7419975" cy="3609975"/>
          </p:xfrm>
          <a:graphic>
            <a:graphicData uri="http://schemas.openxmlformats.org/drawingml/2006/chart">
              <c:chart xmlns:c="http://schemas.openxmlformats.org/drawingml/2006/chart" xmlns:r="http://schemas.openxmlformats.org/officeDocument/2006/relationships" r:id="rId2"/>
            </a:graphicData>
          </a:graphic>
        </p:graphicFrame>
        <p:sp>
          <p:nvSpPr>
            <p:cNvPr id="21" name="正方形/長方形 20"/>
            <p:cNvSpPr/>
            <p:nvPr/>
          </p:nvSpPr>
          <p:spPr>
            <a:xfrm>
              <a:off x="819151" y="933450"/>
              <a:ext cx="590549" cy="276225"/>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800" dirty="0" smtClean="0">
                  <a:solidFill>
                    <a:schemeClr val="tx1"/>
                  </a:solidFill>
                </a:rPr>
                <a:t>42.5</a:t>
              </a:r>
              <a:endParaRPr kumimoji="1" lang="ja-JP" altLang="en-US" sz="1100" dirty="0">
                <a:solidFill>
                  <a:schemeClr val="tx1"/>
                </a:solidFill>
              </a:endParaRPr>
            </a:p>
          </p:txBody>
        </p:sp>
        <p:sp>
          <p:nvSpPr>
            <p:cNvPr id="22" name="正方形/長方形 21"/>
            <p:cNvSpPr/>
            <p:nvPr/>
          </p:nvSpPr>
          <p:spPr>
            <a:xfrm>
              <a:off x="1828801" y="1343025"/>
              <a:ext cx="590549" cy="276225"/>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800" dirty="0" smtClean="0">
                  <a:solidFill>
                    <a:schemeClr val="tx1"/>
                  </a:solidFill>
                </a:rPr>
                <a:t>32.7</a:t>
              </a:r>
              <a:endParaRPr kumimoji="1" lang="ja-JP" altLang="en-US" sz="1100" dirty="0">
                <a:solidFill>
                  <a:schemeClr val="tx1"/>
                </a:solidFill>
              </a:endParaRPr>
            </a:p>
          </p:txBody>
        </p:sp>
        <p:sp>
          <p:nvSpPr>
            <p:cNvPr id="23" name="正方形/長方形 22"/>
            <p:cNvSpPr/>
            <p:nvPr/>
          </p:nvSpPr>
          <p:spPr>
            <a:xfrm>
              <a:off x="2847976" y="838200"/>
              <a:ext cx="590549" cy="276225"/>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800" dirty="0" smtClean="0">
                  <a:solidFill>
                    <a:schemeClr val="tx1"/>
                  </a:solidFill>
                </a:rPr>
                <a:t>46.5</a:t>
              </a:r>
              <a:endParaRPr kumimoji="1" lang="ja-JP" altLang="en-US" sz="1100" dirty="0">
                <a:solidFill>
                  <a:schemeClr val="tx1"/>
                </a:solidFill>
              </a:endParaRPr>
            </a:p>
          </p:txBody>
        </p:sp>
        <p:sp>
          <p:nvSpPr>
            <p:cNvPr id="24" name="正方形/長方形 23"/>
            <p:cNvSpPr/>
            <p:nvPr/>
          </p:nvSpPr>
          <p:spPr>
            <a:xfrm>
              <a:off x="3876676" y="657225"/>
              <a:ext cx="590549" cy="276225"/>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800" dirty="0" smtClean="0">
                  <a:solidFill>
                    <a:schemeClr val="tx1"/>
                  </a:solidFill>
                </a:rPr>
                <a:t>53.2</a:t>
              </a:r>
              <a:endParaRPr kumimoji="1" lang="ja-JP" altLang="en-US" sz="1100" dirty="0">
                <a:solidFill>
                  <a:schemeClr val="tx1"/>
                </a:solidFill>
              </a:endParaRPr>
            </a:p>
          </p:txBody>
        </p:sp>
        <p:sp>
          <p:nvSpPr>
            <p:cNvPr id="25" name="正方形/長方形 24"/>
            <p:cNvSpPr/>
            <p:nvPr/>
          </p:nvSpPr>
          <p:spPr>
            <a:xfrm>
              <a:off x="4895851" y="533400"/>
              <a:ext cx="590549" cy="276225"/>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800" dirty="0" smtClean="0">
                  <a:solidFill>
                    <a:schemeClr val="tx1"/>
                  </a:solidFill>
                </a:rPr>
                <a:t>56.9</a:t>
              </a:r>
              <a:endParaRPr kumimoji="1" lang="ja-JP" altLang="en-US" sz="1100" dirty="0">
                <a:solidFill>
                  <a:schemeClr val="tx1"/>
                </a:solidFill>
              </a:endParaRPr>
            </a:p>
          </p:txBody>
        </p:sp>
        <p:sp>
          <p:nvSpPr>
            <p:cNvPr id="26" name="正方形/長方形 25"/>
            <p:cNvSpPr/>
            <p:nvPr/>
          </p:nvSpPr>
          <p:spPr>
            <a:xfrm>
              <a:off x="5907964" y="428818"/>
              <a:ext cx="590549" cy="276225"/>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800" dirty="0" smtClean="0">
                  <a:solidFill>
                    <a:schemeClr val="tx1"/>
                  </a:solidFill>
                </a:rPr>
                <a:t>67.1</a:t>
              </a:r>
              <a:endParaRPr kumimoji="1" lang="ja-JP" altLang="en-US" sz="1100" dirty="0">
                <a:solidFill>
                  <a:schemeClr val="tx1"/>
                </a:solidFill>
              </a:endParaRPr>
            </a:p>
          </p:txBody>
        </p:sp>
      </p:grpSp>
      <p:sp>
        <p:nvSpPr>
          <p:cNvPr id="15363" name="テキスト ボックス 34"/>
          <p:cNvSpPr txBox="1">
            <a:spLocks noChangeArrowheads="1"/>
          </p:cNvSpPr>
          <p:nvPr/>
        </p:nvSpPr>
        <p:spPr bwMode="auto">
          <a:xfrm>
            <a:off x="312737" y="188640"/>
            <a:ext cx="76624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dirty="0"/>
              <a:t>国民負担率の</a:t>
            </a:r>
            <a:r>
              <a:rPr lang="ja-JP" altLang="en-US" dirty="0" smtClean="0"/>
              <a:t>国際比較</a:t>
            </a:r>
            <a:endParaRPr lang="en-US" altLang="ja-JP" dirty="0" smtClean="0"/>
          </a:p>
          <a:p>
            <a:pPr eaLnBrk="1" hangingPunct="1"/>
            <a:r>
              <a:rPr lang="ja-JP" altLang="en-US" dirty="0" smtClean="0"/>
              <a:t>　</a:t>
            </a:r>
            <a:r>
              <a:rPr lang="ja-JP" altLang="en-US" sz="1400" dirty="0" smtClean="0"/>
              <a:t>（％）</a:t>
            </a:r>
            <a:endParaRPr lang="ja-JP" altLang="en-US" dirty="0"/>
          </a:p>
        </p:txBody>
      </p:sp>
      <p:sp>
        <p:nvSpPr>
          <p:cNvPr id="45" name="テキスト ボックス 2"/>
          <p:cNvSpPr txBox="1">
            <a:spLocks noChangeArrowheads="1"/>
          </p:cNvSpPr>
          <p:nvPr/>
        </p:nvSpPr>
        <p:spPr bwMode="auto">
          <a:xfrm>
            <a:off x="4211960" y="6480124"/>
            <a:ext cx="544241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000" dirty="0"/>
              <a:t>出典：国民負担率</a:t>
            </a:r>
            <a:r>
              <a:rPr lang="ja-JP" altLang="en-US" sz="1000" dirty="0" smtClean="0"/>
              <a:t>は財務省</a:t>
            </a:r>
            <a:r>
              <a:rPr lang="en-US" altLang="ja-JP" sz="1000" dirty="0" smtClean="0"/>
              <a:t>HP</a:t>
            </a:r>
            <a:r>
              <a:rPr lang="ja-JP" altLang="en-US" sz="1000" dirty="0" err="1" smtClean="0"/>
              <a:t>、</a:t>
            </a:r>
            <a:r>
              <a:rPr lang="ja-JP" altLang="en-US" sz="1000" dirty="0" smtClean="0"/>
              <a:t>老年</a:t>
            </a:r>
            <a:r>
              <a:rPr lang="ja-JP" altLang="en-US" sz="1000" dirty="0"/>
              <a:t>人口比率</a:t>
            </a:r>
            <a:r>
              <a:rPr lang="ja-JP" altLang="en-US" sz="1000" dirty="0" smtClean="0"/>
              <a:t>は内閣府「高齢社会白書」を基に作成</a:t>
            </a:r>
            <a:endParaRPr lang="ja-JP" altLang="en-US" sz="1000" dirty="0"/>
          </a:p>
        </p:txBody>
      </p:sp>
      <p:pic>
        <p:nvPicPr>
          <p:cNvPr id="3074" name="Picture 2" descr="C:\Users\takahashi\Desktop\種類.png"/>
          <p:cNvPicPr>
            <a:picLocks noChangeAspect="1" noChangeArrowheads="1"/>
          </p:cNvPicPr>
          <p:nvPr/>
        </p:nvPicPr>
        <p:blipFill rotWithShape="1">
          <a:blip r:embed="rId3">
            <a:extLst>
              <a:ext uri="{28A0092B-C50C-407E-A947-70E740481C1C}">
                <a14:useLocalDpi xmlns:a14="http://schemas.microsoft.com/office/drawing/2010/main" val="0"/>
              </a:ext>
            </a:extLst>
          </a:blip>
          <a:srcRect l="-3" r="2826"/>
          <a:stretch/>
        </p:blipFill>
        <p:spPr bwMode="auto">
          <a:xfrm>
            <a:off x="3230226" y="53336"/>
            <a:ext cx="5913589" cy="70645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takahashi\Desktop\fl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3982762"/>
            <a:ext cx="6840760" cy="93610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takahashi\Desktop\グラフタイトル.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583272"/>
            <a:ext cx="561976" cy="4419318"/>
          </a:xfrm>
          <a:prstGeom prst="rect">
            <a:avLst/>
          </a:prstGeom>
          <a:noFill/>
          <a:extLst>
            <a:ext uri="{909E8E84-426E-40DD-AFC4-6F175D3DCCD1}">
              <a14:hiddenFill xmlns:a14="http://schemas.microsoft.com/office/drawing/2010/main">
                <a:solidFill>
                  <a:srgbClr val="FFFFFF"/>
                </a:solidFill>
              </a14:hiddenFill>
            </a:ext>
          </a:extLst>
        </p:spPr>
      </p:pic>
      <p:sp>
        <p:nvSpPr>
          <p:cNvPr id="43" name="角丸四角形吹き出し 1"/>
          <p:cNvSpPr>
            <a:spLocks noChangeArrowheads="1"/>
          </p:cNvSpPr>
          <p:nvPr/>
        </p:nvSpPr>
        <p:spPr bwMode="auto">
          <a:xfrm>
            <a:off x="653600" y="6055842"/>
            <a:ext cx="5373995" cy="340519"/>
          </a:xfrm>
          <a:prstGeom prst="wedgeRoundRectCallout">
            <a:avLst>
              <a:gd name="adj1" fmla="val 49904"/>
              <a:gd name="adj2" fmla="val -18770"/>
              <a:gd name="adj3" fmla="val 16667"/>
            </a:avLst>
          </a:prstGeom>
          <a:solidFill>
            <a:srgbClr val="CCFFFF"/>
          </a:solidFill>
          <a:ln>
            <a:headEnd/>
            <a:tailEnd/>
          </a:ln>
        </p:spPr>
        <p:style>
          <a:lnRef idx="0">
            <a:schemeClr val="accent1"/>
          </a:lnRef>
          <a:fillRef idx="3">
            <a:schemeClr val="accent1"/>
          </a:fillRef>
          <a:effectRef idx="3">
            <a:schemeClr val="accent1"/>
          </a:effectRef>
          <a:fontRef idx="minor">
            <a:schemeClr val="lt1"/>
          </a:fontRef>
        </p:style>
        <p:txBody>
          <a:bodyPr anchor="ctr">
            <a:spAutoFit/>
          </a:bodyPr>
          <a:lstStyle/>
          <a:p>
            <a:pPr>
              <a:defRPr/>
            </a:pPr>
            <a:r>
              <a:rPr lang="ja-JP" altLang="en-US" sz="1400" dirty="0">
                <a:solidFill>
                  <a:schemeClr val="tx1"/>
                </a:solidFill>
              </a:rPr>
              <a:t>日本の国民負担率は、主要先進国と比べると低い水準にあります。</a:t>
            </a:r>
            <a:endParaRPr lang="en-US" altLang="ja-JP" sz="1400" dirty="0">
              <a:solidFill>
                <a:schemeClr val="tx1"/>
              </a:solidFill>
            </a:endParaRPr>
          </a:p>
        </p:txBody>
      </p:sp>
      <p:sp>
        <p:nvSpPr>
          <p:cNvPr id="5" name="星 12 4"/>
          <p:cNvSpPr/>
          <p:nvPr/>
        </p:nvSpPr>
        <p:spPr>
          <a:xfrm>
            <a:off x="6780772" y="5717926"/>
            <a:ext cx="2337539" cy="752670"/>
          </a:xfrm>
          <a:prstGeom prst="star12">
            <a:avLst/>
          </a:prstGeom>
          <a:solidFill>
            <a:schemeClr val="tx2">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b="1" dirty="0">
                <a:solidFill>
                  <a:schemeClr val="tx1"/>
                </a:solidFill>
              </a:rPr>
              <a:t>しかし・・・</a:t>
            </a:r>
          </a:p>
        </p:txBody>
      </p:sp>
      <p:pic>
        <p:nvPicPr>
          <p:cNvPr id="3077" name="Picture 5" descr="C:\Users\takahashi\Desktop\こ.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640" y="663475"/>
            <a:ext cx="1898587" cy="783333"/>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34"/>
          <p:cNvSpPr txBox="1">
            <a:spLocks noChangeArrowheads="1"/>
          </p:cNvSpPr>
          <p:nvPr/>
        </p:nvSpPr>
        <p:spPr bwMode="auto">
          <a:xfrm>
            <a:off x="433736" y="4474547"/>
            <a:ext cx="753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dirty="0" smtClean="0"/>
              <a:t>　</a:t>
            </a:r>
            <a:r>
              <a:rPr lang="ja-JP" altLang="en-US" sz="1400" dirty="0" smtClean="0"/>
              <a:t>（％）</a:t>
            </a:r>
            <a:endParaRPr lang="ja-JP" altLang="en-US" dirty="0"/>
          </a:p>
        </p:txBody>
      </p:sp>
      <p:graphicFrame>
        <p:nvGraphicFramePr>
          <p:cNvPr id="27" name="グラフ 26"/>
          <p:cNvGraphicFramePr>
            <a:graphicFrameLocks/>
          </p:cNvGraphicFramePr>
          <p:nvPr>
            <p:extLst>
              <p:ext uri="{D42A27DB-BD31-4B8C-83A1-F6EECF244321}">
                <p14:modId xmlns:p14="http://schemas.microsoft.com/office/powerpoint/2010/main" val="1509708432"/>
              </p:ext>
            </p:extLst>
          </p:nvPr>
        </p:nvGraphicFramePr>
        <p:xfrm>
          <a:off x="846015" y="4659213"/>
          <a:ext cx="8048162" cy="136207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936816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10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400" fill="hold"/>
                                        <p:tgtEl>
                                          <p:spTgt spid="43"/>
                                        </p:tgtEl>
                                        <p:attrNameLst>
                                          <p:attrName>ppt_x</p:attrName>
                                        </p:attrNameLst>
                                      </p:cBhvr>
                                      <p:tavLst>
                                        <p:tav tm="0">
                                          <p:val>
                                            <p:strVal val="#ppt_x"/>
                                          </p:val>
                                        </p:tav>
                                        <p:tav tm="100000">
                                          <p:val>
                                            <p:strVal val="#ppt_x"/>
                                          </p:val>
                                        </p:tav>
                                      </p:tavLst>
                                    </p:anim>
                                    <p:anim calcmode="lin" valueType="num">
                                      <p:cBhvr additive="base">
                                        <p:cTn id="8" dur="1400" fill="hold"/>
                                        <p:tgtEl>
                                          <p:spTgt spid="4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500"/>
                            </p:stCondLst>
                            <p:childTnLst>
                              <p:par>
                                <p:cTn id="10" presetID="53" presetClass="entr" presetSubtype="16" fill="hold" nodeType="afterEffect">
                                  <p:stCondLst>
                                    <p:cond delay="10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テキスト ボックス 13"/>
          <p:cNvSpPr txBox="1">
            <a:spLocks noChangeArrowheads="1"/>
          </p:cNvSpPr>
          <p:nvPr/>
        </p:nvSpPr>
        <p:spPr bwMode="auto">
          <a:xfrm>
            <a:off x="0" y="109538"/>
            <a:ext cx="5292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dirty="0">
                <a:latin typeface="Arial" pitchFamily="34" charset="0"/>
              </a:rPr>
              <a:t>　</a:t>
            </a:r>
            <a:r>
              <a:rPr lang="ja-JP" altLang="en-US" sz="2000" b="1" dirty="0">
                <a:latin typeface="Arial" pitchFamily="34" charset="0"/>
              </a:rPr>
              <a:t>今後さらに少子</a:t>
            </a:r>
            <a:r>
              <a:rPr lang="ja-JP" altLang="en-US" sz="2000" b="1" dirty="0" smtClean="0">
                <a:latin typeface="Arial" pitchFamily="34" charset="0"/>
              </a:rPr>
              <a:t>高齢化が</a:t>
            </a:r>
            <a:r>
              <a:rPr lang="ja-JP" altLang="en-US" sz="2000" b="1" dirty="0">
                <a:latin typeface="Arial" pitchFamily="34" charset="0"/>
              </a:rPr>
              <a:t>進むと・・・</a:t>
            </a:r>
          </a:p>
        </p:txBody>
      </p:sp>
      <p:grpSp>
        <p:nvGrpSpPr>
          <p:cNvPr id="18435" name="グループ化 19"/>
          <p:cNvGrpSpPr>
            <a:grpSpLocks/>
          </p:cNvGrpSpPr>
          <p:nvPr/>
        </p:nvGrpSpPr>
        <p:grpSpPr bwMode="auto">
          <a:xfrm>
            <a:off x="684213" y="636588"/>
            <a:ext cx="5605462" cy="2962275"/>
            <a:chOff x="611560" y="548680"/>
            <a:chExt cx="5788248" cy="2985864"/>
          </a:xfrm>
        </p:grpSpPr>
        <p:grpSp>
          <p:nvGrpSpPr>
            <p:cNvPr id="18454" name="グループ化 9"/>
            <p:cNvGrpSpPr>
              <a:grpSpLocks/>
            </p:cNvGrpSpPr>
            <p:nvPr/>
          </p:nvGrpSpPr>
          <p:grpSpPr bwMode="auto">
            <a:xfrm>
              <a:off x="2843808" y="620688"/>
              <a:ext cx="3556000" cy="2520280"/>
              <a:chOff x="2794000" y="1932422"/>
              <a:chExt cx="3556000" cy="2619012"/>
            </a:xfrm>
          </p:grpSpPr>
          <p:sp>
            <p:nvSpPr>
              <p:cNvPr id="2" name="円/楕円 1"/>
              <p:cNvSpPr/>
              <p:nvPr/>
            </p:nvSpPr>
            <p:spPr>
              <a:xfrm>
                <a:off x="2891149" y="2113669"/>
                <a:ext cx="3276893" cy="1137374"/>
              </a:xfrm>
              <a:prstGeom prst="ellipse">
                <a:avLst/>
              </a:prstGeom>
            </p:spPr>
            <p:style>
              <a:lnRef idx="0">
                <a:schemeClr val="accent4">
                  <a:hueOff val="0"/>
                  <a:satOff val="0"/>
                  <a:lumOff val="0"/>
                  <a:alphaOff val="0"/>
                </a:schemeClr>
              </a:lnRef>
              <a:fillRef idx="1">
                <a:schemeClr val="accent4">
                  <a:tint val="50000"/>
                  <a:alpha val="40000"/>
                  <a:hueOff val="0"/>
                  <a:satOff val="0"/>
                  <a:lumOff val="0"/>
                  <a:alphaOff val="0"/>
                </a:schemeClr>
              </a:fillRef>
              <a:effectRef idx="0">
                <a:schemeClr val="accent4">
                  <a:tint val="50000"/>
                  <a:alpha val="40000"/>
                  <a:hueOff val="0"/>
                  <a:satOff val="0"/>
                  <a:lumOff val="0"/>
                  <a:alphaOff val="0"/>
                </a:schemeClr>
              </a:effectRef>
              <a:fontRef idx="minor">
                <a:schemeClr val="lt1">
                  <a:hueOff val="0"/>
                  <a:satOff val="0"/>
                  <a:lumOff val="0"/>
                  <a:alphaOff val="0"/>
                </a:schemeClr>
              </a:fontRef>
            </p:style>
          </p:sp>
          <p:grpSp>
            <p:nvGrpSpPr>
              <p:cNvPr id="3" name="グループ化 2"/>
              <p:cNvGrpSpPr/>
              <p:nvPr/>
            </p:nvGrpSpPr>
            <p:grpSpPr>
              <a:xfrm>
                <a:off x="3154045" y="2150607"/>
                <a:ext cx="1449289" cy="1305271"/>
                <a:chOff x="3360201" y="556918"/>
                <a:chExt cx="1449289" cy="1305271"/>
              </a:xfrm>
              <a:scene3d>
                <a:camera prst="orthographicFront"/>
                <a:lightRig rig="flat" dir="t"/>
              </a:scene3d>
            </p:grpSpPr>
            <p:sp>
              <p:nvSpPr>
                <p:cNvPr id="8" name="円/楕円 7"/>
                <p:cNvSpPr/>
                <p:nvPr/>
              </p:nvSpPr>
              <p:spPr>
                <a:xfrm>
                  <a:off x="3360201" y="556918"/>
                  <a:ext cx="1449289" cy="1305271"/>
                </a:xfrm>
                <a:prstGeom prst="ellipse">
                  <a:avLst/>
                </a:prstGeom>
                <a:ln w="19050">
                  <a:solidFill>
                    <a:schemeClr val="accent4">
                      <a:lumMod val="75000"/>
                    </a:schemeClr>
                  </a:solidFill>
                </a:ln>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9" name="円/楕円 5"/>
                <p:cNvSpPr/>
                <p:nvPr/>
              </p:nvSpPr>
              <p:spPr>
                <a:xfrm>
                  <a:off x="3572445" y="748070"/>
                  <a:ext cx="1024801" cy="922967"/>
                </a:xfrm>
                <a:prstGeom prst="rect">
                  <a:avLst/>
                </a:prstGeom>
                <a:sp3d/>
              </p:spPr>
              <p:style>
                <a:lnRef idx="0">
                  <a:scrgbClr r="0" g="0" b="0"/>
                </a:lnRef>
                <a:fillRef idx="0">
                  <a:scrgbClr r="0" g="0" b="0"/>
                </a:fillRef>
                <a:effectRef idx="0">
                  <a:scrgbClr r="0" g="0" b="0"/>
                </a:effectRef>
                <a:fontRef idx="minor">
                  <a:schemeClr val="dk1"/>
                </a:fontRef>
              </p:style>
              <p:txBody>
                <a:bodyPr lIns="25400" tIns="25400" rIns="25400" bIns="25400" spcCol="1270" anchor="ctr"/>
                <a:lstStyle/>
                <a:p>
                  <a:pPr algn="ctr" defTabSz="889000">
                    <a:lnSpc>
                      <a:spcPct val="90000"/>
                    </a:lnSpc>
                    <a:spcAft>
                      <a:spcPct val="35000"/>
                    </a:spcAft>
                    <a:defRPr/>
                  </a:pPr>
                  <a:r>
                    <a:rPr lang="ja-JP" altLang="en-US" sz="2400" b="1" dirty="0"/>
                    <a:t>公債金</a:t>
                  </a:r>
                </a:p>
              </p:txBody>
            </p:sp>
          </p:grpSp>
          <p:grpSp>
            <p:nvGrpSpPr>
              <p:cNvPr id="4" name="グループ化 3"/>
              <p:cNvGrpSpPr/>
              <p:nvPr/>
            </p:nvGrpSpPr>
            <p:grpSpPr>
              <a:xfrm>
                <a:off x="4594213" y="2078607"/>
                <a:ext cx="1449278" cy="1305271"/>
                <a:chOff x="4800369" y="484918"/>
                <a:chExt cx="1449278" cy="1305271"/>
              </a:xfrm>
              <a:scene3d>
                <a:camera prst="orthographicFront"/>
                <a:lightRig rig="flat" dir="t"/>
              </a:scene3d>
            </p:grpSpPr>
            <p:sp>
              <p:nvSpPr>
                <p:cNvPr id="6" name="円/楕円 5"/>
                <p:cNvSpPr/>
                <p:nvPr/>
              </p:nvSpPr>
              <p:spPr>
                <a:xfrm>
                  <a:off x="4800369" y="484918"/>
                  <a:ext cx="1449278" cy="1305271"/>
                </a:xfrm>
                <a:prstGeom prst="ellipse">
                  <a:avLst/>
                </a:prstGeom>
                <a:ln w="19050">
                  <a:solidFill>
                    <a:schemeClr val="accent5">
                      <a:lumMod val="75000"/>
                    </a:schemeClr>
                  </a:solidFill>
                </a:ln>
                <a:sp3d prstMaterial="dkEdge">
                  <a:bevelT w="8200" h="38100"/>
                </a:sp3d>
              </p:spPr>
              <p:style>
                <a:lnRef idx="0">
                  <a:schemeClr val="lt1">
                    <a:hueOff val="0"/>
                    <a:satOff val="0"/>
                    <a:lumOff val="0"/>
                    <a:alphaOff val="0"/>
                  </a:schemeClr>
                </a:lnRef>
                <a:fillRef idx="2">
                  <a:schemeClr val="accent4">
                    <a:hueOff val="-4464770"/>
                    <a:satOff val="26899"/>
                    <a:lumOff val="2156"/>
                    <a:alphaOff val="0"/>
                  </a:schemeClr>
                </a:fillRef>
                <a:effectRef idx="1">
                  <a:schemeClr val="accent4">
                    <a:hueOff val="-4464770"/>
                    <a:satOff val="26899"/>
                    <a:lumOff val="2156"/>
                    <a:alphaOff val="0"/>
                  </a:schemeClr>
                </a:effectRef>
                <a:fontRef idx="minor">
                  <a:schemeClr val="dk1"/>
                </a:fontRef>
              </p:style>
            </p:sp>
            <p:sp>
              <p:nvSpPr>
                <p:cNvPr id="7" name="円/楕円 7"/>
                <p:cNvSpPr/>
                <p:nvPr/>
              </p:nvSpPr>
              <p:spPr>
                <a:xfrm>
                  <a:off x="5012611" y="676070"/>
                  <a:ext cx="1024794" cy="922967"/>
                </a:xfrm>
                <a:prstGeom prst="rect">
                  <a:avLst/>
                </a:prstGeom>
                <a:sp3d/>
              </p:spPr>
              <p:style>
                <a:lnRef idx="0">
                  <a:scrgbClr r="0" g="0" b="0"/>
                </a:lnRef>
                <a:fillRef idx="0">
                  <a:scrgbClr r="0" g="0" b="0"/>
                </a:fillRef>
                <a:effectRef idx="0">
                  <a:scrgbClr r="0" g="0" b="0"/>
                </a:effectRef>
                <a:fontRef idx="minor">
                  <a:schemeClr val="dk1"/>
                </a:fontRef>
              </p:style>
              <p:txBody>
                <a:bodyPr lIns="22860" tIns="22860" rIns="22860" bIns="22860" spcCol="1270" anchor="ctr"/>
                <a:lstStyle/>
                <a:p>
                  <a:pPr algn="ctr" defTabSz="800100">
                    <a:lnSpc>
                      <a:spcPct val="90000"/>
                    </a:lnSpc>
                    <a:spcAft>
                      <a:spcPct val="35000"/>
                    </a:spcAft>
                    <a:defRPr/>
                  </a:pPr>
                  <a:r>
                    <a:rPr lang="ja-JP" altLang="en-US" sz="2400" b="1" dirty="0"/>
                    <a:t>社会</a:t>
                  </a:r>
                  <a:endParaRPr lang="en-US" altLang="ja-JP" sz="2400" b="1" dirty="0"/>
                </a:p>
                <a:p>
                  <a:pPr algn="ctr" defTabSz="800100">
                    <a:lnSpc>
                      <a:spcPct val="90000"/>
                    </a:lnSpc>
                    <a:spcAft>
                      <a:spcPct val="35000"/>
                    </a:spcAft>
                    <a:defRPr/>
                  </a:pPr>
                  <a:r>
                    <a:rPr lang="ja-JP" altLang="en-US" sz="2400" b="1" dirty="0"/>
                    <a:t>保障</a:t>
                  </a:r>
                </a:p>
              </p:txBody>
            </p:sp>
          </p:grpSp>
          <p:sp>
            <p:nvSpPr>
              <p:cNvPr id="5" name=" 8"/>
              <p:cNvSpPr/>
              <p:nvPr/>
            </p:nvSpPr>
            <p:spPr>
              <a:xfrm>
                <a:off x="2794433" y="1932420"/>
                <a:ext cx="3555567" cy="2618953"/>
              </a:xfrm>
              <a:prstGeom prst="funnel">
                <a:avLst/>
              </a:prstGeom>
              <a:ln>
                <a:solidFill>
                  <a:schemeClr val="accent4">
                    <a:lumMod val="75000"/>
                  </a:schemeClr>
                </a:solidFill>
              </a:ln>
            </p:spPr>
            <p:style>
              <a:lnRef idx="1">
                <a:schemeClr val="accent4">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grpSp>
        <p:sp>
          <p:nvSpPr>
            <p:cNvPr id="11" name="二等辺三角形 10"/>
            <p:cNvSpPr/>
            <p:nvPr/>
          </p:nvSpPr>
          <p:spPr>
            <a:xfrm>
              <a:off x="2627784" y="2924944"/>
              <a:ext cx="609600" cy="609600"/>
            </a:xfrm>
            <a:prstGeom prst="triangle">
              <a:avLst/>
            </a:prstGeom>
            <a:scene3d>
              <a:camera prst="orthographicFront"/>
              <a:lightRig rig="chilly" dir="t"/>
            </a:scene3d>
            <a:sp3d extrusionH="1700" prstMaterial="dkEdge">
              <a:bevelT w="25400" h="6350" prst="softRound"/>
              <a:bevelB w="0" h="0" prst="convex"/>
            </a:sp3d>
          </p:spPr>
          <p:style>
            <a:lnRef idx="1">
              <a:schemeClr val="accent4">
                <a:tint val="40000"/>
                <a:alpha val="90000"/>
                <a:hueOff val="-2630471"/>
                <a:satOff val="14771"/>
                <a:lumOff val="939"/>
                <a:alphaOff val="0"/>
              </a:schemeClr>
            </a:lnRef>
            <a:fillRef idx="1">
              <a:schemeClr val="accent4">
                <a:tint val="40000"/>
                <a:alpha val="90000"/>
                <a:hueOff val="-2630471"/>
                <a:satOff val="14771"/>
                <a:lumOff val="939"/>
                <a:alphaOff val="0"/>
              </a:schemeClr>
            </a:fillRef>
            <a:effectRef idx="0">
              <a:schemeClr val="accent4">
                <a:tint val="40000"/>
                <a:alpha val="90000"/>
                <a:hueOff val="-2630471"/>
                <a:satOff val="14771"/>
                <a:lumOff val="939"/>
                <a:alphaOff val="0"/>
              </a:schemeClr>
            </a:effectRef>
            <a:fontRef idx="minor">
              <a:schemeClr val="dk1">
                <a:hueOff val="0"/>
                <a:satOff val="0"/>
                <a:lumOff val="0"/>
                <a:alphaOff val="0"/>
              </a:schemeClr>
            </a:fontRef>
          </p:style>
        </p:sp>
        <p:sp>
          <p:nvSpPr>
            <p:cNvPr id="12" name="正方形/長方形 11"/>
            <p:cNvSpPr/>
            <p:nvPr/>
          </p:nvSpPr>
          <p:spPr>
            <a:xfrm rot="959549">
              <a:off x="960581" y="2754302"/>
              <a:ext cx="4036962" cy="204327"/>
            </a:xfrm>
            <a:prstGeom prst="rect">
              <a:avLst/>
            </a:prstGeom>
            <a:scene3d>
              <a:camera prst="orthographicFront"/>
              <a:lightRig rig="chilly" dir="t"/>
            </a:scene3d>
            <a:sp3d extrusionH="1700" prstMaterial="dkEdge">
              <a:bevelT w="25400" h="6350" prst="softRound"/>
              <a:bevelB w="0" h="0" prst="convex"/>
            </a:sp3d>
          </p:spPr>
          <p:style>
            <a:lnRef idx="1">
              <a:schemeClr val="accent4">
                <a:tint val="40000"/>
                <a:alpha val="90000"/>
                <a:hueOff val="-3945706"/>
                <a:satOff val="22157"/>
                <a:lumOff val="1408"/>
                <a:alphaOff val="0"/>
              </a:schemeClr>
            </a:lnRef>
            <a:fillRef idx="1">
              <a:schemeClr val="accent4">
                <a:tint val="40000"/>
                <a:alpha val="90000"/>
                <a:hueOff val="-3945706"/>
                <a:satOff val="22157"/>
                <a:lumOff val="1408"/>
                <a:alphaOff val="0"/>
              </a:schemeClr>
            </a:fillRef>
            <a:effectRef idx="0">
              <a:schemeClr val="accent4">
                <a:tint val="40000"/>
                <a:alpha val="90000"/>
                <a:hueOff val="-3945706"/>
                <a:satOff val="22157"/>
                <a:lumOff val="1408"/>
                <a:alphaOff val="0"/>
              </a:schemeClr>
            </a:effectRef>
            <a:fontRef idx="minor">
              <a:schemeClr val="dk1">
                <a:hueOff val="0"/>
                <a:satOff val="0"/>
                <a:lumOff val="0"/>
                <a:alphaOff val="0"/>
              </a:schemeClr>
            </a:fontRef>
          </p:style>
        </p:sp>
        <p:sp>
          <p:nvSpPr>
            <p:cNvPr id="15" name="円/楕円 14"/>
            <p:cNvSpPr/>
            <p:nvPr/>
          </p:nvSpPr>
          <p:spPr>
            <a:xfrm>
              <a:off x="611560" y="548680"/>
              <a:ext cx="1872208" cy="1728192"/>
            </a:xfrm>
            <a:prstGeom prst="ellipse">
              <a:avLst/>
            </a:prstGeom>
            <a:solidFill>
              <a:schemeClr val="accent6">
                <a:lumMod val="60000"/>
                <a:lumOff val="40000"/>
              </a:schemeClr>
            </a:solidFill>
            <a:ln w="19050">
              <a:solidFill>
                <a:schemeClr val="accent6">
                  <a:lumMod val="75000"/>
                </a:schemeClr>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anchor="ctr"/>
            <a:lstStyle/>
            <a:p>
              <a:pPr algn="ctr">
                <a:defRPr/>
              </a:pPr>
              <a:r>
                <a:rPr lang="ja-JP" altLang="en-US" sz="2800" b="1" dirty="0"/>
                <a:t>負担</a:t>
              </a:r>
            </a:p>
          </p:txBody>
        </p:sp>
      </p:grpSp>
      <p:sp>
        <p:nvSpPr>
          <p:cNvPr id="18436" name="テキスト ボックス 15"/>
          <p:cNvSpPr txBox="1">
            <a:spLocks noChangeArrowheads="1"/>
          </p:cNvSpPr>
          <p:nvPr/>
        </p:nvSpPr>
        <p:spPr bwMode="auto">
          <a:xfrm>
            <a:off x="3895725" y="2189163"/>
            <a:ext cx="1657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b="1">
                <a:latin typeface="Arial" pitchFamily="34" charset="0"/>
              </a:rPr>
              <a:t>増加する</a:t>
            </a:r>
          </a:p>
        </p:txBody>
      </p:sp>
      <p:sp>
        <p:nvSpPr>
          <p:cNvPr id="18437" name="テキスト ボックス 17"/>
          <p:cNvSpPr txBox="1">
            <a:spLocks noChangeArrowheads="1"/>
          </p:cNvSpPr>
          <p:nvPr/>
        </p:nvSpPr>
        <p:spPr bwMode="auto">
          <a:xfrm>
            <a:off x="1590675" y="2271713"/>
            <a:ext cx="1655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b="1">
                <a:latin typeface="Arial" pitchFamily="34" charset="0"/>
              </a:rPr>
              <a:t>が増える</a:t>
            </a:r>
          </a:p>
        </p:txBody>
      </p:sp>
      <p:grpSp>
        <p:nvGrpSpPr>
          <p:cNvPr id="10" name="グループ化 9"/>
          <p:cNvGrpSpPr>
            <a:grpSpLocks/>
          </p:cNvGrpSpPr>
          <p:nvPr/>
        </p:nvGrpSpPr>
        <p:grpSpPr bwMode="auto">
          <a:xfrm>
            <a:off x="2049463" y="3932238"/>
            <a:ext cx="5168900" cy="1768475"/>
            <a:chOff x="2049322" y="3932013"/>
            <a:chExt cx="5169412" cy="1769270"/>
          </a:xfrm>
        </p:grpSpPr>
        <p:grpSp>
          <p:nvGrpSpPr>
            <p:cNvPr id="21" name="グループ化 20"/>
            <p:cNvGrpSpPr/>
            <p:nvPr/>
          </p:nvGrpSpPr>
          <p:grpSpPr>
            <a:xfrm rot="21317062">
              <a:off x="2049322" y="3932013"/>
              <a:ext cx="2210652" cy="1769270"/>
              <a:chOff x="653332" y="888374"/>
              <a:chExt cx="982188" cy="634286"/>
            </a:xfrm>
            <a:scene3d>
              <a:camera prst="orthographicFront"/>
              <a:lightRig rig="chilly" dir="t"/>
            </a:scene3d>
          </p:grpSpPr>
          <p:sp>
            <p:nvSpPr>
              <p:cNvPr id="22" name="角丸四角形 21"/>
              <p:cNvSpPr/>
              <p:nvPr/>
            </p:nvSpPr>
            <p:spPr>
              <a:xfrm rot="240000">
                <a:off x="678502" y="888374"/>
                <a:ext cx="957018" cy="445872"/>
              </a:xfrm>
              <a:prstGeom prst="roundRect">
                <a:avLst/>
              </a:prstGeom>
              <a:sp3d prstMaterial="translucentPowder">
                <a:bevelT w="127000" h="25400" prst="softRound"/>
              </a:sp3d>
            </p:spPr>
            <p:style>
              <a:lnRef idx="0">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anchor="ctr"/>
              <a:lstStyle/>
              <a:p>
                <a:pPr algn="ctr">
                  <a:defRPr/>
                </a:pPr>
                <a:r>
                  <a:rPr lang="ja-JP" altLang="en-US" sz="2800" dirty="0"/>
                  <a:t>高福祉</a:t>
                </a:r>
                <a:endParaRPr lang="en-US" altLang="ja-JP" dirty="0"/>
              </a:p>
              <a:p>
                <a:pPr algn="ctr">
                  <a:defRPr/>
                </a:pPr>
                <a:r>
                  <a:rPr lang="ja-JP" altLang="en-US" dirty="0"/>
                  <a:t>・</a:t>
                </a:r>
                <a:endParaRPr lang="en-US" altLang="ja-JP" dirty="0"/>
              </a:p>
              <a:p>
                <a:pPr algn="ctr">
                  <a:defRPr/>
                </a:pPr>
                <a:r>
                  <a:rPr lang="ja-JP" altLang="en-US" sz="2800" dirty="0"/>
                  <a:t>高負担</a:t>
                </a:r>
              </a:p>
            </p:txBody>
          </p:sp>
          <p:sp>
            <p:nvSpPr>
              <p:cNvPr id="23" name="角丸四角形 4"/>
              <p:cNvSpPr/>
              <p:nvPr/>
            </p:nvSpPr>
            <p:spPr>
              <a:xfrm rot="240000">
                <a:off x="653332" y="1120320"/>
                <a:ext cx="913486" cy="402340"/>
              </a:xfrm>
              <a:prstGeom prst="rect">
                <a:avLst/>
              </a:prstGeom>
              <a:sp3d/>
            </p:spPr>
            <p:style>
              <a:lnRef idx="0">
                <a:scrgbClr r="0" g="0" b="0"/>
              </a:lnRef>
              <a:fillRef idx="0">
                <a:scrgbClr r="0" g="0" b="0"/>
              </a:fillRef>
              <a:effectRef idx="0">
                <a:scrgbClr r="0" g="0" b="0"/>
              </a:effectRef>
              <a:fontRef idx="minor">
                <a:schemeClr val="lt1"/>
              </a:fontRef>
            </p:style>
            <p:txBody>
              <a:bodyPr lIns="57150" tIns="57150" rIns="57150" bIns="57150" spcCol="1270" anchor="ctr"/>
              <a:lstStyle/>
              <a:p>
                <a:pPr algn="ctr" defTabSz="666750">
                  <a:lnSpc>
                    <a:spcPct val="90000"/>
                  </a:lnSpc>
                  <a:spcAft>
                    <a:spcPct val="35000"/>
                  </a:spcAft>
                  <a:defRPr/>
                </a:pPr>
                <a:endParaRPr lang="ja-JP" altLang="en-US" sz="1500" dirty="0"/>
              </a:p>
            </p:txBody>
          </p:sp>
        </p:grpSp>
        <p:grpSp>
          <p:nvGrpSpPr>
            <p:cNvPr id="24" name="グループ化 23"/>
            <p:cNvGrpSpPr/>
            <p:nvPr/>
          </p:nvGrpSpPr>
          <p:grpSpPr>
            <a:xfrm rot="21332144">
              <a:off x="4909240" y="3943298"/>
              <a:ext cx="2309494" cy="1606416"/>
              <a:chOff x="2060080" y="562767"/>
              <a:chExt cx="975086" cy="586892"/>
            </a:xfrm>
            <a:scene3d>
              <a:camera prst="orthographicFront"/>
              <a:lightRig rig="chilly" dir="t"/>
            </a:scene3d>
          </p:grpSpPr>
          <p:sp>
            <p:nvSpPr>
              <p:cNvPr id="25" name="角丸四角形 24"/>
              <p:cNvSpPr/>
              <p:nvPr/>
            </p:nvSpPr>
            <p:spPr>
              <a:xfrm rot="240000">
                <a:off x="2078148" y="562767"/>
                <a:ext cx="957018" cy="445872"/>
              </a:xfrm>
              <a:prstGeom prst="roundRect">
                <a:avLst/>
              </a:prstGeom>
              <a:sp3d prstMaterial="translucentPowder">
                <a:bevelT w="127000" h="25400" prst="softRound"/>
              </a:sp3d>
            </p:spPr>
            <p:style>
              <a:lnRef idx="0">
                <a:schemeClr val="lt1">
                  <a:hueOff val="0"/>
                  <a:satOff val="0"/>
                  <a:lumOff val="0"/>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txBody>
              <a:bodyPr anchor="ctr"/>
              <a:lstStyle/>
              <a:p>
                <a:pPr algn="ctr">
                  <a:defRPr/>
                </a:pPr>
                <a:r>
                  <a:rPr lang="ja-JP" altLang="en-US" sz="2800" dirty="0"/>
                  <a:t>低福祉</a:t>
                </a:r>
                <a:endParaRPr lang="en-US" altLang="ja-JP" sz="2800" dirty="0"/>
              </a:p>
              <a:p>
                <a:pPr algn="ctr">
                  <a:defRPr/>
                </a:pPr>
                <a:r>
                  <a:rPr lang="ja-JP" altLang="en-US" dirty="0"/>
                  <a:t>・</a:t>
                </a:r>
                <a:endParaRPr lang="en-US" altLang="ja-JP" dirty="0"/>
              </a:p>
              <a:p>
                <a:pPr algn="ctr">
                  <a:defRPr/>
                </a:pPr>
                <a:r>
                  <a:rPr lang="ja-JP" altLang="en-US" sz="2800" dirty="0"/>
                  <a:t>低負担</a:t>
                </a:r>
              </a:p>
            </p:txBody>
          </p:sp>
          <p:sp>
            <p:nvSpPr>
              <p:cNvPr id="26" name="角丸四角形 4"/>
              <p:cNvSpPr/>
              <p:nvPr/>
            </p:nvSpPr>
            <p:spPr>
              <a:xfrm rot="240000">
                <a:off x="2060080" y="747319"/>
                <a:ext cx="913486" cy="402340"/>
              </a:xfrm>
              <a:prstGeom prst="rect">
                <a:avLst/>
              </a:prstGeom>
              <a:sp3d/>
            </p:spPr>
            <p:style>
              <a:lnRef idx="0">
                <a:scrgbClr r="0" g="0" b="0"/>
              </a:lnRef>
              <a:fillRef idx="0">
                <a:scrgbClr r="0" g="0" b="0"/>
              </a:fillRef>
              <a:effectRef idx="0">
                <a:scrgbClr r="0" g="0" b="0"/>
              </a:effectRef>
              <a:fontRef idx="minor">
                <a:schemeClr val="lt1"/>
              </a:fontRef>
            </p:style>
            <p:txBody>
              <a:bodyPr lIns="57150" tIns="57150" rIns="57150" bIns="57150" spcCol="1270" anchor="ctr"/>
              <a:lstStyle/>
              <a:p>
                <a:pPr algn="ctr" defTabSz="666750">
                  <a:lnSpc>
                    <a:spcPct val="90000"/>
                  </a:lnSpc>
                  <a:spcAft>
                    <a:spcPct val="35000"/>
                  </a:spcAft>
                  <a:defRPr/>
                </a:pPr>
                <a:endParaRPr lang="ja-JP" altLang="en-US" sz="1500" dirty="0"/>
              </a:p>
            </p:txBody>
          </p:sp>
        </p:grpSp>
        <p:sp>
          <p:nvSpPr>
            <p:cNvPr id="18453" name="テキスト ボックス 26"/>
            <p:cNvSpPr txBox="1">
              <a:spLocks noChangeArrowheads="1"/>
            </p:cNvSpPr>
            <p:nvPr/>
          </p:nvSpPr>
          <p:spPr bwMode="auto">
            <a:xfrm>
              <a:off x="4240402" y="4245081"/>
              <a:ext cx="7921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3600">
                  <a:latin typeface="Arial" pitchFamily="34" charset="0"/>
                </a:rPr>
                <a:t>ｏｒ</a:t>
              </a:r>
            </a:p>
          </p:txBody>
        </p:sp>
      </p:grpSp>
      <p:sp>
        <p:nvSpPr>
          <p:cNvPr id="23561" name="テキスト ボックス 27"/>
          <p:cNvSpPr txBox="1">
            <a:spLocks noChangeArrowheads="1"/>
          </p:cNvSpPr>
          <p:nvPr/>
        </p:nvSpPr>
        <p:spPr bwMode="auto">
          <a:xfrm>
            <a:off x="395288" y="3573463"/>
            <a:ext cx="48974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a:latin typeface="Arial" pitchFamily="34" charset="0"/>
              </a:rPr>
              <a:t>私たちが今後、よりよい生活を求める為には・・・</a:t>
            </a:r>
          </a:p>
        </p:txBody>
      </p:sp>
      <p:grpSp>
        <p:nvGrpSpPr>
          <p:cNvPr id="13" name="グループ化 12"/>
          <p:cNvGrpSpPr>
            <a:grpSpLocks/>
          </p:cNvGrpSpPr>
          <p:nvPr/>
        </p:nvGrpSpPr>
        <p:grpSpPr bwMode="auto">
          <a:xfrm>
            <a:off x="19050" y="3078163"/>
            <a:ext cx="8836025" cy="2447925"/>
            <a:chOff x="134938" y="2949953"/>
            <a:chExt cx="8836193" cy="2449135"/>
          </a:xfrm>
        </p:grpSpPr>
        <p:sp>
          <p:nvSpPr>
            <p:cNvPr id="29" name="円形吹き出し 28"/>
            <p:cNvSpPr/>
            <p:nvPr/>
          </p:nvSpPr>
          <p:spPr>
            <a:xfrm>
              <a:off x="7134359" y="2949953"/>
              <a:ext cx="1836772" cy="1243626"/>
            </a:xfrm>
            <a:prstGeom prst="wedgeEllipseCallout">
              <a:avLst>
                <a:gd name="adj1" fmla="val -44560"/>
                <a:gd name="adj2" fmla="val 58607"/>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600" dirty="0"/>
                <a:t>国民にとっては負担率が低い方が望ましい・・・</a:t>
              </a:r>
            </a:p>
          </p:txBody>
        </p:sp>
        <p:sp>
          <p:nvSpPr>
            <p:cNvPr id="30" name="円形吹き出し 29"/>
            <p:cNvSpPr/>
            <p:nvPr/>
          </p:nvSpPr>
          <p:spPr>
            <a:xfrm>
              <a:off x="134938" y="4319054"/>
              <a:ext cx="2049502" cy="1080034"/>
            </a:xfrm>
            <a:prstGeom prst="wedgeEllipseCallout">
              <a:avLst>
                <a:gd name="adj1" fmla="val 50266"/>
                <a:gd name="adj2" fmla="val -45565"/>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600" dirty="0"/>
                <a:t>公的サービスの水準は下げられない・・・</a:t>
              </a:r>
            </a:p>
          </p:txBody>
        </p:sp>
      </p:grpSp>
      <p:sp>
        <p:nvSpPr>
          <p:cNvPr id="33" name="角丸四角形吹き出し 3"/>
          <p:cNvSpPr>
            <a:spLocks noChangeArrowheads="1"/>
          </p:cNvSpPr>
          <p:nvPr/>
        </p:nvSpPr>
        <p:spPr bwMode="auto">
          <a:xfrm>
            <a:off x="1755787" y="5413376"/>
            <a:ext cx="6552728" cy="792087"/>
          </a:xfrm>
          <a:prstGeom prst="wedgeRoundRectCallout">
            <a:avLst>
              <a:gd name="adj1" fmla="val -49909"/>
              <a:gd name="adj2" fmla="val 31929"/>
              <a:gd name="adj3" fmla="val 16667"/>
            </a:avLst>
          </a:prstGeom>
          <a:solidFill>
            <a:schemeClr val="bg1"/>
          </a:solidFill>
          <a:ln>
            <a:solidFill>
              <a:schemeClr val="tx2"/>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r>
              <a:rPr lang="ja-JP" altLang="en-US" dirty="0">
                <a:solidFill>
                  <a:schemeClr val="tx1"/>
                </a:solidFill>
              </a:rPr>
              <a:t>社会保障給付などの公的サービスとそれに応じた国民負担</a:t>
            </a:r>
            <a:endParaRPr lang="en-US" altLang="ja-JP" dirty="0">
              <a:solidFill>
                <a:schemeClr val="tx1"/>
              </a:solidFill>
            </a:endParaRPr>
          </a:p>
          <a:p>
            <a:pPr>
              <a:defRPr/>
            </a:pPr>
            <a:r>
              <a:rPr lang="ja-JP" altLang="en-US" dirty="0">
                <a:solidFill>
                  <a:schemeClr val="tx1"/>
                </a:solidFill>
              </a:rPr>
              <a:t>をどの程度の水準にするかは、私たちの選択にかかっています。</a:t>
            </a:r>
            <a:endParaRPr lang="en-US" altLang="ja-JP" dirty="0">
              <a:solidFill>
                <a:schemeClr val="tx1"/>
              </a:solidFill>
            </a:endParaRPr>
          </a:p>
        </p:txBody>
      </p:sp>
      <p:sp>
        <p:nvSpPr>
          <p:cNvPr id="23567" name="テキスト ボックス 12"/>
          <p:cNvSpPr txBox="1">
            <a:spLocks noChangeArrowheads="1"/>
          </p:cNvSpPr>
          <p:nvPr/>
        </p:nvSpPr>
        <p:spPr bwMode="auto">
          <a:xfrm>
            <a:off x="2443163" y="6354763"/>
            <a:ext cx="6562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a:latin typeface="Arial" pitchFamily="34" charset="0"/>
              </a:rPr>
              <a:t>つまり、</a:t>
            </a:r>
            <a:r>
              <a:rPr lang="ja-JP" altLang="en-US" sz="1800" b="1">
                <a:solidFill>
                  <a:srgbClr val="FF0000"/>
                </a:solidFill>
                <a:latin typeface="Arial" pitchFamily="34" charset="0"/>
              </a:rPr>
              <a:t>ルール（税制）</a:t>
            </a:r>
            <a:r>
              <a:rPr lang="ja-JP" altLang="en-US" sz="1800">
                <a:latin typeface="Arial" pitchFamily="34" charset="0"/>
              </a:rPr>
              <a:t>が必要となってくる。</a:t>
            </a:r>
          </a:p>
        </p:txBody>
      </p:sp>
      <p:sp>
        <p:nvSpPr>
          <p:cNvPr id="17" name="下矢印 16"/>
          <p:cNvSpPr/>
          <p:nvPr/>
        </p:nvSpPr>
        <p:spPr>
          <a:xfrm>
            <a:off x="6732240" y="6354155"/>
            <a:ext cx="1728192" cy="369332"/>
          </a:xfrm>
          <a:prstGeom prst="downArrow">
            <a:avLst/>
          </a:prstGeom>
          <a:solidFill>
            <a:schemeClr val="tx1">
              <a:lumMod val="65000"/>
              <a:lumOff val="3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ja-JP" altLang="en-US" dirty="0"/>
          </a:p>
        </p:txBody>
      </p:sp>
      <p:sp>
        <p:nvSpPr>
          <p:cNvPr id="18448" name="テキスト ボックス 18"/>
          <p:cNvSpPr txBox="1">
            <a:spLocks noChangeArrowheads="1"/>
          </p:cNvSpPr>
          <p:nvPr/>
        </p:nvSpPr>
        <p:spPr bwMode="auto">
          <a:xfrm>
            <a:off x="6450013" y="1030288"/>
            <a:ext cx="24479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400" dirty="0"/>
              <a:t>社会保障では・・・</a:t>
            </a:r>
            <a:endParaRPr lang="en-US" altLang="ja-JP" sz="1400" dirty="0"/>
          </a:p>
          <a:p>
            <a:pPr eaLnBrk="1" hangingPunct="1">
              <a:spcBef>
                <a:spcPct val="0"/>
              </a:spcBef>
              <a:buFontTx/>
              <a:buNone/>
            </a:pPr>
            <a:r>
              <a:rPr lang="en-US" altLang="ja-JP" sz="1400" dirty="0"/>
              <a:t>1</a:t>
            </a:r>
            <a:r>
              <a:rPr lang="ja-JP" altLang="en-US" sz="1400" dirty="0"/>
              <a:t>人の</a:t>
            </a:r>
            <a:r>
              <a:rPr lang="en-US" altLang="ja-JP" sz="1400" dirty="0"/>
              <a:t>65</a:t>
            </a:r>
            <a:r>
              <a:rPr lang="ja-JP" altLang="en-US" sz="1400" dirty="0"/>
              <a:t>歳以上の高齢者を</a:t>
            </a:r>
            <a:endParaRPr lang="en-US" altLang="ja-JP" sz="1400" dirty="0"/>
          </a:p>
          <a:p>
            <a:pPr eaLnBrk="1" hangingPunct="1">
              <a:spcBef>
                <a:spcPct val="0"/>
              </a:spcBef>
              <a:buFontTx/>
              <a:buNone/>
            </a:pPr>
            <a:r>
              <a:rPr lang="ja-JP" altLang="en-US" sz="1400" dirty="0"/>
              <a:t>保障する為に</a:t>
            </a:r>
            <a:endParaRPr lang="en-US" altLang="ja-JP" sz="1400" dirty="0"/>
          </a:p>
          <a:p>
            <a:pPr eaLnBrk="1" hangingPunct="1">
              <a:spcBef>
                <a:spcPct val="0"/>
              </a:spcBef>
              <a:buFontTx/>
              <a:buNone/>
            </a:pPr>
            <a:r>
              <a:rPr lang="en-US" altLang="ja-JP" sz="1400" dirty="0"/>
              <a:t>1965</a:t>
            </a:r>
            <a:r>
              <a:rPr lang="ja-JP" altLang="en-US" sz="1400" dirty="0"/>
              <a:t>年：</a:t>
            </a:r>
            <a:r>
              <a:rPr lang="en-US" altLang="ja-JP" sz="1400" dirty="0"/>
              <a:t>9.1</a:t>
            </a:r>
            <a:r>
              <a:rPr lang="ja-JP" altLang="en-US" sz="1400" dirty="0"/>
              <a:t>人（</a:t>
            </a:r>
            <a:r>
              <a:rPr lang="en-US" altLang="ja-JP" sz="1400" dirty="0"/>
              <a:t>20</a:t>
            </a:r>
            <a:r>
              <a:rPr lang="ja-JP" altLang="en-US" sz="1400" dirty="0"/>
              <a:t>～</a:t>
            </a:r>
            <a:r>
              <a:rPr lang="en-US" altLang="ja-JP" sz="1400" dirty="0"/>
              <a:t>64</a:t>
            </a:r>
            <a:r>
              <a:rPr lang="ja-JP" altLang="en-US" sz="1400" dirty="0"/>
              <a:t>歳）</a:t>
            </a:r>
            <a:endParaRPr lang="en-US" altLang="ja-JP" sz="1400" dirty="0"/>
          </a:p>
          <a:p>
            <a:pPr eaLnBrk="1" hangingPunct="1">
              <a:spcBef>
                <a:spcPct val="0"/>
              </a:spcBef>
              <a:buFontTx/>
              <a:buNone/>
            </a:pPr>
            <a:r>
              <a:rPr lang="en-US" altLang="ja-JP" sz="1400" dirty="0" smtClean="0"/>
              <a:t>2015</a:t>
            </a:r>
            <a:r>
              <a:rPr lang="ja-JP" altLang="en-US" sz="1400" dirty="0" smtClean="0"/>
              <a:t>年</a:t>
            </a:r>
            <a:r>
              <a:rPr lang="ja-JP" altLang="en-US" sz="1400" dirty="0"/>
              <a:t>：</a:t>
            </a:r>
            <a:r>
              <a:rPr lang="en-US" altLang="ja-JP" sz="1400" dirty="0" smtClean="0"/>
              <a:t>2.1</a:t>
            </a:r>
            <a:r>
              <a:rPr lang="ja-JP" altLang="en-US" sz="1400" dirty="0" smtClean="0"/>
              <a:t>人</a:t>
            </a:r>
            <a:endParaRPr lang="en-US" altLang="ja-JP" sz="1400" dirty="0"/>
          </a:p>
          <a:p>
            <a:pPr eaLnBrk="1" hangingPunct="1">
              <a:spcBef>
                <a:spcPct val="0"/>
              </a:spcBef>
              <a:buFontTx/>
              <a:buNone/>
            </a:pPr>
            <a:r>
              <a:rPr lang="en-US" altLang="ja-JP" sz="1400" dirty="0"/>
              <a:t>2050</a:t>
            </a:r>
            <a:r>
              <a:rPr lang="ja-JP" altLang="en-US" sz="1400" dirty="0"/>
              <a:t>年：</a:t>
            </a:r>
            <a:r>
              <a:rPr lang="en-US" altLang="ja-JP" sz="1400" dirty="0"/>
              <a:t>1.2</a:t>
            </a:r>
            <a:r>
              <a:rPr lang="ja-JP" altLang="en-US" sz="1400" dirty="0"/>
              <a:t>人（予想）</a:t>
            </a:r>
            <a:endParaRPr lang="en-US" altLang="ja-JP" sz="1400" dirty="0"/>
          </a:p>
          <a:p>
            <a:pPr eaLnBrk="1" hangingPunct="1">
              <a:spcBef>
                <a:spcPct val="0"/>
              </a:spcBef>
              <a:buFontTx/>
              <a:buNone/>
            </a:pPr>
            <a:r>
              <a:rPr lang="en-US" altLang="ja-JP" sz="1400" dirty="0"/>
              <a:t>※</a:t>
            </a:r>
            <a:r>
              <a:rPr lang="ja-JP" altLang="en-US" sz="1400" dirty="0"/>
              <a:t>年々負担が増加している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1500"/>
                                  </p:stCondLst>
                                  <p:childTnLst>
                                    <p:set>
                                      <p:cBhvr>
                                        <p:cTn id="6" dur="1" fill="hold">
                                          <p:stCondLst>
                                            <p:cond delay="0"/>
                                          </p:stCondLst>
                                        </p:cTn>
                                        <p:tgtEl>
                                          <p:spTgt spid="23561"/>
                                        </p:tgtEl>
                                        <p:attrNameLst>
                                          <p:attrName>style.visibility</p:attrName>
                                        </p:attrNameLst>
                                      </p:cBhvr>
                                      <p:to>
                                        <p:strVal val="visible"/>
                                      </p:to>
                                    </p:set>
                                    <p:anim calcmode="lin" valueType="num">
                                      <p:cBhvr additive="base">
                                        <p:cTn id="7" dur="2000" fill="hold"/>
                                        <p:tgtEl>
                                          <p:spTgt spid="23561"/>
                                        </p:tgtEl>
                                        <p:attrNameLst>
                                          <p:attrName>ppt_x</p:attrName>
                                        </p:attrNameLst>
                                      </p:cBhvr>
                                      <p:tavLst>
                                        <p:tav tm="0">
                                          <p:val>
                                            <p:strVal val="#ppt_x"/>
                                          </p:val>
                                        </p:tav>
                                        <p:tav tm="100000">
                                          <p:val>
                                            <p:strVal val="#ppt_x"/>
                                          </p:val>
                                        </p:tav>
                                      </p:tavLst>
                                    </p:anim>
                                    <p:anim calcmode="lin" valueType="num">
                                      <p:cBhvr additive="base">
                                        <p:cTn id="8" dur="2000" fill="hold"/>
                                        <p:tgtEl>
                                          <p:spTgt spid="2356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par>
                          <p:cTn id="9" fill="hold" nodeType="afterGroup">
                            <p:stCondLst>
                              <p:cond delay="3500"/>
                            </p:stCondLst>
                            <p:childTnLst>
                              <p:par>
                                <p:cTn id="10" presetID="2" presetClass="entr" presetSubtype="4" fill="hold" nodeType="afterEffect">
                                  <p:stCondLst>
                                    <p:cond delay="150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2000" fill="hold"/>
                                        <p:tgtEl>
                                          <p:spTgt spid="10"/>
                                        </p:tgtEl>
                                        <p:attrNameLst>
                                          <p:attrName>ppt_x</p:attrName>
                                        </p:attrNameLst>
                                      </p:cBhvr>
                                      <p:tavLst>
                                        <p:tav tm="0">
                                          <p:val>
                                            <p:strVal val="#ppt_x"/>
                                          </p:val>
                                        </p:tav>
                                        <p:tav tm="100000">
                                          <p:val>
                                            <p:strVal val="#ppt_x"/>
                                          </p:val>
                                        </p:tav>
                                      </p:tavLst>
                                    </p:anim>
                                    <p:anim calcmode="lin" valueType="num">
                                      <p:cBhvr additive="base">
                                        <p:cTn id="13" dur="20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par>
                          <p:cTn id="14" fill="hold" nodeType="afterGroup">
                            <p:stCondLst>
                              <p:cond delay="7000"/>
                            </p:stCondLst>
                            <p:childTnLst>
                              <p:par>
                                <p:cTn id="15" presetID="55" presetClass="entr" presetSubtype="0" fill="hold" nodeType="afterEffect">
                                  <p:stCondLst>
                                    <p:cond delay="500"/>
                                  </p:stCondLst>
                                  <p:childTnLst>
                                    <p:set>
                                      <p:cBhvr>
                                        <p:cTn id="16" dur="1" fill="hold">
                                          <p:stCondLst>
                                            <p:cond delay="0"/>
                                          </p:stCondLst>
                                        </p:cTn>
                                        <p:tgtEl>
                                          <p:spTgt spid="13"/>
                                        </p:tgtEl>
                                        <p:attrNameLst>
                                          <p:attrName>style.visibility</p:attrName>
                                        </p:attrNameLst>
                                      </p:cBhvr>
                                      <p:to>
                                        <p:strVal val="visible"/>
                                      </p:to>
                                    </p:set>
                                    <p:anim calcmode="lin" valueType="num">
                                      <p:cBhvr>
                                        <p:cTn id="17" dur="2000" fill="hold"/>
                                        <p:tgtEl>
                                          <p:spTgt spid="13"/>
                                        </p:tgtEl>
                                        <p:attrNameLst>
                                          <p:attrName>ppt_w</p:attrName>
                                        </p:attrNameLst>
                                      </p:cBhvr>
                                      <p:tavLst>
                                        <p:tav tm="0">
                                          <p:val>
                                            <p:strVal val="#ppt_w*0.70"/>
                                          </p:val>
                                        </p:tav>
                                        <p:tav tm="100000">
                                          <p:val>
                                            <p:strVal val="#ppt_w"/>
                                          </p:val>
                                        </p:tav>
                                      </p:tavLst>
                                    </p:anim>
                                    <p:anim calcmode="lin" valueType="num">
                                      <p:cBhvr>
                                        <p:cTn id="18" dur="2000" fill="hold"/>
                                        <p:tgtEl>
                                          <p:spTgt spid="13"/>
                                        </p:tgtEl>
                                        <p:attrNameLst>
                                          <p:attrName>ppt_h</p:attrName>
                                        </p:attrNameLst>
                                      </p:cBhvr>
                                      <p:tavLst>
                                        <p:tav tm="0">
                                          <p:val>
                                            <p:strVal val="#ppt_h"/>
                                          </p:val>
                                        </p:tav>
                                        <p:tav tm="100000">
                                          <p:val>
                                            <p:strVal val="#ppt_h"/>
                                          </p:val>
                                        </p:tav>
                                      </p:tavLst>
                                    </p:anim>
                                    <p:animEffect transition="in" filter="fade">
                                      <p:cBhvr>
                                        <p:cTn id="19" dur="2000"/>
                                        <p:tgtEl>
                                          <p:spTgt spid="13"/>
                                        </p:tgtEl>
                                      </p:cBhvr>
                                    </p:animEffect>
                                  </p:childTnLst>
                                </p:cTn>
                              </p:par>
                              <p:par>
                                <p:cTn id="20" presetID="42"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9500"/>
                            </p:stCondLst>
                            <p:childTnLst>
                              <p:par>
                                <p:cTn id="26" presetID="31" presetClass="entr" presetSubtype="0" fill="hold" grpId="0" nodeType="afterEffect">
                                  <p:stCondLst>
                                    <p:cond delay="0"/>
                                  </p:stCondLst>
                                  <p:childTnLst>
                                    <p:set>
                                      <p:cBhvr>
                                        <p:cTn id="27" dur="1" fill="hold">
                                          <p:stCondLst>
                                            <p:cond delay="0"/>
                                          </p:stCondLst>
                                        </p:cTn>
                                        <p:tgtEl>
                                          <p:spTgt spid="23567"/>
                                        </p:tgtEl>
                                        <p:attrNameLst>
                                          <p:attrName>style.visibility</p:attrName>
                                        </p:attrNameLst>
                                      </p:cBhvr>
                                      <p:to>
                                        <p:strVal val="visible"/>
                                      </p:to>
                                    </p:set>
                                    <p:anim calcmode="lin" valueType="num">
                                      <p:cBhvr>
                                        <p:cTn id="28" dur="2000" fill="hold"/>
                                        <p:tgtEl>
                                          <p:spTgt spid="23567"/>
                                        </p:tgtEl>
                                        <p:attrNameLst>
                                          <p:attrName>ppt_w</p:attrName>
                                        </p:attrNameLst>
                                      </p:cBhvr>
                                      <p:tavLst>
                                        <p:tav tm="0">
                                          <p:val>
                                            <p:fltVal val="0"/>
                                          </p:val>
                                        </p:tav>
                                        <p:tav tm="100000">
                                          <p:val>
                                            <p:strVal val="#ppt_w"/>
                                          </p:val>
                                        </p:tav>
                                      </p:tavLst>
                                    </p:anim>
                                    <p:anim calcmode="lin" valueType="num">
                                      <p:cBhvr>
                                        <p:cTn id="29" dur="2000" fill="hold"/>
                                        <p:tgtEl>
                                          <p:spTgt spid="23567"/>
                                        </p:tgtEl>
                                        <p:attrNameLst>
                                          <p:attrName>ppt_h</p:attrName>
                                        </p:attrNameLst>
                                      </p:cBhvr>
                                      <p:tavLst>
                                        <p:tav tm="0">
                                          <p:val>
                                            <p:fltVal val="0"/>
                                          </p:val>
                                        </p:tav>
                                        <p:tav tm="100000">
                                          <p:val>
                                            <p:strVal val="#ppt_h"/>
                                          </p:val>
                                        </p:tav>
                                      </p:tavLst>
                                    </p:anim>
                                    <p:anim calcmode="lin" valueType="num">
                                      <p:cBhvr>
                                        <p:cTn id="30" dur="2000" fill="hold"/>
                                        <p:tgtEl>
                                          <p:spTgt spid="23567"/>
                                        </p:tgtEl>
                                        <p:attrNameLst>
                                          <p:attrName>style.rotation</p:attrName>
                                        </p:attrNameLst>
                                      </p:cBhvr>
                                      <p:tavLst>
                                        <p:tav tm="0">
                                          <p:val>
                                            <p:fltVal val="90"/>
                                          </p:val>
                                        </p:tav>
                                        <p:tav tm="100000">
                                          <p:val>
                                            <p:fltVal val="0"/>
                                          </p:val>
                                        </p:tav>
                                      </p:tavLst>
                                    </p:anim>
                                    <p:animEffect transition="in" filter="fade">
                                      <p:cBhvr>
                                        <p:cTn id="31" dur="2000"/>
                                        <p:tgtEl>
                                          <p:spTgt spid="23567"/>
                                        </p:tgtEl>
                                      </p:cBhvr>
                                    </p:animEffect>
                                  </p:childTnLst>
                                </p:cTn>
                              </p:par>
                            </p:childTnLst>
                          </p:cTn>
                        </p:par>
                        <p:par>
                          <p:cTn id="32" fill="hold" nodeType="afterGroup">
                            <p:stCondLst>
                              <p:cond delay="11500"/>
                            </p:stCondLst>
                            <p:childTnLst>
                              <p:par>
                                <p:cTn id="33" presetID="2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1000" fill="hold"/>
                                        <p:tgtEl>
                                          <p:spTgt spid="17"/>
                                        </p:tgtEl>
                                        <p:attrNameLst>
                                          <p:attrName>ppt_w</p:attrName>
                                        </p:attrNameLst>
                                      </p:cBhvr>
                                      <p:tavLst>
                                        <p:tav tm="0">
                                          <p:val>
                                            <p:fltVal val="0"/>
                                          </p:val>
                                        </p:tav>
                                        <p:tav tm="100000">
                                          <p:val>
                                            <p:strVal val="#ppt_w"/>
                                          </p:val>
                                        </p:tav>
                                      </p:tavLst>
                                    </p:anim>
                                    <p:anim calcmode="lin" valueType="num">
                                      <p:cBhvr>
                                        <p:cTn id="36" dur="1000" fill="hold"/>
                                        <p:tgtEl>
                                          <p:spTgt spid="1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1" grpId="0"/>
      <p:bldP spid="2356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テキスト ボックス 1"/>
          <p:cNvSpPr txBox="1">
            <a:spLocks noChangeArrowheads="1"/>
          </p:cNvSpPr>
          <p:nvPr/>
        </p:nvSpPr>
        <p:spPr bwMode="auto">
          <a:xfrm>
            <a:off x="107950" y="212725"/>
            <a:ext cx="26908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800" b="1" dirty="0"/>
              <a:t>税金の</a:t>
            </a:r>
            <a:r>
              <a:rPr lang="ja-JP" altLang="en-US" sz="2800" b="1" dirty="0" smtClean="0"/>
              <a:t>使われ方</a:t>
            </a:r>
            <a:endParaRPr lang="ja-JP" altLang="en-US" sz="1800" b="1" dirty="0"/>
          </a:p>
        </p:txBody>
      </p:sp>
      <p:grpSp>
        <p:nvGrpSpPr>
          <p:cNvPr id="27651" name="グループ化 4"/>
          <p:cNvGrpSpPr>
            <a:grpSpLocks/>
          </p:cNvGrpSpPr>
          <p:nvPr/>
        </p:nvGrpSpPr>
        <p:grpSpPr bwMode="auto">
          <a:xfrm>
            <a:off x="2484438" y="3024189"/>
            <a:ext cx="6480175" cy="1495520"/>
            <a:chOff x="2484862" y="3024188"/>
            <a:chExt cx="6480282" cy="1495454"/>
          </a:xfrm>
        </p:grpSpPr>
        <p:sp>
          <p:nvSpPr>
            <p:cNvPr id="25" name="フローチャート : 論理積ゲート 24"/>
            <p:cNvSpPr/>
            <p:nvPr/>
          </p:nvSpPr>
          <p:spPr>
            <a:xfrm rot="10800000">
              <a:off x="2484862" y="3068496"/>
              <a:ext cx="6480282" cy="1439936"/>
            </a:xfrm>
            <a:prstGeom prst="flowChartDelay">
              <a:avLst/>
            </a:prstGeom>
            <a:ln>
              <a:solidFill>
                <a:srgbClr val="66FFCC"/>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ja-JP" altLang="en-US" dirty="0"/>
            </a:p>
          </p:txBody>
        </p:sp>
        <p:sp>
          <p:nvSpPr>
            <p:cNvPr id="29" name="テキスト ボックス 28"/>
            <p:cNvSpPr txBox="1"/>
            <p:nvPr/>
          </p:nvSpPr>
          <p:spPr>
            <a:xfrm>
              <a:off x="4299404" y="3386121"/>
              <a:ext cx="3446520" cy="339710"/>
            </a:xfrm>
            <a:prstGeom prst="rect">
              <a:avLst/>
            </a:prstGeom>
            <a:noFill/>
            <a:ln>
              <a:noFill/>
            </a:ln>
          </p:spPr>
          <p:txBody>
            <a:bodyPr wrap="square">
              <a:spAutoFit/>
            </a:bodyPr>
            <a:lstStyle/>
            <a:p>
              <a:pPr fontAlgn="auto">
                <a:spcBef>
                  <a:spcPts val="0"/>
                </a:spcBef>
                <a:spcAft>
                  <a:spcPts val="0"/>
                </a:spcAft>
                <a:defRPr/>
              </a:pPr>
              <a:r>
                <a:rPr lang="ja-JP" altLang="en-US" sz="1600" b="1" dirty="0">
                  <a:latin typeface="+mn-lt"/>
                  <a:ea typeface="+mn-ea"/>
                </a:rPr>
                <a:t>の公費負担</a:t>
              </a:r>
              <a:r>
                <a:rPr lang="ja-JP" altLang="en-US" sz="1200" dirty="0">
                  <a:latin typeface="+mn-lt"/>
                  <a:ea typeface="+mn-ea"/>
                </a:rPr>
                <a:t>（平</a:t>
              </a:r>
              <a:r>
                <a:rPr lang="ja-JP" altLang="en-US" sz="1200" dirty="0">
                  <a:latin typeface="+mn-ea"/>
                  <a:ea typeface="+mn-ea"/>
                </a:rPr>
                <a:t>成</a:t>
              </a:r>
              <a:r>
                <a:rPr lang="en-US" altLang="ja-JP" sz="1200" dirty="0" smtClean="0">
                  <a:latin typeface="+mn-ea"/>
                  <a:ea typeface="+mn-ea"/>
                </a:rPr>
                <a:t>26</a:t>
              </a:r>
              <a:r>
                <a:rPr lang="ja-JP" altLang="en-US" sz="1200" dirty="0" smtClean="0">
                  <a:latin typeface="+mn-lt"/>
                  <a:ea typeface="+mn-ea"/>
                </a:rPr>
                <a:t>年度</a:t>
              </a:r>
              <a:r>
                <a:rPr lang="ja-JP" altLang="en-US" sz="1200" dirty="0" smtClean="0">
                  <a:latin typeface="+mn-lt"/>
                  <a:ea typeface="+mn-ea"/>
                </a:rPr>
                <a:t>）</a:t>
              </a:r>
              <a:r>
                <a:rPr lang="en-US" altLang="ja-JP" sz="1200" dirty="0"/>
                <a:t> ※</a:t>
              </a:r>
              <a:r>
                <a:rPr lang="ja-JP" altLang="en-US" sz="1200" dirty="0"/>
                <a:t>国税庁ＨＰより</a:t>
              </a:r>
              <a:endParaRPr lang="ja-JP" altLang="en-US" sz="1200" dirty="0">
                <a:latin typeface="+mn-lt"/>
                <a:ea typeface="+mn-ea"/>
              </a:endParaRPr>
            </a:p>
          </p:txBody>
        </p:sp>
        <p:sp>
          <p:nvSpPr>
            <p:cNvPr id="27683" name="テキスト ボックス 29"/>
            <p:cNvSpPr txBox="1">
              <a:spLocks noChangeArrowheads="1"/>
            </p:cNvSpPr>
            <p:nvPr/>
          </p:nvSpPr>
          <p:spPr bwMode="auto">
            <a:xfrm>
              <a:off x="4140200" y="3024188"/>
              <a:ext cx="2422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b="1"/>
                <a:t>国民医療費</a:t>
              </a:r>
            </a:p>
          </p:txBody>
        </p:sp>
        <p:sp>
          <p:nvSpPr>
            <p:cNvPr id="31" name="テキスト ボックス 30"/>
            <p:cNvSpPr txBox="1"/>
            <p:nvPr/>
          </p:nvSpPr>
          <p:spPr>
            <a:xfrm>
              <a:off x="4608972" y="3644871"/>
              <a:ext cx="2376526" cy="369872"/>
            </a:xfrm>
            <a:prstGeom prst="rect">
              <a:avLst/>
            </a:prstGeom>
            <a:noFill/>
            <a:ln>
              <a:noFill/>
            </a:ln>
          </p:spPr>
          <p:txBody>
            <a:bodyPr>
              <a:spAutoFit/>
            </a:bodyPr>
            <a:lstStyle/>
            <a:p>
              <a:pPr fontAlgn="auto">
                <a:spcBef>
                  <a:spcPts val="0"/>
                </a:spcBef>
                <a:spcAft>
                  <a:spcPts val="0"/>
                </a:spcAft>
                <a:defRPr/>
              </a:pPr>
              <a:r>
                <a:rPr lang="ja-JP" altLang="en-US" dirty="0" smtClean="0">
                  <a:latin typeface="+mn-ea"/>
                  <a:ea typeface="+mn-ea"/>
                </a:rPr>
                <a:t>約</a:t>
              </a:r>
              <a:r>
                <a:rPr lang="en-US" altLang="ja-JP" dirty="0" smtClean="0">
                  <a:latin typeface="+mn-ea"/>
                  <a:ea typeface="+mn-ea"/>
                </a:rPr>
                <a:t>15</a:t>
              </a:r>
              <a:r>
                <a:rPr lang="ja-JP" altLang="en-US" dirty="0" smtClean="0">
                  <a:latin typeface="+mn-ea"/>
                  <a:ea typeface="+mn-ea"/>
                </a:rPr>
                <a:t>兆</a:t>
              </a:r>
              <a:r>
                <a:rPr lang="en-US" altLang="ja-JP" dirty="0" smtClean="0">
                  <a:latin typeface="+mn-ea"/>
                  <a:ea typeface="+mn-ea"/>
                </a:rPr>
                <a:t>8,525</a:t>
              </a:r>
              <a:r>
                <a:rPr lang="ja-JP" altLang="en-US" dirty="0" smtClean="0">
                  <a:latin typeface="+mn-ea"/>
                  <a:ea typeface="+mn-ea"/>
                </a:rPr>
                <a:t>億円</a:t>
              </a:r>
              <a:endParaRPr lang="ja-JP" altLang="en-US" dirty="0">
                <a:latin typeface="+mn-ea"/>
                <a:ea typeface="+mn-ea"/>
              </a:endParaRPr>
            </a:p>
          </p:txBody>
        </p:sp>
        <p:grpSp>
          <p:nvGrpSpPr>
            <p:cNvPr id="44" name="グループ化 43"/>
            <p:cNvGrpSpPr/>
            <p:nvPr/>
          </p:nvGrpSpPr>
          <p:grpSpPr>
            <a:xfrm>
              <a:off x="7468129" y="3062621"/>
              <a:ext cx="1481140" cy="1457021"/>
              <a:chOff x="4514464" y="35193"/>
              <a:chExt cx="1285052" cy="1345959"/>
            </a:xfrm>
            <a:scene3d>
              <a:camera prst="orthographicFront"/>
              <a:lightRig rig="chilly" dir="t"/>
            </a:scene3d>
          </p:grpSpPr>
          <p:sp>
            <p:nvSpPr>
              <p:cNvPr id="45" name="円/楕円 44"/>
              <p:cNvSpPr/>
              <p:nvPr/>
            </p:nvSpPr>
            <p:spPr>
              <a:xfrm>
                <a:off x="4514464" y="35193"/>
                <a:ext cx="1285052" cy="1345959"/>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sp>
          <p:sp>
            <p:nvSpPr>
              <p:cNvPr id="46" name="円/楕円 4"/>
              <p:cNvSpPr/>
              <p:nvPr/>
            </p:nvSpPr>
            <p:spPr>
              <a:xfrm>
                <a:off x="4741063" y="224326"/>
                <a:ext cx="891928" cy="951737"/>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000" b="1" dirty="0">
                    <a:solidFill>
                      <a:schemeClr val="tx1"/>
                    </a:solidFill>
                  </a:rPr>
                  <a:t>年金</a:t>
                </a:r>
                <a:endParaRPr lang="en-US" altLang="ja-JP" sz="2000" b="1" dirty="0">
                  <a:solidFill>
                    <a:schemeClr val="tx1"/>
                  </a:solidFill>
                </a:endParaRPr>
              </a:p>
              <a:p>
                <a:pPr algn="ctr" defTabSz="622300" fontAlgn="auto">
                  <a:lnSpc>
                    <a:spcPct val="90000"/>
                  </a:lnSpc>
                  <a:spcAft>
                    <a:spcPct val="35000"/>
                  </a:spcAft>
                  <a:defRPr/>
                </a:pPr>
                <a:r>
                  <a:rPr lang="ja-JP" altLang="en-US" sz="2000" b="1" dirty="0">
                    <a:solidFill>
                      <a:schemeClr val="tx1"/>
                    </a:solidFill>
                  </a:rPr>
                  <a:t>医療</a:t>
                </a:r>
              </a:p>
            </p:txBody>
          </p:sp>
        </p:grpSp>
      </p:grpSp>
      <p:sp>
        <p:nvSpPr>
          <p:cNvPr id="56" name="テキスト ボックス 55"/>
          <p:cNvSpPr txBox="1"/>
          <p:nvPr/>
        </p:nvSpPr>
        <p:spPr bwMode="auto">
          <a:xfrm>
            <a:off x="3590925" y="5013325"/>
            <a:ext cx="3708400" cy="473075"/>
          </a:xfrm>
          <a:prstGeom prst="rect">
            <a:avLst/>
          </a:prstGeom>
          <a:noFill/>
          <a:ln>
            <a:noFill/>
          </a:ln>
        </p:spPr>
        <p:txBody>
          <a:bodyPr>
            <a:spAutoFit/>
          </a:bodyPr>
          <a:lstStyle/>
          <a:p>
            <a:pPr fontAlgn="auto">
              <a:spcBef>
                <a:spcPts val="0"/>
              </a:spcBef>
              <a:spcAft>
                <a:spcPts val="0"/>
              </a:spcAft>
              <a:defRPr/>
            </a:pPr>
            <a:r>
              <a:rPr lang="ja-JP" altLang="en-US" sz="1600" b="1" dirty="0">
                <a:latin typeface="+mn-lt"/>
                <a:ea typeface="+mn-ea"/>
              </a:rPr>
              <a:t>の公費負担</a:t>
            </a:r>
            <a:r>
              <a:rPr lang="ja-JP" altLang="en-US" sz="1200" dirty="0">
                <a:latin typeface="+mn-lt"/>
                <a:ea typeface="+mn-ea"/>
              </a:rPr>
              <a:t>（平</a:t>
            </a:r>
            <a:r>
              <a:rPr lang="ja-JP" altLang="en-US" sz="1200" dirty="0">
                <a:latin typeface="+mn-ea"/>
                <a:ea typeface="+mn-ea"/>
              </a:rPr>
              <a:t>成</a:t>
            </a:r>
            <a:r>
              <a:rPr lang="en-US" altLang="ja-JP" sz="1200" dirty="0">
                <a:latin typeface="+mn-ea"/>
                <a:ea typeface="+mn-ea"/>
              </a:rPr>
              <a:t>21</a:t>
            </a:r>
            <a:r>
              <a:rPr lang="ja-JP" altLang="en-US" sz="1200" dirty="0">
                <a:latin typeface="+mn-lt"/>
                <a:ea typeface="+mn-ea"/>
              </a:rPr>
              <a:t>年度）</a:t>
            </a:r>
          </a:p>
        </p:txBody>
      </p:sp>
      <p:grpSp>
        <p:nvGrpSpPr>
          <p:cNvPr id="27653" name="グループ化 15"/>
          <p:cNvGrpSpPr>
            <a:grpSpLocks/>
          </p:cNvGrpSpPr>
          <p:nvPr/>
        </p:nvGrpSpPr>
        <p:grpSpPr bwMode="auto">
          <a:xfrm>
            <a:off x="179388" y="4600575"/>
            <a:ext cx="8785225" cy="2042559"/>
            <a:chOff x="179388" y="4629151"/>
            <a:chExt cx="8785225" cy="2042559"/>
          </a:xfrm>
        </p:grpSpPr>
        <p:sp>
          <p:nvSpPr>
            <p:cNvPr id="66" name="フローチャート : 論理積ゲート 65"/>
            <p:cNvSpPr/>
            <p:nvPr/>
          </p:nvSpPr>
          <p:spPr bwMode="auto">
            <a:xfrm>
              <a:off x="179388" y="4629151"/>
              <a:ext cx="8785225" cy="2016125"/>
            </a:xfrm>
            <a:prstGeom prst="flowChartDelay">
              <a:avLst/>
            </a:prstGeom>
            <a:solidFill>
              <a:schemeClr val="bg1"/>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nvGrpSpPr>
            <p:cNvPr id="51" name="グループ化 50"/>
            <p:cNvGrpSpPr/>
            <p:nvPr/>
          </p:nvGrpSpPr>
          <p:grpSpPr bwMode="auto">
            <a:xfrm>
              <a:off x="179388" y="4897894"/>
              <a:ext cx="1440000" cy="1440001"/>
              <a:chOff x="-3423617" y="170400"/>
              <a:chExt cx="822160" cy="906566"/>
            </a:xfrm>
            <a:scene3d>
              <a:camera prst="orthographicFront"/>
              <a:lightRig rig="chilly" dir="t"/>
            </a:scene3d>
          </p:grpSpPr>
          <p:sp>
            <p:nvSpPr>
              <p:cNvPr id="53" name="円/楕円 4"/>
              <p:cNvSpPr/>
              <p:nvPr/>
            </p:nvSpPr>
            <p:spPr>
              <a:xfrm>
                <a:off x="-3373418" y="242933"/>
                <a:ext cx="767362" cy="767371"/>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000" b="1" dirty="0">
                    <a:solidFill>
                      <a:schemeClr val="tx1"/>
                    </a:solidFill>
                  </a:rPr>
                  <a:t>教育</a:t>
                </a:r>
              </a:p>
            </p:txBody>
          </p:sp>
          <p:sp>
            <p:nvSpPr>
              <p:cNvPr id="52" name="円/楕円 51"/>
              <p:cNvSpPr/>
              <p:nvPr/>
            </p:nvSpPr>
            <p:spPr>
              <a:xfrm>
                <a:off x="-3423617" y="170400"/>
                <a:ext cx="822160" cy="906566"/>
              </a:xfrm>
              <a:prstGeom prst="ellipse">
                <a:avLst/>
              </a:prstGeom>
              <a:solidFill>
                <a:srgbClr val="FF9999"/>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5">
                  <a:hueOff val="-9933876"/>
                  <a:satOff val="39811"/>
                  <a:lumOff val="8628"/>
                  <a:alphaOff val="0"/>
                </a:schemeClr>
              </a:effectRef>
              <a:fontRef idx="minor">
                <a:schemeClr val="lt1"/>
              </a:fontRef>
            </p:style>
          </p:sp>
        </p:grpSp>
        <p:sp>
          <p:nvSpPr>
            <p:cNvPr id="27678" name="テキスト ボックス 56"/>
            <p:cNvSpPr txBox="1">
              <a:spLocks noChangeArrowheads="1"/>
            </p:cNvSpPr>
            <p:nvPr/>
          </p:nvSpPr>
          <p:spPr bwMode="auto">
            <a:xfrm>
              <a:off x="2439995" y="4638557"/>
              <a:ext cx="3519426" cy="64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b="1"/>
                <a:t>教育関係費</a:t>
              </a:r>
            </a:p>
          </p:txBody>
        </p:sp>
        <p:sp>
          <p:nvSpPr>
            <p:cNvPr id="27679" name="テキスト ボックス 53"/>
            <p:cNvSpPr txBox="1">
              <a:spLocks noChangeArrowheads="1"/>
            </p:cNvSpPr>
            <p:nvPr/>
          </p:nvSpPr>
          <p:spPr bwMode="auto">
            <a:xfrm>
              <a:off x="1707896" y="5314047"/>
              <a:ext cx="68295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dirty="0"/>
                <a:t>小学生</a:t>
              </a:r>
              <a:r>
                <a:rPr lang="ja-JP" altLang="en-US" sz="1400" dirty="0"/>
                <a:t>（</a:t>
              </a:r>
              <a:r>
                <a:rPr lang="en-US" altLang="ja-JP" sz="1400" dirty="0"/>
                <a:t>1</a:t>
              </a:r>
              <a:r>
                <a:rPr lang="ja-JP" altLang="en-US" sz="1400" dirty="0" smtClean="0"/>
                <a:t>人あたり</a:t>
              </a:r>
              <a:r>
                <a:rPr lang="ja-JP" altLang="en-US" sz="1400" dirty="0"/>
                <a:t>）</a:t>
              </a:r>
              <a:r>
                <a:rPr lang="ja-JP" altLang="en-US" sz="1800" dirty="0" smtClean="0"/>
                <a:t>：約</a:t>
              </a:r>
              <a:r>
                <a:rPr lang="en-US" altLang="ja-JP" sz="1800" dirty="0" smtClean="0">
                  <a:solidFill>
                    <a:srgbClr val="FF0000"/>
                  </a:solidFill>
                </a:rPr>
                <a:t>890,000</a:t>
              </a:r>
              <a:r>
                <a:rPr lang="ja-JP" altLang="en-US" sz="1800" dirty="0"/>
                <a:t>円　</a:t>
              </a:r>
              <a:r>
                <a:rPr lang="ja-JP" altLang="en-US" sz="1800" dirty="0" smtClean="0"/>
                <a:t>　中学生</a:t>
              </a:r>
              <a:r>
                <a:rPr lang="ja-JP" altLang="en-US" sz="1400" dirty="0"/>
                <a:t>（</a:t>
              </a:r>
              <a:r>
                <a:rPr lang="en-US" altLang="ja-JP" sz="1400" dirty="0"/>
                <a:t>1</a:t>
              </a:r>
              <a:r>
                <a:rPr lang="ja-JP" altLang="en-US" sz="1400" dirty="0" smtClean="0"/>
                <a:t>人あたり</a:t>
              </a:r>
              <a:r>
                <a:rPr lang="ja-JP" altLang="en-US" sz="1400" dirty="0"/>
                <a:t>）</a:t>
              </a:r>
              <a:r>
                <a:rPr lang="ja-JP" altLang="en-US" sz="1800" dirty="0" smtClean="0"/>
                <a:t>：</a:t>
              </a:r>
              <a:r>
                <a:rPr lang="ja-JP" altLang="en-US" sz="1800" dirty="0" smtClean="0"/>
                <a:t>約</a:t>
              </a:r>
              <a:r>
                <a:rPr lang="en-US" altLang="ja-JP" sz="1800" dirty="0" smtClean="0">
                  <a:solidFill>
                    <a:srgbClr val="FF0000"/>
                  </a:solidFill>
                </a:rPr>
                <a:t>1,011,000</a:t>
              </a:r>
              <a:r>
                <a:rPr lang="ja-JP" altLang="en-US" sz="1800" dirty="0"/>
                <a:t>円</a:t>
              </a:r>
              <a:endParaRPr lang="ja-JP" altLang="en-US" sz="1800" dirty="0">
                <a:solidFill>
                  <a:srgbClr val="FF0000"/>
                </a:solidFill>
              </a:endParaRPr>
            </a:p>
          </p:txBody>
        </p:sp>
        <p:pic>
          <p:nvPicPr>
            <p:cNvPr id="27680"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9264" y="5090049"/>
              <a:ext cx="783096" cy="158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7654" name="グループ化 2"/>
          <p:cNvGrpSpPr>
            <a:grpSpLocks/>
          </p:cNvGrpSpPr>
          <p:nvPr/>
        </p:nvGrpSpPr>
        <p:grpSpPr bwMode="auto">
          <a:xfrm>
            <a:off x="2535238" y="82724"/>
            <a:ext cx="6443662" cy="1446039"/>
            <a:chOff x="2520328" y="182735"/>
            <a:chExt cx="6444285" cy="1446788"/>
          </a:xfrm>
        </p:grpSpPr>
        <p:sp>
          <p:nvSpPr>
            <p:cNvPr id="15" name="フローチャート : 論理積ゲート 14"/>
            <p:cNvSpPr/>
            <p:nvPr/>
          </p:nvSpPr>
          <p:spPr bwMode="auto">
            <a:xfrm rot="10800000">
              <a:off x="2915653" y="188913"/>
              <a:ext cx="6048960" cy="1440610"/>
            </a:xfrm>
            <a:prstGeom prst="flowChartDelay">
              <a:avLst/>
            </a:prstGeom>
            <a:solidFill>
              <a:schemeClr val="lt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7671" name="テキスト ボックス 17"/>
            <p:cNvSpPr txBox="1">
              <a:spLocks noChangeArrowheads="1"/>
            </p:cNvSpPr>
            <p:nvPr/>
          </p:nvSpPr>
          <p:spPr bwMode="auto">
            <a:xfrm>
              <a:off x="4428332" y="260906"/>
              <a:ext cx="1696049" cy="37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600" b="1"/>
                <a:t>市町村の</a:t>
              </a:r>
            </a:p>
          </p:txBody>
        </p:sp>
        <p:sp>
          <p:nvSpPr>
            <p:cNvPr id="19" name="テキスト ボックス 18"/>
            <p:cNvSpPr txBox="1"/>
            <p:nvPr/>
          </p:nvSpPr>
          <p:spPr bwMode="auto">
            <a:xfrm>
              <a:off x="3647719" y="462105"/>
              <a:ext cx="4407169" cy="462203"/>
            </a:xfrm>
            <a:prstGeom prst="rect">
              <a:avLst/>
            </a:prstGeom>
            <a:noFill/>
          </p:spPr>
          <p:txBody>
            <a:bodyPr wrap="square">
              <a:spAutoFit/>
            </a:bodyPr>
            <a:lstStyle/>
            <a:p>
              <a:pPr fontAlgn="auto">
                <a:spcBef>
                  <a:spcPts val="0"/>
                </a:spcBef>
                <a:spcAft>
                  <a:spcPts val="0"/>
                </a:spcAft>
                <a:defRPr/>
              </a:pPr>
              <a:r>
                <a:rPr lang="ja-JP" altLang="en-US" sz="2400" b="1" dirty="0">
                  <a:latin typeface="+mn-lt"/>
                  <a:ea typeface="+mn-ea"/>
                </a:rPr>
                <a:t>ゴミ処理費用</a:t>
              </a:r>
              <a:r>
                <a:rPr lang="ja-JP" altLang="en-US" sz="1200" dirty="0">
                  <a:latin typeface="+mn-ea"/>
                  <a:ea typeface="+mn-ea"/>
                </a:rPr>
                <a:t>（平成</a:t>
              </a:r>
              <a:r>
                <a:rPr lang="en-US" altLang="ja-JP" sz="1200" dirty="0" smtClean="0">
                  <a:latin typeface="+mn-ea"/>
                  <a:ea typeface="+mn-ea"/>
                </a:rPr>
                <a:t>26</a:t>
              </a:r>
              <a:r>
                <a:rPr lang="ja-JP" altLang="en-US" sz="1200" dirty="0" smtClean="0">
                  <a:latin typeface="+mn-ea"/>
                  <a:ea typeface="+mn-ea"/>
                </a:rPr>
                <a:t>年度</a:t>
              </a:r>
              <a:r>
                <a:rPr lang="ja-JP" altLang="en-US" sz="1200" dirty="0" smtClean="0">
                  <a:latin typeface="+mn-ea"/>
                  <a:ea typeface="+mn-ea"/>
                </a:rPr>
                <a:t>）</a:t>
              </a:r>
              <a:r>
                <a:rPr lang="en-US" altLang="ja-JP" sz="1200" dirty="0"/>
                <a:t> ※</a:t>
              </a:r>
              <a:r>
                <a:rPr lang="ja-JP" altLang="en-US" sz="1200" dirty="0"/>
                <a:t>国税庁ＨＰより</a:t>
              </a:r>
              <a:endParaRPr lang="ja-JP" altLang="en-US" sz="1200" dirty="0">
                <a:latin typeface="+mn-ea"/>
                <a:ea typeface="+mn-ea"/>
              </a:endParaRPr>
            </a:p>
          </p:txBody>
        </p:sp>
        <p:sp>
          <p:nvSpPr>
            <p:cNvPr id="20" name="テキスト ボックス 19"/>
            <p:cNvSpPr txBox="1"/>
            <p:nvPr/>
          </p:nvSpPr>
          <p:spPr bwMode="auto">
            <a:xfrm>
              <a:off x="4284211" y="836949"/>
              <a:ext cx="2343377" cy="369523"/>
            </a:xfrm>
            <a:prstGeom prst="rect">
              <a:avLst/>
            </a:prstGeom>
            <a:noFill/>
          </p:spPr>
          <p:txBody>
            <a:bodyPr>
              <a:spAutoFit/>
            </a:bodyPr>
            <a:lstStyle/>
            <a:p>
              <a:pPr fontAlgn="auto">
                <a:spcBef>
                  <a:spcPts val="0"/>
                </a:spcBef>
                <a:spcAft>
                  <a:spcPts val="0"/>
                </a:spcAft>
                <a:defRPr/>
              </a:pPr>
              <a:r>
                <a:rPr lang="ja-JP" altLang="en-US" dirty="0" smtClean="0">
                  <a:latin typeface="+mn-ea"/>
                  <a:ea typeface="+mn-ea"/>
                </a:rPr>
                <a:t>約２兆</a:t>
              </a:r>
              <a:r>
                <a:rPr lang="en-US" altLang="ja-JP" dirty="0" smtClean="0">
                  <a:latin typeface="+mn-ea"/>
                  <a:ea typeface="+mn-ea"/>
                </a:rPr>
                <a:t>2,628</a:t>
              </a:r>
              <a:r>
                <a:rPr lang="ja-JP" altLang="en-US" dirty="0" smtClean="0">
                  <a:latin typeface="+mn-ea"/>
                  <a:ea typeface="+mn-ea"/>
                </a:rPr>
                <a:t>億</a:t>
              </a:r>
              <a:r>
                <a:rPr lang="ja-JP" altLang="en-US" dirty="0">
                  <a:latin typeface="+mn-ea"/>
                  <a:ea typeface="+mn-ea"/>
                </a:rPr>
                <a:t>円</a:t>
              </a:r>
            </a:p>
          </p:txBody>
        </p:sp>
        <p:grpSp>
          <p:nvGrpSpPr>
            <p:cNvPr id="38" name="グループ化 37"/>
            <p:cNvGrpSpPr/>
            <p:nvPr/>
          </p:nvGrpSpPr>
          <p:grpSpPr>
            <a:xfrm>
              <a:off x="7529373" y="182735"/>
              <a:ext cx="1418217" cy="1440160"/>
              <a:chOff x="2514042" y="425773"/>
              <a:chExt cx="1080873" cy="1318771"/>
            </a:xfrm>
            <a:scene3d>
              <a:camera prst="orthographicFront"/>
              <a:lightRig rig="chilly" dir="t"/>
            </a:scene3d>
          </p:grpSpPr>
          <p:sp>
            <p:nvSpPr>
              <p:cNvPr id="39" name="円/楕円 38"/>
              <p:cNvSpPr/>
              <p:nvPr/>
            </p:nvSpPr>
            <p:spPr>
              <a:xfrm>
                <a:off x="2514042" y="425773"/>
                <a:ext cx="1080873" cy="1318771"/>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0" name="円/楕円 4"/>
              <p:cNvSpPr/>
              <p:nvPr/>
            </p:nvSpPr>
            <p:spPr>
              <a:xfrm>
                <a:off x="2617323" y="588784"/>
                <a:ext cx="814924" cy="932513"/>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sz="2000" b="1" dirty="0">
                    <a:solidFill>
                      <a:schemeClr val="tx1"/>
                    </a:solidFill>
                  </a:rPr>
                  <a:t>水道</a:t>
                </a:r>
                <a:endParaRPr lang="en-US" altLang="ja-JP" sz="2000" b="1" dirty="0">
                  <a:solidFill>
                    <a:schemeClr val="tx1"/>
                  </a:solidFill>
                </a:endParaRPr>
              </a:p>
              <a:p>
                <a:pPr algn="ctr" defTabSz="622300" fontAlgn="auto">
                  <a:lnSpc>
                    <a:spcPct val="90000"/>
                  </a:lnSpc>
                  <a:spcAft>
                    <a:spcPct val="35000"/>
                  </a:spcAft>
                  <a:defRPr/>
                </a:pPr>
                <a:r>
                  <a:rPr lang="ja-JP" altLang="en-US" sz="2000" b="1" dirty="0">
                    <a:solidFill>
                      <a:schemeClr val="tx1"/>
                    </a:solidFill>
                  </a:rPr>
                  <a:t>ゴミ等</a:t>
                </a:r>
              </a:p>
            </p:txBody>
          </p:sp>
        </p:grpSp>
        <p:pic>
          <p:nvPicPr>
            <p:cNvPr id="2767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0328" y="696430"/>
              <a:ext cx="1493761" cy="858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テキスト ボックス 20"/>
          <p:cNvSpPr txBox="1"/>
          <p:nvPr/>
        </p:nvSpPr>
        <p:spPr bwMode="auto">
          <a:xfrm>
            <a:off x="4319588" y="1027113"/>
            <a:ext cx="3146425" cy="369332"/>
          </a:xfrm>
          <a:prstGeom prst="rect">
            <a:avLst/>
          </a:prstGeom>
          <a:noFill/>
        </p:spPr>
        <p:txBody>
          <a:bodyPr>
            <a:spAutoFit/>
          </a:bodyPr>
          <a:lstStyle/>
          <a:p>
            <a:pPr fontAlgn="auto">
              <a:spcBef>
                <a:spcPts val="0"/>
              </a:spcBef>
              <a:spcAft>
                <a:spcPts val="0"/>
              </a:spcAft>
              <a:defRPr/>
            </a:pPr>
            <a:r>
              <a:rPr lang="ja-JP" altLang="en-US" sz="1600" dirty="0" smtClean="0">
                <a:latin typeface="+mn-lt"/>
                <a:ea typeface="+mn-ea"/>
              </a:rPr>
              <a:t>国民１人</a:t>
            </a:r>
            <a:r>
              <a:rPr lang="ja-JP" altLang="en-US" sz="1600" dirty="0">
                <a:latin typeface="+mn-lt"/>
                <a:ea typeface="+mn-ea"/>
              </a:rPr>
              <a:t>あ</a:t>
            </a:r>
            <a:r>
              <a:rPr lang="ja-JP" altLang="en-US" sz="1600" dirty="0" smtClean="0">
                <a:latin typeface="+mn-lt"/>
                <a:ea typeface="+mn-ea"/>
              </a:rPr>
              <a:t>たり</a:t>
            </a:r>
            <a:r>
              <a:rPr lang="ja-JP" altLang="en-US" sz="1600" dirty="0">
                <a:latin typeface="+mn-lt"/>
                <a:ea typeface="+mn-ea"/>
              </a:rPr>
              <a:t>年間約</a:t>
            </a:r>
            <a:r>
              <a:rPr lang="en-US" altLang="ja-JP" dirty="0" smtClean="0">
                <a:solidFill>
                  <a:srgbClr val="FF0000"/>
                </a:solidFill>
                <a:latin typeface="+mj-lt"/>
                <a:ea typeface="+mn-ea"/>
              </a:rPr>
              <a:t>18,000</a:t>
            </a:r>
            <a:r>
              <a:rPr lang="ja-JP" altLang="en-US" sz="1600" dirty="0" smtClean="0">
                <a:latin typeface="+mn-ea"/>
                <a:ea typeface="+mn-ea"/>
              </a:rPr>
              <a:t>円</a:t>
            </a:r>
            <a:endParaRPr lang="ja-JP" altLang="en-US" sz="1600" dirty="0">
              <a:latin typeface="+mn-ea"/>
              <a:ea typeface="+mn-ea"/>
            </a:endParaRPr>
          </a:p>
        </p:txBody>
      </p:sp>
      <p:sp>
        <p:nvSpPr>
          <p:cNvPr id="32" name="テキスト ボックス 31"/>
          <p:cNvSpPr txBox="1"/>
          <p:nvPr/>
        </p:nvSpPr>
        <p:spPr>
          <a:xfrm>
            <a:off x="4240213" y="4013200"/>
            <a:ext cx="3303587" cy="368300"/>
          </a:xfrm>
          <a:prstGeom prst="rect">
            <a:avLst/>
          </a:prstGeom>
          <a:noFill/>
          <a:ln>
            <a:noFill/>
          </a:ln>
        </p:spPr>
        <p:txBody>
          <a:bodyPr>
            <a:spAutoFit/>
          </a:bodyPr>
          <a:lstStyle/>
          <a:p>
            <a:pPr fontAlgn="auto">
              <a:spcBef>
                <a:spcPts val="0"/>
              </a:spcBef>
              <a:spcAft>
                <a:spcPts val="0"/>
              </a:spcAft>
              <a:defRPr/>
            </a:pPr>
            <a:r>
              <a:rPr lang="ja-JP" altLang="en-US" sz="1600" dirty="0">
                <a:latin typeface="+mn-ea"/>
                <a:ea typeface="+mn-ea"/>
              </a:rPr>
              <a:t>国民</a:t>
            </a:r>
            <a:r>
              <a:rPr lang="ja-JP" altLang="en-US" sz="1600" dirty="0" smtClean="0">
                <a:latin typeface="+mn-ea"/>
                <a:ea typeface="+mn-ea"/>
              </a:rPr>
              <a:t>１人あたり</a:t>
            </a:r>
            <a:r>
              <a:rPr lang="ja-JP" altLang="en-US" sz="1600" dirty="0">
                <a:latin typeface="+mn-ea"/>
                <a:ea typeface="+mn-ea"/>
              </a:rPr>
              <a:t>年間</a:t>
            </a:r>
            <a:r>
              <a:rPr lang="ja-JP" altLang="en-US" sz="1600" dirty="0" smtClean="0">
                <a:latin typeface="+mn-ea"/>
                <a:ea typeface="+mn-ea"/>
              </a:rPr>
              <a:t>約</a:t>
            </a:r>
            <a:r>
              <a:rPr lang="en-US" altLang="ja-JP" dirty="0" smtClean="0">
                <a:solidFill>
                  <a:srgbClr val="FF0000"/>
                </a:solidFill>
                <a:latin typeface="+mj-lt"/>
                <a:ea typeface="+mn-ea"/>
              </a:rPr>
              <a:t>125,000</a:t>
            </a:r>
            <a:r>
              <a:rPr lang="ja-JP" altLang="en-US" sz="1600" dirty="0">
                <a:latin typeface="+mn-ea"/>
                <a:ea typeface="+mn-ea"/>
              </a:rPr>
              <a:t>円</a:t>
            </a:r>
          </a:p>
        </p:txBody>
      </p:sp>
      <p:sp>
        <p:nvSpPr>
          <p:cNvPr id="47" name="テキスト ボックス 53"/>
          <p:cNvSpPr txBox="1">
            <a:spLocks noChangeArrowheads="1"/>
          </p:cNvSpPr>
          <p:nvPr/>
        </p:nvSpPr>
        <p:spPr bwMode="auto">
          <a:xfrm>
            <a:off x="1714158" y="5594350"/>
            <a:ext cx="34769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dirty="0"/>
              <a:t>高校生</a:t>
            </a:r>
            <a:r>
              <a:rPr lang="ja-JP" altLang="en-US" sz="1400" dirty="0"/>
              <a:t>（</a:t>
            </a:r>
            <a:r>
              <a:rPr lang="en-US" altLang="ja-JP" sz="1400" dirty="0"/>
              <a:t>1</a:t>
            </a:r>
            <a:r>
              <a:rPr lang="ja-JP" altLang="en-US" sz="1400" dirty="0" smtClean="0"/>
              <a:t>人あたり</a:t>
            </a:r>
            <a:r>
              <a:rPr lang="ja-JP" altLang="en-US" sz="1400" dirty="0"/>
              <a:t>）</a:t>
            </a:r>
            <a:r>
              <a:rPr lang="ja-JP" altLang="en-US" sz="1800" dirty="0" smtClean="0"/>
              <a:t>：</a:t>
            </a:r>
            <a:r>
              <a:rPr lang="ja-JP" altLang="en-US" sz="1800" dirty="0" smtClean="0"/>
              <a:t>約</a:t>
            </a:r>
            <a:r>
              <a:rPr lang="en-US" altLang="ja-JP" sz="1800" dirty="0" smtClean="0">
                <a:solidFill>
                  <a:srgbClr val="FF0000"/>
                </a:solidFill>
              </a:rPr>
              <a:t>1,005,000</a:t>
            </a:r>
            <a:r>
              <a:rPr lang="ja-JP" altLang="en-US" sz="1800" dirty="0" smtClean="0"/>
              <a:t>円</a:t>
            </a:r>
            <a:endParaRPr lang="ja-JP" altLang="en-US" sz="1800" dirty="0"/>
          </a:p>
        </p:txBody>
      </p:sp>
      <p:grpSp>
        <p:nvGrpSpPr>
          <p:cNvPr id="27658" name="グループ化 7"/>
          <p:cNvGrpSpPr>
            <a:grpSpLocks/>
          </p:cNvGrpSpPr>
          <p:nvPr/>
        </p:nvGrpSpPr>
        <p:grpSpPr bwMode="auto">
          <a:xfrm>
            <a:off x="179512" y="1533525"/>
            <a:ext cx="7265061" cy="1440000"/>
            <a:chOff x="276225" y="1534095"/>
            <a:chExt cx="7264869" cy="1440000"/>
          </a:xfrm>
        </p:grpSpPr>
        <p:sp>
          <p:nvSpPr>
            <p:cNvPr id="9" name="フローチャート : 論理積ゲート 8"/>
            <p:cNvSpPr/>
            <p:nvPr/>
          </p:nvSpPr>
          <p:spPr bwMode="auto">
            <a:xfrm>
              <a:off x="277846" y="1534095"/>
              <a:ext cx="6372056" cy="1440000"/>
            </a:xfrm>
            <a:prstGeom prst="flowChartDelay">
              <a:avLst/>
            </a:prstGeom>
            <a:solidFill>
              <a:schemeClr val="lt1"/>
            </a:solidFill>
            <a:ln>
              <a:solidFill>
                <a:srgbClr val="99FF99"/>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ja-JP" altLang="en-US" dirty="0"/>
            </a:p>
          </p:txBody>
        </p:sp>
        <p:sp>
          <p:nvSpPr>
            <p:cNvPr id="27663" name="テキスト ボックス 10"/>
            <p:cNvSpPr txBox="1">
              <a:spLocks noChangeArrowheads="1"/>
            </p:cNvSpPr>
            <p:nvPr/>
          </p:nvSpPr>
          <p:spPr bwMode="auto">
            <a:xfrm>
              <a:off x="1835150" y="1609293"/>
              <a:ext cx="4569509" cy="34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600" b="1"/>
                <a:t>わたしたちの生活や安全を守るための</a:t>
              </a:r>
            </a:p>
          </p:txBody>
        </p:sp>
        <p:sp>
          <p:nvSpPr>
            <p:cNvPr id="12" name="テキスト ボックス 11"/>
            <p:cNvSpPr txBox="1"/>
            <p:nvPr/>
          </p:nvSpPr>
          <p:spPr bwMode="auto">
            <a:xfrm>
              <a:off x="2081197" y="1781745"/>
              <a:ext cx="4243539" cy="646331"/>
            </a:xfrm>
            <a:prstGeom prst="rect">
              <a:avLst/>
            </a:prstGeom>
            <a:noFill/>
          </p:spPr>
          <p:txBody>
            <a:bodyPr wrap="square">
              <a:spAutoFit/>
            </a:bodyPr>
            <a:lstStyle/>
            <a:p>
              <a:pPr fontAlgn="auto">
                <a:spcBef>
                  <a:spcPts val="0"/>
                </a:spcBef>
                <a:spcAft>
                  <a:spcPts val="0"/>
                </a:spcAft>
                <a:defRPr/>
              </a:pPr>
              <a:r>
                <a:rPr lang="ja-JP" altLang="en-US" sz="2400" b="1" dirty="0">
                  <a:latin typeface="+mn-lt"/>
                  <a:ea typeface="+mn-ea"/>
                </a:rPr>
                <a:t>警察・消防費</a:t>
              </a:r>
              <a:r>
                <a:rPr lang="ja-JP" altLang="en-US" sz="1200" dirty="0">
                  <a:latin typeface="+mn-ea"/>
                  <a:ea typeface="+mn-ea"/>
                </a:rPr>
                <a:t>（平成</a:t>
              </a:r>
              <a:r>
                <a:rPr lang="en-US" altLang="ja-JP" sz="1200" dirty="0" smtClean="0">
                  <a:latin typeface="+mn-ea"/>
                  <a:ea typeface="+mn-ea"/>
                </a:rPr>
                <a:t>26</a:t>
              </a:r>
              <a:r>
                <a:rPr lang="ja-JP" altLang="en-US" sz="1200" dirty="0" smtClean="0">
                  <a:latin typeface="+mn-ea"/>
                  <a:ea typeface="+mn-ea"/>
                </a:rPr>
                <a:t>年度</a:t>
              </a:r>
              <a:r>
                <a:rPr lang="ja-JP" altLang="en-US" sz="1200" dirty="0" smtClean="0">
                  <a:latin typeface="+mn-ea"/>
                  <a:ea typeface="+mn-ea"/>
                </a:rPr>
                <a:t>）</a:t>
              </a:r>
              <a:r>
                <a:rPr lang="en-US" altLang="ja-JP" sz="1200" dirty="0" smtClean="0"/>
                <a:t>※</a:t>
              </a:r>
              <a:r>
                <a:rPr lang="ja-JP" altLang="en-US" sz="1200" dirty="0"/>
                <a:t>国税庁</a:t>
              </a:r>
              <a:r>
                <a:rPr lang="ja-JP" altLang="en-US" sz="1200" dirty="0" smtClean="0"/>
                <a:t>ＨＰ</a:t>
              </a:r>
              <a:r>
                <a:rPr lang="ja-JP" altLang="en-US" sz="1200" dirty="0"/>
                <a:t>より</a:t>
              </a:r>
            </a:p>
            <a:p>
              <a:pPr fontAlgn="auto">
                <a:spcBef>
                  <a:spcPts val="0"/>
                </a:spcBef>
                <a:spcAft>
                  <a:spcPts val="0"/>
                </a:spcAft>
                <a:defRPr/>
              </a:pPr>
              <a:endParaRPr lang="ja-JP" altLang="en-US" sz="1200" dirty="0">
                <a:latin typeface="+mn-ea"/>
                <a:ea typeface="+mn-ea"/>
              </a:endParaRPr>
            </a:p>
          </p:txBody>
        </p:sp>
        <p:sp>
          <p:nvSpPr>
            <p:cNvPr id="13" name="テキスト ボックス 12"/>
            <p:cNvSpPr txBox="1"/>
            <p:nvPr/>
          </p:nvSpPr>
          <p:spPr bwMode="auto">
            <a:xfrm>
              <a:off x="2317729" y="2102420"/>
              <a:ext cx="2254190" cy="371475"/>
            </a:xfrm>
            <a:prstGeom prst="rect">
              <a:avLst/>
            </a:prstGeom>
            <a:noFill/>
          </p:spPr>
          <p:txBody>
            <a:bodyPr>
              <a:spAutoFit/>
            </a:bodyPr>
            <a:lstStyle/>
            <a:p>
              <a:pPr fontAlgn="auto">
                <a:spcBef>
                  <a:spcPts val="0"/>
                </a:spcBef>
                <a:spcAft>
                  <a:spcPts val="0"/>
                </a:spcAft>
                <a:defRPr/>
              </a:pPr>
              <a:r>
                <a:rPr lang="ja-JP" altLang="en-US" dirty="0" smtClean="0">
                  <a:latin typeface="+mn-ea"/>
                  <a:ea typeface="+mn-ea"/>
                </a:rPr>
                <a:t>約５兆 </a:t>
              </a:r>
              <a:r>
                <a:rPr lang="en-US" altLang="ja-JP" dirty="0" smtClean="0">
                  <a:latin typeface="+mn-ea"/>
                  <a:ea typeface="+mn-ea"/>
                </a:rPr>
                <a:t>3,243</a:t>
              </a:r>
              <a:r>
                <a:rPr lang="ja-JP" altLang="en-US" dirty="0" smtClean="0">
                  <a:latin typeface="+mn-ea"/>
                  <a:ea typeface="+mn-ea"/>
                </a:rPr>
                <a:t>億円</a:t>
              </a:r>
              <a:endParaRPr lang="ja-JP" altLang="en-US" dirty="0">
                <a:latin typeface="+mn-ea"/>
                <a:ea typeface="+mn-ea"/>
              </a:endParaRPr>
            </a:p>
          </p:txBody>
        </p:sp>
        <p:pic>
          <p:nvPicPr>
            <p:cNvPr id="276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737" y="1678490"/>
              <a:ext cx="1216357" cy="1220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667" name="グループ化 6"/>
            <p:cNvGrpSpPr>
              <a:grpSpLocks/>
            </p:cNvGrpSpPr>
            <p:nvPr/>
          </p:nvGrpSpPr>
          <p:grpSpPr bwMode="auto">
            <a:xfrm>
              <a:off x="276225" y="1544662"/>
              <a:ext cx="1419224" cy="1412875"/>
              <a:chOff x="959251" y="1882477"/>
              <a:chExt cx="1419224" cy="1412875"/>
            </a:xfrm>
          </p:grpSpPr>
          <p:sp>
            <p:nvSpPr>
              <p:cNvPr id="42" name="円/楕円 41"/>
              <p:cNvSpPr/>
              <p:nvPr/>
            </p:nvSpPr>
            <p:spPr bwMode="auto">
              <a:xfrm>
                <a:off x="959251" y="1882477"/>
                <a:ext cx="1419224" cy="1412875"/>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43" name="円/楕円 4"/>
              <p:cNvSpPr/>
              <p:nvPr/>
            </p:nvSpPr>
            <p:spPr bwMode="auto">
              <a:xfrm>
                <a:off x="1078592" y="2213241"/>
                <a:ext cx="1195136" cy="906072"/>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r>
                  <a:rPr lang="ja-JP" altLang="en-US" b="1" dirty="0">
                    <a:solidFill>
                      <a:schemeClr val="tx1"/>
                    </a:solidFill>
                  </a:rPr>
                  <a:t>警察・消防防衛</a:t>
                </a:r>
              </a:p>
            </p:txBody>
          </p:sp>
        </p:grpSp>
      </p:grpSp>
      <p:sp>
        <p:nvSpPr>
          <p:cNvPr id="14" name="テキスト ボックス 13"/>
          <p:cNvSpPr txBox="1"/>
          <p:nvPr/>
        </p:nvSpPr>
        <p:spPr bwMode="auto">
          <a:xfrm>
            <a:off x="1882933" y="2451100"/>
            <a:ext cx="3635375" cy="369888"/>
          </a:xfrm>
          <a:prstGeom prst="rect">
            <a:avLst/>
          </a:prstGeom>
          <a:noFill/>
        </p:spPr>
        <p:txBody>
          <a:bodyPr>
            <a:spAutoFit/>
          </a:bodyPr>
          <a:lstStyle/>
          <a:p>
            <a:pPr fontAlgn="auto">
              <a:spcBef>
                <a:spcPts val="0"/>
              </a:spcBef>
              <a:spcAft>
                <a:spcPts val="0"/>
              </a:spcAft>
              <a:defRPr/>
            </a:pPr>
            <a:r>
              <a:rPr lang="ja-JP" altLang="en-US" sz="1600" dirty="0">
                <a:latin typeface="+mn-ea"/>
                <a:ea typeface="+mn-ea"/>
              </a:rPr>
              <a:t>国民</a:t>
            </a:r>
            <a:r>
              <a:rPr lang="ja-JP" altLang="en-US" sz="1600" dirty="0" smtClean="0">
                <a:latin typeface="+mn-ea"/>
                <a:ea typeface="+mn-ea"/>
              </a:rPr>
              <a:t>１人あたり</a:t>
            </a:r>
            <a:r>
              <a:rPr lang="ja-JP" altLang="en-US" sz="1600" dirty="0">
                <a:latin typeface="+mn-ea"/>
                <a:ea typeface="+mn-ea"/>
              </a:rPr>
              <a:t>年間</a:t>
            </a:r>
            <a:r>
              <a:rPr lang="ja-JP" altLang="en-US" sz="1600" dirty="0" smtClean="0">
                <a:latin typeface="+mn-ea"/>
                <a:ea typeface="+mn-ea"/>
              </a:rPr>
              <a:t>約</a:t>
            </a:r>
            <a:r>
              <a:rPr lang="en-US" altLang="ja-JP" dirty="0" smtClean="0">
                <a:solidFill>
                  <a:srgbClr val="FF0000"/>
                </a:solidFill>
                <a:latin typeface="+mj-lt"/>
                <a:ea typeface="+mn-ea"/>
              </a:rPr>
              <a:t>42,000</a:t>
            </a:r>
            <a:r>
              <a:rPr lang="ja-JP" altLang="en-US" sz="1600" dirty="0">
                <a:latin typeface="+mn-ea"/>
                <a:ea typeface="+mn-ea"/>
              </a:rPr>
              <a:t>円</a:t>
            </a:r>
          </a:p>
        </p:txBody>
      </p:sp>
      <p:sp>
        <p:nvSpPr>
          <p:cNvPr id="58" name="テキスト ボックス 57"/>
          <p:cNvSpPr txBox="1">
            <a:spLocks noChangeArrowheads="1"/>
          </p:cNvSpPr>
          <p:nvPr/>
        </p:nvSpPr>
        <p:spPr bwMode="auto">
          <a:xfrm>
            <a:off x="2600325" y="5949950"/>
            <a:ext cx="401637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600" dirty="0">
                <a:latin typeface="HGP創英角ﾎﾟｯﾌﾟ体" pitchFamily="50" charset="-128"/>
                <a:ea typeface="HGP創英角ﾎﾟｯﾌﾟ体" pitchFamily="50" charset="-128"/>
              </a:rPr>
              <a:t>小学校から高校までの</a:t>
            </a:r>
            <a:r>
              <a:rPr lang="en-US" altLang="ja-JP" sz="1600" dirty="0">
                <a:latin typeface="HGP創英角ﾎﾟｯﾌﾟ体" pitchFamily="50" charset="-128"/>
                <a:ea typeface="HGP創英角ﾎﾟｯﾌﾟ体" pitchFamily="50" charset="-128"/>
              </a:rPr>
              <a:t>12</a:t>
            </a:r>
            <a:r>
              <a:rPr lang="ja-JP" altLang="en-US" sz="1600" dirty="0">
                <a:latin typeface="HGP創英角ﾎﾟｯﾌﾟ体" pitchFamily="50" charset="-128"/>
                <a:ea typeface="HGP創英角ﾎﾟｯﾌﾟ体" pitchFamily="50" charset="-128"/>
              </a:rPr>
              <a:t>年間合計で・・・ </a:t>
            </a:r>
          </a:p>
          <a:p>
            <a:pPr eaLnBrk="1" hangingPunct="1">
              <a:spcBef>
                <a:spcPct val="0"/>
              </a:spcBef>
              <a:buFontTx/>
              <a:buNone/>
            </a:pPr>
            <a:r>
              <a:rPr lang="en-US" altLang="ja-JP" sz="1400" dirty="0">
                <a:latin typeface="HGP創英角ﾎﾟｯﾌﾟ体" pitchFamily="50" charset="-128"/>
                <a:ea typeface="HGP創英角ﾎﾟｯﾌﾟ体" pitchFamily="50" charset="-128"/>
              </a:rPr>
              <a:t>1</a:t>
            </a:r>
            <a:r>
              <a:rPr lang="ja-JP" altLang="en-US" sz="1400" dirty="0" smtClean="0">
                <a:latin typeface="HGP創英角ﾎﾟｯﾌﾟ体" pitchFamily="50" charset="-128"/>
                <a:ea typeface="HGP創英角ﾎﾟｯﾌﾟ体" pitchFamily="50" charset="-128"/>
              </a:rPr>
              <a:t>人あたり</a:t>
            </a:r>
            <a:r>
              <a:rPr lang="ja-JP" altLang="en-US" sz="1400" dirty="0">
                <a:latin typeface="HGP創英角ﾎﾟｯﾌﾟ体" pitchFamily="50" charset="-128"/>
                <a:ea typeface="HGP創英角ﾎﾟｯﾌﾟ体" pitchFamily="50" charset="-128"/>
              </a:rPr>
              <a:t>　　</a:t>
            </a:r>
            <a:r>
              <a:rPr lang="ja-JP" altLang="en-US" sz="1800" dirty="0" smtClean="0">
                <a:latin typeface="HGP創英角ﾎﾟｯﾌﾟ体" pitchFamily="50" charset="-128"/>
                <a:ea typeface="HGP創英角ﾎﾟｯﾌﾟ体" pitchFamily="50" charset="-128"/>
              </a:rPr>
              <a:t>約</a:t>
            </a:r>
            <a:r>
              <a:rPr lang="en-US" altLang="ja-JP" sz="1800" dirty="0" smtClean="0">
                <a:solidFill>
                  <a:srgbClr val="002060"/>
                </a:solidFill>
                <a:latin typeface="HGP創英角ﾎﾟｯﾌﾟ体" pitchFamily="50" charset="-128"/>
                <a:ea typeface="HGP創英角ﾎﾟｯﾌﾟ体" pitchFamily="50" charset="-128"/>
              </a:rPr>
              <a:t>1</a:t>
            </a:r>
            <a:r>
              <a:rPr lang="ja-JP" altLang="en-US" sz="1800" dirty="0" smtClean="0">
                <a:solidFill>
                  <a:srgbClr val="002060"/>
                </a:solidFill>
                <a:latin typeface="HGP創英角ﾎﾟｯﾌﾟ体" pitchFamily="50" charset="-128"/>
                <a:ea typeface="HGP創英角ﾎﾟｯﾌﾟ体" pitchFamily="50" charset="-128"/>
              </a:rPr>
              <a:t>１</a:t>
            </a:r>
            <a:r>
              <a:rPr lang="en-US" altLang="ja-JP" sz="1800" dirty="0" smtClean="0">
                <a:solidFill>
                  <a:srgbClr val="002060"/>
                </a:solidFill>
                <a:latin typeface="HGP創英角ﾎﾟｯﾌﾟ体" pitchFamily="50" charset="-128"/>
                <a:ea typeface="HGP創英角ﾎﾟｯﾌﾟ体" pitchFamily="50" charset="-128"/>
              </a:rPr>
              <a:t>,388,000</a:t>
            </a:r>
            <a:r>
              <a:rPr lang="ja-JP" altLang="en-US" sz="1800" dirty="0">
                <a:solidFill>
                  <a:srgbClr val="002060"/>
                </a:solidFill>
                <a:latin typeface="HGP創英角ﾎﾟｯﾌﾟ体" pitchFamily="50" charset="-128"/>
                <a:ea typeface="HGP創英角ﾎﾟｯﾌﾟ体" pitchFamily="50" charset="-128"/>
              </a:rPr>
              <a:t>円</a:t>
            </a:r>
          </a:p>
        </p:txBody>
      </p:sp>
      <p:sp>
        <p:nvSpPr>
          <p:cNvPr id="48" name="テキスト ボックス 47"/>
          <p:cNvSpPr txBox="1"/>
          <p:nvPr/>
        </p:nvSpPr>
        <p:spPr bwMode="auto">
          <a:xfrm>
            <a:off x="3441700" y="4937125"/>
            <a:ext cx="3857625" cy="338138"/>
          </a:xfrm>
          <a:prstGeom prst="rect">
            <a:avLst/>
          </a:prstGeom>
          <a:noFill/>
          <a:ln>
            <a:noFill/>
          </a:ln>
        </p:spPr>
        <p:txBody>
          <a:bodyPr wrap="square">
            <a:spAutoFit/>
          </a:bodyPr>
          <a:lstStyle/>
          <a:p>
            <a:pPr fontAlgn="auto">
              <a:spcBef>
                <a:spcPts val="0"/>
              </a:spcBef>
              <a:spcAft>
                <a:spcPts val="0"/>
              </a:spcAft>
              <a:defRPr/>
            </a:pPr>
            <a:r>
              <a:rPr lang="ja-JP" altLang="en-US" sz="1600" b="1" dirty="0">
                <a:latin typeface="+mn-lt"/>
                <a:ea typeface="+mn-ea"/>
              </a:rPr>
              <a:t>の公費負担</a:t>
            </a:r>
            <a:r>
              <a:rPr lang="ja-JP" altLang="en-US" sz="1200" dirty="0">
                <a:latin typeface="+mn-lt"/>
                <a:ea typeface="+mn-ea"/>
              </a:rPr>
              <a:t>（</a:t>
            </a:r>
            <a:r>
              <a:rPr lang="ja-JP" altLang="en-US" sz="1200" dirty="0" smtClean="0">
                <a:latin typeface="+mn-lt"/>
                <a:ea typeface="+mn-ea"/>
              </a:rPr>
              <a:t>平</a:t>
            </a:r>
            <a:r>
              <a:rPr lang="ja-JP" altLang="en-US" sz="1200" dirty="0" smtClean="0">
                <a:latin typeface="+mn-ea"/>
                <a:ea typeface="+mn-ea"/>
              </a:rPr>
              <a:t>成</a:t>
            </a:r>
            <a:r>
              <a:rPr lang="en-US" altLang="ja-JP" sz="1200" dirty="0" smtClean="0">
                <a:latin typeface="+mn-ea"/>
                <a:ea typeface="+mn-ea"/>
              </a:rPr>
              <a:t>26</a:t>
            </a:r>
            <a:r>
              <a:rPr lang="ja-JP" altLang="en-US" sz="1200" dirty="0" smtClean="0">
                <a:latin typeface="+mn-lt"/>
                <a:ea typeface="+mn-ea"/>
              </a:rPr>
              <a:t>年度</a:t>
            </a:r>
            <a:r>
              <a:rPr lang="ja-JP" altLang="en-US" sz="1200" dirty="0" smtClean="0">
                <a:latin typeface="+mn-lt"/>
                <a:ea typeface="+mn-ea"/>
              </a:rPr>
              <a:t>）　</a:t>
            </a:r>
            <a:r>
              <a:rPr lang="en-US" altLang="ja-JP" sz="900" dirty="0" smtClean="0">
                <a:latin typeface="+mn-lt"/>
                <a:ea typeface="+mn-ea"/>
              </a:rPr>
              <a:t>※</a:t>
            </a:r>
            <a:r>
              <a:rPr lang="ja-JP" altLang="en-US" sz="900" dirty="0" smtClean="0">
                <a:latin typeface="+mn-lt"/>
                <a:ea typeface="+mn-ea"/>
              </a:rPr>
              <a:t>東京都主税局ＨＰより</a:t>
            </a:r>
            <a:endParaRPr lang="ja-JP" altLang="en-US" sz="900" dirty="0">
              <a:latin typeface="+mn-lt"/>
              <a:ea typeface="+mn-ea"/>
            </a:endParaRPr>
          </a:p>
        </p:txBody>
      </p:sp>
      <p:sp>
        <p:nvSpPr>
          <p:cNvPr id="2" name="正方形/長方形 1"/>
          <p:cNvSpPr/>
          <p:nvPr/>
        </p:nvSpPr>
        <p:spPr>
          <a:xfrm>
            <a:off x="4964357" y="5573906"/>
            <a:ext cx="3203715" cy="369332"/>
          </a:xfrm>
          <a:prstGeom prst="rect">
            <a:avLst/>
          </a:prstGeom>
        </p:spPr>
        <p:txBody>
          <a:bodyPr wrap="square">
            <a:spAutoFit/>
          </a:bodyPr>
          <a:lstStyle/>
          <a:p>
            <a:r>
              <a:rPr lang="ja-JP" altLang="en-US" sz="1800" dirty="0" smtClean="0"/>
              <a:t>⇒高校</a:t>
            </a:r>
            <a:r>
              <a:rPr lang="en-US" altLang="ja-JP" sz="1800" dirty="0" smtClean="0"/>
              <a:t>3</a:t>
            </a:r>
            <a:r>
              <a:rPr lang="ja-JP" altLang="en-US" sz="1800" dirty="0" smtClean="0"/>
              <a:t>年間で</a:t>
            </a:r>
            <a:r>
              <a:rPr lang="ja-JP" altLang="en-US" sz="1800" dirty="0" smtClean="0"/>
              <a:t>約</a:t>
            </a:r>
            <a:r>
              <a:rPr lang="en-US" altLang="ja-JP" sz="1800" dirty="0" smtClean="0">
                <a:solidFill>
                  <a:srgbClr val="FF0000"/>
                </a:solidFill>
              </a:rPr>
              <a:t>3,015,000</a:t>
            </a:r>
            <a:r>
              <a:rPr lang="ja-JP" altLang="en-US" sz="1800" dirty="0" smtClean="0"/>
              <a:t>円</a:t>
            </a:r>
            <a:endParaRPr lang="ja-JP" altLang="en-US" sz="1800" dirty="0"/>
          </a:p>
        </p:txBody>
      </p:sp>
      <p:grpSp>
        <p:nvGrpSpPr>
          <p:cNvPr id="49" name="グループ化 48"/>
          <p:cNvGrpSpPr>
            <a:grpSpLocks noChangeAspect="1"/>
          </p:cNvGrpSpPr>
          <p:nvPr/>
        </p:nvGrpSpPr>
        <p:grpSpPr>
          <a:xfrm>
            <a:off x="889143" y="2944867"/>
            <a:ext cx="2268202" cy="1988263"/>
            <a:chOff x="4535996" y="2197742"/>
            <a:chExt cx="3670206" cy="3098047"/>
          </a:xfrm>
        </p:grpSpPr>
        <p:pic>
          <p:nvPicPr>
            <p:cNvPr id="50" name="Picture 2" descr="http://2.bp.blogspot.com/-hLQIQzjF4yc/UZmCJ_vKV8I/AAAAAAAATcQ/WjJRkamTkgs/s800/medicine_capsule_se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2736" y="2348880"/>
              <a:ext cx="1799838" cy="195147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http://2.bp.blogspot.com/-yoUdx4nHCDg/UZSs-kt6ARI/AAAAAAAATCE/aGnlBjZw8qg/s800/iryou_chusyak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8804" y="2197742"/>
              <a:ext cx="2027398" cy="309804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一包化された薬のイラスト">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35996" y="3324616"/>
              <a:ext cx="1973195" cy="1701882"/>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1500"/>
                                  </p:stCondLst>
                                  <p:childTnLst>
                                    <p:set>
                                      <p:cBhvr>
                                        <p:cTn id="6" dur="1" fill="hold">
                                          <p:stCondLst>
                                            <p:cond delay="0"/>
                                          </p:stCondLst>
                                        </p:cTn>
                                        <p:tgtEl>
                                          <p:spTgt spid="21"/>
                                        </p:tgtEl>
                                        <p:attrNameLst>
                                          <p:attrName>style.visibility</p:attrName>
                                        </p:attrNameLst>
                                      </p:cBhvr>
                                      <p:to>
                                        <p:strVal val="visible"/>
                                      </p:to>
                                    </p:set>
                                    <p:anim calcmode="lin" valueType="num">
                                      <p:cBhvr>
                                        <p:cTn id="7" dur="2000" fill="hold"/>
                                        <p:tgtEl>
                                          <p:spTgt spid="21"/>
                                        </p:tgtEl>
                                        <p:attrNameLst>
                                          <p:attrName>ppt_w</p:attrName>
                                        </p:attrNameLst>
                                      </p:cBhvr>
                                      <p:tavLst>
                                        <p:tav tm="0">
                                          <p:val>
                                            <p:fltVal val="0"/>
                                          </p:val>
                                        </p:tav>
                                        <p:tav tm="100000">
                                          <p:val>
                                            <p:strVal val="#ppt_w"/>
                                          </p:val>
                                        </p:tav>
                                      </p:tavLst>
                                    </p:anim>
                                    <p:anim calcmode="lin" valueType="num">
                                      <p:cBhvr>
                                        <p:cTn id="8" dur="2000" fill="hold"/>
                                        <p:tgtEl>
                                          <p:spTgt spid="21"/>
                                        </p:tgtEl>
                                        <p:attrNameLst>
                                          <p:attrName>ppt_h</p:attrName>
                                        </p:attrNameLst>
                                      </p:cBhvr>
                                      <p:tavLst>
                                        <p:tav tm="0">
                                          <p:val>
                                            <p:fltVal val="0"/>
                                          </p:val>
                                        </p:tav>
                                        <p:tav tm="100000">
                                          <p:val>
                                            <p:strVal val="#ppt_h"/>
                                          </p:val>
                                        </p:tav>
                                      </p:tavLst>
                                    </p:anim>
                                    <p:animEffect transition="in" filter="fade">
                                      <p:cBhvr>
                                        <p:cTn id="9" dur="2000"/>
                                        <p:tgtEl>
                                          <p:spTgt spid="21"/>
                                        </p:tgtEl>
                                      </p:cBhvr>
                                    </p:animEffect>
                                  </p:childTnLst>
                                </p:cTn>
                              </p:par>
                            </p:childTnLst>
                          </p:cTn>
                        </p:par>
                        <p:par>
                          <p:cTn id="10" fill="hold" nodeType="afterGroup">
                            <p:stCondLst>
                              <p:cond delay="3500"/>
                            </p:stCondLst>
                            <p:childTnLst>
                              <p:par>
                                <p:cTn id="11" presetID="53" presetClass="entr" presetSubtype="16"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2000" fill="hold"/>
                                        <p:tgtEl>
                                          <p:spTgt spid="14"/>
                                        </p:tgtEl>
                                        <p:attrNameLst>
                                          <p:attrName>ppt_w</p:attrName>
                                        </p:attrNameLst>
                                      </p:cBhvr>
                                      <p:tavLst>
                                        <p:tav tm="0">
                                          <p:val>
                                            <p:fltVal val="0"/>
                                          </p:val>
                                        </p:tav>
                                        <p:tav tm="100000">
                                          <p:val>
                                            <p:strVal val="#ppt_w"/>
                                          </p:val>
                                        </p:tav>
                                      </p:tavLst>
                                    </p:anim>
                                    <p:anim calcmode="lin" valueType="num">
                                      <p:cBhvr>
                                        <p:cTn id="14" dur="2000" fill="hold"/>
                                        <p:tgtEl>
                                          <p:spTgt spid="14"/>
                                        </p:tgtEl>
                                        <p:attrNameLst>
                                          <p:attrName>ppt_h</p:attrName>
                                        </p:attrNameLst>
                                      </p:cBhvr>
                                      <p:tavLst>
                                        <p:tav tm="0">
                                          <p:val>
                                            <p:fltVal val="0"/>
                                          </p:val>
                                        </p:tav>
                                        <p:tav tm="100000">
                                          <p:val>
                                            <p:strVal val="#ppt_h"/>
                                          </p:val>
                                        </p:tav>
                                      </p:tavLst>
                                    </p:anim>
                                    <p:animEffect transition="in" filter="fade">
                                      <p:cBhvr>
                                        <p:cTn id="15" dur="2000"/>
                                        <p:tgtEl>
                                          <p:spTgt spid="14"/>
                                        </p:tgtEl>
                                      </p:cBhvr>
                                    </p:animEffect>
                                  </p:childTnLst>
                                </p:cTn>
                              </p:par>
                            </p:childTnLst>
                          </p:cTn>
                        </p:par>
                        <p:par>
                          <p:cTn id="16" fill="hold" nodeType="afterGroup">
                            <p:stCondLst>
                              <p:cond delay="5500"/>
                            </p:stCondLst>
                            <p:childTnLst>
                              <p:par>
                                <p:cTn id="17" presetID="53" presetClass="entr" presetSubtype="16"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000" fill="hold"/>
                                        <p:tgtEl>
                                          <p:spTgt spid="32"/>
                                        </p:tgtEl>
                                        <p:attrNameLst>
                                          <p:attrName>ppt_w</p:attrName>
                                        </p:attrNameLst>
                                      </p:cBhvr>
                                      <p:tavLst>
                                        <p:tav tm="0">
                                          <p:val>
                                            <p:fltVal val="0"/>
                                          </p:val>
                                        </p:tav>
                                        <p:tav tm="100000">
                                          <p:val>
                                            <p:strVal val="#ppt_w"/>
                                          </p:val>
                                        </p:tav>
                                      </p:tavLst>
                                    </p:anim>
                                    <p:anim calcmode="lin" valueType="num">
                                      <p:cBhvr>
                                        <p:cTn id="20" dur="2000" fill="hold"/>
                                        <p:tgtEl>
                                          <p:spTgt spid="32"/>
                                        </p:tgtEl>
                                        <p:attrNameLst>
                                          <p:attrName>ppt_h</p:attrName>
                                        </p:attrNameLst>
                                      </p:cBhvr>
                                      <p:tavLst>
                                        <p:tav tm="0">
                                          <p:val>
                                            <p:fltVal val="0"/>
                                          </p:val>
                                        </p:tav>
                                        <p:tav tm="100000">
                                          <p:val>
                                            <p:strVal val="#ppt_h"/>
                                          </p:val>
                                        </p:tav>
                                      </p:tavLst>
                                    </p:anim>
                                    <p:animEffect transition="in" filter="fade">
                                      <p:cBhvr>
                                        <p:cTn id="21" dur="2000"/>
                                        <p:tgtEl>
                                          <p:spTgt spid="32"/>
                                        </p:tgtEl>
                                      </p:cBhvr>
                                    </p:animEffect>
                                  </p:childTnLst>
                                </p:cTn>
                              </p:par>
                            </p:childTnLst>
                          </p:cTn>
                        </p:par>
                        <p:par>
                          <p:cTn id="22" fill="hold" nodeType="afterGroup">
                            <p:stCondLst>
                              <p:cond delay="7500"/>
                            </p:stCondLst>
                            <p:childTnLst>
                              <p:par>
                                <p:cTn id="23" presetID="53" presetClass="entr" presetSubtype="16" fill="hold" grpId="0" nodeType="afterEffect">
                                  <p:stCondLst>
                                    <p:cond delay="1000"/>
                                  </p:stCondLst>
                                  <p:childTnLst>
                                    <p:set>
                                      <p:cBhvr>
                                        <p:cTn id="24" dur="1" fill="hold">
                                          <p:stCondLst>
                                            <p:cond delay="0"/>
                                          </p:stCondLst>
                                        </p:cTn>
                                        <p:tgtEl>
                                          <p:spTgt spid="47"/>
                                        </p:tgtEl>
                                        <p:attrNameLst>
                                          <p:attrName>style.visibility</p:attrName>
                                        </p:attrNameLst>
                                      </p:cBhvr>
                                      <p:to>
                                        <p:strVal val="visible"/>
                                      </p:to>
                                    </p:set>
                                    <p:anim calcmode="lin" valueType="num">
                                      <p:cBhvr>
                                        <p:cTn id="25" dur="2000" fill="hold"/>
                                        <p:tgtEl>
                                          <p:spTgt spid="47"/>
                                        </p:tgtEl>
                                        <p:attrNameLst>
                                          <p:attrName>ppt_w</p:attrName>
                                        </p:attrNameLst>
                                      </p:cBhvr>
                                      <p:tavLst>
                                        <p:tav tm="0">
                                          <p:val>
                                            <p:fltVal val="0"/>
                                          </p:val>
                                        </p:tav>
                                        <p:tav tm="100000">
                                          <p:val>
                                            <p:strVal val="#ppt_w"/>
                                          </p:val>
                                        </p:tav>
                                      </p:tavLst>
                                    </p:anim>
                                    <p:anim calcmode="lin" valueType="num">
                                      <p:cBhvr>
                                        <p:cTn id="26" dur="2000" fill="hold"/>
                                        <p:tgtEl>
                                          <p:spTgt spid="47"/>
                                        </p:tgtEl>
                                        <p:attrNameLst>
                                          <p:attrName>ppt_h</p:attrName>
                                        </p:attrNameLst>
                                      </p:cBhvr>
                                      <p:tavLst>
                                        <p:tav tm="0">
                                          <p:val>
                                            <p:fltVal val="0"/>
                                          </p:val>
                                        </p:tav>
                                        <p:tav tm="100000">
                                          <p:val>
                                            <p:strVal val="#ppt_h"/>
                                          </p:val>
                                        </p:tav>
                                      </p:tavLst>
                                    </p:anim>
                                    <p:animEffect transition="in" filter="fade">
                                      <p:cBhvr>
                                        <p:cTn id="27" dur="2000"/>
                                        <p:tgtEl>
                                          <p:spTgt spid="47"/>
                                        </p:tgtEl>
                                      </p:cBhvr>
                                    </p:animEffect>
                                  </p:childTnLst>
                                </p:cTn>
                              </p:par>
                            </p:childTnLst>
                          </p:cTn>
                        </p:par>
                        <p:par>
                          <p:cTn id="28" fill="hold" nodeType="afterGroup">
                            <p:stCondLst>
                              <p:cond delay="10500"/>
                            </p:stCondLst>
                            <p:childTnLst>
                              <p:par>
                                <p:cTn id="29" presetID="16" presetClass="entr" presetSubtype="21" fill="hold" grpId="0" nodeType="afterEffect">
                                  <p:stCondLst>
                                    <p:cond delay="100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par>
                          <p:cTn id="32" fill="hold">
                            <p:stCondLst>
                              <p:cond delay="12000"/>
                            </p:stCondLst>
                            <p:childTnLst>
                              <p:par>
                                <p:cTn id="33" presetID="26" presetClass="entr" presetSubtype="0" fill="hold" grpId="0" nodeType="afterEffect">
                                  <p:stCondLst>
                                    <p:cond delay="1500"/>
                                  </p:stCondLst>
                                  <p:childTnLst>
                                    <p:set>
                                      <p:cBhvr>
                                        <p:cTn id="34" dur="1" fill="hold">
                                          <p:stCondLst>
                                            <p:cond delay="0"/>
                                          </p:stCondLst>
                                        </p:cTn>
                                        <p:tgtEl>
                                          <p:spTgt spid="58"/>
                                        </p:tgtEl>
                                        <p:attrNameLst>
                                          <p:attrName>style.visibility</p:attrName>
                                        </p:attrNameLst>
                                      </p:cBhvr>
                                      <p:to>
                                        <p:strVal val="visible"/>
                                      </p:to>
                                    </p:set>
                                    <p:animEffect transition="in" filter="wipe(down)">
                                      <p:cBhvr>
                                        <p:cTn id="35" dur="580">
                                          <p:stCondLst>
                                            <p:cond delay="0"/>
                                          </p:stCondLst>
                                        </p:cTn>
                                        <p:tgtEl>
                                          <p:spTgt spid="58"/>
                                        </p:tgtEl>
                                      </p:cBhvr>
                                    </p:animEffect>
                                    <p:anim calcmode="lin" valueType="num">
                                      <p:cBhvr>
                                        <p:cTn id="36" dur="1822"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58"/>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58"/>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58"/>
                                        </p:tgtEl>
                                        <p:attrNameLst>
                                          <p:attrName>ppt_y</p:attrName>
                                        </p:attrNameLst>
                                      </p:cBhvr>
                                      <p:tavLst>
                                        <p:tav tm="0" fmla="#ppt_y-sin(pi*$)/81">
                                          <p:val>
                                            <p:fltVal val="0"/>
                                          </p:val>
                                        </p:tav>
                                        <p:tav tm="100000">
                                          <p:val>
                                            <p:fltVal val="1"/>
                                          </p:val>
                                        </p:tav>
                                      </p:tavLst>
                                    </p:anim>
                                    <p:animScale>
                                      <p:cBhvr>
                                        <p:cTn id="41" dur="26">
                                          <p:stCondLst>
                                            <p:cond delay="650"/>
                                          </p:stCondLst>
                                        </p:cTn>
                                        <p:tgtEl>
                                          <p:spTgt spid="58"/>
                                        </p:tgtEl>
                                      </p:cBhvr>
                                      <p:to x="100000" y="60000"/>
                                    </p:animScale>
                                    <p:animScale>
                                      <p:cBhvr>
                                        <p:cTn id="42" dur="166" decel="50000">
                                          <p:stCondLst>
                                            <p:cond delay="676"/>
                                          </p:stCondLst>
                                        </p:cTn>
                                        <p:tgtEl>
                                          <p:spTgt spid="58"/>
                                        </p:tgtEl>
                                      </p:cBhvr>
                                      <p:to x="100000" y="100000"/>
                                    </p:animScale>
                                    <p:animScale>
                                      <p:cBhvr>
                                        <p:cTn id="43" dur="26">
                                          <p:stCondLst>
                                            <p:cond delay="1312"/>
                                          </p:stCondLst>
                                        </p:cTn>
                                        <p:tgtEl>
                                          <p:spTgt spid="58"/>
                                        </p:tgtEl>
                                      </p:cBhvr>
                                      <p:to x="100000" y="80000"/>
                                    </p:animScale>
                                    <p:animScale>
                                      <p:cBhvr>
                                        <p:cTn id="44" dur="166" decel="50000">
                                          <p:stCondLst>
                                            <p:cond delay="1338"/>
                                          </p:stCondLst>
                                        </p:cTn>
                                        <p:tgtEl>
                                          <p:spTgt spid="58"/>
                                        </p:tgtEl>
                                      </p:cBhvr>
                                      <p:to x="100000" y="100000"/>
                                    </p:animScale>
                                    <p:animScale>
                                      <p:cBhvr>
                                        <p:cTn id="45" dur="26">
                                          <p:stCondLst>
                                            <p:cond delay="1642"/>
                                          </p:stCondLst>
                                        </p:cTn>
                                        <p:tgtEl>
                                          <p:spTgt spid="58"/>
                                        </p:tgtEl>
                                      </p:cBhvr>
                                      <p:to x="100000" y="90000"/>
                                    </p:animScale>
                                    <p:animScale>
                                      <p:cBhvr>
                                        <p:cTn id="46" dur="166" decel="50000">
                                          <p:stCondLst>
                                            <p:cond delay="1668"/>
                                          </p:stCondLst>
                                        </p:cTn>
                                        <p:tgtEl>
                                          <p:spTgt spid="58"/>
                                        </p:tgtEl>
                                      </p:cBhvr>
                                      <p:to x="100000" y="100000"/>
                                    </p:animScale>
                                    <p:animScale>
                                      <p:cBhvr>
                                        <p:cTn id="47" dur="26">
                                          <p:stCondLst>
                                            <p:cond delay="1808"/>
                                          </p:stCondLst>
                                        </p:cTn>
                                        <p:tgtEl>
                                          <p:spTgt spid="58"/>
                                        </p:tgtEl>
                                      </p:cBhvr>
                                      <p:to x="100000" y="95000"/>
                                    </p:animScale>
                                    <p:animScale>
                                      <p:cBhvr>
                                        <p:cTn id="48" dur="166" decel="50000">
                                          <p:stCondLst>
                                            <p:cond delay="1834"/>
                                          </p:stCondLst>
                                        </p:cTn>
                                        <p:tgtEl>
                                          <p:spTgt spid="5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2" grpId="0"/>
      <p:bldP spid="47" grpId="0"/>
      <p:bldP spid="14" grpId="0"/>
      <p:bldP spid="58"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95536" y="1031887"/>
            <a:ext cx="8424936" cy="563684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2">
              <a:hueOff val="0"/>
              <a:satOff val="0"/>
              <a:lumOff val="0"/>
              <a:alphaOff val="0"/>
            </a:schemeClr>
          </a:effectRef>
          <a:fontRef idx="minor">
            <a:schemeClr val="dk1"/>
          </a:fontRef>
        </p:style>
      </p:sp>
      <p:sp>
        <p:nvSpPr>
          <p:cNvPr id="3" name="テキスト ボックス 2"/>
          <p:cNvSpPr txBox="1"/>
          <p:nvPr/>
        </p:nvSpPr>
        <p:spPr>
          <a:xfrm>
            <a:off x="971550" y="2708275"/>
            <a:ext cx="6985000" cy="2216150"/>
          </a:xfrm>
          <a:prstGeom prst="rect">
            <a:avLst/>
          </a:prstGeom>
          <a:noFill/>
        </p:spPr>
        <p:txBody>
          <a:bodyPr>
            <a:spAutoFit/>
          </a:bodyPr>
          <a:lstStyle/>
          <a:p>
            <a:pPr fontAlgn="auto">
              <a:spcBef>
                <a:spcPts val="0"/>
              </a:spcBef>
              <a:spcAft>
                <a:spcPts val="0"/>
              </a:spcAft>
              <a:defRPr/>
            </a:pPr>
            <a:r>
              <a:rPr lang="ja-JP" altLang="en-US" sz="12000" dirty="0">
                <a:solidFill>
                  <a:prstClr val="black"/>
                </a:solidFill>
                <a:effectLst>
                  <a:glow rad="63500">
                    <a:srgbClr val="4F81BD">
                      <a:satMod val="175000"/>
                      <a:alpha val="40000"/>
                    </a:srgbClr>
                  </a:glow>
                  <a:outerShdw blurRad="60007" dist="200025" dir="15000000" sy="30000" kx="-1800000" algn="bl" rotWithShape="0">
                    <a:prstClr val="black">
                      <a:alpha val="32000"/>
                    </a:prstClr>
                  </a:outerShdw>
                </a:effectLst>
                <a:latin typeface="+mn-lt"/>
                <a:ea typeface="+mn-ea"/>
              </a:rPr>
              <a:t>約５０種類</a:t>
            </a:r>
          </a:p>
          <a:p>
            <a:pPr fontAlgn="auto">
              <a:spcBef>
                <a:spcPts val="0"/>
              </a:spcBef>
              <a:spcAft>
                <a:spcPts val="0"/>
              </a:spcAft>
              <a:defRPr/>
            </a:pPr>
            <a:endParaRPr lang="ja-JP" altLang="en-US" dirty="0">
              <a:latin typeface="+mn-lt"/>
              <a:ea typeface="+mn-ea"/>
            </a:endParaRPr>
          </a:p>
        </p:txBody>
      </p:sp>
      <p:sp>
        <p:nvSpPr>
          <p:cNvPr id="21510" name="テキスト ボックス 3"/>
          <p:cNvSpPr txBox="1">
            <a:spLocks noChangeArrowheads="1"/>
          </p:cNvSpPr>
          <p:nvPr/>
        </p:nvSpPr>
        <p:spPr bwMode="auto">
          <a:xfrm>
            <a:off x="1692275" y="1412875"/>
            <a:ext cx="3455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22350" eaLnBrk="0" hangingPunct="0">
              <a:defRPr kumimoji="1">
                <a:solidFill>
                  <a:schemeClr val="tx1"/>
                </a:solidFill>
                <a:latin typeface="Calibri" pitchFamily="34" charset="0"/>
                <a:ea typeface="ＭＳ Ｐゴシック" pitchFamily="50" charset="-128"/>
              </a:defRPr>
            </a:lvl1pPr>
            <a:lvl2pPr marL="742950" indent="-285750" defTabSz="1022350" eaLnBrk="0" hangingPunct="0">
              <a:defRPr kumimoji="1">
                <a:solidFill>
                  <a:schemeClr val="tx1"/>
                </a:solidFill>
                <a:latin typeface="Calibri" pitchFamily="34" charset="0"/>
                <a:ea typeface="ＭＳ Ｐゴシック" pitchFamily="50" charset="-128"/>
              </a:defRPr>
            </a:lvl2pPr>
            <a:lvl3pPr marL="1143000" indent="-228600" defTabSz="1022350" eaLnBrk="0" hangingPunct="0">
              <a:defRPr kumimoji="1">
                <a:solidFill>
                  <a:schemeClr val="tx1"/>
                </a:solidFill>
                <a:latin typeface="Calibri" pitchFamily="34" charset="0"/>
                <a:ea typeface="ＭＳ Ｐゴシック" pitchFamily="50" charset="-128"/>
              </a:defRPr>
            </a:lvl3pPr>
            <a:lvl4pPr marL="1600200" indent="-228600" defTabSz="1022350" eaLnBrk="0" hangingPunct="0">
              <a:defRPr kumimoji="1">
                <a:solidFill>
                  <a:schemeClr val="tx1"/>
                </a:solidFill>
                <a:latin typeface="Calibri" pitchFamily="34" charset="0"/>
                <a:ea typeface="ＭＳ Ｐゴシック" pitchFamily="50" charset="-128"/>
              </a:defRPr>
            </a:lvl4pPr>
            <a:lvl5pPr marL="2057400" indent="-228600" defTabSz="1022350" eaLnBrk="0" hangingPunct="0">
              <a:defRPr kumimoji="1">
                <a:solidFill>
                  <a:schemeClr val="tx1"/>
                </a:solidFill>
                <a:latin typeface="Calibri" pitchFamily="34" charset="0"/>
                <a:ea typeface="ＭＳ Ｐゴシック" pitchFamily="50" charset="-128"/>
              </a:defRPr>
            </a:lvl5pPr>
            <a:lvl6pPr marL="2514600" indent="-228600" defTabSz="102235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defTabSz="102235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defTabSz="102235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defTabSz="102235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lnSpc>
                <a:spcPct val="90000"/>
              </a:lnSpc>
              <a:spcAft>
                <a:spcPct val="35000"/>
              </a:spcAft>
            </a:pPr>
            <a:r>
              <a:rPr lang="ja-JP" altLang="en-US" sz="4000" dirty="0">
                <a:solidFill>
                  <a:srgbClr val="000000"/>
                </a:solidFill>
              </a:rPr>
              <a:t>日本の税金は</a:t>
            </a:r>
          </a:p>
        </p:txBody>
      </p:sp>
      <p:sp>
        <p:nvSpPr>
          <p:cNvPr id="5" name="テキスト ボックス 4"/>
          <p:cNvSpPr txBox="1"/>
          <p:nvPr/>
        </p:nvSpPr>
        <p:spPr>
          <a:xfrm>
            <a:off x="163224" y="223906"/>
            <a:ext cx="3960812" cy="769937"/>
          </a:xfrm>
          <a:prstGeom prst="rect">
            <a:avLst/>
          </a:prstGeom>
          <a:noFill/>
        </p:spPr>
        <p:txBody>
          <a:bodyPr>
            <a:spAutoFit/>
          </a:bodyPr>
          <a:lstStyle/>
          <a:p>
            <a:pPr fontAlgn="auto">
              <a:spcBef>
                <a:spcPts val="0"/>
              </a:spcBef>
              <a:spcAft>
                <a:spcPts val="0"/>
              </a:spcAft>
              <a:defRPr/>
            </a:pPr>
            <a:r>
              <a:rPr lang="ja-JP" altLang="en-US" sz="4400" b="1" dirty="0">
                <a:effectLst>
                  <a:outerShdw blurRad="38100" dist="38100" dir="2700000" algn="tl">
                    <a:srgbClr val="000000">
                      <a:alpha val="43137"/>
                    </a:srgbClr>
                  </a:outerShdw>
                </a:effectLst>
                <a:latin typeface="+mn-lt"/>
                <a:ea typeface="+mn-ea"/>
              </a:rPr>
              <a:t>税金の種類</a:t>
            </a:r>
          </a:p>
        </p:txBody>
      </p:sp>
      <p:sp>
        <p:nvSpPr>
          <p:cNvPr id="7" name="AutoShape 4"/>
          <p:cNvSpPr>
            <a:spLocks noChangeArrowheads="1"/>
          </p:cNvSpPr>
          <p:nvPr/>
        </p:nvSpPr>
        <p:spPr bwMode="auto">
          <a:xfrm>
            <a:off x="611560" y="992577"/>
            <a:ext cx="8208912" cy="5857875"/>
          </a:xfrm>
          <a:prstGeom prst="roundRect">
            <a:avLst>
              <a:gd name="adj" fmla="val 5921"/>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algn="l" eaLnBrk="1" hangingPunct="1"/>
            <a:r>
              <a:rPr lang="en-US" altLang="ja-JP" sz="2400" dirty="0">
                <a:solidFill>
                  <a:schemeClr val="tx2">
                    <a:lumMod val="75000"/>
                  </a:schemeClr>
                </a:solidFill>
                <a:ea typeface="HG創英角ﾎﾟｯﾌﾟ体" pitchFamily="49" charset="-128"/>
              </a:rPr>
              <a:t>○</a:t>
            </a:r>
            <a:r>
              <a:rPr lang="ja-JP" altLang="en-US" sz="2400" dirty="0">
                <a:solidFill>
                  <a:schemeClr val="tx2">
                    <a:lumMod val="75000"/>
                  </a:schemeClr>
                </a:solidFill>
                <a:ea typeface="HG創英角ﾎﾟｯﾌﾟ体" pitchFamily="49" charset="-128"/>
              </a:rPr>
              <a:t>所得税　　　　　○法人税　　　　　○消費税</a:t>
            </a:r>
          </a:p>
          <a:p>
            <a:pPr algn="l" eaLnBrk="1" hangingPunct="1"/>
            <a:r>
              <a:rPr lang="ja-JP" altLang="en-US" sz="2400" dirty="0">
                <a:solidFill>
                  <a:schemeClr val="tx2">
                    <a:lumMod val="75000"/>
                  </a:schemeClr>
                </a:solidFill>
                <a:ea typeface="HG創英角ﾎﾟｯﾌﾟ体" pitchFamily="49" charset="-128"/>
              </a:rPr>
              <a:t>○揮発油税　　　　○事業税　　　　　○自動車税</a:t>
            </a:r>
          </a:p>
          <a:p>
            <a:pPr algn="l" eaLnBrk="1" hangingPunct="1"/>
            <a:r>
              <a:rPr lang="ja-JP" altLang="en-US" sz="2400" dirty="0">
                <a:solidFill>
                  <a:schemeClr val="tx2">
                    <a:lumMod val="75000"/>
                  </a:schemeClr>
                </a:solidFill>
                <a:ea typeface="HG創英角ﾎﾟｯﾌﾟ体" pitchFamily="49" charset="-128"/>
              </a:rPr>
              <a:t>○ゴルフ場利用税　○地方消費税　　　○固定資産税</a:t>
            </a:r>
          </a:p>
          <a:p>
            <a:pPr algn="l" eaLnBrk="1" hangingPunct="1"/>
            <a:r>
              <a:rPr lang="ja-JP" altLang="en-US" sz="2400" dirty="0">
                <a:solidFill>
                  <a:schemeClr val="tx2">
                    <a:lumMod val="75000"/>
                  </a:schemeClr>
                </a:solidFill>
                <a:ea typeface="HG創英角ﾎﾟｯﾌﾟ体" pitchFamily="49" charset="-128"/>
              </a:rPr>
              <a:t>○軽自動車税　　　○市町村たばこ税　○相続税</a:t>
            </a:r>
          </a:p>
          <a:p>
            <a:pPr algn="l" eaLnBrk="1" hangingPunct="1"/>
            <a:r>
              <a:rPr lang="ja-JP" altLang="en-US" sz="2400" dirty="0">
                <a:solidFill>
                  <a:schemeClr val="tx2">
                    <a:lumMod val="75000"/>
                  </a:schemeClr>
                </a:solidFill>
                <a:ea typeface="HG創英角ﾎﾟｯﾌﾟ体" pitchFamily="49" charset="-128"/>
              </a:rPr>
              <a:t>○贈与税　　　　　○地価税　　　　　○酒税</a:t>
            </a:r>
          </a:p>
          <a:p>
            <a:pPr algn="l" eaLnBrk="1" hangingPunct="1"/>
            <a:r>
              <a:rPr lang="ja-JP" altLang="en-US" sz="2400" dirty="0">
                <a:solidFill>
                  <a:schemeClr val="tx2">
                    <a:lumMod val="75000"/>
                  </a:schemeClr>
                </a:solidFill>
                <a:ea typeface="HG創英角ﾎﾟｯﾌﾟ体" pitchFamily="49" charset="-128"/>
              </a:rPr>
              <a:t>○たばこ税　　　　○石油ガス税　　　○石油石炭税</a:t>
            </a:r>
          </a:p>
          <a:p>
            <a:pPr algn="l" eaLnBrk="1" hangingPunct="1"/>
            <a:r>
              <a:rPr lang="ja-JP" altLang="en-US" sz="2400" dirty="0">
                <a:solidFill>
                  <a:schemeClr val="tx2">
                    <a:lumMod val="75000"/>
                  </a:schemeClr>
                </a:solidFill>
                <a:ea typeface="HG創英角ﾎﾟｯﾌﾟ体" pitchFamily="49" charset="-128"/>
              </a:rPr>
              <a:t>○電源開発促進税　○地方揮発油税　　○登録免許税</a:t>
            </a:r>
          </a:p>
          <a:p>
            <a:pPr algn="l" eaLnBrk="1" hangingPunct="1"/>
            <a:r>
              <a:rPr lang="ja-JP" altLang="en-US" sz="2400" dirty="0">
                <a:solidFill>
                  <a:schemeClr val="tx2">
                    <a:lumMod val="75000"/>
                  </a:schemeClr>
                </a:solidFill>
                <a:ea typeface="HG創英角ﾎﾟｯﾌﾟ体" pitchFamily="49" charset="-128"/>
              </a:rPr>
              <a:t>○自動車重量税　　○航空機燃料税　　○とん税</a:t>
            </a:r>
          </a:p>
          <a:p>
            <a:pPr algn="l" eaLnBrk="1" hangingPunct="1"/>
            <a:r>
              <a:rPr lang="ja-JP" altLang="en-US" sz="2400" dirty="0">
                <a:solidFill>
                  <a:schemeClr val="tx2">
                    <a:lumMod val="75000"/>
                  </a:schemeClr>
                </a:solidFill>
                <a:ea typeface="HG創英角ﾎﾟｯﾌﾟ体" pitchFamily="49" charset="-128"/>
              </a:rPr>
              <a:t>○特別とん税　　　○関税　　　　　　○印紙税</a:t>
            </a:r>
          </a:p>
          <a:p>
            <a:pPr algn="l" eaLnBrk="1" hangingPunct="1"/>
            <a:r>
              <a:rPr lang="ja-JP" altLang="en-US" sz="2400" dirty="0">
                <a:solidFill>
                  <a:schemeClr val="tx2">
                    <a:lumMod val="75000"/>
                  </a:schemeClr>
                </a:solidFill>
                <a:ea typeface="HG創英角ﾎﾟｯﾌﾟ体" pitchFamily="49" charset="-128"/>
              </a:rPr>
              <a:t>○自動車取得税　　○道府県民税　　　○不動産取得税</a:t>
            </a:r>
          </a:p>
          <a:p>
            <a:pPr algn="l" eaLnBrk="1" hangingPunct="1"/>
            <a:r>
              <a:rPr lang="ja-JP" altLang="en-US" sz="2400" dirty="0">
                <a:solidFill>
                  <a:schemeClr val="tx2">
                    <a:lumMod val="75000"/>
                  </a:schemeClr>
                </a:solidFill>
                <a:ea typeface="HG創英角ﾎﾟｯﾌﾟ体" pitchFamily="49" charset="-128"/>
              </a:rPr>
              <a:t>○道府県たばこ税　○鉱区税　　　　　○狩猟税</a:t>
            </a:r>
          </a:p>
          <a:p>
            <a:pPr algn="l" eaLnBrk="1" hangingPunct="1"/>
            <a:r>
              <a:rPr lang="ja-JP" altLang="en-US" sz="2400" dirty="0">
                <a:solidFill>
                  <a:schemeClr val="tx2">
                    <a:lumMod val="75000"/>
                  </a:schemeClr>
                </a:solidFill>
                <a:ea typeface="HG創英角ﾎﾟｯﾌﾟ体" pitchFamily="49" charset="-128"/>
              </a:rPr>
              <a:t>○鉱産税　　　　　○軽油引取税　　　○市町村民税</a:t>
            </a:r>
          </a:p>
          <a:p>
            <a:pPr algn="l" eaLnBrk="1" hangingPunct="1"/>
            <a:r>
              <a:rPr lang="ja-JP" altLang="en-US" sz="2400" dirty="0">
                <a:solidFill>
                  <a:schemeClr val="tx2">
                    <a:lumMod val="75000"/>
                  </a:schemeClr>
                </a:solidFill>
                <a:ea typeface="HG創英角ﾎﾟｯﾌﾟ体" pitchFamily="49" charset="-128"/>
              </a:rPr>
              <a:t>○都市計画税　　　○特別土地保有税　○事業所税</a:t>
            </a:r>
          </a:p>
          <a:p>
            <a:pPr algn="l" eaLnBrk="1" hangingPunct="1"/>
            <a:r>
              <a:rPr lang="ja-JP" altLang="en-US" sz="2400" dirty="0">
                <a:solidFill>
                  <a:schemeClr val="tx2">
                    <a:lumMod val="75000"/>
                  </a:schemeClr>
                </a:solidFill>
                <a:ea typeface="HG創英角ﾎﾟｯﾌﾟ体" pitchFamily="49" charset="-128"/>
              </a:rPr>
              <a:t>○共同施設税　　　○宅地開発税　　　○水利地益税</a:t>
            </a:r>
          </a:p>
          <a:p>
            <a:pPr algn="l" eaLnBrk="1" hangingPunct="1"/>
            <a:r>
              <a:rPr lang="ja-JP" altLang="en-US" sz="2400" dirty="0">
                <a:solidFill>
                  <a:schemeClr val="tx2">
                    <a:lumMod val="75000"/>
                  </a:schemeClr>
                </a:solidFill>
                <a:ea typeface="HG創英角ﾎﾟｯﾌﾟ体" pitchFamily="49" charset="-128"/>
              </a:rPr>
              <a:t>○国民健康保険税　○入湯税　　　　　　　　　</a:t>
            </a:r>
            <a:r>
              <a:rPr lang="ja-JP" altLang="en-US" sz="2400" dirty="0" smtClean="0">
                <a:solidFill>
                  <a:schemeClr val="tx2">
                    <a:lumMod val="75000"/>
                  </a:schemeClr>
                </a:solidFill>
                <a:ea typeface="HG創英角ﾎﾟｯﾌﾟ体" pitchFamily="49" charset="-128"/>
              </a:rPr>
              <a:t> </a:t>
            </a:r>
            <a:r>
              <a:rPr lang="ja-JP" altLang="en-US" sz="2400" dirty="0">
                <a:solidFill>
                  <a:schemeClr val="tx2">
                    <a:lumMod val="75000"/>
                  </a:schemeClr>
                </a:solidFill>
                <a:ea typeface="HG創英角ﾎﾟｯﾌﾟ体" pitchFamily="49" charset="-128"/>
              </a:rPr>
              <a:t>　他</a:t>
            </a:r>
          </a:p>
        </p:txBody>
      </p:sp>
    </p:spTree>
    <p:extLst>
      <p:ext uri="{BB962C8B-B14F-4D97-AF65-F5344CB8AC3E}">
        <p14:creationId xmlns:p14="http://schemas.microsoft.com/office/powerpoint/2010/main" val="474387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10" presetClass="exit" presetSubtype="0" fill="hold" grpId="1" nodeType="afterEffect">
                                  <p:stCondLst>
                                    <p:cond delay="1500"/>
                                  </p:stCondLst>
                                  <p:childTnLst>
                                    <p:animEffect transition="out" filter="fade">
                                      <p:cBhvr>
                                        <p:cTn id="12" dur="2000"/>
                                        <p:tgtEl>
                                          <p:spTgt spid="3"/>
                                        </p:tgtEl>
                                      </p:cBhvr>
                                    </p:animEffect>
                                    <p:set>
                                      <p:cBhvr>
                                        <p:cTn id="13" dur="1" fill="hold">
                                          <p:stCondLst>
                                            <p:cond delay="1999"/>
                                          </p:stCondLst>
                                        </p:cTn>
                                        <p:tgtEl>
                                          <p:spTgt spid="3"/>
                                        </p:tgtEl>
                                        <p:attrNameLst>
                                          <p:attrName>style.visibility</p:attrName>
                                        </p:attrNameLst>
                                      </p:cBhvr>
                                      <p:to>
                                        <p:strVal val="hidden"/>
                                      </p:to>
                                    </p:set>
                                  </p:childTnLst>
                                </p:cTn>
                              </p:par>
                              <p:par>
                                <p:cTn id="14" presetID="10" presetClass="exit" presetSubtype="0" fill="hold" grpId="0" nodeType="withEffect">
                                  <p:stCondLst>
                                    <p:cond delay="1500"/>
                                  </p:stCondLst>
                                  <p:childTnLst>
                                    <p:animEffect transition="out" filter="fade">
                                      <p:cBhvr>
                                        <p:cTn id="15" dur="2000"/>
                                        <p:tgtEl>
                                          <p:spTgt spid="21510"/>
                                        </p:tgtEl>
                                      </p:cBhvr>
                                    </p:animEffect>
                                    <p:set>
                                      <p:cBhvr>
                                        <p:cTn id="16" dur="1" fill="hold">
                                          <p:stCondLst>
                                            <p:cond delay="1999"/>
                                          </p:stCondLst>
                                        </p:cTn>
                                        <p:tgtEl>
                                          <p:spTgt spid="21510"/>
                                        </p:tgtEl>
                                        <p:attrNameLst>
                                          <p:attrName>style.visibility</p:attrName>
                                        </p:attrNameLst>
                                      </p:cBhvr>
                                      <p:to>
                                        <p:strVal val="hidden"/>
                                      </p:to>
                                    </p:set>
                                  </p:childTnLst>
                                </p:cTn>
                              </p:par>
                            </p:childTnLst>
                          </p:cTn>
                        </p:par>
                        <p:par>
                          <p:cTn id="17" fill="hold">
                            <p:stCondLst>
                              <p:cond delay="4500"/>
                            </p:stCondLst>
                            <p:childTnLst>
                              <p:par>
                                <p:cTn id="18" presetID="6" presetClass="entr" presetSubtype="16" fill="hold" grpId="0" nodeType="after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1510"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216080583"/>
              </p:ext>
            </p:extLst>
          </p:nvPr>
        </p:nvGraphicFramePr>
        <p:xfrm>
          <a:off x="655820" y="1007595"/>
          <a:ext cx="7732604" cy="5614458"/>
        </p:xfrm>
        <a:graphic>
          <a:graphicData uri="http://schemas.openxmlformats.org/drawingml/2006/table">
            <a:tbl>
              <a:tblPr firstRow="1" bandRow="1">
                <a:tableStyleId>{93296810-A885-4BE3-A3E7-6D5BEEA58F35}</a:tableStyleId>
              </a:tblPr>
              <a:tblGrid>
                <a:gridCol w="963852"/>
                <a:gridCol w="1512168"/>
                <a:gridCol w="2592288"/>
                <a:gridCol w="2664296"/>
              </a:tblGrid>
              <a:tr h="405181">
                <a:tc gridSpan="2">
                  <a:txBody>
                    <a:bodyPr/>
                    <a:lstStyle/>
                    <a:p>
                      <a:endParaRPr kumimoji="1" lang="ja-JP" altLang="en-US" sz="2000" dirty="0">
                        <a:latin typeface="HGPｺﾞｼｯｸE" panose="020B0900000000000000" pitchFamily="50" charset="-128"/>
                        <a:ea typeface="HGPｺﾞｼｯｸE" panose="020B0900000000000000" pitchFamily="50" charset="-128"/>
                      </a:endParaRPr>
                    </a:p>
                  </a:txBody>
                  <a:tcP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E947"/>
                    </a:solidFill>
                  </a:tcPr>
                </a:tc>
                <a:tc hMerge="1">
                  <a:txBody>
                    <a:bodyPr/>
                    <a:lstStyle/>
                    <a:p>
                      <a:endParaRPr kumimoji="1" lang="ja-JP" altLang="en-US"/>
                    </a:p>
                  </a:txBody>
                  <a:tcPr/>
                </a:tc>
                <a:tc>
                  <a:txBody>
                    <a:bodyPr/>
                    <a:lstStyle/>
                    <a:p>
                      <a:pPr algn="ctr"/>
                      <a:r>
                        <a:rPr kumimoji="1" lang="ja-JP" altLang="en-US" sz="2000" b="0" dirty="0" smtClean="0">
                          <a:solidFill>
                            <a:srgbClr val="FF0000"/>
                          </a:solidFill>
                          <a:latin typeface="HGPｺﾞｼｯｸE" panose="020B0900000000000000" pitchFamily="50" charset="-128"/>
                          <a:ea typeface="HGPｺﾞｼｯｸE" panose="020B0900000000000000" pitchFamily="50" charset="-128"/>
                        </a:rPr>
                        <a:t>直接税</a:t>
                      </a:r>
                      <a:endParaRPr kumimoji="1" lang="ja-JP" altLang="en-US" sz="2000" b="0" dirty="0">
                        <a:solidFill>
                          <a:srgbClr val="FF0000"/>
                        </a:solidFill>
                        <a:latin typeface="HGPｺﾞｼｯｸE" panose="020B0900000000000000" pitchFamily="50" charset="-128"/>
                        <a:ea typeface="HGPｺﾞｼｯｸE" panose="020B0900000000000000"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CFF"/>
                    </a:solidFill>
                  </a:tcPr>
                </a:tc>
                <a:tc>
                  <a:txBody>
                    <a:bodyPr/>
                    <a:lstStyle/>
                    <a:p>
                      <a:pPr algn="ctr"/>
                      <a:r>
                        <a:rPr kumimoji="1" lang="ja-JP" altLang="en-US" sz="2000" b="0" dirty="0" smtClean="0">
                          <a:solidFill>
                            <a:srgbClr val="0033CC"/>
                          </a:solidFill>
                          <a:latin typeface="HGPｺﾞｼｯｸE" panose="020B0900000000000000" pitchFamily="50" charset="-128"/>
                          <a:ea typeface="HGPｺﾞｼｯｸE" panose="020B0900000000000000" pitchFamily="50" charset="-128"/>
                        </a:rPr>
                        <a:t>間接税</a:t>
                      </a:r>
                      <a:endParaRPr kumimoji="1" lang="ja-JP" altLang="en-US" sz="2000" b="0" dirty="0">
                        <a:solidFill>
                          <a:srgbClr val="0033CC"/>
                        </a:solidFill>
                        <a:latin typeface="HGPｺﾞｼｯｸE" panose="020B0900000000000000" pitchFamily="50" charset="-128"/>
                        <a:ea typeface="HGPｺﾞｼｯｸE" panose="020B0900000000000000" pitchFamily="50" charset="-128"/>
                      </a:endParaRPr>
                    </a:p>
                  </a:txBody>
                  <a:tcPr anchor="ct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20000"/>
                        <a:lumOff val="80000"/>
                      </a:schemeClr>
                    </a:solidFill>
                  </a:tcPr>
                </a:tc>
              </a:tr>
              <a:tr h="2376264">
                <a:tc gridSpan="2">
                  <a:txBody>
                    <a:bodyPr/>
                    <a:lstStyle/>
                    <a:p>
                      <a:pPr algn="ctr"/>
                      <a:r>
                        <a:rPr kumimoji="1" lang="ja-JP" altLang="en-US" sz="2000" dirty="0" smtClean="0">
                          <a:solidFill>
                            <a:schemeClr val="tx1"/>
                          </a:solidFill>
                          <a:latin typeface="HGPｺﾞｼｯｸE" panose="020B0900000000000000" pitchFamily="50" charset="-128"/>
                          <a:ea typeface="HGPｺﾞｼｯｸE" panose="020B0900000000000000" pitchFamily="50" charset="-128"/>
                        </a:rPr>
                        <a:t>国　　税</a:t>
                      </a:r>
                      <a:endParaRPr kumimoji="1" lang="ja-JP" altLang="en-US" sz="2000" dirty="0">
                        <a:solidFill>
                          <a:schemeClr val="tx1"/>
                        </a:solidFill>
                        <a:latin typeface="HGPｺﾞｼｯｸE" panose="020B0900000000000000" pitchFamily="50" charset="-128"/>
                        <a:ea typeface="HGPｺﾞｼｯｸE" panose="020B0900000000000000" pitchFamily="50" charset="-128"/>
                      </a:endParaRPr>
                    </a:p>
                  </a:txBody>
                  <a:tcPr anchor="ct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99"/>
                    </a:solidFill>
                  </a:tcPr>
                </a:tc>
                <a:tc hMerge="1">
                  <a:txBody>
                    <a:bodyPr/>
                    <a:lstStyle/>
                    <a:p>
                      <a:endParaRPr kumimoji="1" lang="ja-JP" altLang="en-US" dirty="0"/>
                    </a:p>
                  </a:txBody>
                  <a:tcPr/>
                </a:tc>
                <a:tc>
                  <a:txBody>
                    <a:bodyPr/>
                    <a:lstStyle/>
                    <a:p>
                      <a:r>
                        <a:rPr kumimoji="1" lang="ja-JP" altLang="ja-JP" sz="2000" kern="1200" dirty="0" smtClean="0">
                          <a:solidFill>
                            <a:schemeClr val="dk1"/>
                          </a:solidFill>
                          <a:effectLst/>
                          <a:latin typeface="HGPｺﾞｼｯｸE" panose="020B0900000000000000" pitchFamily="50" charset="-128"/>
                          <a:ea typeface="HGPｺﾞｼｯｸE" panose="020B0900000000000000" pitchFamily="50" charset="-128"/>
                          <a:cs typeface="+mn-cs"/>
                        </a:rPr>
                        <a:t>所得税</a:t>
                      </a:r>
                    </a:p>
                    <a:p>
                      <a:r>
                        <a:rPr kumimoji="1" lang="ja-JP" altLang="ja-JP" sz="2000" kern="1200" dirty="0" smtClean="0">
                          <a:solidFill>
                            <a:schemeClr val="dk1"/>
                          </a:solidFill>
                          <a:effectLst/>
                          <a:latin typeface="HGPｺﾞｼｯｸE" panose="020B0900000000000000" pitchFamily="50" charset="-128"/>
                          <a:ea typeface="HGPｺﾞｼｯｸE" panose="020B0900000000000000" pitchFamily="50" charset="-128"/>
                          <a:cs typeface="+mn-cs"/>
                        </a:rPr>
                        <a:t>復興特別所得税</a:t>
                      </a:r>
                    </a:p>
                    <a:p>
                      <a:r>
                        <a:rPr kumimoji="1" lang="ja-JP" altLang="ja-JP" sz="2000" kern="1200" dirty="0" smtClean="0">
                          <a:solidFill>
                            <a:schemeClr val="dk1"/>
                          </a:solidFill>
                          <a:effectLst/>
                          <a:latin typeface="HGPｺﾞｼｯｸE" panose="020B0900000000000000" pitchFamily="50" charset="-128"/>
                          <a:ea typeface="HGPｺﾞｼｯｸE" panose="020B0900000000000000" pitchFamily="50" charset="-128"/>
                          <a:cs typeface="+mn-cs"/>
                        </a:rPr>
                        <a:t>法人税</a:t>
                      </a:r>
                    </a:p>
                    <a:p>
                      <a:r>
                        <a:rPr kumimoji="1" lang="ja-JP" altLang="ja-JP" sz="2000" kern="1200" dirty="0" smtClean="0">
                          <a:solidFill>
                            <a:schemeClr val="dk1"/>
                          </a:solidFill>
                          <a:effectLst/>
                          <a:latin typeface="HGPｺﾞｼｯｸE" panose="020B0900000000000000" pitchFamily="50" charset="-128"/>
                          <a:ea typeface="HGPｺﾞｼｯｸE" panose="020B0900000000000000" pitchFamily="50" charset="-128"/>
                          <a:cs typeface="+mn-cs"/>
                        </a:rPr>
                        <a:t>相続税</a:t>
                      </a:r>
                    </a:p>
                    <a:p>
                      <a:r>
                        <a:rPr kumimoji="1" lang="ja-JP" altLang="ja-JP" sz="2000" kern="1200" dirty="0" smtClean="0">
                          <a:solidFill>
                            <a:schemeClr val="dk1"/>
                          </a:solidFill>
                          <a:effectLst/>
                          <a:latin typeface="HGPｺﾞｼｯｸE" panose="020B0900000000000000" pitchFamily="50" charset="-128"/>
                          <a:ea typeface="HGPｺﾞｼｯｸE" panose="020B0900000000000000" pitchFamily="50" charset="-128"/>
                          <a:cs typeface="+mn-cs"/>
                        </a:rPr>
                        <a:t>贈与税</a:t>
                      </a:r>
                      <a:endParaRPr kumimoji="1" lang="ja-JP" altLang="en-US" sz="2000" dirty="0">
                        <a:latin typeface="HGPｺﾞｼｯｸE" panose="020B0900000000000000" pitchFamily="50" charset="-128"/>
                        <a:ea typeface="HGPｺﾞｼｯｸE" panose="020B0900000000000000" pitchFamily="50"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9EDF8"/>
                    </a:solidFill>
                  </a:tcPr>
                </a:tc>
                <a:tc>
                  <a:txBody>
                    <a:bodyPr/>
                    <a:lstStyle/>
                    <a:p>
                      <a:r>
                        <a:rPr kumimoji="1" lang="ja-JP" altLang="ja-JP" sz="2000" kern="1200" dirty="0" smtClean="0">
                          <a:solidFill>
                            <a:schemeClr val="dk1"/>
                          </a:solidFill>
                          <a:effectLst/>
                          <a:latin typeface="HGPｺﾞｼｯｸE" panose="020B0900000000000000" pitchFamily="50" charset="-128"/>
                          <a:ea typeface="HGPｺﾞｼｯｸE" panose="020B0900000000000000" pitchFamily="50" charset="-128"/>
                          <a:cs typeface="+mn-cs"/>
                        </a:rPr>
                        <a:t>消費税</a:t>
                      </a:r>
                    </a:p>
                    <a:p>
                      <a:r>
                        <a:rPr kumimoji="1" lang="ja-JP" altLang="ja-JP" sz="2000" kern="1200" dirty="0" smtClean="0">
                          <a:solidFill>
                            <a:schemeClr val="dk1"/>
                          </a:solidFill>
                          <a:effectLst/>
                          <a:latin typeface="HGPｺﾞｼｯｸE" panose="020B0900000000000000" pitchFamily="50" charset="-128"/>
                          <a:ea typeface="HGPｺﾞｼｯｸE" panose="020B0900000000000000" pitchFamily="50" charset="-128"/>
                          <a:cs typeface="+mn-cs"/>
                        </a:rPr>
                        <a:t>酒税</a:t>
                      </a:r>
                    </a:p>
                    <a:p>
                      <a:r>
                        <a:rPr kumimoji="1" lang="ja-JP" altLang="ja-JP" sz="2000" kern="1200" dirty="0" smtClean="0">
                          <a:solidFill>
                            <a:schemeClr val="dk1"/>
                          </a:solidFill>
                          <a:effectLst/>
                          <a:latin typeface="HGPｺﾞｼｯｸE" panose="020B0900000000000000" pitchFamily="50" charset="-128"/>
                          <a:ea typeface="HGPｺﾞｼｯｸE" panose="020B0900000000000000" pitchFamily="50" charset="-128"/>
                          <a:cs typeface="+mn-cs"/>
                        </a:rPr>
                        <a:t>揮発油税</a:t>
                      </a:r>
                    </a:p>
                    <a:p>
                      <a:r>
                        <a:rPr kumimoji="1" lang="ja-JP" altLang="ja-JP" sz="2000" kern="1200" dirty="0" smtClean="0">
                          <a:solidFill>
                            <a:schemeClr val="dk1"/>
                          </a:solidFill>
                          <a:effectLst/>
                          <a:latin typeface="HGPｺﾞｼｯｸE" panose="020B0900000000000000" pitchFamily="50" charset="-128"/>
                          <a:ea typeface="HGPｺﾞｼｯｸE" panose="020B0900000000000000" pitchFamily="50" charset="-128"/>
                          <a:cs typeface="+mn-cs"/>
                        </a:rPr>
                        <a:t>地方揮発油税</a:t>
                      </a:r>
                    </a:p>
                    <a:p>
                      <a:r>
                        <a:rPr kumimoji="1" lang="ja-JP" altLang="ja-JP" sz="2000" kern="1200" dirty="0" smtClean="0">
                          <a:solidFill>
                            <a:schemeClr val="dk1"/>
                          </a:solidFill>
                          <a:effectLst/>
                          <a:latin typeface="HGPｺﾞｼｯｸE" panose="020B0900000000000000" pitchFamily="50" charset="-128"/>
                          <a:ea typeface="HGPｺﾞｼｯｸE" panose="020B0900000000000000" pitchFamily="50" charset="-128"/>
                          <a:cs typeface="+mn-cs"/>
                        </a:rPr>
                        <a:t>石油石炭税</a:t>
                      </a:r>
                    </a:p>
                    <a:p>
                      <a:r>
                        <a:rPr kumimoji="1" lang="ja-JP" altLang="ja-JP" sz="2000" kern="1200" dirty="0" smtClean="0">
                          <a:solidFill>
                            <a:schemeClr val="dk1"/>
                          </a:solidFill>
                          <a:effectLst/>
                          <a:latin typeface="HGPｺﾞｼｯｸE" panose="020B0900000000000000" pitchFamily="50" charset="-128"/>
                          <a:ea typeface="HGPｺﾞｼｯｸE" panose="020B0900000000000000" pitchFamily="50" charset="-128"/>
                          <a:cs typeface="+mn-cs"/>
                        </a:rPr>
                        <a:t>たばこ税</a:t>
                      </a:r>
                    </a:p>
                    <a:p>
                      <a:r>
                        <a:rPr kumimoji="1" lang="ja-JP" altLang="ja-JP" sz="2000" kern="1200" dirty="0" smtClean="0">
                          <a:solidFill>
                            <a:schemeClr val="dk1"/>
                          </a:solidFill>
                          <a:effectLst/>
                          <a:latin typeface="HGPｺﾞｼｯｸE" panose="020B0900000000000000" pitchFamily="50" charset="-128"/>
                          <a:ea typeface="HGPｺﾞｼｯｸE" panose="020B0900000000000000" pitchFamily="50" charset="-128"/>
                          <a:cs typeface="+mn-cs"/>
                        </a:rPr>
                        <a:t>関税</a:t>
                      </a:r>
                    </a:p>
                    <a:p>
                      <a:r>
                        <a:rPr kumimoji="1" lang="ja-JP" altLang="ja-JP" sz="2000" kern="1200" dirty="0" smtClean="0">
                          <a:solidFill>
                            <a:schemeClr val="dk1"/>
                          </a:solidFill>
                          <a:effectLst/>
                          <a:latin typeface="HGPｺﾞｼｯｸE" panose="020B0900000000000000" pitchFamily="50" charset="-128"/>
                          <a:ea typeface="HGPｺﾞｼｯｸE" panose="020B0900000000000000" pitchFamily="50" charset="-128"/>
                          <a:cs typeface="+mn-cs"/>
                        </a:rPr>
                        <a:t>印紙税</a:t>
                      </a:r>
                      <a:endParaRPr kumimoji="1" lang="ja-JP" altLang="en-US" sz="2000" dirty="0">
                        <a:latin typeface="HGPｺﾞｼｯｸE" panose="020B0900000000000000" pitchFamily="50" charset="-128"/>
                        <a:ea typeface="HGPｺﾞｼｯｸE" panose="020B0900000000000000" pitchFamily="50" charset="-128"/>
                      </a:endParaRPr>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DF6F9"/>
                    </a:solidFill>
                  </a:tcPr>
                </a:tc>
              </a:tr>
              <a:tr h="1494978">
                <a:tc rowSpan="2">
                  <a:txBody>
                    <a:bodyPr/>
                    <a:lstStyle/>
                    <a:p>
                      <a:pPr algn="ctr"/>
                      <a:r>
                        <a:rPr kumimoji="1" lang="ja-JP" altLang="en-US" sz="2000" dirty="0" smtClean="0">
                          <a:solidFill>
                            <a:schemeClr val="tx1"/>
                          </a:solidFill>
                          <a:latin typeface="HGPｺﾞｼｯｸE" panose="020B0900000000000000" pitchFamily="50" charset="-128"/>
                          <a:ea typeface="HGPｺﾞｼｯｸE" panose="020B0900000000000000" pitchFamily="50" charset="-128"/>
                        </a:rPr>
                        <a:t>地方税</a:t>
                      </a:r>
                      <a:endParaRPr kumimoji="1" lang="ja-JP" altLang="en-US" sz="2000" dirty="0">
                        <a:solidFill>
                          <a:schemeClr val="tx1"/>
                        </a:solidFill>
                        <a:latin typeface="HGPｺﾞｼｯｸE" panose="020B0900000000000000" pitchFamily="50" charset="-128"/>
                        <a:ea typeface="HGPｺﾞｼｯｸE" panose="020B0900000000000000" pitchFamily="50" charset="-128"/>
                      </a:endParaRPr>
                    </a:p>
                  </a:txBody>
                  <a:tcPr anchor="ct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99"/>
                    </a:solidFill>
                  </a:tcPr>
                </a:tc>
                <a:tc>
                  <a:txBody>
                    <a:bodyPr/>
                    <a:lstStyle/>
                    <a:p>
                      <a:pPr algn="ctr"/>
                      <a:r>
                        <a:rPr kumimoji="1" lang="ja-JP" altLang="en-US" sz="2000" dirty="0" smtClean="0">
                          <a:solidFill>
                            <a:schemeClr val="tx1"/>
                          </a:solidFill>
                          <a:latin typeface="HGPｺﾞｼｯｸE" panose="020B0900000000000000" pitchFamily="50" charset="-128"/>
                          <a:ea typeface="HGPｺﾞｼｯｸE" panose="020B0900000000000000" pitchFamily="50" charset="-128"/>
                        </a:rPr>
                        <a:t>都道府県税</a:t>
                      </a:r>
                      <a:endParaRPr kumimoji="1" lang="ja-JP" altLang="en-US" sz="2000" dirty="0">
                        <a:solidFill>
                          <a:schemeClr val="tx1"/>
                        </a:solidFill>
                        <a:latin typeface="HGPｺﾞｼｯｸE" panose="020B0900000000000000" pitchFamily="50" charset="-128"/>
                        <a:ea typeface="HGPｺﾞｼｯｸE" panose="020B0900000000000000"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tc>
                  <a:txBody>
                    <a:bodyPr/>
                    <a:lstStyle/>
                    <a:p>
                      <a:r>
                        <a:rPr kumimoji="1" lang="ja-JP" altLang="ja-JP" sz="2000" kern="1200" dirty="0" smtClean="0">
                          <a:solidFill>
                            <a:schemeClr val="dk1"/>
                          </a:solidFill>
                          <a:effectLst/>
                          <a:latin typeface="HGPｺﾞｼｯｸE" panose="020B0900000000000000" pitchFamily="50" charset="-128"/>
                          <a:ea typeface="HGPｺﾞｼｯｸE" panose="020B0900000000000000" pitchFamily="50" charset="-128"/>
                          <a:cs typeface="+mn-cs"/>
                        </a:rPr>
                        <a:t>都道府県民税</a:t>
                      </a:r>
                    </a:p>
                    <a:p>
                      <a:r>
                        <a:rPr kumimoji="1" lang="ja-JP" altLang="ja-JP" sz="2000" kern="1200" dirty="0" smtClean="0">
                          <a:solidFill>
                            <a:schemeClr val="dk1"/>
                          </a:solidFill>
                          <a:effectLst/>
                          <a:latin typeface="HGPｺﾞｼｯｸE" panose="020B0900000000000000" pitchFamily="50" charset="-128"/>
                          <a:ea typeface="HGPｺﾞｼｯｸE" panose="020B0900000000000000" pitchFamily="50" charset="-128"/>
                          <a:cs typeface="+mn-cs"/>
                        </a:rPr>
                        <a:t>事業税</a:t>
                      </a:r>
                    </a:p>
                    <a:p>
                      <a:r>
                        <a:rPr kumimoji="1" lang="ja-JP" altLang="ja-JP" sz="2000" kern="1200" dirty="0" smtClean="0">
                          <a:solidFill>
                            <a:schemeClr val="dk1"/>
                          </a:solidFill>
                          <a:effectLst/>
                          <a:latin typeface="HGPｺﾞｼｯｸE" panose="020B0900000000000000" pitchFamily="50" charset="-128"/>
                          <a:ea typeface="HGPｺﾞｼｯｸE" panose="020B0900000000000000" pitchFamily="50" charset="-128"/>
                          <a:cs typeface="+mn-cs"/>
                        </a:rPr>
                        <a:t>自動車税</a:t>
                      </a:r>
                    </a:p>
                    <a:p>
                      <a:r>
                        <a:rPr kumimoji="1" lang="ja-JP" altLang="ja-JP" sz="2000" kern="1200" dirty="0" smtClean="0">
                          <a:solidFill>
                            <a:schemeClr val="dk1"/>
                          </a:solidFill>
                          <a:effectLst/>
                          <a:latin typeface="HGPｺﾞｼｯｸE" panose="020B0900000000000000" pitchFamily="50" charset="-128"/>
                          <a:ea typeface="HGPｺﾞｼｯｸE" panose="020B0900000000000000" pitchFamily="50" charset="-128"/>
                          <a:cs typeface="+mn-cs"/>
                        </a:rPr>
                        <a:t>不動産取得税</a:t>
                      </a:r>
                    </a:p>
                    <a:p>
                      <a:r>
                        <a:rPr kumimoji="1" lang="ja-JP" altLang="ja-JP" sz="2000" kern="1200" dirty="0" smtClean="0">
                          <a:solidFill>
                            <a:schemeClr val="dk1"/>
                          </a:solidFill>
                          <a:effectLst/>
                          <a:latin typeface="HGPｺﾞｼｯｸE" panose="020B0900000000000000" pitchFamily="50" charset="-128"/>
                          <a:ea typeface="HGPｺﾞｼｯｸE" panose="020B0900000000000000" pitchFamily="50" charset="-128"/>
                          <a:cs typeface="+mn-cs"/>
                        </a:rPr>
                        <a:t>自動車取得税</a:t>
                      </a:r>
                      <a:endParaRPr kumimoji="1" lang="ja-JP" altLang="en-US" sz="2000" dirty="0">
                        <a:latin typeface="HGPｺﾞｼｯｸE" panose="020B0900000000000000" pitchFamily="50" charset="-128"/>
                        <a:ea typeface="HGPｺﾞｼｯｸE" panose="020B0900000000000000" pitchFamily="50"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9EDF8"/>
                    </a:solidFill>
                  </a:tcPr>
                </a:tc>
                <a:tc>
                  <a:txBody>
                    <a:bodyPr/>
                    <a:lstStyle/>
                    <a:p>
                      <a:r>
                        <a:rPr kumimoji="1" lang="ja-JP" altLang="ja-JP" sz="2000" kern="1200" dirty="0" smtClean="0">
                          <a:solidFill>
                            <a:schemeClr val="dk1"/>
                          </a:solidFill>
                          <a:effectLst/>
                          <a:latin typeface="HGPｺﾞｼｯｸE" panose="020B0900000000000000" pitchFamily="50" charset="-128"/>
                          <a:ea typeface="HGPｺﾞｼｯｸE" panose="020B0900000000000000" pitchFamily="50" charset="-128"/>
                          <a:cs typeface="+mn-cs"/>
                        </a:rPr>
                        <a:t>地方消費税</a:t>
                      </a:r>
                    </a:p>
                    <a:p>
                      <a:r>
                        <a:rPr kumimoji="1" lang="ja-JP" altLang="ja-JP" sz="2000" kern="1200" dirty="0" smtClean="0">
                          <a:solidFill>
                            <a:schemeClr val="dk1"/>
                          </a:solidFill>
                          <a:effectLst/>
                          <a:latin typeface="HGPｺﾞｼｯｸE" panose="020B0900000000000000" pitchFamily="50" charset="-128"/>
                          <a:ea typeface="HGPｺﾞｼｯｸE" panose="020B0900000000000000" pitchFamily="50" charset="-128"/>
                          <a:cs typeface="+mn-cs"/>
                        </a:rPr>
                        <a:t>都道府県たばこ税</a:t>
                      </a:r>
                    </a:p>
                    <a:p>
                      <a:r>
                        <a:rPr kumimoji="1" lang="ja-JP" altLang="ja-JP" sz="2000" kern="1200" dirty="0" smtClean="0">
                          <a:solidFill>
                            <a:schemeClr val="dk1"/>
                          </a:solidFill>
                          <a:effectLst/>
                          <a:latin typeface="HGPｺﾞｼｯｸE" panose="020B0900000000000000" pitchFamily="50" charset="-128"/>
                          <a:ea typeface="HGPｺﾞｼｯｸE" panose="020B0900000000000000" pitchFamily="50" charset="-128"/>
                          <a:cs typeface="+mn-cs"/>
                        </a:rPr>
                        <a:t>ゴルフ場利用税</a:t>
                      </a:r>
                    </a:p>
                    <a:p>
                      <a:r>
                        <a:rPr kumimoji="1" lang="ja-JP" altLang="ja-JP" sz="2000" kern="1200" dirty="0" smtClean="0">
                          <a:solidFill>
                            <a:schemeClr val="dk1"/>
                          </a:solidFill>
                          <a:effectLst/>
                          <a:latin typeface="HGPｺﾞｼｯｸE" panose="020B0900000000000000" pitchFamily="50" charset="-128"/>
                          <a:ea typeface="HGPｺﾞｼｯｸE" panose="020B0900000000000000" pitchFamily="50" charset="-128"/>
                          <a:cs typeface="+mn-cs"/>
                        </a:rPr>
                        <a:t>軽油引取税</a:t>
                      </a:r>
                      <a:endParaRPr kumimoji="1" lang="ja-JP" altLang="en-US" sz="2000" dirty="0">
                        <a:latin typeface="HGPｺﾞｼｯｸE" panose="020B0900000000000000" pitchFamily="50" charset="-128"/>
                        <a:ea typeface="HGPｺﾞｼｯｸE" panose="020B0900000000000000" pitchFamily="50" charset="-128"/>
                      </a:endParaRPr>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DF6F9"/>
                    </a:solidFill>
                  </a:tcPr>
                </a:tc>
              </a:tr>
              <a:tr h="1063997">
                <a:tc vMerge="1">
                  <a:txBody>
                    <a:bodyPr/>
                    <a:lstStyle/>
                    <a:p>
                      <a:endParaRPr kumimoji="1" lang="ja-JP" altLang="en-US" dirty="0"/>
                    </a:p>
                  </a:txBody>
                  <a:tcPr/>
                </a:tc>
                <a:tc>
                  <a:txBody>
                    <a:bodyPr/>
                    <a:lstStyle/>
                    <a:p>
                      <a:pPr algn="ctr"/>
                      <a:r>
                        <a:rPr kumimoji="1" lang="ja-JP" altLang="en-US" sz="2000" dirty="0" smtClean="0">
                          <a:latin typeface="HGPｺﾞｼｯｸE" panose="020B0900000000000000" pitchFamily="50" charset="-128"/>
                          <a:ea typeface="HGPｺﾞｼｯｸE" panose="020B0900000000000000" pitchFamily="50" charset="-128"/>
                        </a:rPr>
                        <a:t>市町村税</a:t>
                      </a:r>
                      <a:endParaRPr kumimoji="1" lang="ja-JP" altLang="en-US" sz="2000" dirty="0">
                        <a:latin typeface="HGPｺﾞｼｯｸE" panose="020B0900000000000000" pitchFamily="50" charset="-128"/>
                        <a:ea typeface="HGPｺﾞｼｯｸE" panose="020B0900000000000000"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r>
                        <a:rPr kumimoji="1" lang="ja-JP" altLang="ja-JP" sz="2000" kern="1200" dirty="0" smtClean="0">
                          <a:solidFill>
                            <a:schemeClr val="dk1"/>
                          </a:solidFill>
                          <a:effectLst/>
                          <a:latin typeface="HGPｺﾞｼｯｸE" panose="020B0900000000000000" pitchFamily="50" charset="-128"/>
                          <a:ea typeface="HGPｺﾞｼｯｸE" panose="020B0900000000000000" pitchFamily="50" charset="-128"/>
                          <a:cs typeface="+mn-cs"/>
                        </a:rPr>
                        <a:t>市町村民税</a:t>
                      </a:r>
                    </a:p>
                    <a:p>
                      <a:r>
                        <a:rPr kumimoji="1" lang="ja-JP" altLang="ja-JP" sz="2000" kern="1200" dirty="0" smtClean="0">
                          <a:solidFill>
                            <a:schemeClr val="dk1"/>
                          </a:solidFill>
                          <a:effectLst/>
                          <a:latin typeface="HGPｺﾞｼｯｸE" panose="020B0900000000000000" pitchFamily="50" charset="-128"/>
                          <a:ea typeface="HGPｺﾞｼｯｸE" panose="020B0900000000000000" pitchFamily="50" charset="-128"/>
                          <a:cs typeface="+mn-cs"/>
                        </a:rPr>
                        <a:t>固定資産税</a:t>
                      </a:r>
                    </a:p>
                    <a:p>
                      <a:r>
                        <a:rPr kumimoji="1" lang="ja-JP" altLang="ja-JP" sz="2000" kern="1200" dirty="0" smtClean="0">
                          <a:solidFill>
                            <a:schemeClr val="dk1"/>
                          </a:solidFill>
                          <a:effectLst/>
                          <a:latin typeface="HGPｺﾞｼｯｸE" panose="020B0900000000000000" pitchFamily="50" charset="-128"/>
                          <a:ea typeface="HGPｺﾞｼｯｸE" panose="020B0900000000000000" pitchFamily="50" charset="-128"/>
                          <a:cs typeface="+mn-cs"/>
                        </a:rPr>
                        <a:t>軽自動車税</a:t>
                      </a:r>
                      <a:endParaRPr kumimoji="1" lang="ja-JP" altLang="en-US" sz="2000" dirty="0">
                        <a:latin typeface="HGPｺﾞｼｯｸE" panose="020B0900000000000000" pitchFamily="50" charset="-128"/>
                        <a:ea typeface="HGPｺﾞｼｯｸE" panose="020B0900000000000000" pitchFamily="50"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9EDF8"/>
                    </a:solidFill>
                  </a:tcPr>
                </a:tc>
                <a:tc>
                  <a:txBody>
                    <a:bodyPr/>
                    <a:lstStyle/>
                    <a:p>
                      <a:r>
                        <a:rPr kumimoji="1" lang="ja-JP" altLang="ja-JP" sz="2000" kern="1200" dirty="0" smtClean="0">
                          <a:solidFill>
                            <a:schemeClr val="dk1"/>
                          </a:solidFill>
                          <a:effectLst/>
                          <a:latin typeface="HGPｺﾞｼｯｸE" panose="020B0900000000000000" pitchFamily="50" charset="-128"/>
                          <a:ea typeface="HGPｺﾞｼｯｸE" panose="020B0900000000000000" pitchFamily="50" charset="-128"/>
                          <a:cs typeface="+mn-cs"/>
                        </a:rPr>
                        <a:t>市町村たばこ税</a:t>
                      </a:r>
                    </a:p>
                    <a:p>
                      <a:r>
                        <a:rPr kumimoji="1" lang="ja-JP" altLang="ja-JP" sz="2000" kern="1200" dirty="0" smtClean="0">
                          <a:solidFill>
                            <a:schemeClr val="dk1"/>
                          </a:solidFill>
                          <a:effectLst/>
                          <a:latin typeface="HGPｺﾞｼｯｸE" panose="020B0900000000000000" pitchFamily="50" charset="-128"/>
                          <a:ea typeface="HGPｺﾞｼｯｸE" panose="020B0900000000000000" pitchFamily="50" charset="-128"/>
                          <a:cs typeface="+mn-cs"/>
                        </a:rPr>
                        <a:t>入湯税</a:t>
                      </a:r>
                      <a:endParaRPr kumimoji="1" lang="ja-JP" altLang="en-US" sz="2000" dirty="0">
                        <a:latin typeface="HGPｺﾞｼｯｸE" panose="020B0900000000000000" pitchFamily="50" charset="-128"/>
                        <a:ea typeface="HGPｺﾞｼｯｸE" panose="020B0900000000000000" pitchFamily="50" charset="-128"/>
                      </a:endParaRPr>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DF6F9"/>
                    </a:solidFill>
                  </a:tcPr>
                </a:tc>
              </a:tr>
            </a:tbl>
          </a:graphicData>
        </a:graphic>
      </p:graphicFrame>
      <p:sp>
        <p:nvSpPr>
          <p:cNvPr id="4" name="テキスト ボックス 3"/>
          <p:cNvSpPr txBox="1"/>
          <p:nvPr/>
        </p:nvSpPr>
        <p:spPr>
          <a:xfrm>
            <a:off x="163224" y="223906"/>
            <a:ext cx="3960812" cy="769937"/>
          </a:xfrm>
          <a:prstGeom prst="rect">
            <a:avLst/>
          </a:prstGeom>
          <a:noFill/>
        </p:spPr>
        <p:txBody>
          <a:bodyPr>
            <a:spAutoFit/>
          </a:bodyPr>
          <a:lstStyle/>
          <a:p>
            <a:pPr fontAlgn="auto">
              <a:spcBef>
                <a:spcPts val="0"/>
              </a:spcBef>
              <a:spcAft>
                <a:spcPts val="0"/>
              </a:spcAft>
              <a:defRPr/>
            </a:pPr>
            <a:r>
              <a:rPr lang="ja-JP" altLang="en-US" sz="4400" b="1" dirty="0">
                <a:effectLst>
                  <a:outerShdw blurRad="38100" dist="38100" dir="2700000" algn="tl">
                    <a:srgbClr val="000000">
                      <a:alpha val="43137"/>
                    </a:srgbClr>
                  </a:outerShdw>
                </a:effectLst>
                <a:latin typeface="+mn-lt"/>
                <a:ea typeface="+mn-ea"/>
              </a:rPr>
              <a:t>税金の種類</a:t>
            </a:r>
          </a:p>
        </p:txBody>
      </p:sp>
    </p:spTree>
    <p:extLst>
      <p:ext uri="{BB962C8B-B14F-4D97-AF65-F5344CB8AC3E}">
        <p14:creationId xmlns:p14="http://schemas.microsoft.com/office/powerpoint/2010/main" val="16183997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79388" y="115888"/>
            <a:ext cx="7200900" cy="769937"/>
          </a:xfrm>
          <a:prstGeom prst="rect">
            <a:avLst/>
          </a:prstGeom>
          <a:noFill/>
        </p:spPr>
        <p:txBody>
          <a:bodyPr>
            <a:spAutoFit/>
          </a:bodyPr>
          <a:lstStyle/>
          <a:p>
            <a:pPr algn="ctr">
              <a:defRPr sz="2160" b="1" i="0" u="none" strike="noStrike" kern="1200" baseline="0">
                <a:solidFill>
                  <a:prstClr val="black"/>
                </a:solidFill>
                <a:latin typeface="+mn-lt"/>
                <a:ea typeface="+mn-ea"/>
                <a:cs typeface="+mn-cs"/>
              </a:defRPr>
            </a:pPr>
            <a:r>
              <a:rPr lang="ja-JP" altLang="en-US" sz="4400" b="1" dirty="0">
                <a:solidFill>
                  <a:prstClr val="black"/>
                </a:solidFill>
                <a:effectLst>
                  <a:outerShdw blurRad="38100" dist="38100" dir="2700000" algn="tl">
                    <a:srgbClr val="000000">
                      <a:alpha val="43137"/>
                    </a:srgbClr>
                  </a:outerShdw>
                </a:effectLst>
                <a:latin typeface="+mn-lt"/>
                <a:ea typeface="+mn-ea"/>
              </a:rPr>
              <a:t>直間比率</a:t>
            </a:r>
            <a:r>
              <a:rPr lang="ja-JP" altLang="en-US" sz="2000" b="1" dirty="0">
                <a:solidFill>
                  <a:prstClr val="black"/>
                </a:solidFill>
                <a:effectLst>
                  <a:outerShdw blurRad="38100" dist="38100" dir="2700000" algn="tl">
                    <a:srgbClr val="000000">
                      <a:alpha val="43137"/>
                    </a:srgbClr>
                  </a:outerShdw>
                </a:effectLst>
                <a:latin typeface="+mn-lt"/>
                <a:ea typeface="+mn-ea"/>
              </a:rPr>
              <a:t>～</a:t>
            </a:r>
            <a:r>
              <a:rPr lang="ja-JP" altLang="en-US" sz="2000" b="1" dirty="0">
                <a:solidFill>
                  <a:prstClr val="black"/>
                </a:solidFill>
                <a:latin typeface="+mn-lt"/>
                <a:ea typeface="+mn-ea"/>
              </a:rPr>
              <a:t>国税における直接税と間接税の割合</a:t>
            </a:r>
            <a:r>
              <a:rPr lang="ja-JP" altLang="en-US" sz="2000" b="1" dirty="0">
                <a:solidFill>
                  <a:prstClr val="black"/>
                </a:solidFill>
                <a:effectLst>
                  <a:outerShdw blurRad="38100" dist="38100" dir="2700000" algn="tl">
                    <a:srgbClr val="000000">
                      <a:alpha val="43137"/>
                    </a:srgbClr>
                  </a:outerShdw>
                </a:effectLst>
                <a:latin typeface="+mn-lt"/>
                <a:ea typeface="+mn-ea"/>
              </a:rPr>
              <a:t>～</a:t>
            </a:r>
          </a:p>
        </p:txBody>
      </p:sp>
      <p:grpSp>
        <p:nvGrpSpPr>
          <p:cNvPr id="7" name="グループ化 6"/>
          <p:cNvGrpSpPr/>
          <p:nvPr/>
        </p:nvGrpSpPr>
        <p:grpSpPr>
          <a:xfrm>
            <a:off x="238184" y="980728"/>
            <a:ext cx="1431538" cy="504056"/>
            <a:chOff x="467544" y="1088638"/>
            <a:chExt cx="1431538" cy="504056"/>
          </a:xfrm>
          <a:solidFill>
            <a:srgbClr val="FF99FF"/>
          </a:solidFill>
        </p:grpSpPr>
        <p:sp>
          <p:nvSpPr>
            <p:cNvPr id="8" name="円/楕円 7"/>
            <p:cNvSpPr/>
            <p:nvPr/>
          </p:nvSpPr>
          <p:spPr>
            <a:xfrm>
              <a:off x="467544" y="1088638"/>
              <a:ext cx="504056" cy="504056"/>
            </a:xfrm>
            <a:prstGeom prst="ellipse">
              <a:avLst/>
            </a:prstGeom>
            <a:grp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ja-JP" altLang="en-US" b="1" dirty="0">
                  <a:solidFill>
                    <a:schemeClr val="tx1"/>
                  </a:solidFill>
                </a:rPr>
                <a:t>直</a:t>
              </a:r>
            </a:p>
          </p:txBody>
        </p:sp>
        <p:sp>
          <p:nvSpPr>
            <p:cNvPr id="9" name="円/楕円 8"/>
            <p:cNvSpPr/>
            <p:nvPr/>
          </p:nvSpPr>
          <p:spPr>
            <a:xfrm>
              <a:off x="936001" y="1088638"/>
              <a:ext cx="504056" cy="504056"/>
            </a:xfrm>
            <a:prstGeom prst="ellipse">
              <a:avLst/>
            </a:prstGeom>
            <a:grp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ja-JP" altLang="en-US" b="1" dirty="0">
                  <a:solidFill>
                    <a:schemeClr val="tx1"/>
                  </a:solidFill>
                </a:rPr>
                <a:t>接</a:t>
              </a:r>
            </a:p>
          </p:txBody>
        </p:sp>
        <p:sp>
          <p:nvSpPr>
            <p:cNvPr id="10" name="円/楕円 9"/>
            <p:cNvSpPr/>
            <p:nvPr/>
          </p:nvSpPr>
          <p:spPr>
            <a:xfrm>
              <a:off x="1395026" y="1088638"/>
              <a:ext cx="504056" cy="504056"/>
            </a:xfrm>
            <a:prstGeom prst="ellipse">
              <a:avLst/>
            </a:prstGeom>
            <a:grp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ja-JP" altLang="en-US" b="1" dirty="0">
                  <a:solidFill>
                    <a:schemeClr val="tx1"/>
                  </a:solidFill>
                </a:rPr>
                <a:t>税</a:t>
              </a:r>
            </a:p>
          </p:txBody>
        </p:sp>
      </p:grpSp>
      <p:sp>
        <p:nvSpPr>
          <p:cNvPr id="10247" name="テキスト ボックス 20"/>
          <p:cNvSpPr txBox="1">
            <a:spLocks noChangeArrowheads="1"/>
          </p:cNvSpPr>
          <p:nvPr/>
        </p:nvSpPr>
        <p:spPr bwMode="auto">
          <a:xfrm>
            <a:off x="233363" y="1531938"/>
            <a:ext cx="27368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400" b="1"/>
              <a:t>税を納める人と実質的に負担する人が同じもの</a:t>
            </a:r>
          </a:p>
        </p:txBody>
      </p:sp>
      <p:sp>
        <p:nvSpPr>
          <p:cNvPr id="12" name="角丸四角形 11"/>
          <p:cNvSpPr/>
          <p:nvPr/>
        </p:nvSpPr>
        <p:spPr>
          <a:xfrm>
            <a:off x="179388" y="2060575"/>
            <a:ext cx="2960687" cy="1447800"/>
          </a:xfrm>
          <a:prstGeom prst="roundRect">
            <a:avLst/>
          </a:prstGeom>
          <a:solidFill>
            <a:srgbClr val="FFCCFF"/>
          </a:solidFill>
        </p:spPr>
        <p:style>
          <a:lnRef idx="1">
            <a:schemeClr val="accent6"/>
          </a:lnRef>
          <a:fillRef idx="2">
            <a:schemeClr val="accent6"/>
          </a:fillRef>
          <a:effectRef idx="1">
            <a:schemeClr val="accent6"/>
          </a:effectRef>
          <a:fontRef idx="minor">
            <a:schemeClr val="dk1"/>
          </a:fontRef>
        </p:style>
        <p:txBody>
          <a:bodyPr anchor="ctr"/>
          <a:lstStyle/>
          <a:p>
            <a:pPr>
              <a:defRPr/>
            </a:pPr>
            <a:r>
              <a:rPr lang="ja-JP" altLang="en-US" sz="1400" b="1" dirty="0">
                <a:latin typeface="+mn-ea"/>
              </a:rPr>
              <a:t>所得税・法人税・相続税など</a:t>
            </a:r>
            <a:endParaRPr lang="en-US" altLang="ja-JP" sz="1400" b="1" dirty="0">
              <a:latin typeface="+mn-ea"/>
            </a:endParaRPr>
          </a:p>
          <a:p>
            <a:pPr>
              <a:defRPr/>
            </a:pPr>
            <a:r>
              <a:rPr lang="ja-JP" altLang="en-US" sz="1400" dirty="0">
                <a:latin typeface="+mn-ea"/>
              </a:rPr>
              <a:t>・業種によって所得額を正確に把握することが難しい。</a:t>
            </a:r>
            <a:endParaRPr lang="en-US" altLang="ja-JP" sz="1400" dirty="0">
              <a:latin typeface="+mn-ea"/>
            </a:endParaRPr>
          </a:p>
          <a:p>
            <a:pPr>
              <a:defRPr/>
            </a:pPr>
            <a:r>
              <a:rPr lang="ja-JP" altLang="en-US" sz="1400" dirty="0">
                <a:latin typeface="+mn-ea"/>
              </a:rPr>
              <a:t>・景気変動によって税収が左右されやすい。</a:t>
            </a:r>
          </a:p>
        </p:txBody>
      </p:sp>
      <p:grpSp>
        <p:nvGrpSpPr>
          <p:cNvPr id="13" name="グループ化 12"/>
          <p:cNvGrpSpPr/>
          <p:nvPr/>
        </p:nvGrpSpPr>
        <p:grpSpPr>
          <a:xfrm>
            <a:off x="296552" y="3835073"/>
            <a:ext cx="1431538" cy="504056"/>
            <a:chOff x="467544" y="1088638"/>
            <a:chExt cx="1431538" cy="504056"/>
          </a:xfrm>
          <a:solidFill>
            <a:schemeClr val="accent5">
              <a:lumMod val="60000"/>
              <a:lumOff val="40000"/>
            </a:schemeClr>
          </a:solidFill>
        </p:grpSpPr>
        <p:sp>
          <p:nvSpPr>
            <p:cNvPr id="14" name="円/楕円 13"/>
            <p:cNvSpPr/>
            <p:nvPr/>
          </p:nvSpPr>
          <p:spPr>
            <a:xfrm>
              <a:off x="467544" y="1088638"/>
              <a:ext cx="504056" cy="504056"/>
            </a:xfrm>
            <a:prstGeom prst="ellipse">
              <a:avLst/>
            </a:prstGeom>
            <a:grp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b="1" dirty="0">
                  <a:solidFill>
                    <a:schemeClr val="tx1"/>
                  </a:solidFill>
                </a:rPr>
                <a:t>間</a:t>
              </a:r>
            </a:p>
          </p:txBody>
        </p:sp>
        <p:sp>
          <p:nvSpPr>
            <p:cNvPr id="15" name="円/楕円 14"/>
            <p:cNvSpPr/>
            <p:nvPr/>
          </p:nvSpPr>
          <p:spPr>
            <a:xfrm>
              <a:off x="936001" y="1088638"/>
              <a:ext cx="504056" cy="504056"/>
            </a:xfrm>
            <a:prstGeom prst="ellipse">
              <a:avLst/>
            </a:prstGeom>
            <a:grp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b="1" dirty="0">
                  <a:solidFill>
                    <a:schemeClr val="tx1"/>
                  </a:solidFill>
                </a:rPr>
                <a:t>接</a:t>
              </a:r>
            </a:p>
          </p:txBody>
        </p:sp>
        <p:sp>
          <p:nvSpPr>
            <p:cNvPr id="16" name="円/楕円 15"/>
            <p:cNvSpPr/>
            <p:nvPr/>
          </p:nvSpPr>
          <p:spPr>
            <a:xfrm>
              <a:off x="1395026" y="1088638"/>
              <a:ext cx="504056" cy="504056"/>
            </a:xfrm>
            <a:prstGeom prst="ellipse">
              <a:avLst/>
            </a:prstGeom>
            <a:grp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b="1" dirty="0">
                  <a:solidFill>
                    <a:schemeClr val="tx1"/>
                  </a:solidFill>
                </a:rPr>
                <a:t>税</a:t>
              </a:r>
            </a:p>
          </p:txBody>
        </p:sp>
      </p:grpSp>
      <p:sp>
        <p:nvSpPr>
          <p:cNvPr id="10250" name="テキスト ボックス 20"/>
          <p:cNvSpPr txBox="1">
            <a:spLocks noChangeArrowheads="1"/>
          </p:cNvSpPr>
          <p:nvPr/>
        </p:nvSpPr>
        <p:spPr bwMode="auto">
          <a:xfrm>
            <a:off x="238125" y="4418013"/>
            <a:ext cx="2736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400" b="1"/>
              <a:t>税を納める人と実質的に負担する人が異なるもの</a:t>
            </a:r>
          </a:p>
        </p:txBody>
      </p:sp>
      <p:sp>
        <p:nvSpPr>
          <p:cNvPr id="18" name="角丸四角形 17"/>
          <p:cNvSpPr/>
          <p:nvPr/>
        </p:nvSpPr>
        <p:spPr>
          <a:xfrm>
            <a:off x="250825" y="4941888"/>
            <a:ext cx="2962275" cy="1479550"/>
          </a:xfrm>
          <a:prstGeom prst="roundRect">
            <a:avLst/>
          </a:prstGeom>
          <a:solidFill>
            <a:schemeClr val="accent5">
              <a:lumMod val="20000"/>
              <a:lumOff val="80000"/>
            </a:schemeClr>
          </a:solidFill>
          <a:ln>
            <a:solidFill>
              <a:schemeClr val="tx2">
                <a:lumMod val="60000"/>
                <a:lumOff val="40000"/>
              </a:schemeClr>
            </a:solidFill>
          </a:ln>
        </p:spPr>
        <p:style>
          <a:lnRef idx="1">
            <a:schemeClr val="accent2"/>
          </a:lnRef>
          <a:fillRef idx="2">
            <a:schemeClr val="accent2"/>
          </a:fillRef>
          <a:effectRef idx="1">
            <a:schemeClr val="accent2"/>
          </a:effectRef>
          <a:fontRef idx="minor">
            <a:schemeClr val="dk1"/>
          </a:fontRef>
        </p:style>
        <p:txBody>
          <a:bodyPr anchor="ctr"/>
          <a:lstStyle/>
          <a:p>
            <a:pPr>
              <a:defRPr/>
            </a:pPr>
            <a:r>
              <a:rPr lang="ja-JP" altLang="en-US" sz="1400" b="1" dirty="0">
                <a:latin typeface="+mn-ea"/>
              </a:rPr>
              <a:t>消費税・酒税など</a:t>
            </a:r>
            <a:endParaRPr lang="en-US" altLang="ja-JP" sz="1400" b="1" dirty="0">
              <a:latin typeface="+mn-ea"/>
            </a:endParaRPr>
          </a:p>
          <a:p>
            <a:pPr>
              <a:defRPr/>
            </a:pPr>
            <a:r>
              <a:rPr lang="ja-JP" altLang="en-US" sz="1400" dirty="0">
                <a:latin typeface="+mn-ea"/>
              </a:rPr>
              <a:t>・所得に関係なく税率が一定、消費支出に広く薄く課税する。</a:t>
            </a:r>
            <a:endParaRPr lang="en-US" altLang="ja-JP" sz="1400" dirty="0">
              <a:latin typeface="+mn-ea"/>
            </a:endParaRPr>
          </a:p>
          <a:p>
            <a:pPr>
              <a:defRPr/>
            </a:pPr>
            <a:r>
              <a:rPr lang="ja-JP" altLang="en-US" sz="1400" dirty="0">
                <a:latin typeface="+mn-ea"/>
              </a:rPr>
              <a:t>・低所得者ほど所得に占める割合が重くなり負担の公平さを欠きやすい。（逆進性をもつ）</a:t>
            </a:r>
          </a:p>
        </p:txBody>
      </p:sp>
      <p:sp>
        <p:nvSpPr>
          <p:cNvPr id="19" name="雲形吹き出し 18"/>
          <p:cNvSpPr/>
          <p:nvPr/>
        </p:nvSpPr>
        <p:spPr>
          <a:xfrm>
            <a:off x="6516216" y="785028"/>
            <a:ext cx="2520280" cy="746910"/>
          </a:xfrm>
          <a:prstGeom prst="cloudCallout">
            <a:avLst>
              <a:gd name="adj1" fmla="val -21013"/>
              <a:gd name="adj2" fmla="val 67999"/>
            </a:avLst>
          </a:prstGeom>
          <a:solidFill>
            <a:schemeClr val="accent5">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ja-JP" altLang="en-US" sz="1400" dirty="0">
                <a:solidFill>
                  <a:schemeClr val="tx1"/>
                </a:solidFill>
              </a:rPr>
              <a:t>割合は均衡</a:t>
            </a:r>
            <a:r>
              <a:rPr lang="ja-JP" altLang="en-US" sz="900" dirty="0">
                <a:solidFill>
                  <a:schemeClr val="tx1"/>
                </a:solidFill>
              </a:rPr>
              <a:t>（きんこう）</a:t>
            </a:r>
            <a:endParaRPr lang="en-US" altLang="ja-JP" sz="900" dirty="0">
              <a:solidFill>
                <a:schemeClr val="tx1"/>
              </a:solidFill>
            </a:endParaRPr>
          </a:p>
          <a:p>
            <a:pPr algn="ctr">
              <a:defRPr/>
            </a:pPr>
            <a:r>
              <a:rPr lang="ja-JP" altLang="en-US" sz="1400" dirty="0">
                <a:solidFill>
                  <a:schemeClr val="tx1"/>
                </a:solidFill>
              </a:rPr>
              <a:t>しつつある</a:t>
            </a:r>
          </a:p>
        </p:txBody>
      </p:sp>
      <p:sp>
        <p:nvSpPr>
          <p:cNvPr id="10255" name="テキスト ボックス 19"/>
          <p:cNvSpPr txBox="1">
            <a:spLocks noChangeArrowheads="1"/>
          </p:cNvSpPr>
          <p:nvPr/>
        </p:nvSpPr>
        <p:spPr bwMode="auto">
          <a:xfrm>
            <a:off x="6972501" y="6222565"/>
            <a:ext cx="19880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400" dirty="0" smtClean="0"/>
              <a:t>平成</a:t>
            </a:r>
            <a:r>
              <a:rPr lang="ja-JP" altLang="en-US" sz="1400" dirty="0"/>
              <a:t>３０</a:t>
            </a:r>
            <a:r>
              <a:rPr lang="ja-JP" altLang="en-US" sz="1400" dirty="0" smtClean="0"/>
              <a:t>年度</a:t>
            </a:r>
            <a:r>
              <a:rPr lang="ja-JP" altLang="en-US" sz="1400" dirty="0"/>
              <a:t>予算による</a:t>
            </a:r>
          </a:p>
        </p:txBody>
      </p:sp>
      <p:graphicFrame>
        <p:nvGraphicFramePr>
          <p:cNvPr id="5" name="グラフ 4"/>
          <p:cNvGraphicFramePr/>
          <p:nvPr>
            <p:extLst>
              <p:ext uri="{D42A27DB-BD31-4B8C-83A1-F6EECF244321}">
                <p14:modId xmlns:p14="http://schemas.microsoft.com/office/powerpoint/2010/main" val="4249926629"/>
              </p:ext>
            </p:extLst>
          </p:nvPr>
        </p:nvGraphicFramePr>
        <p:xfrm>
          <a:off x="3779838" y="1415043"/>
          <a:ext cx="5280248" cy="50244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p:cNvGraphicFramePr/>
          <p:nvPr>
            <p:extLst>
              <p:ext uri="{D42A27DB-BD31-4B8C-83A1-F6EECF244321}">
                <p14:modId xmlns:p14="http://schemas.microsoft.com/office/powerpoint/2010/main" val="2246882157"/>
              </p:ext>
            </p:extLst>
          </p:nvPr>
        </p:nvGraphicFramePr>
        <p:xfrm>
          <a:off x="5075982" y="2772876"/>
          <a:ext cx="2592288" cy="2412685"/>
        </p:xfrm>
        <a:graphic>
          <a:graphicData uri="http://schemas.openxmlformats.org/drawingml/2006/chart">
            <c:chart xmlns:c="http://schemas.openxmlformats.org/drawingml/2006/chart" xmlns:r="http://schemas.openxmlformats.org/officeDocument/2006/relationships" r:id="rId4"/>
          </a:graphicData>
        </a:graphic>
      </p:graphicFrame>
      <p:sp>
        <p:nvSpPr>
          <p:cNvPr id="17" name="テキスト ボックス 16"/>
          <p:cNvSpPr txBox="1"/>
          <p:nvPr/>
        </p:nvSpPr>
        <p:spPr>
          <a:xfrm>
            <a:off x="5484871" y="3710721"/>
            <a:ext cx="1877437" cy="646331"/>
          </a:xfrm>
          <a:prstGeom prst="rect">
            <a:avLst/>
          </a:prstGeom>
          <a:noFill/>
        </p:spPr>
        <p:txBody>
          <a:bodyPr wrap="none" rtlCol="0">
            <a:spAutoFit/>
          </a:bodyPr>
          <a:lstStyle/>
          <a:p>
            <a:pPr algn="ctr"/>
            <a:r>
              <a:rPr lang="ja-JP" altLang="en-US" b="1" dirty="0" smtClean="0"/>
              <a:t>間接税　　直接税</a:t>
            </a:r>
            <a:endParaRPr lang="en-US" altLang="ja-JP" b="1" dirty="0" smtClean="0"/>
          </a:p>
          <a:p>
            <a:pPr algn="ctr"/>
            <a:r>
              <a:rPr kumimoji="1" lang="en-US" altLang="ja-JP" b="1" dirty="0" smtClean="0"/>
              <a:t>43</a:t>
            </a:r>
            <a:r>
              <a:rPr kumimoji="1" lang="ja-JP" altLang="en-US" b="1" dirty="0" smtClean="0"/>
              <a:t>％</a:t>
            </a:r>
            <a:r>
              <a:rPr kumimoji="1" lang="ja-JP" altLang="en-US" b="1" dirty="0" smtClean="0"/>
              <a:t>　　　　</a:t>
            </a:r>
            <a:r>
              <a:rPr kumimoji="1" lang="en-US" altLang="ja-JP" b="1" dirty="0" smtClean="0"/>
              <a:t>57</a:t>
            </a:r>
            <a:r>
              <a:rPr kumimoji="1" lang="ja-JP" altLang="en-US" b="1" dirty="0" smtClean="0"/>
              <a:t>％</a:t>
            </a:r>
            <a:endParaRPr kumimoji="1" lang="ja-JP" altLang="en-US" b="1" dirty="0"/>
          </a:p>
        </p:txBody>
      </p:sp>
      <p:sp>
        <p:nvSpPr>
          <p:cNvPr id="20" name="テキスト ボックス 19"/>
          <p:cNvSpPr txBox="1"/>
          <p:nvPr/>
        </p:nvSpPr>
        <p:spPr>
          <a:xfrm>
            <a:off x="3585062" y="6565262"/>
            <a:ext cx="7014435" cy="246221"/>
          </a:xfrm>
          <a:prstGeom prst="rect">
            <a:avLst/>
          </a:prstGeom>
          <a:noFill/>
        </p:spPr>
        <p:txBody>
          <a:bodyPr wrap="square" rtlCol="0">
            <a:spAutoFit/>
          </a:bodyPr>
          <a:lstStyle/>
          <a:p>
            <a:r>
              <a:rPr lang="en-US" altLang="ja-JP" sz="1000" dirty="0" smtClean="0">
                <a:solidFill>
                  <a:prstClr val="black"/>
                </a:solidFill>
                <a:latin typeface="ＭＳ Ｐゴシック"/>
                <a:ea typeface="ＭＳ Ｐゴシック"/>
              </a:rPr>
              <a:t>※ </a:t>
            </a:r>
            <a:r>
              <a:rPr lang="ja-JP" altLang="en-US" sz="1000" dirty="0" smtClean="0">
                <a:solidFill>
                  <a:prstClr val="black"/>
                </a:solidFill>
                <a:latin typeface="ＭＳ Ｐゴシック"/>
                <a:ea typeface="ＭＳ Ｐゴシック"/>
              </a:rPr>
              <a:t>税目の構成比</a:t>
            </a:r>
            <a:r>
              <a:rPr lang="ja-JP" altLang="en-US" sz="1000" dirty="0">
                <a:solidFill>
                  <a:prstClr val="black"/>
                </a:solidFill>
                <a:latin typeface="ＭＳ Ｐゴシック"/>
                <a:ea typeface="ＭＳ Ｐゴシック"/>
              </a:rPr>
              <a:t>は小数点以下第</a:t>
            </a:r>
            <a:r>
              <a:rPr lang="en-US" altLang="ja-JP" sz="1000" dirty="0">
                <a:solidFill>
                  <a:prstClr val="black"/>
                </a:solidFill>
                <a:latin typeface="ＭＳ Ｐゴシック"/>
                <a:ea typeface="ＭＳ Ｐゴシック"/>
              </a:rPr>
              <a:t>2</a:t>
            </a:r>
            <a:r>
              <a:rPr lang="ja-JP" altLang="en-US" sz="1000" dirty="0">
                <a:solidFill>
                  <a:prstClr val="black"/>
                </a:solidFill>
                <a:latin typeface="ＭＳ Ｐゴシック"/>
                <a:ea typeface="ＭＳ Ｐゴシック"/>
              </a:rPr>
              <a:t>位を四捨五入しているため、合計しても必ずしも</a:t>
            </a:r>
            <a:r>
              <a:rPr lang="en-US" altLang="ja-JP" sz="1000" dirty="0">
                <a:solidFill>
                  <a:prstClr val="black"/>
                </a:solidFill>
                <a:latin typeface="ＭＳ Ｐゴシック"/>
                <a:ea typeface="ＭＳ Ｐゴシック"/>
              </a:rPr>
              <a:t>100</a:t>
            </a:r>
            <a:r>
              <a:rPr lang="ja-JP" altLang="en-US" sz="1000" dirty="0">
                <a:solidFill>
                  <a:prstClr val="black"/>
                </a:solidFill>
                <a:latin typeface="ＭＳ Ｐゴシック"/>
                <a:ea typeface="ＭＳ Ｐゴシック"/>
              </a:rPr>
              <a:t>とはならない。 </a:t>
            </a:r>
          </a:p>
        </p:txBody>
      </p:sp>
    </p:spTree>
    <p:extLst>
      <p:ext uri="{BB962C8B-B14F-4D97-AF65-F5344CB8AC3E}">
        <p14:creationId xmlns:p14="http://schemas.microsoft.com/office/powerpoint/2010/main" val="419743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200"/>
                                        <p:tgtEl>
                                          <p:spTgt spid="11"/>
                                        </p:tgtEl>
                                      </p:cBhvr>
                                    </p:animEffect>
                                  </p:childTnLst>
                                </p:cTn>
                              </p:par>
                            </p:childTnLst>
                          </p:cTn>
                        </p:par>
                        <p:par>
                          <p:cTn id="8" fill="hold">
                            <p:stCondLst>
                              <p:cond delay="1200"/>
                            </p:stCondLst>
                            <p:childTnLst>
                              <p:par>
                                <p:cTn id="9" presetID="42"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79388" y="0"/>
            <a:ext cx="2305050" cy="793750"/>
          </a:xfrm>
          <a:prstGeom prst="rect">
            <a:avLst/>
          </a:prstGeom>
        </p:spPr>
        <p:txBody>
          <a:bodyPr/>
          <a:lstStyle/>
          <a:p>
            <a:pPr fontAlgn="auto">
              <a:spcAft>
                <a:spcPts val="0"/>
              </a:spcAft>
              <a:defRPr/>
            </a:pPr>
            <a:r>
              <a:rPr lang="ja-JP" altLang="en-US" sz="4400" dirty="0">
                <a:latin typeface="+mj-lt"/>
                <a:ea typeface="+mj-ea"/>
                <a:cs typeface="+mj-cs"/>
              </a:rPr>
              <a:t>所得税</a:t>
            </a:r>
          </a:p>
        </p:txBody>
      </p:sp>
      <p:sp>
        <p:nvSpPr>
          <p:cNvPr id="11267" name="テキスト ボックス 4"/>
          <p:cNvSpPr txBox="1">
            <a:spLocks noChangeArrowheads="1"/>
          </p:cNvSpPr>
          <p:nvPr/>
        </p:nvSpPr>
        <p:spPr bwMode="auto">
          <a:xfrm>
            <a:off x="1763713" y="825500"/>
            <a:ext cx="2365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a:t>税率１０％の場合</a:t>
            </a:r>
          </a:p>
        </p:txBody>
      </p:sp>
      <p:sp>
        <p:nvSpPr>
          <p:cNvPr id="11268" name="正方形/長方形 5"/>
          <p:cNvSpPr>
            <a:spLocks noChangeArrowheads="1"/>
          </p:cNvSpPr>
          <p:nvPr/>
        </p:nvSpPr>
        <p:spPr bwMode="auto">
          <a:xfrm>
            <a:off x="2268538" y="188913"/>
            <a:ext cx="457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a:t>個人が所得に応じて負担する税金</a:t>
            </a:r>
          </a:p>
        </p:txBody>
      </p:sp>
      <p:sp>
        <p:nvSpPr>
          <p:cNvPr id="9" name="角丸四角形吹き出し 43"/>
          <p:cNvSpPr>
            <a:spLocks noChangeArrowheads="1"/>
          </p:cNvSpPr>
          <p:nvPr/>
        </p:nvSpPr>
        <p:spPr bwMode="auto">
          <a:xfrm>
            <a:off x="5508799" y="1091993"/>
            <a:ext cx="3384376" cy="876921"/>
          </a:xfrm>
          <a:prstGeom prst="wedgeRoundRectCallout">
            <a:avLst>
              <a:gd name="adj1" fmla="val -75042"/>
              <a:gd name="adj2" fmla="val 124389"/>
              <a:gd name="adj3" fmla="val 16667"/>
            </a:avLst>
          </a:prstGeom>
          <a:solidFill>
            <a:srgbClr val="CCFFFF"/>
          </a:solidFill>
          <a:ln>
            <a:solidFill>
              <a:schemeClr val="accent1"/>
            </a:solidFill>
            <a:headEnd/>
            <a:tailEnd/>
          </a:ln>
        </p:spPr>
        <p:style>
          <a:lnRef idx="0">
            <a:schemeClr val="accent1"/>
          </a:lnRef>
          <a:fillRef idx="3">
            <a:schemeClr val="accent1"/>
          </a:fillRef>
          <a:effectRef idx="3">
            <a:schemeClr val="accent1"/>
          </a:effectRef>
          <a:fontRef idx="minor">
            <a:schemeClr val="lt1"/>
          </a:fontRef>
        </p:style>
        <p:txBody>
          <a:bodyPr anchor="ctr"/>
          <a:lstStyle/>
          <a:p>
            <a:pPr fontAlgn="auto">
              <a:spcBef>
                <a:spcPts val="0"/>
              </a:spcBef>
              <a:spcAft>
                <a:spcPts val="0"/>
              </a:spcAft>
              <a:defRPr/>
            </a:pPr>
            <a:r>
              <a:rPr lang="ja-JP" altLang="en-US" sz="1600" b="1" dirty="0">
                <a:solidFill>
                  <a:schemeClr val="tx1"/>
                </a:solidFill>
                <a:latin typeface="ＭＳ ゴシック" pitchFamily="49" charset="-128"/>
                <a:ea typeface="ＭＳ ゴシック" pitchFamily="49" charset="-128"/>
              </a:rPr>
              <a:t>生活に９０必要な場合、負担感に差が出てしまいます・・・</a:t>
            </a:r>
            <a:endParaRPr lang="en-US" altLang="ja-JP" sz="1600" b="1" dirty="0">
              <a:solidFill>
                <a:schemeClr val="tx1"/>
              </a:solidFill>
              <a:latin typeface="ＭＳ ゴシック" pitchFamily="49" charset="-128"/>
              <a:ea typeface="ＭＳ ゴシック" pitchFamily="49" charset="-128"/>
            </a:endParaRPr>
          </a:p>
        </p:txBody>
      </p:sp>
      <p:grpSp>
        <p:nvGrpSpPr>
          <p:cNvPr id="11272" name="グループ化 64"/>
          <p:cNvGrpSpPr>
            <a:grpSpLocks/>
          </p:cNvGrpSpPr>
          <p:nvPr/>
        </p:nvGrpSpPr>
        <p:grpSpPr bwMode="auto">
          <a:xfrm>
            <a:off x="142875" y="825500"/>
            <a:ext cx="4824413" cy="1438275"/>
            <a:chOff x="179512" y="980728"/>
            <a:chExt cx="4824536" cy="1438265"/>
          </a:xfrm>
        </p:grpSpPr>
        <p:grpSp>
          <p:nvGrpSpPr>
            <p:cNvPr id="11" name="グループ化 10"/>
            <p:cNvGrpSpPr/>
            <p:nvPr/>
          </p:nvGrpSpPr>
          <p:grpSpPr>
            <a:xfrm>
              <a:off x="3851920" y="1196752"/>
              <a:ext cx="1152128" cy="1008112"/>
              <a:chOff x="3115152" y="323335"/>
              <a:chExt cx="935052" cy="718445"/>
            </a:xfrm>
            <a:scene3d>
              <a:camera prst="orthographicFront"/>
              <a:lightRig rig="chilly" dir="t"/>
            </a:scene3d>
          </p:grpSpPr>
          <p:sp>
            <p:nvSpPr>
              <p:cNvPr id="12" name="円/楕円 11"/>
              <p:cNvSpPr/>
              <p:nvPr/>
            </p:nvSpPr>
            <p:spPr>
              <a:xfrm>
                <a:off x="3115152" y="323335"/>
                <a:ext cx="935052" cy="718445"/>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3" name="円/楕円 4"/>
              <p:cNvSpPr/>
              <p:nvPr/>
            </p:nvSpPr>
            <p:spPr>
              <a:xfrm>
                <a:off x="3252087" y="428549"/>
                <a:ext cx="661182" cy="508017"/>
              </a:xfrm>
              <a:prstGeom prst="rect">
                <a:avLst/>
              </a:prstGeom>
              <a:sp3d/>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algn="ctr" defTabSz="889000" fontAlgn="auto">
                  <a:lnSpc>
                    <a:spcPct val="90000"/>
                  </a:lnSpc>
                  <a:spcAft>
                    <a:spcPct val="35000"/>
                  </a:spcAft>
                  <a:defRPr/>
                </a:pPr>
                <a:endParaRPr lang="ja-JP" altLang="en-US" sz="2000" b="1" dirty="0">
                  <a:solidFill>
                    <a:schemeClr val="tx1"/>
                  </a:solidFill>
                </a:endParaRPr>
              </a:p>
            </p:txBody>
          </p:sp>
        </p:grpSp>
        <p:grpSp>
          <p:nvGrpSpPr>
            <p:cNvPr id="14" name="グループ化 13"/>
            <p:cNvGrpSpPr/>
            <p:nvPr/>
          </p:nvGrpSpPr>
          <p:grpSpPr>
            <a:xfrm>
              <a:off x="3347864" y="1484784"/>
              <a:ext cx="465284" cy="465284"/>
              <a:chOff x="2800099" y="487437"/>
              <a:chExt cx="465284" cy="465284"/>
            </a:xfrm>
            <a:scene3d>
              <a:camera prst="orthographicFront"/>
              <a:lightRig rig="chilly" dir="t"/>
            </a:scene3d>
          </p:grpSpPr>
          <p:sp>
            <p:nvSpPr>
              <p:cNvPr id="15" name="等号 14"/>
              <p:cNvSpPr/>
              <p:nvPr/>
            </p:nvSpPr>
            <p:spPr>
              <a:xfrm>
                <a:off x="2800099" y="487437"/>
                <a:ext cx="465284" cy="465284"/>
              </a:xfrm>
              <a:prstGeom prst="mathEqual">
                <a:avLst/>
              </a:prstGeom>
              <a:sp3d z="-70000" extrusionH="1700" prstMaterial="translucentPowder">
                <a:bevelT w="25400" h="6350" prst="softRound"/>
                <a:bevelB w="0" h="0" prst="convex"/>
              </a:sp3d>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6" name="等号 4"/>
              <p:cNvSpPr/>
              <p:nvPr/>
            </p:nvSpPr>
            <p:spPr>
              <a:xfrm>
                <a:off x="2861772" y="583286"/>
                <a:ext cx="341938" cy="273586"/>
              </a:xfrm>
              <a:prstGeom prst="rect">
                <a:avLst/>
              </a:prstGeom>
              <a:sp3d z="-70000"/>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44550" fontAlgn="auto">
                  <a:lnSpc>
                    <a:spcPct val="90000"/>
                  </a:lnSpc>
                  <a:spcAft>
                    <a:spcPct val="35000"/>
                  </a:spcAft>
                  <a:defRPr/>
                </a:pPr>
                <a:endParaRPr lang="ja-JP" altLang="en-US" sz="1900"/>
              </a:p>
            </p:txBody>
          </p:sp>
        </p:grpSp>
        <p:grpSp>
          <p:nvGrpSpPr>
            <p:cNvPr id="17" name="グループ化 16"/>
            <p:cNvGrpSpPr/>
            <p:nvPr/>
          </p:nvGrpSpPr>
          <p:grpSpPr>
            <a:xfrm>
              <a:off x="2555776" y="1412776"/>
              <a:ext cx="648072" cy="576064"/>
              <a:chOff x="1800203" y="989813"/>
              <a:chExt cx="516080" cy="450346"/>
            </a:xfrm>
            <a:scene3d>
              <a:camera prst="orthographicFront"/>
              <a:lightRig rig="chilly" dir="t"/>
            </a:scene3d>
          </p:grpSpPr>
          <p:sp>
            <p:nvSpPr>
              <p:cNvPr id="18" name="円/楕円 17"/>
              <p:cNvSpPr/>
              <p:nvPr/>
            </p:nvSpPr>
            <p:spPr>
              <a:xfrm>
                <a:off x="1800203" y="989813"/>
                <a:ext cx="516080" cy="450346"/>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19" name="円/楕円 4"/>
              <p:cNvSpPr/>
              <p:nvPr/>
            </p:nvSpPr>
            <p:spPr>
              <a:xfrm>
                <a:off x="1875781" y="1055765"/>
                <a:ext cx="364924" cy="318442"/>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endParaRPr lang="en-US" altLang="ja-JP" sz="1400" b="1" dirty="0">
                  <a:solidFill>
                    <a:schemeClr val="tx1"/>
                  </a:solidFill>
                </a:endParaRPr>
              </a:p>
            </p:txBody>
          </p:sp>
        </p:grpSp>
        <p:grpSp>
          <p:nvGrpSpPr>
            <p:cNvPr id="20" name="グループ化 19"/>
            <p:cNvGrpSpPr/>
            <p:nvPr/>
          </p:nvGrpSpPr>
          <p:grpSpPr>
            <a:xfrm>
              <a:off x="1907704" y="1484784"/>
              <a:ext cx="465284" cy="465284"/>
              <a:chOff x="1688455" y="487437"/>
              <a:chExt cx="465284" cy="465284"/>
            </a:xfrm>
            <a:scene3d>
              <a:camera prst="orthographicFront"/>
              <a:lightRig rig="chilly" dir="t"/>
            </a:scene3d>
          </p:grpSpPr>
          <p:sp>
            <p:nvSpPr>
              <p:cNvPr id="21" name="減算記号 20"/>
              <p:cNvSpPr/>
              <p:nvPr/>
            </p:nvSpPr>
            <p:spPr>
              <a:xfrm>
                <a:off x="1688455" y="487437"/>
                <a:ext cx="465284" cy="465284"/>
              </a:xfrm>
              <a:prstGeom prst="mathMinus">
                <a:avLst/>
              </a:prstGeom>
              <a:sp3d z="-70000" extrusionH="1700" prstMaterial="translucentPowder">
                <a:bevelT w="25400" h="6350" prst="softRound"/>
                <a:bevelB w="0" h="0" prst="convex"/>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2" name="減算記号 4"/>
              <p:cNvSpPr/>
              <p:nvPr/>
            </p:nvSpPr>
            <p:spPr>
              <a:xfrm>
                <a:off x="1750128" y="665362"/>
                <a:ext cx="341938" cy="109434"/>
              </a:xfrm>
              <a:prstGeom prst="rect">
                <a:avLst/>
              </a:prstGeom>
              <a:sp3d z="-70000"/>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311150" fontAlgn="auto">
                  <a:lnSpc>
                    <a:spcPct val="90000"/>
                  </a:lnSpc>
                  <a:spcAft>
                    <a:spcPct val="35000"/>
                  </a:spcAft>
                  <a:defRPr/>
                </a:pPr>
                <a:endParaRPr lang="ja-JP" altLang="en-US" sz="700"/>
              </a:p>
            </p:txBody>
          </p:sp>
        </p:grpSp>
        <p:grpSp>
          <p:nvGrpSpPr>
            <p:cNvPr id="26" name="グループ化 25"/>
            <p:cNvGrpSpPr/>
            <p:nvPr/>
          </p:nvGrpSpPr>
          <p:grpSpPr>
            <a:xfrm>
              <a:off x="179512" y="980728"/>
              <a:ext cx="1605118" cy="1438265"/>
              <a:chOff x="18197" y="947"/>
              <a:chExt cx="1605118" cy="1438265"/>
            </a:xfrm>
            <a:scene3d>
              <a:camera prst="orthographicFront"/>
              <a:lightRig rig="chilly" dir="t"/>
            </a:scene3d>
          </p:grpSpPr>
          <p:sp>
            <p:nvSpPr>
              <p:cNvPr id="27" name="円/楕円 26"/>
              <p:cNvSpPr/>
              <p:nvPr/>
            </p:nvSpPr>
            <p:spPr>
              <a:xfrm>
                <a:off x="18197" y="947"/>
                <a:ext cx="1605118" cy="1438265"/>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8" name="円/楕円 4"/>
              <p:cNvSpPr/>
              <p:nvPr/>
            </p:nvSpPr>
            <p:spPr>
              <a:xfrm>
                <a:off x="253261" y="211576"/>
                <a:ext cx="1134990" cy="1017007"/>
              </a:xfrm>
              <a:prstGeom prst="rect">
                <a:avLst/>
              </a:prstGeom>
              <a:sp3d/>
            </p:spPr>
            <p:style>
              <a:lnRef idx="0">
                <a:scrgbClr r="0" g="0" b="0"/>
              </a:lnRef>
              <a:fillRef idx="0">
                <a:scrgbClr r="0" g="0" b="0"/>
              </a:fillRef>
              <a:effectRef idx="0">
                <a:scrgbClr r="0" g="0" b="0"/>
              </a:effectRef>
              <a:fontRef idx="minor">
                <a:schemeClr val="lt1"/>
              </a:fontRef>
            </p:style>
            <p:txBody>
              <a:bodyPr lIns="20320" tIns="20320" rIns="20320" bIns="20320" spcCol="1270" anchor="ctr"/>
              <a:lstStyle/>
              <a:p>
                <a:pPr algn="ctr" defTabSz="711200" fontAlgn="auto">
                  <a:lnSpc>
                    <a:spcPct val="90000"/>
                  </a:lnSpc>
                  <a:spcAft>
                    <a:spcPct val="35000"/>
                  </a:spcAft>
                  <a:defRPr/>
                </a:pPr>
                <a:r>
                  <a:rPr lang="ja-JP" altLang="en-US" b="1" dirty="0">
                    <a:solidFill>
                      <a:schemeClr val="tx1"/>
                    </a:solidFill>
                  </a:rPr>
                  <a:t>所得</a:t>
                </a:r>
                <a:endParaRPr lang="en-US" altLang="ja-JP" b="1" dirty="0">
                  <a:solidFill>
                    <a:schemeClr val="tx1"/>
                  </a:solidFill>
                </a:endParaRPr>
              </a:p>
              <a:p>
                <a:pPr algn="ctr" defTabSz="711200" fontAlgn="auto">
                  <a:lnSpc>
                    <a:spcPct val="90000"/>
                  </a:lnSpc>
                  <a:spcAft>
                    <a:spcPct val="35000"/>
                  </a:spcAft>
                  <a:defRPr/>
                </a:pPr>
                <a:r>
                  <a:rPr lang="ja-JP" altLang="en-US" b="1" dirty="0">
                    <a:solidFill>
                      <a:schemeClr val="tx1"/>
                    </a:solidFill>
                  </a:rPr>
                  <a:t>１０００</a:t>
                </a:r>
              </a:p>
            </p:txBody>
          </p:sp>
        </p:grpSp>
        <p:sp>
          <p:nvSpPr>
            <p:cNvPr id="11336" name="正方形/長方形 42"/>
            <p:cNvSpPr>
              <a:spLocks noChangeArrowheads="1"/>
            </p:cNvSpPr>
            <p:nvPr/>
          </p:nvSpPr>
          <p:spPr bwMode="auto">
            <a:xfrm>
              <a:off x="2483768" y="1340768"/>
              <a:ext cx="845840" cy="68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112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7112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112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112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112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lnSpc>
                  <a:spcPct val="90000"/>
                </a:lnSpc>
                <a:spcBef>
                  <a:spcPct val="0"/>
                </a:spcBef>
                <a:spcAft>
                  <a:spcPct val="35000"/>
                </a:spcAft>
                <a:buFontTx/>
                <a:buNone/>
              </a:pPr>
              <a:r>
                <a:rPr lang="ja-JP" altLang="en-US" sz="1800" b="1"/>
                <a:t>税金</a:t>
              </a:r>
              <a:endParaRPr lang="en-US" altLang="ja-JP" sz="1800" b="1"/>
            </a:p>
            <a:p>
              <a:pPr algn="ctr" eaLnBrk="1" hangingPunct="1">
                <a:lnSpc>
                  <a:spcPct val="90000"/>
                </a:lnSpc>
                <a:spcBef>
                  <a:spcPct val="0"/>
                </a:spcBef>
                <a:spcAft>
                  <a:spcPct val="35000"/>
                </a:spcAft>
                <a:buFontTx/>
                <a:buNone/>
              </a:pPr>
              <a:r>
                <a:rPr lang="ja-JP" altLang="en-US" sz="1800" b="1"/>
                <a:t>１００</a:t>
              </a:r>
            </a:p>
          </p:txBody>
        </p:sp>
        <p:sp>
          <p:nvSpPr>
            <p:cNvPr id="11337" name="正方形/長方形 43"/>
            <p:cNvSpPr>
              <a:spLocks noChangeArrowheads="1"/>
            </p:cNvSpPr>
            <p:nvPr/>
          </p:nvSpPr>
          <p:spPr bwMode="auto">
            <a:xfrm>
              <a:off x="4067944" y="1556792"/>
              <a:ext cx="792088"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7112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7112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112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112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112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lnSpc>
                  <a:spcPct val="90000"/>
                </a:lnSpc>
                <a:spcBef>
                  <a:spcPct val="0"/>
                </a:spcBef>
                <a:spcAft>
                  <a:spcPct val="35000"/>
                </a:spcAft>
                <a:buFontTx/>
                <a:buNone/>
              </a:pPr>
              <a:r>
                <a:rPr lang="ja-JP" altLang="en-US" sz="1800" b="1"/>
                <a:t>９００</a:t>
              </a:r>
            </a:p>
          </p:txBody>
        </p:sp>
      </p:grpSp>
      <p:grpSp>
        <p:nvGrpSpPr>
          <p:cNvPr id="11273" name="グループ化 65"/>
          <p:cNvGrpSpPr>
            <a:grpSpLocks/>
          </p:cNvGrpSpPr>
          <p:nvPr/>
        </p:nvGrpSpPr>
        <p:grpSpPr bwMode="auto">
          <a:xfrm>
            <a:off x="469900" y="2371725"/>
            <a:ext cx="4333875" cy="687388"/>
            <a:chOff x="539552" y="2564904"/>
            <a:chExt cx="4334691" cy="687881"/>
          </a:xfrm>
        </p:grpSpPr>
        <p:grpSp>
          <p:nvGrpSpPr>
            <p:cNvPr id="23" name="グループ化 22"/>
            <p:cNvGrpSpPr/>
            <p:nvPr/>
          </p:nvGrpSpPr>
          <p:grpSpPr>
            <a:xfrm>
              <a:off x="1979712" y="2708920"/>
              <a:ext cx="465284" cy="465284"/>
              <a:chOff x="1688455" y="487437"/>
              <a:chExt cx="465284" cy="465284"/>
            </a:xfrm>
            <a:scene3d>
              <a:camera prst="orthographicFront"/>
              <a:lightRig rig="chilly" dir="t"/>
            </a:scene3d>
          </p:grpSpPr>
          <p:sp>
            <p:nvSpPr>
              <p:cNvPr id="24" name="減算記号 23"/>
              <p:cNvSpPr/>
              <p:nvPr/>
            </p:nvSpPr>
            <p:spPr>
              <a:xfrm>
                <a:off x="1688455" y="487437"/>
                <a:ext cx="465284" cy="465284"/>
              </a:xfrm>
              <a:prstGeom prst="mathMinus">
                <a:avLst/>
              </a:prstGeom>
              <a:sp3d z="-70000" extrusionH="1700" prstMaterial="translucentPowder">
                <a:bevelT w="25400" h="6350" prst="softRound"/>
                <a:bevelB w="0" h="0" prst="convex"/>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5" name="減算記号 4"/>
              <p:cNvSpPr/>
              <p:nvPr/>
            </p:nvSpPr>
            <p:spPr>
              <a:xfrm>
                <a:off x="1750128" y="665362"/>
                <a:ext cx="341938" cy="109434"/>
              </a:xfrm>
              <a:prstGeom prst="rect">
                <a:avLst/>
              </a:prstGeom>
              <a:sp3d z="-70000"/>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311150" fontAlgn="auto">
                  <a:lnSpc>
                    <a:spcPct val="90000"/>
                  </a:lnSpc>
                  <a:spcAft>
                    <a:spcPct val="35000"/>
                  </a:spcAft>
                  <a:defRPr/>
                </a:pPr>
                <a:endParaRPr lang="ja-JP" altLang="en-US" sz="700"/>
              </a:p>
            </p:txBody>
          </p:sp>
        </p:grpSp>
        <p:grpSp>
          <p:nvGrpSpPr>
            <p:cNvPr id="38" name="グループ化 37"/>
            <p:cNvGrpSpPr/>
            <p:nvPr/>
          </p:nvGrpSpPr>
          <p:grpSpPr>
            <a:xfrm>
              <a:off x="3347864" y="2708920"/>
              <a:ext cx="465284" cy="465284"/>
              <a:chOff x="2800099" y="487437"/>
              <a:chExt cx="465284" cy="465284"/>
            </a:xfrm>
            <a:scene3d>
              <a:camera prst="orthographicFront"/>
              <a:lightRig rig="chilly" dir="t"/>
            </a:scene3d>
          </p:grpSpPr>
          <p:sp>
            <p:nvSpPr>
              <p:cNvPr id="39" name="等号 38"/>
              <p:cNvSpPr/>
              <p:nvPr/>
            </p:nvSpPr>
            <p:spPr>
              <a:xfrm>
                <a:off x="2800099" y="487437"/>
                <a:ext cx="465284" cy="465284"/>
              </a:xfrm>
              <a:prstGeom prst="mathEqual">
                <a:avLst/>
              </a:prstGeom>
              <a:sp3d z="-70000" extrusionH="1700" prstMaterial="translucentPowder">
                <a:bevelT w="25400" h="6350" prst="softRound"/>
                <a:bevelB w="0" h="0" prst="convex"/>
              </a:sp3d>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40" name="等号 4"/>
              <p:cNvSpPr/>
              <p:nvPr/>
            </p:nvSpPr>
            <p:spPr>
              <a:xfrm>
                <a:off x="2861772" y="583286"/>
                <a:ext cx="341938" cy="273586"/>
              </a:xfrm>
              <a:prstGeom prst="rect">
                <a:avLst/>
              </a:prstGeom>
              <a:sp3d z="-70000"/>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44550" fontAlgn="auto">
                  <a:lnSpc>
                    <a:spcPct val="90000"/>
                  </a:lnSpc>
                  <a:spcAft>
                    <a:spcPct val="35000"/>
                  </a:spcAft>
                  <a:defRPr/>
                </a:pPr>
                <a:endParaRPr lang="ja-JP" altLang="en-US" sz="1900"/>
              </a:p>
            </p:txBody>
          </p:sp>
        </p:grpSp>
        <p:grpSp>
          <p:nvGrpSpPr>
            <p:cNvPr id="11322" name="グループ化 47"/>
            <p:cNvGrpSpPr>
              <a:grpSpLocks/>
            </p:cNvGrpSpPr>
            <p:nvPr/>
          </p:nvGrpSpPr>
          <p:grpSpPr bwMode="auto">
            <a:xfrm>
              <a:off x="539552" y="2564904"/>
              <a:ext cx="864096" cy="687881"/>
              <a:chOff x="539552" y="3140968"/>
              <a:chExt cx="864096" cy="687881"/>
            </a:xfrm>
          </p:grpSpPr>
          <p:grpSp>
            <p:nvGrpSpPr>
              <p:cNvPr id="29" name="グループ化 28"/>
              <p:cNvGrpSpPr/>
              <p:nvPr/>
            </p:nvGrpSpPr>
            <p:grpSpPr>
              <a:xfrm>
                <a:off x="611560" y="3140968"/>
                <a:ext cx="720080" cy="648072"/>
                <a:chOff x="187873" y="221344"/>
                <a:chExt cx="834378" cy="777552"/>
              </a:xfrm>
              <a:scene3d>
                <a:camera prst="orthographicFront"/>
                <a:lightRig rig="chilly" dir="t"/>
              </a:scene3d>
            </p:grpSpPr>
            <p:sp>
              <p:nvSpPr>
                <p:cNvPr id="30" name="円/楕円 29"/>
                <p:cNvSpPr/>
                <p:nvPr/>
              </p:nvSpPr>
              <p:spPr>
                <a:xfrm>
                  <a:off x="187873" y="221344"/>
                  <a:ext cx="834378" cy="777552"/>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1" name="円/楕円 4"/>
                <p:cNvSpPr/>
                <p:nvPr/>
              </p:nvSpPr>
              <p:spPr>
                <a:xfrm>
                  <a:off x="310065" y="335214"/>
                  <a:ext cx="589994" cy="549812"/>
                </a:xfrm>
                <a:prstGeom prst="rect">
                  <a:avLst/>
                </a:prstGeom>
                <a:sp3d/>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algn="ctr" defTabSz="889000" fontAlgn="auto">
                    <a:lnSpc>
                      <a:spcPct val="90000"/>
                    </a:lnSpc>
                    <a:spcAft>
                      <a:spcPct val="35000"/>
                    </a:spcAft>
                    <a:defRPr/>
                  </a:pPr>
                  <a:endParaRPr lang="ja-JP" altLang="en-US" sz="2000" b="1" dirty="0">
                    <a:solidFill>
                      <a:schemeClr val="tx1"/>
                    </a:solidFill>
                  </a:endParaRPr>
                </a:p>
              </p:txBody>
            </p:sp>
          </p:grpSp>
          <p:sp>
            <p:nvSpPr>
              <p:cNvPr id="11330" name="テキスト ボックス 40"/>
              <p:cNvSpPr txBox="1">
                <a:spLocks noChangeArrowheads="1"/>
              </p:cNvSpPr>
              <p:nvPr/>
            </p:nvSpPr>
            <p:spPr bwMode="auto">
              <a:xfrm>
                <a:off x="539552" y="3140968"/>
                <a:ext cx="864096" cy="68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112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7112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112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112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112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lnSpc>
                    <a:spcPct val="90000"/>
                  </a:lnSpc>
                  <a:spcBef>
                    <a:spcPct val="0"/>
                  </a:spcBef>
                  <a:spcAft>
                    <a:spcPct val="35000"/>
                  </a:spcAft>
                  <a:buFontTx/>
                  <a:buNone/>
                </a:pPr>
                <a:r>
                  <a:rPr lang="ja-JP" altLang="en-US" sz="1800" b="1"/>
                  <a:t>所得</a:t>
                </a:r>
                <a:endParaRPr lang="en-US" altLang="ja-JP" sz="1800" b="1"/>
              </a:p>
              <a:p>
                <a:pPr algn="ctr" eaLnBrk="1" hangingPunct="1">
                  <a:lnSpc>
                    <a:spcPct val="90000"/>
                  </a:lnSpc>
                  <a:spcBef>
                    <a:spcPct val="0"/>
                  </a:spcBef>
                  <a:spcAft>
                    <a:spcPct val="35000"/>
                  </a:spcAft>
                  <a:buFontTx/>
                  <a:buNone/>
                </a:pPr>
                <a:r>
                  <a:rPr lang="ja-JP" altLang="en-US" sz="1800" b="1"/>
                  <a:t>１００</a:t>
                </a:r>
              </a:p>
            </p:txBody>
          </p:sp>
        </p:grpSp>
        <p:grpSp>
          <p:nvGrpSpPr>
            <p:cNvPr id="11323" name="グループ化 46"/>
            <p:cNvGrpSpPr>
              <a:grpSpLocks/>
            </p:cNvGrpSpPr>
            <p:nvPr/>
          </p:nvGrpSpPr>
          <p:grpSpPr bwMode="auto">
            <a:xfrm>
              <a:off x="2483768" y="2564904"/>
              <a:ext cx="845840" cy="687881"/>
              <a:chOff x="2555776" y="3068960"/>
              <a:chExt cx="845840" cy="687881"/>
            </a:xfrm>
          </p:grpSpPr>
          <p:grpSp>
            <p:nvGrpSpPr>
              <p:cNvPr id="32" name="グループ化 31"/>
              <p:cNvGrpSpPr/>
              <p:nvPr/>
            </p:nvGrpSpPr>
            <p:grpSpPr>
              <a:xfrm>
                <a:off x="2771800" y="3284984"/>
                <a:ext cx="399512" cy="324202"/>
                <a:chOff x="1792072" y="492181"/>
                <a:chExt cx="399512" cy="324202"/>
              </a:xfrm>
              <a:scene3d>
                <a:camera prst="orthographicFront"/>
                <a:lightRig rig="chilly" dir="t"/>
              </a:scene3d>
            </p:grpSpPr>
            <p:sp>
              <p:nvSpPr>
                <p:cNvPr id="33" name="円/楕円 32"/>
                <p:cNvSpPr/>
                <p:nvPr/>
              </p:nvSpPr>
              <p:spPr>
                <a:xfrm>
                  <a:off x="1792072" y="492181"/>
                  <a:ext cx="399512" cy="324202"/>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34" name="円/楕円 4"/>
                <p:cNvSpPr/>
                <p:nvPr/>
              </p:nvSpPr>
              <p:spPr>
                <a:xfrm>
                  <a:off x="1850579" y="539659"/>
                  <a:ext cx="282498" cy="229246"/>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fontAlgn="auto">
                    <a:lnSpc>
                      <a:spcPct val="90000"/>
                    </a:lnSpc>
                    <a:spcAft>
                      <a:spcPct val="35000"/>
                    </a:spcAft>
                    <a:defRPr/>
                  </a:pPr>
                  <a:endParaRPr lang="en-US" altLang="ja-JP" sz="1400" b="1" dirty="0">
                    <a:solidFill>
                      <a:schemeClr val="tx1"/>
                    </a:solidFill>
                  </a:endParaRPr>
                </a:p>
              </p:txBody>
            </p:sp>
          </p:grpSp>
          <p:sp>
            <p:nvSpPr>
              <p:cNvPr id="11328" name="正方形/長方形 41"/>
              <p:cNvSpPr>
                <a:spLocks noChangeArrowheads="1"/>
              </p:cNvSpPr>
              <p:nvPr/>
            </p:nvSpPr>
            <p:spPr bwMode="auto">
              <a:xfrm>
                <a:off x="2555776" y="3068960"/>
                <a:ext cx="845840" cy="68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112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7112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112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112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112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lnSpc>
                    <a:spcPct val="90000"/>
                  </a:lnSpc>
                  <a:spcBef>
                    <a:spcPct val="0"/>
                  </a:spcBef>
                  <a:spcAft>
                    <a:spcPct val="35000"/>
                  </a:spcAft>
                  <a:buFontTx/>
                  <a:buNone/>
                </a:pPr>
                <a:r>
                  <a:rPr lang="ja-JP" altLang="en-US" sz="1800" b="1"/>
                  <a:t>税金</a:t>
                </a:r>
                <a:endParaRPr lang="en-US" altLang="ja-JP" sz="1800" b="1"/>
              </a:p>
              <a:p>
                <a:pPr algn="ctr" eaLnBrk="1" hangingPunct="1">
                  <a:lnSpc>
                    <a:spcPct val="90000"/>
                  </a:lnSpc>
                  <a:spcBef>
                    <a:spcPct val="0"/>
                  </a:spcBef>
                  <a:spcAft>
                    <a:spcPct val="35000"/>
                  </a:spcAft>
                  <a:buFontTx/>
                  <a:buNone/>
                </a:pPr>
                <a:r>
                  <a:rPr lang="ja-JP" altLang="en-US" sz="1800" b="1"/>
                  <a:t>１０</a:t>
                </a:r>
              </a:p>
            </p:txBody>
          </p:sp>
        </p:grpSp>
        <p:grpSp>
          <p:nvGrpSpPr>
            <p:cNvPr id="11324" name="グループ化 45"/>
            <p:cNvGrpSpPr>
              <a:grpSpLocks/>
            </p:cNvGrpSpPr>
            <p:nvPr/>
          </p:nvGrpSpPr>
          <p:grpSpPr bwMode="auto">
            <a:xfrm>
              <a:off x="4139952" y="2708920"/>
              <a:ext cx="734291" cy="504056"/>
              <a:chOff x="4087091" y="3212976"/>
              <a:chExt cx="734291" cy="504056"/>
            </a:xfrm>
          </p:grpSpPr>
          <p:grpSp>
            <p:nvGrpSpPr>
              <p:cNvPr id="35" name="グループ化 34"/>
              <p:cNvGrpSpPr/>
              <p:nvPr/>
            </p:nvGrpSpPr>
            <p:grpSpPr>
              <a:xfrm>
                <a:off x="4139952" y="3212976"/>
                <a:ext cx="576064" cy="504056"/>
                <a:chOff x="3024348" y="433682"/>
                <a:chExt cx="935052" cy="718445"/>
              </a:xfrm>
              <a:scene3d>
                <a:camera prst="orthographicFront"/>
                <a:lightRig rig="chilly" dir="t"/>
              </a:scene3d>
            </p:grpSpPr>
            <p:sp>
              <p:nvSpPr>
                <p:cNvPr id="36" name="円/楕円 35"/>
                <p:cNvSpPr/>
                <p:nvPr/>
              </p:nvSpPr>
              <p:spPr>
                <a:xfrm>
                  <a:off x="3024348" y="433682"/>
                  <a:ext cx="935052" cy="718445"/>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37" name="円/楕円 4"/>
                <p:cNvSpPr/>
                <p:nvPr/>
              </p:nvSpPr>
              <p:spPr>
                <a:xfrm>
                  <a:off x="3161283" y="538896"/>
                  <a:ext cx="661182" cy="508017"/>
                </a:xfrm>
                <a:prstGeom prst="rect">
                  <a:avLst/>
                </a:prstGeom>
                <a:sp3d/>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algn="ctr" defTabSz="889000" fontAlgn="auto">
                    <a:lnSpc>
                      <a:spcPct val="90000"/>
                    </a:lnSpc>
                    <a:spcAft>
                      <a:spcPct val="35000"/>
                    </a:spcAft>
                    <a:defRPr/>
                  </a:pPr>
                  <a:endParaRPr lang="ja-JP" altLang="en-US" sz="2000" b="1" dirty="0">
                    <a:solidFill>
                      <a:schemeClr val="tx1"/>
                    </a:solidFill>
                  </a:endParaRPr>
                </a:p>
              </p:txBody>
            </p:sp>
          </p:grpSp>
          <p:sp>
            <p:nvSpPr>
              <p:cNvPr id="11326" name="正方形/長方形 44"/>
              <p:cNvSpPr>
                <a:spLocks noChangeArrowheads="1"/>
              </p:cNvSpPr>
              <p:nvPr/>
            </p:nvSpPr>
            <p:spPr bwMode="auto">
              <a:xfrm>
                <a:off x="4087091" y="3284984"/>
                <a:ext cx="734291"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7112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71120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7112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7112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7112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711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lnSpc>
                    <a:spcPct val="90000"/>
                  </a:lnSpc>
                  <a:spcBef>
                    <a:spcPct val="0"/>
                  </a:spcBef>
                  <a:spcAft>
                    <a:spcPct val="35000"/>
                  </a:spcAft>
                  <a:buFontTx/>
                  <a:buNone/>
                </a:pPr>
                <a:r>
                  <a:rPr lang="ja-JP" altLang="en-US" sz="1800" b="1"/>
                  <a:t>９０</a:t>
                </a:r>
              </a:p>
            </p:txBody>
          </p:sp>
        </p:grpSp>
      </p:grpSp>
      <p:sp>
        <p:nvSpPr>
          <p:cNvPr id="11274" name="テキスト ボックス 49"/>
          <p:cNvSpPr txBox="1">
            <a:spLocks noChangeArrowheads="1"/>
          </p:cNvSpPr>
          <p:nvPr/>
        </p:nvSpPr>
        <p:spPr bwMode="auto">
          <a:xfrm>
            <a:off x="6376988" y="2281238"/>
            <a:ext cx="25908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a:latin typeface="ShinGo-regular-Identity-H"/>
              </a:rPr>
              <a:t>「</a:t>
            </a:r>
            <a:r>
              <a:rPr lang="ja-JP" altLang="en-US" sz="1800" b="1">
                <a:latin typeface="ShinGo-Medium-Identity-H"/>
              </a:rPr>
              <a:t>応能負担の原則</a:t>
            </a:r>
            <a:endParaRPr lang="en-US" altLang="ja-JP" sz="1800" b="1">
              <a:latin typeface="ShinGo-Medium-Identity-H"/>
            </a:endParaRPr>
          </a:p>
          <a:p>
            <a:pPr eaLnBrk="1" hangingPunct="1">
              <a:spcBef>
                <a:spcPct val="0"/>
              </a:spcBef>
              <a:buFontTx/>
              <a:buNone/>
            </a:pPr>
            <a:r>
              <a:rPr lang="ja-JP" altLang="en-US" sz="1800">
                <a:latin typeface="ShinGo-regular-Identity-H"/>
              </a:rPr>
              <a:t>（租税公平主義）」</a:t>
            </a:r>
            <a:endParaRPr lang="ja-JP" altLang="en-US" sz="1800"/>
          </a:p>
          <a:p>
            <a:pPr eaLnBrk="1" hangingPunct="1">
              <a:spcBef>
                <a:spcPct val="0"/>
              </a:spcBef>
              <a:buFontTx/>
              <a:buNone/>
            </a:pPr>
            <a:r>
              <a:rPr lang="ja-JP" altLang="en-US" sz="1800">
                <a:latin typeface="ShinGo-regular-Identity-H"/>
              </a:rPr>
              <a:t>税金は支払い能力に応じた公平な負担にしなければならない</a:t>
            </a:r>
            <a:endParaRPr lang="ja-JP" altLang="en-US" sz="1800"/>
          </a:p>
        </p:txBody>
      </p:sp>
      <p:sp>
        <p:nvSpPr>
          <p:cNvPr id="53" name="円形吹き出し 52"/>
          <p:cNvSpPr/>
          <p:nvPr/>
        </p:nvSpPr>
        <p:spPr>
          <a:xfrm>
            <a:off x="6227763" y="4149725"/>
            <a:ext cx="2665412" cy="1008063"/>
          </a:xfrm>
          <a:prstGeom prst="wedgeEllipseCallout">
            <a:avLst>
              <a:gd name="adj1" fmla="val -56559"/>
              <a:gd name="adj2" fmla="val -106340"/>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ja-JP" altLang="en-US" sz="1600" dirty="0"/>
              <a:t>負担能力の大きい人により大きな負担をしてもらう</a:t>
            </a:r>
          </a:p>
        </p:txBody>
      </p:sp>
      <p:graphicFrame>
        <p:nvGraphicFramePr>
          <p:cNvPr id="54" name="表 53"/>
          <p:cNvGraphicFramePr>
            <a:graphicFrameLocks noGrp="1"/>
          </p:cNvGraphicFramePr>
          <p:nvPr>
            <p:extLst>
              <p:ext uri="{D42A27DB-BD31-4B8C-83A1-F6EECF244321}">
                <p14:modId xmlns:p14="http://schemas.microsoft.com/office/powerpoint/2010/main" val="2080573075"/>
              </p:ext>
            </p:extLst>
          </p:nvPr>
        </p:nvGraphicFramePr>
        <p:xfrm>
          <a:off x="1138238" y="3821113"/>
          <a:ext cx="4741862" cy="2927255"/>
        </p:xfrm>
        <a:graphic>
          <a:graphicData uri="http://schemas.openxmlformats.org/drawingml/2006/table">
            <a:tbl>
              <a:tblPr firstRow="1" bandRow="1">
                <a:tableStyleId>{5DA37D80-6434-44D0-A028-1B22A696006F}</a:tableStyleId>
              </a:tblPr>
              <a:tblGrid>
                <a:gridCol w="1985681"/>
                <a:gridCol w="1057131"/>
                <a:gridCol w="1699050"/>
              </a:tblGrid>
              <a:tr h="365919">
                <a:tc>
                  <a:txBody>
                    <a:bodyPr/>
                    <a:lstStyle/>
                    <a:p>
                      <a:pPr algn="ctr"/>
                      <a:r>
                        <a:rPr kumimoji="1" lang="ja-JP" altLang="en-US" sz="1800" dirty="0" smtClean="0"/>
                        <a:t>課税所得</a:t>
                      </a:r>
                      <a:endParaRPr kumimoji="1" lang="ja-JP" altLang="en-US" sz="1800" dirty="0"/>
                    </a:p>
                  </a:txBody>
                  <a:tcPr marL="91470" marR="91470" marT="45751" marB="45751">
                    <a:lnL w="28575" cap="flat" cmpd="sng" algn="ctr">
                      <a:solidFill>
                        <a:schemeClr val="accent2">
                          <a:lumMod val="75000"/>
                        </a:schemeClr>
                      </a:solidFill>
                      <a:prstDash val="solid"/>
                      <a:round/>
                      <a:headEnd type="none" w="med" len="med"/>
                      <a:tailEnd type="none" w="med" len="med"/>
                    </a:lnL>
                    <a:lnT w="28575" cap="flat" cmpd="sng" algn="ctr">
                      <a:solidFill>
                        <a:schemeClr val="accent2">
                          <a:lumMod val="75000"/>
                        </a:schemeClr>
                      </a:solidFill>
                      <a:prstDash val="solid"/>
                      <a:round/>
                      <a:headEnd type="none" w="med" len="med"/>
                      <a:tailEnd type="none" w="med" len="med"/>
                    </a:lnT>
                  </a:tcPr>
                </a:tc>
                <a:tc>
                  <a:txBody>
                    <a:bodyPr/>
                    <a:lstStyle/>
                    <a:p>
                      <a:pPr algn="ctr"/>
                      <a:r>
                        <a:rPr kumimoji="1" lang="ja-JP" altLang="en-US" sz="1800" dirty="0" smtClean="0"/>
                        <a:t>税率</a:t>
                      </a:r>
                      <a:endParaRPr kumimoji="1" lang="ja-JP" altLang="en-US" sz="1800" dirty="0"/>
                    </a:p>
                  </a:txBody>
                  <a:tcPr marL="91470" marR="91470" marT="45751" marB="45751">
                    <a:lnT w="28575" cap="flat" cmpd="sng" algn="ctr">
                      <a:solidFill>
                        <a:schemeClr val="accent2">
                          <a:lumMod val="75000"/>
                        </a:schemeClr>
                      </a:solidFill>
                      <a:prstDash val="solid"/>
                      <a:round/>
                      <a:headEnd type="none" w="med" len="med"/>
                      <a:tailEnd type="none" w="med" len="med"/>
                    </a:lnT>
                  </a:tcPr>
                </a:tc>
                <a:tc>
                  <a:txBody>
                    <a:bodyPr/>
                    <a:lstStyle/>
                    <a:p>
                      <a:pPr algn="ctr"/>
                      <a:r>
                        <a:rPr kumimoji="1" lang="ja-JP" altLang="en-US" sz="1800" dirty="0" smtClean="0"/>
                        <a:t>控除額</a:t>
                      </a:r>
                      <a:endParaRPr kumimoji="1" lang="ja-JP" altLang="en-US" sz="1800" dirty="0"/>
                    </a:p>
                  </a:txBody>
                  <a:tcPr marL="91470" marR="91470" marT="45751" marB="45751">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tcPr>
                </a:tc>
              </a:tr>
              <a:tr h="365919">
                <a:tc>
                  <a:txBody>
                    <a:bodyPr/>
                    <a:lstStyle/>
                    <a:p>
                      <a:pPr algn="ctr"/>
                      <a:r>
                        <a:rPr kumimoji="1" lang="en-US" altLang="ja-JP" sz="1800" dirty="0" smtClean="0"/>
                        <a:t>195</a:t>
                      </a:r>
                      <a:r>
                        <a:rPr kumimoji="1" lang="ja-JP" altLang="en-US" sz="1800" dirty="0" smtClean="0"/>
                        <a:t>万円以下</a:t>
                      </a:r>
                      <a:endParaRPr kumimoji="1" lang="ja-JP" altLang="en-US" sz="1800" dirty="0">
                        <a:latin typeface="+mn-ea"/>
                        <a:ea typeface="+mn-ea"/>
                      </a:endParaRPr>
                    </a:p>
                  </a:txBody>
                  <a:tcPr marL="91470" marR="91470" marT="45751" marB="45751">
                    <a:lnL w="28575" cap="flat" cmpd="sng" algn="ctr">
                      <a:solidFill>
                        <a:schemeClr val="accent2">
                          <a:lumMod val="75000"/>
                        </a:schemeClr>
                      </a:solidFill>
                      <a:prstDash val="solid"/>
                      <a:round/>
                      <a:headEnd type="none" w="med" len="med"/>
                      <a:tailEnd type="none" w="med" len="med"/>
                    </a:lnL>
                  </a:tcPr>
                </a:tc>
                <a:tc>
                  <a:txBody>
                    <a:bodyPr/>
                    <a:lstStyle/>
                    <a:p>
                      <a:pPr algn="ctr"/>
                      <a:r>
                        <a:rPr kumimoji="1" lang="en-US" altLang="ja-JP" sz="1800" dirty="0" smtClean="0"/>
                        <a:t>5</a:t>
                      </a:r>
                      <a:r>
                        <a:rPr kumimoji="1" lang="ja-JP" altLang="en-US" sz="1800" dirty="0" smtClean="0"/>
                        <a:t>％</a:t>
                      </a:r>
                      <a:endParaRPr kumimoji="1" lang="ja-JP" altLang="en-US" sz="1800" dirty="0">
                        <a:latin typeface="+mn-ea"/>
                        <a:ea typeface="+mn-ea"/>
                      </a:endParaRPr>
                    </a:p>
                  </a:txBody>
                  <a:tcPr marL="91470" marR="91470" marT="45751" marB="45751"/>
                </a:tc>
                <a:tc>
                  <a:txBody>
                    <a:bodyPr/>
                    <a:lstStyle/>
                    <a:p>
                      <a:pPr algn="r"/>
                      <a:r>
                        <a:rPr kumimoji="1" lang="en-US" altLang="ja-JP" sz="1800" dirty="0" smtClean="0">
                          <a:latin typeface="+mn-lt"/>
                          <a:ea typeface="+mn-ea"/>
                        </a:rPr>
                        <a:t>0</a:t>
                      </a:r>
                      <a:r>
                        <a:rPr kumimoji="1" lang="ja-JP" altLang="en-US" sz="1800" dirty="0" smtClean="0">
                          <a:latin typeface="+mn-lt"/>
                          <a:ea typeface="+mn-ea"/>
                        </a:rPr>
                        <a:t>円</a:t>
                      </a:r>
                      <a:endParaRPr kumimoji="1" lang="ja-JP" altLang="en-US" sz="1800" dirty="0">
                        <a:latin typeface="+mn-lt"/>
                        <a:ea typeface="+mn-ea"/>
                      </a:endParaRPr>
                    </a:p>
                  </a:txBody>
                  <a:tcPr marL="91470" marR="91470" marT="45751" marB="45751">
                    <a:lnR w="28575" cap="flat" cmpd="sng" algn="ctr">
                      <a:solidFill>
                        <a:schemeClr val="accent2">
                          <a:lumMod val="75000"/>
                        </a:schemeClr>
                      </a:solidFill>
                      <a:prstDash val="solid"/>
                      <a:round/>
                      <a:headEnd type="none" w="med" len="med"/>
                      <a:tailEnd type="none" w="med" len="med"/>
                    </a:lnR>
                  </a:tcPr>
                </a:tc>
              </a:tr>
              <a:tr h="365919">
                <a:tc>
                  <a:txBody>
                    <a:bodyPr/>
                    <a:lstStyle/>
                    <a:p>
                      <a:pPr algn="ctr"/>
                      <a:r>
                        <a:rPr kumimoji="1" lang="en-US" altLang="ja-JP" sz="1800" dirty="0" smtClean="0"/>
                        <a:t>330</a:t>
                      </a:r>
                      <a:r>
                        <a:rPr kumimoji="1" lang="ja-JP" altLang="en-US" sz="1800" dirty="0" smtClean="0"/>
                        <a:t>万円以下</a:t>
                      </a:r>
                      <a:endParaRPr kumimoji="1" lang="ja-JP" altLang="en-US" sz="1800" dirty="0">
                        <a:latin typeface="+mn-ea"/>
                        <a:ea typeface="+mn-ea"/>
                      </a:endParaRPr>
                    </a:p>
                  </a:txBody>
                  <a:tcPr marL="91470" marR="91470" marT="45751" marB="45751">
                    <a:lnL w="28575" cap="flat" cmpd="sng" algn="ctr">
                      <a:solidFill>
                        <a:schemeClr val="accent2">
                          <a:lumMod val="75000"/>
                        </a:schemeClr>
                      </a:solidFill>
                      <a:prstDash val="solid"/>
                      <a:round/>
                      <a:headEnd type="none" w="med" len="med"/>
                      <a:tailEnd type="none" w="med" len="med"/>
                    </a:lnL>
                  </a:tcPr>
                </a:tc>
                <a:tc>
                  <a:txBody>
                    <a:bodyPr/>
                    <a:lstStyle/>
                    <a:p>
                      <a:pPr algn="ctr"/>
                      <a:r>
                        <a:rPr kumimoji="1" lang="en-US" altLang="ja-JP" sz="1800" dirty="0" smtClean="0"/>
                        <a:t>10</a:t>
                      </a:r>
                      <a:r>
                        <a:rPr kumimoji="1" lang="ja-JP" altLang="en-US" sz="1800" dirty="0" smtClean="0"/>
                        <a:t>％</a:t>
                      </a:r>
                      <a:endParaRPr kumimoji="1" lang="en-US" altLang="ja-JP" sz="1800" dirty="0" smtClean="0">
                        <a:latin typeface="+mn-ea"/>
                        <a:ea typeface="+mn-ea"/>
                      </a:endParaRPr>
                    </a:p>
                  </a:txBody>
                  <a:tcPr marL="91470" marR="91470" marT="45751" marB="45751"/>
                </a:tc>
                <a:tc>
                  <a:txBody>
                    <a:bodyPr/>
                    <a:lstStyle/>
                    <a:p>
                      <a:pPr algn="r"/>
                      <a:r>
                        <a:rPr kumimoji="1" lang="en-US" altLang="ja-JP" sz="1800" dirty="0" smtClean="0">
                          <a:latin typeface="+mn-lt"/>
                          <a:ea typeface="+mn-ea"/>
                        </a:rPr>
                        <a:t>97,500</a:t>
                      </a:r>
                      <a:r>
                        <a:rPr kumimoji="1" lang="ja-JP" altLang="en-US" sz="1800" dirty="0" smtClean="0">
                          <a:latin typeface="+mn-lt"/>
                          <a:ea typeface="+mn-ea"/>
                        </a:rPr>
                        <a:t>円</a:t>
                      </a:r>
                      <a:endParaRPr kumimoji="1" lang="en-US" altLang="ja-JP" sz="1800" dirty="0" smtClean="0">
                        <a:latin typeface="+mn-lt"/>
                        <a:ea typeface="+mn-ea"/>
                      </a:endParaRPr>
                    </a:p>
                  </a:txBody>
                  <a:tcPr marL="91470" marR="91470" marT="45751" marB="45751">
                    <a:lnR w="28575" cap="flat" cmpd="sng" algn="ctr">
                      <a:solidFill>
                        <a:schemeClr val="accent2">
                          <a:lumMod val="75000"/>
                        </a:schemeClr>
                      </a:solidFill>
                      <a:prstDash val="solid"/>
                      <a:round/>
                      <a:headEnd type="none" w="med" len="med"/>
                      <a:tailEnd type="none" w="med" len="med"/>
                    </a:lnR>
                  </a:tcPr>
                </a:tc>
              </a:tr>
              <a:tr h="365919">
                <a:tc>
                  <a:txBody>
                    <a:bodyPr/>
                    <a:lstStyle/>
                    <a:p>
                      <a:pPr algn="ctr"/>
                      <a:r>
                        <a:rPr kumimoji="1" lang="en-US" altLang="ja-JP" sz="1800" dirty="0" smtClean="0"/>
                        <a:t>695</a:t>
                      </a:r>
                      <a:r>
                        <a:rPr kumimoji="1" lang="ja-JP" altLang="en-US" sz="1800" dirty="0" smtClean="0"/>
                        <a:t>万円以下</a:t>
                      </a:r>
                      <a:endParaRPr kumimoji="1" lang="ja-JP" altLang="en-US" sz="1800" dirty="0">
                        <a:latin typeface="+mn-ea"/>
                        <a:ea typeface="+mn-ea"/>
                      </a:endParaRPr>
                    </a:p>
                  </a:txBody>
                  <a:tcPr marL="91470" marR="91470" marT="45751" marB="45751">
                    <a:lnL w="28575" cap="flat" cmpd="sng" algn="ctr">
                      <a:solidFill>
                        <a:schemeClr val="accent2">
                          <a:lumMod val="75000"/>
                        </a:schemeClr>
                      </a:solidFill>
                      <a:prstDash val="solid"/>
                      <a:round/>
                      <a:headEnd type="none" w="med" len="med"/>
                      <a:tailEnd type="none" w="med" len="med"/>
                    </a:lnL>
                  </a:tcPr>
                </a:tc>
                <a:tc>
                  <a:txBody>
                    <a:bodyPr/>
                    <a:lstStyle/>
                    <a:p>
                      <a:pPr algn="ctr"/>
                      <a:r>
                        <a:rPr kumimoji="1" lang="en-US" altLang="ja-JP" sz="1800" dirty="0" smtClean="0"/>
                        <a:t>20</a:t>
                      </a:r>
                      <a:r>
                        <a:rPr kumimoji="1" lang="ja-JP" altLang="en-US" sz="1800" dirty="0" smtClean="0"/>
                        <a:t>％</a:t>
                      </a:r>
                      <a:endParaRPr kumimoji="1" lang="ja-JP" altLang="en-US" sz="1800" dirty="0">
                        <a:latin typeface="+mn-ea"/>
                        <a:ea typeface="+mn-ea"/>
                      </a:endParaRPr>
                    </a:p>
                  </a:txBody>
                  <a:tcPr marL="91470" marR="91470" marT="45751" marB="45751"/>
                </a:tc>
                <a:tc>
                  <a:txBody>
                    <a:bodyPr/>
                    <a:lstStyle/>
                    <a:p>
                      <a:pPr algn="r"/>
                      <a:r>
                        <a:rPr kumimoji="1" lang="en-US" altLang="ja-JP" sz="1800" dirty="0" smtClean="0">
                          <a:latin typeface="+mn-lt"/>
                          <a:ea typeface="+mn-ea"/>
                        </a:rPr>
                        <a:t>427,500</a:t>
                      </a:r>
                      <a:r>
                        <a:rPr kumimoji="1" lang="ja-JP" altLang="en-US" sz="1800" dirty="0" smtClean="0">
                          <a:latin typeface="+mn-lt"/>
                          <a:ea typeface="+mn-ea"/>
                        </a:rPr>
                        <a:t>円</a:t>
                      </a:r>
                      <a:endParaRPr kumimoji="1" lang="ja-JP" altLang="en-US" sz="1800" dirty="0">
                        <a:latin typeface="+mn-lt"/>
                        <a:ea typeface="+mn-ea"/>
                      </a:endParaRPr>
                    </a:p>
                  </a:txBody>
                  <a:tcPr marL="91470" marR="91470" marT="45751" marB="45751">
                    <a:lnR w="28575" cap="flat" cmpd="sng" algn="ctr">
                      <a:solidFill>
                        <a:schemeClr val="accent2">
                          <a:lumMod val="75000"/>
                        </a:schemeClr>
                      </a:solidFill>
                      <a:prstDash val="solid"/>
                      <a:round/>
                      <a:headEnd type="none" w="med" len="med"/>
                      <a:tailEnd type="none" w="med" len="med"/>
                    </a:lnR>
                  </a:tcPr>
                </a:tc>
              </a:tr>
              <a:tr h="365919">
                <a:tc>
                  <a:txBody>
                    <a:bodyPr/>
                    <a:lstStyle/>
                    <a:p>
                      <a:pPr algn="ctr"/>
                      <a:r>
                        <a:rPr kumimoji="1" lang="en-US" altLang="ja-JP" sz="1800" dirty="0" smtClean="0"/>
                        <a:t>900</a:t>
                      </a:r>
                      <a:r>
                        <a:rPr kumimoji="1" lang="ja-JP" altLang="en-US" sz="1800" dirty="0" smtClean="0"/>
                        <a:t>万円以下</a:t>
                      </a:r>
                      <a:endParaRPr kumimoji="1" lang="ja-JP" altLang="en-US" sz="1800" dirty="0">
                        <a:latin typeface="+mn-ea"/>
                        <a:ea typeface="+mn-ea"/>
                      </a:endParaRPr>
                    </a:p>
                  </a:txBody>
                  <a:tcPr marL="91470" marR="91470" marT="45751" marB="45751">
                    <a:lnL w="28575" cap="flat" cmpd="sng" algn="ctr">
                      <a:solidFill>
                        <a:schemeClr val="accent2">
                          <a:lumMod val="75000"/>
                        </a:schemeClr>
                      </a:solidFill>
                      <a:prstDash val="solid"/>
                      <a:round/>
                      <a:headEnd type="none" w="med" len="med"/>
                      <a:tailEnd type="none" w="med" len="med"/>
                    </a:lnL>
                  </a:tcPr>
                </a:tc>
                <a:tc>
                  <a:txBody>
                    <a:bodyPr/>
                    <a:lstStyle/>
                    <a:p>
                      <a:pPr algn="ctr"/>
                      <a:r>
                        <a:rPr kumimoji="1" lang="en-US" altLang="ja-JP" sz="1800" dirty="0" smtClean="0"/>
                        <a:t>23</a:t>
                      </a:r>
                      <a:r>
                        <a:rPr kumimoji="1" lang="ja-JP" altLang="en-US" sz="1800" dirty="0" smtClean="0"/>
                        <a:t>％</a:t>
                      </a:r>
                      <a:endParaRPr kumimoji="1" lang="ja-JP" altLang="en-US" sz="1800" dirty="0">
                        <a:latin typeface="+mn-ea"/>
                        <a:ea typeface="+mn-ea"/>
                      </a:endParaRPr>
                    </a:p>
                  </a:txBody>
                  <a:tcPr marL="91470" marR="91470" marT="45751" marB="45751"/>
                </a:tc>
                <a:tc>
                  <a:txBody>
                    <a:bodyPr/>
                    <a:lstStyle/>
                    <a:p>
                      <a:pPr algn="r"/>
                      <a:r>
                        <a:rPr kumimoji="1" lang="en-US" altLang="ja-JP" sz="1800" dirty="0" smtClean="0">
                          <a:latin typeface="+mn-lt"/>
                          <a:ea typeface="+mn-ea"/>
                        </a:rPr>
                        <a:t>636,000</a:t>
                      </a:r>
                      <a:r>
                        <a:rPr kumimoji="1" lang="ja-JP" altLang="en-US" sz="1800" dirty="0" smtClean="0">
                          <a:latin typeface="+mn-lt"/>
                          <a:ea typeface="+mn-ea"/>
                        </a:rPr>
                        <a:t>円</a:t>
                      </a:r>
                      <a:endParaRPr kumimoji="1" lang="ja-JP" altLang="en-US" sz="1800" dirty="0">
                        <a:latin typeface="+mn-lt"/>
                        <a:ea typeface="+mn-ea"/>
                      </a:endParaRPr>
                    </a:p>
                  </a:txBody>
                  <a:tcPr marL="91470" marR="91470" marT="45751" marB="45751">
                    <a:lnR w="28575" cap="flat" cmpd="sng" algn="ctr">
                      <a:solidFill>
                        <a:schemeClr val="accent2">
                          <a:lumMod val="75000"/>
                        </a:schemeClr>
                      </a:solidFill>
                      <a:prstDash val="solid"/>
                      <a:round/>
                      <a:headEnd type="none" w="med" len="med"/>
                      <a:tailEnd type="none" w="med" len="med"/>
                    </a:lnR>
                  </a:tcPr>
                </a:tc>
              </a:tr>
              <a:tr h="365919">
                <a:tc>
                  <a:txBody>
                    <a:bodyPr/>
                    <a:lstStyle/>
                    <a:p>
                      <a:pPr algn="ctr"/>
                      <a:r>
                        <a:rPr kumimoji="1" lang="en-US" altLang="ja-JP" sz="1800" dirty="0" smtClean="0"/>
                        <a:t>1,800</a:t>
                      </a:r>
                      <a:r>
                        <a:rPr kumimoji="1" lang="ja-JP" altLang="en-US" sz="1800" dirty="0" smtClean="0"/>
                        <a:t>万円以下</a:t>
                      </a:r>
                      <a:endParaRPr kumimoji="1" lang="ja-JP" altLang="en-US" sz="1800" dirty="0">
                        <a:latin typeface="+mn-ea"/>
                        <a:ea typeface="+mn-ea"/>
                      </a:endParaRPr>
                    </a:p>
                  </a:txBody>
                  <a:tcPr marL="91470" marR="91470" marT="45751" marB="45751">
                    <a:lnL w="28575" cap="flat" cmpd="sng" algn="ctr">
                      <a:solidFill>
                        <a:schemeClr val="accent2">
                          <a:lumMod val="75000"/>
                        </a:schemeClr>
                      </a:solidFill>
                      <a:prstDash val="solid"/>
                      <a:round/>
                      <a:headEnd type="none" w="med" len="med"/>
                      <a:tailEnd type="none" w="med" len="med"/>
                    </a:lnL>
                  </a:tcPr>
                </a:tc>
                <a:tc>
                  <a:txBody>
                    <a:bodyPr/>
                    <a:lstStyle/>
                    <a:p>
                      <a:pPr algn="ctr"/>
                      <a:r>
                        <a:rPr kumimoji="1" lang="en-US" altLang="ja-JP" sz="1800" dirty="0" smtClean="0"/>
                        <a:t>33</a:t>
                      </a:r>
                      <a:r>
                        <a:rPr kumimoji="1" lang="ja-JP" altLang="en-US" sz="1800" dirty="0" smtClean="0"/>
                        <a:t>％</a:t>
                      </a:r>
                      <a:endParaRPr kumimoji="1" lang="ja-JP" altLang="en-US" sz="1800" dirty="0">
                        <a:latin typeface="+mn-ea"/>
                        <a:ea typeface="+mn-ea"/>
                      </a:endParaRPr>
                    </a:p>
                  </a:txBody>
                  <a:tcPr marL="91470" marR="91470" marT="45751" marB="45751"/>
                </a:tc>
                <a:tc>
                  <a:txBody>
                    <a:bodyPr/>
                    <a:lstStyle/>
                    <a:p>
                      <a:pPr algn="r"/>
                      <a:r>
                        <a:rPr kumimoji="1" lang="en-US" altLang="ja-JP" sz="1800" dirty="0" smtClean="0">
                          <a:latin typeface="+mn-lt"/>
                          <a:ea typeface="+mn-ea"/>
                        </a:rPr>
                        <a:t>1,536,000</a:t>
                      </a:r>
                      <a:r>
                        <a:rPr kumimoji="1" lang="ja-JP" altLang="en-US" sz="1800" dirty="0" smtClean="0">
                          <a:latin typeface="+mn-lt"/>
                          <a:ea typeface="+mn-ea"/>
                        </a:rPr>
                        <a:t>円</a:t>
                      </a:r>
                      <a:endParaRPr kumimoji="1" lang="ja-JP" altLang="en-US" sz="1800" dirty="0">
                        <a:latin typeface="+mn-lt"/>
                        <a:ea typeface="+mn-ea"/>
                      </a:endParaRPr>
                    </a:p>
                  </a:txBody>
                  <a:tcPr marL="91470" marR="91470" marT="45751" marB="45751">
                    <a:lnR w="28575" cap="flat" cmpd="sng" algn="ctr">
                      <a:solidFill>
                        <a:schemeClr val="accent2">
                          <a:lumMod val="75000"/>
                        </a:schemeClr>
                      </a:solidFill>
                      <a:prstDash val="solid"/>
                      <a:round/>
                      <a:headEnd type="none" w="med" len="med"/>
                      <a:tailEnd type="none" w="med" len="med"/>
                    </a:lnR>
                  </a:tcPr>
                </a:tc>
              </a:tr>
              <a:tr h="292693">
                <a:tc>
                  <a:txBody>
                    <a:bodyPr/>
                    <a:lstStyle/>
                    <a:p>
                      <a:pPr algn="ctr"/>
                      <a:r>
                        <a:rPr kumimoji="1" lang="en-US" altLang="ja-JP" sz="1800" dirty="0" smtClean="0"/>
                        <a:t>4,000</a:t>
                      </a:r>
                      <a:r>
                        <a:rPr kumimoji="1" lang="ja-JP" altLang="en-US" sz="1800" dirty="0" smtClean="0"/>
                        <a:t>万円以下</a:t>
                      </a:r>
                      <a:endParaRPr kumimoji="1" lang="ja-JP" altLang="en-US" sz="1800" b="1" dirty="0">
                        <a:solidFill>
                          <a:srgbClr val="FF0066"/>
                        </a:solidFill>
                        <a:latin typeface="+mn-ea"/>
                        <a:ea typeface="+mn-ea"/>
                      </a:endParaRPr>
                    </a:p>
                  </a:txBody>
                  <a:tcPr marL="91470" marR="91470" marT="45751" marB="45751">
                    <a:lnL w="28575" cap="flat" cmpd="sng" algn="ctr">
                      <a:solidFill>
                        <a:schemeClr val="accent2">
                          <a:lumMod val="75000"/>
                        </a:schemeClr>
                      </a:solidFill>
                      <a:prstDash val="solid"/>
                      <a:round/>
                      <a:headEnd type="none" w="med" len="med"/>
                      <a:tailEnd type="none" w="med" len="med"/>
                    </a:lnL>
                    <a:lnB w="19050" cap="flat" cmpd="sng" algn="ctr">
                      <a:solidFill>
                        <a:schemeClr val="accent6">
                          <a:lumMod val="75000"/>
                        </a:schemeClr>
                      </a:solidFill>
                      <a:prstDash val="solid"/>
                      <a:round/>
                      <a:headEnd type="none" w="med" len="med"/>
                      <a:tailEnd type="none" w="med" len="med"/>
                    </a:lnB>
                  </a:tcPr>
                </a:tc>
                <a:tc>
                  <a:txBody>
                    <a:bodyPr/>
                    <a:lstStyle/>
                    <a:p>
                      <a:pPr algn="ctr"/>
                      <a:r>
                        <a:rPr kumimoji="1" lang="en-US" altLang="ja-JP" sz="1800" dirty="0" smtClean="0"/>
                        <a:t>40</a:t>
                      </a:r>
                      <a:r>
                        <a:rPr kumimoji="1" lang="ja-JP" altLang="en-US" sz="1800" dirty="0" smtClean="0"/>
                        <a:t>％</a:t>
                      </a:r>
                      <a:endParaRPr kumimoji="1" lang="ja-JP" altLang="en-US" sz="1800" dirty="0">
                        <a:latin typeface="+mn-ea"/>
                        <a:ea typeface="+mn-ea"/>
                      </a:endParaRPr>
                    </a:p>
                  </a:txBody>
                  <a:tcPr marL="91470" marR="91470" marT="45751" marB="45751">
                    <a:lnB w="19050" cap="flat" cmpd="sng" algn="ctr">
                      <a:solidFill>
                        <a:schemeClr val="accent6">
                          <a:lumMod val="75000"/>
                        </a:schemeClr>
                      </a:solidFill>
                      <a:prstDash val="solid"/>
                      <a:round/>
                      <a:headEnd type="none" w="med" len="med"/>
                      <a:tailEnd type="none" w="med" len="med"/>
                    </a:lnB>
                  </a:tcPr>
                </a:tc>
                <a:tc>
                  <a:txBody>
                    <a:bodyPr/>
                    <a:lstStyle/>
                    <a:p>
                      <a:pPr algn="r"/>
                      <a:r>
                        <a:rPr kumimoji="1" lang="en-US" altLang="ja-JP" sz="1800" dirty="0" smtClean="0">
                          <a:latin typeface="+mn-lt"/>
                          <a:ea typeface="+mn-ea"/>
                        </a:rPr>
                        <a:t>2,796,000</a:t>
                      </a:r>
                      <a:r>
                        <a:rPr kumimoji="1" lang="ja-JP" altLang="en-US" sz="1800" dirty="0" smtClean="0">
                          <a:latin typeface="+mn-lt"/>
                          <a:ea typeface="+mn-ea"/>
                        </a:rPr>
                        <a:t>円</a:t>
                      </a:r>
                      <a:endParaRPr kumimoji="1" lang="ja-JP" altLang="en-US" sz="1800" dirty="0">
                        <a:latin typeface="+mn-lt"/>
                        <a:ea typeface="+mn-ea"/>
                      </a:endParaRPr>
                    </a:p>
                  </a:txBody>
                  <a:tcPr marL="91470" marR="91470" marT="45751" marB="45751">
                    <a:lnR w="28575" cap="flat" cmpd="sng" algn="ctr">
                      <a:solidFill>
                        <a:schemeClr val="accent2">
                          <a:lumMod val="75000"/>
                        </a:schemeClr>
                      </a:solidFill>
                      <a:prstDash val="solid"/>
                      <a:round/>
                      <a:headEnd type="none" w="med" len="med"/>
                      <a:tailEnd type="none" w="med" len="med"/>
                    </a:lnR>
                    <a:lnB w="19050" cap="flat" cmpd="sng" algn="ctr">
                      <a:solidFill>
                        <a:schemeClr val="accent6">
                          <a:lumMod val="75000"/>
                        </a:schemeClr>
                      </a:solidFill>
                      <a:prstDash val="solid"/>
                      <a:round/>
                      <a:headEnd type="none" w="med" len="med"/>
                      <a:tailEnd type="none" w="med" len="med"/>
                    </a:lnB>
                  </a:tcPr>
                </a:tc>
              </a:tr>
              <a:tr h="365919">
                <a:tc>
                  <a:txBody>
                    <a:bodyPr/>
                    <a:lstStyle/>
                    <a:p>
                      <a:pPr algn="ctr"/>
                      <a:r>
                        <a:rPr kumimoji="1" lang="en-US" altLang="ja-JP" sz="1800" dirty="0" smtClean="0">
                          <a:latin typeface="+mn-lt"/>
                          <a:ea typeface="+mn-ea"/>
                        </a:rPr>
                        <a:t>4,000</a:t>
                      </a:r>
                      <a:r>
                        <a:rPr kumimoji="1" lang="ja-JP" altLang="en-US" sz="1800" dirty="0" smtClean="0">
                          <a:latin typeface="+mn-lt"/>
                          <a:ea typeface="+mn-ea"/>
                        </a:rPr>
                        <a:t>万円超</a:t>
                      </a:r>
                      <a:endParaRPr kumimoji="1" lang="ja-JP" altLang="en-US" sz="1800" dirty="0">
                        <a:latin typeface="+mn-lt"/>
                        <a:ea typeface="+mn-ea"/>
                      </a:endParaRPr>
                    </a:p>
                  </a:txBody>
                  <a:tcPr marL="91470" marR="91470" marT="45751" marB="45751">
                    <a:lnL w="28575" cap="flat" cmpd="sng" algn="ctr">
                      <a:solidFill>
                        <a:schemeClr val="accent2">
                          <a:lumMod val="75000"/>
                        </a:schemeClr>
                      </a:solidFill>
                      <a:prstDash val="solid"/>
                      <a:round/>
                      <a:headEnd type="none" w="med" len="med"/>
                      <a:tailEnd type="none" w="med" len="med"/>
                    </a:lnL>
                    <a:lnT w="19050" cap="flat" cmpd="sng" algn="ctr">
                      <a:solidFill>
                        <a:schemeClr val="accent6">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tcPr>
                </a:tc>
                <a:tc>
                  <a:txBody>
                    <a:bodyPr/>
                    <a:lstStyle/>
                    <a:p>
                      <a:pPr algn="ctr"/>
                      <a:r>
                        <a:rPr kumimoji="1" lang="en-US" altLang="ja-JP" sz="1800" dirty="0" smtClean="0">
                          <a:latin typeface="+mn-lt"/>
                          <a:ea typeface="+mn-ea"/>
                        </a:rPr>
                        <a:t>45</a:t>
                      </a:r>
                      <a:r>
                        <a:rPr kumimoji="1" lang="ja-JP" altLang="en-US" sz="1800" dirty="0" smtClean="0">
                          <a:latin typeface="+mn-lt"/>
                          <a:ea typeface="+mn-ea"/>
                        </a:rPr>
                        <a:t>％</a:t>
                      </a:r>
                      <a:endParaRPr kumimoji="1" lang="ja-JP" altLang="en-US" sz="1800" dirty="0">
                        <a:latin typeface="+mn-lt"/>
                        <a:ea typeface="+mn-ea"/>
                      </a:endParaRPr>
                    </a:p>
                  </a:txBody>
                  <a:tcPr marL="91470" marR="91470" marT="45751" marB="45751">
                    <a:lnT w="19050" cap="flat" cmpd="sng" algn="ctr">
                      <a:solidFill>
                        <a:schemeClr val="accent6">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tcPr>
                </a:tc>
                <a:tc>
                  <a:txBody>
                    <a:bodyPr/>
                    <a:lstStyle/>
                    <a:p>
                      <a:pPr algn="r"/>
                      <a:r>
                        <a:rPr kumimoji="1" lang="en-US" altLang="ja-JP" sz="1800" dirty="0" smtClean="0">
                          <a:latin typeface="+mn-lt"/>
                          <a:ea typeface="+mn-ea"/>
                        </a:rPr>
                        <a:t>4,796,000</a:t>
                      </a:r>
                      <a:r>
                        <a:rPr kumimoji="1" lang="ja-JP" altLang="en-US" sz="1800" dirty="0" smtClean="0">
                          <a:latin typeface="+mn-lt"/>
                          <a:ea typeface="+mn-ea"/>
                        </a:rPr>
                        <a:t>円</a:t>
                      </a:r>
                      <a:endParaRPr kumimoji="1" lang="ja-JP" altLang="en-US" sz="1800" dirty="0">
                        <a:latin typeface="+mn-lt"/>
                        <a:ea typeface="+mn-ea"/>
                      </a:endParaRPr>
                    </a:p>
                  </a:txBody>
                  <a:tcPr marL="91470" marR="91470" marT="45751" marB="45751">
                    <a:lnR w="28575" cap="flat" cmpd="sng" algn="ctr">
                      <a:solidFill>
                        <a:schemeClr val="accent2">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tcPr>
                </a:tc>
              </a:tr>
            </a:tbl>
          </a:graphicData>
        </a:graphic>
      </p:graphicFrame>
      <p:grpSp>
        <p:nvGrpSpPr>
          <p:cNvPr id="11314" name="グループ化 2"/>
          <p:cNvGrpSpPr>
            <a:grpSpLocks/>
          </p:cNvGrpSpPr>
          <p:nvPr/>
        </p:nvGrpSpPr>
        <p:grpSpPr bwMode="auto">
          <a:xfrm>
            <a:off x="14288" y="3019425"/>
            <a:ext cx="5997575" cy="800100"/>
            <a:chOff x="14188" y="3020037"/>
            <a:chExt cx="5997674" cy="800100"/>
          </a:xfrm>
        </p:grpSpPr>
        <p:sp>
          <p:nvSpPr>
            <p:cNvPr id="51" name="山形 50"/>
            <p:cNvSpPr/>
            <p:nvPr/>
          </p:nvSpPr>
          <p:spPr>
            <a:xfrm rot="5400000">
              <a:off x="2987824" y="2831838"/>
              <a:ext cx="504056" cy="1368152"/>
            </a:xfrm>
            <a:prstGeom prst="chevron">
              <a:avLst/>
            </a:prstGeom>
            <a:solidFill>
              <a:schemeClr val="tx1">
                <a:lumMod val="65000"/>
                <a:lumOff val="35000"/>
              </a:schemeClr>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11318" name="正方形/長方形 51"/>
            <p:cNvSpPr>
              <a:spLocks noChangeArrowheads="1"/>
            </p:cNvSpPr>
            <p:nvPr/>
          </p:nvSpPr>
          <p:spPr bwMode="auto">
            <a:xfrm>
              <a:off x="14188" y="3020037"/>
              <a:ext cx="25415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a:t>公平に負担するには・・・</a:t>
              </a:r>
              <a:endParaRPr lang="en-US" altLang="ja-JP" sz="1800"/>
            </a:p>
            <a:p>
              <a:pPr eaLnBrk="1" hangingPunct="1">
                <a:spcBef>
                  <a:spcPct val="0"/>
                </a:spcBef>
                <a:buFontTx/>
                <a:buNone/>
              </a:pPr>
              <a:r>
                <a:rPr lang="ja-JP" altLang="en-US" sz="2800" b="1">
                  <a:solidFill>
                    <a:srgbClr val="C00000"/>
                  </a:solidFill>
                </a:rPr>
                <a:t>　累進課税</a:t>
              </a:r>
            </a:p>
          </p:txBody>
        </p:sp>
        <p:sp>
          <p:nvSpPr>
            <p:cNvPr id="11319" name="テキスト ボックス 63"/>
            <p:cNvSpPr txBox="1">
              <a:spLocks noChangeArrowheads="1"/>
            </p:cNvSpPr>
            <p:nvPr/>
          </p:nvSpPr>
          <p:spPr bwMode="auto">
            <a:xfrm>
              <a:off x="3995737" y="3253976"/>
              <a:ext cx="2016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800" b="1">
                  <a:solidFill>
                    <a:srgbClr val="C00000"/>
                  </a:solidFill>
                </a:rPr>
                <a:t>垂直的公平</a:t>
              </a:r>
            </a:p>
          </p:txBody>
        </p:sp>
      </p:grpSp>
    </p:spTree>
    <p:extLst>
      <p:ext uri="{BB962C8B-B14F-4D97-AF65-F5344CB8AC3E}">
        <p14:creationId xmlns:p14="http://schemas.microsoft.com/office/powerpoint/2010/main" val="28534842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107950" y="115888"/>
            <a:ext cx="2349500" cy="720725"/>
          </a:xfrm>
          <a:prstGeom prst="rect">
            <a:avLst/>
          </a:prstGeom>
        </p:spPr>
        <p:txBody>
          <a:bodyPr>
            <a:normAutofit fontScale="97500" lnSpcReduction="10000"/>
          </a:bodyPr>
          <a:lstStyle/>
          <a:p>
            <a:pPr algn="ctr" fontAlgn="auto">
              <a:spcAft>
                <a:spcPts val="0"/>
              </a:spcAft>
              <a:defRPr/>
            </a:pPr>
            <a:r>
              <a:rPr lang="ja-JP" altLang="en-US" sz="4400">
                <a:latin typeface="+mj-lt"/>
                <a:ea typeface="+mj-ea"/>
                <a:cs typeface="+mj-cs"/>
              </a:rPr>
              <a:t>消費税</a:t>
            </a:r>
            <a:endParaRPr lang="ja-JP" altLang="en-US" sz="4400" dirty="0">
              <a:latin typeface="+mj-lt"/>
              <a:ea typeface="+mj-ea"/>
              <a:cs typeface="+mj-cs"/>
            </a:endParaRPr>
          </a:p>
        </p:txBody>
      </p:sp>
      <p:graphicFrame>
        <p:nvGraphicFramePr>
          <p:cNvPr id="5" name="図表 4"/>
          <p:cNvGraphicFramePr/>
          <p:nvPr>
            <p:extLst>
              <p:ext uri="{D42A27DB-BD31-4B8C-83A1-F6EECF244321}">
                <p14:modId xmlns:p14="http://schemas.microsoft.com/office/powerpoint/2010/main" val="2219558443"/>
              </p:ext>
            </p:extLst>
          </p:nvPr>
        </p:nvGraphicFramePr>
        <p:xfrm>
          <a:off x="248607" y="4426318"/>
          <a:ext cx="4176464" cy="2382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正方形/長方形 9"/>
          <p:cNvSpPr/>
          <p:nvPr/>
        </p:nvSpPr>
        <p:spPr>
          <a:xfrm>
            <a:off x="468313" y="3933825"/>
            <a:ext cx="2016125" cy="35877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ja-JP" altLang="en-US" b="1" dirty="0"/>
              <a:t>消費税の歴史</a:t>
            </a:r>
          </a:p>
        </p:txBody>
      </p:sp>
      <p:grpSp>
        <p:nvGrpSpPr>
          <p:cNvPr id="2" name="グループ化 1"/>
          <p:cNvGrpSpPr/>
          <p:nvPr/>
        </p:nvGrpSpPr>
        <p:grpSpPr>
          <a:xfrm>
            <a:off x="1835150" y="836613"/>
            <a:ext cx="7129463" cy="1655762"/>
            <a:chOff x="1835150" y="836613"/>
            <a:chExt cx="7129463" cy="1655762"/>
          </a:xfrm>
        </p:grpSpPr>
        <p:grpSp>
          <p:nvGrpSpPr>
            <p:cNvPr id="32773" name="グループ化 10"/>
            <p:cNvGrpSpPr>
              <a:grpSpLocks/>
            </p:cNvGrpSpPr>
            <p:nvPr/>
          </p:nvGrpSpPr>
          <p:grpSpPr bwMode="auto">
            <a:xfrm>
              <a:off x="1835150" y="836613"/>
              <a:ext cx="7129463" cy="1655762"/>
              <a:chOff x="995339" y="1196752"/>
              <a:chExt cx="6618973" cy="1656184"/>
            </a:xfrm>
          </p:grpSpPr>
          <p:sp>
            <p:nvSpPr>
              <p:cNvPr id="12" name="角丸四角形 11"/>
              <p:cNvSpPr/>
              <p:nvPr/>
            </p:nvSpPr>
            <p:spPr>
              <a:xfrm>
                <a:off x="995339" y="1196752"/>
                <a:ext cx="2237787" cy="504056"/>
              </a:xfrm>
              <a:prstGeom prst="roundRect">
                <a:avLst/>
              </a:prstGeom>
              <a:solidFill>
                <a:schemeClr val="accent2">
                  <a:lumMod val="60000"/>
                  <a:lumOff val="40000"/>
                </a:schemeClr>
              </a:solidFill>
              <a:ln w="28575"/>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ja-JP" altLang="en-US" b="1" dirty="0">
                    <a:solidFill>
                      <a:schemeClr val="tx1"/>
                    </a:solidFill>
                  </a:rPr>
                  <a:t>商品・製品の販売</a:t>
                </a:r>
              </a:p>
            </p:txBody>
          </p:sp>
          <p:sp>
            <p:nvSpPr>
              <p:cNvPr id="13" name="角丸四角形 12"/>
              <p:cNvSpPr/>
              <p:nvPr/>
            </p:nvSpPr>
            <p:spPr>
              <a:xfrm>
                <a:off x="995339" y="1753749"/>
                <a:ext cx="2237787" cy="504056"/>
              </a:xfrm>
              <a:prstGeom prst="roundRect">
                <a:avLst/>
              </a:prstGeom>
              <a:solidFill>
                <a:schemeClr val="accent2">
                  <a:lumMod val="60000"/>
                  <a:lumOff val="40000"/>
                </a:schemeClr>
              </a:solidFill>
              <a:ln w="28575"/>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ja-JP" altLang="en-US" b="1" dirty="0">
                    <a:solidFill>
                      <a:schemeClr val="tx1"/>
                    </a:solidFill>
                  </a:rPr>
                  <a:t>サービスの提供</a:t>
                </a:r>
                <a:endParaRPr lang="en-US" altLang="ja-JP" b="1" dirty="0">
                  <a:solidFill>
                    <a:schemeClr val="tx1"/>
                  </a:solidFill>
                </a:endParaRPr>
              </a:p>
            </p:txBody>
          </p:sp>
          <p:sp>
            <p:nvSpPr>
              <p:cNvPr id="14" name="角丸四角形 13"/>
              <p:cNvSpPr/>
              <p:nvPr/>
            </p:nvSpPr>
            <p:spPr>
              <a:xfrm>
                <a:off x="1011901" y="2336574"/>
                <a:ext cx="2221224" cy="504056"/>
              </a:xfrm>
              <a:prstGeom prst="roundRect">
                <a:avLst/>
              </a:prstGeom>
              <a:solidFill>
                <a:schemeClr val="accent2">
                  <a:lumMod val="60000"/>
                  <a:lumOff val="40000"/>
                </a:schemeClr>
              </a:solidFill>
              <a:ln w="28575"/>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ja-JP" altLang="en-US" b="1" dirty="0">
                    <a:solidFill>
                      <a:schemeClr val="tx1"/>
                    </a:solidFill>
                  </a:rPr>
                  <a:t>輸入など</a:t>
                </a:r>
              </a:p>
            </p:txBody>
          </p:sp>
          <p:sp>
            <p:nvSpPr>
              <p:cNvPr id="15" name="円/楕円 14"/>
              <p:cNvSpPr/>
              <p:nvPr/>
            </p:nvSpPr>
            <p:spPr>
              <a:xfrm>
                <a:off x="4280595" y="1389144"/>
                <a:ext cx="1394893" cy="1366930"/>
              </a:xfrm>
              <a:prstGeom prst="ellipse">
                <a:avLst/>
              </a:prstGeom>
              <a:solidFill>
                <a:schemeClr val="accent5">
                  <a:lumMod val="60000"/>
                  <a:lumOff val="40000"/>
                </a:schemeClr>
              </a:solidFill>
              <a:ln w="28575"/>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ja-JP" altLang="en-US" b="1" dirty="0">
                    <a:solidFill>
                      <a:schemeClr val="tx1"/>
                    </a:solidFill>
                  </a:rPr>
                  <a:t>消費税</a:t>
                </a:r>
                <a:endParaRPr lang="en-US" altLang="ja-JP" b="1" dirty="0">
                  <a:solidFill>
                    <a:schemeClr val="tx1"/>
                  </a:solidFill>
                </a:endParaRPr>
              </a:p>
              <a:p>
                <a:pPr algn="ctr" fontAlgn="auto">
                  <a:spcBef>
                    <a:spcPts val="0"/>
                  </a:spcBef>
                  <a:spcAft>
                    <a:spcPts val="0"/>
                  </a:spcAft>
                  <a:defRPr/>
                </a:pPr>
                <a:r>
                  <a:rPr lang="ja-JP" altLang="en-US" b="1" dirty="0">
                    <a:solidFill>
                      <a:schemeClr val="tx1"/>
                    </a:solidFill>
                  </a:rPr>
                  <a:t>６．３％</a:t>
                </a:r>
              </a:p>
            </p:txBody>
          </p:sp>
          <p:sp>
            <p:nvSpPr>
              <p:cNvPr id="16" name="円/楕円 15"/>
              <p:cNvSpPr/>
              <p:nvPr/>
            </p:nvSpPr>
            <p:spPr>
              <a:xfrm>
                <a:off x="6509886" y="1772816"/>
                <a:ext cx="667324" cy="648072"/>
              </a:xfrm>
              <a:prstGeom prst="ellipse">
                <a:avLst/>
              </a:prstGeom>
              <a:solidFill>
                <a:schemeClr val="tx2">
                  <a:lumMod val="40000"/>
                  <a:lumOff val="60000"/>
                </a:schemeClr>
              </a:solidFill>
              <a:ln w="28575"/>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ja-JP" altLang="en-US" sz="1200" b="1" dirty="0">
                  <a:solidFill>
                    <a:schemeClr val="tx1"/>
                  </a:solidFill>
                </a:endParaRPr>
              </a:p>
            </p:txBody>
          </p:sp>
          <p:sp>
            <p:nvSpPr>
              <p:cNvPr id="17" name="加算記号 16"/>
              <p:cNvSpPr/>
              <p:nvPr/>
            </p:nvSpPr>
            <p:spPr>
              <a:xfrm>
                <a:off x="5790597" y="1844824"/>
                <a:ext cx="505416" cy="473460"/>
              </a:xfrm>
              <a:prstGeom prst="mathPlus">
                <a:avLst>
                  <a:gd name="adj1" fmla="val 18413"/>
                </a:avLst>
              </a:prstGeom>
              <a:solidFill>
                <a:schemeClr val="tx1">
                  <a:lumMod val="65000"/>
                  <a:lumOff val="35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 name="乗算記号 17"/>
              <p:cNvSpPr/>
              <p:nvPr/>
            </p:nvSpPr>
            <p:spPr>
              <a:xfrm>
                <a:off x="3276563" y="1667373"/>
                <a:ext cx="648071" cy="667680"/>
              </a:xfrm>
              <a:prstGeom prst="mathMultiply">
                <a:avLst>
                  <a:gd name="adj1" fmla="val 12002"/>
                </a:avLst>
              </a:prstGeom>
              <a:solidFill>
                <a:schemeClr val="tx1">
                  <a:lumMod val="65000"/>
                  <a:lumOff val="35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 name="左大かっこ 18"/>
              <p:cNvSpPr/>
              <p:nvPr/>
            </p:nvSpPr>
            <p:spPr>
              <a:xfrm>
                <a:off x="4025534" y="1196752"/>
                <a:ext cx="72218" cy="1656184"/>
              </a:xfrm>
              <a:prstGeom prst="leftBracket">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p>
            </p:txBody>
          </p:sp>
          <p:sp>
            <p:nvSpPr>
              <p:cNvPr id="20" name="右大かっこ 19"/>
              <p:cNvSpPr/>
              <p:nvPr/>
            </p:nvSpPr>
            <p:spPr>
              <a:xfrm>
                <a:off x="7542094" y="1196752"/>
                <a:ext cx="72218" cy="1656184"/>
              </a:xfrm>
              <a:prstGeom prst="rightBracket">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p>
            </p:txBody>
          </p:sp>
        </p:grpSp>
        <p:sp>
          <p:nvSpPr>
            <p:cNvPr id="32774" name="テキスト ボックス 20"/>
            <p:cNvSpPr txBox="1">
              <a:spLocks noChangeArrowheads="1"/>
            </p:cNvSpPr>
            <p:nvPr/>
          </p:nvSpPr>
          <p:spPr bwMode="auto">
            <a:xfrm>
              <a:off x="7594600" y="1341438"/>
              <a:ext cx="1079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600" b="1" dirty="0"/>
                <a:t>地方</a:t>
              </a:r>
              <a:endParaRPr lang="en-US" altLang="ja-JP" sz="1600" b="1" dirty="0"/>
            </a:p>
            <a:p>
              <a:pPr algn="ctr" eaLnBrk="1" hangingPunct="1">
                <a:spcBef>
                  <a:spcPct val="0"/>
                </a:spcBef>
                <a:buFontTx/>
                <a:buNone/>
              </a:pPr>
              <a:r>
                <a:rPr lang="ja-JP" altLang="en-US" sz="1600" b="1" dirty="0"/>
                <a:t>消費税</a:t>
              </a:r>
              <a:endParaRPr lang="en-US" altLang="ja-JP" sz="1600" b="1" dirty="0"/>
            </a:p>
            <a:p>
              <a:pPr algn="ctr" eaLnBrk="1" hangingPunct="1">
                <a:spcBef>
                  <a:spcPct val="0"/>
                </a:spcBef>
                <a:buFontTx/>
                <a:buNone/>
              </a:pPr>
              <a:r>
                <a:rPr lang="ja-JP" altLang="en-US" sz="1600" b="1" dirty="0"/>
                <a:t>１．７％</a:t>
              </a:r>
              <a:endParaRPr lang="ja-JP" altLang="en-US" sz="1800" dirty="0"/>
            </a:p>
          </p:txBody>
        </p:sp>
      </p:grpSp>
      <p:sp>
        <p:nvSpPr>
          <p:cNvPr id="32775" name="正方形/長方形 21"/>
          <p:cNvSpPr>
            <a:spLocks noChangeArrowheads="1"/>
          </p:cNvSpPr>
          <p:nvPr/>
        </p:nvSpPr>
        <p:spPr bwMode="auto">
          <a:xfrm>
            <a:off x="4763" y="2744788"/>
            <a:ext cx="3870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800">
                <a:latin typeface="HG創英角ﾎﾟｯﾌﾟ体" pitchFamily="49" charset="-128"/>
                <a:ea typeface="HG創英角ﾎﾟｯﾌﾟ体" pitchFamily="49" charset="-128"/>
              </a:rPr>
              <a:t>等しい負担能力のある人には</a:t>
            </a:r>
            <a:endParaRPr lang="en-US" altLang="ja-JP" sz="1800">
              <a:latin typeface="HG創英角ﾎﾟｯﾌﾟ体" pitchFamily="49" charset="-128"/>
              <a:ea typeface="HG創英角ﾎﾟｯﾌﾟ体" pitchFamily="49" charset="-128"/>
            </a:endParaRPr>
          </a:p>
          <a:p>
            <a:pPr algn="ctr" eaLnBrk="1" hangingPunct="1">
              <a:spcBef>
                <a:spcPct val="0"/>
              </a:spcBef>
              <a:buFontTx/>
              <a:buNone/>
            </a:pPr>
            <a:r>
              <a:rPr lang="ja-JP" altLang="en-US" sz="1800">
                <a:latin typeface="HG創英角ﾎﾟｯﾌﾟ体" pitchFamily="49" charset="-128"/>
                <a:ea typeface="HG創英角ﾎﾟｯﾌﾟ体" pitchFamily="49" charset="-128"/>
              </a:rPr>
              <a:t>等しい負担を求める</a:t>
            </a:r>
          </a:p>
        </p:txBody>
      </p:sp>
      <p:sp>
        <p:nvSpPr>
          <p:cNvPr id="32776" name="テキスト ボックス 22"/>
          <p:cNvSpPr txBox="1">
            <a:spLocks noChangeArrowheads="1"/>
          </p:cNvSpPr>
          <p:nvPr/>
        </p:nvSpPr>
        <p:spPr bwMode="auto">
          <a:xfrm>
            <a:off x="4805363" y="2708275"/>
            <a:ext cx="43386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800">
                <a:solidFill>
                  <a:srgbClr val="000000"/>
                </a:solidFill>
                <a:latin typeface="HG創英角ﾎﾟｯﾌﾟ体" pitchFamily="49" charset="-128"/>
                <a:ea typeface="HG創英角ﾎﾟｯﾌﾟ体" pitchFamily="49" charset="-128"/>
              </a:rPr>
              <a:t>低所得者ほど税負担の割合が高くなり、負担感が大きい</a:t>
            </a:r>
          </a:p>
        </p:txBody>
      </p:sp>
      <p:sp>
        <p:nvSpPr>
          <p:cNvPr id="32777" name="正方形/長方形 24"/>
          <p:cNvSpPr>
            <a:spLocks noChangeArrowheads="1"/>
          </p:cNvSpPr>
          <p:nvPr/>
        </p:nvSpPr>
        <p:spPr bwMode="auto">
          <a:xfrm>
            <a:off x="900113" y="3284538"/>
            <a:ext cx="1987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800" b="1">
                <a:solidFill>
                  <a:srgbClr val="C00000"/>
                </a:solidFill>
              </a:rPr>
              <a:t>水平的公平</a:t>
            </a:r>
          </a:p>
        </p:txBody>
      </p:sp>
      <p:sp>
        <p:nvSpPr>
          <p:cNvPr id="26" name="円形吹き出し 25"/>
          <p:cNvSpPr/>
          <p:nvPr/>
        </p:nvSpPr>
        <p:spPr>
          <a:xfrm>
            <a:off x="5219700" y="3357563"/>
            <a:ext cx="2665413" cy="1008062"/>
          </a:xfrm>
          <a:prstGeom prst="wedgeEllipseCallout">
            <a:avLst>
              <a:gd name="adj1" fmla="val -51577"/>
              <a:gd name="adj2" fmla="val -36519"/>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ja-JP" altLang="en-US" sz="2800" dirty="0"/>
              <a:t>逆進性</a:t>
            </a:r>
            <a:endParaRPr lang="en-US" altLang="ja-JP" sz="2800" dirty="0"/>
          </a:p>
          <a:p>
            <a:pPr algn="ctr" fontAlgn="auto">
              <a:spcBef>
                <a:spcPts val="0"/>
              </a:spcBef>
              <a:spcAft>
                <a:spcPts val="0"/>
              </a:spcAft>
              <a:defRPr/>
            </a:pPr>
            <a:r>
              <a:rPr lang="ja-JP" altLang="en-US" sz="1600" dirty="0"/>
              <a:t>の問題が発生</a:t>
            </a:r>
            <a:r>
              <a:rPr lang="ja-JP" altLang="en-US" sz="1600" b="1" i="1" dirty="0"/>
              <a:t>！！</a:t>
            </a:r>
          </a:p>
        </p:txBody>
      </p:sp>
      <p:sp>
        <p:nvSpPr>
          <p:cNvPr id="27" name="上下矢印 26"/>
          <p:cNvSpPr/>
          <p:nvPr/>
        </p:nvSpPr>
        <p:spPr>
          <a:xfrm rot="16200000">
            <a:off x="3929247" y="2559585"/>
            <a:ext cx="653984" cy="1096670"/>
          </a:xfrm>
          <a:prstGeom prst="upDownArrow">
            <a:avLst/>
          </a:prstGeom>
          <a:solidFill>
            <a:schemeClr val="tx1">
              <a:lumMod val="65000"/>
              <a:lumOff val="35000"/>
            </a:schemeClr>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8" name="フローチャート : 代替処理 27"/>
          <p:cNvSpPr/>
          <p:nvPr/>
        </p:nvSpPr>
        <p:spPr>
          <a:xfrm>
            <a:off x="5148064" y="4653136"/>
            <a:ext cx="3744416" cy="2016224"/>
          </a:xfrm>
          <a:prstGeom prst="flowChartAlternateProcess">
            <a:avLst/>
          </a:prstGeom>
          <a:solidFill>
            <a:schemeClr val="tx2">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lstStyle/>
          <a:p>
            <a:pPr fontAlgn="auto">
              <a:spcBef>
                <a:spcPts val="0"/>
              </a:spcBef>
              <a:spcAft>
                <a:spcPts val="0"/>
              </a:spcAft>
              <a:defRPr/>
            </a:pPr>
            <a:r>
              <a:rPr lang="ja-JP" altLang="en-US" b="1" dirty="0">
                <a:solidFill>
                  <a:schemeClr val="tx1"/>
                </a:solidFill>
              </a:rPr>
              <a:t>消費税のかからない取り引き・・・</a:t>
            </a:r>
            <a:endParaRPr lang="en-US" altLang="ja-JP" b="1" dirty="0">
              <a:solidFill>
                <a:schemeClr val="tx1"/>
              </a:solidFill>
            </a:endParaRPr>
          </a:p>
          <a:p>
            <a:pPr fontAlgn="auto">
              <a:spcBef>
                <a:spcPts val="0"/>
              </a:spcBef>
              <a:spcAft>
                <a:spcPts val="0"/>
              </a:spcAft>
              <a:defRPr/>
            </a:pPr>
            <a:endParaRPr lang="en-US" altLang="ja-JP" b="1" dirty="0">
              <a:solidFill>
                <a:schemeClr val="tx1"/>
              </a:solidFill>
            </a:endParaRPr>
          </a:p>
          <a:p>
            <a:pPr fontAlgn="auto">
              <a:spcBef>
                <a:spcPts val="0"/>
              </a:spcBef>
              <a:spcAft>
                <a:spcPts val="0"/>
              </a:spcAft>
              <a:defRPr/>
            </a:pPr>
            <a:r>
              <a:rPr lang="ja-JP" altLang="en-US" dirty="0">
                <a:solidFill>
                  <a:schemeClr val="tx1"/>
                </a:solidFill>
              </a:rPr>
              <a:t>・教科書　　・医療費　　・利子　　</a:t>
            </a:r>
            <a:endParaRPr lang="en-US" altLang="ja-JP" dirty="0">
              <a:solidFill>
                <a:schemeClr val="tx1"/>
              </a:solidFill>
            </a:endParaRPr>
          </a:p>
          <a:p>
            <a:pPr fontAlgn="auto">
              <a:spcBef>
                <a:spcPts val="0"/>
              </a:spcBef>
              <a:spcAft>
                <a:spcPts val="0"/>
              </a:spcAft>
              <a:defRPr/>
            </a:pPr>
            <a:r>
              <a:rPr lang="ja-JP" altLang="en-US" dirty="0">
                <a:solidFill>
                  <a:schemeClr val="tx1"/>
                </a:solidFill>
              </a:rPr>
              <a:t>・保険料　　・郵便</a:t>
            </a:r>
            <a:r>
              <a:rPr lang="ja-JP" altLang="en-US" dirty="0" smtClean="0">
                <a:solidFill>
                  <a:schemeClr val="tx1"/>
                </a:solidFill>
              </a:rPr>
              <a:t>切手  ・</a:t>
            </a:r>
            <a:r>
              <a:rPr lang="ja-JP" altLang="en-US" dirty="0">
                <a:solidFill>
                  <a:schemeClr val="tx1"/>
                </a:solidFill>
              </a:rPr>
              <a:t>印紙　　</a:t>
            </a:r>
            <a:endParaRPr lang="en-US" altLang="ja-JP" dirty="0">
              <a:solidFill>
                <a:schemeClr val="tx1"/>
              </a:solidFill>
            </a:endParaRPr>
          </a:p>
          <a:p>
            <a:pPr fontAlgn="auto">
              <a:spcBef>
                <a:spcPts val="0"/>
              </a:spcBef>
              <a:spcAft>
                <a:spcPts val="0"/>
              </a:spcAft>
              <a:defRPr/>
            </a:pPr>
            <a:r>
              <a:rPr lang="ja-JP" altLang="en-US" dirty="0">
                <a:solidFill>
                  <a:schemeClr val="tx1"/>
                </a:solidFill>
              </a:rPr>
              <a:t>・商品券　　・住宅の家賃　　</a:t>
            </a:r>
            <a:endParaRPr lang="en-US" altLang="ja-JP" dirty="0">
              <a:solidFill>
                <a:schemeClr val="tx1"/>
              </a:solidFill>
            </a:endParaRPr>
          </a:p>
          <a:p>
            <a:pPr fontAlgn="auto">
              <a:spcBef>
                <a:spcPts val="0"/>
              </a:spcBef>
              <a:spcAft>
                <a:spcPts val="0"/>
              </a:spcAft>
              <a:defRPr/>
            </a:pPr>
            <a:r>
              <a:rPr lang="ja-JP" altLang="en-US" dirty="0">
                <a:solidFill>
                  <a:schemeClr val="tx1"/>
                </a:solidFill>
              </a:rPr>
              <a:t>・土地の売り渡しや地代　　　等</a:t>
            </a:r>
            <a:endParaRPr lang="en-US" altLang="ja-JP" dirty="0">
              <a:solidFill>
                <a:schemeClr val="tx1"/>
              </a:solidFill>
            </a:endParaRPr>
          </a:p>
        </p:txBody>
      </p:sp>
      <p:pic>
        <p:nvPicPr>
          <p:cNvPr id="32785" name="imgPreview" descr="スーパーマーケット,マーケット,レジ,商売,店,金銭登録器,食べ物,食料品,食料品店,食物"/>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875" y="1047750"/>
            <a:ext cx="1347788"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ChangeArrowheads="1"/>
          </p:cNvSpPr>
          <p:nvPr/>
        </p:nvSpPr>
        <p:spPr bwMode="auto">
          <a:xfrm>
            <a:off x="827088" y="222250"/>
            <a:ext cx="2735262" cy="677863"/>
          </a:xfrm>
          <a:prstGeom prst="rect">
            <a:avLst/>
          </a:prstGeom>
          <a:noFill/>
          <a:ln>
            <a:noFill/>
          </a:ln>
          <a:effectLst/>
          <a:extLst/>
        </p:spPr>
        <p:txBody>
          <a:bodyPr lIns="0" tIns="0" rIns="0" bIns="0" anchor="ctr">
            <a:spAutoFit/>
          </a:bodyPr>
          <a:lstStyle/>
          <a:p>
            <a:pPr fontAlgn="auto">
              <a:spcBef>
                <a:spcPts val="0"/>
              </a:spcBef>
              <a:spcAft>
                <a:spcPts val="0"/>
              </a:spcAft>
              <a:defRPr/>
            </a:pPr>
            <a:r>
              <a:rPr lang="ja-JP" altLang="en-US" sz="3200" b="1" dirty="0">
                <a:solidFill>
                  <a:schemeClr val="accent2"/>
                </a:solidFill>
                <a:effectLst>
                  <a:outerShdw blurRad="38100" dist="38100" dir="2700000" algn="tl">
                    <a:srgbClr val="C0C0C0"/>
                  </a:outerShdw>
                </a:effectLst>
                <a:latin typeface="ＭＳ ゴシック" pitchFamily="49" charset="-128"/>
                <a:ea typeface="ＭＳ ゴシック" pitchFamily="49" charset="-128"/>
              </a:rPr>
              <a:t>申告納税制度</a:t>
            </a:r>
            <a:r>
              <a:rPr lang="ja-JP" altLang="en-US" sz="4400" b="1" dirty="0">
                <a:solidFill>
                  <a:srgbClr val="000000"/>
                </a:solidFill>
                <a:effectLst>
                  <a:outerShdw blurRad="38100" dist="38100" dir="2700000" algn="tl">
                    <a:srgbClr val="C0C0C0"/>
                  </a:outerShdw>
                </a:effectLst>
                <a:latin typeface="ＭＳ ゴシック" pitchFamily="49" charset="-128"/>
                <a:ea typeface="ＭＳ ゴシック" pitchFamily="49" charset="-128"/>
              </a:rPr>
              <a:t>　</a:t>
            </a:r>
          </a:p>
        </p:txBody>
      </p:sp>
      <p:sp>
        <p:nvSpPr>
          <p:cNvPr id="24" name="Rectangle 3"/>
          <p:cNvSpPr>
            <a:spLocks noChangeArrowheads="1"/>
          </p:cNvSpPr>
          <p:nvPr/>
        </p:nvSpPr>
        <p:spPr bwMode="auto">
          <a:xfrm>
            <a:off x="5795963" y="193675"/>
            <a:ext cx="2735262" cy="677863"/>
          </a:xfrm>
          <a:prstGeom prst="rect">
            <a:avLst/>
          </a:prstGeom>
          <a:noFill/>
          <a:ln>
            <a:noFill/>
          </a:ln>
          <a:effectLst/>
          <a:extLst/>
        </p:spPr>
        <p:txBody>
          <a:bodyPr lIns="0" tIns="0" rIns="0" bIns="0" anchor="ctr">
            <a:spAutoFit/>
          </a:bodyPr>
          <a:lstStyle/>
          <a:p>
            <a:pPr fontAlgn="auto">
              <a:spcBef>
                <a:spcPts val="0"/>
              </a:spcBef>
              <a:spcAft>
                <a:spcPts val="0"/>
              </a:spcAft>
              <a:defRPr/>
            </a:pPr>
            <a:r>
              <a:rPr lang="ja-JP" altLang="en-US" sz="3200" b="1" dirty="0">
                <a:solidFill>
                  <a:schemeClr val="tx2">
                    <a:lumMod val="60000"/>
                    <a:lumOff val="40000"/>
                  </a:schemeClr>
                </a:solidFill>
                <a:effectLst>
                  <a:outerShdw blurRad="38100" dist="38100" dir="2700000" algn="tl">
                    <a:srgbClr val="C0C0C0"/>
                  </a:outerShdw>
                </a:effectLst>
                <a:latin typeface="ＭＳ ゴシック" pitchFamily="49" charset="-128"/>
                <a:ea typeface="ＭＳ ゴシック" pitchFamily="49" charset="-128"/>
              </a:rPr>
              <a:t>賦課課税制度</a:t>
            </a:r>
            <a:r>
              <a:rPr lang="ja-JP" altLang="en-US" sz="4400" b="1" dirty="0">
                <a:solidFill>
                  <a:srgbClr val="000000"/>
                </a:solidFill>
                <a:effectLst>
                  <a:outerShdw blurRad="38100" dist="38100" dir="2700000" algn="tl">
                    <a:srgbClr val="C0C0C0"/>
                  </a:outerShdw>
                </a:effectLst>
                <a:latin typeface="ＭＳ ゴシック" pitchFamily="49" charset="-128"/>
                <a:ea typeface="ＭＳ ゴシック" pitchFamily="49" charset="-128"/>
              </a:rPr>
              <a:t>　</a:t>
            </a:r>
          </a:p>
        </p:txBody>
      </p:sp>
      <p:sp>
        <p:nvSpPr>
          <p:cNvPr id="7" name="左右矢印 6"/>
          <p:cNvSpPr/>
          <p:nvPr/>
        </p:nvSpPr>
        <p:spPr>
          <a:xfrm>
            <a:off x="3695748" y="485650"/>
            <a:ext cx="1729597" cy="371522"/>
          </a:xfrm>
          <a:prstGeom prst="leftRightArrow">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ja-JP" altLang="en-US"/>
          </a:p>
        </p:txBody>
      </p:sp>
      <p:sp>
        <p:nvSpPr>
          <p:cNvPr id="32775" name="テキスト ボックス 9"/>
          <p:cNvSpPr txBox="1">
            <a:spLocks noChangeArrowheads="1"/>
          </p:cNvSpPr>
          <p:nvPr/>
        </p:nvSpPr>
        <p:spPr bwMode="auto">
          <a:xfrm>
            <a:off x="153988" y="4265613"/>
            <a:ext cx="3022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a:t>納める税金の額を自ら計算して申告・納税をすること。</a:t>
            </a:r>
          </a:p>
        </p:txBody>
      </p:sp>
      <p:sp>
        <p:nvSpPr>
          <p:cNvPr id="32776" name="テキスト ボックス 12"/>
          <p:cNvSpPr txBox="1">
            <a:spLocks noChangeArrowheads="1"/>
          </p:cNvSpPr>
          <p:nvPr/>
        </p:nvSpPr>
        <p:spPr bwMode="auto">
          <a:xfrm>
            <a:off x="4422775" y="4149725"/>
            <a:ext cx="31559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a:t>税務官庁が税額を確定して、納税者に納付の通知を行なう制度。</a:t>
            </a:r>
          </a:p>
        </p:txBody>
      </p:sp>
      <p:sp>
        <p:nvSpPr>
          <p:cNvPr id="2" name="角丸四角形 1"/>
          <p:cNvSpPr/>
          <p:nvPr/>
        </p:nvSpPr>
        <p:spPr>
          <a:xfrm>
            <a:off x="7524750" y="4084638"/>
            <a:ext cx="1481138" cy="100806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dirty="0"/>
              <a:t>個人住民税</a:t>
            </a:r>
            <a:endParaRPr lang="en-US" altLang="ja-JP" dirty="0"/>
          </a:p>
          <a:p>
            <a:pPr fontAlgn="auto">
              <a:spcBef>
                <a:spcPts val="0"/>
              </a:spcBef>
              <a:spcAft>
                <a:spcPts val="0"/>
              </a:spcAft>
              <a:defRPr/>
            </a:pPr>
            <a:r>
              <a:rPr lang="ja-JP" altLang="en-US" dirty="0"/>
              <a:t>個人事業税</a:t>
            </a:r>
            <a:endParaRPr lang="en-US" altLang="ja-JP" dirty="0"/>
          </a:p>
          <a:p>
            <a:pPr fontAlgn="auto">
              <a:spcBef>
                <a:spcPts val="0"/>
              </a:spcBef>
              <a:spcAft>
                <a:spcPts val="0"/>
              </a:spcAft>
              <a:defRPr/>
            </a:pPr>
            <a:r>
              <a:rPr lang="ja-JP" altLang="en-US" dirty="0"/>
              <a:t>　　　　　など</a:t>
            </a:r>
          </a:p>
        </p:txBody>
      </p:sp>
      <p:sp>
        <p:nvSpPr>
          <p:cNvPr id="3" name="角丸四角形 2"/>
          <p:cNvSpPr/>
          <p:nvPr/>
        </p:nvSpPr>
        <p:spPr>
          <a:xfrm>
            <a:off x="3176588" y="4130675"/>
            <a:ext cx="1062037" cy="13589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ja-JP" altLang="en-US" dirty="0"/>
              <a:t>所得税</a:t>
            </a:r>
            <a:endParaRPr lang="en-US" altLang="ja-JP" dirty="0"/>
          </a:p>
          <a:p>
            <a:pPr fontAlgn="auto">
              <a:spcBef>
                <a:spcPts val="0"/>
              </a:spcBef>
              <a:spcAft>
                <a:spcPts val="0"/>
              </a:spcAft>
              <a:defRPr/>
            </a:pPr>
            <a:r>
              <a:rPr lang="ja-JP" altLang="en-US" dirty="0"/>
              <a:t>法人税</a:t>
            </a:r>
            <a:endParaRPr lang="en-US" altLang="ja-JP" dirty="0"/>
          </a:p>
          <a:p>
            <a:pPr fontAlgn="auto">
              <a:spcBef>
                <a:spcPts val="0"/>
              </a:spcBef>
              <a:spcAft>
                <a:spcPts val="0"/>
              </a:spcAft>
              <a:defRPr/>
            </a:pPr>
            <a:r>
              <a:rPr lang="ja-JP" altLang="en-US" dirty="0"/>
              <a:t>消費税</a:t>
            </a:r>
            <a:endParaRPr lang="en-US" altLang="ja-JP" dirty="0"/>
          </a:p>
          <a:p>
            <a:pPr fontAlgn="auto">
              <a:spcBef>
                <a:spcPts val="0"/>
              </a:spcBef>
              <a:spcAft>
                <a:spcPts val="0"/>
              </a:spcAft>
              <a:defRPr/>
            </a:pPr>
            <a:r>
              <a:rPr lang="ja-JP" altLang="en-US" dirty="0"/>
              <a:t>　　など</a:t>
            </a:r>
          </a:p>
        </p:txBody>
      </p:sp>
      <p:sp>
        <p:nvSpPr>
          <p:cNvPr id="19" name="角丸四角形吹き出し 3"/>
          <p:cNvSpPr>
            <a:spLocks noChangeArrowheads="1"/>
          </p:cNvSpPr>
          <p:nvPr/>
        </p:nvSpPr>
        <p:spPr bwMode="auto">
          <a:xfrm>
            <a:off x="458130" y="919433"/>
            <a:ext cx="3134383" cy="949444"/>
          </a:xfrm>
          <a:prstGeom prst="wedgeRoundRectCallout">
            <a:avLst>
              <a:gd name="adj1" fmla="val 1116"/>
              <a:gd name="adj2" fmla="val 100987"/>
              <a:gd name="adj3" fmla="val 16667"/>
            </a:avLst>
          </a:prstGeom>
          <a:solidFill>
            <a:schemeClr val="accent2">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defRPr/>
            </a:pPr>
            <a:r>
              <a:rPr lang="ja-JP" altLang="en-US" dirty="0">
                <a:solidFill>
                  <a:prstClr val="black"/>
                </a:solidFill>
              </a:rPr>
              <a:t>「わたしの税金は○○円です</a:t>
            </a:r>
            <a:endParaRPr lang="en-US" altLang="ja-JP" dirty="0">
              <a:solidFill>
                <a:prstClr val="black"/>
              </a:solidFill>
            </a:endParaRPr>
          </a:p>
          <a:p>
            <a:pPr fontAlgn="auto">
              <a:spcBef>
                <a:spcPts val="0"/>
              </a:spcBef>
              <a:spcAft>
                <a:spcPts val="0"/>
              </a:spcAft>
              <a:defRPr/>
            </a:pPr>
            <a:r>
              <a:rPr lang="ja-JP" altLang="en-US" dirty="0" err="1">
                <a:solidFill>
                  <a:prstClr val="black"/>
                </a:solidFill>
              </a:rPr>
              <a:t>ので</a:t>
            </a:r>
            <a:r>
              <a:rPr lang="ja-JP" altLang="en-US" dirty="0">
                <a:solidFill>
                  <a:prstClr val="black"/>
                </a:solidFill>
              </a:rPr>
              <a:t>お支払します。」</a:t>
            </a:r>
          </a:p>
        </p:txBody>
      </p:sp>
      <p:sp>
        <p:nvSpPr>
          <p:cNvPr id="20" name="角丸四角形吹き出し 3"/>
          <p:cNvSpPr>
            <a:spLocks noChangeArrowheads="1"/>
          </p:cNvSpPr>
          <p:nvPr/>
        </p:nvSpPr>
        <p:spPr bwMode="auto">
          <a:xfrm>
            <a:off x="5582692" y="919433"/>
            <a:ext cx="3134383" cy="949444"/>
          </a:xfrm>
          <a:prstGeom prst="wedgeRoundRectCallout">
            <a:avLst>
              <a:gd name="adj1" fmla="val 1658"/>
              <a:gd name="adj2" fmla="val 100362"/>
              <a:gd name="adj3" fmla="val 16667"/>
            </a:avLst>
          </a:prstGeom>
          <a:solidFill>
            <a:schemeClr val="accent1">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defRPr/>
            </a:pPr>
            <a:r>
              <a:rPr lang="ja-JP" altLang="en-US" dirty="0">
                <a:solidFill>
                  <a:prstClr val="black"/>
                </a:solidFill>
              </a:rPr>
              <a:t>「あなたの税金は○○円です</a:t>
            </a:r>
            <a:endParaRPr lang="en-US" altLang="ja-JP" dirty="0">
              <a:solidFill>
                <a:prstClr val="black"/>
              </a:solidFill>
            </a:endParaRPr>
          </a:p>
          <a:p>
            <a:pPr fontAlgn="auto">
              <a:spcBef>
                <a:spcPts val="0"/>
              </a:spcBef>
              <a:spcAft>
                <a:spcPts val="0"/>
              </a:spcAft>
              <a:defRPr/>
            </a:pPr>
            <a:r>
              <a:rPr lang="ja-JP" altLang="en-US" dirty="0" err="1">
                <a:solidFill>
                  <a:prstClr val="black"/>
                </a:solidFill>
              </a:rPr>
              <a:t>ので</a:t>
            </a:r>
            <a:r>
              <a:rPr lang="ja-JP" altLang="en-US" dirty="0">
                <a:solidFill>
                  <a:prstClr val="black"/>
                </a:solidFill>
              </a:rPr>
              <a:t>お支払いください。」</a:t>
            </a:r>
          </a:p>
        </p:txBody>
      </p:sp>
      <p:sp>
        <p:nvSpPr>
          <p:cNvPr id="6" name="右矢印 5"/>
          <p:cNvSpPr/>
          <p:nvPr/>
        </p:nvSpPr>
        <p:spPr>
          <a:xfrm>
            <a:off x="2555776" y="2420888"/>
            <a:ext cx="3384376" cy="216024"/>
          </a:xfrm>
          <a:prstGeom prst="rightArrow">
            <a:avLst/>
          </a:prstGeom>
          <a:solidFill>
            <a:schemeClr val="tx2">
              <a:lumMod val="75000"/>
            </a:schemeClr>
          </a:soli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ja-JP" altLang="en-US"/>
          </a:p>
        </p:txBody>
      </p:sp>
      <p:sp>
        <p:nvSpPr>
          <p:cNvPr id="26" name="Rectangle 34"/>
          <p:cNvSpPr>
            <a:spLocks noChangeArrowheads="1"/>
          </p:cNvSpPr>
          <p:nvPr/>
        </p:nvSpPr>
        <p:spPr bwMode="auto">
          <a:xfrm>
            <a:off x="3592513" y="2130425"/>
            <a:ext cx="1327150" cy="334963"/>
          </a:xfrm>
          <a:prstGeom prst="rect">
            <a:avLst/>
          </a:prstGeom>
          <a:noFill/>
          <a:ln>
            <a:noFill/>
          </a:ln>
          <a:effectLst/>
          <a:extLst/>
        </p:spPr>
        <p:txBody>
          <a:bodyPr wrap="none" anchor="ctr"/>
          <a:lstStyle/>
          <a:p>
            <a:pPr fontAlgn="auto">
              <a:spcBef>
                <a:spcPts val="0"/>
              </a:spcBef>
              <a:spcAft>
                <a:spcPts val="0"/>
              </a:spcAft>
              <a:defRPr/>
            </a:pPr>
            <a:r>
              <a:rPr lang="ja-JP" altLang="en-US" dirty="0">
                <a:solidFill>
                  <a:srgbClr val="C0504D"/>
                </a:solidFill>
                <a:effectLst>
                  <a:outerShdw blurRad="38100" dist="38100" dir="2700000" algn="tl">
                    <a:srgbClr val="C0C0C0"/>
                  </a:outerShdw>
                </a:effectLst>
                <a:latin typeface="HG創英角ﾎﾟｯﾌﾟ体" pitchFamily="49" charset="-128"/>
                <a:ea typeface="HG創英角ﾎﾟｯﾌﾟ体" pitchFamily="49" charset="-128"/>
              </a:rPr>
              <a:t>申告・納税</a:t>
            </a:r>
          </a:p>
        </p:txBody>
      </p:sp>
      <p:sp>
        <p:nvSpPr>
          <p:cNvPr id="18" name="左矢印 17"/>
          <p:cNvSpPr/>
          <p:nvPr/>
        </p:nvSpPr>
        <p:spPr>
          <a:xfrm>
            <a:off x="2555776" y="3130705"/>
            <a:ext cx="3444974" cy="208827"/>
          </a:xfrm>
          <a:prstGeom prst="leftArrow">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7" name="Rectangle 34"/>
          <p:cNvSpPr>
            <a:spLocks noChangeArrowheads="1"/>
          </p:cNvSpPr>
          <p:nvPr/>
        </p:nvSpPr>
        <p:spPr bwMode="auto">
          <a:xfrm>
            <a:off x="3995738" y="2843213"/>
            <a:ext cx="627062" cy="334962"/>
          </a:xfrm>
          <a:prstGeom prst="rect">
            <a:avLst/>
          </a:prstGeom>
          <a:noFill/>
          <a:ln>
            <a:noFill/>
          </a:ln>
          <a:effectLst/>
          <a:extLst/>
        </p:spPr>
        <p:txBody>
          <a:bodyPr wrap="none" anchor="ctr"/>
          <a:lstStyle/>
          <a:p>
            <a:pPr fontAlgn="auto">
              <a:spcBef>
                <a:spcPts val="0"/>
              </a:spcBef>
              <a:spcAft>
                <a:spcPts val="0"/>
              </a:spcAft>
              <a:defRPr/>
            </a:pPr>
            <a:r>
              <a:rPr lang="ja-JP" altLang="en-US" dirty="0">
                <a:solidFill>
                  <a:srgbClr val="558ED5"/>
                </a:solidFill>
                <a:effectLst>
                  <a:outerShdw blurRad="38100" dist="38100" dir="2700000" algn="tl">
                    <a:srgbClr val="C0C0C0"/>
                  </a:outerShdw>
                </a:effectLst>
                <a:latin typeface="HG創英角ﾎﾟｯﾌﾟ体" pitchFamily="49" charset="-128"/>
                <a:ea typeface="HG創英角ﾎﾟｯﾌﾟ体" pitchFamily="49" charset="-128"/>
              </a:rPr>
              <a:t>通知</a:t>
            </a:r>
          </a:p>
        </p:txBody>
      </p:sp>
      <p:sp>
        <p:nvSpPr>
          <p:cNvPr id="22" name="角丸四角形 21"/>
          <p:cNvSpPr/>
          <p:nvPr/>
        </p:nvSpPr>
        <p:spPr>
          <a:xfrm>
            <a:off x="5363613" y="5230813"/>
            <a:ext cx="3358976" cy="360362"/>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fontAlgn="auto">
              <a:spcBef>
                <a:spcPts val="0"/>
              </a:spcBef>
              <a:spcAft>
                <a:spcPts val="0"/>
              </a:spcAft>
              <a:defRPr/>
            </a:pPr>
            <a:r>
              <a:rPr lang="ja-JP" altLang="en-US" b="1" dirty="0"/>
              <a:t>地方税では、原則的に採用　</a:t>
            </a:r>
          </a:p>
        </p:txBody>
      </p:sp>
      <p:grpSp>
        <p:nvGrpSpPr>
          <p:cNvPr id="8" name="グループ化 7"/>
          <p:cNvGrpSpPr>
            <a:grpSpLocks/>
          </p:cNvGrpSpPr>
          <p:nvPr/>
        </p:nvGrpSpPr>
        <p:grpSpPr bwMode="auto">
          <a:xfrm>
            <a:off x="252413" y="4972050"/>
            <a:ext cx="3527425" cy="1625600"/>
            <a:chOff x="252413" y="4972220"/>
            <a:chExt cx="3527425" cy="1625430"/>
          </a:xfrm>
        </p:grpSpPr>
        <p:sp>
          <p:nvSpPr>
            <p:cNvPr id="23" name="星 16 22"/>
            <p:cNvSpPr/>
            <p:nvPr/>
          </p:nvSpPr>
          <p:spPr>
            <a:xfrm>
              <a:off x="352858" y="4972220"/>
              <a:ext cx="2792928" cy="936104"/>
            </a:xfrm>
            <a:prstGeom prst="star16">
              <a:avLst/>
            </a:prstGeom>
            <a:solidFill>
              <a:schemeClr val="accent2">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1600" b="1" dirty="0">
                  <a:solidFill>
                    <a:schemeClr val="tx1"/>
                  </a:solidFill>
                </a:rPr>
                <a:t>申告には期限がある！！</a:t>
              </a:r>
            </a:p>
          </p:txBody>
        </p:sp>
        <p:sp>
          <p:nvSpPr>
            <p:cNvPr id="28" name="角丸四角形 27"/>
            <p:cNvSpPr/>
            <p:nvPr/>
          </p:nvSpPr>
          <p:spPr>
            <a:xfrm>
              <a:off x="252413" y="6092878"/>
              <a:ext cx="3527425" cy="504772"/>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ja-JP" altLang="en-US" b="1" dirty="0"/>
                <a:t>法定申告期限</a:t>
              </a:r>
            </a:p>
          </p:txBody>
        </p:sp>
      </p:grpSp>
      <p:pic>
        <p:nvPicPr>
          <p:cNvPr id="3279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525728" y="2401939"/>
            <a:ext cx="2005497" cy="15033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右矢印 24"/>
          <p:cNvSpPr/>
          <p:nvPr/>
        </p:nvSpPr>
        <p:spPr>
          <a:xfrm>
            <a:off x="2576412" y="3665456"/>
            <a:ext cx="3384376" cy="216024"/>
          </a:xfrm>
          <a:prstGeom prst="rightArrow">
            <a:avLst/>
          </a:prstGeom>
          <a:solidFill>
            <a:schemeClr val="tx2">
              <a:lumMod val="75000"/>
            </a:schemeClr>
          </a:soli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ja-JP" altLang="en-US"/>
          </a:p>
        </p:txBody>
      </p:sp>
      <p:sp>
        <p:nvSpPr>
          <p:cNvPr id="4" name="正方形/長方形 3"/>
          <p:cNvSpPr/>
          <p:nvPr/>
        </p:nvSpPr>
        <p:spPr>
          <a:xfrm>
            <a:off x="3998913" y="3387725"/>
            <a:ext cx="646112" cy="368300"/>
          </a:xfrm>
          <a:prstGeom prst="rect">
            <a:avLst/>
          </a:prstGeom>
        </p:spPr>
        <p:txBody>
          <a:bodyPr wrap="none">
            <a:spAutoFit/>
          </a:bodyPr>
          <a:lstStyle/>
          <a:p>
            <a:pPr fontAlgn="auto">
              <a:spcBef>
                <a:spcPts val="0"/>
              </a:spcBef>
              <a:spcAft>
                <a:spcPts val="0"/>
              </a:spcAft>
              <a:defRPr/>
            </a:pPr>
            <a:r>
              <a:rPr lang="ja-JP" altLang="en-US" dirty="0">
                <a:solidFill>
                  <a:srgbClr val="558ED5"/>
                </a:solidFill>
                <a:effectLst>
                  <a:outerShdw blurRad="38100" dist="38100" dir="2700000" algn="tl">
                    <a:srgbClr val="C0C0C0"/>
                  </a:outerShdw>
                </a:effectLst>
                <a:latin typeface="HG創英角ﾎﾟｯﾌﾟ体" pitchFamily="49" charset="-128"/>
                <a:ea typeface="HG創英角ﾎﾟｯﾌﾟ体" pitchFamily="49" charset="-128"/>
              </a:rPr>
              <a:t>納税</a:t>
            </a:r>
          </a:p>
        </p:txBody>
      </p:sp>
      <p:grpSp>
        <p:nvGrpSpPr>
          <p:cNvPr id="9" name="グループ化 8"/>
          <p:cNvGrpSpPr/>
          <p:nvPr/>
        </p:nvGrpSpPr>
        <p:grpSpPr>
          <a:xfrm>
            <a:off x="337889" y="2313385"/>
            <a:ext cx="1761968" cy="1952228"/>
            <a:chOff x="153988" y="2030413"/>
            <a:chExt cx="2112962" cy="2235200"/>
          </a:xfrm>
        </p:grpSpPr>
        <p:pic>
          <p:nvPicPr>
            <p:cNvPr id="3279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3488" y="3403600"/>
              <a:ext cx="962025"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9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7938" y="2082800"/>
              <a:ext cx="8715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9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2425" y="2085975"/>
              <a:ext cx="850900" cy="90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9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625" y="2992438"/>
              <a:ext cx="698500" cy="123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角丸四角形 4"/>
            <p:cNvSpPr/>
            <p:nvPr/>
          </p:nvSpPr>
          <p:spPr>
            <a:xfrm>
              <a:off x="153988" y="2030413"/>
              <a:ext cx="2112962" cy="2235200"/>
            </a:xfrm>
            <a:prstGeom prst="round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29" name="円/楕円 28"/>
          <p:cNvSpPr/>
          <p:nvPr/>
        </p:nvSpPr>
        <p:spPr>
          <a:xfrm>
            <a:off x="7706396" y="2008784"/>
            <a:ext cx="1299491" cy="3571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1400"/>
              </a:lnSpc>
              <a:spcBef>
                <a:spcPts val="0"/>
              </a:spcBef>
              <a:spcAft>
                <a:spcPts val="0"/>
              </a:spcAft>
              <a:defRPr/>
            </a:pPr>
            <a:r>
              <a:rPr lang="ja-JP" altLang="en-US" sz="1400" dirty="0" smtClean="0">
                <a:latin typeface="HG創英角ﾎﾟｯﾌﾟ体" pitchFamily="49" charset="-128"/>
                <a:ea typeface="HG創英角ﾎﾟｯﾌﾟ体" pitchFamily="49" charset="-128"/>
              </a:rPr>
              <a:t>税務官庁</a:t>
            </a:r>
            <a:endParaRPr lang="ja-JP" altLang="en-US" sz="1400" dirty="0">
              <a:latin typeface="HG創英角ﾎﾟｯﾌﾟ体" pitchFamily="49" charset="-128"/>
              <a:ea typeface="HG創英角ﾎﾟｯﾌﾟ体" pitchFamily="49" charset="-128"/>
            </a:endParaRPr>
          </a:p>
        </p:txBody>
      </p:sp>
      <p:sp>
        <p:nvSpPr>
          <p:cNvPr id="30" name="円/楕円 29"/>
          <p:cNvSpPr/>
          <p:nvPr/>
        </p:nvSpPr>
        <p:spPr>
          <a:xfrm>
            <a:off x="78129" y="1940719"/>
            <a:ext cx="1173163" cy="3571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1400"/>
              </a:lnSpc>
              <a:spcBef>
                <a:spcPts val="0"/>
              </a:spcBef>
              <a:spcAft>
                <a:spcPts val="0"/>
              </a:spcAft>
              <a:defRPr/>
            </a:pPr>
            <a:r>
              <a:rPr lang="ja-JP" altLang="en-US" sz="1400" dirty="0" smtClean="0">
                <a:latin typeface="HG創英角ﾎﾟｯﾌﾟ体" pitchFamily="49" charset="-128"/>
                <a:ea typeface="HG創英角ﾎﾟｯﾌﾟ体" pitchFamily="49" charset="-128"/>
              </a:rPr>
              <a:t>納税者</a:t>
            </a:r>
            <a:endParaRPr lang="ja-JP" altLang="en-US" sz="1400" dirty="0">
              <a:latin typeface="HG創英角ﾎﾟｯﾌﾟ体" pitchFamily="49" charset="-128"/>
              <a:ea typeface="HG創英角ﾎﾟｯﾌﾟ体" pitchFamily="49"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remove" grpId="0" nodeType="afterEffect">
                                  <p:stCondLst>
                                    <p:cond delay="0"/>
                                  </p:stCondLst>
                                  <p:childTnLst>
                                    <p:animScale>
                                      <p:cBhvr>
                                        <p:cTn id="6" dur="2000" fill="hold"/>
                                        <p:tgtEl>
                                          <p:spTgt spid="95235"/>
                                        </p:tgtEl>
                                      </p:cBhvr>
                                      <p:by x="150000" y="150000"/>
                                    </p:animScale>
                                  </p:childTnLst>
                                </p:cTn>
                              </p:par>
                            </p:childTnLst>
                          </p:cTn>
                        </p:par>
                        <p:par>
                          <p:cTn id="7" fill="hold" nodeType="afterGroup">
                            <p:stCondLst>
                              <p:cond delay="2000"/>
                            </p:stCondLst>
                            <p:childTnLst>
                              <p:par>
                                <p:cTn id="8" presetID="53" presetClass="entr" presetSubtype="16" fill="hold" grpId="0" nodeType="afterEffect">
                                  <p:stCondLst>
                                    <p:cond delay="1000"/>
                                  </p:stCondLst>
                                  <p:childTnLst>
                                    <p:set>
                                      <p:cBhvr>
                                        <p:cTn id="9" dur="1" fill="hold">
                                          <p:stCondLst>
                                            <p:cond delay="0"/>
                                          </p:stCondLst>
                                        </p:cTn>
                                        <p:tgtEl>
                                          <p:spTgt spid="32775"/>
                                        </p:tgtEl>
                                        <p:attrNameLst>
                                          <p:attrName>style.visibility</p:attrName>
                                        </p:attrNameLst>
                                      </p:cBhvr>
                                      <p:to>
                                        <p:strVal val="visible"/>
                                      </p:to>
                                    </p:set>
                                    <p:anim calcmode="lin" valueType="num">
                                      <p:cBhvr>
                                        <p:cTn id="10" dur="2000" fill="hold"/>
                                        <p:tgtEl>
                                          <p:spTgt spid="32775"/>
                                        </p:tgtEl>
                                        <p:attrNameLst>
                                          <p:attrName>ppt_w</p:attrName>
                                        </p:attrNameLst>
                                      </p:cBhvr>
                                      <p:tavLst>
                                        <p:tav tm="0">
                                          <p:val>
                                            <p:fltVal val="0"/>
                                          </p:val>
                                        </p:tav>
                                        <p:tav tm="100000">
                                          <p:val>
                                            <p:strVal val="#ppt_w"/>
                                          </p:val>
                                        </p:tav>
                                      </p:tavLst>
                                    </p:anim>
                                    <p:anim calcmode="lin" valueType="num">
                                      <p:cBhvr>
                                        <p:cTn id="11" dur="2000" fill="hold"/>
                                        <p:tgtEl>
                                          <p:spTgt spid="32775"/>
                                        </p:tgtEl>
                                        <p:attrNameLst>
                                          <p:attrName>ppt_h</p:attrName>
                                        </p:attrNameLst>
                                      </p:cBhvr>
                                      <p:tavLst>
                                        <p:tav tm="0">
                                          <p:val>
                                            <p:fltVal val="0"/>
                                          </p:val>
                                        </p:tav>
                                        <p:tav tm="100000">
                                          <p:val>
                                            <p:strVal val="#ppt_h"/>
                                          </p:val>
                                        </p:tav>
                                      </p:tavLst>
                                    </p:anim>
                                    <p:animEffect transition="in" filter="fade">
                                      <p:cBhvr>
                                        <p:cTn id="12" dur="2000"/>
                                        <p:tgtEl>
                                          <p:spTgt spid="32775"/>
                                        </p:tgtEl>
                                      </p:cBhvr>
                                    </p:animEffect>
                                  </p:childTnLst>
                                </p:cTn>
                              </p:par>
                            </p:childTnLst>
                          </p:cTn>
                        </p:par>
                        <p:par>
                          <p:cTn id="13" fill="hold" nodeType="afterGroup">
                            <p:stCondLst>
                              <p:cond delay="5000"/>
                            </p:stCondLst>
                            <p:childTnLst>
                              <p:par>
                                <p:cTn id="14" presetID="42"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2000"/>
                                        <p:tgtEl>
                                          <p:spTgt spid="19"/>
                                        </p:tgtEl>
                                      </p:cBhvr>
                                    </p:animEffect>
                                    <p:anim calcmode="lin" valueType="num">
                                      <p:cBhvr>
                                        <p:cTn id="17" dur="2000" fill="hold"/>
                                        <p:tgtEl>
                                          <p:spTgt spid="19"/>
                                        </p:tgtEl>
                                        <p:attrNameLst>
                                          <p:attrName>ppt_x</p:attrName>
                                        </p:attrNameLst>
                                      </p:cBhvr>
                                      <p:tavLst>
                                        <p:tav tm="0">
                                          <p:val>
                                            <p:strVal val="#ppt_x"/>
                                          </p:val>
                                        </p:tav>
                                        <p:tav tm="100000">
                                          <p:val>
                                            <p:strVal val="#ppt_x"/>
                                          </p:val>
                                        </p:tav>
                                      </p:tavLst>
                                    </p:anim>
                                    <p:anim calcmode="lin" valueType="num">
                                      <p:cBhvr>
                                        <p:cTn id="18" dur="2000" fill="hold"/>
                                        <p:tgtEl>
                                          <p:spTgt spid="19"/>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7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2000" fill="hold"/>
                                        <p:tgtEl>
                                          <p:spTgt spid="3"/>
                                        </p:tgtEl>
                                        <p:attrNameLst>
                                          <p:attrName>ppt_x</p:attrName>
                                        </p:attrNameLst>
                                      </p:cBhvr>
                                      <p:tavLst>
                                        <p:tav tm="0">
                                          <p:val>
                                            <p:strVal val="#ppt_x"/>
                                          </p:val>
                                        </p:tav>
                                        <p:tav tm="100000">
                                          <p:val>
                                            <p:strVal val="#ppt_x"/>
                                          </p:val>
                                        </p:tav>
                                      </p:tavLst>
                                    </p:anim>
                                    <p:anim calcmode="lin" valueType="num">
                                      <p:cBhvr additive="base">
                                        <p:cTn id="23" dur="2000" fill="hold"/>
                                        <p:tgtEl>
                                          <p:spTgt spid="3"/>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9000"/>
                            </p:stCondLst>
                            <p:childTnLst>
                              <p:par>
                                <p:cTn id="25" presetID="22" presetClass="entr" presetSubtype="8" fill="hold" nodeType="afterEffect">
                                  <p:stCondLst>
                                    <p:cond delay="200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2000"/>
                                        <p:tgtEl>
                                          <p:spTgt spid="6"/>
                                        </p:tgtEl>
                                      </p:cBhvr>
                                    </p:animEffect>
                                  </p:childTnLst>
                                </p:cTn>
                              </p:par>
                              <p:par>
                                <p:cTn id="28" presetID="22" presetClass="entr" presetSubtype="1" fill="hold" grpId="0" nodeType="withEffect">
                                  <p:stCondLst>
                                    <p:cond delay="2500"/>
                                  </p:stCondLst>
                                  <p:childTnLst>
                                    <p:set>
                                      <p:cBhvr>
                                        <p:cTn id="29" dur="1" fill="hold">
                                          <p:stCondLst>
                                            <p:cond delay="0"/>
                                          </p:stCondLst>
                                        </p:cTn>
                                        <p:tgtEl>
                                          <p:spTgt spid="26"/>
                                        </p:tgtEl>
                                        <p:attrNameLst>
                                          <p:attrName>style.visibility</p:attrName>
                                        </p:attrNameLst>
                                      </p:cBhvr>
                                      <p:to>
                                        <p:strVal val="visible"/>
                                      </p:to>
                                    </p:set>
                                    <p:animEffect transition="in" filter="wipe(up)">
                                      <p:cBhvr>
                                        <p:cTn id="30" dur="1000"/>
                                        <p:tgtEl>
                                          <p:spTgt spid="26"/>
                                        </p:tgtEl>
                                      </p:cBhvr>
                                    </p:animEffect>
                                  </p:childTnLst>
                                </p:cTn>
                              </p:par>
                            </p:childTnLst>
                          </p:cTn>
                        </p:par>
                        <p:par>
                          <p:cTn id="31" fill="hold" nodeType="afterGroup">
                            <p:stCondLst>
                              <p:cond delay="13000"/>
                            </p:stCondLst>
                            <p:childTnLst>
                              <p:par>
                                <p:cTn id="32" presetID="42" presetClass="entr" presetSubtype="0" fill="hold" nodeType="afterEffect">
                                  <p:stCondLst>
                                    <p:cond delay="5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14500"/>
                            </p:stCondLst>
                            <p:childTnLst>
                              <p:par>
                                <p:cTn id="38" presetID="6" presetClass="emph" presetSubtype="0" fill="remove" grpId="0" nodeType="afterEffect">
                                  <p:stCondLst>
                                    <p:cond delay="1500"/>
                                  </p:stCondLst>
                                  <p:childTnLst>
                                    <p:animScale>
                                      <p:cBhvr>
                                        <p:cTn id="39" dur="2000" fill="hold"/>
                                        <p:tgtEl>
                                          <p:spTgt spid="24"/>
                                        </p:tgtEl>
                                      </p:cBhvr>
                                      <p:by x="150000" y="150000"/>
                                    </p:animScale>
                                  </p:childTnLst>
                                </p:cTn>
                              </p:par>
                            </p:childTnLst>
                          </p:cTn>
                        </p:par>
                        <p:par>
                          <p:cTn id="40" fill="hold" nodeType="afterGroup">
                            <p:stCondLst>
                              <p:cond delay="18000"/>
                            </p:stCondLst>
                            <p:childTnLst>
                              <p:par>
                                <p:cTn id="41" presetID="53" presetClass="entr" presetSubtype="16" fill="hold" grpId="0" nodeType="afterEffect">
                                  <p:stCondLst>
                                    <p:cond delay="1000"/>
                                  </p:stCondLst>
                                  <p:childTnLst>
                                    <p:set>
                                      <p:cBhvr>
                                        <p:cTn id="42" dur="1" fill="hold">
                                          <p:stCondLst>
                                            <p:cond delay="0"/>
                                          </p:stCondLst>
                                        </p:cTn>
                                        <p:tgtEl>
                                          <p:spTgt spid="32776"/>
                                        </p:tgtEl>
                                        <p:attrNameLst>
                                          <p:attrName>style.visibility</p:attrName>
                                        </p:attrNameLst>
                                      </p:cBhvr>
                                      <p:to>
                                        <p:strVal val="visible"/>
                                      </p:to>
                                    </p:set>
                                    <p:anim calcmode="lin" valueType="num">
                                      <p:cBhvr>
                                        <p:cTn id="43" dur="2000" fill="hold"/>
                                        <p:tgtEl>
                                          <p:spTgt spid="32776"/>
                                        </p:tgtEl>
                                        <p:attrNameLst>
                                          <p:attrName>ppt_w</p:attrName>
                                        </p:attrNameLst>
                                      </p:cBhvr>
                                      <p:tavLst>
                                        <p:tav tm="0">
                                          <p:val>
                                            <p:fltVal val="0"/>
                                          </p:val>
                                        </p:tav>
                                        <p:tav tm="100000">
                                          <p:val>
                                            <p:strVal val="#ppt_w"/>
                                          </p:val>
                                        </p:tav>
                                      </p:tavLst>
                                    </p:anim>
                                    <p:anim calcmode="lin" valueType="num">
                                      <p:cBhvr>
                                        <p:cTn id="44" dur="2000" fill="hold"/>
                                        <p:tgtEl>
                                          <p:spTgt spid="32776"/>
                                        </p:tgtEl>
                                        <p:attrNameLst>
                                          <p:attrName>ppt_h</p:attrName>
                                        </p:attrNameLst>
                                      </p:cBhvr>
                                      <p:tavLst>
                                        <p:tav tm="0">
                                          <p:val>
                                            <p:fltVal val="0"/>
                                          </p:val>
                                        </p:tav>
                                        <p:tav tm="100000">
                                          <p:val>
                                            <p:strVal val="#ppt_h"/>
                                          </p:val>
                                        </p:tav>
                                      </p:tavLst>
                                    </p:anim>
                                    <p:animEffect transition="in" filter="fade">
                                      <p:cBhvr>
                                        <p:cTn id="45" dur="2000"/>
                                        <p:tgtEl>
                                          <p:spTgt spid="32776"/>
                                        </p:tgtEl>
                                      </p:cBhvr>
                                    </p:animEffect>
                                  </p:childTnLst>
                                </p:cTn>
                              </p:par>
                            </p:childTnLst>
                          </p:cTn>
                        </p:par>
                        <p:par>
                          <p:cTn id="46" fill="hold" nodeType="afterGroup">
                            <p:stCondLst>
                              <p:cond delay="21000"/>
                            </p:stCondLst>
                            <p:childTnLst>
                              <p:par>
                                <p:cTn id="47" presetID="42" presetClass="entr" presetSubtype="0"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2000"/>
                                        <p:tgtEl>
                                          <p:spTgt spid="20"/>
                                        </p:tgtEl>
                                      </p:cBhvr>
                                    </p:animEffect>
                                    <p:anim calcmode="lin" valueType="num">
                                      <p:cBhvr>
                                        <p:cTn id="50" dur="2000" fill="hold"/>
                                        <p:tgtEl>
                                          <p:spTgt spid="20"/>
                                        </p:tgtEl>
                                        <p:attrNameLst>
                                          <p:attrName>ppt_x</p:attrName>
                                        </p:attrNameLst>
                                      </p:cBhvr>
                                      <p:tavLst>
                                        <p:tav tm="0">
                                          <p:val>
                                            <p:strVal val="#ppt_x"/>
                                          </p:val>
                                        </p:tav>
                                        <p:tav tm="100000">
                                          <p:val>
                                            <p:strVal val="#ppt_x"/>
                                          </p:val>
                                        </p:tav>
                                      </p:tavLst>
                                    </p:anim>
                                    <p:anim calcmode="lin" valueType="num">
                                      <p:cBhvr>
                                        <p:cTn id="51" dur="2000" fill="hold"/>
                                        <p:tgtEl>
                                          <p:spTgt spid="20"/>
                                        </p:tgtEl>
                                        <p:attrNameLst>
                                          <p:attrName>ppt_y</p:attrName>
                                        </p:attrNameLst>
                                      </p:cBhvr>
                                      <p:tavLst>
                                        <p:tav tm="0">
                                          <p:val>
                                            <p:strVal val="#ppt_y+.1"/>
                                          </p:val>
                                        </p:tav>
                                        <p:tav tm="100000">
                                          <p:val>
                                            <p:strVal val="#ppt_y"/>
                                          </p:val>
                                        </p:tav>
                                      </p:tavLst>
                                    </p:anim>
                                  </p:childTnLst>
                                </p:cTn>
                              </p:par>
                            </p:childTnLst>
                          </p:cTn>
                        </p:par>
                        <p:par>
                          <p:cTn id="52" fill="hold" nodeType="afterGroup">
                            <p:stCondLst>
                              <p:cond delay="23000"/>
                            </p:stCondLst>
                            <p:childTnLst>
                              <p:par>
                                <p:cTn id="53" presetID="2" presetClass="entr" presetSubtype="4" fill="hold" grpId="0" nodeType="afterEffect">
                                  <p:stCondLst>
                                    <p:cond delay="50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2000" fill="hold"/>
                                        <p:tgtEl>
                                          <p:spTgt spid="2"/>
                                        </p:tgtEl>
                                        <p:attrNameLst>
                                          <p:attrName>ppt_x</p:attrName>
                                        </p:attrNameLst>
                                      </p:cBhvr>
                                      <p:tavLst>
                                        <p:tav tm="0">
                                          <p:val>
                                            <p:strVal val="#ppt_x"/>
                                          </p:val>
                                        </p:tav>
                                        <p:tav tm="100000">
                                          <p:val>
                                            <p:strVal val="#ppt_x"/>
                                          </p:val>
                                        </p:tav>
                                      </p:tavLst>
                                    </p:anim>
                                    <p:anim calcmode="lin" valueType="num">
                                      <p:cBhvr additive="base">
                                        <p:cTn id="56" dur="2000" fill="hold"/>
                                        <p:tgtEl>
                                          <p:spTgt spid="2"/>
                                        </p:tgtEl>
                                        <p:attrNameLst>
                                          <p:attrName>ppt_y</p:attrName>
                                        </p:attrNameLst>
                                      </p:cBhvr>
                                      <p:tavLst>
                                        <p:tav tm="0">
                                          <p:val>
                                            <p:strVal val="1+#ppt_h/2"/>
                                          </p:val>
                                        </p:tav>
                                        <p:tav tm="100000">
                                          <p:val>
                                            <p:strVal val="#ppt_y"/>
                                          </p:val>
                                        </p:tav>
                                      </p:tavLst>
                                    </p:anim>
                                  </p:childTnLst>
                                </p:cTn>
                              </p:par>
                            </p:childTnLst>
                          </p:cTn>
                        </p:par>
                        <p:par>
                          <p:cTn id="57" fill="hold" nodeType="afterGroup">
                            <p:stCondLst>
                              <p:cond delay="25500"/>
                            </p:stCondLst>
                            <p:childTnLst>
                              <p:par>
                                <p:cTn id="58" presetID="22" presetClass="entr" presetSubtype="2" fill="hold" nodeType="afterEffect">
                                  <p:stCondLst>
                                    <p:cond delay="2000"/>
                                  </p:stCondLst>
                                  <p:childTnLst>
                                    <p:set>
                                      <p:cBhvr>
                                        <p:cTn id="59" dur="1" fill="hold">
                                          <p:stCondLst>
                                            <p:cond delay="0"/>
                                          </p:stCondLst>
                                        </p:cTn>
                                        <p:tgtEl>
                                          <p:spTgt spid="18"/>
                                        </p:tgtEl>
                                        <p:attrNameLst>
                                          <p:attrName>style.visibility</p:attrName>
                                        </p:attrNameLst>
                                      </p:cBhvr>
                                      <p:to>
                                        <p:strVal val="visible"/>
                                      </p:to>
                                    </p:set>
                                    <p:animEffect transition="in" filter="wipe(right)">
                                      <p:cBhvr>
                                        <p:cTn id="60" dur="2000"/>
                                        <p:tgtEl>
                                          <p:spTgt spid="18"/>
                                        </p:tgtEl>
                                      </p:cBhvr>
                                    </p:animEffect>
                                  </p:childTnLst>
                                </p:cTn>
                              </p:par>
                              <p:par>
                                <p:cTn id="61" presetID="22" presetClass="entr" presetSubtype="1" fill="hold" grpId="0" nodeType="withEffect">
                                  <p:stCondLst>
                                    <p:cond delay="2500"/>
                                  </p:stCondLst>
                                  <p:childTnLst>
                                    <p:set>
                                      <p:cBhvr>
                                        <p:cTn id="62" dur="1" fill="hold">
                                          <p:stCondLst>
                                            <p:cond delay="0"/>
                                          </p:stCondLst>
                                        </p:cTn>
                                        <p:tgtEl>
                                          <p:spTgt spid="27"/>
                                        </p:tgtEl>
                                        <p:attrNameLst>
                                          <p:attrName>style.visibility</p:attrName>
                                        </p:attrNameLst>
                                      </p:cBhvr>
                                      <p:to>
                                        <p:strVal val="visible"/>
                                      </p:to>
                                    </p:set>
                                    <p:animEffect transition="in" filter="wipe(up)">
                                      <p:cBhvr>
                                        <p:cTn id="63" dur="1000"/>
                                        <p:tgtEl>
                                          <p:spTgt spid="27"/>
                                        </p:tgtEl>
                                      </p:cBhvr>
                                    </p:animEffect>
                                  </p:childTnLst>
                                </p:cTn>
                              </p:par>
                            </p:childTnLst>
                          </p:cTn>
                        </p:par>
                        <p:par>
                          <p:cTn id="64" fill="hold" nodeType="afterGroup">
                            <p:stCondLst>
                              <p:cond delay="29500"/>
                            </p:stCondLst>
                            <p:childTnLst>
                              <p:par>
                                <p:cTn id="65" presetID="22" presetClass="entr" presetSubtype="8" fill="hold" nodeType="afterEffect">
                                  <p:stCondLst>
                                    <p:cond delay="150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2000"/>
                                        <p:tgtEl>
                                          <p:spTgt spid="25"/>
                                        </p:tgtEl>
                                      </p:cBhvr>
                                    </p:animEffect>
                                  </p:childTnLst>
                                </p:cTn>
                              </p:par>
                              <p:par>
                                <p:cTn id="68" presetID="22" presetClass="entr" presetSubtype="1" fill="hold" grpId="0" nodeType="withEffect">
                                  <p:stCondLst>
                                    <p:cond delay="2000"/>
                                  </p:stCondLst>
                                  <p:childTnLst>
                                    <p:set>
                                      <p:cBhvr>
                                        <p:cTn id="69" dur="1" fill="hold">
                                          <p:stCondLst>
                                            <p:cond delay="0"/>
                                          </p:stCondLst>
                                        </p:cTn>
                                        <p:tgtEl>
                                          <p:spTgt spid="4"/>
                                        </p:tgtEl>
                                        <p:attrNameLst>
                                          <p:attrName>style.visibility</p:attrName>
                                        </p:attrNameLst>
                                      </p:cBhvr>
                                      <p:to>
                                        <p:strVal val="visible"/>
                                      </p:to>
                                    </p:set>
                                    <p:animEffect transition="in" filter="wipe(up)">
                                      <p:cBhvr>
                                        <p:cTn id="70" dur="1000"/>
                                        <p:tgtEl>
                                          <p:spTgt spid="4"/>
                                        </p:tgtEl>
                                      </p:cBhvr>
                                    </p:animEffect>
                                  </p:childTnLst>
                                </p:cTn>
                              </p:par>
                            </p:childTnLst>
                          </p:cTn>
                        </p:par>
                        <p:par>
                          <p:cTn id="71" fill="hold" nodeType="afterGroup">
                            <p:stCondLst>
                              <p:cond delay="33000"/>
                            </p:stCondLst>
                            <p:childTnLst>
                              <p:par>
                                <p:cTn id="72" presetID="42" presetClass="entr" presetSubtype="0" fill="hold" grpId="0" nodeType="afterEffect">
                                  <p:stCondLst>
                                    <p:cond delay="50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P spid="24" grpId="0"/>
      <p:bldP spid="32775" grpId="0"/>
      <p:bldP spid="32776" grpId="0"/>
      <p:bldP spid="2" grpId="0" animBg="1"/>
      <p:bldP spid="3" grpId="0" animBg="1"/>
      <p:bldP spid="26" grpId="0"/>
      <p:bldP spid="27" grpId="0"/>
      <p:bldP spid="22" grpId="0" animBg="1"/>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akahashi\Desktop\かりおき\kaisya_uketsuke_man.png"/>
          <p:cNvPicPr>
            <a:picLocks noChangeAspect="1" noChangeArrowheads="1"/>
          </p:cNvPicPr>
          <p:nvPr/>
        </p:nvPicPr>
        <p:blipFill rotWithShape="1">
          <a:blip r:embed="rId2">
            <a:extLst>
              <a:ext uri="{28A0092B-C50C-407E-A947-70E740481C1C}">
                <a14:useLocalDpi xmlns:a14="http://schemas.microsoft.com/office/drawing/2010/main" val="0"/>
              </a:ext>
            </a:extLst>
          </a:blip>
          <a:srcRect b="22522"/>
          <a:stretch/>
        </p:blipFill>
        <p:spPr bwMode="auto">
          <a:xfrm>
            <a:off x="-108520" y="1763083"/>
            <a:ext cx="2957626" cy="25044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211138" y="158750"/>
            <a:ext cx="2574925" cy="677863"/>
          </a:xfrm>
          <a:prstGeom prst="rect">
            <a:avLst/>
          </a:prstGeom>
          <a:noFill/>
          <a:ln>
            <a:noFill/>
          </a:ln>
          <a:effectLst/>
          <a:extLst/>
        </p:spPr>
        <p:txBody>
          <a:bodyPr lIns="0" tIns="0" rIns="0" bIns="0" anchor="ctr">
            <a:spAutoFit/>
          </a:bodyPr>
          <a:lstStyle/>
          <a:p>
            <a:pPr fontAlgn="auto">
              <a:spcBef>
                <a:spcPts val="0"/>
              </a:spcBef>
              <a:spcAft>
                <a:spcPts val="0"/>
              </a:spcAft>
              <a:defRPr/>
            </a:pPr>
            <a:r>
              <a:rPr lang="ja-JP" altLang="en-US" sz="4400" b="1" dirty="0">
                <a:effectLst>
                  <a:outerShdw blurRad="38100" dist="38100" dir="2700000" algn="tl">
                    <a:srgbClr val="C0C0C0"/>
                  </a:outerShdw>
                </a:effectLst>
                <a:latin typeface="ＭＳ ゴシック" pitchFamily="49" charset="-128"/>
                <a:ea typeface="ＭＳ ゴシック" pitchFamily="49" charset="-128"/>
              </a:rPr>
              <a:t>電子申告　</a:t>
            </a:r>
          </a:p>
        </p:txBody>
      </p:sp>
      <p:sp>
        <p:nvSpPr>
          <p:cNvPr id="35843" name="Rectangle 10"/>
          <p:cNvSpPr>
            <a:spLocks noChangeArrowheads="1"/>
          </p:cNvSpPr>
          <p:nvPr/>
        </p:nvSpPr>
        <p:spPr bwMode="auto">
          <a:xfrm>
            <a:off x="2987675" y="692150"/>
            <a:ext cx="39243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lnSpc>
                <a:spcPct val="90000"/>
              </a:lnSpc>
              <a:spcBef>
                <a:spcPct val="0"/>
              </a:spcBef>
              <a:buFontTx/>
              <a:buNone/>
            </a:pPr>
            <a:r>
              <a:rPr lang="ja-JP" altLang="en-US" sz="1800">
                <a:ea typeface="HG創英角ｺﾞｼｯｸUB" pitchFamily="49" charset="-128"/>
              </a:rPr>
              <a:t>申告、納税、申請・届出などの手続き</a:t>
            </a:r>
          </a:p>
        </p:txBody>
      </p:sp>
      <p:sp>
        <p:nvSpPr>
          <p:cNvPr id="7" name="テキスト ボックス 6"/>
          <p:cNvSpPr txBox="1"/>
          <p:nvPr/>
        </p:nvSpPr>
        <p:spPr>
          <a:xfrm>
            <a:off x="2987675" y="188913"/>
            <a:ext cx="3267075" cy="461962"/>
          </a:xfrm>
          <a:prstGeom prst="rect">
            <a:avLst/>
          </a:prstGeom>
          <a:noFill/>
        </p:spPr>
        <p:txBody>
          <a:bodyPr>
            <a:spAutoFit/>
          </a:bodyPr>
          <a:lstStyle/>
          <a:p>
            <a:pPr fontAlgn="auto">
              <a:spcBef>
                <a:spcPts val="0"/>
              </a:spcBef>
              <a:spcAft>
                <a:spcPts val="0"/>
              </a:spcAft>
              <a:defRPr/>
            </a:pPr>
            <a:r>
              <a:rPr lang="ja-JP" altLang="en-US" sz="2400" b="1" dirty="0">
                <a:solidFill>
                  <a:srgbClr val="C00000"/>
                </a:solidFill>
                <a:latin typeface="+mn-ea"/>
                <a:ea typeface="+mn-ea"/>
              </a:rPr>
              <a:t>平成１６年度より実施</a:t>
            </a:r>
          </a:p>
        </p:txBody>
      </p:sp>
      <p:sp>
        <p:nvSpPr>
          <p:cNvPr id="8" name="円/楕円 7"/>
          <p:cNvSpPr/>
          <p:nvPr/>
        </p:nvSpPr>
        <p:spPr>
          <a:xfrm>
            <a:off x="2987824" y="1124744"/>
            <a:ext cx="1440160" cy="638339"/>
          </a:xfrm>
          <a:prstGeom prst="ellipse">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b="1" dirty="0">
                <a:solidFill>
                  <a:schemeClr val="tx1"/>
                </a:solidFill>
              </a:rPr>
              <a:t>書面</a:t>
            </a:r>
          </a:p>
        </p:txBody>
      </p:sp>
      <p:grpSp>
        <p:nvGrpSpPr>
          <p:cNvPr id="2" name="グループ化 14"/>
          <p:cNvGrpSpPr/>
          <p:nvPr/>
        </p:nvGrpSpPr>
        <p:grpSpPr>
          <a:xfrm>
            <a:off x="4856077" y="1217906"/>
            <a:ext cx="1313856" cy="447125"/>
            <a:chOff x="3240360" y="2158008"/>
            <a:chExt cx="1313856" cy="447125"/>
          </a:xfrm>
          <a:solidFill>
            <a:schemeClr val="tx1">
              <a:lumMod val="65000"/>
              <a:lumOff val="35000"/>
            </a:schemeClr>
          </a:solidFill>
        </p:grpSpPr>
        <p:sp>
          <p:nvSpPr>
            <p:cNvPr id="9" name="山形 8"/>
            <p:cNvSpPr/>
            <p:nvPr/>
          </p:nvSpPr>
          <p:spPr>
            <a:xfrm>
              <a:off x="3240360" y="2173085"/>
              <a:ext cx="328464" cy="432048"/>
            </a:xfrm>
            <a:prstGeom prst="chevron">
              <a:avLst/>
            </a:prstGeom>
            <a:grp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10" name="山形 9"/>
            <p:cNvSpPr/>
            <p:nvPr/>
          </p:nvSpPr>
          <p:spPr>
            <a:xfrm>
              <a:off x="3568824" y="2158008"/>
              <a:ext cx="328464" cy="432048"/>
            </a:xfrm>
            <a:prstGeom prst="chevron">
              <a:avLst/>
            </a:prstGeom>
            <a:grp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11" name="山形 10"/>
            <p:cNvSpPr/>
            <p:nvPr/>
          </p:nvSpPr>
          <p:spPr>
            <a:xfrm>
              <a:off x="3897288" y="2158008"/>
              <a:ext cx="328464" cy="432048"/>
            </a:xfrm>
            <a:prstGeom prst="chevron">
              <a:avLst/>
            </a:prstGeom>
            <a:grp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12" name="山形 11"/>
            <p:cNvSpPr/>
            <p:nvPr/>
          </p:nvSpPr>
          <p:spPr>
            <a:xfrm>
              <a:off x="4225752" y="2158008"/>
              <a:ext cx="328464" cy="432048"/>
            </a:xfrm>
            <a:prstGeom prst="chevron">
              <a:avLst/>
            </a:prstGeom>
            <a:grp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grpSp>
      <p:sp>
        <p:nvSpPr>
          <p:cNvPr id="13" name="円/楕円 12"/>
          <p:cNvSpPr/>
          <p:nvPr/>
        </p:nvSpPr>
        <p:spPr>
          <a:xfrm>
            <a:off x="6542789" y="908720"/>
            <a:ext cx="2160240" cy="936103"/>
          </a:xfrm>
          <a:prstGeom prst="ellipse">
            <a:avLst/>
          </a:prstGeom>
          <a:solidFill>
            <a:srgbClr val="FF9999"/>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b="1" dirty="0">
                <a:solidFill>
                  <a:schemeClr val="tx1"/>
                </a:solidFill>
              </a:rPr>
              <a:t>電子</a:t>
            </a:r>
            <a:endParaRPr lang="en-US" altLang="ja-JP" b="1" dirty="0">
              <a:solidFill>
                <a:schemeClr val="tx1"/>
              </a:solidFill>
            </a:endParaRPr>
          </a:p>
          <a:p>
            <a:pPr algn="ctr" fontAlgn="auto">
              <a:spcBef>
                <a:spcPts val="0"/>
              </a:spcBef>
              <a:spcAft>
                <a:spcPts val="0"/>
              </a:spcAft>
              <a:defRPr/>
            </a:pPr>
            <a:r>
              <a:rPr lang="ja-JP" altLang="en-US" b="1" dirty="0">
                <a:solidFill>
                  <a:schemeClr val="tx1"/>
                </a:solidFill>
              </a:rPr>
              <a:t>インターネット</a:t>
            </a:r>
          </a:p>
        </p:txBody>
      </p:sp>
      <p:sp>
        <p:nvSpPr>
          <p:cNvPr id="20" name="テキスト ボックス 19"/>
          <p:cNvSpPr txBox="1"/>
          <p:nvPr/>
        </p:nvSpPr>
        <p:spPr>
          <a:xfrm>
            <a:off x="561975" y="803275"/>
            <a:ext cx="1561753" cy="523875"/>
          </a:xfrm>
          <a:prstGeom prst="rect">
            <a:avLst/>
          </a:prstGeom>
          <a:noFill/>
        </p:spPr>
        <p:txBody>
          <a:bodyPr wrap="square">
            <a:spAutoFit/>
          </a:bodyPr>
          <a:lstStyle/>
          <a:p>
            <a:pPr fontAlgn="auto">
              <a:spcBef>
                <a:spcPts val="0"/>
              </a:spcBef>
              <a:spcAft>
                <a:spcPts val="0"/>
              </a:spcAft>
              <a:defRPr/>
            </a:pPr>
            <a:r>
              <a:rPr lang="ja-JP" altLang="en-US" sz="2800" dirty="0">
                <a:latin typeface="+mn-ea"/>
                <a:ea typeface="+mn-ea"/>
              </a:rPr>
              <a:t>ｅ</a:t>
            </a:r>
            <a:r>
              <a:rPr lang="en-US" altLang="ja-JP" sz="2800" dirty="0">
                <a:latin typeface="+mn-ea"/>
                <a:ea typeface="+mn-ea"/>
              </a:rPr>
              <a:t>‐</a:t>
            </a:r>
            <a:r>
              <a:rPr lang="ja-JP" altLang="en-US" sz="2800" dirty="0">
                <a:latin typeface="+mn-ea"/>
                <a:ea typeface="+mn-ea"/>
              </a:rPr>
              <a:t>Ｔａｘ　</a:t>
            </a:r>
          </a:p>
        </p:txBody>
      </p:sp>
      <p:sp>
        <p:nvSpPr>
          <p:cNvPr id="14" name="雲形吹き出し 13"/>
          <p:cNvSpPr/>
          <p:nvPr/>
        </p:nvSpPr>
        <p:spPr bwMode="auto">
          <a:xfrm>
            <a:off x="2116347" y="2204864"/>
            <a:ext cx="2739729" cy="1207538"/>
          </a:xfrm>
          <a:prstGeom prst="cloudCallout">
            <a:avLst>
              <a:gd name="adj1" fmla="val -58199"/>
              <a:gd name="adj2" fmla="val 39044"/>
            </a:avLst>
          </a:prstGeom>
          <a:solidFill>
            <a:srgbClr val="E2F280"/>
          </a:solidFill>
          <a:ln>
            <a:solidFill>
              <a:srgbClr val="92D050"/>
            </a:solidFill>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defRPr/>
            </a:pPr>
            <a:r>
              <a:rPr lang="ja-JP" altLang="en-US" sz="1400" b="1" dirty="0">
                <a:solidFill>
                  <a:schemeClr val="tx1"/>
                </a:solidFill>
                <a:ea typeface="ＭＳ ゴシック" pitchFamily="49" charset="-128"/>
              </a:rPr>
              <a:t>ペーパーレス化が図られ、</a:t>
            </a:r>
          </a:p>
          <a:p>
            <a:pPr fontAlgn="auto">
              <a:spcBef>
                <a:spcPts val="0"/>
              </a:spcBef>
              <a:spcAft>
                <a:spcPts val="0"/>
              </a:spcAft>
              <a:defRPr/>
            </a:pPr>
            <a:r>
              <a:rPr lang="ja-JP" altLang="en-US" sz="1400" b="1" dirty="0">
                <a:solidFill>
                  <a:schemeClr val="tx1"/>
                </a:solidFill>
                <a:ea typeface="ＭＳ ゴシック" pitchFamily="49" charset="-128"/>
              </a:rPr>
              <a:t>環境にやさしい制度</a:t>
            </a:r>
          </a:p>
        </p:txBody>
      </p:sp>
      <p:sp>
        <p:nvSpPr>
          <p:cNvPr id="21" name="雲形吹き出し 20"/>
          <p:cNvSpPr/>
          <p:nvPr/>
        </p:nvSpPr>
        <p:spPr bwMode="auto">
          <a:xfrm>
            <a:off x="540344" y="4280802"/>
            <a:ext cx="2808259" cy="1771769"/>
          </a:xfrm>
          <a:prstGeom prst="cloudCallout">
            <a:avLst>
              <a:gd name="adj1" fmla="val -7114"/>
              <a:gd name="adj2" fmla="val -82102"/>
            </a:avLst>
          </a:prstGeom>
          <a:solidFill>
            <a:srgbClr val="E2F280"/>
          </a:solidFill>
          <a:ln>
            <a:solidFill>
              <a:srgbClr val="9EE818"/>
            </a:solidFill>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defRPr/>
            </a:pPr>
            <a:r>
              <a:rPr lang="en-US" altLang="ja-JP" sz="1400" b="1" dirty="0">
                <a:solidFill>
                  <a:schemeClr val="tx1"/>
                </a:solidFill>
              </a:rPr>
              <a:t>e-Tax</a:t>
            </a:r>
            <a:r>
              <a:rPr lang="ja-JP" altLang="en-US" sz="1400" b="1" dirty="0">
                <a:solidFill>
                  <a:schemeClr val="tx1"/>
                </a:solidFill>
              </a:rPr>
              <a:t>の利用に当たっては、</a:t>
            </a:r>
            <a:endParaRPr lang="en-US" altLang="ja-JP" sz="1400" b="1" dirty="0">
              <a:solidFill>
                <a:schemeClr val="tx1"/>
              </a:solidFill>
            </a:endParaRPr>
          </a:p>
          <a:p>
            <a:pPr fontAlgn="auto">
              <a:spcBef>
                <a:spcPts val="0"/>
              </a:spcBef>
              <a:spcAft>
                <a:spcPts val="0"/>
              </a:spcAft>
              <a:defRPr/>
            </a:pPr>
            <a:r>
              <a:rPr lang="ja-JP" altLang="en-US" sz="1400" b="1" dirty="0">
                <a:solidFill>
                  <a:schemeClr val="tx1"/>
                </a:solidFill>
              </a:rPr>
              <a:t>開始届出書に必要事項を</a:t>
            </a:r>
            <a:endParaRPr lang="en-US" altLang="ja-JP" sz="1400" b="1" dirty="0">
              <a:solidFill>
                <a:schemeClr val="tx1"/>
              </a:solidFill>
            </a:endParaRPr>
          </a:p>
          <a:p>
            <a:pPr fontAlgn="auto">
              <a:spcBef>
                <a:spcPts val="0"/>
              </a:spcBef>
              <a:spcAft>
                <a:spcPts val="0"/>
              </a:spcAft>
              <a:defRPr/>
            </a:pPr>
            <a:r>
              <a:rPr lang="ja-JP" altLang="en-US" sz="1400" b="1" dirty="0">
                <a:solidFill>
                  <a:schemeClr val="tx1"/>
                </a:solidFill>
              </a:rPr>
              <a:t>記載の上、納税地を所轄</a:t>
            </a:r>
            <a:endParaRPr lang="en-US" altLang="ja-JP" sz="1400" b="1" dirty="0">
              <a:solidFill>
                <a:schemeClr val="tx1"/>
              </a:solidFill>
            </a:endParaRPr>
          </a:p>
          <a:p>
            <a:pPr fontAlgn="auto">
              <a:spcBef>
                <a:spcPts val="0"/>
              </a:spcBef>
              <a:spcAft>
                <a:spcPts val="0"/>
              </a:spcAft>
              <a:defRPr/>
            </a:pPr>
            <a:r>
              <a:rPr lang="ja-JP" altLang="en-US" sz="1400" b="1" dirty="0">
                <a:solidFill>
                  <a:schemeClr val="tx1"/>
                </a:solidFill>
              </a:rPr>
              <a:t>する税務署に提出する必</a:t>
            </a:r>
            <a:endParaRPr lang="en-US" altLang="ja-JP" sz="1400" b="1" dirty="0">
              <a:solidFill>
                <a:schemeClr val="tx1"/>
              </a:solidFill>
            </a:endParaRPr>
          </a:p>
          <a:p>
            <a:pPr fontAlgn="auto">
              <a:spcBef>
                <a:spcPts val="0"/>
              </a:spcBef>
              <a:spcAft>
                <a:spcPts val="0"/>
              </a:spcAft>
              <a:defRPr/>
            </a:pPr>
            <a:r>
              <a:rPr lang="ja-JP" altLang="en-US" sz="1400" b="1" dirty="0">
                <a:solidFill>
                  <a:schemeClr val="tx1"/>
                </a:solidFill>
              </a:rPr>
              <a:t>要があります。</a:t>
            </a:r>
            <a:endParaRPr lang="ja-JP" altLang="en-US" sz="1400" b="1" dirty="0">
              <a:solidFill>
                <a:schemeClr val="tx1"/>
              </a:solidFill>
              <a:ea typeface="ＭＳ ゴシック" pitchFamily="49" charset="-128"/>
            </a:endParaRPr>
          </a:p>
        </p:txBody>
      </p:sp>
      <p:grpSp>
        <p:nvGrpSpPr>
          <p:cNvPr id="23" name="グループ化 22"/>
          <p:cNvGrpSpPr/>
          <p:nvPr/>
        </p:nvGrpSpPr>
        <p:grpSpPr>
          <a:xfrm>
            <a:off x="3560293" y="2260140"/>
            <a:ext cx="5300142" cy="3800278"/>
            <a:chOff x="3560293" y="2260140"/>
            <a:chExt cx="5300142" cy="3800278"/>
          </a:xfrm>
        </p:grpSpPr>
        <p:grpSp>
          <p:nvGrpSpPr>
            <p:cNvPr id="22" name="グループ化 21"/>
            <p:cNvGrpSpPr/>
            <p:nvPr/>
          </p:nvGrpSpPr>
          <p:grpSpPr>
            <a:xfrm>
              <a:off x="3560293" y="2260140"/>
              <a:ext cx="5300142" cy="3800278"/>
              <a:chOff x="3560293" y="2260140"/>
              <a:chExt cx="5300142" cy="3800278"/>
            </a:xfrm>
          </p:grpSpPr>
          <p:sp>
            <p:nvSpPr>
              <p:cNvPr id="39" name="円/楕円 38"/>
              <p:cNvSpPr/>
              <p:nvPr/>
            </p:nvSpPr>
            <p:spPr bwMode="auto">
              <a:xfrm>
                <a:off x="4283360" y="2836271"/>
                <a:ext cx="3673016" cy="2962365"/>
              </a:xfrm>
              <a:prstGeom prst="ellipse">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ja-JP" altLang="en-US"/>
              </a:p>
            </p:txBody>
          </p:sp>
          <p:grpSp>
            <p:nvGrpSpPr>
              <p:cNvPr id="24" name="グループ化 23"/>
              <p:cNvGrpSpPr/>
              <p:nvPr/>
            </p:nvGrpSpPr>
            <p:grpSpPr bwMode="auto">
              <a:xfrm>
                <a:off x="4909778" y="2260140"/>
                <a:ext cx="2520310" cy="1152262"/>
                <a:chOff x="2341558" y="133233"/>
                <a:chExt cx="2071954" cy="982219"/>
              </a:xfrm>
              <a:solidFill>
                <a:schemeClr val="tx2">
                  <a:lumMod val="20000"/>
                  <a:lumOff val="80000"/>
                </a:schemeClr>
              </a:solidFill>
              <a:scene3d>
                <a:camera prst="orthographicFront"/>
                <a:lightRig rig="chilly" dir="t"/>
              </a:scene3d>
            </p:grpSpPr>
            <p:sp>
              <p:nvSpPr>
                <p:cNvPr id="25" name="角丸四角形 24"/>
                <p:cNvSpPr/>
                <p:nvPr/>
              </p:nvSpPr>
              <p:spPr>
                <a:xfrm>
                  <a:off x="2341558" y="133233"/>
                  <a:ext cx="2071954" cy="982219"/>
                </a:xfrm>
                <a:prstGeom prst="roundRect">
                  <a:avLst/>
                </a:prstGeom>
                <a:solidFill>
                  <a:schemeClr val="tx2">
                    <a:lumMod val="20000"/>
                    <a:lumOff val="80000"/>
                  </a:schemeClr>
                </a:solidFill>
              </p:spPr>
              <p:style>
                <a:lnRef idx="0">
                  <a:schemeClr val="accent1"/>
                </a:lnRef>
                <a:fillRef idx="3">
                  <a:schemeClr val="accent1"/>
                </a:fillRef>
                <a:effectRef idx="3">
                  <a:schemeClr val="accent1"/>
                </a:effectRef>
                <a:fontRef idx="minor">
                  <a:schemeClr val="lt1"/>
                </a:fontRef>
              </p:style>
            </p:sp>
            <p:sp>
              <p:nvSpPr>
                <p:cNvPr id="26" name="角丸四角形 4"/>
                <p:cNvSpPr/>
                <p:nvPr/>
              </p:nvSpPr>
              <p:spPr>
                <a:xfrm>
                  <a:off x="2506780" y="193970"/>
                  <a:ext cx="1806614" cy="886323"/>
                </a:xfrm>
                <a:prstGeom prst="rect">
                  <a:avLst/>
                </a:prstGeom>
                <a:grpFill/>
              </p:spPr>
              <p:style>
                <a:lnRef idx="0">
                  <a:schemeClr val="accent1"/>
                </a:lnRef>
                <a:fillRef idx="3">
                  <a:schemeClr val="accent1"/>
                </a:fillRef>
                <a:effectRef idx="3">
                  <a:schemeClr val="accent1"/>
                </a:effectRef>
                <a:fontRef idx="minor">
                  <a:schemeClr val="lt1"/>
                </a:fontRef>
              </p:style>
              <p:txBody>
                <a:bodyPr lIns="60960" tIns="60960" rIns="60960" bIns="60960" spcCol="1270" anchor="ctr"/>
                <a:lstStyle/>
                <a:p>
                  <a:pPr algn="ctr" defTabSz="711200" fontAlgn="auto">
                    <a:lnSpc>
                      <a:spcPct val="90000"/>
                    </a:lnSpc>
                    <a:spcAft>
                      <a:spcPct val="35000"/>
                    </a:spcAft>
                    <a:defRPr/>
                  </a:pPr>
                  <a:r>
                    <a:rPr lang="ja-JP" altLang="en-US" sz="1600" b="1" dirty="0">
                      <a:solidFill>
                        <a:schemeClr val="tx1"/>
                      </a:solidFill>
                    </a:rPr>
                    <a:t>迅速性・効率性</a:t>
                  </a:r>
                </a:p>
              </p:txBody>
            </p:sp>
          </p:grpSp>
          <p:grpSp>
            <p:nvGrpSpPr>
              <p:cNvPr id="30" name="グループ化 29"/>
              <p:cNvGrpSpPr/>
              <p:nvPr/>
            </p:nvGrpSpPr>
            <p:grpSpPr bwMode="auto">
              <a:xfrm>
                <a:off x="3560293" y="4798759"/>
                <a:ext cx="2445408" cy="1261659"/>
                <a:chOff x="4511319" y="2706857"/>
                <a:chExt cx="2445379" cy="1261513"/>
              </a:xfrm>
              <a:solidFill>
                <a:schemeClr val="tx2">
                  <a:lumMod val="20000"/>
                  <a:lumOff val="80000"/>
                </a:schemeClr>
              </a:solidFill>
              <a:scene3d>
                <a:camera prst="orthographicFront"/>
                <a:lightRig rig="chilly" dir="t"/>
              </a:scene3d>
            </p:grpSpPr>
            <p:sp>
              <p:nvSpPr>
                <p:cNvPr id="31" name="角丸四角形 30"/>
                <p:cNvSpPr/>
                <p:nvPr/>
              </p:nvSpPr>
              <p:spPr>
                <a:xfrm>
                  <a:off x="4511319" y="2706857"/>
                  <a:ext cx="2445379" cy="1261513"/>
                </a:xfrm>
                <a:prstGeom prst="roundRect">
                  <a:avLst/>
                </a:prstGeom>
                <a:grpFill/>
              </p:spPr>
              <p:style>
                <a:lnRef idx="0">
                  <a:schemeClr val="accent1"/>
                </a:lnRef>
                <a:fillRef idx="3">
                  <a:schemeClr val="accent1"/>
                </a:fillRef>
                <a:effectRef idx="3">
                  <a:schemeClr val="accent1"/>
                </a:effectRef>
                <a:fontRef idx="minor">
                  <a:schemeClr val="lt1"/>
                </a:fontRef>
              </p:style>
            </p:sp>
            <p:sp>
              <p:nvSpPr>
                <p:cNvPr id="32" name="角丸四角形 4"/>
                <p:cNvSpPr/>
                <p:nvPr/>
              </p:nvSpPr>
              <p:spPr>
                <a:xfrm>
                  <a:off x="4624225" y="2835956"/>
                  <a:ext cx="2219568" cy="1092868"/>
                </a:xfrm>
                <a:prstGeom prst="rect">
                  <a:avLst/>
                </a:prstGeom>
                <a:grpFill/>
              </p:spPr>
              <p:style>
                <a:lnRef idx="0">
                  <a:schemeClr val="accent1"/>
                </a:lnRef>
                <a:fillRef idx="3">
                  <a:schemeClr val="accent1"/>
                </a:fillRef>
                <a:effectRef idx="3">
                  <a:schemeClr val="accent1"/>
                </a:effectRef>
                <a:fontRef idx="minor">
                  <a:schemeClr val="lt1"/>
                </a:fontRef>
              </p:style>
              <p:txBody>
                <a:bodyPr lIns="60960" tIns="60960" rIns="60960" bIns="60960" spcCol="1270" anchor="ctr"/>
                <a:lstStyle/>
                <a:p>
                  <a:pPr algn="ctr" defTabSz="711200" fontAlgn="auto">
                    <a:lnSpc>
                      <a:spcPct val="90000"/>
                    </a:lnSpc>
                    <a:spcAft>
                      <a:spcPct val="35000"/>
                    </a:spcAft>
                    <a:defRPr/>
                  </a:pPr>
                  <a:r>
                    <a:rPr lang="ja-JP" altLang="en-US" sz="1600" b="1" dirty="0">
                      <a:solidFill>
                        <a:schemeClr val="tx1"/>
                      </a:solidFill>
                    </a:rPr>
                    <a:t>添付書類の提出省略</a:t>
                  </a:r>
                  <a:endParaRPr lang="en-US" altLang="ja-JP" sz="1600" b="1" dirty="0">
                    <a:solidFill>
                      <a:schemeClr val="tx1"/>
                    </a:solidFill>
                  </a:endParaRPr>
                </a:p>
                <a:p>
                  <a:pPr defTabSz="711200" fontAlgn="auto">
                    <a:spcAft>
                      <a:spcPct val="35000"/>
                    </a:spcAft>
                    <a:defRPr/>
                  </a:pPr>
                  <a:r>
                    <a:rPr lang="ja-JP" altLang="en-US" sz="1050" b="1" dirty="0">
                      <a:solidFill>
                        <a:schemeClr val="tx1"/>
                      </a:solidFill>
                      <a:latin typeface="+mn-ea"/>
                    </a:rPr>
                    <a:t>医療費の領収書や源泉徴収票等は、提出に代えて、記載内容を入力</a:t>
                  </a:r>
                  <a:r>
                    <a:rPr lang="ja-JP" altLang="en-US" sz="1050" b="1" dirty="0" smtClean="0">
                      <a:solidFill>
                        <a:schemeClr val="tx1"/>
                      </a:solidFill>
                      <a:latin typeface="+mn-ea"/>
                    </a:rPr>
                    <a:t>して送信</a:t>
                  </a:r>
                  <a:r>
                    <a:rPr lang="ja-JP" altLang="en-US" sz="1050" b="1" dirty="0">
                      <a:solidFill>
                        <a:schemeClr val="tx1"/>
                      </a:solidFill>
                      <a:latin typeface="+mn-ea"/>
                    </a:rPr>
                    <a:t>できるように</a:t>
                  </a:r>
                  <a:r>
                    <a:rPr lang="ja-JP" altLang="en-US" sz="1050" b="1" dirty="0" smtClean="0">
                      <a:solidFill>
                        <a:schemeClr val="tx1"/>
                      </a:solidFill>
                      <a:latin typeface="+mn-ea"/>
                    </a:rPr>
                    <a:t>なりました。</a:t>
                  </a:r>
                  <a:endParaRPr lang="ja-JP" altLang="en-US" sz="600" b="1" dirty="0">
                    <a:latin typeface="+mn-ea"/>
                  </a:endParaRPr>
                </a:p>
              </p:txBody>
            </p:sp>
          </p:grpSp>
          <p:grpSp>
            <p:nvGrpSpPr>
              <p:cNvPr id="33" name="グループ化 32"/>
              <p:cNvGrpSpPr/>
              <p:nvPr/>
            </p:nvGrpSpPr>
            <p:grpSpPr bwMode="auto">
              <a:xfrm>
                <a:off x="6385388" y="4825075"/>
                <a:ext cx="2475047" cy="1219468"/>
                <a:chOff x="3668064" y="4533371"/>
                <a:chExt cx="2403008" cy="1219327"/>
              </a:xfrm>
              <a:solidFill>
                <a:schemeClr val="tx2">
                  <a:lumMod val="20000"/>
                  <a:lumOff val="80000"/>
                </a:schemeClr>
              </a:solidFill>
              <a:scene3d>
                <a:camera prst="orthographicFront"/>
                <a:lightRig rig="chilly" dir="t"/>
              </a:scene3d>
            </p:grpSpPr>
            <p:sp>
              <p:nvSpPr>
                <p:cNvPr id="34" name="角丸四角形 33"/>
                <p:cNvSpPr/>
                <p:nvPr/>
              </p:nvSpPr>
              <p:spPr>
                <a:xfrm>
                  <a:off x="3668064" y="4533371"/>
                  <a:ext cx="2403008" cy="1219327"/>
                </a:xfrm>
                <a:prstGeom prst="roundRect">
                  <a:avLst/>
                </a:prstGeom>
                <a:grpFill/>
              </p:spPr>
              <p:style>
                <a:lnRef idx="0">
                  <a:schemeClr val="accent1"/>
                </a:lnRef>
                <a:fillRef idx="3">
                  <a:schemeClr val="accent1"/>
                </a:fillRef>
                <a:effectRef idx="3">
                  <a:schemeClr val="accent1"/>
                </a:effectRef>
                <a:fontRef idx="minor">
                  <a:schemeClr val="lt1"/>
                </a:fontRef>
              </p:style>
            </p:sp>
            <p:sp>
              <p:nvSpPr>
                <p:cNvPr id="35" name="角丸四角形 4"/>
                <p:cNvSpPr/>
                <p:nvPr/>
              </p:nvSpPr>
              <p:spPr>
                <a:xfrm>
                  <a:off x="3820884" y="4841318"/>
                  <a:ext cx="2163016" cy="751197"/>
                </a:xfrm>
                <a:prstGeom prst="rect">
                  <a:avLst/>
                </a:prstGeom>
                <a:grpFill/>
              </p:spPr>
              <p:style>
                <a:lnRef idx="0">
                  <a:schemeClr val="accent1"/>
                </a:lnRef>
                <a:fillRef idx="3">
                  <a:schemeClr val="accent1"/>
                </a:fillRef>
                <a:effectRef idx="3">
                  <a:schemeClr val="accent1"/>
                </a:effectRef>
                <a:fontRef idx="minor">
                  <a:schemeClr val="lt1"/>
                </a:fontRef>
              </p:style>
              <p:txBody>
                <a:bodyPr lIns="60960" tIns="60960" rIns="60960" bIns="60960" spcCol="1270" anchor="ctr"/>
                <a:lstStyle/>
                <a:p>
                  <a:pPr algn="ctr" defTabSz="711200" fontAlgn="auto">
                    <a:lnSpc>
                      <a:spcPct val="90000"/>
                    </a:lnSpc>
                    <a:spcAft>
                      <a:spcPct val="35000"/>
                    </a:spcAft>
                    <a:defRPr/>
                  </a:pPr>
                  <a:r>
                    <a:rPr lang="ja-JP" altLang="en-US" sz="1600" b="1" dirty="0">
                      <a:solidFill>
                        <a:schemeClr val="tx1"/>
                      </a:solidFill>
                    </a:rPr>
                    <a:t>還付が</a:t>
                  </a:r>
                  <a:r>
                    <a:rPr lang="ja-JP" altLang="en-US" sz="1600" b="1" dirty="0" smtClean="0">
                      <a:solidFill>
                        <a:schemeClr val="tx1"/>
                      </a:solidFill>
                    </a:rPr>
                    <a:t>スピーディー　　</a:t>
                  </a:r>
                  <a:endParaRPr lang="en-US" altLang="ja-JP" sz="1600" b="1" dirty="0">
                    <a:solidFill>
                      <a:schemeClr val="tx1"/>
                    </a:solidFill>
                  </a:endParaRPr>
                </a:p>
                <a:p>
                  <a:pPr defTabSz="711200" fontAlgn="auto">
                    <a:spcAft>
                      <a:spcPct val="35000"/>
                    </a:spcAft>
                    <a:defRPr/>
                  </a:pPr>
                  <a:r>
                    <a:rPr lang="en-US" altLang="en-US" sz="1050" b="1" dirty="0">
                      <a:solidFill>
                        <a:schemeClr val="tx1"/>
                      </a:solidFill>
                    </a:rPr>
                    <a:t>e-Tax</a:t>
                  </a:r>
                  <a:r>
                    <a:rPr lang="ja-JP" altLang="en-US" sz="1050" b="1" dirty="0">
                      <a:solidFill>
                        <a:schemeClr val="tx1"/>
                      </a:solidFill>
                    </a:rPr>
                    <a:t>で申告された還付申告は</a:t>
                  </a:r>
                  <a:r>
                    <a:rPr lang="ja-JP" altLang="en-US" sz="1050" b="1" dirty="0" smtClean="0">
                      <a:solidFill>
                        <a:schemeClr val="tx1"/>
                      </a:solidFill>
                    </a:rPr>
                    <a:t>早期処理されます。</a:t>
                  </a:r>
                  <a:endParaRPr lang="en-US" altLang="ja-JP" sz="1050" b="1" dirty="0">
                    <a:solidFill>
                      <a:schemeClr val="tx1"/>
                    </a:solidFill>
                  </a:endParaRPr>
                </a:p>
                <a:p>
                  <a:pPr algn="ctr" defTabSz="711200" fontAlgn="auto">
                    <a:lnSpc>
                      <a:spcPct val="90000"/>
                    </a:lnSpc>
                    <a:spcAft>
                      <a:spcPct val="35000"/>
                    </a:spcAft>
                    <a:defRPr/>
                  </a:pPr>
                  <a:endParaRPr lang="ja-JP" altLang="en-US" sz="1050" b="1" dirty="0">
                    <a:solidFill>
                      <a:schemeClr val="tx1"/>
                    </a:solidFill>
                    <a:latin typeface="+mn-ea"/>
                  </a:endParaRPr>
                </a:p>
              </p:txBody>
            </p:sp>
          </p:grpSp>
        </p:grpSp>
        <p:sp>
          <p:nvSpPr>
            <p:cNvPr id="15" name="テキスト ボックス 14"/>
            <p:cNvSpPr txBox="1"/>
            <p:nvPr/>
          </p:nvSpPr>
          <p:spPr>
            <a:xfrm>
              <a:off x="5274406" y="4005929"/>
              <a:ext cx="1791054" cy="523220"/>
            </a:xfrm>
            <a:prstGeom prst="rect">
              <a:avLst/>
            </a:prstGeom>
            <a:noFill/>
          </p:spPr>
          <p:txBody>
            <a:bodyPr wrap="square" rtlCol="0">
              <a:spAutoFit/>
            </a:bodyPr>
            <a:lstStyle/>
            <a:p>
              <a:r>
                <a:rPr kumimoji="1" lang="ja-JP" altLang="en-US" sz="2800" dirty="0" smtClean="0">
                  <a:solidFill>
                    <a:schemeClr val="tx2">
                      <a:lumMod val="60000"/>
                      <a:lumOff val="40000"/>
                    </a:schemeClr>
                  </a:solidFill>
                  <a:latin typeface="HG創英角ｺﾞｼｯｸUB" panose="020B0909000000000000" pitchFamily="49" charset="-128"/>
                  <a:ea typeface="HG創英角ｺﾞｼｯｸUB" panose="020B0909000000000000" pitchFamily="49" charset="-128"/>
                </a:rPr>
                <a:t>メリット</a:t>
              </a:r>
              <a:endParaRPr kumimoji="1" lang="ja-JP" altLang="en-US" sz="2800" dirty="0">
                <a:solidFill>
                  <a:schemeClr val="tx2">
                    <a:lumMod val="60000"/>
                    <a:lumOff val="40000"/>
                  </a:schemeClr>
                </a:solidFill>
                <a:latin typeface="HG創英角ｺﾞｼｯｸUB" panose="020B0909000000000000" pitchFamily="49" charset="-128"/>
                <a:ea typeface="HG創英角ｺﾞｼｯｸUB" panose="020B0909000000000000" pitchFamily="49"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nodeType="afterGroup">
                            <p:stCondLst>
                              <p:cond delay="2000"/>
                            </p:stCondLst>
                            <p:childTnLst>
                              <p:par>
                                <p:cTn id="9" presetID="22" presetClass="entr" presetSubtype="8" fill="hold"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2000"/>
                                        <p:tgtEl>
                                          <p:spTgt spid="13"/>
                                        </p:tgtEl>
                                      </p:cBhvr>
                                    </p:animEffect>
                                  </p:childTnLst>
                                </p:cTn>
                              </p:par>
                            </p:childTnLst>
                          </p:cTn>
                        </p:par>
                        <p:par>
                          <p:cTn id="12" fill="hold" nodeType="afterGroup">
                            <p:stCondLst>
                              <p:cond delay="4500"/>
                            </p:stCondLst>
                            <p:childTnLst>
                              <p:par>
                                <p:cTn id="13" presetID="42"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2000"/>
                                        <p:tgtEl>
                                          <p:spTgt spid="23"/>
                                        </p:tgtEl>
                                      </p:cBhvr>
                                    </p:animEffect>
                                    <p:anim calcmode="lin" valueType="num">
                                      <p:cBhvr>
                                        <p:cTn id="16" dur="2000" fill="hold"/>
                                        <p:tgtEl>
                                          <p:spTgt spid="23"/>
                                        </p:tgtEl>
                                        <p:attrNameLst>
                                          <p:attrName>ppt_x</p:attrName>
                                        </p:attrNameLst>
                                      </p:cBhvr>
                                      <p:tavLst>
                                        <p:tav tm="0">
                                          <p:val>
                                            <p:strVal val="#ppt_x"/>
                                          </p:val>
                                        </p:tav>
                                        <p:tav tm="100000">
                                          <p:val>
                                            <p:strVal val="#ppt_x"/>
                                          </p:val>
                                        </p:tav>
                                      </p:tavLst>
                                    </p:anim>
                                    <p:anim calcmode="lin" valueType="num">
                                      <p:cBhvr>
                                        <p:cTn id="17" dur="2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線コネクタ 31"/>
          <p:cNvCxnSpPr/>
          <p:nvPr/>
        </p:nvCxnSpPr>
        <p:spPr>
          <a:xfrm>
            <a:off x="0" y="5140968"/>
            <a:ext cx="9144000"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grpSp>
        <p:nvGrpSpPr>
          <p:cNvPr id="2" name="グループ化 1"/>
          <p:cNvGrpSpPr/>
          <p:nvPr/>
        </p:nvGrpSpPr>
        <p:grpSpPr>
          <a:xfrm>
            <a:off x="964718" y="594780"/>
            <a:ext cx="2021984" cy="493927"/>
            <a:chOff x="2445489" y="0"/>
            <a:chExt cx="2021984" cy="493927"/>
          </a:xfrm>
        </p:grpSpPr>
        <p:sp>
          <p:nvSpPr>
            <p:cNvPr id="3" name="片側の 2 つの角を丸めた四角形 2"/>
            <p:cNvSpPr/>
            <p:nvPr/>
          </p:nvSpPr>
          <p:spPr>
            <a:xfrm>
              <a:off x="2445489" y="0"/>
              <a:ext cx="2021984" cy="493927"/>
            </a:xfrm>
            <a:prstGeom prst="round2SameRect">
              <a:avLst>
                <a:gd name="adj1" fmla="val 16670"/>
                <a:gd name="adj2" fmla="val 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 name="片側の 2 つの角を丸めた四角形 4"/>
            <p:cNvSpPr/>
            <p:nvPr/>
          </p:nvSpPr>
          <p:spPr>
            <a:xfrm>
              <a:off x="2469605" y="24116"/>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kumimoji="1" lang="ja-JP" altLang="en-US" sz="2100" b="1" kern="1200" dirty="0" smtClean="0">
                  <a:latin typeface="HG丸ｺﾞｼｯｸM-PRO" panose="020F0600000000000000" pitchFamily="50" charset="-128"/>
                  <a:ea typeface="HG丸ｺﾞｼｯｸM-PRO" panose="020F0600000000000000" pitchFamily="50" charset="-128"/>
                </a:rPr>
                <a:t>弥生時代</a:t>
              </a:r>
              <a:endParaRPr kumimoji="1" lang="ja-JP" altLang="en-US" sz="2100" b="1" kern="1200" dirty="0">
                <a:latin typeface="HG丸ｺﾞｼｯｸM-PRO" panose="020F0600000000000000" pitchFamily="50" charset="-128"/>
                <a:ea typeface="HG丸ｺﾞｼｯｸM-PRO" panose="020F0600000000000000" pitchFamily="50" charset="-128"/>
              </a:endParaRPr>
            </a:p>
          </p:txBody>
        </p:sp>
      </p:grpSp>
      <p:grpSp>
        <p:nvGrpSpPr>
          <p:cNvPr id="8" name="グループ化 7"/>
          <p:cNvGrpSpPr/>
          <p:nvPr/>
        </p:nvGrpSpPr>
        <p:grpSpPr>
          <a:xfrm>
            <a:off x="957803" y="1244416"/>
            <a:ext cx="2021984" cy="493927"/>
            <a:chOff x="0" y="726819"/>
            <a:chExt cx="2021984" cy="493927"/>
          </a:xfrm>
        </p:grpSpPr>
        <p:sp>
          <p:nvSpPr>
            <p:cNvPr id="9" name="片側の 2 つの角を丸めた四角形 8"/>
            <p:cNvSpPr/>
            <p:nvPr/>
          </p:nvSpPr>
          <p:spPr>
            <a:xfrm>
              <a:off x="0" y="726819"/>
              <a:ext cx="2021984" cy="493927"/>
            </a:xfrm>
            <a:prstGeom prst="round2SameRect">
              <a:avLst>
                <a:gd name="adj1" fmla="val 16670"/>
                <a:gd name="adj2" fmla="val 0"/>
              </a:avLst>
            </a:prstGeom>
          </p:spPr>
          <p:style>
            <a:lnRef idx="2">
              <a:schemeClr val="accent3">
                <a:hueOff val="770919"/>
                <a:satOff val="-4133"/>
                <a:lumOff val="-556"/>
                <a:alphaOff val="0"/>
              </a:schemeClr>
            </a:lnRef>
            <a:fillRef idx="1">
              <a:schemeClr val="accent3">
                <a:hueOff val="770919"/>
                <a:satOff val="-4133"/>
                <a:lumOff val="-556"/>
                <a:alphaOff val="0"/>
              </a:schemeClr>
            </a:fillRef>
            <a:effectRef idx="0">
              <a:schemeClr val="accent3">
                <a:hueOff val="770919"/>
                <a:satOff val="-4133"/>
                <a:lumOff val="-556"/>
                <a:alphaOff val="0"/>
              </a:schemeClr>
            </a:effectRef>
            <a:fontRef idx="minor">
              <a:schemeClr val="lt1"/>
            </a:fontRef>
          </p:style>
        </p:sp>
        <p:sp>
          <p:nvSpPr>
            <p:cNvPr id="10" name="片側の 2 つの角を丸めた四角形 4"/>
            <p:cNvSpPr/>
            <p:nvPr/>
          </p:nvSpPr>
          <p:spPr>
            <a:xfrm>
              <a:off x="24116" y="750935"/>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kumimoji="1" lang="ja-JP" altLang="en-US" sz="2100" b="1" kern="1200" dirty="0" smtClean="0">
                  <a:latin typeface="HG丸ｺﾞｼｯｸM-PRO" panose="020F0600000000000000" pitchFamily="50" charset="-128"/>
                  <a:ea typeface="HG丸ｺﾞｼｯｸM-PRO" panose="020F0600000000000000" pitchFamily="50" charset="-128"/>
                </a:rPr>
                <a:t>大化の改新以後</a:t>
              </a:r>
              <a:endParaRPr kumimoji="1" lang="ja-JP" altLang="en-US" sz="2100" b="1" kern="1200" dirty="0">
                <a:latin typeface="HG丸ｺﾞｼｯｸM-PRO" panose="020F0600000000000000" pitchFamily="50" charset="-128"/>
                <a:ea typeface="HG丸ｺﾞｼｯｸM-PRO" panose="020F0600000000000000" pitchFamily="50" charset="-128"/>
              </a:endParaRPr>
            </a:p>
          </p:txBody>
        </p:sp>
      </p:grpSp>
      <p:grpSp>
        <p:nvGrpSpPr>
          <p:cNvPr id="15" name="グループ化 14"/>
          <p:cNvGrpSpPr/>
          <p:nvPr/>
        </p:nvGrpSpPr>
        <p:grpSpPr>
          <a:xfrm>
            <a:off x="971599" y="1970488"/>
            <a:ext cx="2021984" cy="493927"/>
            <a:chOff x="0" y="1393703"/>
            <a:chExt cx="2021984" cy="493927"/>
          </a:xfrm>
        </p:grpSpPr>
        <p:sp>
          <p:nvSpPr>
            <p:cNvPr id="16" name="片側の 2 つの角を丸めた四角形 15"/>
            <p:cNvSpPr/>
            <p:nvPr/>
          </p:nvSpPr>
          <p:spPr>
            <a:xfrm>
              <a:off x="0" y="1393703"/>
              <a:ext cx="2021984" cy="493927"/>
            </a:xfrm>
            <a:prstGeom prst="round2SameRect">
              <a:avLst>
                <a:gd name="adj1" fmla="val 16670"/>
                <a:gd name="adj2" fmla="val 0"/>
              </a:avLst>
            </a:prstGeom>
          </p:spPr>
          <p:style>
            <a:lnRef idx="2">
              <a:schemeClr val="accent3">
                <a:hueOff val="1541839"/>
                <a:satOff val="-8265"/>
                <a:lumOff val="-1111"/>
                <a:alphaOff val="0"/>
              </a:schemeClr>
            </a:lnRef>
            <a:fillRef idx="1">
              <a:schemeClr val="accent3">
                <a:hueOff val="1541839"/>
                <a:satOff val="-8265"/>
                <a:lumOff val="-1111"/>
                <a:alphaOff val="0"/>
              </a:schemeClr>
            </a:fillRef>
            <a:effectRef idx="0">
              <a:schemeClr val="accent3">
                <a:hueOff val="1541839"/>
                <a:satOff val="-8265"/>
                <a:lumOff val="-1111"/>
                <a:alphaOff val="0"/>
              </a:schemeClr>
            </a:effectRef>
            <a:fontRef idx="minor">
              <a:schemeClr val="lt1"/>
            </a:fontRef>
          </p:style>
        </p:sp>
        <p:sp>
          <p:nvSpPr>
            <p:cNvPr id="17" name="片側の 2 つの角を丸めた四角形 4"/>
            <p:cNvSpPr/>
            <p:nvPr/>
          </p:nvSpPr>
          <p:spPr>
            <a:xfrm>
              <a:off x="24116" y="1417819"/>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kumimoji="1" lang="ja-JP" altLang="en-US" sz="2100" b="1" kern="1200" dirty="0" smtClean="0">
                  <a:latin typeface="HG丸ｺﾞｼｯｸM-PRO" panose="020F0600000000000000" pitchFamily="50" charset="-128"/>
                  <a:ea typeface="HG丸ｺﾞｼｯｸM-PRO" panose="020F0600000000000000" pitchFamily="50" charset="-128"/>
                </a:rPr>
                <a:t>鎌倉・室町時代</a:t>
              </a:r>
              <a:endParaRPr kumimoji="1" lang="en-US" altLang="ja-JP" sz="2100" b="1" kern="1200" dirty="0" smtClean="0">
                <a:latin typeface="HG丸ｺﾞｼｯｸM-PRO" panose="020F0600000000000000" pitchFamily="50" charset="-128"/>
                <a:ea typeface="HG丸ｺﾞｼｯｸM-PRO" panose="020F0600000000000000" pitchFamily="50" charset="-128"/>
              </a:endParaRPr>
            </a:p>
          </p:txBody>
        </p:sp>
      </p:grpSp>
      <p:grpSp>
        <p:nvGrpSpPr>
          <p:cNvPr id="21" name="グループ化 20"/>
          <p:cNvGrpSpPr/>
          <p:nvPr/>
        </p:nvGrpSpPr>
        <p:grpSpPr>
          <a:xfrm>
            <a:off x="971600" y="2653506"/>
            <a:ext cx="2021984" cy="484798"/>
            <a:chOff x="-4704" y="1418724"/>
            <a:chExt cx="2021984" cy="484798"/>
          </a:xfrm>
          <a:solidFill>
            <a:schemeClr val="accent1"/>
          </a:solidFill>
        </p:grpSpPr>
        <p:sp>
          <p:nvSpPr>
            <p:cNvPr id="22" name="片側の 2 つの角を丸めた四角形 21"/>
            <p:cNvSpPr/>
            <p:nvPr/>
          </p:nvSpPr>
          <p:spPr>
            <a:xfrm>
              <a:off x="-4704" y="1418724"/>
              <a:ext cx="2021984" cy="484798"/>
            </a:xfrm>
            <a:prstGeom prst="round2SameRect">
              <a:avLst>
                <a:gd name="adj1" fmla="val 16670"/>
                <a:gd name="adj2" fmla="val 0"/>
              </a:avLst>
            </a:prstGeom>
            <a:grpFill/>
            <a:ln>
              <a:solidFill>
                <a:schemeClr val="accent1"/>
              </a:solidFill>
            </a:ln>
          </p:spPr>
          <p:style>
            <a:lnRef idx="2">
              <a:schemeClr val="accent3">
                <a:hueOff val="3750088"/>
                <a:satOff val="-5627"/>
                <a:lumOff val="-915"/>
                <a:alphaOff val="0"/>
              </a:schemeClr>
            </a:lnRef>
            <a:fillRef idx="1">
              <a:schemeClr val="accent3">
                <a:hueOff val="3750088"/>
                <a:satOff val="-5627"/>
                <a:lumOff val="-915"/>
                <a:alphaOff val="0"/>
              </a:schemeClr>
            </a:fillRef>
            <a:effectRef idx="0">
              <a:schemeClr val="accent3">
                <a:hueOff val="3750088"/>
                <a:satOff val="-5627"/>
                <a:lumOff val="-915"/>
                <a:alphaOff val="0"/>
              </a:schemeClr>
            </a:effectRef>
            <a:fontRef idx="minor">
              <a:schemeClr val="lt1"/>
            </a:fontRef>
          </p:style>
        </p:sp>
        <p:sp>
          <p:nvSpPr>
            <p:cNvPr id="23" name="片側の 2 つの角を丸めた四角形 4"/>
            <p:cNvSpPr/>
            <p:nvPr/>
          </p:nvSpPr>
          <p:spPr>
            <a:xfrm>
              <a:off x="114055" y="1430559"/>
              <a:ext cx="1784465" cy="472963"/>
            </a:xfrm>
            <a:prstGeom prst="rect">
              <a:avLst/>
            </a:prstGeom>
            <a:grpFill/>
          </p:spPr>
          <p:style>
            <a:lnRef idx="0">
              <a:scrgbClr r="0" g="0" b="0"/>
            </a:lnRef>
            <a:fillRef idx="0">
              <a:scrgbClr r="0" g="0" b="0"/>
            </a:fillRef>
            <a:effectRef idx="0">
              <a:scrgbClr r="0" g="0" b="0"/>
            </a:effectRef>
            <a:fontRef idx="minor">
              <a:schemeClr val="lt1"/>
            </a:fontRef>
          </p:style>
          <p:txBody>
            <a:bodyPr lIns="40005" tIns="40005" rIns="40005" bIns="40005" spcCol="1270" anchor="ctr"/>
            <a:lstStyle/>
            <a:p>
              <a:pPr algn="ctr" defTabSz="933450">
                <a:lnSpc>
                  <a:spcPct val="90000"/>
                </a:lnSpc>
                <a:spcAft>
                  <a:spcPct val="35000"/>
                </a:spcAft>
                <a:defRPr/>
              </a:pPr>
              <a:r>
                <a:rPr lang="ja-JP" altLang="en-US" sz="2100" b="1" dirty="0">
                  <a:latin typeface="HG丸ｺﾞｼｯｸM-PRO" panose="020F0600000000000000" pitchFamily="50" charset="-128"/>
                  <a:ea typeface="HG丸ｺﾞｼｯｸM-PRO" panose="020F0600000000000000" pitchFamily="50" charset="-128"/>
                </a:rPr>
                <a:t>安土桃山時代</a:t>
              </a:r>
              <a:endParaRPr lang="en-US" altLang="ja-JP" sz="2100" b="1" dirty="0">
                <a:latin typeface="HG丸ｺﾞｼｯｸM-PRO" panose="020F0600000000000000" pitchFamily="50" charset="-128"/>
                <a:ea typeface="HG丸ｺﾞｼｯｸM-PRO" panose="020F0600000000000000" pitchFamily="50" charset="-128"/>
              </a:endParaRPr>
            </a:p>
          </p:txBody>
        </p:sp>
      </p:grpSp>
      <p:grpSp>
        <p:nvGrpSpPr>
          <p:cNvPr id="27" name="グループ化 26"/>
          <p:cNvGrpSpPr/>
          <p:nvPr/>
        </p:nvGrpSpPr>
        <p:grpSpPr>
          <a:xfrm>
            <a:off x="971600" y="3278339"/>
            <a:ext cx="2021984" cy="493927"/>
            <a:chOff x="2264" y="2592287"/>
            <a:chExt cx="2021984" cy="493927"/>
          </a:xfrm>
        </p:grpSpPr>
        <p:sp>
          <p:nvSpPr>
            <p:cNvPr id="28" name="片側の 2 つの角を丸めた四角形 27"/>
            <p:cNvSpPr/>
            <p:nvPr/>
          </p:nvSpPr>
          <p:spPr>
            <a:xfrm>
              <a:off x="2264" y="2592287"/>
              <a:ext cx="2021984" cy="493927"/>
            </a:xfrm>
            <a:prstGeom prst="round2SameRect">
              <a:avLst>
                <a:gd name="adj1" fmla="val 16670"/>
                <a:gd name="adj2" fmla="val 0"/>
              </a:avLst>
            </a:prstGeom>
          </p:spPr>
          <p:style>
            <a:lnRef idx="2">
              <a:schemeClr val="accent3">
                <a:hueOff val="2312758"/>
                <a:satOff val="-12398"/>
                <a:lumOff val="-1667"/>
                <a:alphaOff val="0"/>
              </a:schemeClr>
            </a:lnRef>
            <a:fillRef idx="1">
              <a:schemeClr val="accent3">
                <a:hueOff val="2312758"/>
                <a:satOff val="-12398"/>
                <a:lumOff val="-1667"/>
                <a:alphaOff val="0"/>
              </a:schemeClr>
            </a:fillRef>
            <a:effectRef idx="0">
              <a:schemeClr val="accent3">
                <a:hueOff val="2312758"/>
                <a:satOff val="-12398"/>
                <a:lumOff val="-1667"/>
                <a:alphaOff val="0"/>
              </a:schemeClr>
            </a:effectRef>
            <a:fontRef idx="minor">
              <a:schemeClr val="lt1"/>
            </a:fontRef>
          </p:style>
        </p:sp>
        <p:sp>
          <p:nvSpPr>
            <p:cNvPr id="29" name="片側の 2 つの角を丸めた四角形 4"/>
            <p:cNvSpPr/>
            <p:nvPr/>
          </p:nvSpPr>
          <p:spPr>
            <a:xfrm>
              <a:off x="26380" y="2616403"/>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kumimoji="1" lang="ja-JP" altLang="en-US" sz="2100" b="1" kern="1200" dirty="0" smtClean="0">
                  <a:latin typeface="HG丸ｺﾞｼｯｸM-PRO" panose="020F0600000000000000" pitchFamily="50" charset="-128"/>
                  <a:ea typeface="HG丸ｺﾞｼｯｸM-PRO" panose="020F0600000000000000" pitchFamily="50" charset="-128"/>
                </a:rPr>
                <a:t>江戸時代</a:t>
              </a:r>
              <a:endParaRPr kumimoji="1" lang="en-US" altLang="ja-JP" sz="2100" b="1" kern="1200" dirty="0" smtClean="0">
                <a:latin typeface="HG丸ｺﾞｼｯｸM-PRO" panose="020F0600000000000000" pitchFamily="50" charset="-128"/>
                <a:ea typeface="HG丸ｺﾞｼｯｸM-PRO" panose="020F0600000000000000" pitchFamily="50" charset="-128"/>
              </a:endParaRPr>
            </a:p>
          </p:txBody>
        </p:sp>
      </p:grpSp>
      <p:grpSp>
        <p:nvGrpSpPr>
          <p:cNvPr id="38" name="グループ化 37"/>
          <p:cNvGrpSpPr/>
          <p:nvPr/>
        </p:nvGrpSpPr>
        <p:grpSpPr>
          <a:xfrm>
            <a:off x="951983" y="4137159"/>
            <a:ext cx="2021984" cy="493927"/>
            <a:chOff x="23394" y="3219528"/>
            <a:chExt cx="2021984" cy="493927"/>
          </a:xfrm>
        </p:grpSpPr>
        <p:sp>
          <p:nvSpPr>
            <p:cNvPr id="60" name="片側の 2 つの角を丸めた四角形 59"/>
            <p:cNvSpPr/>
            <p:nvPr/>
          </p:nvSpPr>
          <p:spPr>
            <a:xfrm>
              <a:off x="23394" y="3219528"/>
              <a:ext cx="2021984" cy="493927"/>
            </a:xfrm>
            <a:prstGeom prst="round2SameRect">
              <a:avLst>
                <a:gd name="adj1" fmla="val 16670"/>
                <a:gd name="adj2" fmla="val 0"/>
              </a:avLst>
            </a:prstGeom>
          </p:spPr>
          <p:style>
            <a:lnRef idx="2">
              <a:schemeClr val="accent3">
                <a:hueOff val="3083677"/>
                <a:satOff val="-16531"/>
                <a:lumOff val="-2223"/>
                <a:alphaOff val="0"/>
              </a:schemeClr>
            </a:lnRef>
            <a:fillRef idx="1">
              <a:schemeClr val="accent3">
                <a:hueOff val="3083677"/>
                <a:satOff val="-16531"/>
                <a:lumOff val="-2223"/>
                <a:alphaOff val="0"/>
              </a:schemeClr>
            </a:fillRef>
            <a:effectRef idx="0">
              <a:schemeClr val="accent3">
                <a:hueOff val="3083677"/>
                <a:satOff val="-16531"/>
                <a:lumOff val="-2223"/>
                <a:alphaOff val="0"/>
              </a:schemeClr>
            </a:effectRef>
            <a:fontRef idx="minor">
              <a:schemeClr val="lt1"/>
            </a:fontRef>
          </p:style>
        </p:sp>
        <p:sp>
          <p:nvSpPr>
            <p:cNvPr id="61" name="片側の 2 つの角を丸めた四角形 6"/>
            <p:cNvSpPr/>
            <p:nvPr/>
          </p:nvSpPr>
          <p:spPr>
            <a:xfrm>
              <a:off x="47510" y="3243644"/>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kumimoji="1" lang="ja-JP" altLang="en-US" sz="2100" b="1" kern="1200" dirty="0" smtClean="0">
                  <a:latin typeface="HG丸ｺﾞｼｯｸM-PRO" panose="020F0600000000000000" pitchFamily="50" charset="-128"/>
                  <a:ea typeface="HG丸ｺﾞｼｯｸM-PRO" panose="020F0600000000000000" pitchFamily="50" charset="-128"/>
                </a:rPr>
                <a:t>明治・大正時代</a:t>
              </a:r>
              <a:endParaRPr kumimoji="1" lang="en-US" altLang="ja-JP" sz="2100" b="1" kern="1200" dirty="0" smtClean="0">
                <a:latin typeface="HG丸ｺﾞｼｯｸM-PRO" panose="020F0600000000000000" pitchFamily="50" charset="-128"/>
                <a:ea typeface="HG丸ｺﾞｼｯｸM-PRO" panose="020F0600000000000000" pitchFamily="50" charset="-128"/>
              </a:endParaRPr>
            </a:p>
          </p:txBody>
        </p:sp>
      </p:grpSp>
      <p:grpSp>
        <p:nvGrpSpPr>
          <p:cNvPr id="41" name="グループ化 40"/>
          <p:cNvGrpSpPr/>
          <p:nvPr/>
        </p:nvGrpSpPr>
        <p:grpSpPr>
          <a:xfrm>
            <a:off x="927867" y="4881947"/>
            <a:ext cx="2021984" cy="493927"/>
            <a:chOff x="24102" y="4140038"/>
            <a:chExt cx="2021984" cy="493927"/>
          </a:xfrm>
        </p:grpSpPr>
        <p:sp>
          <p:nvSpPr>
            <p:cNvPr id="54" name="片側の 2 つの角を丸めた四角形 53"/>
            <p:cNvSpPr/>
            <p:nvPr/>
          </p:nvSpPr>
          <p:spPr>
            <a:xfrm>
              <a:off x="24102" y="4140038"/>
              <a:ext cx="2021984" cy="493927"/>
            </a:xfrm>
            <a:prstGeom prst="round2SameRect">
              <a:avLst>
                <a:gd name="adj1" fmla="val 16670"/>
                <a:gd name="adj2" fmla="val 0"/>
              </a:avLst>
            </a:prstGeom>
          </p:spPr>
          <p:style>
            <a:lnRef idx="2">
              <a:schemeClr val="accent3">
                <a:hueOff val="3854596"/>
                <a:satOff val="-20663"/>
                <a:lumOff val="-2778"/>
                <a:alphaOff val="0"/>
              </a:schemeClr>
            </a:lnRef>
            <a:fillRef idx="1">
              <a:schemeClr val="accent3">
                <a:hueOff val="3854596"/>
                <a:satOff val="-20663"/>
                <a:lumOff val="-2778"/>
                <a:alphaOff val="0"/>
              </a:schemeClr>
            </a:fillRef>
            <a:effectRef idx="0">
              <a:schemeClr val="accent3">
                <a:hueOff val="3854596"/>
                <a:satOff val="-20663"/>
                <a:lumOff val="-2778"/>
                <a:alphaOff val="0"/>
              </a:schemeClr>
            </a:effectRef>
            <a:fontRef idx="minor">
              <a:schemeClr val="lt1"/>
            </a:fontRef>
          </p:style>
        </p:sp>
        <p:sp>
          <p:nvSpPr>
            <p:cNvPr id="55" name="片側の 2 つの角を丸めた四角形 12"/>
            <p:cNvSpPr/>
            <p:nvPr/>
          </p:nvSpPr>
          <p:spPr>
            <a:xfrm>
              <a:off x="48218" y="4164154"/>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kumimoji="1" lang="ja-JP" altLang="en-US" sz="2100" b="1" kern="1200" dirty="0" smtClean="0">
                  <a:latin typeface="HG丸ｺﾞｼｯｸM-PRO" panose="020F0600000000000000" pitchFamily="50" charset="-128"/>
                  <a:ea typeface="HG丸ｺﾞｼｯｸM-PRO" panose="020F0600000000000000" pitchFamily="50" charset="-128"/>
                </a:rPr>
                <a:t>昭和時代</a:t>
              </a:r>
              <a:r>
                <a:rPr kumimoji="1" lang="ja-JP" altLang="en-US" sz="2100" kern="1200" dirty="0" smtClean="0">
                  <a:latin typeface="HG丸ｺﾞｼｯｸM-PRO" panose="020F0600000000000000" pitchFamily="50" charset="-128"/>
                  <a:ea typeface="HG丸ｺﾞｼｯｸM-PRO" panose="020F0600000000000000" pitchFamily="50" charset="-128"/>
                </a:rPr>
                <a:t>　　　　　　</a:t>
              </a:r>
              <a:endParaRPr kumimoji="1" lang="en-US" altLang="ja-JP" sz="2100" kern="1200" dirty="0" smtClean="0">
                <a:latin typeface="HG丸ｺﾞｼｯｸM-PRO" panose="020F0600000000000000" pitchFamily="50" charset="-128"/>
                <a:ea typeface="HG丸ｺﾞｼｯｸM-PRO" panose="020F0600000000000000" pitchFamily="50" charset="-128"/>
              </a:endParaRPr>
            </a:p>
          </p:txBody>
        </p:sp>
      </p:grpSp>
      <p:grpSp>
        <p:nvGrpSpPr>
          <p:cNvPr id="44" name="グループ化 43"/>
          <p:cNvGrpSpPr/>
          <p:nvPr/>
        </p:nvGrpSpPr>
        <p:grpSpPr>
          <a:xfrm>
            <a:off x="940602" y="5824865"/>
            <a:ext cx="2021984" cy="493927"/>
            <a:chOff x="18683" y="5060545"/>
            <a:chExt cx="2021984" cy="493927"/>
          </a:xfrm>
        </p:grpSpPr>
        <p:sp>
          <p:nvSpPr>
            <p:cNvPr id="48" name="片側の 2 つの角を丸めた四角形 47"/>
            <p:cNvSpPr/>
            <p:nvPr/>
          </p:nvSpPr>
          <p:spPr>
            <a:xfrm>
              <a:off x="18683" y="5060545"/>
              <a:ext cx="2021984" cy="493927"/>
            </a:xfrm>
            <a:prstGeom prst="round2SameRect">
              <a:avLst>
                <a:gd name="adj1" fmla="val 16670"/>
                <a:gd name="adj2" fmla="val 0"/>
              </a:avLst>
            </a:prstGeom>
          </p:spPr>
          <p:style>
            <a:lnRef idx="2">
              <a:schemeClr val="accent3">
                <a:hueOff val="4625516"/>
                <a:satOff val="-24796"/>
                <a:lumOff val="-3334"/>
                <a:alphaOff val="0"/>
              </a:schemeClr>
            </a:lnRef>
            <a:fillRef idx="1">
              <a:schemeClr val="accent3">
                <a:hueOff val="4625516"/>
                <a:satOff val="-24796"/>
                <a:lumOff val="-3334"/>
                <a:alphaOff val="0"/>
              </a:schemeClr>
            </a:fillRef>
            <a:effectRef idx="0">
              <a:schemeClr val="accent3">
                <a:hueOff val="4625516"/>
                <a:satOff val="-24796"/>
                <a:lumOff val="-3334"/>
                <a:alphaOff val="0"/>
              </a:schemeClr>
            </a:effectRef>
            <a:fontRef idx="minor">
              <a:schemeClr val="lt1"/>
            </a:fontRef>
          </p:style>
        </p:sp>
        <p:sp>
          <p:nvSpPr>
            <p:cNvPr id="49" name="片側の 2 つの角を丸めた四角形 18"/>
            <p:cNvSpPr/>
            <p:nvPr/>
          </p:nvSpPr>
          <p:spPr>
            <a:xfrm>
              <a:off x="42799" y="5084661"/>
              <a:ext cx="1973752" cy="4698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kumimoji="1" lang="ja-JP" altLang="en-US" sz="2100" b="1" kern="1200" dirty="0" smtClean="0">
                  <a:latin typeface="HG丸ｺﾞｼｯｸM-PRO" panose="020F0600000000000000" pitchFamily="50" charset="-128"/>
                  <a:ea typeface="HG丸ｺﾞｼｯｸM-PRO" panose="020F0600000000000000" pitchFamily="50" charset="-128"/>
                </a:rPr>
                <a:t>平成時代</a:t>
              </a:r>
              <a:endParaRPr kumimoji="1" lang="en-US" altLang="ja-JP" sz="2100" b="1" kern="1200" dirty="0" smtClean="0">
                <a:latin typeface="HG丸ｺﾞｼｯｸM-PRO" panose="020F0600000000000000" pitchFamily="50" charset="-128"/>
                <a:ea typeface="HG丸ｺﾞｼｯｸM-PRO" panose="020F0600000000000000" pitchFamily="50" charset="-128"/>
              </a:endParaRPr>
            </a:p>
          </p:txBody>
        </p:sp>
      </p:grpSp>
      <p:sp>
        <p:nvSpPr>
          <p:cNvPr id="84" name="テキスト ボックス 2"/>
          <p:cNvSpPr txBox="1">
            <a:spLocks noChangeArrowheads="1"/>
          </p:cNvSpPr>
          <p:nvPr/>
        </p:nvSpPr>
        <p:spPr bwMode="auto">
          <a:xfrm>
            <a:off x="179388" y="31750"/>
            <a:ext cx="62648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800" b="1" dirty="0">
                <a:latin typeface="HG丸ｺﾞｼｯｸM-PRO" panose="020F0600000000000000" pitchFamily="50" charset="-128"/>
                <a:ea typeface="HG丸ｺﾞｼｯｸM-PRO" panose="020F0600000000000000" pitchFamily="50" charset="-128"/>
              </a:rPr>
              <a:t>《</a:t>
            </a:r>
            <a:r>
              <a:rPr lang="ja-JP" altLang="en-US" sz="2800" b="1" dirty="0">
                <a:latin typeface="HG丸ｺﾞｼｯｸM-PRO" panose="020F0600000000000000" pitchFamily="50" charset="-128"/>
                <a:ea typeface="HG丸ｺﾞｼｯｸM-PRO" panose="020F0600000000000000" pitchFamily="50" charset="-128"/>
              </a:rPr>
              <a:t>租税の歴史</a:t>
            </a:r>
            <a:r>
              <a:rPr lang="en-US" altLang="ja-JP" sz="2800" b="1" dirty="0">
                <a:latin typeface="HG丸ｺﾞｼｯｸM-PRO" panose="020F0600000000000000" pitchFamily="50" charset="-128"/>
                <a:ea typeface="HG丸ｺﾞｼｯｸM-PRO" panose="020F0600000000000000" pitchFamily="50" charset="-128"/>
              </a:rPr>
              <a:t>》</a:t>
            </a:r>
            <a:r>
              <a:rPr lang="ja-JP" altLang="en-US" sz="2800" b="1" dirty="0">
                <a:latin typeface="HG丸ｺﾞｼｯｸM-PRO" panose="020F0600000000000000" pitchFamily="50" charset="-128"/>
                <a:ea typeface="HG丸ｺﾞｼｯｸM-PRO" panose="020F0600000000000000" pitchFamily="50" charset="-128"/>
              </a:rPr>
              <a:t>　</a:t>
            </a:r>
          </a:p>
        </p:txBody>
      </p:sp>
      <p:cxnSp>
        <p:nvCxnSpPr>
          <p:cNvPr id="86" name="直線コネクタ 85"/>
          <p:cNvCxnSpPr/>
          <p:nvPr/>
        </p:nvCxnSpPr>
        <p:spPr>
          <a:xfrm>
            <a:off x="0" y="393305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9" name="下矢印 88"/>
          <p:cNvSpPr/>
          <p:nvPr/>
        </p:nvSpPr>
        <p:spPr>
          <a:xfrm rot="10800000">
            <a:off x="323528" y="618896"/>
            <a:ext cx="288032" cy="3242152"/>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90" name="下矢印 89"/>
          <p:cNvSpPr/>
          <p:nvPr/>
        </p:nvSpPr>
        <p:spPr>
          <a:xfrm>
            <a:off x="331912" y="4021742"/>
            <a:ext cx="288032" cy="2700863"/>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5" name="テキスト ボックス 4"/>
          <p:cNvSpPr txBox="1"/>
          <p:nvPr/>
        </p:nvSpPr>
        <p:spPr>
          <a:xfrm>
            <a:off x="3131840" y="486939"/>
            <a:ext cx="1046440" cy="3333113"/>
          </a:xfrm>
          <a:prstGeom prst="rect">
            <a:avLst/>
          </a:prstGeom>
          <a:noFill/>
        </p:spPr>
        <p:txBody>
          <a:bodyPr vert="eaVert" wrap="square" rtlCol="0">
            <a:spAutoFit/>
          </a:bodyPr>
          <a:lstStyle/>
          <a:p>
            <a:r>
              <a:rPr kumimoji="1" lang="ja-JP" altLang="en-US" sz="2800" dirty="0" smtClean="0">
                <a:latin typeface="HG丸ｺﾞｼｯｸM-PRO" panose="020F0600000000000000" pitchFamily="50" charset="-128"/>
                <a:ea typeface="HG丸ｺﾞｼｯｸM-PRO" panose="020F0600000000000000" pitchFamily="50" charset="-128"/>
              </a:rPr>
              <a:t>自由が認められない社会</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33" name="テキスト ボックス 32"/>
          <p:cNvSpPr txBox="1"/>
          <p:nvPr/>
        </p:nvSpPr>
        <p:spPr>
          <a:xfrm>
            <a:off x="3131840" y="4161274"/>
            <a:ext cx="1046440" cy="2696725"/>
          </a:xfrm>
          <a:prstGeom prst="rect">
            <a:avLst/>
          </a:prstGeom>
          <a:noFill/>
        </p:spPr>
        <p:txBody>
          <a:bodyPr vert="eaVert" wrap="square" rtlCol="0">
            <a:spAutoFit/>
          </a:bodyPr>
          <a:lstStyle/>
          <a:p>
            <a:r>
              <a:rPr kumimoji="1" lang="ja-JP" altLang="en-US" sz="2800" dirty="0" smtClean="0">
                <a:latin typeface="HG丸ｺﾞｼｯｸM-PRO" panose="020F0600000000000000" pitchFamily="50" charset="-128"/>
                <a:ea typeface="HG丸ｺﾞｼｯｸM-PRO" panose="020F0600000000000000" pitchFamily="50" charset="-128"/>
              </a:rPr>
              <a:t>自由が認められる社会</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4049336" y="4309971"/>
            <a:ext cx="5416868" cy="461665"/>
          </a:xfrm>
          <a:prstGeom prst="rect">
            <a:avLst/>
          </a:prstGeom>
          <a:noFill/>
        </p:spPr>
        <p:txBody>
          <a:bodyPr wrap="non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大日本帝国憲法</a:t>
            </a:r>
            <a:r>
              <a:rPr kumimoji="1" lang="ja-JP" altLang="en-US" sz="2300" dirty="0" smtClean="0">
                <a:latin typeface="HG丸ｺﾞｼｯｸM-PRO" panose="020F0600000000000000" pitchFamily="50" charset="-128"/>
                <a:ea typeface="HG丸ｺﾞｼｯｸM-PRO" panose="020F0600000000000000" pitchFamily="50" charset="-128"/>
              </a:rPr>
              <a:t>（主権が天皇にある）</a:t>
            </a:r>
            <a:endParaRPr kumimoji="1" lang="ja-JP" altLang="en-US" sz="2300" dirty="0">
              <a:latin typeface="HG丸ｺﾞｼｯｸM-PRO" panose="020F0600000000000000" pitchFamily="50" charset="-128"/>
              <a:ea typeface="HG丸ｺﾞｼｯｸM-PRO" panose="020F0600000000000000" pitchFamily="50" charset="-128"/>
            </a:endParaRPr>
          </a:p>
        </p:txBody>
      </p:sp>
      <p:sp>
        <p:nvSpPr>
          <p:cNvPr id="35" name="テキスト ボックス 34"/>
          <p:cNvSpPr txBox="1"/>
          <p:nvPr/>
        </p:nvSpPr>
        <p:spPr>
          <a:xfrm>
            <a:off x="4357112" y="5622221"/>
            <a:ext cx="4801314" cy="461665"/>
          </a:xfrm>
          <a:prstGeom prst="rect">
            <a:avLst/>
          </a:prstGeom>
          <a:noFill/>
        </p:spPr>
        <p:txBody>
          <a:bodyPr wrap="non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日本国憲法（主権が国民にある）</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4357110" y="1554989"/>
            <a:ext cx="4493538" cy="830997"/>
          </a:xfrm>
          <a:prstGeom prst="rect">
            <a:avLst/>
          </a:prstGeom>
          <a:noFill/>
        </p:spPr>
        <p:txBody>
          <a:bodyPr wrap="non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専制政治の時代</a:t>
            </a:r>
            <a:endParaRPr kumimoji="1" lang="en-US" altLang="ja-JP" sz="2400" dirty="0" smtClean="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a:t>
            </a:r>
            <a:r>
              <a:rPr kumimoji="1" lang="ja-JP" altLang="en-US" sz="2400" dirty="0" smtClean="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主権</a:t>
            </a:r>
            <a:r>
              <a:rPr lang="ja-JP" altLang="en-US" sz="2400" dirty="0" smtClean="0">
                <a:latin typeface="HG丸ｺﾞｼｯｸM-PRO" panose="020F0600000000000000" pitchFamily="50" charset="-128"/>
                <a:ea typeface="HG丸ｺﾞｼｯｸM-PRO" panose="020F0600000000000000" pitchFamily="50" charset="-128"/>
              </a:rPr>
              <a:t>が統治者にある</a:t>
            </a:r>
            <a:r>
              <a:rPr kumimoji="1" lang="ja-JP" altLang="en-US" sz="2400" dirty="0" smtClean="0">
                <a:latin typeface="HG丸ｺﾞｼｯｸM-PRO" panose="020F0600000000000000" pitchFamily="50" charset="-128"/>
                <a:ea typeface="HG丸ｺﾞｼｯｸM-PRO" panose="020F0600000000000000" pitchFamily="50" charset="-128"/>
              </a:rPr>
              <a:t>）</a:t>
            </a:r>
            <a:endParaRPr kumimoji="1" lang="ja-JP" altLang="en-US"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76993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Effect transition="in" filter="fade">
                                      <p:cBhvr>
                                        <p:cTn id="26" dur="500"/>
                                        <p:tgtEl>
                                          <p:spTgt spid="8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0"/>
                                        </p:tgtEl>
                                        <p:attrNameLst>
                                          <p:attrName>style.visibility</p:attrName>
                                        </p:attrNameLst>
                                      </p:cBhvr>
                                      <p:to>
                                        <p:strVal val="visible"/>
                                      </p:to>
                                    </p:set>
                                    <p:animEffect transition="in" filter="fade">
                                      <p:cBhvr>
                                        <p:cTn id="30" dur="500"/>
                                        <p:tgtEl>
                                          <p:spTgt spid="90"/>
                                        </p:tgtEl>
                                      </p:cBhvr>
                                    </p:animEffect>
                                  </p:childTnLst>
                                </p:cTn>
                              </p:par>
                              <p:par>
                                <p:cTn id="31" presetID="10"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par>
                                <p:cTn id="34" presetID="10" presetClass="entr" presetSubtype="0"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500"/>
                                        <p:tgtEl>
                                          <p:spTgt spid="41"/>
                                        </p:tgtEl>
                                      </p:cBhvr>
                                    </p:animEffect>
                                  </p:childTnLst>
                                </p:cTn>
                              </p:par>
                              <p:par>
                                <p:cTn id="37" presetID="10" presetClass="entr" presetSubtype="0"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nodeType="click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additive="base">
                                        <p:cTn id="64" dur="500" fill="hold"/>
                                        <p:tgtEl>
                                          <p:spTgt spid="32"/>
                                        </p:tgtEl>
                                        <p:attrNameLst>
                                          <p:attrName>ppt_x</p:attrName>
                                        </p:attrNameLst>
                                      </p:cBhvr>
                                      <p:tavLst>
                                        <p:tav tm="0">
                                          <p:val>
                                            <p:strVal val="0-#ppt_w/2"/>
                                          </p:val>
                                        </p:tav>
                                        <p:tav tm="100000">
                                          <p:val>
                                            <p:strVal val="#ppt_x"/>
                                          </p:val>
                                        </p:tav>
                                      </p:tavLst>
                                    </p:anim>
                                    <p:anim calcmode="lin" valueType="num">
                                      <p:cBhvr additive="base">
                                        <p:cTn id="65"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5" grpId="0"/>
      <p:bldP spid="33" grpId="0"/>
      <p:bldP spid="7" grpId="0"/>
      <p:bldP spid="35"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C:\Users\takahashi\Desktop\meishi_man.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124"/>
          <a:stretch/>
        </p:blipFill>
        <p:spPr bwMode="auto">
          <a:xfrm>
            <a:off x="107504" y="2071107"/>
            <a:ext cx="1980503" cy="208756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takahashi\Desktop\meishi_woman.png"/>
          <p:cNvPicPr>
            <a:picLocks noChangeAspect="1" noChangeArrowheads="1"/>
          </p:cNvPicPr>
          <p:nvPr/>
        </p:nvPicPr>
        <p:blipFill rotWithShape="1">
          <a:blip r:embed="rId3">
            <a:extLst>
              <a:ext uri="{28A0092B-C50C-407E-A947-70E740481C1C}">
                <a14:useLocalDpi xmlns:a14="http://schemas.microsoft.com/office/drawing/2010/main" val="0"/>
              </a:ext>
            </a:extLst>
          </a:blip>
          <a:srcRect t="-2" b="18114"/>
          <a:stretch/>
        </p:blipFill>
        <p:spPr bwMode="auto">
          <a:xfrm>
            <a:off x="1547664" y="2132856"/>
            <a:ext cx="1920285" cy="199680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215900" y="188913"/>
            <a:ext cx="4470400" cy="669925"/>
          </a:xfrm>
          <a:prstGeom prst="rect">
            <a:avLst/>
          </a:prstGeom>
          <a:noFill/>
          <a:ln>
            <a:noFill/>
          </a:ln>
          <a:effectLst/>
          <a:extLst/>
        </p:spPr>
        <p:txBody>
          <a:bodyPr wrap="none" lIns="0" tIns="0" rIns="0" bIns="0" anchor="ctr">
            <a:spAutoFit/>
          </a:bodyPr>
          <a:lstStyle/>
          <a:p>
            <a:pPr fontAlgn="auto">
              <a:spcBef>
                <a:spcPts val="0"/>
              </a:spcBef>
              <a:spcAft>
                <a:spcPts val="0"/>
              </a:spcAft>
              <a:defRPr/>
            </a:pPr>
            <a:r>
              <a:rPr lang="ja-JP" altLang="en-US" sz="4400" b="1" dirty="0">
                <a:effectLst>
                  <a:outerShdw blurRad="38100" dist="38100" dir="2700000" algn="tl">
                    <a:srgbClr val="C0C0C0"/>
                  </a:outerShdw>
                </a:effectLst>
                <a:latin typeface="ＭＳ ゴシック" pitchFamily="49" charset="-128"/>
                <a:ea typeface="ＭＳ ゴシック" pitchFamily="49" charset="-128"/>
              </a:rPr>
              <a:t>　税理士の仕事　</a:t>
            </a:r>
          </a:p>
        </p:txBody>
      </p:sp>
      <p:sp>
        <p:nvSpPr>
          <p:cNvPr id="4" name="正方形/長方形 3"/>
          <p:cNvSpPr/>
          <p:nvPr/>
        </p:nvSpPr>
        <p:spPr>
          <a:xfrm>
            <a:off x="181878" y="1184031"/>
            <a:ext cx="3059956" cy="504056"/>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ja-JP" altLang="en-US" sz="2400" dirty="0"/>
              <a:t>税理士とは？</a:t>
            </a:r>
          </a:p>
        </p:txBody>
      </p:sp>
      <p:sp>
        <p:nvSpPr>
          <p:cNvPr id="13" name="正方形/長方形 12"/>
          <p:cNvSpPr/>
          <p:nvPr/>
        </p:nvSpPr>
        <p:spPr>
          <a:xfrm>
            <a:off x="215900" y="4077072"/>
            <a:ext cx="3059956" cy="504056"/>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ja-JP" altLang="en-US" sz="2400" dirty="0"/>
              <a:t>税理士の仕事</a:t>
            </a:r>
          </a:p>
        </p:txBody>
      </p:sp>
      <p:grpSp>
        <p:nvGrpSpPr>
          <p:cNvPr id="5" name="グループ化 4"/>
          <p:cNvGrpSpPr>
            <a:grpSpLocks/>
          </p:cNvGrpSpPr>
          <p:nvPr/>
        </p:nvGrpSpPr>
        <p:grpSpPr bwMode="auto">
          <a:xfrm>
            <a:off x="5064125" y="638175"/>
            <a:ext cx="3868738" cy="3384550"/>
            <a:chOff x="5063868" y="638250"/>
            <a:chExt cx="3868222" cy="3384099"/>
          </a:xfrm>
        </p:grpSpPr>
        <p:grpSp>
          <p:nvGrpSpPr>
            <p:cNvPr id="9" name="Group 26"/>
            <p:cNvGrpSpPr>
              <a:grpSpLocks/>
            </p:cNvGrpSpPr>
            <p:nvPr/>
          </p:nvGrpSpPr>
          <p:grpSpPr bwMode="auto">
            <a:xfrm>
              <a:off x="5063868" y="638250"/>
              <a:ext cx="3868222" cy="3384099"/>
              <a:chOff x="-1584" y="3091"/>
              <a:chExt cx="5398" cy="745"/>
            </a:xfrm>
            <a:solidFill>
              <a:srgbClr val="CCFF99"/>
            </a:solidFill>
          </p:grpSpPr>
          <p:sp>
            <p:nvSpPr>
              <p:cNvPr id="10" name="AutoShape 27"/>
              <p:cNvSpPr>
                <a:spLocks noChangeArrowheads="1"/>
              </p:cNvSpPr>
              <p:nvPr/>
            </p:nvSpPr>
            <p:spPr bwMode="auto">
              <a:xfrm>
                <a:off x="-1584" y="3091"/>
                <a:ext cx="5398" cy="745"/>
              </a:xfrm>
              <a:prstGeom prst="roundRect">
                <a:avLst>
                  <a:gd name="adj" fmla="val 11431"/>
                </a:avLst>
              </a:prstGeom>
              <a:grpFill/>
              <a:ln w="9525" algn="ctr">
                <a:solidFill>
                  <a:srgbClr val="92D050"/>
                </a:solidFill>
                <a:round/>
                <a:headEnd/>
                <a:tailEnd/>
              </a:ln>
            </p:spPr>
            <p:txBody>
              <a:bodyPr wrap="none" anchor="ctr"/>
              <a:lstStyle/>
              <a:p>
                <a:pPr fontAlgn="auto">
                  <a:spcBef>
                    <a:spcPts val="0"/>
                  </a:spcBef>
                  <a:spcAft>
                    <a:spcPts val="0"/>
                  </a:spcAft>
                  <a:defRPr/>
                </a:pPr>
                <a:endParaRPr lang="ja-JP" altLang="en-US">
                  <a:latin typeface="+mn-lt"/>
                </a:endParaRPr>
              </a:p>
            </p:txBody>
          </p:sp>
          <p:sp>
            <p:nvSpPr>
              <p:cNvPr id="11" name="Rectangle 28"/>
              <p:cNvSpPr>
                <a:spLocks noChangeArrowheads="1"/>
              </p:cNvSpPr>
              <p:nvPr/>
            </p:nvSpPr>
            <p:spPr bwMode="auto">
              <a:xfrm>
                <a:off x="-515" y="3138"/>
                <a:ext cx="3499" cy="95"/>
              </a:xfrm>
              <a:prstGeom prst="rect">
                <a:avLst/>
              </a:prstGeom>
              <a:grpFill/>
              <a:ln w="9525" algn="ctr">
                <a:noFill/>
                <a:miter lim="800000"/>
                <a:headEnd/>
                <a:tailEnd/>
              </a:ln>
            </p:spPr>
            <p:txBody>
              <a:bodyPr lIns="0" tIns="0" rIns="0" bIns="0" anchor="ctr">
                <a:spAutoFit/>
              </a:bodyPr>
              <a:lstStyle/>
              <a:p>
                <a:pPr fontAlgn="auto">
                  <a:spcBef>
                    <a:spcPts val="0"/>
                  </a:spcBef>
                  <a:spcAft>
                    <a:spcPts val="0"/>
                  </a:spcAft>
                  <a:defRPr/>
                </a:pPr>
                <a:r>
                  <a:rPr lang="en-US" altLang="ja-JP" sz="2800" dirty="0">
                    <a:latin typeface="HGS創英角ﾎﾟｯﾌﾟ体" pitchFamily="50" charset="-128"/>
                    <a:ea typeface="HGS創英角ﾎﾟｯﾌﾟ体" pitchFamily="50" charset="-128"/>
                  </a:rPr>
                  <a:t> </a:t>
                </a:r>
                <a:r>
                  <a:rPr lang="ja-JP" altLang="en-US" sz="2800" dirty="0">
                    <a:latin typeface="HGS創英角ﾎﾟｯﾌﾟ体" pitchFamily="50" charset="-128"/>
                    <a:ea typeface="HGS創英角ﾎﾟｯﾌﾟ体" pitchFamily="50" charset="-128"/>
                  </a:rPr>
                  <a:t>税理士の使命 </a:t>
                </a:r>
              </a:p>
            </p:txBody>
          </p:sp>
          <p:sp>
            <p:nvSpPr>
              <p:cNvPr id="12" name="Rectangle 29"/>
              <p:cNvSpPr>
                <a:spLocks noChangeArrowheads="1"/>
              </p:cNvSpPr>
              <p:nvPr/>
            </p:nvSpPr>
            <p:spPr bwMode="auto">
              <a:xfrm>
                <a:off x="-1170" y="3301"/>
                <a:ext cx="4809" cy="488"/>
              </a:xfrm>
              <a:prstGeom prst="rect">
                <a:avLst/>
              </a:prstGeom>
              <a:grpFill/>
              <a:ln w="9525" algn="ctr">
                <a:noFill/>
                <a:miter lim="800000"/>
                <a:headEnd/>
                <a:tailEnd/>
              </a:ln>
            </p:spPr>
            <p:txBody>
              <a:bodyPr lIns="0" tIns="0" rIns="0" bIns="0" anchor="ctr">
                <a:spAutoFit/>
              </a:bodyPr>
              <a:lstStyle/>
              <a:p>
                <a:pPr fontAlgn="auto">
                  <a:spcBef>
                    <a:spcPts val="0"/>
                  </a:spcBef>
                  <a:spcAft>
                    <a:spcPts val="0"/>
                  </a:spcAft>
                  <a:defRPr/>
                </a:pPr>
                <a:r>
                  <a:rPr lang="ja-JP" altLang="en-US" sz="2000" b="1" dirty="0">
                    <a:latin typeface="HG丸ｺﾞｼｯｸM-PRO" pitchFamily="50" charset="-128"/>
                    <a:ea typeface="HG丸ｺﾞｼｯｸM-PRO" pitchFamily="50" charset="-128"/>
                  </a:rPr>
                  <a:t>税務に関する専門家として、独立した公正な立場において、申告納税制度の理念に</a:t>
                </a:r>
                <a:r>
                  <a:rPr lang="ja-JP" altLang="en-US" sz="2000" b="1" dirty="0" err="1">
                    <a:latin typeface="HG丸ｺﾞｼｯｸM-PRO" pitchFamily="50" charset="-128"/>
                    <a:ea typeface="HG丸ｺﾞｼｯｸM-PRO" pitchFamily="50" charset="-128"/>
                  </a:rPr>
                  <a:t>そつて</a:t>
                </a:r>
                <a:r>
                  <a:rPr lang="ja-JP" altLang="en-US" sz="2000" b="1" dirty="0">
                    <a:latin typeface="HG丸ｺﾞｼｯｸM-PRO" pitchFamily="50" charset="-128"/>
                    <a:ea typeface="HG丸ｺﾞｼｯｸM-PRO" pitchFamily="50" charset="-128"/>
                  </a:rPr>
                  <a:t>、納税義務者の信頼にこたえ、租税に関する法令に規定された納税義務の適正な実現を図ることを使命とする。 </a:t>
                </a:r>
              </a:p>
            </p:txBody>
          </p:sp>
        </p:grpSp>
        <p:sp>
          <p:nvSpPr>
            <p:cNvPr id="34832" name="テキスト ボックス 1"/>
            <p:cNvSpPr txBox="1">
              <a:spLocks noChangeArrowheads="1"/>
            </p:cNvSpPr>
            <p:nvPr/>
          </p:nvSpPr>
          <p:spPr bwMode="auto">
            <a:xfrm>
              <a:off x="6155735" y="1282171"/>
              <a:ext cx="16844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1400">
                  <a:solidFill>
                    <a:srgbClr val="7030A0"/>
                  </a:solidFill>
                  <a:latin typeface="HGP創英角ｺﾞｼｯｸUB" pitchFamily="50" charset="-128"/>
                  <a:ea typeface="HGP創英角ｺﾞｼｯｸUB" pitchFamily="50" charset="-128"/>
                </a:rPr>
                <a:t>（税理士法第</a:t>
              </a:r>
              <a:r>
                <a:rPr lang="en-US" altLang="ja-JP" sz="1400">
                  <a:solidFill>
                    <a:srgbClr val="7030A0"/>
                  </a:solidFill>
                  <a:latin typeface="HGP創英角ｺﾞｼｯｸUB" pitchFamily="50" charset="-128"/>
                  <a:ea typeface="HGP創英角ｺﾞｼｯｸUB" pitchFamily="50" charset="-128"/>
                </a:rPr>
                <a:t>1</a:t>
              </a:r>
              <a:r>
                <a:rPr lang="ja-JP" altLang="en-US" sz="1400">
                  <a:solidFill>
                    <a:srgbClr val="7030A0"/>
                  </a:solidFill>
                  <a:latin typeface="HGP創英角ｺﾞｼｯｸUB" pitchFamily="50" charset="-128"/>
                  <a:ea typeface="HGP創英角ｺﾞｼｯｸUB" pitchFamily="50" charset="-128"/>
                </a:rPr>
                <a:t>条）</a:t>
              </a:r>
            </a:p>
          </p:txBody>
        </p:sp>
      </p:grpSp>
      <p:grpSp>
        <p:nvGrpSpPr>
          <p:cNvPr id="6" name="グループ化 5"/>
          <p:cNvGrpSpPr>
            <a:grpSpLocks/>
          </p:cNvGrpSpPr>
          <p:nvPr/>
        </p:nvGrpSpPr>
        <p:grpSpPr bwMode="auto">
          <a:xfrm>
            <a:off x="900113" y="4329113"/>
            <a:ext cx="7877175" cy="2435225"/>
            <a:chOff x="899592" y="4329100"/>
            <a:chExt cx="7877696" cy="2435721"/>
          </a:xfrm>
        </p:grpSpPr>
        <p:graphicFrame>
          <p:nvGraphicFramePr>
            <p:cNvPr id="15" name="図表 14"/>
            <p:cNvGraphicFramePr/>
            <p:nvPr/>
          </p:nvGraphicFramePr>
          <p:xfrm>
            <a:off x="899592" y="4329100"/>
            <a:ext cx="7321352" cy="24357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4834" name="テキスト ボックス 15"/>
            <p:cNvSpPr txBox="1">
              <a:spLocks noChangeArrowheads="1"/>
            </p:cNvSpPr>
            <p:nvPr/>
          </p:nvSpPr>
          <p:spPr bwMode="auto">
            <a:xfrm>
              <a:off x="7840663" y="6084888"/>
              <a:ext cx="936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a:t>など</a:t>
              </a:r>
            </a:p>
          </p:txBody>
        </p:sp>
      </p:grpSp>
      <p:sp>
        <p:nvSpPr>
          <p:cNvPr id="8" name="角丸四角形吹き出し 7"/>
          <p:cNvSpPr/>
          <p:nvPr/>
        </p:nvSpPr>
        <p:spPr bwMode="auto">
          <a:xfrm>
            <a:off x="3379979" y="1855427"/>
            <a:ext cx="1624069" cy="1856492"/>
          </a:xfrm>
          <a:prstGeom prst="wedgeRoundRectCallout">
            <a:avLst>
              <a:gd name="adj1" fmla="val -71729"/>
              <a:gd name="adj2" fmla="val 22460"/>
              <a:gd name="adj3" fmla="val 16667"/>
            </a:avLst>
          </a:prstGeom>
          <a:solidFill>
            <a:srgbClr val="CCFFFF"/>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defRPr/>
            </a:pPr>
            <a:r>
              <a:rPr lang="ja-JP" altLang="en-US" b="1" dirty="0">
                <a:solidFill>
                  <a:prstClr val="black"/>
                </a:solidFill>
                <a:latin typeface="+mn-ea"/>
              </a:rPr>
              <a:t>法律によって</a:t>
            </a:r>
            <a:endParaRPr lang="en-US" altLang="ja-JP" b="1" dirty="0">
              <a:solidFill>
                <a:prstClr val="black"/>
              </a:solidFill>
              <a:latin typeface="+mn-ea"/>
            </a:endParaRPr>
          </a:p>
          <a:p>
            <a:pPr fontAlgn="auto">
              <a:spcBef>
                <a:spcPts val="0"/>
              </a:spcBef>
              <a:spcAft>
                <a:spcPts val="0"/>
              </a:spcAft>
              <a:defRPr/>
            </a:pPr>
            <a:r>
              <a:rPr lang="ja-JP" altLang="en-US" b="1" dirty="0">
                <a:solidFill>
                  <a:prstClr val="black"/>
                </a:solidFill>
                <a:latin typeface="+mn-ea"/>
              </a:rPr>
              <a:t>国から資格を</a:t>
            </a:r>
            <a:endParaRPr lang="en-US" altLang="ja-JP" b="1" dirty="0">
              <a:solidFill>
                <a:prstClr val="black"/>
              </a:solidFill>
              <a:latin typeface="+mn-ea"/>
            </a:endParaRPr>
          </a:p>
          <a:p>
            <a:pPr fontAlgn="auto">
              <a:spcBef>
                <a:spcPts val="0"/>
              </a:spcBef>
              <a:spcAft>
                <a:spcPts val="0"/>
              </a:spcAft>
              <a:defRPr/>
            </a:pPr>
            <a:r>
              <a:rPr lang="ja-JP" altLang="en-US" b="1" dirty="0">
                <a:solidFill>
                  <a:prstClr val="black"/>
                </a:solidFill>
                <a:latin typeface="+mn-ea"/>
              </a:rPr>
              <a:t>与えられた</a:t>
            </a:r>
            <a:endParaRPr lang="en-US" altLang="ja-JP" b="1" dirty="0">
              <a:solidFill>
                <a:prstClr val="black"/>
              </a:solidFill>
              <a:latin typeface="+mn-ea"/>
            </a:endParaRPr>
          </a:p>
          <a:p>
            <a:pPr fontAlgn="auto">
              <a:spcBef>
                <a:spcPts val="0"/>
              </a:spcBef>
              <a:spcAft>
                <a:spcPts val="0"/>
              </a:spcAft>
              <a:defRPr/>
            </a:pPr>
            <a:r>
              <a:rPr lang="ja-JP" altLang="en-US" b="1" dirty="0">
                <a:solidFill>
                  <a:prstClr val="black"/>
                </a:solidFill>
                <a:latin typeface="+mn-ea"/>
              </a:rPr>
              <a:t>税務に関する</a:t>
            </a:r>
            <a:endParaRPr lang="en-US" altLang="ja-JP" b="1" dirty="0">
              <a:solidFill>
                <a:prstClr val="black"/>
              </a:solidFill>
              <a:latin typeface="+mn-ea"/>
            </a:endParaRPr>
          </a:p>
          <a:p>
            <a:pPr fontAlgn="auto">
              <a:spcBef>
                <a:spcPts val="0"/>
              </a:spcBef>
              <a:spcAft>
                <a:spcPts val="0"/>
              </a:spcAft>
              <a:defRPr/>
            </a:pPr>
            <a:r>
              <a:rPr lang="ja-JP" altLang="en-US" b="1" dirty="0">
                <a:solidFill>
                  <a:prstClr val="black"/>
                </a:solidFill>
                <a:latin typeface="+mn-ea"/>
              </a:rPr>
              <a:t>スペシャリスト</a:t>
            </a:r>
            <a:endParaRPr lang="en-US" altLang="ja-JP" b="1" dirty="0">
              <a:solidFill>
                <a:prstClr val="black"/>
              </a:solidFill>
              <a:latin typeface="+mn-ea"/>
            </a:endParaRPr>
          </a:p>
          <a:p>
            <a:pPr fontAlgn="auto">
              <a:spcBef>
                <a:spcPts val="0"/>
              </a:spcBef>
              <a:spcAft>
                <a:spcPts val="0"/>
              </a:spcAft>
              <a:defRPr/>
            </a:pPr>
            <a:r>
              <a:rPr lang="ja-JP" altLang="en-US" b="1" dirty="0">
                <a:solidFill>
                  <a:prstClr val="black"/>
                </a:solidFill>
                <a:latin typeface="+mn-ea"/>
              </a:rPr>
              <a:t>です。</a:t>
            </a:r>
            <a:endParaRPr lang="ja-JP" altLang="ja-JP" b="1" dirty="0">
              <a:solidFill>
                <a:prstClr val="black"/>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2000"/>
                                        <p:tgtEl>
                                          <p:spTgt spid="8"/>
                                        </p:tgtEl>
                                      </p:cBhvr>
                                    </p:animEffect>
                                  </p:childTnLst>
                                </p:cTn>
                              </p:par>
                            </p:childTnLst>
                          </p:cTn>
                        </p:par>
                        <p:par>
                          <p:cTn id="8" fill="hold" nodeType="afterGroup">
                            <p:stCondLst>
                              <p:cond delay="2000"/>
                            </p:stCondLst>
                            <p:childTnLst>
                              <p:par>
                                <p:cTn id="9" presetID="22" presetClass="entr" presetSubtype="1"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2000"/>
                                        <p:tgtEl>
                                          <p:spTgt spid="5"/>
                                        </p:tgtEl>
                                      </p:cBhvr>
                                    </p:animEffect>
                                  </p:childTnLst>
                                </p:cTn>
                              </p:par>
                            </p:childTnLst>
                          </p:cTn>
                        </p:par>
                        <p:par>
                          <p:cTn id="12" fill="hold" nodeType="afterGroup">
                            <p:stCondLst>
                              <p:cond delay="5000"/>
                            </p:stCondLst>
                            <p:childTnLst>
                              <p:par>
                                <p:cTn id="13" presetID="53" presetClass="entr" presetSubtype="16" fill="hold" nodeType="afterEffect">
                                  <p:stCondLst>
                                    <p:cond delay="100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Effect transition="in" filter="fade">
                                      <p:cBhvr>
                                        <p:cTn id="17" dur="1000"/>
                                        <p:tgtEl>
                                          <p:spTgt spid="13"/>
                                        </p:tgtEl>
                                      </p:cBhvr>
                                    </p:animEffect>
                                  </p:childTnLst>
                                </p:cTn>
                              </p:par>
                            </p:childTnLst>
                          </p:cTn>
                        </p:par>
                        <p:par>
                          <p:cTn id="18" fill="hold" nodeType="afterGroup">
                            <p:stCondLst>
                              <p:cond delay="7000"/>
                            </p:stCondLst>
                            <p:childTnLst>
                              <p:par>
                                <p:cTn id="19" presetID="42" presetClass="entr" presetSubtype="0" fill="hold" nodeType="afterEffect">
                                  <p:stCondLst>
                                    <p:cond delay="10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anim calcmode="lin" valueType="num">
                                      <p:cBhvr>
                                        <p:cTn id="22" dur="2000" fill="hold"/>
                                        <p:tgtEl>
                                          <p:spTgt spid="6"/>
                                        </p:tgtEl>
                                        <p:attrNameLst>
                                          <p:attrName>ppt_x</p:attrName>
                                        </p:attrNameLst>
                                      </p:cBhvr>
                                      <p:tavLst>
                                        <p:tav tm="0">
                                          <p:val>
                                            <p:strVal val="#ppt_x"/>
                                          </p:val>
                                        </p:tav>
                                        <p:tav tm="100000">
                                          <p:val>
                                            <p:strVal val="#ppt_x"/>
                                          </p:val>
                                        </p:tav>
                                      </p:tavLst>
                                    </p:anim>
                                    <p:anim calcmode="lin" valueType="num">
                                      <p:cBhvr>
                                        <p:cTn id="23"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グループ化 31"/>
          <p:cNvGrpSpPr>
            <a:grpSpLocks/>
          </p:cNvGrpSpPr>
          <p:nvPr/>
        </p:nvGrpSpPr>
        <p:grpSpPr bwMode="auto">
          <a:xfrm>
            <a:off x="4025900" y="3344863"/>
            <a:ext cx="4597400" cy="3222625"/>
            <a:chOff x="4021372" y="3374902"/>
            <a:chExt cx="4597014" cy="3222451"/>
          </a:xfrm>
        </p:grpSpPr>
        <p:sp>
          <p:nvSpPr>
            <p:cNvPr id="7" name="円/楕円 6"/>
            <p:cNvSpPr/>
            <p:nvPr/>
          </p:nvSpPr>
          <p:spPr>
            <a:xfrm>
              <a:off x="4067406" y="3428874"/>
              <a:ext cx="4392243" cy="3168479"/>
            </a:xfrm>
            <a:prstGeom prst="ellipse">
              <a:avLst/>
            </a:prstGeom>
            <a:ln w="34925">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ja-JP" altLang="en-US"/>
            </a:p>
          </p:txBody>
        </p:sp>
        <p:sp>
          <p:nvSpPr>
            <p:cNvPr id="26" name="円/楕円 25"/>
            <p:cNvSpPr/>
            <p:nvPr/>
          </p:nvSpPr>
          <p:spPr>
            <a:xfrm>
              <a:off x="4021372" y="5965562"/>
              <a:ext cx="1157191" cy="42701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1400"/>
                </a:lnSpc>
                <a:spcBef>
                  <a:spcPts val="0"/>
                </a:spcBef>
                <a:spcAft>
                  <a:spcPts val="0"/>
                </a:spcAft>
                <a:defRPr/>
              </a:pPr>
              <a:r>
                <a:rPr lang="ja-JP" altLang="en-US" sz="1400" b="1" dirty="0">
                  <a:latin typeface="HG創英角ﾎﾟｯﾌﾟ体" pitchFamily="49" charset="-128"/>
                  <a:ea typeface="HG創英角ﾎﾟｯﾌﾟ体" pitchFamily="49" charset="-128"/>
                </a:rPr>
                <a:t>お　店</a:t>
              </a:r>
            </a:p>
          </p:txBody>
        </p:sp>
        <p:sp>
          <p:nvSpPr>
            <p:cNvPr id="28" name="円/楕円 27"/>
            <p:cNvSpPr/>
            <p:nvPr/>
          </p:nvSpPr>
          <p:spPr>
            <a:xfrm>
              <a:off x="7459608" y="6029059"/>
              <a:ext cx="1158778" cy="42701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1400"/>
                </a:lnSpc>
                <a:spcBef>
                  <a:spcPts val="0"/>
                </a:spcBef>
                <a:spcAft>
                  <a:spcPts val="0"/>
                </a:spcAft>
                <a:defRPr/>
              </a:pPr>
              <a:r>
                <a:rPr lang="ja-JP" altLang="en-US" sz="1400" b="1" dirty="0">
                  <a:latin typeface="HG創英角ﾎﾟｯﾌﾟ体" pitchFamily="49" charset="-128"/>
                  <a:ea typeface="HG創英角ﾎﾟｯﾌﾟ体" pitchFamily="49" charset="-128"/>
                </a:rPr>
                <a:t>個　人</a:t>
              </a:r>
            </a:p>
          </p:txBody>
        </p:sp>
        <p:sp>
          <p:nvSpPr>
            <p:cNvPr id="27" name="円/楕円 26"/>
            <p:cNvSpPr/>
            <p:nvPr/>
          </p:nvSpPr>
          <p:spPr>
            <a:xfrm>
              <a:off x="4773784" y="3374902"/>
              <a:ext cx="1157191" cy="42542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1400"/>
                </a:lnSpc>
                <a:spcBef>
                  <a:spcPts val="0"/>
                </a:spcBef>
                <a:spcAft>
                  <a:spcPts val="0"/>
                </a:spcAft>
                <a:defRPr/>
              </a:pPr>
              <a:r>
                <a:rPr lang="ja-JP" altLang="en-US" sz="1400" b="1" dirty="0">
                  <a:latin typeface="HG創英角ﾎﾟｯﾌﾟ体" pitchFamily="49" charset="-128"/>
                  <a:ea typeface="HG創英角ﾎﾟｯﾌﾟ体" pitchFamily="49" charset="-128"/>
                </a:rPr>
                <a:t>会　社</a:t>
              </a:r>
            </a:p>
          </p:txBody>
        </p:sp>
      </p:grpSp>
      <p:sp>
        <p:nvSpPr>
          <p:cNvPr id="99330" name="Rectangle 2"/>
          <p:cNvSpPr>
            <a:spLocks noChangeArrowheads="1"/>
          </p:cNvSpPr>
          <p:nvPr/>
        </p:nvSpPr>
        <p:spPr bwMode="auto">
          <a:xfrm>
            <a:off x="215900" y="185738"/>
            <a:ext cx="3960813" cy="676275"/>
          </a:xfrm>
          <a:prstGeom prst="rect">
            <a:avLst/>
          </a:prstGeom>
          <a:noFill/>
          <a:ln>
            <a:noFill/>
          </a:ln>
          <a:effectLst/>
          <a:extLst/>
        </p:spPr>
        <p:txBody>
          <a:bodyPr wrap="none" lIns="0" tIns="0" rIns="0" bIns="0" anchor="ctr">
            <a:spAutoFit/>
          </a:bodyPr>
          <a:lstStyle/>
          <a:p>
            <a:pPr fontAlgn="auto">
              <a:spcBef>
                <a:spcPts val="0"/>
              </a:spcBef>
              <a:spcAft>
                <a:spcPts val="0"/>
              </a:spcAft>
              <a:defRPr/>
            </a:pPr>
            <a:r>
              <a:rPr lang="ja-JP" altLang="en-US" sz="4400" b="1" dirty="0">
                <a:effectLst>
                  <a:outerShdw blurRad="38100" dist="38100" dir="2700000" algn="tl">
                    <a:srgbClr val="C0C0C0"/>
                  </a:outerShdw>
                </a:effectLst>
                <a:latin typeface="ＭＳ ゴシック" pitchFamily="49" charset="-128"/>
                <a:ea typeface="ＭＳ ゴシック" pitchFamily="49" charset="-128"/>
              </a:rPr>
              <a:t>税理士の仕事　</a:t>
            </a:r>
          </a:p>
        </p:txBody>
      </p:sp>
      <p:sp>
        <p:nvSpPr>
          <p:cNvPr id="19" name="円/楕円 18"/>
          <p:cNvSpPr/>
          <p:nvPr/>
        </p:nvSpPr>
        <p:spPr>
          <a:xfrm>
            <a:off x="166688" y="4589463"/>
            <a:ext cx="1590675" cy="42703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1400"/>
              </a:lnSpc>
              <a:spcBef>
                <a:spcPts val="0"/>
              </a:spcBef>
              <a:spcAft>
                <a:spcPts val="0"/>
              </a:spcAft>
              <a:defRPr/>
            </a:pPr>
            <a:r>
              <a:rPr lang="ja-JP" altLang="en-US" sz="1400" b="1" dirty="0">
                <a:latin typeface="HG創英角ﾎﾟｯﾌﾟ体" pitchFamily="49" charset="-128"/>
                <a:ea typeface="HG創英角ﾎﾟｯﾌﾟ体" pitchFamily="49" charset="-128"/>
              </a:rPr>
              <a:t>税　務　署</a:t>
            </a:r>
          </a:p>
        </p:txBody>
      </p:sp>
      <p:sp>
        <p:nvSpPr>
          <p:cNvPr id="35848" name="テキスト ボックス 28"/>
          <p:cNvSpPr txBox="1">
            <a:spLocks noChangeArrowheads="1"/>
          </p:cNvSpPr>
          <p:nvPr/>
        </p:nvSpPr>
        <p:spPr bwMode="auto">
          <a:xfrm>
            <a:off x="5318125" y="4683125"/>
            <a:ext cx="2105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a:latin typeface="HGP創英角ﾎﾟｯﾌﾟ体" pitchFamily="50" charset="-128"/>
                <a:ea typeface="HGP創英角ﾎﾟｯﾌﾟ体" pitchFamily="50" charset="-128"/>
              </a:rPr>
              <a:t>税金の計算って </a:t>
            </a:r>
          </a:p>
          <a:p>
            <a:pPr algn="ctr" eaLnBrk="1" hangingPunct="1"/>
            <a:r>
              <a:rPr lang="ja-JP" altLang="en-US">
                <a:latin typeface="HGP創英角ﾎﾟｯﾌﾟ体" pitchFamily="50" charset="-128"/>
                <a:ea typeface="HGP創英角ﾎﾟｯﾌﾟ体" pitchFamily="50" charset="-128"/>
              </a:rPr>
              <a:t> 難しい・・・。</a:t>
            </a:r>
            <a:endParaRPr lang="en-US" altLang="ja-JP">
              <a:latin typeface="HGP創英角ﾎﾟｯﾌﾟ体" pitchFamily="50" charset="-128"/>
              <a:ea typeface="HGP創英角ﾎﾟｯﾌﾟ体" pitchFamily="50" charset="-128"/>
            </a:endParaRPr>
          </a:p>
        </p:txBody>
      </p:sp>
      <p:sp>
        <p:nvSpPr>
          <p:cNvPr id="31" name="上下矢印 30"/>
          <p:cNvSpPr/>
          <p:nvPr/>
        </p:nvSpPr>
        <p:spPr bwMode="auto">
          <a:xfrm rot="5400000">
            <a:off x="2566988" y="4070350"/>
            <a:ext cx="239712" cy="1639888"/>
          </a:xfrm>
          <a:prstGeom prst="upDownArrow">
            <a:avLst>
              <a:gd name="adj1" fmla="val 21085"/>
              <a:gd name="adj2" fmla="val 58028"/>
            </a:avLst>
          </a:prstGeom>
          <a:solidFill>
            <a:schemeClr val="tx2">
              <a:lumMod val="75000"/>
            </a:schemeClr>
          </a:solidFill>
          <a:ln>
            <a:solidFill>
              <a:schemeClr val="tx2">
                <a:lumMod val="75000"/>
              </a:schemeClr>
            </a:solid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ja-JP" altLang="en-US"/>
          </a:p>
        </p:txBody>
      </p:sp>
      <p:pic>
        <p:nvPicPr>
          <p:cNvPr id="358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2908300"/>
            <a:ext cx="887412" cy="15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Grp="1" noChangeAspect="1" noChangeArrowheads="1"/>
          </p:cNvPicPr>
          <p:nvPr>
            <p:ph/>
          </p:nvPr>
        </p:nvPicPr>
        <p:blipFill>
          <a:blip r:embed="rId6" cstate="print">
            <a:extLst>
              <a:ext uri="{28A0092B-C50C-407E-A947-70E740481C1C}">
                <a14:useLocalDpi xmlns:a14="http://schemas.microsoft.com/office/drawing/2010/main" val="0"/>
              </a:ext>
            </a:extLst>
          </a:blip>
          <a:srcRect/>
          <a:stretch>
            <a:fillRect/>
          </a:stretch>
        </p:blipFill>
        <p:spPr>
          <a:xfrm>
            <a:off x="131763" y="5321300"/>
            <a:ext cx="1360487" cy="1016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雲形吹き出し 37"/>
          <p:cNvSpPr>
            <a:spLocks noChangeArrowheads="1"/>
          </p:cNvSpPr>
          <p:nvPr/>
        </p:nvSpPr>
        <p:spPr bwMode="auto">
          <a:xfrm>
            <a:off x="1925638" y="5168900"/>
            <a:ext cx="1711325" cy="1568450"/>
          </a:xfrm>
          <a:prstGeom prst="cloudCallout">
            <a:avLst>
              <a:gd name="adj1" fmla="val -69403"/>
              <a:gd name="adj2" fmla="val 4995"/>
            </a:avLst>
          </a:prstGeom>
          <a:solidFill>
            <a:srgbClr val="FFCCCC"/>
          </a:solidFill>
          <a:ln w="12700" algn="ctr">
            <a:solidFill>
              <a:srgbClr val="FF99FF"/>
            </a:solidFill>
            <a:round/>
            <a:headEnd/>
            <a:tailEnd/>
          </a:ln>
        </p:spPr>
        <p:txBody>
          <a:bodyPr wrap="none" anchor="ct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a:latin typeface="HGS創英角ﾎﾟｯﾌﾟ体" pitchFamily="50" charset="-128"/>
                <a:ea typeface="HGS創英角ﾎﾟｯﾌﾟ体" pitchFamily="50" charset="-128"/>
              </a:rPr>
              <a:t>税金納めて </a:t>
            </a:r>
          </a:p>
          <a:p>
            <a:pPr eaLnBrk="1" hangingPunct="1"/>
            <a:r>
              <a:rPr lang="ja-JP" altLang="en-US">
                <a:latin typeface="HGS創英角ﾎﾟｯﾌﾟ体" pitchFamily="50" charset="-128"/>
                <a:ea typeface="HGS創英角ﾎﾟｯﾌﾟ体" pitchFamily="50" charset="-128"/>
              </a:rPr>
              <a:t>くださいね！ </a:t>
            </a:r>
          </a:p>
        </p:txBody>
      </p:sp>
      <p:pic>
        <p:nvPicPr>
          <p:cNvPr id="3585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1588" y="4905375"/>
            <a:ext cx="13716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1" name="imgPreview" descr="お祝い,乳幼児,人々,出産,女,女性,子供,孫,家庭,年長者,男,男性,祖母,祖父,行事,赤ちゃん,高齢者"/>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64425" y="4705350"/>
            <a:ext cx="12477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グループ化 1"/>
          <p:cNvGrpSpPr>
            <a:grpSpLocks/>
          </p:cNvGrpSpPr>
          <p:nvPr/>
        </p:nvGrpSpPr>
        <p:grpSpPr bwMode="auto">
          <a:xfrm>
            <a:off x="4105275" y="169863"/>
            <a:ext cx="4902200" cy="2722562"/>
            <a:chOff x="4020790" y="185321"/>
            <a:chExt cx="4902370" cy="2723440"/>
          </a:xfrm>
        </p:grpSpPr>
        <p:grpSp>
          <p:nvGrpSpPr>
            <p:cNvPr id="35" name="Group 26"/>
            <p:cNvGrpSpPr>
              <a:grpSpLocks/>
            </p:cNvGrpSpPr>
            <p:nvPr/>
          </p:nvGrpSpPr>
          <p:grpSpPr bwMode="auto">
            <a:xfrm>
              <a:off x="4020790" y="185321"/>
              <a:ext cx="4869990" cy="2723440"/>
              <a:chOff x="-1584" y="3091"/>
              <a:chExt cx="5398" cy="688"/>
            </a:xfrm>
            <a:solidFill>
              <a:srgbClr val="CCFF99"/>
            </a:solidFill>
          </p:grpSpPr>
          <p:sp>
            <p:nvSpPr>
              <p:cNvPr id="36" name="AutoShape 27"/>
              <p:cNvSpPr>
                <a:spLocks noChangeArrowheads="1"/>
              </p:cNvSpPr>
              <p:nvPr/>
            </p:nvSpPr>
            <p:spPr bwMode="auto">
              <a:xfrm>
                <a:off x="-1584" y="3091"/>
                <a:ext cx="5398" cy="688"/>
              </a:xfrm>
              <a:prstGeom prst="roundRect">
                <a:avLst>
                  <a:gd name="adj" fmla="val 11431"/>
                </a:avLst>
              </a:prstGeom>
              <a:grpFill/>
              <a:ln w="9525" algn="ctr">
                <a:solidFill>
                  <a:srgbClr val="92D050"/>
                </a:solidFill>
                <a:round/>
                <a:headEnd/>
                <a:tailEnd/>
              </a:ln>
            </p:spPr>
            <p:txBody>
              <a:bodyPr wrap="none" anchor="ctr"/>
              <a:lstStyle/>
              <a:p>
                <a:pPr fontAlgn="auto">
                  <a:spcBef>
                    <a:spcPts val="0"/>
                  </a:spcBef>
                  <a:spcAft>
                    <a:spcPts val="0"/>
                  </a:spcAft>
                  <a:defRPr/>
                </a:pPr>
                <a:endParaRPr lang="ja-JP" altLang="en-US">
                  <a:latin typeface="+mn-lt"/>
                </a:endParaRPr>
              </a:p>
            </p:txBody>
          </p:sp>
          <p:sp>
            <p:nvSpPr>
              <p:cNvPr id="37" name="Rectangle 28"/>
              <p:cNvSpPr>
                <a:spLocks noChangeArrowheads="1"/>
              </p:cNvSpPr>
              <p:nvPr/>
            </p:nvSpPr>
            <p:spPr bwMode="auto">
              <a:xfrm>
                <a:off x="-1433" y="3122"/>
                <a:ext cx="3572" cy="109"/>
              </a:xfrm>
              <a:prstGeom prst="rect">
                <a:avLst/>
              </a:prstGeom>
              <a:grpFill/>
              <a:ln w="9525" algn="ctr">
                <a:noFill/>
                <a:miter lim="800000"/>
                <a:headEnd/>
                <a:tailEnd/>
              </a:ln>
            </p:spPr>
            <p:txBody>
              <a:bodyPr wrap="square" lIns="0" tIns="0" rIns="0" bIns="0" anchor="ctr">
                <a:spAutoFit/>
              </a:bodyPr>
              <a:lstStyle/>
              <a:p>
                <a:pPr fontAlgn="auto">
                  <a:spcBef>
                    <a:spcPts val="0"/>
                  </a:spcBef>
                  <a:spcAft>
                    <a:spcPts val="0"/>
                  </a:spcAft>
                  <a:defRPr/>
                </a:pPr>
                <a:r>
                  <a:rPr lang="en-US" altLang="ja-JP" sz="2800" dirty="0">
                    <a:latin typeface="HGS創英角ﾎﾟｯﾌﾟ体" pitchFamily="50" charset="-128"/>
                    <a:ea typeface="HGS創英角ﾎﾟｯﾌﾟ体" pitchFamily="50" charset="-128"/>
                  </a:rPr>
                  <a:t> </a:t>
                </a:r>
                <a:r>
                  <a:rPr lang="ja-JP" altLang="en-US" sz="2000" dirty="0">
                    <a:latin typeface="HGS創英角ﾎﾟｯﾌﾟ体" pitchFamily="50" charset="-128"/>
                    <a:ea typeface="HGS創英角ﾎﾟｯﾌﾟ体" pitchFamily="50" charset="-128"/>
                  </a:rPr>
                  <a:t>税理士が</a:t>
                </a:r>
                <a:r>
                  <a:rPr lang="ja-JP" altLang="en-US" sz="2000" dirty="0" smtClean="0">
                    <a:latin typeface="HGS創英角ﾎﾟｯﾌﾟ体" pitchFamily="50" charset="-128"/>
                    <a:ea typeface="HGS創英角ﾎﾟｯﾌﾟ体" pitchFamily="50" charset="-128"/>
                  </a:rPr>
                  <a:t>行う</a:t>
                </a:r>
                <a:r>
                  <a:rPr lang="ja-JP" altLang="en-US" sz="2000" dirty="0">
                    <a:latin typeface="HGS創英角ﾎﾟｯﾌﾟ体" pitchFamily="50" charset="-128"/>
                    <a:ea typeface="HGS創英角ﾎﾟｯﾌﾟ体" pitchFamily="50" charset="-128"/>
                  </a:rPr>
                  <a:t>社会貢献</a:t>
                </a:r>
                <a:r>
                  <a:rPr lang="ja-JP" altLang="en-US" sz="2000" dirty="0" smtClean="0">
                    <a:latin typeface="HGS創英角ﾎﾟｯﾌﾟ体" pitchFamily="50" charset="-128"/>
                    <a:ea typeface="HGS創英角ﾎﾟｯﾌﾟ体" pitchFamily="50" charset="-128"/>
                  </a:rPr>
                  <a:t>活動 </a:t>
                </a:r>
                <a:endParaRPr lang="ja-JP" altLang="en-US" sz="2000" dirty="0">
                  <a:latin typeface="HGS創英角ﾎﾟｯﾌﾟ体" pitchFamily="50" charset="-128"/>
                  <a:ea typeface="HGS創英角ﾎﾟｯﾌﾟ体" pitchFamily="50" charset="-128"/>
                </a:endParaRPr>
              </a:p>
            </p:txBody>
          </p:sp>
          <p:sp>
            <p:nvSpPr>
              <p:cNvPr id="38" name="Rectangle 29"/>
              <p:cNvSpPr>
                <a:spLocks noChangeArrowheads="1"/>
              </p:cNvSpPr>
              <p:nvPr/>
            </p:nvSpPr>
            <p:spPr bwMode="auto">
              <a:xfrm>
                <a:off x="-1193" y="3345"/>
                <a:ext cx="2120" cy="218"/>
              </a:xfrm>
              <a:prstGeom prst="rect">
                <a:avLst/>
              </a:prstGeom>
              <a:grpFill/>
              <a:ln w="9525" algn="ctr">
                <a:noFill/>
                <a:miter lim="800000"/>
                <a:headEnd/>
                <a:tailEnd/>
              </a:ln>
            </p:spPr>
            <p:txBody>
              <a:bodyPr lIns="0" tIns="0" rIns="0" bIns="0" anchor="ctr">
                <a:spAutoFit/>
              </a:bodyPr>
              <a:lstStyle/>
              <a:p>
                <a:pPr fontAlgn="auto">
                  <a:spcBef>
                    <a:spcPts val="0"/>
                  </a:spcBef>
                  <a:spcAft>
                    <a:spcPts val="0"/>
                  </a:spcAft>
                  <a:defRPr/>
                </a:pPr>
                <a:r>
                  <a:rPr lang="ja-JP" altLang="en-US" sz="1400" b="1" dirty="0">
                    <a:latin typeface="+mn-ea"/>
                    <a:ea typeface="+mn-ea"/>
                  </a:rPr>
                  <a:t>税理士会は、広く社会に</a:t>
                </a:r>
                <a:endParaRPr lang="en-US" altLang="ja-JP" sz="1400" b="1" dirty="0">
                  <a:latin typeface="+mn-ea"/>
                  <a:ea typeface="+mn-ea"/>
                </a:endParaRPr>
              </a:p>
              <a:p>
                <a:pPr fontAlgn="auto">
                  <a:spcBef>
                    <a:spcPts val="0"/>
                  </a:spcBef>
                  <a:spcAft>
                    <a:spcPts val="0"/>
                  </a:spcAft>
                  <a:defRPr/>
                </a:pPr>
                <a:r>
                  <a:rPr lang="ja-JP" altLang="en-US" sz="1400" b="1" dirty="0">
                    <a:latin typeface="+mn-ea"/>
                    <a:ea typeface="+mn-ea"/>
                  </a:rPr>
                  <a:t>対し、税理士の持つ職能</a:t>
                </a:r>
                <a:endParaRPr lang="en-US" altLang="ja-JP" sz="1400" b="1" dirty="0">
                  <a:latin typeface="+mn-ea"/>
                  <a:ea typeface="+mn-ea"/>
                </a:endParaRPr>
              </a:p>
              <a:p>
                <a:pPr fontAlgn="auto">
                  <a:spcBef>
                    <a:spcPts val="0"/>
                  </a:spcBef>
                  <a:spcAft>
                    <a:spcPts val="0"/>
                  </a:spcAft>
                  <a:defRPr/>
                </a:pPr>
                <a:r>
                  <a:rPr lang="ja-JP" altLang="en-US" sz="1400" b="1" dirty="0">
                    <a:latin typeface="+mn-ea"/>
                    <a:ea typeface="+mn-ea"/>
                  </a:rPr>
                  <a:t>を発揮</a:t>
                </a:r>
                <a:r>
                  <a:rPr lang="ja-JP" altLang="en-US" sz="1400" b="1" dirty="0" smtClean="0">
                    <a:latin typeface="+mn-ea"/>
                    <a:ea typeface="+mn-ea"/>
                  </a:rPr>
                  <a:t>した</a:t>
                </a:r>
                <a:r>
                  <a:rPr lang="ja-JP" altLang="en-US" sz="1400" b="1" dirty="0">
                    <a:latin typeface="+mn-ea"/>
                    <a:ea typeface="+mn-ea"/>
                  </a:rPr>
                  <a:t>社会貢献</a:t>
                </a:r>
                <a:r>
                  <a:rPr lang="ja-JP" altLang="en-US" sz="1400" b="1" dirty="0" smtClean="0">
                    <a:latin typeface="+mn-ea"/>
                    <a:ea typeface="+mn-ea"/>
                  </a:rPr>
                  <a:t>活動</a:t>
                </a:r>
                <a:r>
                  <a:rPr lang="ja-JP" altLang="en-US" sz="1400" b="1" dirty="0">
                    <a:latin typeface="+mn-ea"/>
                    <a:ea typeface="+mn-ea"/>
                  </a:rPr>
                  <a:t>を</a:t>
                </a:r>
                <a:r>
                  <a:rPr lang="ja-JP" altLang="en-US" sz="1400" b="1" dirty="0" smtClean="0">
                    <a:latin typeface="+mn-ea"/>
                    <a:ea typeface="+mn-ea"/>
                  </a:rPr>
                  <a:t>行って</a:t>
                </a:r>
                <a:r>
                  <a:rPr lang="ja-JP" altLang="en-US" sz="1400" b="1" dirty="0">
                    <a:latin typeface="+mn-ea"/>
                    <a:ea typeface="+mn-ea"/>
                  </a:rPr>
                  <a:t>います。</a:t>
                </a:r>
              </a:p>
            </p:txBody>
          </p:sp>
        </p:grpSp>
        <p:graphicFrame>
          <p:nvGraphicFramePr>
            <p:cNvPr id="4" name="図表 3"/>
            <p:cNvGraphicFramePr/>
            <p:nvPr/>
          </p:nvGraphicFramePr>
          <p:xfrm>
            <a:off x="6019176" y="597316"/>
            <a:ext cx="2903984" cy="226589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grpSp>
        <p:nvGrpSpPr>
          <p:cNvPr id="11" name="グループ化 10"/>
          <p:cNvGrpSpPr>
            <a:grpSpLocks/>
          </p:cNvGrpSpPr>
          <p:nvPr/>
        </p:nvGrpSpPr>
        <p:grpSpPr bwMode="auto">
          <a:xfrm>
            <a:off x="1492250" y="3540125"/>
            <a:ext cx="2770188" cy="1114425"/>
            <a:chOff x="1491944" y="3540131"/>
            <a:chExt cx="2771048" cy="1114425"/>
          </a:xfrm>
        </p:grpSpPr>
        <p:sp>
          <p:nvSpPr>
            <p:cNvPr id="9" name="上下矢印 8"/>
            <p:cNvSpPr/>
            <p:nvPr/>
          </p:nvSpPr>
          <p:spPr bwMode="auto">
            <a:xfrm rot="2391637">
              <a:off x="1491944" y="3540131"/>
              <a:ext cx="188972" cy="1114425"/>
            </a:xfrm>
            <a:prstGeom prst="upDownArrow">
              <a:avLst>
                <a:gd name="adj1" fmla="val 21085"/>
                <a:gd name="adj2" fmla="val 58028"/>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ja-JP" altLang="en-US"/>
            </a:p>
          </p:txBody>
        </p:sp>
        <p:sp>
          <p:nvSpPr>
            <p:cNvPr id="30" name="上下矢印 29"/>
            <p:cNvSpPr/>
            <p:nvPr/>
          </p:nvSpPr>
          <p:spPr bwMode="auto">
            <a:xfrm rot="18414175">
              <a:off x="3533342" y="3388331"/>
              <a:ext cx="207962" cy="1251338"/>
            </a:xfrm>
            <a:prstGeom prst="upDownArrow">
              <a:avLst>
                <a:gd name="adj1" fmla="val 21085"/>
                <a:gd name="adj2" fmla="val 58028"/>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ja-JP" altLang="en-US"/>
            </a:p>
          </p:txBody>
        </p:sp>
      </p:grpSp>
      <p:sp>
        <p:nvSpPr>
          <p:cNvPr id="35844" name="Rectangle 32"/>
          <p:cNvSpPr>
            <a:spLocks noChangeArrowheads="1"/>
          </p:cNvSpPr>
          <p:nvPr/>
        </p:nvSpPr>
        <p:spPr bwMode="auto">
          <a:xfrm>
            <a:off x="269875" y="1358900"/>
            <a:ext cx="3313113" cy="277813"/>
          </a:xfrm>
          <a:prstGeom prst="rect">
            <a:avLst/>
          </a:prstGeom>
          <a:solidFill>
            <a:srgbClr val="CCFF66"/>
          </a:solidFill>
          <a:ln w="57150" cmpd="thinThick" algn="ctr">
            <a:solidFill>
              <a:srgbClr val="92D050"/>
            </a:solidFill>
            <a:miter lim="800000"/>
            <a:headEnd/>
            <a:tailEnd/>
          </a:ln>
        </p:spPr>
        <p:txBody>
          <a:bodyPr lIns="0" tIns="0" rIns="0" bIns="0">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b="1"/>
              <a:t>正しい申告納税の代理人！</a:t>
            </a:r>
          </a:p>
        </p:txBody>
      </p:sp>
      <p:sp>
        <p:nvSpPr>
          <p:cNvPr id="34" name="テキスト ボックス 28"/>
          <p:cNvSpPr txBox="1">
            <a:spLocks noChangeArrowheads="1"/>
          </p:cNvSpPr>
          <p:nvPr/>
        </p:nvSpPr>
        <p:spPr bwMode="auto">
          <a:xfrm>
            <a:off x="5307013" y="5419725"/>
            <a:ext cx="1843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a:latin typeface="HGP創英角ﾎﾟｯﾌﾟ体" pitchFamily="50" charset="-128"/>
                <a:ea typeface="HGP創英角ﾎﾟｯﾌﾟ体" pitchFamily="50" charset="-128"/>
              </a:rPr>
              <a:t>計算方法が</a:t>
            </a:r>
            <a:endParaRPr lang="en-US" altLang="ja-JP">
              <a:latin typeface="HGP創英角ﾎﾟｯﾌﾟ体" pitchFamily="50" charset="-128"/>
              <a:ea typeface="HGP創英角ﾎﾟｯﾌﾟ体" pitchFamily="50" charset="-128"/>
            </a:endParaRPr>
          </a:p>
          <a:p>
            <a:pPr algn="ctr" eaLnBrk="1" hangingPunct="1"/>
            <a:r>
              <a:rPr lang="ja-JP" altLang="en-US">
                <a:latin typeface="HGP創英角ﾎﾟｯﾌﾟ体" pitchFamily="50" charset="-128"/>
                <a:ea typeface="HGP創英角ﾎﾟｯﾌﾟ体" pitchFamily="50" charset="-128"/>
              </a:rPr>
              <a:t>分からない・・・。</a:t>
            </a:r>
            <a:endParaRPr lang="en-US" altLang="ja-JP">
              <a:latin typeface="HGP創英角ﾎﾟｯﾌﾟ体" pitchFamily="50" charset="-128"/>
              <a:ea typeface="HGP創英角ﾎﾟｯﾌﾟ体" pitchFamily="50" charset="-128"/>
            </a:endParaRPr>
          </a:p>
        </p:txBody>
      </p:sp>
      <p:pic>
        <p:nvPicPr>
          <p:cNvPr id="32" name="Picture 2" descr="C:\Users\takahashi\Desktop\meishi_man.pn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b="17124"/>
          <a:stretch/>
        </p:blipFill>
        <p:spPr bwMode="auto">
          <a:xfrm>
            <a:off x="1323271" y="1651867"/>
            <a:ext cx="1571068" cy="1656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Users\takahashi\Desktop\meishi_woman.png"/>
          <p:cNvPicPr>
            <a:picLocks noChangeAspect="1" noChangeArrowheads="1"/>
          </p:cNvPicPr>
          <p:nvPr/>
        </p:nvPicPr>
        <p:blipFill rotWithShape="1">
          <a:blip r:embed="rId15">
            <a:extLst>
              <a:ext uri="{28A0092B-C50C-407E-A947-70E740481C1C}">
                <a14:useLocalDpi xmlns:a14="http://schemas.microsoft.com/office/drawing/2010/main" val="0"/>
              </a:ext>
            </a:extLst>
          </a:blip>
          <a:srcRect t="-2" b="18114"/>
          <a:stretch/>
        </p:blipFill>
        <p:spPr bwMode="auto">
          <a:xfrm>
            <a:off x="2272292" y="1710676"/>
            <a:ext cx="1523299" cy="1584000"/>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グループ化 38"/>
          <p:cNvGrpSpPr>
            <a:grpSpLocks/>
          </p:cNvGrpSpPr>
          <p:nvPr/>
        </p:nvGrpSpPr>
        <p:grpSpPr bwMode="auto">
          <a:xfrm>
            <a:off x="303783" y="2127338"/>
            <a:ext cx="3009900" cy="1462432"/>
            <a:chOff x="218586" y="2216559"/>
            <a:chExt cx="3010000" cy="1461678"/>
          </a:xfrm>
        </p:grpSpPr>
        <p:sp>
          <p:nvSpPr>
            <p:cNvPr id="40" name="雲形吹き出し 39"/>
            <p:cNvSpPr>
              <a:spLocks noChangeArrowheads="1"/>
            </p:cNvSpPr>
            <p:nvPr/>
          </p:nvSpPr>
          <p:spPr bwMode="auto">
            <a:xfrm>
              <a:off x="218586" y="2216559"/>
              <a:ext cx="1419713" cy="1439863"/>
            </a:xfrm>
            <a:prstGeom prst="cloudCallout">
              <a:avLst>
                <a:gd name="adj1" fmla="val 61385"/>
                <a:gd name="adj2" fmla="val -22957"/>
              </a:avLst>
            </a:prstGeom>
            <a:solidFill>
              <a:srgbClr val="CCFF66"/>
            </a:solidFill>
            <a:ln w="12700" algn="ctr">
              <a:solidFill>
                <a:srgbClr val="92D050"/>
              </a:solidFill>
              <a:round/>
              <a:headEnd/>
              <a:tailEnd/>
            </a:ln>
          </p:spPr>
          <p:txBody>
            <a:bodyPr wrap="none" anchor="ct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a:latin typeface="HGP創英角ﾎﾟｯﾌﾟ体" pitchFamily="50" charset="-128"/>
                  <a:ea typeface="HGP創英角ﾎﾟｯﾌﾟ体" pitchFamily="50" charset="-128"/>
                </a:rPr>
                <a:t>私が</a:t>
              </a:r>
              <a:endParaRPr lang="en-US" altLang="ja-JP">
                <a:latin typeface="HGP創英角ﾎﾟｯﾌﾟ体" pitchFamily="50" charset="-128"/>
                <a:ea typeface="HGP創英角ﾎﾟｯﾌﾟ体" pitchFamily="50" charset="-128"/>
              </a:endParaRPr>
            </a:p>
            <a:p>
              <a:pPr eaLnBrk="1" hangingPunct="1"/>
              <a:r>
                <a:rPr lang="ja-JP" altLang="en-US">
                  <a:latin typeface="HGP創英角ﾎﾟｯﾌﾟ体" pitchFamily="50" charset="-128"/>
                  <a:ea typeface="HGP創英角ﾎﾟｯﾌﾟ体" pitchFamily="50" charset="-128"/>
                </a:rPr>
                <a:t>お手伝い</a:t>
              </a:r>
              <a:endParaRPr lang="en-US" altLang="ja-JP">
                <a:latin typeface="HGP創英角ﾎﾟｯﾌﾟ体" pitchFamily="50" charset="-128"/>
                <a:ea typeface="HGP創英角ﾎﾟｯﾌﾟ体" pitchFamily="50" charset="-128"/>
              </a:endParaRPr>
            </a:p>
            <a:p>
              <a:pPr eaLnBrk="1" hangingPunct="1"/>
              <a:r>
                <a:rPr lang="ja-JP" altLang="en-US">
                  <a:latin typeface="HGP創英角ﾎﾟｯﾌﾟ体" pitchFamily="50" charset="-128"/>
                  <a:ea typeface="HGP創英角ﾎﾟｯﾌﾟ体" pitchFamily="50" charset="-128"/>
                </a:rPr>
                <a:t>しましょう</a:t>
              </a:r>
              <a:r>
                <a:rPr lang="en-US" altLang="ja-JP">
                  <a:latin typeface="HGP創英角ﾎﾟｯﾌﾟ体" pitchFamily="50" charset="-128"/>
                  <a:ea typeface="HGP創英角ﾎﾟｯﾌﾟ体" pitchFamily="50" charset="-128"/>
                </a:rPr>
                <a:t>!!</a:t>
              </a:r>
              <a:endParaRPr lang="ja-JP" altLang="en-US">
                <a:latin typeface="HGP創英角ﾎﾟｯﾌﾟ体" pitchFamily="50" charset="-128"/>
                <a:ea typeface="HGP創英角ﾎﾟｯﾌﾟ体" pitchFamily="50" charset="-128"/>
              </a:endParaRPr>
            </a:p>
          </p:txBody>
        </p:sp>
        <p:sp>
          <p:nvSpPr>
            <p:cNvPr id="41" name="円/楕円 40"/>
            <p:cNvSpPr/>
            <p:nvPr/>
          </p:nvSpPr>
          <p:spPr bwMode="auto">
            <a:xfrm>
              <a:off x="1637858" y="3251419"/>
              <a:ext cx="1590728" cy="42681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1400"/>
                </a:lnSpc>
                <a:spcBef>
                  <a:spcPts val="0"/>
                </a:spcBef>
                <a:spcAft>
                  <a:spcPts val="0"/>
                </a:spcAft>
                <a:defRPr/>
              </a:pPr>
              <a:r>
                <a:rPr lang="ja-JP" altLang="en-US" sz="1400" b="1" dirty="0">
                  <a:latin typeface="HG創英角ﾎﾟｯﾌﾟ体" pitchFamily="49" charset="-128"/>
                  <a:ea typeface="HG創英角ﾎﾟｯﾌﾟ体" pitchFamily="49" charset="-128"/>
                </a:rPr>
                <a:t>税　理　士</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par>
                          <p:cTn id="10" fill="hold" nodeType="afterGroup">
                            <p:stCondLst>
                              <p:cond delay="2000"/>
                            </p:stCondLst>
                            <p:childTnLst>
                              <p:par>
                                <p:cTn id="11" presetID="16" presetClass="entr" presetSubtype="21" fill="hold" grpId="0" nodeType="afterEffect">
                                  <p:stCondLst>
                                    <p:cond delay="500"/>
                                  </p:stCondLst>
                                  <p:childTnLst>
                                    <p:set>
                                      <p:cBhvr>
                                        <p:cTn id="12" dur="1" fill="hold">
                                          <p:stCondLst>
                                            <p:cond delay="0"/>
                                          </p:stCondLst>
                                        </p:cTn>
                                        <p:tgtEl>
                                          <p:spTgt spid="31"/>
                                        </p:tgtEl>
                                        <p:attrNameLst>
                                          <p:attrName>style.visibility</p:attrName>
                                        </p:attrNameLst>
                                      </p:cBhvr>
                                      <p:to>
                                        <p:strVal val="visible"/>
                                      </p:to>
                                    </p:set>
                                    <p:animEffect transition="in" filter="barn(inVertical)">
                                      <p:cBhvr>
                                        <p:cTn id="13" dur="1000"/>
                                        <p:tgtEl>
                                          <p:spTgt spid="31"/>
                                        </p:tgtEl>
                                      </p:cBhvr>
                                    </p:animEffect>
                                  </p:childTnLst>
                                </p:cTn>
                              </p:par>
                            </p:childTnLst>
                          </p:cTn>
                        </p:par>
                        <p:par>
                          <p:cTn id="14" fill="hold" nodeType="afterGroup">
                            <p:stCondLst>
                              <p:cond delay="3500"/>
                            </p:stCondLst>
                            <p:childTnLst>
                              <p:par>
                                <p:cTn id="15" presetID="53" presetClass="entr" presetSubtype="16" fill="hold" grpId="0" nodeType="afterEffect">
                                  <p:stCondLst>
                                    <p:cond delay="500"/>
                                  </p:stCondLst>
                                  <p:childTnLst>
                                    <p:set>
                                      <p:cBhvr>
                                        <p:cTn id="16" dur="1" fill="hold">
                                          <p:stCondLst>
                                            <p:cond delay="0"/>
                                          </p:stCondLst>
                                        </p:cTn>
                                        <p:tgtEl>
                                          <p:spTgt spid="35848"/>
                                        </p:tgtEl>
                                        <p:attrNameLst>
                                          <p:attrName>style.visibility</p:attrName>
                                        </p:attrNameLst>
                                      </p:cBhvr>
                                      <p:to>
                                        <p:strVal val="visible"/>
                                      </p:to>
                                    </p:set>
                                    <p:anim calcmode="lin" valueType="num">
                                      <p:cBhvr>
                                        <p:cTn id="17" dur="1000" fill="hold"/>
                                        <p:tgtEl>
                                          <p:spTgt spid="35848"/>
                                        </p:tgtEl>
                                        <p:attrNameLst>
                                          <p:attrName>ppt_w</p:attrName>
                                        </p:attrNameLst>
                                      </p:cBhvr>
                                      <p:tavLst>
                                        <p:tav tm="0">
                                          <p:val>
                                            <p:fltVal val="0"/>
                                          </p:val>
                                        </p:tav>
                                        <p:tav tm="100000">
                                          <p:val>
                                            <p:strVal val="#ppt_w"/>
                                          </p:val>
                                        </p:tav>
                                      </p:tavLst>
                                    </p:anim>
                                    <p:anim calcmode="lin" valueType="num">
                                      <p:cBhvr>
                                        <p:cTn id="18" dur="1000" fill="hold"/>
                                        <p:tgtEl>
                                          <p:spTgt spid="35848"/>
                                        </p:tgtEl>
                                        <p:attrNameLst>
                                          <p:attrName>ppt_h</p:attrName>
                                        </p:attrNameLst>
                                      </p:cBhvr>
                                      <p:tavLst>
                                        <p:tav tm="0">
                                          <p:val>
                                            <p:fltVal val="0"/>
                                          </p:val>
                                        </p:tav>
                                        <p:tav tm="100000">
                                          <p:val>
                                            <p:strVal val="#ppt_h"/>
                                          </p:val>
                                        </p:tav>
                                      </p:tavLst>
                                    </p:anim>
                                    <p:animEffect transition="in" filter="fade">
                                      <p:cBhvr>
                                        <p:cTn id="19" dur="1000"/>
                                        <p:tgtEl>
                                          <p:spTgt spid="35848"/>
                                        </p:tgtEl>
                                      </p:cBhvr>
                                    </p:animEffect>
                                  </p:childTnLst>
                                </p:cTn>
                              </p:par>
                            </p:childTnLst>
                          </p:cTn>
                        </p:par>
                        <p:par>
                          <p:cTn id="20" fill="hold" nodeType="afterGroup">
                            <p:stCondLst>
                              <p:cond delay="5000"/>
                            </p:stCondLst>
                            <p:childTnLst>
                              <p:par>
                                <p:cTn id="21" presetID="53" presetClass="entr" presetSubtype="16" fill="hold" grpId="0" nodeType="afterEffect">
                                  <p:stCondLst>
                                    <p:cond delay="1000"/>
                                  </p:stCondLst>
                                  <p:childTnLst>
                                    <p:set>
                                      <p:cBhvr>
                                        <p:cTn id="22" dur="1" fill="hold">
                                          <p:stCondLst>
                                            <p:cond delay="0"/>
                                          </p:stCondLst>
                                        </p:cTn>
                                        <p:tgtEl>
                                          <p:spTgt spid="34"/>
                                        </p:tgtEl>
                                        <p:attrNameLst>
                                          <p:attrName>style.visibility</p:attrName>
                                        </p:attrNameLst>
                                      </p:cBhvr>
                                      <p:to>
                                        <p:strVal val="visible"/>
                                      </p:to>
                                    </p:set>
                                    <p:anim calcmode="lin" valueType="num">
                                      <p:cBhvr>
                                        <p:cTn id="23" dur="1000" fill="hold"/>
                                        <p:tgtEl>
                                          <p:spTgt spid="34"/>
                                        </p:tgtEl>
                                        <p:attrNameLst>
                                          <p:attrName>ppt_w</p:attrName>
                                        </p:attrNameLst>
                                      </p:cBhvr>
                                      <p:tavLst>
                                        <p:tav tm="0">
                                          <p:val>
                                            <p:fltVal val="0"/>
                                          </p:val>
                                        </p:tav>
                                        <p:tav tm="100000">
                                          <p:val>
                                            <p:strVal val="#ppt_w"/>
                                          </p:val>
                                        </p:tav>
                                      </p:tavLst>
                                    </p:anim>
                                    <p:anim calcmode="lin" valueType="num">
                                      <p:cBhvr>
                                        <p:cTn id="24" dur="1000" fill="hold"/>
                                        <p:tgtEl>
                                          <p:spTgt spid="34"/>
                                        </p:tgtEl>
                                        <p:attrNameLst>
                                          <p:attrName>ppt_h</p:attrName>
                                        </p:attrNameLst>
                                      </p:cBhvr>
                                      <p:tavLst>
                                        <p:tav tm="0">
                                          <p:val>
                                            <p:fltVal val="0"/>
                                          </p:val>
                                        </p:tav>
                                        <p:tav tm="100000">
                                          <p:val>
                                            <p:strVal val="#ppt_h"/>
                                          </p:val>
                                        </p:tav>
                                      </p:tavLst>
                                    </p:anim>
                                    <p:animEffect transition="in" filter="fade">
                                      <p:cBhvr>
                                        <p:cTn id="25" dur="1000"/>
                                        <p:tgtEl>
                                          <p:spTgt spid="34"/>
                                        </p:tgtEl>
                                      </p:cBhvr>
                                    </p:animEffect>
                                  </p:childTnLst>
                                </p:cTn>
                              </p:par>
                            </p:childTnLst>
                          </p:cTn>
                        </p:par>
                        <p:par>
                          <p:cTn id="26" fill="hold" nodeType="afterGroup">
                            <p:stCondLst>
                              <p:cond delay="7000"/>
                            </p:stCondLst>
                            <p:childTnLst>
                              <p:par>
                                <p:cTn id="27" presetID="55" presetClass="entr" presetSubtype="0" fill="hold" grpId="0" nodeType="afterEffect">
                                  <p:stCondLst>
                                    <p:cond delay="500"/>
                                  </p:stCondLst>
                                  <p:childTnLst>
                                    <p:set>
                                      <p:cBhvr>
                                        <p:cTn id="28" dur="1" fill="hold">
                                          <p:stCondLst>
                                            <p:cond delay="0"/>
                                          </p:stCondLst>
                                        </p:cTn>
                                        <p:tgtEl>
                                          <p:spTgt spid="35844"/>
                                        </p:tgtEl>
                                        <p:attrNameLst>
                                          <p:attrName>style.visibility</p:attrName>
                                        </p:attrNameLst>
                                      </p:cBhvr>
                                      <p:to>
                                        <p:strVal val="visible"/>
                                      </p:to>
                                    </p:set>
                                    <p:anim calcmode="lin" valueType="num">
                                      <p:cBhvr>
                                        <p:cTn id="29" dur="1000" fill="hold"/>
                                        <p:tgtEl>
                                          <p:spTgt spid="35844"/>
                                        </p:tgtEl>
                                        <p:attrNameLst>
                                          <p:attrName>ppt_w</p:attrName>
                                        </p:attrNameLst>
                                      </p:cBhvr>
                                      <p:tavLst>
                                        <p:tav tm="0">
                                          <p:val>
                                            <p:strVal val="#ppt_w*0.70"/>
                                          </p:val>
                                        </p:tav>
                                        <p:tav tm="100000">
                                          <p:val>
                                            <p:strVal val="#ppt_w"/>
                                          </p:val>
                                        </p:tav>
                                      </p:tavLst>
                                    </p:anim>
                                    <p:anim calcmode="lin" valueType="num">
                                      <p:cBhvr>
                                        <p:cTn id="30" dur="1000" fill="hold"/>
                                        <p:tgtEl>
                                          <p:spTgt spid="35844"/>
                                        </p:tgtEl>
                                        <p:attrNameLst>
                                          <p:attrName>ppt_h</p:attrName>
                                        </p:attrNameLst>
                                      </p:cBhvr>
                                      <p:tavLst>
                                        <p:tav tm="0">
                                          <p:val>
                                            <p:strVal val="#ppt_h"/>
                                          </p:val>
                                        </p:tav>
                                        <p:tav tm="100000">
                                          <p:val>
                                            <p:strVal val="#ppt_h"/>
                                          </p:val>
                                        </p:tav>
                                      </p:tavLst>
                                    </p:anim>
                                    <p:animEffect transition="in" filter="fade">
                                      <p:cBhvr>
                                        <p:cTn id="31" dur="1000"/>
                                        <p:tgtEl>
                                          <p:spTgt spid="35844"/>
                                        </p:tgtEl>
                                      </p:cBhvr>
                                    </p:animEffect>
                                  </p:childTnLst>
                                </p:cTn>
                              </p:par>
                            </p:childTnLst>
                          </p:cTn>
                        </p:par>
                        <p:par>
                          <p:cTn id="32" fill="hold" nodeType="afterGroup">
                            <p:stCondLst>
                              <p:cond delay="8500"/>
                            </p:stCondLst>
                            <p:childTnLst>
                              <p:par>
                                <p:cTn id="33" presetID="16" presetClass="entr" presetSubtype="37" fill="hold" nodeType="after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barn(outVertical)">
                                      <p:cBhvr>
                                        <p:cTn id="35" dur="1000"/>
                                        <p:tgtEl>
                                          <p:spTgt spid="11"/>
                                        </p:tgtEl>
                                      </p:cBhvr>
                                    </p:animEffect>
                                  </p:childTnLst>
                                </p:cTn>
                              </p:par>
                            </p:childTnLst>
                          </p:cTn>
                        </p:par>
                        <p:par>
                          <p:cTn id="36" fill="hold" nodeType="afterGroup">
                            <p:stCondLst>
                              <p:cond delay="10000"/>
                            </p:stCondLst>
                            <p:childTnLst>
                              <p:par>
                                <p:cTn id="37" presetID="53" presetClass="entr" presetSubtype="16" fill="hold" nodeType="afterEffect">
                                  <p:stCondLst>
                                    <p:cond delay="1000"/>
                                  </p:stCondLst>
                                  <p:childTnLst>
                                    <p:set>
                                      <p:cBhvr>
                                        <p:cTn id="38" dur="1" fill="hold">
                                          <p:stCondLst>
                                            <p:cond delay="0"/>
                                          </p:stCondLst>
                                        </p:cTn>
                                        <p:tgtEl>
                                          <p:spTgt spid="2"/>
                                        </p:tgtEl>
                                        <p:attrNameLst>
                                          <p:attrName>style.visibility</p:attrName>
                                        </p:attrNameLst>
                                      </p:cBhvr>
                                      <p:to>
                                        <p:strVal val="visible"/>
                                      </p:to>
                                    </p:set>
                                    <p:anim calcmode="lin" valueType="num">
                                      <p:cBhvr>
                                        <p:cTn id="39" dur="2000" fill="hold"/>
                                        <p:tgtEl>
                                          <p:spTgt spid="2"/>
                                        </p:tgtEl>
                                        <p:attrNameLst>
                                          <p:attrName>ppt_w</p:attrName>
                                        </p:attrNameLst>
                                      </p:cBhvr>
                                      <p:tavLst>
                                        <p:tav tm="0">
                                          <p:val>
                                            <p:fltVal val="0"/>
                                          </p:val>
                                        </p:tav>
                                        <p:tav tm="100000">
                                          <p:val>
                                            <p:strVal val="#ppt_w"/>
                                          </p:val>
                                        </p:tav>
                                      </p:tavLst>
                                    </p:anim>
                                    <p:anim calcmode="lin" valueType="num">
                                      <p:cBhvr>
                                        <p:cTn id="40" dur="2000" fill="hold"/>
                                        <p:tgtEl>
                                          <p:spTgt spid="2"/>
                                        </p:tgtEl>
                                        <p:attrNameLst>
                                          <p:attrName>ppt_h</p:attrName>
                                        </p:attrNameLst>
                                      </p:cBhvr>
                                      <p:tavLst>
                                        <p:tav tm="0">
                                          <p:val>
                                            <p:fltVal val="0"/>
                                          </p:val>
                                        </p:tav>
                                        <p:tav tm="100000">
                                          <p:val>
                                            <p:strVal val="#ppt_h"/>
                                          </p:val>
                                        </p:tav>
                                      </p:tavLst>
                                    </p:anim>
                                    <p:animEffect transition="in" filter="fade">
                                      <p:cBhvr>
                                        <p:cTn id="41" dur="2000"/>
                                        <p:tgtEl>
                                          <p:spTgt spid="2"/>
                                        </p:tgtEl>
                                      </p:cBhvr>
                                    </p:animEffect>
                                  </p:childTnLst>
                                </p:cTn>
                              </p:par>
                            </p:childTnLst>
                          </p:cTn>
                        </p:par>
                        <p:par>
                          <p:cTn id="42" fill="hold">
                            <p:stCondLst>
                              <p:cond delay="13000"/>
                            </p:stCondLst>
                            <p:childTnLst>
                              <p:par>
                                <p:cTn id="43" presetID="53" presetClass="entr" presetSubtype="16" fill="hold" nodeType="afterEffect">
                                  <p:stCondLst>
                                    <p:cond delay="500"/>
                                  </p:stCondLst>
                                  <p:childTnLst>
                                    <p:set>
                                      <p:cBhvr>
                                        <p:cTn id="44" dur="1" fill="hold">
                                          <p:stCondLst>
                                            <p:cond delay="0"/>
                                          </p:stCondLst>
                                        </p:cTn>
                                        <p:tgtEl>
                                          <p:spTgt spid="39"/>
                                        </p:tgtEl>
                                        <p:attrNameLst>
                                          <p:attrName>style.visibility</p:attrName>
                                        </p:attrNameLst>
                                      </p:cBhvr>
                                      <p:to>
                                        <p:strVal val="visible"/>
                                      </p:to>
                                    </p:set>
                                    <p:anim calcmode="lin" valueType="num">
                                      <p:cBhvr>
                                        <p:cTn id="45" dur="2000" fill="hold"/>
                                        <p:tgtEl>
                                          <p:spTgt spid="39"/>
                                        </p:tgtEl>
                                        <p:attrNameLst>
                                          <p:attrName>ppt_w</p:attrName>
                                        </p:attrNameLst>
                                      </p:cBhvr>
                                      <p:tavLst>
                                        <p:tav tm="0">
                                          <p:val>
                                            <p:fltVal val="0"/>
                                          </p:val>
                                        </p:tav>
                                        <p:tav tm="100000">
                                          <p:val>
                                            <p:strVal val="#ppt_w"/>
                                          </p:val>
                                        </p:tav>
                                      </p:tavLst>
                                    </p:anim>
                                    <p:anim calcmode="lin" valueType="num">
                                      <p:cBhvr>
                                        <p:cTn id="46" dur="2000" fill="hold"/>
                                        <p:tgtEl>
                                          <p:spTgt spid="39"/>
                                        </p:tgtEl>
                                        <p:attrNameLst>
                                          <p:attrName>ppt_h</p:attrName>
                                        </p:attrNameLst>
                                      </p:cBhvr>
                                      <p:tavLst>
                                        <p:tav tm="0">
                                          <p:val>
                                            <p:fltVal val="0"/>
                                          </p:val>
                                        </p:tav>
                                        <p:tav tm="100000">
                                          <p:val>
                                            <p:strVal val="#ppt_h"/>
                                          </p:val>
                                        </p:tav>
                                      </p:tavLst>
                                    </p:anim>
                                    <p:animEffect transition="in" filter="fade">
                                      <p:cBhvr>
                                        <p:cTn id="47" dur="2000"/>
                                        <p:tgtEl>
                                          <p:spTgt spid="39"/>
                                        </p:tgtEl>
                                      </p:cBhvr>
                                    </p:animEffect>
                                  </p:childTnLst>
                                  <p:subTnLst>
                                    <p:audio>
                                      <p:cMediaNode>
                                        <p:cTn display="0" masterRel="sameClick">
                                          <p:stCondLst>
                                            <p:cond evt="begin" delay="0">
                                              <p:tn val="43"/>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8" grpId="0" bldLvl="4"/>
      <p:bldP spid="31" grpId="0" animBg="1"/>
      <p:bldP spid="6" grpId="0" animBg="1"/>
      <p:bldP spid="35844" grpId="0" animBg="1"/>
      <p:bldP spid="34" grpId="0" bldLvl="4"/>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996156" y="1556792"/>
            <a:ext cx="7008813" cy="1095375"/>
          </a:xfrm>
          <a:prstGeom prst="rect">
            <a:avLst/>
          </a:prstGeom>
          <a:solidFill>
            <a:srgbClr val="FFE3C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nchor="ct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2300">
                <a:latin typeface="HG創英角ｺﾞｼｯｸUB" pitchFamily="49" charset="-128"/>
                <a:ea typeface="HG創英角ｺﾞｼｯｸUB" pitchFamily="49" charset="-128"/>
              </a:rPr>
              <a:t>　税金を納めるということは、わたしたちの義務であるとともに、私たちの生活をより豊かで健康なものにしていくために必要なものなのです。</a:t>
            </a:r>
          </a:p>
        </p:txBody>
      </p:sp>
      <p:sp>
        <p:nvSpPr>
          <p:cNvPr id="36867" name="Rectangle 6"/>
          <p:cNvSpPr>
            <a:spLocks noChangeArrowheads="1"/>
          </p:cNvSpPr>
          <p:nvPr/>
        </p:nvSpPr>
        <p:spPr bwMode="auto">
          <a:xfrm>
            <a:off x="1033463" y="3496444"/>
            <a:ext cx="6934200" cy="1143000"/>
          </a:xfrm>
          <a:prstGeom prst="rect">
            <a:avLst/>
          </a:prstGeom>
          <a:solidFill>
            <a:srgbClr val="FFE3C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nchor="ct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2300" dirty="0">
                <a:latin typeface="HG創英角ｺﾞｼｯｸUB" pitchFamily="49" charset="-128"/>
                <a:ea typeface="HG創英角ｺﾞｼｯｸUB" pitchFamily="49" charset="-128"/>
              </a:rPr>
              <a:t>　皆さんが健康で豊かに生活できるよう、社会人になっても税金に対して正しい知識と理解をもった納税者になってください。</a:t>
            </a:r>
          </a:p>
        </p:txBody>
      </p:sp>
      <p:sp>
        <p:nvSpPr>
          <p:cNvPr id="36868" name="スライド番号プレースホルダ 2"/>
          <p:cNvSpPr txBox="1">
            <a:spLocks noGrp="1"/>
          </p:cNvSpPr>
          <p:nvPr/>
        </p:nvSpPr>
        <p:spPr bwMode="auto">
          <a:xfrm>
            <a:off x="8748713" y="6492875"/>
            <a:ext cx="3952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r" eaLnBrk="1" hangingPunct="1"/>
            <a:fld id="{158249CF-10CC-4551-901E-AD52BEFAAA97}" type="slidenum">
              <a:rPr lang="ja-JP" altLang="en-US" sz="1200"/>
              <a:pPr algn="r" eaLnBrk="1" hangingPunct="1"/>
              <a:t>32</a:t>
            </a:fld>
            <a:endParaRPr lang="en-US" altLang="ja-JP" sz="1600"/>
          </a:p>
        </p:txBody>
      </p:sp>
      <p:sp>
        <p:nvSpPr>
          <p:cNvPr id="8" name="Rectangle 2"/>
          <p:cNvSpPr>
            <a:spLocks noChangeArrowheads="1"/>
          </p:cNvSpPr>
          <p:nvPr/>
        </p:nvSpPr>
        <p:spPr bwMode="auto">
          <a:xfrm>
            <a:off x="215900" y="185738"/>
            <a:ext cx="3960813" cy="676275"/>
          </a:xfrm>
          <a:prstGeom prst="rect">
            <a:avLst/>
          </a:prstGeom>
          <a:noFill/>
          <a:ln>
            <a:noFill/>
          </a:ln>
          <a:effectLst/>
          <a:extLst/>
        </p:spPr>
        <p:txBody>
          <a:bodyPr wrap="none" lIns="0" tIns="0" rIns="0" bIns="0" anchor="ctr">
            <a:spAutoFit/>
          </a:bodyPr>
          <a:lstStyle/>
          <a:p>
            <a:pPr fontAlgn="auto">
              <a:spcBef>
                <a:spcPts val="0"/>
              </a:spcBef>
              <a:spcAft>
                <a:spcPts val="0"/>
              </a:spcAft>
              <a:defRPr/>
            </a:pPr>
            <a:r>
              <a:rPr lang="ja-JP" altLang="en-US" sz="4400" b="1" dirty="0">
                <a:effectLst>
                  <a:outerShdw blurRad="38100" dist="38100" dir="2700000" algn="tl">
                    <a:srgbClr val="C0C0C0"/>
                  </a:outerShdw>
                </a:effectLst>
                <a:latin typeface="ＭＳ ゴシック" pitchFamily="49" charset="-128"/>
                <a:ea typeface="ＭＳ ゴシック" pitchFamily="49" charset="-128"/>
              </a:rPr>
              <a:t>　税への理解　</a:t>
            </a:r>
          </a:p>
        </p:txBody>
      </p:sp>
    </p:spTree>
    <p:extLst>
      <p:ext uri="{BB962C8B-B14F-4D97-AF65-F5344CB8AC3E}">
        <p14:creationId xmlns:p14="http://schemas.microsoft.com/office/powerpoint/2010/main" val="22141564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3" descr="税理士バッジ（透明）サイズ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1700808"/>
            <a:ext cx="2591742" cy="256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テキスト ボックス 4"/>
          <p:cNvSpPr txBox="1">
            <a:spLocks noChangeArrowheads="1"/>
          </p:cNvSpPr>
          <p:nvPr/>
        </p:nvSpPr>
        <p:spPr bwMode="auto">
          <a:xfrm>
            <a:off x="2101865" y="4654586"/>
            <a:ext cx="48244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sz="4000" b="1" dirty="0">
                <a:latin typeface="HGP教科書体" pitchFamily="18" charset="-128"/>
                <a:ea typeface="HGP教科書体" pitchFamily="18" charset="-128"/>
              </a:rPr>
              <a:t>信頼の税理士バッジ</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1000"/>
                                        <p:tgtEl>
                                          <p:spTgt spid="37890"/>
                                        </p:tgtEl>
                                      </p:cBhvr>
                                    </p:animEffect>
                                    <p:anim calcmode="lin" valueType="num">
                                      <p:cBhvr>
                                        <p:cTn id="8" dur="1000" fill="hold"/>
                                        <p:tgtEl>
                                          <p:spTgt spid="37890"/>
                                        </p:tgtEl>
                                        <p:attrNameLst>
                                          <p:attrName>ppt_x</p:attrName>
                                        </p:attrNameLst>
                                      </p:cBhvr>
                                      <p:tavLst>
                                        <p:tav tm="0">
                                          <p:val>
                                            <p:strVal val="#ppt_x"/>
                                          </p:val>
                                        </p:tav>
                                        <p:tav tm="100000">
                                          <p:val>
                                            <p:strVal val="#ppt_x"/>
                                          </p:val>
                                        </p:tav>
                                      </p:tavLst>
                                    </p:anim>
                                    <p:anim calcmode="lin" valueType="num">
                                      <p:cBhvr>
                                        <p:cTn id="9" dur="1000" fill="hold"/>
                                        <p:tgtEl>
                                          <p:spTgt spid="3789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7891"/>
                                        </p:tgtEl>
                                        <p:attrNameLst>
                                          <p:attrName>style.visibility</p:attrName>
                                        </p:attrNameLst>
                                      </p:cBhvr>
                                      <p:to>
                                        <p:strVal val="visible"/>
                                      </p:to>
                                    </p:set>
                                    <p:animEffect transition="in" filter="fade">
                                      <p:cBhvr>
                                        <p:cTn id="13" dur="1000"/>
                                        <p:tgtEl>
                                          <p:spTgt spid="37891"/>
                                        </p:tgtEl>
                                      </p:cBhvr>
                                    </p:animEffect>
                                    <p:anim calcmode="lin" valueType="num">
                                      <p:cBhvr>
                                        <p:cTn id="14" dur="1000" fill="hold"/>
                                        <p:tgtEl>
                                          <p:spTgt spid="37891"/>
                                        </p:tgtEl>
                                        <p:attrNameLst>
                                          <p:attrName>ppt_x</p:attrName>
                                        </p:attrNameLst>
                                      </p:cBhvr>
                                      <p:tavLst>
                                        <p:tav tm="0">
                                          <p:val>
                                            <p:strVal val="#ppt_x"/>
                                          </p:val>
                                        </p:tav>
                                        <p:tav tm="100000">
                                          <p:val>
                                            <p:strVal val="#ppt_x"/>
                                          </p:val>
                                        </p:tav>
                                      </p:tavLst>
                                    </p:anim>
                                    <p:anim calcmode="lin" valueType="num">
                                      <p:cBhvr>
                                        <p:cTn id="15" dur="1000" fill="hold"/>
                                        <p:tgtEl>
                                          <p:spTgt spid="3789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3995936" y="1268760"/>
            <a:ext cx="4995443" cy="46805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179388" y="921729"/>
            <a:ext cx="2952452" cy="5262979"/>
          </a:xfrm>
          <a:prstGeom prst="rect">
            <a:avLst/>
          </a:prstGeom>
          <a:noFill/>
          <a:ln cap="rnd">
            <a:solidFill>
              <a:schemeClr val="accent1"/>
            </a:solidFill>
            <a:bevel/>
          </a:ln>
        </p:spPr>
        <p:txBody>
          <a:bodyPr wrap="square" rtlCol="0">
            <a:spAutoFit/>
          </a:bodyPr>
          <a:lstStyle/>
          <a:p>
            <a:r>
              <a:rPr kumimoji="1" lang="ja-JP" altLang="en-US" sz="2400" b="1" dirty="0" smtClean="0">
                <a:latin typeface="HG丸ｺﾞｼｯｸM-PRO" panose="020F0600000000000000" pitchFamily="50" charset="-128"/>
                <a:ea typeface="HG丸ｺﾞｼｯｸM-PRO" panose="020F0600000000000000" pitchFamily="50" charset="-128"/>
              </a:rPr>
              <a:t>国民主権</a:t>
            </a:r>
            <a:r>
              <a:rPr kumimoji="1" lang="ja-JP" altLang="en-US" b="1" dirty="0" smtClean="0">
                <a:latin typeface="HG丸ｺﾞｼｯｸM-PRO" panose="020F0600000000000000" pitchFamily="50" charset="-128"/>
                <a:ea typeface="HG丸ｺﾞｼｯｸM-PRO" panose="020F0600000000000000" pitchFamily="50" charset="-128"/>
              </a:rPr>
              <a:t>（憲法 前文）</a:t>
            </a:r>
            <a:endParaRPr kumimoji="1" lang="en-US" altLang="ja-JP" b="1" dirty="0" smtClean="0">
              <a:latin typeface="HG丸ｺﾞｼｯｸM-PRO" panose="020F0600000000000000" pitchFamily="50" charset="-128"/>
              <a:ea typeface="HG丸ｺﾞｼｯｸM-PRO" panose="020F0600000000000000" pitchFamily="50" charset="-128"/>
            </a:endParaRPr>
          </a:p>
          <a:p>
            <a:endParaRPr kumimoji="1" lang="en-US" altLang="ja-JP" b="1" dirty="0" smtClean="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日本国民は、正当に選挙された国会における代表者を通じて行動し</a:t>
            </a:r>
            <a:r>
              <a:rPr lang="ja-JP" altLang="en-US" sz="1400" dirty="0" smtClean="0">
                <a:latin typeface="HG丸ｺﾞｼｯｸM-PRO" panose="020F0600000000000000" pitchFamily="50" charset="-128"/>
                <a:ea typeface="HG丸ｺﾞｼｯｸM-PRO" panose="020F0600000000000000" pitchFamily="50" charset="-128"/>
              </a:rPr>
              <a:t>、われら</a:t>
            </a:r>
            <a:r>
              <a:rPr lang="ja-JP" altLang="en-US" sz="1400" dirty="0">
                <a:latin typeface="HG丸ｺﾞｼｯｸM-PRO" panose="020F0600000000000000" pitchFamily="50" charset="-128"/>
                <a:ea typeface="HG丸ｺﾞｼｯｸM-PRO" panose="020F0600000000000000" pitchFamily="50" charset="-128"/>
              </a:rPr>
              <a:t>とわれらの子孫のために、諸国民との協和による成果と</a:t>
            </a:r>
            <a:r>
              <a:rPr lang="ja-JP" altLang="en-US" sz="1400" dirty="0" smtClean="0">
                <a:latin typeface="HG丸ｺﾞｼｯｸM-PRO" panose="020F0600000000000000" pitchFamily="50" charset="-128"/>
                <a:ea typeface="HG丸ｺﾞｼｯｸM-PRO" panose="020F0600000000000000" pitchFamily="50" charset="-128"/>
              </a:rPr>
              <a:t>、わが国</a:t>
            </a:r>
            <a:r>
              <a:rPr lang="ja-JP" altLang="en-US" sz="1400" dirty="0">
                <a:latin typeface="HG丸ｺﾞｼｯｸM-PRO" panose="020F0600000000000000" pitchFamily="50" charset="-128"/>
                <a:ea typeface="HG丸ｺﾞｼｯｸM-PRO" panose="020F0600000000000000" pitchFamily="50" charset="-128"/>
              </a:rPr>
              <a:t>全土に</a:t>
            </a:r>
            <a:r>
              <a:rPr lang="ja-JP" altLang="en-US" sz="1400" dirty="0" smtClean="0">
                <a:latin typeface="HG丸ｺﾞｼｯｸM-PRO" panose="020F0600000000000000" pitchFamily="50" charset="-128"/>
                <a:ea typeface="HG丸ｺﾞｼｯｸM-PRO" panose="020F0600000000000000" pitchFamily="50" charset="-128"/>
              </a:rPr>
              <a:t>わたって</a:t>
            </a:r>
            <a:r>
              <a:rPr lang="ja-JP" altLang="en-US" sz="1400" dirty="0">
                <a:latin typeface="HG丸ｺﾞｼｯｸM-PRO" panose="020F0600000000000000" pitchFamily="50" charset="-128"/>
                <a:ea typeface="HG丸ｺﾞｼｯｸM-PRO" panose="020F0600000000000000" pitchFamily="50" charset="-128"/>
              </a:rPr>
              <a:t>自由のもたらす恵沢を確保し</a:t>
            </a:r>
            <a:r>
              <a:rPr lang="ja-JP" altLang="en-US" sz="1400" dirty="0" smtClean="0">
                <a:latin typeface="HG丸ｺﾞｼｯｸM-PRO" panose="020F0600000000000000" pitchFamily="50" charset="-128"/>
                <a:ea typeface="HG丸ｺﾞｼｯｸM-PRO" panose="020F0600000000000000" pitchFamily="50" charset="-128"/>
              </a:rPr>
              <a:t>、政府</a:t>
            </a:r>
            <a:r>
              <a:rPr lang="ja-JP" altLang="en-US" sz="1400" dirty="0">
                <a:latin typeface="HG丸ｺﾞｼｯｸM-PRO" panose="020F0600000000000000" pitchFamily="50" charset="-128"/>
                <a:ea typeface="HG丸ｺﾞｼｯｸM-PRO" panose="020F0600000000000000" pitchFamily="50" charset="-128"/>
              </a:rPr>
              <a:t>の行為に</a:t>
            </a:r>
            <a:r>
              <a:rPr lang="ja-JP" altLang="en-US" sz="1400" dirty="0" err="1" smtClean="0">
                <a:latin typeface="HG丸ｺﾞｼｯｸM-PRO" panose="020F0600000000000000" pitchFamily="50" charset="-128"/>
                <a:ea typeface="HG丸ｺﾞｼｯｸM-PRO" panose="020F0600000000000000" pitchFamily="50" charset="-128"/>
              </a:rPr>
              <a:t>よ</a:t>
            </a:r>
            <a:r>
              <a:rPr lang="ja-JP" altLang="en-US" sz="1400" dirty="0" err="1">
                <a:latin typeface="HG丸ｺﾞｼｯｸM-PRO" panose="020F0600000000000000" pitchFamily="50" charset="-128"/>
                <a:ea typeface="HG丸ｺﾞｼｯｸM-PRO" panose="020F0600000000000000" pitchFamily="50" charset="-128"/>
              </a:rPr>
              <a:t>つ</a:t>
            </a:r>
            <a:r>
              <a:rPr lang="ja-JP" altLang="en-US" sz="1400" dirty="0" err="1" smtClean="0">
                <a:latin typeface="HG丸ｺﾞｼｯｸM-PRO" panose="020F0600000000000000" pitchFamily="50" charset="-128"/>
                <a:ea typeface="HG丸ｺﾞｼｯｸM-PRO" panose="020F0600000000000000" pitchFamily="50" charset="-128"/>
              </a:rPr>
              <a:t>て</a:t>
            </a:r>
            <a:r>
              <a:rPr lang="ja-JP" altLang="en-US" sz="1400" dirty="0" smtClean="0">
                <a:latin typeface="HG丸ｺﾞｼｯｸM-PRO" panose="020F0600000000000000" pitchFamily="50" charset="-128"/>
                <a:ea typeface="HG丸ｺﾞｼｯｸM-PRO" panose="020F0600000000000000" pitchFamily="50" charset="-128"/>
              </a:rPr>
              <a:t>再び</a:t>
            </a:r>
            <a:r>
              <a:rPr lang="ja-JP" altLang="en-US" sz="1400" dirty="0">
                <a:latin typeface="HG丸ｺﾞｼｯｸM-PRO" panose="020F0600000000000000" pitchFamily="50" charset="-128"/>
                <a:ea typeface="HG丸ｺﾞｼｯｸM-PRO" panose="020F0600000000000000" pitchFamily="50" charset="-128"/>
              </a:rPr>
              <a:t>戦争の惨禍が起ることのないやうにすることを決意し</a:t>
            </a:r>
            <a:r>
              <a:rPr lang="ja-JP" altLang="en-US" sz="1400" dirty="0" smtClean="0">
                <a:latin typeface="HG丸ｺﾞｼｯｸM-PRO" panose="020F0600000000000000" pitchFamily="50" charset="-128"/>
                <a:ea typeface="HG丸ｺﾞｼｯｸM-PRO" panose="020F0600000000000000" pitchFamily="50" charset="-128"/>
              </a:rPr>
              <a:t>、ここ</a:t>
            </a:r>
            <a:r>
              <a:rPr lang="ja-JP" altLang="en-US" sz="1400" dirty="0">
                <a:latin typeface="HG丸ｺﾞｼｯｸM-PRO" panose="020F0600000000000000" pitchFamily="50" charset="-128"/>
                <a:ea typeface="HG丸ｺﾞｼｯｸM-PRO" panose="020F0600000000000000" pitchFamily="50" charset="-128"/>
              </a:rPr>
              <a:t>に主権が国民に存することを宣言し、この憲法を確定する</a:t>
            </a:r>
            <a:r>
              <a:rPr lang="ja-JP" altLang="en-US" sz="1400" dirty="0" smtClean="0">
                <a:latin typeface="HG丸ｺﾞｼｯｸM-PRO" panose="020F0600000000000000" pitchFamily="50" charset="-128"/>
                <a:ea typeface="HG丸ｺﾞｼｯｸM-PRO" panose="020F0600000000000000" pitchFamily="50" charset="-128"/>
              </a:rPr>
              <a:t>。</a:t>
            </a:r>
            <a:endParaRPr lang="en-US" altLang="ja-JP" sz="1400" dirty="0" smtClean="0">
              <a:latin typeface="HG丸ｺﾞｼｯｸM-PRO" panose="020F0600000000000000" pitchFamily="50" charset="-128"/>
              <a:ea typeface="HG丸ｺﾞｼｯｸM-PRO" panose="020F0600000000000000" pitchFamily="50" charset="-128"/>
            </a:endParaRPr>
          </a:p>
          <a:p>
            <a:r>
              <a:rPr lang="ja-JP" altLang="en-US" sz="1400" b="1" dirty="0" smtClean="0">
                <a:latin typeface="HG丸ｺﾞｼｯｸM-PRO" panose="020F0600000000000000" pitchFamily="50" charset="-128"/>
                <a:ea typeface="HG丸ｺﾞｼｯｸM-PRO" panose="020F0600000000000000" pitchFamily="50" charset="-128"/>
              </a:rPr>
              <a:t>そもそも</a:t>
            </a:r>
            <a:r>
              <a:rPr lang="ja-JP" altLang="en-US" sz="1400" b="1" dirty="0">
                <a:latin typeface="HG丸ｺﾞｼｯｸM-PRO" panose="020F0600000000000000" pitchFamily="50" charset="-128"/>
                <a:ea typeface="HG丸ｺﾞｼｯｸM-PRO" panose="020F0600000000000000" pitchFamily="50" charset="-128"/>
              </a:rPr>
              <a:t>国政は、国民の厳粛な信託によるものであつて、その権威は国民に由来し</a:t>
            </a:r>
            <a:r>
              <a:rPr lang="ja-JP" altLang="en-US" sz="1400" dirty="0" smtClean="0">
                <a:latin typeface="HG丸ｺﾞｼｯｸM-PRO" panose="020F0600000000000000" pitchFamily="50" charset="-128"/>
                <a:ea typeface="HG丸ｺﾞｼｯｸM-PRO" panose="020F0600000000000000" pitchFamily="50" charset="-128"/>
              </a:rPr>
              <a:t>、その</a:t>
            </a:r>
            <a:r>
              <a:rPr lang="ja-JP" altLang="en-US" sz="1400" dirty="0">
                <a:latin typeface="HG丸ｺﾞｼｯｸM-PRO" panose="020F0600000000000000" pitchFamily="50" charset="-128"/>
                <a:ea typeface="HG丸ｺﾞｼｯｸM-PRO" panose="020F0600000000000000" pitchFamily="50" charset="-128"/>
              </a:rPr>
              <a:t>権力は国民の代表者がこれを行使し、その福利は国民がこれを享受する。これは人類普遍の原理であり</a:t>
            </a:r>
            <a:r>
              <a:rPr lang="ja-JP" altLang="en-US" sz="1400" dirty="0" smtClean="0">
                <a:latin typeface="HG丸ｺﾞｼｯｸM-PRO" panose="020F0600000000000000" pitchFamily="50" charset="-128"/>
                <a:ea typeface="HG丸ｺﾞｼｯｸM-PRO" panose="020F0600000000000000" pitchFamily="50" charset="-128"/>
              </a:rPr>
              <a:t>、この</a:t>
            </a:r>
            <a:r>
              <a:rPr lang="ja-JP" altLang="en-US" sz="1400" dirty="0">
                <a:latin typeface="HG丸ｺﾞｼｯｸM-PRO" panose="020F0600000000000000" pitchFamily="50" charset="-128"/>
                <a:ea typeface="HG丸ｺﾞｼｯｸM-PRO" panose="020F0600000000000000" pitchFamily="50" charset="-128"/>
              </a:rPr>
              <a:t>憲法は、かかる原理に基くものである</a:t>
            </a:r>
            <a:r>
              <a:rPr lang="ja-JP" altLang="en-US" sz="1400" dirty="0" smtClean="0">
                <a:latin typeface="HG丸ｺﾞｼｯｸM-PRO" panose="020F0600000000000000" pitchFamily="50" charset="-128"/>
                <a:ea typeface="HG丸ｺﾞｼｯｸM-PRO" panose="020F0600000000000000" pitchFamily="50" charset="-128"/>
              </a:rPr>
              <a:t>。</a:t>
            </a:r>
            <a:endParaRPr lang="en-US" altLang="ja-JP" sz="1400" dirty="0" smtClean="0">
              <a:latin typeface="HG丸ｺﾞｼｯｸM-PRO" panose="020F0600000000000000" pitchFamily="50" charset="-128"/>
              <a:ea typeface="HG丸ｺﾞｼｯｸM-PRO" panose="020F0600000000000000" pitchFamily="50" charset="-128"/>
            </a:endParaRPr>
          </a:p>
          <a:p>
            <a:r>
              <a:rPr lang="ja-JP" altLang="en-US" sz="1400" dirty="0" smtClean="0">
                <a:latin typeface="HG丸ｺﾞｼｯｸM-PRO" panose="020F0600000000000000" pitchFamily="50" charset="-128"/>
                <a:ea typeface="HG丸ｺﾞｼｯｸM-PRO" panose="020F0600000000000000" pitchFamily="50" charset="-128"/>
              </a:rPr>
              <a:t>われら</a:t>
            </a:r>
            <a:r>
              <a:rPr lang="ja-JP" altLang="en-US" sz="1400" dirty="0">
                <a:latin typeface="HG丸ｺﾞｼｯｸM-PRO" panose="020F0600000000000000" pitchFamily="50" charset="-128"/>
                <a:ea typeface="HG丸ｺﾞｼｯｸM-PRO" panose="020F0600000000000000" pitchFamily="50" charset="-128"/>
              </a:rPr>
              <a:t>は、これに反する一切の憲法、法令及び詔勅を排除する</a:t>
            </a:r>
            <a:r>
              <a:rPr lang="ja-JP" altLang="en-US" sz="1400" dirty="0" smtClean="0">
                <a:latin typeface="HG丸ｺﾞｼｯｸM-PRO" panose="020F0600000000000000" pitchFamily="50" charset="-128"/>
                <a:ea typeface="HG丸ｺﾞｼｯｸM-PRO" panose="020F0600000000000000" pitchFamily="50" charset="-128"/>
              </a:rPr>
              <a:t>。</a:t>
            </a:r>
            <a:endParaRPr lang="en-US" altLang="ja-JP" sz="1400" dirty="0" smtClean="0">
              <a:latin typeface="HG丸ｺﾞｼｯｸM-PRO" panose="020F0600000000000000" pitchFamily="50" charset="-128"/>
              <a:ea typeface="HG丸ｺﾞｼｯｸM-PRO" panose="020F0600000000000000" pitchFamily="50" charset="-128"/>
            </a:endParaRPr>
          </a:p>
          <a:p>
            <a:r>
              <a:rPr lang="ja-JP" altLang="en-US" sz="1400" dirty="0" smtClean="0">
                <a:latin typeface="HG丸ｺﾞｼｯｸM-PRO" panose="020F0600000000000000" pitchFamily="50" charset="-128"/>
                <a:ea typeface="HG丸ｺﾞｼｯｸM-PRO" panose="020F0600000000000000" pitchFamily="50" charset="-128"/>
              </a:rPr>
              <a:t>（以下略）</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3995935" y="1705451"/>
            <a:ext cx="4995443" cy="1723549"/>
          </a:xfrm>
          <a:prstGeom prst="rect">
            <a:avLst/>
          </a:prstGeom>
          <a:noFill/>
        </p:spPr>
        <p:txBody>
          <a:bodyPr wrap="square" rtlCol="0">
            <a:spAutoFit/>
          </a:bodyPr>
          <a:lstStyle/>
          <a:p>
            <a:r>
              <a:rPr kumimoji="1" lang="ja-JP" altLang="en-US" sz="2400" b="1" dirty="0" smtClean="0">
                <a:latin typeface="HG丸ｺﾞｼｯｸM-PRO" panose="020F0600000000000000" pitchFamily="50" charset="-128"/>
                <a:ea typeface="HG丸ｺﾞｼｯｸM-PRO" panose="020F0600000000000000" pitchFamily="50" charset="-128"/>
              </a:rPr>
              <a:t>基本的人権尊重主義</a:t>
            </a:r>
            <a:r>
              <a:rPr kumimoji="1" lang="ja-JP" altLang="en-US" b="1" dirty="0" smtClean="0">
                <a:latin typeface="HG丸ｺﾞｼｯｸM-PRO" panose="020F0600000000000000" pitchFamily="50" charset="-128"/>
                <a:ea typeface="HG丸ｺﾞｼｯｸM-PRO" panose="020F0600000000000000" pitchFamily="50" charset="-128"/>
              </a:rPr>
              <a:t>（憲法第</a:t>
            </a:r>
            <a:r>
              <a:rPr kumimoji="1" lang="en-US" altLang="ja-JP" b="1" dirty="0" smtClean="0">
                <a:latin typeface="HG丸ｺﾞｼｯｸM-PRO" panose="020F0600000000000000" pitchFamily="50" charset="-128"/>
                <a:ea typeface="HG丸ｺﾞｼｯｸM-PRO" panose="020F0600000000000000" pitchFamily="50" charset="-128"/>
              </a:rPr>
              <a:t>11</a:t>
            </a:r>
            <a:r>
              <a:rPr kumimoji="1" lang="ja-JP" altLang="en-US" b="1" dirty="0" smtClean="0">
                <a:latin typeface="HG丸ｺﾞｼｯｸM-PRO" panose="020F0600000000000000" pitchFamily="50" charset="-128"/>
                <a:ea typeface="HG丸ｺﾞｼｯｸM-PRO" panose="020F0600000000000000" pitchFamily="50" charset="-128"/>
              </a:rPr>
              <a:t>条）</a:t>
            </a:r>
            <a:endParaRPr kumimoji="1" lang="en-US" altLang="ja-JP" b="1" dirty="0" smtClean="0">
              <a:latin typeface="HG丸ｺﾞｼｯｸM-PRO" panose="020F0600000000000000" pitchFamily="50" charset="-128"/>
              <a:ea typeface="HG丸ｺﾞｼｯｸM-PRO" panose="020F0600000000000000" pitchFamily="50" charset="-128"/>
            </a:endParaRPr>
          </a:p>
          <a:p>
            <a:endParaRPr kumimoji="1" lang="en-US" altLang="ja-JP" b="1" dirty="0" smtClean="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国民は、すべての基本的人権の享有を妨げられない。この憲法が国民に保障する基本的人権は、侵すことのできない永久の権利として、現在及び将来の国民に与へられる。</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3995936" y="3789040"/>
            <a:ext cx="4995442" cy="1723549"/>
          </a:xfrm>
          <a:prstGeom prst="rect">
            <a:avLst/>
          </a:prstGeom>
          <a:noFill/>
        </p:spPr>
        <p:txBody>
          <a:bodyPr wrap="square" rtlCol="0">
            <a:spAutoFit/>
          </a:bodyPr>
          <a:lstStyle/>
          <a:p>
            <a:r>
              <a:rPr lang="ja-JP" altLang="en-US" sz="2400" b="1" dirty="0">
                <a:latin typeface="HG丸ｺﾞｼｯｸM-PRO" panose="020F0600000000000000" pitchFamily="50" charset="-128"/>
                <a:ea typeface="HG丸ｺﾞｼｯｸM-PRO" panose="020F0600000000000000" pitchFamily="50" charset="-128"/>
              </a:rPr>
              <a:t>個人</a:t>
            </a:r>
            <a:r>
              <a:rPr lang="ja-JP" altLang="en-US" sz="2400" b="1" dirty="0" smtClean="0">
                <a:latin typeface="HG丸ｺﾞｼｯｸM-PRO" panose="020F0600000000000000" pitchFamily="50" charset="-128"/>
                <a:ea typeface="HG丸ｺﾞｼｯｸM-PRO" panose="020F0600000000000000" pitchFamily="50" charset="-128"/>
              </a:rPr>
              <a:t>の尊重</a:t>
            </a:r>
            <a:r>
              <a:rPr lang="en-US" altLang="ja-JP" sz="2400" b="1" dirty="0" smtClean="0">
                <a:latin typeface="HG丸ｺﾞｼｯｸM-PRO" panose="020F0600000000000000" pitchFamily="50" charset="-128"/>
                <a:ea typeface="HG丸ｺﾞｼｯｸM-PRO" panose="020F0600000000000000" pitchFamily="50" charset="-128"/>
              </a:rPr>
              <a:t>(</a:t>
            </a:r>
            <a:r>
              <a:rPr lang="ja-JP" altLang="en-US" sz="2400" b="1" dirty="0" smtClean="0">
                <a:latin typeface="HG丸ｺﾞｼｯｸM-PRO" panose="020F0600000000000000" pitchFamily="50" charset="-128"/>
                <a:ea typeface="HG丸ｺﾞｼｯｸM-PRO" panose="020F0600000000000000" pitchFamily="50" charset="-128"/>
              </a:rPr>
              <a:t>自由主義</a:t>
            </a:r>
            <a:r>
              <a:rPr lang="en-US" altLang="ja-JP" sz="2400" b="1" dirty="0" smtClean="0">
                <a:latin typeface="HG丸ｺﾞｼｯｸM-PRO" panose="020F0600000000000000" pitchFamily="50" charset="-128"/>
                <a:ea typeface="HG丸ｺﾞｼｯｸM-PRO" panose="020F0600000000000000" pitchFamily="50" charset="-128"/>
              </a:rPr>
              <a:t>)</a:t>
            </a:r>
            <a:r>
              <a:rPr lang="ja-JP" altLang="en-US" b="1" dirty="0" smtClean="0">
                <a:latin typeface="HG丸ｺﾞｼｯｸM-PRO" panose="020F0600000000000000" pitchFamily="50" charset="-128"/>
                <a:ea typeface="HG丸ｺﾞｼｯｸM-PRO" panose="020F0600000000000000" pitchFamily="50" charset="-128"/>
              </a:rPr>
              <a:t>（憲法第</a:t>
            </a:r>
            <a:r>
              <a:rPr lang="en-US" altLang="ja-JP" b="1" dirty="0" smtClean="0">
                <a:latin typeface="HG丸ｺﾞｼｯｸM-PRO" panose="020F0600000000000000" pitchFamily="50" charset="-128"/>
                <a:ea typeface="HG丸ｺﾞｼｯｸM-PRO" panose="020F0600000000000000" pitchFamily="50" charset="-128"/>
              </a:rPr>
              <a:t>13</a:t>
            </a:r>
            <a:r>
              <a:rPr lang="ja-JP" altLang="en-US" b="1" dirty="0" smtClean="0">
                <a:latin typeface="HG丸ｺﾞｼｯｸM-PRO" panose="020F0600000000000000" pitchFamily="50" charset="-128"/>
                <a:ea typeface="HG丸ｺﾞｼｯｸM-PRO" panose="020F0600000000000000" pitchFamily="50" charset="-128"/>
              </a:rPr>
              <a:t>条）</a:t>
            </a:r>
            <a:endParaRPr lang="en-US" altLang="ja-JP" b="1" dirty="0" smtClean="0">
              <a:latin typeface="HG丸ｺﾞｼｯｸM-PRO" panose="020F0600000000000000" pitchFamily="50" charset="-128"/>
              <a:ea typeface="HG丸ｺﾞｼｯｸM-PRO" panose="020F0600000000000000" pitchFamily="50" charset="-128"/>
            </a:endParaRPr>
          </a:p>
          <a:p>
            <a:endParaRPr lang="en-US" altLang="ja-JP" b="1" dirty="0" smtClean="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すべて国民は、個人として尊重される。生命、自由及び幸福追求に対する国民の権利については、</a:t>
            </a:r>
            <a:r>
              <a:rPr lang="ja-JP" altLang="en-US" sz="1600" b="1" dirty="0">
                <a:latin typeface="HG丸ｺﾞｼｯｸM-PRO" panose="020F0600000000000000" pitchFamily="50" charset="-128"/>
                <a:ea typeface="HG丸ｺﾞｼｯｸM-PRO" panose="020F0600000000000000" pitchFamily="50" charset="-128"/>
              </a:rPr>
              <a:t>公共の福祉に反しない限り</a:t>
            </a:r>
            <a:r>
              <a:rPr lang="ja-JP" altLang="en-US" sz="1600" dirty="0">
                <a:latin typeface="HG丸ｺﾞｼｯｸM-PRO" panose="020F0600000000000000" pitchFamily="50" charset="-128"/>
                <a:ea typeface="HG丸ｺﾞｼｯｸM-PRO" panose="020F0600000000000000" pitchFamily="50" charset="-128"/>
              </a:rPr>
              <a:t>、立法その他の国政の上で、最大の尊重を必要とする。 </a:t>
            </a:r>
            <a:endParaRPr lang="en-US" altLang="ja-JP" sz="1600" dirty="0" smtClean="0">
              <a:latin typeface="HG丸ｺﾞｼｯｸM-PRO" panose="020F0600000000000000" pitchFamily="50" charset="-128"/>
              <a:ea typeface="HG丸ｺﾞｼｯｸM-PRO" panose="020F0600000000000000" pitchFamily="50" charset="-128"/>
            </a:endParaRPr>
          </a:p>
        </p:txBody>
      </p:sp>
      <p:sp>
        <p:nvSpPr>
          <p:cNvPr id="7" name="下矢印 6"/>
          <p:cNvSpPr/>
          <p:nvPr/>
        </p:nvSpPr>
        <p:spPr>
          <a:xfrm rot="16200000">
            <a:off x="3375547" y="3364879"/>
            <a:ext cx="484632" cy="6121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HG丸ｺﾞｼｯｸM-PRO" panose="020F0600000000000000" pitchFamily="50" charset="-128"/>
              <a:ea typeface="HG丸ｺﾞｼｯｸM-PRO" panose="020F0600000000000000" pitchFamily="50" charset="-128"/>
            </a:endParaRPr>
          </a:p>
        </p:txBody>
      </p:sp>
      <p:sp>
        <p:nvSpPr>
          <p:cNvPr id="9" name="テキスト ボックス 2"/>
          <p:cNvSpPr txBox="1">
            <a:spLocks noChangeArrowheads="1"/>
          </p:cNvSpPr>
          <p:nvPr/>
        </p:nvSpPr>
        <p:spPr bwMode="auto">
          <a:xfrm>
            <a:off x="179388" y="31750"/>
            <a:ext cx="62648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800" b="1" dirty="0" smtClean="0">
                <a:latin typeface="HG丸ｺﾞｼｯｸM-PRO" panose="020F0600000000000000" pitchFamily="50" charset="-128"/>
                <a:ea typeface="HG丸ｺﾞｼｯｸM-PRO" panose="020F0600000000000000" pitchFamily="50" charset="-128"/>
              </a:rPr>
              <a:t>《</a:t>
            </a:r>
            <a:r>
              <a:rPr lang="ja-JP" altLang="en-US" sz="2800" b="1" dirty="0">
                <a:latin typeface="HG丸ｺﾞｼｯｸM-PRO" panose="020F0600000000000000" pitchFamily="50" charset="-128"/>
                <a:ea typeface="HG丸ｺﾞｼｯｸM-PRO" panose="020F0600000000000000" pitchFamily="50" charset="-128"/>
              </a:rPr>
              <a:t>租税</a:t>
            </a:r>
            <a:r>
              <a:rPr lang="ja-JP" altLang="en-US" sz="2800" b="1" dirty="0" smtClean="0">
                <a:latin typeface="HG丸ｺﾞｼｯｸM-PRO" panose="020F0600000000000000" pitchFamily="50" charset="-128"/>
                <a:ea typeface="HG丸ｺﾞｼｯｸM-PRO" panose="020F0600000000000000" pitchFamily="50" charset="-128"/>
              </a:rPr>
              <a:t>と自由</a:t>
            </a:r>
            <a:r>
              <a:rPr lang="en-US" altLang="ja-JP" sz="2800" b="1" dirty="0" smtClean="0">
                <a:latin typeface="HG丸ｺﾞｼｯｸM-PRO" panose="020F0600000000000000" pitchFamily="50" charset="-128"/>
                <a:ea typeface="HG丸ｺﾞｼｯｸM-PRO" panose="020F0600000000000000" pitchFamily="50" charset="-128"/>
              </a:rPr>
              <a:t>》</a:t>
            </a:r>
            <a:r>
              <a:rPr lang="ja-JP" altLang="en-US" sz="2800" b="1" dirty="0">
                <a:latin typeface="HG丸ｺﾞｼｯｸM-PRO" panose="020F0600000000000000" pitchFamily="50" charset="-128"/>
                <a:ea typeface="HG丸ｺﾞｼｯｸM-PRO" panose="020F0600000000000000" pitchFamily="50" charset="-128"/>
              </a:rPr>
              <a:t>　</a:t>
            </a:r>
          </a:p>
        </p:txBody>
      </p:sp>
      <p:sp>
        <p:nvSpPr>
          <p:cNvPr id="12" name="テキスト ボックス 11"/>
          <p:cNvSpPr txBox="1"/>
          <p:nvPr/>
        </p:nvSpPr>
        <p:spPr>
          <a:xfrm>
            <a:off x="5009114" y="6006479"/>
            <a:ext cx="2969083" cy="461665"/>
          </a:xfrm>
          <a:prstGeom prst="rect">
            <a:avLst/>
          </a:prstGeom>
          <a:noFill/>
        </p:spPr>
        <p:txBody>
          <a:bodyPr wrap="none" rtlCol="0">
            <a:spAutoFit/>
          </a:bodyPr>
          <a:lstStyle/>
          <a:p>
            <a:r>
              <a:rPr kumimoji="1" lang="ja-JP" altLang="en-US" sz="2400" b="1" dirty="0" smtClean="0">
                <a:latin typeface="HG丸ｺﾞｼｯｸM-PRO" panose="020F0600000000000000" pitchFamily="50" charset="-128"/>
                <a:ea typeface="HG丸ｺﾞｼｯｸM-PRO" panose="020F0600000000000000" pitchFamily="50" charset="-128"/>
              </a:rPr>
              <a:t>自由のひとつとして</a:t>
            </a:r>
            <a:endParaRPr kumimoji="1" lang="ja-JP" altLang="en-US" sz="24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1302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P spid="6" grpId="0"/>
      <p:bldP spid="7"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下矢印 11"/>
          <p:cNvSpPr/>
          <p:nvPr/>
        </p:nvSpPr>
        <p:spPr>
          <a:xfrm rot="10800000">
            <a:off x="2057699" y="3169217"/>
            <a:ext cx="484632" cy="1583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251520" y="1190100"/>
            <a:ext cx="4374514" cy="1692771"/>
          </a:xfrm>
          <a:prstGeom prst="rect">
            <a:avLst/>
          </a:prstGeom>
          <a:noFill/>
        </p:spPr>
        <p:txBody>
          <a:bodyPr wrap="squar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所有権・財産権</a:t>
            </a:r>
            <a:r>
              <a:rPr kumimoji="1" lang="ja-JP" altLang="en-US" dirty="0" smtClean="0">
                <a:latin typeface="HG丸ｺﾞｼｯｸM-PRO" panose="020F0600000000000000" pitchFamily="50" charset="-128"/>
                <a:ea typeface="HG丸ｺﾞｼｯｸM-PRO" panose="020F0600000000000000" pitchFamily="50" charset="-128"/>
              </a:rPr>
              <a:t>（憲法第</a:t>
            </a:r>
            <a:r>
              <a:rPr kumimoji="1" lang="en-US" altLang="ja-JP" dirty="0" smtClean="0">
                <a:latin typeface="HG丸ｺﾞｼｯｸM-PRO" panose="020F0600000000000000" pitchFamily="50" charset="-128"/>
                <a:ea typeface="HG丸ｺﾞｼｯｸM-PRO" panose="020F0600000000000000" pitchFamily="50" charset="-128"/>
              </a:rPr>
              <a:t>29</a:t>
            </a:r>
            <a:r>
              <a:rPr kumimoji="1" lang="ja-JP" altLang="en-US" dirty="0" smtClean="0">
                <a:latin typeface="HG丸ｺﾞｼｯｸM-PRO" panose="020F0600000000000000" pitchFamily="50" charset="-128"/>
                <a:ea typeface="HG丸ｺﾞｼｯｸM-PRO" panose="020F0600000000000000" pitchFamily="50" charset="-128"/>
              </a:rPr>
              <a:t>条）</a:t>
            </a:r>
            <a:endParaRPr kumimoji="1" lang="en-US" altLang="ja-JP" sz="2400" dirty="0" smtClean="0">
              <a:latin typeface="HG丸ｺﾞｼｯｸM-PRO" panose="020F0600000000000000" pitchFamily="50" charset="-128"/>
              <a:ea typeface="HG丸ｺﾞｼｯｸM-PRO" panose="020F0600000000000000" pitchFamily="50" charset="-128"/>
            </a:endParaRPr>
          </a:p>
          <a:p>
            <a:r>
              <a:rPr lang="ja-JP" altLang="en-US" sz="1600" dirty="0" smtClean="0">
                <a:latin typeface="HG丸ｺﾞｼｯｸM-PRO" panose="020F0600000000000000" pitchFamily="50" charset="-128"/>
                <a:ea typeface="HG丸ｺﾞｼｯｸM-PRO" panose="020F0600000000000000" pitchFamily="50" charset="-128"/>
              </a:rPr>
              <a:t>財産権</a:t>
            </a:r>
            <a:r>
              <a:rPr lang="ja-JP" altLang="en-US" sz="1600" dirty="0">
                <a:latin typeface="HG丸ｺﾞｼｯｸM-PRO" panose="020F0600000000000000" pitchFamily="50" charset="-128"/>
                <a:ea typeface="HG丸ｺﾞｼｯｸM-PRO" panose="020F0600000000000000" pitchFamily="50" charset="-128"/>
              </a:rPr>
              <a:t>は、これを侵してはならない。 </a:t>
            </a:r>
          </a:p>
          <a:p>
            <a:r>
              <a:rPr lang="ja-JP" altLang="en-US" sz="1600" dirty="0" smtClean="0">
                <a:latin typeface="HG丸ｺﾞｼｯｸM-PRO" panose="020F0600000000000000" pitchFamily="50" charset="-128"/>
                <a:ea typeface="HG丸ｺﾞｼｯｸM-PRO" panose="020F0600000000000000" pitchFamily="50" charset="-128"/>
              </a:rPr>
              <a:t>２ 財産権</a:t>
            </a:r>
            <a:r>
              <a:rPr lang="ja-JP" altLang="en-US" sz="1600" dirty="0">
                <a:latin typeface="HG丸ｺﾞｼｯｸM-PRO" panose="020F0600000000000000" pitchFamily="50" charset="-128"/>
                <a:ea typeface="HG丸ｺﾞｼｯｸM-PRO" panose="020F0600000000000000" pitchFamily="50" charset="-128"/>
              </a:rPr>
              <a:t>の内容は、公共の福祉に適合するや</a:t>
            </a:r>
            <a:r>
              <a:rPr lang="ja-JP" altLang="en-US" sz="1600" dirty="0" err="1">
                <a:latin typeface="HG丸ｺﾞｼｯｸM-PRO" panose="020F0600000000000000" pitchFamily="50" charset="-128"/>
                <a:ea typeface="HG丸ｺﾞｼｯｸM-PRO" panose="020F0600000000000000" pitchFamily="50" charset="-128"/>
              </a:rPr>
              <a:t>うに</a:t>
            </a:r>
            <a:r>
              <a:rPr lang="ja-JP" altLang="en-US" sz="1600" dirty="0">
                <a:latin typeface="HG丸ｺﾞｼｯｸM-PRO" panose="020F0600000000000000" pitchFamily="50" charset="-128"/>
                <a:ea typeface="HG丸ｺﾞｼｯｸM-PRO" panose="020F0600000000000000" pitchFamily="50" charset="-128"/>
              </a:rPr>
              <a:t>、法律でこれを定める。 </a:t>
            </a:r>
          </a:p>
          <a:p>
            <a:r>
              <a:rPr lang="ja-JP" altLang="en-US" sz="1600" dirty="0" smtClean="0">
                <a:latin typeface="HG丸ｺﾞｼｯｸM-PRO" panose="020F0600000000000000" pitchFamily="50" charset="-128"/>
                <a:ea typeface="HG丸ｺﾞｼｯｸM-PRO" panose="020F0600000000000000" pitchFamily="50" charset="-128"/>
              </a:rPr>
              <a:t>３ 私有</a:t>
            </a:r>
            <a:r>
              <a:rPr lang="ja-JP" altLang="en-US" sz="1600" dirty="0">
                <a:latin typeface="HG丸ｺﾞｼｯｸM-PRO" panose="020F0600000000000000" pitchFamily="50" charset="-128"/>
                <a:ea typeface="HG丸ｺﾞｼｯｸM-PRO" panose="020F0600000000000000" pitchFamily="50" charset="-128"/>
              </a:rPr>
              <a:t>財産は、正当な補償の下に、これを公共のために用ひることができる。</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5392012" y="5054986"/>
            <a:ext cx="3751987" cy="954107"/>
          </a:xfrm>
          <a:prstGeom prst="rect">
            <a:avLst/>
          </a:prstGeom>
          <a:noFill/>
        </p:spPr>
        <p:txBody>
          <a:bodyPr wrap="squar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納税の義務</a:t>
            </a:r>
            <a:r>
              <a:rPr kumimoji="1" lang="ja-JP" altLang="en-US" dirty="0" smtClean="0">
                <a:latin typeface="HG丸ｺﾞｼｯｸM-PRO" panose="020F0600000000000000" pitchFamily="50" charset="-128"/>
                <a:ea typeface="HG丸ｺﾞｼｯｸM-PRO" panose="020F0600000000000000" pitchFamily="50" charset="-128"/>
              </a:rPr>
              <a:t>（憲法第</a:t>
            </a:r>
            <a:r>
              <a:rPr kumimoji="1" lang="en-US" altLang="ja-JP" dirty="0" smtClean="0">
                <a:latin typeface="HG丸ｺﾞｼｯｸM-PRO" panose="020F0600000000000000" pitchFamily="50" charset="-128"/>
                <a:ea typeface="HG丸ｺﾞｼｯｸM-PRO" panose="020F0600000000000000" pitchFamily="50" charset="-128"/>
              </a:rPr>
              <a:t>30</a:t>
            </a:r>
            <a:r>
              <a:rPr kumimoji="1" lang="ja-JP" altLang="en-US" dirty="0" smtClean="0">
                <a:latin typeface="HG丸ｺﾞｼｯｸM-PRO" panose="020F0600000000000000" pitchFamily="50" charset="-128"/>
                <a:ea typeface="HG丸ｺﾞｼｯｸM-PRO" panose="020F0600000000000000" pitchFamily="50" charset="-128"/>
              </a:rPr>
              <a:t>条）</a:t>
            </a:r>
            <a:endParaRPr kumimoji="1" lang="en-US" altLang="ja-JP" dirty="0" smtClean="0">
              <a:latin typeface="HG丸ｺﾞｼｯｸM-PRO" panose="020F0600000000000000" pitchFamily="50" charset="-128"/>
              <a:ea typeface="HG丸ｺﾞｼｯｸM-PRO" panose="020F0600000000000000" pitchFamily="50" charset="-128"/>
            </a:endParaRPr>
          </a:p>
          <a:p>
            <a:r>
              <a:rPr lang="ja-JP" altLang="en-US" sz="1600" dirty="0" smtClean="0">
                <a:latin typeface="HG丸ｺﾞｼｯｸM-PRO" panose="020F0600000000000000" pitchFamily="50" charset="-128"/>
                <a:ea typeface="HG丸ｺﾞｼｯｸM-PRO" panose="020F0600000000000000" pitchFamily="50" charset="-128"/>
              </a:rPr>
              <a:t>国民</a:t>
            </a:r>
            <a:r>
              <a:rPr lang="ja-JP" altLang="en-US" sz="1600" dirty="0">
                <a:latin typeface="HG丸ｺﾞｼｯｸM-PRO" panose="020F0600000000000000" pitchFamily="50" charset="-128"/>
                <a:ea typeface="HG丸ｺﾞｼｯｸM-PRO" panose="020F0600000000000000" pitchFamily="50" charset="-128"/>
              </a:rPr>
              <a:t>は、法律の定めるところにより、納税の義務を</a:t>
            </a:r>
            <a:r>
              <a:rPr lang="ja-JP" altLang="en-US" sz="1600" dirty="0" err="1">
                <a:latin typeface="HG丸ｺﾞｼｯｸM-PRO" panose="020F0600000000000000" pitchFamily="50" charset="-128"/>
                <a:ea typeface="HG丸ｺﾞｼｯｸM-PRO" panose="020F0600000000000000" pitchFamily="50" charset="-128"/>
              </a:rPr>
              <a:t>負ふ</a:t>
            </a:r>
            <a:r>
              <a:rPr lang="ja-JP" altLang="en-US" sz="1600" dirty="0" smtClean="0">
                <a:latin typeface="HG丸ｺﾞｼｯｸM-PRO" panose="020F0600000000000000" pitchFamily="50" charset="-128"/>
                <a:ea typeface="HG丸ｺﾞｼｯｸM-PRO" panose="020F0600000000000000" pitchFamily="50" charset="-128"/>
              </a:rPr>
              <a:t>。</a:t>
            </a:r>
            <a:endParaRPr lang="en-US" altLang="ja-JP" sz="1600" dirty="0" smtClean="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4910515" y="3242922"/>
            <a:ext cx="4288353" cy="830997"/>
          </a:xfrm>
          <a:prstGeom prst="rect">
            <a:avLst/>
          </a:prstGeom>
          <a:noFill/>
        </p:spPr>
        <p:txBody>
          <a:bodyPr wrap="none" rtlCol="0">
            <a:spAutoFit/>
          </a:bodyPr>
          <a:lstStyle/>
          <a:p>
            <a:r>
              <a:rPr lang="ja-JP" altLang="en-US" sz="2400" dirty="0" smtClean="0">
                <a:latin typeface="HG丸ｺﾞｼｯｸM-PRO" panose="020F0600000000000000" pitchFamily="50" charset="-128"/>
                <a:ea typeface="HG丸ｺﾞｼｯｸM-PRO" panose="020F0600000000000000" pitchFamily="50" charset="-128"/>
              </a:rPr>
              <a:t>国家運営資金</a:t>
            </a:r>
            <a:r>
              <a:rPr lang="ja-JP" altLang="en-US" sz="1600" dirty="0" smtClean="0">
                <a:latin typeface="HG丸ｺﾞｼｯｸM-PRO" panose="020F0600000000000000" pitchFamily="50" charset="-128"/>
                <a:ea typeface="HG丸ｺﾞｼｯｸM-PRO" panose="020F0600000000000000" pitchFamily="50" charset="-128"/>
              </a:rPr>
              <a:t>（公共サービスのため）</a:t>
            </a:r>
            <a:endParaRPr lang="en-US" altLang="ja-JP" sz="1600" dirty="0" smtClean="0">
              <a:latin typeface="HG丸ｺﾞｼｯｸM-PRO" panose="020F0600000000000000" pitchFamily="50" charset="-128"/>
              <a:ea typeface="HG丸ｺﾞｼｯｸM-PRO" panose="020F0600000000000000" pitchFamily="50" charset="-128"/>
            </a:endParaRPr>
          </a:p>
          <a:p>
            <a:r>
              <a:rPr lang="ja-JP" altLang="en-US" sz="2400" dirty="0" smtClean="0">
                <a:latin typeface="HG丸ｺﾞｼｯｸM-PRO" panose="020F0600000000000000" pitchFamily="50" charset="-128"/>
                <a:ea typeface="HG丸ｺﾞｼｯｸM-PRO" panose="020F0600000000000000" pitchFamily="50" charset="-128"/>
              </a:rPr>
              <a:t>の調達が必要</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827583" y="5301208"/>
            <a:ext cx="3262432" cy="461665"/>
          </a:xfrm>
          <a:prstGeom prst="rect">
            <a:avLst/>
          </a:prstGeom>
          <a:noFill/>
        </p:spPr>
        <p:txBody>
          <a:bodyPr wrap="non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結果として自由を守る</a:t>
            </a:r>
            <a:endParaRPr lang="en-US" altLang="ja-JP" sz="2400" dirty="0" smtClean="0">
              <a:latin typeface="HG丸ｺﾞｼｯｸM-PRO" panose="020F0600000000000000" pitchFamily="50" charset="-128"/>
              <a:ea typeface="HG丸ｺﾞｼｯｸM-PRO" panose="020F0600000000000000" pitchFamily="50" charset="-128"/>
            </a:endParaRPr>
          </a:p>
        </p:txBody>
      </p:sp>
      <p:sp>
        <p:nvSpPr>
          <p:cNvPr id="7" name="下矢印 6"/>
          <p:cNvSpPr/>
          <p:nvPr/>
        </p:nvSpPr>
        <p:spPr>
          <a:xfrm rot="16200000">
            <a:off x="4660801" y="119295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HG丸ｺﾞｼｯｸM-PRO" panose="020F0600000000000000" pitchFamily="50" charset="-128"/>
              <a:ea typeface="HG丸ｺﾞｼｯｸM-PRO" panose="020F0600000000000000" pitchFamily="50" charset="-128"/>
            </a:endParaRPr>
          </a:p>
        </p:txBody>
      </p:sp>
      <p:sp>
        <p:nvSpPr>
          <p:cNvPr id="8" name="下矢印 7"/>
          <p:cNvSpPr/>
          <p:nvPr/>
        </p:nvSpPr>
        <p:spPr>
          <a:xfrm>
            <a:off x="6693754" y="2361318"/>
            <a:ext cx="484632" cy="8078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5653507" y="1051602"/>
            <a:ext cx="2646878" cy="1200329"/>
          </a:xfrm>
          <a:prstGeom prst="rect">
            <a:avLst/>
          </a:prstGeom>
          <a:noFill/>
        </p:spPr>
        <p:txBody>
          <a:bodyPr wrap="non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国家は原則として</a:t>
            </a:r>
            <a:endParaRPr kumimoji="1" lang="en-US" altLang="ja-JP" sz="2400" dirty="0" smtClean="0">
              <a:latin typeface="HG丸ｺﾞｼｯｸM-PRO" panose="020F0600000000000000" pitchFamily="50" charset="-128"/>
              <a:ea typeface="HG丸ｺﾞｼｯｸM-PRO" panose="020F0600000000000000" pitchFamily="50" charset="-128"/>
            </a:endParaRPr>
          </a:p>
          <a:p>
            <a:r>
              <a:rPr kumimoji="1" lang="ja-JP" altLang="en-US" sz="2400" dirty="0" smtClean="0">
                <a:latin typeface="HG丸ｺﾞｼｯｸM-PRO" panose="020F0600000000000000" pitchFamily="50" charset="-128"/>
                <a:ea typeface="HG丸ｺﾞｼｯｸM-PRO" panose="020F0600000000000000" pitchFamily="50" charset="-128"/>
              </a:rPr>
              <a:t>財産を持たない</a:t>
            </a:r>
            <a:endParaRPr kumimoji="1" lang="en-US" altLang="ja-JP" sz="2400" dirty="0" smtClean="0">
              <a:latin typeface="HG丸ｺﾞｼｯｸM-PRO" panose="020F0600000000000000" pitchFamily="50" charset="-128"/>
              <a:ea typeface="HG丸ｺﾞｼｯｸM-PRO" panose="020F0600000000000000" pitchFamily="50" charset="-128"/>
            </a:endParaRPr>
          </a:p>
          <a:p>
            <a:pPr algn="ctr"/>
            <a:r>
              <a:rPr lang="ja-JP" altLang="en-US" sz="2400" dirty="0">
                <a:latin typeface="HG丸ｺﾞｼｯｸM-PRO" panose="020F0600000000000000" pitchFamily="50" charset="-128"/>
                <a:ea typeface="HG丸ｺﾞｼｯｸM-PRO" panose="020F0600000000000000" pitchFamily="50" charset="-128"/>
              </a:rPr>
              <a:t>（</a:t>
            </a:r>
            <a:r>
              <a:rPr kumimoji="1" lang="ja-JP" altLang="en-US" sz="2400" dirty="0" smtClean="0">
                <a:latin typeface="HG丸ｺﾞｼｯｸM-PRO" panose="020F0600000000000000" pitchFamily="50" charset="-128"/>
                <a:ea typeface="HG丸ｺﾞｼｯｸM-PRO" panose="020F0600000000000000" pitchFamily="50" charset="-128"/>
              </a:rPr>
              <a:t>無産国家）</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10" name="下矢印 9"/>
          <p:cNvSpPr/>
          <p:nvPr/>
        </p:nvSpPr>
        <p:spPr>
          <a:xfrm>
            <a:off x="6693754" y="4081176"/>
            <a:ext cx="484632" cy="8599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HG丸ｺﾞｼｯｸM-PRO" panose="020F0600000000000000" pitchFamily="50" charset="-128"/>
              <a:ea typeface="HG丸ｺﾞｼｯｸM-PRO" panose="020F0600000000000000" pitchFamily="50" charset="-128"/>
            </a:endParaRPr>
          </a:p>
        </p:txBody>
      </p:sp>
      <p:sp>
        <p:nvSpPr>
          <p:cNvPr id="11" name="下矢印 10"/>
          <p:cNvSpPr/>
          <p:nvPr/>
        </p:nvSpPr>
        <p:spPr>
          <a:xfrm rot="5400000">
            <a:off x="4383718" y="507334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HG丸ｺﾞｼｯｸM-PRO" panose="020F0600000000000000" pitchFamily="50" charset="-128"/>
              <a:ea typeface="HG丸ｺﾞｼｯｸM-PRO" panose="020F0600000000000000" pitchFamily="50" charset="-128"/>
            </a:endParaRPr>
          </a:p>
        </p:txBody>
      </p:sp>
      <p:sp>
        <p:nvSpPr>
          <p:cNvPr id="15" name="下矢印 14"/>
          <p:cNvSpPr/>
          <p:nvPr/>
        </p:nvSpPr>
        <p:spPr>
          <a:xfrm rot="16200000">
            <a:off x="4435663" y="582011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5392321" y="6101427"/>
            <a:ext cx="3759362" cy="461665"/>
          </a:xfrm>
          <a:prstGeom prst="rect">
            <a:avLst/>
          </a:prstGeom>
          <a:noFill/>
        </p:spPr>
        <p:txBody>
          <a:bodyPr wrap="non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租税法律主義</a:t>
            </a:r>
            <a:r>
              <a:rPr kumimoji="1" lang="ja-JP" altLang="en-US" dirty="0" smtClean="0">
                <a:latin typeface="HG丸ｺﾞｼｯｸM-PRO" panose="020F0600000000000000" pitchFamily="50" charset="-128"/>
                <a:ea typeface="HG丸ｺﾞｼｯｸM-PRO" panose="020F0600000000000000" pitchFamily="50" charset="-128"/>
              </a:rPr>
              <a:t>（憲法第</a:t>
            </a:r>
            <a:r>
              <a:rPr kumimoji="1" lang="en-US" altLang="ja-JP" dirty="0" smtClean="0">
                <a:latin typeface="HG丸ｺﾞｼｯｸM-PRO" panose="020F0600000000000000" pitchFamily="50" charset="-128"/>
                <a:ea typeface="HG丸ｺﾞｼｯｸM-PRO" panose="020F0600000000000000" pitchFamily="50" charset="-128"/>
              </a:rPr>
              <a:t>84</a:t>
            </a:r>
            <a:r>
              <a:rPr kumimoji="1" lang="ja-JP" altLang="en-US" dirty="0" smtClean="0">
                <a:latin typeface="HG丸ｺﾞｼｯｸM-PRO" panose="020F0600000000000000" pitchFamily="50" charset="-128"/>
                <a:ea typeface="HG丸ｺﾞｼｯｸM-PRO" panose="020F0600000000000000" pitchFamily="50" charset="-128"/>
              </a:rPr>
              <a:t>条）</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8" name="テキスト ボックス 2"/>
          <p:cNvSpPr txBox="1">
            <a:spLocks noChangeArrowheads="1"/>
          </p:cNvSpPr>
          <p:nvPr/>
        </p:nvSpPr>
        <p:spPr bwMode="auto">
          <a:xfrm>
            <a:off x="179388" y="31750"/>
            <a:ext cx="62648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800" b="1" dirty="0" smtClean="0">
                <a:latin typeface="HG丸ｺﾞｼｯｸM-PRO" panose="020F0600000000000000" pitchFamily="50" charset="-128"/>
                <a:ea typeface="HG丸ｺﾞｼｯｸM-PRO" panose="020F0600000000000000" pitchFamily="50" charset="-128"/>
              </a:rPr>
              <a:t>《</a:t>
            </a:r>
            <a:r>
              <a:rPr lang="ja-JP" altLang="en-US" sz="2800" b="1" dirty="0">
                <a:latin typeface="HG丸ｺﾞｼｯｸM-PRO" panose="020F0600000000000000" pitchFamily="50" charset="-128"/>
                <a:ea typeface="HG丸ｺﾞｼｯｸM-PRO" panose="020F0600000000000000" pitchFamily="50" charset="-128"/>
              </a:rPr>
              <a:t>租税</a:t>
            </a:r>
            <a:r>
              <a:rPr lang="ja-JP" altLang="en-US" sz="2800" b="1" dirty="0" smtClean="0">
                <a:latin typeface="HG丸ｺﾞｼｯｸM-PRO" panose="020F0600000000000000" pitchFamily="50" charset="-128"/>
                <a:ea typeface="HG丸ｺﾞｼｯｸM-PRO" panose="020F0600000000000000" pitchFamily="50" charset="-128"/>
              </a:rPr>
              <a:t>と自由</a:t>
            </a:r>
            <a:r>
              <a:rPr lang="en-US" altLang="ja-JP" sz="2800" b="1" dirty="0" smtClean="0">
                <a:latin typeface="HG丸ｺﾞｼｯｸM-PRO" panose="020F0600000000000000" pitchFamily="50" charset="-128"/>
                <a:ea typeface="HG丸ｺﾞｼｯｸM-PRO" panose="020F0600000000000000" pitchFamily="50" charset="-128"/>
              </a:rPr>
              <a:t>》</a:t>
            </a:r>
            <a:r>
              <a:rPr lang="ja-JP" altLang="en-US" sz="2800" b="1" dirty="0">
                <a:latin typeface="HG丸ｺﾞｼｯｸM-PRO" panose="020F0600000000000000" pitchFamily="50" charset="-128"/>
                <a:ea typeface="HG丸ｺﾞｼｯｸM-PRO" panose="020F0600000000000000" pitchFamily="50" charset="-128"/>
              </a:rPr>
              <a:t>　</a:t>
            </a:r>
          </a:p>
        </p:txBody>
      </p:sp>
      <p:sp>
        <p:nvSpPr>
          <p:cNvPr id="19" name="下矢印 18"/>
          <p:cNvSpPr/>
          <p:nvPr/>
        </p:nvSpPr>
        <p:spPr>
          <a:xfrm>
            <a:off x="967867" y="619554"/>
            <a:ext cx="2664296" cy="432048"/>
          </a:xfrm>
          <a:prstGeom prst="downArrow">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ja-JP" altLang="en-US" dirty="0">
              <a:latin typeface="HG丸ｺﾞｼｯｸM-PRO" panose="020F0600000000000000" pitchFamily="50" charset="-128"/>
              <a:ea typeface="HG丸ｺﾞｼｯｸM-PRO" panose="020F0600000000000000" pitchFamily="50" charset="-128"/>
            </a:endParaRPr>
          </a:p>
        </p:txBody>
      </p:sp>
      <p:sp>
        <p:nvSpPr>
          <p:cNvPr id="21" name="正方形/長方形 20"/>
          <p:cNvSpPr/>
          <p:nvPr/>
        </p:nvSpPr>
        <p:spPr>
          <a:xfrm>
            <a:off x="827584" y="6182304"/>
            <a:ext cx="3262432" cy="461665"/>
          </a:xfrm>
          <a:prstGeom prst="rect">
            <a:avLst/>
          </a:prstGeom>
        </p:spPr>
        <p:txBody>
          <a:bodyPr wrap="none">
            <a:spAutoFit/>
          </a:bodyPr>
          <a:lstStyle/>
          <a:p>
            <a:r>
              <a:rPr lang="ja-JP" altLang="en-US" sz="2400" dirty="0">
                <a:latin typeface="HG丸ｺﾞｼｯｸM-PRO" panose="020F0600000000000000" pitchFamily="50" charset="-128"/>
                <a:ea typeface="HG丸ｺﾞｼｯｸM-PRO" panose="020F0600000000000000" pitchFamily="50" charset="-128"/>
              </a:rPr>
              <a:t>財産権の侵害でもある</a:t>
            </a:r>
            <a:endParaRPr lang="en-US" altLang="ja-JP" sz="2400" dirty="0">
              <a:latin typeface="HG丸ｺﾞｼｯｸM-PRO" panose="020F0600000000000000" pitchFamily="50" charset="-128"/>
              <a:ea typeface="HG丸ｺﾞｼｯｸM-PRO" panose="020F0600000000000000" pitchFamily="50" charset="-128"/>
            </a:endParaRPr>
          </a:p>
        </p:txBody>
      </p:sp>
      <p:grpSp>
        <p:nvGrpSpPr>
          <p:cNvPr id="2" name="グループ化 1"/>
          <p:cNvGrpSpPr/>
          <p:nvPr/>
        </p:nvGrpSpPr>
        <p:grpSpPr>
          <a:xfrm>
            <a:off x="1038008" y="2904737"/>
            <a:ext cx="2524013" cy="2396471"/>
            <a:chOff x="967866" y="2850522"/>
            <a:chExt cx="2524013" cy="2396471"/>
          </a:xfrm>
        </p:grpSpPr>
        <p:sp>
          <p:nvSpPr>
            <p:cNvPr id="14" name="上下矢印 13"/>
            <p:cNvSpPr/>
            <p:nvPr/>
          </p:nvSpPr>
          <p:spPr>
            <a:xfrm>
              <a:off x="967866" y="2850522"/>
              <a:ext cx="2524013" cy="2279408"/>
            </a:xfrm>
            <a:prstGeom prst="upDownArrow">
              <a:avLst>
                <a:gd name="adj1" fmla="val 50000"/>
                <a:gd name="adj2" fmla="val 26079"/>
              </a:avLst>
            </a:prstGeom>
            <a:solidFill>
              <a:schemeClr val="bg2"/>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17" name="テキスト ボックス 16"/>
            <p:cNvSpPr txBox="1"/>
            <p:nvPr/>
          </p:nvSpPr>
          <p:spPr>
            <a:xfrm>
              <a:off x="1675874" y="3169216"/>
              <a:ext cx="1107996" cy="2077777"/>
            </a:xfrm>
            <a:prstGeom prst="rect">
              <a:avLst/>
            </a:prstGeom>
            <a:noFill/>
          </p:spPr>
          <p:txBody>
            <a:bodyPr vert="eaVert" wrap="square" rtlCol="0">
              <a:spAutoFit/>
            </a:bodyPr>
            <a:lstStyle/>
            <a:p>
              <a:r>
                <a:rPr kumimoji="1" lang="ja-JP" altLang="en-US" sz="2000" b="1" dirty="0" smtClean="0">
                  <a:latin typeface="HG丸ｺﾞｼｯｸM-PRO" panose="020F0600000000000000" pitchFamily="50" charset="-128"/>
                  <a:ea typeface="HG丸ｺﾞｼｯｸM-PRO" panose="020F0600000000000000" pitchFamily="50" charset="-128"/>
                </a:rPr>
                <a:t>自分で自分に</a:t>
              </a:r>
              <a:endParaRPr kumimoji="1" lang="en-US" altLang="ja-JP" sz="2000" b="1" dirty="0" smtClean="0">
                <a:latin typeface="HG丸ｺﾞｼｯｸM-PRO" panose="020F0600000000000000" pitchFamily="50" charset="-128"/>
                <a:ea typeface="HG丸ｺﾞｼｯｸM-PRO" panose="020F0600000000000000" pitchFamily="50" charset="-128"/>
              </a:endParaRPr>
            </a:p>
            <a:p>
              <a:r>
                <a:rPr kumimoji="1" lang="ja-JP" altLang="en-US" sz="2000" b="1" dirty="0" smtClean="0">
                  <a:latin typeface="HG丸ｺﾞｼｯｸM-PRO" panose="020F0600000000000000" pitchFamily="50" charset="-128"/>
                  <a:ea typeface="HG丸ｺﾞｼｯｸM-PRO" panose="020F0600000000000000" pitchFamily="50" charset="-128"/>
                </a:rPr>
                <a:t>課す</a:t>
              </a:r>
              <a:endParaRPr lang="en-US" altLang="ja-JP" sz="2000" b="1" dirty="0">
                <a:latin typeface="HG丸ｺﾞｼｯｸM-PRO" panose="020F0600000000000000" pitchFamily="50" charset="-128"/>
                <a:ea typeface="HG丸ｺﾞｼｯｸM-PRO" panose="020F0600000000000000" pitchFamily="50" charset="-128"/>
              </a:endParaRPr>
            </a:p>
            <a:p>
              <a:r>
                <a:rPr kumimoji="1" lang="ja-JP" altLang="en-US" sz="2000" b="1" dirty="0" smtClean="0">
                  <a:latin typeface="HG丸ｺﾞｼｯｸM-PRO" panose="020F0600000000000000" pitchFamily="50" charset="-128"/>
                  <a:ea typeface="HG丸ｺﾞｼｯｸM-PRO" panose="020F0600000000000000" pitchFamily="50" charset="-128"/>
                </a:rPr>
                <a:t>（自立と自律）</a:t>
              </a:r>
              <a:endParaRPr kumimoji="1" lang="ja-JP" altLang="en-US" sz="2000" b="1" dirty="0">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59972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4" grpId="0"/>
      <p:bldP spid="5" grpId="0"/>
      <p:bldP spid="6" grpId="0"/>
      <p:bldP spid="7" grpId="0" animBg="1"/>
      <p:bldP spid="8" grpId="0" animBg="1"/>
      <p:bldP spid="9" grpId="0"/>
      <p:bldP spid="10" grpId="0" animBg="1"/>
      <p:bldP spid="11" grpId="0" animBg="1"/>
      <p:bldP spid="15" grpId="0" animBg="1"/>
      <p:bldP spid="16"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2"/>
          <p:cNvSpPr txBox="1">
            <a:spLocks noChangeArrowheads="1"/>
          </p:cNvSpPr>
          <p:nvPr/>
        </p:nvSpPr>
        <p:spPr bwMode="auto">
          <a:xfrm>
            <a:off x="179388" y="31750"/>
            <a:ext cx="62648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800" b="1" dirty="0" smtClean="0">
                <a:latin typeface="HG丸ｺﾞｼｯｸM-PRO" panose="020F0600000000000000" pitchFamily="50" charset="-128"/>
                <a:ea typeface="HG丸ｺﾞｼｯｸM-PRO" panose="020F0600000000000000" pitchFamily="50" charset="-128"/>
              </a:rPr>
              <a:t>《</a:t>
            </a:r>
            <a:r>
              <a:rPr lang="ja-JP" altLang="en-US" sz="2800" b="1" dirty="0">
                <a:latin typeface="HG丸ｺﾞｼｯｸM-PRO" panose="020F0600000000000000" pitchFamily="50" charset="-128"/>
                <a:ea typeface="HG丸ｺﾞｼｯｸM-PRO" panose="020F0600000000000000" pitchFamily="50" charset="-128"/>
              </a:rPr>
              <a:t>租税</a:t>
            </a:r>
            <a:r>
              <a:rPr lang="ja-JP" altLang="en-US" sz="2800" b="1" dirty="0" smtClean="0">
                <a:latin typeface="HG丸ｺﾞｼｯｸM-PRO" panose="020F0600000000000000" pitchFamily="50" charset="-128"/>
                <a:ea typeface="HG丸ｺﾞｼｯｸM-PRO" panose="020F0600000000000000" pitchFamily="50" charset="-128"/>
              </a:rPr>
              <a:t>と</a:t>
            </a:r>
            <a:r>
              <a:rPr lang="ja-JP" altLang="en-US" sz="2800" b="1" dirty="0">
                <a:latin typeface="HG丸ｺﾞｼｯｸM-PRO" panose="020F0600000000000000" pitchFamily="50" charset="-128"/>
                <a:ea typeface="HG丸ｺﾞｼｯｸM-PRO" panose="020F0600000000000000" pitchFamily="50" charset="-128"/>
              </a:rPr>
              <a:t>民主主義</a:t>
            </a:r>
            <a:r>
              <a:rPr lang="en-US" altLang="ja-JP" sz="2800" b="1" dirty="0" smtClean="0">
                <a:latin typeface="HG丸ｺﾞｼｯｸM-PRO" panose="020F0600000000000000" pitchFamily="50" charset="-128"/>
                <a:ea typeface="HG丸ｺﾞｼｯｸM-PRO" panose="020F0600000000000000" pitchFamily="50" charset="-128"/>
              </a:rPr>
              <a:t>》</a:t>
            </a:r>
            <a:r>
              <a:rPr lang="ja-JP" altLang="en-US" sz="2800" b="1" dirty="0">
                <a:latin typeface="HG丸ｺﾞｼｯｸM-PRO" panose="020F0600000000000000" pitchFamily="50" charset="-128"/>
                <a:ea typeface="HG丸ｺﾞｼｯｸM-PRO" panose="020F0600000000000000" pitchFamily="50" charset="-128"/>
              </a:rPr>
              <a:t>　</a:t>
            </a:r>
          </a:p>
        </p:txBody>
      </p:sp>
      <p:sp>
        <p:nvSpPr>
          <p:cNvPr id="17410" name="テキスト ボックス 4"/>
          <p:cNvSpPr txBox="1">
            <a:spLocks noChangeArrowheads="1"/>
          </p:cNvSpPr>
          <p:nvPr/>
        </p:nvSpPr>
        <p:spPr bwMode="auto">
          <a:xfrm>
            <a:off x="1" y="126466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2400" u="sng" dirty="0" smtClean="0">
                <a:solidFill>
                  <a:srgbClr val="C00000"/>
                </a:solidFill>
                <a:latin typeface="HG丸ｺﾞｼｯｸM-PRO" panose="020F0600000000000000" pitchFamily="50" charset="-128"/>
                <a:ea typeface="HG丸ｺﾞｼｯｸM-PRO" panose="020F0600000000000000" pitchFamily="50" charset="-128"/>
              </a:rPr>
              <a:t>ルール</a:t>
            </a:r>
            <a:r>
              <a:rPr lang="ja-JP" altLang="en-US" sz="2400" u="sng" dirty="0">
                <a:solidFill>
                  <a:srgbClr val="C00000"/>
                </a:solidFill>
                <a:latin typeface="HG丸ｺﾞｼｯｸM-PRO" panose="020F0600000000000000" pitchFamily="50" charset="-128"/>
                <a:ea typeface="HG丸ｺﾞｼｯｸM-PRO" panose="020F0600000000000000" pitchFamily="50" charset="-128"/>
              </a:rPr>
              <a:t>（税制）</a:t>
            </a:r>
            <a:r>
              <a:rPr lang="ja-JP" altLang="en-US" sz="2400" dirty="0">
                <a:latin typeface="HG丸ｺﾞｼｯｸM-PRO" panose="020F0600000000000000" pitchFamily="50" charset="-128"/>
                <a:ea typeface="HG丸ｺﾞｼｯｸM-PRO" panose="020F0600000000000000" pitchFamily="50" charset="-128"/>
              </a:rPr>
              <a:t>は国民の意思によって決定</a:t>
            </a:r>
            <a:r>
              <a:rPr lang="ja-JP" altLang="en-US" sz="2400" dirty="0" smtClean="0">
                <a:latin typeface="HG丸ｺﾞｼｯｸM-PRO" panose="020F0600000000000000" pitchFamily="50" charset="-128"/>
                <a:ea typeface="HG丸ｺﾞｼｯｸM-PRO" panose="020F0600000000000000" pitchFamily="50" charset="-128"/>
              </a:rPr>
              <a:t>される。→　民主主義</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6" name="下矢印 5"/>
          <p:cNvSpPr/>
          <p:nvPr/>
        </p:nvSpPr>
        <p:spPr>
          <a:xfrm>
            <a:off x="1528284" y="813223"/>
            <a:ext cx="2664296" cy="432048"/>
          </a:xfrm>
          <a:prstGeom prst="downArrow">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ja-JP" altLang="en-US" dirty="0">
              <a:latin typeface="HG丸ｺﾞｼｯｸM-PRO" panose="020F0600000000000000" pitchFamily="50" charset="-128"/>
              <a:ea typeface="HG丸ｺﾞｼｯｸM-PRO" panose="020F0600000000000000" pitchFamily="50" charset="-128"/>
            </a:endParaRPr>
          </a:p>
        </p:txBody>
      </p:sp>
      <p:sp>
        <p:nvSpPr>
          <p:cNvPr id="9" name="下矢印 8"/>
          <p:cNvSpPr/>
          <p:nvPr/>
        </p:nvSpPr>
        <p:spPr>
          <a:xfrm rot="18248243">
            <a:off x="6135015" y="2201956"/>
            <a:ext cx="819272" cy="20376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kumimoji="1" lang="ja-JP" altLang="en-US" sz="2000" dirty="0" smtClean="0">
                <a:latin typeface="HG丸ｺﾞｼｯｸM-PRO" panose="020F0600000000000000" pitchFamily="50" charset="-128"/>
                <a:ea typeface="HG丸ｺﾞｼｯｸM-PRO" panose="020F0600000000000000" pitchFamily="50" charset="-128"/>
              </a:rPr>
              <a:t>選出</a:t>
            </a:r>
            <a:r>
              <a:rPr lang="ja-JP" altLang="en-US" sz="2000" dirty="0" smtClean="0">
                <a:latin typeface="HG丸ｺﾞｼｯｸM-PRO" panose="020F0600000000000000" pitchFamily="50" charset="-128"/>
                <a:ea typeface="HG丸ｺﾞｼｯｸM-PRO" panose="020F0600000000000000" pitchFamily="50" charset="-128"/>
              </a:rPr>
              <a:t>（選挙）</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25" name="下矢印 24"/>
          <p:cNvSpPr/>
          <p:nvPr/>
        </p:nvSpPr>
        <p:spPr>
          <a:xfrm rot="14590698">
            <a:off x="2002517" y="2297874"/>
            <a:ext cx="1022141" cy="17372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kumimoji="1" lang="ja-JP" altLang="en-US" sz="2400" dirty="0" smtClean="0">
                <a:latin typeface="HG丸ｺﾞｼｯｸM-PRO" panose="020F0600000000000000" pitchFamily="50" charset="-128"/>
                <a:ea typeface="HG丸ｺﾞｼｯｸM-PRO" panose="020F0600000000000000" pitchFamily="50" charset="-128"/>
              </a:rPr>
              <a:t>課税</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26" name="下矢印 25"/>
          <p:cNvSpPr/>
          <p:nvPr/>
        </p:nvSpPr>
        <p:spPr>
          <a:xfrm rot="5400000">
            <a:off x="3886860" y="3655990"/>
            <a:ext cx="1294403" cy="19280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2000" dirty="0" smtClean="0">
                <a:latin typeface="HG丸ｺﾞｼｯｸM-PRO" panose="020F0600000000000000" pitchFamily="50" charset="-128"/>
                <a:ea typeface="HG丸ｺﾞｼｯｸM-PRO" panose="020F0600000000000000" pitchFamily="50" charset="-128"/>
              </a:rPr>
              <a:t>立法・</a:t>
            </a:r>
            <a:r>
              <a:rPr lang="ja-JP" altLang="en-US" sz="2000" dirty="0" smtClean="0">
                <a:latin typeface="HG丸ｺﾞｼｯｸM-PRO" panose="020F0600000000000000" pitchFamily="50" charset="-128"/>
                <a:ea typeface="HG丸ｺﾞｼｯｸM-PRO" panose="020F0600000000000000" pitchFamily="50" charset="-128"/>
              </a:rPr>
              <a:t>改正</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0" y="5451172"/>
            <a:ext cx="9143999" cy="1200329"/>
          </a:xfrm>
          <a:prstGeom prst="rect">
            <a:avLst/>
          </a:prstGeom>
          <a:noFill/>
        </p:spPr>
        <p:txBody>
          <a:bodyPr wrap="square" rtlCol="0" anchor="ctr" anchorCtr="0">
            <a:normAutofit fontScale="92500"/>
          </a:bodyPr>
          <a:lstStyle/>
          <a:p>
            <a:r>
              <a:rPr lang="ja-JP" altLang="en-US" sz="2200" dirty="0" smtClean="0">
                <a:latin typeface="HG丸ｺﾞｼｯｸM-PRO" panose="020F0600000000000000" pitchFamily="50" charset="-128"/>
                <a:ea typeface="HG丸ｺﾞｼｯｸM-PRO" panose="020F0600000000000000" pitchFamily="50" charset="-128"/>
              </a:rPr>
              <a:t>税金は、国家</a:t>
            </a:r>
            <a:r>
              <a:rPr lang="ja-JP" altLang="en-US" sz="2200" dirty="0">
                <a:latin typeface="HG丸ｺﾞｼｯｸM-PRO" panose="020F0600000000000000" pitchFamily="50" charset="-128"/>
                <a:ea typeface="HG丸ｺﾞｼｯｸM-PRO" panose="020F0600000000000000" pitchFamily="50" charset="-128"/>
              </a:rPr>
              <a:t>の維持及び活動に必要な経費は、主権者たる国民が共同の費用と</a:t>
            </a:r>
            <a:r>
              <a:rPr lang="ja-JP" altLang="en-US" sz="2200" dirty="0" smtClean="0">
                <a:latin typeface="HG丸ｺﾞｼｯｸM-PRO" panose="020F0600000000000000" pitchFamily="50" charset="-128"/>
                <a:ea typeface="HG丸ｺﾞｼｯｸM-PRO" panose="020F0600000000000000" pitchFamily="50" charset="-128"/>
              </a:rPr>
              <a:t>して代表者</a:t>
            </a:r>
            <a:r>
              <a:rPr lang="ja-JP" altLang="en-US" sz="2200" dirty="0">
                <a:latin typeface="HG丸ｺﾞｼｯｸM-PRO" panose="020F0600000000000000" pitchFamily="50" charset="-128"/>
                <a:ea typeface="HG丸ｺﾞｼｯｸM-PRO" panose="020F0600000000000000" pitchFamily="50" charset="-128"/>
              </a:rPr>
              <a:t>を通じて定めるところにより自ら負担すべき</a:t>
            </a:r>
            <a:r>
              <a:rPr lang="ja-JP" altLang="en-US" sz="2200" dirty="0" smtClean="0">
                <a:latin typeface="HG丸ｺﾞｼｯｸM-PRO" panose="020F0600000000000000" pitchFamily="50" charset="-128"/>
                <a:ea typeface="HG丸ｺﾞｼｯｸM-PRO" panose="020F0600000000000000" pitchFamily="50" charset="-128"/>
              </a:rPr>
              <a:t>ものである。</a:t>
            </a:r>
            <a:endParaRPr lang="en-US" altLang="ja-JP" sz="2200" dirty="0" smtClean="0">
              <a:latin typeface="HG丸ｺﾞｼｯｸM-PRO" panose="020F0600000000000000" pitchFamily="50" charset="-128"/>
              <a:ea typeface="HG丸ｺﾞｼｯｸM-PRO" panose="020F0600000000000000" pitchFamily="50" charset="-128"/>
            </a:endParaRPr>
          </a:p>
          <a:p>
            <a:pPr algn="r"/>
            <a:r>
              <a:rPr lang="ja-JP" altLang="en-US" sz="2400" dirty="0" smtClean="0">
                <a:latin typeface="HG丸ｺﾞｼｯｸM-PRO" panose="020F0600000000000000" pitchFamily="50" charset="-128"/>
                <a:ea typeface="HG丸ｺﾞｼｯｸM-PRO" panose="020F0600000000000000" pitchFamily="50" charset="-128"/>
              </a:rPr>
              <a:t>（大島</a:t>
            </a:r>
            <a:r>
              <a:rPr kumimoji="1" lang="ja-JP" altLang="en-US" sz="2400" dirty="0" smtClean="0">
                <a:latin typeface="HG丸ｺﾞｼｯｸM-PRO" panose="020F0600000000000000" pitchFamily="50" charset="-128"/>
                <a:ea typeface="HG丸ｺﾞｼｯｸM-PRO" panose="020F0600000000000000" pitchFamily="50" charset="-128"/>
              </a:rPr>
              <a:t>訴訟）</a:t>
            </a:r>
            <a:endParaRPr kumimoji="1" lang="ja-JP" altLang="en-US" sz="2400" dirty="0">
              <a:latin typeface="HG丸ｺﾞｼｯｸM-PRO" panose="020F0600000000000000" pitchFamily="50" charset="-128"/>
              <a:ea typeface="HG丸ｺﾞｼｯｸM-PRO" panose="020F0600000000000000" pitchFamily="50" charset="-128"/>
            </a:endParaRPr>
          </a:p>
        </p:txBody>
      </p:sp>
      <p:grpSp>
        <p:nvGrpSpPr>
          <p:cNvPr id="11" name="グループ化 10"/>
          <p:cNvGrpSpPr/>
          <p:nvPr/>
        </p:nvGrpSpPr>
        <p:grpSpPr>
          <a:xfrm>
            <a:off x="609699" y="3972837"/>
            <a:ext cx="1800200" cy="1440160"/>
            <a:chOff x="1191689" y="4118593"/>
            <a:chExt cx="1800200" cy="1440160"/>
          </a:xfrm>
        </p:grpSpPr>
        <p:sp>
          <p:nvSpPr>
            <p:cNvPr id="8" name="テキスト ボックス 7"/>
            <p:cNvSpPr txBox="1"/>
            <p:nvPr/>
          </p:nvSpPr>
          <p:spPr>
            <a:xfrm>
              <a:off x="1691680" y="4581128"/>
              <a:ext cx="800219" cy="461665"/>
            </a:xfrm>
            <a:prstGeom prst="rect">
              <a:avLst/>
            </a:prstGeom>
            <a:noFill/>
          </p:spPr>
          <p:txBody>
            <a:bodyPr wrap="non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法律</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2" name="角丸四角形 1"/>
            <p:cNvSpPr/>
            <p:nvPr/>
          </p:nvSpPr>
          <p:spPr>
            <a:xfrm>
              <a:off x="1191689" y="4118593"/>
              <a:ext cx="1800200" cy="144016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HG丸ｺﾞｼｯｸM-PRO" panose="020F0600000000000000" pitchFamily="50" charset="-128"/>
                <a:ea typeface="HG丸ｺﾞｼｯｸM-PRO" panose="020F0600000000000000" pitchFamily="50" charset="-128"/>
              </a:endParaRPr>
            </a:p>
          </p:txBody>
        </p:sp>
      </p:grpSp>
      <p:grpSp>
        <p:nvGrpSpPr>
          <p:cNvPr id="3" name="グループ化 2"/>
          <p:cNvGrpSpPr/>
          <p:nvPr/>
        </p:nvGrpSpPr>
        <p:grpSpPr>
          <a:xfrm>
            <a:off x="3528791" y="1726328"/>
            <a:ext cx="1800200" cy="1440160"/>
            <a:chOff x="3491879" y="1556791"/>
            <a:chExt cx="1800200" cy="1440160"/>
          </a:xfrm>
        </p:grpSpPr>
        <p:sp>
          <p:nvSpPr>
            <p:cNvPr id="4" name="テキスト ボックス 3"/>
            <p:cNvSpPr txBox="1"/>
            <p:nvPr/>
          </p:nvSpPr>
          <p:spPr>
            <a:xfrm>
              <a:off x="3991870" y="2046039"/>
              <a:ext cx="800219" cy="461665"/>
            </a:xfrm>
            <a:prstGeom prst="rect">
              <a:avLst/>
            </a:prstGeom>
            <a:noFill/>
          </p:spPr>
          <p:txBody>
            <a:bodyPr wrap="non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国民</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12" name="角丸四角形 11"/>
            <p:cNvSpPr/>
            <p:nvPr/>
          </p:nvSpPr>
          <p:spPr>
            <a:xfrm>
              <a:off x="3491879" y="1556791"/>
              <a:ext cx="1800200" cy="144016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HG丸ｺﾞｼｯｸM-PRO" panose="020F0600000000000000" pitchFamily="50" charset="-128"/>
                <a:ea typeface="HG丸ｺﾞｼｯｸM-PRO" panose="020F0600000000000000" pitchFamily="50" charset="-128"/>
              </a:endParaRPr>
            </a:p>
          </p:txBody>
        </p:sp>
      </p:grpSp>
      <p:grpSp>
        <p:nvGrpSpPr>
          <p:cNvPr id="7" name="グループ化 6"/>
          <p:cNvGrpSpPr/>
          <p:nvPr/>
        </p:nvGrpSpPr>
        <p:grpSpPr>
          <a:xfrm>
            <a:off x="6578232" y="3972837"/>
            <a:ext cx="1800200" cy="1440160"/>
            <a:chOff x="5512169" y="4118593"/>
            <a:chExt cx="1800200" cy="1440160"/>
          </a:xfrm>
        </p:grpSpPr>
        <p:sp>
          <p:nvSpPr>
            <p:cNvPr id="5" name="テキスト ボックス 4"/>
            <p:cNvSpPr txBox="1"/>
            <p:nvPr/>
          </p:nvSpPr>
          <p:spPr>
            <a:xfrm>
              <a:off x="6012160" y="4581128"/>
              <a:ext cx="800219" cy="461665"/>
            </a:xfrm>
            <a:prstGeom prst="rect">
              <a:avLst/>
            </a:prstGeom>
            <a:noFill/>
          </p:spPr>
          <p:txBody>
            <a:bodyPr wrap="non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国会</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13" name="角丸四角形 12"/>
            <p:cNvSpPr/>
            <p:nvPr/>
          </p:nvSpPr>
          <p:spPr>
            <a:xfrm>
              <a:off x="5512169" y="4118593"/>
              <a:ext cx="1800200" cy="144016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HG丸ｺﾞｼｯｸM-PRO" panose="020F0600000000000000" pitchFamily="50" charset="-128"/>
                <a:ea typeface="HG丸ｺﾞｼｯｸM-PRO" panose="020F0600000000000000" pitchFamily="50"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5" grpId="0" animBg="1"/>
      <p:bldP spid="26"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ChangeArrowheads="1"/>
          </p:cNvSpPr>
          <p:nvPr/>
        </p:nvSpPr>
        <p:spPr bwMode="auto">
          <a:xfrm>
            <a:off x="3418028" y="908720"/>
            <a:ext cx="2475037" cy="369332"/>
          </a:xfrm>
          <a:prstGeom prst="rect">
            <a:avLst/>
          </a:prstGeom>
          <a:noFill/>
          <a:ln>
            <a:noFill/>
          </a:ln>
          <a:effectLst/>
          <a:extLst/>
        </p:spPr>
        <p:txBody>
          <a:bodyPr wrap="none" lIns="0" tIns="0" rIns="0" bIns="0" anchor="ctr">
            <a:spAutoFit/>
          </a:bodyPr>
          <a:lstStyle/>
          <a:p>
            <a:pPr fontAlgn="auto">
              <a:spcBef>
                <a:spcPts val="0"/>
              </a:spcBef>
              <a:spcAft>
                <a:spcPts val="0"/>
              </a:spcAft>
              <a:defRPr/>
            </a:pPr>
            <a:r>
              <a:rPr lang="en-US" altLang="ja-JP" sz="2400" b="1" dirty="0">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a:t>
            </a:r>
            <a:r>
              <a:rPr lang="ja-JP" altLang="en-US" sz="2400" b="1" dirty="0">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租税法律主義</a:t>
            </a:r>
            <a:r>
              <a:rPr lang="en-US" altLang="ja-JP" sz="2400" b="1" dirty="0" smtClean="0">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a:t>
            </a:r>
            <a:endParaRPr lang="ja-JP" altLang="en-US" sz="2400" b="1" dirty="0">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endParaRPr>
          </a:p>
        </p:txBody>
      </p:sp>
      <p:sp>
        <p:nvSpPr>
          <p:cNvPr id="18" name="額縁 17"/>
          <p:cNvSpPr/>
          <p:nvPr/>
        </p:nvSpPr>
        <p:spPr>
          <a:xfrm>
            <a:off x="1241629" y="1556792"/>
            <a:ext cx="6804756" cy="1800201"/>
          </a:xfrm>
          <a:prstGeom prst="bevel">
            <a:avLst>
              <a:gd name="adj" fmla="val 8661"/>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2400" dirty="0">
                <a:solidFill>
                  <a:srgbClr val="FF0000"/>
                </a:solidFill>
                <a:effectLst>
                  <a:outerShdw blurRad="38100" dist="38100" dir="2700000" algn="tl">
                    <a:srgbClr val="000000"/>
                  </a:outerShdw>
                </a:effectLst>
                <a:latin typeface="HG丸ｺﾞｼｯｸM-PRO" panose="020F0600000000000000" pitchFamily="50" charset="-128"/>
                <a:ea typeface="HG丸ｺﾞｼｯｸM-PRO" panose="020F0600000000000000" pitchFamily="50" charset="-128"/>
              </a:rPr>
              <a:t>日本国憲法 第８４条</a:t>
            </a:r>
            <a:endParaRPr lang="en-US" altLang="ja-JP" sz="2400" b="1" dirty="0">
              <a:solidFill>
                <a:srgbClr val="FF0000"/>
              </a:solidFill>
              <a:latin typeface="HG丸ｺﾞｼｯｸM-PRO" panose="020F0600000000000000" pitchFamily="50" charset="-128"/>
              <a:ea typeface="HG丸ｺﾞｼｯｸM-PRO" panose="020F0600000000000000" pitchFamily="50" charset="-128"/>
            </a:endParaRPr>
          </a:p>
          <a:p>
            <a:pPr algn="ctr" fontAlgn="auto">
              <a:lnSpc>
                <a:spcPct val="90000"/>
              </a:lnSpc>
              <a:spcBef>
                <a:spcPts val="0"/>
              </a:spcBef>
              <a:spcAft>
                <a:spcPts val="0"/>
              </a:spcAft>
              <a:defRPr/>
            </a:pPr>
            <a:r>
              <a:rPr lang="ja-JP" altLang="en-US" sz="2400" b="1" dirty="0">
                <a:solidFill>
                  <a:srgbClr val="1F497D"/>
                </a:solidFill>
                <a:latin typeface="HG丸ｺﾞｼｯｸM-PRO" panose="020F0600000000000000" pitchFamily="50" charset="-128"/>
                <a:ea typeface="HG丸ｺﾞｼｯｸM-PRO" panose="020F0600000000000000" pitchFamily="50" charset="-128"/>
              </a:rPr>
              <a:t> あらたに租税を課し、又は現行の租税を </a:t>
            </a:r>
          </a:p>
          <a:p>
            <a:pPr algn="ctr" fontAlgn="auto">
              <a:lnSpc>
                <a:spcPct val="90000"/>
              </a:lnSpc>
              <a:spcBef>
                <a:spcPts val="0"/>
              </a:spcBef>
              <a:spcAft>
                <a:spcPts val="0"/>
              </a:spcAft>
              <a:defRPr/>
            </a:pPr>
            <a:r>
              <a:rPr lang="ja-JP" altLang="en-US" sz="2400" b="1" dirty="0">
                <a:solidFill>
                  <a:srgbClr val="1F497D"/>
                </a:solidFill>
                <a:latin typeface="HG丸ｺﾞｼｯｸM-PRO" panose="020F0600000000000000" pitchFamily="50" charset="-128"/>
                <a:ea typeface="HG丸ｺﾞｼｯｸM-PRO" panose="020F0600000000000000" pitchFamily="50" charset="-128"/>
              </a:rPr>
              <a:t> 変更するには、法律又は法律の定める </a:t>
            </a:r>
          </a:p>
          <a:p>
            <a:pPr algn="ctr" fontAlgn="auto">
              <a:lnSpc>
                <a:spcPct val="90000"/>
              </a:lnSpc>
              <a:spcBef>
                <a:spcPts val="0"/>
              </a:spcBef>
              <a:spcAft>
                <a:spcPts val="0"/>
              </a:spcAft>
              <a:defRPr/>
            </a:pPr>
            <a:r>
              <a:rPr lang="ja-JP" altLang="en-US" sz="2400" b="1" dirty="0">
                <a:solidFill>
                  <a:srgbClr val="1F497D"/>
                </a:solidFill>
                <a:latin typeface="HG丸ｺﾞｼｯｸM-PRO" panose="020F0600000000000000" pitchFamily="50" charset="-128"/>
                <a:ea typeface="HG丸ｺﾞｼｯｸM-PRO" panose="020F0600000000000000" pitchFamily="50" charset="-128"/>
              </a:rPr>
              <a:t> 条件によることを必要とする。 </a:t>
            </a:r>
            <a:endParaRPr lang="en-US" altLang="ja-JP" sz="2400" b="1" dirty="0">
              <a:solidFill>
                <a:prstClr val="black"/>
              </a:solidFill>
              <a:latin typeface="HG丸ｺﾞｼｯｸM-PRO" panose="020F0600000000000000" pitchFamily="50" charset="-128"/>
              <a:ea typeface="HG丸ｺﾞｼｯｸM-PRO" panose="020F0600000000000000" pitchFamily="50" charset="-128"/>
            </a:endParaRPr>
          </a:p>
        </p:txBody>
      </p:sp>
      <p:grpSp>
        <p:nvGrpSpPr>
          <p:cNvPr id="5" name="グループ化 4"/>
          <p:cNvGrpSpPr/>
          <p:nvPr/>
        </p:nvGrpSpPr>
        <p:grpSpPr>
          <a:xfrm>
            <a:off x="107504" y="3643561"/>
            <a:ext cx="8856984" cy="2592287"/>
            <a:chOff x="107504" y="3212976"/>
            <a:chExt cx="8856984" cy="2592287"/>
          </a:xfrm>
        </p:grpSpPr>
        <p:sp>
          <p:nvSpPr>
            <p:cNvPr id="2" name="正方形/長方形 1"/>
            <p:cNvSpPr/>
            <p:nvPr/>
          </p:nvSpPr>
          <p:spPr>
            <a:xfrm>
              <a:off x="179388" y="4120400"/>
              <a:ext cx="8785100" cy="1015663"/>
            </a:xfrm>
            <a:prstGeom prst="rect">
              <a:avLst/>
            </a:prstGeom>
            <a:ln>
              <a:noFill/>
            </a:ln>
          </p:spPr>
          <p:txBody>
            <a:bodyPr wrap="square">
              <a:spAutoFit/>
            </a:bodyPr>
            <a:lstStyle/>
            <a:p>
              <a:r>
                <a:rPr lang="ja-JP" altLang="en-US" sz="2000" b="1" dirty="0">
                  <a:latin typeface="HG丸ｺﾞｼｯｸM-PRO" panose="020F0600000000000000" pitchFamily="50" charset="-128"/>
                  <a:ea typeface="HG丸ｺﾞｼｯｸM-PRO" panose="020F0600000000000000" pitchFamily="50" charset="-128"/>
                </a:rPr>
                <a:t>法律によらない課税を</a:t>
              </a:r>
              <a:r>
                <a:rPr lang="ja-JP" altLang="en-US" sz="2000" b="1" dirty="0" smtClean="0">
                  <a:latin typeface="HG丸ｺﾞｼｯｸM-PRO" panose="020F0600000000000000" pitchFamily="50" charset="-128"/>
                  <a:ea typeface="HG丸ｺﾞｼｯｸM-PRO" panose="020F0600000000000000" pitchFamily="50" charset="-128"/>
                </a:rPr>
                <a:t>受けない</a:t>
              </a:r>
              <a:r>
                <a:rPr lang="ja-JP" altLang="en-US" sz="2000" b="1" dirty="0">
                  <a:latin typeface="HG丸ｺﾞｼｯｸM-PRO" panose="020F0600000000000000" pitchFamily="50" charset="-128"/>
                  <a:ea typeface="HG丸ｺﾞｼｯｸM-PRO" panose="020F0600000000000000" pitchFamily="50" charset="-128"/>
                </a:rPr>
                <a:t>（自由・権利</a:t>
              </a:r>
              <a:r>
                <a:rPr lang="ja-JP" altLang="en-US" sz="2000" b="1" dirty="0" smtClean="0">
                  <a:latin typeface="HG丸ｺﾞｼｯｸM-PRO" panose="020F0600000000000000" pitchFamily="50" charset="-128"/>
                  <a:ea typeface="HG丸ｺﾞｼｯｸM-PRO" panose="020F0600000000000000" pitchFamily="50" charset="-128"/>
                </a:rPr>
                <a:t>）⇒</a:t>
              </a:r>
              <a:r>
                <a:rPr lang="ja-JP" altLang="en-US" sz="2000" b="1" dirty="0">
                  <a:latin typeface="HG丸ｺﾞｼｯｸM-PRO" panose="020F0600000000000000" pitchFamily="50" charset="-128"/>
                  <a:ea typeface="HG丸ｺﾞｼｯｸM-PRO" panose="020F0600000000000000" pitchFamily="50" charset="-128"/>
                </a:rPr>
                <a:t>　自由主義的な</a:t>
              </a:r>
              <a:r>
                <a:rPr lang="ja-JP" altLang="en-US" sz="2000" b="1" dirty="0" smtClean="0">
                  <a:latin typeface="HG丸ｺﾞｼｯｸM-PRO" panose="020F0600000000000000" pitchFamily="50" charset="-128"/>
                  <a:ea typeface="HG丸ｺﾞｼｯｸM-PRO" panose="020F0600000000000000" pitchFamily="50" charset="-128"/>
                </a:rPr>
                <a:t>側面</a:t>
              </a:r>
              <a:endParaRPr lang="en-US" altLang="ja-JP" sz="2000" b="1" dirty="0" smtClean="0">
                <a:latin typeface="HG丸ｺﾞｼｯｸM-PRO" panose="020F0600000000000000" pitchFamily="50" charset="-128"/>
                <a:ea typeface="HG丸ｺﾞｼｯｸM-PRO" panose="020F0600000000000000" pitchFamily="50" charset="-128"/>
              </a:endParaRPr>
            </a:p>
            <a:p>
              <a:endParaRPr lang="ja-JP" altLang="en-US" sz="2000" b="1" dirty="0">
                <a:latin typeface="HG丸ｺﾞｼｯｸM-PRO" panose="020F0600000000000000" pitchFamily="50" charset="-128"/>
                <a:ea typeface="HG丸ｺﾞｼｯｸM-PRO" panose="020F0600000000000000" pitchFamily="50" charset="-128"/>
              </a:endParaRPr>
            </a:p>
            <a:p>
              <a:r>
                <a:rPr lang="ja-JP" altLang="en-US" sz="2000" b="1" dirty="0" smtClean="0">
                  <a:latin typeface="HG丸ｺﾞｼｯｸM-PRO" panose="020F0600000000000000" pitchFamily="50" charset="-128"/>
                  <a:ea typeface="HG丸ｺﾞｼｯｸM-PRO" panose="020F0600000000000000" pitchFamily="50" charset="-128"/>
                </a:rPr>
                <a:t>国民</a:t>
              </a:r>
              <a:r>
                <a:rPr lang="ja-JP" altLang="en-US" sz="2000" b="1" dirty="0">
                  <a:latin typeface="HG丸ｺﾞｼｯｸM-PRO" panose="020F0600000000000000" pitchFamily="50" charset="-128"/>
                  <a:ea typeface="HG丸ｺﾞｼｯｸM-PRO" panose="020F0600000000000000" pitchFamily="50" charset="-128"/>
                </a:rPr>
                <a:t>自らが自らに義務付ける</a:t>
              </a:r>
              <a:r>
                <a:rPr lang="ja-JP" altLang="en-US" sz="2000" b="1" dirty="0" smtClean="0">
                  <a:latin typeface="HG丸ｺﾞｼｯｸM-PRO" panose="020F0600000000000000" pitchFamily="50" charset="-128"/>
                  <a:ea typeface="HG丸ｺﾞｼｯｸM-PRO" panose="020F0600000000000000" pitchFamily="50" charset="-128"/>
                </a:rPr>
                <a:t>もの</a:t>
              </a:r>
              <a:r>
                <a:rPr lang="ja-JP" altLang="en-US" sz="2000" b="1" dirty="0">
                  <a:latin typeface="HG丸ｺﾞｼｯｸM-PRO" panose="020F0600000000000000" pitchFamily="50" charset="-128"/>
                  <a:ea typeface="HG丸ｺﾞｼｯｸM-PRO" panose="020F0600000000000000" pitchFamily="50" charset="-128"/>
                </a:rPr>
                <a:t>（責任・負担</a:t>
              </a:r>
              <a:r>
                <a:rPr lang="ja-JP" altLang="en-US" sz="2000" b="1" dirty="0" smtClean="0">
                  <a:latin typeface="HG丸ｺﾞｼｯｸM-PRO" panose="020F0600000000000000" pitchFamily="50" charset="-128"/>
                  <a:ea typeface="HG丸ｺﾞｼｯｸM-PRO" panose="020F0600000000000000" pitchFamily="50" charset="-128"/>
                </a:rPr>
                <a:t>）⇒</a:t>
              </a:r>
              <a:r>
                <a:rPr lang="ja-JP" altLang="en-US" sz="2000" b="1" dirty="0">
                  <a:latin typeface="HG丸ｺﾞｼｯｸM-PRO" panose="020F0600000000000000" pitchFamily="50" charset="-128"/>
                  <a:ea typeface="HG丸ｺﾞｼｯｸM-PRO" panose="020F0600000000000000" pitchFamily="50" charset="-128"/>
                </a:rPr>
                <a:t>　民主主義的な</a:t>
              </a:r>
              <a:r>
                <a:rPr lang="ja-JP" altLang="en-US" sz="2000" b="1" dirty="0" smtClean="0">
                  <a:latin typeface="HG丸ｺﾞｼｯｸM-PRO" panose="020F0600000000000000" pitchFamily="50" charset="-128"/>
                  <a:ea typeface="HG丸ｺﾞｼｯｸM-PRO" panose="020F0600000000000000" pitchFamily="50" charset="-128"/>
                </a:rPr>
                <a:t>側面</a:t>
              </a:r>
              <a:endParaRPr lang="ja-JP" altLang="en-US" sz="2000" b="1" dirty="0">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3823109" y="3412729"/>
              <a:ext cx="1723549" cy="461665"/>
            </a:xfrm>
            <a:prstGeom prst="rect">
              <a:avLst/>
            </a:prstGeom>
            <a:noFill/>
          </p:spPr>
          <p:txBody>
            <a:bodyPr wrap="non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つ　ま　り</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3" name="角丸四角形 2"/>
            <p:cNvSpPr/>
            <p:nvPr/>
          </p:nvSpPr>
          <p:spPr>
            <a:xfrm>
              <a:off x="107504" y="3212976"/>
              <a:ext cx="8712968" cy="259228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sp>
        <p:nvSpPr>
          <p:cNvPr id="8" name="テキスト ボックス 2"/>
          <p:cNvSpPr txBox="1">
            <a:spLocks noChangeArrowheads="1"/>
          </p:cNvSpPr>
          <p:nvPr/>
        </p:nvSpPr>
        <p:spPr bwMode="auto">
          <a:xfrm>
            <a:off x="179388" y="31750"/>
            <a:ext cx="62648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800" b="1" dirty="0" smtClean="0">
                <a:latin typeface="HG丸ｺﾞｼｯｸM-PRO" panose="020F0600000000000000" pitchFamily="50" charset="-128"/>
                <a:ea typeface="HG丸ｺﾞｼｯｸM-PRO" panose="020F0600000000000000" pitchFamily="50" charset="-128"/>
              </a:rPr>
              <a:t>《</a:t>
            </a:r>
            <a:r>
              <a:rPr lang="ja-JP" altLang="en-US" sz="2800" b="1" dirty="0" smtClean="0">
                <a:latin typeface="HG丸ｺﾞｼｯｸM-PRO" panose="020F0600000000000000" pitchFamily="50" charset="-128"/>
                <a:ea typeface="HG丸ｺﾞｼｯｸM-PRO" panose="020F0600000000000000" pitchFamily="50" charset="-128"/>
              </a:rPr>
              <a:t>租税法律主義</a:t>
            </a:r>
            <a:r>
              <a:rPr lang="en-US" altLang="ja-JP" sz="2800" b="1" dirty="0" smtClean="0">
                <a:latin typeface="HG丸ｺﾞｼｯｸM-PRO" panose="020F0600000000000000" pitchFamily="50" charset="-128"/>
                <a:ea typeface="HG丸ｺﾞｼｯｸM-PRO" panose="020F0600000000000000" pitchFamily="50" charset="-128"/>
              </a:rPr>
              <a:t>》</a:t>
            </a:r>
            <a:r>
              <a:rPr lang="ja-JP" altLang="en-US" sz="2800" b="1" dirty="0">
                <a:latin typeface="HG丸ｺﾞｼｯｸM-PRO" panose="020F0600000000000000" pitchFamily="50" charset="-128"/>
                <a:ea typeface="HG丸ｺﾞｼｯｸM-PRO" panose="020F0600000000000000" pitchFamily="50" charset="-128"/>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2414" y="1556792"/>
            <a:ext cx="9144000" cy="4536503"/>
          </a:xfrm>
        </p:spPr>
        <p:txBody>
          <a:bodyPr anchor="t">
            <a:normAutofit/>
          </a:bodyPr>
          <a:lstStyle/>
          <a:p>
            <a:pPr algn="l"/>
            <a:r>
              <a:rPr lang="ja-JP" altLang="en-US" sz="2300" dirty="0">
                <a:solidFill>
                  <a:schemeClr val="tx1"/>
                </a:solidFill>
                <a:latin typeface="HG丸ｺﾞｼｯｸM-PRO" panose="020F0600000000000000" pitchFamily="50" charset="-128"/>
                <a:ea typeface="HG丸ｺﾞｼｯｸM-PRO" panose="020F0600000000000000" pitchFamily="50" charset="-128"/>
              </a:rPr>
              <a:t>　</a:t>
            </a:r>
            <a:r>
              <a:rPr lang="ja-JP" altLang="en-US" sz="2300" b="1" dirty="0" smtClean="0">
                <a:solidFill>
                  <a:schemeClr val="tx1"/>
                </a:solidFill>
                <a:latin typeface="HG丸ｺﾞｼｯｸM-PRO" panose="020F0600000000000000" pitchFamily="50" charset="-128"/>
                <a:ea typeface="HG丸ｺﾞｼｯｸM-PRO" panose="020F0600000000000000" pitchFamily="50" charset="-128"/>
              </a:rPr>
              <a:t>自由主義的側面</a:t>
            </a:r>
            <a:endParaRPr lang="en-US" altLang="ja-JP" sz="2300" b="1" dirty="0" smtClean="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2300" dirty="0">
                <a:solidFill>
                  <a:schemeClr val="tx1"/>
                </a:solidFill>
                <a:latin typeface="HG丸ｺﾞｼｯｸM-PRO" panose="020F0600000000000000" pitchFamily="50" charset="-128"/>
                <a:ea typeface="HG丸ｺﾞｼｯｸM-PRO" panose="020F0600000000000000" pitchFamily="50" charset="-128"/>
              </a:rPr>
              <a:t>・国が税金を勝手に集めることから、</a:t>
            </a:r>
            <a:r>
              <a:rPr lang="ja-JP" altLang="en-US" sz="2300" dirty="0" smtClean="0">
                <a:solidFill>
                  <a:schemeClr val="tx1"/>
                </a:solidFill>
                <a:latin typeface="HG丸ｺﾞｼｯｸM-PRO" panose="020F0600000000000000" pitchFamily="50" charset="-128"/>
                <a:ea typeface="HG丸ｺﾞｼｯｸM-PRO" panose="020F0600000000000000" pitchFamily="50" charset="-128"/>
              </a:rPr>
              <a:t>国民を守るための仕組み。</a:t>
            </a:r>
            <a:endParaRPr lang="en-US" altLang="ja-JP" sz="2300" dirty="0" smtClean="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2300" dirty="0" smtClean="0">
                <a:solidFill>
                  <a:schemeClr val="tx1"/>
                </a:solidFill>
                <a:latin typeface="HG丸ｺﾞｼｯｸM-PRO" panose="020F0600000000000000" pitchFamily="50" charset="-128"/>
                <a:ea typeface="HG丸ｺﾞｼｯｸM-PRO" panose="020F0600000000000000" pitchFamily="50" charset="-128"/>
              </a:rPr>
              <a:t>・租税法律は日本国憲法の基本理念である自由や個人の尊厳が反映されたものであるべきこと。</a:t>
            </a:r>
            <a:endParaRPr lang="en-US" altLang="ja-JP" sz="2300" dirty="0" smtClean="0">
              <a:solidFill>
                <a:schemeClr val="tx1"/>
              </a:solidFill>
              <a:latin typeface="HG丸ｺﾞｼｯｸM-PRO" panose="020F0600000000000000" pitchFamily="50" charset="-128"/>
              <a:ea typeface="HG丸ｺﾞｼｯｸM-PRO" panose="020F0600000000000000" pitchFamily="50" charset="-128"/>
            </a:endParaRPr>
          </a:p>
          <a:p>
            <a:pPr algn="l"/>
            <a:endParaRPr lang="en-US" altLang="ja-JP" sz="2300" dirty="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23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2300" b="1" dirty="0" smtClean="0">
                <a:solidFill>
                  <a:schemeClr val="tx1"/>
                </a:solidFill>
                <a:latin typeface="HG丸ｺﾞｼｯｸM-PRO" panose="020F0600000000000000" pitchFamily="50" charset="-128"/>
                <a:ea typeface="HG丸ｺﾞｼｯｸM-PRO" panose="020F0600000000000000" pitchFamily="50" charset="-128"/>
              </a:rPr>
              <a:t>民主主義的側面</a:t>
            </a:r>
            <a:endParaRPr lang="en-US" altLang="ja-JP" sz="2300" b="1" dirty="0" smtClean="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2300" dirty="0" smtClean="0">
                <a:solidFill>
                  <a:schemeClr val="tx1"/>
                </a:solidFill>
                <a:latin typeface="HG丸ｺﾞｼｯｸM-PRO" panose="020F0600000000000000" pitchFamily="50" charset="-128"/>
                <a:ea typeface="HG丸ｺﾞｼｯｸM-PRO" panose="020F0600000000000000" pitchFamily="50" charset="-128"/>
              </a:rPr>
              <a:t>・租税法律は国民自身が決めるもので、他人から決められるものではないこと。</a:t>
            </a:r>
            <a:endParaRPr lang="en-US" altLang="ja-JP" sz="2300" dirty="0" smtClean="0">
              <a:solidFill>
                <a:schemeClr val="tx1"/>
              </a:solidFill>
              <a:latin typeface="HG丸ｺﾞｼｯｸM-PRO" panose="020F0600000000000000" pitchFamily="50" charset="-128"/>
              <a:ea typeface="HG丸ｺﾞｼｯｸM-PRO" panose="020F0600000000000000" pitchFamily="50" charset="-128"/>
            </a:endParaRPr>
          </a:p>
          <a:p>
            <a:pPr algn="l"/>
            <a:r>
              <a:rPr lang="ja-JP" altLang="en-US" sz="2300" dirty="0">
                <a:solidFill>
                  <a:schemeClr val="tx1"/>
                </a:solidFill>
                <a:latin typeface="HG丸ｺﾞｼｯｸM-PRO" panose="020F0600000000000000" pitchFamily="50" charset="-128"/>
                <a:ea typeface="HG丸ｺﾞｼｯｸM-PRO" panose="020F0600000000000000" pitchFamily="50" charset="-128"/>
              </a:rPr>
              <a:t>・自分で自分の義務を決めるという考え方は、税金を決定すること（租税立法）における国民参加の面だけでなく、申告納税制度という手続きの面においても採用されていること。</a:t>
            </a:r>
            <a:endParaRPr lang="en-US" altLang="ja-JP" sz="23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5" name="Rectangle 4"/>
          <p:cNvSpPr>
            <a:spLocks noChangeArrowheads="1"/>
          </p:cNvSpPr>
          <p:nvPr/>
        </p:nvSpPr>
        <p:spPr bwMode="auto">
          <a:xfrm>
            <a:off x="3418028" y="908720"/>
            <a:ext cx="2475037" cy="369332"/>
          </a:xfrm>
          <a:prstGeom prst="rect">
            <a:avLst/>
          </a:prstGeom>
          <a:noFill/>
          <a:ln>
            <a:noFill/>
          </a:ln>
          <a:effectLst/>
          <a:extLst/>
        </p:spPr>
        <p:txBody>
          <a:bodyPr wrap="none" lIns="0" tIns="0" rIns="0" bIns="0" anchor="ctr">
            <a:spAutoFit/>
          </a:bodyPr>
          <a:lstStyle/>
          <a:p>
            <a:pPr fontAlgn="auto">
              <a:spcBef>
                <a:spcPts val="0"/>
              </a:spcBef>
              <a:spcAft>
                <a:spcPts val="0"/>
              </a:spcAft>
              <a:defRPr/>
            </a:pPr>
            <a:r>
              <a:rPr lang="en-US" altLang="ja-JP" sz="2400" b="1" dirty="0">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a:t>
            </a:r>
            <a:r>
              <a:rPr lang="ja-JP" altLang="en-US" sz="2400" b="1" dirty="0">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租税法律主義</a:t>
            </a:r>
            <a:r>
              <a:rPr lang="en-US" altLang="ja-JP" sz="2400" b="1" dirty="0" smtClean="0">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a:t>
            </a:r>
            <a:endParaRPr lang="ja-JP" altLang="en-US" sz="2400" b="1" dirty="0">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endParaRPr>
          </a:p>
        </p:txBody>
      </p:sp>
      <p:sp>
        <p:nvSpPr>
          <p:cNvPr id="6" name="テキスト ボックス 2"/>
          <p:cNvSpPr txBox="1">
            <a:spLocks noChangeArrowheads="1"/>
          </p:cNvSpPr>
          <p:nvPr/>
        </p:nvSpPr>
        <p:spPr bwMode="auto">
          <a:xfrm>
            <a:off x="179388" y="31750"/>
            <a:ext cx="62648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800" b="1" dirty="0" smtClean="0">
                <a:latin typeface="HG丸ｺﾞｼｯｸM-PRO" panose="020F0600000000000000" pitchFamily="50" charset="-128"/>
                <a:ea typeface="HG丸ｺﾞｼｯｸM-PRO" panose="020F0600000000000000" pitchFamily="50" charset="-128"/>
              </a:rPr>
              <a:t>《</a:t>
            </a:r>
            <a:r>
              <a:rPr lang="ja-JP" altLang="en-US" sz="2800" b="1" dirty="0" smtClean="0">
                <a:latin typeface="HG丸ｺﾞｼｯｸM-PRO" panose="020F0600000000000000" pitchFamily="50" charset="-128"/>
                <a:ea typeface="HG丸ｺﾞｼｯｸM-PRO" panose="020F0600000000000000" pitchFamily="50" charset="-128"/>
              </a:rPr>
              <a:t>租税法律主義</a:t>
            </a:r>
            <a:r>
              <a:rPr lang="en-US" altLang="ja-JP" sz="2800" b="1" dirty="0" smtClean="0">
                <a:latin typeface="HG丸ｺﾞｼｯｸM-PRO" panose="020F0600000000000000" pitchFamily="50" charset="-128"/>
                <a:ea typeface="HG丸ｺﾞｼｯｸM-PRO" panose="020F0600000000000000" pitchFamily="50" charset="-128"/>
              </a:rPr>
              <a:t>》</a:t>
            </a:r>
            <a:r>
              <a:rPr lang="ja-JP" altLang="en-US" sz="2800" b="1" dirty="0">
                <a:latin typeface="HG丸ｺﾞｼｯｸM-PRO" panose="020F0600000000000000" pitchFamily="50" charset="-128"/>
                <a:ea typeface="HG丸ｺﾞｼｯｸM-PRO" panose="020F0600000000000000" pitchFamily="50" charset="-128"/>
              </a:rPr>
              <a:t>　</a:t>
            </a:r>
          </a:p>
        </p:txBody>
      </p:sp>
    </p:spTree>
    <p:extLst>
      <p:ext uri="{BB962C8B-B14F-4D97-AF65-F5344CB8AC3E}">
        <p14:creationId xmlns:p14="http://schemas.microsoft.com/office/powerpoint/2010/main" val="3551578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グループ化 4"/>
          <p:cNvGrpSpPr>
            <a:grpSpLocks/>
          </p:cNvGrpSpPr>
          <p:nvPr/>
        </p:nvGrpSpPr>
        <p:grpSpPr bwMode="auto">
          <a:xfrm>
            <a:off x="138113" y="404813"/>
            <a:ext cx="8897937" cy="2773362"/>
            <a:chOff x="138545" y="3861048"/>
            <a:chExt cx="8897131" cy="2774032"/>
          </a:xfrm>
        </p:grpSpPr>
        <p:sp>
          <p:nvSpPr>
            <p:cNvPr id="6" name="メモ 5"/>
            <p:cNvSpPr/>
            <p:nvPr/>
          </p:nvSpPr>
          <p:spPr>
            <a:xfrm>
              <a:off x="138545" y="3899157"/>
              <a:ext cx="8897131" cy="2735923"/>
            </a:xfrm>
            <a:prstGeom prst="foldedCorner">
              <a:avLst>
                <a:gd name="adj" fmla="val 14642"/>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ja-JP" altLang="en-US" dirty="0"/>
            </a:p>
          </p:txBody>
        </p:sp>
        <p:sp>
          <p:nvSpPr>
            <p:cNvPr id="19462" name="テキスト ボックス 6"/>
            <p:cNvSpPr txBox="1">
              <a:spLocks noChangeArrowheads="1"/>
            </p:cNvSpPr>
            <p:nvPr/>
          </p:nvSpPr>
          <p:spPr bwMode="auto">
            <a:xfrm>
              <a:off x="827584" y="3861048"/>
              <a:ext cx="18722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2000" b="1">
                  <a:latin typeface="AR P浪漫明朝体U"/>
                  <a:ea typeface="AR P浪漫明朝体U"/>
                  <a:cs typeface="AR P浪漫明朝体U"/>
                </a:rPr>
                <a:t>福澤諭吉と税</a:t>
              </a:r>
            </a:p>
          </p:txBody>
        </p:sp>
        <p:sp>
          <p:nvSpPr>
            <p:cNvPr id="8" name="Rectangle 13"/>
            <p:cNvSpPr>
              <a:spLocks noChangeArrowheads="1"/>
            </p:cNvSpPr>
            <p:nvPr/>
          </p:nvSpPr>
          <p:spPr bwMode="auto">
            <a:xfrm>
              <a:off x="324265" y="4221497"/>
              <a:ext cx="6408157" cy="652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lnSpc>
                  <a:spcPct val="130000"/>
                </a:lnSpc>
                <a:spcBef>
                  <a:spcPts val="0"/>
                </a:spcBef>
                <a:spcAft>
                  <a:spcPts val="0"/>
                </a:spcAft>
                <a:defRPr/>
              </a:pPr>
              <a:r>
                <a:rPr lang="en-US" altLang="ja-JP" sz="1400" dirty="0">
                  <a:latin typeface="+mn-ea"/>
                  <a:ea typeface="+mn-ea"/>
                </a:rPr>
                <a:t>1872</a:t>
              </a:r>
              <a:r>
                <a:rPr lang="ja-JP" altLang="en-US" sz="1400" dirty="0">
                  <a:latin typeface="+mn-ea"/>
                  <a:ea typeface="+mn-ea"/>
                </a:rPr>
                <a:t>年に福澤諭吉が発表した</a:t>
              </a:r>
              <a:r>
                <a:rPr lang="en-US" altLang="ja-JP" sz="1400" dirty="0">
                  <a:latin typeface="+mn-ea"/>
                  <a:ea typeface="+mn-ea"/>
                </a:rPr>
                <a:t>『</a:t>
              </a:r>
              <a:r>
                <a:rPr lang="ja-JP" altLang="en-US" sz="1400" dirty="0">
                  <a:latin typeface="+mn-ea"/>
                  <a:ea typeface="+mn-ea"/>
                </a:rPr>
                <a:t>学問のすすめ</a:t>
              </a:r>
              <a:r>
                <a:rPr lang="en-US" altLang="ja-JP" sz="1400" dirty="0">
                  <a:latin typeface="+mn-ea"/>
                  <a:ea typeface="+mn-ea"/>
                </a:rPr>
                <a:t>』</a:t>
              </a:r>
              <a:r>
                <a:rPr lang="ja-JP" altLang="en-US" sz="1400" dirty="0">
                  <a:latin typeface="+mn-ea"/>
                  <a:ea typeface="+mn-ea"/>
                </a:rPr>
                <a:t>の中に、税金とは国民と国との約束であると述べられています。</a:t>
              </a:r>
            </a:p>
          </p:txBody>
        </p:sp>
        <p:pic>
          <p:nvPicPr>
            <p:cNvPr id="1946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4261738"/>
              <a:ext cx="1774902" cy="1760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Text Box 10"/>
            <p:cNvSpPr txBox="1">
              <a:spLocks noChangeArrowheads="1"/>
            </p:cNvSpPr>
            <p:nvPr/>
          </p:nvSpPr>
          <p:spPr bwMode="auto">
            <a:xfrm>
              <a:off x="6732240" y="6093296"/>
              <a:ext cx="19800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1000">
                  <a:latin typeface="Times" pitchFamily="18" charset="0"/>
                  <a:ea typeface="ＭＳ ゴシック" pitchFamily="49" charset="-128"/>
                </a:rPr>
                <a:t>資料提供：</a:t>
              </a:r>
              <a:endParaRPr lang="en-US" altLang="ja-JP" sz="1000">
                <a:latin typeface="Times" pitchFamily="18" charset="0"/>
                <a:ea typeface="ＭＳ ゴシック" pitchFamily="49" charset="-128"/>
              </a:endParaRPr>
            </a:p>
            <a:p>
              <a:pPr eaLnBrk="1" hangingPunct="1"/>
              <a:r>
                <a:rPr lang="ja-JP" altLang="en-US" sz="1000">
                  <a:latin typeface="Times" pitchFamily="18" charset="0"/>
                  <a:ea typeface="ＭＳ ゴシック" pitchFamily="49" charset="-128"/>
                </a:rPr>
                <a:t>福澤諭吉旧邸・福澤諭吉記念館</a:t>
              </a:r>
            </a:p>
          </p:txBody>
        </p:sp>
        <p:sp>
          <p:nvSpPr>
            <p:cNvPr id="19466" name="Rectangle 16"/>
            <p:cNvSpPr>
              <a:spLocks noChangeArrowheads="1"/>
            </p:cNvSpPr>
            <p:nvPr/>
          </p:nvSpPr>
          <p:spPr bwMode="auto">
            <a:xfrm>
              <a:off x="323528" y="4869160"/>
              <a:ext cx="64087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1600" b="1">
                  <a:latin typeface="HGS教科書体" pitchFamily="18" charset="-128"/>
                  <a:ea typeface="HGS教科書体" pitchFamily="18" charset="-128"/>
                </a:rPr>
                <a:t>「政府は法令を設けて悪人を制し善人を保護す。これ即ち政府の商売なり。この商売をなすには莫大な費なれども、政府に米もなく金もなきゆえ、百姓町人より年貢運上を出して政府の勝手方を賄わんと、双方一致の上、相談を取極めたり。これ即ち政府と人民の約束なり。」</a:t>
              </a:r>
            </a:p>
          </p:txBody>
        </p:sp>
        <p:sp>
          <p:nvSpPr>
            <p:cNvPr id="12" name="テキスト ボックス 11"/>
            <p:cNvSpPr txBox="1"/>
            <p:nvPr/>
          </p:nvSpPr>
          <p:spPr>
            <a:xfrm>
              <a:off x="395697" y="6236522"/>
              <a:ext cx="5525586" cy="277879"/>
            </a:xfrm>
            <a:prstGeom prst="rect">
              <a:avLst/>
            </a:prstGeom>
            <a:noFill/>
          </p:spPr>
          <p:txBody>
            <a:bodyPr>
              <a:spAutoFit/>
            </a:bodyPr>
            <a:lstStyle/>
            <a:p>
              <a:pPr fontAlgn="auto">
                <a:spcBef>
                  <a:spcPts val="0"/>
                </a:spcBef>
                <a:spcAft>
                  <a:spcPts val="0"/>
                </a:spcAft>
                <a:defRPr/>
              </a:pPr>
              <a:r>
                <a:rPr lang="ja-JP" altLang="en-US" sz="1200" b="1" dirty="0">
                  <a:latin typeface="+mn-ea"/>
                  <a:ea typeface="+mn-ea"/>
                </a:rPr>
                <a:t>福澤諭吉</a:t>
              </a:r>
              <a:r>
                <a:rPr lang="ja-JP" altLang="en-US" sz="1100" b="1" dirty="0">
                  <a:latin typeface="+mn-ea"/>
                  <a:ea typeface="+mn-ea"/>
                </a:rPr>
                <a:t>：</a:t>
              </a:r>
              <a:r>
                <a:rPr lang="en-US" altLang="ja-JP" sz="1100" dirty="0">
                  <a:latin typeface="+mn-ea"/>
                  <a:ea typeface="+mn-ea"/>
                </a:rPr>
                <a:t>1835</a:t>
              </a:r>
              <a:r>
                <a:rPr lang="ja-JP" altLang="en-US" sz="1100" dirty="0">
                  <a:latin typeface="+mn-ea"/>
                  <a:ea typeface="+mn-ea"/>
                </a:rPr>
                <a:t>年～</a:t>
              </a:r>
              <a:r>
                <a:rPr lang="en-US" altLang="ja-JP" sz="1100" dirty="0">
                  <a:latin typeface="+mn-ea"/>
                  <a:ea typeface="+mn-ea"/>
                </a:rPr>
                <a:t>1901</a:t>
              </a:r>
              <a:r>
                <a:rPr lang="ja-JP" altLang="en-US" sz="1100" dirty="0">
                  <a:latin typeface="+mn-ea"/>
                  <a:ea typeface="+mn-ea"/>
                </a:rPr>
                <a:t>年 明治時代の啓蒙思想家・教育家。慶應義塾大学創設者。</a:t>
              </a:r>
            </a:p>
          </p:txBody>
        </p:sp>
      </p:grpSp>
      <p:sp>
        <p:nvSpPr>
          <p:cNvPr id="14" name="AutoShape 540"/>
          <p:cNvSpPr>
            <a:spLocks noChangeArrowheads="1"/>
          </p:cNvSpPr>
          <p:nvPr/>
        </p:nvSpPr>
        <p:spPr bwMode="auto">
          <a:xfrm>
            <a:off x="488950" y="4581525"/>
            <a:ext cx="8245475" cy="1655763"/>
          </a:xfrm>
          <a:prstGeom prst="roundRect">
            <a:avLst>
              <a:gd name="adj" fmla="val 0"/>
            </a:avLst>
          </a:prstGeom>
          <a:solidFill>
            <a:schemeClr val="accent6">
              <a:lumMod val="20000"/>
              <a:lumOff val="80000"/>
            </a:schemeClr>
          </a:solidFill>
          <a:ln>
            <a:noFill/>
          </a:ln>
          <a:extLst/>
        </p:spPr>
        <p:txBody>
          <a:bodyPr lIns="74295" tIns="8890" rIns="74295" bIns="8890" upright="1"/>
          <a:lstStyle/>
          <a:p>
            <a:pPr algn="just" fontAlgn="auto">
              <a:spcBef>
                <a:spcPts val="0"/>
              </a:spcBef>
              <a:spcAft>
                <a:spcPts val="0"/>
              </a:spcAft>
              <a:defRPr/>
            </a:pPr>
            <a:r>
              <a:rPr lang="ja-JP" sz="1400" kern="100" dirty="0">
                <a:latin typeface="Century"/>
                <a:ea typeface="ＭＳ Ｐゴシック"/>
                <a:cs typeface="Century"/>
              </a:rPr>
              <a:t>『　学問のす</a:t>
            </a:r>
            <a:r>
              <a:rPr lang="ja-JP" altLang="en-US" sz="1400" kern="100" dirty="0">
                <a:latin typeface="Century"/>
                <a:ea typeface="ＭＳ Ｐゴシック"/>
                <a:cs typeface="Century"/>
              </a:rPr>
              <a:t>す</a:t>
            </a:r>
            <a:r>
              <a:rPr lang="ja-JP" sz="1400" kern="100" dirty="0">
                <a:latin typeface="Century"/>
                <a:ea typeface="ＭＳ Ｐゴシック"/>
                <a:cs typeface="Century"/>
              </a:rPr>
              <a:t>め　』　では</a:t>
            </a:r>
            <a:r>
              <a:rPr lang="en-US" sz="1400" kern="100" dirty="0">
                <a:latin typeface="Century"/>
                <a:ea typeface="ＭＳ Ｐゴシック"/>
                <a:cs typeface="Century"/>
              </a:rPr>
              <a:t>“</a:t>
            </a:r>
            <a:r>
              <a:rPr lang="ja-JP" sz="1400" kern="100" dirty="0">
                <a:latin typeface="Century"/>
                <a:ea typeface="ＭＳ Ｐゴシック"/>
                <a:cs typeface="Century"/>
              </a:rPr>
              <a:t>平等</a:t>
            </a:r>
            <a:r>
              <a:rPr lang="en-US" sz="1400" kern="100" dirty="0">
                <a:latin typeface="Century"/>
                <a:ea typeface="ＭＳ Ｐゴシック"/>
                <a:cs typeface="Century"/>
              </a:rPr>
              <a:t>”</a:t>
            </a:r>
            <a:r>
              <a:rPr lang="ja-JP" sz="1400" kern="100" dirty="0">
                <a:latin typeface="Century"/>
                <a:ea typeface="ＭＳ Ｐゴシック"/>
                <a:cs typeface="Century"/>
              </a:rPr>
              <a:t>と</a:t>
            </a:r>
            <a:r>
              <a:rPr lang="en-US" sz="1400" kern="100" dirty="0">
                <a:latin typeface="Century"/>
                <a:ea typeface="ＭＳ Ｐゴシック"/>
                <a:cs typeface="Century"/>
              </a:rPr>
              <a:t>“</a:t>
            </a:r>
            <a:r>
              <a:rPr lang="ja-JP" sz="1400" kern="100" dirty="0">
                <a:latin typeface="Century"/>
                <a:ea typeface="ＭＳ Ｐゴシック"/>
                <a:cs typeface="Century"/>
              </a:rPr>
              <a:t>政府と個人の関係</a:t>
            </a:r>
            <a:r>
              <a:rPr lang="en-US" sz="1400" kern="100" dirty="0">
                <a:latin typeface="Century"/>
                <a:ea typeface="ＭＳ Ｐゴシック"/>
                <a:cs typeface="Century"/>
              </a:rPr>
              <a:t>”</a:t>
            </a:r>
            <a:r>
              <a:rPr lang="ja-JP" sz="1400" kern="100" dirty="0">
                <a:latin typeface="Century"/>
                <a:ea typeface="ＭＳ Ｐゴシック"/>
                <a:cs typeface="Century"/>
              </a:rPr>
              <a:t>について触れています。</a:t>
            </a:r>
            <a:r>
              <a:rPr lang="en-US" sz="1400" kern="100" dirty="0">
                <a:latin typeface="Century"/>
                <a:ea typeface="ＭＳ Ｐゴシック"/>
                <a:cs typeface="Century"/>
              </a:rPr>
              <a:t/>
            </a:r>
            <a:br>
              <a:rPr lang="en-US" sz="1400" kern="100" dirty="0">
                <a:latin typeface="Century"/>
                <a:ea typeface="ＭＳ Ｐゴシック"/>
                <a:cs typeface="Century"/>
              </a:rPr>
            </a:br>
            <a:endParaRPr lang="ja-JP" sz="1400" kern="100" dirty="0">
              <a:latin typeface="Century"/>
              <a:ea typeface="ＭＳ 明朝"/>
              <a:cs typeface="Century"/>
            </a:endParaRPr>
          </a:p>
          <a:p>
            <a:pPr indent="133350" algn="just" fontAlgn="auto">
              <a:spcBef>
                <a:spcPts val="0"/>
              </a:spcBef>
              <a:spcAft>
                <a:spcPts val="0"/>
              </a:spcAft>
              <a:defRPr/>
            </a:pPr>
            <a:r>
              <a:rPr lang="ja-JP" sz="1200" kern="100" dirty="0">
                <a:latin typeface="Century"/>
                <a:ea typeface="ＭＳ Ｐゴシック"/>
                <a:cs typeface="Century"/>
              </a:rPr>
              <a:t>「平等とは地位も収入も同じにすることではない。そこには当然個人差がある。」</a:t>
            </a:r>
            <a:endParaRPr lang="ja-JP" sz="1200" kern="100" dirty="0">
              <a:latin typeface="Century"/>
              <a:ea typeface="ＭＳ 明朝"/>
              <a:cs typeface="Century"/>
            </a:endParaRPr>
          </a:p>
          <a:p>
            <a:pPr indent="133350" algn="just" fontAlgn="auto">
              <a:spcBef>
                <a:spcPts val="0"/>
              </a:spcBef>
              <a:spcAft>
                <a:spcPts val="0"/>
              </a:spcAft>
              <a:defRPr/>
            </a:pPr>
            <a:r>
              <a:rPr lang="ja-JP" sz="1200" kern="100" dirty="0">
                <a:latin typeface="Century"/>
                <a:ea typeface="ＭＳ Ｐゴシック"/>
                <a:cs typeface="Century"/>
              </a:rPr>
              <a:t>法律の範囲内で暮らしを良くするチャンスが同じだという話です。</a:t>
            </a:r>
            <a:endParaRPr lang="ja-JP" sz="1200" kern="100" dirty="0">
              <a:latin typeface="Century"/>
              <a:ea typeface="ＭＳ 明朝"/>
              <a:cs typeface="Century"/>
            </a:endParaRPr>
          </a:p>
          <a:p>
            <a:pPr indent="133350" algn="just" fontAlgn="auto">
              <a:spcBef>
                <a:spcPts val="0"/>
              </a:spcBef>
              <a:spcAft>
                <a:spcPts val="0"/>
              </a:spcAft>
              <a:defRPr/>
            </a:pPr>
            <a:r>
              <a:rPr lang="en-US" sz="1200" kern="100" dirty="0">
                <a:latin typeface="ＭＳ Ｐゴシック"/>
                <a:ea typeface="ＭＳ 明朝"/>
                <a:cs typeface="Century"/>
              </a:rPr>
              <a:t/>
            </a:r>
            <a:br>
              <a:rPr lang="en-US" sz="1200" kern="100" dirty="0">
                <a:latin typeface="ＭＳ Ｐゴシック"/>
                <a:ea typeface="ＭＳ 明朝"/>
                <a:cs typeface="Century"/>
              </a:rPr>
            </a:br>
            <a:r>
              <a:rPr lang="ja-JP" sz="1200" kern="100" dirty="0">
                <a:latin typeface="Century"/>
                <a:ea typeface="ＭＳ Ｐゴシック"/>
                <a:cs typeface="Century"/>
              </a:rPr>
              <a:t>　　「政府と個人の関係は、どちらが上ということはないが、ただし国民が無知だと自然と厳しい政府ができあがる。</a:t>
            </a:r>
            <a:endParaRPr lang="en-US" altLang="ja-JP" sz="1200" kern="100" dirty="0">
              <a:latin typeface="Century"/>
              <a:ea typeface="ＭＳ Ｐゴシック"/>
              <a:cs typeface="Century"/>
            </a:endParaRPr>
          </a:p>
          <a:p>
            <a:pPr indent="133350" algn="just" fontAlgn="auto">
              <a:spcBef>
                <a:spcPts val="0"/>
              </a:spcBef>
              <a:spcAft>
                <a:spcPts val="0"/>
              </a:spcAft>
              <a:defRPr/>
            </a:pPr>
            <a:r>
              <a:rPr lang="ja-JP" sz="1200" kern="100" dirty="0">
                <a:latin typeface="Century"/>
                <a:ea typeface="ＭＳ Ｐゴシック"/>
                <a:cs typeface="Century"/>
              </a:rPr>
              <a:t>だから勉強をして、知識と道徳を身に付けなさい。」　</a:t>
            </a:r>
            <a:endParaRPr lang="ja-JP" sz="1200" kern="100" dirty="0">
              <a:latin typeface="Century"/>
              <a:ea typeface="ＭＳ 明朝"/>
              <a:cs typeface="Century"/>
            </a:endParaRPr>
          </a:p>
          <a:p>
            <a:pPr indent="133350" algn="just" fontAlgn="auto">
              <a:spcBef>
                <a:spcPts val="0"/>
              </a:spcBef>
              <a:spcAft>
                <a:spcPts val="0"/>
              </a:spcAft>
              <a:defRPr/>
            </a:pPr>
            <a:r>
              <a:rPr lang="ja-JP" sz="1200" kern="100" dirty="0">
                <a:latin typeface="Century"/>
                <a:ea typeface="ＭＳ Ｐゴシック"/>
                <a:cs typeface="Century"/>
              </a:rPr>
              <a:t>という話になっています。</a:t>
            </a:r>
            <a:endParaRPr lang="ja-JP" sz="1200" kern="100" dirty="0">
              <a:latin typeface="Century"/>
              <a:ea typeface="ＭＳ 明朝"/>
              <a:cs typeface="Century"/>
            </a:endParaRPr>
          </a:p>
        </p:txBody>
      </p:sp>
      <p:sp>
        <p:nvSpPr>
          <p:cNvPr id="16" name="AutoShape 536"/>
          <p:cNvSpPr>
            <a:spLocks noChangeArrowheads="1"/>
          </p:cNvSpPr>
          <p:nvPr/>
        </p:nvSpPr>
        <p:spPr bwMode="auto">
          <a:xfrm>
            <a:off x="1187450" y="3273425"/>
            <a:ext cx="6648450" cy="1103313"/>
          </a:xfrm>
          <a:prstGeom prst="roundRect">
            <a:avLst>
              <a:gd name="adj" fmla="val 16667"/>
            </a:avLst>
          </a:prstGeom>
          <a:solidFill>
            <a:schemeClr val="bg1"/>
          </a:solidFill>
          <a:ln w="25400">
            <a:solidFill>
              <a:schemeClr val="accent6"/>
            </a:solidFill>
            <a:round/>
            <a:headEnd/>
            <a:tailEnd/>
          </a:ln>
        </p:spPr>
        <p:txBody>
          <a:bodyPr lIns="74295" tIns="8890" rIns="74295" bIns="8890" upright="1"/>
          <a:lstStyle/>
          <a:p>
            <a:pPr algn="just" fontAlgn="auto">
              <a:spcBef>
                <a:spcPts val="0"/>
              </a:spcBef>
              <a:spcAft>
                <a:spcPts val="0"/>
              </a:spcAft>
              <a:defRPr/>
            </a:pPr>
            <a:r>
              <a:rPr kumimoji="0" lang="ja-JP" altLang="en-US" sz="1200" kern="0" dirty="0">
                <a:solidFill>
                  <a:sysClr val="windowText" lastClr="000000"/>
                </a:solidFill>
                <a:latin typeface="Century"/>
                <a:ea typeface="ＭＳ Ｐゴシック"/>
                <a:cs typeface="ＭＳ Ｐゴシック"/>
              </a:rPr>
              <a:t>≪訳≫　</a:t>
            </a:r>
            <a:endParaRPr kumimoji="0" lang="ja-JP" altLang="en-US" sz="1200" kern="100" dirty="0">
              <a:solidFill>
                <a:sysClr val="windowText" lastClr="000000"/>
              </a:solidFill>
              <a:latin typeface="Century"/>
              <a:ea typeface="ＭＳ 明朝"/>
              <a:cs typeface="Century"/>
            </a:endParaRPr>
          </a:p>
          <a:p>
            <a:pPr algn="just" fontAlgn="auto">
              <a:spcBef>
                <a:spcPts val="0"/>
              </a:spcBef>
              <a:spcAft>
                <a:spcPts val="0"/>
              </a:spcAft>
              <a:defRPr/>
            </a:pPr>
            <a:r>
              <a:rPr kumimoji="0" lang="ja-JP" altLang="en-US" sz="1200" kern="0" dirty="0">
                <a:solidFill>
                  <a:sysClr val="windowText" lastClr="000000"/>
                </a:solidFill>
                <a:latin typeface="Century"/>
                <a:ea typeface="ＭＳ Ｐゴシック"/>
                <a:cs typeface="ＭＳ Ｐゴシック"/>
              </a:rPr>
              <a:t>「政府は法令を設けて悪人を取り締まり、善人を保護する。</a:t>
            </a:r>
            <a:endParaRPr kumimoji="0" lang="ja-JP" altLang="en-US" sz="1200" kern="100" dirty="0">
              <a:solidFill>
                <a:sysClr val="windowText" lastClr="000000"/>
              </a:solidFill>
              <a:latin typeface="Century"/>
              <a:ea typeface="ＭＳ 明朝"/>
              <a:cs typeface="Century"/>
            </a:endParaRPr>
          </a:p>
          <a:p>
            <a:pPr algn="just" fontAlgn="auto">
              <a:spcBef>
                <a:spcPts val="0"/>
              </a:spcBef>
              <a:spcAft>
                <a:spcPts val="0"/>
              </a:spcAft>
              <a:defRPr/>
            </a:pPr>
            <a:r>
              <a:rPr kumimoji="0" lang="ja-JP" altLang="en-US" sz="1200" kern="0" dirty="0">
                <a:solidFill>
                  <a:sysClr val="windowText" lastClr="000000"/>
                </a:solidFill>
                <a:latin typeface="Century"/>
                <a:ea typeface="ＭＳ Ｐゴシック"/>
                <a:cs typeface="ＭＳ Ｐゴシック"/>
              </a:rPr>
              <a:t>しかし、それを行うには多くの費用が必要になるが、政府自体にそのお金がないので、税金としてみんなに負担してもらう。</a:t>
            </a:r>
            <a:endParaRPr kumimoji="0" lang="ja-JP" altLang="en-US" sz="1200" kern="100" dirty="0">
              <a:solidFill>
                <a:sysClr val="windowText" lastClr="000000"/>
              </a:solidFill>
              <a:latin typeface="Century"/>
              <a:ea typeface="ＭＳ 明朝"/>
              <a:cs typeface="Century"/>
            </a:endParaRPr>
          </a:p>
          <a:p>
            <a:pPr algn="just" fontAlgn="auto">
              <a:spcBef>
                <a:spcPts val="0"/>
              </a:spcBef>
              <a:spcAft>
                <a:spcPts val="0"/>
              </a:spcAft>
              <a:defRPr/>
            </a:pPr>
            <a:r>
              <a:rPr kumimoji="0" lang="ja-JP" altLang="en-US" sz="1200" kern="0" dirty="0">
                <a:solidFill>
                  <a:sysClr val="windowText" lastClr="000000"/>
                </a:solidFill>
                <a:latin typeface="Century"/>
                <a:ea typeface="ＭＳ Ｐゴシック"/>
                <a:cs typeface="ＭＳ Ｐゴシック"/>
              </a:rPr>
              <a:t>これは政府と国民の双方が一致した約束である。」</a:t>
            </a:r>
            <a:endParaRPr kumimoji="0" lang="ja-JP" altLang="en-US" sz="1200" kern="100" dirty="0">
              <a:solidFill>
                <a:sysClr val="windowText" lastClr="000000"/>
              </a:solidFill>
              <a:latin typeface="Century"/>
              <a:ea typeface="ＭＳ 明朝"/>
              <a:cs typeface="Century"/>
            </a:endParaRP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みやび">
  <a:themeElements>
    <a:clrScheme name="アングル">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みやび">
      <a:majorFont>
        <a:latin typeface="Calibri"/>
        <a:ea typeface=""/>
        <a:cs typeface=""/>
        <a:font script="Jpan" typeface="HGｺﾞｼｯｸE"/>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ＭＳ ゴシック"/>
        <a:font script="Hang" typeface="맑은 고딕"/>
        <a:font script="Hans" typeface="黑体"/>
        <a:font script="Hant" typeface="微軟正黑體"/>
        <a:font script="Arab" typeface="Tahoma"/>
        <a:font script="Hebr" typeface="Tahoma"/>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みやび">
      <a:fillStyleLst>
        <a:solidFill>
          <a:schemeClr val="phClr">
            <a:tint val="100000"/>
          </a:schemeClr>
        </a:solidFill>
        <a:gradFill>
          <a:gsLst>
            <a:gs pos="0">
              <a:schemeClr val="phClr">
                <a:tint val="30000"/>
                <a:satMod val="250000"/>
              </a:schemeClr>
            </a:gs>
            <a:gs pos="72000">
              <a:schemeClr val="phClr">
                <a:tint val="75000"/>
                <a:satMod val="210000"/>
              </a:schemeClr>
            </a:gs>
            <a:gs pos="100000">
              <a:schemeClr val="phClr">
                <a:tint val="85000"/>
                <a:satMod val="210000"/>
              </a:schemeClr>
            </a:gs>
          </a:gsLst>
          <a:lin ang="2700000" scaled="1"/>
        </a:gradFill>
        <a:blipFill>
          <a:blip xmlns:r="http://schemas.openxmlformats.org/officeDocument/2006/relationships" r:embed="rId1">
            <a:duotone>
              <a:srgbClr val="FFFFFF"/>
              <a:schemeClr val="phClr">
                <a:tint val="100000"/>
              </a:schemeClr>
            </a:duotone>
          </a:blip>
          <a:tile tx="0" ty="0" sx="80000" sy="85000" flip="none" algn="tl"/>
        </a:blipFill>
      </a:fillStyleLst>
      <a:lnStyleLst>
        <a:ln w="13175" cap="flat" cmpd="sng" algn="ctr">
          <a:solidFill>
            <a:schemeClr val="phClr">
              <a:alpha val="100000"/>
            </a:schemeClr>
          </a:solidFill>
          <a:prstDash val="solid"/>
        </a:ln>
        <a:ln w="19525" cap="flat" cmpd="sng" algn="ctr">
          <a:solidFill>
            <a:schemeClr val="phClr">
              <a:alpha val="100000"/>
            </a:schemeClr>
          </a:solidFill>
          <a:prstDash val="solid"/>
        </a:ln>
        <a:ln w="26350" cap="flat" cmpd="sng" algn="ctr">
          <a:solidFill>
            <a:schemeClr val="phClr">
              <a:alpha val="100000"/>
            </a:schemeClr>
          </a:solidFill>
          <a:prstDash val="solid"/>
        </a:ln>
      </a:lnStyleLst>
      <a:effectStyleLst>
        <a:effectStyle>
          <a:effectLst>
            <a:outerShdw blurRad="95000">
              <a:srgbClr val="000000">
                <a:alpha val="55000"/>
              </a:srgbClr>
            </a:outerShdw>
          </a:effectLst>
          <a:scene3d>
            <a:camera prst="perspectiveFront" fov="7200000"/>
            <a:lightRig rig="brightRoom" dir="t">
              <a:rot lat="0" lon="0" rev="4800000"/>
            </a:lightRig>
          </a:scene3d>
          <a:sp3d contourW="12700" prstMaterial="powder">
            <a:bevelT h="25400"/>
            <a:bevelB h="25400"/>
            <a:contourClr>
              <a:schemeClr val="phClr">
                <a:shade val="60000"/>
                <a:satMod val="110000"/>
              </a:schemeClr>
            </a:contourClr>
          </a:sp3d>
        </a:effectStyle>
        <a:effectStyle>
          <a:effectLst>
            <a:outerShdw blurRad="254000" dist="50800" dir="2700000" algn="tl">
              <a:srgbClr val="000000">
                <a:alpha val="55000"/>
              </a:srgbClr>
            </a:outerShdw>
          </a:effectLst>
          <a:scene3d>
            <a:camera prst="perspectiveFront" fov="7200000"/>
            <a:lightRig rig="brightRoom" dir="t">
              <a:rot lat="0" lon="0" rev="4800000"/>
            </a:lightRig>
          </a:scene3d>
          <a:sp3d contourW="12700" prstMaterial="powder">
            <a:bevelT h="25400"/>
            <a:bevelB h="25400"/>
            <a:contourClr>
              <a:schemeClr val="phClr">
                <a:shade val="60000"/>
                <a:satMod val="110000"/>
              </a:schemeClr>
            </a:contourClr>
          </a:sp3d>
        </a:effectStyle>
        <a:effectStyle>
          <a:effectLst>
            <a:outerShdw blurRad="254000" dist="50800" dir="2700000" algn="tl">
              <a:srgbClr val="000000">
                <a:alpha val="55000"/>
              </a:srgbClr>
            </a:outerShdw>
          </a:effectLst>
          <a:scene3d>
            <a:camera prst="perspectiveFront" fov="7200000"/>
            <a:lightRig rig="brightRoom" dir="t">
              <a:rot lat="0" lon="0" rev="2700000"/>
            </a:lightRig>
          </a:scene3d>
          <a:sp3d>
            <a:bevelT w="342900" h="38100" prst="softRound"/>
            <a:bevelB w="342900" h="38100" prst="softRound"/>
            <a:contourClr>
              <a:srgbClr val="000000"/>
            </a:contourClr>
          </a:sp3d>
        </a:effectStyle>
      </a:effectStyleLst>
      <a:bgFillStyleLst>
        <a:solidFill>
          <a:schemeClr val="phClr"/>
        </a:solidFill>
        <a:gradFill>
          <a:gsLst>
            <a:gs pos="0">
              <a:schemeClr val="phClr">
                <a:shade val="40000"/>
                <a:satMod val="165000"/>
              </a:schemeClr>
            </a:gs>
            <a:gs pos="50000">
              <a:schemeClr val="phClr">
                <a:tint val="95000"/>
                <a:satMod val="155000"/>
              </a:schemeClr>
            </a:gs>
            <a:gs pos="100000">
              <a:schemeClr val="phClr">
                <a:tint val="47000"/>
                <a:hueMod val="100000"/>
                <a:satMod val="375000"/>
              </a:schemeClr>
            </a:gs>
          </a:gsLst>
          <a:lin ang="5400000" scaled="1"/>
        </a:gradFill>
        <a:blipFill rotWithShape="0">
          <a:blip xmlns:r="http://schemas.openxmlformats.org/officeDocument/2006/relationships" r:embed="rId2">
            <a:duotone>
              <a:schemeClr val="phClr">
                <a:tint val="95000"/>
                <a:shade val="18000"/>
                <a:hueMod val="100000"/>
                <a:satMod val="275000"/>
              </a:schemeClr>
              <a:schemeClr val="phClr">
                <a:tint val="47000"/>
                <a:shade val="100000"/>
                <a:hueMod val="100000"/>
                <a:satMod val="375000"/>
              </a:schemeClr>
            </a:duotone>
          </a:blip>
          <a:srcRect/>
          <a:stretch>
            <a:fillRect/>
          </a:stretch>
        </a:blipFill>
      </a:bgFillStyleLst>
    </a:fmtScheme>
  </a:themeElements>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3290</Words>
  <Application>Microsoft Office PowerPoint</Application>
  <PresentationFormat>画面に合わせる (4:3)</PresentationFormat>
  <Paragraphs>750</Paragraphs>
  <Slides>33</Slides>
  <Notes>9</Notes>
  <HiddenSlides>0</HiddenSlides>
  <MMClips>0</MMClips>
  <ScaleCrop>false</ScaleCrop>
  <HeadingPairs>
    <vt:vector size="6" baseType="variant">
      <vt:variant>
        <vt:lpstr>使用されているフォント</vt:lpstr>
      </vt:variant>
      <vt:variant>
        <vt:i4>25</vt:i4>
      </vt:variant>
      <vt:variant>
        <vt:lpstr>テーマ</vt:lpstr>
      </vt:variant>
      <vt:variant>
        <vt:i4>3</vt:i4>
      </vt:variant>
      <vt:variant>
        <vt:lpstr>スライド タイトル</vt:lpstr>
      </vt:variant>
      <vt:variant>
        <vt:i4>33</vt:i4>
      </vt:variant>
    </vt:vector>
  </HeadingPairs>
  <TitlesOfParts>
    <vt:vector size="61" baseType="lpstr">
      <vt:lpstr>Arial</vt:lpstr>
      <vt:lpstr>ＭＳ Ｐゴシック</vt:lpstr>
      <vt:lpstr>HGｺﾞｼｯｸE</vt:lpstr>
      <vt:lpstr>ShinGo-regular-Identity-H</vt:lpstr>
      <vt:lpstr>Calibri</vt:lpstr>
      <vt:lpstr>Times</vt:lpstr>
      <vt:lpstr>HG創英角ﾎﾟｯﾌﾟ体</vt:lpstr>
      <vt:lpstr>HG創英角ｺﾞｼｯｸUB</vt:lpstr>
      <vt:lpstr>Wingdings</vt:lpstr>
      <vt:lpstr>ＭＳ ゴシック</vt:lpstr>
      <vt:lpstr>HGPｺﾞｼｯｸM</vt:lpstr>
      <vt:lpstr>ShinGo-Medium-Identity-H</vt:lpstr>
      <vt:lpstr>HG丸ｺﾞｼｯｸM-PRO</vt:lpstr>
      <vt:lpstr>Corbel</vt:lpstr>
      <vt:lpstr>HGｺﾞｼｯｸM</vt:lpstr>
      <vt:lpstr>Century</vt:lpstr>
      <vt:lpstr>ＭＳ Ｐ明朝</vt:lpstr>
      <vt:lpstr>HGS教科書体</vt:lpstr>
      <vt:lpstr>AR P浪漫明朝体U</vt:lpstr>
      <vt:lpstr>HGP教科書体</vt:lpstr>
      <vt:lpstr>HGP創英角ｺﾞｼｯｸUB</vt:lpstr>
      <vt:lpstr>HGS創英角ﾎﾟｯﾌﾟ体</vt:lpstr>
      <vt:lpstr>HGP創英角ﾎﾟｯﾌﾟ体</vt:lpstr>
      <vt:lpstr>ＭＳ 明朝</vt:lpstr>
      <vt:lpstr>HGPｺﾞｼｯｸE</vt:lpstr>
      <vt:lpstr>Office ​​テーマ</vt:lpstr>
      <vt:lpstr>1_みやび</vt:lpstr>
      <vt:lpstr>1_Office ​​テーマ</vt:lpstr>
      <vt:lpstr>    税理士による 　租税教室</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2014-07-22T09:17:14Z</dcterms:created>
  <dcterms:modified xsi:type="dcterms:W3CDTF">2018-02-27T06:08:37Z</dcterms:modified>
</cp:coreProperties>
</file>