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8" r:id="rId3"/>
    <p:sldId id="259" r:id="rId4"/>
    <p:sldId id="260" r:id="rId5"/>
    <p:sldId id="261" r:id="rId6"/>
    <p:sldId id="262" r:id="rId7"/>
    <p:sldId id="263" r:id="rId8"/>
    <p:sldId id="271" r:id="rId9"/>
    <p:sldId id="272" r:id="rId10"/>
    <p:sldId id="276" r:id="rId11"/>
    <p:sldId id="264" r:id="rId12"/>
    <p:sldId id="265" r:id="rId13"/>
    <p:sldId id="267" r:id="rId14"/>
    <p:sldId id="269" r:id="rId15"/>
    <p:sldId id="270" r:id="rId16"/>
    <p:sldId id="266" r:id="rId17"/>
    <p:sldId id="281" r:id="rId18"/>
    <p:sldId id="280" r:id="rId19"/>
    <p:sldId id="278" r:id="rId20"/>
    <p:sldId id="282" r:id="rId21"/>
    <p:sldId id="279"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D6"/>
    <a:srgbClr val="FF5050"/>
    <a:srgbClr val="FB8DE3"/>
    <a:srgbClr val="FCB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3" autoAdjust="0"/>
    <p:restoredTop sz="71429" autoAdjust="0"/>
  </p:normalViewPr>
  <p:slideViewPr>
    <p:cSldViewPr snapToGrid="0">
      <p:cViewPr varScale="1">
        <p:scale>
          <a:sx n="52" d="100"/>
          <a:sy n="52" d="100"/>
        </p:scale>
        <p:origin x="1256" y="40"/>
      </p:cViewPr>
      <p:guideLst/>
    </p:cSldViewPr>
  </p:slideViewPr>
  <p:notesTextViewPr>
    <p:cViewPr>
      <p:scale>
        <a:sx n="1" d="1"/>
        <a:sy n="1" d="1"/>
      </p:scale>
      <p:origin x="0" y="-6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69759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wikipedia.org/wiki/%E3%83%94%E3%83%BC%E3%82%BF%E3%83%BC%E3%83%BB%E3%83%95%E3%83%AC%E3%83%87%E3%83%AA%E3%82%AF%E3%83%BB%E3%83%AD%E3%82%B6%E3%83%A1%E3%83%A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引用のない絵でノートに記載がないものは　　</a:t>
            </a:r>
            <a:r>
              <a:rPr lang="en-US" dirty="0"/>
              <a:t>https://www.irasutoya.com/</a:t>
            </a:r>
            <a:r>
              <a:rPr lang="ja-JP" altLang="en-US" dirty="0"/>
              <a:t>　（いらすとや）より　</a:t>
            </a:r>
            <a:endParaRPr lang="en-US" altLang="ja-JP" dirty="0"/>
          </a:p>
          <a:p>
            <a:pPr marL="0" lvl="0" indent="0" algn="l" rtl="0">
              <a:spcBef>
                <a:spcPts val="0"/>
              </a:spcBef>
              <a:spcAft>
                <a:spcPts val="0"/>
              </a:spcAft>
              <a:buNone/>
            </a:pPr>
            <a:r>
              <a:rPr lang="ja-JP" altLang="en-US"/>
              <a:t>色</a:t>
            </a:r>
            <a:r>
              <a:rPr lang="ja-JP" altLang="en-US" dirty="0"/>
              <a:t>ごとに分けて利用できるようにして</a:t>
            </a:r>
            <a:r>
              <a:rPr lang="ja-JP" altLang="en-US"/>
              <a:t>いますので自由に</a:t>
            </a:r>
            <a:r>
              <a:rPr lang="ja-JP" altLang="en-US" dirty="0"/>
              <a:t>切り分け時間調節できます。</a:t>
            </a:r>
            <a:endParaRPr lang="en-US"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extLst>
      <p:ext uri="{BB962C8B-B14F-4D97-AF65-F5344CB8AC3E}">
        <p14:creationId xmlns:p14="http://schemas.microsoft.com/office/powerpoint/2010/main" val="353376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同じ出来事に直面しても、それに対する対応は国によって異なります。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dirty="0"/>
              <a:t>2020年から続くコロナ禍</a:t>
            </a:r>
            <a:r>
              <a:rPr lang="ja-JP" altLang="en-US" dirty="0"/>
              <a:t>の例を挙げてみましょう。</a:t>
            </a:r>
            <a:endParaRPr lang="en-US" altLang="ja-JP" dirty="0"/>
          </a:p>
          <a:p>
            <a:pPr marL="0" lvl="0" indent="0" algn="l" rtl="0">
              <a:spcBef>
                <a:spcPts val="0"/>
              </a:spcBef>
              <a:spcAft>
                <a:spcPts val="0"/>
              </a:spcAft>
              <a:buNone/>
            </a:pPr>
            <a:endParaRPr dirty="0"/>
          </a:p>
          <a:p>
            <a:pPr marL="0" lvl="0" indent="0" algn="l" rtl="0">
              <a:spcBef>
                <a:spcPts val="0"/>
              </a:spcBef>
              <a:spcAft>
                <a:spcPts val="0"/>
              </a:spcAft>
              <a:buNone/>
            </a:pPr>
            <a:r>
              <a:rPr lang="ja-JP" altLang="ja-JP" dirty="0"/>
              <a:t>世界中の経済活動が停滞</a:t>
            </a:r>
            <a:r>
              <a:rPr lang="ja-JP" altLang="en-US" dirty="0"/>
              <a:t>する</a:t>
            </a:r>
            <a:r>
              <a:rPr lang="ja-JP" dirty="0"/>
              <a:t>中、ヨーロッパの国の一部では、</a:t>
            </a:r>
            <a:r>
              <a:rPr lang="ja-JP" altLang="en-US" dirty="0"/>
              <a:t>付加価値税（消費税）の</a:t>
            </a:r>
            <a:r>
              <a:rPr lang="ja-JP" dirty="0"/>
              <a:t>税率が部分的に引き下げられました。</a:t>
            </a:r>
            <a:endParaRPr lang="en-US" altLang="ja-JP" dirty="0"/>
          </a:p>
          <a:p>
            <a:pPr marL="0" lvl="0" indent="0" algn="l" rtl="0">
              <a:spcBef>
                <a:spcPts val="0"/>
              </a:spcBef>
              <a:spcAft>
                <a:spcPts val="0"/>
              </a:spcAft>
              <a:buNone/>
            </a:pPr>
            <a:r>
              <a:rPr lang="ja-JP" altLang="en-US" dirty="0"/>
              <a:t>消費税を下げると国民は買いものをしやすくなり、景気が良くなることが予想できますね。</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ただ、税率を引き下げると国の歳入が減り、必要な政策が実行できなくなるデメリットもあります。</a:t>
            </a:r>
          </a:p>
          <a:p>
            <a:pPr marL="0" lvl="0" indent="0" algn="l" rtl="0">
              <a:spcBef>
                <a:spcPts val="0"/>
              </a:spcBef>
              <a:spcAft>
                <a:spcPts val="0"/>
              </a:spcAft>
              <a:buNone/>
            </a:pPr>
            <a:r>
              <a:rPr lang="ja-JP" altLang="en-US" dirty="0"/>
              <a:t>日本でも、やはりがいいという意見もありましたが、</a:t>
            </a:r>
            <a:endParaRPr lang="en-US" altLang="ja-JP" dirty="0"/>
          </a:p>
          <a:p>
            <a:pPr marL="0" lvl="0" indent="0" algn="l" rtl="0">
              <a:spcBef>
                <a:spcPts val="0"/>
              </a:spcBef>
              <a:spcAft>
                <a:spcPts val="0"/>
              </a:spcAft>
              <a:buNone/>
            </a:pPr>
            <a:r>
              <a:rPr lang="ja-JP" altLang="en-US" dirty="0"/>
              <a:t>国会議員による国会での審議を経て、</a:t>
            </a:r>
            <a:r>
              <a:rPr lang="en-US" altLang="ja-JP" dirty="0"/>
              <a:t>2020</a:t>
            </a:r>
            <a:r>
              <a:rPr lang="ja-JP" altLang="en-US" dirty="0"/>
              <a:t>年</a:t>
            </a:r>
            <a:r>
              <a:rPr lang="en-US" altLang="ja-JP" dirty="0"/>
              <a:t>4</a:t>
            </a:r>
            <a:r>
              <a:rPr lang="ja-JP" altLang="en-US" dirty="0"/>
              <a:t>月に国民１人あたり</a:t>
            </a:r>
            <a:r>
              <a:rPr lang="en-US" altLang="ja-JP" dirty="0"/>
              <a:t>10</a:t>
            </a:r>
            <a:r>
              <a:rPr lang="ja-JP" altLang="en-US" dirty="0"/>
              <a:t>万円の「特別定額給付金」が支給されました。</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このように国の方針や対策を議論し、法律を整備して実行に導く場が「国会」です。</a:t>
            </a:r>
          </a:p>
          <a:p>
            <a:pPr marL="0" lvl="0" indent="0" algn="l" rtl="0">
              <a:spcBef>
                <a:spcPts val="0"/>
              </a:spcBef>
              <a:spcAft>
                <a:spcPts val="0"/>
              </a:spcAft>
              <a:buNone/>
            </a:pPr>
            <a:r>
              <a:rPr lang="ja-JP" altLang="en-US" dirty="0"/>
              <a:t>そして、その代表者である「国会議員」を選ぶのはわたしたちです。</a:t>
            </a:r>
          </a:p>
        </p:txBody>
      </p:sp>
      <p:sp>
        <p:nvSpPr>
          <p:cNvPr id="292" name="Google Shape;29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extLst>
      <p:ext uri="{BB962C8B-B14F-4D97-AF65-F5344CB8AC3E}">
        <p14:creationId xmlns:p14="http://schemas.microsoft.com/office/powerpoint/2010/main" val="335573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sz="1200" dirty="0">
                <a:latin typeface="Arial"/>
                <a:ea typeface="Arial"/>
                <a:cs typeface="Arial"/>
                <a:sym typeface="Arial"/>
              </a:rPr>
              <a:t>さて、</a:t>
            </a:r>
            <a:r>
              <a:rPr lang="ja-JP" sz="1200" dirty="0">
                <a:latin typeface="Arial"/>
                <a:ea typeface="Arial"/>
                <a:cs typeface="Arial"/>
                <a:sym typeface="Arial"/>
              </a:rPr>
              <a:t>皆さん、北海道の夕張市をご存知ですか。</a:t>
            </a:r>
            <a:r>
              <a:rPr lang="ja-JP" altLang="en-US" sz="1200" dirty="0">
                <a:latin typeface="Arial"/>
                <a:ea typeface="Arial"/>
                <a:cs typeface="Arial"/>
                <a:sym typeface="Arial"/>
              </a:rPr>
              <a:t>「夕張メロン」の産地として有名ですね。</a:t>
            </a:r>
            <a:endParaRPr sz="1200" dirty="0">
              <a:latin typeface="Arial"/>
              <a:ea typeface="Arial"/>
              <a:cs typeface="Arial"/>
              <a:sym typeface="Arial"/>
            </a:endParaRPr>
          </a:p>
          <a:p>
            <a:pPr marL="0" lvl="0" indent="0" algn="l" rtl="0">
              <a:spcBef>
                <a:spcPts val="0"/>
              </a:spcBef>
              <a:spcAft>
                <a:spcPts val="0"/>
              </a:spcAft>
              <a:buNone/>
            </a:pPr>
            <a:endParaRPr sz="1200" dirty="0">
              <a:latin typeface="Arial"/>
              <a:ea typeface="Arial"/>
              <a:cs typeface="Arial"/>
              <a:sym typeface="Arial"/>
            </a:endParaRPr>
          </a:p>
          <a:p>
            <a:pPr marL="0" lvl="0" indent="0" algn="l" rtl="0">
              <a:spcBef>
                <a:spcPts val="0"/>
              </a:spcBef>
              <a:spcAft>
                <a:spcPts val="0"/>
              </a:spcAft>
              <a:buNone/>
            </a:pPr>
            <a:r>
              <a:rPr lang="ja-JP" sz="1200" dirty="0">
                <a:latin typeface="Arial"/>
                <a:ea typeface="Arial"/>
                <a:cs typeface="Arial"/>
                <a:sym typeface="Arial"/>
              </a:rPr>
              <a:t>実は､夕張市は平成19年に353億円の赤字で財政破綻しました。会社で言う倒産です。</a:t>
            </a:r>
            <a:endParaRPr lang="en-US" altLang="ja-JP" sz="1200" dirty="0">
              <a:latin typeface="Arial"/>
              <a:ea typeface="Arial"/>
              <a:cs typeface="Arial"/>
              <a:sym typeface="Arial"/>
            </a:endParaRPr>
          </a:p>
          <a:p>
            <a:pPr marL="0" lvl="0" indent="0" algn="l" rtl="0">
              <a:spcBef>
                <a:spcPts val="0"/>
              </a:spcBef>
              <a:spcAft>
                <a:spcPts val="0"/>
              </a:spcAft>
              <a:buNone/>
            </a:pPr>
            <a:endParaRPr sz="1200" dirty="0">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ja-JP" sz="1200" dirty="0">
                <a:solidFill>
                  <a:srgbClr val="4472C4"/>
                </a:solidFill>
                <a:latin typeface="Arial"/>
                <a:ea typeface="Arial"/>
                <a:cs typeface="Arial"/>
                <a:sym typeface="Arial"/>
              </a:rPr>
              <a:t>炭鉱産業の衰退により</a:t>
            </a:r>
            <a:r>
              <a:rPr lang="ja-JP" sz="1200" dirty="0">
                <a:solidFill>
                  <a:srgbClr val="FF0000"/>
                </a:solidFill>
                <a:latin typeface="Arial"/>
                <a:ea typeface="Arial"/>
                <a:cs typeface="Arial"/>
                <a:sym typeface="Arial"/>
              </a:rPr>
              <a:t>税収が減るなか､</a:t>
            </a:r>
            <a:r>
              <a:rPr lang="ja-JP" sz="1200" dirty="0">
                <a:solidFill>
                  <a:srgbClr val="4472C4"/>
                </a:solidFill>
                <a:latin typeface="Arial"/>
                <a:ea typeface="Arial"/>
                <a:cs typeface="Arial"/>
                <a:sym typeface="Arial"/>
              </a:rPr>
              <a:t>リゾート施設などの</a:t>
            </a:r>
            <a:r>
              <a:rPr lang="ja-JP" altLang="en-US" sz="1200" dirty="0">
                <a:solidFill>
                  <a:srgbClr val="4472C4"/>
                </a:solidFill>
                <a:latin typeface="Arial"/>
                <a:ea typeface="Arial"/>
                <a:cs typeface="Arial"/>
                <a:sym typeface="Arial"/>
              </a:rPr>
              <a:t>大型施設</a:t>
            </a:r>
            <a:r>
              <a:rPr lang="ja-JP" sz="1200" dirty="0">
                <a:solidFill>
                  <a:srgbClr val="4472C4"/>
                </a:solidFill>
                <a:latin typeface="Arial"/>
                <a:ea typeface="Arial"/>
                <a:cs typeface="Arial"/>
                <a:sym typeface="Arial"/>
              </a:rPr>
              <a:t>をたくさん作り、</a:t>
            </a:r>
            <a:r>
              <a:rPr lang="ja-JP" sz="1200" dirty="0">
                <a:solidFill>
                  <a:srgbClr val="FF0000"/>
                </a:solidFill>
                <a:latin typeface="Arial"/>
                <a:ea typeface="Arial"/>
                <a:cs typeface="Arial"/>
                <a:sym typeface="Arial"/>
              </a:rPr>
              <a:t>多額の借金</a:t>
            </a:r>
            <a:r>
              <a:rPr lang="ja-JP" sz="1200" dirty="0">
                <a:solidFill>
                  <a:srgbClr val="4472C4"/>
                </a:solidFill>
                <a:latin typeface="Arial"/>
                <a:ea typeface="Arial"/>
                <a:cs typeface="Arial"/>
                <a:sym typeface="Arial"/>
              </a:rPr>
              <a:t>を抱えたことが</a:t>
            </a:r>
            <a:r>
              <a:rPr lang="ja-JP" altLang="en-US" sz="1200" dirty="0">
                <a:solidFill>
                  <a:srgbClr val="4472C4"/>
                </a:solidFill>
                <a:latin typeface="Arial"/>
                <a:ea typeface="Arial"/>
                <a:cs typeface="Arial"/>
                <a:sym typeface="Arial"/>
              </a:rPr>
              <a:t>直接的な</a:t>
            </a:r>
            <a:r>
              <a:rPr lang="ja-JP" sz="1200" dirty="0">
                <a:solidFill>
                  <a:srgbClr val="4472C4"/>
                </a:solidFill>
                <a:latin typeface="Arial"/>
                <a:ea typeface="Arial"/>
                <a:cs typeface="Arial"/>
                <a:sym typeface="Arial"/>
              </a:rPr>
              <a:t>原因と言われています。</a:t>
            </a: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endParaRPr sz="1200" dirty="0">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ja-JP" sz="1200" dirty="0">
                <a:solidFill>
                  <a:srgbClr val="4472C4"/>
                </a:solidFill>
                <a:latin typeface="Arial"/>
                <a:ea typeface="Arial"/>
                <a:cs typeface="Arial"/>
                <a:sym typeface="Arial"/>
              </a:rPr>
              <a:t>では財政破綻の後、夕張市ではどんなことが起きたのでしょうか。</a:t>
            </a: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en-US" altLang="ja-JP" sz="1200" dirty="0">
                <a:solidFill>
                  <a:srgbClr val="4472C4"/>
                </a:solidFill>
                <a:latin typeface="Arial"/>
                <a:ea typeface="Arial"/>
                <a:cs typeface="Arial"/>
                <a:sym typeface="Arial"/>
              </a:rPr>
              <a:t>https://www.photo-ac.com/</a:t>
            </a:r>
            <a:r>
              <a:rPr lang="ja-JP" altLang="en-US" sz="1200" dirty="0">
                <a:solidFill>
                  <a:srgbClr val="4472C4"/>
                </a:solidFill>
                <a:latin typeface="Arial"/>
                <a:ea typeface="Arial"/>
                <a:cs typeface="Arial"/>
                <a:sym typeface="Arial"/>
              </a:rPr>
              <a:t>　（メロンの写真）</a:t>
            </a: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en-US" altLang="ja-JP" sz="1200" dirty="0">
                <a:solidFill>
                  <a:srgbClr val="4472C4"/>
                </a:solidFill>
                <a:latin typeface="Arial"/>
                <a:ea typeface="Arial"/>
                <a:cs typeface="Arial"/>
                <a:sym typeface="Arial"/>
              </a:rPr>
              <a:t>https://eikounoayumi.jp/map_illust/hokkaido/sorachi.html</a:t>
            </a:r>
            <a:r>
              <a:rPr lang="ja-JP" altLang="en-US" sz="1200" dirty="0">
                <a:solidFill>
                  <a:srgbClr val="4472C4"/>
                </a:solidFill>
                <a:latin typeface="Arial"/>
                <a:ea typeface="Arial"/>
                <a:cs typeface="Arial"/>
                <a:sym typeface="Arial"/>
              </a:rPr>
              <a:t>　（北海道地図のイラスト）</a:t>
            </a:r>
            <a:endParaRPr lang="en-US" altLang="ja-JP" sz="1200" dirty="0">
              <a:solidFill>
                <a:srgbClr val="4472C4"/>
              </a:solidFill>
              <a:latin typeface="Arial"/>
              <a:ea typeface="Arial"/>
              <a:cs typeface="Arial"/>
              <a:sym typeface="Arial"/>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extLst>
      <p:ext uri="{BB962C8B-B14F-4D97-AF65-F5344CB8AC3E}">
        <p14:creationId xmlns:p14="http://schemas.microsoft.com/office/powerpoint/2010/main" val="34739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ja-JP" dirty="0"/>
              <a:t>≪事例を紹介≫</a:t>
            </a:r>
            <a:endParaRPr dirty="0"/>
          </a:p>
          <a:p>
            <a:pPr marL="0" lvl="0" indent="0" algn="l" rtl="0">
              <a:spcBef>
                <a:spcPts val="0"/>
              </a:spcBef>
              <a:spcAft>
                <a:spcPts val="0"/>
              </a:spcAft>
              <a:buNone/>
            </a:pP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実は</a:t>
            </a:r>
            <a:r>
              <a:rPr lang="en-US" altLang="ja-JP" dirty="0"/>
              <a:t>､</a:t>
            </a:r>
            <a:r>
              <a:rPr lang="ja-JP" altLang="en-US" dirty="0"/>
              <a:t>財政破綻した自治体は、今のところ夕張市だけですが、このような財政難に陥っている自治体は日本全国でかなりの数に上ると言われています。</a:t>
            </a:r>
            <a:endParaRPr lang="en-US" altLang="ja-JP" dirty="0"/>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extLst>
      <p:ext uri="{BB962C8B-B14F-4D97-AF65-F5344CB8AC3E}">
        <p14:creationId xmlns:p14="http://schemas.microsoft.com/office/powerpoint/2010/main" val="420823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altLang="en-US" sz="1200" b="0" i="0" u="none" strike="noStrike" cap="none" dirty="0">
                <a:solidFill>
                  <a:schemeClr val="dk1"/>
                </a:solidFill>
                <a:latin typeface="Calibri"/>
                <a:ea typeface="ＭＳ Ｐゴシック" panose="020B0600070205080204" pitchFamily="50" charset="-128"/>
                <a:cs typeface="Calibri"/>
                <a:sym typeface="Calibri"/>
              </a:rPr>
              <a:t>ここで</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夕張市の問題を考える上で必要な資料をいくつかご覧いただこうと思います。</a:t>
            </a: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r>
              <a:rPr lang="en-US" altLang="ja-JP" sz="1200" b="0" i="0" u="none" strike="noStrike" cap="none" dirty="0">
                <a:solidFill>
                  <a:schemeClr val="dk1"/>
                </a:solidFill>
                <a:latin typeface="Calibri"/>
                <a:ea typeface="ＭＳ Ｐゴシック" panose="020B0600070205080204" pitchFamily="50" charset="-128"/>
                <a:cs typeface="Calibri"/>
                <a:sym typeface="Calibri"/>
              </a:rPr>
              <a:t>15</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歳から</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64</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歳までの「生産活動に参加できる年齢の人口」つまり経済を支える人口のことを、「生産年齢人口」といいます。</a:t>
            </a: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r>
              <a:rPr lang="ja-JP" altLang="en-US" sz="1200" b="0" i="0" u="none" strike="noStrike" cap="none" dirty="0">
                <a:solidFill>
                  <a:schemeClr val="dk1"/>
                </a:solidFill>
                <a:latin typeface="Calibri"/>
                <a:ea typeface="ＭＳ Ｐゴシック" panose="020B0600070205080204" pitchFamily="50" charset="-128"/>
                <a:cs typeface="Calibri"/>
                <a:sym typeface="Calibri"/>
              </a:rPr>
              <a:t>生産年齢人口は、少子高齢化の進行によって</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1995</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年をピークに減少しています。</a:t>
            </a: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r>
              <a:rPr lang="ja-JP" altLang="en-US" sz="1200" b="0" i="0" u="none" strike="noStrike" cap="none" dirty="0">
                <a:solidFill>
                  <a:schemeClr val="dk1"/>
                </a:solidFill>
                <a:latin typeface="Calibri"/>
                <a:ea typeface="ＭＳ Ｐゴシック" panose="020B0600070205080204" pitchFamily="50" charset="-128"/>
                <a:cs typeface="Calibri"/>
                <a:sym typeface="Calibri"/>
              </a:rPr>
              <a:t>そして</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生産年齢人口は</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2030</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年には</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6,875</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万人、</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2060</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年には</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4,793</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万人にまで減少するとされています。</a:t>
            </a: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r>
              <a:rPr lang="ja-JP" altLang="en-US" sz="1200" b="0" i="0" u="none" strike="noStrike" cap="none" dirty="0">
                <a:solidFill>
                  <a:schemeClr val="dk1"/>
                </a:solidFill>
                <a:latin typeface="Calibri"/>
                <a:ea typeface="ＭＳ Ｐゴシック" panose="020B0600070205080204" pitchFamily="50" charset="-128"/>
                <a:cs typeface="Calibri"/>
                <a:sym typeface="Calibri"/>
              </a:rPr>
              <a:t>このように、経済を支える人口はこれから減少していくことが推計されています。</a:t>
            </a: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endParaRPr lang="en-US" altLang="ja-JP" sz="1200" b="0" i="0" u="none" strike="noStrike" cap="none" dirty="0">
              <a:solidFill>
                <a:schemeClr val="dk1"/>
              </a:solidFill>
              <a:latin typeface="Calibri"/>
              <a:ea typeface="ＭＳ Ｐゴシック" panose="020B0600070205080204" pitchFamily="50" charset="-128"/>
              <a:cs typeface="Calibri"/>
              <a:sym typeface="Calibri"/>
            </a:endParaRPr>
          </a:p>
          <a:p>
            <a:pPr marL="0" marR="0" lvl="0" indent="0" algn="l" rtl="0">
              <a:lnSpc>
                <a:spcPct val="100000"/>
              </a:lnSpc>
              <a:spcBef>
                <a:spcPts val="0"/>
              </a:spcBef>
              <a:spcAft>
                <a:spcPts val="0"/>
              </a:spcAft>
              <a:buNone/>
            </a:pPr>
            <a:r>
              <a:rPr lang="en-US" altLang="ja-JP" sz="1200" b="0" i="0" u="none" strike="noStrike" cap="none" dirty="0">
                <a:solidFill>
                  <a:schemeClr val="dk1"/>
                </a:solidFill>
                <a:latin typeface="Calibri"/>
                <a:ea typeface="ＭＳ Ｐゴシック" panose="020B0600070205080204" pitchFamily="50" charset="-128"/>
                <a:cs typeface="Calibri"/>
                <a:sym typeface="Calibri"/>
              </a:rPr>
              <a:t>【</a:t>
            </a:r>
            <a:r>
              <a:rPr lang="ja-JP" altLang="en-US" sz="1200" b="0" i="0" u="none" strike="noStrike" cap="none" dirty="0">
                <a:solidFill>
                  <a:schemeClr val="dk1"/>
                </a:solidFill>
                <a:latin typeface="Calibri"/>
                <a:ea typeface="ＭＳ Ｐゴシック" panose="020B0600070205080204" pitchFamily="50" charset="-128"/>
                <a:cs typeface="Calibri"/>
                <a:sym typeface="Calibri"/>
              </a:rPr>
              <a:t>出典</a:t>
            </a:r>
            <a:r>
              <a:rPr lang="en-US" altLang="ja-JP" sz="1200" b="0" i="0" u="none" strike="noStrike" cap="none" dirty="0">
                <a:solidFill>
                  <a:schemeClr val="dk1"/>
                </a:solidFill>
                <a:latin typeface="Calibri"/>
                <a:ea typeface="ＭＳ Ｐゴシック" panose="020B0600070205080204" pitchFamily="50" charset="-128"/>
                <a:cs typeface="Calibri"/>
                <a:sym typeface="Calibri"/>
              </a:rPr>
              <a:t>】https://www.soumu.go.jp/johotsusintokei/whitepaper/ja/h29/html/nc141110.html</a:t>
            </a:r>
            <a:endParaRPr lang="ja-JP" altLang="en-US" sz="1200" b="0" i="0" u="none" strike="noStrike" cap="none" dirty="0">
              <a:solidFill>
                <a:schemeClr val="dk1"/>
              </a:solidFill>
              <a:latin typeface="Calibri"/>
              <a:ea typeface="ＭＳ Ｐゴシック" panose="020B0600070205080204" pitchFamily="50" charset="-128"/>
              <a:cs typeface="Calibri"/>
              <a:sym typeface="Calibri"/>
            </a:endParaRPr>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extLst>
      <p:ext uri="{BB962C8B-B14F-4D97-AF65-F5344CB8AC3E}">
        <p14:creationId xmlns:p14="http://schemas.microsoft.com/office/powerpoint/2010/main" val="143540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また</a:t>
            </a:r>
            <a:r>
              <a:rPr lang="en-US" altLang="ja-JP" b="0" i="0" dirty="0">
                <a:solidFill>
                  <a:srgbClr val="1C1C1C"/>
                </a:solidFill>
                <a:effectLst/>
                <a:latin typeface="ＭＳ Ｐゴシック" panose="020B0600070205080204" pitchFamily="50" charset="-128"/>
                <a:ea typeface="ＭＳ Ｐゴシック" panose="020B0600070205080204" pitchFamily="50" charset="-128"/>
              </a:rPr>
              <a:t>､</a:t>
            </a: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こちらは三大都市圏とその他の地方圏を比べ</a:t>
            </a:r>
            <a:r>
              <a:rPr lang="en-US" altLang="ja-JP" b="0" i="0" dirty="0">
                <a:solidFill>
                  <a:srgbClr val="1C1C1C"/>
                </a:solidFill>
                <a:effectLst/>
                <a:latin typeface="ＭＳ Ｐゴシック" panose="020B0600070205080204" pitchFamily="50" charset="-128"/>
                <a:ea typeface="ＭＳ Ｐゴシック" panose="020B0600070205080204" pitchFamily="50" charset="-128"/>
              </a:rPr>
              <a:t>､</a:t>
            </a: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それぞれの転出入超過数を比べたものです。</a:t>
            </a: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地方の人口は減り続け、三大都市圏への人口流入が続いている傾向が読み取れますね。</a:t>
            </a: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dirty="0"/>
              <a:t>【</a:t>
            </a:r>
            <a:r>
              <a:rPr lang="ja-JP" altLang="en-US" dirty="0"/>
              <a:t>出典</a:t>
            </a:r>
            <a:r>
              <a:rPr lang="en-US" altLang="ja-JP" dirty="0"/>
              <a:t>】</a:t>
            </a:r>
            <a:r>
              <a:rPr lang="ja-JP" altLang="en-US" dirty="0"/>
              <a:t>　</a:t>
            </a:r>
            <a:r>
              <a:rPr lang="en-US" altLang="ja-JP" dirty="0"/>
              <a:t>https://www.soumu.go.jp/johotsusintokei/whitepaper/ja/h29/html/nc141110.html</a:t>
            </a:r>
          </a:p>
        </p:txBody>
      </p:sp>
      <p:sp>
        <p:nvSpPr>
          <p:cNvPr id="231" name="Google Shape;2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extLst>
      <p:ext uri="{BB962C8B-B14F-4D97-AF65-F5344CB8AC3E}">
        <p14:creationId xmlns:p14="http://schemas.microsoft.com/office/powerpoint/2010/main" val="124481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これは</a:t>
            </a:r>
            <a:r>
              <a:rPr lang="en-US" altLang="ja-JP" b="0" i="0" dirty="0">
                <a:solidFill>
                  <a:srgbClr val="1C1C1C"/>
                </a:solidFill>
                <a:effectLst/>
                <a:latin typeface="ＭＳ Ｐゴシック" panose="020B0600070205080204" pitchFamily="50" charset="-128"/>
                <a:ea typeface="ＭＳ Ｐゴシック" panose="020B0600070205080204" pitchFamily="50" charset="-128"/>
              </a:rPr>
              <a:t>､</a:t>
            </a: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地方から</a:t>
            </a:r>
            <a:r>
              <a:rPr lang="ja-JP" altLang="en-US" dirty="0"/>
              <a:t>人がいなくなる要因をグラフにまとめたものです。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「良質な雇用機会の不足」つまり</a:t>
            </a:r>
            <a:r>
              <a:rPr lang="en-US" altLang="ja-JP" b="0" i="0" dirty="0">
                <a:solidFill>
                  <a:srgbClr val="1C1C1C"/>
                </a:solidFill>
                <a:effectLst/>
                <a:latin typeface="ＭＳ Ｐゴシック" panose="020B0600070205080204" pitchFamily="50" charset="-128"/>
                <a:ea typeface="ＭＳ Ｐゴシック" panose="020B0600070205080204" pitchFamily="50" charset="-128"/>
              </a:rPr>
              <a:t>､</a:t>
            </a:r>
            <a:r>
              <a:rPr lang="ja-JP" altLang="en-US" b="0" i="0" dirty="0">
                <a:solidFill>
                  <a:srgbClr val="1C1C1C"/>
                </a:solidFill>
                <a:effectLst/>
                <a:latin typeface="ＭＳ Ｐゴシック" panose="020B0600070205080204" pitchFamily="50" charset="-128"/>
                <a:ea typeface="ＭＳ Ｐゴシック" panose="020B0600070205080204" pitchFamily="50" charset="-128"/>
              </a:rPr>
              <a:t>若者が魅力を感じる仕事が三大都市圏に比べ少ないことが、大きな要因の一つとなっています。</a:t>
            </a: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若者が流出し人口が減少すると</a:t>
            </a:r>
            <a:r>
              <a:rPr lang="en-US" altLang="ja-JP" dirty="0"/>
              <a:t>､</a:t>
            </a:r>
            <a:r>
              <a:rPr lang="ja-JP" altLang="en-US" dirty="0"/>
              <a:t>地方経済そのものが衰退していきます。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また</a:t>
            </a:r>
            <a:r>
              <a:rPr lang="en-US" altLang="ja-JP" dirty="0"/>
              <a:t>､</a:t>
            </a:r>
            <a:r>
              <a:rPr lang="ja-JP" altLang="en-US" dirty="0"/>
              <a:t>それに伴い税収が落ち込むため、行政サービスも縮小せざるを得なくなります。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b="0" i="0" dirty="0">
              <a:solidFill>
                <a:srgbClr val="1C1C1C"/>
              </a:solidFill>
              <a:effectLst/>
              <a:latin typeface="ＭＳ Ｐゴシック" panose="020B0600070205080204" pitchFamily="50" charset="-128"/>
              <a:ea typeface="ＭＳ Ｐゴシック" panose="020B0600070205080204" pitchFamily="50" charset="-128"/>
            </a:endParaRPr>
          </a:p>
          <a:p>
            <a:pPr marL="0" lvl="0" indent="0" algn="just" rtl="0">
              <a:spcBef>
                <a:spcPts val="0"/>
              </a:spcBef>
              <a:spcAft>
                <a:spcPts val="0"/>
              </a:spcAft>
              <a:buClr>
                <a:srgbClr val="4472C4"/>
              </a:buClr>
              <a:buSzPts val="1200"/>
              <a:buFont typeface="Arial"/>
              <a:buNone/>
            </a:pPr>
            <a:r>
              <a:rPr lang="ja-JP" altLang="en-US" sz="1200" dirty="0">
                <a:solidFill>
                  <a:srgbClr val="4472C4"/>
                </a:solidFill>
                <a:latin typeface="Arial"/>
                <a:ea typeface="Arial"/>
                <a:cs typeface="Arial"/>
                <a:sym typeface="Arial"/>
              </a:rPr>
              <a:t>夕張市が破綻した直接的な原因は、</a:t>
            </a:r>
            <a:r>
              <a:rPr lang="ja-JP" altLang="en-US" sz="1200" dirty="0">
                <a:solidFill>
                  <a:srgbClr val="FF0000"/>
                </a:solidFill>
                <a:latin typeface="Arial"/>
                <a:ea typeface="Arial"/>
                <a:cs typeface="Arial"/>
                <a:sym typeface="Arial"/>
              </a:rPr>
              <a:t>税収が減る中、</a:t>
            </a:r>
            <a:r>
              <a:rPr lang="ja-JP" altLang="en-US" sz="1200" dirty="0">
                <a:solidFill>
                  <a:srgbClr val="4472C4"/>
                </a:solidFill>
                <a:latin typeface="Arial"/>
                <a:ea typeface="Arial"/>
                <a:cs typeface="Arial"/>
                <a:sym typeface="Arial"/>
              </a:rPr>
              <a:t>リゾート施設などの箱ものをたくさん作ったことですが、</a:t>
            </a: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ja-JP" altLang="en-US" sz="1200" dirty="0">
                <a:solidFill>
                  <a:srgbClr val="4472C4"/>
                </a:solidFill>
                <a:latin typeface="Arial"/>
                <a:ea typeface="Arial"/>
                <a:cs typeface="Arial"/>
                <a:sym typeface="Arial"/>
              </a:rPr>
              <a:t>自らの力だけでは対応しきれない人口構造的な問題を抱えていることも事実です。</a:t>
            </a:r>
            <a:endParaRPr lang="en-US" altLang="ja-JP" sz="1200" dirty="0">
              <a:solidFill>
                <a:srgbClr val="4472C4"/>
              </a:solidFill>
              <a:latin typeface="Arial"/>
              <a:ea typeface="Arial"/>
              <a:cs typeface="Arial"/>
              <a:sym typeface="Arial"/>
            </a:endParaRPr>
          </a:p>
          <a:p>
            <a:pPr marL="0" lvl="0" indent="0" algn="just" rtl="0">
              <a:spcBef>
                <a:spcPts val="0"/>
              </a:spcBef>
              <a:spcAft>
                <a:spcPts val="0"/>
              </a:spcAft>
              <a:buClr>
                <a:srgbClr val="4472C4"/>
              </a:buClr>
              <a:buSzPts val="1200"/>
              <a:buFont typeface="Arial"/>
              <a:buNone/>
            </a:pPr>
            <a:r>
              <a:rPr lang="ja-JP" altLang="en-US" sz="1200" dirty="0">
                <a:solidFill>
                  <a:srgbClr val="4472C4"/>
                </a:solidFill>
                <a:latin typeface="Arial"/>
                <a:ea typeface="Arial"/>
                <a:cs typeface="Arial"/>
                <a:sym typeface="Arial"/>
              </a:rPr>
              <a:t>そして</a:t>
            </a:r>
            <a:r>
              <a:rPr lang="en-US" altLang="ja-JP" sz="1200" dirty="0">
                <a:solidFill>
                  <a:srgbClr val="4472C4"/>
                </a:solidFill>
                <a:latin typeface="Arial"/>
                <a:ea typeface="Arial"/>
                <a:cs typeface="Arial"/>
                <a:sym typeface="Arial"/>
              </a:rPr>
              <a:t>､</a:t>
            </a:r>
            <a:r>
              <a:rPr lang="ja-JP" altLang="en-US" sz="1200" dirty="0">
                <a:solidFill>
                  <a:srgbClr val="4472C4"/>
                </a:solidFill>
                <a:latin typeface="Arial"/>
                <a:ea typeface="Arial"/>
                <a:cs typeface="Arial"/>
                <a:sym typeface="Arial"/>
              </a:rPr>
              <a:t>この問題は日本の地方都市全てに共通する問題でもあります。</a:t>
            </a:r>
            <a:endParaRPr lang="en-US" altLang="ja-JP" sz="1200" dirty="0">
              <a:solidFill>
                <a:srgbClr val="4472C4"/>
              </a:solidFill>
              <a:latin typeface="Arial"/>
              <a:ea typeface="Arial"/>
              <a:cs typeface="Arial"/>
              <a:sym typeface="Arial"/>
            </a:endParaRPr>
          </a:p>
          <a:p>
            <a:pPr marL="0" lvl="0" indent="0" algn="l" rtl="0">
              <a:spcBef>
                <a:spcPts val="0"/>
              </a:spcBef>
              <a:spcAft>
                <a:spcPts val="0"/>
              </a:spcAft>
              <a:buNone/>
            </a:pPr>
            <a:r>
              <a:rPr lang="ja-JP" altLang="en-US" dirty="0"/>
              <a:t>地方経済の活性化のために国は様々な政策を実行しており、そこにはみなさんの税金も使われています。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en-US" altLang="ja-JP" dirty="0"/>
              <a:t>【</a:t>
            </a:r>
            <a:r>
              <a:rPr lang="ja-JP" altLang="en-US" dirty="0"/>
              <a:t>出典</a:t>
            </a:r>
            <a:r>
              <a:rPr lang="en-US" altLang="ja-JP" dirty="0"/>
              <a:t>】https://www.soumu.go.jp/johotsusintokei/whitepaper/ja/h29/html/nc141110.html</a:t>
            </a:r>
          </a:p>
          <a:p>
            <a:pPr marL="0" lvl="0" indent="0" algn="l" rtl="0">
              <a:spcBef>
                <a:spcPts val="0"/>
              </a:spcBef>
              <a:spcAft>
                <a:spcPts val="0"/>
              </a:spcAft>
              <a:buNone/>
            </a:pPr>
            <a:endParaRPr dirty="0"/>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15</a:t>
            </a:fld>
            <a:endParaRPr/>
          </a:p>
        </p:txBody>
      </p:sp>
    </p:spTree>
    <p:extLst>
      <p:ext uri="{BB962C8B-B14F-4D97-AF65-F5344CB8AC3E}">
        <p14:creationId xmlns:p14="http://schemas.microsoft.com/office/powerpoint/2010/main" val="180089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B050"/>
              </a:buClr>
              <a:buSzPts val="1200"/>
              <a:buFont typeface="Arial"/>
              <a:buNone/>
            </a:pPr>
            <a:r>
              <a:rPr lang="ja-JP" dirty="0">
                <a:solidFill>
                  <a:srgbClr val="00B050"/>
                </a:solidFill>
                <a:latin typeface="Arial"/>
                <a:ea typeface="Arial"/>
                <a:cs typeface="Arial"/>
                <a:sym typeface="Arial"/>
              </a:rPr>
              <a:t>財政破綻後の平成23年に、新たに夕張市市長となった人を知っていますか。</a:t>
            </a:r>
            <a:endParaRPr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dirty="0">
                <a:solidFill>
                  <a:srgbClr val="00B050"/>
                </a:solidFill>
                <a:latin typeface="Arial"/>
                <a:ea typeface="Arial"/>
                <a:cs typeface="Arial"/>
                <a:sym typeface="Arial"/>
              </a:rPr>
              <a:t>今の鈴木直道北海道知事です。</a:t>
            </a:r>
            <a:endParaRPr dirty="0">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dirty="0">
                <a:solidFill>
                  <a:srgbClr val="00B050"/>
                </a:solidFill>
                <a:latin typeface="Arial"/>
                <a:ea typeface="Arial"/>
                <a:cs typeface="Arial"/>
                <a:sym typeface="Arial"/>
              </a:rPr>
              <a:t>これは､</a:t>
            </a:r>
            <a:r>
              <a:rPr lang="ja-JP" altLang="en-US" dirty="0">
                <a:solidFill>
                  <a:srgbClr val="00B050"/>
                </a:solidFill>
                <a:latin typeface="Arial"/>
                <a:ea typeface="Arial"/>
                <a:cs typeface="Arial"/>
                <a:sym typeface="Arial"/>
              </a:rPr>
              <a:t>鈴木都知事の言葉です。</a:t>
            </a:r>
            <a:endParaRPr lang="en-US" altLang="ja-JP"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endParaRPr lang="ja-JP" altLang="en-US" dirty="0">
              <a:solidFill>
                <a:srgbClr val="00B050"/>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b="0" i="0" u="none" strike="noStrike" cap="none" dirty="0">
                <a:solidFill>
                  <a:schemeClr val="dk1"/>
                </a:solidFill>
                <a:latin typeface="Arial"/>
                <a:ea typeface="Arial"/>
                <a:cs typeface="Arial"/>
                <a:sym typeface="Arial"/>
              </a:rPr>
              <a:t>歳入が減少する地方都市では</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十分な行政サービスが受けられなくなり</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人々はやがてその地を離れていってしまうかもしれません。</a:t>
            </a:r>
            <a:endParaRPr lang="en-US" altLang="ja-JP" sz="1200" b="0" i="0" u="none" strike="noStrike" cap="none" dirty="0">
              <a:solidFill>
                <a:schemeClr val="dk1"/>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200" b="0" i="0" u="none" strike="noStrike" cap="none" dirty="0">
                <a:solidFill>
                  <a:schemeClr val="dk1"/>
                </a:solidFill>
                <a:latin typeface="Arial"/>
                <a:ea typeface="Arial"/>
                <a:cs typeface="Arial"/>
                <a:sym typeface="Arial"/>
              </a:rPr>
              <a:t>住む人がいなくなった地方都市を抱えたまま、私たちはこの国で豊かに暮らしていけるでしょうか。</a:t>
            </a:r>
            <a:endParaRPr lang="en-US" altLang="ja-JP" sz="1200" b="0" i="0" u="none" strike="noStrike" cap="none" dirty="0">
              <a:solidFill>
                <a:schemeClr val="dk1"/>
              </a:solidFill>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Arial"/>
              <a:buNone/>
            </a:pPr>
            <a:r>
              <a:rPr lang="ja-JP" altLang="en-US" sz="1200" b="0" i="0" u="none" strike="noStrike" cap="none" dirty="0">
                <a:solidFill>
                  <a:schemeClr val="dk1"/>
                </a:solidFill>
                <a:latin typeface="Arial"/>
                <a:ea typeface="Arial"/>
                <a:cs typeface="Arial"/>
                <a:sym typeface="Arial"/>
              </a:rPr>
              <a:t>また</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行政サービスがなくなると</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自分のお金で対応できる人とそうでない人が生まれます。</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Arial"/>
              <a:buNone/>
            </a:pPr>
            <a:r>
              <a:rPr lang="ja-JP" altLang="en-US" sz="1200" b="0" i="0" u="none" strike="noStrike" cap="none" dirty="0">
                <a:solidFill>
                  <a:schemeClr val="dk1"/>
                </a:solidFill>
                <a:latin typeface="Arial"/>
                <a:ea typeface="Arial"/>
                <a:cs typeface="Arial"/>
                <a:sym typeface="Arial"/>
              </a:rPr>
              <a:t>困っていたり苦しんでいる人をそのままにして、安全で安心な国づくりができるでしょうか。</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Calibri"/>
              <a:buNone/>
            </a:pPr>
            <a:endParaRPr lang="en-US" altLang="ja-JP" sz="1200" b="0" i="0" u="none" strike="noStrike" cap="none" dirty="0">
              <a:solidFill>
                <a:schemeClr val="dk1"/>
              </a:solidFill>
              <a:latin typeface="Arial"/>
              <a:ea typeface="Arial"/>
              <a:cs typeface="Arial"/>
              <a:sym typeface="Arial"/>
            </a:endParaRPr>
          </a:p>
        </p:txBody>
      </p:sp>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16</a:t>
            </a:fld>
            <a:endParaRPr/>
          </a:p>
        </p:txBody>
      </p:sp>
    </p:spTree>
    <p:extLst>
      <p:ext uri="{BB962C8B-B14F-4D97-AF65-F5344CB8AC3E}">
        <p14:creationId xmlns:p14="http://schemas.microsoft.com/office/powerpoint/2010/main" val="326772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ここまで</a:t>
            </a:r>
            <a:r>
              <a:rPr lang="en-US" altLang="ja-JP" sz="1200" b="0" i="0" u="none" strike="noStrike" cap="none" dirty="0">
                <a:solidFill>
                  <a:srgbClr val="00B050"/>
                </a:solidFill>
                <a:latin typeface="Arial"/>
                <a:ea typeface="Arial"/>
                <a:cs typeface="Arial"/>
                <a:sym typeface="Arial"/>
              </a:rPr>
              <a:t>､</a:t>
            </a:r>
            <a:r>
              <a:rPr lang="ja-JP" altLang="en-US" sz="1200" b="0" i="0" u="none" strike="noStrike" cap="none" dirty="0">
                <a:solidFill>
                  <a:srgbClr val="00B050"/>
                </a:solidFill>
                <a:latin typeface="Arial"/>
                <a:ea typeface="Arial"/>
                <a:cs typeface="Arial"/>
                <a:sym typeface="Arial"/>
              </a:rPr>
              <a:t>税が決まる仕組み、様々な事例や問題点についてみてきました。</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最後に</a:t>
            </a:r>
            <a:r>
              <a:rPr lang="en-US" altLang="ja-JP" sz="1200" b="0" i="0" u="none" strike="noStrike" cap="none" dirty="0">
                <a:solidFill>
                  <a:srgbClr val="00B050"/>
                </a:solidFill>
                <a:latin typeface="Arial"/>
                <a:ea typeface="Arial"/>
                <a:cs typeface="Arial"/>
                <a:sym typeface="Arial"/>
              </a:rPr>
              <a:t>､</a:t>
            </a:r>
            <a:r>
              <a:rPr lang="ja-JP" altLang="en-US" sz="1200" b="0" i="0" u="none" strike="noStrike" cap="none" dirty="0">
                <a:solidFill>
                  <a:srgbClr val="00B050"/>
                </a:solidFill>
                <a:latin typeface="Arial"/>
                <a:ea typeface="Arial"/>
                <a:cs typeface="Arial"/>
                <a:sym typeface="Arial"/>
              </a:rPr>
              <a:t>税が果たす役割について一緒に考えていきたいと思います。</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一般的に</a:t>
            </a:r>
            <a:r>
              <a:rPr lang="en-US" altLang="ja-JP" sz="1200" b="0" i="0" u="none" strike="noStrike" cap="none" dirty="0">
                <a:solidFill>
                  <a:srgbClr val="00B050"/>
                </a:solidFill>
                <a:latin typeface="Arial"/>
                <a:ea typeface="Arial"/>
                <a:cs typeface="Arial"/>
                <a:sym typeface="Arial"/>
              </a:rPr>
              <a:t>､</a:t>
            </a:r>
            <a:r>
              <a:rPr lang="ja-JP" altLang="en-US" sz="1200" b="0" i="0" u="none" strike="noStrike" cap="none" dirty="0">
                <a:solidFill>
                  <a:srgbClr val="00B050"/>
                </a:solidFill>
                <a:latin typeface="Arial"/>
                <a:ea typeface="Arial"/>
                <a:cs typeface="Arial"/>
                <a:sym typeface="Arial"/>
              </a:rPr>
              <a:t>税には、</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⓵公的サービスの財源を調達する役割</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②多くの収入や資産のある人から多くの税を集め、社会保障制度を通じて収入の少ない人に分配する役割</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③景気のいい時に多くの税を多く集めることで</a:t>
            </a:r>
            <a:r>
              <a:rPr lang="en-US" altLang="ja-JP" sz="1200" b="0" i="0" u="none" strike="noStrike" cap="none" dirty="0">
                <a:solidFill>
                  <a:srgbClr val="00B050"/>
                </a:solidFill>
                <a:latin typeface="Arial"/>
                <a:ea typeface="Arial"/>
                <a:cs typeface="Arial"/>
                <a:sym typeface="Arial"/>
              </a:rPr>
              <a:t>､</a:t>
            </a:r>
            <a:r>
              <a:rPr lang="ja-JP" altLang="en-US" sz="1200" b="0" i="0" u="none" strike="noStrike" cap="none" dirty="0">
                <a:solidFill>
                  <a:srgbClr val="00B050"/>
                </a:solidFill>
                <a:latin typeface="Arial"/>
                <a:ea typeface="Arial"/>
                <a:cs typeface="Arial"/>
                <a:sym typeface="Arial"/>
              </a:rPr>
              <a:t>景気の安定化を図る役割</a:t>
            </a:r>
            <a:endParaRPr lang="en-US" altLang="ja-JP" sz="1200" b="0" i="0" u="none" strike="noStrike" cap="none"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rgbClr val="00B050"/>
                </a:solidFill>
                <a:latin typeface="Arial"/>
                <a:ea typeface="Arial"/>
                <a:cs typeface="Arial"/>
                <a:sym typeface="Arial"/>
              </a:rPr>
              <a:t>の３つがあるといわれます。</a:t>
            </a:r>
            <a:endParaRPr lang="en-US" altLang="ja-JP" sz="1200" b="0" i="0" u="none" strike="noStrike" cap="none" dirty="0">
              <a:solidFill>
                <a:srgbClr val="00B050"/>
              </a:solidFill>
              <a:latin typeface="Arial"/>
              <a:ea typeface="Arial"/>
              <a:cs typeface="Arial"/>
              <a:sym typeface="Arial"/>
            </a:endParaRPr>
          </a:p>
        </p:txBody>
      </p:sp>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17</a:t>
            </a:fld>
            <a:endParaRPr/>
          </a:p>
        </p:txBody>
      </p:sp>
    </p:spTree>
    <p:extLst>
      <p:ext uri="{BB962C8B-B14F-4D97-AF65-F5344CB8AC3E}">
        <p14:creationId xmlns:p14="http://schemas.microsoft.com/office/powerpoint/2010/main" val="252072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また、税金は、納税する人々が公平感を持って納められるものであることが大切です。</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しかし</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人それぞれの置かれている環境によっても捉え方は変わってきますね。</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消費税のように</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使った金額の</a:t>
            </a:r>
            <a:r>
              <a:rPr lang="en-US" altLang="ja-JP" b="0" i="0" dirty="0">
                <a:solidFill>
                  <a:srgbClr val="000000"/>
                </a:solidFill>
                <a:effectLst/>
                <a:latin typeface="ヒラギノ角ゴ Pro W3"/>
              </a:rPr>
              <a:t>10%</a:t>
            </a:r>
            <a:r>
              <a:rPr lang="ja-JP" altLang="en-US" b="0" i="0" dirty="0">
                <a:solidFill>
                  <a:srgbClr val="000000"/>
                </a:solidFill>
                <a:effectLst/>
                <a:latin typeface="ヒラギノ角ゴ Pro W3"/>
              </a:rPr>
              <a:t>を全員から徴収するというやり方も公平です。</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しかし</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所得の多い人と少ない人で税率が同じなのはおかしい、というのも公平についての一つの考え方です。</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ですので</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所得税などでは所得の多い人ほど高い税率が課せらせるような仕組みになっています。</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r>
              <a:rPr lang="ja-JP" altLang="en-US" b="0" i="0" dirty="0">
                <a:solidFill>
                  <a:srgbClr val="000000"/>
                </a:solidFill>
                <a:effectLst/>
                <a:latin typeface="ヒラギノ角ゴ Pro W3"/>
              </a:rPr>
              <a:t>このように、それぞれの税の特性を組み合わせて、全体として公平感のある税制を作り上げています。</a:t>
            </a:r>
            <a:endParaRPr lang="en-US" altLang="ja-JP" b="0" i="0" dirty="0">
              <a:solidFill>
                <a:srgbClr val="000000"/>
              </a:solidFill>
              <a:effectLst/>
              <a:latin typeface="ヒラギノ角ゴ Pro W3"/>
            </a:endParaRP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endParaRPr lang="en-US" altLang="ja-JP" b="0" i="0" dirty="0">
              <a:solidFill>
                <a:srgbClr val="000000"/>
              </a:solidFill>
              <a:effectLst/>
              <a:latin typeface="ヒラギノ角ゴ Pro W3"/>
            </a:endParaRPr>
          </a:p>
          <a:p>
            <a:pPr marL="0" lvl="0" indent="0" algn="just" rtl="0">
              <a:spcBef>
                <a:spcPts val="0"/>
              </a:spcBef>
              <a:spcAft>
                <a:spcPts val="0"/>
              </a:spcAft>
              <a:buClr>
                <a:srgbClr val="00B050"/>
              </a:buClr>
              <a:buSzPts val="1200"/>
              <a:buFont typeface="Arial"/>
              <a:buNone/>
            </a:pPr>
            <a:r>
              <a:rPr lang="ja-JP" altLang="en-US" dirty="0">
                <a:solidFill>
                  <a:srgbClr val="00B050"/>
                </a:solidFill>
                <a:latin typeface="Arial"/>
                <a:ea typeface="Arial"/>
                <a:cs typeface="Arial"/>
                <a:sym typeface="Arial"/>
              </a:rPr>
              <a:t>私たちは日頃、税の制度や集めた税の使い道についてあまり意識することはありません。</a:t>
            </a:r>
            <a:endParaRPr lang="en-US" altLang="ja-JP" dirty="0">
              <a:solidFill>
                <a:srgbClr val="00B050"/>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dirty="0">
                <a:solidFill>
                  <a:srgbClr val="00B050"/>
                </a:solidFill>
                <a:latin typeface="Arial"/>
                <a:ea typeface="Arial"/>
                <a:cs typeface="Arial"/>
                <a:sym typeface="Arial"/>
              </a:rPr>
              <a:t>しかし</a:t>
            </a:r>
            <a:r>
              <a:rPr lang="en-US" altLang="ja-JP" dirty="0">
                <a:solidFill>
                  <a:srgbClr val="00B050"/>
                </a:solidFill>
                <a:latin typeface="Arial"/>
                <a:ea typeface="Arial"/>
                <a:cs typeface="Arial"/>
                <a:sym typeface="Arial"/>
              </a:rPr>
              <a:t>､</a:t>
            </a:r>
            <a:r>
              <a:rPr lang="ja-JP" altLang="en-US" dirty="0">
                <a:solidFill>
                  <a:srgbClr val="00B050"/>
                </a:solidFill>
                <a:latin typeface="Arial"/>
                <a:ea typeface="Arial"/>
                <a:cs typeface="Arial"/>
                <a:sym typeface="Arial"/>
              </a:rPr>
              <a:t>税をどのように集めるか</a:t>
            </a:r>
            <a:r>
              <a:rPr lang="en-US" altLang="ja-JP" dirty="0">
                <a:solidFill>
                  <a:srgbClr val="00B050"/>
                </a:solidFill>
                <a:latin typeface="Arial"/>
                <a:ea typeface="Arial"/>
                <a:cs typeface="Arial"/>
                <a:sym typeface="Arial"/>
              </a:rPr>
              <a:t>､</a:t>
            </a:r>
            <a:r>
              <a:rPr lang="ja-JP" altLang="en-US" dirty="0">
                <a:solidFill>
                  <a:srgbClr val="00B050"/>
                </a:solidFill>
                <a:latin typeface="Arial"/>
                <a:ea typeface="Arial"/>
                <a:cs typeface="Arial"/>
                <a:sym typeface="Arial"/>
              </a:rPr>
              <a:t>また</a:t>
            </a:r>
            <a:r>
              <a:rPr lang="ja-JP" altLang="en-US" sz="1200" b="0" i="0" u="none" strike="noStrike" cap="none" dirty="0">
                <a:solidFill>
                  <a:schemeClr val="dk1"/>
                </a:solidFill>
                <a:latin typeface="Arial"/>
                <a:ea typeface="Arial"/>
                <a:cs typeface="Arial"/>
                <a:sym typeface="Arial"/>
              </a:rPr>
              <a:t>自治体や政府が集めた税をどのように使うかということは、</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rgbClr val="00B050"/>
              </a:buClr>
              <a:buSzPts val="1200"/>
              <a:buFont typeface="Arial"/>
              <a:buNone/>
            </a:pPr>
            <a:r>
              <a:rPr lang="ja-JP" altLang="en-US" sz="1200" b="0" i="0" u="none" strike="noStrike" cap="none" dirty="0">
                <a:solidFill>
                  <a:schemeClr val="dk1"/>
                </a:solidFill>
                <a:latin typeface="Arial"/>
                <a:ea typeface="Arial"/>
                <a:cs typeface="Arial"/>
                <a:sym typeface="Arial"/>
              </a:rPr>
              <a:t>私たちがどんな社会で暮らしたいかということに繋がっています。</a:t>
            </a:r>
          </a:p>
          <a:p>
            <a:pPr marL="0" marR="0" lvl="0" indent="0" algn="just" defTabSz="914400" rtl="0" eaLnBrk="1" fontAlgn="auto" latinLnBrk="0" hangingPunct="1">
              <a:lnSpc>
                <a:spcPct val="100000"/>
              </a:lnSpc>
              <a:spcBef>
                <a:spcPts val="0"/>
              </a:spcBef>
              <a:spcAft>
                <a:spcPts val="0"/>
              </a:spcAft>
              <a:buClr>
                <a:srgbClr val="00B050"/>
              </a:buClr>
              <a:buSzPts val="1200"/>
              <a:buFont typeface="Arial"/>
              <a:buNone/>
              <a:tabLst/>
              <a:defRPr/>
            </a:pPr>
            <a:endParaRPr lang="en-US" altLang="ja-JP" b="0" i="0" dirty="0">
              <a:solidFill>
                <a:srgbClr val="000000"/>
              </a:solidFill>
              <a:effectLst/>
              <a:latin typeface="ヒラギノ角ゴ Pro W3"/>
            </a:endParaRPr>
          </a:p>
          <a:p>
            <a:pPr marL="0" lvl="0" indent="0" algn="just" rtl="0">
              <a:spcBef>
                <a:spcPts val="0"/>
              </a:spcBef>
              <a:spcAft>
                <a:spcPts val="0"/>
              </a:spcAft>
              <a:buClr>
                <a:schemeClr val="dk1"/>
              </a:buClr>
              <a:buSzPts val="1200"/>
              <a:buFont typeface="Calibri"/>
              <a:buNone/>
            </a:pPr>
            <a:endParaRPr lang="en-US" altLang="ja-JP" sz="1200" b="0" i="0" u="none" strike="noStrike" cap="none" dirty="0">
              <a:solidFill>
                <a:schemeClr val="dk1"/>
              </a:solidFill>
              <a:latin typeface="Arial"/>
              <a:ea typeface="Arial"/>
              <a:cs typeface="Arial"/>
              <a:sym typeface="Arial"/>
            </a:endParaRPr>
          </a:p>
        </p:txBody>
      </p:sp>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18</a:t>
            </a:fld>
            <a:endParaRPr/>
          </a:p>
        </p:txBody>
      </p:sp>
    </p:spTree>
    <p:extLst>
      <p:ext uri="{BB962C8B-B14F-4D97-AF65-F5344CB8AC3E}">
        <p14:creationId xmlns:p14="http://schemas.microsoft.com/office/powerpoint/2010/main" val="178817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ja-JP" altLang="en-US" dirty="0"/>
              <a:t>ここまで税について様々な側面から話してきましたが、いかがでしたか。</a:t>
            </a:r>
            <a:endParaRPr lang="en-US" altLang="ja-JP" dirty="0"/>
          </a:p>
          <a:p>
            <a:pPr marL="0" lvl="0" indent="0" algn="just" rtl="0">
              <a:spcBef>
                <a:spcPts val="0"/>
              </a:spcBef>
              <a:spcAft>
                <a:spcPts val="0"/>
              </a:spcAft>
              <a:buClr>
                <a:srgbClr val="00B050"/>
              </a:buClr>
              <a:buSzPts val="1200"/>
              <a:buFont typeface="Arial"/>
              <a:buNone/>
            </a:pPr>
            <a:endParaRPr lang="en-US" altLang="ja-JP" dirty="0">
              <a:solidFill>
                <a:srgbClr val="00B050"/>
              </a:solidFill>
              <a:latin typeface="Arial"/>
              <a:ea typeface="Arial"/>
              <a:cs typeface="Arial"/>
              <a:sym typeface="Arial"/>
            </a:endParaRPr>
          </a:p>
          <a:p>
            <a:pPr marL="0" lvl="0" indent="0" algn="just" rtl="0">
              <a:spcBef>
                <a:spcPts val="0"/>
              </a:spcBef>
              <a:spcAft>
                <a:spcPts val="0"/>
              </a:spcAft>
              <a:buClr>
                <a:schemeClr val="dk1"/>
              </a:buClr>
              <a:buSzPts val="1200"/>
              <a:buFont typeface="Arial"/>
              <a:buNone/>
            </a:pPr>
            <a:r>
              <a:rPr lang="ja-JP" altLang="en-US" sz="1200" b="0" i="0" u="none" strike="noStrike" cap="none" dirty="0">
                <a:solidFill>
                  <a:schemeClr val="dk1"/>
                </a:solidFill>
                <a:latin typeface="Arial"/>
                <a:ea typeface="Arial"/>
                <a:cs typeface="Arial"/>
                <a:sym typeface="Arial"/>
              </a:rPr>
              <a:t>人は、社会のなかで生活する以上、自分の生活と社会を切り離すことはできません。</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Arial"/>
              <a:buNone/>
            </a:pPr>
            <a:r>
              <a:rPr lang="ja-JP" altLang="en-US" sz="1200" b="0" i="0" u="none" strike="noStrike" cap="none" dirty="0">
                <a:solidFill>
                  <a:schemeClr val="dk1"/>
                </a:solidFill>
                <a:latin typeface="Arial"/>
                <a:ea typeface="Arial"/>
                <a:cs typeface="Arial"/>
                <a:sym typeface="Arial"/>
              </a:rPr>
              <a:t>不思議なことに、苦しい生活を送る人々の割合が増えてくると、一部の裕福な人々の幸福感も下がると言われています。</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Arial"/>
              <a:buNone/>
            </a:pPr>
            <a:r>
              <a:rPr lang="ja-JP" altLang="en-US" sz="1200" b="0" i="0" u="none" strike="noStrike" cap="none" dirty="0">
                <a:solidFill>
                  <a:schemeClr val="dk1"/>
                </a:solidFill>
                <a:latin typeface="Arial"/>
                <a:ea typeface="Arial"/>
                <a:cs typeface="Arial"/>
                <a:sym typeface="Arial"/>
              </a:rPr>
              <a:t>互いに助け合う気持ちが、全ての人の幸福につながっているのですね。</a:t>
            </a:r>
          </a:p>
          <a:p>
            <a:pPr marL="0" lvl="0" indent="0" algn="just" rtl="0">
              <a:spcBef>
                <a:spcPts val="0"/>
              </a:spcBef>
              <a:spcAft>
                <a:spcPts val="0"/>
              </a:spcAft>
              <a:buClr>
                <a:schemeClr val="dk1"/>
              </a:buClr>
              <a:buSzPts val="1200"/>
              <a:buFont typeface="Calibri"/>
              <a:buNone/>
            </a:pPr>
            <a:r>
              <a:rPr lang="ja-JP" altLang="en-US" sz="1200" b="0" i="0" u="none" strike="noStrike" cap="none" dirty="0">
                <a:solidFill>
                  <a:srgbClr val="00B050"/>
                </a:solidFill>
                <a:latin typeface="Arial"/>
                <a:ea typeface="Arial"/>
                <a:cs typeface="Arial"/>
                <a:sym typeface="Arial"/>
              </a:rPr>
              <a:t>この</a:t>
            </a:r>
            <a:r>
              <a:rPr lang="ja-JP" altLang="ja-JP" sz="1200" b="0" i="0" u="none" strike="noStrike" cap="none" dirty="0">
                <a:solidFill>
                  <a:schemeClr val="dk1"/>
                </a:solidFill>
                <a:latin typeface="Arial"/>
                <a:ea typeface="Arial"/>
                <a:cs typeface="Arial"/>
                <a:sym typeface="Arial"/>
              </a:rPr>
              <a:t>このことを『相互扶助』といいます。</a:t>
            </a: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Calibri"/>
              <a:buNone/>
            </a:pPr>
            <a:endParaRPr lang="en-US" altLang="ja-JP" sz="1200" b="0" i="0" u="none" strike="noStrike" cap="none" dirty="0">
              <a:solidFill>
                <a:schemeClr val="dk1"/>
              </a:solidFill>
              <a:latin typeface="Arial"/>
              <a:ea typeface="Arial"/>
              <a:cs typeface="Arial"/>
              <a:sym typeface="Arial"/>
            </a:endParaRPr>
          </a:p>
          <a:p>
            <a:pPr marL="0" lvl="0" indent="0" algn="just" rtl="0">
              <a:spcBef>
                <a:spcPts val="0"/>
              </a:spcBef>
              <a:spcAft>
                <a:spcPts val="0"/>
              </a:spcAft>
              <a:buClr>
                <a:schemeClr val="dk1"/>
              </a:buClr>
              <a:buSzPts val="1200"/>
              <a:buFont typeface="Calibri"/>
              <a:buNone/>
            </a:pPr>
            <a:r>
              <a:rPr lang="ja-JP" altLang="en-US" sz="1200" b="0" i="0" u="none" strike="noStrike" cap="none" dirty="0">
                <a:solidFill>
                  <a:schemeClr val="dk1"/>
                </a:solidFill>
                <a:latin typeface="Arial"/>
                <a:ea typeface="Arial"/>
                <a:cs typeface="Arial"/>
                <a:sym typeface="Arial"/>
              </a:rPr>
              <a:t>税は、</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相互扶助</a:t>
            </a:r>
            <a:r>
              <a:rPr lang="en-US" altLang="ja-JP" sz="1200" b="0" i="0" u="none" strike="noStrike" cap="none" dirty="0">
                <a:solidFill>
                  <a:schemeClr val="dk1"/>
                </a:solidFill>
                <a:latin typeface="Arial"/>
                <a:ea typeface="Arial"/>
                <a:cs typeface="Arial"/>
                <a:sym typeface="Arial"/>
              </a:rPr>
              <a:t>』</a:t>
            </a:r>
            <a:r>
              <a:rPr lang="ja-JP" altLang="en-US" sz="1200" b="0" i="0" u="none" strike="noStrike" cap="none" dirty="0">
                <a:solidFill>
                  <a:schemeClr val="dk1"/>
                </a:solidFill>
                <a:latin typeface="Arial"/>
                <a:ea typeface="Arial"/>
                <a:cs typeface="Arial"/>
                <a:sym typeface="Arial"/>
              </a:rPr>
              <a:t>を実現するために考えられた、社会の仕組なのです。</a:t>
            </a:r>
            <a:endParaRPr lang="en-US" altLang="ja-JP" sz="1200" b="0" i="0" u="none" strike="noStrike" cap="none" dirty="0">
              <a:solidFill>
                <a:schemeClr val="dk1"/>
              </a:solidFill>
              <a:latin typeface="Arial"/>
              <a:ea typeface="Arial"/>
              <a:cs typeface="Arial"/>
              <a:sym typeface="Arial"/>
            </a:endParaRPr>
          </a:p>
        </p:txBody>
      </p:sp>
      <p:sp>
        <p:nvSpPr>
          <p:cNvPr id="333" name="Google Shape;3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19</a:t>
            </a:fld>
            <a:endParaRPr/>
          </a:p>
        </p:txBody>
      </p:sp>
    </p:spTree>
    <p:extLst>
      <p:ext uri="{BB962C8B-B14F-4D97-AF65-F5344CB8AC3E}">
        <p14:creationId xmlns:p14="http://schemas.microsoft.com/office/powerpoint/2010/main" val="37574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ja-JP" altLang="en-US" dirty="0"/>
              <a:t>皆さんの学校には、どんな「きまり」がありますか。</a:t>
            </a:r>
          </a:p>
          <a:p>
            <a:pPr marL="0" lvl="0" indent="0" algn="l" rtl="0">
              <a:spcBef>
                <a:spcPts val="0"/>
              </a:spcBef>
              <a:spcAft>
                <a:spcPts val="0"/>
              </a:spcAft>
              <a:buNone/>
            </a:pPr>
            <a:r>
              <a:rPr lang="ja-JP" altLang="en-US" dirty="0"/>
              <a:t>「きまり」は、皆さんが学校生活を楽しく送るために、とても大切なものですよね。</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同じように、「社会」にとって法律という「きまり」はとても大切です。</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dirty="0"/>
              <a:t>例えば、</a:t>
            </a:r>
            <a:endParaRPr lang="en-US" altLang="ja-JP" dirty="0"/>
          </a:p>
          <a:p>
            <a:pPr marL="0" lvl="0" indent="0" algn="l" rtl="0">
              <a:spcBef>
                <a:spcPts val="0"/>
              </a:spcBef>
              <a:spcAft>
                <a:spcPts val="0"/>
              </a:spcAft>
              <a:buNone/>
            </a:pPr>
            <a:r>
              <a:rPr lang="ja-JP" dirty="0"/>
              <a:t>信号を守る、道路を横切るときは横断歩道を渡る「道路交通法」</a:t>
            </a:r>
            <a:endParaRPr dirty="0"/>
          </a:p>
          <a:p>
            <a:pPr marL="0" lvl="0" indent="0" algn="l" rtl="0">
              <a:spcBef>
                <a:spcPts val="0"/>
              </a:spcBef>
              <a:spcAft>
                <a:spcPts val="0"/>
              </a:spcAft>
              <a:buNone/>
            </a:pPr>
            <a:r>
              <a:rPr lang="ja-JP" dirty="0"/>
              <a:t>買い物をしたときに消費税を払う「消費税法」</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私たちは、普段あまり意識はしていませんが、実は「法律」という社会の「きまり」に従って日々の生活を営んでいます。</a:t>
            </a:r>
            <a:endParaRPr lang="en-US" altLang="ja-JP" dirty="0"/>
          </a:p>
          <a:p>
            <a:pPr marL="0" lvl="0" indent="0" algn="l" rtl="0">
              <a:spcBef>
                <a:spcPts val="0"/>
              </a:spcBef>
              <a:spcAft>
                <a:spcPts val="0"/>
              </a:spcAft>
              <a:buNone/>
            </a:pPr>
            <a:endParaRPr dirty="0"/>
          </a:p>
          <a:p>
            <a:pPr marL="0" lvl="0" indent="0" algn="l" rtl="0">
              <a:spcBef>
                <a:spcPts val="0"/>
              </a:spcBef>
              <a:spcAft>
                <a:spcPts val="0"/>
              </a:spcAft>
              <a:buNone/>
            </a:pPr>
            <a:r>
              <a:rPr lang="ja-JP" dirty="0"/>
              <a:t>では、法律はどのようにつくられているのでしょうか。</a:t>
            </a:r>
            <a:endParaRPr dirty="0"/>
          </a:p>
          <a:p>
            <a:pPr marL="0" lvl="0" indent="0" algn="l" rtl="0">
              <a:spcBef>
                <a:spcPts val="0"/>
              </a:spcBef>
              <a:spcAft>
                <a:spcPts val="0"/>
              </a:spcAft>
              <a:buNone/>
            </a:pPr>
            <a:endParaRPr dirty="0"/>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extLst>
      <p:ext uri="{BB962C8B-B14F-4D97-AF65-F5344CB8AC3E}">
        <p14:creationId xmlns:p14="http://schemas.microsoft.com/office/powerpoint/2010/main" val="178130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ja-JP" altLang="en-US" dirty="0"/>
              <a:t>わたしたち国民には、代表者を選ぶことにより国の政治のあり方を最終的に決定する権力があります。</a:t>
            </a:r>
          </a:p>
          <a:p>
            <a:pPr marL="0" lvl="0" indent="0" algn="l" rtl="0">
              <a:spcBef>
                <a:spcPts val="0"/>
              </a:spcBef>
              <a:spcAft>
                <a:spcPts val="0"/>
              </a:spcAft>
              <a:buNone/>
            </a:pPr>
            <a:r>
              <a:rPr lang="ja-JP" altLang="en-US" dirty="0"/>
              <a:t>この権力のことを「主権」といいます。</a:t>
            </a:r>
            <a:endParaRPr lang="en-US" altLang="ja-JP" dirty="0"/>
          </a:p>
          <a:p>
            <a:pPr marL="0" marR="0" lvl="0" indent="0" algn="l" rtl="0">
              <a:lnSpc>
                <a:spcPct val="100000"/>
              </a:lnSpc>
              <a:spcBef>
                <a:spcPts val="0"/>
              </a:spcBef>
              <a:spcAft>
                <a:spcPts val="0"/>
              </a:spcAft>
              <a:buClr>
                <a:schemeClr val="dk1"/>
              </a:buClr>
              <a:buSzPts val="1200"/>
              <a:buFont typeface="Calibri"/>
              <a:buNone/>
            </a:pPr>
            <a:r>
              <a:rPr lang="ja-JP" altLang="en-US" dirty="0"/>
              <a:t>日本国憲法では、前文や第１条に「国民が主権者である」ことが示されています。</a:t>
            </a:r>
            <a:endParaRPr lang="en-US" altLang="ja-JP" dirty="0"/>
          </a:p>
          <a:p>
            <a:pPr marL="0" marR="0" lvl="0" indent="0" algn="l" rtl="0">
              <a:lnSpc>
                <a:spcPct val="100000"/>
              </a:lnSpc>
              <a:spcBef>
                <a:spcPts val="0"/>
              </a:spcBef>
              <a:spcAft>
                <a:spcPts val="0"/>
              </a:spcAft>
              <a:buClr>
                <a:schemeClr val="dk1"/>
              </a:buClr>
              <a:buSzPts val="1200"/>
              <a:buFont typeface="Calibri"/>
              <a:buNone/>
            </a:pPr>
            <a:endParaRPr lang="ja-JP" altLang="en-US" dirty="0"/>
          </a:p>
          <a:p>
            <a:pPr marL="0" lvl="0" indent="0" algn="l" rtl="0">
              <a:spcBef>
                <a:spcPts val="0"/>
              </a:spcBef>
              <a:spcAft>
                <a:spcPts val="0"/>
              </a:spcAft>
              <a:buNone/>
            </a:pPr>
            <a:r>
              <a:rPr lang="ja-JP" dirty="0"/>
              <a:t>これからの日本のあり方を決めるのは、</a:t>
            </a:r>
            <a:r>
              <a:rPr lang="ja-JP" altLang="en-US" dirty="0"/>
              <a:t>国会議員や内閣ではなく、</a:t>
            </a:r>
            <a:r>
              <a:rPr lang="ja-JP" dirty="0"/>
              <a:t>わたしたち国民です。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自分がどんな社会を望んでいるのか考え、投票に反映させることが大切ですね。</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そして</a:t>
            </a:r>
            <a:r>
              <a:rPr lang="en-US" altLang="ja-JP" dirty="0"/>
              <a:t>､</a:t>
            </a:r>
            <a:r>
              <a:rPr lang="ja-JP" altLang="en-US" dirty="0"/>
              <a:t>税の集め方と使い方の両方に対して、しっかりと見守る責任もあるといえます。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今中学生のみなさんにも、</a:t>
            </a:r>
            <a:r>
              <a:rPr lang="en-US" altLang="ja-JP" dirty="0"/>
              <a:t>18</a:t>
            </a:r>
            <a:r>
              <a:rPr lang="ja-JP" altLang="en-US" dirty="0"/>
              <a:t>歳になると選挙権が与えられます。</a:t>
            </a:r>
            <a:endParaRPr lang="en-US" altLang="ja-JP" dirty="0"/>
          </a:p>
          <a:p>
            <a:pPr marL="0" lvl="0" indent="0" algn="l" rtl="0">
              <a:spcBef>
                <a:spcPts val="0"/>
              </a:spcBef>
              <a:spcAft>
                <a:spcPts val="0"/>
              </a:spcAft>
              <a:buNone/>
            </a:pPr>
            <a:r>
              <a:rPr lang="ja-JP" altLang="en-US" dirty="0"/>
              <a:t>ぜひ社会の出来事に関心を持ち、国のあり方について自分なりの考えを持って下さい</a:t>
            </a:r>
            <a:r>
              <a:rPr lang="ja-JP" dirty="0"/>
              <a:t>。</a:t>
            </a:r>
            <a:endParaRPr lang="en-US" altLang="ja-JP"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33" name="Google Shape;3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20</a:t>
            </a:fld>
            <a:endParaRPr/>
          </a:p>
        </p:txBody>
      </p:sp>
    </p:spTree>
    <p:extLst>
      <p:ext uri="{BB962C8B-B14F-4D97-AF65-F5344CB8AC3E}">
        <p14:creationId xmlns:p14="http://schemas.microsoft.com/office/powerpoint/2010/main" val="110028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8" name="Google Shape;3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21</a:t>
            </a:fld>
            <a:endParaRPr/>
          </a:p>
        </p:txBody>
      </p:sp>
    </p:spTree>
    <p:extLst>
      <p:ext uri="{BB962C8B-B14F-4D97-AF65-F5344CB8AC3E}">
        <p14:creationId xmlns:p14="http://schemas.microsoft.com/office/powerpoint/2010/main" val="40031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日本では、</a:t>
            </a:r>
            <a:r>
              <a:rPr lang="ja-JP" dirty="0"/>
              <a:t>法律をつくったり直したりできる機関は「国会」だけです。</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ja-JP" dirty="0"/>
              <a:t>例えば、最近では、地球温暖化に伴い、リサイクルに関する法律やごみ問題に関する法律が国会でつくられました。</a:t>
            </a:r>
            <a:endParaRPr dirty="0"/>
          </a:p>
          <a:p>
            <a:pPr marL="0" marR="0" lvl="0" indent="0" algn="l" rtl="0">
              <a:lnSpc>
                <a:spcPct val="100000"/>
              </a:lnSpc>
              <a:spcBef>
                <a:spcPts val="0"/>
              </a:spcBef>
              <a:spcAft>
                <a:spcPts val="0"/>
              </a:spcAft>
              <a:buClr>
                <a:schemeClr val="dk1"/>
              </a:buClr>
              <a:buSzPts val="1200"/>
              <a:buFont typeface="Calibri"/>
              <a:buNone/>
            </a:pPr>
            <a:r>
              <a:rPr lang="ja-JP" dirty="0"/>
              <a:t>また、いじめから子どもを守るための「いじめ防止対策推進法」も国会でつくられました。</a:t>
            </a:r>
            <a:endParaRPr dirty="0"/>
          </a:p>
          <a:p>
            <a:pPr marL="0" marR="0" lvl="0" indent="0" algn="l" rtl="0">
              <a:lnSpc>
                <a:spcPct val="100000"/>
              </a:lnSpc>
              <a:spcBef>
                <a:spcPts val="0"/>
              </a:spcBef>
              <a:spcAft>
                <a:spcPts val="0"/>
              </a:spcAft>
              <a:buClr>
                <a:schemeClr val="dk1"/>
              </a:buClr>
              <a:buSzPts val="1200"/>
              <a:buFont typeface="Calibri"/>
              <a:buNone/>
            </a:pPr>
            <a:r>
              <a:rPr lang="ja-JP" dirty="0"/>
              <a:t>2019年には、国会で「消費税法」が改正され、食料品など一部の商品の消費税率は8％、それ以外の消費税率は10％に引き上げられました。</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このように、社会の変化に対応するために、法律を整備することは「国会」で働く「国会議員」の重要な仕事です。</a:t>
            </a:r>
            <a:endParaRPr dirty="0"/>
          </a:p>
          <a:p>
            <a:pPr marL="0" lvl="0" indent="0" algn="l" rtl="0">
              <a:spcBef>
                <a:spcPts val="0"/>
              </a:spcBef>
              <a:spcAft>
                <a:spcPts val="0"/>
              </a:spcAft>
              <a:buNone/>
            </a:pPr>
            <a:endParaRPr dirty="0"/>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extLst>
      <p:ext uri="{BB962C8B-B14F-4D97-AF65-F5344CB8AC3E}">
        <p14:creationId xmlns:p14="http://schemas.microsoft.com/office/powerpoint/2010/main" val="279459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ja-JP" dirty="0"/>
              <a:t>国会議員は18歳以上の国民が</a:t>
            </a:r>
            <a:r>
              <a:rPr lang="en-US" altLang="ja-JP" dirty="0"/>
              <a:t>､</a:t>
            </a:r>
            <a:r>
              <a:rPr lang="ja-JP" altLang="en-US" dirty="0"/>
              <a:t>投票によって</a:t>
            </a:r>
            <a:r>
              <a:rPr lang="ja-JP" dirty="0"/>
              <a:t>選挙で選びます。</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ja-JP" dirty="0"/>
              <a:t>国民から選挙で選ばれた国会議員は、国</a:t>
            </a:r>
            <a:r>
              <a:rPr lang="ja-JP" altLang="en-US" dirty="0"/>
              <a:t>の</a:t>
            </a:r>
            <a:r>
              <a:rPr lang="ja-JP" dirty="0"/>
              <a:t>様々な問題を議論したり、解決するための法律を定めたり</a:t>
            </a:r>
            <a:r>
              <a:rPr lang="ja-JP" altLang="en-US" dirty="0"/>
              <a:t>、</a:t>
            </a:r>
            <a:r>
              <a:rPr lang="ja-JP" altLang="ja-JP" dirty="0"/>
              <a:t>「国民の代表者」として</a:t>
            </a:r>
            <a:r>
              <a:rPr lang="ja-JP" altLang="en-US" dirty="0"/>
              <a:t>役割を果たします。</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つまり</a:t>
            </a:r>
            <a:r>
              <a:rPr lang="en-US" altLang="ja-JP" dirty="0"/>
              <a:t>､</a:t>
            </a:r>
            <a:r>
              <a:rPr lang="ja-JP" altLang="en-US" dirty="0"/>
              <a:t>私たち国民は自分の意見を反映してくれそうな国会議員を選ぶことで、政治に参加しています。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消費税が</a:t>
            </a:r>
            <a:r>
              <a:rPr lang="en-US" altLang="ja-JP" dirty="0"/>
              <a:t>10</a:t>
            </a:r>
            <a:r>
              <a:rPr lang="ja-JP" altLang="en-US" dirty="0"/>
              <a:t>％になったのも、国民が間接的に選択した結果だからこそ、社会に受け入れられているわけですね。</a:t>
            </a:r>
            <a:endParaRPr lang="en-US" altLang="ja-JP"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extLst>
      <p:ext uri="{BB962C8B-B14F-4D97-AF65-F5344CB8AC3E}">
        <p14:creationId xmlns:p14="http://schemas.microsoft.com/office/powerpoint/2010/main" val="31057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dirty="0"/>
              <a:t>ところが、その昔、植民地時代のアメリカでは国民に選挙権は与えられていませんでした。</a:t>
            </a:r>
            <a:endParaRPr lang="en-US" altLang="ja-JP" dirty="0"/>
          </a:p>
          <a:p>
            <a:pPr marL="0" lvl="0" indent="0" algn="l" rtl="0">
              <a:spcBef>
                <a:spcPts val="0"/>
              </a:spcBef>
              <a:spcAft>
                <a:spcPts val="0"/>
              </a:spcAft>
              <a:buNone/>
            </a:pPr>
            <a:r>
              <a:rPr lang="ja-JP" altLang="en-US" dirty="0"/>
              <a:t>にもかかわらず</a:t>
            </a:r>
            <a:r>
              <a:rPr lang="en-US" altLang="ja-JP" dirty="0"/>
              <a:t>､</a:t>
            </a:r>
            <a:r>
              <a:rPr lang="ja-JP" altLang="en-US" dirty="0"/>
              <a:t>本国イギリスは</a:t>
            </a:r>
            <a:r>
              <a:rPr lang="ja-JP" altLang="en-US" b="0" i="0" dirty="0">
                <a:solidFill>
                  <a:srgbClr val="800000"/>
                </a:solidFill>
                <a:effectLst/>
                <a:latin typeface="メイリオ" panose="020B0604030504040204" pitchFamily="50" charset="-128"/>
                <a:ea typeface="メイリオ" panose="020B0604030504040204" pitchFamily="50" charset="-128"/>
              </a:rPr>
              <a:t>アメリカに対し、新聞などの発行に印紙を貼ることを義務とした税制を新設し</a:t>
            </a:r>
            <a:r>
              <a:rPr lang="en-US" altLang="ja-JP" b="0" i="0" dirty="0">
                <a:solidFill>
                  <a:srgbClr val="800000"/>
                </a:solidFill>
                <a:effectLst/>
                <a:latin typeface="メイリオ" panose="020B0604030504040204" pitchFamily="50" charset="-128"/>
                <a:ea typeface="メイリオ" panose="020B0604030504040204" pitchFamily="50" charset="-128"/>
              </a:rPr>
              <a:t>､</a:t>
            </a:r>
            <a:r>
              <a:rPr lang="ja-JP" altLang="en-US" b="0" i="0" dirty="0">
                <a:solidFill>
                  <a:srgbClr val="800000"/>
                </a:solidFill>
                <a:effectLst/>
                <a:latin typeface="メイリオ" panose="020B0604030504040204" pitchFamily="50" charset="-128"/>
                <a:ea typeface="メイリオ" panose="020B0604030504040204" pitchFamily="50" charset="-128"/>
              </a:rPr>
              <a:t>課税を強化し言論を抑圧しようとしました。</a:t>
            </a:r>
            <a:endParaRPr lang="en-US" altLang="ja-JP" b="0" i="0" dirty="0">
              <a:solidFill>
                <a:srgbClr val="800000"/>
              </a:solidFill>
              <a:effectLst/>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0" i="0" dirty="0">
                <a:solidFill>
                  <a:srgbClr val="333333"/>
                </a:solidFill>
                <a:latin typeface="Arial"/>
                <a:ea typeface="Arial"/>
                <a:cs typeface="Arial"/>
                <a:sym typeface="Arial"/>
              </a:rPr>
              <a:t>そのため、この不当な課税に対して反対運動が起こり、「代表なくして課税なし」というスローガンが生まれました。</a:t>
            </a:r>
            <a:endParaRPr lang="en-US" altLang="ja-JP" b="0" i="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ja-JP" altLang="en-US" b="0" i="0"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ja-JP" altLang="en-US" dirty="0"/>
              <a:t>≪吹き出しに触れる≫</a:t>
            </a:r>
          </a:p>
          <a:p>
            <a:pPr marL="0" lvl="0" indent="0" algn="l" rtl="0">
              <a:spcBef>
                <a:spcPts val="0"/>
              </a:spcBef>
              <a:spcAft>
                <a:spcPts val="0"/>
              </a:spcAft>
              <a:buNone/>
            </a:pPr>
            <a:br>
              <a:rPr lang="ja-JP" b="0" i="0" dirty="0">
                <a:solidFill>
                  <a:srgbClr val="333333"/>
                </a:solidFill>
                <a:latin typeface="Arial"/>
                <a:ea typeface="Arial"/>
                <a:cs typeface="Arial"/>
                <a:sym typeface="Arial"/>
              </a:rPr>
            </a:br>
            <a:r>
              <a:rPr lang="ja-JP" b="0" i="0" dirty="0">
                <a:solidFill>
                  <a:srgbClr val="333333"/>
                </a:solidFill>
                <a:latin typeface="Arial"/>
                <a:ea typeface="Arial"/>
                <a:cs typeface="Arial"/>
                <a:sym typeface="Arial"/>
              </a:rPr>
              <a:t>人々の税に対する強い意識が</a:t>
            </a:r>
            <a:r>
              <a:rPr lang="ja-JP" altLang="en-US" b="0" i="0" dirty="0">
                <a:solidFill>
                  <a:srgbClr val="333333"/>
                </a:solidFill>
                <a:latin typeface="Arial"/>
                <a:ea typeface="Arial"/>
                <a:cs typeface="Arial"/>
                <a:sym typeface="Arial"/>
              </a:rPr>
              <a:t>独立戦争のきっかけとなり</a:t>
            </a:r>
            <a:r>
              <a:rPr lang="en-US" altLang="ja-JP" b="0" i="0" dirty="0">
                <a:solidFill>
                  <a:srgbClr val="333333"/>
                </a:solidFill>
                <a:latin typeface="Arial"/>
                <a:ea typeface="Arial"/>
                <a:cs typeface="Arial"/>
                <a:sym typeface="Arial"/>
              </a:rPr>
              <a:t>､</a:t>
            </a:r>
            <a:r>
              <a:rPr lang="ja-JP" altLang="ja-JP" b="0" i="0" dirty="0">
                <a:solidFill>
                  <a:srgbClr val="333333"/>
                </a:solidFill>
                <a:latin typeface="Arial"/>
                <a:ea typeface="Arial"/>
                <a:cs typeface="Arial"/>
                <a:sym typeface="Arial"/>
              </a:rPr>
              <a:t>アメリカ</a:t>
            </a:r>
            <a:r>
              <a:rPr lang="ja-JP" altLang="en-US" b="0" i="0" dirty="0">
                <a:solidFill>
                  <a:srgbClr val="333333"/>
                </a:solidFill>
                <a:latin typeface="Arial"/>
                <a:ea typeface="Arial"/>
                <a:cs typeface="Arial"/>
                <a:sym typeface="Arial"/>
              </a:rPr>
              <a:t>は</a:t>
            </a:r>
            <a:r>
              <a:rPr lang="ja-JP" b="0" i="0" dirty="0">
                <a:solidFill>
                  <a:srgbClr val="333333"/>
                </a:solidFill>
                <a:latin typeface="Arial"/>
                <a:ea typeface="Arial"/>
                <a:cs typeface="Arial"/>
                <a:sym typeface="Arial"/>
              </a:rPr>
              <a:t>1776年に独立を果たしました。</a:t>
            </a:r>
            <a:endParaRPr lang="en-US" altLang="ja-JP" b="0" i="0" dirty="0">
              <a:solidFill>
                <a:srgbClr val="333333"/>
              </a:solidFill>
              <a:latin typeface="Arial"/>
              <a:ea typeface="Arial"/>
              <a:cs typeface="Arial"/>
              <a:sym typeface="Arial"/>
            </a:endParaRPr>
          </a:p>
          <a:p>
            <a:pPr marL="0" lvl="0" indent="0" algn="l" rtl="0">
              <a:spcBef>
                <a:spcPts val="0"/>
              </a:spcBef>
              <a:spcAft>
                <a:spcPts val="0"/>
              </a:spcAft>
              <a:buNone/>
            </a:pPr>
            <a:endParaRPr lang="en-US" altLang="ja-JP" b="0" i="0" dirty="0">
              <a:solidFill>
                <a:srgbClr val="333333"/>
              </a:solidFill>
              <a:latin typeface="Arial"/>
              <a:ea typeface="Arial"/>
              <a:cs typeface="Arial"/>
              <a:sym typeface="Arial"/>
            </a:endParaRPr>
          </a:p>
          <a:p>
            <a:pPr marL="0" lvl="0" indent="0" algn="l" rtl="0">
              <a:spcBef>
                <a:spcPts val="0"/>
              </a:spcBef>
              <a:spcAft>
                <a:spcPts val="0"/>
              </a:spcAft>
              <a:buNone/>
            </a:pPr>
            <a:r>
              <a:rPr lang="ja-JP" altLang="en-US" b="0" i="0" dirty="0">
                <a:solidFill>
                  <a:srgbClr val="333333"/>
                </a:solidFill>
                <a:latin typeface="Arial"/>
                <a:ea typeface="Arial"/>
                <a:cs typeface="Arial"/>
                <a:sym typeface="Arial"/>
              </a:rPr>
              <a:t>このような経緯から、</a:t>
            </a:r>
            <a:r>
              <a:rPr lang="ja-JP" b="0" i="0" dirty="0">
                <a:solidFill>
                  <a:srgbClr val="333333"/>
                </a:solidFill>
                <a:latin typeface="Arial"/>
                <a:ea typeface="Arial"/>
                <a:cs typeface="Arial"/>
                <a:sym typeface="Arial"/>
              </a:rPr>
              <a:t>アメリカ</a:t>
            </a:r>
            <a:r>
              <a:rPr lang="ja-JP" altLang="en-US" b="0" i="0" dirty="0">
                <a:solidFill>
                  <a:srgbClr val="333333"/>
                </a:solidFill>
                <a:latin typeface="Arial"/>
                <a:ea typeface="Arial"/>
                <a:cs typeface="Arial"/>
                <a:sym typeface="Arial"/>
              </a:rPr>
              <a:t>の人々</a:t>
            </a:r>
            <a:r>
              <a:rPr lang="ja-JP" b="0" i="0" dirty="0">
                <a:solidFill>
                  <a:srgbClr val="333333"/>
                </a:solidFill>
                <a:latin typeface="Arial"/>
                <a:ea typeface="Arial"/>
                <a:cs typeface="Arial"/>
                <a:sym typeface="Arial"/>
              </a:rPr>
              <a:t>は自分たちの手で勝ち取った民主主義､法治主義を非常に大切にして</a:t>
            </a:r>
            <a:r>
              <a:rPr lang="ja-JP" altLang="en-US" b="0" i="0" dirty="0">
                <a:solidFill>
                  <a:srgbClr val="333333"/>
                </a:solidFill>
                <a:latin typeface="Arial"/>
                <a:ea typeface="Arial"/>
                <a:cs typeface="Arial"/>
                <a:sym typeface="Arial"/>
              </a:rPr>
              <a:t>いて、</a:t>
            </a:r>
            <a:r>
              <a:rPr lang="ja-JP" b="0" i="0" dirty="0">
                <a:solidFill>
                  <a:srgbClr val="333333"/>
                </a:solidFill>
                <a:latin typeface="Arial"/>
                <a:ea typeface="Arial"/>
                <a:cs typeface="Arial"/>
                <a:sym typeface="Arial"/>
              </a:rPr>
              <a:t>納税に対する意識が高く、またその使い道にも強い関心を持っています。</a:t>
            </a:r>
            <a:endParaRPr lang="en-US" altLang="ja-JP" b="0" i="0" dirty="0">
              <a:solidFill>
                <a:srgbClr val="333333"/>
              </a:solidFill>
              <a:latin typeface="Arial"/>
              <a:ea typeface="Arial"/>
              <a:cs typeface="Arial"/>
              <a:sym typeface="Arial"/>
            </a:endParaRPr>
          </a:p>
          <a:p>
            <a:pPr marL="0" lvl="0" indent="0" algn="l" rtl="0">
              <a:spcBef>
                <a:spcPts val="0"/>
              </a:spcBef>
              <a:spcAft>
                <a:spcPts val="0"/>
              </a:spcAft>
              <a:buNone/>
            </a:pPr>
            <a:endParaRPr lang="en-US" b="0" i="0" dirty="0">
              <a:solidFill>
                <a:srgbClr val="33333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では</a:t>
            </a:r>
            <a:r>
              <a:rPr lang="en-US" altLang="ja-JP" dirty="0"/>
              <a:t>､</a:t>
            </a:r>
            <a:r>
              <a:rPr lang="ja-JP" altLang="en-US" dirty="0"/>
              <a:t>ここからは、税に関する具体的なお話をいくつかご紹介しますので、イメージを膨らませて聞いて下さい。</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＜イラストコピー元＞</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b="0" i="0" dirty="0">
                <a:solidFill>
                  <a:srgbClr val="202122"/>
                </a:solidFill>
                <a:effectLst/>
                <a:latin typeface="Arial" panose="020B0604020202020204" pitchFamily="34" charset="0"/>
              </a:rPr>
              <a:t>(</a:t>
            </a:r>
            <a:r>
              <a:rPr lang="ja-JP" altLang="en-US" b="0" i="0" dirty="0">
                <a:solidFill>
                  <a:srgbClr val="202122"/>
                </a:solidFill>
                <a:effectLst/>
                <a:latin typeface="Arial" panose="020B0604020202020204" pitchFamily="34" charset="0"/>
              </a:rPr>
              <a:t>画</a:t>
            </a:r>
            <a:r>
              <a:rPr lang="en-US" altLang="ja-JP" b="0" i="0" dirty="0">
                <a:solidFill>
                  <a:srgbClr val="202122"/>
                </a:solidFill>
                <a:effectLst/>
                <a:latin typeface="Arial" panose="020B0604020202020204" pitchFamily="34" charset="0"/>
              </a:rPr>
              <a:t>) </a:t>
            </a:r>
            <a:r>
              <a:rPr lang="ja-JP" altLang="en-US" b="0" i="0" u="none" strike="noStrike" dirty="0">
                <a:solidFill>
                  <a:srgbClr val="0645AD"/>
                </a:solidFill>
                <a:effectLst/>
                <a:latin typeface="Arial" panose="020B0604020202020204" pitchFamily="34" charset="0"/>
                <a:hlinkClick r:id="rId3" tooltip="ピーター・フレデリク・ロザメル"/>
              </a:rPr>
              <a:t>ピーター・フレデリク・ロザメル</a:t>
            </a:r>
            <a:r>
              <a:rPr lang="ja-JP" altLang="en-US" b="0" i="0" u="none" strike="noStrike" dirty="0">
                <a:solidFill>
                  <a:srgbClr val="0645AD"/>
                </a:solidFill>
                <a:effectLst/>
                <a:latin typeface="Arial" panose="020B0604020202020204" pitchFamily="34" charset="0"/>
              </a:rPr>
              <a:t>（</a:t>
            </a:r>
            <a:r>
              <a:rPr lang="en-US" altLang="ja-JP" b="0" i="0" u="none" strike="noStrike" dirty="0">
                <a:solidFill>
                  <a:srgbClr val="0645AD"/>
                </a:solidFill>
                <a:effectLst/>
                <a:latin typeface="Arial" panose="020B0604020202020204" pitchFamily="34" charset="0"/>
              </a:rPr>
              <a:t>Wikipedia</a:t>
            </a:r>
            <a:r>
              <a:rPr lang="ja-JP" altLang="en-US" b="0" i="0" u="none" strike="noStrike" dirty="0">
                <a:solidFill>
                  <a:srgbClr val="0645AD"/>
                </a:solidFill>
                <a:effectLst/>
                <a:latin typeface="Arial" panose="020B0604020202020204" pitchFamily="34" charset="0"/>
              </a:rPr>
              <a:t>より）</a:t>
            </a:r>
            <a:endParaRPr lang="en-US" altLang="ja-JP" dirty="0"/>
          </a:p>
        </p:txBody>
      </p:sp>
      <p:sp>
        <p:nvSpPr>
          <p:cNvPr id="166" name="Google Shape;1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extLst>
      <p:ext uri="{BB962C8B-B14F-4D97-AF65-F5344CB8AC3E}">
        <p14:creationId xmlns:p14="http://schemas.microsoft.com/office/powerpoint/2010/main" val="292894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≪事例を紹介≫</a:t>
            </a:r>
          </a:p>
          <a:p>
            <a:pPr marL="0" lvl="0" indent="0" algn="l" rtl="0">
              <a:spcBef>
                <a:spcPts val="0"/>
              </a:spcBef>
              <a:spcAft>
                <a:spcPts val="0"/>
              </a:spcAft>
              <a:buNone/>
            </a:pPr>
            <a:endParaRPr dirty="0"/>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extLst>
      <p:ext uri="{BB962C8B-B14F-4D97-AF65-F5344CB8AC3E}">
        <p14:creationId xmlns:p14="http://schemas.microsoft.com/office/powerpoint/2010/main" val="246058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≪事例を紹介≫</a:t>
            </a:r>
          </a:p>
          <a:p>
            <a:pPr marL="0" lvl="0" indent="0" algn="l" rtl="0">
              <a:spcBef>
                <a:spcPts val="0"/>
              </a:spcBef>
              <a:spcAft>
                <a:spcPts val="0"/>
              </a:spcAft>
              <a:buNone/>
            </a:pPr>
            <a:endParaRPr dirty="0"/>
          </a:p>
          <a:p>
            <a:pPr marL="0" lvl="0" indent="0" algn="l" rtl="0">
              <a:spcBef>
                <a:spcPts val="0"/>
              </a:spcBef>
              <a:spcAft>
                <a:spcPts val="0"/>
              </a:spcAft>
              <a:buNone/>
            </a:pPr>
            <a:r>
              <a:rPr lang="ja-JP" altLang="en-US" dirty="0"/>
              <a:t>みなさんは</a:t>
            </a:r>
            <a:r>
              <a:rPr lang="en-US" altLang="ja-JP" dirty="0"/>
              <a:t>､</a:t>
            </a:r>
            <a:r>
              <a:rPr lang="ja-JP" altLang="en-US" dirty="0"/>
              <a:t>どのように感じますか</a:t>
            </a:r>
            <a:r>
              <a:rPr lang="ja-JP" dirty="0"/>
              <a:t>。</a:t>
            </a:r>
            <a:endParaRPr lang="en-US" altLang="ja-JP" dirty="0"/>
          </a:p>
          <a:p>
            <a:pPr marL="0" lvl="0" indent="0" algn="l" rtl="0">
              <a:spcBef>
                <a:spcPts val="0"/>
              </a:spcBef>
              <a:spcAft>
                <a:spcPts val="0"/>
              </a:spcAft>
              <a:buNone/>
            </a:pPr>
            <a:r>
              <a:rPr lang="ja-JP" altLang="en-US" dirty="0"/>
              <a:t>日本では</a:t>
            </a:r>
            <a:r>
              <a:rPr lang="en-US" altLang="ja-JP" dirty="0"/>
              <a:t>､</a:t>
            </a:r>
            <a:r>
              <a:rPr lang="ja-JP" altLang="en-US" dirty="0"/>
              <a:t>消防は国民すべてが無料で受けられる行政サービス（救急車</a:t>
            </a:r>
            <a:r>
              <a:rPr lang="en-US" altLang="ja-JP" dirty="0" err="1"/>
              <a:t>etc</a:t>
            </a:r>
            <a:r>
              <a:rPr lang="ja-JP" altLang="en-US" dirty="0"/>
              <a:t>）なので</a:t>
            </a:r>
            <a:r>
              <a:rPr lang="en-US" altLang="ja-JP" dirty="0"/>
              <a:t>､</a:t>
            </a:r>
            <a:r>
              <a:rPr lang="ja-JP" altLang="en-US" dirty="0"/>
              <a:t>びっくりしたのではないでしょうか。</a:t>
            </a:r>
            <a:endParaRPr lang="en-US" altLang="ja-JP" dirty="0"/>
          </a:p>
          <a:p>
            <a:pPr marL="0" lvl="0" indent="0" algn="l" rtl="0">
              <a:spcBef>
                <a:spcPts val="0"/>
              </a:spcBef>
              <a:spcAft>
                <a:spcPts val="0"/>
              </a:spcAft>
              <a:buNone/>
            </a:pPr>
            <a:r>
              <a:rPr lang="ja-JP" altLang="en-US" dirty="0"/>
              <a:t>全ての国がそうではないのですね。</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私たちは</a:t>
            </a:r>
            <a:r>
              <a:rPr lang="en-US" altLang="ja-JP" dirty="0"/>
              <a:t>､</a:t>
            </a:r>
            <a:r>
              <a:rPr lang="ja-JP" altLang="en-US" dirty="0"/>
              <a:t>私たちの代表者である国会議員が決めた</a:t>
            </a:r>
            <a:r>
              <a:rPr lang="en-US" altLang="ja-JP" dirty="0"/>
              <a:t>､</a:t>
            </a:r>
            <a:r>
              <a:rPr lang="ja-JP" altLang="en-US" dirty="0"/>
              <a:t>国の制度や行政サービスの中で暮らしています。</a:t>
            </a:r>
            <a:endParaRPr lang="en-US" altLang="ja-JP" dirty="0"/>
          </a:p>
          <a:p>
            <a:pPr marL="0" lvl="0" indent="0" algn="l" rtl="0">
              <a:spcBef>
                <a:spcPts val="0"/>
              </a:spcBef>
              <a:spcAft>
                <a:spcPts val="0"/>
              </a:spcAft>
              <a:buNone/>
            </a:pPr>
            <a:r>
              <a:rPr lang="ja-JP" altLang="en-US" dirty="0"/>
              <a:t>そしてその財源となるのが、税金というわけです。</a:t>
            </a:r>
            <a:endParaRPr lang="en-US" altLang="ja-JP" dirty="0"/>
          </a:p>
          <a:p>
            <a:pPr marL="0" lvl="0" indent="0" algn="l" rtl="0">
              <a:spcBef>
                <a:spcPts val="0"/>
              </a:spcBef>
              <a:spcAft>
                <a:spcPts val="0"/>
              </a:spcAft>
              <a:buNone/>
            </a:pPr>
            <a:endParaRPr dirty="0"/>
          </a:p>
          <a:p>
            <a:pPr marL="0" lvl="0" indent="0" algn="l" rtl="0">
              <a:spcBef>
                <a:spcPts val="0"/>
              </a:spcBef>
              <a:spcAft>
                <a:spcPts val="0"/>
              </a:spcAft>
              <a:buNone/>
            </a:pPr>
            <a:r>
              <a:rPr lang="ja-JP" altLang="en-US" dirty="0"/>
              <a:t>ここで、消費税の税率を国際比較したグラフをご紹介します。</a:t>
            </a:r>
            <a:endParaRPr dirty="0"/>
          </a:p>
        </p:txBody>
      </p:sp>
      <p:sp>
        <p:nvSpPr>
          <p:cNvPr id="184" name="Google Shape;1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extLst>
      <p:ext uri="{BB962C8B-B14F-4D97-AF65-F5344CB8AC3E}">
        <p14:creationId xmlns:p14="http://schemas.microsoft.com/office/powerpoint/2010/main" val="91033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430"/>
              </a:spcBef>
              <a:spcAft>
                <a:spcPts val="0"/>
              </a:spcAft>
              <a:buClr>
                <a:srgbClr val="000000"/>
              </a:buClr>
              <a:buSzPts val="1200"/>
              <a:buFont typeface="Arial"/>
              <a:buNone/>
              <a:tabLst/>
              <a:defRPr/>
            </a:pPr>
            <a:r>
              <a:rPr lang="ja-JP" altLang="en-US" sz="1200" dirty="0">
                <a:solidFill>
                  <a:srgbClr val="000000"/>
                </a:solidFill>
                <a:latin typeface="Arial"/>
                <a:ea typeface="Arial"/>
                <a:cs typeface="Arial"/>
                <a:sym typeface="Arial"/>
              </a:rPr>
              <a:t>消費税（付加価値税）は、世界の約</a:t>
            </a:r>
            <a:r>
              <a:rPr lang="en-US" altLang="ja-JP" sz="1200" dirty="0">
                <a:solidFill>
                  <a:srgbClr val="000000"/>
                </a:solidFill>
                <a:latin typeface="Arial"/>
                <a:ea typeface="Arial"/>
                <a:cs typeface="Arial"/>
                <a:sym typeface="Arial"/>
              </a:rPr>
              <a:t>200</a:t>
            </a:r>
            <a:r>
              <a:rPr lang="ja-JP" altLang="en-US" sz="1200" dirty="0">
                <a:solidFill>
                  <a:srgbClr val="000000"/>
                </a:solidFill>
                <a:latin typeface="Arial"/>
                <a:ea typeface="Arial"/>
                <a:cs typeface="Arial"/>
                <a:sym typeface="Arial"/>
              </a:rPr>
              <a:t>の国々のうち、約</a:t>
            </a:r>
            <a:r>
              <a:rPr lang="en-US" altLang="ja-JP" sz="1200" dirty="0">
                <a:solidFill>
                  <a:srgbClr val="000000"/>
                </a:solidFill>
                <a:latin typeface="Arial"/>
                <a:ea typeface="Arial"/>
                <a:cs typeface="Arial"/>
                <a:sym typeface="Arial"/>
              </a:rPr>
              <a:t>150</a:t>
            </a:r>
            <a:r>
              <a:rPr lang="ja-JP" altLang="en-US" sz="1200" dirty="0">
                <a:solidFill>
                  <a:srgbClr val="000000"/>
                </a:solidFill>
                <a:latin typeface="Arial"/>
                <a:ea typeface="Arial"/>
                <a:cs typeface="Arial"/>
                <a:sym typeface="Arial"/>
              </a:rPr>
              <a:t>もの国々で導入されています。</a:t>
            </a:r>
            <a:endParaRPr lang="en-US" altLang="ja-JP" sz="1200" dirty="0">
              <a:solidFill>
                <a:srgbClr val="000000"/>
              </a:solidFill>
              <a:latin typeface="Arial"/>
              <a:ea typeface="Arial"/>
              <a:cs typeface="Arial"/>
              <a:sym typeface="Arial"/>
            </a:endParaRPr>
          </a:p>
          <a:p>
            <a:pPr marL="0" lvl="0" indent="0" algn="l" rtl="0">
              <a:spcBef>
                <a:spcPts val="430"/>
              </a:spcBef>
              <a:spcAft>
                <a:spcPts val="0"/>
              </a:spcAft>
              <a:buClr>
                <a:srgbClr val="000000"/>
              </a:buClr>
              <a:buSzPts val="1200"/>
              <a:buFont typeface="Arial"/>
              <a:buNone/>
            </a:pPr>
            <a:r>
              <a:rPr lang="ja-JP" sz="1200" dirty="0">
                <a:solidFill>
                  <a:srgbClr val="000000"/>
                </a:solidFill>
                <a:latin typeface="Arial"/>
                <a:ea typeface="Arial"/>
                <a:cs typeface="Arial"/>
                <a:sym typeface="Arial"/>
              </a:rPr>
              <a:t>なぜ、国によって</a:t>
            </a:r>
            <a:r>
              <a:rPr lang="ja-JP" altLang="en-US" sz="1200" dirty="0">
                <a:solidFill>
                  <a:srgbClr val="000000"/>
                </a:solidFill>
                <a:latin typeface="Arial"/>
                <a:ea typeface="Arial"/>
                <a:cs typeface="Arial"/>
                <a:sym typeface="Arial"/>
              </a:rPr>
              <a:t>これほど税率が</a:t>
            </a:r>
            <a:r>
              <a:rPr lang="ja-JP" sz="1200" dirty="0">
                <a:solidFill>
                  <a:srgbClr val="000000"/>
                </a:solidFill>
                <a:latin typeface="Arial"/>
                <a:ea typeface="Arial"/>
                <a:cs typeface="Arial"/>
                <a:sym typeface="Arial"/>
              </a:rPr>
              <a:t>異なるのでしょうか？</a:t>
            </a:r>
            <a:endParaRPr sz="1200" dirty="0">
              <a:latin typeface="Arial"/>
              <a:ea typeface="Arial"/>
              <a:cs typeface="Arial"/>
              <a:sym typeface="Arial"/>
            </a:endParaRPr>
          </a:p>
          <a:p>
            <a:pPr marL="0" lvl="0" indent="0" algn="l" rtl="0">
              <a:spcBef>
                <a:spcPts val="430"/>
              </a:spcBef>
              <a:spcAft>
                <a:spcPts val="0"/>
              </a:spcAft>
              <a:buClr>
                <a:schemeClr val="dk1"/>
              </a:buClr>
              <a:buSzPts val="1200"/>
              <a:buFont typeface="Calibri"/>
              <a:buNone/>
            </a:pPr>
            <a:endParaRPr sz="1200" dirty="0">
              <a:solidFill>
                <a:srgbClr val="000000"/>
              </a:solidFill>
              <a:latin typeface="Arial"/>
              <a:ea typeface="Arial"/>
              <a:cs typeface="Arial"/>
              <a:sym typeface="Arial"/>
            </a:endParaRPr>
          </a:p>
          <a:p>
            <a:pPr marL="0" lvl="0" indent="0" algn="l" rtl="0">
              <a:spcBef>
                <a:spcPts val="430"/>
              </a:spcBef>
              <a:spcAft>
                <a:spcPts val="0"/>
              </a:spcAft>
              <a:buClr>
                <a:srgbClr val="000000"/>
              </a:buClr>
              <a:buSzPts val="1200"/>
              <a:buFont typeface="Arial"/>
              <a:buNone/>
            </a:pPr>
            <a:r>
              <a:rPr lang="ja-JP" sz="1200" dirty="0">
                <a:solidFill>
                  <a:srgbClr val="000000"/>
                </a:solidFill>
                <a:latin typeface="Arial"/>
                <a:ea typeface="Arial"/>
                <a:cs typeface="Arial"/>
                <a:sym typeface="Arial"/>
              </a:rPr>
              <a:t>これは、国によって経済力や</a:t>
            </a:r>
            <a:r>
              <a:rPr lang="ja-JP" altLang="en-US" sz="1200" dirty="0">
                <a:solidFill>
                  <a:srgbClr val="000000"/>
                </a:solidFill>
                <a:latin typeface="Arial"/>
                <a:ea typeface="Arial"/>
                <a:cs typeface="Arial"/>
                <a:sym typeface="Arial"/>
              </a:rPr>
              <a:t>国民の</a:t>
            </a:r>
            <a:r>
              <a:rPr lang="ja-JP" sz="1200" dirty="0">
                <a:solidFill>
                  <a:srgbClr val="000000"/>
                </a:solidFill>
                <a:latin typeface="Arial"/>
                <a:ea typeface="Arial"/>
                <a:cs typeface="Arial"/>
                <a:sym typeface="Arial"/>
              </a:rPr>
              <a:t>考え方が違うから</a:t>
            </a:r>
            <a:r>
              <a:rPr lang="ja-JP" altLang="en-US" sz="1200" dirty="0">
                <a:solidFill>
                  <a:srgbClr val="000000"/>
                </a:solidFill>
                <a:latin typeface="Arial"/>
                <a:ea typeface="Arial"/>
                <a:cs typeface="Arial"/>
                <a:sym typeface="Arial"/>
              </a:rPr>
              <a:t>です。</a:t>
            </a:r>
            <a:endParaRPr lang="en-US" altLang="ja-JP" sz="1200" dirty="0">
              <a:solidFill>
                <a:srgbClr val="000000"/>
              </a:solidFill>
              <a:latin typeface="Arial"/>
              <a:ea typeface="Arial"/>
              <a:cs typeface="Arial"/>
              <a:sym typeface="Arial"/>
            </a:endParaRPr>
          </a:p>
          <a:p>
            <a:pPr marL="0" lvl="0" indent="0" algn="l" rtl="0">
              <a:spcBef>
                <a:spcPts val="430"/>
              </a:spcBef>
              <a:spcAft>
                <a:spcPts val="0"/>
              </a:spcAft>
              <a:buClr>
                <a:srgbClr val="000000"/>
              </a:buClr>
              <a:buSzPts val="1200"/>
              <a:buFont typeface="Arial"/>
              <a:buNone/>
            </a:pPr>
            <a:r>
              <a:rPr lang="ja-JP" sz="1200" dirty="0">
                <a:solidFill>
                  <a:srgbClr val="000000"/>
                </a:solidFill>
                <a:latin typeface="Arial"/>
                <a:ea typeface="Arial"/>
                <a:cs typeface="Arial"/>
                <a:sym typeface="Arial"/>
              </a:rPr>
              <a:t>それぞれの国の事情に応じて</a:t>
            </a:r>
            <a:r>
              <a:rPr lang="ja-JP" altLang="en-US" sz="1200" dirty="0">
                <a:solidFill>
                  <a:srgbClr val="000000"/>
                </a:solidFill>
                <a:latin typeface="Arial"/>
                <a:ea typeface="Arial"/>
                <a:cs typeface="Arial"/>
                <a:sym typeface="Arial"/>
              </a:rPr>
              <a:t>、国民が納得できる範囲で</a:t>
            </a:r>
            <a:r>
              <a:rPr lang="ja-JP" sz="1200" dirty="0">
                <a:solidFill>
                  <a:srgbClr val="000000"/>
                </a:solidFill>
                <a:latin typeface="Arial"/>
                <a:ea typeface="Arial"/>
                <a:cs typeface="Arial"/>
                <a:sym typeface="Arial"/>
              </a:rPr>
              <a:t>税率が決められ</a:t>
            </a:r>
            <a:r>
              <a:rPr lang="ja-JP" altLang="en-US" sz="1200" dirty="0">
                <a:solidFill>
                  <a:srgbClr val="000000"/>
                </a:solidFill>
                <a:latin typeface="Arial"/>
                <a:ea typeface="Arial"/>
                <a:cs typeface="Arial"/>
                <a:sym typeface="Arial"/>
              </a:rPr>
              <a:t>、それによって実行できる政策が取捨選択されています</a:t>
            </a:r>
            <a:r>
              <a:rPr lang="ja-JP" sz="1200" dirty="0">
                <a:solidFill>
                  <a:srgbClr val="000000"/>
                </a:solidFill>
                <a:latin typeface="Arial"/>
                <a:ea typeface="Arial"/>
                <a:cs typeface="Arial"/>
                <a:sym typeface="Arial"/>
              </a:rPr>
              <a:t>。</a:t>
            </a:r>
            <a:endParaRPr lang="en-US" altLang="ja-JP" sz="1200" dirty="0">
              <a:solidFill>
                <a:srgbClr val="000000"/>
              </a:solidFill>
              <a:latin typeface="Arial"/>
              <a:ea typeface="Arial"/>
              <a:cs typeface="Arial"/>
              <a:sym typeface="Arial"/>
            </a:endParaRPr>
          </a:p>
          <a:p>
            <a:pPr marL="0" lvl="0" indent="0" algn="l" rtl="0">
              <a:spcBef>
                <a:spcPts val="430"/>
              </a:spcBef>
              <a:spcAft>
                <a:spcPts val="0"/>
              </a:spcAft>
              <a:buClr>
                <a:srgbClr val="000000"/>
              </a:buClr>
              <a:buSzPts val="1200"/>
              <a:buFont typeface="Arial"/>
              <a:buNone/>
            </a:pPr>
            <a:endParaRPr lang="en-US" sz="1200" dirty="0">
              <a:solidFill>
                <a:srgbClr val="000000"/>
              </a:solidFill>
              <a:latin typeface="Arial"/>
              <a:ea typeface="Arial"/>
              <a:cs typeface="Arial"/>
              <a:sym typeface="Arial"/>
            </a:endParaRPr>
          </a:p>
          <a:p>
            <a:pPr marL="0" lvl="0" indent="0" algn="l" rtl="0">
              <a:spcBef>
                <a:spcPts val="430"/>
              </a:spcBef>
              <a:spcAft>
                <a:spcPts val="0"/>
              </a:spcAft>
              <a:buClr>
                <a:schemeClr val="dk1"/>
              </a:buClr>
              <a:buSzPts val="1200"/>
              <a:buFont typeface="Calibri"/>
              <a:buNone/>
            </a:pPr>
            <a:r>
              <a:rPr lang="ja-JP" altLang="en-US" sz="1200" dirty="0">
                <a:latin typeface="Arial"/>
                <a:ea typeface="Arial"/>
                <a:cs typeface="Arial"/>
                <a:sym typeface="Arial"/>
              </a:rPr>
              <a:t>では、最も高い</a:t>
            </a:r>
            <a:r>
              <a:rPr lang="en-US" altLang="ja-JP" sz="1200" dirty="0">
                <a:latin typeface="Arial"/>
                <a:ea typeface="Arial"/>
                <a:cs typeface="Arial"/>
                <a:sym typeface="Arial"/>
              </a:rPr>
              <a:t>25%</a:t>
            </a:r>
            <a:r>
              <a:rPr lang="ja-JP" altLang="en-US" sz="1200" dirty="0">
                <a:latin typeface="Arial"/>
                <a:ea typeface="Arial"/>
                <a:cs typeface="Arial"/>
                <a:sym typeface="Arial"/>
              </a:rPr>
              <a:t>の消費税率を受け入れているスウェーデンの人々は、税に対してどのように受け止めているのでしょうか。</a:t>
            </a:r>
            <a:endParaRPr lang="en-US" altLang="ja-JP" sz="1200" dirty="0">
              <a:latin typeface="Arial"/>
              <a:ea typeface="Arial"/>
              <a:cs typeface="Arial"/>
              <a:sym typeface="Arial"/>
            </a:endParaRPr>
          </a:p>
          <a:p>
            <a:pPr marL="0" lvl="0" indent="0" algn="l" rtl="0">
              <a:spcBef>
                <a:spcPts val="430"/>
              </a:spcBef>
              <a:spcAft>
                <a:spcPts val="0"/>
              </a:spcAft>
              <a:buClr>
                <a:schemeClr val="dk1"/>
              </a:buClr>
              <a:buSzPts val="1200"/>
              <a:buFont typeface="Calibri"/>
              <a:buNone/>
            </a:pPr>
            <a:endParaRPr lang="en-US" sz="1200" dirty="0">
              <a:latin typeface="Arial"/>
              <a:ea typeface="Arial"/>
              <a:cs typeface="Arial"/>
              <a:sym typeface="Arial"/>
            </a:endParaRPr>
          </a:p>
          <a:p>
            <a:pPr marL="0" lvl="0" indent="0" algn="l" rtl="0">
              <a:spcBef>
                <a:spcPts val="430"/>
              </a:spcBef>
              <a:spcAft>
                <a:spcPts val="0"/>
              </a:spcAft>
              <a:buClr>
                <a:schemeClr val="dk1"/>
              </a:buClr>
              <a:buSzPts val="1200"/>
              <a:buFont typeface="Calibri"/>
              <a:buNone/>
            </a:pPr>
            <a:r>
              <a:rPr lang="en-US" altLang="ja-JP" sz="1200" dirty="0">
                <a:latin typeface="Arial"/>
                <a:ea typeface="Arial"/>
                <a:cs typeface="Arial"/>
                <a:sym typeface="Arial"/>
              </a:rPr>
              <a:t>【</a:t>
            </a:r>
            <a:r>
              <a:rPr lang="ja-JP" altLang="en-US" sz="1200" dirty="0">
                <a:latin typeface="Arial"/>
                <a:ea typeface="Arial"/>
                <a:cs typeface="Arial"/>
                <a:sym typeface="Arial"/>
              </a:rPr>
              <a:t>出典</a:t>
            </a:r>
            <a:r>
              <a:rPr lang="en-US" altLang="ja-JP" sz="1200" dirty="0">
                <a:latin typeface="Arial"/>
                <a:ea typeface="Arial"/>
                <a:cs typeface="Arial"/>
                <a:sym typeface="Arial"/>
              </a:rPr>
              <a:t>】https://www.nta.go.jp/taxes/kids/hatten/page13.htm</a:t>
            </a:r>
            <a:endParaRPr sz="1200" dirty="0">
              <a:latin typeface="Arial"/>
              <a:ea typeface="Arial"/>
              <a:cs typeface="Arial"/>
              <a:sym typeface="Arial"/>
            </a:endParaRPr>
          </a:p>
        </p:txBody>
      </p:sp>
      <p:sp>
        <p:nvSpPr>
          <p:cNvPr id="246" name="Google Shape;2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extLst>
      <p:ext uri="{BB962C8B-B14F-4D97-AF65-F5344CB8AC3E}">
        <p14:creationId xmlns:p14="http://schemas.microsoft.com/office/powerpoint/2010/main" val="423804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t>≪事例を紹介≫</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消費税</a:t>
            </a:r>
            <a:r>
              <a:rPr lang="en-US" altLang="ja-JP" dirty="0"/>
              <a:t>25%</a:t>
            </a:r>
            <a:r>
              <a:rPr lang="ja-JP" altLang="en-US" dirty="0"/>
              <a:t>と聞くと、高すぎるような気がしますね。</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しかし</a:t>
            </a:r>
            <a:r>
              <a:rPr lang="en-US" altLang="ja-JP" dirty="0"/>
              <a:t>､</a:t>
            </a:r>
            <a:r>
              <a:rPr lang="ja-JP" altLang="en-US" dirty="0"/>
              <a:t>スウェーデンの消費税は</a:t>
            </a:r>
            <a:r>
              <a:rPr lang="en-US" altLang="ja-JP" dirty="0"/>
              <a:t>1991</a:t>
            </a:r>
            <a:r>
              <a:rPr lang="ja-JP" altLang="en-US" dirty="0"/>
              <a:t>年に</a:t>
            </a:r>
            <a:r>
              <a:rPr lang="en-US" altLang="ja-JP" dirty="0"/>
              <a:t>25%</a:t>
            </a:r>
            <a:r>
              <a:rPr lang="ja-JP" altLang="en-US" dirty="0"/>
              <a:t>になり、既に約</a:t>
            </a:r>
            <a:r>
              <a:rPr lang="en-US" altLang="ja-JP" dirty="0"/>
              <a:t>30</a:t>
            </a:r>
            <a:r>
              <a:rPr lang="ja-JP" altLang="en-US" dirty="0"/>
              <a:t>年が経過しています。</a:t>
            </a:r>
            <a:endParaRPr lang="en-US" altLang="ja-JP" dirty="0"/>
          </a:p>
          <a:p>
            <a:pPr marL="0" lvl="0" indent="0" algn="l" rtl="0">
              <a:spcBef>
                <a:spcPts val="0"/>
              </a:spcBef>
              <a:spcAft>
                <a:spcPts val="0"/>
              </a:spcAft>
              <a:buNone/>
            </a:pPr>
            <a:r>
              <a:rPr lang="ja-JP" altLang="en-US" dirty="0"/>
              <a:t>自分たちの社会を支える負担として、スウェーデン国民がこの税率を積極的に支持していることが分かります。</a:t>
            </a:r>
            <a:endParaRPr lang="en-US" altLang="ja-JP" dirty="0"/>
          </a:p>
        </p:txBody>
      </p:sp>
      <p:sp>
        <p:nvSpPr>
          <p:cNvPr id="254" name="Google Shape;2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9</a:t>
            </a:fld>
            <a:endParaRPr/>
          </a:p>
        </p:txBody>
      </p:sp>
    </p:spTree>
    <p:extLst>
      <p:ext uri="{BB962C8B-B14F-4D97-AF65-F5344CB8AC3E}">
        <p14:creationId xmlns:p14="http://schemas.microsoft.com/office/powerpoint/2010/main" val="278981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web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8"/>
        <p:cNvGrpSpPr/>
        <p:nvPr/>
      </p:nvGrpSpPr>
      <p:grpSpPr>
        <a:xfrm>
          <a:off x="0" y="0"/>
          <a:ext cx="0" cy="0"/>
          <a:chOff x="0" y="0"/>
          <a:chExt cx="0" cy="0"/>
        </a:xfrm>
      </p:grpSpPr>
      <p:sp>
        <p:nvSpPr>
          <p:cNvPr id="91" name="Google Shape;91;p13"/>
          <p:cNvSpPr/>
          <p:nvPr/>
        </p:nvSpPr>
        <p:spPr>
          <a:xfrm>
            <a:off x="333635" y="1247540"/>
            <a:ext cx="8476730" cy="2269998"/>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4800" dirty="0">
                <a:solidFill>
                  <a:schemeClr val="lt1"/>
                </a:solidFill>
                <a:latin typeface="HG丸ｺﾞｼｯｸM-PRO" panose="020F0600000000000000" pitchFamily="50" charset="-128"/>
                <a:ea typeface="HG丸ｺﾞｼｯｸM-PRO" panose="020F0600000000000000" pitchFamily="50" charset="-128"/>
              </a:rPr>
              <a:t>「</a:t>
            </a:r>
            <a:r>
              <a:rPr lang="ja-JP" altLang="en-US" sz="4800" b="0" i="0" u="none" strike="noStrike" cap="none" dirty="0">
                <a:solidFill>
                  <a:schemeClr val="lt1"/>
                </a:solidFill>
                <a:latin typeface="HG丸ｺﾞｼｯｸM-PRO" panose="020F0600000000000000" pitchFamily="50" charset="-128"/>
                <a:ea typeface="HG丸ｺﾞｼｯｸM-PRO" panose="020F0600000000000000" pitchFamily="50" charset="-128"/>
                <a:sym typeface="Arial"/>
              </a:rPr>
              <a:t>税が果たす役割」</a:t>
            </a:r>
            <a:endParaRPr sz="4800" b="0" i="0" u="none" strike="noStrike" cap="none" dirty="0">
              <a:solidFill>
                <a:schemeClr val="lt1"/>
              </a:solidFill>
              <a:latin typeface="HG丸ｺﾞｼｯｸM-PRO" panose="020F0600000000000000" pitchFamily="50" charset="-128"/>
              <a:ea typeface="HG丸ｺﾞｼｯｸM-PRO" panose="020F0600000000000000" pitchFamily="50" charset="-128"/>
              <a:sym typeface="Arial"/>
            </a:endParaRPr>
          </a:p>
        </p:txBody>
      </p:sp>
      <p:sp>
        <p:nvSpPr>
          <p:cNvPr id="92" name="Google Shape;92;p13"/>
          <p:cNvSpPr/>
          <p:nvPr/>
        </p:nvSpPr>
        <p:spPr>
          <a:xfrm>
            <a:off x="1896970" y="4872609"/>
            <a:ext cx="5280660" cy="96697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b="0" i="0" u="none" strike="noStrike" cap="none" dirty="0">
                <a:solidFill>
                  <a:schemeClr val="tx1">
                    <a:lumMod val="50000"/>
                    <a:lumOff val="50000"/>
                  </a:schemeClr>
                </a:solidFill>
                <a:latin typeface="HG丸ｺﾞｼｯｸM-PRO" panose="020F0600000000000000" pitchFamily="50" charset="-128"/>
                <a:ea typeface="HG丸ｺﾞｼｯｸM-PRO" panose="020F0600000000000000" pitchFamily="50" charset="-128"/>
                <a:sym typeface="Arial"/>
              </a:rPr>
              <a:t>東京地方税理士会</a:t>
            </a:r>
            <a:endParaRPr dirty="0">
              <a:solidFill>
                <a:schemeClr val="tx1">
                  <a:lumMod val="50000"/>
                  <a:lumOff val="50000"/>
                </a:schemeClr>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C4600CA4-58F2-48F7-B1DA-A67E42CD4938}"/>
              </a:ext>
            </a:extLst>
          </p:cNvPr>
          <p:cNvPicPr>
            <a:picLocks noChangeAspect="1"/>
          </p:cNvPicPr>
          <p:nvPr/>
        </p:nvPicPr>
        <p:blipFill>
          <a:blip r:embed="rId3"/>
          <a:stretch>
            <a:fillRect/>
          </a:stretch>
        </p:blipFill>
        <p:spPr>
          <a:xfrm>
            <a:off x="6942118" y="4432465"/>
            <a:ext cx="1928750" cy="1928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93"/>
        <p:cNvGrpSpPr/>
        <p:nvPr/>
      </p:nvGrpSpPr>
      <p:grpSpPr>
        <a:xfrm>
          <a:off x="0" y="0"/>
          <a:ext cx="0" cy="0"/>
          <a:chOff x="0" y="0"/>
          <a:chExt cx="0" cy="0"/>
        </a:xfrm>
      </p:grpSpPr>
      <p:sp>
        <p:nvSpPr>
          <p:cNvPr id="294" name="Google Shape;294;p33"/>
          <p:cNvSpPr txBox="1">
            <a:spLocks noGrp="1"/>
          </p:cNvSpPr>
          <p:nvPr>
            <p:ph type="title"/>
          </p:nvPr>
        </p:nvSpPr>
        <p:spPr>
          <a:xfrm>
            <a:off x="0" y="0"/>
            <a:ext cx="9144000" cy="14400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2000" dirty="0">
                <a:solidFill>
                  <a:schemeClr val="lt1"/>
                </a:solidFill>
                <a:latin typeface="HG丸ｺﾞｼｯｸM-PRO" panose="020F0600000000000000" pitchFamily="50" charset="-128"/>
                <a:ea typeface="HG丸ｺﾞｼｯｸM-PRO" panose="020F0600000000000000" pitchFamily="50" charset="-128"/>
                <a:cs typeface="Arial"/>
                <a:sym typeface="Arial"/>
              </a:rPr>
              <a:t>②具体例から考えよう</a:t>
            </a:r>
            <a:br>
              <a:rPr lang="en-US" altLang="ja-JP" sz="22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コロナ禍の政策</a:t>
            </a: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の違い</a:t>
            </a:r>
            <a:endParaRPr sz="4500" dirty="0">
              <a:latin typeface="HG丸ｺﾞｼｯｸM-PRO" panose="020F0600000000000000" pitchFamily="50" charset="-128"/>
              <a:ea typeface="HG丸ｺﾞｼｯｸM-PRO" panose="020F0600000000000000" pitchFamily="50" charset="-128"/>
            </a:endParaRPr>
          </a:p>
        </p:txBody>
      </p:sp>
      <p:grpSp>
        <p:nvGrpSpPr>
          <p:cNvPr id="4" name="グループ化 3">
            <a:extLst>
              <a:ext uri="{FF2B5EF4-FFF2-40B4-BE49-F238E27FC236}">
                <a16:creationId xmlns:a16="http://schemas.microsoft.com/office/drawing/2014/main" id="{4A1E408B-FA1D-4BCA-9A39-CA9100A154E8}"/>
              </a:ext>
            </a:extLst>
          </p:cNvPr>
          <p:cNvGrpSpPr/>
          <p:nvPr/>
        </p:nvGrpSpPr>
        <p:grpSpPr>
          <a:xfrm>
            <a:off x="4182422" y="1827522"/>
            <a:ext cx="4332928" cy="2774324"/>
            <a:chOff x="4182422" y="1827522"/>
            <a:chExt cx="4332928" cy="2774324"/>
          </a:xfrm>
        </p:grpSpPr>
        <p:sp>
          <p:nvSpPr>
            <p:cNvPr id="295" name="Google Shape;295;p33"/>
            <p:cNvSpPr/>
            <p:nvPr/>
          </p:nvSpPr>
          <p:spPr>
            <a:xfrm>
              <a:off x="4182422" y="3937625"/>
              <a:ext cx="863655" cy="664221"/>
            </a:xfrm>
            <a:prstGeom prst="rightArrow">
              <a:avLst>
                <a:gd name="adj1" fmla="val 50000"/>
                <a:gd name="adj2" fmla="val 5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grpSp>
          <p:nvGrpSpPr>
            <p:cNvPr id="2" name="グループ化 1">
              <a:extLst>
                <a:ext uri="{FF2B5EF4-FFF2-40B4-BE49-F238E27FC236}">
                  <a16:creationId xmlns:a16="http://schemas.microsoft.com/office/drawing/2014/main" id="{E1564FFC-8C21-4F63-80D5-998B7F2C20DF}"/>
                </a:ext>
              </a:extLst>
            </p:cNvPr>
            <p:cNvGrpSpPr/>
            <p:nvPr/>
          </p:nvGrpSpPr>
          <p:grpSpPr>
            <a:xfrm>
              <a:off x="5128173" y="1827522"/>
              <a:ext cx="3387177" cy="2222170"/>
              <a:chOff x="5128173" y="1827522"/>
              <a:chExt cx="3387177" cy="2222170"/>
            </a:xfrm>
          </p:grpSpPr>
          <p:sp>
            <p:nvSpPr>
              <p:cNvPr id="296" name="Google Shape;296;p33"/>
              <p:cNvSpPr/>
              <p:nvPr/>
            </p:nvSpPr>
            <p:spPr>
              <a:xfrm>
                <a:off x="5128173" y="1827522"/>
                <a:ext cx="3387177" cy="2222170"/>
              </a:xfrm>
              <a:prstGeom prst="roundRect">
                <a:avLst>
                  <a:gd name="adj" fmla="val 16667"/>
                </a:avLst>
              </a:prstGeom>
              <a:solidFill>
                <a:schemeClr val="l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イ</a:t>
                </a: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ギリス・ドイツなど</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付加価値税（消費税）を</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引き下げ</a:t>
                </a:r>
                <a:endParaRPr dirty="0">
                  <a:latin typeface="HG丸ｺﾞｼｯｸM-PRO" panose="020F0600000000000000" pitchFamily="50" charset="-128"/>
                  <a:ea typeface="HG丸ｺﾞｼｯｸM-PRO" panose="020F0600000000000000" pitchFamily="50" charset="-128"/>
                </a:endParaRPr>
              </a:p>
            </p:txBody>
          </p:sp>
          <p:grpSp>
            <p:nvGrpSpPr>
              <p:cNvPr id="297" name="Google Shape;297;p33"/>
              <p:cNvGrpSpPr/>
              <p:nvPr/>
            </p:nvGrpSpPr>
            <p:grpSpPr>
              <a:xfrm>
                <a:off x="5914903" y="1945642"/>
                <a:ext cx="1813715" cy="623566"/>
                <a:chOff x="7597755" y="1866900"/>
                <a:chExt cx="3429000" cy="1608918"/>
              </a:xfrm>
            </p:grpSpPr>
            <p:pic>
              <p:nvPicPr>
                <p:cNvPr id="298" name="Google Shape;298;p33" descr="イギリスの国旗"/>
                <p:cNvPicPr preferRelativeResize="0"/>
                <p:nvPr/>
              </p:nvPicPr>
              <p:blipFill rotWithShape="1">
                <a:blip r:embed="rId3">
                  <a:alphaModFix/>
                </a:blip>
                <a:srcRect/>
                <a:stretch/>
              </p:blipFill>
              <p:spPr>
                <a:xfrm>
                  <a:off x="7597755" y="1869378"/>
                  <a:ext cx="1143000" cy="781051"/>
                </a:xfrm>
                <a:prstGeom prst="rect">
                  <a:avLst/>
                </a:prstGeom>
                <a:noFill/>
                <a:ln>
                  <a:noFill/>
                </a:ln>
              </p:spPr>
            </p:pic>
            <p:pic>
              <p:nvPicPr>
                <p:cNvPr id="299" name="Google Shape;299;p33" descr="ドイツの国旗"/>
                <p:cNvPicPr preferRelativeResize="0"/>
                <p:nvPr/>
              </p:nvPicPr>
              <p:blipFill rotWithShape="1">
                <a:blip r:embed="rId4">
                  <a:alphaModFix/>
                </a:blip>
                <a:srcRect/>
                <a:stretch/>
              </p:blipFill>
              <p:spPr>
                <a:xfrm>
                  <a:off x="8740755" y="1869378"/>
                  <a:ext cx="1143000" cy="781051"/>
                </a:xfrm>
                <a:prstGeom prst="rect">
                  <a:avLst/>
                </a:prstGeom>
                <a:noFill/>
                <a:ln>
                  <a:noFill/>
                </a:ln>
              </p:spPr>
            </p:pic>
            <p:pic>
              <p:nvPicPr>
                <p:cNvPr id="300" name="Google Shape;300;p33" descr="オーストリアの国旗"/>
                <p:cNvPicPr preferRelativeResize="0"/>
                <p:nvPr/>
              </p:nvPicPr>
              <p:blipFill rotWithShape="1">
                <a:blip r:embed="rId5">
                  <a:alphaModFix/>
                </a:blip>
                <a:srcRect/>
                <a:stretch/>
              </p:blipFill>
              <p:spPr>
                <a:xfrm>
                  <a:off x="9883755" y="1866900"/>
                  <a:ext cx="1143000" cy="781051"/>
                </a:xfrm>
                <a:prstGeom prst="rect">
                  <a:avLst/>
                </a:prstGeom>
                <a:noFill/>
                <a:ln>
                  <a:noFill/>
                </a:ln>
              </p:spPr>
            </p:pic>
            <p:pic>
              <p:nvPicPr>
                <p:cNvPr id="301" name="Google Shape;301;p33" descr="ベルギーの国旗"/>
                <p:cNvPicPr preferRelativeResize="0"/>
                <p:nvPr/>
              </p:nvPicPr>
              <p:blipFill rotWithShape="1">
                <a:blip r:embed="rId6">
                  <a:alphaModFix/>
                </a:blip>
                <a:srcRect/>
                <a:stretch/>
              </p:blipFill>
              <p:spPr>
                <a:xfrm>
                  <a:off x="7597755" y="2694767"/>
                  <a:ext cx="1143000" cy="781051"/>
                </a:xfrm>
                <a:prstGeom prst="rect">
                  <a:avLst/>
                </a:prstGeom>
                <a:noFill/>
                <a:ln>
                  <a:noFill/>
                </a:ln>
              </p:spPr>
            </p:pic>
            <p:pic>
              <p:nvPicPr>
                <p:cNvPr id="302" name="Google Shape;302;p33" descr="チェコの国旗"/>
                <p:cNvPicPr preferRelativeResize="0"/>
                <p:nvPr/>
              </p:nvPicPr>
              <p:blipFill rotWithShape="1">
                <a:blip r:embed="rId7">
                  <a:alphaModFix/>
                </a:blip>
                <a:srcRect/>
                <a:stretch/>
              </p:blipFill>
              <p:spPr>
                <a:xfrm>
                  <a:off x="8740755" y="2692289"/>
                  <a:ext cx="1143000" cy="781051"/>
                </a:xfrm>
                <a:prstGeom prst="rect">
                  <a:avLst/>
                </a:prstGeom>
                <a:noFill/>
                <a:ln>
                  <a:noFill/>
                </a:ln>
              </p:spPr>
            </p:pic>
            <p:pic>
              <p:nvPicPr>
                <p:cNvPr id="303" name="Google Shape;303;p33" descr="ノルウェー王国の国旗"/>
                <p:cNvPicPr preferRelativeResize="0"/>
                <p:nvPr/>
              </p:nvPicPr>
              <p:blipFill rotWithShape="1">
                <a:blip r:embed="rId8">
                  <a:alphaModFix/>
                </a:blip>
                <a:srcRect/>
                <a:stretch/>
              </p:blipFill>
              <p:spPr>
                <a:xfrm>
                  <a:off x="9883755" y="2692289"/>
                  <a:ext cx="1143000" cy="781051"/>
                </a:xfrm>
                <a:prstGeom prst="rect">
                  <a:avLst/>
                </a:prstGeom>
                <a:noFill/>
                <a:ln>
                  <a:noFill/>
                </a:ln>
              </p:spPr>
            </p:pic>
          </p:grpSp>
        </p:grpSp>
      </p:grpSp>
      <p:grpSp>
        <p:nvGrpSpPr>
          <p:cNvPr id="304" name="Google Shape;304;p33"/>
          <p:cNvGrpSpPr/>
          <p:nvPr/>
        </p:nvGrpSpPr>
        <p:grpSpPr>
          <a:xfrm>
            <a:off x="628650" y="2257425"/>
            <a:ext cx="3400425" cy="4024622"/>
            <a:chOff x="838200" y="1866900"/>
            <a:chExt cx="4533900" cy="4762500"/>
          </a:xfrm>
        </p:grpSpPr>
        <p:sp>
          <p:nvSpPr>
            <p:cNvPr id="305" name="Google Shape;305;p33"/>
            <p:cNvSpPr/>
            <p:nvPr/>
          </p:nvSpPr>
          <p:spPr>
            <a:xfrm>
              <a:off x="838200" y="1866900"/>
              <a:ext cx="4533900" cy="4762500"/>
            </a:xfrm>
            <a:prstGeom prst="roundRect">
              <a:avLst>
                <a:gd name="adj" fmla="val 16667"/>
              </a:avLst>
            </a:prstGeom>
            <a:solidFill>
              <a:schemeClr val="lt1"/>
            </a:solidFill>
            <a:ln>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500" b="1" dirty="0">
                  <a:solidFill>
                    <a:schemeClr val="dk1"/>
                  </a:solidFill>
                  <a:latin typeface="HG丸ｺﾞｼｯｸM-PRO" panose="020F0600000000000000" pitchFamily="50" charset="-128"/>
                  <a:ea typeface="HG丸ｺﾞｼｯｸM-PRO" panose="020F0600000000000000" pitchFamily="50" charset="-128"/>
                  <a:sym typeface="Arial"/>
                </a:rPr>
                <a:t>新型コロナウイルス感染拡大</a:t>
              </a:r>
              <a:endParaRPr sz="1500" b="1" dirty="0">
                <a:solidFill>
                  <a:schemeClr val="dk1"/>
                </a:solidFill>
                <a:latin typeface="HG丸ｺﾞｼｯｸM-PRO" panose="020F0600000000000000" pitchFamily="50" charset="-128"/>
                <a:ea typeface="HG丸ｺﾞｼｯｸM-PRO" panose="020F0600000000000000" pitchFamily="50" charset="-128"/>
                <a:sym typeface="Arial"/>
              </a:endParaRPr>
            </a:p>
          </p:txBody>
        </p:sp>
        <p:pic>
          <p:nvPicPr>
            <p:cNvPr id="306" name="Google Shape;306;p33" descr="いろいろな世代のマスクを付けた人のイラスト"/>
            <p:cNvPicPr preferRelativeResize="0"/>
            <p:nvPr/>
          </p:nvPicPr>
          <p:blipFill rotWithShape="1">
            <a:blip r:embed="rId9">
              <a:alphaModFix/>
            </a:blip>
            <a:srcRect l="25293" t="33810" r="25399" b="37011"/>
            <a:stretch/>
          </p:blipFill>
          <p:spPr>
            <a:xfrm>
              <a:off x="1922777" y="2546359"/>
              <a:ext cx="1677674" cy="992790"/>
            </a:xfrm>
            <a:prstGeom prst="rect">
              <a:avLst/>
            </a:prstGeom>
            <a:noFill/>
            <a:ln>
              <a:noFill/>
            </a:ln>
          </p:spPr>
        </p:pic>
        <p:pic>
          <p:nvPicPr>
            <p:cNvPr id="307" name="Google Shape;307;p33" descr="コロナウイルスのイラスト"/>
            <p:cNvPicPr preferRelativeResize="0"/>
            <p:nvPr/>
          </p:nvPicPr>
          <p:blipFill rotWithShape="1">
            <a:blip r:embed="rId10">
              <a:alphaModFix/>
            </a:blip>
            <a:srcRect/>
            <a:stretch/>
          </p:blipFill>
          <p:spPr>
            <a:xfrm>
              <a:off x="3595508" y="2795625"/>
              <a:ext cx="557175" cy="557175"/>
            </a:xfrm>
            <a:prstGeom prst="rect">
              <a:avLst/>
            </a:prstGeom>
            <a:noFill/>
            <a:ln>
              <a:noFill/>
            </a:ln>
          </p:spPr>
        </p:pic>
        <p:pic>
          <p:nvPicPr>
            <p:cNvPr id="308" name="Google Shape;308;p33" descr="「不要不急の外出は控えてください」のイラスト"/>
            <p:cNvPicPr preferRelativeResize="0"/>
            <p:nvPr/>
          </p:nvPicPr>
          <p:blipFill rotWithShape="1">
            <a:blip r:embed="rId11">
              <a:alphaModFix/>
            </a:blip>
            <a:srcRect/>
            <a:stretch/>
          </p:blipFill>
          <p:spPr>
            <a:xfrm>
              <a:off x="1677425" y="3872368"/>
              <a:ext cx="2627437" cy="1081628"/>
            </a:xfrm>
            <a:prstGeom prst="rect">
              <a:avLst/>
            </a:prstGeom>
            <a:noFill/>
            <a:ln>
              <a:noFill/>
            </a:ln>
          </p:spPr>
        </p:pic>
        <p:pic>
          <p:nvPicPr>
            <p:cNvPr id="309" name="Google Shape;309;p33" descr="シャッター通りのイラスト"/>
            <p:cNvPicPr preferRelativeResize="0"/>
            <p:nvPr/>
          </p:nvPicPr>
          <p:blipFill rotWithShape="1">
            <a:blip r:embed="rId12">
              <a:alphaModFix/>
            </a:blip>
            <a:srcRect/>
            <a:stretch/>
          </p:blipFill>
          <p:spPr>
            <a:xfrm>
              <a:off x="1347904" y="5044971"/>
              <a:ext cx="1312158" cy="1312158"/>
            </a:xfrm>
            <a:prstGeom prst="rect">
              <a:avLst/>
            </a:prstGeom>
            <a:noFill/>
            <a:ln>
              <a:noFill/>
            </a:ln>
          </p:spPr>
        </p:pic>
        <p:pic>
          <p:nvPicPr>
            <p:cNvPr id="310" name="Google Shape;310;p33" descr="急に倒産した会社の社員のイラスト"/>
            <p:cNvPicPr preferRelativeResize="0"/>
            <p:nvPr/>
          </p:nvPicPr>
          <p:blipFill rotWithShape="1">
            <a:blip r:embed="rId13">
              <a:alphaModFix/>
            </a:blip>
            <a:srcRect/>
            <a:stretch/>
          </p:blipFill>
          <p:spPr>
            <a:xfrm>
              <a:off x="2821195" y="4976753"/>
              <a:ext cx="1972095" cy="1448594"/>
            </a:xfrm>
            <a:prstGeom prst="rect">
              <a:avLst/>
            </a:prstGeom>
            <a:noFill/>
            <a:ln>
              <a:noFill/>
            </a:ln>
          </p:spPr>
        </p:pic>
      </p:grpSp>
      <p:grpSp>
        <p:nvGrpSpPr>
          <p:cNvPr id="3" name="グループ化 2">
            <a:extLst>
              <a:ext uri="{FF2B5EF4-FFF2-40B4-BE49-F238E27FC236}">
                <a16:creationId xmlns:a16="http://schemas.microsoft.com/office/drawing/2014/main" id="{B5789965-D9D8-44E7-A31F-ABDE4FB26F79}"/>
              </a:ext>
            </a:extLst>
          </p:cNvPr>
          <p:cNvGrpSpPr/>
          <p:nvPr/>
        </p:nvGrpSpPr>
        <p:grpSpPr>
          <a:xfrm>
            <a:off x="5213268" y="4370118"/>
            <a:ext cx="3302523" cy="2222170"/>
            <a:chOff x="5213268" y="4370118"/>
            <a:chExt cx="3302523" cy="2222170"/>
          </a:xfrm>
        </p:grpSpPr>
        <p:sp>
          <p:nvSpPr>
            <p:cNvPr id="19" name="Google Shape;319;p34">
              <a:extLst>
                <a:ext uri="{FF2B5EF4-FFF2-40B4-BE49-F238E27FC236}">
                  <a16:creationId xmlns:a16="http://schemas.microsoft.com/office/drawing/2014/main" id="{F4D7BDDB-2255-41B7-BFE2-F9FBB62A1F6C}"/>
                </a:ext>
              </a:extLst>
            </p:cNvPr>
            <p:cNvSpPr/>
            <p:nvPr/>
          </p:nvSpPr>
          <p:spPr>
            <a:xfrm>
              <a:off x="5213268" y="4370118"/>
              <a:ext cx="3302523" cy="2222170"/>
            </a:xfrm>
            <a:prstGeom prst="roundRect">
              <a:avLst>
                <a:gd name="adj" fmla="val 16667"/>
              </a:avLst>
            </a:prstGeom>
            <a:solidFill>
              <a:schemeClr val="l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日本</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国民１人あたり１０万円の</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特別定額給付金</a:t>
              </a:r>
              <a:endParaRPr dirty="0">
                <a:latin typeface="HG丸ｺﾞｼｯｸM-PRO" panose="020F0600000000000000" pitchFamily="50" charset="-128"/>
                <a:ea typeface="HG丸ｺﾞｼｯｸM-PRO" panose="020F0600000000000000" pitchFamily="50" charset="-128"/>
              </a:endParaRPr>
            </a:p>
          </p:txBody>
        </p:sp>
        <p:pic>
          <p:nvPicPr>
            <p:cNvPr id="20" name="Google Shape;320;p34" descr="日本の国旗">
              <a:extLst>
                <a:ext uri="{FF2B5EF4-FFF2-40B4-BE49-F238E27FC236}">
                  <a16:creationId xmlns:a16="http://schemas.microsoft.com/office/drawing/2014/main" id="{6887B2FD-6C6D-4275-A0BA-20A4C108B284}"/>
                </a:ext>
              </a:extLst>
            </p:cNvPr>
            <p:cNvPicPr preferRelativeResize="0"/>
            <p:nvPr/>
          </p:nvPicPr>
          <p:blipFill rotWithShape="1">
            <a:blip r:embed="rId14">
              <a:alphaModFix/>
            </a:blip>
            <a:srcRect/>
            <a:stretch/>
          </p:blipFill>
          <p:spPr>
            <a:xfrm>
              <a:off x="6390001" y="4465947"/>
              <a:ext cx="864673" cy="55848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92"/>
        <p:cNvGrpSpPr/>
        <p:nvPr/>
      </p:nvGrpSpPr>
      <p:grpSpPr>
        <a:xfrm>
          <a:off x="0" y="0"/>
          <a:ext cx="0" cy="0"/>
          <a:chOff x="0" y="0"/>
          <a:chExt cx="0" cy="0"/>
        </a:xfrm>
      </p:grpSpPr>
      <p:pic>
        <p:nvPicPr>
          <p:cNvPr id="17" name="図 16">
            <a:extLst>
              <a:ext uri="{FF2B5EF4-FFF2-40B4-BE49-F238E27FC236}">
                <a16:creationId xmlns:a16="http://schemas.microsoft.com/office/drawing/2014/main" id="{F50156C3-7F38-461D-F6FA-D0CA8E20D510}"/>
              </a:ext>
            </a:extLst>
          </p:cNvPr>
          <p:cNvPicPr>
            <a:picLocks noChangeAspect="1"/>
          </p:cNvPicPr>
          <p:nvPr/>
        </p:nvPicPr>
        <p:blipFill>
          <a:blip r:embed="rId3"/>
          <a:stretch>
            <a:fillRect/>
          </a:stretch>
        </p:blipFill>
        <p:spPr>
          <a:xfrm>
            <a:off x="188129" y="2109190"/>
            <a:ext cx="8548152" cy="3806599"/>
          </a:xfrm>
          <a:prstGeom prst="rect">
            <a:avLst/>
          </a:prstGeom>
          <a:ln>
            <a:noFill/>
          </a:ln>
          <a:effectLst>
            <a:softEdge rad="112500"/>
          </a:effectLst>
        </p:spPr>
      </p:pic>
      <p:sp>
        <p:nvSpPr>
          <p:cNvPr id="193" name="Google Shape;193;p21"/>
          <p:cNvSpPr txBox="1">
            <a:spLocks noGrp="1"/>
          </p:cNvSpPr>
          <p:nvPr>
            <p:ph type="title"/>
          </p:nvPr>
        </p:nvSpPr>
        <p:spPr>
          <a:xfrm>
            <a:off x="0" y="0"/>
            <a:ext cx="9144000" cy="1440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③夕張市が提起する問題</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北海道夕張市を知っていますか</a:t>
            </a:r>
            <a:endParaRPr dirty="0">
              <a:latin typeface="HG丸ｺﾞｼｯｸM-PRO" panose="020F0600000000000000" pitchFamily="50" charset="-128"/>
              <a:ea typeface="HG丸ｺﾞｼｯｸM-PRO" panose="020F0600000000000000" pitchFamily="50" charset="-128"/>
            </a:endParaRPr>
          </a:p>
        </p:txBody>
      </p:sp>
      <p:sp>
        <p:nvSpPr>
          <p:cNvPr id="14" name="Google Shape;193;p21">
            <a:extLst>
              <a:ext uri="{FF2B5EF4-FFF2-40B4-BE49-F238E27FC236}">
                <a16:creationId xmlns:a16="http://schemas.microsoft.com/office/drawing/2014/main" id="{E6C2B8C5-8BAA-57EB-A230-295A00784540}"/>
              </a:ext>
            </a:extLst>
          </p:cNvPr>
          <p:cNvSpPr txBox="1">
            <a:spLocks/>
          </p:cNvSpPr>
          <p:nvPr/>
        </p:nvSpPr>
        <p:spPr>
          <a:xfrm>
            <a:off x="3954482" y="2832375"/>
            <a:ext cx="3218214" cy="926180"/>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ct val="100000"/>
              <a:buFont typeface="Arial"/>
              <a:buNone/>
            </a:pPr>
            <a:r>
              <a:rPr lang="ja-JP" altLang="en-US" sz="4500" b="1" dirty="0">
                <a:solidFill>
                  <a:schemeClr val="lt1"/>
                </a:solidFill>
                <a:latin typeface="BIZ UDゴシック" panose="020B0400000000000000" pitchFamily="49" charset="-128"/>
                <a:ea typeface="BIZ UDゴシック" panose="020B0400000000000000" pitchFamily="49" charset="-128"/>
                <a:cs typeface="Arial"/>
                <a:sym typeface="Arial"/>
              </a:rPr>
              <a:t>北海道夕張市</a:t>
            </a:r>
            <a:endParaRPr lang="ja-JP" altLang="en-US" b="1" dirty="0">
              <a:latin typeface="BIZ UDゴシック" panose="020B0400000000000000" pitchFamily="49" charset="-128"/>
              <a:ea typeface="BIZ UDゴシック" panose="020B0400000000000000" pitchFamily="49" charset="-128"/>
            </a:endParaRPr>
          </a:p>
        </p:txBody>
      </p:sp>
      <p:pic>
        <p:nvPicPr>
          <p:cNvPr id="20" name="図 19">
            <a:extLst>
              <a:ext uri="{FF2B5EF4-FFF2-40B4-BE49-F238E27FC236}">
                <a16:creationId xmlns:a16="http://schemas.microsoft.com/office/drawing/2014/main" id="{530359E6-C9AF-9227-B723-744AD4BD9701}"/>
              </a:ext>
            </a:extLst>
          </p:cNvPr>
          <p:cNvPicPr>
            <a:picLocks noChangeAspect="1"/>
          </p:cNvPicPr>
          <p:nvPr/>
        </p:nvPicPr>
        <p:blipFill>
          <a:blip r:embed="rId4"/>
          <a:stretch>
            <a:fillRect/>
          </a:stretch>
        </p:blipFill>
        <p:spPr>
          <a:xfrm>
            <a:off x="5735781" y="4224647"/>
            <a:ext cx="2058719" cy="2058719"/>
          </a:xfrm>
          <a:prstGeom prst="ellipse">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0" y="-1760"/>
            <a:ext cx="9144000" cy="1440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②夕張市が提起する問題</a:t>
            </a:r>
            <a:br>
              <a:rPr lang="en-US" altLang="ja-JP" sz="24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財政破綻後の夕張市で起きたこと</a:t>
            </a:r>
            <a:endParaRPr dirty="0">
              <a:latin typeface="HG丸ｺﾞｼｯｸM-PRO" panose="020F0600000000000000" pitchFamily="50" charset="-128"/>
              <a:ea typeface="HG丸ｺﾞｼｯｸM-PRO" panose="020F0600000000000000" pitchFamily="50" charset="-128"/>
            </a:endParaRPr>
          </a:p>
        </p:txBody>
      </p:sp>
      <p:sp>
        <p:nvSpPr>
          <p:cNvPr id="202" name="Google Shape;202;p22"/>
          <p:cNvSpPr/>
          <p:nvPr/>
        </p:nvSpPr>
        <p:spPr>
          <a:xfrm>
            <a:off x="628650" y="1628490"/>
            <a:ext cx="3310304" cy="5045441"/>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小学校６校、中学校3校</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（平成１８年）</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市立美術館</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lang="en-US"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algn="just"/>
            <a:r>
              <a:rPr lang="zh-TW" altLang="en-US" sz="2000" dirty="0">
                <a:solidFill>
                  <a:schemeClr val="dk1"/>
                </a:solidFill>
                <a:latin typeface="HG丸ｺﾞｼｯｸM-PRO" panose="020F0600000000000000" pitchFamily="50" charset="-128"/>
                <a:ea typeface="HG丸ｺﾞｼｯｸM-PRO" panose="020F0600000000000000" pitchFamily="50" charset="-128"/>
              </a:rPr>
              <a:t>夕張市市立総合病院</a:t>
            </a:r>
          </a:p>
          <a:p>
            <a:pPr marL="0" marR="0" lvl="0" indent="0" algn="just" rtl="0">
              <a:spcBef>
                <a:spcPts val="0"/>
              </a:spcBef>
              <a:spcAft>
                <a:spcPts val="0"/>
              </a:spcAft>
              <a:buNone/>
            </a:pPr>
            <a:endParaRPr lang="en-US"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algn="just"/>
            <a:r>
              <a:rPr lang="ja-JP" altLang="en-US" sz="2000" dirty="0">
                <a:solidFill>
                  <a:schemeClr val="dk1"/>
                </a:solidFill>
                <a:latin typeface="HG丸ｺﾞｼｯｸM-PRO" panose="020F0600000000000000" pitchFamily="50" charset="-128"/>
                <a:ea typeface="HG丸ｺﾞｼｯｸM-PRO" panose="020F0600000000000000" pitchFamily="50" charset="-128"/>
              </a:rPr>
              <a:t>市役所以外の行政サービス窓口</a:t>
            </a:r>
            <a:r>
              <a:rPr lang="en-US" altLang="ja-JP" sz="2000" dirty="0">
                <a:solidFill>
                  <a:schemeClr val="dk1"/>
                </a:solidFill>
                <a:latin typeface="HG丸ｺﾞｼｯｸM-PRO" panose="020F0600000000000000" pitchFamily="50" charset="-128"/>
                <a:ea typeface="HG丸ｺﾞｼｯｸM-PRO" panose="020F0600000000000000" pitchFamily="50" charset="-128"/>
              </a:rPr>
              <a:t>5</a:t>
            </a:r>
            <a:r>
              <a:rPr lang="ja-JP" altLang="en-US" sz="2000" dirty="0">
                <a:solidFill>
                  <a:schemeClr val="dk1"/>
                </a:solidFill>
                <a:latin typeface="HG丸ｺﾞｼｯｸM-PRO" panose="020F0600000000000000" pitchFamily="50" charset="-128"/>
                <a:ea typeface="HG丸ｺﾞｼｯｸM-PRO" panose="020F0600000000000000" pitchFamily="50" charset="-128"/>
              </a:rPr>
              <a:t>か所</a:t>
            </a:r>
          </a:p>
          <a:p>
            <a:pPr marL="0" marR="0" lvl="0" indent="0" algn="just" rtl="0">
              <a:spcBef>
                <a:spcPts val="0"/>
              </a:spcBef>
              <a:spcAft>
                <a:spcPts val="0"/>
              </a:spcAft>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algn="just"/>
            <a:r>
              <a:rPr lang="ja-JP" altLang="en-US" sz="2000" dirty="0">
                <a:solidFill>
                  <a:schemeClr val="dk1"/>
                </a:solidFill>
                <a:latin typeface="HG丸ｺﾞｼｯｸM-PRO" panose="020F0600000000000000" pitchFamily="50" charset="-128"/>
                <a:ea typeface="HG丸ｺﾞｼｯｸM-PRO" panose="020F0600000000000000" pitchFamily="50" charset="-128"/>
              </a:rPr>
              <a:t>市職員</a:t>
            </a:r>
            <a:r>
              <a:rPr lang="en-US" altLang="ja-JP" sz="2000" dirty="0">
                <a:solidFill>
                  <a:schemeClr val="dk1"/>
                </a:solidFill>
                <a:latin typeface="HG丸ｺﾞｼｯｸM-PRO" panose="020F0600000000000000" pitchFamily="50" charset="-128"/>
                <a:ea typeface="HG丸ｺﾞｼｯｸM-PRO" panose="020F0600000000000000" pitchFamily="50" charset="-128"/>
              </a:rPr>
              <a:t>260</a:t>
            </a:r>
            <a:r>
              <a:rPr lang="ja-JP" altLang="en-US" sz="2000" dirty="0">
                <a:solidFill>
                  <a:schemeClr val="dk1"/>
                </a:solidFill>
                <a:latin typeface="HG丸ｺﾞｼｯｸM-PRO" panose="020F0600000000000000" pitchFamily="50" charset="-128"/>
                <a:ea typeface="HG丸ｺﾞｼｯｸM-PRO" panose="020F0600000000000000" pitchFamily="50" charset="-128"/>
              </a:rPr>
              <a:t>人</a:t>
            </a:r>
            <a:endParaRPr lang="en-US" altLang="ja-JP" sz="2000" dirty="0">
              <a:solidFill>
                <a:schemeClr val="dk1"/>
              </a:solidFill>
              <a:latin typeface="HG丸ｺﾞｼｯｸM-PRO" panose="020F0600000000000000" pitchFamily="50" charset="-128"/>
              <a:ea typeface="HG丸ｺﾞｼｯｸM-PRO" panose="020F0600000000000000" pitchFamily="50" charset="-128"/>
            </a:endParaRPr>
          </a:p>
          <a:p>
            <a:pPr algn="just"/>
            <a:endParaRPr lang="en-US" altLang="ja-JP" sz="2000" dirty="0">
              <a:solidFill>
                <a:schemeClr val="dk1"/>
              </a:solidFill>
              <a:latin typeface="HG丸ｺﾞｼｯｸM-PRO" panose="020F0600000000000000" pitchFamily="50" charset="-128"/>
              <a:ea typeface="HG丸ｺﾞｼｯｸM-PRO" panose="020F0600000000000000" pitchFamily="50" charset="-128"/>
            </a:endParaRPr>
          </a:p>
          <a:p>
            <a:pPr algn="just"/>
            <a:endParaRPr lang="ja-JP" altLang="en-US" sz="2000" dirty="0">
              <a:solidFill>
                <a:schemeClr val="dk1"/>
              </a:solidFill>
              <a:latin typeface="HG丸ｺﾞｼｯｸM-PRO" panose="020F0600000000000000" pitchFamily="50" charset="-128"/>
              <a:ea typeface="HG丸ｺﾞｼｯｸM-PRO" panose="020F0600000000000000" pitchFamily="50" charset="-128"/>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市議会議員18人</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p:txBody>
      </p:sp>
      <p:grpSp>
        <p:nvGrpSpPr>
          <p:cNvPr id="10" name="グループ化 9">
            <a:extLst>
              <a:ext uri="{FF2B5EF4-FFF2-40B4-BE49-F238E27FC236}">
                <a16:creationId xmlns:a16="http://schemas.microsoft.com/office/drawing/2014/main" id="{AFFE235F-D719-4799-9D98-0807AD450477}"/>
              </a:ext>
            </a:extLst>
          </p:cNvPr>
          <p:cNvGrpSpPr/>
          <p:nvPr/>
        </p:nvGrpSpPr>
        <p:grpSpPr>
          <a:xfrm>
            <a:off x="4267190" y="1628489"/>
            <a:ext cx="4248160" cy="5045442"/>
            <a:chOff x="4267190" y="1628489"/>
            <a:chExt cx="4248160" cy="5045442"/>
          </a:xfrm>
        </p:grpSpPr>
        <p:grpSp>
          <p:nvGrpSpPr>
            <p:cNvPr id="3" name="グループ化 2">
              <a:extLst>
                <a:ext uri="{FF2B5EF4-FFF2-40B4-BE49-F238E27FC236}">
                  <a16:creationId xmlns:a16="http://schemas.microsoft.com/office/drawing/2014/main" id="{8E1575E3-C9BD-4771-8BA8-992FD9A6EB7C}"/>
                </a:ext>
              </a:extLst>
            </p:cNvPr>
            <p:cNvGrpSpPr/>
            <p:nvPr/>
          </p:nvGrpSpPr>
          <p:grpSpPr>
            <a:xfrm>
              <a:off x="4288490" y="1628489"/>
              <a:ext cx="4226860" cy="5045442"/>
              <a:chOff x="4288490" y="1842244"/>
              <a:chExt cx="4226860" cy="5045442"/>
            </a:xfrm>
          </p:grpSpPr>
          <p:sp>
            <p:nvSpPr>
              <p:cNvPr id="204" name="Google Shape;204;p22"/>
              <p:cNvSpPr/>
              <p:nvPr/>
            </p:nvSpPr>
            <p:spPr>
              <a:xfrm>
                <a:off x="4288490" y="4560384"/>
                <a:ext cx="567020" cy="361575"/>
              </a:xfrm>
              <a:prstGeom prst="rightArrow">
                <a:avLst>
                  <a:gd name="adj1" fmla="val 50000"/>
                  <a:gd name="adj2" fmla="val 5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grpSp>
            <p:nvGrpSpPr>
              <p:cNvPr id="2" name="グループ化 1">
                <a:extLst>
                  <a:ext uri="{FF2B5EF4-FFF2-40B4-BE49-F238E27FC236}">
                    <a16:creationId xmlns:a16="http://schemas.microsoft.com/office/drawing/2014/main" id="{261C7B8D-B570-4DD4-967D-DE0672036385}"/>
                  </a:ext>
                </a:extLst>
              </p:cNvPr>
              <p:cNvGrpSpPr/>
              <p:nvPr/>
            </p:nvGrpSpPr>
            <p:grpSpPr>
              <a:xfrm>
                <a:off x="5068766" y="1842244"/>
                <a:ext cx="3446584" cy="5045442"/>
                <a:chOff x="5068766" y="1842244"/>
                <a:chExt cx="3446584" cy="5045442"/>
              </a:xfrm>
            </p:grpSpPr>
            <p:sp>
              <p:nvSpPr>
                <p:cNvPr id="203" name="Google Shape;203;p22"/>
                <p:cNvSpPr/>
                <p:nvPr/>
              </p:nvSpPr>
              <p:spPr>
                <a:xfrm>
                  <a:off x="5068766" y="1842244"/>
                  <a:ext cx="3446584" cy="5045442"/>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小学校１校、中学校１校</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積雪対策費が削られ倒壊</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lang="en-US"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algn="just"/>
                  <a:r>
                    <a:rPr lang="ja-JP" altLang="en-US" sz="2000" dirty="0">
                      <a:solidFill>
                        <a:schemeClr val="dk1"/>
                      </a:solidFill>
                      <a:latin typeface="HG丸ｺﾞｼｯｸM-PRO" panose="020F0600000000000000" pitchFamily="50" charset="-128"/>
                      <a:ea typeface="HG丸ｺﾞｼｯｸM-PRO" panose="020F0600000000000000" pitchFamily="50" charset="-128"/>
                    </a:rPr>
                    <a:t>診療所に規模縮小</a:t>
                  </a:r>
                </a:p>
                <a:p>
                  <a:pPr algn="just"/>
                  <a:endParaRPr lang="en-US" altLang="ja-JP" sz="2000" dirty="0">
                    <a:solidFill>
                      <a:schemeClr val="dk1"/>
                    </a:solidFill>
                    <a:latin typeface="HG丸ｺﾞｼｯｸM-PRO" panose="020F0600000000000000" pitchFamily="50" charset="-128"/>
                    <a:ea typeface="HG丸ｺﾞｼｯｸM-PRO" panose="020F0600000000000000" pitchFamily="50" charset="-128"/>
                  </a:endParaRPr>
                </a:p>
                <a:p>
                  <a:pPr algn="just"/>
                  <a:endParaRPr lang="ja-JP" altLang="en-US" sz="2000" dirty="0">
                    <a:solidFill>
                      <a:schemeClr val="dk1"/>
                    </a:solidFill>
                    <a:latin typeface="HG丸ｺﾞｼｯｸM-PRO" panose="020F0600000000000000" pitchFamily="50" charset="-128"/>
                    <a:ea typeface="HG丸ｺﾞｼｯｸM-PRO" panose="020F0600000000000000" pitchFamily="50" charset="-128"/>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全て閉鎖</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lvl="0" algn="just">
                    <a:buClr>
                      <a:schemeClr val="dk1"/>
                    </a:buClr>
                    <a:buSzPts val="2000"/>
                  </a:pPr>
                  <a:endParaRPr lang="ja-JP" altLang="en-US" sz="2000" dirty="0">
                    <a:solidFill>
                      <a:schemeClr val="dk1"/>
                    </a:solidFill>
                    <a:latin typeface="HG丸ｺﾞｼｯｸM-PRO" panose="020F0600000000000000" pitchFamily="50" charset="-128"/>
                    <a:ea typeface="HG丸ｺﾞｼｯｸM-PRO" panose="020F0600000000000000" pitchFamily="50" charset="-128"/>
                  </a:endParaRPr>
                </a:p>
                <a:p>
                  <a:pPr lvl="0" algn="just"/>
                  <a:endParaRPr lang="en-US" altLang="ja-JP" sz="2000" dirty="0">
                    <a:solidFill>
                      <a:schemeClr val="dk1"/>
                    </a:solidFill>
                    <a:latin typeface="HG丸ｺﾞｼｯｸM-PRO" panose="020F0600000000000000" pitchFamily="50" charset="-128"/>
                    <a:ea typeface="HG丸ｺﾞｼｯｸM-PRO" panose="020F0600000000000000" pitchFamily="50" charset="-128"/>
                  </a:endParaRPr>
                </a:p>
                <a:p>
                  <a:pPr lvl="0" algn="just"/>
                  <a:r>
                    <a:rPr lang="ja-JP" altLang="en-US" sz="2000" dirty="0">
                      <a:solidFill>
                        <a:schemeClr val="dk1"/>
                      </a:solidFill>
                      <a:latin typeface="HG丸ｺﾞｼｯｸM-PRO" panose="020F0600000000000000" pitchFamily="50" charset="-128"/>
                      <a:ea typeface="HG丸ｺﾞｼｯｸM-PRO" panose="020F0600000000000000" pitchFamily="50" charset="-128"/>
                    </a:rPr>
                    <a:t>市職員</a:t>
                  </a:r>
                  <a:r>
                    <a:rPr lang="en-US" altLang="ja-JP" sz="2000" dirty="0">
                      <a:solidFill>
                        <a:schemeClr val="dk1"/>
                      </a:solidFill>
                      <a:latin typeface="HG丸ｺﾞｼｯｸM-PRO" panose="020F0600000000000000" pitchFamily="50" charset="-128"/>
                      <a:ea typeface="HG丸ｺﾞｼｯｸM-PRO" panose="020F0600000000000000" pitchFamily="50" charset="-128"/>
                    </a:rPr>
                    <a:t>100</a:t>
                  </a:r>
                  <a:r>
                    <a:rPr lang="ja-JP" altLang="en-US" sz="2000" dirty="0">
                      <a:solidFill>
                        <a:schemeClr val="dk1"/>
                      </a:solidFill>
                      <a:latin typeface="HG丸ｺﾞｼｯｸM-PRO" panose="020F0600000000000000" pitchFamily="50" charset="-128"/>
                      <a:ea typeface="HG丸ｺﾞｼｯｸM-PRO" panose="020F0600000000000000" pitchFamily="50" charset="-128"/>
                    </a:rPr>
                    <a:t>人</a:t>
                  </a:r>
                </a:p>
                <a:p>
                  <a:pPr lvl="0" algn="just"/>
                  <a:r>
                    <a:rPr lang="ja-JP" altLang="en-US" sz="2000" dirty="0">
                      <a:solidFill>
                        <a:schemeClr val="dk1"/>
                      </a:solidFill>
                      <a:latin typeface="HG丸ｺﾞｼｯｸM-PRO" panose="020F0600000000000000" pitchFamily="50" charset="-128"/>
                      <a:ea typeface="HG丸ｺﾞｼｯｸM-PRO" panose="020F0600000000000000" pitchFamily="50" charset="-128"/>
                    </a:rPr>
                    <a:t>（給料</a:t>
                  </a:r>
                  <a:r>
                    <a:rPr lang="en-US" altLang="ja-JP" sz="2000" dirty="0">
                      <a:solidFill>
                        <a:schemeClr val="dk1"/>
                      </a:solidFill>
                      <a:latin typeface="HG丸ｺﾞｼｯｸM-PRO" panose="020F0600000000000000" pitchFamily="50" charset="-128"/>
                      <a:ea typeface="HG丸ｺﾞｼｯｸM-PRO" panose="020F0600000000000000" pitchFamily="50" charset="-128"/>
                    </a:rPr>
                    <a:t>40%</a:t>
                  </a:r>
                  <a:r>
                    <a:rPr lang="ja-JP" altLang="en-US" sz="2000" dirty="0">
                      <a:solidFill>
                        <a:schemeClr val="dk1"/>
                      </a:solidFill>
                      <a:latin typeface="HG丸ｺﾞｼｯｸM-PRO" panose="020F0600000000000000" pitchFamily="50" charset="-128"/>
                      <a:ea typeface="HG丸ｺﾞｼｯｸM-PRO" panose="020F0600000000000000" pitchFamily="50" charset="-128"/>
                    </a:rPr>
                    <a:t>カット）</a:t>
                  </a:r>
                </a:p>
                <a:p>
                  <a:pPr marL="0" marR="0" lvl="0" indent="0" algn="just" rtl="0">
                    <a:spcBef>
                      <a:spcPts val="0"/>
                    </a:spcBef>
                    <a:spcAft>
                      <a:spcPts val="0"/>
                    </a:spcAft>
                    <a:buClr>
                      <a:schemeClr val="dk1"/>
                    </a:buClr>
                    <a:buSzPts val="2000"/>
                    <a:buFont typeface="Calibri"/>
                    <a:buNone/>
                  </a:pP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spcBef>
                      <a:spcPts val="0"/>
                    </a:spcBef>
                    <a:spcAft>
                      <a:spcPts val="0"/>
                    </a:spcAft>
                    <a:buNone/>
                  </a:pPr>
                  <a:r>
                    <a:rPr lang="ja-JP" sz="2000" dirty="0">
                      <a:solidFill>
                        <a:schemeClr val="dk1"/>
                      </a:solidFill>
                      <a:latin typeface="HG丸ｺﾞｼｯｸM-PRO" panose="020F0600000000000000" pitchFamily="50" charset="-128"/>
                      <a:ea typeface="HG丸ｺﾞｼｯｸM-PRO" panose="020F0600000000000000" pitchFamily="50" charset="-128"/>
                      <a:sym typeface="Arial"/>
                    </a:rPr>
                    <a:t>市議会議員9人</a:t>
                  </a:r>
                  <a:endParaRPr sz="2000" dirty="0">
                    <a:solidFill>
                      <a:schemeClr val="dk1"/>
                    </a:solidFill>
                    <a:latin typeface="HG丸ｺﾞｼｯｸM-PRO" panose="020F0600000000000000" pitchFamily="50" charset="-128"/>
                    <a:ea typeface="HG丸ｺﾞｼｯｸM-PRO" panose="020F0600000000000000" pitchFamily="50" charset="-128"/>
                    <a:sym typeface="Arial"/>
                  </a:endParaRPr>
                </a:p>
              </p:txBody>
            </p:sp>
            <p:pic>
              <p:nvPicPr>
                <p:cNvPr id="4" name="図 3">
                  <a:extLst>
                    <a:ext uri="{FF2B5EF4-FFF2-40B4-BE49-F238E27FC236}">
                      <a16:creationId xmlns:a16="http://schemas.microsoft.com/office/drawing/2014/main" id="{B88F9711-5102-48B6-830D-FDADE2B61035}"/>
                    </a:ext>
                  </a:extLst>
                </p:cNvPr>
                <p:cNvPicPr>
                  <a:picLocks noChangeAspect="1"/>
                </p:cNvPicPr>
                <p:nvPr/>
              </p:nvPicPr>
              <p:blipFill>
                <a:blip r:embed="rId3"/>
                <a:stretch>
                  <a:fillRect/>
                </a:stretch>
              </p:blipFill>
              <p:spPr>
                <a:xfrm>
                  <a:off x="7189788" y="4208635"/>
                  <a:ext cx="1325562" cy="1325562"/>
                </a:xfrm>
                <a:prstGeom prst="rect">
                  <a:avLst/>
                </a:prstGeom>
              </p:spPr>
            </p:pic>
          </p:grpSp>
        </p:grpSp>
        <p:pic>
          <p:nvPicPr>
            <p:cNvPr id="5" name="図 4">
              <a:extLst>
                <a:ext uri="{FF2B5EF4-FFF2-40B4-BE49-F238E27FC236}">
                  <a16:creationId xmlns:a16="http://schemas.microsoft.com/office/drawing/2014/main" id="{72D62DD3-CFA4-4472-8863-A9109E49630A}"/>
                </a:ext>
              </a:extLst>
            </p:cNvPr>
            <p:cNvPicPr>
              <a:picLocks noChangeAspect="1"/>
            </p:cNvPicPr>
            <p:nvPr/>
          </p:nvPicPr>
          <p:blipFill>
            <a:blip r:embed="rId4"/>
            <a:stretch>
              <a:fillRect/>
            </a:stretch>
          </p:blipFill>
          <p:spPr>
            <a:xfrm>
              <a:off x="4267190" y="2528905"/>
              <a:ext cx="585267" cy="396274"/>
            </a:xfrm>
            <a:prstGeom prst="rect">
              <a:avLst/>
            </a:prstGeom>
          </p:spPr>
        </p:pic>
        <p:pic>
          <p:nvPicPr>
            <p:cNvPr id="6" name="図 5">
              <a:extLst>
                <a:ext uri="{FF2B5EF4-FFF2-40B4-BE49-F238E27FC236}">
                  <a16:creationId xmlns:a16="http://schemas.microsoft.com/office/drawing/2014/main" id="{EA8478BC-4C7D-44C8-8F76-CD43B05CCC9A}"/>
                </a:ext>
              </a:extLst>
            </p:cNvPr>
            <p:cNvPicPr>
              <a:picLocks noChangeAspect="1"/>
            </p:cNvPicPr>
            <p:nvPr/>
          </p:nvPicPr>
          <p:blipFill>
            <a:blip r:embed="rId4"/>
            <a:stretch>
              <a:fillRect/>
            </a:stretch>
          </p:blipFill>
          <p:spPr>
            <a:xfrm>
              <a:off x="4270239" y="1628490"/>
              <a:ext cx="585267" cy="396274"/>
            </a:xfrm>
            <a:prstGeom prst="rect">
              <a:avLst/>
            </a:prstGeom>
          </p:spPr>
        </p:pic>
        <p:pic>
          <p:nvPicPr>
            <p:cNvPr id="7" name="図 6">
              <a:extLst>
                <a:ext uri="{FF2B5EF4-FFF2-40B4-BE49-F238E27FC236}">
                  <a16:creationId xmlns:a16="http://schemas.microsoft.com/office/drawing/2014/main" id="{8AE6EBD7-C035-4A98-A330-83F698C1A0D5}"/>
                </a:ext>
              </a:extLst>
            </p:cNvPr>
            <p:cNvPicPr>
              <a:picLocks noChangeAspect="1"/>
            </p:cNvPicPr>
            <p:nvPr/>
          </p:nvPicPr>
          <p:blipFill>
            <a:blip r:embed="rId4"/>
            <a:stretch>
              <a:fillRect/>
            </a:stretch>
          </p:blipFill>
          <p:spPr>
            <a:xfrm>
              <a:off x="4270239" y="5232664"/>
              <a:ext cx="585267" cy="396274"/>
            </a:xfrm>
            <a:prstGeom prst="rect">
              <a:avLst/>
            </a:prstGeom>
          </p:spPr>
        </p:pic>
        <p:pic>
          <p:nvPicPr>
            <p:cNvPr id="8" name="図 7">
              <a:extLst>
                <a:ext uri="{FF2B5EF4-FFF2-40B4-BE49-F238E27FC236}">
                  <a16:creationId xmlns:a16="http://schemas.microsoft.com/office/drawing/2014/main" id="{BDDF1BA3-6697-412F-B2B9-6F2F66F57D21}"/>
                </a:ext>
              </a:extLst>
            </p:cNvPr>
            <p:cNvPicPr>
              <a:picLocks noChangeAspect="1"/>
            </p:cNvPicPr>
            <p:nvPr/>
          </p:nvPicPr>
          <p:blipFill>
            <a:blip r:embed="rId4"/>
            <a:stretch>
              <a:fillRect/>
            </a:stretch>
          </p:blipFill>
          <p:spPr>
            <a:xfrm>
              <a:off x="4288490" y="6153398"/>
              <a:ext cx="585267" cy="396274"/>
            </a:xfrm>
            <a:prstGeom prst="rect">
              <a:avLst/>
            </a:prstGeom>
          </p:spPr>
        </p:pic>
        <p:pic>
          <p:nvPicPr>
            <p:cNvPr id="9" name="図 8">
              <a:extLst>
                <a:ext uri="{FF2B5EF4-FFF2-40B4-BE49-F238E27FC236}">
                  <a16:creationId xmlns:a16="http://schemas.microsoft.com/office/drawing/2014/main" id="{C3C9C2EC-AAF7-4FBD-AEF6-2347A0557B85}"/>
                </a:ext>
              </a:extLst>
            </p:cNvPr>
            <p:cNvPicPr>
              <a:picLocks noChangeAspect="1"/>
            </p:cNvPicPr>
            <p:nvPr/>
          </p:nvPicPr>
          <p:blipFill>
            <a:blip r:embed="rId5"/>
            <a:stretch>
              <a:fillRect/>
            </a:stretch>
          </p:blipFill>
          <p:spPr>
            <a:xfrm>
              <a:off x="4267190" y="3425895"/>
              <a:ext cx="591363" cy="39627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0" y="0"/>
            <a:ext cx="9144000" cy="1440000"/>
          </a:xfrm>
          <a:prstGeom prst="rect">
            <a:avLst/>
          </a:prstGeom>
          <a:solidFill>
            <a:schemeClr val="accent2"/>
          </a:solidFill>
          <a:ln>
            <a:noFill/>
          </a:ln>
        </p:spPr>
        <p:txBody>
          <a:bodyPr spcFirstLastPara="1" wrap="square" lIns="91425" tIns="45700" rIns="91425" bIns="45700" anchor="ctr" anchorCtr="0">
            <a:normAutofit/>
          </a:bodyPr>
          <a:lstStyle/>
          <a:p>
            <a:pPr>
              <a:buClr>
                <a:schemeClr val="lt1"/>
              </a:buClr>
              <a:buSzPts val="4500"/>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rPr>
              <a:t>③夕張市が提起する問題</a:t>
            </a:r>
            <a:br>
              <a:rPr lang="en-US" altLang="ja-JP" sz="4000" dirty="0">
                <a:solidFill>
                  <a:schemeClr val="lt1"/>
                </a:solidFill>
                <a:latin typeface="HG丸ｺﾞｼｯｸM-PRO" panose="020F0600000000000000" pitchFamily="50" charset="-128"/>
                <a:ea typeface="HG丸ｺﾞｼｯｸM-PRO" panose="020F0600000000000000" pitchFamily="50" charset="-128"/>
                <a:cs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rPr>
              <a:t>加速する生産年齢人口の減少</a:t>
            </a:r>
            <a:endParaRPr sz="4500" dirty="0">
              <a:solidFill>
                <a:schemeClr val="lt1"/>
              </a:solidFill>
              <a:latin typeface="HG丸ｺﾞｼｯｸM-PRO" panose="020F0600000000000000" pitchFamily="50" charset="-128"/>
              <a:ea typeface="HG丸ｺﾞｼｯｸM-PRO" panose="020F0600000000000000" pitchFamily="50" charset="-128"/>
              <a:cs typeface="Arial"/>
            </a:endParaRPr>
          </a:p>
        </p:txBody>
      </p:sp>
      <p:pic>
        <p:nvPicPr>
          <p:cNvPr id="1026" name="Picture 2">
            <a:extLst>
              <a:ext uri="{FF2B5EF4-FFF2-40B4-BE49-F238E27FC236}">
                <a16:creationId xmlns:a16="http://schemas.microsoft.com/office/drawing/2014/main" id="{798E2583-45D0-4286-BF26-ACF8DDEBA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17" y="2244064"/>
            <a:ext cx="6401482" cy="397666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0;p28">
            <a:extLst>
              <a:ext uri="{FF2B5EF4-FFF2-40B4-BE49-F238E27FC236}">
                <a16:creationId xmlns:a16="http://schemas.microsoft.com/office/drawing/2014/main" id="{02E15EED-DCA6-4A06-BFA9-8853BBA00EB7}"/>
              </a:ext>
            </a:extLst>
          </p:cNvPr>
          <p:cNvSpPr txBox="1"/>
          <p:nvPr/>
        </p:nvSpPr>
        <p:spPr>
          <a:xfrm>
            <a:off x="3214301" y="1754033"/>
            <a:ext cx="3036713"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日本の生産年齢人口の推移</a:t>
            </a:r>
            <a:endParaRPr b="1" dirty="0">
              <a:latin typeface="HG丸ｺﾞｼｯｸM-PRO" panose="020F0600000000000000" pitchFamily="50" charset="-128"/>
              <a:ea typeface="HG丸ｺﾞｼｯｸM-PRO" panose="020F0600000000000000" pitchFamily="50" charset="-128"/>
            </a:endParaRPr>
          </a:p>
        </p:txBody>
      </p:sp>
      <p:sp>
        <p:nvSpPr>
          <p:cNvPr id="6" name="Google Shape;250;p28">
            <a:extLst>
              <a:ext uri="{FF2B5EF4-FFF2-40B4-BE49-F238E27FC236}">
                <a16:creationId xmlns:a16="http://schemas.microsoft.com/office/drawing/2014/main" id="{D3EF1832-A50C-45C3-9DB7-C2F28AFBC1C8}"/>
              </a:ext>
            </a:extLst>
          </p:cNvPr>
          <p:cNvSpPr txBox="1"/>
          <p:nvPr/>
        </p:nvSpPr>
        <p:spPr>
          <a:xfrm>
            <a:off x="2493818" y="6211710"/>
            <a:ext cx="69003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総務省</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　</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ホームページより</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引用</a:t>
            </a:r>
            <a:endPar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（平成</a:t>
            </a:r>
            <a:r>
              <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29</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年版情報通信白書 人口減少社会の課題と将来推計）</a:t>
            </a:r>
            <a:endParaRPr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p:txBody>
      </p:sp>
      <p:pic>
        <p:nvPicPr>
          <p:cNvPr id="3" name="図 2">
            <a:extLst>
              <a:ext uri="{FF2B5EF4-FFF2-40B4-BE49-F238E27FC236}">
                <a16:creationId xmlns:a16="http://schemas.microsoft.com/office/drawing/2014/main" id="{5DD57D6A-1662-40F8-B03C-D89DC779B19A}"/>
              </a:ext>
            </a:extLst>
          </p:cNvPr>
          <p:cNvPicPr>
            <a:picLocks noChangeAspect="1"/>
          </p:cNvPicPr>
          <p:nvPr/>
        </p:nvPicPr>
        <p:blipFill>
          <a:blip r:embed="rId4"/>
          <a:stretch>
            <a:fillRect/>
          </a:stretch>
        </p:blipFill>
        <p:spPr>
          <a:xfrm>
            <a:off x="2493818" y="3802366"/>
            <a:ext cx="2036866" cy="17720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2"/>
        <p:cNvGrpSpPr/>
        <p:nvPr/>
      </p:nvGrpSpPr>
      <p:grpSpPr>
        <a:xfrm>
          <a:off x="0" y="0"/>
          <a:ext cx="0" cy="0"/>
          <a:chOff x="0" y="0"/>
          <a:chExt cx="0" cy="0"/>
        </a:xfrm>
      </p:grpSpPr>
      <p:sp>
        <p:nvSpPr>
          <p:cNvPr id="233" name="Google Shape;233;p26"/>
          <p:cNvSpPr txBox="1">
            <a:spLocks noGrp="1"/>
          </p:cNvSpPr>
          <p:nvPr>
            <p:ph type="title"/>
          </p:nvPr>
        </p:nvSpPr>
        <p:spPr>
          <a:xfrm>
            <a:off x="-1" y="0"/>
            <a:ext cx="9144001" cy="1440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000" dirty="0">
                <a:solidFill>
                  <a:schemeClr val="lt1"/>
                </a:solidFill>
                <a:latin typeface="HG丸ｺﾞｼｯｸM-PRO" panose="020F0600000000000000" pitchFamily="50" charset="-128"/>
                <a:ea typeface="HG丸ｺﾞｼｯｸM-PRO" panose="020F0600000000000000" pitchFamily="50" charset="-128"/>
                <a:cs typeface="Arial"/>
              </a:rPr>
              <a:t>③夕張市が提起する問題</a:t>
            </a:r>
            <a:br>
              <a:rPr lang="en-US" altLang="ja-JP" sz="3600" dirty="0">
                <a:solidFill>
                  <a:schemeClr val="lt1"/>
                </a:solidFill>
                <a:latin typeface="HG丸ｺﾞｼｯｸM-PRO" panose="020F0600000000000000" pitchFamily="50" charset="-128"/>
                <a:ea typeface="HG丸ｺﾞｼｯｸM-PRO" panose="020F0600000000000000" pitchFamily="50" charset="-128"/>
                <a:cs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rPr>
              <a:t>地方から人がいなくなる？</a:t>
            </a:r>
            <a:endParaRPr sz="4500" dirty="0">
              <a:solidFill>
                <a:schemeClr val="lt1"/>
              </a:solidFill>
              <a:latin typeface="HG丸ｺﾞｼｯｸM-PRO" panose="020F0600000000000000" pitchFamily="50" charset="-128"/>
              <a:ea typeface="HG丸ｺﾞｼｯｸM-PRO" panose="020F0600000000000000" pitchFamily="50" charset="-128"/>
              <a:cs typeface="Arial"/>
            </a:endParaRPr>
          </a:p>
        </p:txBody>
      </p:sp>
      <p:pic>
        <p:nvPicPr>
          <p:cNvPr id="2050" name="Picture 2">
            <a:extLst>
              <a:ext uri="{FF2B5EF4-FFF2-40B4-BE49-F238E27FC236}">
                <a16:creationId xmlns:a16="http://schemas.microsoft.com/office/drawing/2014/main" id="{F17C18B2-D194-4EDB-BA82-95AB5073B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40" y="2215657"/>
            <a:ext cx="5531920" cy="388963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50;p28">
            <a:extLst>
              <a:ext uri="{FF2B5EF4-FFF2-40B4-BE49-F238E27FC236}">
                <a16:creationId xmlns:a16="http://schemas.microsoft.com/office/drawing/2014/main" id="{5C3C4893-EDE9-4932-9B7A-43EB94608FFE}"/>
              </a:ext>
            </a:extLst>
          </p:cNvPr>
          <p:cNvSpPr txBox="1"/>
          <p:nvPr/>
        </p:nvSpPr>
        <p:spPr>
          <a:xfrm>
            <a:off x="445323" y="1597016"/>
            <a:ext cx="825335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2400" b="0" i="0" dirty="0">
                <a:solidFill>
                  <a:srgbClr val="1C1C1C"/>
                </a:solidFill>
                <a:effectLst/>
                <a:latin typeface="HG丸ｺﾞｼｯｸM-PRO" panose="020F0600000000000000" pitchFamily="50" charset="-128"/>
                <a:ea typeface="HG丸ｺﾞｼｯｸM-PRO" panose="020F0600000000000000" pitchFamily="50" charset="-128"/>
              </a:rPr>
              <a:t>三大都市圏及び地方圏の転出入超過数の累計</a:t>
            </a:r>
            <a:endParaRPr b="1" dirty="0">
              <a:latin typeface="HG丸ｺﾞｼｯｸM-PRO" panose="020F0600000000000000" pitchFamily="50" charset="-128"/>
              <a:ea typeface="HG丸ｺﾞｼｯｸM-PRO" panose="020F0600000000000000" pitchFamily="50" charset="-128"/>
            </a:endParaRPr>
          </a:p>
        </p:txBody>
      </p:sp>
      <p:sp>
        <p:nvSpPr>
          <p:cNvPr id="8" name="Google Shape;250;p28">
            <a:extLst>
              <a:ext uri="{FF2B5EF4-FFF2-40B4-BE49-F238E27FC236}">
                <a16:creationId xmlns:a16="http://schemas.microsoft.com/office/drawing/2014/main" id="{CD222E05-DC01-4450-9994-ED145735C189}"/>
              </a:ext>
            </a:extLst>
          </p:cNvPr>
          <p:cNvSpPr txBox="1"/>
          <p:nvPr/>
        </p:nvSpPr>
        <p:spPr>
          <a:xfrm>
            <a:off x="2493818" y="6211710"/>
            <a:ext cx="69003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総務省</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　</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ホームページより</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引用</a:t>
            </a:r>
            <a:endPar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（平成</a:t>
            </a:r>
            <a:r>
              <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29</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年版情報通信白書 人口減少社会の課題と将来推計）</a:t>
            </a:r>
            <a:endParaRPr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0" y="0"/>
            <a:ext cx="9144000" cy="1440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③夕張市が提起する問題</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なぜ地方から人がいなくなるのか</a:t>
            </a:r>
            <a:endParaRPr dirty="0">
              <a:latin typeface="HG丸ｺﾞｼｯｸM-PRO" panose="020F0600000000000000" pitchFamily="50" charset="-128"/>
              <a:ea typeface="HG丸ｺﾞｼｯｸM-PRO" panose="020F0600000000000000" pitchFamily="50" charset="-128"/>
            </a:endParaRPr>
          </a:p>
        </p:txBody>
      </p:sp>
      <p:pic>
        <p:nvPicPr>
          <p:cNvPr id="3074" name="Picture 2">
            <a:extLst>
              <a:ext uri="{FF2B5EF4-FFF2-40B4-BE49-F238E27FC236}">
                <a16:creationId xmlns:a16="http://schemas.microsoft.com/office/drawing/2014/main" id="{F2C2965B-17DC-45DB-BA1D-96306D0FD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0" y="2215656"/>
            <a:ext cx="8601075" cy="347262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0;p28">
            <a:extLst>
              <a:ext uri="{FF2B5EF4-FFF2-40B4-BE49-F238E27FC236}">
                <a16:creationId xmlns:a16="http://schemas.microsoft.com/office/drawing/2014/main" id="{3C6C03F2-6C46-48E7-8971-5796962CCAD6}"/>
              </a:ext>
            </a:extLst>
          </p:cNvPr>
          <p:cNvSpPr txBox="1"/>
          <p:nvPr/>
        </p:nvSpPr>
        <p:spPr>
          <a:xfrm>
            <a:off x="271460" y="1597016"/>
            <a:ext cx="825335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地方自治体が考える人口流出の要因</a:t>
            </a:r>
            <a:endParaRPr sz="2400" b="1" dirty="0">
              <a:latin typeface="HG丸ｺﾞｼｯｸM-PRO" panose="020F0600000000000000" pitchFamily="50" charset="-128"/>
              <a:ea typeface="HG丸ｺﾞｼｯｸM-PRO" panose="020F0600000000000000" pitchFamily="50" charset="-128"/>
            </a:endParaRPr>
          </a:p>
        </p:txBody>
      </p:sp>
      <p:sp>
        <p:nvSpPr>
          <p:cNvPr id="6" name="Google Shape;250;p28">
            <a:extLst>
              <a:ext uri="{FF2B5EF4-FFF2-40B4-BE49-F238E27FC236}">
                <a16:creationId xmlns:a16="http://schemas.microsoft.com/office/drawing/2014/main" id="{2291C787-C7DE-4548-B498-2300C222A53E}"/>
              </a:ext>
            </a:extLst>
          </p:cNvPr>
          <p:cNvSpPr txBox="1"/>
          <p:nvPr/>
        </p:nvSpPr>
        <p:spPr>
          <a:xfrm>
            <a:off x="2493818" y="6211710"/>
            <a:ext cx="690037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総務省</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　</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ホームページより</a:t>
            </a: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引用</a:t>
            </a:r>
            <a:endPar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marR="0" lvl="0" indent="0" algn="l"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（平成</a:t>
            </a:r>
            <a:r>
              <a:rPr lang="en-US" alt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29</a:t>
            </a:r>
            <a:r>
              <a:rPr lang="ja-JP" altLang="en-US"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年版情報通信白書 人口減少社会の課題と将来推計）</a:t>
            </a:r>
            <a:endParaRPr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0" y="0"/>
            <a:ext cx="9144000" cy="14400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000" dirty="0">
                <a:solidFill>
                  <a:schemeClr val="lt1"/>
                </a:solidFill>
                <a:latin typeface="HG丸ｺﾞｼｯｸM-PRO" panose="020F0600000000000000" pitchFamily="50" charset="-128"/>
                <a:ea typeface="HG丸ｺﾞｼｯｸM-PRO" panose="020F0600000000000000" pitchFamily="50" charset="-128"/>
                <a:cs typeface="Arial"/>
                <a:sym typeface="Arial"/>
              </a:rPr>
              <a:t>③夕張市が提起する問題</a:t>
            </a:r>
            <a:br>
              <a:rPr lang="en-US" altLang="ja-JP" sz="22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bg1"/>
                </a:solidFill>
                <a:latin typeface="HG丸ｺﾞｼｯｸM-PRO" panose="020F0600000000000000" pitchFamily="50" charset="-128"/>
                <a:ea typeface="HG丸ｺﾞｼｯｸM-PRO" panose="020F0600000000000000" pitchFamily="50" charset="-128"/>
                <a:cs typeface="Arial"/>
                <a:sym typeface="Arial"/>
              </a:rPr>
              <a:t>空気のような「行政」</a:t>
            </a:r>
            <a:endParaRPr sz="45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11" name="Google Shape;211;p23"/>
          <p:cNvSpPr/>
          <p:nvPr/>
        </p:nvSpPr>
        <p:spPr>
          <a:xfrm>
            <a:off x="628650" y="1899138"/>
            <a:ext cx="7886700" cy="3270739"/>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2800"/>
              <a:buFont typeface="Noto Sans Symbols"/>
              <a:buNone/>
            </a:pPr>
            <a:endParaRPr sz="2400" i="0" u="none" strike="noStrike" cap="none" dirty="0">
              <a:solidFill>
                <a:schemeClr val="dk1"/>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2800"/>
              <a:buFont typeface="Noto Sans Symbols"/>
              <a:buNone/>
            </a:pPr>
            <a:r>
              <a:rPr 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『行政サービスは空気のようなもの。</a:t>
            </a:r>
            <a:endParaRPr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lnSpc>
                <a:spcPct val="90000"/>
              </a:lnSpc>
              <a:spcBef>
                <a:spcPts val="1000"/>
              </a:spcBef>
              <a:spcAft>
                <a:spcPts val="0"/>
              </a:spcAft>
              <a:buClr>
                <a:schemeClr val="dk1"/>
              </a:buClr>
              <a:buSzPts val="2800"/>
              <a:buFont typeface="Noto Sans Symbols"/>
              <a:buNone/>
            </a:pPr>
            <a:r>
              <a:rPr 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　破綻すると、今まで当たり前で空気のような</a:t>
            </a:r>
            <a:endParaRPr lang="en-US" alt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lnSpc>
                <a:spcPct val="90000"/>
              </a:lnSpc>
              <a:spcBef>
                <a:spcPts val="1000"/>
              </a:spcBef>
              <a:spcAft>
                <a:spcPts val="0"/>
              </a:spcAft>
              <a:buClr>
                <a:schemeClr val="dk1"/>
              </a:buClr>
              <a:buSzPts val="2800"/>
              <a:buFont typeface="Noto Sans Symbols"/>
              <a:buNone/>
            </a:pPr>
            <a:r>
              <a:rPr lang="ja-JP" altLang="en-US" sz="2400" dirty="0">
                <a:solidFill>
                  <a:schemeClr val="dk1"/>
                </a:solidFill>
                <a:latin typeface="HG丸ｺﾞｼｯｸM-PRO" panose="020F0600000000000000" pitchFamily="50" charset="-128"/>
                <a:ea typeface="HG丸ｺﾞｼｯｸM-PRO" panose="020F0600000000000000" pitchFamily="50" charset="-128"/>
              </a:rPr>
              <a:t>　　　　　</a:t>
            </a:r>
            <a:r>
              <a:rPr 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ものだった「行政」を、誰もが意識する。</a:t>
            </a:r>
            <a:endParaRPr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lnSpc>
                <a:spcPct val="90000"/>
              </a:lnSpc>
              <a:spcBef>
                <a:spcPts val="1000"/>
              </a:spcBef>
              <a:spcAft>
                <a:spcPts val="0"/>
              </a:spcAft>
              <a:buClr>
                <a:schemeClr val="dk1"/>
              </a:buClr>
              <a:buSzPts val="2800"/>
              <a:buFont typeface="Noto Sans Symbols"/>
              <a:buNone/>
            </a:pPr>
            <a:endParaRPr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lnSpc>
                <a:spcPct val="90000"/>
              </a:lnSpc>
              <a:spcBef>
                <a:spcPts val="1000"/>
              </a:spcBef>
              <a:spcAft>
                <a:spcPts val="0"/>
              </a:spcAft>
              <a:buClr>
                <a:schemeClr val="dk1"/>
              </a:buClr>
              <a:buSzPts val="2800"/>
              <a:buFont typeface="Noto Sans Symbols"/>
              <a:buNone/>
            </a:pPr>
            <a:r>
              <a:rPr 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　行政サービスの存在は、</a:t>
            </a:r>
            <a:endParaRPr lang="en-US" alt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just" rtl="0">
              <a:lnSpc>
                <a:spcPct val="90000"/>
              </a:lnSpc>
              <a:spcBef>
                <a:spcPts val="1000"/>
              </a:spcBef>
              <a:spcAft>
                <a:spcPts val="0"/>
              </a:spcAft>
              <a:buClr>
                <a:schemeClr val="dk1"/>
              </a:buClr>
              <a:buSzPts val="2800"/>
              <a:buFont typeface="Noto Sans Symbols"/>
              <a:buNone/>
            </a:pPr>
            <a:r>
              <a:rPr lang="ja-JP" altLang="en-US" sz="2400" dirty="0">
                <a:solidFill>
                  <a:schemeClr val="dk1"/>
                </a:solidFill>
                <a:latin typeface="HG丸ｺﾞｼｯｸM-PRO" panose="020F0600000000000000" pitchFamily="50" charset="-128"/>
                <a:ea typeface="HG丸ｺﾞｼｯｸM-PRO" panose="020F0600000000000000" pitchFamily="50" charset="-128"/>
              </a:rPr>
              <a:t>　　　　</a:t>
            </a:r>
            <a:r>
              <a:rPr lang="ja-JP" sz="24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つらい立場になった人のほうが感じやすい』</a:t>
            </a:r>
            <a:endParaRPr sz="2400" dirty="0">
              <a:latin typeface="HG丸ｺﾞｼｯｸM-PRO" panose="020F0600000000000000" pitchFamily="50" charset="-128"/>
              <a:ea typeface="HG丸ｺﾞｼｯｸM-PRO" panose="020F0600000000000000" pitchFamily="50" charset="-128"/>
            </a:endParaRPr>
          </a:p>
          <a:p>
            <a:pPr marL="0" marR="0" lvl="0" indent="0" algn="l" rtl="0">
              <a:spcBef>
                <a:spcPts val="0"/>
              </a:spcBef>
              <a:spcAft>
                <a:spcPts val="0"/>
              </a:spcAft>
              <a:buNone/>
            </a:pPr>
            <a:endParaRPr sz="2250" dirty="0">
              <a:solidFill>
                <a:schemeClr val="dk1"/>
              </a:solidFill>
              <a:latin typeface="Arial"/>
              <a:ea typeface="Arial"/>
              <a:cs typeface="Arial"/>
              <a:sym typeface="Arial"/>
            </a:endParaRPr>
          </a:p>
        </p:txBody>
      </p:sp>
      <p:pic>
        <p:nvPicPr>
          <p:cNvPr id="4" name="図 3">
            <a:extLst>
              <a:ext uri="{FF2B5EF4-FFF2-40B4-BE49-F238E27FC236}">
                <a16:creationId xmlns:a16="http://schemas.microsoft.com/office/drawing/2014/main" id="{B9E557E6-E33E-44B7-98EB-A68FF6A880BB}"/>
              </a:ext>
            </a:extLst>
          </p:cNvPr>
          <p:cNvPicPr>
            <a:picLocks noChangeAspect="1"/>
          </p:cNvPicPr>
          <p:nvPr/>
        </p:nvPicPr>
        <p:blipFill>
          <a:blip r:embed="rId3"/>
          <a:stretch>
            <a:fillRect/>
          </a:stretch>
        </p:blipFill>
        <p:spPr>
          <a:xfrm>
            <a:off x="404070" y="4667958"/>
            <a:ext cx="2018496" cy="2249021"/>
          </a:xfrm>
          <a:prstGeom prst="rect">
            <a:avLst/>
          </a:prstGeom>
        </p:spPr>
      </p:pic>
      <p:pic>
        <p:nvPicPr>
          <p:cNvPr id="5" name="図 4">
            <a:extLst>
              <a:ext uri="{FF2B5EF4-FFF2-40B4-BE49-F238E27FC236}">
                <a16:creationId xmlns:a16="http://schemas.microsoft.com/office/drawing/2014/main" id="{B9AE55F9-AE31-4087-B9A5-542A40E72676}"/>
              </a:ext>
            </a:extLst>
          </p:cNvPr>
          <p:cNvPicPr>
            <a:picLocks noChangeAspect="1"/>
          </p:cNvPicPr>
          <p:nvPr/>
        </p:nvPicPr>
        <p:blipFill>
          <a:blip r:embed="rId4"/>
          <a:stretch>
            <a:fillRect/>
          </a:stretch>
        </p:blipFill>
        <p:spPr>
          <a:xfrm>
            <a:off x="3612047" y="4944143"/>
            <a:ext cx="2381250" cy="1871663"/>
          </a:xfrm>
          <a:prstGeom prst="rect">
            <a:avLst/>
          </a:prstGeom>
        </p:spPr>
      </p:pic>
      <p:pic>
        <p:nvPicPr>
          <p:cNvPr id="6" name="図 5">
            <a:extLst>
              <a:ext uri="{FF2B5EF4-FFF2-40B4-BE49-F238E27FC236}">
                <a16:creationId xmlns:a16="http://schemas.microsoft.com/office/drawing/2014/main" id="{6A57B707-9F7C-47ED-A80F-F6F1845566C1}"/>
              </a:ext>
            </a:extLst>
          </p:cNvPr>
          <p:cNvPicPr>
            <a:picLocks noChangeAspect="1"/>
          </p:cNvPicPr>
          <p:nvPr/>
        </p:nvPicPr>
        <p:blipFill>
          <a:blip r:embed="rId5"/>
          <a:stretch>
            <a:fillRect/>
          </a:stretch>
        </p:blipFill>
        <p:spPr>
          <a:xfrm>
            <a:off x="6721436" y="4553308"/>
            <a:ext cx="2151413" cy="21514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0" y="0"/>
            <a:ext cx="9144000" cy="14400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200" dirty="0">
                <a:solidFill>
                  <a:schemeClr val="tx1"/>
                </a:solidFill>
                <a:latin typeface="HG丸ｺﾞｼｯｸM-PRO" panose="020F0600000000000000" pitchFamily="50" charset="-128"/>
                <a:ea typeface="HG丸ｺﾞｼｯｸM-PRO" panose="020F0600000000000000" pitchFamily="50" charset="-128"/>
                <a:cs typeface="Arial"/>
                <a:sym typeface="Arial"/>
              </a:rPr>
              <a:t>④税が果たす役割とは</a:t>
            </a:r>
            <a:br>
              <a:rPr lang="en-US" altLang="ja-JP" sz="22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tx1"/>
                </a:solidFill>
                <a:latin typeface="HG丸ｺﾞｼｯｸM-PRO" panose="020F0600000000000000" pitchFamily="50" charset="-128"/>
                <a:ea typeface="HG丸ｺﾞｼｯｸM-PRO" panose="020F0600000000000000" pitchFamily="50" charset="-128"/>
                <a:cs typeface="Arial"/>
                <a:sym typeface="Arial"/>
              </a:rPr>
              <a:t>税が果たす役割</a:t>
            </a:r>
            <a:endParaRPr sz="4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Google Shape;211;p23">
            <a:extLst>
              <a:ext uri="{FF2B5EF4-FFF2-40B4-BE49-F238E27FC236}">
                <a16:creationId xmlns:a16="http://schemas.microsoft.com/office/drawing/2014/main" id="{4B88AEEB-04FA-4E82-BAF3-2EC59CC7023B}"/>
              </a:ext>
            </a:extLst>
          </p:cNvPr>
          <p:cNvSpPr/>
          <p:nvPr/>
        </p:nvSpPr>
        <p:spPr>
          <a:xfrm>
            <a:off x="414895" y="1985068"/>
            <a:ext cx="8099714" cy="4653238"/>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l"/>
            <a:r>
              <a:rPr lang="ja-JP" altLang="en-US" sz="2000" b="1" i="0" dirty="0">
                <a:solidFill>
                  <a:srgbClr val="FF0000"/>
                </a:solidFill>
                <a:effectLst/>
                <a:latin typeface="HG丸ｺﾞｼｯｸM-PRO" panose="020F0600000000000000" pitchFamily="50" charset="-128"/>
                <a:ea typeface="HG丸ｺﾞｼｯｸM-PRO" panose="020F0600000000000000" pitchFamily="50" charset="-128"/>
              </a:rPr>
              <a:t>①財源調達機能</a:t>
            </a:r>
            <a:endParaRPr lang="en-US" altLang="ja-JP" sz="2000" b="1" i="0" dirty="0">
              <a:solidFill>
                <a:srgbClr val="FF0000"/>
              </a:solidFill>
              <a:effectLst/>
              <a:latin typeface="HG丸ｺﾞｼｯｸM-PRO" panose="020F0600000000000000" pitchFamily="50" charset="-128"/>
              <a:ea typeface="HG丸ｺﾞｼｯｸM-PRO" panose="020F0600000000000000" pitchFamily="50" charset="-128"/>
            </a:endParaRPr>
          </a:p>
          <a:p>
            <a:pPr algn="l"/>
            <a:r>
              <a:rPr lang="ja-JP" altLang="en-US" sz="2800" b="0" i="0" dirty="0">
                <a:solidFill>
                  <a:srgbClr val="FF0000"/>
                </a:solidFill>
                <a:effectLst/>
                <a:latin typeface="HG丸ｺﾞｼｯｸM-PRO" panose="020F0600000000000000" pitchFamily="50" charset="-128"/>
                <a:ea typeface="HG丸ｺﾞｼｯｸM-PRO" panose="020F0600000000000000" pitchFamily="50" charset="-128"/>
              </a:rPr>
              <a:t>「公的サービス」の財源を調達する</a:t>
            </a:r>
            <a:r>
              <a:rPr lang="ja-JP" altLang="en-US" sz="2800" dirty="0">
                <a:latin typeface="HG丸ｺﾞｼｯｸM-PRO" panose="020F0600000000000000" pitchFamily="50" charset="-128"/>
                <a:ea typeface="HG丸ｺﾞｼｯｸM-PRO" panose="020F0600000000000000" pitchFamily="50" charset="-128"/>
              </a:rPr>
              <a:t>　　</a:t>
            </a:r>
            <a:r>
              <a:rPr lang="ja-JP" altLang="en-US" sz="2800" b="0" i="0" dirty="0">
                <a:solidFill>
                  <a:srgbClr val="000000"/>
                </a:solidFill>
                <a:effectLst/>
                <a:latin typeface="HG丸ｺﾞｼｯｸM-PRO" panose="020F0600000000000000" pitchFamily="50" charset="-128"/>
                <a:ea typeface="HG丸ｺﾞｼｯｸM-PRO" panose="020F0600000000000000" pitchFamily="50" charset="-128"/>
              </a:rPr>
              <a:t>　　　　　　</a:t>
            </a:r>
            <a:endParaRPr lang="en-US" altLang="ja-JP" sz="2800" b="0" i="0" dirty="0">
              <a:solidFill>
                <a:srgbClr val="FF0000"/>
              </a:solidFill>
              <a:effectLst/>
              <a:latin typeface="HG丸ｺﾞｼｯｸM-PRO" panose="020F0600000000000000" pitchFamily="50" charset="-128"/>
              <a:ea typeface="HG丸ｺﾞｼｯｸM-PRO" panose="020F0600000000000000" pitchFamily="50" charset="-128"/>
            </a:endParaRPr>
          </a:p>
          <a:p>
            <a:pPr algn="l"/>
            <a:endParaRPr lang="ja-JP" altLang="en-US" sz="2000" b="0" i="0" dirty="0">
              <a:solidFill>
                <a:srgbClr val="FF0000"/>
              </a:solidFill>
              <a:effectLst/>
              <a:latin typeface="HG丸ｺﾞｼｯｸM-PRO" panose="020F0600000000000000" pitchFamily="50" charset="-128"/>
              <a:ea typeface="HG丸ｺﾞｼｯｸM-PRO" panose="020F0600000000000000" pitchFamily="50" charset="-128"/>
            </a:endParaRPr>
          </a:p>
          <a:p>
            <a:pPr algn="l"/>
            <a:r>
              <a:rPr lang="ja-JP" altLang="en-US" sz="2000" b="1" i="0" dirty="0">
                <a:solidFill>
                  <a:schemeClr val="tx1"/>
                </a:solidFill>
                <a:effectLst/>
                <a:latin typeface="HG丸ｺﾞｼｯｸM-PRO" panose="020F0600000000000000" pitchFamily="50" charset="-128"/>
                <a:ea typeface="HG丸ｺﾞｼｯｸM-PRO" panose="020F0600000000000000" pitchFamily="50" charset="-128"/>
              </a:rPr>
              <a:t>②所得再分配機能</a:t>
            </a:r>
            <a:endParaRPr lang="en-US" altLang="ja-JP" sz="2000" b="1" i="0" dirty="0">
              <a:solidFill>
                <a:schemeClr val="tx1"/>
              </a:solidFill>
              <a:effectLst/>
              <a:latin typeface="HG丸ｺﾞｼｯｸM-PRO" panose="020F0600000000000000" pitchFamily="50" charset="-128"/>
              <a:ea typeface="HG丸ｺﾞｼｯｸM-PRO" panose="020F0600000000000000" pitchFamily="50" charset="-128"/>
            </a:endParaRPr>
          </a:p>
          <a:p>
            <a:pPr algn="l"/>
            <a:r>
              <a:rPr lang="ja-JP" altLang="en-US" sz="2800" b="0" i="0" dirty="0">
                <a:solidFill>
                  <a:schemeClr val="tx1"/>
                </a:solidFill>
                <a:effectLst/>
                <a:latin typeface="HG丸ｺﾞｼｯｸM-PRO" panose="020F0600000000000000" pitchFamily="50" charset="-128"/>
                <a:ea typeface="HG丸ｺﾞｼｯｸM-PRO" panose="020F0600000000000000" pitchFamily="50" charset="-128"/>
              </a:rPr>
              <a:t>所得税や相続税の累進課税等を通じ、</a:t>
            </a:r>
            <a:endParaRPr lang="en-US" altLang="ja-JP" sz="2800" b="0" i="0" dirty="0">
              <a:solidFill>
                <a:schemeClr val="tx1"/>
              </a:solidFill>
              <a:effectLst/>
              <a:latin typeface="HG丸ｺﾞｼｯｸM-PRO" panose="020F0600000000000000" pitchFamily="50" charset="-128"/>
              <a:ea typeface="HG丸ｺﾞｼｯｸM-PRO" panose="020F0600000000000000" pitchFamily="50" charset="-128"/>
            </a:endParaRPr>
          </a:p>
          <a:p>
            <a:pPr algn="l"/>
            <a:r>
              <a:rPr lang="ja-JP" altLang="en-US" sz="2800" b="0" i="0" dirty="0">
                <a:solidFill>
                  <a:schemeClr val="tx1"/>
                </a:solidFill>
                <a:effectLst/>
                <a:latin typeface="HG丸ｺﾞｼｯｸM-PRO" panose="020F0600000000000000" pitchFamily="50" charset="-128"/>
                <a:ea typeface="HG丸ｺﾞｼｯｸM-PRO" panose="020F0600000000000000" pitchFamily="50" charset="-128"/>
              </a:rPr>
              <a:t>所得や資産の再分配を果たす役割</a:t>
            </a:r>
            <a:endParaRPr lang="en-US" altLang="ja-JP" sz="2800" b="0" i="0" dirty="0">
              <a:solidFill>
                <a:schemeClr val="tx1"/>
              </a:solidFill>
              <a:effectLst/>
              <a:latin typeface="HG丸ｺﾞｼｯｸM-PRO" panose="020F0600000000000000" pitchFamily="50" charset="-128"/>
              <a:ea typeface="HG丸ｺﾞｼｯｸM-PRO" panose="020F0600000000000000" pitchFamily="50" charset="-128"/>
            </a:endParaRPr>
          </a:p>
          <a:p>
            <a:pPr algn="l"/>
            <a:endParaRPr lang="ja-JP" altLang="en-US" sz="2000" b="0" i="0" dirty="0">
              <a:solidFill>
                <a:schemeClr val="tx1"/>
              </a:solidFill>
              <a:effectLst/>
              <a:latin typeface="HG丸ｺﾞｼｯｸM-PRO" panose="020F0600000000000000" pitchFamily="50" charset="-128"/>
              <a:ea typeface="HG丸ｺﾞｼｯｸM-PRO" panose="020F0600000000000000" pitchFamily="50" charset="-128"/>
            </a:endParaRPr>
          </a:p>
          <a:p>
            <a:pPr algn="l"/>
            <a:r>
              <a:rPr lang="ja-JP" altLang="en-US" sz="2000" b="1" dirty="0">
                <a:solidFill>
                  <a:schemeClr val="tx1"/>
                </a:solidFill>
                <a:latin typeface="HG丸ｺﾞｼｯｸM-PRO" panose="020F0600000000000000" pitchFamily="50" charset="-128"/>
                <a:ea typeface="HG丸ｺﾞｼｯｸM-PRO" panose="020F0600000000000000" pitchFamily="50" charset="-128"/>
              </a:rPr>
              <a:t>③</a:t>
            </a:r>
            <a:r>
              <a:rPr lang="ja-JP" altLang="en-US" sz="2000" b="1" i="0" dirty="0">
                <a:solidFill>
                  <a:schemeClr val="tx1"/>
                </a:solidFill>
                <a:effectLst/>
                <a:latin typeface="HG丸ｺﾞｼｯｸM-PRO" panose="020F0600000000000000" pitchFamily="50" charset="-128"/>
                <a:ea typeface="HG丸ｺﾞｼｯｸM-PRO" panose="020F0600000000000000" pitchFamily="50" charset="-128"/>
              </a:rPr>
              <a:t>経済安定化機能</a:t>
            </a:r>
          </a:p>
          <a:p>
            <a:pPr algn="l"/>
            <a:r>
              <a:rPr lang="ja-JP" altLang="en-US" sz="2800" b="0" i="0" dirty="0">
                <a:solidFill>
                  <a:schemeClr val="tx1"/>
                </a:solidFill>
                <a:effectLst/>
                <a:latin typeface="HG丸ｺﾞｼｯｸM-PRO" panose="020F0600000000000000" pitchFamily="50" charset="-128"/>
                <a:ea typeface="HG丸ｺﾞｼｯｸM-PRO" panose="020F0600000000000000" pitchFamily="50" charset="-128"/>
              </a:rPr>
              <a:t>景気変動を小さくし、経済を安定化する役割</a:t>
            </a:r>
          </a:p>
        </p:txBody>
      </p:sp>
      <p:sp>
        <p:nvSpPr>
          <p:cNvPr id="2" name="吹き出し: 円形 1">
            <a:extLst>
              <a:ext uri="{FF2B5EF4-FFF2-40B4-BE49-F238E27FC236}">
                <a16:creationId xmlns:a16="http://schemas.microsoft.com/office/drawing/2014/main" id="{9D5C8172-D0E9-447B-87F1-7C3ECAB8818D}"/>
              </a:ext>
            </a:extLst>
          </p:cNvPr>
          <p:cNvSpPr/>
          <p:nvPr/>
        </p:nvSpPr>
        <p:spPr>
          <a:xfrm>
            <a:off x="6424551" y="1579419"/>
            <a:ext cx="2505694" cy="1163781"/>
          </a:xfrm>
          <a:prstGeom prst="wedgeEllipseCallout">
            <a:avLst>
              <a:gd name="adj1" fmla="val -47847"/>
              <a:gd name="adj2" fmla="val 83929"/>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最も重要な役割</a:t>
            </a:r>
          </a:p>
        </p:txBody>
      </p:sp>
    </p:spTree>
    <p:extLst>
      <p:ext uri="{BB962C8B-B14F-4D97-AF65-F5344CB8AC3E}">
        <p14:creationId xmlns:p14="http://schemas.microsoft.com/office/powerpoint/2010/main" val="215396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0" y="0"/>
            <a:ext cx="9144000" cy="14400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200" dirty="0">
                <a:solidFill>
                  <a:schemeClr val="tx1"/>
                </a:solidFill>
                <a:latin typeface="HG丸ｺﾞｼｯｸM-PRO" panose="020F0600000000000000" pitchFamily="50" charset="-128"/>
                <a:ea typeface="HG丸ｺﾞｼｯｸM-PRO" panose="020F0600000000000000" pitchFamily="50" charset="-128"/>
                <a:cs typeface="Arial"/>
                <a:sym typeface="Arial"/>
              </a:rPr>
              <a:t>④税が果たす役割とは</a:t>
            </a:r>
            <a:br>
              <a:rPr lang="en-US" altLang="ja-JP" sz="22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tx1"/>
                </a:solidFill>
                <a:latin typeface="HG丸ｺﾞｼｯｸM-PRO" panose="020F0600000000000000" pitchFamily="50" charset="-128"/>
                <a:ea typeface="HG丸ｺﾞｼｯｸM-PRO" panose="020F0600000000000000" pitchFamily="50" charset="-128"/>
                <a:cs typeface="Arial"/>
                <a:sym typeface="Arial"/>
              </a:rPr>
              <a:t>公平に集めるための工夫</a:t>
            </a:r>
            <a:endParaRPr sz="4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Google Shape;211;p23">
            <a:extLst>
              <a:ext uri="{FF2B5EF4-FFF2-40B4-BE49-F238E27FC236}">
                <a16:creationId xmlns:a16="http://schemas.microsoft.com/office/drawing/2014/main" id="{B2EB3836-DFE0-42F5-8538-7FCD21DCD399}"/>
              </a:ext>
            </a:extLst>
          </p:cNvPr>
          <p:cNvSpPr/>
          <p:nvPr/>
        </p:nvSpPr>
        <p:spPr>
          <a:xfrm>
            <a:off x="369744" y="1892659"/>
            <a:ext cx="4014232" cy="422115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r>
              <a:rPr lang="ja-JP" altLang="en-US" sz="3000" dirty="0">
                <a:latin typeface="HG丸ｺﾞｼｯｸM-PRO" panose="020F0600000000000000" pitchFamily="50" charset="-128"/>
                <a:ea typeface="HG丸ｺﾞｼｯｸM-PRO" panose="020F0600000000000000" pitchFamily="50" charset="-128"/>
              </a:rPr>
              <a:t>「水平的公平」</a:t>
            </a:r>
            <a:endParaRPr lang="en-US" altLang="ja-JP" sz="3000" dirty="0">
              <a:latin typeface="HG丸ｺﾞｼｯｸM-PRO" panose="020F0600000000000000" pitchFamily="50" charset="-128"/>
              <a:ea typeface="HG丸ｺﾞｼｯｸM-PRO" panose="020F0600000000000000" pitchFamily="50" charset="-128"/>
            </a:endParaRPr>
          </a:p>
          <a:p>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b="0" i="0" dirty="0">
                <a:solidFill>
                  <a:srgbClr val="000000"/>
                </a:solidFill>
                <a:effectLst/>
                <a:latin typeface="HG丸ｺﾞｼｯｸM-PRO" panose="020F0600000000000000" pitchFamily="50" charset="-128"/>
                <a:ea typeface="HG丸ｺﾞｼｯｸM-PRO" panose="020F0600000000000000" pitchFamily="50" charset="-128"/>
              </a:rPr>
              <a:t>経済力が</a:t>
            </a:r>
            <a:r>
              <a:rPr lang="ja-JP" altLang="en-US" sz="3000" dirty="0">
                <a:latin typeface="HG丸ｺﾞｼｯｸM-PRO" panose="020F0600000000000000" pitchFamily="50" charset="-128"/>
                <a:ea typeface="HG丸ｺﾞｼｯｸM-PRO" panose="020F0600000000000000" pitchFamily="50" charset="-128"/>
              </a:rPr>
              <a:t>同じ</a:t>
            </a:r>
            <a:r>
              <a:rPr lang="ja-JP" altLang="en-US" sz="3000" b="0" i="0" dirty="0">
                <a:solidFill>
                  <a:srgbClr val="000000"/>
                </a:solidFill>
                <a:effectLst/>
                <a:latin typeface="HG丸ｺﾞｼｯｸM-PRO" panose="020F0600000000000000" pitchFamily="50" charset="-128"/>
                <a:ea typeface="HG丸ｺﾞｼｯｸM-PRO" panose="020F0600000000000000" pitchFamily="50" charset="-128"/>
              </a:rPr>
              <a:t>人に等しい負担を求める</a:t>
            </a:r>
            <a:endParaRPr lang="en-US" altLang="ja-JP" sz="3000" b="0" i="0" dirty="0">
              <a:solidFill>
                <a:srgbClr val="000000"/>
              </a:solidFill>
              <a:effectLst/>
              <a:latin typeface="HG丸ｺﾞｼｯｸM-PRO" panose="020F0600000000000000" pitchFamily="50" charset="-128"/>
              <a:ea typeface="HG丸ｺﾞｼｯｸM-PRO" panose="020F0600000000000000" pitchFamily="50" charset="-128"/>
            </a:endParaRPr>
          </a:p>
          <a:p>
            <a:endParaRPr lang="en-US" altLang="ja-JP" sz="3000" b="0" i="0" dirty="0">
              <a:solidFill>
                <a:srgbClr val="000000"/>
              </a:solidFill>
              <a:effectLst/>
              <a:latin typeface="HG丸ｺﾞｼｯｸM-PRO" panose="020F0600000000000000" pitchFamily="50" charset="-128"/>
              <a:ea typeface="HG丸ｺﾞｼｯｸM-PRO" panose="020F0600000000000000" pitchFamily="50" charset="-128"/>
            </a:endParaRPr>
          </a:p>
          <a:p>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例）消費税、法人税</a:t>
            </a:r>
            <a:endParaRPr lang="en-US" altLang="ja-JP" sz="3000" dirty="0">
              <a:latin typeface="HG丸ｺﾞｼｯｸM-PRO" panose="020F0600000000000000" pitchFamily="50" charset="-128"/>
              <a:ea typeface="HG丸ｺﾞｼｯｸM-PRO" panose="020F0600000000000000" pitchFamily="50" charset="-128"/>
            </a:endParaRPr>
          </a:p>
        </p:txBody>
      </p:sp>
      <p:sp>
        <p:nvSpPr>
          <p:cNvPr id="5" name="Google Shape;211;p23">
            <a:extLst>
              <a:ext uri="{FF2B5EF4-FFF2-40B4-BE49-F238E27FC236}">
                <a16:creationId xmlns:a16="http://schemas.microsoft.com/office/drawing/2014/main" id="{F52EF3F3-5387-466F-911E-5187188C5C14}"/>
              </a:ext>
            </a:extLst>
          </p:cNvPr>
          <p:cNvSpPr/>
          <p:nvPr/>
        </p:nvSpPr>
        <p:spPr>
          <a:xfrm>
            <a:off x="4760024" y="1892659"/>
            <a:ext cx="4014232" cy="4221154"/>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r>
              <a:rPr lang="ja-JP" altLang="en-US" sz="3000" dirty="0">
                <a:latin typeface="HG丸ｺﾞｼｯｸM-PRO" panose="020F0600000000000000" pitchFamily="50" charset="-128"/>
                <a:ea typeface="HG丸ｺﾞｼｯｸM-PRO" panose="020F0600000000000000" pitchFamily="50" charset="-128"/>
              </a:rPr>
              <a:t>「垂直的公平」</a:t>
            </a:r>
            <a:endParaRPr lang="en-US" altLang="ja-JP" sz="3000" dirty="0">
              <a:latin typeface="HG丸ｺﾞｼｯｸM-PRO" panose="020F0600000000000000" pitchFamily="50" charset="-128"/>
              <a:ea typeface="HG丸ｺﾞｼｯｸM-PRO" panose="020F0600000000000000" pitchFamily="50" charset="-128"/>
            </a:endParaRPr>
          </a:p>
          <a:p>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経済力のある人に</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より大きな負担を</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求める</a:t>
            </a:r>
            <a:endParaRPr lang="en-US" altLang="ja-JP" sz="3000" dirty="0">
              <a:latin typeface="HG丸ｺﾞｼｯｸM-PRO" panose="020F0600000000000000" pitchFamily="50" charset="-128"/>
              <a:ea typeface="HG丸ｺﾞｼｯｸM-PRO" panose="020F0600000000000000" pitchFamily="50" charset="-128"/>
            </a:endParaRPr>
          </a:p>
          <a:p>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例）所得税</a:t>
            </a:r>
            <a:endParaRPr lang="en-US" altLang="ja-JP" sz="300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270280A0-6F23-4698-B9E8-69337CFD73CF}"/>
              </a:ext>
            </a:extLst>
          </p:cNvPr>
          <p:cNvPicPr>
            <a:picLocks noChangeAspect="1"/>
          </p:cNvPicPr>
          <p:nvPr/>
        </p:nvPicPr>
        <p:blipFill>
          <a:blip r:embed="rId3"/>
          <a:stretch>
            <a:fillRect/>
          </a:stretch>
        </p:blipFill>
        <p:spPr>
          <a:xfrm>
            <a:off x="7195912" y="4951450"/>
            <a:ext cx="1525299" cy="1615022"/>
          </a:xfrm>
          <a:prstGeom prst="rect">
            <a:avLst/>
          </a:prstGeom>
        </p:spPr>
      </p:pic>
    </p:spTree>
    <p:extLst>
      <p:ext uri="{BB962C8B-B14F-4D97-AF65-F5344CB8AC3E}">
        <p14:creationId xmlns:p14="http://schemas.microsoft.com/office/powerpoint/2010/main" val="400596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34"/>
        <p:cNvGrpSpPr/>
        <p:nvPr/>
      </p:nvGrpSpPr>
      <p:grpSpPr>
        <a:xfrm>
          <a:off x="0" y="0"/>
          <a:ext cx="0" cy="0"/>
          <a:chOff x="0" y="0"/>
          <a:chExt cx="0" cy="0"/>
        </a:xfrm>
      </p:grpSpPr>
      <p:sp>
        <p:nvSpPr>
          <p:cNvPr id="335" name="Google Shape;335;p35"/>
          <p:cNvSpPr/>
          <p:nvPr/>
        </p:nvSpPr>
        <p:spPr>
          <a:xfrm>
            <a:off x="342393" y="2125266"/>
            <a:ext cx="8172957" cy="3580857"/>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pic>
        <p:nvPicPr>
          <p:cNvPr id="336" name="Google Shape;336;p35" descr="漁師のイラスト"/>
          <p:cNvPicPr preferRelativeResize="0"/>
          <p:nvPr/>
        </p:nvPicPr>
        <p:blipFill rotWithShape="1">
          <a:blip r:embed="rId3">
            <a:alphaModFix/>
          </a:blip>
          <a:srcRect/>
          <a:stretch/>
        </p:blipFill>
        <p:spPr>
          <a:xfrm>
            <a:off x="5935720" y="4040936"/>
            <a:ext cx="1965677" cy="1760374"/>
          </a:xfrm>
          <a:prstGeom prst="rect">
            <a:avLst/>
          </a:prstGeom>
          <a:noFill/>
          <a:ln>
            <a:noFill/>
          </a:ln>
        </p:spPr>
      </p:pic>
      <p:pic>
        <p:nvPicPr>
          <p:cNvPr id="337" name="Google Shape;337;p35" descr="米農家のイラスト（農業）"/>
          <p:cNvPicPr preferRelativeResize="0"/>
          <p:nvPr/>
        </p:nvPicPr>
        <p:blipFill rotWithShape="1">
          <a:blip r:embed="rId4">
            <a:alphaModFix/>
          </a:blip>
          <a:srcRect/>
          <a:stretch/>
        </p:blipFill>
        <p:spPr>
          <a:xfrm>
            <a:off x="7574183" y="3272757"/>
            <a:ext cx="1285875" cy="1285875"/>
          </a:xfrm>
          <a:prstGeom prst="rect">
            <a:avLst/>
          </a:prstGeom>
          <a:noFill/>
          <a:ln>
            <a:noFill/>
          </a:ln>
        </p:spPr>
      </p:pic>
      <p:pic>
        <p:nvPicPr>
          <p:cNvPr id="338" name="Google Shape;338;p35" descr="聴診器と医者のイラスト（健康診断）"/>
          <p:cNvPicPr preferRelativeResize="0"/>
          <p:nvPr/>
        </p:nvPicPr>
        <p:blipFill rotWithShape="1">
          <a:blip r:embed="rId5">
            <a:alphaModFix/>
          </a:blip>
          <a:srcRect/>
          <a:stretch/>
        </p:blipFill>
        <p:spPr>
          <a:xfrm>
            <a:off x="3831022" y="4504152"/>
            <a:ext cx="1501523" cy="1392663"/>
          </a:xfrm>
          <a:prstGeom prst="rect">
            <a:avLst/>
          </a:prstGeom>
          <a:noFill/>
          <a:ln>
            <a:noFill/>
          </a:ln>
        </p:spPr>
      </p:pic>
      <p:pic>
        <p:nvPicPr>
          <p:cNvPr id="339" name="Google Shape;339;p35" descr="放水している消防士のイラスト"/>
          <p:cNvPicPr preferRelativeResize="0"/>
          <p:nvPr/>
        </p:nvPicPr>
        <p:blipFill rotWithShape="1">
          <a:blip r:embed="rId6">
            <a:alphaModFix/>
          </a:blip>
          <a:srcRect/>
          <a:stretch/>
        </p:blipFill>
        <p:spPr>
          <a:xfrm>
            <a:off x="123071" y="3076800"/>
            <a:ext cx="1935065" cy="1715758"/>
          </a:xfrm>
          <a:prstGeom prst="rect">
            <a:avLst/>
          </a:prstGeom>
          <a:noFill/>
          <a:ln>
            <a:noFill/>
          </a:ln>
        </p:spPr>
      </p:pic>
      <p:pic>
        <p:nvPicPr>
          <p:cNvPr id="340" name="Google Shape;340;p35" descr="パスをするサッカー選手のイラスト（男性）"/>
          <p:cNvPicPr preferRelativeResize="0"/>
          <p:nvPr/>
        </p:nvPicPr>
        <p:blipFill rotWithShape="1">
          <a:blip r:embed="rId7">
            <a:alphaModFix/>
          </a:blip>
          <a:srcRect/>
          <a:stretch/>
        </p:blipFill>
        <p:spPr>
          <a:xfrm>
            <a:off x="6104031" y="2176238"/>
            <a:ext cx="1285875" cy="1285875"/>
          </a:xfrm>
          <a:prstGeom prst="rect">
            <a:avLst/>
          </a:prstGeom>
          <a:noFill/>
          <a:ln>
            <a:noFill/>
          </a:ln>
        </p:spPr>
      </p:pic>
      <p:pic>
        <p:nvPicPr>
          <p:cNvPr id="341" name="Google Shape;341;p35" descr="https://4.bp.blogspot.com/-h1WkiaXHh2Q/UZYkwTEC_cI/AAAAAAAATEw/CVYP9xxA8Xc/s800/job_hanaya.png"/>
          <p:cNvPicPr preferRelativeResize="0"/>
          <p:nvPr/>
        </p:nvPicPr>
        <p:blipFill rotWithShape="1">
          <a:blip r:embed="rId8">
            <a:alphaModFix/>
          </a:blip>
          <a:srcRect/>
          <a:stretch/>
        </p:blipFill>
        <p:spPr>
          <a:xfrm>
            <a:off x="2126915" y="4466619"/>
            <a:ext cx="876418" cy="1430196"/>
          </a:xfrm>
          <a:prstGeom prst="rect">
            <a:avLst/>
          </a:prstGeom>
          <a:noFill/>
          <a:ln>
            <a:noFill/>
          </a:ln>
        </p:spPr>
      </p:pic>
      <p:pic>
        <p:nvPicPr>
          <p:cNvPr id="342" name="Google Shape;342;p35" descr="航空自衛隊員のイラスト（男性）"/>
          <p:cNvPicPr preferRelativeResize="0"/>
          <p:nvPr/>
        </p:nvPicPr>
        <p:blipFill rotWithShape="1">
          <a:blip r:embed="rId9">
            <a:alphaModFix/>
          </a:blip>
          <a:srcRect/>
          <a:stretch/>
        </p:blipFill>
        <p:spPr>
          <a:xfrm>
            <a:off x="1773659" y="1977642"/>
            <a:ext cx="1092124" cy="1683068"/>
          </a:xfrm>
          <a:prstGeom prst="rect">
            <a:avLst/>
          </a:prstGeom>
          <a:noFill/>
          <a:ln>
            <a:noFill/>
          </a:ln>
        </p:spPr>
      </p:pic>
      <p:sp>
        <p:nvSpPr>
          <p:cNvPr id="12" name="Google Shape;210;p23">
            <a:extLst>
              <a:ext uri="{FF2B5EF4-FFF2-40B4-BE49-F238E27FC236}">
                <a16:creationId xmlns:a16="http://schemas.microsoft.com/office/drawing/2014/main" id="{2F6F5015-A961-466A-BD35-0CD57E3FBC14}"/>
              </a:ext>
            </a:extLst>
          </p:cNvPr>
          <p:cNvSpPr txBox="1">
            <a:spLocks noGrp="1"/>
          </p:cNvSpPr>
          <p:nvPr>
            <p:ph type="title"/>
          </p:nvPr>
        </p:nvSpPr>
        <p:spPr>
          <a:xfrm>
            <a:off x="0" y="0"/>
            <a:ext cx="9144000" cy="1440000"/>
          </a:xfrm>
          <a:prstGeom prst="rect">
            <a:avLst/>
          </a:prstGeom>
          <a:solidFill>
            <a:schemeClr val="accent4"/>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200" dirty="0">
                <a:solidFill>
                  <a:schemeClr val="tx1"/>
                </a:solidFill>
                <a:latin typeface="HG丸ｺﾞｼｯｸM-PRO" panose="020F0600000000000000" pitchFamily="50" charset="-128"/>
                <a:ea typeface="HG丸ｺﾞｼｯｸM-PRO" panose="020F0600000000000000" pitchFamily="50" charset="-128"/>
                <a:cs typeface="Arial"/>
                <a:sym typeface="Arial"/>
              </a:rPr>
              <a:t>④税が果たす役割とは</a:t>
            </a:r>
            <a:br>
              <a:rPr lang="en-US" altLang="ja-JP" sz="2200" dirty="0">
                <a:solidFill>
                  <a:schemeClr val="tx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tx1"/>
                </a:solidFill>
                <a:latin typeface="HG丸ｺﾞｼｯｸM-PRO" panose="020F0600000000000000" pitchFamily="50" charset="-128"/>
                <a:ea typeface="HG丸ｺﾞｼｯｸM-PRO" panose="020F0600000000000000" pitchFamily="50" charset="-128"/>
                <a:cs typeface="Arial"/>
                <a:sym typeface="Arial"/>
              </a:rPr>
              <a:t>「相互扶助」の実現のために</a:t>
            </a:r>
            <a:endParaRPr sz="4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Google Shape;250;p28">
            <a:extLst>
              <a:ext uri="{FF2B5EF4-FFF2-40B4-BE49-F238E27FC236}">
                <a16:creationId xmlns:a16="http://schemas.microsoft.com/office/drawing/2014/main" id="{4F595797-EC53-4637-8D08-BE8F4BFFF2D6}"/>
              </a:ext>
            </a:extLst>
          </p:cNvPr>
          <p:cNvSpPr txBox="1"/>
          <p:nvPr/>
        </p:nvSpPr>
        <p:spPr>
          <a:xfrm>
            <a:off x="2332828" y="3260305"/>
            <a:ext cx="446599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3000" b="0" i="0" dirty="0">
                <a:solidFill>
                  <a:srgbClr val="1C1C1C"/>
                </a:solidFill>
                <a:effectLst/>
                <a:latin typeface="HG丸ｺﾞｼｯｸM-PRO" panose="020F0600000000000000" pitchFamily="50" charset="-128"/>
                <a:ea typeface="HG丸ｺﾞｼｯｸM-PRO" panose="020F0600000000000000" pitchFamily="50" charset="-128"/>
              </a:rPr>
              <a:t>みんなで助け合い</a:t>
            </a:r>
            <a:r>
              <a:rPr lang="en-US" altLang="ja-JP" sz="3000" b="0" i="0" dirty="0">
                <a:solidFill>
                  <a:srgbClr val="1C1C1C"/>
                </a:solidFill>
                <a:effectLst/>
                <a:latin typeface="HG丸ｺﾞｼｯｸM-PRO" panose="020F0600000000000000" pitchFamily="50" charset="-128"/>
                <a:ea typeface="HG丸ｺﾞｼｯｸM-PRO" panose="020F0600000000000000" pitchFamily="50" charset="-128"/>
              </a:rPr>
              <a:t>､</a:t>
            </a:r>
          </a:p>
          <a:p>
            <a:pPr marL="0" marR="0" lvl="0" indent="0" algn="ctr" rtl="0">
              <a:spcBef>
                <a:spcPts val="0"/>
              </a:spcBef>
              <a:spcAft>
                <a:spcPts val="0"/>
              </a:spcAft>
              <a:buNone/>
            </a:pPr>
            <a:r>
              <a:rPr lang="ja-JP" altLang="en-US" sz="3000" dirty="0">
                <a:solidFill>
                  <a:srgbClr val="1C1C1C"/>
                </a:solidFill>
                <a:latin typeface="HG丸ｺﾞｼｯｸM-PRO" panose="020F0600000000000000" pitchFamily="50" charset="-128"/>
                <a:ea typeface="HG丸ｺﾞｼｯｸM-PRO" panose="020F0600000000000000" pitchFamily="50" charset="-128"/>
              </a:rPr>
              <a:t>よりよい社会を築こう</a:t>
            </a:r>
            <a:r>
              <a:rPr lang="ja-JP" altLang="en-US" sz="3000" b="0" i="0" dirty="0">
                <a:solidFill>
                  <a:srgbClr val="1C1C1C"/>
                </a:solidFill>
                <a:effectLst/>
                <a:latin typeface="HG丸ｺﾞｼｯｸM-PRO" panose="020F0600000000000000" pitchFamily="50" charset="-128"/>
                <a:ea typeface="HG丸ｺﾞｼｯｸM-PRO" panose="020F0600000000000000" pitchFamily="50" charset="-128"/>
              </a:rPr>
              <a:t>！</a:t>
            </a:r>
            <a:endParaRPr sz="3000" b="1"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FB02684D-DCA1-4F06-884D-741886031686}"/>
              </a:ext>
            </a:extLst>
          </p:cNvPr>
          <p:cNvPicPr>
            <a:picLocks noChangeAspect="1"/>
          </p:cNvPicPr>
          <p:nvPr/>
        </p:nvPicPr>
        <p:blipFill>
          <a:blip r:embed="rId10"/>
          <a:stretch>
            <a:fillRect/>
          </a:stretch>
        </p:blipFill>
        <p:spPr>
          <a:xfrm>
            <a:off x="4133757" y="1668225"/>
            <a:ext cx="740978" cy="16985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0" y="-3"/>
            <a:ext cx="9144000" cy="1440000"/>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200" dirty="0">
                <a:solidFill>
                  <a:schemeClr val="lt1"/>
                </a:solidFill>
                <a:latin typeface="HG丸ｺﾞｼｯｸM-PRO" panose="020F0600000000000000" pitchFamily="50" charset="-128"/>
                <a:ea typeface="HG丸ｺﾞｼｯｸM-PRO" panose="020F0600000000000000" pitchFamily="50" charset="-128"/>
                <a:cs typeface="Arial"/>
                <a:sym typeface="Arial"/>
              </a:rPr>
              <a:t>①国民の代表者が税を決める</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法律と私たちの暮らし</a:t>
            </a:r>
            <a:endParaRPr dirty="0">
              <a:latin typeface="HG丸ｺﾞｼｯｸM-PRO" panose="020F0600000000000000" pitchFamily="50" charset="-128"/>
              <a:ea typeface="HG丸ｺﾞｼｯｸM-PRO" panose="020F0600000000000000" pitchFamily="50" charset="-128"/>
            </a:endParaRPr>
          </a:p>
        </p:txBody>
      </p:sp>
      <p:sp>
        <p:nvSpPr>
          <p:cNvPr id="2" name="テキスト プレースホルダー 1">
            <a:extLst>
              <a:ext uri="{FF2B5EF4-FFF2-40B4-BE49-F238E27FC236}">
                <a16:creationId xmlns:a16="http://schemas.microsoft.com/office/drawing/2014/main" id="{BA5CE7CB-30E7-4B6D-8B4E-62652530A52F}"/>
              </a:ext>
            </a:extLst>
          </p:cNvPr>
          <p:cNvSpPr>
            <a:spLocks noGrp="1"/>
          </p:cNvSpPr>
          <p:nvPr>
            <p:ph type="body" idx="1"/>
          </p:nvPr>
        </p:nvSpPr>
        <p:spPr/>
        <p:txBody>
          <a:bodyPr/>
          <a:lstStyle/>
          <a:p>
            <a:endParaRPr lang="ja-JP" altLang="en-US"/>
          </a:p>
        </p:txBody>
      </p:sp>
      <p:sp>
        <p:nvSpPr>
          <p:cNvPr id="123" name="Google Shape;123;p15"/>
          <p:cNvSpPr/>
          <p:nvPr/>
        </p:nvSpPr>
        <p:spPr>
          <a:xfrm>
            <a:off x="421203" y="2058175"/>
            <a:ext cx="8301594" cy="4251365"/>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pic>
        <p:nvPicPr>
          <p:cNvPr id="124" name="Google Shape;124;p15"/>
          <p:cNvPicPr preferRelativeResize="0"/>
          <p:nvPr/>
        </p:nvPicPr>
        <p:blipFill rotWithShape="1">
          <a:blip r:embed="rId3">
            <a:alphaModFix/>
          </a:blip>
          <a:srcRect/>
          <a:stretch/>
        </p:blipFill>
        <p:spPr>
          <a:xfrm>
            <a:off x="2139679" y="3028321"/>
            <a:ext cx="2186480" cy="2326043"/>
          </a:xfrm>
          <a:prstGeom prst="rect">
            <a:avLst/>
          </a:prstGeom>
          <a:noFill/>
          <a:ln>
            <a:noFill/>
          </a:ln>
        </p:spPr>
      </p:pic>
      <p:pic>
        <p:nvPicPr>
          <p:cNvPr id="125" name="Google Shape;125;p15"/>
          <p:cNvPicPr preferRelativeResize="0"/>
          <p:nvPr/>
        </p:nvPicPr>
        <p:blipFill rotWithShape="1">
          <a:blip r:embed="rId4">
            <a:alphaModFix/>
          </a:blip>
          <a:srcRect/>
          <a:stretch/>
        </p:blipFill>
        <p:spPr>
          <a:xfrm>
            <a:off x="4326159" y="3269607"/>
            <a:ext cx="1866806" cy="1843470"/>
          </a:xfrm>
          <a:prstGeom prst="rect">
            <a:avLst/>
          </a:prstGeom>
          <a:noFill/>
          <a:ln>
            <a:noFill/>
          </a:ln>
        </p:spPr>
      </p:pic>
      <p:sp>
        <p:nvSpPr>
          <p:cNvPr id="126" name="Google Shape;126;p15"/>
          <p:cNvSpPr/>
          <p:nvPr/>
        </p:nvSpPr>
        <p:spPr>
          <a:xfrm>
            <a:off x="2109624" y="5363436"/>
            <a:ext cx="2246587" cy="45854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b="1" dirty="0">
                <a:solidFill>
                  <a:schemeClr val="dk1"/>
                </a:solidFill>
                <a:latin typeface="HG丸ｺﾞｼｯｸM-PRO" panose="020F0600000000000000" pitchFamily="50" charset="-128"/>
                <a:ea typeface="HG丸ｺﾞｼｯｸM-PRO" panose="020F0600000000000000" pitchFamily="50" charset="-128"/>
                <a:sym typeface="Arial"/>
              </a:rPr>
              <a:t>道路交通</a:t>
            </a:r>
            <a:r>
              <a:rPr lang="ja-JP" sz="3000" b="1" dirty="0">
                <a:solidFill>
                  <a:srgbClr val="FF0000"/>
                </a:solidFill>
                <a:latin typeface="HG丸ｺﾞｼｯｸM-PRO" panose="020F0600000000000000" pitchFamily="50" charset="-128"/>
                <a:ea typeface="HG丸ｺﾞｼｯｸM-PRO" panose="020F0600000000000000" pitchFamily="50" charset="-128"/>
                <a:sym typeface="Arial"/>
              </a:rPr>
              <a:t>法</a:t>
            </a:r>
            <a:endParaRPr dirty="0">
              <a:latin typeface="HG丸ｺﾞｼｯｸM-PRO" panose="020F0600000000000000" pitchFamily="50" charset="-128"/>
              <a:ea typeface="HG丸ｺﾞｼｯｸM-PRO" panose="020F0600000000000000" pitchFamily="50" charset="-128"/>
            </a:endParaRPr>
          </a:p>
        </p:txBody>
      </p:sp>
      <p:sp>
        <p:nvSpPr>
          <p:cNvPr id="127" name="Google Shape;127;p15"/>
          <p:cNvSpPr/>
          <p:nvPr/>
        </p:nvSpPr>
        <p:spPr>
          <a:xfrm>
            <a:off x="4810910" y="5363435"/>
            <a:ext cx="2246587" cy="45854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b="1" dirty="0">
                <a:solidFill>
                  <a:schemeClr val="dk1"/>
                </a:solidFill>
                <a:latin typeface="HG丸ｺﾞｼｯｸM-PRO" panose="020F0600000000000000" pitchFamily="50" charset="-128"/>
                <a:ea typeface="HG丸ｺﾞｼｯｸM-PRO" panose="020F0600000000000000" pitchFamily="50" charset="-128"/>
                <a:sym typeface="Arial"/>
              </a:rPr>
              <a:t>消費税</a:t>
            </a:r>
            <a:r>
              <a:rPr lang="ja-JP" sz="3000" b="1" dirty="0">
                <a:solidFill>
                  <a:srgbClr val="FF0000"/>
                </a:solidFill>
                <a:latin typeface="HG丸ｺﾞｼｯｸM-PRO" panose="020F0600000000000000" pitchFamily="50" charset="-128"/>
                <a:ea typeface="HG丸ｺﾞｼｯｸM-PRO" panose="020F0600000000000000" pitchFamily="50" charset="-128"/>
                <a:sym typeface="Arial"/>
              </a:rPr>
              <a:t>法</a:t>
            </a:r>
            <a:endParaRPr dirty="0">
              <a:latin typeface="HG丸ｺﾞｼｯｸM-PRO" panose="020F0600000000000000" pitchFamily="50" charset="-128"/>
              <a:ea typeface="HG丸ｺﾞｼｯｸM-PRO" panose="020F0600000000000000" pitchFamily="50" charset="-128"/>
            </a:endParaRPr>
          </a:p>
        </p:txBody>
      </p:sp>
      <p:sp>
        <p:nvSpPr>
          <p:cNvPr id="128" name="Google Shape;128;p15"/>
          <p:cNvSpPr/>
          <p:nvPr/>
        </p:nvSpPr>
        <p:spPr>
          <a:xfrm>
            <a:off x="717301" y="2609841"/>
            <a:ext cx="1556976" cy="1040533"/>
          </a:xfrm>
          <a:prstGeom prst="cloudCallout">
            <a:avLst>
              <a:gd name="adj1" fmla="val 65869"/>
              <a:gd name="adj2" fmla="val 35461"/>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75" b="1" dirty="0">
                <a:solidFill>
                  <a:schemeClr val="dk1"/>
                </a:solidFill>
                <a:latin typeface="HG丸ｺﾞｼｯｸM-PRO" panose="020F0600000000000000" pitchFamily="50" charset="-128"/>
                <a:ea typeface="HG丸ｺﾞｼｯｸM-PRO" panose="020F0600000000000000" pitchFamily="50" charset="-128"/>
                <a:sym typeface="Arial"/>
              </a:rPr>
              <a:t>横断歩道を渡るよ</a:t>
            </a:r>
            <a:endParaRPr dirty="0">
              <a:latin typeface="HG丸ｺﾞｼｯｸM-PRO" panose="020F0600000000000000" pitchFamily="50" charset="-128"/>
              <a:ea typeface="HG丸ｺﾞｼｯｸM-PRO" panose="020F0600000000000000" pitchFamily="50" charset="-128"/>
            </a:endParaRPr>
          </a:p>
        </p:txBody>
      </p:sp>
      <p:sp>
        <p:nvSpPr>
          <p:cNvPr id="129" name="Google Shape;129;p15"/>
          <p:cNvSpPr/>
          <p:nvPr/>
        </p:nvSpPr>
        <p:spPr>
          <a:xfrm>
            <a:off x="5878395" y="2609146"/>
            <a:ext cx="2548304" cy="998741"/>
          </a:xfrm>
          <a:prstGeom prst="cloudCallout">
            <a:avLst>
              <a:gd name="adj1" fmla="val -41184"/>
              <a:gd name="adj2" fmla="val 90698"/>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75" b="1" dirty="0">
                <a:solidFill>
                  <a:schemeClr val="dk1"/>
                </a:solidFill>
                <a:latin typeface="HG丸ｺﾞｼｯｸM-PRO" panose="020F0600000000000000" pitchFamily="50" charset="-128"/>
                <a:ea typeface="HG丸ｺﾞｼｯｸM-PRO" panose="020F0600000000000000" pitchFamily="50" charset="-128"/>
                <a:sym typeface="Arial"/>
              </a:rPr>
              <a:t>買い物をしたら、</a:t>
            </a:r>
            <a:endParaRPr sz="1275"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275" b="1" dirty="0">
                <a:solidFill>
                  <a:schemeClr val="dk1"/>
                </a:solidFill>
                <a:latin typeface="HG丸ｺﾞｼｯｸM-PRO" panose="020F0600000000000000" pitchFamily="50" charset="-128"/>
                <a:ea typeface="HG丸ｺﾞｼｯｸM-PRO" panose="020F0600000000000000" pitchFamily="50" charset="-128"/>
                <a:sym typeface="Arial"/>
              </a:rPr>
              <a:t>消費税を払うのよね</a:t>
            </a:r>
            <a:endParaRPr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34"/>
        <p:cNvGrpSpPr/>
        <p:nvPr/>
      </p:nvGrpSpPr>
      <p:grpSpPr>
        <a:xfrm>
          <a:off x="0" y="0"/>
          <a:ext cx="0" cy="0"/>
          <a:chOff x="0" y="0"/>
          <a:chExt cx="0" cy="0"/>
        </a:xfrm>
      </p:grpSpPr>
      <p:sp>
        <p:nvSpPr>
          <p:cNvPr id="335" name="Google Shape;335;p35"/>
          <p:cNvSpPr/>
          <p:nvPr/>
        </p:nvSpPr>
        <p:spPr>
          <a:xfrm>
            <a:off x="342393" y="2125266"/>
            <a:ext cx="8172957" cy="3580857"/>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pic>
        <p:nvPicPr>
          <p:cNvPr id="336" name="Google Shape;336;p35" descr="漁師のイラスト"/>
          <p:cNvPicPr preferRelativeResize="0"/>
          <p:nvPr/>
        </p:nvPicPr>
        <p:blipFill rotWithShape="1">
          <a:blip r:embed="rId3">
            <a:alphaModFix/>
          </a:blip>
          <a:srcRect/>
          <a:stretch/>
        </p:blipFill>
        <p:spPr>
          <a:xfrm>
            <a:off x="5935720" y="4040936"/>
            <a:ext cx="1965677" cy="1760374"/>
          </a:xfrm>
          <a:prstGeom prst="rect">
            <a:avLst/>
          </a:prstGeom>
          <a:noFill/>
          <a:ln>
            <a:noFill/>
          </a:ln>
        </p:spPr>
      </p:pic>
      <p:pic>
        <p:nvPicPr>
          <p:cNvPr id="337" name="Google Shape;337;p35" descr="米農家のイラスト（農業）"/>
          <p:cNvPicPr preferRelativeResize="0"/>
          <p:nvPr/>
        </p:nvPicPr>
        <p:blipFill rotWithShape="1">
          <a:blip r:embed="rId4">
            <a:alphaModFix/>
          </a:blip>
          <a:srcRect/>
          <a:stretch/>
        </p:blipFill>
        <p:spPr>
          <a:xfrm>
            <a:off x="7574183" y="3272757"/>
            <a:ext cx="1285875" cy="1285875"/>
          </a:xfrm>
          <a:prstGeom prst="rect">
            <a:avLst/>
          </a:prstGeom>
          <a:noFill/>
          <a:ln>
            <a:noFill/>
          </a:ln>
        </p:spPr>
      </p:pic>
      <p:pic>
        <p:nvPicPr>
          <p:cNvPr id="338" name="Google Shape;338;p35" descr="聴診器と医者のイラスト（健康診断）"/>
          <p:cNvPicPr preferRelativeResize="0"/>
          <p:nvPr/>
        </p:nvPicPr>
        <p:blipFill rotWithShape="1">
          <a:blip r:embed="rId5">
            <a:alphaModFix/>
          </a:blip>
          <a:srcRect/>
          <a:stretch/>
        </p:blipFill>
        <p:spPr>
          <a:xfrm>
            <a:off x="3831022" y="4504152"/>
            <a:ext cx="1501523" cy="1392663"/>
          </a:xfrm>
          <a:prstGeom prst="rect">
            <a:avLst/>
          </a:prstGeom>
          <a:noFill/>
          <a:ln>
            <a:noFill/>
          </a:ln>
        </p:spPr>
      </p:pic>
      <p:pic>
        <p:nvPicPr>
          <p:cNvPr id="339" name="Google Shape;339;p35" descr="放水している消防士のイラスト"/>
          <p:cNvPicPr preferRelativeResize="0"/>
          <p:nvPr/>
        </p:nvPicPr>
        <p:blipFill rotWithShape="1">
          <a:blip r:embed="rId6">
            <a:alphaModFix/>
          </a:blip>
          <a:srcRect/>
          <a:stretch/>
        </p:blipFill>
        <p:spPr>
          <a:xfrm>
            <a:off x="123071" y="3076800"/>
            <a:ext cx="1935065" cy="1715758"/>
          </a:xfrm>
          <a:prstGeom prst="rect">
            <a:avLst/>
          </a:prstGeom>
          <a:noFill/>
          <a:ln>
            <a:noFill/>
          </a:ln>
        </p:spPr>
      </p:pic>
      <p:pic>
        <p:nvPicPr>
          <p:cNvPr id="340" name="Google Shape;340;p35" descr="パスをするサッカー選手のイラスト（男性）"/>
          <p:cNvPicPr preferRelativeResize="0"/>
          <p:nvPr/>
        </p:nvPicPr>
        <p:blipFill rotWithShape="1">
          <a:blip r:embed="rId7">
            <a:alphaModFix/>
          </a:blip>
          <a:srcRect/>
          <a:stretch/>
        </p:blipFill>
        <p:spPr>
          <a:xfrm>
            <a:off x="6104031" y="2176238"/>
            <a:ext cx="1285875" cy="1285875"/>
          </a:xfrm>
          <a:prstGeom prst="rect">
            <a:avLst/>
          </a:prstGeom>
          <a:noFill/>
          <a:ln>
            <a:noFill/>
          </a:ln>
        </p:spPr>
      </p:pic>
      <p:pic>
        <p:nvPicPr>
          <p:cNvPr id="341" name="Google Shape;341;p35" descr="https://4.bp.blogspot.com/-h1WkiaXHh2Q/UZYkwTEC_cI/AAAAAAAATEw/CVYP9xxA8Xc/s800/job_hanaya.png"/>
          <p:cNvPicPr preferRelativeResize="0"/>
          <p:nvPr/>
        </p:nvPicPr>
        <p:blipFill rotWithShape="1">
          <a:blip r:embed="rId8">
            <a:alphaModFix/>
          </a:blip>
          <a:srcRect/>
          <a:stretch/>
        </p:blipFill>
        <p:spPr>
          <a:xfrm>
            <a:off x="2126915" y="4466619"/>
            <a:ext cx="876418" cy="1430196"/>
          </a:xfrm>
          <a:prstGeom prst="rect">
            <a:avLst/>
          </a:prstGeom>
          <a:noFill/>
          <a:ln>
            <a:noFill/>
          </a:ln>
        </p:spPr>
      </p:pic>
      <p:pic>
        <p:nvPicPr>
          <p:cNvPr id="342" name="Google Shape;342;p35" descr="航空自衛隊員のイラスト（男性）"/>
          <p:cNvPicPr preferRelativeResize="0"/>
          <p:nvPr/>
        </p:nvPicPr>
        <p:blipFill rotWithShape="1">
          <a:blip r:embed="rId9">
            <a:alphaModFix/>
          </a:blip>
          <a:srcRect/>
          <a:stretch/>
        </p:blipFill>
        <p:spPr>
          <a:xfrm>
            <a:off x="1773659" y="1977642"/>
            <a:ext cx="1092124" cy="1683068"/>
          </a:xfrm>
          <a:prstGeom prst="rect">
            <a:avLst/>
          </a:prstGeom>
          <a:noFill/>
          <a:ln>
            <a:noFill/>
          </a:ln>
        </p:spPr>
      </p:pic>
      <p:sp>
        <p:nvSpPr>
          <p:cNvPr id="343" name="Google Shape;34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ja-JP" dirty="0">
                <a:latin typeface="HG丸ｺﾞｼｯｸM-PRO" panose="020F0600000000000000" pitchFamily="50" charset="-128"/>
                <a:ea typeface="HG丸ｺﾞｼｯｸM-PRO" panose="020F0600000000000000" pitchFamily="50" charset="-128"/>
                <a:cs typeface="Arial"/>
                <a:sym typeface="Arial"/>
              </a:rPr>
              <a:t>未来の主役はわたしたち！</a:t>
            </a:r>
            <a:endParaRPr dirty="0">
              <a:latin typeface="HG丸ｺﾞｼｯｸM-PRO" panose="020F0600000000000000" pitchFamily="50" charset="-128"/>
              <a:ea typeface="HG丸ｺﾞｼｯｸM-PRO" panose="020F0600000000000000" pitchFamily="50" charset="-128"/>
            </a:endParaRPr>
          </a:p>
        </p:txBody>
      </p:sp>
      <p:pic>
        <p:nvPicPr>
          <p:cNvPr id="344" name="Google Shape;344;p35" descr="集合している人たちのイラスト（子供）"/>
          <p:cNvPicPr preferRelativeResize="0"/>
          <p:nvPr/>
        </p:nvPicPr>
        <p:blipFill rotWithShape="1">
          <a:blip r:embed="rId10">
            <a:alphaModFix/>
          </a:blip>
          <a:srcRect/>
          <a:stretch/>
        </p:blipFill>
        <p:spPr>
          <a:xfrm>
            <a:off x="2899101" y="1791675"/>
            <a:ext cx="3365361" cy="2867288"/>
          </a:xfrm>
          <a:prstGeom prst="rect">
            <a:avLst/>
          </a:prstGeom>
          <a:noFill/>
          <a:ln>
            <a:noFill/>
          </a:ln>
        </p:spPr>
      </p:pic>
    </p:spTree>
    <p:extLst>
      <p:ext uri="{BB962C8B-B14F-4D97-AF65-F5344CB8AC3E}">
        <p14:creationId xmlns:p14="http://schemas.microsoft.com/office/powerpoint/2010/main" val="8736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49"/>
        <p:cNvGrpSpPr/>
        <p:nvPr/>
      </p:nvGrpSpPr>
      <p:grpSpPr>
        <a:xfrm>
          <a:off x="0" y="0"/>
          <a:ext cx="0" cy="0"/>
          <a:chOff x="0" y="0"/>
          <a:chExt cx="0" cy="0"/>
        </a:xfrm>
      </p:grpSpPr>
      <p:sp>
        <p:nvSpPr>
          <p:cNvPr id="350" name="Google Shape;350;p36"/>
          <p:cNvSpPr txBox="1">
            <a:spLocks noGrp="1"/>
          </p:cNvSpPr>
          <p:nvPr>
            <p:ph type="title"/>
          </p:nvPr>
        </p:nvSpPr>
        <p:spPr>
          <a:xfrm>
            <a:off x="587502" y="2873026"/>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ja-JP" sz="5400" dirty="0">
                <a:latin typeface="HG丸ｺﾞｼｯｸM-PRO" panose="020F0600000000000000" pitchFamily="50" charset="-128"/>
                <a:ea typeface="HG丸ｺﾞｼｯｸM-PRO" panose="020F0600000000000000" pitchFamily="50" charset="-128"/>
                <a:cs typeface="Arial"/>
                <a:sym typeface="Arial"/>
              </a:rPr>
              <a:t>おわり</a:t>
            </a:r>
            <a:endParaRPr sz="54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0" y="-1"/>
            <a:ext cx="9144000" cy="1440000"/>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①国民の代表者が税を決める</a:t>
            </a:r>
            <a:br>
              <a:rPr lang="en-US" altLang="ja-JP" sz="48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法律はどのようにつくられる？</a:t>
            </a:r>
            <a:endParaRPr dirty="0">
              <a:latin typeface="HG丸ｺﾞｼｯｸM-PRO" panose="020F0600000000000000" pitchFamily="50" charset="-128"/>
              <a:ea typeface="HG丸ｺﾞｼｯｸM-PRO" panose="020F0600000000000000" pitchFamily="50" charset="-128"/>
            </a:endParaRPr>
          </a:p>
        </p:txBody>
      </p:sp>
      <p:pic>
        <p:nvPicPr>
          <p:cNvPr id="136" name="Google Shape;136;p16"/>
          <p:cNvPicPr preferRelativeResize="0">
            <a:picLocks noGrp="1"/>
          </p:cNvPicPr>
          <p:nvPr>
            <p:ph type="body" idx="1"/>
          </p:nvPr>
        </p:nvPicPr>
        <p:blipFill rotWithShape="1">
          <a:blip r:embed="rId3">
            <a:alphaModFix/>
          </a:blip>
          <a:srcRect/>
          <a:stretch/>
        </p:blipFill>
        <p:spPr>
          <a:xfrm>
            <a:off x="2115876" y="3869186"/>
            <a:ext cx="3903351" cy="2433433"/>
          </a:xfrm>
          <a:prstGeom prst="rect">
            <a:avLst/>
          </a:prstGeom>
          <a:noFill/>
          <a:ln>
            <a:noFill/>
          </a:ln>
        </p:spPr>
      </p:pic>
      <p:sp>
        <p:nvSpPr>
          <p:cNvPr id="137" name="Google Shape;137;p16"/>
          <p:cNvSpPr/>
          <p:nvPr/>
        </p:nvSpPr>
        <p:spPr>
          <a:xfrm>
            <a:off x="464304" y="2182567"/>
            <a:ext cx="2697875" cy="685800"/>
          </a:xfrm>
          <a:prstGeom prst="wedgeRoundRectCallout">
            <a:avLst>
              <a:gd name="adj1" fmla="val 50864"/>
              <a:gd name="adj2" fmla="val 117761"/>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dirty="0">
                <a:solidFill>
                  <a:schemeClr val="dk1"/>
                </a:solidFill>
                <a:latin typeface="HG丸ｺﾞｼｯｸM-PRO" panose="020F0600000000000000" pitchFamily="50" charset="-128"/>
                <a:ea typeface="HG丸ｺﾞｼｯｸM-PRO" panose="020F0600000000000000" pitchFamily="50" charset="-128"/>
                <a:sym typeface="Arial"/>
              </a:rPr>
              <a:t>リサイクル法</a:t>
            </a:r>
            <a:endParaRPr dirty="0">
              <a:latin typeface="HG丸ｺﾞｼｯｸM-PRO" panose="020F0600000000000000" pitchFamily="50" charset="-128"/>
              <a:ea typeface="HG丸ｺﾞｼｯｸM-PRO" panose="020F0600000000000000" pitchFamily="50" charset="-128"/>
            </a:endParaRPr>
          </a:p>
        </p:txBody>
      </p:sp>
      <p:sp>
        <p:nvSpPr>
          <p:cNvPr id="139" name="Google Shape;139;p16"/>
          <p:cNvSpPr/>
          <p:nvPr/>
        </p:nvSpPr>
        <p:spPr>
          <a:xfrm>
            <a:off x="4637857" y="1932430"/>
            <a:ext cx="4138015" cy="685800"/>
          </a:xfrm>
          <a:prstGeom prst="wedgeRoundRectCallout">
            <a:avLst>
              <a:gd name="adj1" fmla="val -42068"/>
              <a:gd name="adj2" fmla="val 132511"/>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dirty="0">
                <a:solidFill>
                  <a:schemeClr val="dk1"/>
                </a:solidFill>
                <a:latin typeface="HG丸ｺﾞｼｯｸM-PRO" panose="020F0600000000000000" pitchFamily="50" charset="-128"/>
                <a:ea typeface="HG丸ｺﾞｼｯｸM-PRO" panose="020F0600000000000000" pitchFamily="50" charset="-128"/>
                <a:sym typeface="Arial"/>
              </a:rPr>
              <a:t>いじめ防止対策推進法</a:t>
            </a:r>
            <a:endParaRPr dirty="0">
              <a:latin typeface="HG丸ｺﾞｼｯｸM-PRO" panose="020F0600000000000000" pitchFamily="50" charset="-128"/>
              <a:ea typeface="HG丸ｺﾞｼｯｸM-PRO" panose="020F0600000000000000" pitchFamily="50" charset="-128"/>
            </a:endParaRPr>
          </a:p>
        </p:txBody>
      </p:sp>
      <p:pic>
        <p:nvPicPr>
          <p:cNvPr id="140" name="Google Shape;140;p16"/>
          <p:cNvPicPr preferRelativeResize="0"/>
          <p:nvPr/>
        </p:nvPicPr>
        <p:blipFill rotWithShape="1">
          <a:blip r:embed="rId4">
            <a:alphaModFix/>
          </a:blip>
          <a:srcRect/>
          <a:stretch/>
        </p:blipFill>
        <p:spPr>
          <a:xfrm>
            <a:off x="1058967" y="2962824"/>
            <a:ext cx="906362" cy="906362"/>
          </a:xfrm>
          <a:prstGeom prst="rect">
            <a:avLst/>
          </a:prstGeom>
          <a:noFill/>
          <a:ln>
            <a:noFill/>
          </a:ln>
        </p:spPr>
      </p:pic>
      <p:sp>
        <p:nvSpPr>
          <p:cNvPr id="141" name="Google Shape;141;p16"/>
          <p:cNvSpPr/>
          <p:nvPr/>
        </p:nvSpPr>
        <p:spPr>
          <a:xfrm>
            <a:off x="6239112" y="4137277"/>
            <a:ext cx="2276240" cy="685800"/>
          </a:xfrm>
          <a:prstGeom prst="wedgeRoundRectCallout">
            <a:avLst>
              <a:gd name="adj1" fmla="val -68263"/>
              <a:gd name="adj2" fmla="val -30603"/>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000" dirty="0">
                <a:solidFill>
                  <a:schemeClr val="dk1"/>
                </a:solidFill>
                <a:latin typeface="HG丸ｺﾞｼｯｸM-PRO" panose="020F0600000000000000" pitchFamily="50" charset="-128"/>
                <a:ea typeface="HG丸ｺﾞｼｯｸM-PRO" panose="020F0600000000000000" pitchFamily="50" charset="-128"/>
                <a:sym typeface="Arial"/>
              </a:rPr>
              <a:t>消費税法</a:t>
            </a:r>
            <a:endParaRPr dirty="0">
              <a:latin typeface="HG丸ｺﾞｼｯｸM-PRO" panose="020F0600000000000000" pitchFamily="50" charset="-128"/>
              <a:ea typeface="HG丸ｺﾞｼｯｸM-PRO" panose="020F0600000000000000" pitchFamily="50" charset="-128"/>
            </a:endParaRPr>
          </a:p>
        </p:txBody>
      </p:sp>
      <p:pic>
        <p:nvPicPr>
          <p:cNvPr id="142" name="Google Shape;142;p16"/>
          <p:cNvPicPr preferRelativeResize="0"/>
          <p:nvPr/>
        </p:nvPicPr>
        <p:blipFill rotWithShape="1">
          <a:blip r:embed="rId4">
            <a:alphaModFix/>
          </a:blip>
          <a:srcRect/>
          <a:stretch/>
        </p:blipFill>
        <p:spPr>
          <a:xfrm>
            <a:off x="6470868" y="4929643"/>
            <a:ext cx="906362" cy="906362"/>
          </a:xfrm>
          <a:prstGeom prst="rect">
            <a:avLst/>
          </a:prstGeom>
          <a:noFill/>
          <a:ln>
            <a:noFill/>
          </a:ln>
        </p:spPr>
      </p:pic>
      <p:pic>
        <p:nvPicPr>
          <p:cNvPr id="138" name="Google Shape;138;p16"/>
          <p:cNvPicPr preferRelativeResize="0"/>
          <p:nvPr/>
        </p:nvPicPr>
        <p:blipFill rotWithShape="1">
          <a:blip r:embed="rId4">
            <a:alphaModFix/>
          </a:blip>
          <a:srcRect/>
          <a:stretch/>
        </p:blipFill>
        <p:spPr>
          <a:xfrm>
            <a:off x="6169774" y="2779046"/>
            <a:ext cx="906362" cy="906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ppt_w</p:attrName>
                                        </p:attrNameLst>
                                      </p:cBhvr>
                                      <p:tavLst>
                                        <p:tav tm="0">
                                          <p:val>
                                            <p:strVal val="0"/>
                                          </p:val>
                                        </p:tav>
                                        <p:tav tm="100000">
                                          <p:val>
                                            <p:strVal val="#ppt_w"/>
                                          </p:val>
                                        </p:tav>
                                      </p:tavLst>
                                    </p:anim>
                                    <p:anim calcmode="lin" valueType="num">
                                      <p:cBhvr additive="base">
                                        <p:cTn id="8" dur="500"/>
                                        <p:tgtEl>
                                          <p:spTgt spid="13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500"/>
                                        <p:tgtEl>
                                          <p:spTgt spid="140"/>
                                        </p:tgtEl>
                                        <p:attrNameLst>
                                          <p:attrName>ppt_w</p:attrName>
                                        </p:attrNameLst>
                                      </p:cBhvr>
                                      <p:tavLst>
                                        <p:tav tm="0">
                                          <p:val>
                                            <p:strVal val="0"/>
                                          </p:val>
                                        </p:tav>
                                        <p:tav tm="100000">
                                          <p:val>
                                            <p:strVal val="#ppt_w"/>
                                          </p:val>
                                        </p:tav>
                                      </p:tavLst>
                                    </p:anim>
                                    <p:anim calcmode="lin" valueType="num">
                                      <p:cBhvr additive="base">
                                        <p:cTn id="12" dur="500"/>
                                        <p:tgtEl>
                                          <p:spTgt spid="14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p:tgtEl>
                                          <p:spTgt spid="138"/>
                                        </p:tgtEl>
                                        <p:attrNameLst>
                                          <p:attrName>ppt_w</p:attrName>
                                        </p:attrNameLst>
                                      </p:cBhvr>
                                      <p:tavLst>
                                        <p:tav tm="0">
                                          <p:val>
                                            <p:strVal val="0"/>
                                          </p:val>
                                        </p:tav>
                                        <p:tav tm="100000">
                                          <p:val>
                                            <p:strVal val="#ppt_w"/>
                                          </p:val>
                                        </p:tav>
                                      </p:tavLst>
                                    </p:anim>
                                    <p:anim calcmode="lin" valueType="num">
                                      <p:cBhvr additive="base">
                                        <p:cTn id="16" dur="500"/>
                                        <p:tgtEl>
                                          <p:spTgt spid="13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additive="base">
                                        <p:cTn id="19" dur="500"/>
                                        <p:tgtEl>
                                          <p:spTgt spid="137"/>
                                        </p:tgtEl>
                                        <p:attrNameLst>
                                          <p:attrName>ppt_w</p:attrName>
                                        </p:attrNameLst>
                                      </p:cBhvr>
                                      <p:tavLst>
                                        <p:tav tm="0">
                                          <p:val>
                                            <p:strVal val="0"/>
                                          </p:val>
                                        </p:tav>
                                        <p:tav tm="100000">
                                          <p:val>
                                            <p:strVal val="#ppt_w"/>
                                          </p:val>
                                        </p:tav>
                                      </p:tavLst>
                                    </p:anim>
                                    <p:anim calcmode="lin" valueType="num">
                                      <p:cBhvr additive="base">
                                        <p:cTn id="20" dur="500"/>
                                        <p:tgtEl>
                                          <p:spTgt spid="13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p:tgtEl>
                                          <p:spTgt spid="141"/>
                                        </p:tgtEl>
                                        <p:attrNameLst>
                                          <p:attrName>ppt_w</p:attrName>
                                        </p:attrNameLst>
                                      </p:cBhvr>
                                      <p:tavLst>
                                        <p:tav tm="0">
                                          <p:val>
                                            <p:strVal val="0"/>
                                          </p:val>
                                        </p:tav>
                                        <p:tav tm="100000">
                                          <p:val>
                                            <p:strVal val="#ppt_w"/>
                                          </p:val>
                                        </p:tav>
                                      </p:tavLst>
                                    </p:anim>
                                    <p:anim calcmode="lin" valueType="num">
                                      <p:cBhvr additive="base">
                                        <p:cTn id="24" dur="500"/>
                                        <p:tgtEl>
                                          <p:spTgt spid="14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500"/>
                                        <p:tgtEl>
                                          <p:spTgt spid="142"/>
                                        </p:tgtEl>
                                        <p:attrNameLst>
                                          <p:attrName>ppt_w</p:attrName>
                                        </p:attrNameLst>
                                      </p:cBhvr>
                                      <p:tavLst>
                                        <p:tav tm="0">
                                          <p:val>
                                            <p:strVal val="0"/>
                                          </p:val>
                                        </p:tav>
                                        <p:tav tm="100000">
                                          <p:val>
                                            <p:strVal val="#ppt_w"/>
                                          </p:val>
                                        </p:tav>
                                      </p:tavLst>
                                    </p:anim>
                                    <p:anim calcmode="lin" valueType="num">
                                      <p:cBhvr additive="base">
                                        <p:cTn id="28" dur="500"/>
                                        <p:tgtEl>
                                          <p:spTgt spid="1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47"/>
        <p:cNvGrpSpPr/>
        <p:nvPr/>
      </p:nvGrpSpPr>
      <p:grpSpPr>
        <a:xfrm>
          <a:off x="0" y="0"/>
          <a:ext cx="0" cy="0"/>
          <a:chOff x="0" y="0"/>
          <a:chExt cx="0" cy="0"/>
        </a:xfrm>
      </p:grpSpPr>
      <p:sp>
        <p:nvSpPr>
          <p:cNvPr id="151" name="Google Shape;151;p17"/>
          <p:cNvSpPr txBox="1">
            <a:spLocks noGrp="1"/>
          </p:cNvSpPr>
          <p:nvPr>
            <p:ph type="title"/>
          </p:nvPr>
        </p:nvSpPr>
        <p:spPr>
          <a:xfrm>
            <a:off x="0" y="1"/>
            <a:ext cx="9144000" cy="1440000"/>
          </a:xfrm>
          <a:prstGeom prst="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①国民の代表者が税を決める</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国民が選挙で国会議員を選ぶ</a:t>
            </a:r>
            <a:endParaRPr dirty="0">
              <a:latin typeface="HG丸ｺﾞｼｯｸM-PRO" panose="020F0600000000000000" pitchFamily="50" charset="-128"/>
              <a:ea typeface="HG丸ｺﾞｼｯｸM-PRO" panose="020F0600000000000000" pitchFamily="50" charset="-128"/>
            </a:endParaRPr>
          </a:p>
        </p:txBody>
      </p:sp>
      <p:grpSp>
        <p:nvGrpSpPr>
          <p:cNvPr id="19" name="グループ化 18">
            <a:extLst>
              <a:ext uri="{FF2B5EF4-FFF2-40B4-BE49-F238E27FC236}">
                <a16:creationId xmlns:a16="http://schemas.microsoft.com/office/drawing/2014/main" id="{894F2890-A476-45A2-9248-25D0DCFFDF3A}"/>
              </a:ext>
            </a:extLst>
          </p:cNvPr>
          <p:cNvGrpSpPr/>
          <p:nvPr/>
        </p:nvGrpSpPr>
        <p:grpSpPr>
          <a:xfrm>
            <a:off x="273132" y="2017167"/>
            <a:ext cx="9037123" cy="4229731"/>
            <a:chOff x="654219" y="2257424"/>
            <a:chExt cx="8254207" cy="3587351"/>
          </a:xfrm>
        </p:grpSpPr>
        <p:grpSp>
          <p:nvGrpSpPr>
            <p:cNvPr id="3" name="グループ化 2">
              <a:extLst>
                <a:ext uri="{FF2B5EF4-FFF2-40B4-BE49-F238E27FC236}">
                  <a16:creationId xmlns:a16="http://schemas.microsoft.com/office/drawing/2014/main" id="{58AEDD60-A403-4F8B-8E1F-C4DC07266AC2}"/>
                </a:ext>
              </a:extLst>
            </p:cNvPr>
            <p:cNvGrpSpPr/>
            <p:nvPr/>
          </p:nvGrpSpPr>
          <p:grpSpPr>
            <a:xfrm>
              <a:off x="654219" y="2257424"/>
              <a:ext cx="2243705" cy="3587349"/>
              <a:chOff x="654219" y="2257424"/>
              <a:chExt cx="2243705" cy="3587349"/>
            </a:xfrm>
          </p:grpSpPr>
          <p:sp>
            <p:nvSpPr>
              <p:cNvPr id="150" name="Google Shape;150;p17"/>
              <p:cNvSpPr/>
              <p:nvPr/>
            </p:nvSpPr>
            <p:spPr>
              <a:xfrm>
                <a:off x="654219" y="2257424"/>
                <a:ext cx="2243705" cy="3587349"/>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800" b="1" dirty="0">
                    <a:solidFill>
                      <a:schemeClr val="dk1"/>
                    </a:solidFill>
                    <a:latin typeface="HG丸ｺﾞｼｯｸM-PRO" panose="020F0600000000000000" pitchFamily="50" charset="-128"/>
                    <a:ea typeface="HG丸ｺﾞｼｯｸM-PRO" panose="020F0600000000000000" pitchFamily="50" charset="-128"/>
                    <a:sym typeface="Arial"/>
                  </a:rPr>
                  <a:t>候補者</a:t>
                </a: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が</a:t>
                </a:r>
                <a:endParaRPr lang="en-US" altLang="ja-JP"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立候補する</a:t>
                </a:r>
                <a:endParaRPr dirty="0">
                  <a:latin typeface="HG丸ｺﾞｼｯｸM-PRO" panose="020F0600000000000000" pitchFamily="50" charset="-128"/>
                  <a:ea typeface="HG丸ｺﾞｼｯｸM-PRO" panose="020F0600000000000000" pitchFamily="50" charset="-128"/>
                </a:endParaRPr>
              </a:p>
            </p:txBody>
          </p:sp>
          <p:pic>
            <p:nvPicPr>
              <p:cNvPr id="154" name="Google Shape;154;p17" descr="選挙カー（街宣車）と立候補者のイラスト"/>
              <p:cNvPicPr preferRelativeResize="0"/>
              <p:nvPr/>
            </p:nvPicPr>
            <p:blipFill rotWithShape="1">
              <a:blip r:embed="rId3">
                <a:alphaModFix/>
              </a:blip>
              <a:srcRect/>
              <a:stretch/>
            </p:blipFill>
            <p:spPr>
              <a:xfrm>
                <a:off x="911674" y="3429000"/>
                <a:ext cx="1723853" cy="2043662"/>
              </a:xfrm>
              <a:prstGeom prst="rect">
                <a:avLst/>
              </a:prstGeom>
              <a:noFill/>
              <a:ln>
                <a:noFill/>
              </a:ln>
            </p:spPr>
          </p:pic>
        </p:grpSp>
        <p:grpSp>
          <p:nvGrpSpPr>
            <p:cNvPr id="18" name="グループ化 17">
              <a:extLst>
                <a:ext uri="{FF2B5EF4-FFF2-40B4-BE49-F238E27FC236}">
                  <a16:creationId xmlns:a16="http://schemas.microsoft.com/office/drawing/2014/main" id="{88415484-3D5C-4C94-8B6C-063B354F1A64}"/>
                </a:ext>
              </a:extLst>
            </p:cNvPr>
            <p:cNvGrpSpPr/>
            <p:nvPr/>
          </p:nvGrpSpPr>
          <p:grpSpPr>
            <a:xfrm>
              <a:off x="2950140" y="2257427"/>
              <a:ext cx="2750023" cy="3587348"/>
              <a:chOff x="2950140" y="2257427"/>
              <a:chExt cx="2750023" cy="3587348"/>
            </a:xfrm>
          </p:grpSpPr>
          <p:sp>
            <p:nvSpPr>
              <p:cNvPr id="149" name="Google Shape;149;p17"/>
              <p:cNvSpPr/>
              <p:nvPr/>
            </p:nvSpPr>
            <p:spPr>
              <a:xfrm>
                <a:off x="3456458" y="2257427"/>
                <a:ext cx="2243705" cy="3587348"/>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有権者が</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投票する</a:t>
                </a:r>
                <a:endParaRPr dirty="0">
                  <a:latin typeface="HG丸ｺﾞｼｯｸM-PRO" panose="020F0600000000000000" pitchFamily="50" charset="-128"/>
                  <a:ea typeface="HG丸ｺﾞｼｯｸM-PRO" panose="020F0600000000000000" pitchFamily="50" charset="-128"/>
                </a:endParaRPr>
              </a:p>
            </p:txBody>
          </p:sp>
          <p:sp>
            <p:nvSpPr>
              <p:cNvPr id="159" name="Google Shape;159;p17"/>
              <p:cNvSpPr/>
              <p:nvPr/>
            </p:nvSpPr>
            <p:spPr>
              <a:xfrm>
                <a:off x="2950140" y="3781526"/>
                <a:ext cx="454102" cy="539141"/>
              </a:xfrm>
              <a:prstGeom prst="rightArrow">
                <a:avLst>
                  <a:gd name="adj1" fmla="val 50000"/>
                  <a:gd name="adj2" fmla="val 5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05012504-F2CD-4DAB-8CFE-D485892DC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546" y="3329516"/>
                <a:ext cx="2026125" cy="1919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a:extLst>
                <a:ext uri="{FF2B5EF4-FFF2-40B4-BE49-F238E27FC236}">
                  <a16:creationId xmlns:a16="http://schemas.microsoft.com/office/drawing/2014/main" id="{A5173FEF-4F01-4D23-9712-8AA2613A38C5}"/>
                </a:ext>
              </a:extLst>
            </p:cNvPr>
            <p:cNvGrpSpPr/>
            <p:nvPr/>
          </p:nvGrpSpPr>
          <p:grpSpPr>
            <a:xfrm>
              <a:off x="5752379" y="2257425"/>
              <a:ext cx="3156047" cy="3587348"/>
              <a:chOff x="5752379" y="2257425"/>
              <a:chExt cx="3156047" cy="3587348"/>
            </a:xfrm>
          </p:grpSpPr>
          <p:pic>
            <p:nvPicPr>
              <p:cNvPr id="2" name="図 1">
                <a:extLst>
                  <a:ext uri="{FF2B5EF4-FFF2-40B4-BE49-F238E27FC236}">
                    <a16:creationId xmlns:a16="http://schemas.microsoft.com/office/drawing/2014/main" id="{AF4F303F-BAA3-446B-9B2C-E9AA0E910485}"/>
                  </a:ext>
                </a:extLst>
              </p:cNvPr>
              <p:cNvPicPr>
                <a:picLocks noChangeAspect="1"/>
              </p:cNvPicPr>
              <p:nvPr/>
            </p:nvPicPr>
            <p:blipFill>
              <a:blip r:embed="rId5"/>
              <a:stretch>
                <a:fillRect/>
              </a:stretch>
            </p:blipFill>
            <p:spPr>
              <a:xfrm>
                <a:off x="5752379" y="3761511"/>
                <a:ext cx="469433" cy="579170"/>
              </a:xfrm>
              <a:prstGeom prst="rect">
                <a:avLst/>
              </a:prstGeom>
            </p:spPr>
          </p:pic>
          <p:grpSp>
            <p:nvGrpSpPr>
              <p:cNvPr id="16" name="グループ化 15">
                <a:extLst>
                  <a:ext uri="{FF2B5EF4-FFF2-40B4-BE49-F238E27FC236}">
                    <a16:creationId xmlns:a16="http://schemas.microsoft.com/office/drawing/2014/main" id="{BBCD5F45-0950-438D-B475-39D7C4771551}"/>
                  </a:ext>
                </a:extLst>
              </p:cNvPr>
              <p:cNvGrpSpPr/>
              <p:nvPr/>
            </p:nvGrpSpPr>
            <p:grpSpPr>
              <a:xfrm>
                <a:off x="6277790" y="2257425"/>
                <a:ext cx="2229761" cy="3587348"/>
                <a:chOff x="6277790" y="2257425"/>
                <a:chExt cx="2229761" cy="3587348"/>
              </a:xfrm>
            </p:grpSpPr>
            <p:sp>
              <p:nvSpPr>
                <p:cNvPr id="148" name="Google Shape;148;p17"/>
                <p:cNvSpPr/>
                <p:nvPr/>
              </p:nvSpPr>
              <p:spPr>
                <a:xfrm>
                  <a:off x="6277790" y="2257425"/>
                  <a:ext cx="2229761" cy="3587348"/>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代表者が</a:t>
                  </a:r>
                  <a:endParaRPr sz="1800"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sym typeface="Arial"/>
                    </a:rPr>
                    <a:t>決まる</a:t>
                  </a:r>
                  <a:endParaRPr dirty="0">
                    <a:latin typeface="HG丸ｺﾞｼｯｸM-PRO" panose="020F0600000000000000" pitchFamily="50" charset="-128"/>
                    <a:ea typeface="HG丸ｺﾞｼｯｸM-PRO" panose="020F0600000000000000" pitchFamily="50" charset="-128"/>
                  </a:endParaRPr>
                </a:p>
              </p:txBody>
            </p:sp>
            <p:pic>
              <p:nvPicPr>
                <p:cNvPr id="15" name="図 14">
                  <a:extLst>
                    <a:ext uri="{FF2B5EF4-FFF2-40B4-BE49-F238E27FC236}">
                      <a16:creationId xmlns:a16="http://schemas.microsoft.com/office/drawing/2014/main" id="{27E5B9B4-0E31-44F8-B881-8A824869A09E}"/>
                    </a:ext>
                  </a:extLst>
                </p:cNvPr>
                <p:cNvPicPr>
                  <a:picLocks noChangeAspect="1"/>
                </p:cNvPicPr>
                <p:nvPr/>
              </p:nvPicPr>
              <p:blipFill>
                <a:blip r:embed="rId6"/>
                <a:stretch>
                  <a:fillRect/>
                </a:stretch>
              </p:blipFill>
              <p:spPr>
                <a:xfrm>
                  <a:off x="6616375" y="2995611"/>
                  <a:ext cx="1386847" cy="866779"/>
                </a:xfrm>
                <a:prstGeom prst="rect">
                  <a:avLst/>
                </a:prstGeom>
              </p:spPr>
            </p:pic>
          </p:grpSp>
          <p:pic>
            <p:nvPicPr>
              <p:cNvPr id="1028" name="Picture 4">
                <a:extLst>
                  <a:ext uri="{FF2B5EF4-FFF2-40B4-BE49-F238E27FC236}">
                    <a16:creationId xmlns:a16="http://schemas.microsoft.com/office/drawing/2014/main" id="{65F30F45-C54F-4A9A-95D8-3B44C641D8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27" y="3546613"/>
                <a:ext cx="1888682" cy="2298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E167CA-F2C6-4F0A-8A94-FC824870DF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744" y="3429000"/>
                <a:ext cx="1888682" cy="2415773"/>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0" y="-20497"/>
            <a:ext cx="9144000" cy="1754703"/>
          </a:xfrm>
          <a:prstGeom prst="rect">
            <a:avLst/>
          </a:prstGeom>
          <a:solidFill>
            <a:schemeClr val="accen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5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①国民の代表者が税を決める</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「代表なくして課税なし」</a:t>
            </a:r>
            <a:br>
              <a:rPr 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　　　</a:t>
            </a:r>
            <a:r>
              <a:rPr lang="ja-JP"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アメリカ独立戦争の指導者パトリック・ヘンリーの言葉</a:t>
            </a:r>
            <a:endParaRPr sz="24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pic>
        <p:nvPicPr>
          <p:cNvPr id="1028" name="Picture 4">
            <a:extLst>
              <a:ext uri="{FF2B5EF4-FFF2-40B4-BE49-F238E27FC236}">
                <a16:creationId xmlns:a16="http://schemas.microsoft.com/office/drawing/2014/main" id="{80717997-F426-C0AB-B958-89073ABD6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913" y="1948850"/>
            <a:ext cx="3699638" cy="4783729"/>
          </a:xfrm>
          <a:prstGeom prst="rect">
            <a:avLst/>
          </a:prstGeom>
          <a:noFill/>
          <a:extLst>
            <a:ext uri="{909E8E84-426E-40DD-AFC4-6F175D3DCCD1}">
              <a14:hiddenFill xmlns:a14="http://schemas.microsoft.com/office/drawing/2010/main">
                <a:solidFill>
                  <a:srgbClr val="FFFFFF"/>
                </a:solidFill>
              </a14:hiddenFill>
            </a:ext>
          </a:extLst>
        </p:spPr>
      </p:pic>
      <p:sp>
        <p:nvSpPr>
          <p:cNvPr id="171" name="Google Shape;171;p18"/>
          <p:cNvSpPr/>
          <p:nvPr/>
        </p:nvSpPr>
        <p:spPr>
          <a:xfrm>
            <a:off x="6115791" y="2244435"/>
            <a:ext cx="2764220" cy="948245"/>
          </a:xfrm>
          <a:prstGeom prst="wedgeRoundRectCallout">
            <a:avLst>
              <a:gd name="adj1" fmla="val -85100"/>
              <a:gd name="adj2" fmla="val 116531"/>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b="1" i="0" dirty="0">
                <a:solidFill>
                  <a:srgbClr val="333333"/>
                </a:solidFill>
                <a:latin typeface="HG丸ｺﾞｼｯｸM-PRO" panose="020F0600000000000000" pitchFamily="50" charset="-128"/>
                <a:ea typeface="HG丸ｺﾞｼｯｸM-PRO" panose="020F0600000000000000" pitchFamily="50" charset="-128"/>
                <a:sym typeface="Arial"/>
              </a:rPr>
              <a:t>国を支えるためには、</a:t>
            </a:r>
            <a:endParaRPr lang="en-US" altLang="ja-JP" b="1" i="0" dirty="0">
              <a:solidFill>
                <a:srgbClr val="333333"/>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b="1" i="0" dirty="0">
                <a:solidFill>
                  <a:srgbClr val="333333"/>
                </a:solidFill>
                <a:latin typeface="HG丸ｺﾞｼｯｸM-PRO" panose="020F0600000000000000" pitchFamily="50" charset="-128"/>
                <a:ea typeface="HG丸ｺﾞｼｯｸM-PRO" panose="020F0600000000000000" pitchFamily="50" charset="-128"/>
                <a:sym typeface="Arial"/>
              </a:rPr>
              <a:t>自分たち一人ひとりが</a:t>
            </a:r>
            <a:endParaRPr b="1" i="0" dirty="0">
              <a:solidFill>
                <a:srgbClr val="333333"/>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b="1" i="0" dirty="0">
                <a:solidFill>
                  <a:srgbClr val="333333"/>
                </a:solidFill>
                <a:latin typeface="HG丸ｺﾞｼｯｸM-PRO" panose="020F0600000000000000" pitchFamily="50" charset="-128"/>
                <a:ea typeface="HG丸ｺﾞｼｯｸM-PRO" panose="020F0600000000000000" pitchFamily="50" charset="-128"/>
                <a:sym typeface="Arial"/>
              </a:rPr>
              <a:t>税を納めなければいけない</a:t>
            </a:r>
            <a:endParaRPr b="1" dirty="0">
              <a:solidFill>
                <a:schemeClr val="dk1"/>
              </a:solidFill>
              <a:latin typeface="HG丸ｺﾞｼｯｸM-PRO" panose="020F0600000000000000" pitchFamily="50" charset="-128"/>
              <a:ea typeface="HG丸ｺﾞｼｯｸM-PRO" panose="020F0600000000000000" pitchFamily="50" charset="-128"/>
              <a:sym typeface="Arial"/>
            </a:endParaRPr>
          </a:p>
        </p:txBody>
      </p:sp>
      <p:sp>
        <p:nvSpPr>
          <p:cNvPr id="173" name="Google Shape;173;p18"/>
          <p:cNvSpPr/>
          <p:nvPr/>
        </p:nvSpPr>
        <p:spPr>
          <a:xfrm>
            <a:off x="445478" y="4701443"/>
            <a:ext cx="1537701" cy="499949"/>
          </a:xfrm>
          <a:prstGeom prst="wedgeRoundRectCallout">
            <a:avLst>
              <a:gd name="adj1" fmla="val 81474"/>
              <a:gd name="adj2" fmla="val -98926"/>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b="1" dirty="0">
                <a:solidFill>
                  <a:schemeClr val="dk1"/>
                </a:solidFill>
                <a:latin typeface="HG丸ｺﾞｼｯｸM-PRO" panose="020F0600000000000000" pitchFamily="50" charset="-128"/>
                <a:ea typeface="HG丸ｺﾞｼｯｸM-PRO" panose="020F0600000000000000" pitchFamily="50" charset="-128"/>
                <a:sym typeface="Arial"/>
              </a:rPr>
              <a:t>そのとおりだ！</a:t>
            </a:r>
            <a:endParaRPr dirty="0">
              <a:latin typeface="HG丸ｺﾞｼｯｸM-PRO" panose="020F0600000000000000" pitchFamily="50" charset="-128"/>
              <a:ea typeface="HG丸ｺﾞｼｯｸM-PRO" panose="020F0600000000000000" pitchFamily="50" charset="-128"/>
            </a:endParaRPr>
          </a:p>
        </p:txBody>
      </p:sp>
      <p:sp>
        <p:nvSpPr>
          <p:cNvPr id="170" name="Google Shape;170;p18"/>
          <p:cNvSpPr/>
          <p:nvPr/>
        </p:nvSpPr>
        <p:spPr>
          <a:xfrm>
            <a:off x="6115790" y="3753197"/>
            <a:ext cx="2764220" cy="948245"/>
          </a:xfrm>
          <a:prstGeom prst="wedgeRoundRectCallout">
            <a:avLst>
              <a:gd name="adj1" fmla="val -81621"/>
              <a:gd name="adj2" fmla="val -31781"/>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dk1"/>
                </a:solidFill>
                <a:latin typeface="HG丸ｺﾞｼｯｸM-PRO" panose="020F0600000000000000" pitchFamily="50" charset="-128"/>
                <a:ea typeface="HG丸ｺﾞｼｯｸM-PRO" panose="020F0600000000000000" pitchFamily="50" charset="-128"/>
              </a:rPr>
              <a:t>だが</a:t>
            </a:r>
            <a:r>
              <a:rPr lang="ja-JP" b="1" dirty="0">
                <a:solidFill>
                  <a:schemeClr val="dk1"/>
                </a:solidFill>
                <a:latin typeface="HG丸ｺﾞｼｯｸM-PRO" panose="020F0600000000000000" pitchFamily="50" charset="-128"/>
                <a:ea typeface="HG丸ｺﾞｼｯｸM-PRO" panose="020F0600000000000000" pitchFamily="50" charset="-128"/>
                <a:sym typeface="Arial"/>
              </a:rPr>
              <a:t>､代表者がいないところで</a:t>
            </a:r>
            <a:endParaRPr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b="1" dirty="0">
                <a:solidFill>
                  <a:schemeClr val="dk1"/>
                </a:solidFill>
                <a:latin typeface="HG丸ｺﾞｼｯｸM-PRO" panose="020F0600000000000000" pitchFamily="50" charset="-128"/>
                <a:ea typeface="HG丸ｺﾞｼｯｸM-PRO" panose="020F0600000000000000" pitchFamily="50" charset="-128"/>
                <a:sym typeface="Arial"/>
              </a:rPr>
              <a:t>決められた税を納めなければ</a:t>
            </a:r>
            <a:endParaRPr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b="1" dirty="0">
                <a:solidFill>
                  <a:schemeClr val="dk1"/>
                </a:solidFill>
                <a:latin typeface="HG丸ｺﾞｼｯｸM-PRO" panose="020F0600000000000000" pitchFamily="50" charset="-128"/>
                <a:ea typeface="HG丸ｺﾞｼｯｸM-PRO" panose="020F0600000000000000" pitchFamily="50" charset="-128"/>
                <a:sym typeface="Arial"/>
              </a:rPr>
              <a:t>ならないのは不当である！</a:t>
            </a:r>
            <a:endParaRPr dirty="0">
              <a:latin typeface="HG丸ｺﾞｼｯｸM-PRO" panose="020F0600000000000000" pitchFamily="50" charset="-128"/>
              <a:ea typeface="HG丸ｺﾞｼｯｸM-PRO" panose="020F0600000000000000" pitchFamily="50" charset="-128"/>
            </a:endParaRPr>
          </a:p>
        </p:txBody>
      </p:sp>
      <p:sp>
        <p:nvSpPr>
          <p:cNvPr id="172" name="Google Shape;172;p18"/>
          <p:cNvSpPr/>
          <p:nvPr/>
        </p:nvSpPr>
        <p:spPr>
          <a:xfrm>
            <a:off x="6115790" y="5261959"/>
            <a:ext cx="2048878" cy="606770"/>
          </a:xfrm>
          <a:prstGeom prst="wedgeRoundRectCallout">
            <a:avLst>
              <a:gd name="adj1" fmla="val -91140"/>
              <a:gd name="adj2" fmla="val -238004"/>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b="1" dirty="0">
                <a:solidFill>
                  <a:schemeClr val="dk1"/>
                </a:solidFill>
                <a:latin typeface="HG丸ｺﾞｼｯｸM-PRO" panose="020F0600000000000000" pitchFamily="50" charset="-128"/>
                <a:ea typeface="HG丸ｺﾞｼｯｸM-PRO" panose="020F0600000000000000" pitchFamily="50" charset="-128"/>
                <a:sym typeface="Arial"/>
              </a:rPr>
              <a:t>我々の代表者が決めた</a:t>
            </a:r>
            <a:endParaRPr lang="en-US" altLang="ja-JP" b="1"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r>
              <a:rPr lang="ja-JP" b="1" dirty="0">
                <a:solidFill>
                  <a:schemeClr val="dk1"/>
                </a:solidFill>
                <a:latin typeface="HG丸ｺﾞｼｯｸM-PRO" panose="020F0600000000000000" pitchFamily="50" charset="-128"/>
                <a:ea typeface="HG丸ｺﾞｼｯｸM-PRO" panose="020F0600000000000000" pitchFamily="50" charset="-128"/>
                <a:sym typeface="Arial"/>
              </a:rPr>
              <a:t>法律が必要だ！</a:t>
            </a:r>
            <a:endParaRPr dirty="0">
              <a:latin typeface="HG丸ｺﾞｼｯｸM-PRO" panose="020F0600000000000000" pitchFamily="50" charset="-128"/>
              <a:ea typeface="HG丸ｺﾞｼｯｸM-PRO" panose="020F0600000000000000" pitchFamily="50" charset="-128"/>
            </a:endParaRPr>
          </a:p>
        </p:txBody>
      </p:sp>
      <p:sp>
        <p:nvSpPr>
          <p:cNvPr id="10" name="Google Shape;173;p18">
            <a:extLst>
              <a:ext uri="{FF2B5EF4-FFF2-40B4-BE49-F238E27FC236}">
                <a16:creationId xmlns:a16="http://schemas.microsoft.com/office/drawing/2014/main" id="{264093D3-946D-BD01-5B98-0935633F76FD}"/>
              </a:ext>
            </a:extLst>
          </p:cNvPr>
          <p:cNvSpPr/>
          <p:nvPr/>
        </p:nvSpPr>
        <p:spPr>
          <a:xfrm>
            <a:off x="445478" y="2877955"/>
            <a:ext cx="1537701" cy="629449"/>
          </a:xfrm>
          <a:prstGeom prst="wedgeRoundRectCallout">
            <a:avLst>
              <a:gd name="adj1" fmla="val 70663"/>
              <a:gd name="adj2" fmla="val 51299"/>
              <a:gd name="adj3"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b="1" dirty="0">
                <a:solidFill>
                  <a:schemeClr val="dk1"/>
                </a:solidFill>
                <a:latin typeface="HG丸ｺﾞｼｯｸM-PRO" panose="020F0600000000000000" pitchFamily="50" charset="-128"/>
                <a:ea typeface="HG丸ｺﾞｼｯｸM-PRO" panose="020F0600000000000000" pitchFamily="50" charset="-128"/>
                <a:sym typeface="Arial"/>
              </a:rPr>
              <a:t>そうだそうだ</a:t>
            </a:r>
            <a:r>
              <a:rPr lang="ja-JP" b="1" dirty="0">
                <a:solidFill>
                  <a:schemeClr val="dk1"/>
                </a:solidFill>
                <a:latin typeface="HG丸ｺﾞｼｯｸM-PRO" panose="020F0600000000000000" pitchFamily="50" charset="-128"/>
                <a:ea typeface="HG丸ｺﾞｼｯｸM-PRO" panose="020F0600000000000000" pitchFamily="50" charset="-128"/>
                <a:sym typeface="Arial"/>
              </a:rPr>
              <a:t>！</a:t>
            </a:r>
            <a:endParaRPr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0" y="0"/>
            <a:ext cx="9143999" cy="1440000"/>
          </a:xfrm>
          <a:prstGeom prst="rect">
            <a:avLst/>
          </a:prstGeom>
          <a:solidFill>
            <a:schemeClr val="accent6"/>
          </a:solidFill>
          <a:ln>
            <a:noFill/>
          </a:ln>
        </p:spPr>
        <p:txBody>
          <a:bodyPr spcFirstLastPara="1" wrap="square" lIns="91425" tIns="45700" rIns="91425" bIns="45700" anchor="ctr" anchorCtr="0">
            <a:normAutofit/>
          </a:bodyPr>
          <a:lstStyle/>
          <a:p>
            <a:pPr lvl="0">
              <a:buClr>
                <a:schemeClr val="lt1"/>
              </a:buClr>
              <a:buSzPct val="100000"/>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②具体例から考えよう</a:t>
            </a:r>
            <a:br>
              <a:rPr lang="en-US"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ja-JP"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警察がなくなったら</a:t>
            </a:r>
            <a:endParaRPr dirty="0">
              <a:latin typeface="HG丸ｺﾞｼｯｸM-PRO" panose="020F0600000000000000" pitchFamily="50" charset="-128"/>
              <a:ea typeface="HG丸ｺﾞｼｯｸM-PRO" panose="020F0600000000000000" pitchFamily="50" charset="-128"/>
            </a:endParaRPr>
          </a:p>
        </p:txBody>
      </p:sp>
      <p:sp>
        <p:nvSpPr>
          <p:cNvPr id="180" name="Google Shape;180;p19"/>
          <p:cNvSpPr/>
          <p:nvPr/>
        </p:nvSpPr>
        <p:spPr>
          <a:xfrm>
            <a:off x="628649" y="1811711"/>
            <a:ext cx="7886700" cy="4677507"/>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アメリカカリフォルニア州にあるバレホ市という都市が、住宅バブルの崩壊による不況で税収が落ち込み破産。その結果、歳出削減のため､警察官の4割を削減した。</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すると、うわさを聞きつけた麻薬の売人などが、次々とバレホ市に流れ込み、遠くはメキシコの方から来るほどまでとなり、町の治安は一気に悪化。</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高台の閑静な住宅街にあるお宅では、同じ少年が３回も道を聞きにやってきた。不審に思っていると､しばらくして空き巣に入られ、気が付いた娘が慌てて警察に通報をしたのだが、来たのは約３時間後とのこと。</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0" y="1"/>
            <a:ext cx="9144000" cy="1440000"/>
          </a:xfrm>
          <a:prstGeom prst="rect">
            <a:avLst/>
          </a:prstGeom>
          <a:solidFill>
            <a:schemeClr val="accent6"/>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②具体例から考えよう</a:t>
            </a:r>
            <a:br>
              <a:rPr lang="en-US" altLang="ja-JP" sz="88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en-US" sz="4500" dirty="0">
                <a:solidFill>
                  <a:schemeClr val="lt1"/>
                </a:solidFill>
                <a:latin typeface="HG丸ｺﾞｼｯｸM-PRO" panose="020F0600000000000000" pitchFamily="50" charset="-128"/>
                <a:ea typeface="HG丸ｺﾞｼｯｸM-PRO" panose="020F0600000000000000" pitchFamily="50" charset="-128"/>
                <a:cs typeface="Arial"/>
                <a:sym typeface="Arial"/>
              </a:rPr>
              <a:t>消防がなくなったら</a:t>
            </a:r>
            <a:endParaRPr sz="4500" dirty="0">
              <a:latin typeface="HG丸ｺﾞｼｯｸM-PRO" panose="020F0600000000000000" pitchFamily="50" charset="-128"/>
              <a:ea typeface="HG丸ｺﾞｼｯｸM-PRO" panose="020F0600000000000000" pitchFamily="50" charset="-128"/>
            </a:endParaRPr>
          </a:p>
        </p:txBody>
      </p:sp>
      <p:sp>
        <p:nvSpPr>
          <p:cNvPr id="187" name="Google Shape;187;p20"/>
          <p:cNvSpPr/>
          <p:nvPr/>
        </p:nvSpPr>
        <p:spPr>
          <a:xfrm>
            <a:off x="628650" y="1642685"/>
            <a:ext cx="7886700" cy="494972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自宅で火事が発生し、消防署に消火を要請。しかし、火災現場に急行した地元の消防士たちは、家が燃えるのをただ見ているだけ。原因は、家事を出した家が郡に支払う消防経費を滞納したためであった。</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オビオン郡サウスフルトン市の住民は、火事からの保護を望むなら、市に毎年７５ドル（約７千円）を納めなければならないことになっている。しかし、家の持ち主はそれを払っていなかった。</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sz="2250" dirty="0">
                <a:solidFill>
                  <a:schemeClr val="dk1"/>
                </a:solidFill>
                <a:latin typeface="HG丸ｺﾞｼｯｸM-PRO" panose="020F0600000000000000" pitchFamily="50" charset="-128"/>
                <a:ea typeface="HG丸ｺﾞｼｯｸM-PRO" panose="020F0600000000000000" pitchFamily="50" charset="-128"/>
                <a:sym typeface="Arial"/>
              </a:rPr>
              <a:t>サウスフルトン市長は､「消火活動は私たち市が提供するサービス。そのサービスを受けるか受けないかは住民の自由です。払えと強制するわけではないです。もちろん払わないとサービスは受けられません。」</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0"/>
            <a:ext cx="9144000" cy="1440000"/>
          </a:xfrm>
          <a:prstGeom prst="rect">
            <a:avLst/>
          </a:prstGeom>
          <a:solidFill>
            <a:schemeClr val="accent6"/>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②具体例から考えよう</a:t>
            </a:r>
            <a:br>
              <a:rPr lang="en-US" altLang="ja-JP" sz="40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sz="4000" b="1" i="0" u="none" strike="noStrike" cap="none" dirty="0">
                <a:solidFill>
                  <a:schemeClr val="lt1"/>
                </a:solidFill>
                <a:latin typeface="HG丸ｺﾞｼｯｸM-PRO" panose="020F0600000000000000" pitchFamily="50" charset="-128"/>
                <a:ea typeface="HG丸ｺﾞｼｯｸM-PRO" panose="020F0600000000000000" pitchFamily="50" charset="-128"/>
                <a:cs typeface="Arial"/>
                <a:sym typeface="Arial"/>
              </a:rPr>
              <a:t>消費税（付加価値税）標準税率</a:t>
            </a:r>
            <a:r>
              <a:rPr lang="ja-JP" altLang="en-US" sz="4000" b="1" i="0" u="none" strike="noStrike" cap="none" dirty="0">
                <a:solidFill>
                  <a:schemeClr val="lt1"/>
                </a:solidFill>
                <a:latin typeface="HG丸ｺﾞｼｯｸM-PRO" panose="020F0600000000000000" pitchFamily="50" charset="-128"/>
                <a:ea typeface="HG丸ｺﾞｼｯｸM-PRO" panose="020F0600000000000000" pitchFamily="50" charset="-128"/>
                <a:cs typeface="Arial"/>
                <a:sym typeface="Arial"/>
              </a:rPr>
              <a:t>の国際比較</a:t>
            </a:r>
            <a:r>
              <a:rPr lang="ja-JP" sz="4000" b="1" i="0" u="none" strike="noStrike" cap="none" dirty="0">
                <a:solidFill>
                  <a:schemeClr val="lt1"/>
                </a:solidFill>
                <a:latin typeface="HG丸ｺﾞｼｯｸM-PRO" panose="020F0600000000000000" pitchFamily="50" charset="-128"/>
                <a:ea typeface="HG丸ｺﾞｼｯｸM-PRO" panose="020F0600000000000000" pitchFamily="50" charset="-128"/>
                <a:cs typeface="Arial"/>
                <a:sym typeface="Arial"/>
              </a:rPr>
              <a:t> </a:t>
            </a:r>
            <a:endParaRPr sz="4000" dirty="0">
              <a:solidFill>
                <a:schemeClr val="lt1"/>
              </a:solidFill>
              <a:latin typeface="HG丸ｺﾞｼｯｸM-PRO" panose="020F0600000000000000" pitchFamily="50" charset="-128"/>
              <a:ea typeface="HG丸ｺﾞｼｯｸM-PRO" panose="020F0600000000000000" pitchFamily="50" charset="-128"/>
              <a:cs typeface="Arial"/>
              <a:sym typeface="Arial"/>
            </a:endParaRPr>
          </a:p>
        </p:txBody>
      </p:sp>
      <p:pic>
        <p:nvPicPr>
          <p:cNvPr id="249" name="Google Shape;249;p28"/>
          <p:cNvPicPr preferRelativeResize="0">
            <a:picLocks noGrp="1"/>
          </p:cNvPicPr>
          <p:nvPr>
            <p:ph type="body" idx="1"/>
          </p:nvPr>
        </p:nvPicPr>
        <p:blipFill rotWithShape="1">
          <a:blip r:embed="rId3">
            <a:alphaModFix/>
          </a:blip>
          <a:srcRect/>
          <a:stretch/>
        </p:blipFill>
        <p:spPr>
          <a:xfrm>
            <a:off x="486517" y="1683231"/>
            <a:ext cx="8170966" cy="4262791"/>
          </a:xfrm>
          <a:prstGeom prst="rect">
            <a:avLst/>
          </a:prstGeom>
          <a:noFill/>
          <a:ln>
            <a:noFill/>
          </a:ln>
        </p:spPr>
      </p:pic>
      <p:sp>
        <p:nvSpPr>
          <p:cNvPr id="250" name="Google Shape;250;p28"/>
          <p:cNvSpPr txBox="1"/>
          <p:nvPr/>
        </p:nvSpPr>
        <p:spPr>
          <a:xfrm>
            <a:off x="4708688" y="5946022"/>
            <a:ext cx="38779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国税庁　税の学習コーナーより引用</a:t>
            </a:r>
            <a:endParaRPr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endParaRPr>
          </a:p>
          <a:p>
            <a:pPr marL="0" marR="0" lvl="0" indent="0" algn="l" rtl="0">
              <a:spcBef>
                <a:spcPts val="0"/>
              </a:spcBef>
              <a:spcAft>
                <a:spcPts val="0"/>
              </a:spcAft>
              <a:buNone/>
            </a:pPr>
            <a:r>
              <a:rPr lang="ja-JP" sz="1800" b="1" dirty="0">
                <a:solidFill>
                  <a:schemeClr val="dk1"/>
                </a:solidFill>
                <a:latin typeface="HG丸ｺﾞｼｯｸM-PRO" panose="020F0600000000000000" pitchFamily="50" charset="-128"/>
                <a:ea typeface="HG丸ｺﾞｼｯｸM-PRO" panose="020F0600000000000000" pitchFamily="50" charset="-128"/>
                <a:cs typeface="Calibri"/>
                <a:sym typeface="Calibri"/>
              </a:rPr>
              <a:t>（2021年１月現在）</a:t>
            </a:r>
            <a:endParaRPr b="1"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9F29F438-5F0F-4EDB-8B45-BF2DDA9E5158}"/>
              </a:ext>
            </a:extLst>
          </p:cNvPr>
          <p:cNvSpPr/>
          <p:nvPr/>
        </p:nvSpPr>
        <p:spPr>
          <a:xfrm>
            <a:off x="2481942" y="2009576"/>
            <a:ext cx="475013" cy="3610099"/>
          </a:xfrm>
          <a:prstGeom prst="roundRect">
            <a:avLst/>
          </a:prstGeom>
          <a:solidFill>
            <a:srgbClr val="FF0000">
              <a:alpha val="16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0" y="0"/>
            <a:ext cx="9144000" cy="1440000"/>
          </a:xfrm>
          <a:prstGeom prst="rect">
            <a:avLst/>
          </a:prstGeom>
          <a:solidFill>
            <a:schemeClr val="accent6"/>
          </a:solidFill>
          <a:ln>
            <a:noFill/>
          </a:ln>
        </p:spPr>
        <p:txBody>
          <a:bodyPr spcFirstLastPara="1" wrap="square" lIns="91425" tIns="45700" rIns="91425" bIns="45700" anchor="ctr" anchorCtr="0">
            <a:normAutofit fontScale="90000"/>
          </a:bodyPr>
          <a:lstStyle/>
          <a:p>
            <a:pPr>
              <a:buClr>
                <a:schemeClr val="lt1"/>
              </a:buClr>
              <a:buSzPct val="100000"/>
              <a:buFont typeface="Arial"/>
            </a:pPr>
            <a:r>
              <a:rPr lang="ja-JP" altLang="en-US" sz="2400" dirty="0">
                <a:solidFill>
                  <a:schemeClr val="lt1"/>
                </a:solidFill>
                <a:latin typeface="HG丸ｺﾞｼｯｸM-PRO" panose="020F0600000000000000" pitchFamily="50" charset="-128"/>
                <a:ea typeface="HG丸ｺﾞｼｯｸM-PRO" panose="020F0600000000000000" pitchFamily="50" charset="-128"/>
                <a:cs typeface="Arial"/>
                <a:sym typeface="Arial"/>
              </a:rPr>
              <a:t>②具体例から考えよう</a:t>
            </a:r>
            <a:br>
              <a:rPr lang="en-US" altLang="ja-JP" sz="4800" dirty="0">
                <a:solidFill>
                  <a:schemeClr val="lt1"/>
                </a:solidFill>
                <a:latin typeface="HG丸ｺﾞｼｯｸM-PRO" panose="020F0600000000000000" pitchFamily="50" charset="-128"/>
                <a:ea typeface="HG丸ｺﾞｼｯｸM-PRO" panose="020F0600000000000000" pitchFamily="50" charset="-128"/>
                <a:cs typeface="Arial"/>
                <a:sym typeface="Arial"/>
              </a:rPr>
            </a:br>
            <a:r>
              <a:rPr lang="ja-JP" altLang="en-US" sz="4100" dirty="0">
                <a:solidFill>
                  <a:schemeClr val="lt1"/>
                </a:solidFill>
                <a:latin typeface="HG丸ｺﾞｼｯｸM-PRO" panose="020F0600000000000000" pitchFamily="50" charset="-128"/>
                <a:ea typeface="HG丸ｺﾞｼｯｸM-PRO" panose="020F0600000000000000" pitchFamily="50" charset="-128"/>
                <a:cs typeface="Arial"/>
                <a:sym typeface="Arial"/>
              </a:rPr>
              <a:t>スウェーデンの高い消費税（付加価値税）</a:t>
            </a:r>
            <a:endParaRPr sz="4100" dirty="0">
              <a:solidFill>
                <a:schemeClr val="lt1"/>
              </a:solidFill>
              <a:latin typeface="HG丸ｺﾞｼｯｸM-PRO" panose="020F0600000000000000" pitchFamily="50" charset="-128"/>
              <a:ea typeface="HG丸ｺﾞｼｯｸM-PRO" panose="020F0600000000000000" pitchFamily="50" charset="-128"/>
              <a:cs typeface="Arial"/>
            </a:endParaRPr>
          </a:p>
        </p:txBody>
      </p:sp>
      <p:sp>
        <p:nvSpPr>
          <p:cNvPr id="4" name="Google Shape;187;p20">
            <a:extLst>
              <a:ext uri="{FF2B5EF4-FFF2-40B4-BE49-F238E27FC236}">
                <a16:creationId xmlns:a16="http://schemas.microsoft.com/office/drawing/2014/main" id="{416F8181-5288-406C-AF08-3E486DA88E8E}"/>
              </a:ext>
            </a:extLst>
          </p:cNvPr>
          <p:cNvSpPr/>
          <p:nvPr/>
        </p:nvSpPr>
        <p:spPr>
          <a:xfrm>
            <a:off x="456829" y="1559353"/>
            <a:ext cx="8230342" cy="5092230"/>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250" dirty="0">
                <a:solidFill>
                  <a:schemeClr val="dk1"/>
                </a:solidFill>
                <a:latin typeface="HG丸ｺﾞｼｯｸM-PRO" panose="020F0600000000000000" pitchFamily="50" charset="-128"/>
                <a:ea typeface="HG丸ｺﾞｼｯｸM-PRO" panose="020F0600000000000000" pitchFamily="50" charset="-128"/>
                <a:sym typeface="Arial"/>
              </a:rPr>
              <a:t>「確かに税金は高い。だけど納得できる。」（スウェーデン</a:t>
            </a:r>
            <a:r>
              <a:rPr lang="en-US" altLang="ja-JP" sz="2250" dirty="0">
                <a:solidFill>
                  <a:schemeClr val="dk1"/>
                </a:solidFill>
                <a:latin typeface="HG丸ｺﾞｼｯｸM-PRO" panose="020F0600000000000000" pitchFamily="50" charset="-128"/>
                <a:ea typeface="HG丸ｺﾞｼｯｸM-PRO" panose="020F0600000000000000" pitchFamily="50" charset="-128"/>
                <a:sym typeface="Arial"/>
              </a:rPr>
              <a:t>IT</a:t>
            </a:r>
            <a:r>
              <a:rPr lang="ja-JP" altLang="en-US" sz="2250" dirty="0">
                <a:solidFill>
                  <a:schemeClr val="dk1"/>
                </a:solidFill>
                <a:latin typeface="HG丸ｺﾞｼｯｸM-PRO" panose="020F0600000000000000" pitchFamily="50" charset="-128"/>
                <a:ea typeface="HG丸ｺﾞｼｯｸM-PRO" panose="020F0600000000000000" pitchFamily="50" charset="-128"/>
                <a:sym typeface="Arial"/>
              </a:rPr>
              <a:t>関連企業の会社員のコメント）</a:t>
            </a:r>
            <a:endParaRPr lang="en-US" altLang="ja-JP"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endParaRPr lang="en-US" altLang="ja-JP" sz="2250" dirty="0">
              <a:solidFill>
                <a:schemeClr val="dk1"/>
              </a:solidFill>
              <a:latin typeface="HG丸ｺﾞｼｯｸM-PRO" panose="020F0600000000000000" pitchFamily="50" charset="-128"/>
              <a:ea typeface="HG丸ｺﾞｼｯｸM-PRO" panose="020F0600000000000000" pitchFamily="50" charset="-128"/>
              <a:sym typeface="Arial"/>
            </a:endParaRPr>
          </a:p>
          <a:p>
            <a:pPr marL="0" marR="0" lvl="0" indent="0" algn="l" rtl="0">
              <a:spcBef>
                <a:spcPts val="0"/>
              </a:spcBef>
              <a:spcAft>
                <a:spcPts val="0"/>
              </a:spcAft>
              <a:buNone/>
            </a:pPr>
            <a:r>
              <a:rPr lang="ja-JP" altLang="en-US" sz="2250" dirty="0">
                <a:solidFill>
                  <a:schemeClr val="dk1"/>
                </a:solidFill>
                <a:latin typeface="HG丸ｺﾞｼｯｸM-PRO" panose="020F0600000000000000" pitchFamily="50" charset="-128"/>
                <a:ea typeface="HG丸ｺﾞｼｯｸM-PRO" panose="020F0600000000000000" pitchFamily="50" charset="-128"/>
              </a:rPr>
              <a:t>スウェーデンでは保育園の費用の大半は市の予算で賄われ、自己負担は</a:t>
            </a:r>
            <a:r>
              <a:rPr lang="en-US" altLang="ja-JP" sz="2250" dirty="0">
                <a:solidFill>
                  <a:schemeClr val="dk1"/>
                </a:solidFill>
                <a:latin typeface="HG丸ｺﾞｼｯｸM-PRO" panose="020F0600000000000000" pitchFamily="50" charset="-128"/>
                <a:ea typeface="HG丸ｺﾞｼｯｸM-PRO" panose="020F0600000000000000" pitchFamily="50" charset="-128"/>
              </a:rPr>
              <a:t>2</a:t>
            </a:r>
            <a:r>
              <a:rPr lang="ja-JP" altLang="en-US" sz="2250" dirty="0">
                <a:solidFill>
                  <a:schemeClr val="dk1"/>
                </a:solidFill>
                <a:latin typeface="HG丸ｺﾞｼｯｸM-PRO" panose="020F0600000000000000" pitchFamily="50" charset="-128"/>
                <a:ea typeface="HG丸ｺﾞｼｯｸM-PRO" panose="020F0600000000000000" pitchFamily="50" charset="-128"/>
              </a:rPr>
              <a:t>人分（３歳と１歳半）で月約２万円。１６歳になるまで、国から児童手当が月２万７千円支給され</a:t>
            </a:r>
            <a:r>
              <a:rPr lang="en-US" altLang="ja-JP" sz="2250" dirty="0">
                <a:solidFill>
                  <a:schemeClr val="dk1"/>
                </a:solidFill>
                <a:latin typeface="HG丸ｺﾞｼｯｸM-PRO" panose="020F0600000000000000" pitchFamily="50" charset="-128"/>
                <a:ea typeface="HG丸ｺﾞｼｯｸM-PRO" panose="020F0600000000000000" pitchFamily="50" charset="-128"/>
              </a:rPr>
              <a:t>､</a:t>
            </a:r>
            <a:r>
              <a:rPr lang="ja-JP" altLang="en-US" sz="2250" dirty="0">
                <a:solidFill>
                  <a:schemeClr val="dk1"/>
                </a:solidFill>
                <a:latin typeface="HG丸ｺﾞｼｯｸM-PRO" panose="020F0600000000000000" pitchFamily="50" charset="-128"/>
                <a:ea typeface="HG丸ｺﾞｼｯｸM-PRO" panose="020F0600000000000000" pitchFamily="50" charset="-128"/>
              </a:rPr>
              <a:t>授業料も小学校から大学まで無料だ。</a:t>
            </a:r>
            <a:endParaRPr lang="en-US" altLang="ja-JP" sz="2250" dirty="0">
              <a:solidFill>
                <a:schemeClr val="dk1"/>
              </a:solidFill>
              <a:latin typeface="HG丸ｺﾞｼｯｸM-PRO" panose="020F0600000000000000" pitchFamily="50" charset="-128"/>
              <a:ea typeface="HG丸ｺﾞｼｯｸM-PRO" panose="020F0600000000000000" pitchFamily="50" charset="-128"/>
            </a:endParaRPr>
          </a:p>
          <a:p>
            <a:pPr marL="0" marR="0" lvl="0" indent="0" algn="l" rtl="0">
              <a:spcBef>
                <a:spcPts val="0"/>
              </a:spcBef>
              <a:spcAft>
                <a:spcPts val="0"/>
              </a:spcAft>
              <a:buNone/>
            </a:pPr>
            <a:r>
              <a:rPr lang="ja-JP" altLang="en-US" sz="2250" dirty="0">
                <a:solidFill>
                  <a:schemeClr val="dk1"/>
                </a:solidFill>
                <a:latin typeface="HG丸ｺﾞｼｯｸM-PRO" panose="020F0600000000000000" pitchFamily="50" charset="-128"/>
                <a:ea typeface="HG丸ｺﾞｼｯｸM-PRO" panose="020F0600000000000000" pitchFamily="50" charset="-128"/>
                <a:sym typeface="Arial"/>
              </a:rPr>
              <a:t>スウェーデンの社会保障の特徴は、ベール・ヌーデル前財務大臣の説明によれば、「高齢者や低所得者だけでなく、あらゆる世代に給付がある。普遍的な給付のために負担は高くなるが、納めた税金が確実に戻ってくるとの実感があるから国民は負担を受け入れるし、世代間の対立もない。」</a:t>
            </a:r>
            <a:endParaRPr sz="2250" dirty="0">
              <a:solidFill>
                <a:schemeClr val="dk1"/>
              </a:solidFill>
              <a:latin typeface="HG丸ｺﾞｼｯｸM-PRO" panose="020F0600000000000000" pitchFamily="50" charset="-128"/>
              <a:ea typeface="HG丸ｺﾞｼｯｸM-PRO" panose="020F0600000000000000" pitchFamily="50" charset="-128"/>
              <a:sym typeface="Aria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3602</Words>
  <Application>Microsoft Office PowerPoint</Application>
  <PresentationFormat>画面に合わせる (4:3)</PresentationFormat>
  <Paragraphs>337</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BIZ UDゴシック</vt:lpstr>
      <vt:lpstr>HG丸ｺﾞｼｯｸM-PRO</vt:lpstr>
      <vt:lpstr>ＭＳ Ｐゴシック</vt:lpstr>
      <vt:lpstr>Noto Sans Symbols</vt:lpstr>
      <vt:lpstr>ヒラギノ角ゴ Pro W3</vt:lpstr>
      <vt:lpstr>メイリオ</vt:lpstr>
      <vt:lpstr>Arial</vt:lpstr>
      <vt:lpstr>Calibri</vt:lpstr>
      <vt:lpstr>Office テーマ</vt:lpstr>
      <vt:lpstr>PowerPoint プレゼンテーション</vt:lpstr>
      <vt:lpstr>①国民の代表者が税を決める 法律と私たちの暮らし</vt:lpstr>
      <vt:lpstr>①国民の代表者が税を決める 法律はどのようにつくられる？</vt:lpstr>
      <vt:lpstr>①国民の代表者が税を決める 国民が選挙で国会議員を選ぶ</vt:lpstr>
      <vt:lpstr>①国民の代表者が税を決める 「代表なくして課税なし」 　　　アメリカ独立戦争の指導者パトリック・ヘンリーの言葉</vt:lpstr>
      <vt:lpstr>②具体例から考えよう 警察がなくなったら</vt:lpstr>
      <vt:lpstr>②具体例から考えよう 消防がなくなったら</vt:lpstr>
      <vt:lpstr>②具体例から考えよう 消費税（付加価値税）標準税率の国際比較 </vt:lpstr>
      <vt:lpstr>②具体例から考えよう スウェーデンの高い消費税（付加価値税）</vt:lpstr>
      <vt:lpstr>②具体例から考えよう コロナ禍の政策の違い</vt:lpstr>
      <vt:lpstr>③夕張市が提起する問題 北海道夕張市を知っていますか</vt:lpstr>
      <vt:lpstr>②夕張市が提起する問題 財政破綻後の夕張市で起きたこと</vt:lpstr>
      <vt:lpstr>③夕張市が提起する問題 加速する生産年齢人口の減少</vt:lpstr>
      <vt:lpstr>③夕張市が提起する問題 地方から人がいなくなる？</vt:lpstr>
      <vt:lpstr>③夕張市が提起する問題 なぜ地方から人がいなくなるのか</vt:lpstr>
      <vt:lpstr>③夕張市が提起する問題 空気のような「行政」</vt:lpstr>
      <vt:lpstr>④税が果たす役割とは 税が果たす役割</vt:lpstr>
      <vt:lpstr>④税が果たす役割とは 公平に集めるための工夫</vt:lpstr>
      <vt:lpstr>④税が果たす役割とは 「相互扶助」の実現のために</vt:lpstr>
      <vt:lpstr>未来の主役はわたしたち！</vt:lpstr>
      <vt:lpstr>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JDL</dc:creator>
  <cp:lastModifiedBy>ishigaki1@JDLSERVER.LOCAL</cp:lastModifiedBy>
  <cp:revision>45</cp:revision>
  <dcterms:modified xsi:type="dcterms:W3CDTF">2022-10-05T08:47:08Z</dcterms:modified>
</cp:coreProperties>
</file>