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4" r:id="rId2"/>
    <p:sldId id="263" r:id="rId3"/>
    <p:sldId id="257" r:id="rId4"/>
    <p:sldId id="267" r:id="rId5"/>
    <p:sldId id="268" r:id="rId6"/>
    <p:sldId id="269" r:id="rId7"/>
    <p:sldId id="270" r:id="rId8"/>
    <p:sldId id="256" r:id="rId9"/>
    <p:sldId id="273"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野寺美奈" initials="小野寺美奈" lastIdx="1" clrIdx="0">
    <p:extLst>
      <p:ext uri="{19B8F6BF-5375-455C-9EA6-DF929625EA0E}">
        <p15:presenceInfo xmlns:p15="http://schemas.microsoft.com/office/powerpoint/2012/main" userId="小野寺美奈"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3" autoAdjust="0"/>
    <p:restoredTop sz="73727" autoAdjust="0"/>
  </p:normalViewPr>
  <p:slideViewPr>
    <p:cSldViewPr snapToGrid="0">
      <p:cViewPr varScale="1">
        <p:scale>
          <a:sx n="41" d="100"/>
          <a:sy n="41" d="100"/>
        </p:scale>
        <p:origin x="44" y="3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82" d="100"/>
          <a:sy n="82" d="100"/>
        </p:scale>
        <p:origin x="2020" y="-9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06DDD-82CC-4295-A731-802C7C267C06}" type="datetimeFigureOut">
              <a:rPr kumimoji="1" lang="ja-JP" altLang="en-US" smtClean="0"/>
              <a:t>2022/8/22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D0F77-C4B6-4482-9F1B-D26CBE1E1B39}" type="slidenum">
              <a:rPr kumimoji="1" lang="ja-JP" altLang="en-US" smtClean="0"/>
              <a:t>‹#›</a:t>
            </a:fld>
            <a:endParaRPr kumimoji="1" lang="ja-JP" altLang="en-US"/>
          </a:p>
        </p:txBody>
      </p:sp>
    </p:spTree>
    <p:extLst>
      <p:ext uri="{BB962C8B-B14F-4D97-AF65-F5344CB8AC3E}">
        <p14:creationId xmlns:p14="http://schemas.microsoft.com/office/powerpoint/2010/main" val="33061551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sz="2000" dirty="0"/>
              <a:t>今日は、公平な税負担について、みんなと考えてみたいと思います。</a:t>
            </a:r>
            <a:endParaRPr kumimoji="1" lang="en-US" altLang="ja-JP" sz="2000" dirty="0"/>
          </a:p>
          <a:p>
            <a:endParaRPr kumimoji="1" lang="en-US" altLang="ja-JP" sz="2000" dirty="0"/>
          </a:p>
          <a:p>
            <a:r>
              <a:rPr kumimoji="1" lang="ja-JP" altLang="en-US" sz="2000" dirty="0"/>
              <a:t>引用のない絵でノートに記載がないものは　　</a:t>
            </a:r>
            <a:r>
              <a:rPr kumimoji="1" lang="en-US" altLang="ja-JP" sz="2000" dirty="0"/>
              <a:t>https://www.irasutoya.com/</a:t>
            </a:r>
            <a:r>
              <a:rPr kumimoji="1" lang="ja-JP" altLang="en-US" sz="2000"/>
              <a:t>　（いらすとや）より　</a:t>
            </a:r>
          </a:p>
          <a:p>
            <a:endParaRPr kumimoji="1" lang="ja-JP" altLang="en-US" sz="2000"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1</a:t>
            </a:fld>
            <a:endParaRPr kumimoji="1" lang="ja-JP" altLang="en-US"/>
          </a:p>
        </p:txBody>
      </p:sp>
    </p:spTree>
    <p:extLst>
      <p:ext uri="{BB962C8B-B14F-4D97-AF65-F5344CB8AC3E}">
        <p14:creationId xmlns:p14="http://schemas.microsoft.com/office/powerpoint/2010/main" val="81713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＜おまけ＞</a:t>
            </a:r>
            <a:endParaRPr kumimoji="1" lang="en-US" altLang="ja-JP" dirty="0"/>
          </a:p>
          <a:p>
            <a:r>
              <a:rPr kumimoji="1" lang="ja-JP" altLang="en-US" dirty="0"/>
              <a:t>令和</a:t>
            </a:r>
            <a:r>
              <a:rPr kumimoji="1" lang="en-US" altLang="ja-JP" dirty="0"/>
              <a:t>3</a:t>
            </a:r>
            <a:r>
              <a:rPr kumimoji="1" lang="ja-JP" altLang="en-US" dirty="0"/>
              <a:t>年度の予算ベースの税負担割合の円グラフです。</a:t>
            </a:r>
            <a:endParaRPr kumimoji="1" lang="en-US" altLang="ja-JP" dirty="0"/>
          </a:p>
          <a:p>
            <a:r>
              <a:rPr lang="ja-JP" altLang="en-US" dirty="0"/>
              <a:t>財務省ホームページにありました。</a:t>
            </a:r>
            <a:endParaRPr kumimoji="1" lang="en-US" altLang="ja-JP" dirty="0"/>
          </a:p>
          <a:p>
            <a:r>
              <a:rPr lang="ja-JP" altLang="en-US" dirty="0"/>
              <a:t>これを見ると、国税と地方税の税収、約</a:t>
            </a:r>
            <a:r>
              <a:rPr lang="en-US" altLang="ja-JP" dirty="0"/>
              <a:t>100</a:t>
            </a:r>
            <a:r>
              <a:rPr lang="ja-JP" altLang="en-US" dirty="0"/>
              <a:t>兆円のうち、税収割合がわかります。</a:t>
            </a:r>
            <a:endParaRPr lang="en-US" altLang="ja-JP" dirty="0"/>
          </a:p>
          <a:p>
            <a:endParaRPr lang="en-US" altLang="ja-JP" dirty="0"/>
          </a:p>
          <a:p>
            <a:r>
              <a:rPr lang="ja-JP" altLang="en-US" dirty="0"/>
              <a:t>消費課税は全体の３７％を占めています。</a:t>
            </a:r>
            <a:endParaRPr lang="en-US" altLang="ja-JP" dirty="0"/>
          </a:p>
          <a:p>
            <a:r>
              <a:rPr kumimoji="1" lang="ja-JP" altLang="en-US" dirty="0"/>
              <a:t>所得</a:t>
            </a:r>
            <a:r>
              <a:rPr lang="ja-JP" altLang="en-US" dirty="0"/>
              <a:t>課税は全体の４８％を占めています。</a:t>
            </a:r>
            <a:endParaRPr lang="en-US" altLang="ja-JP" dirty="0"/>
          </a:p>
          <a:p>
            <a:r>
              <a:rPr kumimoji="1" lang="ja-JP" altLang="en-US" dirty="0"/>
              <a:t>この４８％のうち、会社が税収の１６％を税負担しています。</a:t>
            </a:r>
            <a:endParaRPr kumimoji="1" lang="en-US" altLang="ja-JP" dirty="0"/>
          </a:p>
          <a:p>
            <a:r>
              <a:rPr lang="ja-JP" altLang="en-US" dirty="0"/>
              <a:t>資産課税は全体の１４％を占めています。</a:t>
            </a:r>
            <a:endParaRPr lang="en-US" altLang="ja-JP" dirty="0"/>
          </a:p>
          <a:p>
            <a:endParaRPr lang="en-US" altLang="ja-JP" dirty="0"/>
          </a:p>
          <a:p>
            <a:r>
              <a:rPr lang="en-US" altLang="ja-JP" dirty="0"/>
              <a:t>【</a:t>
            </a:r>
            <a:r>
              <a:rPr lang="ja-JP" altLang="en-US" dirty="0"/>
              <a:t>出典</a:t>
            </a:r>
            <a:r>
              <a:rPr lang="en-US" altLang="ja-JP" dirty="0"/>
              <a:t>】</a:t>
            </a:r>
            <a:r>
              <a:rPr lang="ja-JP" altLang="en-US" dirty="0"/>
              <a:t>　</a:t>
            </a:r>
            <a:r>
              <a:rPr lang="en-US" altLang="ja-JP" dirty="0"/>
              <a:t>https://www.mof.go.jp/tax_policy/summary/condition/a01.htm</a:t>
            </a:r>
          </a:p>
          <a:p>
            <a:endParaRPr lang="en-US" altLang="ja-JP" dirty="0"/>
          </a:p>
          <a:p>
            <a:endParaRPr kumimoji="1" lang="en-US" altLang="ja-JP" dirty="0"/>
          </a:p>
          <a:p>
            <a:r>
              <a:rPr lang="ja-JP" altLang="en-US" dirty="0"/>
              <a:t>消費税は、国民すべてが負担する税収です。お金がない人も税負担するので、計算が分かりやすいからといって消費税に税収依存するのは良くありません。</a:t>
            </a:r>
            <a:endParaRPr lang="en-US" altLang="ja-JP" dirty="0"/>
          </a:p>
          <a:p>
            <a:endParaRPr lang="en-US" altLang="ja-JP" dirty="0"/>
          </a:p>
          <a:p>
            <a:r>
              <a:rPr lang="ja-JP" altLang="en-US" dirty="0"/>
              <a:t>所得税は、儲けに応じで課税するため、景気が悪いと税収が落ち込むので税収が安定しません。</a:t>
            </a:r>
            <a:endParaRPr lang="en-US" altLang="ja-JP" dirty="0"/>
          </a:p>
          <a:p>
            <a:endParaRPr lang="en-US" altLang="ja-JP" dirty="0"/>
          </a:p>
          <a:p>
            <a:r>
              <a:rPr lang="ja-JP" altLang="en-US" dirty="0"/>
              <a:t>資産課税は、負担する人が財産がある人に限られていますので、税収の観点よりも富の再分配機能・不公平感の払拭という点に着目するべきです。</a:t>
            </a:r>
            <a:endParaRPr kumimoji="1" lang="en-US" altLang="ja-JP"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10</a:t>
            </a:fld>
            <a:endParaRPr kumimoji="1" lang="ja-JP" altLang="en-US"/>
          </a:p>
        </p:txBody>
      </p:sp>
    </p:spTree>
    <p:extLst>
      <p:ext uri="{BB962C8B-B14F-4D97-AF65-F5344CB8AC3E}">
        <p14:creationId xmlns:p14="http://schemas.microsoft.com/office/powerpoint/2010/main" val="43842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＜おまけ＞</a:t>
            </a:r>
            <a:endParaRPr kumimoji="1" lang="en-US" altLang="ja-JP" dirty="0"/>
          </a:p>
          <a:p>
            <a:r>
              <a:rPr kumimoji="1" lang="ja-JP" altLang="en-US" dirty="0"/>
              <a:t>ついでに、プレゼント代</a:t>
            </a:r>
            <a:r>
              <a:rPr kumimoji="1" lang="en-US" altLang="ja-JP" dirty="0"/>
              <a:t>3000</a:t>
            </a:r>
            <a:r>
              <a:rPr kumimoji="1" lang="ja-JP" altLang="en-US" dirty="0"/>
              <a:t>円を、現在の日本の税負担にあてはめてみます。</a:t>
            </a:r>
            <a:endParaRPr kumimoji="1" lang="en-US" altLang="ja-JP" dirty="0"/>
          </a:p>
          <a:p>
            <a:endParaRPr lang="en-US" altLang="ja-JP" dirty="0"/>
          </a:p>
          <a:p>
            <a:r>
              <a:rPr kumimoji="1" lang="ja-JP" altLang="en-US" dirty="0"/>
              <a:t>大人は１５７０円</a:t>
            </a:r>
            <a:endParaRPr kumimoji="1" lang="en-US" altLang="ja-JP" dirty="0"/>
          </a:p>
          <a:p>
            <a:r>
              <a:rPr lang="ja-JP" altLang="en-US" dirty="0"/>
              <a:t>子供は　５２０円</a:t>
            </a:r>
            <a:endParaRPr lang="en-US" altLang="ja-JP" dirty="0"/>
          </a:p>
          <a:p>
            <a:r>
              <a:rPr kumimoji="1" lang="ja-JP" altLang="en-US" dirty="0"/>
              <a:t>お年寄りは９１０円の負担、になりました。</a:t>
            </a:r>
            <a:endParaRPr kumimoji="1" lang="en-US" altLang="ja-JP" dirty="0"/>
          </a:p>
          <a:p>
            <a:endParaRPr lang="en-US" altLang="ja-JP" dirty="0"/>
          </a:p>
          <a:p>
            <a:r>
              <a:rPr kumimoji="1" lang="ja-JP" altLang="en-US" dirty="0"/>
              <a:t>プレゼント代と税負担とは、その性質・考え方が大きく違います。</a:t>
            </a:r>
            <a:endParaRPr kumimoji="1" lang="en-US" altLang="ja-JP" dirty="0"/>
          </a:p>
          <a:p>
            <a:r>
              <a:rPr kumimoji="1" lang="ja-JP" altLang="en-US" dirty="0"/>
              <a:t>お友達同士でプレゼント代を出し合う際には、年収や貯金に関係なく、</a:t>
            </a:r>
            <a:endParaRPr kumimoji="1" lang="en-US" altLang="ja-JP" dirty="0"/>
          </a:p>
          <a:p>
            <a:r>
              <a:rPr lang="ja-JP" altLang="en-US" dirty="0"/>
              <a:t>ひとり</a:t>
            </a:r>
            <a:r>
              <a:rPr kumimoji="1" lang="en-US" altLang="ja-JP" dirty="0"/>
              <a:t>1000</a:t>
            </a:r>
            <a:r>
              <a:rPr kumimoji="1" lang="ja-JP" altLang="en-US" dirty="0"/>
              <a:t>円ずつの負担が公平です。</a:t>
            </a:r>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11</a:t>
            </a:fld>
            <a:endParaRPr kumimoji="1" lang="ja-JP" altLang="en-US"/>
          </a:p>
        </p:txBody>
      </p:sp>
    </p:spTree>
    <p:extLst>
      <p:ext uri="{BB962C8B-B14F-4D97-AF65-F5344CB8AC3E}">
        <p14:creationId xmlns:p14="http://schemas.microsoft.com/office/powerpoint/2010/main" val="164710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lang="ja-JP" altLang="en-US" sz="2000" dirty="0"/>
              <a:t>税負担、というと難しいので、最初に、プレゼントの場合で考えてみたいです。</a:t>
            </a:r>
            <a:endParaRPr kumimoji="1" lang="ja-JP" altLang="en-US" sz="2000"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2</a:t>
            </a:fld>
            <a:endParaRPr kumimoji="1" lang="ja-JP" altLang="en-US"/>
          </a:p>
        </p:txBody>
      </p:sp>
    </p:spTree>
    <p:extLst>
      <p:ext uri="{BB962C8B-B14F-4D97-AF65-F5344CB8AC3E}">
        <p14:creationId xmlns:p14="http://schemas.microsoft.com/office/powerpoint/2010/main" val="242426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sz="1400" dirty="0"/>
              <a:t>たとえば、</a:t>
            </a:r>
            <a:r>
              <a:rPr kumimoji="1" lang="en-US" altLang="ja-JP" sz="1400" dirty="0"/>
              <a:t>3</a:t>
            </a:r>
            <a:r>
              <a:rPr kumimoji="1" lang="ja-JP" altLang="en-US" sz="1400" dirty="0"/>
              <a:t>人で１つのプレゼントを買うとします。プレゼントは</a:t>
            </a:r>
            <a:r>
              <a:rPr kumimoji="1" lang="en-US" altLang="ja-JP" sz="1400" dirty="0"/>
              <a:t>3000</a:t>
            </a:r>
            <a:r>
              <a:rPr kumimoji="1" lang="ja-JP" altLang="en-US" sz="1400" dirty="0"/>
              <a:t>円でした。</a:t>
            </a:r>
            <a:r>
              <a:rPr kumimoji="1" lang="en-US" altLang="ja-JP" sz="1400" dirty="0"/>
              <a:t>3</a:t>
            </a:r>
            <a:r>
              <a:rPr kumimoji="1" lang="ja-JP" altLang="en-US" sz="1400" dirty="0"/>
              <a:t>人で</a:t>
            </a:r>
            <a:r>
              <a:rPr kumimoji="1" lang="en-US" altLang="ja-JP" sz="1400" dirty="0"/>
              <a:t>3000</a:t>
            </a:r>
            <a:r>
              <a:rPr kumimoji="1" lang="ja-JP" altLang="en-US" sz="1400" dirty="0"/>
              <a:t>円をどうやって負担すればいいと思いますか？</a:t>
            </a:r>
            <a:endParaRPr kumimoji="1" lang="en-US" altLang="ja-JP" sz="1400" dirty="0"/>
          </a:p>
          <a:p>
            <a:r>
              <a:rPr kumimoji="1" lang="ja-JP" altLang="en-US" sz="1400" dirty="0"/>
              <a:t>私の考えを言っていいですか？私は、ひとり</a:t>
            </a:r>
            <a:r>
              <a:rPr kumimoji="1" lang="en-US" altLang="ja-JP" sz="1400" dirty="0"/>
              <a:t>1000</a:t>
            </a:r>
            <a:r>
              <a:rPr kumimoji="1" lang="ja-JP" altLang="en-US" sz="1400" dirty="0"/>
              <a:t>円ずつの負担が公平だし、分かりやすいと思いました。</a:t>
            </a:r>
            <a:endParaRPr kumimoji="1" lang="en-US" altLang="ja-JP" sz="1400" dirty="0"/>
          </a:p>
          <a:p>
            <a:r>
              <a:rPr lang="en-US" altLang="ja-JP" sz="1400" dirty="0"/>
              <a:t>3000</a:t>
            </a:r>
            <a:r>
              <a:rPr lang="ja-JP" altLang="en-US" sz="1400" dirty="0"/>
              <a:t>円を</a:t>
            </a:r>
            <a:r>
              <a:rPr lang="en-US" altLang="ja-JP" sz="1400" dirty="0"/>
              <a:t>3</a:t>
            </a:r>
            <a:r>
              <a:rPr lang="ja-JP" altLang="en-US" sz="1400" dirty="0"/>
              <a:t>人で割り算しました。</a:t>
            </a:r>
            <a:endParaRPr lang="en-US" altLang="ja-JP" sz="1400" dirty="0"/>
          </a:p>
          <a:p>
            <a:r>
              <a:rPr lang="ja-JP" altLang="en-US" sz="1400" dirty="0"/>
              <a:t>私は</a:t>
            </a:r>
            <a:r>
              <a:rPr lang="en-US" altLang="ja-JP" sz="1400" dirty="0"/>
              <a:t>3</a:t>
            </a:r>
            <a:r>
              <a:rPr lang="ja-JP" altLang="en-US" sz="1400" dirty="0"/>
              <a:t>人に言いました。「プレゼント代は、ひとり</a:t>
            </a:r>
            <a:r>
              <a:rPr lang="en-US" altLang="ja-JP" sz="1400" dirty="0"/>
              <a:t>1000</a:t>
            </a:r>
            <a:r>
              <a:rPr lang="ja-JP" altLang="en-US" sz="1400" dirty="0"/>
              <a:t>円ずつです」</a:t>
            </a:r>
            <a:endParaRPr lang="en-US" altLang="ja-JP" sz="1400" dirty="0"/>
          </a:p>
          <a:p>
            <a:r>
              <a:rPr lang="ja-JP" altLang="en-US" sz="1400" dirty="0"/>
              <a:t>すると、「ボクお金がないです、どうすればいいですか？」と言われました。次のスライドを見てみましょう。</a:t>
            </a:r>
            <a:endParaRPr lang="en-US" altLang="ja-JP" sz="1400"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3</a:t>
            </a:fld>
            <a:endParaRPr kumimoji="1" lang="ja-JP" altLang="en-US"/>
          </a:p>
        </p:txBody>
      </p:sp>
    </p:spTree>
    <p:extLst>
      <p:ext uri="{BB962C8B-B14F-4D97-AF65-F5344CB8AC3E}">
        <p14:creationId xmlns:p14="http://schemas.microsoft.com/office/powerpoint/2010/main" val="59029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lang="ja-JP" altLang="en-US" dirty="0"/>
              <a:t>プレゼントを選んだ</a:t>
            </a:r>
            <a:r>
              <a:rPr lang="en-US" altLang="ja-JP" dirty="0"/>
              <a:t>3</a:t>
            </a:r>
            <a:r>
              <a:rPr lang="ja-JP" altLang="en-US" dirty="0"/>
              <a:t>人は、大人と子供とお年寄りでした。子供が「ボクお金がないです」と言ったのでした。</a:t>
            </a:r>
            <a:endParaRPr lang="en-US" altLang="ja-JP" dirty="0"/>
          </a:p>
          <a:p>
            <a:r>
              <a:rPr lang="ja-JP" altLang="en-US" dirty="0"/>
              <a:t>私は、３人に聞いてみたところ、</a:t>
            </a:r>
            <a:endParaRPr lang="en-US" altLang="ja-JP" dirty="0"/>
          </a:p>
          <a:p>
            <a:r>
              <a:rPr kumimoji="1" lang="ja-JP" altLang="en-US" dirty="0"/>
              <a:t>大人は、</a:t>
            </a:r>
            <a:r>
              <a:rPr kumimoji="1" lang="en-US" altLang="ja-JP" dirty="0"/>
              <a:t>1</a:t>
            </a:r>
            <a:r>
              <a:rPr kumimoji="1" lang="ja-JP" altLang="en-US" dirty="0"/>
              <a:t>年間の収入が</a:t>
            </a:r>
            <a:r>
              <a:rPr kumimoji="1" lang="en-US" altLang="ja-JP" dirty="0"/>
              <a:t>500</a:t>
            </a:r>
            <a:r>
              <a:rPr kumimoji="1" lang="ja-JP" altLang="en-US" dirty="0"/>
              <a:t>万円、子供は１年間の収入はゼロ、お年寄りは、</a:t>
            </a:r>
            <a:r>
              <a:rPr kumimoji="1" lang="en-US" altLang="ja-JP" dirty="0"/>
              <a:t>1</a:t>
            </a:r>
            <a:r>
              <a:rPr kumimoji="1" lang="ja-JP" altLang="en-US" dirty="0"/>
              <a:t>年間の収入が</a:t>
            </a:r>
            <a:r>
              <a:rPr kumimoji="1" lang="en-US" altLang="ja-JP" dirty="0"/>
              <a:t>100</a:t>
            </a:r>
            <a:r>
              <a:rPr kumimoji="1" lang="ja-JP" altLang="en-US" dirty="0"/>
              <a:t>万円、と分かりました。</a:t>
            </a:r>
            <a:endParaRPr kumimoji="1" lang="en-US" altLang="ja-JP" dirty="0"/>
          </a:p>
          <a:p>
            <a:r>
              <a:rPr lang="ja-JP" altLang="en-US" dirty="0"/>
              <a:t>･･･さっき、一人</a:t>
            </a:r>
            <a:r>
              <a:rPr lang="en-US" altLang="ja-JP" dirty="0"/>
              <a:t>1000</a:t>
            </a:r>
            <a:r>
              <a:rPr lang="ja-JP" altLang="en-US" dirty="0"/>
              <a:t>円が公平だ、と私は言いましたけど、考えが変わりました。</a:t>
            </a:r>
            <a:r>
              <a:rPr kumimoji="1" lang="ja-JP" altLang="en-US" dirty="0"/>
              <a:t>皆さんはどう思いますか？</a:t>
            </a:r>
            <a:endParaRPr kumimoji="1" lang="en-US" altLang="ja-JP" dirty="0"/>
          </a:p>
          <a:p>
            <a:endParaRPr kumimoji="1" lang="en-US" altLang="ja-JP" dirty="0"/>
          </a:p>
          <a:p>
            <a:r>
              <a:rPr lang="ja-JP" altLang="en-US" dirty="0"/>
              <a:t>子供は収入がないので、私は子供が</a:t>
            </a:r>
            <a:r>
              <a:rPr lang="en-US" altLang="ja-JP" dirty="0"/>
              <a:t>1000</a:t>
            </a:r>
            <a:r>
              <a:rPr lang="ja-JP" altLang="en-US" dirty="0"/>
              <a:t>円を負担するのは公平だと思いません。</a:t>
            </a:r>
            <a:endParaRPr lang="en-US" altLang="ja-JP" dirty="0"/>
          </a:p>
          <a:p>
            <a:r>
              <a:rPr lang="ja-JP" altLang="en-US" dirty="0"/>
              <a:t>子供は、大人になってからお金を負担すればいいと思います。子供はお金がないのだから、お金を使わないプレゼントをすればいいです。</a:t>
            </a:r>
            <a:endParaRPr lang="en-US" altLang="ja-JP" dirty="0"/>
          </a:p>
          <a:p>
            <a:r>
              <a:rPr lang="ja-JP" altLang="en-US" dirty="0"/>
              <a:t>たとえば、心を込めたお手紙や絵をプレゼントしたり、おうちのお手伝いをするなどです。</a:t>
            </a:r>
            <a:endParaRPr lang="en-US" altLang="ja-JP" dirty="0"/>
          </a:p>
          <a:p>
            <a:r>
              <a:rPr lang="ja-JP" altLang="en-US" dirty="0"/>
              <a:t>お金がかかるプレゼントは、お金がある人がすればいいと思います。収入が少ない人は、工夫をして、自分ができることを一生懸命やればいいのです。</a:t>
            </a:r>
            <a:endParaRPr lang="en-US" altLang="ja-JP" dirty="0"/>
          </a:p>
          <a:p>
            <a:r>
              <a:rPr kumimoji="1" lang="ja-JP" altLang="en-US" dirty="0"/>
              <a:t>お金がある人がえらいのではありません。役割分担すればいいのです。</a:t>
            </a:r>
            <a:endParaRPr kumimoji="1" lang="en-US" altLang="ja-JP" dirty="0"/>
          </a:p>
          <a:p>
            <a:endParaRPr lang="en-US" altLang="ja-JP" dirty="0"/>
          </a:p>
          <a:p>
            <a:r>
              <a:rPr lang="ja-JP" altLang="en-US" dirty="0"/>
              <a:t>私は考えを変えます。プレゼント代負担は、子供はゼロ円、お年寄りは</a:t>
            </a:r>
            <a:r>
              <a:rPr lang="en-US" altLang="ja-JP" dirty="0"/>
              <a:t>500</a:t>
            </a:r>
            <a:r>
              <a:rPr lang="ja-JP" altLang="en-US" dirty="0"/>
              <a:t>円、残りの</a:t>
            </a:r>
            <a:r>
              <a:rPr lang="en-US" altLang="ja-JP" dirty="0"/>
              <a:t>2500</a:t>
            </a:r>
            <a:r>
              <a:rPr lang="ja-JP" altLang="en-US" dirty="0"/>
              <a:t>円は大人が負担するのが公平だと思います。</a:t>
            </a:r>
            <a:endParaRPr lang="en-US" altLang="ja-JP" dirty="0"/>
          </a:p>
          <a:p>
            <a:r>
              <a:rPr kumimoji="1" lang="ja-JP" altLang="en-US" dirty="0"/>
              <a:t>すると、大人が困っています。どうしたのでしょう。次のスライドを見てみましょう。</a:t>
            </a:r>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4</a:t>
            </a:fld>
            <a:endParaRPr kumimoji="1" lang="ja-JP" altLang="en-US"/>
          </a:p>
        </p:txBody>
      </p:sp>
    </p:spTree>
    <p:extLst>
      <p:ext uri="{BB962C8B-B14F-4D97-AF65-F5344CB8AC3E}">
        <p14:creationId xmlns:p14="http://schemas.microsoft.com/office/powerpoint/2010/main" val="354177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a:xfrm>
            <a:off x="740044" y="4400550"/>
            <a:ext cx="5486400" cy="3600450"/>
          </a:xfrm>
        </p:spPr>
        <p:txBody>
          <a:bodyPr/>
          <a:lstStyle/>
          <a:p>
            <a:r>
              <a:rPr kumimoji="1" lang="ja-JP" altLang="en-US" dirty="0"/>
              <a:t>大人は、</a:t>
            </a:r>
            <a:r>
              <a:rPr kumimoji="1" lang="en-US" altLang="ja-JP" dirty="0"/>
              <a:t>1</a:t>
            </a:r>
            <a:r>
              <a:rPr kumimoji="1" lang="ja-JP" altLang="en-US" dirty="0"/>
              <a:t>年間の収入が</a:t>
            </a:r>
            <a:r>
              <a:rPr kumimoji="1" lang="en-US" altLang="ja-JP" dirty="0"/>
              <a:t>500</a:t>
            </a:r>
            <a:r>
              <a:rPr kumimoji="1" lang="ja-JP" altLang="en-US" dirty="0"/>
              <a:t>万円ですが、借金が</a:t>
            </a:r>
            <a:r>
              <a:rPr kumimoji="1" lang="en-US" altLang="ja-JP" dirty="0"/>
              <a:t>1</a:t>
            </a:r>
            <a:r>
              <a:rPr kumimoji="1" lang="ja-JP" altLang="en-US" dirty="0"/>
              <a:t>億円もあり、借金を返すためにお金に余裕がないことが分かりました。</a:t>
            </a:r>
            <a:endParaRPr kumimoji="1" lang="en-US" altLang="ja-JP" dirty="0"/>
          </a:p>
          <a:p>
            <a:r>
              <a:rPr kumimoji="1" lang="ja-JP" altLang="en-US" dirty="0"/>
              <a:t>子供は１年間の収入はゼロですが、なぜか貯金が１億円あります。</a:t>
            </a:r>
            <a:endParaRPr kumimoji="1" lang="en-US" altLang="ja-JP" dirty="0"/>
          </a:p>
          <a:p>
            <a:r>
              <a:rPr kumimoji="1" lang="ja-JP" altLang="en-US" dirty="0"/>
              <a:t>お年寄りは、</a:t>
            </a:r>
            <a:r>
              <a:rPr kumimoji="1" lang="en-US" altLang="ja-JP" dirty="0"/>
              <a:t>1</a:t>
            </a:r>
            <a:r>
              <a:rPr kumimoji="1" lang="ja-JP" altLang="en-US" dirty="0"/>
              <a:t>年間の収入が</a:t>
            </a:r>
            <a:r>
              <a:rPr kumimoji="1" lang="en-US" altLang="ja-JP" dirty="0"/>
              <a:t>100</a:t>
            </a:r>
            <a:r>
              <a:rPr kumimoji="1" lang="ja-JP" altLang="en-US" dirty="0"/>
              <a:t>万円ですが、貯金が</a:t>
            </a:r>
            <a:r>
              <a:rPr kumimoji="1" lang="en-US" altLang="ja-JP" dirty="0"/>
              <a:t>2</a:t>
            </a:r>
            <a:r>
              <a:rPr kumimoji="1" lang="ja-JP" altLang="en-US" dirty="0"/>
              <a:t>億円あります。</a:t>
            </a:r>
            <a:endParaRPr kumimoji="1" lang="en-US" altLang="ja-JP" dirty="0"/>
          </a:p>
          <a:p>
            <a:endParaRPr kumimoji="1" lang="en-US" altLang="ja-JP" dirty="0"/>
          </a:p>
          <a:p>
            <a:r>
              <a:rPr lang="ja-JP" altLang="en-US" dirty="0"/>
              <a:t>極端な例ですが、こう聞くと、また私は考えを変えたくなりました。</a:t>
            </a:r>
            <a:r>
              <a:rPr kumimoji="1" lang="ja-JP" altLang="en-US" dirty="0"/>
              <a:t>皆さんはどう思いますか？</a:t>
            </a:r>
            <a:endParaRPr kumimoji="1" lang="en-US" altLang="ja-JP" dirty="0"/>
          </a:p>
          <a:p>
            <a:r>
              <a:rPr lang="ja-JP" altLang="en-US" dirty="0"/>
              <a:t>子供は収入がないけど、貯金があるならば少しは負担してもらうのがいいと思います。</a:t>
            </a:r>
            <a:endParaRPr lang="en-US" altLang="ja-JP" dirty="0"/>
          </a:p>
          <a:p>
            <a:endParaRPr lang="en-US" altLang="ja-JP" dirty="0"/>
          </a:p>
          <a:p>
            <a:r>
              <a:rPr lang="ja-JP" altLang="en-US" dirty="0"/>
              <a:t>そこで、私は考えを変えます。プレゼント代負担について、貯金の額に応じて、大人はゼロ円、子供は</a:t>
            </a:r>
            <a:r>
              <a:rPr lang="en-US" altLang="ja-JP" dirty="0"/>
              <a:t>1000</a:t>
            </a:r>
            <a:r>
              <a:rPr lang="ja-JP" altLang="en-US" dirty="0"/>
              <a:t>円、お年寄りは</a:t>
            </a:r>
            <a:r>
              <a:rPr lang="en-US" altLang="ja-JP" dirty="0"/>
              <a:t>2000</a:t>
            </a:r>
            <a:r>
              <a:rPr lang="ja-JP" altLang="en-US" dirty="0"/>
              <a:t>円の負担をお願いしたいと思います。</a:t>
            </a:r>
            <a:endParaRPr lang="en-US" altLang="ja-JP" dirty="0"/>
          </a:p>
          <a:p>
            <a:endParaRPr kumimoji="1" lang="en-US" altLang="ja-JP" dirty="0"/>
          </a:p>
          <a:p>
            <a:r>
              <a:rPr lang="ja-JP" altLang="en-US" dirty="0"/>
              <a:t>皆さんはどう考えますか？子供やお年寄りに負担させるのは可哀想、という考えもありますよね。</a:t>
            </a:r>
            <a:endParaRPr kumimoji="1" lang="ja-JP" altLang="en-US"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5</a:t>
            </a:fld>
            <a:endParaRPr kumimoji="1" lang="ja-JP" altLang="en-US"/>
          </a:p>
        </p:txBody>
      </p:sp>
    </p:spTree>
    <p:extLst>
      <p:ext uri="{BB962C8B-B14F-4D97-AF65-F5344CB8AC3E}">
        <p14:creationId xmlns:p14="http://schemas.microsoft.com/office/powerpoint/2010/main" val="137757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さっきまでは、プレゼントを買ったお金を誰がどのくらい負担すればいいか、という話でした。</a:t>
            </a:r>
            <a:endParaRPr kumimoji="1" lang="en-US" altLang="ja-JP" dirty="0"/>
          </a:p>
          <a:p>
            <a:r>
              <a:rPr lang="ja-JP" altLang="en-US" dirty="0"/>
              <a:t>プレゼントは、好きな人やお世話になった人にあげますよね。私は、大事な人への贈り物のためなら、貯金が減っても構わないです。頑張って節約するのも楽しみです。</a:t>
            </a:r>
            <a:endParaRPr lang="en-US" altLang="ja-JP" dirty="0"/>
          </a:p>
          <a:p>
            <a:endParaRPr kumimoji="1" lang="en-US" altLang="ja-JP" dirty="0"/>
          </a:p>
          <a:p>
            <a:r>
              <a:rPr lang="ja-JP" altLang="en-US" dirty="0"/>
              <a:t>では、税金はどうでしょうか。税金は、みんなのために使われます。</a:t>
            </a:r>
            <a:endParaRPr lang="en-US" altLang="ja-JP" dirty="0"/>
          </a:p>
          <a:p>
            <a:r>
              <a:rPr kumimoji="1" lang="ja-JP" altLang="en-US" dirty="0"/>
              <a:t>税負担しても誰にも褒められないしお礼を言われることもないです。自分のお金が減るのが嫌だなあと思う人もいます。</a:t>
            </a:r>
            <a:endParaRPr kumimoji="1" lang="en-US" altLang="ja-JP" dirty="0"/>
          </a:p>
          <a:p>
            <a:r>
              <a:rPr kumimoji="1" lang="ja-JP" altLang="en-US" dirty="0"/>
              <a:t>自分が知らない人の税金にお世話になっていることを、つい忘れてしまうのですよね。</a:t>
            </a:r>
            <a:endParaRPr kumimoji="1" lang="en-US" altLang="ja-JP" dirty="0"/>
          </a:p>
          <a:p>
            <a:endParaRPr kumimoji="1" lang="en-US" altLang="ja-JP" dirty="0"/>
          </a:p>
          <a:p>
            <a:r>
              <a:rPr kumimoji="1" lang="ja-JP" altLang="en-US" dirty="0"/>
              <a:t>税金は、みんなが公平に負担するものです。</a:t>
            </a:r>
            <a:endParaRPr kumimoji="1" lang="en-US" altLang="ja-JP" dirty="0"/>
          </a:p>
          <a:p>
            <a:r>
              <a:rPr lang="ja-JP" altLang="en-US" dirty="0"/>
              <a:t>だから、プレゼント代金と違い、誰もが公平で納得できるルールづくりが必要なのです。</a:t>
            </a:r>
            <a:endParaRPr kumimoji="1" lang="ja-JP" altLang="en-US"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6</a:t>
            </a:fld>
            <a:endParaRPr kumimoji="1" lang="ja-JP" altLang="en-US"/>
          </a:p>
        </p:txBody>
      </p:sp>
    </p:spTree>
    <p:extLst>
      <p:ext uri="{BB962C8B-B14F-4D97-AF65-F5344CB8AC3E}">
        <p14:creationId xmlns:p14="http://schemas.microsoft.com/office/powerpoint/2010/main" val="252684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現在の日本の税金は、種類が</a:t>
            </a:r>
            <a:r>
              <a:rPr kumimoji="1" lang="en-US" altLang="ja-JP" dirty="0"/>
              <a:t>50</a:t>
            </a:r>
            <a:r>
              <a:rPr kumimoji="1" lang="ja-JP" altLang="en-US" dirty="0"/>
              <a:t>種類ほどもあります。</a:t>
            </a:r>
            <a:endParaRPr kumimoji="1" lang="en-US" altLang="ja-JP" dirty="0"/>
          </a:p>
          <a:p>
            <a:r>
              <a:rPr lang="ja-JP" altLang="en-US" dirty="0"/>
              <a:t>たくさんの種類の税金を組み合わせることで、公平な税負担をしようと考えています。</a:t>
            </a:r>
            <a:endParaRPr lang="en-US" altLang="ja-JP" dirty="0"/>
          </a:p>
          <a:p>
            <a:r>
              <a:rPr kumimoji="1" lang="ja-JP" altLang="en-US" dirty="0"/>
              <a:t>大きく分けて、</a:t>
            </a:r>
            <a:r>
              <a:rPr kumimoji="1" lang="en-US" altLang="ja-JP" dirty="0"/>
              <a:t>3</a:t>
            </a:r>
            <a:r>
              <a:rPr lang="ja-JP" altLang="en-US" dirty="0"/>
              <a:t>つの区分に分けることができます。</a:t>
            </a:r>
            <a:endParaRPr lang="en-US" altLang="ja-JP" dirty="0"/>
          </a:p>
          <a:p>
            <a:r>
              <a:rPr kumimoji="1" lang="ja-JP" altLang="en-US" dirty="0"/>
              <a:t>一番上に書いてある、「大人も子供も</a:t>
            </a:r>
            <a:r>
              <a:rPr kumimoji="1" lang="en-US" altLang="ja-JP" dirty="0"/>
              <a:t>10</a:t>
            </a:r>
            <a:r>
              <a:rPr kumimoji="1" lang="ja-JP" altLang="en-US" dirty="0"/>
              <a:t>％・８％の消費税」は、さっきのプレゼント代金の、ひとり</a:t>
            </a:r>
            <a:r>
              <a:rPr kumimoji="1" lang="en-US" altLang="ja-JP" dirty="0"/>
              <a:t>1000</a:t>
            </a:r>
            <a:r>
              <a:rPr kumimoji="1" lang="ja-JP" altLang="en-US" dirty="0"/>
              <a:t>円ずつ、という考え方に似ています。</a:t>
            </a:r>
            <a:endParaRPr kumimoji="1" lang="en-US" altLang="ja-JP" dirty="0"/>
          </a:p>
          <a:p>
            <a:endParaRPr kumimoji="1" lang="en-US" altLang="ja-JP" dirty="0"/>
          </a:p>
          <a:p>
            <a:r>
              <a:rPr lang="en-US" altLang="ja-JP" dirty="0"/>
              <a:t>2</a:t>
            </a:r>
            <a:r>
              <a:rPr lang="ja-JP" altLang="en-US" dirty="0"/>
              <a:t>つ目の「毎年の収入等、個人の事情に合わせて税負担する、所得税」は、さっきのプレゼント代金の、お年寄りは</a:t>
            </a:r>
            <a:r>
              <a:rPr lang="en-US" altLang="ja-JP" dirty="0"/>
              <a:t>100</a:t>
            </a:r>
            <a:r>
              <a:rPr lang="ja-JP" altLang="en-US" dirty="0"/>
              <a:t>万円の収入だから</a:t>
            </a:r>
            <a:r>
              <a:rPr lang="en-US" altLang="ja-JP" dirty="0"/>
              <a:t>500</a:t>
            </a:r>
            <a:r>
              <a:rPr lang="ja-JP" altLang="en-US" dirty="0"/>
              <a:t>円だけ負担すればいい、という考え方です。</a:t>
            </a:r>
            <a:endParaRPr lang="en-US" altLang="ja-JP" dirty="0"/>
          </a:p>
          <a:p>
            <a:endParaRPr lang="en-US" altLang="ja-JP" dirty="0"/>
          </a:p>
          <a:p>
            <a:r>
              <a:rPr kumimoji="1" lang="ja-JP" altLang="en-US" dirty="0"/>
              <a:t>３つ目の「持っている財産や貰った財産に応じて税負担する、資産税」は、さっきのプレゼント代金の、貯金がたくさんあるお年寄りは、</a:t>
            </a:r>
            <a:r>
              <a:rPr kumimoji="1" lang="en-US" altLang="ja-JP" dirty="0"/>
              <a:t>2000</a:t>
            </a:r>
            <a:r>
              <a:rPr kumimoji="1" lang="ja-JP" altLang="en-US" dirty="0"/>
              <a:t>円を負担すればいい、という考え方です。</a:t>
            </a:r>
            <a:endParaRPr kumimoji="1" lang="en-US" altLang="ja-JP" dirty="0"/>
          </a:p>
          <a:p>
            <a:endParaRPr lang="en-US" altLang="ja-JP" dirty="0"/>
          </a:p>
          <a:p>
            <a:r>
              <a:rPr kumimoji="1" lang="ja-JP" altLang="en-US" dirty="0"/>
              <a:t>これら</a:t>
            </a:r>
            <a:r>
              <a:rPr kumimoji="1" lang="en-US" altLang="ja-JP" dirty="0"/>
              <a:t>3</a:t>
            </a:r>
            <a:r>
              <a:rPr kumimoji="1" lang="ja-JP" altLang="en-US" dirty="0"/>
              <a:t>つの考え方を組み合わせて、みんなが納得できる公平な税負担を考えていくのが、私たち国民の仕事です。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7</a:t>
            </a:fld>
            <a:endParaRPr kumimoji="1" lang="ja-JP" altLang="en-US"/>
          </a:p>
        </p:txBody>
      </p:sp>
    </p:spTree>
    <p:extLst>
      <p:ext uri="{BB962C8B-B14F-4D97-AF65-F5344CB8AC3E}">
        <p14:creationId xmlns:p14="http://schemas.microsoft.com/office/powerpoint/2010/main" val="274758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sz="2000" dirty="0"/>
              <a:t>おしまい。</a:t>
            </a:r>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8</a:t>
            </a:fld>
            <a:endParaRPr kumimoji="1" lang="ja-JP" altLang="en-US"/>
          </a:p>
        </p:txBody>
      </p:sp>
    </p:spTree>
    <p:extLst>
      <p:ext uri="{BB962C8B-B14F-4D97-AF65-F5344CB8AC3E}">
        <p14:creationId xmlns:p14="http://schemas.microsoft.com/office/powerpoint/2010/main" val="211989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lang="ja-JP" altLang="en-US" dirty="0"/>
              <a:t>＜時間に応じて＞</a:t>
            </a:r>
            <a:endParaRPr lang="en-US" altLang="ja-JP" dirty="0"/>
          </a:p>
          <a:p>
            <a:r>
              <a:rPr lang="ja-JP" altLang="en-US" dirty="0"/>
              <a:t>あなたが最も公平だと思う税はどれですか？</a:t>
            </a:r>
            <a:endParaRPr lang="en-US" altLang="ja-JP" dirty="0"/>
          </a:p>
          <a:p>
            <a:r>
              <a:rPr kumimoji="1" lang="ja-JP" altLang="en-US" dirty="0"/>
              <a:t>それぞれの税金の区分には、良い点と欠点があります。</a:t>
            </a:r>
            <a:endParaRPr kumimoji="1" lang="en-US" altLang="ja-JP" dirty="0"/>
          </a:p>
          <a:p>
            <a:r>
              <a:rPr lang="ja-JP" altLang="en-US" dirty="0"/>
              <a:t>考えてみましょう。</a:t>
            </a:r>
            <a:endParaRPr lang="en-US" altLang="ja-JP" dirty="0"/>
          </a:p>
          <a:p>
            <a:endParaRPr kumimoji="1" lang="en-US" altLang="ja-JP" dirty="0"/>
          </a:p>
          <a:p>
            <a:r>
              <a:rPr kumimoji="1" lang="ja-JP" altLang="en-US" dirty="0"/>
              <a:t>消費税は、広くみんなが負担するという考え方が良いです。計算は簡単なのが良いです。お金がない人も同じ</a:t>
            </a:r>
            <a:r>
              <a:rPr kumimoji="1" lang="en-US" altLang="ja-JP" dirty="0"/>
              <a:t>10</a:t>
            </a:r>
            <a:r>
              <a:rPr kumimoji="1" lang="ja-JP" altLang="en-US" dirty="0"/>
              <a:t>％で負担するのが欠点です。</a:t>
            </a:r>
            <a:endParaRPr kumimoji="1" lang="en-US" altLang="ja-JP" dirty="0"/>
          </a:p>
          <a:p>
            <a:r>
              <a:rPr lang="ja-JP" altLang="en-US" dirty="0"/>
              <a:t>所得税は、収入がない時期は負担させないのが良いです。その人の事情を考えて税負担を減らすことができるので公平なのが良いです。計算が難しいのが欠点です。</a:t>
            </a:r>
            <a:endParaRPr lang="en-US" altLang="ja-JP" dirty="0"/>
          </a:p>
          <a:p>
            <a:r>
              <a:rPr kumimoji="1" lang="ja-JP" altLang="en-US" dirty="0"/>
              <a:t>資産税は、財産がない人は負担しなくていいのが良いです。貧富の差を減らす効果があるところが良いです。どのくらい財産を持っているのかをまとめるのが大変なのが欠点です。</a:t>
            </a:r>
            <a:endParaRPr kumimoji="1" lang="en-US" altLang="ja-JP" dirty="0"/>
          </a:p>
          <a:p>
            <a:r>
              <a:rPr lang="ja-JP" altLang="en-US" dirty="0"/>
              <a:t>・・・・かな？</a:t>
            </a:r>
            <a:endParaRPr kumimoji="1" lang="ja-JP" altLang="en-US" dirty="0"/>
          </a:p>
        </p:txBody>
      </p:sp>
      <p:sp>
        <p:nvSpPr>
          <p:cNvPr id="4" name="スライド番号プレースホルダー 3"/>
          <p:cNvSpPr>
            <a:spLocks noGrp="1"/>
          </p:cNvSpPr>
          <p:nvPr>
            <p:ph type="sldNum" sz="quarter" idx="5"/>
          </p:nvPr>
        </p:nvSpPr>
        <p:spPr/>
        <p:txBody>
          <a:bodyPr/>
          <a:lstStyle/>
          <a:p>
            <a:fld id="{84DD0F77-C4B6-4482-9F1B-D26CBE1E1B39}" type="slidenum">
              <a:rPr kumimoji="1" lang="ja-JP" altLang="en-US" smtClean="0"/>
              <a:t>9</a:t>
            </a:fld>
            <a:endParaRPr kumimoji="1" lang="ja-JP" altLang="en-US"/>
          </a:p>
        </p:txBody>
      </p:sp>
    </p:spTree>
    <p:extLst>
      <p:ext uri="{BB962C8B-B14F-4D97-AF65-F5344CB8AC3E}">
        <p14:creationId xmlns:p14="http://schemas.microsoft.com/office/powerpoint/2010/main" val="291015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173296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275087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220732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258488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59680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322810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221659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176374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216159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64077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786C8B-3E83-4181-A721-816AB7533D79}" type="datetimeFigureOut">
              <a:rPr kumimoji="1" lang="ja-JP" altLang="en-US" smtClean="0"/>
              <a:t>2022/8/22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249997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86C8B-3E83-4181-A721-816AB7533D79}" type="datetimeFigureOut">
              <a:rPr kumimoji="1" lang="ja-JP" altLang="en-US" smtClean="0"/>
              <a:t>2022/8/22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5EE71-1037-4537-8E8E-F3103003FE42}" type="slidenum">
              <a:rPr kumimoji="1" lang="ja-JP" altLang="en-US" smtClean="0"/>
              <a:t>‹#›</a:t>
            </a:fld>
            <a:endParaRPr kumimoji="1" lang="ja-JP" altLang="en-US"/>
          </a:p>
        </p:txBody>
      </p:sp>
    </p:spTree>
    <p:extLst>
      <p:ext uri="{BB962C8B-B14F-4D97-AF65-F5344CB8AC3E}">
        <p14:creationId xmlns:p14="http://schemas.microsoft.com/office/powerpoint/2010/main" val="3901302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package" Target="../embeddings/Microsoft_Excel_Worksheet.xlsx"/><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F6CE5-338C-475C-B392-58F7176D9D55}"/>
              </a:ext>
            </a:extLst>
          </p:cNvPr>
          <p:cNvSpPr>
            <a:spLocks noGrp="1"/>
          </p:cNvSpPr>
          <p:nvPr>
            <p:ph type="ctrTitle"/>
          </p:nvPr>
        </p:nvSpPr>
        <p:spPr>
          <a:xfrm>
            <a:off x="873760" y="1863090"/>
            <a:ext cx="7985760" cy="917972"/>
          </a:xfrm>
          <a:ln w="57150">
            <a:solidFill>
              <a:schemeClr val="accent1"/>
            </a:solidFill>
          </a:ln>
        </p:spPr>
        <p:txBody>
          <a:bodyPr>
            <a:normAutofit fontScale="90000"/>
          </a:bodyPr>
          <a:lstStyle/>
          <a:p>
            <a:r>
              <a:rPr kumimoji="1" lang="ja-JP" altLang="en-US" dirty="0"/>
              <a:t>公平な税負担を考えよう</a:t>
            </a:r>
          </a:p>
        </p:txBody>
      </p:sp>
      <p:sp>
        <p:nvSpPr>
          <p:cNvPr id="3" name="タイトル 1">
            <a:extLst>
              <a:ext uri="{FF2B5EF4-FFF2-40B4-BE49-F238E27FC236}">
                <a16:creationId xmlns:a16="http://schemas.microsoft.com/office/drawing/2014/main" id="{E15EDBA2-2D57-482E-97EE-496277E3A9A6}"/>
              </a:ext>
            </a:extLst>
          </p:cNvPr>
          <p:cNvSpPr txBox="1">
            <a:spLocks/>
          </p:cNvSpPr>
          <p:nvPr/>
        </p:nvSpPr>
        <p:spPr>
          <a:xfrm>
            <a:off x="4866640" y="2985168"/>
            <a:ext cx="3488872" cy="535272"/>
          </a:xfrm>
          <a:prstGeom prst="rect">
            <a:avLst/>
          </a:prstGeom>
          <a:ln w="5715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2400" dirty="0"/>
              <a:t>2021.12.12</a:t>
            </a:r>
            <a:r>
              <a:rPr lang="ja-JP" altLang="en-US" sz="2400" dirty="0"/>
              <a:t>作成　川崎西</a:t>
            </a:r>
          </a:p>
        </p:txBody>
      </p:sp>
    </p:spTree>
    <p:extLst>
      <p:ext uri="{BB962C8B-B14F-4D97-AF65-F5344CB8AC3E}">
        <p14:creationId xmlns:p14="http://schemas.microsoft.com/office/powerpoint/2010/main" val="213343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C6B3D056-17BE-4B7D-9E4B-31A59381121E}"/>
              </a:ext>
            </a:extLst>
          </p:cNvPr>
          <p:cNvSpPr txBox="1">
            <a:spLocks/>
          </p:cNvSpPr>
          <p:nvPr/>
        </p:nvSpPr>
        <p:spPr>
          <a:xfrm>
            <a:off x="1057275" y="1428750"/>
            <a:ext cx="6858000" cy="917972"/>
          </a:xfrm>
          <a:prstGeom prst="rect">
            <a:avLst/>
          </a:prstGeom>
          <a:ln w="57150">
            <a:solidFill>
              <a:srgbClr val="0070C0"/>
            </a:solidFill>
          </a:ln>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500" dirty="0"/>
              <a:t>現在の税負担</a:t>
            </a:r>
          </a:p>
        </p:txBody>
      </p:sp>
      <p:sp>
        <p:nvSpPr>
          <p:cNvPr id="13" name="テキスト ボックス 12">
            <a:extLst>
              <a:ext uri="{FF2B5EF4-FFF2-40B4-BE49-F238E27FC236}">
                <a16:creationId xmlns:a16="http://schemas.microsoft.com/office/drawing/2014/main" id="{CA849539-2558-42C9-BEB5-8FCB031271FC}"/>
              </a:ext>
            </a:extLst>
          </p:cNvPr>
          <p:cNvSpPr txBox="1"/>
          <p:nvPr/>
        </p:nvSpPr>
        <p:spPr>
          <a:xfrm>
            <a:off x="5043409" y="5429251"/>
            <a:ext cx="3843416" cy="369332"/>
          </a:xfrm>
          <a:prstGeom prst="rect">
            <a:avLst/>
          </a:prstGeom>
          <a:noFill/>
        </p:spPr>
        <p:txBody>
          <a:bodyPr wrap="square">
            <a:spAutoFit/>
          </a:bodyPr>
          <a:lstStyle/>
          <a:p>
            <a:r>
              <a:rPr lang="ja-JP" altLang="en-US" dirty="0">
                <a:solidFill>
                  <a:srgbClr val="000000"/>
                </a:solidFill>
                <a:latin typeface="Arial" panose="020B0604020202020204" pitchFamily="34" charset="0"/>
              </a:rPr>
              <a:t> 図の出典元：財務省ホームページ</a:t>
            </a:r>
            <a:endParaRPr lang="ja-JP" altLang="en-US" dirty="0"/>
          </a:p>
        </p:txBody>
      </p:sp>
      <p:sp>
        <p:nvSpPr>
          <p:cNvPr id="14" name="テキスト ボックス 13">
            <a:extLst>
              <a:ext uri="{FF2B5EF4-FFF2-40B4-BE49-F238E27FC236}">
                <a16:creationId xmlns:a16="http://schemas.microsoft.com/office/drawing/2014/main" id="{2D7A4C05-C90D-4F6E-800C-5096232A8F7C}"/>
              </a:ext>
            </a:extLst>
          </p:cNvPr>
          <p:cNvSpPr txBox="1"/>
          <p:nvPr/>
        </p:nvSpPr>
        <p:spPr>
          <a:xfrm>
            <a:off x="5043409" y="2933246"/>
            <a:ext cx="3843416" cy="1477328"/>
          </a:xfrm>
          <a:prstGeom prst="rect">
            <a:avLst/>
          </a:prstGeom>
          <a:noFill/>
          <a:ln w="57150">
            <a:solidFill>
              <a:srgbClr val="0070C0"/>
            </a:solidFill>
          </a:ln>
        </p:spPr>
        <p:txBody>
          <a:bodyPr wrap="square">
            <a:spAutoFit/>
          </a:bodyPr>
          <a:lstStyle/>
          <a:p>
            <a:r>
              <a:rPr lang="ja-JP" altLang="en-US" dirty="0">
                <a:solidFill>
                  <a:srgbClr val="000000"/>
                </a:solidFill>
                <a:latin typeface="Arial" panose="020B0604020202020204" pitchFamily="34" charset="0"/>
              </a:rPr>
              <a:t>消費課税の税収は全体の約３７％</a:t>
            </a:r>
            <a:endParaRPr lang="en-US" altLang="ja-JP" dirty="0">
              <a:solidFill>
                <a:srgbClr val="000000"/>
              </a:solidFill>
              <a:latin typeface="Arial" panose="020B0604020202020204" pitchFamily="34" charset="0"/>
            </a:endParaRPr>
          </a:p>
          <a:p>
            <a:r>
              <a:rPr lang="ja-JP" altLang="en-US" dirty="0">
                <a:solidFill>
                  <a:srgbClr val="000000"/>
                </a:solidFill>
                <a:latin typeface="Arial" panose="020B0604020202020204" pitchFamily="34" charset="0"/>
              </a:rPr>
              <a:t>所得課税の税収は全体の約４８％</a:t>
            </a:r>
            <a:endParaRPr lang="en-US" altLang="ja-JP" dirty="0">
              <a:solidFill>
                <a:srgbClr val="000000"/>
              </a:solidFill>
              <a:latin typeface="Arial" panose="020B0604020202020204" pitchFamily="34" charset="0"/>
            </a:endParaRPr>
          </a:p>
          <a:p>
            <a:pPr algn="r"/>
            <a:r>
              <a:rPr lang="ja-JP" altLang="en-US" dirty="0">
                <a:solidFill>
                  <a:srgbClr val="000000"/>
                </a:solidFill>
                <a:latin typeface="Arial" panose="020B0604020202020204" pitchFamily="34" charset="0"/>
              </a:rPr>
              <a:t>（個人３２％　会社１６％）</a:t>
            </a:r>
            <a:endParaRPr lang="en-US" altLang="ja-JP" dirty="0">
              <a:solidFill>
                <a:srgbClr val="000000"/>
              </a:solidFill>
              <a:latin typeface="Arial" panose="020B0604020202020204" pitchFamily="34" charset="0"/>
            </a:endParaRPr>
          </a:p>
          <a:p>
            <a:r>
              <a:rPr lang="ja-JP" altLang="en-US" dirty="0">
                <a:solidFill>
                  <a:srgbClr val="000000"/>
                </a:solidFill>
                <a:latin typeface="Arial" panose="020B0604020202020204" pitchFamily="34" charset="0"/>
              </a:rPr>
              <a:t>資産課税の税収は全体の約１４％</a:t>
            </a:r>
            <a:endParaRPr lang="en-US" altLang="ja-JP" dirty="0">
              <a:solidFill>
                <a:srgbClr val="000000"/>
              </a:solidFill>
              <a:latin typeface="Arial" panose="020B0604020202020204" pitchFamily="34" charset="0"/>
            </a:endParaRPr>
          </a:p>
          <a:p>
            <a:endParaRPr lang="ja-JP" altLang="en-US" dirty="0"/>
          </a:p>
        </p:txBody>
      </p:sp>
      <p:pic>
        <p:nvPicPr>
          <p:cNvPr id="6" name="図 5">
            <a:extLst>
              <a:ext uri="{FF2B5EF4-FFF2-40B4-BE49-F238E27FC236}">
                <a16:creationId xmlns:a16="http://schemas.microsoft.com/office/drawing/2014/main" id="{5C3E1AE6-7E23-4854-AFDC-EC43E3DEC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527" y="2428875"/>
            <a:ext cx="3666547" cy="3471863"/>
          </a:xfrm>
          <a:prstGeom prst="rect">
            <a:avLst/>
          </a:prstGeom>
        </p:spPr>
      </p:pic>
    </p:spTree>
    <p:extLst>
      <p:ext uri="{BB962C8B-B14F-4D97-AF65-F5344CB8AC3E}">
        <p14:creationId xmlns:p14="http://schemas.microsoft.com/office/powerpoint/2010/main" val="258913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447DA06-43C9-4107-BBC4-C3293B879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62" y="1995584"/>
            <a:ext cx="1971377" cy="2448915"/>
          </a:xfrm>
          <a:prstGeom prst="rect">
            <a:avLst/>
          </a:prstGeom>
        </p:spPr>
      </p:pic>
      <p:pic>
        <p:nvPicPr>
          <p:cNvPr id="4" name="図 3">
            <a:extLst>
              <a:ext uri="{FF2B5EF4-FFF2-40B4-BE49-F238E27FC236}">
                <a16:creationId xmlns:a16="http://schemas.microsoft.com/office/drawing/2014/main" id="{BD4C7155-4074-478D-9C25-C433366DC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062" y="2007778"/>
            <a:ext cx="1855373" cy="2801738"/>
          </a:xfrm>
          <a:prstGeom prst="rect">
            <a:avLst/>
          </a:prstGeom>
        </p:spPr>
      </p:pic>
      <p:sp>
        <p:nvSpPr>
          <p:cNvPr id="2" name="テキスト ボックス 1">
            <a:extLst>
              <a:ext uri="{FF2B5EF4-FFF2-40B4-BE49-F238E27FC236}">
                <a16:creationId xmlns:a16="http://schemas.microsoft.com/office/drawing/2014/main" id="{1A799EE5-FB44-4132-A086-7A93080FE59C}"/>
              </a:ext>
            </a:extLst>
          </p:cNvPr>
          <p:cNvSpPr txBox="1"/>
          <p:nvPr/>
        </p:nvSpPr>
        <p:spPr>
          <a:xfrm>
            <a:off x="680720" y="996832"/>
            <a:ext cx="8199120" cy="507831"/>
          </a:xfrm>
          <a:prstGeom prst="rect">
            <a:avLst/>
          </a:prstGeom>
          <a:noFill/>
          <a:ln w="38100">
            <a:solidFill>
              <a:schemeClr val="accent1"/>
            </a:solidFill>
          </a:ln>
        </p:spPr>
        <p:txBody>
          <a:bodyPr wrap="square" rtlCol="0">
            <a:spAutoFit/>
          </a:bodyPr>
          <a:lstStyle/>
          <a:p>
            <a:r>
              <a:rPr lang="en-US" altLang="ja-JP" sz="2700" dirty="0"/>
              <a:t>3,000</a:t>
            </a:r>
            <a:r>
              <a:rPr lang="ja-JP" altLang="en-US" sz="2700" dirty="0"/>
              <a:t>円を現在の税負担割合で計算するとこうなった。</a:t>
            </a:r>
            <a:endParaRPr lang="en-US" altLang="ja-JP" sz="2700" dirty="0"/>
          </a:p>
        </p:txBody>
      </p:sp>
      <p:pic>
        <p:nvPicPr>
          <p:cNvPr id="12" name="図 11">
            <a:extLst>
              <a:ext uri="{FF2B5EF4-FFF2-40B4-BE49-F238E27FC236}">
                <a16:creationId xmlns:a16="http://schemas.microsoft.com/office/drawing/2014/main" id="{276E1435-7339-4697-AD92-14C2F83FE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409" y="2084655"/>
            <a:ext cx="1785135" cy="2157263"/>
          </a:xfrm>
          <a:prstGeom prst="rect">
            <a:avLst/>
          </a:prstGeom>
        </p:spPr>
      </p:pic>
      <p:sp>
        <p:nvSpPr>
          <p:cNvPr id="19" name="テキスト ボックス 18">
            <a:extLst>
              <a:ext uri="{FF2B5EF4-FFF2-40B4-BE49-F238E27FC236}">
                <a16:creationId xmlns:a16="http://schemas.microsoft.com/office/drawing/2014/main" id="{EF47A29A-F1F4-495E-A13B-A77F3AEF41D6}"/>
              </a:ext>
            </a:extLst>
          </p:cNvPr>
          <p:cNvSpPr txBox="1"/>
          <p:nvPr/>
        </p:nvSpPr>
        <p:spPr>
          <a:xfrm>
            <a:off x="1417511" y="3967857"/>
            <a:ext cx="1671638" cy="738664"/>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500</a:t>
            </a:r>
            <a:r>
              <a:rPr lang="ja-JP" altLang="en-US" sz="2100" dirty="0"/>
              <a:t>万円</a:t>
            </a:r>
          </a:p>
        </p:txBody>
      </p:sp>
      <p:sp>
        <p:nvSpPr>
          <p:cNvPr id="20" name="テキスト ボックス 19">
            <a:extLst>
              <a:ext uri="{FF2B5EF4-FFF2-40B4-BE49-F238E27FC236}">
                <a16:creationId xmlns:a16="http://schemas.microsoft.com/office/drawing/2014/main" id="{6496ED6F-5F26-4B6D-9D86-CC95A9AA742C}"/>
              </a:ext>
            </a:extLst>
          </p:cNvPr>
          <p:cNvSpPr txBox="1"/>
          <p:nvPr/>
        </p:nvSpPr>
        <p:spPr>
          <a:xfrm>
            <a:off x="3720894" y="3967857"/>
            <a:ext cx="1525162" cy="415498"/>
          </a:xfrm>
          <a:prstGeom prst="rect">
            <a:avLst/>
          </a:prstGeom>
          <a:solidFill>
            <a:srgbClr val="FFFF00"/>
          </a:solidFill>
          <a:ln>
            <a:solidFill>
              <a:schemeClr val="accent1"/>
            </a:solidFill>
          </a:ln>
        </p:spPr>
        <p:txBody>
          <a:bodyPr wrap="square" rtlCol="0">
            <a:spAutoFit/>
          </a:bodyPr>
          <a:lstStyle/>
          <a:p>
            <a:pPr algn="ctr"/>
            <a:r>
              <a:rPr lang="ja-JP" altLang="en-US" sz="2100" dirty="0"/>
              <a:t>年収</a:t>
            </a:r>
            <a:r>
              <a:rPr lang="en-US" altLang="ja-JP" sz="2100" dirty="0"/>
              <a:t>0</a:t>
            </a:r>
            <a:r>
              <a:rPr lang="ja-JP" altLang="en-US" sz="2100" dirty="0"/>
              <a:t>万円</a:t>
            </a:r>
          </a:p>
        </p:txBody>
      </p:sp>
      <p:sp>
        <p:nvSpPr>
          <p:cNvPr id="21" name="テキスト ボックス 20">
            <a:extLst>
              <a:ext uri="{FF2B5EF4-FFF2-40B4-BE49-F238E27FC236}">
                <a16:creationId xmlns:a16="http://schemas.microsoft.com/office/drawing/2014/main" id="{BFBF96E9-D1CB-400B-8BA6-E80292271039}"/>
              </a:ext>
            </a:extLst>
          </p:cNvPr>
          <p:cNvSpPr txBox="1"/>
          <p:nvPr/>
        </p:nvSpPr>
        <p:spPr>
          <a:xfrm>
            <a:off x="6746398" y="3985545"/>
            <a:ext cx="1671638" cy="738664"/>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100</a:t>
            </a:r>
            <a:r>
              <a:rPr lang="ja-JP" altLang="en-US" sz="2100" dirty="0"/>
              <a:t>万円</a:t>
            </a:r>
          </a:p>
        </p:txBody>
      </p:sp>
      <p:sp>
        <p:nvSpPr>
          <p:cNvPr id="25" name="テキスト ボックス 24">
            <a:extLst>
              <a:ext uri="{FF2B5EF4-FFF2-40B4-BE49-F238E27FC236}">
                <a16:creationId xmlns:a16="http://schemas.microsoft.com/office/drawing/2014/main" id="{91C67837-4A68-4F77-9267-0BFE06B3071B}"/>
              </a:ext>
            </a:extLst>
          </p:cNvPr>
          <p:cNvSpPr txBox="1"/>
          <p:nvPr/>
        </p:nvSpPr>
        <p:spPr>
          <a:xfrm>
            <a:off x="6746397" y="4378356"/>
            <a:ext cx="1671638" cy="415498"/>
          </a:xfrm>
          <a:prstGeom prst="rect">
            <a:avLst/>
          </a:prstGeom>
          <a:solidFill>
            <a:schemeClr val="accent6">
              <a:lumMod val="40000"/>
              <a:lumOff val="60000"/>
            </a:schemeClr>
          </a:solidFill>
          <a:ln>
            <a:solidFill>
              <a:schemeClr val="accent1"/>
            </a:solidFill>
          </a:ln>
        </p:spPr>
        <p:txBody>
          <a:bodyPr wrap="square" rtlCol="0">
            <a:spAutoFit/>
          </a:bodyPr>
          <a:lstStyle/>
          <a:p>
            <a:r>
              <a:rPr lang="ja-JP" altLang="en-US" sz="2100" dirty="0"/>
              <a:t>貯金２億円</a:t>
            </a:r>
          </a:p>
        </p:txBody>
      </p:sp>
      <p:sp>
        <p:nvSpPr>
          <p:cNvPr id="27" name="テキスト ボックス 26">
            <a:extLst>
              <a:ext uri="{FF2B5EF4-FFF2-40B4-BE49-F238E27FC236}">
                <a16:creationId xmlns:a16="http://schemas.microsoft.com/office/drawing/2014/main" id="{C8FADC80-3827-48B2-B4A6-A99003C3D30A}"/>
              </a:ext>
            </a:extLst>
          </p:cNvPr>
          <p:cNvSpPr txBox="1"/>
          <p:nvPr/>
        </p:nvSpPr>
        <p:spPr>
          <a:xfrm>
            <a:off x="3713054" y="4332864"/>
            <a:ext cx="1525162" cy="415498"/>
          </a:xfrm>
          <a:prstGeom prst="rect">
            <a:avLst/>
          </a:prstGeom>
          <a:solidFill>
            <a:schemeClr val="accent6">
              <a:lumMod val="40000"/>
              <a:lumOff val="60000"/>
            </a:schemeClr>
          </a:solidFill>
          <a:ln>
            <a:solidFill>
              <a:schemeClr val="accent1"/>
            </a:solidFill>
          </a:ln>
        </p:spPr>
        <p:txBody>
          <a:bodyPr wrap="square" rtlCol="0">
            <a:spAutoFit/>
          </a:bodyPr>
          <a:lstStyle/>
          <a:p>
            <a:r>
              <a:rPr lang="ja-JP" altLang="en-US" sz="2100" dirty="0"/>
              <a:t>貯金１億円</a:t>
            </a:r>
          </a:p>
        </p:txBody>
      </p:sp>
      <p:sp>
        <p:nvSpPr>
          <p:cNvPr id="28" name="テキスト ボックス 27">
            <a:extLst>
              <a:ext uri="{FF2B5EF4-FFF2-40B4-BE49-F238E27FC236}">
                <a16:creationId xmlns:a16="http://schemas.microsoft.com/office/drawing/2014/main" id="{D7A782F1-BCE7-44BC-B0B6-FDDC4DF7A35E}"/>
              </a:ext>
            </a:extLst>
          </p:cNvPr>
          <p:cNvSpPr txBox="1"/>
          <p:nvPr/>
        </p:nvSpPr>
        <p:spPr>
          <a:xfrm>
            <a:off x="1431044" y="4360272"/>
            <a:ext cx="1671638" cy="415498"/>
          </a:xfrm>
          <a:prstGeom prst="rect">
            <a:avLst/>
          </a:prstGeom>
          <a:solidFill>
            <a:srgbClr val="FF0000"/>
          </a:solidFill>
          <a:ln>
            <a:solidFill>
              <a:schemeClr val="accent1"/>
            </a:solidFill>
          </a:ln>
        </p:spPr>
        <p:txBody>
          <a:bodyPr wrap="square" rtlCol="0">
            <a:spAutoFit/>
          </a:bodyPr>
          <a:lstStyle/>
          <a:p>
            <a:r>
              <a:rPr lang="ja-JP" altLang="en-US" sz="2100" dirty="0"/>
              <a:t>借金１億円</a:t>
            </a:r>
          </a:p>
        </p:txBody>
      </p:sp>
      <p:graphicFrame>
        <p:nvGraphicFramePr>
          <p:cNvPr id="5" name="オブジェクト 4">
            <a:extLst>
              <a:ext uri="{FF2B5EF4-FFF2-40B4-BE49-F238E27FC236}">
                <a16:creationId xmlns:a16="http://schemas.microsoft.com/office/drawing/2014/main" id="{B96424FC-F3E0-47E8-A671-7F0BAAB3DA20}"/>
              </a:ext>
            </a:extLst>
          </p:cNvPr>
          <p:cNvGraphicFramePr>
            <a:graphicFrameLocks noChangeAspect="1"/>
          </p:cNvGraphicFramePr>
          <p:nvPr>
            <p:extLst>
              <p:ext uri="{D42A27DB-BD31-4B8C-83A1-F6EECF244321}">
                <p14:modId xmlns:p14="http://schemas.microsoft.com/office/powerpoint/2010/main" val="2398517770"/>
              </p:ext>
            </p:extLst>
          </p:nvPr>
        </p:nvGraphicFramePr>
        <p:xfrm>
          <a:off x="3102682" y="4857366"/>
          <a:ext cx="3905337" cy="1137528"/>
        </p:xfrm>
        <a:graphic>
          <a:graphicData uri="http://schemas.openxmlformats.org/presentationml/2006/ole">
            <mc:AlternateContent xmlns:mc="http://schemas.openxmlformats.org/markup-compatibility/2006">
              <mc:Choice xmlns:v="urn:schemas-microsoft-com:vml" Requires="v">
                <p:oleObj name="Worksheet" r:id="rId6" imgW="4730780" imgH="1377963" progId="Excel.Sheet.12">
                  <p:embed/>
                </p:oleObj>
              </mc:Choice>
              <mc:Fallback>
                <p:oleObj name="Worksheet" r:id="rId6" imgW="4730780" imgH="1377963" progId="Excel.Sheet.12">
                  <p:embed/>
                  <p:pic>
                    <p:nvPicPr>
                      <p:cNvPr id="0" name=""/>
                      <p:cNvPicPr/>
                      <p:nvPr/>
                    </p:nvPicPr>
                    <p:blipFill>
                      <a:blip r:embed="rId7"/>
                      <a:stretch>
                        <a:fillRect/>
                      </a:stretch>
                    </p:blipFill>
                    <p:spPr>
                      <a:xfrm>
                        <a:off x="3102682" y="4857366"/>
                        <a:ext cx="3905337" cy="1137528"/>
                      </a:xfrm>
                      <a:prstGeom prst="rect">
                        <a:avLst/>
                      </a:prstGeom>
                    </p:spPr>
                  </p:pic>
                </p:oleObj>
              </mc:Fallback>
            </mc:AlternateContent>
          </a:graphicData>
        </a:graphic>
      </p:graphicFrame>
    </p:spTree>
    <p:extLst>
      <p:ext uri="{BB962C8B-B14F-4D97-AF65-F5344CB8AC3E}">
        <p14:creationId xmlns:p14="http://schemas.microsoft.com/office/powerpoint/2010/main" val="252534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F6CE5-338C-475C-B392-58F7176D9D55}"/>
              </a:ext>
            </a:extLst>
          </p:cNvPr>
          <p:cNvSpPr>
            <a:spLocks noGrp="1"/>
          </p:cNvSpPr>
          <p:nvPr>
            <p:ph type="ctrTitle"/>
          </p:nvPr>
        </p:nvSpPr>
        <p:spPr>
          <a:xfrm>
            <a:off x="1143000" y="1203013"/>
            <a:ext cx="6858000" cy="917972"/>
          </a:xfrm>
          <a:ln w="57150">
            <a:solidFill>
              <a:srgbClr val="FF0000"/>
            </a:solidFill>
          </a:ln>
        </p:spPr>
        <p:txBody>
          <a:bodyPr/>
          <a:lstStyle/>
          <a:p>
            <a:r>
              <a:rPr kumimoji="1" lang="ja-JP" altLang="en-US" dirty="0"/>
              <a:t>プレゼントの場合</a:t>
            </a:r>
          </a:p>
        </p:txBody>
      </p:sp>
      <p:pic>
        <p:nvPicPr>
          <p:cNvPr id="5" name="図 4">
            <a:extLst>
              <a:ext uri="{FF2B5EF4-FFF2-40B4-BE49-F238E27FC236}">
                <a16:creationId xmlns:a16="http://schemas.microsoft.com/office/drawing/2014/main" id="{4C2017BC-2FC9-4B7E-8FBA-CD67A794D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424" y="2216235"/>
            <a:ext cx="3617702" cy="3678550"/>
          </a:xfrm>
          <a:prstGeom prst="rect">
            <a:avLst/>
          </a:prstGeom>
        </p:spPr>
      </p:pic>
    </p:spTree>
    <p:extLst>
      <p:ext uri="{BB962C8B-B14F-4D97-AF65-F5344CB8AC3E}">
        <p14:creationId xmlns:p14="http://schemas.microsoft.com/office/powerpoint/2010/main" val="240874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799EE5-FB44-4132-A086-7A93080FE59C}"/>
              </a:ext>
            </a:extLst>
          </p:cNvPr>
          <p:cNvSpPr txBox="1"/>
          <p:nvPr/>
        </p:nvSpPr>
        <p:spPr>
          <a:xfrm>
            <a:off x="1132284" y="533066"/>
            <a:ext cx="7236619" cy="646331"/>
          </a:xfrm>
          <a:prstGeom prst="rect">
            <a:avLst/>
          </a:prstGeom>
          <a:noFill/>
          <a:ln w="38100">
            <a:solidFill>
              <a:srgbClr val="FF0000"/>
            </a:solidFill>
          </a:ln>
        </p:spPr>
        <p:txBody>
          <a:bodyPr wrap="square" rtlCol="0">
            <a:spAutoFit/>
          </a:bodyPr>
          <a:lstStyle/>
          <a:p>
            <a:r>
              <a:rPr lang="en-US" altLang="ja-JP" sz="3600" dirty="0"/>
              <a:t>3,000</a:t>
            </a:r>
            <a:r>
              <a:rPr lang="ja-JP" altLang="en-US" sz="3600" dirty="0"/>
              <a:t>円を</a:t>
            </a:r>
            <a:r>
              <a:rPr lang="en-US" altLang="ja-JP" sz="3600" dirty="0"/>
              <a:t>3</a:t>
            </a:r>
            <a:r>
              <a:rPr lang="ja-JP" altLang="en-US" sz="3600" dirty="0"/>
              <a:t>人で公平に負担したい</a:t>
            </a:r>
          </a:p>
        </p:txBody>
      </p:sp>
      <p:sp>
        <p:nvSpPr>
          <p:cNvPr id="3" name="楕円 2">
            <a:extLst>
              <a:ext uri="{FF2B5EF4-FFF2-40B4-BE49-F238E27FC236}">
                <a16:creationId xmlns:a16="http://schemas.microsoft.com/office/drawing/2014/main" id="{E87EC95A-6303-4A2F-9C0A-612055A4993A}"/>
              </a:ext>
            </a:extLst>
          </p:cNvPr>
          <p:cNvSpPr/>
          <p:nvPr/>
        </p:nvSpPr>
        <p:spPr>
          <a:xfrm>
            <a:off x="1393033" y="2189809"/>
            <a:ext cx="1064417" cy="1357061"/>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楕円 3">
            <a:extLst>
              <a:ext uri="{FF2B5EF4-FFF2-40B4-BE49-F238E27FC236}">
                <a16:creationId xmlns:a16="http://schemas.microsoft.com/office/drawing/2014/main" id="{824901AF-5BFA-4C16-996E-3D6344722E14}"/>
              </a:ext>
            </a:extLst>
          </p:cNvPr>
          <p:cNvSpPr/>
          <p:nvPr/>
        </p:nvSpPr>
        <p:spPr>
          <a:xfrm>
            <a:off x="3890883" y="2386269"/>
            <a:ext cx="1362234" cy="1067990"/>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楕円 4">
            <a:extLst>
              <a:ext uri="{FF2B5EF4-FFF2-40B4-BE49-F238E27FC236}">
                <a16:creationId xmlns:a16="http://schemas.microsoft.com/office/drawing/2014/main" id="{9C4CC939-7415-4EE9-85BE-C935D06BB1CF}"/>
              </a:ext>
            </a:extLst>
          </p:cNvPr>
          <p:cNvSpPr/>
          <p:nvPr/>
        </p:nvSpPr>
        <p:spPr>
          <a:xfrm>
            <a:off x="6491923" y="2436019"/>
            <a:ext cx="1171575" cy="1067991"/>
          </a:xfrm>
          <a:prstGeom prst="ellipse">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テキスト ボックス 5">
            <a:extLst>
              <a:ext uri="{FF2B5EF4-FFF2-40B4-BE49-F238E27FC236}">
                <a16:creationId xmlns:a16="http://schemas.microsoft.com/office/drawing/2014/main" id="{9A0B6264-A2E2-44AC-B542-77444BB3A883}"/>
              </a:ext>
            </a:extLst>
          </p:cNvPr>
          <p:cNvSpPr txBox="1"/>
          <p:nvPr/>
        </p:nvSpPr>
        <p:spPr>
          <a:xfrm>
            <a:off x="2457450" y="4449247"/>
            <a:ext cx="5729288" cy="553998"/>
          </a:xfrm>
          <a:prstGeom prst="rect">
            <a:avLst/>
          </a:prstGeom>
          <a:noFill/>
        </p:spPr>
        <p:txBody>
          <a:bodyPr wrap="square" rtlCol="0">
            <a:spAutoFit/>
          </a:bodyPr>
          <a:lstStyle/>
          <a:p>
            <a:r>
              <a:rPr lang="en-US" altLang="ja-JP" sz="3000" dirty="0"/>
              <a:t>3,000</a:t>
            </a:r>
            <a:r>
              <a:rPr lang="ja-JP" altLang="en-US" sz="3000" dirty="0"/>
              <a:t>円</a:t>
            </a:r>
            <a:r>
              <a:rPr lang="en-US" altLang="ja-JP" sz="3000" dirty="0"/>
              <a:t>÷3</a:t>
            </a:r>
            <a:r>
              <a:rPr lang="ja-JP" altLang="en-US" sz="3000" dirty="0"/>
              <a:t>人＝　ひとり</a:t>
            </a:r>
            <a:r>
              <a:rPr lang="en-US" altLang="ja-JP" sz="3000" dirty="0"/>
              <a:t>1,000</a:t>
            </a:r>
            <a:r>
              <a:rPr lang="ja-JP" altLang="en-US" sz="3000" dirty="0"/>
              <a:t>円</a:t>
            </a:r>
          </a:p>
        </p:txBody>
      </p:sp>
      <p:sp>
        <p:nvSpPr>
          <p:cNvPr id="7" name="テキスト ボックス 6">
            <a:extLst>
              <a:ext uri="{FF2B5EF4-FFF2-40B4-BE49-F238E27FC236}">
                <a16:creationId xmlns:a16="http://schemas.microsoft.com/office/drawing/2014/main" id="{B2770D80-9A90-422E-9851-265AEB886D8B}"/>
              </a:ext>
            </a:extLst>
          </p:cNvPr>
          <p:cNvSpPr txBox="1"/>
          <p:nvPr/>
        </p:nvSpPr>
        <p:spPr>
          <a:xfrm>
            <a:off x="311270" y="1543478"/>
            <a:ext cx="1233050" cy="646331"/>
          </a:xfrm>
          <a:prstGeom prst="rect">
            <a:avLst/>
          </a:prstGeom>
          <a:noFill/>
          <a:ln w="38100">
            <a:solidFill>
              <a:srgbClr val="FF0000"/>
            </a:solidFill>
          </a:ln>
        </p:spPr>
        <p:txBody>
          <a:bodyPr wrap="square" rtlCol="0">
            <a:spAutoFit/>
          </a:bodyPr>
          <a:lstStyle/>
          <a:p>
            <a:r>
              <a:rPr lang="ja-JP" altLang="en-US" sz="3600" dirty="0"/>
              <a:t>人数</a:t>
            </a:r>
          </a:p>
        </p:txBody>
      </p:sp>
      <p:pic>
        <p:nvPicPr>
          <p:cNvPr id="8" name="図 7">
            <a:extLst>
              <a:ext uri="{FF2B5EF4-FFF2-40B4-BE49-F238E27FC236}">
                <a16:creationId xmlns:a16="http://schemas.microsoft.com/office/drawing/2014/main" id="{B45457FB-8893-4866-A663-7F64A8290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46" y="3884876"/>
            <a:ext cx="1632205" cy="1659658"/>
          </a:xfrm>
          <a:prstGeom prst="rect">
            <a:avLst/>
          </a:prstGeom>
        </p:spPr>
      </p:pic>
    </p:spTree>
    <p:extLst>
      <p:ext uri="{BB962C8B-B14F-4D97-AF65-F5344CB8AC3E}">
        <p14:creationId xmlns:p14="http://schemas.microsoft.com/office/powerpoint/2010/main" val="334115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799EE5-FB44-4132-A086-7A93080FE59C}"/>
              </a:ext>
            </a:extLst>
          </p:cNvPr>
          <p:cNvSpPr txBox="1"/>
          <p:nvPr/>
        </p:nvSpPr>
        <p:spPr>
          <a:xfrm>
            <a:off x="1155554" y="572338"/>
            <a:ext cx="7236619" cy="646331"/>
          </a:xfrm>
          <a:prstGeom prst="rect">
            <a:avLst/>
          </a:prstGeom>
          <a:noFill/>
          <a:ln w="38100">
            <a:solidFill>
              <a:srgbClr val="FF0000"/>
            </a:solidFill>
          </a:ln>
        </p:spPr>
        <p:txBody>
          <a:bodyPr wrap="square" rtlCol="0">
            <a:spAutoFit/>
          </a:bodyPr>
          <a:lstStyle/>
          <a:p>
            <a:r>
              <a:rPr lang="en-US" altLang="ja-JP" sz="3600" dirty="0"/>
              <a:t>3,000</a:t>
            </a:r>
            <a:r>
              <a:rPr lang="ja-JP" altLang="en-US" sz="3600" dirty="0"/>
              <a:t>円を</a:t>
            </a:r>
            <a:r>
              <a:rPr lang="en-US" altLang="ja-JP" sz="3600" dirty="0"/>
              <a:t>3</a:t>
            </a:r>
            <a:r>
              <a:rPr lang="ja-JP" altLang="en-US" sz="3600" dirty="0"/>
              <a:t>人で公平に負担したい</a:t>
            </a:r>
          </a:p>
        </p:txBody>
      </p:sp>
      <p:sp>
        <p:nvSpPr>
          <p:cNvPr id="7" name="テキスト ボックス 6">
            <a:extLst>
              <a:ext uri="{FF2B5EF4-FFF2-40B4-BE49-F238E27FC236}">
                <a16:creationId xmlns:a16="http://schemas.microsoft.com/office/drawing/2014/main" id="{B2770D80-9A90-422E-9851-265AEB886D8B}"/>
              </a:ext>
            </a:extLst>
          </p:cNvPr>
          <p:cNvSpPr txBox="1"/>
          <p:nvPr/>
        </p:nvSpPr>
        <p:spPr>
          <a:xfrm>
            <a:off x="275491" y="1449727"/>
            <a:ext cx="1197528" cy="646331"/>
          </a:xfrm>
          <a:prstGeom prst="rect">
            <a:avLst/>
          </a:prstGeom>
          <a:noFill/>
          <a:ln w="38100">
            <a:solidFill>
              <a:srgbClr val="FF0000"/>
            </a:solidFill>
          </a:ln>
        </p:spPr>
        <p:txBody>
          <a:bodyPr wrap="square" rtlCol="0">
            <a:spAutoFit/>
          </a:bodyPr>
          <a:lstStyle/>
          <a:p>
            <a:r>
              <a:rPr lang="ja-JP" altLang="en-US" sz="3600" dirty="0"/>
              <a:t>年収</a:t>
            </a:r>
            <a:endParaRPr lang="en-US" altLang="ja-JP" sz="3600" dirty="0"/>
          </a:p>
        </p:txBody>
      </p:sp>
      <p:pic>
        <p:nvPicPr>
          <p:cNvPr id="12" name="図 11">
            <a:extLst>
              <a:ext uri="{FF2B5EF4-FFF2-40B4-BE49-F238E27FC236}">
                <a16:creationId xmlns:a16="http://schemas.microsoft.com/office/drawing/2014/main" id="{276E1435-7339-4697-AD92-14C2F83FE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238" y="2184142"/>
            <a:ext cx="1785135" cy="2157263"/>
          </a:xfrm>
          <a:prstGeom prst="rect">
            <a:avLst/>
          </a:prstGeom>
        </p:spPr>
      </p:pic>
      <p:pic>
        <p:nvPicPr>
          <p:cNvPr id="14" name="図 13">
            <a:extLst>
              <a:ext uri="{FF2B5EF4-FFF2-40B4-BE49-F238E27FC236}">
                <a16:creationId xmlns:a16="http://schemas.microsoft.com/office/drawing/2014/main" id="{EEF15E3B-177F-4363-A7D4-42B18F5A1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270" y="2021087"/>
            <a:ext cx="1981412" cy="2372948"/>
          </a:xfrm>
          <a:prstGeom prst="rect">
            <a:avLst/>
          </a:prstGeom>
        </p:spPr>
      </p:pic>
      <p:pic>
        <p:nvPicPr>
          <p:cNvPr id="18" name="図 17">
            <a:extLst>
              <a:ext uri="{FF2B5EF4-FFF2-40B4-BE49-F238E27FC236}">
                <a16:creationId xmlns:a16="http://schemas.microsoft.com/office/drawing/2014/main" id="{3C605312-24E6-47CA-A8CB-05F4C796E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703" y="1985153"/>
            <a:ext cx="1671638" cy="2857500"/>
          </a:xfrm>
          <a:prstGeom prst="rect">
            <a:avLst/>
          </a:prstGeom>
        </p:spPr>
      </p:pic>
      <p:pic>
        <p:nvPicPr>
          <p:cNvPr id="8" name="図 7">
            <a:extLst>
              <a:ext uri="{FF2B5EF4-FFF2-40B4-BE49-F238E27FC236}">
                <a16:creationId xmlns:a16="http://schemas.microsoft.com/office/drawing/2014/main" id="{B45457FB-8893-4866-A663-7F64A8290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59574"/>
            <a:ext cx="1632205" cy="1659658"/>
          </a:xfrm>
          <a:prstGeom prst="rect">
            <a:avLst/>
          </a:prstGeom>
        </p:spPr>
      </p:pic>
      <p:sp>
        <p:nvSpPr>
          <p:cNvPr id="19" name="テキスト ボックス 18">
            <a:extLst>
              <a:ext uri="{FF2B5EF4-FFF2-40B4-BE49-F238E27FC236}">
                <a16:creationId xmlns:a16="http://schemas.microsoft.com/office/drawing/2014/main" id="{EF47A29A-F1F4-495E-A13B-A77F3AEF41D6}"/>
              </a:ext>
            </a:extLst>
          </p:cNvPr>
          <p:cNvSpPr txBox="1"/>
          <p:nvPr/>
        </p:nvSpPr>
        <p:spPr>
          <a:xfrm>
            <a:off x="1195703" y="3890242"/>
            <a:ext cx="1671638" cy="415498"/>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500</a:t>
            </a:r>
            <a:r>
              <a:rPr lang="ja-JP" altLang="en-US" sz="2100" dirty="0"/>
              <a:t>万円</a:t>
            </a:r>
          </a:p>
        </p:txBody>
      </p:sp>
      <p:sp>
        <p:nvSpPr>
          <p:cNvPr id="20" name="テキスト ボックス 19">
            <a:extLst>
              <a:ext uri="{FF2B5EF4-FFF2-40B4-BE49-F238E27FC236}">
                <a16:creationId xmlns:a16="http://schemas.microsoft.com/office/drawing/2014/main" id="{6496ED6F-5F26-4B6D-9D86-CC95A9AA742C}"/>
              </a:ext>
            </a:extLst>
          </p:cNvPr>
          <p:cNvSpPr txBox="1"/>
          <p:nvPr/>
        </p:nvSpPr>
        <p:spPr>
          <a:xfrm>
            <a:off x="3632627" y="4390080"/>
            <a:ext cx="1430942" cy="415498"/>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0</a:t>
            </a:r>
            <a:r>
              <a:rPr lang="ja-JP" altLang="en-US" sz="2100" dirty="0"/>
              <a:t>万円</a:t>
            </a:r>
          </a:p>
        </p:txBody>
      </p:sp>
      <p:sp>
        <p:nvSpPr>
          <p:cNvPr id="21" name="テキスト ボックス 20">
            <a:extLst>
              <a:ext uri="{FF2B5EF4-FFF2-40B4-BE49-F238E27FC236}">
                <a16:creationId xmlns:a16="http://schemas.microsoft.com/office/drawing/2014/main" id="{BFBF96E9-D1CB-400B-8BA6-E80292271039}"/>
              </a:ext>
            </a:extLst>
          </p:cNvPr>
          <p:cNvSpPr txBox="1"/>
          <p:nvPr/>
        </p:nvSpPr>
        <p:spPr>
          <a:xfrm>
            <a:off x="6374923" y="4444498"/>
            <a:ext cx="1671638" cy="415498"/>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100</a:t>
            </a:r>
            <a:r>
              <a:rPr lang="ja-JP" altLang="en-US" sz="2100" dirty="0"/>
              <a:t>万円</a:t>
            </a:r>
          </a:p>
        </p:txBody>
      </p:sp>
      <p:sp>
        <p:nvSpPr>
          <p:cNvPr id="22" name="テキスト ボックス 21">
            <a:extLst>
              <a:ext uri="{FF2B5EF4-FFF2-40B4-BE49-F238E27FC236}">
                <a16:creationId xmlns:a16="http://schemas.microsoft.com/office/drawing/2014/main" id="{365326D8-345B-40AA-BE55-C0A3F5FA8C3B}"/>
              </a:ext>
            </a:extLst>
          </p:cNvPr>
          <p:cNvSpPr txBox="1"/>
          <p:nvPr/>
        </p:nvSpPr>
        <p:spPr>
          <a:xfrm>
            <a:off x="1699605" y="5030505"/>
            <a:ext cx="7236618" cy="553998"/>
          </a:xfrm>
          <a:prstGeom prst="rect">
            <a:avLst/>
          </a:prstGeom>
          <a:noFill/>
          <a:ln>
            <a:noFill/>
          </a:ln>
        </p:spPr>
        <p:txBody>
          <a:bodyPr wrap="square" rtlCol="0">
            <a:spAutoFit/>
          </a:bodyPr>
          <a:lstStyle/>
          <a:p>
            <a:r>
              <a:rPr lang="en-US" altLang="ja-JP" sz="3000" dirty="0"/>
              <a:t>3,000</a:t>
            </a:r>
            <a:r>
              <a:rPr lang="ja-JP" altLang="en-US" sz="3000" dirty="0"/>
              <a:t>円</a:t>
            </a:r>
            <a:r>
              <a:rPr lang="en-US" altLang="ja-JP" sz="3000" dirty="0"/>
              <a:t>×</a:t>
            </a:r>
            <a:r>
              <a:rPr lang="ja-JP" altLang="en-US" sz="3000" dirty="0"/>
              <a:t>　　　　　　　　　＝</a:t>
            </a:r>
            <a:r>
              <a:rPr lang="en-US" altLang="ja-JP" sz="3000" dirty="0"/>
              <a:t>500</a:t>
            </a:r>
            <a:r>
              <a:rPr lang="ja-JP" altLang="en-US" sz="3000" dirty="0"/>
              <a:t>円？</a:t>
            </a:r>
          </a:p>
        </p:txBody>
      </p:sp>
      <p:sp>
        <p:nvSpPr>
          <p:cNvPr id="23" name="テキスト ボックス 22">
            <a:extLst>
              <a:ext uri="{FF2B5EF4-FFF2-40B4-BE49-F238E27FC236}">
                <a16:creationId xmlns:a16="http://schemas.microsoft.com/office/drawing/2014/main" id="{42F8A699-E55A-4BB6-A538-6D2DE4C702EB}"/>
              </a:ext>
            </a:extLst>
          </p:cNvPr>
          <p:cNvSpPr txBox="1"/>
          <p:nvPr/>
        </p:nvSpPr>
        <p:spPr>
          <a:xfrm>
            <a:off x="3678220" y="5332376"/>
            <a:ext cx="3001187" cy="369332"/>
          </a:xfrm>
          <a:prstGeom prst="rect">
            <a:avLst/>
          </a:prstGeom>
          <a:noFill/>
        </p:spPr>
        <p:txBody>
          <a:bodyPr wrap="square" rtlCol="0">
            <a:spAutoFit/>
          </a:bodyPr>
          <a:lstStyle/>
          <a:p>
            <a:r>
              <a:rPr lang="en-US" altLang="ja-JP" dirty="0"/>
              <a:t>500</a:t>
            </a:r>
            <a:r>
              <a:rPr lang="ja-JP" altLang="en-US" dirty="0"/>
              <a:t>万円＋</a:t>
            </a:r>
            <a:r>
              <a:rPr lang="en-US" altLang="ja-JP" dirty="0"/>
              <a:t>0</a:t>
            </a:r>
            <a:r>
              <a:rPr lang="ja-JP" altLang="en-US" dirty="0"/>
              <a:t>万円＋</a:t>
            </a:r>
            <a:r>
              <a:rPr lang="en-US" altLang="ja-JP" dirty="0"/>
              <a:t>100</a:t>
            </a:r>
            <a:r>
              <a:rPr lang="ja-JP" altLang="en-US" dirty="0"/>
              <a:t>万円</a:t>
            </a:r>
          </a:p>
        </p:txBody>
      </p:sp>
      <p:sp>
        <p:nvSpPr>
          <p:cNvPr id="24" name="テキスト ボックス 23">
            <a:extLst>
              <a:ext uri="{FF2B5EF4-FFF2-40B4-BE49-F238E27FC236}">
                <a16:creationId xmlns:a16="http://schemas.microsoft.com/office/drawing/2014/main" id="{3246E2AB-A457-4B2C-9887-399B5EBE27B5}"/>
              </a:ext>
            </a:extLst>
          </p:cNvPr>
          <p:cNvSpPr txBox="1"/>
          <p:nvPr/>
        </p:nvSpPr>
        <p:spPr>
          <a:xfrm>
            <a:off x="4572000" y="4981830"/>
            <a:ext cx="1064419" cy="369332"/>
          </a:xfrm>
          <a:prstGeom prst="rect">
            <a:avLst/>
          </a:prstGeom>
          <a:noFill/>
        </p:spPr>
        <p:txBody>
          <a:bodyPr wrap="square" rtlCol="0">
            <a:spAutoFit/>
          </a:bodyPr>
          <a:lstStyle/>
          <a:p>
            <a:r>
              <a:rPr lang="en-US" altLang="ja-JP" dirty="0"/>
              <a:t>100</a:t>
            </a:r>
            <a:r>
              <a:rPr lang="ja-JP" altLang="en-US" dirty="0"/>
              <a:t>万円</a:t>
            </a:r>
          </a:p>
        </p:txBody>
      </p:sp>
      <p:cxnSp>
        <p:nvCxnSpPr>
          <p:cNvPr id="26" name="直線コネクタ 25">
            <a:extLst>
              <a:ext uri="{FF2B5EF4-FFF2-40B4-BE49-F238E27FC236}">
                <a16:creationId xmlns:a16="http://schemas.microsoft.com/office/drawing/2014/main" id="{CAA014D5-1A5F-4F7D-B96A-DD9ACDDFF5AA}"/>
              </a:ext>
            </a:extLst>
          </p:cNvPr>
          <p:cNvCxnSpPr/>
          <p:nvPr/>
        </p:nvCxnSpPr>
        <p:spPr>
          <a:xfrm>
            <a:off x="3603070" y="5324710"/>
            <a:ext cx="3076337" cy="0"/>
          </a:xfrm>
          <a:prstGeom prst="line">
            <a:avLst/>
          </a:prstGeom>
          <a:ln w="19050"/>
        </p:spPr>
        <p:style>
          <a:lnRef idx="1">
            <a:schemeClr val="dk1"/>
          </a:lnRef>
          <a:fillRef idx="0">
            <a:schemeClr val="dk1"/>
          </a:fillRef>
          <a:effectRef idx="0">
            <a:schemeClr val="dk1"/>
          </a:effectRef>
          <a:fontRef idx="minor">
            <a:schemeClr val="tx1"/>
          </a:fontRef>
        </p:style>
      </p:cxnSp>
      <p:pic>
        <p:nvPicPr>
          <p:cNvPr id="27" name="図 26">
            <a:extLst>
              <a:ext uri="{FF2B5EF4-FFF2-40B4-BE49-F238E27FC236}">
                <a16:creationId xmlns:a16="http://schemas.microsoft.com/office/drawing/2014/main" id="{C9B0928F-FE10-4520-88F2-81BCD68DA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173" y="5030505"/>
            <a:ext cx="710363" cy="850735"/>
          </a:xfrm>
          <a:prstGeom prst="rect">
            <a:avLst/>
          </a:prstGeom>
        </p:spPr>
      </p:pic>
    </p:spTree>
    <p:extLst>
      <p:ext uri="{BB962C8B-B14F-4D97-AF65-F5344CB8AC3E}">
        <p14:creationId xmlns:p14="http://schemas.microsoft.com/office/powerpoint/2010/main" val="30504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447DA06-43C9-4107-BBC4-C3293B879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562" y="1995584"/>
            <a:ext cx="1971377" cy="2448915"/>
          </a:xfrm>
          <a:prstGeom prst="rect">
            <a:avLst/>
          </a:prstGeom>
        </p:spPr>
      </p:pic>
      <p:pic>
        <p:nvPicPr>
          <p:cNvPr id="4" name="図 3">
            <a:extLst>
              <a:ext uri="{FF2B5EF4-FFF2-40B4-BE49-F238E27FC236}">
                <a16:creationId xmlns:a16="http://schemas.microsoft.com/office/drawing/2014/main" id="{BD4C7155-4074-478D-9C25-C433366DC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062" y="2007778"/>
            <a:ext cx="1855373" cy="2801738"/>
          </a:xfrm>
          <a:prstGeom prst="rect">
            <a:avLst/>
          </a:prstGeom>
        </p:spPr>
      </p:pic>
      <p:sp>
        <p:nvSpPr>
          <p:cNvPr id="2" name="テキスト ボックス 1">
            <a:extLst>
              <a:ext uri="{FF2B5EF4-FFF2-40B4-BE49-F238E27FC236}">
                <a16:creationId xmlns:a16="http://schemas.microsoft.com/office/drawing/2014/main" id="{1A799EE5-FB44-4132-A086-7A93080FE59C}"/>
              </a:ext>
            </a:extLst>
          </p:cNvPr>
          <p:cNvSpPr txBox="1"/>
          <p:nvPr/>
        </p:nvSpPr>
        <p:spPr>
          <a:xfrm>
            <a:off x="1205031" y="443343"/>
            <a:ext cx="7236619" cy="646331"/>
          </a:xfrm>
          <a:prstGeom prst="rect">
            <a:avLst/>
          </a:prstGeom>
          <a:noFill/>
          <a:ln w="38100">
            <a:solidFill>
              <a:srgbClr val="FF0000"/>
            </a:solidFill>
          </a:ln>
        </p:spPr>
        <p:txBody>
          <a:bodyPr wrap="square" rtlCol="0">
            <a:spAutoFit/>
          </a:bodyPr>
          <a:lstStyle/>
          <a:p>
            <a:r>
              <a:rPr lang="en-US" altLang="ja-JP" sz="3600" dirty="0"/>
              <a:t>3,000</a:t>
            </a:r>
            <a:r>
              <a:rPr lang="ja-JP" altLang="en-US" sz="3600" dirty="0"/>
              <a:t>円を</a:t>
            </a:r>
            <a:r>
              <a:rPr lang="en-US" altLang="ja-JP" sz="3600" dirty="0"/>
              <a:t>3</a:t>
            </a:r>
            <a:r>
              <a:rPr lang="ja-JP" altLang="en-US" sz="3600" dirty="0"/>
              <a:t>人で公平に負担したい</a:t>
            </a:r>
          </a:p>
        </p:txBody>
      </p:sp>
      <p:sp>
        <p:nvSpPr>
          <p:cNvPr id="7" name="テキスト ボックス 6">
            <a:extLst>
              <a:ext uri="{FF2B5EF4-FFF2-40B4-BE49-F238E27FC236}">
                <a16:creationId xmlns:a16="http://schemas.microsoft.com/office/drawing/2014/main" id="{B2770D80-9A90-422E-9851-265AEB886D8B}"/>
              </a:ext>
            </a:extLst>
          </p:cNvPr>
          <p:cNvSpPr txBox="1"/>
          <p:nvPr/>
        </p:nvSpPr>
        <p:spPr>
          <a:xfrm>
            <a:off x="453964" y="1438324"/>
            <a:ext cx="1178241" cy="646331"/>
          </a:xfrm>
          <a:prstGeom prst="rect">
            <a:avLst/>
          </a:prstGeom>
          <a:noFill/>
          <a:ln w="38100">
            <a:solidFill>
              <a:srgbClr val="FF0000"/>
            </a:solidFill>
          </a:ln>
        </p:spPr>
        <p:txBody>
          <a:bodyPr wrap="square" rtlCol="0">
            <a:spAutoFit/>
          </a:bodyPr>
          <a:lstStyle/>
          <a:p>
            <a:r>
              <a:rPr lang="ja-JP" altLang="en-US" sz="3600" dirty="0"/>
              <a:t>貯金</a:t>
            </a:r>
            <a:endParaRPr lang="en-US" altLang="ja-JP" sz="3600" dirty="0"/>
          </a:p>
        </p:txBody>
      </p:sp>
      <p:pic>
        <p:nvPicPr>
          <p:cNvPr id="12" name="図 11">
            <a:extLst>
              <a:ext uri="{FF2B5EF4-FFF2-40B4-BE49-F238E27FC236}">
                <a16:creationId xmlns:a16="http://schemas.microsoft.com/office/drawing/2014/main" id="{276E1435-7339-4697-AD92-14C2F83FE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409" y="2084655"/>
            <a:ext cx="1785135" cy="2157263"/>
          </a:xfrm>
          <a:prstGeom prst="rect">
            <a:avLst/>
          </a:prstGeom>
        </p:spPr>
      </p:pic>
      <p:pic>
        <p:nvPicPr>
          <p:cNvPr id="8" name="図 7">
            <a:extLst>
              <a:ext uri="{FF2B5EF4-FFF2-40B4-BE49-F238E27FC236}">
                <a16:creationId xmlns:a16="http://schemas.microsoft.com/office/drawing/2014/main" id="{B45457FB-8893-4866-A663-7F64A8290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59574"/>
            <a:ext cx="1632205" cy="1659658"/>
          </a:xfrm>
          <a:prstGeom prst="rect">
            <a:avLst/>
          </a:prstGeom>
        </p:spPr>
      </p:pic>
      <p:sp>
        <p:nvSpPr>
          <p:cNvPr id="19" name="テキスト ボックス 18">
            <a:extLst>
              <a:ext uri="{FF2B5EF4-FFF2-40B4-BE49-F238E27FC236}">
                <a16:creationId xmlns:a16="http://schemas.microsoft.com/office/drawing/2014/main" id="{EF47A29A-F1F4-495E-A13B-A77F3AEF41D6}"/>
              </a:ext>
            </a:extLst>
          </p:cNvPr>
          <p:cNvSpPr txBox="1"/>
          <p:nvPr/>
        </p:nvSpPr>
        <p:spPr>
          <a:xfrm>
            <a:off x="1735660" y="3974666"/>
            <a:ext cx="1671638" cy="738664"/>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500</a:t>
            </a:r>
            <a:r>
              <a:rPr lang="ja-JP" altLang="en-US" sz="2100" dirty="0"/>
              <a:t>万円</a:t>
            </a:r>
          </a:p>
        </p:txBody>
      </p:sp>
      <p:sp>
        <p:nvSpPr>
          <p:cNvPr id="20" name="テキスト ボックス 19">
            <a:extLst>
              <a:ext uri="{FF2B5EF4-FFF2-40B4-BE49-F238E27FC236}">
                <a16:creationId xmlns:a16="http://schemas.microsoft.com/office/drawing/2014/main" id="{6496ED6F-5F26-4B6D-9D86-CC95A9AA742C}"/>
              </a:ext>
            </a:extLst>
          </p:cNvPr>
          <p:cNvSpPr txBox="1"/>
          <p:nvPr/>
        </p:nvSpPr>
        <p:spPr>
          <a:xfrm>
            <a:off x="3720894" y="3967857"/>
            <a:ext cx="1525162" cy="415498"/>
          </a:xfrm>
          <a:prstGeom prst="rect">
            <a:avLst/>
          </a:prstGeom>
          <a:solidFill>
            <a:srgbClr val="FFFF00"/>
          </a:solidFill>
          <a:ln>
            <a:solidFill>
              <a:schemeClr val="accent1"/>
            </a:solidFill>
          </a:ln>
        </p:spPr>
        <p:txBody>
          <a:bodyPr wrap="square" rtlCol="0">
            <a:spAutoFit/>
          </a:bodyPr>
          <a:lstStyle/>
          <a:p>
            <a:pPr algn="ctr"/>
            <a:r>
              <a:rPr lang="ja-JP" altLang="en-US" sz="2100" dirty="0"/>
              <a:t>年収</a:t>
            </a:r>
            <a:r>
              <a:rPr lang="en-US" altLang="ja-JP" sz="2100" dirty="0"/>
              <a:t>0</a:t>
            </a:r>
            <a:r>
              <a:rPr lang="ja-JP" altLang="en-US" sz="2100" dirty="0"/>
              <a:t>万円</a:t>
            </a:r>
          </a:p>
        </p:txBody>
      </p:sp>
      <p:sp>
        <p:nvSpPr>
          <p:cNvPr id="21" name="テキスト ボックス 20">
            <a:extLst>
              <a:ext uri="{FF2B5EF4-FFF2-40B4-BE49-F238E27FC236}">
                <a16:creationId xmlns:a16="http://schemas.microsoft.com/office/drawing/2014/main" id="{BFBF96E9-D1CB-400B-8BA6-E80292271039}"/>
              </a:ext>
            </a:extLst>
          </p:cNvPr>
          <p:cNvSpPr txBox="1"/>
          <p:nvPr/>
        </p:nvSpPr>
        <p:spPr>
          <a:xfrm>
            <a:off x="6746398" y="3985545"/>
            <a:ext cx="1671638" cy="738664"/>
          </a:xfrm>
          <a:prstGeom prst="rect">
            <a:avLst/>
          </a:prstGeom>
          <a:solidFill>
            <a:srgbClr val="FFFF00"/>
          </a:solidFill>
          <a:ln>
            <a:solidFill>
              <a:schemeClr val="accent1"/>
            </a:solidFill>
          </a:ln>
        </p:spPr>
        <p:txBody>
          <a:bodyPr wrap="square" rtlCol="0">
            <a:spAutoFit/>
          </a:bodyPr>
          <a:lstStyle/>
          <a:p>
            <a:r>
              <a:rPr lang="ja-JP" altLang="en-US" sz="2100" dirty="0"/>
              <a:t>年収</a:t>
            </a:r>
            <a:r>
              <a:rPr lang="en-US" altLang="ja-JP" sz="2100" dirty="0"/>
              <a:t>100</a:t>
            </a:r>
            <a:r>
              <a:rPr lang="ja-JP" altLang="en-US" sz="2100" dirty="0"/>
              <a:t>万円</a:t>
            </a:r>
          </a:p>
        </p:txBody>
      </p:sp>
      <p:sp>
        <p:nvSpPr>
          <p:cNvPr id="22" name="テキスト ボックス 21">
            <a:extLst>
              <a:ext uri="{FF2B5EF4-FFF2-40B4-BE49-F238E27FC236}">
                <a16:creationId xmlns:a16="http://schemas.microsoft.com/office/drawing/2014/main" id="{365326D8-345B-40AA-BE55-C0A3F5FA8C3B}"/>
              </a:ext>
            </a:extLst>
          </p:cNvPr>
          <p:cNvSpPr txBox="1"/>
          <p:nvPr/>
        </p:nvSpPr>
        <p:spPr>
          <a:xfrm>
            <a:off x="1699605" y="5030505"/>
            <a:ext cx="7444396" cy="553998"/>
          </a:xfrm>
          <a:prstGeom prst="rect">
            <a:avLst/>
          </a:prstGeom>
          <a:noFill/>
          <a:ln>
            <a:noFill/>
          </a:ln>
        </p:spPr>
        <p:txBody>
          <a:bodyPr wrap="square" rtlCol="0">
            <a:spAutoFit/>
          </a:bodyPr>
          <a:lstStyle/>
          <a:p>
            <a:r>
              <a:rPr lang="en-US" altLang="ja-JP" sz="3000" dirty="0"/>
              <a:t>3,000</a:t>
            </a:r>
            <a:r>
              <a:rPr lang="ja-JP" altLang="en-US" sz="3000" dirty="0"/>
              <a:t>円</a:t>
            </a:r>
            <a:r>
              <a:rPr lang="en-US" altLang="ja-JP" sz="3000" dirty="0"/>
              <a:t>×</a:t>
            </a:r>
            <a:r>
              <a:rPr lang="ja-JP" altLang="en-US" sz="3000" dirty="0"/>
              <a:t>　　　　　　　　＝</a:t>
            </a:r>
            <a:r>
              <a:rPr lang="en-US" altLang="ja-JP" sz="3000" dirty="0"/>
              <a:t>2,000</a:t>
            </a:r>
            <a:r>
              <a:rPr lang="ja-JP" altLang="en-US" sz="3000" dirty="0"/>
              <a:t>円？</a:t>
            </a:r>
          </a:p>
        </p:txBody>
      </p:sp>
      <p:sp>
        <p:nvSpPr>
          <p:cNvPr id="23" name="テキスト ボックス 22">
            <a:extLst>
              <a:ext uri="{FF2B5EF4-FFF2-40B4-BE49-F238E27FC236}">
                <a16:creationId xmlns:a16="http://schemas.microsoft.com/office/drawing/2014/main" id="{42F8A699-E55A-4BB6-A538-6D2DE4C702EB}"/>
              </a:ext>
            </a:extLst>
          </p:cNvPr>
          <p:cNvSpPr txBox="1"/>
          <p:nvPr/>
        </p:nvSpPr>
        <p:spPr>
          <a:xfrm>
            <a:off x="3758950" y="5340742"/>
            <a:ext cx="3001187" cy="369332"/>
          </a:xfrm>
          <a:prstGeom prst="rect">
            <a:avLst/>
          </a:prstGeom>
          <a:noFill/>
        </p:spPr>
        <p:txBody>
          <a:bodyPr wrap="square" rtlCol="0">
            <a:spAutoFit/>
          </a:bodyPr>
          <a:lstStyle/>
          <a:p>
            <a:r>
              <a:rPr lang="ja-JP" altLang="en-US" dirty="0"/>
              <a:t>２億円＋１億円</a:t>
            </a:r>
          </a:p>
        </p:txBody>
      </p:sp>
      <p:sp>
        <p:nvSpPr>
          <p:cNvPr id="24" name="テキスト ボックス 23">
            <a:extLst>
              <a:ext uri="{FF2B5EF4-FFF2-40B4-BE49-F238E27FC236}">
                <a16:creationId xmlns:a16="http://schemas.microsoft.com/office/drawing/2014/main" id="{3246E2AB-A457-4B2C-9887-399B5EBE27B5}"/>
              </a:ext>
            </a:extLst>
          </p:cNvPr>
          <p:cNvSpPr txBox="1"/>
          <p:nvPr/>
        </p:nvSpPr>
        <p:spPr>
          <a:xfrm>
            <a:off x="4181637" y="4949714"/>
            <a:ext cx="1064419" cy="369332"/>
          </a:xfrm>
          <a:prstGeom prst="rect">
            <a:avLst/>
          </a:prstGeom>
          <a:noFill/>
        </p:spPr>
        <p:txBody>
          <a:bodyPr wrap="square" rtlCol="0">
            <a:spAutoFit/>
          </a:bodyPr>
          <a:lstStyle/>
          <a:p>
            <a:r>
              <a:rPr lang="ja-JP" altLang="en-US" dirty="0"/>
              <a:t>２億円</a:t>
            </a:r>
          </a:p>
        </p:txBody>
      </p:sp>
      <p:cxnSp>
        <p:nvCxnSpPr>
          <p:cNvPr id="26" name="直線コネクタ 25">
            <a:extLst>
              <a:ext uri="{FF2B5EF4-FFF2-40B4-BE49-F238E27FC236}">
                <a16:creationId xmlns:a16="http://schemas.microsoft.com/office/drawing/2014/main" id="{CAA014D5-1A5F-4F7D-B96A-DD9ACDDFF5AA}"/>
              </a:ext>
            </a:extLst>
          </p:cNvPr>
          <p:cNvCxnSpPr>
            <a:cxnSpLocks/>
          </p:cNvCxnSpPr>
          <p:nvPr/>
        </p:nvCxnSpPr>
        <p:spPr>
          <a:xfrm>
            <a:off x="3603070" y="5324710"/>
            <a:ext cx="2440543" cy="4654"/>
          </a:xfrm>
          <a:prstGeom prst="line">
            <a:avLst/>
          </a:prstGeom>
          <a:ln w="19050"/>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91C67837-4A68-4F77-9267-0BFE06B3071B}"/>
              </a:ext>
            </a:extLst>
          </p:cNvPr>
          <p:cNvSpPr txBox="1"/>
          <p:nvPr/>
        </p:nvSpPr>
        <p:spPr>
          <a:xfrm>
            <a:off x="6746397" y="4378356"/>
            <a:ext cx="1671638" cy="415498"/>
          </a:xfrm>
          <a:prstGeom prst="rect">
            <a:avLst/>
          </a:prstGeom>
          <a:solidFill>
            <a:schemeClr val="accent6">
              <a:lumMod val="40000"/>
              <a:lumOff val="60000"/>
            </a:schemeClr>
          </a:solidFill>
          <a:ln>
            <a:solidFill>
              <a:schemeClr val="accent1"/>
            </a:solidFill>
          </a:ln>
        </p:spPr>
        <p:txBody>
          <a:bodyPr wrap="square" rtlCol="0">
            <a:spAutoFit/>
          </a:bodyPr>
          <a:lstStyle/>
          <a:p>
            <a:r>
              <a:rPr lang="ja-JP" altLang="en-US" sz="2100" dirty="0"/>
              <a:t>貯金２億円</a:t>
            </a:r>
          </a:p>
        </p:txBody>
      </p:sp>
      <p:sp>
        <p:nvSpPr>
          <p:cNvPr id="27" name="テキスト ボックス 26">
            <a:extLst>
              <a:ext uri="{FF2B5EF4-FFF2-40B4-BE49-F238E27FC236}">
                <a16:creationId xmlns:a16="http://schemas.microsoft.com/office/drawing/2014/main" id="{C8FADC80-3827-48B2-B4A6-A99003C3D30A}"/>
              </a:ext>
            </a:extLst>
          </p:cNvPr>
          <p:cNvSpPr txBox="1"/>
          <p:nvPr/>
        </p:nvSpPr>
        <p:spPr>
          <a:xfrm>
            <a:off x="3713054" y="4332864"/>
            <a:ext cx="1525162" cy="415498"/>
          </a:xfrm>
          <a:prstGeom prst="rect">
            <a:avLst/>
          </a:prstGeom>
          <a:solidFill>
            <a:schemeClr val="accent6">
              <a:lumMod val="40000"/>
              <a:lumOff val="60000"/>
            </a:schemeClr>
          </a:solidFill>
          <a:ln>
            <a:solidFill>
              <a:schemeClr val="accent1"/>
            </a:solidFill>
          </a:ln>
        </p:spPr>
        <p:txBody>
          <a:bodyPr wrap="square" rtlCol="0">
            <a:spAutoFit/>
          </a:bodyPr>
          <a:lstStyle/>
          <a:p>
            <a:r>
              <a:rPr lang="ja-JP" altLang="en-US" sz="2100" dirty="0"/>
              <a:t>貯金１億円</a:t>
            </a:r>
          </a:p>
        </p:txBody>
      </p:sp>
      <p:sp>
        <p:nvSpPr>
          <p:cNvPr id="28" name="テキスト ボックス 27">
            <a:extLst>
              <a:ext uri="{FF2B5EF4-FFF2-40B4-BE49-F238E27FC236}">
                <a16:creationId xmlns:a16="http://schemas.microsoft.com/office/drawing/2014/main" id="{D7A782F1-BCE7-44BC-B0B6-FDDC4DF7A35E}"/>
              </a:ext>
            </a:extLst>
          </p:cNvPr>
          <p:cNvSpPr txBox="1"/>
          <p:nvPr/>
        </p:nvSpPr>
        <p:spPr>
          <a:xfrm>
            <a:off x="1744473" y="4345087"/>
            <a:ext cx="1671638" cy="415498"/>
          </a:xfrm>
          <a:prstGeom prst="rect">
            <a:avLst/>
          </a:prstGeom>
          <a:solidFill>
            <a:srgbClr val="FF0000"/>
          </a:solidFill>
          <a:ln>
            <a:solidFill>
              <a:schemeClr val="accent1"/>
            </a:solidFill>
          </a:ln>
        </p:spPr>
        <p:txBody>
          <a:bodyPr wrap="square" rtlCol="0">
            <a:spAutoFit/>
          </a:bodyPr>
          <a:lstStyle/>
          <a:p>
            <a:r>
              <a:rPr lang="ja-JP" altLang="en-US" sz="2100" dirty="0"/>
              <a:t>借金１億円</a:t>
            </a:r>
          </a:p>
        </p:txBody>
      </p:sp>
      <p:pic>
        <p:nvPicPr>
          <p:cNvPr id="29" name="図 28">
            <a:extLst>
              <a:ext uri="{FF2B5EF4-FFF2-40B4-BE49-F238E27FC236}">
                <a16:creationId xmlns:a16="http://schemas.microsoft.com/office/drawing/2014/main" id="{4DFA7FE1-92DC-4269-A9BC-5B33A3287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425" y="4918020"/>
            <a:ext cx="805975" cy="1001211"/>
          </a:xfrm>
          <a:prstGeom prst="rect">
            <a:avLst/>
          </a:prstGeom>
        </p:spPr>
      </p:pic>
    </p:spTree>
    <p:extLst>
      <p:ext uri="{BB962C8B-B14F-4D97-AF65-F5344CB8AC3E}">
        <p14:creationId xmlns:p14="http://schemas.microsoft.com/office/powerpoint/2010/main" val="143785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F6CE5-338C-475C-B392-58F7176D9D55}"/>
              </a:ext>
            </a:extLst>
          </p:cNvPr>
          <p:cNvSpPr>
            <a:spLocks noGrp="1"/>
          </p:cNvSpPr>
          <p:nvPr>
            <p:ph type="ctrTitle"/>
          </p:nvPr>
        </p:nvSpPr>
        <p:spPr>
          <a:xfrm>
            <a:off x="640081" y="863600"/>
            <a:ext cx="8036560" cy="1683147"/>
          </a:xfrm>
          <a:ln w="57150">
            <a:solidFill>
              <a:srgbClr val="0070C0"/>
            </a:solidFill>
          </a:ln>
        </p:spPr>
        <p:txBody>
          <a:bodyPr>
            <a:normAutofit fontScale="90000"/>
          </a:bodyPr>
          <a:lstStyle/>
          <a:p>
            <a:r>
              <a:rPr kumimoji="1" lang="ja-JP" altLang="en-US" dirty="0"/>
              <a:t>税負担はどんな割合が公平か、考えてみましょう</a:t>
            </a:r>
          </a:p>
        </p:txBody>
      </p:sp>
      <p:pic>
        <p:nvPicPr>
          <p:cNvPr id="4" name="図 3">
            <a:extLst>
              <a:ext uri="{FF2B5EF4-FFF2-40B4-BE49-F238E27FC236}">
                <a16:creationId xmlns:a16="http://schemas.microsoft.com/office/drawing/2014/main" id="{51F3F67B-9D27-4FE5-9E9D-DAA1351DA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3126185"/>
            <a:ext cx="2857500" cy="2657475"/>
          </a:xfrm>
          <a:prstGeom prst="rect">
            <a:avLst/>
          </a:prstGeom>
        </p:spPr>
      </p:pic>
    </p:spTree>
    <p:extLst>
      <p:ext uri="{BB962C8B-B14F-4D97-AF65-F5344CB8AC3E}">
        <p14:creationId xmlns:p14="http://schemas.microsoft.com/office/powerpoint/2010/main" val="206136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2770D80-9A90-422E-9851-265AEB886D8B}"/>
              </a:ext>
            </a:extLst>
          </p:cNvPr>
          <p:cNvSpPr txBox="1"/>
          <p:nvPr/>
        </p:nvSpPr>
        <p:spPr>
          <a:xfrm>
            <a:off x="659250" y="3888032"/>
            <a:ext cx="7372231" cy="646331"/>
          </a:xfrm>
          <a:prstGeom prst="rect">
            <a:avLst/>
          </a:prstGeom>
          <a:noFill/>
          <a:ln w="38100">
            <a:solidFill>
              <a:schemeClr val="accent6">
                <a:lumMod val="60000"/>
                <a:lumOff val="40000"/>
              </a:schemeClr>
            </a:solidFill>
          </a:ln>
        </p:spPr>
        <p:txBody>
          <a:bodyPr wrap="square" rtlCol="0">
            <a:spAutoFit/>
          </a:bodyPr>
          <a:lstStyle/>
          <a:p>
            <a:r>
              <a:rPr lang="ja-JP" altLang="en-US" sz="3600" dirty="0"/>
              <a:t>大人も子供も同じ負担→　消費税</a:t>
            </a:r>
          </a:p>
        </p:txBody>
      </p:sp>
      <p:sp>
        <p:nvSpPr>
          <p:cNvPr id="8" name="タイトル 1">
            <a:extLst>
              <a:ext uri="{FF2B5EF4-FFF2-40B4-BE49-F238E27FC236}">
                <a16:creationId xmlns:a16="http://schemas.microsoft.com/office/drawing/2014/main" id="{C6B3D056-17BE-4B7D-9E4B-31A59381121E}"/>
              </a:ext>
            </a:extLst>
          </p:cNvPr>
          <p:cNvSpPr txBox="1">
            <a:spLocks/>
          </p:cNvSpPr>
          <p:nvPr/>
        </p:nvSpPr>
        <p:spPr>
          <a:xfrm>
            <a:off x="1087754" y="609600"/>
            <a:ext cx="7131685" cy="1259602"/>
          </a:xfrm>
          <a:prstGeom prst="rect">
            <a:avLst/>
          </a:prstGeom>
          <a:ln w="57150">
            <a:solidFill>
              <a:srgbClr val="0070C0"/>
            </a:solidFill>
          </a:ln>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t>税金の種類がたくさんあり、それらを組み合わせることで公平な税負担をしようと考えています。</a:t>
            </a:r>
            <a:endParaRPr lang="en-US" altLang="ja-JP" sz="2400" dirty="0"/>
          </a:p>
        </p:txBody>
      </p:sp>
      <p:sp>
        <p:nvSpPr>
          <p:cNvPr id="9" name="テキスト ボックス 8">
            <a:extLst>
              <a:ext uri="{FF2B5EF4-FFF2-40B4-BE49-F238E27FC236}">
                <a16:creationId xmlns:a16="http://schemas.microsoft.com/office/drawing/2014/main" id="{42D4FD9E-3856-4A90-9648-5F51236841E8}"/>
              </a:ext>
            </a:extLst>
          </p:cNvPr>
          <p:cNvSpPr txBox="1"/>
          <p:nvPr/>
        </p:nvSpPr>
        <p:spPr>
          <a:xfrm>
            <a:off x="659250" y="4583677"/>
            <a:ext cx="7372231" cy="646331"/>
          </a:xfrm>
          <a:prstGeom prst="rect">
            <a:avLst/>
          </a:prstGeom>
          <a:noFill/>
          <a:ln w="38100">
            <a:solidFill>
              <a:srgbClr val="FF0000"/>
            </a:solidFill>
          </a:ln>
        </p:spPr>
        <p:txBody>
          <a:bodyPr wrap="square" rtlCol="0">
            <a:spAutoFit/>
          </a:bodyPr>
          <a:lstStyle/>
          <a:p>
            <a:r>
              <a:rPr lang="ja-JP" altLang="en-US" sz="3600" dirty="0"/>
              <a:t>毎年の収入等に応じて→　所得税</a:t>
            </a:r>
          </a:p>
        </p:txBody>
      </p:sp>
      <p:sp>
        <p:nvSpPr>
          <p:cNvPr id="10" name="テキスト ボックス 9">
            <a:extLst>
              <a:ext uri="{FF2B5EF4-FFF2-40B4-BE49-F238E27FC236}">
                <a16:creationId xmlns:a16="http://schemas.microsoft.com/office/drawing/2014/main" id="{C7360B30-2A55-4089-988A-52D1D23C3DC5}"/>
              </a:ext>
            </a:extLst>
          </p:cNvPr>
          <p:cNvSpPr txBox="1"/>
          <p:nvPr/>
        </p:nvSpPr>
        <p:spPr>
          <a:xfrm>
            <a:off x="659250" y="5279321"/>
            <a:ext cx="7372231" cy="646331"/>
          </a:xfrm>
          <a:prstGeom prst="rect">
            <a:avLst/>
          </a:prstGeom>
          <a:noFill/>
          <a:ln w="38100">
            <a:solidFill>
              <a:srgbClr val="FFC000"/>
            </a:solidFill>
          </a:ln>
        </p:spPr>
        <p:txBody>
          <a:bodyPr wrap="square" rtlCol="0">
            <a:spAutoFit/>
          </a:bodyPr>
          <a:lstStyle/>
          <a:p>
            <a:r>
              <a:rPr lang="ja-JP" altLang="en-US" sz="3600" dirty="0"/>
              <a:t>財産に応じて→　固定資産税ほか</a:t>
            </a:r>
          </a:p>
        </p:txBody>
      </p:sp>
      <p:pic>
        <p:nvPicPr>
          <p:cNvPr id="12" name="図 11">
            <a:extLst>
              <a:ext uri="{FF2B5EF4-FFF2-40B4-BE49-F238E27FC236}">
                <a16:creationId xmlns:a16="http://schemas.microsoft.com/office/drawing/2014/main" id="{9A948074-E66D-4E83-9F12-EC7030FB2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10" y="2016670"/>
            <a:ext cx="1959422" cy="1694900"/>
          </a:xfrm>
          <a:prstGeom prst="rect">
            <a:avLst/>
          </a:prstGeom>
        </p:spPr>
      </p:pic>
    </p:spTree>
    <p:extLst>
      <p:ext uri="{BB962C8B-B14F-4D97-AF65-F5344CB8AC3E}">
        <p14:creationId xmlns:p14="http://schemas.microsoft.com/office/powerpoint/2010/main" val="345135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F6CE5-338C-475C-B392-58F7176D9D55}"/>
              </a:ext>
            </a:extLst>
          </p:cNvPr>
          <p:cNvSpPr>
            <a:spLocks noGrp="1"/>
          </p:cNvSpPr>
          <p:nvPr>
            <p:ph type="ctrTitle"/>
          </p:nvPr>
        </p:nvSpPr>
        <p:spPr>
          <a:xfrm>
            <a:off x="894080" y="1863090"/>
            <a:ext cx="7894320" cy="917972"/>
          </a:xfrm>
          <a:ln w="57150">
            <a:solidFill>
              <a:schemeClr val="accent1"/>
            </a:solidFill>
          </a:ln>
        </p:spPr>
        <p:txBody>
          <a:bodyPr>
            <a:normAutofit fontScale="90000"/>
          </a:bodyPr>
          <a:lstStyle/>
          <a:p>
            <a:r>
              <a:rPr kumimoji="1" lang="ja-JP" altLang="en-US" dirty="0"/>
              <a:t>公平な税負担を考えよう</a:t>
            </a:r>
          </a:p>
        </p:txBody>
      </p:sp>
    </p:spTree>
    <p:extLst>
      <p:ext uri="{BB962C8B-B14F-4D97-AF65-F5344CB8AC3E}">
        <p14:creationId xmlns:p14="http://schemas.microsoft.com/office/powerpoint/2010/main" val="64523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2770D80-9A90-422E-9851-265AEB886D8B}"/>
              </a:ext>
            </a:extLst>
          </p:cNvPr>
          <p:cNvSpPr txBox="1"/>
          <p:nvPr/>
        </p:nvSpPr>
        <p:spPr>
          <a:xfrm>
            <a:off x="659250" y="3888032"/>
            <a:ext cx="7372231" cy="646331"/>
          </a:xfrm>
          <a:prstGeom prst="rect">
            <a:avLst/>
          </a:prstGeom>
          <a:noFill/>
          <a:ln w="38100">
            <a:solidFill>
              <a:schemeClr val="accent6">
                <a:lumMod val="60000"/>
                <a:lumOff val="40000"/>
              </a:schemeClr>
            </a:solidFill>
          </a:ln>
        </p:spPr>
        <p:txBody>
          <a:bodyPr wrap="square" rtlCol="0">
            <a:spAutoFit/>
          </a:bodyPr>
          <a:lstStyle/>
          <a:p>
            <a:r>
              <a:rPr lang="ja-JP" altLang="en-US" sz="3600" dirty="0"/>
              <a:t>大人も子供も同じ負担→　消費税</a:t>
            </a:r>
          </a:p>
        </p:txBody>
      </p:sp>
      <p:sp>
        <p:nvSpPr>
          <p:cNvPr id="8" name="タイトル 1">
            <a:extLst>
              <a:ext uri="{FF2B5EF4-FFF2-40B4-BE49-F238E27FC236}">
                <a16:creationId xmlns:a16="http://schemas.microsoft.com/office/drawing/2014/main" id="{C6B3D056-17BE-4B7D-9E4B-31A59381121E}"/>
              </a:ext>
            </a:extLst>
          </p:cNvPr>
          <p:cNvSpPr txBox="1">
            <a:spLocks/>
          </p:cNvSpPr>
          <p:nvPr/>
        </p:nvSpPr>
        <p:spPr>
          <a:xfrm>
            <a:off x="690305" y="668121"/>
            <a:ext cx="7763390" cy="1075134"/>
          </a:xfrm>
          <a:prstGeom prst="rect">
            <a:avLst/>
          </a:prstGeom>
          <a:ln w="57150">
            <a:solidFill>
              <a:srgbClr val="0070C0"/>
            </a:solidFill>
          </a:ln>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t>あなたが最も公平だと思う税はどれですか？それぞれ、どんな割合で組み合わせるのがよいと思いますか？</a:t>
            </a:r>
            <a:endParaRPr lang="en-US" altLang="ja-JP" sz="2400" dirty="0"/>
          </a:p>
        </p:txBody>
      </p:sp>
      <p:sp>
        <p:nvSpPr>
          <p:cNvPr id="9" name="テキスト ボックス 8">
            <a:extLst>
              <a:ext uri="{FF2B5EF4-FFF2-40B4-BE49-F238E27FC236}">
                <a16:creationId xmlns:a16="http://schemas.microsoft.com/office/drawing/2014/main" id="{42D4FD9E-3856-4A90-9648-5F51236841E8}"/>
              </a:ext>
            </a:extLst>
          </p:cNvPr>
          <p:cNvSpPr txBox="1"/>
          <p:nvPr/>
        </p:nvSpPr>
        <p:spPr>
          <a:xfrm>
            <a:off x="659250" y="4583677"/>
            <a:ext cx="7372231" cy="646331"/>
          </a:xfrm>
          <a:prstGeom prst="rect">
            <a:avLst/>
          </a:prstGeom>
          <a:noFill/>
          <a:ln w="38100">
            <a:solidFill>
              <a:srgbClr val="FF0000"/>
            </a:solidFill>
          </a:ln>
        </p:spPr>
        <p:txBody>
          <a:bodyPr wrap="square" rtlCol="0">
            <a:spAutoFit/>
          </a:bodyPr>
          <a:lstStyle/>
          <a:p>
            <a:r>
              <a:rPr lang="ja-JP" altLang="en-US" sz="3600" dirty="0"/>
              <a:t>毎年の収入等に応じて→　所得税</a:t>
            </a:r>
          </a:p>
        </p:txBody>
      </p:sp>
      <p:sp>
        <p:nvSpPr>
          <p:cNvPr id="10" name="テキスト ボックス 9">
            <a:extLst>
              <a:ext uri="{FF2B5EF4-FFF2-40B4-BE49-F238E27FC236}">
                <a16:creationId xmlns:a16="http://schemas.microsoft.com/office/drawing/2014/main" id="{C7360B30-2A55-4089-988A-52D1D23C3DC5}"/>
              </a:ext>
            </a:extLst>
          </p:cNvPr>
          <p:cNvSpPr txBox="1"/>
          <p:nvPr/>
        </p:nvSpPr>
        <p:spPr>
          <a:xfrm>
            <a:off x="659250" y="5279321"/>
            <a:ext cx="7372231" cy="646331"/>
          </a:xfrm>
          <a:prstGeom prst="rect">
            <a:avLst/>
          </a:prstGeom>
          <a:noFill/>
          <a:ln w="38100">
            <a:solidFill>
              <a:srgbClr val="FFC000"/>
            </a:solidFill>
          </a:ln>
        </p:spPr>
        <p:txBody>
          <a:bodyPr wrap="square" rtlCol="0">
            <a:spAutoFit/>
          </a:bodyPr>
          <a:lstStyle/>
          <a:p>
            <a:r>
              <a:rPr lang="ja-JP" altLang="en-US" sz="3600" dirty="0"/>
              <a:t>財産に応じて→　固定資産税ほか</a:t>
            </a:r>
          </a:p>
        </p:txBody>
      </p:sp>
      <p:pic>
        <p:nvPicPr>
          <p:cNvPr id="3" name="図 2">
            <a:extLst>
              <a:ext uri="{FF2B5EF4-FFF2-40B4-BE49-F238E27FC236}">
                <a16:creationId xmlns:a16="http://schemas.microsoft.com/office/drawing/2014/main" id="{0A1C1449-6E5A-4082-A72C-E81421926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614" y="2023557"/>
            <a:ext cx="1485161" cy="1584172"/>
          </a:xfrm>
          <a:prstGeom prst="rect">
            <a:avLst/>
          </a:prstGeom>
        </p:spPr>
      </p:pic>
    </p:spTree>
    <p:extLst>
      <p:ext uri="{BB962C8B-B14F-4D97-AF65-F5344CB8AC3E}">
        <p14:creationId xmlns:p14="http://schemas.microsoft.com/office/powerpoint/2010/main" val="3496115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1811</Words>
  <Application>Microsoft Office PowerPoint</Application>
  <PresentationFormat>画面に合わせる (4:3)</PresentationFormat>
  <Paragraphs>148</Paragraphs>
  <Slides>11</Slides>
  <Notes>11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7" baseType="lpstr">
      <vt:lpstr>游ゴシック</vt:lpstr>
      <vt:lpstr>Arial</vt:lpstr>
      <vt:lpstr>Calibri</vt:lpstr>
      <vt:lpstr>Calibri Light</vt:lpstr>
      <vt:lpstr>Office テーマ</vt:lpstr>
      <vt:lpstr>Worksheet</vt:lpstr>
      <vt:lpstr>公平な税負担を考えよう</vt:lpstr>
      <vt:lpstr>プレゼントの場合</vt:lpstr>
      <vt:lpstr>PowerPoint プレゼンテーション</vt:lpstr>
      <vt:lpstr>PowerPoint プレゼンテーション</vt:lpstr>
      <vt:lpstr>PowerPoint プレゼンテーション</vt:lpstr>
      <vt:lpstr>税負担はどんな割合が公平か、考えてみましょう</vt:lpstr>
      <vt:lpstr>PowerPoint プレゼンテーション</vt:lpstr>
      <vt:lpstr>公平な税負担を考えよう</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公平な税負担を考えよう</dc:title>
  <dc:creator>小野寺美奈</dc:creator>
  <cp:lastModifiedBy>ishigaki1@JDLSERVER.LOCAL</cp:lastModifiedBy>
  <cp:revision>14</cp:revision>
  <cp:lastPrinted>2021-12-12T17:56:54Z</cp:lastPrinted>
  <dcterms:created xsi:type="dcterms:W3CDTF">2021-07-29T15:18:04Z</dcterms:created>
  <dcterms:modified xsi:type="dcterms:W3CDTF">2022-08-22T10:04:21Z</dcterms:modified>
</cp:coreProperties>
</file>