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6"/>
  </p:notesMasterIdLst>
  <p:handoutMasterIdLst>
    <p:handoutMasterId r:id="rId17"/>
  </p:handoutMasterIdLst>
  <p:sldIdLst>
    <p:sldId id="1016" r:id="rId2"/>
    <p:sldId id="1020" r:id="rId3"/>
    <p:sldId id="1021" r:id="rId4"/>
    <p:sldId id="1004" r:id="rId5"/>
    <p:sldId id="1023" r:id="rId6"/>
    <p:sldId id="1024" r:id="rId7"/>
    <p:sldId id="1025" r:id="rId8"/>
    <p:sldId id="1010" r:id="rId9"/>
    <p:sldId id="563" r:id="rId10"/>
    <p:sldId id="1012" r:id="rId11"/>
    <p:sldId id="1027" r:id="rId12"/>
    <p:sldId id="1028" r:id="rId13"/>
    <p:sldId id="1036" r:id="rId14"/>
    <p:sldId id="346" r:id="rId15"/>
  </p:sldIdLst>
  <p:sldSz cx="9144000" cy="6858000" type="screen4x3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7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7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7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7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7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7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7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7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7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7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0106459d8426750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99CCFF"/>
    <a:srgbClr val="008000"/>
    <a:srgbClr val="FFFF99"/>
    <a:srgbClr val="FF66FF"/>
    <a:srgbClr val="FF66CC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F8A3B4-C0C4-4401-8CE4-25AE489CF55C}" v="512" dt="2022-06-28T17:19:12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9" autoAdjust="0"/>
    <p:restoredTop sz="88817" autoAdjust="0"/>
  </p:normalViewPr>
  <p:slideViewPr>
    <p:cSldViewPr>
      <p:cViewPr varScale="1">
        <p:scale>
          <a:sx n="64" d="100"/>
          <a:sy n="64" d="100"/>
        </p:scale>
        <p:origin x="11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242" y="-102"/>
      </p:cViewPr>
      <p:guideLst>
        <p:guide orient="horz" pos="2237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435376" cy="355048"/>
          </a:xfrm>
          <a:prstGeom prst="rect">
            <a:avLst/>
          </a:prstGeom>
        </p:spPr>
        <p:txBody>
          <a:bodyPr vert="horz" lIns="98975" tIns="49488" rIns="98975" bIns="49488" rtlCol="0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797618" y="2"/>
            <a:ext cx="4435376" cy="355048"/>
          </a:xfrm>
          <a:prstGeom prst="rect">
            <a:avLst/>
          </a:prstGeom>
        </p:spPr>
        <p:txBody>
          <a:bodyPr vert="horz" lIns="98975" tIns="49488" rIns="98975" bIns="49488" rtlCol="0"/>
          <a:lstStyle>
            <a:lvl1pPr algn="r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B812CE74-362C-4FA4-9FCF-CC3BDB385CEB}" type="datetimeFigureOut">
              <a:rPr lang="ja-JP" altLang="en-US"/>
              <a:pPr>
                <a:defRPr/>
              </a:pPr>
              <a:t>2022/9/6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6742618"/>
            <a:ext cx="4435376" cy="355047"/>
          </a:xfrm>
          <a:prstGeom prst="rect">
            <a:avLst/>
          </a:prstGeom>
        </p:spPr>
        <p:txBody>
          <a:bodyPr vert="horz" lIns="98975" tIns="49488" rIns="98975" bIns="49488" rtlCol="0" anchor="b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797618" y="6742618"/>
            <a:ext cx="4435376" cy="355047"/>
          </a:xfrm>
          <a:prstGeom prst="rect">
            <a:avLst/>
          </a:prstGeom>
        </p:spPr>
        <p:txBody>
          <a:bodyPr vert="horz" wrap="square" lIns="98975" tIns="49488" rIns="98975" bIns="494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1751BB90-6A49-4D79-8DD6-FB55A17AA0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4674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4435376" cy="355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5" tIns="49488" rIns="98975" bIns="4948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618" y="2"/>
            <a:ext cx="4435376" cy="355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5" tIns="49488" rIns="98975" bIns="4948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3400"/>
            <a:ext cx="3548063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304" y="3372129"/>
            <a:ext cx="8188015" cy="319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5" tIns="49488" rIns="98975" bIns="494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742618"/>
            <a:ext cx="4435376" cy="355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5" tIns="49488" rIns="98975" bIns="4948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618" y="6742618"/>
            <a:ext cx="4435376" cy="355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5" tIns="49488" rIns="98975" bIns="494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3097FB6-2916-4F93-A3C9-CB33C4FFF33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91208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43275" y="533400"/>
            <a:ext cx="3548063" cy="26622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日本の財政について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財政ってなんだろう？</a:t>
            </a:r>
            <a:endParaRPr kumimoji="1" lang="en-US" altLang="ja-JP" dirty="0"/>
          </a:p>
          <a:p>
            <a:r>
              <a:rPr kumimoji="1" lang="ja-JP" altLang="en-US" dirty="0"/>
              <a:t>家計との違いはなんだろう？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今日はみんなで一緒に考えてみよう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6830" fontAlgn="auto">
              <a:spcBef>
                <a:spcPts val="0"/>
              </a:spcBef>
              <a:spcAft>
                <a:spcPts val="0"/>
              </a:spcAft>
              <a:defRPr/>
            </a:pPr>
            <a:fld id="{F906D6F2-7364-4F25-89C4-9E50C66B6271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36830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ヘッダー プレースホルダー 4">
            <a:extLst>
              <a:ext uri="{FF2B5EF4-FFF2-40B4-BE49-F238E27FC236}">
                <a16:creationId xmlns:a16="http://schemas.microsoft.com/office/drawing/2014/main" id="{9EAE8194-19CB-4106-ABA5-3E4D075CF65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36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>
                <a:solidFill>
                  <a:prstClr val="black"/>
                </a:solidFill>
                <a:latin typeface="游ゴシック" panose="020F0502020204030204"/>
                <a:ea typeface="新細明體" panose="02020500000000000000" pitchFamily="18" charset="-120"/>
              </a:rPr>
              <a:t>東京地方税理士会鎌倉支部</a:t>
            </a:r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6FC93BB-268F-4CD1-9CAE-7422573F094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36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2020/7/6</a:t>
            </a:r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1519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ー 1">
            <a:extLst>
              <a:ext uri="{FF2B5EF4-FFF2-40B4-BE49-F238E27FC236}">
                <a16:creationId xmlns:a16="http://schemas.microsoft.com/office/drawing/2014/main" id="{E2812C5C-0AF8-4EF7-9010-0B62C741D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108450" y="931863"/>
            <a:ext cx="3352800" cy="2514600"/>
          </a:xfrm>
          <a:ln/>
        </p:spPr>
      </p:sp>
      <p:sp>
        <p:nvSpPr>
          <p:cNvPr id="55299" name="ノート プレースホルダー 2">
            <a:extLst>
              <a:ext uri="{FF2B5EF4-FFF2-40B4-BE49-F238E27FC236}">
                <a16:creationId xmlns:a16="http://schemas.microsoft.com/office/drawing/2014/main" id="{5387AC1C-671E-4C7A-AAAA-79A241D0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日本は、国債が増えてしまって大変！</a:t>
            </a: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そんな話を聞いたことがあるでしょうか？</a:t>
            </a: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令和２年は新型コロナウイルスの影響で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とくに多くの国債が増えました。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だけど、日本は、コロナウイルスの前から</a:t>
            </a: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国債が増えすぎていると問題になっていました。</a:t>
            </a: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国債が増えているのは大変なこと。</a:t>
            </a: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しかし、問題は、国債が増えていること、それだけでしょうか？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みんなが考えなければいけないことは、なんだろう？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300" name="スライド番号プレースホルダー 4">
            <a:extLst>
              <a:ext uri="{FF2B5EF4-FFF2-40B4-BE49-F238E27FC236}">
                <a16:creationId xmlns:a16="http://schemas.microsoft.com/office/drawing/2014/main" id="{735414AA-9C87-41DA-89FA-16ADC6247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881021" indent="-338853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355418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897585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439753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981920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524087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4066254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608423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4B51A61-A3AB-4744-BFBA-480DCB00EF9A}" type="slidenum">
              <a:rPr lang="en-US" altLang="ja-JP" sz="1500">
                <a:latin typeface="Arial" panose="020B0604020202020204" pitchFamily="34" charset="0"/>
              </a:rPr>
              <a:pPr/>
              <a:t>10</a:t>
            </a:fld>
            <a:endParaRPr lang="en-US" altLang="ja-JP" sz="1500">
              <a:latin typeface="Arial" panose="020B0604020202020204" pitchFamily="34" charset="0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1BF8B1-D692-464F-A337-0E9E5CDD33E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63B12-CB95-47C3-AEFC-9D3373A460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214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ー 1">
            <a:extLst>
              <a:ext uri="{FF2B5EF4-FFF2-40B4-BE49-F238E27FC236}">
                <a16:creationId xmlns:a16="http://schemas.microsoft.com/office/drawing/2014/main" id="{E2812C5C-0AF8-4EF7-9010-0B62C741D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108450" y="931863"/>
            <a:ext cx="3352800" cy="2514600"/>
          </a:xfrm>
          <a:ln/>
        </p:spPr>
      </p:sp>
      <p:sp>
        <p:nvSpPr>
          <p:cNvPr id="55299" name="ノート プレースホルダー 2">
            <a:extLst>
              <a:ext uri="{FF2B5EF4-FFF2-40B4-BE49-F238E27FC236}">
                <a16:creationId xmlns:a16="http://schemas.microsoft.com/office/drawing/2014/main" id="{5387AC1C-671E-4C7A-AAAA-79A241D0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国債が増えてしまっているのは問題です。</a:t>
            </a: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国債をこれ以上 増やさないように、使うお金を減らす？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それしかないのでしょうか？</a:t>
            </a: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ちょっと考えてみましょう。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何故、国債がこんなに増えているのでしょうか？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その原因は</a:t>
            </a:r>
            <a:r>
              <a:rPr lang="ja-JP" altLang="en-US" dirty="0">
                <a:latin typeface="Arial" panose="020B0604020202020204" pitchFamily="34" charset="0"/>
              </a:rPr>
              <a:t>どこにあるでしょうか？</a:t>
            </a:r>
            <a:endParaRPr lang="en-US" altLang="ja-JP" sz="1200" dirty="0">
              <a:latin typeface="Arial" panose="020B0604020202020204" pitchFamily="34" charset="0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日本の社会のなかに、なにか問題があるから、</a:t>
            </a:r>
            <a:b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結果として、国債が増えてしまっています。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どんなところに原因があるか？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考えてみましょう。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ja-JP" altLang="en-US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55300" name="スライド番号プレースホルダー 4">
            <a:extLst>
              <a:ext uri="{FF2B5EF4-FFF2-40B4-BE49-F238E27FC236}">
                <a16:creationId xmlns:a16="http://schemas.microsoft.com/office/drawing/2014/main" id="{735414AA-9C87-41DA-89FA-16ADC6247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881021" indent="-338853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355418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897585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439753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981920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524087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4066254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608423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4B51A61-A3AB-4744-BFBA-480DCB00EF9A}" type="slidenum">
              <a:rPr lang="en-US" altLang="ja-JP" sz="1500">
                <a:latin typeface="Arial" panose="020B0604020202020204" pitchFamily="34" charset="0"/>
              </a:rPr>
              <a:pPr/>
              <a:t>11</a:t>
            </a:fld>
            <a:endParaRPr lang="en-US" altLang="ja-JP" sz="1500">
              <a:latin typeface="Arial" panose="020B0604020202020204" pitchFamily="34" charset="0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1BF8B1-D692-464F-A337-0E9E5CDD33E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63B12-CB95-47C3-AEFC-9D3373A460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354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ー 1">
            <a:extLst>
              <a:ext uri="{FF2B5EF4-FFF2-40B4-BE49-F238E27FC236}">
                <a16:creationId xmlns:a16="http://schemas.microsoft.com/office/drawing/2014/main" id="{E2812C5C-0AF8-4EF7-9010-0B62C741D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108450" y="931863"/>
            <a:ext cx="3352800" cy="2514600"/>
          </a:xfrm>
          <a:ln/>
        </p:spPr>
      </p:sp>
      <p:sp>
        <p:nvSpPr>
          <p:cNvPr id="55299" name="ノート プレースホルダー 2">
            <a:extLst>
              <a:ext uri="{FF2B5EF4-FFF2-40B4-BE49-F238E27FC236}">
                <a16:creationId xmlns:a16="http://schemas.microsoft.com/office/drawing/2014/main" id="{5387AC1C-671E-4C7A-AAAA-79A241D0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>
                <a:latin typeface="Arial" panose="020B0604020202020204" pitchFamily="34" charset="0"/>
              </a:rPr>
              <a:t>日本の国債が増えてしまっている原因として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良く言われていることは、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少子高齢化により、社会保障費が増えていること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経済や</a:t>
            </a:r>
            <a:r>
              <a:rPr lang="en-US" altLang="ja-JP" dirty="0">
                <a:latin typeface="Arial" panose="020B0604020202020204" pitchFamily="34" charset="0"/>
              </a:rPr>
              <a:t>GDP</a:t>
            </a:r>
            <a:r>
              <a:rPr lang="ja-JP" altLang="en-US" dirty="0">
                <a:latin typeface="Arial" panose="020B0604020202020204" pitchFamily="34" charset="0"/>
              </a:rPr>
              <a:t>が伸びず、税収も伸び悩んでいること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税金の使い方にも問題がある部分があるかもしれません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また、それ以外にもありそうです。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国債を減らすために、税金の無駄遣いをなくしたり、</a:t>
            </a:r>
            <a:br>
              <a:rPr lang="ja-JP" altLang="en-US" dirty="0">
                <a:latin typeface="Arial" panose="020B0604020202020204" pitchFamily="34" charset="0"/>
              </a:rPr>
            </a:br>
            <a:r>
              <a:rPr lang="ja-JP" altLang="en-US" dirty="0">
                <a:latin typeface="Arial" panose="020B0604020202020204" pitchFamily="34" charset="0"/>
              </a:rPr>
              <a:t>本当に必要なところに税金が使われているか</a:t>
            </a:r>
            <a:br>
              <a:rPr lang="ja-JP" altLang="en-US" dirty="0">
                <a:latin typeface="Arial" panose="020B0604020202020204" pitchFamily="34" charset="0"/>
              </a:rPr>
            </a:br>
            <a:r>
              <a:rPr lang="ja-JP" altLang="en-US" dirty="0">
                <a:latin typeface="Arial" panose="020B0604020202020204" pitchFamily="34" charset="0"/>
              </a:rPr>
              <a:t>チェックするのも、とても大切なことです。</a:t>
            </a:r>
            <a:br>
              <a:rPr lang="ja-JP" altLang="en-US" dirty="0">
                <a:latin typeface="Arial" panose="020B0604020202020204" pitchFamily="34" charset="0"/>
              </a:rPr>
            </a:br>
            <a:endParaRPr lang="ja-JP" altLang="en-US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だけど、</a:t>
            </a:r>
            <a:br>
              <a:rPr lang="ja-JP" altLang="en-US" dirty="0">
                <a:latin typeface="Arial" panose="020B0604020202020204" pitchFamily="34" charset="0"/>
              </a:rPr>
            </a:br>
            <a:r>
              <a:rPr lang="ja-JP" altLang="en-US" dirty="0">
                <a:latin typeface="Arial" panose="020B0604020202020204" pitchFamily="34" charset="0"/>
              </a:rPr>
              <a:t>国債が増えてしまっている原因はなんだろう？</a:t>
            </a:r>
            <a:br>
              <a:rPr lang="ja-JP" altLang="en-US" dirty="0">
                <a:latin typeface="Arial" panose="020B0604020202020204" pitchFamily="34" charset="0"/>
              </a:rPr>
            </a:br>
            <a:r>
              <a:rPr lang="ja-JP" altLang="en-US" dirty="0">
                <a:latin typeface="Arial" panose="020B0604020202020204" pitchFamily="34" charset="0"/>
              </a:rPr>
              <a:t>本当に解決しないといけない問題はなんだろう？</a:t>
            </a:r>
            <a:endParaRPr lang="en-US" altLang="ja-JP" dirty="0">
              <a:latin typeface="Arial" panose="020B0604020202020204" pitchFamily="34" charset="0"/>
            </a:endParaRPr>
          </a:p>
          <a:p>
            <a:br>
              <a:rPr lang="ja-JP" altLang="en-US" dirty="0">
                <a:latin typeface="Arial" panose="020B0604020202020204" pitchFamily="34" charset="0"/>
              </a:rPr>
            </a:br>
            <a:r>
              <a:rPr lang="ja-JP" altLang="en-US" dirty="0">
                <a:latin typeface="Arial" panose="020B0604020202020204" pitchFamily="34" charset="0"/>
              </a:rPr>
              <a:t>そんな考え方が、とても大事です。</a:t>
            </a:r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55300" name="スライド番号プレースホルダー 4">
            <a:extLst>
              <a:ext uri="{FF2B5EF4-FFF2-40B4-BE49-F238E27FC236}">
                <a16:creationId xmlns:a16="http://schemas.microsoft.com/office/drawing/2014/main" id="{735414AA-9C87-41DA-89FA-16ADC6247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881021" indent="-338853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355418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897585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439753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981920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524087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4066254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608423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4B51A61-A3AB-4744-BFBA-480DCB00EF9A}" type="slidenum">
              <a:rPr lang="en-US" altLang="ja-JP" sz="1500">
                <a:latin typeface="Arial" panose="020B0604020202020204" pitchFamily="34" charset="0"/>
              </a:rPr>
              <a:pPr/>
              <a:t>12</a:t>
            </a:fld>
            <a:endParaRPr lang="en-US" altLang="ja-JP" sz="1500">
              <a:latin typeface="Arial" panose="020B0604020202020204" pitchFamily="34" charset="0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1BF8B1-D692-464F-A337-0E9E5CDD33E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63B12-CB95-47C3-AEFC-9D3373A460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01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ー 1">
            <a:extLst>
              <a:ext uri="{FF2B5EF4-FFF2-40B4-BE49-F238E27FC236}">
                <a16:creationId xmlns:a16="http://schemas.microsoft.com/office/drawing/2014/main" id="{E2812C5C-0AF8-4EF7-9010-0B62C741D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108450" y="931863"/>
            <a:ext cx="3352800" cy="2514600"/>
          </a:xfrm>
          <a:ln/>
        </p:spPr>
      </p:sp>
      <p:sp>
        <p:nvSpPr>
          <p:cNvPr id="55299" name="ノート プレースホルダー 2">
            <a:extLst>
              <a:ext uri="{FF2B5EF4-FFF2-40B4-BE49-F238E27FC236}">
                <a16:creationId xmlns:a16="http://schemas.microsoft.com/office/drawing/2014/main" id="{5387AC1C-671E-4C7A-AAAA-79A241D0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>
                <a:latin typeface="Arial" panose="020B0604020202020204" pitchFamily="34" charset="0"/>
              </a:rPr>
              <a:t>国債の問題を解決するためには、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税金を増やす、歳出を減らす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それだけでは難しいです。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国債が増えてしまう原因</a:t>
            </a:r>
          </a:p>
          <a:p>
            <a:r>
              <a:rPr lang="ja-JP" altLang="en-US" dirty="0">
                <a:latin typeface="Arial" panose="020B0604020202020204" pitchFamily="34" charset="0"/>
              </a:rPr>
              <a:t>＝ 日本の社会の問題 を解決することによって、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国債の問題も解決していくことが必要です。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日本の社会問題は、どうやって解決できるでしょうか？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kumimoji="1" lang="ja-JP" altLang="en-US" dirty="0"/>
              <a:t>日本のルール、法律は、</a:t>
            </a:r>
            <a:endParaRPr kumimoji="1" lang="en-US" altLang="ja-JP" dirty="0"/>
          </a:p>
          <a:p>
            <a:r>
              <a:rPr kumimoji="1" lang="ja-JP" altLang="en-US" dirty="0"/>
              <a:t>国会で、国会議員が議論して決めます。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税金をどこにどうやって使おう、というのは国会で決まりますし、</a:t>
            </a:r>
            <a:endParaRPr kumimoji="1" lang="en-US" altLang="ja-JP" dirty="0"/>
          </a:p>
          <a:p>
            <a:r>
              <a:rPr kumimoji="1" lang="ja-JP" altLang="en-US" dirty="0"/>
              <a:t>税金の集め方も、国会で議論して決まります。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その国会にいる国会議員は、国民が選挙で選びますので、</a:t>
            </a:r>
          </a:p>
          <a:p>
            <a:r>
              <a:rPr kumimoji="1" lang="ja-JP" altLang="en-US" dirty="0"/>
              <a:t>国会には、主権者である、私たち日本国民の意志</a:t>
            </a:r>
            <a:endParaRPr kumimoji="1" lang="en-US" altLang="ja-JP" dirty="0"/>
          </a:p>
          <a:p>
            <a:r>
              <a:rPr kumimoji="1" lang="ja-JP" altLang="en-US" dirty="0"/>
              <a:t>が反映されていると考えられます。</a:t>
            </a: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だから、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選挙の投票先を決めるときには、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日本の問題をどうやって解決していくかを ぜひ考えてもらえたらと思います。</a:t>
            </a:r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55300" name="スライド番号プレースホルダー 4">
            <a:extLst>
              <a:ext uri="{FF2B5EF4-FFF2-40B4-BE49-F238E27FC236}">
                <a16:creationId xmlns:a16="http://schemas.microsoft.com/office/drawing/2014/main" id="{735414AA-9C87-41DA-89FA-16ADC6247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881021" indent="-338853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355418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897585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439753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981920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524087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4066254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608423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4B51A61-A3AB-4744-BFBA-480DCB00EF9A}" type="slidenum">
              <a:rPr lang="en-US" altLang="ja-JP" sz="1500">
                <a:latin typeface="Arial" panose="020B0604020202020204" pitchFamily="34" charset="0"/>
              </a:rPr>
              <a:pPr/>
              <a:t>13</a:t>
            </a:fld>
            <a:endParaRPr lang="en-US" altLang="ja-JP" sz="1500">
              <a:latin typeface="Arial" panose="020B0604020202020204" pitchFamily="34" charset="0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1BF8B1-D692-464F-A337-0E9E5CDD33E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63B12-CB95-47C3-AEFC-9D3373A460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628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8063" cy="2662238"/>
          </a:xfrm>
          <a:ln/>
        </p:spPr>
      </p:sp>
      <p:sp>
        <p:nvSpPr>
          <p:cNvPr id="9216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>
                <a:latin typeface="Arial" panose="020B0604020202020204" pitchFamily="34" charset="0"/>
              </a:rPr>
              <a:t>大事なことは、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国債が増えているから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税金を上げる、歳出を減らすでなく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社会にある問題をしっかり考えて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みんなで解決して、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いい社会を作っていくことです。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日本が住みやすく、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子どもを産み育てるのにも良い社会になっていくことによって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結果として、国債の問題も解決します。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そんな社会をみんなで作っていきましょう。</a:t>
            </a:r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9216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803462" indent="-309024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236096" indent="-247218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730535" indent="-247218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226600" indent="-247218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695015" indent="-24721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3163431" indent="-24721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631846" indent="-24721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4100262" indent="-24721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>
              <a:spcBef>
                <a:spcPct val="0"/>
              </a:spcBef>
            </a:pPr>
            <a:fld id="{831C9607-2748-4EA8-BD0B-86D422540C8E}" type="slidenum">
              <a:rPr lang="en-US" altLang="ja-JP" sz="1300">
                <a:ea typeface="ＭＳ Ｐゴシック" charset="-128"/>
              </a:rPr>
              <a:pPr>
                <a:spcBef>
                  <a:spcPct val="0"/>
                </a:spcBef>
              </a:pPr>
              <a:t>14</a:t>
            </a:fld>
            <a:endParaRPr lang="en-US" altLang="ja-JP" sz="1300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歳出とは、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国や地方公共団体が１年間に使うお金のことです。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どんなことに使われているでしょうか？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097FB6-2916-4F93-A3C9-CB33C4FFF336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1382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89063" y="1192213"/>
            <a:ext cx="4297362" cy="32242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歳入とは、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国や地方公共団体の１年間の収入のことです。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どんな収入があるでしょうか？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665DA7-4A4C-4AD6-B11D-FDEFE560FD4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835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ー 1">
            <a:extLst>
              <a:ext uri="{FF2B5EF4-FFF2-40B4-BE49-F238E27FC236}">
                <a16:creationId xmlns:a16="http://schemas.microsoft.com/office/drawing/2014/main" id="{E2812C5C-0AF8-4EF7-9010-0B62C741D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108450" y="931863"/>
            <a:ext cx="3352800" cy="2514600"/>
          </a:xfrm>
          <a:ln/>
        </p:spPr>
      </p:sp>
      <p:sp>
        <p:nvSpPr>
          <p:cNvPr id="55299" name="ノート プレースホルダー 2">
            <a:extLst>
              <a:ext uri="{FF2B5EF4-FFF2-40B4-BE49-F238E27FC236}">
                <a16:creationId xmlns:a16="http://schemas.microsoft.com/office/drawing/2014/main" id="{5387AC1C-671E-4C7A-AAAA-79A241D0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>
                <a:latin typeface="Arial" panose="020B0604020202020204" pitchFamily="34" charset="0"/>
              </a:rPr>
              <a:t>さて、ここで　皆さんに問題です。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日本の国、都道府県、市区町村の財政と、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皆さんが個人でアルバイトした給料や、家庭のお金（家計）には、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どんな違いがあるでしょうか？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アルバイトの収入が減ってしまったら、、、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来月の収入が入るまで我慢するかな？</a:t>
            </a:r>
            <a:br>
              <a:rPr lang="ja-JP" altLang="en-US" dirty="0">
                <a:latin typeface="Arial" panose="020B0604020202020204" pitchFamily="34" charset="0"/>
              </a:rPr>
            </a:br>
            <a:r>
              <a:rPr lang="ja-JP" altLang="en-US" dirty="0">
                <a:latin typeface="Arial" panose="020B0604020202020204" pitchFamily="34" charset="0"/>
              </a:rPr>
              <a:t>みんなは、こんなときは、どうしますか？</a:t>
            </a:r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55300" name="スライド番号プレースホルダー 4">
            <a:extLst>
              <a:ext uri="{FF2B5EF4-FFF2-40B4-BE49-F238E27FC236}">
                <a16:creationId xmlns:a16="http://schemas.microsoft.com/office/drawing/2014/main" id="{735414AA-9C87-41DA-89FA-16ADC6247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881021" indent="-338853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355418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897585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439753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981920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524087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4066254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608423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4B51A61-A3AB-4744-BFBA-480DCB00EF9A}" type="slidenum">
              <a:rPr lang="en-US" altLang="ja-JP" sz="1500">
                <a:latin typeface="Arial" panose="020B0604020202020204" pitchFamily="34" charset="0"/>
              </a:rPr>
              <a:pPr/>
              <a:t>4</a:t>
            </a:fld>
            <a:endParaRPr lang="en-US" altLang="ja-JP" sz="1500">
              <a:latin typeface="Arial" panose="020B0604020202020204" pitchFamily="34" charset="0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1BF8B1-D692-464F-A337-0E9E5CDD33E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63B12-CB95-47C3-AEFC-9D3373A460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535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ー 1">
            <a:extLst>
              <a:ext uri="{FF2B5EF4-FFF2-40B4-BE49-F238E27FC236}">
                <a16:creationId xmlns:a16="http://schemas.microsoft.com/office/drawing/2014/main" id="{E2812C5C-0AF8-4EF7-9010-0B62C741D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108450" y="931863"/>
            <a:ext cx="3352800" cy="2514600"/>
          </a:xfrm>
          <a:ln/>
        </p:spPr>
      </p:sp>
      <p:sp>
        <p:nvSpPr>
          <p:cNvPr id="55299" name="ノート プレースホルダー 2">
            <a:extLst>
              <a:ext uri="{FF2B5EF4-FFF2-40B4-BE49-F238E27FC236}">
                <a16:creationId xmlns:a16="http://schemas.microsoft.com/office/drawing/2014/main" id="{5387AC1C-671E-4C7A-AAAA-79A241D0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>
                <a:latin typeface="Arial" panose="020B0604020202020204" pitchFamily="34" charset="0"/>
              </a:rPr>
              <a:t>2020</a:t>
            </a:r>
            <a:r>
              <a:rPr lang="ja-JP" altLang="en-US" dirty="0">
                <a:latin typeface="Arial" panose="020B0604020202020204" pitchFamily="34" charset="0"/>
              </a:rPr>
              <a:t>年、こんなことがありました。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日本の国は新型コロナウイルスの影響で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税金の収入・歳入が減ってしまうかもしれない！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その額　８兆</a:t>
            </a:r>
            <a:r>
              <a:rPr lang="en-US" altLang="ja-JP" dirty="0">
                <a:latin typeface="Arial" panose="020B0604020202020204" pitchFamily="34" charset="0"/>
              </a:rPr>
              <a:t>3880</a:t>
            </a:r>
            <a:r>
              <a:rPr lang="ja-JP" altLang="en-US" dirty="0">
                <a:latin typeface="Arial" panose="020B0604020202020204" pitchFamily="34" charset="0"/>
              </a:rPr>
              <a:t>億円。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ものすごい大きい金額の税金が入ってこなくなるのではないか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そんな予測が出ました。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この予測をうけて、政府は使うお金・歳出をどうしたでしょうか？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入ってくるお金が減ったのだから、使うお金も減らしたのでしょうか？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55300" name="スライド番号プレースホルダー 4">
            <a:extLst>
              <a:ext uri="{FF2B5EF4-FFF2-40B4-BE49-F238E27FC236}">
                <a16:creationId xmlns:a16="http://schemas.microsoft.com/office/drawing/2014/main" id="{735414AA-9C87-41DA-89FA-16ADC6247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881021" indent="-338853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355418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897585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439753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981920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524087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4066254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608423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4B51A61-A3AB-4744-BFBA-480DCB00EF9A}" type="slidenum">
              <a:rPr lang="en-US" altLang="ja-JP" sz="1500">
                <a:latin typeface="Arial" panose="020B0604020202020204" pitchFamily="34" charset="0"/>
              </a:rPr>
              <a:pPr/>
              <a:t>5</a:t>
            </a:fld>
            <a:endParaRPr lang="en-US" altLang="ja-JP" sz="1500">
              <a:latin typeface="Arial" panose="020B0604020202020204" pitchFamily="34" charset="0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1BF8B1-D692-464F-A337-0E9E5CDD33E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63B12-CB95-47C3-AEFC-9D3373A460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804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ー 1">
            <a:extLst>
              <a:ext uri="{FF2B5EF4-FFF2-40B4-BE49-F238E27FC236}">
                <a16:creationId xmlns:a16="http://schemas.microsoft.com/office/drawing/2014/main" id="{E2812C5C-0AF8-4EF7-9010-0B62C741D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108450" y="931863"/>
            <a:ext cx="3352800" cy="2514600"/>
          </a:xfrm>
          <a:ln/>
        </p:spPr>
      </p:sp>
      <p:sp>
        <p:nvSpPr>
          <p:cNvPr id="55299" name="ノート プレースホルダー 2">
            <a:extLst>
              <a:ext uri="{FF2B5EF4-FFF2-40B4-BE49-F238E27FC236}">
                <a16:creationId xmlns:a16="http://schemas.microsoft.com/office/drawing/2014/main" id="{5387AC1C-671E-4C7A-AAAA-79A241D0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55300" name="スライド番号プレースホルダー 4">
            <a:extLst>
              <a:ext uri="{FF2B5EF4-FFF2-40B4-BE49-F238E27FC236}">
                <a16:creationId xmlns:a16="http://schemas.microsoft.com/office/drawing/2014/main" id="{735414AA-9C87-41DA-89FA-16ADC6247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881021" indent="-338853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355418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897585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439753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981920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524087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4066254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608423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4B51A61-A3AB-4744-BFBA-480DCB00EF9A}" type="slidenum">
              <a:rPr lang="en-US" altLang="ja-JP" sz="1500">
                <a:latin typeface="Arial" panose="020B0604020202020204" pitchFamily="34" charset="0"/>
              </a:rPr>
              <a:pPr/>
              <a:t>6</a:t>
            </a:fld>
            <a:endParaRPr lang="en-US" altLang="ja-JP" sz="1500">
              <a:latin typeface="Arial" panose="020B0604020202020204" pitchFamily="34" charset="0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1BF8B1-D692-464F-A337-0E9E5CDD33E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63B12-CB95-47C3-AEFC-9D3373A460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290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ー 1">
            <a:extLst>
              <a:ext uri="{FF2B5EF4-FFF2-40B4-BE49-F238E27FC236}">
                <a16:creationId xmlns:a16="http://schemas.microsoft.com/office/drawing/2014/main" id="{E2812C5C-0AF8-4EF7-9010-0B62C741D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108450" y="931863"/>
            <a:ext cx="3352800" cy="2514600"/>
          </a:xfrm>
          <a:ln/>
        </p:spPr>
      </p:sp>
      <p:sp>
        <p:nvSpPr>
          <p:cNvPr id="55299" name="ノート プレースホルダー 2">
            <a:extLst>
              <a:ext uri="{FF2B5EF4-FFF2-40B4-BE49-F238E27FC236}">
                <a16:creationId xmlns:a16="http://schemas.microsoft.com/office/drawing/2014/main" id="{5387AC1C-671E-4C7A-AAAA-79A241D0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>
                <a:latin typeface="Arial" panose="020B0604020202020204" pitchFamily="34" charset="0"/>
              </a:rPr>
              <a:t>歳入は減少する予測でしたが、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歳出は、反対に、予算を増やしました。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入ってくるお金は減ってしまうのに、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使うお金は増やしました。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なぜ、そんなことをしたのでしょうか？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少し時間をとりますので、考えてみてください。</a:t>
            </a:r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55300" name="スライド番号プレースホルダー 4">
            <a:extLst>
              <a:ext uri="{FF2B5EF4-FFF2-40B4-BE49-F238E27FC236}">
                <a16:creationId xmlns:a16="http://schemas.microsoft.com/office/drawing/2014/main" id="{735414AA-9C87-41DA-89FA-16ADC6247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881021" indent="-338853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355418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897585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439753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981920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524087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4066254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608423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4B51A61-A3AB-4744-BFBA-480DCB00EF9A}" type="slidenum">
              <a:rPr lang="en-US" altLang="ja-JP" sz="1500">
                <a:latin typeface="Arial" panose="020B0604020202020204" pitchFamily="34" charset="0"/>
              </a:rPr>
              <a:pPr/>
              <a:t>7</a:t>
            </a:fld>
            <a:endParaRPr lang="en-US" altLang="ja-JP" sz="1500">
              <a:latin typeface="Arial" panose="020B0604020202020204" pitchFamily="34" charset="0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1BF8B1-D692-464F-A337-0E9E5CDD33E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63B12-CB95-47C3-AEFC-9D3373A460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533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ー 1">
            <a:extLst>
              <a:ext uri="{FF2B5EF4-FFF2-40B4-BE49-F238E27FC236}">
                <a16:creationId xmlns:a16="http://schemas.microsoft.com/office/drawing/2014/main" id="{E2812C5C-0AF8-4EF7-9010-0B62C741D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108450" y="931863"/>
            <a:ext cx="3352800" cy="2514600"/>
          </a:xfrm>
          <a:ln/>
        </p:spPr>
      </p:sp>
      <p:sp>
        <p:nvSpPr>
          <p:cNvPr id="55299" name="ノート プレースホルダー 2">
            <a:extLst>
              <a:ext uri="{FF2B5EF4-FFF2-40B4-BE49-F238E27FC236}">
                <a16:creationId xmlns:a16="http://schemas.microsoft.com/office/drawing/2014/main" id="{5387AC1C-671E-4C7A-AAAA-79A241D0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>
                <a:latin typeface="Arial" panose="020B0604020202020204" pitchFamily="34" charset="0"/>
              </a:rPr>
              <a:t>日本の国の使命は、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国民の生命と生活を守ること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だから、コロナウイルスによる被害を大きくしないように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必要なところにはお金を使って問題を解決しようとしました。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早く、コロナウイルスの感染者数を少なくして、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元通りの生活、経済にすることができれば、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国の収入も元通りにすることができます。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55300" name="スライド番号プレースホルダー 4">
            <a:extLst>
              <a:ext uri="{FF2B5EF4-FFF2-40B4-BE49-F238E27FC236}">
                <a16:creationId xmlns:a16="http://schemas.microsoft.com/office/drawing/2014/main" id="{735414AA-9C87-41DA-89FA-16ADC6247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881021" indent="-338853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355418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897585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439753" indent="-271084"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981920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524087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4066254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608423" indent="-271084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4B51A61-A3AB-4744-BFBA-480DCB00EF9A}" type="slidenum">
              <a:rPr lang="en-US" altLang="ja-JP" sz="1500">
                <a:latin typeface="Arial" panose="020B0604020202020204" pitchFamily="34" charset="0"/>
              </a:rPr>
              <a:pPr/>
              <a:t>8</a:t>
            </a:fld>
            <a:endParaRPr lang="en-US" altLang="ja-JP" sz="1500">
              <a:latin typeface="Arial" panose="020B0604020202020204" pitchFamily="34" charset="0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1BF8B1-D692-464F-A337-0E9E5CDD33E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63B12-CB95-47C3-AEFC-9D3373A460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92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89063" y="1192213"/>
            <a:ext cx="4297362" cy="32242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ここからは、日本の財政の現状と</a:t>
            </a:r>
            <a:endParaRPr kumimoji="1" lang="en-US" altLang="ja-JP" dirty="0"/>
          </a:p>
          <a:p>
            <a:r>
              <a:rPr kumimoji="1" lang="ja-JP" altLang="en-US" dirty="0"/>
              <a:t>皆に考えてもらいたいことについてお話します。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6D6F2-7364-4F25-89C4-9E50C66B6271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ヘッダー プレースホルダー 4">
            <a:extLst>
              <a:ext uri="{FF2B5EF4-FFF2-40B4-BE49-F238E27FC236}">
                <a16:creationId xmlns:a16="http://schemas.microsoft.com/office/drawing/2014/main" id="{A616F6EA-6BCB-4DF0-9054-04AA9CC2BF1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東京地方税理士会鎌倉支部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5AD4D66-FD00-4D9D-B258-DBF96E1554F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2020/7/6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1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1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B91312C-DD09-4AFC-865D-4D8258CC457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5599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F9088-7FF2-409E-BCA5-6ADCD62206B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867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1" y="214313"/>
            <a:ext cx="1951038" cy="59182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BF9FF-5951-45BA-9D42-97070F67419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61909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0940" y="214314"/>
            <a:ext cx="7793037" cy="146208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145089" y="2017713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145089" y="4151313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1CD28-29EB-408C-8C6F-DB124E3D5FB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6123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0940" y="214314"/>
            <a:ext cx="7793037" cy="146208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3A399-901B-4DBE-8305-3FB2E316C26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267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CF653-CA5E-4272-897F-CBB894FD7E9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645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04FA4-BD82-454D-804A-DDAA60C7B81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5530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5089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346EA-66C2-4DF9-BB5C-AE8337D882B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7352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1AA1F-9353-4494-8B89-28A95146F27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36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15BE4-88D4-45C2-9111-C4654379F8C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673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6C986-AF44-438B-B6E3-A4251055719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88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DF3F0-13BD-4840-A5C9-33B6CB07AFC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2255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58FA2-B88E-4119-A4DA-E0B78ECCEE8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0790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4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1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D847EA7B-9B89-46F8-BB2D-8A38DCB8720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57" r:id="rId1"/>
    <p:sldLayoutId id="2147486339" r:id="rId2"/>
    <p:sldLayoutId id="2147486340" r:id="rId3"/>
    <p:sldLayoutId id="2147486341" r:id="rId4"/>
    <p:sldLayoutId id="2147486342" r:id="rId5"/>
    <p:sldLayoutId id="2147486343" r:id="rId6"/>
    <p:sldLayoutId id="2147486344" r:id="rId7"/>
    <p:sldLayoutId id="2147486345" r:id="rId8"/>
    <p:sldLayoutId id="2147486346" r:id="rId9"/>
    <p:sldLayoutId id="2147486347" r:id="rId10"/>
    <p:sldLayoutId id="2147486348" r:id="rId11"/>
    <p:sldLayoutId id="2147486349" r:id="rId12"/>
    <p:sldLayoutId id="214748635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49071" y="887023"/>
            <a:ext cx="7886700" cy="994172"/>
          </a:xfrm>
        </p:spPr>
        <p:txBody>
          <a:bodyPr/>
          <a:lstStyle/>
          <a:p>
            <a:r>
              <a:rPr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日本の財政</a:t>
            </a:r>
            <a:endParaRPr kumimoji="1" lang="ja-JP" altLang="en-US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62837" y="2091170"/>
            <a:ext cx="7059168" cy="1864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2700" b="1" dirty="0">
              <a:solidFill>
                <a:prstClr val="white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defTabSz="6858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700" b="1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</a:t>
            </a:r>
            <a:r>
              <a:rPr lang="ja-JP" altLang="en-US" sz="27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財政ってなんだろう？</a:t>
            </a:r>
            <a:endParaRPr lang="en-US" altLang="ja-JP" sz="2700" b="1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7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家計との違いは、なんだろう？</a:t>
            </a:r>
            <a:endParaRPr lang="en-US" altLang="ja-JP" sz="2700" b="1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AF8685-E419-4A12-9AD0-3163E3D1A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13398" y="5587938"/>
            <a:ext cx="2057400" cy="273844"/>
          </a:xfrm>
        </p:spPr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7480CB83-890A-4B41-ACDC-327DB2CBE850}" type="slidenum">
              <a:rPr lang="ja-JP" altLang="en-US">
                <a:solidFill>
                  <a:prstClr val="black"/>
                </a:solidFill>
                <a:ea typeface="游ゴシック" panose="020B0400000000000000" pitchFamily="50" charset="-128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lang="ja-JP" altLang="en-US" dirty="0">
              <a:solidFill>
                <a:prstClr val="black"/>
              </a:solidFill>
              <a:ea typeface="游ゴシック" panose="020B04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50B15486-B593-304C-6717-17F63989BF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53" b="89055" l="5594" r="88811">
                        <a14:foregroundMark x1="7692" y1="55224" x2="7692" y2="55224"/>
                        <a14:foregroundMark x1="7692" y1="55224" x2="7692" y2="55224"/>
                        <a14:foregroundMark x1="9091" y1="56716" x2="9091" y2="56716"/>
                        <a14:foregroundMark x1="8392" y1="54726" x2="8392" y2="54726"/>
                        <a14:foregroundMark x1="8392" y1="54726" x2="8392" y2="54726"/>
                        <a14:foregroundMark x1="8392" y1="54726" x2="8392" y2="54726"/>
                        <a14:foregroundMark x1="43357" y1="18408" x2="43357" y2="18408"/>
                        <a14:foregroundMark x1="43357" y1="18408" x2="43357" y2="18408"/>
                        <a14:foregroundMark x1="41259" y1="29851" x2="50350" y2="40796"/>
                        <a14:foregroundMark x1="67832" y1="16915" x2="67832" y2="16915"/>
                        <a14:foregroundMark x1="67832" y1="17413" x2="64336" y2="19900"/>
                        <a14:foregroundMark x1="64840" y1="34826" x2="69930" y2="35323"/>
                        <a14:foregroundMark x1="34266" y1="31841" x2="64840" y2="34826"/>
                        <a14:foregroundMark x1="69930" y1="35323" x2="70629" y2="34826"/>
                        <a14:foregroundMark x1="62937" y1="37811" x2="62238" y2="46269"/>
                        <a14:foregroundMark x1="39860" y1="69154" x2="39860" y2="69154"/>
                        <a14:foregroundMark x1="39860" y1="69154" x2="39860" y2="69154"/>
                        <a14:foregroundMark x1="39860" y1="69154" x2="39860" y2="69154"/>
                        <a14:foregroundMark x1="60140" y1="70149" x2="60140" y2="70149"/>
                        <a14:foregroundMark x1="19580" y1="64179" x2="19580" y2="64179"/>
                        <a14:foregroundMark x1="19580" y1="64179" x2="19580" y2="64179"/>
                        <a14:foregroundMark x1="88811" y1="44279" x2="88811" y2="44279"/>
                        <a14:foregroundMark x1="5827" y1="54726" x2="6294" y2="55721"/>
                        <a14:foregroundMark x1="5594" y1="54229" x2="5827" y2="54726"/>
                        <a14:foregroundMark x1="30070" y1="35821" x2="30070" y2="35821"/>
                        <a14:foregroundMark x1="29371" y1="35821" x2="29371" y2="35821"/>
                        <a14:backgroundMark x1="4196" y1="54726" x2="4196" y2="54726"/>
                        <a14:backgroundMark x1="4196" y1="54726" x2="4196" y2="54726"/>
                        <a14:backgroundMark x1="4196" y1="55721" x2="4196" y2="55721"/>
                        <a14:backgroundMark x1="5594" y1="56716" x2="5594" y2="56716"/>
                        <a14:backgroundMark x1="6294" y1="57214" x2="6294" y2="57214"/>
                        <a14:backgroundMark x1="5594" y1="55721" x2="5594" y2="55721"/>
                        <a14:backgroundMark x1="5594" y1="55721" x2="5594" y2="55721"/>
                        <a14:backgroundMark x1="5594" y1="56716" x2="5594" y2="56716"/>
                        <a14:backgroundMark x1="5594" y1="56716" x2="5594" y2="56716"/>
                        <a14:backgroundMark x1="5594" y1="56716" x2="5594" y2="56716"/>
                        <a14:backgroundMark x1="5594" y1="56716" x2="5594" y2="56716"/>
                        <a14:backgroundMark x1="5594" y1="57214" x2="5594" y2="57214"/>
                        <a14:backgroundMark x1="5594" y1="56716" x2="5594" y2="56716"/>
                        <a14:backgroundMark x1="5594" y1="56716" x2="5594" y2="56716"/>
                        <a14:backgroundMark x1="70629" y1="35821" x2="70629" y2="35821"/>
                        <a14:backgroundMark x1="70629" y1="35821" x2="70629" y2="35821"/>
                        <a14:backgroundMark x1="70629" y1="34826" x2="70629" y2="34826"/>
                        <a14:backgroundMark x1="70629" y1="34826" x2="70629" y2="34826"/>
                        <a14:backgroundMark x1="70629" y1="34826" x2="70629" y2="348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565" y="4005064"/>
            <a:ext cx="1459865" cy="2049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7890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>
            <a:extLst>
              <a:ext uri="{FF2B5EF4-FFF2-40B4-BE49-F238E27FC236}">
                <a16:creationId xmlns:a16="http://schemas.microsoft.com/office/drawing/2014/main" id="{AC0AE476-72BC-4986-B5D8-7AFD6E8F5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6210" y="2452031"/>
            <a:ext cx="4108278" cy="2996213"/>
          </a:xfrm>
          <a:noFill/>
        </p:spPr>
        <p:txBody>
          <a:bodyPr>
            <a:normAutofit/>
          </a:bodyPr>
          <a:lstStyle/>
          <a:p>
            <a:pPr algn="l"/>
            <a:b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endParaRPr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4277" name="スライド番号プレースホルダー 2">
            <a:extLst>
              <a:ext uri="{FF2B5EF4-FFF2-40B4-BE49-F238E27FC236}">
                <a16:creationId xmlns:a16="http://schemas.microsoft.com/office/drawing/2014/main" id="{362D5419-CE91-417E-84FC-B7526755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40181" y="5624513"/>
            <a:ext cx="875169" cy="2738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557199" indent="-21430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1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857228" indent="-171446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200120" indent="-171446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1543012" indent="-171446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1885903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228795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2571686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2914577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None/>
            </a:pPr>
            <a:fld id="{AF9A9393-861B-4321-A130-77FFF728C794}" type="slidenum">
              <a:rPr kumimoji="0" lang="en-US" altLang="ja-JP" sz="1350"/>
              <a:pPr>
                <a:lnSpc>
                  <a:spcPct val="90000"/>
                </a:lnSpc>
                <a:spcBef>
                  <a:spcPct val="0"/>
                </a:spcBef>
                <a:spcAft>
                  <a:spcPts val="450"/>
                </a:spcAft>
                <a:buClrTx/>
                <a:buSzTx/>
                <a:buNone/>
              </a:pPr>
              <a:t>10</a:t>
            </a:fld>
            <a:endParaRPr kumimoji="0" lang="en-US" altLang="ja-JP" sz="1350"/>
          </a:p>
        </p:txBody>
      </p:sp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939E5E66-74B4-4A65-B11B-430C003AA8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/>
          <a:stretch/>
        </p:blipFill>
        <p:spPr>
          <a:xfrm>
            <a:off x="9817" y="-45590"/>
            <a:ext cx="6022246" cy="6877100"/>
          </a:xfrm>
          <a:prstGeom prst="rect">
            <a:avLst/>
          </a:prstGeom>
        </p:spPr>
      </p:pic>
      <p:sp>
        <p:nvSpPr>
          <p:cNvPr id="54276" name="テキスト ボックス 2">
            <a:extLst>
              <a:ext uri="{FF2B5EF4-FFF2-40B4-BE49-F238E27FC236}">
                <a16:creationId xmlns:a16="http://schemas.microsoft.com/office/drawing/2014/main" id="{D559997C-FDC2-46B7-AB2C-7F678226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063" y="302975"/>
            <a:ext cx="3136764" cy="460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spcAft>
                <a:spcPts val="450"/>
              </a:spcAft>
              <a:buClrTx/>
              <a:buSzTx/>
              <a:buNone/>
            </a:pPr>
            <a:endParaRPr lang="en-US" altLang="ja-JP" sz="3300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ClrTx/>
              <a:buSzTx/>
              <a:buNone/>
            </a:pPr>
            <a:r>
              <a:rPr lang="ja-JP" altLang="en-US" sz="3300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日本の財政</a:t>
            </a:r>
            <a:endParaRPr lang="en-US" altLang="ja-JP" sz="3300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ClrTx/>
              <a:buSzTx/>
              <a:buNone/>
            </a:pPr>
            <a:endParaRPr lang="en-US" altLang="ja-JP" sz="3300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ClrTx/>
              <a:buSzTx/>
              <a:buNone/>
            </a:pPr>
            <a:r>
              <a:rPr lang="ja-JP" altLang="en-US" sz="3300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国債による</a:t>
            </a:r>
            <a:endParaRPr lang="en-US" altLang="ja-JP" sz="3300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ClrTx/>
              <a:buSzTx/>
              <a:buNone/>
            </a:pPr>
            <a:r>
              <a:rPr lang="ja-JP" altLang="en-US" sz="3300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穴埋め</a:t>
            </a:r>
            <a:endParaRPr lang="en-US" altLang="ja-JP" sz="3300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ClrTx/>
              <a:buSzTx/>
              <a:buNone/>
            </a:pPr>
            <a:endParaRPr lang="en-US" altLang="ja-JP" sz="3300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ClrTx/>
              <a:buSzTx/>
              <a:buNone/>
            </a:pPr>
            <a:r>
              <a:rPr lang="ja-JP" altLang="en-US" sz="3300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どこに問題が</a:t>
            </a:r>
            <a:endParaRPr lang="en-US" altLang="ja-JP" sz="4050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ClrTx/>
              <a:buSzTx/>
              <a:buNone/>
            </a:pPr>
            <a:r>
              <a:rPr lang="ja-JP" altLang="en-US" sz="3300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あるのだろう？</a:t>
            </a:r>
            <a:endParaRPr lang="en-US" altLang="ja-JP" sz="3300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0DA2EE29-F0D1-461A-97D7-B6D3D3F319C5}"/>
              </a:ext>
            </a:extLst>
          </p:cNvPr>
          <p:cNvSpPr txBox="1">
            <a:spLocks/>
          </p:cNvSpPr>
          <p:nvPr/>
        </p:nvSpPr>
        <p:spPr>
          <a:xfrm>
            <a:off x="6812625" y="6387460"/>
            <a:ext cx="2331375" cy="45011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450"/>
              </a:spcAft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グラフ・財務省「日本の財政を考える」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372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>
            <a:extLst>
              <a:ext uri="{FF2B5EF4-FFF2-40B4-BE49-F238E27FC236}">
                <a16:creationId xmlns:a16="http://schemas.microsoft.com/office/drawing/2014/main" id="{AC0AE476-72BC-4986-B5D8-7AFD6E8F5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1252" y="3564499"/>
            <a:ext cx="6912747" cy="1518309"/>
          </a:xfrm>
        </p:spPr>
        <p:txBody>
          <a:bodyPr>
            <a:noAutofit/>
          </a:bodyPr>
          <a:lstStyle/>
          <a:p>
            <a:pPr algn="l"/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みんなは、どう思うかな？</a:t>
            </a:r>
          </a:p>
        </p:txBody>
      </p:sp>
      <p:sp>
        <p:nvSpPr>
          <p:cNvPr id="54277" name="スライド番号プレースホルダー 2">
            <a:extLst>
              <a:ext uri="{FF2B5EF4-FFF2-40B4-BE49-F238E27FC236}">
                <a16:creationId xmlns:a16="http://schemas.microsoft.com/office/drawing/2014/main" id="{362D5419-CE91-417E-84FC-B7526755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7104" y="5625007"/>
            <a:ext cx="2057400" cy="2738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557199" indent="-21430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1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857228" indent="-171446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200120" indent="-171446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1543012" indent="-171446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1885903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228795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2571686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2914577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9A9393-861B-4321-A130-77FFF728C794}" type="slidenum">
              <a:rPr kumimoji="0" lang="en-US" altLang="ja-JP" sz="105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ja-JP" sz="1050" dirty="0"/>
          </a:p>
        </p:txBody>
      </p:sp>
      <p:sp>
        <p:nvSpPr>
          <p:cNvPr id="54276" name="テキスト ボックス 2">
            <a:extLst>
              <a:ext uri="{FF2B5EF4-FFF2-40B4-BE49-F238E27FC236}">
                <a16:creationId xmlns:a16="http://schemas.microsoft.com/office/drawing/2014/main" id="{D559997C-FDC2-46B7-AB2C-7F678226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509" y="1484784"/>
            <a:ext cx="6434982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05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国債が増えてしまっている</a:t>
            </a:r>
            <a:endParaRPr lang="en-US" altLang="ja-JP" sz="405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05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原因は何だろう？</a:t>
            </a:r>
            <a:endParaRPr lang="en-US" altLang="ja-JP" sz="405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8C538557-F74C-4C4F-A153-8AF839EBA883}"/>
              </a:ext>
            </a:extLst>
          </p:cNvPr>
          <p:cNvSpPr/>
          <p:nvPr/>
        </p:nvSpPr>
        <p:spPr>
          <a:xfrm>
            <a:off x="1391680" y="4194775"/>
            <a:ext cx="4909502" cy="1315745"/>
          </a:xfrm>
          <a:prstGeom prst="wedgeEllipseCallout">
            <a:avLst>
              <a:gd name="adj1" fmla="val 54552"/>
              <a:gd name="adj2" fmla="val 2188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6BE2597-AE42-3897-D778-2E96E54729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4522270"/>
            <a:ext cx="903887" cy="12829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480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>
            <a:extLst>
              <a:ext uri="{FF2B5EF4-FFF2-40B4-BE49-F238E27FC236}">
                <a16:creationId xmlns:a16="http://schemas.microsoft.com/office/drawing/2014/main" id="{AC0AE476-72BC-4986-B5D8-7AFD6E8F5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20" y="2780928"/>
            <a:ext cx="7175879" cy="715581"/>
          </a:xfrm>
        </p:spPr>
        <p:txBody>
          <a:bodyPr>
            <a:noAutofit/>
          </a:bodyPr>
          <a:lstStyle/>
          <a:p>
            <a:pPr algn="l"/>
            <a:r>
              <a:rPr lang="ja-JP" altLang="en-US" sz="2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 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国債が増えてしまっている原因、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つまり、日本の社会の問題は、</a:t>
            </a:r>
          </a:p>
        </p:txBody>
      </p:sp>
      <p:sp>
        <p:nvSpPr>
          <p:cNvPr id="54277" name="スライド番号プレースホルダー 2">
            <a:extLst>
              <a:ext uri="{FF2B5EF4-FFF2-40B4-BE49-F238E27FC236}">
                <a16:creationId xmlns:a16="http://schemas.microsoft.com/office/drawing/2014/main" id="{362D5419-CE91-417E-84FC-B7526755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7104" y="5625007"/>
            <a:ext cx="2057400" cy="2738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557199" indent="-21430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1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857228" indent="-171446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200120" indent="-171446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1543012" indent="-171446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1885903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228795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2571686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2914577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9A9393-861B-4321-A130-77FFF728C794}" type="slidenum">
              <a:rPr kumimoji="0" lang="en-US" altLang="ja-JP" sz="105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ja-JP" sz="1050" dirty="0"/>
          </a:p>
        </p:txBody>
      </p:sp>
      <p:sp>
        <p:nvSpPr>
          <p:cNvPr id="54276" name="テキスト ボックス 2">
            <a:extLst>
              <a:ext uri="{FF2B5EF4-FFF2-40B4-BE49-F238E27FC236}">
                <a16:creationId xmlns:a16="http://schemas.microsoft.com/office/drawing/2014/main" id="{D559997C-FDC2-46B7-AB2C-7F678226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1252" y="1225867"/>
            <a:ext cx="6434982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05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どんな原因があるだろう？</a:t>
            </a:r>
            <a:endParaRPr lang="en-US" altLang="ja-JP" sz="405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A8326F5-12E1-4B4A-902F-74C2B3AE8892}"/>
              </a:ext>
            </a:extLst>
          </p:cNvPr>
          <p:cNvSpPr txBox="1"/>
          <p:nvPr/>
        </p:nvSpPr>
        <p:spPr>
          <a:xfrm>
            <a:off x="1821252" y="3946047"/>
            <a:ext cx="68877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・少子高齢化による社会保障費の増加</a:t>
            </a:r>
            <a:br>
              <a:rPr lang="en-US" altLang="ja-JP" sz="28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・経済の停滞による税収の伸び悩み</a:t>
            </a:r>
            <a:br>
              <a:rPr lang="en-US" altLang="ja-JP" sz="28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・効果的でない税金の使われ方</a:t>
            </a:r>
            <a:br>
              <a:rPr lang="en-US" altLang="ja-JP" sz="28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他にもありそうです。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B5917B0-5F04-C2A0-74EC-8A9F558FE6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974111" cy="1382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27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6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>
            <a:extLst>
              <a:ext uri="{FF2B5EF4-FFF2-40B4-BE49-F238E27FC236}">
                <a16:creationId xmlns:a16="http://schemas.microsoft.com/office/drawing/2014/main" id="{AC0AE476-72BC-4986-B5D8-7AFD6E8F5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9752" y="2209139"/>
            <a:ext cx="6446747" cy="1075621"/>
          </a:xfrm>
        </p:spPr>
        <p:txBody>
          <a:bodyPr>
            <a:noAutofit/>
          </a:bodyPr>
          <a:lstStyle/>
          <a:p>
            <a:pPr algn="l"/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日本の社会問題を解決するには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どうしたら良いでしょう？</a:t>
            </a:r>
          </a:p>
        </p:txBody>
      </p:sp>
      <p:sp>
        <p:nvSpPr>
          <p:cNvPr id="54277" name="スライド番号プレースホルダー 2">
            <a:extLst>
              <a:ext uri="{FF2B5EF4-FFF2-40B4-BE49-F238E27FC236}">
                <a16:creationId xmlns:a16="http://schemas.microsoft.com/office/drawing/2014/main" id="{362D5419-CE91-417E-84FC-B7526755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7104" y="5625007"/>
            <a:ext cx="2057400" cy="2738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557199" indent="-21430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1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857228" indent="-171446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200120" indent="-171446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1543012" indent="-171446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1885903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228795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2571686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2914577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9A9393-861B-4321-A130-77FFF728C794}" type="slidenum">
              <a:rPr kumimoji="0" lang="en-US" altLang="ja-JP" sz="105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kumimoji="0" lang="en-US" altLang="ja-JP" sz="1050" dirty="0"/>
          </a:p>
        </p:txBody>
      </p:sp>
      <p:sp>
        <p:nvSpPr>
          <p:cNvPr id="54276" name="テキスト ボックス 2">
            <a:extLst>
              <a:ext uri="{FF2B5EF4-FFF2-40B4-BE49-F238E27FC236}">
                <a16:creationId xmlns:a16="http://schemas.microsoft.com/office/drawing/2014/main" id="{D559997C-FDC2-46B7-AB2C-7F678226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1225867"/>
            <a:ext cx="7449466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05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みんなに考えてもらいたいこと</a:t>
            </a:r>
            <a:endParaRPr lang="en-US" altLang="ja-JP" sz="405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8" name="Picture 4" descr="国会議事堂のイラスト">
            <a:extLst>
              <a:ext uri="{FF2B5EF4-FFF2-40B4-BE49-F238E27FC236}">
                <a16:creationId xmlns:a16="http://schemas.microsoft.com/office/drawing/2014/main" id="{162DED36-07C8-0091-7D8F-D8BE39858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952258"/>
            <a:ext cx="381000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投票のイラスト（選挙）">
            <a:extLst>
              <a:ext uri="{FF2B5EF4-FFF2-40B4-BE49-F238E27FC236}">
                <a16:creationId xmlns:a16="http://schemas.microsoft.com/office/drawing/2014/main" id="{094EA2D2-5816-58EB-819C-C303A41A1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252" y="3748703"/>
            <a:ext cx="1808164" cy="264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6A791FA-3C99-E29D-61FF-0395F51FE5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92321"/>
            <a:ext cx="974111" cy="1382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76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横巻き 6"/>
          <p:cNvSpPr>
            <a:spLocks noChangeArrowheads="1"/>
          </p:cNvSpPr>
          <p:nvPr/>
        </p:nvSpPr>
        <p:spPr bwMode="auto">
          <a:xfrm>
            <a:off x="1259632" y="153595"/>
            <a:ext cx="6390965" cy="1033462"/>
          </a:xfrm>
          <a:prstGeom prst="horizontalScroll">
            <a:avLst>
              <a:gd name="adj" fmla="val 12500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dirty="0"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2800" dirty="0">
                <a:solidFill>
                  <a:srgbClr val="0000CC"/>
                </a:solidFill>
                <a:latin typeface="HG創英角ﾎﾟｯﾌﾟ体" pitchFamily="49" charset="-128"/>
                <a:ea typeface="HG創英角ﾎﾟｯﾌﾟ体" pitchFamily="49" charset="-128"/>
              </a:rPr>
              <a:t>国債のない社会</a:t>
            </a: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は</a:t>
            </a:r>
            <a:r>
              <a:rPr lang="ja-JP" altLang="en-US" sz="2800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目的</a:t>
            </a: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じゃない！</a:t>
            </a:r>
            <a:endParaRPr lang="ja-JP" altLang="en-US" sz="2000" dirty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sp>
        <p:nvSpPr>
          <p:cNvPr id="70660" name="円形吹き出し 7"/>
          <p:cNvSpPr>
            <a:spLocks noChangeArrowheads="1"/>
          </p:cNvSpPr>
          <p:nvPr/>
        </p:nvSpPr>
        <p:spPr bwMode="auto">
          <a:xfrm>
            <a:off x="1610594" y="1190942"/>
            <a:ext cx="4485900" cy="2553474"/>
          </a:xfrm>
          <a:prstGeom prst="wedgeEllipseCallout">
            <a:avLst>
              <a:gd name="adj1" fmla="val 57740"/>
              <a:gd name="adj2" fmla="val 18821"/>
            </a:avLst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社会にある問題を</a:t>
            </a:r>
            <a:endParaRPr lang="en-US" altLang="ja-JP" sz="2800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しっかり考えて、</a:t>
            </a:r>
            <a:endParaRPr lang="en-US" altLang="ja-JP" sz="2800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みんなで解決して</a:t>
            </a:r>
            <a:endParaRPr lang="en-US" altLang="ja-JP" sz="2800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いい社会をつくる。</a:t>
            </a:r>
            <a:endParaRPr lang="en-US" altLang="ja-JP" sz="2800" dirty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88426" y="6021288"/>
            <a:ext cx="3384550" cy="720725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ja-JP" altLang="ja-JP" sz="2000" dirty="0">
                <a:latin typeface="HG創英角ﾎﾟｯﾌﾟ体" pitchFamily="49" charset="-128"/>
                <a:ea typeface="HG創英角ﾎﾟｯﾌﾟ体" pitchFamily="49" charset="-128"/>
              </a:rPr>
              <a:t>税務の味方　トッチーくん</a:t>
            </a:r>
            <a:endParaRPr lang="en-US" altLang="ja-JP" sz="2000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 eaLnBrk="1" hangingPunct="1">
              <a:defRPr/>
            </a:pPr>
            <a:r>
              <a:rPr lang="en-US" altLang="ja-JP" sz="2000" dirty="0">
                <a:latin typeface="HG創英角ﾎﾟｯﾌﾟ体" pitchFamily="49" charset="-128"/>
                <a:ea typeface="HG創英角ﾎﾟｯﾌﾟ体" pitchFamily="49" charset="-128"/>
              </a:rPr>
              <a:t>by </a:t>
            </a:r>
            <a:r>
              <a:rPr lang="ja-JP" altLang="en-US" sz="2000" dirty="0">
                <a:latin typeface="HG創英角ﾎﾟｯﾌﾟ体" pitchFamily="49" charset="-128"/>
                <a:ea typeface="HG創英角ﾎﾟｯﾌﾟ体" pitchFamily="49" charset="-128"/>
              </a:rPr>
              <a:t>東京地方税理士会</a:t>
            </a:r>
            <a:endParaRPr lang="ja-JP" altLang="ja-JP" sz="2000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pPr eaLnBrk="1" hangingPunct="1">
              <a:defRPr/>
            </a:pPr>
            <a:endParaRPr lang="ja-JP" altLang="en-US" dirty="0"/>
          </a:p>
        </p:txBody>
      </p:sp>
      <p:sp>
        <p:nvSpPr>
          <p:cNvPr id="8" name="円形吹き出し 7">
            <a:extLst>
              <a:ext uri="{FF2B5EF4-FFF2-40B4-BE49-F238E27FC236}">
                <a16:creationId xmlns:a16="http://schemas.microsoft.com/office/drawing/2014/main" id="{4951FA07-450D-4233-BA0D-A952187FC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5022"/>
            <a:ext cx="5953843" cy="3159383"/>
          </a:xfrm>
          <a:prstGeom prst="wedgeEllipseCallout">
            <a:avLst>
              <a:gd name="adj1" fmla="val 52562"/>
              <a:gd name="adj2" fmla="val -29014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その</a:t>
            </a:r>
            <a:r>
              <a:rPr lang="ja-JP" altLang="en-US" sz="2800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結果</a:t>
            </a: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として、</a:t>
            </a:r>
            <a:endParaRPr lang="en-US" altLang="ja-JP" sz="2800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solidFill>
                  <a:srgbClr val="0000CC"/>
                </a:solidFill>
                <a:latin typeface="HG創英角ﾎﾟｯﾌﾟ体" pitchFamily="49" charset="-128"/>
                <a:ea typeface="HG創英角ﾎﾟｯﾌﾟ体" pitchFamily="49" charset="-128"/>
              </a:rPr>
              <a:t>国債のない社会</a:t>
            </a: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になっている。</a:t>
            </a:r>
            <a:endParaRPr lang="en-US" altLang="ja-JP" sz="2800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そんな社会をみんなで</a:t>
            </a:r>
            <a:endParaRPr lang="en-US" altLang="ja-JP" sz="2800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つくっていこう！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C8924C2-F6F4-C393-0F1C-225860B01D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116" y="1648541"/>
            <a:ext cx="3073703" cy="43475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BD50A5-06FA-41B2-A1A0-F817A5860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0349" y="1314451"/>
            <a:ext cx="3105011" cy="998129"/>
          </a:xfrm>
        </p:spPr>
        <p:txBody>
          <a:bodyPr>
            <a:normAutofit fontScale="90000"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日本の国の</a:t>
            </a:r>
            <a:br>
              <a:rPr lang="en-US" altLang="ja-JP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歳出予算</a:t>
            </a:r>
            <a:endParaRPr lang="en-US" altLang="ja-JP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AB455BE-F2C7-4D1A-8965-28061D387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0349" y="2612109"/>
            <a:ext cx="3264020" cy="293144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歳出とは、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国や地方公共団体が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使うお金。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１年間の支出のこと。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どんなことに使われて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いるのだろう？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endParaRPr lang="en-US" sz="1500" dirty="0"/>
          </a:p>
        </p:txBody>
      </p:sp>
      <p:pic>
        <p:nvPicPr>
          <p:cNvPr id="5" name="コンテンツ プレースホルダー 4" descr="グラフ, 円グラフ&#10;&#10;自動的に生成された説明">
            <a:extLst>
              <a:ext uri="{FF2B5EF4-FFF2-40B4-BE49-F238E27FC236}">
                <a16:creationId xmlns:a16="http://schemas.microsoft.com/office/drawing/2014/main" id="{6146DC5A-868D-4CF6-B118-D2D60F0DBC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" r="4525" b="1"/>
          <a:stretch/>
        </p:blipFill>
        <p:spPr>
          <a:xfrm>
            <a:off x="16" y="857257"/>
            <a:ext cx="5176283" cy="5143493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9" name="タイトル 1">
            <a:extLst>
              <a:ext uri="{FF2B5EF4-FFF2-40B4-BE49-F238E27FC236}">
                <a16:creationId xmlns:a16="http://schemas.microsoft.com/office/drawing/2014/main" id="{1D36DD99-147D-406E-B759-69D7A90C0830}"/>
              </a:ext>
            </a:extLst>
          </p:cNvPr>
          <p:cNvSpPr txBox="1">
            <a:spLocks/>
          </p:cNvSpPr>
          <p:nvPr/>
        </p:nvSpPr>
        <p:spPr>
          <a:xfrm>
            <a:off x="4291635" y="5543551"/>
            <a:ext cx="4303725" cy="45011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450"/>
              </a:spcAft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グラフ・財務省「日本の財政を考える」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94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BD50A5-06FA-41B2-A1A0-F817A5860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921" y="1314451"/>
            <a:ext cx="2883159" cy="998129"/>
          </a:xfrm>
        </p:spPr>
        <p:txBody>
          <a:bodyPr>
            <a:normAutofit fontScale="90000"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日本の国の</a:t>
            </a:r>
            <a:br>
              <a:rPr lang="en-US" altLang="ja-JP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歳入予算</a:t>
            </a:r>
            <a:endParaRPr lang="en-US" altLang="ja-JP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AB455BE-F2C7-4D1A-8965-28061D387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677" y="2612110"/>
            <a:ext cx="3065211" cy="2931440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歳入とは、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国や地方公共団体の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１年間の収入のこと。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どんな収入が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spcAft>
                <a:spcPts val="450"/>
              </a:spcAft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あるだろう？</a:t>
            </a:r>
            <a:endParaRPr 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 descr="ダイアグラム, ベン図表&#10;&#10;自動的に生成された説明">
            <a:extLst>
              <a:ext uri="{FF2B5EF4-FFF2-40B4-BE49-F238E27FC236}">
                <a16:creationId xmlns:a16="http://schemas.microsoft.com/office/drawing/2014/main" id="{9C19EE3C-765B-484C-AEF8-65DFD37617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8"/>
          <a:stretch/>
        </p:blipFill>
        <p:spPr>
          <a:xfrm>
            <a:off x="3711141" y="857251"/>
            <a:ext cx="5432859" cy="51434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  <p:sp>
        <p:nvSpPr>
          <p:cNvPr id="19" name="タイトル 1">
            <a:extLst>
              <a:ext uri="{FF2B5EF4-FFF2-40B4-BE49-F238E27FC236}">
                <a16:creationId xmlns:a16="http://schemas.microsoft.com/office/drawing/2014/main" id="{1D36DD99-147D-406E-B759-69D7A90C0830}"/>
              </a:ext>
            </a:extLst>
          </p:cNvPr>
          <p:cNvSpPr txBox="1">
            <a:spLocks/>
          </p:cNvSpPr>
          <p:nvPr/>
        </p:nvSpPr>
        <p:spPr>
          <a:xfrm>
            <a:off x="3711141" y="6216714"/>
            <a:ext cx="4303725" cy="45011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450"/>
              </a:spcAft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グラフ・財務省「日本の財政を考える」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50"/>
              </a:spcAft>
            </a:pPr>
            <a:r>
              <a:rPr kumimoji="1" lang="en-US" altLang="ja-JP" sz="800" dirty="0"/>
              <a:t>https://www.mof.go.jp/policy/budget/fiscal_condition/related_data/202104_kanryaku.pdf</a:t>
            </a:r>
            <a:endParaRPr kumimoji="1" lang="ja-JP" altLang="en-US" sz="800" dirty="0"/>
          </a:p>
          <a:p>
            <a:pPr>
              <a:spcAft>
                <a:spcPts val="450"/>
              </a:spcAft>
            </a:pP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50"/>
              </a:spcAft>
            </a:pP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5718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>
            <a:extLst>
              <a:ext uri="{FF2B5EF4-FFF2-40B4-BE49-F238E27FC236}">
                <a16:creationId xmlns:a16="http://schemas.microsoft.com/office/drawing/2014/main" id="{AC0AE476-72BC-4986-B5D8-7AFD6E8F5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287" y="2852936"/>
            <a:ext cx="8335838" cy="2160985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①　日本の国の</a:t>
            </a:r>
            <a:r>
              <a:rPr lang="ja-JP" altLang="en-US" sz="33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</a:t>
            </a:r>
            <a:r>
              <a:rPr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、県や市の</a:t>
            </a:r>
            <a:r>
              <a:rPr lang="ja-JP" altLang="en-US" sz="33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</a:t>
            </a:r>
            <a:br>
              <a:rPr lang="en-US" altLang="ja-JP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br>
              <a:rPr lang="en-US" altLang="ja-JP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　みんなの</a:t>
            </a:r>
            <a:r>
              <a:rPr lang="ja-JP" altLang="en-US" sz="33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アルバイトの給料</a:t>
            </a:r>
            <a:r>
              <a:rPr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や、</a:t>
            </a:r>
            <a:r>
              <a:rPr lang="ja-JP" altLang="en-US" sz="33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家計</a:t>
            </a:r>
            <a:br>
              <a:rPr lang="en-US" altLang="ja-JP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altLang="en-US" sz="3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277" name="スライド番号プレースホルダー 2">
            <a:extLst>
              <a:ext uri="{FF2B5EF4-FFF2-40B4-BE49-F238E27FC236}">
                <a16:creationId xmlns:a16="http://schemas.microsoft.com/office/drawing/2014/main" id="{362D5419-CE91-417E-84FC-B7526755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7104" y="5625007"/>
            <a:ext cx="2057400" cy="2738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557199" indent="-21430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1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857228" indent="-171446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200120" indent="-171446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1543012" indent="-171446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1885903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228795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2571686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2914577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9A9393-861B-4321-A130-77FFF728C794}" type="slidenum">
              <a:rPr kumimoji="0" lang="en-US" altLang="ja-JP" sz="105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ja-JP" sz="1050" dirty="0"/>
          </a:p>
        </p:txBody>
      </p:sp>
      <p:sp>
        <p:nvSpPr>
          <p:cNvPr id="54276" name="テキスト ボックス 2">
            <a:extLst>
              <a:ext uri="{FF2B5EF4-FFF2-40B4-BE49-F238E27FC236}">
                <a16:creationId xmlns:a16="http://schemas.microsoft.com/office/drawing/2014/main" id="{D559997C-FDC2-46B7-AB2C-7F678226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132" y="1646635"/>
            <a:ext cx="4482704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5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ここで問題！</a:t>
            </a:r>
            <a:endParaRPr lang="en-US" altLang="ja-JP" sz="45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273C4177-E6BC-4A6B-906F-8EB8B8493846}"/>
              </a:ext>
            </a:extLst>
          </p:cNvPr>
          <p:cNvSpPr txBox="1">
            <a:spLocks/>
          </p:cNvSpPr>
          <p:nvPr/>
        </p:nvSpPr>
        <p:spPr bwMode="auto">
          <a:xfrm>
            <a:off x="1565782" y="4985579"/>
            <a:ext cx="6311174" cy="514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3300" b="1" kern="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どんな違いがあるか、分かるかな？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65E45A7-A690-35A5-BB27-4E5C77F46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59529"/>
            <a:ext cx="974111" cy="1382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327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>
            <a:extLst>
              <a:ext uri="{FF2B5EF4-FFF2-40B4-BE49-F238E27FC236}">
                <a16:creationId xmlns:a16="http://schemas.microsoft.com/office/drawing/2014/main" id="{AC0AE476-72BC-4986-B5D8-7AFD6E8F5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792" y="2708902"/>
            <a:ext cx="8089052" cy="3025394"/>
          </a:xfrm>
        </p:spPr>
        <p:txBody>
          <a:bodyPr>
            <a:noAutofit/>
          </a:bodyPr>
          <a:lstStyle/>
          <a:p>
            <a:pPr algn="l"/>
            <a:r>
              <a:rPr lang="ja-JP" altLang="en-US" sz="27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２０２０年１２月　補正予算　歳入</a:t>
            </a:r>
            <a:br>
              <a:rPr lang="en-US" altLang="ja-JP" sz="27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国の税金の収入が予定よりも</a:t>
            </a:r>
            <a:r>
              <a:rPr lang="ja-JP" altLang="en-US" sz="2700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br>
              <a:rPr lang="en-US" altLang="ja-JP" sz="2700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８兆３８８０億円少なく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なってしまう見込み！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どうしたら良いだろう？？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予算の無駄をなくしたり、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みんなで我慢して</a:t>
            </a:r>
            <a:r>
              <a:rPr lang="ja-JP" altLang="en-US" sz="27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使うお金を減らす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のが良いかな？</a:t>
            </a:r>
          </a:p>
        </p:txBody>
      </p:sp>
      <p:sp>
        <p:nvSpPr>
          <p:cNvPr id="54277" name="スライド番号プレースホルダー 2">
            <a:extLst>
              <a:ext uri="{FF2B5EF4-FFF2-40B4-BE49-F238E27FC236}">
                <a16:creationId xmlns:a16="http://schemas.microsoft.com/office/drawing/2014/main" id="{362D5419-CE91-417E-84FC-B7526755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7104" y="5625007"/>
            <a:ext cx="2057400" cy="2738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557199" indent="-21430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1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857228" indent="-171446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200120" indent="-171446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1543012" indent="-171446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1885903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228795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2571686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2914577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9A9393-861B-4321-A130-77FFF728C794}" type="slidenum">
              <a:rPr kumimoji="0" lang="en-US" altLang="ja-JP" sz="105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ja-JP" sz="1050" dirty="0"/>
          </a:p>
        </p:txBody>
      </p:sp>
      <p:sp>
        <p:nvSpPr>
          <p:cNvPr id="54276" name="テキスト ボックス 2">
            <a:extLst>
              <a:ext uri="{FF2B5EF4-FFF2-40B4-BE49-F238E27FC236}">
                <a16:creationId xmlns:a16="http://schemas.microsoft.com/office/drawing/2014/main" id="{D559997C-FDC2-46B7-AB2C-7F678226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0648" y="1034523"/>
            <a:ext cx="4482704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5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考えてみよう</a:t>
            </a:r>
            <a:endParaRPr lang="en-US" altLang="ja-JP" sz="45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FA1711C-DE98-A7CE-CCEA-DAFFF24A02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1676"/>
            <a:ext cx="974111" cy="1382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8567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スライド番号プレースホルダー 2">
            <a:extLst>
              <a:ext uri="{FF2B5EF4-FFF2-40B4-BE49-F238E27FC236}">
                <a16:creationId xmlns:a16="http://schemas.microsoft.com/office/drawing/2014/main" id="{362D5419-CE91-417E-84FC-B7526755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7104" y="5625007"/>
            <a:ext cx="2057400" cy="2738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557199" indent="-21430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1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857228" indent="-171446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200120" indent="-171446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1543012" indent="-171446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1885903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228795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2571686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2914577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9A9393-861B-4321-A130-77FFF728C794}" type="slidenum">
              <a:rPr kumimoji="0" lang="en-US" altLang="ja-JP" sz="105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ja-JP" sz="1050" dirty="0"/>
          </a:p>
        </p:txBody>
      </p:sp>
      <p:sp>
        <p:nvSpPr>
          <p:cNvPr id="54276" name="テキスト ボックス 2">
            <a:extLst>
              <a:ext uri="{FF2B5EF4-FFF2-40B4-BE49-F238E27FC236}">
                <a16:creationId xmlns:a16="http://schemas.microsoft.com/office/drawing/2014/main" id="{D559997C-FDC2-46B7-AB2C-7F678226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999" y="2922633"/>
            <a:ext cx="586592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ところが、、、？</a:t>
            </a:r>
            <a:endParaRPr lang="en-US" altLang="ja-JP" sz="4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A248534E-EB82-48B5-95E9-2FDCD9602B6C}"/>
              </a:ext>
            </a:extLst>
          </p:cNvPr>
          <p:cNvSpPr/>
          <p:nvPr/>
        </p:nvSpPr>
        <p:spPr>
          <a:xfrm>
            <a:off x="2333502" y="2549744"/>
            <a:ext cx="5682343" cy="1438275"/>
          </a:xfrm>
          <a:prstGeom prst="wedgeEllipseCallout">
            <a:avLst>
              <a:gd name="adj1" fmla="val -61843"/>
              <a:gd name="adj2" fmla="val 2472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A4EA9C6-75D1-07A3-8D73-A67EA4127B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99" y="3068960"/>
            <a:ext cx="974111" cy="1382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9611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>
            <a:extLst>
              <a:ext uri="{FF2B5EF4-FFF2-40B4-BE49-F238E27FC236}">
                <a16:creationId xmlns:a16="http://schemas.microsoft.com/office/drawing/2014/main" id="{AC0AE476-72BC-4986-B5D8-7AFD6E8F5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886" y="764705"/>
            <a:ext cx="8371197" cy="4248472"/>
          </a:xfrm>
        </p:spPr>
        <p:txBody>
          <a:bodyPr>
            <a:noAutofit/>
          </a:bodyPr>
          <a:lstStyle/>
          <a:p>
            <a:pPr algn="l"/>
            <a:r>
              <a:rPr lang="ja-JP" altLang="en-US" sz="27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700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２０２０年１２月　補正予算　歳出</a:t>
            </a:r>
            <a:br>
              <a:rPr lang="en-US" altLang="ja-JP" sz="27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br>
              <a:rPr lang="en-US" altLang="ja-JP" sz="27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新型コロナウイルス感染症拡大防止策　４兆３５８１億円</a:t>
            </a:r>
            <a:br>
              <a:rPr lang="en-US" altLang="ja-JP" sz="24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ポストコロナに向けた経済対策　　  　 １１兆</a:t>
            </a:r>
            <a:r>
              <a:rPr lang="en-US" altLang="ja-JP" sz="24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6766</a:t>
            </a:r>
            <a:r>
              <a:rPr lang="ja-JP" altLang="en-US" sz="24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億円</a:t>
            </a:r>
            <a:br>
              <a:rPr lang="en-US" altLang="ja-JP" sz="24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防災・減災など安全・安心の確保　　　３兆１４１４億円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7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収入が減りそう</a:t>
            </a:r>
            <a:r>
              <a:rPr lang="ja-JP" altLang="en-US" sz="27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なのに、</a:t>
            </a:r>
            <a:r>
              <a:rPr lang="ja-JP" altLang="en-US" sz="2700" b="1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支出</a:t>
            </a:r>
            <a:r>
              <a:rPr lang="ja-JP" altLang="en-US" sz="27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を増やしたんだね。</a:t>
            </a:r>
            <a:br>
              <a:rPr lang="en-US" altLang="ja-JP" sz="27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</a:p>
        </p:txBody>
      </p:sp>
      <p:sp>
        <p:nvSpPr>
          <p:cNvPr id="54277" name="スライド番号プレースホルダー 2">
            <a:extLst>
              <a:ext uri="{FF2B5EF4-FFF2-40B4-BE49-F238E27FC236}">
                <a16:creationId xmlns:a16="http://schemas.microsoft.com/office/drawing/2014/main" id="{362D5419-CE91-417E-84FC-B7526755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7104" y="5625007"/>
            <a:ext cx="2057400" cy="2738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557199" indent="-21430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1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857228" indent="-171446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200120" indent="-171446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1543012" indent="-171446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1885903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228795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2571686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2914577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9A9393-861B-4321-A130-77FFF728C794}" type="slidenum">
              <a:rPr kumimoji="0" lang="en-US" altLang="ja-JP" sz="105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ja-JP" sz="1050" dirty="0"/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1CAB6BCB-7E5F-4C18-9AF7-7A1858F91D0C}"/>
              </a:ext>
            </a:extLst>
          </p:cNvPr>
          <p:cNvSpPr/>
          <p:nvPr/>
        </p:nvSpPr>
        <p:spPr>
          <a:xfrm>
            <a:off x="2351314" y="4740469"/>
            <a:ext cx="4775413" cy="1438275"/>
          </a:xfrm>
          <a:prstGeom prst="wedgeEllipseCallout">
            <a:avLst>
              <a:gd name="adj1" fmla="val 56916"/>
              <a:gd name="adj2" fmla="val 2475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3C1ED7A-D6F2-4711-A9B9-1D29CE4C4486}"/>
              </a:ext>
            </a:extLst>
          </p:cNvPr>
          <p:cNvSpPr txBox="1">
            <a:spLocks/>
          </p:cNvSpPr>
          <p:nvPr/>
        </p:nvSpPr>
        <p:spPr bwMode="auto">
          <a:xfrm>
            <a:off x="3117579" y="4937641"/>
            <a:ext cx="3429525" cy="91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700" b="1" kern="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何故だろう？</a:t>
            </a:r>
            <a:endParaRPr lang="en-US" altLang="ja-JP" sz="2700" b="1" kern="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700" b="1" kern="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理由を考えてみてね</a:t>
            </a:r>
            <a:r>
              <a:rPr lang="ja-JP" altLang="en-US" sz="2700" kern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35D0182-1A3F-7A77-21C3-76BA80A97D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804" y="5241864"/>
            <a:ext cx="862421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7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>
            <a:extLst>
              <a:ext uri="{FF2B5EF4-FFF2-40B4-BE49-F238E27FC236}">
                <a16:creationId xmlns:a16="http://schemas.microsoft.com/office/drawing/2014/main" id="{AC0AE476-72BC-4986-B5D8-7AFD6E8F5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8446" y="2561980"/>
            <a:ext cx="8482026" cy="2834052"/>
          </a:xfrm>
        </p:spPr>
        <p:txBody>
          <a:bodyPr>
            <a:noAutofit/>
          </a:bodyPr>
          <a:lstStyle/>
          <a:p>
            <a:pPr algn="l"/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国にとって</a:t>
            </a:r>
            <a:r>
              <a:rPr lang="ja-JP" altLang="en-US" sz="2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大事なこと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国民の</a:t>
            </a:r>
            <a:r>
              <a:rPr lang="ja-JP" altLang="en-US" sz="2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命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sz="2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生活を守る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こと。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お金を使わずにコロナを終息できれば一番いいけど、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必要なところにはお金を使って、</a:t>
            </a:r>
            <a:b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早く問題を解決することが大事だよ。</a:t>
            </a:r>
          </a:p>
        </p:txBody>
      </p:sp>
      <p:sp>
        <p:nvSpPr>
          <p:cNvPr id="54277" name="スライド番号プレースホルダー 2">
            <a:extLst>
              <a:ext uri="{FF2B5EF4-FFF2-40B4-BE49-F238E27FC236}">
                <a16:creationId xmlns:a16="http://schemas.microsoft.com/office/drawing/2014/main" id="{362D5419-CE91-417E-84FC-B7526755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7104" y="5625007"/>
            <a:ext cx="2057400" cy="2738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557199" indent="-21430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1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857228" indent="-171446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200120" indent="-171446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1543012" indent="-171446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1885903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228795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2571686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2914577" indent="-17144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9A9393-861B-4321-A130-77FFF728C794}" type="slidenum">
              <a:rPr kumimoji="0" lang="en-US" altLang="ja-JP" sz="105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ja-JP" sz="1050" dirty="0"/>
          </a:p>
        </p:txBody>
      </p:sp>
      <p:sp>
        <p:nvSpPr>
          <p:cNvPr id="54276" name="テキスト ボックス 2">
            <a:extLst>
              <a:ext uri="{FF2B5EF4-FFF2-40B4-BE49-F238E27FC236}">
                <a16:creationId xmlns:a16="http://schemas.microsoft.com/office/drawing/2014/main" id="{D559997C-FDC2-46B7-AB2C-7F678226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0817" y="1461969"/>
            <a:ext cx="586592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05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どんな意見がでたかな？</a:t>
            </a:r>
            <a:endParaRPr lang="en-US" altLang="ja-JP" sz="405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C595914-89DC-AB69-4D31-1B871FC647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974111" cy="1382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608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2783" y="1914950"/>
            <a:ext cx="7946306" cy="1802082"/>
          </a:xfrm>
        </p:spPr>
        <p:txBody>
          <a:bodyPr>
            <a:normAutofit fontScale="90000"/>
          </a:bodyPr>
          <a:lstStyle/>
          <a:p>
            <a:b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b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b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b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b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kumimoji="1"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日本の財政の現状</a:t>
            </a:r>
            <a:b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b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b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みんなに考えてもらいたいこと。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7552B5-962F-4967-9F67-2F0789E9B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CB83-890A-4B41-ACDC-327DB2CBE850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A57B658-928A-CB50-D92B-26D1DF44C1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53" b="89055" l="5594" r="88811">
                        <a14:foregroundMark x1="7692" y1="55224" x2="7692" y2="55224"/>
                        <a14:foregroundMark x1="7692" y1="55224" x2="7692" y2="55224"/>
                        <a14:foregroundMark x1="9091" y1="56716" x2="9091" y2="56716"/>
                        <a14:foregroundMark x1="8392" y1="54726" x2="8392" y2="54726"/>
                        <a14:foregroundMark x1="8392" y1="54726" x2="8392" y2="54726"/>
                        <a14:foregroundMark x1="8392" y1="54726" x2="8392" y2="54726"/>
                        <a14:foregroundMark x1="43357" y1="18408" x2="43357" y2="18408"/>
                        <a14:foregroundMark x1="43357" y1="18408" x2="43357" y2="18408"/>
                        <a14:foregroundMark x1="41259" y1="29851" x2="50350" y2="40796"/>
                        <a14:foregroundMark x1="67832" y1="16915" x2="67832" y2="16915"/>
                        <a14:foregroundMark x1="67832" y1="17413" x2="64336" y2="19900"/>
                        <a14:foregroundMark x1="64840" y1="34826" x2="69930" y2="35323"/>
                        <a14:foregroundMark x1="34266" y1="31841" x2="64840" y2="34826"/>
                        <a14:foregroundMark x1="69930" y1="35323" x2="70629" y2="34826"/>
                        <a14:foregroundMark x1="62937" y1="37811" x2="62238" y2="46269"/>
                        <a14:foregroundMark x1="39860" y1="69154" x2="39860" y2="69154"/>
                        <a14:foregroundMark x1="39860" y1="69154" x2="39860" y2="69154"/>
                        <a14:foregroundMark x1="39860" y1="69154" x2="39860" y2="69154"/>
                        <a14:foregroundMark x1="60140" y1="70149" x2="60140" y2="70149"/>
                        <a14:foregroundMark x1="19580" y1="64179" x2="19580" y2="64179"/>
                        <a14:foregroundMark x1="19580" y1="64179" x2="19580" y2="64179"/>
                        <a14:foregroundMark x1="88811" y1="44279" x2="88811" y2="44279"/>
                        <a14:foregroundMark x1="5827" y1="54726" x2="6294" y2="55721"/>
                        <a14:foregroundMark x1="5594" y1="54229" x2="5827" y2="54726"/>
                        <a14:foregroundMark x1="30070" y1="35821" x2="30070" y2="35821"/>
                        <a14:foregroundMark x1="29371" y1="35821" x2="29371" y2="35821"/>
                        <a14:backgroundMark x1="4196" y1="54726" x2="4196" y2="54726"/>
                        <a14:backgroundMark x1="4196" y1="54726" x2="4196" y2="54726"/>
                        <a14:backgroundMark x1="4196" y1="55721" x2="4196" y2="55721"/>
                        <a14:backgroundMark x1="5594" y1="56716" x2="5594" y2="56716"/>
                        <a14:backgroundMark x1="6294" y1="57214" x2="6294" y2="57214"/>
                        <a14:backgroundMark x1="5594" y1="55721" x2="5594" y2="55721"/>
                        <a14:backgroundMark x1="5594" y1="55721" x2="5594" y2="55721"/>
                        <a14:backgroundMark x1="5594" y1="56716" x2="5594" y2="56716"/>
                        <a14:backgroundMark x1="5594" y1="56716" x2="5594" y2="56716"/>
                        <a14:backgroundMark x1="5594" y1="56716" x2="5594" y2="56716"/>
                        <a14:backgroundMark x1="5594" y1="56716" x2="5594" y2="56716"/>
                        <a14:backgroundMark x1="5594" y1="57214" x2="5594" y2="57214"/>
                        <a14:backgroundMark x1="5594" y1="56716" x2="5594" y2="56716"/>
                        <a14:backgroundMark x1="5594" y1="56716" x2="5594" y2="56716"/>
                        <a14:backgroundMark x1="70629" y1="35821" x2="70629" y2="35821"/>
                        <a14:backgroundMark x1="70629" y1="35821" x2="70629" y2="35821"/>
                        <a14:backgroundMark x1="70629" y1="34826" x2="70629" y2="34826"/>
                        <a14:backgroundMark x1="70629" y1="34826" x2="70629" y2="34826"/>
                        <a14:backgroundMark x1="70629" y1="34826" x2="70629" y2="348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557" y="3750682"/>
            <a:ext cx="1751532" cy="24593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728478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7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7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9382</TotalTime>
  <Words>1602</Words>
  <Application>Microsoft Office PowerPoint</Application>
  <PresentationFormat>画面に合わせる (4:3)</PresentationFormat>
  <Paragraphs>233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HGP創英角ﾎﾟｯﾌﾟ体</vt:lpstr>
      <vt:lpstr>HG丸ｺﾞｼｯｸM-PRO</vt:lpstr>
      <vt:lpstr>HG創英角ﾎﾟｯﾌﾟ体</vt:lpstr>
      <vt:lpstr>游ゴシック</vt:lpstr>
      <vt:lpstr>Arial</vt:lpstr>
      <vt:lpstr>Tahoma</vt:lpstr>
      <vt:lpstr>Wingdings</vt:lpstr>
      <vt:lpstr>Blends</vt:lpstr>
      <vt:lpstr>　日本の財政</vt:lpstr>
      <vt:lpstr>日本の国の 　歳出予算</vt:lpstr>
      <vt:lpstr>日本の国の 　歳入予算</vt:lpstr>
      <vt:lpstr>　　①　日本の国の財政、県や市の財政 　　 　　②　みんなのアルバイトの給料や、家計 </vt:lpstr>
      <vt:lpstr>２０２０年１２月　補正予算　歳入  国の税金の収入が予定よりも  ８兆３８８０億円少なくなってしまう見込み！  どうしたら良いだろう？？ 予算の無駄をなくしたり、 みんなで我慢して使うお金を減らすのが良いかな？</vt:lpstr>
      <vt:lpstr>PowerPoint プレゼンテーション</vt:lpstr>
      <vt:lpstr>　２０２０年１２月　補正予算　歳出 　 新型コロナウイルス感染症拡大防止策　４兆３５８１億円 ポストコロナに向けた経済対策　　  　 １１兆6766億円 防災・減災など安全・安心の確保　　　３兆１４１４億円 　  　収入が減りそうなのに、支出を増やしたんだね。  　　　　　　　</vt:lpstr>
      <vt:lpstr>国にとって大事なことは、 国民の命と生活を守ること。  お金を使わずにコロナを終息できれば一番いいけど、 必要なところにはお金を使って、 早く問題を解決することが大事だよ。</vt:lpstr>
      <vt:lpstr>     　　日本の財政の現状   みんなに考えてもらいたいこと。</vt:lpstr>
      <vt:lpstr> </vt:lpstr>
      <vt:lpstr>みんなは、どう思うかな？</vt:lpstr>
      <vt:lpstr>　　　　 国債が増えてしまっている原因、 　　　つまり、日本の社会の問題は、</vt:lpstr>
      <vt:lpstr>日本の社会問題を解決するには どうしたら良いでしょう？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k-kakizawa</dc:creator>
  <cp:lastModifiedBy>ishigaki1@JDLSERVER.LOCAL</cp:lastModifiedBy>
  <cp:revision>578</cp:revision>
  <cp:lastPrinted>2021-10-08T03:08:45Z</cp:lastPrinted>
  <dcterms:created xsi:type="dcterms:W3CDTF">2006-04-17T04:39:57Z</dcterms:created>
  <dcterms:modified xsi:type="dcterms:W3CDTF">2022-09-06T10:54:48Z</dcterms:modified>
</cp:coreProperties>
</file>