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56" r:id="rId2"/>
    <p:sldId id="257" r:id="rId3"/>
    <p:sldId id="258" r:id="rId4"/>
    <p:sldId id="259" r:id="rId5"/>
    <p:sldId id="402" r:id="rId6"/>
    <p:sldId id="403" r:id="rId7"/>
    <p:sldId id="261" r:id="rId8"/>
    <p:sldId id="395" r:id="rId9"/>
    <p:sldId id="399" r:id="rId10"/>
    <p:sldId id="405" r:id="rId11"/>
    <p:sldId id="406" r:id="rId12"/>
    <p:sldId id="260" r:id="rId13"/>
    <p:sldId id="263" r:id="rId14"/>
    <p:sldId id="264" r:id="rId15"/>
    <p:sldId id="348" r:id="rId16"/>
    <p:sldId id="401" r:id="rId17"/>
    <p:sldId id="404" r:id="rId18"/>
    <p:sldId id="265" r:id="rId19"/>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ami_reiko" initials="e" lastIdx="2" clrIdx="0">
    <p:extLst>
      <p:ext uri="{19B8F6BF-5375-455C-9EA6-DF929625EA0E}">
        <p15:presenceInfo xmlns:p15="http://schemas.microsoft.com/office/powerpoint/2012/main" userId="enami_reik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9" d="100"/>
          <a:sy n="79" d="100"/>
        </p:scale>
        <p:origin x="69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FC948DA1-F76E-4245-AB21-4009408BDBA1}" type="datetimeFigureOut">
              <a:rPr kumimoji="1" lang="ja-JP" altLang="en-US" smtClean="0"/>
              <a:t>2022/11/8</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EBB31234-6AA6-445A-9CC9-410AECE53F37}" type="slidenum">
              <a:rPr kumimoji="1" lang="ja-JP" altLang="en-US" smtClean="0"/>
              <a:t>‹#›</a:t>
            </a:fld>
            <a:endParaRPr kumimoji="1" lang="ja-JP" altLang="en-US"/>
          </a:p>
        </p:txBody>
      </p:sp>
    </p:spTree>
    <p:extLst>
      <p:ext uri="{BB962C8B-B14F-4D97-AF65-F5344CB8AC3E}">
        <p14:creationId xmlns:p14="http://schemas.microsoft.com/office/powerpoint/2010/main" val="26478395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r>
              <a:rPr kumimoji="1" lang="ja-JP" altLang="en-US" dirty="0">
                <a:latin typeface="HG丸ｺﾞｼｯｸM-PRO" panose="020F0600000000000000" pitchFamily="50" charset="-128"/>
                <a:ea typeface="HG丸ｺﾞｼｯｸM-PRO" panose="020F0600000000000000" pitchFamily="50" charset="-128"/>
              </a:rPr>
              <a:t>とある小学校での校長先生と教頭先生の話</a:t>
            </a: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2</a:t>
            </a:fld>
            <a:endParaRPr kumimoji="1" lang="ja-JP" altLang="en-US"/>
          </a:p>
        </p:txBody>
      </p:sp>
    </p:spTree>
    <p:extLst>
      <p:ext uri="{BB962C8B-B14F-4D97-AF65-F5344CB8AC3E}">
        <p14:creationId xmlns:p14="http://schemas.microsoft.com/office/powerpoint/2010/main" val="407720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とっちー君･･･</a:t>
            </a:r>
            <a:r>
              <a:rPr lang="ja-JP" altLang="en-US" sz="1300" dirty="0">
                <a:latin typeface="HG丸ｺﾞｼｯｸM-PRO" panose="020F0600000000000000" pitchFamily="50" charset="-128"/>
                <a:ea typeface="HG丸ｺﾞｼｯｸM-PRO" panose="020F0600000000000000" pitchFamily="50" charset="-128"/>
              </a:rPr>
              <a:t>皆さんが困ったとき　火事や急病のとき　　風邪を引いたり、熱が出た時</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皆さんの役に立てるように　　</a:t>
            </a:r>
            <a:r>
              <a:rPr lang="ja-JP" altLang="en-US" sz="1300" dirty="0">
                <a:solidFill>
                  <a:srgbClr val="FF0000"/>
                </a:solidFill>
                <a:latin typeface="HG丸ｺﾞｼｯｸM-PRO" panose="020F0600000000000000" pitchFamily="50" charset="-128"/>
                <a:ea typeface="HG丸ｺﾞｼｯｸM-PRO" panose="020F0600000000000000" pitchFamily="50" charset="-128"/>
              </a:rPr>
              <a:t>公平</a:t>
            </a:r>
            <a:r>
              <a:rPr lang="ja-JP" altLang="en-US" sz="1300" dirty="0">
                <a:latin typeface="HG丸ｺﾞｼｯｸM-PRO" panose="020F0600000000000000" pitchFamily="50" charset="-128"/>
                <a:ea typeface="HG丸ｺﾞｼｯｸM-PRO" panose="020F0600000000000000" pitchFamily="50" charset="-128"/>
              </a:rPr>
              <a:t>に税金が使われています</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11</a:t>
            </a:fld>
            <a:endParaRPr kumimoji="1" lang="ja-JP" altLang="en-US"/>
          </a:p>
        </p:txBody>
      </p:sp>
    </p:spTree>
    <p:extLst>
      <p:ext uri="{BB962C8B-B14F-4D97-AF65-F5344CB8AC3E}">
        <p14:creationId xmlns:p14="http://schemas.microsoft.com/office/powerpoint/2010/main" val="400419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とっちー君･･･</a:t>
            </a:r>
            <a:r>
              <a:rPr lang="ja-JP" altLang="en-US" sz="1300" dirty="0">
                <a:latin typeface="HG丸ｺﾞｼｯｸM-PRO" panose="020F0600000000000000" pitchFamily="50" charset="-128"/>
                <a:ea typeface="HG丸ｺﾞｼｯｸM-PRO" panose="020F0600000000000000" pitchFamily="50" charset="-128"/>
              </a:rPr>
              <a:t>では、集めかたでは　どんな工夫がされているのでしょうか？　　　　　　　　　　　　　　　　　　　</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r>
              <a:rPr lang="ja-JP" altLang="en-US" sz="1300" dirty="0">
                <a:latin typeface="HG丸ｺﾞｼｯｸM-PRO" panose="020F0600000000000000" pitchFamily="50" charset="-128"/>
                <a:ea typeface="HG丸ｺﾞｼｯｸM-PRO" panose="020F0600000000000000" pitchFamily="50" charset="-128"/>
              </a:rPr>
              <a:t>　　　　　　　　たとえば、消費税は小学生でもお年寄りでも同じものを買えば同じにかかります</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誰が買っても同じ税率</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これも　公平ですよね</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12</a:t>
            </a:fld>
            <a:endParaRPr kumimoji="1" lang="ja-JP" altLang="en-US"/>
          </a:p>
        </p:txBody>
      </p:sp>
    </p:spTree>
    <p:extLst>
      <p:ext uri="{BB962C8B-B14F-4D97-AF65-F5344CB8AC3E}">
        <p14:creationId xmlns:p14="http://schemas.microsoft.com/office/powerpoint/2010/main" val="10163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とっちー君･･･</a:t>
            </a:r>
            <a:r>
              <a:rPr lang="ja-JP" altLang="en-US" sz="1300" dirty="0">
                <a:latin typeface="HG丸ｺﾞｼｯｸM-PRO" panose="020F0600000000000000" pitchFamily="50" charset="-128"/>
                <a:ea typeface="HG丸ｺﾞｼｯｸM-PRO" panose="020F0600000000000000" pitchFamily="50" charset="-128"/>
              </a:rPr>
              <a:t>固定資産税や自動車税は所有している人にかかります</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持っている人にはかかりますが、持っていない人にかかからない</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これも　公平</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13</a:t>
            </a:fld>
            <a:endParaRPr kumimoji="1" lang="ja-JP" altLang="en-US"/>
          </a:p>
        </p:txBody>
      </p:sp>
    </p:spTree>
    <p:extLst>
      <p:ext uri="{BB962C8B-B14F-4D97-AF65-F5344CB8AC3E}">
        <p14:creationId xmlns:p14="http://schemas.microsoft.com/office/powerpoint/2010/main" val="328742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とっちー君･･･</a:t>
            </a:r>
            <a:r>
              <a:rPr lang="ja-JP" altLang="en-US" sz="1300" dirty="0">
                <a:latin typeface="HG丸ｺﾞｼｯｸM-PRO" panose="020F0600000000000000" pitchFamily="50" charset="-128"/>
                <a:ea typeface="HG丸ｺﾞｼｯｸM-PRO" panose="020F0600000000000000" pitchFamily="50" charset="-128"/>
              </a:rPr>
              <a:t>所得税は所得が増えるにしたがって税率も累進で上がっていきます</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r>
              <a:rPr lang="ja-JP" altLang="en-US" sz="1300" dirty="0">
                <a:latin typeface="HG丸ｺﾞｼｯｸM-PRO" panose="020F0600000000000000" pitchFamily="50" charset="-128"/>
                <a:ea typeface="HG丸ｺﾞｼｯｸM-PRO" panose="020F0600000000000000" pitchFamily="50" charset="-128"/>
              </a:rPr>
              <a:t>　　　　　　　　所得が多い人からはより高額な納税になります</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これも　公平</a:t>
            </a: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14</a:t>
            </a:fld>
            <a:endParaRPr kumimoji="1" lang="ja-JP" altLang="en-US"/>
          </a:p>
        </p:txBody>
      </p:sp>
    </p:spTree>
    <p:extLst>
      <p:ext uri="{BB962C8B-B14F-4D97-AF65-F5344CB8AC3E}">
        <p14:creationId xmlns:p14="http://schemas.microsoft.com/office/powerpoint/2010/main" val="425968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4575" y="1422400"/>
            <a:ext cx="9639300" cy="7229475"/>
          </a:xfrm>
        </p:spPr>
      </p:sp>
      <p:sp>
        <p:nvSpPr>
          <p:cNvPr id="3" name="ノート プレースホルダー 2"/>
          <p:cNvSpPr>
            <a:spLocks noGrp="1"/>
          </p:cNvSpPr>
          <p:nvPr>
            <p:ph type="body" idx="1"/>
          </p:nvPr>
        </p:nvSpPr>
        <p:spPr>
          <a:xfrm>
            <a:off x="730469" y="9154499"/>
            <a:ext cx="5843759" cy="1504208"/>
          </a:xfrm>
        </p:spPr>
        <p:txBody>
          <a:bodyPr/>
          <a:lstStyle/>
          <a:p>
            <a:r>
              <a:rPr kumimoji="1" lang="ja-JP" altLang="en-US" dirty="0"/>
              <a:t>色々な集め方で税金を集めるのは、偏りなく公平に税金を集めるためです</a:t>
            </a:r>
          </a:p>
          <a:p>
            <a:r>
              <a:rPr kumimoji="1" lang="ja-JP" altLang="en-US" dirty="0"/>
              <a:t>税金の集め方に最良はない。</a:t>
            </a:r>
          </a:p>
          <a:p>
            <a:r>
              <a:rPr kumimoji="1" lang="ja-JP" altLang="en-US" dirty="0"/>
              <a:t>誰もが納得する方法をこれからも考えていくことが必要です</a:t>
            </a:r>
          </a:p>
        </p:txBody>
      </p:sp>
      <p:sp>
        <p:nvSpPr>
          <p:cNvPr id="4" name="スライド番号プレースホルダー 3"/>
          <p:cNvSpPr>
            <a:spLocks noGrp="1"/>
          </p:cNvSpPr>
          <p:nvPr>
            <p:ph type="sldNum" sz="quarter" idx="10"/>
          </p:nvPr>
        </p:nvSpPr>
        <p:spPr/>
        <p:txBody>
          <a:bodyPr/>
          <a:lstStyle/>
          <a:p>
            <a:pPr>
              <a:defRPr/>
            </a:pPr>
            <a:fld id="{E1AE2710-6272-4C33-A5A1-B189C3EA5735}" type="slidenum">
              <a:rPr lang="ja-JP" altLang="en-US" smtClean="0"/>
              <a:pPr>
                <a:defRPr/>
              </a:pPr>
              <a:t>15</a:t>
            </a:fld>
            <a:endParaRPr lang="ja-JP" altLang="en-US"/>
          </a:p>
        </p:txBody>
      </p:sp>
    </p:spTree>
    <p:extLst>
      <p:ext uri="{BB962C8B-B14F-4D97-AF65-F5344CB8AC3E}">
        <p14:creationId xmlns:p14="http://schemas.microsoft.com/office/powerpoint/2010/main" val="623244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校長先生・教頭先生･･･</a:t>
            </a:r>
            <a:r>
              <a:rPr lang="ja-JP" altLang="en-US" sz="1300" dirty="0">
                <a:latin typeface="HG丸ｺﾞｼｯｸM-PRO" panose="020F0600000000000000" pitchFamily="50" charset="-128"/>
                <a:ea typeface="HG丸ｺﾞｼｯｸM-PRO" panose="020F0600000000000000" pitchFamily="50" charset="-128"/>
              </a:rPr>
              <a:t>そんなふうに色々工夫して集められた大事な「税金」を使わせていただくのですね</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r>
              <a:rPr lang="ja-JP" altLang="en-US" sz="1300" dirty="0">
                <a:latin typeface="HG丸ｺﾞｼｯｸM-PRO" panose="020F0600000000000000" pitchFamily="50" charset="-128"/>
                <a:ea typeface="HG丸ｺﾞｼｯｸM-PRO" panose="020F0600000000000000" pitchFamily="50" charset="-128"/>
              </a:rPr>
              <a:t>　　　　　　　　　　　　　　　　有意義に使って素敵な学校にしましょうね</a:t>
            </a:r>
            <a:r>
              <a:rPr kumimoji="1" lang="en-US" altLang="ja-JP" dirty="0"/>
              <a:t/>
            </a:r>
            <a:br>
              <a:rPr kumimoji="1" lang="en-US" altLang="ja-JP" dirty="0"/>
            </a:b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16</a:t>
            </a:fld>
            <a:endParaRPr kumimoji="1" lang="ja-JP" altLang="en-US"/>
          </a:p>
        </p:txBody>
      </p:sp>
    </p:spTree>
    <p:extLst>
      <p:ext uri="{BB962C8B-B14F-4D97-AF65-F5344CB8AC3E}">
        <p14:creationId xmlns:p14="http://schemas.microsoft.com/office/powerpoint/2010/main" val="3498987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r>
              <a:rPr lang="ja-JP" altLang="en-US" sz="1300" dirty="0">
                <a:latin typeface="HG丸ｺﾞｼｯｸM-PRO" panose="020F0600000000000000" pitchFamily="50" charset="-128"/>
                <a:ea typeface="HG丸ｺﾞｼｯｸM-PRO" panose="020F0600000000000000" pitchFamily="50" charset="-128"/>
              </a:rPr>
              <a:t>税金は取られてしまうものではなく　形を変えて、私たちの生活の中に戻ってきます</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r>
              <a:rPr lang="ja-JP" altLang="en-US" sz="1300" dirty="0">
                <a:latin typeface="HG丸ｺﾞｼｯｸM-PRO" panose="020F0600000000000000" pitchFamily="50" charset="-128"/>
                <a:ea typeface="HG丸ｺﾞｼｯｸM-PRO" panose="020F0600000000000000" pitchFamily="50" charset="-128"/>
              </a:rPr>
              <a:t>　　　　　　　　　私たちが納めた税金が　どこかでお年寄りの方々の介護に役立っている・・・</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r>
              <a:rPr lang="ja-JP" altLang="en-US" sz="1300" dirty="0">
                <a:latin typeface="HG丸ｺﾞｼｯｸM-PRO" panose="020F0600000000000000" pitchFamily="50" charset="-128"/>
                <a:ea typeface="HG丸ｺﾞｼｯｸM-PRO" panose="020F0600000000000000" pitchFamily="50" charset="-128"/>
              </a:rPr>
              <a:t>　　　　　　　　　あの信号機や横断歩道の一部に使われている・・・</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r>
              <a:rPr lang="ja-JP" altLang="en-US" sz="1300" dirty="0">
                <a:latin typeface="HG丸ｺﾞｼｯｸM-PRO" panose="020F0600000000000000" pitchFamily="50" charset="-128"/>
                <a:ea typeface="HG丸ｺﾞｼｯｸM-PRO" panose="020F0600000000000000" pitchFamily="50" charset="-128"/>
              </a:rPr>
              <a:t>　　　　　　　　　なんて考えたら　素敵じゃありませんか</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17</a:t>
            </a:fld>
            <a:endParaRPr kumimoji="1" lang="ja-JP" altLang="en-US"/>
          </a:p>
        </p:txBody>
      </p:sp>
    </p:spTree>
    <p:extLst>
      <p:ext uri="{BB962C8B-B14F-4D97-AF65-F5344CB8AC3E}">
        <p14:creationId xmlns:p14="http://schemas.microsoft.com/office/powerpoint/2010/main" val="42657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r>
              <a:rPr kumimoji="1" lang="ja-JP" altLang="en-US"/>
              <a:t>･･</a:t>
            </a:r>
            <a:r>
              <a:rPr lang="ja-JP" altLang="en-US" sz="1300">
                <a:latin typeface="HG丸ｺﾞｼｯｸM-PRO" panose="020F0600000000000000" pitchFamily="50" charset="-128"/>
                <a:ea typeface="HG丸ｺﾞｼｯｸM-PRO" panose="020F0600000000000000" pitchFamily="50" charset="-128"/>
              </a:rPr>
              <a:t>それからしばらくして･･･大切な税金を使い素敵な学校ができあがりました</a:t>
            </a: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18</a:t>
            </a:fld>
            <a:endParaRPr kumimoji="1" lang="ja-JP" altLang="en-US"/>
          </a:p>
        </p:txBody>
      </p:sp>
    </p:spTree>
    <p:extLst>
      <p:ext uri="{BB962C8B-B14F-4D97-AF65-F5344CB8AC3E}">
        <p14:creationId xmlns:p14="http://schemas.microsoft.com/office/powerpoint/2010/main" val="125429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校長先生･･･</a:t>
            </a:r>
            <a:r>
              <a:rPr lang="ja-JP" altLang="en-US" sz="1300" dirty="0">
                <a:latin typeface="HG丸ｺﾞｼｯｸM-PRO" panose="020F0600000000000000" pitchFamily="50" charset="-128"/>
                <a:ea typeface="HG丸ｺﾞｼｯｸM-PRO" panose="020F0600000000000000" pitchFamily="50" charset="-128"/>
              </a:rPr>
              <a:t>うちの小学校も大分古くなってきたので、そろそろ建替えを検討しようと思うのですが・・・</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r>
              <a:rPr lang="ja-JP" altLang="en-US" sz="1300" dirty="0">
                <a:latin typeface="HG丸ｺﾞｼｯｸM-PRO" panose="020F0600000000000000" pitchFamily="50" charset="-128"/>
                <a:ea typeface="HG丸ｺﾞｼｯｸM-PRO" panose="020F0600000000000000" pitchFamily="50" charset="-128"/>
              </a:rPr>
              <a:t>教頭先生･･･それは良いですね　ところどころ雨漏りもしていますし　　でも、相当お金もかかりますね</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3</a:t>
            </a:fld>
            <a:endParaRPr kumimoji="1" lang="ja-JP" altLang="en-US"/>
          </a:p>
        </p:txBody>
      </p:sp>
    </p:spTree>
    <p:extLst>
      <p:ext uri="{BB962C8B-B14F-4D97-AF65-F5344CB8AC3E}">
        <p14:creationId xmlns:p14="http://schemas.microsoft.com/office/powerpoint/2010/main" val="213854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校長先生･･･</a:t>
            </a:r>
            <a:r>
              <a:rPr lang="ja-JP" altLang="en-US" sz="1300" dirty="0">
                <a:latin typeface="HG丸ｺﾞｼｯｸM-PRO" panose="020F0600000000000000" pitchFamily="50" charset="-128"/>
                <a:ea typeface="HG丸ｺﾞｼｯｸM-PRO" panose="020F0600000000000000" pitchFamily="50" charset="-128"/>
              </a:rPr>
              <a:t>そうですね　校舎一つで大体１０億円くらいかかります</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教頭先生･･･え～！！　１０億円って　　　どうやってそんな大金集めるのでしょう</a:t>
            </a:r>
            <a:r>
              <a:rPr kumimoji="1" lang="en-US" altLang="ja-JP" dirty="0">
                <a:latin typeface="HG丸ｺﾞｼｯｸM-PRO" panose="020F0600000000000000" pitchFamily="50" charset="-128"/>
                <a:ea typeface="HG丸ｺﾞｼｯｸM-PRO" panose="020F0600000000000000" pitchFamily="50" charset="-128"/>
              </a:rPr>
              <a:t/>
            </a:r>
            <a:br>
              <a:rPr kumimoji="1" lang="en-US" altLang="ja-JP" dirty="0">
                <a:latin typeface="HG丸ｺﾞｼｯｸM-PRO" panose="020F0600000000000000" pitchFamily="50" charset="-128"/>
                <a:ea typeface="HG丸ｺﾞｼｯｸM-PRO" panose="020F0600000000000000" pitchFamily="50" charset="-128"/>
              </a:rPr>
            </a:br>
            <a:r>
              <a:rPr kumimoji="1" lang="ja-JP" altLang="en-US"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1</a:t>
            </a:r>
            <a:r>
              <a:rPr lang="ja-JP" altLang="en-US" sz="1300" dirty="0">
                <a:latin typeface="HG丸ｺﾞｼｯｸM-PRO" panose="020F0600000000000000" pitchFamily="50" charset="-128"/>
                <a:ea typeface="HG丸ｺﾞｼｯｸM-PRO" panose="020F0600000000000000" pitchFamily="50" charset="-128"/>
              </a:rPr>
              <a:t>万円ずつ集めても</a:t>
            </a:r>
            <a:r>
              <a:rPr lang="en-US" altLang="ja-JP" sz="1300" dirty="0">
                <a:latin typeface="HG丸ｺﾞｼｯｸM-PRO" panose="020F0600000000000000" pitchFamily="50" charset="-128"/>
                <a:ea typeface="HG丸ｺﾞｼｯｸM-PRO" panose="020F0600000000000000" pitchFamily="50" charset="-128"/>
              </a:rPr>
              <a:t>10</a:t>
            </a:r>
            <a:r>
              <a:rPr lang="ja-JP" altLang="en-US" sz="1300" dirty="0">
                <a:latin typeface="HG丸ｺﾞｼｯｸM-PRO" panose="020F0600000000000000" pitchFamily="50" charset="-128"/>
                <a:ea typeface="HG丸ｺﾞｼｯｸM-PRO" panose="020F0600000000000000" pitchFamily="50" charset="-128"/>
              </a:rPr>
              <a:t>万人ですよ　気が遠くなりそうな金額です</a:t>
            </a: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4</a:t>
            </a:fld>
            <a:endParaRPr kumimoji="1" lang="ja-JP" altLang="en-US"/>
          </a:p>
        </p:txBody>
      </p:sp>
    </p:spTree>
    <p:extLst>
      <p:ext uri="{BB962C8B-B14F-4D97-AF65-F5344CB8AC3E}">
        <p14:creationId xmlns:p14="http://schemas.microsoft.com/office/powerpoint/2010/main" val="342438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校長先生･･･</a:t>
            </a:r>
            <a:r>
              <a:rPr lang="ja-JP" altLang="en-US" sz="1300" dirty="0">
                <a:latin typeface="HG丸ｺﾞｼｯｸM-PRO" panose="020F0600000000000000" pitchFamily="50" charset="-128"/>
                <a:ea typeface="HG丸ｺﾞｼｯｸM-PRO" panose="020F0600000000000000" pitchFamily="50" charset="-128"/>
              </a:rPr>
              <a:t>小学校の卒業生や在校生の父兄の皆さんに協力してもらって集めましょうか･･･</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r>
              <a:rPr lang="ja-JP" altLang="en-US" sz="1300" dirty="0">
                <a:latin typeface="HG丸ｺﾞｼｯｸM-PRO" panose="020F0600000000000000" pitchFamily="50" charset="-128"/>
                <a:ea typeface="HG丸ｺﾞｼｯｸM-PRO" panose="020F0600000000000000" pitchFamily="50" charset="-128"/>
              </a:rPr>
              <a:t>教頭先生･･･でも･･･卒業生の方々は今は他のところに引っ越している人もいるだろうし　　全員が協力してくれるとは限りませんよ</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校長先生･･･ちょっと無理そうですね　　　　　　　　　　　　　　　　</a:t>
            </a: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5</a:t>
            </a:fld>
            <a:endParaRPr kumimoji="1" lang="ja-JP" altLang="en-US"/>
          </a:p>
        </p:txBody>
      </p:sp>
    </p:spTree>
    <p:extLst>
      <p:ext uri="{BB962C8B-B14F-4D97-AF65-F5344CB8AC3E}">
        <p14:creationId xmlns:p14="http://schemas.microsoft.com/office/powerpoint/2010/main" val="296190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校長先生･･･</a:t>
            </a:r>
            <a:r>
              <a:rPr lang="ja-JP" altLang="en-US" sz="1300" dirty="0">
                <a:latin typeface="HG丸ｺﾞｼｯｸM-PRO" panose="020F0600000000000000" pitchFamily="50" charset="-128"/>
                <a:ea typeface="HG丸ｺﾞｼｯｸM-PRO" panose="020F0600000000000000" pitchFamily="50" charset="-128"/>
              </a:rPr>
              <a:t>それでは･･地元の人たち、市内に住んでいる人たちに協力していただきましょうか</a:t>
            </a:r>
            <a:r>
              <a:rPr lang="en-US" altLang="ja-JP" sz="1300" dirty="0">
                <a:latin typeface="HG丸ｺﾞｼｯｸM-PRO" panose="020F0600000000000000" pitchFamily="50" charset="-128"/>
                <a:ea typeface="HG丸ｺﾞｼｯｸM-PRO" panose="020F0600000000000000" pitchFamily="50" charset="-128"/>
              </a:rPr>
              <a:t/>
            </a:r>
            <a:br>
              <a:rPr lang="en-US" altLang="ja-JP" sz="1300" dirty="0">
                <a:latin typeface="HG丸ｺﾞｼｯｸM-PRO" panose="020F0600000000000000" pitchFamily="50" charset="-128"/>
                <a:ea typeface="HG丸ｺﾞｼｯｸM-PRO" panose="020F0600000000000000" pitchFamily="50" charset="-128"/>
              </a:rPr>
            </a:br>
            <a:r>
              <a:rPr lang="ja-JP" altLang="en-US" sz="1300" dirty="0">
                <a:latin typeface="HG丸ｺﾞｼｯｸM-PRO" panose="020F0600000000000000" pitchFamily="50" charset="-128"/>
                <a:ea typeface="HG丸ｺﾞｼｯｸM-PRO" panose="020F0600000000000000" pitchFamily="50" charset="-128"/>
              </a:rPr>
              <a:t>教頭先生･･･でもね･･･全員から集めるっていうことはできませんよね</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校長先生･･･</a:t>
            </a:r>
            <a:r>
              <a:rPr kumimoji="1" lang="ja-JP" altLang="en-US" dirty="0">
                <a:latin typeface="HG丸ｺﾞｼｯｸM-PRO" panose="020F0600000000000000" pitchFamily="50" charset="-128"/>
                <a:ea typeface="HG丸ｺﾞｼｯｸM-PRO" panose="020F0600000000000000" pitchFamily="50" charset="-128"/>
              </a:rPr>
              <a:t>じゃあどうすればよいのでしょう</a:t>
            </a:r>
            <a:endParaRPr kumimoji="1" lang="ja-JP" altLang="en-US" dirty="0"/>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6</a:t>
            </a:fld>
            <a:endParaRPr kumimoji="1" lang="ja-JP" altLang="en-US"/>
          </a:p>
        </p:txBody>
      </p:sp>
    </p:spTree>
    <p:extLst>
      <p:ext uri="{BB962C8B-B14F-4D97-AF65-F5344CB8AC3E}">
        <p14:creationId xmlns:p14="http://schemas.microsoft.com/office/powerpoint/2010/main" val="3792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とっちー君･･･</a:t>
            </a:r>
            <a:r>
              <a:rPr lang="ja-JP" altLang="en-US" sz="1300" dirty="0">
                <a:latin typeface="HG丸ｺﾞｼｯｸM-PRO" panose="020F0600000000000000" pitchFamily="50" charset="-128"/>
                <a:ea typeface="HG丸ｺﾞｼｯｸM-PRO" panose="020F0600000000000000" pitchFamily="50" charset="-128"/>
              </a:rPr>
              <a:t>それは税金の中から出してもらうのです</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校長先生・教頭先生･･･税金ですか･･･</a:t>
            </a:r>
            <a:endParaRPr lang="en-US" altLang="ja-JP" sz="1300" dirty="0">
              <a:latin typeface="HG丸ｺﾞｼｯｸM-PRO" panose="020F0600000000000000" pitchFamily="50" charset="-128"/>
              <a:ea typeface="HG丸ｺﾞｼｯｸM-PRO" panose="020F0600000000000000" pitchFamily="50" charset="-128"/>
            </a:endParaRPr>
          </a:p>
          <a:p>
            <a:r>
              <a:rPr kumimoji="1" lang="ja-JP" altLang="en-US" dirty="0"/>
              <a:t>ナレーション･･･税金って･･･？　なんか　集め方も使い方もよくわからないよね</a:t>
            </a:r>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7</a:t>
            </a:fld>
            <a:endParaRPr kumimoji="1" lang="ja-JP" altLang="en-US"/>
          </a:p>
        </p:txBody>
      </p:sp>
    </p:spTree>
    <p:extLst>
      <p:ext uri="{BB962C8B-B14F-4D97-AF65-F5344CB8AC3E}">
        <p14:creationId xmlns:p14="http://schemas.microsoft.com/office/powerpoint/2010/main" val="10881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3788" y="1422400"/>
            <a:ext cx="11852276" cy="8890000"/>
          </a:xfrm>
        </p:spPr>
      </p:sp>
      <p:sp>
        <p:nvSpPr>
          <p:cNvPr id="4" name="スライド番号プレースホルダー 3"/>
          <p:cNvSpPr>
            <a:spLocks noGrp="1"/>
          </p:cNvSpPr>
          <p:nvPr>
            <p:ph type="sldNum" sz="quarter" idx="10"/>
          </p:nvPr>
        </p:nvSpPr>
        <p:spPr/>
        <p:txBody>
          <a:bodyPr/>
          <a:lstStyle/>
          <a:p>
            <a:pPr>
              <a:defRPr/>
            </a:pPr>
            <a:fld id="{E1AE2710-6272-4C33-A5A1-B189C3EA5735}" type="slidenum">
              <a:rPr lang="ja-JP" altLang="en-US">
                <a:solidFill>
                  <a:prstClr val="black"/>
                </a:solidFill>
              </a:rPr>
              <a:pPr>
                <a:defRPr/>
              </a:pPr>
              <a:t>8</a:t>
            </a:fld>
            <a:endParaRPr lang="ja-JP" altLang="en-US">
              <a:solidFill>
                <a:prstClr val="black"/>
              </a:solidFill>
            </a:endParaRPr>
          </a:p>
        </p:txBody>
      </p:sp>
      <p:sp>
        <p:nvSpPr>
          <p:cNvPr id="3" name="ノート プレースホルダー 2">
            <a:extLst>
              <a:ext uri="{FF2B5EF4-FFF2-40B4-BE49-F238E27FC236}">
                <a16:creationId xmlns:a16="http://schemas.microsoft.com/office/drawing/2014/main" id="{457DAB15-52DC-4FF8-821C-28E5B1F1C44D}"/>
              </a:ext>
            </a:extLst>
          </p:cNvPr>
          <p:cNvSpPr>
            <a:spLocks noGrp="1"/>
          </p:cNvSpPr>
          <p:nvPr>
            <p:ph type="body" idx="1"/>
          </p:nvPr>
        </p:nvSpPr>
        <p:spPr/>
        <p:txBody>
          <a:bodyPr/>
          <a:lstStyle/>
          <a:p>
            <a:pPr algn="l"/>
            <a:r>
              <a:rPr kumimoji="1" lang="ja-JP" altLang="en-US" dirty="0"/>
              <a:t>とっちー君･･･</a:t>
            </a:r>
            <a:r>
              <a:rPr lang="ja-JP" altLang="en-US" sz="1300" dirty="0">
                <a:ln w="28575">
                  <a:solidFill>
                    <a:prstClr val="black">
                      <a:lumMod val="75000"/>
                      <a:lumOff val="25000"/>
                    </a:prstClr>
                  </a:solidFill>
                </a:ln>
                <a:latin typeface="HG丸ｺﾞｼｯｸM-PRO" panose="020F0600000000000000" pitchFamily="50" charset="-128"/>
                <a:ea typeface="HG丸ｺﾞｼｯｸM-PRO" panose="020F0600000000000000" pitchFamily="50" charset="-128"/>
              </a:rPr>
              <a:t>税金は　集め方も使い方もできるだけ皆さんに　　</a:t>
            </a:r>
            <a:r>
              <a:rPr lang="ja-JP" altLang="en-US" sz="3900" dirty="0">
                <a:ln w="28575">
                  <a:solidFill>
                    <a:prstClr val="black">
                      <a:lumMod val="75000"/>
                      <a:lumOff val="25000"/>
                    </a:prstClr>
                  </a:solidFill>
                </a:ln>
                <a:solidFill>
                  <a:schemeClr val="accent2">
                    <a:lumMod val="75000"/>
                  </a:schemeClr>
                </a:solidFill>
                <a:latin typeface="HG丸ｺﾞｼｯｸM-PRO" panose="020F0600000000000000" pitchFamily="50" charset="-128"/>
                <a:ea typeface="HG丸ｺﾞｼｯｸM-PRO" panose="020F0600000000000000" pitchFamily="50" charset="-128"/>
              </a:rPr>
              <a:t>公平</a:t>
            </a:r>
            <a:r>
              <a:rPr lang="ja-JP" altLang="en-US" sz="1300" dirty="0">
                <a:ln w="28575">
                  <a:solidFill>
                    <a:prstClr val="black">
                      <a:lumMod val="75000"/>
                      <a:lumOff val="25000"/>
                    </a:prstClr>
                  </a:solidFill>
                </a:ln>
                <a:latin typeface="HG丸ｺﾞｼｯｸM-PRO" panose="020F0600000000000000" pitchFamily="50" charset="-128"/>
                <a:ea typeface="HG丸ｺﾞｼｯｸM-PRO" panose="020F0600000000000000" pitchFamily="50" charset="-128"/>
              </a:rPr>
              <a:t>になるように色々工夫されています</a:t>
            </a:r>
            <a:r>
              <a:rPr lang="ja-JP" altLang="en-US" sz="3900" dirty="0">
                <a:ln w="28575">
                  <a:solidFill>
                    <a:prstClr val="black">
                      <a:lumMod val="75000"/>
                      <a:lumOff val="25000"/>
                    </a:prstClr>
                  </a:solidFill>
                </a:ln>
                <a:latin typeface="HG丸ｺﾞｼｯｸM-PRO" panose="020F0600000000000000" pitchFamily="50" charset="-128"/>
                <a:ea typeface="HG丸ｺﾞｼｯｸM-PRO" panose="020F0600000000000000" pitchFamily="50" charset="-128"/>
              </a:rPr>
              <a:t>　　　　</a:t>
            </a:r>
            <a:endParaRPr lang="en-US" altLang="ja-JP" sz="3900" dirty="0">
              <a:ln w="28575">
                <a:solidFill>
                  <a:prstClr val="black">
                    <a:lumMod val="75000"/>
                    <a:lumOff val="25000"/>
                  </a:prstClr>
                </a:solidFill>
              </a:ln>
              <a:latin typeface="HG丸ｺﾞｼｯｸM-PRO" panose="020F0600000000000000" pitchFamily="50" charset="-128"/>
              <a:ea typeface="HG丸ｺﾞｼｯｸM-PRO" panose="020F0600000000000000" pitchFamily="50" charset="-128"/>
            </a:endParaRPr>
          </a:p>
          <a:p>
            <a:r>
              <a:rPr kumimoji="1" lang="ja-JP" altLang="en-US" dirty="0"/>
              <a:t>　　　　　　　　たとえば　使い方では</a:t>
            </a:r>
          </a:p>
        </p:txBody>
      </p:sp>
    </p:spTree>
    <p:extLst>
      <p:ext uri="{BB962C8B-B14F-4D97-AF65-F5344CB8AC3E}">
        <p14:creationId xmlns:p14="http://schemas.microsoft.com/office/powerpoint/2010/main" val="177812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2363788" y="1422400"/>
            <a:ext cx="12160251" cy="9120188"/>
          </a:xfrm>
          <a:noFill/>
          <a:ln>
            <a:solidFill>
              <a:srgbClr val="000000"/>
            </a:solidFill>
            <a:miter lim="800000"/>
            <a:headEnd/>
            <a:tailEnd/>
          </a:ln>
        </p:spPr>
      </p:sp>
      <p:sp>
        <p:nvSpPr>
          <p:cNvPr id="2" name="ノート プレースホルダー 1">
            <a:extLst>
              <a:ext uri="{FF2B5EF4-FFF2-40B4-BE49-F238E27FC236}">
                <a16:creationId xmlns:a16="http://schemas.microsoft.com/office/drawing/2014/main" id="{7A8D6242-469B-46BE-8C99-DAC87D59CED9}"/>
              </a:ext>
            </a:extLst>
          </p:cNvPr>
          <p:cNvSpPr>
            <a:spLocks noGrp="1"/>
          </p:cNvSpPr>
          <p:nvPr>
            <p:ph type="body" idx="1"/>
          </p:nvPr>
        </p:nvSpPr>
        <p:spPr/>
        <p:txBody>
          <a:bodyPr/>
          <a:lstStyle/>
          <a:p>
            <a:r>
              <a:rPr kumimoji="1" lang="ja-JP" altLang="en-US" dirty="0"/>
              <a:t>とっちー君･･･皆さんへの教育費に使われています</a:t>
            </a:r>
            <a:endParaRPr kumimoji="1" lang="en-US" altLang="ja-JP" dirty="0"/>
          </a:p>
          <a:p>
            <a:r>
              <a:rPr kumimoji="1" lang="ja-JP" altLang="en-US" dirty="0"/>
              <a:t>　　　　　　　　例えば、教科書は税金で賄われています　　みんなに公平です</a:t>
            </a:r>
          </a:p>
        </p:txBody>
      </p:sp>
    </p:spTree>
    <p:extLst>
      <p:ext uri="{BB962C8B-B14F-4D97-AF65-F5344CB8AC3E}">
        <p14:creationId xmlns:p14="http://schemas.microsoft.com/office/powerpoint/2010/main" val="249674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とっちー君･･･その他　皆さんが安心して毎日の生活が送れるように･･･より良い生活環境になるように　</a:t>
            </a:r>
            <a:endParaRPr kumimoji="1" lang="en-US" altLang="ja-JP" dirty="0"/>
          </a:p>
          <a:p>
            <a:r>
              <a:rPr kumimoji="1" lang="ja-JP" altLang="en-US" dirty="0"/>
              <a:t>　　　　　　　　公平に税金が使われています</a:t>
            </a:r>
            <a:endParaRPr kumimoji="1" lang="en-US" altLang="ja-JP" dirty="0"/>
          </a:p>
          <a:p>
            <a:r>
              <a:rPr kumimoji="1" lang="ja-JP" altLang="en-US" dirty="0"/>
              <a:t>　　　　　　　　例えば信号機、ごみの収集運搬作業などに使われています　　　　　　　　　　　　　　　　　　　　　　　　　　　　　　　　　　　　　　　　　　　　　　　　　　　　　　　　　　　　　　　　　　　　　　　　　　　　　　　　　　　　　　　　　　　　　　　　　　　　　　　　　　　　　　　　　　　　　　　　　　　　　　　　　　　　　　　　　　　　　　　　　　　　　　　　　　　　　　　　　　　　　　　　　　　　　　　　　　　　　　　　　　　　　　　　　　　　　　　　　　　　　　　　　　　　　　　　　　　　</a:t>
            </a:r>
          </a:p>
        </p:txBody>
      </p:sp>
      <p:sp>
        <p:nvSpPr>
          <p:cNvPr id="4" name="スライド番号プレースホルダー 3"/>
          <p:cNvSpPr>
            <a:spLocks noGrp="1"/>
          </p:cNvSpPr>
          <p:nvPr>
            <p:ph type="sldNum" sz="quarter" idx="5"/>
          </p:nvPr>
        </p:nvSpPr>
        <p:spPr/>
        <p:txBody>
          <a:bodyPr/>
          <a:lstStyle/>
          <a:p>
            <a:fld id="{EBB31234-6AA6-445A-9CC9-410AECE53F37}" type="slidenum">
              <a:rPr kumimoji="1" lang="ja-JP" altLang="en-US" smtClean="0"/>
              <a:t>10</a:t>
            </a:fld>
            <a:endParaRPr kumimoji="1" lang="ja-JP" altLang="en-US"/>
          </a:p>
        </p:txBody>
      </p:sp>
    </p:spTree>
    <p:extLst>
      <p:ext uri="{BB962C8B-B14F-4D97-AF65-F5344CB8AC3E}">
        <p14:creationId xmlns:p14="http://schemas.microsoft.com/office/powerpoint/2010/main" val="312561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394092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80696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90350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396263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379713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167302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378714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59189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307869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40046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EA5174-661C-4A7C-8092-84D33F8C5958}" type="datetimeFigureOut">
              <a:rPr kumimoji="1" lang="ja-JP" altLang="en-US" smtClean="0"/>
              <a:t>2022/11/8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115505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A5174-661C-4A7C-8092-84D33F8C5958}" type="datetimeFigureOut">
              <a:rPr kumimoji="1" lang="ja-JP" altLang="en-US" smtClean="0"/>
              <a:t>2022/11/8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7D2C7-43AA-4DBC-BD3A-4D1E829EC9B5}" type="slidenum">
              <a:rPr kumimoji="1" lang="ja-JP" altLang="en-US" smtClean="0"/>
              <a:t>‹#›</a:t>
            </a:fld>
            <a:endParaRPr kumimoji="1" lang="ja-JP" altLang="en-US"/>
          </a:p>
        </p:txBody>
      </p:sp>
    </p:spTree>
    <p:extLst>
      <p:ext uri="{BB962C8B-B14F-4D97-AF65-F5344CB8AC3E}">
        <p14:creationId xmlns:p14="http://schemas.microsoft.com/office/powerpoint/2010/main" val="21476010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ja.m.wikipedia.org/wiki/%E3%83%AB%E3%83%8D%E3%82%B5%E3%83%B3%E3%82%B9%E9%AB%98%E7%AD%89%E5%AD%A6%E6%A0%A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717BB-D69B-418B-B8CE-492745F5E11C}"/>
              </a:ext>
            </a:extLst>
          </p:cNvPr>
          <p:cNvSpPr>
            <a:spLocks noGrp="1"/>
          </p:cNvSpPr>
          <p:nvPr>
            <p:ph type="ctr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租税教室</a:t>
            </a:r>
            <a:r>
              <a:rPr kumimoji="1" lang="en-US" altLang="ja-JP" dirty="0"/>
              <a:t/>
            </a:r>
            <a:br>
              <a:rPr kumimoji="1" lang="en-US" altLang="ja-JP" dirty="0"/>
            </a:br>
            <a:endParaRPr kumimoji="1" lang="ja-JP" altLang="en-US" dirty="0"/>
          </a:p>
        </p:txBody>
      </p:sp>
      <p:sp>
        <p:nvSpPr>
          <p:cNvPr id="3" name="字幕 2">
            <a:extLst>
              <a:ext uri="{FF2B5EF4-FFF2-40B4-BE49-F238E27FC236}">
                <a16:creationId xmlns:a16="http://schemas.microsoft.com/office/drawing/2014/main" id="{691B6C2E-2B12-4E95-BFDB-285BE1A85255}"/>
              </a:ext>
            </a:extLst>
          </p:cNvPr>
          <p:cNvSpPr>
            <a:spLocks noGrp="1"/>
          </p:cNvSpPr>
          <p:nvPr>
            <p:ph type="subTitle" idx="1"/>
          </p:nvPr>
        </p:nvSpPr>
        <p:spPr/>
        <p:txBody>
          <a:bodyPr/>
          <a:lstStyle/>
          <a:p>
            <a:endParaRPr kumimoji="1" lang="ja-JP" altLang="en-US"/>
          </a:p>
        </p:txBody>
      </p:sp>
      <p:pic>
        <p:nvPicPr>
          <p:cNvPr id="1026" name="Picture 2" descr="学校の教室のイラスト（背景素材）">
            <a:extLst>
              <a:ext uri="{FF2B5EF4-FFF2-40B4-BE49-F238E27FC236}">
                <a16:creationId xmlns:a16="http://schemas.microsoft.com/office/drawing/2014/main" id="{93ABA82A-36B3-4D72-A294-E334CB3A7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D942BFAB-9E53-47CE-9698-EB8DAA2996AF}"/>
              </a:ext>
            </a:extLst>
          </p:cNvPr>
          <p:cNvSpPr txBox="1"/>
          <p:nvPr/>
        </p:nvSpPr>
        <p:spPr>
          <a:xfrm>
            <a:off x="1656522" y="0"/>
            <a:ext cx="5844208" cy="2400657"/>
          </a:xfrm>
          <a:prstGeom prst="rect">
            <a:avLst/>
          </a:prstGeom>
          <a:noFill/>
        </p:spPr>
        <p:txBody>
          <a:bodyPr wrap="square" rtlCol="0">
            <a:spAutoFit/>
          </a:bodyPr>
          <a:lstStyle/>
          <a:p>
            <a:pPr algn="just"/>
            <a:r>
              <a:rPr kumimoji="1" lang="ja-JP" altLang="en-US" sz="6600" dirty="0">
                <a:solidFill>
                  <a:schemeClr val="tx2">
                    <a:lumMod val="20000"/>
                    <a:lumOff val="80000"/>
                  </a:schemeClr>
                </a:solidFill>
              </a:rPr>
              <a:t>　</a:t>
            </a:r>
            <a:endParaRPr kumimoji="1" lang="en-US" altLang="ja-JP" sz="6600" dirty="0">
              <a:solidFill>
                <a:schemeClr val="tx2">
                  <a:lumMod val="20000"/>
                  <a:lumOff val="80000"/>
                </a:schemeClr>
              </a:solidFill>
            </a:endParaRPr>
          </a:p>
          <a:p>
            <a:pPr algn="just"/>
            <a:r>
              <a:rPr kumimoji="1" lang="ja-JP" altLang="en-US" sz="6600" dirty="0">
                <a:solidFill>
                  <a:schemeClr val="tx2">
                    <a:lumMod val="20000"/>
                    <a:lumOff val="80000"/>
                  </a:schemeClr>
                </a:solidFill>
              </a:rPr>
              <a:t>　 租税教室</a:t>
            </a:r>
            <a:endParaRPr kumimoji="1" lang="en-US" altLang="ja-JP" sz="6600" dirty="0">
              <a:solidFill>
                <a:schemeClr val="tx2">
                  <a:lumMod val="20000"/>
                  <a:lumOff val="80000"/>
                </a:schemeClr>
              </a:solidFill>
            </a:endParaRPr>
          </a:p>
          <a:p>
            <a:endParaRPr kumimoji="1" lang="ja-JP" altLang="en-US" dirty="0"/>
          </a:p>
        </p:txBody>
      </p:sp>
    </p:spTree>
    <p:extLst>
      <p:ext uri="{BB962C8B-B14F-4D97-AF65-F5344CB8AC3E}">
        <p14:creationId xmlns:p14="http://schemas.microsoft.com/office/powerpoint/2010/main" val="2691106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FD6A33C-C373-4721-BBE1-1C712053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14" y="691178"/>
            <a:ext cx="2857500" cy="91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10" descr="http://2.bp.blogspot.com/-gh9UWQ69v74/UU--2OK1dDI/AAAAAAAAO-k/ba2sbTHRn1I/s1600/norimono_gomisyusyusya.png">
            <a:extLst>
              <a:ext uri="{FF2B5EF4-FFF2-40B4-BE49-F238E27FC236}">
                <a16:creationId xmlns:a16="http://schemas.microsoft.com/office/drawing/2014/main" id="{6B560476-2445-4107-ADC6-CBBA27960D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9340" y="4147930"/>
            <a:ext cx="2266122" cy="222636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25">
            <a:extLst>
              <a:ext uri="{FF2B5EF4-FFF2-40B4-BE49-F238E27FC236}">
                <a16:creationId xmlns:a16="http://schemas.microsoft.com/office/drawing/2014/main" id="{DF77F17C-580C-4187-B6B2-663E8A8B865A}"/>
              </a:ext>
            </a:extLst>
          </p:cNvPr>
          <p:cNvSpPr txBox="1">
            <a:spLocks noChangeArrowheads="1"/>
          </p:cNvSpPr>
          <p:nvPr/>
        </p:nvSpPr>
        <p:spPr bwMode="auto">
          <a:xfrm>
            <a:off x="1205948" y="1767560"/>
            <a:ext cx="1073426" cy="400110"/>
          </a:xfrm>
          <a:prstGeom prst="rect">
            <a:avLst/>
          </a:prstGeom>
          <a:noFill/>
          <a:ln w="9525">
            <a:noFill/>
            <a:miter lim="800000"/>
            <a:headEnd/>
            <a:tailEnd/>
          </a:ln>
        </p:spPr>
        <p:txBody>
          <a:bodyPr wrap="square">
            <a:spAutoFit/>
          </a:bodyPr>
          <a:lstStyle/>
          <a:p>
            <a:r>
              <a:rPr lang="ja-JP" altLang="en-US" sz="2000" b="1" dirty="0">
                <a:latin typeface="HG丸ｺﾞｼｯｸM-PRO" panose="020F0600000000000000" pitchFamily="50" charset="-128"/>
                <a:ea typeface="HG丸ｺﾞｼｯｸM-PRO" panose="020F0600000000000000" pitchFamily="50" charset="-128"/>
              </a:rPr>
              <a:t>信号機</a:t>
            </a:r>
          </a:p>
        </p:txBody>
      </p:sp>
      <p:sp>
        <p:nvSpPr>
          <p:cNvPr id="6" name="テキスト ボックス 5">
            <a:extLst>
              <a:ext uri="{FF2B5EF4-FFF2-40B4-BE49-F238E27FC236}">
                <a16:creationId xmlns:a16="http://schemas.microsoft.com/office/drawing/2014/main" id="{16393A0F-36B8-4D46-8DBD-387B54300F05}"/>
              </a:ext>
            </a:extLst>
          </p:cNvPr>
          <p:cNvSpPr txBox="1"/>
          <p:nvPr/>
        </p:nvSpPr>
        <p:spPr>
          <a:xfrm>
            <a:off x="6506817" y="3174546"/>
            <a:ext cx="2398644" cy="400110"/>
          </a:xfrm>
          <a:prstGeom prst="rect">
            <a:avLst/>
          </a:prstGeom>
          <a:noFill/>
        </p:spPr>
        <p:txBody>
          <a:bodyPr wrap="square">
            <a:spAutoFit/>
          </a:bodyPr>
          <a:lstStyle/>
          <a:p>
            <a:r>
              <a:rPr lang="ja-JP" altLang="en-US" sz="2000" b="1" dirty="0">
                <a:latin typeface="HG丸ｺﾞｼｯｸM-PRO" panose="020F0600000000000000" pitchFamily="50" charset="-128"/>
                <a:ea typeface="HG丸ｺﾞｼｯｸM-PRO" panose="020F0600000000000000" pitchFamily="50" charset="-128"/>
              </a:rPr>
              <a:t>環境整備</a:t>
            </a:r>
          </a:p>
        </p:txBody>
      </p:sp>
      <p:sp>
        <p:nvSpPr>
          <p:cNvPr id="8" name="テキスト ボックス 7">
            <a:extLst>
              <a:ext uri="{FF2B5EF4-FFF2-40B4-BE49-F238E27FC236}">
                <a16:creationId xmlns:a16="http://schemas.microsoft.com/office/drawing/2014/main" id="{682FDA1E-2DB9-452F-856A-7D4335F64BA9}"/>
              </a:ext>
            </a:extLst>
          </p:cNvPr>
          <p:cNvSpPr txBox="1"/>
          <p:nvPr/>
        </p:nvSpPr>
        <p:spPr>
          <a:xfrm>
            <a:off x="673014" y="3566946"/>
            <a:ext cx="4876800" cy="2246769"/>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皆さんが安心して毎日の生活が送れるように･･･</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より良い生活環境になるように</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公平</a:t>
            </a:r>
            <a:r>
              <a:rPr kumimoji="1" lang="ja-JP" altLang="en-US" sz="2800" dirty="0">
                <a:latin typeface="HG丸ｺﾞｼｯｸM-PRO" panose="020F0600000000000000" pitchFamily="50" charset="-128"/>
                <a:ea typeface="HG丸ｺﾞｼｯｸM-PRO" panose="020F0600000000000000" pitchFamily="50" charset="-128"/>
              </a:rPr>
              <a:t>に税金が使われています</a:t>
            </a:r>
          </a:p>
        </p:txBody>
      </p:sp>
    </p:spTree>
    <p:extLst>
      <p:ext uri="{BB962C8B-B14F-4D97-AF65-F5344CB8AC3E}">
        <p14:creationId xmlns:p14="http://schemas.microsoft.com/office/powerpoint/2010/main" val="148579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病院・医院の建物イラスト（医療）">
            <a:extLst>
              <a:ext uri="{FF2B5EF4-FFF2-40B4-BE49-F238E27FC236}">
                <a16:creationId xmlns:a16="http://schemas.microsoft.com/office/drawing/2014/main" id="{B619084A-21BD-4C72-B429-AB3E7C6C9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14" y="3975651"/>
            <a:ext cx="2719543" cy="27034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消防車のイラスト">
            <a:extLst>
              <a:ext uri="{FF2B5EF4-FFF2-40B4-BE49-F238E27FC236}">
                <a16:creationId xmlns:a16="http://schemas.microsoft.com/office/drawing/2014/main" id="{C27A9E7C-903C-4EAA-8BB5-0F6873C500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016" y="559992"/>
            <a:ext cx="3196620" cy="1547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デフォルメされた警察署のイラスト">
            <a:extLst>
              <a:ext uri="{FF2B5EF4-FFF2-40B4-BE49-F238E27FC236}">
                <a16:creationId xmlns:a16="http://schemas.microsoft.com/office/drawing/2014/main" id="{506BB28F-F38E-4F8E-B608-0974319420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426" y="145775"/>
            <a:ext cx="3196620" cy="353833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863B31A4-B163-4EEB-8D19-54ED67A82B2D}"/>
              </a:ext>
            </a:extLst>
          </p:cNvPr>
          <p:cNvSpPr txBox="1"/>
          <p:nvPr/>
        </p:nvSpPr>
        <p:spPr>
          <a:xfrm>
            <a:off x="893098" y="2226367"/>
            <a:ext cx="1139687"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消防署</a:t>
            </a:r>
          </a:p>
        </p:txBody>
      </p:sp>
      <p:sp>
        <p:nvSpPr>
          <p:cNvPr id="6" name="テキスト ボックス 5">
            <a:extLst>
              <a:ext uri="{FF2B5EF4-FFF2-40B4-BE49-F238E27FC236}">
                <a16:creationId xmlns:a16="http://schemas.microsoft.com/office/drawing/2014/main" id="{B7A910E4-4901-4DEB-942D-83431D81BF44}"/>
              </a:ext>
            </a:extLst>
          </p:cNvPr>
          <p:cNvSpPr txBox="1"/>
          <p:nvPr/>
        </p:nvSpPr>
        <p:spPr>
          <a:xfrm>
            <a:off x="2491409" y="3551583"/>
            <a:ext cx="1007165"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病院</a:t>
            </a:r>
          </a:p>
        </p:txBody>
      </p:sp>
      <p:sp>
        <p:nvSpPr>
          <p:cNvPr id="7" name="テキスト ボックス 6">
            <a:extLst>
              <a:ext uri="{FF2B5EF4-FFF2-40B4-BE49-F238E27FC236}">
                <a16:creationId xmlns:a16="http://schemas.microsoft.com/office/drawing/2014/main" id="{ABAE80D2-AC22-446C-BC48-938C493CC515}"/>
              </a:ext>
            </a:extLst>
          </p:cNvPr>
          <p:cNvSpPr txBox="1"/>
          <p:nvPr/>
        </p:nvSpPr>
        <p:spPr>
          <a:xfrm>
            <a:off x="7898296" y="3684105"/>
            <a:ext cx="1107996"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警察署</a:t>
            </a:r>
          </a:p>
        </p:txBody>
      </p:sp>
      <p:sp>
        <p:nvSpPr>
          <p:cNvPr id="8" name="テキスト ボックス 7">
            <a:extLst>
              <a:ext uri="{FF2B5EF4-FFF2-40B4-BE49-F238E27FC236}">
                <a16:creationId xmlns:a16="http://schemas.microsoft.com/office/drawing/2014/main" id="{A9F7BEDF-F172-486F-B523-C0834BBFEC17}"/>
              </a:ext>
            </a:extLst>
          </p:cNvPr>
          <p:cNvSpPr txBox="1"/>
          <p:nvPr/>
        </p:nvSpPr>
        <p:spPr>
          <a:xfrm>
            <a:off x="4280452" y="4558748"/>
            <a:ext cx="4190534" cy="193899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皆さんが困ったとき</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火事や急病のとき</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風邪を引いたり、熱が出た時</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皆さんの役に立てるように</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公平</a:t>
            </a:r>
            <a:r>
              <a:rPr kumimoji="1" lang="ja-JP" altLang="en-US" sz="2400" dirty="0">
                <a:latin typeface="HG丸ｺﾞｼｯｸM-PRO" panose="020F0600000000000000" pitchFamily="50" charset="-128"/>
                <a:ea typeface="HG丸ｺﾞｼｯｸM-PRO" panose="020F0600000000000000" pitchFamily="50" charset="-128"/>
              </a:rPr>
              <a:t>に税金が使われています</a:t>
            </a:r>
          </a:p>
        </p:txBody>
      </p:sp>
    </p:spTree>
    <p:extLst>
      <p:ext uri="{BB962C8B-B14F-4D97-AF65-F5344CB8AC3E}">
        <p14:creationId xmlns:p14="http://schemas.microsoft.com/office/powerpoint/2010/main" val="28989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C200A-67CA-463A-ACE7-4E5405B412EF}"/>
              </a:ext>
            </a:extLst>
          </p:cNvPr>
          <p:cNvSpPr>
            <a:spLocks noGrp="1"/>
          </p:cNvSpPr>
          <p:nvPr>
            <p:ph type="title"/>
          </p:nvPr>
        </p:nvSpPr>
        <p:spPr>
          <a:xfrm>
            <a:off x="628650" y="92766"/>
            <a:ext cx="7886700" cy="2663686"/>
          </a:xfrm>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では、集めかたでは　どんな工夫がされているのでしょうか？　　　　　　　　　　　　　　　　　　　</a:t>
            </a: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ja-JP" altLang="en-US" sz="2800" dirty="0">
                <a:latin typeface="HG丸ｺﾞｼｯｸM-PRO" panose="020F0600000000000000" pitchFamily="50" charset="-128"/>
                <a:ea typeface="HG丸ｺﾞｼｯｸM-PRO" panose="020F0600000000000000" pitchFamily="50" charset="-128"/>
              </a:rPr>
              <a:t>　</a:t>
            </a: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ja-JP" altLang="en-US" sz="2800" dirty="0">
                <a:latin typeface="HG丸ｺﾞｼｯｸM-PRO" panose="020F0600000000000000" pitchFamily="50" charset="-128"/>
                <a:ea typeface="HG丸ｺﾞｼｯｸM-PRO" panose="020F0600000000000000" pitchFamily="50" charset="-128"/>
              </a:rPr>
              <a:t>　　　　　　　　　　　　　　　　　　　　　　　　たとえば、消費税は小学生でもお年寄りでも同じものを買えば同じにかかります</a:t>
            </a:r>
          </a:p>
        </p:txBody>
      </p:sp>
      <p:sp>
        <p:nvSpPr>
          <p:cNvPr id="3" name="コンテンツ プレースホルダー 2">
            <a:extLst>
              <a:ext uri="{FF2B5EF4-FFF2-40B4-BE49-F238E27FC236}">
                <a16:creationId xmlns:a16="http://schemas.microsoft.com/office/drawing/2014/main" id="{57CCF7EF-ACCE-4168-99CC-4EFACAB82B83}"/>
              </a:ext>
            </a:extLst>
          </p:cNvPr>
          <p:cNvSpPr>
            <a:spLocks noGrp="1"/>
          </p:cNvSpPr>
          <p:nvPr>
            <p:ph idx="1"/>
          </p:nvPr>
        </p:nvSpPr>
        <p:spPr>
          <a:xfrm>
            <a:off x="628650" y="3513276"/>
            <a:ext cx="7886700" cy="2663686"/>
          </a:xfrm>
        </p:spPr>
        <p:txBody>
          <a:bodyPr/>
          <a:lstStyle/>
          <a:p>
            <a:r>
              <a:rPr lang="ja-JP" altLang="en-US" dirty="0">
                <a:latin typeface="HG丸ｺﾞｼｯｸM-PRO" panose="020F0600000000000000" pitchFamily="50" charset="-128"/>
                <a:ea typeface="HG丸ｺﾞｼｯｸM-PRO" panose="020F0600000000000000" pitchFamily="50" charset="-128"/>
              </a:rPr>
              <a:t>誰が買っても同じ率</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p>
          <a:p>
            <a:r>
              <a:rPr lang="ja-JP" altLang="en-US" sz="7200" b="1" dirty="0">
                <a:ln w="22225">
                  <a:solidFill>
                    <a:schemeClr val="accent2"/>
                  </a:solidFill>
                  <a:prstDash val="solid"/>
                </a:ln>
                <a:solidFill>
                  <a:schemeClr val="accent2">
                    <a:lumMod val="40000"/>
                    <a:lumOff val="60000"/>
                  </a:schemeClr>
                </a:solidFill>
              </a:rPr>
              <a:t>公平</a:t>
            </a:r>
            <a:endParaRPr lang="en-US" altLang="ja-JP" sz="7200" b="1" dirty="0">
              <a:ln w="22225">
                <a:solidFill>
                  <a:schemeClr val="accent2"/>
                </a:solidFill>
                <a:prstDash val="solid"/>
              </a:ln>
              <a:solidFill>
                <a:schemeClr val="accent2">
                  <a:lumMod val="40000"/>
                  <a:lumOff val="60000"/>
                </a:schemeClr>
              </a:solidFill>
            </a:endParaRPr>
          </a:p>
          <a:p>
            <a:endParaRPr lang="ja-JP" altLang="en-US" sz="7200" dirty="0"/>
          </a:p>
        </p:txBody>
      </p:sp>
      <p:pic>
        <p:nvPicPr>
          <p:cNvPr id="6" name="図 5">
            <a:extLst>
              <a:ext uri="{FF2B5EF4-FFF2-40B4-BE49-F238E27FC236}">
                <a16:creationId xmlns:a16="http://schemas.microsoft.com/office/drawing/2014/main" id="{80018896-69C7-4F00-EE39-24882AAF53A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07585" y="2347273"/>
            <a:ext cx="3707765" cy="5244445"/>
          </a:xfrm>
          <a:prstGeom prst="rect">
            <a:avLst/>
          </a:prstGeom>
        </p:spPr>
      </p:pic>
    </p:spTree>
    <p:extLst>
      <p:ext uri="{BB962C8B-B14F-4D97-AF65-F5344CB8AC3E}">
        <p14:creationId xmlns:p14="http://schemas.microsoft.com/office/powerpoint/2010/main" val="284853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DB213-A04B-4298-A296-1E9253E4D03E}"/>
              </a:ext>
            </a:extLst>
          </p:cNvPr>
          <p:cNvSpPr>
            <a:spLocks noGrp="1"/>
          </p:cNvSpPr>
          <p:nvPr>
            <p:ph type="title"/>
          </p:nvPr>
        </p:nvSpPr>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固定資産税や自動車税は所有している人にかかります</a:t>
            </a:r>
          </a:p>
        </p:txBody>
      </p:sp>
      <p:sp>
        <p:nvSpPr>
          <p:cNvPr id="3" name="コンテンツ プレースホルダー 2">
            <a:extLst>
              <a:ext uri="{FF2B5EF4-FFF2-40B4-BE49-F238E27FC236}">
                <a16:creationId xmlns:a16="http://schemas.microsoft.com/office/drawing/2014/main" id="{F6C12FB2-4FE9-4D5F-B482-6552B14FBC2E}"/>
              </a:ext>
            </a:extLst>
          </p:cNvPr>
          <p:cNvSpPr>
            <a:spLocks noGrp="1"/>
          </p:cNvSpPr>
          <p:nvPr>
            <p:ph idx="1"/>
          </p:nvPr>
        </p:nvSpPr>
        <p:spPr>
          <a:xfrm>
            <a:off x="628650" y="2398643"/>
            <a:ext cx="7886700" cy="3778320"/>
          </a:xfrm>
        </p:spPr>
        <p:txBody>
          <a:bodyPr/>
          <a:lstStyle/>
          <a:p>
            <a:r>
              <a:rPr kumimoji="1" lang="ja-JP" altLang="en-US" dirty="0">
                <a:latin typeface="HG丸ｺﾞｼｯｸM-PRO" panose="020F0600000000000000" pitchFamily="50" charset="-128"/>
                <a:ea typeface="HG丸ｺﾞｼｯｸM-PRO" panose="020F0600000000000000" pitchFamily="50" charset="-128"/>
              </a:rPr>
              <a:t>持っている人にかかる</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持っていない人にはかからない</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これも</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sz="7200" b="1" dirty="0">
                <a:ln w="22225">
                  <a:solidFill>
                    <a:schemeClr val="accent2"/>
                  </a:solidFill>
                  <a:prstDash val="solid"/>
                </a:ln>
                <a:solidFill>
                  <a:schemeClr val="accent2">
                    <a:lumMod val="40000"/>
                    <a:lumOff val="60000"/>
                  </a:schemeClr>
                </a:solidFill>
              </a:rPr>
              <a:t>公平</a:t>
            </a:r>
          </a:p>
        </p:txBody>
      </p:sp>
      <p:pic>
        <p:nvPicPr>
          <p:cNvPr id="6" name="図 5">
            <a:extLst>
              <a:ext uri="{FF2B5EF4-FFF2-40B4-BE49-F238E27FC236}">
                <a16:creationId xmlns:a16="http://schemas.microsoft.com/office/drawing/2014/main" id="{16325CFD-DD58-C869-4F81-248F2A649E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52682" y="2343651"/>
            <a:ext cx="3707765" cy="5244445"/>
          </a:xfrm>
          <a:prstGeom prst="rect">
            <a:avLst/>
          </a:prstGeom>
        </p:spPr>
      </p:pic>
    </p:spTree>
    <p:extLst>
      <p:ext uri="{BB962C8B-B14F-4D97-AF65-F5344CB8AC3E}">
        <p14:creationId xmlns:p14="http://schemas.microsoft.com/office/powerpoint/2010/main" val="90984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AD05A-D165-4067-AFDF-C9570AFB93CF}"/>
              </a:ext>
            </a:extLst>
          </p:cNvPr>
          <p:cNvSpPr>
            <a:spLocks noGrp="1"/>
          </p:cNvSpPr>
          <p:nvPr>
            <p:ph type="title"/>
          </p:nvPr>
        </p:nvSpPr>
        <p:spPr>
          <a:xfrm>
            <a:off x="628650" y="205410"/>
            <a:ext cx="7886700" cy="1942892"/>
          </a:xfrm>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所得税は所得が増えるにしたがって税率も累進で上がっていきます</a:t>
            </a: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ja-JP" altLang="en-US" sz="2800" dirty="0">
                <a:latin typeface="HG丸ｺﾞｼｯｸM-PRO" panose="020F0600000000000000" pitchFamily="50" charset="-128"/>
                <a:ea typeface="HG丸ｺﾞｼｯｸM-PRO" panose="020F0600000000000000" pitchFamily="50" charset="-128"/>
              </a:rPr>
              <a:t>所得が多い人からはより高額な納税になります</a:t>
            </a:r>
          </a:p>
        </p:txBody>
      </p:sp>
      <p:sp>
        <p:nvSpPr>
          <p:cNvPr id="3" name="コンテンツ プレースホルダー 2">
            <a:extLst>
              <a:ext uri="{FF2B5EF4-FFF2-40B4-BE49-F238E27FC236}">
                <a16:creationId xmlns:a16="http://schemas.microsoft.com/office/drawing/2014/main" id="{54813192-5525-4B6A-B819-702B5C05C9C3}"/>
              </a:ext>
            </a:extLst>
          </p:cNvPr>
          <p:cNvSpPr>
            <a:spLocks noGrp="1"/>
          </p:cNvSpPr>
          <p:nvPr>
            <p:ph idx="1"/>
          </p:nvPr>
        </p:nvSpPr>
        <p:spPr>
          <a:xfrm>
            <a:off x="628650" y="2756451"/>
            <a:ext cx="7886700" cy="3420511"/>
          </a:xfrm>
        </p:spPr>
        <p:txBody>
          <a:bodyPr/>
          <a:lstStyle/>
          <a:p>
            <a:r>
              <a:rPr kumimoji="1" lang="ja-JP" altLang="en-US" dirty="0">
                <a:latin typeface="HG丸ｺﾞｼｯｸM-PRO" panose="020F0600000000000000" pitchFamily="50" charset="-128"/>
                <a:ea typeface="HG丸ｺﾞｼｯｸM-PRO" panose="020F0600000000000000" pitchFamily="50" charset="-128"/>
              </a:rPr>
              <a:t>これも</a:t>
            </a:r>
            <a:r>
              <a:rPr kumimoji="1" lang="ja-JP" altLang="en-US" dirty="0"/>
              <a:t>　</a:t>
            </a:r>
            <a:endParaRPr kumimoji="1" lang="en-US" altLang="ja-JP" dirty="0"/>
          </a:p>
          <a:p>
            <a:endParaRPr kumimoji="1" lang="en-US" altLang="ja-JP" dirty="0"/>
          </a:p>
          <a:p>
            <a:r>
              <a:rPr lang="ja-JP" altLang="en-US" sz="7200" b="1" dirty="0">
                <a:ln w="22225">
                  <a:solidFill>
                    <a:schemeClr val="accent2"/>
                  </a:solidFill>
                  <a:prstDash val="solid"/>
                </a:ln>
                <a:solidFill>
                  <a:schemeClr val="accent2">
                    <a:lumMod val="40000"/>
                    <a:lumOff val="60000"/>
                  </a:schemeClr>
                </a:solidFill>
              </a:rPr>
              <a:t>公平</a:t>
            </a:r>
          </a:p>
        </p:txBody>
      </p:sp>
      <p:pic>
        <p:nvPicPr>
          <p:cNvPr id="6" name="図 5">
            <a:extLst>
              <a:ext uri="{FF2B5EF4-FFF2-40B4-BE49-F238E27FC236}">
                <a16:creationId xmlns:a16="http://schemas.microsoft.com/office/drawing/2014/main" id="{FFE76E57-2BBF-EBB0-330E-5798EE2DAA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73573" y="1844483"/>
            <a:ext cx="3707765" cy="5244445"/>
          </a:xfrm>
          <a:prstGeom prst="rect">
            <a:avLst/>
          </a:prstGeom>
        </p:spPr>
      </p:pic>
    </p:spTree>
    <p:extLst>
      <p:ext uri="{BB962C8B-B14F-4D97-AF65-F5344CB8AC3E}">
        <p14:creationId xmlns:p14="http://schemas.microsoft.com/office/powerpoint/2010/main" val="352813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596900" y="225441"/>
            <a:ext cx="7762724" cy="888272"/>
          </a:xfrm>
        </p:spPr>
        <p:txBody>
          <a:bodyPr>
            <a:normAutofit/>
          </a:bodyPr>
          <a:lstStyle/>
          <a:p>
            <a:r>
              <a:rPr lang="ja-JP" altLang="en-US" sz="4800" b="1" dirty="0">
                <a:latin typeface="HG丸ｺﾞｼｯｸM-PRO" panose="020F0600000000000000" pitchFamily="50" charset="-128"/>
                <a:ea typeface="HG丸ｺﾞｼｯｸM-PRO" panose="020F0600000000000000" pitchFamily="50" charset="-128"/>
              </a:rPr>
              <a:t>必要なお金を集めるには</a:t>
            </a:r>
            <a:r>
              <a:rPr lang="en-US" altLang="ja-JP" sz="4800" b="1" dirty="0">
                <a:latin typeface="HG丸ｺﾞｼｯｸM-PRO" panose="020F0600000000000000" pitchFamily="50" charset="-128"/>
                <a:ea typeface="HG丸ｺﾞｼｯｸM-PRO" panose="020F0600000000000000" pitchFamily="50" charset="-128"/>
              </a:rPr>
              <a:t>…</a:t>
            </a:r>
            <a:endParaRPr lang="ja-JP" altLang="en-US" sz="4800" b="1" dirty="0">
              <a:latin typeface="HG丸ｺﾞｼｯｸM-PRO" panose="020F0600000000000000" pitchFamily="50" charset="-128"/>
              <a:ea typeface="HG丸ｺﾞｼｯｸM-PRO" panose="020F0600000000000000" pitchFamily="50" charset="-128"/>
            </a:endParaRPr>
          </a:p>
        </p:txBody>
      </p:sp>
      <p:sp>
        <p:nvSpPr>
          <p:cNvPr id="6" name="雲 5"/>
          <p:cNvSpPr/>
          <p:nvPr/>
        </p:nvSpPr>
        <p:spPr>
          <a:xfrm>
            <a:off x="468227" y="1247887"/>
            <a:ext cx="6840732" cy="3552713"/>
          </a:xfrm>
          <a:prstGeom prst="cloud">
            <a:avLst/>
          </a:prstGeom>
          <a:noFill/>
          <a:ln w="76200">
            <a:solidFill>
              <a:srgbClr val="92D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0" name="テキスト ボックス 6"/>
          <p:cNvSpPr txBox="1">
            <a:spLocks noChangeArrowheads="1"/>
          </p:cNvSpPr>
          <p:nvPr/>
        </p:nvSpPr>
        <p:spPr bwMode="auto">
          <a:xfrm>
            <a:off x="596900" y="1362150"/>
            <a:ext cx="7112000" cy="3170099"/>
          </a:xfrm>
          <a:prstGeom prst="rect">
            <a:avLst/>
          </a:prstGeom>
          <a:noFill/>
          <a:ln w="9525">
            <a:noFill/>
            <a:miter lim="800000"/>
            <a:headEnd/>
            <a:tailEnd/>
          </a:ln>
        </p:spPr>
        <p:txBody>
          <a:bodyPr wrap="square">
            <a:spAutoFit/>
          </a:bodyPr>
          <a:lstStyle/>
          <a:p>
            <a:pPr>
              <a:lnSpc>
                <a:spcPts val="6000"/>
              </a:lnSpc>
            </a:pPr>
            <a:r>
              <a:rPr lang="ja-JP" altLang="en-US" sz="4400" b="1" dirty="0">
                <a:latin typeface="ＭＳ 明朝" pitchFamily="17" charset="-128"/>
                <a:ea typeface="ＭＳ 明朝" pitchFamily="17" charset="-128"/>
              </a:rPr>
              <a:t>　</a:t>
            </a:r>
            <a:r>
              <a:rPr lang="ja-JP" altLang="en-US" sz="4400" dirty="0">
                <a:latin typeface="HG丸ｺﾞｼｯｸM-PRO" panose="020F0600000000000000" pitchFamily="50" charset="-128"/>
                <a:ea typeface="HG丸ｺﾞｼｯｸM-PRO" panose="020F0600000000000000" pitchFamily="50" charset="-128"/>
              </a:rPr>
              <a:t>・同じ金額？</a:t>
            </a:r>
            <a:endParaRPr lang="en-US" altLang="ja-JP" sz="4400" dirty="0">
              <a:latin typeface="HG丸ｺﾞｼｯｸM-PRO" panose="020F0600000000000000" pitchFamily="50" charset="-128"/>
              <a:ea typeface="HG丸ｺﾞｼｯｸM-PRO" panose="020F0600000000000000" pitchFamily="50" charset="-128"/>
            </a:endParaRPr>
          </a:p>
          <a:p>
            <a:pPr>
              <a:lnSpc>
                <a:spcPts val="6000"/>
              </a:lnSpc>
            </a:pPr>
            <a:r>
              <a:rPr lang="ja-JP" altLang="en-US" sz="4400" dirty="0">
                <a:latin typeface="HG丸ｺﾞｼｯｸM-PRO" panose="020F0600000000000000" pitchFamily="50" charset="-128"/>
                <a:ea typeface="HG丸ｺﾞｼｯｸM-PRO" panose="020F0600000000000000" pitchFamily="50" charset="-128"/>
              </a:rPr>
              <a:t> ・同じ率？</a:t>
            </a:r>
            <a:endParaRPr lang="en-US" altLang="ja-JP" sz="4400" dirty="0">
              <a:latin typeface="HG丸ｺﾞｼｯｸM-PRO" panose="020F0600000000000000" pitchFamily="50" charset="-128"/>
              <a:ea typeface="HG丸ｺﾞｼｯｸM-PRO" panose="020F0600000000000000" pitchFamily="50" charset="-128"/>
            </a:endParaRPr>
          </a:p>
          <a:p>
            <a:pPr>
              <a:lnSpc>
                <a:spcPts val="6000"/>
              </a:lnSpc>
            </a:pPr>
            <a:r>
              <a:rPr lang="ja-JP" altLang="en-US" sz="4400" dirty="0">
                <a:latin typeface="HG丸ｺﾞｼｯｸM-PRO" panose="020F0600000000000000" pitchFamily="50" charset="-128"/>
                <a:ea typeface="HG丸ｺﾞｼｯｸM-PRO" panose="020F0600000000000000" pitchFamily="50" charset="-128"/>
              </a:rPr>
              <a:t>　・特定の人？</a:t>
            </a:r>
            <a:endParaRPr lang="en-US" altLang="ja-JP" sz="4400" dirty="0">
              <a:latin typeface="HG丸ｺﾞｼｯｸM-PRO" panose="020F0600000000000000" pitchFamily="50" charset="-128"/>
              <a:ea typeface="HG丸ｺﾞｼｯｸM-PRO" panose="020F0600000000000000" pitchFamily="50" charset="-128"/>
            </a:endParaRPr>
          </a:p>
          <a:p>
            <a:pPr>
              <a:lnSpc>
                <a:spcPts val="6000"/>
              </a:lnSpc>
            </a:pPr>
            <a:r>
              <a:rPr lang="ja-JP" altLang="en-US" sz="3600" b="1" dirty="0">
                <a:latin typeface="HG丸ｺﾞｼｯｸM-PRO" panose="020F0600000000000000" pitchFamily="50" charset="-128"/>
                <a:ea typeface="HG丸ｺﾞｼｯｸM-PRO" panose="020F0600000000000000" pitchFamily="50" charset="-128"/>
              </a:rPr>
              <a:t>・</a:t>
            </a:r>
            <a:r>
              <a:rPr lang="ja-JP" altLang="en-US" sz="4400" b="1" dirty="0">
                <a:latin typeface="HG丸ｺﾞｼｯｸM-PRO" panose="020F0600000000000000" pitchFamily="50" charset="-128"/>
                <a:ea typeface="HG丸ｺﾞｼｯｸM-PRO" panose="020F0600000000000000" pitchFamily="50" charset="-128"/>
              </a:rPr>
              <a:t>持ってる金額に応じて？</a:t>
            </a:r>
            <a:endParaRPr lang="ja-JP" altLang="en-US" sz="44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339185" y="5033062"/>
            <a:ext cx="8610050" cy="1754326"/>
          </a:xfrm>
          <a:prstGeom prst="rect">
            <a:avLst/>
          </a:prstGeom>
          <a:noFill/>
        </p:spPr>
        <p:txBody>
          <a:bodyPr wrap="none" rtlCol="0">
            <a:spAutoFit/>
          </a:bodyPr>
          <a:lstStyle/>
          <a:p>
            <a:pPr algn="ctr"/>
            <a:r>
              <a:rPr kumimoji="1" lang="ja-JP" altLang="en-US" sz="5400" b="1" spc="50" dirty="0">
                <a:ln w="9525" cmpd="sng">
                  <a:solidFill>
                    <a:schemeClr val="tx1"/>
                  </a:solidFill>
                  <a:prstDash val="solid"/>
                </a:ln>
                <a:solidFill>
                  <a:schemeClr val="bg1"/>
                </a:solidFill>
                <a:effectLst>
                  <a:glow rad="139700">
                    <a:schemeClr val="bg2">
                      <a:lumMod val="25000"/>
                      <a:alpha val="40000"/>
                    </a:schemeClr>
                  </a:glow>
                </a:effectLst>
                <a:latin typeface="HG丸ｺﾞｼｯｸM-PRO" panose="020F0600000000000000" pitchFamily="50" charset="-128"/>
                <a:ea typeface="HG丸ｺﾞｼｯｸM-PRO" panose="020F0600000000000000" pitchFamily="50" charset="-128"/>
              </a:rPr>
              <a:t>金額の多い少ないでなく、</a:t>
            </a:r>
            <a:endParaRPr kumimoji="1" lang="en-US" altLang="ja-JP" sz="5400" b="1" spc="50" dirty="0">
              <a:ln w="9525" cmpd="sng">
                <a:solidFill>
                  <a:schemeClr val="tx1"/>
                </a:solidFill>
                <a:prstDash val="solid"/>
              </a:ln>
              <a:solidFill>
                <a:schemeClr val="bg1"/>
              </a:solidFill>
              <a:effectLst>
                <a:glow rad="139700">
                  <a:schemeClr val="bg2">
                    <a:lumMod val="25000"/>
                    <a:alpha val="40000"/>
                  </a:schemeClr>
                </a:glow>
              </a:effectLst>
              <a:latin typeface="HG丸ｺﾞｼｯｸM-PRO" panose="020F0600000000000000" pitchFamily="50" charset="-128"/>
              <a:ea typeface="HG丸ｺﾞｼｯｸM-PRO" panose="020F0600000000000000" pitchFamily="50" charset="-128"/>
            </a:endParaRPr>
          </a:p>
          <a:p>
            <a:pPr algn="ctr"/>
            <a:r>
              <a:rPr kumimoji="1" lang="ja-JP" altLang="en-US" sz="5400" b="1" spc="50" dirty="0">
                <a:ln w="9525" cmpd="sng">
                  <a:solidFill>
                    <a:srgbClr val="FFC000"/>
                  </a:solidFill>
                  <a:prstDash val="solid"/>
                </a:ln>
                <a:solidFill>
                  <a:srgbClr val="FF0000"/>
                </a:solidFill>
                <a:effectLst>
                  <a:glow rad="228600">
                    <a:schemeClr val="accent4">
                      <a:satMod val="175000"/>
                      <a:alpha val="40000"/>
                    </a:schemeClr>
                  </a:glow>
                </a:effectLst>
                <a:latin typeface="HG丸ｺﾞｼｯｸM-PRO" panose="020F0600000000000000" pitchFamily="50" charset="-128"/>
                <a:ea typeface="HG丸ｺﾞｼｯｸM-PRO" panose="020F0600000000000000" pitchFamily="50" charset="-128"/>
              </a:rPr>
              <a:t>誰もが納得する方法</a:t>
            </a:r>
            <a:r>
              <a:rPr kumimoji="1" lang="ja-JP" altLang="en-US" sz="5400" b="1" spc="50" dirty="0">
                <a:ln w="9525" cmpd="sng">
                  <a:solidFill>
                    <a:schemeClr val="tx1"/>
                  </a:solidFill>
                  <a:prstDash val="solid"/>
                </a:ln>
                <a:solidFill>
                  <a:schemeClr val="bg1"/>
                </a:solidFill>
                <a:effectLst>
                  <a:glow rad="139700">
                    <a:schemeClr val="bg2">
                      <a:lumMod val="25000"/>
                      <a:alpha val="40000"/>
                    </a:schemeClr>
                  </a:glow>
                </a:effectLst>
                <a:latin typeface="HG丸ｺﾞｼｯｸM-PRO" panose="020F0600000000000000" pitchFamily="50" charset="-128"/>
                <a:ea typeface="HG丸ｺﾞｼｯｸM-PRO" panose="020F0600000000000000" pitchFamily="50" charset="-128"/>
              </a:rPr>
              <a:t>が必要</a:t>
            </a:r>
          </a:p>
        </p:txBody>
      </p:sp>
      <p:sp>
        <p:nvSpPr>
          <p:cNvPr id="3" name="スライド番号プレースホルダー 2">
            <a:extLst>
              <a:ext uri="{FF2B5EF4-FFF2-40B4-BE49-F238E27FC236}">
                <a16:creationId xmlns:a16="http://schemas.microsoft.com/office/drawing/2014/main" id="{A07EFD00-A4B7-459F-B516-8476F749BB3A}"/>
              </a:ext>
            </a:extLst>
          </p:cNvPr>
          <p:cNvSpPr>
            <a:spLocks noGrp="1"/>
          </p:cNvSpPr>
          <p:nvPr>
            <p:ph type="sldNum" sz="quarter" idx="12"/>
          </p:nvPr>
        </p:nvSpPr>
        <p:spPr/>
        <p:txBody>
          <a:bodyPr/>
          <a:lstStyle/>
          <a:p>
            <a:pPr>
              <a:defRPr/>
            </a:pPr>
            <a:fld id="{576646C1-970C-46AD-8E1C-E1ACE120016E}" type="slidenum">
              <a:rPr lang="ja-JP" altLang="en-US" smtClean="0"/>
              <a:pPr>
                <a:defRPr/>
              </a:pPr>
              <a:t>15</a:t>
            </a:fld>
            <a:endParaRPr lang="ja-JP" altLang="en-US"/>
          </a:p>
        </p:txBody>
      </p:sp>
      <p:pic>
        <p:nvPicPr>
          <p:cNvPr id="2050" name="Picture 2" descr="犬のイラスト「悩んだ顔」">
            <a:extLst>
              <a:ext uri="{FF2B5EF4-FFF2-40B4-BE49-F238E27FC236}">
                <a16:creationId xmlns:a16="http://schemas.microsoft.com/office/drawing/2014/main" id="{D0C0D182-B078-440D-A5E8-A2731C051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283" y="1746732"/>
            <a:ext cx="2514600"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1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40">
                                            <p:txEl>
                                              <p:pRg st="0" end="0"/>
                                            </p:txEl>
                                          </p:spTgt>
                                        </p:tgtEl>
                                        <p:attrNameLst>
                                          <p:attrName>style.visibility</p:attrName>
                                        </p:attrNameLst>
                                      </p:cBhvr>
                                      <p:to>
                                        <p:strVal val="visible"/>
                                      </p:to>
                                    </p:set>
                                    <p:animEffect transition="in" filter="fade">
                                      <p:cBhvr>
                                        <p:cTn id="11" dur="1000"/>
                                        <p:tgtEl>
                                          <p:spTgt spid="14340">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340">
                                            <p:txEl>
                                              <p:pRg st="1" end="1"/>
                                            </p:txEl>
                                          </p:spTgt>
                                        </p:tgtEl>
                                        <p:attrNameLst>
                                          <p:attrName>style.visibility</p:attrName>
                                        </p:attrNameLst>
                                      </p:cBhvr>
                                      <p:to>
                                        <p:strVal val="visible"/>
                                      </p:to>
                                    </p:set>
                                    <p:animEffect transition="in" filter="fade">
                                      <p:cBhvr>
                                        <p:cTn id="15" dur="1000"/>
                                        <p:tgtEl>
                                          <p:spTgt spid="14340">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Effect transition="in" filter="fade">
                                      <p:cBhvr>
                                        <p:cTn id="19" dur="1000"/>
                                        <p:tgtEl>
                                          <p:spTgt spid="14340">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4340">
                                            <p:txEl>
                                              <p:pRg st="3" end="3"/>
                                            </p:txEl>
                                          </p:spTgt>
                                        </p:tgtEl>
                                        <p:attrNameLst>
                                          <p:attrName>style.visibility</p:attrName>
                                        </p:attrNameLst>
                                      </p:cBhvr>
                                      <p:to>
                                        <p:strVal val="visible"/>
                                      </p:to>
                                    </p:set>
                                    <p:animEffect transition="in" filter="fade">
                                      <p:cBhvr>
                                        <p:cTn id="23" dur="1000"/>
                                        <p:tgtEl>
                                          <p:spTgt spid="14340">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84CC89-C56D-4524-9691-4A69FB4C7C13}"/>
              </a:ext>
            </a:extLst>
          </p:cNvPr>
          <p:cNvSpPr>
            <a:spLocks noGrp="1"/>
          </p:cNvSpPr>
          <p:nvPr>
            <p:ph type="title"/>
          </p:nvPr>
        </p:nvSpPr>
        <p:spPr>
          <a:xfrm>
            <a:off x="643635" y="1099931"/>
            <a:ext cx="6675735" cy="2271882"/>
          </a:xfrm>
        </p:spPr>
        <p:txBody>
          <a:bodyPr>
            <a:normAutofit/>
          </a:bodyPr>
          <a:lstStyle/>
          <a:p>
            <a:r>
              <a:rPr lang="ja-JP" altLang="en-US" sz="2325" dirty="0">
                <a:latin typeface="HG丸ｺﾞｼｯｸM-PRO" panose="020F0600000000000000" pitchFamily="50" charset="-128"/>
                <a:ea typeface="HG丸ｺﾞｼｯｸM-PRO" panose="020F0600000000000000" pitchFamily="50" charset="-128"/>
              </a:rPr>
              <a:t>そんなふうに色々工夫して集められた大事な</a:t>
            </a:r>
            <a:r>
              <a:rPr lang="en-US" altLang="ja-JP" sz="2325" dirty="0">
                <a:latin typeface="HG丸ｺﾞｼｯｸM-PRO" panose="020F0600000000000000" pitchFamily="50" charset="-128"/>
                <a:ea typeface="HG丸ｺﾞｼｯｸM-PRO" panose="020F0600000000000000" pitchFamily="50" charset="-128"/>
              </a:rPr>
              <a:t/>
            </a:r>
            <a:br>
              <a:rPr lang="en-US" altLang="ja-JP" sz="2325" dirty="0">
                <a:latin typeface="HG丸ｺﾞｼｯｸM-PRO" panose="020F0600000000000000" pitchFamily="50" charset="-128"/>
                <a:ea typeface="HG丸ｺﾞｼｯｸM-PRO" panose="020F0600000000000000" pitchFamily="50" charset="-128"/>
              </a:rPr>
            </a:br>
            <a:r>
              <a:rPr lang="ja-JP" altLang="en-US" sz="2325" dirty="0">
                <a:latin typeface="HG丸ｺﾞｼｯｸM-PRO" panose="020F0600000000000000" pitchFamily="50" charset="-128"/>
                <a:ea typeface="HG丸ｺﾞｼｯｸM-PRO" panose="020F0600000000000000" pitchFamily="50" charset="-128"/>
              </a:rPr>
              <a:t>「税金」を使わせていただくのですね</a:t>
            </a:r>
            <a:r>
              <a:rPr lang="en-US" altLang="ja-JP" sz="2325" dirty="0">
                <a:latin typeface="HG丸ｺﾞｼｯｸM-PRO" panose="020F0600000000000000" pitchFamily="50" charset="-128"/>
                <a:ea typeface="HG丸ｺﾞｼｯｸM-PRO" panose="020F0600000000000000" pitchFamily="50" charset="-128"/>
              </a:rPr>
              <a:t/>
            </a:r>
            <a:br>
              <a:rPr lang="en-US" altLang="ja-JP" sz="2325" dirty="0">
                <a:latin typeface="HG丸ｺﾞｼｯｸM-PRO" panose="020F0600000000000000" pitchFamily="50" charset="-128"/>
                <a:ea typeface="HG丸ｺﾞｼｯｸM-PRO" panose="020F0600000000000000" pitchFamily="50" charset="-128"/>
              </a:rPr>
            </a:br>
            <a:r>
              <a:rPr lang="en-US" altLang="ja-JP" sz="2325" dirty="0">
                <a:latin typeface="HG丸ｺﾞｼｯｸM-PRO" panose="020F0600000000000000" pitchFamily="50" charset="-128"/>
                <a:ea typeface="HG丸ｺﾞｼｯｸM-PRO" panose="020F0600000000000000" pitchFamily="50" charset="-128"/>
              </a:rPr>
              <a:t/>
            </a:r>
            <a:br>
              <a:rPr lang="en-US" altLang="ja-JP" sz="2325" dirty="0">
                <a:latin typeface="HG丸ｺﾞｼｯｸM-PRO" panose="020F0600000000000000" pitchFamily="50" charset="-128"/>
                <a:ea typeface="HG丸ｺﾞｼｯｸM-PRO" panose="020F0600000000000000" pitchFamily="50" charset="-128"/>
              </a:rPr>
            </a:br>
            <a:r>
              <a:rPr lang="ja-JP" altLang="en-US" sz="2325" dirty="0">
                <a:latin typeface="HG丸ｺﾞｼｯｸM-PRO" panose="020F0600000000000000" pitchFamily="50" charset="-128"/>
                <a:ea typeface="HG丸ｺﾞｼｯｸM-PRO" panose="020F0600000000000000" pitchFamily="50" charset="-128"/>
              </a:rPr>
              <a:t>有意義に使って素敵な学校にしましょうね</a:t>
            </a:r>
            <a:r>
              <a:rPr kumimoji="1" lang="en-US" altLang="ja-JP" dirty="0"/>
              <a:t/>
            </a:r>
            <a:br>
              <a:rPr kumimoji="1" lang="en-US" altLang="ja-JP" dirty="0"/>
            </a:br>
            <a:endParaRPr kumimoji="1" lang="ja-JP" altLang="en-US" dirty="0"/>
          </a:p>
        </p:txBody>
      </p:sp>
      <p:pic>
        <p:nvPicPr>
          <p:cNvPr id="1026" name="Picture 2">
            <a:extLst>
              <a:ext uri="{FF2B5EF4-FFF2-40B4-BE49-F238E27FC236}">
                <a16:creationId xmlns:a16="http://schemas.microsoft.com/office/drawing/2014/main" id="{343D8CE9-4B80-439E-8932-1A68BD83DF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04452" y="3429000"/>
            <a:ext cx="1514919" cy="2149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31031D-3F38-46CF-88D0-43C191BEF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91" y="3260034"/>
            <a:ext cx="2305879" cy="278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99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E84098-BFA6-4125-8B30-462F584BC0EE}"/>
              </a:ext>
            </a:extLst>
          </p:cNvPr>
          <p:cNvSpPr>
            <a:spLocks noGrp="1"/>
          </p:cNvSpPr>
          <p:nvPr>
            <p:ph type="title"/>
          </p:nvPr>
        </p:nvSpPr>
        <p:spPr>
          <a:xfrm>
            <a:off x="628650" y="338622"/>
            <a:ext cx="7886700" cy="3090378"/>
          </a:xfrm>
        </p:spPr>
        <p:txBody>
          <a:bodyPr>
            <a:normAutofit fontScale="90000"/>
          </a:bodyPr>
          <a:lstStyle/>
          <a:p>
            <a:r>
              <a:rPr kumimoji="1" lang="ja-JP" altLang="en-US" sz="2400" dirty="0">
                <a:latin typeface="HG丸ｺﾞｼｯｸM-PRO" panose="020F0600000000000000" pitchFamily="50" charset="-128"/>
                <a:ea typeface="HG丸ｺﾞｼｯｸM-PRO" panose="020F0600000000000000" pitchFamily="50" charset="-128"/>
              </a:rPr>
              <a:t>税金は取られてしまうものではなく</a:t>
            </a: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ja-JP" altLang="en-US" sz="2400" dirty="0">
                <a:latin typeface="HG丸ｺﾞｼｯｸM-PRO" panose="020F0600000000000000" pitchFamily="50" charset="-128"/>
                <a:ea typeface="HG丸ｺﾞｼｯｸM-PRO" panose="020F0600000000000000" pitchFamily="50" charset="-128"/>
              </a:rPr>
              <a:t>形を変えて、私たちの生活の中に戻ってきます</a:t>
            </a: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私たち</a:t>
            </a:r>
            <a:r>
              <a:rPr kumimoji="1" lang="ja-JP" altLang="en-US" sz="2400" dirty="0">
                <a:latin typeface="HG丸ｺﾞｼｯｸM-PRO" panose="020F0600000000000000" pitchFamily="50" charset="-128"/>
                <a:ea typeface="HG丸ｺﾞｼｯｸM-PRO" panose="020F0600000000000000" pitchFamily="50" charset="-128"/>
              </a:rPr>
              <a:t>が</a:t>
            </a:r>
            <a:r>
              <a:rPr lang="ja-JP" altLang="en-US" sz="2400" dirty="0">
                <a:latin typeface="HG丸ｺﾞｼｯｸM-PRO" panose="020F0600000000000000" pitchFamily="50" charset="-128"/>
                <a:ea typeface="HG丸ｺﾞｼｯｸM-PRO" panose="020F0600000000000000" pitchFamily="50" charset="-128"/>
              </a:rPr>
              <a:t>納めた税金</a:t>
            </a:r>
            <a:r>
              <a:rPr kumimoji="1" lang="ja-JP" altLang="en-US" sz="2400" dirty="0">
                <a:latin typeface="HG丸ｺﾞｼｯｸM-PRO" panose="020F0600000000000000" pitchFamily="50" charset="-128"/>
                <a:ea typeface="HG丸ｺﾞｼｯｸM-PRO" panose="020F0600000000000000" pitchFamily="50" charset="-128"/>
              </a:rPr>
              <a:t>が</a:t>
            </a: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ja-JP" altLang="en-US" sz="2400" dirty="0">
                <a:latin typeface="HG丸ｺﾞｼｯｸM-PRO" panose="020F0600000000000000" pitchFamily="50" charset="-128"/>
                <a:ea typeface="HG丸ｺﾞｼｯｸM-PRO" panose="020F0600000000000000" pitchFamily="50" charset="-128"/>
              </a:rPr>
              <a:t>どこかでお年寄りの方々の介護に役立っている・・・</a:t>
            </a: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ja-JP" altLang="en-US" sz="2400" dirty="0">
                <a:latin typeface="HG丸ｺﾞｼｯｸM-PRO" panose="020F0600000000000000" pitchFamily="50" charset="-128"/>
                <a:ea typeface="HG丸ｺﾞｼｯｸM-PRO" panose="020F0600000000000000" pitchFamily="50" charset="-128"/>
              </a:rPr>
              <a:t>あの信号機や横断歩道の一部に使わ</a:t>
            </a:r>
            <a:r>
              <a:rPr lang="ja-JP" altLang="en-US" sz="2400" dirty="0">
                <a:latin typeface="HG丸ｺﾞｼｯｸM-PRO" panose="020F0600000000000000" pitchFamily="50" charset="-128"/>
                <a:ea typeface="HG丸ｺﾞｼｯｸM-PRO" panose="020F0600000000000000" pitchFamily="50" charset="-128"/>
              </a:rPr>
              <a:t>れている・・・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ja-JP" altLang="en-US" sz="2400" dirty="0">
                <a:latin typeface="HG丸ｺﾞｼｯｸM-PRO" panose="020F0600000000000000" pitchFamily="50" charset="-128"/>
                <a:ea typeface="HG丸ｺﾞｼｯｸM-PRO" panose="020F0600000000000000" pitchFamily="50" charset="-128"/>
              </a:rPr>
              <a:t>なんて考えたら　素敵じゃありませんか</a:t>
            </a: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Picture 4">
            <a:extLst>
              <a:ext uri="{FF2B5EF4-FFF2-40B4-BE49-F238E27FC236}">
                <a16:creationId xmlns:a16="http://schemas.microsoft.com/office/drawing/2014/main" id="{E16A0C87-E6A7-4968-A080-6D5BE06FC1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8574" y="3167270"/>
            <a:ext cx="2358887" cy="3090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FAC41C3-FC02-42FC-B626-C60D2AE9A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304" y="3167270"/>
            <a:ext cx="2213113" cy="3090378"/>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4835E26B-C8AC-1C58-B42C-7442616F0AB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4240" y="2415053"/>
            <a:ext cx="3433524" cy="4856543"/>
          </a:xfrm>
          <a:prstGeom prst="rect">
            <a:avLst/>
          </a:prstGeom>
        </p:spPr>
      </p:pic>
    </p:spTree>
    <p:extLst>
      <p:ext uri="{BB962C8B-B14F-4D97-AF65-F5344CB8AC3E}">
        <p14:creationId xmlns:p14="http://schemas.microsoft.com/office/powerpoint/2010/main" val="70824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155FFF-1027-4814-BD0B-89F6E1C19738}"/>
              </a:ext>
            </a:extLst>
          </p:cNvPr>
          <p:cNvSpPr>
            <a:spLocks noGrp="1"/>
          </p:cNvSpPr>
          <p:nvPr>
            <p:ph type="title"/>
          </p:nvPr>
        </p:nvSpPr>
        <p:spPr>
          <a:xfrm>
            <a:off x="628649" y="365126"/>
            <a:ext cx="8131037" cy="1325563"/>
          </a:xfrm>
        </p:spPr>
        <p:txBody>
          <a:bodyPr>
            <a:normAutofit/>
          </a:bodyPr>
          <a:lstStyle/>
          <a:p>
            <a:r>
              <a:rPr kumimoji="1" lang="ja-JP" altLang="en-US" sz="2800" dirty="0">
                <a:latin typeface="HG丸ｺﾞｼｯｸM-PRO" panose="020F0600000000000000" pitchFamily="50" charset="-128"/>
                <a:ea typeface="HG丸ｺﾞｼｯｸM-PRO" panose="020F0600000000000000" pitchFamily="50" charset="-128"/>
              </a:rPr>
              <a:t>それからしばらくして･･･　　　　　　　　　　大切な税金を使い素敵な学校ができあがりました</a:t>
            </a:r>
          </a:p>
        </p:txBody>
      </p:sp>
      <p:pic>
        <p:nvPicPr>
          <p:cNvPr id="3074" name="Picture 2" descr="学校と校庭のイラスト（背景素材）">
            <a:extLst>
              <a:ext uri="{FF2B5EF4-FFF2-40B4-BE49-F238E27FC236}">
                <a16:creationId xmlns:a16="http://schemas.microsoft.com/office/drawing/2014/main" id="{0FA3FD23-9054-492A-A337-6FD596AF97C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90688"/>
            <a:ext cx="9144000"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3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99402-043A-45F3-AE14-05757B15D191}"/>
              </a:ext>
            </a:extLst>
          </p:cNvPr>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とある小学校での校長先生と教頭先生の話</a:t>
            </a:r>
          </a:p>
        </p:txBody>
      </p:sp>
      <p:pic>
        <p:nvPicPr>
          <p:cNvPr id="8" name="コンテンツ プレースホルダー 7">
            <a:extLst>
              <a:ext uri="{FF2B5EF4-FFF2-40B4-BE49-F238E27FC236}">
                <a16:creationId xmlns:a16="http://schemas.microsoft.com/office/drawing/2014/main" id="{0BEF44D8-D3ED-437D-8556-31F2E8CCC82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396331" y="2226469"/>
            <a:ext cx="4351338" cy="3263504"/>
          </a:xfrm>
        </p:spPr>
      </p:pic>
      <p:sp>
        <p:nvSpPr>
          <p:cNvPr id="9" name="テキスト ボックス 8">
            <a:extLst>
              <a:ext uri="{FF2B5EF4-FFF2-40B4-BE49-F238E27FC236}">
                <a16:creationId xmlns:a16="http://schemas.microsoft.com/office/drawing/2014/main" id="{342D6F6A-5E49-4266-85D7-047675F9BA5B}"/>
              </a:ext>
            </a:extLst>
          </p:cNvPr>
          <p:cNvSpPr txBox="1"/>
          <p:nvPr/>
        </p:nvSpPr>
        <p:spPr>
          <a:xfrm>
            <a:off x="2965053" y="4956572"/>
            <a:ext cx="3449638" cy="196208"/>
          </a:xfrm>
          <a:prstGeom prst="rect">
            <a:avLst/>
          </a:prstGeom>
          <a:noFill/>
        </p:spPr>
        <p:txBody>
          <a:bodyPr wrap="square" rtlCol="0">
            <a:spAutoFit/>
          </a:bodyPr>
          <a:lstStyle/>
          <a:p>
            <a:r>
              <a:rPr lang="ja-JP" altLang="en-US" sz="675">
                <a:hlinkClick r:id="rId4" tooltip="https://ja.m.wikipedia.org/wiki/%E3%83%AB%E3%83%8D%E3%82%B5%E3%83%B3%E3%82%B9%E9%AB%98%E7%AD%89%E5%AD%A6%E6%A0%A1"/>
              </a:rPr>
              <a:t>この写真</a:t>
            </a:r>
            <a:r>
              <a:rPr lang="ja-JP" altLang="en-US" sz="675"/>
              <a:t> の作成者 不明な作成者 は </a:t>
            </a:r>
            <a:r>
              <a:rPr lang="ja-JP" altLang="en-US" sz="675">
                <a:hlinkClick r:id="rId5" tooltip="https://creativecommons.org/licenses/by-sa/3.0/"/>
              </a:rPr>
              <a:t>CC BY-SA</a:t>
            </a:r>
            <a:r>
              <a:rPr lang="ja-JP" altLang="en-US" sz="675"/>
              <a:t> のライセンスを許諾されています</a:t>
            </a:r>
          </a:p>
        </p:txBody>
      </p:sp>
    </p:spTree>
    <p:extLst>
      <p:ext uri="{BB962C8B-B14F-4D97-AF65-F5344CB8AC3E}">
        <p14:creationId xmlns:p14="http://schemas.microsoft.com/office/powerpoint/2010/main" val="151380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84CC89-C56D-4524-9691-4A69FB4C7C13}"/>
              </a:ext>
            </a:extLst>
          </p:cNvPr>
          <p:cNvSpPr>
            <a:spLocks noGrp="1"/>
          </p:cNvSpPr>
          <p:nvPr>
            <p:ph type="title"/>
          </p:nvPr>
        </p:nvSpPr>
        <p:spPr>
          <a:xfrm>
            <a:off x="643635" y="1325217"/>
            <a:ext cx="6675735" cy="2046595"/>
          </a:xfrm>
        </p:spPr>
        <p:txBody>
          <a:bodyPr>
            <a:normAutofit fontScale="90000"/>
          </a:bodyPr>
          <a:lstStyle/>
          <a:p>
            <a:r>
              <a:rPr lang="ja-JP" altLang="en-US" sz="2325" dirty="0">
                <a:latin typeface="HG丸ｺﾞｼｯｸM-PRO" panose="020F0600000000000000" pitchFamily="50" charset="-128"/>
                <a:ea typeface="HG丸ｺﾞｼｯｸM-PRO" panose="020F0600000000000000" pitchFamily="50" charset="-128"/>
              </a:rPr>
              <a:t>うちの小学校も大分古くなってきたので、そろそろ建替えを検討しようと思うのですが・・・</a:t>
            </a:r>
            <a:r>
              <a:rPr lang="en-US" altLang="ja-JP" sz="2325" dirty="0">
                <a:latin typeface="HG丸ｺﾞｼｯｸM-PRO" panose="020F0600000000000000" pitchFamily="50" charset="-128"/>
                <a:ea typeface="HG丸ｺﾞｼｯｸM-PRO" panose="020F0600000000000000" pitchFamily="50" charset="-128"/>
              </a:rPr>
              <a:t/>
            </a:r>
            <a:br>
              <a:rPr lang="en-US" altLang="ja-JP" sz="2325" dirty="0">
                <a:latin typeface="HG丸ｺﾞｼｯｸM-PRO" panose="020F0600000000000000" pitchFamily="50" charset="-128"/>
                <a:ea typeface="HG丸ｺﾞｼｯｸM-PRO" panose="020F0600000000000000" pitchFamily="50" charset="-128"/>
              </a:rPr>
            </a:br>
            <a:r>
              <a:rPr lang="ja-JP" altLang="en-US" sz="2325" dirty="0">
                <a:latin typeface="HG丸ｺﾞｼｯｸM-PRO" panose="020F0600000000000000" pitchFamily="50" charset="-128"/>
                <a:ea typeface="HG丸ｺﾞｼｯｸM-PRO" panose="020F0600000000000000" pitchFamily="50" charset="-128"/>
              </a:rPr>
              <a:t>それは良いですね　ところどころ雨漏りもしていますし</a:t>
            </a:r>
            <a:r>
              <a:rPr lang="en-US" altLang="ja-JP" sz="2325" dirty="0">
                <a:latin typeface="HG丸ｺﾞｼｯｸM-PRO" panose="020F0600000000000000" pitchFamily="50" charset="-128"/>
                <a:ea typeface="HG丸ｺﾞｼｯｸM-PRO" panose="020F0600000000000000" pitchFamily="50" charset="-128"/>
              </a:rPr>
              <a:t/>
            </a:r>
            <a:br>
              <a:rPr lang="en-US" altLang="ja-JP" sz="2325" dirty="0">
                <a:latin typeface="HG丸ｺﾞｼｯｸM-PRO" panose="020F0600000000000000" pitchFamily="50" charset="-128"/>
                <a:ea typeface="HG丸ｺﾞｼｯｸM-PRO" panose="020F0600000000000000" pitchFamily="50" charset="-128"/>
              </a:rPr>
            </a:br>
            <a:r>
              <a:rPr lang="ja-JP" altLang="en-US" sz="2325" dirty="0">
                <a:latin typeface="HG丸ｺﾞｼｯｸM-PRO" panose="020F0600000000000000" pitchFamily="50" charset="-128"/>
                <a:ea typeface="HG丸ｺﾞｼｯｸM-PRO" panose="020F0600000000000000" pitchFamily="50" charset="-128"/>
              </a:rPr>
              <a:t>でも、相当お金もかかりますね</a:t>
            </a:r>
            <a:r>
              <a:rPr lang="en-US" altLang="ja-JP" sz="2325" dirty="0">
                <a:latin typeface="HG丸ｺﾞｼｯｸM-PRO" panose="020F0600000000000000" pitchFamily="50" charset="-128"/>
                <a:ea typeface="HG丸ｺﾞｼｯｸM-PRO" panose="020F0600000000000000" pitchFamily="50" charset="-128"/>
              </a:rPr>
              <a:t/>
            </a:r>
            <a:br>
              <a:rPr lang="en-US" altLang="ja-JP" sz="2325" dirty="0">
                <a:latin typeface="HG丸ｺﾞｼｯｸM-PRO" panose="020F0600000000000000" pitchFamily="50" charset="-128"/>
                <a:ea typeface="HG丸ｺﾞｼｯｸM-PRO" panose="020F0600000000000000" pitchFamily="50" charset="-128"/>
              </a:rPr>
            </a:br>
            <a:r>
              <a:rPr kumimoji="1" lang="en-US" altLang="ja-JP" dirty="0"/>
              <a:t/>
            </a:r>
            <a:br>
              <a:rPr kumimoji="1" lang="en-US" altLang="ja-JP" dirty="0"/>
            </a:br>
            <a:endParaRPr kumimoji="1" lang="ja-JP" altLang="en-US" dirty="0"/>
          </a:p>
        </p:txBody>
      </p:sp>
      <p:pic>
        <p:nvPicPr>
          <p:cNvPr id="1026" name="Picture 2">
            <a:extLst>
              <a:ext uri="{FF2B5EF4-FFF2-40B4-BE49-F238E27FC236}">
                <a16:creationId xmlns:a16="http://schemas.microsoft.com/office/drawing/2014/main" id="{343D8CE9-4B80-439E-8932-1A68BD83DF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04452" y="3429000"/>
            <a:ext cx="1514919" cy="2149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31031D-3F38-46CF-88D0-43C191BEF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91" y="3260034"/>
            <a:ext cx="2305879" cy="278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2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4B7EB-C456-4EA5-A087-3F5CC9BF4EEC}"/>
              </a:ext>
            </a:extLst>
          </p:cNvPr>
          <p:cNvSpPr>
            <a:spLocks noGrp="1"/>
          </p:cNvSpPr>
          <p:nvPr>
            <p:ph type="title"/>
          </p:nvPr>
        </p:nvSpPr>
        <p:spPr>
          <a:xfrm>
            <a:off x="628650" y="609601"/>
            <a:ext cx="7886700" cy="2155964"/>
          </a:xfrm>
        </p:spPr>
        <p:txBody>
          <a:bodyPr>
            <a:normAutofit fontScale="90000"/>
          </a:bodyPr>
          <a:lstStyle/>
          <a:p>
            <a:r>
              <a:rPr lang="ja-JP" altLang="en-US" sz="2700" dirty="0">
                <a:latin typeface="HG丸ｺﾞｼｯｸM-PRO" panose="020F0600000000000000" pitchFamily="50" charset="-128"/>
                <a:ea typeface="HG丸ｺﾞｼｯｸM-PRO" panose="020F0600000000000000" pitchFamily="50" charset="-128"/>
              </a:rPr>
              <a:t>そうですね　校舎一つで大体１０億円くらいかかります</a:t>
            </a:r>
            <a:r>
              <a:rPr lang="en-US" altLang="ja-JP" sz="2700" dirty="0">
                <a:latin typeface="HG丸ｺﾞｼｯｸM-PRO" panose="020F0600000000000000" pitchFamily="50" charset="-128"/>
                <a:ea typeface="HG丸ｺﾞｼｯｸM-PRO" panose="020F0600000000000000" pitchFamily="50" charset="-128"/>
              </a:rPr>
              <a:t/>
            </a:r>
            <a:br>
              <a:rPr lang="en-US" altLang="ja-JP" sz="2700" dirty="0">
                <a:latin typeface="HG丸ｺﾞｼｯｸM-PRO" panose="020F0600000000000000" pitchFamily="50" charset="-128"/>
                <a:ea typeface="HG丸ｺﾞｼｯｸM-PRO" panose="020F0600000000000000" pitchFamily="50" charset="-128"/>
              </a:rPr>
            </a:br>
            <a:r>
              <a:rPr lang="ja-JP" altLang="en-US" sz="2700" dirty="0">
                <a:latin typeface="HG丸ｺﾞｼｯｸM-PRO" panose="020F0600000000000000" pitchFamily="50" charset="-128"/>
                <a:ea typeface="HG丸ｺﾞｼｯｸM-PRO" panose="020F0600000000000000" pitchFamily="50" charset="-128"/>
              </a:rPr>
              <a:t>え～！！　１０億円って</a:t>
            </a:r>
            <a:r>
              <a:rPr lang="en-US" altLang="ja-JP" sz="2700" dirty="0">
                <a:latin typeface="HG丸ｺﾞｼｯｸM-PRO" panose="020F0600000000000000" pitchFamily="50" charset="-128"/>
                <a:ea typeface="HG丸ｺﾞｼｯｸM-PRO" panose="020F0600000000000000" pitchFamily="50" charset="-128"/>
              </a:rPr>
              <a:t/>
            </a:r>
            <a:br>
              <a:rPr lang="en-US" altLang="ja-JP" sz="2700" dirty="0">
                <a:latin typeface="HG丸ｺﾞｼｯｸM-PRO" panose="020F0600000000000000" pitchFamily="50" charset="-128"/>
                <a:ea typeface="HG丸ｺﾞｼｯｸM-PRO" panose="020F0600000000000000" pitchFamily="50" charset="-128"/>
              </a:rPr>
            </a:br>
            <a:r>
              <a:rPr lang="ja-JP" altLang="en-US" sz="2700" dirty="0">
                <a:latin typeface="HG丸ｺﾞｼｯｸM-PRO" panose="020F0600000000000000" pitchFamily="50" charset="-128"/>
                <a:ea typeface="HG丸ｺﾞｼｯｸM-PRO" panose="020F0600000000000000" pitchFamily="50" charset="-128"/>
              </a:rPr>
              <a:t>どうやってそんな大金集めるのでしょう</a:t>
            </a:r>
            <a:r>
              <a:rPr kumimoji="1" lang="en-US" altLang="ja-JP" dirty="0">
                <a:latin typeface="HG丸ｺﾞｼｯｸM-PRO" panose="020F0600000000000000" pitchFamily="50" charset="-128"/>
                <a:ea typeface="HG丸ｺﾞｼｯｸM-PRO" panose="020F0600000000000000" pitchFamily="50" charset="-128"/>
              </a:rPr>
              <a:t/>
            </a:r>
            <a:br>
              <a:rPr kumimoji="1" lang="en-US" altLang="ja-JP" dirty="0">
                <a:latin typeface="HG丸ｺﾞｼｯｸM-PRO" panose="020F0600000000000000" pitchFamily="50" charset="-128"/>
                <a:ea typeface="HG丸ｺﾞｼｯｸM-PRO" panose="020F0600000000000000" pitchFamily="50" charset="-128"/>
              </a:rPr>
            </a:br>
            <a:r>
              <a:rPr lang="en-US" altLang="ja-JP" sz="2700" dirty="0">
                <a:latin typeface="HG丸ｺﾞｼｯｸM-PRO" panose="020F0600000000000000" pitchFamily="50" charset="-128"/>
                <a:ea typeface="HG丸ｺﾞｼｯｸM-PRO" panose="020F0600000000000000" pitchFamily="50" charset="-128"/>
              </a:rPr>
              <a:t>1</a:t>
            </a:r>
            <a:r>
              <a:rPr lang="ja-JP" altLang="en-US" sz="2700" dirty="0">
                <a:latin typeface="HG丸ｺﾞｼｯｸM-PRO" panose="020F0600000000000000" pitchFamily="50" charset="-128"/>
                <a:ea typeface="HG丸ｺﾞｼｯｸM-PRO" panose="020F0600000000000000" pitchFamily="50" charset="-128"/>
              </a:rPr>
              <a:t>万円ずつ集めても</a:t>
            </a:r>
            <a:r>
              <a:rPr lang="en-US" altLang="ja-JP" sz="2700" dirty="0">
                <a:latin typeface="HG丸ｺﾞｼｯｸM-PRO" panose="020F0600000000000000" pitchFamily="50" charset="-128"/>
                <a:ea typeface="HG丸ｺﾞｼｯｸM-PRO" panose="020F0600000000000000" pitchFamily="50" charset="-128"/>
              </a:rPr>
              <a:t>10</a:t>
            </a:r>
            <a:r>
              <a:rPr lang="ja-JP" altLang="en-US" sz="2700" dirty="0">
                <a:latin typeface="HG丸ｺﾞｼｯｸM-PRO" panose="020F0600000000000000" pitchFamily="50" charset="-128"/>
                <a:ea typeface="HG丸ｺﾞｼｯｸM-PRO" panose="020F0600000000000000" pitchFamily="50" charset="-128"/>
              </a:rPr>
              <a:t>万人ですよ　気が遠くなりそうな金額です</a:t>
            </a:r>
            <a:r>
              <a:rPr kumimoji="1" lang="en-US" altLang="ja-JP" dirty="0"/>
              <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6849DFBB-B6AE-4FB8-A63B-2164E19BE8B7}"/>
              </a:ext>
            </a:extLst>
          </p:cNvPr>
          <p:cNvSpPr>
            <a:spLocks noGrp="1"/>
          </p:cNvSpPr>
          <p:nvPr>
            <p:ph idx="1"/>
          </p:nvPr>
        </p:nvSpPr>
        <p:spPr>
          <a:xfrm>
            <a:off x="628650" y="2491409"/>
            <a:ext cx="7886700" cy="3525078"/>
          </a:xfrm>
        </p:spPr>
        <p:txBody>
          <a:bodyPr>
            <a:normAutofit/>
          </a:bodyPr>
          <a:lstStyle/>
          <a:p>
            <a:r>
              <a:rPr lang="ja-JP" altLang="en-US" sz="4950" b="1" dirty="0">
                <a:ln w="22225">
                  <a:solidFill>
                    <a:schemeClr val="accent2"/>
                  </a:solidFill>
                  <a:prstDash val="solid"/>
                </a:ln>
                <a:solidFill>
                  <a:schemeClr val="accent2">
                    <a:lumMod val="40000"/>
                    <a:lumOff val="60000"/>
                  </a:schemeClr>
                </a:solidFill>
              </a:rPr>
              <a:t>１０００００００００</a:t>
            </a:r>
          </a:p>
        </p:txBody>
      </p:sp>
      <p:pic>
        <p:nvPicPr>
          <p:cNvPr id="2050" name="Picture 2">
            <a:extLst>
              <a:ext uri="{FF2B5EF4-FFF2-40B4-BE49-F238E27FC236}">
                <a16:creationId xmlns:a16="http://schemas.microsoft.com/office/drawing/2014/main" id="{46727C06-29EB-481F-8824-97C5DC36C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539" y="2398642"/>
            <a:ext cx="3834572" cy="479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2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FACB96-BD67-4836-A4A1-DEC4901A36E6}"/>
              </a:ext>
            </a:extLst>
          </p:cNvPr>
          <p:cNvSpPr>
            <a:spLocks noGrp="1"/>
          </p:cNvSpPr>
          <p:nvPr>
            <p:ph type="title"/>
          </p:nvPr>
        </p:nvSpPr>
        <p:spPr>
          <a:xfrm>
            <a:off x="628650" y="365126"/>
            <a:ext cx="7886700" cy="4087604"/>
          </a:xfrm>
        </p:spPr>
        <p:txBody>
          <a:bodyPr>
            <a:normAutofit/>
          </a:bodyPr>
          <a:lstStyle/>
          <a:p>
            <a:r>
              <a:rPr kumimoji="1" lang="ja-JP" altLang="en-US" sz="2400" dirty="0">
                <a:latin typeface="HG丸ｺﾞｼｯｸM-PRO" panose="020F0600000000000000" pitchFamily="50" charset="-128"/>
                <a:ea typeface="HG丸ｺﾞｼｯｸM-PRO" panose="020F0600000000000000" pitchFamily="50" charset="-128"/>
              </a:rPr>
              <a:t>小学校の卒業生や在校生の父兄の皆さんに協力してもらって集めましょうか･･･</a:t>
            </a: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ja-JP" altLang="en-US" sz="2400" dirty="0">
                <a:latin typeface="HG丸ｺﾞｼｯｸM-PRO" panose="020F0600000000000000" pitchFamily="50" charset="-128"/>
                <a:ea typeface="HG丸ｺﾞｼｯｸM-PRO" panose="020F0600000000000000" pitchFamily="50" charset="-128"/>
              </a:rPr>
              <a:t>でも･･･卒業生の方々は今は他のところに引っ越している人もいるだろうし</a:t>
            </a: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ja-JP" altLang="en-US" sz="2400" dirty="0">
                <a:latin typeface="HG丸ｺﾞｼｯｸM-PRO" panose="020F0600000000000000" pitchFamily="50" charset="-128"/>
                <a:ea typeface="HG丸ｺﾞｼｯｸM-PRO" panose="020F0600000000000000" pitchFamily="50" charset="-128"/>
              </a:rPr>
              <a:t>全員が協力してくれるとは限りませんよ　　　　　　　　　　　　　　　　</a:t>
            </a:r>
            <a:r>
              <a:rPr kumimoji="1" lang="en-US" altLang="ja-JP" sz="2400" dirty="0"/>
              <a:t/>
            </a:r>
            <a:br>
              <a:rPr kumimoji="1" lang="en-US" altLang="ja-JP" sz="2400" dirty="0"/>
            </a:br>
            <a:r>
              <a:rPr kumimoji="1" lang="en-US" altLang="ja-JP" sz="2400" dirty="0"/>
              <a:t/>
            </a:r>
            <a:br>
              <a:rPr kumimoji="1" lang="en-US" altLang="ja-JP" sz="2400" dirty="0"/>
            </a:br>
            <a:r>
              <a:rPr kumimoji="1" lang="ja-JP" altLang="en-US" sz="2400" dirty="0"/>
              <a:t>　　　　　　　　　　　　</a:t>
            </a:r>
            <a:r>
              <a:rPr kumimoji="1" lang="ja-JP" altLang="en-US" sz="6000" dirty="0">
                <a:solidFill>
                  <a:schemeClr val="accent2">
                    <a:lumMod val="75000"/>
                  </a:schemeClr>
                </a:solidFill>
              </a:rPr>
              <a:t>↓</a:t>
            </a:r>
            <a:r>
              <a:rPr kumimoji="1" lang="en-US" altLang="ja-JP" sz="2400" dirty="0"/>
              <a:t/>
            </a:r>
            <a:br>
              <a:rPr kumimoji="1" lang="en-US" altLang="ja-JP" sz="2400" dirty="0"/>
            </a:br>
            <a:r>
              <a:rPr lang="en-US" altLang="ja-JP" sz="2400" dirty="0"/>
              <a:t/>
            </a:r>
            <a:br>
              <a:rPr lang="en-US" altLang="ja-JP" sz="2400" dirty="0"/>
            </a:br>
            <a:r>
              <a:rPr lang="ja-JP" altLang="en-US" sz="2400" dirty="0"/>
              <a:t>　　　　　　　　</a:t>
            </a:r>
            <a:r>
              <a:rPr lang="ja-JP" altLang="en-US" sz="2400" dirty="0">
                <a:latin typeface="HG丸ｺﾞｼｯｸM-PRO" panose="020F0600000000000000" pitchFamily="50" charset="-128"/>
                <a:ea typeface="HG丸ｺﾞｼｯｸM-PRO" panose="020F0600000000000000" pitchFamily="50" charset="-128"/>
              </a:rPr>
              <a:t>ちょっと無理そうですね</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9C3677CE-B208-43EE-930C-191FF9FB061B}"/>
              </a:ext>
            </a:extLst>
          </p:cNvPr>
          <p:cNvSpPr>
            <a:spLocks noGrp="1"/>
          </p:cNvSpPr>
          <p:nvPr>
            <p:ph idx="1"/>
          </p:nvPr>
        </p:nvSpPr>
        <p:spPr>
          <a:xfrm>
            <a:off x="628650" y="4452730"/>
            <a:ext cx="7886700" cy="1724232"/>
          </a:xfrm>
        </p:spPr>
        <p:txBody>
          <a:bodyPr>
            <a:normAutofit fontScale="25000" lnSpcReduction="20000"/>
          </a:bodyPr>
          <a:lstStyle/>
          <a:p>
            <a:pPr marL="0" indent="0">
              <a:buNone/>
            </a:pPr>
            <a:r>
              <a:rPr kumimoji="1" lang="ja-JP" altLang="en-US" dirty="0"/>
              <a:t>　　　　　　　　　　</a:t>
            </a:r>
            <a:endParaRPr kumimoji="1" lang="en-US" altLang="ja-JP" sz="6000" dirty="0"/>
          </a:p>
          <a:p>
            <a:pPr marL="0" indent="0">
              <a:buNone/>
            </a:pPr>
            <a:r>
              <a:rPr kumimoji="1" lang="ja-JP" altLang="en-US" sz="6000" dirty="0">
                <a:solidFill>
                  <a:srgbClr val="C00000"/>
                </a:solidFill>
              </a:rPr>
              <a:t>　　　　　　</a:t>
            </a:r>
            <a:endParaRPr kumimoji="1" lang="en-US" altLang="ja-JP" sz="17500" dirty="0">
              <a:solidFill>
                <a:srgbClr val="C00000"/>
              </a:solidFill>
            </a:endParaRPr>
          </a:p>
          <a:p>
            <a:pPr marL="0" indent="0">
              <a:buNone/>
            </a:pPr>
            <a:r>
              <a:rPr kumimoji="1" lang="ja-JP" altLang="en-US" sz="17500" dirty="0">
                <a:solidFill>
                  <a:srgbClr val="C00000"/>
                </a:solidFill>
              </a:rPr>
              <a:t>　　　　　　</a:t>
            </a:r>
            <a:r>
              <a:rPr kumimoji="1" lang="ja-JP" altLang="en-US" sz="35200" dirty="0">
                <a:solidFill>
                  <a:srgbClr val="C00000"/>
                </a:solidFill>
              </a:rPr>
              <a:t>✖</a:t>
            </a:r>
            <a:endParaRPr kumimoji="1" lang="en-US" altLang="ja-JP" sz="35200" dirty="0">
              <a:solidFill>
                <a:srgbClr val="C00000"/>
              </a:solidFill>
            </a:endParaRPr>
          </a:p>
          <a:p>
            <a:pPr marL="0" indent="0">
              <a:buNone/>
            </a:pPr>
            <a:r>
              <a:rPr kumimoji="1" lang="ja-JP" altLang="en-US" sz="6000" dirty="0">
                <a:solidFill>
                  <a:schemeClr val="accent2">
                    <a:lumMod val="75000"/>
                  </a:schemeClr>
                </a:solidFill>
              </a:rPr>
              <a:t>　　　　　　　　　　　　</a:t>
            </a:r>
            <a:r>
              <a:rPr kumimoji="1" lang="ja-JP" altLang="en-US" sz="2400" dirty="0">
                <a:solidFill>
                  <a:schemeClr val="accent2">
                    <a:lumMod val="75000"/>
                  </a:schemeClr>
                </a:solidFill>
              </a:rPr>
              <a:t>　　　　　　　　　　　　　　　　　　　　　　　　　　　　</a:t>
            </a:r>
            <a:r>
              <a:rPr kumimoji="1" lang="ja-JP" altLang="en-US" sz="2400" dirty="0"/>
              <a:t>　　　　　　　　　　　　　　　　　　　　　　</a:t>
            </a:r>
            <a:r>
              <a:rPr kumimoji="1" lang="ja-JP" altLang="en-US" sz="6000" dirty="0">
                <a:solidFill>
                  <a:schemeClr val="accent2">
                    <a:lumMod val="75000"/>
                  </a:schemeClr>
                </a:solidFill>
              </a:rPr>
              <a:t>　　　　　　　　　　　　　　　　　　　　　　　　　　　　　　　　　　　　</a:t>
            </a:r>
          </a:p>
        </p:txBody>
      </p:sp>
    </p:spTree>
    <p:extLst>
      <p:ext uri="{BB962C8B-B14F-4D97-AF65-F5344CB8AC3E}">
        <p14:creationId xmlns:p14="http://schemas.microsoft.com/office/powerpoint/2010/main" val="351785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B1FA9-9C37-4495-AF17-127347DA9CBC}"/>
              </a:ext>
            </a:extLst>
          </p:cNvPr>
          <p:cNvSpPr>
            <a:spLocks noGrp="1"/>
          </p:cNvSpPr>
          <p:nvPr>
            <p:ph type="title"/>
          </p:nvPr>
        </p:nvSpPr>
        <p:spPr>
          <a:xfrm>
            <a:off x="628650" y="365127"/>
            <a:ext cx="7886700" cy="3186456"/>
          </a:xfrm>
        </p:spPr>
        <p:txBody>
          <a:bodyPr>
            <a:normAutofit/>
          </a:bodyPr>
          <a:lstStyle/>
          <a:p>
            <a:r>
              <a:rPr kumimoji="1" lang="ja-JP" altLang="en-US" sz="2400" dirty="0">
                <a:latin typeface="HG丸ｺﾞｼｯｸM-PRO" panose="020F0600000000000000" pitchFamily="50" charset="-128"/>
                <a:ea typeface="HG丸ｺﾞｼｯｸM-PRO" panose="020F0600000000000000" pitchFamily="50" charset="-128"/>
              </a:rPr>
              <a:t>それでは･･地元の人たち、市内に住んでいる人たちに協力していただきましょうか</a:t>
            </a: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en-US" altLang="ja-JP" sz="2400" dirty="0">
                <a:latin typeface="HG丸ｺﾞｼｯｸM-PRO" panose="020F0600000000000000" pitchFamily="50" charset="-128"/>
                <a:ea typeface="HG丸ｺﾞｼｯｸM-PRO" panose="020F0600000000000000" pitchFamily="50" charset="-128"/>
              </a:rPr>
              <a:t/>
            </a:r>
            <a:br>
              <a:rPr kumimoji="1" lang="en-US" altLang="ja-JP" sz="2400" dirty="0">
                <a:latin typeface="HG丸ｺﾞｼｯｸM-PRO" panose="020F0600000000000000" pitchFamily="50" charset="-128"/>
                <a:ea typeface="HG丸ｺﾞｼｯｸM-PRO" panose="020F0600000000000000" pitchFamily="50" charset="-128"/>
              </a:rPr>
            </a:br>
            <a:r>
              <a:rPr kumimoji="1" lang="ja-JP" altLang="en-US" sz="2400" dirty="0">
                <a:latin typeface="HG丸ｺﾞｼｯｸM-PRO" panose="020F0600000000000000" pitchFamily="50" charset="-128"/>
                <a:ea typeface="HG丸ｺﾞｼｯｸM-PRO" panose="020F0600000000000000" pitchFamily="50" charset="-128"/>
              </a:rPr>
              <a:t>でもね･･･全員から集めるっていうことはできませんよね</a:t>
            </a:r>
            <a:r>
              <a:rPr kumimoji="1" lang="ja-JP" altLang="en-US" sz="2400" dirty="0"/>
              <a:t>　　　　　　　　　　　　　　　　　　　　　　　　　　</a:t>
            </a:r>
            <a:r>
              <a:rPr kumimoji="1" lang="en-US" altLang="ja-JP" sz="2400" dirty="0"/>
              <a:t/>
            </a:r>
            <a:br>
              <a:rPr kumimoji="1" lang="en-US" altLang="ja-JP" sz="2400" dirty="0"/>
            </a:br>
            <a:r>
              <a:rPr kumimoji="1" lang="ja-JP" altLang="en-US" sz="2400" dirty="0"/>
              <a:t>　　　　　　　　　　　</a:t>
            </a:r>
            <a:r>
              <a:rPr kumimoji="1" lang="ja-JP" altLang="en-US" sz="6000" dirty="0"/>
              <a:t>↓　　　　　　　　　　　　　　　　　　　　　　　　</a:t>
            </a:r>
          </a:p>
        </p:txBody>
      </p:sp>
      <p:sp>
        <p:nvSpPr>
          <p:cNvPr id="3" name="コンテンツ プレースホルダー 2">
            <a:extLst>
              <a:ext uri="{FF2B5EF4-FFF2-40B4-BE49-F238E27FC236}">
                <a16:creationId xmlns:a16="http://schemas.microsoft.com/office/drawing/2014/main" id="{56287946-B550-47CB-8250-F509B522E43E}"/>
              </a:ext>
            </a:extLst>
          </p:cNvPr>
          <p:cNvSpPr>
            <a:spLocks noGrp="1"/>
          </p:cNvSpPr>
          <p:nvPr>
            <p:ph idx="1"/>
          </p:nvPr>
        </p:nvSpPr>
        <p:spPr>
          <a:xfrm>
            <a:off x="787676" y="3684104"/>
            <a:ext cx="7886700" cy="4287112"/>
          </a:xfrm>
        </p:spPr>
        <p:txBody>
          <a:bodyPr/>
          <a:lstStyle/>
          <a:p>
            <a:pPr marL="0" indent="0">
              <a:buNone/>
            </a:pPr>
            <a:r>
              <a:rPr lang="ja-JP" altLang="en-US" dirty="0"/>
              <a:t>　　　　　　　　</a:t>
            </a:r>
            <a:r>
              <a:rPr lang="ja-JP" altLang="en-US" sz="8800" dirty="0">
                <a:solidFill>
                  <a:srgbClr val="C00000"/>
                </a:solidFill>
              </a:rPr>
              <a:t>✖</a:t>
            </a:r>
            <a:r>
              <a:rPr kumimoji="1" lang="ja-JP" altLang="en-US" dirty="0"/>
              <a:t>　　　　　　　　　　　</a:t>
            </a:r>
            <a:endParaRPr kumimoji="1" lang="en-US" altLang="ja-JP" dirty="0"/>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じゃあどうすればよいのでしょう</a:t>
            </a:r>
            <a:r>
              <a:rPr kumimoji="1" lang="ja-JP" altLang="en-US" dirty="0"/>
              <a:t>　　　　　　　　　　　　　　　　　</a:t>
            </a:r>
          </a:p>
        </p:txBody>
      </p:sp>
    </p:spTree>
    <p:extLst>
      <p:ext uri="{BB962C8B-B14F-4D97-AF65-F5344CB8AC3E}">
        <p14:creationId xmlns:p14="http://schemas.microsoft.com/office/powerpoint/2010/main" val="265785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4A423-BB06-48FD-9A33-D49F36C80BB1}"/>
              </a:ext>
            </a:extLst>
          </p:cNvPr>
          <p:cNvSpPr>
            <a:spLocks noGrp="1"/>
          </p:cNvSpPr>
          <p:nvPr>
            <p:ph type="title"/>
          </p:nvPr>
        </p:nvSpPr>
        <p:spPr/>
        <p:txBody>
          <a:bodyPr>
            <a:normAutofit/>
          </a:bodyPr>
          <a:lstStyle/>
          <a:p>
            <a:r>
              <a:rPr lang="ja-JP" altLang="en-US" sz="2400" dirty="0">
                <a:latin typeface="HG丸ｺﾞｼｯｸM-PRO" panose="020F0600000000000000" pitchFamily="50" charset="-128"/>
                <a:ea typeface="HG丸ｺﾞｼｯｸM-PRO" panose="020F0600000000000000" pitchFamily="50" charset="-128"/>
              </a:rPr>
              <a:t>それは税金の中から出してもらうのです</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税金ですか･･･</a:t>
            </a:r>
          </a:p>
        </p:txBody>
      </p:sp>
      <p:sp>
        <p:nvSpPr>
          <p:cNvPr id="3" name="コンテンツ プレースホルダー 2">
            <a:extLst>
              <a:ext uri="{FF2B5EF4-FFF2-40B4-BE49-F238E27FC236}">
                <a16:creationId xmlns:a16="http://schemas.microsoft.com/office/drawing/2014/main" id="{E3DE0DD6-B241-41B9-A539-07F10C3A2A6E}"/>
              </a:ext>
            </a:extLst>
          </p:cNvPr>
          <p:cNvSpPr>
            <a:spLocks noGrp="1"/>
          </p:cNvSpPr>
          <p:nvPr>
            <p:ph idx="1"/>
          </p:nvPr>
        </p:nvSpPr>
        <p:spPr>
          <a:xfrm>
            <a:off x="628650" y="1825624"/>
            <a:ext cx="7886700" cy="4667249"/>
          </a:xfrm>
        </p:spPr>
        <p:txBody>
          <a:bodyPr>
            <a:normAutofit lnSpcReduction="10000"/>
          </a:bodyPr>
          <a:lstStyle/>
          <a:p>
            <a:r>
              <a:rPr lang="ja-JP" altLang="en-US"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rPr>
              <a:t>税金って・・・？</a:t>
            </a:r>
            <a:endParaRPr lang="en-US" altLang="ja-JP"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rPr>
              <a:t>　　　　　　なんか</a:t>
            </a:r>
            <a:endParaRPr lang="en-US" altLang="ja-JP"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rPr>
              <a:t>　　　　　　集め方も</a:t>
            </a:r>
            <a:endParaRPr lang="en-US" altLang="ja-JP"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rPr>
              <a:t>　　　　　　使い方も</a:t>
            </a:r>
            <a:endParaRPr lang="en-US" altLang="ja-JP"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rPr>
              <a:t>　　　　　　よく　</a:t>
            </a:r>
            <a:endParaRPr lang="en-US" altLang="ja-JP"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48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rPr>
              <a:t>　　　　　わからないよね　　　　　　　　</a:t>
            </a:r>
            <a:endParaRPr lang="ja-JP" altLang="en-US" sz="4800" dirty="0">
              <a:latin typeface="HG丸ｺﾞｼｯｸM-PRO" panose="020F0600000000000000" pitchFamily="50" charset="-128"/>
              <a:ea typeface="HG丸ｺﾞｼｯｸM-PRO" panose="020F0600000000000000" pitchFamily="50" charset="-128"/>
            </a:endParaRPr>
          </a:p>
        </p:txBody>
      </p:sp>
      <p:pic>
        <p:nvPicPr>
          <p:cNvPr id="3076" name="Picture 4">
            <a:extLst>
              <a:ext uri="{FF2B5EF4-FFF2-40B4-BE49-F238E27FC236}">
                <a16:creationId xmlns:a16="http://schemas.microsoft.com/office/drawing/2014/main" id="{1C7E93AF-9703-4AF2-91CE-5422740E0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9" y="2475673"/>
            <a:ext cx="3710607" cy="438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6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28650" y="262740"/>
            <a:ext cx="8160774" cy="2580221"/>
          </a:xfrm>
          <a:prstGeom prst="round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w="28575">
                  <a:solidFill>
                    <a:prstClr val="black">
                      <a:lumMod val="75000"/>
                      <a:lumOff val="25000"/>
                    </a:prstClr>
                  </a:solidFill>
                </a:ln>
                <a:solidFill>
                  <a:schemeClr val="tx1"/>
                </a:solidFill>
                <a:latin typeface="HG丸ｺﾞｼｯｸM-PRO" panose="020F0600000000000000" pitchFamily="50" charset="-128"/>
                <a:ea typeface="HG丸ｺﾞｼｯｸM-PRO" panose="020F0600000000000000" pitchFamily="50" charset="-128"/>
              </a:rPr>
              <a:t>税金は　集め方も使い方もできるだけ皆さんに</a:t>
            </a:r>
            <a:endParaRPr lang="en-US" altLang="ja-JP" sz="2400" dirty="0">
              <a:ln w="28575">
                <a:solidFill>
                  <a:prstClr val="black">
                    <a:lumMod val="75000"/>
                    <a:lumOff val="25000"/>
                  </a:prstClr>
                </a:solidFill>
              </a:ln>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6000" dirty="0">
                <a:ln w="28575">
                  <a:solidFill>
                    <a:prstClr val="black">
                      <a:lumMod val="75000"/>
                      <a:lumOff val="25000"/>
                    </a:prstClr>
                  </a:solidFill>
                </a:ln>
                <a:solidFill>
                  <a:schemeClr val="accent2">
                    <a:lumMod val="75000"/>
                  </a:schemeClr>
                </a:solidFill>
                <a:latin typeface="HG丸ｺﾞｼｯｸM-PRO" panose="020F0600000000000000" pitchFamily="50" charset="-128"/>
                <a:ea typeface="HG丸ｺﾞｼｯｸM-PRO" panose="020F0600000000000000" pitchFamily="50" charset="-128"/>
              </a:rPr>
              <a:t>公平</a:t>
            </a:r>
            <a:r>
              <a:rPr lang="ja-JP" altLang="en-US" sz="6000" dirty="0">
                <a:ln w="28575">
                  <a:solidFill>
                    <a:prstClr val="black">
                      <a:lumMod val="75000"/>
                      <a:lumOff val="25000"/>
                    </a:prstClr>
                  </a:solidFill>
                </a:ln>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ln w="28575">
                  <a:solidFill>
                    <a:prstClr val="black">
                      <a:lumMod val="75000"/>
                      <a:lumOff val="25000"/>
                    </a:prstClr>
                  </a:solidFill>
                </a:ln>
                <a:solidFill>
                  <a:schemeClr val="tx1"/>
                </a:solidFill>
                <a:latin typeface="HG丸ｺﾞｼｯｸM-PRO" panose="020F0600000000000000" pitchFamily="50" charset="-128"/>
                <a:ea typeface="HG丸ｺﾞｼｯｸM-PRO" panose="020F0600000000000000" pitchFamily="50" charset="-128"/>
              </a:rPr>
              <a:t>になるように色々工夫されています</a:t>
            </a:r>
            <a:r>
              <a:rPr lang="ja-JP" altLang="en-US" sz="6000" dirty="0">
                <a:ln w="28575">
                  <a:solidFill>
                    <a:prstClr val="black">
                      <a:lumMod val="75000"/>
                      <a:lumOff val="25000"/>
                    </a:prstClr>
                  </a:solidFill>
                </a:ln>
                <a:solidFill>
                  <a:schemeClr val="tx1"/>
                </a:solidFill>
                <a:latin typeface="HG丸ｺﾞｼｯｸM-PRO" panose="020F0600000000000000" pitchFamily="50" charset="-128"/>
                <a:ea typeface="HG丸ｺﾞｼｯｸM-PRO" panose="020F0600000000000000" pitchFamily="50" charset="-128"/>
              </a:rPr>
              <a:t>　　　　</a:t>
            </a:r>
            <a:endParaRPr lang="en-US" altLang="ja-JP" sz="6000" dirty="0">
              <a:ln w="28575">
                <a:solidFill>
                  <a:prstClr val="black">
                    <a:lumMod val="75000"/>
                    <a:lumOff val="25000"/>
                  </a:prstClr>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a:extLst>
              <a:ext uri="{FF2B5EF4-FFF2-40B4-BE49-F238E27FC236}">
                <a16:creationId xmlns:a16="http://schemas.microsoft.com/office/drawing/2014/main" id="{0ED7FA73-84F0-4C7C-AD28-AECEFD2C1022}"/>
              </a:ext>
            </a:extLst>
          </p:cNvPr>
          <p:cNvSpPr>
            <a:spLocks noGrp="1"/>
          </p:cNvSpPr>
          <p:nvPr>
            <p:ph type="sldNum" sz="quarter" idx="12"/>
          </p:nvPr>
        </p:nvSpPr>
        <p:spPr/>
        <p:txBody>
          <a:bodyPr/>
          <a:lstStyle/>
          <a:p>
            <a:pPr>
              <a:defRPr/>
            </a:pPr>
            <a:fld id="{882FBC0F-F7D9-4B49-BFA3-59CB92D299F8}" type="slidenum">
              <a:rPr lang="ja-JP" altLang="en-US" smtClean="0"/>
              <a:pPr>
                <a:defRPr/>
              </a:pPr>
              <a:t>8</a:t>
            </a:fld>
            <a:endParaRPr lang="ja-JP" altLang="en-US"/>
          </a:p>
        </p:txBody>
      </p:sp>
      <p:sp>
        <p:nvSpPr>
          <p:cNvPr id="9" name="Rectangle 2">
            <a:extLst>
              <a:ext uri="{FF2B5EF4-FFF2-40B4-BE49-F238E27FC236}">
                <a16:creationId xmlns:a16="http://schemas.microsoft.com/office/drawing/2014/main" id="{627FA65C-79D0-4533-9F48-C7CB83060D85}"/>
              </a:ext>
            </a:extLst>
          </p:cNvPr>
          <p:cNvSpPr>
            <a:spLocks noGrp="1" noChangeArrowheads="1"/>
          </p:cNvSpPr>
          <p:nvPr>
            <p:ph type="title"/>
          </p:nvPr>
        </p:nvSpPr>
        <p:spPr>
          <a:xfrm rot="10800000" flipV="1">
            <a:off x="3849612" y="3154017"/>
            <a:ext cx="5294388" cy="3472070"/>
          </a:xfrm>
        </p:spPr>
        <p:txBody>
          <a:bodyPr>
            <a:normAutofit/>
          </a:bodyPr>
          <a:lstStyle/>
          <a:p>
            <a:pPr algn="ctr" eaLnBrk="1" hangingPunct="1"/>
            <a:r>
              <a:rPr lang="ja-JP" altLang="en-US" dirty="0">
                <a:solidFill>
                  <a:srgbClr val="CC3300"/>
                </a:solidFill>
                <a:latin typeface="HG丸ｺﾞｼｯｸM-PRO" panose="020F0600000000000000" pitchFamily="50" charset="-128"/>
                <a:ea typeface="HG丸ｺﾞｼｯｸM-PRO" panose="020F0600000000000000" pitchFamily="50" charset="-128"/>
              </a:rPr>
              <a:t>たとえば</a:t>
            </a:r>
            <a:r>
              <a:rPr lang="en-US" altLang="ja-JP" dirty="0">
                <a:solidFill>
                  <a:srgbClr val="CC3300"/>
                </a:solidFill>
                <a:latin typeface="HG丸ｺﾞｼｯｸM-PRO" panose="020F0600000000000000" pitchFamily="50" charset="-128"/>
                <a:ea typeface="HG丸ｺﾞｼｯｸM-PRO" panose="020F0600000000000000" pitchFamily="50" charset="-128"/>
              </a:rPr>
              <a:t/>
            </a:r>
            <a:br>
              <a:rPr lang="en-US" altLang="ja-JP" dirty="0">
                <a:solidFill>
                  <a:srgbClr val="CC3300"/>
                </a:solidFill>
                <a:latin typeface="HG丸ｺﾞｼｯｸM-PRO" panose="020F0600000000000000" pitchFamily="50" charset="-128"/>
                <a:ea typeface="HG丸ｺﾞｼｯｸM-PRO" panose="020F0600000000000000" pitchFamily="50" charset="-128"/>
              </a:rPr>
            </a:br>
            <a:r>
              <a:rPr lang="ja-JP" altLang="en-US" dirty="0">
                <a:solidFill>
                  <a:srgbClr val="CC3300"/>
                </a:solidFill>
                <a:latin typeface="HG丸ｺﾞｼｯｸM-PRO" panose="020F0600000000000000" pitchFamily="50" charset="-128"/>
                <a:ea typeface="HG丸ｺﾞｼｯｸM-PRO" panose="020F0600000000000000" pitchFamily="50" charset="-128"/>
              </a:rPr>
              <a:t>使い方では</a:t>
            </a:r>
          </a:p>
        </p:txBody>
      </p:sp>
      <p:pic>
        <p:nvPicPr>
          <p:cNvPr id="4" name="図 3">
            <a:extLst>
              <a:ext uri="{FF2B5EF4-FFF2-40B4-BE49-F238E27FC236}">
                <a16:creationId xmlns:a16="http://schemas.microsoft.com/office/drawing/2014/main" id="{C72D4292-BF3C-749B-3F96-42F12200FC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6088" y="2842961"/>
            <a:ext cx="3433524" cy="4856543"/>
          </a:xfrm>
          <a:prstGeom prst="rect">
            <a:avLst/>
          </a:prstGeom>
        </p:spPr>
      </p:pic>
    </p:spTree>
    <p:extLst>
      <p:ext uri="{BB962C8B-B14F-4D97-AF65-F5344CB8AC3E}">
        <p14:creationId xmlns:p14="http://schemas.microsoft.com/office/powerpoint/2010/main" val="294907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207880"/>
            <a:ext cx="8229600" cy="1143000"/>
          </a:xfrm>
        </p:spPr>
        <p:txBody>
          <a:bodyPr>
            <a:normAutofit fontScale="90000"/>
          </a:bodyPr>
          <a:lstStyle/>
          <a:p>
            <a:pPr algn="ctr" eaLnBrk="1" hangingPunct="1"/>
            <a:r>
              <a:rPr lang="en-US" altLang="ja-JP" dirty="0">
                <a:solidFill>
                  <a:srgbClr val="CC3300"/>
                </a:solidFill>
                <a:latin typeface="HG丸ｺﾞｼｯｸM-PRO" panose="020F0600000000000000" pitchFamily="50" charset="-128"/>
                <a:ea typeface="HG丸ｺﾞｼｯｸM-PRO" panose="020F0600000000000000" pitchFamily="50" charset="-128"/>
              </a:rPr>
              <a:t/>
            </a:r>
            <a:br>
              <a:rPr lang="en-US" altLang="ja-JP" dirty="0">
                <a:solidFill>
                  <a:srgbClr val="CC3300"/>
                </a:solidFill>
                <a:latin typeface="HG丸ｺﾞｼｯｸM-PRO" panose="020F0600000000000000" pitchFamily="50" charset="-128"/>
                <a:ea typeface="HG丸ｺﾞｼｯｸM-PRO" panose="020F0600000000000000" pitchFamily="50" charset="-128"/>
              </a:rPr>
            </a:br>
            <a:endParaRPr lang="ja-JP" altLang="en-US" dirty="0">
              <a:solidFill>
                <a:srgbClr val="CC3300"/>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250826" y="450574"/>
            <a:ext cx="6802890" cy="830997"/>
          </a:xfrm>
          <a:prstGeom prst="rect">
            <a:avLst/>
          </a:prstGeom>
          <a:noFill/>
        </p:spPr>
        <p:txBody>
          <a:bodyPr wrap="square">
            <a:spAutoFit/>
          </a:bodyPr>
          <a:lstStyle/>
          <a:p>
            <a:pPr algn="ctr">
              <a:defRPr/>
            </a:pPr>
            <a:r>
              <a:rPr lang="ja-JP" alt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HG丸ｺﾞｼｯｸM-PRO" panose="020F0600000000000000" pitchFamily="50" charset="-128"/>
                <a:ea typeface="HG丸ｺﾞｼｯｸM-PRO" panose="020F0600000000000000" pitchFamily="50" charset="-128"/>
              </a:rPr>
              <a:t>みんなの教育費</a:t>
            </a:r>
          </a:p>
        </p:txBody>
      </p:sp>
      <p:grpSp>
        <p:nvGrpSpPr>
          <p:cNvPr id="3" name="グループ化 2"/>
          <p:cNvGrpSpPr/>
          <p:nvPr/>
        </p:nvGrpSpPr>
        <p:grpSpPr>
          <a:xfrm>
            <a:off x="3217375" y="4258748"/>
            <a:ext cx="3376637" cy="2703290"/>
            <a:chOff x="3429109" y="4113171"/>
            <a:chExt cx="3146897" cy="2866440"/>
          </a:xfrm>
        </p:grpSpPr>
        <p:sp>
          <p:nvSpPr>
            <p:cNvPr id="7" name="Text Box 10"/>
            <p:cNvSpPr txBox="1">
              <a:spLocks noChangeArrowheads="1"/>
            </p:cNvSpPr>
            <p:nvPr/>
          </p:nvSpPr>
          <p:spPr bwMode="auto">
            <a:xfrm rot="2958142">
              <a:off x="3425714" y="5394905"/>
              <a:ext cx="2866440" cy="302971"/>
            </a:xfrm>
            <a:prstGeom prst="rect">
              <a:avLst/>
            </a:prstGeom>
            <a:noFill/>
            <a:ln w="9525">
              <a:noFill/>
              <a:miter lim="800000"/>
              <a:headEnd/>
              <a:tailEnd/>
            </a:ln>
          </p:spPr>
          <p:txBody>
            <a:bodyPr lIns="0" tIns="0" rIns="0" bIns="0">
              <a:spAutoFit/>
            </a:bodyPr>
            <a:lstStyle/>
            <a:p>
              <a:pPr algn="ctr" eaLnBrk="0" hangingPunct="0">
                <a:lnSpc>
                  <a:spcPct val="80000"/>
                </a:lnSpc>
              </a:pPr>
              <a:endParaRPr kumimoji="0" lang="ja-JP" altLang="en-US" sz="2800" b="1" dirty="0">
                <a:solidFill>
                  <a:schemeClr val="tx2"/>
                </a:solidFill>
                <a:latin typeface="HGS創英ﾌﾟﾚｾﾞﾝｽEB" pitchFamily="18" charset="-128"/>
                <a:ea typeface="HGS創英ﾌﾟﾚｾﾞﾝｽEB" pitchFamily="18" charset="-128"/>
              </a:endParaRPr>
            </a:p>
          </p:txBody>
        </p:sp>
        <p:sp>
          <p:nvSpPr>
            <p:cNvPr id="8" name="Text Box 17"/>
            <p:cNvSpPr txBox="1">
              <a:spLocks noChangeArrowheads="1"/>
            </p:cNvSpPr>
            <p:nvPr/>
          </p:nvSpPr>
          <p:spPr bwMode="auto">
            <a:xfrm>
              <a:off x="3429109" y="6043356"/>
              <a:ext cx="3146897" cy="456892"/>
            </a:xfrm>
            <a:prstGeom prst="rect">
              <a:avLst/>
            </a:prstGeom>
            <a:noFill/>
            <a:ln>
              <a:noFill/>
            </a:ln>
            <a:effectLst/>
          </p:spPr>
          <p:txBody>
            <a:bodyPr wrap="square" lIns="0" tIns="0" rIns="0" bIns="0">
              <a:spAutoFit/>
            </a:bodyPr>
            <a:lstStyle/>
            <a:p>
              <a:pPr algn="ctr" eaLnBrk="0" hangingPunct="0">
                <a:spcBef>
                  <a:spcPct val="50000"/>
                </a:spcBef>
                <a:defRPr/>
              </a:pPr>
              <a:r>
                <a:rPr lang="ja-JP" altLang="en-US" sz="2800" dirty="0">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みんなに</a:t>
              </a:r>
              <a:r>
                <a:rPr lang="ja-JP" altLang="en-US" sz="2800" dirty="0">
                  <a:solidFill>
                    <a:srgbClr val="FF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公平</a:t>
              </a:r>
              <a:r>
                <a:rPr lang="ja-JP" altLang="en-US" sz="2800" dirty="0">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です</a:t>
              </a:r>
              <a:endParaRPr kumimoji="0" lang="ja-JP" altLang="en-US" sz="2800" dirty="0">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endParaRPr>
            </a:p>
          </p:txBody>
        </p:sp>
        <p:sp>
          <p:nvSpPr>
            <p:cNvPr id="17" name="Rectangle 34"/>
            <p:cNvSpPr>
              <a:spLocks noChangeArrowheads="1"/>
            </p:cNvSpPr>
            <p:nvPr/>
          </p:nvSpPr>
          <p:spPr bwMode="auto">
            <a:xfrm>
              <a:off x="3448553" y="4330089"/>
              <a:ext cx="1690185" cy="456892"/>
            </a:xfrm>
            <a:prstGeom prst="rect">
              <a:avLst/>
            </a:prstGeom>
            <a:noFill/>
            <a:ln w="9525" algn="ctr">
              <a:noFill/>
              <a:miter lim="800000"/>
              <a:headEnd/>
              <a:tailEnd/>
            </a:ln>
          </p:spPr>
          <p:txBody>
            <a:bodyPr wrap="square" lIns="72000" tIns="0" rIns="72000" bIns="0" anchor="ctr">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中学生</a:t>
              </a:r>
            </a:p>
          </p:txBody>
        </p:sp>
      </p:grpSp>
      <p:grpSp>
        <p:nvGrpSpPr>
          <p:cNvPr id="5" name="グループ化 4"/>
          <p:cNvGrpSpPr/>
          <p:nvPr/>
        </p:nvGrpSpPr>
        <p:grpSpPr>
          <a:xfrm>
            <a:off x="5957889" y="4689496"/>
            <a:ext cx="3338508" cy="2236292"/>
            <a:chOff x="5722936" y="4689496"/>
            <a:chExt cx="3573461" cy="2236292"/>
          </a:xfrm>
        </p:grpSpPr>
        <p:grpSp>
          <p:nvGrpSpPr>
            <p:cNvPr id="12" name="Group 26"/>
            <p:cNvGrpSpPr>
              <a:grpSpLocks/>
            </p:cNvGrpSpPr>
            <p:nvPr/>
          </p:nvGrpSpPr>
          <p:grpSpPr bwMode="auto">
            <a:xfrm>
              <a:off x="5722936" y="6257450"/>
              <a:ext cx="3573461" cy="668338"/>
              <a:chOff x="3605" y="3206"/>
              <a:chExt cx="2251" cy="421"/>
            </a:xfrm>
          </p:grpSpPr>
          <p:sp>
            <p:nvSpPr>
              <p:cNvPr id="13" name="Text Box 11"/>
              <p:cNvSpPr txBox="1">
                <a:spLocks noChangeArrowheads="1"/>
              </p:cNvSpPr>
              <p:nvPr/>
            </p:nvSpPr>
            <p:spPr bwMode="auto">
              <a:xfrm>
                <a:off x="3801" y="3352"/>
                <a:ext cx="1919" cy="275"/>
              </a:xfrm>
              <a:prstGeom prst="rect">
                <a:avLst/>
              </a:prstGeom>
              <a:noFill/>
              <a:ln w="9525">
                <a:noFill/>
                <a:miter lim="800000"/>
                <a:headEnd/>
                <a:tailEnd/>
              </a:ln>
            </p:spPr>
            <p:txBody>
              <a:bodyPr>
                <a:spAutoFit/>
              </a:bodyPr>
              <a:lstStyle/>
              <a:p>
                <a:pPr algn="ctr" eaLnBrk="0" hangingPunct="0">
                  <a:lnSpc>
                    <a:spcPct val="80000"/>
                  </a:lnSpc>
                </a:pPr>
                <a:endParaRPr kumimoji="0" lang="en-US" altLang="ja-JP" sz="2800" b="1" dirty="0">
                  <a:solidFill>
                    <a:schemeClr val="tx2"/>
                  </a:solidFill>
                  <a:latin typeface="HGS創英ﾌﾟﾚｾﾞﾝｽEB" pitchFamily="18" charset="-128"/>
                  <a:ea typeface="HGS創英ﾌﾟﾚｾﾞﾝｽEB" pitchFamily="18" charset="-128"/>
                </a:endParaRPr>
              </a:p>
            </p:txBody>
          </p:sp>
          <p:sp>
            <p:nvSpPr>
              <p:cNvPr id="14" name="Text Box 19"/>
              <p:cNvSpPr txBox="1">
                <a:spLocks noChangeArrowheads="1"/>
              </p:cNvSpPr>
              <p:nvPr/>
            </p:nvSpPr>
            <p:spPr bwMode="auto">
              <a:xfrm>
                <a:off x="3605" y="3206"/>
                <a:ext cx="2251" cy="233"/>
              </a:xfrm>
              <a:prstGeom prst="rect">
                <a:avLst/>
              </a:prstGeom>
              <a:noFill/>
              <a:ln>
                <a:noFill/>
              </a:ln>
              <a:effectLst/>
            </p:spPr>
            <p:txBody>
              <a:bodyPr wrap="square" lIns="0" tIns="0" rIns="0" bIns="0">
                <a:spAutoFit/>
              </a:bodyPr>
              <a:lstStyle/>
              <a:p>
                <a:pPr algn="ctr" eaLnBrk="0" hangingPunct="0">
                  <a:spcBef>
                    <a:spcPct val="50000"/>
                  </a:spcBef>
                  <a:defRPr/>
                </a:pPr>
                <a:endParaRPr kumimoji="0" lang="ja-JP" altLang="en-US" sz="2400" dirty="0">
                  <a:effectLst>
                    <a:outerShdw blurRad="38100" dist="38100" dir="2700000" algn="tl">
                      <a:srgbClr val="FFFFFF"/>
                    </a:outerShdw>
                  </a:effectLst>
                  <a:latin typeface="HGS創英ﾌﾟﾚｾﾞﾝｽEB" pitchFamily="18" charset="-128"/>
                  <a:ea typeface="HGS創英ﾌﾟﾚｾﾞﾝｽEB" pitchFamily="18" charset="-128"/>
                </a:endParaRPr>
              </a:p>
            </p:txBody>
          </p:sp>
        </p:grpSp>
        <p:sp>
          <p:nvSpPr>
            <p:cNvPr id="18" name="Rectangle 35"/>
            <p:cNvSpPr>
              <a:spLocks noChangeArrowheads="1"/>
            </p:cNvSpPr>
            <p:nvPr/>
          </p:nvSpPr>
          <p:spPr bwMode="auto">
            <a:xfrm>
              <a:off x="6034086" y="4689496"/>
              <a:ext cx="2028827" cy="430887"/>
            </a:xfrm>
            <a:prstGeom prst="rect">
              <a:avLst/>
            </a:prstGeom>
            <a:noFill/>
            <a:ln w="9525" algn="ctr">
              <a:noFill/>
              <a:miter lim="800000"/>
              <a:headEnd/>
              <a:tailEnd/>
            </a:ln>
          </p:spPr>
          <p:txBody>
            <a:bodyPr wrap="square" lIns="72000" tIns="0" rIns="72000" bIns="0" anchor="ctr">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高校生</a:t>
              </a:r>
            </a:p>
          </p:txBody>
        </p:sp>
      </p:grpSp>
      <p:grpSp>
        <p:nvGrpSpPr>
          <p:cNvPr id="22" name="グループ化 21"/>
          <p:cNvGrpSpPr/>
          <p:nvPr/>
        </p:nvGrpSpPr>
        <p:grpSpPr>
          <a:xfrm>
            <a:off x="-46615" y="4123797"/>
            <a:ext cx="3189287" cy="2801991"/>
            <a:chOff x="-3174" y="4145483"/>
            <a:chExt cx="3189287" cy="2801991"/>
          </a:xfrm>
        </p:grpSpPr>
        <p:grpSp>
          <p:nvGrpSpPr>
            <p:cNvPr id="9" name="Group 25"/>
            <p:cNvGrpSpPr>
              <a:grpSpLocks/>
            </p:cNvGrpSpPr>
            <p:nvPr/>
          </p:nvGrpSpPr>
          <p:grpSpPr bwMode="auto">
            <a:xfrm>
              <a:off x="-3174" y="5568475"/>
              <a:ext cx="3189287" cy="1378999"/>
              <a:chOff x="-2" y="2750"/>
              <a:chExt cx="2009" cy="896"/>
            </a:xfrm>
          </p:grpSpPr>
          <p:sp>
            <p:nvSpPr>
              <p:cNvPr id="10" name="Text Box 7"/>
              <p:cNvSpPr txBox="1">
                <a:spLocks noChangeArrowheads="1"/>
              </p:cNvSpPr>
              <p:nvPr/>
            </p:nvSpPr>
            <p:spPr bwMode="auto">
              <a:xfrm>
                <a:off x="158" y="2750"/>
                <a:ext cx="1769" cy="896"/>
              </a:xfrm>
              <a:prstGeom prst="rect">
                <a:avLst/>
              </a:prstGeom>
              <a:noFill/>
              <a:ln w="9525">
                <a:noFill/>
                <a:miter lim="800000"/>
                <a:headEnd/>
                <a:tailEnd/>
              </a:ln>
            </p:spPr>
            <p:txBody>
              <a:bodyPr lIns="0" tIns="0" rIns="0" bIns="0">
                <a:spAutoFit/>
              </a:bodyPr>
              <a:lstStyle/>
              <a:p>
                <a:pPr algn="ctr" eaLnBrk="0" hangingPunct="0">
                  <a:lnSpc>
                    <a:spcPct val="80000"/>
                  </a:lnSpc>
                </a:pPr>
                <a:r>
                  <a:rPr kumimoji="0" lang="ja-JP" altLang="en-US" sz="2800" b="1" dirty="0">
                    <a:solidFill>
                      <a:schemeClr val="tx2"/>
                    </a:solidFill>
                    <a:latin typeface="HG丸ｺﾞｼｯｸM-PRO" panose="020F0600000000000000" pitchFamily="50" charset="-128"/>
                    <a:ea typeface="HG丸ｺﾞｼｯｸM-PRO" panose="020F0600000000000000" pitchFamily="50" charset="-128"/>
                  </a:rPr>
                  <a:t>皆さんの教育費</a:t>
                </a:r>
                <a:endParaRPr kumimoji="0" lang="en-US" altLang="ja-JP" sz="2800" b="1" dirty="0">
                  <a:solidFill>
                    <a:schemeClr val="tx2"/>
                  </a:solidFill>
                  <a:latin typeface="HG丸ｺﾞｼｯｸM-PRO" panose="020F0600000000000000" pitchFamily="50" charset="-128"/>
                  <a:ea typeface="HG丸ｺﾞｼｯｸM-PRO" panose="020F0600000000000000" pitchFamily="50" charset="-128"/>
                </a:endParaRPr>
              </a:p>
              <a:p>
                <a:pPr algn="ctr" eaLnBrk="0" hangingPunct="0">
                  <a:lnSpc>
                    <a:spcPct val="80000"/>
                  </a:lnSpc>
                </a:pPr>
                <a:r>
                  <a:rPr lang="ja-JP" altLang="en-US" sz="2800" b="1" dirty="0">
                    <a:solidFill>
                      <a:schemeClr val="tx2"/>
                    </a:solidFill>
                    <a:latin typeface="HG丸ｺﾞｼｯｸM-PRO" panose="020F0600000000000000" pitchFamily="50" charset="-128"/>
                    <a:ea typeface="HG丸ｺﾞｼｯｸM-PRO" panose="020F0600000000000000" pitchFamily="50" charset="-128"/>
                  </a:rPr>
                  <a:t>教科書は税金で賄われています</a:t>
                </a:r>
                <a:endParaRPr lang="en-US" altLang="ja-JP" sz="2800" b="1" dirty="0">
                  <a:solidFill>
                    <a:schemeClr val="tx2"/>
                  </a:solidFill>
                  <a:latin typeface="HG丸ｺﾞｼｯｸM-PRO" panose="020F0600000000000000" pitchFamily="50" charset="-128"/>
                  <a:ea typeface="HG丸ｺﾞｼｯｸM-PRO" panose="020F0600000000000000" pitchFamily="50" charset="-128"/>
                </a:endParaRPr>
              </a:p>
              <a:p>
                <a:pPr algn="ctr" eaLnBrk="0" hangingPunct="0">
                  <a:lnSpc>
                    <a:spcPct val="80000"/>
                  </a:lnSpc>
                </a:pPr>
                <a:endParaRPr kumimoji="0" lang="ja-JP" altLang="en-US" sz="2800" b="1" dirty="0">
                  <a:solidFill>
                    <a:schemeClr val="tx2"/>
                  </a:solidFill>
                  <a:latin typeface="HGS創英ﾌﾟﾚｾﾞﾝｽEB" pitchFamily="18" charset="-128"/>
                  <a:ea typeface="HGS創英ﾌﾟﾚｾﾞﾝｽEB" pitchFamily="18" charset="-128"/>
                </a:endParaRPr>
              </a:p>
            </p:txBody>
          </p:sp>
          <p:sp>
            <p:nvSpPr>
              <p:cNvPr id="11" name="Text Box 18"/>
              <p:cNvSpPr txBox="1">
                <a:spLocks noChangeArrowheads="1"/>
              </p:cNvSpPr>
              <p:nvPr/>
            </p:nvSpPr>
            <p:spPr bwMode="auto">
              <a:xfrm>
                <a:off x="-2" y="3181"/>
                <a:ext cx="2009" cy="240"/>
              </a:xfrm>
              <a:prstGeom prst="rect">
                <a:avLst/>
              </a:prstGeom>
              <a:noFill/>
              <a:ln>
                <a:noFill/>
              </a:ln>
              <a:effectLst/>
            </p:spPr>
            <p:txBody>
              <a:bodyPr lIns="0" tIns="0" rIns="0" bIns="0">
                <a:spAutoFit/>
              </a:bodyPr>
              <a:lstStyle/>
              <a:p>
                <a:pPr algn="ctr" eaLnBrk="0" hangingPunct="0">
                  <a:spcBef>
                    <a:spcPct val="50000"/>
                  </a:spcBef>
                  <a:defRPr/>
                </a:pPr>
                <a:endParaRPr kumimoji="0" lang="ja-JP" altLang="en-US" sz="2400" dirty="0">
                  <a:effectLst>
                    <a:outerShdw blurRad="38100" dist="38100" dir="2700000" algn="tl">
                      <a:srgbClr val="FFFFFF"/>
                    </a:outerShdw>
                  </a:effectLst>
                  <a:latin typeface="HGS創英ﾌﾟﾚｾﾞﾝｽEB" pitchFamily="18" charset="-128"/>
                  <a:ea typeface="HGS創英ﾌﾟﾚｾﾞﾝｽEB" pitchFamily="18" charset="-128"/>
                </a:endParaRPr>
              </a:p>
            </p:txBody>
          </p:sp>
        </p:grpSp>
        <p:sp>
          <p:nvSpPr>
            <p:cNvPr id="19" name="Rectangle 36"/>
            <p:cNvSpPr>
              <a:spLocks noChangeArrowheads="1"/>
            </p:cNvSpPr>
            <p:nvPr/>
          </p:nvSpPr>
          <p:spPr bwMode="auto">
            <a:xfrm>
              <a:off x="835034" y="4145483"/>
              <a:ext cx="1906762" cy="430887"/>
            </a:xfrm>
            <a:prstGeom prst="rect">
              <a:avLst/>
            </a:prstGeom>
            <a:noFill/>
            <a:ln w="9525" algn="ctr">
              <a:noFill/>
              <a:miter lim="800000"/>
              <a:headEnd/>
              <a:tailEnd/>
            </a:ln>
          </p:spPr>
          <p:txBody>
            <a:bodyPr wrap="square" lIns="72000" tIns="0" rIns="72000" bIns="0" anchor="ctr">
              <a:spAutoFit/>
            </a:bodyPr>
            <a:lstStyle/>
            <a:p>
              <a:pPr algn="ctr"/>
              <a:r>
                <a:rPr lang="ja-JP" altLang="en-US" sz="2800" b="1" dirty="0">
                  <a:latin typeface="HG丸ｺﾞｼｯｸM-PRO" panose="020F0600000000000000" pitchFamily="50" charset="-128"/>
                  <a:ea typeface="HG丸ｺﾞｼｯｸM-PRO" panose="020F0600000000000000" pitchFamily="50" charset="-128"/>
                </a:rPr>
                <a:t>小学生</a:t>
              </a:r>
            </a:p>
          </p:txBody>
        </p:sp>
      </p:grpSp>
      <p:pic>
        <p:nvPicPr>
          <p:cNvPr id="6146" name="Picture 2" descr="通学している小学生たち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56661" y="2014215"/>
            <a:ext cx="1885135" cy="196143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5968927" y="1524264"/>
            <a:ext cx="2717873" cy="3052105"/>
            <a:chOff x="4454035" y="2184041"/>
            <a:chExt cx="3294738" cy="3508006"/>
          </a:xfrm>
        </p:grpSpPr>
        <p:pic>
          <p:nvPicPr>
            <p:cNvPr id="6150" name="Picture 6" descr="通学している学生のイラスト（男子学生）"/>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3864" b="7926"/>
            <a:stretch/>
          </p:blipFill>
          <p:spPr bwMode="auto">
            <a:xfrm>
              <a:off x="4454035" y="2184041"/>
              <a:ext cx="1705046" cy="35080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通学している学生のイラスト（女子学生）"/>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112" t="8383" r="-1153" b="3467"/>
            <a:stretch/>
          </p:blipFill>
          <p:spPr bwMode="auto">
            <a:xfrm>
              <a:off x="5945158" y="2547033"/>
              <a:ext cx="1803615" cy="30902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グループ化 23"/>
          <p:cNvGrpSpPr/>
          <p:nvPr/>
        </p:nvGrpSpPr>
        <p:grpSpPr>
          <a:xfrm>
            <a:off x="3247357" y="1625518"/>
            <a:ext cx="2216009" cy="2641682"/>
            <a:chOff x="2762250" y="1358054"/>
            <a:chExt cx="3380189" cy="4324546"/>
          </a:xfrm>
        </p:grpSpPr>
        <p:pic>
          <p:nvPicPr>
            <p:cNvPr id="6156" name="Picture 12" descr="学ランを着た男子学生のイラスト（夏服・学生服）"/>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2250" y="1358054"/>
              <a:ext cx="23241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セーラー服を着た女子学生のイラスト（夏服・学生服）"/>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8339" y="1396350"/>
              <a:ext cx="2324100" cy="428625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スライド番号プレースホルダー 3">
            <a:extLst>
              <a:ext uri="{FF2B5EF4-FFF2-40B4-BE49-F238E27FC236}">
                <a16:creationId xmlns:a16="http://schemas.microsoft.com/office/drawing/2014/main" id="{7CC6B300-92C9-43CF-B1B7-E7B1EE7BDB52}"/>
              </a:ext>
            </a:extLst>
          </p:cNvPr>
          <p:cNvSpPr>
            <a:spLocks noGrp="1"/>
          </p:cNvSpPr>
          <p:nvPr>
            <p:ph type="sldNum" sz="quarter" idx="12"/>
          </p:nvPr>
        </p:nvSpPr>
        <p:spPr/>
        <p:txBody>
          <a:bodyPr/>
          <a:lstStyle/>
          <a:p>
            <a:pPr>
              <a:defRPr/>
            </a:pPr>
            <a:fld id="{882FBC0F-F7D9-4B49-BFA3-59CB92D299F8}" type="slidenum">
              <a:rPr lang="ja-JP" altLang="en-US" smtClean="0"/>
              <a:pPr>
                <a:defRPr/>
              </a:pPr>
              <a:t>9</a:t>
            </a:fld>
            <a:endParaRPr lang="ja-JP" altLang="en-US"/>
          </a:p>
        </p:txBody>
      </p:sp>
    </p:spTree>
    <p:extLst>
      <p:ext uri="{BB962C8B-B14F-4D97-AF65-F5344CB8AC3E}">
        <p14:creationId xmlns:p14="http://schemas.microsoft.com/office/powerpoint/2010/main" val="11417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6" presetClass="emph" presetSubtype="0" fill="hold" grpId="1" nodeType="afterEffect">
                                  <p:stCondLst>
                                    <p:cond delay="0"/>
                                  </p:stCondLst>
                                  <p:childTnLst>
                                    <p:animEffect transition="out" filter="fade">
                                      <p:cBhvr>
                                        <p:cTn id="12" dur="750" tmFilter="0, 0; .2, .5; .8, .5; 1, 0"/>
                                        <p:tgtEl>
                                          <p:spTgt spid="2"/>
                                        </p:tgtEl>
                                      </p:cBhvr>
                                    </p:animEffect>
                                    <p:animScale>
                                      <p:cBhvr>
                                        <p:cTn id="13" dur="375" autoRev="1" fill="hold"/>
                                        <p:tgtEl>
                                          <p:spTgt spid="2"/>
                                        </p:tgtEl>
                                      </p:cBhvr>
                                      <p:by x="105000" y="105000"/>
                                    </p:animScale>
                                  </p:childTnLst>
                                </p:cTn>
                              </p:par>
                            </p:childTnLst>
                          </p:cTn>
                        </p:par>
                        <p:par>
                          <p:cTn id="14" fill="hold">
                            <p:stCondLst>
                              <p:cond delay="1250"/>
                            </p:stCondLst>
                            <p:childTnLst>
                              <p:par>
                                <p:cTn id="15" presetID="42" presetClass="entr" presetSubtype="0" fill="hold" nodeType="after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6146"/>
                                        </p:tgtEl>
                                        <p:attrNameLst>
                                          <p:attrName>style.visibility</p:attrName>
                                        </p:attrNameLst>
                                      </p:cBhvr>
                                      <p:to>
                                        <p:strVal val="visible"/>
                                      </p:to>
                                    </p:set>
                                    <p:anim calcmode="lin" valueType="num">
                                      <p:cBhvr additive="base">
                                        <p:cTn id="36" dur="500" fill="hold"/>
                                        <p:tgtEl>
                                          <p:spTgt spid="6146"/>
                                        </p:tgtEl>
                                        <p:attrNameLst>
                                          <p:attrName>ppt_x</p:attrName>
                                        </p:attrNameLst>
                                      </p:cBhvr>
                                      <p:tavLst>
                                        <p:tav tm="0">
                                          <p:val>
                                            <p:strVal val="0-#ppt_w/2"/>
                                          </p:val>
                                        </p:tav>
                                        <p:tav tm="100000">
                                          <p:val>
                                            <p:strVal val="#ppt_x"/>
                                          </p:val>
                                        </p:tav>
                                      </p:tavLst>
                                    </p:anim>
                                    <p:anim calcmode="lin" valueType="num">
                                      <p:cBhvr additive="base">
                                        <p:cTn id="37" dur="500" fill="hold"/>
                                        <p:tgtEl>
                                          <p:spTgt spid="6146"/>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760</TotalTime>
  <Words>2400</Words>
  <Application>Microsoft Office PowerPoint</Application>
  <PresentationFormat>画面に合わせる (4:3)</PresentationFormat>
  <Paragraphs>126</Paragraphs>
  <Slides>18</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HGS創英ﾌﾟﾚｾﾞﾝｽEB</vt:lpstr>
      <vt:lpstr>HG丸ｺﾞｼｯｸM-PRO</vt:lpstr>
      <vt:lpstr>ＭＳ 明朝</vt:lpstr>
      <vt:lpstr>游ゴシック</vt:lpstr>
      <vt:lpstr>游ゴシック Light</vt:lpstr>
      <vt:lpstr>Arial</vt:lpstr>
      <vt:lpstr>Calibri</vt:lpstr>
      <vt:lpstr>Calibri Light</vt:lpstr>
      <vt:lpstr>Office Theme</vt:lpstr>
      <vt:lpstr>租税教室 </vt:lpstr>
      <vt:lpstr>とある小学校での校長先生と教頭先生の話</vt:lpstr>
      <vt:lpstr>うちの小学校も大分古くなってきたので、そろそろ建替えを検討しようと思うのですが・・・ それは良いですね　ところどころ雨漏りもしていますし でも、相当お金もかかりますね  </vt:lpstr>
      <vt:lpstr>そうですね　校舎一つで大体１０億円くらいかかります え～！！　１０億円って どうやってそんな大金集めるのでしょう 1万円ずつ集めても10万人ですよ　気が遠くなりそうな金額です </vt:lpstr>
      <vt:lpstr>小学校の卒業生や在校生の父兄の皆さんに協力してもらって集めましょうか･･･  でも･･･卒業生の方々は今は他のところに引っ越している人もいるだろうし 全員が協力してくれるとは限りませんよ　　　　　　　　　　　　　　　　  　　　　　　　　　　　　↓  　　　　　　　　ちょっと無理そうですね</vt:lpstr>
      <vt:lpstr>それでは･･地元の人たち、市内に住んでいる人たちに協力していただきましょうか   でもね･･･全員から集めるっていうことはできませんよね　　　　　　　　　　　　　　　　　　　　　　　　　　 　　　　　　　　　　　↓　　　　　　　　　　　　　　　　　　　　　　　　</vt:lpstr>
      <vt:lpstr>それは税金の中から出してもらうのです 税金ですか･･･</vt:lpstr>
      <vt:lpstr>たとえば 使い方では</vt:lpstr>
      <vt:lpstr> </vt:lpstr>
      <vt:lpstr>PowerPoint プレゼンテーション</vt:lpstr>
      <vt:lpstr>PowerPoint プレゼンテーション</vt:lpstr>
      <vt:lpstr>では、集めかたでは　どんな工夫がされているのでしょうか？　　　　　　　　　　　　　　　　　　　 　 　　　　　　　　　　　　　　　　　　　　　　　　たとえば、消費税は小学生でもお年寄りでも同じものを買えば同じにかかります</vt:lpstr>
      <vt:lpstr>固定資産税や自動車税は所有している人にかかります</vt:lpstr>
      <vt:lpstr>所得税は所得が増えるにしたがって税率も累進で上がっていきます  所得が多い人からはより高額な納税になります</vt:lpstr>
      <vt:lpstr>必要なお金を集めるには…</vt:lpstr>
      <vt:lpstr>そんなふうに色々工夫して集められた大事な 「税金」を使わせていただくのですね  有意義に使って素敵な学校にしましょうね </vt:lpstr>
      <vt:lpstr>税金は取られてしまうものではなく 形を変えて、私たちの生活の中に戻ってきます  私たちが納めた税金が どこかでお年寄りの方々の介護に役立っている・・・ あの信号機や横断歩道の一部に使われている・・・  なんて考えたら　素敵じゃありませんか  </vt:lpstr>
      <vt:lpstr>それからしばらくして･･･　　　　　　　　　　大切な税金を使い素敵な学校ができあがりました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租税教室 </dc:title>
  <dc:creator>enami_reiko</dc:creator>
  <cp:lastModifiedBy>水野 早和美</cp:lastModifiedBy>
  <cp:revision>16</cp:revision>
  <cp:lastPrinted>2022-11-08T05:10:42Z</cp:lastPrinted>
  <dcterms:created xsi:type="dcterms:W3CDTF">2021-08-18T06:35:03Z</dcterms:created>
  <dcterms:modified xsi:type="dcterms:W3CDTF">2022-11-08T05:11:31Z</dcterms:modified>
</cp:coreProperties>
</file>