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2" r:id="rId2"/>
    <p:sldId id="261" r:id="rId3"/>
    <p:sldId id="263" r:id="rId4"/>
    <p:sldId id="257" r:id="rId5"/>
    <p:sldId id="275" r:id="rId6"/>
    <p:sldId id="274" r:id="rId7"/>
    <p:sldId id="273" r:id="rId8"/>
    <p:sldId id="264"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99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948" y="104"/>
      </p:cViewPr>
      <p:guideLst/>
    </p:cSldViewPr>
  </p:slideViewPr>
  <p:notesTextViewPr>
    <p:cViewPr>
      <p:scale>
        <a:sx n="1" d="1"/>
        <a:sy n="1" d="1"/>
      </p:scale>
      <p:origin x="0" y="0"/>
    </p:cViewPr>
  </p:notesTextViewPr>
  <p:notesViewPr>
    <p:cSldViewPr snapToGrid="0">
      <p:cViewPr varScale="1">
        <p:scale>
          <a:sx n="55" d="100"/>
          <a:sy n="55" d="100"/>
        </p:scale>
        <p:origin x="241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95870-8F21-49EA-8954-48C8114641E1}" type="datetimeFigureOut">
              <a:rPr kumimoji="1" lang="ja-JP" altLang="en-US" smtClean="0"/>
              <a:t>2022/9/6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1F494-985C-4B75-B9AD-BB0787049A0B}" type="slidenum">
              <a:rPr kumimoji="1" lang="ja-JP" altLang="en-US" smtClean="0"/>
              <a:t>‹#›</a:t>
            </a:fld>
            <a:endParaRPr kumimoji="1" lang="ja-JP" altLang="en-US"/>
          </a:p>
        </p:txBody>
      </p:sp>
    </p:spTree>
    <p:extLst>
      <p:ext uri="{BB962C8B-B14F-4D97-AF65-F5344CB8AC3E}">
        <p14:creationId xmlns:p14="http://schemas.microsoft.com/office/powerpoint/2010/main" val="2465636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ある国の大統領を決めたいと思います。</a:t>
            </a:r>
            <a:endParaRPr kumimoji="1" lang="en-US" altLang="ja-JP" dirty="0"/>
          </a:p>
          <a:p>
            <a:endParaRPr lang="en-US" altLang="ja-JP" dirty="0"/>
          </a:p>
          <a:p>
            <a:r>
              <a:rPr kumimoji="1" lang="en-US" altLang="ja-JP" dirty="0"/>
              <a:t>A</a:t>
            </a:r>
            <a:r>
              <a:rPr kumimoji="1" lang="ja-JP" altLang="en-US" dirty="0"/>
              <a:t>候補は</a:t>
            </a:r>
            <a:br>
              <a:rPr kumimoji="1" lang="en-US" altLang="ja-JP" dirty="0"/>
            </a:br>
            <a:r>
              <a:rPr kumimoji="1" lang="ja-JP" altLang="en-US" dirty="0"/>
              <a:t>「我が国の指導力を取り戻す」というキャッチフレーズの元、</a:t>
            </a:r>
            <a:endParaRPr kumimoji="1" lang="en-US" altLang="ja-JP" dirty="0"/>
          </a:p>
          <a:p>
            <a:r>
              <a:rPr kumimoji="1" lang="ja-JP" altLang="en-US" dirty="0"/>
              <a:t>企業や富裕層への増税、法人税率の引き上げ、所得税の最高税率の引き上げを公約に掲げ、増税分は社会保障に使うと主張します。</a:t>
            </a:r>
            <a:endParaRPr kumimoji="1" lang="en-US" altLang="ja-JP" dirty="0"/>
          </a:p>
          <a:p>
            <a:endParaRPr lang="en-US" altLang="ja-JP" dirty="0"/>
          </a:p>
          <a:p>
            <a:r>
              <a:rPr kumimoji="1" lang="en-US" altLang="ja-JP" dirty="0"/>
              <a:t>B</a:t>
            </a:r>
            <a:r>
              <a:rPr kumimoji="1" lang="ja-JP" altLang="en-US" dirty="0"/>
              <a:t>候補は</a:t>
            </a:r>
            <a:endParaRPr kumimoji="1" lang="en-US" altLang="ja-JP" dirty="0"/>
          </a:p>
          <a:p>
            <a:r>
              <a:rPr lang="ja-JP" altLang="en-US" dirty="0"/>
              <a:t>「我が国第一主義」をキャッチフレーズに、</a:t>
            </a:r>
            <a:endParaRPr lang="en-US" altLang="ja-JP" dirty="0"/>
          </a:p>
          <a:p>
            <a:r>
              <a:rPr kumimoji="1" lang="ja-JP" altLang="en-US" dirty="0"/>
              <a:t>法人税率の減税、所得税の最高税率の引き下げ、中間所得層の減税を公約に掲げ、その分の財政支出の減少を軍事費の縮小で賄うと主張します。</a:t>
            </a:r>
            <a:endParaRPr kumimoji="1" lang="en-US" altLang="ja-JP" dirty="0"/>
          </a:p>
          <a:p>
            <a:endParaRPr lang="en-US" altLang="ja-JP" dirty="0"/>
          </a:p>
          <a:p>
            <a:r>
              <a:rPr kumimoji="1" lang="ja-JP" altLang="en-US" dirty="0"/>
              <a:t>このようにみると、</a:t>
            </a:r>
            <a:r>
              <a:rPr kumimoji="1" lang="en-US" altLang="ja-JP" dirty="0"/>
              <a:t>A</a:t>
            </a:r>
            <a:r>
              <a:rPr kumimoji="1" lang="ja-JP" altLang="en-US" dirty="0"/>
              <a:t>候補は大きな政府、</a:t>
            </a:r>
            <a:r>
              <a:rPr kumimoji="1" lang="en-US" altLang="ja-JP" dirty="0"/>
              <a:t>B</a:t>
            </a:r>
            <a:r>
              <a:rPr kumimoji="1" lang="ja-JP" altLang="en-US" dirty="0"/>
              <a:t>候補は小さな政府を目指していると言ってもいいでしょう。</a:t>
            </a:r>
          </a:p>
        </p:txBody>
      </p:sp>
      <p:sp>
        <p:nvSpPr>
          <p:cNvPr id="4" name="スライド番号プレースホルダー 3"/>
          <p:cNvSpPr>
            <a:spLocks noGrp="1"/>
          </p:cNvSpPr>
          <p:nvPr>
            <p:ph type="sldNum" sz="quarter" idx="5"/>
          </p:nvPr>
        </p:nvSpPr>
        <p:spPr/>
        <p:txBody>
          <a:bodyPr/>
          <a:lstStyle/>
          <a:p>
            <a:fld id="{BA51F494-985C-4B75-B9AD-BB0787049A0B}" type="slidenum">
              <a:rPr kumimoji="1" lang="ja-JP" altLang="en-US" smtClean="0"/>
              <a:t>1</a:t>
            </a:fld>
            <a:endParaRPr kumimoji="1" lang="ja-JP" altLang="en-US"/>
          </a:p>
        </p:txBody>
      </p:sp>
    </p:spTree>
    <p:extLst>
      <p:ext uri="{BB962C8B-B14F-4D97-AF65-F5344CB8AC3E}">
        <p14:creationId xmlns:p14="http://schemas.microsoft.com/office/powerpoint/2010/main" val="73594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このようなリーダーを選ぶのは選挙です。</a:t>
            </a:r>
            <a:endParaRPr kumimoji="1" lang="en-US" altLang="ja-JP" dirty="0"/>
          </a:p>
          <a:p>
            <a:endParaRPr lang="en-US" altLang="ja-JP" dirty="0"/>
          </a:p>
          <a:p>
            <a:r>
              <a:rPr kumimoji="1" lang="ja-JP" altLang="en-US" dirty="0"/>
              <a:t>日本における選挙制度はどのようになっているでしょうか。</a:t>
            </a:r>
            <a:endParaRPr kumimoji="1" lang="en-US" altLang="ja-JP" dirty="0"/>
          </a:p>
          <a:p>
            <a:r>
              <a:rPr lang="ja-JP" altLang="en-US" dirty="0"/>
              <a:t>選挙とは</a:t>
            </a:r>
            <a:endParaRPr kumimoji="1" lang="en-US" altLang="ja-JP" dirty="0"/>
          </a:p>
          <a:p>
            <a:r>
              <a:rPr lang="ja-JP" altLang="en-US" dirty="0"/>
              <a:t>「選挙権を有する者が、全国または選挙区において、一定数の議員・都道府県知事・市町村長など公職に就く者を投票によって選出すること」です。</a:t>
            </a:r>
            <a:endParaRPr lang="en-US" altLang="ja-JP" dirty="0"/>
          </a:p>
          <a:p>
            <a:endParaRPr kumimoji="1" lang="en-US" altLang="ja-JP" dirty="0"/>
          </a:p>
          <a:p>
            <a:r>
              <a:rPr kumimoji="1" lang="ja-JP" altLang="en-US" dirty="0"/>
              <a:t>選挙権は憲法</a:t>
            </a:r>
            <a:r>
              <a:rPr kumimoji="1" lang="en-US" altLang="ja-JP" dirty="0"/>
              <a:t>15</a:t>
            </a:r>
            <a:r>
              <a:rPr kumimoji="1" lang="ja-JP" altLang="en-US" dirty="0"/>
              <a:t>条で保障され、</a:t>
            </a:r>
            <a:endParaRPr kumimoji="1" lang="en-US" altLang="ja-JP" dirty="0"/>
          </a:p>
          <a:p>
            <a:r>
              <a:rPr lang="en-US" altLang="ja-JP" dirty="0"/>
              <a:t>18</a:t>
            </a:r>
            <a:r>
              <a:rPr lang="ja-JP" altLang="en-US" dirty="0"/>
              <a:t>歳以上の日本国民であれば選挙権を有します。</a:t>
            </a:r>
            <a:endParaRPr lang="en-US" altLang="ja-JP" dirty="0"/>
          </a:p>
          <a:p>
            <a:endParaRPr kumimoji="1" lang="en-US" altLang="ja-JP" dirty="0"/>
          </a:p>
          <a:p>
            <a:r>
              <a:rPr lang="ja-JP" altLang="en-US" dirty="0"/>
              <a:t>選挙は国会議員の選挙、地方公共団体の選挙があります。</a:t>
            </a:r>
            <a:endParaRPr lang="en-US" altLang="ja-JP" dirty="0"/>
          </a:p>
          <a:p>
            <a:endParaRPr kumimoji="1" lang="en-US" altLang="ja-JP" dirty="0"/>
          </a:p>
          <a:p>
            <a:r>
              <a:rPr lang="ja-JP" altLang="en-US" dirty="0"/>
              <a:t>投票方法は、投票日に投票する方法と、投票日前に投票する方法があります。</a:t>
            </a:r>
            <a:endParaRPr kumimoji="1" lang="ja-JP" altLang="en-US" dirty="0"/>
          </a:p>
        </p:txBody>
      </p:sp>
      <p:sp>
        <p:nvSpPr>
          <p:cNvPr id="4" name="スライド番号プレースホルダー 3"/>
          <p:cNvSpPr>
            <a:spLocks noGrp="1"/>
          </p:cNvSpPr>
          <p:nvPr>
            <p:ph type="sldNum" sz="quarter" idx="5"/>
          </p:nvPr>
        </p:nvSpPr>
        <p:spPr/>
        <p:txBody>
          <a:bodyPr/>
          <a:lstStyle/>
          <a:p>
            <a:fld id="{BA51F494-985C-4B75-B9AD-BB0787049A0B}" type="slidenum">
              <a:rPr kumimoji="1" lang="ja-JP" altLang="en-US" smtClean="0"/>
              <a:t>2</a:t>
            </a:fld>
            <a:endParaRPr kumimoji="1" lang="ja-JP" altLang="en-US"/>
          </a:p>
        </p:txBody>
      </p:sp>
    </p:spTree>
    <p:extLst>
      <p:ext uri="{BB962C8B-B14F-4D97-AF65-F5344CB8AC3E}">
        <p14:creationId xmlns:p14="http://schemas.microsoft.com/office/powerpoint/2010/main" val="43180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では、選挙期間中、候補者の情報をどのように入手すればよろしいでしょうか。</a:t>
            </a:r>
            <a:endParaRPr kumimoji="1" lang="en-US" altLang="ja-JP" dirty="0"/>
          </a:p>
          <a:p>
            <a:endParaRPr lang="en-US" altLang="ja-JP" dirty="0"/>
          </a:p>
          <a:p>
            <a:r>
              <a:rPr kumimoji="1" lang="ja-JP" altLang="en-US" dirty="0"/>
              <a:t>主に、インターネットや政見放送、選挙公報などで情報を取得することができます。</a:t>
            </a:r>
          </a:p>
        </p:txBody>
      </p:sp>
      <p:sp>
        <p:nvSpPr>
          <p:cNvPr id="4" name="スライド番号プレースホルダー 3"/>
          <p:cNvSpPr>
            <a:spLocks noGrp="1"/>
          </p:cNvSpPr>
          <p:nvPr>
            <p:ph type="sldNum" sz="quarter" idx="5"/>
          </p:nvPr>
        </p:nvSpPr>
        <p:spPr/>
        <p:txBody>
          <a:bodyPr/>
          <a:lstStyle/>
          <a:p>
            <a:fld id="{BA51F494-985C-4B75-B9AD-BB0787049A0B}" type="slidenum">
              <a:rPr kumimoji="1" lang="ja-JP" altLang="en-US" smtClean="0"/>
              <a:t>3</a:t>
            </a:fld>
            <a:endParaRPr kumimoji="1" lang="ja-JP" altLang="en-US"/>
          </a:p>
        </p:txBody>
      </p:sp>
    </p:spTree>
    <p:extLst>
      <p:ext uri="{BB962C8B-B14F-4D97-AF65-F5344CB8AC3E}">
        <p14:creationId xmlns:p14="http://schemas.microsoft.com/office/powerpoint/2010/main" val="48879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国民は、選挙で議員やリーダーを選びます。</a:t>
            </a:r>
            <a:endParaRPr kumimoji="1" lang="en-US" altLang="ja-JP" dirty="0"/>
          </a:p>
          <a:p>
            <a:r>
              <a:rPr kumimoji="1" lang="ja-JP" altLang="en-US" dirty="0"/>
              <a:t>議員やリーダーは税金を集めるルールを決めます。</a:t>
            </a:r>
            <a:endParaRPr kumimoji="1" lang="en-US" altLang="ja-JP" dirty="0"/>
          </a:p>
          <a:p>
            <a:r>
              <a:rPr lang="ja-JP" altLang="en-US" dirty="0"/>
              <a:t>そのルールに基づき、私たちは自分で申告書を作成して自分で税金を納付します。</a:t>
            </a:r>
            <a:endParaRPr lang="en-US" altLang="ja-JP" dirty="0"/>
          </a:p>
          <a:p>
            <a:r>
              <a:rPr lang="ja-JP" altLang="en-US" dirty="0"/>
              <a:t>国や、地方公共団体に集められた税金は私たちの暮らしのために使われます。</a:t>
            </a:r>
            <a:endParaRPr lang="en-US" altLang="ja-JP" dirty="0"/>
          </a:p>
          <a:p>
            <a:endParaRPr lang="en-US" altLang="ja-JP" dirty="0"/>
          </a:p>
          <a:p>
            <a:r>
              <a:rPr lang="ja-JP" altLang="en-US" dirty="0"/>
              <a:t>つまり、間接的ではありますが、国民は自分たちで決めたルールに基づき税金を納めていると言えます。</a:t>
            </a:r>
            <a:endParaRPr lang="en-US" altLang="ja-JP" dirty="0"/>
          </a:p>
          <a:p>
            <a:r>
              <a:rPr lang="ja-JP" altLang="en-US" dirty="0"/>
              <a:t>つまり、主人公は国民、これを国民主権と言います。</a:t>
            </a:r>
            <a:endParaRPr lang="en-US" altLang="ja-JP" dirty="0"/>
          </a:p>
          <a:p>
            <a:endParaRPr kumimoji="1" lang="en-US" altLang="ja-JP" dirty="0"/>
          </a:p>
          <a:p>
            <a:r>
              <a:rPr kumimoji="1" lang="ja-JP" altLang="en-US" dirty="0"/>
              <a:t>議員やリーダーが決めたルールは、我々国民</a:t>
            </a:r>
            <a:r>
              <a:rPr lang="ja-JP" altLang="en-US" dirty="0"/>
              <a:t>が次の選挙で評価することができます。</a:t>
            </a:r>
            <a:endParaRPr lang="en-US" altLang="ja-JP" dirty="0"/>
          </a:p>
          <a:p>
            <a:endParaRPr kumimoji="1" lang="en-US" altLang="ja-JP" dirty="0"/>
          </a:p>
          <a:p>
            <a:r>
              <a:rPr kumimoji="1" lang="ja-JP" altLang="en-US" dirty="0"/>
              <a:t>このように、税金の使い方ひとつをとっても、関心を持ち選挙で投票すること</a:t>
            </a:r>
            <a:r>
              <a:rPr lang="ja-JP" altLang="en-US" dirty="0"/>
              <a:t>が大切です。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51F494-985C-4B75-B9AD-BB0787049A0B}" type="slidenum">
              <a:rPr kumimoji="1" lang="ja-JP" altLang="en-US" smtClean="0"/>
              <a:t>4</a:t>
            </a:fld>
            <a:endParaRPr kumimoji="1" lang="ja-JP" altLang="en-US"/>
          </a:p>
        </p:txBody>
      </p:sp>
    </p:spTree>
    <p:extLst>
      <p:ext uri="{BB962C8B-B14F-4D97-AF65-F5344CB8AC3E}">
        <p14:creationId xmlns:p14="http://schemas.microsoft.com/office/powerpoint/2010/main" val="70880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選挙で当選した議員やリーダーたちは、税金の集め方についてもルールを決めます。</a:t>
            </a:r>
            <a:endParaRPr kumimoji="1" lang="en-US" altLang="ja-JP" dirty="0"/>
          </a:p>
          <a:p>
            <a:endParaRPr lang="en-US" altLang="ja-JP" dirty="0"/>
          </a:p>
          <a:p>
            <a:r>
              <a:rPr kumimoji="1" lang="ja-JP" altLang="en-US" dirty="0"/>
              <a:t>税金の集め方のキーワードは「公平」です。</a:t>
            </a:r>
            <a:endParaRPr kumimoji="1" lang="en-US" altLang="ja-JP" dirty="0"/>
          </a:p>
          <a:p>
            <a:r>
              <a:rPr lang="ja-JP" altLang="en-US" dirty="0"/>
              <a:t>日本では、</a:t>
            </a:r>
            <a:endParaRPr lang="en-US" altLang="ja-JP" dirty="0"/>
          </a:p>
          <a:p>
            <a:r>
              <a:rPr kumimoji="1" lang="ja-JP" altLang="en-US" dirty="0"/>
              <a:t>・同じ金額を集める</a:t>
            </a:r>
            <a:endParaRPr kumimoji="1" lang="en-US" altLang="ja-JP" dirty="0"/>
          </a:p>
          <a:p>
            <a:r>
              <a:rPr lang="ja-JP" altLang="en-US" dirty="0"/>
              <a:t>・特定人が全額を負担する</a:t>
            </a:r>
            <a:endParaRPr lang="en-US" altLang="ja-JP" dirty="0"/>
          </a:p>
          <a:p>
            <a:r>
              <a:rPr kumimoji="1" lang="ja-JP" altLang="en-US" dirty="0"/>
              <a:t>・同じ税率で集める</a:t>
            </a:r>
            <a:endParaRPr kumimoji="1" lang="en-US" altLang="ja-JP" dirty="0"/>
          </a:p>
          <a:p>
            <a:r>
              <a:rPr lang="ja-JP" altLang="en-US" dirty="0"/>
              <a:t>・負担する能力に応じて集める</a:t>
            </a:r>
            <a:endParaRPr lang="en-US" altLang="ja-JP" dirty="0"/>
          </a:p>
          <a:p>
            <a:r>
              <a:rPr kumimoji="1" lang="ja-JP" altLang="en-US" dirty="0"/>
              <a:t>といった様々な方法で税金を集めることで公平感を保っています。</a:t>
            </a:r>
            <a:endParaRPr kumimoji="1" lang="en-US" altLang="ja-JP" dirty="0"/>
          </a:p>
          <a:p>
            <a:endParaRPr lang="en-US" altLang="ja-JP" dirty="0"/>
          </a:p>
          <a:p>
            <a:r>
              <a:rPr kumimoji="1" lang="ja-JP" altLang="en-US" dirty="0"/>
              <a:t>同じ金額を集めるものは消費税</a:t>
            </a:r>
            <a:endParaRPr kumimoji="1" lang="en-US" altLang="ja-JP" dirty="0"/>
          </a:p>
          <a:p>
            <a:r>
              <a:rPr lang="ja-JP" altLang="en-US" dirty="0"/>
              <a:t>特定の人が全額負担するものは固定資産税、自動車税、酒税、たばこ税</a:t>
            </a:r>
            <a:endParaRPr lang="en-US" altLang="ja-JP" dirty="0"/>
          </a:p>
          <a:p>
            <a:r>
              <a:rPr kumimoji="1" lang="ja-JP" altLang="en-US" dirty="0"/>
              <a:t>同じ税率で集めるものは法人税</a:t>
            </a:r>
            <a:endParaRPr kumimoji="1" lang="en-US" altLang="ja-JP" dirty="0"/>
          </a:p>
          <a:p>
            <a:r>
              <a:rPr lang="ja-JP" altLang="en-US" dirty="0"/>
              <a:t>負担する能力に応じて集めるものは所得税、相続税、贈与税</a:t>
            </a:r>
            <a:endParaRPr lang="en-US" altLang="ja-JP" dirty="0"/>
          </a:p>
          <a:p>
            <a:r>
              <a:rPr kumimoji="1" lang="ja-JP" altLang="en-US" dirty="0"/>
              <a:t>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BA51F494-985C-4B75-B9AD-BB0787049A0B}" type="slidenum">
              <a:rPr kumimoji="1" lang="ja-JP" altLang="en-US" smtClean="0"/>
              <a:t>5</a:t>
            </a:fld>
            <a:endParaRPr kumimoji="1" lang="ja-JP" altLang="en-US"/>
          </a:p>
        </p:txBody>
      </p:sp>
    </p:spTree>
    <p:extLst>
      <p:ext uri="{BB962C8B-B14F-4D97-AF65-F5344CB8AC3E}">
        <p14:creationId xmlns:p14="http://schemas.microsoft.com/office/powerpoint/2010/main" val="262968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国、都道府県、市区町村に納付された税金は次のように使われています。</a:t>
            </a:r>
            <a:endParaRPr kumimoji="1" lang="en-US" altLang="ja-JP" dirty="0"/>
          </a:p>
          <a:p>
            <a:endParaRPr lang="en-US" altLang="ja-JP" dirty="0"/>
          </a:p>
          <a:p>
            <a:r>
              <a:rPr kumimoji="1" lang="ja-JP" altLang="en-US" dirty="0"/>
              <a:t>豊かな生活のために</a:t>
            </a:r>
            <a:endParaRPr kumimoji="1" lang="en-US" altLang="ja-JP" dirty="0"/>
          </a:p>
          <a:p>
            <a:r>
              <a:rPr lang="ja-JP" altLang="en-US" dirty="0"/>
              <a:t>道路整備や、ダム建設</a:t>
            </a:r>
            <a:endParaRPr lang="en-US" altLang="ja-JP" dirty="0"/>
          </a:p>
          <a:p>
            <a:endParaRPr kumimoji="1" lang="en-US" altLang="ja-JP" dirty="0"/>
          </a:p>
          <a:p>
            <a:r>
              <a:rPr lang="ja-JP" altLang="en-US" dirty="0"/>
              <a:t>健康的な生活のために</a:t>
            </a:r>
            <a:endParaRPr lang="en-US" altLang="ja-JP" dirty="0"/>
          </a:p>
          <a:p>
            <a:r>
              <a:rPr kumimoji="1" lang="ja-JP" altLang="en-US" dirty="0"/>
              <a:t>市民病院や介護費用</a:t>
            </a:r>
            <a:endParaRPr kumimoji="1" lang="en-US" altLang="ja-JP" dirty="0"/>
          </a:p>
          <a:p>
            <a:endParaRPr lang="en-US" altLang="ja-JP" dirty="0"/>
          </a:p>
          <a:p>
            <a:r>
              <a:rPr kumimoji="1" lang="ja-JP" altLang="en-US" dirty="0"/>
              <a:t>安心して暮らせるように</a:t>
            </a:r>
            <a:endParaRPr kumimoji="1" lang="en-US" altLang="ja-JP" dirty="0"/>
          </a:p>
          <a:p>
            <a:r>
              <a:rPr lang="ja-JP" altLang="en-US" dirty="0"/>
              <a:t>消防や警察</a:t>
            </a:r>
            <a:endParaRPr lang="en-US" altLang="ja-JP" dirty="0"/>
          </a:p>
          <a:p>
            <a:endParaRPr kumimoji="1" lang="en-US" altLang="ja-JP" dirty="0"/>
          </a:p>
          <a:p>
            <a:r>
              <a:rPr lang="ja-JP" altLang="en-US" dirty="0"/>
              <a:t>文化的な暮らしを送ることができるように</a:t>
            </a:r>
            <a:endParaRPr lang="en-US" altLang="ja-JP" dirty="0"/>
          </a:p>
          <a:p>
            <a:r>
              <a:rPr lang="ja-JP" altLang="en-US" dirty="0"/>
              <a:t>図書館や公園</a:t>
            </a:r>
            <a:endParaRPr lang="en-US" altLang="ja-JP" dirty="0"/>
          </a:p>
          <a:p>
            <a:endParaRPr kumimoji="1" lang="en-US" altLang="ja-JP" dirty="0"/>
          </a:p>
          <a:p>
            <a:r>
              <a:rPr lang="ja-JP" altLang="en-US" dirty="0"/>
              <a:t>その他にもいろいろ身近なところで税金は使われています。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BA51F494-985C-4B75-B9AD-BB0787049A0B}" type="slidenum">
              <a:rPr kumimoji="1" lang="ja-JP" altLang="en-US" smtClean="0"/>
              <a:t>6</a:t>
            </a:fld>
            <a:endParaRPr kumimoji="1" lang="ja-JP" altLang="en-US"/>
          </a:p>
        </p:txBody>
      </p:sp>
    </p:spTree>
    <p:extLst>
      <p:ext uri="{BB962C8B-B14F-4D97-AF65-F5344CB8AC3E}">
        <p14:creationId xmlns:p14="http://schemas.microsoft.com/office/powerpoint/2010/main" val="252957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実際、どちらを選ぶのがいいのでしょうか。</a:t>
            </a:r>
            <a:endParaRPr kumimoji="1" lang="en-US" altLang="ja-JP" dirty="0"/>
          </a:p>
          <a:p>
            <a:endParaRPr lang="en-US" altLang="ja-JP" dirty="0"/>
          </a:p>
          <a:p>
            <a:r>
              <a:rPr kumimoji="1" lang="ja-JP" altLang="en-US" dirty="0"/>
              <a:t>左側のリーダー候補は</a:t>
            </a:r>
            <a:endParaRPr kumimoji="1" lang="en-US" altLang="ja-JP" dirty="0"/>
          </a:p>
          <a:p>
            <a:r>
              <a:rPr lang="ja-JP" altLang="en-US" dirty="0"/>
              <a:t>「増税します」と主張していました。</a:t>
            </a:r>
            <a:endParaRPr lang="en-US" altLang="ja-JP" dirty="0"/>
          </a:p>
          <a:p>
            <a:r>
              <a:rPr kumimoji="1" lang="ja-JP" altLang="en-US" dirty="0"/>
              <a:t>増税すると、医療費の自己負担が減少し、年金も増額されるなど社会保障が充実しますが、国民の消費税の負担が増します。</a:t>
            </a:r>
            <a:endParaRPr kumimoji="1" lang="en-US" altLang="ja-JP" dirty="0"/>
          </a:p>
          <a:p>
            <a:endParaRPr lang="en-US" altLang="ja-JP" dirty="0"/>
          </a:p>
          <a:p>
            <a:r>
              <a:rPr kumimoji="1" lang="ja-JP" altLang="en-US" dirty="0"/>
              <a:t>右側のリーダー候補は</a:t>
            </a:r>
            <a:endParaRPr kumimoji="1" lang="en-US" altLang="ja-JP" dirty="0"/>
          </a:p>
          <a:p>
            <a:r>
              <a:rPr lang="ja-JP" altLang="en-US" dirty="0"/>
              <a:t>「減税する」と主張していました。</a:t>
            </a:r>
            <a:endParaRPr lang="en-US" altLang="ja-JP" dirty="0"/>
          </a:p>
          <a:p>
            <a:r>
              <a:rPr kumimoji="1" lang="ja-JP" altLang="en-US" dirty="0"/>
              <a:t>減税すると、国民の税金の負担はなくなりますが、</a:t>
            </a:r>
            <a:endParaRPr kumimoji="1" lang="en-US" altLang="ja-JP" dirty="0"/>
          </a:p>
          <a:p>
            <a:r>
              <a:rPr lang="ja-JP" altLang="en-US" dirty="0"/>
              <a:t>医療費の自己負担が増え、年金も減額されるなど財政支出が減ります。</a:t>
            </a:r>
            <a:endParaRPr lang="en-US" altLang="ja-JP" dirty="0"/>
          </a:p>
          <a:p>
            <a:endParaRPr kumimoji="1" lang="en-US" altLang="ja-JP" dirty="0"/>
          </a:p>
          <a:p>
            <a:r>
              <a:rPr kumimoji="1" lang="ja-JP" altLang="en-US" dirty="0"/>
              <a:t>どちらを選択するかは選挙により国民が選択することになります。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A51F494-985C-4B75-B9AD-BB0787049A0B}" type="slidenum">
              <a:rPr kumimoji="1" lang="ja-JP" altLang="en-US" smtClean="0"/>
              <a:t>7</a:t>
            </a:fld>
            <a:endParaRPr kumimoji="1" lang="ja-JP" altLang="en-US"/>
          </a:p>
        </p:txBody>
      </p:sp>
    </p:spTree>
    <p:extLst>
      <p:ext uri="{BB962C8B-B14F-4D97-AF65-F5344CB8AC3E}">
        <p14:creationId xmlns:p14="http://schemas.microsoft.com/office/powerpoint/2010/main" val="174835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選挙を経験することによって、次のことを考えてみましょう。</a:t>
            </a:r>
            <a:endParaRPr kumimoji="1" lang="en-US" altLang="ja-JP" dirty="0"/>
          </a:p>
          <a:p>
            <a:endParaRPr lang="en-US" altLang="ja-JP" dirty="0"/>
          </a:p>
          <a:p>
            <a:r>
              <a:rPr kumimoji="1" lang="ja-JP" altLang="en-US" dirty="0"/>
              <a:t>・国や地域の課題を理解できましたか？</a:t>
            </a:r>
          </a:p>
          <a:p>
            <a:r>
              <a:rPr kumimoji="1" lang="ja-JP" altLang="en-US" dirty="0"/>
              <a:t>・候補者を選ぶ基準について、政策の違いなど考えることができましたか？</a:t>
            </a:r>
          </a:p>
          <a:p>
            <a:r>
              <a:rPr kumimoji="1" lang="ja-JP" altLang="en-US" dirty="0"/>
              <a:t>・他者との対話や議論により、個人個人の考えや価値観の違いが理解できましたか？</a:t>
            </a:r>
          </a:p>
          <a:p>
            <a:r>
              <a:rPr kumimoji="1" lang="ja-JP" altLang="en-US" dirty="0"/>
              <a:t>・どうすれば若者の投票率が上がると思いますか？</a:t>
            </a:r>
            <a:endParaRPr kumimoji="1" lang="en-US" altLang="ja-JP" dirty="0"/>
          </a:p>
          <a:p>
            <a:endParaRPr lang="en-US" altLang="ja-JP" dirty="0"/>
          </a:p>
          <a:p>
            <a:r>
              <a:rPr lang="ja-JP" altLang="en-US" dirty="0"/>
              <a:t>社会に関心をもち、自分で考え、一票を投じること、これが国民主権において大事なことです。</a:t>
            </a:r>
            <a:endParaRPr lang="en-US" altLang="ja-JP" dirty="0"/>
          </a:p>
          <a:p>
            <a:endParaRPr kumimoji="1" lang="en-US" altLang="ja-JP" dirty="0"/>
          </a:p>
          <a:p>
            <a:r>
              <a:rPr lang="ja-JP" altLang="en-US" dirty="0"/>
              <a:t>主権者としての自覚をもち、行動できることが大切です。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A51F494-985C-4B75-B9AD-BB0787049A0B}" type="slidenum">
              <a:rPr kumimoji="1" lang="ja-JP" altLang="en-US" smtClean="0"/>
              <a:t>8</a:t>
            </a:fld>
            <a:endParaRPr kumimoji="1" lang="ja-JP" altLang="en-US"/>
          </a:p>
        </p:txBody>
      </p:sp>
    </p:spTree>
    <p:extLst>
      <p:ext uri="{BB962C8B-B14F-4D97-AF65-F5344CB8AC3E}">
        <p14:creationId xmlns:p14="http://schemas.microsoft.com/office/powerpoint/2010/main" val="221716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税金の集め方、使い方に関心を持つことが大切です。</a:t>
            </a:r>
            <a:endParaRPr kumimoji="1" lang="en-US" altLang="ja-JP" dirty="0"/>
          </a:p>
          <a:p>
            <a:r>
              <a:rPr lang="ja-JP" altLang="en-US" dirty="0"/>
              <a:t>それは、人それぞれですから、意見が違っても構いません。</a:t>
            </a:r>
            <a:endParaRPr lang="en-US" altLang="ja-JP" dirty="0"/>
          </a:p>
          <a:p>
            <a:r>
              <a:rPr lang="ja-JP" altLang="en-US" dirty="0"/>
              <a:t>大事なことは自分の考えを行動に表すこと、選挙で一票を投じることです。</a:t>
            </a:r>
            <a:endParaRPr lang="en-US" altLang="ja-JP" dirty="0"/>
          </a:p>
          <a:p>
            <a:endParaRPr lang="en-US" altLang="ja-JP" dirty="0"/>
          </a:p>
          <a:p>
            <a:r>
              <a:rPr lang="ja-JP" altLang="en-US" dirty="0"/>
              <a:t>選挙で選ばれた議員やリーダーは国や地域のルールを決めます。</a:t>
            </a:r>
            <a:endParaRPr lang="en-US" altLang="ja-JP" dirty="0"/>
          </a:p>
          <a:p>
            <a:r>
              <a:rPr lang="ja-JP" altLang="en-US" dirty="0"/>
              <a:t>つまり、国民は間接的ではあるけれど、自分たちの国、地域のルールを自分たちで決めているのです。</a:t>
            </a:r>
            <a:endParaRPr lang="en-US" altLang="ja-JP" dirty="0"/>
          </a:p>
          <a:p>
            <a:endParaRPr lang="en-US" altLang="ja-JP" dirty="0"/>
          </a:p>
          <a:p>
            <a:r>
              <a:rPr lang="ja-JP" altLang="en-US" dirty="0"/>
              <a:t>このためには、自分たちの考えを出し合うことが大切です。</a:t>
            </a:r>
            <a:endParaRPr lang="en-US" altLang="ja-JP" dirty="0"/>
          </a:p>
          <a:p>
            <a:r>
              <a:rPr lang="ja-JP" altLang="en-US" dirty="0"/>
              <a:t>そのために選挙で一方を投じる、責任を持てる大人になってください。</a:t>
            </a:r>
            <a:endParaRPr lang="en-US" altLang="ja-JP" dirty="0"/>
          </a:p>
        </p:txBody>
      </p:sp>
      <p:sp>
        <p:nvSpPr>
          <p:cNvPr id="4" name="スライド番号プレースホルダー 3"/>
          <p:cNvSpPr>
            <a:spLocks noGrp="1"/>
          </p:cNvSpPr>
          <p:nvPr>
            <p:ph type="sldNum" sz="quarter" idx="5"/>
          </p:nvPr>
        </p:nvSpPr>
        <p:spPr/>
        <p:txBody>
          <a:bodyPr/>
          <a:lstStyle/>
          <a:p>
            <a:fld id="{BA51F494-985C-4B75-B9AD-BB0787049A0B}" type="slidenum">
              <a:rPr kumimoji="1" lang="ja-JP" altLang="en-US" smtClean="0"/>
              <a:t>9</a:t>
            </a:fld>
            <a:endParaRPr kumimoji="1" lang="ja-JP" altLang="en-US"/>
          </a:p>
        </p:txBody>
      </p:sp>
    </p:spTree>
    <p:extLst>
      <p:ext uri="{BB962C8B-B14F-4D97-AF65-F5344CB8AC3E}">
        <p14:creationId xmlns:p14="http://schemas.microsoft.com/office/powerpoint/2010/main" val="55238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322930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420609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377023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377806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95153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143665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237892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123820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254745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331522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284181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212521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4.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3413653C-1D85-4964-A77D-96C1553E7E04}"/>
              </a:ext>
            </a:extLst>
          </p:cNvPr>
          <p:cNvSpPr>
            <a:spLocks noGrp="1"/>
          </p:cNvSpPr>
          <p:nvPr>
            <p:ph type="title"/>
          </p:nvPr>
        </p:nvSpPr>
        <p:spPr>
          <a:xfrm>
            <a:off x="148046" y="70829"/>
            <a:ext cx="8552784" cy="801672"/>
          </a:xfrm>
        </p:spPr>
        <p:txBody>
          <a:bodyPr>
            <a:normAutofit/>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どちらの候補を選びますか？</a:t>
            </a:r>
          </a:p>
        </p:txBody>
      </p:sp>
      <p:graphicFrame>
        <p:nvGraphicFramePr>
          <p:cNvPr id="27" name="表 5">
            <a:extLst>
              <a:ext uri="{FF2B5EF4-FFF2-40B4-BE49-F238E27FC236}">
                <a16:creationId xmlns:a16="http://schemas.microsoft.com/office/drawing/2014/main" id="{E05D687E-36CC-48B5-BB2C-0AAD904C361D}"/>
              </a:ext>
            </a:extLst>
          </p:cNvPr>
          <p:cNvGraphicFramePr>
            <a:graphicFrameLocks noGrp="1"/>
          </p:cNvGraphicFramePr>
          <p:nvPr>
            <p:extLst>
              <p:ext uri="{D42A27DB-BD31-4B8C-83A1-F6EECF244321}">
                <p14:modId xmlns:p14="http://schemas.microsoft.com/office/powerpoint/2010/main" val="607572206"/>
              </p:ext>
            </p:extLst>
          </p:nvPr>
        </p:nvGraphicFramePr>
        <p:xfrm>
          <a:off x="148046" y="1166949"/>
          <a:ext cx="8847908" cy="4444490"/>
        </p:xfrm>
        <a:graphic>
          <a:graphicData uri="http://schemas.openxmlformats.org/drawingml/2006/table">
            <a:tbl>
              <a:tblPr firstRow="1" firstCol="1" bandRow="1">
                <a:tableStyleId>{5DA37D80-6434-44D0-A028-1B22A696006F}</a:tableStyleId>
              </a:tblPr>
              <a:tblGrid>
                <a:gridCol w="1375954">
                  <a:extLst>
                    <a:ext uri="{9D8B030D-6E8A-4147-A177-3AD203B41FA5}">
                      <a16:colId xmlns:a16="http://schemas.microsoft.com/office/drawing/2014/main" val="3464284638"/>
                    </a:ext>
                  </a:extLst>
                </a:gridCol>
                <a:gridCol w="3701143">
                  <a:extLst>
                    <a:ext uri="{9D8B030D-6E8A-4147-A177-3AD203B41FA5}">
                      <a16:colId xmlns:a16="http://schemas.microsoft.com/office/drawing/2014/main" val="2909097943"/>
                    </a:ext>
                  </a:extLst>
                </a:gridCol>
                <a:gridCol w="3770811">
                  <a:extLst>
                    <a:ext uri="{9D8B030D-6E8A-4147-A177-3AD203B41FA5}">
                      <a16:colId xmlns:a16="http://schemas.microsoft.com/office/drawing/2014/main" val="1299412162"/>
                    </a:ext>
                  </a:extLst>
                </a:gridCol>
              </a:tblGrid>
              <a:tr h="1995614">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en-US" altLang="ja-JP" dirty="0">
                          <a:latin typeface="HG丸ｺﾞｼｯｸM-PRO" panose="020F0600000000000000" pitchFamily="50" charset="-128"/>
                          <a:ea typeface="HG丸ｺﾞｼｯｸM-PRO" panose="020F0600000000000000" pitchFamily="50" charset="-128"/>
                        </a:rPr>
                        <a:t>A</a:t>
                      </a:r>
                      <a:r>
                        <a:rPr kumimoji="1" lang="ja-JP" altLang="en-US" dirty="0">
                          <a:latin typeface="HG丸ｺﾞｼｯｸM-PRO" panose="020F0600000000000000" pitchFamily="50" charset="-128"/>
                          <a:ea typeface="HG丸ｺﾞｼｯｸM-PRO" panose="020F0600000000000000" pitchFamily="50" charset="-128"/>
                        </a:rPr>
                        <a:t>候補</a:t>
                      </a:r>
                    </a:p>
                  </a:txBody>
                  <a:tcPr anchor="ctr"/>
                </a:tc>
                <a:tc>
                  <a:txBody>
                    <a:bodyPr/>
                    <a:lstStyle/>
                    <a:p>
                      <a:pPr algn="l"/>
                      <a:r>
                        <a:rPr kumimoji="1" lang="en-US" altLang="ja-JP" dirty="0">
                          <a:latin typeface="HG丸ｺﾞｼｯｸM-PRO" panose="020F0600000000000000" pitchFamily="50" charset="-128"/>
                          <a:ea typeface="HG丸ｺﾞｼｯｸM-PRO" panose="020F0600000000000000" pitchFamily="50" charset="-128"/>
                        </a:rPr>
                        <a:t>B</a:t>
                      </a:r>
                      <a:r>
                        <a:rPr kumimoji="1" lang="ja-JP" altLang="en-US" dirty="0">
                          <a:latin typeface="HG丸ｺﾞｼｯｸM-PRO" panose="020F0600000000000000" pitchFamily="50" charset="-128"/>
                          <a:ea typeface="HG丸ｺﾞｼｯｸM-PRO" panose="020F0600000000000000" pitchFamily="50" charset="-128"/>
                        </a:rPr>
                        <a:t>候補</a:t>
                      </a:r>
                    </a:p>
                  </a:txBody>
                  <a:tcPr anchor="ctr"/>
                </a:tc>
                <a:extLst>
                  <a:ext uri="{0D108BD9-81ED-4DB2-BD59-A6C34878D82A}">
                    <a16:rowId xmlns:a16="http://schemas.microsoft.com/office/drawing/2014/main" val="2201908577"/>
                  </a:ext>
                </a:extLst>
              </a:tr>
              <a:tr h="401478">
                <a:tc>
                  <a:txBody>
                    <a:bodyPr/>
                    <a:lstStyle/>
                    <a:p>
                      <a:r>
                        <a:rPr kumimoji="1" lang="ja-JP" altLang="en-US" dirty="0">
                          <a:latin typeface="HG丸ｺﾞｼｯｸM-PRO" panose="020F0600000000000000" pitchFamily="50" charset="-128"/>
                          <a:ea typeface="HG丸ｺﾞｼｯｸM-PRO" panose="020F0600000000000000" pitchFamily="50" charset="-128"/>
                        </a:rPr>
                        <a:t>国のあり方</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我が国の指導力を取り戻す</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我が国第一主義</a:t>
                      </a:r>
                    </a:p>
                  </a:txBody>
                  <a:tcPr anchor="ctr"/>
                </a:tc>
                <a:extLst>
                  <a:ext uri="{0D108BD9-81ED-4DB2-BD59-A6C34878D82A}">
                    <a16:rowId xmlns:a16="http://schemas.microsoft.com/office/drawing/2014/main" val="4270048331"/>
                  </a:ext>
                </a:extLst>
              </a:tr>
              <a:tr h="1003696">
                <a:tc>
                  <a:txBody>
                    <a:bodyPr/>
                    <a:lstStyle/>
                    <a:p>
                      <a:r>
                        <a:rPr kumimoji="1" lang="ja-JP" altLang="en-US" dirty="0">
                          <a:latin typeface="HG丸ｺﾞｼｯｸM-PRO" panose="020F0600000000000000" pitchFamily="50" charset="-128"/>
                          <a:ea typeface="HG丸ｺﾞｼｯｸM-PRO" panose="020F0600000000000000" pitchFamily="50" charset="-128"/>
                        </a:rPr>
                        <a:t>税の集め方</a:t>
                      </a:r>
                    </a:p>
                  </a:txBody>
                  <a:tcPr anchor="ctr"/>
                </a:tc>
                <a:tc>
                  <a:txBody>
                    <a:bodyPr/>
                    <a:lstStyle/>
                    <a:p>
                      <a:r>
                        <a:rPr kumimoji="1" lang="ja-JP" altLang="en-US" sz="1800" b="0" kern="1200" dirty="0">
                          <a:solidFill>
                            <a:schemeClr val="dk1"/>
                          </a:solidFill>
                          <a:effectLst/>
                          <a:latin typeface="HG丸ｺﾞｼｯｸM-PRO" panose="020F0600000000000000" pitchFamily="50" charset="-128"/>
                          <a:ea typeface="HG丸ｺﾞｼｯｸM-PRO" panose="020F0600000000000000" pitchFamily="50" charset="-128"/>
                        </a:rPr>
                        <a:t>企業や富裕層への</a:t>
                      </a:r>
                      <a:r>
                        <a:rPr kumimoji="1" lang="ja-JP" altLang="en-US" sz="2400" b="1" kern="1200" dirty="0">
                          <a:solidFill>
                            <a:srgbClr val="FF0000"/>
                          </a:solidFill>
                          <a:effectLst/>
                          <a:latin typeface="HG丸ｺﾞｼｯｸM-PRO" panose="020F0600000000000000" pitchFamily="50" charset="-128"/>
                          <a:ea typeface="HG丸ｺﾞｼｯｸM-PRO" panose="020F0600000000000000" pitchFamily="50" charset="-128"/>
                        </a:rPr>
                        <a:t>増税</a:t>
                      </a:r>
                      <a:endParaRPr kumimoji="1" lang="en-US" altLang="ja-JP" sz="2400" b="0" kern="1200" dirty="0">
                        <a:solidFill>
                          <a:schemeClr val="dk1"/>
                        </a:solidFill>
                        <a:effectLst/>
                        <a:latin typeface="HG丸ｺﾞｼｯｸM-PRO" panose="020F0600000000000000" pitchFamily="50" charset="-128"/>
                        <a:ea typeface="HG丸ｺﾞｼｯｸM-PRO" panose="020F0600000000000000" pitchFamily="50" charset="-128"/>
                      </a:endParaRPr>
                    </a:p>
                    <a:p>
                      <a:r>
                        <a:rPr kumimoji="1" lang="ja-JP" altLang="en-US" sz="1800" b="0" kern="1200" dirty="0">
                          <a:solidFill>
                            <a:schemeClr val="dk1"/>
                          </a:solidFill>
                          <a:effectLst/>
                          <a:latin typeface="HG丸ｺﾞｼｯｸM-PRO" panose="020F0600000000000000" pitchFamily="50" charset="-128"/>
                          <a:ea typeface="HG丸ｺﾞｼｯｸM-PRO" panose="020F0600000000000000" pitchFamily="50" charset="-128"/>
                        </a:rPr>
                        <a:t>法人</a:t>
                      </a:r>
                      <a:r>
                        <a:rPr kumimoji="1" lang="ja-JP" altLang="en-US" sz="1800" b="1" kern="1200" dirty="0">
                          <a:solidFill>
                            <a:srgbClr val="FF0000"/>
                          </a:solidFill>
                          <a:effectLst/>
                          <a:latin typeface="HG丸ｺﾞｼｯｸM-PRO" panose="020F0600000000000000" pitchFamily="50" charset="-128"/>
                          <a:ea typeface="HG丸ｺﾞｼｯｸM-PRO" panose="020F0600000000000000" pitchFamily="50" charset="-128"/>
                        </a:rPr>
                        <a:t>税率を</a:t>
                      </a:r>
                      <a:r>
                        <a:rPr kumimoji="1" lang="ja-JP" altLang="en-US" sz="2400" b="1" kern="1200" dirty="0">
                          <a:solidFill>
                            <a:srgbClr val="FF0000"/>
                          </a:solidFill>
                          <a:effectLst/>
                          <a:latin typeface="HG丸ｺﾞｼｯｸM-PRO" panose="020F0600000000000000" pitchFamily="50" charset="-128"/>
                          <a:ea typeface="HG丸ｺﾞｼｯｸM-PRO" panose="020F0600000000000000" pitchFamily="50" charset="-128"/>
                        </a:rPr>
                        <a:t>引き上げ</a:t>
                      </a:r>
                      <a:endParaRPr kumimoji="1" lang="en-US" altLang="ja-JP" sz="2400" b="0" kern="1200" dirty="0">
                        <a:solidFill>
                          <a:schemeClr val="dk1"/>
                        </a:solidFill>
                        <a:effectLst/>
                        <a:latin typeface="HG丸ｺﾞｼｯｸM-PRO" panose="020F0600000000000000" pitchFamily="50" charset="-128"/>
                        <a:ea typeface="HG丸ｺﾞｼｯｸM-PRO" panose="020F0600000000000000" pitchFamily="50" charset="-128"/>
                      </a:endParaRPr>
                    </a:p>
                    <a:p>
                      <a:r>
                        <a:rPr kumimoji="1" lang="ja-JP" altLang="en-US" sz="1800" b="0" kern="1200" dirty="0">
                          <a:solidFill>
                            <a:schemeClr val="dk1"/>
                          </a:solidFill>
                          <a:effectLst/>
                          <a:latin typeface="HG丸ｺﾞｼｯｸM-PRO" panose="020F0600000000000000" pitchFamily="50" charset="-128"/>
                          <a:ea typeface="HG丸ｺﾞｼｯｸM-PRO" panose="020F0600000000000000" pitchFamily="50" charset="-128"/>
                        </a:rPr>
                        <a:t>所得税の最高</a:t>
                      </a:r>
                      <a:r>
                        <a:rPr kumimoji="1" lang="ja-JP" altLang="en-US" sz="1800" b="1" kern="1200" dirty="0">
                          <a:solidFill>
                            <a:srgbClr val="FF0000"/>
                          </a:solidFill>
                          <a:effectLst/>
                          <a:latin typeface="HG丸ｺﾞｼｯｸM-PRO" panose="020F0600000000000000" pitchFamily="50" charset="-128"/>
                          <a:ea typeface="HG丸ｺﾞｼｯｸM-PRO" panose="020F0600000000000000" pitchFamily="50" charset="-128"/>
                        </a:rPr>
                        <a:t>税率を</a:t>
                      </a:r>
                      <a:r>
                        <a:rPr kumimoji="1" lang="ja-JP" altLang="en-US" sz="2400" b="1" kern="1200" dirty="0">
                          <a:solidFill>
                            <a:srgbClr val="FF0000"/>
                          </a:solidFill>
                          <a:effectLst/>
                          <a:latin typeface="HG丸ｺﾞｼｯｸM-PRO" panose="020F0600000000000000" pitchFamily="50" charset="-128"/>
                          <a:ea typeface="HG丸ｺﾞｼｯｸM-PRO" panose="020F0600000000000000" pitchFamily="50" charset="-128"/>
                        </a:rPr>
                        <a:t>引き上げ</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1800" b="0" kern="1200" dirty="0">
                          <a:solidFill>
                            <a:schemeClr val="dk1"/>
                          </a:solidFill>
                          <a:effectLst/>
                          <a:latin typeface="HG丸ｺﾞｼｯｸM-PRO" panose="020F0600000000000000" pitchFamily="50" charset="-128"/>
                          <a:ea typeface="HG丸ｺﾞｼｯｸM-PRO" panose="020F0600000000000000" pitchFamily="50" charset="-128"/>
                        </a:rPr>
                        <a:t>法人税率を大幅に</a:t>
                      </a:r>
                      <a:r>
                        <a:rPr kumimoji="1" lang="ja-JP" altLang="en-US" sz="2400" b="1" kern="1200" dirty="0">
                          <a:solidFill>
                            <a:srgbClr val="FF0000"/>
                          </a:solidFill>
                          <a:effectLst/>
                          <a:latin typeface="HG丸ｺﾞｼｯｸM-PRO" panose="020F0600000000000000" pitchFamily="50" charset="-128"/>
                          <a:ea typeface="HG丸ｺﾞｼｯｸM-PRO" panose="020F0600000000000000" pitchFamily="50" charset="-128"/>
                        </a:rPr>
                        <a:t>減税</a:t>
                      </a:r>
                      <a:endParaRPr kumimoji="1" lang="en-US" altLang="ja-JP" sz="2400" b="1" kern="1200" dirty="0">
                        <a:solidFill>
                          <a:schemeClr val="dk1"/>
                        </a:solidFill>
                        <a:effectLst/>
                        <a:latin typeface="HG丸ｺﾞｼｯｸM-PRO" panose="020F0600000000000000" pitchFamily="50" charset="-128"/>
                        <a:ea typeface="HG丸ｺﾞｼｯｸM-PRO" panose="020F0600000000000000" pitchFamily="50" charset="-128"/>
                      </a:endParaRPr>
                    </a:p>
                    <a:p>
                      <a:r>
                        <a:rPr kumimoji="1" lang="ja-JP" altLang="en-US" sz="1800" b="0" kern="1200" dirty="0">
                          <a:solidFill>
                            <a:schemeClr val="dk1"/>
                          </a:solidFill>
                          <a:effectLst/>
                          <a:latin typeface="HG丸ｺﾞｼｯｸM-PRO" panose="020F0600000000000000" pitchFamily="50" charset="-128"/>
                          <a:ea typeface="HG丸ｺﾞｼｯｸM-PRO" panose="020F0600000000000000" pitchFamily="50" charset="-128"/>
                        </a:rPr>
                        <a:t>所得税の最高</a:t>
                      </a:r>
                      <a:r>
                        <a:rPr kumimoji="1" lang="ja-JP" altLang="en-US" sz="1800" b="1" kern="1200" dirty="0">
                          <a:solidFill>
                            <a:srgbClr val="FF0000"/>
                          </a:solidFill>
                          <a:effectLst/>
                          <a:latin typeface="HG丸ｺﾞｼｯｸM-PRO" panose="020F0600000000000000" pitchFamily="50" charset="-128"/>
                          <a:ea typeface="HG丸ｺﾞｼｯｸM-PRO" panose="020F0600000000000000" pitchFamily="50" charset="-128"/>
                        </a:rPr>
                        <a:t>税率を</a:t>
                      </a:r>
                      <a:r>
                        <a:rPr kumimoji="1" lang="ja-JP" altLang="en-US" sz="2400" b="1" kern="1200" dirty="0">
                          <a:solidFill>
                            <a:srgbClr val="FF0000"/>
                          </a:solidFill>
                          <a:effectLst/>
                          <a:latin typeface="HG丸ｺﾞｼｯｸM-PRO" panose="020F0600000000000000" pitchFamily="50" charset="-128"/>
                          <a:ea typeface="HG丸ｺﾞｼｯｸM-PRO" panose="020F0600000000000000" pitchFamily="50" charset="-128"/>
                        </a:rPr>
                        <a:t>引き下げ</a:t>
                      </a:r>
                      <a:endParaRPr kumimoji="1" lang="en-US" altLang="ja-JP" sz="2400" b="0" kern="1200" dirty="0">
                        <a:solidFill>
                          <a:schemeClr val="dk1"/>
                        </a:solidFill>
                        <a:effectLst/>
                        <a:latin typeface="HG丸ｺﾞｼｯｸM-PRO" panose="020F0600000000000000" pitchFamily="50" charset="-128"/>
                        <a:ea typeface="HG丸ｺﾞｼｯｸM-PRO" panose="020F0600000000000000" pitchFamily="50" charset="-128"/>
                      </a:endParaRPr>
                    </a:p>
                    <a:p>
                      <a:r>
                        <a:rPr kumimoji="1" lang="ja-JP" altLang="en-US" sz="1800" b="0" kern="1200" dirty="0">
                          <a:solidFill>
                            <a:schemeClr val="dk1"/>
                          </a:solidFill>
                          <a:effectLst/>
                          <a:latin typeface="HG丸ｺﾞｼｯｸM-PRO" panose="020F0600000000000000" pitchFamily="50" charset="-128"/>
                          <a:ea typeface="HG丸ｺﾞｼｯｸM-PRO" panose="020F0600000000000000" pitchFamily="50" charset="-128"/>
                        </a:rPr>
                        <a:t>中間所得層を対象にした</a:t>
                      </a:r>
                      <a:r>
                        <a:rPr kumimoji="1" lang="ja-JP" altLang="en-US" sz="2400" b="1" kern="1200" dirty="0">
                          <a:solidFill>
                            <a:srgbClr val="FF0000"/>
                          </a:solidFill>
                          <a:effectLst/>
                          <a:latin typeface="HG丸ｺﾞｼｯｸM-PRO" panose="020F0600000000000000" pitchFamily="50" charset="-128"/>
                          <a:ea typeface="HG丸ｺﾞｼｯｸM-PRO" panose="020F0600000000000000" pitchFamily="50" charset="-128"/>
                        </a:rPr>
                        <a:t>減税</a:t>
                      </a:r>
                      <a:endParaRPr kumimoji="1" lang="ja-JP" altLang="en-US" sz="2400" b="1"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963814490"/>
                  </a:ext>
                </a:extLst>
              </a:tr>
              <a:tr h="401478">
                <a:tc>
                  <a:txBody>
                    <a:bodyPr/>
                    <a:lstStyle/>
                    <a:p>
                      <a:r>
                        <a:rPr kumimoji="1" lang="ja-JP" altLang="en-US" dirty="0">
                          <a:latin typeface="HG丸ｺﾞｼｯｸM-PRO" panose="020F0600000000000000" pitchFamily="50" charset="-128"/>
                          <a:ea typeface="HG丸ｺﾞｼｯｸM-PRO" panose="020F0600000000000000" pitchFamily="50" charset="-128"/>
                        </a:rPr>
                        <a:t>税の使い方</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増税分を</a:t>
                      </a: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社会保障の財源</a:t>
                      </a:r>
                      <a:r>
                        <a:rPr kumimoji="1" lang="ja-JP" altLang="en-US" dirty="0">
                          <a:latin typeface="HG丸ｺﾞｼｯｸM-PRO" panose="020F0600000000000000" pitchFamily="50" charset="-128"/>
                          <a:ea typeface="HG丸ｺﾞｼｯｸM-PRO" panose="020F0600000000000000" pitchFamily="50" charset="-128"/>
                        </a:rPr>
                        <a:t>へ</a:t>
                      </a:r>
                    </a:p>
                  </a:txBody>
                  <a:tcPr anchor="ctr"/>
                </a:tc>
                <a:tc>
                  <a:txBody>
                    <a:bodyPr/>
                    <a:lstStyle/>
                    <a:p>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軍事費等を縮小</a:t>
                      </a:r>
                    </a:p>
                  </a:txBody>
                  <a:tcPr anchor="ctr"/>
                </a:tc>
                <a:extLst>
                  <a:ext uri="{0D108BD9-81ED-4DB2-BD59-A6C34878D82A}">
                    <a16:rowId xmlns:a16="http://schemas.microsoft.com/office/drawing/2014/main" val="1042856993"/>
                  </a:ext>
                </a:extLst>
              </a:tr>
              <a:tr h="401478">
                <a:tc>
                  <a:txBody>
                    <a:bodyPr/>
                    <a:lstStyle/>
                    <a:p>
                      <a:r>
                        <a:rPr kumimoji="1" lang="ja-JP" altLang="en-US" dirty="0">
                          <a:latin typeface="HG丸ｺﾞｼｯｸM-PRO" panose="020F0600000000000000" pitchFamily="50" charset="-128"/>
                          <a:ea typeface="HG丸ｺﾞｼｯｸM-PRO" panose="020F0600000000000000" pitchFamily="50" charset="-128"/>
                        </a:rPr>
                        <a:t>財源</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増税により財源確保</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経済を成長させ税収を確保</a:t>
                      </a:r>
                    </a:p>
                  </a:txBody>
                  <a:tcPr anchor="ctr"/>
                </a:tc>
                <a:extLst>
                  <a:ext uri="{0D108BD9-81ED-4DB2-BD59-A6C34878D82A}">
                    <a16:rowId xmlns:a16="http://schemas.microsoft.com/office/drawing/2014/main" val="718113216"/>
                  </a:ext>
                </a:extLst>
              </a:tr>
            </a:tbl>
          </a:graphicData>
        </a:graphic>
      </p:graphicFrame>
      <p:pic>
        <p:nvPicPr>
          <p:cNvPr id="6" name="Picture 2" descr="政治家のイラスト「記者会見・国会答弁」2">
            <a:extLst>
              <a:ext uri="{FF2B5EF4-FFF2-40B4-BE49-F238E27FC236}">
                <a16:creationId xmlns:a16="http://schemas.microsoft.com/office/drawing/2014/main" id="{1DE34E18-64D0-4611-8CE9-79A1C01F6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425" y="1163842"/>
            <a:ext cx="1725775" cy="1955552"/>
          </a:xfrm>
          <a:prstGeom prst="rect">
            <a:avLst/>
          </a:prstGeom>
          <a:noFill/>
          <a:extLst>
            <a:ext uri="{909E8E84-426E-40DD-AFC4-6F175D3DCCD1}">
              <a14:hiddenFill xmlns:a14="http://schemas.microsoft.com/office/drawing/2010/main">
                <a:solidFill>
                  <a:srgbClr val="FFFFFF"/>
                </a:solidFill>
              </a14:hiddenFill>
            </a:ext>
          </a:extLst>
        </p:spPr>
      </p:pic>
      <p:sp>
        <p:nvSpPr>
          <p:cNvPr id="2" name="矢印: 上 1">
            <a:extLst>
              <a:ext uri="{FF2B5EF4-FFF2-40B4-BE49-F238E27FC236}">
                <a16:creationId xmlns:a16="http://schemas.microsoft.com/office/drawing/2014/main" id="{5FA859DD-F7AE-4B18-A73B-D5C4D7D60789}"/>
              </a:ext>
            </a:extLst>
          </p:cNvPr>
          <p:cNvSpPr/>
          <p:nvPr/>
        </p:nvSpPr>
        <p:spPr>
          <a:xfrm>
            <a:off x="2620541" y="5758553"/>
            <a:ext cx="1567542" cy="286135"/>
          </a:xfrm>
          <a:prstGeom prst="upArrow">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上 7">
            <a:extLst>
              <a:ext uri="{FF2B5EF4-FFF2-40B4-BE49-F238E27FC236}">
                <a16:creationId xmlns:a16="http://schemas.microsoft.com/office/drawing/2014/main" id="{FC25AE16-9837-48B9-A4C9-6C661F3A9FC1}"/>
              </a:ext>
            </a:extLst>
          </p:cNvPr>
          <p:cNvSpPr/>
          <p:nvPr/>
        </p:nvSpPr>
        <p:spPr>
          <a:xfrm>
            <a:off x="6477612" y="5758553"/>
            <a:ext cx="1567542" cy="286135"/>
          </a:xfrm>
          <a:prstGeom prst="upArrow">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C1186B31-54CE-48C8-AB9D-60689AFFA823}"/>
              </a:ext>
            </a:extLst>
          </p:cNvPr>
          <p:cNvSpPr/>
          <p:nvPr/>
        </p:nvSpPr>
        <p:spPr>
          <a:xfrm>
            <a:off x="2037066" y="6191802"/>
            <a:ext cx="2734492" cy="5660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大きな政府</a:t>
            </a:r>
          </a:p>
        </p:txBody>
      </p:sp>
      <p:sp>
        <p:nvSpPr>
          <p:cNvPr id="10" name="四角形: 角を丸くする 9">
            <a:extLst>
              <a:ext uri="{FF2B5EF4-FFF2-40B4-BE49-F238E27FC236}">
                <a16:creationId xmlns:a16="http://schemas.microsoft.com/office/drawing/2014/main" id="{FDB08B91-A89A-45F2-BBCF-177B64E2CC05}"/>
              </a:ext>
            </a:extLst>
          </p:cNvPr>
          <p:cNvSpPr/>
          <p:nvPr/>
        </p:nvSpPr>
        <p:spPr>
          <a:xfrm>
            <a:off x="5894137" y="6191802"/>
            <a:ext cx="2734492" cy="5660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2"/>
                </a:solidFill>
                <a:latin typeface="HG丸ｺﾞｼｯｸM-PRO" panose="020F0600000000000000" pitchFamily="50" charset="-128"/>
                <a:ea typeface="HG丸ｺﾞｼｯｸM-PRO" panose="020F0600000000000000" pitchFamily="50" charset="-128"/>
              </a:rPr>
              <a:t>小さな政府</a:t>
            </a:r>
          </a:p>
        </p:txBody>
      </p:sp>
      <p:pic>
        <p:nvPicPr>
          <p:cNvPr id="12" name="図 11" descr="ゲームのキャラクター&#10;&#10;中程度の精度で自動的に生成された説明">
            <a:extLst>
              <a:ext uri="{FF2B5EF4-FFF2-40B4-BE49-F238E27FC236}">
                <a16:creationId xmlns:a16="http://schemas.microsoft.com/office/drawing/2014/main" id="{4B91C531-757A-4FA2-8F8C-F6FC32FDF17B}"/>
              </a:ext>
            </a:extLst>
          </p:cNvPr>
          <p:cNvPicPr>
            <a:picLocks noChangeAspect="1"/>
          </p:cNvPicPr>
          <p:nvPr/>
        </p:nvPicPr>
        <p:blipFill>
          <a:blip r:embed="rId4"/>
          <a:stretch>
            <a:fillRect/>
          </a:stretch>
        </p:blipFill>
        <p:spPr>
          <a:xfrm flipH="1">
            <a:off x="6467338" y="1162682"/>
            <a:ext cx="1588090" cy="1966675"/>
          </a:xfrm>
          <a:prstGeom prst="rect">
            <a:avLst/>
          </a:prstGeom>
        </p:spPr>
      </p:pic>
    </p:spTree>
    <p:extLst>
      <p:ext uri="{BB962C8B-B14F-4D97-AF65-F5344CB8AC3E}">
        <p14:creationId xmlns:p14="http://schemas.microsoft.com/office/powerpoint/2010/main" val="316348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8AC5FCA4-787A-4EBF-95D0-1DCBDA533BE2}"/>
              </a:ext>
            </a:extLst>
          </p:cNvPr>
          <p:cNvSpPr>
            <a:spLocks noGrp="1"/>
          </p:cNvSpPr>
          <p:nvPr>
            <p:ph type="title"/>
          </p:nvPr>
        </p:nvSpPr>
        <p:spPr>
          <a:xfrm>
            <a:off x="112243" y="286287"/>
            <a:ext cx="7594843" cy="801672"/>
          </a:xfrm>
        </p:spPr>
        <p:txBody>
          <a:bodyPr>
            <a:noAutofit/>
          </a:bodyPr>
          <a:lstStyle/>
          <a:p>
            <a:r>
              <a:rPr lang="ja-JP" altLang="en-US" sz="3600" b="1" dirty="0">
                <a:solidFill>
                  <a:srgbClr val="00B050"/>
                </a:solidFill>
                <a:latin typeface="HG丸ｺﾞｼｯｸM-PRO" panose="020F0600000000000000" pitchFamily="50" charset="-128"/>
                <a:ea typeface="HG丸ｺﾞｼｯｸM-PRO" panose="020F0600000000000000" pitchFamily="50" charset="-128"/>
              </a:rPr>
              <a:t>日本の選挙制度はどうなっている？</a:t>
            </a:r>
          </a:p>
        </p:txBody>
      </p:sp>
      <p:graphicFrame>
        <p:nvGraphicFramePr>
          <p:cNvPr id="27" name="表 12">
            <a:extLst>
              <a:ext uri="{FF2B5EF4-FFF2-40B4-BE49-F238E27FC236}">
                <a16:creationId xmlns:a16="http://schemas.microsoft.com/office/drawing/2014/main" id="{C0FED8A4-51C1-45AB-B72E-9E4D97E5D655}"/>
              </a:ext>
            </a:extLst>
          </p:cNvPr>
          <p:cNvGraphicFramePr>
            <a:graphicFrameLocks noGrp="1"/>
          </p:cNvGraphicFramePr>
          <p:nvPr>
            <p:extLst>
              <p:ext uri="{D42A27DB-BD31-4B8C-83A1-F6EECF244321}">
                <p14:modId xmlns:p14="http://schemas.microsoft.com/office/powerpoint/2010/main" val="3196283106"/>
              </p:ext>
            </p:extLst>
          </p:nvPr>
        </p:nvGraphicFramePr>
        <p:xfrm>
          <a:off x="191589" y="1355390"/>
          <a:ext cx="8752114" cy="5288006"/>
        </p:xfrm>
        <a:graphic>
          <a:graphicData uri="http://schemas.openxmlformats.org/drawingml/2006/table">
            <a:tbl>
              <a:tblPr firstCol="1" bandRow="1">
                <a:tableStyleId>{ED083AE6-46FA-4A59-8FB0-9F97EB10719F}</a:tableStyleId>
              </a:tblPr>
              <a:tblGrid>
                <a:gridCol w="1201837">
                  <a:extLst>
                    <a:ext uri="{9D8B030D-6E8A-4147-A177-3AD203B41FA5}">
                      <a16:colId xmlns:a16="http://schemas.microsoft.com/office/drawing/2014/main" val="2417895726"/>
                    </a:ext>
                  </a:extLst>
                </a:gridCol>
                <a:gridCol w="7550277">
                  <a:extLst>
                    <a:ext uri="{9D8B030D-6E8A-4147-A177-3AD203B41FA5}">
                      <a16:colId xmlns:a16="http://schemas.microsoft.com/office/drawing/2014/main" val="896333838"/>
                    </a:ext>
                  </a:extLst>
                </a:gridCol>
              </a:tblGrid>
              <a:tr h="938213">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概要</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選挙権を有する者が、全国または選挙区において、一定数の議員・都道府県知事・市町村長など公職に就く者を投票によって選出すること</a:t>
                      </a:r>
                      <a:endParaRPr kumimoji="1" lang="en-US" altLang="ja-JP"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470613802"/>
                  </a:ext>
                </a:extLst>
              </a:tr>
              <a:tr h="2025626">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選挙権</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・憲法</a:t>
                      </a:r>
                      <a:r>
                        <a:rPr kumimoji="1" lang="en-US" altLang="ja-JP" dirty="0">
                          <a:latin typeface="HG丸ｺﾞｼｯｸM-PRO" panose="020F0600000000000000" pitchFamily="50" charset="-128"/>
                          <a:ea typeface="HG丸ｺﾞｼｯｸM-PRO" panose="020F0600000000000000" pitchFamily="50" charset="-128"/>
                        </a:rPr>
                        <a:t>15</a:t>
                      </a:r>
                      <a:r>
                        <a:rPr kumimoji="1" lang="ja-JP" altLang="en-US" dirty="0">
                          <a:latin typeface="HG丸ｺﾞｼｯｸM-PRO" panose="020F0600000000000000" pitchFamily="50" charset="-128"/>
                          <a:ea typeface="HG丸ｺﾞｼｯｸM-PRO" panose="020F0600000000000000" pitchFamily="50" charset="-128"/>
                        </a:rPr>
                        <a:t>条で保障</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「公務員の選挙については、成年者による普通選挙を保障する」</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・日本国民であること</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・年齢満</a:t>
                      </a:r>
                      <a:r>
                        <a:rPr kumimoji="1" lang="en-US" altLang="ja-JP" dirty="0">
                          <a:latin typeface="HG丸ｺﾞｼｯｸM-PRO" panose="020F0600000000000000" pitchFamily="50" charset="-128"/>
                          <a:ea typeface="HG丸ｺﾞｼｯｸM-PRO" panose="020F0600000000000000" pitchFamily="50" charset="-128"/>
                        </a:rPr>
                        <a:t>18</a:t>
                      </a:r>
                      <a:r>
                        <a:rPr kumimoji="1" lang="ja-JP" altLang="en-US" dirty="0">
                          <a:latin typeface="HG丸ｺﾞｼｯｸM-PRO" panose="020F0600000000000000" pitchFamily="50" charset="-128"/>
                          <a:ea typeface="HG丸ｺﾞｼｯｸM-PRO" panose="020F0600000000000000" pitchFamily="50" charset="-128"/>
                        </a:rPr>
                        <a:t>歳以上であること</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・引き続き</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か月以上市町村の区域内に住所を有すること（地方公共団体の議員・首長選挙の場合）</a:t>
                      </a:r>
                    </a:p>
                  </a:txBody>
                  <a:tcPr anchor="ctr"/>
                </a:tc>
                <a:extLst>
                  <a:ext uri="{0D108BD9-81ED-4DB2-BD59-A6C34878D82A}">
                    <a16:rowId xmlns:a16="http://schemas.microsoft.com/office/drawing/2014/main" val="2413397980"/>
                  </a:ext>
                </a:extLst>
              </a:tr>
              <a:tr h="1385954">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選挙の種類</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・衆議院議員総選挙</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・参議院議員通常選挙</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・地方公共団体の選挙（都道府県の議会議員・知事、市町村の議会議員・市町村長）</a:t>
                      </a:r>
                    </a:p>
                  </a:txBody>
                  <a:tcPr anchor="ctr"/>
                </a:tc>
                <a:extLst>
                  <a:ext uri="{0D108BD9-81ED-4DB2-BD59-A6C34878D82A}">
                    <a16:rowId xmlns:a16="http://schemas.microsoft.com/office/drawing/2014/main" val="2629603779"/>
                  </a:ext>
                </a:extLst>
              </a:tr>
              <a:tr h="938213">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投票の方法</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・投票日の投票</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・期日前投票</a:t>
                      </a:r>
                    </a:p>
                  </a:txBody>
                  <a:tcPr anchor="ctr"/>
                </a:tc>
                <a:extLst>
                  <a:ext uri="{0D108BD9-81ED-4DB2-BD59-A6C34878D82A}">
                    <a16:rowId xmlns:a16="http://schemas.microsoft.com/office/drawing/2014/main" val="2046671285"/>
                  </a:ext>
                </a:extLst>
              </a:tr>
            </a:tbl>
          </a:graphicData>
        </a:graphic>
      </p:graphicFrame>
      <p:pic>
        <p:nvPicPr>
          <p:cNvPr id="3" name="図 2">
            <a:extLst>
              <a:ext uri="{FF2B5EF4-FFF2-40B4-BE49-F238E27FC236}">
                <a16:creationId xmlns:a16="http://schemas.microsoft.com/office/drawing/2014/main" id="{38CC1616-98CF-B245-56C8-375E79B4F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636" y="-177553"/>
            <a:ext cx="1324671" cy="1873679"/>
          </a:xfrm>
          <a:prstGeom prst="rect">
            <a:avLst/>
          </a:prstGeom>
        </p:spPr>
      </p:pic>
    </p:spTree>
    <p:extLst>
      <p:ext uri="{BB962C8B-B14F-4D97-AF65-F5344CB8AC3E}">
        <p14:creationId xmlns:p14="http://schemas.microsoft.com/office/powerpoint/2010/main" val="164660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B96736-0028-4320-9F13-7AB8C2B0EC5A}"/>
              </a:ext>
            </a:extLst>
          </p:cNvPr>
          <p:cNvSpPr>
            <a:spLocks noGrp="1"/>
          </p:cNvSpPr>
          <p:nvPr>
            <p:ph type="title"/>
          </p:nvPr>
        </p:nvSpPr>
        <p:spPr>
          <a:xfrm>
            <a:off x="181913" y="60961"/>
            <a:ext cx="7533882" cy="1135737"/>
          </a:xfrm>
        </p:spPr>
        <p:txBody>
          <a:bodyPr>
            <a:normAutofit/>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候補者の情報の集め方</a:t>
            </a:r>
          </a:p>
        </p:txBody>
      </p:sp>
      <p:graphicFrame>
        <p:nvGraphicFramePr>
          <p:cNvPr id="3" name="表 4">
            <a:extLst>
              <a:ext uri="{FF2B5EF4-FFF2-40B4-BE49-F238E27FC236}">
                <a16:creationId xmlns:a16="http://schemas.microsoft.com/office/drawing/2014/main" id="{40BE2952-3B99-48ED-82A6-F1F00E2B3BB5}"/>
              </a:ext>
            </a:extLst>
          </p:cNvPr>
          <p:cNvGraphicFramePr>
            <a:graphicFrameLocks noGrp="1"/>
          </p:cNvGraphicFramePr>
          <p:nvPr>
            <p:extLst>
              <p:ext uri="{D42A27DB-BD31-4B8C-83A1-F6EECF244321}">
                <p14:modId xmlns:p14="http://schemas.microsoft.com/office/powerpoint/2010/main" val="305185838"/>
              </p:ext>
            </p:extLst>
          </p:nvPr>
        </p:nvGraphicFramePr>
        <p:xfrm>
          <a:off x="181913" y="1462468"/>
          <a:ext cx="8831458" cy="5269257"/>
        </p:xfrm>
        <a:graphic>
          <a:graphicData uri="http://schemas.openxmlformats.org/drawingml/2006/table">
            <a:tbl>
              <a:tblPr firstCol="1" bandRow="1">
                <a:tableStyleId>{BDBED569-4797-4DF1-A0F4-6AAB3CD982D8}</a:tableStyleId>
              </a:tblPr>
              <a:tblGrid>
                <a:gridCol w="1484426">
                  <a:extLst>
                    <a:ext uri="{9D8B030D-6E8A-4147-A177-3AD203B41FA5}">
                      <a16:colId xmlns:a16="http://schemas.microsoft.com/office/drawing/2014/main" val="3244776000"/>
                    </a:ext>
                  </a:extLst>
                </a:gridCol>
                <a:gridCol w="7347032">
                  <a:extLst>
                    <a:ext uri="{9D8B030D-6E8A-4147-A177-3AD203B41FA5}">
                      <a16:colId xmlns:a16="http://schemas.microsoft.com/office/drawing/2014/main" val="1833864861"/>
                    </a:ext>
                  </a:extLst>
                </a:gridCol>
              </a:tblGrid>
              <a:tr h="709323">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インターネット</a:t>
                      </a:r>
                    </a:p>
                  </a:txBody>
                  <a:tcPr anchor="ctr"/>
                </a:tc>
                <a:tc>
                  <a:txBody>
                    <a:bodyPr/>
                    <a:lstStyle/>
                    <a:p>
                      <a:r>
                        <a:rPr lang="ja-JP" altLang="en-US" dirty="0">
                          <a:latin typeface="HG丸ｺﾞｼｯｸM-PRO" panose="020F0600000000000000" pitchFamily="50" charset="-128"/>
                          <a:ea typeface="HG丸ｺﾞｼｯｸM-PRO" panose="020F0600000000000000" pitchFamily="50" charset="-128"/>
                        </a:rPr>
                        <a:t>選挙運動期間中もホームページやブログ、</a:t>
                      </a:r>
                      <a:r>
                        <a:rPr lang="en-US" altLang="ja-JP" dirty="0">
                          <a:latin typeface="HG丸ｺﾞｼｯｸM-PRO" panose="020F0600000000000000" pitchFamily="50" charset="-128"/>
                          <a:ea typeface="HG丸ｺﾞｼｯｸM-PRO" panose="020F0600000000000000" pitchFamily="50" charset="-128"/>
                        </a:rPr>
                        <a:t>SNS</a:t>
                      </a:r>
                      <a:r>
                        <a:rPr lang="ja-JP" altLang="en-US" dirty="0">
                          <a:latin typeface="HG丸ｺﾞｼｯｸM-PRO" panose="020F0600000000000000" pitchFamily="50" charset="-128"/>
                          <a:ea typeface="HG丸ｺﾞｼｯｸM-PRO" panose="020F0600000000000000" pitchFamily="50" charset="-128"/>
                        </a:rPr>
                        <a:t>（ツイッターやフェイスブック等）、動画共有サービスなどを利用した選挙運動が可能です。</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408172920"/>
                  </a:ext>
                </a:extLst>
              </a:tr>
              <a:tr h="1013319">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政見放送</a:t>
                      </a:r>
                    </a:p>
                  </a:txBody>
                  <a:tcPr anchor="ctr"/>
                </a:tc>
                <a:tc>
                  <a:txBody>
                    <a:bodyPr/>
                    <a:lstStyle/>
                    <a:p>
                      <a:r>
                        <a:rPr lang="ja-JP" altLang="en-US" dirty="0">
                          <a:latin typeface="HG丸ｺﾞｼｯｸM-PRO" panose="020F0600000000000000" pitchFamily="50" charset="-128"/>
                          <a:ea typeface="HG丸ｺﾞｼｯｸM-PRO" panose="020F0600000000000000" pitchFamily="50" charset="-128"/>
                        </a:rPr>
                        <a:t>候補者や政党等が、テレビやラジオを通じて意見や考えを訴えます。対談形式を用いるなど、有権者に分かりやすく伝える工夫もなされています。</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093634177"/>
                  </a:ext>
                </a:extLst>
              </a:tr>
              <a:tr h="1013319">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冊子状の</a:t>
                      </a:r>
                      <a:endParaRPr kumimoji="1" lang="en-US" altLang="ja-JP"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公約集</a:t>
                      </a:r>
                    </a:p>
                  </a:txBody>
                  <a:tcPr anchor="ctr"/>
                </a:tc>
                <a:tc>
                  <a:txBody>
                    <a:bodyPr/>
                    <a:lstStyle/>
                    <a:p>
                      <a:r>
                        <a:rPr lang="ja-JP" altLang="en-US" dirty="0">
                          <a:latin typeface="HG丸ｺﾞｼｯｸM-PRO" panose="020F0600000000000000" pitchFamily="50" charset="-128"/>
                          <a:ea typeface="HG丸ｺﾞｼｯｸM-PRO" panose="020F0600000000000000" pitchFamily="50" charset="-128"/>
                        </a:rPr>
                        <a:t>当選したら、どんなことをいつまでに実現させるかを、政党等が有権者に向けて発表する選挙公約。パンフレットなどで街頭演説の場所などにおいて無料配布されます。</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716281924"/>
                  </a:ext>
                </a:extLst>
              </a:tr>
              <a:tr h="709323">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選挙公報</a:t>
                      </a:r>
                    </a:p>
                  </a:txBody>
                  <a:tcPr anchor="ctr"/>
                </a:tc>
                <a:tc>
                  <a:txBody>
                    <a:bodyPr/>
                    <a:lstStyle/>
                    <a:p>
                      <a:r>
                        <a:rPr lang="ja-JP" altLang="en-US" dirty="0">
                          <a:latin typeface="HG丸ｺﾞｼｯｸM-PRO" panose="020F0600000000000000" pitchFamily="50" charset="-128"/>
                          <a:ea typeface="HG丸ｺﾞｼｯｸM-PRO" panose="020F0600000000000000" pitchFamily="50" charset="-128"/>
                        </a:rPr>
                        <a:t>投票日の</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日前までに、世帯ごとに届けられる、新聞に似た印刷物。候補者の氏名、意見や考えなどが掲載されています。</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878074364"/>
                  </a:ext>
                </a:extLst>
              </a:tr>
              <a:tr h="405327">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街頭演説</a:t>
                      </a:r>
                    </a:p>
                  </a:txBody>
                  <a:tcPr anchor="ctr"/>
                </a:tc>
                <a:tc>
                  <a:txBody>
                    <a:bodyPr/>
                    <a:lstStyle/>
                    <a:p>
                      <a:r>
                        <a:rPr lang="ja-JP" altLang="en-US" dirty="0">
                          <a:latin typeface="HG丸ｺﾞｼｯｸM-PRO" panose="020F0600000000000000" pitchFamily="50" charset="-128"/>
                          <a:ea typeface="HG丸ｺﾞｼｯｸM-PRO" panose="020F0600000000000000" pitchFamily="50" charset="-128"/>
                        </a:rPr>
                        <a:t>駅前や商店街などで、候補者が有権者に直接政策を訴え</a:t>
                      </a:r>
                      <a:r>
                        <a:rPr lang="ja-JP" altLang="en-US" dirty="0">
                          <a:solidFill>
                            <a:schemeClr val="tx1"/>
                          </a:solidFill>
                          <a:latin typeface="HG丸ｺﾞｼｯｸM-PRO" panose="020F0600000000000000" pitchFamily="50" charset="-128"/>
                          <a:ea typeface="HG丸ｺﾞｼｯｸM-PRO" panose="020F0600000000000000" pitchFamily="50" charset="-128"/>
                        </a:rPr>
                        <a:t>ます</a:t>
                      </a:r>
                      <a:r>
                        <a:rPr lang="ja-JP"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696514537"/>
                  </a:ext>
                </a:extLst>
              </a:tr>
              <a:tr h="405327">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演説会</a:t>
                      </a:r>
                    </a:p>
                  </a:txBody>
                  <a:tcPr anchor="ctr"/>
                </a:tc>
                <a:tc>
                  <a:txBody>
                    <a:bodyPr/>
                    <a:lstStyle/>
                    <a:p>
                      <a:r>
                        <a:rPr lang="ja-JP" altLang="en-US" dirty="0">
                          <a:latin typeface="HG丸ｺﾞｼｯｸM-PRO" panose="020F0600000000000000" pitchFamily="50" charset="-128"/>
                          <a:ea typeface="HG丸ｺﾞｼｯｸM-PRO" panose="020F0600000000000000" pitchFamily="50" charset="-128"/>
                        </a:rPr>
                        <a:t>候補者が開催するものと、政党等が開催するものとがあります。</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4232631728"/>
                  </a:ext>
                </a:extLst>
              </a:tr>
              <a:tr h="1013319">
                <a:tc>
                  <a:txBody>
                    <a:bodyPr/>
                    <a:lstStyle/>
                    <a:p>
                      <a:r>
                        <a:rPr kumimoji="1" lang="ja-JP" altLang="en-US" dirty="0">
                          <a:solidFill>
                            <a:schemeClr val="accent2">
                              <a:lumMod val="75000"/>
                            </a:schemeClr>
                          </a:solidFill>
                          <a:latin typeface="HG丸ｺﾞｼｯｸM-PRO" panose="020F0600000000000000" pitchFamily="50" charset="-128"/>
                          <a:ea typeface="HG丸ｺﾞｼｯｸM-PRO" panose="020F0600000000000000" pitchFamily="50" charset="-128"/>
                        </a:rPr>
                        <a:t>公開討論会</a:t>
                      </a:r>
                    </a:p>
                  </a:txBody>
                  <a:tcPr anchor="ctr"/>
                </a:tc>
                <a:tc>
                  <a:txBody>
                    <a:bodyPr/>
                    <a:lstStyle/>
                    <a:p>
                      <a:r>
                        <a:rPr lang="ja-JP" altLang="en-US" dirty="0">
                          <a:latin typeface="HG丸ｺﾞｼｯｸM-PRO" panose="020F0600000000000000" pitchFamily="50" charset="-128"/>
                          <a:ea typeface="HG丸ｺﾞｼｯｸM-PRO" panose="020F0600000000000000" pitchFamily="50" charset="-128"/>
                        </a:rPr>
                        <a:t>立候補予定者が一堂に集まり、自分の政策や公約などの考え方を有権者に説明したり、立 候補予定者同士がお互いに討論したりする場です（選挙運動期間外に限られます）。</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904101548"/>
                  </a:ext>
                </a:extLst>
              </a:tr>
            </a:tbl>
          </a:graphicData>
        </a:graphic>
      </p:graphicFrame>
      <p:pic>
        <p:nvPicPr>
          <p:cNvPr id="6" name="図 5">
            <a:extLst>
              <a:ext uri="{FF2B5EF4-FFF2-40B4-BE49-F238E27FC236}">
                <a16:creationId xmlns:a16="http://schemas.microsoft.com/office/drawing/2014/main" id="{A145C524-83D0-8CFC-3A07-EE6A65E07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459" y="-150920"/>
            <a:ext cx="1324671" cy="1873679"/>
          </a:xfrm>
          <a:prstGeom prst="rect">
            <a:avLst/>
          </a:prstGeom>
        </p:spPr>
      </p:pic>
    </p:spTree>
    <p:extLst>
      <p:ext uri="{BB962C8B-B14F-4D97-AF65-F5344CB8AC3E}">
        <p14:creationId xmlns:p14="http://schemas.microsoft.com/office/powerpoint/2010/main" val="25758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B96736-0028-4320-9F13-7AB8C2B0EC5A}"/>
              </a:ext>
            </a:extLst>
          </p:cNvPr>
          <p:cNvSpPr>
            <a:spLocks noGrp="1"/>
          </p:cNvSpPr>
          <p:nvPr>
            <p:ph type="title"/>
          </p:nvPr>
        </p:nvSpPr>
        <p:spPr>
          <a:xfrm>
            <a:off x="123582" y="-12971"/>
            <a:ext cx="8712507" cy="973146"/>
          </a:xfrm>
        </p:spPr>
        <p:txBody>
          <a:bodyPr>
            <a:noAutofit/>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税金の集め方、使い方の決定方法</a:t>
            </a:r>
          </a:p>
        </p:txBody>
      </p:sp>
      <p:sp>
        <p:nvSpPr>
          <p:cNvPr id="4" name="テキスト ボックス 3">
            <a:extLst>
              <a:ext uri="{FF2B5EF4-FFF2-40B4-BE49-F238E27FC236}">
                <a16:creationId xmlns:a16="http://schemas.microsoft.com/office/drawing/2014/main" id="{EDAE7B09-B0E6-4CA8-B239-0C795A58ACE5}"/>
              </a:ext>
            </a:extLst>
          </p:cNvPr>
          <p:cNvSpPr txBox="1"/>
          <p:nvPr/>
        </p:nvSpPr>
        <p:spPr>
          <a:xfrm>
            <a:off x="3739373" y="2307809"/>
            <a:ext cx="1590799" cy="584775"/>
          </a:xfrm>
          <a:prstGeom prst="rect">
            <a:avLst/>
          </a:prstGeom>
          <a:noFill/>
        </p:spPr>
        <p:txBody>
          <a:bodyPr wrap="square" rtlCol="0">
            <a:spAutoFit/>
          </a:bodyPr>
          <a:lstStyle/>
          <a:p>
            <a:pPr algn="ctr"/>
            <a:r>
              <a:rPr kumimoji="1" lang="ja-JP" altLang="en-US" sz="3200" dirty="0">
                <a:latin typeface="HG丸ｺﾞｼｯｸM-PRO" panose="020F0600000000000000" pitchFamily="50" charset="-128"/>
                <a:ea typeface="HG丸ｺﾞｼｯｸM-PRO" panose="020F0600000000000000" pitchFamily="50" charset="-128"/>
              </a:rPr>
              <a:t>国民</a:t>
            </a:r>
          </a:p>
        </p:txBody>
      </p:sp>
      <p:sp>
        <p:nvSpPr>
          <p:cNvPr id="11" name="テキスト ボックス 10">
            <a:extLst>
              <a:ext uri="{FF2B5EF4-FFF2-40B4-BE49-F238E27FC236}">
                <a16:creationId xmlns:a16="http://schemas.microsoft.com/office/drawing/2014/main" id="{0C3863E9-FFC5-4E17-B7D2-4834D6A4ADAF}"/>
              </a:ext>
            </a:extLst>
          </p:cNvPr>
          <p:cNvSpPr txBox="1"/>
          <p:nvPr/>
        </p:nvSpPr>
        <p:spPr>
          <a:xfrm>
            <a:off x="6263078" y="4503635"/>
            <a:ext cx="1454331" cy="584775"/>
          </a:xfrm>
          <a:prstGeom prst="rect">
            <a:avLst/>
          </a:prstGeom>
          <a:noFill/>
        </p:spPr>
        <p:txBody>
          <a:bodyPr wrap="square" rtlCol="0">
            <a:spAutoFit/>
          </a:bodyPr>
          <a:lstStyle/>
          <a:p>
            <a:pPr algn="ctr"/>
            <a:r>
              <a:rPr kumimoji="1" lang="ja-JP" altLang="en-US" sz="3200" dirty="0">
                <a:latin typeface="HG丸ｺﾞｼｯｸM-PRO" panose="020F0600000000000000" pitchFamily="50" charset="-128"/>
                <a:ea typeface="HG丸ｺﾞｼｯｸM-PRO" panose="020F0600000000000000" pitchFamily="50" charset="-128"/>
              </a:rPr>
              <a:t>国会</a:t>
            </a:r>
          </a:p>
        </p:txBody>
      </p:sp>
      <p:sp>
        <p:nvSpPr>
          <p:cNvPr id="13" name="テキスト ボックス 12">
            <a:extLst>
              <a:ext uri="{FF2B5EF4-FFF2-40B4-BE49-F238E27FC236}">
                <a16:creationId xmlns:a16="http://schemas.microsoft.com/office/drawing/2014/main" id="{3001D697-8B53-4A24-8822-6405CDA3AD65}"/>
              </a:ext>
            </a:extLst>
          </p:cNvPr>
          <p:cNvSpPr txBox="1"/>
          <p:nvPr/>
        </p:nvSpPr>
        <p:spPr>
          <a:xfrm>
            <a:off x="1426592" y="4568420"/>
            <a:ext cx="1454331" cy="584775"/>
          </a:xfrm>
          <a:prstGeom prst="rect">
            <a:avLst/>
          </a:prstGeom>
          <a:noFill/>
        </p:spPr>
        <p:txBody>
          <a:bodyPr wrap="square" rtlCol="0">
            <a:spAutoFit/>
          </a:bodyPr>
          <a:lstStyle/>
          <a:p>
            <a:pPr algn="ctr"/>
            <a:r>
              <a:rPr kumimoji="1" lang="ja-JP" altLang="en-US" sz="3200" dirty="0">
                <a:latin typeface="HG丸ｺﾞｼｯｸM-PRO" panose="020F0600000000000000" pitchFamily="50" charset="-128"/>
                <a:ea typeface="HG丸ｺﾞｼｯｸM-PRO" panose="020F0600000000000000" pitchFamily="50" charset="-128"/>
              </a:rPr>
              <a:t>行政</a:t>
            </a:r>
          </a:p>
        </p:txBody>
      </p:sp>
      <p:sp>
        <p:nvSpPr>
          <p:cNvPr id="6" name="テキスト ボックス 5">
            <a:extLst>
              <a:ext uri="{FF2B5EF4-FFF2-40B4-BE49-F238E27FC236}">
                <a16:creationId xmlns:a16="http://schemas.microsoft.com/office/drawing/2014/main" id="{2B966388-87A6-4C19-A873-0FE204172A9C}"/>
              </a:ext>
            </a:extLst>
          </p:cNvPr>
          <p:cNvSpPr txBox="1"/>
          <p:nvPr/>
        </p:nvSpPr>
        <p:spPr>
          <a:xfrm>
            <a:off x="7116040" y="3083412"/>
            <a:ext cx="1454331" cy="461665"/>
          </a:xfrm>
          <a:prstGeom prst="rect">
            <a:avLst/>
          </a:prstGeom>
          <a:noFill/>
        </p:spPr>
        <p:txBody>
          <a:bodyPr wrap="square" rtlCol="0">
            <a:spAutoFit/>
          </a:bodyPr>
          <a:lstStyle/>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選挙</a:t>
            </a:r>
          </a:p>
        </p:txBody>
      </p:sp>
      <p:sp>
        <p:nvSpPr>
          <p:cNvPr id="19" name="テキスト ボックス 18">
            <a:extLst>
              <a:ext uri="{FF2B5EF4-FFF2-40B4-BE49-F238E27FC236}">
                <a16:creationId xmlns:a16="http://schemas.microsoft.com/office/drawing/2014/main" id="{7D3D5CC5-5498-4F96-8D57-426F636816FA}"/>
              </a:ext>
            </a:extLst>
          </p:cNvPr>
          <p:cNvSpPr txBox="1"/>
          <p:nvPr/>
        </p:nvSpPr>
        <p:spPr>
          <a:xfrm>
            <a:off x="2970078" y="6016599"/>
            <a:ext cx="3115734" cy="830997"/>
          </a:xfrm>
          <a:prstGeom prst="rect">
            <a:avLst/>
          </a:prstGeom>
          <a:noFill/>
        </p:spPr>
        <p:txBody>
          <a:bodyPr wrap="square" rtlCol="0">
            <a:spAutoFit/>
          </a:bodyPr>
          <a:lstStyle/>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法律施行</a:t>
            </a:r>
            <a:endParaRPr kumimoji="1" lang="en-US" altLang="ja-JP" sz="2400" b="1" dirty="0">
              <a:solidFill>
                <a:srgbClr val="0070C0"/>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（租税法律主義）</a:t>
            </a:r>
          </a:p>
        </p:txBody>
      </p:sp>
      <p:sp>
        <p:nvSpPr>
          <p:cNvPr id="20" name="テキスト ボックス 19">
            <a:extLst>
              <a:ext uri="{FF2B5EF4-FFF2-40B4-BE49-F238E27FC236}">
                <a16:creationId xmlns:a16="http://schemas.microsoft.com/office/drawing/2014/main" id="{348A9DBA-3245-4A87-A39E-C9FAF9023AAE}"/>
              </a:ext>
            </a:extLst>
          </p:cNvPr>
          <p:cNvSpPr txBox="1"/>
          <p:nvPr/>
        </p:nvSpPr>
        <p:spPr>
          <a:xfrm>
            <a:off x="1610614" y="3637593"/>
            <a:ext cx="1454331" cy="461665"/>
          </a:xfrm>
          <a:prstGeom prst="rect">
            <a:avLst/>
          </a:prstGeom>
          <a:noFill/>
        </p:spPr>
        <p:txBody>
          <a:bodyPr wrap="square" rtlCol="0">
            <a:spAutoFit/>
          </a:bodyPr>
          <a:lstStyle/>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課税</a:t>
            </a:r>
          </a:p>
        </p:txBody>
      </p:sp>
      <p:sp>
        <p:nvSpPr>
          <p:cNvPr id="21" name="矢印: 下 20">
            <a:extLst>
              <a:ext uri="{FF2B5EF4-FFF2-40B4-BE49-F238E27FC236}">
                <a16:creationId xmlns:a16="http://schemas.microsoft.com/office/drawing/2014/main" id="{0F366063-A907-4DBA-B23F-AA42B426EAC8}"/>
              </a:ext>
            </a:extLst>
          </p:cNvPr>
          <p:cNvSpPr/>
          <p:nvPr/>
        </p:nvSpPr>
        <p:spPr>
          <a:xfrm>
            <a:off x="4053349" y="4393653"/>
            <a:ext cx="959828" cy="313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2020C1D-CEA3-4173-A185-4BDD261908EB}"/>
              </a:ext>
            </a:extLst>
          </p:cNvPr>
          <p:cNvSpPr txBox="1"/>
          <p:nvPr/>
        </p:nvSpPr>
        <p:spPr>
          <a:xfrm>
            <a:off x="3215128" y="4778793"/>
            <a:ext cx="2625634" cy="584775"/>
          </a:xfrm>
          <a:prstGeom prst="rect">
            <a:avLst/>
          </a:prstGeom>
          <a:solidFill>
            <a:srgbClr val="99FFCC"/>
          </a:solidFill>
        </p:spPr>
        <p:txBody>
          <a:bodyPr wrap="square" rtlCol="0">
            <a:spAutoFit/>
          </a:bodyPr>
          <a:lstStyle/>
          <a:p>
            <a:pPr algn="ctr"/>
            <a:r>
              <a:rPr kumimoji="1" lang="ja-JP" altLang="en-US" sz="3200" b="1" dirty="0">
                <a:solidFill>
                  <a:srgbClr val="FF0000"/>
                </a:solidFill>
                <a:latin typeface="HGS創英角ﾎﾟｯﾌﾟ体" panose="040B0A00000000000000" pitchFamily="50" charset="-128"/>
                <a:ea typeface="HGS創英角ﾎﾟｯﾌﾟ体" panose="040B0A00000000000000" pitchFamily="50" charset="-128"/>
              </a:rPr>
              <a:t>国民主権</a:t>
            </a:r>
          </a:p>
        </p:txBody>
      </p:sp>
      <p:pic>
        <p:nvPicPr>
          <p:cNvPr id="1026" name="Picture 2" descr="国会議事堂のイラスト">
            <a:extLst>
              <a:ext uri="{FF2B5EF4-FFF2-40B4-BE49-F238E27FC236}">
                <a16:creationId xmlns:a16="http://schemas.microsoft.com/office/drawing/2014/main" id="{3B043C87-8908-4B85-9D84-9926D1A17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964" y="4966147"/>
            <a:ext cx="2842031" cy="1769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財務省庁舎">
            <a:extLst>
              <a:ext uri="{FF2B5EF4-FFF2-40B4-BE49-F238E27FC236}">
                <a16:creationId xmlns:a16="http://schemas.microsoft.com/office/drawing/2014/main" id="{0E8303E4-17DB-4647-ADAB-15EDEFD4E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9" y="5010382"/>
            <a:ext cx="2423512" cy="17691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集合している人たちのイラスト（会社員）">
            <a:extLst>
              <a:ext uri="{FF2B5EF4-FFF2-40B4-BE49-F238E27FC236}">
                <a16:creationId xmlns:a16="http://schemas.microsoft.com/office/drawing/2014/main" id="{59903461-5471-4225-8A2C-94FDB779A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453" y="857065"/>
            <a:ext cx="1848151" cy="1689210"/>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2F08CE38-A494-4731-813B-E3B6CE82039D}"/>
              </a:ext>
            </a:extLst>
          </p:cNvPr>
          <p:cNvSpPr/>
          <p:nvPr/>
        </p:nvSpPr>
        <p:spPr>
          <a:xfrm>
            <a:off x="2843694" y="2921661"/>
            <a:ext cx="3382155" cy="13890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HG丸ｺﾞｼｯｸM-PRO" panose="020F0600000000000000" pitchFamily="50" charset="-128"/>
                <a:ea typeface="HG丸ｺﾞｼｯｸM-PRO" panose="020F0600000000000000" pitchFamily="50" charset="-128"/>
              </a:rPr>
              <a:t>自分たちで自分たちのルールを決め、</a:t>
            </a:r>
            <a:endParaRPr kumimoji="1" lang="en-US" altLang="ja-JP" sz="2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200" dirty="0">
                <a:solidFill>
                  <a:schemeClr val="tx1"/>
                </a:solidFill>
                <a:latin typeface="HG丸ｺﾞｼｯｸM-PRO" panose="020F0600000000000000" pitchFamily="50" charset="-128"/>
                <a:ea typeface="HG丸ｺﾞｼｯｸM-PRO" panose="020F0600000000000000" pitchFamily="50" charset="-128"/>
              </a:rPr>
              <a:t>そのルールに基づき</a:t>
            </a:r>
            <a:endParaRPr kumimoji="1" lang="en-US" altLang="ja-JP" sz="2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200" dirty="0">
                <a:solidFill>
                  <a:schemeClr val="tx1"/>
                </a:solidFill>
                <a:latin typeface="HG丸ｺﾞｼｯｸM-PRO" panose="020F0600000000000000" pitchFamily="50" charset="-128"/>
                <a:ea typeface="HG丸ｺﾞｼｯｸM-PRO" panose="020F0600000000000000" pitchFamily="50" charset="-128"/>
              </a:rPr>
              <a:t>税金を納める</a:t>
            </a:r>
          </a:p>
        </p:txBody>
      </p:sp>
      <p:sp>
        <p:nvSpPr>
          <p:cNvPr id="5" name="矢印: 環状 4">
            <a:extLst>
              <a:ext uri="{FF2B5EF4-FFF2-40B4-BE49-F238E27FC236}">
                <a16:creationId xmlns:a16="http://schemas.microsoft.com/office/drawing/2014/main" id="{62D40EC0-62DE-4600-93D5-72CD8FEB650F}"/>
              </a:ext>
            </a:extLst>
          </p:cNvPr>
          <p:cNvSpPr/>
          <p:nvPr/>
        </p:nvSpPr>
        <p:spPr>
          <a:xfrm rot="3105786">
            <a:off x="4526147" y="2167955"/>
            <a:ext cx="3394496" cy="2678021"/>
          </a:xfrm>
          <a:prstGeom prst="circularArrow">
            <a:avLst>
              <a:gd name="adj1" fmla="val 10132"/>
              <a:gd name="adj2" fmla="val 1142319"/>
              <a:gd name="adj3" fmla="val 20401200"/>
              <a:gd name="adj4" fmla="val 10937595"/>
              <a:gd name="adj5" fmla="val 1118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矢印: 環状 23">
            <a:extLst>
              <a:ext uri="{FF2B5EF4-FFF2-40B4-BE49-F238E27FC236}">
                <a16:creationId xmlns:a16="http://schemas.microsoft.com/office/drawing/2014/main" id="{3B3F4D41-A989-408E-9F28-88A6ABE13E1A}"/>
              </a:ext>
            </a:extLst>
          </p:cNvPr>
          <p:cNvSpPr/>
          <p:nvPr/>
        </p:nvSpPr>
        <p:spPr>
          <a:xfrm rot="10800000">
            <a:off x="2147655" y="3872023"/>
            <a:ext cx="4774231" cy="2398314"/>
          </a:xfrm>
          <a:prstGeom prst="circularArrow">
            <a:avLst>
              <a:gd name="adj1" fmla="val 11183"/>
              <a:gd name="adj2" fmla="val 715107"/>
              <a:gd name="adj3" fmla="val 20599172"/>
              <a:gd name="adj4" fmla="val 10800000"/>
              <a:gd name="adj5" fmla="val 1289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矢印: 環状 26">
            <a:extLst>
              <a:ext uri="{FF2B5EF4-FFF2-40B4-BE49-F238E27FC236}">
                <a16:creationId xmlns:a16="http://schemas.microsoft.com/office/drawing/2014/main" id="{5C562BFB-9708-40C4-A609-4AA109C0F4B5}"/>
              </a:ext>
            </a:extLst>
          </p:cNvPr>
          <p:cNvSpPr/>
          <p:nvPr/>
        </p:nvSpPr>
        <p:spPr>
          <a:xfrm rot="18774797">
            <a:off x="505173" y="2017871"/>
            <a:ext cx="3727533" cy="2304592"/>
          </a:xfrm>
          <a:prstGeom prst="circularArrow">
            <a:avLst>
              <a:gd name="adj1" fmla="val 12036"/>
              <a:gd name="adj2" fmla="val 971635"/>
              <a:gd name="adj3" fmla="val 20776050"/>
              <a:gd name="adj4" fmla="val 10800000"/>
              <a:gd name="adj5" fmla="val 1319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矢印: 環状 27">
            <a:extLst>
              <a:ext uri="{FF2B5EF4-FFF2-40B4-BE49-F238E27FC236}">
                <a16:creationId xmlns:a16="http://schemas.microsoft.com/office/drawing/2014/main" id="{442A6129-1184-4210-9F7A-4A8F62186261}"/>
              </a:ext>
            </a:extLst>
          </p:cNvPr>
          <p:cNvSpPr/>
          <p:nvPr/>
        </p:nvSpPr>
        <p:spPr>
          <a:xfrm rot="7790283" flipV="1">
            <a:off x="1114790" y="2373855"/>
            <a:ext cx="3427478" cy="2220896"/>
          </a:xfrm>
          <a:prstGeom prst="circularArrow">
            <a:avLst>
              <a:gd name="adj1" fmla="val 12500"/>
              <a:gd name="adj2" fmla="val 813434"/>
              <a:gd name="adj3" fmla="val 20457681"/>
              <a:gd name="adj4" fmla="val 10804355"/>
              <a:gd name="adj5" fmla="val 1459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テキスト ボックス 28">
            <a:extLst>
              <a:ext uri="{FF2B5EF4-FFF2-40B4-BE49-F238E27FC236}">
                <a16:creationId xmlns:a16="http://schemas.microsoft.com/office/drawing/2014/main" id="{78390003-C499-4C49-BC47-9F3AC4711D4F}"/>
              </a:ext>
            </a:extLst>
          </p:cNvPr>
          <p:cNvSpPr txBox="1"/>
          <p:nvPr/>
        </p:nvSpPr>
        <p:spPr>
          <a:xfrm>
            <a:off x="123583" y="1636480"/>
            <a:ext cx="2186371" cy="461665"/>
          </a:xfrm>
          <a:prstGeom prst="rect">
            <a:avLst/>
          </a:prstGeom>
          <a:noFill/>
        </p:spPr>
        <p:txBody>
          <a:bodyPr wrap="square" rtlCol="0">
            <a:spAutoFit/>
          </a:bodyPr>
          <a:lstStyle/>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公共サービス</a:t>
            </a:r>
            <a:endParaRPr kumimoji="1" lang="en-US" altLang="ja-JP" sz="2400" b="1"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0B8C53E2-A910-7E61-4FF5-CDCDDA973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2106" y="802005"/>
            <a:ext cx="1832714" cy="2592279"/>
          </a:xfrm>
          <a:prstGeom prst="rect">
            <a:avLst/>
          </a:prstGeom>
        </p:spPr>
      </p:pic>
    </p:spTree>
    <p:extLst>
      <p:ext uri="{BB962C8B-B14F-4D97-AF65-F5344CB8AC3E}">
        <p14:creationId xmlns:p14="http://schemas.microsoft.com/office/powerpoint/2010/main" val="46845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8AC5FCA4-787A-4EBF-95D0-1DCBDA533BE2}"/>
              </a:ext>
            </a:extLst>
          </p:cNvPr>
          <p:cNvSpPr>
            <a:spLocks noGrp="1"/>
          </p:cNvSpPr>
          <p:nvPr>
            <p:ph type="title"/>
          </p:nvPr>
        </p:nvSpPr>
        <p:spPr>
          <a:xfrm>
            <a:off x="0" y="144739"/>
            <a:ext cx="7958894" cy="801672"/>
          </a:xfrm>
        </p:spPr>
        <p:txBody>
          <a:bodyPr>
            <a:noAutofit/>
          </a:bodyPr>
          <a:lstStyle/>
          <a:p>
            <a:r>
              <a:rPr lang="ja-JP" altLang="en-US" sz="4000" b="1" dirty="0">
                <a:solidFill>
                  <a:srgbClr val="00B050"/>
                </a:solidFill>
                <a:latin typeface="HG丸ｺﾞｼｯｸM-PRO" panose="020F0600000000000000" pitchFamily="50" charset="-128"/>
                <a:ea typeface="HG丸ｺﾞｼｯｸM-PRO" panose="020F0600000000000000" pitchFamily="50" charset="-128"/>
              </a:rPr>
              <a:t>税金はこのように集められている</a:t>
            </a:r>
          </a:p>
        </p:txBody>
      </p:sp>
      <p:grpSp>
        <p:nvGrpSpPr>
          <p:cNvPr id="5" name="グループ化 4">
            <a:extLst>
              <a:ext uri="{FF2B5EF4-FFF2-40B4-BE49-F238E27FC236}">
                <a16:creationId xmlns:a16="http://schemas.microsoft.com/office/drawing/2014/main" id="{4EC12A06-E558-4C3C-8E0C-EEDC487BB5E2}"/>
              </a:ext>
            </a:extLst>
          </p:cNvPr>
          <p:cNvGrpSpPr/>
          <p:nvPr/>
        </p:nvGrpSpPr>
        <p:grpSpPr>
          <a:xfrm>
            <a:off x="355600" y="1276177"/>
            <a:ext cx="8432800" cy="4900906"/>
            <a:chOff x="355599" y="1266396"/>
            <a:chExt cx="8432800" cy="5350801"/>
          </a:xfrm>
          <a:solidFill>
            <a:srgbClr val="0070C0"/>
          </a:solidFill>
        </p:grpSpPr>
        <p:grpSp>
          <p:nvGrpSpPr>
            <p:cNvPr id="6" name="グループ化 5">
              <a:extLst>
                <a:ext uri="{FF2B5EF4-FFF2-40B4-BE49-F238E27FC236}">
                  <a16:creationId xmlns:a16="http://schemas.microsoft.com/office/drawing/2014/main" id="{A7D1A14A-5D7E-42A3-A246-732F84C89EB6}"/>
                </a:ext>
              </a:extLst>
            </p:cNvPr>
            <p:cNvGrpSpPr/>
            <p:nvPr/>
          </p:nvGrpSpPr>
          <p:grpSpPr>
            <a:xfrm>
              <a:off x="355599" y="1266396"/>
              <a:ext cx="8432800" cy="5350801"/>
              <a:chOff x="355599" y="1266396"/>
              <a:chExt cx="8432800" cy="5350801"/>
            </a:xfrm>
            <a:grpFill/>
          </p:grpSpPr>
          <p:sp>
            <p:nvSpPr>
              <p:cNvPr id="11" name="角丸四角形 3">
                <a:extLst>
                  <a:ext uri="{FF2B5EF4-FFF2-40B4-BE49-F238E27FC236}">
                    <a16:creationId xmlns:a16="http://schemas.microsoft.com/office/drawing/2014/main" id="{D16012D9-8820-42BC-80D8-ED76035C3137}"/>
                  </a:ext>
                </a:extLst>
              </p:cNvPr>
              <p:cNvSpPr/>
              <p:nvPr/>
            </p:nvSpPr>
            <p:spPr>
              <a:xfrm>
                <a:off x="355599" y="1266396"/>
                <a:ext cx="8432800" cy="1304208"/>
              </a:xfrm>
              <a:prstGeom prst="roundRect">
                <a:avLst>
                  <a:gd name="adj" fmla="val 9742"/>
                </a:avLst>
              </a:prstGeom>
              <a:solidFill>
                <a:schemeClr val="accent2">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同じ金額を集める</a:t>
                </a:r>
              </a:p>
            </p:txBody>
          </p:sp>
          <p:sp>
            <p:nvSpPr>
              <p:cNvPr id="12" name="角丸四角形 25">
                <a:extLst>
                  <a:ext uri="{FF2B5EF4-FFF2-40B4-BE49-F238E27FC236}">
                    <a16:creationId xmlns:a16="http://schemas.microsoft.com/office/drawing/2014/main" id="{0759982A-876B-4913-96F0-D6AB90100EE8}"/>
                  </a:ext>
                </a:extLst>
              </p:cNvPr>
              <p:cNvSpPr/>
              <p:nvPr/>
            </p:nvSpPr>
            <p:spPr>
              <a:xfrm>
                <a:off x="355599" y="2612834"/>
                <a:ext cx="8432800" cy="1304208"/>
              </a:xfrm>
              <a:prstGeom prst="roundRect">
                <a:avLst>
                  <a:gd name="adj" fmla="val 9742"/>
                </a:avLst>
              </a:prstGeom>
              <a:solidFill>
                <a:schemeClr val="accent2">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特定の人が全額を負担する</a:t>
                </a:r>
              </a:p>
            </p:txBody>
          </p:sp>
          <p:sp>
            <p:nvSpPr>
              <p:cNvPr id="13" name="角丸四角形 26">
                <a:extLst>
                  <a:ext uri="{FF2B5EF4-FFF2-40B4-BE49-F238E27FC236}">
                    <a16:creationId xmlns:a16="http://schemas.microsoft.com/office/drawing/2014/main" id="{0EA3F70A-5F67-4DF8-A4BC-3AE515D309DA}"/>
                  </a:ext>
                </a:extLst>
              </p:cNvPr>
              <p:cNvSpPr/>
              <p:nvPr/>
            </p:nvSpPr>
            <p:spPr>
              <a:xfrm>
                <a:off x="355599" y="3966550"/>
                <a:ext cx="8432800" cy="1304208"/>
              </a:xfrm>
              <a:prstGeom prst="roundRect">
                <a:avLst>
                  <a:gd name="adj" fmla="val 9742"/>
                </a:avLst>
              </a:prstGeom>
              <a:solidFill>
                <a:schemeClr val="accent2">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同じ税率で集める</a:t>
                </a:r>
              </a:p>
            </p:txBody>
          </p:sp>
          <p:sp>
            <p:nvSpPr>
              <p:cNvPr id="14" name="角丸四角形 27">
                <a:extLst>
                  <a:ext uri="{FF2B5EF4-FFF2-40B4-BE49-F238E27FC236}">
                    <a16:creationId xmlns:a16="http://schemas.microsoft.com/office/drawing/2014/main" id="{E2E2D130-6015-4934-83B0-000AE2591D7C}"/>
                  </a:ext>
                </a:extLst>
              </p:cNvPr>
              <p:cNvSpPr/>
              <p:nvPr/>
            </p:nvSpPr>
            <p:spPr>
              <a:xfrm>
                <a:off x="355599" y="5312989"/>
                <a:ext cx="8432800" cy="1304208"/>
              </a:xfrm>
              <a:prstGeom prst="roundRect">
                <a:avLst>
                  <a:gd name="adj" fmla="val 9742"/>
                </a:avLst>
              </a:prstGeom>
              <a:solidFill>
                <a:schemeClr val="accent2">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grpSp>
        <p:cxnSp>
          <p:nvCxnSpPr>
            <p:cNvPr id="7" name="直線コネクタ 6">
              <a:extLst>
                <a:ext uri="{FF2B5EF4-FFF2-40B4-BE49-F238E27FC236}">
                  <a16:creationId xmlns:a16="http://schemas.microsoft.com/office/drawing/2014/main" id="{8060C24A-5548-475D-9EAC-12F3F4D88555}"/>
                </a:ext>
              </a:extLst>
            </p:cNvPr>
            <p:cNvCxnSpPr/>
            <p:nvPr/>
          </p:nvCxnSpPr>
          <p:spPr>
            <a:xfrm>
              <a:off x="355599" y="1656002"/>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8E39882-1711-4C01-B9C7-153957F1E394}"/>
                </a:ext>
              </a:extLst>
            </p:cNvPr>
            <p:cNvCxnSpPr/>
            <p:nvPr/>
          </p:nvCxnSpPr>
          <p:spPr>
            <a:xfrm>
              <a:off x="355599" y="3012209"/>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1E0E76C-7F1F-45F3-A7AC-756168D2C43B}"/>
                </a:ext>
              </a:extLst>
            </p:cNvPr>
            <p:cNvCxnSpPr/>
            <p:nvPr/>
          </p:nvCxnSpPr>
          <p:spPr>
            <a:xfrm>
              <a:off x="355599" y="4366020"/>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C8E3210-C518-46E1-96E9-4FA15AED0391}"/>
                </a:ext>
              </a:extLst>
            </p:cNvPr>
            <p:cNvCxnSpPr/>
            <p:nvPr/>
          </p:nvCxnSpPr>
          <p:spPr>
            <a:xfrm>
              <a:off x="355599" y="5731849"/>
              <a:ext cx="8432800" cy="0"/>
            </a:xfrm>
            <a:prstGeom prst="line">
              <a:avLst/>
            </a:prstGeom>
            <a:solidFill>
              <a:schemeClr val="accent2">
                <a:lumMod val="20000"/>
                <a:lumOff val="80000"/>
              </a:schemeClr>
            </a:solid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88B664A1-FA42-4994-91AC-C86ACC117013}"/>
              </a:ext>
            </a:extLst>
          </p:cNvPr>
          <p:cNvGrpSpPr/>
          <p:nvPr/>
        </p:nvGrpSpPr>
        <p:grpSpPr>
          <a:xfrm>
            <a:off x="569212" y="1703520"/>
            <a:ext cx="1887550" cy="631573"/>
            <a:chOff x="6672555" y="1789246"/>
            <a:chExt cx="1887550" cy="689550"/>
          </a:xfrm>
        </p:grpSpPr>
        <p:sp>
          <p:nvSpPr>
            <p:cNvPr id="16" name="1 つの角を切り取った四角形 33">
              <a:extLst>
                <a:ext uri="{FF2B5EF4-FFF2-40B4-BE49-F238E27FC236}">
                  <a16:creationId xmlns:a16="http://schemas.microsoft.com/office/drawing/2014/main" id="{FD13DB94-A112-4B12-82DC-E2256AB72497}"/>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7" name="Picture 2" descr="\\oa-serv1\public\業務３課\04租税教育推進部\07テキスト・副読本等\01租税教育講義用テキスト\2019年度版\shopping_cart_woman.png">
              <a:extLst>
                <a:ext uri="{FF2B5EF4-FFF2-40B4-BE49-F238E27FC236}">
                  <a16:creationId xmlns:a16="http://schemas.microsoft.com/office/drawing/2014/main" id="{747D1D91-ECAA-4ECA-B513-E9A4C16744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848" y="1819129"/>
              <a:ext cx="626683" cy="659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グループ化 17">
            <a:extLst>
              <a:ext uri="{FF2B5EF4-FFF2-40B4-BE49-F238E27FC236}">
                <a16:creationId xmlns:a16="http://schemas.microsoft.com/office/drawing/2014/main" id="{FBA04255-9655-4EE5-BB73-5A2824046E19}"/>
              </a:ext>
            </a:extLst>
          </p:cNvPr>
          <p:cNvGrpSpPr/>
          <p:nvPr/>
        </p:nvGrpSpPr>
        <p:grpSpPr>
          <a:xfrm>
            <a:off x="577518" y="2944125"/>
            <a:ext cx="1887550" cy="630915"/>
            <a:chOff x="6672555" y="1789964"/>
            <a:chExt cx="1887550" cy="688832"/>
          </a:xfrm>
        </p:grpSpPr>
        <p:sp>
          <p:nvSpPr>
            <p:cNvPr id="19" name="1 つの角を切り取った四角形 37">
              <a:extLst>
                <a:ext uri="{FF2B5EF4-FFF2-40B4-BE49-F238E27FC236}">
                  <a16:creationId xmlns:a16="http://schemas.microsoft.com/office/drawing/2014/main" id="{25175A2B-7A80-411C-835F-9B707E539F1C}"/>
                </a:ext>
              </a:extLst>
            </p:cNvPr>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20" name="Picture 2">
              <a:extLst>
                <a:ext uri="{FF2B5EF4-FFF2-40B4-BE49-F238E27FC236}">
                  <a16:creationId xmlns:a16="http://schemas.microsoft.com/office/drawing/2014/main" id="{31415DCC-1637-42E0-B2F9-81777D9B59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グループ化 20">
            <a:extLst>
              <a:ext uri="{FF2B5EF4-FFF2-40B4-BE49-F238E27FC236}">
                <a16:creationId xmlns:a16="http://schemas.microsoft.com/office/drawing/2014/main" id="{109CB35E-0071-4F39-8C35-D26337E59ED7}"/>
              </a:ext>
            </a:extLst>
          </p:cNvPr>
          <p:cNvGrpSpPr/>
          <p:nvPr/>
        </p:nvGrpSpPr>
        <p:grpSpPr>
          <a:xfrm>
            <a:off x="2620479" y="2944126"/>
            <a:ext cx="1887550" cy="630914"/>
            <a:chOff x="6672555" y="1789964"/>
            <a:chExt cx="1887550" cy="688831"/>
          </a:xfrm>
        </p:grpSpPr>
        <p:sp>
          <p:nvSpPr>
            <p:cNvPr id="22" name="1 つの角を切り取った四角形 40">
              <a:extLst>
                <a:ext uri="{FF2B5EF4-FFF2-40B4-BE49-F238E27FC236}">
                  <a16:creationId xmlns:a16="http://schemas.microsoft.com/office/drawing/2014/main" id="{FB23B646-36D7-4499-97DE-49AF653315A7}"/>
                </a:ext>
              </a:extLst>
            </p:cNvPr>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23" name="Picture 2">
              <a:extLst>
                <a:ext uri="{FF2B5EF4-FFF2-40B4-BE49-F238E27FC236}">
                  <a16:creationId xmlns:a16="http://schemas.microsoft.com/office/drawing/2014/main" id="{CDD25134-936C-4B92-83B3-FFAFA847C3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a:extLst>
              <a:ext uri="{FF2B5EF4-FFF2-40B4-BE49-F238E27FC236}">
                <a16:creationId xmlns:a16="http://schemas.microsoft.com/office/drawing/2014/main" id="{99B55AF0-E298-44B6-8497-4D84DE2B9A92}"/>
              </a:ext>
            </a:extLst>
          </p:cNvPr>
          <p:cNvGrpSpPr/>
          <p:nvPr/>
        </p:nvGrpSpPr>
        <p:grpSpPr>
          <a:xfrm>
            <a:off x="6687393" y="2944126"/>
            <a:ext cx="1887550" cy="630914"/>
            <a:chOff x="6672555" y="1789964"/>
            <a:chExt cx="1887550" cy="688831"/>
          </a:xfrm>
        </p:grpSpPr>
        <p:sp>
          <p:nvSpPr>
            <p:cNvPr id="26" name="1 つの角を切り取った四角形 43">
              <a:extLst>
                <a:ext uri="{FF2B5EF4-FFF2-40B4-BE49-F238E27FC236}">
                  <a16:creationId xmlns:a16="http://schemas.microsoft.com/office/drawing/2014/main" id="{11F19EAB-1E56-4352-B606-1120E5C627D3}"/>
                </a:ext>
              </a:extLst>
            </p:cNvPr>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27" name="Picture 2">
              <a:extLst>
                <a:ext uri="{FF2B5EF4-FFF2-40B4-BE49-F238E27FC236}">
                  <a16:creationId xmlns:a16="http://schemas.microsoft.com/office/drawing/2014/main" id="{E4E101C4-4952-4D85-AF0E-B5231CC2BF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グループ化 27">
            <a:extLst>
              <a:ext uri="{FF2B5EF4-FFF2-40B4-BE49-F238E27FC236}">
                <a16:creationId xmlns:a16="http://schemas.microsoft.com/office/drawing/2014/main" id="{0A6A76B2-871E-4747-BB56-60C7D0739F85}"/>
              </a:ext>
            </a:extLst>
          </p:cNvPr>
          <p:cNvGrpSpPr/>
          <p:nvPr/>
        </p:nvGrpSpPr>
        <p:grpSpPr>
          <a:xfrm>
            <a:off x="4649119" y="2942730"/>
            <a:ext cx="1887550" cy="624476"/>
            <a:chOff x="6990209" y="3139214"/>
            <a:chExt cx="1887550" cy="681802"/>
          </a:xfrm>
        </p:grpSpPr>
        <p:sp>
          <p:nvSpPr>
            <p:cNvPr id="29" name="1 つの角を切り取った四角形 46">
              <a:extLst>
                <a:ext uri="{FF2B5EF4-FFF2-40B4-BE49-F238E27FC236}">
                  <a16:creationId xmlns:a16="http://schemas.microsoft.com/office/drawing/2014/main" id="{05DD0E32-17F1-469D-B044-AE136C21DEF8}"/>
                </a:ext>
              </a:extLst>
            </p:cNvPr>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30" name="Picture 2">
              <a:extLst>
                <a:ext uri="{FF2B5EF4-FFF2-40B4-BE49-F238E27FC236}">
                  <a16:creationId xmlns:a16="http://schemas.microsoft.com/office/drawing/2014/main" id="{33C9C6D4-1341-4087-91C0-87F9EC40FA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80167AD4-2A8E-4AE0-AAA3-CA7C4030EF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グループ化 31">
            <a:extLst>
              <a:ext uri="{FF2B5EF4-FFF2-40B4-BE49-F238E27FC236}">
                <a16:creationId xmlns:a16="http://schemas.microsoft.com/office/drawing/2014/main" id="{D43F7D62-567F-4C6A-BE35-CE9AD18C38A4}"/>
              </a:ext>
            </a:extLst>
          </p:cNvPr>
          <p:cNvGrpSpPr/>
          <p:nvPr/>
        </p:nvGrpSpPr>
        <p:grpSpPr>
          <a:xfrm>
            <a:off x="572729" y="4203362"/>
            <a:ext cx="1887550" cy="631573"/>
            <a:chOff x="6672555" y="1789246"/>
            <a:chExt cx="1887550" cy="689550"/>
          </a:xfrm>
        </p:grpSpPr>
        <p:sp>
          <p:nvSpPr>
            <p:cNvPr id="33" name="1 つの角を切り取った四角形 51">
              <a:extLst>
                <a:ext uri="{FF2B5EF4-FFF2-40B4-BE49-F238E27FC236}">
                  <a16:creationId xmlns:a16="http://schemas.microsoft.com/office/drawing/2014/main" id="{00397F1E-0D21-43DC-86B9-71D806C8FD0B}"/>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34" name="Picture 2">
              <a:extLst>
                <a:ext uri="{FF2B5EF4-FFF2-40B4-BE49-F238E27FC236}">
                  <a16:creationId xmlns:a16="http://schemas.microsoft.com/office/drawing/2014/main" id="{6C59807B-F23F-4A9F-AB06-F9A2D719F0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グループ化 34">
            <a:extLst>
              <a:ext uri="{FF2B5EF4-FFF2-40B4-BE49-F238E27FC236}">
                <a16:creationId xmlns:a16="http://schemas.microsoft.com/office/drawing/2014/main" id="{008CBE6E-3C1B-444C-B2BD-E2BDCC57CC97}"/>
              </a:ext>
            </a:extLst>
          </p:cNvPr>
          <p:cNvGrpSpPr/>
          <p:nvPr/>
        </p:nvGrpSpPr>
        <p:grpSpPr>
          <a:xfrm>
            <a:off x="4641143" y="5424435"/>
            <a:ext cx="1887550" cy="631573"/>
            <a:chOff x="6672555" y="1789246"/>
            <a:chExt cx="1887550" cy="689550"/>
          </a:xfrm>
        </p:grpSpPr>
        <p:sp>
          <p:nvSpPr>
            <p:cNvPr id="36" name="1 つの角を切り取った四角形 60">
              <a:extLst>
                <a:ext uri="{FF2B5EF4-FFF2-40B4-BE49-F238E27FC236}">
                  <a16:creationId xmlns:a16="http://schemas.microsoft.com/office/drawing/2014/main" id="{58DB34D1-9995-4616-AF00-820E209618EA}"/>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37" name="Picture 2">
              <a:extLst>
                <a:ext uri="{FF2B5EF4-FFF2-40B4-BE49-F238E27FC236}">
                  <a16:creationId xmlns:a16="http://schemas.microsoft.com/office/drawing/2014/main" id="{03CFF390-62EB-4C16-9704-801228D0230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グループ化 37">
            <a:extLst>
              <a:ext uri="{FF2B5EF4-FFF2-40B4-BE49-F238E27FC236}">
                <a16:creationId xmlns:a16="http://schemas.microsoft.com/office/drawing/2014/main" id="{2466DFAD-999B-441A-BA3F-D88ECB217E36}"/>
              </a:ext>
            </a:extLst>
          </p:cNvPr>
          <p:cNvGrpSpPr/>
          <p:nvPr/>
        </p:nvGrpSpPr>
        <p:grpSpPr>
          <a:xfrm>
            <a:off x="575200" y="5424435"/>
            <a:ext cx="1887550" cy="638856"/>
            <a:chOff x="6672555" y="1789246"/>
            <a:chExt cx="1887550" cy="697502"/>
          </a:xfrm>
        </p:grpSpPr>
        <p:sp>
          <p:nvSpPr>
            <p:cNvPr id="39" name="1 つの角を切り取った四角形 54">
              <a:extLst>
                <a:ext uri="{FF2B5EF4-FFF2-40B4-BE49-F238E27FC236}">
                  <a16:creationId xmlns:a16="http://schemas.microsoft.com/office/drawing/2014/main" id="{2FCE3241-5AF4-4A07-8FB7-13BF6B772AAC}"/>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40" name="Picture 2">
              <a:extLst>
                <a:ext uri="{FF2B5EF4-FFF2-40B4-BE49-F238E27FC236}">
                  <a16:creationId xmlns:a16="http://schemas.microsoft.com/office/drawing/2014/main" id="{FC2A0904-53E2-466B-B813-A9953C22F32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グループ化 40">
            <a:extLst>
              <a:ext uri="{FF2B5EF4-FFF2-40B4-BE49-F238E27FC236}">
                <a16:creationId xmlns:a16="http://schemas.microsoft.com/office/drawing/2014/main" id="{433362C1-35D0-48D2-9629-AAD88DB80CE6}"/>
              </a:ext>
            </a:extLst>
          </p:cNvPr>
          <p:cNvGrpSpPr/>
          <p:nvPr/>
        </p:nvGrpSpPr>
        <p:grpSpPr>
          <a:xfrm>
            <a:off x="2618161" y="5424435"/>
            <a:ext cx="1887550" cy="637805"/>
            <a:chOff x="6672555" y="1782442"/>
            <a:chExt cx="1887550" cy="696354"/>
          </a:xfrm>
        </p:grpSpPr>
        <p:sp>
          <p:nvSpPr>
            <p:cNvPr id="42" name="1 つの角を切り取った四角形 57">
              <a:extLst>
                <a:ext uri="{FF2B5EF4-FFF2-40B4-BE49-F238E27FC236}">
                  <a16:creationId xmlns:a16="http://schemas.microsoft.com/office/drawing/2014/main" id="{7C910800-E93B-4B27-A3B9-71C986D61BF8}"/>
                </a:ext>
              </a:extLst>
            </p:cNvPr>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43" name="Picture 2">
              <a:extLst>
                <a:ext uri="{FF2B5EF4-FFF2-40B4-BE49-F238E27FC236}">
                  <a16:creationId xmlns:a16="http://schemas.microsoft.com/office/drawing/2014/main" id="{3E61CBAC-119A-4969-B1A2-46FC66776BE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テキスト ボックス 1">
            <a:extLst>
              <a:ext uri="{FF2B5EF4-FFF2-40B4-BE49-F238E27FC236}">
                <a16:creationId xmlns:a16="http://schemas.microsoft.com/office/drawing/2014/main" id="{FEA47CF5-2531-4FAF-ABB7-6E914661C6E7}"/>
              </a:ext>
            </a:extLst>
          </p:cNvPr>
          <p:cNvSpPr txBox="1"/>
          <p:nvPr/>
        </p:nvSpPr>
        <p:spPr>
          <a:xfrm>
            <a:off x="1227099" y="6177083"/>
            <a:ext cx="6844039" cy="646331"/>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様々な方法で税金を集める　⇒　</a:t>
            </a:r>
            <a:r>
              <a:rPr kumimoji="1" lang="ja-JP" altLang="en-US" sz="3600" dirty="0">
                <a:solidFill>
                  <a:srgbClr val="0070C0"/>
                </a:solidFill>
                <a:latin typeface="HGP創英角ﾎﾟｯﾌﾟ体" panose="040B0A00000000000000" pitchFamily="50" charset="-128"/>
                <a:ea typeface="HGP創英角ﾎﾟｯﾌﾟ体" panose="040B0A00000000000000" pitchFamily="50" charset="-128"/>
              </a:rPr>
              <a:t>公平</a:t>
            </a:r>
          </a:p>
        </p:txBody>
      </p:sp>
      <p:pic>
        <p:nvPicPr>
          <p:cNvPr id="44" name="図 43">
            <a:extLst>
              <a:ext uri="{FF2B5EF4-FFF2-40B4-BE49-F238E27FC236}">
                <a16:creationId xmlns:a16="http://schemas.microsoft.com/office/drawing/2014/main" id="{4FF38A4B-9EEA-748F-C091-EF7A5D3BB6B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8966" y="-171671"/>
            <a:ext cx="1205541" cy="1705176"/>
          </a:xfrm>
          <a:prstGeom prst="rect">
            <a:avLst/>
          </a:prstGeom>
        </p:spPr>
      </p:pic>
    </p:spTree>
    <p:extLst>
      <p:ext uri="{BB962C8B-B14F-4D97-AF65-F5344CB8AC3E}">
        <p14:creationId xmlns:p14="http://schemas.microsoft.com/office/powerpoint/2010/main" val="149273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8AC5FCA4-787A-4EBF-95D0-1DCBDA533BE2}"/>
              </a:ext>
            </a:extLst>
          </p:cNvPr>
          <p:cNvSpPr>
            <a:spLocks noGrp="1"/>
          </p:cNvSpPr>
          <p:nvPr>
            <p:ph type="title"/>
          </p:nvPr>
        </p:nvSpPr>
        <p:spPr>
          <a:xfrm>
            <a:off x="202264" y="211348"/>
            <a:ext cx="7516464" cy="801672"/>
          </a:xfrm>
        </p:spPr>
        <p:txBody>
          <a:bodyPr>
            <a:normAutofit/>
          </a:bodyPr>
          <a:lstStyle/>
          <a:p>
            <a:r>
              <a:rPr lang="ja-JP" altLang="en-US" sz="4000" b="1" dirty="0">
                <a:solidFill>
                  <a:srgbClr val="00B050"/>
                </a:solidFill>
                <a:latin typeface="HG丸ｺﾞｼｯｸM-PRO" panose="020F0600000000000000" pitchFamily="50" charset="-128"/>
                <a:ea typeface="HG丸ｺﾞｼｯｸM-PRO" panose="020F0600000000000000" pitchFamily="50" charset="-128"/>
              </a:rPr>
              <a:t>税金はこのように使われている</a:t>
            </a:r>
          </a:p>
        </p:txBody>
      </p:sp>
      <p:grpSp>
        <p:nvGrpSpPr>
          <p:cNvPr id="5" name="グループ化 4">
            <a:extLst>
              <a:ext uri="{FF2B5EF4-FFF2-40B4-BE49-F238E27FC236}">
                <a16:creationId xmlns:a16="http://schemas.microsoft.com/office/drawing/2014/main" id="{62A04FC5-9B11-478A-8607-FB3B3F9B71E8}"/>
              </a:ext>
            </a:extLst>
          </p:cNvPr>
          <p:cNvGrpSpPr/>
          <p:nvPr/>
        </p:nvGrpSpPr>
        <p:grpSpPr>
          <a:xfrm>
            <a:off x="6740332" y="4462699"/>
            <a:ext cx="2135455" cy="2135455"/>
            <a:chOff x="6537960" y="4566751"/>
            <a:chExt cx="2135455" cy="2135455"/>
          </a:xfrm>
        </p:grpSpPr>
        <p:sp>
          <p:nvSpPr>
            <p:cNvPr id="6" name="円/楕円 2">
              <a:extLst>
                <a:ext uri="{FF2B5EF4-FFF2-40B4-BE49-F238E27FC236}">
                  <a16:creationId xmlns:a16="http://schemas.microsoft.com/office/drawing/2014/main" id="{2F290468-BA77-474D-8419-CDFD9755F474}"/>
                </a:ext>
              </a:extLst>
            </p:cNvPr>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公園のイラスト">
              <a:extLst>
                <a:ext uri="{FF2B5EF4-FFF2-40B4-BE49-F238E27FC236}">
                  <a16:creationId xmlns:a16="http://schemas.microsoft.com/office/drawing/2014/main" id="{F9029834-17CE-49CD-A131-E2E28B0D78F8}"/>
                </a:ext>
              </a:extLst>
            </p:cNvPr>
            <p:cNvPicPr>
              <a:picLocks noChangeAspect="1" noChangeArrowheads="1"/>
            </p:cNvPicPr>
            <p:nvPr/>
          </p:nvPicPr>
          <p:blipFill>
            <a:blip r:embed="rId3"/>
            <a:srcRect/>
            <a:stretch>
              <a:fillRect/>
            </a:stretch>
          </p:blipFill>
          <p:spPr bwMode="auto">
            <a:xfrm>
              <a:off x="6965132" y="5037024"/>
              <a:ext cx="1281112" cy="1066800"/>
            </a:xfrm>
            <a:prstGeom prst="rect">
              <a:avLst/>
            </a:prstGeom>
            <a:noFill/>
            <a:ln w="9525">
              <a:noFill/>
              <a:miter lim="800000"/>
              <a:headEnd/>
              <a:tailEnd/>
            </a:ln>
          </p:spPr>
        </p:pic>
        <p:sp>
          <p:nvSpPr>
            <p:cNvPr id="8" name="テキスト ボックス 11">
              <a:extLst>
                <a:ext uri="{FF2B5EF4-FFF2-40B4-BE49-F238E27FC236}">
                  <a16:creationId xmlns:a16="http://schemas.microsoft.com/office/drawing/2014/main" id="{7A95F670-0875-4482-8B94-EE9E9861B8EC}"/>
                </a:ext>
              </a:extLst>
            </p:cNvPr>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9" name="グループ化 8">
            <a:extLst>
              <a:ext uri="{FF2B5EF4-FFF2-40B4-BE49-F238E27FC236}">
                <a16:creationId xmlns:a16="http://schemas.microsoft.com/office/drawing/2014/main" id="{71152670-E3F4-474D-9319-AB11CAB64274}"/>
              </a:ext>
            </a:extLst>
          </p:cNvPr>
          <p:cNvGrpSpPr/>
          <p:nvPr/>
        </p:nvGrpSpPr>
        <p:grpSpPr>
          <a:xfrm>
            <a:off x="3504271" y="1184341"/>
            <a:ext cx="2135455" cy="2135455"/>
            <a:chOff x="3357240" y="1039591"/>
            <a:chExt cx="2135455" cy="2135455"/>
          </a:xfrm>
        </p:grpSpPr>
        <p:sp>
          <p:nvSpPr>
            <p:cNvPr id="10" name="円/楕円 28">
              <a:extLst>
                <a:ext uri="{FF2B5EF4-FFF2-40B4-BE49-F238E27FC236}">
                  <a16:creationId xmlns:a16="http://schemas.microsoft.com/office/drawing/2014/main" id="{45F54A2D-3809-4E77-9FA1-E197AE066564}"/>
                </a:ext>
              </a:extLst>
            </p:cNvPr>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8" descr="ダムのイラスト">
              <a:extLst>
                <a:ext uri="{FF2B5EF4-FFF2-40B4-BE49-F238E27FC236}">
                  <a16:creationId xmlns:a16="http://schemas.microsoft.com/office/drawing/2014/main" id="{1D68642D-2DA8-4A1D-AC1D-74F623F4C8DC}"/>
                </a:ext>
              </a:extLst>
            </p:cNvPr>
            <p:cNvPicPr>
              <a:picLocks noChangeAspect="1" noChangeArrowheads="1"/>
            </p:cNvPicPr>
            <p:nvPr/>
          </p:nvPicPr>
          <p:blipFill>
            <a:blip r:embed="rId4"/>
            <a:srcRect/>
            <a:stretch>
              <a:fillRect/>
            </a:stretch>
          </p:blipFill>
          <p:spPr bwMode="auto">
            <a:xfrm>
              <a:off x="3892774" y="1478228"/>
              <a:ext cx="1152525" cy="857250"/>
            </a:xfrm>
            <a:prstGeom prst="rect">
              <a:avLst/>
            </a:prstGeom>
            <a:noFill/>
            <a:ln w="9525">
              <a:noFill/>
              <a:miter lim="800000"/>
              <a:headEnd/>
              <a:tailEnd/>
            </a:ln>
          </p:spPr>
        </p:pic>
        <p:sp>
          <p:nvSpPr>
            <p:cNvPr id="12" name="テキスト ボックス 14">
              <a:extLst>
                <a:ext uri="{FF2B5EF4-FFF2-40B4-BE49-F238E27FC236}">
                  <a16:creationId xmlns:a16="http://schemas.microsoft.com/office/drawing/2014/main" id="{5704E62D-8D2E-440E-BE5A-2BB3B82AEEAF}"/>
                </a:ext>
              </a:extLst>
            </p:cNvPr>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13" name="グループ化 12">
            <a:extLst>
              <a:ext uri="{FF2B5EF4-FFF2-40B4-BE49-F238E27FC236}">
                <a16:creationId xmlns:a16="http://schemas.microsoft.com/office/drawing/2014/main" id="{6BC551E1-FCB4-4896-AF96-8597F52C71DE}"/>
              </a:ext>
            </a:extLst>
          </p:cNvPr>
          <p:cNvGrpSpPr/>
          <p:nvPr/>
        </p:nvGrpSpPr>
        <p:grpSpPr>
          <a:xfrm>
            <a:off x="1906584" y="2846596"/>
            <a:ext cx="2135455" cy="2135455"/>
            <a:chOff x="1895694" y="2826269"/>
            <a:chExt cx="2135455" cy="2135455"/>
          </a:xfrm>
        </p:grpSpPr>
        <p:sp>
          <p:nvSpPr>
            <p:cNvPr id="14" name="円/楕円 29">
              <a:extLst>
                <a:ext uri="{FF2B5EF4-FFF2-40B4-BE49-F238E27FC236}">
                  <a16:creationId xmlns:a16="http://schemas.microsoft.com/office/drawing/2014/main" id="{623D7073-0277-432B-8593-483614BBEB1B}"/>
                </a:ext>
              </a:extLst>
            </p:cNvPr>
            <p:cNvSpPr>
              <a:spLocks noChangeAspect="1"/>
            </p:cNvSpPr>
            <p:nvPr/>
          </p:nvSpPr>
          <p:spPr>
            <a:xfrm>
              <a:off x="1895694" y="2826269"/>
              <a:ext cx="2135455" cy="2135455"/>
            </a:xfrm>
            <a:prstGeom prst="ellipse">
              <a:avLst/>
            </a:prstGeom>
            <a:gradFill flip="none" rotWithShape="1">
              <a:gsLst>
                <a:gs pos="89000">
                  <a:srgbClr val="FFC000">
                    <a:lumMod val="80000"/>
                    <a:lumOff val="20000"/>
                  </a:srgbClr>
                </a:gs>
                <a:gs pos="66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12" descr="病院の建物イラスト（医療）">
              <a:extLst>
                <a:ext uri="{FF2B5EF4-FFF2-40B4-BE49-F238E27FC236}">
                  <a16:creationId xmlns:a16="http://schemas.microsoft.com/office/drawing/2014/main" id="{EC46F68F-52D4-4667-8F8E-4C518AA5EB19}"/>
                </a:ext>
              </a:extLst>
            </p:cNvPr>
            <p:cNvPicPr>
              <a:picLocks noChangeAspect="1" noChangeArrowheads="1"/>
            </p:cNvPicPr>
            <p:nvPr/>
          </p:nvPicPr>
          <p:blipFill>
            <a:blip r:embed="rId5"/>
            <a:srcRect/>
            <a:stretch>
              <a:fillRect/>
            </a:stretch>
          </p:blipFill>
          <p:spPr bwMode="auto">
            <a:xfrm>
              <a:off x="2337204" y="3197080"/>
              <a:ext cx="1354138" cy="915987"/>
            </a:xfrm>
            <a:prstGeom prst="rect">
              <a:avLst/>
            </a:prstGeom>
            <a:noFill/>
            <a:ln w="9525">
              <a:noFill/>
              <a:miter lim="800000"/>
              <a:headEnd/>
              <a:tailEnd/>
            </a:ln>
          </p:spPr>
        </p:pic>
        <p:sp>
          <p:nvSpPr>
            <p:cNvPr id="16" name="テキスト ボックス 15">
              <a:extLst>
                <a:ext uri="{FF2B5EF4-FFF2-40B4-BE49-F238E27FC236}">
                  <a16:creationId xmlns:a16="http://schemas.microsoft.com/office/drawing/2014/main" id="{8D6FD4F0-4AF6-4997-8AD1-2935A18F3A90}"/>
                </a:ext>
              </a:extLst>
            </p:cNvPr>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17" name="グループ化 16">
            <a:extLst>
              <a:ext uri="{FF2B5EF4-FFF2-40B4-BE49-F238E27FC236}">
                <a16:creationId xmlns:a16="http://schemas.microsoft.com/office/drawing/2014/main" id="{863D241F-D90D-4260-9424-FE9CB79D1A9D}"/>
              </a:ext>
            </a:extLst>
          </p:cNvPr>
          <p:cNvGrpSpPr/>
          <p:nvPr/>
        </p:nvGrpSpPr>
        <p:grpSpPr>
          <a:xfrm>
            <a:off x="281963" y="4462699"/>
            <a:ext cx="2135455" cy="2135455"/>
            <a:chOff x="270755" y="4426669"/>
            <a:chExt cx="2135455" cy="2135455"/>
          </a:xfrm>
        </p:grpSpPr>
        <p:sp>
          <p:nvSpPr>
            <p:cNvPr id="18" name="円/楕円 30">
              <a:extLst>
                <a:ext uri="{FF2B5EF4-FFF2-40B4-BE49-F238E27FC236}">
                  <a16:creationId xmlns:a16="http://schemas.microsoft.com/office/drawing/2014/main" id="{0A2A04FB-7710-4C4E-B644-384A878241F6}"/>
                </a:ext>
              </a:extLst>
            </p:cNvPr>
            <p:cNvSpPr>
              <a:spLocks noChangeAspect="1"/>
            </p:cNvSpPr>
            <p:nvPr/>
          </p:nvSpPr>
          <p:spPr>
            <a:xfrm>
              <a:off x="270755" y="4426669"/>
              <a:ext cx="2135455" cy="2135455"/>
            </a:xfrm>
            <a:prstGeom prst="ellipse">
              <a:avLst/>
            </a:prstGeom>
            <a:gradFill flip="none" rotWithShape="1">
              <a:gsLst>
                <a:gs pos="100000">
                  <a:srgbClr val="FFC000">
                    <a:lumMod val="80000"/>
                    <a:lumOff val="20000"/>
                  </a:srgbClr>
                </a:gs>
                <a:gs pos="63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D2A7E29-793D-48E9-9FC2-63B789A00554}"/>
                </a:ext>
              </a:extLst>
            </p:cNvPr>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20" name="Picture 16">
              <a:extLst>
                <a:ext uri="{FF2B5EF4-FFF2-40B4-BE49-F238E27FC236}">
                  <a16:creationId xmlns:a16="http://schemas.microsoft.com/office/drawing/2014/main" id="{681F63F6-D931-4527-9D5E-C82B0D3453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21" name="グループ化 20">
            <a:extLst>
              <a:ext uri="{FF2B5EF4-FFF2-40B4-BE49-F238E27FC236}">
                <a16:creationId xmlns:a16="http://schemas.microsoft.com/office/drawing/2014/main" id="{159898E9-66AD-4B2A-ABE9-72C6CB6EA63C}"/>
              </a:ext>
            </a:extLst>
          </p:cNvPr>
          <p:cNvGrpSpPr/>
          <p:nvPr/>
        </p:nvGrpSpPr>
        <p:grpSpPr>
          <a:xfrm>
            <a:off x="3548339" y="4462699"/>
            <a:ext cx="2135455" cy="2135455"/>
            <a:chOff x="3622698" y="4562225"/>
            <a:chExt cx="2135455" cy="2135455"/>
          </a:xfrm>
        </p:grpSpPr>
        <p:sp>
          <p:nvSpPr>
            <p:cNvPr id="22" name="円/楕円 24">
              <a:extLst>
                <a:ext uri="{FF2B5EF4-FFF2-40B4-BE49-F238E27FC236}">
                  <a16:creationId xmlns:a16="http://schemas.microsoft.com/office/drawing/2014/main" id="{5D941CBA-A80E-4093-8E40-240F96D27288}"/>
                </a:ext>
              </a:extLst>
            </p:cNvPr>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2">
              <a:extLst>
                <a:ext uri="{FF2B5EF4-FFF2-40B4-BE49-F238E27FC236}">
                  <a16:creationId xmlns:a16="http://schemas.microsoft.com/office/drawing/2014/main" id="{35AA0674-E577-4BC7-B755-7168CB893170}"/>
                </a:ext>
              </a:extLst>
            </p:cNvPr>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25" name="Picture 18" descr="読書のイラスト「女の子と本」">
              <a:extLst>
                <a:ext uri="{FF2B5EF4-FFF2-40B4-BE49-F238E27FC236}">
                  <a16:creationId xmlns:a16="http://schemas.microsoft.com/office/drawing/2014/main" id="{10398AB7-2162-4899-AC44-23DD0518EDFA}"/>
                </a:ext>
              </a:extLst>
            </p:cNvPr>
            <p:cNvPicPr>
              <a:picLocks noChangeAspect="1" noChangeArrowheads="1"/>
            </p:cNvPicPr>
            <p:nvPr/>
          </p:nvPicPr>
          <p:blipFill>
            <a:blip r:embed="rId7"/>
            <a:srcRect/>
            <a:stretch>
              <a:fillRect/>
            </a:stretch>
          </p:blipFill>
          <p:spPr bwMode="auto">
            <a:xfrm>
              <a:off x="4107300" y="5037024"/>
              <a:ext cx="1155700" cy="892175"/>
            </a:xfrm>
            <a:prstGeom prst="rect">
              <a:avLst/>
            </a:prstGeom>
            <a:noFill/>
            <a:ln w="9525">
              <a:noFill/>
              <a:miter lim="800000"/>
              <a:headEnd/>
              <a:tailEnd/>
            </a:ln>
          </p:spPr>
        </p:pic>
      </p:grpSp>
      <p:grpSp>
        <p:nvGrpSpPr>
          <p:cNvPr id="26" name="グループ化 25">
            <a:extLst>
              <a:ext uri="{FF2B5EF4-FFF2-40B4-BE49-F238E27FC236}">
                <a16:creationId xmlns:a16="http://schemas.microsoft.com/office/drawing/2014/main" id="{64CEE9DA-D861-4B43-920C-61C45F4B3514}"/>
              </a:ext>
            </a:extLst>
          </p:cNvPr>
          <p:cNvGrpSpPr/>
          <p:nvPr/>
        </p:nvGrpSpPr>
        <p:grpSpPr>
          <a:xfrm>
            <a:off x="281963" y="1184341"/>
            <a:ext cx="2135455" cy="2135455"/>
            <a:chOff x="360402" y="1061625"/>
            <a:chExt cx="2135455" cy="2135455"/>
          </a:xfrm>
        </p:grpSpPr>
        <p:sp>
          <p:nvSpPr>
            <p:cNvPr id="28" name="円/楕円 27">
              <a:extLst>
                <a:ext uri="{FF2B5EF4-FFF2-40B4-BE49-F238E27FC236}">
                  <a16:creationId xmlns:a16="http://schemas.microsoft.com/office/drawing/2014/main" id="{4AE51FD6-0DDC-492C-BBCF-DA8C72FF8B2D}"/>
                </a:ext>
              </a:extLst>
            </p:cNvPr>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22" descr="クレーン車のイラスト">
              <a:extLst>
                <a:ext uri="{FF2B5EF4-FFF2-40B4-BE49-F238E27FC236}">
                  <a16:creationId xmlns:a16="http://schemas.microsoft.com/office/drawing/2014/main" id="{5C7F1F9F-7547-45A7-9EBA-0A687AAD7C79}"/>
                </a:ext>
              </a:extLst>
            </p:cNvPr>
            <p:cNvPicPr>
              <a:picLocks noChangeAspect="1" noChangeArrowheads="1"/>
            </p:cNvPicPr>
            <p:nvPr/>
          </p:nvPicPr>
          <p:blipFill>
            <a:blip r:embed="rId8"/>
            <a:srcRect/>
            <a:stretch>
              <a:fillRect/>
            </a:stretch>
          </p:blipFill>
          <p:spPr bwMode="auto">
            <a:xfrm>
              <a:off x="843165" y="1377647"/>
              <a:ext cx="1155700" cy="955675"/>
            </a:xfrm>
            <a:prstGeom prst="rect">
              <a:avLst/>
            </a:prstGeom>
            <a:noFill/>
            <a:ln w="9525">
              <a:noFill/>
              <a:miter lim="800000"/>
              <a:headEnd/>
              <a:tailEnd/>
            </a:ln>
          </p:spPr>
        </p:pic>
        <p:sp>
          <p:nvSpPr>
            <p:cNvPr id="30" name="テキスト ボックス 25">
              <a:extLst>
                <a:ext uri="{FF2B5EF4-FFF2-40B4-BE49-F238E27FC236}">
                  <a16:creationId xmlns:a16="http://schemas.microsoft.com/office/drawing/2014/main" id="{96FDF352-BCE9-4895-AB40-1BC3CE5EBE33}"/>
                </a:ext>
              </a:extLst>
            </p:cNvPr>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31" name="グループ化 30">
            <a:extLst>
              <a:ext uri="{FF2B5EF4-FFF2-40B4-BE49-F238E27FC236}">
                <a16:creationId xmlns:a16="http://schemas.microsoft.com/office/drawing/2014/main" id="{4090B0DF-B545-4BE4-B367-A88959CD46F0}"/>
              </a:ext>
            </a:extLst>
          </p:cNvPr>
          <p:cNvGrpSpPr/>
          <p:nvPr/>
        </p:nvGrpSpPr>
        <p:grpSpPr>
          <a:xfrm>
            <a:off x="6751418" y="1184340"/>
            <a:ext cx="2135455" cy="2135455"/>
            <a:chOff x="6497491" y="995523"/>
            <a:chExt cx="2135455" cy="2135455"/>
          </a:xfrm>
        </p:grpSpPr>
        <p:sp>
          <p:nvSpPr>
            <p:cNvPr id="32" name="円/楕円 25">
              <a:extLst>
                <a:ext uri="{FF2B5EF4-FFF2-40B4-BE49-F238E27FC236}">
                  <a16:creationId xmlns:a16="http://schemas.microsoft.com/office/drawing/2014/main" id="{0A76477D-481C-4E11-BC2C-05227E914F92}"/>
                </a:ext>
              </a:extLst>
            </p:cNvPr>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24">
              <a:extLst>
                <a:ext uri="{FF2B5EF4-FFF2-40B4-BE49-F238E27FC236}">
                  <a16:creationId xmlns:a16="http://schemas.microsoft.com/office/drawing/2014/main" id="{999FDB52-4BB6-4DBE-AB84-9817F414FFC2}"/>
                </a:ext>
              </a:extLst>
            </p:cNvPr>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34" name="Picture 2">
              <a:extLst>
                <a:ext uri="{FF2B5EF4-FFF2-40B4-BE49-F238E27FC236}">
                  <a16:creationId xmlns:a16="http://schemas.microsoft.com/office/drawing/2014/main" id="{47D883E2-BA73-43B7-8FBA-950A8351B34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35" name="グループ化 34">
            <a:extLst>
              <a:ext uri="{FF2B5EF4-FFF2-40B4-BE49-F238E27FC236}">
                <a16:creationId xmlns:a16="http://schemas.microsoft.com/office/drawing/2014/main" id="{3F0EE80A-C811-44AC-92DF-3FA488E440CC}"/>
              </a:ext>
            </a:extLst>
          </p:cNvPr>
          <p:cNvGrpSpPr/>
          <p:nvPr/>
        </p:nvGrpSpPr>
        <p:grpSpPr>
          <a:xfrm>
            <a:off x="5162666" y="2846596"/>
            <a:ext cx="2135455" cy="2135455"/>
            <a:chOff x="4954292" y="2791127"/>
            <a:chExt cx="2135455" cy="2135455"/>
          </a:xfrm>
        </p:grpSpPr>
        <p:sp>
          <p:nvSpPr>
            <p:cNvPr id="36" name="円/楕円 26">
              <a:extLst>
                <a:ext uri="{FF2B5EF4-FFF2-40B4-BE49-F238E27FC236}">
                  <a16:creationId xmlns:a16="http://schemas.microsoft.com/office/drawing/2014/main" id="{A8667B6B-64DE-4CAF-90BF-750A05F42683}"/>
                </a:ext>
              </a:extLst>
            </p:cNvPr>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Picture 4">
              <a:extLst>
                <a:ext uri="{FF2B5EF4-FFF2-40B4-BE49-F238E27FC236}">
                  <a16:creationId xmlns:a16="http://schemas.microsoft.com/office/drawing/2014/main" id="{8942021B-5461-4D19-AD3A-E90B816D2459}"/>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38" name="正方形/長方形 2">
              <a:extLst>
                <a:ext uri="{FF2B5EF4-FFF2-40B4-BE49-F238E27FC236}">
                  <a16:creationId xmlns:a16="http://schemas.microsoft.com/office/drawing/2014/main" id="{28053F1A-72BD-43BD-AC19-E64E7719B390}"/>
                </a:ext>
              </a:extLst>
            </p:cNvPr>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 name="テキスト ボックス 1">
            <a:extLst>
              <a:ext uri="{FF2B5EF4-FFF2-40B4-BE49-F238E27FC236}">
                <a16:creationId xmlns:a16="http://schemas.microsoft.com/office/drawing/2014/main" id="{E71A3150-5C94-48C2-95FB-570042BDDD13}"/>
              </a:ext>
            </a:extLst>
          </p:cNvPr>
          <p:cNvSpPr txBox="1"/>
          <p:nvPr/>
        </p:nvSpPr>
        <p:spPr>
          <a:xfrm>
            <a:off x="2130321" y="1392145"/>
            <a:ext cx="1974495" cy="461665"/>
          </a:xfrm>
          <a:prstGeom prst="rect">
            <a:avLst/>
          </a:prstGeom>
          <a:noFill/>
        </p:spPr>
        <p:txBody>
          <a:bodyPr wrap="square" rtlCol="0">
            <a:spAutoFit/>
          </a:bodyPr>
          <a:lstStyle/>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豊かな生活</a:t>
            </a:r>
          </a:p>
        </p:txBody>
      </p:sp>
      <p:sp>
        <p:nvSpPr>
          <p:cNvPr id="39" name="テキスト ボックス 38">
            <a:extLst>
              <a:ext uri="{FF2B5EF4-FFF2-40B4-BE49-F238E27FC236}">
                <a16:creationId xmlns:a16="http://schemas.microsoft.com/office/drawing/2014/main" id="{813A19AB-EAC2-4F28-990B-3C03A1AC0C6A}"/>
              </a:ext>
            </a:extLst>
          </p:cNvPr>
          <p:cNvSpPr txBox="1"/>
          <p:nvPr/>
        </p:nvSpPr>
        <p:spPr>
          <a:xfrm>
            <a:off x="6174094" y="2475729"/>
            <a:ext cx="903699" cy="461665"/>
          </a:xfrm>
          <a:prstGeom prst="rect">
            <a:avLst/>
          </a:prstGeom>
          <a:noFill/>
        </p:spPr>
        <p:txBody>
          <a:bodyPr wrap="square" rtlCol="0">
            <a:spAutoFit/>
          </a:bodyPr>
          <a:lstStyle/>
          <a:p>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安心</a:t>
            </a:r>
          </a:p>
        </p:txBody>
      </p:sp>
      <p:sp>
        <p:nvSpPr>
          <p:cNvPr id="40" name="テキスト ボックス 39">
            <a:extLst>
              <a:ext uri="{FF2B5EF4-FFF2-40B4-BE49-F238E27FC236}">
                <a16:creationId xmlns:a16="http://schemas.microsoft.com/office/drawing/2014/main" id="{98141324-E714-4B25-AA71-A0292453C7F9}"/>
              </a:ext>
            </a:extLst>
          </p:cNvPr>
          <p:cNvSpPr txBox="1"/>
          <p:nvPr/>
        </p:nvSpPr>
        <p:spPr>
          <a:xfrm>
            <a:off x="202264" y="4134392"/>
            <a:ext cx="2135455" cy="461665"/>
          </a:xfrm>
          <a:prstGeom prst="rect">
            <a:avLst/>
          </a:prstGeom>
          <a:noFill/>
        </p:spPr>
        <p:txBody>
          <a:bodyPr wrap="square" rtlCol="0">
            <a:spAutoFit/>
          </a:bodyPr>
          <a:lstStyle/>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健康的な生活</a:t>
            </a:r>
          </a:p>
        </p:txBody>
      </p:sp>
      <p:sp>
        <p:nvSpPr>
          <p:cNvPr id="41" name="テキスト ボックス 40">
            <a:extLst>
              <a:ext uri="{FF2B5EF4-FFF2-40B4-BE49-F238E27FC236}">
                <a16:creationId xmlns:a16="http://schemas.microsoft.com/office/drawing/2014/main" id="{B5BE4B82-6250-474B-B090-E452A4D41984}"/>
              </a:ext>
            </a:extLst>
          </p:cNvPr>
          <p:cNvSpPr txBox="1"/>
          <p:nvPr/>
        </p:nvSpPr>
        <p:spPr>
          <a:xfrm>
            <a:off x="5068587" y="6204847"/>
            <a:ext cx="2414704" cy="461665"/>
          </a:xfrm>
          <a:prstGeom prst="rect">
            <a:avLst/>
          </a:prstGeom>
          <a:noFill/>
        </p:spPr>
        <p:txBody>
          <a:bodyPr wrap="square" rtlCol="0">
            <a:spAutoFit/>
          </a:bodyPr>
          <a:lstStyle/>
          <a:p>
            <a:r>
              <a:rPr kumimoji="1" lang="ja-JP" altLang="en-US" sz="2400" b="1" dirty="0">
                <a:solidFill>
                  <a:srgbClr val="7030A0"/>
                </a:solidFill>
                <a:latin typeface="HG丸ｺﾞｼｯｸM-PRO" panose="020F0600000000000000" pitchFamily="50" charset="-128"/>
                <a:ea typeface="HG丸ｺﾞｼｯｸM-PRO" panose="020F0600000000000000" pitchFamily="50" charset="-128"/>
              </a:rPr>
              <a:t>文化的なくらし</a:t>
            </a:r>
          </a:p>
        </p:txBody>
      </p:sp>
      <p:pic>
        <p:nvPicPr>
          <p:cNvPr id="27" name="図 26">
            <a:extLst>
              <a:ext uri="{FF2B5EF4-FFF2-40B4-BE49-F238E27FC236}">
                <a16:creationId xmlns:a16="http://schemas.microsoft.com/office/drawing/2014/main" id="{72EF0E51-2E07-672D-866F-E5B0F78F9B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1976" y="-136321"/>
            <a:ext cx="1093279" cy="1546387"/>
          </a:xfrm>
          <a:prstGeom prst="rect">
            <a:avLst/>
          </a:prstGeom>
        </p:spPr>
      </p:pic>
    </p:spTree>
    <p:extLst>
      <p:ext uri="{BB962C8B-B14F-4D97-AF65-F5344CB8AC3E}">
        <p14:creationId xmlns:p14="http://schemas.microsoft.com/office/powerpoint/2010/main" val="245004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185991" y="0"/>
            <a:ext cx="8604068" cy="903951"/>
          </a:xfrm>
        </p:spPr>
        <p:txBody>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どちらの候補を選ぶのか？</a:t>
            </a:r>
            <a:endParaRPr kumimoji="1" lang="ja-JP" altLang="en-US"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8A61FEBF-E619-4DCC-A9D8-87640EB9BA24}"/>
              </a:ext>
            </a:extLst>
          </p:cNvPr>
          <p:cNvSpPr/>
          <p:nvPr/>
        </p:nvSpPr>
        <p:spPr>
          <a:xfrm>
            <a:off x="4655976" y="2865065"/>
            <a:ext cx="4218057" cy="5639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2"/>
                </a:solidFill>
                <a:latin typeface="HG丸ｺﾞｼｯｸM-PRO" panose="020F0600000000000000" pitchFamily="50" charset="-128"/>
                <a:ea typeface="HG丸ｺﾞｼｯｸM-PRO" panose="020F0600000000000000" pitchFamily="50" charset="-128"/>
              </a:rPr>
              <a:t>小さな政府</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にすると</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2A7B57D3-CA4D-4B05-B4D7-DF306E9FC8C2}"/>
              </a:ext>
            </a:extLst>
          </p:cNvPr>
          <p:cNvSpPr/>
          <p:nvPr/>
        </p:nvSpPr>
        <p:spPr>
          <a:xfrm>
            <a:off x="269966" y="2865065"/>
            <a:ext cx="4218059" cy="5639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00B0F0"/>
                </a:solidFill>
                <a:latin typeface="HG丸ｺﾞｼｯｸM-PRO" panose="020F0600000000000000" pitchFamily="50" charset="-128"/>
                <a:ea typeface="HG丸ｺﾞｼｯｸM-PRO" panose="020F0600000000000000" pitchFamily="50" charset="-128"/>
              </a:rPr>
              <a:t>大きな政府</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にすると</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矢印: 下 2">
            <a:extLst>
              <a:ext uri="{FF2B5EF4-FFF2-40B4-BE49-F238E27FC236}">
                <a16:creationId xmlns:a16="http://schemas.microsoft.com/office/drawing/2014/main" id="{7A989528-7BF0-419F-82E3-D3A6D9CE1C8B}"/>
              </a:ext>
            </a:extLst>
          </p:cNvPr>
          <p:cNvSpPr/>
          <p:nvPr/>
        </p:nvSpPr>
        <p:spPr>
          <a:xfrm>
            <a:off x="1777359" y="3532127"/>
            <a:ext cx="1027612" cy="357051"/>
          </a:xfrm>
          <a:prstGeom prst="downArrow">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BE9D2C8-B092-43D8-A79E-7992A907D5CD}"/>
              </a:ext>
            </a:extLst>
          </p:cNvPr>
          <p:cNvSpPr/>
          <p:nvPr/>
        </p:nvSpPr>
        <p:spPr>
          <a:xfrm>
            <a:off x="269966" y="3992305"/>
            <a:ext cx="4218059" cy="1325563"/>
          </a:xfrm>
          <a:prstGeom prst="roundRect">
            <a:avLst>
              <a:gd name="adj" fmla="val 96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医療費の自己負担の減少や</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年金が増加するなどの</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社会保障が充実するが、</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国民の負担が増す</a:t>
            </a:r>
            <a:endParaRPr kumimoji="1"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矢印: 下 8">
            <a:extLst>
              <a:ext uri="{FF2B5EF4-FFF2-40B4-BE49-F238E27FC236}">
                <a16:creationId xmlns:a16="http://schemas.microsoft.com/office/drawing/2014/main" id="{EE846B25-1C74-459E-B553-F4B3D9146ED7}"/>
              </a:ext>
            </a:extLst>
          </p:cNvPr>
          <p:cNvSpPr/>
          <p:nvPr/>
        </p:nvSpPr>
        <p:spPr>
          <a:xfrm>
            <a:off x="6251198" y="3532127"/>
            <a:ext cx="1027612" cy="357051"/>
          </a:xfrm>
          <a:prstGeom prst="downArrow">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C63E37DB-D930-446E-B6EC-C4E27F34E4B8}"/>
              </a:ext>
            </a:extLst>
          </p:cNvPr>
          <p:cNvSpPr/>
          <p:nvPr/>
        </p:nvSpPr>
        <p:spPr>
          <a:xfrm>
            <a:off x="4655976" y="3992305"/>
            <a:ext cx="4218058" cy="13255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国民の負担は減るが、</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医療費の自己負担分が増え、</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年金が減るなど</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歳出が減る可能性あり</a:t>
            </a:r>
            <a:endParaRPr kumimoji="1"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矢印: 下 5">
            <a:extLst>
              <a:ext uri="{FF2B5EF4-FFF2-40B4-BE49-F238E27FC236}">
                <a16:creationId xmlns:a16="http://schemas.microsoft.com/office/drawing/2014/main" id="{584BD564-5AC8-4A79-8179-078B194DC961}"/>
              </a:ext>
            </a:extLst>
          </p:cNvPr>
          <p:cNvSpPr/>
          <p:nvPr/>
        </p:nvSpPr>
        <p:spPr>
          <a:xfrm>
            <a:off x="3104605" y="5441167"/>
            <a:ext cx="2934788" cy="316705"/>
          </a:xfrm>
          <a:prstGeom prst="downArrow">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ABEF83CD-73AF-46C6-9757-B741F42CD297}"/>
              </a:ext>
            </a:extLst>
          </p:cNvPr>
          <p:cNvSpPr/>
          <p:nvPr/>
        </p:nvSpPr>
        <p:spPr>
          <a:xfrm>
            <a:off x="269967" y="5881172"/>
            <a:ext cx="8604066" cy="8856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700" dirty="0">
                <a:solidFill>
                  <a:schemeClr val="tx1"/>
                </a:solidFill>
                <a:latin typeface="HGS創英角ﾎﾟｯﾌﾟ体" panose="040B0A00000000000000" pitchFamily="50" charset="-128"/>
                <a:ea typeface="HGS創英角ﾎﾟｯﾌﾟ体" panose="040B0A00000000000000" pitchFamily="50" charset="-128"/>
              </a:rPr>
              <a:t>どちらを選択するかは</a:t>
            </a:r>
            <a:r>
              <a:rPr kumimoji="1" lang="ja-JP" altLang="en-US" sz="2700" b="1" dirty="0">
                <a:solidFill>
                  <a:srgbClr val="0070C0"/>
                </a:solidFill>
                <a:latin typeface="HGS創英角ﾎﾟｯﾌﾟ体" panose="040B0A00000000000000" pitchFamily="50" charset="-128"/>
                <a:ea typeface="HGS創英角ﾎﾟｯﾌﾟ体" panose="040B0A00000000000000" pitchFamily="50" charset="-128"/>
              </a:rPr>
              <a:t>選挙により国民が選択</a:t>
            </a:r>
            <a:r>
              <a:rPr kumimoji="1" lang="ja-JP" altLang="en-US" sz="2700" dirty="0">
                <a:solidFill>
                  <a:schemeClr val="tx1"/>
                </a:solidFill>
                <a:latin typeface="HGS創英角ﾎﾟｯﾌﾟ体" panose="040B0A00000000000000" pitchFamily="50" charset="-128"/>
                <a:ea typeface="HGS創英角ﾎﾟｯﾌﾟ体" panose="040B0A00000000000000" pitchFamily="50" charset="-128"/>
              </a:rPr>
              <a:t>する</a:t>
            </a:r>
            <a:endParaRPr kumimoji="1" lang="en-US" altLang="ja-JP" sz="2700" dirty="0">
              <a:solidFill>
                <a:schemeClr val="tx1"/>
              </a:solidFill>
              <a:latin typeface="HGS創英角ﾎﾟｯﾌﾟ体" panose="040B0A00000000000000" pitchFamily="50" charset="-128"/>
              <a:ea typeface="HGS創英角ﾎﾟｯﾌﾟ体" panose="040B0A00000000000000" pitchFamily="50" charset="-128"/>
            </a:endParaRPr>
          </a:p>
        </p:txBody>
      </p:sp>
      <p:pic>
        <p:nvPicPr>
          <p:cNvPr id="13" name="Picture 2" descr="政治家のイラスト「記者会見・国会答弁」2">
            <a:extLst>
              <a:ext uri="{FF2B5EF4-FFF2-40B4-BE49-F238E27FC236}">
                <a16:creationId xmlns:a16="http://schemas.microsoft.com/office/drawing/2014/main" id="{CE3C8569-5A80-4534-AE45-9B1DB07CA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278" y="909513"/>
            <a:ext cx="1725775" cy="1955552"/>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ゲームのキャラクター&#10;&#10;中程度の精度で自動的に生成された説明">
            <a:extLst>
              <a:ext uri="{FF2B5EF4-FFF2-40B4-BE49-F238E27FC236}">
                <a16:creationId xmlns:a16="http://schemas.microsoft.com/office/drawing/2014/main" id="{DB52610E-8BA8-401D-ADEF-0A56A32E190C}"/>
              </a:ext>
            </a:extLst>
          </p:cNvPr>
          <p:cNvPicPr>
            <a:picLocks noChangeAspect="1"/>
          </p:cNvPicPr>
          <p:nvPr/>
        </p:nvPicPr>
        <p:blipFill>
          <a:blip r:embed="rId4"/>
          <a:stretch>
            <a:fillRect/>
          </a:stretch>
        </p:blipFill>
        <p:spPr>
          <a:xfrm flipH="1">
            <a:off x="5970959" y="903951"/>
            <a:ext cx="1588090" cy="1966675"/>
          </a:xfrm>
          <a:prstGeom prst="rect">
            <a:avLst/>
          </a:prstGeom>
        </p:spPr>
      </p:pic>
    </p:spTree>
    <p:extLst>
      <p:ext uri="{BB962C8B-B14F-4D97-AF65-F5344CB8AC3E}">
        <p14:creationId xmlns:p14="http://schemas.microsoft.com/office/powerpoint/2010/main" val="320700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B96736-0028-4320-9F13-7AB8C2B0EC5A}"/>
              </a:ext>
            </a:extLst>
          </p:cNvPr>
          <p:cNvSpPr>
            <a:spLocks noGrp="1"/>
          </p:cNvSpPr>
          <p:nvPr>
            <p:ph type="title"/>
          </p:nvPr>
        </p:nvSpPr>
        <p:spPr>
          <a:xfrm>
            <a:off x="229630" y="1"/>
            <a:ext cx="6079552" cy="956186"/>
          </a:xfrm>
        </p:spPr>
        <p:txBody>
          <a:bodyPr>
            <a:normAutofit/>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選挙の振り返り</a:t>
            </a:r>
          </a:p>
        </p:txBody>
      </p:sp>
      <p:sp>
        <p:nvSpPr>
          <p:cNvPr id="24" name="四角形: 角を丸くする 23">
            <a:extLst>
              <a:ext uri="{FF2B5EF4-FFF2-40B4-BE49-F238E27FC236}">
                <a16:creationId xmlns:a16="http://schemas.microsoft.com/office/drawing/2014/main" id="{B535D674-EE6E-43CA-A2C3-EFE51F651C4D}"/>
              </a:ext>
            </a:extLst>
          </p:cNvPr>
          <p:cNvSpPr/>
          <p:nvPr/>
        </p:nvSpPr>
        <p:spPr>
          <a:xfrm>
            <a:off x="180124" y="1080750"/>
            <a:ext cx="8783741" cy="2801850"/>
          </a:xfrm>
          <a:prstGeom prst="roundRect">
            <a:avLst>
              <a:gd name="adj" fmla="val 53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国や地域の課題</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を理解できましたか？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・候補者を選ぶ基準について、</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政策の違いなど考える</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ことができましたか？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・他者との対話や議論により、個人個人の考えや価値観の違いが理解できましたか？</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1" dirty="0">
                <a:solidFill>
                  <a:srgbClr val="FF66FF"/>
                </a:solidFill>
                <a:latin typeface="HG丸ｺﾞｼｯｸM-PRO" panose="020F0600000000000000" pitchFamily="50" charset="-128"/>
                <a:ea typeface="HG丸ｺﾞｼｯｸM-PRO" panose="020F0600000000000000" pitchFamily="50" charset="-128"/>
              </a:rPr>
              <a:t>どうすれば若者の投票率が上がると思いますか？</a:t>
            </a:r>
          </a:p>
        </p:txBody>
      </p:sp>
      <p:sp>
        <p:nvSpPr>
          <p:cNvPr id="27" name="矢印: 下 26">
            <a:extLst>
              <a:ext uri="{FF2B5EF4-FFF2-40B4-BE49-F238E27FC236}">
                <a16:creationId xmlns:a16="http://schemas.microsoft.com/office/drawing/2014/main" id="{8D14C56F-0138-4406-BD0D-C8E6548D5D56}"/>
              </a:ext>
            </a:extLst>
          </p:cNvPr>
          <p:cNvSpPr/>
          <p:nvPr/>
        </p:nvSpPr>
        <p:spPr>
          <a:xfrm>
            <a:off x="2834815" y="4007164"/>
            <a:ext cx="3474370" cy="459150"/>
          </a:xfrm>
          <a:prstGeom prst="downArrow">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F446AC7-8136-4BA4-91C4-53CA1082BC98}"/>
              </a:ext>
            </a:extLst>
          </p:cNvPr>
          <p:cNvSpPr/>
          <p:nvPr/>
        </p:nvSpPr>
        <p:spPr>
          <a:xfrm>
            <a:off x="180125" y="4580747"/>
            <a:ext cx="8783740" cy="6867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自分で考え、行動に移す</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（一票を投じる）ことが大事</a:t>
            </a:r>
          </a:p>
        </p:txBody>
      </p:sp>
      <p:sp>
        <p:nvSpPr>
          <p:cNvPr id="11" name="矢印: 下 10">
            <a:extLst>
              <a:ext uri="{FF2B5EF4-FFF2-40B4-BE49-F238E27FC236}">
                <a16:creationId xmlns:a16="http://schemas.microsoft.com/office/drawing/2014/main" id="{7F981BDA-F18A-421D-A5D6-976B22EBB383}"/>
              </a:ext>
            </a:extLst>
          </p:cNvPr>
          <p:cNvSpPr/>
          <p:nvPr/>
        </p:nvSpPr>
        <p:spPr>
          <a:xfrm>
            <a:off x="2834815" y="5381892"/>
            <a:ext cx="3474370" cy="459150"/>
          </a:xfrm>
          <a:prstGeom prst="downArrow">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2CB022A-43E2-4E98-B259-5AAE2E38FEA8}"/>
              </a:ext>
            </a:extLst>
          </p:cNvPr>
          <p:cNvSpPr/>
          <p:nvPr/>
        </p:nvSpPr>
        <p:spPr>
          <a:xfrm>
            <a:off x="180125" y="5955475"/>
            <a:ext cx="8783740" cy="6867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主権者として行動</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すること</a:t>
            </a:r>
          </a:p>
        </p:txBody>
      </p:sp>
      <p:pic>
        <p:nvPicPr>
          <p:cNvPr id="4" name="図 3">
            <a:extLst>
              <a:ext uri="{FF2B5EF4-FFF2-40B4-BE49-F238E27FC236}">
                <a16:creationId xmlns:a16="http://schemas.microsoft.com/office/drawing/2014/main" id="{816E3054-F996-3268-8EBA-76CC6BDBD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963" y="-149275"/>
            <a:ext cx="1032522" cy="1460449"/>
          </a:xfrm>
          <a:prstGeom prst="rect">
            <a:avLst/>
          </a:prstGeom>
        </p:spPr>
      </p:pic>
    </p:spTree>
    <p:extLst>
      <p:ext uri="{BB962C8B-B14F-4D97-AF65-F5344CB8AC3E}">
        <p14:creationId xmlns:p14="http://schemas.microsoft.com/office/powerpoint/2010/main" val="387299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B96736-0028-4320-9F13-7AB8C2B0EC5A}"/>
              </a:ext>
            </a:extLst>
          </p:cNvPr>
          <p:cNvSpPr>
            <a:spLocks noGrp="1"/>
          </p:cNvSpPr>
          <p:nvPr>
            <p:ph type="title"/>
          </p:nvPr>
        </p:nvSpPr>
        <p:spPr>
          <a:xfrm>
            <a:off x="138008" y="0"/>
            <a:ext cx="7029279" cy="1135737"/>
          </a:xfrm>
        </p:spPr>
        <p:txBody>
          <a:bodyPr>
            <a:noAutofit/>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自分たちで拓く日本の未来</a:t>
            </a:r>
          </a:p>
        </p:txBody>
      </p:sp>
      <p:sp>
        <p:nvSpPr>
          <p:cNvPr id="5" name="矢印: 下 4">
            <a:extLst>
              <a:ext uri="{FF2B5EF4-FFF2-40B4-BE49-F238E27FC236}">
                <a16:creationId xmlns:a16="http://schemas.microsoft.com/office/drawing/2014/main" id="{2E814935-722D-4DF8-A862-147C4D315152}"/>
              </a:ext>
            </a:extLst>
          </p:cNvPr>
          <p:cNvSpPr/>
          <p:nvPr/>
        </p:nvSpPr>
        <p:spPr>
          <a:xfrm>
            <a:off x="575486" y="2712508"/>
            <a:ext cx="1482880" cy="316676"/>
          </a:xfrm>
          <a:prstGeom prst="downArrow">
            <a:avLst>
              <a:gd name="adj1" fmla="val 50000"/>
              <a:gd name="adj2" fmla="val 53968"/>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3" name="四角形: 角を丸くする 2">
            <a:extLst>
              <a:ext uri="{FF2B5EF4-FFF2-40B4-BE49-F238E27FC236}">
                <a16:creationId xmlns:a16="http://schemas.microsoft.com/office/drawing/2014/main" id="{0C57FC41-6F3D-4663-AE38-E3FDC676D16A}"/>
              </a:ext>
            </a:extLst>
          </p:cNvPr>
          <p:cNvSpPr/>
          <p:nvPr/>
        </p:nvSpPr>
        <p:spPr>
          <a:xfrm>
            <a:off x="73533" y="1438778"/>
            <a:ext cx="2486787" cy="1135737"/>
          </a:xfrm>
          <a:prstGeom prst="roundRect">
            <a:avLst>
              <a:gd name="adj" fmla="val 117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税金の集め方、使い方に関心を持つ</a:t>
            </a:r>
          </a:p>
        </p:txBody>
      </p:sp>
      <p:sp>
        <p:nvSpPr>
          <p:cNvPr id="13" name="四角形: 角を丸くする 12">
            <a:extLst>
              <a:ext uri="{FF2B5EF4-FFF2-40B4-BE49-F238E27FC236}">
                <a16:creationId xmlns:a16="http://schemas.microsoft.com/office/drawing/2014/main" id="{A88D0F9B-87FA-45B0-A827-6DB6006529D3}"/>
              </a:ext>
            </a:extLst>
          </p:cNvPr>
          <p:cNvSpPr/>
          <p:nvPr/>
        </p:nvSpPr>
        <p:spPr>
          <a:xfrm>
            <a:off x="73533" y="3167177"/>
            <a:ext cx="2486787" cy="1135737"/>
          </a:xfrm>
          <a:prstGeom prst="roundRect">
            <a:avLst>
              <a:gd name="adj" fmla="val 117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国民それぞれの</a:t>
            </a: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異なる意見を調整</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する必要あり</a:t>
            </a:r>
          </a:p>
        </p:txBody>
      </p:sp>
      <p:sp>
        <p:nvSpPr>
          <p:cNvPr id="15" name="四角形: 角を丸くする 14">
            <a:extLst>
              <a:ext uri="{FF2B5EF4-FFF2-40B4-BE49-F238E27FC236}">
                <a16:creationId xmlns:a16="http://schemas.microsoft.com/office/drawing/2014/main" id="{BBB036F0-7F25-4664-AC49-C6418D1A34EE}"/>
              </a:ext>
            </a:extLst>
          </p:cNvPr>
          <p:cNvSpPr/>
          <p:nvPr/>
        </p:nvSpPr>
        <p:spPr>
          <a:xfrm>
            <a:off x="73533" y="4869072"/>
            <a:ext cx="2486787" cy="1456518"/>
          </a:xfrm>
          <a:prstGeom prst="roundRect">
            <a:avLst>
              <a:gd name="adj" fmla="val 102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国民から選ばれた</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代表者が</a:t>
            </a: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議会で</a:t>
            </a:r>
            <a:endParaRPr kumimoji="1" lang="en-US" altLang="ja-JP" sz="2400" b="1" dirty="0">
              <a:solidFill>
                <a:srgbClr val="0070C0"/>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法律や予算を</a:t>
            </a:r>
            <a:endParaRPr kumimoji="1" lang="en-US" altLang="ja-JP" sz="2400" b="1" dirty="0">
              <a:solidFill>
                <a:srgbClr val="0070C0"/>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決定</a:t>
            </a:r>
          </a:p>
        </p:txBody>
      </p:sp>
      <p:sp>
        <p:nvSpPr>
          <p:cNvPr id="17" name="矢印: 下 16">
            <a:extLst>
              <a:ext uri="{FF2B5EF4-FFF2-40B4-BE49-F238E27FC236}">
                <a16:creationId xmlns:a16="http://schemas.microsoft.com/office/drawing/2014/main" id="{32459509-3D3E-4812-B294-C2498D680542}"/>
              </a:ext>
            </a:extLst>
          </p:cNvPr>
          <p:cNvSpPr/>
          <p:nvPr/>
        </p:nvSpPr>
        <p:spPr>
          <a:xfrm>
            <a:off x="575486" y="4440907"/>
            <a:ext cx="1482880" cy="290924"/>
          </a:xfrm>
          <a:prstGeom prst="downArrow">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4485BA6E-3359-4BF4-BCD5-AA15196BA432}"/>
              </a:ext>
            </a:extLst>
          </p:cNvPr>
          <p:cNvSpPr/>
          <p:nvPr/>
        </p:nvSpPr>
        <p:spPr>
          <a:xfrm rot="16200000">
            <a:off x="1967978" y="3639113"/>
            <a:ext cx="2065216" cy="444138"/>
          </a:xfrm>
          <a:prstGeom prst="downArrow">
            <a:avLst>
              <a:gd name="adj1" fmla="val 50000"/>
              <a:gd name="adj2" fmla="val 63725"/>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D7CD45F6-CA8A-4B69-8B8B-281D6A1AF975}"/>
              </a:ext>
            </a:extLst>
          </p:cNvPr>
          <p:cNvSpPr/>
          <p:nvPr/>
        </p:nvSpPr>
        <p:spPr>
          <a:xfrm>
            <a:off x="5456180" y="1968753"/>
            <a:ext cx="1336276" cy="3750907"/>
          </a:xfrm>
          <a:prstGeom prst="roundRect">
            <a:avLst>
              <a:gd name="adj" fmla="val 89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自分たちの考えを出し合う</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ことが</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大切</a:t>
            </a:r>
          </a:p>
        </p:txBody>
      </p:sp>
      <p:sp>
        <p:nvSpPr>
          <p:cNvPr id="20" name="矢印: 下 19">
            <a:extLst>
              <a:ext uri="{FF2B5EF4-FFF2-40B4-BE49-F238E27FC236}">
                <a16:creationId xmlns:a16="http://schemas.microsoft.com/office/drawing/2014/main" id="{00BF25AB-DBE2-47E0-B49B-AA1F3512310E}"/>
              </a:ext>
            </a:extLst>
          </p:cNvPr>
          <p:cNvSpPr/>
          <p:nvPr/>
        </p:nvSpPr>
        <p:spPr>
          <a:xfrm rot="16200000">
            <a:off x="4033678" y="3639113"/>
            <a:ext cx="2065216" cy="444138"/>
          </a:xfrm>
          <a:prstGeom prst="downArrow">
            <a:avLst>
              <a:gd name="adj1" fmla="val 50000"/>
              <a:gd name="adj2" fmla="val 63725"/>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F9F9DB84-9612-48E5-93A7-312F92277BB0}"/>
              </a:ext>
            </a:extLst>
          </p:cNvPr>
          <p:cNvSpPr/>
          <p:nvPr/>
        </p:nvSpPr>
        <p:spPr>
          <a:xfrm>
            <a:off x="3340114" y="1968754"/>
            <a:ext cx="1336276" cy="3750907"/>
          </a:xfrm>
          <a:prstGeom prst="roundRect">
            <a:avLst>
              <a:gd name="adj" fmla="val 75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自分たちの</a:t>
            </a: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国のルールを</a:t>
            </a:r>
            <a:endParaRPr kumimoji="1"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自分たちで</a:t>
            </a:r>
            <a:endParaRPr kumimoji="1"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決める</a:t>
            </a:r>
          </a:p>
        </p:txBody>
      </p:sp>
      <p:sp>
        <p:nvSpPr>
          <p:cNvPr id="22" name="矢印: 下 21">
            <a:extLst>
              <a:ext uri="{FF2B5EF4-FFF2-40B4-BE49-F238E27FC236}">
                <a16:creationId xmlns:a16="http://schemas.microsoft.com/office/drawing/2014/main" id="{69109107-DED4-4744-8D49-72D325DE69DE}"/>
              </a:ext>
            </a:extLst>
          </p:cNvPr>
          <p:cNvSpPr/>
          <p:nvPr/>
        </p:nvSpPr>
        <p:spPr>
          <a:xfrm rot="16200000">
            <a:off x="6149745" y="3639112"/>
            <a:ext cx="2065217" cy="444138"/>
          </a:xfrm>
          <a:prstGeom prst="downArrow">
            <a:avLst>
              <a:gd name="adj1" fmla="val 50000"/>
              <a:gd name="adj2" fmla="val 63725"/>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2BED287E-86E2-411A-8F92-7CF1ACE6D874}"/>
              </a:ext>
            </a:extLst>
          </p:cNvPr>
          <p:cNvSpPr/>
          <p:nvPr/>
        </p:nvSpPr>
        <p:spPr>
          <a:xfrm>
            <a:off x="7572250" y="1968754"/>
            <a:ext cx="1336276" cy="3750906"/>
          </a:xfrm>
          <a:prstGeom prst="roundRect">
            <a:avLst>
              <a:gd name="adj" fmla="val 10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選挙で一票を投じる</a:t>
            </a: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責任を持てる大人</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になる</a:t>
            </a:r>
          </a:p>
        </p:txBody>
      </p:sp>
      <p:pic>
        <p:nvPicPr>
          <p:cNvPr id="7" name="図 6">
            <a:extLst>
              <a:ext uri="{FF2B5EF4-FFF2-40B4-BE49-F238E27FC236}">
                <a16:creationId xmlns:a16="http://schemas.microsoft.com/office/drawing/2014/main" id="{BD2A87C3-5680-52B6-AB4B-46E2A6738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58" y="-198358"/>
            <a:ext cx="1685536" cy="2384104"/>
          </a:xfrm>
          <a:prstGeom prst="rect">
            <a:avLst/>
          </a:prstGeom>
        </p:spPr>
      </p:pic>
    </p:spTree>
    <p:extLst>
      <p:ext uri="{BB962C8B-B14F-4D97-AF65-F5344CB8AC3E}">
        <p14:creationId xmlns:p14="http://schemas.microsoft.com/office/powerpoint/2010/main" val="18288748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TotalTime>
  <Words>1866</Words>
  <Application>Microsoft Office PowerPoint</Application>
  <PresentationFormat>画面に合わせる (4:3)</PresentationFormat>
  <Paragraphs>244</Paragraphs>
  <Slides>9</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HGP創英角ﾎﾟｯﾌﾟ体</vt:lpstr>
      <vt:lpstr>HGS創英角ﾎﾟｯﾌﾟ体</vt:lpstr>
      <vt:lpstr>HG丸ｺﾞｼｯｸM-PRO</vt:lpstr>
      <vt:lpstr>游ゴシック</vt:lpstr>
      <vt:lpstr>Arial</vt:lpstr>
      <vt:lpstr>Calibri</vt:lpstr>
      <vt:lpstr>Calibri Light</vt:lpstr>
      <vt:lpstr>Office テーマ</vt:lpstr>
      <vt:lpstr>どちらの候補を選びますか？</vt:lpstr>
      <vt:lpstr>日本の選挙制度はどうなっている？</vt:lpstr>
      <vt:lpstr>候補者の情報の集め方</vt:lpstr>
      <vt:lpstr>税金の集め方、使い方の決定方法</vt:lpstr>
      <vt:lpstr>税金はこのように集められている</vt:lpstr>
      <vt:lpstr>税金はこのように使われている</vt:lpstr>
      <vt:lpstr>どちらの候補を選ぶのか？</vt:lpstr>
      <vt:lpstr>選挙の振り返り</vt:lpstr>
      <vt:lpstr>自分たちで拓く日本の未来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自分たちで拓く日本の未来</dc:title>
  <dc:creator>清水 透</dc:creator>
  <cp:lastModifiedBy>ishigaki1@JDLSERVER.LOCAL</cp:lastModifiedBy>
  <cp:revision>10</cp:revision>
  <dcterms:created xsi:type="dcterms:W3CDTF">2021-08-27T12:46:13Z</dcterms:created>
  <dcterms:modified xsi:type="dcterms:W3CDTF">2022-09-06T11:17:59Z</dcterms:modified>
</cp:coreProperties>
</file>