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80" r:id="rId4"/>
    <p:sldId id="281" r:id="rId5"/>
    <p:sldId id="279" r:id="rId6"/>
    <p:sldId id="258" r:id="rId7"/>
    <p:sldId id="259" r:id="rId8"/>
    <p:sldId id="261" r:id="rId9"/>
    <p:sldId id="262" r:id="rId10"/>
    <p:sldId id="265" r:id="rId11"/>
    <p:sldId id="266" r:id="rId12"/>
    <p:sldId id="267" r:id="rId13"/>
    <p:sldId id="278" r:id="rId14"/>
    <p:sldId id="273" r:id="rId15"/>
    <p:sldId id="275" r:id="rId16"/>
    <p:sldId id="263" r:id="rId17"/>
    <p:sldId id="282" r:id="rId18"/>
  </p:sldIdLst>
  <p:sldSz cx="9144000" cy="6858000" type="screen4x3"/>
  <p:notesSz cx="6765925" cy="9898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6" autoAdjust="0"/>
    <p:restoredTop sz="74937" autoAdjust="0"/>
  </p:normalViewPr>
  <p:slideViewPr>
    <p:cSldViewPr snapToGrid="0">
      <p:cViewPr varScale="1">
        <p:scale>
          <a:sx n="79" d="100"/>
          <a:sy n="79" d="100"/>
        </p:scale>
        <p:origin x="89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13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31901" cy="496622"/>
          </a:xfrm>
          <a:prstGeom prst="rect">
            <a:avLst/>
          </a:prstGeom>
        </p:spPr>
        <p:txBody>
          <a:bodyPr vert="horz" lIns="95214" tIns="47606" rIns="95214" bIns="476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2459" y="0"/>
            <a:ext cx="2931901" cy="496622"/>
          </a:xfrm>
          <a:prstGeom prst="rect">
            <a:avLst/>
          </a:prstGeom>
        </p:spPr>
        <p:txBody>
          <a:bodyPr vert="horz" lIns="95214" tIns="47606" rIns="95214" bIns="47606" rtlCol="0"/>
          <a:lstStyle>
            <a:lvl1pPr algn="r">
              <a:defRPr sz="1200"/>
            </a:lvl1pPr>
          </a:lstStyle>
          <a:p>
            <a:fld id="{8ED7A42C-13EF-4095-9B73-C96A7C311A5F}" type="datetimeFigureOut">
              <a:rPr kumimoji="1" lang="ja-JP" altLang="en-US" smtClean="0"/>
              <a:t>2022/7/7</a:t>
            </a:fld>
            <a:endParaRPr kumimoji="1" lang="ja-JP" altLang="en-US"/>
          </a:p>
        </p:txBody>
      </p:sp>
      <p:sp>
        <p:nvSpPr>
          <p:cNvPr id="4" name="スライド イメージ プレースホルダー 3"/>
          <p:cNvSpPr>
            <a:spLocks noGrp="1" noRot="1" noChangeAspect="1"/>
          </p:cNvSpPr>
          <p:nvPr>
            <p:ph type="sldImg" idx="2"/>
          </p:nvPr>
        </p:nvSpPr>
        <p:spPr>
          <a:xfrm>
            <a:off x="1157288" y="1238250"/>
            <a:ext cx="4451350" cy="3338513"/>
          </a:xfrm>
          <a:prstGeom prst="rect">
            <a:avLst/>
          </a:prstGeom>
          <a:noFill/>
          <a:ln w="12700">
            <a:solidFill>
              <a:prstClr val="black"/>
            </a:solidFill>
          </a:ln>
        </p:spPr>
        <p:txBody>
          <a:bodyPr vert="horz" lIns="95214" tIns="47606" rIns="95214" bIns="47606" rtlCol="0" anchor="ctr"/>
          <a:lstStyle/>
          <a:p>
            <a:endParaRPr lang="ja-JP" altLang="en-US"/>
          </a:p>
        </p:txBody>
      </p:sp>
      <p:sp>
        <p:nvSpPr>
          <p:cNvPr id="5" name="ノート プレースホルダー 4"/>
          <p:cNvSpPr>
            <a:spLocks noGrp="1"/>
          </p:cNvSpPr>
          <p:nvPr>
            <p:ph type="body" sz="quarter" idx="3"/>
          </p:nvPr>
        </p:nvSpPr>
        <p:spPr>
          <a:xfrm>
            <a:off x="676593" y="4763442"/>
            <a:ext cx="5412740" cy="3897363"/>
          </a:xfrm>
          <a:prstGeom prst="rect">
            <a:avLst/>
          </a:prstGeom>
        </p:spPr>
        <p:txBody>
          <a:bodyPr vert="horz" lIns="95214" tIns="47606" rIns="95214" bIns="476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01443"/>
            <a:ext cx="2931901" cy="496621"/>
          </a:xfrm>
          <a:prstGeom prst="rect">
            <a:avLst/>
          </a:prstGeom>
        </p:spPr>
        <p:txBody>
          <a:bodyPr vert="horz" lIns="95214" tIns="47606" rIns="95214" bIns="476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2459" y="9401443"/>
            <a:ext cx="2931901" cy="496621"/>
          </a:xfrm>
          <a:prstGeom prst="rect">
            <a:avLst/>
          </a:prstGeom>
        </p:spPr>
        <p:txBody>
          <a:bodyPr vert="horz" lIns="95214" tIns="47606" rIns="95214" bIns="47606" rtlCol="0" anchor="b"/>
          <a:lstStyle>
            <a:lvl1pPr algn="r">
              <a:defRPr sz="1200"/>
            </a:lvl1pPr>
          </a:lstStyle>
          <a:p>
            <a:fld id="{41F5FF25-7249-48FF-A734-D8B718D06D44}" type="slidenum">
              <a:rPr kumimoji="1" lang="ja-JP" altLang="en-US" smtClean="0"/>
              <a:t>‹#›</a:t>
            </a:fld>
            <a:endParaRPr kumimoji="1" lang="ja-JP" altLang="en-US"/>
          </a:p>
        </p:txBody>
      </p:sp>
    </p:spTree>
    <p:extLst>
      <p:ext uri="{BB962C8B-B14F-4D97-AF65-F5344CB8AC3E}">
        <p14:creationId xmlns:p14="http://schemas.microsoft.com/office/powerpoint/2010/main" val="28819236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みなさん、こんにちは！</a:t>
            </a:r>
            <a:endParaRPr kumimoji="1" lang="en-US" altLang="ja-JP" dirty="0"/>
          </a:p>
          <a:p>
            <a:r>
              <a:rPr kumimoji="1" lang="ja-JP" altLang="en-US" dirty="0"/>
              <a:t>今日は、これからみんなの大事な時間を頂いて、税金のお話をしようと思います。よろしくおねがいします。</a:t>
            </a:r>
            <a:endParaRPr kumimoji="1" lang="en-US" altLang="ja-JP" dirty="0"/>
          </a:p>
          <a:p>
            <a:r>
              <a:rPr kumimoji="1" lang="ja-JP" altLang="en-US" dirty="0"/>
              <a:t>～自己紹介～</a:t>
            </a:r>
            <a:endParaRPr kumimoji="1" lang="en-US" altLang="ja-JP" dirty="0"/>
          </a:p>
          <a:p>
            <a:r>
              <a:rPr kumimoji="1" lang="ja-JP" altLang="en-US" dirty="0"/>
              <a:t>税理士という仕事の説明（必要あれば）</a:t>
            </a:r>
            <a:endParaRPr kumimoji="1" lang="en-US" altLang="ja-JP" dirty="0"/>
          </a:p>
          <a:p>
            <a:endParaRPr kumimoji="1" lang="en-US" altLang="ja-JP" dirty="0"/>
          </a:p>
          <a:p>
            <a:r>
              <a:rPr kumimoji="1" lang="ja-JP" altLang="en-US" dirty="0"/>
              <a:t>税金はどうして、集めるのでしょう？というお話をしていきますね</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1F5FF25-7249-48FF-A734-D8B718D06D44}" type="slidenum">
              <a:rPr kumimoji="1" lang="ja-JP" altLang="en-US" smtClean="0"/>
              <a:t>1</a:t>
            </a:fld>
            <a:endParaRPr kumimoji="1" lang="ja-JP" altLang="en-US"/>
          </a:p>
        </p:txBody>
      </p:sp>
    </p:spTree>
    <p:extLst>
      <p:ext uri="{BB962C8B-B14F-4D97-AF65-F5344CB8AC3E}">
        <p14:creationId xmlns:p14="http://schemas.microsoft.com/office/powerpoint/2010/main" val="3493860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例えば、消費税には　消費税法という法律があって、その中で、買い物したら１０％の消費税を</a:t>
            </a:r>
            <a:endParaRPr kumimoji="1" lang="en-US" altLang="ja-JP" dirty="0"/>
          </a:p>
          <a:p>
            <a:r>
              <a:rPr kumimoji="1" lang="ja-JP" altLang="en-US" dirty="0"/>
              <a:t>納めるとか、食べ物だったら８％にするとかが　決まっているんだよ。</a:t>
            </a:r>
            <a:endParaRPr kumimoji="1" lang="en-US" altLang="ja-JP" dirty="0"/>
          </a:p>
          <a:p>
            <a:endParaRPr kumimoji="1" lang="en-US" altLang="ja-JP" dirty="0"/>
          </a:p>
          <a:p>
            <a:endParaRPr kumimoji="1" lang="en-US" altLang="ja-JP" dirty="0"/>
          </a:p>
          <a:p>
            <a:r>
              <a:rPr kumimoji="1" lang="ja-JP" altLang="en-US" dirty="0"/>
              <a:t>じゃあ、そもそも、その法律って　どうやって決めるんだろう、　誰がきめるんだろう？</a:t>
            </a:r>
            <a:endParaRPr kumimoji="1" lang="en-US" altLang="ja-JP" dirty="0"/>
          </a:p>
          <a:p>
            <a:endParaRPr kumimoji="1" lang="en-US" altLang="ja-JP" dirty="0"/>
          </a:p>
          <a:p>
            <a:r>
              <a:rPr kumimoji="1" lang="ja-JP" altLang="en-US" dirty="0"/>
              <a:t>勉強で習ったかな？</a:t>
            </a:r>
            <a:endParaRPr kumimoji="1" lang="en-US" altLang="ja-JP" dirty="0"/>
          </a:p>
          <a:p>
            <a:endParaRPr kumimoji="1" lang="en-US" altLang="ja-JP" dirty="0"/>
          </a:p>
          <a:p>
            <a:r>
              <a:rPr kumimoji="1" lang="ja-JP" altLang="en-US" dirty="0"/>
              <a:t>だれか分かるかな？（場所、誰が）</a:t>
            </a:r>
            <a:endParaRPr kumimoji="1" lang="en-US" altLang="ja-JP" dirty="0"/>
          </a:p>
          <a:p>
            <a:endParaRPr kumimoji="1" lang="en-US" altLang="ja-JP" dirty="0"/>
          </a:p>
          <a:p>
            <a:r>
              <a:rPr kumimoji="1" lang="en-US" altLang="ja-JP" dirty="0"/>
              <a:t>(</a:t>
            </a:r>
            <a:r>
              <a:rPr kumimoji="1" lang="ja-JP" altLang="en-US" dirty="0"/>
              <a:t>児童にちょっと答えてもらって、次ページの正解へ～）</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1F5FF25-7249-48FF-A734-D8B718D06D44}" type="slidenum">
              <a:rPr kumimoji="1" lang="ja-JP" altLang="en-US" smtClean="0"/>
              <a:t>10</a:t>
            </a:fld>
            <a:endParaRPr kumimoji="1" lang="ja-JP" altLang="en-US"/>
          </a:p>
        </p:txBody>
      </p:sp>
    </p:spTree>
    <p:extLst>
      <p:ext uri="{BB962C8B-B14F-4D97-AF65-F5344CB8AC3E}">
        <p14:creationId xmlns:p14="http://schemas.microsoft.com/office/powerpoint/2010/main" val="3030588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はい、国の税金の法律は　「国会」で「国会議員」が決めています。</a:t>
            </a:r>
            <a:endParaRPr kumimoji="1" lang="en-US" altLang="ja-JP" dirty="0"/>
          </a:p>
          <a:p>
            <a:endParaRPr kumimoji="1" lang="en-US" altLang="ja-JP" dirty="0"/>
          </a:p>
          <a:p>
            <a:r>
              <a:rPr kumimoji="1" lang="ja-JP" altLang="en-US" dirty="0"/>
              <a:t>では、その国会議員は誰が決めているのかな？</a:t>
            </a:r>
            <a:endParaRPr kumimoji="1" lang="en-US" altLang="ja-JP" dirty="0"/>
          </a:p>
          <a:p>
            <a:endParaRPr kumimoji="1" lang="en-US" altLang="ja-JP" dirty="0"/>
          </a:p>
          <a:p>
            <a:r>
              <a:rPr kumimoji="1" lang="ja-JP" altLang="en-US" dirty="0"/>
              <a:t>はい、分かる人？</a:t>
            </a:r>
            <a:endParaRPr kumimoji="1" lang="en-US" altLang="ja-JP" dirty="0"/>
          </a:p>
          <a:p>
            <a:endParaRPr kumimoji="1" lang="en-US" altLang="ja-JP" dirty="0"/>
          </a:p>
          <a:p>
            <a:r>
              <a:rPr kumimoji="1" lang="ja-JP" altLang="en-US" dirty="0"/>
              <a:t>（児童にちょっと答えてもらう）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1F5FF25-7249-48FF-A734-D8B718D06D44}" type="slidenum">
              <a:rPr kumimoji="1" lang="ja-JP" altLang="en-US" smtClean="0"/>
              <a:t>11</a:t>
            </a:fld>
            <a:endParaRPr kumimoji="1" lang="ja-JP" altLang="en-US"/>
          </a:p>
        </p:txBody>
      </p:sp>
    </p:spTree>
    <p:extLst>
      <p:ext uri="{BB962C8B-B14F-4D97-AF65-F5344CB8AC3E}">
        <p14:creationId xmlns:p14="http://schemas.microsoft.com/office/powerpoint/2010/main" val="2541862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はい、国会議員は「国民」が　「選挙」で選んだ人です。</a:t>
            </a:r>
            <a:endParaRPr kumimoji="1" lang="en-US" altLang="ja-JP" dirty="0"/>
          </a:p>
          <a:p>
            <a:endParaRPr kumimoji="1" lang="en-US" altLang="ja-JP" dirty="0"/>
          </a:p>
          <a:p>
            <a:r>
              <a:rPr kumimoji="1" lang="ja-JP" altLang="en-US" dirty="0"/>
              <a:t>国民は納税の義務がありますが、　その税金を決める「法律」を作っているのは</a:t>
            </a:r>
            <a:endParaRPr kumimoji="1" lang="en-US" altLang="ja-JP" dirty="0"/>
          </a:p>
          <a:p>
            <a:r>
              <a:rPr kumimoji="1" lang="ja-JP" altLang="en-US" dirty="0"/>
              <a:t>「国民」が選挙で選んだ、議員たちが国会で決めています。</a:t>
            </a:r>
            <a:endParaRPr kumimoji="1" lang="en-US" altLang="ja-JP" dirty="0"/>
          </a:p>
          <a:p>
            <a:endParaRPr kumimoji="1" lang="en-US" altLang="ja-JP" dirty="0"/>
          </a:p>
          <a:p>
            <a:endParaRPr kumimoji="1" lang="en-US" altLang="ja-JP" dirty="0"/>
          </a:p>
          <a:p>
            <a:r>
              <a:rPr kumimoji="1" lang="en-US" altLang="ja-JP" dirty="0"/>
              <a:t>18</a:t>
            </a:r>
            <a:r>
              <a:rPr kumimoji="1" lang="ja-JP" altLang="en-US" dirty="0"/>
              <a:t>歳以上に選挙権があるから、みんなも今は無いけど、６年後くらいには</a:t>
            </a:r>
            <a:endParaRPr kumimoji="1" lang="en-US" altLang="ja-JP" dirty="0"/>
          </a:p>
          <a:p>
            <a:r>
              <a:rPr kumimoji="1" lang="ja-JP" altLang="en-US" dirty="0"/>
              <a:t>選挙権があるんだよ</a:t>
            </a:r>
            <a:endParaRPr kumimoji="1" lang="en-US" altLang="ja-JP" dirty="0"/>
          </a:p>
          <a:p>
            <a:endParaRPr kumimoji="1" lang="en-US" altLang="ja-JP" dirty="0"/>
          </a:p>
          <a:p>
            <a:r>
              <a:rPr kumimoji="1" lang="ja-JP" altLang="en-US" dirty="0"/>
              <a:t>あと、山梨県（神奈川県）にも〇〇県の税金があります、</a:t>
            </a:r>
            <a:endParaRPr kumimoji="1" lang="en-US" altLang="ja-JP" dirty="0"/>
          </a:p>
          <a:p>
            <a:r>
              <a:rPr kumimoji="1" lang="ja-JP" altLang="en-US" dirty="0"/>
              <a:t>その税金を決めているのは</a:t>
            </a:r>
            <a:endParaRPr kumimoji="1" lang="en-US" altLang="ja-JP" dirty="0"/>
          </a:p>
          <a:p>
            <a:r>
              <a:rPr kumimoji="1" lang="ja-JP" altLang="en-US" dirty="0"/>
              <a:t>〇〇県議会議員で、その議員を誰にするかを決めているのは〇〇県に住んでいる人が</a:t>
            </a:r>
            <a:endParaRPr kumimoji="1" lang="en-US" altLang="ja-JP" dirty="0"/>
          </a:p>
          <a:p>
            <a:r>
              <a:rPr kumimoji="1" lang="ja-JP" altLang="en-US" dirty="0"/>
              <a:t>選挙でえらんだ人です。</a:t>
            </a:r>
            <a:endParaRPr kumimoji="1" lang="en-US" altLang="ja-JP" dirty="0"/>
          </a:p>
          <a:p>
            <a:r>
              <a:rPr kumimoji="1" lang="ja-JP" altLang="en-US" dirty="0"/>
              <a:t>あと、この〇〇市で集める税金もあります。</a:t>
            </a:r>
            <a:endParaRPr kumimoji="1" lang="en-US" altLang="ja-JP" dirty="0"/>
          </a:p>
          <a:p>
            <a:r>
              <a:rPr kumimoji="1" lang="ja-JP" altLang="en-US" dirty="0"/>
              <a:t>この〇〇市で集めた税金を何に使うかを決めているのは〇〇市議会議員</a:t>
            </a:r>
            <a:endParaRPr kumimoji="1" lang="en-US" altLang="ja-JP" dirty="0"/>
          </a:p>
          <a:p>
            <a:r>
              <a:rPr kumimoji="1" lang="ja-JP" altLang="en-US" dirty="0"/>
              <a:t>で、これは〇〇市に住んでいる人が誰にするかを選挙で選んでいるんだよ</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41F5FF25-7249-48FF-A734-D8B718D06D44}" type="slidenum">
              <a:rPr kumimoji="1" lang="ja-JP" altLang="en-US" smtClean="0"/>
              <a:t>12</a:t>
            </a:fld>
            <a:endParaRPr kumimoji="1" lang="ja-JP" altLang="en-US"/>
          </a:p>
        </p:txBody>
      </p:sp>
    </p:spTree>
    <p:extLst>
      <p:ext uri="{BB962C8B-B14F-4D97-AF65-F5344CB8AC3E}">
        <p14:creationId xmlns:p14="http://schemas.microsoft.com/office/powerpoint/2010/main" val="1255517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国の税金をいろいろ決めているのが、国民が選挙で選んだ国会議員と、お話しました。</a:t>
            </a:r>
            <a:endParaRPr kumimoji="1" lang="en-US" altLang="ja-JP" dirty="0"/>
          </a:p>
          <a:p>
            <a:endParaRPr kumimoji="1" lang="en-US" altLang="ja-JP" dirty="0"/>
          </a:p>
          <a:p>
            <a:r>
              <a:rPr kumimoji="1" lang="ja-JP" altLang="en-US" dirty="0"/>
              <a:t>では、そのみんなから集めた税金を　何に使っていくか</a:t>
            </a:r>
            <a:endParaRPr kumimoji="1" lang="en-US" altLang="ja-JP" dirty="0"/>
          </a:p>
          <a:p>
            <a:endParaRPr kumimoji="1" lang="en-US" altLang="ja-JP" dirty="0"/>
          </a:p>
          <a:p>
            <a:r>
              <a:rPr kumimoji="1" lang="ja-JP" altLang="en-US" dirty="0"/>
              <a:t>「予算」て言葉はもう習ったかな？</a:t>
            </a:r>
            <a:endParaRPr kumimoji="1" lang="en-US" altLang="ja-JP" dirty="0"/>
          </a:p>
          <a:p>
            <a:endParaRPr kumimoji="1" lang="en-US" altLang="ja-JP" dirty="0"/>
          </a:p>
          <a:p>
            <a:r>
              <a:rPr kumimoji="1" lang="ja-JP" altLang="en-US" dirty="0"/>
              <a:t>お金の使い途を決めるのが「予算」ていうんだけど、</a:t>
            </a:r>
            <a:endParaRPr kumimoji="1" lang="en-US" altLang="ja-JP" dirty="0"/>
          </a:p>
          <a:p>
            <a:endParaRPr kumimoji="1" lang="en-US" altLang="ja-JP" dirty="0"/>
          </a:p>
          <a:p>
            <a:r>
              <a:rPr kumimoji="1" lang="ja-JP" altLang="en-US" dirty="0"/>
              <a:t>それは、だれが、どこで、決めているのかな、分かる人？</a:t>
            </a:r>
            <a:endParaRPr kumimoji="1" lang="en-US" altLang="ja-JP" dirty="0"/>
          </a:p>
          <a:p>
            <a:endParaRPr kumimoji="1" lang="en-US" altLang="ja-JP" dirty="0"/>
          </a:p>
          <a:p>
            <a:r>
              <a:rPr kumimoji="1" lang="ja-JP" altLang="en-US" dirty="0"/>
              <a:t>そう、使い方を決めているのも国会で国会議員が決めているんだよ。</a:t>
            </a:r>
          </a:p>
        </p:txBody>
      </p:sp>
      <p:sp>
        <p:nvSpPr>
          <p:cNvPr id="4" name="スライド番号プレースホルダー 3"/>
          <p:cNvSpPr>
            <a:spLocks noGrp="1"/>
          </p:cNvSpPr>
          <p:nvPr>
            <p:ph type="sldNum" sz="quarter" idx="5"/>
          </p:nvPr>
        </p:nvSpPr>
        <p:spPr/>
        <p:txBody>
          <a:bodyPr/>
          <a:lstStyle/>
          <a:p>
            <a:fld id="{41F5FF25-7249-48FF-A734-D8B718D06D44}" type="slidenum">
              <a:rPr kumimoji="1" lang="ja-JP" altLang="en-US" smtClean="0"/>
              <a:t>13</a:t>
            </a:fld>
            <a:endParaRPr kumimoji="1" lang="ja-JP" altLang="en-US"/>
          </a:p>
        </p:txBody>
      </p:sp>
    </p:spTree>
    <p:extLst>
      <p:ext uri="{BB962C8B-B14F-4D97-AF65-F5344CB8AC3E}">
        <p14:creationId xmlns:p14="http://schemas.microsoft.com/office/powerpoint/2010/main" val="1505177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000000"/>
                </a:solidFill>
                <a:effectLst/>
                <a:latin typeface="Meiryo" panose="020B0604030504040204" pitchFamily="50" charset="-128"/>
                <a:ea typeface="Meiryo" panose="020B0604030504040204" pitchFamily="50" charset="-128"/>
              </a:rPr>
              <a:t>つまり、国会議員が、色々な税金を作ったり</a:t>
            </a:r>
            <a:endParaRPr lang="en-US" altLang="ja-JP" b="0" i="0" dirty="0">
              <a:solidFill>
                <a:srgbClr val="000000"/>
              </a:solidFill>
              <a:effectLst/>
              <a:latin typeface="Meiryo" panose="020B0604030504040204" pitchFamily="50" charset="-128"/>
              <a:ea typeface="Meiryo" panose="020B0604030504040204" pitchFamily="50" charset="-128"/>
            </a:endParaRPr>
          </a:p>
          <a:p>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また、その集めた税金の使い道を決めているんだけど、</a:t>
            </a:r>
            <a:endParaRPr lang="en-US" altLang="ja-JP" b="0" i="0" dirty="0">
              <a:solidFill>
                <a:srgbClr val="000000"/>
              </a:solidFill>
              <a:effectLst/>
              <a:latin typeface="Meiryo" panose="020B0604030504040204" pitchFamily="50" charset="-128"/>
              <a:ea typeface="Meiryo" panose="020B0604030504040204" pitchFamily="50" charset="-128"/>
            </a:endParaRPr>
          </a:p>
          <a:p>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その国会議員は国民の選挙で選ばれて代表になった人たちだから、</a:t>
            </a:r>
            <a:endParaRPr lang="en-US" altLang="ja-JP" b="0" i="0" dirty="0">
              <a:solidFill>
                <a:srgbClr val="000000"/>
              </a:solidFill>
              <a:effectLst/>
              <a:latin typeface="Meiryo" panose="020B0604030504040204" pitchFamily="50" charset="-128"/>
              <a:ea typeface="Meiryo" panose="020B0604030504040204" pitchFamily="50" charset="-128"/>
            </a:endParaRPr>
          </a:p>
          <a:p>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つまり、国民が決めてるのと同じことなんだよ</a:t>
            </a:r>
            <a:endParaRPr lang="en-US" altLang="ja-JP" b="0" i="0" dirty="0">
              <a:solidFill>
                <a:srgbClr val="000000"/>
              </a:solidFill>
              <a:effectLst/>
              <a:latin typeface="Meiryo" panose="020B0604030504040204" pitchFamily="50" charset="-128"/>
              <a:ea typeface="Meiryo" panose="020B0604030504040204" pitchFamily="50" charset="-128"/>
            </a:endParaRPr>
          </a:p>
          <a:p>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このように、国民がいろいろな事を決めていく権利があることを</a:t>
            </a:r>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「国民主権」といいます、言い方かえると、「主権は国民にある」ともいいます。</a:t>
            </a:r>
            <a:endParaRPr lang="en-US" altLang="ja-JP" b="0" i="0" dirty="0">
              <a:solidFill>
                <a:srgbClr val="000000"/>
              </a:solidFill>
              <a:effectLst/>
              <a:latin typeface="Meiryo" panose="020B0604030504040204" pitchFamily="50" charset="-128"/>
              <a:ea typeface="Meiryo" panose="020B0604030504040204" pitchFamily="50" charset="-128"/>
            </a:endParaRPr>
          </a:p>
          <a:p>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主権という言葉、かんたんに言うと、　主っていう文字は、主人公だとか、おもにっていう意味がありますよね？</a:t>
            </a:r>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国民が国のいろいろなことを決めていく権利がある　主役だという意味です。</a:t>
            </a:r>
            <a:endParaRPr lang="en-US" altLang="ja-JP" b="0" i="0" dirty="0">
              <a:solidFill>
                <a:srgbClr val="000000"/>
              </a:solidFill>
              <a:effectLst/>
              <a:latin typeface="Meiryo" panose="020B0604030504040204" pitchFamily="50" charset="-128"/>
              <a:ea typeface="Meiryo" panose="020B0604030504040204" pitchFamily="50" charset="-128"/>
            </a:endParaRPr>
          </a:p>
          <a:p>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日本のいろいろなことを決めるのは誰だ？　といった時に、それを決めていくのは、みんなも含めた</a:t>
            </a:r>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国民が決めていくことになります</a:t>
            </a:r>
            <a:endParaRPr lang="en-US" altLang="ja-JP" b="0" i="0" dirty="0">
              <a:solidFill>
                <a:srgbClr val="000000"/>
              </a:solidFill>
              <a:effectLst/>
              <a:latin typeface="Meiryo" panose="020B0604030504040204" pitchFamily="50" charset="-128"/>
              <a:ea typeface="Meiryo" panose="020B0604030504040204" pitchFamily="50" charset="-128"/>
            </a:endParaRPr>
          </a:p>
          <a:p>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ただ、</a:t>
            </a:r>
            <a:r>
              <a:rPr lang="en-US" altLang="ja-JP" b="0" i="0" dirty="0">
                <a:solidFill>
                  <a:srgbClr val="000000"/>
                </a:solidFill>
                <a:effectLst/>
                <a:latin typeface="Meiryo" panose="020B0604030504040204" pitchFamily="50" charset="-128"/>
                <a:ea typeface="Meiryo" panose="020B0604030504040204" pitchFamily="50" charset="-128"/>
              </a:rPr>
              <a:t>1</a:t>
            </a:r>
            <a:r>
              <a:rPr lang="ja-JP" altLang="en-US" b="0" i="0" dirty="0">
                <a:solidFill>
                  <a:srgbClr val="000000"/>
                </a:solidFill>
                <a:effectLst/>
                <a:latin typeface="Meiryo" panose="020B0604030504040204" pitchFamily="50" charset="-128"/>
                <a:ea typeface="Meiryo" panose="020B0604030504040204" pitchFamily="50" charset="-128"/>
              </a:rPr>
              <a:t>億</a:t>
            </a:r>
            <a:r>
              <a:rPr lang="en-US" altLang="ja-JP" b="0" i="0" dirty="0">
                <a:solidFill>
                  <a:srgbClr val="000000"/>
                </a:solidFill>
                <a:effectLst/>
                <a:latin typeface="Meiryo" panose="020B0604030504040204" pitchFamily="50" charset="-128"/>
                <a:ea typeface="Meiryo" panose="020B0604030504040204" pitchFamily="50" charset="-128"/>
              </a:rPr>
              <a:t>2</a:t>
            </a:r>
            <a:r>
              <a:rPr lang="ja-JP" altLang="en-US" b="0" i="0" dirty="0">
                <a:solidFill>
                  <a:srgbClr val="000000"/>
                </a:solidFill>
                <a:effectLst/>
                <a:latin typeface="Meiryo" panose="020B0604030504040204" pitchFamily="50" charset="-128"/>
                <a:ea typeface="Meiryo" panose="020B0604030504040204" pitchFamily="50" charset="-128"/>
              </a:rPr>
              <a:t>千万人、日本にいる人の意見を全員に聞いていくのは大変だから</a:t>
            </a:r>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国民が選挙で代表者を選んで　「その代表者、議員」がいろいろ決めていくんだよ。</a:t>
            </a:r>
            <a:endParaRPr lang="en-US" altLang="ja-JP" b="0" i="0" dirty="0">
              <a:solidFill>
                <a:srgbClr val="000000"/>
              </a:solidFill>
              <a:effectLst/>
              <a:latin typeface="Meiryo" panose="020B0604030504040204" pitchFamily="50" charset="-128"/>
              <a:ea typeface="Meiryo" panose="020B0604030504040204" pitchFamily="50" charset="-128"/>
            </a:endParaRPr>
          </a:p>
          <a:p>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（ほかに、国のことを決める代表者であれば国会議員</a:t>
            </a:r>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都道府県にも税金があるけど、、〇〇県のことを決める代表者であれば、県議会議員、　市町村のことを決める代表者であれば</a:t>
            </a:r>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000000"/>
                </a:solidFill>
                <a:effectLst/>
                <a:latin typeface="Meiryo" panose="020B0604030504040204" pitchFamily="50" charset="-128"/>
                <a:ea typeface="Meiryo" panose="020B0604030504040204" pitchFamily="50" charset="-128"/>
              </a:rPr>
              <a:t>市町村　〇〇市、〇〇町議員を　選挙で選んで、　その代表者が、いろいろ決めていくんだよ）</a:t>
            </a:r>
            <a:endParaRPr lang="en-US" altLang="ja-JP" b="0" i="0" dirty="0">
              <a:solidFill>
                <a:srgbClr val="000000"/>
              </a:solidFill>
              <a:effectLst/>
              <a:latin typeface="Meiryo" panose="020B0604030504040204" pitchFamily="50" charset="-128"/>
              <a:ea typeface="Meiryo" panose="020B0604030504040204" pitchFamily="50" charset="-128"/>
            </a:endParaRPr>
          </a:p>
          <a:p>
            <a:endParaRPr lang="en-US" altLang="ja-JP" b="0" i="0" dirty="0">
              <a:solidFill>
                <a:srgbClr val="000000"/>
              </a:solidFill>
              <a:effectLst/>
              <a:latin typeface="Meiryo" panose="020B0604030504040204" pitchFamily="50" charset="-128"/>
              <a:ea typeface="Meiryo" panose="020B0604030504040204" pitchFamily="50" charset="-128"/>
            </a:endParaRPr>
          </a:p>
          <a:p>
            <a:endParaRPr lang="en-US" altLang="ja-JP" b="0" i="0" dirty="0">
              <a:solidFill>
                <a:srgbClr val="000000"/>
              </a:solidFill>
              <a:effectLst/>
              <a:latin typeface="Meiryo" panose="020B0604030504040204" pitchFamily="50" charset="-128"/>
              <a:ea typeface="Meiryo" panose="020B0604030504040204" pitchFamily="50" charset="-128"/>
            </a:endParaRPr>
          </a:p>
        </p:txBody>
      </p:sp>
      <p:sp>
        <p:nvSpPr>
          <p:cNvPr id="4" name="スライド番号プレースホルダー 3"/>
          <p:cNvSpPr>
            <a:spLocks noGrp="1"/>
          </p:cNvSpPr>
          <p:nvPr>
            <p:ph type="sldNum" sz="quarter" idx="5"/>
          </p:nvPr>
        </p:nvSpPr>
        <p:spPr/>
        <p:txBody>
          <a:bodyPr/>
          <a:lstStyle/>
          <a:p>
            <a:fld id="{41F5FF25-7249-48FF-A734-D8B718D06D44}" type="slidenum">
              <a:rPr kumimoji="1" lang="ja-JP" altLang="en-US" smtClean="0"/>
              <a:t>14</a:t>
            </a:fld>
            <a:endParaRPr kumimoji="1" lang="ja-JP" altLang="en-US"/>
          </a:p>
        </p:txBody>
      </p:sp>
    </p:spTree>
    <p:extLst>
      <p:ext uri="{BB962C8B-B14F-4D97-AF65-F5344CB8AC3E}">
        <p14:creationId xmlns:p14="http://schemas.microsoft.com/office/powerpoint/2010/main" val="2355214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最後にまとめだけど、</a:t>
            </a:r>
            <a:endParaRPr kumimoji="1" lang="en-US" altLang="ja-JP" dirty="0"/>
          </a:p>
          <a:p>
            <a:endParaRPr kumimoji="1" lang="en-US" altLang="ja-JP" dirty="0"/>
          </a:p>
          <a:p>
            <a:r>
              <a:rPr kumimoji="1" lang="ja-JP" altLang="en-US" dirty="0"/>
              <a:t>国民主権といって、国民が国のいろいろな事を決めていく権利があるとお話しました。</a:t>
            </a:r>
            <a:endParaRPr kumimoji="1" lang="en-US" altLang="ja-JP" dirty="0"/>
          </a:p>
          <a:p>
            <a:endParaRPr kumimoji="1" lang="en-US" altLang="ja-JP" dirty="0"/>
          </a:p>
          <a:p>
            <a:r>
              <a:rPr kumimoji="1" lang="ja-JP" altLang="en-US" dirty="0"/>
              <a:t>だから、そもそも税金を集めるのか、集めないのかってことも決められるし、</a:t>
            </a:r>
            <a:endParaRPr kumimoji="1" lang="en-US" altLang="ja-JP" dirty="0"/>
          </a:p>
          <a:p>
            <a:endParaRPr kumimoji="1" lang="en-US" altLang="ja-JP" dirty="0"/>
          </a:p>
          <a:p>
            <a:r>
              <a:rPr kumimoji="1" lang="ja-JP" altLang="en-US" dirty="0"/>
              <a:t>その集めた税金を　何に使うのかってことも　決められることになります。</a:t>
            </a:r>
            <a:endParaRPr kumimoji="1" lang="en-US" altLang="ja-JP" dirty="0"/>
          </a:p>
          <a:p>
            <a:endParaRPr kumimoji="1" lang="en-US" altLang="ja-JP" dirty="0"/>
          </a:p>
          <a:p>
            <a:r>
              <a:rPr kumimoji="1" lang="ja-JP" altLang="en-US" dirty="0"/>
              <a:t>そもそも税金を集めて使う目的が、みんなのため、困っている人のために</a:t>
            </a:r>
            <a:endParaRPr kumimoji="1" lang="en-US" altLang="ja-JP" dirty="0"/>
          </a:p>
          <a:p>
            <a:r>
              <a:rPr kumimoji="1" lang="ja-JP" altLang="en-US" dirty="0"/>
              <a:t>使っていくことです。</a:t>
            </a:r>
            <a:endParaRPr kumimoji="1" lang="en-US" altLang="ja-JP" dirty="0"/>
          </a:p>
          <a:p>
            <a:endParaRPr kumimoji="1" lang="en-US" altLang="ja-JP" dirty="0"/>
          </a:p>
          <a:p>
            <a:r>
              <a:rPr kumimoji="1" lang="ja-JP" altLang="en-US" dirty="0"/>
              <a:t>そのための集め方のルール　の法律をつくったり、集めた税金がそのために使われて</a:t>
            </a:r>
            <a:endParaRPr kumimoji="1" lang="en-US" altLang="ja-JP" dirty="0"/>
          </a:p>
          <a:p>
            <a:r>
              <a:rPr kumimoji="1" lang="ja-JP" altLang="en-US" dirty="0"/>
              <a:t>いるかをみんなが選んだ国会議員たちを通して、ちゃんと行われているかを確認することがとても大事なんです。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41F5FF25-7249-48FF-A734-D8B718D06D44}" type="slidenum">
              <a:rPr kumimoji="1" lang="ja-JP" altLang="en-US" smtClean="0"/>
              <a:t>15</a:t>
            </a:fld>
            <a:endParaRPr kumimoji="1" lang="ja-JP" altLang="en-US"/>
          </a:p>
        </p:txBody>
      </p:sp>
    </p:spTree>
    <p:extLst>
      <p:ext uri="{BB962C8B-B14F-4D97-AF65-F5344CB8AC3E}">
        <p14:creationId xmlns:p14="http://schemas.microsoft.com/office/powerpoint/2010/main" val="2091982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1F5FF25-7249-48FF-A734-D8B718D06D44}" type="slidenum">
              <a:rPr kumimoji="1" lang="ja-JP" altLang="en-US" smtClean="0"/>
              <a:t>16</a:t>
            </a:fld>
            <a:endParaRPr kumimoji="1" lang="ja-JP" altLang="en-US"/>
          </a:p>
        </p:txBody>
      </p:sp>
    </p:spTree>
    <p:extLst>
      <p:ext uri="{BB962C8B-B14F-4D97-AF65-F5344CB8AC3E}">
        <p14:creationId xmlns:p14="http://schemas.microsoft.com/office/powerpoint/2010/main" val="252838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税金のお話だけど、みんな税金て、どんなものがあるか知ってる？　　</a:t>
            </a:r>
            <a:endParaRPr kumimoji="1" lang="en-US" altLang="ja-JP" dirty="0"/>
          </a:p>
          <a:p>
            <a:r>
              <a:rPr kumimoji="1" lang="ja-JP" altLang="en-US" dirty="0"/>
              <a:t>児童＞　消費税・・所得税・・・</a:t>
            </a:r>
            <a:endParaRPr kumimoji="1" lang="en-US" altLang="ja-JP" dirty="0"/>
          </a:p>
          <a:p>
            <a:endParaRPr kumimoji="1" lang="en-US" altLang="ja-JP" dirty="0"/>
          </a:p>
          <a:p>
            <a:r>
              <a:rPr kumimoji="1" lang="ja-JP" altLang="en-US" dirty="0"/>
              <a:t>では、さっそくだけど、みんなにジャンケンでするクイズをします</a:t>
            </a:r>
            <a:endParaRPr kumimoji="1" lang="en-US" altLang="ja-JP" dirty="0"/>
          </a:p>
          <a:p>
            <a:r>
              <a:rPr kumimoji="1" lang="ja-JP" altLang="en-US" dirty="0"/>
              <a:t>税金はいったい何種類あるでしょう？</a:t>
            </a:r>
            <a:endParaRPr kumimoji="1" lang="en-US" altLang="ja-JP" dirty="0"/>
          </a:p>
          <a:p>
            <a:r>
              <a:rPr kumimoji="1" lang="ja-JP" altLang="en-US" dirty="0"/>
              <a:t>①</a:t>
            </a:r>
            <a:r>
              <a:rPr kumimoji="1" lang="en-US" altLang="ja-JP" dirty="0"/>
              <a:t>12</a:t>
            </a:r>
            <a:r>
              <a:rPr kumimoji="1" lang="ja-JP" altLang="en-US" dirty="0"/>
              <a:t>種類だと思う人はグー</a:t>
            </a:r>
            <a:endParaRPr kumimoji="1" lang="en-US" altLang="ja-JP" dirty="0"/>
          </a:p>
          <a:p>
            <a:r>
              <a:rPr kumimoji="1" lang="ja-JP" altLang="en-US" dirty="0"/>
              <a:t>②</a:t>
            </a:r>
            <a:r>
              <a:rPr kumimoji="1" lang="en-US" altLang="ja-JP" dirty="0"/>
              <a:t>31</a:t>
            </a:r>
            <a:r>
              <a:rPr kumimoji="1" lang="ja-JP" altLang="en-US" dirty="0"/>
              <a:t>種類だと思う人はチョキ</a:t>
            </a:r>
            <a:endParaRPr kumimoji="1" lang="en-US" altLang="ja-JP" dirty="0"/>
          </a:p>
          <a:p>
            <a:r>
              <a:rPr kumimoji="1" lang="ja-JP" altLang="en-US" dirty="0"/>
              <a:t>③</a:t>
            </a:r>
            <a:r>
              <a:rPr kumimoji="1" lang="en-US" altLang="ja-JP" dirty="0"/>
              <a:t>50</a:t>
            </a:r>
            <a:r>
              <a:rPr kumimoji="1" lang="ja-JP" altLang="en-US" dirty="0"/>
              <a:t>種類だと思う人はパー</a:t>
            </a:r>
            <a:endParaRPr kumimoji="1" lang="en-US" altLang="ja-JP" dirty="0"/>
          </a:p>
          <a:p>
            <a:r>
              <a:rPr kumimoji="1" lang="ja-JP" altLang="en-US" dirty="0"/>
              <a:t>　をだしてね、</a:t>
            </a:r>
            <a:endParaRPr kumimoji="1" lang="en-US" altLang="ja-JP" dirty="0"/>
          </a:p>
          <a:p>
            <a:r>
              <a:rPr kumimoji="1" lang="ja-JP" altLang="en-US" dirty="0"/>
              <a:t>ジャンケンをして、私に勝った人が正解です</a:t>
            </a:r>
            <a:endParaRPr kumimoji="1" lang="en-US" altLang="ja-JP" dirty="0"/>
          </a:p>
          <a:p>
            <a:r>
              <a:rPr kumimoji="1" lang="ja-JP" altLang="en-US" dirty="0"/>
              <a:t>ではいくよ、最初はぐー、じゃんけんぽん！</a:t>
            </a:r>
            <a:endParaRPr kumimoji="1" lang="en-US" altLang="ja-JP" dirty="0"/>
          </a:p>
          <a:p>
            <a:endParaRPr kumimoji="1" lang="en-US" altLang="ja-JP" dirty="0"/>
          </a:p>
          <a:p>
            <a:r>
              <a:rPr kumimoji="1" lang="ja-JP" altLang="en-US" dirty="0"/>
              <a:t>正解はパーを出した人、つまり、税金は５０種類もあるということです。</a:t>
            </a:r>
            <a:endParaRPr kumimoji="1" lang="en-US" altLang="ja-JP" dirty="0"/>
          </a:p>
          <a:p>
            <a:r>
              <a:rPr kumimoji="1" lang="ja-JP" altLang="en-US" dirty="0"/>
              <a:t>税金て、たくさんあるでしょ</a:t>
            </a:r>
            <a:endParaRPr kumimoji="1" lang="en-US" altLang="ja-JP" dirty="0"/>
          </a:p>
          <a:p>
            <a:endParaRPr kumimoji="1" lang="en-US" altLang="ja-JP" dirty="0"/>
          </a:p>
          <a:p>
            <a:r>
              <a:rPr kumimoji="1" lang="ja-JP" altLang="en-US" dirty="0"/>
              <a:t>今日は、その何種類もある税金だけど、どうして、集めなくてはならないか、をお話します。</a:t>
            </a:r>
            <a:endParaRPr kumimoji="1" lang="en-US" altLang="ja-JP" dirty="0"/>
          </a:p>
          <a:p>
            <a:r>
              <a:rPr kumimoji="1" lang="ja-JP" altLang="en-US" dirty="0"/>
              <a:t>まず、</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1F5FF25-7249-48FF-A734-D8B718D06D44}" type="slidenum">
              <a:rPr kumimoji="1" lang="ja-JP" altLang="en-US" smtClean="0"/>
              <a:t>2</a:t>
            </a:fld>
            <a:endParaRPr kumimoji="1" lang="ja-JP" altLang="en-US"/>
          </a:p>
        </p:txBody>
      </p:sp>
    </p:spTree>
    <p:extLst>
      <p:ext uri="{BB962C8B-B14F-4D97-AF65-F5344CB8AC3E}">
        <p14:creationId xmlns:p14="http://schemas.microsoft.com/office/powerpoint/2010/main" val="332067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税金はみんなが使う物を用意したり、つくったりするために集めるんです。</a:t>
            </a:r>
            <a:endParaRPr kumimoji="1" lang="en-US" altLang="ja-JP" dirty="0"/>
          </a:p>
          <a:p>
            <a:endParaRPr kumimoji="1" lang="en-US" altLang="ja-JP" dirty="0"/>
          </a:p>
          <a:p>
            <a:r>
              <a:rPr kumimoji="1" lang="ja-JP" altLang="en-US" dirty="0"/>
              <a:t>例えば、道路とか、この学校（公立）もそうだよ、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税金を使って建てられているものを「公共施設」といいます。</a:t>
            </a:r>
            <a:endParaRPr kumimoji="1" lang="en-US" altLang="ja-JP" dirty="0"/>
          </a:p>
          <a:p>
            <a:r>
              <a:rPr kumimoji="1" lang="ja-JP" altLang="en-US" dirty="0"/>
              <a:t>ほかにはどんなものがあるかな、　</a:t>
            </a:r>
            <a:endParaRPr kumimoji="1" lang="en-US" altLang="ja-JP" dirty="0"/>
          </a:p>
          <a:p>
            <a:r>
              <a:rPr kumimoji="1" lang="ja-JP" altLang="en-US" dirty="0"/>
              <a:t>（警察署、消防署、ダム、公園・・・）</a:t>
            </a:r>
            <a:endParaRPr kumimoji="1" lang="en-US" altLang="ja-JP" dirty="0"/>
          </a:p>
          <a:p>
            <a:endParaRPr kumimoji="1" lang="en-US" altLang="ja-JP" dirty="0"/>
          </a:p>
          <a:p>
            <a:r>
              <a:rPr kumimoji="1" lang="ja-JP" altLang="en-US" dirty="0"/>
              <a:t>あとは、みんなが使う物では、教科書があれば、出してみて</a:t>
            </a:r>
            <a:endParaRPr kumimoji="1" lang="en-US" altLang="ja-JP" dirty="0"/>
          </a:p>
          <a:p>
            <a:r>
              <a:rPr kumimoji="1" lang="ja-JP" altLang="en-US" dirty="0"/>
              <a:t>そのうらに　何か書いてあるけど、みてみて</a:t>
            </a:r>
            <a:endParaRPr kumimoji="1" lang="en-US" altLang="ja-JP" dirty="0"/>
          </a:p>
          <a:p>
            <a:r>
              <a:rPr kumimoji="1" lang="ja-JP" altLang="en-US" dirty="0"/>
              <a:t>こうして、みんなが使うものを、みんなから税金として集めて使っています。</a:t>
            </a:r>
            <a:endParaRPr kumimoji="1" lang="en-US" altLang="ja-JP" dirty="0"/>
          </a:p>
          <a:p>
            <a:endParaRPr kumimoji="1" lang="en-US" altLang="ja-JP" dirty="0"/>
          </a:p>
          <a:p>
            <a:r>
              <a:rPr kumimoji="1" lang="ja-JP" altLang="en-US" dirty="0"/>
              <a:t>ほかには、何か困っている人がいたら、その人の何か役にたつようなことに</a:t>
            </a:r>
            <a:endParaRPr kumimoji="1" lang="en-US" altLang="ja-JP" dirty="0"/>
          </a:p>
          <a:p>
            <a:r>
              <a:rPr kumimoji="1" lang="ja-JP" altLang="en-US" dirty="0"/>
              <a:t>対しても税金は使われています。</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1F5FF25-7249-48FF-A734-D8B718D06D44}" type="slidenum">
              <a:rPr kumimoji="1" lang="ja-JP" altLang="en-US" smtClean="0"/>
              <a:t>3</a:t>
            </a:fld>
            <a:endParaRPr kumimoji="1" lang="ja-JP" altLang="en-US"/>
          </a:p>
        </p:txBody>
      </p:sp>
    </p:spTree>
    <p:extLst>
      <p:ext uri="{BB962C8B-B14F-4D97-AF65-F5344CB8AC3E}">
        <p14:creationId xmlns:p14="http://schemas.microsoft.com/office/powerpoint/2010/main" val="377537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これらのことには、たくさんのお金が必要になってきます。</a:t>
            </a:r>
            <a:endParaRPr kumimoji="1" lang="en-US" altLang="ja-JP" dirty="0"/>
          </a:p>
          <a:p>
            <a:r>
              <a:rPr kumimoji="1" lang="ja-JP" altLang="en-US" dirty="0"/>
              <a:t>みんなのため、困っている人のために使っていくことだか、みんなでお金を出し合って</a:t>
            </a:r>
            <a:endParaRPr kumimoji="1" lang="en-US" altLang="ja-JP" dirty="0"/>
          </a:p>
          <a:p>
            <a:r>
              <a:rPr kumimoji="1" lang="ja-JP" altLang="en-US" dirty="0"/>
              <a:t>いく必要があるんです。</a:t>
            </a:r>
            <a:endParaRPr kumimoji="1" lang="en-US" altLang="ja-JP" dirty="0"/>
          </a:p>
          <a:p>
            <a:r>
              <a:rPr kumimoji="1" lang="ja-JP" altLang="en-US" dirty="0"/>
              <a:t>そのために色々な形で税金を集める必要があるので、５０種類もあるんです。</a:t>
            </a:r>
            <a:endParaRPr kumimoji="1" lang="en-US" altLang="ja-JP" dirty="0"/>
          </a:p>
          <a:p>
            <a:endParaRPr kumimoji="1" lang="en-US" altLang="ja-JP" dirty="0"/>
          </a:p>
          <a:p>
            <a:r>
              <a:rPr kumimoji="1" lang="ja-JP" altLang="en-US" dirty="0"/>
              <a:t>じゃあ、そのたくさんある税金って何種類もあるけど、どうやって決めているんでしょう</a:t>
            </a:r>
            <a:endParaRPr kumimoji="1" lang="en-US" altLang="ja-JP" dirty="0"/>
          </a:p>
          <a:p>
            <a:endParaRPr kumimoji="1" lang="en-US" altLang="ja-JP" dirty="0"/>
          </a:p>
          <a:p>
            <a:r>
              <a:rPr kumimoji="1" lang="ja-JP" altLang="en-US" dirty="0"/>
              <a:t>では、いまから、税金がどうやって決まっていくかを説明しますね</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1F5FF25-7249-48FF-A734-D8B718D06D44}" type="slidenum">
              <a:rPr kumimoji="1" lang="ja-JP" altLang="en-US" smtClean="0"/>
              <a:t>4</a:t>
            </a:fld>
            <a:endParaRPr kumimoji="1" lang="ja-JP" altLang="en-US"/>
          </a:p>
        </p:txBody>
      </p:sp>
    </p:spTree>
    <p:extLst>
      <p:ext uri="{BB962C8B-B14F-4D97-AF65-F5344CB8AC3E}">
        <p14:creationId xmlns:p14="http://schemas.microsoft.com/office/powerpoint/2010/main" val="181606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ここで、憲法のお話をします。</a:t>
            </a:r>
            <a:endParaRPr kumimoji="1" lang="en-US" altLang="ja-JP" dirty="0"/>
          </a:p>
          <a:p>
            <a:r>
              <a:rPr kumimoji="1" lang="ja-JP" altLang="en-US" dirty="0"/>
              <a:t>もう憲法って授業で習ったかな？</a:t>
            </a:r>
            <a:endParaRPr kumimoji="1" lang="en-US" altLang="ja-JP" dirty="0"/>
          </a:p>
          <a:p>
            <a:endParaRPr kumimoji="1" lang="en-US" altLang="ja-JP" dirty="0"/>
          </a:p>
          <a:p>
            <a:r>
              <a:rPr kumimoji="1" lang="ja-JP" altLang="en-US" dirty="0"/>
              <a:t>日本の国の憲法で国民の３大義務が　のっています。</a:t>
            </a:r>
            <a:endParaRPr kumimoji="1" lang="en-US" altLang="ja-JP" dirty="0"/>
          </a:p>
          <a:p>
            <a:r>
              <a:rPr kumimoji="1" lang="ja-JP" altLang="en-US" dirty="0"/>
              <a:t>国民だから、小学生のみんなも入ってるんだよ</a:t>
            </a:r>
            <a:endParaRPr kumimoji="1" lang="en-US" altLang="ja-JP" dirty="0"/>
          </a:p>
          <a:p>
            <a:endParaRPr kumimoji="1" lang="en-US" altLang="ja-JP" dirty="0"/>
          </a:p>
          <a:p>
            <a:r>
              <a:rPr kumimoji="1" lang="ja-JP" altLang="en-US" dirty="0"/>
              <a:t>３つわかるかな？　（答えてもらう）　勤労の義務、　教育の義務、納税の義務</a:t>
            </a:r>
            <a:endParaRPr kumimoji="1" lang="en-US" altLang="ja-JP" dirty="0"/>
          </a:p>
          <a:p>
            <a:endParaRPr kumimoji="1" lang="en-US" altLang="ja-JP" dirty="0"/>
          </a:p>
          <a:p>
            <a:r>
              <a:rPr kumimoji="1" lang="ja-JP" altLang="en-US" dirty="0"/>
              <a:t>はい、憲法３０条で</a:t>
            </a:r>
            <a:endParaRPr kumimoji="1" lang="en-US" altLang="ja-JP" dirty="0"/>
          </a:p>
          <a:p>
            <a:r>
              <a:rPr kumimoji="1" lang="ja-JP" altLang="en-US" dirty="0"/>
              <a:t>「国民は、法律の定めるところにより、納税の義務を負ふ」とあります。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1F5FF25-7249-48FF-A734-D8B718D06D44}" type="slidenum">
              <a:rPr kumimoji="1" lang="ja-JP" altLang="en-US" smtClean="0"/>
              <a:t>5</a:t>
            </a:fld>
            <a:endParaRPr kumimoji="1" lang="ja-JP" altLang="en-US"/>
          </a:p>
        </p:txBody>
      </p:sp>
    </p:spTree>
    <p:extLst>
      <p:ext uri="{BB962C8B-B14F-4D97-AF65-F5344CB8AC3E}">
        <p14:creationId xmlns:p14="http://schemas.microsoft.com/office/powerpoint/2010/main" val="62595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ここで、「納税」って言葉が使われています。今日ひとつ憶えて欲しい言葉なんだけど、</a:t>
            </a:r>
            <a:endParaRPr kumimoji="1" lang="en-US" altLang="ja-JP" dirty="0"/>
          </a:p>
          <a:p>
            <a:endParaRPr kumimoji="1" lang="en-US" altLang="ja-JP" dirty="0"/>
          </a:p>
          <a:p>
            <a:r>
              <a:rPr kumimoji="1" lang="ja-JP" altLang="en-US" dirty="0"/>
              <a:t>よく使うことばでは、税金を払うとか、　テーマに書いてある、税金を集めるとか、聞いたり、使ったりする</a:t>
            </a:r>
            <a:endParaRPr kumimoji="1" lang="en-US" altLang="ja-JP" dirty="0"/>
          </a:p>
          <a:p>
            <a:r>
              <a:rPr kumimoji="1" lang="ja-JP" altLang="en-US" dirty="0"/>
              <a:t>言葉だよね？</a:t>
            </a:r>
            <a:endParaRPr kumimoji="1" lang="en-US" altLang="ja-JP" dirty="0"/>
          </a:p>
          <a:p>
            <a:r>
              <a:rPr kumimoji="1" lang="ja-JP" altLang="en-US" dirty="0"/>
              <a:t>この　税を納める　で「納税」っていう言葉も、憶えておいてください、</a:t>
            </a:r>
            <a:endParaRPr kumimoji="1" lang="en-US" altLang="ja-JP" dirty="0"/>
          </a:p>
          <a:p>
            <a:endParaRPr kumimoji="1" lang="en-US" altLang="ja-JP" dirty="0"/>
          </a:p>
          <a:p>
            <a:r>
              <a:rPr kumimoji="1" lang="ja-JP" altLang="en-US" dirty="0"/>
              <a:t>納税って言葉はあまり聞いたことがないかもしれないけれど、</a:t>
            </a:r>
            <a:endParaRPr kumimoji="1" lang="en-US" altLang="ja-JP" dirty="0"/>
          </a:p>
          <a:p>
            <a:r>
              <a:rPr kumimoji="1" lang="ja-JP" altLang="en-US" dirty="0"/>
              <a:t>納税の　納　の字は、払うべきお金などを、相手に渡すっていう意味、使い方があるんです。</a:t>
            </a:r>
            <a:endParaRPr kumimoji="1" lang="en-US" altLang="ja-JP" dirty="0"/>
          </a:p>
          <a:p>
            <a:endParaRPr kumimoji="1" lang="en-US" altLang="ja-JP" dirty="0"/>
          </a:p>
          <a:p>
            <a:r>
              <a:rPr kumimoji="1" lang="ja-JP" altLang="en-US" dirty="0"/>
              <a:t>だから、税金をとられちゃう　とかでなくて、払うべきお金を払う。</a:t>
            </a:r>
            <a:endParaRPr kumimoji="1" lang="en-US" altLang="ja-JP" dirty="0"/>
          </a:p>
          <a:p>
            <a:r>
              <a:rPr kumimoji="1" lang="ja-JP" altLang="en-US" dirty="0"/>
              <a:t>そして、さっきもいったけど、そうやって集めたお金が、みんな自身のために</a:t>
            </a:r>
            <a:endParaRPr kumimoji="1" lang="en-US" altLang="ja-JP" dirty="0"/>
          </a:p>
          <a:p>
            <a:r>
              <a:rPr kumimoji="1" lang="ja-JP" altLang="en-US" dirty="0"/>
              <a:t>色々なことで　使われているんだよ。</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41F5FF25-7249-48FF-A734-D8B718D06D44}" type="slidenum">
              <a:rPr kumimoji="1" lang="ja-JP" altLang="en-US" smtClean="0"/>
              <a:t>6</a:t>
            </a:fld>
            <a:endParaRPr kumimoji="1" lang="ja-JP" altLang="en-US"/>
          </a:p>
        </p:txBody>
      </p:sp>
    </p:spTree>
    <p:extLst>
      <p:ext uri="{BB962C8B-B14F-4D97-AF65-F5344CB8AC3E}">
        <p14:creationId xmlns:p14="http://schemas.microsoft.com/office/powerpoint/2010/main" val="1597741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でも、どうして、納税することが　「義務」になっているのかな。</a:t>
            </a:r>
            <a:endParaRPr kumimoji="1" lang="en-US" altLang="ja-JP" dirty="0"/>
          </a:p>
          <a:p>
            <a:endParaRPr kumimoji="1" lang="en-US" altLang="ja-JP" dirty="0"/>
          </a:p>
          <a:p>
            <a:r>
              <a:rPr kumimoji="1" lang="ja-JP" altLang="en-US" dirty="0"/>
              <a:t>税金は、みんなのため、困っている人のために集めて使うお金だから</a:t>
            </a:r>
            <a:endParaRPr kumimoji="1" lang="en-US" altLang="ja-JP" dirty="0"/>
          </a:p>
          <a:p>
            <a:r>
              <a:rPr kumimoji="1" lang="ja-JP" altLang="en-US" dirty="0"/>
              <a:t>みんなでお金を出し合っていく必要あるんだよ。</a:t>
            </a:r>
            <a:endParaRPr kumimoji="1" lang="en-US" altLang="ja-JP" dirty="0"/>
          </a:p>
          <a:p>
            <a:endParaRPr kumimoji="1" lang="en-US" altLang="ja-JP" dirty="0"/>
          </a:p>
          <a:p>
            <a:r>
              <a:rPr kumimoji="1" lang="ja-JP" altLang="en-US" dirty="0"/>
              <a:t>だけど、、</a:t>
            </a:r>
            <a:endParaRPr kumimoji="1" lang="en-US" altLang="ja-JP" dirty="0"/>
          </a:p>
          <a:p>
            <a:endParaRPr kumimoji="1" lang="en-US" altLang="ja-JP" dirty="0"/>
          </a:p>
          <a:p>
            <a:r>
              <a:rPr kumimoji="1" lang="ja-JP" altLang="en-US" dirty="0"/>
              <a:t>税金を納税するのが、一人ひとりの自由だと</a:t>
            </a:r>
            <a:endParaRPr kumimoji="1" lang="en-US" altLang="ja-JP" dirty="0"/>
          </a:p>
          <a:p>
            <a:r>
              <a:rPr kumimoji="1" lang="ja-JP" altLang="en-US" dirty="0"/>
              <a:t>税金を納める人もいたり、私は税金払いたくないから、いいやっていう</a:t>
            </a:r>
            <a:endParaRPr kumimoji="1" lang="en-US" altLang="ja-JP" dirty="0"/>
          </a:p>
          <a:p>
            <a:r>
              <a:rPr kumimoji="1" lang="ja-JP" altLang="en-US" dirty="0"/>
              <a:t>税金を納めない人が出てきてしまうので、「憲法」で　納税の義務がありますよって</a:t>
            </a:r>
            <a:endParaRPr kumimoji="1" lang="en-US" altLang="ja-JP" dirty="0"/>
          </a:p>
          <a:p>
            <a:r>
              <a:rPr kumimoji="1" lang="ja-JP" altLang="en-US" dirty="0"/>
              <a:t>しているんです。</a:t>
            </a:r>
            <a:endParaRPr kumimoji="1" lang="en-US" altLang="ja-JP" dirty="0"/>
          </a:p>
          <a:p>
            <a:endParaRPr kumimoji="1" lang="en-US" altLang="ja-JP" dirty="0"/>
          </a:p>
          <a:p>
            <a:r>
              <a:rPr kumimoji="1" lang="ja-JP" altLang="en-US" dirty="0"/>
              <a:t>ここで、今日のお話でとても大事なところですが</a:t>
            </a:r>
            <a:endParaRPr kumimoji="1" lang="en-US" altLang="ja-JP" dirty="0"/>
          </a:p>
          <a:p>
            <a:r>
              <a:rPr kumimoji="1" lang="ja-JP" altLang="en-US" dirty="0"/>
              <a:t>憲法で「義務」となっているから、税金を納税、払うっていうことでなく</a:t>
            </a:r>
            <a:endParaRPr kumimoji="1" lang="en-US" altLang="ja-JP" dirty="0"/>
          </a:p>
          <a:p>
            <a:r>
              <a:rPr kumimoji="1" lang="ja-JP" altLang="en-US" dirty="0"/>
              <a:t>みんなも含めた国民のために、役に立つものを作ったり、使ったり</a:t>
            </a:r>
            <a:endParaRPr kumimoji="1" lang="en-US" altLang="ja-JP" dirty="0"/>
          </a:p>
          <a:p>
            <a:r>
              <a:rPr kumimoji="1" lang="ja-JP" altLang="en-US" dirty="0"/>
              <a:t>困っている人がいたら、何か助けられるように　お金を税金を納税して集めるんです。</a:t>
            </a:r>
            <a:endParaRPr kumimoji="1" lang="en-US" altLang="ja-JP" dirty="0"/>
          </a:p>
          <a:p>
            <a:r>
              <a:rPr kumimoji="1" lang="ja-JP" altLang="en-US" dirty="0"/>
              <a:t>そのために納税をちゃんと、みんなでしていきましょうねってことで、憲法で義務と</a:t>
            </a:r>
            <a:endParaRPr kumimoji="1" lang="en-US" altLang="ja-JP" dirty="0"/>
          </a:p>
          <a:p>
            <a:r>
              <a:rPr kumimoji="1" lang="ja-JP" altLang="en-US"/>
              <a:t>なっているんだ</a:t>
            </a:r>
            <a:r>
              <a:rPr kumimoji="1" lang="ja-JP" altLang="en-US" dirty="0"/>
              <a:t>よ。</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1F5FF25-7249-48FF-A734-D8B718D06D44}" type="slidenum">
              <a:rPr kumimoji="1" lang="ja-JP" altLang="en-US" smtClean="0"/>
              <a:t>7</a:t>
            </a:fld>
            <a:endParaRPr kumimoji="1" lang="ja-JP" altLang="en-US"/>
          </a:p>
        </p:txBody>
      </p:sp>
    </p:spTree>
    <p:extLst>
      <p:ext uri="{BB962C8B-B14F-4D97-AF65-F5344CB8AC3E}">
        <p14:creationId xmlns:p14="http://schemas.microsoft.com/office/powerpoint/2010/main" val="2690530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では、もう一度、憲法を見てみましょう</a:t>
            </a:r>
            <a:endParaRPr kumimoji="1" lang="en-US" altLang="ja-JP" dirty="0"/>
          </a:p>
          <a:p>
            <a:endParaRPr kumimoji="1" lang="en-US" altLang="ja-JP" dirty="0"/>
          </a:p>
          <a:p>
            <a:r>
              <a:rPr kumimoji="1" lang="ja-JP" altLang="en-US" dirty="0"/>
              <a:t>憲法の第</a:t>
            </a:r>
            <a:r>
              <a:rPr kumimoji="1" lang="en-US" altLang="ja-JP" dirty="0"/>
              <a:t>30</a:t>
            </a:r>
            <a:r>
              <a:rPr kumimoji="1" lang="ja-JP" altLang="en-US" dirty="0"/>
              <a:t>条です　</a:t>
            </a:r>
            <a:endParaRPr kumimoji="1" lang="en-US" altLang="ja-JP" dirty="0"/>
          </a:p>
          <a:p>
            <a:endParaRPr kumimoji="1" lang="en-US" altLang="ja-JP" dirty="0"/>
          </a:p>
          <a:p>
            <a:r>
              <a:rPr kumimoji="1" lang="ja-JP" altLang="en-US" dirty="0"/>
              <a:t>ここに、　国民は、法律の定めるところにより、納税の義務を負う　と書いてありまして、</a:t>
            </a:r>
            <a:endParaRPr kumimoji="1" lang="en-US" altLang="ja-JP" dirty="0"/>
          </a:p>
          <a:p>
            <a:endParaRPr kumimoji="1" lang="en-US" altLang="ja-JP" dirty="0"/>
          </a:p>
          <a:p>
            <a:pPr defTabSz="952136">
              <a:defRPr/>
            </a:pPr>
            <a:r>
              <a:rPr kumimoji="1" lang="ja-JP" altLang="en-US" dirty="0"/>
              <a:t>納税は国民の義務　ですよと書いてあります。</a:t>
            </a:r>
            <a:endParaRPr kumimoji="1" lang="en-US" altLang="ja-JP" dirty="0"/>
          </a:p>
          <a:p>
            <a:endParaRPr kumimoji="1" lang="en-US" altLang="ja-JP" dirty="0"/>
          </a:p>
          <a:p>
            <a:r>
              <a:rPr kumimoji="1" lang="ja-JP" altLang="en-US" dirty="0"/>
              <a:t>納税の義務という言葉は、憶えてくれたと思うけど、</a:t>
            </a:r>
            <a:endParaRPr kumimoji="1" lang="en-US" altLang="ja-JP" dirty="0"/>
          </a:p>
          <a:p>
            <a:endParaRPr kumimoji="1" lang="en-US" altLang="ja-JP" dirty="0"/>
          </a:p>
          <a:p>
            <a:r>
              <a:rPr kumimoji="1" lang="ja-JP" altLang="en-US" dirty="0"/>
              <a:t>次に　ここでみて欲しいのは「法律の定めるところにより　というところです。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41F5FF25-7249-48FF-A734-D8B718D06D44}" type="slidenum">
              <a:rPr kumimoji="1" lang="ja-JP" altLang="en-US" smtClean="0"/>
              <a:t>8</a:t>
            </a:fld>
            <a:endParaRPr kumimoji="1" lang="ja-JP" altLang="en-US"/>
          </a:p>
        </p:txBody>
      </p:sp>
    </p:spTree>
    <p:extLst>
      <p:ext uri="{BB962C8B-B14F-4D97-AF65-F5344CB8AC3E}">
        <p14:creationId xmlns:p14="http://schemas.microsoft.com/office/powerpoint/2010/main" val="429131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この、法律の定めるところって　どういう意味なんでしょう</a:t>
            </a:r>
            <a:endParaRPr kumimoji="1" lang="en-US" altLang="ja-JP" dirty="0"/>
          </a:p>
          <a:p>
            <a:endParaRPr kumimoji="1" lang="en-US" altLang="ja-JP" dirty="0"/>
          </a:p>
          <a:p>
            <a:r>
              <a:rPr kumimoji="1" lang="ja-JP" altLang="en-US" dirty="0"/>
              <a:t>納税の義務で国民は　払うべきお金を税金として　納税する必要が</a:t>
            </a:r>
            <a:endParaRPr kumimoji="1" lang="en-US" altLang="ja-JP" dirty="0"/>
          </a:p>
          <a:p>
            <a:r>
              <a:rPr kumimoji="1" lang="ja-JP" altLang="en-US" dirty="0"/>
              <a:t>あると言ったよね。</a:t>
            </a:r>
            <a:endParaRPr kumimoji="1" lang="en-US" altLang="ja-JP" dirty="0"/>
          </a:p>
          <a:p>
            <a:r>
              <a:rPr kumimoji="1" lang="ja-JP" altLang="en-US" dirty="0"/>
              <a:t>だけど、納税するにしても、その払うべき金額っていくらなのかが決まって</a:t>
            </a:r>
            <a:endParaRPr kumimoji="1" lang="en-US" altLang="ja-JP" dirty="0"/>
          </a:p>
          <a:p>
            <a:r>
              <a:rPr kumimoji="1" lang="ja-JP" altLang="en-US" dirty="0"/>
              <a:t>いないと、いくら払ってよいか分からないよね？</a:t>
            </a:r>
            <a:endParaRPr kumimoji="1" lang="en-US" altLang="ja-JP" dirty="0"/>
          </a:p>
          <a:p>
            <a:endParaRPr kumimoji="1" lang="en-US" altLang="ja-JP" dirty="0"/>
          </a:p>
          <a:p>
            <a:r>
              <a:rPr kumimoji="1" lang="ja-JP" altLang="en-US" dirty="0"/>
              <a:t>だから、法律を作って、つまり税金のルールだけど、</a:t>
            </a:r>
            <a:endParaRPr kumimoji="1" lang="en-US" altLang="ja-JP" dirty="0"/>
          </a:p>
          <a:p>
            <a:r>
              <a:rPr kumimoji="1" lang="ja-JP" altLang="en-US" dirty="0"/>
              <a:t>そのルールのなかで、その人が払うべき金額を決めているんだよ</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41F5FF25-7249-48FF-A734-D8B718D06D44}" type="slidenum">
              <a:rPr kumimoji="1" lang="ja-JP" altLang="en-US" smtClean="0"/>
              <a:t>9</a:t>
            </a:fld>
            <a:endParaRPr kumimoji="1" lang="ja-JP" altLang="en-US"/>
          </a:p>
        </p:txBody>
      </p:sp>
    </p:spTree>
    <p:extLst>
      <p:ext uri="{BB962C8B-B14F-4D97-AF65-F5344CB8AC3E}">
        <p14:creationId xmlns:p14="http://schemas.microsoft.com/office/powerpoint/2010/main" val="200963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9CEE16-F7B0-4F43-B5D2-469EB26DBAF2}"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C471DA-E2CB-454A-9FBF-5C7FCED351A2}" type="slidenum">
              <a:rPr kumimoji="1" lang="ja-JP" altLang="en-US" smtClean="0"/>
              <a:t>‹#›</a:t>
            </a:fld>
            <a:endParaRPr kumimoji="1" lang="ja-JP" altLang="en-US"/>
          </a:p>
        </p:txBody>
      </p:sp>
    </p:spTree>
    <p:extLst>
      <p:ext uri="{BB962C8B-B14F-4D97-AF65-F5344CB8AC3E}">
        <p14:creationId xmlns:p14="http://schemas.microsoft.com/office/powerpoint/2010/main" val="370585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9CEE16-F7B0-4F43-B5D2-469EB26DBAF2}"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C471DA-E2CB-454A-9FBF-5C7FCED351A2}" type="slidenum">
              <a:rPr kumimoji="1" lang="ja-JP" altLang="en-US" smtClean="0"/>
              <a:t>‹#›</a:t>
            </a:fld>
            <a:endParaRPr kumimoji="1" lang="ja-JP" altLang="en-US"/>
          </a:p>
        </p:txBody>
      </p:sp>
    </p:spTree>
    <p:extLst>
      <p:ext uri="{BB962C8B-B14F-4D97-AF65-F5344CB8AC3E}">
        <p14:creationId xmlns:p14="http://schemas.microsoft.com/office/powerpoint/2010/main" val="135156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9CEE16-F7B0-4F43-B5D2-469EB26DBAF2}"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C471DA-E2CB-454A-9FBF-5C7FCED351A2}" type="slidenum">
              <a:rPr kumimoji="1" lang="ja-JP" altLang="en-US" smtClean="0"/>
              <a:t>‹#›</a:t>
            </a:fld>
            <a:endParaRPr kumimoji="1" lang="ja-JP" altLang="en-US"/>
          </a:p>
        </p:txBody>
      </p:sp>
    </p:spTree>
    <p:extLst>
      <p:ext uri="{BB962C8B-B14F-4D97-AF65-F5344CB8AC3E}">
        <p14:creationId xmlns:p14="http://schemas.microsoft.com/office/powerpoint/2010/main" val="143451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9CEE16-F7B0-4F43-B5D2-469EB26DBAF2}"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C471DA-E2CB-454A-9FBF-5C7FCED351A2}" type="slidenum">
              <a:rPr kumimoji="1" lang="ja-JP" altLang="en-US" smtClean="0"/>
              <a:t>‹#›</a:t>
            </a:fld>
            <a:endParaRPr kumimoji="1" lang="ja-JP" altLang="en-US"/>
          </a:p>
        </p:txBody>
      </p:sp>
    </p:spTree>
    <p:extLst>
      <p:ext uri="{BB962C8B-B14F-4D97-AF65-F5344CB8AC3E}">
        <p14:creationId xmlns:p14="http://schemas.microsoft.com/office/powerpoint/2010/main" val="4159680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99CEE16-F7B0-4F43-B5D2-469EB26DBAF2}"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C471DA-E2CB-454A-9FBF-5C7FCED351A2}" type="slidenum">
              <a:rPr kumimoji="1" lang="ja-JP" altLang="en-US" smtClean="0"/>
              <a:t>‹#›</a:t>
            </a:fld>
            <a:endParaRPr kumimoji="1" lang="ja-JP" altLang="en-US"/>
          </a:p>
        </p:txBody>
      </p:sp>
    </p:spTree>
    <p:extLst>
      <p:ext uri="{BB962C8B-B14F-4D97-AF65-F5344CB8AC3E}">
        <p14:creationId xmlns:p14="http://schemas.microsoft.com/office/powerpoint/2010/main" val="308497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99CEE16-F7B0-4F43-B5D2-469EB26DBAF2}" type="datetimeFigureOut">
              <a:rPr kumimoji="1" lang="ja-JP" altLang="en-US" smtClean="0"/>
              <a:t>2022/7/7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C471DA-E2CB-454A-9FBF-5C7FCED351A2}" type="slidenum">
              <a:rPr kumimoji="1" lang="ja-JP" altLang="en-US" smtClean="0"/>
              <a:t>‹#›</a:t>
            </a:fld>
            <a:endParaRPr kumimoji="1" lang="ja-JP" altLang="en-US"/>
          </a:p>
        </p:txBody>
      </p:sp>
    </p:spTree>
    <p:extLst>
      <p:ext uri="{BB962C8B-B14F-4D97-AF65-F5344CB8AC3E}">
        <p14:creationId xmlns:p14="http://schemas.microsoft.com/office/powerpoint/2010/main" val="44834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99CEE16-F7B0-4F43-B5D2-469EB26DBAF2}" type="datetimeFigureOut">
              <a:rPr kumimoji="1" lang="ja-JP" altLang="en-US" smtClean="0"/>
              <a:t>2022/7/7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C471DA-E2CB-454A-9FBF-5C7FCED351A2}" type="slidenum">
              <a:rPr kumimoji="1" lang="ja-JP" altLang="en-US" smtClean="0"/>
              <a:t>‹#›</a:t>
            </a:fld>
            <a:endParaRPr kumimoji="1" lang="ja-JP" altLang="en-US"/>
          </a:p>
        </p:txBody>
      </p:sp>
    </p:spTree>
    <p:extLst>
      <p:ext uri="{BB962C8B-B14F-4D97-AF65-F5344CB8AC3E}">
        <p14:creationId xmlns:p14="http://schemas.microsoft.com/office/powerpoint/2010/main" val="338303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99CEE16-F7B0-4F43-B5D2-469EB26DBAF2}" type="datetimeFigureOut">
              <a:rPr kumimoji="1" lang="ja-JP" altLang="en-US" smtClean="0"/>
              <a:t>2022/7/7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C471DA-E2CB-454A-9FBF-5C7FCED351A2}" type="slidenum">
              <a:rPr kumimoji="1" lang="ja-JP" altLang="en-US" smtClean="0"/>
              <a:t>‹#›</a:t>
            </a:fld>
            <a:endParaRPr kumimoji="1" lang="ja-JP" altLang="en-US"/>
          </a:p>
        </p:txBody>
      </p:sp>
    </p:spTree>
    <p:extLst>
      <p:ext uri="{BB962C8B-B14F-4D97-AF65-F5344CB8AC3E}">
        <p14:creationId xmlns:p14="http://schemas.microsoft.com/office/powerpoint/2010/main" val="117996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CEE16-F7B0-4F43-B5D2-469EB26DBAF2}" type="datetimeFigureOut">
              <a:rPr kumimoji="1" lang="ja-JP" altLang="en-US" smtClean="0"/>
              <a:t>2022/7/7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C471DA-E2CB-454A-9FBF-5C7FCED351A2}" type="slidenum">
              <a:rPr kumimoji="1" lang="ja-JP" altLang="en-US" smtClean="0"/>
              <a:t>‹#›</a:t>
            </a:fld>
            <a:endParaRPr kumimoji="1" lang="ja-JP" altLang="en-US"/>
          </a:p>
        </p:txBody>
      </p:sp>
    </p:spTree>
    <p:extLst>
      <p:ext uri="{BB962C8B-B14F-4D97-AF65-F5344CB8AC3E}">
        <p14:creationId xmlns:p14="http://schemas.microsoft.com/office/powerpoint/2010/main" val="420976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99CEE16-F7B0-4F43-B5D2-469EB26DBAF2}" type="datetimeFigureOut">
              <a:rPr kumimoji="1" lang="ja-JP" altLang="en-US" smtClean="0"/>
              <a:t>2022/7/7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C471DA-E2CB-454A-9FBF-5C7FCED351A2}" type="slidenum">
              <a:rPr kumimoji="1" lang="ja-JP" altLang="en-US" smtClean="0"/>
              <a:t>‹#›</a:t>
            </a:fld>
            <a:endParaRPr kumimoji="1" lang="ja-JP" altLang="en-US"/>
          </a:p>
        </p:txBody>
      </p:sp>
    </p:spTree>
    <p:extLst>
      <p:ext uri="{BB962C8B-B14F-4D97-AF65-F5344CB8AC3E}">
        <p14:creationId xmlns:p14="http://schemas.microsoft.com/office/powerpoint/2010/main" val="146880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99CEE16-F7B0-4F43-B5D2-469EB26DBAF2}" type="datetimeFigureOut">
              <a:rPr kumimoji="1" lang="ja-JP" altLang="en-US" smtClean="0"/>
              <a:t>2022/7/7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C471DA-E2CB-454A-9FBF-5C7FCED351A2}" type="slidenum">
              <a:rPr kumimoji="1" lang="ja-JP" altLang="en-US" smtClean="0"/>
              <a:t>‹#›</a:t>
            </a:fld>
            <a:endParaRPr kumimoji="1" lang="ja-JP" altLang="en-US"/>
          </a:p>
        </p:txBody>
      </p:sp>
    </p:spTree>
    <p:extLst>
      <p:ext uri="{BB962C8B-B14F-4D97-AF65-F5344CB8AC3E}">
        <p14:creationId xmlns:p14="http://schemas.microsoft.com/office/powerpoint/2010/main" val="184785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CEE16-F7B0-4F43-B5D2-469EB26DBAF2}" type="datetimeFigureOut">
              <a:rPr kumimoji="1" lang="ja-JP" altLang="en-US" smtClean="0"/>
              <a:t>2022/7/7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471DA-E2CB-454A-9FBF-5C7FCED351A2}" type="slidenum">
              <a:rPr kumimoji="1" lang="ja-JP" altLang="en-US" smtClean="0"/>
              <a:t>‹#›</a:t>
            </a:fld>
            <a:endParaRPr kumimoji="1" lang="ja-JP" altLang="en-US"/>
          </a:p>
        </p:txBody>
      </p:sp>
    </p:spTree>
    <p:extLst>
      <p:ext uri="{BB962C8B-B14F-4D97-AF65-F5344CB8AC3E}">
        <p14:creationId xmlns:p14="http://schemas.microsoft.com/office/powerpoint/2010/main" val="2576245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黒板のイラスト">
            <a:extLst>
              <a:ext uri="{FF2B5EF4-FFF2-40B4-BE49-F238E27FC236}">
                <a16:creationId xmlns:a16="http://schemas.microsoft.com/office/drawing/2014/main" id="{D8AA0EB6-E805-4F32-AF1C-723299317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50" y="1085656"/>
            <a:ext cx="8379699" cy="341387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3565FE87-6505-405A-A964-21F993C9B29C}"/>
              </a:ext>
            </a:extLst>
          </p:cNvPr>
          <p:cNvSpPr>
            <a:spLocks noGrp="1"/>
          </p:cNvSpPr>
          <p:nvPr>
            <p:ph type="ctrTitle"/>
          </p:nvPr>
        </p:nvSpPr>
        <p:spPr>
          <a:xfrm>
            <a:off x="685800" y="397533"/>
            <a:ext cx="7772400" cy="561471"/>
          </a:xfrm>
        </p:spPr>
        <p:txBody>
          <a:bodyPr>
            <a:normAutofit fontScale="90000"/>
          </a:bodyPr>
          <a:lstStyle/>
          <a:p>
            <a:r>
              <a:rPr kumimoji="1" lang="ja-JP" altLang="en-US" sz="4400" dirty="0">
                <a:latin typeface="HG丸ｺﾞｼｯｸM-PRO" panose="020F0600000000000000" pitchFamily="50" charset="-128"/>
                <a:ea typeface="HG丸ｺﾞｼｯｸM-PRO" panose="020F0600000000000000" pitchFamily="50" charset="-128"/>
              </a:rPr>
              <a:t>租税教室</a:t>
            </a:r>
          </a:p>
        </p:txBody>
      </p:sp>
      <p:sp>
        <p:nvSpPr>
          <p:cNvPr id="10" name="四角形: 角を丸くする 9">
            <a:extLst>
              <a:ext uri="{FF2B5EF4-FFF2-40B4-BE49-F238E27FC236}">
                <a16:creationId xmlns:a16="http://schemas.microsoft.com/office/drawing/2014/main" id="{89D650A7-D8D4-4441-B9CA-1374DE316527}"/>
              </a:ext>
            </a:extLst>
          </p:cNvPr>
          <p:cNvSpPr/>
          <p:nvPr/>
        </p:nvSpPr>
        <p:spPr>
          <a:xfrm>
            <a:off x="578586" y="1929161"/>
            <a:ext cx="6936058" cy="12332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税金をどうして集めるのでしょう</a:t>
            </a:r>
          </a:p>
        </p:txBody>
      </p:sp>
      <p:sp>
        <p:nvSpPr>
          <p:cNvPr id="9" name="テキスト ボックス 8">
            <a:extLst>
              <a:ext uri="{FF2B5EF4-FFF2-40B4-BE49-F238E27FC236}">
                <a16:creationId xmlns:a16="http://schemas.microsoft.com/office/drawing/2014/main" id="{485FB59F-D7DC-41BE-AE03-BA12944E72BD}"/>
              </a:ext>
            </a:extLst>
          </p:cNvPr>
          <p:cNvSpPr txBox="1"/>
          <p:nvPr/>
        </p:nvSpPr>
        <p:spPr>
          <a:xfrm>
            <a:off x="3150220" y="6030067"/>
            <a:ext cx="3512634" cy="523220"/>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東京地方税理士会</a:t>
            </a:r>
          </a:p>
        </p:txBody>
      </p:sp>
      <p:sp>
        <p:nvSpPr>
          <p:cNvPr id="11" name="テキスト ボックス 10">
            <a:extLst>
              <a:ext uri="{FF2B5EF4-FFF2-40B4-BE49-F238E27FC236}">
                <a16:creationId xmlns:a16="http://schemas.microsoft.com/office/drawing/2014/main" id="{427E29E1-13D3-4DCA-906C-53D36AEB59EA}"/>
              </a:ext>
            </a:extLst>
          </p:cNvPr>
          <p:cNvSpPr txBox="1"/>
          <p:nvPr/>
        </p:nvSpPr>
        <p:spPr>
          <a:xfrm>
            <a:off x="685800" y="1166677"/>
            <a:ext cx="1984918" cy="707886"/>
          </a:xfrm>
          <a:prstGeom prst="rect">
            <a:avLst/>
          </a:prstGeom>
          <a:noFill/>
        </p:spPr>
        <p:txBody>
          <a:bodyPr wrap="square" rtlCol="0">
            <a:spAutoFit/>
          </a:bodyPr>
          <a:lstStyle/>
          <a:p>
            <a:r>
              <a:rPr kumimoji="1" lang="ja-JP" altLang="en-US" sz="4000" dirty="0">
                <a:solidFill>
                  <a:schemeClr val="tx2">
                    <a:lumMod val="20000"/>
                    <a:lumOff val="80000"/>
                  </a:schemeClr>
                </a:solidFill>
                <a:latin typeface="HG丸ｺﾞｼｯｸM-PRO" panose="020F0600000000000000" pitchFamily="50" charset="-128"/>
                <a:ea typeface="HG丸ｺﾞｼｯｸM-PRO" panose="020F0600000000000000" pitchFamily="50" charset="-128"/>
              </a:rPr>
              <a:t>テーマ</a:t>
            </a:r>
          </a:p>
        </p:txBody>
      </p:sp>
      <p:pic>
        <p:nvPicPr>
          <p:cNvPr id="1028" name="Picture 4" descr="やる気のある小学生のイラスト（男子）">
            <a:extLst>
              <a:ext uri="{FF2B5EF4-FFF2-40B4-BE49-F238E27FC236}">
                <a16:creationId xmlns:a16="http://schemas.microsoft.com/office/drawing/2014/main" id="{06610BE3-4A41-40D4-930E-1D3FD580F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0811" y="3585311"/>
            <a:ext cx="1889743" cy="25451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やる気のある小学生のイラスト（女子）">
            <a:extLst>
              <a:ext uri="{FF2B5EF4-FFF2-40B4-BE49-F238E27FC236}">
                <a16:creationId xmlns:a16="http://schemas.microsoft.com/office/drawing/2014/main" id="{772E47C1-A937-40D3-A1D9-C1BF723067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28" y="3756146"/>
            <a:ext cx="2169260" cy="29215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フクロウ博士のイラスト">
            <a:extLst>
              <a:ext uri="{FF2B5EF4-FFF2-40B4-BE49-F238E27FC236}">
                <a16:creationId xmlns:a16="http://schemas.microsoft.com/office/drawing/2014/main" id="{F3F326EC-74DA-4E29-AF52-BE620C48B1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1652" y="4922397"/>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赤ちゃんの表情のイラスト（男・疑問）">
            <a:extLst>
              <a:ext uri="{FF2B5EF4-FFF2-40B4-BE49-F238E27FC236}">
                <a16:creationId xmlns:a16="http://schemas.microsoft.com/office/drawing/2014/main" id="{5E2B9AC9-E695-40A2-8783-D14FD72856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4166" y="1196552"/>
            <a:ext cx="1109472" cy="130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03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授業中の小学生のイラスト">
            <a:extLst>
              <a:ext uri="{FF2B5EF4-FFF2-40B4-BE49-F238E27FC236}">
                <a16:creationId xmlns:a16="http://schemas.microsoft.com/office/drawing/2014/main" id="{BD031BCD-5CCE-4BDF-B41B-133E735AD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385" y="5254993"/>
            <a:ext cx="1806243" cy="1603007"/>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77AF9F79-98CD-438B-82E5-AF4FB6E3364B}"/>
              </a:ext>
            </a:extLst>
          </p:cNvPr>
          <p:cNvSpPr/>
          <p:nvPr/>
        </p:nvSpPr>
        <p:spPr>
          <a:xfrm>
            <a:off x="1002243" y="284753"/>
            <a:ext cx="6936058" cy="619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法律の定めるところ・・</a:t>
            </a:r>
          </a:p>
        </p:txBody>
      </p:sp>
      <p:sp>
        <p:nvSpPr>
          <p:cNvPr id="4" name="四角形: 角を丸くする 3">
            <a:extLst>
              <a:ext uri="{FF2B5EF4-FFF2-40B4-BE49-F238E27FC236}">
                <a16:creationId xmlns:a16="http://schemas.microsoft.com/office/drawing/2014/main" id="{2D05907E-ED6F-4D88-B7D7-94E1A2BEAC8A}"/>
              </a:ext>
            </a:extLst>
          </p:cNvPr>
          <p:cNvSpPr/>
          <p:nvPr/>
        </p:nvSpPr>
        <p:spPr>
          <a:xfrm>
            <a:off x="712524" y="1329864"/>
            <a:ext cx="7571303"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latin typeface="HG丸ｺﾞｼｯｸM-PRO" panose="020F0600000000000000" pitchFamily="50" charset="-128"/>
                <a:ea typeface="HG丸ｺﾞｼｯｸM-PRO" panose="020F0600000000000000" pitchFamily="50" charset="-128"/>
              </a:rPr>
              <a:t>つまり・・・どんな税金を</a:t>
            </a:r>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だれが、どのくらい納税するのかは、</a:t>
            </a:r>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法律</a:t>
            </a:r>
            <a:r>
              <a:rPr kumimoji="1" lang="ja-JP" altLang="en-US" sz="3200" dirty="0">
                <a:latin typeface="HG丸ｺﾞｼｯｸM-PRO" panose="020F0600000000000000" pitchFamily="50" charset="-128"/>
                <a:ea typeface="HG丸ｺﾞｼｯｸM-PRO" panose="020F0600000000000000" pitchFamily="50" charset="-128"/>
              </a:rPr>
              <a:t>で決まっていないとダメなんだよ</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7" name="矢印: 下 6">
            <a:extLst>
              <a:ext uri="{FF2B5EF4-FFF2-40B4-BE49-F238E27FC236}">
                <a16:creationId xmlns:a16="http://schemas.microsoft.com/office/drawing/2014/main" id="{FF193C97-6C6A-4F9F-B5BD-60CED0E04A05}"/>
              </a:ext>
            </a:extLst>
          </p:cNvPr>
          <p:cNvSpPr/>
          <p:nvPr/>
        </p:nvSpPr>
        <p:spPr>
          <a:xfrm>
            <a:off x="4018023" y="3482708"/>
            <a:ext cx="975733" cy="1003609"/>
          </a:xfrm>
          <a:prstGeom prst="downArrow">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65BDE09-85BC-4320-83D2-2269E0745751}"/>
              </a:ext>
            </a:extLst>
          </p:cNvPr>
          <p:cNvSpPr txBox="1"/>
          <p:nvPr/>
        </p:nvSpPr>
        <p:spPr>
          <a:xfrm>
            <a:off x="1002243" y="4705595"/>
            <a:ext cx="7981672" cy="584775"/>
          </a:xfrm>
          <a:prstGeom prst="rect">
            <a:avLst/>
          </a:prstGeom>
          <a:noFill/>
        </p:spPr>
        <p:txBody>
          <a:bodyPr wrap="non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じゃあ、法律は誰がきめているのかなぁ？</a:t>
            </a:r>
          </a:p>
        </p:txBody>
      </p:sp>
      <p:pic>
        <p:nvPicPr>
          <p:cNvPr id="9" name="Picture 2" descr="「法」と書かれた本のイラスト">
            <a:extLst>
              <a:ext uri="{FF2B5EF4-FFF2-40B4-BE49-F238E27FC236}">
                <a16:creationId xmlns:a16="http://schemas.microsoft.com/office/drawing/2014/main" id="{F3BD47D9-B55A-475F-957A-EBF60D4B3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611" y="3021115"/>
            <a:ext cx="1713047" cy="17130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フクロウ博士のイラスト">
            <a:extLst>
              <a:ext uri="{FF2B5EF4-FFF2-40B4-BE49-F238E27FC236}">
                <a16:creationId xmlns:a16="http://schemas.microsoft.com/office/drawing/2014/main" id="{B58F0C6B-590F-48A2-B39C-6B0712D815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3739" y="2858696"/>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赤ちゃんの表情のイラスト（男・疑問）">
            <a:extLst>
              <a:ext uri="{FF2B5EF4-FFF2-40B4-BE49-F238E27FC236}">
                <a16:creationId xmlns:a16="http://schemas.microsoft.com/office/drawing/2014/main" id="{AED095D5-E034-440A-B853-5C40AD4BD9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611" y="5096342"/>
            <a:ext cx="1109472" cy="130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703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A237C8CA-E6D0-4DD2-A089-71650DCBC3E8}"/>
              </a:ext>
            </a:extLst>
          </p:cNvPr>
          <p:cNvSpPr/>
          <p:nvPr/>
        </p:nvSpPr>
        <p:spPr>
          <a:xfrm>
            <a:off x="1103971" y="314776"/>
            <a:ext cx="6936058" cy="8809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法律は誰が決めているんだろう</a:t>
            </a:r>
          </a:p>
        </p:txBody>
      </p:sp>
      <p:sp>
        <p:nvSpPr>
          <p:cNvPr id="4" name="四角形: 角を丸くする 3">
            <a:extLst>
              <a:ext uri="{FF2B5EF4-FFF2-40B4-BE49-F238E27FC236}">
                <a16:creationId xmlns:a16="http://schemas.microsoft.com/office/drawing/2014/main" id="{35A07D9A-38F3-4D27-B520-022F1BF6D0C4}"/>
              </a:ext>
            </a:extLst>
          </p:cNvPr>
          <p:cNvSpPr/>
          <p:nvPr/>
        </p:nvSpPr>
        <p:spPr>
          <a:xfrm>
            <a:off x="942724" y="1499225"/>
            <a:ext cx="4688642" cy="31731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3600" dirty="0">
                <a:latin typeface="HG丸ｺﾞｼｯｸM-PRO" panose="020F0600000000000000" pitchFamily="50" charset="-128"/>
                <a:ea typeface="HG丸ｺﾞｼｯｸM-PRO" panose="020F0600000000000000" pitchFamily="50" charset="-128"/>
              </a:rPr>
              <a:t>国の税金の法律は</a:t>
            </a:r>
            <a:endParaRPr kumimoji="1" lang="en-US" altLang="ja-JP" sz="3600" dirty="0">
              <a:latin typeface="HG丸ｺﾞｼｯｸM-PRO" panose="020F0600000000000000" pitchFamily="50" charset="-128"/>
              <a:ea typeface="HG丸ｺﾞｼｯｸM-PRO" panose="020F0600000000000000" pitchFamily="50" charset="-128"/>
            </a:endParaRPr>
          </a:p>
          <a:p>
            <a:r>
              <a:rPr kumimoji="1" lang="ja-JP" altLang="en-US" sz="4400" dirty="0">
                <a:solidFill>
                  <a:srgbClr val="FF0000"/>
                </a:solidFill>
                <a:latin typeface="HG丸ｺﾞｼｯｸM-PRO" panose="020F0600000000000000" pitchFamily="50" charset="-128"/>
                <a:ea typeface="HG丸ｺﾞｼｯｸM-PRO" panose="020F0600000000000000" pitchFamily="50" charset="-128"/>
              </a:rPr>
              <a:t>「国会」</a:t>
            </a:r>
            <a:r>
              <a:rPr kumimoji="1" lang="ja-JP" altLang="en-US" sz="4000" dirty="0">
                <a:latin typeface="HG丸ｺﾞｼｯｸM-PRO" panose="020F0600000000000000" pitchFamily="50" charset="-128"/>
                <a:ea typeface="HG丸ｺﾞｼｯｸM-PRO" panose="020F0600000000000000" pitchFamily="50" charset="-128"/>
              </a:rPr>
              <a:t>で</a:t>
            </a:r>
            <a:endParaRPr kumimoji="1" lang="en-US" altLang="ja-JP" sz="4000" dirty="0">
              <a:latin typeface="HG丸ｺﾞｼｯｸM-PRO" panose="020F0600000000000000" pitchFamily="50" charset="-128"/>
              <a:ea typeface="HG丸ｺﾞｼｯｸM-PRO" panose="020F0600000000000000" pitchFamily="50" charset="-128"/>
            </a:endParaRPr>
          </a:p>
          <a:p>
            <a:r>
              <a:rPr kumimoji="1" lang="ja-JP" altLang="en-US" sz="4400" dirty="0">
                <a:solidFill>
                  <a:srgbClr val="FF0000"/>
                </a:solidFill>
                <a:latin typeface="HG丸ｺﾞｼｯｸM-PRO" panose="020F0600000000000000" pitchFamily="50" charset="-128"/>
                <a:ea typeface="HG丸ｺﾞｼｯｸM-PRO" panose="020F0600000000000000" pitchFamily="50" charset="-128"/>
              </a:rPr>
              <a:t>「国会議員」</a:t>
            </a:r>
            <a:r>
              <a:rPr kumimoji="1" lang="ja-JP" altLang="en-US" sz="4000" dirty="0">
                <a:latin typeface="HG丸ｺﾞｼｯｸM-PRO" panose="020F0600000000000000" pitchFamily="50" charset="-128"/>
                <a:ea typeface="HG丸ｺﾞｼｯｸM-PRO" panose="020F0600000000000000" pitchFamily="50" charset="-128"/>
              </a:rPr>
              <a:t>が</a:t>
            </a:r>
            <a:endParaRPr kumimoji="1" lang="en-US" altLang="ja-JP" sz="4000" dirty="0">
              <a:latin typeface="HG丸ｺﾞｼｯｸM-PRO" panose="020F0600000000000000" pitchFamily="50" charset="-128"/>
              <a:ea typeface="HG丸ｺﾞｼｯｸM-PRO" panose="020F0600000000000000" pitchFamily="50" charset="-128"/>
            </a:endParaRPr>
          </a:p>
          <a:p>
            <a:r>
              <a:rPr kumimoji="1" lang="ja-JP" altLang="en-US" sz="3600" dirty="0">
                <a:latin typeface="HG丸ｺﾞｼｯｸM-PRO" panose="020F0600000000000000" pitchFamily="50" charset="-128"/>
                <a:ea typeface="HG丸ｺﾞｼｯｸM-PRO" panose="020F0600000000000000" pitchFamily="50" charset="-128"/>
              </a:rPr>
              <a:t>決めています。</a:t>
            </a:r>
            <a:endParaRPr kumimoji="1" lang="ja-JP" altLang="en-US" sz="3200" dirty="0">
              <a:latin typeface="HG丸ｺﾞｼｯｸM-PRO" panose="020F0600000000000000" pitchFamily="50" charset="-128"/>
              <a:ea typeface="HG丸ｺﾞｼｯｸM-PRO" panose="020F0600000000000000" pitchFamily="50" charset="-128"/>
            </a:endParaRPr>
          </a:p>
        </p:txBody>
      </p:sp>
      <p:pic>
        <p:nvPicPr>
          <p:cNvPr id="9218" name="Picture 2" descr="国会答弁・国会審議のイラスト（中年女性）">
            <a:extLst>
              <a:ext uri="{FF2B5EF4-FFF2-40B4-BE49-F238E27FC236}">
                <a16:creationId xmlns:a16="http://schemas.microsoft.com/office/drawing/2014/main" id="{A3FDB591-7D69-43F6-898A-7125538BF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776" y="1574741"/>
            <a:ext cx="2857500" cy="2838450"/>
          </a:xfrm>
          <a:prstGeom prst="rect">
            <a:avLst/>
          </a:prstGeom>
          <a:noFill/>
          <a:extLst>
            <a:ext uri="{909E8E84-426E-40DD-AFC4-6F175D3DCCD1}">
              <a14:hiddenFill xmlns:a14="http://schemas.microsoft.com/office/drawing/2010/main">
                <a:solidFill>
                  <a:srgbClr val="FFFFFF"/>
                </a:solidFill>
              </a14:hiddenFill>
            </a:ext>
          </a:extLst>
        </p:spPr>
      </p:pic>
      <p:sp>
        <p:nvSpPr>
          <p:cNvPr id="6" name="矢印: 下 5">
            <a:extLst>
              <a:ext uri="{FF2B5EF4-FFF2-40B4-BE49-F238E27FC236}">
                <a16:creationId xmlns:a16="http://schemas.microsoft.com/office/drawing/2014/main" id="{034943D9-AE5B-439F-AB2D-5F8DAE1B4B42}"/>
              </a:ext>
            </a:extLst>
          </p:cNvPr>
          <p:cNvSpPr/>
          <p:nvPr/>
        </p:nvSpPr>
        <p:spPr>
          <a:xfrm>
            <a:off x="3158583" y="4847094"/>
            <a:ext cx="900462" cy="771509"/>
          </a:xfrm>
          <a:prstGeom prst="downArrow">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0DEFB716-81C9-401B-814C-53336472FB55}"/>
              </a:ext>
            </a:extLst>
          </p:cNvPr>
          <p:cNvSpPr txBox="1"/>
          <p:nvPr/>
        </p:nvSpPr>
        <p:spPr>
          <a:xfrm>
            <a:off x="1266959" y="5551647"/>
            <a:ext cx="4698722" cy="1138773"/>
          </a:xfrm>
          <a:prstGeom prst="rect">
            <a:avLst/>
          </a:prstGeom>
          <a:noFill/>
        </p:spPr>
        <p:txBody>
          <a:bodyPr wrap="non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では、</a:t>
            </a:r>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国会議員</a:t>
            </a:r>
            <a:r>
              <a:rPr kumimoji="1" lang="ja-JP" altLang="en-US" sz="3200" dirty="0">
                <a:latin typeface="HG丸ｺﾞｼｯｸM-PRO" panose="020F0600000000000000" pitchFamily="50" charset="-128"/>
                <a:ea typeface="HG丸ｺﾞｼｯｸM-PRO" panose="020F0600000000000000" pitchFamily="50" charset="-128"/>
              </a:rPr>
              <a:t>は</a:t>
            </a:r>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誰がきめているのかなぁ</a:t>
            </a:r>
          </a:p>
        </p:txBody>
      </p:sp>
      <p:pic>
        <p:nvPicPr>
          <p:cNvPr id="2050" name="Picture 2" descr="授業中の小学生のイラスト">
            <a:extLst>
              <a:ext uri="{FF2B5EF4-FFF2-40B4-BE49-F238E27FC236}">
                <a16:creationId xmlns:a16="http://schemas.microsoft.com/office/drawing/2014/main" id="{43CE1F3D-AC8D-41D6-952E-F2EB23C2B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411" y="4716694"/>
            <a:ext cx="1793314" cy="20852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赤ちゃんの表情のイラスト（男・疑問）">
            <a:extLst>
              <a:ext uri="{FF2B5EF4-FFF2-40B4-BE49-F238E27FC236}">
                <a16:creationId xmlns:a16="http://schemas.microsoft.com/office/drawing/2014/main" id="{AF4F35B9-D96D-40DE-BAE3-C528B45DF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335" y="5323604"/>
            <a:ext cx="1109472" cy="130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860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673165EE-8E4B-42D6-8394-A6D18A74ADDA}"/>
              </a:ext>
            </a:extLst>
          </p:cNvPr>
          <p:cNvSpPr/>
          <p:nvPr/>
        </p:nvSpPr>
        <p:spPr>
          <a:xfrm>
            <a:off x="945618" y="266880"/>
            <a:ext cx="6936058" cy="8809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国会議員は誰がきめているんだろう</a:t>
            </a:r>
          </a:p>
        </p:txBody>
      </p:sp>
      <p:sp>
        <p:nvSpPr>
          <p:cNvPr id="4" name="四角形: 角を丸くする 3">
            <a:extLst>
              <a:ext uri="{FF2B5EF4-FFF2-40B4-BE49-F238E27FC236}">
                <a16:creationId xmlns:a16="http://schemas.microsoft.com/office/drawing/2014/main" id="{AA4F40D4-87F9-4745-B1A4-7A91C81614F3}"/>
              </a:ext>
            </a:extLst>
          </p:cNvPr>
          <p:cNvSpPr/>
          <p:nvPr/>
        </p:nvSpPr>
        <p:spPr>
          <a:xfrm>
            <a:off x="702455" y="1478703"/>
            <a:ext cx="4577239" cy="28384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4000" dirty="0">
                <a:latin typeface="HG丸ｺﾞｼｯｸM-PRO" panose="020F0600000000000000" pitchFamily="50" charset="-128"/>
                <a:ea typeface="HG丸ｺﾞｼｯｸM-PRO" panose="020F0600000000000000" pitchFamily="50" charset="-128"/>
              </a:rPr>
              <a:t>国会議員は</a:t>
            </a:r>
            <a:endParaRPr kumimoji="1" lang="en-US" altLang="ja-JP" sz="4000" dirty="0">
              <a:latin typeface="HG丸ｺﾞｼｯｸM-PRO" panose="020F0600000000000000" pitchFamily="50" charset="-128"/>
              <a:ea typeface="HG丸ｺﾞｼｯｸM-PRO" panose="020F0600000000000000" pitchFamily="50" charset="-128"/>
            </a:endParaRPr>
          </a:p>
          <a:p>
            <a:r>
              <a:rPr kumimoji="1" lang="ja-JP" altLang="en-US" sz="4000" dirty="0">
                <a:solidFill>
                  <a:srgbClr val="FF0000"/>
                </a:solidFill>
                <a:latin typeface="HG丸ｺﾞｼｯｸM-PRO" panose="020F0600000000000000" pitchFamily="50" charset="-128"/>
                <a:ea typeface="HG丸ｺﾞｼｯｸM-PRO" panose="020F0600000000000000" pitchFamily="50" charset="-128"/>
              </a:rPr>
              <a:t>「国民」</a:t>
            </a:r>
            <a:r>
              <a:rPr kumimoji="1" lang="ja-JP" altLang="en-US" sz="4000" dirty="0">
                <a:latin typeface="HG丸ｺﾞｼｯｸM-PRO" panose="020F0600000000000000" pitchFamily="50" charset="-128"/>
                <a:ea typeface="HG丸ｺﾞｼｯｸM-PRO" panose="020F0600000000000000" pitchFamily="50" charset="-128"/>
              </a:rPr>
              <a:t>が</a:t>
            </a:r>
            <a:endParaRPr kumimoji="1" lang="en-US" altLang="ja-JP" sz="4000" dirty="0">
              <a:latin typeface="HG丸ｺﾞｼｯｸM-PRO" panose="020F0600000000000000" pitchFamily="50" charset="-128"/>
              <a:ea typeface="HG丸ｺﾞｼｯｸM-PRO" panose="020F0600000000000000" pitchFamily="50" charset="-128"/>
            </a:endParaRPr>
          </a:p>
          <a:p>
            <a:r>
              <a:rPr kumimoji="1" lang="ja-JP" altLang="en-US" sz="4000" dirty="0">
                <a:solidFill>
                  <a:srgbClr val="FF0000"/>
                </a:solidFill>
                <a:latin typeface="HG丸ｺﾞｼｯｸM-PRO" panose="020F0600000000000000" pitchFamily="50" charset="-128"/>
                <a:ea typeface="HG丸ｺﾞｼｯｸM-PRO" panose="020F0600000000000000" pitchFamily="50" charset="-128"/>
              </a:rPr>
              <a:t>「選挙」</a:t>
            </a:r>
            <a:r>
              <a:rPr kumimoji="1" lang="ja-JP" altLang="en-US" sz="4000" dirty="0">
                <a:latin typeface="HG丸ｺﾞｼｯｸM-PRO" panose="020F0600000000000000" pitchFamily="50" charset="-128"/>
                <a:ea typeface="HG丸ｺﾞｼｯｸM-PRO" panose="020F0600000000000000" pitchFamily="50" charset="-128"/>
              </a:rPr>
              <a:t>で、</a:t>
            </a:r>
            <a:endParaRPr kumimoji="1" lang="en-US" altLang="ja-JP" sz="4000" dirty="0">
              <a:latin typeface="HG丸ｺﾞｼｯｸM-PRO" panose="020F0600000000000000" pitchFamily="50" charset="-128"/>
              <a:ea typeface="HG丸ｺﾞｼｯｸM-PRO" panose="020F0600000000000000" pitchFamily="50" charset="-128"/>
            </a:endParaRPr>
          </a:p>
          <a:p>
            <a:r>
              <a:rPr kumimoji="1" lang="ja-JP" altLang="en-US" sz="4000" dirty="0">
                <a:latin typeface="HG丸ｺﾞｼｯｸM-PRO" panose="020F0600000000000000" pitchFamily="50" charset="-128"/>
                <a:ea typeface="HG丸ｺﾞｼｯｸM-PRO" panose="020F0600000000000000" pitchFamily="50" charset="-128"/>
              </a:rPr>
              <a:t>選んだ人です</a:t>
            </a:r>
          </a:p>
        </p:txBody>
      </p:sp>
      <p:pic>
        <p:nvPicPr>
          <p:cNvPr id="5" name="Picture 4" descr="18歳選挙権のイラスト（女性）">
            <a:extLst>
              <a:ext uri="{FF2B5EF4-FFF2-40B4-BE49-F238E27FC236}">
                <a16:creationId xmlns:a16="http://schemas.microsoft.com/office/drawing/2014/main" id="{62C63BF3-A1F1-482C-962A-4C7D17ED2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344" y="1478703"/>
            <a:ext cx="3035346" cy="299513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4C195C2B-DF47-4074-A764-DDC9E839A345}"/>
              </a:ext>
            </a:extLst>
          </p:cNvPr>
          <p:cNvSpPr txBox="1"/>
          <p:nvPr/>
        </p:nvSpPr>
        <p:spPr>
          <a:xfrm>
            <a:off x="1903262" y="4446543"/>
            <a:ext cx="6593521" cy="2308324"/>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国民は納税の義務がありますが、</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その税金を決める</a:t>
            </a:r>
            <a:r>
              <a:rPr kumimoji="1" lang="ja-JP" altLang="en-US" sz="3200" dirty="0">
                <a:solidFill>
                  <a:srgbClr val="FF0000"/>
                </a:solidFill>
                <a:latin typeface="HG丸ｺﾞｼｯｸM-PRO" panose="020F0600000000000000" pitchFamily="50" charset="-128"/>
                <a:ea typeface="HG丸ｺﾞｼｯｸM-PRO" panose="020F0600000000000000" pitchFamily="50" charset="-128"/>
              </a:rPr>
              <a:t>法律</a:t>
            </a:r>
            <a:r>
              <a:rPr kumimoji="1" lang="ja-JP" altLang="en-US" sz="2800" dirty="0">
                <a:latin typeface="HG丸ｺﾞｼｯｸM-PRO" panose="020F0600000000000000" pitchFamily="50" charset="-128"/>
                <a:ea typeface="HG丸ｺﾞｼｯｸM-PRO" panose="020F0600000000000000" pitchFamily="50" charset="-128"/>
              </a:rPr>
              <a:t>を作って</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いるのは、</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国民が選挙で選んだ</a:t>
            </a:r>
            <a:r>
              <a:rPr kumimoji="1" lang="ja-JP" altLang="en-US" sz="2800" dirty="0">
                <a:latin typeface="HG丸ｺﾞｼｯｸM-PRO" panose="020F0600000000000000" pitchFamily="50" charset="-128"/>
                <a:ea typeface="HG丸ｺﾞｼｯｸM-PRO" panose="020F0600000000000000" pitchFamily="50" charset="-128"/>
              </a:rPr>
              <a:t>、議員たちが、国会で決めています</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8" name="吹き出し: 円形 7">
            <a:extLst>
              <a:ext uri="{FF2B5EF4-FFF2-40B4-BE49-F238E27FC236}">
                <a16:creationId xmlns:a16="http://schemas.microsoft.com/office/drawing/2014/main" id="{D6366D41-3B60-448B-95C8-C5BF6D2B2A67}"/>
              </a:ext>
            </a:extLst>
          </p:cNvPr>
          <p:cNvSpPr/>
          <p:nvPr/>
        </p:nvSpPr>
        <p:spPr>
          <a:xfrm>
            <a:off x="6146003" y="2165512"/>
            <a:ext cx="2587515" cy="1291306"/>
          </a:xfrm>
          <a:prstGeom prst="wedgeEllipseCallout">
            <a:avLst>
              <a:gd name="adj1" fmla="val -291"/>
              <a:gd name="adj2" fmla="val 719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800" dirty="0">
                <a:latin typeface="HG丸ｺﾞｼｯｸM-PRO" panose="020F0600000000000000" pitchFamily="50" charset="-128"/>
                <a:ea typeface="HG丸ｺﾞｼｯｸM-PRO" panose="020F0600000000000000" pitchFamily="50" charset="-128"/>
              </a:rPr>
              <a:t>18</a:t>
            </a:r>
            <a:r>
              <a:rPr kumimoji="1" lang="ja-JP" altLang="en-US" sz="2800" dirty="0">
                <a:latin typeface="HG丸ｺﾞｼｯｸM-PRO" panose="020F0600000000000000" pitchFamily="50" charset="-128"/>
                <a:ea typeface="HG丸ｺﾞｼｯｸM-PRO" panose="020F0600000000000000" pitchFamily="50" charset="-128"/>
              </a:rPr>
              <a:t>歳以上に選挙権</a:t>
            </a:r>
          </a:p>
        </p:txBody>
      </p:sp>
      <p:pic>
        <p:nvPicPr>
          <p:cNvPr id="9" name="Picture 4" descr="フクロウ博士のイラスト">
            <a:extLst>
              <a:ext uri="{FF2B5EF4-FFF2-40B4-BE49-F238E27FC236}">
                <a16:creationId xmlns:a16="http://schemas.microsoft.com/office/drawing/2014/main" id="{7DBEE4A1-6DC2-43D3-BA61-88F7F503F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018" y="3570575"/>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赤ちゃんの表情のイラスト（男・閃いた顔）">
            <a:extLst>
              <a:ext uri="{FF2B5EF4-FFF2-40B4-BE49-F238E27FC236}">
                <a16:creationId xmlns:a16="http://schemas.microsoft.com/office/drawing/2014/main" id="{53DD5140-B189-4351-9051-805B1FC50A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432" y="5009801"/>
            <a:ext cx="1271507" cy="14958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赤ちゃんの表情のイラスト（男・疑問）">
            <a:extLst>
              <a:ext uri="{FF2B5EF4-FFF2-40B4-BE49-F238E27FC236}">
                <a16:creationId xmlns:a16="http://schemas.microsoft.com/office/drawing/2014/main" id="{7DAC1F4C-1E8E-4989-A19D-5561C65928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4046" y="495196"/>
            <a:ext cx="1109472" cy="130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692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F6612B2-CF20-4F9F-94F3-03FD9C707213}"/>
              </a:ext>
            </a:extLst>
          </p:cNvPr>
          <p:cNvSpPr txBox="1"/>
          <p:nvPr/>
        </p:nvSpPr>
        <p:spPr>
          <a:xfrm>
            <a:off x="1127153" y="1833696"/>
            <a:ext cx="7160935" cy="1631216"/>
          </a:xfrm>
          <a:prstGeom prst="rect">
            <a:avLst/>
          </a:prstGeom>
          <a:noFill/>
        </p:spPr>
        <p:txBody>
          <a:bodyPr wrap="non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みんなから集めた税金を、</a:t>
            </a:r>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何に使っていくか（予算）</a:t>
            </a:r>
            <a:r>
              <a:rPr kumimoji="1" lang="ja-JP" altLang="en-US" sz="3200" dirty="0">
                <a:latin typeface="HG丸ｺﾞｼｯｸM-PRO" panose="020F0600000000000000" pitchFamily="50" charset="-128"/>
                <a:ea typeface="HG丸ｺﾞｼｯｸM-PRO" panose="020F0600000000000000" pitchFamily="50" charset="-128"/>
              </a:rPr>
              <a:t>を</a:t>
            </a:r>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誰が、どこで　決めているんだろう？</a:t>
            </a:r>
            <a:endParaRPr kumimoji="1" lang="en-US" altLang="ja-JP" sz="3200" dirty="0">
              <a:latin typeface="HG丸ｺﾞｼｯｸM-PRO" panose="020F0600000000000000" pitchFamily="50" charset="-128"/>
              <a:ea typeface="HG丸ｺﾞｼｯｸM-PRO" panose="020F0600000000000000" pitchFamily="50" charset="-128"/>
            </a:endParaRPr>
          </a:p>
        </p:txBody>
      </p:sp>
      <p:pic>
        <p:nvPicPr>
          <p:cNvPr id="7" name="Picture 4" descr="フクロウ博士のイラスト">
            <a:extLst>
              <a:ext uri="{FF2B5EF4-FFF2-40B4-BE49-F238E27FC236}">
                <a16:creationId xmlns:a16="http://schemas.microsoft.com/office/drawing/2014/main" id="{E85E975F-60CD-4201-90A6-AFF95C0BE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946" y="3251679"/>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授業中の小学生のイラスト">
            <a:extLst>
              <a:ext uri="{FF2B5EF4-FFF2-40B4-BE49-F238E27FC236}">
                <a16:creationId xmlns:a16="http://schemas.microsoft.com/office/drawing/2014/main" id="{0A2CB219-7A67-4B58-A1AE-83843F579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78" y="3612503"/>
            <a:ext cx="1855350" cy="19758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国会議事堂のイラスト">
            <a:extLst>
              <a:ext uri="{FF2B5EF4-FFF2-40B4-BE49-F238E27FC236}">
                <a16:creationId xmlns:a16="http://schemas.microsoft.com/office/drawing/2014/main" id="{F1E1B40A-3D3D-42CF-A154-D6A0042A2D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017" y="4373535"/>
            <a:ext cx="2160319" cy="2160319"/>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D8AEEDC0-F77D-4919-B793-2D1EAC79F59C}"/>
              </a:ext>
            </a:extLst>
          </p:cNvPr>
          <p:cNvSpPr/>
          <p:nvPr/>
        </p:nvSpPr>
        <p:spPr>
          <a:xfrm>
            <a:off x="903248" y="390293"/>
            <a:ext cx="6936058" cy="12395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集めた税金の使いみちはどうやって決めてるの？</a:t>
            </a:r>
          </a:p>
        </p:txBody>
      </p:sp>
      <p:pic>
        <p:nvPicPr>
          <p:cNvPr id="5" name="Picture 2" descr="赤ちゃんの表情のイラスト（男・疑問）">
            <a:extLst>
              <a:ext uri="{FF2B5EF4-FFF2-40B4-BE49-F238E27FC236}">
                <a16:creationId xmlns:a16="http://schemas.microsoft.com/office/drawing/2014/main" id="{44721847-291E-4B1B-BA19-304510522A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1057" y="441766"/>
            <a:ext cx="1139389" cy="134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09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FF58663D-1FBA-4E39-B27D-7047747DBC59}"/>
              </a:ext>
            </a:extLst>
          </p:cNvPr>
          <p:cNvSpPr/>
          <p:nvPr/>
        </p:nvSpPr>
        <p:spPr>
          <a:xfrm>
            <a:off x="1407962" y="2209212"/>
            <a:ext cx="6746488" cy="10243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4800" dirty="0">
                <a:latin typeface="HG丸ｺﾞｼｯｸM-PRO" panose="020F0600000000000000" pitchFamily="50" charset="-128"/>
                <a:ea typeface="HG丸ｺﾞｼｯｸM-PRO" panose="020F0600000000000000" pitchFamily="50" charset="-128"/>
              </a:rPr>
              <a:t>国民主権</a:t>
            </a:r>
            <a:r>
              <a:rPr kumimoji="1" lang="ja-JP" altLang="en-US" sz="2800" dirty="0">
                <a:latin typeface="HG丸ｺﾞｼｯｸM-PRO" panose="020F0600000000000000" pitchFamily="50" charset="-128"/>
                <a:ea typeface="HG丸ｺﾞｼｯｸM-PRO" panose="020F0600000000000000" pitchFamily="50" charset="-128"/>
              </a:rPr>
              <a:t>といいます</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8368E397-B8E4-42F1-90C9-1CAFEAAA140C}"/>
              </a:ext>
            </a:extLst>
          </p:cNvPr>
          <p:cNvSpPr txBox="1"/>
          <p:nvPr/>
        </p:nvSpPr>
        <p:spPr>
          <a:xfrm>
            <a:off x="31760" y="1143086"/>
            <a:ext cx="9161482" cy="954107"/>
          </a:xfrm>
          <a:prstGeom prst="rect">
            <a:avLst/>
          </a:prstGeom>
          <a:noFill/>
        </p:spPr>
        <p:txBody>
          <a:bodyPr wrap="non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このように</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国民が国のいろいろな事を決めていく権利があることを</a:t>
            </a:r>
          </a:p>
        </p:txBody>
      </p:sp>
      <p:sp>
        <p:nvSpPr>
          <p:cNvPr id="6" name="矢印: 下 5">
            <a:extLst>
              <a:ext uri="{FF2B5EF4-FFF2-40B4-BE49-F238E27FC236}">
                <a16:creationId xmlns:a16="http://schemas.microsoft.com/office/drawing/2014/main" id="{CB8DB1B6-BE1B-436F-AC84-3F8C68253E2A}"/>
              </a:ext>
            </a:extLst>
          </p:cNvPr>
          <p:cNvSpPr/>
          <p:nvPr/>
        </p:nvSpPr>
        <p:spPr>
          <a:xfrm>
            <a:off x="4124634" y="3266824"/>
            <a:ext cx="975733" cy="768917"/>
          </a:xfrm>
          <a:prstGeom prst="downArrow">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BC9C246-575F-4E87-949F-2AFC6FC5B460}"/>
              </a:ext>
            </a:extLst>
          </p:cNvPr>
          <p:cNvSpPr txBox="1"/>
          <p:nvPr/>
        </p:nvSpPr>
        <p:spPr>
          <a:xfrm>
            <a:off x="2546024" y="4004499"/>
            <a:ext cx="4698722" cy="769441"/>
          </a:xfrm>
          <a:prstGeom prst="rect">
            <a:avLst/>
          </a:prstGeom>
          <a:noFill/>
        </p:spPr>
        <p:txBody>
          <a:bodyPr wrap="none" rtlCol="0">
            <a:spAutoFit/>
          </a:bodyPr>
          <a:lstStyle/>
          <a:p>
            <a:r>
              <a:rPr kumimoji="1" lang="ja-JP" altLang="en-US" sz="4400" dirty="0">
                <a:latin typeface="HG丸ｺﾞｼｯｸM-PRO" panose="020F0600000000000000" pitchFamily="50" charset="-128"/>
                <a:ea typeface="HG丸ｺﾞｼｯｸM-PRO" panose="020F0600000000000000" pitchFamily="50" charset="-128"/>
              </a:rPr>
              <a:t>主権は国民にある</a:t>
            </a:r>
          </a:p>
        </p:txBody>
      </p:sp>
      <p:pic>
        <p:nvPicPr>
          <p:cNvPr id="8" name="Picture 4" descr="フクロウ博士のイラスト">
            <a:extLst>
              <a:ext uri="{FF2B5EF4-FFF2-40B4-BE49-F238E27FC236}">
                <a16:creationId xmlns:a16="http://schemas.microsoft.com/office/drawing/2014/main" id="{AC39AA10-6BE7-4891-8DE3-B285106E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450" y="4411698"/>
            <a:ext cx="1553792" cy="155379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1A5B7818-6BA0-43C2-A307-ED7DADA24876}"/>
              </a:ext>
            </a:extLst>
          </p:cNvPr>
          <p:cNvSpPr txBox="1"/>
          <p:nvPr/>
        </p:nvSpPr>
        <p:spPr>
          <a:xfrm>
            <a:off x="987511" y="5127156"/>
            <a:ext cx="7776488" cy="1384995"/>
          </a:xfrm>
          <a:prstGeom prst="rect">
            <a:avLst/>
          </a:prstGeom>
          <a:noFill/>
        </p:spPr>
        <p:txBody>
          <a:bodyPr wrap="none" rtlCol="0">
            <a:spAutoFit/>
          </a:bodyPr>
          <a:lstStyle/>
          <a:p>
            <a:r>
              <a:rPr kumimoji="1" lang="en-US" altLang="ja-JP" sz="2400" dirty="0">
                <a:latin typeface="HG丸ｺﾞｼｯｸM-PRO" panose="020F0600000000000000" pitchFamily="50" charset="-128"/>
                <a:ea typeface="HG丸ｺﾞｼｯｸM-PRO" panose="020F0600000000000000" pitchFamily="50" charset="-128"/>
              </a:rPr>
              <a:t>1</a:t>
            </a:r>
            <a:r>
              <a:rPr kumimoji="1" lang="ja-JP" altLang="en-US" sz="2400" dirty="0">
                <a:latin typeface="HG丸ｺﾞｼｯｸM-PRO" panose="020F0600000000000000" pitchFamily="50" charset="-128"/>
                <a:ea typeface="HG丸ｺﾞｼｯｸM-PRO" panose="020F0600000000000000" pitchFamily="50" charset="-128"/>
              </a:rPr>
              <a:t>億</a:t>
            </a:r>
            <a:r>
              <a:rPr kumimoji="1" lang="en-US" altLang="ja-JP" sz="2400" dirty="0">
                <a:latin typeface="HG丸ｺﾞｼｯｸM-PRO" panose="020F0600000000000000" pitchFamily="50" charset="-128"/>
                <a:ea typeface="HG丸ｺﾞｼｯｸM-PRO" panose="020F0600000000000000" pitchFamily="50" charset="-128"/>
              </a:rPr>
              <a:t>2</a:t>
            </a:r>
            <a:r>
              <a:rPr kumimoji="1" lang="ja-JP" altLang="en-US" sz="2400" dirty="0">
                <a:latin typeface="HG丸ｺﾞｼｯｸM-PRO" panose="020F0600000000000000" pitchFamily="50" charset="-128"/>
                <a:ea typeface="HG丸ｺﾞｼｯｸM-PRO" panose="020F0600000000000000" pitchFamily="50" charset="-128"/>
              </a:rPr>
              <a:t>千万人の意見を全員にきいていくのは大変</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だから、国民が</a:t>
            </a:r>
            <a:r>
              <a:rPr kumimoji="1" lang="ja-JP" altLang="en-US" sz="3200" dirty="0">
                <a:solidFill>
                  <a:srgbClr val="FF0000"/>
                </a:solidFill>
                <a:latin typeface="HG丸ｺﾞｼｯｸM-PRO" panose="020F0600000000000000" pitchFamily="50" charset="-128"/>
                <a:ea typeface="HG丸ｺﾞｼｯｸM-PRO" panose="020F0600000000000000" pitchFamily="50" charset="-128"/>
              </a:rPr>
              <a:t>選挙</a:t>
            </a:r>
            <a:r>
              <a:rPr kumimoji="1" lang="ja-JP" altLang="en-US" sz="2400" dirty="0">
                <a:latin typeface="HG丸ｺﾞｼｯｸM-PRO" panose="020F0600000000000000" pitchFamily="50" charset="-128"/>
                <a:ea typeface="HG丸ｺﾞｼｯｸM-PRO" panose="020F0600000000000000" pitchFamily="50" charset="-128"/>
              </a:rPr>
              <a:t>で代表者を選んで、</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その代表者（議員）</a:t>
            </a:r>
            <a:r>
              <a:rPr kumimoji="1" lang="ja-JP" altLang="en-US" sz="2800" dirty="0">
                <a:latin typeface="HG丸ｺﾞｼｯｸM-PRO" panose="020F0600000000000000" pitchFamily="50" charset="-128"/>
                <a:ea typeface="HG丸ｺﾞｼｯｸM-PRO" panose="020F0600000000000000" pitchFamily="50" charset="-128"/>
              </a:rPr>
              <a:t>が</a:t>
            </a:r>
            <a:r>
              <a:rPr kumimoji="1" lang="ja-JP" altLang="en-US" sz="2400" dirty="0">
                <a:latin typeface="HG丸ｺﾞｼｯｸM-PRO" panose="020F0600000000000000" pitchFamily="50" charset="-128"/>
                <a:ea typeface="HG丸ｺﾞｼｯｸM-PRO" panose="020F0600000000000000" pitchFamily="50" charset="-128"/>
              </a:rPr>
              <a:t>、いろいろ決めていくんだよ</a:t>
            </a:r>
          </a:p>
        </p:txBody>
      </p:sp>
      <p:pic>
        <p:nvPicPr>
          <p:cNvPr id="10" name="Picture 6" descr="赤ちゃんの表情のイラスト（男・閃いた顔）">
            <a:extLst>
              <a:ext uri="{FF2B5EF4-FFF2-40B4-BE49-F238E27FC236}">
                <a16:creationId xmlns:a16="http://schemas.microsoft.com/office/drawing/2014/main" id="{0FA06AC0-F30D-421A-B32B-BF1EE39D83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8" y="4773940"/>
            <a:ext cx="971183" cy="1142569"/>
          </a:xfrm>
          <a:prstGeom prst="rect">
            <a:avLst/>
          </a:prstGeom>
          <a:noFill/>
          <a:extLst>
            <a:ext uri="{909E8E84-426E-40DD-AFC4-6F175D3DCCD1}">
              <a14:hiddenFill xmlns:a14="http://schemas.microsoft.com/office/drawing/2010/main">
                <a:solidFill>
                  <a:srgbClr val="FFFFFF"/>
                </a:solidFill>
              </a14:hiddenFill>
            </a:ext>
          </a:extLst>
        </p:spPr>
      </p:pic>
      <p:sp>
        <p:nvSpPr>
          <p:cNvPr id="11" name="四角形: 角を丸くする 10">
            <a:extLst>
              <a:ext uri="{FF2B5EF4-FFF2-40B4-BE49-F238E27FC236}">
                <a16:creationId xmlns:a16="http://schemas.microsoft.com/office/drawing/2014/main" id="{9207C1CC-8940-497C-8D47-7693B32CFF4A}"/>
              </a:ext>
            </a:extLst>
          </p:cNvPr>
          <p:cNvSpPr/>
          <p:nvPr/>
        </p:nvSpPr>
        <p:spPr>
          <a:xfrm>
            <a:off x="1103971" y="305108"/>
            <a:ext cx="6936058" cy="619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国民の権利</a:t>
            </a:r>
          </a:p>
        </p:txBody>
      </p:sp>
    </p:spTree>
    <p:extLst>
      <p:ext uri="{BB962C8B-B14F-4D97-AF65-F5344CB8AC3E}">
        <p14:creationId xmlns:p14="http://schemas.microsoft.com/office/powerpoint/2010/main" val="1797185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2BAB925-CF5C-4FF0-8A72-0D4435D7689B}"/>
              </a:ext>
            </a:extLst>
          </p:cNvPr>
          <p:cNvSpPr txBox="1"/>
          <p:nvPr/>
        </p:nvSpPr>
        <p:spPr>
          <a:xfrm>
            <a:off x="401627" y="1422992"/>
            <a:ext cx="8340745" cy="584775"/>
          </a:xfrm>
          <a:prstGeom prst="rect">
            <a:avLst/>
          </a:prstGeom>
          <a:noFill/>
        </p:spPr>
        <p:txBody>
          <a:bodyPr wrap="non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国民が国のいろいろな事を</a:t>
            </a:r>
            <a:r>
              <a:rPr kumimoji="1" lang="ja-JP" altLang="en-US" sz="3200" dirty="0">
                <a:latin typeface="HG丸ｺﾞｼｯｸM-PRO" panose="020F0600000000000000" pitchFamily="50" charset="-128"/>
                <a:ea typeface="HG丸ｺﾞｼｯｸM-PRO" panose="020F0600000000000000" pitchFamily="50" charset="-128"/>
              </a:rPr>
              <a:t>決めていく</a:t>
            </a:r>
            <a:r>
              <a:rPr kumimoji="1" lang="ja-JP" altLang="en-US" sz="2800" dirty="0">
                <a:latin typeface="HG丸ｺﾞｼｯｸM-PRO" panose="020F0600000000000000" pitchFamily="50" charset="-128"/>
                <a:ea typeface="HG丸ｺﾞｼｯｸM-PRO" panose="020F0600000000000000" pitchFamily="50" charset="-128"/>
              </a:rPr>
              <a:t>権利がある</a:t>
            </a:r>
          </a:p>
        </p:txBody>
      </p:sp>
      <p:sp>
        <p:nvSpPr>
          <p:cNvPr id="6" name="矢印: 下 5">
            <a:extLst>
              <a:ext uri="{FF2B5EF4-FFF2-40B4-BE49-F238E27FC236}">
                <a16:creationId xmlns:a16="http://schemas.microsoft.com/office/drawing/2014/main" id="{D21197A9-269B-4A08-965E-803885A61838}"/>
              </a:ext>
            </a:extLst>
          </p:cNvPr>
          <p:cNvSpPr/>
          <p:nvPr/>
        </p:nvSpPr>
        <p:spPr>
          <a:xfrm>
            <a:off x="1689320" y="2427595"/>
            <a:ext cx="975733" cy="768917"/>
          </a:xfrm>
          <a:prstGeom prst="downArrow">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EE61D6A0-335B-4E69-B76A-96B082697FA0}"/>
              </a:ext>
            </a:extLst>
          </p:cNvPr>
          <p:cNvSpPr/>
          <p:nvPr/>
        </p:nvSpPr>
        <p:spPr>
          <a:xfrm>
            <a:off x="518694" y="3399587"/>
            <a:ext cx="3651839" cy="14948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税金を</a:t>
            </a:r>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集めるのか集めないのか</a:t>
            </a:r>
            <a:endParaRPr kumimoji="1"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四角形: 角を丸くする 7">
            <a:extLst>
              <a:ext uri="{FF2B5EF4-FFF2-40B4-BE49-F238E27FC236}">
                <a16:creationId xmlns:a16="http://schemas.microsoft.com/office/drawing/2014/main" id="{97D8C7B7-941D-49DD-8CEF-9A5F7FF551AB}"/>
              </a:ext>
            </a:extLst>
          </p:cNvPr>
          <p:cNvSpPr/>
          <p:nvPr/>
        </p:nvSpPr>
        <p:spPr>
          <a:xfrm>
            <a:off x="4801118" y="3366449"/>
            <a:ext cx="3651838" cy="15611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集めた税金を　</a:t>
            </a:r>
            <a:r>
              <a:rPr kumimoji="1" lang="ja-JP" altLang="en-US" sz="4000" dirty="0">
                <a:solidFill>
                  <a:srgbClr val="FF0000"/>
                </a:solidFill>
                <a:latin typeface="HG丸ｺﾞｼｯｸM-PRO" panose="020F0600000000000000" pitchFamily="50" charset="-128"/>
                <a:ea typeface="HG丸ｺﾞｼｯｸM-PRO" panose="020F0600000000000000" pitchFamily="50" charset="-128"/>
              </a:rPr>
              <a:t>何に</a:t>
            </a:r>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使うのか</a:t>
            </a:r>
            <a:endParaRPr kumimoji="1" lang="ja-JP" altLang="en-US" sz="32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9" name="Picture 4" descr="フクロウ博士のイラスト">
            <a:extLst>
              <a:ext uri="{FF2B5EF4-FFF2-40B4-BE49-F238E27FC236}">
                <a16:creationId xmlns:a16="http://schemas.microsoft.com/office/drawing/2014/main" id="{F248F17E-8389-473E-8D20-DA935144B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044" y="2126606"/>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B33C141B-0F16-4106-91FF-0D8723D52394}"/>
              </a:ext>
            </a:extLst>
          </p:cNvPr>
          <p:cNvSpPr txBox="1"/>
          <p:nvPr/>
        </p:nvSpPr>
        <p:spPr>
          <a:xfrm>
            <a:off x="1299302" y="5512187"/>
            <a:ext cx="7571303" cy="1077218"/>
          </a:xfrm>
          <a:prstGeom prst="rect">
            <a:avLst/>
          </a:prstGeom>
          <a:noFill/>
        </p:spPr>
        <p:txBody>
          <a:bodyPr wrap="non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国民が決めたことが、ちゃんと行われて</a:t>
            </a:r>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いるかを確認することも大事</a:t>
            </a:r>
            <a:endParaRPr kumimoji="1" lang="en-US" altLang="ja-JP" sz="3200" dirty="0">
              <a:latin typeface="HG丸ｺﾞｼｯｸM-PRO" panose="020F0600000000000000" pitchFamily="50" charset="-128"/>
              <a:ea typeface="HG丸ｺﾞｼｯｸM-PRO" panose="020F0600000000000000" pitchFamily="50" charset="-128"/>
            </a:endParaRPr>
          </a:p>
        </p:txBody>
      </p:sp>
      <p:sp>
        <p:nvSpPr>
          <p:cNvPr id="12" name="矢印: 下 11">
            <a:extLst>
              <a:ext uri="{FF2B5EF4-FFF2-40B4-BE49-F238E27FC236}">
                <a16:creationId xmlns:a16="http://schemas.microsoft.com/office/drawing/2014/main" id="{615FEA26-070C-49A7-80B7-8C0398257830}"/>
              </a:ext>
            </a:extLst>
          </p:cNvPr>
          <p:cNvSpPr/>
          <p:nvPr/>
        </p:nvSpPr>
        <p:spPr>
          <a:xfrm>
            <a:off x="6139170" y="2359854"/>
            <a:ext cx="975733" cy="768917"/>
          </a:xfrm>
          <a:prstGeom prst="downArrow">
            <a:avLst/>
          </a:prstGeom>
          <a:solidFill>
            <a:schemeClr val="accent4"/>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3" name="Picture 6" descr="赤ちゃんの表情のイラスト（男・閃いた顔）">
            <a:extLst>
              <a:ext uri="{FF2B5EF4-FFF2-40B4-BE49-F238E27FC236}">
                <a16:creationId xmlns:a16="http://schemas.microsoft.com/office/drawing/2014/main" id="{67B64D2C-C1E1-4238-B00F-BD9E12C69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95" y="5479511"/>
            <a:ext cx="971183" cy="1142569"/>
          </a:xfrm>
          <a:prstGeom prst="rect">
            <a:avLst/>
          </a:prstGeom>
          <a:noFill/>
          <a:extLst>
            <a:ext uri="{909E8E84-426E-40DD-AFC4-6F175D3DCCD1}">
              <a14:hiddenFill xmlns:a14="http://schemas.microsoft.com/office/drawing/2010/main">
                <a:solidFill>
                  <a:srgbClr val="FFFFFF"/>
                </a:solidFill>
              </a14:hiddenFill>
            </a:ext>
          </a:extLst>
        </p:spPr>
      </p:pic>
      <p:sp>
        <p:nvSpPr>
          <p:cNvPr id="11" name="四角形: 角を丸くする 10">
            <a:extLst>
              <a:ext uri="{FF2B5EF4-FFF2-40B4-BE49-F238E27FC236}">
                <a16:creationId xmlns:a16="http://schemas.microsoft.com/office/drawing/2014/main" id="{A6994A94-4E5F-4221-AC44-B25A1C2B89D7}"/>
              </a:ext>
            </a:extLst>
          </p:cNvPr>
          <p:cNvSpPr/>
          <p:nvPr/>
        </p:nvSpPr>
        <p:spPr>
          <a:xfrm>
            <a:off x="1103971" y="305108"/>
            <a:ext cx="6936058" cy="619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国民主権</a:t>
            </a:r>
          </a:p>
        </p:txBody>
      </p:sp>
    </p:spTree>
    <p:extLst>
      <p:ext uri="{BB962C8B-B14F-4D97-AF65-F5344CB8AC3E}">
        <p14:creationId xmlns:p14="http://schemas.microsoft.com/office/powerpoint/2010/main" val="1449376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学校の建物のイラスト（背景素材）">
            <a:extLst>
              <a:ext uri="{FF2B5EF4-FFF2-40B4-BE49-F238E27FC236}">
                <a16:creationId xmlns:a16="http://schemas.microsoft.com/office/drawing/2014/main" id="{F26D69DE-C710-4F72-B8CD-3EF0B0B5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 y="1271239"/>
            <a:ext cx="7778496" cy="546784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子供たちと吹き出しのイラスト">
            <a:extLst>
              <a:ext uri="{FF2B5EF4-FFF2-40B4-BE49-F238E27FC236}">
                <a16:creationId xmlns:a16="http://schemas.microsoft.com/office/drawing/2014/main" id="{78CA9B83-A722-46D0-A7F3-1FF91ADC7B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064" y="2809502"/>
            <a:ext cx="3736123" cy="3138343"/>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 角を丸くする 3">
            <a:extLst>
              <a:ext uri="{FF2B5EF4-FFF2-40B4-BE49-F238E27FC236}">
                <a16:creationId xmlns:a16="http://schemas.microsoft.com/office/drawing/2014/main" id="{86905304-4E4D-452B-B08E-6C5BCEFB0DDB}"/>
              </a:ext>
            </a:extLst>
          </p:cNvPr>
          <p:cNvSpPr/>
          <p:nvPr/>
        </p:nvSpPr>
        <p:spPr>
          <a:xfrm>
            <a:off x="903248" y="390293"/>
            <a:ext cx="6936058" cy="8809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税金をどうして集めるのでしょう</a:t>
            </a:r>
          </a:p>
        </p:txBody>
      </p:sp>
      <p:sp>
        <p:nvSpPr>
          <p:cNvPr id="5" name="テキスト ボックス 4">
            <a:extLst>
              <a:ext uri="{FF2B5EF4-FFF2-40B4-BE49-F238E27FC236}">
                <a16:creationId xmlns:a16="http://schemas.microsoft.com/office/drawing/2014/main" id="{20326D14-62AE-4DBA-A8A0-76D0A20F3350}"/>
              </a:ext>
            </a:extLst>
          </p:cNvPr>
          <p:cNvSpPr txBox="1"/>
          <p:nvPr/>
        </p:nvSpPr>
        <p:spPr>
          <a:xfrm>
            <a:off x="2815683" y="6030068"/>
            <a:ext cx="3512634" cy="523220"/>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東京地方税理士会</a:t>
            </a:r>
          </a:p>
        </p:txBody>
      </p:sp>
      <p:pic>
        <p:nvPicPr>
          <p:cNvPr id="7" name="Picture 4" descr="フクロウ博士のイラスト">
            <a:extLst>
              <a:ext uri="{FF2B5EF4-FFF2-40B4-BE49-F238E27FC236}">
                <a16:creationId xmlns:a16="http://schemas.microsoft.com/office/drawing/2014/main" id="{995FD183-523E-41FF-BA1D-84D1F6FE38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9031" y="502458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0175B928-C596-48AC-9714-9EBAC60A040C}"/>
              </a:ext>
            </a:extLst>
          </p:cNvPr>
          <p:cNvSpPr txBox="1"/>
          <p:nvPr/>
        </p:nvSpPr>
        <p:spPr>
          <a:xfrm>
            <a:off x="748909" y="3521423"/>
            <a:ext cx="3262432" cy="707886"/>
          </a:xfrm>
          <a:prstGeom prst="rect">
            <a:avLst/>
          </a:prstGeom>
          <a:noFill/>
        </p:spPr>
        <p:txBody>
          <a:bodyPr wrap="non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みんなにとって良い世の中</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になれば　いいなぁ</a:t>
            </a:r>
          </a:p>
        </p:txBody>
      </p:sp>
    </p:spTree>
    <p:extLst>
      <p:ext uri="{BB962C8B-B14F-4D97-AF65-F5344CB8AC3E}">
        <p14:creationId xmlns:p14="http://schemas.microsoft.com/office/powerpoint/2010/main" val="2024732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99D00-BF0B-DFDA-27E9-907296178BA6}"/>
              </a:ext>
            </a:extLst>
          </p:cNvPr>
          <p:cNvSpPr>
            <a:spLocks noGrp="1"/>
          </p:cNvSpPr>
          <p:nvPr>
            <p:ph type="ctrTitle"/>
          </p:nvPr>
        </p:nvSpPr>
        <p:spPr>
          <a:xfrm>
            <a:off x="685800" y="585217"/>
            <a:ext cx="7772400" cy="938784"/>
          </a:xfrm>
        </p:spPr>
        <p:txBody>
          <a:bodyPr>
            <a:normAutofit/>
          </a:bodyPr>
          <a:lstStyle/>
          <a:p>
            <a:r>
              <a:rPr kumimoji="1" lang="ja-JP" altLang="en-US" dirty="0"/>
              <a:t>補足</a:t>
            </a:r>
          </a:p>
        </p:txBody>
      </p:sp>
      <p:pic>
        <p:nvPicPr>
          <p:cNvPr id="4" name="Picture 2" descr="授業中の小学生のイラスト">
            <a:extLst>
              <a:ext uri="{FF2B5EF4-FFF2-40B4-BE49-F238E27FC236}">
                <a16:creationId xmlns:a16="http://schemas.microsoft.com/office/drawing/2014/main" id="{673D22F2-A8BC-A544-C40F-9B1E995BF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1"/>
            <a:ext cx="1855350" cy="197583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8359426-3678-8840-E8CF-352AFD70EC6D}"/>
              </a:ext>
            </a:extLst>
          </p:cNvPr>
          <p:cNvSpPr txBox="1"/>
          <p:nvPr/>
        </p:nvSpPr>
        <p:spPr>
          <a:xfrm>
            <a:off x="2492382" y="2139619"/>
            <a:ext cx="5493812" cy="646331"/>
          </a:xfrm>
          <a:prstGeom prst="rect">
            <a:avLst/>
          </a:prstGeom>
          <a:noFill/>
        </p:spPr>
        <p:txBody>
          <a:bodyPr wrap="none" rtlCol="0">
            <a:spAutoFit/>
          </a:bodyPr>
          <a:lstStyle/>
          <a:p>
            <a:r>
              <a:rPr kumimoji="1" lang="ja-JP" altLang="en-US" dirty="0"/>
              <a:t>スライド中で　左の絵がある部分は、児童に聞いて</a:t>
            </a:r>
            <a:endParaRPr kumimoji="1" lang="en-US" altLang="ja-JP" dirty="0"/>
          </a:p>
          <a:p>
            <a:r>
              <a:rPr kumimoji="1" lang="ja-JP" altLang="en-US" dirty="0"/>
              <a:t>答えてもらう場面の合図です。</a:t>
            </a:r>
          </a:p>
        </p:txBody>
      </p:sp>
    </p:spTree>
    <p:extLst>
      <p:ext uri="{BB962C8B-B14F-4D97-AF65-F5344CB8AC3E}">
        <p14:creationId xmlns:p14="http://schemas.microsoft.com/office/powerpoint/2010/main" val="207177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F858CB9E-1C02-414E-897A-C985D2DEF659}"/>
              </a:ext>
            </a:extLst>
          </p:cNvPr>
          <p:cNvSpPr/>
          <p:nvPr/>
        </p:nvSpPr>
        <p:spPr>
          <a:xfrm>
            <a:off x="903248" y="390293"/>
            <a:ext cx="6936058" cy="8809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税金をどうして集めるのでしょう</a:t>
            </a:r>
          </a:p>
        </p:txBody>
      </p:sp>
      <p:sp>
        <p:nvSpPr>
          <p:cNvPr id="3" name="矢印: 下 2">
            <a:extLst>
              <a:ext uri="{FF2B5EF4-FFF2-40B4-BE49-F238E27FC236}">
                <a16:creationId xmlns:a16="http://schemas.microsoft.com/office/drawing/2014/main" id="{D014885B-192C-4F8B-BA22-CD97850F221B}"/>
              </a:ext>
            </a:extLst>
          </p:cNvPr>
          <p:cNvSpPr/>
          <p:nvPr/>
        </p:nvSpPr>
        <p:spPr>
          <a:xfrm>
            <a:off x="3963271" y="1359646"/>
            <a:ext cx="936703" cy="461497"/>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E4B458F9-929D-4B58-ABB5-29DF3E14A262}"/>
              </a:ext>
            </a:extLst>
          </p:cNvPr>
          <p:cNvSpPr/>
          <p:nvPr/>
        </p:nvSpPr>
        <p:spPr>
          <a:xfrm>
            <a:off x="1982648" y="3034360"/>
            <a:ext cx="5178702" cy="7781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何種類あるんだろう？</a:t>
            </a:r>
            <a:endParaRPr kumimoji="1" lang="en-US" altLang="ja-JP" sz="3200" dirty="0">
              <a:latin typeface="HG丸ｺﾞｼｯｸM-PRO" panose="020F0600000000000000" pitchFamily="50" charset="-128"/>
              <a:ea typeface="HG丸ｺﾞｼｯｸM-PRO" panose="020F0600000000000000" pitchFamily="50" charset="-128"/>
            </a:endParaRPr>
          </a:p>
        </p:txBody>
      </p:sp>
      <p:pic>
        <p:nvPicPr>
          <p:cNvPr id="10" name="Picture 4" descr="フクロウ博士のイラスト">
            <a:extLst>
              <a:ext uri="{FF2B5EF4-FFF2-40B4-BE49-F238E27FC236}">
                <a16:creationId xmlns:a16="http://schemas.microsoft.com/office/drawing/2014/main" id="{E3D74688-DA4E-4E03-A0CB-9A33522E1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350" y="2562027"/>
            <a:ext cx="1562109" cy="156210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3EFB2097-2739-4B51-A5B7-03536E0D951A}"/>
              </a:ext>
            </a:extLst>
          </p:cNvPr>
          <p:cNvSpPr txBox="1"/>
          <p:nvPr/>
        </p:nvSpPr>
        <p:spPr>
          <a:xfrm>
            <a:off x="2414239" y="4124136"/>
            <a:ext cx="4315522" cy="2246769"/>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①　</a:t>
            </a:r>
            <a:r>
              <a:rPr kumimoji="1" lang="en-US" altLang="ja-JP" sz="2800" dirty="0">
                <a:latin typeface="HG丸ｺﾞｼｯｸM-PRO" panose="020F0600000000000000" pitchFamily="50" charset="-128"/>
                <a:ea typeface="HG丸ｺﾞｼｯｸM-PRO" panose="020F0600000000000000" pitchFamily="50" charset="-128"/>
              </a:rPr>
              <a:t>12</a:t>
            </a:r>
            <a:r>
              <a:rPr kumimoji="1" lang="ja-JP" altLang="en-US" sz="2800" dirty="0">
                <a:latin typeface="HG丸ｺﾞｼｯｸM-PRO" panose="020F0600000000000000" pitchFamily="50" charset="-128"/>
                <a:ea typeface="HG丸ｺﾞｼｯｸM-PRO" panose="020F0600000000000000" pitchFamily="50" charset="-128"/>
              </a:rPr>
              <a:t>種類　⇒　グー</a:t>
            </a: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②　</a:t>
            </a:r>
            <a:r>
              <a:rPr kumimoji="1" lang="en-US" altLang="ja-JP" sz="2800" dirty="0">
                <a:latin typeface="HG丸ｺﾞｼｯｸM-PRO" panose="020F0600000000000000" pitchFamily="50" charset="-128"/>
                <a:ea typeface="HG丸ｺﾞｼｯｸM-PRO" panose="020F0600000000000000" pitchFamily="50" charset="-128"/>
              </a:rPr>
              <a:t>31</a:t>
            </a:r>
            <a:r>
              <a:rPr kumimoji="1" lang="ja-JP" altLang="en-US" sz="2800" dirty="0">
                <a:latin typeface="HG丸ｺﾞｼｯｸM-PRO" panose="020F0600000000000000" pitchFamily="50" charset="-128"/>
                <a:ea typeface="HG丸ｺﾞｼｯｸM-PRO" panose="020F0600000000000000" pitchFamily="50" charset="-128"/>
              </a:rPr>
              <a:t>種類　⇒　チョキ</a:t>
            </a: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③　</a:t>
            </a:r>
            <a:r>
              <a:rPr kumimoji="1" lang="en-US" altLang="ja-JP" sz="2800" dirty="0">
                <a:latin typeface="HG丸ｺﾞｼｯｸM-PRO" panose="020F0600000000000000" pitchFamily="50" charset="-128"/>
                <a:ea typeface="HG丸ｺﾞｼｯｸM-PRO" panose="020F0600000000000000" pitchFamily="50" charset="-128"/>
              </a:rPr>
              <a:t>50</a:t>
            </a:r>
            <a:r>
              <a:rPr kumimoji="1" lang="ja-JP" altLang="en-US" sz="2800" dirty="0">
                <a:latin typeface="HG丸ｺﾞｼｯｸM-PRO" panose="020F0600000000000000" pitchFamily="50" charset="-128"/>
                <a:ea typeface="HG丸ｺﾞｼｯｸM-PRO" panose="020F0600000000000000" pitchFamily="50" charset="-128"/>
              </a:rPr>
              <a:t>種類　⇒　パー</a:t>
            </a:r>
          </a:p>
        </p:txBody>
      </p:sp>
      <p:pic>
        <p:nvPicPr>
          <p:cNvPr id="13" name="Picture 4" descr="何が何だかわからない人のイラスト（男性） | かわいいフリー素材集 ...">
            <a:extLst>
              <a:ext uri="{FF2B5EF4-FFF2-40B4-BE49-F238E27FC236}">
                <a16:creationId xmlns:a16="http://schemas.microsoft.com/office/drawing/2014/main" id="{69C1BFBB-4C3F-43E6-9F1C-A3FE1B243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51" y="4004315"/>
            <a:ext cx="1972158" cy="23665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授業中の小学生のイラスト">
            <a:extLst>
              <a:ext uri="{FF2B5EF4-FFF2-40B4-BE49-F238E27FC236}">
                <a16:creationId xmlns:a16="http://schemas.microsoft.com/office/drawing/2014/main" id="{CD9D26A9-D820-430E-8579-1E3B016469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267" y="4747361"/>
            <a:ext cx="1626212" cy="1890944"/>
          </a:xfrm>
          <a:prstGeom prst="rect">
            <a:avLst/>
          </a:prstGeom>
          <a:noFill/>
          <a:extLst>
            <a:ext uri="{909E8E84-426E-40DD-AFC4-6F175D3DCCD1}">
              <a14:hiddenFill xmlns:a14="http://schemas.microsoft.com/office/drawing/2010/main">
                <a:solidFill>
                  <a:srgbClr val="FFFFFF"/>
                </a:solidFill>
              </a14:hiddenFill>
            </a:ext>
          </a:extLst>
        </p:spPr>
      </p:pic>
      <p:sp>
        <p:nvSpPr>
          <p:cNvPr id="11" name="四角形: 角を丸くする 10">
            <a:extLst>
              <a:ext uri="{FF2B5EF4-FFF2-40B4-BE49-F238E27FC236}">
                <a16:creationId xmlns:a16="http://schemas.microsoft.com/office/drawing/2014/main" id="{C06A9979-FE11-4514-9B71-16E2D2BFA414}"/>
              </a:ext>
            </a:extLst>
          </p:cNvPr>
          <p:cNvSpPr/>
          <p:nvPr/>
        </p:nvSpPr>
        <p:spPr>
          <a:xfrm>
            <a:off x="475551" y="1857795"/>
            <a:ext cx="8192897" cy="6735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3200" dirty="0">
                <a:latin typeface="HG丸ｺﾞｼｯｸM-PRO" panose="020F0600000000000000" pitchFamily="50" charset="-128"/>
                <a:ea typeface="HG丸ｺﾞｼｯｸM-PRO" panose="020F0600000000000000" pitchFamily="50" charset="-128"/>
              </a:rPr>
              <a:t>みんな、どんな税金があるか知ってる？</a:t>
            </a:r>
            <a:endParaRPr kumimoji="1" lang="en-US" altLang="ja-JP"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10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高速道路のイラスト">
            <a:extLst>
              <a:ext uri="{FF2B5EF4-FFF2-40B4-BE49-F238E27FC236}">
                <a16:creationId xmlns:a16="http://schemas.microsoft.com/office/drawing/2014/main" id="{AE150C29-C4B9-435E-B4C9-5D866AB9B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412" y="3729042"/>
            <a:ext cx="1551382" cy="15513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教科書のイラスト（中高5教科セット）">
            <a:extLst>
              <a:ext uri="{FF2B5EF4-FFF2-40B4-BE49-F238E27FC236}">
                <a16:creationId xmlns:a16="http://schemas.microsoft.com/office/drawing/2014/main" id="{5DE910AF-85C7-4484-8D40-E5A1D4770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785" y="3739859"/>
            <a:ext cx="2664746" cy="16148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予防注射を受ける人のイラスト（女性）">
            <a:extLst>
              <a:ext uri="{FF2B5EF4-FFF2-40B4-BE49-F238E27FC236}">
                <a16:creationId xmlns:a16="http://schemas.microsoft.com/office/drawing/2014/main" id="{0D851092-1492-47CA-9250-3339E7992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5471" y="3720856"/>
            <a:ext cx="1309008" cy="1309008"/>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B9B69CB0-5E31-4C86-8C3C-C36C08D8A1A1}"/>
              </a:ext>
            </a:extLst>
          </p:cNvPr>
          <p:cNvSpPr/>
          <p:nvPr/>
        </p:nvSpPr>
        <p:spPr>
          <a:xfrm>
            <a:off x="289932" y="1577576"/>
            <a:ext cx="8708702" cy="216228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HG丸ｺﾞｼｯｸM-PRO" panose="020F0600000000000000" pitchFamily="50" charset="-128"/>
                <a:ea typeface="HG丸ｺﾞｼｯｸM-PRO" panose="020F0600000000000000" pitchFamily="50" charset="-128"/>
              </a:rPr>
              <a:t>みんなが使う物を用意したり　公共施設を作ったり</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困っている人の役にたつような</a:t>
            </a:r>
            <a:r>
              <a:rPr kumimoji="1" lang="ja-JP" altLang="en-US" sz="2800" dirty="0">
                <a:latin typeface="HG丸ｺﾞｼｯｸM-PRO" panose="020F0600000000000000" pitchFamily="50" charset="-128"/>
                <a:ea typeface="HG丸ｺﾞｼｯｸM-PRO" panose="020F0600000000000000" pitchFamily="50" charset="-128"/>
              </a:rPr>
              <a:t>　</a:t>
            </a:r>
            <a:r>
              <a:rPr kumimoji="1" lang="ja-JP" altLang="en-US" sz="3200" dirty="0">
                <a:latin typeface="HG丸ｺﾞｼｯｸM-PRO" panose="020F0600000000000000" pitchFamily="50" charset="-128"/>
                <a:ea typeface="HG丸ｺﾞｼｯｸM-PRO" panose="020F0600000000000000" pitchFamily="50" charset="-128"/>
              </a:rPr>
              <a:t>社会福祉</a:t>
            </a:r>
            <a:r>
              <a:rPr kumimoji="1" lang="ja-JP" altLang="en-US" sz="2400" dirty="0">
                <a:latin typeface="HG丸ｺﾞｼｯｸM-PRO" panose="020F0600000000000000" pitchFamily="50" charset="-128"/>
                <a:ea typeface="HG丸ｺﾞｼｯｸM-PRO" panose="020F0600000000000000" pitchFamily="50" charset="-128"/>
              </a:rPr>
              <a:t>を行うには　</a:t>
            </a:r>
            <a:endParaRPr kumimoji="1" lang="en-US" altLang="ja-JP" sz="20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pPr algn="ctr"/>
            <a:r>
              <a:rPr kumimoji="1" lang="ja-JP" altLang="en-US" sz="3200" u="sng" dirty="0">
                <a:solidFill>
                  <a:srgbClr val="FF0000"/>
                </a:solidFill>
                <a:latin typeface="HG丸ｺﾞｼｯｸM-PRO" panose="020F0600000000000000" pitchFamily="50" charset="-128"/>
                <a:ea typeface="HG丸ｺﾞｼｯｸM-PRO" panose="020F0600000000000000" pitchFamily="50" charset="-128"/>
              </a:rPr>
              <a:t>たくさんのお金</a:t>
            </a:r>
            <a:r>
              <a:rPr kumimoji="1" lang="ja-JP" altLang="en-US" sz="2400" dirty="0">
                <a:latin typeface="HG丸ｺﾞｼｯｸM-PRO" panose="020F0600000000000000" pitchFamily="50" charset="-128"/>
                <a:ea typeface="HG丸ｺﾞｼｯｸM-PRO" panose="020F0600000000000000" pitchFamily="50" charset="-128"/>
              </a:rPr>
              <a:t>が必要だからだよ</a:t>
            </a:r>
          </a:p>
        </p:txBody>
      </p:sp>
      <p:pic>
        <p:nvPicPr>
          <p:cNvPr id="8" name="Picture 4" descr="フクロウ博士のイラスト">
            <a:extLst>
              <a:ext uri="{FF2B5EF4-FFF2-40B4-BE49-F238E27FC236}">
                <a16:creationId xmlns:a16="http://schemas.microsoft.com/office/drawing/2014/main" id="{627D7792-4CE7-4C01-B8D1-DA7909B8C1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2388" y="2714202"/>
            <a:ext cx="1305261" cy="13052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ダムのイラスト">
            <a:extLst>
              <a:ext uri="{FF2B5EF4-FFF2-40B4-BE49-F238E27FC236}">
                <a16:creationId xmlns:a16="http://schemas.microsoft.com/office/drawing/2014/main" id="{CCB573C9-ADCE-4012-9F3F-256315DC4B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366" y="3456326"/>
            <a:ext cx="1562770" cy="1271053"/>
          </a:xfrm>
          <a:prstGeom prst="rect">
            <a:avLst/>
          </a:prstGeom>
          <a:noFill/>
          <a:extLst>
            <a:ext uri="{909E8E84-426E-40DD-AFC4-6F175D3DCCD1}">
              <a14:hiddenFill xmlns:a14="http://schemas.microsoft.com/office/drawing/2010/main">
                <a:solidFill>
                  <a:srgbClr val="FFFFFF"/>
                </a:solidFill>
              </a14:hiddenFill>
            </a:ext>
          </a:extLst>
        </p:spPr>
      </p:pic>
      <p:sp>
        <p:nvSpPr>
          <p:cNvPr id="11" name="四角形: 角を丸くする 10">
            <a:extLst>
              <a:ext uri="{FF2B5EF4-FFF2-40B4-BE49-F238E27FC236}">
                <a16:creationId xmlns:a16="http://schemas.microsoft.com/office/drawing/2014/main" id="{E5096872-414E-4275-8E0E-BF6B1F7DF934}"/>
              </a:ext>
            </a:extLst>
          </p:cNvPr>
          <p:cNvSpPr/>
          <p:nvPr/>
        </p:nvSpPr>
        <p:spPr>
          <a:xfrm>
            <a:off x="1059736" y="5484067"/>
            <a:ext cx="6783800" cy="10897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b="1" dirty="0">
                <a:latin typeface="HG丸ｺﾞｼｯｸM-PRO" panose="020F0600000000000000" pitchFamily="50" charset="-128"/>
                <a:ea typeface="HG丸ｺﾞｼｯｸM-PRO" panose="020F0600000000000000" pitchFamily="50" charset="-128"/>
              </a:rPr>
              <a:t>公共施設にはどんなものがあるだろう？</a:t>
            </a:r>
          </a:p>
        </p:txBody>
      </p:sp>
      <p:sp>
        <p:nvSpPr>
          <p:cNvPr id="12" name="四角形: 角を丸くする 11">
            <a:extLst>
              <a:ext uri="{FF2B5EF4-FFF2-40B4-BE49-F238E27FC236}">
                <a16:creationId xmlns:a16="http://schemas.microsoft.com/office/drawing/2014/main" id="{26ED04A9-D098-4233-8C1B-13D07AAC45E7}"/>
              </a:ext>
            </a:extLst>
          </p:cNvPr>
          <p:cNvSpPr/>
          <p:nvPr/>
        </p:nvSpPr>
        <p:spPr>
          <a:xfrm>
            <a:off x="1441424" y="228186"/>
            <a:ext cx="6936058" cy="11087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いっぱい種類があるけど</a:t>
            </a:r>
            <a:endParaRPr kumimoji="1" lang="en-US" altLang="ja-JP" sz="3200" dirty="0">
              <a:latin typeface="HG丸ｺﾞｼｯｸM-PRO" panose="020F0600000000000000" pitchFamily="50" charset="-128"/>
              <a:ea typeface="HG丸ｺﾞｼｯｸM-PRO" panose="020F0600000000000000" pitchFamily="50" charset="-128"/>
            </a:endParaRPr>
          </a:p>
          <a:p>
            <a:pPr algn="ctr"/>
            <a:r>
              <a:rPr kumimoji="1" lang="ja-JP" altLang="en-US" sz="3200" dirty="0">
                <a:latin typeface="HG丸ｺﾞｼｯｸM-PRO" panose="020F0600000000000000" pitchFamily="50" charset="-128"/>
                <a:ea typeface="HG丸ｺﾞｼｯｸM-PRO" panose="020F0600000000000000" pitchFamily="50" charset="-128"/>
              </a:rPr>
              <a:t>税金をどうして集めるのでしょう</a:t>
            </a:r>
          </a:p>
        </p:txBody>
      </p:sp>
      <p:pic>
        <p:nvPicPr>
          <p:cNvPr id="5" name="Picture 2" descr="赤ちゃんの表情のイラスト（男・疑問）">
            <a:extLst>
              <a:ext uri="{FF2B5EF4-FFF2-40B4-BE49-F238E27FC236}">
                <a16:creationId xmlns:a16="http://schemas.microsoft.com/office/drawing/2014/main" id="{32B12880-A0A3-45A7-9391-A707F56BB0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207" y="52842"/>
            <a:ext cx="1109472" cy="130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608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赤ちゃんの表情のイラスト（男・疑問）">
            <a:extLst>
              <a:ext uri="{FF2B5EF4-FFF2-40B4-BE49-F238E27FC236}">
                <a16:creationId xmlns:a16="http://schemas.microsoft.com/office/drawing/2014/main" id="{D11A0449-678D-46ED-B069-6A2F2E5CD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07" y="3865999"/>
            <a:ext cx="1109472" cy="1305261"/>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F2B9E3C4-76F5-45A9-A200-CA1209A2FCF4}"/>
              </a:ext>
            </a:extLst>
          </p:cNvPr>
          <p:cNvSpPr txBox="1"/>
          <p:nvPr/>
        </p:nvSpPr>
        <p:spPr>
          <a:xfrm>
            <a:off x="1871151" y="3962208"/>
            <a:ext cx="5929828" cy="954107"/>
          </a:xfrm>
          <a:prstGeom prst="rect">
            <a:avLst/>
          </a:prstGeom>
          <a:noFill/>
        </p:spPr>
        <p:txBody>
          <a:bodyPr wrap="non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じゃあ、税金は何種類もあるけど、</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どうやって決めているの？</a:t>
            </a:r>
          </a:p>
        </p:txBody>
      </p:sp>
      <p:sp>
        <p:nvSpPr>
          <p:cNvPr id="6" name="四角形: 角を丸くする 5">
            <a:extLst>
              <a:ext uri="{FF2B5EF4-FFF2-40B4-BE49-F238E27FC236}">
                <a16:creationId xmlns:a16="http://schemas.microsoft.com/office/drawing/2014/main" id="{F5DC8C28-9784-4668-83A0-28C2A386B86E}"/>
              </a:ext>
            </a:extLst>
          </p:cNvPr>
          <p:cNvSpPr/>
          <p:nvPr/>
        </p:nvSpPr>
        <p:spPr>
          <a:xfrm>
            <a:off x="1279983" y="5379255"/>
            <a:ext cx="6637266" cy="117078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では、いまから、</a:t>
            </a:r>
            <a:r>
              <a:rPr kumimoji="1" lang="ja-JP" altLang="en-US" sz="3200" dirty="0">
                <a:latin typeface="HG丸ｺﾞｼｯｸM-PRO" panose="020F0600000000000000" pitchFamily="50" charset="-128"/>
                <a:ea typeface="HG丸ｺﾞｼｯｸM-PRO" panose="020F0600000000000000" pitchFamily="50" charset="-128"/>
              </a:rPr>
              <a:t>税金</a:t>
            </a:r>
            <a:r>
              <a:rPr kumimoji="1" lang="ja-JP" altLang="en-US" sz="2400" dirty="0">
                <a:latin typeface="HG丸ｺﾞｼｯｸM-PRO" panose="020F0600000000000000" pitchFamily="50" charset="-128"/>
                <a:ea typeface="HG丸ｺﾞｼｯｸM-PRO" panose="020F0600000000000000" pitchFamily="50" charset="-128"/>
              </a:rPr>
              <a:t>がどうやって決まっていくかを説明するね</a:t>
            </a:r>
          </a:p>
        </p:txBody>
      </p:sp>
      <p:sp>
        <p:nvSpPr>
          <p:cNvPr id="7" name="四角形: 角を丸くする 6">
            <a:extLst>
              <a:ext uri="{FF2B5EF4-FFF2-40B4-BE49-F238E27FC236}">
                <a16:creationId xmlns:a16="http://schemas.microsoft.com/office/drawing/2014/main" id="{72539116-7947-4B04-B597-31CF4AD5C1FC}"/>
              </a:ext>
            </a:extLst>
          </p:cNvPr>
          <p:cNvSpPr/>
          <p:nvPr/>
        </p:nvSpPr>
        <p:spPr>
          <a:xfrm>
            <a:off x="460919" y="1528735"/>
            <a:ext cx="8416372" cy="11707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u="sng" dirty="0">
                <a:solidFill>
                  <a:srgbClr val="FF0000"/>
                </a:solidFill>
                <a:latin typeface="HG丸ｺﾞｼｯｸM-PRO" panose="020F0600000000000000" pitchFamily="50" charset="-128"/>
                <a:ea typeface="HG丸ｺﾞｼｯｸM-PRO" panose="020F0600000000000000" pitchFamily="50" charset="-128"/>
              </a:rPr>
              <a:t>たくさんのお金</a:t>
            </a:r>
            <a:r>
              <a:rPr kumimoji="1" lang="ja-JP" altLang="en-US" sz="2400" dirty="0">
                <a:latin typeface="HG丸ｺﾞｼｯｸM-PRO" panose="020F0600000000000000" pitchFamily="50" charset="-128"/>
                <a:ea typeface="HG丸ｺﾞｼｯｸM-PRO" panose="020F0600000000000000" pitchFamily="50" charset="-128"/>
              </a:rPr>
              <a:t>、みんなのために使っていくことだから</a:t>
            </a:r>
            <a:endParaRPr kumimoji="1" lang="en-US" altLang="ja-JP" sz="2400"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みんなでお金を出し合っていく必要があるんだ</a:t>
            </a:r>
          </a:p>
        </p:txBody>
      </p:sp>
      <p:pic>
        <p:nvPicPr>
          <p:cNvPr id="8" name="Picture 6" descr="赤ちゃんの表情のイラスト（男・閃いた顔）">
            <a:extLst>
              <a:ext uri="{FF2B5EF4-FFF2-40B4-BE49-F238E27FC236}">
                <a16:creationId xmlns:a16="http://schemas.microsoft.com/office/drawing/2014/main" id="{AF5AAF3B-B52E-4CDC-A986-0DFE98814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4" y="2199454"/>
            <a:ext cx="1271507" cy="14958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フクロウ博士のイラスト">
            <a:extLst>
              <a:ext uri="{FF2B5EF4-FFF2-40B4-BE49-F238E27FC236}">
                <a16:creationId xmlns:a16="http://schemas.microsoft.com/office/drawing/2014/main" id="{8E310191-443F-47CA-8AB1-0DF9778B05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6833" y="2517483"/>
            <a:ext cx="1305261" cy="1305261"/>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C131A871-84E0-4DAB-8D41-2A697ADE1B59}"/>
              </a:ext>
            </a:extLst>
          </p:cNvPr>
          <p:cNvSpPr/>
          <p:nvPr/>
        </p:nvSpPr>
        <p:spPr>
          <a:xfrm>
            <a:off x="1420962" y="207233"/>
            <a:ext cx="6496287" cy="7534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税金をどうして集めるのでしょう</a:t>
            </a:r>
          </a:p>
        </p:txBody>
      </p:sp>
    </p:spTree>
    <p:extLst>
      <p:ext uri="{BB962C8B-B14F-4D97-AF65-F5344CB8AC3E}">
        <p14:creationId xmlns:p14="http://schemas.microsoft.com/office/powerpoint/2010/main" val="3561129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0C3E0990-815C-4482-AC4F-D63262E85919}"/>
              </a:ext>
            </a:extLst>
          </p:cNvPr>
          <p:cNvSpPr/>
          <p:nvPr/>
        </p:nvSpPr>
        <p:spPr>
          <a:xfrm>
            <a:off x="1353863" y="1693072"/>
            <a:ext cx="6266985" cy="7073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a:latin typeface="HG丸ｺﾞｼｯｸM-PRO" panose="020F0600000000000000" pitchFamily="50" charset="-128"/>
                <a:ea typeface="HG丸ｺﾞｼｯｸM-PRO" panose="020F0600000000000000" pitchFamily="50" charset="-128"/>
              </a:rPr>
              <a:t>日本国憲法での　国民の三大義務</a:t>
            </a:r>
          </a:p>
        </p:txBody>
      </p:sp>
      <p:sp>
        <p:nvSpPr>
          <p:cNvPr id="5" name="テキスト ボックス 4">
            <a:extLst>
              <a:ext uri="{FF2B5EF4-FFF2-40B4-BE49-F238E27FC236}">
                <a16:creationId xmlns:a16="http://schemas.microsoft.com/office/drawing/2014/main" id="{E5EBA893-AF29-42D1-A91B-F95AFAE5B607}"/>
              </a:ext>
            </a:extLst>
          </p:cNvPr>
          <p:cNvSpPr txBox="1"/>
          <p:nvPr/>
        </p:nvSpPr>
        <p:spPr>
          <a:xfrm>
            <a:off x="2140023" y="2828630"/>
            <a:ext cx="4694663" cy="1938992"/>
          </a:xfrm>
          <a:prstGeom prst="rect">
            <a:avLst/>
          </a:prstGeom>
          <a:noFill/>
        </p:spPr>
        <p:txBody>
          <a:bodyPr wrap="square" rtlCol="0">
            <a:spAutoFit/>
          </a:bodyPr>
          <a:lstStyle/>
          <a:p>
            <a:r>
              <a:rPr kumimoji="1" lang="ja-JP" altLang="en-US" sz="4000" dirty="0">
                <a:latin typeface="HG丸ｺﾞｼｯｸM-PRO" panose="020F0600000000000000" pitchFamily="50" charset="-128"/>
                <a:ea typeface="HG丸ｺﾞｼｯｸM-PRO" panose="020F0600000000000000" pitchFamily="50" charset="-128"/>
              </a:rPr>
              <a:t>〇　納税の義務</a:t>
            </a:r>
            <a:endParaRPr kumimoji="1" lang="en-US" altLang="ja-JP" sz="4000" dirty="0">
              <a:latin typeface="HG丸ｺﾞｼｯｸM-PRO" panose="020F0600000000000000" pitchFamily="50" charset="-128"/>
              <a:ea typeface="HG丸ｺﾞｼｯｸM-PRO" panose="020F0600000000000000" pitchFamily="50" charset="-128"/>
            </a:endParaRPr>
          </a:p>
          <a:p>
            <a:r>
              <a:rPr kumimoji="1" lang="ja-JP" altLang="en-US" sz="4000" dirty="0">
                <a:latin typeface="HG丸ｺﾞｼｯｸM-PRO" panose="020F0600000000000000" pitchFamily="50" charset="-128"/>
                <a:ea typeface="HG丸ｺﾞｼｯｸM-PRO" panose="020F0600000000000000" pitchFamily="50" charset="-128"/>
              </a:rPr>
              <a:t>〇　□□の義務</a:t>
            </a:r>
            <a:endParaRPr kumimoji="1" lang="en-US" altLang="ja-JP" sz="4000" dirty="0">
              <a:latin typeface="HG丸ｺﾞｼｯｸM-PRO" panose="020F0600000000000000" pitchFamily="50" charset="-128"/>
              <a:ea typeface="HG丸ｺﾞｼｯｸM-PRO" panose="020F0600000000000000" pitchFamily="50" charset="-128"/>
            </a:endParaRPr>
          </a:p>
          <a:p>
            <a:r>
              <a:rPr kumimoji="1" lang="ja-JP" altLang="en-US" sz="4000" dirty="0">
                <a:latin typeface="HG丸ｺﾞｼｯｸM-PRO" panose="020F0600000000000000" pitchFamily="50" charset="-128"/>
                <a:ea typeface="HG丸ｺﾞｼｯｸM-PRO" panose="020F0600000000000000" pitchFamily="50" charset="-128"/>
              </a:rPr>
              <a:t>〇　△△の義務</a:t>
            </a:r>
          </a:p>
        </p:txBody>
      </p:sp>
      <p:sp>
        <p:nvSpPr>
          <p:cNvPr id="6" name="テキスト ボックス 5">
            <a:extLst>
              <a:ext uri="{FF2B5EF4-FFF2-40B4-BE49-F238E27FC236}">
                <a16:creationId xmlns:a16="http://schemas.microsoft.com/office/drawing/2014/main" id="{D3298603-3DA9-47BA-A1A2-7317B74119D2}"/>
              </a:ext>
            </a:extLst>
          </p:cNvPr>
          <p:cNvSpPr txBox="1"/>
          <p:nvPr/>
        </p:nvSpPr>
        <p:spPr>
          <a:xfrm>
            <a:off x="319196" y="5195849"/>
            <a:ext cx="8699818" cy="954107"/>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憲法</a:t>
            </a:r>
            <a:r>
              <a:rPr kumimoji="1" lang="en-US" altLang="ja-JP" sz="2400" dirty="0">
                <a:latin typeface="HG丸ｺﾞｼｯｸM-PRO" panose="020F0600000000000000" pitchFamily="50" charset="-128"/>
                <a:ea typeface="HG丸ｺﾞｼｯｸM-PRO" panose="020F0600000000000000" pitchFamily="50" charset="-128"/>
              </a:rPr>
              <a:t>30</a:t>
            </a:r>
            <a:r>
              <a:rPr kumimoji="1" lang="ja-JP" altLang="en-US" sz="2400" dirty="0">
                <a:latin typeface="HG丸ｺﾞｼｯｸM-PRO" panose="020F0600000000000000" pitchFamily="50" charset="-128"/>
                <a:ea typeface="HG丸ｺﾞｼｯｸM-PRO" panose="020F0600000000000000" pitchFamily="50" charset="-128"/>
              </a:rPr>
              <a:t>条　</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国民は、法律の定めるところにより、</a:t>
            </a:r>
            <a:r>
              <a:rPr kumimoji="1" lang="ja-JP" altLang="en-US" sz="3200" dirty="0">
                <a:solidFill>
                  <a:srgbClr val="FF0000"/>
                </a:solidFill>
                <a:latin typeface="HG丸ｺﾞｼｯｸM-PRO" panose="020F0600000000000000" pitchFamily="50" charset="-128"/>
                <a:ea typeface="HG丸ｺﾞｼｯｸM-PRO" panose="020F0600000000000000" pitchFamily="50" charset="-128"/>
              </a:rPr>
              <a:t>納税の義務</a:t>
            </a:r>
            <a:r>
              <a:rPr kumimoji="1" lang="ja-JP" altLang="en-US" sz="2400" dirty="0">
                <a:latin typeface="HG丸ｺﾞｼｯｸM-PRO" panose="020F0600000000000000" pitchFamily="50" charset="-128"/>
                <a:ea typeface="HG丸ｺﾞｼｯｸM-PRO" panose="020F0600000000000000" pitchFamily="50" charset="-128"/>
              </a:rPr>
              <a:t>を負ふ</a:t>
            </a:r>
          </a:p>
        </p:txBody>
      </p:sp>
      <p:pic>
        <p:nvPicPr>
          <p:cNvPr id="7" name="Picture 2" descr="授業中の小学生のイラスト">
            <a:extLst>
              <a:ext uri="{FF2B5EF4-FFF2-40B4-BE49-F238E27FC236}">
                <a16:creationId xmlns:a16="http://schemas.microsoft.com/office/drawing/2014/main" id="{1D343F2D-00DD-4F09-93B5-DB24309D1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462" y="3328315"/>
            <a:ext cx="1626212" cy="18909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赤ちゃんの表情のイラスト（男・疑問）">
            <a:extLst>
              <a:ext uri="{FF2B5EF4-FFF2-40B4-BE49-F238E27FC236}">
                <a16:creationId xmlns:a16="http://schemas.microsoft.com/office/drawing/2014/main" id="{6B1F64F6-7EC8-4ED5-9C0A-4BBE8053F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391" y="1840234"/>
            <a:ext cx="1109472" cy="13052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フクロウ博士のイラスト">
            <a:extLst>
              <a:ext uri="{FF2B5EF4-FFF2-40B4-BE49-F238E27FC236}">
                <a16:creationId xmlns:a16="http://schemas.microsoft.com/office/drawing/2014/main" id="{546494B0-BA5E-4147-A697-ECA05FDF4A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6674" y="1040442"/>
            <a:ext cx="1305261" cy="1305261"/>
          </a:xfrm>
          <a:prstGeom prst="rect">
            <a:avLst/>
          </a:prstGeom>
          <a:noFill/>
          <a:extLst>
            <a:ext uri="{909E8E84-426E-40DD-AFC4-6F175D3DCCD1}">
              <a14:hiddenFill xmlns:a14="http://schemas.microsoft.com/office/drawing/2010/main">
                <a:solidFill>
                  <a:srgbClr val="FFFFFF"/>
                </a:solidFill>
              </a14:hiddenFill>
            </a:ext>
          </a:extLst>
        </p:spPr>
      </p:pic>
      <p:sp>
        <p:nvSpPr>
          <p:cNvPr id="9" name="四角形: 角を丸くする 8">
            <a:extLst>
              <a:ext uri="{FF2B5EF4-FFF2-40B4-BE49-F238E27FC236}">
                <a16:creationId xmlns:a16="http://schemas.microsoft.com/office/drawing/2014/main" id="{6CF66A79-9B5B-4DF7-8C61-E27726004AAD}"/>
              </a:ext>
            </a:extLst>
          </p:cNvPr>
          <p:cNvSpPr/>
          <p:nvPr/>
        </p:nvSpPr>
        <p:spPr>
          <a:xfrm>
            <a:off x="1420962" y="207233"/>
            <a:ext cx="6496287" cy="7534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憲法の勉強をしてみよう！</a:t>
            </a:r>
          </a:p>
        </p:txBody>
      </p:sp>
    </p:spTree>
    <p:extLst>
      <p:ext uri="{BB962C8B-B14F-4D97-AF65-F5344CB8AC3E}">
        <p14:creationId xmlns:p14="http://schemas.microsoft.com/office/powerpoint/2010/main" val="36813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DD985E1F-E741-47DE-8863-A2B3CD1208EC}"/>
              </a:ext>
            </a:extLst>
          </p:cNvPr>
          <p:cNvSpPr/>
          <p:nvPr/>
        </p:nvSpPr>
        <p:spPr>
          <a:xfrm>
            <a:off x="1198756" y="1603485"/>
            <a:ext cx="6746488" cy="8809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日本国憲法では　</a:t>
            </a:r>
            <a:r>
              <a:rPr kumimoji="1" lang="ja-JP" altLang="en-US" sz="4000" dirty="0">
                <a:solidFill>
                  <a:srgbClr val="FF0000"/>
                </a:solidFill>
                <a:latin typeface="HG丸ｺﾞｼｯｸM-PRO" panose="020F0600000000000000" pitchFamily="50" charset="-128"/>
                <a:ea typeface="HG丸ｺﾞｼｯｸM-PRO" panose="020F0600000000000000" pitchFamily="50" charset="-128"/>
              </a:rPr>
              <a:t>納税</a:t>
            </a:r>
            <a:r>
              <a:rPr kumimoji="1" lang="ja-JP" altLang="en-US" sz="3200" dirty="0">
                <a:latin typeface="HG丸ｺﾞｼｯｸM-PRO" panose="020F0600000000000000" pitchFamily="50" charset="-128"/>
                <a:ea typeface="HG丸ｺﾞｼｯｸM-PRO" panose="020F0600000000000000" pitchFamily="50" charset="-128"/>
              </a:rPr>
              <a:t>の義務</a:t>
            </a:r>
          </a:p>
        </p:txBody>
      </p:sp>
      <p:sp>
        <p:nvSpPr>
          <p:cNvPr id="4" name="テキスト ボックス 3">
            <a:extLst>
              <a:ext uri="{FF2B5EF4-FFF2-40B4-BE49-F238E27FC236}">
                <a16:creationId xmlns:a16="http://schemas.microsoft.com/office/drawing/2014/main" id="{01E4F50D-6AA8-46AA-823B-20B268F8B10C}"/>
              </a:ext>
            </a:extLst>
          </p:cNvPr>
          <p:cNvSpPr txBox="1"/>
          <p:nvPr/>
        </p:nvSpPr>
        <p:spPr>
          <a:xfrm>
            <a:off x="2584132" y="3013501"/>
            <a:ext cx="4882562" cy="830997"/>
          </a:xfrm>
          <a:prstGeom prst="rect">
            <a:avLst/>
          </a:prstGeom>
          <a:noFill/>
        </p:spPr>
        <p:txBody>
          <a:bodyPr wrap="square" rtlCol="0">
            <a:spAutoFit/>
          </a:bodyPr>
          <a:lstStyle/>
          <a:p>
            <a:r>
              <a:rPr kumimoji="1" lang="ja-JP" altLang="en-US" sz="4800" dirty="0">
                <a:latin typeface="HG丸ｺﾞｼｯｸM-PRO" panose="020F0600000000000000" pitchFamily="50" charset="-128"/>
                <a:ea typeface="HG丸ｺﾞｼｯｸM-PRO" panose="020F0600000000000000" pitchFamily="50" charset="-128"/>
              </a:rPr>
              <a:t>税を　納める</a:t>
            </a:r>
          </a:p>
        </p:txBody>
      </p:sp>
      <p:sp>
        <p:nvSpPr>
          <p:cNvPr id="6" name="テキスト ボックス 5">
            <a:extLst>
              <a:ext uri="{FF2B5EF4-FFF2-40B4-BE49-F238E27FC236}">
                <a16:creationId xmlns:a16="http://schemas.microsoft.com/office/drawing/2014/main" id="{25E667E2-7B1C-4049-BDD7-6281C8292692}"/>
              </a:ext>
            </a:extLst>
          </p:cNvPr>
          <p:cNvSpPr txBox="1"/>
          <p:nvPr/>
        </p:nvSpPr>
        <p:spPr>
          <a:xfrm>
            <a:off x="2097075" y="4373568"/>
            <a:ext cx="6647974" cy="954107"/>
          </a:xfrm>
          <a:prstGeom prst="rect">
            <a:avLst/>
          </a:prstGeom>
          <a:noFill/>
        </p:spPr>
        <p:txBody>
          <a:bodyPr wrap="non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払うべきお金などを、相手に渡すって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いう意味があるんだよ</a:t>
            </a:r>
          </a:p>
        </p:txBody>
      </p:sp>
      <p:pic>
        <p:nvPicPr>
          <p:cNvPr id="8" name="Picture 4" descr="フクロウ博士のイラスト">
            <a:extLst>
              <a:ext uri="{FF2B5EF4-FFF2-40B4-BE49-F238E27FC236}">
                <a16:creationId xmlns:a16="http://schemas.microsoft.com/office/drawing/2014/main" id="{F67BECEE-FD8B-49D3-8292-4D6395F33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047" y="4753207"/>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赤ちゃんの表情のイラスト（男・閃いた顔）">
            <a:extLst>
              <a:ext uri="{FF2B5EF4-FFF2-40B4-BE49-F238E27FC236}">
                <a16:creationId xmlns:a16="http://schemas.microsoft.com/office/drawing/2014/main" id="{D0F9FC44-1483-4DF7-B284-F4A91C3CF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02" y="4761750"/>
            <a:ext cx="1271507" cy="1495891"/>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CE1A3136-4467-491C-BB07-F3498A075F63}"/>
              </a:ext>
            </a:extLst>
          </p:cNvPr>
          <p:cNvSpPr/>
          <p:nvPr/>
        </p:nvSpPr>
        <p:spPr>
          <a:xfrm>
            <a:off x="1420962" y="207233"/>
            <a:ext cx="6496287" cy="7534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法律の勉強をしてみよう！</a:t>
            </a:r>
          </a:p>
        </p:txBody>
      </p:sp>
    </p:spTree>
    <p:extLst>
      <p:ext uri="{BB962C8B-B14F-4D97-AF65-F5344CB8AC3E}">
        <p14:creationId xmlns:p14="http://schemas.microsoft.com/office/powerpoint/2010/main" val="8476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2517C049-858B-47A4-B16E-170DA0DA0F38}"/>
              </a:ext>
            </a:extLst>
          </p:cNvPr>
          <p:cNvSpPr/>
          <p:nvPr/>
        </p:nvSpPr>
        <p:spPr>
          <a:xfrm>
            <a:off x="1112140" y="4359378"/>
            <a:ext cx="7727795" cy="213728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400" dirty="0">
                <a:latin typeface="HG丸ｺﾞｼｯｸM-PRO" panose="020F0600000000000000" pitchFamily="50" charset="-128"/>
                <a:ea typeface="HG丸ｺﾞｼｯｸM-PRO" panose="020F0600000000000000" pitchFamily="50" charset="-128"/>
              </a:rPr>
              <a:t>税金を納税するのが一人ひとりの自由だと、</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税金を納める人、税金を納めない人が出てきてしまうので　</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憲法で</a:t>
            </a:r>
            <a:r>
              <a:rPr kumimoji="1" lang="ja-JP" altLang="en-US" sz="3200" u="sng" dirty="0">
                <a:solidFill>
                  <a:srgbClr val="FF0000"/>
                </a:solidFill>
                <a:latin typeface="HG丸ｺﾞｼｯｸM-PRO" panose="020F0600000000000000" pitchFamily="50" charset="-128"/>
                <a:ea typeface="HG丸ｺﾞｼｯｸM-PRO" panose="020F0600000000000000" pitchFamily="50" charset="-128"/>
              </a:rPr>
              <a:t>「義務」</a:t>
            </a:r>
            <a:r>
              <a:rPr kumimoji="1" lang="ja-JP" altLang="en-US" sz="2400" dirty="0">
                <a:latin typeface="HG丸ｺﾞｼｯｸM-PRO" panose="020F0600000000000000" pitchFamily="50" charset="-128"/>
                <a:ea typeface="HG丸ｺﾞｼｯｸM-PRO" panose="020F0600000000000000" pitchFamily="50" charset="-128"/>
              </a:rPr>
              <a:t>としています。</a:t>
            </a:r>
          </a:p>
        </p:txBody>
      </p:sp>
      <p:sp>
        <p:nvSpPr>
          <p:cNvPr id="8" name="四角形: 角を丸くする 7">
            <a:extLst>
              <a:ext uri="{FF2B5EF4-FFF2-40B4-BE49-F238E27FC236}">
                <a16:creationId xmlns:a16="http://schemas.microsoft.com/office/drawing/2014/main" id="{037F7403-0A99-421C-BA29-60145C927F63}"/>
              </a:ext>
            </a:extLst>
          </p:cNvPr>
          <p:cNvSpPr/>
          <p:nvPr/>
        </p:nvSpPr>
        <p:spPr>
          <a:xfrm>
            <a:off x="403654" y="1853520"/>
            <a:ext cx="8528473" cy="11132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400" dirty="0">
                <a:latin typeface="HG丸ｺﾞｼｯｸM-PRO" panose="020F0600000000000000" pitchFamily="50" charset="-128"/>
                <a:ea typeface="HG丸ｺﾞｼｯｸM-PRO" panose="020F0600000000000000" pitchFamily="50" charset="-128"/>
              </a:rPr>
              <a:t>みんなのため、困っている人のために集めて使うお金だから</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みんなでお金を出し合っていく必要があるんだよ</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3" name="Picture 4" descr="フクロウ博士のイラスト">
            <a:extLst>
              <a:ext uri="{FF2B5EF4-FFF2-40B4-BE49-F238E27FC236}">
                <a16:creationId xmlns:a16="http://schemas.microsoft.com/office/drawing/2014/main" id="{0F5EC2A8-FC71-49B8-843A-85422D78A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76" y="2644878"/>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赤ちゃんの表情のイラスト（男・閃いた顔）">
            <a:extLst>
              <a:ext uri="{FF2B5EF4-FFF2-40B4-BE49-F238E27FC236}">
                <a16:creationId xmlns:a16="http://schemas.microsoft.com/office/drawing/2014/main" id="{6BB29CED-808C-421D-82FA-2C8219E12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50392"/>
            <a:ext cx="1271507" cy="149589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4F6521E8-85B8-49C4-AC24-53CD1299AC95}"/>
              </a:ext>
            </a:extLst>
          </p:cNvPr>
          <p:cNvSpPr txBox="1"/>
          <p:nvPr/>
        </p:nvSpPr>
        <p:spPr>
          <a:xfrm>
            <a:off x="1112140" y="3557825"/>
            <a:ext cx="1723549" cy="461665"/>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だけど。。</a:t>
            </a:r>
          </a:p>
        </p:txBody>
      </p:sp>
      <p:sp>
        <p:nvSpPr>
          <p:cNvPr id="10" name="四角形: 角を丸くする 9">
            <a:extLst>
              <a:ext uri="{FF2B5EF4-FFF2-40B4-BE49-F238E27FC236}">
                <a16:creationId xmlns:a16="http://schemas.microsoft.com/office/drawing/2014/main" id="{28287E5A-925B-4508-99C8-8F356BBAC3DE}"/>
              </a:ext>
            </a:extLst>
          </p:cNvPr>
          <p:cNvSpPr/>
          <p:nvPr/>
        </p:nvSpPr>
        <p:spPr>
          <a:xfrm>
            <a:off x="1271507" y="460953"/>
            <a:ext cx="6496287" cy="7534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どうして、義務なのでしょうか？</a:t>
            </a:r>
          </a:p>
        </p:txBody>
      </p:sp>
      <p:pic>
        <p:nvPicPr>
          <p:cNvPr id="14" name="Picture 2" descr="赤ちゃんの表情のイラスト（男・疑問）">
            <a:extLst>
              <a:ext uri="{FF2B5EF4-FFF2-40B4-BE49-F238E27FC236}">
                <a16:creationId xmlns:a16="http://schemas.microsoft.com/office/drawing/2014/main" id="{8B4E9007-0FDE-4E94-B72F-8D6817433E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2171" y="167910"/>
            <a:ext cx="1109472" cy="130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87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EBA2326-1B24-4FF9-A707-8A499C3954B0}"/>
              </a:ext>
            </a:extLst>
          </p:cNvPr>
          <p:cNvSpPr txBox="1"/>
          <p:nvPr/>
        </p:nvSpPr>
        <p:spPr>
          <a:xfrm>
            <a:off x="903248" y="3230761"/>
            <a:ext cx="7620417" cy="1754326"/>
          </a:xfrm>
          <a:prstGeom prst="rect">
            <a:avLst/>
          </a:prstGeom>
          <a:noFill/>
        </p:spPr>
        <p:txBody>
          <a:bodyPr wrap="square">
            <a:spAutoFit/>
          </a:bodyPr>
          <a:lstStyle/>
          <a:p>
            <a:r>
              <a:rPr kumimoji="1" lang="ja-JP" altLang="en-US" sz="3200" dirty="0">
                <a:latin typeface="HG丸ｺﾞｼｯｸM-PRO" panose="020F0600000000000000" pitchFamily="50" charset="-128"/>
                <a:ea typeface="HG丸ｺﾞｼｯｸM-PRO" panose="020F0600000000000000" pitchFamily="50" charset="-128"/>
              </a:rPr>
              <a:t>憲法</a:t>
            </a:r>
            <a:r>
              <a:rPr kumimoji="1" lang="en-US" altLang="ja-JP" sz="3200" dirty="0">
                <a:latin typeface="HG丸ｺﾞｼｯｸM-PRO" panose="020F0600000000000000" pitchFamily="50" charset="-128"/>
                <a:ea typeface="HG丸ｺﾞｼｯｸM-PRO" panose="020F0600000000000000" pitchFamily="50" charset="-128"/>
              </a:rPr>
              <a:t>30</a:t>
            </a:r>
            <a:r>
              <a:rPr kumimoji="1" lang="ja-JP" altLang="en-US" sz="3200" dirty="0">
                <a:latin typeface="HG丸ｺﾞｼｯｸM-PRO" panose="020F0600000000000000" pitchFamily="50" charset="-128"/>
                <a:ea typeface="HG丸ｺﾞｼｯｸM-PRO" panose="020F0600000000000000" pitchFamily="50" charset="-128"/>
              </a:rPr>
              <a:t>条　　</a:t>
            </a:r>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3200" dirty="0">
                <a:latin typeface="HG丸ｺﾞｼｯｸM-PRO" panose="020F0600000000000000" pitchFamily="50" charset="-128"/>
                <a:ea typeface="HG丸ｺﾞｼｯｸM-PRO" panose="020F0600000000000000" pitchFamily="50" charset="-128"/>
              </a:rPr>
              <a:t>国民は、</a:t>
            </a:r>
            <a:r>
              <a:rPr kumimoji="1" lang="ja-JP" altLang="en-US" sz="4000" b="1" u="sng" dirty="0">
                <a:solidFill>
                  <a:srgbClr val="00B050"/>
                </a:solidFill>
                <a:latin typeface="HG丸ｺﾞｼｯｸM-PRO" panose="020F0600000000000000" pitchFamily="50" charset="-128"/>
                <a:ea typeface="HG丸ｺﾞｼｯｸM-PRO" panose="020F0600000000000000" pitchFamily="50" charset="-128"/>
              </a:rPr>
              <a:t>法律の定めるところ</a:t>
            </a:r>
            <a:r>
              <a:rPr kumimoji="1" lang="ja-JP" altLang="en-US" sz="3200" dirty="0">
                <a:latin typeface="HG丸ｺﾞｼｯｸM-PRO" panose="020F0600000000000000" pitchFamily="50" charset="-128"/>
                <a:ea typeface="HG丸ｺﾞｼｯｸM-PRO" panose="020F0600000000000000" pitchFamily="50" charset="-128"/>
              </a:rPr>
              <a:t>により、</a:t>
            </a:r>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3600" dirty="0">
                <a:latin typeface="HG丸ｺﾞｼｯｸM-PRO" panose="020F0600000000000000" pitchFamily="50" charset="-128"/>
                <a:ea typeface="HG丸ｺﾞｼｯｸM-PRO" panose="020F0600000000000000" pitchFamily="50" charset="-128"/>
              </a:rPr>
              <a:t>納税の義務</a:t>
            </a:r>
            <a:r>
              <a:rPr kumimoji="1" lang="ja-JP" altLang="en-US" sz="3200" dirty="0">
                <a:latin typeface="HG丸ｺﾞｼｯｸM-PRO" panose="020F0600000000000000" pitchFamily="50" charset="-128"/>
                <a:ea typeface="HG丸ｺﾞｼｯｸM-PRO" panose="020F0600000000000000" pitchFamily="50" charset="-128"/>
              </a:rPr>
              <a:t>を負ふ</a:t>
            </a:r>
          </a:p>
        </p:txBody>
      </p:sp>
      <p:pic>
        <p:nvPicPr>
          <p:cNvPr id="7" name="Picture 2" descr="「法」と書かれた本のイラスト">
            <a:extLst>
              <a:ext uri="{FF2B5EF4-FFF2-40B4-BE49-F238E27FC236}">
                <a16:creationId xmlns:a16="http://schemas.microsoft.com/office/drawing/2014/main" id="{F43825BD-6823-4CA4-9595-D1225C059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835" y="4491279"/>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22A490F4-878A-48C3-AD41-DB0447C83D14}"/>
              </a:ext>
            </a:extLst>
          </p:cNvPr>
          <p:cNvSpPr txBox="1"/>
          <p:nvPr/>
        </p:nvSpPr>
        <p:spPr>
          <a:xfrm>
            <a:off x="1786621" y="1557959"/>
            <a:ext cx="5570756" cy="523220"/>
          </a:xfrm>
          <a:prstGeom prst="rect">
            <a:avLst/>
          </a:prstGeom>
          <a:noFill/>
        </p:spPr>
        <p:txBody>
          <a:bodyPr wrap="non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〇　また、憲法をみてみましょう</a:t>
            </a:r>
          </a:p>
        </p:txBody>
      </p:sp>
      <p:pic>
        <p:nvPicPr>
          <p:cNvPr id="9" name="Picture 4" descr="フクロウ博士のイラスト">
            <a:extLst>
              <a:ext uri="{FF2B5EF4-FFF2-40B4-BE49-F238E27FC236}">
                <a16:creationId xmlns:a16="http://schemas.microsoft.com/office/drawing/2014/main" id="{A06DC44C-DBCF-4991-9F28-6942FC75D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7377" y="1374958"/>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赤ちゃんの表情のイラスト（男・閃いた顔）">
            <a:extLst>
              <a:ext uri="{FF2B5EF4-FFF2-40B4-BE49-F238E27FC236}">
                <a16:creationId xmlns:a16="http://schemas.microsoft.com/office/drawing/2014/main" id="{EB9E54EB-EBF1-4338-8B01-D7C7242C18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493" y="4987681"/>
            <a:ext cx="1099510" cy="1293541"/>
          </a:xfrm>
          <a:prstGeom prst="rect">
            <a:avLst/>
          </a:prstGeom>
          <a:noFill/>
          <a:extLst>
            <a:ext uri="{909E8E84-426E-40DD-AFC4-6F175D3DCCD1}">
              <a14:hiddenFill xmlns:a14="http://schemas.microsoft.com/office/drawing/2010/main">
                <a:solidFill>
                  <a:srgbClr val="FFFFFF"/>
                </a:solidFill>
              </a14:hiddenFill>
            </a:ext>
          </a:extLst>
        </p:spPr>
      </p:pic>
      <p:sp>
        <p:nvSpPr>
          <p:cNvPr id="11" name="四角形: 角を丸くする 10">
            <a:extLst>
              <a:ext uri="{FF2B5EF4-FFF2-40B4-BE49-F238E27FC236}">
                <a16:creationId xmlns:a16="http://schemas.microsoft.com/office/drawing/2014/main" id="{BB9BD71A-75B4-45B9-AAC2-A0928E5F121A}"/>
              </a:ext>
            </a:extLst>
          </p:cNvPr>
          <p:cNvSpPr/>
          <p:nvPr/>
        </p:nvSpPr>
        <p:spPr>
          <a:xfrm>
            <a:off x="1323856" y="329153"/>
            <a:ext cx="6496287" cy="7534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日本国憲法では　</a:t>
            </a:r>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納税</a:t>
            </a:r>
            <a:r>
              <a:rPr kumimoji="1" lang="ja-JP" altLang="en-US" sz="3200" dirty="0">
                <a:latin typeface="HG丸ｺﾞｼｯｸM-PRO" panose="020F0600000000000000" pitchFamily="50" charset="-128"/>
                <a:ea typeface="HG丸ｺﾞｼｯｸM-PRO" panose="020F0600000000000000" pitchFamily="50" charset="-128"/>
              </a:rPr>
              <a:t>の義務</a:t>
            </a:r>
          </a:p>
        </p:txBody>
      </p:sp>
    </p:spTree>
    <p:extLst>
      <p:ext uri="{BB962C8B-B14F-4D97-AF65-F5344CB8AC3E}">
        <p14:creationId xmlns:p14="http://schemas.microsoft.com/office/powerpoint/2010/main" val="186676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何が何だかわからない人のイラスト（男性） | かわいいフリー素材集 ...">
            <a:extLst>
              <a:ext uri="{FF2B5EF4-FFF2-40B4-BE49-F238E27FC236}">
                <a16:creationId xmlns:a16="http://schemas.microsoft.com/office/drawing/2014/main" id="{E4375790-37CF-4373-A624-C1B30B7B1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88" y="3960525"/>
            <a:ext cx="1829860" cy="2195833"/>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id="{06EE0FD0-A159-4FFC-ACB3-DA1C6CB5DEBB}"/>
              </a:ext>
            </a:extLst>
          </p:cNvPr>
          <p:cNvSpPr/>
          <p:nvPr/>
        </p:nvSpPr>
        <p:spPr>
          <a:xfrm>
            <a:off x="1382006" y="375935"/>
            <a:ext cx="6379988" cy="7407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税金のルール</a:t>
            </a:r>
          </a:p>
        </p:txBody>
      </p:sp>
      <p:sp>
        <p:nvSpPr>
          <p:cNvPr id="3" name="テキスト ボックス 2">
            <a:extLst>
              <a:ext uri="{FF2B5EF4-FFF2-40B4-BE49-F238E27FC236}">
                <a16:creationId xmlns:a16="http://schemas.microsoft.com/office/drawing/2014/main" id="{49B270DF-69DB-48D3-80D3-31180DE9B005}"/>
              </a:ext>
            </a:extLst>
          </p:cNvPr>
          <p:cNvSpPr txBox="1"/>
          <p:nvPr/>
        </p:nvSpPr>
        <p:spPr>
          <a:xfrm>
            <a:off x="1382006" y="1583671"/>
            <a:ext cx="6379988" cy="1261884"/>
          </a:xfrm>
          <a:prstGeom prst="rect">
            <a:avLst/>
          </a:prstGeom>
          <a:noFill/>
        </p:spPr>
        <p:txBody>
          <a:bodyPr wrap="square">
            <a:spAutoFit/>
          </a:bodyPr>
          <a:lstStyle/>
          <a:p>
            <a:r>
              <a:rPr kumimoji="1" lang="ja-JP" altLang="en-US" sz="4000" b="1" u="sng" dirty="0">
                <a:solidFill>
                  <a:srgbClr val="00B050"/>
                </a:solidFill>
                <a:latin typeface="HG丸ｺﾞｼｯｸM-PRO" panose="020F0600000000000000" pitchFamily="50" charset="-128"/>
                <a:ea typeface="HG丸ｺﾞｼｯｸM-PRO" panose="020F0600000000000000" pitchFamily="50" charset="-128"/>
              </a:rPr>
              <a:t>法律の定めるところ</a:t>
            </a:r>
            <a:r>
              <a:rPr kumimoji="1" lang="ja-JP" altLang="en-US" sz="3200" dirty="0">
                <a:latin typeface="HG丸ｺﾞｼｯｸM-PRO" panose="020F0600000000000000" pitchFamily="50" charset="-128"/>
                <a:ea typeface="HG丸ｺﾞｼｯｸM-PRO" panose="020F0600000000000000" pitchFamily="50" charset="-128"/>
              </a:rPr>
              <a:t>により、</a:t>
            </a:r>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3600" dirty="0">
                <a:latin typeface="HG丸ｺﾞｼｯｸM-PRO" panose="020F0600000000000000" pitchFamily="50" charset="-128"/>
                <a:ea typeface="HG丸ｺﾞｼｯｸM-PRO" panose="020F0600000000000000" pitchFamily="50" charset="-128"/>
              </a:rPr>
              <a:t>納税の義務</a:t>
            </a:r>
            <a:r>
              <a:rPr kumimoji="1" lang="ja-JP" altLang="en-US" sz="3200" dirty="0">
                <a:latin typeface="HG丸ｺﾞｼｯｸM-PRO" panose="020F0600000000000000" pitchFamily="50" charset="-128"/>
                <a:ea typeface="HG丸ｺﾞｼｯｸM-PRO" panose="020F0600000000000000" pitchFamily="50" charset="-128"/>
              </a:rPr>
              <a:t>を負ふ</a:t>
            </a:r>
          </a:p>
        </p:txBody>
      </p:sp>
      <p:pic>
        <p:nvPicPr>
          <p:cNvPr id="8" name="Picture 2" descr="「法」と書かれた本のイラスト">
            <a:extLst>
              <a:ext uri="{FF2B5EF4-FFF2-40B4-BE49-F238E27FC236}">
                <a16:creationId xmlns:a16="http://schemas.microsoft.com/office/drawing/2014/main" id="{027276F9-66CC-4194-9AF0-C6D34A2ED1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927" y="2621054"/>
            <a:ext cx="1820901" cy="182090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0A1F06CF-548D-4A02-A612-C8F1965EE1D1}"/>
              </a:ext>
            </a:extLst>
          </p:cNvPr>
          <p:cNvSpPr txBox="1"/>
          <p:nvPr/>
        </p:nvSpPr>
        <p:spPr>
          <a:xfrm>
            <a:off x="2333289" y="4894474"/>
            <a:ext cx="6288901" cy="1261884"/>
          </a:xfrm>
          <a:prstGeom prst="rect">
            <a:avLst/>
          </a:prstGeom>
          <a:noFill/>
        </p:spPr>
        <p:txBody>
          <a:bodyPr wrap="none" rtlCol="0">
            <a:spAutoFit/>
          </a:bodyPr>
          <a:lstStyle/>
          <a:p>
            <a:r>
              <a:rPr kumimoji="1" lang="ja-JP" altLang="en-US" sz="4000" dirty="0">
                <a:latin typeface="HG丸ｺﾞｼｯｸM-PRO" panose="020F0600000000000000" pitchFamily="50" charset="-128"/>
                <a:ea typeface="HG丸ｺﾞｼｯｸM-PRO" panose="020F0600000000000000" pitchFamily="50" charset="-128"/>
              </a:rPr>
              <a:t>法律</a:t>
            </a:r>
            <a:r>
              <a:rPr kumimoji="1" lang="ja-JP" altLang="en-US" sz="3600" dirty="0">
                <a:latin typeface="HG丸ｺﾞｼｯｸM-PRO" panose="020F0600000000000000" pitchFamily="50" charset="-128"/>
                <a:ea typeface="HG丸ｺﾞｼｯｸM-PRO" panose="020F0600000000000000" pitchFamily="50" charset="-128"/>
              </a:rPr>
              <a:t>の定めるところって、、</a:t>
            </a:r>
            <a:endParaRPr kumimoji="1" lang="en-US" altLang="ja-JP" sz="3600" dirty="0">
              <a:latin typeface="HG丸ｺﾞｼｯｸM-PRO" panose="020F0600000000000000" pitchFamily="50" charset="-128"/>
              <a:ea typeface="HG丸ｺﾞｼｯｸM-PRO" panose="020F0600000000000000" pitchFamily="50" charset="-128"/>
            </a:endParaRPr>
          </a:p>
          <a:p>
            <a:r>
              <a:rPr kumimoji="1" lang="ja-JP" altLang="en-US" sz="3600" dirty="0">
                <a:latin typeface="HG丸ｺﾞｼｯｸM-PRO" panose="020F0600000000000000" pitchFamily="50" charset="-128"/>
                <a:ea typeface="HG丸ｺﾞｼｯｸM-PRO" panose="020F0600000000000000" pitchFamily="50" charset="-128"/>
              </a:rPr>
              <a:t>どういう意味なの？</a:t>
            </a:r>
          </a:p>
        </p:txBody>
      </p:sp>
      <p:pic>
        <p:nvPicPr>
          <p:cNvPr id="10" name="Picture 4" descr="フクロウ博士のイラスト">
            <a:extLst>
              <a:ext uri="{FF2B5EF4-FFF2-40B4-BE49-F238E27FC236}">
                <a16:creationId xmlns:a16="http://schemas.microsoft.com/office/drawing/2014/main" id="{F18DE131-FE2E-4DAD-9AC8-2004A2A1CE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7752" y="138530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赤ちゃんの表情のイラスト（男・疑問）">
            <a:extLst>
              <a:ext uri="{FF2B5EF4-FFF2-40B4-BE49-F238E27FC236}">
                <a16:creationId xmlns:a16="http://schemas.microsoft.com/office/drawing/2014/main" id="{72F8196C-2CA3-4D71-87E5-950BA5DCCB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1905" y="3589213"/>
            <a:ext cx="1109472" cy="130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2428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1341</TotalTime>
  <Words>2600</Words>
  <Application>Microsoft Office PowerPoint</Application>
  <PresentationFormat>画面に合わせる (4:3)</PresentationFormat>
  <Paragraphs>307</Paragraphs>
  <Slides>17</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HG丸ｺﾞｼｯｸM-PRO</vt:lpstr>
      <vt:lpstr>Meiryo</vt:lpstr>
      <vt:lpstr>游ゴシック</vt:lpstr>
      <vt:lpstr>Arial</vt:lpstr>
      <vt:lpstr>Calibri</vt:lpstr>
      <vt:lpstr>Calibri Light</vt:lpstr>
      <vt:lpstr>Office テーマ</vt:lpstr>
      <vt:lpstr>租税教室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補足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租税教室（小学校編）</dc:title>
  <dc:creator>watanabe</dc:creator>
  <cp:lastModifiedBy>takenari watanabe</cp:lastModifiedBy>
  <cp:revision>21</cp:revision>
  <cp:lastPrinted>2021-09-15T12:47:48Z</cp:lastPrinted>
  <dcterms:created xsi:type="dcterms:W3CDTF">2021-09-11T04:25:35Z</dcterms:created>
  <dcterms:modified xsi:type="dcterms:W3CDTF">2022-07-07T10:56:05Z</dcterms:modified>
</cp:coreProperties>
</file>