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34"/>
  </p:notesMasterIdLst>
  <p:handoutMasterIdLst>
    <p:handoutMasterId r:id="rId35"/>
  </p:handoutMasterIdLst>
  <p:sldIdLst>
    <p:sldId id="270" r:id="rId4"/>
    <p:sldId id="578" r:id="rId5"/>
    <p:sldId id="274" r:id="rId6"/>
    <p:sldId id="339" r:id="rId7"/>
    <p:sldId id="337" r:id="rId8"/>
    <p:sldId id="340" r:id="rId9"/>
    <p:sldId id="336" r:id="rId10"/>
    <p:sldId id="338" r:id="rId11"/>
    <p:sldId id="574" r:id="rId12"/>
    <p:sldId id="343" r:id="rId13"/>
    <p:sldId id="577" r:id="rId14"/>
    <p:sldId id="344" r:id="rId15"/>
    <p:sldId id="356" r:id="rId16"/>
    <p:sldId id="355" r:id="rId17"/>
    <p:sldId id="589" r:id="rId18"/>
    <p:sldId id="590" r:id="rId19"/>
    <p:sldId id="353" r:id="rId20"/>
    <p:sldId id="341" r:id="rId21"/>
    <p:sldId id="573" r:id="rId22"/>
    <p:sldId id="585" r:id="rId23"/>
    <p:sldId id="408" r:id="rId24"/>
    <p:sldId id="586" r:id="rId25"/>
    <p:sldId id="587" r:id="rId26"/>
    <p:sldId id="583" r:id="rId27"/>
    <p:sldId id="591" r:id="rId28"/>
    <p:sldId id="350" r:id="rId29"/>
    <p:sldId id="346" r:id="rId30"/>
    <p:sldId id="351" r:id="rId31"/>
    <p:sldId id="348" r:id="rId32"/>
    <p:sldId id="349" r:id="rId33"/>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2" initials="p" lastIdx="1" clrIdx="0">
    <p:extLst>
      <p:ext uri="{19B8F6BF-5375-455C-9EA6-DF929625EA0E}">
        <p15:presenceInfo xmlns:p15="http://schemas.microsoft.com/office/powerpoint/2012/main" userId="pc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785" autoAdjust="0"/>
  </p:normalViewPr>
  <p:slideViewPr>
    <p:cSldViewPr>
      <p:cViewPr varScale="1">
        <p:scale>
          <a:sx n="60" d="100"/>
          <a:sy n="60" d="100"/>
        </p:scale>
        <p:origin x="1140" y="44"/>
      </p:cViewPr>
      <p:guideLst>
        <p:guide orient="horz" pos="2160"/>
        <p:guide pos="2880"/>
      </p:guideLst>
    </p:cSldViewPr>
  </p:slideViewPr>
  <p:outlineViewPr>
    <p:cViewPr>
      <p:scale>
        <a:sx n="33" d="100"/>
        <a:sy n="33" d="100"/>
      </p:scale>
      <p:origin x="72" y="131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D846F8BD-508C-44EB-8929-78E17B18297F}" type="datetimeFigureOut">
              <a:rPr kumimoji="1" lang="ja-JP" altLang="en-US" smtClean="0"/>
              <a:t>2022/9/6</a:t>
            </a:fld>
            <a:endParaRPr kumimoji="1" lang="ja-JP" altLang="en-US"/>
          </a:p>
        </p:txBody>
      </p:sp>
      <p:sp>
        <p:nvSpPr>
          <p:cNvPr id="4" name="フッター プレースホルダー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3F3EDED9-5CF0-40B0-B115-C8F91C92D7B8}" type="slidenum">
              <a:rPr kumimoji="1" lang="ja-JP" altLang="en-US" smtClean="0"/>
              <a:t>‹#›</a:t>
            </a:fld>
            <a:endParaRPr kumimoji="1" lang="ja-JP" altLang="en-US"/>
          </a:p>
        </p:txBody>
      </p:sp>
    </p:spTree>
    <p:extLst>
      <p:ext uri="{BB962C8B-B14F-4D97-AF65-F5344CB8AC3E}">
        <p14:creationId xmlns:p14="http://schemas.microsoft.com/office/powerpoint/2010/main" val="34096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88A87057-BB29-4BAF-9C52-972E1871FC77}" type="datetimeFigureOut">
              <a:rPr kumimoji="1" lang="ja-JP" altLang="en-US" smtClean="0"/>
              <a:t>2022/9/6</a:t>
            </a:fld>
            <a:endParaRPr kumimoji="1" lang="ja-JP" altLang="en-US"/>
          </a:p>
        </p:txBody>
      </p:sp>
      <p:sp>
        <p:nvSpPr>
          <p:cNvPr id="4" name="スライド イメージ プレースホルダー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A4734B8-140F-481E-A1FC-08FE6E00254C}" type="slidenum">
              <a:rPr kumimoji="1" lang="ja-JP" altLang="en-US" smtClean="0"/>
              <a:t>‹#›</a:t>
            </a:fld>
            <a:endParaRPr kumimoji="1" lang="ja-JP" altLang="en-US"/>
          </a:p>
        </p:txBody>
      </p:sp>
    </p:spTree>
    <p:extLst>
      <p:ext uri="{BB962C8B-B14F-4D97-AF65-F5344CB8AC3E}">
        <p14:creationId xmlns:p14="http://schemas.microsoft.com/office/powerpoint/2010/main" val="13800317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イラスト　</a:t>
            </a:r>
            <a:r>
              <a:rPr lang="en-US" altLang="ja-JP" dirty="0"/>
              <a:t>https://www.irasutoya.com/</a:t>
            </a:r>
          </a:p>
          <a:p>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2</a:t>
            </a:fld>
            <a:endParaRPr kumimoji="1" lang="ja-JP" altLang="en-US"/>
          </a:p>
        </p:txBody>
      </p:sp>
    </p:spTree>
    <p:extLst>
      <p:ext uri="{BB962C8B-B14F-4D97-AF65-F5344CB8AC3E}">
        <p14:creationId xmlns:p14="http://schemas.microsoft.com/office/powerpoint/2010/main" val="109345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111111"/>
                </a:solidFill>
                <a:latin typeface="YuGo"/>
              </a:rPr>
              <a:t>消費税の軽減税率導入の目的は、スライドのとおり。</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111111"/>
                </a:solidFill>
                <a:latin typeface="YuGo"/>
              </a:rPr>
              <a:t>では、なぜ所得の低い人に配慮する必要があるのでしょうか？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111111"/>
                </a:solidFill>
                <a:latin typeface="YuGo"/>
              </a:rPr>
              <a:t>消費税の逆進性とは何？</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111111"/>
              </a:solidFill>
              <a:latin typeface="YuGo"/>
            </a:endParaRP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11</a:t>
            </a:fld>
            <a:endParaRPr kumimoji="1" lang="ja-JP" altLang="en-US"/>
          </a:p>
        </p:txBody>
      </p:sp>
    </p:spTree>
    <p:extLst>
      <p:ext uri="{BB962C8B-B14F-4D97-AF65-F5344CB8AC3E}">
        <p14:creationId xmlns:p14="http://schemas.microsoft.com/office/powerpoint/2010/main" val="9951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464653"/>
                </a:solidFill>
              </a:rPr>
              <a:t>スライドのとおり、消費税の逆進性について説明する。</a:t>
            </a:r>
            <a:endParaRPr kumimoji="1" lang="en-US" altLang="ja-JP" sz="1200" u="none" kern="1200" dirty="0">
              <a:solidFill>
                <a:schemeClr val="tx1"/>
              </a:solidFill>
              <a:latin typeface="+mn-ea"/>
              <a:ea typeface="+mn-ea"/>
              <a:cs typeface="+mn-cs"/>
            </a:endParaRP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12</a:t>
            </a:fld>
            <a:endParaRPr kumimoji="1" lang="ja-JP" altLang="en-US"/>
          </a:p>
        </p:txBody>
      </p:sp>
    </p:spTree>
    <p:extLst>
      <p:ext uri="{BB962C8B-B14F-4D97-AF65-F5344CB8AC3E}">
        <p14:creationId xmlns:p14="http://schemas.microsoft.com/office/powerpoint/2010/main" val="270379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Https://www.jichiro.gr.jp/jichiken_kako/report/rep_miyagi36/01/0132_ron/index.htm</a:t>
            </a:r>
          </a:p>
          <a:p>
            <a:endParaRPr kumimoji="1" lang="en-US" altLang="ja-JP" sz="1200" dirty="0">
              <a:solidFill>
                <a:srgbClr val="464653"/>
              </a:solidFill>
              <a:latin typeface="HG丸ｺﾞｼｯｸM-PRO" panose="020F0600000000000000" pitchFamily="50" charset="-128"/>
              <a:ea typeface="HG丸ｺﾞｼｯｸM-PRO" panose="020F0600000000000000" pitchFamily="50" charset="-128"/>
            </a:endParaRPr>
          </a:p>
          <a:p>
            <a:r>
              <a:rPr kumimoji="1" lang="ja-JP" altLang="en-US" sz="1200" dirty="0">
                <a:solidFill>
                  <a:srgbClr val="464653"/>
                </a:solidFill>
                <a:latin typeface="HG丸ｺﾞｼｯｸM-PRO" panose="020F0600000000000000" pitchFamily="50" charset="-128"/>
                <a:ea typeface="HG丸ｺﾞｼｯｸM-PRO" panose="020F0600000000000000" pitchFamily="50" charset="-128"/>
              </a:rPr>
              <a:t>家計調査のデータを示し、</a:t>
            </a:r>
            <a:r>
              <a:rPr lang="ja-JP" altLang="en-US" b="0" i="0" dirty="0">
                <a:solidFill>
                  <a:srgbClr val="000000"/>
                </a:solidFill>
                <a:effectLst/>
                <a:latin typeface="ＭＳ ゴシック" panose="020B0609070205080204" pitchFamily="49" charset="-128"/>
                <a:ea typeface="ＭＳ ゴシック" panose="020B0609070205080204" pitchFamily="49" charset="-128"/>
              </a:rPr>
              <a:t>年間収入が高いほど消費支出の割合が低下する傾向が明らかであることを説明する。</a:t>
            </a:r>
            <a:br>
              <a:rPr lang="ja-JP" altLang="en-US" dirty="0"/>
            </a:br>
            <a:r>
              <a:rPr lang="ja-JP" altLang="en-US" b="0" i="0" dirty="0">
                <a:solidFill>
                  <a:srgbClr val="000000"/>
                </a:solidFill>
                <a:effectLst/>
                <a:latin typeface="ＭＳ ゴシック" panose="020B0609070205080204" pitchFamily="49" charset="-128"/>
                <a:ea typeface="ＭＳ ゴシック" panose="020B0609070205080204" pitchFamily="49" charset="-128"/>
              </a:rPr>
              <a:t>年間収入が</a:t>
            </a:r>
            <a:r>
              <a:rPr lang="en-US" altLang="ja-JP" b="0" i="0" dirty="0">
                <a:solidFill>
                  <a:srgbClr val="000000"/>
                </a:solidFill>
                <a:effectLst/>
                <a:latin typeface="ＭＳ ゴシック" panose="020B0609070205080204" pitchFamily="49" charset="-128"/>
                <a:ea typeface="ＭＳ ゴシック" panose="020B0609070205080204" pitchFamily="49" charset="-128"/>
              </a:rPr>
              <a:t>350</a:t>
            </a:r>
            <a:r>
              <a:rPr lang="ja-JP" altLang="en-US" b="0" i="0" dirty="0">
                <a:solidFill>
                  <a:srgbClr val="000000"/>
                </a:solidFill>
                <a:effectLst/>
                <a:latin typeface="ＭＳ ゴシック" panose="020B0609070205080204" pitchFamily="49" charset="-128"/>
                <a:ea typeface="ＭＳ ゴシック" panose="020B0609070205080204" pitchFamily="49" charset="-128"/>
              </a:rPr>
              <a:t>万円以下の世帯（全体の</a:t>
            </a:r>
            <a:r>
              <a:rPr lang="en-US" altLang="ja-JP" b="0" i="0" dirty="0">
                <a:solidFill>
                  <a:srgbClr val="000000"/>
                </a:solidFill>
                <a:effectLst/>
                <a:latin typeface="ＭＳ ゴシック" panose="020B0609070205080204" pitchFamily="49" charset="-128"/>
                <a:ea typeface="ＭＳ ゴシック" panose="020B0609070205080204" pitchFamily="49" charset="-128"/>
              </a:rPr>
              <a:t>22.8</a:t>
            </a:r>
            <a:r>
              <a:rPr lang="ja-JP" altLang="en-US" b="0" i="0" dirty="0">
                <a:solidFill>
                  <a:srgbClr val="000000"/>
                </a:solidFill>
                <a:effectLst/>
                <a:latin typeface="ＭＳ ゴシック" panose="020B0609070205080204" pitchFamily="49" charset="-128"/>
                <a:ea typeface="ＭＳ ゴシック" panose="020B0609070205080204" pitchFamily="49" charset="-128"/>
              </a:rPr>
              <a:t>％）では収入の</a:t>
            </a:r>
            <a:r>
              <a:rPr lang="en-US" altLang="ja-JP" b="0" i="0" dirty="0">
                <a:solidFill>
                  <a:srgbClr val="000000"/>
                </a:solidFill>
                <a:effectLst/>
                <a:latin typeface="ＭＳ ゴシック" panose="020B0609070205080204" pitchFamily="49" charset="-128"/>
                <a:ea typeface="ＭＳ ゴシック" panose="020B0609070205080204" pitchFamily="49" charset="-128"/>
              </a:rPr>
              <a:t>80</a:t>
            </a:r>
            <a:r>
              <a:rPr lang="ja-JP" altLang="en-US" b="0" i="0" dirty="0">
                <a:solidFill>
                  <a:srgbClr val="000000"/>
                </a:solidFill>
                <a:effectLst/>
                <a:latin typeface="ＭＳ ゴシック" panose="020B0609070205080204" pitchFamily="49" charset="-128"/>
                <a:ea typeface="ＭＳ ゴシック" panose="020B0609070205080204" pitchFamily="49" charset="-128"/>
              </a:rPr>
              <a:t>％以上を消費支出に回すが、年収</a:t>
            </a:r>
            <a:r>
              <a:rPr lang="en-US" altLang="ja-JP" b="0" i="0" dirty="0">
                <a:solidFill>
                  <a:srgbClr val="000000"/>
                </a:solidFill>
                <a:effectLst/>
                <a:latin typeface="ＭＳ ゴシック" panose="020B0609070205080204" pitchFamily="49" charset="-128"/>
                <a:ea typeface="ＭＳ ゴシック" panose="020B0609070205080204" pitchFamily="49" charset="-128"/>
              </a:rPr>
              <a:t>800</a:t>
            </a:r>
            <a:r>
              <a:rPr lang="ja-JP" altLang="en-US" b="0" i="0" dirty="0">
                <a:solidFill>
                  <a:srgbClr val="000000"/>
                </a:solidFill>
                <a:effectLst/>
                <a:latin typeface="ＭＳ ゴシック" panose="020B0609070205080204" pitchFamily="49" charset="-128"/>
                <a:ea typeface="ＭＳ ゴシック" panose="020B0609070205080204" pitchFamily="49" charset="-128"/>
              </a:rPr>
              <a:t>万円以上（全体の</a:t>
            </a:r>
            <a:r>
              <a:rPr lang="en-US" altLang="ja-JP" b="0" i="0" dirty="0">
                <a:solidFill>
                  <a:srgbClr val="000000"/>
                </a:solidFill>
                <a:effectLst/>
                <a:latin typeface="ＭＳ ゴシック" panose="020B0609070205080204" pitchFamily="49" charset="-128"/>
                <a:ea typeface="ＭＳ ゴシック" panose="020B0609070205080204" pitchFamily="49" charset="-128"/>
              </a:rPr>
              <a:t>21.9</a:t>
            </a:r>
            <a:r>
              <a:rPr lang="ja-JP" altLang="en-US" b="0" i="0" dirty="0">
                <a:solidFill>
                  <a:srgbClr val="000000"/>
                </a:solidFill>
                <a:effectLst/>
                <a:latin typeface="ＭＳ ゴシック" panose="020B0609070205080204" pitchFamily="49" charset="-128"/>
                <a:ea typeface="ＭＳ ゴシック" panose="020B0609070205080204" pitchFamily="49" charset="-128"/>
              </a:rPr>
              <a:t>％）になると</a:t>
            </a:r>
            <a:r>
              <a:rPr lang="en-US" altLang="ja-JP" b="0" i="0" dirty="0">
                <a:solidFill>
                  <a:srgbClr val="000000"/>
                </a:solidFill>
                <a:effectLst/>
                <a:latin typeface="ＭＳ ゴシック" panose="020B0609070205080204" pitchFamily="49" charset="-128"/>
                <a:ea typeface="ＭＳ ゴシック" panose="020B0609070205080204" pitchFamily="49" charset="-128"/>
              </a:rPr>
              <a:t>50</a:t>
            </a:r>
            <a:r>
              <a:rPr lang="ja-JP" altLang="en-US" b="0" i="0" dirty="0">
                <a:solidFill>
                  <a:srgbClr val="000000"/>
                </a:solidFill>
                <a:effectLst/>
                <a:latin typeface="ＭＳ ゴシック" panose="020B0609070205080204" pitchFamily="49" charset="-128"/>
                <a:ea typeface="ＭＳ ゴシック" panose="020B0609070205080204" pitchFamily="49" charset="-128"/>
              </a:rPr>
              <a:t>％を切ってくる。</a:t>
            </a:r>
            <a:br>
              <a:rPr lang="ja-JP" altLang="en-US" dirty="0"/>
            </a:br>
            <a:r>
              <a:rPr lang="ja-JP" altLang="en-US" b="0" i="0" dirty="0">
                <a:solidFill>
                  <a:srgbClr val="000000"/>
                </a:solidFill>
                <a:effectLst/>
                <a:latin typeface="ＭＳ ゴシック" panose="020B0609070205080204" pitchFamily="49" charset="-128"/>
                <a:ea typeface="ＭＳ ゴシック" panose="020B0609070205080204" pitchFamily="49" charset="-128"/>
              </a:rPr>
              <a:t>収入が２倍だから２倍消費するわけでないこと、収入が半分だから消費支出も半分にはできないことがわかる。</a:t>
            </a:r>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13</a:t>
            </a:fld>
            <a:endParaRPr kumimoji="1" lang="ja-JP" altLang="en-US"/>
          </a:p>
        </p:txBody>
      </p:sp>
    </p:spTree>
    <p:extLst>
      <p:ext uri="{BB962C8B-B14F-4D97-AF65-F5344CB8AC3E}">
        <p14:creationId xmlns:p14="http://schemas.microsoft.com/office/powerpoint/2010/main" val="280407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消費税の軽減税率の軽減効果について、菊ちゃんとトッチー君の晩御飯で比較してみましょう。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14</a:t>
            </a:fld>
            <a:endParaRPr kumimoji="1" lang="ja-JP" altLang="en-US"/>
          </a:p>
        </p:txBody>
      </p:sp>
    </p:spTree>
    <p:extLst>
      <p:ext uri="{BB962C8B-B14F-4D97-AF65-F5344CB8AC3E}">
        <p14:creationId xmlns:p14="http://schemas.microsoft.com/office/powerpoint/2010/main" val="43527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スライドのとおり</a:t>
            </a: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15</a:t>
            </a:fld>
            <a:endParaRPr kumimoji="1" lang="ja-JP" altLang="en-US"/>
          </a:p>
        </p:txBody>
      </p:sp>
    </p:spTree>
    <p:extLst>
      <p:ext uri="{BB962C8B-B14F-4D97-AF65-F5344CB8AC3E}">
        <p14:creationId xmlns:p14="http://schemas.microsoft.com/office/powerpoint/2010/main" val="138340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スライドのとおり</a:t>
            </a:r>
          </a:p>
          <a:p>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16</a:t>
            </a:fld>
            <a:endParaRPr kumimoji="1" lang="ja-JP" altLang="en-US"/>
          </a:p>
        </p:txBody>
      </p:sp>
    </p:spTree>
    <p:extLst>
      <p:ext uri="{BB962C8B-B14F-4D97-AF65-F5344CB8AC3E}">
        <p14:creationId xmlns:p14="http://schemas.microsoft.com/office/powerpoint/2010/main" val="361093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スライドのとおり</a:t>
            </a:r>
          </a:p>
          <a:p>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17</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106672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スライドのとおり</a:t>
            </a:r>
          </a:p>
          <a:p>
            <a:r>
              <a:rPr lang="ja-JP" altLang="en-US" sz="1200" dirty="0">
                <a:solidFill>
                  <a:srgbClr val="111111"/>
                </a:solidFill>
                <a:latin typeface="YuGo"/>
              </a:rPr>
              <a:t>財務省も逆進性のパラドックスを認めています。</a:t>
            </a:r>
            <a:endParaRPr lang="en-US" altLang="ja-JP" sz="1200" dirty="0">
              <a:solidFill>
                <a:srgbClr val="111111"/>
              </a:solidFill>
              <a:latin typeface="YuGo"/>
            </a:endParaRPr>
          </a:p>
          <a:p>
            <a:r>
              <a:rPr lang="ja-JP" altLang="en-US" sz="1200" dirty="0">
                <a:solidFill>
                  <a:srgbClr val="111111"/>
                </a:solidFill>
                <a:latin typeface="YuGo"/>
              </a:rPr>
              <a:t>財務省試算によれば、</a:t>
            </a:r>
            <a:r>
              <a:rPr kumimoji="1" lang="ja-JP" altLang="en-US" sz="1200" kern="1200" dirty="0">
                <a:solidFill>
                  <a:srgbClr val="111111"/>
                </a:solidFill>
                <a:latin typeface="YuGo"/>
                <a:ea typeface="+mn-ea"/>
                <a:cs typeface="+mn-cs"/>
              </a:rPr>
              <a:t>軽減税率の軽減効果は高所得者層に有利に働くため、所得の高い人ほど得をする傾向があります。</a:t>
            </a:r>
            <a:endParaRPr kumimoji="1" lang="en-US" altLang="ja-JP" sz="1200" kern="1200" dirty="0">
              <a:solidFill>
                <a:srgbClr val="111111"/>
              </a:solidFill>
              <a:latin typeface="YuGo"/>
              <a:ea typeface="+mn-ea"/>
              <a:cs typeface="+mn-cs"/>
            </a:endParaRPr>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18</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206819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ディベートを通して、自分が当たり前だと思っている意見に対しても否定的な考えがあることを知ることが大切です。</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肯定と否定とに分かれて議論をすることで、制度のメリットだけでなくデメリットにも考えを及ぼすことにより、幅広い観点から考える姿勢を養うことをねらいとしています。</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今回のディベートのテーマでは、例えば、賛成の立場では、</a:t>
            </a:r>
            <a:r>
              <a:rPr lang="ja-JP" altLang="ja-JP" sz="1200" dirty="0"/>
              <a:t>単一税率</a:t>
            </a:r>
            <a:r>
              <a:rPr lang="en-US" altLang="ja-JP" sz="1200" dirty="0"/>
              <a:t>10</a:t>
            </a:r>
            <a:r>
              <a:rPr lang="ja-JP" altLang="ja-JP" sz="1200" dirty="0"/>
              <a:t>％</a:t>
            </a:r>
            <a:r>
              <a:rPr lang="ja-JP" altLang="en-US" sz="1200" dirty="0"/>
              <a:t>にすることは増税することにもなるので、増税のデメリットについても考える必要があります。</a:t>
            </a:r>
            <a:endParaRPr lang="en-US" altLang="ja-JP" sz="1200" dirty="0"/>
          </a:p>
          <a:p>
            <a:r>
              <a:rPr kumimoji="1" lang="ja-JP" altLang="en-US" sz="1200" kern="1200" dirty="0">
                <a:solidFill>
                  <a:schemeClr val="tx1"/>
                </a:solidFill>
                <a:latin typeface="+mn-lt"/>
                <a:ea typeface="+mn-ea"/>
                <a:cs typeface="+mn-cs"/>
              </a:rPr>
              <a:t>（ディベートの具体的な留意点については、後半のスライド「ディベートについて」以下を参照してください。）</a:t>
            </a: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19</a:t>
            </a:fld>
            <a:endParaRPr kumimoji="1" lang="ja-JP" altLang="en-US"/>
          </a:p>
        </p:txBody>
      </p:sp>
    </p:spTree>
    <p:extLst>
      <p:ext uri="{BB962C8B-B14F-4D97-AF65-F5344CB8AC3E}">
        <p14:creationId xmlns:p14="http://schemas.microsoft.com/office/powerpoint/2010/main" val="178706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スライドのとおり</a:t>
            </a: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20</a:t>
            </a:fld>
            <a:endParaRPr kumimoji="1" lang="ja-JP" altLang="en-US"/>
          </a:p>
        </p:txBody>
      </p:sp>
    </p:spTree>
    <p:extLst>
      <p:ext uri="{BB962C8B-B14F-4D97-AF65-F5344CB8AC3E}">
        <p14:creationId xmlns:p14="http://schemas.microsoft.com/office/powerpoint/2010/main" val="44391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軽減税率制度について話す。</a:t>
            </a:r>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3</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282431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514350"/>
            <a:ext cx="4605337" cy="3454400"/>
          </a:xfrm>
        </p:spPr>
      </p:sp>
      <p:sp>
        <p:nvSpPr>
          <p:cNvPr id="3" name="ノート プレースホルダー 2"/>
          <p:cNvSpPr>
            <a:spLocks noGrp="1"/>
          </p:cNvSpPr>
          <p:nvPr>
            <p:ph type="body" idx="1"/>
          </p:nvPr>
        </p:nvSpPr>
        <p:spPr/>
        <p:txBody>
          <a:bodyPr/>
          <a:lstStyle/>
          <a:p>
            <a:r>
              <a:rPr kumimoji="1" lang="ja-JP" altLang="en-US" dirty="0">
                <a:latin typeface="+mn-ea"/>
              </a:rPr>
              <a:t>税金の仕組みは変えられる？</a:t>
            </a:r>
            <a:r>
              <a:rPr kumimoji="1" lang="en-US" altLang="ja-JP" dirty="0">
                <a:latin typeface="+mn-ea"/>
              </a:rPr>
              <a:t>(</a:t>
            </a:r>
            <a:r>
              <a:rPr kumimoji="1" lang="ja-JP" altLang="en-US" dirty="0">
                <a:latin typeface="+mn-ea"/>
              </a:rPr>
              <a:t>税金の仕組みは民主主義</a:t>
            </a:r>
            <a:r>
              <a:rPr kumimoji="1" lang="en-US" altLang="ja-JP" dirty="0">
                <a:latin typeface="+mn-ea"/>
              </a:rPr>
              <a:t>)</a:t>
            </a:r>
          </a:p>
          <a:p>
            <a:r>
              <a:rPr kumimoji="1" lang="ja-JP" altLang="en-US" dirty="0">
                <a:latin typeface="+mn-ea"/>
              </a:rPr>
              <a:t>　税金について「こうなったらいいな」を実現するためには「税金の仕組み」が変わる必要がありますが、さて、この「税金の仕組み」は変えることができるのでしょうか。</a:t>
            </a:r>
          </a:p>
          <a:p>
            <a:r>
              <a:rPr kumimoji="1" lang="ja-JP" altLang="en-US" dirty="0">
                <a:latin typeface="+mn-ea"/>
              </a:rPr>
              <a:t>　ここからは「税金の仕組みは変えられるのか」ということについてみていきましょう。</a:t>
            </a:r>
          </a:p>
        </p:txBody>
      </p:sp>
      <p:sp>
        <p:nvSpPr>
          <p:cNvPr id="4" name="スライド番号プレースホルダー 3"/>
          <p:cNvSpPr>
            <a:spLocks noGrp="1"/>
          </p:cNvSpPr>
          <p:nvPr>
            <p:ph type="sldNum" sz="quarter" idx="10"/>
          </p:nvPr>
        </p:nvSpPr>
        <p:spPr/>
        <p:txBody>
          <a:bodyPr/>
          <a:lstStyle/>
          <a:p>
            <a:pPr>
              <a:defRPr/>
            </a:pPr>
            <a:fld id="{E1AE2710-6272-4C33-A5A1-B189C3EA5735}" type="slidenum">
              <a:rPr lang="ja-JP" altLang="en-US" smtClean="0"/>
              <a:pPr>
                <a:defRPr/>
              </a:pPr>
              <a:t>21</a:t>
            </a:fld>
            <a:endParaRPr lang="ja-JP" altLang="en-US"/>
          </a:p>
        </p:txBody>
      </p:sp>
    </p:spTree>
    <p:extLst>
      <p:ext uri="{BB962C8B-B14F-4D97-AF65-F5344CB8AC3E}">
        <p14:creationId xmlns:p14="http://schemas.microsoft.com/office/powerpoint/2010/main" val="2571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C75CB-6455-47E6-9189-4A6603F2B18C}"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299" name="Rectangle 2"/>
          <p:cNvSpPr>
            <a:spLocks noGrp="1" noRot="1" noChangeAspect="1" noChangeArrowheads="1" noTextEdit="1"/>
          </p:cNvSpPr>
          <p:nvPr>
            <p:ph type="sldImg"/>
          </p:nvPr>
        </p:nvSpPr>
        <p:spPr>
          <a:xfrm>
            <a:off x="1249363" y="504825"/>
            <a:ext cx="4603750" cy="3452813"/>
          </a:xfrm>
          <a:ln/>
        </p:spPr>
      </p:sp>
      <p:sp>
        <p:nvSpPr>
          <p:cNvPr id="55300" name="Rectangle 3"/>
          <p:cNvSpPr>
            <a:spLocks noGrp="1" noChangeArrowheads="1"/>
          </p:cNvSpPr>
          <p:nvPr>
            <p:ph type="body" idx="1"/>
          </p:nvPr>
        </p:nvSpPr>
        <p:spPr>
          <a:xfrm>
            <a:off x="517373" y="4067250"/>
            <a:ext cx="6090600" cy="5535962"/>
          </a:xfrm>
          <a:noFill/>
          <a:ln>
            <a:noFill/>
            <a:miter lim="800000"/>
            <a:headEnd/>
            <a:tailEnd/>
          </a:ln>
        </p:spPr>
        <p:txBody>
          <a:bodyPr/>
          <a:lstStyle/>
          <a:p>
            <a:r>
              <a:rPr lang="ja-JP" altLang="en-US" dirty="0">
                <a:latin typeface="+mn-ea"/>
              </a:rPr>
              <a:t>　ヒントは憲法にあります。日本国憲法の第８４条には、</a:t>
            </a:r>
          </a:p>
          <a:p>
            <a:r>
              <a:rPr lang="ja-JP" altLang="en-US" dirty="0">
                <a:latin typeface="+mn-ea"/>
              </a:rPr>
              <a:t>　</a:t>
            </a:r>
            <a:r>
              <a:rPr lang="en-US" altLang="ja-JP" dirty="0">
                <a:latin typeface="+mn-ea"/>
              </a:rPr>
              <a:t>『</a:t>
            </a:r>
            <a:r>
              <a:rPr lang="ja-JP" altLang="en-US" dirty="0">
                <a:latin typeface="+mn-ea"/>
              </a:rPr>
              <a:t>新たに租税を課し、又は現行の租税を変更するには、法律または法律の定める条件によることを必要とする。</a:t>
            </a:r>
            <a:r>
              <a:rPr lang="en-US" altLang="ja-JP" dirty="0">
                <a:latin typeface="+mn-ea"/>
              </a:rPr>
              <a:t>』</a:t>
            </a:r>
          </a:p>
          <a:p>
            <a:r>
              <a:rPr lang="ja-JP" altLang="en-US" dirty="0">
                <a:latin typeface="+mn-ea"/>
              </a:rPr>
              <a:t>　「新たに租税を課し」というのは「新しい税金を作る」ということです。</a:t>
            </a:r>
          </a:p>
          <a:p>
            <a:r>
              <a:rPr lang="ja-JP" altLang="en-US" dirty="0">
                <a:latin typeface="+mn-ea"/>
              </a:rPr>
              <a:t>　また、「現行の租税を変更する」というのは「今の税金の仕組みを変える」ということです。</a:t>
            </a:r>
          </a:p>
          <a:p>
            <a:endParaRPr lang="ja-JP" altLang="en-US" dirty="0">
              <a:latin typeface="+mn-ea"/>
            </a:endParaRPr>
          </a:p>
          <a:p>
            <a:r>
              <a:rPr lang="ja-JP" altLang="en-US" dirty="0">
                <a:latin typeface="+mn-ea"/>
              </a:rPr>
              <a:t>　つまり、「税金の仕組みは変えられるのか？」という質問の答えは「税金の仕組みは変えられる」です。</a:t>
            </a:r>
          </a:p>
          <a:p>
            <a:r>
              <a:rPr lang="ja-JP" altLang="en-US" dirty="0">
                <a:latin typeface="+mn-ea"/>
              </a:rPr>
              <a:t>　ただし、ここで大事なのは、この条文の後半「法律又は法律の定める条件によることを必要とする」という部分です。</a:t>
            </a:r>
          </a:p>
          <a:p>
            <a:endParaRPr lang="ja-JP" altLang="en-US" dirty="0">
              <a:latin typeface="+mn-ea"/>
            </a:endParaRPr>
          </a:p>
          <a:p>
            <a:r>
              <a:rPr lang="ja-JP" altLang="en-US" dirty="0">
                <a:latin typeface="+mn-ea"/>
              </a:rPr>
              <a:t>　つまり、「法律を変える」ことで税金の仕組みを変えることができるようになっています。</a:t>
            </a:r>
          </a:p>
          <a:p>
            <a:endParaRPr lang="ja-JP" altLang="en-US" dirty="0">
              <a:latin typeface="+mn-ea"/>
            </a:endParaRPr>
          </a:p>
          <a:p>
            <a:r>
              <a:rPr lang="ja-JP" altLang="en-US" dirty="0">
                <a:latin typeface="+mn-ea"/>
              </a:rPr>
              <a:t>　さて、法律、日本の国の法律はどこでどのように作られ、変更されているか知っていますか？</a:t>
            </a:r>
          </a:p>
          <a:p>
            <a:r>
              <a:rPr lang="ja-JP" altLang="en-US" dirty="0">
                <a:latin typeface="+mn-ea"/>
              </a:rPr>
              <a:t>■アニメーション■■■</a:t>
            </a:r>
            <a:endParaRPr lang="en-US" altLang="ja-JP" dirty="0">
              <a:latin typeface="+mn-ea"/>
            </a:endParaRPr>
          </a:p>
          <a:p>
            <a:r>
              <a:rPr lang="ja-JP" altLang="en-US" dirty="0">
                <a:latin typeface="+mn-ea"/>
              </a:rPr>
              <a:t>　そう！国会で、国会議員が作っています。そして、その国会議員というのは、私たちが選挙を通じて選んだ「私たちの代表」なのです。</a:t>
            </a:r>
          </a:p>
          <a:p>
            <a:r>
              <a:rPr lang="ja-JP" altLang="en-US" dirty="0">
                <a:latin typeface="+mn-ea"/>
              </a:rPr>
              <a:t>　つまり！税の集め方・使い方という「日本の仕組み」は、「私たち国民自身で変えられるんだ」ということ。</a:t>
            </a:r>
          </a:p>
          <a:p>
            <a:r>
              <a:rPr lang="ja-JP" altLang="en-US" dirty="0">
                <a:latin typeface="+mn-ea"/>
              </a:rPr>
              <a:t>　これを知って欲しいと思います。</a:t>
            </a:r>
            <a:endParaRPr lang="en-US" altLang="ja-JP" dirty="0">
              <a:latin typeface="+mn-ea"/>
            </a:endParaRPr>
          </a:p>
          <a:p>
            <a:endParaRPr lang="en-US" altLang="ja-JP" dirty="0">
              <a:latin typeface="+mn-ea"/>
            </a:endParaRPr>
          </a:p>
          <a:p>
            <a:r>
              <a:rPr lang="ja-JP" altLang="en-US" dirty="0">
                <a:latin typeface="+mn-ea"/>
              </a:rPr>
              <a:t>　選挙は私たち国民の意見を日本の仕組みに反映させる手段です。</a:t>
            </a:r>
          </a:p>
          <a:p>
            <a:r>
              <a:rPr lang="ja-JP" altLang="en-US" dirty="0">
                <a:latin typeface="+mn-ea"/>
              </a:rPr>
              <a:t>　私たちの持つたった１票は投票結果に影響しないだろうと思う人もいるかもしれないですが、選挙の本質はそこではありません。</a:t>
            </a:r>
          </a:p>
          <a:p>
            <a:endParaRPr lang="ja-JP" altLang="en-US" dirty="0">
              <a:latin typeface="+mn-ea"/>
            </a:endParaRPr>
          </a:p>
          <a:p>
            <a:r>
              <a:rPr lang="ja-JP" altLang="en-US" dirty="0">
                <a:latin typeface="+mn-ea"/>
              </a:rPr>
              <a:t>　立候補者は自分が当選するためには、投票をする人たちの意見に耳を向けなければなりません。</a:t>
            </a:r>
          </a:p>
          <a:p>
            <a:r>
              <a:rPr lang="ja-JP" altLang="en-US" dirty="0">
                <a:latin typeface="+mn-ea"/>
              </a:rPr>
              <a:t>　逆に、投票「しない」人たちの意見を採用しなくても当選には影響しないのです。</a:t>
            </a:r>
          </a:p>
          <a:p>
            <a:endParaRPr lang="ja-JP" altLang="en-US" dirty="0">
              <a:latin typeface="+mn-ea"/>
            </a:endParaRPr>
          </a:p>
          <a:p>
            <a:r>
              <a:rPr lang="ja-JP" altLang="en-US" dirty="0">
                <a:latin typeface="+mn-ea"/>
              </a:rPr>
              <a:t>　ですから、極論ではなく、１票を持つみなさんが「意見を持つ」ことで、「日本の仕組み」「日本の税金の仕組み」が変わっていくのです。</a:t>
            </a:r>
          </a:p>
        </p:txBody>
      </p:sp>
    </p:spTree>
    <p:extLst>
      <p:ext uri="{BB962C8B-B14F-4D97-AF65-F5344CB8AC3E}">
        <p14:creationId xmlns:p14="http://schemas.microsoft.com/office/powerpoint/2010/main" val="33666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514350"/>
            <a:ext cx="4605337" cy="3454400"/>
          </a:xfrm>
        </p:spPr>
      </p:sp>
      <p:sp>
        <p:nvSpPr>
          <p:cNvPr id="3" name="ノート プレースホルダ 2"/>
          <p:cNvSpPr>
            <a:spLocks noGrp="1"/>
          </p:cNvSpPr>
          <p:nvPr>
            <p:ph type="body" idx="1"/>
          </p:nvPr>
        </p:nvSpPr>
        <p:spPr/>
        <p:txBody>
          <a:bodyPr>
            <a:normAutofit/>
          </a:bodyPr>
          <a:lstStyle/>
          <a:p>
            <a:r>
              <a:rPr kumimoji="1" lang="ja-JP" altLang="en-US" dirty="0"/>
              <a:t>■アニメーション■■■</a:t>
            </a:r>
          </a:p>
          <a:p>
            <a:r>
              <a:rPr kumimoji="1" lang="ja-JP" altLang="en-US" dirty="0"/>
              <a:t>　日本の税金の仕組みは、「私たちが主人公」です。</a:t>
            </a:r>
          </a:p>
          <a:p>
            <a:r>
              <a:rPr kumimoji="1" lang="ja-JP" altLang="en-US" dirty="0"/>
              <a:t>　私たちの選挙により選ばれた国会において、税金に関する法律が作られます。</a:t>
            </a:r>
          </a:p>
          <a:p>
            <a:r>
              <a:rPr kumimoji="1" lang="ja-JP" altLang="en-US" dirty="0"/>
              <a:t>　私たちは、間接的にですが、私たちが自ら作った法律に従って、税金を負担しているのです。</a:t>
            </a:r>
          </a:p>
          <a:p>
            <a:r>
              <a:rPr kumimoji="1" lang="ja-JP" altLang="en-US" dirty="0"/>
              <a:t>　そして、負担しあった税金は、私たちが作った法律に従って、私たちのために使われていきます。</a:t>
            </a:r>
          </a:p>
          <a:p>
            <a:r>
              <a:rPr kumimoji="1" lang="ja-JP" altLang="en-US" dirty="0"/>
              <a:t>■アニメーション■■■</a:t>
            </a:r>
          </a:p>
          <a:p>
            <a:r>
              <a:rPr kumimoji="1" lang="ja-JP" altLang="en-US" dirty="0"/>
              <a:t>　私たちがこの国で生活していくにあたっては、私たち自身が社会と積極的に関わっていくことがとても大事だということですね。</a:t>
            </a:r>
            <a:endParaRPr lang="ja-JP" altLang="en-US" dirty="0">
              <a:latin typeface="+mn-ea"/>
            </a:endParaRPr>
          </a:p>
          <a:p>
            <a:r>
              <a:rPr lang="ja-JP" altLang="en-US" dirty="0">
                <a:latin typeface="+mn-ea"/>
              </a:rPr>
              <a:t>　</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E2710-6272-4C33-A5A1-B189C3EA573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857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25</a:t>
            </a:fld>
            <a:endParaRPr kumimoji="1" lang="ja-JP" altLang="en-US"/>
          </a:p>
        </p:txBody>
      </p:sp>
    </p:spTree>
    <p:extLst>
      <p:ext uri="{BB962C8B-B14F-4D97-AF65-F5344CB8AC3E}">
        <p14:creationId xmlns:p14="http://schemas.microsoft.com/office/powerpoint/2010/main" val="88141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26</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945211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27</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399437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29</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2188777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30</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37159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軽減税率が与える影響について話す（スライドのとおり）</a:t>
            </a:r>
            <a:endParaRPr lang="en-US" altLang="ja-JP" dirty="0"/>
          </a:p>
          <a:p>
            <a:r>
              <a:rPr lang="ja-JP" altLang="en-US" dirty="0"/>
              <a:t>イラスト　</a:t>
            </a:r>
            <a:r>
              <a:rPr lang="en-US" altLang="ja-JP" dirty="0"/>
              <a:t>https://www.irasutoya.com/</a:t>
            </a:r>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4</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250216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出典：</a:t>
            </a:r>
            <a:r>
              <a:rPr kumimoji="1" lang="en-US" altLang="ja-JP" dirty="0"/>
              <a:t>https://www.nichizeiren.or.jp/taxaccount/keigenzeiritsu/</a:t>
            </a:r>
          </a:p>
          <a:p>
            <a:endParaRPr kumimoji="1" lang="en-US" altLang="ja-JP" dirty="0"/>
          </a:p>
          <a:p>
            <a:r>
              <a:rPr kumimoji="1" lang="ja-JP" altLang="en-US" sz="1200" dirty="0"/>
              <a:t>スライドのとおり、飲食料品の提供の場合の適用税率の説明</a:t>
            </a:r>
            <a:r>
              <a:rPr kumimoji="1" lang="ja-JP" altLang="en-US" sz="1200" b="0" i="0" kern="1200" dirty="0">
                <a:solidFill>
                  <a:srgbClr val="2E3B4E"/>
                </a:solidFill>
                <a:effectLst/>
                <a:latin typeface="Noto Sans Japanese"/>
                <a:ea typeface="+mn-ea"/>
                <a:cs typeface="+mn-cs"/>
              </a:rPr>
              <a:t>する。</a:t>
            </a:r>
            <a:endParaRPr kumimoji="1" lang="en-US" altLang="ja-JP" sz="1200" b="0" i="0" kern="1200" dirty="0">
              <a:solidFill>
                <a:srgbClr val="2E3B4E"/>
              </a:solidFill>
              <a:effectLst/>
              <a:latin typeface="Noto Sans Japanese"/>
              <a:ea typeface="+mn-ea"/>
              <a:cs typeface="+mn-cs"/>
            </a:endParaRPr>
          </a:p>
          <a:p>
            <a:r>
              <a:rPr kumimoji="1" lang="ja-JP" altLang="en-US" sz="1200" b="0" i="0" kern="1200" dirty="0">
                <a:solidFill>
                  <a:srgbClr val="2E3B4E"/>
                </a:solidFill>
                <a:effectLst/>
                <a:latin typeface="Noto Sans Japanese"/>
                <a:ea typeface="+mn-ea"/>
                <a:cs typeface="+mn-cs"/>
              </a:rPr>
              <a:t>持ち帰り（テイクアウト）</a:t>
            </a:r>
            <a:r>
              <a:rPr kumimoji="1" lang="en-US" altLang="ja-JP" sz="1200" b="0" i="0" kern="1200" dirty="0">
                <a:solidFill>
                  <a:srgbClr val="2E3B4E"/>
                </a:solidFill>
                <a:effectLst/>
                <a:latin typeface="Noto Sans Japanese"/>
                <a:ea typeface="+mn-ea"/>
                <a:cs typeface="+mn-cs"/>
              </a:rPr>
              <a:t>8</a:t>
            </a:r>
            <a:r>
              <a:rPr kumimoji="1" lang="ja-JP" altLang="en-US" sz="1200" b="0" i="0" kern="1200" dirty="0">
                <a:solidFill>
                  <a:srgbClr val="2E3B4E"/>
                </a:solidFill>
                <a:effectLst/>
                <a:latin typeface="Noto Sans Japanese"/>
                <a:ea typeface="+mn-ea"/>
                <a:cs typeface="+mn-cs"/>
              </a:rPr>
              <a:t>％</a:t>
            </a:r>
            <a:endParaRPr kumimoji="1" lang="en-US" altLang="ja-JP" sz="1200" b="0" i="0" kern="1200" dirty="0">
              <a:solidFill>
                <a:srgbClr val="2E3B4E"/>
              </a:solidFill>
              <a:effectLst/>
              <a:latin typeface="Noto Sans Japanese"/>
              <a:ea typeface="+mn-ea"/>
              <a:cs typeface="+mn-cs"/>
            </a:endParaRPr>
          </a:p>
          <a:p>
            <a:r>
              <a:rPr kumimoji="1" lang="ja-JP" altLang="en-US" sz="1200" b="0" i="0" kern="1200" dirty="0">
                <a:solidFill>
                  <a:srgbClr val="2E3B4E"/>
                </a:solidFill>
                <a:effectLst/>
                <a:latin typeface="Noto Sans Japanese"/>
                <a:ea typeface="+mn-ea"/>
                <a:cs typeface="+mn-cs"/>
              </a:rPr>
              <a:t>店内飲食（イートイン）</a:t>
            </a:r>
            <a:r>
              <a:rPr kumimoji="1" lang="en-US" altLang="ja-JP" sz="1200" b="0" i="0" kern="1200" dirty="0">
                <a:solidFill>
                  <a:srgbClr val="2E3B4E"/>
                </a:solidFill>
                <a:effectLst/>
                <a:latin typeface="Noto Sans Japanese"/>
                <a:ea typeface="+mn-ea"/>
                <a:cs typeface="+mn-cs"/>
              </a:rPr>
              <a:t>10</a:t>
            </a:r>
            <a:r>
              <a:rPr kumimoji="1" lang="ja-JP" altLang="en-US" sz="1200" b="0" i="0" kern="1200" dirty="0">
                <a:solidFill>
                  <a:srgbClr val="2E3B4E"/>
                </a:solidFill>
                <a:effectLst/>
                <a:latin typeface="Noto Sans Japanese"/>
                <a:ea typeface="+mn-ea"/>
                <a:cs typeface="+mn-cs"/>
              </a:rPr>
              <a:t>％</a:t>
            </a:r>
            <a:endParaRPr kumimoji="1" lang="en-US" altLang="ja-JP" sz="1200" b="0" i="0" kern="1200" dirty="0">
              <a:solidFill>
                <a:srgbClr val="2E3B4E"/>
              </a:solidFill>
              <a:effectLst/>
              <a:latin typeface="Noto Sans Japanese"/>
              <a:ea typeface="+mn-ea"/>
              <a:cs typeface="+mn-cs"/>
            </a:endParaRPr>
          </a:p>
          <a:p>
            <a:r>
              <a:rPr kumimoji="1" lang="ja-JP" altLang="en-US" sz="1200" b="0" i="0" kern="1200" dirty="0">
                <a:solidFill>
                  <a:srgbClr val="2E3B4E"/>
                </a:solidFill>
                <a:effectLst/>
                <a:latin typeface="Noto Sans Japanese"/>
                <a:ea typeface="+mn-ea"/>
                <a:cs typeface="+mn-cs"/>
              </a:rPr>
              <a:t>（線引きが難しい具体例として、以下のような質問をしても良い。）</a:t>
            </a:r>
            <a:endParaRPr kumimoji="1" lang="en-US" altLang="ja-JP" sz="1200" b="0" i="0" kern="1200" dirty="0">
              <a:solidFill>
                <a:srgbClr val="2E3B4E"/>
              </a:solidFill>
              <a:effectLst/>
              <a:latin typeface="Noto Sans Japanese"/>
              <a:ea typeface="+mn-ea"/>
              <a:cs typeface="+mn-cs"/>
            </a:endParaRPr>
          </a:p>
          <a:p>
            <a:r>
              <a:rPr lang="ja-JP" altLang="en-US" b="0" i="0" dirty="0">
                <a:solidFill>
                  <a:srgbClr val="2E3B4E"/>
                </a:solidFill>
                <a:effectLst/>
                <a:latin typeface="Noto Sans Japanese"/>
              </a:rPr>
              <a:t>たとえば、スーパーやコンビニエンスストアで「テイクアウト」として商品を購入したあと、店内のイートインスペースでその商品を食べた場合は、軽減税率の対象となるのでしょうか？</a:t>
            </a:r>
            <a:endParaRPr lang="en-US" altLang="ja-JP" b="0" i="0" dirty="0">
              <a:solidFill>
                <a:srgbClr val="2E3B4E"/>
              </a:solidFill>
              <a:effectLst/>
              <a:latin typeface="Noto Sans Japanese"/>
            </a:endParaRPr>
          </a:p>
          <a:p>
            <a:r>
              <a:rPr lang="ja-JP" altLang="en-US" b="0" i="0" dirty="0">
                <a:solidFill>
                  <a:srgbClr val="2E3B4E"/>
                </a:solidFill>
                <a:effectLst/>
                <a:latin typeface="Noto Sans Japanese"/>
              </a:rPr>
              <a:t>（答えは、テイクアウトの意思確認をしたので、軽減税率の対象。）</a:t>
            </a:r>
            <a:endParaRPr lang="en-US" altLang="ja-JP" b="0" i="0" dirty="0">
              <a:solidFill>
                <a:srgbClr val="2E3B4E"/>
              </a:solidFill>
              <a:effectLst/>
              <a:latin typeface="Noto Sans Japanese"/>
            </a:endParaRPr>
          </a:p>
          <a:p>
            <a:endParaRPr lang="en-US" altLang="ja-JP" b="0" i="0" dirty="0">
              <a:solidFill>
                <a:srgbClr val="2E3B4E"/>
              </a:solidFill>
              <a:effectLst/>
              <a:latin typeface="Noto Sans Japanese"/>
            </a:endParaRP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5</a:t>
            </a:fld>
            <a:endParaRPr kumimoji="1" lang="ja-JP" altLang="en-US"/>
          </a:p>
        </p:txBody>
      </p:sp>
    </p:spTree>
    <p:extLst>
      <p:ext uri="{BB962C8B-B14F-4D97-AF65-F5344CB8AC3E}">
        <p14:creationId xmlns:p14="http://schemas.microsoft.com/office/powerpoint/2010/main" val="235475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軽減税率が与える影響について話す（スライドのとおり）</a:t>
            </a:r>
            <a:endParaRPr lang="en-US" altLang="ja-JP" dirty="0"/>
          </a:p>
          <a:p>
            <a:r>
              <a:rPr lang="ja-JP" altLang="en-US" dirty="0"/>
              <a:t>イラスト　</a:t>
            </a:r>
            <a:r>
              <a:rPr lang="en-US" altLang="ja-JP" dirty="0"/>
              <a:t>https://www.irasutoya.com/</a:t>
            </a:r>
          </a:p>
        </p:txBody>
      </p:sp>
      <p:sp>
        <p:nvSpPr>
          <p:cNvPr id="4" name="スライド番号プレースホルダー 3"/>
          <p:cNvSpPr>
            <a:spLocks noGrp="1"/>
          </p:cNvSpPr>
          <p:nvPr>
            <p:ph type="sldNum" sz="quarter" idx="10"/>
          </p:nvPr>
        </p:nvSpPr>
        <p:spPr/>
        <p:txBody>
          <a:bodyPr/>
          <a:lstStyle/>
          <a:p>
            <a:fld id="{99400620-44D4-4C29-B89B-8177DAF83FB1}" type="slidenum">
              <a:rPr lang="ja-JP" altLang="en-US" smtClean="0"/>
              <a:pPr/>
              <a:t>6</a:t>
            </a:fld>
            <a:endParaRPr lang="ja-JP" altLang="en-US" dirty="0"/>
          </a:p>
        </p:txBody>
      </p:sp>
      <p:sp>
        <p:nvSpPr>
          <p:cNvPr id="10" name="スライド イメージ プレースホルダー 9"/>
          <p:cNvSpPr>
            <a:spLocks noGrp="1" noRot="1" noChangeAspect="1"/>
          </p:cNvSpPr>
          <p:nvPr>
            <p:ph type="sldImg"/>
          </p:nvPr>
        </p:nvSpPr>
        <p:spPr/>
      </p:sp>
    </p:spTree>
    <p:extLst>
      <p:ext uri="{BB962C8B-B14F-4D97-AF65-F5344CB8AC3E}">
        <p14:creationId xmlns:p14="http://schemas.microsoft.com/office/powerpoint/2010/main" val="312402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https://www.nichizeiren.or.jp/wp-content/uploads/doc/taxaccount/work/document/3-2document.pdf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（スライドのとおり）</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イートイン</a:t>
            </a:r>
            <a:r>
              <a:rPr kumimoji="1" lang="en-US" altLang="ja-JP" sz="1200" dirty="0"/>
              <a:t>/</a:t>
            </a:r>
            <a:r>
              <a:rPr kumimoji="1" lang="ja-JP" altLang="en-US" sz="1200" dirty="0"/>
              <a:t>テイクアウトを税込同一価格で販売しているファストフード店の例について話す。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販売価格は同じでも「店内飲食」と「持ち帰り」で適用税率が異なるため、意思確認⇒レシートに軽減税率対象を表示⇒帳簿の記載も区分する。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（面倒くさい事務処理をしていることが学生に伝われば良い。）</a:t>
            </a:r>
            <a:endParaRPr lang="en-US" altLang="ja-JP"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7</a:t>
            </a:fld>
            <a:endParaRPr kumimoji="1" lang="ja-JP" altLang="en-US"/>
          </a:p>
        </p:txBody>
      </p:sp>
    </p:spTree>
    <p:extLst>
      <p:ext uri="{BB962C8B-B14F-4D97-AF65-F5344CB8AC3E}">
        <p14:creationId xmlns:p14="http://schemas.microsoft.com/office/powerpoint/2010/main" val="334610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消費税率を</a:t>
            </a:r>
            <a:r>
              <a:rPr lang="en-US" altLang="ja-JP" dirty="0"/>
              <a:t>10</a:t>
            </a:r>
            <a:r>
              <a:rPr lang="ja-JP" altLang="en-US" dirty="0"/>
              <a:t>％に引き上げた理由について説明する。</a:t>
            </a:r>
            <a:r>
              <a:rPr lang="ja-JP" altLang="en-US" sz="1200" dirty="0">
                <a:solidFill>
                  <a:srgbClr val="111111"/>
                </a:solidFill>
                <a:latin typeface="YuGo"/>
              </a:rPr>
              <a:t>財務省</a:t>
            </a:r>
            <a:r>
              <a:rPr lang="en-US" altLang="ja-JP" sz="1200" dirty="0">
                <a:solidFill>
                  <a:srgbClr val="111111"/>
                </a:solidFill>
                <a:latin typeface="YuGo"/>
              </a:rPr>
              <a:t>HP</a:t>
            </a:r>
            <a:r>
              <a:rPr lang="ja-JP" altLang="en-US" sz="1200" dirty="0">
                <a:solidFill>
                  <a:srgbClr val="111111"/>
                </a:solidFill>
                <a:latin typeface="YuGo"/>
              </a:rPr>
              <a:t>によれば・・・</a:t>
            </a:r>
            <a:r>
              <a:rPr lang="ja-JP" altLang="en-US" dirty="0"/>
              <a:t>（スライドのとおり）</a:t>
            </a:r>
            <a:endParaRPr kumimoji="1" lang="en-US" altLang="ja-JP" dirty="0"/>
          </a:p>
          <a:p>
            <a:r>
              <a:rPr kumimoji="1" lang="en-US" altLang="ja-JP" dirty="0"/>
              <a:t>https://www.mof.go.jp/tax_policy/summary/consumption/consumption_tax/index.html</a:t>
            </a: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イラスト　</a:t>
            </a:r>
            <a:r>
              <a:rPr lang="en-US" altLang="ja-JP" dirty="0"/>
              <a:t>https://www.irasutoya.com/</a:t>
            </a:r>
          </a:p>
          <a:p>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8</a:t>
            </a:fld>
            <a:endParaRPr kumimoji="1" lang="ja-JP" altLang="en-US"/>
          </a:p>
        </p:txBody>
      </p:sp>
    </p:spTree>
    <p:extLst>
      <p:ext uri="{BB962C8B-B14F-4D97-AF65-F5344CB8AC3E}">
        <p14:creationId xmlns:p14="http://schemas.microsoft.com/office/powerpoint/2010/main" val="69159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消費税の軽減税率</a:t>
            </a:r>
            <a:r>
              <a:rPr kumimoji="1" lang="ja-JP" altLang="ja-JP" sz="1200" kern="1200" dirty="0">
                <a:solidFill>
                  <a:schemeClr val="tx1"/>
                </a:solidFill>
                <a:latin typeface="+mn-lt"/>
                <a:ea typeface="+mn-ea"/>
                <a:cs typeface="+mn-cs"/>
              </a:rPr>
              <a:t>導入の目的は</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endParaRPr kumimoji="1" lang="en-US" altLang="ja-JP" dirty="0"/>
          </a:p>
          <a:p>
            <a:r>
              <a:rPr kumimoji="1" lang="ja-JP" altLang="en-US" dirty="0"/>
              <a:t>イラスト</a:t>
            </a:r>
            <a:endParaRPr kumimoji="1" lang="en-US" altLang="ja-JP" dirty="0"/>
          </a:p>
          <a:p>
            <a:r>
              <a:rPr kumimoji="1" lang="en-US" altLang="ja-JP" dirty="0"/>
              <a:t>http://www.irasutoya.com/2016/04/blog-post_78.html</a:t>
            </a:r>
          </a:p>
          <a:p>
            <a:r>
              <a:rPr kumimoji="1" lang="en-US" altLang="ja-JP" dirty="0"/>
              <a:t>http://www.irasutoya.com/2016/04/blog-post_16.html</a:t>
            </a:r>
            <a:endParaRPr kumimoji="1" lang="ja-JP" altLang="en-US" dirty="0"/>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9</a:t>
            </a:fld>
            <a:endParaRPr kumimoji="1" lang="ja-JP" altLang="en-US"/>
          </a:p>
        </p:txBody>
      </p:sp>
    </p:spTree>
    <p:extLst>
      <p:ext uri="{BB962C8B-B14F-4D97-AF65-F5344CB8AC3E}">
        <p14:creationId xmlns:p14="http://schemas.microsoft.com/office/powerpoint/2010/main" val="323579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消費税の軽減税率制度の趣旨を法律の文言通りに説明する。</a:t>
            </a:r>
          </a:p>
        </p:txBody>
      </p:sp>
      <p:sp>
        <p:nvSpPr>
          <p:cNvPr id="4" name="スライド番号プレースホルダー 3"/>
          <p:cNvSpPr>
            <a:spLocks noGrp="1"/>
          </p:cNvSpPr>
          <p:nvPr>
            <p:ph type="sldNum" sz="quarter" idx="5"/>
          </p:nvPr>
        </p:nvSpPr>
        <p:spPr/>
        <p:txBody>
          <a:bodyPr/>
          <a:lstStyle/>
          <a:p>
            <a:fld id="{3A4734B8-140F-481E-A1FC-08FE6E00254C}" type="slidenum">
              <a:rPr kumimoji="1" lang="ja-JP" altLang="en-US" smtClean="0"/>
              <a:t>10</a:t>
            </a:fld>
            <a:endParaRPr kumimoji="1" lang="ja-JP" altLang="en-US"/>
          </a:p>
        </p:txBody>
      </p:sp>
    </p:spTree>
    <p:extLst>
      <p:ext uri="{BB962C8B-B14F-4D97-AF65-F5344CB8AC3E}">
        <p14:creationId xmlns:p14="http://schemas.microsoft.com/office/powerpoint/2010/main" val="16822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4D93AD24-48B7-4697-9A75-596B918C04F4}" type="datetime1">
              <a:rPr kumimoji="1" lang="ja-JP" altLang="en-US" smtClean="0"/>
              <a:t>2022/9/6</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FD8AD992-9A6E-44C3-AA9B-E4C6A71D222C}"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04417A6C-305E-456F-9C85-B88EE3772D8C}"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A09B9C67-EFB8-4F33-A9E9-711E7C03BE6D}"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CBA4208D-D13B-468E-8D34-BDDE9BFA05EA}" type="datetime1">
              <a:rPr lang="ja-JP" altLang="en-US" smtClean="0"/>
              <a:t>2022/9/6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576646C1-970C-46AD-8E1C-E1ACE120016E}" type="slidenum">
              <a:rPr lang="ja-JP" altLang="en-US" smtClean="0"/>
              <a:pPr>
                <a:defRPr/>
              </a:pPr>
              <a:t>‹#›</a:t>
            </a:fld>
            <a:endParaRPr lang="ja-JP" altLang="en-US"/>
          </a:p>
        </p:txBody>
      </p:sp>
    </p:spTree>
    <p:extLst>
      <p:ext uri="{BB962C8B-B14F-4D97-AF65-F5344CB8AC3E}">
        <p14:creationId xmlns:p14="http://schemas.microsoft.com/office/powerpoint/2010/main" val="247131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4F411387-E820-418E-AD0F-D703EA0ED0CE}" type="datetime1">
              <a:rPr lang="ja-JP" altLang="en-US" smtClean="0"/>
              <a:t>2022/9/6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882FBC0F-F7D9-4B49-BFA3-59CB92D299F8}" type="slidenum">
              <a:rPr lang="ja-JP" altLang="en-US" smtClean="0"/>
              <a:pPr>
                <a:defRPr/>
              </a:pPr>
              <a:t>‹#›</a:t>
            </a:fld>
            <a:endParaRPr lang="ja-JP" altLang="en-US"/>
          </a:p>
        </p:txBody>
      </p:sp>
    </p:spTree>
    <p:extLst>
      <p:ext uri="{BB962C8B-B14F-4D97-AF65-F5344CB8AC3E}">
        <p14:creationId xmlns:p14="http://schemas.microsoft.com/office/powerpoint/2010/main" val="147372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EB2BF91D-6646-40E7-9D49-E032FE60384A}" type="datetime1">
              <a:rPr lang="ja-JP" altLang="en-US" smtClean="0"/>
              <a:t>2022/9/6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88EB1904-C29F-40E6-8280-484D72D16C27}" type="slidenum">
              <a:rPr lang="ja-JP" altLang="en-US" smtClean="0"/>
              <a:pPr>
                <a:defRPr/>
              </a:pPr>
              <a:t>‹#›</a:t>
            </a:fld>
            <a:endParaRPr lang="ja-JP" altLang="en-US"/>
          </a:p>
        </p:txBody>
      </p:sp>
    </p:spTree>
    <p:extLst>
      <p:ext uri="{BB962C8B-B14F-4D97-AF65-F5344CB8AC3E}">
        <p14:creationId xmlns:p14="http://schemas.microsoft.com/office/powerpoint/2010/main" val="38830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053FCFA3-51F2-47BD-9C76-909D926922F6}" type="datetime1">
              <a:rPr lang="ja-JP" altLang="en-US" smtClean="0"/>
              <a:t>2022/9/6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C3588D3A-7F90-4A8C-95CD-59F33237BECF}" type="slidenum">
              <a:rPr lang="ja-JP" altLang="en-US" smtClean="0"/>
              <a:pPr>
                <a:defRPr/>
              </a:pPr>
              <a:t>‹#›</a:t>
            </a:fld>
            <a:endParaRPr lang="ja-JP" altLang="en-US"/>
          </a:p>
        </p:txBody>
      </p:sp>
    </p:spTree>
    <p:extLst>
      <p:ext uri="{BB962C8B-B14F-4D97-AF65-F5344CB8AC3E}">
        <p14:creationId xmlns:p14="http://schemas.microsoft.com/office/powerpoint/2010/main" val="353685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69D86739-1C21-489E-89D7-20E8CD709664}" type="datetime1">
              <a:rPr lang="ja-JP" altLang="en-US" smtClean="0"/>
              <a:t>2022/9/6</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AF8C9070-7F12-4109-B079-E93C36E612CE}" type="slidenum">
              <a:rPr lang="ja-JP" altLang="en-US" smtClean="0"/>
              <a:pPr>
                <a:defRPr/>
              </a:pPr>
              <a:t>‹#›</a:t>
            </a:fld>
            <a:endParaRPr lang="ja-JP" altLang="en-US"/>
          </a:p>
        </p:txBody>
      </p:sp>
    </p:spTree>
    <p:extLst>
      <p:ext uri="{BB962C8B-B14F-4D97-AF65-F5344CB8AC3E}">
        <p14:creationId xmlns:p14="http://schemas.microsoft.com/office/powerpoint/2010/main" val="41472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B3E0707A-35E6-4AD6-A607-17CD6948A2FF}" type="datetime1">
              <a:rPr lang="ja-JP" altLang="en-US" smtClean="0"/>
              <a:t>2022/9/6</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C07B74B2-A7DF-4D33-980D-7BA34BBD1C69}" type="slidenum">
              <a:rPr lang="ja-JP" altLang="en-US" smtClean="0"/>
              <a:pPr>
                <a:defRPr/>
              </a:pPr>
              <a:t>‹#›</a:t>
            </a:fld>
            <a:endParaRPr lang="ja-JP" altLang="en-US"/>
          </a:p>
        </p:txBody>
      </p:sp>
    </p:spTree>
    <p:extLst>
      <p:ext uri="{BB962C8B-B14F-4D97-AF65-F5344CB8AC3E}">
        <p14:creationId xmlns:p14="http://schemas.microsoft.com/office/powerpoint/2010/main" val="174088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0089ED62-7ED9-4355-A9A0-7ED9FD3032A9}" type="datetime1">
              <a:rPr lang="ja-JP" altLang="en-US" smtClean="0"/>
              <a:t>2022/9/6</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1105BC6-9D8B-4CE5-8127-09514BAA41F2}" type="slidenum">
              <a:rPr lang="ja-JP" altLang="en-US" smtClean="0"/>
              <a:pPr>
                <a:defRPr/>
              </a:pPr>
              <a:t>‹#›</a:t>
            </a:fld>
            <a:endParaRPr lang="ja-JP" altLang="en-US"/>
          </a:p>
        </p:txBody>
      </p:sp>
    </p:spTree>
    <p:extLst>
      <p:ext uri="{BB962C8B-B14F-4D97-AF65-F5344CB8AC3E}">
        <p14:creationId xmlns:p14="http://schemas.microsoft.com/office/powerpoint/2010/main" val="85198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9BCF22-000E-4B99-961D-D116903909DC}" type="datetime1">
              <a:rPr lang="ja-JP" altLang="en-US" smtClean="0"/>
              <a:t>2022/9/6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5FFE354A-4E69-4D5B-9EBE-8C33D2B6640A}" type="slidenum">
              <a:rPr lang="ja-JP" altLang="en-US" smtClean="0"/>
              <a:pPr>
                <a:defRPr/>
              </a:pPr>
              <a:t>‹#›</a:t>
            </a:fld>
            <a:endParaRPr lang="ja-JP" altLang="en-US"/>
          </a:p>
        </p:txBody>
      </p:sp>
    </p:spTree>
    <p:extLst>
      <p:ext uri="{BB962C8B-B14F-4D97-AF65-F5344CB8AC3E}">
        <p14:creationId xmlns:p14="http://schemas.microsoft.com/office/powerpoint/2010/main" val="345989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fld id="{36E00E52-567E-4A5A-B7EB-25006EB0545B}"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5657DC3B-C20D-4AAC-90C7-EE30AF28B5BA}" type="datetime1">
              <a:rPr lang="ja-JP" altLang="en-US" smtClean="0"/>
              <a:t>2022/9/6</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58FBD9EE-0C0D-451F-BDBD-4D8E577D8EE9}" type="slidenum">
              <a:rPr lang="ja-JP" altLang="en-US" smtClean="0"/>
              <a:pPr>
                <a:defRPr/>
              </a:pPr>
              <a:t>‹#›</a:t>
            </a:fld>
            <a:endParaRPr lang="ja-JP" altLang="en-US"/>
          </a:p>
        </p:txBody>
      </p:sp>
    </p:spTree>
    <p:extLst>
      <p:ext uri="{BB962C8B-B14F-4D97-AF65-F5344CB8AC3E}">
        <p14:creationId xmlns:p14="http://schemas.microsoft.com/office/powerpoint/2010/main" val="3783885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438A4BE7-F411-458D-820F-AF846CEB5E5B}" type="datetime1">
              <a:rPr lang="ja-JP" altLang="en-US" smtClean="0"/>
              <a:t>2022/9/6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5FFE354A-4E69-4D5B-9EBE-8C33D2B6640A}" type="slidenum">
              <a:rPr lang="ja-JP" altLang="en-US" smtClean="0"/>
              <a:pPr>
                <a:defRPr/>
              </a:pPr>
              <a:t>‹#›</a:t>
            </a:fld>
            <a:endParaRPr lang="ja-JP" altLang="en-US"/>
          </a:p>
        </p:txBody>
      </p:sp>
    </p:spTree>
    <p:extLst>
      <p:ext uri="{BB962C8B-B14F-4D97-AF65-F5344CB8AC3E}">
        <p14:creationId xmlns:p14="http://schemas.microsoft.com/office/powerpoint/2010/main" val="3910493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6E970F49-6380-4E53-8988-1093AE7FA101}" type="datetime1">
              <a:rPr lang="ja-JP" altLang="en-US" smtClean="0"/>
              <a:t>2022/9/6</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5FFE354A-4E69-4D5B-9EBE-8C33D2B6640A}" type="slidenum">
              <a:rPr lang="ja-JP" altLang="en-US" smtClean="0"/>
              <a:pPr>
                <a:defRPr/>
              </a:pPr>
              <a:t>‹#›</a:t>
            </a:fld>
            <a:endParaRPr lang="ja-JP" altLang="en-US"/>
          </a:p>
        </p:txBody>
      </p:sp>
    </p:spTree>
    <p:extLst>
      <p:ext uri="{BB962C8B-B14F-4D97-AF65-F5344CB8AC3E}">
        <p14:creationId xmlns:p14="http://schemas.microsoft.com/office/powerpoint/2010/main" val="1576579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4D93AD24-48B7-4697-9A75-596B918C04F4}" type="datetime1">
              <a:rPr kumimoji="1" lang="ja-JP" altLang="en-US" smtClean="0"/>
              <a:t>2022/9/6</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FD8AD992-9A6E-44C3-AA9B-E4C6A71D222C}"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097450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fld id="{36E00E52-567E-4A5A-B7EB-25006EB0545B}"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4029142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8D4B8B5F-50ED-400E-989C-D9B2A8E5DB02}"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FD8AD992-9A6E-44C3-AA9B-E4C6A71D222C}"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9695206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0ADC078D-B4E2-43DB-8929-C9146A804DA3}"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152775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449A1ECE-7352-4A18-BBF9-E97B0EF52303}" type="datetime1">
              <a:rPr kumimoji="1" lang="ja-JP" altLang="en-US" smtClean="0"/>
              <a:t>2022/9/6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011830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CF85C638-0650-42F4-9995-63D4E031E681}" type="datetime1">
              <a:rPr kumimoji="1" lang="ja-JP" altLang="en-US" smtClean="0"/>
              <a:t>2022/9/6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728287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6B4B0B-ABC3-45CF-A132-E16B83D9DF96}" type="datetime1">
              <a:rPr kumimoji="1" lang="ja-JP" altLang="en-US" smtClean="0"/>
              <a:t>2022/9/6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57428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8D4B8B5F-50ED-400E-989C-D9B2A8E5DB02}"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FD8AD992-9A6E-44C3-AA9B-E4C6A71D222C}"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9A27101C-1876-4DC4-A38E-C87E140E525C}"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1978936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1262F185-D4E6-4B4B-81BB-D588140CF3F7}"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8900980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04417A6C-305E-456F-9C85-B88EE3772D8C}"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Tree>
    <p:extLst>
      <p:ext uri="{BB962C8B-B14F-4D97-AF65-F5344CB8AC3E}">
        <p14:creationId xmlns:p14="http://schemas.microsoft.com/office/powerpoint/2010/main" val="2298509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A09B9C67-EFB8-4F33-A9E9-711E7C03BE6D}" type="datetime1">
              <a:rPr kumimoji="1" lang="ja-JP" altLang="en-US" smtClean="0"/>
              <a:t>2022/9/6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87090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0ADC078D-B4E2-43DB-8929-C9146A804DA3}"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449A1ECE-7352-4A18-BBF9-E97B0EF52303}" type="datetime1">
              <a:rPr kumimoji="1" lang="ja-JP" altLang="en-US" smtClean="0"/>
              <a:t>2022/9/6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CF85C638-0650-42F4-9995-63D4E031E681}" type="datetime1">
              <a:rPr kumimoji="1" lang="ja-JP" altLang="en-US" smtClean="0"/>
              <a:t>2022/9/6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6B4B0B-ABC3-45CF-A132-E16B83D9DF96}" type="datetime1">
              <a:rPr kumimoji="1" lang="ja-JP" altLang="en-US" smtClean="0"/>
              <a:t>2022/9/6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9A27101C-1876-4DC4-A38E-C87E140E525C}"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1262F185-D4E6-4B4B-81BB-D588140CF3F7}" type="datetime1">
              <a:rPr kumimoji="1" lang="ja-JP" altLang="en-US" smtClean="0"/>
              <a:t>2022/9/6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8AD992-9A6E-44C3-AA9B-E4C6A71D222C}"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F417B82-A4F8-4A1E-B8D0-7EE8E1C933F8}" type="datetime1">
              <a:rPr kumimoji="1" lang="ja-JP" altLang="en-US" smtClean="0"/>
              <a:t>2022/9/6</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D8AD992-9A6E-44C3-AA9B-E4C6A71D222C}"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3EC1068-4989-4DC1-8C96-0633F6A541F0}" type="datetime1">
              <a:rPr lang="ja-JP" altLang="en-US" smtClean="0"/>
              <a:t>2022/9/6</a:t>
            </a:fld>
            <a:endParaRPr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FFE354A-4E69-4D5B-9EBE-8C33D2B6640A}" type="slidenum">
              <a:rPr lang="ja-JP" altLang="en-US" smtClean="0"/>
              <a:pPr>
                <a:defRPr/>
              </a:pPr>
              <a:t>‹#›</a:t>
            </a:fld>
            <a:endParaRPr lang="ja-JP" altLang="en-US"/>
          </a:p>
        </p:txBody>
      </p:sp>
    </p:spTree>
    <p:extLst>
      <p:ext uri="{BB962C8B-B14F-4D97-AF65-F5344CB8AC3E}">
        <p14:creationId xmlns:p14="http://schemas.microsoft.com/office/powerpoint/2010/main" val="2893321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F417B82-A4F8-4A1E-B8D0-7EE8E1C933F8}" type="datetime1">
              <a:rPr kumimoji="1" lang="ja-JP" altLang="en-US" smtClean="0"/>
              <a:t>2022/9/6</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D8AD992-9A6E-44C3-AA9B-E4C6A71D222C}"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8328301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8E6618-6A23-4A70-8417-385E47D7E6BC}"/>
              </a:ext>
            </a:extLst>
          </p:cNvPr>
          <p:cNvSpPr>
            <a:spLocks noGrp="1"/>
          </p:cNvSpPr>
          <p:nvPr>
            <p:ph idx="1"/>
          </p:nvPr>
        </p:nvSpPr>
        <p:spPr>
          <a:xfrm>
            <a:off x="499441" y="1232555"/>
            <a:ext cx="8396081" cy="4574383"/>
          </a:xfrm>
        </p:spPr>
        <p:txBody>
          <a:bodyPr>
            <a:normAutofit fontScale="25000" lnSpcReduction="20000"/>
          </a:bodyPr>
          <a:lstStyle/>
          <a:p>
            <a:pPr marL="0" indent="0">
              <a:buNone/>
            </a:pPr>
            <a:r>
              <a:rPr kumimoji="1" lang="ja-JP" altLang="en-US" dirty="0">
                <a:solidFill>
                  <a:schemeClr val="bg1"/>
                </a:solidFill>
              </a:rPr>
              <a:t>①対象となる相手：</a:t>
            </a:r>
            <a:endParaRPr kumimoji="1" lang="en-US" altLang="ja-JP" dirty="0">
              <a:solidFill>
                <a:schemeClr val="bg1"/>
              </a:solidFill>
            </a:endParaRPr>
          </a:p>
          <a:p>
            <a:pPr marL="0" indent="0">
              <a:buNone/>
            </a:pPr>
            <a:r>
              <a:rPr kumimoji="1" lang="ja-JP" altLang="en-US" dirty="0">
                <a:solidFill>
                  <a:schemeClr val="bg1"/>
                </a:solidFill>
              </a:rPr>
              <a:t>小学生</a:t>
            </a:r>
            <a:endParaRPr kumimoji="1" lang="en-US" altLang="ja-JP" dirty="0">
              <a:solidFill>
                <a:schemeClr val="bg1"/>
              </a:solidFill>
            </a:endParaRPr>
          </a:p>
          <a:p>
            <a:pPr marL="0" indent="0">
              <a:buNone/>
            </a:pPr>
            <a:endParaRPr kumimoji="1" lang="en-US" altLang="ja-JP" dirty="0">
              <a:solidFill>
                <a:schemeClr val="bg1"/>
              </a:solidFill>
            </a:endParaRPr>
          </a:p>
          <a:p>
            <a:r>
              <a:rPr kumimoji="1" lang="ja-JP" altLang="en-US" sz="7400" dirty="0">
                <a:latin typeface="HG丸ｺﾞｼｯｸM-PRO" panose="020F0600000000000000" pitchFamily="50" charset="-128"/>
                <a:ea typeface="HG丸ｺﾞｼｯｸM-PRO" panose="020F0600000000000000" pitchFamily="50" charset="-128"/>
              </a:rPr>
              <a:t>教材の対象　：大学生向け</a:t>
            </a:r>
            <a:endParaRPr kumimoji="1" lang="en-US" altLang="ja-JP" sz="7400" dirty="0">
              <a:latin typeface="HG丸ｺﾞｼｯｸM-PRO" panose="020F0600000000000000" pitchFamily="50" charset="-128"/>
              <a:ea typeface="HG丸ｺﾞｼｯｸM-PRO" panose="020F0600000000000000" pitchFamily="50" charset="-128"/>
            </a:endParaRPr>
          </a:p>
          <a:p>
            <a:r>
              <a:rPr kumimoji="1" lang="ja-JP" altLang="en-US" sz="7400" dirty="0">
                <a:latin typeface="HG丸ｺﾞｼｯｸM-PRO" panose="020F0600000000000000" pitchFamily="50" charset="-128"/>
                <a:ea typeface="HG丸ｺﾞｼｯｸM-PRO" panose="020F0600000000000000" pitchFamily="50" charset="-128"/>
              </a:rPr>
              <a:t>想定授業時間：</a:t>
            </a:r>
            <a:r>
              <a:rPr lang="en-US" altLang="ja-JP" sz="7400" dirty="0">
                <a:latin typeface="HG丸ｺﾞｼｯｸM-PRO" panose="020F0600000000000000" pitchFamily="50" charset="-128"/>
                <a:ea typeface="HG丸ｺﾞｼｯｸM-PRO" panose="020F0600000000000000" pitchFamily="50" charset="-128"/>
              </a:rPr>
              <a:t>6</a:t>
            </a:r>
            <a:r>
              <a:rPr kumimoji="1" lang="en-US" altLang="ja-JP" sz="7400" dirty="0">
                <a:latin typeface="HG丸ｺﾞｼｯｸM-PRO" panose="020F0600000000000000" pitchFamily="50" charset="-128"/>
                <a:ea typeface="HG丸ｺﾞｼｯｸM-PRO" panose="020F0600000000000000" pitchFamily="50" charset="-128"/>
              </a:rPr>
              <a:t>0</a:t>
            </a:r>
            <a:r>
              <a:rPr kumimoji="1" lang="ja-JP" altLang="en-US" sz="7400" dirty="0">
                <a:latin typeface="HG丸ｺﾞｼｯｸM-PRO" panose="020F0600000000000000" pitchFamily="50" charset="-128"/>
                <a:ea typeface="HG丸ｺﾞｼｯｸM-PRO" panose="020F0600000000000000" pitchFamily="50" charset="-128"/>
              </a:rPr>
              <a:t>分～</a:t>
            </a:r>
            <a:r>
              <a:rPr lang="en-US" altLang="ja-JP" sz="7400" dirty="0">
                <a:latin typeface="HG丸ｺﾞｼｯｸM-PRO" panose="020F0600000000000000" pitchFamily="50" charset="-128"/>
                <a:ea typeface="HG丸ｺﾞｼｯｸM-PRO" panose="020F0600000000000000" pitchFamily="50" charset="-128"/>
              </a:rPr>
              <a:t>9</a:t>
            </a:r>
            <a:r>
              <a:rPr kumimoji="1" lang="en-US" altLang="ja-JP" sz="7400" dirty="0">
                <a:latin typeface="HG丸ｺﾞｼｯｸM-PRO" panose="020F0600000000000000" pitchFamily="50" charset="-128"/>
                <a:ea typeface="HG丸ｺﾞｼｯｸM-PRO" panose="020F0600000000000000" pitchFamily="50" charset="-128"/>
              </a:rPr>
              <a:t>0</a:t>
            </a:r>
            <a:r>
              <a:rPr kumimoji="1" lang="ja-JP" altLang="en-US" sz="7400" dirty="0">
                <a:latin typeface="HG丸ｺﾞｼｯｸM-PRO" panose="020F0600000000000000" pitchFamily="50" charset="-128"/>
                <a:ea typeface="HG丸ｺﾞｼｯｸM-PRO" panose="020F0600000000000000" pitchFamily="50" charset="-128"/>
              </a:rPr>
              <a:t>程度（スライド</a:t>
            </a:r>
            <a:r>
              <a:rPr kumimoji="1" lang="en-US" altLang="ja-JP" sz="7400" dirty="0">
                <a:latin typeface="HG丸ｺﾞｼｯｸM-PRO" panose="020F0600000000000000" pitchFamily="50" charset="-128"/>
                <a:ea typeface="HG丸ｺﾞｼｯｸM-PRO" panose="020F0600000000000000" pitchFamily="50" charset="-128"/>
              </a:rPr>
              <a:t>3</a:t>
            </a:r>
            <a:r>
              <a:rPr lang="en-US" altLang="ja-JP" sz="7400" dirty="0">
                <a:latin typeface="HG丸ｺﾞｼｯｸM-PRO" panose="020F0600000000000000" pitchFamily="50" charset="-128"/>
                <a:ea typeface="HG丸ｺﾞｼｯｸM-PRO" panose="020F0600000000000000" pitchFamily="50" charset="-128"/>
              </a:rPr>
              <a:t>0</a:t>
            </a:r>
            <a:r>
              <a:rPr kumimoji="1" lang="ja-JP" altLang="en-US" sz="7400" dirty="0">
                <a:latin typeface="HG丸ｺﾞｼｯｸM-PRO" panose="020F0600000000000000" pitchFamily="50" charset="-128"/>
                <a:ea typeface="HG丸ｺﾞｼｯｸM-PRO" panose="020F0600000000000000" pitchFamily="50" charset="-128"/>
              </a:rPr>
              <a:t>分＋ディベート</a:t>
            </a:r>
            <a:r>
              <a:rPr lang="en-US" altLang="ja-JP" sz="7400" dirty="0">
                <a:latin typeface="HG丸ｺﾞｼｯｸM-PRO" panose="020F0600000000000000" pitchFamily="50" charset="-128"/>
                <a:ea typeface="HG丸ｺﾞｼｯｸM-PRO" panose="020F0600000000000000" pitchFamily="50" charset="-128"/>
              </a:rPr>
              <a:t>3</a:t>
            </a:r>
            <a:r>
              <a:rPr kumimoji="1" lang="en-US" altLang="ja-JP" sz="7400" dirty="0">
                <a:latin typeface="HG丸ｺﾞｼｯｸM-PRO" panose="020F0600000000000000" pitchFamily="50" charset="-128"/>
                <a:ea typeface="HG丸ｺﾞｼｯｸM-PRO" panose="020F0600000000000000" pitchFamily="50" charset="-128"/>
              </a:rPr>
              <a:t>0</a:t>
            </a:r>
            <a:r>
              <a:rPr kumimoji="1" lang="ja-JP" altLang="en-US" sz="7400" dirty="0">
                <a:latin typeface="HG丸ｺﾞｼｯｸM-PRO" panose="020F0600000000000000" pitchFamily="50" charset="-128"/>
                <a:ea typeface="HG丸ｺﾞｼｯｸM-PRO" panose="020F0600000000000000" pitchFamily="50" charset="-128"/>
              </a:rPr>
              <a:t>分～</a:t>
            </a:r>
            <a:r>
              <a:rPr lang="en-US" altLang="ja-JP" sz="7400" dirty="0">
                <a:latin typeface="HG丸ｺﾞｼｯｸM-PRO" panose="020F0600000000000000" pitchFamily="50" charset="-128"/>
                <a:ea typeface="HG丸ｺﾞｼｯｸM-PRO" panose="020F0600000000000000" pitchFamily="50" charset="-128"/>
              </a:rPr>
              <a:t>60</a:t>
            </a:r>
            <a:r>
              <a:rPr kumimoji="1" lang="ja-JP" altLang="en-US" sz="7400" dirty="0">
                <a:latin typeface="HG丸ｺﾞｼｯｸM-PRO" panose="020F0600000000000000" pitchFamily="50" charset="-128"/>
                <a:ea typeface="HG丸ｺﾞｼｯｸM-PRO" panose="020F0600000000000000" pitchFamily="50" charset="-128"/>
              </a:rPr>
              <a:t>分）</a:t>
            </a:r>
            <a:endParaRPr kumimoji="1" lang="en-US" altLang="ja-JP" sz="7400" dirty="0">
              <a:latin typeface="HG丸ｺﾞｼｯｸM-PRO" panose="020F0600000000000000" pitchFamily="50" charset="-128"/>
              <a:ea typeface="HG丸ｺﾞｼｯｸM-PRO" panose="020F0600000000000000" pitchFamily="50" charset="-128"/>
            </a:endParaRPr>
          </a:p>
          <a:p>
            <a:r>
              <a:rPr kumimoji="1" lang="ja-JP" altLang="en-US" sz="7400" dirty="0">
                <a:latin typeface="HG丸ｺﾞｼｯｸM-PRO" panose="020F0600000000000000" pitchFamily="50" charset="-128"/>
                <a:ea typeface="HG丸ｺﾞｼｯｸM-PRO" panose="020F0600000000000000" pitchFamily="50" charset="-128"/>
              </a:rPr>
              <a:t>教材タイトル：</a:t>
            </a:r>
            <a:r>
              <a:rPr lang="ja-JP" altLang="en-US" sz="7400" dirty="0">
                <a:latin typeface="HG丸ｺﾞｼｯｸM-PRO" panose="020F0600000000000000" pitchFamily="50" charset="-128"/>
                <a:ea typeface="HG丸ｺﾞｼｯｸM-PRO" panose="020F0600000000000000" pitchFamily="50" charset="-128"/>
              </a:rPr>
              <a:t>消費税の軽減税率についてディベートしよう！</a:t>
            </a:r>
            <a:endParaRPr lang="en-US" altLang="ja-JP" sz="7400" dirty="0">
              <a:latin typeface="HG丸ｺﾞｼｯｸM-PRO" panose="020F0600000000000000" pitchFamily="50" charset="-128"/>
              <a:ea typeface="HG丸ｺﾞｼｯｸM-PRO" panose="020F0600000000000000" pitchFamily="50" charset="-128"/>
            </a:endParaRPr>
          </a:p>
          <a:p>
            <a:r>
              <a:rPr kumimoji="1" lang="ja-JP" altLang="en-US" sz="7400" dirty="0">
                <a:latin typeface="HG丸ｺﾞｼｯｸM-PRO" panose="020F0600000000000000" pitchFamily="50" charset="-128"/>
                <a:ea typeface="HG丸ｺﾞｼｯｸM-PRO" panose="020F0600000000000000" pitchFamily="50" charset="-128"/>
              </a:rPr>
              <a:t>主な内容　　</a:t>
            </a:r>
            <a:r>
              <a:rPr kumimoji="1" lang="ja-JP" altLang="en-US" sz="7400" dirty="0">
                <a:latin typeface="游ゴシック" panose="020B0400000000000000" pitchFamily="50" charset="-128"/>
                <a:ea typeface="游ゴシック" panose="020B0400000000000000" pitchFamily="50" charset="-128"/>
              </a:rPr>
              <a:t>：</a:t>
            </a:r>
            <a:r>
              <a:rPr lang="ja-JP" altLang="en-US" sz="7400" dirty="0">
                <a:latin typeface="HG丸ｺﾞｼｯｸM-PRO" panose="020F0600000000000000" pitchFamily="50" charset="-128"/>
                <a:ea typeface="HG丸ｺﾞｼｯｸM-PRO" panose="020F0600000000000000" pitchFamily="50" charset="-128"/>
              </a:rPr>
              <a:t>消費税の軽減税率制度を切り口に、税の集め方はどのようにして決められるのか、私たち国民が「納得する」公平なものかどうか、ディベートを通じて考えてもらう。まとめとして、憲法</a:t>
            </a:r>
            <a:r>
              <a:rPr lang="en-US" altLang="ja-JP" sz="7400" dirty="0">
                <a:latin typeface="HG丸ｺﾞｼｯｸM-PRO" panose="020F0600000000000000" pitchFamily="50" charset="-128"/>
                <a:ea typeface="HG丸ｺﾞｼｯｸM-PRO" panose="020F0600000000000000" pitchFamily="50" charset="-128"/>
              </a:rPr>
              <a:t>84</a:t>
            </a:r>
            <a:r>
              <a:rPr lang="ja-JP" altLang="en-US" sz="7400" dirty="0">
                <a:latin typeface="HG丸ｺﾞｼｯｸM-PRO" panose="020F0600000000000000" pitchFamily="50" charset="-128"/>
                <a:ea typeface="HG丸ｺﾞｼｯｸM-PRO" panose="020F0600000000000000" pitchFamily="50" charset="-128"/>
              </a:rPr>
              <a:t>条（租税法律主義）には、自分たちのこと（国のこと）は自分たち（主権者である国民）が決めるという民主主義的な意義があり、選挙などを通じて主体的に社会に関わることで自分たちにとってより良い社会がつくられることを伝えたい。</a:t>
            </a:r>
            <a:r>
              <a:rPr lang="ja-JP" altLang="en-US" sz="7400" dirty="0">
                <a:solidFill>
                  <a:schemeClr val="bg1"/>
                </a:solidFill>
              </a:rPr>
              <a:t>ワポ</a:t>
            </a:r>
            <a:r>
              <a:rPr lang="ja-JP" altLang="en-US" dirty="0">
                <a:solidFill>
                  <a:schemeClr val="bg1"/>
                </a:solidFill>
              </a:rPr>
              <a:t>のタイトル：</a:t>
            </a:r>
            <a:endParaRPr lang="en-US" altLang="ja-JP" dirty="0">
              <a:solidFill>
                <a:schemeClr val="bg1"/>
              </a:solidFill>
            </a:endParaRPr>
          </a:p>
          <a:p>
            <a:pPr marL="0" indent="0">
              <a:buNone/>
            </a:pPr>
            <a:r>
              <a:rPr lang="ja-JP" altLang="en-US" dirty="0">
                <a:solidFill>
                  <a:schemeClr val="bg1"/>
                </a:solidFill>
              </a:rPr>
              <a:t>税金はみんなのたすけあい</a:t>
            </a:r>
            <a:endParaRPr lang="en-US" altLang="ja-JP" dirty="0">
              <a:solidFill>
                <a:schemeClr val="bg1"/>
              </a:solidFill>
            </a:endParaRPr>
          </a:p>
          <a:p>
            <a:pPr marL="0" indent="0">
              <a:buNone/>
            </a:pPr>
            <a:endParaRPr lang="en-US" altLang="ja-JP" dirty="0">
              <a:solidFill>
                <a:schemeClr val="bg1"/>
              </a:solidFill>
            </a:endParaRPr>
          </a:p>
          <a:p>
            <a:pPr marL="0" indent="0">
              <a:buNone/>
            </a:pPr>
            <a:r>
              <a:rPr kumimoji="1" lang="ja-JP" altLang="en-US" dirty="0">
                <a:solidFill>
                  <a:schemeClr val="bg1"/>
                </a:solidFill>
              </a:rPr>
              <a:t>③パワポのテーマの要約：</a:t>
            </a:r>
            <a:endParaRPr kumimoji="1" lang="en-US" altLang="ja-JP" dirty="0">
              <a:solidFill>
                <a:schemeClr val="bg1"/>
              </a:solidFill>
            </a:endParaRPr>
          </a:p>
          <a:p>
            <a:pPr marL="0" indent="0">
              <a:buNone/>
            </a:pPr>
            <a:r>
              <a:rPr kumimoji="1" lang="ja-JP" altLang="en-US" dirty="0">
                <a:solidFill>
                  <a:schemeClr val="bg1"/>
                </a:solidFill>
              </a:rPr>
              <a:t>大人の世界でいう「公助・公的扶助」と</a:t>
            </a:r>
            <a:r>
              <a:rPr lang="ja-JP" altLang="en-US" dirty="0">
                <a:solidFill>
                  <a:schemeClr val="bg1"/>
                </a:solidFill>
              </a:rPr>
              <a:t>いう</a:t>
            </a:r>
            <a:r>
              <a:rPr kumimoji="1" lang="ja-JP" altLang="en-US" dirty="0">
                <a:solidFill>
                  <a:schemeClr val="bg1"/>
                </a:solidFill>
              </a:rPr>
              <a:t>言葉は、実は小学生のみんなの身近なところに起こっていることであり、「少しの勇気」をもって自分ができる範囲で困っている人の手助けをすることが、大人になって税金を負担して社会的経済的弱者の痛みを和らげることに繋がるということを伝えることがテーマとなっています。</a:t>
            </a:r>
            <a:endParaRPr kumimoji="1" lang="en-US" altLang="ja-JP" dirty="0">
              <a:solidFill>
                <a:schemeClr val="bg1"/>
              </a:solidFill>
            </a:endParaRPr>
          </a:p>
          <a:p>
            <a:pPr marL="0" indent="0">
              <a:buNone/>
            </a:pPr>
            <a:r>
              <a:rPr kumimoji="1" lang="ja-JP" altLang="en-US" dirty="0">
                <a:solidFill>
                  <a:schemeClr val="bg1"/>
                </a:solidFill>
              </a:rPr>
              <a:t>　　　　　　　　　　　</a:t>
            </a:r>
            <a:endParaRPr kumimoji="1" lang="en-US" altLang="ja-JP" dirty="0">
              <a:solidFill>
                <a:schemeClr val="bg1"/>
              </a:solidFill>
            </a:endParaRPr>
          </a:p>
          <a:p>
            <a:pPr marL="0" indent="0">
              <a:buNone/>
            </a:pPr>
            <a:r>
              <a:rPr lang="ja-JP" altLang="en-US" dirty="0">
                <a:solidFill>
                  <a:schemeClr val="bg1"/>
                </a:solidFill>
              </a:rPr>
              <a:t>④児童たちにどのような点を伝えたいか？：</a:t>
            </a:r>
            <a:endParaRPr lang="en-US" altLang="ja-JP" dirty="0">
              <a:solidFill>
                <a:schemeClr val="bg1"/>
              </a:solidFill>
            </a:endParaRPr>
          </a:p>
          <a:p>
            <a:pPr marL="0" indent="0">
              <a:buNone/>
            </a:pPr>
            <a:r>
              <a:rPr lang="ja-JP" altLang="en-US" dirty="0">
                <a:solidFill>
                  <a:schemeClr val="bg1"/>
                </a:solidFill>
              </a:rPr>
              <a:t>自分が困ったときには周りの人達に助けられ、また自分が困っている人を見かけたときは助けてあげることで、人はお互いに助け合いながら生きているということを確認して、大人になった時に税金を負担することで社会的経済的に困っている人たちを支える事が出来るという点。</a:t>
            </a:r>
            <a:endParaRPr lang="en-US" altLang="ja-JP" dirty="0">
              <a:solidFill>
                <a:schemeClr val="bg1"/>
              </a:solidFill>
            </a:endParaRPr>
          </a:p>
          <a:p>
            <a:pPr marL="0" indent="0">
              <a:buNone/>
            </a:pPr>
            <a:endParaRPr lang="en-US" altLang="ja-JP" dirty="0">
              <a:solidFill>
                <a:schemeClr val="bg1"/>
              </a:solidFill>
            </a:endParaRPr>
          </a:p>
          <a:p>
            <a:pPr marL="0" indent="0">
              <a:buNone/>
            </a:pPr>
            <a:r>
              <a:rPr lang="ja-JP" altLang="en-US" dirty="0">
                <a:solidFill>
                  <a:schemeClr val="bg1"/>
                </a:solidFill>
              </a:rPr>
              <a:t>⑤実際の所要時間など補足事項：１５分程度</a:t>
            </a:r>
            <a:endParaRPr lang="en-US" altLang="ja-JP" dirty="0">
              <a:solidFill>
                <a:schemeClr val="bg1"/>
              </a:solidFill>
            </a:endParaRPr>
          </a:p>
          <a:p>
            <a:pPr marL="0" indent="0">
              <a:buNone/>
            </a:pPr>
            <a:endParaRPr kumimoji="1" lang="en-US" altLang="ja-JP" dirty="0">
              <a:solidFill>
                <a:schemeClr val="bg1"/>
              </a:solidFill>
            </a:endParaRPr>
          </a:p>
        </p:txBody>
      </p:sp>
    </p:spTree>
    <p:extLst>
      <p:ext uri="{BB962C8B-B14F-4D97-AF65-F5344CB8AC3E}">
        <p14:creationId xmlns:p14="http://schemas.microsoft.com/office/powerpoint/2010/main" val="102706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kumimoji="1" lang="ja-JP" altLang="en-US" dirty="0"/>
              <a:t>消費税の軽減税率制度の趣旨</a:t>
            </a:r>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10</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p:txBody>
          <a:bodyPr>
            <a:noAutofit/>
          </a:bodyPr>
          <a:lstStyle/>
          <a:p>
            <a:pPr marL="0" indent="0" algn="just">
              <a:buNone/>
            </a:pPr>
            <a:r>
              <a:rPr lang="ja-JP" altLang="ja-JP" sz="3200" kern="100" dirty="0">
                <a:effectLst/>
                <a:latin typeface="+mn-ea"/>
                <a:cs typeface="Times New Roman" panose="02020603050405020304" pitchFamily="18" charset="0"/>
              </a:rPr>
              <a:t>消費課税については、消費税率の引上げを踏まえて、次に定めるとおり検討すること。</a:t>
            </a:r>
          </a:p>
          <a:p>
            <a:pPr marL="0" indent="0">
              <a:buNone/>
            </a:pPr>
            <a:r>
              <a:rPr lang="ja-JP" altLang="en-US" sz="3200" b="1" dirty="0">
                <a:effectLst/>
                <a:latin typeface="+mn-ea"/>
                <a:cs typeface="Times New Roman" panose="02020603050405020304" pitchFamily="18" charset="0"/>
              </a:rPr>
              <a:t>　</a:t>
            </a:r>
            <a:r>
              <a:rPr lang="ja-JP" altLang="ja-JP" sz="3600" b="1" u="sng" dirty="0">
                <a:effectLst/>
                <a:latin typeface="+mn-ea"/>
                <a:cs typeface="Times New Roman" panose="02020603050405020304" pitchFamily="18" charset="0"/>
              </a:rPr>
              <a:t>低所得者に配慮する観点から</a:t>
            </a:r>
            <a:r>
              <a:rPr lang="ja-JP" altLang="ja-JP" sz="3600" u="sng" dirty="0">
                <a:effectLst/>
                <a:latin typeface="+mn-ea"/>
                <a:cs typeface="Times New Roman" panose="02020603050405020304" pitchFamily="18" charset="0"/>
              </a:rPr>
              <a:t>、複数税率の導入について、財源の問題、対象範囲の限定、中小事業者の事務負担等を含め様々な角度から総合的に検討する</a:t>
            </a:r>
            <a:r>
              <a:rPr lang="ja-JP" altLang="ja-JP" sz="3600" dirty="0">
                <a:effectLst/>
                <a:latin typeface="+mn-ea"/>
                <a:cs typeface="Times New Roman" panose="02020603050405020304" pitchFamily="18" charset="0"/>
              </a:rPr>
              <a:t>。</a:t>
            </a:r>
            <a:endParaRPr lang="en-US" altLang="ja-JP" sz="3600" dirty="0">
              <a:effectLst/>
              <a:latin typeface="+mn-ea"/>
              <a:cs typeface="Times New Roman" panose="02020603050405020304" pitchFamily="18" charset="0"/>
            </a:endParaRPr>
          </a:p>
          <a:p>
            <a:pPr marL="0" indent="0" algn="just">
              <a:buNone/>
            </a:pPr>
            <a:r>
              <a:rPr kumimoji="1" lang="ja-JP" altLang="en-US" sz="2800" dirty="0">
                <a:ea typeface="游明朝" panose="02020400000000000000" pitchFamily="18" charset="-128"/>
                <a:cs typeface="Times New Roman" panose="02020603050405020304" pitchFamily="18" charset="0"/>
              </a:rPr>
              <a:t>（「</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社会保障の安定財源の確保等を図る税制の抜本的な改革を行うための消費税法の一部を改正する等の法律</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第七条</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から抜粋</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indent="0">
              <a:buNone/>
            </a:pPr>
            <a:endParaRPr kumimoji="1" lang="ja-JP" altLang="en-US" sz="2800" dirty="0"/>
          </a:p>
        </p:txBody>
      </p:sp>
    </p:spTree>
    <p:extLst>
      <p:ext uri="{BB962C8B-B14F-4D97-AF65-F5344CB8AC3E}">
        <p14:creationId xmlns:p14="http://schemas.microsoft.com/office/powerpoint/2010/main" val="277764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kumimoji="1" lang="ja-JP" altLang="en-US" dirty="0"/>
              <a:t>消費税の軽減税率制度の趣旨</a:t>
            </a:r>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8AD992-9A6E-44C3-AA9B-E4C6A71D222C}" type="slidenum">
              <a:rPr kumimoji="1" lang="ja-JP" altLang="en-US" sz="1400" b="0" i="0" u="none" strike="noStrike" kern="1200" cap="none" spc="0" normalizeH="0" baseline="0" noProof="0" smtClean="0">
                <a:ln>
                  <a:noFill/>
                </a:ln>
                <a:solidFill>
                  <a:srgbClr val="464653"/>
                </a:solidFill>
                <a:effectLst/>
                <a:uLnTx/>
                <a:uFillTx/>
                <a:latin typeface="Gill Sans MT"/>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a:ln>
                <a:noFill/>
              </a:ln>
              <a:solidFill>
                <a:srgbClr val="464653"/>
              </a:solidFill>
              <a:effectLst/>
              <a:uLnTx/>
              <a:uFillTx/>
              <a:latin typeface="Gill Sans MT"/>
              <a:ea typeface="ＭＳ Ｐゴシック" panose="020B0600070205080204" pitchFamily="50" charset="-128"/>
              <a:cs typeface="+mn-cs"/>
            </a:endParaRPr>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534924" y="1851692"/>
            <a:ext cx="8229600" cy="769640"/>
          </a:xfrm>
        </p:spPr>
        <p:txBody>
          <a:bodyPr>
            <a:noAutofit/>
          </a:bodyPr>
          <a:lstStyle/>
          <a:p>
            <a:pPr marL="0" indent="0" algn="ctr">
              <a:buNone/>
            </a:pPr>
            <a:r>
              <a:rPr kumimoji="1" lang="ja-JP" altLang="en-US" sz="4400" dirty="0"/>
              <a:t>消費税の軽減税率</a:t>
            </a:r>
            <a:r>
              <a:rPr lang="ja-JP" altLang="ja-JP" sz="4400" dirty="0">
                <a:solidFill>
                  <a:srgbClr val="111111"/>
                </a:solidFill>
                <a:latin typeface="YuGo"/>
              </a:rPr>
              <a:t>導入の目的</a:t>
            </a:r>
            <a:endParaRPr lang="en-US" altLang="ja-JP" sz="4400" dirty="0">
              <a:solidFill>
                <a:srgbClr val="111111"/>
              </a:solidFill>
              <a:latin typeface="YuGo"/>
            </a:endParaRPr>
          </a:p>
        </p:txBody>
      </p:sp>
      <p:sp>
        <p:nvSpPr>
          <p:cNvPr id="3" name="テキスト ボックス 2">
            <a:extLst>
              <a:ext uri="{FF2B5EF4-FFF2-40B4-BE49-F238E27FC236}">
                <a16:creationId xmlns:a16="http://schemas.microsoft.com/office/drawing/2014/main" id="{2A6B9910-3770-4269-BC8C-61D3BAA64F70}"/>
              </a:ext>
            </a:extLst>
          </p:cNvPr>
          <p:cNvSpPr txBox="1"/>
          <p:nvPr/>
        </p:nvSpPr>
        <p:spPr>
          <a:xfrm>
            <a:off x="612648" y="4427897"/>
            <a:ext cx="807415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4400" b="0" i="0" u="none" strike="noStrike" kern="1200" cap="none" spc="0" normalizeH="0" baseline="0" noProof="0" dirty="0">
                <a:ln>
                  <a:noFill/>
                </a:ln>
                <a:solidFill>
                  <a:srgbClr val="111111"/>
                </a:solidFill>
                <a:effectLst/>
                <a:uLnTx/>
                <a:uFillTx/>
                <a:latin typeface="YuGo"/>
                <a:ea typeface="ＭＳ Ｐゴシック" panose="020B0600070205080204" pitchFamily="50" charset="-128"/>
                <a:cs typeface="+mn-cs"/>
              </a:rPr>
              <a:t>低所得者</a:t>
            </a:r>
            <a:r>
              <a:rPr kumimoji="1" lang="ja-JP" altLang="en-US" sz="4400" b="0" i="0" u="none" strike="noStrike" kern="1200" cap="none" spc="0" normalizeH="0" baseline="0" noProof="0" dirty="0">
                <a:ln>
                  <a:noFill/>
                </a:ln>
                <a:solidFill>
                  <a:srgbClr val="111111"/>
                </a:solidFill>
                <a:effectLst/>
                <a:uLnTx/>
                <a:uFillTx/>
                <a:latin typeface="YuGo"/>
                <a:ea typeface="ＭＳ Ｐゴシック" panose="020B0600070205080204" pitchFamily="50" charset="-128"/>
                <a:cs typeface="+mn-cs"/>
              </a:rPr>
              <a:t>への配慮</a:t>
            </a:r>
            <a:endParaRPr kumimoji="1" lang="en-US" altLang="ja-JP" sz="4400" b="0" i="0" u="none" strike="noStrike" kern="1200" cap="none" spc="0" normalizeH="0" baseline="0" noProof="0" dirty="0">
              <a:ln>
                <a:noFill/>
              </a:ln>
              <a:solidFill>
                <a:srgbClr val="111111"/>
              </a:solidFill>
              <a:effectLst/>
              <a:uLnTx/>
              <a:uFillTx/>
              <a:latin typeface="YuGo"/>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111111"/>
                </a:solidFill>
                <a:effectLst/>
                <a:uLnTx/>
                <a:uFillTx/>
                <a:latin typeface="YuGo"/>
                <a:ea typeface="ＭＳ Ｐゴシック" panose="020B0600070205080204" pitchFamily="50" charset="-128"/>
                <a:cs typeface="+mn-cs"/>
              </a:rPr>
              <a:t>（消費税の逆進性の緩和）</a:t>
            </a:r>
            <a:endParaRPr kumimoji="1" lang="ja-JP" altLang="en-US" sz="4400" b="0" i="0" u="none" strike="noStrike" kern="1200" cap="none" spc="0" normalizeH="0" baseline="0" noProof="0" dirty="0">
              <a:ln>
                <a:noFill/>
              </a:ln>
              <a:solidFill>
                <a:prstClr val="black"/>
              </a:solidFill>
              <a:effectLst/>
              <a:uLnTx/>
              <a:uFillTx/>
              <a:latin typeface="Gill Sans MT"/>
              <a:ea typeface="ＭＳ Ｐゴシック" panose="020B0600070205080204" pitchFamily="50" charset="-128"/>
              <a:cs typeface="+mn-cs"/>
            </a:endParaRPr>
          </a:p>
        </p:txBody>
      </p:sp>
      <p:sp>
        <p:nvSpPr>
          <p:cNvPr id="6" name="下矢印 4">
            <a:extLst>
              <a:ext uri="{FF2B5EF4-FFF2-40B4-BE49-F238E27FC236}">
                <a16:creationId xmlns:a16="http://schemas.microsoft.com/office/drawing/2014/main" id="{3756C12A-F970-4363-A8B8-FDCEC3C09D9E}"/>
              </a:ext>
            </a:extLst>
          </p:cNvPr>
          <p:cNvSpPr/>
          <p:nvPr/>
        </p:nvSpPr>
        <p:spPr>
          <a:xfrm>
            <a:off x="3911763" y="3194779"/>
            <a:ext cx="1320473" cy="738277"/>
          </a:xfrm>
          <a:prstGeom prst="downArrow">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ill Sans MT"/>
              <a:ea typeface="ＭＳ Ｐゴシック" panose="020B0600070205080204" pitchFamily="50" charset="-128"/>
              <a:cs typeface="+mn-cs"/>
            </a:endParaRPr>
          </a:p>
        </p:txBody>
      </p:sp>
    </p:spTree>
    <p:extLst>
      <p:ext uri="{BB962C8B-B14F-4D97-AF65-F5344CB8AC3E}">
        <p14:creationId xmlns:p14="http://schemas.microsoft.com/office/powerpoint/2010/main" val="23191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pPr algn="just"/>
            <a:r>
              <a:rPr lang="ja-JP" altLang="en-US" dirty="0">
                <a:solidFill>
                  <a:srgbClr val="464653"/>
                </a:solidFill>
              </a:rPr>
              <a:t>消費税の逆進性とは？</a:t>
            </a:r>
            <a:endParaRPr lang="en-US" altLang="ja-JP" dirty="0">
              <a:solidFill>
                <a:srgbClr val="464653"/>
              </a:solidFill>
            </a:endParaRPr>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12</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1219200"/>
            <a:ext cx="8229600" cy="4730080"/>
          </a:xfrm>
        </p:spPr>
        <p:txBody>
          <a:bodyPr>
            <a:noAutofit/>
          </a:bodyPr>
          <a:lstStyle/>
          <a:p>
            <a:pPr marL="0" indent="0" algn="just">
              <a:buNone/>
            </a:pPr>
            <a:r>
              <a:rPr lang="ja-JP" altLang="en-US" sz="4400" dirty="0">
                <a:solidFill>
                  <a:srgbClr val="464653"/>
                </a:solidFill>
                <a:latin typeface="HG丸ｺﾞｼｯｸM-PRO" panose="020F0600000000000000" pitchFamily="50" charset="-128"/>
                <a:ea typeface="HG丸ｺﾞｼｯｸM-PRO" panose="020F0600000000000000" pitchFamily="50" charset="-128"/>
              </a:rPr>
              <a:t>一般に、高所得者よりも低所得者のほうが所得のうち消費に回す割合が高いと考えられるため、消費一般に対して課税する消費税は「逆進性」を有する（所得の少ない人ほど負担感が重くなる）とされています。</a:t>
            </a:r>
            <a:endParaRPr lang="en-US" altLang="ja-JP" sz="4400" dirty="0">
              <a:solidFill>
                <a:srgbClr val="464653"/>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846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pPr algn="just"/>
            <a:r>
              <a:rPr lang="ja-JP" altLang="en-US" dirty="0">
                <a:solidFill>
                  <a:srgbClr val="464653"/>
                </a:solidFill>
              </a:rPr>
              <a:t>消費税の逆進性</a:t>
            </a:r>
            <a:endParaRPr lang="en-US" altLang="ja-JP" dirty="0">
              <a:solidFill>
                <a:srgbClr val="464653"/>
              </a:solidFill>
            </a:endParaRPr>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13</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536448" y="1368160"/>
            <a:ext cx="8229600" cy="1114689"/>
          </a:xfrm>
        </p:spPr>
        <p:txBody>
          <a:bodyPr>
            <a:noAutofit/>
          </a:bodyPr>
          <a:lstStyle/>
          <a:p>
            <a:pPr marL="0" indent="0" algn="just">
              <a:buNone/>
            </a:pPr>
            <a:r>
              <a:rPr lang="ja-JP" altLang="en-US" sz="3200" dirty="0"/>
              <a:t>Ｈ</a:t>
            </a:r>
            <a:r>
              <a:rPr lang="en-US" altLang="ja-JP" sz="3200" dirty="0"/>
              <a:t>27</a:t>
            </a:r>
            <a:r>
              <a:rPr lang="ja-JP" altLang="en-US" sz="3200" dirty="0"/>
              <a:t>家計調査　二人以上世帯　月収に占める消費支出（税込み）の割合</a:t>
            </a:r>
          </a:p>
        </p:txBody>
      </p:sp>
      <p:pic>
        <p:nvPicPr>
          <p:cNvPr id="7" name="Picture 6">
            <a:extLst>
              <a:ext uri="{FF2B5EF4-FFF2-40B4-BE49-F238E27FC236}">
                <a16:creationId xmlns:a16="http://schemas.microsoft.com/office/drawing/2014/main" id="{B79FC1D8-174F-4F63-9C06-B6415FF6F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22" y="2548076"/>
            <a:ext cx="8526355" cy="365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3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lang="ja-JP" altLang="en-US" dirty="0"/>
              <a:t>軽減税率の軽減効果</a:t>
            </a:r>
            <a:endParaRPr kumimoji="1" lang="ja-JP" altLang="en-US" dirty="0"/>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14</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2024844"/>
            <a:ext cx="8229600" cy="2808312"/>
          </a:xfrm>
        </p:spPr>
        <p:txBody>
          <a:bodyPr>
            <a:noAutofit/>
          </a:bodyPr>
          <a:lstStyle/>
          <a:p>
            <a:pPr marL="0" indent="0" algn="just">
              <a:buNone/>
            </a:pPr>
            <a:r>
              <a:rPr lang="ja-JP" altLang="en-US"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では・・・</a:t>
            </a:r>
            <a:endParaRPr lang="en-US" altLang="ja-JP"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低所得者</a:t>
            </a:r>
            <a:r>
              <a:rPr lang="ja-JP" altLang="en-US"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への</a:t>
            </a:r>
            <a:r>
              <a:rPr lang="ja-JP" altLang="ja-JP"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配慮</a:t>
            </a:r>
            <a:r>
              <a:rPr lang="ja-JP" altLang="en-US" sz="4400" b="1"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」について軽減税率はどの程度の効果があるだろう？</a:t>
            </a:r>
            <a:endParaRPr lang="ja-JP" altLang="ja-JP" sz="4400" dirty="0">
              <a:solidFill>
                <a:srgbClr val="11111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785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lang="ja-JP" altLang="en-US" dirty="0"/>
              <a:t>軽減税率の軽減効果</a:t>
            </a:r>
            <a:endParaRPr kumimoji="1" lang="ja-JP" altLang="en-US" dirty="0"/>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15</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1143000"/>
            <a:ext cx="8229600" cy="5213350"/>
          </a:xfrm>
        </p:spPr>
        <p:txBody>
          <a:bodyPr>
            <a:no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菊ちゃん（学生）の晩御飯の食材</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卵（</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円）、ハム（</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ほうれん草（</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150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lang="ja-JP" altLang="en-US" sz="2800" b="1" dirty="0">
                <a:solidFill>
                  <a:prstClr val="black"/>
                </a:solidFill>
                <a:latin typeface="HG丸ｺﾞｼｯｸM-PRO"/>
                <a:ea typeface="HG丸ｺﾞｼｯｸM-PRO"/>
              </a:rPr>
              <a:t>合計</a:t>
            </a:r>
            <a:r>
              <a:rPr lang="en-US" altLang="ja-JP" sz="2800" b="1" dirty="0">
                <a:solidFill>
                  <a:prstClr val="black"/>
                </a:solidFill>
                <a:latin typeface="HG丸ｺﾞｼｯｸM-PRO"/>
                <a:ea typeface="HG丸ｺﾞｼｯｸM-PRO"/>
              </a:rPr>
              <a:t>350</a:t>
            </a:r>
            <a:r>
              <a:rPr lang="ja-JP" altLang="en-US" sz="2800" b="1" dirty="0">
                <a:solidFill>
                  <a:prstClr val="black"/>
                </a:solidFill>
                <a:latin typeface="HG丸ｺﾞｼｯｸM-PRO"/>
                <a:ea typeface="HG丸ｺﾞｼｯｸM-PRO"/>
              </a:rPr>
              <a:t>円</a:t>
            </a:r>
            <a:endParaRPr lang="en-US" altLang="ja-JP" sz="2800" b="1" dirty="0">
              <a:solidFill>
                <a:prstClr val="black"/>
              </a:solidFill>
              <a:latin typeface="HG丸ｺﾞｼｯｸM-PRO"/>
              <a:ea typeface="HG丸ｺﾞｼｯｸM-PRO"/>
            </a:endParaRPr>
          </a:p>
          <a:p>
            <a:pPr marL="0" marR="0" lvl="0" indent="0" algn="l" defTabSz="685800" rtl="0" eaLnBrk="1" fontAlgn="base" latinLnBrk="0" hangingPunct="1">
              <a:lnSpc>
                <a:spcPct val="150000"/>
              </a:lnSpc>
              <a:spcBef>
                <a:spcPct val="0"/>
              </a:spcBef>
              <a:spcAft>
                <a:spcPct val="0"/>
              </a:spcAft>
              <a:buClrTx/>
              <a:buSzTx/>
              <a:buFontTx/>
              <a:buNone/>
              <a:tabLst/>
              <a:defRPr/>
            </a:pPr>
            <a:endParaRPr lang="en-US" altLang="ja-JP" sz="2800" b="1" dirty="0">
              <a:solidFill>
                <a:prstClr val="black"/>
              </a:solidFill>
              <a:latin typeface="HG丸ｺﾞｼｯｸM-PRO"/>
              <a:ea typeface="HG丸ｺﾞｼｯｸM-PRO"/>
            </a:endParaRPr>
          </a:p>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軽減税率がない場合：</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350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35</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indent="0" defTabSz="685800" fontAlgn="base">
              <a:lnSpc>
                <a:spcPct val="150000"/>
              </a:lnSpc>
              <a:spcBef>
                <a:spcPct val="0"/>
              </a:spcBef>
              <a:spcAft>
                <a:spcPct val="0"/>
              </a:spcAft>
              <a:buClrTx/>
              <a:buSzTx/>
              <a:buNone/>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軽減税率がある場合：</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350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×8</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lang="en-US" altLang="ja-JP" sz="2800" b="1" dirty="0">
                <a:solidFill>
                  <a:prstClr val="black"/>
                </a:solidFill>
                <a:latin typeface="HG丸ｺﾞｼｯｸM-PRO"/>
                <a:ea typeface="HG丸ｺﾞｼｯｸM-PRO"/>
              </a:rPr>
              <a:t>27</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indent="0" defTabSz="685800" fontAlgn="base">
              <a:lnSpc>
                <a:spcPct val="150000"/>
              </a:lnSpc>
              <a:spcBef>
                <a:spcPct val="0"/>
              </a:spcBef>
              <a:spcAft>
                <a:spcPct val="0"/>
              </a:spcAft>
              <a:buClrTx/>
              <a:buSzTx/>
              <a:buNone/>
              <a:defRPr/>
            </a:pPr>
            <a:r>
              <a:rPr lang="ja-JP" altLang="en-US" sz="2800" b="1" dirty="0">
                <a:solidFill>
                  <a:srgbClr val="FF0000"/>
                </a:solidFill>
                <a:latin typeface="HG丸ｺﾞｼｯｸM-PRO"/>
                <a:ea typeface="HG丸ｺﾞｼｯｸM-PRO"/>
              </a:rPr>
              <a:t>軽減税率で得をした金額：</a:t>
            </a:r>
            <a:r>
              <a:rPr lang="en-US" altLang="ja-JP" sz="2800" b="1" dirty="0">
                <a:solidFill>
                  <a:srgbClr val="FF0000"/>
                </a:solidFill>
                <a:latin typeface="HG丸ｺﾞｼｯｸM-PRO"/>
                <a:ea typeface="HG丸ｺﾞｼｯｸM-PRO"/>
              </a:rPr>
              <a:t>35</a:t>
            </a:r>
            <a:r>
              <a:rPr lang="ja-JP" altLang="en-US" sz="2800" b="1" dirty="0">
                <a:solidFill>
                  <a:srgbClr val="FF0000"/>
                </a:solidFill>
                <a:latin typeface="HG丸ｺﾞｼｯｸM-PRO"/>
                <a:ea typeface="HG丸ｺﾞｼｯｸM-PRO"/>
              </a:rPr>
              <a:t>円－</a:t>
            </a:r>
            <a:r>
              <a:rPr lang="en-US" altLang="ja-JP" sz="2800" b="1" dirty="0">
                <a:solidFill>
                  <a:srgbClr val="FF0000"/>
                </a:solidFill>
                <a:latin typeface="HG丸ｺﾞｼｯｸM-PRO"/>
                <a:ea typeface="HG丸ｺﾞｼｯｸM-PRO"/>
              </a:rPr>
              <a:t>27</a:t>
            </a:r>
            <a:r>
              <a:rPr lang="ja-JP" altLang="en-US" sz="2800" b="1" dirty="0">
                <a:solidFill>
                  <a:srgbClr val="FF0000"/>
                </a:solidFill>
                <a:latin typeface="HG丸ｺﾞｼｯｸM-PRO"/>
                <a:ea typeface="HG丸ｺﾞｼｯｸM-PRO"/>
              </a:rPr>
              <a:t>円＝</a:t>
            </a:r>
            <a:r>
              <a:rPr lang="en-US" altLang="ja-JP" sz="2800" b="1" dirty="0">
                <a:solidFill>
                  <a:srgbClr val="FF0000"/>
                </a:solidFill>
                <a:latin typeface="HG丸ｺﾞｼｯｸM-PRO"/>
                <a:ea typeface="HG丸ｺﾞｼｯｸM-PRO"/>
              </a:rPr>
              <a:t>8</a:t>
            </a:r>
            <a:r>
              <a:rPr lang="ja-JP" altLang="en-US" sz="2800" b="1" dirty="0">
                <a:solidFill>
                  <a:srgbClr val="FF0000"/>
                </a:solidFill>
                <a:latin typeface="HG丸ｺﾞｼｯｸM-PRO"/>
                <a:ea typeface="HG丸ｺﾞｼｯｸM-PRO"/>
              </a:rPr>
              <a:t>円</a:t>
            </a:r>
            <a:endParaRPr kumimoji="1" lang="en-US" altLang="ja-JP" sz="2800" b="1" i="0" u="none" strike="noStrike" kern="1200" cap="none" spc="0" normalizeH="0" baseline="0" noProof="0" dirty="0">
              <a:ln>
                <a:noFill/>
              </a:ln>
              <a:solidFill>
                <a:srgbClr val="FF0000"/>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p:txBody>
      </p:sp>
      <p:pic>
        <p:nvPicPr>
          <p:cNvPr id="6" name="図 5">
            <a:extLst>
              <a:ext uri="{FF2B5EF4-FFF2-40B4-BE49-F238E27FC236}">
                <a16:creationId xmlns:a16="http://schemas.microsoft.com/office/drawing/2014/main" id="{44B65764-EAA1-4106-9F30-C64CB4F43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025" y="1268760"/>
            <a:ext cx="1609724" cy="2276872"/>
          </a:xfrm>
          <a:prstGeom prst="rect">
            <a:avLst/>
          </a:prstGeom>
        </p:spPr>
      </p:pic>
    </p:spTree>
    <p:extLst>
      <p:ext uri="{BB962C8B-B14F-4D97-AF65-F5344CB8AC3E}">
        <p14:creationId xmlns:p14="http://schemas.microsoft.com/office/powerpoint/2010/main" val="310531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lang="ja-JP" altLang="en-US" dirty="0"/>
              <a:t>軽減税率の軽減効果</a:t>
            </a:r>
            <a:endParaRPr kumimoji="1" lang="ja-JP" altLang="en-US" dirty="0"/>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16</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1200704"/>
            <a:ext cx="8229600" cy="5155646"/>
          </a:xfrm>
        </p:spPr>
        <p:txBody>
          <a:bodyPr>
            <a:noAutofit/>
          </a:bodyPr>
          <a:lstStyle/>
          <a:p>
            <a:pPr marL="0" marR="0" lvl="0" indent="0" algn="l" defTabSz="685800" rtl="0" eaLnBrk="1" fontAlgn="base" latinLnBrk="0" hangingPunct="1">
              <a:lnSpc>
                <a:spcPct val="150000"/>
              </a:lnSpc>
              <a:spcBef>
                <a:spcPct val="0"/>
              </a:spcBef>
              <a:spcAft>
                <a:spcPct val="0"/>
              </a:spcAft>
              <a:buClrTx/>
              <a:buSzTx/>
              <a:buFontTx/>
              <a:buNone/>
              <a:tabLst/>
              <a:defRPr/>
            </a:pPr>
            <a:r>
              <a:rPr lang="ja-JP" altLang="en-US" sz="2800" b="1" dirty="0">
                <a:solidFill>
                  <a:prstClr val="black"/>
                </a:solidFill>
                <a:latin typeface="HG丸ｺﾞｼｯｸM-PRO"/>
                <a:ea typeface="HG丸ｺﾞｼｯｸM-PRO"/>
              </a:rPr>
              <a:t>トッチーくん</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の晩御飯の食材</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すき焼き用高級牛肉（</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5000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r>
              <a:rPr lang="ja-JP" altLang="en-US" sz="2800" b="1" dirty="0">
                <a:solidFill>
                  <a:prstClr val="black"/>
                </a:solidFill>
                <a:latin typeface="HG丸ｺﾞｼｯｸM-PRO"/>
                <a:ea typeface="HG丸ｺﾞｼｯｸM-PRO"/>
              </a:rPr>
              <a:t>高級</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野菜一式（</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1500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lang="ja-JP" altLang="en-US" sz="2800" b="1" dirty="0">
                <a:solidFill>
                  <a:prstClr val="black"/>
                </a:solidFill>
                <a:latin typeface="HG丸ｺﾞｼｯｸM-PRO"/>
                <a:ea typeface="HG丸ｺﾞｼｯｸM-PRO"/>
              </a:rPr>
              <a:t>合計</a:t>
            </a:r>
            <a:r>
              <a:rPr lang="en-US" altLang="ja-JP" sz="2800" b="1" dirty="0">
                <a:solidFill>
                  <a:prstClr val="black"/>
                </a:solidFill>
                <a:latin typeface="HG丸ｺﾞｼｯｸM-PRO"/>
                <a:ea typeface="HG丸ｺﾞｼｯｸM-PRO"/>
              </a:rPr>
              <a:t>6500</a:t>
            </a:r>
            <a:r>
              <a:rPr lang="ja-JP" altLang="en-US" sz="2800" b="1" dirty="0">
                <a:solidFill>
                  <a:prstClr val="black"/>
                </a:solidFill>
                <a:latin typeface="HG丸ｺﾞｼｯｸM-PRO"/>
                <a:ea typeface="HG丸ｺﾞｼｯｸM-PRO"/>
              </a:rPr>
              <a:t>円</a:t>
            </a:r>
            <a:endParaRPr lang="en-US" altLang="ja-JP" sz="2800" b="1" dirty="0">
              <a:solidFill>
                <a:prstClr val="black"/>
              </a:solidFill>
              <a:latin typeface="HG丸ｺﾞｼｯｸM-PRO"/>
              <a:ea typeface="HG丸ｺﾞｼｯｸM-PRO"/>
            </a:endParaRPr>
          </a:p>
          <a:p>
            <a:pPr marL="0" marR="0" lvl="0" indent="0" algn="l" defTabSz="685800" rtl="0" eaLnBrk="1" fontAlgn="base" latinLnBrk="0" hangingPunct="1">
              <a:lnSpc>
                <a:spcPct val="150000"/>
              </a:lnSpc>
              <a:spcBef>
                <a:spcPct val="0"/>
              </a:spcBef>
              <a:spcAft>
                <a:spcPct val="0"/>
              </a:spcAft>
              <a:buClrTx/>
              <a:buSzTx/>
              <a:buFontTx/>
              <a:buNone/>
              <a:tabLst/>
              <a:defRPr/>
            </a:pPr>
            <a:endParaRPr lang="en-US" altLang="ja-JP" sz="2800" b="1" dirty="0">
              <a:solidFill>
                <a:prstClr val="black"/>
              </a:solidFill>
              <a:latin typeface="HG丸ｺﾞｼｯｸM-PRO"/>
              <a:ea typeface="HG丸ｺﾞｼｯｸM-PRO"/>
            </a:endParaRPr>
          </a:p>
          <a:p>
            <a:pPr marL="0" marR="0" lvl="0" indent="0" algn="l" defTabSz="685800" rtl="0" eaLnBrk="1" fontAlgn="base" latinLnBrk="0" hangingPunct="1">
              <a:lnSpc>
                <a:spcPct val="15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軽減税率がない場合：</a:t>
            </a:r>
            <a:r>
              <a:rPr lang="en-US" altLang="ja-JP" sz="2800" b="1" dirty="0">
                <a:solidFill>
                  <a:prstClr val="black"/>
                </a:solidFill>
                <a:latin typeface="HG丸ｺﾞｼｯｸM-PRO"/>
                <a:ea typeface="HG丸ｺﾞｼｯｸM-PRO"/>
              </a:rPr>
              <a:t> 6500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×10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lang="en-US" altLang="ja-JP" sz="2800" b="1" dirty="0">
                <a:solidFill>
                  <a:prstClr val="black"/>
                </a:solidFill>
                <a:latin typeface="HG丸ｺﾞｼｯｸM-PRO"/>
                <a:ea typeface="HG丸ｺﾞｼｯｸM-PRO"/>
              </a:rPr>
              <a:t>650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indent="0" defTabSz="685800" fontAlgn="base">
              <a:lnSpc>
                <a:spcPct val="150000"/>
              </a:lnSpc>
              <a:spcBef>
                <a:spcPct val="0"/>
              </a:spcBef>
              <a:spcAft>
                <a:spcPct val="0"/>
              </a:spcAft>
              <a:buClrTx/>
              <a:buSzTx/>
              <a:buNone/>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軽減税率がある場合：</a:t>
            </a:r>
            <a:r>
              <a:rPr lang="en-US" altLang="ja-JP" sz="2800" b="1" dirty="0">
                <a:solidFill>
                  <a:prstClr val="black"/>
                </a:solidFill>
                <a:latin typeface="HG丸ｺﾞｼｯｸM-PRO"/>
                <a:ea typeface="HG丸ｺﾞｼｯｸM-PRO"/>
              </a:rPr>
              <a:t> 6500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×8</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rPr>
              <a:t>520</a:t>
            </a: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円</a:t>
            </a: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a:p>
            <a:pPr marL="0" indent="0" defTabSz="685800" fontAlgn="base">
              <a:lnSpc>
                <a:spcPct val="150000"/>
              </a:lnSpc>
              <a:spcBef>
                <a:spcPct val="0"/>
              </a:spcBef>
              <a:spcAft>
                <a:spcPct val="0"/>
              </a:spcAft>
              <a:buClrTx/>
              <a:buSzTx/>
              <a:buNone/>
              <a:defRPr/>
            </a:pPr>
            <a:r>
              <a:rPr lang="ja-JP" altLang="en-US" sz="2800" b="1" dirty="0">
                <a:solidFill>
                  <a:srgbClr val="FF0000"/>
                </a:solidFill>
                <a:latin typeface="HG丸ｺﾞｼｯｸM-PRO"/>
                <a:ea typeface="HG丸ｺﾞｼｯｸM-PRO"/>
              </a:rPr>
              <a:t>軽減税率で得をした金額：</a:t>
            </a:r>
            <a:endParaRPr lang="en-US" altLang="ja-JP" sz="2800" b="1" dirty="0">
              <a:solidFill>
                <a:srgbClr val="FF0000"/>
              </a:solidFill>
              <a:latin typeface="HG丸ｺﾞｼｯｸM-PRO"/>
              <a:ea typeface="HG丸ｺﾞｼｯｸM-PRO"/>
            </a:endParaRPr>
          </a:p>
          <a:p>
            <a:pPr marL="0" indent="0" defTabSz="685800" fontAlgn="base">
              <a:lnSpc>
                <a:spcPct val="150000"/>
              </a:lnSpc>
              <a:spcBef>
                <a:spcPct val="0"/>
              </a:spcBef>
              <a:spcAft>
                <a:spcPct val="0"/>
              </a:spcAft>
              <a:buClrTx/>
              <a:buSzTx/>
              <a:buNone/>
              <a:defRPr/>
            </a:pPr>
            <a:r>
              <a:rPr lang="ja-JP" altLang="en-US" sz="2800" b="1" dirty="0">
                <a:solidFill>
                  <a:srgbClr val="FF0000"/>
                </a:solidFill>
                <a:latin typeface="HG丸ｺﾞｼｯｸM-PRO"/>
                <a:ea typeface="HG丸ｺﾞｼｯｸM-PRO"/>
              </a:rPr>
              <a:t>　</a:t>
            </a:r>
            <a:r>
              <a:rPr lang="en-US" altLang="ja-JP" sz="2800" b="1" dirty="0">
                <a:solidFill>
                  <a:srgbClr val="FF0000"/>
                </a:solidFill>
                <a:latin typeface="HG丸ｺﾞｼｯｸM-PRO"/>
                <a:ea typeface="HG丸ｺﾞｼｯｸM-PRO"/>
              </a:rPr>
              <a:t>650</a:t>
            </a:r>
            <a:r>
              <a:rPr lang="ja-JP" altLang="en-US" sz="2800" b="1" dirty="0">
                <a:solidFill>
                  <a:srgbClr val="FF0000"/>
                </a:solidFill>
                <a:latin typeface="HG丸ｺﾞｼｯｸM-PRO"/>
                <a:ea typeface="HG丸ｺﾞｼｯｸM-PRO"/>
              </a:rPr>
              <a:t>円－</a:t>
            </a:r>
            <a:r>
              <a:rPr lang="en-US" altLang="ja-JP" sz="2800" b="1" dirty="0">
                <a:solidFill>
                  <a:srgbClr val="FF0000"/>
                </a:solidFill>
                <a:latin typeface="HG丸ｺﾞｼｯｸM-PRO"/>
                <a:ea typeface="HG丸ｺﾞｼｯｸM-PRO"/>
              </a:rPr>
              <a:t>520</a:t>
            </a:r>
            <a:r>
              <a:rPr lang="ja-JP" altLang="en-US" sz="2800" b="1" dirty="0">
                <a:solidFill>
                  <a:srgbClr val="FF0000"/>
                </a:solidFill>
                <a:latin typeface="HG丸ｺﾞｼｯｸM-PRO"/>
                <a:ea typeface="HG丸ｺﾞｼｯｸM-PRO"/>
              </a:rPr>
              <a:t>円＝</a:t>
            </a:r>
            <a:r>
              <a:rPr lang="en-US" altLang="ja-JP" sz="2800" b="1" dirty="0">
                <a:solidFill>
                  <a:srgbClr val="FF0000"/>
                </a:solidFill>
                <a:latin typeface="HG丸ｺﾞｼｯｸM-PRO"/>
                <a:ea typeface="HG丸ｺﾞｼｯｸM-PRO"/>
              </a:rPr>
              <a:t>130</a:t>
            </a:r>
            <a:r>
              <a:rPr lang="ja-JP" altLang="en-US" sz="2800" b="1" dirty="0">
                <a:solidFill>
                  <a:srgbClr val="FF0000"/>
                </a:solidFill>
                <a:latin typeface="HG丸ｺﾞｼｯｸM-PRO"/>
                <a:ea typeface="HG丸ｺﾞｼｯｸM-PRO"/>
              </a:rPr>
              <a:t>円</a:t>
            </a:r>
            <a:endParaRPr kumimoji="1" lang="en-US" altLang="ja-JP" sz="2800" b="1" i="0" u="none" strike="noStrike" kern="1200" cap="none" spc="0" normalizeH="0" baseline="0" noProof="0" dirty="0">
              <a:ln>
                <a:noFill/>
              </a:ln>
              <a:solidFill>
                <a:srgbClr val="FF0000"/>
              </a:solidFill>
              <a:effectLst/>
              <a:uLnTx/>
              <a:uFillTx/>
              <a:latin typeface="HG丸ｺﾞｼｯｸM-PRO"/>
              <a:ea typeface="HG丸ｺﾞｼｯｸM-PRO"/>
              <a:cs typeface="+mn-cs"/>
            </a:endParaRPr>
          </a:p>
          <a:p>
            <a:pPr marL="0" marR="0" lvl="0" indent="0" algn="l" defTabSz="685800" rtl="0" eaLnBrk="1" fontAlgn="base" latinLnBrk="0" hangingPunct="1">
              <a:lnSpc>
                <a:spcPct val="15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HG丸ｺﾞｼｯｸM-PRO"/>
              <a:ea typeface="HG丸ｺﾞｼｯｸM-PRO"/>
              <a:cs typeface="+mn-cs"/>
            </a:endParaRPr>
          </a:p>
        </p:txBody>
      </p:sp>
      <p:pic>
        <p:nvPicPr>
          <p:cNvPr id="7" name="図 6">
            <a:extLst>
              <a:ext uri="{FF2B5EF4-FFF2-40B4-BE49-F238E27FC236}">
                <a16:creationId xmlns:a16="http://schemas.microsoft.com/office/drawing/2014/main" id="{C78E1F0F-E258-4BC6-96E4-FEFC1FB76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4632" y="501650"/>
            <a:ext cx="1512168" cy="2138808"/>
          </a:xfrm>
          <a:prstGeom prst="rect">
            <a:avLst/>
          </a:prstGeom>
        </p:spPr>
      </p:pic>
    </p:spTree>
    <p:extLst>
      <p:ext uri="{BB962C8B-B14F-4D97-AF65-F5344CB8AC3E}">
        <p14:creationId xmlns:p14="http://schemas.microsoft.com/office/powerpoint/2010/main" val="372311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143000"/>
            <a:ext cx="7825761" cy="4515660"/>
          </a:xfrm>
          <a:prstGeom prst="rect">
            <a:avLst/>
          </a:prstGeom>
        </p:spPr>
        <p:txBody>
          <a:bodyPr wrap="square">
            <a:spAutoFit/>
          </a:bodyPr>
          <a:lstStyle/>
          <a:p>
            <a:pPr defTabSz="685800" fontAlgn="base">
              <a:lnSpc>
                <a:spcPct val="150000"/>
              </a:lnSpc>
              <a:spcBef>
                <a:spcPct val="0"/>
              </a:spcBef>
              <a:spcAft>
                <a:spcPct val="0"/>
              </a:spcAft>
              <a:defRPr/>
            </a:pPr>
            <a:r>
              <a:rPr lang="ja-JP" altLang="en-US" sz="2800" b="1" dirty="0">
                <a:solidFill>
                  <a:prstClr val="black"/>
                </a:solidFill>
                <a:latin typeface="HG丸ｺﾞｼｯｸM-PRO"/>
                <a:ea typeface="HG丸ｺﾞｼｯｸM-PRO"/>
              </a:rPr>
              <a:t>得をした金額の比較</a:t>
            </a:r>
            <a:endParaRPr lang="en-US" altLang="ja-JP" sz="2800" b="1" dirty="0">
              <a:latin typeface="+mn-ea"/>
              <a:cs typeface="Times New Roman" panose="02020603050405020304" pitchFamily="18" charset="0"/>
            </a:endParaRPr>
          </a:p>
          <a:p>
            <a:pPr defTabSz="685800" fontAlgn="base">
              <a:lnSpc>
                <a:spcPct val="150000"/>
              </a:lnSpc>
              <a:spcBef>
                <a:spcPct val="0"/>
              </a:spcBef>
              <a:spcAft>
                <a:spcPct val="0"/>
              </a:spcAft>
              <a:defRPr/>
            </a:pPr>
            <a:r>
              <a:rPr kumimoji="1" lang="ja-JP" altLang="en-US" sz="2800" b="1" i="0" u="none" strike="noStrike" kern="1200" cap="none" spc="0" normalizeH="0" baseline="0" noProof="0" dirty="0">
                <a:ln>
                  <a:noFill/>
                </a:ln>
                <a:solidFill>
                  <a:prstClr val="black"/>
                </a:solidFill>
                <a:effectLst/>
                <a:uLnTx/>
                <a:uFillTx/>
                <a:latin typeface="HG丸ｺﾞｼｯｸM-PRO"/>
                <a:ea typeface="HG丸ｺﾞｼｯｸM-PRO"/>
                <a:cs typeface="+mn-cs"/>
              </a:rPr>
              <a:t>　</a:t>
            </a:r>
            <a:r>
              <a:rPr kumimoji="1" lang="ja-JP" altLang="en-US" sz="2800" b="1" i="0" u="none" strike="noStrike" kern="1200" cap="none" spc="0" normalizeH="0" baseline="0" noProof="0" dirty="0">
                <a:ln>
                  <a:noFill/>
                </a:ln>
                <a:solidFill>
                  <a:srgbClr val="FF0000"/>
                </a:solidFill>
                <a:effectLst/>
                <a:uLnTx/>
                <a:uFillTx/>
                <a:latin typeface="HG丸ｺﾞｼｯｸM-PRO"/>
                <a:ea typeface="HG丸ｺﾞｼｯｸM-PRO"/>
                <a:cs typeface="+mn-cs"/>
              </a:rPr>
              <a:t>菊ちゃん　</a:t>
            </a:r>
            <a:r>
              <a:rPr lang="en-US" altLang="ja-JP" sz="2800" b="1" dirty="0">
                <a:solidFill>
                  <a:srgbClr val="FF0000"/>
                </a:solidFill>
                <a:latin typeface="+mn-ea"/>
                <a:cs typeface="Times New Roman" panose="02020603050405020304" pitchFamily="18" charset="0"/>
              </a:rPr>
              <a:t>8</a:t>
            </a:r>
            <a:r>
              <a:rPr lang="ja-JP" altLang="en-US" sz="2800" b="1" dirty="0">
                <a:solidFill>
                  <a:srgbClr val="FF0000"/>
                </a:solidFill>
                <a:latin typeface="+mn-ea"/>
                <a:cs typeface="Times New Roman" panose="02020603050405020304" pitchFamily="18" charset="0"/>
              </a:rPr>
              <a:t>円　＜　</a:t>
            </a:r>
            <a:r>
              <a:rPr lang="ja-JP" altLang="en-US" sz="2800" b="1" dirty="0">
                <a:solidFill>
                  <a:srgbClr val="FF0000"/>
                </a:solidFill>
                <a:latin typeface="HG丸ｺﾞｼｯｸM-PRO"/>
                <a:ea typeface="HG丸ｺﾞｼｯｸM-PRO"/>
              </a:rPr>
              <a:t>トッチーくん　</a:t>
            </a:r>
            <a:r>
              <a:rPr lang="en-US" altLang="ja-JP" sz="2800" b="1" dirty="0">
                <a:solidFill>
                  <a:srgbClr val="FF0000"/>
                </a:solidFill>
                <a:latin typeface="+mn-ea"/>
                <a:cs typeface="Times New Roman" panose="02020603050405020304" pitchFamily="18" charset="0"/>
              </a:rPr>
              <a:t>130</a:t>
            </a:r>
            <a:r>
              <a:rPr lang="ja-JP" altLang="en-US" sz="2800" b="1" dirty="0">
                <a:solidFill>
                  <a:srgbClr val="FF0000"/>
                </a:solidFill>
                <a:latin typeface="+mn-ea"/>
                <a:cs typeface="Times New Roman" panose="02020603050405020304" pitchFamily="18" charset="0"/>
              </a:rPr>
              <a:t>円</a:t>
            </a:r>
            <a:endParaRPr lang="en-US" altLang="ja-JP" sz="2800" b="1" dirty="0">
              <a:solidFill>
                <a:srgbClr val="FF0000"/>
              </a:solidFill>
              <a:latin typeface="+mn-ea"/>
              <a:cs typeface="Times New Roman" panose="02020603050405020304" pitchFamily="18" charset="0"/>
            </a:endParaRPr>
          </a:p>
          <a:p>
            <a:pPr defTabSz="685800" fontAlgn="base">
              <a:lnSpc>
                <a:spcPct val="150000"/>
              </a:lnSpc>
              <a:spcBef>
                <a:spcPct val="0"/>
              </a:spcBef>
              <a:spcAft>
                <a:spcPct val="0"/>
              </a:spcAft>
              <a:defRPr/>
            </a:pPr>
            <a:r>
              <a:rPr lang="ja-JP" altLang="en-US" sz="2800" b="1" dirty="0">
                <a:latin typeface="+mn-ea"/>
                <a:cs typeface="Times New Roman" panose="02020603050405020304" pitchFamily="18" charset="0"/>
              </a:rPr>
              <a:t>　・・・約</a:t>
            </a:r>
            <a:r>
              <a:rPr lang="en-US" altLang="ja-JP" sz="2800" b="1" dirty="0">
                <a:latin typeface="+mn-ea"/>
                <a:cs typeface="Times New Roman" panose="02020603050405020304" pitchFamily="18" charset="0"/>
              </a:rPr>
              <a:t>16</a:t>
            </a:r>
            <a:r>
              <a:rPr lang="ja-JP" altLang="en-US" sz="2800" b="1" dirty="0">
                <a:latin typeface="+mn-ea"/>
                <a:cs typeface="Times New Roman" panose="02020603050405020304" pitchFamily="18" charset="0"/>
              </a:rPr>
              <a:t>倍も差がある。</a:t>
            </a:r>
            <a:endParaRPr lang="en-US" altLang="ja-JP" sz="2800" b="1" dirty="0">
              <a:latin typeface="+mn-ea"/>
              <a:cs typeface="Times New Roman" panose="02020603050405020304" pitchFamily="18" charset="0"/>
            </a:endParaRPr>
          </a:p>
          <a:p>
            <a:pPr defTabSz="685800" fontAlgn="base">
              <a:lnSpc>
                <a:spcPct val="150000"/>
              </a:lnSpc>
              <a:spcBef>
                <a:spcPct val="0"/>
              </a:spcBef>
              <a:spcAft>
                <a:spcPct val="0"/>
              </a:spcAft>
              <a:defRPr/>
            </a:pPr>
            <a:r>
              <a:rPr lang="ja-JP" altLang="en-US" sz="2800" b="1" dirty="0">
                <a:latin typeface="+mn-ea"/>
                <a:cs typeface="Times New Roman" panose="02020603050405020304" pitchFamily="18" charset="0"/>
              </a:rPr>
              <a:t>一般に、消費者の商品購入単価と所得の多寡は比例関係にあるため、消費税率を軽減すれば、その軽減効果は高所得者に有利に働く。</a:t>
            </a:r>
            <a:endParaRPr lang="en-US" altLang="ja-JP" sz="2800" b="1" dirty="0">
              <a:latin typeface="+mn-ea"/>
              <a:cs typeface="Times New Roman" panose="02020603050405020304" pitchFamily="18" charset="0"/>
            </a:endParaRPr>
          </a:p>
          <a:p>
            <a:pPr defTabSz="685800" fontAlgn="base">
              <a:lnSpc>
                <a:spcPct val="150000"/>
              </a:lnSpc>
              <a:spcBef>
                <a:spcPct val="0"/>
              </a:spcBef>
              <a:spcAft>
                <a:spcPct val="0"/>
              </a:spcAft>
              <a:defRPr/>
            </a:pPr>
            <a:endParaRPr lang="en-US" altLang="ja-JP" sz="2800" b="1" dirty="0">
              <a:latin typeface="+mn-ea"/>
            </a:endParaRPr>
          </a:p>
        </p:txBody>
      </p:sp>
      <p:sp>
        <p:nvSpPr>
          <p:cNvPr id="9" name="タイトル 1"/>
          <p:cNvSpPr>
            <a:spLocks noGrp="1"/>
          </p:cNvSpPr>
          <p:nvPr>
            <p:ph type="title"/>
          </p:nvPr>
        </p:nvSpPr>
        <p:spPr>
          <a:xfrm>
            <a:off x="457200" y="476672"/>
            <a:ext cx="8229600" cy="666328"/>
          </a:xfrm>
        </p:spPr>
        <p:txBody>
          <a:bodyPr>
            <a:normAutofit/>
          </a:bodyPr>
          <a:lstStyle/>
          <a:p>
            <a:r>
              <a:rPr lang="ja-JP" altLang="en-US" dirty="0"/>
              <a:t>軽減税率の軽減効果</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17</a:t>
            </a:fld>
            <a:endParaRPr kumimoji="1" lang="ja-JP" altLang="en-US"/>
          </a:p>
        </p:txBody>
      </p:sp>
      <p:sp>
        <p:nvSpPr>
          <p:cNvPr id="2" name="テキスト ボックス 1">
            <a:extLst>
              <a:ext uri="{FF2B5EF4-FFF2-40B4-BE49-F238E27FC236}">
                <a16:creationId xmlns:a16="http://schemas.microsoft.com/office/drawing/2014/main" id="{8178BDEB-6AD0-4D96-AE11-9DA459E19F67}"/>
              </a:ext>
            </a:extLst>
          </p:cNvPr>
          <p:cNvSpPr txBox="1"/>
          <p:nvPr/>
        </p:nvSpPr>
        <p:spPr>
          <a:xfrm>
            <a:off x="659119" y="5757490"/>
            <a:ext cx="8027679" cy="584775"/>
          </a:xfrm>
          <a:prstGeom prst="rect">
            <a:avLst/>
          </a:prstGeom>
          <a:noFill/>
        </p:spPr>
        <p:txBody>
          <a:bodyPr wrap="square" rtlCol="0">
            <a:spAutoFit/>
          </a:bodyPr>
          <a:lstStyle/>
          <a:p>
            <a:pPr algn="ctr"/>
            <a:r>
              <a:rPr lang="ja-JP" altLang="en-US" sz="3200" b="1" dirty="0">
                <a:latin typeface="+mn-ea"/>
                <a:cs typeface="Times New Roman" panose="02020603050405020304" pitchFamily="18" charset="0"/>
              </a:rPr>
              <a:t>「逆進性のパラドックス」</a:t>
            </a:r>
            <a:r>
              <a:rPr lang="ja-JP" altLang="en-US" sz="2400" b="1" dirty="0">
                <a:latin typeface="+mn-ea"/>
                <a:cs typeface="Times New Roman" panose="02020603050405020304" pitchFamily="18" charset="0"/>
              </a:rPr>
              <a:t>と呼ばれています。</a:t>
            </a:r>
            <a:endParaRPr lang="en-US" altLang="ja-JP" sz="3200" b="1" dirty="0">
              <a:latin typeface="+mn-ea"/>
              <a:cs typeface="Times New Roman" panose="02020603050405020304" pitchFamily="18" charset="0"/>
            </a:endParaRPr>
          </a:p>
        </p:txBody>
      </p:sp>
      <p:sp>
        <p:nvSpPr>
          <p:cNvPr id="7" name="下矢印 4">
            <a:extLst>
              <a:ext uri="{FF2B5EF4-FFF2-40B4-BE49-F238E27FC236}">
                <a16:creationId xmlns:a16="http://schemas.microsoft.com/office/drawing/2014/main" id="{2610CDFF-78DA-4D00-B7A1-1206676A23CD}"/>
              </a:ext>
            </a:extLst>
          </p:cNvPr>
          <p:cNvSpPr/>
          <p:nvPr/>
        </p:nvSpPr>
        <p:spPr>
          <a:xfrm>
            <a:off x="3989852" y="5034994"/>
            <a:ext cx="1164294" cy="633939"/>
          </a:xfrm>
          <a:prstGeom prst="downArrow">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26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143000"/>
            <a:ext cx="7825761" cy="3271280"/>
          </a:xfrm>
          <a:prstGeom prst="rect">
            <a:avLst/>
          </a:prstGeom>
        </p:spPr>
        <p:txBody>
          <a:bodyPr wrap="square">
            <a:spAutoFit/>
          </a:bodyPr>
          <a:lstStyle/>
          <a:p>
            <a:pPr defTabSz="685800" fontAlgn="base">
              <a:lnSpc>
                <a:spcPct val="150000"/>
              </a:lnSpc>
              <a:spcBef>
                <a:spcPct val="0"/>
              </a:spcBef>
              <a:spcAft>
                <a:spcPct val="0"/>
              </a:spcAft>
              <a:defRPr/>
            </a:pPr>
            <a:r>
              <a:rPr lang="ja-JP" altLang="en-US" sz="2400" dirty="0">
                <a:latin typeface="+mn-ea"/>
              </a:rPr>
              <a:t>軽減税率による財源の減少額は、</a:t>
            </a:r>
            <a:endParaRPr lang="en-US" altLang="ja-JP" sz="2400" dirty="0">
              <a:latin typeface="+mn-ea"/>
            </a:endParaRPr>
          </a:p>
          <a:p>
            <a:pPr algn="ctr" defTabSz="685800" fontAlgn="base">
              <a:lnSpc>
                <a:spcPct val="150000"/>
              </a:lnSpc>
              <a:spcBef>
                <a:spcPct val="0"/>
              </a:spcBef>
              <a:spcAft>
                <a:spcPct val="0"/>
              </a:spcAft>
              <a:defRPr/>
            </a:pPr>
            <a:r>
              <a:rPr lang="ja-JP" altLang="en-US" sz="2400" b="1" u="sng" dirty="0">
                <a:latin typeface="+mn-ea"/>
              </a:rPr>
              <a:t>１兆８９０憶円</a:t>
            </a:r>
            <a:endParaRPr lang="en-US" altLang="ja-JP" sz="2400" b="1" u="sng" dirty="0">
              <a:latin typeface="+mn-ea"/>
            </a:endParaRPr>
          </a:p>
          <a:p>
            <a:pPr defTabSz="685800" fontAlgn="base">
              <a:lnSpc>
                <a:spcPct val="150000"/>
              </a:lnSpc>
              <a:spcBef>
                <a:spcPct val="0"/>
              </a:spcBef>
              <a:spcAft>
                <a:spcPct val="0"/>
              </a:spcAft>
              <a:defRPr/>
            </a:pPr>
            <a:r>
              <a:rPr lang="ja-JP" altLang="en-US" sz="2400" dirty="0">
                <a:latin typeface="+mn-ea"/>
              </a:rPr>
              <a:t>その所得階層別の</a:t>
            </a:r>
            <a:r>
              <a:rPr lang="ja-JP" altLang="en-US" sz="2400" dirty="0">
                <a:solidFill>
                  <a:srgbClr val="111111"/>
                </a:solidFill>
                <a:latin typeface="+mn-ea"/>
              </a:rPr>
              <a:t>内訳は、</a:t>
            </a:r>
            <a:endParaRPr lang="en-US" altLang="ja-JP" sz="2400" dirty="0">
              <a:solidFill>
                <a:srgbClr val="111111"/>
              </a:solidFill>
              <a:latin typeface="+mn-ea"/>
            </a:endParaRPr>
          </a:p>
          <a:p>
            <a:pPr algn="ctr" defTabSz="685800" fontAlgn="base">
              <a:lnSpc>
                <a:spcPct val="150000"/>
              </a:lnSpc>
              <a:spcBef>
                <a:spcPct val="0"/>
              </a:spcBef>
              <a:spcAft>
                <a:spcPct val="0"/>
              </a:spcAft>
              <a:defRPr/>
            </a:pPr>
            <a:r>
              <a:rPr lang="ja-JP" altLang="en-US" sz="2400" b="1" dirty="0">
                <a:solidFill>
                  <a:srgbClr val="111111"/>
                </a:solidFill>
                <a:latin typeface="+mn-ea"/>
              </a:rPr>
              <a:t>低所得者層（年収</a:t>
            </a:r>
            <a:r>
              <a:rPr lang="en-US" altLang="ja-JP" sz="2400" b="1" dirty="0">
                <a:solidFill>
                  <a:srgbClr val="111111"/>
                </a:solidFill>
                <a:latin typeface="+mn-ea"/>
              </a:rPr>
              <a:t>238</a:t>
            </a:r>
            <a:r>
              <a:rPr lang="ja-JP" altLang="en-US" sz="2400" b="1" dirty="0">
                <a:solidFill>
                  <a:srgbClr val="111111"/>
                </a:solidFill>
                <a:latin typeface="+mn-ea"/>
              </a:rPr>
              <a:t>万円未満）</a:t>
            </a:r>
            <a:r>
              <a:rPr lang="ja-JP" altLang="en-US" sz="2400" b="1" u="sng" dirty="0">
                <a:solidFill>
                  <a:srgbClr val="111111"/>
                </a:solidFill>
                <a:latin typeface="+mn-ea"/>
              </a:rPr>
              <a:t>１４３０億円</a:t>
            </a:r>
            <a:endParaRPr lang="en-US" altLang="ja-JP" sz="2400" b="1" u="sng" dirty="0">
              <a:solidFill>
                <a:srgbClr val="111111"/>
              </a:solidFill>
              <a:latin typeface="+mn-ea"/>
            </a:endParaRPr>
          </a:p>
          <a:p>
            <a:pPr algn="ctr" defTabSz="685800" fontAlgn="base">
              <a:lnSpc>
                <a:spcPct val="150000"/>
              </a:lnSpc>
              <a:spcBef>
                <a:spcPct val="0"/>
              </a:spcBef>
              <a:spcAft>
                <a:spcPct val="0"/>
              </a:spcAft>
              <a:defRPr/>
            </a:pPr>
            <a:r>
              <a:rPr lang="ja-JP" altLang="en-US" sz="2400" b="1" dirty="0">
                <a:solidFill>
                  <a:srgbClr val="111111"/>
                </a:solidFill>
                <a:latin typeface="+mn-ea"/>
              </a:rPr>
              <a:t>高所得者層（年収</a:t>
            </a:r>
            <a:r>
              <a:rPr lang="en-US" altLang="ja-JP" sz="2400" b="1" dirty="0">
                <a:solidFill>
                  <a:srgbClr val="111111"/>
                </a:solidFill>
                <a:latin typeface="+mn-ea"/>
              </a:rPr>
              <a:t>738</a:t>
            </a:r>
            <a:r>
              <a:rPr lang="ja-JP" altLang="en-US" sz="2400" b="1" dirty="0">
                <a:solidFill>
                  <a:srgbClr val="111111"/>
                </a:solidFill>
                <a:latin typeface="+mn-ea"/>
              </a:rPr>
              <a:t>万円以上）</a:t>
            </a:r>
            <a:r>
              <a:rPr lang="ja-JP" altLang="en-US" sz="2400" b="1" dirty="0">
                <a:latin typeface="+mn-ea"/>
              </a:rPr>
              <a:t>２８８０億円</a:t>
            </a:r>
            <a:endParaRPr lang="en-US" altLang="ja-JP" sz="2400" b="1" dirty="0">
              <a:latin typeface="+mn-ea"/>
            </a:endParaRPr>
          </a:p>
          <a:p>
            <a:pPr algn="r" defTabSz="685800" fontAlgn="base">
              <a:lnSpc>
                <a:spcPct val="150000"/>
              </a:lnSpc>
              <a:spcBef>
                <a:spcPct val="0"/>
              </a:spcBef>
              <a:spcAft>
                <a:spcPct val="0"/>
              </a:spcAft>
              <a:defRPr/>
            </a:pPr>
            <a:r>
              <a:rPr lang="ja-JP" altLang="en-US" sz="2000" dirty="0">
                <a:solidFill>
                  <a:srgbClr val="111111"/>
                </a:solidFill>
                <a:latin typeface="YuGo"/>
              </a:rPr>
              <a:t>（財務省試算　</a:t>
            </a:r>
            <a:r>
              <a:rPr lang="en-US" altLang="zh-TW" sz="2000" dirty="0">
                <a:solidFill>
                  <a:srgbClr val="111111"/>
                </a:solidFill>
                <a:latin typeface="YuGo"/>
              </a:rPr>
              <a:t>2019/3/1 </a:t>
            </a:r>
            <a:r>
              <a:rPr lang="ja-JP" altLang="en-US" sz="2000" dirty="0">
                <a:solidFill>
                  <a:srgbClr val="111111"/>
                </a:solidFill>
                <a:latin typeface="YuGo"/>
              </a:rPr>
              <a:t>日本経済新聞電子版より</a:t>
            </a:r>
            <a:r>
              <a:rPr lang="ja-JP" altLang="en-US" sz="2000" dirty="0"/>
              <a:t>）</a:t>
            </a:r>
            <a:endParaRPr lang="en-US" altLang="ja-JP" sz="2000" dirty="0"/>
          </a:p>
        </p:txBody>
      </p:sp>
      <p:sp>
        <p:nvSpPr>
          <p:cNvPr id="9" name="タイトル 1"/>
          <p:cNvSpPr>
            <a:spLocks noGrp="1"/>
          </p:cNvSpPr>
          <p:nvPr>
            <p:ph type="title"/>
          </p:nvPr>
        </p:nvSpPr>
        <p:spPr>
          <a:xfrm>
            <a:off x="457200" y="476672"/>
            <a:ext cx="8229600" cy="666328"/>
          </a:xfrm>
        </p:spPr>
        <p:txBody>
          <a:bodyPr>
            <a:normAutofit/>
          </a:bodyPr>
          <a:lstStyle/>
          <a:p>
            <a:r>
              <a:rPr lang="ja-JP" altLang="en-US" dirty="0"/>
              <a:t>軽減税率の軽減効果</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18</a:t>
            </a:fld>
            <a:endParaRPr kumimoji="1" lang="ja-JP" altLang="en-US"/>
          </a:p>
        </p:txBody>
      </p:sp>
      <p:sp>
        <p:nvSpPr>
          <p:cNvPr id="2" name="テキスト ボックス 1">
            <a:extLst>
              <a:ext uri="{FF2B5EF4-FFF2-40B4-BE49-F238E27FC236}">
                <a16:creationId xmlns:a16="http://schemas.microsoft.com/office/drawing/2014/main" id="{0DE542BE-54A8-4DAE-B819-BD8C1E25CB07}"/>
              </a:ext>
            </a:extLst>
          </p:cNvPr>
          <p:cNvSpPr txBox="1"/>
          <p:nvPr/>
        </p:nvSpPr>
        <p:spPr>
          <a:xfrm>
            <a:off x="659119" y="4398826"/>
            <a:ext cx="7825761" cy="1930337"/>
          </a:xfrm>
          <a:prstGeom prst="rect">
            <a:avLst/>
          </a:prstGeom>
          <a:noFill/>
        </p:spPr>
        <p:txBody>
          <a:bodyPr wrap="square" rtlCol="0">
            <a:spAutoFit/>
          </a:bodyPr>
          <a:lstStyle/>
          <a:p>
            <a:pPr defTabSz="685800" fontAlgn="base">
              <a:lnSpc>
                <a:spcPct val="150000"/>
              </a:lnSpc>
              <a:spcBef>
                <a:spcPct val="0"/>
              </a:spcBef>
              <a:spcAft>
                <a:spcPct val="0"/>
              </a:spcAft>
              <a:defRPr/>
            </a:pPr>
            <a:r>
              <a:rPr kumimoji="1" lang="ja-JP" altLang="en-US" sz="2800" b="1" i="0" u="none" strike="noStrike" kern="1200" cap="none" spc="0" normalizeH="0" baseline="0" noProof="0" dirty="0">
                <a:ln>
                  <a:noFill/>
                </a:ln>
                <a:solidFill>
                  <a:srgbClr val="FF0000"/>
                </a:solidFill>
                <a:effectLst/>
                <a:uLnTx/>
                <a:uFillTx/>
                <a:latin typeface="+mn-ea"/>
              </a:rPr>
              <a:t>低所得者層に１４３０億円</a:t>
            </a:r>
            <a:r>
              <a:rPr lang="ja-JP" altLang="en-US" sz="2800" b="1" dirty="0">
                <a:solidFill>
                  <a:srgbClr val="FF0000"/>
                </a:solidFill>
                <a:latin typeface="+mn-ea"/>
              </a:rPr>
              <a:t>の</a:t>
            </a:r>
            <a:r>
              <a:rPr kumimoji="1" lang="ja-JP" altLang="en-US" sz="2800" b="1" i="0" u="none" strike="noStrike" kern="1200" cap="none" spc="0" normalizeH="0" baseline="0" noProof="0" dirty="0">
                <a:ln>
                  <a:noFill/>
                </a:ln>
                <a:solidFill>
                  <a:srgbClr val="FF0000"/>
                </a:solidFill>
                <a:effectLst/>
                <a:uLnTx/>
                <a:uFillTx/>
                <a:latin typeface="+mn-ea"/>
              </a:rPr>
              <a:t>軽減をするため、９４６０億円</a:t>
            </a:r>
            <a:r>
              <a:rPr kumimoji="1" lang="ja-JP" altLang="en-US" sz="2000" i="0" strike="noStrike" kern="1200" cap="none" spc="0" normalizeH="0" baseline="0" noProof="0" dirty="0">
                <a:ln>
                  <a:noFill/>
                </a:ln>
                <a:solidFill>
                  <a:srgbClr val="FF0000"/>
                </a:solidFill>
                <a:effectLst/>
                <a:uLnTx/>
                <a:uFillTx/>
                <a:latin typeface="+mn-ea"/>
              </a:rPr>
              <a:t>（</a:t>
            </a:r>
            <a:r>
              <a:rPr lang="ja-JP" altLang="en-US" sz="2000" dirty="0">
                <a:solidFill>
                  <a:srgbClr val="FF0000"/>
                </a:solidFill>
                <a:latin typeface="+mn-ea"/>
              </a:rPr>
              <a:t>１兆８９０憶円</a:t>
            </a:r>
            <a:r>
              <a:rPr lang="en-US" altLang="ja-JP" sz="2000" dirty="0">
                <a:solidFill>
                  <a:srgbClr val="FF0000"/>
                </a:solidFill>
                <a:latin typeface="+mn-ea"/>
              </a:rPr>
              <a:t>-</a:t>
            </a:r>
            <a:r>
              <a:rPr lang="ja-JP" altLang="en-US" sz="2000" dirty="0">
                <a:solidFill>
                  <a:srgbClr val="FF0000"/>
                </a:solidFill>
                <a:latin typeface="+mn-ea"/>
              </a:rPr>
              <a:t>１４３０億円）</a:t>
            </a:r>
            <a:r>
              <a:rPr kumimoji="1" lang="ja-JP" altLang="en-US" sz="2800" b="1" i="0" u="none" strike="noStrike" kern="1200" cap="none" spc="0" normalizeH="0" baseline="0" noProof="0" dirty="0">
                <a:ln>
                  <a:noFill/>
                </a:ln>
                <a:solidFill>
                  <a:srgbClr val="FF0000"/>
                </a:solidFill>
                <a:effectLst/>
                <a:uLnTx/>
                <a:uFillTx/>
                <a:latin typeface="+mn-ea"/>
              </a:rPr>
              <a:t>も他の所得者層の軽減を毎年続けることになります。</a:t>
            </a:r>
            <a:endParaRPr kumimoji="1" lang="en-US" altLang="ja-JP" sz="2800" b="1" i="0" u="none" strike="noStrike" kern="1200" cap="none" spc="0" normalizeH="0" baseline="0" noProof="0" dirty="0">
              <a:ln>
                <a:noFill/>
              </a:ln>
              <a:solidFill>
                <a:srgbClr val="FF0000"/>
              </a:solidFill>
              <a:effectLst/>
              <a:uLnTx/>
              <a:uFillTx/>
              <a:latin typeface="+mn-ea"/>
            </a:endParaRPr>
          </a:p>
        </p:txBody>
      </p:sp>
    </p:spTree>
    <p:extLst>
      <p:ext uri="{BB962C8B-B14F-4D97-AF65-F5344CB8AC3E}">
        <p14:creationId xmlns:p14="http://schemas.microsoft.com/office/powerpoint/2010/main" val="420236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553C1-5AB7-4F38-8EF1-C664007B32CC}"/>
              </a:ext>
            </a:extLst>
          </p:cNvPr>
          <p:cNvSpPr>
            <a:spLocks noGrp="1"/>
          </p:cNvSpPr>
          <p:nvPr>
            <p:ph type="title"/>
          </p:nvPr>
        </p:nvSpPr>
        <p:spPr/>
        <p:txBody>
          <a:bodyPr>
            <a:normAutofit/>
          </a:bodyPr>
          <a:lstStyle/>
          <a:p>
            <a:r>
              <a:rPr lang="ja-JP" altLang="en-US" sz="4800" dirty="0"/>
              <a:t>ディベートのテーマ</a:t>
            </a:r>
            <a:endParaRPr kumimoji="1" lang="ja-JP" altLang="en-US" sz="4800" dirty="0"/>
          </a:p>
        </p:txBody>
      </p:sp>
      <p:sp>
        <p:nvSpPr>
          <p:cNvPr id="4" name="スライド番号プレースホルダー 3">
            <a:extLst>
              <a:ext uri="{FF2B5EF4-FFF2-40B4-BE49-F238E27FC236}">
                <a16:creationId xmlns:a16="http://schemas.microsoft.com/office/drawing/2014/main" id="{09C02AFF-25E4-4615-88B5-75B04054EBAD}"/>
              </a:ext>
            </a:extLst>
          </p:cNvPr>
          <p:cNvSpPr>
            <a:spLocks noGrp="1"/>
          </p:cNvSpPr>
          <p:nvPr>
            <p:ph type="sldNum" sz="quarter" idx="12"/>
          </p:nvPr>
        </p:nvSpPr>
        <p:spPr/>
        <p:txBody>
          <a:bodyPr/>
          <a:lstStyle/>
          <a:p>
            <a:fld id="{FD8AD992-9A6E-44C3-AA9B-E4C6A71D222C}" type="slidenum">
              <a:rPr kumimoji="1" lang="ja-JP" altLang="en-US" smtClean="0"/>
              <a:t>19</a:t>
            </a:fld>
            <a:endParaRPr kumimoji="1" lang="ja-JP" altLang="en-US"/>
          </a:p>
        </p:txBody>
      </p:sp>
      <p:sp>
        <p:nvSpPr>
          <p:cNvPr id="8" name="タイトル 1">
            <a:extLst>
              <a:ext uri="{FF2B5EF4-FFF2-40B4-BE49-F238E27FC236}">
                <a16:creationId xmlns:a16="http://schemas.microsoft.com/office/drawing/2014/main" id="{77B0ABFB-A882-422A-9262-373F27548154}"/>
              </a:ext>
            </a:extLst>
          </p:cNvPr>
          <p:cNvSpPr txBox="1">
            <a:spLocks noChangeArrowheads="1"/>
          </p:cNvSpPr>
          <p:nvPr/>
        </p:nvSpPr>
        <p:spPr>
          <a:xfrm>
            <a:off x="654050" y="1304117"/>
            <a:ext cx="7835900" cy="3319029"/>
          </a:xfrm>
          <a:prstGeom prst="rect">
            <a:avLst/>
          </a:prstGeom>
        </p:spPr>
        <p:txBody>
          <a:bodyPr vert="horz" anchor="t"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ja-JP" sz="4000" dirty="0"/>
              <a:t>「消費税の軽減税率制度は廃止し、単一税率</a:t>
            </a:r>
            <a:r>
              <a:rPr lang="en-US" altLang="ja-JP" sz="4000" dirty="0"/>
              <a:t>10</a:t>
            </a:r>
            <a:r>
              <a:rPr lang="ja-JP" altLang="ja-JP" sz="4000" dirty="0"/>
              <a:t>％にすべきである。</a:t>
            </a:r>
            <a:r>
              <a:rPr lang="ja-JP" altLang="en-US" sz="4000" dirty="0"/>
              <a:t>」</a:t>
            </a:r>
            <a:endParaRPr lang="en-US" altLang="ja-JP" sz="4000" dirty="0"/>
          </a:p>
          <a:p>
            <a:endParaRPr lang="en-US" altLang="ja-JP" sz="4000" dirty="0"/>
          </a:p>
          <a:p>
            <a:pPr algn="ctr"/>
            <a:r>
              <a:rPr lang="ja-JP" altLang="en-US" sz="6200" dirty="0"/>
              <a:t>賛成？　反対？</a:t>
            </a:r>
            <a:endParaRPr lang="ja-JP" altLang="en-US" sz="6200"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98682643-E4F2-4361-847F-825B8235D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54" y="4623146"/>
            <a:ext cx="1085108" cy="1534830"/>
          </a:xfrm>
          <a:prstGeom prst="rect">
            <a:avLst/>
          </a:prstGeom>
        </p:spPr>
      </p:pic>
      <p:pic>
        <p:nvPicPr>
          <p:cNvPr id="3" name="図 2">
            <a:extLst>
              <a:ext uri="{FF2B5EF4-FFF2-40B4-BE49-F238E27FC236}">
                <a16:creationId xmlns:a16="http://schemas.microsoft.com/office/drawing/2014/main" id="{5210E2DB-8226-6C9E-5512-66F6049D3B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725144"/>
            <a:ext cx="1110336" cy="1576031"/>
          </a:xfrm>
          <a:prstGeom prst="rect">
            <a:avLst/>
          </a:prstGeom>
          <a:noFill/>
          <a:ln>
            <a:noFill/>
          </a:ln>
        </p:spPr>
      </p:pic>
    </p:spTree>
    <p:extLst>
      <p:ext uri="{BB962C8B-B14F-4D97-AF65-F5344CB8AC3E}">
        <p14:creationId xmlns:p14="http://schemas.microsoft.com/office/powerpoint/2010/main" val="323701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抽象 が含まれている画像&#10;&#10;自動的に生成された説明">
            <a:extLst>
              <a:ext uri="{FF2B5EF4-FFF2-40B4-BE49-F238E27FC236}">
                <a16:creationId xmlns:a16="http://schemas.microsoft.com/office/drawing/2014/main" id="{20151DA9-8546-4406-BA7C-6D6D0C5BB4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04" b="89706" l="9155" r="89437">
                        <a14:foregroundMark x1="30282" y1="32843" x2="55634" y2="52451"/>
                        <a14:foregroundMark x1="55634" y1="52451" x2="59155" y2="28922"/>
                        <a14:foregroundMark x1="59155" y1="28922" x2="37324" y2="29412"/>
                        <a14:foregroundMark x1="59155" y1="50980" x2="59155" y2="50980"/>
                        <a14:foregroundMark x1="59155" y1="50980" x2="38028" y2="32843"/>
                        <a14:foregroundMark x1="38028" y1="32843" x2="69718" y2="34804"/>
                        <a14:foregroundMark x1="69718" y1="34804" x2="56338" y2="51471"/>
                        <a14:foregroundMark x1="26056" y1="18627" x2="26056" y2="18627"/>
                        <a14:foregroundMark x1="9155" y1="45588" x2="9155" y2="45588"/>
                        <a14:foregroundMark x1="9859" y1="41667" x2="9859" y2="41667"/>
                        <a14:foregroundMark x1="69014" y1="55392" x2="69014" y2="55392"/>
                        <a14:foregroundMark x1="69718" y1="55392" x2="69718" y2="55392"/>
                        <a14:foregroundMark x1="75352" y1="65196" x2="75352" y2="65196"/>
                        <a14:foregroundMark x1="60563" y1="71569" x2="60563" y2="71569"/>
                        <a14:foregroundMark x1="60563" y1="71569" x2="60563" y2="71569"/>
                        <a14:foregroundMark x1="25352" y1="62255" x2="25352" y2="62255"/>
                      </a14:backgroundRemoval>
                    </a14:imgEffect>
                  </a14:imgLayer>
                </a14:imgProps>
              </a:ext>
              <a:ext uri="{28A0092B-C50C-407E-A947-70E740481C1C}">
                <a14:useLocalDpi xmlns:a14="http://schemas.microsoft.com/office/drawing/2010/main" val="0"/>
              </a:ext>
            </a:extLst>
          </a:blip>
          <a:srcRect/>
          <a:stretch>
            <a:fillRect/>
          </a:stretch>
        </p:blipFill>
        <p:spPr bwMode="auto">
          <a:xfrm>
            <a:off x="755902" y="980728"/>
            <a:ext cx="2016224" cy="2885025"/>
          </a:xfrm>
          <a:prstGeom prst="rect">
            <a:avLst/>
          </a:prstGeom>
          <a:solidFill>
            <a:schemeClr val="bg1">
              <a:alpha val="0"/>
            </a:schemeClr>
          </a:solidFill>
          <a:ln>
            <a:noFill/>
          </a:ln>
        </p:spPr>
      </p:pic>
      <p:sp>
        <p:nvSpPr>
          <p:cNvPr id="2" name="タイトル 1"/>
          <p:cNvSpPr>
            <a:spLocks noGrp="1"/>
          </p:cNvSpPr>
          <p:nvPr>
            <p:ph type="ctrTitle"/>
          </p:nvPr>
        </p:nvSpPr>
        <p:spPr>
          <a:xfrm>
            <a:off x="1219200" y="3717032"/>
            <a:ext cx="6858000" cy="1159768"/>
          </a:xfrm>
        </p:spPr>
        <p:txBody>
          <a:bodyPr anchor="ctr">
            <a:noAutofit/>
          </a:bodyPr>
          <a:lstStyle/>
          <a:p>
            <a:pPr algn="ctr"/>
            <a:r>
              <a:rPr kumimoji="1" lang="ja-JP" altLang="en-US" dirty="0"/>
              <a:t>消費税の軽減税率について</a:t>
            </a:r>
            <a:br>
              <a:rPr kumimoji="1" lang="en-US" altLang="ja-JP" dirty="0"/>
            </a:br>
            <a:r>
              <a:rPr kumimoji="1" lang="ja-JP" altLang="en-US" dirty="0"/>
              <a:t>ディベートしよう！</a:t>
            </a:r>
          </a:p>
        </p:txBody>
      </p:sp>
      <p:sp>
        <p:nvSpPr>
          <p:cNvPr id="3" name="サブタイトル 2"/>
          <p:cNvSpPr>
            <a:spLocks noGrp="1"/>
          </p:cNvSpPr>
          <p:nvPr>
            <p:ph type="subTitle" idx="1"/>
          </p:nvPr>
        </p:nvSpPr>
        <p:spPr/>
        <p:txBody>
          <a:bodyPr anchor="ctr">
            <a:normAutofit/>
          </a:bodyPr>
          <a:lstStyle/>
          <a:p>
            <a:pPr algn="ctr"/>
            <a:r>
              <a:rPr kumimoji="1" lang="ja-JP" altLang="en-US" sz="2400" dirty="0"/>
              <a:t>東京地方税理士会</a:t>
            </a:r>
            <a:endParaRPr kumimoji="1" lang="en-US" altLang="ja-JP" sz="2400" dirty="0"/>
          </a:p>
        </p:txBody>
      </p:sp>
      <p:sp>
        <p:nvSpPr>
          <p:cNvPr id="5" name="スライド番号プレースホルダー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8AD992-9A6E-44C3-AA9B-E4C6A71D222C}" type="slidenum">
              <a:rPr kumimoji="1" lang="ja-JP" altLang="en-US" sz="1400" b="0" i="0" u="none" strike="noStrike" kern="1200" cap="none" spc="0" normalizeH="0" baseline="0" noProof="0" smtClean="0">
                <a:ln>
                  <a:noFill/>
                </a:ln>
                <a:solidFill>
                  <a:srgbClr val="464653"/>
                </a:solidFill>
                <a:effectLst/>
                <a:uLnTx/>
                <a:uFillTx/>
                <a:latin typeface="Verdana"/>
                <a:ea typeface="HG丸ｺﾞｼｯｸM-PRO"/>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a:ln>
                <a:noFill/>
              </a:ln>
              <a:solidFill>
                <a:srgbClr val="464653"/>
              </a:solidFill>
              <a:effectLst/>
              <a:uLnTx/>
              <a:uFillTx/>
              <a:latin typeface="Verdana"/>
              <a:ea typeface="HG丸ｺﾞｼｯｸM-PRO"/>
              <a:cs typeface="+mn-cs"/>
            </a:endParaRPr>
          </a:p>
        </p:txBody>
      </p:sp>
      <p:pic>
        <p:nvPicPr>
          <p:cNvPr id="1030" name="Picture 6" descr="グループディスカッションのイラスト（学生） | かわいいフリー素材集 ...">
            <a:extLst>
              <a:ext uri="{FF2B5EF4-FFF2-40B4-BE49-F238E27FC236}">
                <a16:creationId xmlns:a16="http://schemas.microsoft.com/office/drawing/2014/main" id="{88B269C5-06E9-8645-5E06-F00C8E31C6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0484" y="468425"/>
            <a:ext cx="3023032" cy="3023032"/>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6DE73710-68B1-75DD-46D8-170FFC14F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253556"/>
            <a:ext cx="1416968" cy="2152914"/>
          </a:xfrm>
          <a:prstGeom prst="rect">
            <a:avLst/>
          </a:prstGeom>
        </p:spPr>
      </p:pic>
    </p:spTree>
    <p:extLst>
      <p:ext uri="{BB962C8B-B14F-4D97-AF65-F5344CB8AC3E}">
        <p14:creationId xmlns:p14="http://schemas.microsoft.com/office/powerpoint/2010/main" val="2947333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553C1-5AB7-4F38-8EF1-C664007B32CC}"/>
              </a:ext>
            </a:extLst>
          </p:cNvPr>
          <p:cNvSpPr>
            <a:spLocks noGrp="1"/>
          </p:cNvSpPr>
          <p:nvPr>
            <p:ph type="title"/>
          </p:nvPr>
        </p:nvSpPr>
        <p:spPr>
          <a:xfrm>
            <a:off x="457200" y="404664"/>
            <a:ext cx="8229600" cy="738336"/>
          </a:xfrm>
        </p:spPr>
        <p:txBody>
          <a:bodyPr>
            <a:noAutofit/>
          </a:bodyPr>
          <a:lstStyle/>
          <a:p>
            <a:r>
              <a:rPr kumimoji="1" lang="ja-JP" altLang="en-US" sz="3600" dirty="0"/>
              <a:t>税の集め方に納得がいかないときは？</a:t>
            </a:r>
          </a:p>
        </p:txBody>
      </p:sp>
      <p:sp>
        <p:nvSpPr>
          <p:cNvPr id="4" name="スライド番号プレースホルダー 3">
            <a:extLst>
              <a:ext uri="{FF2B5EF4-FFF2-40B4-BE49-F238E27FC236}">
                <a16:creationId xmlns:a16="http://schemas.microsoft.com/office/drawing/2014/main" id="{09C02AFF-25E4-4615-88B5-75B04054EBAD}"/>
              </a:ext>
            </a:extLst>
          </p:cNvPr>
          <p:cNvSpPr>
            <a:spLocks noGrp="1"/>
          </p:cNvSpPr>
          <p:nvPr>
            <p:ph type="sldNum" sz="quarter" idx="12"/>
          </p:nvPr>
        </p:nvSpPr>
        <p:spPr/>
        <p:txBody>
          <a:bodyPr/>
          <a:lstStyle/>
          <a:p>
            <a:fld id="{FD8AD992-9A6E-44C3-AA9B-E4C6A71D222C}" type="slidenum">
              <a:rPr kumimoji="1" lang="ja-JP" altLang="en-US" smtClean="0"/>
              <a:t>20</a:t>
            </a:fld>
            <a:endParaRPr kumimoji="1" lang="ja-JP" altLang="en-US"/>
          </a:p>
        </p:txBody>
      </p:sp>
      <p:sp>
        <p:nvSpPr>
          <p:cNvPr id="8" name="タイトル 1">
            <a:extLst>
              <a:ext uri="{FF2B5EF4-FFF2-40B4-BE49-F238E27FC236}">
                <a16:creationId xmlns:a16="http://schemas.microsoft.com/office/drawing/2014/main" id="{77B0ABFB-A882-422A-9262-373F27548154}"/>
              </a:ext>
            </a:extLst>
          </p:cNvPr>
          <p:cNvSpPr txBox="1">
            <a:spLocks noChangeArrowheads="1"/>
          </p:cNvSpPr>
          <p:nvPr/>
        </p:nvSpPr>
        <p:spPr>
          <a:xfrm>
            <a:off x="654050" y="1304117"/>
            <a:ext cx="7835900" cy="3319029"/>
          </a:xfrm>
          <a:prstGeom prst="rect">
            <a:avLst/>
          </a:prstGeom>
        </p:spPr>
        <p:txBody>
          <a:bodyPr vert="horz" anchor="t"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endParaRPr lang="ja-JP" altLang="en-US" sz="3900" dirty="0">
              <a:latin typeface="+mn-ea"/>
              <a:ea typeface="+mn-ea"/>
            </a:endParaRPr>
          </a:p>
        </p:txBody>
      </p:sp>
      <p:sp>
        <p:nvSpPr>
          <p:cNvPr id="11" name="テキスト ボックス 10">
            <a:extLst>
              <a:ext uri="{FF2B5EF4-FFF2-40B4-BE49-F238E27FC236}">
                <a16:creationId xmlns:a16="http://schemas.microsoft.com/office/drawing/2014/main" id="{C85D1BA6-9DF1-48B3-8F03-46F636F291CE}"/>
              </a:ext>
            </a:extLst>
          </p:cNvPr>
          <p:cNvSpPr txBox="1"/>
          <p:nvPr/>
        </p:nvSpPr>
        <p:spPr>
          <a:xfrm>
            <a:off x="740817" y="1241296"/>
            <a:ext cx="7662366" cy="5016758"/>
          </a:xfrm>
          <a:prstGeom prst="rect">
            <a:avLst/>
          </a:prstGeom>
          <a:noFill/>
        </p:spPr>
        <p:txBody>
          <a:bodyPr wrap="square">
            <a:spAutoFit/>
          </a:bodyPr>
          <a:lstStyle/>
          <a:p>
            <a:r>
              <a:rPr kumimoji="1" lang="ja-JP" altLang="en-US" sz="4000" b="0" i="0" u="none" strike="noStrike" kern="1200" cap="none" spc="0" normalizeH="0" baseline="0" noProof="0" dirty="0">
                <a:ln>
                  <a:noFill/>
                </a:ln>
                <a:solidFill>
                  <a:prstClr val="black"/>
                </a:solidFill>
                <a:effectLst/>
                <a:uLnTx/>
                <a:uFillTx/>
                <a:latin typeface="+mn-ea"/>
                <a:cs typeface="+mn-cs"/>
              </a:rPr>
              <a:t>今日は、</a:t>
            </a:r>
            <a:r>
              <a:rPr kumimoji="1" lang="ja-JP" altLang="ja-JP" sz="4000" b="0" i="0" u="none" strike="noStrike" kern="1200" cap="none" spc="0" normalizeH="0" baseline="0" noProof="0" dirty="0">
                <a:ln>
                  <a:noFill/>
                </a:ln>
                <a:solidFill>
                  <a:prstClr val="black"/>
                </a:solidFill>
                <a:effectLst/>
                <a:uLnTx/>
                <a:uFillTx/>
                <a:latin typeface="+mn-ea"/>
                <a:cs typeface="+mn-cs"/>
              </a:rPr>
              <a:t>消費税の軽減税率</a:t>
            </a:r>
            <a:r>
              <a:rPr kumimoji="1" lang="ja-JP" altLang="en-US" sz="4000" b="0" i="0" u="none" strike="noStrike" kern="1200" cap="none" spc="0" normalizeH="0" baseline="0" noProof="0" dirty="0">
                <a:ln>
                  <a:noFill/>
                </a:ln>
                <a:solidFill>
                  <a:prstClr val="black"/>
                </a:solidFill>
                <a:effectLst/>
                <a:uLnTx/>
                <a:uFillTx/>
                <a:latin typeface="+mn-ea"/>
                <a:cs typeface="+mn-cs"/>
              </a:rPr>
              <a:t>制度について</a:t>
            </a:r>
            <a:r>
              <a:rPr lang="ja-JP" altLang="en-US" sz="4000" dirty="0">
                <a:solidFill>
                  <a:prstClr val="black"/>
                </a:solidFill>
                <a:latin typeface="+mn-ea"/>
              </a:rPr>
              <a:t>考えてもらいましたが、賛成・反対のどちらが正解ということはありません。</a:t>
            </a:r>
            <a:endParaRPr lang="en-US" altLang="ja-JP" sz="4000" dirty="0">
              <a:solidFill>
                <a:prstClr val="black"/>
              </a:solidFill>
              <a:latin typeface="+mn-ea"/>
            </a:endParaRPr>
          </a:p>
          <a:p>
            <a:r>
              <a:rPr lang="ja-JP" altLang="en-US" sz="4000" dirty="0">
                <a:solidFill>
                  <a:prstClr val="black"/>
                </a:solidFill>
                <a:latin typeface="Verdana"/>
                <a:ea typeface="HG丸ｺﾞｼｯｸM-PRO"/>
              </a:rPr>
              <a:t>ところで、税の仕組みは誰がきめているのでしょうか？</a:t>
            </a:r>
            <a:endParaRPr lang="en-US" altLang="ja-JP" sz="4000" dirty="0">
              <a:solidFill>
                <a:prstClr val="black"/>
              </a:solidFill>
              <a:latin typeface="Verdana"/>
              <a:ea typeface="HG丸ｺﾞｼｯｸM-PRO"/>
            </a:endParaRPr>
          </a:p>
          <a:p>
            <a:r>
              <a:rPr lang="ja-JP" altLang="en-US" sz="4000" dirty="0">
                <a:solidFill>
                  <a:prstClr val="black"/>
                </a:solidFill>
                <a:latin typeface="Verdana"/>
                <a:ea typeface="HG丸ｺﾞｼｯｸM-PRO"/>
              </a:rPr>
              <a:t>税の仕組みについて納得がいかなかったら、どうしますか？</a:t>
            </a:r>
            <a:endParaRPr lang="ja-JP" altLang="en-US" dirty="0"/>
          </a:p>
        </p:txBody>
      </p:sp>
    </p:spTree>
    <p:extLst>
      <p:ext uri="{BB962C8B-B14F-4D97-AF65-F5344CB8AC3E}">
        <p14:creationId xmlns:p14="http://schemas.microsoft.com/office/powerpoint/2010/main" val="125814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51720" y="1445893"/>
            <a:ext cx="6707130" cy="1983107"/>
          </a:xfrm>
          <a:prstGeom prst="rect">
            <a:avLst/>
          </a:prstGeom>
          <a:noFill/>
        </p:spPr>
        <p:txBody>
          <a:bodyPr wrap="square" rtlCol="0">
            <a:spAutoFit/>
          </a:bodyPr>
          <a:lstStyle/>
          <a:p>
            <a:pPr marL="536575" indent="-536575">
              <a:lnSpc>
                <a:spcPct val="150000"/>
              </a:lnSpc>
            </a:pPr>
            <a:r>
              <a:rPr lang="ja-JP" altLang="en-US" sz="4400" b="1" spc="50" dirty="0">
                <a:ln w="28575" cmpd="sng">
                  <a:noFill/>
                  <a:prstDash val="solid"/>
                </a:ln>
                <a:solidFill>
                  <a:sysClr val="windowText" lastClr="000000"/>
                </a:solidFill>
                <a:effectLst>
                  <a:outerShdw blurRad="38100" dist="38100" dir="2700000" algn="tl">
                    <a:srgbClr val="000000">
                      <a:alpha val="43137"/>
                    </a:srgbClr>
                  </a:outerShdw>
                </a:effectLst>
              </a:rPr>
              <a:t>　</a:t>
            </a:r>
            <a:r>
              <a:rPr lang="ja-JP" altLang="en-US" sz="4400" b="1" spc="50" dirty="0">
                <a:ln w="28575" cmpd="sng">
                  <a:noFill/>
                  <a:prstDash val="solid"/>
                </a:ln>
                <a:solidFill>
                  <a:sysClr val="windowText" lastClr="000000"/>
                </a:solidFill>
                <a:effectLst>
                  <a:outerShdw blurRad="38100" dist="38100" dir="2700000" algn="tl">
                    <a:srgbClr val="000000">
                      <a:alpha val="43137"/>
                    </a:srgbClr>
                  </a:outerShdw>
                </a:effectLst>
                <a:latin typeface="+mn-lt"/>
                <a:ea typeface="+mn-ea"/>
              </a:rPr>
              <a:t>税金の仕組みは誰が決めているの？</a:t>
            </a:r>
          </a:p>
        </p:txBody>
      </p:sp>
      <p:pic>
        <p:nvPicPr>
          <p:cNvPr id="2" name="図 1" descr="ウィンドウ が含まれている画像&#10;&#10;自動的に生成された説明">
            <a:extLst>
              <a:ext uri="{FF2B5EF4-FFF2-40B4-BE49-F238E27FC236}">
                <a16:creationId xmlns:a16="http://schemas.microsoft.com/office/drawing/2014/main" id="{DDE6EC0B-1A7C-4377-8EA9-F2F181523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12" y="2973399"/>
            <a:ext cx="2391710" cy="3382951"/>
          </a:xfrm>
          <a:prstGeom prst="rect">
            <a:avLst/>
          </a:prstGeom>
        </p:spPr>
      </p:pic>
      <p:sp>
        <p:nvSpPr>
          <p:cNvPr id="3" name="スライド番号プレースホルダー 2">
            <a:extLst>
              <a:ext uri="{FF2B5EF4-FFF2-40B4-BE49-F238E27FC236}">
                <a16:creationId xmlns:a16="http://schemas.microsoft.com/office/drawing/2014/main" id="{5F063075-195B-467A-8D0C-5E700749B40E}"/>
              </a:ext>
            </a:extLst>
          </p:cNvPr>
          <p:cNvSpPr>
            <a:spLocks noGrp="1"/>
          </p:cNvSpPr>
          <p:nvPr>
            <p:ph type="sldNum" sz="quarter" idx="12"/>
          </p:nvPr>
        </p:nvSpPr>
        <p:spPr/>
        <p:txBody>
          <a:bodyPr/>
          <a:lstStyle/>
          <a:p>
            <a:pPr>
              <a:defRPr/>
            </a:pPr>
            <a:fld id="{882FBC0F-F7D9-4B49-BFA3-59CB92D299F8}" type="slidenum">
              <a:rPr lang="ja-JP" altLang="en-US" smtClean="0"/>
              <a:pPr>
                <a:defRPr/>
              </a:pPr>
              <a:t>21</a:t>
            </a:fld>
            <a:endParaRPr lang="ja-JP" altLang="en-US"/>
          </a:p>
        </p:txBody>
      </p:sp>
      <p:sp>
        <p:nvSpPr>
          <p:cNvPr id="4" name="テキスト ボックス 3">
            <a:extLst>
              <a:ext uri="{FF2B5EF4-FFF2-40B4-BE49-F238E27FC236}">
                <a16:creationId xmlns:a16="http://schemas.microsoft.com/office/drawing/2014/main" id="{719EE2A9-FF4E-4A8D-9DA9-FD37D31BD97B}"/>
              </a:ext>
            </a:extLst>
          </p:cNvPr>
          <p:cNvSpPr txBox="1"/>
          <p:nvPr/>
        </p:nvSpPr>
        <p:spPr>
          <a:xfrm>
            <a:off x="327890" y="273990"/>
            <a:ext cx="4531915" cy="923330"/>
          </a:xfrm>
          <a:prstGeom prst="rect">
            <a:avLst/>
          </a:prstGeom>
          <a:noFill/>
        </p:spPr>
        <p:txBody>
          <a:bodyPr wrap="square" rtlCol="0">
            <a:spAutoFit/>
          </a:bodyPr>
          <a:lstStyle/>
          <a:p>
            <a:r>
              <a:rPr kumimoji="1" lang="ja-JP" altLang="en-US" sz="5400" dirty="0"/>
              <a:t>今日のまとめ</a:t>
            </a:r>
          </a:p>
        </p:txBody>
      </p:sp>
    </p:spTree>
    <p:extLst>
      <p:ext uri="{BB962C8B-B14F-4D97-AF65-F5344CB8AC3E}">
        <p14:creationId xmlns:p14="http://schemas.microsoft.com/office/powerpoint/2010/main" val="5046685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縦巻き 7"/>
          <p:cNvSpPr/>
          <p:nvPr/>
        </p:nvSpPr>
        <p:spPr>
          <a:xfrm>
            <a:off x="237281" y="1765087"/>
            <a:ext cx="8646288" cy="3189891"/>
          </a:xfrm>
          <a:prstGeom prst="verticalScroll">
            <a:avLst>
              <a:gd name="adj" fmla="val 11775"/>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60419" name="Text Box 3"/>
          <p:cNvSpPr txBox="1">
            <a:spLocks noChangeArrowheads="1"/>
          </p:cNvSpPr>
          <p:nvPr/>
        </p:nvSpPr>
        <p:spPr bwMode="auto">
          <a:xfrm>
            <a:off x="746568" y="2272051"/>
            <a:ext cx="7604566" cy="492443"/>
          </a:xfrm>
          <a:prstGeom prst="rect">
            <a:avLst/>
          </a:prstGeom>
          <a:noFill/>
          <a:ln>
            <a:noFill/>
          </a:ln>
          <a:effectLst/>
        </p:spPr>
        <p:txBody>
          <a:bodyPr wrap="square" lIns="0" tIns="0" rIns="0" b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rPr>
              <a:t>日本国憲法第８４条（租税法律主義）</a:t>
            </a:r>
          </a:p>
        </p:txBody>
      </p:sp>
      <p:sp>
        <p:nvSpPr>
          <p:cNvPr id="60422" name="Text Box 6"/>
          <p:cNvSpPr txBox="1">
            <a:spLocks noChangeArrowheads="1"/>
          </p:cNvSpPr>
          <p:nvPr/>
        </p:nvSpPr>
        <p:spPr bwMode="auto">
          <a:xfrm>
            <a:off x="839164" y="2992776"/>
            <a:ext cx="7511970" cy="1766637"/>
          </a:xfrm>
          <a:prstGeom prst="rect">
            <a:avLst/>
          </a:prstGeom>
          <a:noFill/>
          <a:ln>
            <a:noFill/>
          </a:ln>
          <a:effectLst/>
        </p:spPr>
        <p:txBody>
          <a:bodyPr wrap="square">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HG丸ｺﾞｼｯｸM-PRO" panose="020F0600000000000000" pitchFamily="50" charset="-128"/>
                <a:ea typeface="HG丸ｺﾞｼｯｸM-PRO" panose="020F0600000000000000" pitchFamily="50" charset="-128"/>
              </a:rPr>
              <a:t>新たに租税を課し、又は現行の租税を</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HG丸ｺﾞｼｯｸM-PRO" panose="020F0600000000000000" pitchFamily="50" charset="-128"/>
                <a:ea typeface="HG丸ｺﾞｼｯｸM-PRO" panose="020F0600000000000000" pitchFamily="50" charset="-128"/>
              </a:rPr>
              <a:t>変更するには、法律又は法律の定める</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HG丸ｺﾞｼｯｸM-PRO" panose="020F0600000000000000" pitchFamily="50" charset="-128"/>
                <a:ea typeface="HG丸ｺﾞｼｯｸM-PRO" panose="020F0600000000000000" pitchFamily="50" charset="-128"/>
              </a:rPr>
              <a:t>条件によることを必要とする。</a:t>
            </a:r>
          </a:p>
        </p:txBody>
      </p:sp>
      <p:sp>
        <p:nvSpPr>
          <p:cNvPr id="60426" name="Rectangle 10"/>
          <p:cNvSpPr>
            <a:spLocks noGrp="1" noChangeArrowheads="1"/>
          </p:cNvSpPr>
          <p:nvPr>
            <p:ph type="title"/>
          </p:nvPr>
        </p:nvSpPr>
        <p:spPr>
          <a:xfrm>
            <a:off x="434050" y="33029"/>
            <a:ext cx="8449519" cy="1788655"/>
          </a:xfrm>
        </p:spPr>
        <p:txBody>
          <a:bodyPr lIns="0" tIns="0" rIns="0" bIns="0">
            <a:noAutofit/>
          </a:bodyPr>
          <a:lstStyle/>
          <a:p>
            <a:pPr algn="ctr" eaLnBrk="1" hangingPunct="1">
              <a:lnSpc>
                <a:spcPct val="95000"/>
              </a:lnSpc>
              <a:defRPr/>
            </a:pPr>
            <a:r>
              <a:rPr lang="ja-JP" altLang="en-US" sz="40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～～租税法律主義～～</a:t>
            </a:r>
            <a:br>
              <a:rPr lang="ja-JP" altLang="en-US" sz="40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税の仕組みは変えられる。</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ただし、法律に基づかなければならない</a:t>
            </a:r>
            <a:endParaRPr lang="ja-JP" altLang="en-US" sz="4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80FA9A14-1CC0-4F4D-8FC3-4D12766B2B5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2FBC0F-F7D9-4B49-BFA3-59CB92D299F8}" type="slidenum">
              <a:rPr kumimoji="1" lang="ja-JP" altLang="en-US" sz="9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9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endParaRPr>
          </a:p>
        </p:txBody>
      </p:sp>
      <p:sp>
        <p:nvSpPr>
          <p:cNvPr id="10" name="Rectangle 9"/>
          <p:cNvSpPr>
            <a:spLocks noChangeArrowheads="1"/>
          </p:cNvSpPr>
          <p:nvPr/>
        </p:nvSpPr>
        <p:spPr bwMode="auto">
          <a:xfrm>
            <a:off x="363562" y="5456068"/>
            <a:ext cx="8669040" cy="492443"/>
          </a:xfrm>
          <a:prstGeom prst="rect">
            <a:avLst/>
          </a:prstGeom>
          <a:noFill/>
          <a:ln>
            <a:noFill/>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国の</a:t>
            </a:r>
            <a:r>
              <a:rPr kumimoji="0" lang="ja-JP" altLang="en-US" sz="2800" dirty="0">
                <a:solidFill>
                  <a:prstClr val="black"/>
                </a:solidFill>
                <a:latin typeface="HG丸ｺﾞｼｯｸM-PRO" panose="020F0600000000000000" pitchFamily="50" charset="-128"/>
                <a:ea typeface="HG丸ｺﾞｼｯｸM-PRO" panose="020F0600000000000000" pitchFamily="50" charset="-128"/>
              </a:rPr>
              <a:t>法律</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は、私たちが選んだ国会議員が決めます。</a:t>
            </a:r>
            <a:endParaRPr kumimoji="0"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Rectangle 9"/>
          <p:cNvSpPr>
            <a:spLocks noChangeArrowheads="1"/>
          </p:cNvSpPr>
          <p:nvPr/>
        </p:nvSpPr>
        <p:spPr bwMode="auto">
          <a:xfrm>
            <a:off x="363562" y="4963625"/>
            <a:ext cx="8669040" cy="492443"/>
          </a:xfrm>
          <a:prstGeom prst="rect">
            <a:avLst/>
          </a:prstGeom>
          <a:noFill/>
          <a:ln>
            <a:noFill/>
          </a:ln>
          <a:effectLst/>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国民主権のもとに、税の法律は定められています。</a:t>
            </a:r>
            <a:endParaRPr kumimoji="0"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2" name="Rectangle 9"/>
          <p:cNvSpPr>
            <a:spLocks noChangeArrowheads="1"/>
          </p:cNvSpPr>
          <p:nvPr/>
        </p:nvSpPr>
        <p:spPr bwMode="auto">
          <a:xfrm>
            <a:off x="81023" y="6100055"/>
            <a:ext cx="8970380" cy="492443"/>
          </a:xfrm>
          <a:prstGeom prst="rect">
            <a:avLst/>
          </a:prstGeom>
          <a:noFill/>
          <a:ln>
            <a:noFill/>
          </a:ln>
          <a:effectLst/>
        </p:spPr>
        <p:txBody>
          <a:bodyPr wrap="squar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つまり！日本の仕組みは</a:t>
            </a:r>
            <a:r>
              <a:rPr kumimoji="0" lang="ja-JP" alt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私たち国民自身で</a:t>
            </a:r>
            <a:r>
              <a:rPr kumimoji="0" lang="ja-JP" alt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変えられます。</a:t>
            </a:r>
          </a:p>
        </p:txBody>
      </p:sp>
    </p:spTree>
    <p:extLst>
      <p:ext uri="{BB962C8B-B14F-4D97-AF65-F5344CB8AC3E}">
        <p14:creationId xmlns:p14="http://schemas.microsoft.com/office/powerpoint/2010/main" val="128098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fade">
                                      <p:cBhvr>
                                        <p:cTn id="10" dur="500"/>
                                        <p:tgtEl>
                                          <p:spTgt spid="604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1"/>
          <p:cNvSpPr txBox="1">
            <a:spLocks noChangeArrowheads="1"/>
          </p:cNvSpPr>
          <p:nvPr/>
        </p:nvSpPr>
        <p:spPr>
          <a:xfrm>
            <a:off x="75067" y="204337"/>
            <a:ext cx="8882742" cy="15439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5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rPr>
              <a:t>～～税金は国家運営の根幹～～</a:t>
            </a:r>
            <a:br>
              <a:rPr kumimoji="1" lang="ja-JP" altLang="en-US" sz="4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rPr>
            </a:b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税金の仕組みを考えることは</a:t>
            </a:r>
            <a:endPar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5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日本の未来を考えることと同じこと</a:t>
            </a:r>
          </a:p>
        </p:txBody>
      </p:sp>
      <p:sp>
        <p:nvSpPr>
          <p:cNvPr id="12" name="屈折矢印 11"/>
          <p:cNvSpPr/>
          <p:nvPr/>
        </p:nvSpPr>
        <p:spPr>
          <a:xfrm rot="5400000" flipH="1">
            <a:off x="1168512" y="1504668"/>
            <a:ext cx="1800000" cy="2879725"/>
          </a:xfrm>
          <a:prstGeom prst="bentUpArrow">
            <a:avLst>
              <a:gd name="adj1" fmla="val 16026"/>
              <a:gd name="adj2" fmla="val 14852"/>
              <a:gd name="adj3" fmla="val 22942"/>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3592515" y="5833775"/>
            <a:ext cx="1981200" cy="914400"/>
            <a:chOff x="3525838" y="5805488"/>
            <a:chExt cx="1981200" cy="914400"/>
          </a:xfrm>
        </p:grpSpPr>
        <p:sp>
          <p:nvSpPr>
            <p:cNvPr id="14" name="角丸四角形 13"/>
            <p:cNvSpPr/>
            <p:nvPr/>
          </p:nvSpPr>
          <p:spPr>
            <a:xfrm>
              <a:off x="3525838" y="5805488"/>
              <a:ext cx="1981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323" name="テキスト ボックス 16"/>
            <p:cNvSpPr txBox="1">
              <a:spLocks noChangeArrowheads="1"/>
            </p:cNvSpPr>
            <p:nvPr/>
          </p:nvSpPr>
          <p:spPr bwMode="auto">
            <a:xfrm>
              <a:off x="3590925" y="5949950"/>
              <a:ext cx="1727200" cy="64633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私たちが負担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申告納税</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7" name="グループ化 6"/>
          <p:cNvGrpSpPr/>
          <p:nvPr/>
        </p:nvGrpSpPr>
        <p:grpSpPr>
          <a:xfrm>
            <a:off x="250826" y="3914726"/>
            <a:ext cx="1981200" cy="914400"/>
            <a:chOff x="250825" y="3573463"/>
            <a:chExt cx="1981200" cy="914400"/>
          </a:xfrm>
        </p:grpSpPr>
        <p:sp>
          <p:nvSpPr>
            <p:cNvPr id="15" name="角丸四角形 14"/>
            <p:cNvSpPr/>
            <p:nvPr/>
          </p:nvSpPr>
          <p:spPr>
            <a:xfrm>
              <a:off x="250825" y="3573463"/>
              <a:ext cx="1981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324" name="テキスト ボックス 17"/>
            <p:cNvSpPr txBox="1">
              <a:spLocks noChangeArrowheads="1"/>
            </p:cNvSpPr>
            <p:nvPr/>
          </p:nvSpPr>
          <p:spPr bwMode="auto">
            <a:xfrm>
              <a:off x="377825" y="3700463"/>
              <a:ext cx="1728788" cy="64633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税金の活用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公平・効率</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6911976" y="3909747"/>
            <a:ext cx="1981200" cy="914400"/>
            <a:chOff x="6911975" y="3536950"/>
            <a:chExt cx="1981200" cy="914400"/>
          </a:xfrm>
        </p:grpSpPr>
        <p:sp>
          <p:nvSpPr>
            <p:cNvPr id="13" name="角丸四角形 12"/>
            <p:cNvSpPr/>
            <p:nvPr/>
          </p:nvSpPr>
          <p:spPr>
            <a:xfrm>
              <a:off x="6911975" y="3536950"/>
              <a:ext cx="1981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325" name="テキスト ボックス 18"/>
            <p:cNvSpPr txBox="1">
              <a:spLocks noChangeArrowheads="1"/>
            </p:cNvSpPr>
            <p:nvPr/>
          </p:nvSpPr>
          <p:spPr bwMode="auto">
            <a:xfrm>
              <a:off x="6911975" y="3667125"/>
              <a:ext cx="195738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法律を作る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租税法律主義</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17" name="グループ化 16"/>
          <p:cNvGrpSpPr/>
          <p:nvPr/>
        </p:nvGrpSpPr>
        <p:grpSpPr>
          <a:xfrm>
            <a:off x="5572126" y="2304802"/>
            <a:ext cx="1729236" cy="988835"/>
            <a:chOff x="6966789" y="2464133"/>
            <a:chExt cx="1729236" cy="988835"/>
          </a:xfrm>
        </p:grpSpPr>
        <p:sp>
          <p:nvSpPr>
            <p:cNvPr id="13328" name="テキスト ボックス 22"/>
            <p:cNvSpPr txBox="1">
              <a:spLocks noChangeArrowheads="1"/>
            </p:cNvSpPr>
            <p:nvPr/>
          </p:nvSpPr>
          <p:spPr bwMode="auto">
            <a:xfrm>
              <a:off x="7917252" y="2552842"/>
              <a:ext cx="778773"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選挙</a:t>
              </a:r>
            </a:p>
          </p:txBody>
        </p:sp>
        <p:pic>
          <p:nvPicPr>
            <p:cNvPr id="13331" name="Picture 2" descr="投票所のイラスト（選挙）"/>
            <p:cNvPicPr>
              <a:picLocks noChangeAspect="1" noChangeArrowheads="1"/>
            </p:cNvPicPr>
            <p:nvPr/>
          </p:nvPicPr>
          <p:blipFill>
            <a:blip r:embed="rId3" cstate="print"/>
            <a:srcRect/>
            <a:stretch>
              <a:fillRect/>
            </a:stretch>
          </p:blipFill>
          <p:spPr bwMode="auto">
            <a:xfrm>
              <a:off x="6966789" y="2464133"/>
              <a:ext cx="988835" cy="988835"/>
            </a:xfrm>
            <a:prstGeom prst="rect">
              <a:avLst/>
            </a:prstGeom>
            <a:noFill/>
            <a:ln w="9525">
              <a:noFill/>
              <a:miter lim="800000"/>
              <a:headEnd/>
              <a:tailEnd/>
            </a:ln>
          </p:spPr>
        </p:pic>
      </p:grpSp>
      <p:grpSp>
        <p:nvGrpSpPr>
          <p:cNvPr id="19" name="グループ化 18"/>
          <p:cNvGrpSpPr/>
          <p:nvPr/>
        </p:nvGrpSpPr>
        <p:grpSpPr>
          <a:xfrm>
            <a:off x="920336" y="5019031"/>
            <a:ext cx="1426531" cy="790575"/>
            <a:chOff x="938121" y="4959938"/>
            <a:chExt cx="1426531" cy="790575"/>
          </a:xfrm>
        </p:grpSpPr>
        <p:pic>
          <p:nvPicPr>
            <p:cNvPr id="13338" name="Picture 2" descr="男性ニュースキャスターのイラスト"/>
            <p:cNvPicPr>
              <a:picLocks noChangeAspect="1" noChangeArrowheads="1"/>
            </p:cNvPicPr>
            <p:nvPr/>
          </p:nvPicPr>
          <p:blipFill>
            <a:blip r:embed="rId4" cstate="print"/>
            <a:srcRect/>
            <a:stretch>
              <a:fillRect/>
            </a:stretch>
          </p:blipFill>
          <p:spPr bwMode="auto">
            <a:xfrm>
              <a:off x="938121" y="4959938"/>
              <a:ext cx="790575" cy="790575"/>
            </a:xfrm>
            <a:prstGeom prst="rect">
              <a:avLst/>
            </a:prstGeom>
            <a:noFill/>
            <a:ln w="9525">
              <a:noFill/>
              <a:miter lim="800000"/>
              <a:headEnd/>
              <a:tailEnd/>
            </a:ln>
          </p:spPr>
        </p:pic>
        <p:sp>
          <p:nvSpPr>
            <p:cNvPr id="13339" name="テキスト ボックス 22"/>
            <p:cNvSpPr txBox="1">
              <a:spLocks noChangeArrowheads="1"/>
            </p:cNvSpPr>
            <p:nvPr/>
          </p:nvSpPr>
          <p:spPr bwMode="auto">
            <a:xfrm>
              <a:off x="1482679" y="5175775"/>
              <a:ext cx="881973"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税務署</a:t>
              </a:r>
            </a:p>
          </p:txBody>
        </p:sp>
      </p:grpSp>
      <p:grpSp>
        <p:nvGrpSpPr>
          <p:cNvPr id="18" name="グループ化 17"/>
          <p:cNvGrpSpPr/>
          <p:nvPr/>
        </p:nvGrpSpPr>
        <p:grpSpPr>
          <a:xfrm>
            <a:off x="7002683" y="4847031"/>
            <a:ext cx="1220981" cy="962886"/>
            <a:chOff x="6986367" y="5113824"/>
            <a:chExt cx="1220981" cy="962886"/>
          </a:xfrm>
        </p:grpSpPr>
        <p:sp>
          <p:nvSpPr>
            <p:cNvPr id="13327" name="テキスト ボックス 21"/>
            <p:cNvSpPr txBox="1">
              <a:spLocks noChangeArrowheads="1"/>
            </p:cNvSpPr>
            <p:nvPr/>
          </p:nvSpPr>
          <p:spPr bwMode="auto">
            <a:xfrm>
              <a:off x="7557811" y="5166223"/>
              <a:ext cx="649537"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国会</a:t>
              </a:r>
            </a:p>
          </p:txBody>
        </p:sp>
        <p:pic>
          <p:nvPicPr>
            <p:cNvPr id="13340" name="Picture 4" descr="総理大臣のイラスト"/>
            <p:cNvPicPr>
              <a:picLocks noChangeAspect="1" noChangeArrowheads="1"/>
            </p:cNvPicPr>
            <p:nvPr/>
          </p:nvPicPr>
          <p:blipFill>
            <a:blip r:embed="rId5" cstate="print"/>
            <a:srcRect/>
            <a:stretch>
              <a:fillRect/>
            </a:stretch>
          </p:blipFill>
          <p:spPr bwMode="auto">
            <a:xfrm>
              <a:off x="6986367" y="5113824"/>
              <a:ext cx="1054589" cy="962886"/>
            </a:xfrm>
            <a:prstGeom prst="rect">
              <a:avLst/>
            </a:prstGeom>
            <a:noFill/>
            <a:ln w="9525">
              <a:noFill/>
              <a:miter lim="800000"/>
              <a:headEnd/>
              <a:tailEnd/>
            </a:ln>
          </p:spPr>
        </p:pic>
      </p:grpSp>
      <p:grpSp>
        <p:nvGrpSpPr>
          <p:cNvPr id="6" name="グループ化 5"/>
          <p:cNvGrpSpPr/>
          <p:nvPr/>
        </p:nvGrpSpPr>
        <p:grpSpPr>
          <a:xfrm>
            <a:off x="3590926" y="1928043"/>
            <a:ext cx="1981200" cy="914400"/>
            <a:chOff x="3635375" y="1196975"/>
            <a:chExt cx="1981200" cy="914400"/>
          </a:xfrm>
        </p:grpSpPr>
        <p:sp>
          <p:nvSpPr>
            <p:cNvPr id="4" name="角丸四角形 3"/>
            <p:cNvSpPr/>
            <p:nvPr/>
          </p:nvSpPr>
          <p:spPr>
            <a:xfrm>
              <a:off x="3635375" y="1196975"/>
              <a:ext cx="19812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345" name="テキスト ボックス 4"/>
            <p:cNvSpPr txBox="1">
              <a:spLocks noChangeArrowheads="1"/>
            </p:cNvSpPr>
            <p:nvPr/>
          </p:nvSpPr>
          <p:spPr bwMode="auto">
            <a:xfrm>
              <a:off x="3679885" y="1341438"/>
              <a:ext cx="1892300"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私たちが主人公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国民主権</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4" name="屈折矢印 33"/>
          <p:cNvSpPr/>
          <p:nvPr/>
        </p:nvSpPr>
        <p:spPr>
          <a:xfrm rot="16200000" flipH="1">
            <a:off x="6193021" y="4343334"/>
            <a:ext cx="1800000" cy="2879725"/>
          </a:xfrm>
          <a:prstGeom prst="bentUpArrow">
            <a:avLst>
              <a:gd name="adj1" fmla="val 16026"/>
              <a:gd name="adj2" fmla="val 14852"/>
              <a:gd name="adj3" fmla="val 22942"/>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屈折矢印 34"/>
          <p:cNvSpPr/>
          <p:nvPr/>
        </p:nvSpPr>
        <p:spPr>
          <a:xfrm flipH="1">
            <a:off x="529631" y="4847031"/>
            <a:ext cx="2880000" cy="1800000"/>
          </a:xfrm>
          <a:prstGeom prst="bentUpArrow">
            <a:avLst>
              <a:gd name="adj1" fmla="val 16026"/>
              <a:gd name="adj2" fmla="val 14852"/>
              <a:gd name="adj3" fmla="val 22942"/>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屈折矢印 35"/>
          <p:cNvSpPr/>
          <p:nvPr/>
        </p:nvSpPr>
        <p:spPr>
          <a:xfrm rot="10800000" flipH="1">
            <a:off x="5715179" y="2059294"/>
            <a:ext cx="2880000" cy="1800000"/>
          </a:xfrm>
          <a:prstGeom prst="bentUpArrow">
            <a:avLst>
              <a:gd name="adj1" fmla="val 16026"/>
              <a:gd name="adj2" fmla="val 14852"/>
              <a:gd name="adj3" fmla="val 22942"/>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21"/>
          <p:cNvSpPr txBox="1">
            <a:spLocks noChangeArrowheads="1"/>
          </p:cNvSpPr>
          <p:nvPr/>
        </p:nvSpPr>
        <p:spPr bwMode="auto">
          <a:xfrm>
            <a:off x="8479153" y="4932927"/>
            <a:ext cx="492443" cy="598882"/>
          </a:xfrm>
          <a:prstGeom prst="rect">
            <a:avLst/>
          </a:prstGeom>
          <a:noFill/>
          <a:ln w="9525">
            <a:noFill/>
            <a:miter lim="800000"/>
            <a:headEnd/>
            <a:tailEnd/>
          </a:ln>
        </p:spPr>
        <p:txBody>
          <a:bodyPr vert="eaVert"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立法</a:t>
            </a:r>
          </a:p>
        </p:txBody>
      </p:sp>
      <p:grpSp>
        <p:nvGrpSpPr>
          <p:cNvPr id="20" name="グループ化 19"/>
          <p:cNvGrpSpPr/>
          <p:nvPr/>
        </p:nvGrpSpPr>
        <p:grpSpPr>
          <a:xfrm>
            <a:off x="136207" y="2589851"/>
            <a:ext cx="1833424" cy="1267885"/>
            <a:chOff x="136207" y="2589851"/>
            <a:chExt cx="1833424" cy="1267885"/>
          </a:xfrm>
        </p:grpSpPr>
        <p:sp>
          <p:nvSpPr>
            <p:cNvPr id="13330" name="テキスト ボックス 25"/>
            <p:cNvSpPr txBox="1">
              <a:spLocks noChangeArrowheads="1"/>
            </p:cNvSpPr>
            <p:nvPr/>
          </p:nvSpPr>
          <p:spPr bwMode="auto">
            <a:xfrm>
              <a:off x="893682" y="2589851"/>
              <a:ext cx="649537"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内閣</a:t>
              </a:r>
            </a:p>
          </p:txBody>
        </p:sp>
        <p:sp>
          <p:nvSpPr>
            <p:cNvPr id="40" name="テキスト ボックス 21"/>
            <p:cNvSpPr txBox="1">
              <a:spLocks noChangeArrowheads="1"/>
            </p:cNvSpPr>
            <p:nvPr/>
          </p:nvSpPr>
          <p:spPr bwMode="auto">
            <a:xfrm>
              <a:off x="136207" y="2916345"/>
              <a:ext cx="492443" cy="598882"/>
            </a:xfrm>
            <a:prstGeom prst="rect">
              <a:avLst/>
            </a:prstGeom>
            <a:noFill/>
            <a:ln w="9525">
              <a:noFill/>
              <a:miter lim="800000"/>
              <a:headEnd/>
              <a:tailEnd/>
            </a:ln>
          </p:spPr>
          <p:txBody>
            <a:bodyPr vert="eaVert"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行政</a:t>
              </a:r>
            </a:p>
          </p:txBody>
        </p:sp>
        <p:pic>
          <p:nvPicPr>
            <p:cNvPr id="10242" name="Picture 2" descr="ねじれ国会のイラスト（政治）"/>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531" y="2891636"/>
              <a:ext cx="966100" cy="966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p:cNvGrpSpPr/>
          <p:nvPr/>
        </p:nvGrpSpPr>
        <p:grpSpPr>
          <a:xfrm>
            <a:off x="4177622" y="3219201"/>
            <a:ext cx="2825062" cy="2363805"/>
            <a:chOff x="3938430" y="3197203"/>
            <a:chExt cx="2825062" cy="2237394"/>
          </a:xfrm>
        </p:grpSpPr>
        <p:sp>
          <p:nvSpPr>
            <p:cNvPr id="21" name="円形吹き出し 20"/>
            <p:cNvSpPr/>
            <p:nvPr/>
          </p:nvSpPr>
          <p:spPr>
            <a:xfrm>
              <a:off x="3938430" y="3197203"/>
              <a:ext cx="2825062" cy="2237394"/>
            </a:xfrm>
            <a:prstGeom prst="wedgeEllipseCallout">
              <a:avLst>
                <a:gd name="adj1" fmla="val -58671"/>
                <a:gd name="adj2" fmla="val -14400"/>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326" name="テキスト ボックス 15"/>
            <p:cNvSpPr txBox="1">
              <a:spLocks noChangeArrowheads="1"/>
            </p:cNvSpPr>
            <p:nvPr/>
          </p:nvSpPr>
          <p:spPr bwMode="auto">
            <a:xfrm>
              <a:off x="4170349" y="3586959"/>
              <a:ext cx="2350323" cy="148571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つまり私たちが</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社会と積極的に</a:t>
              </a:r>
              <a:endParaRPr kumimoji="1" lang="en-US" altLang="ja-JP"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関わること</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が</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とても大事だね</a:t>
              </a:r>
            </a:p>
          </p:txBody>
        </p:sp>
      </p:grpSp>
      <p:grpSp>
        <p:nvGrpSpPr>
          <p:cNvPr id="3" name="グループ化 2"/>
          <p:cNvGrpSpPr/>
          <p:nvPr/>
        </p:nvGrpSpPr>
        <p:grpSpPr>
          <a:xfrm>
            <a:off x="1241426" y="5486016"/>
            <a:ext cx="2092818" cy="903482"/>
            <a:chOff x="1241426" y="5486016"/>
            <a:chExt cx="2092818" cy="903482"/>
          </a:xfrm>
        </p:grpSpPr>
        <p:pic>
          <p:nvPicPr>
            <p:cNvPr id="10244" name="Picture 4" descr="確定申告の申告書を書いている人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497362" y="5486016"/>
              <a:ext cx="836882" cy="885589"/>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22"/>
            <p:cNvSpPr txBox="1">
              <a:spLocks noChangeArrowheads="1"/>
            </p:cNvSpPr>
            <p:nvPr/>
          </p:nvSpPr>
          <p:spPr bwMode="auto">
            <a:xfrm>
              <a:off x="1241426" y="6020166"/>
              <a:ext cx="1346844"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申告・納税</a:t>
              </a:r>
            </a:p>
          </p:txBody>
        </p:sp>
      </p:grpSp>
      <p:sp>
        <p:nvSpPr>
          <p:cNvPr id="2" name="スライド番号プレースホルダー 1">
            <a:extLst>
              <a:ext uri="{FF2B5EF4-FFF2-40B4-BE49-F238E27FC236}">
                <a16:creationId xmlns:a16="http://schemas.microsoft.com/office/drawing/2014/main" id="{A8CB4D0B-A738-4919-A3EA-8D979E269D3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6646C1-970C-46AD-8E1C-E1ACE120016E}" type="slidenum">
              <a:rPr kumimoji="1" lang="ja-JP" altLang="en-US" sz="9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9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pic>
        <p:nvPicPr>
          <p:cNvPr id="11" name="図 10" descr="挿絵, 抽象 が含まれている画像&#10;&#10;自動的に生成された説明">
            <a:extLst>
              <a:ext uri="{FF2B5EF4-FFF2-40B4-BE49-F238E27FC236}">
                <a16:creationId xmlns:a16="http://schemas.microsoft.com/office/drawing/2014/main" id="{4D4CFB5E-314F-C330-B4FA-F7A68F7043B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04" b="89706" l="9155" r="89437">
                        <a14:foregroundMark x1="30282" y1="32843" x2="55634" y2="52451"/>
                        <a14:foregroundMark x1="55634" y1="52451" x2="59155" y2="28922"/>
                        <a14:foregroundMark x1="59155" y1="28922" x2="37324" y2="29412"/>
                        <a14:foregroundMark x1="59155" y1="50980" x2="59155" y2="50980"/>
                        <a14:foregroundMark x1="59155" y1="50980" x2="38028" y2="32843"/>
                        <a14:foregroundMark x1="38028" y1="32843" x2="69718" y2="34804"/>
                        <a14:foregroundMark x1="69718" y1="34804" x2="56338" y2="51471"/>
                        <a14:foregroundMark x1="26056" y1="18627" x2="26056" y2="18627"/>
                        <a14:foregroundMark x1="9155" y1="45588" x2="9155" y2="45588"/>
                        <a14:foregroundMark x1="9859" y1="41667" x2="9859" y2="41667"/>
                        <a14:foregroundMark x1="69014" y1="55392" x2="69014" y2="55392"/>
                        <a14:foregroundMark x1="69718" y1="55392" x2="69718" y2="55392"/>
                        <a14:foregroundMark x1="75352" y1="65196" x2="75352" y2="65196"/>
                        <a14:foregroundMark x1="60563" y1="71569" x2="60563" y2="71569"/>
                        <a14:foregroundMark x1="60563" y1="71569" x2="60563" y2="71569"/>
                        <a14:foregroundMark x1="25352" y1="62255" x2="25352" y2="62255"/>
                      </a14:backgroundRemoval>
                    </a14:imgEffect>
                  </a14:imgLayer>
                </a14:imgProps>
              </a:ext>
              <a:ext uri="{28A0092B-C50C-407E-A947-70E740481C1C}">
                <a14:useLocalDpi xmlns:a14="http://schemas.microsoft.com/office/drawing/2010/main" val="0"/>
              </a:ext>
            </a:extLst>
          </a:blip>
          <a:srcRect/>
          <a:stretch>
            <a:fillRect/>
          </a:stretch>
        </p:blipFill>
        <p:spPr bwMode="auto">
          <a:xfrm>
            <a:off x="2240356" y="2908420"/>
            <a:ext cx="2016224" cy="2885025"/>
          </a:xfrm>
          <a:prstGeom prst="rect">
            <a:avLst/>
          </a:prstGeom>
          <a:solidFill>
            <a:schemeClr val="bg1">
              <a:alpha val="0"/>
            </a:schemeClr>
          </a:solidFill>
          <a:ln>
            <a:noFill/>
          </a:ln>
        </p:spPr>
      </p:pic>
    </p:spTree>
    <p:extLst>
      <p:ext uri="{BB962C8B-B14F-4D97-AF65-F5344CB8AC3E}">
        <p14:creationId xmlns:p14="http://schemas.microsoft.com/office/powerpoint/2010/main" val="20485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75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750"/>
                                        <p:tgtEl>
                                          <p:spTgt spid="3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2500"/>
                            </p:stCondLst>
                            <p:childTnLst>
                              <p:par>
                                <p:cTn id="26" presetID="10" presetClass="entr" presetSubtype="0" fill="hold" grpId="0" nodeType="afterEffect">
                                  <p:stCondLst>
                                    <p:cond delay="7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500"/>
                            </p:stCondLst>
                            <p:childTnLst>
                              <p:par>
                                <p:cTn id="37" presetID="10" presetClass="entr" presetSubtype="0" fill="hold" grpId="0" nodeType="afterEffect">
                                  <p:stCondLst>
                                    <p:cond delay="75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childTnLst>
                                </p:cTn>
                              </p:par>
                              <p:par>
                                <p:cTn id="40" presetID="10" presetClass="entr" presetSubtype="0" fill="hold" nodeType="withEffect">
                                  <p:stCondLst>
                                    <p:cond delay="75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6500"/>
                            </p:stCondLst>
                            <p:childTnLst>
                              <p:par>
                                <p:cTn id="51" presetID="10" presetClass="entr" presetSubtype="0" fill="hold" grpId="0" nodeType="afterEffect">
                                  <p:stCondLst>
                                    <p:cond delay="10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750"/>
                                        <p:tgtEl>
                                          <p:spTgt spid="12"/>
                                        </p:tgtEl>
                                      </p:cBhvr>
                                    </p:animEffect>
                                  </p:childTnLst>
                                </p:cTn>
                              </p:par>
                            </p:childTnLst>
                          </p:cTn>
                        </p:par>
                        <p:par>
                          <p:cTn id="54" fill="hold">
                            <p:stCondLst>
                              <p:cond delay="825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5" grpId="0" animBg="1"/>
      <p:bldP spid="36" grpId="0" animBg="1"/>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BC091-B34E-46AF-9038-315AD9D2D021}"/>
              </a:ext>
            </a:extLst>
          </p:cNvPr>
          <p:cNvSpPr>
            <a:spLocks noGrp="1"/>
          </p:cNvSpPr>
          <p:nvPr>
            <p:ph type="title"/>
          </p:nvPr>
        </p:nvSpPr>
        <p:spPr>
          <a:xfrm>
            <a:off x="755576" y="1484784"/>
            <a:ext cx="7185099" cy="4176464"/>
          </a:xfrm>
        </p:spPr>
        <p:txBody>
          <a:bodyPr>
            <a:normAutofit fontScale="90000"/>
          </a:bodyPr>
          <a:lstStyle/>
          <a:p>
            <a:r>
              <a:rPr lang="ja-JP" altLang="en-US" sz="4000" dirty="0">
                <a:latin typeface="HG丸ｺﾞｼｯｸM-PRO" panose="020F0600000000000000" pitchFamily="50" charset="-128"/>
                <a:ea typeface="HG丸ｺﾞｼｯｸM-PRO" panose="020F0600000000000000" pitchFamily="50" charset="-128"/>
              </a:rPr>
              <a:t>ディベートについて（講師用）</a:t>
            </a:r>
            <a:br>
              <a:rPr lang="en-US" altLang="ja-JP" sz="4000" dirty="0">
                <a:latin typeface="HG丸ｺﾞｼｯｸM-PRO" panose="020F0600000000000000" pitchFamily="50" charset="-128"/>
                <a:ea typeface="HG丸ｺﾞｼｯｸM-PRO" panose="020F0600000000000000" pitchFamily="50" charset="-128"/>
              </a:rPr>
            </a:br>
            <a:br>
              <a:rPr lang="en-US" altLang="ja-JP" sz="4000" dirty="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以下のスライドにて、</a:t>
            </a:r>
            <a:r>
              <a:rPr kumimoji="1" lang="ja-JP" altLang="en-US" sz="4000" kern="1200" dirty="0">
                <a:solidFill>
                  <a:schemeClr val="tx1"/>
                </a:solidFill>
                <a:latin typeface="HG丸ｺﾞｼｯｸM-PRO" panose="020F0600000000000000" pitchFamily="50" charset="-128"/>
                <a:ea typeface="HG丸ｺﾞｼｯｸM-PRO" panose="020F0600000000000000" pitchFamily="50" charset="-128"/>
                <a:cs typeface="+mn-cs"/>
              </a:rPr>
              <a:t>ディベートの留意点や軽減税率制度を考えるためのヒントについて簡単に</a:t>
            </a:r>
            <a:r>
              <a:rPr lang="ja-JP" altLang="en-US" sz="4000" dirty="0">
                <a:latin typeface="HG丸ｺﾞｼｯｸM-PRO" panose="020F0600000000000000" pitchFamily="50" charset="-128"/>
                <a:ea typeface="HG丸ｺﾞｼｯｸM-PRO" panose="020F0600000000000000" pitchFamily="50" charset="-128"/>
                <a:cs typeface="+mn-cs"/>
              </a:rPr>
              <a:t>記載</a:t>
            </a:r>
            <a:r>
              <a:rPr kumimoji="1" lang="ja-JP" altLang="en-US" sz="4000" kern="1200" dirty="0">
                <a:solidFill>
                  <a:schemeClr val="tx1"/>
                </a:solidFill>
                <a:latin typeface="HG丸ｺﾞｼｯｸM-PRO" panose="020F0600000000000000" pitchFamily="50" charset="-128"/>
                <a:ea typeface="HG丸ｺﾞｼｯｸM-PRO" panose="020F0600000000000000" pitchFamily="50" charset="-128"/>
                <a:cs typeface="+mn-cs"/>
              </a:rPr>
              <a:t>していますので、参考にしてください。</a:t>
            </a:r>
            <a:br>
              <a:rPr lang="en-US" altLang="ja-JP" sz="4000" dirty="0">
                <a:latin typeface="HG丸ｺﾞｼｯｸM-PRO" panose="020F0600000000000000" pitchFamily="50" charset="-128"/>
                <a:ea typeface="HG丸ｺﾞｼｯｸM-PRO" panose="020F0600000000000000" pitchFamily="50" charset="-128"/>
              </a:rPr>
            </a:br>
            <a:endParaRPr lang="ja-JP" altLang="en-US" sz="40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FE94739B-87AF-2BBC-6594-799CF8C576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1015603" cy="1441565"/>
          </a:xfrm>
          <a:prstGeom prst="rect">
            <a:avLst/>
          </a:prstGeom>
          <a:noFill/>
          <a:ln>
            <a:noFill/>
          </a:ln>
        </p:spPr>
      </p:pic>
    </p:spTree>
    <p:extLst>
      <p:ext uri="{BB962C8B-B14F-4D97-AF65-F5344CB8AC3E}">
        <p14:creationId xmlns:p14="http://schemas.microsoft.com/office/powerpoint/2010/main" val="348853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BC091-B34E-46AF-9038-315AD9D2D021}"/>
              </a:ext>
            </a:extLst>
          </p:cNvPr>
          <p:cNvSpPr>
            <a:spLocks noGrp="1"/>
          </p:cNvSpPr>
          <p:nvPr>
            <p:ph type="title"/>
          </p:nvPr>
        </p:nvSpPr>
        <p:spPr>
          <a:xfrm>
            <a:off x="2066925" y="1292026"/>
            <a:ext cx="5873750" cy="994172"/>
          </a:xfrm>
        </p:spPr>
        <p:txBody>
          <a:bodyPr>
            <a:normAutofit/>
          </a:bodyPr>
          <a:lstStyle/>
          <a:p>
            <a:r>
              <a:rPr lang="ja-JP" altLang="en-US" sz="3600" dirty="0"/>
              <a:t>ディベートの主な目的</a:t>
            </a:r>
          </a:p>
        </p:txBody>
      </p:sp>
      <p:sp>
        <p:nvSpPr>
          <p:cNvPr id="3" name="コンテンツ プレースホルダー 2">
            <a:extLst>
              <a:ext uri="{FF2B5EF4-FFF2-40B4-BE49-F238E27FC236}">
                <a16:creationId xmlns:a16="http://schemas.microsoft.com/office/drawing/2014/main" id="{5489DF39-9114-409F-8622-33F704FCC1C4}"/>
              </a:ext>
            </a:extLst>
          </p:cNvPr>
          <p:cNvSpPr>
            <a:spLocks noGrp="1"/>
          </p:cNvSpPr>
          <p:nvPr>
            <p:ph idx="1"/>
          </p:nvPr>
        </p:nvSpPr>
        <p:spPr>
          <a:xfrm>
            <a:off x="840469" y="2715328"/>
            <a:ext cx="7463061" cy="3037682"/>
          </a:xfrm>
        </p:spPr>
        <p:txBody>
          <a:bodyPr anchor="ctr">
            <a:normAutofit lnSpcReduction="10000"/>
          </a:bodyPr>
          <a:lstStyle/>
          <a:p>
            <a:r>
              <a:rPr lang="ja-JP" altLang="en-US" sz="4000" dirty="0"/>
              <a:t>相手を説得すること→</a:t>
            </a:r>
            <a:r>
              <a:rPr lang="en-US" altLang="ja-JP" sz="4000" dirty="0"/>
              <a:t>×</a:t>
            </a:r>
          </a:p>
          <a:p>
            <a:r>
              <a:rPr lang="ja-JP" altLang="en-US" sz="4000" b="1" dirty="0"/>
              <a:t>テーマ</a:t>
            </a:r>
            <a:r>
              <a:rPr lang="ja-JP" altLang="en-US" sz="4000" dirty="0"/>
              <a:t>に対して対立する立場をとる</a:t>
            </a:r>
            <a:r>
              <a:rPr lang="ja-JP" altLang="en-US" sz="4000" b="1" dirty="0"/>
              <a:t>ディベーター</a:t>
            </a:r>
            <a:r>
              <a:rPr lang="ja-JP" altLang="en-US" sz="4000" dirty="0"/>
              <a:t>同士が</a:t>
            </a:r>
            <a:r>
              <a:rPr lang="ja-JP" altLang="en-US" sz="4000" b="1" dirty="0"/>
              <a:t>聴衆</a:t>
            </a:r>
            <a:r>
              <a:rPr lang="ja-JP" altLang="en-US" sz="4000" dirty="0"/>
              <a:t>を</a:t>
            </a:r>
            <a:r>
              <a:rPr lang="ja-JP" altLang="en-US" sz="4000" b="1" dirty="0"/>
              <a:t>論理的に説得するために</a:t>
            </a:r>
            <a:r>
              <a:rPr lang="ja-JP" altLang="en-US" sz="4000" dirty="0"/>
              <a:t>議論すること→〇</a:t>
            </a:r>
          </a:p>
        </p:txBody>
      </p:sp>
      <p:pic>
        <p:nvPicPr>
          <p:cNvPr id="7" name="図 6">
            <a:extLst>
              <a:ext uri="{FF2B5EF4-FFF2-40B4-BE49-F238E27FC236}">
                <a16:creationId xmlns:a16="http://schemas.microsoft.com/office/drawing/2014/main" id="{47759F30-54D5-A511-6006-2768C7632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322" y="1292026"/>
            <a:ext cx="1015603" cy="1441565"/>
          </a:xfrm>
          <a:prstGeom prst="rect">
            <a:avLst/>
          </a:prstGeom>
          <a:noFill/>
          <a:ln>
            <a:noFill/>
          </a:ln>
        </p:spPr>
      </p:pic>
    </p:spTree>
    <p:extLst>
      <p:ext uri="{BB962C8B-B14F-4D97-AF65-F5344CB8AC3E}">
        <p14:creationId xmlns:p14="http://schemas.microsoft.com/office/powerpoint/2010/main" val="3900093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451312"/>
            <a:ext cx="7825761" cy="1318181"/>
          </a:xfrm>
          <a:prstGeom prst="rect">
            <a:avLst/>
          </a:prstGeom>
        </p:spPr>
        <p:txBody>
          <a:bodyPr wrap="square">
            <a:spAutoFit/>
          </a:bodyPr>
          <a:lstStyle/>
          <a:p>
            <a:pPr defTabSz="685800" fontAlgn="base">
              <a:lnSpc>
                <a:spcPct val="150000"/>
              </a:lnSpc>
              <a:spcBef>
                <a:spcPct val="0"/>
              </a:spcBef>
              <a:spcAft>
                <a:spcPct val="0"/>
              </a:spcAft>
              <a:defRPr/>
            </a:pPr>
            <a:endParaRPr lang="en-US" altLang="ja-JP" sz="2800" dirty="0"/>
          </a:p>
          <a:p>
            <a:pPr defTabSz="685800" fontAlgn="base">
              <a:lnSpc>
                <a:spcPct val="150000"/>
              </a:lnSpc>
              <a:spcBef>
                <a:spcPct val="0"/>
              </a:spcBef>
              <a:spcAft>
                <a:spcPct val="0"/>
              </a:spcAft>
              <a:defRPr/>
            </a:pPr>
            <a:endParaRPr lang="en-US" altLang="ja-JP" sz="2800" b="1" dirty="0">
              <a:latin typeface="YuGo"/>
            </a:endParaRPr>
          </a:p>
        </p:txBody>
      </p:sp>
      <p:sp>
        <p:nvSpPr>
          <p:cNvPr id="9" name="タイトル 1"/>
          <p:cNvSpPr>
            <a:spLocks noGrp="1"/>
          </p:cNvSpPr>
          <p:nvPr>
            <p:ph type="title"/>
          </p:nvPr>
        </p:nvSpPr>
        <p:spPr>
          <a:xfrm>
            <a:off x="457200" y="476672"/>
            <a:ext cx="8229600" cy="666328"/>
          </a:xfrm>
        </p:spPr>
        <p:txBody>
          <a:bodyPr>
            <a:normAutofit/>
          </a:bodyPr>
          <a:lstStyle/>
          <a:p>
            <a:r>
              <a:rPr lang="ja-JP" altLang="en-US" dirty="0"/>
              <a:t>軽減税率制度を考えるヒント①</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26</a:t>
            </a:fld>
            <a:endParaRPr kumimoji="1" lang="ja-JP" altLang="en-US"/>
          </a:p>
        </p:txBody>
      </p:sp>
      <p:sp>
        <p:nvSpPr>
          <p:cNvPr id="7" name="コンテンツ プレースホルダー 4">
            <a:extLst>
              <a:ext uri="{FF2B5EF4-FFF2-40B4-BE49-F238E27FC236}">
                <a16:creationId xmlns:a16="http://schemas.microsoft.com/office/drawing/2014/main" id="{821E7805-6FB3-4BD1-AFE5-2C432B748775}"/>
              </a:ext>
            </a:extLst>
          </p:cNvPr>
          <p:cNvSpPr>
            <a:spLocks noGrp="1"/>
          </p:cNvSpPr>
          <p:nvPr>
            <p:ph sz="quarter" idx="1"/>
          </p:nvPr>
        </p:nvSpPr>
        <p:spPr>
          <a:xfrm>
            <a:off x="457200" y="1219201"/>
            <a:ext cx="8229600" cy="2641848"/>
          </a:xfrm>
        </p:spPr>
        <p:txBody>
          <a:bodyPr>
            <a:noAutofit/>
          </a:bodyPr>
          <a:lstStyle/>
          <a:p>
            <a:pPr marL="0" indent="0" algn="just">
              <a:buNone/>
            </a:pPr>
            <a:r>
              <a:rPr lang="ja-JP" altLang="en-US" sz="4400" b="1" dirty="0">
                <a:solidFill>
                  <a:srgbClr val="11111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税制の基本原則「公平・中立・簡素」の観点から軽減税率制度を検討するとどうなるか？ </a:t>
            </a:r>
            <a:endParaRPr lang="ja-JP" altLang="ja-JP" sz="4400" b="1" dirty="0">
              <a:solidFill>
                <a:srgbClr val="11111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51072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451312"/>
            <a:ext cx="7825761" cy="1318181"/>
          </a:xfrm>
          <a:prstGeom prst="rect">
            <a:avLst/>
          </a:prstGeom>
        </p:spPr>
        <p:txBody>
          <a:bodyPr wrap="square">
            <a:spAutoFit/>
          </a:bodyPr>
          <a:lstStyle/>
          <a:p>
            <a:pPr defTabSz="685800" fontAlgn="base">
              <a:lnSpc>
                <a:spcPct val="150000"/>
              </a:lnSpc>
              <a:spcBef>
                <a:spcPct val="0"/>
              </a:spcBef>
              <a:spcAft>
                <a:spcPct val="0"/>
              </a:spcAft>
              <a:defRPr/>
            </a:pPr>
            <a:endParaRPr lang="en-US" altLang="ja-JP" sz="2800" dirty="0"/>
          </a:p>
          <a:p>
            <a:pPr defTabSz="685800" fontAlgn="base">
              <a:lnSpc>
                <a:spcPct val="150000"/>
              </a:lnSpc>
              <a:spcBef>
                <a:spcPct val="0"/>
              </a:spcBef>
              <a:spcAft>
                <a:spcPct val="0"/>
              </a:spcAft>
              <a:defRPr/>
            </a:pPr>
            <a:endParaRPr lang="en-US" altLang="ja-JP" sz="2800" b="1" dirty="0">
              <a:latin typeface="YuGo"/>
            </a:endParaRPr>
          </a:p>
        </p:txBody>
      </p:sp>
      <p:sp>
        <p:nvSpPr>
          <p:cNvPr id="9" name="タイトル 1"/>
          <p:cNvSpPr>
            <a:spLocks noGrp="1"/>
          </p:cNvSpPr>
          <p:nvPr>
            <p:ph type="title"/>
          </p:nvPr>
        </p:nvSpPr>
        <p:spPr>
          <a:xfrm>
            <a:off x="457200" y="260648"/>
            <a:ext cx="8229600" cy="882352"/>
          </a:xfrm>
        </p:spPr>
        <p:txBody>
          <a:bodyPr>
            <a:noAutofit/>
          </a:bodyPr>
          <a:lstStyle/>
          <a:p>
            <a:pPr marL="0" indent="0" algn="just">
              <a:buNone/>
            </a:pPr>
            <a:r>
              <a:rPr lang="ja-JP" altLang="en-US" sz="2400" dirty="0"/>
              <a:t>（参考）「わが国税制の現状と課題－</a:t>
            </a:r>
            <a:r>
              <a:rPr lang="en-US" altLang="ja-JP" sz="2400" dirty="0"/>
              <a:t>21</a:t>
            </a:r>
            <a:r>
              <a:rPr lang="ja-JP" altLang="en-US" sz="2400" dirty="0"/>
              <a:t>世紀に向けた国民の参加と選択－」（</a:t>
            </a:r>
            <a:r>
              <a:rPr lang="en-US" altLang="ja-JP" sz="2400" dirty="0"/>
              <a:t>2000</a:t>
            </a:r>
            <a:r>
              <a:rPr lang="ja-JP" altLang="en-US" sz="2400" dirty="0"/>
              <a:t>年</a:t>
            </a:r>
            <a:r>
              <a:rPr lang="en-US" altLang="ja-JP" sz="2400" dirty="0"/>
              <a:t>7</a:t>
            </a:r>
            <a:r>
              <a:rPr lang="ja-JP" altLang="en-US" sz="2400" dirty="0"/>
              <a:t>月</a:t>
            </a:r>
            <a:r>
              <a:rPr lang="en-US" altLang="ja-JP" sz="2400" dirty="0"/>
              <a:t>14</a:t>
            </a:r>
            <a:r>
              <a:rPr lang="ja-JP" altLang="en-US" sz="2400" dirty="0"/>
              <a:t>日税制調査会答申）</a:t>
            </a:r>
            <a:endParaRPr lang="en-US" altLang="ja-JP" sz="2400"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27</a:t>
            </a:fld>
            <a:endParaRPr kumimoji="1" lang="ja-JP" altLang="en-US"/>
          </a:p>
        </p:txBody>
      </p:sp>
      <p:sp>
        <p:nvSpPr>
          <p:cNvPr id="7" name="コンテンツ プレースホルダー 4">
            <a:extLst>
              <a:ext uri="{FF2B5EF4-FFF2-40B4-BE49-F238E27FC236}">
                <a16:creationId xmlns:a16="http://schemas.microsoft.com/office/drawing/2014/main" id="{821E7805-6FB3-4BD1-AFE5-2C432B748775}"/>
              </a:ext>
            </a:extLst>
          </p:cNvPr>
          <p:cNvSpPr>
            <a:spLocks noGrp="1"/>
          </p:cNvSpPr>
          <p:nvPr>
            <p:ph sz="quarter" idx="1"/>
          </p:nvPr>
        </p:nvSpPr>
        <p:spPr>
          <a:xfrm>
            <a:off x="457200" y="1219200"/>
            <a:ext cx="8229600" cy="5018112"/>
          </a:xfrm>
        </p:spPr>
        <p:txBody>
          <a:bodyPr>
            <a:noAutofit/>
          </a:bodyPr>
          <a:lstStyle/>
          <a:p>
            <a:pPr marL="0" indent="0" algn="just">
              <a:buNone/>
            </a:pPr>
            <a:r>
              <a:rPr lang="ja-JP" altLang="en-US" sz="2800" dirty="0"/>
              <a:t>・「公平」の原則</a:t>
            </a:r>
            <a:endParaRPr lang="en-US" altLang="ja-JP" sz="2800" dirty="0"/>
          </a:p>
          <a:p>
            <a:pPr marL="0" indent="0" algn="just">
              <a:buNone/>
            </a:pPr>
            <a:r>
              <a:rPr lang="ja-JP" altLang="en-US" sz="2800" dirty="0"/>
              <a:t>　税制の基本原則の中でも最も大切のもの。</a:t>
            </a:r>
            <a:endParaRPr lang="en-US" altLang="ja-JP" sz="2800" dirty="0"/>
          </a:p>
          <a:p>
            <a:pPr marL="0" indent="0" algn="just">
              <a:buNone/>
            </a:pPr>
            <a:r>
              <a:rPr lang="ja-JP" altLang="en-US" sz="2800" dirty="0"/>
              <a:t>　水平的公平と垂直的公平とがあり、近年では世代間の公平が一層重要。</a:t>
            </a:r>
          </a:p>
          <a:p>
            <a:pPr marL="0" indent="0" algn="just">
              <a:buNone/>
            </a:pPr>
            <a:r>
              <a:rPr lang="ja-JP" altLang="en-US" sz="2800" dirty="0"/>
              <a:t>・「中立」の原則</a:t>
            </a:r>
            <a:endParaRPr lang="en-US" altLang="ja-JP" sz="2800" dirty="0"/>
          </a:p>
          <a:p>
            <a:pPr marL="0" indent="0" algn="just">
              <a:buNone/>
            </a:pPr>
            <a:r>
              <a:rPr lang="ja-JP" altLang="en-US" sz="2800" dirty="0"/>
              <a:t>　税制ができるだけ個人や企業の経済活動における選択を歪めないようにするということ。</a:t>
            </a:r>
          </a:p>
          <a:p>
            <a:pPr marL="0" indent="0" algn="just">
              <a:buNone/>
            </a:pPr>
            <a:r>
              <a:rPr lang="ja-JP" altLang="en-US" sz="2800" dirty="0"/>
              <a:t>・「簡素」の原則</a:t>
            </a:r>
            <a:endParaRPr lang="en-US" altLang="ja-JP" sz="2800" dirty="0"/>
          </a:p>
          <a:p>
            <a:pPr marL="0" indent="0" algn="just">
              <a:buNone/>
            </a:pPr>
            <a:r>
              <a:rPr lang="ja-JP" altLang="en-US" sz="2800" dirty="0"/>
              <a:t>　税制の仕組みをできるだけ簡素なものとし、納税者が理解しやすいものとするということ。</a:t>
            </a:r>
            <a:endParaRPr lang="en-US" altLang="ja-JP" sz="2800" dirty="0"/>
          </a:p>
        </p:txBody>
      </p:sp>
    </p:spTree>
    <p:extLst>
      <p:ext uri="{BB962C8B-B14F-4D97-AF65-F5344CB8AC3E}">
        <p14:creationId xmlns:p14="http://schemas.microsoft.com/office/powerpoint/2010/main" val="189304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lang="ja-JP" altLang="en-US" dirty="0"/>
              <a:t>軽減税率制度を考えるヒント②</a:t>
            </a:r>
            <a:endParaRPr kumimoji="1" lang="ja-JP" altLang="en-US" dirty="0"/>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28</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199" y="1219200"/>
            <a:ext cx="8229601" cy="4730080"/>
          </a:xfrm>
        </p:spPr>
        <p:txBody>
          <a:bodyPr>
            <a:noAutofit/>
          </a:bodyPr>
          <a:lstStyle/>
          <a:p>
            <a:pPr marL="0" indent="0" algn="just">
              <a:buNone/>
            </a:pPr>
            <a:r>
              <a:rPr lang="ja-JP" altLang="en-US" sz="4400" dirty="0">
                <a:solidFill>
                  <a:srgbClr val="111111"/>
                </a:solidFill>
                <a:latin typeface="YuGo"/>
              </a:rPr>
              <a:t>軽減税率制度導入の経緯を調べてみよう。</a:t>
            </a:r>
            <a:endParaRPr lang="en-US" altLang="ja-JP" sz="4400" dirty="0">
              <a:solidFill>
                <a:srgbClr val="111111"/>
              </a:solidFill>
              <a:latin typeface="YuGo"/>
            </a:endParaRPr>
          </a:p>
          <a:p>
            <a:pPr marL="0" indent="0" algn="just">
              <a:buNone/>
            </a:pPr>
            <a:r>
              <a:rPr lang="ja-JP" altLang="en-US" sz="3200" dirty="0">
                <a:solidFill>
                  <a:srgbClr val="111111"/>
                </a:solidFill>
                <a:latin typeface="YuGo"/>
              </a:rPr>
              <a:t>「</a:t>
            </a:r>
            <a:r>
              <a:rPr lang="ja-JP" altLang="ja-JP" sz="3200" b="1" dirty="0">
                <a:effectLst/>
                <a:ea typeface="游明朝" panose="02020400000000000000" pitchFamily="18" charset="-128"/>
                <a:cs typeface="Times New Roman" panose="02020603050405020304" pitchFamily="18" charset="0"/>
              </a:rPr>
              <a:t>低所得者</a:t>
            </a:r>
            <a:r>
              <a:rPr lang="ja-JP" altLang="en-US" sz="3200" b="1" dirty="0">
                <a:ea typeface="游明朝" panose="02020400000000000000" pitchFamily="18" charset="-128"/>
                <a:cs typeface="Times New Roman" panose="02020603050405020304" pitchFamily="18" charset="0"/>
              </a:rPr>
              <a:t>への</a:t>
            </a:r>
            <a:r>
              <a:rPr lang="ja-JP" altLang="en-US" sz="3200" b="1" dirty="0">
                <a:effectLst/>
                <a:ea typeface="游明朝" panose="02020400000000000000" pitchFamily="18" charset="-128"/>
                <a:cs typeface="Times New Roman" panose="02020603050405020304" pitchFamily="18" charset="0"/>
              </a:rPr>
              <a:t>配慮」以外</a:t>
            </a:r>
            <a:r>
              <a:rPr lang="ja-JP" altLang="en-US" sz="3200" b="1" dirty="0">
                <a:solidFill>
                  <a:srgbClr val="111111"/>
                </a:solidFill>
                <a:effectLst/>
                <a:latin typeface="YuGo"/>
                <a:ea typeface="游明朝" panose="02020400000000000000" pitchFamily="18" charset="-128"/>
                <a:cs typeface="Times New Roman" panose="02020603050405020304" pitchFamily="18" charset="0"/>
              </a:rPr>
              <a:t>の</a:t>
            </a:r>
            <a:r>
              <a:rPr lang="ja-JP" altLang="ja-JP" sz="3200" dirty="0">
                <a:solidFill>
                  <a:srgbClr val="111111"/>
                </a:solidFill>
                <a:latin typeface="YuGo"/>
              </a:rPr>
              <a:t>目的</a:t>
            </a:r>
            <a:r>
              <a:rPr lang="ja-JP" altLang="en-US" sz="3200" b="1" dirty="0">
                <a:effectLst/>
                <a:ea typeface="游明朝" panose="02020400000000000000" pitchFamily="18" charset="-128"/>
                <a:cs typeface="Times New Roman" panose="02020603050405020304" pitchFamily="18" charset="0"/>
              </a:rPr>
              <a:t>も</a:t>
            </a:r>
            <a:r>
              <a:rPr lang="ja-JP" altLang="en-US" sz="3200" dirty="0">
                <a:solidFill>
                  <a:srgbClr val="111111"/>
                </a:solidFill>
                <a:latin typeface="YuGo"/>
              </a:rPr>
              <a:t>ある</a:t>
            </a:r>
            <a:r>
              <a:rPr lang="ja-JP" altLang="en-US" sz="3200" b="1" dirty="0">
                <a:effectLst/>
                <a:ea typeface="游明朝" panose="02020400000000000000" pitchFamily="18" charset="-128"/>
                <a:cs typeface="Times New Roman" panose="02020603050405020304" pitchFamily="18" charset="0"/>
              </a:rPr>
              <a:t>？</a:t>
            </a:r>
            <a:endParaRPr lang="en-US" altLang="ja-JP" sz="3200" b="1" dirty="0">
              <a:effectLst/>
              <a:ea typeface="游明朝" panose="02020400000000000000" pitchFamily="18" charset="-128"/>
              <a:cs typeface="Times New Roman" panose="02020603050405020304" pitchFamily="18" charset="0"/>
            </a:endParaRPr>
          </a:p>
          <a:p>
            <a:pPr marL="0" indent="0" algn="just">
              <a:buNone/>
            </a:pPr>
            <a:r>
              <a:rPr lang="ja-JP" altLang="en-US" sz="3200" b="1" dirty="0">
                <a:solidFill>
                  <a:srgbClr val="111111"/>
                </a:solidFill>
                <a:latin typeface="YuGo"/>
                <a:ea typeface="游明朝" panose="02020400000000000000" pitchFamily="18" charset="-128"/>
                <a:cs typeface="Times New Roman" panose="02020603050405020304" pitchFamily="18" charset="0"/>
              </a:rPr>
              <a:t>・消費者の痛税感の緩和？</a:t>
            </a:r>
            <a:endParaRPr lang="en-US" altLang="ja-JP" sz="3200" b="1" dirty="0">
              <a:solidFill>
                <a:srgbClr val="111111"/>
              </a:solidFill>
              <a:latin typeface="YuGo"/>
              <a:ea typeface="游明朝" panose="02020400000000000000" pitchFamily="18" charset="-128"/>
              <a:cs typeface="Times New Roman" panose="02020603050405020304" pitchFamily="18" charset="0"/>
            </a:endParaRPr>
          </a:p>
          <a:p>
            <a:pPr marL="0" indent="0" algn="just">
              <a:buNone/>
            </a:pPr>
            <a:r>
              <a:rPr lang="ja-JP" altLang="en-US" sz="3200" b="1" dirty="0">
                <a:solidFill>
                  <a:srgbClr val="111111"/>
                </a:solidFill>
                <a:latin typeface="YuGo"/>
                <a:ea typeface="游明朝" panose="02020400000000000000" pitchFamily="18" charset="-128"/>
                <a:cs typeface="Times New Roman" panose="02020603050405020304" pitchFamily="18" charset="0"/>
              </a:rPr>
              <a:t>・消費税増税に伴う景気悪化に配慮？</a:t>
            </a:r>
            <a:endParaRPr lang="en-US" altLang="ja-JP" sz="3200" b="1" dirty="0">
              <a:solidFill>
                <a:srgbClr val="111111"/>
              </a:solidFill>
              <a:latin typeface="YuGo"/>
              <a:ea typeface="游明朝" panose="02020400000000000000" pitchFamily="18" charset="-128"/>
              <a:cs typeface="Times New Roman" panose="02020603050405020304" pitchFamily="18" charset="0"/>
            </a:endParaRPr>
          </a:p>
          <a:p>
            <a:pPr marL="0" indent="0" algn="just">
              <a:buNone/>
            </a:pPr>
            <a:r>
              <a:rPr lang="ja-JP" altLang="en-US" sz="3200" b="1" dirty="0">
                <a:solidFill>
                  <a:srgbClr val="111111"/>
                </a:solidFill>
                <a:latin typeface="YuGo"/>
                <a:ea typeface="游明朝" panose="02020400000000000000" pitchFamily="18" charset="-128"/>
                <a:cs typeface="Times New Roman" panose="02020603050405020304" pitchFamily="18" charset="0"/>
              </a:rPr>
              <a:t>・制度の導入しやすさは？「給付つき税額控除」など他の低所得者対策に比べてどうか？</a:t>
            </a:r>
            <a:endParaRPr lang="en-US" altLang="ja-JP" sz="3200" b="1" dirty="0">
              <a:solidFill>
                <a:srgbClr val="111111"/>
              </a:solidFill>
              <a:latin typeface="YuGo"/>
              <a:ea typeface="游明朝" panose="02020400000000000000" pitchFamily="18" charset="-128"/>
              <a:cs typeface="Times New Roman" panose="02020603050405020304" pitchFamily="18" charset="0"/>
            </a:endParaRPr>
          </a:p>
          <a:p>
            <a:pPr marL="0" indent="0" algn="just">
              <a:buNone/>
            </a:pPr>
            <a:endParaRPr lang="ja-JP" altLang="ja-JP" sz="4400" dirty="0">
              <a:solidFill>
                <a:srgbClr val="111111"/>
              </a:solidFill>
              <a:latin typeface="YuGo"/>
            </a:endParaRPr>
          </a:p>
        </p:txBody>
      </p:sp>
    </p:spTree>
    <p:extLst>
      <p:ext uri="{BB962C8B-B14F-4D97-AF65-F5344CB8AC3E}">
        <p14:creationId xmlns:p14="http://schemas.microsoft.com/office/powerpoint/2010/main" val="403700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451312"/>
            <a:ext cx="7825761" cy="1318181"/>
          </a:xfrm>
          <a:prstGeom prst="rect">
            <a:avLst/>
          </a:prstGeom>
        </p:spPr>
        <p:txBody>
          <a:bodyPr wrap="square">
            <a:spAutoFit/>
          </a:bodyPr>
          <a:lstStyle/>
          <a:p>
            <a:pPr defTabSz="685800" fontAlgn="base">
              <a:lnSpc>
                <a:spcPct val="150000"/>
              </a:lnSpc>
              <a:spcBef>
                <a:spcPct val="0"/>
              </a:spcBef>
              <a:spcAft>
                <a:spcPct val="0"/>
              </a:spcAft>
              <a:defRPr/>
            </a:pPr>
            <a:endParaRPr lang="en-US" altLang="ja-JP" sz="2800" dirty="0"/>
          </a:p>
          <a:p>
            <a:pPr defTabSz="685800" fontAlgn="base">
              <a:lnSpc>
                <a:spcPct val="150000"/>
              </a:lnSpc>
              <a:spcBef>
                <a:spcPct val="0"/>
              </a:spcBef>
              <a:spcAft>
                <a:spcPct val="0"/>
              </a:spcAft>
              <a:defRPr/>
            </a:pPr>
            <a:endParaRPr lang="en-US" altLang="ja-JP" sz="2800" b="1" dirty="0">
              <a:latin typeface="YuGo"/>
            </a:endParaRPr>
          </a:p>
        </p:txBody>
      </p:sp>
      <p:sp>
        <p:nvSpPr>
          <p:cNvPr id="9" name="タイトル 1"/>
          <p:cNvSpPr>
            <a:spLocks noGrp="1"/>
          </p:cNvSpPr>
          <p:nvPr>
            <p:ph type="title"/>
          </p:nvPr>
        </p:nvSpPr>
        <p:spPr>
          <a:xfrm>
            <a:off x="457200" y="476672"/>
            <a:ext cx="8229600" cy="666328"/>
          </a:xfrm>
        </p:spPr>
        <p:txBody>
          <a:bodyPr>
            <a:normAutofit/>
          </a:bodyPr>
          <a:lstStyle/>
          <a:p>
            <a:r>
              <a:rPr lang="ja-JP" altLang="en-US" dirty="0"/>
              <a:t>軽減税率制度関係キーワード</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29</a:t>
            </a:fld>
            <a:endParaRPr kumimoji="1" lang="ja-JP" altLang="en-US"/>
          </a:p>
        </p:txBody>
      </p:sp>
      <p:sp>
        <p:nvSpPr>
          <p:cNvPr id="7" name="コンテンツ プレースホルダー 4">
            <a:extLst>
              <a:ext uri="{FF2B5EF4-FFF2-40B4-BE49-F238E27FC236}">
                <a16:creationId xmlns:a16="http://schemas.microsoft.com/office/drawing/2014/main" id="{37019071-2F4A-4330-8812-73D3BFC8261A}"/>
              </a:ext>
            </a:extLst>
          </p:cNvPr>
          <p:cNvSpPr>
            <a:spLocks noGrp="1"/>
          </p:cNvSpPr>
          <p:nvPr>
            <p:ph sz="quarter" idx="1"/>
          </p:nvPr>
        </p:nvSpPr>
        <p:spPr>
          <a:xfrm>
            <a:off x="457200" y="1219200"/>
            <a:ext cx="8229600" cy="5137150"/>
          </a:xfrm>
        </p:spPr>
        <p:txBody>
          <a:bodyPr>
            <a:noAutofit/>
          </a:bodyPr>
          <a:lstStyle/>
          <a:p>
            <a:pPr marL="0" indent="0" algn="just">
              <a:buNone/>
            </a:pPr>
            <a:r>
              <a:rPr lang="ja-JP" altLang="en-US" sz="3200" dirty="0">
                <a:solidFill>
                  <a:srgbClr val="111111"/>
                </a:solidFill>
                <a:latin typeface="YuGo"/>
              </a:rPr>
              <a:t>社会保障と税の一体改革</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付加価値税（</a:t>
            </a:r>
            <a:r>
              <a:rPr lang="en-US" altLang="ja-JP" sz="3200" dirty="0">
                <a:solidFill>
                  <a:srgbClr val="111111"/>
                </a:solidFill>
                <a:latin typeface="YuGo"/>
              </a:rPr>
              <a:t>VAT</a:t>
            </a:r>
            <a:r>
              <a:rPr lang="ja-JP" altLang="en-US" sz="3200" dirty="0">
                <a:solidFill>
                  <a:srgbClr val="111111"/>
                </a:solidFill>
                <a:latin typeface="YuGo"/>
              </a:rPr>
              <a:t>）</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消費税の逆進性</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課税ベース</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公平</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簡素</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中立</a:t>
            </a:r>
            <a:endParaRPr lang="en-US" altLang="ja-JP" sz="3200" dirty="0">
              <a:solidFill>
                <a:srgbClr val="111111"/>
              </a:solidFill>
              <a:latin typeface="YuGo"/>
            </a:endParaRPr>
          </a:p>
          <a:p>
            <a:pPr marL="0" indent="0" algn="just">
              <a:buNone/>
            </a:pPr>
            <a:r>
              <a:rPr lang="en-US" altLang="ja-JP" sz="3200" dirty="0">
                <a:solidFill>
                  <a:srgbClr val="111111"/>
                </a:solidFill>
                <a:latin typeface="YuGo"/>
              </a:rPr>
              <a:t>C</a:t>
            </a:r>
            <a:r>
              <a:rPr lang="ja-JP" altLang="en-US" sz="3200" dirty="0">
                <a:solidFill>
                  <a:srgbClr val="111111"/>
                </a:solidFill>
                <a:latin typeface="YuGo"/>
              </a:rPr>
              <a:t>効率性</a:t>
            </a:r>
            <a:endParaRPr lang="en-US" altLang="ja-JP" sz="3200" dirty="0">
              <a:solidFill>
                <a:srgbClr val="111111"/>
              </a:solidFill>
              <a:latin typeface="YuGo"/>
            </a:endParaRPr>
          </a:p>
          <a:p>
            <a:pPr marL="0" indent="0" algn="just">
              <a:buNone/>
            </a:pPr>
            <a:r>
              <a:rPr lang="ja-JP" altLang="en-US" sz="3200" dirty="0">
                <a:solidFill>
                  <a:srgbClr val="111111"/>
                </a:solidFill>
                <a:latin typeface="YuGo"/>
              </a:rPr>
              <a:t>エンゲル係数</a:t>
            </a:r>
            <a:endParaRPr lang="ja-JP" altLang="ja-JP" sz="3200" dirty="0">
              <a:solidFill>
                <a:srgbClr val="111111"/>
              </a:solidFill>
              <a:latin typeface="YuGo"/>
            </a:endParaRPr>
          </a:p>
        </p:txBody>
      </p:sp>
    </p:spTree>
    <p:extLst>
      <p:ext uri="{BB962C8B-B14F-4D97-AF65-F5344CB8AC3E}">
        <p14:creationId xmlns:p14="http://schemas.microsoft.com/office/powerpoint/2010/main" val="397657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5526" y="1152645"/>
            <a:ext cx="8229600" cy="2533386"/>
          </a:xfrm>
          <a:prstGeom prst="rect">
            <a:avLst/>
          </a:prstGeom>
        </p:spPr>
        <p:txBody>
          <a:bodyPr wrap="square">
            <a:spAutoFit/>
          </a:bodyPr>
          <a:lstStyle/>
          <a:p>
            <a:pPr defTabSz="685800" fontAlgn="base">
              <a:lnSpc>
                <a:spcPct val="150000"/>
              </a:lnSpc>
              <a:spcBef>
                <a:spcPct val="0"/>
              </a:spcBef>
              <a:spcAft>
                <a:spcPct val="0"/>
              </a:spcAft>
              <a:defRPr/>
            </a:pPr>
            <a:r>
              <a:rPr lang="ja-JP" altLang="en-US" sz="3600" dirty="0">
                <a:solidFill>
                  <a:prstClr val="black"/>
                </a:solidFill>
                <a:latin typeface="HG丸ｺﾞｼｯｸM-PRO" panose="020F0600000000000000" pitchFamily="50" charset="-128"/>
                <a:ea typeface="HG丸ｺﾞｼｯｸM-PRO" panose="020F0600000000000000" pitchFamily="50" charset="-128"/>
                <a:sym typeface="Calibri" pitchFamily="34" charset="0"/>
              </a:rPr>
              <a:t>令和元年</a:t>
            </a:r>
            <a:r>
              <a:rPr lang="en-US" altLang="ja-JP" sz="3600" dirty="0">
                <a:solidFill>
                  <a:prstClr val="black"/>
                </a:solidFill>
                <a:latin typeface="HG丸ｺﾞｼｯｸM-PRO" panose="020F0600000000000000" pitchFamily="50" charset="-128"/>
                <a:ea typeface="HG丸ｺﾞｼｯｸM-PRO" panose="020F0600000000000000" pitchFamily="50" charset="-128"/>
              </a:rPr>
              <a:t>10</a:t>
            </a:r>
            <a:r>
              <a:rPr lang="ja-JP" altLang="en-US" sz="3600" dirty="0">
                <a:solidFill>
                  <a:prstClr val="black"/>
                </a:solidFill>
                <a:latin typeface="HG丸ｺﾞｼｯｸM-PRO" panose="020F0600000000000000" pitchFamily="50" charset="-128"/>
                <a:ea typeface="HG丸ｺﾞｼｯｸM-PRO" panose="020F0600000000000000" pitchFamily="50" charset="-128"/>
              </a:rPr>
              <a:t>月から消費税率（標準税率）が</a:t>
            </a:r>
            <a:r>
              <a:rPr lang="en-US" altLang="ja-JP" sz="3600" dirty="0">
                <a:solidFill>
                  <a:prstClr val="black"/>
                </a:solidFill>
                <a:latin typeface="HG丸ｺﾞｼｯｸM-PRO" panose="020F0600000000000000" pitchFamily="50" charset="-128"/>
                <a:ea typeface="HG丸ｺﾞｼｯｸM-PRO" panose="020F0600000000000000" pitchFamily="50" charset="-128"/>
              </a:rPr>
              <a:t>10</a:t>
            </a:r>
            <a:r>
              <a:rPr lang="ja-JP" altLang="en-US" sz="3600" dirty="0">
                <a:solidFill>
                  <a:prstClr val="black"/>
                </a:solidFill>
                <a:latin typeface="HG丸ｺﾞｼｯｸM-PRO" panose="020F0600000000000000" pitchFamily="50" charset="-128"/>
                <a:ea typeface="HG丸ｺﾞｼｯｸM-PRO" panose="020F0600000000000000" pitchFamily="50" charset="-128"/>
              </a:rPr>
              <a:t>％に引き上げられ、同時に、</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軽減税率制度</a:t>
            </a:r>
            <a:r>
              <a:rPr lang="ja-JP" altLang="en-US" sz="3600" dirty="0">
                <a:solidFill>
                  <a:prstClr val="black"/>
                </a:solidFill>
                <a:latin typeface="HG丸ｺﾞｼｯｸM-PRO" panose="020F0600000000000000" pitchFamily="50" charset="-128"/>
                <a:ea typeface="HG丸ｺﾞｼｯｸM-PRO" panose="020F0600000000000000" pitchFamily="50" charset="-128"/>
              </a:rPr>
              <a:t>が実施されました。</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55526" y="3986359"/>
            <a:ext cx="8229600" cy="2145268"/>
          </a:xfrm>
          <a:prstGeom prst="roundRect">
            <a:avLst/>
          </a:prstGeom>
          <a:solidFill>
            <a:schemeClr val="accent2">
              <a:lumMod val="20000"/>
              <a:lumOff val="80000"/>
            </a:schemeClr>
          </a:solidFill>
          <a:ln w="28575">
            <a:solidFill>
              <a:schemeClr val="tx1"/>
            </a:solidFill>
            <a:prstDash val="sysDot"/>
          </a:ln>
        </p:spPr>
        <p:txBody>
          <a:bodyPr wrap="square" rtlCol="0" anchor="ctr">
            <a:spAutoFit/>
          </a:bodyPr>
          <a:lstStyle/>
          <a:p>
            <a:pPr defTabSz="685800" fontAlgn="base">
              <a:spcBef>
                <a:spcPts val="600"/>
              </a:spcBef>
              <a:spcAft>
                <a:spcPts val="600"/>
              </a:spcAft>
              <a:defRPr/>
            </a:pPr>
            <a:r>
              <a:rPr lang="ja-JP" altLang="en-US" sz="3600" b="1" dirty="0">
                <a:solidFill>
                  <a:prstClr val="black"/>
                </a:solidFill>
                <a:latin typeface="HG丸ｺﾞｼｯｸM-PRO" panose="020F0600000000000000" pitchFamily="50" charset="-128"/>
                <a:ea typeface="HG丸ｺﾞｼｯｸM-PRO" panose="020F0600000000000000" pitchFamily="50" charset="-128"/>
              </a:rPr>
              <a:t>≪軽減税率≫　８％</a:t>
            </a:r>
            <a:endParaRPr lang="en-US" altLang="ja-JP" sz="3600" b="1" dirty="0">
              <a:solidFill>
                <a:prstClr val="black"/>
              </a:solidFill>
              <a:latin typeface="HG丸ｺﾞｼｯｸM-PRO" panose="020F0600000000000000" pitchFamily="50" charset="-128"/>
              <a:ea typeface="HG丸ｺﾞｼｯｸM-PRO" panose="020F0600000000000000" pitchFamily="50" charset="-128"/>
            </a:endParaRPr>
          </a:p>
          <a:p>
            <a:pPr defTabSz="685800" fontAlgn="base">
              <a:spcBef>
                <a:spcPts val="600"/>
              </a:spcBef>
              <a:spcAft>
                <a:spcPts val="600"/>
              </a:spcAft>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①飲食料品（お酒や外食サービスを除く）</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a:p>
            <a:pPr defTabSz="685800" fontAlgn="base">
              <a:spcBef>
                <a:spcPts val="600"/>
              </a:spcBef>
              <a:spcAft>
                <a:spcPts val="600"/>
              </a:spcAft>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②週</a:t>
            </a:r>
            <a:r>
              <a:rPr lang="en-US" altLang="ja-JP" sz="3200" dirty="0">
                <a:solidFill>
                  <a:prstClr val="black"/>
                </a:solidFill>
                <a:latin typeface="HG丸ｺﾞｼｯｸM-PRO" panose="020F0600000000000000" pitchFamily="50" charset="-128"/>
                <a:ea typeface="HG丸ｺﾞｼｯｸM-PRO" panose="020F0600000000000000" pitchFamily="50" charset="-128"/>
              </a:rPr>
              <a:t>2</a:t>
            </a:r>
            <a:r>
              <a:rPr lang="ja-JP" altLang="en-US" sz="3200" dirty="0">
                <a:solidFill>
                  <a:prstClr val="black"/>
                </a:solidFill>
                <a:latin typeface="HG丸ｺﾞｼｯｸM-PRO" panose="020F0600000000000000" pitchFamily="50" charset="-128"/>
                <a:ea typeface="HG丸ｺﾞｼｯｸM-PRO" panose="020F0600000000000000" pitchFamily="50" charset="-128"/>
              </a:rPr>
              <a:t>回以上発行される定期購読の新聞 </a:t>
            </a:r>
            <a:endParaRPr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タイトル 1"/>
          <p:cNvSpPr>
            <a:spLocks noGrp="1"/>
          </p:cNvSpPr>
          <p:nvPr>
            <p:ph type="title"/>
          </p:nvPr>
        </p:nvSpPr>
        <p:spPr/>
        <p:txBody>
          <a:bodyPr>
            <a:normAutofit/>
          </a:bodyPr>
          <a:lstStyle/>
          <a:p>
            <a:r>
              <a:rPr lang="ja-JP" altLang="en-US" dirty="0"/>
              <a:t>消費税の軽減税率とは</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3</a:t>
            </a:fld>
            <a:endParaRPr kumimoji="1" lang="ja-JP" altLang="en-US"/>
          </a:p>
        </p:txBody>
      </p:sp>
    </p:spTree>
    <p:extLst>
      <p:ext uri="{BB962C8B-B14F-4D97-AF65-F5344CB8AC3E}">
        <p14:creationId xmlns:p14="http://schemas.microsoft.com/office/powerpoint/2010/main" val="372515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9" y="1451312"/>
            <a:ext cx="7825761" cy="1318181"/>
          </a:xfrm>
          <a:prstGeom prst="rect">
            <a:avLst/>
          </a:prstGeom>
        </p:spPr>
        <p:txBody>
          <a:bodyPr wrap="square">
            <a:spAutoFit/>
          </a:bodyPr>
          <a:lstStyle/>
          <a:p>
            <a:pPr defTabSz="685800" fontAlgn="base">
              <a:lnSpc>
                <a:spcPct val="150000"/>
              </a:lnSpc>
              <a:spcBef>
                <a:spcPct val="0"/>
              </a:spcBef>
              <a:spcAft>
                <a:spcPct val="0"/>
              </a:spcAft>
              <a:defRPr/>
            </a:pPr>
            <a:endParaRPr lang="en-US" altLang="ja-JP" sz="2800" dirty="0"/>
          </a:p>
          <a:p>
            <a:pPr defTabSz="685800" fontAlgn="base">
              <a:lnSpc>
                <a:spcPct val="150000"/>
              </a:lnSpc>
              <a:spcBef>
                <a:spcPct val="0"/>
              </a:spcBef>
              <a:spcAft>
                <a:spcPct val="0"/>
              </a:spcAft>
              <a:defRPr/>
            </a:pPr>
            <a:endParaRPr lang="en-US" altLang="ja-JP" sz="2800" b="1" dirty="0">
              <a:latin typeface="YuGo"/>
            </a:endParaRPr>
          </a:p>
        </p:txBody>
      </p:sp>
      <p:sp>
        <p:nvSpPr>
          <p:cNvPr id="9" name="タイトル 1"/>
          <p:cNvSpPr>
            <a:spLocks noGrp="1"/>
          </p:cNvSpPr>
          <p:nvPr>
            <p:ph type="title"/>
          </p:nvPr>
        </p:nvSpPr>
        <p:spPr>
          <a:xfrm>
            <a:off x="457200" y="476672"/>
            <a:ext cx="8229600" cy="666328"/>
          </a:xfrm>
        </p:spPr>
        <p:txBody>
          <a:bodyPr>
            <a:normAutofit/>
          </a:bodyPr>
          <a:lstStyle/>
          <a:p>
            <a:r>
              <a:rPr lang="ja-JP" altLang="en-US" dirty="0"/>
              <a:t>軽減税率制度関係参考文献</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30</a:t>
            </a:fld>
            <a:endParaRPr kumimoji="1" lang="ja-JP" altLang="en-US"/>
          </a:p>
        </p:txBody>
      </p:sp>
      <p:sp>
        <p:nvSpPr>
          <p:cNvPr id="2" name="テキスト ボックス 1">
            <a:extLst>
              <a:ext uri="{FF2B5EF4-FFF2-40B4-BE49-F238E27FC236}">
                <a16:creationId xmlns:a16="http://schemas.microsoft.com/office/drawing/2014/main" id="{479638A3-F343-4E44-A886-1D303E057530}"/>
              </a:ext>
            </a:extLst>
          </p:cNvPr>
          <p:cNvSpPr txBox="1"/>
          <p:nvPr/>
        </p:nvSpPr>
        <p:spPr>
          <a:xfrm>
            <a:off x="534923" y="1349018"/>
            <a:ext cx="8074152" cy="4770537"/>
          </a:xfrm>
          <a:prstGeom prst="rect">
            <a:avLst/>
          </a:prstGeom>
          <a:noFill/>
        </p:spPr>
        <p:txBody>
          <a:bodyPr wrap="square" rtlCol="0">
            <a:spAutoFit/>
          </a:bodyPr>
          <a:lstStyle/>
          <a:p>
            <a:r>
              <a:rPr lang="ja-JP" altLang="en-US" dirty="0">
                <a:solidFill>
                  <a:srgbClr val="111111"/>
                </a:solidFill>
              </a:rPr>
              <a:t>「わが国税制の現状と課題－</a:t>
            </a:r>
            <a:r>
              <a:rPr lang="en-US" altLang="ja-JP" dirty="0">
                <a:solidFill>
                  <a:srgbClr val="111111"/>
                </a:solidFill>
              </a:rPr>
              <a:t>21</a:t>
            </a:r>
            <a:r>
              <a:rPr lang="ja-JP" altLang="en-US" dirty="0">
                <a:solidFill>
                  <a:srgbClr val="111111"/>
                </a:solidFill>
              </a:rPr>
              <a:t>世紀に向けた国民の参加と選択－」</a:t>
            </a:r>
            <a:r>
              <a:rPr lang="en-US" altLang="ja-JP" dirty="0">
                <a:solidFill>
                  <a:srgbClr val="111111"/>
                </a:solidFill>
              </a:rPr>
              <a:t> </a:t>
            </a:r>
            <a:r>
              <a:rPr lang="ja-JP" altLang="en-US" dirty="0">
                <a:solidFill>
                  <a:srgbClr val="111111"/>
                </a:solidFill>
              </a:rPr>
              <a:t>（</a:t>
            </a:r>
            <a:r>
              <a:rPr lang="en-US" altLang="ja-JP" dirty="0">
                <a:solidFill>
                  <a:srgbClr val="111111"/>
                </a:solidFill>
              </a:rPr>
              <a:t>2000</a:t>
            </a:r>
            <a:r>
              <a:rPr lang="ja-JP" altLang="en-US" dirty="0">
                <a:solidFill>
                  <a:srgbClr val="111111"/>
                </a:solidFill>
              </a:rPr>
              <a:t>年</a:t>
            </a:r>
            <a:r>
              <a:rPr lang="en-US" altLang="ja-JP" dirty="0">
                <a:solidFill>
                  <a:srgbClr val="111111"/>
                </a:solidFill>
              </a:rPr>
              <a:t>7</a:t>
            </a:r>
            <a:r>
              <a:rPr lang="ja-JP" altLang="en-US" dirty="0">
                <a:solidFill>
                  <a:srgbClr val="111111"/>
                </a:solidFill>
              </a:rPr>
              <a:t>月</a:t>
            </a:r>
            <a:r>
              <a:rPr lang="en-US" altLang="ja-JP" dirty="0">
                <a:solidFill>
                  <a:srgbClr val="111111"/>
                </a:solidFill>
              </a:rPr>
              <a:t>14</a:t>
            </a:r>
            <a:r>
              <a:rPr lang="ja-JP" altLang="en-US" dirty="0">
                <a:solidFill>
                  <a:srgbClr val="111111"/>
                </a:solidFill>
              </a:rPr>
              <a:t>日税制調査会答申）</a:t>
            </a:r>
            <a:endParaRPr lang="en-US" altLang="ja-JP" dirty="0">
              <a:solidFill>
                <a:srgbClr val="111111"/>
              </a:solidFill>
            </a:endParaRPr>
          </a:p>
          <a:p>
            <a:endParaRPr lang="en-US" altLang="ja-JP" dirty="0">
              <a:solidFill>
                <a:srgbClr val="111111"/>
              </a:solidFill>
            </a:endParaRPr>
          </a:p>
          <a:p>
            <a:r>
              <a:rPr lang="ja-JP" altLang="en-US" dirty="0">
                <a:solidFill>
                  <a:srgbClr val="111111"/>
                </a:solidFill>
              </a:rPr>
              <a:t>渡邉 将史「軽減税率制度を始めとする税制改革の諸課題</a:t>
            </a:r>
            <a:r>
              <a:rPr lang="en-US" altLang="ja-JP" dirty="0">
                <a:solidFill>
                  <a:srgbClr val="111111"/>
                </a:solidFill>
              </a:rPr>
              <a:t>― </a:t>
            </a:r>
            <a:r>
              <a:rPr lang="ja-JP" altLang="en-US" dirty="0">
                <a:solidFill>
                  <a:srgbClr val="111111"/>
                </a:solidFill>
              </a:rPr>
              <a:t>平成 </a:t>
            </a:r>
            <a:r>
              <a:rPr lang="en-US" altLang="ja-JP" dirty="0">
                <a:solidFill>
                  <a:srgbClr val="111111"/>
                </a:solidFill>
              </a:rPr>
              <a:t>28 </a:t>
            </a:r>
            <a:r>
              <a:rPr lang="ja-JP" altLang="en-US" dirty="0">
                <a:solidFill>
                  <a:srgbClr val="111111"/>
                </a:solidFill>
              </a:rPr>
              <a:t>年度税制改正の概要 </a:t>
            </a:r>
            <a:r>
              <a:rPr lang="en-US" altLang="ja-JP" dirty="0">
                <a:solidFill>
                  <a:srgbClr val="111111"/>
                </a:solidFill>
              </a:rPr>
              <a:t>― </a:t>
            </a:r>
            <a:r>
              <a:rPr lang="ja-JP" altLang="en-US" dirty="0">
                <a:solidFill>
                  <a:srgbClr val="111111"/>
                </a:solidFill>
              </a:rPr>
              <a:t>」（ 「立法と調査」　</a:t>
            </a:r>
            <a:r>
              <a:rPr lang="en-US" altLang="ja-JP" dirty="0">
                <a:solidFill>
                  <a:srgbClr val="111111"/>
                </a:solidFill>
              </a:rPr>
              <a:t>2016. 2</a:t>
            </a:r>
            <a:r>
              <a:rPr lang="ja-JP" altLang="en-US" dirty="0">
                <a:solidFill>
                  <a:srgbClr val="111111"/>
                </a:solidFill>
              </a:rPr>
              <a:t>　</a:t>
            </a:r>
            <a:r>
              <a:rPr lang="en-US" altLang="ja-JP" dirty="0">
                <a:solidFill>
                  <a:srgbClr val="111111"/>
                </a:solidFill>
              </a:rPr>
              <a:t>No. 374</a:t>
            </a:r>
            <a:r>
              <a:rPr lang="ja-JP" altLang="en-US" dirty="0">
                <a:solidFill>
                  <a:srgbClr val="111111"/>
                </a:solidFill>
              </a:rPr>
              <a:t>）</a:t>
            </a:r>
            <a:endParaRPr lang="en-US" altLang="ja-JP" dirty="0">
              <a:solidFill>
                <a:srgbClr val="111111"/>
              </a:solidFill>
            </a:endParaRPr>
          </a:p>
          <a:p>
            <a:endParaRPr lang="en-US" altLang="ja-JP" dirty="0">
              <a:solidFill>
                <a:srgbClr val="111111"/>
              </a:solidFill>
            </a:endParaRPr>
          </a:p>
          <a:p>
            <a:r>
              <a:rPr lang="ja-JP" altLang="en-US" dirty="0">
                <a:solidFill>
                  <a:srgbClr val="111111"/>
                </a:solidFill>
              </a:rPr>
              <a:t>森 信 茂 樹「消費税の逆進性対策を考える」（会計検査研究 </a:t>
            </a:r>
            <a:r>
              <a:rPr lang="en-US" altLang="ja-JP" dirty="0">
                <a:solidFill>
                  <a:srgbClr val="111111"/>
                </a:solidFill>
              </a:rPr>
              <a:t>No.40</a:t>
            </a:r>
            <a:r>
              <a:rPr lang="ja-JP" altLang="en-US" dirty="0">
                <a:solidFill>
                  <a:srgbClr val="111111"/>
                </a:solidFill>
              </a:rPr>
              <a:t>（</a:t>
            </a:r>
            <a:r>
              <a:rPr lang="en-US" altLang="ja-JP" dirty="0">
                <a:solidFill>
                  <a:srgbClr val="111111"/>
                </a:solidFill>
              </a:rPr>
              <a:t>2009.9</a:t>
            </a:r>
            <a:r>
              <a:rPr lang="ja-JP" altLang="en-US" dirty="0">
                <a:solidFill>
                  <a:srgbClr val="111111"/>
                </a:solidFill>
              </a:rPr>
              <a:t>））</a:t>
            </a:r>
            <a:endParaRPr lang="en-US" altLang="ja-JP" dirty="0">
              <a:solidFill>
                <a:srgbClr val="111111"/>
              </a:solidFill>
            </a:endParaRPr>
          </a:p>
          <a:p>
            <a:endParaRPr lang="en-US" altLang="ja-JP" dirty="0">
              <a:solidFill>
                <a:srgbClr val="111111"/>
              </a:solidFill>
            </a:endParaRPr>
          </a:p>
          <a:p>
            <a:r>
              <a:rPr lang="ja-JP" altLang="en-US" dirty="0">
                <a:solidFill>
                  <a:srgbClr val="111111"/>
                </a:solidFill>
              </a:rPr>
              <a:t>橋本 恭之「消費税の逆進性とその緩和策」（会計検査研究 </a:t>
            </a:r>
            <a:r>
              <a:rPr lang="en-US" altLang="ja-JP" dirty="0">
                <a:solidFill>
                  <a:srgbClr val="111111"/>
                </a:solidFill>
              </a:rPr>
              <a:t>No.41</a:t>
            </a:r>
            <a:r>
              <a:rPr lang="ja-JP" altLang="en-US" dirty="0">
                <a:solidFill>
                  <a:srgbClr val="111111"/>
                </a:solidFill>
              </a:rPr>
              <a:t>（</a:t>
            </a:r>
            <a:r>
              <a:rPr lang="en-US" altLang="ja-JP" dirty="0">
                <a:solidFill>
                  <a:srgbClr val="111111"/>
                </a:solidFill>
              </a:rPr>
              <a:t>2010.3</a:t>
            </a:r>
            <a:r>
              <a:rPr lang="ja-JP" altLang="en-US" dirty="0">
                <a:solidFill>
                  <a:srgbClr val="111111"/>
                </a:solidFill>
              </a:rPr>
              <a:t>））</a:t>
            </a:r>
            <a:endParaRPr lang="en-US" altLang="ja-JP" dirty="0">
              <a:solidFill>
                <a:srgbClr val="111111"/>
              </a:solidFill>
            </a:endParaRPr>
          </a:p>
          <a:p>
            <a:endParaRPr lang="en-US" altLang="ja-JP" dirty="0">
              <a:solidFill>
                <a:srgbClr val="111111"/>
              </a:solidFill>
            </a:endParaRPr>
          </a:p>
          <a:p>
            <a:r>
              <a:rPr lang="ja-JP" altLang="en-US" dirty="0">
                <a:solidFill>
                  <a:srgbClr val="111111"/>
                </a:solidFill>
              </a:rPr>
              <a:t>鈴木将覚「消費税軽減税率と</a:t>
            </a:r>
            <a:r>
              <a:rPr lang="en-US" altLang="ja-JP" dirty="0">
                <a:solidFill>
                  <a:srgbClr val="111111"/>
                </a:solidFill>
              </a:rPr>
              <a:t>C</a:t>
            </a:r>
            <a:r>
              <a:rPr lang="ja-JP" altLang="en-US" dirty="0">
                <a:solidFill>
                  <a:srgbClr val="111111"/>
                </a:solidFill>
              </a:rPr>
              <a:t>効率性」（みずほ総合研究所「みずほインサイト」</a:t>
            </a:r>
            <a:r>
              <a:rPr lang="en-US" altLang="ja-JP" dirty="0">
                <a:solidFill>
                  <a:srgbClr val="111111"/>
                </a:solidFill>
              </a:rPr>
              <a:t>2016</a:t>
            </a:r>
            <a:r>
              <a:rPr lang="ja-JP" altLang="en-US" dirty="0">
                <a:solidFill>
                  <a:srgbClr val="111111"/>
                </a:solidFill>
              </a:rPr>
              <a:t>年</a:t>
            </a:r>
            <a:r>
              <a:rPr lang="en-US" altLang="ja-JP" dirty="0">
                <a:solidFill>
                  <a:srgbClr val="111111"/>
                </a:solidFill>
              </a:rPr>
              <a:t>3</a:t>
            </a:r>
            <a:r>
              <a:rPr lang="ja-JP" altLang="en-US" dirty="0">
                <a:solidFill>
                  <a:srgbClr val="111111"/>
                </a:solidFill>
              </a:rPr>
              <a:t>月</a:t>
            </a:r>
            <a:r>
              <a:rPr lang="en-US" altLang="ja-JP" dirty="0">
                <a:solidFill>
                  <a:srgbClr val="111111"/>
                </a:solidFill>
              </a:rPr>
              <a:t>16</a:t>
            </a:r>
            <a:r>
              <a:rPr lang="ja-JP" altLang="en-US" dirty="0">
                <a:solidFill>
                  <a:srgbClr val="111111"/>
                </a:solidFill>
              </a:rPr>
              <a:t>日）</a:t>
            </a:r>
            <a:endParaRPr lang="en-US" altLang="ja-JP" dirty="0">
              <a:solidFill>
                <a:srgbClr val="111111"/>
              </a:solidFill>
            </a:endParaRPr>
          </a:p>
          <a:p>
            <a:endParaRPr lang="en-US" altLang="ja-JP" dirty="0">
              <a:solidFill>
                <a:srgbClr val="111111"/>
              </a:solidFill>
            </a:endParaRPr>
          </a:p>
          <a:p>
            <a:r>
              <a:rPr lang="ja-JP" altLang="en-US" dirty="0">
                <a:solidFill>
                  <a:srgbClr val="111111"/>
                </a:solidFill>
              </a:rPr>
              <a:t>財務省</a:t>
            </a:r>
            <a:r>
              <a:rPr lang="en-US" altLang="ja-JP" dirty="0">
                <a:solidFill>
                  <a:srgbClr val="111111"/>
                </a:solidFill>
              </a:rPr>
              <a:t>HP</a:t>
            </a:r>
            <a:r>
              <a:rPr lang="ja-JP" altLang="en-US">
                <a:solidFill>
                  <a:srgbClr val="111111"/>
                </a:solidFill>
              </a:rPr>
              <a:t>「消費税率引き上げについて」</a:t>
            </a:r>
            <a:endParaRPr lang="en-US" altLang="ja-JP">
              <a:solidFill>
                <a:srgbClr val="111111"/>
              </a:solidFill>
            </a:endParaRPr>
          </a:p>
          <a:p>
            <a:endParaRPr lang="en-US" altLang="ja-JP" dirty="0">
              <a:solidFill>
                <a:srgbClr val="111111"/>
              </a:solidFill>
            </a:endParaRPr>
          </a:p>
          <a:p>
            <a:r>
              <a:rPr lang="ja-JP" altLang="en-US" dirty="0">
                <a:solidFill>
                  <a:srgbClr val="111111"/>
                </a:solidFill>
              </a:rPr>
              <a:t>日本税理士会連合会</a:t>
            </a:r>
            <a:r>
              <a:rPr lang="en-US" altLang="ja-JP" dirty="0">
                <a:solidFill>
                  <a:srgbClr val="111111"/>
                </a:solidFill>
              </a:rPr>
              <a:t>HP</a:t>
            </a:r>
            <a:r>
              <a:rPr lang="ja-JP" altLang="en-US" dirty="0">
                <a:solidFill>
                  <a:srgbClr val="111111"/>
                </a:solidFill>
              </a:rPr>
              <a:t>「軽減税率制度」</a:t>
            </a:r>
            <a:endParaRPr lang="en-US" altLang="ja-JP" dirty="0">
              <a:solidFill>
                <a:srgbClr val="111111"/>
              </a:solidFill>
            </a:endParaRPr>
          </a:p>
          <a:p>
            <a:endParaRPr kumimoji="1" lang="en-US" altLang="ja-JP" sz="1600" dirty="0"/>
          </a:p>
        </p:txBody>
      </p:sp>
    </p:spTree>
    <p:extLst>
      <p:ext uri="{BB962C8B-B14F-4D97-AF65-F5344CB8AC3E}">
        <p14:creationId xmlns:p14="http://schemas.microsoft.com/office/powerpoint/2010/main" val="279208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59118" y="1277352"/>
            <a:ext cx="7825761" cy="1569660"/>
          </a:xfrm>
          <a:prstGeom prst="rect">
            <a:avLst/>
          </a:prstGeom>
        </p:spPr>
        <p:txBody>
          <a:bodyPr wrap="square">
            <a:spAutoFit/>
          </a:bodyPr>
          <a:lstStyle/>
          <a:p>
            <a:pPr defTabSz="685800" fontAlgn="base">
              <a:spcBef>
                <a:spcPct val="0"/>
              </a:spcBef>
              <a:spcAft>
                <a:spcPct val="0"/>
              </a:spcAft>
              <a:defRPr/>
            </a:pPr>
            <a:r>
              <a:rPr lang="ja-JP" altLang="en-US" sz="4800" b="0" i="0" dirty="0">
                <a:solidFill>
                  <a:srgbClr val="111111"/>
                </a:solidFill>
                <a:effectLst/>
                <a:latin typeface="YuGo"/>
              </a:rPr>
              <a:t>軽減税率の線引きが難しく、複雑な仕組みになる。</a:t>
            </a:r>
            <a:endParaRPr lang="en-US" altLang="ja-JP" sz="4800" b="1" dirty="0">
              <a:solidFill>
                <a:prstClr val="black"/>
              </a:solidFill>
              <a:latin typeface="HGｺﾞｼｯｸE" panose="020B0909000000000000" pitchFamily="49" charset="-128"/>
              <a:ea typeface="HGｺﾞｼｯｸE" panose="020B0909000000000000" pitchFamily="49" charset="-128"/>
            </a:endParaRPr>
          </a:p>
        </p:txBody>
      </p:sp>
      <p:sp>
        <p:nvSpPr>
          <p:cNvPr id="9" name="タイトル 1"/>
          <p:cNvSpPr>
            <a:spLocks noGrp="1"/>
          </p:cNvSpPr>
          <p:nvPr>
            <p:ph type="title"/>
          </p:nvPr>
        </p:nvSpPr>
        <p:spPr/>
        <p:txBody>
          <a:bodyPr>
            <a:normAutofit/>
          </a:bodyPr>
          <a:lstStyle/>
          <a:p>
            <a:r>
              <a:rPr lang="ja-JP" altLang="en-US" dirty="0"/>
              <a:t>軽減税率が与える影響　その１</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4</a:t>
            </a:fld>
            <a:endParaRPr kumimoji="1" lang="ja-JP" altLang="en-US"/>
          </a:p>
        </p:txBody>
      </p:sp>
      <p:sp>
        <p:nvSpPr>
          <p:cNvPr id="2" name="テキスト ボックス 1">
            <a:extLst>
              <a:ext uri="{FF2B5EF4-FFF2-40B4-BE49-F238E27FC236}">
                <a16:creationId xmlns:a16="http://schemas.microsoft.com/office/drawing/2014/main" id="{EEB2A53F-8FB4-4AC1-9D83-CB4B903A3584}"/>
              </a:ext>
            </a:extLst>
          </p:cNvPr>
          <p:cNvSpPr txBox="1"/>
          <p:nvPr/>
        </p:nvSpPr>
        <p:spPr>
          <a:xfrm>
            <a:off x="659118" y="4795818"/>
            <a:ext cx="7825761" cy="1569660"/>
          </a:xfrm>
          <a:prstGeom prst="rect">
            <a:avLst/>
          </a:prstGeom>
          <a:noFill/>
        </p:spPr>
        <p:txBody>
          <a:bodyPr wrap="square" rtlCol="0">
            <a:spAutoFit/>
          </a:bodyPr>
          <a:lstStyle/>
          <a:p>
            <a:r>
              <a:rPr kumimoji="1" lang="ja-JP" altLang="en-US" sz="4800" dirty="0"/>
              <a:t>例えば、飲食料品の提供は、どうなるかというと･･･</a:t>
            </a:r>
          </a:p>
        </p:txBody>
      </p:sp>
      <p:pic>
        <p:nvPicPr>
          <p:cNvPr id="2050" name="Picture 2">
            <a:extLst>
              <a:ext uri="{FF2B5EF4-FFF2-40B4-BE49-F238E27FC236}">
                <a16:creationId xmlns:a16="http://schemas.microsoft.com/office/drawing/2014/main" id="{47CE38F2-A47D-440A-8AB1-E6B3B4A47E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9287" y="3072160"/>
            <a:ext cx="2592288" cy="1498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7A09106-B687-463C-BE9C-0DF629CA26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8115" y="2615102"/>
            <a:ext cx="2476764" cy="21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9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A231225-91F1-4D08-A26E-A1C92AE1EC9F}"/>
              </a:ext>
            </a:extLst>
          </p:cNvPr>
          <p:cNvSpPr>
            <a:spLocks noGrp="1"/>
          </p:cNvSpPr>
          <p:nvPr>
            <p:ph type="sldNum" sz="quarter" idx="12"/>
          </p:nvPr>
        </p:nvSpPr>
        <p:spPr/>
        <p:txBody>
          <a:bodyPr/>
          <a:lstStyle/>
          <a:p>
            <a:fld id="{FD8AD992-9A6E-44C3-AA9B-E4C6A71D222C}" type="slidenum">
              <a:rPr kumimoji="1" lang="ja-JP" altLang="en-US" smtClean="0"/>
              <a:t>5</a:t>
            </a:fld>
            <a:endParaRPr kumimoji="1" lang="ja-JP" altLang="en-US"/>
          </a:p>
        </p:txBody>
      </p:sp>
      <p:pic>
        <p:nvPicPr>
          <p:cNvPr id="2050" name="Picture 2">
            <a:extLst>
              <a:ext uri="{FF2B5EF4-FFF2-40B4-BE49-F238E27FC236}">
                <a16:creationId xmlns:a16="http://schemas.microsoft.com/office/drawing/2014/main" id="{2C71E038-FAD6-41CB-9D1B-3B119EDC4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3782718-4FDD-4463-A2B6-8972C83439B5}"/>
              </a:ext>
            </a:extLst>
          </p:cNvPr>
          <p:cNvSpPr txBox="1"/>
          <p:nvPr/>
        </p:nvSpPr>
        <p:spPr>
          <a:xfrm>
            <a:off x="3923928" y="1340768"/>
            <a:ext cx="864096" cy="523220"/>
          </a:xfrm>
          <a:prstGeom prst="rect">
            <a:avLst/>
          </a:prstGeom>
          <a:noFill/>
        </p:spPr>
        <p:txBody>
          <a:bodyPr wrap="square" rtlCol="0">
            <a:spAutoFit/>
          </a:bodyPr>
          <a:lstStyle/>
          <a:p>
            <a:r>
              <a:rPr kumimoji="1" lang="en-US" altLang="ja-JP" sz="2800" dirty="0">
                <a:solidFill>
                  <a:srgbClr val="FF0000"/>
                </a:solidFill>
              </a:rPr>
              <a:t>8</a:t>
            </a:r>
            <a:r>
              <a:rPr kumimoji="1" lang="ja-JP" altLang="en-US" sz="2800" dirty="0">
                <a:solidFill>
                  <a:srgbClr val="FF0000"/>
                </a:solidFill>
              </a:rPr>
              <a:t>％</a:t>
            </a:r>
          </a:p>
        </p:txBody>
      </p:sp>
      <p:sp>
        <p:nvSpPr>
          <p:cNvPr id="5" name="テキスト ボックス 4">
            <a:extLst>
              <a:ext uri="{FF2B5EF4-FFF2-40B4-BE49-F238E27FC236}">
                <a16:creationId xmlns:a16="http://schemas.microsoft.com/office/drawing/2014/main" id="{23A3AB7A-D766-42F2-AAD0-9E24C58FB2DB}"/>
              </a:ext>
            </a:extLst>
          </p:cNvPr>
          <p:cNvSpPr txBox="1"/>
          <p:nvPr/>
        </p:nvSpPr>
        <p:spPr>
          <a:xfrm>
            <a:off x="3851920" y="2833772"/>
            <a:ext cx="1071736" cy="523220"/>
          </a:xfrm>
          <a:prstGeom prst="rect">
            <a:avLst/>
          </a:prstGeom>
          <a:noFill/>
        </p:spPr>
        <p:txBody>
          <a:bodyPr wrap="square" rtlCol="0">
            <a:spAutoFit/>
          </a:bodyPr>
          <a:lstStyle/>
          <a:p>
            <a:r>
              <a:rPr kumimoji="1" lang="en-US" altLang="ja-JP" sz="2800" dirty="0"/>
              <a:t>10</a:t>
            </a:r>
            <a:r>
              <a:rPr kumimoji="1" lang="ja-JP" altLang="en-US" sz="2800" dirty="0"/>
              <a:t>％</a:t>
            </a:r>
          </a:p>
        </p:txBody>
      </p:sp>
      <p:sp>
        <p:nvSpPr>
          <p:cNvPr id="7" name="テキスト ボックス 6">
            <a:extLst>
              <a:ext uri="{FF2B5EF4-FFF2-40B4-BE49-F238E27FC236}">
                <a16:creationId xmlns:a16="http://schemas.microsoft.com/office/drawing/2014/main" id="{CFB02011-2284-4C0A-8F37-28E6F35910A8}"/>
              </a:ext>
            </a:extLst>
          </p:cNvPr>
          <p:cNvSpPr txBox="1"/>
          <p:nvPr/>
        </p:nvSpPr>
        <p:spPr>
          <a:xfrm>
            <a:off x="3860304" y="3985900"/>
            <a:ext cx="1071736" cy="523220"/>
          </a:xfrm>
          <a:prstGeom prst="rect">
            <a:avLst/>
          </a:prstGeom>
          <a:noFill/>
        </p:spPr>
        <p:txBody>
          <a:bodyPr wrap="square" rtlCol="0">
            <a:spAutoFit/>
          </a:bodyPr>
          <a:lstStyle/>
          <a:p>
            <a:r>
              <a:rPr kumimoji="1" lang="en-US" altLang="ja-JP" sz="2800" dirty="0"/>
              <a:t>10</a:t>
            </a:r>
            <a:r>
              <a:rPr kumimoji="1" lang="ja-JP" altLang="en-US" sz="2800" dirty="0"/>
              <a:t>％</a:t>
            </a:r>
          </a:p>
        </p:txBody>
      </p:sp>
      <p:sp>
        <p:nvSpPr>
          <p:cNvPr id="4" name="テキスト ボックス 3">
            <a:extLst>
              <a:ext uri="{FF2B5EF4-FFF2-40B4-BE49-F238E27FC236}">
                <a16:creationId xmlns:a16="http://schemas.microsoft.com/office/drawing/2014/main" id="{1610C685-B1BF-4864-BD90-5245BA91839C}"/>
              </a:ext>
            </a:extLst>
          </p:cNvPr>
          <p:cNvSpPr txBox="1"/>
          <p:nvPr/>
        </p:nvSpPr>
        <p:spPr>
          <a:xfrm>
            <a:off x="755576" y="1887214"/>
            <a:ext cx="5760640" cy="461665"/>
          </a:xfrm>
          <a:prstGeom prst="rect">
            <a:avLst/>
          </a:prstGeom>
          <a:noFill/>
        </p:spPr>
        <p:txBody>
          <a:bodyPr wrap="square" rtlCol="0">
            <a:spAutoFit/>
          </a:bodyPr>
          <a:lstStyle/>
          <a:p>
            <a:r>
              <a:rPr kumimoji="1" lang="ja-JP" altLang="en-US" sz="2400" b="1" dirty="0"/>
              <a:t>事例：持ち帰り（テイクアウト）</a:t>
            </a:r>
          </a:p>
        </p:txBody>
      </p:sp>
      <p:sp>
        <p:nvSpPr>
          <p:cNvPr id="10" name="テキスト ボックス 9">
            <a:extLst>
              <a:ext uri="{FF2B5EF4-FFF2-40B4-BE49-F238E27FC236}">
                <a16:creationId xmlns:a16="http://schemas.microsoft.com/office/drawing/2014/main" id="{6A6140BF-D89F-4919-B99E-223184CE610B}"/>
              </a:ext>
            </a:extLst>
          </p:cNvPr>
          <p:cNvSpPr txBox="1"/>
          <p:nvPr/>
        </p:nvSpPr>
        <p:spPr>
          <a:xfrm>
            <a:off x="755576" y="5341458"/>
            <a:ext cx="5760640" cy="461665"/>
          </a:xfrm>
          <a:prstGeom prst="rect">
            <a:avLst/>
          </a:prstGeom>
          <a:noFill/>
        </p:spPr>
        <p:txBody>
          <a:bodyPr wrap="square" rtlCol="0">
            <a:spAutoFit/>
          </a:bodyPr>
          <a:lstStyle/>
          <a:p>
            <a:r>
              <a:rPr kumimoji="1" lang="ja-JP" altLang="en-US" sz="2400" b="1" dirty="0"/>
              <a:t>事例：店内飲食（イートイン）</a:t>
            </a:r>
          </a:p>
        </p:txBody>
      </p:sp>
    </p:spTree>
    <p:extLst>
      <p:ext uri="{BB962C8B-B14F-4D97-AF65-F5344CB8AC3E}">
        <p14:creationId xmlns:p14="http://schemas.microsoft.com/office/powerpoint/2010/main" val="409887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7200" y="1174523"/>
            <a:ext cx="8229600" cy="1073884"/>
          </a:xfrm>
          <a:prstGeom prst="rect">
            <a:avLst/>
          </a:prstGeom>
        </p:spPr>
        <p:txBody>
          <a:bodyPr wrap="square">
            <a:spAutoFit/>
          </a:bodyPr>
          <a:lstStyle/>
          <a:p>
            <a:pPr defTabSz="685800" fontAlgn="base">
              <a:lnSpc>
                <a:spcPct val="150000"/>
              </a:lnSpc>
              <a:spcBef>
                <a:spcPct val="0"/>
              </a:spcBef>
              <a:spcAft>
                <a:spcPct val="0"/>
              </a:spcAft>
              <a:defRPr/>
            </a:pPr>
            <a:r>
              <a:rPr lang="ja-JP" altLang="en-US" sz="4800" dirty="0">
                <a:solidFill>
                  <a:srgbClr val="111111"/>
                </a:solidFill>
                <a:latin typeface="YuGo"/>
              </a:rPr>
              <a:t>事業者の事務負担が増大する。</a:t>
            </a:r>
            <a:endParaRPr lang="en-US" altLang="ja-JP" sz="4800" dirty="0">
              <a:solidFill>
                <a:srgbClr val="111111"/>
              </a:solidFill>
              <a:latin typeface="YuGo"/>
            </a:endParaRPr>
          </a:p>
        </p:txBody>
      </p:sp>
      <p:sp>
        <p:nvSpPr>
          <p:cNvPr id="9" name="タイトル 1"/>
          <p:cNvSpPr>
            <a:spLocks noGrp="1"/>
          </p:cNvSpPr>
          <p:nvPr>
            <p:ph type="title"/>
          </p:nvPr>
        </p:nvSpPr>
        <p:spPr/>
        <p:txBody>
          <a:bodyPr>
            <a:normAutofit/>
          </a:bodyPr>
          <a:lstStyle/>
          <a:p>
            <a:r>
              <a:rPr lang="ja-JP" altLang="en-US" dirty="0"/>
              <a:t>軽減税率が与える影響　その２</a:t>
            </a:r>
            <a:endParaRPr kumimoji="1" lang="ja-JP" altLang="en-US" dirty="0"/>
          </a:p>
        </p:txBody>
      </p:sp>
      <p:sp>
        <p:nvSpPr>
          <p:cNvPr id="6" name="スライド番号プレースホルダー 5"/>
          <p:cNvSpPr>
            <a:spLocks noGrp="1"/>
          </p:cNvSpPr>
          <p:nvPr>
            <p:ph type="sldNum" sz="quarter" idx="12"/>
          </p:nvPr>
        </p:nvSpPr>
        <p:spPr/>
        <p:txBody>
          <a:bodyPr/>
          <a:lstStyle/>
          <a:p>
            <a:fld id="{FD8AD992-9A6E-44C3-AA9B-E4C6A71D222C}"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ED18962D-7661-4DE8-9B7F-EBE8D1B9FFC6}"/>
              </a:ext>
            </a:extLst>
          </p:cNvPr>
          <p:cNvSpPr txBox="1"/>
          <p:nvPr/>
        </p:nvSpPr>
        <p:spPr>
          <a:xfrm>
            <a:off x="659119" y="2431329"/>
            <a:ext cx="7825761" cy="1569660"/>
          </a:xfrm>
          <a:prstGeom prst="rect">
            <a:avLst/>
          </a:prstGeom>
          <a:noFill/>
        </p:spPr>
        <p:txBody>
          <a:bodyPr wrap="square" rtlCol="0">
            <a:spAutoFit/>
          </a:bodyPr>
          <a:lstStyle/>
          <a:p>
            <a:r>
              <a:rPr kumimoji="1" lang="ja-JP" altLang="en-US" sz="4800" dirty="0"/>
              <a:t>例えば、ファストフード店は、どうなるかというと･･･</a:t>
            </a:r>
          </a:p>
        </p:txBody>
      </p:sp>
      <p:pic>
        <p:nvPicPr>
          <p:cNvPr id="1030" name="Picture 6">
            <a:extLst>
              <a:ext uri="{FF2B5EF4-FFF2-40B4-BE49-F238E27FC236}">
                <a16:creationId xmlns:a16="http://schemas.microsoft.com/office/drawing/2014/main" id="{5902B2DE-9E94-4363-B4A3-1E93C6A92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946" y="4000989"/>
            <a:ext cx="2400716" cy="24169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07FE4D9-C0AD-4D6F-9D86-34903788E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245844"/>
            <a:ext cx="2192017" cy="2192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5BB468-4D97-4329-BC4C-60F051FA2E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366834"/>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2C700BB-30C9-4BB7-93E1-9D7E56299FD3}"/>
              </a:ext>
            </a:extLst>
          </p:cNvPr>
          <p:cNvSpPr>
            <a:spLocks noGrp="1"/>
          </p:cNvSpPr>
          <p:nvPr>
            <p:ph type="sldNum" sz="quarter" idx="12"/>
          </p:nvPr>
        </p:nvSpPr>
        <p:spPr/>
        <p:txBody>
          <a:bodyPr/>
          <a:lstStyle/>
          <a:p>
            <a:fld id="{FD8AD992-9A6E-44C3-AA9B-E4C6A71D222C}" type="slidenum">
              <a:rPr kumimoji="1" lang="ja-JP" altLang="en-US" smtClean="0"/>
              <a:t>7</a:t>
            </a:fld>
            <a:endParaRPr kumimoji="1" lang="ja-JP" altLang="en-US"/>
          </a:p>
        </p:txBody>
      </p:sp>
      <p:pic>
        <p:nvPicPr>
          <p:cNvPr id="1026" name="Picture 2">
            <a:extLst>
              <a:ext uri="{FF2B5EF4-FFF2-40B4-BE49-F238E27FC236}">
                <a16:creationId xmlns:a16="http://schemas.microsoft.com/office/drawing/2014/main" id="{7200EFE1-8C0B-43E4-8B15-DF29BEBAD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60" y="260648"/>
            <a:ext cx="8596879" cy="609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6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a:xfrm>
            <a:off x="457200" y="476672"/>
            <a:ext cx="8229600" cy="666328"/>
          </a:xfrm>
        </p:spPr>
        <p:txBody>
          <a:bodyPr anchor="b">
            <a:normAutofit fontScale="90000"/>
          </a:bodyPr>
          <a:lstStyle/>
          <a:p>
            <a:pPr marL="0" indent="0" algn="just">
              <a:buNone/>
            </a:pPr>
            <a:r>
              <a:rPr lang="ja-JP" altLang="en-US" dirty="0"/>
              <a:t>そもそも消費税率を</a:t>
            </a:r>
            <a:r>
              <a:rPr lang="en-US" altLang="ja-JP" dirty="0"/>
              <a:t>10</a:t>
            </a:r>
            <a:r>
              <a:rPr lang="ja-JP" altLang="en-US" dirty="0"/>
              <a:t>％に引き上げた理由は？</a:t>
            </a:r>
            <a:endParaRPr lang="en-US" altLang="ja-JP" dirty="0"/>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8</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2443336"/>
            <a:ext cx="8229600" cy="3937992"/>
          </a:xfrm>
        </p:spPr>
        <p:txBody>
          <a:bodyPr>
            <a:noAutofit/>
          </a:bodyPr>
          <a:lstStyle/>
          <a:p>
            <a:pPr marL="0" indent="0" algn="just">
              <a:buNone/>
            </a:pPr>
            <a:r>
              <a:rPr lang="ja-JP" altLang="en-US" sz="3600" dirty="0">
                <a:solidFill>
                  <a:srgbClr val="111111"/>
                </a:solidFill>
                <a:latin typeface="YuGo"/>
              </a:rPr>
              <a:t>少子高齢化が急速に進み、社会保障費は増え続け、税金や借金に頼る部分も増えています。</a:t>
            </a:r>
            <a:r>
              <a:rPr lang="ja-JP" altLang="en-US" sz="3600" u="sng" dirty="0">
                <a:solidFill>
                  <a:srgbClr val="111111"/>
                </a:solidFill>
                <a:latin typeface="YuGo"/>
              </a:rPr>
              <a:t>安定的な財源を確保</a:t>
            </a:r>
            <a:r>
              <a:rPr lang="ja-JP" altLang="en-US" sz="3600" dirty="0">
                <a:solidFill>
                  <a:srgbClr val="111111"/>
                </a:solidFill>
                <a:latin typeface="YuGo"/>
              </a:rPr>
              <a:t>し、</a:t>
            </a:r>
            <a:r>
              <a:rPr lang="ja-JP" altLang="en-US" sz="3600" u="sng" dirty="0">
                <a:solidFill>
                  <a:srgbClr val="111111"/>
                </a:solidFill>
                <a:latin typeface="YuGo"/>
              </a:rPr>
              <a:t>社会保障制度を次世代に引き継ぎ、全世代型に転換</a:t>
            </a:r>
            <a:r>
              <a:rPr lang="ja-JP" altLang="en-US" sz="3600" dirty="0">
                <a:solidFill>
                  <a:srgbClr val="111111"/>
                </a:solidFill>
                <a:latin typeface="YuGo"/>
              </a:rPr>
              <a:t>する必要があります。こうした背景の下、消費税率は</a:t>
            </a:r>
            <a:r>
              <a:rPr lang="en-US" altLang="ja-JP" sz="3600" dirty="0">
                <a:solidFill>
                  <a:srgbClr val="111111"/>
                </a:solidFill>
                <a:latin typeface="YuGo"/>
              </a:rPr>
              <a:t>10</a:t>
            </a:r>
            <a:r>
              <a:rPr lang="ja-JP" altLang="en-US" sz="3600" dirty="0">
                <a:solidFill>
                  <a:srgbClr val="111111"/>
                </a:solidFill>
                <a:latin typeface="YuGo"/>
              </a:rPr>
              <a:t>％に引き上げられました。（財務省</a:t>
            </a:r>
            <a:r>
              <a:rPr lang="en-US" altLang="ja-JP" sz="3600" dirty="0">
                <a:solidFill>
                  <a:srgbClr val="111111"/>
                </a:solidFill>
                <a:latin typeface="YuGo"/>
              </a:rPr>
              <a:t>HP</a:t>
            </a:r>
            <a:r>
              <a:rPr lang="ja-JP" altLang="en-US" sz="3600" dirty="0">
                <a:solidFill>
                  <a:srgbClr val="111111"/>
                </a:solidFill>
                <a:latin typeface="YuGo"/>
              </a:rPr>
              <a:t>より）</a:t>
            </a:r>
            <a:endParaRPr lang="ja-JP" altLang="ja-JP" sz="3600" dirty="0">
              <a:solidFill>
                <a:srgbClr val="111111"/>
              </a:solidFill>
              <a:latin typeface="YuGo"/>
            </a:endParaRPr>
          </a:p>
        </p:txBody>
      </p:sp>
      <p:pic>
        <p:nvPicPr>
          <p:cNvPr id="3074" name="Picture 2">
            <a:extLst>
              <a:ext uri="{FF2B5EF4-FFF2-40B4-BE49-F238E27FC236}">
                <a16:creationId xmlns:a16="http://schemas.microsoft.com/office/drawing/2014/main" id="{2960A7A7-696F-4D3A-BF8C-01F574E3E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298656"/>
            <a:ext cx="1442689" cy="10992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B9670BE-5215-42DB-BF65-608D7D855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197" y="1244680"/>
            <a:ext cx="4104907" cy="129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5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88C7F-48BD-4BDA-A9A7-05D49608EAF5}"/>
              </a:ext>
            </a:extLst>
          </p:cNvPr>
          <p:cNvSpPr>
            <a:spLocks noGrp="1"/>
          </p:cNvSpPr>
          <p:nvPr>
            <p:ph type="title"/>
          </p:nvPr>
        </p:nvSpPr>
        <p:spPr/>
        <p:txBody>
          <a:bodyPr anchor="b">
            <a:normAutofit/>
          </a:bodyPr>
          <a:lstStyle/>
          <a:p>
            <a:r>
              <a:rPr kumimoji="1" lang="ja-JP" altLang="en-US" dirty="0"/>
              <a:t>消費税の軽減税率制度の趣旨</a:t>
            </a:r>
          </a:p>
        </p:txBody>
      </p:sp>
      <p:sp>
        <p:nvSpPr>
          <p:cNvPr id="4" name="スライド番号プレースホルダー 3">
            <a:extLst>
              <a:ext uri="{FF2B5EF4-FFF2-40B4-BE49-F238E27FC236}">
                <a16:creationId xmlns:a16="http://schemas.microsoft.com/office/drawing/2014/main" id="{C9614EF0-4A1E-4BC0-872D-AC2117DC5A3C}"/>
              </a:ext>
            </a:extLst>
          </p:cNvPr>
          <p:cNvSpPr>
            <a:spLocks noGrp="1"/>
          </p:cNvSpPr>
          <p:nvPr>
            <p:ph type="sldNum" sz="quarter" idx="12"/>
          </p:nvPr>
        </p:nvSpPr>
        <p:spPr/>
        <p:txBody>
          <a:bodyPr/>
          <a:lstStyle/>
          <a:p>
            <a:fld id="{FD8AD992-9A6E-44C3-AA9B-E4C6A71D222C}" type="slidenum">
              <a:rPr kumimoji="1" lang="ja-JP" altLang="en-US" smtClean="0"/>
              <a:t>9</a:t>
            </a:fld>
            <a:endParaRPr kumimoji="1" lang="ja-JP" altLang="en-US"/>
          </a:p>
        </p:txBody>
      </p:sp>
      <p:sp>
        <p:nvSpPr>
          <p:cNvPr id="5" name="コンテンツ プレースホルダー 4">
            <a:extLst>
              <a:ext uri="{FF2B5EF4-FFF2-40B4-BE49-F238E27FC236}">
                <a16:creationId xmlns:a16="http://schemas.microsoft.com/office/drawing/2014/main" id="{29850FEB-13A6-4F42-AF5C-5AFC2071D5A1}"/>
              </a:ext>
            </a:extLst>
          </p:cNvPr>
          <p:cNvSpPr>
            <a:spLocks noGrp="1"/>
          </p:cNvSpPr>
          <p:nvPr>
            <p:ph sz="quarter" idx="1"/>
          </p:nvPr>
        </p:nvSpPr>
        <p:spPr>
          <a:xfrm>
            <a:off x="457200" y="1219200"/>
            <a:ext cx="8229600" cy="1921821"/>
          </a:xfrm>
        </p:spPr>
        <p:txBody>
          <a:bodyPr>
            <a:noAutofit/>
          </a:bodyPr>
          <a:lstStyle/>
          <a:p>
            <a:pPr marL="0" indent="0" algn="just">
              <a:buNone/>
            </a:pPr>
            <a:r>
              <a:rPr lang="ja-JP" altLang="en-US" sz="2800" dirty="0">
                <a:solidFill>
                  <a:srgbClr val="111111"/>
                </a:solidFill>
                <a:latin typeface="+mn-ea"/>
              </a:rPr>
              <a:t>つまり、</a:t>
            </a:r>
            <a:r>
              <a:rPr lang="ja-JP" altLang="en-US" sz="2800" dirty="0">
                <a:latin typeface="+mn-ea"/>
              </a:rPr>
              <a:t>消費税率（標準税率）を</a:t>
            </a:r>
            <a:r>
              <a:rPr lang="en-US" altLang="ja-JP" sz="2800" dirty="0">
                <a:latin typeface="+mn-ea"/>
              </a:rPr>
              <a:t>10</a:t>
            </a:r>
            <a:r>
              <a:rPr lang="ja-JP" altLang="en-US" sz="2800" dirty="0">
                <a:latin typeface="+mn-ea"/>
              </a:rPr>
              <a:t>％に引き上げた目的は、</a:t>
            </a:r>
            <a:r>
              <a:rPr lang="ja-JP" altLang="en-US" sz="2800" dirty="0">
                <a:solidFill>
                  <a:srgbClr val="111111"/>
                </a:solidFill>
                <a:latin typeface="+mn-ea"/>
              </a:rPr>
              <a:t>社会保障制度の財源とその持続可能性を高めるため</a:t>
            </a:r>
            <a:r>
              <a:rPr lang="ja-JP" altLang="en-US" sz="2800" dirty="0">
                <a:latin typeface="+mn-ea"/>
              </a:rPr>
              <a:t>。では、</a:t>
            </a:r>
            <a:endParaRPr lang="en-US" altLang="ja-JP" sz="2800" dirty="0">
              <a:latin typeface="+mn-ea"/>
            </a:endParaRPr>
          </a:p>
          <a:p>
            <a:pPr marL="0" indent="0" algn="ctr">
              <a:buNone/>
            </a:pPr>
            <a:r>
              <a:rPr kumimoji="1" lang="ja-JP" altLang="en-US" sz="3600" b="1" dirty="0">
                <a:latin typeface="+mn-ea"/>
              </a:rPr>
              <a:t>消費税の軽減税率</a:t>
            </a:r>
            <a:r>
              <a:rPr lang="ja-JP" altLang="ja-JP" sz="3600" b="1" dirty="0">
                <a:solidFill>
                  <a:srgbClr val="111111"/>
                </a:solidFill>
                <a:latin typeface="+mn-ea"/>
              </a:rPr>
              <a:t>導入の目的は</a:t>
            </a:r>
            <a:r>
              <a:rPr lang="ja-JP" altLang="en-US" sz="3600" b="1" dirty="0">
                <a:solidFill>
                  <a:srgbClr val="111111"/>
                </a:solidFill>
                <a:latin typeface="+mn-ea"/>
              </a:rPr>
              <a:t>？</a:t>
            </a:r>
            <a:endParaRPr lang="en-US" altLang="ja-JP" sz="3600" b="1" dirty="0">
              <a:solidFill>
                <a:srgbClr val="111111"/>
              </a:solidFill>
              <a:latin typeface="+mn-ea"/>
            </a:endParaRPr>
          </a:p>
        </p:txBody>
      </p:sp>
      <p:sp>
        <p:nvSpPr>
          <p:cNvPr id="7" name="テキスト ボックス 6">
            <a:extLst>
              <a:ext uri="{FF2B5EF4-FFF2-40B4-BE49-F238E27FC236}">
                <a16:creationId xmlns:a16="http://schemas.microsoft.com/office/drawing/2014/main" id="{0C61E46D-580D-4BDC-B814-AA1F905BD07A}"/>
              </a:ext>
            </a:extLst>
          </p:cNvPr>
          <p:cNvSpPr txBox="1"/>
          <p:nvPr/>
        </p:nvSpPr>
        <p:spPr>
          <a:xfrm>
            <a:off x="612648" y="5688578"/>
            <a:ext cx="7919792" cy="646331"/>
          </a:xfrm>
          <a:prstGeom prst="rect">
            <a:avLst/>
          </a:prstGeom>
          <a:noFill/>
        </p:spPr>
        <p:txBody>
          <a:bodyPr wrap="square" rtlCol="0">
            <a:spAutoFit/>
          </a:bodyPr>
          <a:lstStyle/>
          <a:p>
            <a:pPr algn="ctr"/>
            <a:r>
              <a:rPr kumimoji="1" lang="ja-JP" altLang="en-US" sz="3600" dirty="0"/>
              <a:t>法律には次のように書いてあります。</a:t>
            </a:r>
          </a:p>
        </p:txBody>
      </p:sp>
      <p:pic>
        <p:nvPicPr>
          <p:cNvPr id="1026" name="Picture 2">
            <a:extLst>
              <a:ext uri="{FF2B5EF4-FFF2-40B4-BE49-F238E27FC236}">
                <a16:creationId xmlns:a16="http://schemas.microsoft.com/office/drawing/2014/main" id="{062F6361-9C64-42E8-9573-B65BD2B1F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758" y="3284984"/>
            <a:ext cx="1905746"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58690E-CA22-4C4E-9031-6FEE83BF45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240359"/>
            <a:ext cx="1905747" cy="234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59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onsolas"/>
        <a:ea typeface="HG丸ｺﾞｼｯｸM-PRO"/>
        <a:cs typeface=""/>
      </a:majorFont>
      <a:minorFont>
        <a:latin typeface="Verdana"/>
        <a:ea typeface="HG丸ｺﾞｼｯｸM-PRO"/>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ユーザー定義 2">
      <a:majorFont>
        <a:latin typeface="Consolas"/>
        <a:ea typeface="HG丸ｺﾞｼｯｸM-PRO"/>
        <a:cs typeface=""/>
      </a:majorFont>
      <a:minorFont>
        <a:latin typeface="Verdana"/>
        <a:ea typeface="HG丸ｺﾞｼｯｸM-PRO"/>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2330</TotalTime>
  <Words>3458</Words>
  <Application>Microsoft Office PowerPoint</Application>
  <PresentationFormat>画面に合わせる (4:3)</PresentationFormat>
  <Paragraphs>304</Paragraphs>
  <Slides>30</Slides>
  <Notes>27</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30</vt:i4>
      </vt:variant>
    </vt:vector>
  </HeadingPairs>
  <TitlesOfParts>
    <vt:vector size="50" baseType="lpstr">
      <vt:lpstr>HGP創英角ﾎﾟｯﾌﾟ体</vt:lpstr>
      <vt:lpstr>HGｺﾞｼｯｸE</vt:lpstr>
      <vt:lpstr>HG丸ｺﾞｼｯｸM-PRO</vt:lpstr>
      <vt:lpstr>ＭＳ Ｐゴシック</vt:lpstr>
      <vt:lpstr>ＭＳ ゴシック</vt:lpstr>
      <vt:lpstr>Noto Sans Japanese</vt:lpstr>
      <vt:lpstr>YuGo</vt:lpstr>
      <vt:lpstr>游ゴシック</vt:lpstr>
      <vt:lpstr>游明朝</vt:lpstr>
      <vt:lpstr>Arial</vt:lpstr>
      <vt:lpstr>Calibri</vt:lpstr>
      <vt:lpstr>Calibri Light</vt:lpstr>
      <vt:lpstr>Consolas</vt:lpstr>
      <vt:lpstr>Gill Sans MT</vt:lpstr>
      <vt:lpstr>Verdana</vt:lpstr>
      <vt:lpstr>Wingdings</vt:lpstr>
      <vt:lpstr>Wingdings 3</vt:lpstr>
      <vt:lpstr>アース</vt:lpstr>
      <vt:lpstr>Office テーマ</vt:lpstr>
      <vt:lpstr>1_アース</vt:lpstr>
      <vt:lpstr>PowerPoint プレゼンテーション</vt:lpstr>
      <vt:lpstr>消費税の軽減税率について ディベートしよう！</vt:lpstr>
      <vt:lpstr>消費税の軽減税率とは</vt:lpstr>
      <vt:lpstr>軽減税率が与える影響　その１</vt:lpstr>
      <vt:lpstr>PowerPoint プレゼンテーション</vt:lpstr>
      <vt:lpstr>軽減税率が与える影響　その２</vt:lpstr>
      <vt:lpstr>PowerPoint プレゼンテーション</vt:lpstr>
      <vt:lpstr>そもそも消費税率を10％に引き上げた理由は？</vt:lpstr>
      <vt:lpstr>消費税の軽減税率制度の趣旨</vt:lpstr>
      <vt:lpstr>消費税の軽減税率制度の趣旨</vt:lpstr>
      <vt:lpstr>消費税の軽減税率制度の趣旨</vt:lpstr>
      <vt:lpstr>消費税の逆進性とは？</vt:lpstr>
      <vt:lpstr>消費税の逆進性</vt:lpstr>
      <vt:lpstr>軽減税率の軽減効果</vt:lpstr>
      <vt:lpstr>軽減税率の軽減効果</vt:lpstr>
      <vt:lpstr>軽減税率の軽減効果</vt:lpstr>
      <vt:lpstr>軽減税率の軽減効果</vt:lpstr>
      <vt:lpstr>軽減税率の軽減効果</vt:lpstr>
      <vt:lpstr>ディベートのテーマ</vt:lpstr>
      <vt:lpstr>税の集め方に納得がいかないときは？</vt:lpstr>
      <vt:lpstr>PowerPoint プレゼンテーション</vt:lpstr>
      <vt:lpstr>～～租税法律主義～～ 税の仕組みは変えられる。 ただし、法律に基づかなければならない</vt:lpstr>
      <vt:lpstr>PowerPoint プレゼンテーション</vt:lpstr>
      <vt:lpstr>ディベートについて（講師用）  以下のスライドにて、ディベートの留意点や軽減税率制度を考えるためのヒントについて簡単に記載していますので、参考にしてください。 </vt:lpstr>
      <vt:lpstr>ディベートの主な目的</vt:lpstr>
      <vt:lpstr>軽減税率制度を考えるヒント①</vt:lpstr>
      <vt:lpstr>（参考）「わが国税制の現状と課題－21世紀に向けた国民の参加と選択－」（2000年7月14日税制調査会答申）</vt:lpstr>
      <vt:lpstr>軽減税率制度を考えるヒント②</vt:lpstr>
      <vt:lpstr>軽減税率制度関係キーワード</vt:lpstr>
      <vt:lpstr>軽減税率制度関係参考文献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Asakawa3</dc:creator>
  <cp:lastModifiedBy>ishigaki1@JDLSERVER.LOCAL</cp:lastModifiedBy>
  <cp:revision>168</cp:revision>
  <cp:lastPrinted>2020-09-15T01:14:41Z</cp:lastPrinted>
  <dcterms:created xsi:type="dcterms:W3CDTF">2019-01-22T07:37:05Z</dcterms:created>
  <dcterms:modified xsi:type="dcterms:W3CDTF">2022-09-06T05:02:03Z</dcterms:modified>
</cp:coreProperties>
</file>