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2"/>
  </p:notesMasterIdLst>
  <p:handoutMasterIdLst>
    <p:handoutMasterId r:id="rId13"/>
  </p:handoutMasterIdLst>
  <p:sldIdLst>
    <p:sldId id="342" r:id="rId3"/>
    <p:sldId id="256" r:id="rId4"/>
    <p:sldId id="349" r:id="rId5"/>
    <p:sldId id="343" r:id="rId6"/>
    <p:sldId id="344" r:id="rId7"/>
    <p:sldId id="345" r:id="rId8"/>
    <p:sldId id="346" r:id="rId9"/>
    <p:sldId id="348" r:id="rId10"/>
    <p:sldId id="347" r:id="rId11"/>
  </p:sldIdLst>
  <p:sldSz cx="9144000" cy="6858000" type="screen4x3"/>
  <p:notesSz cx="6807200" cy="9939338"/>
  <p:defaultTextStyle>
    <a:defPPr>
      <a:defRPr lang="ja-JP"/>
    </a:defPPr>
    <a:lvl1pPr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5pPr>
    <a:lvl6pPr marL="22860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6pPr>
    <a:lvl7pPr marL="27432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7pPr>
    <a:lvl8pPr marL="32004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8pPr>
    <a:lvl9pPr marL="36576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B8FAC3"/>
    <a:srgbClr val="CCFFCC"/>
    <a:srgbClr val="3366FF"/>
    <a:srgbClr val="FF0000"/>
    <a:srgbClr val="0000CC"/>
    <a:srgbClr val="66CCFF"/>
    <a:srgbClr val="FFFFFF"/>
    <a:srgbClr val="00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33" autoAdjust="0"/>
    <p:restoredTop sz="86572" autoAdjust="0"/>
  </p:normalViewPr>
  <p:slideViewPr>
    <p:cSldViewPr>
      <p:cViewPr varScale="1">
        <p:scale>
          <a:sx n="71" d="100"/>
          <a:sy n="71" d="100"/>
        </p:scale>
        <p:origin x="496"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notesViewPr>
    <p:cSldViewPr>
      <p:cViewPr>
        <p:scale>
          <a:sx n="100" d="100"/>
          <a:sy n="100" d="100"/>
        </p:scale>
        <p:origin x="-1800" y="-72"/>
      </p:cViewPr>
      <p:guideLst>
        <p:guide orient="horz" pos="313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B8741C5-1989-4121-B958-624B2B0239FF}"/>
              </a:ext>
            </a:extLst>
          </p:cNvPr>
          <p:cNvSpPr>
            <a:spLocks noGrp="1" noChangeArrowheads="1"/>
          </p:cNvSpPr>
          <p:nvPr>
            <p:ph type="hdr" sz="quarter"/>
          </p:nvPr>
        </p:nvSpPr>
        <p:spPr bwMode="auto">
          <a:xfrm>
            <a:off x="1" y="1"/>
            <a:ext cx="2952558" cy="497518"/>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lvl1pPr defTabSz="922064" eaLnBrk="1" hangingPunct="1">
              <a:defRPr sz="1200">
                <a:latin typeface="Arial" charset="0"/>
                <a:ea typeface="ＭＳ Ｐゴシック" pitchFamily="50" charset="-128"/>
              </a:defRPr>
            </a:lvl1pPr>
          </a:lstStyle>
          <a:p>
            <a:pPr>
              <a:defRPr/>
            </a:pPr>
            <a:endParaRPr lang="en-US" altLang="ja-JP"/>
          </a:p>
        </p:txBody>
      </p:sp>
      <p:sp>
        <p:nvSpPr>
          <p:cNvPr id="90115" name="Rectangle 3">
            <a:extLst>
              <a:ext uri="{FF2B5EF4-FFF2-40B4-BE49-F238E27FC236}">
                <a16:creationId xmlns:a16="http://schemas.microsoft.com/office/drawing/2014/main" id="{52D4C243-ACF5-4A6E-BE7C-31CB2020F354}"/>
              </a:ext>
            </a:extLst>
          </p:cNvPr>
          <p:cNvSpPr>
            <a:spLocks noGrp="1" noChangeArrowheads="1"/>
          </p:cNvSpPr>
          <p:nvPr>
            <p:ph type="dt" sz="quarter" idx="1"/>
          </p:nvPr>
        </p:nvSpPr>
        <p:spPr bwMode="auto">
          <a:xfrm>
            <a:off x="3853074" y="1"/>
            <a:ext cx="2952558" cy="497518"/>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lvl1pPr algn="r" defTabSz="922064" eaLnBrk="1" hangingPunct="1">
              <a:defRPr sz="1200">
                <a:latin typeface="Arial" charset="0"/>
                <a:ea typeface="ＭＳ Ｐゴシック" pitchFamily="50" charset="-128"/>
              </a:defRPr>
            </a:lvl1pPr>
          </a:lstStyle>
          <a:p>
            <a:pPr>
              <a:defRPr/>
            </a:pPr>
            <a:endParaRPr lang="en-US" altLang="ja-JP"/>
          </a:p>
        </p:txBody>
      </p:sp>
      <p:sp>
        <p:nvSpPr>
          <p:cNvPr id="90116" name="Rectangle 4">
            <a:extLst>
              <a:ext uri="{FF2B5EF4-FFF2-40B4-BE49-F238E27FC236}">
                <a16:creationId xmlns:a16="http://schemas.microsoft.com/office/drawing/2014/main" id="{03A9B4E6-A8A6-49AE-977E-B8C642D395F5}"/>
              </a:ext>
            </a:extLst>
          </p:cNvPr>
          <p:cNvSpPr>
            <a:spLocks noGrp="1" noChangeArrowheads="1"/>
          </p:cNvSpPr>
          <p:nvPr>
            <p:ph type="ftr" sz="quarter" idx="2"/>
          </p:nvPr>
        </p:nvSpPr>
        <p:spPr bwMode="auto">
          <a:xfrm>
            <a:off x="1" y="9440246"/>
            <a:ext cx="2952558" cy="497518"/>
          </a:xfrm>
          <a:prstGeom prst="rect">
            <a:avLst/>
          </a:prstGeom>
          <a:noFill/>
          <a:ln w="9525">
            <a:noFill/>
            <a:miter lim="800000"/>
            <a:headEnd/>
            <a:tailEnd/>
          </a:ln>
          <a:effectLst/>
        </p:spPr>
        <p:txBody>
          <a:bodyPr vert="horz" wrap="square" lIns="92201" tIns="46101" rIns="92201" bIns="46101" numCol="1" anchor="b" anchorCtr="0" compatLnSpc="1">
            <a:prstTxWarp prst="textNoShape">
              <a:avLst/>
            </a:prstTxWarp>
          </a:bodyPr>
          <a:lstStyle>
            <a:lvl1pPr defTabSz="922064" eaLnBrk="1" hangingPunct="1">
              <a:defRPr sz="1200">
                <a:latin typeface="Arial" charset="0"/>
                <a:ea typeface="ＭＳ Ｐゴシック" pitchFamily="50" charset="-128"/>
              </a:defRPr>
            </a:lvl1pPr>
          </a:lstStyle>
          <a:p>
            <a:pPr>
              <a:defRPr/>
            </a:pPr>
            <a:endParaRPr lang="en-US" altLang="ja-JP"/>
          </a:p>
        </p:txBody>
      </p:sp>
      <p:sp>
        <p:nvSpPr>
          <p:cNvPr id="90117" name="Rectangle 5">
            <a:extLst>
              <a:ext uri="{FF2B5EF4-FFF2-40B4-BE49-F238E27FC236}">
                <a16:creationId xmlns:a16="http://schemas.microsoft.com/office/drawing/2014/main" id="{61882378-3C0A-4D49-AA59-9BAE3100AC79}"/>
              </a:ext>
            </a:extLst>
          </p:cNvPr>
          <p:cNvSpPr>
            <a:spLocks noGrp="1" noChangeArrowheads="1"/>
          </p:cNvSpPr>
          <p:nvPr>
            <p:ph type="sldNum" sz="quarter" idx="3"/>
          </p:nvPr>
        </p:nvSpPr>
        <p:spPr bwMode="auto">
          <a:xfrm>
            <a:off x="3853074" y="9440246"/>
            <a:ext cx="2952558" cy="497518"/>
          </a:xfrm>
          <a:prstGeom prst="rect">
            <a:avLst/>
          </a:prstGeom>
          <a:noFill/>
          <a:ln w="9525">
            <a:noFill/>
            <a:miter lim="800000"/>
            <a:headEnd/>
            <a:tailEnd/>
          </a:ln>
          <a:effectLst/>
        </p:spPr>
        <p:txBody>
          <a:bodyPr vert="horz" wrap="square" lIns="92201" tIns="46101" rIns="92201" bIns="46101" numCol="1" anchor="b" anchorCtr="0" compatLnSpc="1">
            <a:prstTxWarp prst="textNoShape">
              <a:avLst/>
            </a:prstTxWarp>
          </a:bodyPr>
          <a:lstStyle>
            <a:lvl1pPr algn="r" eaLnBrk="1" hangingPunct="1">
              <a:defRPr sz="1200">
                <a:ea typeface="ＭＳ Ｐゴシック" panose="020B0600070205080204" pitchFamily="34" charset="-128"/>
              </a:defRPr>
            </a:lvl1pPr>
          </a:lstStyle>
          <a:p>
            <a:fld id="{E2A20AD1-39AF-40A5-B528-2EFFC0FEF117}" type="slidenum">
              <a:rPr lang="en-US" altLang="ja-JP"/>
              <a:pPr/>
              <a:t>‹#›</a:t>
            </a:fld>
            <a:endParaRPr lang="en-US" altLang="ja-JP"/>
          </a:p>
        </p:txBody>
      </p:sp>
    </p:spTree>
    <p:extLst>
      <p:ext uri="{BB962C8B-B14F-4D97-AF65-F5344CB8AC3E}">
        <p14:creationId xmlns:p14="http://schemas.microsoft.com/office/powerpoint/2010/main" val="688332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5B349715-FA26-45E2-B58B-DEEC1AAB64C6}"/>
              </a:ext>
            </a:extLst>
          </p:cNvPr>
          <p:cNvSpPr>
            <a:spLocks noGrp="1" noChangeArrowheads="1"/>
          </p:cNvSpPr>
          <p:nvPr>
            <p:ph type="hdr" sz="quarter"/>
          </p:nvPr>
        </p:nvSpPr>
        <p:spPr bwMode="auto">
          <a:xfrm>
            <a:off x="1" y="1"/>
            <a:ext cx="2952558" cy="497518"/>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lvl1pPr defTabSz="922064" eaLnBrk="1" hangingPunct="1">
              <a:defRPr sz="1200">
                <a:latin typeface="Arial" charset="0"/>
                <a:ea typeface="ＭＳ Ｐゴシック" pitchFamily="50" charset="-128"/>
              </a:defRPr>
            </a:lvl1pPr>
          </a:lstStyle>
          <a:p>
            <a:pPr>
              <a:defRPr/>
            </a:pPr>
            <a:endParaRPr lang="en-US" altLang="ja-JP"/>
          </a:p>
        </p:txBody>
      </p:sp>
      <p:sp>
        <p:nvSpPr>
          <p:cNvPr id="174083" name="Rectangle 3">
            <a:extLst>
              <a:ext uri="{FF2B5EF4-FFF2-40B4-BE49-F238E27FC236}">
                <a16:creationId xmlns:a16="http://schemas.microsoft.com/office/drawing/2014/main" id="{EB801083-D8E0-4140-84ED-7A72F3004D50}"/>
              </a:ext>
            </a:extLst>
          </p:cNvPr>
          <p:cNvSpPr>
            <a:spLocks noGrp="1" noChangeArrowheads="1"/>
          </p:cNvSpPr>
          <p:nvPr>
            <p:ph type="dt" idx="1"/>
          </p:nvPr>
        </p:nvSpPr>
        <p:spPr bwMode="auto">
          <a:xfrm>
            <a:off x="3853074" y="1"/>
            <a:ext cx="2952558" cy="497518"/>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lvl1pPr algn="r" defTabSz="922064" eaLnBrk="1" hangingPunct="1">
              <a:defRPr sz="1200">
                <a:latin typeface="Arial" charset="0"/>
                <a:ea typeface="ＭＳ Ｐゴシック" pitchFamily="50" charset="-128"/>
              </a:defRPr>
            </a:lvl1pPr>
          </a:lstStyle>
          <a:p>
            <a:pPr>
              <a:defRPr/>
            </a:pPr>
            <a:endParaRPr lang="en-US" altLang="ja-JP"/>
          </a:p>
        </p:txBody>
      </p:sp>
      <p:sp>
        <p:nvSpPr>
          <p:cNvPr id="65540" name="Rectangle 4">
            <a:extLst>
              <a:ext uri="{FF2B5EF4-FFF2-40B4-BE49-F238E27FC236}">
                <a16:creationId xmlns:a16="http://schemas.microsoft.com/office/drawing/2014/main" id="{E79ADBC2-5A3C-48EC-AFA1-564DDADE7B9E}"/>
              </a:ext>
            </a:extLst>
          </p:cNvPr>
          <p:cNvSpPr>
            <a:spLocks noGrp="1" noRot="1" noChangeAspect="1" noChangeArrowheads="1" noTextEdit="1"/>
          </p:cNvSpPr>
          <p:nvPr>
            <p:ph type="sldImg" idx="2"/>
          </p:nvPr>
        </p:nvSpPr>
        <p:spPr bwMode="auto">
          <a:xfrm>
            <a:off x="919163" y="747713"/>
            <a:ext cx="4968875" cy="372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5" name="Rectangle 5">
            <a:extLst>
              <a:ext uri="{FF2B5EF4-FFF2-40B4-BE49-F238E27FC236}">
                <a16:creationId xmlns:a16="http://schemas.microsoft.com/office/drawing/2014/main" id="{FF769364-FD22-4E10-900F-F074146B25F8}"/>
              </a:ext>
            </a:extLst>
          </p:cNvPr>
          <p:cNvSpPr>
            <a:spLocks noGrp="1" noChangeArrowheads="1"/>
          </p:cNvSpPr>
          <p:nvPr>
            <p:ph type="body" sz="quarter" idx="3"/>
          </p:nvPr>
        </p:nvSpPr>
        <p:spPr bwMode="auto">
          <a:xfrm>
            <a:off x="682447" y="4720123"/>
            <a:ext cx="5443877" cy="4471363"/>
          </a:xfrm>
          <a:prstGeom prst="rect">
            <a:avLst/>
          </a:prstGeom>
          <a:noFill/>
          <a:ln w="9525">
            <a:noFill/>
            <a:miter lim="800000"/>
            <a:headEnd/>
            <a:tailEnd/>
          </a:ln>
          <a:effectLst/>
        </p:spPr>
        <p:txBody>
          <a:bodyPr vert="horz" wrap="square" lIns="92201" tIns="46101" rIns="92201" bIns="4610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086" name="Rectangle 6">
            <a:extLst>
              <a:ext uri="{FF2B5EF4-FFF2-40B4-BE49-F238E27FC236}">
                <a16:creationId xmlns:a16="http://schemas.microsoft.com/office/drawing/2014/main" id="{0C530B4F-0B59-439D-A747-865DF3EF3990}"/>
              </a:ext>
            </a:extLst>
          </p:cNvPr>
          <p:cNvSpPr>
            <a:spLocks noGrp="1" noChangeArrowheads="1"/>
          </p:cNvSpPr>
          <p:nvPr>
            <p:ph type="ftr" sz="quarter" idx="4"/>
          </p:nvPr>
        </p:nvSpPr>
        <p:spPr bwMode="auto">
          <a:xfrm>
            <a:off x="1" y="9440246"/>
            <a:ext cx="2952558" cy="497518"/>
          </a:xfrm>
          <a:prstGeom prst="rect">
            <a:avLst/>
          </a:prstGeom>
          <a:noFill/>
          <a:ln w="9525">
            <a:noFill/>
            <a:miter lim="800000"/>
            <a:headEnd/>
            <a:tailEnd/>
          </a:ln>
          <a:effectLst/>
        </p:spPr>
        <p:txBody>
          <a:bodyPr vert="horz" wrap="square" lIns="92201" tIns="46101" rIns="92201" bIns="46101" numCol="1" anchor="b" anchorCtr="0" compatLnSpc="1">
            <a:prstTxWarp prst="textNoShape">
              <a:avLst/>
            </a:prstTxWarp>
          </a:bodyPr>
          <a:lstStyle>
            <a:lvl1pPr defTabSz="922064" eaLnBrk="1" hangingPunct="1">
              <a:defRPr sz="1200">
                <a:latin typeface="Arial" charset="0"/>
                <a:ea typeface="ＭＳ Ｐゴシック" pitchFamily="50" charset="-128"/>
              </a:defRPr>
            </a:lvl1pPr>
          </a:lstStyle>
          <a:p>
            <a:pPr>
              <a:defRPr/>
            </a:pPr>
            <a:endParaRPr lang="en-US" altLang="ja-JP"/>
          </a:p>
        </p:txBody>
      </p:sp>
      <p:sp>
        <p:nvSpPr>
          <p:cNvPr id="174087" name="Rectangle 7">
            <a:extLst>
              <a:ext uri="{FF2B5EF4-FFF2-40B4-BE49-F238E27FC236}">
                <a16:creationId xmlns:a16="http://schemas.microsoft.com/office/drawing/2014/main" id="{9E02681E-51DA-4414-BC83-E2B904BF918F}"/>
              </a:ext>
            </a:extLst>
          </p:cNvPr>
          <p:cNvSpPr>
            <a:spLocks noGrp="1" noChangeArrowheads="1"/>
          </p:cNvSpPr>
          <p:nvPr>
            <p:ph type="sldNum" sz="quarter" idx="5"/>
          </p:nvPr>
        </p:nvSpPr>
        <p:spPr bwMode="auto">
          <a:xfrm>
            <a:off x="3853074" y="9440246"/>
            <a:ext cx="2952558" cy="497518"/>
          </a:xfrm>
          <a:prstGeom prst="rect">
            <a:avLst/>
          </a:prstGeom>
          <a:noFill/>
          <a:ln w="9525">
            <a:noFill/>
            <a:miter lim="800000"/>
            <a:headEnd/>
            <a:tailEnd/>
          </a:ln>
          <a:effectLst/>
        </p:spPr>
        <p:txBody>
          <a:bodyPr vert="horz" wrap="square" lIns="92201" tIns="46101" rIns="92201" bIns="46101" numCol="1" anchor="b" anchorCtr="0" compatLnSpc="1">
            <a:prstTxWarp prst="textNoShape">
              <a:avLst/>
            </a:prstTxWarp>
          </a:bodyPr>
          <a:lstStyle>
            <a:lvl1pPr algn="r" eaLnBrk="1" hangingPunct="1">
              <a:defRPr sz="1200">
                <a:ea typeface="ＭＳ Ｐゴシック" panose="020B0600070205080204" pitchFamily="34" charset="-128"/>
              </a:defRPr>
            </a:lvl1pPr>
          </a:lstStyle>
          <a:p>
            <a:fld id="{3AAFC2D2-833A-423A-A327-E7E3A36D1BBB}" type="slidenum">
              <a:rPr lang="en-US" altLang="ja-JP"/>
              <a:pPr/>
              <a:t>‹#›</a:t>
            </a:fld>
            <a:endParaRPr lang="en-US" altLang="ja-JP"/>
          </a:p>
        </p:txBody>
      </p:sp>
    </p:spTree>
    <p:extLst>
      <p:ext uri="{BB962C8B-B14F-4D97-AF65-F5344CB8AC3E}">
        <p14:creationId xmlns:p14="http://schemas.microsoft.com/office/powerpoint/2010/main" val="1878051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1</a:t>
            </a:fld>
            <a:endParaRPr kumimoji="1" lang="ja-JP" altLang="en-US"/>
          </a:p>
        </p:txBody>
      </p:sp>
    </p:spTree>
    <p:extLst>
      <p:ext uri="{BB962C8B-B14F-4D97-AF65-F5344CB8AC3E}">
        <p14:creationId xmlns:p14="http://schemas.microsoft.com/office/powerpoint/2010/main" val="160216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a:t>
            </a:r>
          </a:p>
          <a:p>
            <a:r>
              <a:rPr kumimoji="1" lang="ja-JP" altLang="en-US" dirty="0"/>
              <a:t>税金は昔からあったのでしょうか？</a:t>
            </a:r>
          </a:p>
          <a:p>
            <a:r>
              <a:rPr kumimoji="1" lang="ja-JP" altLang="en-US" dirty="0"/>
              <a:t>遠く昔、邪馬台国の女王卑弥呼の時代から税金はあったそうです。</a:t>
            </a:r>
          </a:p>
          <a:p>
            <a:r>
              <a:rPr kumimoji="1" lang="ja-JP" altLang="en-US" dirty="0"/>
              <a:t>ただし、昔は税金を納めるのは農業を行う人などに限られていました。また、税金の金額を計算する方法が住んでいる地域によって違っていて、日本全国で公平なものではありませんでした。</a:t>
            </a:r>
          </a:p>
          <a:p>
            <a:r>
              <a:rPr kumimoji="1" lang="ja-JP" altLang="en-US" dirty="0"/>
              <a:t>このような不公平は時代が進むにつれて見直されてきました。徐々に税金がかかる対象や計算の仕組みが変化して現在に至っています。</a:t>
            </a:r>
          </a:p>
          <a:p>
            <a:r>
              <a:rPr kumimoji="1" lang="ja-JP" altLang="en-US" dirty="0"/>
              <a:t>昔から現在まで、税金はどのように変わってきたのか、一緒にみていきましょう。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2</a:t>
            </a:fld>
            <a:endParaRPr kumimoji="1" lang="ja-JP" altLang="en-US"/>
          </a:p>
        </p:txBody>
      </p:sp>
    </p:spTree>
    <p:extLst>
      <p:ext uri="{BB962C8B-B14F-4D97-AF65-F5344CB8AC3E}">
        <p14:creationId xmlns:p14="http://schemas.microsoft.com/office/powerpoint/2010/main" val="112212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飛鳥・奈良時代</a:t>
            </a:r>
          </a:p>
          <a:p>
            <a:r>
              <a:rPr kumimoji="1" lang="ja-JP" altLang="en-US" dirty="0"/>
              <a:t>今から</a:t>
            </a:r>
            <a:r>
              <a:rPr kumimoji="1" lang="en-US" altLang="ja-JP" dirty="0"/>
              <a:t>1,500</a:t>
            </a:r>
            <a:r>
              <a:rPr kumimoji="1" lang="ja-JP" altLang="en-US" dirty="0"/>
              <a:t>年ほど前の飛鳥・奈良時代、聖徳太子の時代です。</a:t>
            </a:r>
          </a:p>
          <a:p>
            <a:r>
              <a:rPr kumimoji="1" lang="ja-JP" altLang="en-US" dirty="0"/>
              <a:t>税金を納める人は農民だけでした。</a:t>
            </a:r>
          </a:p>
          <a:p>
            <a:r>
              <a:rPr kumimoji="1" lang="ja-JP" altLang="en-US" dirty="0"/>
              <a:t>貴族や役人は税金を納めることはなかったんだね。</a:t>
            </a:r>
          </a:p>
          <a:p>
            <a:endParaRPr kumimoji="1" lang="ja-JP" altLang="en-US" dirty="0"/>
          </a:p>
          <a:p>
            <a:r>
              <a:rPr kumimoji="1" lang="ja-JP" altLang="en-US" dirty="0"/>
              <a:t>納めるのはお米や野菜などのほか、都での労働、布や絹などの地方の特産品でした。</a:t>
            </a:r>
          </a:p>
          <a:p>
            <a:r>
              <a:rPr kumimoji="1" lang="ja-JP" altLang="en-US" dirty="0"/>
              <a:t>お米や野菜などは「租」、都での労働は「庸」、布や絹などの地方の特産品は「調」といい、あわせて「租・庸・調」と呼ばれます。これが当時の税金でした。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3</a:t>
            </a:fld>
            <a:endParaRPr kumimoji="1" lang="ja-JP" altLang="en-US"/>
          </a:p>
        </p:txBody>
      </p:sp>
    </p:spTree>
    <p:extLst>
      <p:ext uri="{BB962C8B-B14F-4D97-AF65-F5344CB8AC3E}">
        <p14:creationId xmlns:p14="http://schemas.microsoft.com/office/powerpoint/2010/main" val="134448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安土桃山時代</a:t>
            </a:r>
          </a:p>
          <a:p>
            <a:r>
              <a:rPr kumimoji="1" lang="ja-JP" altLang="en-US" dirty="0"/>
              <a:t>次は安土桃山時代、豊臣秀吉の時代だね。</a:t>
            </a:r>
          </a:p>
          <a:p>
            <a:r>
              <a:rPr kumimoji="1" lang="ja-JP" altLang="en-US" dirty="0"/>
              <a:t>秀吉の「太閤検地」は聞いたことがありますか？</a:t>
            </a:r>
          </a:p>
          <a:p>
            <a:endParaRPr kumimoji="1" lang="ja-JP" altLang="en-US" dirty="0"/>
          </a:p>
          <a:p>
            <a:r>
              <a:rPr kumimoji="1" lang="ja-JP" altLang="en-US" dirty="0"/>
              <a:t>それまでは農作物が取れた量は農民が自分で申告して、それをもとに税金が決まっていました。取れ高の測り方も人によってバラバラだったので、公平とは言えませんでした。</a:t>
            </a:r>
          </a:p>
          <a:p>
            <a:r>
              <a:rPr kumimoji="1" lang="ja-JP" altLang="en-US" dirty="0"/>
              <a:t>秀吉は「太閤検地」により、全国同じ方法で農地の広さを測ったのです。</a:t>
            </a:r>
          </a:p>
          <a:p>
            <a:endParaRPr kumimoji="1" lang="ja-JP" altLang="en-US" dirty="0"/>
          </a:p>
          <a:p>
            <a:r>
              <a:rPr kumimoji="1" lang="ja-JP" altLang="en-US" dirty="0"/>
              <a:t>このころ、税金を納めるのは相変わらず農民だけ、納めるのはお米で「年貢」と呼ばれました。</a:t>
            </a:r>
          </a:p>
          <a:p>
            <a:r>
              <a:rPr kumimoji="1" lang="ja-JP" altLang="en-US" dirty="0"/>
              <a:t>年貢は取れたお米の</a:t>
            </a:r>
            <a:r>
              <a:rPr kumimoji="1" lang="en-US" altLang="ja-JP" dirty="0"/>
              <a:t>3</a:t>
            </a:r>
            <a:r>
              <a:rPr kumimoji="1" lang="ja-JP" altLang="en-US" dirty="0"/>
              <a:t>分の</a:t>
            </a:r>
            <a:r>
              <a:rPr kumimoji="1" lang="en-US" altLang="ja-JP" dirty="0"/>
              <a:t>2</a:t>
            </a:r>
            <a:r>
              <a:rPr kumimoji="1" lang="ja-JP" altLang="en-US" dirty="0"/>
              <a:t>を納めなければならない、大変重いものでした。</a:t>
            </a:r>
          </a:p>
          <a:p>
            <a:endParaRPr kumimoji="1" lang="ja-JP" altLang="en-US" dirty="0"/>
          </a:p>
          <a:p>
            <a:r>
              <a:rPr kumimoji="1" lang="ja-JP" altLang="en-US" dirty="0"/>
              <a:t>みなさんはどう思いますか？税金を納めるのが農民だけで貴族は納めなくともいいとか、人によって税金の計算方法が違っていたら？ずいぶん不公平ですよね。</a:t>
            </a:r>
          </a:p>
          <a:p>
            <a:r>
              <a:rPr kumimoji="1" lang="ja-JP" altLang="en-US" dirty="0"/>
              <a:t>このように昔は、身分の違いや計算のやり方によって、税金は公平とは言えませんでした。</a:t>
            </a:r>
          </a:p>
          <a:p>
            <a:r>
              <a:rPr kumimoji="1" lang="ja-JP" altLang="en-US" dirty="0"/>
              <a:t>時代が進むにつれて、だんだんと見直されていきます。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4</a:t>
            </a:fld>
            <a:endParaRPr kumimoji="1" lang="ja-JP" altLang="en-US"/>
          </a:p>
        </p:txBody>
      </p:sp>
    </p:spTree>
    <p:extLst>
      <p:ext uri="{BB962C8B-B14F-4D97-AF65-F5344CB8AC3E}">
        <p14:creationId xmlns:p14="http://schemas.microsoft.com/office/powerpoint/2010/main" val="312276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江戸時代</a:t>
            </a:r>
          </a:p>
          <a:p>
            <a:r>
              <a:rPr kumimoji="1" lang="ja-JP" altLang="en-US" dirty="0"/>
              <a:t>江戸時代になると農業が中心だった日本の社会も、商業が発達してきました。</a:t>
            </a:r>
          </a:p>
          <a:p>
            <a:r>
              <a:rPr kumimoji="1" lang="ja-JP" altLang="en-US" dirty="0"/>
              <a:t>江戸時代もお米などの年貢が税金全体の半分ぐらいを占めていたのですが、飢きんのときは年貢による収入は減ってしまいます。</a:t>
            </a:r>
          </a:p>
          <a:p>
            <a:r>
              <a:rPr kumimoji="1" lang="ja-JP" altLang="en-US" dirty="0"/>
              <a:t>こうしたことから、商売をする人や武士にも税金がかかるようになります。</a:t>
            </a:r>
          </a:p>
          <a:p>
            <a:r>
              <a:rPr kumimoji="1" lang="ja-JP" altLang="en-US" dirty="0"/>
              <a:t>ただ、商人に雇われて働いている人、大工や職人など、税金を納めなくともよい人もいました。</a:t>
            </a:r>
          </a:p>
          <a:p>
            <a:endParaRPr kumimoji="1" lang="ja-JP" altLang="en-US" dirty="0"/>
          </a:p>
          <a:p>
            <a:r>
              <a:rPr kumimoji="1" lang="ja-JP" altLang="en-US" dirty="0"/>
              <a:t>税金として納めるものは、それまでのお米のほかに、商売の売上にかかる「運上金」、商売をする許可を受けるために納める「冥加金」がありました。</a:t>
            </a:r>
          </a:p>
          <a:p>
            <a:r>
              <a:rPr kumimoji="1" lang="ja-JP" altLang="en-US" dirty="0"/>
              <a:t>「運上金」には酒運上、問屋運上、地引網運上など、「冥加金」にはしょう油屋冥加、質屋冥加、はたご冥加などがありました。</a:t>
            </a:r>
          </a:p>
          <a:p>
            <a:r>
              <a:rPr kumimoji="1" lang="ja-JP" altLang="en-US" dirty="0"/>
              <a:t>日本全国で運上金や冥加金は約</a:t>
            </a:r>
            <a:r>
              <a:rPr kumimoji="1" lang="en-US" altLang="ja-JP" dirty="0"/>
              <a:t>1,500</a:t>
            </a:r>
            <a:r>
              <a:rPr kumimoji="1" lang="ja-JP" altLang="en-US" dirty="0"/>
              <a:t>種類もあったそうです。</a:t>
            </a:r>
          </a:p>
          <a:p>
            <a:endParaRPr kumimoji="1" lang="ja-JP" altLang="en-US" dirty="0"/>
          </a:p>
          <a:p>
            <a:r>
              <a:rPr kumimoji="1" lang="ja-JP" altLang="en-US" dirty="0"/>
              <a:t>ところで、このころの税金の細かいルールは、地域ごとに違っていました。各地のお殿様がルールを決めていたので、例えば横浜の人と大阪の人で公平なものではありませんでした。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5</a:t>
            </a:fld>
            <a:endParaRPr kumimoji="1" lang="ja-JP" altLang="en-US"/>
          </a:p>
        </p:txBody>
      </p:sp>
    </p:spTree>
    <p:extLst>
      <p:ext uri="{BB962C8B-B14F-4D97-AF65-F5344CB8AC3E}">
        <p14:creationId xmlns:p14="http://schemas.microsoft.com/office/powerpoint/2010/main" val="513574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明治・大正時代</a:t>
            </a:r>
          </a:p>
          <a:p>
            <a:r>
              <a:rPr kumimoji="1" lang="ja-JP" altLang="en-US" dirty="0"/>
              <a:t>この時代になると各地で違っていた税金のルールを全国同じにするのが大きな課題でした。</a:t>
            </a:r>
          </a:p>
          <a:p>
            <a:r>
              <a:rPr kumimoji="1" lang="ja-JP" altLang="en-US" dirty="0"/>
              <a:t>また、農業に片寄っていた税金の対象を広げて負担が公平になるようにしました。</a:t>
            </a:r>
          </a:p>
          <a:p>
            <a:r>
              <a:rPr kumimoji="1" lang="ja-JP" altLang="en-US" dirty="0"/>
              <a:t>農作物そのものを納めるのではなく、土地の値段の３％をお金で納めることになりました。これを地租といいます。</a:t>
            </a:r>
          </a:p>
          <a:p>
            <a:r>
              <a:rPr kumimoji="1" lang="ja-JP" altLang="en-US" dirty="0"/>
              <a:t>地租は多いときで税金収入の約８割を占めていました。残りはお酒を造ることにたいしてかかる酒税がほとんどでした。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6</a:t>
            </a:fld>
            <a:endParaRPr kumimoji="1" lang="ja-JP" altLang="en-US"/>
          </a:p>
        </p:txBody>
      </p:sp>
    </p:spTree>
    <p:extLst>
      <p:ext uri="{BB962C8B-B14F-4D97-AF65-F5344CB8AC3E}">
        <p14:creationId xmlns:p14="http://schemas.microsoft.com/office/powerpoint/2010/main" val="984810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ここでクイズをしてみましょう。時代によって、今までお話しした以外にもいろいろな種類の税金がありました。それでは明治時代に日本で本当にあった変わった税金は次のうちどれでしょう？</a:t>
            </a:r>
          </a:p>
          <a:p>
            <a:r>
              <a:rPr kumimoji="1" lang="ja-JP" altLang="en-US" dirty="0"/>
              <a:t>①お菓子を食べるとかかる「お菓子税」</a:t>
            </a:r>
          </a:p>
          <a:p>
            <a:r>
              <a:rPr kumimoji="1" lang="ja-JP" altLang="en-US" dirty="0"/>
              <a:t>②うさぎを飼うとかかる「うさぎ税」</a:t>
            </a:r>
          </a:p>
          <a:p>
            <a:r>
              <a:rPr kumimoji="1" lang="ja-JP" altLang="en-US" dirty="0"/>
              <a:t>③犬を飼うとかかる「犬税」</a:t>
            </a:r>
          </a:p>
          <a:p>
            <a:endParaRPr kumimoji="1" lang="ja-JP" altLang="en-US" dirty="0"/>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7</a:t>
            </a:fld>
            <a:endParaRPr kumimoji="1" lang="ja-JP" altLang="en-US"/>
          </a:p>
        </p:txBody>
      </p:sp>
    </p:spTree>
    <p:extLst>
      <p:ext uri="{BB962C8B-B14F-4D97-AF65-F5344CB8AC3E}">
        <p14:creationId xmlns:p14="http://schemas.microsoft.com/office/powerpoint/2010/main" val="422056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正解は②のうさぎ税です。明治時代にうさぎをペットとして飼うのが大流行しました。</a:t>
            </a:r>
          </a:p>
          <a:p>
            <a:r>
              <a:rPr kumimoji="1" lang="ja-JP" altLang="en-US" dirty="0"/>
              <a:t>あまりの流行でうさぎの売買で不正にお金もうけをたくらむ人が出てきたため、税金をかけてブームを抑えようとしたようです。</a:t>
            </a:r>
          </a:p>
          <a:p>
            <a:r>
              <a:rPr kumimoji="1" lang="ja-JP" altLang="en-US" dirty="0"/>
              <a:t>ちなみに①のお菓子税と③の犬税も外国では本当にある税金です。国民の健康のために炭酸飲料やポテトチップには税金がかかる国もあります。また犬にかかる税は街の清掃に使われるということです。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8</a:t>
            </a:fld>
            <a:endParaRPr kumimoji="1" lang="ja-JP" altLang="en-US"/>
          </a:p>
        </p:txBody>
      </p:sp>
    </p:spTree>
    <p:extLst>
      <p:ext uri="{BB962C8B-B14F-4D97-AF65-F5344CB8AC3E}">
        <p14:creationId xmlns:p14="http://schemas.microsoft.com/office/powerpoint/2010/main" val="3080261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5800" y="4400550"/>
            <a:ext cx="5893130" cy="4434692"/>
          </a:xfrm>
        </p:spPr>
        <p:txBody>
          <a:bodyPr/>
          <a:lstStyle/>
          <a:p>
            <a:r>
              <a:rPr kumimoji="1" lang="ja-JP" altLang="en-US" sz="1100" dirty="0"/>
              <a:t>昭和時代～現在まで</a:t>
            </a:r>
          </a:p>
          <a:p>
            <a:r>
              <a:rPr kumimoji="1" lang="ja-JP" altLang="en-US" sz="1100" dirty="0"/>
              <a:t>昭和になると、それまでの地租に代わって「所得税」や「法人税」が大きな割合を占めるようになります。「もうけ」「利益」を得た人や会社にかかる税金です。税金を納める人、会社の数は大きく増えました。</a:t>
            </a:r>
          </a:p>
          <a:p>
            <a:endParaRPr kumimoji="1" lang="ja-JP" altLang="en-US" sz="1100" dirty="0"/>
          </a:p>
          <a:p>
            <a:r>
              <a:rPr kumimoji="1" lang="ja-JP" altLang="en-US" sz="1100" dirty="0"/>
              <a:t>昭和２０年の第二次世界大戦後、日本では社会の制度が次々と「民主化」される動きが起きます。</a:t>
            </a:r>
          </a:p>
          <a:p>
            <a:r>
              <a:rPr kumimoji="1" lang="ja-JP" altLang="en-US" sz="1100" dirty="0"/>
              <a:t>「民主化」とは簡単に言うと「みんなのことはみんなが話し合って自分たちで決めるようになること」です。</a:t>
            </a:r>
          </a:p>
          <a:p>
            <a:r>
              <a:rPr kumimoji="1" lang="ja-JP" altLang="en-US" sz="1100" dirty="0"/>
              <a:t>昭和２２年に始まった「申告納税制度」は民主化のひとつと言われています。</a:t>
            </a:r>
          </a:p>
          <a:p>
            <a:r>
              <a:rPr kumimoji="1" lang="ja-JP" altLang="en-US" sz="1100" dirty="0"/>
              <a:t>それまで、納める税金の額は、国が決めて国民に通知する形でした。</a:t>
            </a:r>
          </a:p>
          <a:p>
            <a:r>
              <a:rPr kumimoji="1" lang="ja-JP" altLang="en-US" sz="1100" dirty="0"/>
              <a:t>これに対して「申告納税制度」では国民が自分で決めたルールに従って自分で計算します。</a:t>
            </a:r>
          </a:p>
          <a:p>
            <a:r>
              <a:rPr kumimoji="1" lang="ja-JP" altLang="en-US" sz="1100" dirty="0"/>
              <a:t>国は、私たちが選んだ国会議員が国会で決めた法律によって動いています。国を動かすのに必要なお金、つまり税金をいくら納めるかは国のメンバーである私たち自身が自分で決めるべき、という考え方なのです。</a:t>
            </a:r>
          </a:p>
          <a:p>
            <a:r>
              <a:rPr kumimoji="1" lang="ja-JP" altLang="en-US" sz="1100" dirty="0"/>
              <a:t>もうひとつ、一部の人が多くの金額を負担するのではなく、多くのみんなが少しずつの税金を公平に負担する仕組みにするには、国がすべての税金計算をするのは大変です。</a:t>
            </a:r>
          </a:p>
          <a:p>
            <a:r>
              <a:rPr kumimoji="1" lang="ja-JP" altLang="en-US" sz="1100" dirty="0"/>
              <a:t>これもみんなが自分で税金の計算をすることになった理由です。</a:t>
            </a:r>
          </a:p>
          <a:p>
            <a:endParaRPr kumimoji="1" lang="ja-JP" altLang="en-US" sz="1100" dirty="0"/>
          </a:p>
          <a:p>
            <a:r>
              <a:rPr kumimoji="1" lang="ja-JP" altLang="en-US" sz="1100" dirty="0"/>
              <a:t>平成元年には、新しく消費税が開始されるなど、社会の変化による税金の不公平をなくすための見直しが行われ、現在に至っています。</a:t>
            </a:r>
          </a:p>
          <a:p>
            <a:endParaRPr kumimoji="1" lang="ja-JP" altLang="en-US" sz="1100" dirty="0"/>
          </a:p>
          <a:p>
            <a:r>
              <a:rPr kumimoji="1" lang="ja-JP" altLang="en-US" sz="1100" dirty="0"/>
              <a:t>みんなが大きくなってお仕事をするようになると自分で税金を計算するようになります。自分で計算するには税金のルールを知っておかないとできないよね。実は身近なことである税金について少しずつ学んでいくようにしましょう。私たち税理士はみなさんの税金の計算をお手伝いする仕事ですから、難しいことがあったら相談してみてくださいね。</a:t>
            </a:r>
          </a:p>
          <a:p>
            <a:endParaRPr kumimoji="1" lang="ja-JP" altLang="en-US" dirty="0"/>
          </a:p>
        </p:txBody>
      </p:sp>
      <p:sp>
        <p:nvSpPr>
          <p:cNvPr id="4" name="スライド番号プレースホルダー 3"/>
          <p:cNvSpPr>
            <a:spLocks noGrp="1"/>
          </p:cNvSpPr>
          <p:nvPr>
            <p:ph type="sldNum" sz="quarter" idx="5"/>
          </p:nvPr>
        </p:nvSpPr>
        <p:spPr/>
        <p:txBody>
          <a:bodyPr/>
          <a:lstStyle/>
          <a:p>
            <a:fld id="{AAEAF60B-F5CD-4B95-8A81-6CEA12EEF4FB}" type="slidenum">
              <a:rPr kumimoji="1" lang="ja-JP" altLang="en-US" smtClean="0"/>
              <a:t>9</a:t>
            </a:fld>
            <a:endParaRPr kumimoji="1" lang="ja-JP" altLang="en-US"/>
          </a:p>
        </p:txBody>
      </p:sp>
    </p:spTree>
    <p:extLst>
      <p:ext uri="{BB962C8B-B14F-4D97-AF65-F5344CB8AC3E}">
        <p14:creationId xmlns:p14="http://schemas.microsoft.com/office/powerpoint/2010/main" val="123098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2351A45F-8DF3-42B3-8A0A-D385AE6E3D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5803EBD-60B9-4FCC-97B1-61C5CA4CAFC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FEF156D3-4D89-4CEF-AF33-63014C21AD73}"/>
              </a:ext>
            </a:extLst>
          </p:cNvPr>
          <p:cNvSpPr>
            <a:spLocks noGrp="1" noChangeArrowheads="1"/>
          </p:cNvSpPr>
          <p:nvPr>
            <p:ph type="sldNum" sz="quarter" idx="12"/>
          </p:nvPr>
        </p:nvSpPr>
        <p:spPr>
          <a:ln/>
        </p:spPr>
        <p:txBody>
          <a:bodyPr/>
          <a:lstStyle>
            <a:lvl1pPr>
              <a:defRPr/>
            </a:lvl1pPr>
          </a:lstStyle>
          <a:p>
            <a:fld id="{989A38DB-69C6-48B6-832A-918D03C9070E}" type="slidenum">
              <a:rPr lang="en-US" altLang="ja-JP"/>
              <a:pPr/>
              <a:t>‹#›</a:t>
            </a:fld>
            <a:endParaRPr lang="en-US" altLang="ja-JP"/>
          </a:p>
        </p:txBody>
      </p:sp>
    </p:spTree>
    <p:extLst>
      <p:ext uri="{BB962C8B-B14F-4D97-AF65-F5344CB8AC3E}">
        <p14:creationId xmlns:p14="http://schemas.microsoft.com/office/powerpoint/2010/main" val="379594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43448DF-CBEF-4A93-9223-4C449CE7634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2D37220F-BFF8-4042-A377-E88A5CA3D5D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9C59826-7530-4CA7-A2C1-8CD70C376D28}"/>
              </a:ext>
            </a:extLst>
          </p:cNvPr>
          <p:cNvSpPr>
            <a:spLocks noGrp="1" noChangeArrowheads="1"/>
          </p:cNvSpPr>
          <p:nvPr>
            <p:ph type="sldNum" sz="quarter" idx="12"/>
          </p:nvPr>
        </p:nvSpPr>
        <p:spPr>
          <a:ln/>
        </p:spPr>
        <p:txBody>
          <a:bodyPr/>
          <a:lstStyle>
            <a:lvl1pPr>
              <a:defRPr/>
            </a:lvl1pPr>
          </a:lstStyle>
          <a:p>
            <a:fld id="{0AD31810-2B34-48B7-8B58-7CA8CC783E73}" type="slidenum">
              <a:rPr lang="en-US" altLang="ja-JP"/>
              <a:pPr/>
              <a:t>‹#›</a:t>
            </a:fld>
            <a:endParaRPr lang="en-US" altLang="ja-JP"/>
          </a:p>
        </p:txBody>
      </p:sp>
    </p:spTree>
    <p:extLst>
      <p:ext uri="{BB962C8B-B14F-4D97-AF65-F5344CB8AC3E}">
        <p14:creationId xmlns:p14="http://schemas.microsoft.com/office/powerpoint/2010/main" val="2765252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8BDD7910-74F3-411A-8DA3-AFD67D1C7F7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4B4FDC1F-41B7-45AD-A93E-9F95A8A83C3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778B577-D96D-45C3-9618-24416D0E0FFE}"/>
              </a:ext>
            </a:extLst>
          </p:cNvPr>
          <p:cNvSpPr>
            <a:spLocks noGrp="1" noChangeArrowheads="1"/>
          </p:cNvSpPr>
          <p:nvPr>
            <p:ph type="sldNum" sz="quarter" idx="12"/>
          </p:nvPr>
        </p:nvSpPr>
        <p:spPr>
          <a:ln/>
        </p:spPr>
        <p:txBody>
          <a:bodyPr/>
          <a:lstStyle>
            <a:lvl1pPr>
              <a:defRPr/>
            </a:lvl1pPr>
          </a:lstStyle>
          <a:p>
            <a:fld id="{17F9438E-E019-4130-89A7-F882722F3E15}" type="slidenum">
              <a:rPr lang="en-US" altLang="ja-JP"/>
              <a:pPr/>
              <a:t>‹#›</a:t>
            </a:fld>
            <a:endParaRPr lang="en-US" altLang="ja-JP"/>
          </a:p>
        </p:txBody>
      </p:sp>
    </p:spTree>
    <p:extLst>
      <p:ext uri="{BB962C8B-B14F-4D97-AF65-F5344CB8AC3E}">
        <p14:creationId xmlns:p14="http://schemas.microsoft.com/office/powerpoint/2010/main" val="163593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D6625DAD-BB59-4EFE-A814-4468314A5E4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003FDDE-2AF5-4A01-AC49-5B1BB08C22B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3BBE7287-333C-47DD-8629-4411726C1F81}"/>
              </a:ext>
            </a:extLst>
          </p:cNvPr>
          <p:cNvSpPr>
            <a:spLocks noGrp="1" noChangeArrowheads="1"/>
          </p:cNvSpPr>
          <p:nvPr>
            <p:ph type="sldNum" sz="quarter" idx="12"/>
          </p:nvPr>
        </p:nvSpPr>
        <p:spPr>
          <a:ln/>
        </p:spPr>
        <p:txBody>
          <a:bodyPr/>
          <a:lstStyle>
            <a:lvl1pPr>
              <a:defRPr/>
            </a:lvl1pPr>
          </a:lstStyle>
          <a:p>
            <a:fld id="{F2B70CC5-D80D-474E-A39A-2992F0C7F11E}" type="slidenum">
              <a:rPr lang="en-US" altLang="ja-JP"/>
              <a:pPr/>
              <a:t>‹#›</a:t>
            </a:fld>
            <a:endParaRPr lang="en-US" altLang="ja-JP"/>
          </a:p>
        </p:txBody>
      </p:sp>
    </p:spTree>
    <p:extLst>
      <p:ext uri="{BB962C8B-B14F-4D97-AF65-F5344CB8AC3E}">
        <p14:creationId xmlns:p14="http://schemas.microsoft.com/office/powerpoint/2010/main" val="264576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a:extLst>
              <a:ext uri="{FF2B5EF4-FFF2-40B4-BE49-F238E27FC236}">
                <a16:creationId xmlns:a16="http://schemas.microsoft.com/office/drawing/2014/main" id="{7819992D-87FA-4F59-A905-1A370940F3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9095D153-4523-4085-A897-B62CD62A56F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0B26BEE6-07EC-42AB-9753-620E00498F81}"/>
              </a:ext>
            </a:extLst>
          </p:cNvPr>
          <p:cNvSpPr>
            <a:spLocks noGrp="1" noChangeArrowheads="1"/>
          </p:cNvSpPr>
          <p:nvPr>
            <p:ph type="sldNum" sz="quarter" idx="12"/>
          </p:nvPr>
        </p:nvSpPr>
        <p:spPr>
          <a:ln/>
        </p:spPr>
        <p:txBody>
          <a:bodyPr/>
          <a:lstStyle>
            <a:lvl1pPr>
              <a:defRPr/>
            </a:lvl1pPr>
          </a:lstStyle>
          <a:p>
            <a:fld id="{38C3221E-D963-41EF-9CE3-AA54ED5F0149}" type="slidenum">
              <a:rPr lang="en-US" altLang="ja-JP"/>
              <a:pPr/>
              <a:t>‹#›</a:t>
            </a:fld>
            <a:endParaRPr lang="en-US" altLang="ja-JP"/>
          </a:p>
        </p:txBody>
      </p:sp>
    </p:spTree>
    <p:extLst>
      <p:ext uri="{BB962C8B-B14F-4D97-AF65-F5344CB8AC3E}">
        <p14:creationId xmlns:p14="http://schemas.microsoft.com/office/powerpoint/2010/main" val="13241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151CF2E7-E18C-46A9-B80A-399D56A066D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31EC2601-7B41-442E-BED9-C5D914559AD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69D1C07-5A4A-400B-907D-906C5FAF492D}"/>
              </a:ext>
            </a:extLst>
          </p:cNvPr>
          <p:cNvSpPr>
            <a:spLocks noGrp="1" noChangeArrowheads="1"/>
          </p:cNvSpPr>
          <p:nvPr>
            <p:ph type="sldNum" sz="quarter" idx="12"/>
          </p:nvPr>
        </p:nvSpPr>
        <p:spPr>
          <a:ln/>
        </p:spPr>
        <p:txBody>
          <a:bodyPr/>
          <a:lstStyle>
            <a:lvl1pPr>
              <a:defRPr/>
            </a:lvl1pPr>
          </a:lstStyle>
          <a:p>
            <a:fld id="{0B64CC36-A690-4BB6-81A3-90C8C113BEDE}" type="slidenum">
              <a:rPr lang="en-US" altLang="ja-JP"/>
              <a:pPr/>
              <a:t>‹#›</a:t>
            </a:fld>
            <a:endParaRPr lang="en-US" altLang="ja-JP"/>
          </a:p>
        </p:txBody>
      </p:sp>
    </p:spTree>
    <p:extLst>
      <p:ext uri="{BB962C8B-B14F-4D97-AF65-F5344CB8AC3E}">
        <p14:creationId xmlns:p14="http://schemas.microsoft.com/office/powerpoint/2010/main" val="87788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36B55607-81E9-4761-B5A4-E2EAD0F7663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EF9341ED-9E51-429A-9A73-A6F67B24AB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EBEE3FB-2F53-4D54-A2B1-B49AF73F2085}"/>
              </a:ext>
            </a:extLst>
          </p:cNvPr>
          <p:cNvSpPr>
            <a:spLocks noGrp="1" noChangeArrowheads="1"/>
          </p:cNvSpPr>
          <p:nvPr>
            <p:ph type="sldNum" sz="quarter" idx="12"/>
          </p:nvPr>
        </p:nvSpPr>
        <p:spPr>
          <a:ln/>
        </p:spPr>
        <p:txBody>
          <a:bodyPr/>
          <a:lstStyle>
            <a:lvl1pPr>
              <a:defRPr/>
            </a:lvl1pPr>
          </a:lstStyle>
          <a:p>
            <a:fld id="{1DE73591-F4A1-42B2-98B4-BE45B5F0A2B2}" type="slidenum">
              <a:rPr lang="en-US" altLang="ja-JP"/>
              <a:pPr/>
              <a:t>‹#›</a:t>
            </a:fld>
            <a:endParaRPr lang="en-US" altLang="ja-JP"/>
          </a:p>
        </p:txBody>
      </p:sp>
    </p:spTree>
    <p:extLst>
      <p:ext uri="{BB962C8B-B14F-4D97-AF65-F5344CB8AC3E}">
        <p14:creationId xmlns:p14="http://schemas.microsoft.com/office/powerpoint/2010/main" val="286485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BA6C1EB1-349D-4D73-ABEF-834A0BE1B28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B3911B17-8374-4AA2-A9B1-53B419E0BEE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75625C8-B31B-42CC-9539-69B6BC717272}"/>
              </a:ext>
            </a:extLst>
          </p:cNvPr>
          <p:cNvSpPr>
            <a:spLocks noGrp="1" noChangeArrowheads="1"/>
          </p:cNvSpPr>
          <p:nvPr>
            <p:ph type="sldNum" sz="quarter" idx="12"/>
          </p:nvPr>
        </p:nvSpPr>
        <p:spPr>
          <a:ln/>
        </p:spPr>
        <p:txBody>
          <a:bodyPr/>
          <a:lstStyle>
            <a:lvl1pPr>
              <a:defRPr/>
            </a:lvl1pPr>
          </a:lstStyle>
          <a:p>
            <a:fld id="{478023E2-534A-43C7-B5D6-72546EF3AEC5}" type="slidenum">
              <a:rPr lang="en-US" altLang="ja-JP"/>
              <a:pPr/>
              <a:t>‹#›</a:t>
            </a:fld>
            <a:endParaRPr lang="en-US" altLang="ja-JP"/>
          </a:p>
        </p:txBody>
      </p:sp>
    </p:spTree>
    <p:extLst>
      <p:ext uri="{BB962C8B-B14F-4D97-AF65-F5344CB8AC3E}">
        <p14:creationId xmlns:p14="http://schemas.microsoft.com/office/powerpoint/2010/main" val="377083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11714221-AD12-48E9-ADB1-6BB9259C6F0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3635778E-A995-42BA-A302-569A54CCD0D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D3FE161D-89F9-43BB-8C66-DAD1353A9C94}"/>
              </a:ext>
            </a:extLst>
          </p:cNvPr>
          <p:cNvSpPr>
            <a:spLocks noGrp="1" noChangeArrowheads="1"/>
          </p:cNvSpPr>
          <p:nvPr>
            <p:ph type="sldNum" sz="quarter" idx="12"/>
          </p:nvPr>
        </p:nvSpPr>
        <p:spPr>
          <a:ln/>
        </p:spPr>
        <p:txBody>
          <a:bodyPr/>
          <a:lstStyle>
            <a:lvl1pPr>
              <a:defRPr/>
            </a:lvl1pPr>
          </a:lstStyle>
          <a:p>
            <a:fld id="{6BB59897-2C10-4B71-8ED5-6918B052BDF5}" type="slidenum">
              <a:rPr lang="en-US" altLang="ja-JP"/>
              <a:pPr/>
              <a:t>‹#›</a:t>
            </a:fld>
            <a:endParaRPr lang="en-US" altLang="ja-JP"/>
          </a:p>
        </p:txBody>
      </p:sp>
    </p:spTree>
    <p:extLst>
      <p:ext uri="{BB962C8B-B14F-4D97-AF65-F5344CB8AC3E}">
        <p14:creationId xmlns:p14="http://schemas.microsoft.com/office/powerpoint/2010/main" val="366725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DF9175EE-1D2A-4E09-B5C4-B43204E3A67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99732462-579B-4D3C-9BB0-0F93DDE7695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E4E2732-4C3E-4070-A043-6B4AC80EA861}"/>
              </a:ext>
            </a:extLst>
          </p:cNvPr>
          <p:cNvSpPr>
            <a:spLocks noGrp="1" noChangeArrowheads="1"/>
          </p:cNvSpPr>
          <p:nvPr>
            <p:ph type="sldNum" sz="quarter" idx="12"/>
          </p:nvPr>
        </p:nvSpPr>
        <p:spPr>
          <a:ln/>
        </p:spPr>
        <p:txBody>
          <a:bodyPr/>
          <a:lstStyle>
            <a:lvl1pPr>
              <a:defRPr/>
            </a:lvl1pPr>
          </a:lstStyle>
          <a:p>
            <a:fld id="{F0C918B6-E74C-4AB7-83EC-64FFDC7E5C0D}" type="slidenum">
              <a:rPr lang="en-US" altLang="ja-JP"/>
              <a:pPr/>
              <a:t>‹#›</a:t>
            </a:fld>
            <a:endParaRPr lang="en-US" altLang="ja-JP"/>
          </a:p>
        </p:txBody>
      </p:sp>
    </p:spTree>
    <p:extLst>
      <p:ext uri="{BB962C8B-B14F-4D97-AF65-F5344CB8AC3E}">
        <p14:creationId xmlns:p14="http://schemas.microsoft.com/office/powerpoint/2010/main" val="111245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0ADDC1-EE43-4EAC-A8CC-E501629E3DE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A8D7017E-D120-4AD6-83C9-62907B5BF8B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2680455-4008-41E2-B519-2B1C7C317783}"/>
              </a:ext>
            </a:extLst>
          </p:cNvPr>
          <p:cNvSpPr>
            <a:spLocks noGrp="1" noChangeArrowheads="1"/>
          </p:cNvSpPr>
          <p:nvPr>
            <p:ph type="sldNum" sz="quarter" idx="12"/>
          </p:nvPr>
        </p:nvSpPr>
        <p:spPr>
          <a:ln/>
        </p:spPr>
        <p:txBody>
          <a:bodyPr/>
          <a:lstStyle>
            <a:lvl1pPr>
              <a:defRPr/>
            </a:lvl1pPr>
          </a:lstStyle>
          <a:p>
            <a:fld id="{1E441477-90B0-4ED0-AB9E-4E77BD750B3F}" type="slidenum">
              <a:rPr lang="en-US" altLang="ja-JP"/>
              <a:pPr/>
              <a:t>‹#›</a:t>
            </a:fld>
            <a:endParaRPr lang="en-US" altLang="ja-JP"/>
          </a:p>
        </p:txBody>
      </p:sp>
    </p:spTree>
    <p:extLst>
      <p:ext uri="{BB962C8B-B14F-4D97-AF65-F5344CB8AC3E}">
        <p14:creationId xmlns:p14="http://schemas.microsoft.com/office/powerpoint/2010/main" val="181017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D391E859-F3DE-45D6-AEAE-5257CA0B793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A70CF8E6-53E6-405D-9051-56320DE72FE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3F65F86-DEF8-4857-B0F0-2A2E0E1384A3}"/>
              </a:ext>
            </a:extLst>
          </p:cNvPr>
          <p:cNvSpPr>
            <a:spLocks noGrp="1" noChangeArrowheads="1"/>
          </p:cNvSpPr>
          <p:nvPr>
            <p:ph type="sldNum" sz="quarter" idx="12"/>
          </p:nvPr>
        </p:nvSpPr>
        <p:spPr>
          <a:ln/>
        </p:spPr>
        <p:txBody>
          <a:bodyPr/>
          <a:lstStyle>
            <a:lvl1pPr>
              <a:defRPr/>
            </a:lvl1pPr>
          </a:lstStyle>
          <a:p>
            <a:fld id="{1C08CF01-F6BD-4769-9E1F-5DA7E1F761E7}" type="slidenum">
              <a:rPr lang="en-US" altLang="ja-JP"/>
              <a:pPr/>
              <a:t>‹#›</a:t>
            </a:fld>
            <a:endParaRPr lang="en-US" altLang="ja-JP"/>
          </a:p>
        </p:txBody>
      </p:sp>
    </p:spTree>
    <p:extLst>
      <p:ext uri="{BB962C8B-B14F-4D97-AF65-F5344CB8AC3E}">
        <p14:creationId xmlns:p14="http://schemas.microsoft.com/office/powerpoint/2010/main" val="48635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18F12539-C3BB-445B-A520-8DD6F384A20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5FEEB4AB-1886-40D4-8BFE-AE81904105F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184FAC36-E060-4173-81B6-4CD344849CAE}"/>
              </a:ext>
            </a:extLst>
          </p:cNvPr>
          <p:cNvSpPr>
            <a:spLocks noGrp="1" noChangeArrowheads="1"/>
          </p:cNvSpPr>
          <p:nvPr>
            <p:ph type="sldNum" sz="quarter" idx="12"/>
          </p:nvPr>
        </p:nvSpPr>
        <p:spPr>
          <a:ln/>
        </p:spPr>
        <p:txBody>
          <a:bodyPr/>
          <a:lstStyle>
            <a:lvl1pPr>
              <a:defRPr/>
            </a:lvl1pPr>
          </a:lstStyle>
          <a:p>
            <a:fld id="{A16363D8-FD75-4D8E-9DAB-1B416134CC55}" type="slidenum">
              <a:rPr lang="en-US" altLang="ja-JP"/>
              <a:pPr/>
              <a:t>‹#›</a:t>
            </a:fld>
            <a:endParaRPr lang="en-US" altLang="ja-JP"/>
          </a:p>
        </p:txBody>
      </p:sp>
    </p:spTree>
    <p:extLst>
      <p:ext uri="{BB962C8B-B14F-4D97-AF65-F5344CB8AC3E}">
        <p14:creationId xmlns:p14="http://schemas.microsoft.com/office/powerpoint/2010/main" val="204190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CA1CF7-8886-4813-903A-88BD1D454A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E4DED479-2B3A-4A39-B988-DEAC28CEAB2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4848D798-099B-4B02-BE03-FA39963845C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ltLang="ja-JP"/>
          </a:p>
        </p:txBody>
      </p:sp>
      <p:sp>
        <p:nvSpPr>
          <p:cNvPr id="1029" name="Rectangle 5">
            <a:extLst>
              <a:ext uri="{FF2B5EF4-FFF2-40B4-BE49-F238E27FC236}">
                <a16:creationId xmlns:a16="http://schemas.microsoft.com/office/drawing/2014/main" id="{6CEED9DC-EDDC-42A4-8C6F-5B906FB8D8E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ltLang="ja-JP"/>
          </a:p>
        </p:txBody>
      </p:sp>
      <p:sp>
        <p:nvSpPr>
          <p:cNvPr id="1030" name="Rectangle 6">
            <a:extLst>
              <a:ext uri="{FF2B5EF4-FFF2-40B4-BE49-F238E27FC236}">
                <a16:creationId xmlns:a16="http://schemas.microsoft.com/office/drawing/2014/main" id="{C5B634E4-7787-475B-82B1-C328025A796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anose="020B0600070205080204" pitchFamily="34" charset="-128"/>
              </a:defRPr>
            </a:lvl1pPr>
          </a:lstStyle>
          <a:p>
            <a:fld id="{3B79ADD3-FFAA-4092-920C-ECD91A54AE86}"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a:extLst>
              <a:ext uri="{FF2B5EF4-FFF2-40B4-BE49-F238E27FC236}">
                <a16:creationId xmlns:a16="http://schemas.microsoft.com/office/drawing/2014/main" id="{D54D9094-C3ED-413D-BD0F-11E3D608ABC5}"/>
              </a:ext>
            </a:extLst>
          </p:cNvPr>
          <p:cNvSpPr/>
          <p:nvPr/>
        </p:nvSpPr>
        <p:spPr>
          <a:xfrm>
            <a:off x="736997" y="513160"/>
            <a:ext cx="1944291" cy="1727597"/>
          </a:xfrm>
          <a:prstGeom prst="ellipse">
            <a:avLst/>
          </a:prstGeom>
          <a:ln w="38100">
            <a:solidFill>
              <a:schemeClr val="tx2">
                <a:lumMod val="60000"/>
                <a:lumOff val="40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50000"/>
              </a:spcBef>
              <a:defRPr/>
            </a:pPr>
            <a:endParaRPr lang="ja-JP" altLang="en-US" sz="7200" dirty="0">
              <a:solidFill>
                <a:prstClr val="black"/>
              </a:solidFill>
              <a:effectLst>
                <a:outerShdw blurRad="38100" dist="38100" dir="2700000" algn="tl">
                  <a:srgbClr val="000000">
                    <a:alpha val="43137"/>
                  </a:srgbClr>
                </a:outerShdw>
              </a:effectLst>
            </a:endParaRPr>
          </a:p>
        </p:txBody>
      </p:sp>
      <p:sp>
        <p:nvSpPr>
          <p:cNvPr id="2" name="円/楕円 1">
            <a:extLst>
              <a:ext uri="{FF2B5EF4-FFF2-40B4-BE49-F238E27FC236}">
                <a16:creationId xmlns:a16="http://schemas.microsoft.com/office/drawing/2014/main" id="{E0D41694-E80B-400E-BC00-8397E5E08815}"/>
              </a:ext>
            </a:extLst>
          </p:cNvPr>
          <p:cNvSpPr/>
          <p:nvPr/>
        </p:nvSpPr>
        <p:spPr>
          <a:xfrm>
            <a:off x="4972423" y="2492896"/>
            <a:ext cx="4158854" cy="3833813"/>
          </a:xfrm>
          <a:prstGeom prst="ellipse">
            <a:avLst/>
          </a:prstGeom>
          <a:ln w="38100">
            <a:solidFill>
              <a:schemeClr val="tx2">
                <a:lumMod val="60000"/>
                <a:lumOff val="40000"/>
              </a:schemeClr>
            </a:solidFill>
          </a:ln>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50000"/>
              </a:spcBef>
              <a:defRPr/>
            </a:pPr>
            <a:endParaRPr lang="ja-JP" altLang="en-US" sz="7200" dirty="0">
              <a:solidFill>
                <a:prstClr val="black"/>
              </a:solidFill>
              <a:effectLst>
                <a:outerShdw blurRad="38100" dist="38100" dir="2700000" algn="tl">
                  <a:srgbClr val="000000">
                    <a:alpha val="43137"/>
                  </a:srgbClr>
                </a:outerShdw>
              </a:effectLst>
            </a:endParaRPr>
          </a:p>
        </p:txBody>
      </p:sp>
      <p:sp>
        <p:nvSpPr>
          <p:cNvPr id="4" name="テキスト ボックス 3">
            <a:extLst>
              <a:ext uri="{FF2B5EF4-FFF2-40B4-BE49-F238E27FC236}">
                <a16:creationId xmlns:a16="http://schemas.microsoft.com/office/drawing/2014/main" id="{C9E71D67-B340-4087-A866-935D74040AFE}"/>
              </a:ext>
            </a:extLst>
          </p:cNvPr>
          <p:cNvSpPr txBox="1"/>
          <p:nvPr/>
        </p:nvSpPr>
        <p:spPr>
          <a:xfrm>
            <a:off x="3178374" y="1267555"/>
            <a:ext cx="2591990" cy="553998"/>
          </a:xfrm>
          <a:prstGeom prst="rect">
            <a:avLst/>
          </a:prstGeom>
          <a:noFill/>
        </p:spPr>
        <p:txBody>
          <a:bodyPr>
            <a:spAutoFit/>
          </a:bodyPr>
          <a:lstStyle/>
          <a:p>
            <a:pPr algn="ctr" eaLnBrk="1" hangingPunct="1">
              <a:spcBef>
                <a:spcPct val="50000"/>
              </a:spcBef>
              <a:defRPr/>
            </a:pPr>
            <a:r>
              <a:rPr lang="ja-JP" altLang="en-US" sz="3000" dirty="0">
                <a:solidFill>
                  <a:schemeClr val="accent1">
                    <a:lumMod val="50000"/>
                  </a:schemeClr>
                </a:solidFill>
                <a:effectLst>
                  <a:outerShdw blurRad="38100" dist="38100" dir="2700000" algn="tl">
                    <a:srgbClr val="000000">
                      <a:alpha val="43137"/>
                    </a:srgbClr>
                  </a:outerShdw>
                </a:effectLst>
                <a:latin typeface="HGPｺﾞｼｯｸE" pitchFamily="50" charset="-128"/>
                <a:ea typeface="HGPｺﾞｼｯｸE" pitchFamily="50" charset="-128"/>
              </a:rPr>
              <a:t>税理士による</a:t>
            </a:r>
          </a:p>
        </p:txBody>
      </p:sp>
      <p:sp>
        <p:nvSpPr>
          <p:cNvPr id="5" name="テキスト ボックス 4">
            <a:extLst>
              <a:ext uri="{FF2B5EF4-FFF2-40B4-BE49-F238E27FC236}">
                <a16:creationId xmlns:a16="http://schemas.microsoft.com/office/drawing/2014/main" id="{0E93E841-DBA9-4D4E-A82C-ADB91DE567FC}"/>
              </a:ext>
            </a:extLst>
          </p:cNvPr>
          <p:cNvSpPr txBox="1"/>
          <p:nvPr/>
        </p:nvSpPr>
        <p:spPr>
          <a:xfrm>
            <a:off x="1612107" y="1821553"/>
            <a:ext cx="5724525" cy="3739485"/>
          </a:xfrm>
          <a:prstGeom prst="rect">
            <a:avLst/>
          </a:prstGeom>
          <a:noFill/>
        </p:spPr>
        <p:txBody>
          <a:bodyPr>
            <a:spAutoFit/>
          </a:bodyPr>
          <a:lstStyle/>
          <a:p>
            <a:pPr algn="ctr" eaLnBrk="1" hangingPunct="1">
              <a:spcBef>
                <a:spcPct val="50000"/>
              </a:spcBef>
              <a:defRPr/>
            </a:pPr>
            <a:r>
              <a:rPr lang="ja-JP" altLang="en-US" sz="2100" b="1" dirty="0">
                <a:solidFill>
                  <a:schemeClr val="accent1">
                    <a:lumMod val="50000"/>
                  </a:schemeClr>
                </a:solidFill>
                <a:effectLst>
                  <a:outerShdw blurRad="38100" dist="38100" dir="2700000" algn="tl">
                    <a:srgbClr val="000000">
                      <a:alpha val="43137"/>
                    </a:srgbClr>
                  </a:outerShdw>
                </a:effectLst>
                <a:latin typeface="Arial" charset="0"/>
              </a:rPr>
              <a:t>小学生のための</a:t>
            </a:r>
            <a:endParaRPr lang="en-US" altLang="ja-JP" sz="2100" b="1" dirty="0">
              <a:solidFill>
                <a:schemeClr val="accent1">
                  <a:lumMod val="50000"/>
                </a:schemeClr>
              </a:solidFill>
              <a:effectLst>
                <a:outerShdw blurRad="38100" dist="38100" dir="2700000" algn="tl">
                  <a:srgbClr val="000000">
                    <a:alpha val="43137"/>
                  </a:srgbClr>
                </a:outerShdw>
              </a:effectLst>
              <a:latin typeface="Arial" charset="0"/>
            </a:endParaRPr>
          </a:p>
          <a:p>
            <a:pPr algn="ctr" eaLnBrk="1" hangingPunct="1">
              <a:spcBef>
                <a:spcPct val="50000"/>
              </a:spcBef>
              <a:defRPr/>
            </a:pPr>
            <a:r>
              <a:rPr lang="ja-JP" altLang="en-US" sz="7200" b="1" dirty="0">
                <a:solidFill>
                  <a:schemeClr val="accent1">
                    <a:lumMod val="50000"/>
                  </a:schemeClr>
                </a:solidFill>
                <a:effectLst>
                  <a:outerShdw blurRad="38100" dist="38100" dir="2700000" algn="tl">
                    <a:srgbClr val="000000">
                      <a:alpha val="43137"/>
                    </a:srgbClr>
                  </a:outerShdw>
                </a:effectLst>
                <a:latin typeface="ＭＳ Ｐゴシック"/>
              </a:rPr>
              <a:t>税金教室</a:t>
            </a:r>
          </a:p>
          <a:p>
            <a:pPr algn="ctr" eaLnBrk="1" hangingPunct="1">
              <a:spcBef>
                <a:spcPct val="50000"/>
              </a:spcBef>
              <a:defRPr/>
            </a:pPr>
            <a:endParaRPr lang="ja-JP" altLang="en-US" sz="7200" dirty="0">
              <a:solidFill>
                <a:schemeClr val="accent1">
                  <a:lumMod val="50000"/>
                </a:schemeClr>
              </a:solidFill>
              <a:effectLst>
                <a:outerShdw blurRad="38100" dist="38100" dir="2700000" algn="tl">
                  <a:srgbClr val="000000">
                    <a:alpha val="43137"/>
                  </a:srgbClr>
                </a:outerShdw>
              </a:effectLst>
              <a:latin typeface="Arial" charset="0"/>
            </a:endParaRPr>
          </a:p>
        </p:txBody>
      </p:sp>
      <p:pic>
        <p:nvPicPr>
          <p:cNvPr id="5126" name="Picture 23" descr="税理士バッジ（透明）サイズ小">
            <a:extLst>
              <a:ext uri="{FF2B5EF4-FFF2-40B4-BE49-F238E27FC236}">
                <a16:creationId xmlns:a16="http://schemas.microsoft.com/office/drawing/2014/main" id="{A0C2D244-7A80-4164-9105-E4E457E3F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944" y="4887516"/>
            <a:ext cx="928688"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4BDA3E46-9FBD-498A-931E-E268290F93B0}"/>
              </a:ext>
            </a:extLst>
          </p:cNvPr>
          <p:cNvSpPr txBox="1"/>
          <p:nvPr/>
        </p:nvSpPr>
        <p:spPr>
          <a:xfrm>
            <a:off x="3370327" y="943638"/>
            <a:ext cx="1849745" cy="415498"/>
          </a:xfrm>
          <a:prstGeom prst="rect">
            <a:avLst/>
          </a:prstGeom>
          <a:noFill/>
        </p:spPr>
        <p:txBody>
          <a:bodyPr wrap="square">
            <a:spAutoFit/>
          </a:bodyPr>
          <a:lstStyle/>
          <a:p>
            <a:pPr eaLnBrk="1" hangingPunct="1">
              <a:spcBef>
                <a:spcPct val="50000"/>
              </a:spcBef>
              <a:defRPr/>
            </a:pPr>
            <a:r>
              <a:rPr lang="ja-JP" altLang="en-US" sz="2100" dirty="0">
                <a:solidFill>
                  <a:schemeClr val="accent1">
                    <a:lumMod val="50000"/>
                  </a:schemeClr>
                </a:solidFill>
                <a:effectLst>
                  <a:outerShdw blurRad="38100" dist="38100" dir="2700000" algn="tl">
                    <a:srgbClr val="000000">
                      <a:alpha val="43137"/>
                    </a:srgbClr>
                  </a:outerShdw>
                </a:effectLst>
                <a:latin typeface="HGPｺﾞｼｯｸE" pitchFamily="50" charset="-128"/>
                <a:ea typeface="HGPｺﾞｼｯｸE" pitchFamily="50" charset="-128"/>
              </a:rPr>
              <a:t>ぜ い り し</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03E10E-B9B9-4D32-9B73-460ED7CD1D4F}"/>
              </a:ext>
            </a:extLst>
          </p:cNvPr>
          <p:cNvSpPr>
            <a:spLocks noGrp="1"/>
          </p:cNvSpPr>
          <p:nvPr>
            <p:ph type="title"/>
          </p:nvPr>
        </p:nvSpPr>
        <p:spPr>
          <a:xfrm>
            <a:off x="628650" y="1131094"/>
            <a:ext cx="7886700" cy="751286"/>
          </a:xfrm>
          <a:solidFill>
            <a:srgbClr val="69D8FF"/>
          </a:solidFill>
        </p:spPr>
        <p:txBody>
          <a:bodyPr vert="horz" wrap="square" lIns="68580" tIns="34290" rIns="68580" bIns="34290" numCol="1" rtlCol="0" anchor="ctr" anchorCtr="0" compatLnSpc="1">
            <a:prstTxWarp prst="textNoShape">
              <a:avLst/>
            </a:prstTxWarp>
            <a:normAutofit/>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はじめに</a:t>
            </a:r>
          </a:p>
        </p:txBody>
      </p:sp>
      <p:sp>
        <p:nvSpPr>
          <p:cNvPr id="2" name="テキスト ボックス 1">
            <a:extLst>
              <a:ext uri="{FF2B5EF4-FFF2-40B4-BE49-F238E27FC236}">
                <a16:creationId xmlns:a16="http://schemas.microsoft.com/office/drawing/2014/main" id="{19490B35-B64A-475C-858D-92EBB51E510C}"/>
              </a:ext>
            </a:extLst>
          </p:cNvPr>
          <p:cNvSpPr txBox="1"/>
          <p:nvPr/>
        </p:nvSpPr>
        <p:spPr>
          <a:xfrm>
            <a:off x="658061" y="2877242"/>
            <a:ext cx="2893404" cy="553998"/>
          </a:xfrm>
          <a:prstGeom prst="rect">
            <a:avLst/>
          </a:prstGeom>
          <a:noFill/>
        </p:spPr>
        <p:txBody>
          <a:bodyPr wrap="square" rtlCol="0">
            <a:spAutoFit/>
          </a:bodyPr>
          <a:lstStyle/>
          <a:p>
            <a:pPr algn="ctr"/>
            <a:r>
              <a:rPr lang="ja-JP" altLang="en-US" sz="1800" dirty="0">
                <a:latin typeface="HG丸ｺﾞｼｯｸM-PRO" panose="020F0600000000000000" pitchFamily="50" charset="-128"/>
                <a:ea typeface="HG丸ｺﾞｼｯｸM-PRO" panose="020F0600000000000000" pitchFamily="50" charset="-128"/>
              </a:rPr>
              <a:t>税金を納める</a:t>
            </a:r>
            <a:r>
              <a:rPr lang="ja-JP" altLang="en-US" sz="3000" dirty="0">
                <a:solidFill>
                  <a:srgbClr val="FF0000"/>
                </a:solidFill>
                <a:latin typeface="HG丸ｺﾞｼｯｸM-PRO" panose="020F0600000000000000" pitchFamily="50" charset="-128"/>
                <a:ea typeface="HG丸ｺﾞｼｯｸM-PRO" panose="020F0600000000000000" pitchFamily="50" charset="-128"/>
              </a:rPr>
              <a:t>「人」</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87932F68-C6B4-4E2D-9E4E-6DEE93E15630}"/>
              </a:ext>
            </a:extLst>
          </p:cNvPr>
          <p:cNvSpPr txBox="1"/>
          <p:nvPr/>
        </p:nvSpPr>
        <p:spPr>
          <a:xfrm>
            <a:off x="694801" y="3553202"/>
            <a:ext cx="3138332" cy="553998"/>
          </a:xfrm>
          <a:prstGeom prst="rect">
            <a:avLst/>
          </a:prstGeom>
          <a:noFill/>
        </p:spPr>
        <p:txBody>
          <a:bodyPr wrap="square" rtlCol="0">
            <a:spAutoFit/>
          </a:bodyPr>
          <a:lstStyle/>
          <a:p>
            <a:pPr algn="ctr"/>
            <a:r>
              <a:rPr lang="ja-JP" altLang="en-US" sz="1800" dirty="0">
                <a:latin typeface="HG丸ｺﾞｼｯｸM-PRO" panose="020F0600000000000000" pitchFamily="50" charset="-128"/>
                <a:ea typeface="HG丸ｺﾞｼｯｸM-PRO" panose="020F0600000000000000" pitchFamily="50" charset="-128"/>
              </a:rPr>
              <a:t>税金のかかる</a:t>
            </a:r>
            <a:r>
              <a:rPr lang="ja-JP" altLang="en-US" sz="3000" dirty="0">
                <a:solidFill>
                  <a:srgbClr val="FF0000"/>
                </a:solidFill>
                <a:latin typeface="HG丸ｺﾞｼｯｸM-PRO" panose="020F0600000000000000" pitchFamily="50" charset="-128"/>
                <a:ea typeface="HG丸ｺﾞｼｯｸM-PRO" panose="020F0600000000000000" pitchFamily="50" charset="-128"/>
              </a:rPr>
              <a:t>「対象」</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5" name="矢印: 五方向 14">
            <a:extLst>
              <a:ext uri="{FF2B5EF4-FFF2-40B4-BE49-F238E27FC236}">
                <a16:creationId xmlns:a16="http://schemas.microsoft.com/office/drawing/2014/main" id="{00483AE6-6310-4726-9529-BDCC8F31FD40}"/>
              </a:ext>
            </a:extLst>
          </p:cNvPr>
          <p:cNvSpPr/>
          <p:nvPr/>
        </p:nvSpPr>
        <p:spPr>
          <a:xfrm>
            <a:off x="628649" y="2094885"/>
            <a:ext cx="8286751" cy="581025"/>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latin typeface="HG丸ｺﾞｼｯｸM-PRO" panose="020F0600000000000000" pitchFamily="50" charset="-128"/>
                <a:ea typeface="HG丸ｺﾞｼｯｸM-PRO" panose="020F0600000000000000" pitchFamily="50" charset="-128"/>
              </a:rPr>
              <a:t>昔　　　　→　　　現代</a:t>
            </a:r>
          </a:p>
        </p:txBody>
      </p:sp>
      <p:sp>
        <p:nvSpPr>
          <p:cNvPr id="16" name="テキスト ボックス 15">
            <a:extLst>
              <a:ext uri="{FF2B5EF4-FFF2-40B4-BE49-F238E27FC236}">
                <a16:creationId xmlns:a16="http://schemas.microsoft.com/office/drawing/2014/main" id="{E633B31A-90E1-470F-A884-D94322D60888}"/>
              </a:ext>
            </a:extLst>
          </p:cNvPr>
          <p:cNvSpPr txBox="1"/>
          <p:nvPr/>
        </p:nvSpPr>
        <p:spPr>
          <a:xfrm>
            <a:off x="1043609" y="5082268"/>
            <a:ext cx="7151292" cy="461665"/>
          </a:xfrm>
          <a:prstGeom prst="rect">
            <a:avLst/>
          </a:prstGeom>
          <a:solidFill>
            <a:srgbClr val="FFFF00"/>
          </a:solidFill>
          <a:ln>
            <a:solidFill>
              <a:schemeClr val="accent1">
                <a:shade val="50000"/>
              </a:schemeClr>
            </a:solidFill>
          </a:ln>
        </p:spPr>
        <p:txBody>
          <a:bodyPr wrap="square" rtlCol="0">
            <a:spAutoFit/>
          </a:bodyPr>
          <a:lstStyle/>
          <a:p>
            <a:pPr algn="ctr"/>
            <a:r>
              <a:rPr lang="ja-JP" altLang="en-US" sz="2400" dirty="0">
                <a:latin typeface="HG丸ｺﾞｼｯｸM-PRO" panose="020F0600000000000000" pitchFamily="50" charset="-128"/>
                <a:ea typeface="HG丸ｺﾞｼｯｸM-PRO" panose="020F0600000000000000" pitchFamily="50" charset="-128"/>
              </a:rPr>
              <a:t>少しづつ、税金の公平を目指して見直されてきた</a:t>
            </a:r>
          </a:p>
        </p:txBody>
      </p:sp>
      <p:sp>
        <p:nvSpPr>
          <p:cNvPr id="17" name="テキスト ボックス 16">
            <a:extLst>
              <a:ext uri="{FF2B5EF4-FFF2-40B4-BE49-F238E27FC236}">
                <a16:creationId xmlns:a16="http://schemas.microsoft.com/office/drawing/2014/main" id="{A86B9C6D-D947-4C85-B997-9A6B8213718D}"/>
              </a:ext>
            </a:extLst>
          </p:cNvPr>
          <p:cNvSpPr txBox="1"/>
          <p:nvPr/>
        </p:nvSpPr>
        <p:spPr>
          <a:xfrm>
            <a:off x="1307123" y="4218850"/>
            <a:ext cx="2893403" cy="553998"/>
          </a:xfrm>
          <a:prstGeom prst="rect">
            <a:avLst/>
          </a:prstGeom>
          <a:noFill/>
        </p:spPr>
        <p:txBody>
          <a:bodyPr wrap="square" rtlCol="0">
            <a:spAutoFit/>
          </a:bodyPr>
          <a:lstStyle/>
          <a:p>
            <a:pPr algn="ctr"/>
            <a:r>
              <a:rPr lang="ja-JP" altLang="en-US" sz="1800" dirty="0">
                <a:latin typeface="HG丸ｺﾞｼｯｸM-PRO" panose="020F0600000000000000" pitchFamily="50" charset="-128"/>
                <a:ea typeface="HG丸ｺﾞｼｯｸM-PRO" panose="020F0600000000000000" pitchFamily="50" charset="-128"/>
              </a:rPr>
              <a:t>税金の</a:t>
            </a:r>
            <a:r>
              <a:rPr lang="ja-JP" altLang="en-US" sz="3000" dirty="0">
                <a:solidFill>
                  <a:srgbClr val="FF0000"/>
                </a:solidFill>
                <a:latin typeface="HG丸ｺﾞｼｯｸM-PRO" panose="020F0600000000000000" pitchFamily="50" charset="-128"/>
                <a:ea typeface="HG丸ｺﾞｼｯｸM-PRO" panose="020F0600000000000000" pitchFamily="50" charset="-128"/>
              </a:rPr>
              <a:t>「ルール」　　　　　</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1DD9B688-8F8A-41B0-9EFE-61A5719E5DD6}"/>
              </a:ext>
            </a:extLst>
          </p:cNvPr>
          <p:cNvSpPr txBox="1"/>
          <p:nvPr/>
        </p:nvSpPr>
        <p:spPr>
          <a:xfrm>
            <a:off x="4200526" y="3043809"/>
            <a:ext cx="4494439" cy="1708160"/>
          </a:xfrm>
          <a:prstGeom prst="rect">
            <a:avLst/>
          </a:prstGeom>
          <a:noFill/>
        </p:spPr>
        <p:txBody>
          <a:bodyPr wrap="square" rtlCol="0">
            <a:spAutoFit/>
          </a:bodyPr>
          <a:lstStyle/>
          <a:p>
            <a:r>
              <a:rPr lang="ja-JP" altLang="en-US" sz="2100" dirty="0">
                <a:latin typeface="HG丸ｺﾞｼｯｸM-PRO" panose="020F0600000000000000" pitchFamily="50" charset="-128"/>
                <a:ea typeface="HG丸ｺﾞｼｯｸM-PRO" panose="020F0600000000000000" pitchFamily="50" charset="-128"/>
              </a:rPr>
              <a:t>少ない　　→　　多い　</a:t>
            </a:r>
            <a:endParaRPr lang="en-US" altLang="ja-JP" sz="2100" dirty="0">
              <a:latin typeface="HG丸ｺﾞｼｯｸM-PRO" panose="020F0600000000000000" pitchFamily="50" charset="-128"/>
              <a:ea typeface="HG丸ｺﾞｼｯｸM-PRO" panose="020F0600000000000000" pitchFamily="50" charset="-128"/>
            </a:endParaRPr>
          </a:p>
          <a:p>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せまい　　→　　広い</a:t>
            </a:r>
            <a:endParaRPr lang="en-US" altLang="ja-JP" sz="2100" dirty="0">
              <a:latin typeface="HG丸ｺﾞｼｯｸM-PRO" panose="020F0600000000000000" pitchFamily="50" charset="-128"/>
              <a:ea typeface="HG丸ｺﾞｼｯｸM-PRO" panose="020F0600000000000000" pitchFamily="50" charset="-128"/>
            </a:endParaRPr>
          </a:p>
          <a:p>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バラバラ　→　　日本全国で同じ</a:t>
            </a:r>
          </a:p>
        </p:txBody>
      </p:sp>
    </p:spTree>
    <p:extLst>
      <p:ext uri="{BB962C8B-B14F-4D97-AF65-F5344CB8AC3E}">
        <p14:creationId xmlns:p14="http://schemas.microsoft.com/office/powerpoint/2010/main" val="268886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03E10E-B9B9-4D32-9B73-460ED7CD1D4F}"/>
              </a:ext>
            </a:extLst>
          </p:cNvPr>
          <p:cNvSpPr>
            <a:spLocks noGrp="1"/>
          </p:cNvSpPr>
          <p:nvPr>
            <p:ph type="title"/>
          </p:nvPr>
        </p:nvSpPr>
        <p:spPr>
          <a:xfrm>
            <a:off x="628650" y="1131094"/>
            <a:ext cx="7886700" cy="706303"/>
          </a:xfrm>
          <a:solidFill>
            <a:srgbClr val="69D8FF"/>
          </a:solidFill>
        </p:spPr>
        <p:txBody>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飛鳥・奈良時代</a:t>
            </a:r>
          </a:p>
        </p:txBody>
      </p:sp>
      <p:pic>
        <p:nvPicPr>
          <p:cNvPr id="7" name="コンテンツ プレースホルダー 6">
            <a:extLst>
              <a:ext uri="{FF2B5EF4-FFF2-40B4-BE49-F238E27FC236}">
                <a16:creationId xmlns:a16="http://schemas.microsoft.com/office/drawing/2014/main" id="{5012314A-A9A8-4C90-BB38-637082AD4B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3141930"/>
            <a:ext cx="2577929" cy="2313691"/>
          </a:xfrm>
        </p:spPr>
      </p:pic>
      <p:pic>
        <p:nvPicPr>
          <p:cNvPr id="9" name="図 8">
            <a:extLst>
              <a:ext uri="{FF2B5EF4-FFF2-40B4-BE49-F238E27FC236}">
                <a16:creationId xmlns:a16="http://schemas.microsoft.com/office/drawing/2014/main" id="{6AD7FC3F-A536-45C8-89E1-7B3F8FA9B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915" y="3035759"/>
            <a:ext cx="2730845" cy="2526032"/>
          </a:xfrm>
          <a:prstGeom prst="rect">
            <a:avLst/>
          </a:prstGeom>
        </p:spPr>
      </p:pic>
      <p:pic>
        <p:nvPicPr>
          <p:cNvPr id="11" name="図 10">
            <a:extLst>
              <a:ext uri="{FF2B5EF4-FFF2-40B4-BE49-F238E27FC236}">
                <a16:creationId xmlns:a16="http://schemas.microsoft.com/office/drawing/2014/main" id="{91B87558-FB85-485B-A06E-BC5AA1DD3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0322" y="2883453"/>
            <a:ext cx="2023355" cy="2023355"/>
          </a:xfrm>
          <a:prstGeom prst="rect">
            <a:avLst/>
          </a:prstGeom>
        </p:spPr>
      </p:pic>
      <p:sp>
        <p:nvSpPr>
          <p:cNvPr id="2" name="テキスト ボックス 1">
            <a:extLst>
              <a:ext uri="{FF2B5EF4-FFF2-40B4-BE49-F238E27FC236}">
                <a16:creationId xmlns:a16="http://schemas.microsoft.com/office/drawing/2014/main" id="{19490B35-B64A-475C-858D-92EBB51E510C}"/>
              </a:ext>
            </a:extLst>
          </p:cNvPr>
          <p:cNvSpPr txBox="1"/>
          <p:nvPr/>
        </p:nvSpPr>
        <p:spPr>
          <a:xfrm>
            <a:off x="790575" y="2058590"/>
            <a:ext cx="1971675" cy="923330"/>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租（そ）</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お米や野菜</a:t>
            </a:r>
          </a:p>
        </p:txBody>
      </p:sp>
      <p:sp>
        <p:nvSpPr>
          <p:cNvPr id="8" name="テキスト ボックス 7">
            <a:extLst>
              <a:ext uri="{FF2B5EF4-FFF2-40B4-BE49-F238E27FC236}">
                <a16:creationId xmlns:a16="http://schemas.microsoft.com/office/drawing/2014/main" id="{C70AA4F0-E439-4B3E-AF3A-40AD03418E36}"/>
              </a:ext>
            </a:extLst>
          </p:cNvPr>
          <p:cNvSpPr txBox="1"/>
          <p:nvPr/>
        </p:nvSpPr>
        <p:spPr>
          <a:xfrm>
            <a:off x="3667125" y="2039540"/>
            <a:ext cx="2095500" cy="923330"/>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庸（よう）</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都での労働</a:t>
            </a:r>
          </a:p>
        </p:txBody>
      </p:sp>
      <p:sp>
        <p:nvSpPr>
          <p:cNvPr id="10" name="テキスト ボックス 9">
            <a:extLst>
              <a:ext uri="{FF2B5EF4-FFF2-40B4-BE49-F238E27FC236}">
                <a16:creationId xmlns:a16="http://schemas.microsoft.com/office/drawing/2014/main" id="{53406333-1B0E-49F0-A5C1-ED2449FB74EE}"/>
              </a:ext>
            </a:extLst>
          </p:cNvPr>
          <p:cNvSpPr txBox="1"/>
          <p:nvPr/>
        </p:nvSpPr>
        <p:spPr>
          <a:xfrm>
            <a:off x="6245053" y="2039539"/>
            <a:ext cx="2556047" cy="923330"/>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調（ちょう）</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布や絹</a:t>
            </a:r>
          </a:p>
        </p:txBody>
      </p:sp>
      <p:pic>
        <p:nvPicPr>
          <p:cNvPr id="1026" name="Picture 2" descr="強制労働のイラスト">
            <a:extLst>
              <a:ext uri="{FF2B5EF4-FFF2-40B4-BE49-F238E27FC236}">
                <a16:creationId xmlns:a16="http://schemas.microsoft.com/office/drawing/2014/main" id="{0E642C39-4FE8-9B67-3748-9EF048154C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080" y="4854617"/>
            <a:ext cx="2193340" cy="202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73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03E10E-B9B9-4D32-9B73-460ED7CD1D4F}"/>
              </a:ext>
            </a:extLst>
          </p:cNvPr>
          <p:cNvSpPr>
            <a:spLocks noGrp="1"/>
          </p:cNvSpPr>
          <p:nvPr>
            <p:ph type="title"/>
          </p:nvPr>
        </p:nvSpPr>
        <p:spPr>
          <a:xfrm>
            <a:off x="628650" y="1131094"/>
            <a:ext cx="7886700" cy="737663"/>
          </a:xfrm>
          <a:solidFill>
            <a:srgbClr val="69D8FF"/>
          </a:solidFill>
        </p:spPr>
        <p:txBody>
          <a:bodyPr vert="horz" wrap="square" lIns="68580" tIns="34290" rIns="68580" bIns="34290" numCol="1" rtlCol="0" anchor="ctr" anchorCtr="0" compatLnSpc="1">
            <a:prstTxWarp prst="textNoShape">
              <a:avLst/>
            </a:prstTxWarp>
            <a:normAutofit fontScale="90000"/>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安土桃山時代</a:t>
            </a:r>
          </a:p>
        </p:txBody>
      </p:sp>
      <p:pic>
        <p:nvPicPr>
          <p:cNvPr id="7" name="図 6">
            <a:extLst>
              <a:ext uri="{FF2B5EF4-FFF2-40B4-BE49-F238E27FC236}">
                <a16:creationId xmlns:a16="http://schemas.microsoft.com/office/drawing/2014/main" id="{D0947AB6-3F20-40E9-951C-E0AF010E8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198" y="3037821"/>
            <a:ext cx="2674730" cy="2360449"/>
          </a:xfrm>
          <a:prstGeom prst="rect">
            <a:avLst/>
          </a:prstGeom>
        </p:spPr>
      </p:pic>
      <p:pic>
        <p:nvPicPr>
          <p:cNvPr id="11" name="コンテンツ プレースホルダー 10">
            <a:extLst>
              <a:ext uri="{FF2B5EF4-FFF2-40B4-BE49-F238E27FC236}">
                <a16:creationId xmlns:a16="http://schemas.microsoft.com/office/drawing/2014/main" id="{9EA4D7B9-D3F3-4004-9B87-780106933D6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59933" y="2907670"/>
            <a:ext cx="2108108" cy="2260706"/>
          </a:xfrm>
        </p:spPr>
      </p:pic>
      <p:pic>
        <p:nvPicPr>
          <p:cNvPr id="13" name="図 12">
            <a:extLst>
              <a:ext uri="{FF2B5EF4-FFF2-40B4-BE49-F238E27FC236}">
                <a16:creationId xmlns:a16="http://schemas.microsoft.com/office/drawing/2014/main" id="{53C4C50A-BC19-4645-878D-6E438D353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233" y="3052762"/>
            <a:ext cx="2222684" cy="2222684"/>
          </a:xfrm>
          <a:prstGeom prst="rect">
            <a:avLst/>
          </a:prstGeom>
        </p:spPr>
      </p:pic>
      <p:sp>
        <p:nvSpPr>
          <p:cNvPr id="6" name="テキスト ボックス 5">
            <a:extLst>
              <a:ext uri="{FF2B5EF4-FFF2-40B4-BE49-F238E27FC236}">
                <a16:creationId xmlns:a16="http://schemas.microsoft.com/office/drawing/2014/main" id="{FC539F32-C43D-418B-8591-DDE79FD3082B}"/>
              </a:ext>
            </a:extLst>
          </p:cNvPr>
          <p:cNvSpPr txBox="1"/>
          <p:nvPr/>
        </p:nvSpPr>
        <p:spPr>
          <a:xfrm>
            <a:off x="790575" y="2058590"/>
            <a:ext cx="2492002" cy="923330"/>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太閤検地</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全国同じ測り方</a:t>
            </a:r>
          </a:p>
        </p:txBody>
      </p:sp>
      <p:sp>
        <p:nvSpPr>
          <p:cNvPr id="8" name="テキスト ボックス 7">
            <a:extLst>
              <a:ext uri="{FF2B5EF4-FFF2-40B4-BE49-F238E27FC236}">
                <a16:creationId xmlns:a16="http://schemas.microsoft.com/office/drawing/2014/main" id="{14D9434E-3BC5-42E2-9AEA-9503FE488362}"/>
              </a:ext>
            </a:extLst>
          </p:cNvPr>
          <p:cNvSpPr txBox="1"/>
          <p:nvPr/>
        </p:nvSpPr>
        <p:spPr>
          <a:xfrm>
            <a:off x="5226003" y="1991624"/>
            <a:ext cx="2492002" cy="923330"/>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年貢</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お米</a:t>
            </a:r>
          </a:p>
        </p:txBody>
      </p:sp>
    </p:spTree>
    <p:extLst>
      <p:ext uri="{BB962C8B-B14F-4D97-AF65-F5344CB8AC3E}">
        <p14:creationId xmlns:p14="http://schemas.microsoft.com/office/powerpoint/2010/main" val="3446598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03E10E-B9B9-4D32-9B73-460ED7CD1D4F}"/>
              </a:ext>
            </a:extLst>
          </p:cNvPr>
          <p:cNvSpPr>
            <a:spLocks noGrp="1"/>
          </p:cNvSpPr>
          <p:nvPr>
            <p:ph type="title"/>
          </p:nvPr>
        </p:nvSpPr>
        <p:spPr>
          <a:xfrm>
            <a:off x="628650" y="1131094"/>
            <a:ext cx="7886700" cy="745331"/>
          </a:xfrm>
          <a:solidFill>
            <a:srgbClr val="69D8FF"/>
          </a:solidFill>
        </p:spPr>
        <p:txBody>
          <a:bodyPr vert="horz" wrap="square" lIns="68580" tIns="34290" rIns="68580" bIns="34290" numCol="1" rtlCol="0" anchor="ctr" anchorCtr="0" compatLnSpc="1">
            <a:prstTxWarp prst="textNoShape">
              <a:avLst/>
            </a:prstTxWarp>
            <a:normAutofit/>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江戸時代</a:t>
            </a:r>
          </a:p>
        </p:txBody>
      </p:sp>
      <p:pic>
        <p:nvPicPr>
          <p:cNvPr id="3" name="コンテンツ プレースホルダー 2">
            <a:extLst>
              <a:ext uri="{FF2B5EF4-FFF2-40B4-BE49-F238E27FC236}">
                <a16:creationId xmlns:a16="http://schemas.microsoft.com/office/drawing/2014/main" id="{FB37DE7E-2204-45CD-B502-2CF8FDC31F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4327" y="3472130"/>
            <a:ext cx="1649917" cy="2509379"/>
          </a:xfrm>
        </p:spPr>
      </p:pic>
      <p:pic>
        <p:nvPicPr>
          <p:cNvPr id="9" name="図 8">
            <a:extLst>
              <a:ext uri="{FF2B5EF4-FFF2-40B4-BE49-F238E27FC236}">
                <a16:creationId xmlns:a16="http://schemas.microsoft.com/office/drawing/2014/main" id="{8AB48A6F-CB49-4A94-A6CE-CACA3BF03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9855"/>
            <a:ext cx="2607469" cy="2857500"/>
          </a:xfrm>
          <a:prstGeom prst="rect">
            <a:avLst/>
          </a:prstGeom>
        </p:spPr>
      </p:pic>
      <p:sp>
        <p:nvSpPr>
          <p:cNvPr id="6" name="テキスト ボックス 5">
            <a:extLst>
              <a:ext uri="{FF2B5EF4-FFF2-40B4-BE49-F238E27FC236}">
                <a16:creationId xmlns:a16="http://schemas.microsoft.com/office/drawing/2014/main" id="{EF29054C-2FEC-4687-BCCF-2391AD8B1E63}"/>
              </a:ext>
            </a:extLst>
          </p:cNvPr>
          <p:cNvSpPr txBox="1"/>
          <p:nvPr/>
        </p:nvSpPr>
        <p:spPr>
          <a:xfrm>
            <a:off x="851768" y="2216525"/>
            <a:ext cx="2971800" cy="923330"/>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商業の発達</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農家以外の商人にも</a:t>
            </a:r>
          </a:p>
        </p:txBody>
      </p:sp>
      <p:sp>
        <p:nvSpPr>
          <p:cNvPr id="8" name="テキスト ボックス 7">
            <a:extLst>
              <a:ext uri="{FF2B5EF4-FFF2-40B4-BE49-F238E27FC236}">
                <a16:creationId xmlns:a16="http://schemas.microsoft.com/office/drawing/2014/main" id="{1EF0D438-88BB-4B33-951A-45EEE2E2E666}"/>
              </a:ext>
            </a:extLst>
          </p:cNvPr>
          <p:cNvSpPr txBox="1"/>
          <p:nvPr/>
        </p:nvSpPr>
        <p:spPr>
          <a:xfrm>
            <a:off x="4814507" y="2240753"/>
            <a:ext cx="4048125" cy="923330"/>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計算は地域ごとに違う</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お殿様が決めた</a:t>
            </a:r>
          </a:p>
        </p:txBody>
      </p:sp>
      <p:pic>
        <p:nvPicPr>
          <p:cNvPr id="5" name="図 4">
            <a:extLst>
              <a:ext uri="{FF2B5EF4-FFF2-40B4-BE49-F238E27FC236}">
                <a16:creationId xmlns:a16="http://schemas.microsoft.com/office/drawing/2014/main" id="{26CE14C7-113F-422C-8D24-17F2AF203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836" y="3164083"/>
            <a:ext cx="2607469" cy="2954351"/>
          </a:xfrm>
          <a:prstGeom prst="rect">
            <a:avLst/>
          </a:prstGeom>
        </p:spPr>
      </p:pic>
    </p:spTree>
    <p:extLst>
      <p:ext uri="{BB962C8B-B14F-4D97-AF65-F5344CB8AC3E}">
        <p14:creationId xmlns:p14="http://schemas.microsoft.com/office/powerpoint/2010/main" val="118586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03E10E-B9B9-4D32-9B73-460ED7CD1D4F}"/>
              </a:ext>
            </a:extLst>
          </p:cNvPr>
          <p:cNvSpPr>
            <a:spLocks noGrp="1"/>
          </p:cNvSpPr>
          <p:nvPr>
            <p:ph type="title"/>
          </p:nvPr>
        </p:nvSpPr>
        <p:spPr>
          <a:xfrm>
            <a:off x="628650" y="1131094"/>
            <a:ext cx="7886700" cy="666353"/>
          </a:xfrm>
          <a:solidFill>
            <a:srgbClr val="69D8FF"/>
          </a:solidFill>
        </p:spPr>
        <p:txBody>
          <a:bodyPr vert="horz" wrap="square" lIns="68580" tIns="34290" rIns="68580" bIns="34290" numCol="1" rtlCol="0" anchor="ctr" anchorCtr="0" compatLnSpc="1">
            <a:prstTxWarp prst="textNoShape">
              <a:avLst/>
            </a:prstTxWarp>
            <a:normAutofit fontScale="90000"/>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明治・大正時代</a:t>
            </a:r>
          </a:p>
        </p:txBody>
      </p:sp>
      <p:pic>
        <p:nvPicPr>
          <p:cNvPr id="6" name="コンテンツ プレースホルダー 2">
            <a:extLst>
              <a:ext uri="{FF2B5EF4-FFF2-40B4-BE49-F238E27FC236}">
                <a16:creationId xmlns:a16="http://schemas.microsoft.com/office/drawing/2014/main" id="{7D785DED-9F93-453F-ADA9-66720B5C48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8277" y="3116233"/>
            <a:ext cx="2632955" cy="2346255"/>
          </a:xfrm>
        </p:spPr>
      </p:pic>
      <p:pic>
        <p:nvPicPr>
          <p:cNvPr id="3" name="図 2">
            <a:extLst>
              <a:ext uri="{FF2B5EF4-FFF2-40B4-BE49-F238E27FC236}">
                <a16:creationId xmlns:a16="http://schemas.microsoft.com/office/drawing/2014/main" id="{34FA4D09-3D87-4FAE-BC1D-117F72F91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500" y="3033142"/>
            <a:ext cx="2523870" cy="2684968"/>
          </a:xfrm>
          <a:prstGeom prst="rect">
            <a:avLst/>
          </a:prstGeom>
        </p:spPr>
      </p:pic>
      <p:sp>
        <p:nvSpPr>
          <p:cNvPr id="5" name="テキスト ボックス 4">
            <a:extLst>
              <a:ext uri="{FF2B5EF4-FFF2-40B4-BE49-F238E27FC236}">
                <a16:creationId xmlns:a16="http://schemas.microsoft.com/office/drawing/2014/main" id="{84E91227-6B2A-4551-8014-BD61A6AFE999}"/>
              </a:ext>
            </a:extLst>
          </p:cNvPr>
          <p:cNvSpPr txBox="1"/>
          <p:nvPr/>
        </p:nvSpPr>
        <p:spPr>
          <a:xfrm>
            <a:off x="866775" y="1965172"/>
            <a:ext cx="3581400" cy="1246495"/>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地租（ちそ）</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100" dirty="0">
                <a:solidFill>
                  <a:srgbClr val="FF0000"/>
                </a:solidFill>
                <a:latin typeface="HG丸ｺﾞｼｯｸM-PRO" panose="020F0600000000000000" pitchFamily="50" charset="-128"/>
                <a:ea typeface="HG丸ｺﾞｼｯｸM-PRO" panose="020F0600000000000000" pitchFamily="50" charset="-128"/>
              </a:rPr>
              <a:t>（土地の値段の</a:t>
            </a:r>
            <a:r>
              <a:rPr lang="en-US" altLang="ja-JP" sz="2100" dirty="0">
                <a:solidFill>
                  <a:srgbClr val="FF0000"/>
                </a:solidFill>
                <a:latin typeface="HG丸ｺﾞｼｯｸM-PRO" panose="020F0600000000000000" pitchFamily="50" charset="-128"/>
                <a:ea typeface="HG丸ｺﾞｼｯｸM-PRO" panose="020F0600000000000000" pitchFamily="50" charset="-128"/>
              </a:rPr>
              <a:t>3</a:t>
            </a:r>
            <a:r>
              <a:rPr lang="ja-JP" altLang="en-US" sz="2100" dirty="0">
                <a:solidFill>
                  <a:srgbClr val="FF0000"/>
                </a:solidFill>
                <a:latin typeface="HG丸ｺﾞｼｯｸM-PRO" panose="020F0600000000000000" pitchFamily="50" charset="-128"/>
                <a:ea typeface="HG丸ｺﾞｼｯｸM-PRO" panose="020F0600000000000000" pitchFamily="50" charset="-128"/>
              </a:rPr>
              <a:t>％）</a:t>
            </a:r>
            <a:endParaRPr lang="en-US" altLang="ja-JP" sz="21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計算のルールは全国同じ</a:t>
            </a:r>
          </a:p>
        </p:txBody>
      </p:sp>
      <p:sp>
        <p:nvSpPr>
          <p:cNvPr id="7" name="テキスト ボックス 6">
            <a:extLst>
              <a:ext uri="{FF2B5EF4-FFF2-40B4-BE49-F238E27FC236}">
                <a16:creationId xmlns:a16="http://schemas.microsoft.com/office/drawing/2014/main" id="{85482586-678F-46AD-9D97-B9E96B9DD47A}"/>
              </a:ext>
            </a:extLst>
          </p:cNvPr>
          <p:cNvSpPr txBox="1"/>
          <p:nvPr/>
        </p:nvSpPr>
        <p:spPr>
          <a:xfrm>
            <a:off x="5152770" y="1965171"/>
            <a:ext cx="3581400" cy="923330"/>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酒税</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計算のルールは全国同じ</a:t>
            </a:r>
          </a:p>
        </p:txBody>
      </p:sp>
    </p:spTree>
    <p:extLst>
      <p:ext uri="{BB962C8B-B14F-4D97-AF65-F5344CB8AC3E}">
        <p14:creationId xmlns:p14="http://schemas.microsoft.com/office/powerpoint/2010/main" val="140932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03E10E-B9B9-4D32-9B73-460ED7CD1D4F}"/>
              </a:ext>
            </a:extLst>
          </p:cNvPr>
          <p:cNvSpPr>
            <a:spLocks noGrp="1"/>
          </p:cNvSpPr>
          <p:nvPr>
            <p:ph type="title"/>
          </p:nvPr>
        </p:nvSpPr>
        <p:spPr>
          <a:xfrm>
            <a:off x="628650" y="1131094"/>
            <a:ext cx="7886700" cy="714841"/>
          </a:xfrm>
          <a:solidFill>
            <a:srgbClr val="69D8FF"/>
          </a:solidFill>
        </p:spPr>
        <p:txBody>
          <a:bodyPr vert="horz" wrap="square" lIns="68580" tIns="34290" rIns="68580" bIns="34290" numCol="1" rtlCol="0" anchor="ctr" anchorCtr="0" compatLnSpc="1">
            <a:prstTxWarp prst="textNoShape">
              <a:avLst/>
            </a:prstTxWarp>
            <a:normAutofit fontScale="90000"/>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明治・大正時代（クイズ）</a:t>
            </a:r>
          </a:p>
        </p:txBody>
      </p:sp>
      <p:pic>
        <p:nvPicPr>
          <p:cNvPr id="3" name="コンテンツ プレースホルダー 2">
            <a:extLst>
              <a:ext uri="{FF2B5EF4-FFF2-40B4-BE49-F238E27FC236}">
                <a16:creationId xmlns:a16="http://schemas.microsoft.com/office/drawing/2014/main" id="{2345F824-DF82-4D64-9731-A5C69447D6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6194" y="3153054"/>
            <a:ext cx="2305397" cy="2297364"/>
          </a:xfrm>
        </p:spPr>
      </p:pic>
      <p:pic>
        <p:nvPicPr>
          <p:cNvPr id="7" name="図 6">
            <a:extLst>
              <a:ext uri="{FF2B5EF4-FFF2-40B4-BE49-F238E27FC236}">
                <a16:creationId xmlns:a16="http://schemas.microsoft.com/office/drawing/2014/main" id="{E1072405-FFF7-4420-84A9-9C4DD5364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81" y="2901471"/>
            <a:ext cx="2305397" cy="2634739"/>
          </a:xfrm>
          <a:prstGeom prst="rect">
            <a:avLst/>
          </a:prstGeom>
        </p:spPr>
      </p:pic>
      <p:pic>
        <p:nvPicPr>
          <p:cNvPr id="9" name="図 8">
            <a:extLst>
              <a:ext uri="{FF2B5EF4-FFF2-40B4-BE49-F238E27FC236}">
                <a16:creationId xmlns:a16="http://schemas.microsoft.com/office/drawing/2014/main" id="{E447231B-A15D-4BE5-B35F-0A00D8781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0616" y="3329369"/>
            <a:ext cx="1944734" cy="1944734"/>
          </a:xfrm>
          <a:prstGeom prst="rect">
            <a:avLst/>
          </a:prstGeom>
        </p:spPr>
      </p:pic>
      <p:sp>
        <p:nvSpPr>
          <p:cNvPr id="6" name="テキスト ボックス 5">
            <a:extLst>
              <a:ext uri="{FF2B5EF4-FFF2-40B4-BE49-F238E27FC236}">
                <a16:creationId xmlns:a16="http://schemas.microsoft.com/office/drawing/2014/main" id="{6C0D9E39-26B6-4AE8-A933-4C7FE6903DFF}"/>
              </a:ext>
            </a:extLst>
          </p:cNvPr>
          <p:cNvSpPr txBox="1"/>
          <p:nvPr/>
        </p:nvSpPr>
        <p:spPr>
          <a:xfrm>
            <a:off x="525263" y="2108245"/>
            <a:ext cx="2594433" cy="553998"/>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①お菓子税</a:t>
            </a:r>
            <a:endParaRPr lang="en-US" altLang="ja-JP" sz="21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C067AE3C-7574-4F5E-9761-B684438A8679}"/>
              </a:ext>
            </a:extLst>
          </p:cNvPr>
          <p:cNvSpPr txBox="1"/>
          <p:nvPr/>
        </p:nvSpPr>
        <p:spPr>
          <a:xfrm>
            <a:off x="3429872" y="2116756"/>
            <a:ext cx="2594433" cy="553998"/>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②うさぎ税</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9910B806-0620-48BC-A8D7-A85F15F8CCF8}"/>
              </a:ext>
            </a:extLst>
          </p:cNvPr>
          <p:cNvSpPr txBox="1"/>
          <p:nvPr/>
        </p:nvSpPr>
        <p:spPr>
          <a:xfrm>
            <a:off x="6334481" y="2126001"/>
            <a:ext cx="2594433" cy="553998"/>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③犬税</a:t>
            </a:r>
            <a:endParaRPr lang="en-US" altLang="ja-JP" sz="30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6079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03E10E-B9B9-4D32-9B73-460ED7CD1D4F}"/>
              </a:ext>
            </a:extLst>
          </p:cNvPr>
          <p:cNvSpPr>
            <a:spLocks noGrp="1"/>
          </p:cNvSpPr>
          <p:nvPr>
            <p:ph type="title"/>
          </p:nvPr>
        </p:nvSpPr>
        <p:spPr>
          <a:xfrm>
            <a:off x="628650" y="1131095"/>
            <a:ext cx="7886700" cy="680097"/>
          </a:xfrm>
          <a:solidFill>
            <a:srgbClr val="69D8FF"/>
          </a:solidFill>
        </p:spPr>
        <p:txBody>
          <a:bodyPr vert="horz" wrap="square" lIns="68580" tIns="34290" rIns="68580" bIns="34290" numCol="1" rtlCol="0" anchor="ctr" anchorCtr="0" compatLnSpc="1">
            <a:prstTxWarp prst="textNoShape">
              <a:avLst/>
            </a:prstTxWarp>
            <a:normAutofit fontScale="90000"/>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正解は・・</a:t>
            </a:r>
          </a:p>
        </p:txBody>
      </p:sp>
      <p:pic>
        <p:nvPicPr>
          <p:cNvPr id="3" name="コンテンツ プレースホルダー 2">
            <a:extLst>
              <a:ext uri="{FF2B5EF4-FFF2-40B4-BE49-F238E27FC236}">
                <a16:creationId xmlns:a16="http://schemas.microsoft.com/office/drawing/2014/main" id="{D3BB2626-8CB3-4C63-B94A-9DAA4CCC1E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2748" y="2970256"/>
            <a:ext cx="2249528" cy="2241690"/>
          </a:xfrm>
        </p:spPr>
      </p:pic>
      <p:sp>
        <p:nvSpPr>
          <p:cNvPr id="8" name="テキスト ボックス 7">
            <a:extLst>
              <a:ext uri="{FF2B5EF4-FFF2-40B4-BE49-F238E27FC236}">
                <a16:creationId xmlns:a16="http://schemas.microsoft.com/office/drawing/2014/main" id="{F75FED09-A336-4A82-821F-92496ACEE4CA}"/>
              </a:ext>
            </a:extLst>
          </p:cNvPr>
          <p:cNvSpPr txBox="1"/>
          <p:nvPr/>
        </p:nvSpPr>
        <p:spPr>
          <a:xfrm>
            <a:off x="760295" y="2125266"/>
            <a:ext cx="3811705" cy="1015663"/>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②うさぎ税、でした。</a:t>
            </a:r>
            <a:endParaRPr lang="en-US" altLang="ja-JP" sz="2100"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D12BE0C4-FFA7-0ACB-021C-9AF56A3B47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9982" y="3573016"/>
            <a:ext cx="1395453" cy="1987118"/>
          </a:xfrm>
          <a:prstGeom prst="rect">
            <a:avLst/>
          </a:prstGeom>
          <a:noFill/>
          <a:ln>
            <a:noFill/>
          </a:ln>
        </p:spPr>
      </p:pic>
      <p:pic>
        <p:nvPicPr>
          <p:cNvPr id="10" name="図 9" descr="挿絵, 抽象 が含まれている画像&#10;&#10;自動的に生成された説明">
            <a:extLst>
              <a:ext uri="{FF2B5EF4-FFF2-40B4-BE49-F238E27FC236}">
                <a16:creationId xmlns:a16="http://schemas.microsoft.com/office/drawing/2014/main" id="{4D90A0CA-C500-D7C0-F1ED-5BC2C36DE6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429000"/>
            <a:ext cx="1710079" cy="2446960"/>
          </a:xfrm>
          <a:prstGeom prst="rect">
            <a:avLst/>
          </a:prstGeom>
          <a:noFill/>
          <a:ln>
            <a:noFill/>
          </a:ln>
        </p:spPr>
      </p:pic>
      <p:pic>
        <p:nvPicPr>
          <p:cNvPr id="13" name="図 12">
            <a:extLst>
              <a:ext uri="{FF2B5EF4-FFF2-40B4-BE49-F238E27FC236}">
                <a16:creationId xmlns:a16="http://schemas.microsoft.com/office/drawing/2014/main" id="{484B4614-FEE5-4AFA-252E-CD333430B3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3168" y="3659071"/>
            <a:ext cx="1350569" cy="1900646"/>
          </a:xfrm>
          <a:prstGeom prst="rect">
            <a:avLst/>
          </a:prstGeom>
          <a:noFill/>
          <a:ln>
            <a:noFill/>
          </a:ln>
        </p:spPr>
      </p:pic>
    </p:spTree>
    <p:extLst>
      <p:ext uri="{BB962C8B-B14F-4D97-AF65-F5344CB8AC3E}">
        <p14:creationId xmlns:p14="http://schemas.microsoft.com/office/powerpoint/2010/main" val="365512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203E10E-B9B9-4D32-9B73-460ED7CD1D4F}"/>
              </a:ext>
            </a:extLst>
          </p:cNvPr>
          <p:cNvSpPr>
            <a:spLocks noGrp="1"/>
          </p:cNvSpPr>
          <p:nvPr>
            <p:ph type="title"/>
          </p:nvPr>
        </p:nvSpPr>
        <p:spPr>
          <a:xfrm>
            <a:off x="628650" y="1131094"/>
            <a:ext cx="7886700" cy="754856"/>
          </a:xfrm>
          <a:solidFill>
            <a:srgbClr val="69D8FF"/>
          </a:solidFill>
        </p:spPr>
        <p:txBody>
          <a:bodyPr vert="horz" wrap="square" lIns="68580" tIns="34290" rIns="68580" bIns="34290" numCol="1" rtlCol="0" anchor="ctr" anchorCtr="0" compatLnSpc="1">
            <a:prstTxWarp prst="textNoShape">
              <a:avLst/>
            </a:prstTxWarp>
            <a:normAutofit/>
          </a:bodyPr>
          <a:lstStyle/>
          <a:p>
            <a:r>
              <a:rPr lang="ja-JP" altLang="en-US" dirty="0">
                <a:solidFill>
                  <a:schemeClr val="bg1"/>
                </a:solidFill>
                <a:latin typeface="HG丸ｺﾞｼｯｸM-PRO" panose="020F0600000000000000" pitchFamily="50" charset="-128"/>
                <a:ea typeface="HG丸ｺﾞｼｯｸM-PRO" panose="020F0600000000000000" pitchFamily="50" charset="-128"/>
              </a:rPr>
              <a:t>昭和時代～現代まで</a:t>
            </a:r>
          </a:p>
        </p:txBody>
      </p:sp>
      <p:pic>
        <p:nvPicPr>
          <p:cNvPr id="3" name="コンテンツ プレースホルダー 2">
            <a:extLst>
              <a:ext uri="{FF2B5EF4-FFF2-40B4-BE49-F238E27FC236}">
                <a16:creationId xmlns:a16="http://schemas.microsoft.com/office/drawing/2014/main" id="{C0539018-A5E6-4484-AAB9-D3AFE97AFD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2039" y="3622954"/>
            <a:ext cx="1727827" cy="1727827"/>
          </a:xfrm>
        </p:spPr>
      </p:pic>
      <p:pic>
        <p:nvPicPr>
          <p:cNvPr id="7" name="図 6">
            <a:extLst>
              <a:ext uri="{FF2B5EF4-FFF2-40B4-BE49-F238E27FC236}">
                <a16:creationId xmlns:a16="http://schemas.microsoft.com/office/drawing/2014/main" id="{85AC2D1F-9C9F-4F05-80DB-93837CF4C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9075" y="3058986"/>
            <a:ext cx="1428750" cy="1511905"/>
          </a:xfrm>
          <a:prstGeom prst="rect">
            <a:avLst/>
          </a:prstGeom>
        </p:spPr>
      </p:pic>
      <p:pic>
        <p:nvPicPr>
          <p:cNvPr id="9" name="図 8">
            <a:extLst>
              <a:ext uri="{FF2B5EF4-FFF2-40B4-BE49-F238E27FC236}">
                <a16:creationId xmlns:a16="http://schemas.microsoft.com/office/drawing/2014/main" id="{F47C1306-543E-4868-960E-DBF65CF30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9075" y="4570890"/>
            <a:ext cx="1428750" cy="1414463"/>
          </a:xfrm>
          <a:prstGeom prst="rect">
            <a:avLst/>
          </a:prstGeom>
        </p:spPr>
      </p:pic>
      <p:sp>
        <p:nvSpPr>
          <p:cNvPr id="8" name="テキスト ボックス 7">
            <a:extLst>
              <a:ext uri="{FF2B5EF4-FFF2-40B4-BE49-F238E27FC236}">
                <a16:creationId xmlns:a16="http://schemas.microsoft.com/office/drawing/2014/main" id="{F31BF377-1AFE-4255-9854-27F26B4431E6}"/>
              </a:ext>
            </a:extLst>
          </p:cNvPr>
          <p:cNvSpPr txBox="1"/>
          <p:nvPr/>
        </p:nvSpPr>
        <p:spPr>
          <a:xfrm>
            <a:off x="3087879" y="2150647"/>
            <a:ext cx="5779896" cy="1661993"/>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申告納税制度</a:t>
            </a:r>
            <a:endParaRPr lang="en-US" altLang="ja-JP" sz="21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自分で申告する　　みんなが少しづつ</a:t>
            </a:r>
          </a:p>
          <a:p>
            <a:pPr algn="ctr"/>
            <a:r>
              <a:rPr lang="ja-JP" altLang="en-US" sz="2400" dirty="0">
                <a:latin typeface="HG丸ｺﾞｼｯｸM-PRO" panose="020F0600000000000000" pitchFamily="50" charset="-128"/>
                <a:ea typeface="HG丸ｺﾞｼｯｸM-PRO" panose="020F0600000000000000" pitchFamily="50" charset="-128"/>
              </a:rPr>
              <a:t>　　　　　　　　公平に負担</a:t>
            </a:r>
          </a:p>
          <a:p>
            <a:pPr algn="ctr"/>
            <a:endParaRPr lang="ja-JP" altLang="en-US" sz="2400" dirty="0">
              <a:solidFill>
                <a:srgbClr val="00B0F0"/>
              </a:solidFill>
            </a:endParaRPr>
          </a:p>
        </p:txBody>
      </p:sp>
      <p:pic>
        <p:nvPicPr>
          <p:cNvPr id="5" name="図 4">
            <a:extLst>
              <a:ext uri="{FF2B5EF4-FFF2-40B4-BE49-F238E27FC236}">
                <a16:creationId xmlns:a16="http://schemas.microsoft.com/office/drawing/2014/main" id="{E78BDA04-B521-44B9-B5C8-43D3C0C0C7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730" y="3607735"/>
            <a:ext cx="2348132" cy="1461713"/>
          </a:xfrm>
          <a:prstGeom prst="rect">
            <a:avLst/>
          </a:prstGeom>
        </p:spPr>
      </p:pic>
      <p:sp>
        <p:nvSpPr>
          <p:cNvPr id="10" name="テキスト ボックス 9">
            <a:extLst>
              <a:ext uri="{FF2B5EF4-FFF2-40B4-BE49-F238E27FC236}">
                <a16:creationId xmlns:a16="http://schemas.microsoft.com/office/drawing/2014/main" id="{B2A97C20-7B54-48A6-997D-16C0787517ED}"/>
              </a:ext>
            </a:extLst>
          </p:cNvPr>
          <p:cNvSpPr txBox="1"/>
          <p:nvPr/>
        </p:nvSpPr>
        <p:spPr>
          <a:xfrm>
            <a:off x="593712" y="2150647"/>
            <a:ext cx="2348132" cy="1292662"/>
          </a:xfrm>
          <a:prstGeom prst="rect">
            <a:avLst/>
          </a:prstGeom>
          <a:noFill/>
        </p:spPr>
        <p:txBody>
          <a:bodyPr wrap="square" rtlCol="0">
            <a:spAutoFit/>
          </a:bodyPr>
          <a:lstStyle/>
          <a:p>
            <a:pPr algn="ctr"/>
            <a:r>
              <a:rPr lang="ja-JP" altLang="en-US" sz="3000" dirty="0">
                <a:solidFill>
                  <a:srgbClr val="FF0000"/>
                </a:solidFill>
                <a:latin typeface="HG丸ｺﾞｼｯｸM-PRO" panose="020F0600000000000000" pitchFamily="50" charset="-128"/>
                <a:ea typeface="HG丸ｺﾞｼｯｸM-PRO" panose="020F0600000000000000" pitchFamily="50" charset="-128"/>
              </a:rPr>
              <a:t>民主化</a:t>
            </a:r>
            <a:endParaRPr lang="en-US" altLang="ja-JP" sz="21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税金のことは</a:t>
            </a:r>
            <a:endParaRPr lang="en-US" altLang="ja-JP" sz="2400" dirty="0">
              <a:latin typeface="HG丸ｺﾞｼｯｸM-PRO" panose="020F0600000000000000" pitchFamily="50" charset="-128"/>
              <a:ea typeface="HG丸ｺﾞｼｯｸM-PRO" panose="020F0600000000000000" pitchFamily="50" charset="-128"/>
            </a:endParaRPr>
          </a:p>
          <a:p>
            <a:pPr algn="ctr"/>
            <a:r>
              <a:rPr lang="ja-JP" altLang="en-US" sz="2400" dirty="0">
                <a:latin typeface="HG丸ｺﾞｼｯｸM-PRO" panose="020F0600000000000000" pitchFamily="50" charset="-128"/>
                <a:ea typeface="HG丸ｺﾞｼｯｸM-PRO" panose="020F0600000000000000" pitchFamily="50" charset="-128"/>
              </a:rPr>
              <a:t>みんなで決める</a:t>
            </a:r>
          </a:p>
        </p:txBody>
      </p:sp>
    </p:spTree>
    <p:extLst>
      <p:ext uri="{BB962C8B-B14F-4D97-AF65-F5344CB8AC3E}">
        <p14:creationId xmlns:p14="http://schemas.microsoft.com/office/powerpoint/2010/main" val="3874676194"/>
      </p:ext>
    </p:extLst>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HG創英角ｺﾞｼｯｸUB" pitchFamily="49" charset="-128"/>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Arial" charset="0"/>
            <a:ea typeface="HG創英角ｺﾞｼｯｸUB" pitchFamily="49" charset="-128"/>
          </a:defRPr>
        </a:defPPr>
      </a:lstStyle>
    </a:lnDef>
    <a:txDef>
      <a:spPr bwMode="auto">
        <a:solidFill>
          <a:schemeClr val="lt1"/>
        </a:solidFill>
        <a:ln w="9525">
          <a:noFill/>
          <a:miter lim="800000"/>
          <a:headEnd/>
          <a:tailEnd/>
        </a:ln>
      </a:spPr>
      <a:bodyPr vert="horz" wrap="square" lIns="91440" tIns="45720" rIns="91440" bIns="45720" numCol="1" anchor="ctr" anchorCtr="1"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Tx/>
          <a:buNone/>
          <a:tabLst/>
          <a:defRPr kumimoji="1" sz="2400" b="0" i="0" u="none" strike="noStrike" kern="0" cap="none" spc="0" normalizeH="0" baseline="0" noProof="0" dirty="0" smtClean="0">
            <a:ln>
              <a:noFill/>
            </a:ln>
            <a:solidFill>
              <a:sysClr val="windowText" lastClr="000000"/>
            </a:solidFill>
            <a:effectLst/>
            <a:uLnTx/>
            <a:uFillTx/>
            <a:latin typeface="HG丸ｺﾞｼｯｸM-PRO" pitchFamily="50" charset="-128"/>
            <a:ea typeface="HG丸ｺﾞｼｯｸM-PRO" pitchFamily="50" charset="-128"/>
            <a:cs typeface="+mn-cs"/>
          </a:defRPr>
        </a:defPPr>
      </a:lstStyle>
      <a:style>
        <a:lnRef idx="0">
          <a:scrgbClr r="0" g="0" b="0"/>
        </a:lnRef>
        <a:fillRef idx="0">
          <a:scrgbClr r="0" g="0" b="0"/>
        </a:fillRef>
        <a:effectRef idx="0">
          <a:scrgbClr r="0" g="0" b="0"/>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AA9E590B7EC424193C6E76D3029A214" ma:contentTypeVersion="0" ma:contentTypeDescription="新しいドキュメントを作成します。" ma:contentTypeScope="" ma:versionID="b49a2841e52a8fc64045309d7e994a43">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D24D91B-EBD6-4A19-BDB0-D8FD3B74F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Organic</Template>
  <TotalTime>10705</TotalTime>
  <Words>1588</Words>
  <Application>Microsoft Office PowerPoint</Application>
  <PresentationFormat>画面に合わせる (4:3)</PresentationFormat>
  <Paragraphs>124</Paragraphs>
  <Slides>9</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HGPｺﾞｼｯｸE</vt:lpstr>
      <vt:lpstr>HG丸ｺﾞｼｯｸM-PRO</vt:lpstr>
      <vt:lpstr>ＭＳ Ｐゴシック</vt:lpstr>
      <vt:lpstr>Arial</vt:lpstr>
      <vt:lpstr>標準デザイン</vt:lpstr>
      <vt:lpstr>PowerPoint プレゼンテーション</vt:lpstr>
      <vt:lpstr>はじめに</vt:lpstr>
      <vt:lpstr>飛鳥・奈良時代</vt:lpstr>
      <vt:lpstr>安土桃山時代</vt:lpstr>
      <vt:lpstr>江戸時代</vt:lpstr>
      <vt:lpstr>明治・大正時代</vt:lpstr>
      <vt:lpstr>明治・大正時代（クイズ）</vt:lpstr>
      <vt:lpstr>正解は・・</vt:lpstr>
      <vt:lpstr>昭和時代～現代まで</vt:lpstr>
    </vt:vector>
  </TitlesOfParts>
  <Company>国税庁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国税庁</dc:creator>
  <cp:lastModifiedBy>ishigaki1@JDLSERVER.LOCAL</cp:lastModifiedBy>
  <cp:revision>658</cp:revision>
  <cp:lastPrinted>2021-05-10T06:40:19Z</cp:lastPrinted>
  <dcterms:created xsi:type="dcterms:W3CDTF">2005-10-20T01:59:03Z</dcterms:created>
  <dcterms:modified xsi:type="dcterms:W3CDTF">2022-09-06T10:17:26Z</dcterms:modified>
</cp:coreProperties>
</file>