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</p:sldMasterIdLst>
  <p:notesMasterIdLst>
    <p:notesMasterId r:id="rId25"/>
  </p:notesMasterIdLst>
  <p:handoutMasterIdLst>
    <p:handoutMasterId r:id="rId26"/>
  </p:handoutMasterIdLst>
  <p:sldIdLst>
    <p:sldId id="494" r:id="rId3"/>
    <p:sldId id="411" r:id="rId4"/>
    <p:sldId id="438" r:id="rId5"/>
    <p:sldId id="495" r:id="rId6"/>
    <p:sldId id="439" r:id="rId7"/>
    <p:sldId id="440" r:id="rId8"/>
    <p:sldId id="442" r:id="rId9"/>
    <p:sldId id="496" r:id="rId10"/>
    <p:sldId id="443" r:id="rId11"/>
    <p:sldId id="487" r:id="rId12"/>
    <p:sldId id="497" r:id="rId13"/>
    <p:sldId id="498" r:id="rId14"/>
    <p:sldId id="454" r:id="rId15"/>
    <p:sldId id="455" r:id="rId16"/>
    <p:sldId id="499" r:id="rId17"/>
    <p:sldId id="461" r:id="rId18"/>
    <p:sldId id="492" r:id="rId19"/>
    <p:sldId id="491" r:id="rId20"/>
    <p:sldId id="466" r:id="rId21"/>
    <p:sldId id="493" r:id="rId22"/>
    <p:sldId id="500" r:id="rId23"/>
    <p:sldId id="501" r:id="rId24"/>
  </p:sldIdLst>
  <p:sldSz cx="9144000" cy="6858000" type="screen4x3"/>
  <p:notesSz cx="6735763" cy="9866313"/>
  <p:embeddedFontLst>
    <p:embeddedFont>
      <p:font typeface="メイリオ" panose="020B0604030504040204" pitchFamily="50" charset="-128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  <p:embeddedFont>
      <p:font typeface="HGSｺﾞｼｯｸE" panose="020B0900000000000000" pitchFamily="50" charset="-128"/>
      <p:regular r:id="rId35"/>
    </p:embeddedFont>
    <p:embeddedFont>
      <p:font typeface="Wingdings 3" panose="05040102010807070707" pitchFamily="18" charset="2"/>
      <p:regular r:id="rId36"/>
    </p:embeddedFont>
    <p:embeddedFont>
      <p:font typeface="HGSｺﾞｼｯｸM" panose="020B0600000000000000" pitchFamily="50" charset="-128"/>
      <p:regular r:id="rId37"/>
    </p:embeddedFont>
    <p:embeddedFont>
      <p:font typeface="HG丸ｺﾞｼｯｸM-PRO" panose="020F0600000000000000" pitchFamily="50" charset="-128"/>
      <p:regular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G創英角ｺﾞｼｯｸUB" panose="020B0909000000000000" pitchFamily="49" charset="-128"/>
      <p:regular r:id="rId47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94"/>
            <p14:sldId id="411"/>
            <p14:sldId id="438"/>
            <p14:sldId id="495"/>
            <p14:sldId id="439"/>
            <p14:sldId id="440"/>
            <p14:sldId id="442"/>
            <p14:sldId id="496"/>
            <p14:sldId id="443"/>
            <p14:sldId id="487"/>
            <p14:sldId id="497"/>
            <p14:sldId id="498"/>
            <p14:sldId id="454"/>
            <p14:sldId id="455"/>
            <p14:sldId id="499"/>
            <p14:sldId id="461"/>
            <p14:sldId id="492"/>
            <p14:sldId id="491"/>
            <p14:sldId id="466"/>
            <p14:sldId id="493"/>
            <p14:sldId id="500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C"/>
    <a:srgbClr val="008CB8"/>
    <a:srgbClr val="005696"/>
    <a:srgbClr val="E55D5D"/>
    <a:srgbClr val="F1E7EF"/>
    <a:srgbClr val="E95555"/>
    <a:srgbClr val="009E1E"/>
    <a:srgbClr val="0033CC"/>
    <a:srgbClr val="F8E134"/>
    <a:srgbClr val="F3F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2" autoAdjust="0"/>
    <p:restoredTop sz="94018" autoAdjust="0"/>
  </p:normalViewPr>
  <p:slideViewPr>
    <p:cSldViewPr>
      <p:cViewPr varScale="1">
        <p:scale>
          <a:sx n="74" d="100"/>
          <a:sy n="74" d="100"/>
        </p:scale>
        <p:origin x="62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4" y="1"/>
            <a:ext cx="2918375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2023/2/21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33"/>
            <a:ext cx="2918376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4" y="9371233"/>
            <a:ext cx="2918375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4" y="1"/>
            <a:ext cx="2918375" cy="493546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2023/2/21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1" y="4686384"/>
            <a:ext cx="5386487" cy="4440379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33"/>
            <a:ext cx="2918376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4" y="9371233"/>
            <a:ext cx="2918375" cy="493545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2527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9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0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3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1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4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5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1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18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22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02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4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2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2023/2/21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2023/2/21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 smtClean="0"/>
              <a:t> </a:t>
            </a:r>
            <a:r>
              <a:rPr kumimoji="1" lang="ja-JP" altLang="en-US" sz="1800" b="0" dirty="0" smtClean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3600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r>
              <a:rPr kumimoji="1" lang="en-US" altLang="ja-JP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 smtClean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  <a:extLst/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税理士会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連合会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</a:t>
              </a:r>
              <a:r>
                <a:rPr lang="ja-JP" altLang="en-US" sz="12400" b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１１０万円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7544" y="476672"/>
            <a:ext cx="2967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税金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は</a:t>
            </a: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…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76407" y="1998432"/>
            <a:ext cx="7440009" cy="1026583"/>
            <a:chOff x="3884569" y="1270492"/>
            <a:chExt cx="7440009" cy="1026583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7440008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みんなのために使う</a:t>
              </a:r>
              <a:endPara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2127875"/>
              <a:ext cx="6876000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62286" y="3558153"/>
            <a:ext cx="7668000" cy="1030557"/>
            <a:chOff x="3870449" y="1939048"/>
            <a:chExt cx="7668000" cy="1030557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7526419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みんなの幸せのために</a:t>
              </a:r>
              <a:endPara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70449" y="2800405"/>
              <a:ext cx="7668000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862286" y="5121848"/>
            <a:ext cx="6446018" cy="1018913"/>
            <a:chOff x="3868570" y="2633399"/>
            <a:chExt cx="4857293" cy="1018913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4842480" cy="969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7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みんなが出し合う</a:t>
              </a:r>
              <a:endParaRPr kumimoji="1" lang="ja-JP" alt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68570" y="3483112"/>
              <a:ext cx="4720137" cy="1692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688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</a:t>
            </a:r>
            <a:r>
              <a:rPr kumimoji="1" lang="ja-JP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社会の仕組み</a:t>
            </a:r>
            <a:endParaRPr kumimoji="1" lang="en-US" altLang="ja-JP" sz="8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3344120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4545144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778156"/>
            <a:ext cx="7200800" cy="99727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7030A0"/>
                </a:solidFill>
                <a:latin typeface="+mn-ea"/>
              </a:rPr>
              <a:t>消費税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2510662" y="4752038"/>
            <a:ext cx="1224136" cy="576064"/>
          </a:xfrm>
          <a:prstGeom prst="wedgeRoundRectCallout">
            <a:avLst>
              <a:gd name="adj1" fmla="val -2425"/>
              <a:gd name="adj2" fmla="val -96490"/>
              <a:gd name="adj3" fmla="val 16667"/>
            </a:avLst>
          </a:prstGeom>
          <a:ln w="57150">
            <a:solidFill>
              <a:srgbClr val="009E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選挙</a:t>
            </a:r>
            <a:endParaRPr kumimoji="1" lang="ja-JP" altLang="en-US" sz="3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0033CC"/>
                </a:solidFill>
                <a:latin typeface="+mn-ea"/>
              </a:rPr>
              <a:t>自動車税</a:t>
            </a:r>
            <a:endParaRPr kumimoji="1" lang="ja-JP" altLang="en-US" sz="20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298149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 smtClean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98149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酒　税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4" name="角丸四角形 33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 smtClean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 smtClean="0">
                  <a:solidFill>
                    <a:srgbClr val="002060"/>
                  </a:solidFill>
                  <a:latin typeface="+mn-ea"/>
                </a:rPr>
                <a:t>税</a:t>
              </a:r>
              <a:endParaRPr kumimoji="1" lang="ja-JP" altLang="en-US" sz="32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7" name="角丸四角形 36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40" name="角丸四角形 3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FF0000"/>
                  </a:solidFill>
                  <a:latin typeface="+mn-ea"/>
                </a:rPr>
                <a:t>国　税</a:t>
              </a:r>
              <a:endParaRPr kumimoji="1" lang="ja-JP" altLang="en-US" sz="3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2361817" y="5472118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 smtClean="0">
                <a:solidFill>
                  <a:srgbClr val="0033CC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所得税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33CC"/>
                </a:solidFill>
                <a:latin typeface="+mn-ea"/>
              </a:rPr>
              <a:t>事業税</a:t>
            </a:r>
            <a:endParaRPr kumimoji="1" lang="ja-JP" altLang="en-US" sz="24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法人税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 smtClean="0">
                <a:solidFill>
                  <a:srgbClr val="0033CC"/>
                </a:solidFill>
                <a:latin typeface="+mn-ea"/>
              </a:rPr>
              <a:t>固定資産税</a:t>
            </a:r>
            <a:endParaRPr kumimoji="1" lang="ja-JP" altLang="en-US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53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30" grpId="0" animBg="1"/>
      <p:bldP spid="31" grpId="0" animBg="1"/>
      <p:bldP spid="32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約１５種類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約５０種類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税金を集める</a:t>
            </a:r>
            <a:endParaRPr kumimoji="1" lang="en-US" altLang="ja-JP" sz="10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〔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ゲーム</a:t>
            </a: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〕</a:t>
            </a:r>
            <a:endParaRPr kumimoji="1" lang="en-US" altLang="ja-JP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19770"/>
              </p:ext>
            </p:extLst>
          </p:nvPr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002060"/>
                  </a:solidFill>
                  <a:latin typeface="+mn-ea"/>
                </a:rPr>
                <a:t>Ｂ</a:t>
              </a:r>
              <a:endParaRPr kumimoji="1" lang="ja-JP" altLang="en-US" sz="32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FF0000"/>
                  </a:solidFill>
                  <a:latin typeface="+mn-ea"/>
                </a:rPr>
                <a:t>Ａ</a:t>
              </a:r>
              <a:endParaRPr kumimoji="1" lang="ja-JP" altLang="en-US" sz="3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 smtClean="0"/>
                  <a:t>5</a:t>
                </a:r>
                <a:r>
                  <a:rPr kumimoji="1" lang="en-US" altLang="ja-JP" sz="3600" dirty="0" smtClean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同率</a:t>
              </a:r>
              <a:r>
                <a:rPr kumimoji="1" lang="ja-JP" altLang="en-US" sz="1400" dirty="0" smtClean="0"/>
                <a:t>（</a:t>
              </a:r>
              <a:r>
                <a:rPr kumimoji="1" lang="en-US" altLang="ja-JP" sz="1400" dirty="0" smtClean="0"/>
                <a:t>30</a:t>
              </a:r>
              <a:r>
                <a:rPr kumimoji="1" lang="ja-JP" altLang="en-US" sz="1400" dirty="0" smtClean="0"/>
                <a:t>％）</a:t>
              </a:r>
              <a:endParaRPr kumimoji="1" lang="ja-JP" altLang="en-US" sz="1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300</a:t>
              </a:r>
              <a:r>
                <a:rPr kumimoji="1" lang="en-US" altLang="ja-JP" sz="2400" dirty="0" smtClean="0"/>
                <a:t>0</a:t>
              </a:r>
              <a:r>
                <a:rPr kumimoji="1" lang="ja-JP" altLang="en-US" sz="2400" dirty="0" smtClean="0"/>
                <a:t>を集める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12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002060"/>
                  </a:solidFill>
                  <a:latin typeface="+mn-ea"/>
                </a:rPr>
                <a:t>Ｂ</a:t>
              </a:r>
              <a:endParaRPr kumimoji="1" lang="ja-JP" altLang="en-US" sz="32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FF0000"/>
                  </a:solidFill>
                  <a:latin typeface="+mn-ea"/>
                </a:rPr>
                <a:t>Ａ</a:t>
              </a:r>
              <a:endParaRPr kumimoji="1" lang="ja-JP" altLang="en-US" sz="3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 smtClean="0"/>
                  <a:t>5</a:t>
                </a:r>
                <a:r>
                  <a:rPr kumimoji="1" lang="en-US" altLang="ja-JP" sz="3600" dirty="0" smtClean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同率</a:t>
              </a:r>
              <a:r>
                <a:rPr kumimoji="1" lang="ja-JP" altLang="en-US" sz="1400" dirty="0" smtClean="0"/>
                <a:t>（</a:t>
              </a:r>
              <a:r>
                <a:rPr kumimoji="1" lang="en-US" altLang="ja-JP" sz="1400" dirty="0" smtClean="0"/>
                <a:t>30</a:t>
              </a:r>
              <a:r>
                <a:rPr kumimoji="1" lang="ja-JP" altLang="en-US" sz="1400" dirty="0" smtClean="0"/>
                <a:t>％）</a:t>
              </a:r>
              <a:endParaRPr kumimoji="1" lang="ja-JP" altLang="en-US" sz="1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300</a:t>
              </a:r>
              <a:r>
                <a:rPr kumimoji="1" lang="en-US" altLang="ja-JP" sz="2400" dirty="0" smtClean="0"/>
                <a:t>0</a:t>
              </a:r>
              <a:r>
                <a:rPr kumimoji="1" lang="ja-JP" altLang="en-US" sz="2400" dirty="0" smtClean="0"/>
                <a:t>を集める</a:t>
              </a:r>
              <a:endParaRPr kumimoji="1" lang="ja-JP" altLang="en-US" sz="12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002060"/>
                  </a:solidFill>
                  <a:latin typeface="+mn-ea"/>
                </a:rPr>
                <a:t>Ｂ</a:t>
              </a:r>
              <a:endParaRPr kumimoji="1" lang="ja-JP" altLang="en-US" sz="32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FF0000"/>
                  </a:solidFill>
                  <a:latin typeface="+mn-ea"/>
                </a:rPr>
                <a:t>Ａ</a:t>
              </a:r>
              <a:endParaRPr kumimoji="1" lang="ja-JP" altLang="en-US" sz="3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 smtClean="0"/>
                  <a:t>5</a:t>
                </a:r>
                <a:r>
                  <a:rPr kumimoji="1" lang="en-US" altLang="ja-JP" sz="3600" dirty="0" smtClean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同率</a:t>
              </a:r>
              <a:r>
                <a:rPr kumimoji="1" lang="ja-JP" altLang="en-US" sz="1400" dirty="0" smtClean="0"/>
                <a:t>（</a:t>
              </a:r>
              <a:r>
                <a:rPr kumimoji="1" lang="en-US" altLang="ja-JP" sz="1400" dirty="0" smtClean="0"/>
                <a:t>30</a:t>
              </a:r>
              <a:r>
                <a:rPr kumimoji="1" lang="ja-JP" altLang="en-US" sz="1400" dirty="0" smtClean="0"/>
                <a:t>％）</a:t>
              </a:r>
              <a:endParaRPr kumimoji="1" lang="ja-JP" altLang="en-US" sz="1400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/>
                <a:t>300</a:t>
              </a:r>
              <a:r>
                <a:rPr kumimoji="1" lang="en-US" altLang="ja-JP" sz="2400" dirty="0" smtClean="0"/>
                <a:t>0</a:t>
              </a:r>
              <a:r>
                <a:rPr kumimoji="1" lang="ja-JP" altLang="en-US" sz="2400" dirty="0" smtClean="0"/>
                <a:t>を集める</a:t>
              </a:r>
              <a:endParaRPr kumimoji="1" lang="ja-JP" altLang="en-US" sz="1200" dirty="0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50</a:t>
              </a:r>
              <a:r>
                <a:rPr kumimoji="1" lang="en-US" altLang="ja-JP" sz="3600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50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2450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3000</a:t>
              </a:r>
              <a:endParaRPr kumimoji="1" lang="ja-JP" altLang="en-US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4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6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少数意見に耳を傾ける</a:t>
              </a:r>
              <a:endParaRPr kumimoji="1" lang="ja-JP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0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002060"/>
                  </a:solidFill>
                  <a:latin typeface="+mn-ea"/>
                </a:rPr>
                <a:t>Ｂ</a:t>
              </a:r>
              <a:endParaRPr kumimoji="1" lang="ja-JP" altLang="en-US" sz="3200" b="1" dirty="0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Ｃ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FF0000"/>
                  </a:solidFill>
                  <a:latin typeface="+mn-ea"/>
                </a:rPr>
                <a:t>Ａ</a:t>
              </a:r>
              <a:endParaRPr kumimoji="1" lang="ja-JP" altLang="en-US" sz="3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1000</a:t>
                </a:r>
                <a:endParaRPr kumimoji="1" lang="ja-JP" altLang="en-US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同　額</a:t>
              </a:r>
              <a:endParaRPr kumimoji="1" lang="ja-JP" altLang="en-US" sz="11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600" dirty="0"/>
                  <a:t> </a:t>
                </a:r>
                <a:r>
                  <a:rPr lang="ja-JP" altLang="en-US" sz="3600" dirty="0" smtClean="0"/>
                  <a:t>     </a:t>
                </a:r>
                <a:r>
                  <a:rPr kumimoji="1" lang="en-US" altLang="ja-JP" sz="3600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2500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 smtClean="0"/>
                  <a:t>5</a:t>
                </a:r>
                <a:r>
                  <a:rPr kumimoji="1" lang="en-US" altLang="ja-JP" sz="3600" dirty="0" smtClean="0"/>
                  <a:t>00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特定の人</a:t>
              </a:r>
              <a:endParaRPr kumimoji="1" lang="ja-JP" altLang="en-US" sz="2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750</a:t>
                </a:r>
                <a:endParaRPr kumimoji="1" lang="ja-JP" altLang="en-US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150</a:t>
                </a:r>
                <a:endParaRPr kumimoji="1" lang="ja-JP" altLang="en-US" dirty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2100</a:t>
                </a:r>
                <a:endParaRPr kumimoji="1" lang="ja-JP" altLang="en-US" dirty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3000</a:t>
                </a:r>
                <a:endParaRPr kumimoji="1" lang="ja-JP" altLang="en-US" dirty="0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 smtClean="0"/>
                <a:t>同率</a:t>
              </a:r>
              <a:r>
                <a:rPr kumimoji="1" lang="ja-JP" altLang="en-US" sz="1400" dirty="0" smtClean="0"/>
                <a:t>（</a:t>
              </a:r>
              <a:r>
                <a:rPr kumimoji="1" lang="en-US" altLang="ja-JP" sz="1400" dirty="0" smtClean="0"/>
                <a:t>30</a:t>
              </a:r>
              <a:r>
                <a:rPr kumimoji="1" lang="ja-JP" altLang="en-US" sz="1400" dirty="0" smtClean="0"/>
                <a:t>％）</a:t>
              </a:r>
              <a:endParaRPr kumimoji="1" lang="ja-JP" altLang="en-US" sz="1400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/>
                <a:t>・・・</a:t>
              </a:r>
              <a:endParaRPr kumimoji="1" lang="ja-JP" altLang="en-US" sz="2000" dirty="0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500</a:t>
              </a:r>
              <a:endParaRPr kumimoji="1" lang="ja-JP" altLang="en-US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50</a:t>
              </a:r>
              <a:endParaRPr kumimoji="1" lang="ja-JP" altLang="en-US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2450</a:t>
              </a:r>
              <a:endParaRPr kumimoji="1" lang="ja-JP" altLang="en-US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/>
                <a:t>3000</a:t>
              </a:r>
              <a:endParaRPr kumimoji="1" lang="ja-JP" altLang="en-US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20%</a:t>
              </a:r>
              <a:endParaRPr kumimoji="1" lang="ja-JP" altLang="en-US" sz="11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10%</a:t>
              </a:r>
              <a:endParaRPr kumimoji="1" lang="ja-JP" altLang="en-US" sz="1100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35</a:t>
              </a:r>
              <a:r>
                <a:rPr kumimoji="1" lang="en-US" altLang="ja-JP" sz="2000" dirty="0" smtClean="0"/>
                <a:t>%</a:t>
              </a:r>
              <a:endParaRPr kumimoji="1" lang="ja-JP" altLang="en-US" sz="1100" dirty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累進課税</a:t>
            </a:r>
            <a:endParaRPr kumimoji="1" lang="ja-JP" altLang="en-US" sz="1100" dirty="0"/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7030A0"/>
                </a:solidFill>
                <a:latin typeface="+mn-ea"/>
              </a:rPr>
              <a:t>消費税</a:t>
            </a:r>
            <a:endParaRPr kumimoji="1" lang="ja-JP" altLang="en-US" sz="20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b="1" dirty="0" smtClean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0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sz="20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000" b="1" dirty="0" smtClean="0">
                <a:solidFill>
                  <a:srgbClr val="0033CC"/>
                </a:solidFill>
                <a:latin typeface="+mn-ea"/>
              </a:rPr>
              <a:t>税</a:t>
            </a:r>
            <a:endParaRPr kumimoji="1" lang="ja-JP" altLang="en-US" sz="20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0033CC"/>
                </a:solidFill>
                <a:latin typeface="+mn-ea"/>
              </a:rPr>
              <a:t>固定資産税</a:t>
            </a:r>
            <a:endParaRPr kumimoji="1" lang="ja-JP" altLang="en-US" sz="14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 smtClean="0">
                <a:solidFill>
                  <a:srgbClr val="0033CC"/>
                </a:solidFill>
                <a:latin typeface="+mn-ea"/>
              </a:rPr>
              <a:t>自動車税</a:t>
            </a:r>
            <a:endParaRPr kumimoji="1" lang="ja-JP" altLang="en-US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所得税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酒　税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法人税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n-ea"/>
              </a:rPr>
              <a:t>税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009E1E"/>
                    </a:solidFill>
                    <a:latin typeface="+mn-ea"/>
                  </a:rPr>
                  <a:t>2500</a:t>
                </a:r>
                <a:endParaRPr kumimoji="1" lang="ja-JP" altLang="en-US" sz="2800" b="1" dirty="0">
                  <a:solidFill>
                    <a:srgbClr val="009E1E"/>
                  </a:solidFill>
                  <a:latin typeface="+mn-ea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latin typeface="+mn-ea"/>
                  </a:rPr>
                  <a:t>500</a:t>
                </a:r>
                <a:endParaRPr kumimoji="1" lang="ja-JP" altLang="en-US" sz="16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7030A0"/>
                    </a:solidFill>
                    <a:latin typeface="+mn-ea"/>
                  </a:rPr>
                  <a:t>7000</a:t>
                </a:r>
                <a:endParaRPr kumimoji="1" lang="ja-JP" altLang="en-US" sz="3200" b="1" dirty="0">
                  <a:solidFill>
                    <a:srgbClr val="7030A0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9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1463293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税は</a:t>
            </a:r>
            <a:endParaRPr kumimoji="1" lang="en-US" altLang="ja-JP" sz="1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誰が決める</a:t>
            </a:r>
            <a:r>
              <a:rPr kumimoji="1" lang="ja-JP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の</a:t>
            </a: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？</a:t>
            </a:r>
            <a:endParaRPr kumimoji="1" lang="en-US" altLang="ja-JP" sz="1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64846" y="1786157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683936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915816" y="3249000"/>
            <a:ext cx="349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1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税の集め方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税の使い道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みんなが出し合う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</a:t>
                </a:r>
                <a:r>
                  <a:rPr lang="ja-JP" altLang="en-US" sz="1700" dirty="0" smtClean="0">
                    <a:solidFill>
                      <a:schemeClr val="tx1"/>
                    </a:solidFill>
                  </a:rPr>
                  <a:t>に集められているかな？</a:t>
                </a:r>
                <a:endParaRPr kumimoji="1" lang="en-US" altLang="ja-JP" sz="17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 smtClean="0">
                    <a:solidFill>
                      <a:schemeClr val="tx1"/>
                    </a:solidFill>
                  </a:rPr>
                  <a:t>有効に使われているかな？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rgbClr val="FF0000"/>
                  </a:solidFill>
                </a:rPr>
                <a:t>国民主権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申告納税制度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租税法律主義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</a:rPr>
                <a:t>納税の義務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chemeClr val="tx1"/>
                  </a:solidFill>
                </a:rPr>
                <a:t>平和主義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基本的人権の尊重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/>
                <a:t>国　会</a:t>
              </a:r>
              <a:endParaRPr kumimoji="1" lang="ja-JP" altLang="en-US" sz="28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rgbClr val="009E1E"/>
                  </a:solidFill>
                </a:rPr>
                <a:t>選挙</a:t>
              </a:r>
              <a:endParaRPr kumimoji="1" lang="ja-JP" altLang="en-US" sz="2800" dirty="0">
                <a:solidFill>
                  <a:srgbClr val="009E1E"/>
                </a:solidFill>
              </a:endParaRP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（法律）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私たち</a:t>
            </a:r>
            <a:endParaRPr kumimoji="1" lang="ja-JP" altLang="en-US" sz="2800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税を通して民主主義を考える</a:t>
              </a:r>
              <a:endParaRPr kumimoji="1"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85000" lnSpcReduction="10000"/>
            </a:bodyPr>
            <a:lstStyle/>
            <a:p>
              <a:pPr algn="ctr"/>
              <a:r>
                <a:rPr kumimoji="1"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申告納税制度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7809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Ⅰ.</a:t>
            </a:r>
            <a:r>
              <a:rPr kumimoji="1" lang="ja-JP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税の意義・役割</a:t>
            </a:r>
            <a:endParaRPr kumimoji="1" lang="en-US" altLang="ja-JP" sz="8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3924367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6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  <a:endParaRPr kumimoji="1" lang="ja-JP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0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  <a:endParaRPr kumimoji="1" lang="ja-JP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0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85000" lnSpcReduction="10000"/>
            </a:bodyPr>
            <a:lstStyle/>
            <a:p>
              <a:pPr algn="ctr"/>
              <a:r>
                <a:rPr kumimoji="1"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税金の</a:t>
              </a:r>
              <a:r>
                <a:rPr kumimoji="1"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使い道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4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056" y="496832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・豊かな生活のために</a:t>
            </a:r>
            <a:endParaRPr kumimoji="1" lang="en-US" altLang="ja-JP" sz="5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6" y="1988840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・健康に生きるために</a:t>
            </a:r>
            <a:endParaRPr kumimoji="1" lang="en-US" altLang="ja-JP" sz="5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3573016"/>
            <a:ext cx="9612560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・文化的に暮らせるように</a:t>
            </a:r>
            <a:endParaRPr kumimoji="1" lang="en-US" altLang="ja-JP" sz="5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56" y="5157191"/>
            <a:ext cx="9136943" cy="969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・安心して暮らせるように</a:t>
            </a:r>
            <a:endParaRPr kumimoji="1" lang="en-US" altLang="ja-JP" sz="5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83568" y="1376327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83568" y="2852936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83568" y="4437112"/>
            <a:ext cx="820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83568" y="6057312"/>
            <a:ext cx="820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7842" y="124935"/>
            <a:ext cx="8748464" cy="1981027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約３０万円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71781" y="2447782"/>
            <a:ext cx="8748464" cy="1981027"/>
            <a:chOff x="395536" y="2164523"/>
            <a:chExt cx="8352928" cy="2664296"/>
          </a:xfrm>
        </p:grpSpPr>
        <p:sp>
          <p:nvSpPr>
            <p:cNvPr id="8" name="角丸四角形 7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約５０万円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0595" y="4765485"/>
            <a:ext cx="8748464" cy="1981027"/>
            <a:chOff x="395536" y="2164523"/>
            <a:chExt cx="8352928" cy="2664296"/>
          </a:xfrm>
        </p:grpSpPr>
        <p:sp>
          <p:nvSpPr>
            <p:cNvPr id="11" name="角丸四角形 10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 fontScale="92500" lnSpcReduction="10000"/>
            </a:bodyPr>
            <a:lstStyle/>
            <a:p>
              <a:pPr algn="ctr"/>
              <a:r>
                <a:rPr lang="ja-JP" altLang="en-US" sz="1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約９０万円</a:t>
              </a:r>
              <a:endParaRPr kumimoji="1" lang="ja-JP" altLang="en-US" sz="1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画面に合わせる (4:3)</PresentationFormat>
  <Paragraphs>205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7" baseType="lpstr">
      <vt:lpstr>メイリオ</vt:lpstr>
      <vt:lpstr>Century Schoolbook</vt:lpstr>
      <vt:lpstr>ＭＳ ゴシック</vt:lpstr>
      <vt:lpstr>HGSｺﾞｼｯｸE</vt:lpstr>
      <vt:lpstr>Wingdings 3</vt:lpstr>
      <vt:lpstr>HGSｺﾞｼｯｸM</vt:lpstr>
      <vt:lpstr>HG丸ｺﾞｼｯｸM-PRO</vt:lpstr>
      <vt:lpstr>Arial</vt:lpstr>
      <vt:lpstr>ＭＳ Ｐ明朝</vt:lpstr>
      <vt:lpstr>ＭＳ Ｐゴシック</vt:lpstr>
      <vt:lpstr>Trebuchet MS</vt:lpstr>
      <vt:lpstr>Calibri</vt:lpstr>
      <vt:lpstr>HG創英角ｺﾞｼｯｸUB</vt:lpstr>
      <vt:lpstr>Office ​​テーマ</vt:lpstr>
      <vt:lpstr>1_ファセット</vt:lpstr>
      <vt:lpstr> 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2014-07-22T09:17:14Z</dcterms:created>
  <dcterms:modified xsi:type="dcterms:W3CDTF">2023-02-21T01:44:14Z</dcterms:modified>
</cp:coreProperties>
</file>