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60" r:id="rId1"/>
    <p:sldMasterId id="2147483819" r:id="rId2"/>
    <p:sldMasterId id="2147483843" r:id="rId3"/>
  </p:sldMasterIdLst>
  <p:notesMasterIdLst>
    <p:notesMasterId r:id="rId38"/>
  </p:notesMasterIdLst>
  <p:handoutMasterIdLst>
    <p:handoutMasterId r:id="rId39"/>
  </p:handoutMasterIdLst>
  <p:sldIdLst>
    <p:sldId id="362" r:id="rId4"/>
    <p:sldId id="357" r:id="rId5"/>
    <p:sldId id="311" r:id="rId6"/>
    <p:sldId id="269" r:id="rId7"/>
    <p:sldId id="349" r:id="rId8"/>
    <p:sldId id="350" r:id="rId9"/>
    <p:sldId id="368" r:id="rId10"/>
    <p:sldId id="369" r:id="rId11"/>
    <p:sldId id="304" r:id="rId12"/>
    <p:sldId id="314" r:id="rId13"/>
    <p:sldId id="358" r:id="rId14"/>
    <p:sldId id="359" r:id="rId15"/>
    <p:sldId id="361" r:id="rId16"/>
    <p:sldId id="325" r:id="rId17"/>
    <p:sldId id="331" r:id="rId18"/>
    <p:sldId id="276" r:id="rId19"/>
    <p:sldId id="277" r:id="rId20"/>
    <p:sldId id="278" r:id="rId21"/>
    <p:sldId id="329" r:id="rId22"/>
    <p:sldId id="280" r:id="rId23"/>
    <p:sldId id="315" r:id="rId24"/>
    <p:sldId id="335" r:id="rId25"/>
    <p:sldId id="341" r:id="rId26"/>
    <p:sldId id="285" r:id="rId27"/>
    <p:sldId id="356" r:id="rId28"/>
    <p:sldId id="287" r:id="rId29"/>
    <p:sldId id="289" r:id="rId30"/>
    <p:sldId id="317" r:id="rId31"/>
    <p:sldId id="305" r:id="rId32"/>
    <p:sldId id="363" r:id="rId33"/>
    <p:sldId id="293" r:id="rId34"/>
    <p:sldId id="310" r:id="rId35"/>
    <p:sldId id="309" r:id="rId36"/>
    <p:sldId id="364" r:id="rId37"/>
  </p:sldIdLst>
  <p:sldSz cx="9144000" cy="6858000" type="screen4x3"/>
  <p:notesSz cx="9866313" cy="6735763"/>
  <p:embeddedFontLst>
    <p:embeddedFont>
      <p:font typeface="メイリオ" panose="020B0604030504040204" pitchFamily="50" charset="-128"/>
      <p:regular r:id="rId40"/>
      <p:bold r:id="rId41"/>
      <p:italic r:id="rId42"/>
      <p:boldItalic r:id="rId43"/>
    </p:embeddedFont>
    <p:embeddedFont>
      <p:font typeface="HG創英角ﾎﾟｯﾌﾟ体" panose="040B0A09000000000000" pitchFamily="49" charset="-128"/>
      <p:regular r:id="rId44"/>
    </p:embeddedFont>
    <p:embeddedFont>
      <p:font typeface="Wingdings 3" panose="05040102010807070707" pitchFamily="18" charset="2"/>
      <p:regular r:id="rId45"/>
    </p:embeddedFont>
    <p:embeddedFont>
      <p:font typeface="HGSｺﾞｼｯｸM" panose="020B0600000000000000" pitchFamily="50" charset="-128"/>
      <p:regular r:id="rId46"/>
    </p:embeddedFont>
    <p:embeddedFont>
      <p:font typeface="HGP教科書体" panose="02020600000000000000" pitchFamily="18" charset="-128"/>
      <p:regular r:id="rId47"/>
    </p:embeddedFont>
    <p:embeddedFont>
      <p:font typeface="HG丸ｺﾞｼｯｸM-PRO" panose="020F0600000000000000" pitchFamily="50" charset="-128"/>
      <p:regular r:id="rId48"/>
    </p:embeddedFont>
    <p:embeddedFont>
      <p:font typeface="HGSｺﾞｼｯｸE" panose="020B0900000000000000" pitchFamily="50" charset="-128"/>
      <p:regular r:id="rId49"/>
    </p:embeddedFont>
    <p:embeddedFont>
      <p:font typeface="Calibri" panose="020F0502020204030204" pitchFamily="34" charset="0"/>
      <p:regular r:id="rId50"/>
      <p:bold r:id="rId51"/>
      <p:italic r:id="rId52"/>
      <p:boldItalic r:id="rId53"/>
    </p:embeddedFont>
    <p:embeddedFont>
      <p:font typeface="Trebuchet MS" panose="020B0603020202020204" pitchFamily="34" charset="0"/>
      <p:regular r:id="rId54"/>
      <p:bold r:id="rId55"/>
      <p:italic r:id="rId56"/>
      <p:boldItalic r:id="rId57"/>
    </p:embeddedFont>
    <p:embeddedFont>
      <p:font typeface="Century Schoolbook" panose="02040604050505020304" pitchFamily="18" charset="0"/>
      <p:regular r:id="rId58"/>
      <p:bold r:id="rId59"/>
      <p:italic r:id="rId60"/>
      <p:boldItalic r:id="rId61"/>
    </p:embeddedFont>
  </p:embeddedFontLst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109D"/>
    <a:srgbClr val="0113C3"/>
    <a:srgbClr val="0759BD"/>
    <a:srgbClr val="69E2FF"/>
    <a:srgbClr val="9FEDFF"/>
    <a:srgbClr val="EBFFEB"/>
    <a:srgbClr val="04B873"/>
    <a:srgbClr val="DDFFDD"/>
    <a:srgbClr val="E7FFFF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中間スタイル 4 - アクセント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6D9F66E-5EB9-4882-86FB-DCBF35E3C3E4}" styleName="中間スタイル 4 - アクセント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中間スタイル 4 - アクセント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505E3EF-67EA-436B-97B2-0124C06EBD24}" styleName="中間スタイル 4 - アクセント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08FB837D-C827-4EFA-A057-4D05807E0F7C}" styleName="テーマ スタイル 1 - アクセント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622" autoAdjust="0"/>
  </p:normalViewPr>
  <p:slideViewPr>
    <p:cSldViewPr snapToGrid="0">
      <p:cViewPr varScale="1">
        <p:scale>
          <a:sx n="76" d="100"/>
          <a:sy n="76" d="100"/>
        </p:scale>
        <p:origin x="62" y="125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font" Target="fonts/font3.fntdata"/><Relationship Id="rId47" Type="http://schemas.openxmlformats.org/officeDocument/2006/relationships/font" Target="fonts/font8.fntdata"/><Relationship Id="rId50" Type="http://schemas.openxmlformats.org/officeDocument/2006/relationships/font" Target="fonts/font11.fntdata"/><Relationship Id="rId55" Type="http://schemas.openxmlformats.org/officeDocument/2006/relationships/font" Target="fonts/font16.fntdata"/><Relationship Id="rId63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font" Target="fonts/font2.fntdata"/><Relationship Id="rId54" Type="http://schemas.openxmlformats.org/officeDocument/2006/relationships/font" Target="fonts/font15.fntdata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font" Target="fonts/font1.fntdata"/><Relationship Id="rId45" Type="http://schemas.openxmlformats.org/officeDocument/2006/relationships/font" Target="fonts/font6.fntdata"/><Relationship Id="rId53" Type="http://schemas.openxmlformats.org/officeDocument/2006/relationships/font" Target="fonts/font14.fntdata"/><Relationship Id="rId58" Type="http://schemas.openxmlformats.org/officeDocument/2006/relationships/font" Target="fonts/font19.fntdata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font" Target="fonts/font10.fntdata"/><Relationship Id="rId57" Type="http://schemas.openxmlformats.org/officeDocument/2006/relationships/font" Target="fonts/font18.fntdata"/><Relationship Id="rId61" Type="http://schemas.openxmlformats.org/officeDocument/2006/relationships/font" Target="fonts/font22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font" Target="fonts/font5.fntdata"/><Relationship Id="rId52" Type="http://schemas.openxmlformats.org/officeDocument/2006/relationships/font" Target="fonts/font13.fntdata"/><Relationship Id="rId60" Type="http://schemas.openxmlformats.org/officeDocument/2006/relationships/font" Target="fonts/font21.fntdata"/><Relationship Id="rId65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font" Target="fonts/font4.fntdata"/><Relationship Id="rId48" Type="http://schemas.openxmlformats.org/officeDocument/2006/relationships/font" Target="fonts/font9.fntdata"/><Relationship Id="rId56" Type="http://schemas.openxmlformats.org/officeDocument/2006/relationships/font" Target="fonts/font17.fntdata"/><Relationship Id="rId64" Type="http://schemas.openxmlformats.org/officeDocument/2006/relationships/theme" Target="theme/theme1.xml"/><Relationship Id="rId8" Type="http://schemas.openxmlformats.org/officeDocument/2006/relationships/slide" Target="slides/slide5.xml"/><Relationship Id="rId51" Type="http://schemas.openxmlformats.org/officeDocument/2006/relationships/font" Target="fonts/font12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notesMaster" Target="notesMasters/notesMaster1.xml"/><Relationship Id="rId46" Type="http://schemas.openxmlformats.org/officeDocument/2006/relationships/font" Target="fonts/font7.fntdata"/><Relationship Id="rId59" Type="http://schemas.openxmlformats.org/officeDocument/2006/relationships/font" Target="fonts/font20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276255" cy="33705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5587733" y="1"/>
            <a:ext cx="4276254" cy="33705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E8B4AD-9EA4-4229-A8FA-8579422D2DCF}" type="datetimeFigureOut">
              <a:rPr kumimoji="1" lang="ja-JP" altLang="en-US" smtClean="0"/>
              <a:t>2023/4/19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1" y="6397620"/>
            <a:ext cx="4276255" cy="3370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5587733" y="6397620"/>
            <a:ext cx="4276254" cy="3370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825E00-DF41-41C7-B5F5-8E9076E055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520397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75403" cy="3379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588627" y="0"/>
            <a:ext cx="4275403" cy="3379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36CFA781-CCA7-4140-B6E1-CA3B97018419}" type="datetimeFigureOut">
              <a:rPr lang="ja-JP" altLang="en-US"/>
              <a:pPr>
                <a:defRPr/>
              </a:pPr>
              <a:t>2023/4/19</a:t>
            </a:fld>
            <a:endParaRPr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417888" y="841375"/>
            <a:ext cx="3030537" cy="2273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ja-JP" altLang="en-US" noProof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86632" y="3241586"/>
            <a:ext cx="7893050" cy="265220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ja-JP" altLang="en-US" noProof="0"/>
              <a:t>マスター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6397807"/>
            <a:ext cx="4275403" cy="3379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588627" y="6397807"/>
            <a:ext cx="4275403" cy="3379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E1AE2710-6272-4C33-A5A1-B189C3EA573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3007569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7323610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47691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989444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03471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917024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ja-JP" altLang="en-US" dirty="0"/>
          </a:p>
        </p:txBody>
      </p:sp>
      <p:sp>
        <p:nvSpPr>
          <p:cNvPr id="28675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A1052F8-FC8E-4407-902D-99E17006DBF5}" type="slidenum">
              <a:rPr lang="ja-JP" altLang="en-US"/>
              <a:pPr/>
              <a:t>27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455230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144611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8214425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23CB59-CA7B-4AAE-8C7C-71ED0BCD5BC1}" type="datetimeFigureOut">
              <a:rPr lang="ja-JP" altLang="en-US"/>
              <a:pPr>
                <a:defRPr/>
              </a:pPr>
              <a:t>2023/4/19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6646C1-970C-46AD-8E1C-E1ACE120016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6188A-C556-425F-BC77-F10DC1073A82}" type="datetimeFigureOut">
              <a:rPr lang="ja-JP" altLang="en-US"/>
              <a:pPr>
                <a:defRPr/>
              </a:pPr>
              <a:t>2023/4/19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9AADE9-9541-4C09-A669-8E491998EB6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8BC5D0-E749-43F6-B7E2-D5CD7DC0A4D0}" type="datetimeFigureOut">
              <a:rPr lang="ja-JP" altLang="en-US"/>
              <a:pPr>
                <a:defRPr/>
              </a:pPr>
              <a:t>2023/4/19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5DD302-3F3A-4AF6-885D-2F117FF7CFC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23CB59-CA7B-4AAE-8C7C-71ED0BCD5BC1}" type="datetimeFigureOut">
              <a:rPr lang="ja-JP" altLang="en-US"/>
              <a:pPr>
                <a:defRPr/>
              </a:pPr>
              <a:t>2023/4/19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6646C1-970C-46AD-8E1C-E1ACE120016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316764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9C3D51-DA02-4672-9294-6502CA2C5EA7}" type="datetimeFigureOut">
              <a:rPr lang="ja-JP" altLang="en-US"/>
              <a:pPr>
                <a:defRPr/>
              </a:pPr>
              <a:t>2023/4/19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2FBC0F-F7D9-4B49-BFA3-59CB92D299F8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029198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938858-1928-4F52-B152-422B94AA3955}" type="datetimeFigureOut">
              <a:rPr lang="ja-JP" altLang="en-US"/>
              <a:pPr>
                <a:defRPr/>
              </a:pPr>
              <a:t>2023/4/19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EB1904-C29F-40E6-8280-484D72D16C27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954196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4CCEC3-E057-4F61-85A3-9A5A8B459B6C}" type="datetimeFigureOut">
              <a:rPr lang="ja-JP" altLang="en-US"/>
              <a:pPr>
                <a:defRPr/>
              </a:pPr>
              <a:t>2023/4/19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588D3A-7F90-4A8C-95CD-59F33237BECF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781192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786548-072B-4221-860D-32C25C9B459F}" type="datetimeFigureOut">
              <a:rPr lang="ja-JP" altLang="en-US"/>
              <a:pPr>
                <a:defRPr/>
              </a:pPr>
              <a:t>2023/4/19</a:t>
            </a:fld>
            <a:endParaRPr lang="ja-JP" altLang="en-US"/>
          </a:p>
        </p:txBody>
      </p:sp>
      <p:sp>
        <p:nvSpPr>
          <p:cNvPr id="8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8C9070-7F12-4109-B079-E93C36E612C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0400656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875530-0D0E-4627-A8F9-78396C80D80C}" type="datetimeFigureOut">
              <a:rPr lang="ja-JP" altLang="en-US"/>
              <a:pPr>
                <a:defRPr/>
              </a:pPr>
              <a:t>2023/4/19</a:t>
            </a:fld>
            <a:endParaRPr lang="ja-JP" altLang="en-US"/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7B74B2-A7DF-4D33-980D-7BA34BBD1C6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510889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E8B011-AA27-4404-9B36-E70503431DB2}" type="datetimeFigureOut">
              <a:rPr lang="ja-JP" altLang="en-US"/>
              <a:pPr>
                <a:defRPr/>
              </a:pPr>
              <a:t>2023/4/19</a:t>
            </a:fld>
            <a:endParaRPr lang="ja-JP" altLang="en-US"/>
          </a:p>
        </p:txBody>
      </p:sp>
      <p:sp>
        <p:nvSpPr>
          <p:cNvPr id="3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105BC6-9D8B-4CE5-8127-09514BAA41F2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66442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924FE-7C95-48C6-81D8-2DB541C73E37}" type="datetimeFigureOut">
              <a:rPr lang="ja-JP" altLang="en-US"/>
              <a:pPr>
                <a:defRPr/>
              </a:pPr>
              <a:t>2023/4/19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67C49-B632-4D6D-9C81-C50D76C3EB38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78833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9C3D51-DA02-4672-9294-6502CA2C5EA7}" type="datetimeFigureOut">
              <a:rPr lang="ja-JP" altLang="en-US"/>
              <a:pPr>
                <a:defRPr/>
              </a:pPr>
              <a:t>2023/4/19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2FBC0F-F7D9-4B49-BFA3-59CB92D299F8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928A0-C025-4EAF-A85F-444F2DE31398}" type="datetimeFigureOut">
              <a:rPr lang="ja-JP" altLang="en-US"/>
              <a:pPr>
                <a:defRPr/>
              </a:pPr>
              <a:t>2023/4/19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FBD9EE-0C0D-451F-BDBD-4D8E577D8EE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802704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6188A-C556-425F-BC77-F10DC1073A82}" type="datetimeFigureOut">
              <a:rPr lang="ja-JP" altLang="en-US"/>
              <a:pPr>
                <a:defRPr/>
              </a:pPr>
              <a:t>2023/4/19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9AADE9-9541-4C09-A669-8E491998EB6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242981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8BC5D0-E749-43F6-B7E2-D5CD7DC0A4D0}" type="datetimeFigureOut">
              <a:rPr lang="ja-JP" altLang="en-US"/>
              <a:pPr>
                <a:defRPr/>
              </a:pPr>
              <a:t>2023/4/19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5DD302-3F3A-4AF6-885D-2F117FF7CFC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8906136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BC5E586-3E5B-4377-ACA2-361A67DD6269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B6973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2023/4/19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B6973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B6973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36D4D37-1E84-4094-A4C7-F602B72C1CC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38494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BC5E586-3E5B-4377-ACA2-361A67DD6269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B6973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2023/4/19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B6973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B6973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36D4D37-1E84-4094-A4C7-F602B72C1CC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61302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BC5E586-3E5B-4377-ACA2-361A67DD6269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E7ECED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2023/4/19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E7ECED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E7ECED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36D4D37-1E84-4094-A4C7-F602B72C1CC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25605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BC5E586-3E5B-4377-ACA2-361A67DD6269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B6973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2023/4/19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B6973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B6973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36D4D37-1E84-4094-A4C7-F602B72C1CC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46890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BC5E586-3E5B-4377-ACA2-361A67DD6269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B6973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2023/4/19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B6973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B6973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36D4D37-1E84-4094-A4C7-F602B72C1CC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68127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BC5E586-3E5B-4377-ACA2-361A67DD6269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B6973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2023/4/19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B6973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B6973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36D4D37-1E84-4094-A4C7-F602B72C1CC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46552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BC5E586-3E5B-4377-ACA2-361A67DD6269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B6973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2023/4/19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B6973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B6973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36D4D37-1E84-4094-A4C7-F602B72C1CC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2145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938858-1928-4F52-B152-422B94AA3955}" type="datetimeFigureOut">
              <a:rPr lang="ja-JP" altLang="en-US"/>
              <a:pPr>
                <a:defRPr/>
              </a:pPr>
              <a:t>2023/4/19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EB1904-C29F-40E6-8280-484D72D16C27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BC5E586-3E5B-4377-ACA2-361A67DD6269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B6973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2023/4/19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B6973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B6973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36D4D37-1E84-4094-A4C7-F602B72C1CC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71644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BC5E586-3E5B-4377-ACA2-361A67DD6269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B6973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2023/4/19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B6973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B6973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36D4D37-1E84-4094-A4C7-F602B72C1CC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03410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C5E586-3E5B-4377-ACA2-361A67DD6269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B6973"/>
                </a:solidFill>
                <a:effectLst/>
                <a:uLnTx/>
                <a:uFillTx/>
                <a:latin typeface="Century Schoolbook"/>
                <a:ea typeface="ＭＳ Ｐ明朝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2023/4/19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B6973"/>
              </a:solidFill>
              <a:effectLst/>
              <a:uLnTx/>
              <a:uFillTx/>
              <a:latin typeface="Century Schoolbook"/>
              <a:ea typeface="ＭＳ Ｐ明朝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B6973"/>
              </a:solidFill>
              <a:effectLst/>
              <a:uLnTx/>
              <a:uFillTx/>
              <a:latin typeface="Century Schoolbook"/>
              <a:ea typeface="ＭＳ Ｐ明朝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6D4D37-1E84-4094-A4C7-F602B72C1CC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Century Schoolbook"/>
                <a:ea typeface="ＭＳ Ｐ明朝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Century Schoolbook"/>
              <a:ea typeface="ＭＳ Ｐ明朝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81259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C5E586-3E5B-4377-ACA2-361A67DD6269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B6973"/>
                </a:solidFill>
                <a:effectLst/>
                <a:uLnTx/>
                <a:uFillTx/>
                <a:latin typeface="Century Schoolbook"/>
                <a:ea typeface="ＭＳ Ｐ明朝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2023/4/19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B6973"/>
              </a:solidFill>
              <a:effectLst/>
              <a:uLnTx/>
              <a:uFillTx/>
              <a:latin typeface="Century Schoolbook"/>
              <a:ea typeface="ＭＳ Ｐ明朝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B6973"/>
              </a:solidFill>
              <a:effectLst/>
              <a:uLnTx/>
              <a:uFillTx/>
              <a:latin typeface="Century Schoolbook"/>
              <a:ea typeface="ＭＳ Ｐ明朝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6D4D37-1E84-4094-A4C7-F602B72C1CC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Century Schoolbook"/>
                <a:ea typeface="ＭＳ Ｐ明朝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Century Schoolbook"/>
              <a:ea typeface="ＭＳ Ｐ明朝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5FCBEF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ＭＳ Ｐゴシック" pitchFamily="50" charset="-128"/>
                <a:cs typeface="+mn-cs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5FCBEF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ＭＳ Ｐゴシック" pitchFamily="50" charset="-128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0067354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C5E586-3E5B-4377-ACA2-361A67DD6269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B6973"/>
                </a:solidFill>
                <a:effectLst/>
                <a:uLnTx/>
                <a:uFillTx/>
                <a:latin typeface="Century Schoolbook"/>
                <a:ea typeface="ＭＳ Ｐ明朝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2023/4/19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B6973"/>
              </a:solidFill>
              <a:effectLst/>
              <a:uLnTx/>
              <a:uFillTx/>
              <a:latin typeface="Century Schoolbook"/>
              <a:ea typeface="ＭＳ Ｐ明朝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B6973"/>
              </a:solidFill>
              <a:effectLst/>
              <a:uLnTx/>
              <a:uFillTx/>
              <a:latin typeface="Century Schoolbook"/>
              <a:ea typeface="ＭＳ Ｐ明朝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6D4D37-1E84-4094-A4C7-F602B72C1CC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Century Schoolbook"/>
                <a:ea typeface="ＭＳ Ｐ明朝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Century Schoolbook"/>
              <a:ea typeface="ＭＳ Ｐ明朝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563559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付きの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C5E586-3E5B-4377-ACA2-361A67DD6269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B6973"/>
                </a:solidFill>
                <a:effectLst/>
                <a:uLnTx/>
                <a:uFillTx/>
                <a:latin typeface="Century Schoolbook"/>
                <a:ea typeface="ＭＳ Ｐ明朝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2023/4/19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B6973"/>
              </a:solidFill>
              <a:effectLst/>
              <a:uLnTx/>
              <a:uFillTx/>
              <a:latin typeface="Century Schoolbook"/>
              <a:ea typeface="ＭＳ Ｐ明朝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B6973"/>
              </a:solidFill>
              <a:effectLst/>
              <a:uLnTx/>
              <a:uFillTx/>
              <a:latin typeface="Century Schoolbook"/>
              <a:ea typeface="ＭＳ Ｐ明朝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6D4D37-1E84-4094-A4C7-F602B72C1CC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Century Schoolbook"/>
                <a:ea typeface="ＭＳ Ｐ明朝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Century Schoolbook"/>
              <a:ea typeface="ＭＳ Ｐ明朝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5FCBEF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ＭＳ Ｐゴシック" pitchFamily="50" charset="-128"/>
                <a:cs typeface="+mn-cs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5FCBEF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ＭＳ Ｐゴシック" pitchFamily="50" charset="-128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164353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または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C5E586-3E5B-4377-ACA2-361A67DD6269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B6973"/>
                </a:solidFill>
                <a:effectLst/>
                <a:uLnTx/>
                <a:uFillTx/>
                <a:latin typeface="Century Schoolbook"/>
                <a:ea typeface="ＭＳ Ｐ明朝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2023/4/19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B6973"/>
              </a:solidFill>
              <a:effectLst/>
              <a:uLnTx/>
              <a:uFillTx/>
              <a:latin typeface="Century Schoolbook"/>
              <a:ea typeface="ＭＳ Ｐ明朝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B6973"/>
              </a:solidFill>
              <a:effectLst/>
              <a:uLnTx/>
              <a:uFillTx/>
              <a:latin typeface="Century Schoolbook"/>
              <a:ea typeface="ＭＳ Ｐ明朝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6D4D37-1E84-4094-A4C7-F602B72C1CC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Century Schoolbook"/>
                <a:ea typeface="ＭＳ Ｐ明朝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Century Schoolbook"/>
              <a:ea typeface="ＭＳ Ｐ明朝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66681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BC5E586-3E5B-4377-ACA2-361A67DD6269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B6973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2023/4/19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B6973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B6973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36D4D37-1E84-4094-A4C7-F602B72C1CC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301191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BC5E586-3E5B-4377-ACA2-361A67DD6269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B6973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2023/4/19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B6973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B6973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36D4D37-1E84-4094-A4C7-F602B72C1CC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4831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4CCEC3-E057-4F61-85A3-9A5A8B459B6C}" type="datetimeFigureOut">
              <a:rPr lang="ja-JP" altLang="en-US"/>
              <a:pPr>
                <a:defRPr/>
              </a:pPr>
              <a:t>2023/4/19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588D3A-7F90-4A8C-95CD-59F33237BECF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786548-072B-4221-860D-32C25C9B459F}" type="datetimeFigureOut">
              <a:rPr lang="ja-JP" altLang="en-US"/>
              <a:pPr>
                <a:defRPr/>
              </a:pPr>
              <a:t>2023/4/19</a:t>
            </a:fld>
            <a:endParaRPr lang="ja-JP" altLang="en-US"/>
          </a:p>
        </p:txBody>
      </p:sp>
      <p:sp>
        <p:nvSpPr>
          <p:cNvPr id="8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8C9070-7F12-4109-B079-E93C36E612C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875530-0D0E-4627-A8F9-78396C80D80C}" type="datetimeFigureOut">
              <a:rPr lang="ja-JP" altLang="en-US"/>
              <a:pPr>
                <a:defRPr/>
              </a:pPr>
              <a:t>2023/4/19</a:t>
            </a:fld>
            <a:endParaRPr lang="ja-JP" altLang="en-US"/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7B74B2-A7DF-4D33-980D-7BA34BBD1C6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E8B011-AA27-4404-9B36-E70503431DB2}" type="datetimeFigureOut">
              <a:rPr lang="ja-JP" altLang="en-US"/>
              <a:pPr>
                <a:defRPr/>
              </a:pPr>
              <a:t>2023/4/19</a:t>
            </a:fld>
            <a:endParaRPr lang="ja-JP" altLang="en-US"/>
          </a:p>
        </p:txBody>
      </p:sp>
      <p:sp>
        <p:nvSpPr>
          <p:cNvPr id="3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105BC6-9D8B-4CE5-8127-09514BAA41F2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924FE-7C95-48C6-81D8-2DB541C73E37}" type="datetimeFigureOut">
              <a:rPr lang="ja-JP" altLang="en-US"/>
              <a:pPr>
                <a:defRPr/>
              </a:pPr>
              <a:t>2023/4/19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67C49-B632-4D6D-9C81-C50D76C3EB38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928A0-C025-4EAF-A85F-444F2DE31398}" type="datetimeFigureOut">
              <a:rPr lang="ja-JP" altLang="en-US"/>
              <a:pPr>
                <a:defRPr/>
              </a:pPr>
              <a:t>2023/4/19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FBD9EE-0C0D-451F-BDBD-4D8E577D8EE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103590D5-1D7A-4B0C-8941-8E21B37965B9}" type="datetimeFigureOut">
              <a:rPr lang="ja-JP" altLang="en-US"/>
              <a:pPr>
                <a:defRPr/>
              </a:pPr>
              <a:t>2023/4/19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FFE354A-4E69-4D5B-9EBE-8C33D2B6640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103590D5-1D7A-4B0C-8941-8E21B37965B9}" type="datetimeFigureOut">
              <a:rPr lang="ja-JP" altLang="en-US"/>
              <a:pPr>
                <a:defRPr/>
              </a:pPr>
              <a:t>2023/4/19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FFE354A-4E69-4D5B-9EBE-8C33D2B6640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32506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03590D5-1D7A-4B0C-8941-8E21B37965B9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2023/4/19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FFE354A-4E69-4D5B-9EBE-8C33D2B6640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0578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  <p:sldLayoutId id="2147483855" r:id="rId12"/>
    <p:sldLayoutId id="2147483856" r:id="rId13"/>
    <p:sldLayoutId id="2147483857" r:id="rId14"/>
    <p:sldLayoutId id="2147483858" r:id="rId15"/>
    <p:sldLayoutId id="2147483859" r:id="rId16"/>
  </p:sldLayoutIdLst>
  <p:txStyles>
    <p:titleStyle>
      <a:lvl1pPr algn="l" defTabSz="457200" rtl="0" eaLnBrk="1" latinLnBrk="0" hangingPunct="1">
        <a:spcBef>
          <a:spcPct val="0"/>
        </a:spcBef>
        <a:buNone/>
        <a:defRPr kumimoji="1"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10" Type="http://schemas.openxmlformats.org/officeDocument/2006/relationships/image" Target="../media/image11.png"/><Relationship Id="rId4" Type="http://schemas.openxmlformats.org/officeDocument/2006/relationships/image" Target="../media/image50.png"/><Relationship Id="rId9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4.png"/><Relationship Id="rId7" Type="http://schemas.openxmlformats.org/officeDocument/2006/relationships/image" Target="../media/image67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6.png"/><Relationship Id="rId11" Type="http://schemas.openxmlformats.org/officeDocument/2006/relationships/image" Target="../media/image71.png"/><Relationship Id="rId5" Type="http://schemas.openxmlformats.org/officeDocument/2006/relationships/image" Target="../media/image65.png"/><Relationship Id="rId10" Type="http://schemas.openxmlformats.org/officeDocument/2006/relationships/image" Target="../media/image70.png"/><Relationship Id="rId4" Type="http://schemas.openxmlformats.org/officeDocument/2006/relationships/image" Target="../media/image60.png"/><Relationship Id="rId9" Type="http://schemas.openxmlformats.org/officeDocument/2006/relationships/image" Target="../media/image6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72.png"/><Relationship Id="rId4" Type="http://schemas.openxmlformats.org/officeDocument/2006/relationships/image" Target="../media/image5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7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6.png"/><Relationship Id="rId17" Type="http://schemas.openxmlformats.org/officeDocument/2006/relationships/image" Target="../media/image21.gif"/><Relationship Id="rId2" Type="http://schemas.openxmlformats.org/officeDocument/2006/relationships/image" Target="../media/image5.pn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5.png"/><Relationship Id="rId5" Type="http://schemas.openxmlformats.org/officeDocument/2006/relationships/image" Target="../media/image8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403648" y="1484784"/>
            <a:ext cx="6172200" cy="2736304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1800" dirty="0"/>
              <a:t> </a:t>
            </a:r>
            <a:r>
              <a:rPr kumimoji="1" lang="ja-JP" altLang="en-US" sz="1800" b="0" dirty="0">
                <a:solidFill>
                  <a:schemeClr val="accent1">
                    <a:lumMod val="50000"/>
                  </a:schemeClr>
                </a:solidFill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ぜ い り し</a:t>
            </a:r>
            <a:r>
              <a:rPr kumimoji="1" lang="en-US" altLang="ja-JP" dirty="0"/>
              <a:t/>
            </a:r>
            <a:br>
              <a:rPr kumimoji="1" lang="en-US" altLang="ja-JP" dirty="0"/>
            </a:br>
            <a:r>
              <a:rPr kumimoji="1" lang="ja-JP" altLang="en-US" sz="3600" dirty="0">
                <a:solidFill>
                  <a:srgbClr val="0070C0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税理士による</a:t>
            </a:r>
            <a:r>
              <a:rPr kumimoji="1" lang="en-US" altLang="ja-JP" dirty="0">
                <a:solidFill>
                  <a:srgbClr val="0070C0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/>
            </a:r>
            <a:br>
              <a:rPr kumimoji="1" lang="en-US" altLang="ja-JP" dirty="0">
                <a:solidFill>
                  <a:srgbClr val="0070C0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</a:br>
            <a:r>
              <a:rPr kumimoji="1" lang="ja-JP" altLang="en-US" dirty="0">
                <a:solidFill>
                  <a:srgbClr val="0070C0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　</a:t>
            </a:r>
            <a:r>
              <a:rPr kumimoji="1" lang="ja-JP" altLang="en-US" sz="9600" dirty="0">
                <a:solidFill>
                  <a:srgbClr val="0070C0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租税教室</a:t>
            </a:r>
            <a:r>
              <a:rPr kumimoji="1" lang="ja-JP" altLang="en-US" sz="9600" dirty="0"/>
              <a:t>　</a:t>
            </a:r>
            <a:endParaRPr kumimoji="1" lang="ja-JP" altLang="en-US" dirty="0"/>
          </a:p>
        </p:txBody>
      </p:sp>
      <p:pic>
        <p:nvPicPr>
          <p:cNvPr id="4" name="Picture 7" descr="C:\Users\takahashi\Desktop\図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945" y="101948"/>
            <a:ext cx="1649211" cy="450022"/>
          </a:xfrm>
          <a:prstGeom prst="rect">
            <a:avLst/>
          </a:prstGeom>
          <a:gradFill flip="none" rotWithShape="1">
            <a:gsLst>
              <a:gs pos="6000">
                <a:schemeClr val="accent1">
                  <a:lumMod val="5000"/>
                  <a:lumOff val="95000"/>
                  <a:alpha val="56000"/>
                </a:schemeClr>
              </a:gs>
              <a:gs pos="54000">
                <a:schemeClr val="accent1">
                  <a:lumMod val="45000"/>
                  <a:lumOff val="55000"/>
                  <a:alpha val="72000"/>
                </a:schemeClr>
              </a:gs>
              <a:gs pos="62000">
                <a:schemeClr val="accent1">
                  <a:lumMod val="45000"/>
                  <a:lumOff val="55000"/>
                  <a:alpha val="72000"/>
                </a:schemeClr>
              </a:gs>
              <a:gs pos="93000">
                <a:schemeClr val="accent1">
                  <a:lumMod val="30000"/>
                  <a:lumOff val="70000"/>
                  <a:alpha val="0"/>
                </a:schemeClr>
              </a:gs>
            </a:gsLst>
            <a:lin ang="8400000" scaled="0"/>
            <a:tileRect/>
          </a:gradFill>
        </p:spPr>
      </p:pic>
      <p:sp>
        <p:nvSpPr>
          <p:cNvPr id="6" name="テキスト ボックス 5"/>
          <p:cNvSpPr txBox="1"/>
          <p:nvPr/>
        </p:nvSpPr>
        <p:spPr>
          <a:xfrm>
            <a:off x="2896314" y="5107445"/>
            <a:ext cx="402021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日本税理士会連合会</a:t>
            </a:r>
          </a:p>
        </p:txBody>
      </p:sp>
      <p:pic>
        <p:nvPicPr>
          <p:cNvPr id="7" name="Picture 23" descr="税理士バッジ（透明）サイズ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483" y="5013176"/>
            <a:ext cx="782341" cy="773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795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>
            <a:spLocks noChangeArrowheads="1"/>
          </p:cNvSpPr>
          <p:nvPr/>
        </p:nvSpPr>
        <p:spPr bwMode="auto">
          <a:xfrm>
            <a:off x="1330986" y="1369644"/>
            <a:ext cx="203773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3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税金は</a:t>
            </a:r>
            <a:r>
              <a:rPr lang="en-US" altLang="ja-JP" sz="3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…</a:t>
            </a:r>
            <a:endParaRPr lang="ja-JP" altLang="en-US" sz="36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grpSp>
        <p:nvGrpSpPr>
          <p:cNvPr id="9" name="グループ化 8"/>
          <p:cNvGrpSpPr/>
          <p:nvPr/>
        </p:nvGrpSpPr>
        <p:grpSpPr>
          <a:xfrm>
            <a:off x="1610723" y="3457619"/>
            <a:ext cx="2829074" cy="1220455"/>
            <a:chOff x="1220902" y="3121282"/>
            <a:chExt cx="2939158" cy="1220455"/>
          </a:xfrm>
        </p:grpSpPr>
        <p:sp>
          <p:nvSpPr>
            <p:cNvPr id="6" name="雲形吹き出し 5"/>
            <p:cNvSpPr/>
            <p:nvPr/>
          </p:nvSpPr>
          <p:spPr>
            <a:xfrm rot="21418873" flipH="1">
              <a:off x="1220902" y="3121282"/>
              <a:ext cx="2939158" cy="1220455"/>
            </a:xfrm>
            <a:prstGeom prst="cloudCallout">
              <a:avLst>
                <a:gd name="adj1" fmla="val -31011"/>
                <a:gd name="adj2" fmla="val 64906"/>
              </a:avLst>
            </a:prstGeom>
            <a:solidFill>
              <a:srgbClr val="E1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" name="テキスト ボックス 2"/>
            <p:cNvSpPr txBox="1">
              <a:spLocks noChangeArrowheads="1"/>
            </p:cNvSpPr>
            <p:nvPr/>
          </p:nvSpPr>
          <p:spPr bwMode="auto">
            <a:xfrm>
              <a:off x="1609588" y="3365470"/>
              <a:ext cx="2274982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ja-JP" altLang="en-US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何となくわかった</a:t>
              </a:r>
            </a:p>
            <a:p>
              <a:r>
                <a:rPr lang="ja-JP" altLang="en-US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   </a:t>
              </a:r>
              <a:r>
                <a:rPr lang="ja-JP" altLang="en-US" b="1" dirty="0" err="1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ような</a:t>
              </a:r>
              <a:r>
                <a:rPr lang="ja-JP" altLang="en-US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気がする。</a:t>
              </a:r>
            </a:p>
          </p:txBody>
        </p:sp>
      </p:grpSp>
      <p:sp>
        <p:nvSpPr>
          <p:cNvPr id="19" name="タイトル 1"/>
          <p:cNvSpPr txBox="1">
            <a:spLocks/>
          </p:cNvSpPr>
          <p:nvPr/>
        </p:nvSpPr>
        <p:spPr bwMode="auto">
          <a:xfrm>
            <a:off x="0" y="-1"/>
            <a:ext cx="9143999" cy="1156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税金はみんなのために</a:t>
            </a:r>
          </a:p>
        </p:txBody>
      </p:sp>
      <p:pic>
        <p:nvPicPr>
          <p:cNvPr id="1028" name="Picture 4" descr="\\oa-serv1\public\業務３課\04租税教育推進部\07テキスト・副読本等\01租税教育講義用テキスト\2019年度版\4al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88050" y="4196014"/>
            <a:ext cx="9234310" cy="2584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グループ化 11"/>
          <p:cNvGrpSpPr/>
          <p:nvPr/>
        </p:nvGrpSpPr>
        <p:grpSpPr>
          <a:xfrm>
            <a:off x="3884569" y="1369645"/>
            <a:ext cx="4920898" cy="656454"/>
            <a:chOff x="3884569" y="1270492"/>
            <a:chExt cx="4920898" cy="656454"/>
          </a:xfrm>
        </p:grpSpPr>
        <p:sp>
          <p:nvSpPr>
            <p:cNvPr id="15" name="テキスト ボックス 14"/>
            <p:cNvSpPr txBox="1">
              <a:spLocks noChangeArrowheads="1"/>
            </p:cNvSpPr>
            <p:nvPr/>
          </p:nvSpPr>
          <p:spPr bwMode="auto">
            <a:xfrm>
              <a:off x="3884570" y="1270492"/>
              <a:ext cx="4920897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ja-JP" altLang="en-US" sz="3600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みんなが負担して</a:t>
              </a:r>
            </a:p>
          </p:txBody>
        </p:sp>
        <p:sp>
          <p:nvSpPr>
            <p:cNvPr id="22" name="角丸四角形 21"/>
            <p:cNvSpPr/>
            <p:nvPr/>
          </p:nvSpPr>
          <p:spPr>
            <a:xfrm>
              <a:off x="3884569" y="1782946"/>
              <a:ext cx="3996000" cy="144000"/>
            </a:xfrm>
            <a:prstGeom prst="roundRect">
              <a:avLst>
                <a:gd name="adj" fmla="val 49066"/>
              </a:avLst>
            </a:prstGeom>
            <a:solidFill>
              <a:srgbClr val="FF6600">
                <a:alpha val="92000"/>
              </a:srgb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3" name="グループ化 12"/>
          <p:cNvGrpSpPr/>
          <p:nvPr/>
        </p:nvGrpSpPr>
        <p:grpSpPr>
          <a:xfrm>
            <a:off x="3884569" y="2038201"/>
            <a:ext cx="4392000" cy="655255"/>
            <a:chOff x="3884569" y="1939048"/>
            <a:chExt cx="4392000" cy="655255"/>
          </a:xfrm>
        </p:grpSpPr>
        <p:sp>
          <p:nvSpPr>
            <p:cNvPr id="14" name="テキスト ボックス 13"/>
            <p:cNvSpPr txBox="1">
              <a:spLocks noChangeArrowheads="1"/>
            </p:cNvSpPr>
            <p:nvPr/>
          </p:nvSpPr>
          <p:spPr bwMode="auto">
            <a:xfrm>
              <a:off x="3884570" y="1939048"/>
              <a:ext cx="4354077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ja-JP" altLang="en-US" sz="3600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みんなのために使う</a:t>
              </a:r>
            </a:p>
          </p:txBody>
        </p:sp>
        <p:sp>
          <p:nvSpPr>
            <p:cNvPr id="23" name="角丸四角形 22"/>
            <p:cNvSpPr/>
            <p:nvPr/>
          </p:nvSpPr>
          <p:spPr>
            <a:xfrm>
              <a:off x="3884569" y="2450303"/>
              <a:ext cx="4392000" cy="144000"/>
            </a:xfrm>
            <a:prstGeom prst="roundRect">
              <a:avLst>
                <a:gd name="adj" fmla="val 49066"/>
              </a:avLst>
            </a:prstGeom>
            <a:solidFill>
              <a:srgbClr val="FF6600">
                <a:alpha val="92000"/>
              </a:srgb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0" name="グループ化 19"/>
          <p:cNvGrpSpPr/>
          <p:nvPr/>
        </p:nvGrpSpPr>
        <p:grpSpPr>
          <a:xfrm>
            <a:off x="3872366" y="2710518"/>
            <a:ext cx="5091289" cy="648556"/>
            <a:chOff x="3883383" y="2633399"/>
            <a:chExt cx="5091289" cy="648556"/>
          </a:xfrm>
        </p:grpSpPr>
        <p:sp>
          <p:nvSpPr>
            <p:cNvPr id="18" name="テキスト ボックス 17"/>
            <p:cNvSpPr txBox="1">
              <a:spLocks noChangeArrowheads="1"/>
            </p:cNvSpPr>
            <p:nvPr/>
          </p:nvSpPr>
          <p:spPr bwMode="auto">
            <a:xfrm>
              <a:off x="3883383" y="2633399"/>
              <a:ext cx="5091289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ja-JP" altLang="en-US" sz="3600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みんなの幸せのために</a:t>
              </a:r>
            </a:p>
          </p:txBody>
        </p:sp>
        <p:sp>
          <p:nvSpPr>
            <p:cNvPr id="24" name="角丸四角形 23"/>
            <p:cNvSpPr/>
            <p:nvPr/>
          </p:nvSpPr>
          <p:spPr>
            <a:xfrm>
              <a:off x="3884569" y="3137955"/>
              <a:ext cx="4860000" cy="144000"/>
            </a:xfrm>
            <a:prstGeom prst="roundRect">
              <a:avLst>
                <a:gd name="adj" fmla="val 49066"/>
              </a:avLst>
            </a:prstGeom>
            <a:solidFill>
              <a:srgbClr val="FF6600">
                <a:alpha val="92000"/>
              </a:srgb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051994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7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円/楕円 2"/>
          <p:cNvSpPr/>
          <p:nvPr/>
        </p:nvSpPr>
        <p:spPr>
          <a:xfrm>
            <a:off x="253391" y="1488441"/>
            <a:ext cx="8625905" cy="1673267"/>
          </a:xfrm>
          <a:prstGeom prst="ellipse">
            <a:avLst/>
          </a:prstGeom>
          <a:gradFill flip="none" rotWithShape="1">
            <a:gsLst>
              <a:gs pos="97000">
                <a:srgbClr val="FF0000">
                  <a:lumMod val="0"/>
                  <a:lumOff val="100000"/>
                </a:srgbClr>
              </a:gs>
              <a:gs pos="76000">
                <a:schemeClr val="accent5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321" name="タイトル 1"/>
          <p:cNvSpPr txBox="1">
            <a:spLocks/>
          </p:cNvSpPr>
          <p:nvPr/>
        </p:nvSpPr>
        <p:spPr bwMode="auto">
          <a:xfrm>
            <a:off x="429920" y="1697631"/>
            <a:ext cx="8229600" cy="1034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ja-JP" alt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財政の現状と今後の課題</a:t>
            </a:r>
          </a:p>
        </p:txBody>
      </p:sp>
      <p:pic>
        <p:nvPicPr>
          <p:cNvPr id="1026" name="Picture 2" descr="遠くを見ている人のイラスト（男性）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001" y="4172223"/>
            <a:ext cx="2570100" cy="257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遠くを見ている人のイラスト（女性）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56733" y="4279028"/>
            <a:ext cx="2485642" cy="2435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円/楕円 3"/>
          <p:cNvSpPr/>
          <p:nvPr/>
        </p:nvSpPr>
        <p:spPr>
          <a:xfrm>
            <a:off x="3965398" y="3577750"/>
            <a:ext cx="1155241" cy="984090"/>
          </a:xfrm>
          <a:prstGeom prst="ellipse">
            <a:avLst/>
          </a:prstGeom>
          <a:gradFill>
            <a:gsLst>
              <a:gs pos="0">
                <a:srgbClr val="5E9EFF"/>
              </a:gs>
              <a:gs pos="69000">
                <a:srgbClr val="85C2FF"/>
              </a:gs>
              <a:gs pos="92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未来</a:t>
            </a:r>
          </a:p>
        </p:txBody>
      </p:sp>
    </p:spTree>
    <p:extLst>
      <p:ext uri="{BB962C8B-B14F-4D97-AF65-F5344CB8AC3E}">
        <p14:creationId xmlns:p14="http://schemas.microsoft.com/office/powerpoint/2010/main" val="1302199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1483866" y="1691564"/>
            <a:ext cx="3078163" cy="4787900"/>
          </a:xfrm>
          <a:prstGeom prst="rect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54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支出</a:t>
            </a:r>
          </a:p>
        </p:txBody>
      </p:sp>
      <p:sp>
        <p:nvSpPr>
          <p:cNvPr id="6" name="正方形/長方形 5"/>
          <p:cNvSpPr/>
          <p:nvPr/>
        </p:nvSpPr>
        <p:spPr>
          <a:xfrm>
            <a:off x="4562029" y="1691564"/>
            <a:ext cx="3087687" cy="1945666"/>
          </a:xfrm>
          <a:prstGeom prst="rect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48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借金</a:t>
            </a:r>
          </a:p>
        </p:txBody>
      </p:sp>
      <p:sp>
        <p:nvSpPr>
          <p:cNvPr id="4" name="テキスト ボックス 3"/>
          <p:cNvSpPr txBox="1">
            <a:spLocks noChangeArrowheads="1"/>
          </p:cNvSpPr>
          <p:nvPr/>
        </p:nvSpPr>
        <p:spPr bwMode="auto">
          <a:xfrm>
            <a:off x="1769238" y="4462693"/>
            <a:ext cx="242561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sz="2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(</a:t>
            </a:r>
            <a:r>
              <a:rPr lang="ja-JP" altLang="en-US" sz="24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約１１４兆円</a:t>
            </a:r>
            <a:r>
              <a:rPr lang="en-US" altLang="ja-JP" sz="2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)</a:t>
            </a:r>
            <a:endParaRPr lang="ja-JP" altLang="en-US" sz="24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1" name="テキスト ボックス 10"/>
          <p:cNvSpPr txBox="1">
            <a:spLocks noChangeArrowheads="1"/>
          </p:cNvSpPr>
          <p:nvPr/>
        </p:nvSpPr>
        <p:spPr bwMode="auto">
          <a:xfrm>
            <a:off x="4852162" y="3003132"/>
            <a:ext cx="249351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sz="2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(</a:t>
            </a:r>
            <a:r>
              <a:rPr lang="ja-JP" altLang="en-US" sz="24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約３５兆円</a:t>
            </a:r>
            <a:r>
              <a:rPr lang="en-US" altLang="ja-JP" sz="2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)</a:t>
            </a:r>
            <a:endParaRPr lang="ja-JP" altLang="en-US" sz="24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933918" y="1209095"/>
            <a:ext cx="3298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令和</a:t>
            </a: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５</a:t>
            </a:r>
            <a:r>
              <a:rPr kumimoji="1"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年度一般会計当初予算</a:t>
            </a:r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0" name="タイトル 1"/>
          <p:cNvSpPr txBox="1">
            <a:spLocks/>
          </p:cNvSpPr>
          <p:nvPr/>
        </p:nvSpPr>
        <p:spPr bwMode="auto">
          <a:xfrm>
            <a:off x="0" y="-1"/>
            <a:ext cx="9143999" cy="1156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日本の財政</a:t>
            </a:r>
          </a:p>
        </p:txBody>
      </p:sp>
      <p:sp>
        <p:nvSpPr>
          <p:cNvPr id="3" name="正方形/長方形 2"/>
          <p:cNvSpPr/>
          <p:nvPr/>
        </p:nvSpPr>
        <p:spPr>
          <a:xfrm>
            <a:off x="4560442" y="3637231"/>
            <a:ext cx="3090862" cy="2842234"/>
          </a:xfrm>
          <a:prstGeom prst="rect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税金等による収入</a:t>
            </a:r>
          </a:p>
        </p:txBody>
      </p:sp>
      <p:sp>
        <p:nvSpPr>
          <p:cNvPr id="9" name="テキスト ボックス 8"/>
          <p:cNvSpPr txBox="1">
            <a:spLocks noChangeArrowheads="1"/>
          </p:cNvSpPr>
          <p:nvPr/>
        </p:nvSpPr>
        <p:spPr bwMode="auto">
          <a:xfrm>
            <a:off x="4852164" y="5277410"/>
            <a:ext cx="24919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sz="2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(</a:t>
            </a:r>
            <a:r>
              <a:rPr lang="ja-JP" altLang="en-US" sz="24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約７９兆円</a:t>
            </a:r>
            <a:r>
              <a:rPr lang="en-US" altLang="ja-JP" sz="2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)</a:t>
            </a:r>
            <a:endParaRPr lang="ja-JP" altLang="en-US" sz="24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9036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4" grpId="0"/>
      <p:bldP spid="11" grpId="0"/>
      <p:bldP spid="3" grpId="0" animBg="1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955023" y="1351101"/>
            <a:ext cx="7634286" cy="399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解決方法は</a:t>
            </a:r>
          </a:p>
          <a:p>
            <a:pPr>
              <a:lnSpc>
                <a:spcPct val="150000"/>
              </a:lnSpc>
            </a:pPr>
            <a:r>
              <a:rPr kumimoji="1" lang="ja-JP" altLang="en-US" sz="4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１．増税して収入を増やす</a:t>
            </a:r>
            <a:endParaRPr kumimoji="1" lang="en-US" altLang="ja-JP" sz="44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4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２．支出を減らす</a:t>
            </a:r>
            <a:endParaRPr lang="ja-JP" altLang="en-US" sz="44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4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３．</a:t>
            </a:r>
            <a:r>
              <a:rPr kumimoji="1" lang="en-US" altLang="ja-JP" sz="4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……</a:t>
            </a:r>
            <a:endParaRPr kumimoji="1" lang="ja-JP" altLang="en-US" sz="44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" name="タイトル 1"/>
          <p:cNvSpPr txBox="1">
            <a:spLocks/>
          </p:cNvSpPr>
          <p:nvPr/>
        </p:nvSpPr>
        <p:spPr bwMode="auto">
          <a:xfrm>
            <a:off x="0" y="-1"/>
            <a:ext cx="9143999" cy="1156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今後の課題</a:t>
            </a:r>
          </a:p>
        </p:txBody>
      </p:sp>
      <p:sp>
        <p:nvSpPr>
          <p:cNvPr id="7" name="角丸四角形 6"/>
          <p:cNvSpPr/>
          <p:nvPr/>
        </p:nvSpPr>
        <p:spPr>
          <a:xfrm>
            <a:off x="1949984" y="3183990"/>
            <a:ext cx="6114361" cy="180000"/>
          </a:xfrm>
          <a:prstGeom prst="roundRect">
            <a:avLst>
              <a:gd name="adj" fmla="val 49066"/>
            </a:avLst>
          </a:prstGeom>
          <a:solidFill>
            <a:srgbClr val="00B050">
              <a:alpha val="74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角丸四角形 7"/>
          <p:cNvSpPr/>
          <p:nvPr/>
        </p:nvSpPr>
        <p:spPr>
          <a:xfrm>
            <a:off x="1949984" y="4198432"/>
            <a:ext cx="3852000" cy="180000"/>
          </a:xfrm>
          <a:prstGeom prst="roundRect">
            <a:avLst>
              <a:gd name="adj" fmla="val 49066"/>
            </a:avLst>
          </a:prstGeom>
          <a:solidFill>
            <a:srgbClr val="00B050">
              <a:alpha val="74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角丸四角形 8"/>
          <p:cNvSpPr/>
          <p:nvPr/>
        </p:nvSpPr>
        <p:spPr>
          <a:xfrm>
            <a:off x="1949983" y="5184125"/>
            <a:ext cx="2196000" cy="180000"/>
          </a:xfrm>
          <a:prstGeom prst="roundRect">
            <a:avLst>
              <a:gd name="adj" fmla="val 49066"/>
            </a:avLst>
          </a:prstGeom>
          <a:solidFill>
            <a:srgbClr val="00B050">
              <a:alpha val="74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3072225" y="5199615"/>
            <a:ext cx="1980000" cy="148728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63000">
                <a:schemeClr val="bg1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933" y="3734872"/>
            <a:ext cx="4086035" cy="3450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28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グループ化 9"/>
          <p:cNvGrpSpPr/>
          <p:nvPr/>
        </p:nvGrpSpPr>
        <p:grpSpPr>
          <a:xfrm>
            <a:off x="143219" y="165253"/>
            <a:ext cx="8846545" cy="6544019"/>
            <a:chOff x="143219" y="165253"/>
            <a:chExt cx="8846545" cy="6544019"/>
          </a:xfrm>
        </p:grpSpPr>
        <p:sp>
          <p:nvSpPr>
            <p:cNvPr id="11" name="上リボン 10"/>
            <p:cNvSpPr/>
            <p:nvPr/>
          </p:nvSpPr>
          <p:spPr>
            <a:xfrm>
              <a:off x="1729643" y="451691"/>
              <a:ext cx="5651657" cy="793216"/>
            </a:xfrm>
            <a:prstGeom prst="ribbon2">
              <a:avLst>
                <a:gd name="adj1" fmla="val 9009"/>
                <a:gd name="adj2" fmla="val 75000"/>
              </a:avLst>
            </a:prstGeom>
            <a:solidFill>
              <a:srgbClr val="FFFFCC"/>
            </a:solidFill>
            <a:ln>
              <a:solidFill>
                <a:schemeClr val="accent6">
                  <a:shade val="95000"/>
                  <a:satMod val="105000"/>
                </a:schemeClr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正方形/長方形 11"/>
            <p:cNvSpPr/>
            <p:nvPr/>
          </p:nvSpPr>
          <p:spPr>
            <a:xfrm>
              <a:off x="143219" y="165253"/>
              <a:ext cx="8846545" cy="6544019"/>
            </a:xfrm>
            <a:prstGeom prst="rect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dirty="0">
                <a:solidFill>
                  <a:srgbClr val="CC3300"/>
                </a:solidFill>
                <a:ea typeface="HG創英角ﾎﾟｯﾌﾟ体" pitchFamily="49" charset="-128"/>
              </a:rPr>
              <a:t>税 金 ク イ ズ②</a:t>
            </a:r>
          </a:p>
        </p:txBody>
      </p:sp>
      <p:sp>
        <p:nvSpPr>
          <p:cNvPr id="3" name="四角形吹き出し 2"/>
          <p:cNvSpPr/>
          <p:nvPr/>
        </p:nvSpPr>
        <p:spPr>
          <a:xfrm>
            <a:off x="2714286" y="1829217"/>
            <a:ext cx="5834801" cy="4439381"/>
          </a:xfrm>
          <a:prstGeom prst="wedgeRectCallout">
            <a:avLst>
              <a:gd name="adj1" fmla="val -55197"/>
              <a:gd name="adj2" fmla="val -15304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/>
          </a:p>
        </p:txBody>
      </p:sp>
      <p:sp>
        <p:nvSpPr>
          <p:cNvPr id="20483" name="テキスト ボックス 3"/>
          <p:cNvSpPr txBox="1">
            <a:spLocks noChangeArrowheads="1"/>
          </p:cNvSpPr>
          <p:nvPr/>
        </p:nvSpPr>
        <p:spPr bwMode="auto">
          <a:xfrm>
            <a:off x="2824456" y="1935963"/>
            <a:ext cx="558141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2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日本の主な税金は、何種類くらいあるでしょう？</a:t>
            </a:r>
            <a:endParaRPr lang="en-US" altLang="ja-JP" sz="28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2048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" b="37317"/>
          <a:stretch/>
        </p:blipFill>
        <p:spPr bwMode="auto">
          <a:xfrm>
            <a:off x="32568" y="1615929"/>
            <a:ext cx="2819354" cy="262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テキスト ボックス 3"/>
          <p:cNvSpPr txBox="1"/>
          <p:nvPr/>
        </p:nvSpPr>
        <p:spPr>
          <a:xfrm>
            <a:off x="3611678" y="3438470"/>
            <a:ext cx="32752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①  約２０種類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611678" y="4240391"/>
            <a:ext cx="32752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②</a:t>
            </a:r>
            <a:r>
              <a:rPr lang="en-US" altLang="ja-JP" sz="3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</a:t>
            </a:r>
            <a:r>
              <a:rPr lang="ja-JP" altLang="en-US" sz="3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約５０種類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622695" y="5053330"/>
            <a:ext cx="37385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③  約１００種類</a:t>
            </a:r>
          </a:p>
        </p:txBody>
      </p:sp>
    </p:spTree>
    <p:extLst>
      <p:ext uri="{BB962C8B-B14F-4D97-AF65-F5344CB8AC3E}">
        <p14:creationId xmlns:p14="http://schemas.microsoft.com/office/powerpoint/2010/main" val="4241202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0483" grpId="0"/>
      <p:bldP spid="4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グループ化 5"/>
          <p:cNvGrpSpPr/>
          <p:nvPr/>
        </p:nvGrpSpPr>
        <p:grpSpPr>
          <a:xfrm>
            <a:off x="143219" y="165253"/>
            <a:ext cx="8846545" cy="6544019"/>
            <a:chOff x="143219" y="165253"/>
            <a:chExt cx="8846545" cy="6544019"/>
          </a:xfrm>
        </p:grpSpPr>
        <p:sp>
          <p:nvSpPr>
            <p:cNvPr id="7" name="上リボン 6"/>
            <p:cNvSpPr/>
            <p:nvPr/>
          </p:nvSpPr>
          <p:spPr>
            <a:xfrm>
              <a:off x="1729643" y="451691"/>
              <a:ext cx="5651657" cy="793216"/>
            </a:xfrm>
            <a:prstGeom prst="ribbon2">
              <a:avLst>
                <a:gd name="adj1" fmla="val 9009"/>
                <a:gd name="adj2" fmla="val 75000"/>
              </a:avLst>
            </a:prstGeom>
            <a:solidFill>
              <a:srgbClr val="FFFFCC"/>
            </a:solidFill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正方形/長方形 7"/>
            <p:cNvSpPr/>
            <p:nvPr/>
          </p:nvSpPr>
          <p:spPr>
            <a:xfrm>
              <a:off x="143219" y="165253"/>
              <a:ext cx="8846545" cy="6544019"/>
            </a:xfrm>
            <a:prstGeom prst="rect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3416355" y="429657"/>
            <a:ext cx="2363118" cy="774856"/>
          </a:xfrm>
        </p:spPr>
        <p:txBody>
          <a:bodyPr/>
          <a:lstStyle/>
          <a:p>
            <a:pPr eaLnBrk="1" hangingPunct="1"/>
            <a:r>
              <a:rPr lang="ja-JP" altLang="en-US" dirty="0">
                <a:solidFill>
                  <a:srgbClr val="CC3300"/>
                </a:solidFill>
                <a:ea typeface="HG創英角ﾎﾟｯﾌﾟ体" pitchFamily="49" charset="-128"/>
              </a:rPr>
              <a:t>答え</a:t>
            </a:r>
          </a:p>
        </p:txBody>
      </p:sp>
      <p:sp>
        <p:nvSpPr>
          <p:cNvPr id="4" name="正方形/長方形 3"/>
          <p:cNvSpPr/>
          <p:nvPr/>
        </p:nvSpPr>
        <p:spPr>
          <a:xfrm>
            <a:off x="1185598" y="3734097"/>
            <a:ext cx="6912767" cy="278537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ts val="3000"/>
              </a:lnSpc>
              <a:defRPr/>
            </a:pPr>
            <a:r>
              <a:rPr lang="ja-JP" altLang="en-US" sz="2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消費税、固定資産税、自動車税、酒税、たばこ税、法人税、所得税、相続税、贈与税、揮発油税、石油石炭税、航空機燃料税、石油ガス税、とん税、印紙税、自動車重量税、登録免許税、関税、県民税、事業税、不動産取得税、鉱区税、狩猟税、国際観光旅客税、地方消費税、ゴルフ場利用税、軽自動車税、鉱産税、都市計画税、水利地益税、共同施設税、宅地開発税、国民健康保険税、入湯税などがあります。</a:t>
            </a:r>
          </a:p>
        </p:txBody>
      </p:sp>
      <p:sp>
        <p:nvSpPr>
          <p:cNvPr id="5" name="正方形/長方形 4"/>
          <p:cNvSpPr/>
          <p:nvPr/>
        </p:nvSpPr>
        <p:spPr>
          <a:xfrm>
            <a:off x="1141529" y="2123301"/>
            <a:ext cx="6912767" cy="1323439"/>
          </a:xfrm>
          <a:prstGeom prst="rect">
            <a:avLst/>
          </a:prstGeom>
          <a:solidFill>
            <a:srgbClr val="FEF1CE"/>
          </a:solidFill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ja-JP" altLang="en-US" sz="8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② </a:t>
            </a:r>
            <a:r>
              <a:rPr lang="ja-JP" alt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約</a:t>
            </a:r>
            <a:r>
              <a:rPr lang="ja-JP" altLang="en-US" sz="8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５０</a:t>
            </a:r>
            <a:r>
              <a:rPr lang="ja-JP" alt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種類</a:t>
            </a:r>
          </a:p>
        </p:txBody>
      </p:sp>
    </p:spTree>
    <p:extLst>
      <p:ext uri="{BB962C8B-B14F-4D97-AF65-F5344CB8AC3E}">
        <p14:creationId xmlns:p14="http://schemas.microsoft.com/office/powerpoint/2010/main" val="1240008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36630" y="2336487"/>
            <a:ext cx="6270738" cy="3145904"/>
          </a:xfrm>
        </p:spPr>
        <p:txBody>
          <a:bodyPr/>
          <a:lstStyle/>
          <a:p>
            <a:r>
              <a:rPr kumimoji="1" lang="ja-JP" altLang="en-US" sz="72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キーワードは</a:t>
            </a:r>
            <a:r>
              <a:rPr kumimoji="1" lang="ja-JP" altLang="en-US" sz="115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「</a:t>
            </a:r>
            <a:r>
              <a:rPr kumimoji="1" lang="ja-JP" altLang="en-US" sz="115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公平</a:t>
            </a:r>
            <a:r>
              <a:rPr kumimoji="1" lang="ja-JP" altLang="en-US" sz="115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」</a:t>
            </a:r>
          </a:p>
        </p:txBody>
      </p:sp>
      <p:sp>
        <p:nvSpPr>
          <p:cNvPr id="4" name="タイトル 1"/>
          <p:cNvSpPr txBox="1">
            <a:spLocks/>
          </p:cNvSpPr>
          <p:nvPr/>
        </p:nvSpPr>
        <p:spPr bwMode="auto">
          <a:xfrm>
            <a:off x="0" y="-1"/>
            <a:ext cx="9143999" cy="1156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税金の集め方</a:t>
            </a:r>
          </a:p>
        </p:txBody>
      </p:sp>
    </p:spTree>
    <p:extLst>
      <p:ext uri="{BB962C8B-B14F-4D97-AF65-F5344CB8AC3E}">
        <p14:creationId xmlns:p14="http://schemas.microsoft.com/office/powerpoint/2010/main" val="581599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テキスト ボックス 6"/>
          <p:cNvSpPr txBox="1">
            <a:spLocks noChangeArrowheads="1"/>
          </p:cNvSpPr>
          <p:nvPr/>
        </p:nvSpPr>
        <p:spPr bwMode="auto">
          <a:xfrm>
            <a:off x="636707" y="1493561"/>
            <a:ext cx="7020015" cy="3421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3300"/>
              </a:lnSpc>
            </a:pPr>
            <a:r>
              <a:rPr lang="ja-JP" altLang="en-US" sz="2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どうやったら、公平に集められるかな？</a:t>
            </a:r>
            <a:endParaRPr lang="en-US" altLang="ja-JP" sz="28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3300"/>
              </a:lnSpc>
            </a:pPr>
            <a:endParaRPr lang="en-US" altLang="ja-JP" sz="28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4300"/>
              </a:lnSpc>
            </a:pPr>
            <a:r>
              <a:rPr lang="ja-JP" altLang="en-US" sz="2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ja-JP" altLang="en-US" sz="28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・みんな</a:t>
            </a:r>
            <a:r>
              <a:rPr lang="ja-JP" altLang="en-US" sz="2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から同じ金額？</a:t>
            </a:r>
            <a:endParaRPr lang="en-US" altLang="ja-JP" sz="28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4300"/>
              </a:lnSpc>
            </a:pPr>
            <a:r>
              <a:rPr lang="ja-JP" altLang="en-US" sz="2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ja-JP" altLang="en-US" sz="28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・多く持ってる</a:t>
            </a:r>
            <a:r>
              <a:rPr lang="ja-JP" altLang="en-US" sz="2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人が全額負担？</a:t>
            </a:r>
          </a:p>
          <a:p>
            <a:pPr>
              <a:lnSpc>
                <a:spcPts val="4300"/>
              </a:lnSpc>
            </a:pPr>
            <a:r>
              <a:rPr lang="ja-JP" altLang="en-US" sz="2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ja-JP" altLang="en-US" sz="28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・みんな</a:t>
            </a:r>
            <a:r>
              <a:rPr lang="ja-JP" altLang="en-US" sz="2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から同じ率で？</a:t>
            </a:r>
            <a:endParaRPr lang="en-US" altLang="ja-JP" sz="28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4300"/>
              </a:lnSpc>
            </a:pPr>
            <a:r>
              <a:rPr lang="ja-JP" altLang="en-US" sz="2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ja-JP" altLang="en-US" sz="28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・負担</a:t>
            </a:r>
            <a:r>
              <a:rPr lang="ja-JP" altLang="en-US" sz="2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能力に応じて？</a:t>
            </a:r>
          </a:p>
          <a:p>
            <a:endParaRPr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8" name="タイトル 1"/>
          <p:cNvSpPr txBox="1">
            <a:spLocks/>
          </p:cNvSpPr>
          <p:nvPr/>
        </p:nvSpPr>
        <p:spPr bwMode="auto">
          <a:xfrm>
            <a:off x="0" y="-1"/>
            <a:ext cx="9143999" cy="1156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公平に集めるって？</a:t>
            </a:r>
          </a:p>
        </p:txBody>
      </p:sp>
      <p:grpSp>
        <p:nvGrpSpPr>
          <p:cNvPr id="4" name="グループ化 3"/>
          <p:cNvGrpSpPr/>
          <p:nvPr/>
        </p:nvGrpSpPr>
        <p:grpSpPr>
          <a:xfrm>
            <a:off x="1100831" y="5538788"/>
            <a:ext cx="4623694" cy="668365"/>
            <a:chOff x="1100831" y="5538788"/>
            <a:chExt cx="4623694" cy="668365"/>
          </a:xfrm>
        </p:grpSpPr>
        <p:sp>
          <p:nvSpPr>
            <p:cNvPr id="14342" name="テキスト ボックス 7"/>
            <p:cNvSpPr txBox="1">
              <a:spLocks noChangeArrowheads="1"/>
            </p:cNvSpPr>
            <p:nvPr/>
          </p:nvSpPr>
          <p:spPr bwMode="auto">
            <a:xfrm>
              <a:off x="1100831" y="5538788"/>
              <a:ext cx="4623694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ja-JP" altLang="en-US" sz="3600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どうしたらいいの？</a:t>
              </a:r>
            </a:p>
          </p:txBody>
        </p:sp>
        <p:sp>
          <p:nvSpPr>
            <p:cNvPr id="11" name="角丸四角形 10"/>
            <p:cNvSpPr/>
            <p:nvPr/>
          </p:nvSpPr>
          <p:spPr>
            <a:xfrm>
              <a:off x="1166933" y="6063153"/>
              <a:ext cx="4236598" cy="144000"/>
            </a:xfrm>
            <a:prstGeom prst="roundRect">
              <a:avLst>
                <a:gd name="adj" fmla="val 49066"/>
              </a:avLst>
            </a:prstGeom>
            <a:solidFill>
              <a:srgbClr val="0070C0">
                <a:alpha val="80000"/>
              </a:srgb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" name="角丸四角形吹き出し 2"/>
          <p:cNvSpPr/>
          <p:nvPr/>
        </p:nvSpPr>
        <p:spPr>
          <a:xfrm>
            <a:off x="493487" y="1355074"/>
            <a:ext cx="7042050" cy="3349129"/>
          </a:xfrm>
          <a:prstGeom prst="wedgeRoundRectCallout">
            <a:avLst>
              <a:gd name="adj1" fmla="val -182"/>
              <a:gd name="adj2" fmla="val 59211"/>
              <a:gd name="adj3" fmla="val 16667"/>
            </a:avLst>
          </a:prstGeom>
          <a:noFill/>
          <a:ln w="31750"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50" name="Picture 2" descr="\\oa-serv1\public\業務３課\04租税教育推進部\07テキスト・副読本等\01租税教育講義用テキスト\2019年度版\girl_quest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0810" y="2624616"/>
            <a:ext cx="3965269" cy="4233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4466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43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43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コンテンツ プレースホルダー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9021713"/>
              </p:ext>
            </p:extLst>
          </p:nvPr>
        </p:nvGraphicFramePr>
        <p:xfrm>
          <a:off x="457200" y="1557338"/>
          <a:ext cx="8229601" cy="4896000"/>
        </p:xfrm>
        <a:graphic>
          <a:graphicData uri="http://schemas.openxmlformats.org/drawingml/2006/table">
            <a:tbl>
              <a:tblPr>
                <a:tableStyleId>{C4B1156A-380E-4F78-BDF5-A606A8083BF9}</a:tableStyleId>
              </a:tblPr>
              <a:tblGrid>
                <a:gridCol w="8461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64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17869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06522">
                <a:tc>
                  <a:txBody>
                    <a:bodyPr/>
                    <a:lstStyle/>
                    <a:p>
                      <a:pPr algn="ctr" fontAlgn="t"/>
                      <a:r>
                        <a:rPr lang="ja-JP" altLang="en-US" sz="1800" b="0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</a:t>
                      </a:r>
                      <a:endParaRPr lang="ja-JP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9525" marR="9525" marT="9525" marB="0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3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1800" b="0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持っている</a:t>
                      </a:r>
                    </a:p>
                    <a:p>
                      <a:pPr algn="ctr" rtl="0" fontAlgn="ctr"/>
                      <a:r>
                        <a:rPr lang="ja-JP" altLang="en-US" sz="1800" b="0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お金</a:t>
                      </a:r>
                      <a:endParaRPr lang="ja-JP" alt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800" b="0" u="none" strike="noStrike" cap="none" normalizeH="0" baseline="0" dirty="0">
                          <a:ln>
                            <a:noFill/>
                          </a:ln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集める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800" b="0" u="none" strike="noStrike" cap="none" normalizeH="0" baseline="0" dirty="0">
                          <a:ln>
                            <a:noFill/>
                          </a:ln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お金</a:t>
                      </a:r>
                      <a:endParaRPr kumimoji="1" lang="ja-JP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800" b="0" u="none" strike="noStrike" cap="none" normalizeH="0" baseline="0" dirty="0">
                          <a:ln>
                            <a:noFill/>
                          </a:ln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残り</a:t>
                      </a:r>
                      <a:endParaRPr kumimoji="1" lang="ja-JP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3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1800" b="0" u="none" strike="noStrike" dirty="0">
                          <a:effectLst/>
                        </a:rPr>
                        <a:t>　</a:t>
                      </a:r>
                      <a:endParaRPr lang="ja-JP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>
                    <a:lnB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3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056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Ａ</a:t>
                      </a:r>
                      <a:r>
                        <a:rPr lang="ja-JP" altLang="en-US" sz="1800" b="0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さん</a:t>
                      </a:r>
                      <a:endParaRPr lang="ja-JP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3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3200" b="1" u="none" strike="noStrike" dirty="0">
                          <a:effectLst/>
                          <a:latin typeface="+mn-lt"/>
                          <a:ea typeface="ＭＳ ゴシック" panose="020B0609070205080204" pitchFamily="49" charset="-128"/>
                        </a:rPr>
                        <a:t>700</a:t>
                      </a:r>
                      <a:endParaRPr lang="en-US" altLang="ja-JP" sz="3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ＭＳ ゴシック" panose="020B0609070205080204" pitchFamily="49" charset="-128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3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3200" b="1" u="none" strike="noStrike" dirty="0">
                          <a:effectLst/>
                          <a:latin typeface="+mn-lt"/>
                          <a:ea typeface="ＭＳ ゴシック" panose="020B0609070205080204" pitchFamily="49" charset="-128"/>
                        </a:rPr>
                        <a:t>100</a:t>
                      </a:r>
                      <a:endParaRPr lang="en-US" altLang="ja-JP" sz="3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ＭＳ ゴシック" panose="020B0609070205080204" pitchFamily="49" charset="-128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3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3200" b="1" u="none" strike="noStrike" dirty="0">
                          <a:effectLst/>
                          <a:latin typeface="+mn-lt"/>
                          <a:ea typeface="ＭＳ ゴシック" panose="020B0609070205080204" pitchFamily="49" charset="-128"/>
                        </a:rPr>
                        <a:t>600</a:t>
                      </a:r>
                      <a:endParaRPr lang="en-US" altLang="ja-JP" sz="3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ＭＳ ゴシック" panose="020B0609070205080204" pitchFamily="49" charset="-128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3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1800" b="0" u="none" strike="noStrike" dirty="0">
                          <a:effectLst/>
                        </a:rPr>
                        <a:t>　</a:t>
                      </a:r>
                      <a:endParaRPr lang="ja-JP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>
                    <a:lnT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3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8963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Ｂ</a:t>
                      </a:r>
                      <a:r>
                        <a:rPr lang="ja-JP" altLang="en-US" sz="1800" b="0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さん</a:t>
                      </a:r>
                      <a:endParaRPr lang="ja-JP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3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3200" b="1" u="none" strike="noStrike" dirty="0">
                          <a:effectLst/>
                          <a:latin typeface="+mn-lt"/>
                          <a:ea typeface="ＭＳ ゴシック" panose="020B0609070205080204" pitchFamily="49" charset="-128"/>
                        </a:rPr>
                        <a:t>250</a:t>
                      </a:r>
                      <a:endParaRPr lang="en-US" altLang="ja-JP" sz="3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ＭＳ ゴシック" panose="020B0609070205080204" pitchFamily="49" charset="-128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3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3200" b="1" u="none" strike="noStrike" dirty="0">
                          <a:effectLst/>
                          <a:latin typeface="+mn-lt"/>
                          <a:ea typeface="ＭＳ ゴシック" panose="020B0609070205080204" pitchFamily="49" charset="-128"/>
                        </a:rPr>
                        <a:t>100</a:t>
                      </a:r>
                      <a:endParaRPr lang="en-US" altLang="ja-JP" sz="3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ＭＳ ゴシック" panose="020B0609070205080204" pitchFamily="49" charset="-128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3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3200" b="1" u="none" strike="noStrike" dirty="0">
                          <a:effectLst/>
                          <a:latin typeface="+mn-lt"/>
                          <a:ea typeface="ＭＳ ゴシック" panose="020B0609070205080204" pitchFamily="49" charset="-128"/>
                        </a:rPr>
                        <a:t>150</a:t>
                      </a:r>
                      <a:endParaRPr lang="en-US" altLang="ja-JP" sz="3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ＭＳ ゴシック" panose="020B0609070205080204" pitchFamily="49" charset="-128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3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1800" b="0" u="none" strike="noStrike" dirty="0">
                          <a:effectLst/>
                        </a:rPr>
                        <a:t>　</a:t>
                      </a:r>
                      <a:endParaRPr lang="ja-JP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>
                    <a:lnT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3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8963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Ｃ</a:t>
                      </a:r>
                      <a:r>
                        <a:rPr lang="ja-JP" altLang="en-US" sz="1800" b="0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さん</a:t>
                      </a:r>
                      <a:endParaRPr lang="ja-JP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3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3200" b="1" u="none" strike="noStrike" dirty="0">
                          <a:effectLst/>
                          <a:latin typeface="+mn-lt"/>
                          <a:ea typeface="ＭＳ ゴシック" panose="020B0609070205080204" pitchFamily="49" charset="-128"/>
                        </a:rPr>
                        <a:t>50</a:t>
                      </a:r>
                      <a:endParaRPr lang="en-US" altLang="ja-JP" sz="3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ＭＳ ゴシック" panose="020B0609070205080204" pitchFamily="49" charset="-128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3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3200" b="1" u="none" strike="noStrike" dirty="0">
                          <a:effectLst/>
                          <a:latin typeface="+mn-lt"/>
                          <a:ea typeface="ＭＳ ゴシック" panose="020B0609070205080204" pitchFamily="49" charset="-128"/>
                        </a:rPr>
                        <a:t>100</a:t>
                      </a:r>
                      <a:endParaRPr lang="en-US" altLang="ja-JP" sz="3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ＭＳ ゴシック" panose="020B0609070205080204" pitchFamily="49" charset="-128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3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3200" b="1" u="none" strike="noStrike" dirty="0">
                          <a:effectLst/>
                          <a:latin typeface="+mn-lt"/>
                          <a:ea typeface="ＭＳ ゴシック" panose="020B0609070205080204" pitchFamily="49" charset="-128"/>
                        </a:rPr>
                        <a:t>-50</a:t>
                      </a:r>
                      <a:endParaRPr lang="en-US" altLang="ja-JP" sz="3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ＭＳ ゴシック" panose="020B0609070205080204" pitchFamily="49" charset="-128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3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1800" b="0" u="none" strike="noStrike" dirty="0">
                          <a:effectLst/>
                        </a:rPr>
                        <a:t>　</a:t>
                      </a:r>
                      <a:endParaRPr lang="ja-JP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>
                    <a:lnT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3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89638"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1800" b="0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計</a:t>
                      </a:r>
                      <a:endParaRPr lang="ja-JP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5F3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3200" b="1" u="none" strike="noStrike" dirty="0">
                          <a:effectLst/>
                          <a:latin typeface="+mn-lt"/>
                          <a:ea typeface="ＭＳ ゴシック" panose="020B0609070205080204" pitchFamily="49" charset="-128"/>
                        </a:rPr>
                        <a:t>1,000</a:t>
                      </a:r>
                      <a:endParaRPr lang="en-US" altLang="ja-JP" sz="3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ＭＳ ゴシック" panose="020B0609070205080204" pitchFamily="49" charset="-128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5F3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3200" b="1" u="none" strike="noStrike" dirty="0">
                          <a:effectLst/>
                          <a:latin typeface="+mn-lt"/>
                          <a:ea typeface="ＭＳ ゴシック" panose="020B0609070205080204" pitchFamily="49" charset="-128"/>
                        </a:rPr>
                        <a:t>300</a:t>
                      </a:r>
                      <a:endParaRPr lang="en-US" altLang="ja-JP" sz="3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ＭＳ ゴシック" panose="020B0609070205080204" pitchFamily="49" charset="-128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5F3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3200" b="1" u="none" strike="noStrike" dirty="0">
                          <a:effectLst/>
                          <a:latin typeface="+mn-lt"/>
                          <a:ea typeface="ＭＳ ゴシック" panose="020B0609070205080204" pitchFamily="49" charset="-128"/>
                        </a:rPr>
                        <a:t>700</a:t>
                      </a:r>
                      <a:endParaRPr lang="en-US" altLang="ja-JP" sz="3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ＭＳ ゴシック" panose="020B0609070205080204" pitchFamily="49" charset="-128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5F3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1800" b="0" u="none" strike="noStrike" dirty="0">
                          <a:effectLst/>
                        </a:rPr>
                        <a:t>　</a:t>
                      </a:r>
                      <a:endParaRPr lang="ja-JP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>
                    <a:lnT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5F3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7" name="Picture 2" descr="泣いている男性会社員のイラスト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6648" y="4496374"/>
            <a:ext cx="936000" cy="93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円形吹き出し 7"/>
          <p:cNvSpPr/>
          <p:nvPr/>
        </p:nvSpPr>
        <p:spPr>
          <a:xfrm>
            <a:off x="6732588" y="4652963"/>
            <a:ext cx="1800225" cy="738187"/>
          </a:xfrm>
          <a:prstGeom prst="wedgeEllipseCallout">
            <a:avLst>
              <a:gd name="adj1" fmla="val -70753"/>
              <a:gd name="adj2" fmla="val -11455"/>
            </a:avLst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9" name="Picture 8" descr="困っている女性会社員のイラスト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92749" y="3505819"/>
            <a:ext cx="893080" cy="93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円形吹き出し 9"/>
          <p:cNvSpPr/>
          <p:nvPr/>
        </p:nvSpPr>
        <p:spPr>
          <a:xfrm>
            <a:off x="6732588" y="3644900"/>
            <a:ext cx="1800225" cy="738188"/>
          </a:xfrm>
          <a:prstGeom prst="wedgeEllipseCallout">
            <a:avLst>
              <a:gd name="adj1" fmla="val -70753"/>
              <a:gd name="adj2" fmla="val -11455"/>
            </a:avLst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1" name="テキスト ボックス 12"/>
          <p:cNvSpPr txBox="1">
            <a:spLocks noChangeArrowheads="1"/>
          </p:cNvSpPr>
          <p:nvPr/>
        </p:nvSpPr>
        <p:spPr bwMode="auto">
          <a:xfrm>
            <a:off x="6831648" y="3723323"/>
            <a:ext cx="1781175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何でＡさんと同じ金額なの！</a:t>
            </a:r>
          </a:p>
        </p:txBody>
      </p:sp>
      <p:pic>
        <p:nvPicPr>
          <p:cNvPr id="12" name="Picture 2" descr="ガッツポーズをしている女の子のイラスト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87988" y="2479771"/>
            <a:ext cx="860425" cy="97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円形吹き出し 12"/>
          <p:cNvSpPr/>
          <p:nvPr/>
        </p:nvSpPr>
        <p:spPr>
          <a:xfrm>
            <a:off x="6699537" y="2583402"/>
            <a:ext cx="1939925" cy="786861"/>
          </a:xfrm>
          <a:prstGeom prst="wedgeEllipseCallout">
            <a:avLst>
              <a:gd name="adj1" fmla="val -70753"/>
              <a:gd name="adj2" fmla="val -11455"/>
            </a:avLst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4" name="テキスト ボックス 13"/>
          <p:cNvSpPr txBox="1">
            <a:spLocks noChangeArrowheads="1"/>
          </p:cNvSpPr>
          <p:nvPr/>
        </p:nvSpPr>
        <p:spPr bwMode="auto">
          <a:xfrm>
            <a:off x="6825896" y="2672763"/>
            <a:ext cx="188753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みんな同じ金額</a:t>
            </a:r>
          </a:p>
          <a:p>
            <a:r>
              <a: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だから平等よね！</a:t>
            </a:r>
          </a:p>
        </p:txBody>
      </p:sp>
      <p:sp>
        <p:nvSpPr>
          <p:cNvPr id="15" name="タイトル 1"/>
          <p:cNvSpPr txBox="1">
            <a:spLocks/>
          </p:cNvSpPr>
          <p:nvPr/>
        </p:nvSpPr>
        <p:spPr bwMode="auto">
          <a:xfrm>
            <a:off x="0" y="-1"/>
            <a:ext cx="9143999" cy="1156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r>
              <a:rPr lang="ja-JP" altLang="en-US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①みんな</a:t>
            </a:r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から同じ金額を集める</a:t>
            </a:r>
          </a:p>
        </p:txBody>
      </p:sp>
      <p:sp>
        <p:nvSpPr>
          <p:cNvPr id="6" name="テキスト ボックス 8"/>
          <p:cNvSpPr txBox="1">
            <a:spLocks noChangeArrowheads="1"/>
          </p:cNvSpPr>
          <p:nvPr/>
        </p:nvSpPr>
        <p:spPr bwMode="auto">
          <a:xfrm>
            <a:off x="6891338" y="4808538"/>
            <a:ext cx="17811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払えないよ！</a:t>
            </a:r>
          </a:p>
        </p:txBody>
      </p:sp>
    </p:spTree>
    <p:extLst>
      <p:ext uri="{BB962C8B-B14F-4D97-AF65-F5344CB8AC3E}">
        <p14:creationId xmlns:p14="http://schemas.microsoft.com/office/powerpoint/2010/main" val="1278191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/>
      <p:bldP spid="13" grpId="0" animBg="1"/>
      <p:bldP spid="14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コンテンツ プレースホルダー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3846468"/>
              </p:ext>
            </p:extLst>
          </p:nvPr>
        </p:nvGraphicFramePr>
        <p:xfrm>
          <a:off x="457200" y="1557338"/>
          <a:ext cx="8229599" cy="4895997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8519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06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1066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06522"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1800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</a:t>
                      </a:r>
                      <a:endParaRPr lang="ja-JP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9525" marR="9525" marT="9525" marB="0"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4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1800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持っている</a:t>
                      </a:r>
                    </a:p>
                    <a:p>
                      <a:pPr algn="ctr" rtl="0" fontAlgn="ctr"/>
                      <a:r>
                        <a:rPr lang="ja-JP" altLang="en-US" sz="1800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お金</a:t>
                      </a:r>
                      <a:endParaRPr lang="ja-JP" alt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4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集める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お金</a:t>
                      </a:r>
                      <a:endParaRPr kumimoji="1" lang="ja-JP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4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残り</a:t>
                      </a:r>
                      <a:endParaRPr kumimoji="1" lang="ja-JP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4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1800" u="none" strike="noStrike" dirty="0">
                          <a:effectLst/>
                        </a:rPr>
                        <a:t>　</a:t>
                      </a:r>
                      <a:endParaRPr lang="ja-JP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4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056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Ａ</a:t>
                      </a:r>
                      <a:r>
                        <a:rPr lang="ja-JP" altLang="en-US" sz="1800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さん</a:t>
                      </a:r>
                      <a:endParaRPr lang="ja-JP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4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3200" b="1" u="none" strike="noStrike" dirty="0">
                          <a:effectLst/>
                        </a:rPr>
                        <a:t>700</a:t>
                      </a:r>
                      <a:endParaRPr lang="en-US" altLang="ja-JP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4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3200" b="1" u="none" strike="noStrike" dirty="0">
                          <a:effectLst/>
                        </a:rPr>
                        <a:t>300</a:t>
                      </a:r>
                      <a:endParaRPr lang="en-US" altLang="ja-JP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4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3200" b="1" u="none" strike="noStrike" dirty="0">
                          <a:effectLst/>
                        </a:rPr>
                        <a:t>400</a:t>
                      </a:r>
                      <a:endParaRPr lang="en-US" altLang="ja-JP" sz="3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4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1800" u="none" strike="noStrike" dirty="0">
                          <a:effectLst/>
                        </a:rPr>
                        <a:t>　</a:t>
                      </a:r>
                      <a:endParaRPr lang="ja-JP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4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8963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Ｂ</a:t>
                      </a:r>
                      <a:r>
                        <a:rPr lang="ja-JP" altLang="en-US" sz="1800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さん</a:t>
                      </a:r>
                      <a:endParaRPr lang="ja-JP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4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3200" b="1" u="none" strike="noStrike" dirty="0">
                          <a:effectLst/>
                        </a:rPr>
                        <a:t>250</a:t>
                      </a:r>
                      <a:endParaRPr lang="en-US" altLang="ja-JP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4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3200" b="1" u="none" strike="noStrike" dirty="0">
                          <a:effectLst/>
                        </a:rPr>
                        <a:t>0</a:t>
                      </a:r>
                      <a:endParaRPr lang="en-US" altLang="ja-JP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4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3200" b="1" u="none" strike="noStrike" dirty="0">
                          <a:effectLst/>
                        </a:rPr>
                        <a:t>250</a:t>
                      </a:r>
                      <a:endParaRPr lang="en-US" altLang="ja-JP" sz="3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4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1800" u="none" strike="noStrike" dirty="0">
                          <a:effectLst/>
                        </a:rPr>
                        <a:t>　</a:t>
                      </a:r>
                      <a:endParaRPr lang="ja-JP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4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8963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Ｃ</a:t>
                      </a:r>
                      <a:r>
                        <a:rPr lang="ja-JP" altLang="en-US" sz="1800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さん</a:t>
                      </a:r>
                      <a:endParaRPr lang="ja-JP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4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3200" b="1" u="none" strike="noStrike" dirty="0">
                          <a:effectLst/>
                        </a:rPr>
                        <a:t>50</a:t>
                      </a:r>
                      <a:endParaRPr lang="en-US" altLang="ja-JP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4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3200" b="1" u="none" strike="noStrike" dirty="0">
                          <a:effectLst/>
                        </a:rPr>
                        <a:t>0</a:t>
                      </a:r>
                      <a:endParaRPr lang="en-US" altLang="ja-JP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4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3200" b="1" u="none" strike="noStrike" dirty="0">
                          <a:effectLst/>
                        </a:rPr>
                        <a:t>50</a:t>
                      </a:r>
                      <a:endParaRPr lang="en-US" altLang="ja-JP" sz="3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4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1800" u="none" strike="noStrike" dirty="0">
                          <a:effectLst/>
                        </a:rPr>
                        <a:t>　</a:t>
                      </a:r>
                      <a:endParaRPr lang="ja-JP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4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89637"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1800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計</a:t>
                      </a:r>
                      <a:endParaRPr lang="ja-JP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EF4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3200" b="1" u="none" strike="noStrike" dirty="0">
                          <a:effectLst/>
                        </a:rPr>
                        <a:t>1,000</a:t>
                      </a:r>
                      <a:endParaRPr lang="en-US" altLang="ja-JP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EF4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3200" b="1" u="none" strike="noStrike" dirty="0">
                          <a:effectLst/>
                        </a:rPr>
                        <a:t>300</a:t>
                      </a:r>
                      <a:endParaRPr lang="en-US" altLang="ja-JP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EF4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3200" b="1" u="none" strike="noStrike" dirty="0">
                          <a:effectLst/>
                        </a:rPr>
                        <a:t>700</a:t>
                      </a:r>
                      <a:endParaRPr lang="en-US" altLang="ja-JP" sz="3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EF4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1800" u="none" strike="noStrike" dirty="0">
                          <a:effectLst/>
                        </a:rPr>
                        <a:t>　</a:t>
                      </a:r>
                      <a:endParaRPr lang="ja-JP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EF4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円形吹き出し 7"/>
          <p:cNvSpPr/>
          <p:nvPr/>
        </p:nvSpPr>
        <p:spPr>
          <a:xfrm>
            <a:off x="6743794" y="2576134"/>
            <a:ext cx="1800225" cy="738188"/>
          </a:xfrm>
          <a:prstGeom prst="wedgeEllipseCallout">
            <a:avLst>
              <a:gd name="adj1" fmla="val -61143"/>
              <a:gd name="adj2" fmla="val 16901"/>
            </a:avLst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5396" name="テキスト ボックス 8"/>
          <p:cNvSpPr txBox="1">
            <a:spLocks noChangeArrowheads="1"/>
          </p:cNvSpPr>
          <p:nvPr/>
        </p:nvSpPr>
        <p:spPr bwMode="auto">
          <a:xfrm>
            <a:off x="6754813" y="2752725"/>
            <a:ext cx="19129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私だけ払うの？</a:t>
            </a:r>
          </a:p>
        </p:txBody>
      </p:sp>
      <p:pic>
        <p:nvPicPr>
          <p:cNvPr id="15397" name="Picture 6" descr="怒っている女性会社員のイラスト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38788" y="2492279"/>
            <a:ext cx="1106909" cy="9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喜んでいる男性会社員のイラスト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54925" y="4500563"/>
            <a:ext cx="9366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 descr="照れている女性会社員のイラスト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54924" y="3514820"/>
            <a:ext cx="937590" cy="93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円形吹き出し 9"/>
          <p:cNvSpPr/>
          <p:nvPr/>
        </p:nvSpPr>
        <p:spPr>
          <a:xfrm>
            <a:off x="5781675" y="4600575"/>
            <a:ext cx="1800225" cy="738188"/>
          </a:xfrm>
          <a:prstGeom prst="wedgeEllipseCallout">
            <a:avLst>
              <a:gd name="adj1" fmla="val 61397"/>
              <a:gd name="adj2" fmla="val 2481"/>
            </a:avLst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1" name="円形吹き出し 10"/>
          <p:cNvSpPr/>
          <p:nvPr/>
        </p:nvSpPr>
        <p:spPr>
          <a:xfrm>
            <a:off x="6421629" y="3778537"/>
            <a:ext cx="1171575" cy="451940"/>
          </a:xfrm>
          <a:prstGeom prst="wedgeEllipseCallout">
            <a:avLst>
              <a:gd name="adj1" fmla="val 61397"/>
              <a:gd name="adj2" fmla="val 2481"/>
            </a:avLst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3" name="テキスト ボックス 8"/>
          <p:cNvSpPr txBox="1">
            <a:spLocks noChangeArrowheads="1"/>
          </p:cNvSpPr>
          <p:nvPr/>
        </p:nvSpPr>
        <p:spPr bwMode="auto">
          <a:xfrm>
            <a:off x="6399595" y="3834004"/>
            <a:ext cx="128765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ラッキー！</a:t>
            </a:r>
          </a:p>
        </p:txBody>
      </p:sp>
      <p:sp>
        <p:nvSpPr>
          <p:cNvPr id="14" name="テキスト ボックス 8"/>
          <p:cNvSpPr txBox="1">
            <a:spLocks noChangeArrowheads="1"/>
          </p:cNvSpPr>
          <p:nvPr/>
        </p:nvSpPr>
        <p:spPr bwMode="auto">
          <a:xfrm>
            <a:off x="5883007" y="4738688"/>
            <a:ext cx="187034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ラッキー</a:t>
            </a:r>
            <a:r>
              <a:rPr lang="en-US" altLang="ja-JP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!!</a:t>
            </a:r>
            <a:endParaRPr lang="ja-JP" altLang="en-US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5" name="タイトル 1"/>
          <p:cNvSpPr txBox="1">
            <a:spLocks/>
          </p:cNvSpPr>
          <p:nvPr/>
        </p:nvSpPr>
        <p:spPr bwMode="auto">
          <a:xfrm>
            <a:off x="0" y="-1"/>
            <a:ext cx="9143999" cy="1156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r>
              <a:rPr lang="ja-JP" altLang="en-US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②特定</a:t>
            </a:r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の人が全額負担する</a:t>
            </a:r>
          </a:p>
        </p:txBody>
      </p:sp>
    </p:spTree>
    <p:extLst>
      <p:ext uri="{BB962C8B-B14F-4D97-AF65-F5344CB8AC3E}">
        <p14:creationId xmlns:p14="http://schemas.microsoft.com/office/powerpoint/2010/main" val="1305797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5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5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5396" grpId="0"/>
      <p:bldP spid="10" grpId="0" animBg="1"/>
      <p:bldP spid="11" grpId="0" animBg="1"/>
      <p:bldP spid="13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タイトル 1"/>
          <p:cNvSpPr>
            <a:spLocks noGrp="1"/>
          </p:cNvSpPr>
          <p:nvPr>
            <p:ph type="title"/>
          </p:nvPr>
        </p:nvSpPr>
        <p:spPr>
          <a:xfrm>
            <a:off x="468217" y="0"/>
            <a:ext cx="8229600" cy="1509311"/>
          </a:xfrm>
        </p:spPr>
        <p:txBody>
          <a:bodyPr/>
          <a:lstStyle/>
          <a:p>
            <a:r>
              <a:rPr lang="ja-JP" altLang="en-US" sz="7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今日のお話</a:t>
            </a:r>
          </a:p>
        </p:txBody>
      </p:sp>
      <p:sp>
        <p:nvSpPr>
          <p:cNvPr id="18434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569387" y="2186264"/>
            <a:ext cx="6357770" cy="4234647"/>
          </a:xfrm>
        </p:spPr>
        <p:txBody>
          <a:bodyPr/>
          <a:lstStyle/>
          <a:p>
            <a:pPr>
              <a:lnSpc>
                <a:spcPts val="5400"/>
              </a:lnSpc>
            </a:pPr>
            <a:r>
              <a:rPr lang="ja-JP" altLang="en-US" sz="4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税金はなぜ必要なの？</a:t>
            </a:r>
            <a:endParaRPr lang="en-US" altLang="ja-JP" sz="4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5400"/>
              </a:lnSpc>
            </a:pPr>
            <a:r>
              <a:rPr lang="ja-JP" altLang="en-US" sz="4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日本の財政と課題</a:t>
            </a:r>
            <a:endParaRPr lang="en-US" altLang="ja-JP" sz="4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5400"/>
              </a:lnSpc>
            </a:pPr>
            <a:r>
              <a:rPr lang="ja-JP" altLang="en-US" sz="4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公平に集めるって？</a:t>
            </a:r>
            <a:endParaRPr lang="en-US" altLang="ja-JP" sz="4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5400"/>
              </a:lnSpc>
            </a:pPr>
            <a:r>
              <a:rPr lang="ja-JP" altLang="en-US" sz="4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公平に使うって？</a:t>
            </a:r>
          </a:p>
          <a:p>
            <a:pPr>
              <a:lnSpc>
                <a:spcPts val="5400"/>
              </a:lnSpc>
            </a:pPr>
            <a:r>
              <a:rPr lang="ja-JP" altLang="en-US" sz="4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税金から見た民主主義</a:t>
            </a:r>
          </a:p>
          <a:p>
            <a:pPr>
              <a:lnSpc>
                <a:spcPts val="5400"/>
              </a:lnSpc>
            </a:pPr>
            <a:endParaRPr lang="ja-JP" altLang="en-US" sz="4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9" name="角丸四角形 8"/>
          <p:cNvSpPr/>
          <p:nvPr/>
        </p:nvSpPr>
        <p:spPr>
          <a:xfrm>
            <a:off x="1927954" y="3503351"/>
            <a:ext cx="5530467" cy="252000"/>
          </a:xfrm>
          <a:prstGeom prst="roundRect">
            <a:avLst>
              <a:gd name="adj" fmla="val 49066"/>
            </a:avLst>
          </a:prstGeom>
          <a:solidFill>
            <a:srgbClr val="FFC000"/>
          </a:solidFill>
          <a:ln>
            <a:noFill/>
          </a:ln>
          <a:effectLst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角丸四角形 9"/>
          <p:cNvSpPr/>
          <p:nvPr/>
        </p:nvSpPr>
        <p:spPr>
          <a:xfrm>
            <a:off x="1927954" y="5132029"/>
            <a:ext cx="5530467" cy="252000"/>
          </a:xfrm>
          <a:prstGeom prst="roundRect">
            <a:avLst>
              <a:gd name="adj" fmla="val 49066"/>
            </a:avLst>
          </a:prstGeom>
          <a:solidFill>
            <a:srgbClr val="FFC000"/>
          </a:solidFill>
          <a:ln>
            <a:noFill/>
          </a:ln>
          <a:effectLst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角丸四角形 10"/>
          <p:cNvSpPr/>
          <p:nvPr/>
        </p:nvSpPr>
        <p:spPr>
          <a:xfrm>
            <a:off x="1927953" y="4325011"/>
            <a:ext cx="5530467" cy="252000"/>
          </a:xfrm>
          <a:prstGeom prst="roundRect">
            <a:avLst>
              <a:gd name="adj" fmla="val 49066"/>
            </a:avLst>
          </a:prstGeom>
          <a:solidFill>
            <a:srgbClr val="FFC000"/>
          </a:solidFill>
          <a:ln>
            <a:noFill/>
          </a:ln>
          <a:effectLst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角丸四角形 11"/>
          <p:cNvSpPr/>
          <p:nvPr/>
        </p:nvSpPr>
        <p:spPr>
          <a:xfrm>
            <a:off x="1927953" y="5920638"/>
            <a:ext cx="5530467" cy="252000"/>
          </a:xfrm>
          <a:prstGeom prst="roundRect">
            <a:avLst>
              <a:gd name="adj" fmla="val 49066"/>
            </a:avLst>
          </a:prstGeom>
          <a:solidFill>
            <a:srgbClr val="FFC000"/>
          </a:solidFill>
          <a:ln>
            <a:noFill/>
          </a:ln>
          <a:effectLst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角丸四角形 12"/>
          <p:cNvSpPr/>
          <p:nvPr/>
        </p:nvSpPr>
        <p:spPr>
          <a:xfrm>
            <a:off x="1927954" y="2716082"/>
            <a:ext cx="5530467" cy="252000"/>
          </a:xfrm>
          <a:prstGeom prst="roundRect">
            <a:avLst>
              <a:gd name="adj" fmla="val 49066"/>
            </a:avLst>
          </a:prstGeom>
          <a:solidFill>
            <a:srgbClr val="FFC000"/>
          </a:solidFill>
          <a:ln>
            <a:noFill/>
          </a:ln>
          <a:effectLst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5341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コンテンツ プレースホルダー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755327"/>
              </p:ext>
            </p:extLst>
          </p:nvPr>
        </p:nvGraphicFramePr>
        <p:xfrm>
          <a:off x="468313" y="1557338"/>
          <a:ext cx="8229600" cy="4895852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7759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55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1898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0646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</a:t>
                      </a:r>
                      <a:endParaRPr kumimoji="0" lang="ja-JP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9525" marR="9525" marT="9525" marB="0" horzOverflow="overflow"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1800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持っている</a:t>
                      </a:r>
                    </a:p>
                    <a:p>
                      <a:pPr algn="ctr" rtl="0" fontAlgn="ctr"/>
                      <a:r>
                        <a:rPr lang="ja-JP" altLang="en-US" sz="1800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お金</a:t>
                      </a:r>
                      <a:endParaRPr lang="ja-JP" alt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一律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30%</a:t>
                      </a:r>
                      <a:endParaRPr kumimoji="1" lang="ja-JP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残り</a:t>
                      </a:r>
                      <a:endParaRPr kumimoji="1" lang="ja-JP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525" marR="9525" marT="9525" marB="0" horzOverflow="overflow"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076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Ａ</a:t>
                      </a:r>
                      <a:r>
                        <a:rPr kumimoji="0" lang="ja-JP" alt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さん</a:t>
                      </a:r>
                      <a:endParaRPr kumimoji="0" lang="ja-JP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9525" marR="9525" marT="9525" marB="0" anchor="ctr" horzOverflow="overflow"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32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700</a:t>
                      </a:r>
                      <a:endParaRPr kumimoji="0" lang="en-US" altLang="ja-JP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charset="-128"/>
                      </a:endParaRPr>
                    </a:p>
                  </a:txBody>
                  <a:tcPr marL="9525" marR="9525" marT="9525" marB="0" anchor="ctr" horzOverflow="overflow"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32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210</a:t>
                      </a:r>
                      <a:endParaRPr kumimoji="0" lang="en-US" altLang="ja-JP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charset="-128"/>
                      </a:endParaRPr>
                    </a:p>
                  </a:txBody>
                  <a:tcPr marL="9525" marR="9525" marT="9525" marB="0" anchor="ctr" horzOverflow="overflow"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32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490</a:t>
                      </a:r>
                      <a:endParaRPr kumimoji="0" lang="en-US" altLang="ja-JP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charset="-128"/>
                      </a:endParaRPr>
                    </a:p>
                  </a:txBody>
                  <a:tcPr marL="9525" marR="9525" marT="9525" marB="0" anchor="ctr" horzOverflow="overflow"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525" marR="9525" marT="9525" marB="0" horzOverflow="overflow"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8901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Ｂ</a:t>
                      </a:r>
                      <a:r>
                        <a:rPr kumimoji="0" lang="ja-JP" alt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さん</a:t>
                      </a:r>
                      <a:endParaRPr kumimoji="0" lang="ja-JP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9525" marR="9525" marT="9525" marB="0" anchor="ctr" horzOverflow="overflow"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32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250</a:t>
                      </a:r>
                      <a:endParaRPr kumimoji="0" lang="en-US" altLang="ja-JP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charset="-128"/>
                      </a:endParaRPr>
                    </a:p>
                  </a:txBody>
                  <a:tcPr marL="9525" marR="9525" marT="9525" marB="0" anchor="ctr" horzOverflow="overflow"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32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75</a:t>
                      </a:r>
                      <a:endParaRPr kumimoji="0" lang="en-US" altLang="ja-JP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charset="-128"/>
                      </a:endParaRPr>
                    </a:p>
                  </a:txBody>
                  <a:tcPr marL="9525" marR="9525" marT="9525" marB="0" anchor="ctr" horzOverflow="overflow"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32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175</a:t>
                      </a:r>
                      <a:endParaRPr kumimoji="0" lang="en-US" altLang="ja-JP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charset="-128"/>
                      </a:endParaRPr>
                    </a:p>
                  </a:txBody>
                  <a:tcPr marL="9525" marR="9525" marT="9525" marB="0" anchor="ctr" horzOverflow="overflow"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525" marR="9525" marT="9525" marB="0" horzOverflow="overflow"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9060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Ｃ</a:t>
                      </a:r>
                      <a:r>
                        <a:rPr kumimoji="0" lang="ja-JP" alt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さん</a:t>
                      </a:r>
                      <a:endParaRPr kumimoji="0" lang="ja-JP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9525" marR="9525" marT="9525" marB="0" anchor="ctr" horzOverflow="overflow"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32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50</a:t>
                      </a:r>
                      <a:endParaRPr kumimoji="0" lang="en-US" altLang="ja-JP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charset="-128"/>
                      </a:endParaRPr>
                    </a:p>
                  </a:txBody>
                  <a:tcPr marL="9525" marR="9525" marT="9525" marB="0" anchor="ctr" horzOverflow="overflow"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32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15</a:t>
                      </a:r>
                      <a:endParaRPr kumimoji="0" lang="en-US" altLang="ja-JP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charset="-128"/>
                      </a:endParaRPr>
                    </a:p>
                  </a:txBody>
                  <a:tcPr marL="9525" marR="9525" marT="9525" marB="0" anchor="ctr" horzOverflow="overflow"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32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35</a:t>
                      </a:r>
                      <a:endParaRPr kumimoji="0" lang="en-US" altLang="ja-JP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charset="-128"/>
                      </a:endParaRPr>
                    </a:p>
                  </a:txBody>
                  <a:tcPr marL="9525" marR="9525" marT="9525" marB="0" anchor="ctr" horzOverflow="overflow"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525" marR="9525" marT="9525" marB="0" horzOverflow="overflow"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8901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計</a:t>
                      </a:r>
                      <a:endParaRPr kumimoji="0" lang="ja-JP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9525" marR="9525" marT="9525" marB="0" anchor="ctr" horzOverflow="overflow"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32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1,000</a:t>
                      </a:r>
                      <a:endParaRPr kumimoji="0" lang="en-US" altLang="ja-JP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charset="-128"/>
                      </a:endParaRPr>
                    </a:p>
                  </a:txBody>
                  <a:tcPr marL="9525" marR="9525" marT="9525" marB="0" anchor="ctr" horzOverflow="overflow"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32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300</a:t>
                      </a:r>
                      <a:endParaRPr kumimoji="0" lang="en-US" altLang="ja-JP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charset="-128"/>
                      </a:endParaRPr>
                    </a:p>
                  </a:txBody>
                  <a:tcPr marL="9525" marR="9525" marT="9525" marB="0" anchor="ctr" horzOverflow="overflow"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32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700</a:t>
                      </a:r>
                      <a:endParaRPr kumimoji="0" lang="en-US" altLang="ja-JP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charset="-128"/>
                      </a:endParaRPr>
                    </a:p>
                  </a:txBody>
                  <a:tcPr marL="9525" marR="9525" marT="9525" marB="0" anchor="ctr" horzOverflow="overflow"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525" marR="9525" marT="9525" marB="0" horzOverflow="overflow"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" name="円形吹き出し 9"/>
          <p:cNvSpPr/>
          <p:nvPr/>
        </p:nvSpPr>
        <p:spPr>
          <a:xfrm>
            <a:off x="6622415" y="4581525"/>
            <a:ext cx="1800225" cy="738188"/>
          </a:xfrm>
          <a:prstGeom prst="wedgeEllipseCallout">
            <a:avLst>
              <a:gd name="adj1" fmla="val -70753"/>
              <a:gd name="adj2" fmla="val -11455"/>
            </a:avLst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17445" name="Picture 2" descr="困っている男性会社員のイラスト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69889" y="4497482"/>
            <a:ext cx="936000" cy="93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困っている女性会社員のイラスト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580" y="2492895"/>
            <a:ext cx="887321" cy="9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困っている女性会社員のイラスト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483684" y="3511715"/>
            <a:ext cx="888460" cy="9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タイトル 1"/>
          <p:cNvSpPr txBox="1">
            <a:spLocks/>
          </p:cNvSpPr>
          <p:nvPr/>
        </p:nvSpPr>
        <p:spPr bwMode="auto">
          <a:xfrm>
            <a:off x="0" y="-1"/>
            <a:ext cx="9143999" cy="1156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r>
              <a:rPr lang="ja-JP" altLang="en-US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③みんな</a:t>
            </a:r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から同じ率で集める</a:t>
            </a:r>
          </a:p>
        </p:txBody>
      </p:sp>
      <p:sp>
        <p:nvSpPr>
          <p:cNvPr id="17443" name="テキスト ボックス 8"/>
          <p:cNvSpPr txBox="1">
            <a:spLocks noChangeArrowheads="1"/>
          </p:cNvSpPr>
          <p:nvPr/>
        </p:nvSpPr>
        <p:spPr bwMode="auto">
          <a:xfrm>
            <a:off x="6753225" y="4638675"/>
            <a:ext cx="17827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まだキツいよ！</a:t>
            </a:r>
          </a:p>
          <a:p>
            <a:r>
              <a: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生活できない！</a:t>
            </a:r>
          </a:p>
        </p:txBody>
      </p:sp>
    </p:spTree>
    <p:extLst>
      <p:ext uri="{BB962C8B-B14F-4D97-AF65-F5344CB8AC3E}">
        <p14:creationId xmlns:p14="http://schemas.microsoft.com/office/powerpoint/2010/main" val="1076007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7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7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744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コンテンツ プレースホルダー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313522"/>
              </p:ext>
            </p:extLst>
          </p:nvPr>
        </p:nvGraphicFramePr>
        <p:xfrm>
          <a:off x="446088" y="1557338"/>
          <a:ext cx="8229601" cy="4895997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8024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17869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06522">
                <a:tc>
                  <a:txBody>
                    <a:bodyPr/>
                    <a:lstStyle/>
                    <a:p>
                      <a:pPr algn="ctr" fontAlgn="t"/>
                      <a:r>
                        <a:rPr lang="ja-JP" altLang="en-US" sz="1800" u="none" strike="noStrike" dirty="0">
                          <a:effectLst/>
                        </a:rPr>
                        <a:t>　</a:t>
                      </a:r>
                      <a:endParaRPr lang="ja-JP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FF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1800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持っている</a:t>
                      </a:r>
                    </a:p>
                    <a:p>
                      <a:pPr algn="ctr" rtl="0" fontAlgn="ctr"/>
                      <a:r>
                        <a:rPr lang="ja-JP" altLang="en-US" sz="1800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お金</a:t>
                      </a:r>
                      <a:endParaRPr lang="ja-JP" altLang="en-US" sz="1800" b="1" i="0" u="none" strike="noStrike" dirty="0">
                        <a:solidFill>
                          <a:srgbClr val="FFFFFF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F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累進税率</a:t>
                      </a:r>
                      <a:endParaRPr kumimoji="1" lang="ja-JP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F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残り</a:t>
                      </a:r>
                      <a:endParaRPr kumimoji="1" lang="ja-JP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FF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ja-JP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F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056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Ａ</a:t>
                      </a:r>
                      <a:r>
                        <a:rPr lang="ja-JP" altLang="en-US" sz="1800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さん</a:t>
                      </a:r>
                      <a:endParaRPr lang="ja-JP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FF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3200" b="1" u="none" strike="noStrike" dirty="0">
                          <a:effectLst/>
                        </a:rPr>
                        <a:t>700</a:t>
                      </a:r>
                      <a:endParaRPr lang="en-US" altLang="ja-JP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FF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3200" b="1" u="none" strike="noStrike" dirty="0">
                          <a:effectLst/>
                        </a:rPr>
                        <a:t>245</a:t>
                      </a:r>
                    </a:p>
                    <a:p>
                      <a:pPr algn="ctr" rtl="0" fontAlgn="ctr"/>
                      <a:r>
                        <a:rPr lang="en-US" altLang="ja-JP" sz="2000" b="1" u="none" strike="noStrike" dirty="0">
                          <a:effectLst/>
                        </a:rPr>
                        <a:t>(35%)</a:t>
                      </a:r>
                      <a:endParaRPr lang="en-US" altLang="ja-JP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FF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3200" b="1" u="none" strike="noStrike" dirty="0">
                          <a:effectLst/>
                        </a:rPr>
                        <a:t>455</a:t>
                      </a:r>
                      <a:endParaRPr lang="en-US" altLang="ja-JP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FF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ja-JP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F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8963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Ｂ</a:t>
                      </a:r>
                      <a:r>
                        <a:rPr lang="ja-JP" altLang="en-US" sz="1800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さん</a:t>
                      </a:r>
                      <a:endParaRPr lang="ja-JP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FF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3200" b="1" u="none" strike="noStrike" dirty="0">
                          <a:effectLst/>
                        </a:rPr>
                        <a:t>250</a:t>
                      </a:r>
                      <a:endParaRPr lang="en-US" altLang="ja-JP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FF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3200" b="1" u="none" strike="noStrike" dirty="0">
                          <a:effectLst/>
                        </a:rPr>
                        <a:t>50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2000" b="1" u="none" strike="noStrike" dirty="0">
                          <a:effectLst/>
                        </a:rPr>
                        <a:t>(20%)</a:t>
                      </a:r>
                      <a:endParaRPr lang="en-US" altLang="ja-JP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FF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3200" b="1" u="none" strike="noStrike" dirty="0">
                          <a:effectLst/>
                        </a:rPr>
                        <a:t>200</a:t>
                      </a:r>
                      <a:endParaRPr lang="en-US" altLang="ja-JP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FF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ja-JP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F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8963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Ｃ</a:t>
                      </a:r>
                      <a:r>
                        <a:rPr lang="ja-JP" altLang="en-US" sz="1800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さん</a:t>
                      </a:r>
                      <a:endParaRPr lang="ja-JP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FF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3200" b="1" u="none" strike="noStrike" dirty="0">
                          <a:effectLst/>
                        </a:rPr>
                        <a:t>50</a:t>
                      </a:r>
                      <a:endParaRPr lang="en-US" altLang="ja-JP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FF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3200" b="1" u="none" strike="noStrike" dirty="0">
                          <a:effectLst/>
                        </a:rPr>
                        <a:t>5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2000" b="1" u="none" strike="noStrike" dirty="0">
                          <a:effectLst/>
                        </a:rPr>
                        <a:t>(10%)</a:t>
                      </a:r>
                      <a:endParaRPr lang="en-US" altLang="ja-JP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FF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3200" b="1" u="none" strike="noStrike" dirty="0">
                          <a:effectLst/>
                        </a:rPr>
                        <a:t>45</a:t>
                      </a:r>
                      <a:endParaRPr lang="en-US" altLang="ja-JP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FF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ja-JP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F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89637"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1800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計</a:t>
                      </a:r>
                      <a:endParaRPr lang="ja-JP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BFFF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3200" b="1" u="none" strike="noStrike" dirty="0">
                          <a:effectLst/>
                        </a:rPr>
                        <a:t>1,000</a:t>
                      </a:r>
                      <a:endParaRPr lang="en-US" altLang="ja-JP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BFFF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3200" b="1" u="none" strike="noStrike" dirty="0">
                          <a:effectLst/>
                        </a:rPr>
                        <a:t>300</a:t>
                      </a:r>
                      <a:endParaRPr lang="en-US" altLang="ja-JP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BFFF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3200" b="1" u="none" strike="noStrike" dirty="0">
                          <a:effectLst/>
                        </a:rPr>
                        <a:t>700</a:t>
                      </a:r>
                      <a:endParaRPr lang="en-US" altLang="ja-JP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BFFF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ja-JP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BFF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" name="円形吹き出し 9"/>
          <p:cNvSpPr/>
          <p:nvPr/>
        </p:nvSpPr>
        <p:spPr>
          <a:xfrm>
            <a:off x="6634163" y="4565650"/>
            <a:ext cx="1973262" cy="738188"/>
          </a:xfrm>
          <a:prstGeom prst="wedgeEllipseCallout">
            <a:avLst>
              <a:gd name="adj1" fmla="val -65170"/>
              <a:gd name="adj2" fmla="val -12947"/>
            </a:avLst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18469" name="Picture 4" descr="照れている男性会社員のイラスト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1638" y="4497483"/>
            <a:ext cx="919999" cy="93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考え事をしている女性会社員のイラスト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199" y="2484533"/>
            <a:ext cx="942496" cy="9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にやけている女性会社員のイラスト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81637" y="3510153"/>
            <a:ext cx="909540" cy="93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円形吹き出し 8"/>
          <p:cNvSpPr/>
          <p:nvPr/>
        </p:nvSpPr>
        <p:spPr>
          <a:xfrm>
            <a:off x="6634163" y="3621088"/>
            <a:ext cx="1873250" cy="738187"/>
          </a:xfrm>
          <a:prstGeom prst="wedgeEllipseCallout">
            <a:avLst>
              <a:gd name="adj1" fmla="val -67693"/>
              <a:gd name="adj2" fmla="val -9963"/>
            </a:avLst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1" name="円形吹き出し 10"/>
          <p:cNvSpPr/>
          <p:nvPr/>
        </p:nvSpPr>
        <p:spPr>
          <a:xfrm>
            <a:off x="6524625" y="2565400"/>
            <a:ext cx="2082800" cy="723483"/>
          </a:xfrm>
          <a:prstGeom prst="wedgeEllipseCallout">
            <a:avLst>
              <a:gd name="adj1" fmla="val -63097"/>
              <a:gd name="adj2" fmla="val -8409"/>
            </a:avLst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2" name="テキスト ボックス 11"/>
          <p:cNvSpPr txBox="1">
            <a:spLocks noChangeArrowheads="1"/>
          </p:cNvSpPr>
          <p:nvPr/>
        </p:nvSpPr>
        <p:spPr bwMode="auto">
          <a:xfrm>
            <a:off x="6602795" y="2731458"/>
            <a:ext cx="21335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しょうがないか！</a:t>
            </a:r>
          </a:p>
        </p:txBody>
      </p:sp>
      <p:sp>
        <p:nvSpPr>
          <p:cNvPr id="13" name="テキスト ボックス 8"/>
          <p:cNvSpPr txBox="1">
            <a:spLocks noChangeArrowheads="1"/>
          </p:cNvSpPr>
          <p:nvPr/>
        </p:nvSpPr>
        <p:spPr bwMode="auto">
          <a:xfrm>
            <a:off x="6707188" y="3784600"/>
            <a:ext cx="18002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これは公平ね！</a:t>
            </a:r>
          </a:p>
        </p:txBody>
      </p:sp>
      <p:sp>
        <p:nvSpPr>
          <p:cNvPr id="14" name="タイトル 1"/>
          <p:cNvSpPr txBox="1">
            <a:spLocks/>
          </p:cNvSpPr>
          <p:nvPr/>
        </p:nvSpPr>
        <p:spPr bwMode="auto">
          <a:xfrm>
            <a:off x="0" y="-1"/>
            <a:ext cx="9143999" cy="1156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r>
              <a:rPr lang="ja-JP" altLang="en-US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④負担</a:t>
            </a:r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する能力に応じて集める</a:t>
            </a:r>
          </a:p>
        </p:txBody>
      </p:sp>
      <p:sp>
        <p:nvSpPr>
          <p:cNvPr id="18467" name="テキスト ボックス 8"/>
          <p:cNvSpPr txBox="1">
            <a:spLocks noChangeArrowheads="1"/>
          </p:cNvSpPr>
          <p:nvPr/>
        </p:nvSpPr>
        <p:spPr bwMode="auto">
          <a:xfrm>
            <a:off x="6638924" y="4749800"/>
            <a:ext cx="217456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これなら払える！</a:t>
            </a:r>
          </a:p>
        </p:txBody>
      </p:sp>
    </p:spTree>
    <p:extLst>
      <p:ext uri="{BB962C8B-B14F-4D97-AF65-F5344CB8AC3E}">
        <p14:creationId xmlns:p14="http://schemas.microsoft.com/office/powerpoint/2010/main" val="3199719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8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8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  <p:bldP spid="11" grpId="0" animBg="1"/>
      <p:bldP spid="12" grpId="0"/>
      <p:bldP spid="13" grpId="0"/>
      <p:bldP spid="1846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テキスト ボックス 6"/>
          <p:cNvSpPr txBox="1">
            <a:spLocks noChangeArrowheads="1"/>
          </p:cNvSpPr>
          <p:nvPr/>
        </p:nvSpPr>
        <p:spPr bwMode="auto">
          <a:xfrm>
            <a:off x="2900129" y="2140401"/>
            <a:ext cx="624387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8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①みんな</a:t>
            </a:r>
            <a:r>
              <a:rPr lang="ja-JP" altLang="en-US" sz="2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から同じ金額を集める方法</a:t>
            </a:r>
            <a:endParaRPr lang="en-US" altLang="ja-JP" sz="28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②</a:t>
            </a:r>
            <a:r>
              <a:rPr lang="ja-JP" altLang="en-US" sz="28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特定</a:t>
            </a:r>
            <a:r>
              <a:rPr lang="ja-JP" altLang="en-US" sz="2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の人が全額負担する方法</a:t>
            </a:r>
            <a:endParaRPr lang="en-US" altLang="ja-JP" sz="28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③</a:t>
            </a:r>
            <a:r>
              <a:rPr lang="ja-JP" altLang="en-US" sz="28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みんな</a:t>
            </a:r>
            <a:r>
              <a:rPr lang="ja-JP" altLang="en-US" sz="2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から同じ率で集める方法</a:t>
            </a:r>
            <a:endParaRPr lang="en-US" altLang="ja-JP" sz="28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④</a:t>
            </a:r>
            <a:r>
              <a:rPr lang="ja-JP" altLang="en-US" sz="28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負担</a:t>
            </a:r>
            <a:r>
              <a:rPr lang="ja-JP" altLang="en-US" sz="2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する能力に応じて集める方法</a:t>
            </a:r>
            <a:endParaRPr lang="en-US" altLang="ja-JP" sz="28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ja-JP" altLang="en-US" sz="2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302" y="1981129"/>
            <a:ext cx="2701827" cy="288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タイトル 1"/>
          <p:cNvSpPr txBox="1">
            <a:spLocks/>
          </p:cNvSpPr>
          <p:nvPr/>
        </p:nvSpPr>
        <p:spPr bwMode="auto">
          <a:xfrm>
            <a:off x="0" y="-1"/>
            <a:ext cx="9143999" cy="1156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どれが公平な集め方？</a:t>
            </a:r>
          </a:p>
        </p:txBody>
      </p:sp>
    </p:spTree>
    <p:extLst>
      <p:ext uri="{BB962C8B-B14F-4D97-AF65-F5344CB8AC3E}">
        <p14:creationId xmlns:p14="http://schemas.microsoft.com/office/powerpoint/2010/main" val="1528948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1000"/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000"/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1000"/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グループ化 11"/>
          <p:cNvGrpSpPr/>
          <p:nvPr/>
        </p:nvGrpSpPr>
        <p:grpSpPr>
          <a:xfrm>
            <a:off x="355599" y="1247346"/>
            <a:ext cx="8432800" cy="5350800"/>
            <a:chOff x="355599" y="1266396"/>
            <a:chExt cx="8432800" cy="5350800"/>
          </a:xfrm>
          <a:solidFill>
            <a:srgbClr val="0070C0"/>
          </a:solidFill>
        </p:grpSpPr>
        <p:grpSp>
          <p:nvGrpSpPr>
            <p:cNvPr id="5" name="グループ化 4"/>
            <p:cNvGrpSpPr/>
            <p:nvPr/>
          </p:nvGrpSpPr>
          <p:grpSpPr>
            <a:xfrm>
              <a:off x="355599" y="1266396"/>
              <a:ext cx="8432800" cy="5350800"/>
              <a:chOff x="355599" y="1266396"/>
              <a:chExt cx="8432800" cy="5350800"/>
            </a:xfrm>
            <a:grpFill/>
          </p:grpSpPr>
          <p:sp>
            <p:nvSpPr>
              <p:cNvPr id="4" name="角丸四角形 3"/>
              <p:cNvSpPr/>
              <p:nvPr/>
            </p:nvSpPr>
            <p:spPr>
              <a:xfrm>
                <a:off x="355599" y="1266396"/>
                <a:ext cx="8432800" cy="1304208"/>
              </a:xfrm>
              <a:prstGeom prst="roundRect">
                <a:avLst>
                  <a:gd name="adj" fmla="val 9742"/>
                </a:avLst>
              </a:prstGeom>
              <a:solidFill>
                <a:srgbClr val="69E2FF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lIns="72000" tIns="36000" rtlCol="0" anchor="t"/>
              <a:lstStyle/>
              <a:p>
                <a:pPr lvl="0"/>
                <a:r>
                  <a:rPr kumimoji="0" lang="ja-JP" altLang="en-US" dirty="0">
                    <a:solidFill>
                      <a:srgbClr val="01109D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みんなから同じ金額を集める</a:t>
                </a:r>
              </a:p>
            </p:txBody>
          </p:sp>
          <p:sp>
            <p:nvSpPr>
              <p:cNvPr id="26" name="角丸四角形 25"/>
              <p:cNvSpPr/>
              <p:nvPr/>
            </p:nvSpPr>
            <p:spPr>
              <a:xfrm>
                <a:off x="355599" y="2612834"/>
                <a:ext cx="8432800" cy="1304208"/>
              </a:xfrm>
              <a:prstGeom prst="roundRect">
                <a:avLst>
                  <a:gd name="adj" fmla="val 9742"/>
                </a:avLst>
              </a:prstGeom>
              <a:solidFill>
                <a:srgbClr val="69E2FF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lIns="72000" tIns="36000" rtlCol="0" anchor="t"/>
              <a:lstStyle/>
              <a:p>
                <a:pPr lvl="0"/>
                <a:r>
                  <a:rPr kumimoji="0" lang="ja-JP" altLang="en-US" dirty="0">
                    <a:solidFill>
                      <a:srgbClr val="01109D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特定の人が全額負担</a:t>
                </a:r>
              </a:p>
            </p:txBody>
          </p:sp>
          <p:sp>
            <p:nvSpPr>
              <p:cNvPr id="27" name="角丸四角形 26"/>
              <p:cNvSpPr/>
              <p:nvPr/>
            </p:nvSpPr>
            <p:spPr>
              <a:xfrm>
                <a:off x="355599" y="3966550"/>
                <a:ext cx="8432800" cy="1304208"/>
              </a:xfrm>
              <a:prstGeom prst="roundRect">
                <a:avLst>
                  <a:gd name="adj" fmla="val 9742"/>
                </a:avLst>
              </a:prstGeom>
              <a:solidFill>
                <a:srgbClr val="69E2FF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lIns="72000" tIns="36000" rtlCol="0" anchor="t"/>
              <a:lstStyle/>
              <a:p>
                <a:pPr lvl="0"/>
                <a:r>
                  <a:rPr kumimoji="0" lang="ja-JP" altLang="en-US" dirty="0">
                    <a:solidFill>
                      <a:srgbClr val="01109D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同じ率で集める</a:t>
                </a:r>
              </a:p>
            </p:txBody>
          </p:sp>
          <p:sp>
            <p:nvSpPr>
              <p:cNvPr id="28" name="角丸四角形 27"/>
              <p:cNvSpPr/>
              <p:nvPr/>
            </p:nvSpPr>
            <p:spPr>
              <a:xfrm>
                <a:off x="355599" y="5312988"/>
                <a:ext cx="8432800" cy="1304208"/>
              </a:xfrm>
              <a:prstGeom prst="roundRect">
                <a:avLst>
                  <a:gd name="adj" fmla="val 9742"/>
                </a:avLst>
              </a:prstGeom>
              <a:solidFill>
                <a:srgbClr val="69E2FF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lIns="72000" tIns="36000" rtlCol="0" anchor="t"/>
              <a:lstStyle/>
              <a:p>
                <a:pPr lvl="0"/>
                <a:r>
                  <a:rPr kumimoji="0" lang="ja-JP" altLang="en-US" dirty="0">
                    <a:solidFill>
                      <a:srgbClr val="01109D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負担する能力に応じて集める</a:t>
                </a:r>
              </a:p>
            </p:txBody>
          </p:sp>
        </p:grpSp>
        <p:cxnSp>
          <p:nvCxnSpPr>
            <p:cNvPr id="11" name="直線コネクタ 10"/>
            <p:cNvCxnSpPr/>
            <p:nvPr/>
          </p:nvCxnSpPr>
          <p:spPr>
            <a:xfrm>
              <a:off x="355599" y="1608463"/>
              <a:ext cx="8432800" cy="0"/>
            </a:xfrm>
            <a:prstGeom prst="lin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線コネクタ 64"/>
            <p:cNvCxnSpPr/>
            <p:nvPr/>
          </p:nvCxnSpPr>
          <p:spPr>
            <a:xfrm>
              <a:off x="355599" y="2955160"/>
              <a:ext cx="8432800" cy="0"/>
            </a:xfrm>
            <a:prstGeom prst="lin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線コネクタ 65"/>
            <p:cNvCxnSpPr/>
            <p:nvPr/>
          </p:nvCxnSpPr>
          <p:spPr>
            <a:xfrm>
              <a:off x="355599" y="4308973"/>
              <a:ext cx="8432800" cy="0"/>
            </a:xfrm>
            <a:prstGeom prst="lin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線コネクタ 66"/>
            <p:cNvCxnSpPr/>
            <p:nvPr/>
          </p:nvCxnSpPr>
          <p:spPr>
            <a:xfrm>
              <a:off x="355599" y="5655785"/>
              <a:ext cx="8432800" cy="0"/>
            </a:xfrm>
            <a:prstGeom prst="lin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タイトル 1"/>
          <p:cNvSpPr txBox="1">
            <a:spLocks/>
          </p:cNvSpPr>
          <p:nvPr/>
        </p:nvSpPr>
        <p:spPr bwMode="auto">
          <a:xfrm>
            <a:off x="0" y="-1"/>
            <a:ext cx="9143999" cy="1156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r>
              <a:rPr lang="ja-JP" altLang="en-US" sz="4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いろいろ組み合わせたら公平かな？</a:t>
            </a:r>
          </a:p>
        </p:txBody>
      </p:sp>
      <p:grpSp>
        <p:nvGrpSpPr>
          <p:cNvPr id="8" name="グループ化 7"/>
          <p:cNvGrpSpPr/>
          <p:nvPr/>
        </p:nvGrpSpPr>
        <p:grpSpPr>
          <a:xfrm>
            <a:off x="569211" y="1769623"/>
            <a:ext cx="1887550" cy="689550"/>
            <a:chOff x="6672555" y="1789246"/>
            <a:chExt cx="1887550" cy="689550"/>
          </a:xfrm>
        </p:grpSpPr>
        <p:sp>
          <p:nvSpPr>
            <p:cNvPr id="34" name="1 つの角を切り取った四角形 33"/>
            <p:cNvSpPr/>
            <p:nvPr/>
          </p:nvSpPr>
          <p:spPr>
            <a:xfrm>
              <a:off x="6672555" y="1789246"/>
              <a:ext cx="1887550" cy="689550"/>
            </a:xfrm>
            <a:prstGeom prst="snip1Rect">
              <a:avLst>
                <a:gd name="adj" fmla="val 17983"/>
              </a:avLst>
            </a:prstGeom>
            <a:gradFill flip="none" rotWithShape="1">
              <a:gsLst>
                <a:gs pos="100000">
                  <a:schemeClr val="accent5">
                    <a:tint val="50000"/>
                    <a:satMod val="300000"/>
                  </a:schemeClr>
                </a:gs>
                <a:gs pos="98000">
                  <a:schemeClr val="accent5">
                    <a:tint val="37000"/>
                    <a:satMod val="300000"/>
                  </a:schemeClr>
                </a:gs>
                <a:gs pos="95000">
                  <a:schemeClr val="bg1"/>
                </a:gs>
              </a:gsLst>
              <a:path path="rect">
                <a:fillToRect l="50000" t="50000" r="50000" b="50000"/>
              </a:path>
              <a:tileRect/>
            </a:gra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72000" tIns="0" rIns="0" bIns="0" rtlCol="0" anchor="t"/>
            <a:lstStyle/>
            <a:p>
              <a:r>
                <a:rPr kumimoji="1" lang="ja-JP" altLang="en-US" sz="11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 しょう</a:t>
              </a:r>
              <a:r>
                <a:rPr kumimoji="1" lang="ja-JP" altLang="en-US" sz="1100" dirty="0" err="1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ひぜい</a:t>
              </a:r>
              <a:endParaRPr kumimoji="1" lang="en-US" altLang="ja-JP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>
                <a:lnSpc>
                  <a:spcPts val="3600"/>
                </a:lnSpc>
              </a:pPr>
              <a:r>
                <a:rPr kumimoji="1" lang="ja-JP" altLang="en-US" sz="24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消費税</a:t>
              </a:r>
            </a:p>
          </p:txBody>
        </p:sp>
        <p:pic>
          <p:nvPicPr>
            <p:cNvPr id="1026" name="Picture 2" descr="\\oa-serv1\public\業務３課\04租税教育推進部\07テキスト・副読本等\01租税教育講義用テキスト\2019年度版\shopping_cart_woman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4848" y="1819129"/>
              <a:ext cx="626683" cy="6596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7" name="グループ化 36"/>
          <p:cNvGrpSpPr/>
          <p:nvPr/>
        </p:nvGrpSpPr>
        <p:grpSpPr>
          <a:xfrm>
            <a:off x="569211" y="3112562"/>
            <a:ext cx="1887550" cy="688832"/>
            <a:chOff x="6672555" y="1789964"/>
            <a:chExt cx="1887550" cy="688832"/>
          </a:xfrm>
        </p:grpSpPr>
        <p:sp>
          <p:nvSpPr>
            <p:cNvPr id="38" name="1 つの角を切り取った四角形 37"/>
            <p:cNvSpPr/>
            <p:nvPr/>
          </p:nvSpPr>
          <p:spPr>
            <a:xfrm>
              <a:off x="6672555" y="1789964"/>
              <a:ext cx="1887550" cy="688832"/>
            </a:xfrm>
            <a:prstGeom prst="snip1Rect">
              <a:avLst>
                <a:gd name="adj" fmla="val 17983"/>
              </a:avLst>
            </a:prstGeom>
            <a:gradFill flip="none" rotWithShape="1">
              <a:gsLst>
                <a:gs pos="100000">
                  <a:schemeClr val="accent5">
                    <a:tint val="50000"/>
                    <a:satMod val="300000"/>
                  </a:schemeClr>
                </a:gs>
                <a:gs pos="98000">
                  <a:schemeClr val="accent5">
                    <a:tint val="37000"/>
                    <a:satMod val="300000"/>
                  </a:schemeClr>
                </a:gs>
                <a:gs pos="95000">
                  <a:schemeClr val="bg1"/>
                </a:gs>
              </a:gsLst>
              <a:path path="rect">
                <a:fillToRect l="50000" t="50000" r="50000" b="50000"/>
              </a:path>
              <a:tileRect/>
            </a:gra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72000" tIns="0" rIns="0" bIns="0" rtlCol="0" anchor="t"/>
            <a:lstStyle/>
            <a:p>
              <a:pPr>
                <a:lnSpc>
                  <a:spcPct val="150000"/>
                </a:lnSpc>
              </a:pPr>
              <a:r>
                <a:rPr lang="ja-JP" altLang="en-US" sz="11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 </a:t>
              </a:r>
              <a:r>
                <a:rPr lang="ja-JP" altLang="en-US" sz="1100" dirty="0" err="1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こて</a:t>
              </a:r>
              <a:r>
                <a:rPr lang="ja-JP" altLang="en-US" sz="11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いしさん</a:t>
              </a:r>
              <a:r>
                <a:rPr kumimoji="1" lang="ja-JP" altLang="en-US" sz="11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ぜい</a:t>
              </a:r>
              <a:endParaRPr kumimoji="1" lang="en-US" altLang="ja-JP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r>
                <a:rPr kumimoji="1" lang="ja-JP" altLang="en-US" sz="20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固定資産税</a:t>
              </a:r>
            </a:p>
          </p:txBody>
        </p:sp>
        <p:pic>
          <p:nvPicPr>
            <p:cNvPr id="39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085247" y="1922717"/>
              <a:ext cx="432173" cy="4812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0" name="グループ化 39"/>
          <p:cNvGrpSpPr/>
          <p:nvPr/>
        </p:nvGrpSpPr>
        <p:grpSpPr>
          <a:xfrm>
            <a:off x="2612172" y="3112562"/>
            <a:ext cx="1887550" cy="688831"/>
            <a:chOff x="6672555" y="1789964"/>
            <a:chExt cx="1887550" cy="688831"/>
          </a:xfrm>
        </p:grpSpPr>
        <p:sp>
          <p:nvSpPr>
            <p:cNvPr id="41" name="1 つの角を切り取った四角形 40"/>
            <p:cNvSpPr/>
            <p:nvPr/>
          </p:nvSpPr>
          <p:spPr>
            <a:xfrm>
              <a:off x="6672555" y="1789964"/>
              <a:ext cx="1887550" cy="688831"/>
            </a:xfrm>
            <a:prstGeom prst="snip1Rect">
              <a:avLst>
                <a:gd name="adj" fmla="val 17983"/>
              </a:avLst>
            </a:prstGeom>
            <a:gradFill flip="none" rotWithShape="1">
              <a:gsLst>
                <a:gs pos="100000">
                  <a:schemeClr val="accent5">
                    <a:tint val="50000"/>
                    <a:satMod val="300000"/>
                  </a:schemeClr>
                </a:gs>
                <a:gs pos="98000">
                  <a:schemeClr val="accent5">
                    <a:tint val="37000"/>
                    <a:satMod val="300000"/>
                  </a:schemeClr>
                </a:gs>
                <a:gs pos="95000">
                  <a:schemeClr val="bg1"/>
                </a:gs>
              </a:gsLst>
              <a:path path="rect">
                <a:fillToRect l="50000" t="50000" r="50000" b="50000"/>
              </a:path>
              <a:tileRect/>
            </a:gra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72000" tIns="0" rIns="0" bIns="0" rtlCol="0" anchor="t"/>
            <a:lstStyle/>
            <a:p>
              <a:pPr>
                <a:lnSpc>
                  <a:spcPct val="150000"/>
                </a:lnSpc>
              </a:pPr>
              <a:r>
                <a:rPr lang="ja-JP" altLang="en-US" sz="11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じどう</a:t>
              </a:r>
              <a:r>
                <a:rPr lang="ja-JP" altLang="en-US" sz="1100" dirty="0" err="1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しゃ</a:t>
              </a:r>
              <a:r>
                <a:rPr kumimoji="1" lang="ja-JP" altLang="en-US" sz="1100" dirty="0" err="1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ぜい</a:t>
              </a:r>
              <a:endParaRPr kumimoji="1" lang="en-US" altLang="ja-JP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r>
                <a:rPr lang="ja-JP" altLang="en-US" sz="20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自動車</a:t>
              </a:r>
              <a:r>
                <a:rPr kumimoji="1" lang="ja-JP" altLang="en-US" sz="20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税</a:t>
              </a:r>
            </a:p>
          </p:txBody>
        </p:sp>
        <p:pic>
          <p:nvPicPr>
            <p:cNvPr id="42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820167" y="1979868"/>
              <a:ext cx="700237" cy="4621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3" name="グループ化 42"/>
          <p:cNvGrpSpPr/>
          <p:nvPr/>
        </p:nvGrpSpPr>
        <p:grpSpPr>
          <a:xfrm>
            <a:off x="6679086" y="3112562"/>
            <a:ext cx="1887550" cy="688831"/>
            <a:chOff x="6672555" y="1789964"/>
            <a:chExt cx="1887550" cy="688831"/>
          </a:xfrm>
        </p:grpSpPr>
        <p:sp>
          <p:nvSpPr>
            <p:cNvPr id="44" name="1 つの角を切り取った四角形 43"/>
            <p:cNvSpPr/>
            <p:nvPr/>
          </p:nvSpPr>
          <p:spPr>
            <a:xfrm>
              <a:off x="6672555" y="1789964"/>
              <a:ext cx="1887550" cy="688831"/>
            </a:xfrm>
            <a:prstGeom prst="snip1Rect">
              <a:avLst>
                <a:gd name="adj" fmla="val 17983"/>
              </a:avLst>
            </a:prstGeom>
            <a:gradFill flip="none" rotWithShape="1">
              <a:gsLst>
                <a:gs pos="100000">
                  <a:schemeClr val="accent5">
                    <a:tint val="50000"/>
                    <a:satMod val="300000"/>
                  </a:schemeClr>
                </a:gs>
                <a:gs pos="98000">
                  <a:schemeClr val="accent5">
                    <a:tint val="37000"/>
                    <a:satMod val="300000"/>
                  </a:schemeClr>
                </a:gs>
                <a:gs pos="95000">
                  <a:schemeClr val="bg1"/>
                </a:gs>
              </a:gsLst>
              <a:path path="rect">
                <a:fillToRect l="50000" t="50000" r="50000" b="50000"/>
              </a:path>
              <a:tileRect/>
            </a:gra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72000" tIns="0" rIns="0" bIns="0" rtlCol="0" anchor="t"/>
            <a:lstStyle/>
            <a:p>
              <a:pPr>
                <a:lnSpc>
                  <a:spcPct val="150000"/>
                </a:lnSpc>
              </a:pPr>
              <a:endParaRPr kumimoji="1" lang="en-US" altLang="ja-JP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r>
                <a:rPr lang="ja-JP" altLang="en-US" sz="20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たばこ</a:t>
              </a:r>
              <a:r>
                <a:rPr kumimoji="1" lang="ja-JP" altLang="en-US" sz="20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税</a:t>
              </a:r>
            </a:p>
          </p:txBody>
        </p:sp>
        <p:pic>
          <p:nvPicPr>
            <p:cNvPr id="45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904489" y="1899669"/>
              <a:ext cx="510223" cy="5102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グループ化 8"/>
          <p:cNvGrpSpPr/>
          <p:nvPr/>
        </p:nvGrpSpPr>
        <p:grpSpPr>
          <a:xfrm>
            <a:off x="4640812" y="3111167"/>
            <a:ext cx="1887550" cy="681802"/>
            <a:chOff x="6990209" y="3139214"/>
            <a:chExt cx="1887550" cy="681802"/>
          </a:xfrm>
        </p:grpSpPr>
        <p:sp>
          <p:nvSpPr>
            <p:cNvPr id="47" name="1 つの角を切り取った四角形 46"/>
            <p:cNvSpPr/>
            <p:nvPr/>
          </p:nvSpPr>
          <p:spPr>
            <a:xfrm>
              <a:off x="6990209" y="3139214"/>
              <a:ext cx="1887550" cy="681802"/>
            </a:xfrm>
            <a:prstGeom prst="snip1Rect">
              <a:avLst>
                <a:gd name="adj" fmla="val 17983"/>
              </a:avLst>
            </a:prstGeom>
            <a:gradFill flip="none" rotWithShape="1">
              <a:gsLst>
                <a:gs pos="100000">
                  <a:schemeClr val="accent5">
                    <a:tint val="50000"/>
                    <a:satMod val="300000"/>
                  </a:schemeClr>
                </a:gs>
                <a:gs pos="98000">
                  <a:schemeClr val="accent5">
                    <a:tint val="37000"/>
                    <a:satMod val="300000"/>
                  </a:schemeClr>
                </a:gs>
                <a:gs pos="95000">
                  <a:schemeClr val="bg1"/>
                </a:gs>
              </a:gsLst>
              <a:path path="rect">
                <a:fillToRect l="50000" t="50000" r="50000" b="50000"/>
              </a:path>
              <a:tileRect/>
            </a:gra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72000" tIns="0" rIns="0" bIns="0" rtlCol="0" anchor="t"/>
            <a:lstStyle/>
            <a:p>
              <a:r>
                <a:rPr lang="ja-JP" altLang="en-US" sz="11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  </a:t>
              </a:r>
              <a:r>
                <a:rPr lang="ja-JP" altLang="en-US" sz="1100" dirty="0" err="1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しゅ</a:t>
              </a:r>
              <a:r>
                <a:rPr kumimoji="1" lang="ja-JP" altLang="en-US" sz="1100" dirty="0" err="1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ぜい</a:t>
              </a:r>
              <a:endParaRPr kumimoji="1" lang="en-US" altLang="ja-JP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>
                <a:lnSpc>
                  <a:spcPts val="3600"/>
                </a:lnSpc>
              </a:pPr>
              <a:r>
                <a:rPr kumimoji="1" lang="ja-JP" altLang="en-US" sz="24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酒 税</a:t>
              </a:r>
            </a:p>
          </p:txBody>
        </p:sp>
        <p:pic>
          <p:nvPicPr>
            <p:cNvPr id="48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050639" y="3250586"/>
              <a:ext cx="415885" cy="5198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" name="Picture 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450031" y="3250586"/>
              <a:ext cx="261229" cy="4999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1" name="グループ化 50"/>
          <p:cNvGrpSpPr/>
          <p:nvPr/>
        </p:nvGrpSpPr>
        <p:grpSpPr>
          <a:xfrm>
            <a:off x="583175" y="4466919"/>
            <a:ext cx="1887550" cy="689550"/>
            <a:chOff x="6672555" y="1789246"/>
            <a:chExt cx="1887550" cy="689550"/>
          </a:xfrm>
        </p:grpSpPr>
        <p:sp>
          <p:nvSpPr>
            <p:cNvPr id="52" name="1 つの角を切り取った四角形 51"/>
            <p:cNvSpPr/>
            <p:nvPr/>
          </p:nvSpPr>
          <p:spPr>
            <a:xfrm>
              <a:off x="6672555" y="1789246"/>
              <a:ext cx="1887550" cy="689550"/>
            </a:xfrm>
            <a:prstGeom prst="snip1Rect">
              <a:avLst>
                <a:gd name="adj" fmla="val 17983"/>
              </a:avLst>
            </a:prstGeom>
            <a:gradFill flip="none" rotWithShape="1">
              <a:gsLst>
                <a:gs pos="100000">
                  <a:schemeClr val="accent5">
                    <a:tint val="50000"/>
                    <a:satMod val="300000"/>
                  </a:schemeClr>
                </a:gs>
                <a:gs pos="98000">
                  <a:schemeClr val="accent5">
                    <a:tint val="37000"/>
                    <a:satMod val="300000"/>
                  </a:schemeClr>
                </a:gs>
                <a:gs pos="95000">
                  <a:schemeClr val="bg1"/>
                </a:gs>
              </a:gsLst>
              <a:path path="rect">
                <a:fillToRect l="50000" t="50000" r="50000" b="50000"/>
              </a:path>
              <a:tileRect/>
            </a:gra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72000" tIns="0" rIns="0" bIns="0" rtlCol="0" anchor="t"/>
            <a:lstStyle/>
            <a:p>
              <a:r>
                <a:rPr kumimoji="1" lang="ja-JP" altLang="en-US" sz="11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 </a:t>
              </a:r>
              <a:r>
                <a:rPr lang="ja-JP" altLang="en-US" sz="11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ほうじん</a:t>
              </a:r>
              <a:r>
                <a:rPr kumimoji="1" lang="ja-JP" altLang="en-US" sz="1100" dirty="0" err="1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ぜい</a:t>
              </a:r>
              <a:endParaRPr kumimoji="1" lang="en-US" altLang="ja-JP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>
                <a:lnSpc>
                  <a:spcPts val="3600"/>
                </a:lnSpc>
              </a:pPr>
              <a:r>
                <a:rPr lang="ja-JP" altLang="en-US" sz="24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法人</a:t>
              </a:r>
              <a:r>
                <a:rPr kumimoji="1" lang="ja-JP" altLang="en-US" sz="24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税</a:t>
              </a:r>
            </a:p>
          </p:txBody>
        </p:sp>
        <p:pic>
          <p:nvPicPr>
            <p:cNvPr id="53" name="Picture 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866600" y="1886436"/>
              <a:ext cx="520967" cy="5756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4" name="グループ化 53"/>
          <p:cNvGrpSpPr/>
          <p:nvPr/>
        </p:nvGrpSpPr>
        <p:grpSpPr>
          <a:xfrm>
            <a:off x="569211" y="5821994"/>
            <a:ext cx="1887550" cy="697502"/>
            <a:chOff x="6672555" y="1789246"/>
            <a:chExt cx="1887550" cy="697502"/>
          </a:xfrm>
        </p:grpSpPr>
        <p:sp>
          <p:nvSpPr>
            <p:cNvPr id="55" name="1 つの角を切り取った四角形 54"/>
            <p:cNvSpPr/>
            <p:nvPr/>
          </p:nvSpPr>
          <p:spPr>
            <a:xfrm>
              <a:off x="6672555" y="1789246"/>
              <a:ext cx="1887550" cy="689550"/>
            </a:xfrm>
            <a:prstGeom prst="snip1Rect">
              <a:avLst>
                <a:gd name="adj" fmla="val 17983"/>
              </a:avLst>
            </a:prstGeom>
            <a:gradFill flip="none" rotWithShape="1">
              <a:gsLst>
                <a:gs pos="100000">
                  <a:schemeClr val="accent5">
                    <a:tint val="50000"/>
                    <a:satMod val="300000"/>
                  </a:schemeClr>
                </a:gs>
                <a:gs pos="98000">
                  <a:schemeClr val="accent5">
                    <a:tint val="37000"/>
                    <a:satMod val="300000"/>
                  </a:schemeClr>
                </a:gs>
                <a:gs pos="95000">
                  <a:schemeClr val="bg1"/>
                </a:gs>
              </a:gsLst>
              <a:path path="rect">
                <a:fillToRect l="50000" t="50000" r="50000" b="50000"/>
              </a:path>
              <a:tileRect/>
            </a:gra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72000" tIns="0" rIns="0" bIns="0" rtlCol="0" anchor="t"/>
            <a:lstStyle/>
            <a:p>
              <a:r>
                <a:rPr kumimoji="1" lang="ja-JP" altLang="en-US" sz="11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 </a:t>
              </a:r>
              <a:r>
                <a:rPr kumimoji="1" lang="ja-JP" altLang="en-US" sz="1100" dirty="0" err="1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しょ</a:t>
              </a:r>
              <a:r>
                <a:rPr kumimoji="1" lang="ja-JP" altLang="en-US" sz="11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とくぜい</a:t>
              </a:r>
              <a:endParaRPr kumimoji="1" lang="en-US" altLang="ja-JP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>
                <a:lnSpc>
                  <a:spcPts val="3600"/>
                </a:lnSpc>
              </a:pPr>
              <a:r>
                <a:rPr kumimoji="1" lang="ja-JP" altLang="en-US" sz="24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所得税</a:t>
              </a:r>
            </a:p>
          </p:txBody>
        </p:sp>
        <p:pic>
          <p:nvPicPr>
            <p:cNvPr id="56" name="Picture 2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791533" y="1849200"/>
              <a:ext cx="704473" cy="6375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7" name="グループ化 56"/>
          <p:cNvGrpSpPr/>
          <p:nvPr/>
        </p:nvGrpSpPr>
        <p:grpSpPr>
          <a:xfrm>
            <a:off x="2612172" y="5821994"/>
            <a:ext cx="1887550" cy="696354"/>
            <a:chOff x="6672555" y="1782442"/>
            <a:chExt cx="1887550" cy="696354"/>
          </a:xfrm>
        </p:grpSpPr>
        <p:sp>
          <p:nvSpPr>
            <p:cNvPr id="58" name="1 つの角を切り取った四角形 57"/>
            <p:cNvSpPr/>
            <p:nvPr/>
          </p:nvSpPr>
          <p:spPr>
            <a:xfrm>
              <a:off x="6672555" y="1782442"/>
              <a:ext cx="1887550" cy="696354"/>
            </a:xfrm>
            <a:prstGeom prst="snip1Rect">
              <a:avLst>
                <a:gd name="adj" fmla="val 17983"/>
              </a:avLst>
            </a:prstGeom>
            <a:gradFill flip="none" rotWithShape="1">
              <a:gsLst>
                <a:gs pos="100000">
                  <a:schemeClr val="accent5">
                    <a:tint val="50000"/>
                    <a:satMod val="300000"/>
                  </a:schemeClr>
                </a:gs>
                <a:gs pos="98000">
                  <a:schemeClr val="accent5">
                    <a:tint val="37000"/>
                    <a:satMod val="300000"/>
                  </a:schemeClr>
                </a:gs>
                <a:gs pos="95000">
                  <a:schemeClr val="bg1"/>
                </a:gs>
              </a:gsLst>
              <a:path path="rect">
                <a:fillToRect l="50000" t="50000" r="50000" b="50000"/>
              </a:path>
              <a:tileRect/>
            </a:gra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72000" tIns="0" rIns="0" bIns="0" rtlCol="0" anchor="t"/>
            <a:lstStyle/>
            <a:p>
              <a:r>
                <a:rPr kumimoji="1" lang="ja-JP" altLang="en-US" sz="11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 そうぞく</a:t>
              </a:r>
              <a:r>
                <a:rPr kumimoji="1" lang="ja-JP" altLang="en-US" sz="1100" dirty="0" err="1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ぜい</a:t>
              </a:r>
              <a:endParaRPr kumimoji="1" lang="en-US" altLang="ja-JP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>
                <a:lnSpc>
                  <a:spcPts val="3600"/>
                </a:lnSpc>
              </a:pPr>
              <a:r>
                <a:rPr kumimoji="1" lang="ja-JP" altLang="en-US" sz="24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相続税</a:t>
              </a:r>
            </a:p>
          </p:txBody>
        </p:sp>
        <p:pic>
          <p:nvPicPr>
            <p:cNvPr id="59" name="Picture 2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825989" y="1886866"/>
              <a:ext cx="605707" cy="5284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0" name="グループ化 59"/>
          <p:cNvGrpSpPr/>
          <p:nvPr/>
        </p:nvGrpSpPr>
        <p:grpSpPr>
          <a:xfrm>
            <a:off x="4649118" y="5821994"/>
            <a:ext cx="1887550" cy="689550"/>
            <a:chOff x="6672555" y="1789246"/>
            <a:chExt cx="1887550" cy="689550"/>
          </a:xfrm>
        </p:grpSpPr>
        <p:sp>
          <p:nvSpPr>
            <p:cNvPr id="61" name="1 つの角を切り取った四角形 60"/>
            <p:cNvSpPr/>
            <p:nvPr/>
          </p:nvSpPr>
          <p:spPr>
            <a:xfrm>
              <a:off x="6672555" y="1789246"/>
              <a:ext cx="1887550" cy="689550"/>
            </a:xfrm>
            <a:prstGeom prst="snip1Rect">
              <a:avLst>
                <a:gd name="adj" fmla="val 17983"/>
              </a:avLst>
            </a:prstGeom>
            <a:gradFill flip="none" rotWithShape="1">
              <a:gsLst>
                <a:gs pos="100000">
                  <a:schemeClr val="accent5">
                    <a:tint val="50000"/>
                    <a:satMod val="300000"/>
                  </a:schemeClr>
                </a:gs>
                <a:gs pos="98000">
                  <a:schemeClr val="accent5">
                    <a:tint val="37000"/>
                    <a:satMod val="300000"/>
                  </a:schemeClr>
                </a:gs>
                <a:gs pos="95000">
                  <a:schemeClr val="bg1"/>
                </a:gs>
              </a:gsLst>
              <a:path path="rect">
                <a:fillToRect l="50000" t="50000" r="50000" b="50000"/>
              </a:path>
              <a:tileRect/>
            </a:gra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72000" tIns="0" rIns="0" bIns="0" rtlCol="0" anchor="t"/>
            <a:lstStyle/>
            <a:p>
              <a:r>
                <a:rPr kumimoji="1" lang="ja-JP" altLang="en-US" sz="11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  </a:t>
              </a:r>
              <a:r>
                <a:rPr kumimoji="1" lang="ja-JP" altLang="en-US" sz="1100" dirty="0" err="1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ぞうよぜい</a:t>
              </a:r>
              <a:endParaRPr kumimoji="1" lang="en-US" altLang="ja-JP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>
                <a:lnSpc>
                  <a:spcPts val="3600"/>
                </a:lnSpc>
              </a:pPr>
              <a:r>
                <a:rPr lang="ja-JP" altLang="en-US" sz="24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贈与</a:t>
              </a:r>
              <a:r>
                <a:rPr kumimoji="1" lang="ja-JP" altLang="en-US" sz="24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税</a:t>
              </a:r>
            </a:p>
          </p:txBody>
        </p:sp>
        <p:pic>
          <p:nvPicPr>
            <p:cNvPr id="62" name="Picture 2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746273" y="1849200"/>
              <a:ext cx="704473" cy="6128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47517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 txBox="1">
            <a:spLocks/>
          </p:cNvSpPr>
          <p:nvPr/>
        </p:nvSpPr>
        <p:spPr bwMode="auto">
          <a:xfrm>
            <a:off x="0" y="-1"/>
            <a:ext cx="9143999" cy="1156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税金の使い方</a:t>
            </a:r>
          </a:p>
        </p:txBody>
      </p:sp>
      <p:sp>
        <p:nvSpPr>
          <p:cNvPr id="5" name="サブタイトル 2"/>
          <p:cNvSpPr txBox="1">
            <a:spLocks/>
          </p:cNvSpPr>
          <p:nvPr/>
        </p:nvSpPr>
        <p:spPr bwMode="auto">
          <a:xfrm>
            <a:off x="-1" y="2336487"/>
            <a:ext cx="9143999" cy="3145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72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キーワードは今度も</a:t>
            </a:r>
            <a:r>
              <a:rPr lang="ja-JP" altLang="en-US" sz="115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「</a:t>
            </a:r>
            <a:r>
              <a:rPr lang="ja-JP" altLang="en-US" sz="115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公平</a:t>
            </a:r>
            <a:r>
              <a:rPr lang="ja-JP" altLang="en-US" sz="115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」</a:t>
            </a:r>
          </a:p>
        </p:txBody>
      </p:sp>
    </p:spTree>
    <p:extLst>
      <p:ext uri="{BB962C8B-B14F-4D97-AF65-F5344CB8AC3E}">
        <p14:creationId xmlns:p14="http://schemas.microsoft.com/office/powerpoint/2010/main" val="1239999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テキスト ボックス 6"/>
          <p:cNvSpPr txBox="1">
            <a:spLocks noChangeArrowheads="1"/>
          </p:cNvSpPr>
          <p:nvPr/>
        </p:nvSpPr>
        <p:spPr bwMode="auto">
          <a:xfrm>
            <a:off x="1352812" y="1493561"/>
            <a:ext cx="7020015" cy="3421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3300"/>
              </a:lnSpc>
            </a:pPr>
            <a:r>
              <a:rPr lang="ja-JP" altLang="en-US" sz="2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どうやったら、公平に使えるかな？</a:t>
            </a:r>
            <a:endParaRPr lang="en-US" altLang="ja-JP" sz="28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3300"/>
              </a:lnSpc>
            </a:pPr>
            <a:endParaRPr lang="en-US" altLang="ja-JP" sz="28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4300"/>
              </a:lnSpc>
            </a:pPr>
            <a:r>
              <a:rPr lang="ja-JP" altLang="en-US" sz="2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・豊かな生活のため？</a:t>
            </a:r>
          </a:p>
          <a:p>
            <a:pPr>
              <a:lnSpc>
                <a:spcPts val="4300"/>
              </a:lnSpc>
            </a:pPr>
            <a:r>
              <a:rPr lang="ja-JP" altLang="en-US" sz="2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・健康に生きるため？</a:t>
            </a:r>
          </a:p>
          <a:p>
            <a:pPr>
              <a:lnSpc>
                <a:spcPts val="4300"/>
              </a:lnSpc>
            </a:pPr>
            <a:r>
              <a:rPr lang="ja-JP" altLang="en-US" sz="2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・文化的に暮らせるように？</a:t>
            </a:r>
          </a:p>
          <a:p>
            <a:pPr>
              <a:lnSpc>
                <a:spcPts val="4300"/>
              </a:lnSpc>
            </a:pPr>
            <a:r>
              <a:rPr lang="ja-JP" altLang="en-US" sz="2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・安心して暮らせるように？</a:t>
            </a:r>
          </a:p>
          <a:p>
            <a:endParaRPr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8" name="タイトル 1"/>
          <p:cNvSpPr txBox="1">
            <a:spLocks/>
          </p:cNvSpPr>
          <p:nvPr/>
        </p:nvSpPr>
        <p:spPr bwMode="auto">
          <a:xfrm>
            <a:off x="0" y="-1"/>
            <a:ext cx="9143999" cy="1156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公平に使うって？</a:t>
            </a:r>
          </a:p>
        </p:txBody>
      </p:sp>
      <p:grpSp>
        <p:nvGrpSpPr>
          <p:cNvPr id="4" name="グループ化 3"/>
          <p:cNvGrpSpPr/>
          <p:nvPr/>
        </p:nvGrpSpPr>
        <p:grpSpPr>
          <a:xfrm>
            <a:off x="4054205" y="5498595"/>
            <a:ext cx="3195720" cy="668365"/>
            <a:chOff x="1100831" y="5538788"/>
            <a:chExt cx="3195720" cy="668365"/>
          </a:xfrm>
        </p:grpSpPr>
        <p:sp>
          <p:nvSpPr>
            <p:cNvPr id="14342" name="テキスト ボックス 7"/>
            <p:cNvSpPr txBox="1">
              <a:spLocks noChangeArrowheads="1"/>
            </p:cNvSpPr>
            <p:nvPr/>
          </p:nvSpPr>
          <p:spPr bwMode="auto">
            <a:xfrm>
              <a:off x="1100831" y="5538788"/>
              <a:ext cx="319572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ja-JP" altLang="en-US" sz="3600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むずかしい！</a:t>
              </a:r>
            </a:p>
          </p:txBody>
        </p:sp>
        <p:sp>
          <p:nvSpPr>
            <p:cNvPr id="11" name="角丸四角形 10"/>
            <p:cNvSpPr/>
            <p:nvPr/>
          </p:nvSpPr>
          <p:spPr>
            <a:xfrm>
              <a:off x="1122865" y="6063153"/>
              <a:ext cx="2844000" cy="144000"/>
            </a:xfrm>
            <a:prstGeom prst="roundRect">
              <a:avLst>
                <a:gd name="adj" fmla="val 49066"/>
              </a:avLst>
            </a:prstGeom>
            <a:solidFill>
              <a:srgbClr val="FF0000">
                <a:alpha val="80000"/>
              </a:srgb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" name="角丸四角形吹き出し 2"/>
          <p:cNvSpPr/>
          <p:nvPr/>
        </p:nvSpPr>
        <p:spPr>
          <a:xfrm>
            <a:off x="1110439" y="1355074"/>
            <a:ext cx="7042050" cy="3349129"/>
          </a:xfrm>
          <a:prstGeom prst="wedgeRoundRectCallout">
            <a:avLst>
              <a:gd name="adj1" fmla="val 131"/>
              <a:gd name="adj2" fmla="val 59540"/>
              <a:gd name="adj3" fmla="val 16667"/>
            </a:avLst>
          </a:prstGeom>
          <a:noFill/>
          <a:ln w="31750">
            <a:solidFill>
              <a:srgbClr val="04B8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0506" y="2587511"/>
            <a:ext cx="3132704" cy="4233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9163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43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43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正方形/長方形 2"/>
          <p:cNvSpPr>
            <a:spLocks noChangeArrowheads="1"/>
          </p:cNvSpPr>
          <p:nvPr/>
        </p:nvSpPr>
        <p:spPr bwMode="auto">
          <a:xfrm>
            <a:off x="839556" y="857386"/>
            <a:ext cx="746488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ja-JP" altLang="en-US" sz="20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健康で文化的・豊かな生活をおくるために必要なものは何？</a:t>
            </a: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</a:p>
        </p:txBody>
      </p:sp>
      <p:grpSp>
        <p:nvGrpSpPr>
          <p:cNvPr id="12" name="グループ化 11"/>
          <p:cNvGrpSpPr/>
          <p:nvPr/>
        </p:nvGrpSpPr>
        <p:grpSpPr>
          <a:xfrm>
            <a:off x="2814635" y="4904720"/>
            <a:ext cx="1601921" cy="1601921"/>
            <a:chOff x="2297045" y="5046926"/>
            <a:chExt cx="1601921" cy="1601921"/>
          </a:xfrm>
        </p:grpSpPr>
        <p:sp>
          <p:nvSpPr>
            <p:cNvPr id="66" name="円/楕円 65"/>
            <p:cNvSpPr>
              <a:spLocks noChangeAspect="1"/>
            </p:cNvSpPr>
            <p:nvPr/>
          </p:nvSpPr>
          <p:spPr>
            <a:xfrm>
              <a:off x="2297045" y="5046926"/>
              <a:ext cx="1601921" cy="1601921"/>
            </a:xfrm>
            <a:prstGeom prst="ellipse">
              <a:avLst/>
            </a:prstGeom>
            <a:gradFill flip="none" rotWithShape="1">
              <a:gsLst>
                <a:gs pos="84000">
                  <a:srgbClr val="0070C0">
                    <a:lumMod val="62000"/>
                    <a:lumOff val="38000"/>
                    <a:alpha val="79000"/>
                  </a:srgbClr>
                </a:gs>
                <a:gs pos="100000">
                  <a:srgbClr val="00B0F0">
                    <a:lumMod val="79000"/>
                    <a:lumOff val="21000"/>
                    <a:alpha val="18000"/>
                  </a:srgbClr>
                </a:gs>
                <a:gs pos="54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21507" name="Picture 4" descr="空港のイラスト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669890" y="5188044"/>
              <a:ext cx="860616" cy="8606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514" name="テキスト ボックス 13"/>
            <p:cNvSpPr txBox="1">
              <a:spLocks noChangeArrowheads="1"/>
            </p:cNvSpPr>
            <p:nvPr/>
          </p:nvSpPr>
          <p:spPr bwMode="auto">
            <a:xfrm>
              <a:off x="2674842" y="6071615"/>
              <a:ext cx="88197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ja-JP" altLang="en-US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飛行場</a:t>
              </a:r>
            </a:p>
          </p:txBody>
        </p:sp>
      </p:grpSp>
      <p:grpSp>
        <p:nvGrpSpPr>
          <p:cNvPr id="7" name="グループ化 6"/>
          <p:cNvGrpSpPr/>
          <p:nvPr/>
        </p:nvGrpSpPr>
        <p:grpSpPr>
          <a:xfrm>
            <a:off x="4779979" y="1533638"/>
            <a:ext cx="1601921" cy="1601921"/>
            <a:chOff x="4502852" y="1496208"/>
            <a:chExt cx="1601921" cy="1601921"/>
          </a:xfrm>
        </p:grpSpPr>
        <p:sp>
          <p:nvSpPr>
            <p:cNvPr id="61" name="円/楕円 60"/>
            <p:cNvSpPr>
              <a:spLocks noChangeAspect="1"/>
            </p:cNvSpPr>
            <p:nvPr/>
          </p:nvSpPr>
          <p:spPr>
            <a:xfrm>
              <a:off x="4502852" y="1496208"/>
              <a:ext cx="1601921" cy="1601921"/>
            </a:xfrm>
            <a:prstGeom prst="ellipse">
              <a:avLst/>
            </a:prstGeom>
            <a:gradFill flip="none" rotWithShape="1">
              <a:gsLst>
                <a:gs pos="84000">
                  <a:srgbClr val="0070C0">
                    <a:lumMod val="62000"/>
                    <a:lumOff val="38000"/>
                    <a:alpha val="79000"/>
                  </a:srgbClr>
                </a:gs>
                <a:gs pos="100000">
                  <a:srgbClr val="00B0F0">
                    <a:lumMod val="79000"/>
                    <a:lumOff val="21000"/>
                    <a:alpha val="18000"/>
                  </a:srgbClr>
                </a:gs>
                <a:gs pos="54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21509" name="Picture 8" descr="ダムのイラスト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742054" y="1778573"/>
              <a:ext cx="1152525" cy="857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515" name="テキスト ボックス 14"/>
            <p:cNvSpPr txBox="1">
              <a:spLocks noChangeArrowheads="1"/>
            </p:cNvSpPr>
            <p:nvPr/>
          </p:nvSpPr>
          <p:spPr bwMode="auto">
            <a:xfrm>
              <a:off x="4978305" y="2589595"/>
              <a:ext cx="64953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ja-JP" altLang="en-US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ダム</a:t>
              </a:r>
            </a:p>
          </p:txBody>
        </p:sp>
      </p:grpSp>
      <p:grpSp>
        <p:nvGrpSpPr>
          <p:cNvPr id="6" name="グループ化 5"/>
          <p:cNvGrpSpPr/>
          <p:nvPr/>
        </p:nvGrpSpPr>
        <p:grpSpPr>
          <a:xfrm>
            <a:off x="2970078" y="1533638"/>
            <a:ext cx="1601921" cy="1601921"/>
            <a:chOff x="2303850" y="1487180"/>
            <a:chExt cx="1601921" cy="1601921"/>
          </a:xfrm>
        </p:grpSpPr>
        <p:sp>
          <p:nvSpPr>
            <p:cNvPr id="60" name="円/楕円 59"/>
            <p:cNvSpPr>
              <a:spLocks noChangeAspect="1"/>
            </p:cNvSpPr>
            <p:nvPr/>
          </p:nvSpPr>
          <p:spPr>
            <a:xfrm>
              <a:off x="2303850" y="1487180"/>
              <a:ext cx="1601921" cy="1601921"/>
            </a:xfrm>
            <a:prstGeom prst="ellipse">
              <a:avLst/>
            </a:prstGeom>
            <a:gradFill flip="none" rotWithShape="1">
              <a:gsLst>
                <a:gs pos="84000">
                  <a:srgbClr val="0070C0">
                    <a:lumMod val="62000"/>
                    <a:lumOff val="38000"/>
                    <a:alpha val="79000"/>
                  </a:srgbClr>
                </a:gs>
                <a:gs pos="100000">
                  <a:srgbClr val="00B0F0">
                    <a:lumMod val="79000"/>
                    <a:lumOff val="21000"/>
                    <a:alpha val="18000"/>
                  </a:srgbClr>
                </a:gs>
                <a:gs pos="54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518" name="テキスト ボックス 18"/>
            <p:cNvSpPr txBox="1">
              <a:spLocks noChangeArrowheads="1"/>
            </p:cNvSpPr>
            <p:nvPr/>
          </p:nvSpPr>
          <p:spPr bwMode="auto">
            <a:xfrm>
              <a:off x="2781014" y="2588007"/>
              <a:ext cx="64953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ja-JP" altLang="en-US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介護</a:t>
              </a:r>
            </a:p>
          </p:txBody>
        </p:sp>
        <p:pic>
          <p:nvPicPr>
            <p:cNvPr id="21519" name="Picture 1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61286" y="1624243"/>
              <a:ext cx="897890" cy="997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グループ化 4"/>
          <p:cNvGrpSpPr/>
          <p:nvPr/>
        </p:nvGrpSpPr>
        <p:grpSpPr>
          <a:xfrm>
            <a:off x="1143546" y="1515353"/>
            <a:ext cx="1601921" cy="1601921"/>
            <a:chOff x="189211" y="1487180"/>
            <a:chExt cx="1601921" cy="1601921"/>
          </a:xfrm>
        </p:grpSpPr>
        <p:sp>
          <p:nvSpPr>
            <p:cNvPr id="59" name="円/楕円 58"/>
            <p:cNvSpPr>
              <a:spLocks noChangeAspect="1"/>
            </p:cNvSpPr>
            <p:nvPr/>
          </p:nvSpPr>
          <p:spPr>
            <a:xfrm>
              <a:off x="189211" y="1487180"/>
              <a:ext cx="1601921" cy="1601921"/>
            </a:xfrm>
            <a:prstGeom prst="ellipse">
              <a:avLst/>
            </a:prstGeom>
            <a:gradFill flip="none" rotWithShape="1">
              <a:gsLst>
                <a:gs pos="84000">
                  <a:srgbClr val="0070C0">
                    <a:lumMod val="62000"/>
                    <a:lumOff val="38000"/>
                    <a:alpha val="79000"/>
                  </a:srgbClr>
                </a:gs>
                <a:gs pos="100000">
                  <a:srgbClr val="00B0F0">
                    <a:lumMod val="79000"/>
                    <a:lumOff val="21000"/>
                    <a:alpha val="18000"/>
                  </a:srgbClr>
                </a:gs>
                <a:gs pos="54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21521" name="Picture 22" descr="クレーン車のイラスト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87350" y="1644650"/>
              <a:ext cx="1155700" cy="955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523" name="テキスト ボックス 25"/>
            <p:cNvSpPr txBox="1">
              <a:spLocks noChangeArrowheads="1"/>
            </p:cNvSpPr>
            <p:nvPr/>
          </p:nvSpPr>
          <p:spPr bwMode="auto">
            <a:xfrm>
              <a:off x="419100" y="2586038"/>
              <a:ext cx="111440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ja-JP" altLang="en-US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道路整備</a:t>
              </a:r>
            </a:p>
          </p:txBody>
        </p:sp>
      </p:grpSp>
      <p:graphicFrame>
        <p:nvGraphicFramePr>
          <p:cNvPr id="25680" name="Group 8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1718966"/>
              </p:ext>
            </p:extLst>
          </p:nvPr>
        </p:nvGraphicFramePr>
        <p:xfrm>
          <a:off x="6610159" y="1575137"/>
          <a:ext cx="2232025" cy="5011738"/>
        </p:xfrm>
        <a:graphic>
          <a:graphicData uri="http://schemas.openxmlformats.org/drawingml/2006/table">
            <a:tbl>
              <a:tblPr/>
              <a:tblGrid>
                <a:gridCol w="1117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4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5438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1" lang="ja-JP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いくらかかるかな？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0525">
                <a:tc>
                  <a:txBody>
                    <a:bodyPr/>
                    <a:lstStyle/>
                    <a:p>
                      <a:pPr marL="0" marR="0" lvl="0" indent="0" algn="dist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1" lang="ja-JP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道路整備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1" lang="ja-JP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１００億円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0525">
                <a:tc>
                  <a:txBody>
                    <a:bodyPr/>
                    <a:lstStyle/>
                    <a:p>
                      <a:pPr marL="0" marR="0" lvl="0" indent="0" algn="dist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1" lang="ja-JP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公園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1" lang="ja-JP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５億円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0525">
                <a:tc>
                  <a:txBody>
                    <a:bodyPr/>
                    <a:lstStyle/>
                    <a:p>
                      <a:pPr marL="0" marR="0" lvl="0" indent="0" algn="dist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1" lang="ja-JP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市民病院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1" lang="ja-JP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３０億円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0525">
                <a:tc>
                  <a:txBody>
                    <a:bodyPr/>
                    <a:lstStyle/>
                    <a:p>
                      <a:pPr marL="0" marR="0" lvl="0" indent="0" algn="dist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1" lang="ja-JP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介護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1" lang="ja-JP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４０億円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0525">
                <a:tc>
                  <a:txBody>
                    <a:bodyPr/>
                    <a:lstStyle/>
                    <a:p>
                      <a:pPr marL="0" marR="0" lvl="0" indent="0" algn="dist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1" lang="ja-JP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教育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1" lang="ja-JP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９０億円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0525">
                <a:tc>
                  <a:txBody>
                    <a:bodyPr/>
                    <a:lstStyle/>
                    <a:p>
                      <a:pPr marL="0" marR="0" lvl="0" indent="0" algn="dist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1" lang="ja-JP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飛行場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1" lang="ja-JP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３００億円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0525">
                <a:tc>
                  <a:txBody>
                    <a:bodyPr/>
                    <a:lstStyle/>
                    <a:p>
                      <a:pPr marL="0" marR="0" lvl="0" indent="0" algn="dist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1" lang="ja-JP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ダム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1" lang="ja-JP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４００億円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0525">
                <a:tc>
                  <a:txBody>
                    <a:bodyPr/>
                    <a:lstStyle/>
                    <a:p>
                      <a:pPr marL="0" marR="0" lvl="0" indent="0" algn="dist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1" lang="ja-JP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消防署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1" lang="ja-JP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２０億円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0525">
                <a:tc>
                  <a:txBody>
                    <a:bodyPr/>
                    <a:lstStyle/>
                    <a:p>
                      <a:pPr marL="0" marR="0" lvl="0" indent="0" algn="dist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1" lang="ja-JP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警察署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1" lang="ja-JP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１５億円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0525">
                <a:tc>
                  <a:txBody>
                    <a:bodyPr/>
                    <a:lstStyle/>
                    <a:p>
                      <a:pPr marL="0" marR="0" lvl="0" indent="0" algn="dist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1" lang="ja-JP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合計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1" lang="ja-JP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１０００億円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90525">
                <a:tc>
                  <a:txBody>
                    <a:bodyPr/>
                    <a:lstStyle/>
                    <a:p>
                      <a:pPr marL="0" marR="0" lvl="0" indent="0" algn="dist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1" lang="ja-JP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予算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1" lang="ja-JP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７００億円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90525">
                <a:tc>
                  <a:txBody>
                    <a:bodyPr/>
                    <a:lstStyle/>
                    <a:p>
                      <a:pPr marL="0" marR="0" lvl="0" indent="0" algn="dist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1" lang="ja-JP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差引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-</a:t>
                      </a:r>
                      <a:r>
                        <a:rPr kumimoji="1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３００億円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grpSp>
        <p:nvGrpSpPr>
          <p:cNvPr id="13" name="グループ化 12"/>
          <p:cNvGrpSpPr/>
          <p:nvPr/>
        </p:nvGrpSpPr>
        <p:grpSpPr>
          <a:xfrm>
            <a:off x="4647891" y="4904721"/>
            <a:ext cx="1601921" cy="1601921"/>
            <a:chOff x="4465676" y="4987464"/>
            <a:chExt cx="1601921" cy="1601921"/>
          </a:xfrm>
        </p:grpSpPr>
        <p:sp>
          <p:nvSpPr>
            <p:cNvPr id="65" name="円/楕円 64"/>
            <p:cNvSpPr>
              <a:spLocks noChangeAspect="1"/>
            </p:cNvSpPr>
            <p:nvPr/>
          </p:nvSpPr>
          <p:spPr>
            <a:xfrm>
              <a:off x="4465676" y="4987464"/>
              <a:ext cx="1601921" cy="1601921"/>
            </a:xfrm>
            <a:prstGeom prst="ellipse">
              <a:avLst/>
            </a:prstGeom>
            <a:gradFill flip="none" rotWithShape="1">
              <a:gsLst>
                <a:gs pos="84000">
                  <a:srgbClr val="0070C0">
                    <a:lumMod val="62000"/>
                    <a:lumOff val="38000"/>
                    <a:alpha val="79000"/>
                  </a:srgbClr>
                </a:gs>
                <a:gs pos="100000">
                  <a:srgbClr val="00B0F0">
                    <a:lumMod val="79000"/>
                    <a:lumOff val="21000"/>
                    <a:alpha val="18000"/>
                  </a:srgbClr>
                </a:gs>
                <a:gs pos="54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25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841207" y="5065105"/>
              <a:ext cx="880230" cy="9884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" name="正方形/長方形 2"/>
            <p:cNvSpPr>
              <a:spLocks noChangeArrowheads="1"/>
            </p:cNvSpPr>
            <p:nvPr/>
          </p:nvSpPr>
          <p:spPr bwMode="auto">
            <a:xfrm>
              <a:off x="4828447" y="6010371"/>
              <a:ext cx="88197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ja-JP" altLang="en-US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警察署</a:t>
              </a:r>
            </a:p>
          </p:txBody>
        </p:sp>
      </p:grpSp>
      <p:grpSp>
        <p:nvGrpSpPr>
          <p:cNvPr id="9" name="グループ化 8"/>
          <p:cNvGrpSpPr/>
          <p:nvPr/>
        </p:nvGrpSpPr>
        <p:grpSpPr>
          <a:xfrm>
            <a:off x="2221637" y="3238003"/>
            <a:ext cx="1601921" cy="1601921"/>
            <a:chOff x="2681345" y="3220901"/>
            <a:chExt cx="1601921" cy="1601921"/>
          </a:xfrm>
        </p:grpSpPr>
        <p:sp>
          <p:nvSpPr>
            <p:cNvPr id="63" name="円/楕円 62"/>
            <p:cNvSpPr>
              <a:spLocks noChangeAspect="1"/>
            </p:cNvSpPr>
            <p:nvPr/>
          </p:nvSpPr>
          <p:spPr>
            <a:xfrm>
              <a:off x="2681345" y="3220901"/>
              <a:ext cx="1601921" cy="1601921"/>
            </a:xfrm>
            <a:prstGeom prst="ellipse">
              <a:avLst/>
            </a:prstGeom>
            <a:gradFill flip="none" rotWithShape="1">
              <a:gsLst>
                <a:gs pos="84000">
                  <a:srgbClr val="0070C0">
                    <a:lumMod val="62000"/>
                    <a:lumOff val="38000"/>
                    <a:alpha val="79000"/>
                  </a:srgbClr>
                </a:gs>
                <a:gs pos="100000">
                  <a:srgbClr val="00B0F0">
                    <a:lumMod val="79000"/>
                    <a:lumOff val="21000"/>
                    <a:alpha val="18000"/>
                  </a:srgbClr>
                </a:gs>
                <a:gs pos="54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513" name="テキスト ボックス 12"/>
            <p:cNvSpPr txBox="1">
              <a:spLocks noChangeArrowheads="1"/>
            </p:cNvSpPr>
            <p:nvPr/>
          </p:nvSpPr>
          <p:spPr bwMode="auto">
            <a:xfrm>
              <a:off x="3157538" y="4308475"/>
              <a:ext cx="64953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ja-JP" altLang="en-US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教育</a:t>
              </a:r>
            </a:p>
          </p:txBody>
        </p:sp>
        <p:pic>
          <p:nvPicPr>
            <p:cNvPr id="21520" name="Picture 18" descr="読書のイラスト「女の子と本」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919604" y="3384932"/>
              <a:ext cx="1155700" cy="892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1" name="グループ化 10"/>
          <p:cNvGrpSpPr/>
          <p:nvPr/>
        </p:nvGrpSpPr>
        <p:grpSpPr>
          <a:xfrm>
            <a:off x="957109" y="4904721"/>
            <a:ext cx="1601921" cy="1601921"/>
            <a:chOff x="220595" y="4987464"/>
            <a:chExt cx="1601921" cy="1601921"/>
          </a:xfrm>
        </p:grpSpPr>
        <p:sp>
          <p:nvSpPr>
            <p:cNvPr id="67" name="円/楕円 66"/>
            <p:cNvSpPr>
              <a:spLocks noChangeAspect="1"/>
            </p:cNvSpPr>
            <p:nvPr/>
          </p:nvSpPr>
          <p:spPr>
            <a:xfrm>
              <a:off x="220595" y="4987464"/>
              <a:ext cx="1601921" cy="1601921"/>
            </a:xfrm>
            <a:prstGeom prst="ellipse">
              <a:avLst/>
            </a:prstGeom>
            <a:gradFill flip="none" rotWithShape="1">
              <a:gsLst>
                <a:gs pos="84000">
                  <a:srgbClr val="0070C0">
                    <a:lumMod val="62000"/>
                    <a:lumOff val="38000"/>
                    <a:alpha val="79000"/>
                  </a:srgbClr>
                </a:gs>
                <a:gs pos="100000">
                  <a:srgbClr val="00B0F0">
                    <a:lumMod val="79000"/>
                    <a:lumOff val="21000"/>
                    <a:alpha val="18000"/>
                  </a:srgbClr>
                </a:gs>
                <a:gs pos="54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21511" name="Picture 12" descr="病院の建物イラスト（医療）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28613" y="5127625"/>
              <a:ext cx="1354137" cy="915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516" name="テキスト ボックス 15"/>
            <p:cNvSpPr txBox="1">
              <a:spLocks noChangeArrowheads="1"/>
            </p:cNvSpPr>
            <p:nvPr/>
          </p:nvSpPr>
          <p:spPr bwMode="auto">
            <a:xfrm>
              <a:off x="454025" y="6028943"/>
              <a:ext cx="111440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ja-JP" altLang="en-US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市民病院</a:t>
              </a:r>
            </a:p>
          </p:txBody>
        </p:sp>
      </p:grpSp>
      <p:grpSp>
        <p:nvGrpSpPr>
          <p:cNvPr id="10" name="グループ化 9"/>
          <p:cNvGrpSpPr/>
          <p:nvPr/>
        </p:nvGrpSpPr>
        <p:grpSpPr>
          <a:xfrm>
            <a:off x="264166" y="3211194"/>
            <a:ext cx="1601921" cy="1601921"/>
            <a:chOff x="604895" y="3161439"/>
            <a:chExt cx="1601921" cy="1601921"/>
          </a:xfrm>
        </p:grpSpPr>
        <p:sp>
          <p:nvSpPr>
            <p:cNvPr id="62" name="円/楕円 61"/>
            <p:cNvSpPr>
              <a:spLocks noChangeAspect="1"/>
            </p:cNvSpPr>
            <p:nvPr/>
          </p:nvSpPr>
          <p:spPr>
            <a:xfrm>
              <a:off x="604895" y="3161439"/>
              <a:ext cx="1601921" cy="1601921"/>
            </a:xfrm>
            <a:prstGeom prst="ellipse">
              <a:avLst/>
            </a:prstGeom>
            <a:gradFill flip="none" rotWithShape="1">
              <a:gsLst>
                <a:gs pos="84000">
                  <a:srgbClr val="0070C0">
                    <a:lumMod val="62000"/>
                    <a:lumOff val="38000"/>
                    <a:alpha val="79000"/>
                  </a:srgbClr>
                </a:gs>
                <a:gs pos="100000">
                  <a:srgbClr val="00B0F0">
                    <a:lumMod val="79000"/>
                    <a:lumOff val="21000"/>
                    <a:alpha val="18000"/>
                  </a:srgbClr>
                </a:gs>
                <a:gs pos="54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21508" name="Picture 6" descr="公園のイラスト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782638" y="3429000"/>
              <a:ext cx="1281112" cy="1066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512" name="テキスト ボックス 11"/>
            <p:cNvSpPr txBox="1">
              <a:spLocks noChangeArrowheads="1"/>
            </p:cNvSpPr>
            <p:nvPr/>
          </p:nvSpPr>
          <p:spPr bwMode="auto">
            <a:xfrm>
              <a:off x="1092105" y="4259454"/>
              <a:ext cx="64953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ja-JP" altLang="en-US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公園</a:t>
              </a:r>
            </a:p>
          </p:txBody>
        </p:sp>
      </p:grpSp>
      <p:grpSp>
        <p:nvGrpSpPr>
          <p:cNvPr id="8" name="グループ化 7"/>
          <p:cNvGrpSpPr/>
          <p:nvPr/>
        </p:nvGrpSpPr>
        <p:grpSpPr>
          <a:xfrm>
            <a:off x="4093253" y="3211194"/>
            <a:ext cx="1601921" cy="1601921"/>
            <a:chOff x="4849976" y="3161439"/>
            <a:chExt cx="1601921" cy="1601921"/>
          </a:xfrm>
        </p:grpSpPr>
        <p:sp>
          <p:nvSpPr>
            <p:cNvPr id="64" name="円/楕円 63"/>
            <p:cNvSpPr>
              <a:spLocks noChangeAspect="1"/>
            </p:cNvSpPr>
            <p:nvPr/>
          </p:nvSpPr>
          <p:spPr>
            <a:xfrm>
              <a:off x="4849976" y="3161439"/>
              <a:ext cx="1601921" cy="1601921"/>
            </a:xfrm>
            <a:prstGeom prst="ellipse">
              <a:avLst/>
            </a:prstGeom>
            <a:gradFill flip="none" rotWithShape="1">
              <a:gsLst>
                <a:gs pos="84000">
                  <a:srgbClr val="0070C0">
                    <a:lumMod val="62000"/>
                    <a:lumOff val="38000"/>
                    <a:alpha val="79000"/>
                  </a:srgbClr>
                </a:gs>
                <a:gs pos="100000">
                  <a:srgbClr val="00B0F0">
                    <a:lumMod val="79000"/>
                    <a:lumOff val="21000"/>
                    <a:alpha val="18000"/>
                  </a:srgbClr>
                </a:gs>
                <a:gs pos="54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21570" name="Picture 2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078777" y="3441363"/>
              <a:ext cx="1166354" cy="8070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" name="正方形/長方形 2"/>
            <p:cNvSpPr>
              <a:spLocks noChangeArrowheads="1"/>
            </p:cNvSpPr>
            <p:nvPr/>
          </p:nvSpPr>
          <p:spPr bwMode="auto">
            <a:xfrm>
              <a:off x="5207955" y="4248532"/>
              <a:ext cx="88197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ja-JP" altLang="en-US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消防署</a:t>
              </a:r>
            </a:p>
          </p:txBody>
        </p:sp>
      </p:grpSp>
      <p:sp>
        <p:nvSpPr>
          <p:cNvPr id="23" name="タイトル 1"/>
          <p:cNvSpPr txBox="1">
            <a:spLocks/>
          </p:cNvSpPr>
          <p:nvPr/>
        </p:nvSpPr>
        <p:spPr bwMode="auto">
          <a:xfrm>
            <a:off x="0" y="-1"/>
            <a:ext cx="9143999" cy="1156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豊かなまちづくり①</a:t>
            </a:r>
          </a:p>
        </p:txBody>
      </p:sp>
    </p:spTree>
    <p:extLst>
      <p:ext uri="{BB962C8B-B14F-4D97-AF65-F5344CB8AC3E}">
        <p14:creationId xmlns:p14="http://schemas.microsoft.com/office/powerpoint/2010/main" val="3613685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500"/>
                            </p:stCondLst>
                            <p:childTnLst>
                              <p:par>
                                <p:cTn id="6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2000"/>
                                        <p:tgtEl>
                                          <p:spTgt spid="25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7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27081" y="2711554"/>
            <a:ext cx="1816919" cy="2314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円形吹き出し 6"/>
          <p:cNvSpPr/>
          <p:nvPr/>
        </p:nvSpPr>
        <p:spPr>
          <a:xfrm>
            <a:off x="171376" y="1588090"/>
            <a:ext cx="2126699" cy="1103804"/>
          </a:xfrm>
          <a:prstGeom prst="wedgeEllipseCallout">
            <a:avLst>
              <a:gd name="adj1" fmla="val -11041"/>
              <a:gd name="adj2" fmla="val 65810"/>
            </a:avLst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8" name="円形吹き出し 7"/>
          <p:cNvSpPr/>
          <p:nvPr/>
        </p:nvSpPr>
        <p:spPr>
          <a:xfrm flipH="1">
            <a:off x="2690777" y="4959326"/>
            <a:ext cx="1616814" cy="1348038"/>
          </a:xfrm>
          <a:prstGeom prst="wedgeEllipseCallout">
            <a:avLst>
              <a:gd name="adj1" fmla="val 65580"/>
              <a:gd name="adj2" fmla="val 13195"/>
            </a:avLst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3560" name="テキスト ボックス 8"/>
          <p:cNvSpPr txBox="1">
            <a:spLocks noChangeArrowheads="1"/>
          </p:cNvSpPr>
          <p:nvPr/>
        </p:nvSpPr>
        <p:spPr bwMode="auto">
          <a:xfrm>
            <a:off x="237478" y="1837454"/>
            <a:ext cx="204414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ダムは今じゃなく</a:t>
            </a:r>
          </a:p>
          <a:p>
            <a:r>
              <a:rPr lang="ja-JP" altLang="en-US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ても</a:t>
            </a: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いいと思う</a:t>
            </a:r>
          </a:p>
        </p:txBody>
      </p:sp>
      <p:sp>
        <p:nvSpPr>
          <p:cNvPr id="10" name="円形吹き出し 9"/>
          <p:cNvSpPr>
            <a:spLocks noChangeArrowheads="1"/>
          </p:cNvSpPr>
          <p:nvPr/>
        </p:nvSpPr>
        <p:spPr bwMode="auto">
          <a:xfrm>
            <a:off x="6927976" y="1619480"/>
            <a:ext cx="2181339" cy="1042179"/>
          </a:xfrm>
          <a:prstGeom prst="wedgeEllipseCallout">
            <a:avLst>
              <a:gd name="adj1" fmla="val 1493"/>
              <a:gd name="adj2" fmla="val 67907"/>
            </a:avLst>
          </a:prstGeom>
          <a:noFill/>
          <a:ln w="25400" algn="ctr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ja-JP" altLang="en-US">
              <a:solidFill>
                <a:schemeClr val="lt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3562" name="テキスト ボックス 10"/>
          <p:cNvSpPr txBox="1">
            <a:spLocks noChangeArrowheads="1"/>
          </p:cNvSpPr>
          <p:nvPr/>
        </p:nvSpPr>
        <p:spPr bwMode="auto">
          <a:xfrm>
            <a:off x="4689442" y="5167134"/>
            <a:ext cx="182388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減らすものと</a:t>
            </a:r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借金で行うもの</a:t>
            </a:r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と分けたらいい</a:t>
            </a:r>
          </a:p>
        </p:txBody>
      </p:sp>
      <p:sp>
        <p:nvSpPr>
          <p:cNvPr id="23563" name="テキスト ボックス 11"/>
          <p:cNvSpPr txBox="1">
            <a:spLocks noChangeArrowheads="1"/>
          </p:cNvSpPr>
          <p:nvPr/>
        </p:nvSpPr>
        <p:spPr bwMode="auto">
          <a:xfrm>
            <a:off x="2800149" y="5195320"/>
            <a:ext cx="139807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優先順位を</a:t>
            </a:r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つけたら</a:t>
            </a:r>
            <a:r>
              <a:rPr lang="ja-JP" altLang="en-US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い</a:t>
            </a:r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いと思う</a:t>
            </a:r>
          </a:p>
        </p:txBody>
      </p:sp>
      <p:sp>
        <p:nvSpPr>
          <p:cNvPr id="23564" name="テキスト ボックス 12"/>
          <p:cNvSpPr txBox="1">
            <a:spLocks noChangeArrowheads="1"/>
          </p:cNvSpPr>
          <p:nvPr/>
        </p:nvSpPr>
        <p:spPr bwMode="auto">
          <a:xfrm>
            <a:off x="6995799" y="1796662"/>
            <a:ext cx="22336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うちのおばぁちゃんは、介護が必要</a:t>
            </a:r>
          </a:p>
        </p:txBody>
      </p:sp>
      <p:sp>
        <p:nvSpPr>
          <p:cNvPr id="14" name="円形吹き出し 13"/>
          <p:cNvSpPr>
            <a:spLocks noChangeArrowheads="1"/>
          </p:cNvSpPr>
          <p:nvPr/>
        </p:nvSpPr>
        <p:spPr bwMode="auto">
          <a:xfrm>
            <a:off x="4580071" y="4946700"/>
            <a:ext cx="1958066" cy="1444519"/>
          </a:xfrm>
          <a:prstGeom prst="wedgeEllipseCallout">
            <a:avLst>
              <a:gd name="adj1" fmla="val 60715"/>
              <a:gd name="adj2" fmla="val -15611"/>
            </a:avLst>
          </a:prstGeom>
          <a:noFill/>
          <a:ln w="25400" algn="ctr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ja-JP" altLang="en-US">
              <a:solidFill>
                <a:schemeClr val="lt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" name="円形吹き出し 12"/>
          <p:cNvSpPr>
            <a:spLocks noChangeArrowheads="1"/>
          </p:cNvSpPr>
          <p:nvPr/>
        </p:nvSpPr>
        <p:spPr bwMode="auto">
          <a:xfrm>
            <a:off x="3478246" y="1223059"/>
            <a:ext cx="2845436" cy="1773528"/>
          </a:xfrm>
          <a:prstGeom prst="wedgeEllipseCallout">
            <a:avLst>
              <a:gd name="adj1" fmla="val -26419"/>
              <a:gd name="adj2" fmla="val 56361"/>
            </a:avLst>
          </a:prstGeom>
          <a:noFill/>
          <a:ln w="25400" algn="ctr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ja-JP" altLang="en-US">
              <a:solidFill>
                <a:schemeClr val="lt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2565" name="テキスト ボックス 14"/>
          <p:cNvSpPr txBox="1">
            <a:spLocks noChangeArrowheads="1"/>
          </p:cNvSpPr>
          <p:nvPr/>
        </p:nvSpPr>
        <p:spPr bwMode="auto">
          <a:xfrm>
            <a:off x="3640489" y="1638786"/>
            <a:ext cx="252095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ややこしい話は苦手だけど、無駄なものを減らせばいいんじゃない</a:t>
            </a:r>
          </a:p>
        </p:txBody>
      </p:sp>
      <p:sp>
        <p:nvSpPr>
          <p:cNvPr id="18" name="タイトル 1"/>
          <p:cNvSpPr txBox="1">
            <a:spLocks/>
          </p:cNvSpPr>
          <p:nvPr/>
        </p:nvSpPr>
        <p:spPr bwMode="auto">
          <a:xfrm>
            <a:off x="0" y="-1"/>
            <a:ext cx="9143999" cy="1156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豊かなまちづくり②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-2" y="2593558"/>
            <a:ext cx="1662315" cy="257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44286" y="2593558"/>
            <a:ext cx="1663305" cy="216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38137" y="4295046"/>
            <a:ext cx="1795949" cy="222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5102" y="4574638"/>
            <a:ext cx="1783162" cy="2208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67508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22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23560" grpId="0"/>
      <p:bldP spid="10" grpId="0" animBg="1"/>
      <p:bldP spid="23562" grpId="0"/>
      <p:bldP spid="23563" grpId="0"/>
      <p:bldP spid="23564" grpId="0"/>
      <p:bldP spid="14" grpId="0" animBg="1"/>
      <p:bldP spid="3" grpId="0" animBg="1"/>
      <p:bldP spid="2256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1"/>
          <p:cNvSpPr txBox="1">
            <a:spLocks/>
          </p:cNvSpPr>
          <p:nvPr/>
        </p:nvSpPr>
        <p:spPr bwMode="auto">
          <a:xfrm>
            <a:off x="0" y="-1"/>
            <a:ext cx="9143999" cy="1156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豊かなまちづくり③</a:t>
            </a:r>
          </a:p>
        </p:txBody>
      </p:sp>
      <p:grpSp>
        <p:nvGrpSpPr>
          <p:cNvPr id="4" name="グループ化 3"/>
          <p:cNvGrpSpPr>
            <a:grpSpLocks noChangeAspect="1"/>
          </p:cNvGrpSpPr>
          <p:nvPr/>
        </p:nvGrpSpPr>
        <p:grpSpPr>
          <a:xfrm>
            <a:off x="717529" y="3108180"/>
            <a:ext cx="1958183" cy="3749820"/>
            <a:chOff x="5981103" y="899161"/>
            <a:chExt cx="2948642" cy="5646498"/>
          </a:xfrm>
        </p:grpSpPr>
        <p:pic>
          <p:nvPicPr>
            <p:cNvPr id="9" name="Picture 2" descr="C:\Users\takahashi\Desktop\job_seijika_youngwoman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1103" y="899161"/>
              <a:ext cx="2948642" cy="56464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図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624020" y="2916741"/>
              <a:ext cx="140705" cy="144001"/>
            </a:xfrm>
            <a:prstGeom prst="rect">
              <a:avLst/>
            </a:prstGeom>
          </p:spPr>
        </p:pic>
      </p:grpSp>
      <p:grpSp>
        <p:nvGrpSpPr>
          <p:cNvPr id="3" name="グループ化 2"/>
          <p:cNvGrpSpPr>
            <a:grpSpLocks noChangeAspect="1"/>
          </p:cNvGrpSpPr>
          <p:nvPr/>
        </p:nvGrpSpPr>
        <p:grpSpPr>
          <a:xfrm>
            <a:off x="5909811" y="3035610"/>
            <a:ext cx="2618871" cy="3749820"/>
            <a:chOff x="3757675" y="899161"/>
            <a:chExt cx="3943510" cy="5646498"/>
          </a:xfrm>
        </p:grpSpPr>
        <p:pic>
          <p:nvPicPr>
            <p:cNvPr id="10" name="Picture 3" descr="C:\Users\takahashi\Desktop\sales_eigyou_man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7675" y="899161"/>
              <a:ext cx="3943510" cy="56464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図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40118" y="2805224"/>
              <a:ext cx="140705" cy="144001"/>
            </a:xfrm>
            <a:prstGeom prst="rect">
              <a:avLst/>
            </a:prstGeom>
          </p:spPr>
        </p:pic>
      </p:grpSp>
      <p:grpSp>
        <p:nvGrpSpPr>
          <p:cNvPr id="7" name="グループ化 6"/>
          <p:cNvGrpSpPr/>
          <p:nvPr/>
        </p:nvGrpSpPr>
        <p:grpSpPr>
          <a:xfrm>
            <a:off x="1551135" y="1505187"/>
            <a:ext cx="6204739" cy="2657138"/>
            <a:chOff x="1551135" y="1505187"/>
            <a:chExt cx="6204739" cy="2657138"/>
          </a:xfrm>
        </p:grpSpPr>
        <p:sp>
          <p:nvSpPr>
            <p:cNvPr id="23568" name="テキスト ボックス 16"/>
            <p:cNvSpPr txBox="1">
              <a:spLocks noChangeArrowheads="1"/>
            </p:cNvSpPr>
            <p:nvPr/>
          </p:nvSpPr>
          <p:spPr bwMode="auto">
            <a:xfrm>
              <a:off x="1551135" y="1505187"/>
              <a:ext cx="6204739" cy="2657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ts val="4000"/>
                </a:lnSpc>
              </a:pPr>
              <a:r>
                <a:rPr lang="ja-JP" altLang="en-US" sz="24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みんなの将来だから、税金を何に使うのか</a:t>
              </a:r>
              <a:endParaRPr lang="en-US" altLang="ja-JP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>
                <a:lnSpc>
                  <a:spcPts val="4000"/>
                </a:lnSpc>
              </a:pPr>
              <a:r>
                <a:rPr lang="ja-JP" altLang="en-US" sz="24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よく話し合って決めることが大事だよ。</a:t>
              </a:r>
            </a:p>
            <a:p>
              <a:pPr>
                <a:lnSpc>
                  <a:spcPts val="4000"/>
                </a:lnSpc>
              </a:pPr>
              <a:r>
                <a:rPr lang="ja-JP" altLang="en-US" sz="24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決めたことは、みんなにはね返ってくるよ。</a:t>
              </a:r>
              <a:endParaRPr lang="en-US" altLang="ja-JP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>
                <a:lnSpc>
                  <a:spcPts val="4000"/>
                </a:lnSpc>
              </a:pPr>
              <a:r>
                <a:rPr lang="ja-JP" altLang="en-US" sz="24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　　皆一人一人が主人公だから</a:t>
              </a:r>
              <a:r>
                <a:rPr lang="en-US" altLang="ja-JP" sz="24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…</a:t>
              </a:r>
              <a:endParaRPr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>
                <a:lnSpc>
                  <a:spcPts val="4000"/>
                </a:lnSpc>
              </a:pPr>
              <a:r>
                <a:rPr lang="ja-JP" altLang="en-US" sz="24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　　答えは</a:t>
              </a:r>
              <a:r>
                <a:rPr lang="en-US" altLang="ja-JP" sz="24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…</a:t>
              </a:r>
              <a:endParaRPr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15" name="角丸四角形 14"/>
            <p:cNvSpPr/>
            <p:nvPr/>
          </p:nvSpPr>
          <p:spPr>
            <a:xfrm>
              <a:off x="1562151" y="1922867"/>
              <a:ext cx="5976000" cy="180000"/>
            </a:xfrm>
            <a:prstGeom prst="roundRect">
              <a:avLst>
                <a:gd name="adj" fmla="val 49066"/>
              </a:avLst>
            </a:prstGeom>
            <a:solidFill>
              <a:srgbClr val="FFC000">
                <a:alpha val="93000"/>
              </a:srgbClr>
            </a:solidFill>
            <a:ln>
              <a:noFill/>
            </a:ln>
            <a:effectLst>
              <a:softEdge rad="76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角丸四角形 16"/>
            <p:cNvSpPr/>
            <p:nvPr/>
          </p:nvSpPr>
          <p:spPr>
            <a:xfrm>
              <a:off x="1571330" y="2945610"/>
              <a:ext cx="5976000" cy="180000"/>
            </a:xfrm>
            <a:prstGeom prst="roundRect">
              <a:avLst>
                <a:gd name="adj" fmla="val 49066"/>
              </a:avLst>
            </a:prstGeom>
            <a:solidFill>
              <a:srgbClr val="FFC000">
                <a:alpha val="93000"/>
              </a:srgbClr>
            </a:solidFill>
            <a:ln>
              <a:noFill/>
            </a:ln>
            <a:effectLst>
              <a:softEdge rad="76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角丸四角形 17"/>
            <p:cNvSpPr/>
            <p:nvPr/>
          </p:nvSpPr>
          <p:spPr>
            <a:xfrm>
              <a:off x="1571330" y="2427811"/>
              <a:ext cx="5508000" cy="180000"/>
            </a:xfrm>
            <a:prstGeom prst="roundRect">
              <a:avLst>
                <a:gd name="adj" fmla="val 49066"/>
              </a:avLst>
            </a:prstGeom>
            <a:solidFill>
              <a:srgbClr val="FFC000">
                <a:alpha val="93000"/>
              </a:srgbClr>
            </a:solidFill>
            <a:ln>
              <a:noFill/>
            </a:ln>
            <a:effectLst>
              <a:softEdge rad="76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角丸四角形 18"/>
            <p:cNvSpPr/>
            <p:nvPr/>
          </p:nvSpPr>
          <p:spPr>
            <a:xfrm>
              <a:off x="2177265" y="3452392"/>
              <a:ext cx="4212000" cy="180000"/>
            </a:xfrm>
            <a:prstGeom prst="roundRect">
              <a:avLst>
                <a:gd name="adj" fmla="val 49066"/>
              </a:avLst>
            </a:prstGeom>
            <a:solidFill>
              <a:srgbClr val="FFC000">
                <a:alpha val="93000"/>
              </a:srgbClr>
            </a:solidFill>
            <a:ln>
              <a:noFill/>
            </a:ln>
            <a:effectLst>
              <a:softEdge rad="76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角丸四角形 19"/>
            <p:cNvSpPr/>
            <p:nvPr/>
          </p:nvSpPr>
          <p:spPr>
            <a:xfrm>
              <a:off x="2197461" y="3935302"/>
              <a:ext cx="1800000" cy="180000"/>
            </a:xfrm>
            <a:prstGeom prst="roundRect">
              <a:avLst>
                <a:gd name="adj" fmla="val 49066"/>
              </a:avLst>
            </a:prstGeom>
            <a:solidFill>
              <a:srgbClr val="FFC000">
                <a:alpha val="93000"/>
              </a:srgbClr>
            </a:solidFill>
            <a:ln>
              <a:noFill/>
            </a:ln>
            <a:effectLst>
              <a:softEdge rad="76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正方形/長方形 4"/>
            <p:cNvSpPr/>
            <p:nvPr/>
          </p:nvSpPr>
          <p:spPr>
            <a:xfrm>
              <a:off x="3215445" y="3969529"/>
              <a:ext cx="1830278" cy="148728"/>
            </a:xfrm>
            <a:prstGeom prst="rect">
              <a:avLst/>
            </a:prstGeom>
            <a:gradFill flip="none" rotWithShape="1">
              <a:gsLst>
                <a:gs pos="100000">
                  <a:schemeClr val="bg1">
                    <a:alpha val="0"/>
                  </a:schemeClr>
                </a:gs>
                <a:gs pos="63000">
                  <a:schemeClr val="bg1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62583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サブタイトル 2"/>
          <p:cNvSpPr txBox="1">
            <a:spLocks/>
          </p:cNvSpPr>
          <p:nvPr/>
        </p:nvSpPr>
        <p:spPr bwMode="auto">
          <a:xfrm>
            <a:off x="0" y="1620391"/>
            <a:ext cx="9144000" cy="3145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72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次のキーワードは</a:t>
            </a:r>
            <a:endParaRPr lang="en-US" altLang="ja-JP" sz="72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15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「</a:t>
            </a:r>
            <a:r>
              <a:rPr lang="ja-JP" altLang="en-US" sz="115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民主主義</a:t>
            </a:r>
            <a:r>
              <a:rPr lang="ja-JP" altLang="en-US" sz="115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」</a:t>
            </a:r>
          </a:p>
        </p:txBody>
      </p:sp>
    </p:spTree>
    <p:extLst>
      <p:ext uri="{BB962C8B-B14F-4D97-AF65-F5344CB8AC3E}">
        <p14:creationId xmlns:p14="http://schemas.microsoft.com/office/powerpoint/2010/main" val="3432366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335576"/>
          </a:xfrm>
        </p:spPr>
        <p:txBody>
          <a:bodyPr/>
          <a:lstStyle/>
          <a:p>
            <a:pPr algn="l"/>
            <a:r>
              <a:rPr kumimoji="1" lang="ja-JP" altLang="en-US" sz="5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税金を通して　　</a:t>
            </a:r>
            <a:br>
              <a:rPr kumimoji="1" lang="ja-JP" altLang="en-US" sz="5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</a:br>
            <a:r>
              <a:rPr kumimoji="1" lang="ja-JP" altLang="en-US" sz="5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　学んでほしいこと</a:t>
            </a:r>
          </a:p>
        </p:txBody>
      </p:sp>
      <p:sp>
        <p:nvSpPr>
          <p:cNvPr id="4" name="タイトル 1"/>
          <p:cNvSpPr txBox="1">
            <a:spLocks/>
          </p:cNvSpPr>
          <p:nvPr/>
        </p:nvSpPr>
        <p:spPr bwMode="auto">
          <a:xfrm>
            <a:off x="396601" y="2959879"/>
            <a:ext cx="8105313" cy="340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r>
              <a:rPr lang="ja-JP" altLang="en-US" sz="6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・思　い　や　り</a:t>
            </a:r>
          </a:p>
          <a:p>
            <a:endParaRPr lang="ja-JP" altLang="en-US" sz="2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6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・私たちが主人公</a:t>
            </a:r>
          </a:p>
          <a:p>
            <a:endParaRPr lang="ja-JP" altLang="en-US" sz="54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3" name="角丸四角形 2"/>
          <p:cNvSpPr/>
          <p:nvPr/>
        </p:nvSpPr>
        <p:spPr>
          <a:xfrm>
            <a:off x="1751681" y="3910987"/>
            <a:ext cx="6114361" cy="180000"/>
          </a:xfrm>
          <a:prstGeom prst="roundRect">
            <a:avLst>
              <a:gd name="adj" fmla="val 49066"/>
            </a:avLst>
          </a:prstGeom>
          <a:solidFill>
            <a:srgbClr val="00B050">
              <a:alpha val="74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角丸四角形 4"/>
          <p:cNvSpPr/>
          <p:nvPr/>
        </p:nvSpPr>
        <p:spPr>
          <a:xfrm>
            <a:off x="1751681" y="5363393"/>
            <a:ext cx="6114361" cy="180000"/>
          </a:xfrm>
          <a:prstGeom prst="roundRect">
            <a:avLst>
              <a:gd name="adj" fmla="val 49066"/>
            </a:avLst>
          </a:prstGeom>
          <a:solidFill>
            <a:srgbClr val="00B050">
              <a:alpha val="74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0064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正方形/長方形 17"/>
          <p:cNvSpPr/>
          <p:nvPr/>
        </p:nvSpPr>
        <p:spPr>
          <a:xfrm>
            <a:off x="4325612" y="5751359"/>
            <a:ext cx="2106514" cy="432048"/>
          </a:xfrm>
          <a:prstGeom prst="rect">
            <a:avLst/>
          </a:prstGeom>
          <a:ln>
            <a:solidFill>
              <a:srgbClr val="0033CC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>
                <a:solidFill>
                  <a:srgbClr val="FF0000"/>
                </a:solidFill>
              </a:rPr>
              <a:t>税の集め方</a:t>
            </a:r>
          </a:p>
        </p:txBody>
      </p:sp>
      <p:sp>
        <p:nvSpPr>
          <p:cNvPr id="19" name="正方形/長方形 18"/>
          <p:cNvSpPr/>
          <p:nvPr/>
        </p:nvSpPr>
        <p:spPr>
          <a:xfrm>
            <a:off x="1844665" y="5743711"/>
            <a:ext cx="2106514" cy="432048"/>
          </a:xfrm>
          <a:prstGeom prst="rect">
            <a:avLst/>
          </a:prstGeom>
          <a:ln>
            <a:solidFill>
              <a:srgbClr val="0033CC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>
                <a:solidFill>
                  <a:srgbClr val="FF0000"/>
                </a:solidFill>
              </a:rPr>
              <a:t>税の使い道</a:t>
            </a:r>
          </a:p>
        </p:txBody>
      </p:sp>
      <p:sp>
        <p:nvSpPr>
          <p:cNvPr id="20" name="正方形/長方形 19"/>
          <p:cNvSpPr/>
          <p:nvPr/>
        </p:nvSpPr>
        <p:spPr>
          <a:xfrm>
            <a:off x="4325612" y="6246584"/>
            <a:ext cx="2106514" cy="432048"/>
          </a:xfrm>
          <a:prstGeom prst="rect">
            <a:avLst/>
          </a:prstGeom>
          <a:ln>
            <a:solidFill>
              <a:srgbClr val="0033CC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>
                <a:solidFill>
                  <a:schemeClr val="tx1"/>
                </a:solidFill>
              </a:rPr>
              <a:t>みんなが出し合う</a:t>
            </a:r>
          </a:p>
        </p:txBody>
      </p:sp>
      <p:grpSp>
        <p:nvGrpSpPr>
          <p:cNvPr id="58" name="グループ化 57"/>
          <p:cNvGrpSpPr/>
          <p:nvPr/>
        </p:nvGrpSpPr>
        <p:grpSpPr>
          <a:xfrm>
            <a:off x="331777" y="2713072"/>
            <a:ext cx="3566422" cy="2870770"/>
            <a:chOff x="331777" y="2713072"/>
            <a:chExt cx="3566422" cy="2870770"/>
          </a:xfrm>
        </p:grpSpPr>
        <p:grpSp>
          <p:nvGrpSpPr>
            <p:cNvPr id="6" name="グループ化 5"/>
            <p:cNvGrpSpPr/>
            <p:nvPr/>
          </p:nvGrpSpPr>
          <p:grpSpPr>
            <a:xfrm>
              <a:off x="331777" y="2713072"/>
              <a:ext cx="3566422" cy="2870770"/>
              <a:chOff x="-307047" y="2687273"/>
              <a:chExt cx="3566422" cy="2870770"/>
            </a:xfrm>
          </p:grpSpPr>
          <p:cxnSp>
            <p:nvCxnSpPr>
              <p:cNvPr id="24" name="カギ線コネクタ 23"/>
              <p:cNvCxnSpPr>
                <a:endCxn id="22" idx="1"/>
              </p:cNvCxnSpPr>
              <p:nvPr/>
            </p:nvCxnSpPr>
            <p:spPr>
              <a:xfrm rot="5400000" flipH="1" flipV="1">
                <a:off x="748652" y="3047320"/>
                <a:ext cx="2870770" cy="2150676"/>
              </a:xfrm>
              <a:prstGeom prst="bentConnector2">
                <a:avLst/>
              </a:prstGeom>
              <a:ln w="50800"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7" name="正方形/長方形 26"/>
              <p:cNvSpPr/>
              <p:nvPr/>
            </p:nvSpPr>
            <p:spPr>
              <a:xfrm>
                <a:off x="-307047" y="4089951"/>
                <a:ext cx="2852124" cy="68913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33CC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ja-JP" altLang="en-US" sz="1700" dirty="0">
                    <a:solidFill>
                      <a:schemeClr val="tx1"/>
                    </a:solidFill>
                  </a:rPr>
                  <a:t>公平に集められているかな？</a:t>
                </a:r>
                <a:endParaRPr kumimoji="1" lang="en-US" altLang="ja-JP" sz="1700" dirty="0">
                  <a:solidFill>
                    <a:schemeClr val="tx1"/>
                  </a:solidFill>
                </a:endParaRPr>
              </a:p>
              <a:p>
                <a:pPr algn="ctr"/>
                <a:r>
                  <a:rPr kumimoji="1" lang="ja-JP" altLang="en-US" dirty="0">
                    <a:solidFill>
                      <a:schemeClr val="tx1"/>
                    </a:solidFill>
                  </a:rPr>
                  <a:t>有効に使われているかな？</a:t>
                </a:r>
              </a:p>
            </p:txBody>
          </p:sp>
        </p:grpSp>
        <p:sp>
          <p:nvSpPr>
            <p:cNvPr id="57" name="正方形/長方形 56"/>
            <p:cNvSpPr/>
            <p:nvPr/>
          </p:nvSpPr>
          <p:spPr>
            <a:xfrm>
              <a:off x="955992" y="3613734"/>
              <a:ext cx="1596570" cy="43539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33CC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sz="2400" dirty="0">
                  <a:solidFill>
                    <a:schemeClr val="tx1"/>
                  </a:solidFill>
                </a:rPr>
                <a:t>関心・意見</a:t>
              </a:r>
              <a:endParaRPr kumimoji="1" lang="ja-JP" altLang="en-US" sz="2400" dirty="0">
                <a:solidFill>
                  <a:schemeClr val="tx1"/>
                </a:solidFill>
              </a:endParaRPr>
            </a:p>
          </p:txBody>
        </p:sp>
      </p:grpSp>
      <p:sp>
        <p:nvSpPr>
          <p:cNvPr id="21" name="角丸四角形 20"/>
          <p:cNvSpPr/>
          <p:nvPr/>
        </p:nvSpPr>
        <p:spPr>
          <a:xfrm>
            <a:off x="504497" y="5583840"/>
            <a:ext cx="8261131" cy="1172571"/>
          </a:xfrm>
          <a:prstGeom prst="round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8" name="グループ化 7"/>
          <p:cNvGrpSpPr/>
          <p:nvPr/>
        </p:nvGrpSpPr>
        <p:grpSpPr>
          <a:xfrm>
            <a:off x="3754444" y="1954730"/>
            <a:ext cx="4839466" cy="4481305"/>
            <a:chOff x="3246804" y="2459216"/>
            <a:chExt cx="4839466" cy="4481305"/>
          </a:xfrm>
        </p:grpSpPr>
        <p:sp>
          <p:nvSpPr>
            <p:cNvPr id="28" name="正方形/長方形 27"/>
            <p:cNvSpPr/>
            <p:nvPr/>
          </p:nvSpPr>
          <p:spPr>
            <a:xfrm>
              <a:off x="3246804" y="2459216"/>
              <a:ext cx="1656184" cy="432048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800" dirty="0">
                  <a:solidFill>
                    <a:srgbClr val="FF0000"/>
                  </a:solidFill>
                </a:rPr>
                <a:t>国民主権</a:t>
              </a:r>
            </a:p>
          </p:txBody>
        </p:sp>
        <p:sp>
          <p:nvSpPr>
            <p:cNvPr id="35" name="正方形/長方形 34"/>
            <p:cNvSpPr/>
            <p:nvPr/>
          </p:nvSpPr>
          <p:spPr>
            <a:xfrm>
              <a:off x="5988530" y="6508473"/>
              <a:ext cx="2097740" cy="432048"/>
            </a:xfrm>
            <a:prstGeom prst="rect">
              <a:avLst/>
            </a:prstGeom>
            <a:ln>
              <a:solidFill>
                <a:srgbClr val="0033CC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400" dirty="0">
                  <a:solidFill>
                    <a:schemeClr val="tx1"/>
                  </a:solidFill>
                </a:rPr>
                <a:t>申告納税制度</a:t>
              </a:r>
            </a:p>
          </p:txBody>
        </p:sp>
      </p:grpSp>
      <p:grpSp>
        <p:nvGrpSpPr>
          <p:cNvPr id="43" name="グループ化 42"/>
          <p:cNvGrpSpPr/>
          <p:nvPr/>
        </p:nvGrpSpPr>
        <p:grpSpPr>
          <a:xfrm>
            <a:off x="6858846" y="4477828"/>
            <a:ext cx="1883259" cy="915807"/>
            <a:chOff x="6616245" y="4619071"/>
            <a:chExt cx="1883259" cy="915807"/>
          </a:xfrm>
        </p:grpSpPr>
        <p:sp>
          <p:nvSpPr>
            <p:cNvPr id="44" name="正方形/長方形 43"/>
            <p:cNvSpPr/>
            <p:nvPr/>
          </p:nvSpPr>
          <p:spPr>
            <a:xfrm>
              <a:off x="6616245" y="4619071"/>
              <a:ext cx="1883259" cy="432048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000" dirty="0">
                  <a:solidFill>
                    <a:schemeClr val="tx1"/>
                  </a:solidFill>
                </a:rPr>
                <a:t>租税法律主義</a:t>
              </a:r>
            </a:p>
          </p:txBody>
        </p:sp>
        <p:sp>
          <p:nvSpPr>
            <p:cNvPr id="45" name="正方形/長方形 44"/>
            <p:cNvSpPr/>
            <p:nvPr/>
          </p:nvSpPr>
          <p:spPr>
            <a:xfrm>
              <a:off x="6616245" y="5103348"/>
              <a:ext cx="1883259" cy="431530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400" dirty="0">
                  <a:solidFill>
                    <a:schemeClr val="tx1"/>
                  </a:solidFill>
                </a:rPr>
                <a:t>納税の義務</a:t>
              </a:r>
            </a:p>
          </p:txBody>
        </p:sp>
      </p:grpSp>
      <p:grpSp>
        <p:nvGrpSpPr>
          <p:cNvPr id="36" name="グループ化 35"/>
          <p:cNvGrpSpPr/>
          <p:nvPr/>
        </p:nvGrpSpPr>
        <p:grpSpPr>
          <a:xfrm>
            <a:off x="1390731" y="1378970"/>
            <a:ext cx="5993177" cy="1009807"/>
            <a:chOff x="791550" y="1304235"/>
            <a:chExt cx="5993177" cy="1009807"/>
          </a:xfrm>
        </p:grpSpPr>
        <p:sp>
          <p:nvSpPr>
            <p:cNvPr id="37" name="正方形/長方形 36"/>
            <p:cNvSpPr/>
            <p:nvPr/>
          </p:nvSpPr>
          <p:spPr>
            <a:xfrm>
              <a:off x="5128543" y="1880108"/>
              <a:ext cx="1656184" cy="432048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800" dirty="0">
                  <a:solidFill>
                    <a:schemeClr val="tx1"/>
                  </a:solidFill>
                </a:rPr>
                <a:t>平和主義</a:t>
              </a:r>
            </a:p>
          </p:txBody>
        </p:sp>
        <p:sp>
          <p:nvSpPr>
            <p:cNvPr id="38" name="正方形/長方形 37"/>
            <p:cNvSpPr/>
            <p:nvPr/>
          </p:nvSpPr>
          <p:spPr>
            <a:xfrm>
              <a:off x="791550" y="1881994"/>
              <a:ext cx="2016224" cy="432048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dirty="0">
                  <a:solidFill>
                    <a:schemeClr val="tx1"/>
                  </a:solidFill>
                </a:rPr>
                <a:t>基本的人権の尊重</a:t>
              </a:r>
            </a:p>
          </p:txBody>
        </p:sp>
        <p:sp>
          <p:nvSpPr>
            <p:cNvPr id="39" name="正方形/長方形 38"/>
            <p:cNvSpPr/>
            <p:nvPr/>
          </p:nvSpPr>
          <p:spPr>
            <a:xfrm>
              <a:off x="2966583" y="1304235"/>
              <a:ext cx="2021419" cy="432048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sz="2800" dirty="0">
                  <a:solidFill>
                    <a:schemeClr val="tx1"/>
                  </a:solidFill>
                </a:rPr>
                <a:t>日本国憲法</a:t>
              </a:r>
              <a:endParaRPr kumimoji="1" lang="ja-JP" altLang="en-US" sz="28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グループ化 2"/>
          <p:cNvGrpSpPr/>
          <p:nvPr/>
        </p:nvGrpSpPr>
        <p:grpSpPr>
          <a:xfrm>
            <a:off x="3475789" y="3907876"/>
            <a:ext cx="2172351" cy="1843482"/>
            <a:chOff x="2974279" y="3844404"/>
            <a:chExt cx="2172351" cy="1843482"/>
          </a:xfrm>
        </p:grpSpPr>
        <p:cxnSp>
          <p:nvCxnSpPr>
            <p:cNvPr id="30" name="直線矢印コネクタ 29"/>
            <p:cNvCxnSpPr/>
            <p:nvPr/>
          </p:nvCxnSpPr>
          <p:spPr>
            <a:xfrm flipH="1">
              <a:off x="2974279" y="4358370"/>
              <a:ext cx="711865" cy="1311709"/>
            </a:xfrm>
            <a:prstGeom prst="straightConnector1">
              <a:avLst/>
            </a:prstGeom>
            <a:ln w="50800"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直線矢印コネクタ 32"/>
            <p:cNvCxnSpPr/>
            <p:nvPr/>
          </p:nvCxnSpPr>
          <p:spPr>
            <a:xfrm>
              <a:off x="4541309" y="4358370"/>
              <a:ext cx="605321" cy="1329516"/>
            </a:xfrm>
            <a:prstGeom prst="straightConnector1">
              <a:avLst/>
            </a:prstGeom>
            <a:ln w="50800"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3" name="角丸四角形 22"/>
            <p:cNvSpPr/>
            <p:nvPr/>
          </p:nvSpPr>
          <p:spPr>
            <a:xfrm>
              <a:off x="3397313" y="3844404"/>
              <a:ext cx="1368152" cy="504056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8100"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800" dirty="0"/>
                <a:t>国　会</a:t>
              </a:r>
            </a:p>
          </p:txBody>
        </p:sp>
      </p:grpSp>
      <p:grpSp>
        <p:nvGrpSpPr>
          <p:cNvPr id="4" name="グループ化 3"/>
          <p:cNvGrpSpPr/>
          <p:nvPr/>
        </p:nvGrpSpPr>
        <p:grpSpPr>
          <a:xfrm>
            <a:off x="4112649" y="2975260"/>
            <a:ext cx="951326" cy="902136"/>
            <a:chOff x="3601796" y="2739069"/>
            <a:chExt cx="951326" cy="902136"/>
          </a:xfrm>
        </p:grpSpPr>
        <p:cxnSp>
          <p:nvCxnSpPr>
            <p:cNvPr id="29" name="直線矢印コネクタ 28"/>
            <p:cNvCxnSpPr>
              <a:stCxn id="22" idx="2"/>
              <a:endCxn id="23" idx="0"/>
            </p:cNvCxnSpPr>
            <p:nvPr/>
          </p:nvCxnSpPr>
          <p:spPr>
            <a:xfrm>
              <a:off x="4071422" y="2739069"/>
              <a:ext cx="624" cy="902136"/>
            </a:xfrm>
            <a:prstGeom prst="straightConnector1">
              <a:avLst/>
            </a:prstGeom>
            <a:ln w="50800"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正方形/長方形 11"/>
            <p:cNvSpPr/>
            <p:nvPr/>
          </p:nvSpPr>
          <p:spPr>
            <a:xfrm>
              <a:off x="3601796" y="2888873"/>
              <a:ext cx="951326" cy="405327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800" dirty="0">
                  <a:solidFill>
                    <a:srgbClr val="009E1E"/>
                  </a:solidFill>
                </a:rPr>
                <a:t>選挙</a:t>
              </a:r>
            </a:p>
          </p:txBody>
        </p:sp>
      </p:grpSp>
      <p:sp>
        <p:nvSpPr>
          <p:cNvPr id="14" name="正方形/長方形 13"/>
          <p:cNvSpPr/>
          <p:nvPr/>
        </p:nvSpPr>
        <p:spPr>
          <a:xfrm>
            <a:off x="4932821" y="4719708"/>
            <a:ext cx="1867917" cy="432048"/>
          </a:xfrm>
          <a:prstGeom prst="rect">
            <a:avLst/>
          </a:prstGeom>
          <a:solidFill>
            <a:schemeClr val="bg1"/>
          </a:solidFill>
          <a:ln>
            <a:solidFill>
              <a:srgbClr val="0033CC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>
                <a:solidFill>
                  <a:schemeClr val="tx1"/>
                </a:solidFill>
              </a:rPr>
              <a:t>ルール</a:t>
            </a:r>
            <a:r>
              <a:rPr kumimoji="1" lang="ja-JP" altLang="en-US" sz="2000" dirty="0">
                <a:solidFill>
                  <a:schemeClr val="tx1"/>
                </a:solidFill>
              </a:rPr>
              <a:t>（法律）</a:t>
            </a:r>
          </a:p>
        </p:txBody>
      </p:sp>
      <p:sp>
        <p:nvSpPr>
          <p:cNvPr id="22" name="角丸四角形 21"/>
          <p:cNvSpPr/>
          <p:nvPr/>
        </p:nvSpPr>
        <p:spPr>
          <a:xfrm>
            <a:off x="3898199" y="2461044"/>
            <a:ext cx="1368152" cy="50405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/>
              <a:t>私たち</a:t>
            </a:r>
          </a:p>
        </p:txBody>
      </p:sp>
      <p:sp>
        <p:nvSpPr>
          <p:cNvPr id="89" name="タイトル 1"/>
          <p:cNvSpPr txBox="1">
            <a:spLocks/>
          </p:cNvSpPr>
          <p:nvPr/>
        </p:nvSpPr>
        <p:spPr bwMode="auto">
          <a:xfrm>
            <a:off x="0" y="-1"/>
            <a:ext cx="9143999" cy="1156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税を通して民主主義を考える</a:t>
            </a:r>
          </a:p>
        </p:txBody>
      </p:sp>
    </p:spTree>
    <p:extLst>
      <p:ext uri="{BB962C8B-B14F-4D97-AF65-F5344CB8AC3E}">
        <p14:creationId xmlns:p14="http://schemas.microsoft.com/office/powerpoint/2010/main" val="4081078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1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8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00"/>
                            </p:stCondLst>
                            <p:childTnLst>
                              <p:par>
                                <p:cTn id="4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14" grpId="0" animBg="1"/>
      <p:bldP spid="22" grpId="0" animBg="1"/>
      <p:bldP spid="8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パソコンを使うおじさんのイラスト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5293" y="1341687"/>
            <a:ext cx="1968370" cy="1968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テキスト ボックス 22"/>
          <p:cNvSpPr txBox="1">
            <a:spLocks noChangeArrowheads="1"/>
          </p:cNvSpPr>
          <p:nvPr/>
        </p:nvSpPr>
        <p:spPr bwMode="auto">
          <a:xfrm>
            <a:off x="7504553" y="5155209"/>
            <a:ext cx="11472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2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税務署</a:t>
            </a:r>
          </a:p>
        </p:txBody>
      </p:sp>
      <p:sp>
        <p:nvSpPr>
          <p:cNvPr id="4" name="二方向矢印 3"/>
          <p:cNvSpPr/>
          <p:nvPr/>
        </p:nvSpPr>
        <p:spPr>
          <a:xfrm rot="8239113">
            <a:off x="2089922" y="3157943"/>
            <a:ext cx="1909948" cy="2006792"/>
          </a:xfrm>
          <a:prstGeom prst="leftUpArrow">
            <a:avLst>
              <a:gd name="adj1" fmla="val 10502"/>
              <a:gd name="adj2" fmla="val 21403"/>
              <a:gd name="adj3" fmla="val 21763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119358" y="3680675"/>
            <a:ext cx="54534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税</a:t>
            </a:r>
          </a:p>
          <a:p>
            <a:r>
              <a:rPr kumimoji="1" lang="ja-JP" altLang="en-US" sz="2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金</a:t>
            </a:r>
          </a:p>
        </p:txBody>
      </p:sp>
      <p:sp>
        <p:nvSpPr>
          <p:cNvPr id="9" name="右矢印 8"/>
          <p:cNvSpPr/>
          <p:nvPr/>
        </p:nvSpPr>
        <p:spPr>
          <a:xfrm>
            <a:off x="5474410" y="3786539"/>
            <a:ext cx="666983" cy="749602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2" name="右矢印 11"/>
          <p:cNvSpPr/>
          <p:nvPr/>
        </p:nvSpPr>
        <p:spPr>
          <a:xfrm>
            <a:off x="6735392" y="3780668"/>
            <a:ext cx="666983" cy="749602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13" name="Picture 14" descr="パソコンを使うサラリーマンのイラスト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0268" y="4267139"/>
            <a:ext cx="2050343" cy="2001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9731" y="2632528"/>
            <a:ext cx="2216908" cy="2606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正方形/長方形 17"/>
          <p:cNvSpPr/>
          <p:nvPr/>
        </p:nvSpPr>
        <p:spPr>
          <a:xfrm>
            <a:off x="2978816" y="6143481"/>
            <a:ext cx="33610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税理士に</a:t>
            </a:r>
            <a:r>
              <a:rPr lang="ja-JP" altLang="en-US" sz="24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依頼して申告</a:t>
            </a:r>
            <a:endParaRPr lang="ja-JP" altLang="en-US" sz="24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3728251" y="3211614"/>
            <a:ext cx="17315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自分</a:t>
            </a:r>
            <a:r>
              <a:rPr lang="ja-JP" altLang="en-US" sz="24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で申告</a:t>
            </a:r>
            <a:endParaRPr lang="ja-JP" altLang="en-US" sz="24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1026" name="Picture 2" descr="米農家のイラスト（農業）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19" y="2776310"/>
            <a:ext cx="2408837" cy="2408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正方形/長方形 13"/>
          <p:cNvSpPr/>
          <p:nvPr/>
        </p:nvSpPr>
        <p:spPr>
          <a:xfrm>
            <a:off x="946206" y="5155210"/>
            <a:ext cx="11128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納税者</a:t>
            </a:r>
          </a:p>
        </p:txBody>
      </p:sp>
      <p:sp>
        <p:nvSpPr>
          <p:cNvPr id="15" name="タイトル 1"/>
          <p:cNvSpPr txBox="1">
            <a:spLocks/>
          </p:cNvSpPr>
          <p:nvPr/>
        </p:nvSpPr>
        <p:spPr bwMode="auto">
          <a:xfrm>
            <a:off x="0" y="-1"/>
            <a:ext cx="9143999" cy="1156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申告納税制度</a:t>
            </a:r>
          </a:p>
        </p:txBody>
      </p:sp>
    </p:spTree>
    <p:extLst>
      <p:ext uri="{BB962C8B-B14F-4D97-AF65-F5344CB8AC3E}">
        <p14:creationId xmlns:p14="http://schemas.microsoft.com/office/powerpoint/2010/main" val="4093401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 animBg="1"/>
      <p:bldP spid="5" grpId="0"/>
      <p:bldP spid="9" grpId="0" animBg="1"/>
      <p:bldP spid="12" grpId="0" animBg="1"/>
      <p:bldP spid="18" grpId="0"/>
      <p:bldP spid="19" grpId="0"/>
      <p:bldP spid="1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973962"/>
            <a:ext cx="8229600" cy="1854997"/>
          </a:xfrm>
        </p:spPr>
        <p:txBody>
          <a:bodyPr/>
          <a:lstStyle/>
          <a:p>
            <a:pPr eaLnBrk="1" hangingPunct="1"/>
            <a:r>
              <a:rPr lang="ja-JP" altLang="en-US" sz="11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宿　題</a:t>
            </a:r>
          </a:p>
        </p:txBody>
      </p:sp>
      <p:sp>
        <p:nvSpPr>
          <p:cNvPr id="3" name="タイトル 1"/>
          <p:cNvSpPr txBox="1">
            <a:spLocks/>
          </p:cNvSpPr>
          <p:nvPr/>
        </p:nvSpPr>
        <p:spPr bwMode="auto">
          <a:xfrm>
            <a:off x="-197513" y="2548891"/>
            <a:ext cx="8895426" cy="2137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r>
              <a:rPr lang="ja-JP" altLang="en-US" sz="7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・思　い　や　り</a:t>
            </a:r>
            <a:endParaRPr lang="ja-JP" altLang="en-US" sz="3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7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・私たちが主人公</a:t>
            </a:r>
            <a:endParaRPr lang="ja-JP" altLang="en-US" sz="5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18641" y="4686301"/>
            <a:ext cx="8428195" cy="1193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 sz="4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期限：大人になるまで</a:t>
            </a:r>
          </a:p>
        </p:txBody>
      </p:sp>
      <p:sp>
        <p:nvSpPr>
          <p:cNvPr id="5" name="角丸四角形 4"/>
          <p:cNvSpPr/>
          <p:nvPr/>
        </p:nvSpPr>
        <p:spPr>
          <a:xfrm>
            <a:off x="1410153" y="3514375"/>
            <a:ext cx="6624000" cy="180000"/>
          </a:xfrm>
          <a:prstGeom prst="roundRect">
            <a:avLst>
              <a:gd name="adj" fmla="val 49066"/>
            </a:avLst>
          </a:prstGeom>
          <a:solidFill>
            <a:srgbClr val="00B050">
              <a:alpha val="74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角丸四角形 5"/>
          <p:cNvSpPr/>
          <p:nvPr/>
        </p:nvSpPr>
        <p:spPr>
          <a:xfrm>
            <a:off x="1410153" y="4581186"/>
            <a:ext cx="6624000" cy="180000"/>
          </a:xfrm>
          <a:prstGeom prst="roundRect">
            <a:avLst>
              <a:gd name="adj" fmla="val 49066"/>
            </a:avLst>
          </a:prstGeom>
          <a:solidFill>
            <a:srgbClr val="00B050">
              <a:alpha val="74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1736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6" presetClass="entr" presetSubtype="2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3000"/>
                                        <p:tgtEl>
                                          <p:spTgt spid="61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AC4A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1" grpId="0"/>
      <p:bldP spid="3" grpId="0"/>
      <p:bldP spid="4" grpId="0"/>
      <p:bldP spid="5" grpId="0" animBg="1"/>
      <p:bldP spid="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円/楕円 14"/>
          <p:cNvSpPr/>
          <p:nvPr/>
        </p:nvSpPr>
        <p:spPr>
          <a:xfrm>
            <a:off x="5081097" y="1174593"/>
            <a:ext cx="2100063" cy="5607587"/>
          </a:xfrm>
          <a:prstGeom prst="ellipse">
            <a:avLst/>
          </a:prstGeom>
          <a:solidFill>
            <a:srgbClr val="EBFFEB"/>
          </a:solidFill>
          <a:ln>
            <a:solidFill>
              <a:srgbClr val="04B873"/>
            </a:solidFill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01"/>
          <a:stretch/>
        </p:blipFill>
        <p:spPr bwMode="auto">
          <a:xfrm>
            <a:off x="5622448" y="1373188"/>
            <a:ext cx="1035110" cy="125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61910" y="4952889"/>
            <a:ext cx="1239451" cy="1347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14" descr="パソコンを使うサラリーマンのイラスト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90006" y="3235327"/>
            <a:ext cx="1173501" cy="1173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1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06664" y="3031215"/>
            <a:ext cx="1692420" cy="1731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6" name="Picture 6" descr="ビルのイラスト（建物）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28412" y="1663547"/>
            <a:ext cx="1344090" cy="1186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円形吹き出し 3"/>
          <p:cNvSpPr/>
          <p:nvPr/>
        </p:nvSpPr>
        <p:spPr>
          <a:xfrm>
            <a:off x="2538843" y="1586525"/>
            <a:ext cx="1043503" cy="783039"/>
          </a:xfrm>
          <a:prstGeom prst="wedgeEllipseCallout">
            <a:avLst>
              <a:gd name="adj1" fmla="val -38708"/>
              <a:gd name="adj2" fmla="val 52244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" name="テキスト ボックス 4"/>
          <p:cNvSpPr txBox="1">
            <a:spLocks noChangeArrowheads="1"/>
          </p:cNvSpPr>
          <p:nvPr/>
        </p:nvSpPr>
        <p:spPr bwMode="auto">
          <a:xfrm>
            <a:off x="2622014" y="1654878"/>
            <a:ext cx="87716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会社の</a:t>
            </a:r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税金</a:t>
            </a:r>
          </a:p>
        </p:txBody>
      </p:sp>
      <p:sp>
        <p:nvSpPr>
          <p:cNvPr id="20" name="円形吹き出し 19"/>
          <p:cNvSpPr/>
          <p:nvPr/>
        </p:nvSpPr>
        <p:spPr>
          <a:xfrm>
            <a:off x="291440" y="1398181"/>
            <a:ext cx="1139438" cy="840360"/>
          </a:xfrm>
          <a:prstGeom prst="wedgeEllipseCallout">
            <a:avLst>
              <a:gd name="adj1" fmla="val 49815"/>
              <a:gd name="adj2" fmla="val 35706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1" name="テキスト ボックス 20"/>
          <p:cNvSpPr txBox="1">
            <a:spLocks noChangeArrowheads="1"/>
          </p:cNvSpPr>
          <p:nvPr/>
        </p:nvSpPr>
        <p:spPr bwMode="auto">
          <a:xfrm>
            <a:off x="444689" y="1489298"/>
            <a:ext cx="87716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経営の</a:t>
            </a:r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相談</a:t>
            </a:r>
          </a:p>
        </p:txBody>
      </p:sp>
      <p:sp>
        <p:nvSpPr>
          <p:cNvPr id="22" name="テキスト ボックス 21"/>
          <p:cNvSpPr txBox="1">
            <a:spLocks noChangeArrowheads="1"/>
          </p:cNvSpPr>
          <p:nvPr/>
        </p:nvSpPr>
        <p:spPr bwMode="auto">
          <a:xfrm>
            <a:off x="278960" y="3176113"/>
            <a:ext cx="96240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個人の</a:t>
            </a:r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税金</a:t>
            </a:r>
          </a:p>
        </p:txBody>
      </p:sp>
      <p:sp>
        <p:nvSpPr>
          <p:cNvPr id="23" name="円形吹き出し 22"/>
          <p:cNvSpPr/>
          <p:nvPr/>
        </p:nvSpPr>
        <p:spPr>
          <a:xfrm>
            <a:off x="193454" y="3003970"/>
            <a:ext cx="1133420" cy="874735"/>
          </a:xfrm>
          <a:prstGeom prst="wedgeEllipseCallout">
            <a:avLst>
              <a:gd name="adj1" fmla="val 28413"/>
              <a:gd name="adj2" fmla="val 64114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4" name="円形吹き出し 23"/>
          <p:cNvSpPr/>
          <p:nvPr/>
        </p:nvSpPr>
        <p:spPr>
          <a:xfrm>
            <a:off x="222095" y="4686811"/>
            <a:ext cx="1449450" cy="838486"/>
          </a:xfrm>
          <a:prstGeom prst="wedgeEllipseCallout">
            <a:avLst>
              <a:gd name="adj1" fmla="val 15432"/>
              <a:gd name="adj2" fmla="val 63205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5" name="円形吹き出し 24"/>
          <p:cNvSpPr/>
          <p:nvPr/>
        </p:nvSpPr>
        <p:spPr>
          <a:xfrm>
            <a:off x="2538843" y="3031215"/>
            <a:ext cx="1142080" cy="936129"/>
          </a:xfrm>
          <a:prstGeom prst="wedgeEllipseCallout">
            <a:avLst>
              <a:gd name="adj1" fmla="val -28865"/>
              <a:gd name="adj2" fmla="val 60310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6" name="テキスト ボックス 25"/>
          <p:cNvSpPr txBox="1">
            <a:spLocks noChangeArrowheads="1"/>
          </p:cNvSpPr>
          <p:nvPr/>
        </p:nvSpPr>
        <p:spPr bwMode="auto">
          <a:xfrm>
            <a:off x="2671301" y="3195897"/>
            <a:ext cx="87716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資金の</a:t>
            </a:r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相談</a:t>
            </a:r>
          </a:p>
        </p:txBody>
      </p:sp>
      <p:sp>
        <p:nvSpPr>
          <p:cNvPr id="27" name="テキスト ボックス 26"/>
          <p:cNvSpPr txBox="1">
            <a:spLocks noChangeArrowheads="1"/>
          </p:cNvSpPr>
          <p:nvPr/>
        </p:nvSpPr>
        <p:spPr bwMode="auto">
          <a:xfrm>
            <a:off x="167987" y="4671696"/>
            <a:ext cx="156966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税金</a:t>
            </a:r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かかるかな？</a:t>
            </a:r>
          </a:p>
        </p:txBody>
      </p:sp>
      <p:sp>
        <p:nvSpPr>
          <p:cNvPr id="28" name="テキスト ボックス 27"/>
          <p:cNvSpPr txBox="1">
            <a:spLocks noChangeArrowheads="1"/>
          </p:cNvSpPr>
          <p:nvPr/>
        </p:nvSpPr>
        <p:spPr bwMode="auto">
          <a:xfrm>
            <a:off x="2176883" y="4693816"/>
            <a:ext cx="156966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書類は</a:t>
            </a:r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どう書くの？</a:t>
            </a:r>
          </a:p>
        </p:txBody>
      </p:sp>
      <p:sp>
        <p:nvSpPr>
          <p:cNvPr id="31" name="円形吹き出し 30"/>
          <p:cNvSpPr/>
          <p:nvPr/>
        </p:nvSpPr>
        <p:spPr>
          <a:xfrm>
            <a:off x="2209934" y="4659610"/>
            <a:ext cx="1470935" cy="892889"/>
          </a:xfrm>
          <a:prstGeom prst="wedgeEllipseCallout">
            <a:avLst>
              <a:gd name="adj1" fmla="val -26220"/>
              <a:gd name="adj2" fmla="val 62297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" name="右中かっこ 5"/>
          <p:cNvSpPr/>
          <p:nvPr/>
        </p:nvSpPr>
        <p:spPr>
          <a:xfrm>
            <a:off x="3658406" y="1311009"/>
            <a:ext cx="241563" cy="5267354"/>
          </a:xfrm>
          <a:prstGeom prst="rightBrace">
            <a:avLst>
              <a:gd name="adj1" fmla="val 324744"/>
              <a:gd name="adj2" fmla="val 50662"/>
            </a:avLst>
          </a:prstGeom>
          <a:ln w="28575">
            <a:solidFill>
              <a:srgbClr val="04B8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08582" y="1978045"/>
            <a:ext cx="753830" cy="990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テキスト ボックス 2"/>
          <p:cNvSpPr txBox="1">
            <a:spLocks noChangeArrowheads="1"/>
          </p:cNvSpPr>
          <p:nvPr/>
        </p:nvSpPr>
        <p:spPr bwMode="auto">
          <a:xfrm>
            <a:off x="5793415" y="2540192"/>
            <a:ext cx="7000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相談</a:t>
            </a:r>
          </a:p>
        </p:txBody>
      </p:sp>
      <p:sp>
        <p:nvSpPr>
          <p:cNvPr id="33" name="テキスト ボックス 32"/>
          <p:cNvSpPr txBox="1">
            <a:spLocks noChangeArrowheads="1"/>
          </p:cNvSpPr>
          <p:nvPr/>
        </p:nvSpPr>
        <p:spPr bwMode="auto">
          <a:xfrm>
            <a:off x="5622448" y="4294371"/>
            <a:ext cx="12176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書類作成</a:t>
            </a:r>
          </a:p>
        </p:txBody>
      </p:sp>
      <p:sp>
        <p:nvSpPr>
          <p:cNvPr id="35" name="テキスト ボックス 34"/>
          <p:cNvSpPr txBox="1">
            <a:spLocks noChangeArrowheads="1"/>
          </p:cNvSpPr>
          <p:nvPr/>
        </p:nvSpPr>
        <p:spPr bwMode="auto">
          <a:xfrm>
            <a:off x="5831592" y="6189947"/>
            <a:ext cx="700088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代理</a:t>
            </a:r>
          </a:p>
        </p:txBody>
      </p:sp>
      <p:sp>
        <p:nvSpPr>
          <p:cNvPr id="36" name="テキスト ボックス 35"/>
          <p:cNvSpPr txBox="1">
            <a:spLocks noChangeArrowheads="1"/>
          </p:cNvSpPr>
          <p:nvPr/>
        </p:nvSpPr>
        <p:spPr bwMode="auto">
          <a:xfrm>
            <a:off x="4221161" y="4694421"/>
            <a:ext cx="7016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信頼</a:t>
            </a:r>
          </a:p>
        </p:txBody>
      </p:sp>
      <p:sp>
        <p:nvSpPr>
          <p:cNvPr id="37" name="タイトル 1"/>
          <p:cNvSpPr txBox="1">
            <a:spLocks/>
          </p:cNvSpPr>
          <p:nvPr/>
        </p:nvSpPr>
        <p:spPr bwMode="auto">
          <a:xfrm>
            <a:off x="0" y="-1"/>
            <a:ext cx="9143999" cy="1156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税理士の仕事</a:t>
            </a:r>
          </a:p>
        </p:txBody>
      </p:sp>
      <p:pic>
        <p:nvPicPr>
          <p:cNvPr id="14350" name="Picture 2" descr="仲の良い老夫婦のイラスト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321852" y="5145380"/>
            <a:ext cx="1245385" cy="1245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7" name="Picture 10" descr="花屋のイラスト（建物）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321852" y="3278494"/>
            <a:ext cx="1300162" cy="129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8" name="Picture 1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60528" y="3680263"/>
            <a:ext cx="614200" cy="103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1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82347" y="2382038"/>
            <a:ext cx="1941060" cy="2411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右矢印 17"/>
          <p:cNvSpPr/>
          <p:nvPr/>
        </p:nvSpPr>
        <p:spPr>
          <a:xfrm>
            <a:off x="7219307" y="3606522"/>
            <a:ext cx="426400" cy="642518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56316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4" grpId="0" animBg="1"/>
      <p:bldP spid="5" grpId="0"/>
      <p:bldP spid="20" grpId="0" animBg="1"/>
      <p:bldP spid="21" grpId="0"/>
      <p:bldP spid="22" grpId="0"/>
      <p:bldP spid="23" grpId="0" animBg="1"/>
      <p:bldP spid="24" grpId="0" animBg="1"/>
      <p:bldP spid="25" grpId="0" animBg="1"/>
      <p:bldP spid="26" grpId="0"/>
      <p:bldP spid="27" grpId="0"/>
      <p:bldP spid="28" grpId="0"/>
      <p:bldP spid="31" grpId="0" animBg="1"/>
      <p:bldP spid="6" grpId="0" animBg="1"/>
      <p:bldP spid="3" grpId="0"/>
      <p:bldP spid="33" grpId="0"/>
      <p:bldP spid="35" grpId="0"/>
      <p:bldP spid="36" grpId="0"/>
      <p:bldP spid="1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角丸四角形 5"/>
          <p:cNvSpPr/>
          <p:nvPr/>
        </p:nvSpPr>
        <p:spPr>
          <a:xfrm>
            <a:off x="563880" y="487680"/>
            <a:ext cx="4053840" cy="3977640"/>
          </a:xfrm>
          <a:prstGeom prst="roundRect">
            <a:avLst>
              <a:gd name="adj" fmla="val 3415"/>
            </a:avLst>
          </a:prstGeom>
          <a:gradFill flip="none" rotWithShape="1">
            <a:gsLst>
              <a:gs pos="0">
                <a:schemeClr val="bg1"/>
              </a:gs>
              <a:gs pos="100000">
                <a:schemeClr val="accent3">
                  <a:lumMod val="20000"/>
                  <a:lumOff val="80000"/>
                </a:schemeClr>
              </a:gs>
              <a:gs pos="95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" name="テキスト ボックス 4"/>
          <p:cNvSpPr txBox="1">
            <a:spLocks noChangeArrowheads="1"/>
          </p:cNvSpPr>
          <p:nvPr/>
        </p:nvSpPr>
        <p:spPr bwMode="auto">
          <a:xfrm>
            <a:off x="788905" y="3590662"/>
            <a:ext cx="3591191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GP教科書体" pitchFamily="18" charset="-128"/>
                <a:ea typeface="HGP教科書体" pitchFamily="18" charset="-128"/>
                <a:cs typeface="+mn-cs"/>
              </a:rPr>
              <a:t>信頼の税理士バッジ</a:t>
            </a:r>
          </a:p>
        </p:txBody>
      </p:sp>
      <p:grpSp>
        <p:nvGrpSpPr>
          <p:cNvPr id="8" name="グループ化 7"/>
          <p:cNvGrpSpPr/>
          <p:nvPr/>
        </p:nvGrpSpPr>
        <p:grpSpPr>
          <a:xfrm>
            <a:off x="3757675" y="899161"/>
            <a:ext cx="5172070" cy="5646498"/>
            <a:chOff x="8503310" y="2997276"/>
            <a:chExt cx="3520199" cy="3671152"/>
          </a:xfrm>
        </p:grpSpPr>
        <p:pic>
          <p:nvPicPr>
            <p:cNvPr id="10" name="Picture 2" descr="C:\Users\takahashi\Desktop\job_seijika_youngwoman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16613" y="2997276"/>
              <a:ext cx="2006896" cy="36711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3" descr="C:\Users\takahashi\Desktop\sales_eigyou_man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03310" y="2997276"/>
              <a:ext cx="2684020" cy="36711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図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134810" y="4309035"/>
              <a:ext cx="95766" cy="93624"/>
            </a:xfrm>
            <a:prstGeom prst="rect">
              <a:avLst/>
            </a:prstGeom>
          </p:spPr>
        </p:pic>
        <p:pic>
          <p:nvPicPr>
            <p:cNvPr id="13" name="図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988718" y="4236530"/>
              <a:ext cx="95766" cy="93624"/>
            </a:xfrm>
            <a:prstGeom prst="rect">
              <a:avLst/>
            </a:prstGeom>
          </p:spPr>
        </p:pic>
      </p:grpSp>
      <p:pic>
        <p:nvPicPr>
          <p:cNvPr id="15" name="Picture 23" descr="税理士バッジ（透明）サイズ小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45456" y="899161"/>
            <a:ext cx="2478087" cy="2451100"/>
          </a:xfrm>
          <a:prstGeom prst="roundRect">
            <a:avLst>
              <a:gd name="adj" fmla="val 5000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976199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タイトル 1"/>
          <p:cNvSpPr>
            <a:spLocks noGrp="1"/>
          </p:cNvSpPr>
          <p:nvPr>
            <p:ph type="ctrTitle"/>
          </p:nvPr>
        </p:nvSpPr>
        <p:spPr>
          <a:xfrm>
            <a:off x="0" y="-1"/>
            <a:ext cx="9143999" cy="1156771"/>
          </a:xfrm>
        </p:spPr>
        <p:txBody>
          <a:bodyPr/>
          <a:lstStyle/>
          <a:p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税金はなぜ必要なの？</a:t>
            </a:r>
          </a:p>
        </p:txBody>
      </p:sp>
      <p:sp>
        <p:nvSpPr>
          <p:cNvPr id="14340" name="テキスト ボックス 6"/>
          <p:cNvSpPr txBox="1">
            <a:spLocks noChangeArrowheads="1"/>
          </p:cNvSpPr>
          <p:nvPr/>
        </p:nvSpPr>
        <p:spPr bwMode="auto">
          <a:xfrm>
            <a:off x="573793" y="1642353"/>
            <a:ext cx="3583458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</a:pPr>
            <a:r>
              <a:rPr lang="ja-JP" altLang="en-US" sz="24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なくても困らないし、</a:t>
            </a:r>
          </a:p>
          <a:p>
            <a:pPr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</a:pPr>
            <a:r>
              <a:rPr lang="ja-JP" altLang="en-US" sz="24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使えるお金が増えるから</a:t>
            </a:r>
          </a:p>
          <a:p>
            <a:pPr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</a:pPr>
            <a:r>
              <a:rPr lang="ja-JP" altLang="en-US" sz="24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ない方がいいと思う。</a:t>
            </a:r>
          </a:p>
        </p:txBody>
      </p:sp>
      <p:pic>
        <p:nvPicPr>
          <p:cNvPr id="1032" name="Picture 8" descr="困った女性のイラスト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9582" y="3598572"/>
            <a:ext cx="2592553" cy="3086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円形吹き出し 1"/>
          <p:cNvSpPr/>
          <p:nvPr/>
        </p:nvSpPr>
        <p:spPr>
          <a:xfrm>
            <a:off x="387276" y="1322024"/>
            <a:ext cx="4024086" cy="2225023"/>
          </a:xfrm>
          <a:prstGeom prst="wedgeEllipseCallout">
            <a:avLst>
              <a:gd name="adj1" fmla="val -9183"/>
              <a:gd name="adj2" fmla="val 62853"/>
            </a:avLst>
          </a:prstGeom>
          <a:noFill/>
          <a:ln w="31750">
            <a:solidFill>
              <a:srgbClr val="00CC6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2400" dirty="0"/>
          </a:p>
        </p:txBody>
      </p:sp>
      <p:sp>
        <p:nvSpPr>
          <p:cNvPr id="12" name="円形吹き出し 11"/>
          <p:cNvSpPr/>
          <p:nvPr/>
        </p:nvSpPr>
        <p:spPr>
          <a:xfrm>
            <a:off x="5030268" y="1486264"/>
            <a:ext cx="3739162" cy="2104851"/>
          </a:xfrm>
          <a:prstGeom prst="wedgeEllipseCallout">
            <a:avLst>
              <a:gd name="adj1" fmla="val 12908"/>
              <a:gd name="adj2" fmla="val 57535"/>
            </a:avLst>
          </a:prstGeom>
          <a:noFill/>
          <a:ln w="31750">
            <a:solidFill>
              <a:srgbClr val="00CC6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" y="3655444"/>
            <a:ext cx="2363239" cy="2972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テキスト ボックス 6"/>
          <p:cNvSpPr txBox="1">
            <a:spLocks noChangeArrowheads="1"/>
          </p:cNvSpPr>
          <p:nvPr/>
        </p:nvSpPr>
        <p:spPr bwMode="auto">
          <a:xfrm>
            <a:off x="5290490" y="1916490"/>
            <a:ext cx="3401822" cy="1361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lnSpc>
                <a:spcPts val="3300"/>
              </a:lnSpc>
              <a:spcBef>
                <a:spcPct val="0"/>
              </a:spcBef>
              <a:spcAft>
                <a:spcPct val="0"/>
              </a:spcAft>
            </a:pPr>
            <a:r>
              <a:rPr lang="ja-JP" altLang="en-US" sz="24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もしなかったら、困ることが出てくるんじゃないかしら？</a:t>
            </a:r>
          </a:p>
        </p:txBody>
      </p:sp>
      <p:grpSp>
        <p:nvGrpSpPr>
          <p:cNvPr id="4" name="グループ化 3"/>
          <p:cNvGrpSpPr/>
          <p:nvPr/>
        </p:nvGrpSpPr>
        <p:grpSpPr>
          <a:xfrm>
            <a:off x="2608600" y="4444655"/>
            <a:ext cx="4843333" cy="1394205"/>
            <a:chOff x="2637120" y="4391589"/>
            <a:chExt cx="4843333" cy="1394205"/>
          </a:xfrm>
        </p:grpSpPr>
        <p:sp>
          <p:nvSpPr>
            <p:cNvPr id="11" name="テキスト ボックス 6"/>
            <p:cNvSpPr txBox="1">
              <a:spLocks noChangeArrowheads="1"/>
            </p:cNvSpPr>
            <p:nvPr/>
          </p:nvSpPr>
          <p:spPr bwMode="auto">
            <a:xfrm>
              <a:off x="2637120" y="4391589"/>
              <a:ext cx="4843333" cy="1372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ja-JP" altLang="en-US" sz="3600" dirty="0">
                  <a:solidFill>
                    <a:prstClr val="black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税金は、何に</a:t>
              </a:r>
              <a:endParaRPr lang="en-US" altLang="ja-JP" sz="36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 fontAlgn="base">
                <a:lnSpc>
                  <a:spcPts val="35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ja-JP" altLang="en-US" sz="3600" dirty="0">
                  <a:solidFill>
                    <a:prstClr val="black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使われてるのかな？</a:t>
              </a:r>
            </a:p>
          </p:txBody>
        </p:sp>
        <p:grpSp>
          <p:nvGrpSpPr>
            <p:cNvPr id="3" name="グループ化 2"/>
            <p:cNvGrpSpPr/>
            <p:nvPr/>
          </p:nvGrpSpPr>
          <p:grpSpPr>
            <a:xfrm>
              <a:off x="2637120" y="5069400"/>
              <a:ext cx="4262729" cy="716394"/>
              <a:chOff x="2637120" y="5069400"/>
              <a:chExt cx="4262729" cy="716394"/>
            </a:xfrm>
          </p:grpSpPr>
          <p:sp>
            <p:nvSpPr>
              <p:cNvPr id="13" name="角丸四角形 12"/>
              <p:cNvSpPr/>
              <p:nvPr/>
            </p:nvSpPr>
            <p:spPr>
              <a:xfrm>
                <a:off x="2637120" y="5069400"/>
                <a:ext cx="2988000" cy="144000"/>
              </a:xfrm>
              <a:prstGeom prst="roundRect">
                <a:avLst>
                  <a:gd name="adj" fmla="val 49066"/>
                </a:avLst>
              </a:prstGeom>
              <a:solidFill>
                <a:srgbClr val="0070C0">
                  <a:alpha val="80000"/>
                </a:srgbClr>
              </a:solidFill>
              <a:ln>
                <a:noFill/>
              </a:ln>
              <a:effectLst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" name="角丸四角形 15"/>
              <p:cNvSpPr/>
              <p:nvPr/>
            </p:nvSpPr>
            <p:spPr>
              <a:xfrm>
                <a:off x="2663251" y="5641794"/>
                <a:ext cx="4236598" cy="144000"/>
              </a:xfrm>
              <a:prstGeom prst="roundRect">
                <a:avLst>
                  <a:gd name="adj" fmla="val 49066"/>
                </a:avLst>
              </a:prstGeom>
              <a:solidFill>
                <a:srgbClr val="0070C0">
                  <a:alpha val="80000"/>
                </a:srgbClr>
              </a:solidFill>
              <a:ln>
                <a:noFill/>
              </a:ln>
              <a:effectLst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91294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4" name="グループ化 25603"/>
          <p:cNvGrpSpPr/>
          <p:nvPr/>
        </p:nvGrpSpPr>
        <p:grpSpPr>
          <a:xfrm>
            <a:off x="6740332" y="4462699"/>
            <a:ext cx="2135455" cy="2135455"/>
            <a:chOff x="6537960" y="4566751"/>
            <a:chExt cx="2135455" cy="2135455"/>
          </a:xfrm>
        </p:grpSpPr>
        <p:sp>
          <p:nvSpPr>
            <p:cNvPr id="3" name="円/楕円 2"/>
            <p:cNvSpPr>
              <a:spLocks noChangeAspect="1"/>
            </p:cNvSpPr>
            <p:nvPr/>
          </p:nvSpPr>
          <p:spPr>
            <a:xfrm>
              <a:off x="6537960" y="4566751"/>
              <a:ext cx="2135455" cy="2135455"/>
            </a:xfrm>
            <a:prstGeom prst="ellipse">
              <a:avLst/>
            </a:prstGeom>
            <a:gradFill flip="none" rotWithShape="1">
              <a:gsLst>
                <a:gs pos="80000">
                  <a:srgbClr val="FF0000">
                    <a:lumMod val="99000"/>
                  </a:srgbClr>
                </a:gs>
                <a:gs pos="100000">
                  <a:srgbClr val="FF0000">
                    <a:lumMod val="98000"/>
                    <a:alpha val="17000"/>
                  </a:srgbClr>
                </a:gs>
                <a:gs pos="54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5" name="Picture 6" descr="公園のイラスト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965132" y="5037024"/>
              <a:ext cx="1281112" cy="1066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テキスト ボックス 11"/>
            <p:cNvSpPr txBox="1">
              <a:spLocks noChangeArrowheads="1"/>
            </p:cNvSpPr>
            <p:nvPr/>
          </p:nvSpPr>
          <p:spPr bwMode="auto">
            <a:xfrm>
              <a:off x="7280919" y="6135306"/>
              <a:ext cx="64953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ja-JP" altLang="en-US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公園</a:t>
              </a:r>
            </a:p>
          </p:txBody>
        </p:sp>
      </p:grpSp>
      <p:grpSp>
        <p:nvGrpSpPr>
          <p:cNvPr id="7" name="グループ化 6"/>
          <p:cNvGrpSpPr/>
          <p:nvPr/>
        </p:nvGrpSpPr>
        <p:grpSpPr>
          <a:xfrm>
            <a:off x="3504271" y="1184341"/>
            <a:ext cx="2135455" cy="2135455"/>
            <a:chOff x="3357240" y="1039591"/>
            <a:chExt cx="2135455" cy="2135455"/>
          </a:xfrm>
        </p:grpSpPr>
        <p:sp>
          <p:nvSpPr>
            <p:cNvPr id="29" name="円/楕円 28"/>
            <p:cNvSpPr>
              <a:spLocks noChangeAspect="1"/>
            </p:cNvSpPr>
            <p:nvPr/>
          </p:nvSpPr>
          <p:spPr>
            <a:xfrm>
              <a:off x="3357240" y="1039591"/>
              <a:ext cx="2135455" cy="2135455"/>
            </a:xfrm>
            <a:prstGeom prst="ellipse">
              <a:avLst/>
            </a:prstGeom>
            <a:gradFill flip="none" rotWithShape="1">
              <a:gsLst>
                <a:gs pos="84000">
                  <a:srgbClr val="00B050"/>
                </a:gs>
                <a:gs pos="100000">
                  <a:srgbClr val="00B050">
                    <a:lumMod val="95000"/>
                    <a:lumOff val="5000"/>
                    <a:alpha val="16000"/>
                  </a:srgbClr>
                </a:gs>
                <a:gs pos="54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6" name="Picture 8" descr="ダムのイラスト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892774" y="1478228"/>
              <a:ext cx="1152525" cy="857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テキスト ボックス 14"/>
            <p:cNvSpPr txBox="1">
              <a:spLocks noChangeArrowheads="1"/>
            </p:cNvSpPr>
            <p:nvPr/>
          </p:nvSpPr>
          <p:spPr bwMode="auto">
            <a:xfrm>
              <a:off x="4122233" y="2536838"/>
              <a:ext cx="64953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ja-JP" altLang="en-US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ダム</a:t>
              </a:r>
            </a:p>
          </p:txBody>
        </p:sp>
      </p:grpSp>
      <p:grpSp>
        <p:nvGrpSpPr>
          <p:cNvPr id="25600" name="グループ化 25599"/>
          <p:cNvGrpSpPr/>
          <p:nvPr/>
        </p:nvGrpSpPr>
        <p:grpSpPr>
          <a:xfrm>
            <a:off x="1906584" y="2846596"/>
            <a:ext cx="2135455" cy="2135455"/>
            <a:chOff x="1895694" y="2826269"/>
            <a:chExt cx="2135455" cy="2135455"/>
          </a:xfrm>
        </p:grpSpPr>
        <p:sp>
          <p:nvSpPr>
            <p:cNvPr id="30" name="円/楕円 29"/>
            <p:cNvSpPr>
              <a:spLocks noChangeAspect="1"/>
            </p:cNvSpPr>
            <p:nvPr/>
          </p:nvSpPr>
          <p:spPr>
            <a:xfrm>
              <a:off x="1895694" y="2826269"/>
              <a:ext cx="2135455" cy="2135455"/>
            </a:xfrm>
            <a:prstGeom prst="ellipse">
              <a:avLst/>
            </a:prstGeom>
            <a:gradFill flip="none" rotWithShape="1">
              <a:gsLst>
                <a:gs pos="89000">
                  <a:srgbClr val="FFC000">
                    <a:lumMod val="80000"/>
                    <a:lumOff val="20000"/>
                  </a:srgbClr>
                </a:gs>
                <a:gs pos="66000">
                  <a:srgbClr val="FFFF00">
                    <a:lumMod val="68000"/>
                    <a:lumOff val="32000"/>
                    <a:alpha val="65000"/>
                  </a:srgbClr>
                </a:gs>
                <a:gs pos="48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8" name="Picture 12" descr="病院の建物イラスト（医療）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337204" y="3197080"/>
              <a:ext cx="1354138" cy="9159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テキスト ボックス 15"/>
            <p:cNvSpPr txBox="1">
              <a:spLocks noChangeArrowheads="1"/>
            </p:cNvSpPr>
            <p:nvPr/>
          </p:nvSpPr>
          <p:spPr bwMode="auto">
            <a:xfrm>
              <a:off x="2406210" y="4247422"/>
              <a:ext cx="11144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ja-JP" altLang="en-US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市民病院</a:t>
              </a:r>
            </a:p>
          </p:txBody>
        </p:sp>
      </p:grpSp>
      <p:grpSp>
        <p:nvGrpSpPr>
          <p:cNvPr id="25602" name="グループ化 25601"/>
          <p:cNvGrpSpPr/>
          <p:nvPr/>
        </p:nvGrpSpPr>
        <p:grpSpPr>
          <a:xfrm>
            <a:off x="281963" y="4462699"/>
            <a:ext cx="2135455" cy="2135455"/>
            <a:chOff x="270755" y="4426669"/>
            <a:chExt cx="2135455" cy="2135455"/>
          </a:xfrm>
        </p:grpSpPr>
        <p:sp>
          <p:nvSpPr>
            <p:cNvPr id="31" name="円/楕円 30"/>
            <p:cNvSpPr>
              <a:spLocks noChangeAspect="1"/>
            </p:cNvSpPr>
            <p:nvPr/>
          </p:nvSpPr>
          <p:spPr>
            <a:xfrm>
              <a:off x="270755" y="4426669"/>
              <a:ext cx="2135455" cy="2135455"/>
            </a:xfrm>
            <a:prstGeom prst="ellipse">
              <a:avLst/>
            </a:prstGeom>
            <a:gradFill flip="none" rotWithShape="1">
              <a:gsLst>
                <a:gs pos="100000">
                  <a:srgbClr val="FFC000">
                    <a:lumMod val="80000"/>
                    <a:lumOff val="20000"/>
                  </a:srgbClr>
                </a:gs>
                <a:gs pos="63000">
                  <a:srgbClr val="FFFF00">
                    <a:lumMod val="68000"/>
                    <a:lumOff val="32000"/>
                    <a:alpha val="65000"/>
                  </a:srgbClr>
                </a:gs>
                <a:gs pos="48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テキスト ボックス 18"/>
            <p:cNvSpPr txBox="1">
              <a:spLocks noChangeArrowheads="1"/>
            </p:cNvSpPr>
            <p:nvPr/>
          </p:nvSpPr>
          <p:spPr bwMode="auto">
            <a:xfrm>
              <a:off x="1036301" y="5973180"/>
              <a:ext cx="649287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ja-JP" altLang="en-US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介護</a:t>
              </a:r>
            </a:p>
          </p:txBody>
        </p:sp>
        <p:pic>
          <p:nvPicPr>
            <p:cNvPr id="16" name="Picture 1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49090" y="4744658"/>
              <a:ext cx="1023708" cy="1137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5603" name="グループ化 25602"/>
          <p:cNvGrpSpPr/>
          <p:nvPr/>
        </p:nvGrpSpPr>
        <p:grpSpPr>
          <a:xfrm>
            <a:off x="3548339" y="4462699"/>
            <a:ext cx="2135455" cy="2135455"/>
            <a:chOff x="3622698" y="4562225"/>
            <a:chExt cx="2135455" cy="2135455"/>
          </a:xfrm>
        </p:grpSpPr>
        <p:sp>
          <p:nvSpPr>
            <p:cNvPr id="25" name="円/楕円 24"/>
            <p:cNvSpPr>
              <a:spLocks noChangeAspect="1"/>
            </p:cNvSpPr>
            <p:nvPr/>
          </p:nvSpPr>
          <p:spPr>
            <a:xfrm>
              <a:off x="3622698" y="4562225"/>
              <a:ext cx="2135455" cy="2135455"/>
            </a:xfrm>
            <a:prstGeom prst="ellipse">
              <a:avLst/>
            </a:prstGeom>
            <a:gradFill flip="none" rotWithShape="1">
              <a:gsLst>
                <a:gs pos="80000">
                  <a:srgbClr val="FF0000">
                    <a:lumMod val="99000"/>
                  </a:srgbClr>
                </a:gs>
                <a:gs pos="100000">
                  <a:srgbClr val="FF0000">
                    <a:lumMod val="98000"/>
                    <a:alpha val="17000"/>
                  </a:srgbClr>
                </a:gs>
                <a:gs pos="54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テキスト ボックス 12"/>
            <p:cNvSpPr txBox="1">
              <a:spLocks noChangeArrowheads="1"/>
            </p:cNvSpPr>
            <p:nvPr/>
          </p:nvSpPr>
          <p:spPr bwMode="auto">
            <a:xfrm>
              <a:off x="4364987" y="6135306"/>
              <a:ext cx="65087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ja-JP" altLang="en-US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教育</a:t>
              </a:r>
            </a:p>
          </p:txBody>
        </p:sp>
        <p:pic>
          <p:nvPicPr>
            <p:cNvPr id="17" name="Picture 18" descr="読書のイラスト「女の子と本」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107300" y="5037024"/>
              <a:ext cx="1155700" cy="892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グループ化 3"/>
          <p:cNvGrpSpPr/>
          <p:nvPr/>
        </p:nvGrpSpPr>
        <p:grpSpPr>
          <a:xfrm>
            <a:off x="281963" y="1184341"/>
            <a:ext cx="2135455" cy="2135455"/>
            <a:chOff x="360402" y="1061625"/>
            <a:chExt cx="2135455" cy="2135455"/>
          </a:xfrm>
        </p:grpSpPr>
        <p:sp>
          <p:nvSpPr>
            <p:cNvPr id="28" name="円/楕円 27"/>
            <p:cNvSpPr>
              <a:spLocks noChangeAspect="1"/>
            </p:cNvSpPr>
            <p:nvPr/>
          </p:nvSpPr>
          <p:spPr>
            <a:xfrm>
              <a:off x="360402" y="1061625"/>
              <a:ext cx="2135455" cy="2135455"/>
            </a:xfrm>
            <a:prstGeom prst="ellipse">
              <a:avLst/>
            </a:prstGeom>
            <a:gradFill flip="none" rotWithShape="1">
              <a:gsLst>
                <a:gs pos="84000">
                  <a:srgbClr val="00B050"/>
                </a:gs>
                <a:gs pos="100000">
                  <a:srgbClr val="00B050">
                    <a:lumMod val="95000"/>
                    <a:lumOff val="5000"/>
                    <a:alpha val="16000"/>
                  </a:srgbClr>
                </a:gs>
                <a:gs pos="54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8" name="Picture 22" descr="クレーン車のイラスト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843165" y="1377647"/>
              <a:ext cx="1155700" cy="955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テキスト ボックス 25"/>
            <p:cNvSpPr txBox="1">
              <a:spLocks noChangeArrowheads="1"/>
            </p:cNvSpPr>
            <p:nvPr/>
          </p:nvSpPr>
          <p:spPr bwMode="auto">
            <a:xfrm>
              <a:off x="863811" y="2525541"/>
              <a:ext cx="111440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ja-JP" altLang="en-US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道路整備</a:t>
              </a:r>
            </a:p>
          </p:txBody>
        </p:sp>
      </p:grpSp>
      <p:grpSp>
        <p:nvGrpSpPr>
          <p:cNvPr id="11" name="グループ化 10"/>
          <p:cNvGrpSpPr/>
          <p:nvPr/>
        </p:nvGrpSpPr>
        <p:grpSpPr>
          <a:xfrm>
            <a:off x="6751418" y="1184340"/>
            <a:ext cx="2135455" cy="2135455"/>
            <a:chOff x="6497491" y="995523"/>
            <a:chExt cx="2135455" cy="2135455"/>
          </a:xfrm>
        </p:grpSpPr>
        <p:sp>
          <p:nvSpPr>
            <p:cNvPr id="26" name="円/楕円 25"/>
            <p:cNvSpPr>
              <a:spLocks noChangeAspect="1"/>
            </p:cNvSpPr>
            <p:nvPr/>
          </p:nvSpPr>
          <p:spPr>
            <a:xfrm>
              <a:off x="6497491" y="995523"/>
              <a:ext cx="2135455" cy="2135455"/>
            </a:xfrm>
            <a:prstGeom prst="ellipse">
              <a:avLst/>
            </a:prstGeom>
            <a:gradFill flip="none" rotWithShape="1">
              <a:gsLst>
                <a:gs pos="93000">
                  <a:srgbClr val="0000FF"/>
                </a:gs>
                <a:gs pos="100000">
                  <a:srgbClr val="0000FF">
                    <a:lumMod val="57000"/>
                    <a:lumOff val="43000"/>
                    <a:alpha val="26000"/>
                  </a:srgbClr>
                </a:gs>
                <a:gs pos="54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テキスト ボックス 24"/>
            <p:cNvSpPr txBox="1">
              <a:spLocks noChangeArrowheads="1"/>
            </p:cNvSpPr>
            <p:nvPr/>
          </p:nvSpPr>
          <p:spPr bwMode="auto">
            <a:xfrm>
              <a:off x="7123893" y="2491876"/>
              <a:ext cx="882650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ja-JP" altLang="en-US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消防署</a:t>
              </a:r>
            </a:p>
          </p:txBody>
        </p:sp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862023" y="1377647"/>
              <a:ext cx="1384221" cy="9578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4" name="グループ化 13"/>
          <p:cNvGrpSpPr/>
          <p:nvPr/>
        </p:nvGrpSpPr>
        <p:grpSpPr>
          <a:xfrm>
            <a:off x="5162666" y="2846596"/>
            <a:ext cx="2135455" cy="2135455"/>
            <a:chOff x="4954292" y="2791127"/>
            <a:chExt cx="2135455" cy="2135455"/>
          </a:xfrm>
        </p:grpSpPr>
        <p:sp>
          <p:nvSpPr>
            <p:cNvPr id="27" name="円/楕円 26"/>
            <p:cNvSpPr>
              <a:spLocks noChangeAspect="1"/>
            </p:cNvSpPr>
            <p:nvPr/>
          </p:nvSpPr>
          <p:spPr>
            <a:xfrm>
              <a:off x="4954292" y="2791127"/>
              <a:ext cx="2135455" cy="2135455"/>
            </a:xfrm>
            <a:prstGeom prst="ellipse">
              <a:avLst/>
            </a:prstGeom>
            <a:gradFill flip="none" rotWithShape="1">
              <a:gsLst>
                <a:gs pos="93000">
                  <a:srgbClr val="0000FF"/>
                </a:gs>
                <a:gs pos="100000">
                  <a:srgbClr val="0000FF">
                    <a:lumMod val="57000"/>
                    <a:lumOff val="43000"/>
                    <a:alpha val="26000"/>
                  </a:srgbClr>
                </a:gs>
                <a:gs pos="54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22" name="Picture 4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433284" y="3051671"/>
              <a:ext cx="1064872" cy="11957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" name="正方形/長方形 2"/>
            <p:cNvSpPr>
              <a:spLocks noChangeArrowheads="1"/>
            </p:cNvSpPr>
            <p:nvPr/>
          </p:nvSpPr>
          <p:spPr bwMode="auto">
            <a:xfrm>
              <a:off x="5580695" y="4292732"/>
              <a:ext cx="882650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ja-JP" altLang="en-US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警察署</a:t>
              </a:r>
            </a:p>
          </p:txBody>
        </p:sp>
      </p:grpSp>
      <p:sp>
        <p:nvSpPr>
          <p:cNvPr id="24" name="タイトル 1"/>
          <p:cNvSpPr txBox="1">
            <a:spLocks/>
          </p:cNvSpPr>
          <p:nvPr/>
        </p:nvSpPr>
        <p:spPr bwMode="auto">
          <a:xfrm>
            <a:off x="0" y="-1"/>
            <a:ext cx="9143999" cy="1156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r>
              <a:rPr lang="ja-JP" altLang="en-US" sz="4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税金はこんなところに使われている</a:t>
            </a:r>
          </a:p>
        </p:txBody>
      </p:sp>
    </p:spTree>
    <p:extLst>
      <p:ext uri="{BB962C8B-B14F-4D97-AF65-F5344CB8AC3E}">
        <p14:creationId xmlns:p14="http://schemas.microsoft.com/office/powerpoint/2010/main" val="418778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タイトル 1"/>
          <p:cNvSpPr txBox="1">
            <a:spLocks/>
          </p:cNvSpPr>
          <p:nvPr/>
        </p:nvSpPr>
        <p:spPr bwMode="auto">
          <a:xfrm>
            <a:off x="0" y="-1"/>
            <a:ext cx="9143999" cy="1156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何のために</a:t>
            </a:r>
          </a:p>
        </p:txBody>
      </p:sp>
      <p:grpSp>
        <p:nvGrpSpPr>
          <p:cNvPr id="30" name="グループ化 29"/>
          <p:cNvGrpSpPr/>
          <p:nvPr/>
        </p:nvGrpSpPr>
        <p:grpSpPr>
          <a:xfrm>
            <a:off x="6740332" y="4462699"/>
            <a:ext cx="2135455" cy="2135455"/>
            <a:chOff x="6537960" y="4566751"/>
            <a:chExt cx="2135455" cy="2135455"/>
          </a:xfrm>
        </p:grpSpPr>
        <p:sp>
          <p:nvSpPr>
            <p:cNvPr id="31" name="円/楕円 30"/>
            <p:cNvSpPr>
              <a:spLocks noChangeAspect="1"/>
            </p:cNvSpPr>
            <p:nvPr/>
          </p:nvSpPr>
          <p:spPr>
            <a:xfrm>
              <a:off x="6537960" y="4566751"/>
              <a:ext cx="2135455" cy="2135455"/>
            </a:xfrm>
            <a:prstGeom prst="ellipse">
              <a:avLst/>
            </a:prstGeom>
            <a:gradFill flip="none" rotWithShape="1">
              <a:gsLst>
                <a:gs pos="80000">
                  <a:srgbClr val="FF0000">
                    <a:lumMod val="99000"/>
                  </a:srgbClr>
                </a:gs>
                <a:gs pos="100000">
                  <a:srgbClr val="FF0000">
                    <a:lumMod val="98000"/>
                    <a:alpha val="17000"/>
                  </a:srgbClr>
                </a:gs>
                <a:gs pos="54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32" name="Picture 6" descr="公園のイラスト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965132" y="5037024"/>
              <a:ext cx="1281112" cy="1066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" name="テキスト ボックス 11"/>
            <p:cNvSpPr txBox="1">
              <a:spLocks noChangeArrowheads="1"/>
            </p:cNvSpPr>
            <p:nvPr/>
          </p:nvSpPr>
          <p:spPr bwMode="auto">
            <a:xfrm>
              <a:off x="7280919" y="6135306"/>
              <a:ext cx="64953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ja-JP" altLang="en-US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公園</a:t>
              </a:r>
            </a:p>
          </p:txBody>
        </p:sp>
      </p:grpSp>
      <p:grpSp>
        <p:nvGrpSpPr>
          <p:cNvPr id="34" name="グループ化 33"/>
          <p:cNvGrpSpPr/>
          <p:nvPr/>
        </p:nvGrpSpPr>
        <p:grpSpPr>
          <a:xfrm>
            <a:off x="3504271" y="1184341"/>
            <a:ext cx="2135455" cy="2135455"/>
            <a:chOff x="3357240" y="1039591"/>
            <a:chExt cx="2135455" cy="2135455"/>
          </a:xfrm>
        </p:grpSpPr>
        <p:sp>
          <p:nvSpPr>
            <p:cNvPr id="35" name="円/楕円 34"/>
            <p:cNvSpPr>
              <a:spLocks noChangeAspect="1"/>
            </p:cNvSpPr>
            <p:nvPr/>
          </p:nvSpPr>
          <p:spPr>
            <a:xfrm>
              <a:off x="3357240" y="1039591"/>
              <a:ext cx="2135455" cy="2135455"/>
            </a:xfrm>
            <a:prstGeom prst="ellipse">
              <a:avLst/>
            </a:prstGeom>
            <a:gradFill flip="none" rotWithShape="1">
              <a:gsLst>
                <a:gs pos="84000">
                  <a:srgbClr val="00B050"/>
                </a:gs>
                <a:gs pos="100000">
                  <a:srgbClr val="00B050">
                    <a:lumMod val="95000"/>
                    <a:lumOff val="5000"/>
                    <a:alpha val="16000"/>
                  </a:srgbClr>
                </a:gs>
                <a:gs pos="54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36" name="Picture 8" descr="ダムのイラスト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892774" y="1478228"/>
              <a:ext cx="1152525" cy="857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" name="テキスト ボックス 14"/>
            <p:cNvSpPr txBox="1">
              <a:spLocks noChangeArrowheads="1"/>
            </p:cNvSpPr>
            <p:nvPr/>
          </p:nvSpPr>
          <p:spPr bwMode="auto">
            <a:xfrm>
              <a:off x="4122233" y="2536838"/>
              <a:ext cx="64953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ja-JP" altLang="en-US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ダム</a:t>
              </a:r>
            </a:p>
          </p:txBody>
        </p:sp>
      </p:grpSp>
      <p:grpSp>
        <p:nvGrpSpPr>
          <p:cNvPr id="38" name="グループ化 37"/>
          <p:cNvGrpSpPr/>
          <p:nvPr/>
        </p:nvGrpSpPr>
        <p:grpSpPr>
          <a:xfrm>
            <a:off x="1906584" y="2846596"/>
            <a:ext cx="2135455" cy="2135455"/>
            <a:chOff x="1895694" y="2826269"/>
            <a:chExt cx="2135455" cy="2135455"/>
          </a:xfrm>
        </p:grpSpPr>
        <p:sp>
          <p:nvSpPr>
            <p:cNvPr id="39" name="円/楕円 38"/>
            <p:cNvSpPr>
              <a:spLocks noChangeAspect="1"/>
            </p:cNvSpPr>
            <p:nvPr/>
          </p:nvSpPr>
          <p:spPr>
            <a:xfrm>
              <a:off x="1895694" y="2826269"/>
              <a:ext cx="2135455" cy="2135455"/>
            </a:xfrm>
            <a:prstGeom prst="ellipse">
              <a:avLst/>
            </a:prstGeom>
            <a:gradFill flip="none" rotWithShape="1">
              <a:gsLst>
                <a:gs pos="100000">
                  <a:srgbClr val="FFC000">
                    <a:lumMod val="80000"/>
                    <a:lumOff val="20000"/>
                  </a:srgbClr>
                </a:gs>
                <a:gs pos="66000">
                  <a:srgbClr val="FFFF00">
                    <a:lumMod val="68000"/>
                    <a:lumOff val="32000"/>
                    <a:alpha val="65000"/>
                  </a:srgbClr>
                </a:gs>
                <a:gs pos="4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40" name="Picture 12" descr="病院の建物イラスト（医療）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337204" y="3197080"/>
              <a:ext cx="1354138" cy="9159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" name="テキスト ボックス 15"/>
            <p:cNvSpPr txBox="1">
              <a:spLocks noChangeArrowheads="1"/>
            </p:cNvSpPr>
            <p:nvPr/>
          </p:nvSpPr>
          <p:spPr bwMode="auto">
            <a:xfrm>
              <a:off x="2406210" y="4247422"/>
              <a:ext cx="11144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ja-JP" altLang="en-US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市民病院</a:t>
              </a:r>
            </a:p>
          </p:txBody>
        </p:sp>
      </p:grpSp>
      <p:grpSp>
        <p:nvGrpSpPr>
          <p:cNvPr id="42" name="グループ化 41"/>
          <p:cNvGrpSpPr/>
          <p:nvPr/>
        </p:nvGrpSpPr>
        <p:grpSpPr>
          <a:xfrm>
            <a:off x="281963" y="4462699"/>
            <a:ext cx="2135455" cy="2135455"/>
            <a:chOff x="270755" y="4426669"/>
            <a:chExt cx="2135455" cy="2135455"/>
          </a:xfrm>
        </p:grpSpPr>
        <p:sp>
          <p:nvSpPr>
            <p:cNvPr id="43" name="円/楕円 42"/>
            <p:cNvSpPr>
              <a:spLocks noChangeAspect="1"/>
            </p:cNvSpPr>
            <p:nvPr/>
          </p:nvSpPr>
          <p:spPr>
            <a:xfrm>
              <a:off x="270755" y="4426669"/>
              <a:ext cx="2135455" cy="2135455"/>
            </a:xfrm>
            <a:prstGeom prst="ellipse">
              <a:avLst/>
            </a:prstGeom>
            <a:gradFill flip="none" rotWithShape="1">
              <a:gsLst>
                <a:gs pos="95000">
                  <a:srgbClr val="FFC000">
                    <a:lumMod val="80000"/>
                    <a:lumOff val="20000"/>
                  </a:srgbClr>
                </a:gs>
                <a:gs pos="65000">
                  <a:srgbClr val="FFFF00">
                    <a:lumMod val="68000"/>
                    <a:lumOff val="32000"/>
                    <a:alpha val="65000"/>
                  </a:srgbClr>
                </a:gs>
                <a:gs pos="4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" name="テキスト ボックス 18"/>
            <p:cNvSpPr txBox="1">
              <a:spLocks noChangeArrowheads="1"/>
            </p:cNvSpPr>
            <p:nvPr/>
          </p:nvSpPr>
          <p:spPr bwMode="auto">
            <a:xfrm>
              <a:off x="1036301" y="5973180"/>
              <a:ext cx="649287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ja-JP" altLang="en-US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介護</a:t>
              </a:r>
            </a:p>
          </p:txBody>
        </p:sp>
        <p:pic>
          <p:nvPicPr>
            <p:cNvPr id="45" name="Picture 1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49090" y="4744658"/>
              <a:ext cx="1023708" cy="1137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6" name="グループ化 45"/>
          <p:cNvGrpSpPr/>
          <p:nvPr/>
        </p:nvGrpSpPr>
        <p:grpSpPr>
          <a:xfrm>
            <a:off x="3548339" y="4462699"/>
            <a:ext cx="2135455" cy="2135455"/>
            <a:chOff x="3622698" y="4562225"/>
            <a:chExt cx="2135455" cy="2135455"/>
          </a:xfrm>
        </p:grpSpPr>
        <p:sp>
          <p:nvSpPr>
            <p:cNvPr id="47" name="円/楕円 46"/>
            <p:cNvSpPr>
              <a:spLocks noChangeAspect="1"/>
            </p:cNvSpPr>
            <p:nvPr/>
          </p:nvSpPr>
          <p:spPr>
            <a:xfrm>
              <a:off x="3622698" y="4562225"/>
              <a:ext cx="2135455" cy="2135455"/>
            </a:xfrm>
            <a:prstGeom prst="ellipse">
              <a:avLst/>
            </a:prstGeom>
            <a:gradFill flip="none" rotWithShape="1">
              <a:gsLst>
                <a:gs pos="80000">
                  <a:srgbClr val="FF0000">
                    <a:lumMod val="99000"/>
                  </a:srgbClr>
                </a:gs>
                <a:gs pos="100000">
                  <a:srgbClr val="FF0000">
                    <a:lumMod val="98000"/>
                    <a:alpha val="17000"/>
                  </a:srgbClr>
                </a:gs>
                <a:gs pos="54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" name="テキスト ボックス 12"/>
            <p:cNvSpPr txBox="1">
              <a:spLocks noChangeArrowheads="1"/>
            </p:cNvSpPr>
            <p:nvPr/>
          </p:nvSpPr>
          <p:spPr bwMode="auto">
            <a:xfrm>
              <a:off x="4364987" y="6135306"/>
              <a:ext cx="65087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ja-JP" altLang="en-US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教育</a:t>
              </a:r>
            </a:p>
          </p:txBody>
        </p:sp>
        <p:pic>
          <p:nvPicPr>
            <p:cNvPr id="49" name="Picture 18" descr="読書のイラスト「女の子と本」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107300" y="5037024"/>
              <a:ext cx="1155700" cy="892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0" name="グループ化 49"/>
          <p:cNvGrpSpPr/>
          <p:nvPr/>
        </p:nvGrpSpPr>
        <p:grpSpPr>
          <a:xfrm>
            <a:off x="281963" y="1184341"/>
            <a:ext cx="2135455" cy="2135455"/>
            <a:chOff x="360402" y="1061625"/>
            <a:chExt cx="2135455" cy="2135455"/>
          </a:xfrm>
        </p:grpSpPr>
        <p:sp>
          <p:nvSpPr>
            <p:cNvPr id="51" name="円/楕円 50"/>
            <p:cNvSpPr>
              <a:spLocks noChangeAspect="1"/>
            </p:cNvSpPr>
            <p:nvPr/>
          </p:nvSpPr>
          <p:spPr>
            <a:xfrm>
              <a:off x="360402" y="1061625"/>
              <a:ext cx="2135455" cy="2135455"/>
            </a:xfrm>
            <a:prstGeom prst="ellipse">
              <a:avLst/>
            </a:prstGeom>
            <a:gradFill flip="none" rotWithShape="1">
              <a:gsLst>
                <a:gs pos="84000">
                  <a:srgbClr val="00B050"/>
                </a:gs>
                <a:gs pos="100000">
                  <a:srgbClr val="00B050">
                    <a:lumMod val="95000"/>
                    <a:lumOff val="5000"/>
                    <a:alpha val="16000"/>
                  </a:srgbClr>
                </a:gs>
                <a:gs pos="54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52" name="Picture 22" descr="クレーン車のイラスト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843165" y="1377647"/>
              <a:ext cx="1155700" cy="955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3" name="テキスト ボックス 25"/>
            <p:cNvSpPr txBox="1">
              <a:spLocks noChangeArrowheads="1"/>
            </p:cNvSpPr>
            <p:nvPr/>
          </p:nvSpPr>
          <p:spPr bwMode="auto">
            <a:xfrm>
              <a:off x="863811" y="2525541"/>
              <a:ext cx="111440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ja-JP" altLang="en-US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道路整備</a:t>
              </a:r>
            </a:p>
          </p:txBody>
        </p:sp>
      </p:grpSp>
      <p:grpSp>
        <p:nvGrpSpPr>
          <p:cNvPr id="54" name="グループ化 53"/>
          <p:cNvGrpSpPr/>
          <p:nvPr/>
        </p:nvGrpSpPr>
        <p:grpSpPr>
          <a:xfrm>
            <a:off x="6751418" y="1184340"/>
            <a:ext cx="2135455" cy="2135455"/>
            <a:chOff x="6497491" y="995523"/>
            <a:chExt cx="2135455" cy="2135455"/>
          </a:xfrm>
        </p:grpSpPr>
        <p:sp>
          <p:nvSpPr>
            <p:cNvPr id="55" name="円/楕円 54"/>
            <p:cNvSpPr>
              <a:spLocks noChangeAspect="1"/>
            </p:cNvSpPr>
            <p:nvPr/>
          </p:nvSpPr>
          <p:spPr>
            <a:xfrm>
              <a:off x="6497491" y="995523"/>
              <a:ext cx="2135455" cy="2135455"/>
            </a:xfrm>
            <a:prstGeom prst="ellipse">
              <a:avLst/>
            </a:prstGeom>
            <a:gradFill flip="none" rotWithShape="1">
              <a:gsLst>
                <a:gs pos="93000">
                  <a:srgbClr val="0000FF"/>
                </a:gs>
                <a:gs pos="100000">
                  <a:srgbClr val="0000FF">
                    <a:lumMod val="57000"/>
                    <a:lumOff val="43000"/>
                    <a:alpha val="26000"/>
                  </a:srgbClr>
                </a:gs>
                <a:gs pos="54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" name="テキスト ボックス 24"/>
            <p:cNvSpPr txBox="1">
              <a:spLocks noChangeArrowheads="1"/>
            </p:cNvSpPr>
            <p:nvPr/>
          </p:nvSpPr>
          <p:spPr bwMode="auto">
            <a:xfrm>
              <a:off x="7123893" y="2491876"/>
              <a:ext cx="882650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ja-JP" altLang="en-US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消防署</a:t>
              </a:r>
            </a:p>
          </p:txBody>
        </p:sp>
        <p:pic>
          <p:nvPicPr>
            <p:cNvPr id="57" name="Picture 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862023" y="1377647"/>
              <a:ext cx="1384221" cy="9578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8" name="グループ化 57"/>
          <p:cNvGrpSpPr/>
          <p:nvPr/>
        </p:nvGrpSpPr>
        <p:grpSpPr>
          <a:xfrm>
            <a:off x="5162666" y="2846596"/>
            <a:ext cx="2135455" cy="2135455"/>
            <a:chOff x="4954292" y="2791127"/>
            <a:chExt cx="2135455" cy="2135455"/>
          </a:xfrm>
        </p:grpSpPr>
        <p:sp>
          <p:nvSpPr>
            <p:cNvPr id="59" name="円/楕円 58"/>
            <p:cNvSpPr>
              <a:spLocks noChangeAspect="1"/>
            </p:cNvSpPr>
            <p:nvPr/>
          </p:nvSpPr>
          <p:spPr>
            <a:xfrm>
              <a:off x="4954292" y="2791127"/>
              <a:ext cx="2135455" cy="2135455"/>
            </a:xfrm>
            <a:prstGeom prst="ellipse">
              <a:avLst/>
            </a:prstGeom>
            <a:gradFill flip="none" rotWithShape="1">
              <a:gsLst>
                <a:gs pos="93000">
                  <a:srgbClr val="0000FF"/>
                </a:gs>
                <a:gs pos="100000">
                  <a:srgbClr val="0000FF">
                    <a:lumMod val="57000"/>
                    <a:lumOff val="43000"/>
                    <a:alpha val="26000"/>
                  </a:srgbClr>
                </a:gs>
                <a:gs pos="54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60" name="Picture 4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433284" y="3051671"/>
              <a:ext cx="1064872" cy="11957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" name="正方形/長方形 2"/>
            <p:cNvSpPr>
              <a:spLocks noChangeArrowheads="1"/>
            </p:cNvSpPr>
            <p:nvPr/>
          </p:nvSpPr>
          <p:spPr bwMode="auto">
            <a:xfrm>
              <a:off x="5580695" y="4292732"/>
              <a:ext cx="882650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ja-JP" altLang="en-US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警察署</a:t>
              </a:r>
            </a:p>
          </p:txBody>
        </p:sp>
      </p:grpSp>
      <p:sp>
        <p:nvSpPr>
          <p:cNvPr id="21" name="テキスト ボックス 20"/>
          <p:cNvSpPr txBox="1"/>
          <p:nvPr/>
        </p:nvSpPr>
        <p:spPr>
          <a:xfrm>
            <a:off x="1968181" y="1872625"/>
            <a:ext cx="1986876" cy="830997"/>
          </a:xfrm>
          <a:prstGeom prst="rect">
            <a:avLst/>
          </a:prstGeom>
          <a:solidFill>
            <a:schemeClr val="bg1">
              <a:alpha val="63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豊かな</a:t>
            </a:r>
            <a:endParaRPr kumimoji="1" lang="en-US" altLang="ja-JP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</a:t>
            </a:r>
            <a:r>
              <a:rPr kumimoji="1" lang="ja-JP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生活のため</a:t>
            </a: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484543" y="3887092"/>
            <a:ext cx="1775217" cy="830997"/>
          </a:xfrm>
          <a:prstGeom prst="rect">
            <a:avLst/>
          </a:prstGeom>
          <a:solidFill>
            <a:schemeClr val="bg1">
              <a:alpha val="63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健康に</a:t>
            </a:r>
            <a:endParaRPr lang="en-US" altLang="ja-JP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生きる</a:t>
            </a:r>
            <a:r>
              <a:rPr kumimoji="1" lang="ja-JP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ため</a:t>
            </a: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6535612" y="3061657"/>
            <a:ext cx="2351262" cy="830997"/>
          </a:xfrm>
          <a:prstGeom prst="rect">
            <a:avLst/>
          </a:prstGeom>
          <a:solidFill>
            <a:schemeClr val="bg1">
              <a:alpha val="63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安心して</a:t>
            </a:r>
            <a:endParaRPr lang="en-US" altLang="ja-JP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暮らせるように</a:t>
            </a:r>
            <a:endParaRPr kumimoji="1" lang="ja-JP" alt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5068018" y="5829673"/>
            <a:ext cx="2415273" cy="830997"/>
          </a:xfrm>
          <a:prstGeom prst="rect">
            <a:avLst/>
          </a:prstGeom>
          <a:solidFill>
            <a:schemeClr val="bg1">
              <a:alpha val="63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文化的に</a:t>
            </a:r>
            <a:endParaRPr lang="en-US" altLang="ja-JP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暮らせるように</a:t>
            </a:r>
            <a:endParaRPr kumimoji="1" lang="ja-JP" alt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79382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グループ化 8"/>
          <p:cNvGrpSpPr/>
          <p:nvPr/>
        </p:nvGrpSpPr>
        <p:grpSpPr>
          <a:xfrm>
            <a:off x="143219" y="165253"/>
            <a:ext cx="8846545" cy="6544019"/>
            <a:chOff x="143219" y="165253"/>
            <a:chExt cx="8846545" cy="6544019"/>
          </a:xfrm>
        </p:grpSpPr>
        <p:sp>
          <p:nvSpPr>
            <p:cNvPr id="8" name="上リボン 7"/>
            <p:cNvSpPr/>
            <p:nvPr/>
          </p:nvSpPr>
          <p:spPr>
            <a:xfrm>
              <a:off x="1729643" y="451691"/>
              <a:ext cx="5651657" cy="793216"/>
            </a:xfrm>
            <a:prstGeom prst="ribbon2">
              <a:avLst>
                <a:gd name="adj1" fmla="val 9009"/>
                <a:gd name="adj2" fmla="val 75000"/>
              </a:avLst>
            </a:prstGeom>
            <a:solidFill>
              <a:srgbClr val="FFFFCC"/>
            </a:solidFill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正方形/長方形 6"/>
            <p:cNvSpPr/>
            <p:nvPr/>
          </p:nvSpPr>
          <p:spPr>
            <a:xfrm>
              <a:off x="143219" y="165253"/>
              <a:ext cx="8846545" cy="6544019"/>
            </a:xfrm>
            <a:prstGeom prst="rect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dirty="0">
                <a:solidFill>
                  <a:srgbClr val="CC3300"/>
                </a:solidFill>
                <a:ea typeface="HG創英角ﾎﾟｯﾌﾟ体" pitchFamily="49" charset="-128"/>
              </a:rPr>
              <a:t>税 金 ク イ ズ①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37774"/>
          <a:stretch/>
        </p:blipFill>
        <p:spPr bwMode="auto">
          <a:xfrm>
            <a:off x="13605" y="1674564"/>
            <a:ext cx="2833129" cy="2621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四角形吹き出し 3"/>
          <p:cNvSpPr/>
          <p:nvPr/>
        </p:nvSpPr>
        <p:spPr>
          <a:xfrm>
            <a:off x="2709045" y="1791730"/>
            <a:ext cx="5829027" cy="4465851"/>
          </a:xfrm>
          <a:prstGeom prst="wedgeRectCallout">
            <a:avLst>
              <a:gd name="adj1" fmla="val -55197"/>
              <a:gd name="adj2" fmla="val -15304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846734" y="1910708"/>
            <a:ext cx="559480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次のうち、</a:t>
            </a:r>
            <a:r>
              <a:rPr lang="ja-JP" altLang="en-US" sz="2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税金で負担した公立の</a:t>
            </a:r>
          </a:p>
          <a:p>
            <a:r>
              <a:rPr lang="ja-JP" altLang="en-US" sz="2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小学生１人あたりの年間教育費は</a:t>
            </a:r>
          </a:p>
          <a:p>
            <a:r>
              <a:rPr lang="ja-JP" altLang="en-US" sz="2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いくらでしょうか？</a:t>
            </a:r>
            <a:endParaRPr lang="en-US" altLang="ja-JP" sz="28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621556" y="4446383"/>
            <a:ext cx="32752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②  約６０万円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621555" y="3686804"/>
            <a:ext cx="32752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①  約３０万円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621556" y="5197488"/>
            <a:ext cx="32752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③  約９０万円</a:t>
            </a:r>
          </a:p>
        </p:txBody>
      </p:sp>
    </p:spTree>
    <p:extLst>
      <p:ext uri="{BB962C8B-B14F-4D97-AF65-F5344CB8AC3E}">
        <p14:creationId xmlns:p14="http://schemas.microsoft.com/office/powerpoint/2010/main" val="3239382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2" grpId="0"/>
      <p:bldP spid="3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グループ化 4"/>
          <p:cNvGrpSpPr/>
          <p:nvPr/>
        </p:nvGrpSpPr>
        <p:grpSpPr>
          <a:xfrm>
            <a:off x="143219" y="165253"/>
            <a:ext cx="8846545" cy="6544019"/>
            <a:chOff x="143219" y="165253"/>
            <a:chExt cx="8846545" cy="6544019"/>
          </a:xfrm>
        </p:grpSpPr>
        <p:sp>
          <p:nvSpPr>
            <p:cNvPr id="6" name="上リボン 5"/>
            <p:cNvSpPr/>
            <p:nvPr/>
          </p:nvSpPr>
          <p:spPr>
            <a:xfrm>
              <a:off x="1729643" y="451691"/>
              <a:ext cx="5651657" cy="793216"/>
            </a:xfrm>
            <a:prstGeom prst="ribbon2">
              <a:avLst>
                <a:gd name="adj1" fmla="val 9009"/>
                <a:gd name="adj2" fmla="val 75000"/>
              </a:avLst>
            </a:prstGeom>
            <a:solidFill>
              <a:srgbClr val="FFFFCC"/>
            </a:solidFill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正方形/長方形 6"/>
            <p:cNvSpPr/>
            <p:nvPr/>
          </p:nvSpPr>
          <p:spPr>
            <a:xfrm>
              <a:off x="143219" y="165253"/>
              <a:ext cx="8846545" cy="6544019"/>
            </a:xfrm>
            <a:prstGeom prst="rect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dirty="0">
                <a:solidFill>
                  <a:srgbClr val="CC3300"/>
                </a:solidFill>
                <a:ea typeface="HG創英角ﾎﾟｯﾌﾟ体" pitchFamily="49" charset="-128"/>
              </a:rPr>
              <a:t>答え</a:t>
            </a:r>
          </a:p>
        </p:txBody>
      </p:sp>
      <p:sp>
        <p:nvSpPr>
          <p:cNvPr id="2" name="正方形/長方形 1"/>
          <p:cNvSpPr/>
          <p:nvPr/>
        </p:nvSpPr>
        <p:spPr>
          <a:xfrm>
            <a:off x="1115616" y="2128924"/>
            <a:ext cx="6912767" cy="1323439"/>
          </a:xfrm>
          <a:prstGeom prst="rect">
            <a:avLst/>
          </a:prstGeom>
          <a:solidFill>
            <a:srgbClr val="FEF1CE"/>
          </a:solidFill>
        </p:spPr>
        <p:txBody>
          <a:bodyPr wrap="square" lIns="91440" tIns="45720" rIns="91440" bIns="45720"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ja-JP" altLang="en-US" sz="8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③ </a:t>
            </a:r>
            <a:r>
              <a:rPr lang="ja-JP" alt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約</a:t>
            </a:r>
            <a:r>
              <a:rPr lang="ja-JP" altLang="en-US" sz="8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９０</a:t>
            </a:r>
            <a:r>
              <a:rPr lang="ja-JP" alt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万円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212079" y="3875910"/>
            <a:ext cx="6647974" cy="14388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3500"/>
              </a:lnSpc>
            </a:pPr>
            <a:r>
              <a:rPr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教科書代、学校の建設費、机、いすの購入費、</a:t>
            </a:r>
          </a:p>
          <a:p>
            <a:pPr>
              <a:lnSpc>
                <a:spcPts val="3500"/>
              </a:lnSpc>
            </a:pPr>
            <a:r>
              <a:rPr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先生の給料などを含めると１人あたりの全国平</a:t>
            </a:r>
          </a:p>
          <a:p>
            <a:pPr>
              <a:lnSpc>
                <a:spcPts val="3500"/>
              </a:lnSpc>
            </a:pPr>
            <a:r>
              <a:rPr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均の金額は約９０万円になります。</a:t>
            </a:r>
          </a:p>
        </p:txBody>
      </p:sp>
    </p:spTree>
    <p:extLst>
      <p:ext uri="{BB962C8B-B14F-4D97-AF65-F5344CB8AC3E}">
        <p14:creationId xmlns:p14="http://schemas.microsoft.com/office/powerpoint/2010/main" val="1657951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グループ化 28"/>
          <p:cNvGrpSpPr/>
          <p:nvPr/>
        </p:nvGrpSpPr>
        <p:grpSpPr>
          <a:xfrm>
            <a:off x="6740332" y="4462699"/>
            <a:ext cx="2135455" cy="2135455"/>
            <a:chOff x="6537960" y="4566751"/>
            <a:chExt cx="2135455" cy="2135455"/>
          </a:xfrm>
        </p:grpSpPr>
        <p:sp>
          <p:nvSpPr>
            <p:cNvPr id="30" name="円/楕円 29"/>
            <p:cNvSpPr>
              <a:spLocks noChangeAspect="1"/>
            </p:cNvSpPr>
            <p:nvPr/>
          </p:nvSpPr>
          <p:spPr>
            <a:xfrm>
              <a:off x="6537960" y="4566751"/>
              <a:ext cx="2135455" cy="2135455"/>
            </a:xfrm>
            <a:prstGeom prst="ellipse">
              <a:avLst/>
            </a:prstGeom>
            <a:gradFill flip="none" rotWithShape="1">
              <a:gsLst>
                <a:gs pos="80000">
                  <a:srgbClr val="FF0000">
                    <a:lumMod val="99000"/>
                  </a:srgbClr>
                </a:gs>
                <a:gs pos="100000">
                  <a:srgbClr val="FF0000">
                    <a:lumMod val="98000"/>
                    <a:alpha val="17000"/>
                  </a:srgbClr>
                </a:gs>
                <a:gs pos="54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31" name="Picture 6" descr="公園のイラスト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965132" y="5037024"/>
              <a:ext cx="1281112" cy="1066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" name="テキスト ボックス 11"/>
            <p:cNvSpPr txBox="1">
              <a:spLocks noChangeArrowheads="1"/>
            </p:cNvSpPr>
            <p:nvPr/>
          </p:nvSpPr>
          <p:spPr bwMode="auto">
            <a:xfrm>
              <a:off x="7280919" y="6135306"/>
              <a:ext cx="64953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ja-JP" altLang="en-US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公園</a:t>
              </a:r>
            </a:p>
          </p:txBody>
        </p:sp>
      </p:grpSp>
      <p:grpSp>
        <p:nvGrpSpPr>
          <p:cNvPr id="35" name="グループ化 34"/>
          <p:cNvGrpSpPr/>
          <p:nvPr/>
        </p:nvGrpSpPr>
        <p:grpSpPr>
          <a:xfrm>
            <a:off x="3504271" y="1184341"/>
            <a:ext cx="2135455" cy="2135455"/>
            <a:chOff x="3357240" y="1039591"/>
            <a:chExt cx="2135455" cy="2135455"/>
          </a:xfrm>
        </p:grpSpPr>
        <p:sp>
          <p:nvSpPr>
            <p:cNvPr id="41" name="円/楕円 40"/>
            <p:cNvSpPr>
              <a:spLocks noChangeAspect="1"/>
            </p:cNvSpPr>
            <p:nvPr/>
          </p:nvSpPr>
          <p:spPr>
            <a:xfrm>
              <a:off x="3357240" y="1039591"/>
              <a:ext cx="2135455" cy="2135455"/>
            </a:xfrm>
            <a:prstGeom prst="ellipse">
              <a:avLst/>
            </a:prstGeom>
            <a:gradFill flip="none" rotWithShape="1">
              <a:gsLst>
                <a:gs pos="84000">
                  <a:srgbClr val="00B050"/>
                </a:gs>
                <a:gs pos="100000">
                  <a:srgbClr val="00B050">
                    <a:lumMod val="95000"/>
                    <a:lumOff val="5000"/>
                    <a:alpha val="16000"/>
                  </a:srgbClr>
                </a:gs>
                <a:gs pos="54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42" name="Picture 8" descr="ダムのイラスト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892774" y="1478228"/>
              <a:ext cx="1152525" cy="857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3" name="テキスト ボックス 14"/>
            <p:cNvSpPr txBox="1">
              <a:spLocks noChangeArrowheads="1"/>
            </p:cNvSpPr>
            <p:nvPr/>
          </p:nvSpPr>
          <p:spPr bwMode="auto">
            <a:xfrm>
              <a:off x="4122233" y="2536838"/>
              <a:ext cx="64953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ja-JP" altLang="en-US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ダム</a:t>
              </a:r>
            </a:p>
          </p:txBody>
        </p:sp>
      </p:grpSp>
      <p:grpSp>
        <p:nvGrpSpPr>
          <p:cNvPr id="44" name="グループ化 43"/>
          <p:cNvGrpSpPr/>
          <p:nvPr/>
        </p:nvGrpSpPr>
        <p:grpSpPr>
          <a:xfrm>
            <a:off x="1906584" y="2846596"/>
            <a:ext cx="2135455" cy="2135455"/>
            <a:chOff x="1895694" y="2826269"/>
            <a:chExt cx="2135455" cy="2135455"/>
          </a:xfrm>
        </p:grpSpPr>
        <p:sp>
          <p:nvSpPr>
            <p:cNvPr id="45" name="円/楕円 44"/>
            <p:cNvSpPr>
              <a:spLocks noChangeAspect="1"/>
            </p:cNvSpPr>
            <p:nvPr/>
          </p:nvSpPr>
          <p:spPr>
            <a:xfrm>
              <a:off x="1895694" y="2826269"/>
              <a:ext cx="2135455" cy="2135455"/>
            </a:xfrm>
            <a:prstGeom prst="ellipse">
              <a:avLst/>
            </a:prstGeom>
            <a:gradFill flip="none" rotWithShape="1">
              <a:gsLst>
                <a:gs pos="92000">
                  <a:srgbClr val="FFC000">
                    <a:lumMod val="80000"/>
                    <a:lumOff val="20000"/>
                  </a:srgbClr>
                </a:gs>
                <a:gs pos="65000">
                  <a:srgbClr val="FFFF00">
                    <a:lumMod val="68000"/>
                    <a:lumOff val="32000"/>
                    <a:alpha val="65000"/>
                  </a:srgbClr>
                </a:gs>
                <a:gs pos="46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46" name="Picture 12" descr="病院の建物イラスト（医療）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337204" y="3197080"/>
              <a:ext cx="1354138" cy="9159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7" name="テキスト ボックス 15"/>
            <p:cNvSpPr txBox="1">
              <a:spLocks noChangeArrowheads="1"/>
            </p:cNvSpPr>
            <p:nvPr/>
          </p:nvSpPr>
          <p:spPr bwMode="auto">
            <a:xfrm>
              <a:off x="2406210" y="4247422"/>
              <a:ext cx="11144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ja-JP" altLang="en-US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市民病院</a:t>
              </a:r>
            </a:p>
          </p:txBody>
        </p:sp>
      </p:grpSp>
      <p:grpSp>
        <p:nvGrpSpPr>
          <p:cNvPr id="48" name="グループ化 47"/>
          <p:cNvGrpSpPr/>
          <p:nvPr/>
        </p:nvGrpSpPr>
        <p:grpSpPr>
          <a:xfrm>
            <a:off x="281963" y="4462699"/>
            <a:ext cx="2135455" cy="2135455"/>
            <a:chOff x="270755" y="4426669"/>
            <a:chExt cx="2135455" cy="2135455"/>
          </a:xfrm>
        </p:grpSpPr>
        <p:sp>
          <p:nvSpPr>
            <p:cNvPr id="49" name="円/楕円 48"/>
            <p:cNvSpPr>
              <a:spLocks noChangeAspect="1"/>
            </p:cNvSpPr>
            <p:nvPr/>
          </p:nvSpPr>
          <p:spPr>
            <a:xfrm>
              <a:off x="270755" y="4426669"/>
              <a:ext cx="2135455" cy="2135455"/>
            </a:xfrm>
            <a:prstGeom prst="ellipse">
              <a:avLst/>
            </a:prstGeom>
            <a:gradFill flip="none" rotWithShape="1">
              <a:gsLst>
                <a:gs pos="92000">
                  <a:srgbClr val="FFC000">
                    <a:lumMod val="80000"/>
                    <a:lumOff val="20000"/>
                  </a:srgbClr>
                </a:gs>
                <a:gs pos="66000">
                  <a:srgbClr val="FFFF00">
                    <a:lumMod val="68000"/>
                    <a:lumOff val="32000"/>
                    <a:alpha val="65000"/>
                  </a:srgbClr>
                </a:gs>
                <a:gs pos="50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" name="テキスト ボックス 18"/>
            <p:cNvSpPr txBox="1">
              <a:spLocks noChangeArrowheads="1"/>
            </p:cNvSpPr>
            <p:nvPr/>
          </p:nvSpPr>
          <p:spPr bwMode="auto">
            <a:xfrm>
              <a:off x="1036301" y="5973180"/>
              <a:ext cx="649287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ja-JP" altLang="en-US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介護</a:t>
              </a:r>
            </a:p>
          </p:txBody>
        </p:sp>
        <p:pic>
          <p:nvPicPr>
            <p:cNvPr id="51" name="Picture 1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49090" y="4744658"/>
              <a:ext cx="1023708" cy="1137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2" name="グループ化 51"/>
          <p:cNvGrpSpPr/>
          <p:nvPr/>
        </p:nvGrpSpPr>
        <p:grpSpPr>
          <a:xfrm>
            <a:off x="3548339" y="4462699"/>
            <a:ext cx="2135455" cy="2135455"/>
            <a:chOff x="3622698" y="4562225"/>
            <a:chExt cx="2135455" cy="2135455"/>
          </a:xfrm>
        </p:grpSpPr>
        <p:sp>
          <p:nvSpPr>
            <p:cNvPr id="53" name="円/楕円 52"/>
            <p:cNvSpPr>
              <a:spLocks noChangeAspect="1"/>
            </p:cNvSpPr>
            <p:nvPr/>
          </p:nvSpPr>
          <p:spPr>
            <a:xfrm>
              <a:off x="3622698" y="4562225"/>
              <a:ext cx="2135455" cy="2135455"/>
            </a:xfrm>
            <a:prstGeom prst="ellipse">
              <a:avLst/>
            </a:prstGeom>
            <a:gradFill flip="none" rotWithShape="1">
              <a:gsLst>
                <a:gs pos="80000">
                  <a:srgbClr val="FF0000">
                    <a:lumMod val="99000"/>
                  </a:srgbClr>
                </a:gs>
                <a:gs pos="100000">
                  <a:srgbClr val="FF0000">
                    <a:lumMod val="98000"/>
                    <a:alpha val="17000"/>
                  </a:srgbClr>
                </a:gs>
                <a:gs pos="54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" name="テキスト ボックス 12"/>
            <p:cNvSpPr txBox="1">
              <a:spLocks noChangeArrowheads="1"/>
            </p:cNvSpPr>
            <p:nvPr/>
          </p:nvSpPr>
          <p:spPr bwMode="auto">
            <a:xfrm>
              <a:off x="4364987" y="6135306"/>
              <a:ext cx="65087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ja-JP" altLang="en-US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教育</a:t>
              </a:r>
            </a:p>
          </p:txBody>
        </p:sp>
        <p:pic>
          <p:nvPicPr>
            <p:cNvPr id="55" name="Picture 18" descr="読書のイラスト「女の子と本」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107300" y="5037024"/>
              <a:ext cx="1155700" cy="892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6" name="グループ化 55"/>
          <p:cNvGrpSpPr/>
          <p:nvPr/>
        </p:nvGrpSpPr>
        <p:grpSpPr>
          <a:xfrm>
            <a:off x="281963" y="1184341"/>
            <a:ext cx="2135455" cy="2135455"/>
            <a:chOff x="360402" y="1061625"/>
            <a:chExt cx="2135455" cy="2135455"/>
          </a:xfrm>
        </p:grpSpPr>
        <p:sp>
          <p:nvSpPr>
            <p:cNvPr id="57" name="円/楕円 56"/>
            <p:cNvSpPr>
              <a:spLocks noChangeAspect="1"/>
            </p:cNvSpPr>
            <p:nvPr/>
          </p:nvSpPr>
          <p:spPr>
            <a:xfrm>
              <a:off x="360402" y="1061625"/>
              <a:ext cx="2135455" cy="2135455"/>
            </a:xfrm>
            <a:prstGeom prst="ellipse">
              <a:avLst/>
            </a:prstGeom>
            <a:gradFill flip="none" rotWithShape="1">
              <a:gsLst>
                <a:gs pos="84000">
                  <a:srgbClr val="00B050"/>
                </a:gs>
                <a:gs pos="100000">
                  <a:srgbClr val="00B050">
                    <a:lumMod val="95000"/>
                    <a:lumOff val="5000"/>
                    <a:alpha val="16000"/>
                  </a:srgbClr>
                </a:gs>
                <a:gs pos="54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58" name="Picture 22" descr="クレーン車のイラスト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843165" y="1377647"/>
              <a:ext cx="1155700" cy="955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9" name="テキスト ボックス 25"/>
            <p:cNvSpPr txBox="1">
              <a:spLocks noChangeArrowheads="1"/>
            </p:cNvSpPr>
            <p:nvPr/>
          </p:nvSpPr>
          <p:spPr bwMode="auto">
            <a:xfrm>
              <a:off x="863811" y="2525541"/>
              <a:ext cx="111440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ja-JP" altLang="en-US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道路整備</a:t>
              </a:r>
            </a:p>
          </p:txBody>
        </p:sp>
      </p:grpSp>
      <p:grpSp>
        <p:nvGrpSpPr>
          <p:cNvPr id="60" name="グループ化 59"/>
          <p:cNvGrpSpPr/>
          <p:nvPr/>
        </p:nvGrpSpPr>
        <p:grpSpPr>
          <a:xfrm>
            <a:off x="6751418" y="1184340"/>
            <a:ext cx="2135455" cy="2135455"/>
            <a:chOff x="6497491" y="995523"/>
            <a:chExt cx="2135455" cy="2135455"/>
          </a:xfrm>
        </p:grpSpPr>
        <p:sp>
          <p:nvSpPr>
            <p:cNvPr id="61" name="円/楕円 60"/>
            <p:cNvSpPr>
              <a:spLocks noChangeAspect="1"/>
            </p:cNvSpPr>
            <p:nvPr/>
          </p:nvSpPr>
          <p:spPr>
            <a:xfrm>
              <a:off x="6497491" y="995523"/>
              <a:ext cx="2135455" cy="2135455"/>
            </a:xfrm>
            <a:prstGeom prst="ellipse">
              <a:avLst/>
            </a:prstGeom>
            <a:gradFill flip="none" rotWithShape="1">
              <a:gsLst>
                <a:gs pos="93000">
                  <a:srgbClr val="0000FF"/>
                </a:gs>
                <a:gs pos="100000">
                  <a:srgbClr val="0000FF">
                    <a:lumMod val="57000"/>
                    <a:lumOff val="43000"/>
                    <a:alpha val="26000"/>
                  </a:srgbClr>
                </a:gs>
                <a:gs pos="54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" name="テキスト ボックス 24"/>
            <p:cNvSpPr txBox="1">
              <a:spLocks noChangeArrowheads="1"/>
            </p:cNvSpPr>
            <p:nvPr/>
          </p:nvSpPr>
          <p:spPr bwMode="auto">
            <a:xfrm>
              <a:off x="7123893" y="2491876"/>
              <a:ext cx="882650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ja-JP" altLang="en-US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消防署</a:t>
              </a:r>
            </a:p>
          </p:txBody>
        </p:sp>
        <p:pic>
          <p:nvPicPr>
            <p:cNvPr id="63" name="Picture 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862023" y="1377647"/>
              <a:ext cx="1384221" cy="9578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4" name="グループ化 63"/>
          <p:cNvGrpSpPr/>
          <p:nvPr/>
        </p:nvGrpSpPr>
        <p:grpSpPr>
          <a:xfrm>
            <a:off x="5162666" y="2846596"/>
            <a:ext cx="2135455" cy="2135455"/>
            <a:chOff x="4954292" y="2791127"/>
            <a:chExt cx="2135455" cy="2135455"/>
          </a:xfrm>
        </p:grpSpPr>
        <p:sp>
          <p:nvSpPr>
            <p:cNvPr id="65" name="円/楕円 64"/>
            <p:cNvSpPr>
              <a:spLocks noChangeAspect="1"/>
            </p:cNvSpPr>
            <p:nvPr/>
          </p:nvSpPr>
          <p:spPr>
            <a:xfrm>
              <a:off x="4954292" y="2791127"/>
              <a:ext cx="2135455" cy="2135455"/>
            </a:xfrm>
            <a:prstGeom prst="ellipse">
              <a:avLst/>
            </a:prstGeom>
            <a:gradFill flip="none" rotWithShape="1">
              <a:gsLst>
                <a:gs pos="93000">
                  <a:srgbClr val="0000FF"/>
                </a:gs>
                <a:gs pos="100000">
                  <a:srgbClr val="0000FF">
                    <a:lumMod val="57000"/>
                    <a:lumOff val="43000"/>
                    <a:alpha val="26000"/>
                  </a:srgbClr>
                </a:gs>
                <a:gs pos="54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66" name="Picture 4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433284" y="3051671"/>
              <a:ext cx="1064872" cy="11957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7" name="正方形/長方形 2"/>
            <p:cNvSpPr>
              <a:spLocks noChangeArrowheads="1"/>
            </p:cNvSpPr>
            <p:nvPr/>
          </p:nvSpPr>
          <p:spPr bwMode="auto">
            <a:xfrm>
              <a:off x="5580695" y="4292732"/>
              <a:ext cx="882650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ja-JP" altLang="en-US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警察署</a:t>
              </a:r>
            </a:p>
          </p:txBody>
        </p:sp>
      </p:grpSp>
      <p:pic>
        <p:nvPicPr>
          <p:cNvPr id="33" name="Picture 2" descr="泥棒のイラスト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766491" y="3198950"/>
            <a:ext cx="123825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4" descr="火事のイラスト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115950" y="1486128"/>
            <a:ext cx="1376362" cy="137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1204" y="1531075"/>
            <a:ext cx="1701895" cy="1236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86978" y="3126796"/>
            <a:ext cx="1144547" cy="1435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42878" y="4780688"/>
            <a:ext cx="1922506" cy="130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6" descr="めまいを起こしている人のイラスト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3970853" y="4759934"/>
            <a:ext cx="1412875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8" descr="http://4.bp.blogspot.com/-gjEoGvEPgNU/USs2_YYXiBI/AAAAAAAAOQk/tippQO_AyJU/s1600/ojiisan_idea.png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756996" y="4767989"/>
            <a:ext cx="1230312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図 26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9973" y="1375853"/>
            <a:ext cx="1072357" cy="1302148"/>
          </a:xfrm>
          <a:prstGeom prst="rect">
            <a:avLst/>
          </a:prstGeom>
        </p:spPr>
      </p:pic>
      <p:sp>
        <p:nvSpPr>
          <p:cNvPr id="28" name="タイトル 1"/>
          <p:cNvSpPr txBox="1">
            <a:spLocks/>
          </p:cNvSpPr>
          <p:nvPr/>
        </p:nvSpPr>
        <p:spPr bwMode="auto">
          <a:xfrm>
            <a:off x="0" y="-1"/>
            <a:ext cx="9143999" cy="1156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税金がなかったら</a:t>
            </a:r>
          </a:p>
        </p:txBody>
      </p:sp>
    </p:spTree>
    <p:extLst>
      <p:ext uri="{BB962C8B-B14F-4D97-AF65-F5344CB8AC3E}">
        <p14:creationId xmlns:p14="http://schemas.microsoft.com/office/powerpoint/2010/main" val="574773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9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9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8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8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11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1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0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9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9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13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3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2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11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1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0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4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7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4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4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400"/>
                            </p:stCondLst>
                            <p:childTnLst>
                              <p:par>
                                <p:cTn id="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11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4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9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4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300"/>
                            </p:stCondLst>
                            <p:childTnLst>
                              <p:par>
                                <p:cTn id="5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16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900"/>
                            </p:stCondLst>
                            <p:childTnLst>
                              <p:par>
                                <p:cTn id="5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8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8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7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4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9200"/>
                            </p:stCondLst>
                            <p:childTnLst>
                              <p:par>
                                <p:cTn id="6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11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lIns="0" tIns="0" rIns="0" bIns="0" rtlCol="0" anchor="t"/>
      <a:lstStyle>
        <a:defPPr>
          <a:defRPr kumimoji="1" sz="1100" dirty="0" smtClean="0">
            <a:latin typeface="HG丸ｺﾞｼｯｸM-PRO" panose="020F0600000000000000" pitchFamily="50" charset="-128"/>
            <a:ea typeface="HG丸ｺﾞｼｯｸM-PRO" panose="020F0600000000000000" pitchFamily="50" charset="-128"/>
          </a:defRPr>
        </a:defPPr>
      </a:lstStyle>
      <a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a:style>
    </a:spDef>
  </a:objectDefaults>
  <a:extraClrSchemeLst/>
</a:theme>
</file>

<file path=ppt/theme/theme2.xml><?xml version="1.0" encoding="utf-8"?>
<a:theme xmlns:a="http://schemas.openxmlformats.org/drawingml/2006/main" name="2_Office テーマ">
  <a:themeElements>
    <a:clrScheme name="アングル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ファセット">
  <a:themeElements>
    <a:clrScheme name="ファセット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ファセット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ファセット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1247</Words>
  <Application>Microsoft Office PowerPoint</Application>
  <PresentationFormat>画面に合わせる (4:3)</PresentationFormat>
  <Paragraphs>363</Paragraphs>
  <Slides>34</Slides>
  <Notes>8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15</vt:i4>
      </vt:variant>
      <vt:variant>
        <vt:lpstr>テーマ</vt:lpstr>
      </vt:variant>
      <vt:variant>
        <vt:i4>3</vt:i4>
      </vt:variant>
      <vt:variant>
        <vt:lpstr>スライド タイトル</vt:lpstr>
      </vt:variant>
      <vt:variant>
        <vt:i4>34</vt:i4>
      </vt:variant>
    </vt:vector>
  </HeadingPairs>
  <TitlesOfParts>
    <vt:vector size="52" baseType="lpstr">
      <vt:lpstr>メイリオ</vt:lpstr>
      <vt:lpstr>HG創英角ﾎﾟｯﾌﾟ体</vt:lpstr>
      <vt:lpstr>ＭＳ ゴシック</vt:lpstr>
      <vt:lpstr>Wingdings 3</vt:lpstr>
      <vt:lpstr>HGSｺﾞｼｯｸM</vt:lpstr>
      <vt:lpstr>HGP教科書体</vt:lpstr>
      <vt:lpstr>HG丸ｺﾞｼｯｸM-PRO</vt:lpstr>
      <vt:lpstr>Arial</vt:lpstr>
      <vt:lpstr>HGSｺﾞｼｯｸE</vt:lpstr>
      <vt:lpstr>ＭＳ Ｐ明朝</vt:lpstr>
      <vt:lpstr>ＭＳ Ｐゴシック</vt:lpstr>
      <vt:lpstr>Calibri</vt:lpstr>
      <vt:lpstr>Trebuchet MS</vt:lpstr>
      <vt:lpstr>ＭＳ 明朝</vt:lpstr>
      <vt:lpstr>Century Schoolbook</vt:lpstr>
      <vt:lpstr>1_Office テーマ</vt:lpstr>
      <vt:lpstr>2_Office テーマ</vt:lpstr>
      <vt:lpstr>ファセット</vt:lpstr>
      <vt:lpstr> ぜ い り し 税理士による 　租税教室　</vt:lpstr>
      <vt:lpstr>今日のお話</vt:lpstr>
      <vt:lpstr>　税金を通して　　 　　　学んでほしいこと</vt:lpstr>
      <vt:lpstr>税金はなぜ必要なの？</vt:lpstr>
      <vt:lpstr>PowerPoint プレゼンテーション</vt:lpstr>
      <vt:lpstr>PowerPoint プレゼンテーション</vt:lpstr>
      <vt:lpstr>税 金 ク イ ズ①</vt:lpstr>
      <vt:lpstr>答え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税 金 ク イ ズ②</vt:lpstr>
      <vt:lpstr>答え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宿　題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2014-07-17T06:09:38Z</dcterms:created>
  <dcterms:modified xsi:type="dcterms:W3CDTF">2023-04-19T02:33:21Z</dcterms:modified>
</cp:coreProperties>
</file>