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819" r:id="rId2"/>
    <p:sldMasterId id="2147483843" r:id="rId3"/>
  </p:sldMasterIdLst>
  <p:notesMasterIdLst>
    <p:notesMasterId r:id="rId39"/>
  </p:notesMasterIdLst>
  <p:handoutMasterIdLst>
    <p:handoutMasterId r:id="rId40"/>
  </p:handoutMasterIdLst>
  <p:sldIdLst>
    <p:sldId id="362" r:id="rId4"/>
    <p:sldId id="357" r:id="rId5"/>
    <p:sldId id="311" r:id="rId6"/>
    <p:sldId id="269" r:id="rId7"/>
    <p:sldId id="349" r:id="rId8"/>
    <p:sldId id="350" r:id="rId9"/>
    <p:sldId id="365" r:id="rId10"/>
    <p:sldId id="366" r:id="rId11"/>
    <p:sldId id="304" r:id="rId12"/>
    <p:sldId id="314" r:id="rId13"/>
    <p:sldId id="358" r:id="rId14"/>
    <p:sldId id="359" r:id="rId15"/>
    <p:sldId id="367" r:id="rId16"/>
    <p:sldId id="361" r:id="rId17"/>
    <p:sldId id="325" r:id="rId18"/>
    <p:sldId id="331" r:id="rId19"/>
    <p:sldId id="276" r:id="rId20"/>
    <p:sldId id="277" r:id="rId21"/>
    <p:sldId id="278" r:id="rId22"/>
    <p:sldId id="329" r:id="rId23"/>
    <p:sldId id="280" r:id="rId24"/>
    <p:sldId id="315" r:id="rId25"/>
    <p:sldId id="335" r:id="rId26"/>
    <p:sldId id="341" r:id="rId27"/>
    <p:sldId id="285" r:id="rId28"/>
    <p:sldId id="356" r:id="rId29"/>
    <p:sldId id="287" r:id="rId30"/>
    <p:sldId id="289" r:id="rId31"/>
    <p:sldId id="317" r:id="rId32"/>
    <p:sldId id="305" r:id="rId33"/>
    <p:sldId id="363" r:id="rId34"/>
    <p:sldId id="293" r:id="rId35"/>
    <p:sldId id="310" r:id="rId36"/>
    <p:sldId id="309" r:id="rId37"/>
    <p:sldId id="364" r:id="rId38"/>
  </p:sldIdLst>
  <p:sldSz cx="9144000" cy="6858000" type="screen4x3"/>
  <p:notesSz cx="9872663" cy="6735763"/>
  <p:embeddedFontLst>
    <p:embeddedFont>
      <p:font typeface="Wingdings 3" panose="05040102010807070707" pitchFamily="18" charset="2"/>
      <p:regular r:id="rId41"/>
    </p:embeddedFont>
    <p:embeddedFont>
      <p:font typeface="メイリオ" panose="020B0604030504040204" pitchFamily="50" charset="-128"/>
      <p:regular r:id="rId42"/>
      <p:bold r:id="rId43"/>
      <p:italic r:id="rId44"/>
      <p:boldItalic r:id="rId45"/>
    </p:embeddedFont>
    <p:embeddedFont>
      <p:font typeface="HGSｺﾞｼｯｸE" panose="020B0900000000000000" pitchFamily="50" charset="-128"/>
      <p:regular r:id="rId46"/>
    </p:embeddedFont>
    <p:embeddedFont>
      <p:font typeface="HG丸ｺﾞｼｯｸM-PRO" panose="020F0600000000000000" pitchFamily="50" charset="-128"/>
      <p:regular r:id="rId47"/>
    </p:embeddedFont>
    <p:embeddedFont>
      <p:font typeface="HGP教科書体" panose="02020600000000000000" pitchFamily="18" charset="-12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HGSｺﾞｼｯｸM" panose="020B0600000000000000" pitchFamily="50" charset="-128"/>
      <p:regular r:id="rId57"/>
    </p:embeddedFont>
    <p:embeddedFont>
      <p:font typeface="HG創英角ﾎﾟｯﾌﾟ体" panose="040B0A09000000000000" pitchFamily="49" charset="-128"/>
      <p:regular r:id="rId58"/>
    </p:embeddedFont>
    <p:embeddedFont>
      <p:font typeface="Century Schoolbook" panose="02040604050505020304" pitchFamily="18" charset="0"/>
      <p:regular r:id="rId59"/>
      <p:bold r:id="rId60"/>
      <p:italic r:id="rId61"/>
      <p:boldItalic r:id="rId62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09D"/>
    <a:srgbClr val="0113C3"/>
    <a:srgbClr val="0759BD"/>
    <a:srgbClr val="69E2FF"/>
    <a:srgbClr val="9FEDFF"/>
    <a:srgbClr val="EBFFEB"/>
    <a:srgbClr val="04B873"/>
    <a:srgbClr val="DDFFDD"/>
    <a:srgbClr val="E7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22" autoAdjust="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9007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1329" y="2"/>
            <a:ext cx="4279006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B4AD-9EA4-4229-A8FA-8579422D2DCF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621"/>
            <a:ext cx="4279007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1329" y="6397621"/>
            <a:ext cx="4279006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CFA781-CCA7-4140-B6E1-CA3B9701841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1063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41587"/>
            <a:ext cx="789813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8"/>
            <a:ext cx="427815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397808"/>
            <a:ext cx="427815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7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70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94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052F8-FC8E-4407-902D-99E17006DBF5}" type="slidenum">
              <a:rPr lang="ja-JP" altLang="en-US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52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46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4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9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541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11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006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0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64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88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27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29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6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9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3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6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8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12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6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4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2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35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4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6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1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2023/4/19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5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2023/4/19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3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330986" y="1369644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10723" y="3457619"/>
            <a:ext cx="2829074" cy="1220455"/>
            <a:chOff x="1220902" y="3121282"/>
            <a:chExt cx="2939158" cy="1220455"/>
          </a:xfrm>
        </p:grpSpPr>
        <p:sp>
          <p:nvSpPr>
            <p:cNvPr id="6" name="雲形吹き出し 5"/>
            <p:cNvSpPr/>
            <p:nvPr/>
          </p:nvSpPr>
          <p:spPr>
            <a:xfrm rot="21418873" flipH="1">
              <a:off x="1220902" y="3121282"/>
              <a:ext cx="2939158" cy="1220455"/>
            </a:xfrm>
            <a:prstGeom prst="cloudCallout">
              <a:avLst>
                <a:gd name="adj1" fmla="val -31011"/>
                <a:gd name="adj2" fmla="val 64906"/>
              </a:avLst>
            </a:prstGeom>
            <a:solidFill>
              <a:srgbClr val="E1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1609588" y="3365470"/>
              <a:ext cx="22749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何となくわかった</a:t>
              </a:r>
            </a:p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</a:t>
              </a:r>
              <a:r>
                <a:rPr lang="ja-JP" altLang="en-US" b="1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ような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気がする。</a:t>
              </a:r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税金はみんなのために</a:t>
            </a:r>
          </a:p>
        </p:txBody>
      </p:sp>
      <p:pic>
        <p:nvPicPr>
          <p:cNvPr id="1028" name="Picture 4" descr="\\oa-serv1\public\業務３課\04租税教育推進部\07テキスト・副読本等\01租税教育講義用テキスト\2019年度版\4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8050" y="4196014"/>
            <a:ext cx="9234310" cy="2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884569" y="1369645"/>
            <a:ext cx="4920898" cy="656454"/>
            <a:chOff x="3884569" y="1270492"/>
            <a:chExt cx="4920898" cy="656454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49208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みんなが負担して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1782946"/>
              <a:ext cx="3996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84569" y="2038201"/>
            <a:ext cx="4392000" cy="655255"/>
            <a:chOff x="3884569" y="1939048"/>
            <a:chExt cx="4392000" cy="655255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43540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みんなのために使う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84569" y="2450303"/>
              <a:ext cx="4392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872366" y="2710518"/>
            <a:ext cx="5091289" cy="648556"/>
            <a:chOff x="3883383" y="2633399"/>
            <a:chExt cx="5091289" cy="648556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50912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みんなの幸せのために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84569" y="3137955"/>
              <a:ext cx="4860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253391" y="1488441"/>
            <a:ext cx="8625905" cy="1673267"/>
          </a:xfrm>
          <a:prstGeom prst="ellipse">
            <a:avLst/>
          </a:prstGeom>
          <a:gradFill flip="none" rotWithShape="1">
            <a:gsLst>
              <a:gs pos="97000">
                <a:srgbClr val="FF0000">
                  <a:lumMod val="0"/>
                  <a:lumOff val="100000"/>
                </a:srgbClr>
              </a:gs>
              <a:gs pos="7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21" name="タイトル 1"/>
          <p:cNvSpPr txBox="1">
            <a:spLocks/>
          </p:cNvSpPr>
          <p:nvPr/>
        </p:nvSpPr>
        <p:spPr bwMode="auto">
          <a:xfrm>
            <a:off x="429920" y="1697631"/>
            <a:ext cx="8229600" cy="10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財政の現状と今後の課題</a:t>
            </a:r>
          </a:p>
        </p:txBody>
      </p:sp>
      <p:pic>
        <p:nvPicPr>
          <p:cNvPr id="1026" name="Picture 2" descr="遠くを見ている人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4172223"/>
            <a:ext cx="2570100" cy="25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遠くを見ている人のイラスト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733" y="4279028"/>
            <a:ext cx="2485642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965398" y="3577750"/>
            <a:ext cx="1155241" cy="984090"/>
          </a:xfrm>
          <a:prstGeom prst="ellipse">
            <a:avLst/>
          </a:prstGeom>
          <a:gradFill>
            <a:gsLst>
              <a:gs pos="0">
                <a:srgbClr val="5E9EFF"/>
              </a:gs>
              <a:gs pos="69000">
                <a:srgbClr val="85C2FF"/>
              </a:gs>
              <a:gs pos="92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</a:p>
        </p:txBody>
      </p:sp>
    </p:spTree>
    <p:extLst>
      <p:ext uri="{BB962C8B-B14F-4D97-AF65-F5344CB8AC3E}">
        <p14:creationId xmlns:p14="http://schemas.microsoft.com/office/powerpoint/2010/main" val="130219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83866" y="1691564"/>
            <a:ext cx="3078163" cy="47879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62029" y="1691564"/>
            <a:ext cx="3087687" cy="197868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769238" y="4462693"/>
            <a:ext cx="242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１１４兆円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852162" y="3013180"/>
            <a:ext cx="249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約３５兆円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日本の財政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60442" y="3670253"/>
            <a:ext cx="3090862" cy="280921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税金等による収入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852164" y="5267361"/>
            <a:ext cx="249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約７９兆円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3918" y="1209095"/>
            <a:ext cx="329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令和５年度一般会計当初予算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11" grpId="0"/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724" y="209576"/>
            <a:ext cx="1546828" cy="21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正方形/長方形 105"/>
          <p:cNvSpPr/>
          <p:nvPr/>
        </p:nvSpPr>
        <p:spPr>
          <a:xfrm>
            <a:off x="632178" y="2156243"/>
            <a:ext cx="8037688" cy="5232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17000">
                <a:srgbClr val="85C2FF"/>
              </a:gs>
              <a:gs pos="74000">
                <a:srgbClr val="C4D6EB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392" name="正方形/長方形 59391"/>
          <p:cNvSpPr/>
          <p:nvPr/>
        </p:nvSpPr>
        <p:spPr>
          <a:xfrm>
            <a:off x="632178" y="4495154"/>
            <a:ext cx="8037688" cy="164817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8000">
                <a:srgbClr val="85C2FF"/>
              </a:gs>
              <a:gs pos="14000">
                <a:srgbClr val="C4D6EB"/>
              </a:gs>
              <a:gs pos="2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人口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632179" y="2842350"/>
            <a:ext cx="8037688" cy="147427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8000">
                <a:srgbClr val="85C2FF"/>
              </a:gs>
              <a:gs pos="14000">
                <a:srgbClr val="C4D6EB"/>
              </a:gs>
              <a:gs pos="2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歳以上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人口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08503" y="6129879"/>
            <a:ext cx="1976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出典：内閣府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HP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をもとに作成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411209" y="3046353"/>
            <a:ext cx="462708" cy="1134737"/>
            <a:chOff x="1762699" y="165253"/>
            <a:chExt cx="462708" cy="1134737"/>
          </a:xfrm>
        </p:grpSpPr>
        <p:sp>
          <p:nvSpPr>
            <p:cNvPr id="3" name="円/楕円 2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台形 5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85682" y="4604825"/>
            <a:ext cx="356213" cy="803653"/>
            <a:chOff x="1762699" y="165253"/>
            <a:chExt cx="462708" cy="1089914"/>
          </a:xfrm>
        </p:grpSpPr>
        <p:sp>
          <p:nvSpPr>
            <p:cNvPr id="22" name="円/楕円 21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台形 22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223550" y="4604825"/>
            <a:ext cx="356213" cy="803653"/>
            <a:chOff x="1762699" y="165253"/>
            <a:chExt cx="462708" cy="1089914"/>
          </a:xfrm>
        </p:grpSpPr>
        <p:sp>
          <p:nvSpPr>
            <p:cNvPr id="31" name="円/楕円 30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台形 31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464457" y="4604825"/>
            <a:ext cx="356213" cy="803653"/>
            <a:chOff x="1762699" y="165253"/>
            <a:chExt cx="462708" cy="1089914"/>
          </a:xfrm>
        </p:grpSpPr>
        <p:sp>
          <p:nvSpPr>
            <p:cNvPr id="34" name="円/楕円 33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台形 34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703910" y="4604825"/>
            <a:ext cx="356213" cy="803653"/>
            <a:chOff x="1762699" y="165253"/>
            <a:chExt cx="462708" cy="1089914"/>
          </a:xfrm>
        </p:grpSpPr>
        <p:sp>
          <p:nvSpPr>
            <p:cNvPr id="46" name="円/楕円 45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台形 46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941778" y="4604825"/>
            <a:ext cx="356213" cy="803653"/>
            <a:chOff x="1762699" y="165253"/>
            <a:chExt cx="462708" cy="1089914"/>
          </a:xfrm>
        </p:grpSpPr>
        <p:sp>
          <p:nvSpPr>
            <p:cNvPr id="49" name="円/楕円 48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台形 49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1965063" y="4817529"/>
            <a:ext cx="356213" cy="803653"/>
            <a:chOff x="1762699" y="165253"/>
            <a:chExt cx="462708" cy="1089914"/>
          </a:xfrm>
        </p:grpSpPr>
        <p:sp>
          <p:nvSpPr>
            <p:cNvPr id="52" name="円/楕円 51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台形 52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2201683" y="4817588"/>
            <a:ext cx="356213" cy="803653"/>
            <a:chOff x="1762699" y="165253"/>
            <a:chExt cx="462708" cy="1089914"/>
          </a:xfrm>
        </p:grpSpPr>
        <p:sp>
          <p:nvSpPr>
            <p:cNvPr id="64" name="円/楕円 63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台形 64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80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3771515" y="4603234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4036098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4311968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5597356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274"/>
          <a:stretch/>
        </p:blipFill>
        <p:spPr bwMode="auto">
          <a:xfrm>
            <a:off x="6198501" y="4597117"/>
            <a:ext cx="432000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7426864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減算記号 7"/>
          <p:cNvSpPr/>
          <p:nvPr/>
        </p:nvSpPr>
        <p:spPr>
          <a:xfrm>
            <a:off x="7174685" y="4327913"/>
            <a:ext cx="1476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減算記号 88"/>
          <p:cNvSpPr/>
          <p:nvPr/>
        </p:nvSpPr>
        <p:spPr>
          <a:xfrm>
            <a:off x="5360503" y="4327913"/>
            <a:ext cx="1548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減算記号 89"/>
          <p:cNvSpPr/>
          <p:nvPr/>
        </p:nvSpPr>
        <p:spPr>
          <a:xfrm>
            <a:off x="3540917" y="4327913"/>
            <a:ext cx="1692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減算記号 90"/>
          <p:cNvSpPr/>
          <p:nvPr/>
        </p:nvSpPr>
        <p:spPr>
          <a:xfrm>
            <a:off x="1652451" y="4327913"/>
            <a:ext cx="1908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4155563" y="3046353"/>
            <a:ext cx="462708" cy="1134737"/>
            <a:chOff x="1762699" y="165253"/>
            <a:chExt cx="462708" cy="1134737"/>
          </a:xfrm>
        </p:grpSpPr>
        <p:sp>
          <p:nvSpPr>
            <p:cNvPr id="95" name="円/楕円 94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台形 95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5912100" y="3046353"/>
            <a:ext cx="462708" cy="1134737"/>
            <a:chOff x="1762699" y="165253"/>
            <a:chExt cx="462708" cy="1134737"/>
          </a:xfrm>
        </p:grpSpPr>
        <p:sp>
          <p:nvSpPr>
            <p:cNvPr id="98" name="円/楕円 97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台形 98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7681331" y="3046353"/>
            <a:ext cx="462708" cy="1134737"/>
            <a:chOff x="1762699" y="165253"/>
            <a:chExt cx="462708" cy="1134737"/>
          </a:xfrm>
        </p:grpSpPr>
        <p:sp>
          <p:nvSpPr>
            <p:cNvPr id="101" name="円/楕円 100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台形 101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9394" name="テキスト ボックス 59393"/>
          <p:cNvSpPr txBox="1"/>
          <p:nvPr/>
        </p:nvSpPr>
        <p:spPr>
          <a:xfrm>
            <a:off x="1919581" y="2134209"/>
            <a:ext cx="68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1970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2000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2030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2065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075559" y="5579329"/>
            <a:ext cx="647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.8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3.9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1.9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1.3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9395" name="コンテンツ プレースホルダー 59394"/>
          <p:cNvSpPr>
            <a:spLocks noGrp="1"/>
          </p:cNvSpPr>
          <p:nvPr>
            <p:ph idx="1"/>
          </p:nvPr>
        </p:nvSpPr>
        <p:spPr>
          <a:xfrm>
            <a:off x="603033" y="1674971"/>
            <a:ext cx="4050904" cy="6111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高齢者と働き手の比率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397" name="右矢印 59396"/>
          <p:cNvSpPr/>
          <p:nvPr/>
        </p:nvSpPr>
        <p:spPr>
          <a:xfrm>
            <a:off x="3437261" y="4159056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右矢印 108"/>
          <p:cNvSpPr/>
          <p:nvPr/>
        </p:nvSpPr>
        <p:spPr>
          <a:xfrm>
            <a:off x="5186289" y="4159055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右矢印 109"/>
          <p:cNvSpPr/>
          <p:nvPr/>
        </p:nvSpPr>
        <p:spPr>
          <a:xfrm>
            <a:off x="6943331" y="4159056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少子高齢化</a:t>
            </a:r>
          </a:p>
        </p:txBody>
      </p:sp>
      <p:pic>
        <p:nvPicPr>
          <p:cNvPr id="71" name="Picture 2" descr="C:\Users\takahashi\Desktop\かりおき\hito.png">
            <a:extLst>
              <a:ext uri="{FF2B5EF4-FFF2-40B4-BE49-F238E27FC236}">
                <a16:creationId xmlns:a16="http://schemas.microsoft.com/office/drawing/2014/main" id="{76E35D0B-C76C-4B59-A312-3B33F3D42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274"/>
          <a:stretch/>
        </p:blipFill>
        <p:spPr bwMode="auto">
          <a:xfrm>
            <a:off x="4554396" y="4597117"/>
            <a:ext cx="432000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4F197B-F6DF-4EC6-B200-8C30BBF7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962" y="4616547"/>
            <a:ext cx="270498" cy="1137323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E4AB9842-FFED-460D-8259-435D2297AC50}"/>
              </a:ext>
            </a:extLst>
          </p:cNvPr>
          <p:cNvGrpSpPr/>
          <p:nvPr/>
        </p:nvGrpSpPr>
        <p:grpSpPr>
          <a:xfrm>
            <a:off x="2453862" y="4822537"/>
            <a:ext cx="356213" cy="803653"/>
            <a:chOff x="1762699" y="165253"/>
            <a:chExt cx="462708" cy="1089914"/>
          </a:xfrm>
        </p:grpSpPr>
        <p:sp>
          <p:nvSpPr>
            <p:cNvPr id="74" name="円/楕円 63">
              <a:extLst>
                <a:ext uri="{FF2B5EF4-FFF2-40B4-BE49-F238E27FC236}">
                  <a16:creationId xmlns:a16="http://schemas.microsoft.com/office/drawing/2014/main" id="{49C94E83-292D-4AE4-A069-0932196EB332}"/>
                </a:ext>
              </a:extLst>
            </p:cNvPr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台形 74">
              <a:extLst>
                <a:ext uri="{FF2B5EF4-FFF2-40B4-BE49-F238E27FC236}">
                  <a16:creationId xmlns:a16="http://schemas.microsoft.com/office/drawing/2014/main" id="{1B37B326-2CE7-4AAA-976A-1DB7924E8A4B}"/>
                </a:ext>
              </a:extLst>
            </p:cNvPr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7A33B8D-DB86-44EB-9E82-E3029E61A069}"/>
              </a:ext>
            </a:extLst>
          </p:cNvPr>
          <p:cNvGrpSpPr/>
          <p:nvPr/>
        </p:nvGrpSpPr>
        <p:grpSpPr>
          <a:xfrm>
            <a:off x="2682219" y="4833990"/>
            <a:ext cx="356213" cy="803653"/>
            <a:chOff x="1762699" y="165253"/>
            <a:chExt cx="462708" cy="1089914"/>
          </a:xfrm>
        </p:grpSpPr>
        <p:sp>
          <p:nvSpPr>
            <p:cNvPr id="77" name="円/楕円 63">
              <a:extLst>
                <a:ext uri="{FF2B5EF4-FFF2-40B4-BE49-F238E27FC236}">
                  <a16:creationId xmlns:a16="http://schemas.microsoft.com/office/drawing/2014/main" id="{A5226FD5-C5DE-4BFA-92E3-6B1D9E43C02A}"/>
                </a:ext>
              </a:extLst>
            </p:cNvPr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台形 77">
              <a:extLst>
                <a:ext uri="{FF2B5EF4-FFF2-40B4-BE49-F238E27FC236}">
                  <a16:creationId xmlns:a16="http://schemas.microsoft.com/office/drawing/2014/main" id="{7900574E-2422-4604-B489-3BFB19DAE6A1}"/>
                </a:ext>
              </a:extLst>
            </p:cNvPr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2050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049"/>
          <a:stretch/>
        </p:blipFill>
        <p:spPr bwMode="auto">
          <a:xfrm>
            <a:off x="2912978" y="4801406"/>
            <a:ext cx="3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5023" y="1351101"/>
            <a:ext cx="7634286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解決方法は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１．増税して収入を増やす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２．支出を減らす</a:t>
            </a:r>
            <a:endParaRPr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949984" y="3183990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949984" y="4198432"/>
            <a:ext cx="3852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49983" y="5184125"/>
            <a:ext cx="2196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72225" y="5199615"/>
            <a:ext cx="1980000" cy="14872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33" y="3734872"/>
            <a:ext cx="4086035" cy="3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11" name="上リボン 10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ズ②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2714286" y="1829217"/>
            <a:ext cx="5834801" cy="443938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483" name="テキスト ボックス 3"/>
          <p:cNvSpPr txBox="1">
            <a:spLocks noChangeArrowheads="1"/>
          </p:cNvSpPr>
          <p:nvPr/>
        </p:nvSpPr>
        <p:spPr bwMode="auto">
          <a:xfrm>
            <a:off x="2824456" y="1935963"/>
            <a:ext cx="5581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日本の主な税金は、何種類くらいあるでしょう？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7317"/>
          <a:stretch/>
        </p:blipFill>
        <p:spPr bwMode="auto">
          <a:xfrm>
            <a:off x="32568" y="1615929"/>
            <a:ext cx="281935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611678" y="343847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約２０種類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1678" y="4240391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約５０種類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2695" y="5053330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約１００種類</a:t>
            </a:r>
          </a:p>
        </p:txBody>
      </p:sp>
    </p:spTree>
    <p:extLst>
      <p:ext uri="{BB962C8B-B14F-4D97-AF65-F5344CB8AC3E}">
        <p14:creationId xmlns:p14="http://schemas.microsoft.com/office/powerpoint/2010/main" val="42412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3" grpId="0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7" name="上リボン 6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355" y="429657"/>
            <a:ext cx="2363118" cy="774856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85598" y="3734097"/>
            <a:ext cx="6912767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税、固定資産税、自動車税、酒税、たばこ税、法人税、所得税、相続税、贈与税、揮発油税、石油石炭税、航空機燃料税、石油ガス税、とん税、印紙税、自動車重量税、登録免許税、関税、県民税、事業税、不動産取得税、鉱区税、狩猟税、国際観光旅客税、地方消費税、ゴルフ場利用税、軽自動車税、鉱産税、都市計画税、水利地益税、共同施設税、宅地開発税、国民健康保険税、入湯税などがあり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41529" y="2123301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②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５０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種類</a:t>
            </a:r>
          </a:p>
        </p:txBody>
      </p:sp>
    </p:spTree>
    <p:extLst>
      <p:ext uri="{BB962C8B-B14F-4D97-AF65-F5344CB8AC3E}">
        <p14:creationId xmlns:p14="http://schemas.microsoft.com/office/powerpoint/2010/main" val="12400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6630" y="2336487"/>
            <a:ext cx="6270738" cy="3145904"/>
          </a:xfrm>
        </p:spPr>
        <p:txBody>
          <a:bodyPr/>
          <a:lstStyle/>
          <a:p>
            <a:r>
              <a:rPr kumimoji="1"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税金の集め方</a:t>
            </a:r>
          </a:p>
        </p:txBody>
      </p:sp>
    </p:spTree>
    <p:extLst>
      <p:ext uri="{BB962C8B-B14F-4D97-AF65-F5344CB8AC3E}">
        <p14:creationId xmlns:p14="http://schemas.microsoft.com/office/powerpoint/2010/main" val="58159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636707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どうやったら、公平に集められるかな？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から同じ金額？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・多く持ってる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人が全額負担？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から同じ率で？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・負担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能力に応じて？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公平に集めるって？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100831" y="5538788"/>
            <a:ext cx="4623694" cy="668365"/>
            <a:chOff x="1100831" y="5538788"/>
            <a:chExt cx="4623694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4623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どうしたらいいの？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66933" y="6063153"/>
              <a:ext cx="4236598" cy="144000"/>
            </a:xfrm>
            <a:prstGeom prst="roundRect">
              <a:avLst>
                <a:gd name="adj" fmla="val 49066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493487" y="1355074"/>
            <a:ext cx="7042050" cy="3349129"/>
          </a:xfrm>
          <a:prstGeom prst="wedgeRoundRectCallout">
            <a:avLst>
              <a:gd name="adj1" fmla="val -182"/>
              <a:gd name="adj2" fmla="val 59211"/>
              <a:gd name="adj3" fmla="val 16667"/>
            </a:avLst>
          </a:prstGeom>
          <a:noFill/>
          <a:ln w="317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\oa-serv1\public\業務３課\04租税教育推進部\07テキスト・副読本等\01租税教育講義用テキスト\2019年度版\girl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0" y="2624616"/>
            <a:ext cx="3965269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21713"/>
              </p:ext>
            </p:extLst>
          </p:nvPr>
        </p:nvGraphicFramePr>
        <p:xfrm>
          <a:off x="457200" y="1557338"/>
          <a:ext cx="8229601" cy="48960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4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600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-50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泣い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648" y="449637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6732588" y="4652963"/>
            <a:ext cx="1800225" cy="738187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8" descr="困っ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49" y="3505819"/>
            <a:ext cx="89308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6732588" y="3644900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6831648" y="3723323"/>
            <a:ext cx="1781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何でＡさんと同じ金額なの！</a:t>
            </a:r>
          </a:p>
        </p:txBody>
      </p:sp>
      <p:pic>
        <p:nvPicPr>
          <p:cNvPr id="12" name="Picture 2" descr="ガッツポーズをしている女の子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479771"/>
            <a:ext cx="860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形吹き出し 12"/>
          <p:cNvSpPr/>
          <p:nvPr/>
        </p:nvSpPr>
        <p:spPr>
          <a:xfrm>
            <a:off x="6699537" y="2583402"/>
            <a:ext cx="1939925" cy="786861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825896" y="2672763"/>
            <a:ext cx="1887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みんな同じ金額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だから平等よね！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①みんな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から同じ金額を集める</a:t>
            </a:r>
          </a:p>
        </p:txBody>
      </p: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6891338" y="480853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払えないよ！</a:t>
            </a:r>
          </a:p>
        </p:txBody>
      </p:sp>
    </p:spTree>
    <p:extLst>
      <p:ext uri="{BB962C8B-B14F-4D97-AF65-F5344CB8AC3E}">
        <p14:creationId xmlns:p14="http://schemas.microsoft.com/office/powerpoint/2010/main" val="12781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 animBg="1"/>
      <p:bldP spid="1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1509311"/>
          </a:xfrm>
        </p:spPr>
        <p:txBody>
          <a:bodyPr/>
          <a:lstStyle/>
          <a:p>
            <a:r>
              <a:rPr lang="ja-JP" altLang="en-US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今日のお話</a:t>
            </a:r>
          </a:p>
        </p:txBody>
      </p:sp>
      <p:sp>
        <p:nvSpPr>
          <p:cNvPr id="184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9387" y="2186264"/>
            <a:ext cx="6357770" cy="4234647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税金はなぜ必要なの？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日本の財政と課題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公平に集めるって？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公平に使うって？</a:t>
            </a: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税金から見た民主主義</a:t>
            </a:r>
          </a:p>
          <a:p>
            <a:pPr>
              <a:lnSpc>
                <a:spcPts val="5400"/>
              </a:lnSpc>
            </a:pP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27954" y="350335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27954" y="5132029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927953" y="432501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27953" y="5920638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27954" y="2716082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34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46468"/>
              </p:ext>
            </p:extLst>
          </p:nvPr>
        </p:nvGraphicFramePr>
        <p:xfrm>
          <a:off x="457200" y="1557338"/>
          <a:ext cx="8229599" cy="489599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5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円形吹き出し 7"/>
          <p:cNvSpPr/>
          <p:nvPr/>
        </p:nvSpPr>
        <p:spPr>
          <a:xfrm>
            <a:off x="6743794" y="2576134"/>
            <a:ext cx="1800225" cy="738188"/>
          </a:xfrm>
          <a:prstGeom prst="wedgeEllipseCallout">
            <a:avLst>
              <a:gd name="adj1" fmla="val -61143"/>
              <a:gd name="adj2" fmla="val 169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96" name="テキスト ボックス 8"/>
          <p:cNvSpPr txBox="1">
            <a:spLocks noChangeArrowheads="1"/>
          </p:cNvSpPr>
          <p:nvPr/>
        </p:nvSpPr>
        <p:spPr bwMode="auto">
          <a:xfrm>
            <a:off x="6754813" y="2752725"/>
            <a:ext cx="191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私だけ払うの？</a:t>
            </a:r>
          </a:p>
        </p:txBody>
      </p:sp>
      <p:pic>
        <p:nvPicPr>
          <p:cNvPr id="15397" name="Picture 6" descr="怒っている女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2492279"/>
            <a:ext cx="110690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喜んでいる男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4500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照れ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4" y="3514820"/>
            <a:ext cx="93759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5781675" y="4600575"/>
            <a:ext cx="1800225" cy="738188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421629" y="3778537"/>
            <a:ext cx="1171575" cy="451940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399595" y="3834004"/>
            <a:ext cx="1287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ラッキー！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5883007" y="4738688"/>
            <a:ext cx="187034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②特定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の人が全額負担する</a:t>
            </a:r>
          </a:p>
        </p:txBody>
      </p:sp>
    </p:spTree>
    <p:extLst>
      <p:ext uri="{BB962C8B-B14F-4D97-AF65-F5344CB8AC3E}">
        <p14:creationId xmlns:p14="http://schemas.microsoft.com/office/powerpoint/2010/main" val="13057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96" grpId="0"/>
      <p:bldP spid="10" grpId="0" animBg="1"/>
      <p:bldP spid="11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5327"/>
              </p:ext>
            </p:extLst>
          </p:nvPr>
        </p:nvGraphicFramePr>
        <p:xfrm>
          <a:off x="468313" y="1557338"/>
          <a:ext cx="8229600" cy="48958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30%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22415" y="4581525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445" name="Picture 2" descr="困っ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889" y="4497482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0" y="2492895"/>
            <a:ext cx="88732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684" y="3511715"/>
            <a:ext cx="88846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③みんな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から同じ率で集める</a:t>
            </a:r>
          </a:p>
        </p:txBody>
      </p:sp>
      <p:sp>
        <p:nvSpPr>
          <p:cNvPr id="17443" name="テキスト ボックス 8"/>
          <p:cNvSpPr txBox="1">
            <a:spLocks noChangeArrowheads="1"/>
          </p:cNvSpPr>
          <p:nvPr/>
        </p:nvSpPr>
        <p:spPr bwMode="auto">
          <a:xfrm>
            <a:off x="6753225" y="4638675"/>
            <a:ext cx="178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まだキツいよ！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生活できない！</a:t>
            </a:r>
          </a:p>
        </p:txBody>
      </p:sp>
    </p:spTree>
    <p:extLst>
      <p:ext uri="{BB962C8B-B14F-4D97-AF65-F5344CB8AC3E}">
        <p14:creationId xmlns:p14="http://schemas.microsoft.com/office/powerpoint/2010/main" val="1076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4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3522"/>
              </p:ext>
            </p:extLst>
          </p:nvPr>
        </p:nvGraphicFramePr>
        <p:xfrm>
          <a:off x="446088" y="1557338"/>
          <a:ext cx="8229601" cy="48959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累進税率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245</a:t>
                      </a:r>
                    </a:p>
                    <a:p>
                      <a:pPr algn="ctr" rtl="0" fontAlgn="ctr"/>
                      <a:r>
                        <a:rPr lang="en-US" altLang="ja-JP" sz="2000" b="1" u="none" strike="noStrike" dirty="0">
                          <a:effectLst/>
                        </a:rPr>
                        <a:t>(35%)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(20%)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(10%)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34163" y="4565650"/>
            <a:ext cx="1973262" cy="738188"/>
          </a:xfrm>
          <a:prstGeom prst="wedgeEllipseCallout">
            <a:avLst>
              <a:gd name="adj1" fmla="val -65170"/>
              <a:gd name="adj2" fmla="val -1294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469" name="Picture 4" descr="照れ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4497483"/>
            <a:ext cx="9199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考え事をし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2484533"/>
            <a:ext cx="94249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にやけ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7" y="3510153"/>
            <a:ext cx="90954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6634163" y="3621088"/>
            <a:ext cx="1873250" cy="738187"/>
          </a:xfrm>
          <a:prstGeom prst="wedgeEllipseCallout">
            <a:avLst>
              <a:gd name="adj1" fmla="val -67693"/>
              <a:gd name="adj2" fmla="val -996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524625" y="2565400"/>
            <a:ext cx="2082800" cy="723483"/>
          </a:xfrm>
          <a:prstGeom prst="wedgeEllipseCallout">
            <a:avLst>
              <a:gd name="adj1" fmla="val -63097"/>
              <a:gd name="adj2" fmla="val -840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02795" y="2731458"/>
            <a:ext cx="213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しょうがないか！</a:t>
            </a: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707188" y="378460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これは公平ね！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④負担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する能力に応じて集める</a:t>
            </a:r>
          </a:p>
        </p:txBody>
      </p:sp>
      <p:sp>
        <p:nvSpPr>
          <p:cNvPr id="18467" name="テキスト ボックス 8"/>
          <p:cNvSpPr txBox="1">
            <a:spLocks noChangeArrowheads="1"/>
          </p:cNvSpPr>
          <p:nvPr/>
        </p:nvSpPr>
        <p:spPr bwMode="auto">
          <a:xfrm>
            <a:off x="6638924" y="4749800"/>
            <a:ext cx="2174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これなら払える！</a:t>
            </a:r>
          </a:p>
        </p:txBody>
      </p:sp>
    </p:spTree>
    <p:extLst>
      <p:ext uri="{BB962C8B-B14F-4D97-AF65-F5344CB8AC3E}">
        <p14:creationId xmlns:p14="http://schemas.microsoft.com/office/powerpoint/2010/main" val="31997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  <p:bldP spid="13" grpId="0"/>
      <p:bldP spid="18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2900129" y="2140401"/>
            <a:ext cx="62438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から同じ金額を集める方法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の人が全額負担する方法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から同じ率で集める方法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負担</a:t>
            </a: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する能力に応じて集める方法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02" y="1981129"/>
            <a:ext cx="2701827" cy="2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どれが公平な集め方？</a:t>
            </a:r>
          </a:p>
        </p:txBody>
      </p:sp>
    </p:spTree>
    <p:extLst>
      <p:ext uri="{BB962C8B-B14F-4D97-AF65-F5344CB8AC3E}">
        <p14:creationId xmlns:p14="http://schemas.microsoft.com/office/powerpoint/2010/main" val="15289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55599" y="1247346"/>
            <a:ext cx="8432800" cy="5350800"/>
            <a:chOff x="355599" y="1266396"/>
            <a:chExt cx="8432800" cy="5350800"/>
          </a:xfrm>
          <a:solidFill>
            <a:srgbClr val="0070C0"/>
          </a:solidFill>
        </p:grpSpPr>
        <p:grpSp>
          <p:nvGrpSpPr>
            <p:cNvPr id="5" name="グループ化 4"/>
            <p:cNvGrpSpPr/>
            <p:nvPr/>
          </p:nvGrpSpPr>
          <p:grpSpPr>
            <a:xfrm>
              <a:off x="355599" y="1266396"/>
              <a:ext cx="8432800" cy="5350800"/>
              <a:chOff x="355599" y="1266396"/>
              <a:chExt cx="8432800" cy="5350800"/>
            </a:xfrm>
            <a:grpFill/>
          </p:grpSpPr>
          <p:sp>
            <p:nvSpPr>
              <p:cNvPr id="4" name="角丸四角形 3"/>
              <p:cNvSpPr/>
              <p:nvPr/>
            </p:nvSpPr>
            <p:spPr>
              <a:xfrm>
                <a:off x="355599" y="1266396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みんなから同じ金額を集める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355599" y="2612834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特定の人が全額負担</a:t>
                </a: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55599" y="3966550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同じ率で集める</a:t>
                </a:r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355599" y="5312988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負担する能力に応じて集める</a:t>
                </a: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355599" y="160846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55599" y="2955160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55599" y="430897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55599" y="5655785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いろいろ組み合わせたら公平かな？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69211" y="1769623"/>
            <a:ext cx="1887550" cy="689550"/>
            <a:chOff x="6672555" y="1789246"/>
            <a:chExt cx="1887550" cy="689550"/>
          </a:xfrm>
        </p:grpSpPr>
        <p:sp>
          <p:nvSpPr>
            <p:cNvPr id="34" name="1 つの角を切り取った四角形 33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しょう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消費税</a:t>
              </a:r>
            </a:p>
          </p:txBody>
        </p:sp>
        <p:pic>
          <p:nvPicPr>
            <p:cNvPr id="1026" name="Picture 2" descr="\\oa-serv1\public\業務３課\04租税教育推進部\07テキスト・副読本等\01租税教育講義用テキスト\2019年度版\shopping_cart_wo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48" y="1819129"/>
              <a:ext cx="626683" cy="6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569211" y="3112562"/>
            <a:ext cx="1887550" cy="688832"/>
            <a:chOff x="6672555" y="1789964"/>
            <a:chExt cx="1887550" cy="688832"/>
          </a:xfrm>
        </p:grpSpPr>
        <p:sp>
          <p:nvSpPr>
            <p:cNvPr id="38" name="1 つの角を切り取った四角形 37"/>
            <p:cNvSpPr/>
            <p:nvPr/>
          </p:nvSpPr>
          <p:spPr>
            <a:xfrm>
              <a:off x="6672555" y="1789964"/>
              <a:ext cx="1887550" cy="68883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こて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いしさん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固定資産税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5247" y="1922717"/>
              <a:ext cx="432173" cy="48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2612172" y="3112562"/>
            <a:ext cx="1887550" cy="688831"/>
            <a:chOff x="6672555" y="1789964"/>
            <a:chExt cx="1887550" cy="688831"/>
          </a:xfrm>
        </p:grpSpPr>
        <p:sp>
          <p:nvSpPr>
            <p:cNvPr id="41" name="1 つの角を切り取った四角形 40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じどう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しゃ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自動車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0167" y="1979868"/>
              <a:ext cx="700237" cy="46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6679086" y="3112562"/>
            <a:ext cx="1887550" cy="688831"/>
            <a:chOff x="6672555" y="1789964"/>
            <a:chExt cx="1887550" cy="688831"/>
          </a:xfrm>
        </p:grpSpPr>
        <p:sp>
          <p:nvSpPr>
            <p:cNvPr id="44" name="1 つの角を切り取った四角形 43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たばこ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4489" y="1899669"/>
              <a:ext cx="510223" cy="51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0812" y="3111167"/>
            <a:ext cx="1887550" cy="681802"/>
            <a:chOff x="6990209" y="3139214"/>
            <a:chExt cx="1887550" cy="681802"/>
          </a:xfrm>
        </p:grpSpPr>
        <p:sp>
          <p:nvSpPr>
            <p:cNvPr id="47" name="1 つの角を切り取った四角形 46"/>
            <p:cNvSpPr/>
            <p:nvPr/>
          </p:nvSpPr>
          <p:spPr>
            <a:xfrm>
              <a:off x="6990209" y="3139214"/>
              <a:ext cx="1887550" cy="68180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しゅ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酒 税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50639" y="3250586"/>
              <a:ext cx="415885" cy="51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0031" y="3250586"/>
              <a:ext cx="261229" cy="49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83175" y="4466919"/>
            <a:ext cx="1887550" cy="689550"/>
            <a:chOff x="6672555" y="1789246"/>
            <a:chExt cx="1887550" cy="689550"/>
          </a:xfrm>
        </p:grpSpPr>
        <p:sp>
          <p:nvSpPr>
            <p:cNvPr id="52" name="1 つの角を切り取った四角形 51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ほうじん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法人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6600" y="1886436"/>
              <a:ext cx="520967" cy="5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グループ化 53"/>
          <p:cNvGrpSpPr/>
          <p:nvPr/>
        </p:nvGrpSpPr>
        <p:grpSpPr>
          <a:xfrm>
            <a:off x="569211" y="5821994"/>
            <a:ext cx="1887550" cy="697502"/>
            <a:chOff x="6672555" y="1789246"/>
            <a:chExt cx="1887550" cy="697502"/>
          </a:xfrm>
        </p:grpSpPr>
        <p:sp>
          <p:nvSpPr>
            <p:cNvPr id="55" name="1 つの角を切り取った四角形 54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とくぜい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所得税</a:t>
              </a: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1533" y="1849200"/>
              <a:ext cx="704473" cy="63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グループ化 56"/>
          <p:cNvGrpSpPr/>
          <p:nvPr/>
        </p:nvGrpSpPr>
        <p:grpSpPr>
          <a:xfrm>
            <a:off x="2612172" y="5821994"/>
            <a:ext cx="1887550" cy="696354"/>
            <a:chOff x="6672555" y="1782442"/>
            <a:chExt cx="1887550" cy="696354"/>
          </a:xfrm>
        </p:grpSpPr>
        <p:sp>
          <p:nvSpPr>
            <p:cNvPr id="58" name="1 つの角を切り取った四角形 57"/>
            <p:cNvSpPr/>
            <p:nvPr/>
          </p:nvSpPr>
          <p:spPr>
            <a:xfrm>
              <a:off x="6672555" y="1782442"/>
              <a:ext cx="1887550" cy="696354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そうぞく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相続税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5989" y="1886866"/>
              <a:ext cx="605707" cy="52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グループ化 59"/>
          <p:cNvGrpSpPr/>
          <p:nvPr/>
        </p:nvGrpSpPr>
        <p:grpSpPr>
          <a:xfrm>
            <a:off x="4649118" y="5821994"/>
            <a:ext cx="1887550" cy="689550"/>
            <a:chOff x="6672555" y="1789246"/>
            <a:chExt cx="1887550" cy="689550"/>
          </a:xfrm>
        </p:grpSpPr>
        <p:sp>
          <p:nvSpPr>
            <p:cNvPr id="61" name="1 つの角を切り取った四角形 60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ぞうよぜい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贈与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6273" y="1849200"/>
              <a:ext cx="704473" cy="61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5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税金の使い方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-1" y="2336487"/>
            <a:ext cx="9143999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キーワードは今度も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23999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1352812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どうやったら、公平に使えるかな？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・豊かな生活のため？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・健康に生きるため？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・文化的に暮らせるように？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・安心して暮らせるように？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公平に使うって？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054205" y="5498595"/>
            <a:ext cx="3195720" cy="668365"/>
            <a:chOff x="1100831" y="5538788"/>
            <a:chExt cx="3195720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31957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むずかしい！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22865" y="6063153"/>
              <a:ext cx="2844000" cy="144000"/>
            </a:xfrm>
            <a:prstGeom prst="roundRect">
              <a:avLst>
                <a:gd name="adj" fmla="val 49066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1110439" y="1355074"/>
            <a:ext cx="7042050" cy="3349129"/>
          </a:xfrm>
          <a:prstGeom prst="wedgeRoundRectCallout">
            <a:avLst>
              <a:gd name="adj1" fmla="val 131"/>
              <a:gd name="adj2" fmla="val 59540"/>
              <a:gd name="adj3" fmla="val 16667"/>
            </a:avLst>
          </a:prstGeom>
          <a:noFill/>
          <a:ln w="31750">
            <a:solidFill>
              <a:srgbClr val="04B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06" y="2587511"/>
            <a:ext cx="3132704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2"/>
          <p:cNvSpPr>
            <a:spLocks noChangeArrowheads="1"/>
          </p:cNvSpPr>
          <p:nvPr/>
        </p:nvSpPr>
        <p:spPr bwMode="auto">
          <a:xfrm>
            <a:off x="839556" y="857386"/>
            <a:ext cx="746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健康で文化的・豊かな生活をおくるために必要なものは何？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814635" y="4904720"/>
            <a:ext cx="1601921" cy="1601921"/>
            <a:chOff x="2297045" y="5046926"/>
            <a:chExt cx="1601921" cy="1601921"/>
          </a:xfrm>
        </p:grpSpPr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97045" y="5046926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7" name="Picture 4" descr="空港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9890" y="5188044"/>
              <a:ext cx="860616" cy="86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テキスト ボックス 13"/>
            <p:cNvSpPr txBox="1">
              <a:spLocks noChangeArrowheads="1"/>
            </p:cNvSpPr>
            <p:nvPr/>
          </p:nvSpPr>
          <p:spPr bwMode="auto">
            <a:xfrm>
              <a:off x="2674842" y="6071615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飛行場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79979" y="1533638"/>
            <a:ext cx="1601921" cy="1601921"/>
            <a:chOff x="4502852" y="1496208"/>
            <a:chExt cx="1601921" cy="1601921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4502852" y="1496208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9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2054" y="1778573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テキスト ボックス 14"/>
            <p:cNvSpPr txBox="1">
              <a:spLocks noChangeArrowheads="1"/>
            </p:cNvSpPr>
            <p:nvPr/>
          </p:nvSpPr>
          <p:spPr bwMode="auto">
            <a:xfrm>
              <a:off x="4978305" y="258959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970078" y="1533638"/>
            <a:ext cx="1601921" cy="1601921"/>
            <a:chOff x="2303850" y="1487180"/>
            <a:chExt cx="1601921" cy="1601921"/>
          </a:xfrm>
        </p:grpSpPr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303850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テキスト ボックス 18"/>
            <p:cNvSpPr txBox="1">
              <a:spLocks noChangeArrowheads="1"/>
            </p:cNvSpPr>
            <p:nvPr/>
          </p:nvSpPr>
          <p:spPr bwMode="auto">
            <a:xfrm>
              <a:off x="2781014" y="2588007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2151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286" y="1624243"/>
              <a:ext cx="897890" cy="9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1143546" y="1515353"/>
            <a:ext cx="1601921" cy="1601921"/>
            <a:chOff x="189211" y="1487180"/>
            <a:chExt cx="1601921" cy="1601921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189211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21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350" y="1644650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テキスト ボックス 25"/>
            <p:cNvSpPr txBox="1">
              <a:spLocks noChangeArrowheads="1"/>
            </p:cNvSpPr>
            <p:nvPr/>
          </p:nvSpPr>
          <p:spPr bwMode="auto">
            <a:xfrm>
              <a:off x="419100" y="2586038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aphicFrame>
        <p:nvGraphicFramePr>
          <p:cNvPr id="2568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8966"/>
              </p:ext>
            </p:extLst>
          </p:nvPr>
        </p:nvGraphicFramePr>
        <p:xfrm>
          <a:off x="6610159" y="1575137"/>
          <a:ext cx="2232025" cy="50117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いくらかかるかな？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道路整備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市民病院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介護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飛行場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消防署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警察署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差引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-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4647891" y="4904721"/>
            <a:ext cx="1601921" cy="1601921"/>
            <a:chOff x="4465676" y="4987464"/>
            <a:chExt cx="1601921" cy="1601921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465676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1207" y="5065105"/>
              <a:ext cx="880230" cy="98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正方形/長方形 2"/>
            <p:cNvSpPr>
              <a:spLocks noChangeArrowheads="1"/>
            </p:cNvSpPr>
            <p:nvPr/>
          </p:nvSpPr>
          <p:spPr bwMode="auto">
            <a:xfrm>
              <a:off x="4828447" y="6010371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21637" y="3238003"/>
            <a:ext cx="1601921" cy="1601921"/>
            <a:chOff x="2681345" y="3220901"/>
            <a:chExt cx="1601921" cy="1601921"/>
          </a:xfrm>
        </p:grpSpPr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2681345" y="3220901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3" name="テキスト ボックス 12"/>
            <p:cNvSpPr txBox="1">
              <a:spLocks noChangeArrowheads="1"/>
            </p:cNvSpPr>
            <p:nvPr/>
          </p:nvSpPr>
          <p:spPr bwMode="auto">
            <a:xfrm>
              <a:off x="3157538" y="430847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21520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9604" y="3384932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957109" y="4904721"/>
            <a:ext cx="1601921" cy="1601921"/>
            <a:chOff x="220595" y="4987464"/>
            <a:chExt cx="1601921" cy="160192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220595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11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613" y="5127625"/>
              <a:ext cx="1354137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テキスト ボックス 15"/>
            <p:cNvSpPr txBox="1">
              <a:spLocks noChangeArrowheads="1"/>
            </p:cNvSpPr>
            <p:nvPr/>
          </p:nvSpPr>
          <p:spPr bwMode="auto">
            <a:xfrm>
              <a:off x="454025" y="6028943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64166" y="3211194"/>
            <a:ext cx="1601921" cy="1601921"/>
            <a:chOff x="604895" y="3161439"/>
            <a:chExt cx="1601921" cy="1601921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04895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8" name="Picture 6" descr="公園のイラスト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2638" y="3429000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テキスト ボックス 11"/>
            <p:cNvSpPr txBox="1">
              <a:spLocks noChangeArrowheads="1"/>
            </p:cNvSpPr>
            <p:nvPr/>
          </p:nvSpPr>
          <p:spPr bwMode="auto">
            <a:xfrm>
              <a:off x="1092105" y="4259454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093253" y="3211194"/>
            <a:ext cx="1601921" cy="1601921"/>
            <a:chOff x="4849976" y="3161439"/>
            <a:chExt cx="1601921" cy="1601921"/>
          </a:xfrm>
        </p:grpSpPr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4849976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7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8777" y="3441363"/>
              <a:ext cx="1166354" cy="8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2"/>
            <p:cNvSpPr>
              <a:spLocks noChangeArrowheads="1"/>
            </p:cNvSpPr>
            <p:nvPr/>
          </p:nvSpPr>
          <p:spPr bwMode="auto">
            <a:xfrm>
              <a:off x="5207955" y="4248532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豊かなまちづくり①</a:t>
            </a:r>
          </a:p>
        </p:txBody>
      </p:sp>
    </p:spTree>
    <p:extLst>
      <p:ext uri="{BB962C8B-B14F-4D97-AF65-F5344CB8AC3E}">
        <p14:creationId xmlns:p14="http://schemas.microsoft.com/office/powerpoint/2010/main" val="3613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081" y="2711554"/>
            <a:ext cx="1816919" cy="23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形吹き出し 6"/>
          <p:cNvSpPr/>
          <p:nvPr/>
        </p:nvSpPr>
        <p:spPr>
          <a:xfrm>
            <a:off x="171376" y="1588090"/>
            <a:ext cx="2126699" cy="1103804"/>
          </a:xfrm>
          <a:prstGeom prst="wedgeEllipseCallout">
            <a:avLst>
              <a:gd name="adj1" fmla="val -11041"/>
              <a:gd name="adj2" fmla="val 6581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 flipH="1">
            <a:off x="2690777" y="4959326"/>
            <a:ext cx="1616814" cy="1348038"/>
          </a:xfrm>
          <a:prstGeom prst="wedgeEllipseCallout">
            <a:avLst>
              <a:gd name="adj1" fmla="val 65580"/>
              <a:gd name="adj2" fmla="val 1319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0" name="テキスト ボックス 8"/>
          <p:cNvSpPr txBox="1">
            <a:spLocks noChangeArrowheads="1"/>
          </p:cNvSpPr>
          <p:nvPr/>
        </p:nvSpPr>
        <p:spPr bwMode="auto">
          <a:xfrm>
            <a:off x="237478" y="1837454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ダムは今じゃなく</a:t>
            </a:r>
          </a:p>
          <a:p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いいと思う</a:t>
            </a:r>
          </a:p>
        </p:txBody>
      </p:sp>
      <p:sp>
        <p:nvSpPr>
          <p:cNvPr id="10" name="円形吹き出し 9"/>
          <p:cNvSpPr>
            <a:spLocks noChangeArrowheads="1"/>
          </p:cNvSpPr>
          <p:nvPr/>
        </p:nvSpPr>
        <p:spPr bwMode="auto">
          <a:xfrm>
            <a:off x="6927976" y="1619480"/>
            <a:ext cx="2181339" cy="1042179"/>
          </a:xfrm>
          <a:prstGeom prst="wedgeEllipseCallout">
            <a:avLst>
              <a:gd name="adj1" fmla="val 1493"/>
              <a:gd name="adj2" fmla="val 67907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2" name="テキスト ボックス 10"/>
          <p:cNvSpPr txBox="1">
            <a:spLocks noChangeArrowheads="1"/>
          </p:cNvSpPr>
          <p:nvPr/>
        </p:nvSpPr>
        <p:spPr bwMode="auto">
          <a:xfrm>
            <a:off x="4689442" y="5167134"/>
            <a:ext cx="18238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減らすものと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借金で行うもの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と分けたらいい</a:t>
            </a:r>
          </a:p>
        </p:txBody>
      </p:sp>
      <p:sp>
        <p:nvSpPr>
          <p:cNvPr id="23563" name="テキスト ボックス 11"/>
          <p:cNvSpPr txBox="1">
            <a:spLocks noChangeArrowheads="1"/>
          </p:cNvSpPr>
          <p:nvPr/>
        </p:nvSpPr>
        <p:spPr bwMode="auto">
          <a:xfrm>
            <a:off x="2800149" y="5195320"/>
            <a:ext cx="13980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優先順位を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つけたら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いと思う</a:t>
            </a:r>
          </a:p>
        </p:txBody>
      </p:sp>
      <p:sp>
        <p:nvSpPr>
          <p:cNvPr id="23564" name="テキスト ボックス 12"/>
          <p:cNvSpPr txBox="1">
            <a:spLocks noChangeArrowheads="1"/>
          </p:cNvSpPr>
          <p:nvPr/>
        </p:nvSpPr>
        <p:spPr bwMode="auto">
          <a:xfrm>
            <a:off x="6995799" y="1796662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うちのおばぁちゃんは、介護が必要</a:t>
            </a:r>
          </a:p>
        </p:txBody>
      </p:sp>
      <p:sp>
        <p:nvSpPr>
          <p:cNvPr id="14" name="円形吹き出し 13"/>
          <p:cNvSpPr>
            <a:spLocks noChangeArrowheads="1"/>
          </p:cNvSpPr>
          <p:nvPr/>
        </p:nvSpPr>
        <p:spPr bwMode="auto">
          <a:xfrm>
            <a:off x="4580071" y="4946700"/>
            <a:ext cx="1958066" cy="1444519"/>
          </a:xfrm>
          <a:prstGeom prst="wedgeEllipseCallout">
            <a:avLst>
              <a:gd name="adj1" fmla="val 60715"/>
              <a:gd name="adj2" fmla="val -1561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円形吹き出し 12"/>
          <p:cNvSpPr>
            <a:spLocks noChangeArrowheads="1"/>
          </p:cNvSpPr>
          <p:nvPr/>
        </p:nvSpPr>
        <p:spPr bwMode="auto">
          <a:xfrm>
            <a:off x="3478246" y="1223059"/>
            <a:ext cx="2845436" cy="1773528"/>
          </a:xfrm>
          <a:prstGeom prst="wedgeEllipseCallout">
            <a:avLst>
              <a:gd name="adj1" fmla="val -26419"/>
              <a:gd name="adj2" fmla="val 5636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65" name="テキスト ボックス 14"/>
          <p:cNvSpPr txBox="1">
            <a:spLocks noChangeArrowheads="1"/>
          </p:cNvSpPr>
          <p:nvPr/>
        </p:nvSpPr>
        <p:spPr bwMode="auto">
          <a:xfrm>
            <a:off x="3640489" y="1638786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ややこしい話は苦手だけど、無駄なものを減らせばいいんじゃない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豊かなまちづくり②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2593558"/>
            <a:ext cx="1662315" cy="25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286" y="2593558"/>
            <a:ext cx="1663305" cy="21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137" y="4295046"/>
            <a:ext cx="1795949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102" y="4574638"/>
            <a:ext cx="1783162" cy="22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560" grpId="0"/>
      <p:bldP spid="10" grpId="0" animBg="1"/>
      <p:bldP spid="23562" grpId="0"/>
      <p:bldP spid="23563" grpId="0"/>
      <p:bldP spid="23564" grpId="0"/>
      <p:bldP spid="14" grpId="0" animBg="1"/>
      <p:bldP spid="3" grpId="0" animBg="1"/>
      <p:bldP spid="225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豊かなまちづくり③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17529" y="3108180"/>
            <a:ext cx="1958183" cy="3749820"/>
            <a:chOff x="5981103" y="899161"/>
            <a:chExt cx="2948642" cy="5646498"/>
          </a:xfrm>
        </p:grpSpPr>
        <p:pic>
          <p:nvPicPr>
            <p:cNvPr id="9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03" y="899161"/>
              <a:ext cx="2948642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020" y="2916741"/>
              <a:ext cx="140705" cy="14400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5909811" y="3035610"/>
            <a:ext cx="2618871" cy="3749820"/>
            <a:chOff x="3757675" y="899161"/>
            <a:chExt cx="3943510" cy="5646498"/>
          </a:xfrm>
        </p:grpSpPr>
        <p:pic>
          <p:nvPicPr>
            <p:cNvPr id="10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75" y="899161"/>
              <a:ext cx="3943510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118" y="2805224"/>
              <a:ext cx="140705" cy="144001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551135" y="1505187"/>
            <a:ext cx="6204739" cy="2657138"/>
            <a:chOff x="1551135" y="1505187"/>
            <a:chExt cx="6204739" cy="2657138"/>
          </a:xfrm>
        </p:grpSpPr>
        <p:sp>
          <p:nvSpPr>
            <p:cNvPr id="23568" name="テキスト ボックス 16"/>
            <p:cNvSpPr txBox="1">
              <a:spLocks noChangeArrowheads="1"/>
            </p:cNvSpPr>
            <p:nvPr/>
          </p:nvSpPr>
          <p:spPr bwMode="auto">
            <a:xfrm>
              <a:off x="1551135" y="1505187"/>
              <a:ext cx="6204739" cy="265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みんなの将来だから、税金を何に使うのか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よく話し合って決めることが大事だよ。</a:t>
              </a: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決めたことは、みんなにはね返ってくるよ。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皆一人一人が主人公だから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答えは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562151" y="1922867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571330" y="2945610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571330" y="2427811"/>
              <a:ext cx="5508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2177265" y="3452392"/>
              <a:ext cx="4212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97461" y="3935302"/>
              <a:ext cx="1800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215445" y="3969529"/>
              <a:ext cx="1830278" cy="14872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5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35576"/>
          </a:xfrm>
        </p:spPr>
        <p:txBody>
          <a:bodyPr/>
          <a:lstStyle/>
          <a:p>
            <a:pPr algn="l"/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税金を通して　　</a:t>
            </a:r>
            <a:b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学んでほしいこと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6601" y="2959879"/>
            <a:ext cx="8105313" cy="34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</a:p>
          <a:p>
            <a:endParaRPr lang="ja-JP" altLang="en-US" sz="5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51681" y="3910987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51681" y="5363393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0" y="1620391"/>
            <a:ext cx="9144000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次のキーワードは</a:t>
            </a:r>
            <a:endParaRPr lang="en-US" altLang="ja-JP" sz="7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民主主義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432366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54444" y="1954730"/>
            <a:ext cx="4839466" cy="4481305"/>
            <a:chOff x="3246804" y="2459216"/>
            <a:chExt cx="4839466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46804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90731" y="1378970"/>
            <a:ext cx="5993177" cy="1009807"/>
            <a:chOff x="791550" y="1304235"/>
            <a:chExt cx="5993177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28543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66583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税を通して民主主義を考える</a:t>
            </a:r>
          </a:p>
        </p:txBody>
      </p:sp>
    </p:spTree>
    <p:extLst>
      <p:ext uri="{BB962C8B-B14F-4D97-AF65-F5344CB8AC3E}">
        <p14:creationId xmlns:p14="http://schemas.microsoft.com/office/powerpoint/2010/main" val="4081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  <p:bldP spid="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パソコンを使うおじさん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93" y="1341687"/>
            <a:ext cx="1968370" cy="19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22"/>
          <p:cNvSpPr txBox="1">
            <a:spLocks noChangeArrowheads="1"/>
          </p:cNvSpPr>
          <p:nvPr/>
        </p:nvSpPr>
        <p:spPr bwMode="auto">
          <a:xfrm>
            <a:off x="7504553" y="5155209"/>
            <a:ext cx="1147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税務署</a:t>
            </a:r>
          </a:p>
        </p:txBody>
      </p:sp>
      <p:sp>
        <p:nvSpPr>
          <p:cNvPr id="4" name="二方向矢印 3"/>
          <p:cNvSpPr/>
          <p:nvPr/>
        </p:nvSpPr>
        <p:spPr>
          <a:xfrm rot="8239113">
            <a:off x="2089922" y="3157943"/>
            <a:ext cx="1909948" cy="2006792"/>
          </a:xfrm>
          <a:prstGeom prst="leftUpArrow">
            <a:avLst>
              <a:gd name="adj1" fmla="val 10502"/>
              <a:gd name="adj2" fmla="val 21403"/>
              <a:gd name="adj3" fmla="val 21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9358" y="3680675"/>
            <a:ext cx="545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</a:t>
            </a:r>
          </a:p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</a:p>
        </p:txBody>
      </p:sp>
      <p:sp>
        <p:nvSpPr>
          <p:cNvPr id="9" name="右矢印 8"/>
          <p:cNvSpPr/>
          <p:nvPr/>
        </p:nvSpPr>
        <p:spPr>
          <a:xfrm>
            <a:off x="5474410" y="3786539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6735392" y="3780668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68" y="4267139"/>
            <a:ext cx="2050343" cy="20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31" y="2632528"/>
            <a:ext cx="2216908" cy="26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988976" y="6143481"/>
            <a:ext cx="3252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税理士に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依頼して申告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728251" y="321161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で申告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米農家のイラスト（農業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" y="2776310"/>
            <a:ext cx="2408837" cy="24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946206" y="515521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納税者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申告納税制度</a:t>
            </a:r>
          </a:p>
        </p:txBody>
      </p:sp>
    </p:spTree>
    <p:extLst>
      <p:ext uri="{BB962C8B-B14F-4D97-AF65-F5344CB8AC3E}">
        <p14:creationId xmlns:p14="http://schemas.microsoft.com/office/powerpoint/2010/main" val="40934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/>
      <p:bldP spid="9" grpId="0" animBg="1"/>
      <p:bldP spid="12" grpId="0" animBg="1"/>
      <p:bldP spid="18" grpId="0"/>
      <p:bldP spid="19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73962"/>
            <a:ext cx="8229600" cy="1854997"/>
          </a:xfrm>
        </p:spPr>
        <p:txBody>
          <a:bodyPr/>
          <a:lstStyle/>
          <a:p>
            <a:pPr eaLnBrk="1" hangingPunct="1"/>
            <a:r>
              <a:rPr lang="ja-JP" altLang="en-US" sz="1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宿　題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-197513" y="2548891"/>
            <a:ext cx="8895426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  <a:endParaRPr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8641" y="4686301"/>
            <a:ext cx="8428195" cy="119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期限：大人になるまで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410153" y="3514375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10153" y="4581186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4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3" grpId="0"/>
      <p:bldP spid="4" grpId="0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5081097" y="1174593"/>
            <a:ext cx="2100063" cy="5607587"/>
          </a:xfrm>
          <a:prstGeom prst="ellipse">
            <a:avLst/>
          </a:prstGeom>
          <a:solidFill>
            <a:srgbClr val="EBFFEB"/>
          </a:solidFill>
          <a:ln>
            <a:solidFill>
              <a:srgbClr val="04B873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1"/>
          <a:stretch/>
        </p:blipFill>
        <p:spPr bwMode="auto">
          <a:xfrm>
            <a:off x="5622448" y="1373188"/>
            <a:ext cx="103511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910" y="4952889"/>
            <a:ext cx="1239451" cy="13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0006" y="3235327"/>
            <a:ext cx="1173501" cy="11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664" y="3031215"/>
            <a:ext cx="1692420" cy="17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ビルのイラスト（建物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412" y="1663547"/>
            <a:ext cx="1344090" cy="11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2538843" y="1586525"/>
            <a:ext cx="1043503" cy="783039"/>
          </a:xfrm>
          <a:prstGeom prst="wedgeEllipseCallout">
            <a:avLst>
              <a:gd name="adj1" fmla="val -38708"/>
              <a:gd name="adj2" fmla="val 5224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622014" y="165487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291440" y="1398181"/>
            <a:ext cx="1139438" cy="840360"/>
          </a:xfrm>
          <a:prstGeom prst="wedgeEllipseCallout">
            <a:avLst>
              <a:gd name="adj1" fmla="val 49815"/>
              <a:gd name="adj2" fmla="val 3570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44689" y="148929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78960" y="3176113"/>
            <a:ext cx="96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193454" y="3003970"/>
            <a:ext cx="1133420" cy="874735"/>
          </a:xfrm>
          <a:prstGeom prst="wedgeEllipseCallout">
            <a:avLst>
              <a:gd name="adj1" fmla="val 28413"/>
              <a:gd name="adj2" fmla="val 6411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222095" y="4686811"/>
            <a:ext cx="1449450" cy="838486"/>
          </a:xfrm>
          <a:prstGeom prst="wedgeEllipseCallout">
            <a:avLst>
              <a:gd name="adj1" fmla="val 15432"/>
              <a:gd name="adj2" fmla="val 632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円形吹き出し 24"/>
          <p:cNvSpPr/>
          <p:nvPr/>
        </p:nvSpPr>
        <p:spPr>
          <a:xfrm>
            <a:off x="2538843" y="3031215"/>
            <a:ext cx="1142080" cy="936129"/>
          </a:xfrm>
          <a:prstGeom prst="wedgeEllipseCallout">
            <a:avLst>
              <a:gd name="adj1" fmla="val -28865"/>
              <a:gd name="adj2" fmla="val 603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2671301" y="3195897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67987" y="467169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かかるかな？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2176883" y="469381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どう書くの？</a:t>
            </a:r>
          </a:p>
        </p:txBody>
      </p:sp>
      <p:sp>
        <p:nvSpPr>
          <p:cNvPr id="31" name="円形吹き出し 30"/>
          <p:cNvSpPr/>
          <p:nvPr/>
        </p:nvSpPr>
        <p:spPr>
          <a:xfrm>
            <a:off x="2209934" y="4659610"/>
            <a:ext cx="1470935" cy="892889"/>
          </a:xfrm>
          <a:prstGeom prst="wedgeEllipseCallout">
            <a:avLst>
              <a:gd name="adj1" fmla="val -26220"/>
              <a:gd name="adj2" fmla="val 6229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58406" y="1311009"/>
            <a:ext cx="241563" cy="5267354"/>
          </a:xfrm>
          <a:prstGeom prst="rightBrace">
            <a:avLst>
              <a:gd name="adj1" fmla="val 324744"/>
              <a:gd name="adj2" fmla="val 50662"/>
            </a:avLst>
          </a:prstGeom>
          <a:ln w="28575">
            <a:solidFill>
              <a:srgbClr val="04B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2" y="1978045"/>
            <a:ext cx="753830" cy="9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793415" y="2540192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5622448" y="4294371"/>
            <a:ext cx="121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書類作成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5831592" y="6189947"/>
            <a:ext cx="7000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代理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4221161" y="4694421"/>
            <a:ext cx="70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税理士の仕事</a:t>
            </a:r>
          </a:p>
        </p:txBody>
      </p:sp>
      <p:pic>
        <p:nvPicPr>
          <p:cNvPr id="14350" name="Picture 2" descr="仲の良い老夫婦のイラス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1852" y="5145380"/>
            <a:ext cx="1245385" cy="12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花屋のイラスト（建物）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1852" y="3278494"/>
            <a:ext cx="1300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528" y="3680263"/>
            <a:ext cx="614200" cy="10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47" y="2382038"/>
            <a:ext cx="1941060" cy="2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矢印 17"/>
          <p:cNvSpPr/>
          <p:nvPr/>
        </p:nvSpPr>
        <p:spPr>
          <a:xfrm>
            <a:off x="7219307" y="3606522"/>
            <a:ext cx="426400" cy="6425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6" grpId="0" animBg="1"/>
      <p:bldP spid="3" grpId="0"/>
      <p:bldP spid="33" grpId="0"/>
      <p:bldP spid="35" grpId="0"/>
      <p:bldP spid="36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63880" y="487680"/>
            <a:ext cx="4053840" cy="3977640"/>
          </a:xfrm>
          <a:prstGeom prst="roundRect">
            <a:avLst>
              <a:gd name="adj" fmla="val 341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95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788905" y="3590662"/>
            <a:ext cx="35911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教科書体" pitchFamily="18" charset="-128"/>
                <a:ea typeface="HGP教科書体" pitchFamily="18" charset="-128"/>
                <a:cs typeface="+mn-cs"/>
              </a:rPr>
              <a:t>信頼の税理士バッジ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757675" y="899161"/>
            <a:ext cx="5172070" cy="5646498"/>
            <a:chOff x="8503310" y="2997276"/>
            <a:chExt cx="3520199" cy="3671152"/>
          </a:xfrm>
        </p:grpSpPr>
        <p:pic>
          <p:nvPicPr>
            <p:cNvPr id="10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613" y="2997276"/>
              <a:ext cx="2006896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10" y="2997276"/>
              <a:ext cx="2684020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4810" y="4309035"/>
              <a:ext cx="95766" cy="9362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8718" y="4236530"/>
              <a:ext cx="95766" cy="93624"/>
            </a:xfrm>
            <a:prstGeom prst="rect">
              <a:avLst/>
            </a:prstGeom>
          </p:spPr>
        </p:pic>
      </p:grpSp>
      <p:pic>
        <p:nvPicPr>
          <p:cNvPr id="15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5456" y="899161"/>
            <a:ext cx="2478087" cy="24511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1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156771"/>
          </a:xfrm>
        </p:spPr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税金はなぜ必要なの？</a:t>
            </a:r>
          </a:p>
        </p:txBody>
      </p:sp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573793" y="1642353"/>
            <a:ext cx="35834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なくても困らないし、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使えるお金が増えるから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ない方がいいと思う。</a:t>
            </a:r>
          </a:p>
        </p:txBody>
      </p:sp>
      <p:pic>
        <p:nvPicPr>
          <p:cNvPr id="1032" name="Picture 8" descr="困った女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82" y="3598572"/>
            <a:ext cx="2592553" cy="3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387276" y="1322024"/>
            <a:ext cx="4024086" cy="2225023"/>
          </a:xfrm>
          <a:prstGeom prst="wedgeEllipseCallout">
            <a:avLst>
              <a:gd name="adj1" fmla="val -9183"/>
              <a:gd name="adj2" fmla="val 62853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円形吹き出し 11"/>
          <p:cNvSpPr/>
          <p:nvPr/>
        </p:nvSpPr>
        <p:spPr>
          <a:xfrm>
            <a:off x="5030268" y="1486264"/>
            <a:ext cx="3739162" cy="2104851"/>
          </a:xfrm>
          <a:prstGeom prst="wedgeEllipseCallout">
            <a:avLst>
              <a:gd name="adj1" fmla="val 12908"/>
              <a:gd name="adj2" fmla="val 57535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3655444"/>
            <a:ext cx="2363239" cy="2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6"/>
          <p:cNvSpPr txBox="1">
            <a:spLocks noChangeArrowheads="1"/>
          </p:cNvSpPr>
          <p:nvPr/>
        </p:nvSpPr>
        <p:spPr bwMode="auto">
          <a:xfrm>
            <a:off x="5290490" y="1916490"/>
            <a:ext cx="3401822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もしなかったら、困ることが出てくるんじゃないかしら？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608600" y="4444655"/>
            <a:ext cx="4843333" cy="1394205"/>
            <a:chOff x="2637120" y="4391589"/>
            <a:chExt cx="4843333" cy="1394205"/>
          </a:xfrm>
        </p:grpSpPr>
        <p:sp>
          <p:nvSpPr>
            <p:cNvPr id="11" name="テキスト ボックス 6"/>
            <p:cNvSpPr txBox="1">
              <a:spLocks noChangeArrowheads="1"/>
            </p:cNvSpPr>
            <p:nvPr/>
          </p:nvSpPr>
          <p:spPr bwMode="auto">
            <a:xfrm>
              <a:off x="2637120" y="4391589"/>
              <a:ext cx="4843333" cy="137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税金は、何に</a:t>
              </a:r>
              <a:endParaRPr lang="en-US" altLang="ja-JP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使われてるのかな？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2637120" y="5069400"/>
              <a:ext cx="4262729" cy="716394"/>
              <a:chOff x="2637120" y="5069400"/>
              <a:chExt cx="4262729" cy="716394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2637120" y="5069400"/>
                <a:ext cx="2988000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2663251" y="5641794"/>
                <a:ext cx="4236598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グループ化 25603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" name="円/楕円 2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25600" name="グループ化 25599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89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25602" name="グループ化 2560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3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グループ化 25602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17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税金はこんなところに使われている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418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何のために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5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グループ化 45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49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グループ化 49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グループ化 57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968181" y="1872625"/>
            <a:ext cx="1986876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豊かな</a:t>
            </a:r>
            <a:endParaRPr kumimoji="1"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生活のため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4543" y="3887092"/>
            <a:ext cx="1775217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生きる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35612" y="3061657"/>
            <a:ext cx="2351262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安心して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68018" y="5829673"/>
            <a:ext cx="2415273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文化的に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8" name="上リボン 7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7774"/>
          <a:stretch/>
        </p:blipFill>
        <p:spPr bwMode="auto">
          <a:xfrm>
            <a:off x="13605" y="1674564"/>
            <a:ext cx="2833129" cy="26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709045" y="1791730"/>
            <a:ext cx="5829027" cy="446585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734" y="1910708"/>
            <a:ext cx="5594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次のうち、税金で負担した公立の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中学生１人あたりの年間教育費は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いくらでしょうか？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1556" y="4446383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②  約８０万円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555" y="3686804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①  約４０万円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1556" y="5197488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③  約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１１０万円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6" name="上リボン 5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15616" y="2128924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③ </a:t>
            </a:r>
            <a:r>
              <a:rPr kumimoji="1" lang="ja-JP" alt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約</a:t>
            </a:r>
            <a:r>
              <a:rPr kumimoji="1" lang="ja-JP" altLang="en-US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１１０</a:t>
            </a:r>
            <a:r>
              <a:rPr kumimoji="1" lang="ja-JP" altLang="en-US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万円</a:t>
            </a:r>
            <a:endParaRPr kumimoji="1" lang="ja-JP" alt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2079" y="3875910"/>
            <a:ext cx="6647974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教科書代、学校の建設費、机、いすの購入費、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先生の給料などを含めると１人あたりの全国平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均の金額は約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１１０万円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1861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5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グループ化 51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55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グループ化 6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pic>
        <p:nvPicPr>
          <p:cNvPr id="33" name="Picture 2" descr="泥棒のイラスト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6491" y="31989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火事のイラスト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5950" y="1486128"/>
            <a:ext cx="13763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4" y="1531075"/>
            <a:ext cx="1701895" cy="12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978" y="3126796"/>
            <a:ext cx="1144547" cy="1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878" y="4780688"/>
            <a:ext cx="1922506" cy="13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めまいを起こしている人のイラスト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70853" y="4759934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4.bp.blogspot.com/-gjEoGvEPgNU/USs2_YYXiBI/AAAAAAAAOQk/tippQO_AyJU/s1600/ojiisan_ide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6996" y="4767989"/>
            <a:ext cx="1230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3" y="1375853"/>
            <a:ext cx="1072357" cy="1302148"/>
          </a:xfrm>
          <a:prstGeom prst="rect">
            <a:avLst/>
          </a:prstGeom>
        </p:spPr>
      </p:pic>
      <p:sp>
        <p:nvSpPr>
          <p:cNvPr id="2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税金がなかったら</a:t>
            </a:r>
          </a:p>
        </p:txBody>
      </p:sp>
    </p:spTree>
    <p:extLst>
      <p:ext uri="{BB962C8B-B14F-4D97-AF65-F5344CB8AC3E}">
        <p14:creationId xmlns:p14="http://schemas.microsoft.com/office/powerpoint/2010/main" val="5747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/>
      <a:lstStyle>
        <a:defPPr>
          <a:defRPr kumimoji="1" sz="1100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画面に合わせる (4:3)</PresentationFormat>
  <Paragraphs>372</Paragraphs>
  <Slides>35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53" baseType="lpstr">
      <vt:lpstr>ＭＳ ゴシック</vt:lpstr>
      <vt:lpstr>Wingdings 3</vt:lpstr>
      <vt:lpstr>メイリオ</vt:lpstr>
      <vt:lpstr>HGSｺﾞｼｯｸE</vt:lpstr>
      <vt:lpstr>HG丸ｺﾞｼｯｸM-PRO</vt:lpstr>
      <vt:lpstr>Arial</vt:lpstr>
      <vt:lpstr>ＭＳ Ｐ明朝</vt:lpstr>
      <vt:lpstr>ＭＳ Ｐゴシック</vt:lpstr>
      <vt:lpstr>HGP教科書体</vt:lpstr>
      <vt:lpstr>Calibri</vt:lpstr>
      <vt:lpstr>Trebuchet MS</vt:lpstr>
      <vt:lpstr>HGSｺﾞｼｯｸM</vt:lpstr>
      <vt:lpstr>HG創英角ﾎﾟｯﾌﾟ体</vt:lpstr>
      <vt:lpstr>ＭＳ 明朝</vt:lpstr>
      <vt:lpstr>Century Schoolbook</vt:lpstr>
      <vt:lpstr>1_Office テーマ</vt:lpstr>
      <vt:lpstr>2_Office テーマ</vt:lpstr>
      <vt:lpstr>ファセット</vt:lpstr>
      <vt:lpstr> ぜ い り し 税理士による 　租税教室　</vt:lpstr>
      <vt:lpstr>今日のお話</vt:lpstr>
      <vt:lpstr>　税金を通して　　 　　　学んでほしいこと</vt:lpstr>
      <vt:lpstr>税金はなぜ必要なの？</vt:lpstr>
      <vt:lpstr>PowerPoint プレゼンテーション</vt:lpstr>
      <vt:lpstr>PowerPoint プレゼンテーション</vt:lpstr>
      <vt:lpstr>税 金 ク イ ズ①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税 金 ク イ ズ②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宿　題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2023-04-19T03:33:34Z</dcterms:modified>
</cp:coreProperties>
</file>