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4" r:id="rId3"/>
    <p:sldMasterId id="2147483726" r:id="rId4"/>
    <p:sldMasterId id="2147483738" r:id="rId5"/>
    <p:sldMasterId id="2147483750" r:id="rId6"/>
    <p:sldMasterId id="2147483786" r:id="rId7"/>
    <p:sldMasterId id="2147483798" r:id="rId8"/>
    <p:sldMasterId id="2147483810" r:id="rId9"/>
    <p:sldMasterId id="2147483822" r:id="rId10"/>
    <p:sldMasterId id="2147483834" r:id="rId11"/>
    <p:sldMasterId id="2147483846" r:id="rId12"/>
  </p:sldMasterIdLst>
  <p:handoutMasterIdLst>
    <p:handoutMasterId r:id="rId43"/>
  </p:handoutMasterIdLst>
  <p:sldIdLst>
    <p:sldId id="259" r:id="rId13"/>
    <p:sldId id="304" r:id="rId14"/>
    <p:sldId id="308" r:id="rId15"/>
    <p:sldId id="271" r:id="rId16"/>
    <p:sldId id="306" r:id="rId17"/>
    <p:sldId id="265" r:id="rId18"/>
    <p:sldId id="266" r:id="rId19"/>
    <p:sldId id="267" r:id="rId20"/>
    <p:sldId id="268" r:id="rId21"/>
    <p:sldId id="260" r:id="rId22"/>
    <p:sldId id="269" r:id="rId23"/>
    <p:sldId id="273" r:id="rId24"/>
    <p:sldId id="274" r:id="rId25"/>
    <p:sldId id="275" r:id="rId26"/>
    <p:sldId id="292" r:id="rId27"/>
    <p:sldId id="293" r:id="rId28"/>
    <p:sldId id="294" r:id="rId29"/>
    <p:sldId id="303" r:id="rId30"/>
    <p:sldId id="307" r:id="rId31"/>
    <p:sldId id="310" r:id="rId32"/>
    <p:sldId id="296" r:id="rId33"/>
    <p:sldId id="297" r:id="rId34"/>
    <p:sldId id="298" r:id="rId35"/>
    <p:sldId id="314" r:id="rId36"/>
    <p:sldId id="311" r:id="rId37"/>
    <p:sldId id="312" r:id="rId38"/>
    <p:sldId id="313" r:id="rId39"/>
    <p:sldId id="289" r:id="rId40"/>
    <p:sldId id="290" r:id="rId41"/>
    <p:sldId id="309" r:id="rId42"/>
  </p:sldIdLst>
  <p:sldSz cx="9144000" cy="6858000" type="screen4x3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89"/>
    <a:srgbClr val="FF79A6"/>
    <a:srgbClr val="FF6699"/>
    <a:srgbClr val="0DC0FF"/>
    <a:srgbClr val="00E668"/>
    <a:srgbClr val="1DCC00"/>
    <a:srgbClr val="FF8001"/>
    <a:srgbClr val="FFFFFF"/>
    <a:srgbClr val="8FFFD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5" autoAdjust="0"/>
    <p:restoredTop sz="72404" autoAdjust="0"/>
  </p:normalViewPr>
  <p:slideViewPr>
    <p:cSldViewPr snapToGrid="0">
      <p:cViewPr varScale="1">
        <p:scale>
          <a:sx n="84" d="100"/>
          <a:sy n="84" d="100"/>
        </p:scale>
        <p:origin x="135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71885579519952"/>
          <c:y val="0.16245569872328747"/>
          <c:w val="0.60900363903787391"/>
          <c:h val="0.82597046644607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歳入内訳</c:v>
                </c:pt>
              </c:strCache>
            </c:strRef>
          </c:tx>
          <c:spPr>
            <a:ln w="158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7FE-418A-8288-C279B3965682}"/>
              </c:ext>
            </c:extLst>
          </c:dPt>
          <c:dPt>
            <c:idx val="1"/>
            <c:bubble3D val="0"/>
            <c:spPr>
              <a:solidFill>
                <a:srgbClr val="FFBF8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7FE-418A-8288-C279B396568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7FE-418A-8288-C279B3965682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7FE-418A-8288-C279B3965682}"/>
              </c:ext>
            </c:extLst>
          </c:dPt>
          <c:dPt>
            <c:idx val="4"/>
            <c:bubble3D val="0"/>
            <c:spPr>
              <a:solidFill>
                <a:srgbClr val="FFFF89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7FE-418A-8288-C279B3965682}"/>
              </c:ext>
            </c:extLst>
          </c:dPt>
          <c:dPt>
            <c:idx val="5"/>
            <c:bubble3D val="0"/>
            <c:spPr>
              <a:solidFill>
                <a:srgbClr val="FFCC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7FE-418A-8288-C279B3965682}"/>
              </c:ext>
            </c:extLst>
          </c:dPt>
          <c:dPt>
            <c:idx val="6"/>
            <c:bubble3D val="0"/>
            <c:spPr>
              <a:solidFill>
                <a:srgbClr val="E8D1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7FE-418A-8288-C279B3965682}"/>
              </c:ext>
            </c:extLst>
          </c:dPt>
          <c:dLbls>
            <c:dLbl>
              <c:idx val="0"/>
              <c:layout>
                <c:manualLayout>
                  <c:x val="-0.12960503125515108"/>
                  <c:y val="0.1935447091863767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所得税
約</a:t>
                    </a:r>
                    <a:r>
                      <a:rPr lang="en-US" altLang="ja-JP" dirty="0"/>
                      <a:t>21%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7FE-418A-8288-C279B3965682}"/>
                </c:ext>
              </c:extLst>
            </c:dLbl>
            <c:dLbl>
              <c:idx val="1"/>
              <c:layout>
                <c:manualLayout>
                  <c:x val="-0.17235256824780973"/>
                  <c:y val="-5.2903751032026929E-2"/>
                </c:manualLayout>
              </c:layout>
              <c:tx>
                <c:rich>
                  <a:bodyPr/>
                  <a:lstStyle/>
                  <a:p>
                    <a:fld id="{43BAA559-0D36-46DF-B177-4BB847AAF776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fld id="{01A15F79-843B-45EC-9BB6-27D496858A12}" type="PERCENTAGE">
                      <a:rPr lang="en-US" altLang="ja-JP" baseline="0" smtClean="0"/>
                      <a:pPr/>
                      <a:t>[パーセンテージ]</a:t>
                    </a:fld>
                    <a:endParaRPr lang="ja-JP" alt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FE-418A-8288-C279B3965682}"/>
                </c:ext>
              </c:extLst>
            </c:dLbl>
            <c:dLbl>
              <c:idx val="2"/>
              <c:layout>
                <c:manualLayout>
                  <c:x val="-6.3257889865216188E-2"/>
                  <c:y val="-0.13138594875024356"/>
                </c:manualLayout>
              </c:layout>
              <c:tx>
                <c:rich>
                  <a:bodyPr/>
                  <a:lstStyle/>
                  <a:p>
                    <a:fld id="{B5F618D8-6491-4A24-AE63-BB7F38F6531C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r>
                      <a:rPr lang="en-US" altLang="ja-JP" baseline="0" dirty="0"/>
                      <a:t>22</a:t>
                    </a:r>
                    <a:r>
                      <a:rPr lang="ja-JP" altLang="en-US" baseline="0" dirty="0"/>
                      <a:t>％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7FE-418A-8288-C279B3965682}"/>
                </c:ext>
              </c:extLst>
            </c:dLbl>
            <c:dLbl>
              <c:idx val="3"/>
              <c:layout>
                <c:manualLayout>
                  <c:x val="0.13050794375340763"/>
                  <c:y val="-0.15473654143163559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ts val="1700"/>
                      </a:lnSpc>
                      <a:defRPr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その他
租税</a:t>
                    </a:r>
                    <a:r>
                      <a:rPr lang="ja-JP" altLang="en-US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
</a:t>
                    </a:r>
                    <a:r>
                      <a:rPr lang="ja-JP" altLang="en-US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約</a:t>
                    </a:r>
                    <a:r>
                      <a:rPr lang="en-US" altLang="ja-JP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9%</a:t>
                    </a:r>
                    <a:endParaRPr lang="ja-JP" alt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7FE-418A-8288-C279B3965682}"/>
                </c:ext>
              </c:extLst>
            </c:dLbl>
            <c:dLbl>
              <c:idx val="4"/>
              <c:layout>
                <c:manualLayout>
                  <c:x val="0.13333548886099378"/>
                  <c:y val="-4.002192256491946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ts val="1600"/>
                      </a:lnSpc>
                      <a:defRPr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050" dirty="0"/>
                      <a:t>   </a:t>
                    </a:r>
                    <a:r>
                      <a:rPr lang="ja-JP" altLang="en-US" sz="1200" dirty="0"/>
                      <a:t>その他</a:t>
                    </a:r>
                  </a:p>
                  <a:p>
                    <a:pPr>
                      <a:lnSpc>
                        <a:spcPts val="1600"/>
                      </a:lnSpc>
                      <a:defRPr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200" dirty="0"/>
                      <a:t>　収入</a:t>
                    </a:r>
                    <a:r>
                      <a:rPr lang="ja-JP" altLang="en-US" sz="1050" dirty="0"/>
                      <a:t>　
</a:t>
                    </a:r>
                    <a:r>
                      <a:rPr lang="ja-JP" altLang="en-US" sz="1100" dirty="0"/>
                      <a:t>  約</a:t>
                    </a:r>
                    <a:r>
                      <a:rPr lang="en-US" altLang="ja-JP" sz="1100" dirty="0"/>
                      <a:t>7</a:t>
                    </a:r>
                    <a:r>
                      <a:rPr lang="en-US" altLang="ja-JP" sz="1000" dirty="0"/>
                      <a:t>%</a:t>
                    </a:r>
                    <a:r>
                      <a:rPr lang="ja-JP" altLang="en-US" sz="1050" dirty="0"/>
                      <a:t>　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7FE-418A-8288-C279B3965682}"/>
                </c:ext>
              </c:extLst>
            </c:dLbl>
            <c:dLbl>
              <c:idx val="5"/>
              <c:layout>
                <c:manualLayout>
                  <c:x val="0.14097505927701062"/>
                  <c:y val="3.0571900699104197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200" dirty="0"/>
                      <a:t>建設公債</a:t>
                    </a:r>
                    <a:r>
                      <a:rPr lang="ja-JP" altLang="en-US" sz="1050" dirty="0"/>
                      <a:t>
</a:t>
                    </a:r>
                    <a:r>
                      <a:rPr lang="ja-JP" altLang="en-US" sz="1200" dirty="0"/>
                      <a:t>約</a:t>
                    </a:r>
                    <a:r>
                      <a:rPr lang="en-US" altLang="ja-JP" sz="1200" dirty="0"/>
                      <a:t>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B7FE-418A-8288-C279B3965682}"/>
                </c:ext>
              </c:extLst>
            </c:dLbl>
            <c:dLbl>
              <c:idx val="6"/>
              <c:layout>
                <c:manualLayout>
                  <c:x val="0.12726907324990167"/>
                  <c:y val="0.21276564643965534"/>
                </c:manualLayout>
              </c:layout>
              <c:tx>
                <c:rich>
                  <a:bodyPr/>
                  <a:lstStyle/>
                  <a:p>
                    <a:fld id="{853A7147-7470-4396-8494-2ECA6527FA7B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fld id="{912840C0-EE71-49C7-B4C9-D9BDACA7C639}" type="PERCENTAGE">
                      <a:rPr lang="en-US" altLang="ja-JP" baseline="0" smtClean="0"/>
                      <a:pPr/>
                      <a:t>[パーセンテージ]</a:t>
                    </a:fld>
                    <a:endParaRPr lang="ja-JP" alt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7FE-418A-8288-C279B39656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所得税</c:v>
                </c:pt>
                <c:pt idx="1">
                  <c:v>法人税</c:v>
                </c:pt>
                <c:pt idx="2">
                  <c:v>消費税</c:v>
                </c:pt>
                <c:pt idx="3">
                  <c:v>その他
租税</c:v>
                </c:pt>
                <c:pt idx="4">
                  <c:v>その他収入</c:v>
                </c:pt>
                <c:pt idx="5">
                  <c:v>建設公債</c:v>
                </c:pt>
                <c:pt idx="6">
                  <c:v>特例公債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</c:v>
                </c:pt>
                <c:pt idx="1">
                  <c:v>17</c:v>
                </c:pt>
                <c:pt idx="2">
                  <c:v>22</c:v>
                </c:pt>
                <c:pt idx="3">
                  <c:v>10</c:v>
                </c:pt>
                <c:pt idx="4">
                  <c:v>7</c:v>
                </c:pt>
                <c:pt idx="5">
                  <c:v>6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7FE-418A-8288-C279B396568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49824387893541"/>
          <c:y val="0.16245569872328747"/>
          <c:w val="0.60900363903787391"/>
          <c:h val="0.82597046644607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歳入内訳</c:v>
                </c:pt>
              </c:strCache>
            </c:strRef>
          </c:tx>
          <c:spPr>
            <a:ln w="158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2D3-4EDB-A6D0-7BA7191DC0FF}"/>
              </c:ext>
            </c:extLst>
          </c:dPt>
          <c:dPt>
            <c:idx val="1"/>
            <c:bubble3D val="0"/>
            <c:spPr>
              <a:solidFill>
                <a:srgbClr val="FFCC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2D3-4EDB-A6D0-7BA7191DC0FF}"/>
              </c:ext>
            </c:extLst>
          </c:dPt>
          <c:dPt>
            <c:idx val="2"/>
            <c:bubble3D val="0"/>
            <c:spPr>
              <a:solidFill>
                <a:srgbClr val="FFB57D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2D3-4EDB-A6D0-7BA7191DC0FF}"/>
              </c:ext>
            </c:extLst>
          </c:dPt>
          <c:dPt>
            <c:idx val="3"/>
            <c:bubble3D val="0"/>
            <c:spPr>
              <a:solidFill>
                <a:srgbClr val="BEE395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2D3-4EDB-A6D0-7BA7191DC0FF}"/>
              </c:ext>
            </c:extLst>
          </c:dPt>
          <c:dPt>
            <c:idx val="4"/>
            <c:bubble3D val="0"/>
            <c:spPr>
              <a:solidFill>
                <a:srgbClr val="AFCEEB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2D3-4EDB-A6D0-7BA7191DC0FF}"/>
              </c:ext>
            </c:extLst>
          </c:dPt>
          <c:dPt>
            <c:idx val="5"/>
            <c:bubble3D val="0"/>
            <c:spPr>
              <a:solidFill>
                <a:srgbClr val="FFFF75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2D3-4EDB-A6D0-7BA7191DC0FF}"/>
              </c:ext>
            </c:extLst>
          </c:dPt>
          <c:dPt>
            <c:idx val="6"/>
            <c:bubble3D val="0"/>
            <c:spPr>
              <a:solidFill>
                <a:srgbClr val="E8D1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2D3-4EDB-A6D0-7BA7191DC0FF}"/>
              </c:ext>
            </c:extLst>
          </c:dPt>
          <c:dPt>
            <c:idx val="7"/>
            <c:bubble3D val="0"/>
            <c:spPr>
              <a:solidFill>
                <a:srgbClr val="EAD900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E2D3-4EDB-A6D0-7BA7191DC0FF}"/>
              </c:ext>
            </c:extLst>
          </c:dPt>
          <c:dLbls>
            <c:dLbl>
              <c:idx val="0"/>
              <c:layout>
                <c:manualLayout>
                  <c:x val="-0.19401726958043289"/>
                  <c:y val="0.11710463931894907"/>
                </c:manualLayout>
              </c:layout>
              <c:tx>
                <c:rich>
                  <a:bodyPr/>
                  <a:lstStyle/>
                  <a:p>
                    <a:fld id="{F5C6F766-0B84-4F54-BFFD-3723C397E4D9}" type="CATEGORYNAME">
                      <a:rPr lang="ja-JP" altLang="en-US" smtClean="0"/>
                      <a:pPr/>
                      <a:t>[分類名]</a:t>
                    </a:fld>
                    <a:endParaRPr lang="ja-JP" altLang="en-US" dirty="0"/>
                  </a:p>
                  <a:p>
                    <a:r>
                      <a:rPr lang="ja-JP" altLang="en-US" dirty="0"/>
                      <a:t>約</a:t>
                    </a:r>
                    <a:r>
                      <a:rPr lang="en-US" altLang="ja-JP" dirty="0"/>
                      <a:t>32%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D3-4EDB-A6D0-7BA7191DC0FF}"/>
                </c:ext>
              </c:extLst>
            </c:dLbl>
            <c:dLbl>
              <c:idx val="1"/>
              <c:layout>
                <c:manualLayout>
                  <c:x val="-0.13853614312703671"/>
                  <c:y val="-0.13104011977273308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641157C8-83BE-4CA8-853C-84EA89F36F3A}" type="CATEGORYNAME">
                      <a:rPr lang="zh-CN" altLang="en-US" sz="1600" smtClean="0"/>
                      <a:pPr>
                        <a:defRPr sz="16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CN" altLang="en-US" sz="1600" dirty="0"/>
                  </a:p>
                  <a:p>
                    <a:pPr>
                      <a:defRPr sz="16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CN" altLang="en-US" sz="1600" dirty="0"/>
                      <a:t>約</a:t>
                    </a:r>
                    <a:r>
                      <a:rPr lang="en-US" altLang="zh-CN" sz="1600" dirty="0"/>
                      <a:t>17%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D3-4EDB-A6D0-7BA7191DC0FF}"/>
                </c:ext>
              </c:extLst>
            </c:dLbl>
            <c:dLbl>
              <c:idx val="2"/>
              <c:layout>
                <c:manualLayout>
                  <c:x val="3.1750225062446902E-2"/>
                  <c:y val="-8.7705908825999351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100" dirty="0"/>
                      <a:t>公共</a:t>
                    </a:r>
                  </a:p>
                  <a:p>
                    <a:pPr>
                      <a:defRPr sz="11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100" dirty="0"/>
                      <a:t>事業
約</a:t>
                    </a:r>
                    <a:r>
                      <a:rPr lang="en-US" altLang="ja-JP" sz="1100" dirty="0"/>
                      <a:t>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4074074074074E-2"/>
                      <c:h val="0.1002456916261408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2D3-4EDB-A6D0-7BA7191DC0FF}"/>
                </c:ext>
              </c:extLst>
            </c:dLbl>
            <c:dLbl>
              <c:idx val="3"/>
              <c:layout>
                <c:manualLayout>
                  <c:x val="7.2536929260654012E-2"/>
                  <c:y val="-9.5768487533905766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文教及び
科学振興</a:t>
                    </a:r>
                  </a:p>
                  <a:p>
                    <a:pPr>
                      <a:defRPr sz="9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約</a:t>
                    </a:r>
                    <a:r>
                      <a:rPr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5%</a:t>
                    </a:r>
                    <a:endParaRPr lang="ja-JP" altLang="en-US" sz="9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2D3-4EDB-A6D0-7BA7191DC0FF}"/>
                </c:ext>
              </c:extLst>
            </c:dLbl>
            <c:dLbl>
              <c:idx val="4"/>
              <c:layout>
                <c:manualLayout>
                  <c:x val="0.12367365311220155"/>
                  <c:y val="-0.13611801039825713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/>
                      <a:t>防衛　
約</a:t>
                    </a:r>
                    <a:r>
                      <a:rPr lang="en-US" altLang="ja-JP" sz="1400" dirty="0"/>
                      <a:t>7%</a:t>
                    </a:r>
                    <a:r>
                      <a:rPr lang="ja-JP" altLang="en-US" sz="1400" dirty="0"/>
                      <a:t>　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2D3-4EDB-A6D0-7BA7191DC0FF}"/>
                </c:ext>
              </c:extLst>
            </c:dLbl>
            <c:dLbl>
              <c:idx val="5"/>
              <c:layout>
                <c:manualLayout>
                  <c:x val="0.16190916352847198"/>
                  <c:y val="-4.3684167172111224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/>
                      <a:t>その他
約</a:t>
                    </a:r>
                    <a:r>
                      <a:rPr lang="en-US" altLang="ja-JP" sz="1400" dirty="0"/>
                      <a:t>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2D3-4EDB-A6D0-7BA7191DC0FF}"/>
                </c:ext>
              </c:extLst>
            </c:dLbl>
            <c:dLbl>
              <c:idx val="6"/>
              <c:layout>
                <c:manualLayout>
                  <c:x val="0.21100498307276805"/>
                  <c:y val="0.1406935805646521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C8FFE5A3-D44E-4745-8DBE-B093E6150BD9}" type="CATEGORYNAME">
                      <a:rPr lang="zh-TW" altLang="en-US" sz="1400" smtClean="0"/>
                      <a:pPr>
                        <a:defRPr sz="14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TW" altLang="en-US" sz="1400" dirty="0"/>
                  </a:p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TW" altLang="en-US" sz="1400" dirty="0"/>
                      <a:t>約</a:t>
                    </a:r>
                    <a:r>
                      <a:rPr lang="en-US" altLang="zh-TW" sz="1400" dirty="0"/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56038647342995"/>
                      <c:h val="0.14807533534318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2D3-4EDB-A6D0-7BA7191DC0FF}"/>
                </c:ext>
              </c:extLst>
            </c:dLbl>
            <c:dLbl>
              <c:idx val="7"/>
              <c:layout>
                <c:manualLayout>
                  <c:x val="6.9070080008114931E-2"/>
                  <c:y val="0.18100269079364054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54FFCBAE-7BB8-4A99-9BED-2F82E3B4F407}" type="CATEGORYNAME">
                      <a:rPr lang="zh-TW" altLang="en-US" sz="1200" smtClean="0"/>
                      <a:pPr>
                        <a:defRPr sz="12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TW" altLang="en-US" sz="1200" dirty="0"/>
                  </a:p>
                  <a:p>
                    <a:pPr>
                      <a:defRPr sz="12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TW" altLang="en-US" sz="1200" dirty="0"/>
                      <a:t>約</a:t>
                    </a:r>
                    <a:r>
                      <a:rPr lang="en-US" altLang="zh-TW" sz="1200" dirty="0"/>
                      <a:t>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2D3-4EDB-A6D0-7BA7191DC0FF}"/>
                </c:ext>
              </c:extLst>
            </c:dLbl>
            <c:dLbl>
              <c:idx val="8"/>
              <c:layout>
                <c:manualLayout>
                  <c:x val="7.2956559777853855E-2"/>
                  <c:y val="0.2116320290255584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CD07B46F-4905-4ACA-8735-347CC6CB5E82}" type="CATEGORYNAME">
                      <a:rPr lang="ja-JP" altLang="en-US" sz="1400" smtClean="0"/>
                      <a:pPr>
                        <a:defRPr sz="14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ja-JP" altLang="en-US" sz="1400" dirty="0"/>
                  </a:p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/>
                      <a:t>約</a:t>
                    </a:r>
                    <a:r>
                      <a:rPr lang="en-US" altLang="ja-JP" sz="1400" dirty="0"/>
                      <a:t>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60386473429949"/>
                      <c:h val="0.177777762491674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917-4A45-A044-AF5B952A0F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社会保障</c:v>
                </c:pt>
                <c:pt idx="1">
                  <c:v>地方交付税
交付金等</c:v>
                </c:pt>
                <c:pt idx="2">
                  <c:v>公共
事業</c:v>
                </c:pt>
                <c:pt idx="3">
                  <c:v>文教及び
科学振興</c:v>
                </c:pt>
                <c:pt idx="4">
                  <c:v>防衛</c:v>
                </c:pt>
                <c:pt idx="5">
                  <c:v>その他</c:v>
                </c:pt>
                <c:pt idx="6">
                  <c:v>債務償還費</c:v>
                </c:pt>
                <c:pt idx="7">
                  <c:v>利払費等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</c:v>
                </c:pt>
                <c:pt idx="1">
                  <c:v>17</c:v>
                </c:pt>
                <c:pt idx="2">
                  <c:v>5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15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2D3-4EDB-A6D0-7BA7191DC0F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BF87EB69-638A-4AFE-AA99-8844F231D016}" type="datetimeFigureOut">
              <a:rPr kumimoji="1" lang="ja-JP" altLang="en-US" smtClean="0"/>
              <a:t>2026/4/15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5" y="9371287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58200CE1-F8C2-4C48-A888-4F1E6230A3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489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740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5516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982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03480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86560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9895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38686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64919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6977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2881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1725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153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27547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61242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01744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28470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5233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44980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6580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442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35625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49895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208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811-E04E-4F7F-9653-FE6BE6546A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6510-08D3-499C-8A8B-F7B0854F60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64666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81512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21847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45018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43782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39592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38867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92631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9800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73744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4161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879-A3E7-4101-8113-CAB698F9F7F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DC2E-5609-4102-AEAB-5A90483044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0584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67215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35564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0104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E23E-DD5D-4F0C-BF20-D2379F1A9B3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DAA2-2B29-4E48-A6EE-E2F9704F1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22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6662-9F31-45F0-9FBE-4E35CC647C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F19-9249-4A32-937E-969C6E3293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8495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9B24-02C9-4FC3-A2CC-27002D6396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DEF2-219F-485A-9E39-DBF08F6D6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0945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CEEF-5826-4FF2-8209-143EF953FF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9D0-69F4-44D3-9492-4B2A66DB6A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671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796-C818-42A8-AEF2-522D5779F7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B6AC-0CB3-48D5-96D1-F7B572F77E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4120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81E5-37D8-4D4D-A6DE-3AA6FF5482A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A5B96-49B6-43B7-B0D5-43AD2CA00B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03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435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D07A-E932-4B0A-945C-FF2A8FCA2A2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707A-E2E6-4FCC-916A-886F4C50E6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6212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FAFF-9380-4DAE-A473-B6ED6477BE1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5722-738C-44C7-AD30-255284201C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1815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1E1E-51B8-4590-B997-19C36C7A21C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7CB3-FC7E-4E0D-A152-BDA314D64D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401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811-E04E-4F7F-9653-FE6BE6546A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6510-08D3-499C-8A8B-F7B0854F60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7403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879-A3E7-4101-8113-CAB698F9F7F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DC2E-5609-4102-AEAB-5A90483044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1793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E23E-DD5D-4F0C-BF20-D2379F1A9B3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DAA2-2B29-4E48-A6EE-E2F9704F1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3887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6662-9F31-45F0-9FBE-4E35CC647C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F19-9249-4A32-937E-969C6E3293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5429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9B24-02C9-4FC3-A2CC-27002D6396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DEF2-219F-485A-9E39-DBF08F6D6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7590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CEEF-5826-4FF2-8209-143EF953FF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9D0-69F4-44D3-9492-4B2A66DB6A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757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796-C818-42A8-AEF2-522D5779F7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B6AC-0CB3-48D5-96D1-F7B572F77E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814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0082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81E5-37D8-4D4D-A6DE-3AA6FF5482A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A5B96-49B6-43B7-B0D5-43AD2CA00B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4384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D07A-E932-4B0A-945C-FF2A8FCA2A2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707A-E2E6-4FCC-916A-886F4C50E6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7599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FAFF-9380-4DAE-A473-B6ED6477BE1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5722-738C-44C7-AD30-255284201C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5930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1E1E-51B8-4590-B997-19C36C7A21C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7CB3-FC7E-4E0D-A152-BDA314D64D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1317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811-E04E-4F7F-9653-FE6BE6546A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6510-08D3-499C-8A8B-F7B0854F60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7461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879-A3E7-4101-8113-CAB698F9F7F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DC2E-5609-4102-AEAB-5A90483044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5087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E23E-DD5D-4F0C-BF20-D2379F1A9B3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DAA2-2B29-4E48-A6EE-E2F9704F1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9010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6662-9F31-45F0-9FBE-4E35CC647C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F19-9249-4A32-937E-969C6E3293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3302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9B24-02C9-4FC3-A2CC-27002D6396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DEF2-219F-485A-9E39-DBF08F6D6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2688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CEEF-5826-4FF2-8209-143EF953FF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9D0-69F4-44D3-9492-4B2A66DB6A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048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969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796-C818-42A8-AEF2-522D5779F7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B6AC-0CB3-48D5-96D1-F7B572F77E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025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81E5-37D8-4D4D-A6DE-3AA6FF5482A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A5B96-49B6-43B7-B0D5-43AD2CA00B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4064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D07A-E932-4B0A-945C-FF2A8FCA2A2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707A-E2E6-4FCC-916A-886F4C50E6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337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FAFF-9380-4DAE-A473-B6ED6477BE1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5722-738C-44C7-AD30-255284201C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8364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1E1E-51B8-4590-B997-19C36C7A21C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7CB3-FC7E-4E0D-A152-BDA314D64D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6611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811-E04E-4F7F-9653-FE6BE6546A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6510-08D3-499C-8A8B-F7B0854F60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9636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879-A3E7-4101-8113-CAB698F9F7F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DC2E-5609-4102-AEAB-5A90483044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8981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E23E-DD5D-4F0C-BF20-D2379F1A9B3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DAA2-2B29-4E48-A6EE-E2F9704F1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1072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6662-9F31-45F0-9FBE-4E35CC647C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F19-9249-4A32-937E-969C6E3293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120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9B24-02C9-4FC3-A2CC-27002D6396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DEF2-219F-485A-9E39-DBF08F6D6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934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5311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CEEF-5826-4FF2-8209-143EF953FF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9D0-69F4-44D3-9492-4B2A66DB6A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8045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796-C818-42A8-AEF2-522D5779F7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B6AC-0CB3-48D5-96D1-F7B572F77E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5634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81E5-37D8-4D4D-A6DE-3AA6FF5482A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A5B96-49B6-43B7-B0D5-43AD2CA00B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6515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D07A-E932-4B0A-945C-FF2A8FCA2A2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707A-E2E6-4FCC-916A-886F4C50E6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37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FAFF-9380-4DAE-A473-B6ED6477BE1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5722-738C-44C7-AD30-255284201C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7806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1E1E-51B8-4590-B997-19C36C7A21C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7CB3-FC7E-4E0D-A152-BDA314D64D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3358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811-E04E-4F7F-9653-FE6BE6546A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6510-08D3-499C-8A8B-F7B0854F60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6692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879-A3E7-4101-8113-CAB698F9F7F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DC2E-5609-4102-AEAB-5A90483044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0898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E23E-DD5D-4F0C-BF20-D2379F1A9B3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DAA2-2B29-4E48-A6EE-E2F9704F1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3152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6662-9F31-45F0-9FBE-4E35CC647CC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F19-9249-4A32-937E-969C6E3293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473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1830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9B24-02C9-4FC3-A2CC-27002D6396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DEF2-219F-485A-9E39-DBF08F6D6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8322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CEEF-5826-4FF2-8209-143EF953FF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9D0-69F4-44D3-9492-4B2A66DB6A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5390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796-C818-42A8-AEF2-522D5779F7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B6AC-0CB3-48D5-96D1-F7B572F77E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5914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81E5-37D8-4D4D-A6DE-3AA6FF5482A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A5B96-49B6-43B7-B0D5-43AD2CA00B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6401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D07A-E932-4B0A-945C-FF2A8FCA2A2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707A-E2E6-4FCC-916A-886F4C50E6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0184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FAFF-9380-4DAE-A473-B6ED6477BE1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5722-738C-44C7-AD30-255284201C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13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1E1E-51B8-4590-B997-19C36C7A21C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7CB3-FC7E-4E0D-A152-BDA314D64D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6784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6AA5-C05B-488C-B30C-DF7E2B157E8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F8F3-7184-4A7B-B1DA-18A51A9607F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7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5C933-73D1-4E40-8D5E-412F74C4B13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633C-5B01-49E3-9D44-72ACC10D9ED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8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CDD7B-8CEA-4878-A283-D83BDA0214E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92F1-ABF0-4AE4-8234-1293098646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7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83502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E74C-849E-44C2-9112-37F901A0D01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C972C-FFAC-4A94-8C98-219DB082BA2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37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ED7E-4B20-4146-A0C4-93DDA86C887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22AF6-9A95-448C-84A1-143684789E5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7327B-9E86-494C-B79E-C18AB1E34B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25EF5-7D0C-4CEE-A712-E3B84A9DE33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2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C4BB-B899-47FA-A66C-C543E500A9A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FF57E-31C5-49BE-9E4D-C921577DADB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501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918E-D3FD-4766-8AD0-57BFFF6869E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B3141-A175-4DBF-B8F5-21D7A43A671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74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51A1E-B69B-4498-A80D-73896559084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E6E95-A731-4169-88DC-6772506AFB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40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3AA-B77E-4375-BCF2-4230AA4AD31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4346-2BE7-4903-BFA5-857EB64607B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31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185DE-EAB1-4942-BD75-B9E64CBB735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BE48C-16FA-4535-A0BA-7A0E4360CAE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96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42320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830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91654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160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11733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9006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06060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2661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1138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3397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67827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98371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512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69949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6836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4921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66320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6641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2287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21781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2260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93376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18199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065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66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713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154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EB465F-D111-4AB4-BF9D-273D7B90995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10F601-2C85-4435-BA5F-3DC2BA7C63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990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EB465F-D111-4AB4-BF9D-273D7B90995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10F601-2C85-4435-BA5F-3DC2BA7C63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02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EB465F-D111-4AB4-BF9D-273D7B90995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10F601-2C85-4435-BA5F-3DC2BA7C63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909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EB465F-D111-4AB4-BF9D-273D7B90995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10F601-2C85-4435-BA5F-3DC2BA7C63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797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EB465F-D111-4AB4-BF9D-273D7B90995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10F601-2C85-4435-BA5F-3DC2BA7C63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575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F395C9-DEF5-4DC8-A40B-09B13F093FF9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ＭＳ Ｐゴシック" panose="020B0600070205080204" pitchFamily="50" charset="-128"/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CD9542-F1A7-409E-AC71-9460111C7E54}" type="slidenum">
              <a:rPr lang="ja-JP" altLang="en-US">
                <a:solidFill>
                  <a:prstClr val="black">
                    <a:tint val="75000"/>
                  </a:prstClr>
                </a:solidFill>
                <a:ea typeface="ＭＳ Ｐゴシック" panose="020B0600070205080204" pitchFamily="50" charset="-128"/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9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012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37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eg"/><Relationship Id="rId18" Type="http://schemas.openxmlformats.org/officeDocument/2006/relationships/image" Target="../media/image105.png"/><Relationship Id="rId3" Type="http://schemas.openxmlformats.org/officeDocument/2006/relationships/image" Target="../media/image91.png"/><Relationship Id="rId21" Type="http://schemas.openxmlformats.org/officeDocument/2006/relationships/image" Target="../media/image108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17" Type="http://schemas.openxmlformats.org/officeDocument/2006/relationships/image" Target="../media/image104.png"/><Relationship Id="rId2" Type="http://schemas.openxmlformats.org/officeDocument/2006/relationships/image" Target="../media/image90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1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8.png"/><Relationship Id="rId19" Type="http://schemas.openxmlformats.org/officeDocument/2006/relationships/image" Target="../media/image106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7.png"/><Relationship Id="rId22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7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25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jpe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6.jpeg"/><Relationship Id="rId5" Type="http://schemas.openxmlformats.org/officeDocument/2006/relationships/image" Target="../media/image181.png"/><Relationship Id="rId10" Type="http://schemas.openxmlformats.org/officeDocument/2006/relationships/image" Target="../media/image185.jpeg"/><Relationship Id="rId4" Type="http://schemas.openxmlformats.org/officeDocument/2006/relationships/image" Target="../media/image180.png"/><Relationship Id="rId9" Type="http://schemas.openxmlformats.org/officeDocument/2006/relationships/image" Target="../media/image1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黒板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2794" y="369888"/>
            <a:ext cx="6663106" cy="4811055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93285" y="589861"/>
            <a:ext cx="3566160" cy="330278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06" y="1411505"/>
            <a:ext cx="507682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takahashi\Desktop\図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43" y="407931"/>
            <a:ext cx="2020285" cy="55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akahashi\Desktop\図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3127" y="4947155"/>
            <a:ext cx="1656584" cy="3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661940" y="3876059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基 礎 </a:t>
            </a:r>
            <a:r>
              <a:rPr kumimoji="1" lang="ja-JP" altLang="en-US" sz="3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lumMod val="57000"/>
                <a:lumOff val="43000"/>
                <a:alpha val="49000"/>
              </a:srgbClr>
            </a:gs>
            <a:gs pos="8000">
              <a:srgbClr val="85C2FF">
                <a:lumMod val="73000"/>
                <a:lumOff val="27000"/>
                <a:alpha val="67000"/>
              </a:srgbClr>
            </a:gs>
            <a:gs pos="18000">
              <a:srgbClr val="C4D6EB">
                <a:lumMod val="0"/>
                <a:lumOff val="10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53889" y="-132109"/>
            <a:ext cx="2973387" cy="4235450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335" y="1281375"/>
            <a:ext cx="6573837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135" y="1500450"/>
            <a:ext cx="41433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72" y="4753237"/>
            <a:ext cx="32210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997" y="1930662"/>
            <a:ext cx="29368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772" y="927362"/>
            <a:ext cx="5619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20748">
            <a:off x="3099368" y="1370057"/>
            <a:ext cx="2304819" cy="90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62815">
            <a:off x="827022" y="806712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枠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32038E-8 L 0.03854 0.03609 C 0.0467 0.04372 0.05972 0.05344 0.07344 0.06176 C 0.08906 0.07148 0.10226 0.07772 0.11181 0.08096 L 0.15781 0.09692 " pathEditMode="relative" rAng="1488564" ptsTypes="FffFF">
                                      <p:cBhvr>
                                        <p:cTn id="9" dur="2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55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90" fill="hold">
                                          <p:stCondLst>
                                            <p:cond delay="1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9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90" fill="hold">
                                          <p:stCondLst>
                                            <p:cond delay="5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9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647 C 0.02569 -0.04418 0.18958 -0.07148 0.21215 -0.10964 C 0.26354 -0.13879 0.27899 -0.14041 0.31215 -0.18158 C 0.34687 -0.22507 0.39757 -0.325 0.41111 -0.35716 C 0.43507 -0.4247 0.44809 -0.54869 0.45555 -0.58709 " pathEditMode="relative" rAng="0" ptsTypes="fafff">
                                      <p:cBhvr>
                                        <p:cTn id="43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9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oa-serv1\public\業務３課\04租税教育推進部\07テキスト・副読本等\03副読本パワーポイント版\【16】千種氏・最終納品\20160510納品\シート11\上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369" cy="4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oa-serv1\public\業務３課\04租税教育推進部\07テキスト・副読本等\03副読本パワーポイント版\【16】千種氏・最終納品\20160510納品\シート11\ユミ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776" y="3130475"/>
            <a:ext cx="1830925" cy="17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oa-serv1\public\業務３課\04租税教育推進部\07テキスト・副読本等\03副読本パワーポイント版\【16】千種氏・最終納品\20160510納品\シート11\sit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51075"/>
            <a:ext cx="9151369" cy="27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oa-serv1\public\業務３課\04租税教育推進部\07テキスト・副読本等\03副読本パワーポイント版\【16】千種氏・最終納品\20160510納品\シート11\タイチ tat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2" y="2257785"/>
            <a:ext cx="2636838" cy="42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下矢印 1"/>
          <p:cNvSpPr/>
          <p:nvPr/>
        </p:nvSpPr>
        <p:spPr>
          <a:xfrm rot="21171693">
            <a:off x="3945407" y="2350421"/>
            <a:ext cx="1610855" cy="1922717"/>
          </a:xfrm>
          <a:prstGeom prst="downArrow">
            <a:avLst/>
          </a:prstGeom>
          <a:solidFill>
            <a:srgbClr val="FF0000"/>
          </a:solidFill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699452" y="602428"/>
            <a:ext cx="6056350" cy="1527585"/>
          </a:xfrm>
          <a:prstGeom prst="roundRect">
            <a:avLst>
              <a:gd name="adj" fmla="val 10993"/>
            </a:avLst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学校プール一杯の水道料金はいくらくらいかな？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773009" y="678624"/>
            <a:ext cx="5903950" cy="1376083"/>
          </a:xfrm>
          <a:prstGeom prst="roundRect">
            <a:avLst>
              <a:gd name="adj" fmla="val 10993"/>
            </a:avLst>
          </a:prstGeom>
          <a:solidFill>
            <a:srgbClr val="FFFFF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約</a:t>
            </a:r>
            <a:r>
              <a:rPr kumimoji="1" lang="ja-JP" altLang="en-US" sz="60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２４</a:t>
            </a:r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万円</a:t>
            </a:r>
          </a:p>
        </p:txBody>
      </p:sp>
      <p:pic>
        <p:nvPicPr>
          <p:cNvPr id="8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30754" y="6153431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あくまでも参考価格です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33333E-6 4.74561E-6 L 0.00035 0.01248 L 0.00052 4.74561E-6 L 0.00105 0.01248 L 0.00122 4.74561E-6 L 0.00157 0.01248 L 0.00174 4.74561E-6 L 0.00209 0.01248 L 0.00226 4.74561E-6 L 0.00278 0.01248 L 0.00295 4.74561E-6 L 0.0033 0.01248 L 0.00365 4.74561E-6 L 0.00382 0.01248 L 0.00417 4.74561E-6 L 0.00434 0.01248 L 0.00469 4.74561E-6 " pathEditMode="relative" rAng="0" ptsTypes="FFFFFFFFFFFFFFFFF">
                                      <p:cBhvr>
                                        <p:cTn id="18" dur="106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62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oa-serv1\public\業務３課\04租税教育推進部\07テキスト・副読本等\03副読本パワーポイント版\【16】千種氏・最終納品\20160510納品\シート13\背景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7" y="-2721"/>
            <a:ext cx="9145227" cy="68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枠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0"/>
            <a:ext cx="9144793" cy="6858594"/>
          </a:xfrm>
          <a:prstGeom prst="rect">
            <a:avLst/>
          </a:prstGeom>
        </p:spPr>
      </p:pic>
      <p:pic>
        <p:nvPicPr>
          <p:cNvPr id="3075" name="Picture 3" descr="\\oa-serv1\public\業務３課\04租税教育推進部\07テキスト・副読本等\03副読本パワーポイント版\【16】千種氏・最終納品\20160510納品\シート13\タイチ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467" y="3697372"/>
            <a:ext cx="2091367" cy="18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oa-serv1\public\業務３課\04租税教育推進部\07テキスト・副読本等\03副読本パワーポイント版\【16】千種氏・最終納品\20160510納品\シート13\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53" y="4266255"/>
            <a:ext cx="2051097" cy="25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oa-serv1\public\業務３課\04租税教育推進部\07テキスト・副読本等\03副読本パワーポイント版\【16】千種氏・最終納品\20160510納品\シート13\ボール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348" y="4983239"/>
            <a:ext cx="630238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下矢印 12"/>
          <p:cNvSpPr/>
          <p:nvPr/>
        </p:nvSpPr>
        <p:spPr>
          <a:xfrm rot="2307647">
            <a:off x="7059835" y="800215"/>
            <a:ext cx="1610855" cy="1922717"/>
          </a:xfrm>
          <a:prstGeom prst="downArrow">
            <a:avLst/>
          </a:prstGeom>
          <a:solidFill>
            <a:srgbClr val="FF0000"/>
          </a:solidFill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502658" y="751177"/>
            <a:ext cx="6056350" cy="1527585"/>
          </a:xfrm>
          <a:prstGeom prst="roundRect">
            <a:avLst>
              <a:gd name="adj" fmla="val 10993"/>
            </a:avLst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校庭のサッカーゴールは　　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　いくらくらいかな？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578858" y="826927"/>
            <a:ext cx="5903950" cy="1376083"/>
          </a:xfrm>
          <a:prstGeom prst="roundRect">
            <a:avLst>
              <a:gd name="adj" fmla="val 10993"/>
            </a:avLst>
          </a:prstGeom>
          <a:solidFill>
            <a:srgbClr val="FFFFF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約</a:t>
            </a:r>
            <a:r>
              <a:rPr kumimoji="1" lang="ja-JP" altLang="en-US" sz="60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３０</a:t>
            </a:r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万円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30754" y="6153431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あくまでも参考価格です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9" dur="13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path" presetSubtype="0" ac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88889E-6 3.66644E-6 L 0.08507 0.00046 C 0.1026 0.00046 0.12951 -0.00255 0.15711 -0.00856 C 0.18836 -0.01411 0.21267 -0.02198 0.22968 -0.02984 L 0.31111 -0.06431 " pathEditMode="relative" rAng="4873280" ptsTypes="FffFF">
                                      <p:cBhvr>
                                        <p:cTn id="34" dur="13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20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4" presetClass="path" presetSubtype="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72222E-6 -2.32015E-6 L 0.07708 -0.06592 C 0.0927 -0.08027 0.11805 -0.09206 0.14548 -0.099 C 0.17638 -0.1071 0.20191 -0.10779 0.221 -0.1027 L 0.31093 -0.08003 " pathEditMode="relative" rAng="-656223" ptsTypes="FffFF">
                                      <p:cBhvr>
                                        <p:cTn id="36" dur="29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6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900000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pat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31111 -0.06477 C 0.31493 -0.07541 0.31337 -0.08975 0.30868 -0.09623 C 0.30434 -0.10247 0.29705 -0.10178 0.29114 -0.0953 C 0.28541 -0.0879 0.2835 -0.07703 0.28784 -0.07078 C 0.29288 -0.06384 0.29896 -0.06847 0.30139 -0.08004 C 0.30364 -0.09207 0.30208 -0.10594 0.29757 -0.11196 C 0.29392 -0.11867 0.28541 -0.11844 0.27968 -0.11127 C 0.27396 -0.10456 0.27257 -0.09276 0.27691 -0.08698 C 0.28125 -0.08073 0.28767 -0.08536 0.2901 -0.09646 C 0.29271 -0.10826 0.29097 -0.12214 0.28663 -0.12838 C 0.28194 -0.13509 0.27413 -0.13486 0.26823 -0.12792 C 0.26267 -0.12098 0.26111 -0.10988 0.2658 -0.10294 C 0.26944 -0.09739 0.27604 -0.10201 0.27899 -0.11265 C 0.28177 -0.12376 0.27951 -0.13856 0.27534 -0.14481 C 0.27083 -0.15128 0.26284 -0.15082 0.25712 -0.14388 C 0.25156 -0.13694 0.25 -0.12584 0.25451 -0.11936 C 0.25885 -0.11288 0.26475 -0.11774 0.26771 -0.12908 C 0.26996 -0.14018 0.26857 -0.15429 0.26423 -0.16077 C 0.25955 -0.16748 0.25208 -0.16724 0.24635 -0.15984 C 0.24045 -0.15267 0.23906 -0.1418 0.24323 -0.13509 C 0.24774 -0.12954 0.25399 -0.13324 0.25659 -0.14481 C 0.25868 -0.15684 0.25712 -0.17118 0.25312 -0.17673 C 0.24878 -0.18321 0.2408 -0.18297 0.23524 -0.1758 C 0.22968 -0.16863 0.22812 -0.15799 0.23246 -0.15151 C 0.23646 -0.1455 0.24236 -0.15013 0.24548 -0.161 C 0.24826 -0.17257 0.24618 -0.18714 0.24184 -0.19338 C 0.23802 -0.19894 0.22934 -0.1994 0.22378 -0.192 C 0.21788 -0.18529 0.21666 -0.17418 0.22083 -0.16794 C 0.22517 -0.16169 0.23159 -0.16609 0.23385 -0.17765 C 0.23646 -0.18922 0.23541 -0.20287 0.23055 -0.20935 C 0.22639 -0.21559 0.21857 -0.2149 0.21302 -0.20749 C 0.20764 -0.20079 0.20625 -0.18922 0.21041 -0.18367 C 0.21441 -0.17742 0.22066 -0.18205 0.22257 -0.19362 " pathEditMode="relative" rAng="8251451" ptsTypes="fffffffffffffffffffffffffffffffff">
                                      <p:cBhvr>
                                        <p:cTn id="40" dur="1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71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0.22239 -0.19407 L 0.19861 -0.24797 C 0.1934 -0.25977 0.18351 -0.27272 0.17292 -0.28591 C 0.16076 -0.30071 0.15035 -0.31135 0.14062 -0.31552 L 0.09878 -0.34143 " pathEditMode="relative" rAng="2509160" ptsTypes="FffFF">
                                      <p:cBhvr>
                                        <p:cTn id="42" dur="2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" y="-83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oa-serv1\public\業務３課\04租税教育推進部\07テキスト・副読本等\03副読本パワーポイント版\【16】千種氏・最終納品\20160510納品\シート14\バック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00"/>
            <a:ext cx="9144000" cy="68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oa-serv1\public\業務３課\04租税教育推進部\07テキスト・副読本等\03副読本パワーポイント版\【16】千種氏・最終納品\20160510納品\シート14\模型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469" y="2205648"/>
            <a:ext cx="2876109" cy="46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4100" name="Picture 4" descr="\\oa-serv1\public\業務３課\04租税教育推進部\07テキスト・副読本等\03副読本パワーポイント版\【16】千種氏・最終納品\20160510納品\シート14\ユミ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10" y="977462"/>
            <a:ext cx="2379146" cy="473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下矢印 8"/>
          <p:cNvSpPr/>
          <p:nvPr/>
        </p:nvSpPr>
        <p:spPr>
          <a:xfrm rot="16707350">
            <a:off x="3365313" y="1661075"/>
            <a:ext cx="1882033" cy="2377498"/>
          </a:xfrm>
          <a:prstGeom prst="downArrow">
            <a:avLst/>
          </a:prstGeom>
          <a:solidFill>
            <a:srgbClr val="FF0000"/>
          </a:solidFill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2592356" y="432088"/>
            <a:ext cx="6056350" cy="1527585"/>
          </a:xfrm>
          <a:prstGeom prst="roundRect">
            <a:avLst>
              <a:gd name="adj" fmla="val 10993"/>
            </a:avLst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人体模型は</a:t>
            </a:r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いくらくらいかな？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668555" y="507838"/>
            <a:ext cx="5903950" cy="1376083"/>
          </a:xfrm>
          <a:prstGeom prst="roundRect">
            <a:avLst>
              <a:gd name="adj" fmla="val 10993"/>
            </a:avLst>
          </a:prstGeom>
          <a:solidFill>
            <a:srgbClr val="FFFFF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約</a:t>
            </a:r>
            <a:r>
              <a:rPr kumimoji="1" lang="ja-JP" altLang="en-US" sz="60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１５</a:t>
            </a:r>
            <a:r>
              <a:rPr kumimoji="1"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万円</a:t>
            </a:r>
          </a:p>
        </p:txBody>
      </p:sp>
      <p:pic>
        <p:nvPicPr>
          <p:cNvPr id="4101" name="Picture 5" descr="\\oa-serv1\public\業務３課\04租税教育推進部\07テキスト・副読本等\03副読本パワーポイント版\【16】千種氏・最終納品\20160510納品\シート14\タイチ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160" y="3881867"/>
            <a:ext cx="4573074" cy="30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030754" y="6153431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あくまでも参考価格です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19685E-6 L 0.05034 0.06292 C 0.06076 0.07587 0.0783 0.09183 0.09687 0.1064 C 0.11875 0.12329 0.13715 0.13439 0.15087 0.13995 L 0.21736 0.16655 " pathEditMode="relative" rAng="1795077" ptsTypes="FffFF">
                                      <p:cBhvr>
                                        <p:cTn id="17" dur="2500" spd="-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95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3" dur="15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969 -0.00046 L -0.02639 -0.02845 C -0.03802 -0.03377 -0.0559 -0.04094 -0.07465 -0.04673 C -0.09635 -0.0532 -0.11372 -0.05714 -0.12622 -0.05829 L -0.1849 -0.06616 " pathEditMode="relative" rAng="771143" ptsTypes="FffFF">
                                      <p:cBhvr>
                                        <p:cTn id="35" dur="22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39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7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0000">
              <a:srgbClr val="FDECE1">
                <a:lumMod val="0"/>
                <a:lumOff val="100000"/>
              </a:srgbClr>
            </a:gs>
            <a:gs pos="74000">
              <a:srgbClr val="F0EBD5">
                <a:lumMod val="0"/>
                <a:lumOff val="100000"/>
              </a:srgbClr>
            </a:gs>
            <a:gs pos="100000">
              <a:schemeClr val="accent2">
                <a:lumMod val="29000"/>
                <a:lumOff val="7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6388" name="奥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950" y="1890713"/>
            <a:ext cx="31210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頭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074" y="2346583"/>
            <a:ext cx="2164584" cy="183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ベース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" y="1575541"/>
            <a:ext cx="7013448" cy="4865073"/>
          </a:xfrm>
          <a:prstGeom prst="rect">
            <a:avLst/>
          </a:prstGeom>
        </p:spPr>
      </p:pic>
      <p:pic>
        <p:nvPicPr>
          <p:cNvPr id="4" name="はは～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5062538"/>
            <a:ext cx="30527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税をおさめよ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663" y="360363"/>
            <a:ext cx="44196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グループ化 15"/>
          <p:cNvGrpSpPr/>
          <p:nvPr/>
        </p:nvGrpSpPr>
        <p:grpSpPr>
          <a:xfrm>
            <a:off x="2264758" y="2413260"/>
            <a:ext cx="1402269" cy="2180516"/>
            <a:chOff x="2359026" y="2353939"/>
            <a:chExt cx="1491612" cy="2258502"/>
          </a:xfrm>
        </p:grpSpPr>
        <p:pic>
          <p:nvPicPr>
            <p:cNvPr id="16389" name="腕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59026" y="2353939"/>
              <a:ext cx="1108075" cy="225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土器パーツ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4579" y="3881364"/>
              <a:ext cx="806059" cy="7310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1312863" y="288388"/>
            <a:ext cx="7359650" cy="4882852"/>
            <a:chOff x="1312937" y="1134417"/>
            <a:chExt cx="7359261" cy="4882708"/>
          </a:xfrm>
        </p:grpSpPr>
        <p:grpSp>
          <p:nvGrpSpPr>
            <p:cNvPr id="17429" name="グループ化 12"/>
            <p:cNvGrpSpPr>
              <a:grpSpLocks/>
            </p:cNvGrpSpPr>
            <p:nvPr/>
          </p:nvGrpSpPr>
          <p:grpSpPr bwMode="auto">
            <a:xfrm>
              <a:off x="1512888" y="1414151"/>
              <a:ext cx="777875" cy="4601684"/>
              <a:chOff x="1408375" y="1156139"/>
              <a:chExt cx="777806" cy="4771696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1408438" y="1155784"/>
                <a:ext cx="777765" cy="47720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1408438" y="2800240"/>
                <a:ext cx="777765" cy="1255977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0" name="グループ化 21"/>
            <p:cNvGrpSpPr>
              <a:grpSpLocks/>
            </p:cNvGrpSpPr>
            <p:nvPr/>
          </p:nvGrpSpPr>
          <p:grpSpPr bwMode="auto">
            <a:xfrm>
              <a:off x="2290763" y="1414151"/>
              <a:ext cx="1250950" cy="4601684"/>
              <a:chOff x="2186181" y="1156139"/>
              <a:chExt cx="1250715" cy="4771696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2186203" y="1155784"/>
                <a:ext cx="1250649" cy="4772051"/>
              </a:xfrm>
              <a:prstGeom prst="rect">
                <a:avLst/>
              </a:prstGeom>
              <a:solidFill>
                <a:srgbClr val="E5FFCD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2186203" y="2800240"/>
                <a:ext cx="1250649" cy="1255977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1" name="グループ化 22"/>
            <p:cNvGrpSpPr>
              <a:grpSpLocks/>
            </p:cNvGrpSpPr>
            <p:nvPr/>
          </p:nvGrpSpPr>
          <p:grpSpPr bwMode="auto">
            <a:xfrm>
              <a:off x="3541713" y="1414151"/>
              <a:ext cx="1250950" cy="4601684"/>
              <a:chOff x="3436896" y="1156139"/>
              <a:chExt cx="1250715" cy="4771696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3436852" y="1155784"/>
                <a:ext cx="1250649" cy="4772051"/>
              </a:xfrm>
              <a:prstGeom prst="rect">
                <a:avLst/>
              </a:prstGeom>
              <a:solidFill>
                <a:srgbClr val="FFEDB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436852" y="2800240"/>
                <a:ext cx="1250649" cy="1255977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2" name="グループ化 23"/>
            <p:cNvGrpSpPr>
              <a:grpSpLocks/>
            </p:cNvGrpSpPr>
            <p:nvPr/>
          </p:nvGrpSpPr>
          <p:grpSpPr bwMode="auto">
            <a:xfrm>
              <a:off x="4792663" y="1414151"/>
              <a:ext cx="1250950" cy="4601684"/>
              <a:chOff x="4687611" y="1156139"/>
              <a:chExt cx="1250717" cy="4771696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4687501" y="1155784"/>
                <a:ext cx="1250651" cy="4772051"/>
              </a:xfrm>
              <a:prstGeom prst="rect">
                <a:avLst/>
              </a:prstGeom>
              <a:solidFill>
                <a:srgbClr val="FFE0B7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4687501" y="2800240"/>
                <a:ext cx="1250651" cy="1255977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3" name="グループ化 24"/>
            <p:cNvGrpSpPr>
              <a:grpSpLocks/>
            </p:cNvGrpSpPr>
            <p:nvPr/>
          </p:nvGrpSpPr>
          <p:grpSpPr bwMode="auto">
            <a:xfrm>
              <a:off x="6043613" y="1414151"/>
              <a:ext cx="1514585" cy="4601684"/>
              <a:chOff x="5938328" y="1156139"/>
              <a:chExt cx="1713204" cy="4771696"/>
            </a:xfrm>
          </p:grpSpPr>
          <p:sp>
            <p:nvSpPr>
              <p:cNvPr id="2" name="正方形/長方形 1"/>
              <p:cNvSpPr/>
              <p:nvPr/>
            </p:nvSpPr>
            <p:spPr>
              <a:xfrm>
                <a:off x="5938129" y="1155784"/>
                <a:ext cx="1712989" cy="4772051"/>
              </a:xfrm>
              <a:prstGeom prst="rect">
                <a:avLst/>
              </a:prstGeom>
              <a:solidFill>
                <a:srgbClr val="FFE5FF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5938129" y="2800240"/>
                <a:ext cx="1712989" cy="1255977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4" name="グループ化 25"/>
            <p:cNvGrpSpPr>
              <a:grpSpLocks/>
            </p:cNvGrpSpPr>
            <p:nvPr/>
          </p:nvGrpSpPr>
          <p:grpSpPr bwMode="auto">
            <a:xfrm>
              <a:off x="7557773" y="1412221"/>
              <a:ext cx="1114425" cy="4604904"/>
              <a:chOff x="7651532" y="1155474"/>
              <a:chExt cx="1114062" cy="4775038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7651532" y="1156138"/>
                <a:ext cx="861829" cy="4774374"/>
              </a:xfrm>
              <a:prstGeom prst="rect">
                <a:avLst/>
              </a:prstGeom>
              <a:gradFill flip="none" rotWithShape="1">
                <a:gsLst>
                  <a:gs pos="0">
                    <a:srgbClr val="DBB7FF"/>
                  </a:gs>
                  <a:gs pos="67000">
                    <a:srgbClr val="DBB7FF">
                      <a:lumMod val="49000"/>
                      <a:lumOff val="51000"/>
                    </a:srgbClr>
                  </a:gs>
                  <a:gs pos="100000">
                    <a:srgbClr val="E8D1FF">
                      <a:alpha val="10000"/>
                    </a:srgbClr>
                  </a:gs>
                </a:gsLst>
                <a:lin ang="0" scaled="1"/>
                <a:tileRect/>
              </a:gra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7651591" y="2799932"/>
                <a:ext cx="988638" cy="1255976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8513277" y="1155474"/>
                <a:ext cx="252317" cy="47720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7435" name="Picture 44" descr="C:\Users\takahashi\Desktop\p16\0歳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937" y="1154848"/>
              <a:ext cx="455395" cy="230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6" name="Picture 45" descr="C:\Users\takahashi\Desktop\p16\10歳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111" y="1134417"/>
              <a:ext cx="744026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7" name="Picture 46" descr="C:\Users\takahashi\Desktop\p16\20歳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038" y="1148024"/>
              <a:ext cx="577261" cy="24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8" name="Picture 47" descr="C:\Users\takahashi\Desktop\p16\30歳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047" y="1154848"/>
              <a:ext cx="583675" cy="21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9" name="Picture 48" descr="C:\Users\takahashi\Desktop\p16\40歳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540" y="1154848"/>
              <a:ext cx="570847" cy="21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0" name="Picture 49" descr="C:\Users\takahashi\Desktop\p16\80歳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5918" y="1164468"/>
              <a:ext cx="788924" cy="21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735013" y="567788"/>
            <a:ext cx="777875" cy="4602162"/>
            <a:chOff x="630238" y="1414151"/>
            <a:chExt cx="777875" cy="4601684"/>
          </a:xfrm>
        </p:grpSpPr>
        <p:grpSp>
          <p:nvGrpSpPr>
            <p:cNvPr id="17423" name="グループ化 14"/>
            <p:cNvGrpSpPr>
              <a:grpSpLocks/>
            </p:cNvGrpSpPr>
            <p:nvPr/>
          </p:nvGrpSpPr>
          <p:grpSpPr bwMode="auto">
            <a:xfrm>
              <a:off x="630238" y="1414151"/>
              <a:ext cx="777875" cy="4601684"/>
              <a:chOff x="630578" y="1156136"/>
              <a:chExt cx="777798" cy="4771696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630578" y="1156136"/>
                <a:ext cx="777798" cy="477169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630578" y="2800470"/>
                <a:ext cx="777798" cy="1255883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7424" name="Picture 41" descr="C:\Users\takahashi\Desktop\p16\国税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31" y="2061657"/>
              <a:ext cx="631087" cy="37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42" descr="C:\Users\takahashi\Desktop\p16\国税地方税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22" y="3207830"/>
              <a:ext cx="679104" cy="82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43" descr="C:\Users\takahashi\Desktop\p16\地方税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76" y="4887535"/>
              <a:ext cx="706543" cy="45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正方形/長方形 44"/>
          <p:cNvSpPr/>
          <p:nvPr/>
        </p:nvSpPr>
        <p:spPr bwMode="auto">
          <a:xfrm>
            <a:off x="8420100" y="561438"/>
            <a:ext cx="252413" cy="460057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1031" name="Picture 7" descr="C:\Users\takahashi\Desktop\無題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6574" y="4362898"/>
            <a:ext cx="2676880" cy="22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oa-serv1\public\業務３課\04租税教育推進部\07テキスト・副読本等\03副読本パワーポイント版\副読本イラストデータ(ﾒﾃﾞｨｱMGから)\JPG・PDF\P26-2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764" y="5196069"/>
            <a:ext cx="1183268" cy="16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oa-serv1\public\業務３課\04租税教育推進部\07テキスト・副読本等\03副読本パワーポイント版\副読本イラストデータ(ﾒﾃﾞｨｱMGから)\JPG・PDF\P26-1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7239" y="5188316"/>
            <a:ext cx="1176266" cy="16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枠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61"/>
            <a:ext cx="9144793" cy="68585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0CE7D5-CF3A-43F4-9C5E-58AF53465AD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087" y="4494316"/>
            <a:ext cx="1644237" cy="38687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D841CD2-59D9-437F-9370-5F94B00847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025" y="2276960"/>
            <a:ext cx="1228896" cy="40010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0E11668-E786-4E3F-B53C-7012E3FA84A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00" y="746897"/>
            <a:ext cx="1161050" cy="39601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A7150F-980D-4B3B-95A6-B404D51C4C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0964" y="1585820"/>
            <a:ext cx="1019317" cy="40963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DAFA0D5-92E8-454C-91C6-C9E3E3992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587" y="1118929"/>
            <a:ext cx="1238423" cy="40963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F9930B7-AD53-4967-A102-69EC11D3962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093" y="1370255"/>
            <a:ext cx="1267002" cy="41275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F8FE33F-EFDF-4F81-82DC-889BFD90043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13" y="2766326"/>
            <a:ext cx="1185212" cy="42868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DD42FD4-B16A-48CD-AC76-889AD57DB0A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705" y="3582331"/>
            <a:ext cx="1441589" cy="39855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49BFA4B-3D29-4850-987C-19B58F58FA6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67" y="4494316"/>
            <a:ext cx="1198958" cy="36961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050DBEE-90FC-4E72-A4A2-496FC35377A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956" y="3759812"/>
            <a:ext cx="1502531" cy="3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>
            <a:alpha val="1176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306117" y="792018"/>
            <a:ext cx="7254875" cy="5265738"/>
            <a:chOff x="1306117" y="792018"/>
            <a:chExt cx="7254875" cy="526573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117" y="792018"/>
              <a:ext cx="7254875" cy="526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349" y="1012016"/>
              <a:ext cx="6380078" cy="2823873"/>
            </a:xfrm>
            <a:prstGeom prst="rect">
              <a:avLst/>
            </a:prstGeom>
          </p:spPr>
        </p:pic>
      </p:grpSp>
      <p:pic>
        <p:nvPicPr>
          <p:cNvPr id="1028" name="Picture 4" descr="C:\Users\takahashi\Desktop\無題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3878118"/>
            <a:ext cx="2774554" cy="278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中かっこ 3"/>
          <p:cNvSpPr/>
          <p:nvPr/>
        </p:nvSpPr>
        <p:spPr>
          <a:xfrm rot="5400000">
            <a:off x="4721019" y="865836"/>
            <a:ext cx="342899" cy="6300789"/>
          </a:xfrm>
          <a:prstGeom prst="rightBrace">
            <a:avLst>
              <a:gd name="adj1" fmla="val 456602"/>
              <a:gd name="adj2" fmla="val 49698"/>
            </a:avLst>
          </a:prstGeom>
          <a:ln w="38100">
            <a:solidFill>
              <a:schemeClr val="bg1"/>
            </a:solidFill>
          </a:ln>
          <a:effectLst>
            <a:glow rad="12700">
              <a:schemeClr val="bg1">
                <a:alpha val="41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8437" name="Picture 5" descr="C:\Users\takahashi\Desktop\p17\50種類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554" y="4273406"/>
            <a:ext cx="4318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5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oa-serv1\public\業務３課\04租税教育推進部\07テキスト・副読本等\03副読本パワーポイント版\副読本イラストデータ(ﾒﾃﾞｨｱMGから)\JPG・PDF\P2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21" y="772417"/>
            <a:ext cx="2253754" cy="33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478465" y="479438"/>
            <a:ext cx="6294868" cy="1818169"/>
          </a:xfrm>
          <a:prstGeom prst="roundRect">
            <a:avLst/>
          </a:prstGeom>
          <a:solidFill>
            <a:srgbClr val="C6EC08"/>
          </a:solidFill>
          <a:ln>
            <a:noFill/>
          </a:ln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2016000" rIns="180000" rtlCol="0" anchor="ctr"/>
          <a:lstStyle/>
          <a:p>
            <a:r>
              <a:rPr lang="ja-JP" altLang="en-US" sz="28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ヒゲ税</a:t>
            </a:r>
            <a:endParaRPr lang="en-US" altLang="ja-JP" sz="2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1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世紀末、ロシアで制定。ヒゲぼうぼうの人がヒゲを整えないと課された税金。先進的国家にすることをめざし、国民の意識改革のため、ピョートル１世が作った。現在は廃止された。</a:t>
            </a:r>
          </a:p>
        </p:txBody>
      </p:sp>
      <p:pic>
        <p:nvPicPr>
          <p:cNvPr id="3" name="ひげ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93" y="581925"/>
            <a:ext cx="16843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478465" y="2525842"/>
            <a:ext cx="6294868" cy="1818169"/>
          </a:xfrm>
          <a:prstGeom prst="roundRect">
            <a:avLst/>
          </a:prstGeom>
          <a:solidFill>
            <a:srgbClr val="C6EC08"/>
          </a:solidFill>
          <a:ln>
            <a:noFill/>
          </a:ln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ポテトチップス税</a:t>
            </a:r>
            <a:endParaRPr lang="en-US" altLang="ja-JP" sz="28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2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ハンガリーで肥満防止のために導入された。</a:t>
            </a:r>
            <a:endParaRPr lang="en-US" altLang="ja-JP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塩分や糖分の高いスナック菓子やジュースに</a:t>
            </a:r>
            <a:endParaRPr lang="en-US" altLang="ja-JP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対して課せられる。</a:t>
            </a:r>
            <a:endParaRPr lang="en-US" altLang="ja-JP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8465" y="4556505"/>
            <a:ext cx="8187070" cy="1818169"/>
          </a:xfrm>
          <a:prstGeom prst="roundRect">
            <a:avLst/>
          </a:prstGeom>
          <a:solidFill>
            <a:srgbClr val="C6EC08"/>
          </a:solidFill>
          <a:ln>
            <a:noFill/>
          </a:ln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2736000" rIns="180000" rtlCol="0" anchor="ctr"/>
          <a:lstStyle/>
          <a:p>
            <a:r>
              <a:rPr lang="ja-JP" altLang="en-US" sz="28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トランプ類税</a:t>
            </a:r>
            <a:endParaRPr lang="en-US" altLang="ja-JP" sz="28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2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昭和３２（</a:t>
            </a:r>
            <a:r>
              <a:rPr lang="en-US" altLang="ja-JP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1957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）年、日本でギャンブル性の強いマージャンはい、トランプ、花札などに対して課せられた。</a:t>
            </a:r>
            <a:endParaRPr lang="en-US" altLang="ja-JP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平成元（</a:t>
            </a:r>
            <a:r>
              <a:rPr lang="en-US" altLang="ja-JP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1989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）年に廃止された。</a:t>
            </a:r>
          </a:p>
        </p:txBody>
      </p:sp>
      <p:pic>
        <p:nvPicPr>
          <p:cNvPr id="4" name="ポテチ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553" y="2657844"/>
            <a:ext cx="2032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トランプ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92" y="4754240"/>
            <a:ext cx="205581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oa-serv1\public\業務３課\04租税教育推進部\07テキスト・副読本等\03副読本パワーポイント版\【16】千種氏・最終納品\20160510納品\シート19\窓１空き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460" y="14962"/>
            <a:ext cx="7985539" cy="59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akahashi\Desktop\P31-2 - コピー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023" y="4929520"/>
            <a:ext cx="1955333" cy="17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akahashi\Desktop\P31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59" y="5082502"/>
            <a:ext cx="1192075" cy="15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takahashi\Desktop\P31-2 - コピー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60" y="5023892"/>
            <a:ext cx="1183797" cy="164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 rot="10800000">
            <a:off x="-183934" y="4776395"/>
            <a:ext cx="9480331" cy="2133626"/>
          </a:xfrm>
          <a:prstGeom prst="rect">
            <a:avLst/>
          </a:prstGeom>
          <a:gradFill flip="none" rotWithShape="1">
            <a:gsLst>
              <a:gs pos="0">
                <a:srgbClr val="CDFFCD"/>
              </a:gs>
              <a:gs pos="50000">
                <a:schemeClr val="accent1">
                  <a:tint val="44500"/>
                  <a:satMod val="160000"/>
                  <a:alpha val="2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-336331" y="-468104"/>
            <a:ext cx="9480331" cy="5601269"/>
          </a:xfrm>
          <a:prstGeom prst="rect">
            <a:avLst/>
          </a:prstGeom>
          <a:gradFill flip="none" rotWithShape="1">
            <a:gsLst>
              <a:gs pos="0">
                <a:srgbClr val="CDFFCD"/>
              </a:gs>
              <a:gs pos="50000">
                <a:schemeClr val="accent1">
                  <a:tint val="44500"/>
                  <a:satMod val="160000"/>
                  <a:alpha val="2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196" y="2526146"/>
            <a:ext cx="9452624" cy="27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5E9EFF">
                <a:lumMod val="85000"/>
                <a:lumOff val="15000"/>
              </a:srgbClr>
            </a:gs>
            <a:gs pos="88000">
              <a:srgbClr val="85C2FF">
                <a:lumMod val="54000"/>
                <a:lumOff val="46000"/>
              </a:srgbClr>
            </a:gs>
            <a:gs pos="67000">
              <a:srgbClr val="C4D6EB">
                <a:lumMod val="0"/>
                <a:lumOff val="100000"/>
              </a:srgbClr>
            </a:gs>
            <a:gs pos="35000">
              <a:srgbClr val="FFEBFA">
                <a:lumMod val="0"/>
                <a:lumOff val="10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2522483"/>
            <a:ext cx="9144000" cy="4335517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8000">
                <a:schemeClr val="bg1">
                  <a:alpha val="60000"/>
                </a:schemeClr>
              </a:gs>
              <a:gs pos="64000">
                <a:srgbClr val="C4D6EB">
                  <a:lumMod val="0"/>
                  <a:lumOff val="100000"/>
                </a:srgbClr>
              </a:gs>
              <a:gs pos="35000">
                <a:srgbClr val="FFEBFA"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税理士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491" y="683673"/>
            <a:ext cx="3259137" cy="4351337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2386532" y="5022857"/>
            <a:ext cx="458114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ぜい　　　　 　</a:t>
            </a:r>
            <a:r>
              <a:rPr lang="ja-JP" altLang="en-US" sz="2000" dirty="0" err="1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り　　　　　</a:t>
            </a:r>
            <a:r>
              <a:rPr lang="ja-JP" altLang="en-US" sz="2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し</a:t>
            </a:r>
            <a:endParaRPr lang="en-US" altLang="ja-JP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6600" b="1" spc="300" dirty="0">
                <a:ln w="11430" cmpd="sng">
                  <a:solidFill>
                    <a:srgbClr val="5B9BD5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5B9BD5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　理　士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5581707" y="1009374"/>
            <a:ext cx="2484272" cy="4078519"/>
            <a:chOff x="5581707" y="1009374"/>
            <a:chExt cx="2484272" cy="4078519"/>
          </a:xfrm>
        </p:grpSpPr>
        <p:sp>
          <p:nvSpPr>
            <p:cNvPr id="2" name="円/楕円 1"/>
            <p:cNvSpPr/>
            <p:nvPr/>
          </p:nvSpPr>
          <p:spPr>
            <a:xfrm>
              <a:off x="5875282" y="1019885"/>
              <a:ext cx="1870841" cy="1723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女性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1707" y="1009374"/>
              <a:ext cx="2484272" cy="4078519"/>
            </a:xfrm>
            <a:prstGeom prst="rect">
              <a:avLst/>
            </a:prstGeom>
          </p:spPr>
        </p:pic>
      </p:grpSp>
      <p:pic>
        <p:nvPicPr>
          <p:cNvPr id="11" name="バッジ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46" r="-268"/>
          <a:stretch/>
        </p:blipFill>
        <p:spPr>
          <a:xfrm>
            <a:off x="1836000" y="1731260"/>
            <a:ext cx="5544000" cy="25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872360" y="5591160"/>
            <a:ext cx="314369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1000</a:t>
            </a:r>
          </a:p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残り　</a:t>
            </a:r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900</a:t>
            </a:r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23456" y="5591160"/>
            <a:ext cx="314369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　２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00</a:t>
            </a:r>
          </a:p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残り　　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  <a:endParaRPr lang="ja-JP" altLang="en-US" sz="2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社長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310" y="3192062"/>
            <a:ext cx="2105166" cy="181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社長" title="新入社員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7936" y="2984847"/>
            <a:ext cx="1911067" cy="20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3183637" y="553014"/>
            <a:ext cx="2074862" cy="2205037"/>
            <a:chOff x="3232536" y="553413"/>
            <a:chExt cx="2074862" cy="2205037"/>
          </a:xfrm>
        </p:grpSpPr>
        <p:pic>
          <p:nvPicPr>
            <p:cNvPr id="18" name="玉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536" y="553413"/>
              <a:ext cx="2074862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3638580" y="1094794"/>
              <a:ext cx="12627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</a:t>
              </a:r>
            </a:p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１００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183637" y="553413"/>
            <a:ext cx="2074862" cy="2205037"/>
            <a:chOff x="3232536" y="553413"/>
            <a:chExt cx="2074862" cy="2205037"/>
          </a:xfrm>
        </p:grpSpPr>
        <p:pic>
          <p:nvPicPr>
            <p:cNvPr id="15" name="玉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536" y="553413"/>
              <a:ext cx="2074862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3638580" y="1094794"/>
              <a:ext cx="12627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</a:t>
              </a:r>
            </a:p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１００</a:t>
              </a:r>
            </a:p>
          </p:txBody>
        </p:sp>
      </p:grpSp>
      <p:pic>
        <p:nvPicPr>
          <p:cNvPr id="20" name="社長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005" y="2595022"/>
            <a:ext cx="26035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キラキラ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740" y="2540028"/>
            <a:ext cx="10826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腕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906" y="2880998"/>
            <a:ext cx="39052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グループ化 28"/>
          <p:cNvGrpSpPr/>
          <p:nvPr/>
        </p:nvGrpSpPr>
        <p:grpSpPr>
          <a:xfrm>
            <a:off x="4644476" y="1367721"/>
            <a:ext cx="3644900" cy="3767137"/>
            <a:chOff x="4644476" y="1367721"/>
            <a:chExt cx="3644900" cy="3767137"/>
          </a:xfrm>
        </p:grpSpPr>
        <p:pic>
          <p:nvPicPr>
            <p:cNvPr id="26" name="平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476" y="1367721"/>
              <a:ext cx="3644900" cy="376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5544595" y="2030740"/>
              <a:ext cx="12627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</a:t>
              </a:r>
            </a:p>
            <a:p>
              <a:pPr algn="ctr"/>
              <a:r>
                <a:rPr lang="ja-JP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１００</a:t>
              </a:r>
            </a:p>
          </p:txBody>
        </p:sp>
      </p:grpSp>
      <p:sp>
        <p:nvSpPr>
          <p:cNvPr id="6" name="角丸四角形 5"/>
          <p:cNvSpPr/>
          <p:nvPr/>
        </p:nvSpPr>
        <p:spPr>
          <a:xfrm>
            <a:off x="1354290" y="5004985"/>
            <a:ext cx="2162213" cy="48012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　長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5094876" y="5004982"/>
            <a:ext cx="2162213" cy="48012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新入社員</a:t>
            </a:r>
          </a:p>
        </p:txBody>
      </p:sp>
      <p:pic>
        <p:nvPicPr>
          <p:cNvPr id="30" name="ユミ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754" y="376487"/>
            <a:ext cx="1874080" cy="238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枠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324 L 0.05729 -0.00971 C 0.06962 -0.0111 0.08767 -0.01133 0.1066 -0.01133 C 0.12812 -0.01133 0.14531 -0.0111 0.15764 -0.00971 L 0.2158 -0.0032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4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301 L -0.03004 -0.01018 C -0.03646 -0.0118 -0.04601 -0.01226 -0.05573 -0.01226 C -0.06702 -0.01226 -0.07587 -0.0118 -0.08229 -0.01018 L -0.11215 -0.00301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-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11215 -0.00301 L -0.11111 0.0754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158 -0.00323 L 0.2158 0.13668 " pathEditMode="relative" rAng="0" ptsTypes="AA">
                                      <p:cBhvr>
                                        <p:cTn id="16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4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800" tmFilter="0, 0; .2, .5; .8, .5; 1, 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4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3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玉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8903" y="902341"/>
            <a:ext cx="1966913" cy="179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社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901" y="3109790"/>
            <a:ext cx="2105166" cy="181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平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97077" y="3014349"/>
            <a:ext cx="1786020" cy="19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46669" y="5585265"/>
            <a:ext cx="30769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1000</a:t>
            </a:r>
          </a:p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残り</a:t>
            </a:r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 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600</a:t>
            </a:r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66545" y="5585265"/>
            <a:ext cx="30769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　２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00</a:t>
            </a:r>
          </a:p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残り　　</a:t>
            </a:r>
            <a:r>
              <a: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160</a:t>
            </a:r>
            <a:endParaRPr lang="ja-JP" altLang="en-US" sz="2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4" name="玉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60620">
            <a:off x="1121606" y="487416"/>
            <a:ext cx="2489507" cy="26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社長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080" y="546464"/>
            <a:ext cx="2537747" cy="431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平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8903" y="902341"/>
            <a:ext cx="1966913" cy="41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797566" y="1333209"/>
            <a:ext cx="1262773" cy="32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</a:t>
            </a:r>
            <a:endParaRPr lang="en-US" altLang="ja-JP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400</a:t>
            </a:r>
            <a:endParaRPr lang="ja-JP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70973" y="1407027"/>
            <a:ext cx="1262773" cy="29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</a:t>
            </a:r>
            <a:endParaRPr lang="en-US" altLang="ja-JP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40</a:t>
            </a:r>
            <a:endParaRPr lang="ja-JP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4" name="タイチ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1672">
            <a:off x="6488432" y="330368"/>
            <a:ext cx="2297329" cy="249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24"/>
          <p:cNvSpPr/>
          <p:nvPr/>
        </p:nvSpPr>
        <p:spPr>
          <a:xfrm>
            <a:off x="1331712" y="5004985"/>
            <a:ext cx="2162213" cy="48012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　長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4835229" y="5004982"/>
            <a:ext cx="2162213" cy="48012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新入社員</a:t>
            </a:r>
          </a:p>
        </p:txBody>
      </p:sp>
      <p:pic>
        <p:nvPicPr>
          <p:cNvPr id="27" name="枠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7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2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60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200" tmFilter="0, 0; .2, .5; .8, .5; 1, 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6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9954" y="4006155"/>
            <a:ext cx="891525" cy="15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82014" y="4006155"/>
            <a:ext cx="914257" cy="15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3317" y="4079346"/>
            <a:ext cx="868929" cy="14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346800" y="5643004"/>
            <a:ext cx="177783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28238" y="5643004"/>
            <a:ext cx="177783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58866" y="5643004"/>
            <a:ext cx="177783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9" name="緑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758" y="1775084"/>
            <a:ext cx="2099053" cy="365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青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417" y="1866386"/>
            <a:ext cx="2207478" cy="36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赤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607" y="1840608"/>
            <a:ext cx="2158348" cy="373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矢印 1"/>
          <p:cNvSpPr/>
          <p:nvPr/>
        </p:nvSpPr>
        <p:spPr>
          <a:xfrm>
            <a:off x="791390" y="923735"/>
            <a:ext cx="7840717" cy="975299"/>
          </a:xfrm>
          <a:prstGeom prst="rightArrow">
            <a:avLst>
              <a:gd name="adj1" fmla="val 64754"/>
              <a:gd name="adj2" fmla="val 66165"/>
            </a:avLst>
          </a:prstGeom>
          <a:gradFill flip="none" rotWithShape="1">
            <a:gsLst>
              <a:gs pos="0">
                <a:srgbClr val="FF0000"/>
              </a:gs>
              <a:gs pos="39999">
                <a:srgbClr val="FF0000">
                  <a:lumMod val="62000"/>
                  <a:lumOff val="38000"/>
                </a:srgbClr>
              </a:gs>
              <a:gs pos="70000">
                <a:srgbClr val="FF0000">
                  <a:lumMod val="40000"/>
                  <a:lumOff val="60000"/>
                </a:srgbClr>
              </a:gs>
              <a:gs pos="100000">
                <a:srgbClr val="FFEBFA">
                  <a:lumMod val="0"/>
                  <a:lumOff val="10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228898" y="1005643"/>
            <a:ext cx="7765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04329" y="2456642"/>
            <a:ext cx="126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</a:t>
            </a:r>
            <a:endParaRPr lang="en-US" altLang="ja-JP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endParaRPr lang="ja-JP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85769" y="2456642"/>
            <a:ext cx="126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</a:t>
            </a:r>
            <a:endParaRPr lang="en-US" altLang="ja-JP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endParaRPr lang="ja-JP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16396" y="2477661"/>
            <a:ext cx="126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</a:t>
            </a:r>
            <a:endParaRPr lang="en-US" altLang="ja-JP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endParaRPr lang="ja-JP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62668" y="576902"/>
            <a:ext cx="8308975" cy="594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8" name="Picture 8" descr="C:\Users\takahashi\Desktop\図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79" y="720805"/>
            <a:ext cx="8142976" cy="564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-12101" y="418651"/>
            <a:ext cx="5844852" cy="4514987"/>
            <a:chOff x="566737" y="418651"/>
            <a:chExt cx="5614493" cy="4337041"/>
          </a:xfrm>
        </p:grpSpPr>
        <p:pic>
          <p:nvPicPr>
            <p:cNvPr id="31" name="タイチ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7" y="418651"/>
              <a:ext cx="5614493" cy="42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2225345" y="4191247"/>
              <a:ext cx="2274165" cy="564445"/>
            </a:xfrm>
            <a:prstGeom prst="rect">
              <a:avLst/>
            </a:prstGeom>
            <a:gradFill flip="none" rotWithShape="1">
              <a:gsLst>
                <a:gs pos="24000">
                  <a:schemeClr val="bg1"/>
                </a:gs>
                <a:gs pos="72000">
                  <a:schemeClr val="accent1">
                    <a:tint val="44500"/>
                    <a:satMod val="160000"/>
                    <a:alpha val="45000"/>
                    <a:lumMod val="0"/>
                    <a:lumOff val="10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  <a:lumMod val="57000"/>
                    <a:lumOff val="43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3" name="水平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772" y="687684"/>
            <a:ext cx="2069773" cy="201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手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8299" y="2656296"/>
            <a:ext cx="6560159" cy="237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2" y="11808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accel="46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88889E-6 -3.20611E-6 L 0.20261 0.20357 " pathEditMode="relative" rAng="0" ptsTypes="AA">
                                      <p:cBhvr>
                                        <p:cTn id="54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10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16" presetClass="exit" presetSubtype="37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4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25" grpId="0"/>
      <p:bldP spid="26" grpId="0"/>
      <p:bldP spid="27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社長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01" y="3109790"/>
            <a:ext cx="2105166" cy="181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平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905" y="3003199"/>
            <a:ext cx="1765409" cy="192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449934" y="5540109"/>
            <a:ext cx="20753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1000</a:t>
            </a:r>
          </a:p>
          <a:p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残り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810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1773894" y="5053977"/>
            <a:ext cx="1427380" cy="37837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　長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5976920" y="5043464"/>
            <a:ext cx="1427380" cy="37837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新入社員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52960" y="5540109"/>
            <a:ext cx="20753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　　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</a:p>
          <a:p>
            <a:pPr algn="ctr"/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残り　　　  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99393" y="704189"/>
            <a:ext cx="4046484" cy="21230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4645361" y="704189"/>
            <a:ext cx="4046484" cy="21230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484199" y="949185"/>
            <a:ext cx="1011344" cy="1011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</a:t>
            </a:r>
            <a:endParaRPr lang="en-US" altLang="ja-JP" sz="1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3340969" y="949185"/>
            <a:ext cx="1011344" cy="10113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生活費</a:t>
            </a:r>
            <a:endParaRPr lang="en-US" altLang="ja-JP" sz="1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4725121" y="949185"/>
            <a:ext cx="1011344" cy="1011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所得</a:t>
            </a:r>
            <a:endParaRPr lang="en-US" altLang="ja-JP" sz="1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7571381" y="949185"/>
            <a:ext cx="1011344" cy="10113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生活費</a:t>
            </a:r>
            <a:endParaRPr lang="en-US" altLang="ja-JP" sz="1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減算記号 13"/>
          <p:cNvSpPr/>
          <p:nvPr/>
        </p:nvSpPr>
        <p:spPr>
          <a:xfrm>
            <a:off x="1556961" y="1343673"/>
            <a:ext cx="303369" cy="252836"/>
          </a:xfrm>
          <a:prstGeom prst="mathMinu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減算記号 20"/>
          <p:cNvSpPr/>
          <p:nvPr/>
        </p:nvSpPr>
        <p:spPr>
          <a:xfrm>
            <a:off x="2981071" y="1348933"/>
            <a:ext cx="303369" cy="252836"/>
          </a:xfrm>
          <a:prstGeom prst="mathMinu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減算記号 21"/>
          <p:cNvSpPr/>
          <p:nvPr/>
        </p:nvSpPr>
        <p:spPr>
          <a:xfrm>
            <a:off x="5775053" y="1338413"/>
            <a:ext cx="303369" cy="252836"/>
          </a:xfrm>
          <a:prstGeom prst="mathMinu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減算記号 22"/>
          <p:cNvSpPr/>
          <p:nvPr/>
        </p:nvSpPr>
        <p:spPr>
          <a:xfrm>
            <a:off x="7199163" y="1343673"/>
            <a:ext cx="303369" cy="252836"/>
          </a:xfrm>
          <a:prstGeom prst="mathMinu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等号 19"/>
          <p:cNvSpPr/>
          <p:nvPr/>
        </p:nvSpPr>
        <p:spPr>
          <a:xfrm>
            <a:off x="1027679" y="2203524"/>
            <a:ext cx="445130" cy="367862"/>
          </a:xfrm>
          <a:prstGeom prst="mathEqual">
            <a:avLst>
              <a:gd name="adj1" fmla="val 12960"/>
              <a:gd name="adj2" fmla="val 2865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" name="等号 24"/>
          <p:cNvSpPr/>
          <p:nvPr/>
        </p:nvSpPr>
        <p:spPr>
          <a:xfrm>
            <a:off x="5123184" y="2205131"/>
            <a:ext cx="445130" cy="367862"/>
          </a:xfrm>
          <a:prstGeom prst="mathEqual">
            <a:avLst>
              <a:gd name="adj1" fmla="val 12960"/>
              <a:gd name="adj2" fmla="val 2865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5861412" y="949185"/>
            <a:ext cx="1614382" cy="1103193"/>
            <a:chOff x="5861412" y="949185"/>
            <a:chExt cx="1614382" cy="1103193"/>
          </a:xfrm>
        </p:grpSpPr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6137741" y="949185"/>
              <a:ext cx="1011344" cy="10113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</a:t>
              </a:r>
              <a:endParaRPr lang="en-US" altLang="ja-JP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en-US" altLang="ja-JP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861412" y="1566044"/>
              <a:ext cx="1614382" cy="4863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</a:t>
              </a:r>
              <a:r>
                <a:rPr lang="ja-JP" altLang="en-US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所得の</a:t>
              </a:r>
              <a:r>
                <a:rPr lang="en-US" altLang="ja-JP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  <a:r>
                <a:rPr lang="ja-JP" altLang="en-US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）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1593277" y="2144288"/>
            <a:ext cx="1658715" cy="48633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のこり　</a:t>
            </a:r>
            <a:r>
              <a:rPr lang="en-US" altLang="ja-JP" sz="2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810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840107" y="2145895"/>
            <a:ext cx="1658715" cy="48633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のこり　</a:t>
            </a:r>
            <a:r>
              <a:rPr lang="en-US" altLang="ja-JP" sz="2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</a:t>
            </a:r>
            <a:endParaRPr lang="ja-JP" altLang="en-US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50" name="Picture 2" descr="C:\Users\takahashi\Desktop\P49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913" y="4224910"/>
            <a:ext cx="1698132" cy="25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3"/>
          <p:cNvGrpSpPr/>
          <p:nvPr/>
        </p:nvGrpSpPr>
        <p:grpSpPr>
          <a:xfrm>
            <a:off x="1620632" y="949185"/>
            <a:ext cx="1614382" cy="1097943"/>
            <a:chOff x="1620632" y="949185"/>
            <a:chExt cx="1614382" cy="1097943"/>
          </a:xfrm>
        </p:grpSpPr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907329" y="949185"/>
              <a:ext cx="1011344" cy="10113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</a:t>
              </a:r>
              <a:endParaRPr lang="en-US" altLang="ja-JP" sz="1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en-US" altLang="ja-JP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endPara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620632" y="1560794"/>
              <a:ext cx="1614382" cy="4863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</a:t>
              </a:r>
              <a:r>
                <a:rPr lang="ja-JP" altLang="en-US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所得の</a:t>
              </a:r>
              <a:r>
                <a:rPr lang="en-US" altLang="ja-JP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  <a:r>
                <a:rPr lang="ja-JP" altLang="en-US" sz="1400" b="1" dirty="0">
                  <a:solidFill>
                    <a:prstClr val="black"/>
                  </a:solidFill>
                  <a:effectLst>
                    <a:outerShdw blurRad="63500" sx="102000" sy="102000" algn="ctr" rotWithShape="0">
                      <a:prstClr val="white">
                        <a:alpha val="40000"/>
                      </a:prst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  <a:r>
                <a:rPr lang="ja-JP" altLang="en-US" sz="1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）</a:t>
              </a:r>
            </a:p>
          </p:txBody>
        </p:sp>
      </p:grpSp>
      <p:pic>
        <p:nvPicPr>
          <p:cNvPr id="3074" name="Picture 2" descr="\\oa-serv1\public\業務３課\04租税教育推進部\07テキスト・副読本等\03副読本パワーポイント版\【16】千種氏・最終納品\20160510納品\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053" y="3031543"/>
            <a:ext cx="1834501" cy="192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00" tmFilter="0, 0; .2, .5; .8, .5; 1, 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200" tmFilter="0, 0; .2, .5; .8, .5; 1, 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600" autoRev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2" grpId="0" animBg="1"/>
      <p:bldP spid="16" grpId="0" animBg="1"/>
      <p:bldP spid="17" grpId="0" animBg="1"/>
      <p:bldP spid="19" grpId="0" animBg="1"/>
      <p:bldP spid="14" grpId="0" animBg="1"/>
      <p:bldP spid="21" grpId="0" animBg="1"/>
      <p:bldP spid="22" grpId="0" animBg="1"/>
      <p:bldP spid="23" grpId="0" animBg="1"/>
      <p:bldP spid="20" grpId="0" animBg="1"/>
      <p:bldP spid="25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21511" y="4518279"/>
            <a:ext cx="388895" cy="9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01327" y="2152060"/>
            <a:ext cx="418590" cy="9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0688" y="2885885"/>
            <a:ext cx="418590" cy="9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9452" y="3654610"/>
            <a:ext cx="405476" cy="9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321" y="3670039"/>
            <a:ext cx="867875" cy="176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423" y="2547308"/>
            <a:ext cx="1287068" cy="210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138" y="1531337"/>
            <a:ext cx="1402924" cy="235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642" y="232959"/>
            <a:ext cx="1788413" cy="288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5592" y="3095075"/>
            <a:ext cx="7395883" cy="349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6436461" y="653901"/>
            <a:ext cx="126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税</a:t>
            </a:r>
            <a:endParaRPr lang="en-US" altLang="ja-JP" sz="2800" b="1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PA Pゴシック" panose="020B0500000000000000" pitchFamily="50" charset="-128"/>
              <a:ea typeface="IPA Pゴシック" panose="020B0500000000000000" pitchFamily="50" charset="-128"/>
            </a:endParaRPr>
          </a:p>
          <a:p>
            <a:pPr algn="ctr"/>
            <a:r>
              <a:rPr lang="en-US" altLang="ja-JP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40</a:t>
            </a:r>
            <a:r>
              <a:rPr lang="ja-JP" altLang="en-US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％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55213" y="1919248"/>
            <a:ext cx="126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30</a:t>
            </a:r>
            <a:r>
              <a:rPr lang="ja-JP" altLang="en-US" sz="32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％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97718" y="2889791"/>
            <a:ext cx="126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10</a:t>
            </a: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％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74319" y="3856474"/>
            <a:ext cx="126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5</a:t>
            </a:r>
            <a:r>
              <a:rPr lang="ja-JP" altLang="en-US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A Pゴシック" panose="020B0500000000000000" pitchFamily="50" charset="-128"/>
                <a:ea typeface="IPA Pゴシック" panose="020B0500000000000000" pitchFamily="50" charset="-128"/>
              </a:rPr>
              <a:t>％</a:t>
            </a:r>
          </a:p>
        </p:txBody>
      </p:sp>
      <p:sp>
        <p:nvSpPr>
          <p:cNvPr id="39" name="右矢印 38"/>
          <p:cNvSpPr/>
          <p:nvPr/>
        </p:nvSpPr>
        <p:spPr>
          <a:xfrm rot="16200000">
            <a:off x="379007" y="1440835"/>
            <a:ext cx="2997979" cy="1376150"/>
          </a:xfrm>
          <a:custGeom>
            <a:avLst/>
            <a:gdLst>
              <a:gd name="connsiteX0" fmla="*/ 0 w 7840717"/>
              <a:gd name="connsiteY0" fmla="*/ 171877 h 975299"/>
              <a:gd name="connsiteX1" fmla="*/ 7195410 w 7840717"/>
              <a:gd name="connsiteY1" fmla="*/ 171877 h 975299"/>
              <a:gd name="connsiteX2" fmla="*/ 7195410 w 7840717"/>
              <a:gd name="connsiteY2" fmla="*/ 0 h 975299"/>
              <a:gd name="connsiteX3" fmla="*/ 7840717 w 7840717"/>
              <a:gd name="connsiteY3" fmla="*/ 487650 h 975299"/>
              <a:gd name="connsiteX4" fmla="*/ 7195410 w 7840717"/>
              <a:gd name="connsiteY4" fmla="*/ 975299 h 975299"/>
              <a:gd name="connsiteX5" fmla="*/ 7195410 w 7840717"/>
              <a:gd name="connsiteY5" fmla="*/ 803422 h 975299"/>
              <a:gd name="connsiteX6" fmla="*/ 0 w 7840717"/>
              <a:gd name="connsiteY6" fmla="*/ 803422 h 975299"/>
              <a:gd name="connsiteX7" fmla="*/ 0 w 7840717"/>
              <a:gd name="connsiteY7" fmla="*/ 171877 h 975299"/>
              <a:gd name="connsiteX0" fmla="*/ 0 w 7851228"/>
              <a:gd name="connsiteY0" fmla="*/ 350553 h 975299"/>
              <a:gd name="connsiteX1" fmla="*/ 7205921 w 7851228"/>
              <a:gd name="connsiteY1" fmla="*/ 171877 h 975299"/>
              <a:gd name="connsiteX2" fmla="*/ 7205921 w 7851228"/>
              <a:gd name="connsiteY2" fmla="*/ 0 h 975299"/>
              <a:gd name="connsiteX3" fmla="*/ 7851228 w 7851228"/>
              <a:gd name="connsiteY3" fmla="*/ 487650 h 975299"/>
              <a:gd name="connsiteX4" fmla="*/ 7205921 w 7851228"/>
              <a:gd name="connsiteY4" fmla="*/ 975299 h 975299"/>
              <a:gd name="connsiteX5" fmla="*/ 7205921 w 7851228"/>
              <a:gd name="connsiteY5" fmla="*/ 803422 h 975299"/>
              <a:gd name="connsiteX6" fmla="*/ 10511 w 7851228"/>
              <a:gd name="connsiteY6" fmla="*/ 803422 h 975299"/>
              <a:gd name="connsiteX7" fmla="*/ 0 w 7851228"/>
              <a:gd name="connsiteY7" fmla="*/ 350553 h 975299"/>
              <a:gd name="connsiteX0" fmla="*/ 10510 w 7861738"/>
              <a:gd name="connsiteY0" fmla="*/ 350553 h 975299"/>
              <a:gd name="connsiteX1" fmla="*/ 7216431 w 7861738"/>
              <a:gd name="connsiteY1" fmla="*/ 171877 h 975299"/>
              <a:gd name="connsiteX2" fmla="*/ 7216431 w 7861738"/>
              <a:gd name="connsiteY2" fmla="*/ 0 h 975299"/>
              <a:gd name="connsiteX3" fmla="*/ 7861738 w 7861738"/>
              <a:gd name="connsiteY3" fmla="*/ 487650 h 975299"/>
              <a:gd name="connsiteX4" fmla="*/ 7216431 w 7861738"/>
              <a:gd name="connsiteY4" fmla="*/ 975299 h 975299"/>
              <a:gd name="connsiteX5" fmla="*/ 7216431 w 7861738"/>
              <a:gd name="connsiteY5" fmla="*/ 803422 h 975299"/>
              <a:gd name="connsiteX6" fmla="*/ 0 w 7861738"/>
              <a:gd name="connsiteY6" fmla="*/ 645767 h 975299"/>
              <a:gd name="connsiteX7" fmla="*/ 10510 w 7861738"/>
              <a:gd name="connsiteY7" fmla="*/ 350553 h 975299"/>
              <a:gd name="connsiteX0" fmla="*/ 10510 w 7861738"/>
              <a:gd name="connsiteY0" fmla="*/ 350553 h 975299"/>
              <a:gd name="connsiteX1" fmla="*/ 7216431 w 7861738"/>
              <a:gd name="connsiteY1" fmla="*/ 171877 h 975299"/>
              <a:gd name="connsiteX2" fmla="*/ 7216431 w 7861738"/>
              <a:gd name="connsiteY2" fmla="*/ 0 h 975299"/>
              <a:gd name="connsiteX3" fmla="*/ 7861738 w 7861738"/>
              <a:gd name="connsiteY3" fmla="*/ 487650 h 975299"/>
              <a:gd name="connsiteX4" fmla="*/ 7216431 w 7861738"/>
              <a:gd name="connsiteY4" fmla="*/ 975299 h 975299"/>
              <a:gd name="connsiteX5" fmla="*/ 7216431 w 7861738"/>
              <a:gd name="connsiteY5" fmla="*/ 803422 h 975299"/>
              <a:gd name="connsiteX6" fmla="*/ 0 w 7861738"/>
              <a:gd name="connsiteY6" fmla="*/ 645767 h 975299"/>
              <a:gd name="connsiteX7" fmla="*/ 10510 w 7861738"/>
              <a:gd name="connsiteY7" fmla="*/ 350553 h 975299"/>
              <a:gd name="connsiteX0" fmla="*/ 10510 w 7861738"/>
              <a:gd name="connsiteY0" fmla="*/ 350553 h 1259822"/>
              <a:gd name="connsiteX1" fmla="*/ 7216431 w 7861738"/>
              <a:gd name="connsiteY1" fmla="*/ 171877 h 1259822"/>
              <a:gd name="connsiteX2" fmla="*/ 7216431 w 7861738"/>
              <a:gd name="connsiteY2" fmla="*/ 0 h 1259822"/>
              <a:gd name="connsiteX3" fmla="*/ 7861738 w 7861738"/>
              <a:gd name="connsiteY3" fmla="*/ 487650 h 1259822"/>
              <a:gd name="connsiteX4" fmla="*/ 7079674 w 7861738"/>
              <a:gd name="connsiteY4" fmla="*/ 1259822 h 1259822"/>
              <a:gd name="connsiteX5" fmla="*/ 7216431 w 7861738"/>
              <a:gd name="connsiteY5" fmla="*/ 803422 h 1259822"/>
              <a:gd name="connsiteX6" fmla="*/ 0 w 7861738"/>
              <a:gd name="connsiteY6" fmla="*/ 645767 h 1259822"/>
              <a:gd name="connsiteX7" fmla="*/ 10510 w 7861738"/>
              <a:gd name="connsiteY7" fmla="*/ 350553 h 1259822"/>
              <a:gd name="connsiteX0" fmla="*/ 10510 w 7861738"/>
              <a:gd name="connsiteY0" fmla="*/ 584833 h 1494102"/>
              <a:gd name="connsiteX1" fmla="*/ 7216431 w 7861738"/>
              <a:gd name="connsiteY1" fmla="*/ 406157 h 1494102"/>
              <a:gd name="connsiteX2" fmla="*/ 6979016 w 7861738"/>
              <a:gd name="connsiteY2" fmla="*/ 0 h 1494102"/>
              <a:gd name="connsiteX3" fmla="*/ 7861738 w 7861738"/>
              <a:gd name="connsiteY3" fmla="*/ 721930 h 1494102"/>
              <a:gd name="connsiteX4" fmla="*/ 7079674 w 7861738"/>
              <a:gd name="connsiteY4" fmla="*/ 1494102 h 1494102"/>
              <a:gd name="connsiteX5" fmla="*/ 7216431 w 7861738"/>
              <a:gd name="connsiteY5" fmla="*/ 1037702 h 1494102"/>
              <a:gd name="connsiteX6" fmla="*/ 0 w 7861738"/>
              <a:gd name="connsiteY6" fmla="*/ 880047 h 1494102"/>
              <a:gd name="connsiteX7" fmla="*/ 10510 w 7861738"/>
              <a:gd name="connsiteY7" fmla="*/ 584833 h 1494102"/>
              <a:gd name="connsiteX0" fmla="*/ 10510 w 7861738"/>
              <a:gd name="connsiteY0" fmla="*/ 532021 h 1441290"/>
              <a:gd name="connsiteX1" fmla="*/ 7216431 w 7861738"/>
              <a:gd name="connsiteY1" fmla="*/ 353345 h 1441290"/>
              <a:gd name="connsiteX2" fmla="*/ 7045571 w 7861738"/>
              <a:gd name="connsiteY2" fmla="*/ 0 h 1441290"/>
              <a:gd name="connsiteX3" fmla="*/ 7861738 w 7861738"/>
              <a:gd name="connsiteY3" fmla="*/ 669118 h 1441290"/>
              <a:gd name="connsiteX4" fmla="*/ 7079674 w 7861738"/>
              <a:gd name="connsiteY4" fmla="*/ 1441290 h 1441290"/>
              <a:gd name="connsiteX5" fmla="*/ 7216431 w 7861738"/>
              <a:gd name="connsiteY5" fmla="*/ 984890 h 1441290"/>
              <a:gd name="connsiteX6" fmla="*/ 0 w 7861738"/>
              <a:gd name="connsiteY6" fmla="*/ 827235 h 1441290"/>
              <a:gd name="connsiteX7" fmla="*/ 10510 w 7861738"/>
              <a:gd name="connsiteY7" fmla="*/ 532021 h 1441290"/>
              <a:gd name="connsiteX0" fmla="*/ 10510 w 7861738"/>
              <a:gd name="connsiteY0" fmla="*/ 532021 h 1376150"/>
              <a:gd name="connsiteX1" fmla="*/ 7216431 w 7861738"/>
              <a:gd name="connsiteY1" fmla="*/ 353345 h 1376150"/>
              <a:gd name="connsiteX2" fmla="*/ 7045571 w 7861738"/>
              <a:gd name="connsiteY2" fmla="*/ 0 h 1376150"/>
              <a:gd name="connsiteX3" fmla="*/ 7861738 w 7861738"/>
              <a:gd name="connsiteY3" fmla="*/ 669118 h 1376150"/>
              <a:gd name="connsiteX4" fmla="*/ 7120785 w 7861738"/>
              <a:gd name="connsiteY4" fmla="*/ 1376150 h 1376150"/>
              <a:gd name="connsiteX5" fmla="*/ 7216431 w 7861738"/>
              <a:gd name="connsiteY5" fmla="*/ 984890 h 1376150"/>
              <a:gd name="connsiteX6" fmla="*/ 0 w 7861738"/>
              <a:gd name="connsiteY6" fmla="*/ 827235 h 1376150"/>
              <a:gd name="connsiteX7" fmla="*/ 10510 w 7861738"/>
              <a:gd name="connsiteY7" fmla="*/ 532021 h 1376150"/>
              <a:gd name="connsiteX0" fmla="*/ 10510 w 7861738"/>
              <a:gd name="connsiteY0" fmla="*/ 532021 h 1376150"/>
              <a:gd name="connsiteX1" fmla="*/ 7165256 w 7861738"/>
              <a:gd name="connsiteY1" fmla="*/ 366604 h 1376150"/>
              <a:gd name="connsiteX2" fmla="*/ 7045571 w 7861738"/>
              <a:gd name="connsiteY2" fmla="*/ 0 h 1376150"/>
              <a:gd name="connsiteX3" fmla="*/ 7861738 w 7861738"/>
              <a:gd name="connsiteY3" fmla="*/ 669118 h 1376150"/>
              <a:gd name="connsiteX4" fmla="*/ 7120785 w 7861738"/>
              <a:gd name="connsiteY4" fmla="*/ 1376150 h 1376150"/>
              <a:gd name="connsiteX5" fmla="*/ 7216431 w 7861738"/>
              <a:gd name="connsiteY5" fmla="*/ 984890 h 1376150"/>
              <a:gd name="connsiteX6" fmla="*/ 0 w 7861738"/>
              <a:gd name="connsiteY6" fmla="*/ 827235 h 1376150"/>
              <a:gd name="connsiteX7" fmla="*/ 10510 w 7861738"/>
              <a:gd name="connsiteY7" fmla="*/ 532021 h 1376150"/>
              <a:gd name="connsiteX0" fmla="*/ 20015 w 7861738"/>
              <a:gd name="connsiteY0" fmla="*/ 607399 h 1376150"/>
              <a:gd name="connsiteX1" fmla="*/ 7165256 w 7861738"/>
              <a:gd name="connsiteY1" fmla="*/ 366604 h 1376150"/>
              <a:gd name="connsiteX2" fmla="*/ 7045571 w 7861738"/>
              <a:gd name="connsiteY2" fmla="*/ 0 h 1376150"/>
              <a:gd name="connsiteX3" fmla="*/ 7861738 w 7861738"/>
              <a:gd name="connsiteY3" fmla="*/ 669118 h 1376150"/>
              <a:gd name="connsiteX4" fmla="*/ 7120785 w 7861738"/>
              <a:gd name="connsiteY4" fmla="*/ 1376150 h 1376150"/>
              <a:gd name="connsiteX5" fmla="*/ 7216431 w 7861738"/>
              <a:gd name="connsiteY5" fmla="*/ 984890 h 1376150"/>
              <a:gd name="connsiteX6" fmla="*/ 0 w 7861738"/>
              <a:gd name="connsiteY6" fmla="*/ 827235 h 1376150"/>
              <a:gd name="connsiteX7" fmla="*/ 20015 w 7861738"/>
              <a:gd name="connsiteY7" fmla="*/ 607399 h 1376150"/>
              <a:gd name="connsiteX0" fmla="*/ 1837 w 7843560"/>
              <a:gd name="connsiteY0" fmla="*/ 607399 h 1376150"/>
              <a:gd name="connsiteX1" fmla="*/ 7147078 w 7843560"/>
              <a:gd name="connsiteY1" fmla="*/ 366604 h 1376150"/>
              <a:gd name="connsiteX2" fmla="*/ 7027393 w 7843560"/>
              <a:gd name="connsiteY2" fmla="*/ 0 h 1376150"/>
              <a:gd name="connsiteX3" fmla="*/ 7843560 w 7843560"/>
              <a:gd name="connsiteY3" fmla="*/ 669118 h 1376150"/>
              <a:gd name="connsiteX4" fmla="*/ 7102607 w 7843560"/>
              <a:gd name="connsiteY4" fmla="*/ 1376150 h 1376150"/>
              <a:gd name="connsiteX5" fmla="*/ 7198253 w 7843560"/>
              <a:gd name="connsiteY5" fmla="*/ 984890 h 1376150"/>
              <a:gd name="connsiteX6" fmla="*/ 0 w 7843560"/>
              <a:gd name="connsiteY6" fmla="*/ 775820 h 1376150"/>
              <a:gd name="connsiteX7" fmla="*/ 1837 w 7843560"/>
              <a:gd name="connsiteY7" fmla="*/ 607399 h 1376150"/>
              <a:gd name="connsiteX0" fmla="*/ 1837 w 8158756"/>
              <a:gd name="connsiteY0" fmla="*/ 607399 h 1376150"/>
              <a:gd name="connsiteX1" fmla="*/ 7147078 w 8158756"/>
              <a:gd name="connsiteY1" fmla="*/ 366604 h 1376150"/>
              <a:gd name="connsiteX2" fmla="*/ 7027393 w 8158756"/>
              <a:gd name="connsiteY2" fmla="*/ 0 h 1376150"/>
              <a:gd name="connsiteX3" fmla="*/ 8158756 w 8158756"/>
              <a:gd name="connsiteY3" fmla="*/ 636554 h 1376150"/>
              <a:gd name="connsiteX4" fmla="*/ 7102607 w 8158756"/>
              <a:gd name="connsiteY4" fmla="*/ 1376150 h 1376150"/>
              <a:gd name="connsiteX5" fmla="*/ 7198253 w 8158756"/>
              <a:gd name="connsiteY5" fmla="*/ 984890 h 1376150"/>
              <a:gd name="connsiteX6" fmla="*/ 0 w 8158756"/>
              <a:gd name="connsiteY6" fmla="*/ 775820 h 1376150"/>
              <a:gd name="connsiteX7" fmla="*/ 1837 w 8158756"/>
              <a:gd name="connsiteY7" fmla="*/ 607399 h 137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8756" h="1376150">
                <a:moveTo>
                  <a:pt x="1837" y="607399"/>
                </a:moveTo>
                <a:lnTo>
                  <a:pt x="7147078" y="366604"/>
                </a:lnTo>
                <a:lnTo>
                  <a:pt x="7027393" y="0"/>
                </a:lnTo>
                <a:lnTo>
                  <a:pt x="8158756" y="636554"/>
                </a:lnTo>
                <a:lnTo>
                  <a:pt x="7102607" y="1376150"/>
                </a:lnTo>
                <a:lnTo>
                  <a:pt x="7198253" y="984890"/>
                </a:lnTo>
                <a:lnTo>
                  <a:pt x="0" y="775820"/>
                </a:lnTo>
                <a:cubicBezTo>
                  <a:pt x="35034" y="614353"/>
                  <a:pt x="-1666" y="705804"/>
                  <a:pt x="1837" y="607399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39999">
                <a:srgbClr val="FF0000">
                  <a:lumMod val="62000"/>
                  <a:lumOff val="38000"/>
                </a:srgbClr>
              </a:gs>
              <a:gs pos="70000">
                <a:srgbClr val="FF0000">
                  <a:lumMod val="40000"/>
                  <a:lumOff val="60000"/>
                </a:srgbClr>
              </a:gs>
              <a:gs pos="100000">
                <a:srgbClr val="FFEBFA">
                  <a:lumMod val="0"/>
                  <a:lumOff val="10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482938" y="967482"/>
            <a:ext cx="7765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37352" y="284674"/>
            <a:ext cx="8437634" cy="6311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754" y="294553"/>
            <a:ext cx="7624689" cy="62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ユミ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18" y="904294"/>
            <a:ext cx="4108550" cy="516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手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68" y="764958"/>
            <a:ext cx="4440729" cy="554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垂直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7755">
            <a:off x="4505422" y="428731"/>
            <a:ext cx="2610482" cy="24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1.48148E-6 L 0.21666 0.20417 " pathEditMode="relative" rAng="0" ptsTypes="AA">
                                      <p:cBhvr>
                                        <p:cTn id="64" dur="1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  <p:bldP spid="39" grpId="0" animBg="1"/>
      <p:bldP spid="40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oa-serv1\public\業務３課\04租税教育推進部\07テキスト・副読本等\03副読本パワーポイント版\副読本イラストデータ(ﾒﾃﾞｨｱMGから)\JPG・PDF\P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945" y="4464905"/>
            <a:ext cx="1722435" cy="2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枠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85822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71000">
                <a:srgbClr val="85C2FF"/>
              </a:gs>
              <a:gs pos="83000">
                <a:srgbClr val="C4D6EB">
                  <a:alpha val="71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国の一般会計当初予算（歳入）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graphicFrame>
        <p:nvGraphicFramePr>
          <p:cNvPr id="2" name="コンテンツ プレースホルダー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199695"/>
              </p:ext>
            </p:extLst>
          </p:nvPr>
        </p:nvGraphicFramePr>
        <p:xfrm>
          <a:off x="628650" y="361950"/>
          <a:ext cx="7886700" cy="581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円/楕円 2"/>
          <p:cNvSpPr>
            <a:spLocks noChangeAspect="1"/>
          </p:cNvSpPr>
          <p:nvPr/>
        </p:nvSpPr>
        <p:spPr>
          <a:xfrm>
            <a:off x="3781424" y="2933699"/>
            <a:ext cx="1590675" cy="15906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一般会計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歳入総額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約１２２兆円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388000" y="3534896"/>
            <a:ext cx="1917053" cy="1728242"/>
            <a:chOff x="407050" y="3552826"/>
            <a:chExt cx="1917053" cy="1728242"/>
          </a:xfrm>
        </p:grpSpPr>
        <p:sp>
          <p:nvSpPr>
            <p:cNvPr id="6" name="正方形/長方形 5"/>
            <p:cNvSpPr/>
            <p:nvPr/>
          </p:nvSpPr>
          <p:spPr>
            <a:xfrm>
              <a:off x="407050" y="4128826"/>
              <a:ext cx="1728000" cy="1152242"/>
            </a:xfrm>
            <a:prstGeom prst="rect">
              <a:avLst/>
            </a:prstGeom>
            <a:solidFill>
              <a:srgbClr val="FF79A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こうさいきん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公債金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30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24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15" name="カギ線コネクタ 14"/>
            <p:cNvCxnSpPr/>
            <p:nvPr/>
          </p:nvCxnSpPr>
          <p:spPr>
            <a:xfrm rot="5400000" flipH="1" flipV="1">
              <a:off x="1514103" y="3318826"/>
              <a:ext cx="576000" cy="1044000"/>
            </a:xfrm>
            <a:prstGeom prst="bentConnector3">
              <a:avLst>
                <a:gd name="adj1" fmla="val 10034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>
            <a:off x="6772274" y="1310971"/>
            <a:ext cx="1824037" cy="3108629"/>
            <a:chOff x="6791324" y="1310971"/>
            <a:chExt cx="1824037" cy="3108629"/>
          </a:xfrm>
        </p:grpSpPr>
        <p:sp>
          <p:nvSpPr>
            <p:cNvPr id="10" name="正方形/長方形 9"/>
            <p:cNvSpPr/>
            <p:nvPr/>
          </p:nvSpPr>
          <p:spPr>
            <a:xfrm>
              <a:off x="6791325" y="1310971"/>
              <a:ext cx="1824036" cy="1152242"/>
            </a:xfrm>
            <a:prstGeom prst="rect">
              <a:avLst/>
            </a:prstGeom>
            <a:solidFill>
              <a:srgbClr val="0DC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　そぜい　　　いんししゅうにゅう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租税及び印紙収入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84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noProof="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69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23" name="カギ線コネクタ 22"/>
            <p:cNvCxnSpPr/>
            <p:nvPr/>
          </p:nvCxnSpPr>
          <p:spPr>
            <a:xfrm rot="5400000" flipH="1" flipV="1">
              <a:off x="6269142" y="2985396"/>
              <a:ext cx="1956386" cy="912021"/>
            </a:xfrm>
            <a:prstGeom prst="bentConnector3">
              <a:avLst>
                <a:gd name="adj1" fmla="val 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正方形/長方形 16"/>
          <p:cNvSpPr/>
          <p:nvPr/>
        </p:nvSpPr>
        <p:spPr>
          <a:xfrm>
            <a:off x="5140648" y="5899381"/>
            <a:ext cx="2697800" cy="48577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（令和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８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年度一般会計）</a:t>
            </a:r>
          </a:p>
        </p:txBody>
      </p:sp>
      <p:pic>
        <p:nvPicPr>
          <p:cNvPr id="5126" name="Picture 6" descr="C:\Users\takahashi\Desktop\P53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65" y="1904929"/>
            <a:ext cx="1484906" cy="15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1139" y="6152248"/>
            <a:ext cx="537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 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計数については、それぞれ四捨五入によっているので、端数において</a:t>
            </a:r>
            <a:endParaRPr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合計とは合致しないものがある。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アーチ 18"/>
          <p:cNvSpPr>
            <a:spLocks/>
          </p:cNvSpPr>
          <p:nvPr/>
        </p:nvSpPr>
        <p:spPr>
          <a:xfrm rot="875699">
            <a:off x="2164829" y="1298739"/>
            <a:ext cx="4850131" cy="4801666"/>
          </a:xfrm>
          <a:prstGeom prst="blockArc">
            <a:avLst>
              <a:gd name="adj1" fmla="val 15340110"/>
              <a:gd name="adj2" fmla="val 8468385"/>
              <a:gd name="adj3" fmla="val 4847"/>
            </a:avLst>
          </a:prstGeom>
          <a:solidFill>
            <a:srgbClr val="0DC0F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アーチ 19"/>
          <p:cNvSpPr>
            <a:spLocks/>
          </p:cNvSpPr>
          <p:nvPr/>
        </p:nvSpPr>
        <p:spPr>
          <a:xfrm>
            <a:off x="2150962" y="1300058"/>
            <a:ext cx="4771455" cy="4792811"/>
          </a:xfrm>
          <a:prstGeom prst="blockArc">
            <a:avLst>
              <a:gd name="adj1" fmla="val 10851806"/>
              <a:gd name="adj2" fmla="val 16271812"/>
              <a:gd name="adj3" fmla="val 5152"/>
            </a:avLst>
          </a:prstGeom>
          <a:solidFill>
            <a:srgbClr val="FF79A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線吹き出し 2 (枠付き) 3"/>
          <p:cNvSpPr/>
          <p:nvPr/>
        </p:nvSpPr>
        <p:spPr>
          <a:xfrm>
            <a:off x="728993" y="5528642"/>
            <a:ext cx="1261058" cy="415413"/>
          </a:xfrm>
          <a:prstGeom prst="borderCallout2">
            <a:avLst>
              <a:gd name="adj1" fmla="val 25931"/>
              <a:gd name="adj2" fmla="val 101056"/>
              <a:gd name="adj3" fmla="val 25930"/>
              <a:gd name="adj4" fmla="val 118533"/>
              <a:gd name="adj5" fmla="val -303610"/>
              <a:gd name="adj6" fmla="val 132594"/>
            </a:avLst>
          </a:prstGeom>
          <a:solidFill>
            <a:srgbClr val="FFFF8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kumimoji="1" lang="en-US" altLang="ja-JP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</a:t>
            </a:r>
            <a:r>
              <a:rPr kumimoji="1" lang="ja-JP" altLang="en-US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兆円</a:t>
            </a:r>
          </a:p>
        </p:txBody>
      </p:sp>
    </p:spTree>
    <p:extLst>
      <p:ext uri="{BB962C8B-B14F-4D97-AF65-F5344CB8AC3E}">
        <p14:creationId xmlns:p14="http://schemas.microsoft.com/office/powerpoint/2010/main" val="33944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" grpId="0">
        <p:bldAsOne/>
      </p:bldGraphic>
      <p:bldP spid="3" grpId="0" animBg="1"/>
      <p:bldP spid="17" grpId="0"/>
      <p:bldP spid="7" grpId="0"/>
      <p:bldP spid="19" grpId="0" animBg="1"/>
      <p:bldP spid="20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kahashi\Desktop\P23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611" y="1178377"/>
            <a:ext cx="1641300" cy="32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枠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2" y="0"/>
            <a:ext cx="9144793" cy="685859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76297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</a:srgbClr>
              </a:gs>
              <a:gs pos="63000">
                <a:srgbClr val="FF0000">
                  <a:lumMod val="53000"/>
                  <a:lumOff val="47000"/>
                </a:srgbClr>
              </a:gs>
              <a:gs pos="86000">
                <a:srgbClr val="FF99FF">
                  <a:alpha val="17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国の一般会計当初予算（歳出）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graphicFrame>
        <p:nvGraphicFramePr>
          <p:cNvPr id="2" name="コンテンツ プレースホルダー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384658"/>
              </p:ext>
            </p:extLst>
          </p:nvPr>
        </p:nvGraphicFramePr>
        <p:xfrm>
          <a:off x="628650" y="361950"/>
          <a:ext cx="7886700" cy="581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円/楕円 2"/>
          <p:cNvSpPr>
            <a:spLocks noChangeAspect="1"/>
          </p:cNvSpPr>
          <p:nvPr/>
        </p:nvSpPr>
        <p:spPr>
          <a:xfrm>
            <a:off x="3781424" y="2933699"/>
            <a:ext cx="1590675" cy="15906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一般会計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歳出総額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約１２２兆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8" name="アーチ 7"/>
          <p:cNvSpPr>
            <a:spLocks/>
          </p:cNvSpPr>
          <p:nvPr/>
        </p:nvSpPr>
        <p:spPr>
          <a:xfrm>
            <a:off x="2170938" y="1302022"/>
            <a:ext cx="4752000" cy="4770162"/>
          </a:xfrm>
          <a:prstGeom prst="blockArc">
            <a:avLst>
              <a:gd name="adj1" fmla="val 10977875"/>
              <a:gd name="adj2" fmla="val 16235518"/>
              <a:gd name="adj3" fmla="val 4894"/>
            </a:avLst>
          </a:prstGeom>
          <a:solidFill>
            <a:srgbClr val="D5ABF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アーチ 3"/>
          <p:cNvSpPr>
            <a:spLocks/>
          </p:cNvSpPr>
          <p:nvPr/>
        </p:nvSpPr>
        <p:spPr>
          <a:xfrm>
            <a:off x="2167870" y="1296415"/>
            <a:ext cx="4794983" cy="4795200"/>
          </a:xfrm>
          <a:prstGeom prst="blockArc">
            <a:avLst>
              <a:gd name="adj1" fmla="val 16212188"/>
              <a:gd name="adj2" fmla="val 10996517"/>
              <a:gd name="adj3" fmla="val 4849"/>
            </a:avLst>
          </a:prstGeom>
          <a:solidFill>
            <a:srgbClr val="BCF1B9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97823" y="1391325"/>
            <a:ext cx="1824038" cy="1721292"/>
            <a:chOff x="590550" y="4933946"/>
            <a:chExt cx="1824038" cy="1721292"/>
          </a:xfrm>
        </p:grpSpPr>
        <p:sp>
          <p:nvSpPr>
            <p:cNvPr id="6" name="正方形/長方形 5"/>
            <p:cNvSpPr/>
            <p:nvPr/>
          </p:nvSpPr>
          <p:spPr>
            <a:xfrm>
              <a:off x="590550" y="4933946"/>
              <a:ext cx="1824036" cy="1152242"/>
            </a:xfrm>
            <a:prstGeom prst="rect">
              <a:avLst/>
            </a:prstGeom>
            <a:solidFill>
              <a:srgbClr val="E2C5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こくさい</a:t>
              </a:r>
              <a:r>
                <a:rPr kumimoji="1" lang="ja-JP" alt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ひ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国債費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31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26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15" name="カギ線コネクタ 14"/>
            <p:cNvCxnSpPr/>
            <p:nvPr/>
          </p:nvCxnSpPr>
          <p:spPr>
            <a:xfrm>
              <a:off x="1502567" y="6086190"/>
              <a:ext cx="912021" cy="569048"/>
            </a:xfrm>
            <a:prstGeom prst="bentConnector3">
              <a:avLst>
                <a:gd name="adj1" fmla="val -13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>
            <a:off x="6772275" y="4474946"/>
            <a:ext cx="1824036" cy="1905509"/>
            <a:chOff x="6791325" y="848498"/>
            <a:chExt cx="1824036" cy="1905509"/>
          </a:xfrm>
        </p:grpSpPr>
        <p:sp>
          <p:nvSpPr>
            <p:cNvPr id="10" name="正方形/長方形 9"/>
            <p:cNvSpPr/>
            <p:nvPr/>
          </p:nvSpPr>
          <p:spPr>
            <a:xfrm>
              <a:off x="6791325" y="1310970"/>
              <a:ext cx="1824036" cy="1443037"/>
            </a:xfrm>
            <a:prstGeom prst="rect">
              <a:avLst/>
            </a:prstGeom>
            <a:solidFill>
              <a:srgbClr val="D4F6D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　きそてき　ざいせいしゅうし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基礎的財政収支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対象経費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91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75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23" name="カギ線コネクタ 22"/>
            <p:cNvCxnSpPr>
              <a:endCxn id="10" idx="0"/>
            </p:cNvCxnSpPr>
            <p:nvPr/>
          </p:nvCxnSpPr>
          <p:spPr>
            <a:xfrm>
              <a:off x="6791325" y="848498"/>
              <a:ext cx="912018" cy="462472"/>
            </a:xfrm>
            <a:prstGeom prst="bentConnector2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正方形/長方形 15"/>
          <p:cNvSpPr/>
          <p:nvPr/>
        </p:nvSpPr>
        <p:spPr>
          <a:xfrm>
            <a:off x="623469" y="5616395"/>
            <a:ext cx="2697800" cy="48577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（令和８年度一般会計）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16355" y="6152248"/>
            <a:ext cx="581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 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計数については、それぞれ四捨五入によっているので、端数において合計とは</a:t>
            </a:r>
            <a:endParaRPr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合致しないものがある。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0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" grpId="0">
        <p:bldAsOne/>
      </p:bldGraphic>
      <p:bldP spid="3" grpId="0" animBg="1"/>
      <p:bldP spid="8" grpId="0" animBg="1"/>
      <p:bldP spid="4" grpId="0" animBg="1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E9EFF">
                <a:lumMod val="57000"/>
                <a:lumOff val="43000"/>
                <a:alpha val="49000"/>
              </a:srgbClr>
            </a:gs>
            <a:gs pos="85000">
              <a:srgbClr val="85C2FF">
                <a:alpha val="67000"/>
                <a:lumMod val="66000"/>
                <a:lumOff val="34000"/>
              </a:srgbClr>
            </a:gs>
            <a:gs pos="49000">
              <a:srgbClr val="C4D6EB">
                <a:lumMod val="0"/>
                <a:lumOff val="10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ホームベース 13"/>
          <p:cNvSpPr/>
          <p:nvPr/>
        </p:nvSpPr>
        <p:spPr>
          <a:xfrm rot="16200000">
            <a:off x="3644666" y="3580317"/>
            <a:ext cx="1929281" cy="2144111"/>
          </a:xfrm>
          <a:prstGeom prst="homePlate">
            <a:avLst>
              <a:gd name="adj" fmla="val 64101"/>
            </a:avLst>
          </a:prstGeom>
          <a:gradFill flip="none" rotWithShape="1">
            <a:gsLst>
              <a:gs pos="15000">
                <a:schemeClr val="accent1">
                  <a:lumMod val="89000"/>
                  <a:lumOff val="11000"/>
                </a:schemeClr>
              </a:gs>
              <a:gs pos="50000">
                <a:schemeClr val="accent1">
                  <a:tint val="44500"/>
                  <a:satMod val="160000"/>
                  <a:alpha val="82000"/>
                </a:schemeClr>
              </a:gs>
              <a:gs pos="100000">
                <a:schemeClr val="accent1">
                  <a:tint val="23500"/>
                  <a:satMod val="160000"/>
                  <a:alpha val="3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ホームベース 14"/>
          <p:cNvSpPr/>
          <p:nvPr/>
        </p:nvSpPr>
        <p:spPr>
          <a:xfrm rot="16200000">
            <a:off x="6299518" y="3580316"/>
            <a:ext cx="1929281" cy="2144111"/>
          </a:xfrm>
          <a:prstGeom prst="homePlate">
            <a:avLst>
              <a:gd name="adj" fmla="val 64101"/>
            </a:avLst>
          </a:prstGeom>
          <a:gradFill flip="none" rotWithShape="1">
            <a:gsLst>
              <a:gs pos="15000">
                <a:schemeClr val="accent1">
                  <a:lumMod val="89000"/>
                  <a:lumOff val="11000"/>
                </a:schemeClr>
              </a:gs>
              <a:gs pos="50000">
                <a:schemeClr val="accent1">
                  <a:tint val="44500"/>
                  <a:satMod val="160000"/>
                  <a:alpha val="82000"/>
                </a:schemeClr>
              </a:gs>
              <a:gs pos="100000">
                <a:schemeClr val="accent1">
                  <a:tint val="23500"/>
                  <a:satMod val="160000"/>
                  <a:alpha val="3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ホームベース 10"/>
          <p:cNvSpPr/>
          <p:nvPr/>
        </p:nvSpPr>
        <p:spPr>
          <a:xfrm rot="16200000">
            <a:off x="952758" y="3580318"/>
            <a:ext cx="1929281" cy="2144111"/>
          </a:xfrm>
          <a:prstGeom prst="homePlate">
            <a:avLst>
              <a:gd name="adj" fmla="val 64101"/>
            </a:avLst>
          </a:prstGeom>
          <a:gradFill flip="none" rotWithShape="1">
            <a:gsLst>
              <a:gs pos="15000">
                <a:schemeClr val="accent1">
                  <a:lumMod val="89000"/>
                  <a:lumOff val="11000"/>
                </a:schemeClr>
              </a:gs>
              <a:gs pos="50000">
                <a:schemeClr val="accent1">
                  <a:tint val="44500"/>
                  <a:satMod val="160000"/>
                  <a:alpha val="82000"/>
                </a:schemeClr>
              </a:gs>
              <a:gs pos="100000">
                <a:schemeClr val="accent1">
                  <a:tint val="23500"/>
                  <a:satMod val="160000"/>
                  <a:alpha val="3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高校生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652" y="1869005"/>
            <a:ext cx="16621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中学生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818" y="2080143"/>
            <a:ext cx="1570038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小学生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643" y="2819917"/>
            <a:ext cx="168751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902412" y="1291270"/>
            <a:ext cx="2029975" cy="37837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小学生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3594320" y="1291270"/>
            <a:ext cx="2029975" cy="37837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中学生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6249172" y="1291268"/>
            <a:ext cx="2029975" cy="37837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高校生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(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全日制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)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8677" y="4990198"/>
            <a:ext cx="1457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１人あたり１年間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lvl="0" algn="ctr">
              <a:defRPr/>
            </a:pPr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90</a:t>
            </a:r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17808" y="4990198"/>
            <a:ext cx="2182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１人あたり１年間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約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110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万円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72659" y="4990197"/>
            <a:ext cx="2182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１人あたり１年間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lvl="0" algn="ctr">
              <a:defRPr/>
            </a:pPr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110</a:t>
            </a:r>
            <a:r>
              <a:rPr lang="ja-JP" altLang="en-US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</a:p>
        </p:txBody>
      </p:sp>
      <p:pic>
        <p:nvPicPr>
          <p:cNvPr id="16" name="枠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6736466" y="5752027"/>
            <a:ext cx="1929142" cy="48577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</a:t>
            </a:r>
            <a:r>
              <a:rPr lang="ja-JP" altLang="en-US" sz="1400" noProof="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国税庁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資料）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530352"/>
            <a:ext cx="7488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公立学校の児童生徒１人あたりの公費負担教育費（全国平均）</a:t>
            </a:r>
            <a:endParaRPr kumimoji="1" lang="ja-JP" altLang="en-US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7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7" grpId="0" animBg="1"/>
      <p:bldP spid="8" grpId="0" animBg="1"/>
      <p:bldP spid="9" grpId="0" animBg="1"/>
      <p:bldP spid="6" grpId="0" uiExpand="1" build="allAtOnce"/>
      <p:bldP spid="13" grpId="0" uiExpand="1" build="allAtOnce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奥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924" y="-152867"/>
            <a:ext cx="4178573" cy="448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ユミ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8762" y="1282541"/>
            <a:ext cx="2010446" cy="21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ベース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8943" y="-430634"/>
            <a:ext cx="8175811" cy="579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議員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608" y="4144470"/>
            <a:ext cx="9401957" cy="271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議員　汗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66" y="3647583"/>
            <a:ext cx="8621109" cy="177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6132" y="288316"/>
            <a:ext cx="2034743" cy="144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枠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噴出し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0" y="104458"/>
            <a:ext cx="3406924" cy="216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 7.40741E-7 L -0.0165 0.00023 C -0.02292 -0.01389 -0.02136 -0.0125 -0.02934 -0.02245 C -0.03004 -0.02315 -0.03091 -0.02407 -0.03177 -0.02454 C -0.03299 -0.02523 -0.03629 -0.02639 -0.03733 -0.02662 C -0.03959 -0.02639 -0.04167 -0.02616 -0.04375 -0.0257 C -0.04549 -0.02523 -0.04861 -0.02338 -0.04861 -0.02315 C -0.04948 -0.02245 -0.05018 -0.0213 -0.05104 -0.02037 C -0.05313 -0.01806 -0.05556 -0.01644 -0.05747 -0.01389 C -0.05903 -0.01157 -0.06129 -0.01019 -0.06216 -0.00741 C -0.06545 0.00116 -0.06216 -0.00648 -0.06545 -0.00093 C -0.06597 7.40741E-7 -0.0665 0.00116 -0.06702 0.00231 C -0.06754 0.00301 -0.06823 0.00347 -0.06858 0.0044 C -0.06979 0.00648 -0.07084 0.00856 -0.07188 0.01088 L -0.07344 0.01412 C -0.07361 0.01296 -0.07413 0.0118 -0.07431 0.01088 C -0.07483 0.00671 -0.07466 -0.00023 -0.07657 -0.00417 C -0.07778 -0.00625 -0.07847 -0.0088 -0.07986 -0.01065 C -0.08108 -0.0125 -0.08229 -0.01458 -0.08386 -0.01597 C -0.08455 -0.01667 -0.08542 -0.01736 -0.08629 -0.01806 C -0.08681 -0.01875 -0.08716 -0.01968 -0.08785 -0.02037 C -0.08941 -0.02176 -0.09097 -0.02315 -0.09271 -0.02454 C -0.09271 -0.02431 -0.0974 -0.0287 -0.0974 -0.02847 L -0.1007 -0.02986 C -0.1033 -0.02963 -0.10608 -0.02963 -0.10868 -0.0287 C -0.10955 -0.02847 -0.11025 -0.02755 -0.11111 -0.02662 C -0.1125 -0.02523 -0.11337 -0.02338 -0.11424 -0.0213 C -0.11476 -0.01991 -0.11528 -0.01852 -0.1158 -0.01713 C -0.11632 -0.01597 -0.11684 -0.01482 -0.11754 -0.01389 C -0.11945 -0.00579 -0.11667 -0.01574 -0.11979 -0.00741 C -0.12188 -0.00208 -0.11927 -0.00602 -0.12222 -0.00093 C -0.12674 0.00671 -0.12049 -0.00556 -0.12552 0.0044 C -0.12743 -0.00324 -0.125 0.00625 -0.12709 -0.00324 C -0.12726 -0.00417 -0.12743 -0.00532 -0.12778 -0.00625 C -0.1283 -0.00718 -0.129 -0.00787 -0.12952 -0.00857 C -0.12969 -0.00949 -0.12986 -0.01065 -0.13021 -0.01157 C -0.13108 -0.01343 -0.13316 -0.01505 -0.1342 -0.01597 C -0.13577 -0.01921 -0.13594 -0.01991 -0.1382 -0.02245 C -0.13907 -0.02315 -0.13993 -0.02361 -0.14063 -0.02454 C -0.1415 -0.02546 -0.14219 -0.02685 -0.14306 -0.02778 C -0.14479 -0.02963 -0.14861 -0.03287 -0.15104 -0.03426 C -0.15209 -0.03472 -0.1533 -0.03495 -0.15434 -0.03519 C -0.15972 -0.03727 -0.15278 -0.03542 -0.16146 -0.03727 C -0.16372 -0.03704 -0.16841 -0.03704 -0.17101 -0.03519 C -0.17188 -0.03472 -0.17275 -0.03403 -0.17344 -0.0331 C -0.17431 -0.03218 -0.17518 -0.03102 -0.17587 -0.02986 C -0.17639 -0.02847 -0.17709 -0.02708 -0.17743 -0.0257 C -0.17813 -0.02361 -0.17813 -0.02107 -0.17917 -0.01921 L -0.18073 -0.01597 C -0.18143 -0.01713 -0.18247 -0.01782 -0.18316 -0.01921 C -0.18351 -0.02014 -0.18351 -0.0213 -0.18386 -0.02245 C -0.1849 -0.02477 -0.18681 -0.02894 -0.18872 -0.03102 C -0.18941 -0.03171 -0.19028 -0.03264 -0.19115 -0.0331 C -0.19271 -0.03403 -0.19584 -0.03519 -0.19584 -0.03495 C -0.19931 -0.03403 -0.19809 -0.03426 -0.19983 -0.03426 L -0.19983 -0.03403 " pathEditMode="relative" rAng="0" ptsTypes="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11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9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9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1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7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27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政治家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100" y="469900"/>
            <a:ext cx="2209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国民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8" y="3840163"/>
            <a:ext cx="21383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税法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00" y="3889375"/>
            <a:ext cx="23701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矢印　右上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1865313"/>
            <a:ext cx="14128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矢印　下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088" y="5461000"/>
            <a:ext cx="2586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矢印　左上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1854200"/>
            <a:ext cx="151288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枠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571876" y="520480"/>
            <a:ext cx="1980000" cy="98488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ja-JP" altLang="en-US" sz="44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>
                      <a:alpha val="2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 会</a:t>
            </a:r>
            <a:endParaRPr kumimoji="1" lang="en-US" altLang="ja-JP" sz="4400" dirty="0">
              <a:ln w="1016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152400">
                  <a:schemeClr val="bg1">
                    <a:alpha val="2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>
                      <a:alpha val="2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国会議員</a:t>
            </a:r>
            <a:endParaRPr kumimoji="1" lang="en-US" altLang="ja-JP" sz="3600" dirty="0">
              <a:ln w="1016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152400">
                  <a:schemeClr val="bg1">
                    <a:alpha val="2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2674" y="3940608"/>
            <a:ext cx="1595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 </a:t>
            </a:r>
            <a:r>
              <a:rPr lang="ja-JP" altLang="en-US" sz="44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民</a:t>
            </a:r>
            <a:endParaRPr lang="en-US" altLang="ja-JP" sz="4400" dirty="0">
              <a:ln w="10160">
                <a:solidFill>
                  <a:srgbClr val="FF800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0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わたしたち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1621" y="3990842"/>
            <a:ext cx="159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n w="10160">
                  <a:solidFill>
                    <a:srgbClr val="00E668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法 律</a:t>
            </a:r>
          </a:p>
        </p:txBody>
      </p:sp>
      <p:pic>
        <p:nvPicPr>
          <p:cNvPr id="7170" name="Picture 2" descr="C:\Users\takahashi\Desktop\0903_all_ページ_17 - コピー - コピー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749426"/>
            <a:ext cx="1688918" cy="15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akahashi\Desktop\0903_all_ページ_1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05" y="1099337"/>
            <a:ext cx="1500637" cy="7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akahashi\Desktop\0903_all_ページ_17 - コピー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441" y="4631426"/>
            <a:ext cx="1523118" cy="7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4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3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8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4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4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7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300"/>
                            </p:stCondLst>
                            <p:childTnLst>
                              <p:par>
                                <p:cTn id="94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8FFFDA">
                <a:lumMod val="90000"/>
                <a:lumOff val="10000"/>
              </a:srgbClr>
            </a:gs>
            <a:gs pos="80000">
              <a:srgbClr val="00DA91">
                <a:alpha val="56000"/>
                <a:lumMod val="42000"/>
                <a:lumOff val="58000"/>
              </a:srgbClr>
            </a:gs>
            <a:gs pos="0">
              <a:srgbClr val="C4D6EB">
                <a:lumMod val="0"/>
                <a:lumOff val="100000"/>
              </a:srgbClr>
            </a:gs>
            <a:gs pos="65000">
              <a:srgbClr val="FFEBFA">
                <a:lumMod val="7000"/>
                <a:lumOff val="93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先生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61" y="530942"/>
            <a:ext cx="3000837" cy="5969594"/>
          </a:xfrm>
          <a:prstGeom prst="rect">
            <a:avLst/>
          </a:prstGeom>
        </p:spPr>
      </p:pic>
      <p:pic>
        <p:nvPicPr>
          <p:cNvPr id="7" name="たいち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916" y="2605548"/>
            <a:ext cx="1646827" cy="4135811"/>
          </a:xfrm>
          <a:prstGeom prst="rect">
            <a:avLst/>
          </a:prstGeom>
        </p:spPr>
      </p:pic>
      <p:pic>
        <p:nvPicPr>
          <p:cNvPr id="8" name="ゆみ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553" y="3023070"/>
            <a:ext cx="1904637" cy="3477466"/>
          </a:xfrm>
          <a:prstGeom prst="rect">
            <a:avLst/>
          </a:prstGeom>
        </p:spPr>
      </p:pic>
      <p:pic>
        <p:nvPicPr>
          <p:cNvPr id="10" name="タイチ手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940" y="3052566"/>
            <a:ext cx="1011104" cy="2704115"/>
          </a:xfrm>
          <a:prstGeom prst="rect">
            <a:avLst/>
          </a:prstGeom>
        </p:spPr>
      </p:pic>
      <p:pic>
        <p:nvPicPr>
          <p:cNvPr id="11" name="ゆみ手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614" y="3003406"/>
            <a:ext cx="974526" cy="2644023"/>
          </a:xfrm>
          <a:prstGeom prst="rect">
            <a:avLst/>
          </a:prstGeom>
        </p:spPr>
      </p:pic>
      <p:pic>
        <p:nvPicPr>
          <p:cNvPr id="12" name="先生手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425" y="2157518"/>
            <a:ext cx="802090" cy="2158067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440012" y="612906"/>
            <a:ext cx="4116925" cy="1245306"/>
            <a:chOff x="3440012" y="612906"/>
            <a:chExt cx="4116925" cy="124530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3440012" y="612906"/>
              <a:ext cx="4116925" cy="1245306"/>
              <a:chOff x="4105713" y="530942"/>
              <a:chExt cx="3462338" cy="1514475"/>
            </a:xfrm>
          </p:grpSpPr>
          <p:pic>
            <p:nvPicPr>
              <p:cNvPr id="13" name="ふきだし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713" y="530942"/>
                <a:ext cx="3462338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円/楕円 1"/>
              <p:cNvSpPr/>
              <p:nvPr/>
            </p:nvSpPr>
            <p:spPr>
              <a:xfrm>
                <a:off x="4247058" y="630621"/>
                <a:ext cx="3162736" cy="122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682459" y="808628"/>
              <a:ext cx="35687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さあ、「税金」について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 勉強していこう！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12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青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1242"/>
            <a:ext cx="9144000" cy="6921516"/>
          </a:xfrm>
          <a:prstGeom prst="rect">
            <a:avLst/>
          </a:prstGeom>
        </p:spPr>
      </p:pic>
      <p:pic>
        <p:nvPicPr>
          <p:cNvPr id="3" name="雲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48" y="-5221684"/>
            <a:ext cx="14728722" cy="12893981"/>
          </a:xfrm>
          <a:prstGeom prst="rect">
            <a:avLst/>
          </a:prstGeom>
        </p:spPr>
      </p:pic>
      <p:pic>
        <p:nvPicPr>
          <p:cNvPr id="8" name="ユミ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2660650"/>
            <a:ext cx="2847975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手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035" y="4832631"/>
            <a:ext cx="2173743" cy="1173089"/>
          </a:xfrm>
          <a:prstGeom prst="rect">
            <a:avLst/>
          </a:prstGeom>
        </p:spPr>
      </p:pic>
      <p:pic>
        <p:nvPicPr>
          <p:cNvPr id="9" name="タイチ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886" y="2563906"/>
            <a:ext cx="3244938" cy="46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1 0.06574 L -0.23281 0.1463 " pathEditMode="relative" rAng="0" ptsTypes="AA">
                                      <p:cBhvr>
                                        <p:cTn id="6" dur="18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4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タイチ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72" y="3382862"/>
            <a:ext cx="2656887" cy="33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ユミ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437" y="3482393"/>
            <a:ext cx="2568651" cy="333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0757">
            <a:off x="8019165" y="2814022"/>
            <a:ext cx="696375" cy="80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3963">
            <a:off x="1662190" y="2166863"/>
            <a:ext cx="702692" cy="9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8104">
            <a:off x="6689658" y="2262697"/>
            <a:ext cx="873233" cy="8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37465">
            <a:off x="481238" y="2686838"/>
            <a:ext cx="780067" cy="88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-184495" y="1342139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-234045" y="1631088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-258069" y="2370346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9364436" y="1085245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9338166" y="2593435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9233066" y="2078445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5464">
            <a:off x="-134195" y="669428"/>
            <a:ext cx="275627" cy="3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枠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1" name="ふきだし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784" y="49957"/>
            <a:ext cx="3938262" cy="448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税金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817" y="929781"/>
            <a:ext cx="3155300" cy="171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043E-6 L 0.28072 -0.13602 C 0.33975 -0.16632 0.42777 -0.18228 0.51944 -0.18228 C 0.62413 -0.18228 0.70781 -0.16632 0.76684 -0.13602 L 1.04774 1.8043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78" y="-911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7" presetClass="path" presetSubtype="0" repeatCount="indefinite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4.99653E-6 L 0.28073 -0.10872 C 0.33976 -0.13277 0.42778 -0.1455 0.51944 -0.1455 C 0.62413 -0.1455 0.70781 -0.13277 0.76684 -0.10872 L 1.04774 -4.99653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78" y="-72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7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72222E-6 3.84224E-6 L 0.28072 -0.09739 C 0.33975 -0.1189 0.42777 -0.13024 0.51944 -0.13024 C 0.62413 -0.13024 0.70781 -0.1189 0.76684 -0.09739 L 1.04774 3.84224E-6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78" y="-65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7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08 -3.37034E-6 L -0.76198 -0.13139 C -0.70313 -0.16053 -0.61597 -0.1758 -0.52483 -0.1758 C -0.42083 -0.1758 -0.33785 -0.16053 -0.27917 -0.13139 L 1.38889E-6 -3.37034E-6 " pathEditMode="relative" rAng="0" ptsTypes="FffFF">
                                      <p:cBhvr>
                                        <p:cTn id="82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-879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7" presetClass="path" presetSubtype="0" repeatCount="indefinite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1.04079 -3.40042E-7 L -0.76197 -0.06176 C -0.70312 -0.07541 -0.61597 -0.08235 -0.52482 -0.08235 C -0.42083 -0.08235 -0.33784 -0.07541 -0.27916 -0.06176 L -4.72222E-6 -3.40042E-7 " pathEditMode="relative" rAng="0" ptsTypes="FffFF">
                                      <p:cBhvr>
                                        <p:cTn id="86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-411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7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08 -1.06639E-6 L -0.76198 -0.1145 C -0.70313 -0.13972 -0.61598 -0.1529 -0.52483 -0.1529 C -0.42084 -0.1529 -0.33785 -0.13972 -0.27917 -0.1145 L 3.61111E-6 -1.06639E-6 " pathEditMode="relative" rAng="0" ptsTypes="FffFF">
                                      <p:cBhvr>
                                        <p:cTn id="90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-765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7" presetClass="path" presetSubtype="0" repeatCount="indefinite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4.99653E-6 L 0.28073 -0.10872 C 0.33976 -0.13277 0.42778 -0.1455 0.51944 -0.1455 C 0.62413 -0.1455 0.70781 -0.13277 0.76684 -0.10872 L 1.04774 -4.99653E-6 " pathEditMode="relative" rAng="0" ptsTypes="FffFF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78" y="-728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C4D6EB">
                <a:lumMod val="0"/>
                <a:lumOff val="100000"/>
              </a:srgb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日本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47" y="2242278"/>
            <a:ext cx="2561057" cy="2051600"/>
          </a:xfrm>
        </p:spPr>
      </p:pic>
      <p:pic>
        <p:nvPicPr>
          <p:cNvPr id="2" name="ゆみ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115" y="1876472"/>
            <a:ext cx="1948746" cy="3547283"/>
          </a:xfrm>
          <a:prstGeom prst="rect">
            <a:avLst/>
          </a:prstGeom>
        </p:spPr>
      </p:pic>
      <p:pic>
        <p:nvPicPr>
          <p:cNvPr id="12" name="タイチ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371" y="1860748"/>
            <a:ext cx="1684120" cy="3571369"/>
          </a:xfrm>
          <a:prstGeom prst="rect">
            <a:avLst/>
          </a:prstGeom>
        </p:spPr>
      </p:pic>
      <p:pic>
        <p:nvPicPr>
          <p:cNvPr id="8" name="手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7700">
            <a:off x="1198044" y="4435648"/>
            <a:ext cx="2753061" cy="142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oa-serv1\public\業務３課\04租税教育推進部\07テキスト・副読本等\03副読本パワーポイント版\【16】千種氏・最終納品\髙橋作成\公共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8293">
            <a:off x="3373463" y="3714664"/>
            <a:ext cx="2685271" cy="20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2921421" y="238264"/>
            <a:ext cx="3188782" cy="1491068"/>
            <a:chOff x="2973971" y="385404"/>
            <a:chExt cx="2511001" cy="1174139"/>
          </a:xfrm>
        </p:grpSpPr>
        <p:pic>
          <p:nvPicPr>
            <p:cNvPr id="1028" name="Picture 4" descr="\\oa-serv1\public\業務３課\04租税教育推進部\07テキスト・副読本等\03副読本パワーポイント版\【16】千種氏・最終納品\髙橋作成\納税3-2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6610">
              <a:off x="4452578" y="395913"/>
              <a:ext cx="1032394" cy="116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\\oa-serv1\public\業務３課\04租税教育推進部\07テキスト・副読本等\03副読本パワーポイント版\【16】千種氏・最終納品\髙橋作成\納税3-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971" y="385404"/>
              <a:ext cx="1093638" cy="11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矢印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22">
            <a:off x="3037031" y="922204"/>
            <a:ext cx="3019010" cy="264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path" presetSubtype="0" accel="24500" decel="75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23757E-6 L 0.04687 0.04719 C 0.05677 0.0576 0.07274 0.06755 0.08975 0.07449 C 0.10972 0.08235 0.12639 0.08536 0.13871 0.0842 L 0.19774 0.07958 " pathEditMode="relative" rAng="1010249" ptsTypes="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573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lumMod val="41000"/>
                <a:lumOff val="59000"/>
              </a:srgbClr>
            </a:gs>
            <a:gs pos="13000">
              <a:srgbClr val="85C2FF">
                <a:lumMod val="67000"/>
                <a:lumOff val="33000"/>
              </a:srgbClr>
            </a:gs>
            <a:gs pos="40000">
              <a:srgbClr val="C4D6EB">
                <a:lumMod val="45000"/>
                <a:lumOff val="55000"/>
                <a:alpha val="48000"/>
              </a:srgbClr>
            </a:gs>
            <a:gs pos="100000">
              <a:srgbClr val="FFEBFA">
                <a:lumMod val="0"/>
                <a:lumOff val="10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机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2354263"/>
            <a:ext cx="26543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その他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3550" y="3070225"/>
            <a:ext cx="3957638" cy="2906713"/>
          </a:xfrm>
        </p:spPr>
      </p:pic>
      <p:pic>
        <p:nvPicPr>
          <p:cNvPr id="6" name="医者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63" y="3009900"/>
            <a:ext cx="165417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手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2232025"/>
            <a:ext cx="6365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日本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550" y="1493838"/>
            <a:ext cx="14192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タイチ＆ユミ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738188"/>
            <a:ext cx="260985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ユミまぶた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63" y="3641725"/>
            <a:ext cx="6350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タイチまぶた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0" y="1830388"/>
            <a:ext cx="500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ふきだし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775" y="409575"/>
            <a:ext cx="3462338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枠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ベース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-458547"/>
            <a:ext cx="9853773" cy="695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火２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004" y="2686292"/>
            <a:ext cx="4634458" cy="28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タイチ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9682" y="4583353"/>
            <a:ext cx="1291317" cy="1714035"/>
          </a:xfrm>
        </p:spPr>
      </p:pic>
      <p:pic>
        <p:nvPicPr>
          <p:cNvPr id="8198" name="汗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105" y="4802429"/>
            <a:ext cx="737344" cy="71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汗２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000" y="4610342"/>
            <a:ext cx="1021086" cy="101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した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51" y="2868386"/>
            <a:ext cx="7985321" cy="490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枠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2.77778E-7 2.22222E-6 C -0.00035 -0.00579 -0.00052 -0.01158 -0.00104 -0.01736 C -0.00104 -0.01922 -0.00157 -0.0213 -0.00174 -0.02315 C -0.00209 -0.02547 -0.00243 -0.02778 -0.00261 -0.0301 C -0.0033 -0.03889 -0.00382 -0.04769 -0.00452 -0.05648 C -0.00469 -0.06065 -0.00521 -0.06922 -0.00521 -0.06922 C -0.00539 -0.07686 -0.00486 -0.10324 -0.00695 -0.11736 C -0.00729 -0.11852 -0.00764 -0.11968 -0.00799 -0.12084 C -0.01042 -0.11065 -0.00799 -0.12223 -0.00799 -0.09792 C -0.00799 -0.08473 -0.00851 -0.07176 -0.00868 -0.0588 C -0.00903 -0.04792 -0.00938 -0.03727 -0.00955 -0.02662 C -0.00973 -0.02616 -0.00955 -0.02547 -0.00955 -0.02547 C -0.0099 -0.04074 -0.01129 -0.10811 -0.01129 -0.11968 C -0.01129 -0.12593 -0.01077 -0.10741 -0.01042 -0.10139 C -0.01025 -0.07037 -0.00955 -0.03912 -0.00955 -0.00811 C -0.00955 -0.00324 -0.01042 -0.01806 -0.01042 -0.02315 C -0.01094 -0.04121 -0.01111 -0.05926 -0.01129 -0.07709 C -0.01111 -0.08912 -0.01129 -0.10093 -0.01042 -0.11273 C -0.01042 -0.11551 -0.00973 -0.10741 -0.00955 -0.10486 C -0.0092 -0.09815 -0.0092 -0.09167 -0.00868 -0.08519 C -0.00834 -0.07593 -0.00747 -0.0669 -0.00695 -0.05764 C -0.00608 -0.04144 -0.00643 -0.04468 -0.00521 -0.03125 C -0.00469 -0.02408 -0.00452 -0.02176 -0.00348 -0.01505 C -0.0033 -0.0132 -0.00295 -0.01111 -0.00261 -0.00926 C -0.00243 -0.00787 -0.00174 -0.00625 -0.00174 -0.00463 C -0.00174 -0.00348 -0.00243 -0.00695 -0.00261 -0.00811 C -0.00313 -0.0125 -0.00486 -0.02732 -0.00521 -0.03357 C -0.00608 -0.04329 -0.0066 -0.05486 -0.00695 -0.06459 C -0.00677 -0.08102 -0.01181 -0.09931 -0.00608 -0.11389 C -0.00591 -0.11482 -0.004 -0.05648 -0.00348 -0.04723 C -0.0033 -0.04074 -0.00313 -0.03426 -0.00261 -0.02778 C -0.00243 -0.02431 -0.00209 -0.02084 -0.00174 -0.01736 C -0.00209 -0.01389 -0.00035 -0.00857 -0.00261 -0.00695 C -0.00486 -0.00556 -0.0033 -0.0132 -0.00348 -0.01621 C -0.004 -0.0213 -0.00417 -0.02616 -0.00452 -0.03125 C -0.00469 -0.03473 -0.00504 -0.03797 -0.00521 -0.04144 C -0.00556 -0.04537 -0.00591 -0.04908 -0.00608 -0.05301 C -0.00643 -0.06135 -0.0066 -0.06991 -0.00695 -0.07824 C -0.00851 -0.11528 -0.01181 -0.12686 -0.00799 -0.11158 C -0.00764 -0.1044 -0.00729 -0.09699 -0.00695 -0.08982 C -0.00486 -0.01227 -0.00226 0.00625 -0.00608 -0.02431 C -0.00643 -0.0301 -0.00677 -0.03565 -0.00695 -0.04144 C -0.00729 -0.04792 -0.00764 -0.05463 -0.00799 -0.06111 C -0.0099 -0.11482 -0.01216 -0.12801 -0.00868 -0.10602 C -0.00851 -0.10209 -0.00816 -0.09815 -0.00799 -0.09445 C -0.00677 -0.07199 -0.00712 -0.06412 -0.00608 -0.04028 C -0.00591 -0.03542 -0.00556 -0.03033 -0.00521 -0.02547 C -0.00504 -0.02153 -0.00452 -0.01783 -0.00452 -0.01389 C -0.00452 -0.01158 -0.00504 -0.01852 -0.00521 -0.02084 C -0.00573 -0.025 -0.00591 -0.02917 -0.00608 -0.03357 C -0.0066 -0.04005 -0.0066 -0.04653 -0.00695 -0.05301 C -0.00729 -0.05718 -0.00764 -0.06135 -0.00799 -0.06574 C -0.00816 -0.07061 -0.00851 -0.0757 -0.00868 -0.08056 C -0.00903 -0.0926 -0.00955 -0.1044 -0.00955 -0.11621 C -0.00955 -0.11783 -0.00903 -0.12246 -0.00868 -0.12084 C -0.00799 -0.11551 -0.00816 -0.11019 -0.00799 -0.10486 C -0.00747 -0.09491 -0.00729 -0.08473 -0.00695 -0.07477 C -0.00677 -0.06644 -0.00643 -0.05811 -0.00608 -0.04954 C -0.00521 -0.02408 -0.00521 -0.03936 -0.00521 -0.02199 L -0.00521 -0.02199 " pathEditMode="relative" ptsTypes="AAAAAAAAAAAAAAAAAAAAAAAAAAAAAAAAAAAAAAAAAAAAAAAAAAAAAAAAAAAAA">
                                      <p:cBhvr>
                                        <p:cTn id="27" dur="5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ベース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25" y="771525"/>
            <a:ext cx="8164513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崩壊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075" y="2881313"/>
            <a:ext cx="432593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ふきだし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675" y="2217738"/>
            <a:ext cx="8874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グルグル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0" y="2398713"/>
            <a:ext cx="533400" cy="474662"/>
          </a:xfrm>
        </p:spPr>
      </p:pic>
      <p:pic>
        <p:nvPicPr>
          <p:cNvPr id="7" name="汗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688" y="1252538"/>
            <a:ext cx="7937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945127" y="2531836"/>
            <a:ext cx="3011113" cy="1097170"/>
            <a:chOff x="945127" y="2531836"/>
            <a:chExt cx="3011113" cy="1097170"/>
          </a:xfrm>
        </p:grpSpPr>
        <p:pic>
          <p:nvPicPr>
            <p:cNvPr id="2050" name="Picture 2" descr="C:\Users\takahashi\Desktop\g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39509">
              <a:off x="1357185" y="2555264"/>
              <a:ext cx="2599055" cy="1073742"/>
            </a:xfrm>
            <a:prstGeom prst="rect">
              <a:avLst/>
            </a:prstGeom>
            <a:noFill/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正方形/長方形 12"/>
            <p:cNvSpPr/>
            <p:nvPr/>
          </p:nvSpPr>
          <p:spPr>
            <a:xfrm rot="20970990">
              <a:off x="945127" y="2531836"/>
              <a:ext cx="2998279" cy="66964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車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8960" y="566570"/>
            <a:ext cx="1555924" cy="114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表情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663" y="1855988"/>
            <a:ext cx="44148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枠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486 L 0.37413 0.2075 " pathEditMode="relative" rAng="0" ptsTypes="AA">
                                      <p:cBhvr>
                                        <p:cTn id="17" dur="2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101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2" dur="1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26" presetClass="emph" presetSubtype="0" repeatCount="4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ベース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156" y="-435531"/>
            <a:ext cx="8961437" cy="7754567"/>
          </a:xfrm>
        </p:spPr>
      </p:pic>
      <p:pic>
        <p:nvPicPr>
          <p:cNvPr id="21" name="表情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767" y="3603664"/>
            <a:ext cx="2151835" cy="71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点々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6" y="903744"/>
            <a:ext cx="5414158" cy="41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枯葉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970" y="5822197"/>
            <a:ext cx="812962" cy="46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汗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755" y="2757160"/>
            <a:ext cx="2572982" cy="82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枠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87 -0.14352 L -0.37587 -0.14352 C -0.37518 -0.13913 -0.37431 -0.1345 -0.37344 -0.12987 C -0.37309 -0.12871 -0.37309 -0.12732 -0.37257 -0.12639 C -0.37188 -0.12547 -0.37084 -0.1257 -0.36997 -0.12524 C -0.36927 -0.12408 -0.36893 -0.12292 -0.36823 -0.12177 C -0.36736 -0.12061 -0.36632 -0.11968 -0.36563 -0.11829 C -0.35921 -0.10695 -0.3665 -0.11737 -0.36042 -0.10927 C -0.36007 -0.10764 -0.36025 -0.10579 -0.35955 -0.10464 C -0.35764 -0.10116 -0.35261 -0.09538 -0.35261 -0.09538 C -0.35087 -0.08797 -0.3533 -0.09514 -0.34931 -0.09075 C -0.3441 -0.08542 -0.34584 -0.08473 -0.3415 -0.08172 C -0.3375 -0.07894 -0.33334 -0.07639 -0.32934 -0.07362 C -0.32674 -0.07177 -0.32431 -0.06968 -0.32171 -0.06783 C -0.32084 -0.06737 -0.31997 -0.06714 -0.3191 -0.06667 C -0.31789 -0.06598 -0.31667 -0.06528 -0.31563 -0.06436 C -0.31407 -0.06343 -0.31285 -0.06181 -0.31129 -0.06089 C -0.31025 -0.06042 -0.30903 -0.06019 -0.30782 -0.05973 C -0.30209 -0.05602 -0.29827 -0.05255 -0.29236 -0.0507 C -0.29063 -0.05001 -0.28889 -0.04977 -0.28716 -0.04954 C -0.2849 -0.04746 -0.28282 -0.04514 -0.28021 -0.04376 C -0.27865 -0.04283 -0.27674 -0.04306 -0.27518 -0.0426 C -0.27327 -0.0419 -0.27171 -0.04075 -0.26997 -0.04028 C -0.26789 -0.03959 -0.2658 -0.03982 -0.26389 -0.03913 C -0.26077 -0.0382 -0.25764 -0.03681 -0.25434 -0.03565 C -0.25191 -0.03496 -0.24931 -0.03427 -0.24671 -0.03334 C -0.23716 -0.0338 -0.22396 -0.02755 -0.21563 -0.03681 C -0.21476 -0.03797 -0.21389 -0.03913 -0.21302 -0.04028 C -0.21268 -0.04306 -0.21216 -0.04561 -0.21216 -0.04839 C -0.21216 -0.0595 -0.2073 -0.07616 -0.2165 -0.08172 C -0.21789 -0.08241 -0.21927 -0.08241 -0.22084 -0.08288 C -0.22101 -0.08403 -0.22101 -0.08542 -0.22171 -0.08612 C -0.22309 -0.08774 -0.22761 -0.08913 -0.22934 -0.08959 C -0.23195 -0.08936 -0.23473 -0.09005 -0.23716 -0.08843 C -0.23993 -0.08681 -0.24236 -0.08172 -0.2441 -0.07825 C -0.24427 -0.07663 -0.24445 -0.07501 -0.24497 -0.07362 C -0.24532 -0.07223 -0.24618 -0.0713 -0.24671 -0.07014 C -0.24705 -0.06899 -0.24723 -0.06783 -0.24757 -0.06667 C -0.24705 -0.047 -0.24966 -0.03889 -0.24584 -0.02547 C -0.24532 -0.02339 -0.24462 -0.02153 -0.2441 -0.01968 C -0.24375 -0.01852 -0.24375 -0.01714 -0.24323 -0.01621 C -0.24202 -0.01436 -0.24028 -0.0132 -0.23889 -0.01158 C -0.23802 -0.00973 -0.23681 -0.00788 -0.23629 -0.00579 C -0.23577 -0.00371 -0.23629 -0.00092 -0.23542 0.00115 C -0.23421 0.00393 -0.23195 0.00555 -0.23021 0.00786 L -0.21997 0.02175 C -0.2191 0.02291 -0.21858 0.02476 -0.21736 0.02523 L -0.21302 0.02638 C -0.20122 0.03425 -0.21598 0.02476 -0.19931 0.0331 C -0.1974 0.03402 -0.19584 0.03587 -0.1941 0.03657 C -0.19184 0.03773 -0.18941 0.03796 -0.18716 0.03888 C -0.18542 0.03981 -0.18386 0.04166 -0.18195 0.04236 C -0.18004 0.04328 -0.17796 0.04305 -0.17587 0.04351 C -0.17361 0.04421 -0.17136 0.0456 -0.1691 0.04583 C -0.16216 0.04675 -0.15521 0.04652 -0.14844 0.04698 C -0.14636 0.04814 -0.14445 0.04976 -0.14236 0.05046 C -0.13004 0.05462 -0.12257 0.05231 -0.10868 0.05161 C -0.10521 0.05069 -0.10191 0.04976 -0.09844 0.0493 C -0.0941 0.04861 -0.08976 0.04884 -0.08542 0.04814 C -0.08316 0.04768 -0.08091 0.04629 -0.07848 0.04583 C -0.07431 0.04513 -0.06997 0.04513 -0.06563 0.04467 C -0.06407 0.03865 -0.06563 0.04236 -0.05955 0.03773 C -0.05868 0.03703 -0.05695 0.03541 -0.05695 0.03541 L 5.55556E-7 -5.92593E-6 " pathEditMode="relative" ptsTypes="AAAAAAAAAAAAAAAAAAAAAAAAAAAAAAAAAAAAAAAAAAAAAAAAAAAAAAAAAAAAAAAA">
                                      <p:cBhvr>
                                        <p:cTn id="29" dur="2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4411</TotalTime>
  <Words>592</Words>
  <Application>Microsoft Office PowerPoint</Application>
  <PresentationFormat>画面に合わせる (4:3)</PresentationFormat>
  <Paragraphs>165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12</vt:i4>
      </vt:variant>
      <vt:variant>
        <vt:lpstr>スライド タイトル</vt:lpstr>
      </vt:variant>
      <vt:variant>
        <vt:i4>30</vt:i4>
      </vt:variant>
    </vt:vector>
  </HeadingPairs>
  <TitlesOfParts>
    <vt:vector size="51" baseType="lpstr">
      <vt:lpstr>HGP創英角ﾎﾟｯﾌﾟ体</vt:lpstr>
      <vt:lpstr>HGS創英角ｺﾞｼｯｸUB</vt:lpstr>
      <vt:lpstr>HGS創英角ﾎﾟｯﾌﾟ体</vt:lpstr>
      <vt:lpstr>HG丸ｺﾞｼｯｸM-PRO</vt:lpstr>
      <vt:lpstr>HG創英角ﾎﾟｯﾌﾟ体</vt:lpstr>
      <vt:lpstr>IPA Pゴシック</vt:lpstr>
      <vt:lpstr>Arial</vt:lpstr>
      <vt:lpstr>Calibri</vt:lpstr>
      <vt:lpstr>Calibri Light</vt:lpstr>
      <vt:lpstr>Office テーマ</vt:lpstr>
      <vt:lpstr>1_Office テーマ</vt:lpstr>
      <vt:lpstr>2_Office テーマ</vt:lpstr>
      <vt:lpstr>3_Office テーマ</vt:lpstr>
      <vt:lpstr>4_Office テーマ</vt:lpstr>
      <vt:lpstr>5_Office テーマ</vt:lpstr>
      <vt:lpstr>8_Office テーマ</vt:lpstr>
      <vt:lpstr>9_Office テーマ</vt:lpstr>
      <vt:lpstr>10_Office テーマ</vt:lpstr>
      <vt:lpstr>11_Office テーマ</vt:lpstr>
      <vt:lpstr>12_Office テーマ</vt:lpstr>
      <vt:lpstr>13_Office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08-3 lecturetext2025-1_ch5basic.pptx</dc:title>
  <dc:creator>平野 絵里那</dc:creator>
  <cp:lastModifiedBy>絵里那 平野</cp:lastModifiedBy>
  <cp:revision>289</cp:revision>
  <cp:lastPrinted>2025-03-04T04:47:10Z</cp:lastPrinted>
  <dcterms:created xsi:type="dcterms:W3CDTF">2015-11-10T14:16:48Z</dcterms:created>
  <dcterms:modified xsi:type="dcterms:W3CDTF">2026-04-15T00:21:02Z</dcterms:modified>
</cp:coreProperties>
</file>