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0" r:id="rId1"/>
    <p:sldMasterId id="2147483846" r:id="rId2"/>
    <p:sldMasterId id="2147483858" r:id="rId3"/>
    <p:sldMasterId id="2147483870" r:id="rId4"/>
    <p:sldMasterId id="2147483882" r:id="rId5"/>
    <p:sldMasterId id="2147483894" r:id="rId6"/>
  </p:sldMasterIdLst>
  <p:handoutMasterIdLst>
    <p:handoutMasterId r:id="rId44"/>
  </p:handoutMasterIdLst>
  <p:sldIdLst>
    <p:sldId id="259" r:id="rId7"/>
    <p:sldId id="348" r:id="rId8"/>
    <p:sldId id="330" r:id="rId9"/>
    <p:sldId id="355" r:id="rId10"/>
    <p:sldId id="356" r:id="rId11"/>
    <p:sldId id="357" r:id="rId12"/>
    <p:sldId id="358" r:id="rId13"/>
    <p:sldId id="359" r:id="rId14"/>
    <p:sldId id="360" r:id="rId15"/>
    <p:sldId id="361" r:id="rId16"/>
    <p:sldId id="362" r:id="rId17"/>
    <p:sldId id="363" r:id="rId18"/>
    <p:sldId id="364" r:id="rId19"/>
    <p:sldId id="365" r:id="rId20"/>
    <p:sldId id="346" r:id="rId21"/>
    <p:sldId id="347" r:id="rId22"/>
    <p:sldId id="344" r:id="rId23"/>
    <p:sldId id="350" r:id="rId24"/>
    <p:sldId id="333" r:id="rId25"/>
    <p:sldId id="349" r:id="rId26"/>
    <p:sldId id="351" r:id="rId27"/>
    <p:sldId id="352" r:id="rId28"/>
    <p:sldId id="353" r:id="rId29"/>
    <p:sldId id="354" r:id="rId30"/>
    <p:sldId id="332" r:id="rId31"/>
    <p:sldId id="334" r:id="rId32"/>
    <p:sldId id="382" r:id="rId33"/>
    <p:sldId id="326" r:id="rId34"/>
    <p:sldId id="384" r:id="rId35"/>
    <p:sldId id="381" r:id="rId36"/>
    <p:sldId id="366" r:id="rId37"/>
    <p:sldId id="367" r:id="rId38"/>
    <p:sldId id="368" r:id="rId39"/>
    <p:sldId id="370" r:id="rId40"/>
    <p:sldId id="373" r:id="rId41"/>
    <p:sldId id="328" r:id="rId42"/>
    <p:sldId id="371" r:id="rId43"/>
  </p:sldIdLst>
  <p:sldSz cx="9144000" cy="6858000" type="screen4x3"/>
  <p:notesSz cx="6735763" cy="9872663"/>
  <p:defaultTextStyle>
    <a:defPPr>
      <a:defRPr lang="ja-JP"/>
    </a:defPPr>
    <a:lvl1pPr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5pPr>
    <a:lvl6pPr marL="22860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6pPr>
    <a:lvl7pPr marL="27432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7pPr>
    <a:lvl8pPr marL="32004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8pPr>
    <a:lvl9pPr marL="3657600" algn="l" defTabSz="914400" rtl="0" eaLnBrk="1" latinLnBrk="0" hangingPunct="1">
      <a:defRPr kumimoji="1" kern="1200">
        <a:solidFill>
          <a:schemeClr val="tx1"/>
        </a:solidFill>
        <a:latin typeface="Calibri" pitchFamily="34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442D"/>
    <a:srgbClr val="014934"/>
    <a:srgbClr val="01BCFF"/>
    <a:srgbClr val="FFCCFF"/>
    <a:srgbClr val="8B9DA1"/>
    <a:srgbClr val="B9A479"/>
    <a:srgbClr val="B7F62A"/>
    <a:srgbClr val="CEF96F"/>
    <a:srgbClr val="09C4FF"/>
    <a:srgbClr val="E7F9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0" autoAdjust="0"/>
    <p:restoredTop sz="72404" autoAdjust="0"/>
  </p:normalViewPr>
  <p:slideViewPr>
    <p:cSldViewPr snapToGrid="0">
      <p:cViewPr varScale="1">
        <p:scale>
          <a:sx n="78" d="100"/>
          <a:sy n="78" d="100"/>
        </p:scale>
        <p:origin x="106" y="4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slide" Target="slides/slide3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slide" Target="slides/slide36.xml"/><Relationship Id="rId47" Type="http://schemas.openxmlformats.org/officeDocument/2006/relationships/theme" Target="theme/theme1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slide" Target="slides/slide34.xml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handoutMaster" Target="handoutMasters/handout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slide" Target="slides/slide37.xml"/><Relationship Id="rId48" Type="http://schemas.openxmlformats.org/officeDocument/2006/relationships/tableStyles" Target="tableStyle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slide" Target="slides/slide32.xml"/><Relationship Id="rId46" Type="http://schemas.openxmlformats.org/officeDocument/2006/relationships/viewProps" Target="viewProps.xml"/><Relationship Id="rId20" Type="http://schemas.openxmlformats.org/officeDocument/2006/relationships/slide" Target="slides/slide14.xml"/><Relationship Id="rId41" Type="http://schemas.openxmlformats.org/officeDocument/2006/relationships/slide" Target="slides/slide3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549824387893541"/>
          <c:y val="0.16245569872328747"/>
          <c:w val="0.60900363903787391"/>
          <c:h val="0.82597046644607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歳入内訳</c:v>
                </c:pt>
              </c:strCache>
            </c:strRef>
          </c:tx>
          <c:spPr>
            <a:ln w="158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E2D3-4EDB-A6D0-7BA7191DC0FF}"/>
              </c:ext>
            </c:extLst>
          </c:dPt>
          <c:dPt>
            <c:idx val="1"/>
            <c:bubble3D val="0"/>
            <c:spPr>
              <a:solidFill>
                <a:srgbClr val="FFCC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E2D3-4EDB-A6D0-7BA7191DC0FF}"/>
              </c:ext>
            </c:extLst>
          </c:dPt>
          <c:dPt>
            <c:idx val="2"/>
            <c:bubble3D val="0"/>
            <c:spPr>
              <a:solidFill>
                <a:srgbClr val="FFB57D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E2D3-4EDB-A6D0-7BA7191DC0FF}"/>
              </c:ext>
            </c:extLst>
          </c:dPt>
          <c:dPt>
            <c:idx val="3"/>
            <c:bubble3D val="0"/>
            <c:spPr>
              <a:solidFill>
                <a:srgbClr val="BEE395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E2D3-4EDB-A6D0-7BA7191DC0FF}"/>
              </c:ext>
            </c:extLst>
          </c:dPt>
          <c:dPt>
            <c:idx val="4"/>
            <c:bubble3D val="0"/>
            <c:spPr>
              <a:solidFill>
                <a:srgbClr val="AFCEEB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E2D3-4EDB-A6D0-7BA7191DC0FF}"/>
              </c:ext>
            </c:extLst>
          </c:dPt>
          <c:dPt>
            <c:idx val="5"/>
            <c:bubble3D val="0"/>
            <c:spPr>
              <a:solidFill>
                <a:srgbClr val="FFFF75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E2D3-4EDB-A6D0-7BA7191DC0FF}"/>
              </c:ext>
            </c:extLst>
          </c:dPt>
          <c:dPt>
            <c:idx val="6"/>
            <c:bubble3D val="0"/>
            <c:spPr>
              <a:solidFill>
                <a:srgbClr val="E8D1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E2D3-4EDB-A6D0-7BA7191DC0FF}"/>
              </c:ext>
            </c:extLst>
          </c:dPt>
          <c:dPt>
            <c:idx val="7"/>
            <c:bubble3D val="0"/>
            <c:spPr>
              <a:solidFill>
                <a:srgbClr val="EAD900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F-E2D3-4EDB-A6D0-7BA7191DC0FF}"/>
              </c:ext>
            </c:extLst>
          </c:dPt>
          <c:dLbls>
            <c:dLbl>
              <c:idx val="0"/>
              <c:layout>
                <c:manualLayout>
                  <c:x val="-0.19723788149669697"/>
                  <c:y val="0.11710463931894907"/>
                </c:manualLayout>
              </c:layout>
              <c:tx>
                <c:rich>
                  <a:bodyPr/>
                  <a:lstStyle/>
                  <a:p>
                    <a:fld id="{F5C6F766-0B84-4F54-BFFD-3723C397E4D9}" type="CATEGORYNAME">
                      <a:rPr lang="ja-JP" altLang="en-US" smtClean="0"/>
                      <a:pPr/>
                      <a:t>[分類名]</a:t>
                    </a:fld>
                    <a:endParaRPr lang="ja-JP" altLang="en-US" dirty="0"/>
                  </a:p>
                  <a:p>
                    <a:r>
                      <a:rPr lang="ja-JP" altLang="en-US" dirty="0"/>
                      <a:t>約</a:t>
                    </a:r>
                    <a:r>
                      <a:rPr lang="en-US" altLang="ja-JP" dirty="0"/>
                      <a:t>32%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E2D3-4EDB-A6D0-7BA7191DC0FF}"/>
                </c:ext>
              </c:extLst>
            </c:dLbl>
            <c:dLbl>
              <c:idx val="1"/>
              <c:layout>
                <c:manualLayout>
                  <c:x val="-0.14336706100143284"/>
                  <c:y val="-0.13322412176894532"/>
                </c:manualLayout>
              </c:layout>
              <c:tx>
                <c:rich>
                  <a:bodyPr/>
                  <a:lstStyle/>
                  <a:p>
                    <a:pPr>
                      <a:defRPr sz="16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641157C8-83BE-4CA8-853C-84EA89F36F3A}" type="CATEGORYNAME">
                      <a:rPr lang="zh-CN" altLang="en-US" sz="1600" smtClean="0"/>
                      <a:pPr>
                        <a:defRPr sz="16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CN" altLang="en-US" sz="1600" dirty="0"/>
                  </a:p>
                  <a:p>
                    <a:pPr>
                      <a:defRPr sz="16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CN" altLang="en-US" sz="1600" dirty="0"/>
                      <a:t>約</a:t>
                    </a:r>
                    <a:r>
                      <a:rPr lang="en-US" altLang="zh-CN" sz="1600" dirty="0"/>
                      <a:t>17%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E2D3-4EDB-A6D0-7BA7191DC0FF}"/>
                </c:ext>
              </c:extLst>
            </c:dLbl>
            <c:dLbl>
              <c:idx val="2"/>
              <c:layout>
                <c:manualLayout>
                  <c:x val="2.8529549748310387E-2"/>
                  <c:y val="-8.1153902837362527E-2"/>
                </c:manualLayout>
              </c:layout>
              <c:tx>
                <c:rich>
                  <a:bodyPr/>
                  <a:lstStyle/>
                  <a:p>
                    <a:pPr>
                      <a:defRPr sz="105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050" dirty="0"/>
                      <a:t>公共</a:t>
                    </a:r>
                  </a:p>
                  <a:p>
                    <a:pPr>
                      <a:defRPr sz="105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050" dirty="0"/>
                      <a:t>事業
約</a:t>
                    </a:r>
                    <a:r>
                      <a:rPr lang="en-US" altLang="ja-JP" sz="1050" dirty="0"/>
                      <a:t>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5-E2D3-4EDB-A6D0-7BA7191DC0FF}"/>
                </c:ext>
              </c:extLst>
            </c:dLbl>
            <c:dLbl>
              <c:idx val="3"/>
              <c:layout>
                <c:manualLayout>
                  <c:x val="8.2198765009446229E-2"/>
                  <c:y val="-9.5768487533905766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0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文教及び
科学振興</a:t>
                    </a:r>
                  </a:p>
                  <a:p>
                    <a:r>
                      <a:rPr lang="ja-JP" altLang="en-US" sz="10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約</a:t>
                    </a:r>
                    <a:r>
                      <a:rPr lang="en-US" altLang="ja-JP" sz="10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5%</a:t>
                    </a:r>
                    <a:endParaRPr lang="ja-JP" altLang="en-US" sz="100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E2D3-4EDB-A6D0-7BA7191DC0FF}"/>
                </c:ext>
              </c:extLst>
            </c:dLbl>
            <c:dLbl>
              <c:idx val="4"/>
              <c:layout>
                <c:manualLayout>
                  <c:x val="0.1107912054471452"/>
                  <c:y val="-0.1273820024134082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/>
                      <a:t>防衛　
約</a:t>
                    </a:r>
                    <a:r>
                      <a:rPr lang="en-US" altLang="ja-JP" sz="1400" dirty="0"/>
                      <a:t>7%</a:t>
                    </a:r>
                    <a:r>
                      <a:rPr lang="ja-JP" altLang="en-US" sz="1400" dirty="0"/>
                      <a:t>　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E2D3-4EDB-A6D0-7BA7191DC0FF}"/>
                </c:ext>
              </c:extLst>
            </c:dLbl>
            <c:dLbl>
              <c:idx val="5"/>
              <c:layout>
                <c:manualLayout>
                  <c:x val="0.14580610394715152"/>
                  <c:y val="-4.3684167172111224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400" dirty="0"/>
                      <a:t>その他
約</a:t>
                    </a:r>
                    <a:r>
                      <a:rPr lang="en-US" altLang="ja-JP" sz="1400" dirty="0"/>
                      <a:t>8%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E2D3-4EDB-A6D0-7BA7191DC0FF}"/>
                </c:ext>
              </c:extLst>
            </c:dLbl>
            <c:dLbl>
              <c:idx val="6"/>
              <c:layout>
                <c:manualLayout>
                  <c:x val="0.21261528903090013"/>
                  <c:y val="0.12977357058359104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C8FFE5A3-D44E-4745-8DBE-B093E6150BD9}" type="CATEGORYNAME">
                      <a:rPr lang="zh-TW" altLang="en-US" sz="1400" smtClean="0"/>
                      <a:pPr>
                        <a:defRPr sz="14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TW" altLang="en-US" sz="1400" dirty="0"/>
                  </a:p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TW" altLang="en-US" sz="1400" dirty="0"/>
                      <a:t>約</a:t>
                    </a:r>
                    <a:r>
                      <a:rPr lang="en-US" altLang="zh-TW" sz="1400" dirty="0"/>
                      <a:t>15%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1256038647342995"/>
                      <c:h val="0.1480753353431884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E2D3-4EDB-A6D0-7BA7191DC0FF}"/>
                </c:ext>
              </c:extLst>
            </c:dLbl>
            <c:dLbl>
              <c:idx val="7"/>
              <c:layout>
                <c:manualLayout>
                  <c:x val="7.7121609798775151E-2"/>
                  <c:y val="0.1853706947860649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54FFCBAE-7BB8-4A99-9BED-2F82E3B4F407}" type="CATEGORYNAME">
                      <a:rPr lang="zh-TW" altLang="en-US" sz="1400" smtClean="0"/>
                      <a:pPr>
                        <a:defRPr sz="14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zh-TW" altLang="en-US" sz="1400" dirty="0"/>
                  </a:p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zh-TW" altLang="en-US" sz="1400" dirty="0"/>
                      <a:t>約</a:t>
                    </a:r>
                    <a:r>
                      <a:rPr lang="en-US" altLang="zh-TW" sz="1400" dirty="0"/>
                      <a:t>11%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E2D3-4EDB-A6D0-7BA7191DC0FF}"/>
                </c:ext>
              </c:extLst>
            </c:dLbl>
            <c:dLbl>
              <c:idx val="8"/>
              <c:layout>
                <c:manualLayout>
                  <c:x val="7.2956559777853855E-2"/>
                  <c:y val="0.21163202902555847"/>
                </c:manualLayout>
              </c:layout>
              <c:tx>
                <c:rich>
                  <a:bodyPr/>
                  <a:lstStyle/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fld id="{CD07B46F-4905-4ACA-8735-347CC6CB5E82}" type="CATEGORYNAME">
                      <a:rPr lang="ja-JP" altLang="en-US" sz="1400" smtClean="0"/>
                      <a:pPr>
                        <a:defRPr sz="1400">
                          <a:latin typeface="HG丸ｺﾞｼｯｸM-PRO" panose="020F0600000000000000" pitchFamily="50" charset="-128"/>
                          <a:ea typeface="HG丸ｺﾞｼｯｸM-PRO" panose="020F0600000000000000" pitchFamily="50" charset="-128"/>
                        </a:defRPr>
                      </a:pPr>
                      <a:t>[分類名]</a:t>
                    </a:fld>
                    <a:endParaRPr lang="ja-JP" altLang="en-US" sz="1400" dirty="0"/>
                  </a:p>
                  <a:p>
                    <a:pPr>
                      <a:defRPr sz="140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/>
                      <a:t>約</a:t>
                    </a:r>
                    <a:r>
                      <a:rPr lang="en-US" altLang="ja-JP" sz="1400" dirty="0"/>
                      <a:t>8%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560386473429949"/>
                      <c:h val="0.17777776249167457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10-3917-4A45-A044-AF5B952A0F2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Sheet1!$A$2:$A$9</c:f>
              <c:strCache>
                <c:ptCount val="8"/>
                <c:pt idx="0">
                  <c:v>社会保障</c:v>
                </c:pt>
                <c:pt idx="1">
                  <c:v>地方交付税
交付金等</c:v>
                </c:pt>
                <c:pt idx="2">
                  <c:v>公共
事業</c:v>
                </c:pt>
                <c:pt idx="3">
                  <c:v>文教及び
科学振興</c:v>
                </c:pt>
                <c:pt idx="4">
                  <c:v>防衛</c:v>
                </c:pt>
                <c:pt idx="5">
                  <c:v>その他</c:v>
                </c:pt>
                <c:pt idx="6">
                  <c:v>債務償還費</c:v>
                </c:pt>
                <c:pt idx="7">
                  <c:v>利払費等</c:v>
                </c:pt>
              </c:strCache>
            </c:strRef>
          </c:cat>
          <c:val>
            <c:numRef>
              <c:f>Sheet1!$B$2:$B$9</c:f>
              <c:numCache>
                <c:formatCode>General</c:formatCode>
                <c:ptCount val="8"/>
                <c:pt idx="0">
                  <c:v>33</c:v>
                </c:pt>
                <c:pt idx="1">
                  <c:v>17</c:v>
                </c:pt>
                <c:pt idx="2">
                  <c:v>5</c:v>
                </c:pt>
                <c:pt idx="3">
                  <c:v>5</c:v>
                </c:pt>
                <c:pt idx="4">
                  <c:v>8</c:v>
                </c:pt>
                <c:pt idx="5">
                  <c:v>8</c:v>
                </c:pt>
                <c:pt idx="6">
                  <c:v>15</c:v>
                </c:pt>
                <c:pt idx="7">
                  <c:v>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E2D3-4EDB-A6D0-7BA7191DC0FF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871885579519952"/>
          <c:y val="0.16245569872328747"/>
          <c:w val="0.60900363903787391"/>
          <c:h val="0.82597046644607675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歳入内訳</c:v>
                </c:pt>
              </c:strCache>
            </c:strRef>
          </c:tx>
          <c:spPr>
            <a:ln w="15875">
              <a:solidFill>
                <a:schemeClr val="tx2"/>
              </a:solidFill>
            </a:ln>
          </c:spPr>
          <c:dPt>
            <c:idx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D86D-4CBA-A9BF-3016E3750E1E}"/>
              </c:ext>
            </c:extLst>
          </c:dPt>
          <c:dPt>
            <c:idx val="1"/>
            <c:bubble3D val="0"/>
            <c:spPr>
              <a:solidFill>
                <a:srgbClr val="FFBF8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D86D-4CBA-A9BF-3016E3750E1E}"/>
              </c:ext>
            </c:extLst>
          </c:dPt>
          <c:dPt>
            <c:idx val="2"/>
            <c:bubble3D val="0"/>
            <c:spPr>
              <a:solidFill>
                <a:schemeClr val="accent6">
                  <a:lumMod val="60000"/>
                  <a:lumOff val="4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D86D-4CBA-A9BF-3016E3750E1E}"/>
              </c:ext>
            </c:extLst>
          </c:dPt>
          <c:dPt>
            <c:idx val="3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D86D-4CBA-A9BF-3016E3750E1E}"/>
              </c:ext>
            </c:extLst>
          </c:dPt>
          <c:dPt>
            <c:idx val="4"/>
            <c:bubble3D val="0"/>
            <c:spPr>
              <a:solidFill>
                <a:srgbClr val="FFFF89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D86D-4CBA-A9BF-3016E3750E1E}"/>
              </c:ext>
            </c:extLst>
          </c:dPt>
          <c:dPt>
            <c:idx val="5"/>
            <c:bubble3D val="0"/>
            <c:spPr>
              <a:solidFill>
                <a:srgbClr val="FFCC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B-D86D-4CBA-A9BF-3016E3750E1E}"/>
              </c:ext>
            </c:extLst>
          </c:dPt>
          <c:dPt>
            <c:idx val="6"/>
            <c:bubble3D val="0"/>
            <c:spPr>
              <a:solidFill>
                <a:srgbClr val="E8D1FF"/>
              </a:solidFill>
              <a:ln w="15875">
                <a:solidFill>
                  <a:schemeClr val="tx2"/>
                </a:solidFill>
              </a:ln>
            </c:spPr>
            <c:extLst>
              <c:ext xmlns:c16="http://schemas.microsoft.com/office/drawing/2014/chart" uri="{C3380CC4-5D6E-409C-BE32-E72D297353CC}">
                <c16:uniqueId val="{0000000D-D86D-4CBA-A9BF-3016E3750E1E}"/>
              </c:ext>
            </c:extLst>
          </c:dPt>
          <c:dLbls>
            <c:dLbl>
              <c:idx val="0"/>
              <c:layout>
                <c:manualLayout>
                  <c:x val="-0.12477411338075495"/>
                  <c:y val="0.2044647191674378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dirty="0"/>
                      <a:t>所得税
約</a:t>
                    </a:r>
                    <a:r>
                      <a:rPr lang="en-US" altLang="ja-JP" dirty="0"/>
                      <a:t>21%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1-D86D-4CBA-A9BF-3016E3750E1E}"/>
                </c:ext>
              </c:extLst>
            </c:dLbl>
            <c:dLbl>
              <c:idx val="1"/>
              <c:layout>
                <c:manualLayout>
                  <c:x val="-0.18362470995473404"/>
                  <c:y val="-5.0719749035814707E-2"/>
                </c:manualLayout>
              </c:layout>
              <c:tx>
                <c:rich>
                  <a:bodyPr/>
                  <a:lstStyle/>
                  <a:p>
                    <a:fld id="{43BAA559-0D36-46DF-B177-4BB847AAF776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fld id="{01A15F79-843B-45EC-9BB6-27D496858A12}" type="PERCENTAGE">
                      <a:rPr lang="en-US" altLang="ja-JP" baseline="0" smtClean="0"/>
                      <a:pPr/>
                      <a:t>[パーセンテージ]</a:t>
                    </a:fld>
                    <a:endParaRPr lang="ja-JP" alt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86D-4CBA-A9BF-3016E3750E1E}"/>
                </c:ext>
              </c:extLst>
            </c:dLbl>
            <c:dLbl>
              <c:idx val="2"/>
              <c:layout>
                <c:manualLayout>
                  <c:x val="-6.4868195823348226E-2"/>
                  <c:y val="-0.13138594875024356"/>
                </c:manualLayout>
              </c:layout>
              <c:tx>
                <c:rich>
                  <a:bodyPr/>
                  <a:lstStyle/>
                  <a:p>
                    <a:fld id="{B5F618D8-6491-4A24-AE63-BB7F38F6531C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r>
                      <a:rPr lang="en-US" altLang="ja-JP" baseline="0" dirty="0"/>
                      <a:t>22</a:t>
                    </a:r>
                    <a:r>
                      <a:rPr lang="ja-JP" altLang="en-US" baseline="0" dirty="0"/>
                      <a:t>％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86D-4CBA-A9BF-3016E3750E1E}"/>
                </c:ext>
              </c:extLst>
            </c:dLbl>
            <c:dLbl>
              <c:idx val="3"/>
              <c:layout>
                <c:manualLayout>
                  <c:x val="0.11601519013021923"/>
                  <c:y val="-0.15255253943542343"/>
                </c:manualLayout>
              </c:layout>
              <c:tx>
                <c:rich>
                  <a:bodyPr/>
                  <a:lstStyle/>
                  <a:p>
                    <a:pPr>
                      <a:lnSpc>
                        <a:spcPts val="1700"/>
                      </a:lnSpc>
                      <a:defRPr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defRPr>
                    </a:pPr>
                    <a:r>
                      <a:rPr lang="ja-JP" altLang="en-US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その他
租税</a:t>
                    </a:r>
                    <a:r>
                      <a:rPr lang="ja-JP" altLang="en-US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
</a:t>
                    </a:r>
                    <a:r>
                      <a:rPr lang="ja-JP" altLang="en-US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約</a:t>
                    </a:r>
                    <a:r>
                      <a:rPr lang="en-US" altLang="ja-JP" sz="1400" dirty="0">
                        <a:latin typeface="HG丸ｺﾞｼｯｸM-PRO" panose="020F0600000000000000" pitchFamily="50" charset="-128"/>
                        <a:ea typeface="HG丸ｺﾞｼｯｸM-PRO" panose="020F0600000000000000" pitchFamily="50" charset="-128"/>
                      </a:rPr>
                      <a:t>9%</a:t>
                    </a:r>
                    <a:endParaRPr lang="ja-JP" altLang="en-US" sz="1400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7-D86D-4CBA-A9BF-3016E3750E1E}"/>
                </c:ext>
              </c:extLst>
            </c:dLbl>
            <c:dLbl>
              <c:idx val="4"/>
              <c:layout>
                <c:manualLayout>
                  <c:x val="0.12850457098659765"/>
                  <c:y val="-4.002192256491946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050" dirty="0"/>
                      <a:t>   </a:t>
                    </a:r>
                    <a:r>
                      <a:rPr lang="ja-JP" altLang="en-US" sz="1200" dirty="0"/>
                      <a:t>その他</a:t>
                    </a:r>
                  </a:p>
                  <a:p>
                    <a:r>
                      <a:rPr lang="ja-JP" altLang="en-US" sz="1200" dirty="0"/>
                      <a:t>　収入</a:t>
                    </a:r>
                    <a:r>
                      <a:rPr lang="ja-JP" altLang="en-US" sz="1050" dirty="0"/>
                      <a:t>　
</a:t>
                    </a:r>
                    <a:r>
                      <a:rPr lang="ja-JP" altLang="en-US" sz="1100" dirty="0"/>
                      <a:t>  約</a:t>
                    </a:r>
                    <a:r>
                      <a:rPr lang="en-US" altLang="ja-JP" sz="1100" dirty="0"/>
                      <a:t>7</a:t>
                    </a:r>
                    <a:r>
                      <a:rPr lang="en-US" altLang="ja-JP" sz="1000" dirty="0"/>
                      <a:t>%</a:t>
                    </a:r>
                    <a:r>
                      <a:rPr lang="ja-JP" altLang="en-US" sz="1050" dirty="0"/>
                      <a:t>　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9-D86D-4CBA-A9BF-3016E3750E1E}"/>
                </c:ext>
              </c:extLst>
            </c:dLbl>
            <c:dLbl>
              <c:idx val="5"/>
              <c:layout>
                <c:manualLayout>
                  <c:x val="0.14419567119327475"/>
                  <c:y val="3.0571900699104197E-2"/>
                </c:manualLayout>
              </c:layout>
              <c:tx>
                <c:rich>
                  <a:bodyPr/>
                  <a:lstStyle/>
                  <a:p>
                    <a:r>
                      <a:rPr lang="ja-JP" altLang="en-US" sz="1200" dirty="0"/>
                      <a:t>建設公債</a:t>
                    </a:r>
                    <a:r>
                      <a:rPr lang="ja-JP" altLang="en-US" sz="1050" dirty="0"/>
                      <a:t>
</a:t>
                    </a:r>
                    <a:r>
                      <a:rPr lang="ja-JP" altLang="en-US" sz="1200" dirty="0"/>
                      <a:t>約</a:t>
                    </a:r>
                    <a:r>
                      <a:rPr lang="en-US" altLang="ja-JP" sz="1200" dirty="0"/>
                      <a:t>6%</a:t>
                    </a:r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howDataLabelsRange val="0"/>
                </c:ext>
                <c:ext xmlns:c16="http://schemas.microsoft.com/office/drawing/2014/chart" uri="{C3380CC4-5D6E-409C-BE32-E72D297353CC}">
                  <c16:uniqueId val="{0000000B-D86D-4CBA-A9BF-3016E3750E1E}"/>
                </c:ext>
              </c:extLst>
            </c:dLbl>
            <c:dLbl>
              <c:idx val="6"/>
              <c:layout>
                <c:manualLayout>
                  <c:x val="0.14337213283122213"/>
                  <c:y val="0.20839764244723094"/>
                </c:manualLayout>
              </c:layout>
              <c:tx>
                <c:rich>
                  <a:bodyPr/>
                  <a:lstStyle/>
                  <a:p>
                    <a:fld id="{853A7147-7470-4396-8494-2ECA6527FA7B}" type="CATEGORYNAME">
                      <a:rPr lang="ja-JP" altLang="en-US"/>
                      <a:pPr/>
                      <a:t>[分類名]</a:t>
                    </a:fld>
                    <a:r>
                      <a:rPr lang="ja-JP" altLang="en-US" baseline="0" dirty="0"/>
                      <a:t>
約</a:t>
                    </a:r>
                    <a:fld id="{912840C0-EE71-49C7-B4C9-D9BDACA7C639}" type="PERCENTAGE">
                      <a:rPr lang="en-US" altLang="ja-JP" baseline="0" smtClean="0"/>
                      <a:pPr/>
                      <a:t>[パーセンテージ]</a:t>
                    </a:fld>
                    <a:endParaRPr lang="ja-JP" altLang="en-US" baseline="0" dirty="0"/>
                  </a:p>
                </c:rich>
              </c:tx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D86D-4CBA-A9BF-3016E3750E1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defRPr>
                </a:pPr>
                <a:endParaRPr lang="ja-JP"/>
              </a:p>
            </c:txPr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Sheet1!$A$2:$A$8</c:f>
              <c:strCache>
                <c:ptCount val="7"/>
                <c:pt idx="0">
                  <c:v>所得税</c:v>
                </c:pt>
                <c:pt idx="1">
                  <c:v>法人税</c:v>
                </c:pt>
                <c:pt idx="2">
                  <c:v>消費税</c:v>
                </c:pt>
                <c:pt idx="3">
                  <c:v>その他
租税</c:v>
                </c:pt>
                <c:pt idx="4">
                  <c:v>その他収入</c:v>
                </c:pt>
                <c:pt idx="5">
                  <c:v>建設公債</c:v>
                </c:pt>
                <c:pt idx="6">
                  <c:v>特例公債</c:v>
                </c:pt>
              </c:strCache>
            </c:strRef>
          </c:cat>
          <c:val>
            <c:numRef>
              <c:f>Sheet1!$B$2:$B$8</c:f>
              <c:numCache>
                <c:formatCode>General</c:formatCode>
                <c:ptCount val="7"/>
                <c:pt idx="0">
                  <c:v>20</c:v>
                </c:pt>
                <c:pt idx="1">
                  <c:v>17</c:v>
                </c:pt>
                <c:pt idx="2">
                  <c:v>22</c:v>
                </c:pt>
                <c:pt idx="3">
                  <c:v>10</c:v>
                </c:pt>
                <c:pt idx="4">
                  <c:v>7</c:v>
                </c:pt>
                <c:pt idx="5">
                  <c:v>6</c:v>
                </c:pt>
                <c:pt idx="6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D86D-4CBA-A9BF-3016E3750E1E}"/>
            </c:ext>
          </c:extLst>
        </c:ser>
        <c:dLbls>
          <c:showLegendKey val="0"/>
          <c:showVal val="0"/>
          <c:showCatName val="1"/>
          <c:showSerName val="0"/>
          <c:showPercent val="1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ja-JP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rAngAx val="1"/>
    </c:view3D>
    <c:floor>
      <c:thickness val="0"/>
      <c:spPr>
        <a:solidFill>
          <a:srgbClr val="66CCFF">
            <a:alpha val="33000"/>
          </a:srgbClr>
        </a:solidFill>
      </c:spPr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0857457303913158"/>
          <c:y val="4.3943217781679207E-2"/>
          <c:w val="0.87400939293963709"/>
          <c:h val="0.67888835287885385"/>
        </c:manualLayout>
      </c:layout>
      <c:bar3DChart>
        <c:barDir val="col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特例公債残高</c:v>
                </c:pt>
              </c:strCache>
            </c:strRef>
          </c:tx>
          <c:spPr>
            <a:solidFill>
              <a:srgbClr val="3FD1FF"/>
            </a:solidFill>
          </c:spPr>
          <c:invertIfNegative val="0"/>
          <c:cat>
            <c:strRef>
              <c:f>Sheet1!$A$2:$A$14</c:f>
              <c:strCache>
                <c:ptCount val="13"/>
                <c:pt idx="0">
                  <c:v>昭和40(1965)</c:v>
                </c:pt>
                <c:pt idx="1">
                  <c:v>45(1970)</c:v>
                </c:pt>
                <c:pt idx="2">
                  <c:v>50(1975)</c:v>
                </c:pt>
                <c:pt idx="3">
                  <c:v>55(1980)</c:v>
                </c:pt>
                <c:pt idx="4">
                  <c:v>60(1985)</c:v>
                </c:pt>
                <c:pt idx="5">
                  <c:v>平成2(1990)</c:v>
                </c:pt>
                <c:pt idx="6">
                  <c:v>7(1995)</c:v>
                </c:pt>
                <c:pt idx="7">
                  <c:v>12(2000)</c:v>
                </c:pt>
                <c:pt idx="8">
                  <c:v>17(2005)</c:v>
                </c:pt>
                <c:pt idx="9">
                  <c:v>22(2010)</c:v>
                </c:pt>
                <c:pt idx="10">
                  <c:v>27(2015)</c:v>
                </c:pt>
                <c:pt idx="11">
                  <c:v>令和2(2020)</c:v>
                </c:pt>
                <c:pt idx="12">
                  <c:v>8(2026)</c:v>
                </c:pt>
              </c:strCache>
            </c:strRef>
          </c:cat>
          <c:val>
            <c:numRef>
              <c:f>Sheet1!$B$2:$B$14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2</c:v>
                </c:pt>
                <c:pt idx="3">
                  <c:v>28</c:v>
                </c:pt>
                <c:pt idx="4">
                  <c:v>59</c:v>
                </c:pt>
                <c:pt idx="5">
                  <c:v>65</c:v>
                </c:pt>
                <c:pt idx="6">
                  <c:v>67</c:v>
                </c:pt>
                <c:pt idx="7">
                  <c:v>158</c:v>
                </c:pt>
                <c:pt idx="8">
                  <c:v>280</c:v>
                </c:pt>
                <c:pt idx="9">
                  <c:v>390</c:v>
                </c:pt>
                <c:pt idx="10">
                  <c:v>534</c:v>
                </c:pt>
                <c:pt idx="11">
                  <c:v>657</c:v>
                </c:pt>
                <c:pt idx="12">
                  <c:v>829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AA-408C-90A1-E9C6719DD65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建設公債残高</c:v>
                </c:pt>
              </c:strCache>
            </c:strRef>
          </c:tx>
          <c:spPr>
            <a:solidFill>
              <a:srgbClr val="FF99FF"/>
            </a:solidFill>
          </c:spPr>
          <c:invertIfNegative val="0"/>
          <c:cat>
            <c:strRef>
              <c:f>Sheet1!$A$2:$A$14</c:f>
              <c:strCache>
                <c:ptCount val="13"/>
                <c:pt idx="0">
                  <c:v>昭和40(1965)</c:v>
                </c:pt>
                <c:pt idx="1">
                  <c:v>45(1970)</c:v>
                </c:pt>
                <c:pt idx="2">
                  <c:v>50(1975)</c:v>
                </c:pt>
                <c:pt idx="3">
                  <c:v>55(1980)</c:v>
                </c:pt>
                <c:pt idx="4">
                  <c:v>60(1985)</c:v>
                </c:pt>
                <c:pt idx="5">
                  <c:v>平成2(1990)</c:v>
                </c:pt>
                <c:pt idx="6">
                  <c:v>7(1995)</c:v>
                </c:pt>
                <c:pt idx="7">
                  <c:v>12(2000)</c:v>
                </c:pt>
                <c:pt idx="8">
                  <c:v>17(2005)</c:v>
                </c:pt>
                <c:pt idx="9">
                  <c:v>22(2010)</c:v>
                </c:pt>
                <c:pt idx="10">
                  <c:v>27(2015)</c:v>
                </c:pt>
                <c:pt idx="11">
                  <c:v>令和2(2020)</c:v>
                </c:pt>
                <c:pt idx="12">
                  <c:v>8(2026)</c:v>
                </c:pt>
              </c:strCache>
            </c:strRef>
          </c:cat>
          <c:val>
            <c:numRef>
              <c:f>Sheet1!$C$2:$C$14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13</c:v>
                </c:pt>
                <c:pt idx="3">
                  <c:v>42</c:v>
                </c:pt>
                <c:pt idx="4">
                  <c:v>75</c:v>
                </c:pt>
                <c:pt idx="5">
                  <c:v>102</c:v>
                </c:pt>
                <c:pt idx="6">
                  <c:v>158</c:v>
                </c:pt>
                <c:pt idx="7">
                  <c:v>209</c:v>
                </c:pt>
                <c:pt idx="8">
                  <c:v>247</c:v>
                </c:pt>
                <c:pt idx="9">
                  <c:v>246</c:v>
                </c:pt>
                <c:pt idx="10">
                  <c:v>266</c:v>
                </c:pt>
                <c:pt idx="11">
                  <c:v>283</c:v>
                </c:pt>
                <c:pt idx="12">
                  <c:v>312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CAA-408C-90A1-E9C6719DD653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復興債残高</c:v>
                </c:pt>
              </c:strCache>
            </c:strRef>
          </c:tx>
          <c:spPr>
            <a:solidFill>
              <a:srgbClr val="1AB800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3-DCAA-408C-90A1-E9C6719DD653}"/>
              </c:ext>
            </c:extLst>
          </c:dPt>
          <c:dPt>
            <c:idx val="1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5-DCAA-408C-90A1-E9C6719DD653}"/>
              </c:ext>
            </c:extLst>
          </c:dPt>
          <c:dPt>
            <c:idx val="2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7-DCAA-408C-90A1-E9C6719DD653}"/>
              </c:ext>
            </c:extLst>
          </c:dPt>
          <c:dPt>
            <c:idx val="3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9-DCAA-408C-90A1-E9C6719DD653}"/>
              </c:ext>
            </c:extLst>
          </c:dPt>
          <c:dPt>
            <c:idx val="4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B-DCAA-408C-90A1-E9C6719DD653}"/>
              </c:ext>
            </c:extLst>
          </c:dPt>
          <c:dPt>
            <c:idx val="5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D-DCAA-408C-90A1-E9C6719DD653}"/>
              </c:ext>
            </c:extLst>
          </c:dPt>
          <c:dPt>
            <c:idx val="6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0F-DCAA-408C-90A1-E9C6719DD653}"/>
              </c:ext>
            </c:extLst>
          </c:dPt>
          <c:dPt>
            <c:idx val="7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11-DCAA-408C-90A1-E9C6719DD653}"/>
              </c:ext>
            </c:extLst>
          </c:dPt>
          <c:dPt>
            <c:idx val="8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13-DCAA-408C-90A1-E9C6719DD653}"/>
              </c:ext>
            </c:extLst>
          </c:dPt>
          <c:dPt>
            <c:idx val="9"/>
            <c:invertIfNegative val="0"/>
            <c:bubble3D val="0"/>
            <c:spPr>
              <a:solidFill>
                <a:srgbClr val="FF99FF"/>
              </a:solidFill>
            </c:spPr>
            <c:extLst>
              <c:ext xmlns:c16="http://schemas.microsoft.com/office/drawing/2014/chart" uri="{C3380CC4-5D6E-409C-BE32-E72D297353CC}">
                <c16:uniqueId val="{00000015-DCAA-408C-90A1-E9C6719DD653}"/>
              </c:ext>
            </c:extLst>
          </c:dPt>
          <c:dPt>
            <c:idx val="10"/>
            <c:invertIfNegative val="0"/>
            <c:bubble3D val="0"/>
            <c:spPr>
              <a:solidFill>
                <a:srgbClr val="00B050"/>
              </a:solidFill>
            </c:spPr>
            <c:extLst>
              <c:ext xmlns:c16="http://schemas.microsoft.com/office/drawing/2014/chart" uri="{C3380CC4-5D6E-409C-BE32-E72D297353CC}">
                <c16:uniqueId val="{00000017-DCAA-408C-90A1-E9C6719DD653}"/>
              </c:ext>
            </c:extLst>
          </c:dPt>
          <c:cat>
            <c:strRef>
              <c:f>Sheet1!$A$2:$A$14</c:f>
              <c:strCache>
                <c:ptCount val="13"/>
                <c:pt idx="0">
                  <c:v>昭和40(1965)</c:v>
                </c:pt>
                <c:pt idx="1">
                  <c:v>45(1970)</c:v>
                </c:pt>
                <c:pt idx="2">
                  <c:v>50(1975)</c:v>
                </c:pt>
                <c:pt idx="3">
                  <c:v>55(1980)</c:v>
                </c:pt>
                <c:pt idx="4">
                  <c:v>60(1985)</c:v>
                </c:pt>
                <c:pt idx="5">
                  <c:v>平成2(1990)</c:v>
                </c:pt>
                <c:pt idx="6">
                  <c:v>7(1995)</c:v>
                </c:pt>
                <c:pt idx="7">
                  <c:v>12(2000)</c:v>
                </c:pt>
                <c:pt idx="8">
                  <c:v>17(2005)</c:v>
                </c:pt>
                <c:pt idx="9">
                  <c:v>22(2010)</c:v>
                </c:pt>
                <c:pt idx="10">
                  <c:v>27(2015)</c:v>
                </c:pt>
                <c:pt idx="11">
                  <c:v>令和2(2020)</c:v>
                </c:pt>
                <c:pt idx="12">
                  <c:v>8(2026)</c:v>
                </c:pt>
              </c:strCache>
            </c:strRef>
          </c:cat>
          <c:val>
            <c:numRef>
              <c:f>Sheet1!$D$2:$D$14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6</c:v>
                </c:pt>
                <c:pt idx="11">
                  <c:v>7</c:v>
                </c:pt>
                <c:pt idx="12">
                  <c:v>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DCAA-408C-90A1-E9C6719DD65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3"/>
        <c:gapDepth val="129"/>
        <c:shape val="cylinder"/>
        <c:axId val="85974016"/>
        <c:axId val="85976192"/>
        <c:axId val="0"/>
      </c:bar3DChart>
      <c:catAx>
        <c:axId val="85974016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ja-JP" altLang="en-US" sz="1200" dirty="0"/>
                  <a:t>（年度）</a:t>
                </a:r>
              </a:p>
            </c:rich>
          </c:tx>
          <c:layout>
            <c:manualLayout>
              <c:xMode val="edge"/>
              <c:yMode val="edge"/>
              <c:x val="0.89692001739359384"/>
              <c:y val="0.82517355689205418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/>
            </a:pPr>
            <a:endParaRPr lang="ja-JP"/>
          </a:p>
        </c:txPr>
        <c:crossAx val="85976192"/>
        <c:crosses val="autoZero"/>
        <c:auto val="1"/>
        <c:lblAlgn val="ctr"/>
        <c:lblOffset val="100"/>
        <c:noMultiLvlLbl val="0"/>
      </c:catAx>
      <c:valAx>
        <c:axId val="85976192"/>
        <c:scaling>
          <c:orientation val="minMax"/>
        </c:scaling>
        <c:delete val="0"/>
        <c:axPos val="l"/>
        <c:majorGridlines>
          <c:spPr>
            <a:ln w="12700">
              <a:solidFill>
                <a:schemeClr val="tx1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ja-JP" altLang="en-US" sz="1200" dirty="0"/>
                  <a:t>（兆円）</a:t>
                </a:r>
              </a:p>
            </c:rich>
          </c:tx>
          <c:layout>
            <c:manualLayout>
              <c:xMode val="edge"/>
              <c:yMode val="edge"/>
              <c:x val="3.4832068042462708E-2"/>
              <c:y val="8.9531645125242951E-3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spPr>
          <a:ln w="6350">
            <a:noFill/>
          </a:ln>
        </c:spPr>
        <c:crossAx val="85974016"/>
        <c:crosses val="autoZero"/>
        <c:crossBetween val="between"/>
      </c:valAx>
      <c:spPr>
        <a:gradFill flip="none" rotWithShape="1">
          <a:gsLst>
            <a:gs pos="0">
              <a:schemeClr val="accent4">
                <a:lumMod val="40000"/>
                <a:lumOff val="60000"/>
              </a:schemeClr>
            </a:gs>
            <a:gs pos="50000">
              <a:srgbClr val="FFFF00">
                <a:lumMod val="10000"/>
                <a:lumOff val="90000"/>
                <a:alpha val="75000"/>
              </a:srgbClr>
            </a:gs>
            <a:gs pos="100000">
              <a:schemeClr val="accent1">
                <a:tint val="23500"/>
                <a:satMod val="160000"/>
                <a:alpha val="0"/>
              </a:schemeClr>
            </a:gs>
          </a:gsLst>
          <a:lin ang="13500000" scaled="1"/>
          <a:tileRect/>
        </a:gradFill>
      </c:spPr>
    </c:plotArea>
    <c:legend>
      <c:legendPos val="b"/>
      <c:layout>
        <c:manualLayout>
          <c:xMode val="edge"/>
          <c:yMode val="edge"/>
          <c:x val="8.2395169687274353E-2"/>
          <c:y val="0.94033708676223071"/>
          <c:w val="0.59885824619914074"/>
          <c:h val="5.4703527502639841E-2"/>
        </c:manualLayout>
      </c:layout>
      <c:overlay val="0"/>
      <c:txPr>
        <a:bodyPr/>
        <a:lstStyle/>
        <a:p>
          <a:pPr>
            <a:defRPr sz="1600">
              <a:latin typeface="HG丸ｺﾞｼｯｸM-PRO" panose="020F0600000000000000" pitchFamily="50" charset="-128"/>
              <a:ea typeface="HG丸ｺﾞｼｯｸM-PRO" panose="020F0600000000000000" pitchFamily="50" charset="-128"/>
            </a:defRPr>
          </a:pPr>
          <a:endParaRPr lang="ja-JP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ja-JP"/>
    </a:p>
  </c:txPr>
  <c:externalData r:id="rId1">
    <c:autoUpdate val="0"/>
  </c:externalData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quarter" idx="1"/>
          </p:nvPr>
        </p:nvSpPr>
        <p:spPr>
          <a:xfrm>
            <a:off x="3815375" y="0"/>
            <a:ext cx="2918831" cy="49534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B26CF5-A292-4776-8F01-F4040FEED324}" type="datetimeFigureOut">
              <a:rPr kumimoji="1" lang="ja-JP" altLang="en-US" smtClean="0"/>
              <a:t>2026/4/15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2"/>
          </p:nvPr>
        </p:nvSpPr>
        <p:spPr>
          <a:xfrm>
            <a:off x="2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3"/>
          </p:nvPr>
        </p:nvSpPr>
        <p:spPr>
          <a:xfrm>
            <a:off x="3815375" y="9377317"/>
            <a:ext cx="2918831" cy="49534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541077-5B12-429C-BC19-FB4F20412BB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565828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9740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5516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827547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445018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543782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5239592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5838867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92631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7980004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73744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184161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543522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96721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355643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010472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713084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4020149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4567800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804156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837435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6013003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35174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00082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19590744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432395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74876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995833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71324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8120638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32724357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10501815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6512866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265722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1496976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962566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57941825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7266341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99323294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38751733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1808950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485102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921724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57845602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42254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4531152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5960455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83526990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3861622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934835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9096399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71809735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ja-JP" altLang="en-US"/>
              <a:t>マスター サブタイトルの書式設定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249C22-9448-448C-B306-B29D6C172DA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BABCFE-CA52-4181-8D57-35DD05FB1AD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74462222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3144E3-BBDF-499D-B351-0B8E18557A4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DC9C30A-F588-495E-8F8D-8FB489FD3FA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583501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1492E9-5EAE-4D19-9D21-3D8EAAA4050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17AEBA-475A-47E4-9DEA-988283CF35BC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70158075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CF52CA-7E5E-46C9-AA22-A8E7D43D7EC1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ED18A7E-71A0-49FC-AE20-D31529E57D9A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087132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6618308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テキスト プレースホルダー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コンテンツ プレースホルダー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5" name="テキス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7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180825-B683-48E4-B4B2-B524F71B973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D340C4D-209E-4B9B-B3DC-1038078E589E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2827323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C562C-4C04-46EF-995A-94C5AC093AEE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4C39E91-663E-4A27-B34D-40424F1D9660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41917344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4298029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08485516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88977961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DDAC18-BA77-4D67-8F5C-256294F7241B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DF2233-F951-46E4-9F7E-937F8E1999A5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859451124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F223E8-12C8-4206-B06B-6195FA6B0EA9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4F8C997-1B11-4F46-86E0-4957DB94A372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13311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70EAD-B40D-4452-A1D0-DE91296F9CAC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3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4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3035BD-A437-4467-AA37-BBFAC1A123E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068350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&#10;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B360A4-FD87-4E3C-BE73-02B350797D8B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543C93-8EBB-441B-9513-527AC0675AE7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4591654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ja-JP" altLang="en-US"/>
              <a:t>マスター タイトルの書式設定</a:t>
            </a:r>
          </a:p>
        </p:txBody>
      </p:sp>
      <p:sp>
        <p:nvSpPr>
          <p:cNvPr id="3" name="図プレースホルダー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ja-JP" altLang="en-US" noProof="0"/>
          </a:p>
        </p:txBody>
      </p:sp>
      <p:sp>
        <p:nvSpPr>
          <p:cNvPr id="4" name="テキスト プレースホルダー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日付プレースホルダー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AC562A-9CEA-486A-80A0-BEC14F9A989D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6" name="フッター プレースホルダー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7" name="スライド番号プレースホルダー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859AD5-2E49-4801-ACD5-3EF2D5CE4154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66994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/>
              <a:pPr>
                <a:defRPr/>
              </a:pPr>
              <a:t>2026/4/15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3261547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920333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119572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1" r:id="rId1"/>
    <p:sldLayoutId id="2147483872" r:id="rId2"/>
    <p:sldLayoutId id="2147483873" r:id="rId3"/>
    <p:sldLayoutId id="2147483874" r:id="rId4"/>
    <p:sldLayoutId id="2147483875" r:id="rId5"/>
    <p:sldLayoutId id="2147483876" r:id="rId6"/>
    <p:sldLayoutId id="2147483877" r:id="rId7"/>
    <p:sldLayoutId id="2147483878" r:id="rId8"/>
    <p:sldLayoutId id="2147483879" r:id="rId9"/>
    <p:sldLayoutId id="2147483880" r:id="rId10"/>
    <p:sldLayoutId id="214748388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2238369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タイトル プレースホルダー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タイトルの書式設定</a:t>
            </a:r>
          </a:p>
        </p:txBody>
      </p:sp>
      <p:sp>
        <p:nvSpPr>
          <p:cNvPr id="1027" name="テキスト プレースホルダー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</a:p>
        </p:txBody>
      </p:sp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fld id="{2BF7FD56-4310-47D7-8CD6-75840D96F2C0}" type="datetimeFigureOut">
              <a:rPr lang="ja-JP" alt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2026/4/15</a:t>
            </a:fld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  <a:ea typeface="ＭＳ Ｐゴシック" panose="020B0600070205080204" pitchFamily="50" charset="-128"/>
              </a:defRPr>
            </a:lvl1pPr>
          </a:lstStyle>
          <a:p>
            <a:pPr>
              <a:defRPr/>
            </a:pPr>
            <a:endParaRPr lang="ja-JP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898989"/>
                </a:solidFill>
              </a:defRPr>
            </a:lvl1pPr>
          </a:lstStyle>
          <a:p>
            <a:fld id="{AEC1AB1F-2847-4A14-9E4C-C0E214E29C31}" type="slidenum">
              <a:rPr lang="ja-JP" altLang="en-US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697890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5" r:id="rId1"/>
    <p:sldLayoutId id="2147483896" r:id="rId2"/>
    <p:sldLayoutId id="2147483897" r:id="rId3"/>
    <p:sldLayoutId id="2147483898" r:id="rId4"/>
    <p:sldLayoutId id="2147483899" r:id="rId5"/>
    <p:sldLayoutId id="2147483900" r:id="rId6"/>
    <p:sldLayoutId id="2147483901" r:id="rId7"/>
    <p:sldLayoutId id="2147483902" r:id="rId8"/>
    <p:sldLayoutId id="2147483903" r:id="rId9"/>
    <p:sldLayoutId id="2147483904" r:id="rId10"/>
    <p:sldLayoutId id="2147483905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Calibri Light" panose="020F0302020204030204" pitchFamily="34" charset="0"/>
          <a:ea typeface="ＭＳ Ｐゴシック" panose="020B0600070205080204" pitchFamily="50" charset="-128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kumimoji="1"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umimoji="1"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kumimoji="1"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8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5.png"/><Relationship Id="rId2" Type="http://schemas.openxmlformats.org/officeDocument/2006/relationships/image" Target="../media/image53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11" Type="http://schemas.openxmlformats.org/officeDocument/2006/relationships/image" Target="../media/image67.png"/><Relationship Id="rId5" Type="http://schemas.openxmlformats.org/officeDocument/2006/relationships/image" Target="../media/image56.png"/><Relationship Id="rId15" Type="http://schemas.openxmlformats.org/officeDocument/2006/relationships/image" Target="../media/image69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71.png"/><Relationship Id="rId18" Type="http://schemas.openxmlformats.org/officeDocument/2006/relationships/image" Target="../media/image75.png"/><Relationship Id="rId3" Type="http://schemas.openxmlformats.org/officeDocument/2006/relationships/image" Target="../media/image67.png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17" Type="http://schemas.openxmlformats.org/officeDocument/2006/relationships/image" Target="../media/image74.png"/><Relationship Id="rId2" Type="http://schemas.openxmlformats.org/officeDocument/2006/relationships/image" Target="../media/image70.png"/><Relationship Id="rId16" Type="http://schemas.openxmlformats.org/officeDocument/2006/relationships/image" Target="../media/image7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5.pn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5" Type="http://schemas.openxmlformats.org/officeDocument/2006/relationships/image" Target="../media/image72.png"/><Relationship Id="rId10" Type="http://schemas.openxmlformats.org/officeDocument/2006/relationships/image" Target="../media/image59.png"/><Relationship Id="rId19" Type="http://schemas.openxmlformats.org/officeDocument/2006/relationships/image" Target="../media/image25.png"/><Relationship Id="rId4" Type="http://schemas.openxmlformats.org/officeDocument/2006/relationships/image" Target="../media/image53.png"/><Relationship Id="rId9" Type="http://schemas.openxmlformats.org/officeDocument/2006/relationships/image" Target="../media/image58.png"/><Relationship Id="rId1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2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81.png"/><Relationship Id="rId17" Type="http://schemas.openxmlformats.org/officeDocument/2006/relationships/image" Target="../media/image25.png"/><Relationship Id="rId2" Type="http://schemas.openxmlformats.org/officeDocument/2006/relationships/image" Target="../media/image53.png"/><Relationship Id="rId16" Type="http://schemas.openxmlformats.org/officeDocument/2006/relationships/image" Target="../media/image8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11" Type="http://schemas.openxmlformats.org/officeDocument/2006/relationships/image" Target="../media/image80.png"/><Relationship Id="rId5" Type="http://schemas.openxmlformats.org/officeDocument/2006/relationships/image" Target="../media/image56.png"/><Relationship Id="rId15" Type="http://schemas.openxmlformats.org/officeDocument/2006/relationships/image" Target="../media/image84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8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25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11" Type="http://schemas.openxmlformats.org/officeDocument/2006/relationships/image" Target="../media/image86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89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88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87.png"/><Relationship Id="rId5" Type="http://schemas.openxmlformats.org/officeDocument/2006/relationships/image" Target="../media/image56.png"/><Relationship Id="rId15" Type="http://schemas.openxmlformats.org/officeDocument/2006/relationships/image" Target="../media/image25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9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92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11" Type="http://schemas.openxmlformats.org/officeDocument/2006/relationships/image" Target="../media/image91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9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jpeg"/><Relationship Id="rId3" Type="http://schemas.openxmlformats.org/officeDocument/2006/relationships/image" Target="../media/image98.png"/><Relationship Id="rId7" Type="http://schemas.openxmlformats.org/officeDocument/2006/relationships/image" Target="../media/image102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png"/><Relationship Id="rId11" Type="http://schemas.openxmlformats.org/officeDocument/2006/relationships/image" Target="../media/image7.png"/><Relationship Id="rId5" Type="http://schemas.openxmlformats.org/officeDocument/2006/relationships/image" Target="../media/image100.png"/><Relationship Id="rId10" Type="http://schemas.openxmlformats.org/officeDocument/2006/relationships/image" Target="../media/image105.jpeg"/><Relationship Id="rId4" Type="http://schemas.openxmlformats.org/officeDocument/2006/relationships/image" Target="../media/image99.png"/><Relationship Id="rId9" Type="http://schemas.openxmlformats.org/officeDocument/2006/relationships/image" Target="../media/image10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14.png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5" Type="http://schemas.openxmlformats.org/officeDocument/2006/relationships/image" Target="../media/image118.png"/><Relationship Id="rId4" Type="http://schemas.openxmlformats.org/officeDocument/2006/relationships/chart" Target="../charts/char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1.png"/><Relationship Id="rId7" Type="http://schemas.openxmlformats.org/officeDocument/2006/relationships/image" Target="../media/image125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4.png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126.jpeg"/><Relationship Id="rId7" Type="http://schemas.openxmlformats.org/officeDocument/2006/relationships/image" Target="../media/image130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9.png"/><Relationship Id="rId5" Type="http://schemas.openxmlformats.org/officeDocument/2006/relationships/image" Target="../media/image128.png"/><Relationship Id="rId4" Type="http://schemas.openxmlformats.org/officeDocument/2006/relationships/image" Target="../media/image12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3.xml"/><Relationship Id="rId4" Type="http://schemas.openxmlformats.org/officeDocument/2006/relationships/image" Target="../media/image13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5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6.png"/><Relationship Id="rId4" Type="http://schemas.openxmlformats.org/officeDocument/2006/relationships/image" Target="../media/image1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139.png"/><Relationship Id="rId4" Type="http://schemas.openxmlformats.org/officeDocument/2006/relationships/image" Target="../media/image13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1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3" Type="http://schemas.openxmlformats.org/officeDocument/2006/relationships/image" Target="../media/image141.png"/><Relationship Id="rId7" Type="http://schemas.openxmlformats.org/officeDocument/2006/relationships/image" Target="../media/image146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image" Target="../media/image143.png"/><Relationship Id="rId9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25.png"/><Relationship Id="rId4" Type="http://schemas.openxmlformats.org/officeDocument/2006/relationships/image" Target="../media/image28.pn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4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12" Type="http://schemas.openxmlformats.org/officeDocument/2006/relationships/image" Target="../media/image4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38.png"/><Relationship Id="rId11" Type="http://schemas.openxmlformats.org/officeDocument/2006/relationships/image" Target="../media/image25.png"/><Relationship Id="rId5" Type="http://schemas.openxmlformats.org/officeDocument/2006/relationships/image" Target="../media/image37.png"/><Relationship Id="rId10" Type="http://schemas.openxmlformats.org/officeDocument/2006/relationships/image" Target="../media/image42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25.png"/><Relationship Id="rId3" Type="http://schemas.openxmlformats.org/officeDocument/2006/relationships/image" Target="../media/image37.png"/><Relationship Id="rId7" Type="http://schemas.openxmlformats.org/officeDocument/2006/relationships/image" Target="../media/image47.png"/><Relationship Id="rId12" Type="http://schemas.openxmlformats.org/officeDocument/2006/relationships/image" Target="../media/image5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39.png"/><Relationship Id="rId10" Type="http://schemas.openxmlformats.org/officeDocument/2006/relationships/image" Target="../media/image50.png"/><Relationship Id="rId4" Type="http://schemas.openxmlformats.org/officeDocument/2006/relationships/image" Target="../media/image38.png"/><Relationship Id="rId9" Type="http://schemas.openxmlformats.org/officeDocument/2006/relationships/image" Target="../media/image4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25.png"/><Relationship Id="rId3" Type="http://schemas.openxmlformats.org/officeDocument/2006/relationships/image" Target="../media/image54.png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13" Type="http://schemas.openxmlformats.org/officeDocument/2006/relationships/image" Target="../media/image66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57.xml"/><Relationship Id="rId6" Type="http://schemas.openxmlformats.org/officeDocument/2006/relationships/image" Target="../media/image56.png"/><Relationship Id="rId11" Type="http://schemas.openxmlformats.org/officeDocument/2006/relationships/image" Target="../media/image61.png"/><Relationship Id="rId5" Type="http://schemas.openxmlformats.org/officeDocument/2006/relationships/image" Target="../media/image55.png"/><Relationship Id="rId10" Type="http://schemas.openxmlformats.org/officeDocument/2006/relationships/image" Target="../media/image60.png"/><Relationship Id="rId4" Type="http://schemas.openxmlformats.org/officeDocument/2006/relationships/image" Target="../media/image54.png"/><Relationship Id="rId9" Type="http://schemas.openxmlformats.org/officeDocument/2006/relationships/image" Target="../media/image59.png"/><Relationship Id="rId1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グループ化 1"/>
          <p:cNvGrpSpPr/>
          <p:nvPr/>
        </p:nvGrpSpPr>
        <p:grpSpPr>
          <a:xfrm>
            <a:off x="463610" y="409709"/>
            <a:ext cx="8213557" cy="2215096"/>
            <a:chOff x="463610" y="409709"/>
            <a:chExt cx="8213557" cy="2215096"/>
          </a:xfrm>
        </p:grpSpPr>
        <p:pic>
          <p:nvPicPr>
            <p:cNvPr id="1038" name="Picture 14" descr="C:\Users\takahashi\Desktop\タイトル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11071" y="409709"/>
              <a:ext cx="1949499" cy="22150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5" name="Picture 7" descr="C:\Users\takahashi\Desktop\図2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3610" y="455431"/>
              <a:ext cx="2020285" cy="55127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5" name="Picture 11" descr="C:\Users\takahashi\Desktop\タイトル2 - コピー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60570" y="452837"/>
              <a:ext cx="3913285" cy="14749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テキスト ボックス 6"/>
            <p:cNvSpPr txBox="1"/>
            <p:nvPr/>
          </p:nvSpPr>
          <p:spPr>
            <a:xfrm>
              <a:off x="4617720" y="1686843"/>
              <a:ext cx="222885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3000" b="1" dirty="0">
                  <a:ln w="17780" cmpd="sng">
                    <a:solidFill>
                      <a:srgbClr val="FFFFFF"/>
                    </a:solidFill>
                    <a:prstDash val="solid"/>
                    <a:miter lim="800000"/>
                  </a:ln>
                  <a:solidFill>
                    <a:srgbClr val="FF0000"/>
                  </a:solidFill>
                  <a:effectLst>
                    <a:outerShdw blurRad="50800" algn="tl" rotWithShape="0">
                      <a:srgbClr val="000000"/>
                    </a:outerShdw>
                  </a:effectLst>
                  <a:latin typeface="HGS創英角ｺﾞｼｯｸUB" panose="020B0900000000000000" pitchFamily="50" charset="-128"/>
                  <a:ea typeface="HGS創英角ｺﾞｼｯｸUB" panose="020B0900000000000000" pitchFamily="50" charset="-128"/>
                </a:rPr>
                <a:t>ゲーム編</a:t>
              </a:r>
              <a:endParaRPr kumimoji="1" lang="ja-JP" altLang="en-US" sz="3000" b="1" dirty="0">
                <a:ln w="24500" cmpd="dbl">
                  <a:solidFill>
                    <a:schemeClr val="accent2">
                      <a:shade val="85000"/>
                      <a:satMod val="155000"/>
                    </a:schemeClr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HGS創英角ｺﾞｼｯｸUB" panose="020B0900000000000000" pitchFamily="50" charset="-128"/>
                <a:ea typeface="HGS創英角ｺﾞｼｯｸUB" panose="020B0900000000000000" pitchFamily="50" charset="-128"/>
              </a:endParaRPr>
            </a:p>
          </p:txBody>
        </p:sp>
        <p:pic>
          <p:nvPicPr>
            <p:cNvPr id="2057" name="Picture 9" descr="C:\Users\takahashi\Desktop\図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0329" y="452037"/>
              <a:ext cx="1066838" cy="240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3" name="Picture 9" descr="C:\Users\takahashi\Downloads\副読本のイラストPNG\税キング\P10-1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415352">
            <a:off x="-292196" y="1022662"/>
            <a:ext cx="5224274" cy="6376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\\oa-serv1\public\業務３課\04租税教育推進部\07テキスト・副読本等\03副読本パワーポイント版\第2弾　ゲーム編\制作過程\（材料）千種氏新規イラスト\表紙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07860" y="1730897"/>
            <a:ext cx="4914900" cy="545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4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グループ化 3"/>
          <p:cNvGrpSpPr/>
          <p:nvPr/>
        </p:nvGrpSpPr>
        <p:grpSpPr>
          <a:xfrm>
            <a:off x="1567556" y="2889455"/>
            <a:ext cx="5118788" cy="1713912"/>
            <a:chOff x="1164992" y="2838654"/>
            <a:chExt cx="5118788" cy="1713912"/>
          </a:xfrm>
        </p:grpSpPr>
        <p:sp>
          <p:nvSpPr>
            <p:cNvPr id="2" name="角丸四角形 1"/>
            <p:cNvSpPr/>
            <p:nvPr/>
          </p:nvSpPr>
          <p:spPr>
            <a:xfrm>
              <a:off x="1164992" y="2838654"/>
              <a:ext cx="5118788" cy="1713912"/>
            </a:xfrm>
            <a:custGeom>
              <a:avLst/>
              <a:gdLst/>
              <a:ahLst/>
              <a:cxnLst/>
              <a:rect l="l" t="t" r="r" b="b"/>
              <a:pathLst>
                <a:path w="4907667" h="1713912">
                  <a:moveTo>
                    <a:pt x="0" y="676348"/>
                  </a:moveTo>
                  <a:lnTo>
                    <a:pt x="0" y="676349"/>
                  </a:lnTo>
                  <a:close/>
                  <a:moveTo>
                    <a:pt x="676349" y="0"/>
                  </a:moveTo>
                  <a:lnTo>
                    <a:pt x="4231318" y="0"/>
                  </a:lnTo>
                  <a:cubicBezTo>
                    <a:pt x="4604855" y="0"/>
                    <a:pt x="4907667" y="302812"/>
                    <a:pt x="4907667" y="676349"/>
                  </a:cubicBezTo>
                  <a:lnTo>
                    <a:pt x="4907666" y="676349"/>
                  </a:lnTo>
                  <a:cubicBezTo>
                    <a:pt x="4907666" y="1034957"/>
                    <a:pt x="4628575" y="1328380"/>
                    <a:pt x="4275555" y="1348239"/>
                  </a:cubicBezTo>
                  <a:cubicBezTo>
                    <a:pt x="4305441" y="1487632"/>
                    <a:pt x="4414233" y="1620287"/>
                    <a:pt x="4600808" y="1713911"/>
                  </a:cubicBezTo>
                  <a:lnTo>
                    <a:pt x="4600808" y="1713912"/>
                  </a:lnTo>
                  <a:cubicBezTo>
                    <a:pt x="4275095" y="1713912"/>
                    <a:pt x="4003562" y="1558708"/>
                    <a:pt x="3942761" y="1352698"/>
                  </a:cubicBezTo>
                  <a:lnTo>
                    <a:pt x="676349" y="1352697"/>
                  </a:lnTo>
                  <a:cubicBezTo>
                    <a:pt x="302812" y="1352697"/>
                    <a:pt x="0" y="1049885"/>
                    <a:pt x="0" y="676349"/>
                  </a:cubicBezTo>
                  <a:cubicBezTo>
                    <a:pt x="0" y="302812"/>
                    <a:pt x="302812" y="0"/>
                    <a:pt x="67634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1454506" y="3099506"/>
              <a:ext cx="475577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グループは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万円出しても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万円残るのも不公平だよね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620276" y="5260850"/>
            <a:ext cx="1700999" cy="979743"/>
            <a:chOff x="2620276" y="5260850"/>
            <a:chExt cx="1700999" cy="979743"/>
          </a:xfrm>
        </p:grpSpPr>
        <p:sp>
          <p:nvSpPr>
            <p:cNvPr id="16" name="二等辺三角形 15"/>
            <p:cNvSpPr/>
            <p:nvPr/>
          </p:nvSpPr>
          <p:spPr>
            <a:xfrm rot="17171520">
              <a:off x="2930507" y="4950619"/>
              <a:ext cx="979743" cy="1600206"/>
            </a:xfrm>
            <a:custGeom>
              <a:avLst/>
              <a:gdLst/>
              <a:ahLst/>
              <a:cxnLst/>
              <a:rect l="l" t="t" r="r" b="b"/>
              <a:pathLst>
                <a:path w="979743" h="1600206">
                  <a:moveTo>
                    <a:pt x="931563" y="835222"/>
                  </a:moveTo>
                  <a:cubicBezTo>
                    <a:pt x="1048423" y="1157102"/>
                    <a:pt x="945405" y="1489832"/>
                    <a:pt x="701465" y="1578396"/>
                  </a:cubicBezTo>
                  <a:cubicBezTo>
                    <a:pt x="457525" y="1666959"/>
                    <a:pt x="165040" y="1477818"/>
                    <a:pt x="48180" y="1155938"/>
                  </a:cubicBezTo>
                  <a:cubicBezTo>
                    <a:pt x="-68680" y="834057"/>
                    <a:pt x="34338" y="501327"/>
                    <a:pt x="278278" y="412764"/>
                  </a:cubicBezTo>
                  <a:lnTo>
                    <a:pt x="293219" y="409485"/>
                  </a:lnTo>
                  <a:lnTo>
                    <a:pt x="413963" y="0"/>
                  </a:lnTo>
                  <a:lnTo>
                    <a:pt x="536534" y="415682"/>
                  </a:lnTo>
                  <a:cubicBezTo>
                    <a:pt x="702084" y="469451"/>
                    <a:pt x="854757" y="623666"/>
                    <a:pt x="931563" y="8352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215052" y="5557548"/>
              <a:ext cx="1106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う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…</a:t>
              </a:r>
              <a:endPara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C:\Users\takahashi\Desktop\仮透過処理\P36 - コピー - コピー (3)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43872" y="3119854"/>
            <a:ext cx="2188297" cy="35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グループ化 22"/>
          <p:cNvGrpSpPr/>
          <p:nvPr/>
        </p:nvGrpSpPr>
        <p:grpSpPr>
          <a:xfrm>
            <a:off x="1330092" y="1145038"/>
            <a:ext cx="7444089" cy="791071"/>
            <a:chOff x="1508620" y="1451674"/>
            <a:chExt cx="7444089" cy="791071"/>
          </a:xfrm>
        </p:grpSpPr>
        <p:sp>
          <p:nvSpPr>
            <p:cNvPr id="24" name="正方形/長方形 23"/>
            <p:cNvSpPr/>
            <p:nvPr/>
          </p:nvSpPr>
          <p:spPr>
            <a:xfrm>
              <a:off x="1508620" y="1540574"/>
              <a:ext cx="6419025" cy="665555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5" name="正方形/長方形 24"/>
            <p:cNvSpPr/>
            <p:nvPr/>
          </p:nvSpPr>
          <p:spPr>
            <a:xfrm>
              <a:off x="2424567" y="1451674"/>
              <a:ext cx="6528142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  － 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＝ </a:t>
              </a:r>
              <a:r>
                <a:rPr lang="ja-JP" alt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－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  <p:pic>
          <p:nvPicPr>
            <p:cNvPr id="26" name="Picture 5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642" y="1569331"/>
              <a:ext cx="617057" cy="62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7" name="グループ化 26"/>
          <p:cNvGrpSpPr/>
          <p:nvPr/>
        </p:nvGrpSpPr>
        <p:grpSpPr>
          <a:xfrm>
            <a:off x="1330092" y="1899493"/>
            <a:ext cx="7444089" cy="791071"/>
            <a:chOff x="1508620" y="1451674"/>
            <a:chExt cx="7444089" cy="791071"/>
          </a:xfrm>
        </p:grpSpPr>
        <p:sp>
          <p:nvSpPr>
            <p:cNvPr id="28" name="正方形/長方形 27"/>
            <p:cNvSpPr/>
            <p:nvPr/>
          </p:nvSpPr>
          <p:spPr>
            <a:xfrm>
              <a:off x="1508620" y="1540574"/>
              <a:ext cx="6419025" cy="665555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2424567" y="1451674"/>
              <a:ext cx="6528142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－ 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＝  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  <p:pic>
          <p:nvPicPr>
            <p:cNvPr id="30" name="Picture 5"/>
            <p:cNvPicPr>
              <a:picLocks noChangeAspect="1" noChangeArrowheads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1554642" y="1574157"/>
              <a:ext cx="617057" cy="61231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6" descr="C:\Users\takahashi\Desktop\仮透過処理\P36 - コピー (2) - コピーmirror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37" y="4110356"/>
            <a:ext cx="2280543" cy="27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\\oa-serv1\public\業務３課\04租税教育推進部\07テキスト・副読本等\03副読本パワーポイント版\副読本イラストデータ(ﾒﾃﾞｨｱMGから)\副読本のイラストPNG変換した\ase2.png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9471" y="5048629"/>
            <a:ext cx="416342" cy="55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枠"/>
          <p:cNvPicPr>
            <a:picLocks noChangeAspect="1"/>
          </p:cNvPicPr>
          <p:nvPr/>
        </p:nvPicPr>
        <p:blipFill>
          <a:blip r:embed="rId16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0509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8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-0.00017 -0.06273 L -2.77778E-7 1.11111E-6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7" name="Picture 5" descr="C:\Users\takahashi\Desktop\ppt\haikei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85542" y="3411954"/>
            <a:ext cx="2885378" cy="2529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takahashi\Desktop\仮透過処理\P36 - コピー - コピー (3)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443872" y="3119854"/>
            <a:ext cx="2188297" cy="352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4" name="Picture 2" descr="C:\Users\takahashi\Desktop\仮透過処理\P36 - コピー - コピー (2) - コピー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65141" y="3618269"/>
            <a:ext cx="2785173" cy="305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331308" y="1701403"/>
            <a:ext cx="3770048" cy="2645012"/>
            <a:chOff x="481878" y="1637989"/>
            <a:chExt cx="3770048" cy="2645012"/>
          </a:xfrm>
        </p:grpSpPr>
        <p:sp>
          <p:nvSpPr>
            <p:cNvPr id="3" name="円/楕円 2"/>
            <p:cNvSpPr/>
            <p:nvPr/>
          </p:nvSpPr>
          <p:spPr>
            <a:xfrm>
              <a:off x="481878" y="1637989"/>
              <a:ext cx="3515632" cy="2645012"/>
            </a:xfrm>
            <a:custGeom>
              <a:avLst/>
              <a:gdLst/>
              <a:ahLst/>
              <a:cxnLst/>
              <a:rect l="l" t="t" r="r" b="b"/>
              <a:pathLst>
                <a:path w="3515632" h="2645012">
                  <a:moveTo>
                    <a:pt x="1757816" y="0"/>
                  </a:moveTo>
                  <a:cubicBezTo>
                    <a:pt x="2728631" y="0"/>
                    <a:pt x="3515632" y="528866"/>
                    <a:pt x="3515632" y="1181255"/>
                  </a:cubicBezTo>
                  <a:cubicBezTo>
                    <a:pt x="3515632" y="1697195"/>
                    <a:pt x="3023412" y="2135878"/>
                    <a:pt x="2337017" y="2295512"/>
                  </a:cubicBezTo>
                  <a:cubicBezTo>
                    <a:pt x="2328550" y="2475145"/>
                    <a:pt x="2151021" y="2627677"/>
                    <a:pt x="1922658" y="2645012"/>
                  </a:cubicBezTo>
                  <a:cubicBezTo>
                    <a:pt x="2035180" y="2565276"/>
                    <a:pt x="2104121" y="2454590"/>
                    <a:pt x="2115711" y="2337883"/>
                  </a:cubicBezTo>
                  <a:cubicBezTo>
                    <a:pt x="2000168" y="2354070"/>
                    <a:pt x="1880459" y="2362510"/>
                    <a:pt x="1757816" y="2362510"/>
                  </a:cubicBezTo>
                  <a:cubicBezTo>
                    <a:pt x="787001" y="2362510"/>
                    <a:pt x="0" y="1833644"/>
                    <a:pt x="0" y="1181255"/>
                  </a:cubicBezTo>
                  <a:cubicBezTo>
                    <a:pt x="0" y="528866"/>
                    <a:pt x="787001" y="0"/>
                    <a:pt x="1757816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735847" y="2126473"/>
              <a:ext cx="3516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万円全部、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グループに払って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もらうのはどうか</a:t>
              </a:r>
              <a:r>
                <a:rPr lang="ja-JP" altLang="en-US" sz="2400" dirty="0" err="1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な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？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516183" y="1358108"/>
            <a:ext cx="1519092" cy="774730"/>
            <a:chOff x="627209" y="1519471"/>
            <a:chExt cx="1519092" cy="774730"/>
          </a:xfrm>
        </p:grpSpPr>
        <p:sp>
          <p:nvSpPr>
            <p:cNvPr id="36" name="円/楕円 35"/>
            <p:cNvSpPr/>
            <p:nvPr/>
          </p:nvSpPr>
          <p:spPr>
            <a:xfrm>
              <a:off x="627209" y="1519471"/>
              <a:ext cx="1432883" cy="774730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09517" y="1660342"/>
              <a:ext cx="143678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そうだ！</a:t>
              </a:r>
            </a:p>
          </p:txBody>
        </p:sp>
      </p:grpSp>
      <p:grpSp>
        <p:nvGrpSpPr>
          <p:cNvPr id="10" name="グループ化 9"/>
          <p:cNvGrpSpPr/>
          <p:nvPr/>
        </p:nvGrpSpPr>
        <p:grpSpPr>
          <a:xfrm>
            <a:off x="5219700" y="1181099"/>
            <a:ext cx="3700346" cy="2644555"/>
            <a:chOff x="5359400" y="1181099"/>
            <a:chExt cx="3700346" cy="2644555"/>
          </a:xfrm>
        </p:grpSpPr>
        <p:sp>
          <p:nvSpPr>
            <p:cNvPr id="8" name="円/楕円 7"/>
            <p:cNvSpPr/>
            <p:nvPr/>
          </p:nvSpPr>
          <p:spPr>
            <a:xfrm>
              <a:off x="5359400" y="1181099"/>
              <a:ext cx="3568700" cy="2644555"/>
            </a:xfrm>
            <a:custGeom>
              <a:avLst/>
              <a:gdLst/>
              <a:ahLst/>
              <a:cxnLst/>
              <a:rect l="l" t="t" r="r" b="b"/>
              <a:pathLst>
                <a:path w="3822700" h="2778768">
                  <a:moveTo>
                    <a:pt x="1911350" y="0"/>
                  </a:moveTo>
                  <a:cubicBezTo>
                    <a:pt x="2966959" y="0"/>
                    <a:pt x="3822700" y="533254"/>
                    <a:pt x="3822700" y="1191056"/>
                  </a:cubicBezTo>
                  <a:cubicBezTo>
                    <a:pt x="3822700" y="1848858"/>
                    <a:pt x="2966959" y="2382112"/>
                    <a:pt x="1911350" y="2382112"/>
                  </a:cubicBezTo>
                  <a:cubicBezTo>
                    <a:pt x="1703244" y="2382112"/>
                    <a:pt x="1502906" y="2361387"/>
                    <a:pt x="1315517" y="2322303"/>
                  </a:cubicBezTo>
                  <a:cubicBezTo>
                    <a:pt x="1242690" y="2460990"/>
                    <a:pt x="1211593" y="2620859"/>
                    <a:pt x="1230630" y="2778767"/>
                  </a:cubicBezTo>
                  <a:lnTo>
                    <a:pt x="1230630" y="2778768"/>
                  </a:lnTo>
                  <a:cubicBezTo>
                    <a:pt x="1043787" y="2696022"/>
                    <a:pt x="965974" y="2462633"/>
                    <a:pt x="1056830" y="2257479"/>
                  </a:cubicBezTo>
                  <a:lnTo>
                    <a:pt x="1057855" y="2255639"/>
                  </a:lnTo>
                  <a:cubicBezTo>
                    <a:pt x="430490" y="2061517"/>
                    <a:pt x="0" y="1657614"/>
                    <a:pt x="0" y="1191056"/>
                  </a:cubicBezTo>
                  <a:cubicBezTo>
                    <a:pt x="0" y="533254"/>
                    <a:pt x="855741" y="0"/>
                    <a:pt x="191135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5543667" y="1571248"/>
              <a:ext cx="35160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 それだ 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! !</a:t>
              </a:r>
            </a:p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グループは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払っても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400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万円も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残るね！</a:t>
              </a: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444237" y="4110356"/>
            <a:ext cx="2280543" cy="2747644"/>
            <a:chOff x="444237" y="4110356"/>
            <a:chExt cx="2280543" cy="2747644"/>
          </a:xfrm>
        </p:grpSpPr>
        <p:pic>
          <p:nvPicPr>
            <p:cNvPr id="54" name="Picture 6" descr="C:\Users\takahashi\Desktop\仮透過処理\P36 - コピー (2) - コピーmirror.png"/>
            <p:cNvPicPr>
              <a:picLocks noChangeAspect="1" noChangeArrowheads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4237" y="4110356"/>
              <a:ext cx="2280543" cy="274764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Picture 5" descr="\\oa-serv1\public\業務３課\04租税教育推進部\07テキスト・副読本等\03副読本パワーポイント版\副読本イラストデータ(ﾒﾃﾞｨｱMGから)\副読本のイラストPNG変換した\ase2.png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9471" y="5048629"/>
              <a:ext cx="416342" cy="5524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8" name="Picture 6" descr="C:\Users\takahashi\Desktop\仮透過処理\P36 - コピー (3)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59396" y="5324854"/>
            <a:ext cx="3207818" cy="83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640171" y="3978911"/>
            <a:ext cx="1721263" cy="3601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akahashi\Desktop\仮透過処理\P36 - コピー - コピー (2).png"/>
          <p:cNvPicPr>
            <a:picLocks noChangeAspect="1" noChangeArrowheads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1308" y="3288802"/>
            <a:ext cx="2267904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枠"/>
          <p:cNvPicPr>
            <a:picLocks noChangeAspect="1"/>
          </p:cNvPicPr>
          <p:nvPr/>
        </p:nvPicPr>
        <p:blipFill>
          <a:blip r:embed="rId19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84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1.21387E-6 L 0.30087 0.0550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35" y="275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300"/>
                            </p:stCondLst>
                            <p:childTnLst>
                              <p:par>
                                <p:cTn id="22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31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5.78035E-7 L -0.02222 -0.03792 L -0.00069 -0.06012 L -0.02291 -0.0978 L -0.00139 -0.12 L -0.02326 -0.15769 L -0.00208 -0.17988 L -0.02413 -0.21734 L -0.00277 -0.23954 L -0.02482 -0.27746 L -0.00347 -0.29942 L -0.02552 -0.33757 L -0.00416 -0.35931 L -0.02604 -0.39746 L -0.00486 -0.41942 " pathEditMode="relative" rAng="13929935" ptsTypes="FFFFFFFFFFFFFFF">
                                      <p:cBhvr>
                                        <p:cTn id="50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-20971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14" presetClass="exit" presetSubtype="1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kahashi\Desktop\仮透過処理\P36 - コピー (3) - コピー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82756">
            <a:off x="2998863" y="-383639"/>
            <a:ext cx="6038074" cy="7698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枠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grpSp>
        <p:nvGrpSpPr>
          <p:cNvPr id="4" name="グループ化 3"/>
          <p:cNvGrpSpPr/>
          <p:nvPr/>
        </p:nvGrpSpPr>
        <p:grpSpPr>
          <a:xfrm>
            <a:off x="-192454" y="90678"/>
            <a:ext cx="4982101" cy="3846286"/>
            <a:chOff x="92922" y="432695"/>
            <a:chExt cx="4194370" cy="2999974"/>
          </a:xfrm>
        </p:grpSpPr>
        <p:pic>
          <p:nvPicPr>
            <p:cNvPr id="4101" name="Picture 5" descr="C:\Users\takahashi\Desktop\00216_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922" y="432695"/>
              <a:ext cx="4179325" cy="299997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テキスト ボックス 8"/>
            <p:cNvSpPr txBox="1"/>
            <p:nvPr/>
          </p:nvSpPr>
          <p:spPr>
            <a:xfrm rot="21385947">
              <a:off x="771213" y="1051952"/>
              <a:ext cx="3516079" cy="10322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ちょっと</a:t>
              </a:r>
              <a:endParaRPr lang="en-US" altLang="ja-JP" sz="40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40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待ってよ！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 rot="553369">
            <a:off x="-211739" y="3850749"/>
            <a:ext cx="5528186" cy="2870330"/>
            <a:chOff x="-265189" y="4327035"/>
            <a:chExt cx="5279649" cy="2381250"/>
          </a:xfrm>
        </p:grpSpPr>
        <p:pic>
          <p:nvPicPr>
            <p:cNvPr id="4099" name="Picture 3" descr="C:\Users\takahashi\Desktop\00207_1.p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10800000" flipH="1">
              <a:off x="-265189" y="4327035"/>
              <a:ext cx="5279649" cy="23812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テキスト ボックス 10"/>
            <p:cNvSpPr txBox="1"/>
            <p:nvPr/>
          </p:nvSpPr>
          <p:spPr>
            <a:xfrm>
              <a:off x="377961" y="5254840"/>
              <a:ext cx="4590504" cy="995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36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それこそ</a:t>
              </a:r>
              <a:endParaRPr lang="en-US" altLang="ja-JP" sz="36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36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不公平じゃないか </a:t>
              </a:r>
              <a:r>
                <a:rPr lang="en-US" altLang="ja-JP" sz="36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!</a:t>
              </a:r>
              <a:r>
                <a:rPr lang="ja-JP" altLang="en-US" sz="36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！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8102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800" tmFilter="0, 0; .2, .5; .8, .5; 1, 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400" autoRev="1" fill="hold"/>
                                        <p:tgtEl>
                                          <p:spTgt spid="409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059612" y="4575878"/>
            <a:ext cx="1552797" cy="2311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kahashi\Desktop\仮透過処理\P37-1 - コピー - コピー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4509" y="3706457"/>
            <a:ext cx="1442542" cy="1959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akahashi\Desktop\仮透過処理\P37-1 - コピー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8706" y="4168377"/>
            <a:ext cx="1160653" cy="2525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\\oa-serv1\public\業務３課\04租税教育推進部\07テキスト・副読本等\03副読本パワーポイント版\副読本イラストデータ(ﾒﾃﾞｨｱMGから)\副読本のイラストPNG変換した\desk-s.png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02269" y="5430979"/>
            <a:ext cx="2471623" cy="207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3" name="グループ化 12"/>
          <p:cNvGrpSpPr/>
          <p:nvPr/>
        </p:nvGrpSpPr>
        <p:grpSpPr>
          <a:xfrm>
            <a:off x="391337" y="2579223"/>
            <a:ext cx="2074597" cy="1563469"/>
            <a:chOff x="391337" y="2579223"/>
            <a:chExt cx="2074597" cy="1563469"/>
          </a:xfrm>
        </p:grpSpPr>
        <p:sp>
          <p:nvSpPr>
            <p:cNvPr id="2" name="円/楕円 1"/>
            <p:cNvSpPr/>
            <p:nvPr/>
          </p:nvSpPr>
          <p:spPr>
            <a:xfrm>
              <a:off x="391337" y="2579223"/>
              <a:ext cx="1621864" cy="1563469"/>
            </a:xfrm>
            <a:custGeom>
              <a:avLst/>
              <a:gdLst/>
              <a:ahLst/>
              <a:cxnLst/>
              <a:rect l="l" t="t" r="r" b="b"/>
              <a:pathLst>
                <a:path w="2044744" h="2120395">
                  <a:moveTo>
                    <a:pt x="1022372" y="0"/>
                  </a:moveTo>
                  <a:cubicBezTo>
                    <a:pt x="1587012" y="0"/>
                    <a:pt x="2044744" y="396395"/>
                    <a:pt x="2044744" y="885372"/>
                  </a:cubicBezTo>
                  <a:cubicBezTo>
                    <a:pt x="2044744" y="1050203"/>
                    <a:pt x="1992731" y="1204513"/>
                    <a:pt x="1901246" y="1336050"/>
                  </a:cubicBezTo>
                  <a:lnTo>
                    <a:pt x="1989099" y="1729456"/>
                  </a:lnTo>
                  <a:lnTo>
                    <a:pt x="1698451" y="1544897"/>
                  </a:lnTo>
                  <a:cubicBezTo>
                    <a:pt x="1520212" y="1686515"/>
                    <a:pt x="1282650" y="1770744"/>
                    <a:pt x="1022372" y="1770744"/>
                  </a:cubicBezTo>
                  <a:lnTo>
                    <a:pt x="999005" y="1769722"/>
                  </a:lnTo>
                  <a:lnTo>
                    <a:pt x="795840" y="2120395"/>
                  </a:lnTo>
                  <a:lnTo>
                    <a:pt x="727686" y="1733018"/>
                  </a:lnTo>
                  <a:cubicBezTo>
                    <a:pt x="306655" y="1623804"/>
                    <a:pt x="0" y="1285600"/>
                    <a:pt x="0" y="885372"/>
                  </a:cubicBezTo>
                  <a:cubicBezTo>
                    <a:pt x="0" y="396395"/>
                    <a:pt x="457732" y="0"/>
                    <a:pt x="102237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56" name="テキスト ボックス 55"/>
            <p:cNvSpPr txBox="1"/>
            <p:nvPr/>
          </p:nvSpPr>
          <p:spPr>
            <a:xfrm>
              <a:off x="557943" y="2796400"/>
              <a:ext cx="190799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なんだ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ダメかぁ</a:t>
              </a: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2488133" y="2579223"/>
            <a:ext cx="2822341" cy="1945013"/>
            <a:chOff x="2510040" y="2489881"/>
            <a:chExt cx="2822341" cy="1945013"/>
          </a:xfrm>
        </p:grpSpPr>
        <p:pic>
          <p:nvPicPr>
            <p:cNvPr id="5128" name="Picture 8" descr="C:\Users\takahashi\Desktop\00358_3.png"/>
            <p:cNvPicPr>
              <a:picLocks noChangeAspect="1" noChangeArrowheads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98050">
              <a:off x="2510040" y="2489881"/>
              <a:ext cx="1738785" cy="19450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7" name="テキスト ボックス 56"/>
            <p:cNvSpPr txBox="1"/>
            <p:nvPr/>
          </p:nvSpPr>
          <p:spPr>
            <a:xfrm>
              <a:off x="2637241" y="2870670"/>
              <a:ext cx="269514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当たり前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 だよ 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!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！</a:t>
              </a:r>
            </a:p>
          </p:txBody>
        </p:sp>
      </p:grpSp>
      <p:pic>
        <p:nvPicPr>
          <p:cNvPr id="5129" name="Picture 9" descr="C:\Users\takahashi\Desktop\仮透過処理\P37-1 - コピー - コピー - コピー.png"/>
          <p:cNvPicPr>
            <a:picLocks noChangeAspect="1" noChangeArrowheads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6283779" y="3639134"/>
            <a:ext cx="2558266" cy="3027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グループ化 17"/>
          <p:cNvGrpSpPr/>
          <p:nvPr/>
        </p:nvGrpSpPr>
        <p:grpSpPr>
          <a:xfrm>
            <a:off x="3836010" y="1135856"/>
            <a:ext cx="5422674" cy="2983438"/>
            <a:chOff x="3673892" y="888741"/>
            <a:chExt cx="5422674" cy="2983438"/>
          </a:xfrm>
        </p:grpSpPr>
        <p:sp>
          <p:nvSpPr>
            <p:cNvPr id="17" name="月 16"/>
            <p:cNvSpPr/>
            <p:nvPr/>
          </p:nvSpPr>
          <p:spPr>
            <a:xfrm>
              <a:off x="3673892" y="888741"/>
              <a:ext cx="4700871" cy="2983438"/>
            </a:xfrm>
            <a:custGeom>
              <a:avLst/>
              <a:gdLst/>
              <a:ahLst/>
              <a:cxnLst/>
              <a:rect l="l" t="t" r="r" b="b"/>
              <a:pathLst>
                <a:path w="4700871" h="2983438">
                  <a:moveTo>
                    <a:pt x="2200879" y="0"/>
                  </a:moveTo>
                  <a:cubicBezTo>
                    <a:pt x="2916342" y="0"/>
                    <a:pt x="3545110" y="97284"/>
                    <a:pt x="3904821" y="244871"/>
                  </a:cubicBezTo>
                  <a:cubicBezTo>
                    <a:pt x="4181880" y="330916"/>
                    <a:pt x="4381538" y="590015"/>
                    <a:pt x="4381538" y="895747"/>
                  </a:cubicBezTo>
                  <a:lnTo>
                    <a:pt x="4381537" y="895747"/>
                  </a:lnTo>
                  <a:cubicBezTo>
                    <a:pt x="4381537" y="1072056"/>
                    <a:pt x="4315139" y="1232856"/>
                    <a:pt x="4204078" y="1352797"/>
                  </a:cubicBezTo>
                  <a:cubicBezTo>
                    <a:pt x="4188481" y="1377667"/>
                    <a:pt x="4166323" y="1401946"/>
                    <a:pt x="4137240" y="1424492"/>
                  </a:cubicBezTo>
                  <a:cubicBezTo>
                    <a:pt x="4310125" y="1459663"/>
                    <a:pt x="4426377" y="1502150"/>
                    <a:pt x="4464402" y="1549194"/>
                  </a:cubicBezTo>
                  <a:cubicBezTo>
                    <a:pt x="4605719" y="1624071"/>
                    <a:pt x="4700871" y="1773034"/>
                    <a:pt x="4700871" y="1944221"/>
                  </a:cubicBezTo>
                  <a:lnTo>
                    <a:pt x="4700870" y="1944221"/>
                  </a:lnTo>
                  <a:cubicBezTo>
                    <a:pt x="4700870" y="2163327"/>
                    <a:pt x="4544992" y="2346026"/>
                    <a:pt x="4338046" y="2387289"/>
                  </a:cubicBezTo>
                  <a:cubicBezTo>
                    <a:pt x="4074074" y="2480240"/>
                    <a:pt x="3477301" y="2544824"/>
                    <a:pt x="2783415" y="2544824"/>
                  </a:cubicBezTo>
                  <a:lnTo>
                    <a:pt x="2453746" y="2538469"/>
                  </a:lnTo>
                  <a:cubicBezTo>
                    <a:pt x="2444218" y="2704653"/>
                    <a:pt x="2582138" y="2872576"/>
                    <a:pt x="2866344" y="2983437"/>
                  </a:cubicBezTo>
                  <a:lnTo>
                    <a:pt x="2866344" y="2983438"/>
                  </a:lnTo>
                  <a:cubicBezTo>
                    <a:pt x="2408921" y="2983438"/>
                    <a:pt x="2038107" y="2790579"/>
                    <a:pt x="2038107" y="2552676"/>
                  </a:cubicBezTo>
                  <a:lnTo>
                    <a:pt x="2041547" y="2517250"/>
                  </a:lnTo>
                  <a:cubicBezTo>
                    <a:pt x="1631233" y="2487389"/>
                    <a:pt x="1313263" y="2431442"/>
                    <a:pt x="1168936" y="2363064"/>
                  </a:cubicBezTo>
                  <a:cubicBezTo>
                    <a:pt x="1002618" y="2296835"/>
                    <a:pt x="885408" y="2134216"/>
                    <a:pt x="885408" y="1944221"/>
                  </a:cubicBezTo>
                  <a:cubicBezTo>
                    <a:pt x="885408" y="1847347"/>
                    <a:pt x="915880" y="1757590"/>
                    <a:pt x="968396" y="1684459"/>
                  </a:cubicBezTo>
                  <a:cubicBezTo>
                    <a:pt x="807487" y="1652090"/>
                    <a:pt x="666032" y="1613000"/>
                    <a:pt x="549212" y="1569016"/>
                  </a:cubicBezTo>
                  <a:cubicBezTo>
                    <a:pt x="235810" y="1505189"/>
                    <a:pt x="0" y="1228006"/>
                    <a:pt x="0" y="895747"/>
                  </a:cubicBezTo>
                  <a:cubicBezTo>
                    <a:pt x="0" y="560690"/>
                    <a:pt x="239796" y="281641"/>
                    <a:pt x="557286" y="221663"/>
                  </a:cubicBezTo>
                  <a:cubicBezTo>
                    <a:pt x="924506" y="87105"/>
                    <a:pt x="1523881" y="0"/>
                    <a:pt x="2200879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60" name="テキスト ボックス 59"/>
            <p:cNvSpPr txBox="1"/>
            <p:nvPr/>
          </p:nvSpPr>
          <p:spPr>
            <a:xfrm>
              <a:off x="4056466" y="1137027"/>
              <a:ext cx="4377253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Ａグループだけに頼らず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それぞれのグループから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出し合わないといけないよ</a:t>
              </a:r>
            </a:p>
          </p:txBody>
        </p:sp>
        <p:sp>
          <p:nvSpPr>
            <p:cNvPr id="61" name="テキスト ボックス 60"/>
            <p:cNvSpPr txBox="1"/>
            <p:nvPr/>
          </p:nvSpPr>
          <p:spPr>
            <a:xfrm>
              <a:off x="4719313" y="2438957"/>
              <a:ext cx="437725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みんなで一つの国に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生活しているんだからね</a:t>
              </a:r>
            </a:p>
          </p:txBody>
        </p:sp>
      </p:grpSp>
      <p:pic>
        <p:nvPicPr>
          <p:cNvPr id="31" name="枠"/>
          <p:cNvPicPr>
            <a:picLocks noChangeAspect="1"/>
          </p:cNvPicPr>
          <p:nvPr/>
        </p:nvPicPr>
        <p:blipFill>
          <a:blip r:embed="rId17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645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ltDnDiag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8" name="Picture 4" descr="E:\PPT-game\副読本のイラストPNG変換した\税キング\P47-1s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157" y="1673225"/>
            <a:ext cx="5735638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4339168" y="1673224"/>
            <a:ext cx="4050089" cy="2332719"/>
            <a:chOff x="4339168" y="1673224"/>
            <a:chExt cx="4050089" cy="2332719"/>
          </a:xfrm>
        </p:grpSpPr>
        <p:sp>
          <p:nvSpPr>
            <p:cNvPr id="33" name="円/楕円 8"/>
            <p:cNvSpPr/>
            <p:nvPr/>
          </p:nvSpPr>
          <p:spPr>
            <a:xfrm flipH="1">
              <a:off x="4339168" y="1673224"/>
              <a:ext cx="3889219" cy="2332719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2" name="テキスト ボックス 31"/>
            <p:cNvSpPr txBox="1"/>
            <p:nvPr/>
          </p:nvSpPr>
          <p:spPr>
            <a:xfrm>
              <a:off x="4493660" y="2437349"/>
              <a:ext cx="389559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じゃあ、</a:t>
              </a:r>
              <a:r>
                <a:rPr lang="ja-JP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公平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なやり方を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みんなで考えてみよう！</a:t>
              </a:r>
            </a:p>
          </p:txBody>
        </p:sp>
      </p:grpSp>
      <p:pic>
        <p:nvPicPr>
          <p:cNvPr id="35" name="枠"/>
          <p:cNvPicPr>
            <a:picLocks noChangeAspect="1"/>
          </p:cNvPicPr>
          <p:nvPr/>
        </p:nvPicPr>
        <p:blipFill>
          <a:blip r:embed="rId12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76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グループ化 12"/>
          <p:cNvGrpSpPr/>
          <p:nvPr/>
        </p:nvGrpSpPr>
        <p:grpSpPr>
          <a:xfrm>
            <a:off x="4528233" y="1963139"/>
            <a:ext cx="4255938" cy="2812989"/>
            <a:chOff x="4528233" y="1963139"/>
            <a:chExt cx="4255938" cy="2812989"/>
          </a:xfrm>
        </p:grpSpPr>
        <p:sp>
          <p:nvSpPr>
            <p:cNvPr id="58" name="円/楕円 4"/>
            <p:cNvSpPr/>
            <p:nvPr/>
          </p:nvSpPr>
          <p:spPr>
            <a:xfrm rot="20374544">
              <a:off x="4528233" y="1963139"/>
              <a:ext cx="4098120" cy="2812989"/>
            </a:xfrm>
            <a:custGeom>
              <a:avLst/>
              <a:gdLst/>
              <a:ahLst/>
              <a:cxnLst/>
              <a:rect l="l" t="t" r="r" b="b"/>
              <a:pathLst>
                <a:path w="3971812" h="2791908">
                  <a:moveTo>
                    <a:pt x="1268267" y="54857"/>
                  </a:moveTo>
                  <a:lnTo>
                    <a:pt x="3405918" y="850873"/>
                  </a:lnTo>
                  <a:cubicBezTo>
                    <a:pt x="3855612" y="1018329"/>
                    <a:pt x="4084411" y="1518630"/>
                    <a:pt x="3916955" y="1968324"/>
                  </a:cubicBezTo>
                  <a:lnTo>
                    <a:pt x="3820996" y="2226014"/>
                  </a:lnTo>
                  <a:cubicBezTo>
                    <a:pt x="3653540" y="2675709"/>
                    <a:pt x="3153239" y="2904508"/>
                    <a:pt x="2703545" y="2737051"/>
                  </a:cubicBezTo>
                  <a:lnTo>
                    <a:pt x="2219753" y="2556897"/>
                  </a:lnTo>
                  <a:cubicBezTo>
                    <a:pt x="2247513" y="2640155"/>
                    <a:pt x="2297445" y="2713410"/>
                    <a:pt x="2363634" y="2768082"/>
                  </a:cubicBezTo>
                  <a:cubicBezTo>
                    <a:pt x="2202142" y="2768082"/>
                    <a:pt x="2066030" y="2648407"/>
                    <a:pt x="2026273" y="2484849"/>
                  </a:cubicBezTo>
                  <a:lnTo>
                    <a:pt x="565894" y="1941035"/>
                  </a:lnTo>
                  <a:cubicBezTo>
                    <a:pt x="116199" y="1773579"/>
                    <a:pt x="-112600" y="1273278"/>
                    <a:pt x="54857" y="823584"/>
                  </a:cubicBezTo>
                  <a:lnTo>
                    <a:pt x="150815" y="565893"/>
                  </a:lnTo>
                  <a:cubicBezTo>
                    <a:pt x="318272" y="116199"/>
                    <a:pt x="818572" y="-112600"/>
                    <a:pt x="1268267" y="54857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4916703" y="2363820"/>
              <a:ext cx="381666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ABC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みんな合わせると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  </a:t>
              </a:r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1000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万円だよね。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  <p:sp>
          <p:nvSpPr>
            <p:cNvPr id="57" name="テキスト ボックス 56"/>
            <p:cNvSpPr txBox="1"/>
            <p:nvPr/>
          </p:nvSpPr>
          <p:spPr>
            <a:xfrm>
              <a:off x="4554563" y="3188900"/>
              <a:ext cx="422960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万円集めるには、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</a:t>
              </a:r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％ずつなら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 ピッタリだよ！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グループ化 7"/>
          <p:cNvGrpSpPr/>
          <p:nvPr/>
        </p:nvGrpSpPr>
        <p:grpSpPr>
          <a:xfrm>
            <a:off x="508199" y="2928414"/>
            <a:ext cx="4381719" cy="1083387"/>
            <a:chOff x="545270" y="2656655"/>
            <a:chExt cx="4381719" cy="1083387"/>
          </a:xfrm>
        </p:grpSpPr>
        <p:sp>
          <p:nvSpPr>
            <p:cNvPr id="37" name="円/楕円 36"/>
            <p:cNvSpPr/>
            <p:nvPr/>
          </p:nvSpPr>
          <p:spPr>
            <a:xfrm>
              <a:off x="545270" y="2656655"/>
              <a:ext cx="3808605" cy="1083387"/>
            </a:xfrm>
            <a:custGeom>
              <a:avLst/>
              <a:gdLst/>
              <a:ahLst/>
              <a:cxnLst/>
              <a:rect l="l" t="t" r="r" b="b"/>
              <a:pathLst>
                <a:path w="4001930" h="1083387">
                  <a:moveTo>
                    <a:pt x="2000965" y="0"/>
                  </a:moveTo>
                  <a:cubicBezTo>
                    <a:pt x="3106067" y="0"/>
                    <a:pt x="4001930" y="188294"/>
                    <a:pt x="4001930" y="420567"/>
                  </a:cubicBezTo>
                  <a:cubicBezTo>
                    <a:pt x="4001930" y="652840"/>
                    <a:pt x="3106067" y="841134"/>
                    <a:pt x="2000965" y="841134"/>
                  </a:cubicBezTo>
                  <a:cubicBezTo>
                    <a:pt x="1750193" y="841134"/>
                    <a:pt x="1510195" y="831438"/>
                    <a:pt x="1289035" y="813233"/>
                  </a:cubicBezTo>
                  <a:cubicBezTo>
                    <a:pt x="1227905" y="971355"/>
                    <a:pt x="1069293" y="1083387"/>
                    <a:pt x="883467" y="1083387"/>
                  </a:cubicBezTo>
                  <a:cubicBezTo>
                    <a:pt x="983754" y="1011068"/>
                    <a:pt x="1053816" y="908588"/>
                    <a:pt x="1083216" y="794022"/>
                  </a:cubicBezTo>
                  <a:cubicBezTo>
                    <a:pt x="439779" y="724459"/>
                    <a:pt x="0" y="583308"/>
                    <a:pt x="0" y="420567"/>
                  </a:cubicBezTo>
                  <a:cubicBezTo>
                    <a:pt x="0" y="188294"/>
                    <a:pt x="895863" y="0"/>
                    <a:pt x="2000965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3" name="テキスト ボックス 32"/>
            <p:cNvSpPr txBox="1"/>
            <p:nvPr/>
          </p:nvSpPr>
          <p:spPr>
            <a:xfrm>
              <a:off x="717178" y="2833991"/>
              <a:ext cx="420981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はまだまだ余裕だよね</a:t>
              </a:r>
            </a:p>
          </p:txBody>
        </p:sp>
      </p:grpSp>
      <p:sp>
        <p:nvSpPr>
          <p:cNvPr id="28" name="正方形/長方形 27"/>
          <p:cNvSpPr/>
          <p:nvPr/>
        </p:nvSpPr>
        <p:spPr>
          <a:xfrm>
            <a:off x="1880173" y="1320380"/>
            <a:ext cx="6528142" cy="791071"/>
          </a:xfrm>
          <a:prstGeom prst="rect">
            <a:avLst/>
          </a:prstGeom>
          <a:noFill/>
          <a:ln w="28575"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en-US" altLang="ja-JP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210</a:t>
            </a:r>
            <a:r>
              <a:rPr kumimoji="1" lang="ja-JP" altLang="en-US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 　　　</a:t>
            </a:r>
            <a:r>
              <a:rPr kumimoji="1" lang="en-US" altLang="ja-JP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75</a:t>
            </a:r>
            <a:r>
              <a:rPr kumimoji="1" lang="ja-JP" altLang="en-US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  <a:r>
              <a:rPr kumimoji="1" lang="ja-JP" altLang="en-US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　　　　</a:t>
            </a:r>
            <a:r>
              <a:rPr kumimoji="1" lang="en-US" altLang="ja-JP" sz="24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15</a:t>
            </a:r>
            <a:r>
              <a:rPr kumimoji="1" lang="ja-JP" altLang="en-US" sz="2000" b="1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</a:p>
        </p:txBody>
      </p:sp>
      <p:grpSp>
        <p:nvGrpSpPr>
          <p:cNvPr id="11" name="グループ化 10"/>
          <p:cNvGrpSpPr/>
          <p:nvPr/>
        </p:nvGrpSpPr>
        <p:grpSpPr>
          <a:xfrm>
            <a:off x="1732453" y="1850527"/>
            <a:ext cx="6335659" cy="576449"/>
            <a:chOff x="1732453" y="1850527"/>
            <a:chExt cx="6335659" cy="576449"/>
          </a:xfrm>
        </p:grpSpPr>
        <p:sp>
          <p:nvSpPr>
            <p:cNvPr id="6" name="右中かっこ 5"/>
            <p:cNvSpPr/>
            <p:nvPr/>
          </p:nvSpPr>
          <p:spPr>
            <a:xfrm rot="5400000">
              <a:off x="4844464" y="-1256155"/>
              <a:ext cx="111638" cy="6335659"/>
            </a:xfrm>
            <a:prstGeom prst="rightBrace">
              <a:avLst>
                <a:gd name="adj1" fmla="val 32758"/>
                <a:gd name="adj2" fmla="val 49625"/>
              </a:avLst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3854817" y="1850527"/>
              <a:ext cx="2272020" cy="57644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合計</a:t>
              </a:r>
              <a:r>
                <a:rPr kumimoji="1" lang="en-US" altLang="ja-JP" sz="2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</p:grpSp>
      <p:sp>
        <p:nvSpPr>
          <p:cNvPr id="54" name="角丸四角形 53"/>
          <p:cNvSpPr/>
          <p:nvPr/>
        </p:nvSpPr>
        <p:spPr>
          <a:xfrm>
            <a:off x="479574" y="5137797"/>
            <a:ext cx="8220772" cy="1281305"/>
          </a:xfrm>
          <a:prstGeom prst="roundRect">
            <a:avLst/>
          </a:prstGeom>
          <a:solidFill>
            <a:srgbClr val="3FD1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5" name="Picture 5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45936" y="5157592"/>
            <a:ext cx="1308820" cy="12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テキスト ボックス 55"/>
          <p:cNvSpPr txBox="1"/>
          <p:nvPr/>
        </p:nvSpPr>
        <p:spPr>
          <a:xfrm>
            <a:off x="1289658" y="5171116"/>
            <a:ext cx="52505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合計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万円になったかな？</a:t>
            </a:r>
          </a:p>
        </p:txBody>
      </p:sp>
      <p:sp>
        <p:nvSpPr>
          <p:cNvPr id="31" name="右矢印 30"/>
          <p:cNvSpPr/>
          <p:nvPr/>
        </p:nvSpPr>
        <p:spPr>
          <a:xfrm rot="5400000">
            <a:off x="4627126" y="1090760"/>
            <a:ext cx="727402" cy="29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32" name="右矢印 31"/>
          <p:cNvSpPr/>
          <p:nvPr/>
        </p:nvSpPr>
        <p:spPr>
          <a:xfrm rot="5400000">
            <a:off x="7044274" y="1090760"/>
            <a:ext cx="727402" cy="29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右矢印 3"/>
          <p:cNvSpPr/>
          <p:nvPr/>
        </p:nvSpPr>
        <p:spPr>
          <a:xfrm rot="5400000">
            <a:off x="2116736" y="1093753"/>
            <a:ext cx="727402" cy="29244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grpSp>
        <p:nvGrpSpPr>
          <p:cNvPr id="3" name="グループ化 2"/>
          <p:cNvGrpSpPr/>
          <p:nvPr/>
        </p:nvGrpSpPr>
        <p:grpSpPr>
          <a:xfrm>
            <a:off x="1087346" y="776742"/>
            <a:ext cx="6989264" cy="791071"/>
            <a:chOff x="1087346" y="776742"/>
            <a:chExt cx="6989264" cy="791071"/>
          </a:xfrm>
        </p:grpSpPr>
        <p:sp>
          <p:nvSpPr>
            <p:cNvPr id="27" name="正方形/長方形 26"/>
            <p:cNvSpPr/>
            <p:nvPr/>
          </p:nvSpPr>
          <p:spPr>
            <a:xfrm>
              <a:off x="1087346" y="1032618"/>
              <a:ext cx="6989264" cy="323758"/>
            </a:xfrm>
            <a:prstGeom prst="rect">
              <a:avLst/>
            </a:prstGeom>
            <a:pattFill prst="pct90">
              <a:fgClr>
                <a:schemeClr val="accent5">
                  <a:lumMod val="75000"/>
                </a:schemeClr>
              </a:fgClr>
              <a:bgClr>
                <a:schemeClr val="bg1"/>
              </a:bgClr>
            </a:patt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4217025" y="776742"/>
              <a:ext cx="1419928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</a:t>
              </a:r>
              <a:r>
                <a:rPr kumimoji="1" lang="ja-JP" altLang="en-US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</a:p>
          </p:txBody>
        </p:sp>
      </p:grpSp>
      <p:pic>
        <p:nvPicPr>
          <p:cNvPr id="2" name="Picture 2" descr="\\oa-serv1\public\業務３課\04租税教育推進部\07テキスト・副読本等\03副読本パワーポイント版\副読本イラストデータ(ﾒﾃﾞｨｱMGから)\副読本のイラストPNG変換した\タイチ\P21-4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72128" y="3470108"/>
            <a:ext cx="1377114" cy="1691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E:\PPT-game\副読本のイラストPNG変換した\ユミ\P19-7-1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11753" y="3589555"/>
            <a:ext cx="1086583" cy="15482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445492" y="3484520"/>
            <a:ext cx="983246" cy="158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" name="テキスト ボックス 58"/>
          <p:cNvSpPr txBox="1"/>
          <p:nvPr/>
        </p:nvSpPr>
        <p:spPr>
          <a:xfrm>
            <a:off x="1287512" y="5513963"/>
            <a:ext cx="5355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ヒント！　同じ率だとどうだろう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…</a:t>
            </a:r>
          </a:p>
          <a:p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何％だと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r>
              <a:rPr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万円になるかな？</a:t>
            </a:r>
          </a:p>
        </p:txBody>
      </p:sp>
      <p:grpSp>
        <p:nvGrpSpPr>
          <p:cNvPr id="9" name="グループ化 8"/>
          <p:cNvGrpSpPr/>
          <p:nvPr/>
        </p:nvGrpSpPr>
        <p:grpSpPr>
          <a:xfrm>
            <a:off x="2709598" y="3749063"/>
            <a:ext cx="2384906" cy="1460890"/>
            <a:chOff x="3382698" y="3710226"/>
            <a:chExt cx="2384906" cy="1460890"/>
          </a:xfrm>
        </p:grpSpPr>
        <p:sp>
          <p:nvSpPr>
            <p:cNvPr id="35" name="円/楕円 34"/>
            <p:cNvSpPr/>
            <p:nvPr/>
          </p:nvSpPr>
          <p:spPr>
            <a:xfrm>
              <a:off x="3458736" y="3710226"/>
              <a:ext cx="2205191" cy="1460890"/>
            </a:xfrm>
            <a:custGeom>
              <a:avLst/>
              <a:gdLst/>
              <a:ahLst/>
              <a:cxnLst/>
              <a:rect l="l" t="t" r="r" b="b"/>
              <a:pathLst>
                <a:path w="3183802" h="1228444">
                  <a:moveTo>
                    <a:pt x="1635768" y="0"/>
                  </a:moveTo>
                  <a:cubicBezTo>
                    <a:pt x="2490724" y="0"/>
                    <a:pt x="3183802" y="274997"/>
                    <a:pt x="3183802" y="614222"/>
                  </a:cubicBezTo>
                  <a:cubicBezTo>
                    <a:pt x="3183802" y="953447"/>
                    <a:pt x="2490724" y="1228444"/>
                    <a:pt x="1635768" y="1228444"/>
                  </a:cubicBezTo>
                  <a:cubicBezTo>
                    <a:pt x="780812" y="1228444"/>
                    <a:pt x="87734" y="953447"/>
                    <a:pt x="87734" y="614222"/>
                  </a:cubicBezTo>
                  <a:cubicBezTo>
                    <a:pt x="87734" y="513414"/>
                    <a:pt x="148941" y="418278"/>
                    <a:pt x="257998" y="335100"/>
                  </a:cubicBezTo>
                  <a:cubicBezTo>
                    <a:pt x="182645" y="296411"/>
                    <a:pt x="92869" y="283935"/>
                    <a:pt x="0" y="298001"/>
                  </a:cubicBezTo>
                  <a:cubicBezTo>
                    <a:pt x="134029" y="179360"/>
                    <a:pt x="313763" y="152929"/>
                    <a:pt x="445905" y="221479"/>
                  </a:cubicBezTo>
                  <a:cubicBezTo>
                    <a:pt x="729790" y="86076"/>
                    <a:pt x="1157445" y="0"/>
                    <a:pt x="1635768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382698" y="3777744"/>
              <a:ext cx="238490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　　</a:t>
              </a:r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C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は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まだまだ生活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苦しいよー</a:t>
              </a:r>
            </a:p>
          </p:txBody>
        </p:sp>
      </p:grpSp>
      <p:pic>
        <p:nvPicPr>
          <p:cNvPr id="42" name="枠"/>
          <p:cNvPicPr>
            <a:picLocks noChangeAspect="1"/>
          </p:cNvPicPr>
          <p:nvPr/>
        </p:nvPicPr>
        <p:blipFill>
          <a:blip r:embed="rId15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906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75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54" grpId="0" animBg="1"/>
      <p:bldP spid="56" grpId="0"/>
      <p:bldP spid="31" grpId="0" animBg="1"/>
      <p:bldP spid="32" grpId="0" animBg="1"/>
      <p:bldP spid="4" grpId="0" animBg="1"/>
      <p:bldP spid="5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グループ化 13"/>
          <p:cNvGrpSpPr/>
          <p:nvPr/>
        </p:nvGrpSpPr>
        <p:grpSpPr>
          <a:xfrm>
            <a:off x="738466" y="2902857"/>
            <a:ext cx="4445766" cy="2481678"/>
            <a:chOff x="1036314" y="2902857"/>
            <a:chExt cx="4445766" cy="2481678"/>
          </a:xfrm>
        </p:grpSpPr>
        <p:sp>
          <p:nvSpPr>
            <p:cNvPr id="12" name="円/楕円 11"/>
            <p:cNvSpPr/>
            <p:nvPr/>
          </p:nvSpPr>
          <p:spPr>
            <a:xfrm>
              <a:off x="1036314" y="2902857"/>
              <a:ext cx="3323774" cy="2481678"/>
            </a:xfrm>
            <a:custGeom>
              <a:avLst/>
              <a:gdLst/>
              <a:ahLst/>
              <a:cxnLst/>
              <a:rect l="l" t="t" r="r" b="b"/>
              <a:pathLst>
                <a:path w="3323774" h="2635489">
                  <a:moveTo>
                    <a:pt x="1661887" y="0"/>
                  </a:moveTo>
                  <a:cubicBezTo>
                    <a:pt x="2579722" y="0"/>
                    <a:pt x="3323774" y="516075"/>
                    <a:pt x="3323774" y="1152685"/>
                  </a:cubicBezTo>
                  <a:cubicBezTo>
                    <a:pt x="3323774" y="1771045"/>
                    <a:pt x="2621771" y="2275682"/>
                    <a:pt x="1740334" y="2302623"/>
                  </a:cubicBezTo>
                  <a:cubicBezTo>
                    <a:pt x="1677963" y="2493399"/>
                    <a:pt x="1428823" y="2635489"/>
                    <a:pt x="1131152" y="2635489"/>
                  </a:cubicBezTo>
                  <a:cubicBezTo>
                    <a:pt x="1302408" y="2547657"/>
                    <a:pt x="1403381" y="2423779"/>
                    <a:pt x="1432910" y="2293167"/>
                  </a:cubicBezTo>
                  <a:cubicBezTo>
                    <a:pt x="623363" y="2217094"/>
                    <a:pt x="0" y="1735382"/>
                    <a:pt x="0" y="1152685"/>
                  </a:cubicBezTo>
                  <a:cubicBezTo>
                    <a:pt x="0" y="516075"/>
                    <a:pt x="744052" y="0"/>
                    <a:pt x="1661887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6" name="テキスト ボックス 25"/>
            <p:cNvSpPr txBox="1"/>
            <p:nvPr/>
          </p:nvSpPr>
          <p:spPr>
            <a:xfrm>
              <a:off x="1272269" y="3250122"/>
              <a:ext cx="420981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A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に、もう少し多く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出してもらって、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C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は少なめにしたら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どうだろう</a:t>
              </a:r>
            </a:p>
          </p:txBody>
        </p:sp>
      </p:grpSp>
      <p:grpSp>
        <p:nvGrpSpPr>
          <p:cNvPr id="20" name="グループ化 19"/>
          <p:cNvGrpSpPr/>
          <p:nvPr/>
        </p:nvGrpSpPr>
        <p:grpSpPr>
          <a:xfrm>
            <a:off x="1732454" y="2237550"/>
            <a:ext cx="6335659" cy="799721"/>
            <a:chOff x="1732454" y="1805055"/>
            <a:chExt cx="6335659" cy="799721"/>
          </a:xfrm>
        </p:grpSpPr>
        <p:sp>
          <p:nvSpPr>
            <p:cNvPr id="21" name="右中かっこ 20"/>
            <p:cNvSpPr/>
            <p:nvPr/>
          </p:nvSpPr>
          <p:spPr>
            <a:xfrm rot="5400000">
              <a:off x="4753023" y="-1215514"/>
              <a:ext cx="294521" cy="6335659"/>
            </a:xfrm>
            <a:prstGeom prst="rightBrace">
              <a:avLst>
                <a:gd name="adj1" fmla="val 32758"/>
                <a:gd name="adj2" fmla="val 49625"/>
              </a:avLst>
            </a:prstGeom>
            <a:ln/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21"/>
            <p:cNvSpPr/>
            <p:nvPr/>
          </p:nvSpPr>
          <p:spPr>
            <a:xfrm>
              <a:off x="3854817" y="2028327"/>
              <a:ext cx="2272020" cy="576449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合計</a:t>
              </a:r>
              <a:r>
                <a:rPr kumimoji="1" lang="en-US" altLang="ja-JP" sz="2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1894841" y="876274"/>
            <a:ext cx="1581784" cy="1549818"/>
            <a:chOff x="1894841" y="876274"/>
            <a:chExt cx="1581784" cy="1549818"/>
          </a:xfrm>
        </p:grpSpPr>
        <p:sp>
          <p:nvSpPr>
            <p:cNvPr id="19" name="正方形/長方形 18"/>
            <p:cNvSpPr/>
            <p:nvPr/>
          </p:nvSpPr>
          <p:spPr>
            <a:xfrm>
              <a:off x="1894841" y="1635021"/>
              <a:ext cx="1581784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245</a:t>
              </a:r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  <p:sp>
          <p:nvSpPr>
            <p:cNvPr id="25" name="右矢印 24"/>
            <p:cNvSpPr/>
            <p:nvPr/>
          </p:nvSpPr>
          <p:spPr>
            <a:xfrm rot="5400000">
              <a:off x="1997913" y="1212576"/>
              <a:ext cx="965048" cy="292443"/>
            </a:xfrm>
            <a:prstGeom prst="rightArrow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1087346" y="898330"/>
            <a:ext cx="2055904" cy="791071"/>
            <a:chOff x="1087346" y="812605"/>
            <a:chExt cx="2055904" cy="791071"/>
          </a:xfrm>
        </p:grpSpPr>
        <p:sp>
          <p:nvSpPr>
            <p:cNvPr id="28" name="正方形/長方形 27"/>
            <p:cNvSpPr/>
            <p:nvPr/>
          </p:nvSpPr>
          <p:spPr>
            <a:xfrm>
              <a:off x="1087346" y="1032617"/>
              <a:ext cx="2055904" cy="405657"/>
            </a:xfrm>
            <a:prstGeom prst="rect">
              <a:avLst/>
            </a:prstGeom>
            <a:pattFill prst="pct90">
              <a:fgClr>
                <a:schemeClr val="accent5">
                  <a:lumMod val="75000"/>
                </a:schemeClr>
              </a:fgClr>
              <a:bgClr>
                <a:schemeClr val="bg1"/>
              </a:bgClr>
            </a:patt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1686561" y="812605"/>
              <a:ext cx="1419928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35</a:t>
              </a:r>
              <a:r>
                <a:rPr kumimoji="1" lang="ja-JP" altLang="en-US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</a:p>
          </p:txBody>
        </p:sp>
      </p:grpSp>
      <p:grpSp>
        <p:nvGrpSpPr>
          <p:cNvPr id="3" name="グループ化 2"/>
          <p:cNvGrpSpPr/>
          <p:nvPr/>
        </p:nvGrpSpPr>
        <p:grpSpPr>
          <a:xfrm>
            <a:off x="4360088" y="873281"/>
            <a:ext cx="1359077" cy="1552811"/>
            <a:chOff x="4360088" y="873281"/>
            <a:chExt cx="1359077" cy="1552811"/>
          </a:xfrm>
        </p:grpSpPr>
        <p:sp>
          <p:nvSpPr>
            <p:cNvPr id="23" name="右矢印 22"/>
            <p:cNvSpPr/>
            <p:nvPr/>
          </p:nvSpPr>
          <p:spPr>
            <a:xfrm rot="5400000">
              <a:off x="4508303" y="1209583"/>
              <a:ext cx="965048" cy="292443"/>
            </a:xfrm>
            <a:prstGeom prst="rightArrow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7" name="正方形/長方形 36"/>
            <p:cNvSpPr/>
            <p:nvPr/>
          </p:nvSpPr>
          <p:spPr>
            <a:xfrm>
              <a:off x="4360088" y="1635021"/>
              <a:ext cx="1359077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</p:grpSp>
      <p:grpSp>
        <p:nvGrpSpPr>
          <p:cNvPr id="4" name="グループ化 3"/>
          <p:cNvGrpSpPr/>
          <p:nvPr/>
        </p:nvGrpSpPr>
        <p:grpSpPr>
          <a:xfrm>
            <a:off x="6912079" y="873280"/>
            <a:ext cx="1359077" cy="1552811"/>
            <a:chOff x="6912079" y="873280"/>
            <a:chExt cx="1359077" cy="1552811"/>
          </a:xfrm>
        </p:grpSpPr>
        <p:sp>
          <p:nvSpPr>
            <p:cNvPr id="24" name="右矢印 23"/>
            <p:cNvSpPr/>
            <p:nvPr/>
          </p:nvSpPr>
          <p:spPr>
            <a:xfrm rot="5400000">
              <a:off x="6925451" y="1209582"/>
              <a:ext cx="965047" cy="292443"/>
            </a:xfrm>
            <a:prstGeom prst="rightArrow">
              <a:avLst/>
            </a:prstGeom>
            <a:solidFill>
              <a:srgbClr val="FFCCFF"/>
            </a:solidFill>
            <a:ln>
              <a:solidFill>
                <a:srgbClr val="FF0000"/>
              </a:solidFill>
            </a:ln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8" name="正方形/長方形 37"/>
            <p:cNvSpPr/>
            <p:nvPr/>
          </p:nvSpPr>
          <p:spPr>
            <a:xfrm>
              <a:off x="6912079" y="1635020"/>
              <a:ext cx="1359077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24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</a:t>
              </a:r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</p:grpSp>
      <p:grpSp>
        <p:nvGrpSpPr>
          <p:cNvPr id="6" name="グループ化 5"/>
          <p:cNvGrpSpPr/>
          <p:nvPr/>
        </p:nvGrpSpPr>
        <p:grpSpPr>
          <a:xfrm>
            <a:off x="3676417" y="898329"/>
            <a:ext cx="1974781" cy="791071"/>
            <a:chOff x="3676417" y="812604"/>
            <a:chExt cx="1974781" cy="791071"/>
          </a:xfrm>
        </p:grpSpPr>
        <p:sp>
          <p:nvSpPr>
            <p:cNvPr id="33" name="正方形/長方形 32"/>
            <p:cNvSpPr/>
            <p:nvPr/>
          </p:nvSpPr>
          <p:spPr>
            <a:xfrm>
              <a:off x="3676417" y="1032617"/>
              <a:ext cx="1958292" cy="405657"/>
            </a:xfrm>
            <a:prstGeom prst="rect">
              <a:avLst/>
            </a:prstGeom>
            <a:pattFill prst="pct90">
              <a:fgClr>
                <a:srgbClr val="0070C0"/>
              </a:fgClr>
              <a:bgClr>
                <a:schemeClr val="bg1"/>
              </a:bgClr>
            </a:patt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4231270" y="812604"/>
              <a:ext cx="1419928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20</a:t>
              </a:r>
              <a:r>
                <a:rPr kumimoji="1" lang="ja-JP" altLang="en-US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6090771" y="898329"/>
            <a:ext cx="1958292" cy="791071"/>
            <a:chOff x="6090771" y="812604"/>
            <a:chExt cx="1958292" cy="791071"/>
          </a:xfrm>
        </p:grpSpPr>
        <p:sp>
          <p:nvSpPr>
            <p:cNvPr id="34" name="正方形/長方形 33"/>
            <p:cNvSpPr/>
            <p:nvPr/>
          </p:nvSpPr>
          <p:spPr>
            <a:xfrm>
              <a:off x="6090771" y="1032617"/>
              <a:ext cx="1958292" cy="405657"/>
            </a:xfrm>
            <a:prstGeom prst="rect">
              <a:avLst/>
            </a:prstGeom>
            <a:pattFill prst="pct90">
              <a:fgClr>
                <a:srgbClr val="00B0F0"/>
              </a:fgClr>
              <a:bgClr>
                <a:schemeClr val="bg1"/>
              </a:bgClr>
            </a:patt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6597553" y="812604"/>
              <a:ext cx="1419928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kumimoji="1" lang="en-US" altLang="ja-JP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</a:t>
              </a:r>
              <a:r>
                <a:rPr kumimoji="1" lang="ja-JP" altLang="en-US" sz="2400" b="1" dirty="0">
                  <a:solidFill>
                    <a:schemeClr val="bg1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％</a:t>
              </a:r>
            </a:p>
          </p:txBody>
        </p:sp>
      </p:grpSp>
      <p:pic>
        <p:nvPicPr>
          <p:cNvPr id="11" name="Picture 5" descr="C:\Users\takahashi\Desktop\仮透過処理\P36 - コピー - コピー (2) - コピー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429797" y="4276650"/>
            <a:ext cx="2019143" cy="221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9" name="グループ化 38"/>
          <p:cNvGrpSpPr/>
          <p:nvPr/>
        </p:nvGrpSpPr>
        <p:grpSpPr>
          <a:xfrm>
            <a:off x="4460567" y="3265715"/>
            <a:ext cx="4295261" cy="2525487"/>
            <a:chOff x="4547651" y="3265715"/>
            <a:chExt cx="4295261" cy="2525487"/>
          </a:xfrm>
        </p:grpSpPr>
        <p:sp>
          <p:nvSpPr>
            <p:cNvPr id="16" name="角丸四角形 15"/>
            <p:cNvSpPr/>
            <p:nvPr/>
          </p:nvSpPr>
          <p:spPr>
            <a:xfrm>
              <a:off x="4547651" y="3265715"/>
              <a:ext cx="4283612" cy="2525487"/>
            </a:xfrm>
            <a:custGeom>
              <a:avLst/>
              <a:gdLst/>
              <a:ahLst/>
              <a:cxnLst/>
              <a:rect l="l" t="t" r="r" b="b"/>
              <a:pathLst>
                <a:path w="4283612" h="1988192">
                  <a:moveTo>
                    <a:pt x="646351" y="0"/>
                  </a:moveTo>
                  <a:lnTo>
                    <a:pt x="3637261" y="0"/>
                  </a:lnTo>
                  <a:cubicBezTo>
                    <a:pt x="3994231" y="0"/>
                    <a:pt x="4283612" y="289381"/>
                    <a:pt x="4283612" y="646351"/>
                  </a:cubicBezTo>
                  <a:lnTo>
                    <a:pt x="4283612" y="979116"/>
                  </a:lnTo>
                  <a:cubicBezTo>
                    <a:pt x="4283612" y="1336086"/>
                    <a:pt x="3994231" y="1625467"/>
                    <a:pt x="3637261" y="1625467"/>
                  </a:cubicBezTo>
                  <a:lnTo>
                    <a:pt x="979965" y="1625467"/>
                  </a:lnTo>
                  <a:cubicBezTo>
                    <a:pt x="1014733" y="1763855"/>
                    <a:pt x="1136905" y="1895234"/>
                    <a:pt x="1345149" y="1988191"/>
                  </a:cubicBezTo>
                  <a:lnTo>
                    <a:pt x="1345149" y="1988192"/>
                  </a:lnTo>
                  <a:cubicBezTo>
                    <a:pt x="975313" y="1988192"/>
                    <a:pt x="667523" y="1830079"/>
                    <a:pt x="602710" y="1621068"/>
                  </a:cubicBezTo>
                  <a:cubicBezTo>
                    <a:pt x="265987" y="1601465"/>
                    <a:pt x="0" y="1321353"/>
                    <a:pt x="0" y="979116"/>
                  </a:cubicBezTo>
                  <a:lnTo>
                    <a:pt x="0" y="646351"/>
                  </a:lnTo>
                  <a:cubicBezTo>
                    <a:pt x="0" y="289381"/>
                    <a:pt x="289381" y="0"/>
                    <a:pt x="646351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4" name="テキスト ボックス 53"/>
            <p:cNvSpPr txBox="1"/>
            <p:nvPr/>
          </p:nvSpPr>
          <p:spPr>
            <a:xfrm>
              <a:off x="4655563" y="3512756"/>
              <a:ext cx="418734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色々やり方を思いついたね！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今まで出てきたものを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次のページで整理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してみよう！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2055" name="Picture 7" descr="\\oa-serv1\public\業務３課\04租税教育推進部\07テキスト・副読本等\03副読本パワーポイント版\副読本イラストデータ(ﾒﾃﾞｨｱMGから)\副読本のイラストPNG変換した\税キング\P23-2-3s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87575" y="4276650"/>
            <a:ext cx="2941183" cy="2419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" name="枠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422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1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グループ化 7"/>
          <p:cNvGrpSpPr/>
          <p:nvPr/>
        </p:nvGrpSpPr>
        <p:grpSpPr>
          <a:xfrm>
            <a:off x="3045754" y="4930037"/>
            <a:ext cx="4485346" cy="1600345"/>
            <a:chOff x="4658654" y="5330042"/>
            <a:chExt cx="4485346" cy="1600345"/>
          </a:xfrm>
        </p:grpSpPr>
        <p:grpSp>
          <p:nvGrpSpPr>
            <p:cNvPr id="14" name="グループ化 13"/>
            <p:cNvGrpSpPr/>
            <p:nvPr/>
          </p:nvGrpSpPr>
          <p:grpSpPr>
            <a:xfrm>
              <a:off x="4658654" y="5330042"/>
              <a:ext cx="4485346" cy="1600345"/>
              <a:chOff x="2960478" y="4985853"/>
              <a:chExt cx="4485346" cy="1600345"/>
            </a:xfrm>
          </p:grpSpPr>
          <p:sp>
            <p:nvSpPr>
              <p:cNvPr id="15" name="角丸四角形 6"/>
              <p:cNvSpPr/>
              <p:nvPr/>
            </p:nvSpPr>
            <p:spPr>
              <a:xfrm>
                <a:off x="2960478" y="4985853"/>
                <a:ext cx="4168297" cy="1600345"/>
              </a:xfrm>
              <a:custGeom>
                <a:avLst/>
                <a:gdLst/>
                <a:ahLst/>
                <a:cxnLst/>
                <a:rect l="l" t="t" r="r" b="b"/>
                <a:pathLst>
                  <a:path w="4168297" h="1600345">
                    <a:moveTo>
                      <a:pt x="3657660" y="401"/>
                    </a:moveTo>
                    <a:cubicBezTo>
                      <a:pt x="3692250" y="1628"/>
                      <a:pt x="3727509" y="5683"/>
                      <a:pt x="3763038" y="12770"/>
                    </a:cubicBezTo>
                    <a:cubicBezTo>
                      <a:pt x="3618997" y="71917"/>
                      <a:pt x="3519738" y="169255"/>
                      <a:pt x="3470499" y="282833"/>
                    </a:cubicBezTo>
                    <a:lnTo>
                      <a:pt x="3598223" y="282833"/>
                    </a:lnTo>
                    <a:cubicBezTo>
                      <a:pt x="3913066" y="282833"/>
                      <a:pt x="4168297" y="538064"/>
                      <a:pt x="4168297" y="852907"/>
                    </a:cubicBezTo>
                    <a:lnTo>
                      <a:pt x="4168297" y="1030271"/>
                    </a:lnTo>
                    <a:cubicBezTo>
                      <a:pt x="4168297" y="1345114"/>
                      <a:pt x="3913066" y="1600345"/>
                      <a:pt x="3598223" y="1600345"/>
                    </a:cubicBezTo>
                    <a:lnTo>
                      <a:pt x="570074" y="1600345"/>
                    </a:lnTo>
                    <a:cubicBezTo>
                      <a:pt x="255231" y="1600345"/>
                      <a:pt x="0" y="1345114"/>
                      <a:pt x="0" y="1030271"/>
                    </a:cubicBezTo>
                    <a:lnTo>
                      <a:pt x="0" y="852907"/>
                    </a:lnTo>
                    <a:cubicBezTo>
                      <a:pt x="0" y="538064"/>
                      <a:pt x="255231" y="282833"/>
                      <a:pt x="570074" y="282833"/>
                    </a:cubicBezTo>
                    <a:lnTo>
                      <a:pt x="3179021" y="282833"/>
                    </a:lnTo>
                    <a:cubicBezTo>
                      <a:pt x="3233479" y="105468"/>
                      <a:pt x="3431236" y="-7634"/>
                      <a:pt x="3657660" y="401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16" name="テキスト ボックス 15"/>
              <p:cNvSpPr txBox="1"/>
              <p:nvPr/>
            </p:nvSpPr>
            <p:spPr>
              <a:xfrm>
                <a:off x="3279797" y="5356840"/>
                <a:ext cx="4166027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　　　国ではどの方法に</a:t>
                </a:r>
                <a:endParaRPr kumimoji="1"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しましょうか？</a:t>
                </a:r>
                <a:r>
                  <a:rPr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みんなで</a:t>
                </a:r>
                <a:endPara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話し合ってみましょう</a:t>
                </a:r>
                <a:endPara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</p:grpSp>
        <p:sp>
          <p:nvSpPr>
            <p:cNvPr id="2" name="正方形/長方形 1"/>
            <p:cNvSpPr/>
            <p:nvPr/>
          </p:nvSpPr>
          <p:spPr>
            <a:xfrm>
              <a:off x="5100576" y="5757956"/>
              <a:ext cx="861920" cy="342191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pic>
        <p:nvPicPr>
          <p:cNvPr id="3" name="Picture 2" descr="C:\Users\takahashi\Desktop\37-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78" y="299782"/>
            <a:ext cx="8520470" cy="37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560164" y="3700892"/>
            <a:ext cx="4022857" cy="1808541"/>
            <a:chOff x="963566" y="3985420"/>
            <a:chExt cx="4022857" cy="1808541"/>
          </a:xfrm>
        </p:grpSpPr>
        <p:sp>
          <p:nvSpPr>
            <p:cNvPr id="4" name="角丸四角形 3"/>
            <p:cNvSpPr/>
            <p:nvPr/>
          </p:nvSpPr>
          <p:spPr>
            <a:xfrm>
              <a:off x="963566" y="3985420"/>
              <a:ext cx="3819656" cy="1808541"/>
            </a:xfrm>
            <a:custGeom>
              <a:avLst/>
              <a:gdLst/>
              <a:ahLst/>
              <a:cxnLst/>
              <a:rect l="l" t="t" r="r" b="b"/>
              <a:pathLst>
                <a:path w="3819656" h="1808541">
                  <a:moveTo>
                    <a:pt x="628591" y="0"/>
                  </a:moveTo>
                  <a:lnTo>
                    <a:pt x="3191065" y="0"/>
                  </a:lnTo>
                  <a:cubicBezTo>
                    <a:pt x="3538226" y="0"/>
                    <a:pt x="3819656" y="281430"/>
                    <a:pt x="3819656" y="628591"/>
                  </a:cubicBezTo>
                  <a:lnTo>
                    <a:pt x="3819656" y="791601"/>
                  </a:lnTo>
                  <a:cubicBezTo>
                    <a:pt x="3819656" y="1138762"/>
                    <a:pt x="3538226" y="1420192"/>
                    <a:pt x="3191065" y="1420192"/>
                  </a:cubicBezTo>
                  <a:lnTo>
                    <a:pt x="1760167" y="1420192"/>
                  </a:lnTo>
                  <a:cubicBezTo>
                    <a:pt x="1756592" y="1616568"/>
                    <a:pt x="1480450" y="1788366"/>
                    <a:pt x="1131272" y="1808541"/>
                  </a:cubicBezTo>
                  <a:cubicBezTo>
                    <a:pt x="1343431" y="1703600"/>
                    <a:pt x="1444172" y="1558754"/>
                    <a:pt x="1436166" y="1420192"/>
                  </a:cubicBezTo>
                  <a:lnTo>
                    <a:pt x="628591" y="1420192"/>
                  </a:lnTo>
                  <a:cubicBezTo>
                    <a:pt x="281430" y="1420192"/>
                    <a:pt x="0" y="1138762"/>
                    <a:pt x="0" y="791601"/>
                  </a:cubicBezTo>
                  <a:lnTo>
                    <a:pt x="0" y="628591"/>
                  </a:lnTo>
                  <a:cubicBezTo>
                    <a:pt x="0" y="281430"/>
                    <a:pt x="281430" y="0"/>
                    <a:pt x="628591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1166767" y="4072504"/>
              <a:ext cx="381965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これだけ方法があると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どれが正解かわからなく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　　なってきたぞー</a:t>
              </a:r>
            </a:p>
          </p:txBody>
        </p:sp>
      </p:grpSp>
      <p:pic>
        <p:nvPicPr>
          <p:cNvPr id="3075" name="Picture 3" descr="\\oa-serv1\public\業務３課\04租税教育推進部\07テキスト・副読本等\03副読本パワーポイント版\副読本イラストデータ(ﾒﾃﾞｨｱMGから)\副読本のイラストPNG変換した\タイチ\P11-1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2108" y="4833257"/>
            <a:ext cx="1390376" cy="1870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\\oa-serv1\public\業務３課\04租税教育推進部\07テキスト・副読本等\03副読本パワーポイント版\副読本イラストデータ(ﾒﾃﾞｨｱMGから)\副読本のイラストPNG変換した\税キング\P22-1-3s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80439" y="4007521"/>
            <a:ext cx="2160361" cy="2695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枠"/>
          <p:cNvPicPr>
            <a:picLocks noChangeAspect="1"/>
          </p:cNvPicPr>
          <p:nvPr/>
        </p:nvPicPr>
        <p:blipFill>
          <a:blip r:embed="rId5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10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3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3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00"/>
                            </p:stCondLst>
                            <p:childTnLst>
                              <p:par>
                                <p:cTn id="19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1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3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6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000">
              <a:srgbClr val="FFEFD1"/>
            </a:gs>
            <a:gs pos="28000">
              <a:srgbClr val="F0EBD5"/>
            </a:gs>
            <a:gs pos="39000">
              <a:srgbClr val="D1C39F">
                <a:lumMod val="0"/>
                <a:lumOff val="100000"/>
              </a:srgbClr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takahashi\Desktop\37-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178" y="299782"/>
            <a:ext cx="8520470" cy="3772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\\oa-serv1\public\業務３課\04租税教育推進部\07テキスト・副読本等\03副読本パワーポイント版\第2弾　ゲーム編\制作過程\（材料）千種氏新規イラスト\話し合い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67005" y="3428703"/>
            <a:ext cx="5642180" cy="3640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枠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594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087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政治家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67100" y="469900"/>
            <a:ext cx="2209800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国民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88988" y="3840163"/>
            <a:ext cx="2138362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税法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8700" y="3889375"/>
            <a:ext cx="2370138" cy="296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矢印　右上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3938" y="1865313"/>
            <a:ext cx="1412875" cy="1455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矢印　下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3088" y="5461000"/>
            <a:ext cx="2586037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矢印　左上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49400" y="1854200"/>
            <a:ext cx="1512888" cy="153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テキスト ボックス 7"/>
          <p:cNvSpPr txBox="1"/>
          <p:nvPr/>
        </p:nvSpPr>
        <p:spPr>
          <a:xfrm>
            <a:off x="3571876" y="520480"/>
            <a:ext cx="1980000" cy="984885"/>
          </a:xfrm>
          <a:prstGeom prst="rect">
            <a:avLst/>
          </a:prstGeom>
          <a:solidFill>
            <a:schemeClr val="bg1">
              <a:alpha val="46000"/>
            </a:schemeClr>
          </a:solidFill>
        </p:spPr>
        <p:txBody>
          <a:bodyPr wrap="square" tIns="0" bIns="0" rtlCol="0">
            <a:spAutoFit/>
          </a:bodyPr>
          <a:lstStyle/>
          <a:p>
            <a:pPr algn="ctr"/>
            <a:r>
              <a:rPr kumimoji="1" lang="ja-JP" altLang="en-US" sz="44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>
                      <a:alpha val="2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 会</a:t>
            </a:r>
            <a:endParaRPr kumimoji="1" lang="en-US" altLang="ja-JP" sz="4400" dirty="0">
              <a:ln w="1016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152400">
                  <a:schemeClr val="bg1">
                    <a:alpha val="2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000" dirty="0">
                <a:ln w="10160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glow rad="152400">
                    <a:schemeClr val="bg1">
                      <a:alpha val="20000"/>
                    </a:schemeClr>
                  </a:glow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国会議員</a:t>
            </a:r>
            <a:endParaRPr kumimoji="1" lang="en-US" altLang="ja-JP" sz="3600" dirty="0">
              <a:ln w="10160">
                <a:solidFill>
                  <a:schemeClr val="bg1"/>
                </a:solidFill>
                <a:prstDash val="solid"/>
              </a:ln>
              <a:solidFill>
                <a:srgbClr val="0070C0"/>
              </a:solidFill>
              <a:effectLst>
                <a:glow rad="152400">
                  <a:schemeClr val="bg1">
                    <a:alpha val="20000"/>
                  </a:schemeClr>
                </a:glow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</p:txBody>
      </p:sp>
      <p:sp>
        <p:nvSpPr>
          <p:cNvPr id="11" name="テキスト ボックス 10"/>
          <p:cNvSpPr txBox="1"/>
          <p:nvPr/>
        </p:nvSpPr>
        <p:spPr>
          <a:xfrm>
            <a:off x="1042674" y="3940608"/>
            <a:ext cx="1595309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44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国 </a:t>
            </a:r>
            <a:r>
              <a:rPr lang="ja-JP" altLang="en-US" sz="44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民</a:t>
            </a:r>
            <a:endParaRPr lang="en-US" altLang="ja-JP" sz="4400" dirty="0">
              <a:ln w="10160">
                <a:solidFill>
                  <a:srgbClr val="FF8001"/>
                </a:solidFill>
                <a:prstDash val="solid"/>
              </a:ln>
              <a:solidFill>
                <a:srgbClr val="FF0000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HG創英角ﾎﾟｯﾌﾟ体" panose="040B0A09000000000000" pitchFamily="49" charset="-128"/>
              <a:ea typeface="HG創英角ﾎﾟｯﾌﾟ体" panose="040B0A09000000000000" pitchFamily="49" charset="-128"/>
            </a:endParaRPr>
          </a:p>
          <a:p>
            <a:pPr algn="ctr"/>
            <a:r>
              <a:rPr kumimoji="1" lang="ja-JP" altLang="en-US" sz="2000" dirty="0">
                <a:ln w="10160">
                  <a:solidFill>
                    <a:srgbClr val="FF800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わたしたち</a:t>
            </a:r>
          </a:p>
        </p:txBody>
      </p:sp>
      <p:sp>
        <p:nvSpPr>
          <p:cNvPr id="12" name="テキスト ボックス 11"/>
          <p:cNvSpPr txBox="1"/>
          <p:nvPr/>
        </p:nvSpPr>
        <p:spPr>
          <a:xfrm>
            <a:off x="6411621" y="3990842"/>
            <a:ext cx="159530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400" dirty="0">
                <a:ln w="10160">
                  <a:solidFill>
                    <a:srgbClr val="00E668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HG創英角ﾎﾟｯﾌﾟ体" panose="040B0A09000000000000" pitchFamily="49" charset="-128"/>
                <a:ea typeface="HG創英角ﾎﾟｯﾌﾟ体" panose="040B0A09000000000000" pitchFamily="49" charset="-128"/>
              </a:rPr>
              <a:t>法 律</a:t>
            </a:r>
          </a:p>
        </p:txBody>
      </p:sp>
      <p:pic>
        <p:nvPicPr>
          <p:cNvPr id="7170" name="Picture 2" descr="C:\Users\takahashi\Desktop\0903_all_ページ_17 - コピー - コピー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00863" y="749426"/>
            <a:ext cx="1688918" cy="15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akahashi\Desktop\0903_all_ページ_17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7605" y="1099337"/>
            <a:ext cx="1500637" cy="747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akahashi\Desktop\0903_all_ページ_17 - コピー.jp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441" y="4631426"/>
            <a:ext cx="1523118" cy="7727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枠"/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745534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6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300"/>
                            </p:stCondLst>
                            <p:childTnLst>
                              <p:par>
                                <p:cTn id="19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9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25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2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7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4900"/>
                            </p:stCondLst>
                            <p:childTnLst>
                              <p:par>
                                <p:cTn id="33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5700"/>
                            </p:stCondLst>
                            <p:childTnLst>
                              <p:par>
                                <p:cTn id="39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74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8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4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200"/>
                            </p:stCondLst>
                            <p:childTnLst>
                              <p:par>
                                <p:cTn id="56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3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1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8500"/>
                            </p:stCondLst>
                            <p:childTnLst>
                              <p:par>
                                <p:cTn id="60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8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4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9300"/>
                            </p:stCondLst>
                            <p:childTnLst>
                              <p:par>
                                <p:cTn id="6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3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1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9600"/>
                            </p:stCondLst>
                            <p:childTnLst>
                              <p:par>
                                <p:cTn id="73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8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5" dur="4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400"/>
                            </p:stCondLst>
                            <p:childTnLst>
                              <p:par>
                                <p:cTn id="82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3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1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700"/>
                            </p:stCondLst>
                            <p:childTnLst>
                              <p:par>
                                <p:cTn id="86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8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1500"/>
                            </p:stCondLst>
                            <p:childTnLst>
                              <p:par>
                                <p:cTn id="90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2300"/>
                            </p:stCondLst>
                            <p:childTnLst>
                              <p:par>
                                <p:cTn id="94" presetID="14" presetClass="entr" presetSubtype="1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6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100000">
              <a:srgbClr val="5E9EFF">
                <a:lumMod val="85000"/>
                <a:lumOff val="15000"/>
              </a:srgbClr>
            </a:gs>
            <a:gs pos="88000">
              <a:srgbClr val="85C2FF">
                <a:lumMod val="54000"/>
                <a:lumOff val="46000"/>
              </a:srgbClr>
            </a:gs>
            <a:gs pos="67000">
              <a:srgbClr val="C4D6EB">
                <a:lumMod val="0"/>
                <a:lumOff val="100000"/>
              </a:srgbClr>
            </a:gs>
            <a:gs pos="35000">
              <a:srgbClr val="FFEBFA">
                <a:lumMod val="0"/>
                <a:lumOff val="100000"/>
              </a:srgbClr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4"/>
          <p:cNvSpPr/>
          <p:nvPr/>
        </p:nvSpPr>
        <p:spPr>
          <a:xfrm>
            <a:off x="0" y="2522483"/>
            <a:ext cx="9144000" cy="4335517"/>
          </a:xfrm>
          <a:prstGeom prst="rect">
            <a:avLst/>
          </a:prstGeom>
          <a:gradFill flip="none" rotWithShape="1">
            <a:gsLst>
              <a:gs pos="100000">
                <a:schemeClr val="bg1">
                  <a:alpha val="0"/>
                </a:schemeClr>
              </a:gs>
              <a:gs pos="88000">
                <a:schemeClr val="bg1">
                  <a:alpha val="60000"/>
                </a:schemeClr>
              </a:gs>
              <a:gs pos="64000">
                <a:srgbClr val="C4D6EB">
                  <a:lumMod val="0"/>
                  <a:lumOff val="100000"/>
                </a:srgbClr>
              </a:gs>
              <a:gs pos="35000">
                <a:srgbClr val="FFEBFA">
                  <a:lumMod val="0"/>
                  <a:lumOff val="100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10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4" name="税理士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491" y="684553"/>
            <a:ext cx="3259137" cy="4349577"/>
          </a:xfrm>
        </p:spPr>
      </p:pic>
      <p:sp>
        <p:nvSpPr>
          <p:cNvPr id="9" name="テキスト ボックス 8"/>
          <p:cNvSpPr txBox="1"/>
          <p:nvPr/>
        </p:nvSpPr>
        <p:spPr>
          <a:xfrm>
            <a:off x="2386532" y="5022857"/>
            <a:ext cx="4581143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 ぜい　　　　 　</a:t>
            </a:r>
            <a:r>
              <a:rPr lang="ja-JP" altLang="en-US" sz="2000" dirty="0" err="1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り　　　　　</a:t>
            </a:r>
            <a:r>
              <a:rPr lang="ja-JP" altLang="en-US" sz="2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し</a:t>
            </a:r>
            <a:endParaRPr lang="en-US" altLang="ja-JP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6600" b="1" spc="300" dirty="0">
                <a:ln w="11430" cmpd="sng">
                  <a:solidFill>
                    <a:srgbClr val="5B9BD5">
                      <a:tint val="10000"/>
                    </a:srgbClr>
                  </a:solidFill>
                  <a:prstDash val="solid"/>
                  <a:miter lim="800000"/>
                </a:ln>
                <a:gradFill>
                  <a:gsLst>
                    <a:gs pos="10000">
                      <a:srgbClr val="5B9BD5">
                        <a:tint val="83000"/>
                        <a:shade val="100000"/>
                        <a:satMod val="200000"/>
                      </a:srgbClr>
                    </a:gs>
                    <a:gs pos="75000">
                      <a:srgbClr val="5B9BD5">
                        <a:tint val="100000"/>
                        <a:shade val="50000"/>
                        <a:satMod val="150000"/>
                      </a:srgbClr>
                    </a:gs>
                  </a:gsLst>
                  <a:lin ang="5400000"/>
                </a:gradFill>
                <a:effectLst>
                  <a:glow rad="45500">
                    <a:srgbClr val="5B9BD5">
                      <a:satMod val="220000"/>
                      <a:alpha val="35000"/>
                    </a:srgbClr>
                  </a:glo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　理　士</a:t>
            </a:r>
          </a:p>
        </p:txBody>
      </p:sp>
      <p:grpSp>
        <p:nvGrpSpPr>
          <p:cNvPr id="3" name="グループ化 2"/>
          <p:cNvGrpSpPr/>
          <p:nvPr/>
        </p:nvGrpSpPr>
        <p:grpSpPr>
          <a:xfrm>
            <a:off x="5581707" y="1009374"/>
            <a:ext cx="2484272" cy="4078519"/>
            <a:chOff x="5581707" y="1009374"/>
            <a:chExt cx="2484272" cy="4078519"/>
          </a:xfrm>
        </p:grpSpPr>
        <p:sp>
          <p:nvSpPr>
            <p:cNvPr id="2" name="円/楕円 1"/>
            <p:cNvSpPr/>
            <p:nvPr/>
          </p:nvSpPr>
          <p:spPr>
            <a:xfrm>
              <a:off x="5875282" y="1019885"/>
              <a:ext cx="1870841" cy="172331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6" name="女性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581707" y="1009374"/>
              <a:ext cx="2484272" cy="4078519"/>
            </a:xfrm>
            <a:prstGeom prst="rect">
              <a:avLst/>
            </a:prstGeom>
          </p:spPr>
        </p:pic>
      </p:grpSp>
      <p:pic>
        <p:nvPicPr>
          <p:cNvPr id="11" name="バッジ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746" r="-268"/>
          <a:stretch/>
        </p:blipFill>
        <p:spPr>
          <a:xfrm>
            <a:off x="1836000" y="1731260"/>
            <a:ext cx="5544000" cy="2505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7499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8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800"/>
                            </p:stCondLst>
                            <p:childTnLst>
                              <p:par>
                                <p:cTn id="2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4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4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takahashi\Desktop\37-3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7234" y="729914"/>
            <a:ext cx="7352365" cy="32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グループ化 8"/>
          <p:cNvGrpSpPr/>
          <p:nvPr/>
        </p:nvGrpSpPr>
        <p:grpSpPr>
          <a:xfrm>
            <a:off x="2403488" y="4114876"/>
            <a:ext cx="5971166" cy="2255725"/>
            <a:chOff x="2606684" y="4129390"/>
            <a:chExt cx="5971166" cy="2255725"/>
          </a:xfrm>
        </p:grpSpPr>
        <p:sp>
          <p:nvSpPr>
            <p:cNvPr id="7" name="角丸四角形 6"/>
            <p:cNvSpPr/>
            <p:nvPr/>
          </p:nvSpPr>
          <p:spPr>
            <a:xfrm>
              <a:off x="2606684" y="4129390"/>
              <a:ext cx="5782483" cy="2255725"/>
            </a:xfrm>
            <a:custGeom>
              <a:avLst/>
              <a:gdLst/>
              <a:ahLst/>
              <a:cxnLst/>
              <a:rect l="l" t="t" r="r" b="b"/>
              <a:pathLst>
                <a:path w="5782483" h="2255725">
                  <a:moveTo>
                    <a:pt x="1194630" y="0"/>
                  </a:moveTo>
                  <a:lnTo>
                    <a:pt x="4854997" y="0"/>
                  </a:lnTo>
                  <a:cubicBezTo>
                    <a:pt x="5367233" y="0"/>
                    <a:pt x="5782483" y="415250"/>
                    <a:pt x="5782483" y="927486"/>
                  </a:cubicBezTo>
                  <a:lnTo>
                    <a:pt x="5782483" y="1328239"/>
                  </a:lnTo>
                  <a:cubicBezTo>
                    <a:pt x="5782483" y="1840475"/>
                    <a:pt x="5367233" y="2255725"/>
                    <a:pt x="4854997" y="2255725"/>
                  </a:cubicBezTo>
                  <a:lnTo>
                    <a:pt x="1194630" y="2255725"/>
                  </a:lnTo>
                  <a:cubicBezTo>
                    <a:pt x="920159" y="2255725"/>
                    <a:pt x="673534" y="2136502"/>
                    <a:pt x="506310" y="1944695"/>
                  </a:cubicBezTo>
                  <a:cubicBezTo>
                    <a:pt x="500227" y="1948181"/>
                    <a:pt x="493597" y="1949776"/>
                    <a:pt x="486887" y="1951186"/>
                  </a:cubicBezTo>
                  <a:cubicBezTo>
                    <a:pt x="270326" y="1996694"/>
                    <a:pt x="52339" y="1831676"/>
                    <a:pt x="0" y="1582607"/>
                  </a:cubicBezTo>
                  <a:cubicBezTo>
                    <a:pt x="101925" y="1684618"/>
                    <a:pt x="231892" y="1738441"/>
                    <a:pt x="361585" y="1734003"/>
                  </a:cubicBezTo>
                  <a:cubicBezTo>
                    <a:pt x="300741" y="1611796"/>
                    <a:pt x="267144" y="1473941"/>
                    <a:pt x="267144" y="1328239"/>
                  </a:cubicBezTo>
                  <a:lnTo>
                    <a:pt x="267144" y="927486"/>
                  </a:lnTo>
                  <a:cubicBezTo>
                    <a:pt x="267144" y="415250"/>
                    <a:pt x="682394" y="0"/>
                    <a:pt x="119463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3236417" y="4287757"/>
              <a:ext cx="53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さっきは所得について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税金の集め方を考えたけど、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税金の種類によって、色々な方法を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使い分けているんだよ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例えば・・・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4099" name="Picture 3" descr="\\oa-serv1\public\業務３課\04租税教育推進部\07テキスト・副読本等\03副読本パワーポイント版\副読本イラストデータ(ﾒﾃﾞｨｱMGから)\副読本のイラストPNG変換した\税キング\P53-2-1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71" y="4129390"/>
            <a:ext cx="1701800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20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7256" y="729914"/>
            <a:ext cx="7352320" cy="3255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グループ化 5"/>
          <p:cNvGrpSpPr/>
          <p:nvPr/>
        </p:nvGrpSpPr>
        <p:grpSpPr>
          <a:xfrm>
            <a:off x="2403488" y="4114876"/>
            <a:ext cx="5971166" cy="2255725"/>
            <a:chOff x="2606684" y="4129390"/>
            <a:chExt cx="5971166" cy="2255725"/>
          </a:xfrm>
        </p:grpSpPr>
        <p:sp>
          <p:nvSpPr>
            <p:cNvPr id="7" name="角丸四角形 6"/>
            <p:cNvSpPr/>
            <p:nvPr/>
          </p:nvSpPr>
          <p:spPr>
            <a:xfrm>
              <a:off x="2606684" y="4129390"/>
              <a:ext cx="5782483" cy="2255725"/>
            </a:xfrm>
            <a:custGeom>
              <a:avLst/>
              <a:gdLst/>
              <a:ahLst/>
              <a:cxnLst/>
              <a:rect l="l" t="t" r="r" b="b"/>
              <a:pathLst>
                <a:path w="5782483" h="2255725">
                  <a:moveTo>
                    <a:pt x="1194630" y="0"/>
                  </a:moveTo>
                  <a:lnTo>
                    <a:pt x="4854997" y="0"/>
                  </a:lnTo>
                  <a:cubicBezTo>
                    <a:pt x="5367233" y="0"/>
                    <a:pt x="5782483" y="415250"/>
                    <a:pt x="5782483" y="927486"/>
                  </a:cubicBezTo>
                  <a:lnTo>
                    <a:pt x="5782483" y="1328239"/>
                  </a:lnTo>
                  <a:cubicBezTo>
                    <a:pt x="5782483" y="1840475"/>
                    <a:pt x="5367233" y="2255725"/>
                    <a:pt x="4854997" y="2255725"/>
                  </a:cubicBezTo>
                  <a:lnTo>
                    <a:pt x="1194630" y="2255725"/>
                  </a:lnTo>
                  <a:cubicBezTo>
                    <a:pt x="920159" y="2255725"/>
                    <a:pt x="673534" y="2136502"/>
                    <a:pt x="506310" y="1944695"/>
                  </a:cubicBezTo>
                  <a:cubicBezTo>
                    <a:pt x="500227" y="1948181"/>
                    <a:pt x="493597" y="1949776"/>
                    <a:pt x="486887" y="1951186"/>
                  </a:cubicBezTo>
                  <a:cubicBezTo>
                    <a:pt x="270326" y="1996694"/>
                    <a:pt x="52339" y="1831676"/>
                    <a:pt x="0" y="1582607"/>
                  </a:cubicBezTo>
                  <a:cubicBezTo>
                    <a:pt x="101925" y="1684618"/>
                    <a:pt x="231892" y="1738441"/>
                    <a:pt x="361585" y="1734003"/>
                  </a:cubicBezTo>
                  <a:cubicBezTo>
                    <a:pt x="300741" y="1611796"/>
                    <a:pt x="267144" y="1473941"/>
                    <a:pt x="267144" y="1328239"/>
                  </a:cubicBezTo>
                  <a:lnTo>
                    <a:pt x="267144" y="927486"/>
                  </a:lnTo>
                  <a:cubicBezTo>
                    <a:pt x="267144" y="415250"/>
                    <a:pt x="682394" y="0"/>
                    <a:pt x="119463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8" name="テキスト ボックス 7"/>
            <p:cNvSpPr txBox="1"/>
            <p:nvPr/>
          </p:nvSpPr>
          <p:spPr>
            <a:xfrm>
              <a:off x="3236417" y="4287757"/>
              <a:ext cx="53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「同額ずつ」の考え方・・・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消費税</a:t>
              </a:r>
              <a:endPara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同じものを買った人は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みんな同じ額を支払います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9" name="Picture 3" descr="\\oa-serv1\public\業務３課\04租税教育推進部\07テキスト・副読本等\03副読本パワーポイント版\副読本イラストデータ(ﾒﾃﾞｨｱMGから)\副読本のイラストPNG変換した\税キング\P53-2-1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71" y="4129390"/>
            <a:ext cx="1701800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9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7256" y="729914"/>
            <a:ext cx="7352320" cy="32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2403488" y="4114876"/>
            <a:ext cx="5942138" cy="2255725"/>
            <a:chOff x="2606684" y="4129390"/>
            <a:chExt cx="5942138" cy="2255725"/>
          </a:xfrm>
        </p:grpSpPr>
        <p:sp>
          <p:nvSpPr>
            <p:cNvPr id="8" name="角丸四角形 6"/>
            <p:cNvSpPr/>
            <p:nvPr/>
          </p:nvSpPr>
          <p:spPr>
            <a:xfrm>
              <a:off x="2606684" y="4129390"/>
              <a:ext cx="5782483" cy="2255725"/>
            </a:xfrm>
            <a:custGeom>
              <a:avLst/>
              <a:gdLst/>
              <a:ahLst/>
              <a:cxnLst/>
              <a:rect l="l" t="t" r="r" b="b"/>
              <a:pathLst>
                <a:path w="5782483" h="2255725">
                  <a:moveTo>
                    <a:pt x="1194630" y="0"/>
                  </a:moveTo>
                  <a:lnTo>
                    <a:pt x="4854997" y="0"/>
                  </a:lnTo>
                  <a:cubicBezTo>
                    <a:pt x="5367233" y="0"/>
                    <a:pt x="5782483" y="415250"/>
                    <a:pt x="5782483" y="927486"/>
                  </a:cubicBezTo>
                  <a:lnTo>
                    <a:pt x="5782483" y="1328239"/>
                  </a:lnTo>
                  <a:cubicBezTo>
                    <a:pt x="5782483" y="1840475"/>
                    <a:pt x="5367233" y="2255725"/>
                    <a:pt x="4854997" y="2255725"/>
                  </a:cubicBezTo>
                  <a:lnTo>
                    <a:pt x="1194630" y="2255725"/>
                  </a:lnTo>
                  <a:cubicBezTo>
                    <a:pt x="920159" y="2255725"/>
                    <a:pt x="673534" y="2136502"/>
                    <a:pt x="506310" y="1944695"/>
                  </a:cubicBezTo>
                  <a:cubicBezTo>
                    <a:pt x="500227" y="1948181"/>
                    <a:pt x="493597" y="1949776"/>
                    <a:pt x="486887" y="1951186"/>
                  </a:cubicBezTo>
                  <a:cubicBezTo>
                    <a:pt x="270326" y="1996694"/>
                    <a:pt x="52339" y="1831676"/>
                    <a:pt x="0" y="1582607"/>
                  </a:cubicBezTo>
                  <a:cubicBezTo>
                    <a:pt x="101925" y="1684618"/>
                    <a:pt x="231892" y="1738441"/>
                    <a:pt x="361585" y="1734003"/>
                  </a:cubicBezTo>
                  <a:cubicBezTo>
                    <a:pt x="300741" y="1611796"/>
                    <a:pt x="267144" y="1473941"/>
                    <a:pt x="267144" y="1328239"/>
                  </a:cubicBezTo>
                  <a:lnTo>
                    <a:pt x="267144" y="927486"/>
                  </a:lnTo>
                  <a:cubicBezTo>
                    <a:pt x="267144" y="415250"/>
                    <a:pt x="682394" y="0"/>
                    <a:pt x="119463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207389" y="4287757"/>
              <a:ext cx="53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「〇〇だけ」の考え方・・・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固定資産税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や 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自動車税</a:t>
              </a:r>
              <a:endPara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その税の対象となるものを持って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いる人だけが払います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" name="Picture 3" descr="\\oa-serv1\public\業務３課\04租税教育推進部\07テキスト・副読本等\03副読本パワーポイント版\副読本イラストデータ(ﾒﾃﾞｨｱMGから)\副読本のイラストPNG変換した\税キング\P53-2-1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71" y="4129390"/>
            <a:ext cx="1701800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3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7257" y="729914"/>
            <a:ext cx="7352318" cy="3255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グループ化 6"/>
          <p:cNvGrpSpPr/>
          <p:nvPr/>
        </p:nvGrpSpPr>
        <p:grpSpPr>
          <a:xfrm>
            <a:off x="2403488" y="4114876"/>
            <a:ext cx="5971166" cy="2255725"/>
            <a:chOff x="2606684" y="4129390"/>
            <a:chExt cx="5971166" cy="2255725"/>
          </a:xfrm>
        </p:grpSpPr>
        <p:sp>
          <p:nvSpPr>
            <p:cNvPr id="8" name="角丸四角形 6"/>
            <p:cNvSpPr/>
            <p:nvPr/>
          </p:nvSpPr>
          <p:spPr>
            <a:xfrm>
              <a:off x="2606684" y="4129390"/>
              <a:ext cx="5782483" cy="2255725"/>
            </a:xfrm>
            <a:custGeom>
              <a:avLst/>
              <a:gdLst/>
              <a:ahLst/>
              <a:cxnLst/>
              <a:rect l="l" t="t" r="r" b="b"/>
              <a:pathLst>
                <a:path w="5782483" h="2255725">
                  <a:moveTo>
                    <a:pt x="1194630" y="0"/>
                  </a:moveTo>
                  <a:lnTo>
                    <a:pt x="4854997" y="0"/>
                  </a:lnTo>
                  <a:cubicBezTo>
                    <a:pt x="5367233" y="0"/>
                    <a:pt x="5782483" y="415250"/>
                    <a:pt x="5782483" y="927486"/>
                  </a:cubicBezTo>
                  <a:lnTo>
                    <a:pt x="5782483" y="1328239"/>
                  </a:lnTo>
                  <a:cubicBezTo>
                    <a:pt x="5782483" y="1840475"/>
                    <a:pt x="5367233" y="2255725"/>
                    <a:pt x="4854997" y="2255725"/>
                  </a:cubicBezTo>
                  <a:lnTo>
                    <a:pt x="1194630" y="2255725"/>
                  </a:lnTo>
                  <a:cubicBezTo>
                    <a:pt x="920159" y="2255725"/>
                    <a:pt x="673534" y="2136502"/>
                    <a:pt x="506310" y="1944695"/>
                  </a:cubicBezTo>
                  <a:cubicBezTo>
                    <a:pt x="500227" y="1948181"/>
                    <a:pt x="493597" y="1949776"/>
                    <a:pt x="486887" y="1951186"/>
                  </a:cubicBezTo>
                  <a:cubicBezTo>
                    <a:pt x="270326" y="1996694"/>
                    <a:pt x="52339" y="1831676"/>
                    <a:pt x="0" y="1582607"/>
                  </a:cubicBezTo>
                  <a:cubicBezTo>
                    <a:pt x="101925" y="1684618"/>
                    <a:pt x="231892" y="1738441"/>
                    <a:pt x="361585" y="1734003"/>
                  </a:cubicBezTo>
                  <a:cubicBezTo>
                    <a:pt x="300741" y="1611796"/>
                    <a:pt x="267144" y="1473941"/>
                    <a:pt x="267144" y="1328239"/>
                  </a:cubicBezTo>
                  <a:lnTo>
                    <a:pt x="267144" y="927486"/>
                  </a:lnTo>
                  <a:cubicBezTo>
                    <a:pt x="267144" y="415250"/>
                    <a:pt x="682394" y="0"/>
                    <a:pt x="119463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9" name="テキスト ボックス 8"/>
            <p:cNvSpPr txBox="1"/>
            <p:nvPr/>
          </p:nvSpPr>
          <p:spPr>
            <a:xfrm>
              <a:off x="3236417" y="4287757"/>
              <a:ext cx="53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「〇％」の考え方・・・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法人税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や 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住民税</a:t>
              </a:r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（個人）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決められた割合に基づいて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支払います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" name="Picture 3" descr="\\oa-serv1\public\業務３課\04租税教育推進部\07テキスト・副読本等\03副読本パワーポイント版\副読本イラストデータ(ﾒﾃﾞｨｱMGから)\副読本のイラストPNG変換した\税キング\P53-2-1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71" y="4129390"/>
            <a:ext cx="1701800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68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3000">
              <a:schemeClr val="bg1"/>
            </a:gs>
            <a:gs pos="76000">
              <a:srgbClr val="B7F62A">
                <a:lumMod val="56000"/>
                <a:lumOff val="44000"/>
              </a:srgbClr>
            </a:gs>
            <a:gs pos="100000">
              <a:srgbClr val="00B050">
                <a:lumMod val="75000"/>
                <a:lumOff val="25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77257" y="729914"/>
            <a:ext cx="7352318" cy="32555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グループ化 7"/>
          <p:cNvGrpSpPr/>
          <p:nvPr/>
        </p:nvGrpSpPr>
        <p:grpSpPr>
          <a:xfrm>
            <a:off x="2403488" y="4114876"/>
            <a:ext cx="5971166" cy="2255725"/>
            <a:chOff x="2606684" y="4129390"/>
            <a:chExt cx="5971166" cy="2255725"/>
          </a:xfrm>
        </p:grpSpPr>
        <p:sp>
          <p:nvSpPr>
            <p:cNvPr id="9" name="角丸四角形 6"/>
            <p:cNvSpPr/>
            <p:nvPr/>
          </p:nvSpPr>
          <p:spPr>
            <a:xfrm>
              <a:off x="2606684" y="4129390"/>
              <a:ext cx="5782483" cy="2255725"/>
            </a:xfrm>
            <a:custGeom>
              <a:avLst/>
              <a:gdLst/>
              <a:ahLst/>
              <a:cxnLst/>
              <a:rect l="l" t="t" r="r" b="b"/>
              <a:pathLst>
                <a:path w="5782483" h="2255725">
                  <a:moveTo>
                    <a:pt x="1194630" y="0"/>
                  </a:moveTo>
                  <a:lnTo>
                    <a:pt x="4854997" y="0"/>
                  </a:lnTo>
                  <a:cubicBezTo>
                    <a:pt x="5367233" y="0"/>
                    <a:pt x="5782483" y="415250"/>
                    <a:pt x="5782483" y="927486"/>
                  </a:cubicBezTo>
                  <a:lnTo>
                    <a:pt x="5782483" y="1328239"/>
                  </a:lnTo>
                  <a:cubicBezTo>
                    <a:pt x="5782483" y="1840475"/>
                    <a:pt x="5367233" y="2255725"/>
                    <a:pt x="4854997" y="2255725"/>
                  </a:cubicBezTo>
                  <a:lnTo>
                    <a:pt x="1194630" y="2255725"/>
                  </a:lnTo>
                  <a:cubicBezTo>
                    <a:pt x="920159" y="2255725"/>
                    <a:pt x="673534" y="2136502"/>
                    <a:pt x="506310" y="1944695"/>
                  </a:cubicBezTo>
                  <a:cubicBezTo>
                    <a:pt x="500227" y="1948181"/>
                    <a:pt x="493597" y="1949776"/>
                    <a:pt x="486887" y="1951186"/>
                  </a:cubicBezTo>
                  <a:cubicBezTo>
                    <a:pt x="270326" y="1996694"/>
                    <a:pt x="52339" y="1831676"/>
                    <a:pt x="0" y="1582607"/>
                  </a:cubicBezTo>
                  <a:cubicBezTo>
                    <a:pt x="101925" y="1684618"/>
                    <a:pt x="231892" y="1738441"/>
                    <a:pt x="361585" y="1734003"/>
                  </a:cubicBezTo>
                  <a:cubicBezTo>
                    <a:pt x="300741" y="1611796"/>
                    <a:pt x="267144" y="1473941"/>
                    <a:pt x="267144" y="1328239"/>
                  </a:cubicBezTo>
                  <a:lnTo>
                    <a:pt x="267144" y="927486"/>
                  </a:lnTo>
                  <a:cubicBezTo>
                    <a:pt x="267144" y="415250"/>
                    <a:pt x="682394" y="0"/>
                    <a:pt x="119463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0" name="テキスト ボックス 9"/>
            <p:cNvSpPr txBox="1"/>
            <p:nvPr/>
          </p:nvSpPr>
          <p:spPr>
            <a:xfrm>
              <a:off x="3236417" y="4287757"/>
              <a:ext cx="5341433" cy="19389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「累進課税」の考え方・・・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</a:t>
              </a:r>
              <a:r>
                <a:rPr lang="ja-JP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所得税</a:t>
              </a:r>
              <a:endParaRPr lang="en-US" altLang="ja-JP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ゲームでも取り上げた所得税で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使われている考え方ですね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1" name="Picture 3" descr="\\oa-serv1\public\業務３課\04租税教育推進部\07テキスト・副読本等\03副読本パワーポイント版\副読本イラストデータ(ﾒﾃﾞｨｱMGから)\副読本のイラストPNG変換した\税キング\P53-2-1s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2371" y="4129390"/>
            <a:ext cx="1701800" cy="2387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0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9C4FF">
            <a:alpha val="14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グループ化 2"/>
          <p:cNvGrpSpPr/>
          <p:nvPr/>
        </p:nvGrpSpPr>
        <p:grpSpPr>
          <a:xfrm>
            <a:off x="1306117" y="792018"/>
            <a:ext cx="7254875" cy="5265738"/>
            <a:chOff x="1306117" y="792018"/>
            <a:chExt cx="7254875" cy="5265738"/>
          </a:xfrm>
        </p:grpSpPr>
        <p:pic>
          <p:nvPicPr>
            <p:cNvPr id="2" name="図 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06117" y="792018"/>
              <a:ext cx="7254875" cy="52657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図 16"/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704349" y="1012016"/>
              <a:ext cx="6380078" cy="2823873"/>
            </a:xfrm>
            <a:prstGeom prst="rect">
              <a:avLst/>
            </a:prstGeom>
          </p:spPr>
        </p:pic>
      </p:grpSp>
      <p:pic>
        <p:nvPicPr>
          <p:cNvPr id="11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42005" y="4072965"/>
            <a:ext cx="2599055" cy="239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右中かっこ 3"/>
          <p:cNvSpPr/>
          <p:nvPr/>
        </p:nvSpPr>
        <p:spPr>
          <a:xfrm rot="5400000">
            <a:off x="4721019" y="865836"/>
            <a:ext cx="342899" cy="6300789"/>
          </a:xfrm>
          <a:prstGeom prst="rightBrace">
            <a:avLst>
              <a:gd name="adj1" fmla="val 456602"/>
              <a:gd name="adj2" fmla="val 49698"/>
            </a:avLst>
          </a:prstGeom>
          <a:ln w="38100">
            <a:solidFill>
              <a:schemeClr val="bg1"/>
            </a:solidFill>
          </a:ln>
          <a:effectLst>
            <a:glow rad="12700">
              <a:schemeClr val="bg1">
                <a:alpha val="41000"/>
              </a:schemeClr>
            </a:glow>
            <a:softEdge rad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ja-JP" altLang="en-US">
              <a:solidFill>
                <a:prstClr val="black"/>
              </a:solidFill>
            </a:endParaRPr>
          </a:p>
        </p:txBody>
      </p:sp>
      <p:pic>
        <p:nvPicPr>
          <p:cNvPr id="18437" name="Picture 5" descr="C:\Users\takahashi\Desktop\p17\50種類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74554" y="4273406"/>
            <a:ext cx="4318000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920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8" presetID="3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4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19000">
              <a:srgbClr val="85C2FF"/>
            </a:gs>
            <a:gs pos="40000">
              <a:srgbClr val="C4D6EB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グループ化 4"/>
          <p:cNvGrpSpPr/>
          <p:nvPr/>
        </p:nvGrpSpPr>
        <p:grpSpPr>
          <a:xfrm>
            <a:off x="-107950" y="245977"/>
            <a:ext cx="10004854" cy="6366045"/>
            <a:chOff x="-107950" y="245977"/>
            <a:chExt cx="10004854" cy="6366045"/>
          </a:xfrm>
        </p:grpSpPr>
        <p:sp>
          <p:nvSpPr>
            <p:cNvPr id="2" name="円/楕円 1"/>
            <p:cNvSpPr/>
            <p:nvPr/>
          </p:nvSpPr>
          <p:spPr>
            <a:xfrm>
              <a:off x="-107950" y="3429000"/>
              <a:ext cx="1612900" cy="1663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4098" name="Picture 2" descr="\\oa-serv1\public\業務３課\04租税教育推進部\07テキスト・副読本等\03副読本パワーポイント版\副読本イラストデータ(ﾒﾃﾞｨｱMGから)\副読本のイラストPNG変換した\P40-1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" y="245977"/>
              <a:ext cx="9858804" cy="63660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枠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5952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takahashi\Desktop\P23-2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86611" y="1178377"/>
            <a:ext cx="1641300" cy="3203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枠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sp>
        <p:nvSpPr>
          <p:cNvPr id="5" name="正方形/長方形 4"/>
          <p:cNvSpPr/>
          <p:nvPr/>
        </p:nvSpPr>
        <p:spPr>
          <a:xfrm>
            <a:off x="876297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</a:srgbClr>
              </a:gs>
              <a:gs pos="63000">
                <a:srgbClr val="FF0000">
                  <a:lumMod val="53000"/>
                  <a:lumOff val="47000"/>
                </a:srgbClr>
              </a:gs>
              <a:gs pos="86000">
                <a:srgbClr val="FF99FF">
                  <a:alpha val="17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国の一般会計当初予算（歳出）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graphicFrame>
        <p:nvGraphicFramePr>
          <p:cNvPr id="2" name="コンテンツ プレースホルダー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43597495"/>
              </p:ext>
            </p:extLst>
          </p:nvPr>
        </p:nvGraphicFramePr>
        <p:xfrm>
          <a:off x="628650" y="361950"/>
          <a:ext cx="7886700" cy="581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円/楕円 2"/>
          <p:cNvSpPr>
            <a:spLocks noChangeAspect="1"/>
          </p:cNvSpPr>
          <p:nvPr/>
        </p:nvSpPr>
        <p:spPr>
          <a:xfrm>
            <a:off x="3781424" y="2933699"/>
            <a:ext cx="1590675" cy="15906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一般会計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歳出総額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約１２２兆</a:t>
            </a:r>
            <a:r>
              <a:rPr kumimoji="1" lang="ja-JP" altLang="en-US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4" name="アーチ 3"/>
          <p:cNvSpPr>
            <a:spLocks/>
          </p:cNvSpPr>
          <p:nvPr/>
        </p:nvSpPr>
        <p:spPr>
          <a:xfrm>
            <a:off x="2159951" y="1310971"/>
            <a:ext cx="4794983" cy="4795200"/>
          </a:xfrm>
          <a:prstGeom prst="blockArc">
            <a:avLst>
              <a:gd name="adj1" fmla="val 16229146"/>
              <a:gd name="adj2" fmla="val 11017308"/>
              <a:gd name="adj3" fmla="val 4865"/>
            </a:avLst>
          </a:prstGeom>
          <a:solidFill>
            <a:srgbClr val="BCF1B9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8" name="アーチ 7"/>
          <p:cNvSpPr>
            <a:spLocks/>
          </p:cNvSpPr>
          <p:nvPr/>
        </p:nvSpPr>
        <p:spPr>
          <a:xfrm>
            <a:off x="2167558" y="1302179"/>
            <a:ext cx="4752000" cy="4770162"/>
          </a:xfrm>
          <a:prstGeom prst="blockArc">
            <a:avLst>
              <a:gd name="adj1" fmla="val 10987492"/>
              <a:gd name="adj2" fmla="val 16236356"/>
              <a:gd name="adj3" fmla="val 4887"/>
            </a:avLst>
          </a:prstGeom>
          <a:solidFill>
            <a:srgbClr val="D5ABF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grpSp>
        <p:nvGrpSpPr>
          <p:cNvPr id="28" name="グループ化 27"/>
          <p:cNvGrpSpPr/>
          <p:nvPr/>
        </p:nvGrpSpPr>
        <p:grpSpPr>
          <a:xfrm>
            <a:off x="497823" y="1391325"/>
            <a:ext cx="1824038" cy="1721292"/>
            <a:chOff x="590550" y="4933946"/>
            <a:chExt cx="1824038" cy="1721292"/>
          </a:xfrm>
        </p:grpSpPr>
        <p:sp>
          <p:nvSpPr>
            <p:cNvPr id="6" name="正方形/長方形 5"/>
            <p:cNvSpPr/>
            <p:nvPr/>
          </p:nvSpPr>
          <p:spPr>
            <a:xfrm>
              <a:off x="590550" y="4933946"/>
              <a:ext cx="1824036" cy="1152242"/>
            </a:xfrm>
            <a:prstGeom prst="rect">
              <a:avLst/>
            </a:prstGeom>
            <a:solidFill>
              <a:srgbClr val="E2C5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こくさい</a:t>
              </a:r>
              <a:r>
                <a:rPr kumimoji="1" lang="ja-JP" altLang="en-US" sz="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ひ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国債費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31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26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15" name="カギ線コネクタ 14"/>
            <p:cNvCxnSpPr/>
            <p:nvPr/>
          </p:nvCxnSpPr>
          <p:spPr>
            <a:xfrm>
              <a:off x="1502567" y="6086190"/>
              <a:ext cx="912021" cy="569048"/>
            </a:xfrm>
            <a:prstGeom prst="bentConnector3">
              <a:avLst>
                <a:gd name="adj1" fmla="val -130"/>
              </a:avLst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グループ化 26"/>
          <p:cNvGrpSpPr/>
          <p:nvPr/>
        </p:nvGrpSpPr>
        <p:grpSpPr>
          <a:xfrm>
            <a:off x="6672649" y="4485499"/>
            <a:ext cx="1923662" cy="1836950"/>
            <a:chOff x="6691699" y="908479"/>
            <a:chExt cx="1923662" cy="1836950"/>
          </a:xfrm>
        </p:grpSpPr>
        <p:sp>
          <p:nvSpPr>
            <p:cNvPr id="10" name="正方形/長方形 9"/>
            <p:cNvSpPr/>
            <p:nvPr/>
          </p:nvSpPr>
          <p:spPr>
            <a:xfrm>
              <a:off x="6791325" y="1310971"/>
              <a:ext cx="1824036" cy="1434458"/>
            </a:xfrm>
            <a:prstGeom prst="rect">
              <a:avLst/>
            </a:prstGeom>
            <a:solidFill>
              <a:srgbClr val="D4F6D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　きそてき　ざいせいしゅうし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基礎的財政収支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対象経費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91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ja-JP" altLang="en-US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75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23" name="カギ線コネクタ 22"/>
            <p:cNvCxnSpPr>
              <a:endCxn id="10" idx="0"/>
            </p:cNvCxnSpPr>
            <p:nvPr/>
          </p:nvCxnSpPr>
          <p:spPr>
            <a:xfrm>
              <a:off x="6691699" y="908479"/>
              <a:ext cx="1011644" cy="402492"/>
            </a:xfrm>
            <a:prstGeom prst="bentConnector2">
              <a:avLst/>
            </a:prstGeom>
            <a:ln w="127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正方形/長方形 15"/>
          <p:cNvSpPr/>
          <p:nvPr/>
        </p:nvSpPr>
        <p:spPr>
          <a:xfrm>
            <a:off x="623469" y="5752070"/>
            <a:ext cx="2697800" cy="48577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（令和８年度一般会計）</a:t>
            </a:r>
          </a:p>
        </p:txBody>
      </p:sp>
      <p:grpSp>
        <p:nvGrpSpPr>
          <p:cNvPr id="18" name="グループ化 17"/>
          <p:cNvGrpSpPr/>
          <p:nvPr/>
        </p:nvGrpSpPr>
        <p:grpSpPr>
          <a:xfrm flipH="1">
            <a:off x="5216747" y="1310971"/>
            <a:ext cx="2254193" cy="1172598"/>
            <a:chOff x="1662068" y="1318630"/>
            <a:chExt cx="1671974" cy="1172598"/>
          </a:xfrm>
        </p:grpSpPr>
        <p:pic>
          <p:nvPicPr>
            <p:cNvPr id="19" name="Picture 4" descr="C:\Users\takahashi\Desktop\吹出し透過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8133" y="1318630"/>
              <a:ext cx="1405909" cy="117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テキスト ボックス 19"/>
            <p:cNvSpPr txBox="1"/>
            <p:nvPr/>
          </p:nvSpPr>
          <p:spPr>
            <a:xfrm>
              <a:off x="1662068" y="1720263"/>
              <a:ext cx="15230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すごい金額</a:t>
              </a:r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！</a:t>
              </a:r>
            </a:p>
          </p:txBody>
        </p:sp>
      </p:grpSp>
      <p:pic>
        <p:nvPicPr>
          <p:cNvPr id="21" name="Picture 7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760104" y="3916479"/>
            <a:ext cx="2045794" cy="1946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テキスト ボックス 21"/>
          <p:cNvSpPr txBox="1"/>
          <p:nvPr/>
        </p:nvSpPr>
        <p:spPr>
          <a:xfrm>
            <a:off x="916355" y="6152248"/>
            <a:ext cx="581209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 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計数については、それぞれ四捨五入によっているので、端数において合計とは</a:t>
            </a:r>
            <a:endParaRPr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合致しないものがある。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83454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8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800"/>
                            </p:stCondLst>
                            <p:childTnLst>
                              <p:par>
                                <p:cTn id="3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3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8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Graphic spid="2" grpId="0">
        <p:bldAsOne/>
      </p:bldGraphic>
      <p:bldP spid="3" grpId="0" animBg="1"/>
      <p:bldP spid="4" grpId="0" animBg="1"/>
      <p:bldP spid="8" grpId="0" animBg="1"/>
      <p:bldP spid="16" grpId="0"/>
      <p:bldP spid="2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7000">
              <a:schemeClr val="bg1"/>
            </a:gs>
            <a:gs pos="74000">
              <a:schemeClr val="accent4">
                <a:lumMod val="60000"/>
                <a:lumOff val="40000"/>
              </a:schemeClr>
            </a:gs>
            <a:gs pos="100000">
              <a:schemeClr val="bg1">
                <a:lumMod val="91000"/>
                <a:lumOff val="9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正方形/長方形 8"/>
          <p:cNvSpPr/>
          <p:nvPr/>
        </p:nvSpPr>
        <p:spPr>
          <a:xfrm>
            <a:off x="876297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</a:srgbClr>
              </a:gs>
              <a:gs pos="73000">
                <a:srgbClr val="FF0000">
                  <a:lumMod val="53000"/>
                  <a:lumOff val="47000"/>
                </a:srgbClr>
              </a:gs>
              <a:gs pos="92000">
                <a:srgbClr val="FF99FF">
                  <a:alpha val="17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少子高齢化　</a:t>
            </a:r>
            <a:r>
              <a:rPr lang="ja-JP" altLang="en-US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－</a:t>
            </a:r>
            <a:r>
              <a:rPr lang="en-US" altLang="ja-JP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65</a:t>
            </a:r>
            <a:r>
              <a:rPr lang="ja-JP" altLang="en-US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歳以上</a:t>
            </a:r>
            <a:r>
              <a:rPr lang="en-US" altLang="ja-JP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lang="ja-JP" altLang="en-US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人に対する</a:t>
            </a:r>
            <a:r>
              <a:rPr lang="en-US" altLang="ja-JP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lang="ja-JP" altLang="en-US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lang="en-US" altLang="ja-JP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64</a:t>
            </a:r>
            <a:r>
              <a:rPr lang="ja-JP" altLang="en-US" sz="16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歳の比率－</a:t>
            </a:r>
          </a:p>
        </p:txBody>
      </p:sp>
      <p:pic>
        <p:nvPicPr>
          <p:cNvPr id="5134" name="Picture 14" descr="C:\Users\takahashi\Desktop\ppt\P48-4③-2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858" y="2910932"/>
            <a:ext cx="2407967" cy="11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5" name="Picture 15" descr="C:\Users\takahashi\Desktop\ppt\P48-4①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76297" y="3948848"/>
            <a:ext cx="2407967" cy="12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C:\Users\takahashi\Desktop\ppt\P48-4①-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99887" y="2954644"/>
            <a:ext cx="2407967" cy="11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7" name="Picture 17" descr="C:\Users\takahashi\Desktop\ppt\P48-4②-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945" y="3948846"/>
            <a:ext cx="2407967" cy="12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8" name="Picture 18" descr="C:\Users\takahashi\Desktop\ppt\P48-4②-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12945" y="2954644"/>
            <a:ext cx="2407967" cy="1107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9" name="Picture 19" descr="C:\Users\takahashi\Desktop\ppt\P48-4③-1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0858" y="3911118"/>
            <a:ext cx="2407967" cy="12491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テキスト ボックス 23"/>
          <p:cNvSpPr txBox="1"/>
          <p:nvPr/>
        </p:nvSpPr>
        <p:spPr>
          <a:xfrm>
            <a:off x="876297" y="1334263"/>
            <a:ext cx="71210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65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歳以上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1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人に対する</a:t>
            </a:r>
            <a:r>
              <a: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20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～</a:t>
            </a:r>
            <a:r>
              <a: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64</a:t>
            </a:r>
            <a:r>
              <a: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歳の比率は・・・</a:t>
            </a:r>
          </a:p>
        </p:txBody>
      </p:sp>
      <p:grpSp>
        <p:nvGrpSpPr>
          <p:cNvPr id="5" name="グループ化 4"/>
          <p:cNvGrpSpPr/>
          <p:nvPr/>
        </p:nvGrpSpPr>
        <p:grpSpPr>
          <a:xfrm>
            <a:off x="939011" y="2277079"/>
            <a:ext cx="2347823" cy="640292"/>
            <a:chOff x="960031" y="2104571"/>
            <a:chExt cx="2347823" cy="812800"/>
          </a:xfrm>
        </p:grpSpPr>
        <p:sp>
          <p:nvSpPr>
            <p:cNvPr id="3" name="ストライプ矢印 2"/>
            <p:cNvSpPr/>
            <p:nvPr/>
          </p:nvSpPr>
          <p:spPr>
            <a:xfrm>
              <a:off x="960031" y="2104571"/>
              <a:ext cx="2347823" cy="812800"/>
            </a:xfrm>
            <a:prstGeom prst="stripedRightArrow">
              <a:avLst>
                <a:gd name="adj1" fmla="val 59432"/>
                <a:gd name="adj2" fmla="val 50000"/>
              </a:avLst>
            </a:prstGeom>
            <a:gradFill flip="none" rotWithShape="1">
              <a:gsLst>
                <a:gs pos="0">
                  <a:srgbClr val="FFF200"/>
                </a:gs>
                <a:gs pos="64000">
                  <a:srgbClr val="FF7A00"/>
                </a:gs>
                <a:gs pos="83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1572101" y="2231773"/>
              <a:ext cx="1016358" cy="461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Impact" panose="020B0806030902050204" pitchFamily="34" charset="0"/>
                  <a:ea typeface="HG丸ｺﾞｼｯｸM-PRO" panose="020F0600000000000000" pitchFamily="50" charset="-128"/>
                </a:rPr>
                <a:t>1965</a:t>
              </a:r>
              <a:endPara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3150300" y="2277079"/>
            <a:ext cx="2670612" cy="640292"/>
            <a:chOff x="3150300" y="2104571"/>
            <a:chExt cx="2670612" cy="812800"/>
          </a:xfrm>
        </p:grpSpPr>
        <p:sp>
          <p:nvSpPr>
            <p:cNvPr id="4" name="V 字形矢印 3"/>
            <p:cNvSpPr/>
            <p:nvPr/>
          </p:nvSpPr>
          <p:spPr>
            <a:xfrm>
              <a:off x="3150300" y="2104571"/>
              <a:ext cx="2670612" cy="812800"/>
            </a:xfrm>
            <a:prstGeom prst="notchedRightArrow">
              <a:avLst>
                <a:gd name="adj1" fmla="val 60714"/>
                <a:gd name="adj2" fmla="val 50000"/>
              </a:avLst>
            </a:prstGeom>
            <a:gradFill flip="none" rotWithShape="1">
              <a:gsLst>
                <a:gs pos="0">
                  <a:srgbClr val="FFF200"/>
                </a:gs>
                <a:gs pos="64000">
                  <a:srgbClr val="FF7A00"/>
                </a:gs>
                <a:gs pos="83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4087630" y="2231773"/>
              <a:ext cx="1016358" cy="58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Impact" panose="020B0806030902050204" pitchFamily="34" charset="0"/>
                  <a:ea typeface="HG丸ｺﾞｼｯｸM-PRO" panose="020F0600000000000000" pitchFamily="50" charset="-128"/>
                </a:rPr>
                <a:t>2015</a:t>
              </a:r>
              <a:endPara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8" name="グループ化 7"/>
          <p:cNvGrpSpPr/>
          <p:nvPr/>
        </p:nvGrpSpPr>
        <p:grpSpPr>
          <a:xfrm>
            <a:off x="5675513" y="2277079"/>
            <a:ext cx="2598537" cy="640292"/>
            <a:chOff x="5675513" y="2104571"/>
            <a:chExt cx="2598537" cy="812800"/>
          </a:xfrm>
        </p:grpSpPr>
        <p:sp>
          <p:nvSpPr>
            <p:cNvPr id="28" name="V 字形矢印 27"/>
            <p:cNvSpPr/>
            <p:nvPr/>
          </p:nvSpPr>
          <p:spPr>
            <a:xfrm>
              <a:off x="5675513" y="2104571"/>
              <a:ext cx="2598537" cy="812800"/>
            </a:xfrm>
            <a:prstGeom prst="notchedRightArrow">
              <a:avLst>
                <a:gd name="adj1" fmla="val 60714"/>
                <a:gd name="adj2" fmla="val 50000"/>
              </a:avLst>
            </a:prstGeom>
            <a:gradFill flip="none" rotWithShape="1">
              <a:gsLst>
                <a:gs pos="0">
                  <a:srgbClr val="FFF200"/>
                </a:gs>
                <a:gs pos="64000">
                  <a:srgbClr val="FF7A00"/>
                </a:gs>
                <a:gs pos="83000">
                  <a:srgbClr val="FF0300"/>
                </a:gs>
                <a:gs pos="100000">
                  <a:srgbClr val="4D0808"/>
                </a:gs>
              </a:gsLst>
              <a:lin ang="16200000" scaled="1"/>
              <a:tileRect/>
            </a:gradFill>
            <a:ln w="22225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31" name="テキスト ボックス 30"/>
            <p:cNvSpPr txBox="1"/>
            <p:nvPr/>
          </p:nvSpPr>
          <p:spPr>
            <a:xfrm>
              <a:off x="6646662" y="2228714"/>
              <a:ext cx="1016358" cy="5860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400" b="1" dirty="0">
                  <a:ln w="12700">
                    <a:solidFill>
                      <a:schemeClr val="tx2">
                        <a:satMod val="155000"/>
                      </a:schemeClr>
                    </a:solidFill>
                    <a:prstDash val="solid"/>
                  </a:ln>
                  <a:solidFill>
                    <a:schemeClr val="bg2">
                      <a:tint val="85000"/>
                      <a:satMod val="155000"/>
                    </a:schemeClr>
                  </a:solidFill>
                  <a:effectLst>
                    <a:outerShdw blurRad="41275" dist="20320" dir="1800000" algn="tl" rotWithShape="0">
                      <a:srgbClr val="000000">
                        <a:alpha val="40000"/>
                      </a:srgbClr>
                    </a:outerShdw>
                  </a:effectLst>
                  <a:latin typeface="Impact" panose="020B0806030902050204" pitchFamily="34" charset="0"/>
                  <a:ea typeface="HG丸ｺﾞｼｯｸM-PRO" panose="020F0600000000000000" pitchFamily="50" charset="-128"/>
                </a:rPr>
                <a:t>2065</a:t>
              </a:r>
              <a:endParaRPr kumimoji="1" lang="ja-JP" altLang="en-US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Impact" panose="020B0806030902050204" pitchFamily="34" charset="0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1" name="グループ化 10"/>
          <p:cNvGrpSpPr/>
          <p:nvPr/>
        </p:nvGrpSpPr>
        <p:grpSpPr>
          <a:xfrm>
            <a:off x="1197630" y="5239605"/>
            <a:ext cx="1765300" cy="894496"/>
            <a:chOff x="3810000" y="5347462"/>
            <a:chExt cx="1765300" cy="894496"/>
          </a:xfrm>
        </p:grpSpPr>
        <p:sp>
          <p:nvSpPr>
            <p:cNvPr id="10" name="正方形/長方形 9"/>
            <p:cNvSpPr/>
            <p:nvPr/>
          </p:nvSpPr>
          <p:spPr>
            <a:xfrm>
              <a:off x="3810000" y="5347462"/>
              <a:ext cx="1765300" cy="894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3986543" y="5491964"/>
              <a:ext cx="1412213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9.1</a:t>
              </a:r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人</a:t>
              </a:r>
              <a:endPara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39" name="グループ化 38"/>
          <p:cNvGrpSpPr/>
          <p:nvPr/>
        </p:nvGrpSpPr>
        <p:grpSpPr>
          <a:xfrm>
            <a:off x="3713159" y="5239605"/>
            <a:ext cx="1765300" cy="894496"/>
            <a:chOff x="3810000" y="5347462"/>
            <a:chExt cx="1765300" cy="894496"/>
          </a:xfrm>
        </p:grpSpPr>
        <p:sp>
          <p:nvSpPr>
            <p:cNvPr id="40" name="正方形/長方形 39"/>
            <p:cNvSpPr/>
            <p:nvPr/>
          </p:nvSpPr>
          <p:spPr>
            <a:xfrm>
              <a:off x="3810000" y="5347462"/>
              <a:ext cx="1765300" cy="89449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41" name="テキスト ボックス 40"/>
            <p:cNvSpPr txBox="1"/>
            <p:nvPr/>
          </p:nvSpPr>
          <p:spPr>
            <a:xfrm>
              <a:off x="3986543" y="5491964"/>
              <a:ext cx="1412213" cy="523220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en-US" altLang="ja-JP" sz="28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2.3</a:t>
              </a:r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人</a:t>
              </a:r>
              <a:endPara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6279480" y="5239605"/>
            <a:ext cx="1765300" cy="894496"/>
            <a:chOff x="6279480" y="5239605"/>
            <a:chExt cx="1765300" cy="894496"/>
          </a:xfrm>
        </p:grpSpPr>
        <p:grpSp>
          <p:nvGrpSpPr>
            <p:cNvPr id="42" name="グループ化 41"/>
            <p:cNvGrpSpPr/>
            <p:nvPr/>
          </p:nvGrpSpPr>
          <p:grpSpPr>
            <a:xfrm>
              <a:off x="6279480" y="5239605"/>
              <a:ext cx="1765300" cy="894496"/>
              <a:chOff x="3810000" y="5347462"/>
              <a:chExt cx="1765300" cy="894496"/>
            </a:xfrm>
          </p:grpSpPr>
          <p:sp>
            <p:nvSpPr>
              <p:cNvPr id="43" name="正方形/長方形 42"/>
              <p:cNvSpPr/>
              <p:nvPr/>
            </p:nvSpPr>
            <p:spPr>
              <a:xfrm>
                <a:off x="3810000" y="5347462"/>
                <a:ext cx="1765300" cy="89449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dirty="0"/>
              </a:p>
            </p:txBody>
          </p:sp>
          <p:sp>
            <p:nvSpPr>
              <p:cNvPr id="44" name="テキスト ボックス 43"/>
              <p:cNvSpPr txBox="1"/>
              <p:nvPr/>
            </p:nvSpPr>
            <p:spPr>
              <a:xfrm>
                <a:off x="3986543" y="5491964"/>
                <a:ext cx="1412213" cy="523220"/>
              </a:xfrm>
              <a:prstGeom prst="rect">
                <a:avLst/>
              </a:prstGeom>
              <a:noFill/>
              <a:ln w="3175"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kumimoji="1" lang="en-US" altLang="ja-JP" sz="2800" b="1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1.4</a:t>
                </a:r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人</a:t>
                </a:r>
                <a:endParaRPr kumimoji="1" lang="ja-JP" altLang="en-US" sz="28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</p:txBody>
          </p:sp>
        </p:grpSp>
        <p:sp>
          <p:nvSpPr>
            <p:cNvPr id="45" name="テキスト ボックス 44"/>
            <p:cNvSpPr txBox="1"/>
            <p:nvPr/>
          </p:nvSpPr>
          <p:spPr>
            <a:xfrm>
              <a:off x="6448734" y="5795547"/>
              <a:ext cx="1412213" cy="338554"/>
            </a:xfrm>
            <a:prstGeom prst="rect">
              <a:avLst/>
            </a:prstGeom>
            <a:noFill/>
            <a:ln w="3175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16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（推計）</a:t>
              </a:r>
              <a:endParaRPr kumimoji="1" lang="ja-JP" altLang="en-US" sz="28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32" name="枠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-1334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00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4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4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9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400"/>
                            </p:stCondLst>
                            <p:childTnLst>
                              <p:par>
                                <p:cTn id="34" presetID="14" presetClass="entr" presetSubtype="5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6" dur="500"/>
                                        <p:tgtEl>
                                          <p:spTgt spid="5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5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39" dur="500"/>
                                        <p:tgtEl>
                                          <p:spTgt spid="5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5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2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2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9" name="コンテンツ プレースホルダー 1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79970680"/>
              </p:ext>
            </p:extLst>
          </p:nvPr>
        </p:nvGraphicFramePr>
        <p:xfrm>
          <a:off x="628650" y="361950"/>
          <a:ext cx="7886700" cy="58150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5123" name="Picture 3" descr="\\oa-serv1\public\業務３課\04租税教育推進部\07テキスト・副読本等\03副読本パワーポイント版\副読本イラストデータ(ﾒﾃﾞｨｱMGから)\JPG・PDF\P17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95788" y="4464905"/>
            <a:ext cx="1722435" cy="239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正方形/長方形 4"/>
          <p:cNvSpPr/>
          <p:nvPr/>
        </p:nvSpPr>
        <p:spPr>
          <a:xfrm>
            <a:off x="885822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0"/>
                </a:schemeClr>
              </a:gs>
              <a:gs pos="71000">
                <a:srgbClr val="85C2FF"/>
              </a:gs>
              <a:gs pos="83000">
                <a:srgbClr val="C4D6EB">
                  <a:alpha val="71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 国の一般会計当初予算（歳入）</a:t>
            </a:r>
            <a:endParaRPr kumimoji="1" lang="ja-JP" altLang="ja-JP" sz="2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sp>
        <p:nvSpPr>
          <p:cNvPr id="17" name="正方形/長方形 16"/>
          <p:cNvSpPr/>
          <p:nvPr/>
        </p:nvSpPr>
        <p:spPr>
          <a:xfrm>
            <a:off x="5313639" y="5676960"/>
            <a:ext cx="2697800" cy="485775"/>
          </a:xfrm>
          <a:prstGeom prst="rect">
            <a:avLst/>
          </a:prstGeom>
          <a:noFill/>
          <a:ln w="19050">
            <a:noFill/>
            <a:prstDash val="dash"/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（令和８年度一般会計）</a:t>
            </a:r>
          </a:p>
        </p:txBody>
      </p:sp>
      <p:pic>
        <p:nvPicPr>
          <p:cNvPr id="5126" name="Picture 6" descr="C:\Users\takahashi\Desktop\P53-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9865" y="1904929"/>
            <a:ext cx="1484906" cy="1536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テキスト ボックス 25"/>
          <p:cNvSpPr txBox="1"/>
          <p:nvPr/>
        </p:nvSpPr>
        <p:spPr>
          <a:xfrm>
            <a:off x="3469768" y="6152248"/>
            <a:ext cx="53761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 </a:t>
            </a:r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計数については、それぞれ四捨五入によっているので、</a:t>
            </a:r>
            <a:endParaRPr lang="en-US" altLang="ja-JP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12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　 端数において合計とは合致しないものがある。</a:t>
            </a:r>
            <a:endParaRPr kumimoji="1" lang="ja-JP" altLang="en-US" sz="12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sp>
        <p:nvSpPr>
          <p:cNvPr id="30" name="円/楕円 2"/>
          <p:cNvSpPr>
            <a:spLocks noChangeAspect="1"/>
          </p:cNvSpPr>
          <p:nvPr/>
        </p:nvSpPr>
        <p:spPr>
          <a:xfrm>
            <a:off x="3781424" y="2933699"/>
            <a:ext cx="1590675" cy="1590675"/>
          </a:xfrm>
          <a:prstGeom prst="ellipse">
            <a:avLst/>
          </a:prstGeom>
          <a:solidFill>
            <a:schemeClr val="bg1"/>
          </a:solidFill>
          <a:ln w="190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36000" rIns="0"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一般会計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rPr>
              <a:t>歳入総額</a:t>
            </a:r>
            <a:endParaRPr kumimoji="1" lang="en-US" altLang="ja-JP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11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約１２２兆円</a:t>
            </a:r>
            <a:endParaRPr kumimoji="1" lang="en-US" altLang="ja-JP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HG丸ｺﾞｼｯｸM-PRO" panose="020F0600000000000000" pitchFamily="50" charset="-128"/>
              <a:ea typeface="HG丸ｺﾞｼｯｸM-PRO" panose="020F0600000000000000" pitchFamily="50" charset="-128"/>
              <a:cs typeface="+mn-cs"/>
            </a:endParaRPr>
          </a:p>
        </p:txBody>
      </p:sp>
      <p:grpSp>
        <p:nvGrpSpPr>
          <p:cNvPr id="31" name="グループ化 30"/>
          <p:cNvGrpSpPr/>
          <p:nvPr/>
        </p:nvGrpSpPr>
        <p:grpSpPr>
          <a:xfrm>
            <a:off x="388000" y="3499036"/>
            <a:ext cx="1917053" cy="1728242"/>
            <a:chOff x="407050" y="3552826"/>
            <a:chExt cx="1917053" cy="1728242"/>
          </a:xfrm>
        </p:grpSpPr>
        <p:sp>
          <p:nvSpPr>
            <p:cNvPr id="32" name="正方形/長方形 31"/>
            <p:cNvSpPr/>
            <p:nvPr/>
          </p:nvSpPr>
          <p:spPr>
            <a:xfrm>
              <a:off x="407050" y="4128826"/>
              <a:ext cx="1728000" cy="1152242"/>
            </a:xfrm>
            <a:prstGeom prst="rect">
              <a:avLst/>
            </a:prstGeom>
            <a:solidFill>
              <a:srgbClr val="FF79A6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こうさいきん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公債金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30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24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33" name="カギ線コネクタ 32"/>
            <p:cNvCxnSpPr/>
            <p:nvPr/>
          </p:nvCxnSpPr>
          <p:spPr>
            <a:xfrm rot="5400000" flipH="1" flipV="1">
              <a:off x="1514103" y="3318826"/>
              <a:ext cx="576000" cy="1044000"/>
            </a:xfrm>
            <a:prstGeom prst="bentConnector3">
              <a:avLst>
                <a:gd name="adj1" fmla="val 100345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4" name="グループ化 33"/>
          <p:cNvGrpSpPr/>
          <p:nvPr/>
        </p:nvGrpSpPr>
        <p:grpSpPr>
          <a:xfrm>
            <a:off x="6758908" y="1310971"/>
            <a:ext cx="1837403" cy="1593996"/>
            <a:chOff x="6777958" y="1310971"/>
            <a:chExt cx="1837403" cy="1593996"/>
          </a:xfrm>
        </p:grpSpPr>
        <p:sp>
          <p:nvSpPr>
            <p:cNvPr id="35" name="正方形/長方形 34"/>
            <p:cNvSpPr/>
            <p:nvPr/>
          </p:nvSpPr>
          <p:spPr>
            <a:xfrm>
              <a:off x="6791325" y="1310971"/>
              <a:ext cx="1824036" cy="1152242"/>
            </a:xfrm>
            <a:prstGeom prst="rect">
              <a:avLst/>
            </a:prstGeom>
            <a:solidFill>
              <a:srgbClr val="0DC0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　そぜい　　　いんししゅうにゅう</a:t>
              </a:r>
              <a:endParaRPr kumimoji="1" lang="en-US" altLang="ja-JP" sz="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租税及び印紙収入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kumimoji="1" lang="en-US" altLang="ja-JP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84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兆円</a:t>
              </a: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en-US" altLang="ja-JP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HG丸ｺﾞｼｯｸM-PRO" panose="020F0600000000000000" pitchFamily="50" charset="-128"/>
                <a:ea typeface="HG丸ｺﾞｼｯｸM-PRO" panose="020F0600000000000000" pitchFamily="50" charset="-128"/>
                <a:cs typeface="+mn-cs"/>
              </a:endParaRPr>
            </a:p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約</a:t>
              </a:r>
              <a:r>
                <a:rPr lang="en-US" altLang="ja-JP" sz="1400" noProof="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69</a:t>
              </a:r>
              <a:r>
                <a:rPr kumimoji="1" lang="ja-JP" alt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HG丸ｺﾞｼｯｸM-PRO" panose="020F0600000000000000" pitchFamily="50" charset="-128"/>
                  <a:ea typeface="HG丸ｺﾞｼｯｸM-PRO" panose="020F0600000000000000" pitchFamily="50" charset="-128"/>
                  <a:cs typeface="+mn-cs"/>
                </a:rPr>
                <a:t>％</a:t>
              </a:r>
            </a:p>
          </p:txBody>
        </p:sp>
        <p:cxnSp>
          <p:nvCxnSpPr>
            <p:cNvPr id="36" name="カギ線コネクタ 35"/>
            <p:cNvCxnSpPr/>
            <p:nvPr/>
          </p:nvCxnSpPr>
          <p:spPr>
            <a:xfrm flipV="1">
              <a:off x="6777958" y="2463214"/>
              <a:ext cx="925387" cy="441753"/>
            </a:xfrm>
            <a:prstGeom prst="bentConnector3">
              <a:avLst>
                <a:gd name="adj1" fmla="val 97878"/>
              </a:avLst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アーチ 36"/>
          <p:cNvSpPr>
            <a:spLocks/>
          </p:cNvSpPr>
          <p:nvPr/>
        </p:nvSpPr>
        <p:spPr>
          <a:xfrm rot="600000">
            <a:off x="2164829" y="1298739"/>
            <a:ext cx="4850131" cy="4801666"/>
          </a:xfrm>
          <a:prstGeom prst="blockArc">
            <a:avLst>
              <a:gd name="adj1" fmla="val 15627781"/>
              <a:gd name="adj2" fmla="val 8726612"/>
              <a:gd name="adj3" fmla="val 5076"/>
            </a:avLst>
          </a:prstGeom>
          <a:solidFill>
            <a:srgbClr val="0DC0FF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8" name="アーチ 37"/>
          <p:cNvSpPr>
            <a:spLocks/>
          </p:cNvSpPr>
          <p:nvPr/>
        </p:nvSpPr>
        <p:spPr>
          <a:xfrm>
            <a:off x="2178576" y="1295682"/>
            <a:ext cx="4771455" cy="4788000"/>
          </a:xfrm>
          <a:prstGeom prst="blockArc">
            <a:avLst>
              <a:gd name="adj1" fmla="val 10830253"/>
              <a:gd name="adj2" fmla="val 16242974"/>
              <a:gd name="adj3" fmla="val 4971"/>
            </a:avLst>
          </a:prstGeom>
          <a:solidFill>
            <a:srgbClr val="FF79A6"/>
          </a:solidFill>
          <a:ln w="635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ＭＳ Ｐゴシック" panose="020B0600070205080204" pitchFamily="50" charset="-128"/>
              <a:cs typeface="+mn-cs"/>
            </a:endParaRPr>
          </a:p>
        </p:txBody>
      </p:sp>
      <p:sp>
        <p:nvSpPr>
          <p:cNvPr id="39" name="線吹き出し 2 (枠付き) 38"/>
          <p:cNvSpPr/>
          <p:nvPr/>
        </p:nvSpPr>
        <p:spPr>
          <a:xfrm>
            <a:off x="570322" y="5591011"/>
            <a:ext cx="1261058" cy="415413"/>
          </a:xfrm>
          <a:prstGeom prst="borderCallout2">
            <a:avLst>
              <a:gd name="adj1" fmla="val 25931"/>
              <a:gd name="adj2" fmla="val 101056"/>
              <a:gd name="adj3" fmla="val 25930"/>
              <a:gd name="adj4" fmla="val 110980"/>
              <a:gd name="adj5" fmla="val -281085"/>
              <a:gd name="adj6" fmla="val 152143"/>
            </a:avLst>
          </a:prstGeom>
          <a:solidFill>
            <a:srgbClr val="FFFF89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約</a:t>
            </a:r>
            <a:r>
              <a:rPr lang="en-US" altLang="ja-JP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9</a:t>
            </a:r>
            <a:r>
              <a:rPr kumimoji="1" lang="ja-JP" altLang="en-US" sz="1400" dirty="0">
                <a:solidFill>
                  <a:schemeClr val="tx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兆円</a:t>
            </a:r>
          </a:p>
        </p:txBody>
      </p:sp>
      <p:pic>
        <p:nvPicPr>
          <p:cNvPr id="18" name="Picture 4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95772" y="5173530"/>
            <a:ext cx="1593750" cy="146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グループ化 18"/>
          <p:cNvGrpSpPr/>
          <p:nvPr/>
        </p:nvGrpSpPr>
        <p:grpSpPr>
          <a:xfrm>
            <a:off x="6866560" y="2958611"/>
            <a:ext cx="1844527" cy="1565763"/>
            <a:chOff x="6525654" y="2934508"/>
            <a:chExt cx="1844527" cy="1565763"/>
          </a:xfrm>
        </p:grpSpPr>
        <p:pic>
          <p:nvPicPr>
            <p:cNvPr id="20" name="Picture 3" descr="C:\Users\takahashi\Desktop\吹出し透過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5605280" flipV="1">
              <a:off x="6665036" y="2795126"/>
              <a:ext cx="1565763" cy="18445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1" name="テキスト ボックス 20"/>
            <p:cNvSpPr txBox="1"/>
            <p:nvPr/>
          </p:nvSpPr>
          <p:spPr>
            <a:xfrm>
              <a:off x="6691223" y="3267650"/>
              <a:ext cx="1569660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あれ？</a:t>
              </a:r>
              <a:endPara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税金じゃない</a:t>
              </a:r>
              <a:endParaRPr kumimoji="1" lang="en-US" altLang="ja-JP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収入があるね</a:t>
              </a:r>
            </a:p>
          </p:txBody>
        </p:sp>
      </p:grpSp>
      <p:grpSp>
        <p:nvGrpSpPr>
          <p:cNvPr id="22" name="グループ化 21"/>
          <p:cNvGrpSpPr/>
          <p:nvPr/>
        </p:nvGrpSpPr>
        <p:grpSpPr>
          <a:xfrm>
            <a:off x="1785258" y="1261480"/>
            <a:ext cx="1405909" cy="1172598"/>
            <a:chOff x="1928133" y="1318630"/>
            <a:chExt cx="1405909" cy="1172598"/>
          </a:xfrm>
        </p:grpSpPr>
        <p:pic>
          <p:nvPicPr>
            <p:cNvPr id="24" name="Picture 4" descr="C:\Users\takahashi\Desktop\吹出し透過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928133" y="1318630"/>
              <a:ext cx="1405909" cy="11725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テキスト ボックス 24"/>
            <p:cNvSpPr txBox="1"/>
            <p:nvPr/>
          </p:nvSpPr>
          <p:spPr>
            <a:xfrm>
              <a:off x="2077089" y="1720263"/>
              <a:ext cx="11079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ja-JP" altLang="en-US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本当だ！</a:t>
              </a:r>
            </a:p>
          </p:txBody>
        </p:sp>
      </p:grpSp>
      <p:pic>
        <p:nvPicPr>
          <p:cNvPr id="41" name="枠">
            <a:extLst>
              <a:ext uri="{FF2B5EF4-FFF2-40B4-BE49-F238E27FC236}">
                <a16:creationId xmlns:a16="http://schemas.microsoft.com/office/drawing/2014/main" id="{425F0D29-26C2-4A69-9F94-82B1407300D2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97" y="12109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504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8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8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300"/>
                            </p:stCondLst>
                            <p:childTnLst>
                              <p:par>
                                <p:cTn id="5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8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9" grpId="0">
        <p:bldAsOne/>
      </p:bldGraphic>
      <p:bldP spid="5" grpId="0" animBg="1"/>
      <p:bldP spid="17" grpId="0"/>
      <p:bldP spid="26" grpId="0"/>
      <p:bldP spid="30" grpId="0" animBg="1"/>
      <p:bldP spid="37" grpId="0" animBg="1"/>
      <p:bldP spid="38" grpId="0" animBg="1"/>
      <p:bldP spid="3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/>
          <p:cNvGrpSpPr/>
          <p:nvPr/>
        </p:nvGrpSpPr>
        <p:grpSpPr>
          <a:xfrm>
            <a:off x="3987490" y="1251442"/>
            <a:ext cx="2410731" cy="1834255"/>
            <a:chOff x="3668015" y="1538144"/>
            <a:chExt cx="2410731" cy="1834255"/>
          </a:xfrm>
        </p:grpSpPr>
        <p:sp>
          <p:nvSpPr>
            <p:cNvPr id="33" name="円/楕円 8"/>
            <p:cNvSpPr/>
            <p:nvPr/>
          </p:nvSpPr>
          <p:spPr>
            <a:xfrm rot="5248673" flipV="1">
              <a:off x="3937378" y="1282599"/>
              <a:ext cx="1834255" cy="2345346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4" name="テキスト ボックス 33"/>
            <p:cNvSpPr txBox="1"/>
            <p:nvPr/>
          </p:nvSpPr>
          <p:spPr>
            <a:xfrm>
              <a:off x="3668015" y="1992295"/>
              <a:ext cx="241073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呼んでくるから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ちょっと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pPr algn="ctr"/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待っててね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31" name="Picture 7" descr="C:\Users\takahashi\Desktop\仮透過処理\P4-1-a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3998" y="218887"/>
            <a:ext cx="5128501" cy="6469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-1371600" y="3868520"/>
            <a:ext cx="5875185" cy="2962756"/>
            <a:chOff x="-1371600" y="3360476"/>
            <a:chExt cx="5875185" cy="2962756"/>
          </a:xfrm>
        </p:grpSpPr>
        <p:pic>
          <p:nvPicPr>
            <p:cNvPr id="1030" name="Picture 6" descr="\\oa-serv1\public\業務３課\04租税教育推進部\07テキスト・副読本等\03副読本パワーポイント版\副読本イラストデータ(ﾒﾃﾞｨｱMGから)\副読本のイラストPNG変換した\ユミ\P40-2-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428" y="3782395"/>
              <a:ext cx="1762157" cy="23969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7" name="Picture 3" descr="\\oa-serv1\public\業務３課\04租税教育推進部\07テキスト・副読本等\03副読本パワーポイント版\副読本イラストデータ(ﾒﾃﾞｨｱMGから)\副読本のイラストPNG変換した\タイチ\P19-6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rot="20962638" flipH="1">
              <a:off x="676492" y="3360476"/>
              <a:ext cx="2759373" cy="2962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正方形/長方形 1"/>
            <p:cNvSpPr/>
            <p:nvPr/>
          </p:nvSpPr>
          <p:spPr>
            <a:xfrm>
              <a:off x="-1371600" y="3620530"/>
              <a:ext cx="654908" cy="6796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１</a:t>
              </a:r>
            </a:p>
          </p:txBody>
        </p:sp>
      </p:grpSp>
      <p:grpSp>
        <p:nvGrpSpPr>
          <p:cNvPr id="13" name="グループ化 12"/>
          <p:cNvGrpSpPr/>
          <p:nvPr/>
        </p:nvGrpSpPr>
        <p:grpSpPr>
          <a:xfrm>
            <a:off x="-1371600" y="2560662"/>
            <a:ext cx="6087124" cy="4376523"/>
            <a:chOff x="-1371600" y="2135722"/>
            <a:chExt cx="6087124" cy="4376523"/>
          </a:xfrm>
        </p:grpSpPr>
        <p:sp>
          <p:nvSpPr>
            <p:cNvPr id="14" name="正方形/長方形 13"/>
            <p:cNvSpPr/>
            <p:nvPr/>
          </p:nvSpPr>
          <p:spPr>
            <a:xfrm>
              <a:off x="-1371600" y="2135722"/>
              <a:ext cx="654908" cy="6796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２</a:t>
              </a:r>
            </a:p>
          </p:txBody>
        </p:sp>
        <p:pic>
          <p:nvPicPr>
            <p:cNvPr id="15" name="Picture 5" descr="\\oa-serv1\public\業務３課\04租税教育推進部\07テキスト・副読本等\03副読本パワーポイント版\副読本イラストデータ(ﾒﾃﾞｨｱMGから)\副読本のイラストPNG変換した\ユミ\P31-2-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1428" y="3782395"/>
              <a:ext cx="1974096" cy="27298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4" descr="\\oa-serv1\public\業務３課\04租税教育推進部\07テキスト・副読本等\03副読本パワーポイント版\副読本イラストデータ(ﾒﾃﾞｨｱMGから)\副読本のイラストPNG変換した\タイチ\P44-3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0321" y="3297142"/>
              <a:ext cx="2627832" cy="30894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1" name="グループ化 20"/>
          <p:cNvGrpSpPr/>
          <p:nvPr/>
        </p:nvGrpSpPr>
        <p:grpSpPr>
          <a:xfrm>
            <a:off x="981658" y="422087"/>
            <a:ext cx="6048105" cy="1566570"/>
            <a:chOff x="746395" y="863600"/>
            <a:chExt cx="6048105" cy="1566570"/>
          </a:xfrm>
        </p:grpSpPr>
        <p:sp>
          <p:nvSpPr>
            <p:cNvPr id="29" name="円/楕円 8"/>
            <p:cNvSpPr/>
            <p:nvPr/>
          </p:nvSpPr>
          <p:spPr>
            <a:xfrm>
              <a:off x="746395" y="863600"/>
              <a:ext cx="5473012" cy="1566570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30" name="テキスト ボックス 29"/>
            <p:cNvSpPr txBox="1"/>
            <p:nvPr/>
          </p:nvSpPr>
          <p:spPr>
            <a:xfrm>
              <a:off x="925328" y="1193286"/>
              <a:ext cx="586917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この</a:t>
              </a:r>
              <a:r>
                <a:rPr kumimoji="1" lang="ja-JP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税キング</a:t>
              </a:r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が、君たちに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　役立つ税の知識を紹介するよ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7" name="グループ化 6"/>
          <p:cNvGrpSpPr/>
          <p:nvPr/>
        </p:nvGrpSpPr>
        <p:grpSpPr>
          <a:xfrm>
            <a:off x="-1371600" y="692384"/>
            <a:ext cx="5909622" cy="6186332"/>
            <a:chOff x="-1371600" y="755884"/>
            <a:chExt cx="5909622" cy="6186332"/>
          </a:xfrm>
        </p:grpSpPr>
        <p:sp>
          <p:nvSpPr>
            <p:cNvPr id="12" name="正方形/長方形 11"/>
            <p:cNvSpPr/>
            <p:nvPr/>
          </p:nvSpPr>
          <p:spPr>
            <a:xfrm>
              <a:off x="-1371600" y="755884"/>
              <a:ext cx="654908" cy="6796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ja-JP" altLang="en-US" dirty="0"/>
                <a:t>３</a:t>
              </a:r>
              <a:endParaRPr kumimoji="1" lang="ja-JP" altLang="en-US" dirty="0"/>
            </a:p>
          </p:txBody>
        </p:sp>
        <p:pic>
          <p:nvPicPr>
            <p:cNvPr id="5" name="Picture 2" descr="C:\Users\takahashi\Desktop\仮透過処理\P4-1-b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7058" y="3562603"/>
              <a:ext cx="2627832" cy="319678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2536042" y="4329303"/>
              <a:ext cx="2001980" cy="26129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9" name="グループ化 18"/>
          <p:cNvGrpSpPr/>
          <p:nvPr/>
        </p:nvGrpSpPr>
        <p:grpSpPr>
          <a:xfrm>
            <a:off x="2676647" y="2441924"/>
            <a:ext cx="3721574" cy="1808314"/>
            <a:chOff x="2476501" y="1291756"/>
            <a:chExt cx="3721574" cy="1808314"/>
          </a:xfrm>
        </p:grpSpPr>
        <p:sp>
          <p:nvSpPr>
            <p:cNvPr id="25" name="円/楕円 8"/>
            <p:cNvSpPr/>
            <p:nvPr/>
          </p:nvSpPr>
          <p:spPr>
            <a:xfrm>
              <a:off x="2476501" y="1291756"/>
              <a:ext cx="3608676" cy="1808314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2681996" y="1785917"/>
              <a:ext cx="3516079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今日は頼もしい仲間が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来てくれましたよ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1035" name="Picture 11" descr="C:\Users\takahashi\Desktop\仮透過処理\P4-1-b-ojo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36700" y="4519826"/>
            <a:ext cx="1070211" cy="51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C:\Users\takahashi\Desktop\仮透過処理\P4-1-c3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67590" y="5212250"/>
            <a:ext cx="1448695" cy="302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グループ化 26"/>
          <p:cNvGrpSpPr/>
          <p:nvPr/>
        </p:nvGrpSpPr>
        <p:grpSpPr>
          <a:xfrm>
            <a:off x="325458" y="2248836"/>
            <a:ext cx="5236486" cy="2444599"/>
            <a:chOff x="325458" y="2248836"/>
            <a:chExt cx="5236486" cy="2444599"/>
          </a:xfrm>
        </p:grpSpPr>
        <p:pic>
          <p:nvPicPr>
            <p:cNvPr id="55" name="Picture 9" descr="H:\PPT-game\副読本のイラストPNG変換した\P4-1--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325458" y="2248836"/>
              <a:ext cx="2256764" cy="1275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6" name="テキスト ボックス 55"/>
            <p:cNvSpPr txBox="1"/>
            <p:nvPr/>
          </p:nvSpPr>
          <p:spPr>
            <a:xfrm>
              <a:off x="472529" y="2670696"/>
              <a:ext cx="2553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かっこいい～！</a:t>
              </a:r>
            </a:p>
          </p:txBody>
        </p:sp>
        <p:pic>
          <p:nvPicPr>
            <p:cNvPr id="57" name="Picture 10" descr="H:\PPT-game\副読本のイラストPNG変換した\P4-1--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48155" y="3638803"/>
              <a:ext cx="1285361" cy="1054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8" name="テキスト ボックス 57"/>
            <p:cNvSpPr txBox="1"/>
            <p:nvPr/>
          </p:nvSpPr>
          <p:spPr>
            <a:xfrm>
              <a:off x="4322122" y="3949770"/>
              <a:ext cx="123982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000" b="1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・・・</a:t>
              </a:r>
            </a:p>
          </p:txBody>
        </p:sp>
      </p:grpSp>
      <p:pic>
        <p:nvPicPr>
          <p:cNvPr id="1026" name="Picture 2" descr="\\oa-serv1\public\業務３課\04租税教育推進部\07テキスト・副読本等\03副読本パワーポイント版\副読本イラストデータ(ﾒﾃﾞｨｱMGから)\副読本のイラストPNG変換した\先生\P19-7-2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93327" y="2757225"/>
            <a:ext cx="4050673" cy="4016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枠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0021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xit" presetSubtype="2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900"/>
                            </p:stCondLst>
                            <p:childTnLst>
                              <p:par>
                                <p:cTn id="2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6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00"/>
                            </p:stCondLst>
                            <p:childTnLst>
                              <p:par>
                                <p:cTn id="34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11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6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0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7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100"/>
                            </p:stCondLst>
                            <p:childTnLst>
                              <p:par>
                                <p:cTn id="45" presetID="10" presetClass="exit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6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5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200"/>
                            </p:stCondLst>
                            <p:childTnLst>
                              <p:par>
                                <p:cTn id="58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400"/>
                            </p:stCondLst>
                            <p:childTnLst>
                              <p:par>
                                <p:cTn id="62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10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39 -4.44444E-6 L -0.01527 -4.44444E-6 " pathEditMode="relative" rAng="0" ptsTypes="AA">
                                      <p:cBhvr>
                                        <p:cTn id="66" dur="13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00"/>
                            </p:stCondLst>
                            <p:childTnLst>
                              <p:par>
                                <p:cTn id="68" presetID="63" presetClass="path" presetSubtype="0" accel="50000" decel="5000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-0.01528 -4.44444E-6 L -0.00034 0.00047 " pathEditMode="relative" rAng="0" ptsTypes="AA">
                                      <p:cBhvr>
                                        <p:cTn id="69" dur="1000" fill="hold"/>
                                        <p:tgtEl>
                                          <p:spTgt spid="10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7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93" y="0"/>
            <a:ext cx="9144793" cy="6858594"/>
          </a:xfrm>
          <a:prstGeom prst="rect">
            <a:avLst/>
          </a:prstGeom>
        </p:spPr>
      </p:pic>
      <p:sp>
        <p:nvSpPr>
          <p:cNvPr id="7" name="正方形/長方形 6"/>
          <p:cNvSpPr/>
          <p:nvPr/>
        </p:nvSpPr>
        <p:spPr>
          <a:xfrm>
            <a:off x="876297" y="701370"/>
            <a:ext cx="7439025" cy="485775"/>
          </a:xfrm>
          <a:prstGeom prst="rect">
            <a:avLst/>
          </a:prstGeom>
          <a:gradFill flip="none" rotWithShape="1">
            <a:gsLst>
              <a:gs pos="0">
                <a:srgbClr val="FF0000">
                  <a:lumMod val="93000"/>
                </a:srgbClr>
              </a:gs>
              <a:gs pos="73000">
                <a:srgbClr val="FF0000">
                  <a:lumMod val="53000"/>
                  <a:lumOff val="47000"/>
                </a:srgbClr>
              </a:gs>
              <a:gs pos="92000">
                <a:srgbClr val="FF99FF">
                  <a:alpha val="17000"/>
                </a:srgbClr>
              </a:gs>
              <a:gs pos="100000">
                <a:schemeClr val="bg1">
                  <a:alpha val="50000"/>
                </a:schemeClr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tIns="72000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ja-JP" altLang="en-US" sz="2000" dirty="0">
                <a:solidFill>
                  <a:prstClr val="white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 公債残高の推移</a:t>
            </a:r>
            <a:endParaRPr lang="ja-JP" altLang="en-US" sz="1600" dirty="0">
              <a:solidFill>
                <a:prstClr val="white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  <p:pic>
        <p:nvPicPr>
          <p:cNvPr id="2" name="Picture 3" descr="\\oa-serv1\public\業務３課\04租税教育推進部\07テキスト・副読本等\03副読本パワーポイント版\副読本イラストデータ(ﾒﾃﾞｨｱMGから)\副読本のイラストPNG変換した\P44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57197" y="1616626"/>
            <a:ext cx="6824531" cy="37901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955294" y="1721542"/>
            <a:ext cx="4383334" cy="543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" name="グラフ 2"/>
          <p:cNvGraphicFramePr/>
          <p:nvPr>
            <p:extLst>
              <p:ext uri="{D42A27DB-BD31-4B8C-83A1-F6EECF244321}">
                <p14:modId xmlns:p14="http://schemas.microsoft.com/office/powerpoint/2010/main" val="26320935"/>
              </p:ext>
            </p:extLst>
          </p:nvPr>
        </p:nvGraphicFramePr>
        <p:xfrm>
          <a:off x="498640" y="1355016"/>
          <a:ext cx="8021344" cy="50703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pSp>
        <p:nvGrpSpPr>
          <p:cNvPr id="8" name="グループ化 7"/>
          <p:cNvGrpSpPr/>
          <p:nvPr/>
        </p:nvGrpSpPr>
        <p:grpSpPr>
          <a:xfrm>
            <a:off x="4656440" y="1303505"/>
            <a:ext cx="2465749" cy="626242"/>
            <a:chOff x="4595809" y="1721542"/>
            <a:chExt cx="2465749" cy="626242"/>
          </a:xfrm>
        </p:grpSpPr>
        <p:sp>
          <p:nvSpPr>
            <p:cNvPr id="6" name="角丸四角形吹き出し 5"/>
            <p:cNvSpPr/>
            <p:nvPr/>
          </p:nvSpPr>
          <p:spPr>
            <a:xfrm>
              <a:off x="4595809" y="1721542"/>
              <a:ext cx="2393584" cy="626242"/>
            </a:xfrm>
            <a:prstGeom prst="wedgeRoundRectCallout">
              <a:avLst>
                <a:gd name="adj1" fmla="val 73572"/>
                <a:gd name="adj2" fmla="val 50833"/>
                <a:gd name="adj3" fmla="val 16667"/>
              </a:avLst>
            </a:prstGeom>
            <a:solidFill>
              <a:srgbClr val="FFFFFF">
                <a:alpha val="78824"/>
              </a:srgbClr>
            </a:solidFill>
            <a:ln w="28575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5" name="テキスト ボックス 4"/>
            <p:cNvSpPr txBox="1"/>
            <p:nvPr/>
          </p:nvSpPr>
          <p:spPr>
            <a:xfrm>
              <a:off x="4619864" y="1782197"/>
              <a:ext cx="244169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ja-JP" altLang="en-US" sz="2800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１，１４５</a:t>
              </a:r>
              <a:r>
                <a:rPr kumimoji="1" lang="ja-JP" altLang="en-US" dirty="0">
                  <a:ln>
                    <a:solidFill>
                      <a:schemeClr val="tx1"/>
                    </a:solidFill>
                  </a:ln>
                  <a:solidFill>
                    <a:srgbClr val="FF0000"/>
                  </a:solidFill>
                  <a:latin typeface="HG創英角ﾎﾟｯﾌﾟ体" panose="040B0A09000000000000" pitchFamily="49" charset="-128"/>
                  <a:ea typeface="HG創英角ﾎﾟｯﾌﾟ体" panose="040B0A09000000000000" pitchFamily="49" charset="-128"/>
                </a:rPr>
                <a:t>兆円</a:t>
              </a:r>
            </a:p>
          </p:txBody>
        </p:sp>
      </p:grpSp>
      <p:sp>
        <p:nvSpPr>
          <p:cNvPr id="4" name="テキスト ボックス 3"/>
          <p:cNvSpPr txBox="1"/>
          <p:nvPr/>
        </p:nvSpPr>
        <p:spPr>
          <a:xfrm>
            <a:off x="6657790" y="6154267"/>
            <a:ext cx="173637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※</a:t>
            </a:r>
            <a:r>
              <a:rPr lang="ja-JP" altLang="en-US" sz="11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令和８年度は見込み額</a:t>
            </a:r>
            <a:endParaRPr kumimoji="1" lang="ja-JP" altLang="en-US" sz="1100" dirty="0"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23403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mph" presetSubtype="0" repeatCount="3000" accel="6000" decel="1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200"/>
                                        <p:tgtEl>
                                          <p:spTgt spid="3">
                                            <p:graphicEl>
                                              <a:chart seriesIdx="-3" categoryIdx="-3" bldStep="gridLegend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"/>
                                        <p:tgtEl>
                                          <p:spTgt spid="3">
                                            <p:graphicEl>
                                              <a:chart seriesIdx="-4" categoryIdx="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"/>
                                        <p:tgtEl>
                                          <p:spTgt spid="3">
                                            <p:graphicEl>
                                              <a:chart seriesIdx="-4" categoryIdx="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6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"/>
                                        <p:tgtEl>
                                          <p:spTgt spid="3">
                                            <p:graphicEl>
                                              <a:chart seriesIdx="-4" categoryIdx="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8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200"/>
                                        <p:tgtEl>
                                          <p:spTgt spid="3">
                                            <p:graphicEl>
                                              <a:chart seriesIdx="-4" categoryIdx="3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00"/>
                                        <p:tgtEl>
                                          <p:spTgt spid="3">
                                            <p:graphicEl>
                                              <a:chart seriesIdx="-4" categoryIdx="4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2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"/>
                                        <p:tgtEl>
                                          <p:spTgt spid="3">
                                            <p:graphicEl>
                                              <a:chart seriesIdx="-4" categoryIdx="5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4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200"/>
                                        <p:tgtEl>
                                          <p:spTgt spid="3">
                                            <p:graphicEl>
                                              <a:chart seriesIdx="-4" categoryIdx="6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600"/>
                            </p:stCondLst>
                            <p:childTnLst>
                              <p:par>
                                <p:cTn id="4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200"/>
                                        <p:tgtEl>
                                          <p:spTgt spid="3">
                                            <p:graphicEl>
                                              <a:chart seriesIdx="-4" categoryIdx="7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8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200"/>
                                        <p:tgtEl>
                                          <p:spTgt spid="3">
                                            <p:graphicEl>
                                              <a:chart seriesIdx="-4" categoryIdx="8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200"/>
                                        <p:tgtEl>
                                          <p:spTgt spid="3">
                                            <p:graphicEl>
                                              <a:chart seriesIdx="-4" categoryIdx="9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200"/>
                            </p:stCondLst>
                            <p:childTnLst>
                              <p:par>
                                <p:cTn id="5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200"/>
                                        <p:tgtEl>
                                          <p:spTgt spid="3">
                                            <p:graphicEl>
                                              <a:chart seriesIdx="-4" categoryIdx="10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4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200"/>
                                        <p:tgtEl>
                                          <p:spTgt spid="3">
                                            <p:graphicEl>
                                              <a:chart seriesIdx="-4" categoryIdx="11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200"/>
                                        <p:tgtEl>
                                          <p:spTgt spid="3">
                                            <p:graphicEl>
                                              <a:chart seriesIdx="-4" categoryIdx="12" bldStep="category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300"/>
                            </p:stCondLst>
                            <p:childTnLst>
                              <p:par>
                                <p:cTn id="72" presetID="22" presetClass="entr" presetSubtype="2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Graphic spid="3" grpId="0" uiExpand="1">
        <p:bldSub>
          <a:bldChart bld="category"/>
        </p:bldSub>
      </p:bldGraphic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グループ化 8"/>
          <p:cNvGrpSpPr/>
          <p:nvPr/>
        </p:nvGrpSpPr>
        <p:grpSpPr>
          <a:xfrm>
            <a:off x="476250" y="1584970"/>
            <a:ext cx="4445183" cy="2436026"/>
            <a:chOff x="476250" y="1584970"/>
            <a:chExt cx="4445183" cy="2436026"/>
          </a:xfrm>
        </p:grpSpPr>
        <p:sp>
          <p:nvSpPr>
            <p:cNvPr id="4" name="円/楕円 3"/>
            <p:cNvSpPr/>
            <p:nvPr/>
          </p:nvSpPr>
          <p:spPr>
            <a:xfrm>
              <a:off x="476250" y="1584970"/>
              <a:ext cx="4121150" cy="2436026"/>
            </a:xfrm>
            <a:custGeom>
              <a:avLst/>
              <a:gdLst/>
              <a:ahLst/>
              <a:cxnLst/>
              <a:rect l="l" t="t" r="r" b="b"/>
              <a:pathLst>
                <a:path w="4121150" h="2436026">
                  <a:moveTo>
                    <a:pt x="2060575" y="0"/>
                  </a:moveTo>
                  <a:cubicBezTo>
                    <a:pt x="3198599" y="0"/>
                    <a:pt x="4121150" y="479971"/>
                    <a:pt x="4121150" y="1072046"/>
                  </a:cubicBezTo>
                  <a:cubicBezTo>
                    <a:pt x="4121150" y="1403519"/>
                    <a:pt x="3831994" y="1699854"/>
                    <a:pt x="3377659" y="1896278"/>
                  </a:cubicBezTo>
                  <a:cubicBezTo>
                    <a:pt x="3346613" y="2159512"/>
                    <a:pt x="3158539" y="2381504"/>
                    <a:pt x="2894962" y="2436026"/>
                  </a:cubicBezTo>
                  <a:cubicBezTo>
                    <a:pt x="3004717" y="2314915"/>
                    <a:pt x="3072390" y="2161687"/>
                    <a:pt x="3090963" y="1999469"/>
                  </a:cubicBezTo>
                  <a:cubicBezTo>
                    <a:pt x="2788108" y="2091838"/>
                    <a:pt x="2436071" y="2144092"/>
                    <a:pt x="2060575" y="2144092"/>
                  </a:cubicBezTo>
                  <a:cubicBezTo>
                    <a:pt x="922551" y="2144092"/>
                    <a:pt x="0" y="1664121"/>
                    <a:pt x="0" y="1072046"/>
                  </a:cubicBezTo>
                  <a:cubicBezTo>
                    <a:pt x="0" y="479971"/>
                    <a:pt x="922551" y="0"/>
                    <a:pt x="2060575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6" name="テキスト ボックス 5"/>
            <p:cNvSpPr txBox="1"/>
            <p:nvPr/>
          </p:nvSpPr>
          <p:spPr>
            <a:xfrm>
              <a:off x="641350" y="2241518"/>
              <a:ext cx="4280083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ただ単に増税するだけじゃ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だめなんだね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2" name="グループ化 11"/>
          <p:cNvGrpSpPr/>
          <p:nvPr/>
        </p:nvGrpSpPr>
        <p:grpSpPr>
          <a:xfrm>
            <a:off x="5035782" y="958299"/>
            <a:ext cx="3782780" cy="3391882"/>
            <a:chOff x="5035782" y="958299"/>
            <a:chExt cx="3782780" cy="3391882"/>
          </a:xfrm>
        </p:grpSpPr>
        <p:sp>
          <p:nvSpPr>
            <p:cNvPr id="11" name="円/楕円 10"/>
            <p:cNvSpPr/>
            <p:nvPr/>
          </p:nvSpPr>
          <p:spPr>
            <a:xfrm>
              <a:off x="5035782" y="958299"/>
              <a:ext cx="3706580" cy="3391882"/>
            </a:xfrm>
            <a:custGeom>
              <a:avLst/>
              <a:gdLst/>
              <a:ahLst/>
              <a:cxnLst/>
              <a:rect l="l" t="t" r="r" b="b"/>
              <a:pathLst>
                <a:path w="3706580" h="3391882">
                  <a:moveTo>
                    <a:pt x="1853290" y="0"/>
                  </a:moveTo>
                  <a:cubicBezTo>
                    <a:pt x="2876834" y="0"/>
                    <a:pt x="3706580" y="696213"/>
                    <a:pt x="3706580" y="1555036"/>
                  </a:cubicBezTo>
                  <a:cubicBezTo>
                    <a:pt x="3706580" y="2413859"/>
                    <a:pt x="2876834" y="3110072"/>
                    <a:pt x="1853290" y="3110072"/>
                  </a:cubicBezTo>
                  <a:cubicBezTo>
                    <a:pt x="1564095" y="3110072"/>
                    <a:pt x="1290371" y="3054493"/>
                    <a:pt x="1047173" y="2953621"/>
                  </a:cubicBezTo>
                  <a:cubicBezTo>
                    <a:pt x="1051410" y="3110730"/>
                    <a:pt x="1101065" y="3263913"/>
                    <a:pt x="1192943" y="3391881"/>
                  </a:cubicBezTo>
                  <a:lnTo>
                    <a:pt x="1192942" y="3391882"/>
                  </a:lnTo>
                  <a:cubicBezTo>
                    <a:pt x="942587" y="3309600"/>
                    <a:pt x="782337" y="3076013"/>
                    <a:pt x="774033" y="2817476"/>
                  </a:cubicBezTo>
                  <a:cubicBezTo>
                    <a:pt x="304974" y="2536608"/>
                    <a:pt x="0" y="2075705"/>
                    <a:pt x="0" y="1555036"/>
                  </a:cubicBezTo>
                  <a:cubicBezTo>
                    <a:pt x="0" y="696213"/>
                    <a:pt x="829746" y="0"/>
                    <a:pt x="185329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5302483" y="1728505"/>
              <a:ext cx="351607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でも、税金の無駄を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なくすなんて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私たちにできることは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あるのかなぁ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6146" name="Picture 2" descr="\\oa-serv1\public\業務３課\04租税教育推進部\07テキスト・副読本等\03副読本パワーポイント版\副読本イラストデータ(ﾒﾃﾞｨｱMGから)\副読本のイラストPNG変換した\タイチ\P50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3405621"/>
            <a:ext cx="2457450" cy="3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\\oa-serv1\public\業務３課\04租税教育推進部\07テキスト・副読本等\03副読本パワーポイント版\副読本イラストデータ(ﾒﾃﾞｨｱMGから)\副読本のイラストPNG変換した\ユミ\P50-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64289" y="3646282"/>
            <a:ext cx="2246311" cy="3235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枠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054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グループ化 15"/>
          <p:cNvGrpSpPr/>
          <p:nvPr/>
        </p:nvGrpSpPr>
        <p:grpSpPr>
          <a:xfrm>
            <a:off x="5295654" y="1630211"/>
            <a:ext cx="3413202" cy="2635306"/>
            <a:chOff x="4692254" y="1900652"/>
            <a:chExt cx="3413202" cy="2635306"/>
          </a:xfrm>
        </p:grpSpPr>
        <p:sp>
          <p:nvSpPr>
            <p:cNvPr id="21" name="円/楕円 20"/>
            <p:cNvSpPr/>
            <p:nvPr/>
          </p:nvSpPr>
          <p:spPr>
            <a:xfrm>
              <a:off x="4692254" y="1900652"/>
              <a:ext cx="3344068" cy="2635306"/>
            </a:xfrm>
            <a:custGeom>
              <a:avLst/>
              <a:gdLst/>
              <a:ahLst/>
              <a:cxnLst/>
              <a:rect l="l" t="t" r="r" b="b"/>
              <a:pathLst>
                <a:path w="3344068" h="3176241">
                  <a:moveTo>
                    <a:pt x="1672034" y="0"/>
                  </a:moveTo>
                  <a:cubicBezTo>
                    <a:pt x="2595473" y="0"/>
                    <a:pt x="3344068" y="640963"/>
                    <a:pt x="3344068" y="1431630"/>
                  </a:cubicBezTo>
                  <a:cubicBezTo>
                    <a:pt x="3344068" y="2222297"/>
                    <a:pt x="2595473" y="2863260"/>
                    <a:pt x="1672034" y="2863260"/>
                  </a:cubicBezTo>
                  <a:cubicBezTo>
                    <a:pt x="1518001" y="2863260"/>
                    <a:pt x="1368832" y="2845426"/>
                    <a:pt x="1227552" y="2810506"/>
                  </a:cubicBezTo>
                  <a:cubicBezTo>
                    <a:pt x="1247700" y="2938741"/>
                    <a:pt x="1310352" y="3065503"/>
                    <a:pt x="1410586" y="3176241"/>
                  </a:cubicBezTo>
                  <a:cubicBezTo>
                    <a:pt x="1154030" y="3098995"/>
                    <a:pt x="967865" y="2913158"/>
                    <a:pt x="915747" y="2707258"/>
                  </a:cubicBezTo>
                  <a:cubicBezTo>
                    <a:pt x="372080" y="2472076"/>
                    <a:pt x="0" y="1989057"/>
                    <a:pt x="0" y="1431630"/>
                  </a:cubicBezTo>
                  <a:cubicBezTo>
                    <a:pt x="0" y="640963"/>
                    <a:pt x="748595" y="0"/>
                    <a:pt x="1672034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9" name="テキスト ボックス 18"/>
            <p:cNvSpPr txBox="1"/>
            <p:nvPr/>
          </p:nvSpPr>
          <p:spPr>
            <a:xfrm>
              <a:off x="5079058" y="2475733"/>
              <a:ext cx="302639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じゃあ私は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ゴミを減らそうと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思う！</a:t>
              </a:r>
            </a:p>
          </p:txBody>
        </p:sp>
      </p:grpSp>
      <p:pic>
        <p:nvPicPr>
          <p:cNvPr id="6146" name="Picture 2" descr="\\oa-serv1\public\業務３課\04租税教育推進部\07テキスト・副読本等\03副読本パワーポイント版\副読本イラストデータ(ﾒﾃﾞｨｱMGから)\副読本のイラストPNG変換した\タイチ\P50-1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1350" y="3405621"/>
            <a:ext cx="2457450" cy="3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akahashi\Desktop\仮透過処理\P36 - コピー - コピー (2) - コピー2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70498" y="3304021"/>
            <a:ext cx="3101596" cy="34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6364289" y="3646282"/>
            <a:ext cx="3808411" cy="3235812"/>
            <a:chOff x="6364289" y="3646282"/>
            <a:chExt cx="3808411" cy="3235812"/>
          </a:xfrm>
        </p:grpSpPr>
        <p:pic>
          <p:nvPicPr>
            <p:cNvPr id="6147" name="Picture 3" descr="\\oa-serv1\public\業務３課\04租税教育推進部\07テキスト・副読本等\03副読本パワーポイント版\副読本イラストデータ(ﾒﾃﾞｨｱMGから)\副読本のイラストPNG変換した\ユミ\P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64289" y="3646282"/>
              <a:ext cx="2246311" cy="32358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正方形/長方形 13"/>
            <p:cNvSpPr/>
            <p:nvPr/>
          </p:nvSpPr>
          <p:spPr>
            <a:xfrm>
              <a:off x="9517792" y="3912673"/>
              <a:ext cx="654908" cy="6796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１</a:t>
              </a:r>
            </a:p>
          </p:txBody>
        </p:sp>
      </p:grpSp>
      <p:grpSp>
        <p:nvGrpSpPr>
          <p:cNvPr id="2" name="グループ化 1"/>
          <p:cNvGrpSpPr/>
          <p:nvPr/>
        </p:nvGrpSpPr>
        <p:grpSpPr>
          <a:xfrm>
            <a:off x="5682458" y="3630954"/>
            <a:ext cx="4543788" cy="3227046"/>
            <a:chOff x="5682458" y="3630954"/>
            <a:chExt cx="4543788" cy="3227046"/>
          </a:xfrm>
        </p:grpSpPr>
        <p:pic>
          <p:nvPicPr>
            <p:cNvPr id="7171" name="Picture 3" descr="\\oa-serv1\public\業務３課\04租税教育推進部\07テキスト・副読本等\03副読本パワーポイント版\副読本イラストデータ(ﾒﾃﾞｨｱMGから)\副読本のイラストPNG変換した\ユミ\P51-2-1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458" y="3630954"/>
              <a:ext cx="2928142" cy="322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正方形/長方形 14"/>
            <p:cNvSpPr/>
            <p:nvPr/>
          </p:nvSpPr>
          <p:spPr>
            <a:xfrm>
              <a:off x="9571338" y="5741473"/>
              <a:ext cx="654908" cy="679621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kumimoji="1" lang="ja-JP" altLang="en-US" dirty="0"/>
                <a:t>２</a:t>
              </a: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748146" y="922617"/>
            <a:ext cx="2839848" cy="2708337"/>
            <a:chOff x="748146" y="787400"/>
            <a:chExt cx="2839848" cy="2708337"/>
          </a:xfrm>
        </p:grpSpPr>
        <p:sp>
          <p:nvSpPr>
            <p:cNvPr id="20" name="円/楕円 19"/>
            <p:cNvSpPr/>
            <p:nvPr/>
          </p:nvSpPr>
          <p:spPr>
            <a:xfrm>
              <a:off x="748146" y="787400"/>
              <a:ext cx="2839848" cy="2708337"/>
            </a:xfrm>
            <a:custGeom>
              <a:avLst/>
              <a:gdLst/>
              <a:ahLst/>
              <a:cxnLst/>
              <a:rect l="l" t="t" r="r" b="b"/>
              <a:pathLst>
                <a:path w="2839848" h="2708337">
                  <a:moveTo>
                    <a:pt x="1419924" y="0"/>
                  </a:moveTo>
                  <a:cubicBezTo>
                    <a:pt x="2204126" y="0"/>
                    <a:pt x="2839848" y="563365"/>
                    <a:pt x="2839848" y="1258311"/>
                  </a:cubicBezTo>
                  <a:cubicBezTo>
                    <a:pt x="2839848" y="1637240"/>
                    <a:pt x="2650840" y="1977049"/>
                    <a:pt x="2351071" y="2206779"/>
                  </a:cubicBezTo>
                  <a:cubicBezTo>
                    <a:pt x="2383745" y="2375117"/>
                    <a:pt x="2314672" y="2570113"/>
                    <a:pt x="2158312" y="2708337"/>
                  </a:cubicBezTo>
                  <a:cubicBezTo>
                    <a:pt x="2150352" y="2587217"/>
                    <a:pt x="2116539" y="2475955"/>
                    <a:pt x="2059933" y="2380465"/>
                  </a:cubicBezTo>
                  <a:cubicBezTo>
                    <a:pt x="1868009" y="2467970"/>
                    <a:pt x="1650378" y="2516622"/>
                    <a:pt x="1419924" y="2516622"/>
                  </a:cubicBezTo>
                  <a:cubicBezTo>
                    <a:pt x="635722" y="2516622"/>
                    <a:pt x="0" y="1953257"/>
                    <a:pt x="0" y="1258311"/>
                  </a:cubicBezTo>
                  <a:cubicBezTo>
                    <a:pt x="0" y="563365"/>
                    <a:pt x="635722" y="0"/>
                    <a:pt x="1419924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8" name="テキスト ボックス 17"/>
            <p:cNvSpPr txBox="1"/>
            <p:nvPr/>
          </p:nvSpPr>
          <p:spPr>
            <a:xfrm>
              <a:off x="1024902" y="1630211"/>
              <a:ext cx="256309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学校のものを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大切に使うよ！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pic>
        <p:nvPicPr>
          <p:cNvPr id="27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8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4.44444E-6 L 0.30278 -4.44444E-6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9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38889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9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9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3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1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 flipH="1">
            <a:off x="271759" y="3304021"/>
            <a:ext cx="3099074" cy="340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295654" y="1630211"/>
            <a:ext cx="3413202" cy="5227789"/>
            <a:chOff x="5295654" y="1630211"/>
            <a:chExt cx="3413202" cy="5227789"/>
          </a:xfrm>
        </p:grpSpPr>
        <p:grpSp>
          <p:nvGrpSpPr>
            <p:cNvPr id="21" name="グループ化 20"/>
            <p:cNvGrpSpPr/>
            <p:nvPr/>
          </p:nvGrpSpPr>
          <p:grpSpPr>
            <a:xfrm>
              <a:off x="5295654" y="1630211"/>
              <a:ext cx="3413202" cy="2635306"/>
              <a:chOff x="4692254" y="1900652"/>
              <a:chExt cx="3413202" cy="2635306"/>
            </a:xfrm>
          </p:grpSpPr>
          <p:sp>
            <p:nvSpPr>
              <p:cNvPr id="23" name="円/楕円 20"/>
              <p:cNvSpPr/>
              <p:nvPr/>
            </p:nvSpPr>
            <p:spPr>
              <a:xfrm>
                <a:off x="4692254" y="1900652"/>
                <a:ext cx="3344068" cy="2635306"/>
              </a:xfrm>
              <a:custGeom>
                <a:avLst/>
                <a:gdLst/>
                <a:ahLst/>
                <a:cxnLst/>
                <a:rect l="l" t="t" r="r" b="b"/>
                <a:pathLst>
                  <a:path w="3344068" h="3176241">
                    <a:moveTo>
                      <a:pt x="1672034" y="0"/>
                    </a:moveTo>
                    <a:cubicBezTo>
                      <a:pt x="2595473" y="0"/>
                      <a:pt x="3344068" y="640963"/>
                      <a:pt x="3344068" y="1431630"/>
                    </a:cubicBezTo>
                    <a:cubicBezTo>
                      <a:pt x="3344068" y="2222297"/>
                      <a:pt x="2595473" y="2863260"/>
                      <a:pt x="1672034" y="2863260"/>
                    </a:cubicBezTo>
                    <a:cubicBezTo>
                      <a:pt x="1518001" y="2863260"/>
                      <a:pt x="1368832" y="2845426"/>
                      <a:pt x="1227552" y="2810506"/>
                    </a:cubicBezTo>
                    <a:cubicBezTo>
                      <a:pt x="1247700" y="2938741"/>
                      <a:pt x="1310352" y="3065503"/>
                      <a:pt x="1410586" y="3176241"/>
                    </a:cubicBezTo>
                    <a:cubicBezTo>
                      <a:pt x="1154030" y="3098995"/>
                      <a:pt x="967865" y="2913158"/>
                      <a:pt x="915747" y="2707258"/>
                    </a:cubicBezTo>
                    <a:cubicBezTo>
                      <a:pt x="372080" y="2472076"/>
                      <a:pt x="0" y="1989057"/>
                      <a:pt x="0" y="1431630"/>
                    </a:cubicBezTo>
                    <a:cubicBezTo>
                      <a:pt x="0" y="640963"/>
                      <a:pt x="748595" y="0"/>
                      <a:pt x="1672034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27" name="テキスト ボックス 26"/>
              <p:cNvSpPr txBox="1"/>
              <p:nvPr/>
            </p:nvSpPr>
            <p:spPr>
              <a:xfrm>
                <a:off x="5079058" y="2475733"/>
                <a:ext cx="302639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じゃあ私は</a:t>
                </a:r>
                <a:endParaRPr kumimoji="1"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ゴミを減らそうと</a:t>
                </a:r>
                <a:endPara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思う！</a:t>
                </a:r>
              </a:p>
            </p:txBody>
          </p:sp>
        </p:grpSp>
        <p:pic>
          <p:nvPicPr>
            <p:cNvPr id="7171" name="Picture 3" descr="\\oa-serv1\public\業務３課\04租税教育推進部\07テキスト・副読本等\03副読本パワーポイント版\副読本イラストデータ(ﾒﾃﾞｨｱMGから)\副読本のイラストPNG変換した\ユミ\P51-2-1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82458" y="3630954"/>
              <a:ext cx="2928142" cy="322704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グループ化 6"/>
          <p:cNvGrpSpPr/>
          <p:nvPr/>
        </p:nvGrpSpPr>
        <p:grpSpPr>
          <a:xfrm>
            <a:off x="490751" y="483207"/>
            <a:ext cx="4312364" cy="3634700"/>
            <a:chOff x="338571" y="483207"/>
            <a:chExt cx="4312364" cy="3634700"/>
          </a:xfrm>
        </p:grpSpPr>
        <p:sp>
          <p:nvSpPr>
            <p:cNvPr id="10" name="円/楕円 9"/>
            <p:cNvSpPr/>
            <p:nvPr/>
          </p:nvSpPr>
          <p:spPr>
            <a:xfrm>
              <a:off x="338571" y="483207"/>
              <a:ext cx="4312364" cy="3634700"/>
            </a:xfrm>
            <a:custGeom>
              <a:avLst/>
              <a:gdLst/>
              <a:ahLst/>
              <a:cxnLst/>
              <a:rect l="l" t="t" r="r" b="b"/>
              <a:pathLst>
                <a:path w="4312364" h="3634700">
                  <a:moveTo>
                    <a:pt x="2156182" y="0"/>
                  </a:moveTo>
                  <a:cubicBezTo>
                    <a:pt x="3347008" y="0"/>
                    <a:pt x="4312364" y="605248"/>
                    <a:pt x="4312364" y="1351860"/>
                  </a:cubicBezTo>
                  <a:cubicBezTo>
                    <a:pt x="4312364" y="2098472"/>
                    <a:pt x="3347008" y="2703720"/>
                    <a:pt x="2156182" y="2703720"/>
                  </a:cubicBezTo>
                  <a:lnTo>
                    <a:pt x="2071600" y="2701042"/>
                  </a:lnTo>
                  <a:lnTo>
                    <a:pt x="2814262" y="3634700"/>
                  </a:lnTo>
                  <a:lnTo>
                    <a:pt x="1431649" y="2623816"/>
                  </a:lnTo>
                  <a:cubicBezTo>
                    <a:pt x="597056" y="2438755"/>
                    <a:pt x="0" y="1939023"/>
                    <a:pt x="0" y="1351860"/>
                  </a:cubicBezTo>
                  <a:cubicBezTo>
                    <a:pt x="0" y="605248"/>
                    <a:pt x="965356" y="0"/>
                    <a:pt x="2156182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テキスト ボックス 21"/>
            <p:cNvSpPr txBox="1"/>
            <p:nvPr/>
          </p:nvSpPr>
          <p:spPr>
            <a:xfrm>
              <a:off x="642931" y="1079336"/>
              <a:ext cx="4008004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そっか！じゃあ、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ゴミにならないように、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給食を残さず食べることにするよ！！</a:t>
              </a:r>
              <a:endParaRPr kumimoji="1" lang="ja-JP" altLang="en-US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5284174" y="1593635"/>
            <a:ext cx="3887988" cy="5232854"/>
            <a:chOff x="5284174" y="1593635"/>
            <a:chExt cx="3887988" cy="5232854"/>
          </a:xfrm>
        </p:grpSpPr>
        <p:grpSp>
          <p:nvGrpSpPr>
            <p:cNvPr id="12" name="グループ化 11"/>
            <p:cNvGrpSpPr/>
            <p:nvPr/>
          </p:nvGrpSpPr>
          <p:grpSpPr>
            <a:xfrm>
              <a:off x="5284174" y="1593635"/>
              <a:ext cx="3887988" cy="2828352"/>
              <a:chOff x="5185424" y="1655688"/>
              <a:chExt cx="3887988" cy="2828352"/>
            </a:xfrm>
          </p:grpSpPr>
          <p:sp>
            <p:nvSpPr>
              <p:cNvPr id="28" name="円/楕円 27"/>
              <p:cNvSpPr/>
              <p:nvPr/>
            </p:nvSpPr>
            <p:spPr>
              <a:xfrm>
                <a:off x="5185424" y="1655688"/>
                <a:ext cx="3457490" cy="2828352"/>
              </a:xfrm>
              <a:custGeom>
                <a:avLst/>
                <a:gdLst/>
                <a:ahLst/>
                <a:cxnLst/>
                <a:rect l="l" t="t" r="r" b="b"/>
                <a:pathLst>
                  <a:path w="3401300" h="3148218">
                    <a:moveTo>
                      <a:pt x="1700650" y="0"/>
                    </a:moveTo>
                    <a:cubicBezTo>
                      <a:pt x="2639893" y="0"/>
                      <a:pt x="3401300" y="635659"/>
                      <a:pt x="3401300" y="1419783"/>
                    </a:cubicBezTo>
                    <a:cubicBezTo>
                      <a:pt x="3401300" y="2203907"/>
                      <a:pt x="2639893" y="2839566"/>
                      <a:pt x="1700650" y="2839566"/>
                    </a:cubicBezTo>
                    <a:cubicBezTo>
                      <a:pt x="1492977" y="2839566"/>
                      <a:pt x="1293997" y="2808490"/>
                      <a:pt x="1110532" y="2749947"/>
                    </a:cubicBezTo>
                    <a:cubicBezTo>
                      <a:pt x="1095348" y="2882126"/>
                      <a:pt x="1131500" y="3022399"/>
                      <a:pt x="1215424" y="3148216"/>
                    </a:cubicBezTo>
                    <a:lnTo>
                      <a:pt x="1215423" y="3148218"/>
                    </a:lnTo>
                    <a:cubicBezTo>
                      <a:pt x="994184" y="3048968"/>
                      <a:pt x="857232" y="2848352"/>
                      <a:pt x="857164" y="2651542"/>
                    </a:cubicBezTo>
                    <a:cubicBezTo>
                      <a:pt x="344831" y="2407926"/>
                      <a:pt x="0" y="1947473"/>
                      <a:pt x="0" y="1419783"/>
                    </a:cubicBezTo>
                    <a:cubicBezTo>
                      <a:pt x="0" y="635659"/>
                      <a:pt x="761407" y="0"/>
                      <a:pt x="170065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/>
              </a:p>
            </p:txBody>
          </p:sp>
          <p:sp>
            <p:nvSpPr>
              <p:cNvPr id="8" name="テキスト ボックス 7"/>
              <p:cNvSpPr txBox="1"/>
              <p:nvPr/>
            </p:nvSpPr>
            <p:spPr>
              <a:xfrm>
                <a:off x="5419501" y="2490377"/>
                <a:ext cx="3653911" cy="83099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いつも</a:t>
                </a:r>
                <a:r>
                  <a:rPr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ほかの人の分</a:t>
                </a:r>
                <a:endParaRPr lang="en-US" altLang="ja-JP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endParaRPr>
              </a:p>
              <a:p>
                <a:r>
                  <a:rPr lang="ja-JP" altLang="en-US" sz="2400" dirty="0" err="1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まで</a:t>
                </a:r>
                <a:r>
                  <a:rPr kumimoji="1" lang="ja-JP" altLang="en-US" sz="2400" dirty="0">
                    <a:latin typeface="HG丸ｺﾞｼｯｸM-PRO" panose="020F0600000000000000" pitchFamily="50" charset="-128"/>
                    <a:ea typeface="HG丸ｺﾞｼｯｸM-PRO" panose="020F0600000000000000" pitchFamily="50" charset="-128"/>
                  </a:rPr>
                  <a:t>食べてるじゃん！</a:t>
                </a:r>
              </a:p>
            </p:txBody>
          </p:sp>
        </p:grpSp>
        <p:pic>
          <p:nvPicPr>
            <p:cNvPr id="6147" name="Picture 3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5994400" y="3662464"/>
              <a:ext cx="2838035" cy="31640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8194" name="Picture 2" descr="\\oa-serv1\public\業務３課\04租税教育推進部\07テキスト・副読本等\03副読本パワーポイント版\副読本イラストデータ(ﾒﾃﾞｨｱMGから)\副読本のイラストPNG変換した\タイチ\P51-2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flipH="1">
            <a:off x="2494753" y="3417747"/>
            <a:ext cx="3950419" cy="3342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枠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653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xit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oa-serv1\public\業務３課\04租税教育推進部\07テキスト・副読本等\03副読本パワーポイント版\副読本イラストデータ(ﾒﾃﾞｨｱMGから)\副読本のイラストPNG変換した\P2-2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022" y="2513502"/>
            <a:ext cx="2007211" cy="40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oa-serv1\public\業務３課\04租税教育推進部\07テキスト・副読本等\03副読本パワーポイント版\副読本イラストデータ(ﾒﾃﾞｨｱMGから)\副読本のイラストPNG変換した\P2-2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285" y="2880034"/>
            <a:ext cx="1629102" cy="36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6151836" y="668740"/>
            <a:ext cx="2125980" cy="2813115"/>
            <a:chOff x="3557719" y="612474"/>
            <a:chExt cx="2125980" cy="2813115"/>
          </a:xfrm>
        </p:grpSpPr>
        <p:sp>
          <p:nvSpPr>
            <p:cNvPr id="5" name="円/楕円 4"/>
            <p:cNvSpPr/>
            <p:nvPr/>
          </p:nvSpPr>
          <p:spPr>
            <a:xfrm>
              <a:off x="3557719" y="612474"/>
              <a:ext cx="2125980" cy="2813115"/>
            </a:xfrm>
            <a:custGeom>
              <a:avLst/>
              <a:gdLst/>
              <a:ahLst/>
              <a:cxnLst/>
              <a:rect l="l" t="t" r="r" b="b"/>
              <a:pathLst>
                <a:path w="2125980" h="2813115">
                  <a:moveTo>
                    <a:pt x="901701" y="2676637"/>
                  </a:moveTo>
                  <a:cubicBezTo>
                    <a:pt x="949833" y="2676637"/>
                    <a:pt x="988852" y="2707189"/>
                    <a:pt x="988852" y="2744876"/>
                  </a:cubicBezTo>
                  <a:cubicBezTo>
                    <a:pt x="988852" y="2782563"/>
                    <a:pt x="949833" y="2813115"/>
                    <a:pt x="901701" y="2813115"/>
                  </a:cubicBezTo>
                  <a:cubicBezTo>
                    <a:pt x="853569" y="2813115"/>
                    <a:pt x="814550" y="2782563"/>
                    <a:pt x="814550" y="2744876"/>
                  </a:cubicBezTo>
                  <a:cubicBezTo>
                    <a:pt x="814550" y="2707189"/>
                    <a:pt x="853569" y="2676637"/>
                    <a:pt x="901701" y="2676637"/>
                  </a:cubicBezTo>
                  <a:close/>
                  <a:moveTo>
                    <a:pt x="1219747" y="2431050"/>
                  </a:moveTo>
                  <a:cubicBezTo>
                    <a:pt x="1293346" y="2431050"/>
                    <a:pt x="1353009" y="2479933"/>
                    <a:pt x="1353009" y="2540233"/>
                  </a:cubicBezTo>
                  <a:cubicBezTo>
                    <a:pt x="1353009" y="2600533"/>
                    <a:pt x="1293346" y="2649416"/>
                    <a:pt x="1219747" y="2649416"/>
                  </a:cubicBezTo>
                  <a:cubicBezTo>
                    <a:pt x="1146148" y="2649416"/>
                    <a:pt x="1086485" y="2600533"/>
                    <a:pt x="1086485" y="2540233"/>
                  </a:cubicBezTo>
                  <a:cubicBezTo>
                    <a:pt x="1086485" y="2479933"/>
                    <a:pt x="1146148" y="2431050"/>
                    <a:pt x="1219747" y="2431050"/>
                  </a:cubicBezTo>
                  <a:close/>
                  <a:moveTo>
                    <a:pt x="1062990" y="0"/>
                  </a:moveTo>
                  <a:cubicBezTo>
                    <a:pt x="1650063" y="0"/>
                    <a:pt x="2125980" y="470885"/>
                    <a:pt x="2125980" y="1051752"/>
                  </a:cubicBezTo>
                  <a:cubicBezTo>
                    <a:pt x="2125980" y="1423272"/>
                    <a:pt x="1931291" y="1749800"/>
                    <a:pt x="1636880" y="1936167"/>
                  </a:cubicBezTo>
                  <a:cubicBezTo>
                    <a:pt x="1698840" y="1973414"/>
                    <a:pt x="1737237" y="2034478"/>
                    <a:pt x="1737237" y="2102889"/>
                  </a:cubicBezTo>
                  <a:cubicBezTo>
                    <a:pt x="1737237" y="2223489"/>
                    <a:pt x="1617910" y="2321254"/>
                    <a:pt x="1470713" y="2321254"/>
                  </a:cubicBezTo>
                  <a:cubicBezTo>
                    <a:pt x="1323516" y="2321254"/>
                    <a:pt x="1204189" y="2223489"/>
                    <a:pt x="1204189" y="2102889"/>
                  </a:cubicBezTo>
                  <a:lnTo>
                    <a:pt x="1205408" y="2092980"/>
                  </a:lnTo>
                  <a:cubicBezTo>
                    <a:pt x="1158927" y="2100311"/>
                    <a:pt x="1111335" y="2103504"/>
                    <a:pt x="1062990" y="2103504"/>
                  </a:cubicBezTo>
                  <a:cubicBezTo>
                    <a:pt x="475917" y="2103504"/>
                    <a:pt x="0" y="1632619"/>
                    <a:pt x="0" y="1051752"/>
                  </a:cubicBezTo>
                  <a:cubicBezTo>
                    <a:pt x="0" y="470885"/>
                    <a:pt x="475917" y="0"/>
                    <a:pt x="1062990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 bwMode="auto">
            <a:xfrm>
              <a:off x="3928242" y="802068"/>
              <a:ext cx="1431925" cy="19132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グループ化 10"/>
          <p:cNvGrpSpPr/>
          <p:nvPr/>
        </p:nvGrpSpPr>
        <p:grpSpPr>
          <a:xfrm>
            <a:off x="1173709" y="668740"/>
            <a:ext cx="3007252" cy="2102602"/>
            <a:chOff x="369392" y="1393135"/>
            <a:chExt cx="3007252" cy="2102602"/>
          </a:xfrm>
        </p:grpSpPr>
        <p:sp>
          <p:nvSpPr>
            <p:cNvPr id="12" name="円/楕円 19"/>
            <p:cNvSpPr/>
            <p:nvPr/>
          </p:nvSpPr>
          <p:spPr>
            <a:xfrm>
              <a:off x="369392" y="1393135"/>
              <a:ext cx="3007252" cy="2102602"/>
            </a:xfrm>
            <a:custGeom>
              <a:avLst/>
              <a:gdLst/>
              <a:ahLst/>
              <a:cxnLst/>
              <a:rect l="l" t="t" r="r" b="b"/>
              <a:pathLst>
                <a:path w="2839848" h="2708337">
                  <a:moveTo>
                    <a:pt x="1419924" y="0"/>
                  </a:moveTo>
                  <a:cubicBezTo>
                    <a:pt x="2204126" y="0"/>
                    <a:pt x="2839848" y="563365"/>
                    <a:pt x="2839848" y="1258311"/>
                  </a:cubicBezTo>
                  <a:cubicBezTo>
                    <a:pt x="2839848" y="1637240"/>
                    <a:pt x="2650840" y="1977049"/>
                    <a:pt x="2351071" y="2206779"/>
                  </a:cubicBezTo>
                  <a:cubicBezTo>
                    <a:pt x="2383745" y="2375117"/>
                    <a:pt x="2314672" y="2570113"/>
                    <a:pt x="2158312" y="2708337"/>
                  </a:cubicBezTo>
                  <a:cubicBezTo>
                    <a:pt x="2150352" y="2587217"/>
                    <a:pt x="2116539" y="2475955"/>
                    <a:pt x="2059933" y="2380465"/>
                  </a:cubicBezTo>
                  <a:cubicBezTo>
                    <a:pt x="1868009" y="2467970"/>
                    <a:pt x="1650378" y="2516622"/>
                    <a:pt x="1419924" y="2516622"/>
                  </a:cubicBezTo>
                  <a:cubicBezTo>
                    <a:pt x="635722" y="2516622"/>
                    <a:pt x="0" y="1953257"/>
                    <a:pt x="0" y="1258311"/>
                  </a:cubicBezTo>
                  <a:cubicBezTo>
                    <a:pt x="0" y="563365"/>
                    <a:pt x="635722" y="0"/>
                    <a:pt x="1419924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13" name="テキスト ボックス 12"/>
            <p:cNvSpPr txBox="1"/>
            <p:nvPr/>
          </p:nvSpPr>
          <p:spPr>
            <a:xfrm>
              <a:off x="727952" y="1761745"/>
              <a:ext cx="256309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</a:t>
              </a:r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そういえばさ、</a:t>
              </a:r>
              <a:endParaRPr kumimoji="1"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先生ってどこに</a:t>
              </a:r>
              <a:endParaRPr lang="en-US" altLang="ja-JP" sz="2400" dirty="0"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kumimoji="1" lang="ja-JP" altLang="en-US" sz="2400" dirty="0"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行ったのかな？</a:t>
              </a:r>
            </a:p>
          </p:txBody>
        </p:sp>
      </p:grpSp>
      <p:pic>
        <p:nvPicPr>
          <p:cNvPr id="14" name="枠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41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horzBrick">
          <a:fgClr>
            <a:schemeClr val="tx2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oa-serv1\public\業務３課\04租税教育推進部\07テキスト・副読本等\03副読本パワーポイント版\副読本イラストデータ(ﾒﾃﾞｨｱMGから)\副読本のイラストPNG変換した\P2-2c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863022" y="2513502"/>
            <a:ext cx="2007211" cy="4058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\\oa-serv1\public\業務３課\04租税教育推進部\07テキスト・副読本等\03副読本パワーポイント版\副読本イラストデータ(ﾒﾃﾞｨｱMGから)\副読本のイラストPNG変換した\P2-2d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37285" y="2880034"/>
            <a:ext cx="1629102" cy="36537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\\oa-serv1\public\業務３課\04租税教育推進部\07テキスト・副読本等\03副読本パワーポイント版\副読本イラストデータ(ﾒﾃﾞｨｱMGから)\副読本のイラストPNG変換した\P55-1s-3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2959" y="2878393"/>
            <a:ext cx="1692093" cy="3652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\\oa-serv1\public\業務３課\04租税教育推進部\07テキスト・副読本等\03副読本パワーポイント版\副読本イラストデータ(ﾒﾃﾞｨｱMGから)\副読本のイラストPNG変換した\P55-1s-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02321" y="3159686"/>
            <a:ext cx="2000143" cy="3357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\\oa-serv1\public\業務３課\04租税教育推進部\07テキスト・副読本等\03副読本パワーポイント版\副読本イラストデータ(ﾒﾃﾞｨｱMGから)\副読本のイラストPNG変換した\P55-1s-1 - コピー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7645" y="808662"/>
            <a:ext cx="2941157" cy="57572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\\oa-serv1\public\業務３課\04租税教育推進部\07テキスト・副読本等\03副読本パワーポイント版\副読本イラストデータ(ﾒﾃﾞｨｱMGから)\副読本のイラストPNG変換した\P55-1s-1 - コピー (2)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2063" y="546195"/>
            <a:ext cx="915987" cy="123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\\oa-serv1\public\業務３課\04租税教育推進部\07テキスト・副読本等\03副読本パワーポイント版\副読本イラストデータ(ﾒﾃﾞｨｱMGから)\副読本のイラストPNG変換した\P55-1s-1 - コピー (2)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66571" flipH="1">
            <a:off x="2043183" y="2469781"/>
            <a:ext cx="443736" cy="6151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枠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9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12581E-6 L -0.25746 4.1258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82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2.32192E-6 L -0.32326 -0.0018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63" y="-9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accel="50000" decel="5000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animMotion origin="layout" path="M 2.77778E-7 -2.77521E-6 L -0.36788 -0.00208 " pathEditMode="relative" rAng="0" ptsTypes="AA">
                                      <p:cBhvr>
                                        <p:cTn id="10" dur="19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03" y="-1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200"/>
                            </p:stCondLst>
                            <p:childTnLst>
                              <p:par>
                                <p:cTn id="16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3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5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100"/>
                            </p:stCondLst>
                            <p:childTnLst>
                              <p:par>
                                <p:cTn id="2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700"/>
                            </p:stCondLst>
                            <p:childTnLst>
                              <p:par>
                                <p:cTn id="31" presetID="26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3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6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4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6000">
              <a:srgbClr val="5E9EFF">
                <a:lumMod val="67000"/>
              </a:srgbClr>
            </a:gs>
            <a:gs pos="51000">
              <a:srgbClr val="85C2FF"/>
            </a:gs>
            <a:gs pos="72000">
              <a:srgbClr val="C4D6EB"/>
            </a:gs>
            <a:gs pos="100000">
              <a:schemeClr val="bg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枠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1026" name="Picture 2" descr="\\oa-serv1\public\業務３課\04租税教育推進部\07テキスト・副読本等\03副読本パワーポイント版\副読本イラストデータ(ﾒﾃﾞｨｱMGから)\副読本のイラストPNG変換した\P54-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69850" y="2860052"/>
            <a:ext cx="9413548" cy="4125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テキスト ボックス 6"/>
          <p:cNvSpPr txBox="1"/>
          <p:nvPr/>
        </p:nvSpPr>
        <p:spPr>
          <a:xfrm>
            <a:off x="292100" y="317336"/>
            <a:ext cx="8661400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3000"/>
              </a:lnSpc>
            </a:pPr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税金はみんなで決めるルールです。</a:t>
            </a:r>
            <a:endParaRPr kumimoji="1" lang="en-US" altLang="ja-JP" sz="24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将来、みなさんが決めていくことができます。</a:t>
            </a:r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そのために</a:t>
            </a:r>
            <a:endParaRPr kumimoji="1" lang="en-US" altLang="ja-JP" sz="24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「</a:t>
            </a:r>
            <a:r>
              <a:rPr lang="ja-JP" altLang="en-US" sz="2400" b="1" u="sng" dirty="0">
                <a:solidFill>
                  <a:schemeClr val="bg1"/>
                </a:solidFill>
                <a:uFill>
                  <a:solidFill>
                    <a:srgbClr val="D1F3FF"/>
                  </a:solidFill>
                </a:u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税金について納税のことばかりでなく、税金の使い道にも</a:t>
            </a:r>
            <a:endParaRPr lang="en-US" altLang="ja-JP" sz="2400" b="1" u="sng" dirty="0">
              <a:solidFill>
                <a:schemeClr val="bg1"/>
              </a:solidFill>
              <a:uFill>
                <a:solidFill>
                  <a:srgbClr val="D1F3FF"/>
                </a:solidFill>
              </a:u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lang="ja-JP" altLang="en-US" sz="2400" b="1" u="sng" dirty="0">
                <a:solidFill>
                  <a:schemeClr val="bg1"/>
                </a:solidFill>
                <a:uFill>
                  <a:solidFill>
                    <a:srgbClr val="D1F3FF"/>
                  </a:solidFill>
                </a:u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関心を持つこと</a:t>
            </a:r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」、「</a:t>
            </a:r>
            <a:r>
              <a:rPr lang="ja-JP" altLang="en-US" sz="2400" b="1" u="sng" dirty="0">
                <a:solidFill>
                  <a:schemeClr val="bg1"/>
                </a:solidFill>
                <a:uFill>
                  <a:solidFill>
                    <a:srgbClr val="D1F3FF"/>
                  </a:solidFill>
                </a:u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税金をより公平に集めて、限られた大切な財源を有効に使うために何をすべきか考えること</a:t>
            </a:r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」。</a:t>
            </a:r>
            <a:endParaRPr lang="en-US" altLang="ja-JP" sz="24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pPr>
              <a:lnSpc>
                <a:spcPts val="3000"/>
              </a:lnSpc>
            </a:pPr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これが日本の国民と</a:t>
            </a:r>
            <a:r>
              <a:rPr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し</a:t>
            </a:r>
            <a:r>
              <a:rPr kumimoji="1" lang="ja-JP" altLang="en-US" sz="2400" b="1" dirty="0">
                <a:solidFill>
                  <a:schemeClr val="bg1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て、大人もそしてみなさんも一緒に考えていくべき課題なのです。</a:t>
            </a:r>
            <a:endParaRPr kumimoji="1" lang="en-US" altLang="ja-JP" sz="2400" b="1" dirty="0">
              <a:solidFill>
                <a:schemeClr val="bg1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27869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98750">
              <a:srgbClr val="8B9DA1">
                <a:lumMod val="31000"/>
                <a:lumOff val="69000"/>
              </a:srgbClr>
            </a:gs>
            <a:gs pos="0">
              <a:srgbClr val="5E9EFF"/>
            </a:gs>
            <a:gs pos="27000">
              <a:srgbClr val="92C6FB"/>
            </a:gs>
            <a:gs pos="38000">
              <a:srgbClr val="C4D6EB"/>
            </a:gs>
            <a:gs pos="50000">
              <a:srgbClr val="FFEBFA"/>
            </a:gs>
          </a:gsLst>
          <a:lin ang="48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oa-serv1\public\業務３課\04租税教育推進部\07テキスト・副読本等\03副読本パワーポイント版\第2弾　ゲーム編\制作過程\（材料）千種氏新規イラスト\ヘルメット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69744" y="492671"/>
            <a:ext cx="6928604" cy="3779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テキスト ボックス 1"/>
          <p:cNvSpPr txBox="1"/>
          <p:nvPr/>
        </p:nvSpPr>
        <p:spPr>
          <a:xfrm>
            <a:off x="6237026" y="5540991"/>
            <a:ext cx="244169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4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お わ り</a:t>
            </a:r>
            <a:endParaRPr kumimoji="1" lang="ja-JP" altLang="en-US" sz="4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69145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0">
              <a:srgbClr val="FEE7F2"/>
            </a:gs>
            <a:gs pos="21000">
              <a:srgbClr val="FAC77D"/>
            </a:gs>
            <a:gs pos="45000">
              <a:srgbClr val="FBA97D"/>
            </a:gs>
            <a:gs pos="60000">
              <a:srgbClr val="FBD49C"/>
            </a:gs>
            <a:gs pos="75000">
              <a:srgbClr val="FEE7F2">
                <a:lumMod val="0"/>
                <a:lumOff val="100000"/>
              </a:srgb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58763" y="1093586"/>
            <a:ext cx="5227636" cy="5647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グループ化 2"/>
          <p:cNvGrpSpPr/>
          <p:nvPr/>
        </p:nvGrpSpPr>
        <p:grpSpPr>
          <a:xfrm>
            <a:off x="3842363" y="786304"/>
            <a:ext cx="6128674" cy="2723844"/>
            <a:chOff x="3954161" y="1016000"/>
            <a:chExt cx="5890448" cy="2541234"/>
          </a:xfrm>
        </p:grpSpPr>
        <p:sp>
          <p:nvSpPr>
            <p:cNvPr id="6" name="円/楕円 8"/>
            <p:cNvSpPr/>
            <p:nvPr/>
          </p:nvSpPr>
          <p:spPr>
            <a:xfrm flipH="1">
              <a:off x="3954161" y="1016000"/>
              <a:ext cx="4757350" cy="2541234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ja-JP" altLang="en-US" sz="4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　</a:t>
              </a:r>
            </a:p>
          </p:txBody>
        </p:sp>
        <p:sp>
          <p:nvSpPr>
            <p:cNvPr id="7" name="テキスト ボックス 6"/>
            <p:cNvSpPr txBox="1"/>
            <p:nvPr/>
          </p:nvSpPr>
          <p:spPr>
            <a:xfrm>
              <a:off x="4091088" y="1690569"/>
              <a:ext cx="5753521" cy="12347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40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さあ、</a:t>
              </a:r>
              <a:endParaRPr lang="en-US" altLang="ja-JP" sz="40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40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ゲームを始めよう！</a:t>
              </a:r>
            </a:p>
          </p:txBody>
        </p:sp>
      </p:grp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3372874" y="3313638"/>
            <a:ext cx="2100826" cy="3351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枠"/>
          <p:cNvPicPr>
            <a:picLocks noChangeAspect="1"/>
          </p:cNvPicPr>
          <p:nvPr/>
        </p:nvPicPr>
        <p:blipFill>
          <a:blip r:embed="rId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71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7000">
              <a:schemeClr val="bg1"/>
            </a:gs>
            <a:gs pos="0">
              <a:srgbClr val="FFFFC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円/楕円 8"/>
          <p:cNvSpPr/>
          <p:nvPr/>
        </p:nvSpPr>
        <p:spPr>
          <a:xfrm>
            <a:off x="574393" y="2588550"/>
            <a:ext cx="2602963" cy="28046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9C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5" name="円/楕円 24"/>
          <p:cNvSpPr/>
          <p:nvPr/>
        </p:nvSpPr>
        <p:spPr>
          <a:xfrm>
            <a:off x="3299918" y="2606951"/>
            <a:ext cx="2602963" cy="28046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9C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26" name="円/楕円 25"/>
          <p:cNvSpPr/>
          <p:nvPr/>
        </p:nvSpPr>
        <p:spPr>
          <a:xfrm>
            <a:off x="6028662" y="2606951"/>
            <a:ext cx="2602963" cy="2804654"/>
          </a:xfrm>
          <a:prstGeom prst="ellipse">
            <a:avLst/>
          </a:prstGeom>
          <a:solidFill>
            <a:schemeClr val="bg1"/>
          </a:solidFill>
          <a:ln w="38100">
            <a:solidFill>
              <a:srgbClr val="09C4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sp>
        <p:nvSpPr>
          <p:cNvPr id="7" name="角丸四角形 6"/>
          <p:cNvSpPr/>
          <p:nvPr/>
        </p:nvSpPr>
        <p:spPr>
          <a:xfrm>
            <a:off x="463337" y="431530"/>
            <a:ext cx="8220772" cy="1326805"/>
          </a:xfrm>
          <a:prstGeom prst="roundRect">
            <a:avLst/>
          </a:prstGeom>
          <a:solidFill>
            <a:srgbClr val="3FD1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2734255" y="5473946"/>
            <a:ext cx="3761413" cy="10284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\\oa-serv1\public\業務３課\04租税教育推進部\07テキスト・副読本等\03副読本パワーポイント版\副読本イラストデータ(ﾒﾃﾞｨｱMGから)\副読本のイラストPNG変換した\税キング\P23-1-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94675" y="446601"/>
            <a:ext cx="1384585" cy="12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ahashi\Desktop\図1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07360" y="2002314"/>
            <a:ext cx="1080296" cy="1071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ahashi\Desktop\図2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17139" y="1993654"/>
            <a:ext cx="1080296" cy="1080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akahashi\Desktop\図3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59796" y="2002314"/>
            <a:ext cx="1088956" cy="1097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668187" y="670938"/>
            <a:ext cx="78110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みなさんのクラスを一つの国として考えて、</a:t>
            </a:r>
            <a:endParaRPr lang="en-US" altLang="ja-JP" sz="2400" dirty="0">
              <a:solidFill>
                <a:prstClr val="black"/>
              </a:solidFill>
              <a:latin typeface="HG丸ｺﾞｼｯｸM-PRO" panose="020F0600000000000000" pitchFamily="50" charset="-128"/>
              <a:ea typeface="HG丸ｺﾞｼｯｸM-PRO" panose="020F0600000000000000" pitchFamily="50" charset="-128"/>
            </a:endParaRPr>
          </a:p>
          <a:p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その中を三つのグループに分けてみましょう。</a:t>
            </a:r>
          </a:p>
        </p:txBody>
      </p:sp>
      <p:pic>
        <p:nvPicPr>
          <p:cNvPr id="2" name="Picture 2" descr="C:\Users\takahashi\Desktop\ppt\P34 - コピー - コピー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7738" y="2729369"/>
            <a:ext cx="2861060" cy="253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takahashi\Desktop\ppt\P34 - コピー (2)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55804" y="2697808"/>
            <a:ext cx="2356093" cy="2744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takahashi\Desktop\ppt\P34 - コピー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7663" y="2545166"/>
            <a:ext cx="2480379" cy="278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枠"/>
          <p:cNvPicPr>
            <a:picLocks noChangeAspect="1"/>
          </p:cNvPicPr>
          <p:nvPr/>
        </p:nvPicPr>
        <p:blipFill>
          <a:blip r:embed="rId10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0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2"/>
                                        </p:tgtEl>
                                      </p:cBhvr>
                                      <p:by x="113000" y="113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13000" y="113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13000" y="113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" name="グループ化 47"/>
          <p:cNvGrpSpPr/>
          <p:nvPr/>
        </p:nvGrpSpPr>
        <p:grpSpPr>
          <a:xfrm>
            <a:off x="3746793" y="3291074"/>
            <a:ext cx="1908396" cy="1582752"/>
            <a:chOff x="3871934" y="3625972"/>
            <a:chExt cx="1908396" cy="1582752"/>
          </a:xfrm>
        </p:grpSpPr>
        <p:grpSp>
          <p:nvGrpSpPr>
            <p:cNvPr id="49" name="グループ化 48"/>
            <p:cNvGrpSpPr>
              <a:grpSpLocks noChangeAspect="1"/>
            </p:cNvGrpSpPr>
            <p:nvPr/>
          </p:nvGrpSpPr>
          <p:grpSpPr>
            <a:xfrm>
              <a:off x="3871934" y="3625972"/>
              <a:ext cx="1908396" cy="1582752"/>
              <a:chOff x="2069391" y="2578100"/>
              <a:chExt cx="3231037" cy="2679700"/>
            </a:xfrm>
          </p:grpSpPr>
          <p:sp>
            <p:nvSpPr>
              <p:cNvPr id="51" name="角丸四角形 50"/>
              <p:cNvSpPr/>
              <p:nvPr/>
            </p:nvSpPr>
            <p:spPr>
              <a:xfrm>
                <a:off x="2294260" y="2971799"/>
                <a:ext cx="2832100" cy="1955800"/>
              </a:xfrm>
              <a:prstGeom prst="roundRect">
                <a:avLst>
                  <a:gd name="adj" fmla="val 47436"/>
                </a:avLst>
              </a:prstGeom>
              <a:solidFill>
                <a:schemeClr val="bg1">
                  <a:lumMod val="85000"/>
                </a:schemeClr>
              </a:solid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角丸四角形 4"/>
              <p:cNvSpPr/>
              <p:nvPr/>
            </p:nvSpPr>
            <p:spPr>
              <a:xfrm>
                <a:off x="2069391" y="3149600"/>
                <a:ext cx="3231037" cy="2108200"/>
              </a:xfrm>
              <a:custGeom>
                <a:avLst/>
                <a:gdLst>
                  <a:gd name="connsiteX0" fmla="*/ 0 w 3360275"/>
                  <a:gd name="connsiteY0" fmla="*/ 1123950 h 2247900"/>
                  <a:gd name="connsiteX1" fmla="*/ 1123950 w 3360275"/>
                  <a:gd name="connsiteY1" fmla="*/ 0 h 2247900"/>
                  <a:gd name="connsiteX2" fmla="*/ 2236325 w 3360275"/>
                  <a:gd name="connsiteY2" fmla="*/ 0 h 2247900"/>
                  <a:gd name="connsiteX3" fmla="*/ 3360275 w 3360275"/>
                  <a:gd name="connsiteY3" fmla="*/ 1123950 h 2247900"/>
                  <a:gd name="connsiteX4" fmla="*/ 3360275 w 3360275"/>
                  <a:gd name="connsiteY4" fmla="*/ 1123950 h 2247900"/>
                  <a:gd name="connsiteX5" fmla="*/ 2236325 w 3360275"/>
                  <a:gd name="connsiteY5" fmla="*/ 2247900 h 2247900"/>
                  <a:gd name="connsiteX6" fmla="*/ 1123950 w 3360275"/>
                  <a:gd name="connsiteY6" fmla="*/ 2247900 h 2247900"/>
                  <a:gd name="connsiteX7" fmla="*/ 0 w 3360275"/>
                  <a:gd name="connsiteY7" fmla="*/ 1123950 h 2247900"/>
                  <a:gd name="connsiteX0" fmla="*/ 7137 w 3367412"/>
                  <a:gd name="connsiteY0" fmla="*/ 1123950 h 2247900"/>
                  <a:gd name="connsiteX1" fmla="*/ 1131087 w 3367412"/>
                  <a:gd name="connsiteY1" fmla="*/ 0 h 2247900"/>
                  <a:gd name="connsiteX2" fmla="*/ 2243462 w 3367412"/>
                  <a:gd name="connsiteY2" fmla="*/ 0 h 2247900"/>
                  <a:gd name="connsiteX3" fmla="*/ 3367412 w 3367412"/>
                  <a:gd name="connsiteY3" fmla="*/ 1123950 h 2247900"/>
                  <a:gd name="connsiteX4" fmla="*/ 3367412 w 3367412"/>
                  <a:gd name="connsiteY4" fmla="*/ 1123950 h 2247900"/>
                  <a:gd name="connsiteX5" fmla="*/ 2243462 w 3367412"/>
                  <a:gd name="connsiteY5" fmla="*/ 2247900 h 2247900"/>
                  <a:gd name="connsiteX6" fmla="*/ 813587 w 3367412"/>
                  <a:gd name="connsiteY6" fmla="*/ 2247900 h 2247900"/>
                  <a:gd name="connsiteX7" fmla="*/ 7137 w 3367412"/>
                  <a:gd name="connsiteY7" fmla="*/ 1123950 h 2247900"/>
                  <a:gd name="connsiteX0" fmla="*/ 7137 w 3367412"/>
                  <a:gd name="connsiteY0" fmla="*/ 1123950 h 2247900"/>
                  <a:gd name="connsiteX1" fmla="*/ 1131087 w 3367412"/>
                  <a:gd name="connsiteY1" fmla="*/ 0 h 2247900"/>
                  <a:gd name="connsiteX2" fmla="*/ 2243462 w 3367412"/>
                  <a:gd name="connsiteY2" fmla="*/ 0 h 2247900"/>
                  <a:gd name="connsiteX3" fmla="*/ 3367412 w 3367412"/>
                  <a:gd name="connsiteY3" fmla="*/ 1123950 h 2247900"/>
                  <a:gd name="connsiteX4" fmla="*/ 3367412 w 3367412"/>
                  <a:gd name="connsiteY4" fmla="*/ 1123950 h 2247900"/>
                  <a:gd name="connsiteX5" fmla="*/ 2497462 w 3367412"/>
                  <a:gd name="connsiteY5" fmla="*/ 2247900 h 2247900"/>
                  <a:gd name="connsiteX6" fmla="*/ 813587 w 3367412"/>
                  <a:gd name="connsiteY6" fmla="*/ 2247900 h 2247900"/>
                  <a:gd name="connsiteX7" fmla="*/ 7137 w 3367412"/>
                  <a:gd name="connsiteY7" fmla="*/ 1123950 h 2247900"/>
                  <a:gd name="connsiteX0" fmla="*/ 7137 w 3367412"/>
                  <a:gd name="connsiteY0" fmla="*/ 1123950 h 2260600"/>
                  <a:gd name="connsiteX1" fmla="*/ 1131087 w 3367412"/>
                  <a:gd name="connsiteY1" fmla="*/ 0 h 2260600"/>
                  <a:gd name="connsiteX2" fmla="*/ 2243462 w 3367412"/>
                  <a:gd name="connsiteY2" fmla="*/ 0 h 2260600"/>
                  <a:gd name="connsiteX3" fmla="*/ 3367412 w 3367412"/>
                  <a:gd name="connsiteY3" fmla="*/ 1123950 h 2260600"/>
                  <a:gd name="connsiteX4" fmla="*/ 3367412 w 3367412"/>
                  <a:gd name="connsiteY4" fmla="*/ 1123950 h 2260600"/>
                  <a:gd name="connsiteX5" fmla="*/ 2446662 w 3367412"/>
                  <a:gd name="connsiteY5" fmla="*/ 2260600 h 2260600"/>
                  <a:gd name="connsiteX6" fmla="*/ 813587 w 3367412"/>
                  <a:gd name="connsiteY6" fmla="*/ 2247900 h 2260600"/>
                  <a:gd name="connsiteX7" fmla="*/ 7137 w 3367412"/>
                  <a:gd name="connsiteY7" fmla="*/ 1123950 h 2260600"/>
                  <a:gd name="connsiteX0" fmla="*/ 3111 w 3363386"/>
                  <a:gd name="connsiteY0" fmla="*/ 1123950 h 2260600"/>
                  <a:gd name="connsiteX1" fmla="*/ 1127061 w 3363386"/>
                  <a:gd name="connsiteY1" fmla="*/ 0 h 2260600"/>
                  <a:gd name="connsiteX2" fmla="*/ 2239436 w 3363386"/>
                  <a:gd name="connsiteY2" fmla="*/ 0 h 2260600"/>
                  <a:gd name="connsiteX3" fmla="*/ 3363386 w 3363386"/>
                  <a:gd name="connsiteY3" fmla="*/ 1123950 h 2260600"/>
                  <a:gd name="connsiteX4" fmla="*/ 3363386 w 3363386"/>
                  <a:gd name="connsiteY4" fmla="*/ 1123950 h 2260600"/>
                  <a:gd name="connsiteX5" fmla="*/ 2442636 w 3363386"/>
                  <a:gd name="connsiteY5" fmla="*/ 2260600 h 2260600"/>
                  <a:gd name="connsiteX6" fmla="*/ 898461 w 3363386"/>
                  <a:gd name="connsiteY6" fmla="*/ 2235200 h 2260600"/>
                  <a:gd name="connsiteX7" fmla="*/ 3111 w 3363386"/>
                  <a:gd name="connsiteY7" fmla="*/ 1123950 h 2260600"/>
                  <a:gd name="connsiteX0" fmla="*/ 3111 w 3363386"/>
                  <a:gd name="connsiteY0" fmla="*/ 1123950 h 2260600"/>
                  <a:gd name="connsiteX1" fmla="*/ 1127061 w 3363386"/>
                  <a:gd name="connsiteY1" fmla="*/ 0 h 2260600"/>
                  <a:gd name="connsiteX2" fmla="*/ 2239436 w 3363386"/>
                  <a:gd name="connsiteY2" fmla="*/ 0 h 2260600"/>
                  <a:gd name="connsiteX3" fmla="*/ 3363386 w 3363386"/>
                  <a:gd name="connsiteY3" fmla="*/ 1123950 h 2260600"/>
                  <a:gd name="connsiteX4" fmla="*/ 3363386 w 3363386"/>
                  <a:gd name="connsiteY4" fmla="*/ 1123950 h 2260600"/>
                  <a:gd name="connsiteX5" fmla="*/ 2506136 w 3363386"/>
                  <a:gd name="connsiteY5" fmla="*/ 2260600 h 2260600"/>
                  <a:gd name="connsiteX6" fmla="*/ 898461 w 3363386"/>
                  <a:gd name="connsiteY6" fmla="*/ 2235200 h 2260600"/>
                  <a:gd name="connsiteX7" fmla="*/ 3111 w 3363386"/>
                  <a:gd name="connsiteY7" fmla="*/ 1123950 h 2260600"/>
                  <a:gd name="connsiteX0" fmla="*/ 3111 w 3363386"/>
                  <a:gd name="connsiteY0" fmla="*/ 1123950 h 2247900"/>
                  <a:gd name="connsiteX1" fmla="*/ 1127061 w 3363386"/>
                  <a:gd name="connsiteY1" fmla="*/ 0 h 2247900"/>
                  <a:gd name="connsiteX2" fmla="*/ 2239436 w 3363386"/>
                  <a:gd name="connsiteY2" fmla="*/ 0 h 2247900"/>
                  <a:gd name="connsiteX3" fmla="*/ 3363386 w 3363386"/>
                  <a:gd name="connsiteY3" fmla="*/ 1123950 h 2247900"/>
                  <a:gd name="connsiteX4" fmla="*/ 3363386 w 3363386"/>
                  <a:gd name="connsiteY4" fmla="*/ 1123950 h 2247900"/>
                  <a:gd name="connsiteX5" fmla="*/ 2544236 w 3363386"/>
                  <a:gd name="connsiteY5" fmla="*/ 2247900 h 2247900"/>
                  <a:gd name="connsiteX6" fmla="*/ 898461 w 3363386"/>
                  <a:gd name="connsiteY6" fmla="*/ 2235200 h 2247900"/>
                  <a:gd name="connsiteX7" fmla="*/ 3111 w 3363386"/>
                  <a:gd name="connsiteY7" fmla="*/ 1123950 h 2247900"/>
                  <a:gd name="connsiteX0" fmla="*/ 3111 w 3363386"/>
                  <a:gd name="connsiteY0" fmla="*/ 1123950 h 2247900"/>
                  <a:gd name="connsiteX1" fmla="*/ 1127061 w 3363386"/>
                  <a:gd name="connsiteY1" fmla="*/ 0 h 2247900"/>
                  <a:gd name="connsiteX2" fmla="*/ 2239436 w 3363386"/>
                  <a:gd name="connsiteY2" fmla="*/ 0 h 2247900"/>
                  <a:gd name="connsiteX3" fmla="*/ 3363386 w 3363386"/>
                  <a:gd name="connsiteY3" fmla="*/ 1123950 h 2247900"/>
                  <a:gd name="connsiteX4" fmla="*/ 3363386 w 3363386"/>
                  <a:gd name="connsiteY4" fmla="*/ 1123950 h 2247900"/>
                  <a:gd name="connsiteX5" fmla="*/ 2544236 w 3363386"/>
                  <a:gd name="connsiteY5" fmla="*/ 2247900 h 2247900"/>
                  <a:gd name="connsiteX6" fmla="*/ 898461 w 3363386"/>
                  <a:gd name="connsiteY6" fmla="*/ 2235200 h 2247900"/>
                  <a:gd name="connsiteX7" fmla="*/ 3111 w 3363386"/>
                  <a:gd name="connsiteY7" fmla="*/ 1123950 h 2247900"/>
                  <a:gd name="connsiteX0" fmla="*/ 3904 w 3364179"/>
                  <a:gd name="connsiteY0" fmla="*/ 1123950 h 2247900"/>
                  <a:gd name="connsiteX1" fmla="*/ 1127854 w 3364179"/>
                  <a:gd name="connsiteY1" fmla="*/ 0 h 2247900"/>
                  <a:gd name="connsiteX2" fmla="*/ 2240229 w 3364179"/>
                  <a:gd name="connsiteY2" fmla="*/ 0 h 2247900"/>
                  <a:gd name="connsiteX3" fmla="*/ 3364179 w 3364179"/>
                  <a:gd name="connsiteY3" fmla="*/ 1123950 h 2247900"/>
                  <a:gd name="connsiteX4" fmla="*/ 3364179 w 3364179"/>
                  <a:gd name="connsiteY4" fmla="*/ 1123950 h 2247900"/>
                  <a:gd name="connsiteX5" fmla="*/ 2545029 w 3364179"/>
                  <a:gd name="connsiteY5" fmla="*/ 2247900 h 2247900"/>
                  <a:gd name="connsiteX6" fmla="*/ 899254 w 3364179"/>
                  <a:gd name="connsiteY6" fmla="*/ 2235200 h 2247900"/>
                  <a:gd name="connsiteX7" fmla="*/ 3904 w 3364179"/>
                  <a:gd name="connsiteY7" fmla="*/ 1123950 h 2247900"/>
                  <a:gd name="connsiteX0" fmla="*/ 1913 w 3362188"/>
                  <a:gd name="connsiteY0" fmla="*/ 1123950 h 2247900"/>
                  <a:gd name="connsiteX1" fmla="*/ 1125863 w 3362188"/>
                  <a:gd name="connsiteY1" fmla="*/ 0 h 2247900"/>
                  <a:gd name="connsiteX2" fmla="*/ 2238238 w 3362188"/>
                  <a:gd name="connsiteY2" fmla="*/ 0 h 2247900"/>
                  <a:gd name="connsiteX3" fmla="*/ 3362188 w 3362188"/>
                  <a:gd name="connsiteY3" fmla="*/ 1123950 h 2247900"/>
                  <a:gd name="connsiteX4" fmla="*/ 3362188 w 3362188"/>
                  <a:gd name="connsiteY4" fmla="*/ 1123950 h 2247900"/>
                  <a:gd name="connsiteX5" fmla="*/ 2543038 w 3362188"/>
                  <a:gd name="connsiteY5" fmla="*/ 2247900 h 2247900"/>
                  <a:gd name="connsiteX6" fmla="*/ 897263 w 3362188"/>
                  <a:gd name="connsiteY6" fmla="*/ 2235200 h 2247900"/>
                  <a:gd name="connsiteX7" fmla="*/ 1913 w 3362188"/>
                  <a:gd name="connsiteY7" fmla="*/ 1123950 h 2247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362188" h="2247900">
                    <a:moveTo>
                      <a:pt x="1913" y="1123950"/>
                    </a:moveTo>
                    <a:cubicBezTo>
                      <a:pt x="27313" y="586317"/>
                      <a:pt x="505123" y="0"/>
                      <a:pt x="1125863" y="0"/>
                    </a:cubicBezTo>
                    <a:lnTo>
                      <a:pt x="2238238" y="0"/>
                    </a:lnTo>
                    <a:cubicBezTo>
                      <a:pt x="2858978" y="0"/>
                      <a:pt x="3311388" y="503210"/>
                      <a:pt x="3362188" y="1123950"/>
                    </a:cubicBezTo>
                    <a:lnTo>
                      <a:pt x="3362188" y="1123950"/>
                    </a:lnTo>
                    <a:cubicBezTo>
                      <a:pt x="3362188" y="1744690"/>
                      <a:pt x="3163778" y="2247900"/>
                      <a:pt x="2543038" y="2247900"/>
                    </a:cubicBezTo>
                    <a:lnTo>
                      <a:pt x="897263" y="2235200"/>
                    </a:lnTo>
                    <a:cubicBezTo>
                      <a:pt x="200323" y="2222500"/>
                      <a:pt x="-23487" y="1661583"/>
                      <a:pt x="1913" y="1123950"/>
                    </a:cubicBezTo>
                    <a:close/>
                  </a:path>
                </a:pathLst>
              </a:custGeom>
              <a:blipFill>
                <a:blip r:embed="rId2"/>
                <a:tile tx="0" ty="0" sx="100000" sy="100000" flip="none" algn="tl"/>
              </a:blipFill>
              <a:ln w="381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grpSp>
            <p:nvGrpSpPr>
              <p:cNvPr id="53" name="グループ化 52"/>
              <p:cNvGrpSpPr/>
              <p:nvPr/>
            </p:nvGrpSpPr>
            <p:grpSpPr>
              <a:xfrm>
                <a:off x="3175375" y="2578100"/>
                <a:ext cx="1028700" cy="444500"/>
                <a:chOff x="1765114" y="850899"/>
                <a:chExt cx="1422586" cy="638346"/>
              </a:xfrm>
              <a:solidFill>
                <a:schemeClr val="bg1">
                  <a:lumMod val="85000"/>
                </a:schemeClr>
              </a:solidFill>
            </p:grpSpPr>
            <p:sp>
              <p:nvSpPr>
                <p:cNvPr id="56" name="円/楕円 10"/>
                <p:cNvSpPr/>
                <p:nvPr/>
              </p:nvSpPr>
              <p:spPr>
                <a:xfrm>
                  <a:off x="1765114" y="850900"/>
                  <a:ext cx="774886" cy="638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886" h="638345">
                      <a:moveTo>
                        <a:pt x="514536" y="0"/>
                      </a:moveTo>
                      <a:cubicBezTo>
                        <a:pt x="658323" y="0"/>
                        <a:pt x="774886" y="119406"/>
                        <a:pt x="774886" y="266700"/>
                      </a:cubicBezTo>
                      <a:cubicBezTo>
                        <a:pt x="774886" y="413994"/>
                        <a:pt x="658323" y="533400"/>
                        <a:pt x="514536" y="533400"/>
                      </a:cubicBezTo>
                      <a:cubicBezTo>
                        <a:pt x="479624" y="533400"/>
                        <a:pt x="446318" y="526361"/>
                        <a:pt x="416003" y="513334"/>
                      </a:cubicBezTo>
                      <a:cubicBezTo>
                        <a:pt x="305577" y="596867"/>
                        <a:pt x="161214" y="643445"/>
                        <a:pt x="3985" y="637901"/>
                      </a:cubicBezTo>
                      <a:lnTo>
                        <a:pt x="0" y="431056"/>
                      </a:lnTo>
                      <a:cubicBezTo>
                        <a:pt x="103384" y="437182"/>
                        <a:pt x="198478" y="411518"/>
                        <a:pt x="272074" y="362024"/>
                      </a:cubicBezTo>
                      <a:cubicBezTo>
                        <a:pt x="260281" y="332605"/>
                        <a:pt x="254186" y="300382"/>
                        <a:pt x="254186" y="266700"/>
                      </a:cubicBezTo>
                      <a:cubicBezTo>
                        <a:pt x="254186" y="119406"/>
                        <a:pt x="370749" y="0"/>
                        <a:pt x="514536" y="0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7" name="円/楕円 10"/>
                <p:cNvSpPr/>
                <p:nvPr/>
              </p:nvSpPr>
              <p:spPr>
                <a:xfrm flipH="1">
                  <a:off x="2451100" y="850899"/>
                  <a:ext cx="736600" cy="6383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4886" h="638345">
                      <a:moveTo>
                        <a:pt x="514536" y="0"/>
                      </a:moveTo>
                      <a:cubicBezTo>
                        <a:pt x="658323" y="0"/>
                        <a:pt x="774886" y="119406"/>
                        <a:pt x="774886" y="266700"/>
                      </a:cubicBezTo>
                      <a:cubicBezTo>
                        <a:pt x="774886" y="413994"/>
                        <a:pt x="658323" y="533400"/>
                        <a:pt x="514536" y="533400"/>
                      </a:cubicBezTo>
                      <a:cubicBezTo>
                        <a:pt x="479624" y="533400"/>
                        <a:pt x="446318" y="526361"/>
                        <a:pt x="416003" y="513334"/>
                      </a:cubicBezTo>
                      <a:cubicBezTo>
                        <a:pt x="305577" y="596867"/>
                        <a:pt x="161214" y="643445"/>
                        <a:pt x="3985" y="637901"/>
                      </a:cubicBezTo>
                      <a:lnTo>
                        <a:pt x="0" y="431056"/>
                      </a:lnTo>
                      <a:cubicBezTo>
                        <a:pt x="103384" y="437182"/>
                        <a:pt x="198478" y="411518"/>
                        <a:pt x="272074" y="362024"/>
                      </a:cubicBezTo>
                      <a:cubicBezTo>
                        <a:pt x="260281" y="332605"/>
                        <a:pt x="254186" y="300382"/>
                        <a:pt x="254186" y="266700"/>
                      </a:cubicBezTo>
                      <a:cubicBezTo>
                        <a:pt x="254186" y="119406"/>
                        <a:pt x="370749" y="0"/>
                        <a:pt x="514536" y="0"/>
                      </a:cubicBezTo>
                      <a:close/>
                    </a:path>
                  </a:pathLst>
                </a:custGeom>
                <a:grpFill/>
                <a:ln w="28575">
                  <a:solidFill>
                    <a:srgbClr val="00206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ja-JP" altLang="en-US">
                    <a:solidFill>
                      <a:prstClr val="white"/>
                    </a:solidFill>
                  </a:endParaRPr>
                </a:p>
              </p:txBody>
            </p:sp>
          </p:grpSp>
          <p:sp>
            <p:nvSpPr>
              <p:cNvPr id="54" name="円/楕円 53"/>
              <p:cNvSpPr/>
              <p:nvPr/>
            </p:nvSpPr>
            <p:spPr>
              <a:xfrm rot="18391045">
                <a:off x="3875833" y="2583888"/>
                <a:ext cx="91444" cy="1529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円/楕円 54"/>
              <p:cNvSpPr/>
              <p:nvPr/>
            </p:nvSpPr>
            <p:spPr>
              <a:xfrm rot="18391045">
                <a:off x="3554903" y="2577848"/>
                <a:ext cx="91444" cy="152909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ja-JP" altLang="en-US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50" name="Picture 10" descr="C:\Users\takahashi\Desktop\図5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86853" y="4137699"/>
              <a:ext cx="1370716" cy="9986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7" name="角丸四角形 6"/>
          <p:cNvSpPr/>
          <p:nvPr/>
        </p:nvSpPr>
        <p:spPr>
          <a:xfrm>
            <a:off x="463337" y="5054600"/>
            <a:ext cx="8220772" cy="1390035"/>
          </a:xfrm>
          <a:prstGeom prst="roundRect">
            <a:avLst/>
          </a:prstGeom>
          <a:solidFill>
            <a:srgbClr val="3FD1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626896" y="5159578"/>
            <a:ext cx="1342397" cy="1237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ahashi\Desktop\図1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3185" y="568200"/>
            <a:ext cx="751272" cy="7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ahashi\Desktop\図2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42964" y="559540"/>
            <a:ext cx="751271" cy="7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akahashi\Desktop\図3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8257" y="568201"/>
            <a:ext cx="757295" cy="7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854200" y="5159578"/>
            <a:ext cx="67926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国が必要とするお金が</a:t>
            </a:r>
            <a:r>
              <a:rPr lang="en-US" altLang="ja-JP" sz="2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300</a:t>
            </a:r>
            <a:r>
              <a:rPr lang="ja-JP" altLang="en-US" sz="2400" b="1" dirty="0">
                <a:solidFill>
                  <a:srgbClr val="FF0000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万円</a:t>
            </a:r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であると設定してみよう。 みんなの所得が同じとき、どのように集めるとよいかな？</a:t>
            </a:r>
          </a:p>
        </p:txBody>
      </p:sp>
      <p:pic>
        <p:nvPicPr>
          <p:cNvPr id="4102" name="hitoshi" descr="C:\Users\takahashi\Desktop\ppt\hitoshi-normal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2570" y="548722"/>
            <a:ext cx="2545676" cy="1862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5" name="Picture 9" descr="C:\Users\takahashi\Desktop\ppt\P36 - コピー - コピー (3) - コピー - コピー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0902">
            <a:off x="4277652" y="2223879"/>
            <a:ext cx="964237" cy="7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9" descr="C:\Users\takahashi\Desktop\ppt\P36 - コピー - コピー (3) - コピー - コピー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0902">
            <a:off x="7004471" y="2223879"/>
            <a:ext cx="964237" cy="7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C:\Users\takahashi\Desktop\ppt\P36 - コピー - コピー (3) - コピー - コピー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090902">
            <a:off x="1513144" y="2223876"/>
            <a:ext cx="964237" cy="777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7" name="Picture 11" descr="C:\Users\takahashi\Desktop\ppt\100万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57177">
            <a:off x="1563748" y="2263029"/>
            <a:ext cx="87461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11" descr="C:\Users\takahashi\Desktop\ppt\100万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57177">
            <a:off x="4225487" y="2263029"/>
            <a:ext cx="87461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Picture 11" descr="C:\Users\takahashi\Desktop\ppt\100万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457177">
            <a:off x="7053961" y="2277775"/>
            <a:ext cx="874615" cy="704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枠"/>
          <p:cNvPicPr>
            <a:picLocks noChangeAspect="1"/>
          </p:cNvPicPr>
          <p:nvPr/>
        </p:nvPicPr>
        <p:blipFill>
          <a:blip r:embed="rId11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  <p:pic>
        <p:nvPicPr>
          <p:cNvPr id="2" name="taichi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28" y="551305"/>
            <a:ext cx="2570143" cy="1877071"/>
          </a:xfrm>
          <a:prstGeom prst="rect">
            <a:avLst/>
          </a:prstGeom>
        </p:spPr>
      </p:pic>
      <p:pic>
        <p:nvPicPr>
          <p:cNvPr id="3" name="yumi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54787" y="549379"/>
            <a:ext cx="2548981" cy="186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814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1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38889E-6 -4.07407E-6 L 0.04479 0.11459 C 0.05347 0.13912 0.07292 0.1669 0.09531 0.18982 C 0.1217 0.21644 0.14514 0.23287 0.16545 0.23727 L 0.25955 0.26366 " pathEditMode="relative" rAng="-3162654" ptsTypes="FffFF">
                                      <p:cBhvr>
                                        <p:cTn id="41" dur="2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02" y="16111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53" presetClass="exit" presetSubtype="32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4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1" presetClass="path" presetSubtype="0" accel="50000" decel="5000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Motion origin="layout" path="M -4.72222E-6 -2.22222E-6 L -0.07083 0.0544 C -0.0868 0.06597 -0.09565 0.0831 -0.09565 0.10093 C -0.09565 0.1213 -0.0868 0.1375 -0.07083 0.14908 L -4.72222E-6 0.20371 " pathEditMode="relative" rAng="0" ptsTypes="FffFF">
                                      <p:cBhvr>
                                        <p:cTn id="51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10185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53" presetClass="exit" presetSubtype="32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8" presetClass="path" presetSubtype="0" accel="50000" decel="50000" fill="hold" nodeType="withEffect">
                                  <p:stCondLst>
                                    <p:cond delay="1300"/>
                                  </p:stCondLst>
                                  <p:childTnLst>
                                    <p:animMotion origin="layout" path="M 0.00139 -0.01667 L -0.03872 0.09305 C -0.04688 0.11689 -0.06407 0.14328 -0.08559 0.16527 C -0.10973 0.19074 -0.13247 0.20578 -0.15139 0.21041 L -0.24063 0.23564 " pathEditMode="relative" rAng="3121582" ptsTypes="FffFF">
                                      <p:cBhvr>
                                        <p:cTn id="61" dur="2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34" y="15463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1000">
              <a:schemeClr val="accent2">
                <a:lumMod val="60000"/>
                <a:lumOff val="40000"/>
              </a:schemeClr>
            </a:gs>
            <a:gs pos="0">
              <a:schemeClr val="accent2">
                <a:lumMod val="20000"/>
                <a:lumOff val="80000"/>
              </a:schemeClr>
            </a:gs>
            <a:gs pos="37000">
              <a:schemeClr val="accent2">
                <a:lumMod val="40000"/>
                <a:lumOff val="60000"/>
              </a:schemeClr>
            </a:gs>
            <a:gs pos="75000">
              <a:srgbClr val="FFEBFA">
                <a:lumMod val="0"/>
                <a:lumOff val="100000"/>
              </a:srgbClr>
            </a:gs>
            <a:gs pos="43000">
              <a:srgbClr val="FFEBFA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/>
        </p:nvSpPr>
        <p:spPr>
          <a:xfrm>
            <a:off x="463337" y="457200"/>
            <a:ext cx="8220772" cy="1092200"/>
          </a:xfrm>
          <a:prstGeom prst="roundRect">
            <a:avLst/>
          </a:prstGeom>
          <a:solidFill>
            <a:srgbClr val="3FD1FF">
              <a:alpha val="2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>
              <a:solidFill>
                <a:prstClr val="white"/>
              </a:solidFill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56890" y="519642"/>
            <a:ext cx="689700" cy="967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takahashi\Desktop\図1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6623" y="1658987"/>
            <a:ext cx="751272" cy="74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takahashi\Desktop\図2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5717" y="1657502"/>
            <a:ext cx="751271" cy="751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C:\Users\takahashi\Desktop\図3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39710" y="1666163"/>
            <a:ext cx="757295" cy="7633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1836444" y="562178"/>
            <a:ext cx="67926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rPr>
              <a:t>今度は、グループごとに、所得がちがう場合を考えてみよう！</a:t>
            </a:r>
          </a:p>
        </p:txBody>
      </p:sp>
      <p:pic>
        <p:nvPicPr>
          <p:cNvPr id="5122" name="Picture 2" descr="C:\Users\takahashi\Desktop\ppt\P35 - コピー - コピー (2).pn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7005" y="1616598"/>
            <a:ext cx="2447182" cy="1726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akahashi\Desktop\ppt\P35 - コピー - コピー (2) - コピー - コピー.pn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19279" y="1803401"/>
            <a:ext cx="2447182" cy="15511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akahashi\Desktop\ppt\P35 - コピー - コピー (2) - コピー.pn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37840" y="1549400"/>
            <a:ext cx="2447182" cy="1790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takahashi\Desktop\仮透過処理\700のみ2.pn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14784" y="2779072"/>
            <a:ext cx="2206385" cy="1025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takahashi\Desktop\仮透過処理\250-2.png"/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4491" y="2704187"/>
            <a:ext cx="2286050" cy="115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takahashi\Desktop\仮透過処理\50-2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8358" y="2704187"/>
            <a:ext cx="1874755" cy="1189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グループ化 3"/>
          <p:cNvGrpSpPr/>
          <p:nvPr/>
        </p:nvGrpSpPr>
        <p:grpSpPr>
          <a:xfrm>
            <a:off x="526223" y="3763572"/>
            <a:ext cx="5249249" cy="3150730"/>
            <a:chOff x="640584" y="3778721"/>
            <a:chExt cx="5249249" cy="3150730"/>
          </a:xfrm>
        </p:grpSpPr>
        <p:sp>
          <p:nvSpPr>
            <p:cNvPr id="3" name="月 2"/>
            <p:cNvSpPr/>
            <p:nvPr/>
          </p:nvSpPr>
          <p:spPr>
            <a:xfrm rot="17293961">
              <a:off x="1689844" y="2729461"/>
              <a:ext cx="3150730" cy="5249249"/>
            </a:xfrm>
            <a:custGeom>
              <a:avLst/>
              <a:gdLst/>
              <a:ahLst/>
              <a:cxnLst/>
              <a:rect l="l" t="t" r="r" b="b"/>
              <a:pathLst>
                <a:path w="3446867" h="5568164">
                  <a:moveTo>
                    <a:pt x="2243552" y="554623"/>
                  </a:moveTo>
                  <a:lnTo>
                    <a:pt x="3402681" y="3948532"/>
                  </a:lnTo>
                  <a:cubicBezTo>
                    <a:pt x="3548899" y="4376656"/>
                    <a:pt x="3320369" y="4842253"/>
                    <a:pt x="2892245" y="4988472"/>
                  </a:cubicBezTo>
                  <a:lnTo>
                    <a:pt x="2461566" y="5135562"/>
                  </a:lnTo>
                  <a:cubicBezTo>
                    <a:pt x="2539281" y="5303048"/>
                    <a:pt x="2650724" y="5451143"/>
                    <a:pt x="2789288" y="5568164"/>
                  </a:cubicBezTo>
                  <a:cubicBezTo>
                    <a:pt x="2522193" y="5568164"/>
                    <a:pt x="2281301" y="5443201"/>
                    <a:pt x="2111867" y="5242304"/>
                  </a:cubicBezTo>
                  <a:cubicBezTo>
                    <a:pt x="1723852" y="5307862"/>
                    <a:pt x="1334684" y="5084329"/>
                    <a:pt x="1203316" y="4699686"/>
                  </a:cubicBezTo>
                  <a:lnTo>
                    <a:pt x="44187" y="1305776"/>
                  </a:lnTo>
                  <a:cubicBezTo>
                    <a:pt x="-102032" y="877652"/>
                    <a:pt x="126499" y="412055"/>
                    <a:pt x="554623" y="265837"/>
                  </a:cubicBezTo>
                  <a:lnTo>
                    <a:pt x="1203612" y="44186"/>
                  </a:lnTo>
                  <a:cubicBezTo>
                    <a:pt x="1631737" y="-102032"/>
                    <a:pt x="2097334" y="126498"/>
                    <a:pt x="2243552" y="55462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5" name="テキスト ボックス 44"/>
            <p:cNvSpPr txBox="1"/>
            <p:nvPr/>
          </p:nvSpPr>
          <p:spPr>
            <a:xfrm>
              <a:off x="849684" y="4518456"/>
              <a:ext cx="4962389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さて、すべてのグループから、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公平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に合計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300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万円の税金を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集めるにはどうしたらよいかな？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みんなで考えてみよう！</a:t>
              </a:r>
            </a:p>
          </p:txBody>
        </p:sp>
      </p:grpSp>
      <p:pic>
        <p:nvPicPr>
          <p:cNvPr id="40" name="Picture 2" descr="C:\Users\takahashi\Desktop\ppt\P35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71299" y="3590043"/>
            <a:ext cx="3043627" cy="350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枠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015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95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3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8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300"/>
                            </p:stCondLst>
                            <p:childTnLst>
                              <p:par>
                                <p:cTn id="4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800"/>
                            </p:stCondLst>
                            <p:childTnLst>
                              <p:par>
                                <p:cTn id="4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8" dur="1000" fill="hold"/>
                                        <p:tgtEl>
                                          <p:spTgt spid="40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2.77778E-7 4.07407E-6 L -0.05556 -0.02778 " pathEditMode="relative" rAng="0" ptsTypes="AA">
                                      <p:cBhvr>
                                        <p:cTn id="60" dur="9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78" y="-138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グループ化 24"/>
          <p:cNvGrpSpPr/>
          <p:nvPr/>
        </p:nvGrpSpPr>
        <p:grpSpPr>
          <a:xfrm>
            <a:off x="400319" y="2337538"/>
            <a:ext cx="2061930" cy="1407167"/>
            <a:chOff x="541643" y="1638509"/>
            <a:chExt cx="1068576" cy="1087416"/>
          </a:xfrm>
        </p:grpSpPr>
        <p:sp>
          <p:nvSpPr>
            <p:cNvPr id="26" name="円/楕円 25"/>
            <p:cNvSpPr/>
            <p:nvPr/>
          </p:nvSpPr>
          <p:spPr>
            <a:xfrm>
              <a:off x="541643" y="1638509"/>
              <a:ext cx="969851" cy="10874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テキスト ボックス 28"/>
            <p:cNvSpPr txBox="1"/>
            <p:nvPr/>
          </p:nvSpPr>
          <p:spPr>
            <a:xfrm>
              <a:off x="627209" y="1836996"/>
              <a:ext cx="983010" cy="6421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さっきと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同じだよ！</a:t>
              </a:r>
            </a:p>
          </p:txBody>
        </p:sp>
      </p:grpSp>
      <p:grpSp>
        <p:nvGrpSpPr>
          <p:cNvPr id="5" name="グループ化 4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" name="正方形/長方形 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7173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5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0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1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172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179" name="Picture 11" descr="C:\Users\takahashi\Desktop\仮透過処理\P36 - コピー.png"/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44768" flipH="1">
            <a:off x="-508888" y="3326169"/>
            <a:ext cx="4456745" cy="3739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1" name="Picture 13" descr="\\oa-serv1\public\業務３課\04租税教育推進部\07テキスト・副読本等\03副読本パワーポイント版\副読本イラストデータ(ﾒﾃﾞｨｱMGから)\副読本のイラストPNG変換した\ユミ\P17s.png"/>
          <p:cNvPicPr>
            <a:picLocks noChangeAspect="1" noChangeArrowheads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41503" y="3235880"/>
            <a:ext cx="2803525" cy="389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グループ化 9"/>
          <p:cNvGrpSpPr/>
          <p:nvPr/>
        </p:nvGrpSpPr>
        <p:grpSpPr>
          <a:xfrm>
            <a:off x="6266425" y="1388514"/>
            <a:ext cx="2477675" cy="1649090"/>
            <a:chOff x="5770006" y="1733096"/>
            <a:chExt cx="2477675" cy="1649090"/>
          </a:xfrm>
        </p:grpSpPr>
        <p:sp>
          <p:nvSpPr>
            <p:cNvPr id="23" name="円/楕円 8"/>
            <p:cNvSpPr/>
            <p:nvPr/>
          </p:nvSpPr>
          <p:spPr>
            <a:xfrm rot="4953778">
              <a:off x="5912629" y="1590473"/>
              <a:ext cx="1649090" cy="1934336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24" name="テキスト ボックス 23"/>
            <p:cNvSpPr txBox="1"/>
            <p:nvPr/>
          </p:nvSpPr>
          <p:spPr>
            <a:xfrm>
              <a:off x="5892963" y="2142520"/>
              <a:ext cx="235471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みんなは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 どう思う？</a:t>
              </a:r>
            </a:p>
          </p:txBody>
        </p:sp>
      </p:grpSp>
      <p:grpSp>
        <p:nvGrpSpPr>
          <p:cNvPr id="9" name="グループ化 8"/>
          <p:cNvGrpSpPr/>
          <p:nvPr/>
        </p:nvGrpSpPr>
        <p:grpSpPr>
          <a:xfrm>
            <a:off x="1873285" y="1317143"/>
            <a:ext cx="4095214" cy="2806975"/>
            <a:chOff x="836164" y="1533558"/>
            <a:chExt cx="4095214" cy="2806975"/>
          </a:xfrm>
        </p:grpSpPr>
        <p:sp>
          <p:nvSpPr>
            <p:cNvPr id="7" name="円/楕円 6"/>
            <p:cNvSpPr/>
            <p:nvPr/>
          </p:nvSpPr>
          <p:spPr>
            <a:xfrm>
              <a:off x="836164" y="1533558"/>
              <a:ext cx="3929285" cy="2806975"/>
            </a:xfrm>
            <a:custGeom>
              <a:avLst/>
              <a:gdLst/>
              <a:ahLst/>
              <a:cxnLst/>
              <a:rect l="l" t="t" r="r" b="b"/>
              <a:pathLst>
                <a:path w="3929285" h="2806975">
                  <a:moveTo>
                    <a:pt x="1561563" y="0"/>
                  </a:moveTo>
                  <a:cubicBezTo>
                    <a:pt x="2423990" y="0"/>
                    <a:pt x="3123126" y="432018"/>
                    <a:pt x="3123126" y="964939"/>
                  </a:cubicBezTo>
                  <a:lnTo>
                    <a:pt x="3120490" y="997200"/>
                  </a:lnTo>
                  <a:cubicBezTo>
                    <a:pt x="3587643" y="1083888"/>
                    <a:pt x="3929285" y="1375806"/>
                    <a:pt x="3929285" y="1721996"/>
                  </a:cubicBezTo>
                  <a:cubicBezTo>
                    <a:pt x="3929285" y="2086296"/>
                    <a:pt x="3550965" y="2390497"/>
                    <a:pt x="3046903" y="2462329"/>
                  </a:cubicBezTo>
                  <a:cubicBezTo>
                    <a:pt x="2942521" y="2681534"/>
                    <a:pt x="2655197" y="2825971"/>
                    <a:pt x="2328088" y="2804948"/>
                  </a:cubicBezTo>
                  <a:cubicBezTo>
                    <a:pt x="2492214" y="2725494"/>
                    <a:pt x="2613722" y="2608008"/>
                    <a:pt x="2676687" y="2471077"/>
                  </a:cubicBezTo>
                  <a:cubicBezTo>
                    <a:pt x="2226790" y="2434842"/>
                    <a:pt x="1860568" y="2214009"/>
                    <a:pt x="1743967" y="1922751"/>
                  </a:cubicBezTo>
                  <a:cubicBezTo>
                    <a:pt x="1684162" y="1927666"/>
                    <a:pt x="1623281" y="1929878"/>
                    <a:pt x="1561563" y="1929878"/>
                  </a:cubicBezTo>
                  <a:cubicBezTo>
                    <a:pt x="699136" y="1929878"/>
                    <a:pt x="0" y="1497860"/>
                    <a:pt x="0" y="964939"/>
                  </a:cubicBezTo>
                  <a:cubicBezTo>
                    <a:pt x="0" y="432018"/>
                    <a:pt x="699136" y="0"/>
                    <a:pt x="1561563" y="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27" name="テキスト ボックス 26"/>
            <p:cNvSpPr txBox="1"/>
            <p:nvPr/>
          </p:nvSpPr>
          <p:spPr>
            <a:xfrm>
              <a:off x="1189566" y="1856006"/>
              <a:ext cx="3516079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各グループから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万円ずつ</a:t>
              </a:r>
              <a:endParaRPr lang="en-US" altLang="ja-JP" sz="2400" b="1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集めればいいんだよ</a:t>
              </a:r>
            </a:p>
          </p:txBody>
        </p:sp>
        <p:sp>
          <p:nvSpPr>
            <p:cNvPr id="28" name="テキスト ボックス 27"/>
            <p:cNvSpPr txBox="1"/>
            <p:nvPr/>
          </p:nvSpPr>
          <p:spPr>
            <a:xfrm>
              <a:off x="2682399" y="3153955"/>
              <a:ext cx="224897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簡単じゃ</a:t>
              </a:r>
              <a:r>
                <a:rPr lang="ja-JP" altLang="en-US" sz="2400" dirty="0" err="1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ん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！</a:t>
              </a:r>
            </a:p>
          </p:txBody>
        </p:sp>
      </p:grpSp>
      <p:pic>
        <p:nvPicPr>
          <p:cNvPr id="31" name="枠"/>
          <p:cNvPicPr>
            <a:picLocks noChangeAspect="1"/>
          </p:cNvPicPr>
          <p:nvPr/>
        </p:nvPicPr>
        <p:blipFill>
          <a:blip r:embed="rId13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95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\\oa-serv1\public\業務３課\04租税教育推進部\07テキスト・副読本等\03副読本パワーポイント版\副読本イラストデータ(ﾒﾃﾞｨｱMGから)\副読本のイラストPNG変換した\ユミ\P15-4s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74844" y="3313104"/>
            <a:ext cx="3412297" cy="3488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グループ化 11"/>
          <p:cNvGrpSpPr/>
          <p:nvPr/>
        </p:nvGrpSpPr>
        <p:grpSpPr>
          <a:xfrm>
            <a:off x="2056403" y="2302371"/>
            <a:ext cx="4529744" cy="2742096"/>
            <a:chOff x="2280078" y="1689100"/>
            <a:chExt cx="4529744" cy="2742096"/>
          </a:xfrm>
        </p:grpSpPr>
        <p:sp>
          <p:nvSpPr>
            <p:cNvPr id="36" name="円/楕円 8"/>
            <p:cNvSpPr/>
            <p:nvPr/>
          </p:nvSpPr>
          <p:spPr>
            <a:xfrm>
              <a:off x="2280078" y="1689100"/>
              <a:ext cx="3771939" cy="2742096"/>
            </a:xfrm>
            <a:custGeom>
              <a:avLst/>
              <a:gdLst>
                <a:gd name="connsiteX0" fmla="*/ 0 w 3336325"/>
                <a:gd name="connsiteY0" fmla="*/ 1444418 h 2888835"/>
                <a:gd name="connsiteX1" fmla="*/ 1668163 w 3336325"/>
                <a:gd name="connsiteY1" fmla="*/ 0 h 2888835"/>
                <a:gd name="connsiteX2" fmla="*/ 3336326 w 3336325"/>
                <a:gd name="connsiteY2" fmla="*/ 1444418 h 2888835"/>
                <a:gd name="connsiteX3" fmla="*/ 1668163 w 3336325"/>
                <a:gd name="connsiteY3" fmla="*/ 2888836 h 2888835"/>
                <a:gd name="connsiteX4" fmla="*/ 0 w 3336325"/>
                <a:gd name="connsiteY4" fmla="*/ 1444418 h 2888835"/>
                <a:gd name="connsiteX0" fmla="*/ 0 w 3376473"/>
                <a:gd name="connsiteY0" fmla="*/ 1444418 h 2942813"/>
                <a:gd name="connsiteX1" fmla="*/ 1668163 w 3376473"/>
                <a:gd name="connsiteY1" fmla="*/ 0 h 2942813"/>
                <a:gd name="connsiteX2" fmla="*/ 3336326 w 3376473"/>
                <a:gd name="connsiteY2" fmla="*/ 1444418 h 2942813"/>
                <a:gd name="connsiteX3" fmla="*/ 2760282 w 3376473"/>
                <a:gd name="connsiteY3" fmla="*/ 2521661 h 2942813"/>
                <a:gd name="connsiteX4" fmla="*/ 1668163 w 3376473"/>
                <a:gd name="connsiteY4" fmla="*/ 2888836 h 2942813"/>
                <a:gd name="connsiteX5" fmla="*/ 0 w 3376473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2813"/>
                <a:gd name="connsiteX1" fmla="*/ 1668163 w 3377264"/>
                <a:gd name="connsiteY1" fmla="*/ 0 h 2942813"/>
                <a:gd name="connsiteX2" fmla="*/ 3336326 w 3377264"/>
                <a:gd name="connsiteY2" fmla="*/ 1444418 h 2942813"/>
                <a:gd name="connsiteX3" fmla="*/ 2772638 w 3377264"/>
                <a:gd name="connsiteY3" fmla="*/ 2521661 h 2942813"/>
                <a:gd name="connsiteX4" fmla="*/ 1668163 w 3377264"/>
                <a:gd name="connsiteY4" fmla="*/ 2888836 h 2942813"/>
                <a:gd name="connsiteX5" fmla="*/ 0 w 3377264"/>
                <a:gd name="connsiteY5" fmla="*/ 1444418 h 2942813"/>
                <a:gd name="connsiteX0" fmla="*/ 0 w 3377264"/>
                <a:gd name="connsiteY0" fmla="*/ 1444418 h 2945499"/>
                <a:gd name="connsiteX1" fmla="*/ 1668163 w 3377264"/>
                <a:gd name="connsiteY1" fmla="*/ 0 h 2945499"/>
                <a:gd name="connsiteX2" fmla="*/ 3336326 w 3377264"/>
                <a:gd name="connsiteY2" fmla="*/ 1444418 h 2945499"/>
                <a:gd name="connsiteX3" fmla="*/ 2772638 w 3377264"/>
                <a:gd name="connsiteY3" fmla="*/ 2521661 h 2945499"/>
                <a:gd name="connsiteX4" fmla="*/ 1668163 w 3377264"/>
                <a:gd name="connsiteY4" fmla="*/ 2888836 h 2945499"/>
                <a:gd name="connsiteX5" fmla="*/ 0 w 3377264"/>
                <a:gd name="connsiteY5" fmla="*/ 1444418 h 2945499"/>
                <a:gd name="connsiteX0" fmla="*/ 0 w 3420314"/>
                <a:gd name="connsiteY0" fmla="*/ 1444418 h 2945499"/>
                <a:gd name="connsiteX1" fmla="*/ 1668163 w 3420314"/>
                <a:gd name="connsiteY1" fmla="*/ 0 h 2945499"/>
                <a:gd name="connsiteX2" fmla="*/ 3336326 w 3420314"/>
                <a:gd name="connsiteY2" fmla="*/ 1444418 h 2945499"/>
                <a:gd name="connsiteX3" fmla="*/ 3130984 w 3420314"/>
                <a:gd name="connsiteY3" fmla="*/ 2188028 h 2945499"/>
                <a:gd name="connsiteX4" fmla="*/ 2772638 w 3420314"/>
                <a:gd name="connsiteY4" fmla="*/ 2521661 h 2945499"/>
                <a:gd name="connsiteX5" fmla="*/ 1668163 w 3420314"/>
                <a:gd name="connsiteY5" fmla="*/ 2888836 h 2945499"/>
                <a:gd name="connsiteX6" fmla="*/ 0 w 3420314"/>
                <a:gd name="connsiteY6" fmla="*/ 1444418 h 2945499"/>
                <a:gd name="connsiteX0" fmla="*/ 0 w 3420314"/>
                <a:gd name="connsiteY0" fmla="*/ 1444418 h 2969263"/>
                <a:gd name="connsiteX1" fmla="*/ 1668163 w 3420314"/>
                <a:gd name="connsiteY1" fmla="*/ 0 h 2969263"/>
                <a:gd name="connsiteX2" fmla="*/ 3336326 w 3420314"/>
                <a:gd name="connsiteY2" fmla="*/ 1444418 h 2969263"/>
                <a:gd name="connsiteX3" fmla="*/ 3130984 w 3420314"/>
                <a:gd name="connsiteY3" fmla="*/ 2188028 h 2969263"/>
                <a:gd name="connsiteX4" fmla="*/ 2772638 w 3420314"/>
                <a:gd name="connsiteY4" fmla="*/ 2521661 h 2969263"/>
                <a:gd name="connsiteX5" fmla="*/ 2451362 w 3420314"/>
                <a:gd name="connsiteY5" fmla="*/ 2756439 h 2969263"/>
                <a:gd name="connsiteX6" fmla="*/ 1668163 w 3420314"/>
                <a:gd name="connsiteY6" fmla="*/ 2888836 h 2969263"/>
                <a:gd name="connsiteX7" fmla="*/ 0 w 3420314"/>
                <a:gd name="connsiteY7" fmla="*/ 1444418 h 2969263"/>
                <a:gd name="connsiteX0" fmla="*/ 0 w 3420314"/>
                <a:gd name="connsiteY0" fmla="*/ 1444418 h 2994170"/>
                <a:gd name="connsiteX1" fmla="*/ 1668163 w 3420314"/>
                <a:gd name="connsiteY1" fmla="*/ 0 h 2994170"/>
                <a:gd name="connsiteX2" fmla="*/ 3336326 w 3420314"/>
                <a:gd name="connsiteY2" fmla="*/ 1444418 h 2994170"/>
                <a:gd name="connsiteX3" fmla="*/ 3130984 w 3420314"/>
                <a:gd name="connsiteY3" fmla="*/ 2188028 h 2994170"/>
                <a:gd name="connsiteX4" fmla="*/ 3118627 w 3420314"/>
                <a:gd name="connsiteY4" fmla="*/ 2978861 h 2994170"/>
                <a:gd name="connsiteX5" fmla="*/ 2451362 w 3420314"/>
                <a:gd name="connsiteY5" fmla="*/ 2756439 h 2994170"/>
                <a:gd name="connsiteX6" fmla="*/ 1668163 w 3420314"/>
                <a:gd name="connsiteY6" fmla="*/ 2888836 h 2994170"/>
                <a:gd name="connsiteX7" fmla="*/ 0 w 3420314"/>
                <a:gd name="connsiteY7" fmla="*/ 1444418 h 2994170"/>
                <a:gd name="connsiteX0" fmla="*/ 0 w 3388242"/>
                <a:gd name="connsiteY0" fmla="*/ 1444418 h 2994170"/>
                <a:gd name="connsiteX1" fmla="*/ 1668163 w 3388242"/>
                <a:gd name="connsiteY1" fmla="*/ 0 h 2994170"/>
                <a:gd name="connsiteX2" fmla="*/ 3336326 w 3388242"/>
                <a:gd name="connsiteY2" fmla="*/ 1444418 h 2994170"/>
                <a:gd name="connsiteX3" fmla="*/ 2797351 w 3388242"/>
                <a:gd name="connsiteY3" fmla="*/ 2175671 h 2994170"/>
                <a:gd name="connsiteX4" fmla="*/ 3118627 w 3388242"/>
                <a:gd name="connsiteY4" fmla="*/ 2978861 h 2994170"/>
                <a:gd name="connsiteX5" fmla="*/ 2451362 w 3388242"/>
                <a:gd name="connsiteY5" fmla="*/ 2756439 h 2994170"/>
                <a:gd name="connsiteX6" fmla="*/ 1668163 w 3388242"/>
                <a:gd name="connsiteY6" fmla="*/ 2888836 h 2994170"/>
                <a:gd name="connsiteX7" fmla="*/ 0 w 3388242"/>
                <a:gd name="connsiteY7" fmla="*/ 1444418 h 2994170"/>
                <a:gd name="connsiteX0" fmla="*/ 0 w 3388242"/>
                <a:gd name="connsiteY0" fmla="*/ 1444418 h 2988149"/>
                <a:gd name="connsiteX1" fmla="*/ 1668163 w 3388242"/>
                <a:gd name="connsiteY1" fmla="*/ 0 h 2988149"/>
                <a:gd name="connsiteX2" fmla="*/ 3336326 w 3388242"/>
                <a:gd name="connsiteY2" fmla="*/ 1444418 h 2988149"/>
                <a:gd name="connsiteX3" fmla="*/ 2797351 w 3388242"/>
                <a:gd name="connsiteY3" fmla="*/ 2175671 h 2988149"/>
                <a:gd name="connsiteX4" fmla="*/ 3118627 w 3388242"/>
                <a:gd name="connsiteY4" fmla="*/ 2978861 h 2988149"/>
                <a:gd name="connsiteX5" fmla="*/ 2414292 w 3388242"/>
                <a:gd name="connsiteY5" fmla="*/ 2472234 h 2988149"/>
                <a:gd name="connsiteX6" fmla="*/ 1668163 w 3388242"/>
                <a:gd name="connsiteY6" fmla="*/ 2888836 h 2988149"/>
                <a:gd name="connsiteX7" fmla="*/ 0 w 3388242"/>
                <a:gd name="connsiteY7" fmla="*/ 1444418 h 2988149"/>
                <a:gd name="connsiteX0" fmla="*/ 394 w 3388636"/>
                <a:gd name="connsiteY0" fmla="*/ 1444418 h 2988149"/>
                <a:gd name="connsiteX1" fmla="*/ 1668557 w 3388636"/>
                <a:gd name="connsiteY1" fmla="*/ 0 h 2988149"/>
                <a:gd name="connsiteX2" fmla="*/ 3336720 w 3388636"/>
                <a:gd name="connsiteY2" fmla="*/ 1444418 h 2988149"/>
                <a:gd name="connsiteX3" fmla="*/ 2797745 w 3388636"/>
                <a:gd name="connsiteY3" fmla="*/ 2175671 h 2988149"/>
                <a:gd name="connsiteX4" fmla="*/ 3119021 w 3388636"/>
                <a:gd name="connsiteY4" fmla="*/ 2978861 h 2988149"/>
                <a:gd name="connsiteX5" fmla="*/ 2414686 w 3388636"/>
                <a:gd name="connsiteY5" fmla="*/ 2472234 h 2988149"/>
                <a:gd name="connsiteX6" fmla="*/ 1520276 w 3388636"/>
                <a:gd name="connsiteY6" fmla="*/ 2777626 h 2988149"/>
                <a:gd name="connsiteX7" fmla="*/ 394 w 3388636"/>
                <a:gd name="connsiteY7" fmla="*/ 1444418 h 2988149"/>
                <a:gd name="connsiteX0" fmla="*/ 452 w 3388694"/>
                <a:gd name="connsiteY0" fmla="*/ 1444418 h 2988149"/>
                <a:gd name="connsiteX1" fmla="*/ 1668615 w 3388694"/>
                <a:gd name="connsiteY1" fmla="*/ 0 h 2988149"/>
                <a:gd name="connsiteX2" fmla="*/ 3336778 w 3388694"/>
                <a:gd name="connsiteY2" fmla="*/ 1444418 h 2988149"/>
                <a:gd name="connsiteX3" fmla="*/ 2797803 w 3388694"/>
                <a:gd name="connsiteY3" fmla="*/ 2175671 h 2988149"/>
                <a:gd name="connsiteX4" fmla="*/ 3119079 w 3388694"/>
                <a:gd name="connsiteY4" fmla="*/ 2978861 h 2988149"/>
                <a:gd name="connsiteX5" fmla="*/ 2414744 w 3388694"/>
                <a:gd name="connsiteY5" fmla="*/ 2472234 h 2988149"/>
                <a:gd name="connsiteX6" fmla="*/ 1520334 w 3388694"/>
                <a:gd name="connsiteY6" fmla="*/ 2777626 h 2988149"/>
                <a:gd name="connsiteX7" fmla="*/ 452 w 3388694"/>
                <a:gd name="connsiteY7" fmla="*/ 1444418 h 2988149"/>
                <a:gd name="connsiteX0" fmla="*/ 149 w 3388391"/>
                <a:gd name="connsiteY0" fmla="*/ 1444418 h 2988149"/>
                <a:gd name="connsiteX1" fmla="*/ 1668312 w 3388391"/>
                <a:gd name="connsiteY1" fmla="*/ 0 h 2988149"/>
                <a:gd name="connsiteX2" fmla="*/ 3336475 w 3388391"/>
                <a:gd name="connsiteY2" fmla="*/ 1444418 h 2988149"/>
                <a:gd name="connsiteX3" fmla="*/ 2797500 w 3388391"/>
                <a:gd name="connsiteY3" fmla="*/ 2175671 h 2988149"/>
                <a:gd name="connsiteX4" fmla="*/ 3118776 w 3388391"/>
                <a:gd name="connsiteY4" fmla="*/ 2978861 h 2988149"/>
                <a:gd name="connsiteX5" fmla="*/ 2414441 w 3388391"/>
                <a:gd name="connsiteY5" fmla="*/ 2472234 h 2988149"/>
                <a:gd name="connsiteX6" fmla="*/ 1520031 w 3388391"/>
                <a:gd name="connsiteY6" fmla="*/ 2777626 h 2988149"/>
                <a:gd name="connsiteX7" fmla="*/ 149 w 3388391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797500 w 3336475"/>
                <a:gd name="connsiteY3" fmla="*/ 2175671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8149"/>
                <a:gd name="connsiteX1" fmla="*/ 1668312 w 3336475"/>
                <a:gd name="connsiteY1" fmla="*/ 0 h 2988149"/>
                <a:gd name="connsiteX2" fmla="*/ 3336475 w 3336475"/>
                <a:gd name="connsiteY2" fmla="*/ 1444418 h 2988149"/>
                <a:gd name="connsiteX3" fmla="*/ 2883998 w 3336475"/>
                <a:gd name="connsiteY3" fmla="*/ 2348666 h 2988149"/>
                <a:gd name="connsiteX4" fmla="*/ 3118776 w 3336475"/>
                <a:gd name="connsiteY4" fmla="*/ 2978861 h 2988149"/>
                <a:gd name="connsiteX5" fmla="*/ 2414441 w 3336475"/>
                <a:gd name="connsiteY5" fmla="*/ 2472234 h 2988149"/>
                <a:gd name="connsiteX6" fmla="*/ 1520031 w 3336475"/>
                <a:gd name="connsiteY6" fmla="*/ 2777626 h 2988149"/>
                <a:gd name="connsiteX7" fmla="*/ 149 w 3336475"/>
                <a:gd name="connsiteY7" fmla="*/ 1444418 h 2988149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89620"/>
                <a:gd name="connsiteX1" fmla="*/ 1668312 w 3336475"/>
                <a:gd name="connsiteY1" fmla="*/ 0 h 2989620"/>
                <a:gd name="connsiteX2" fmla="*/ 3336475 w 3336475"/>
                <a:gd name="connsiteY2" fmla="*/ 1444418 h 2989620"/>
                <a:gd name="connsiteX3" fmla="*/ 2883998 w 3336475"/>
                <a:gd name="connsiteY3" fmla="*/ 2348666 h 2989620"/>
                <a:gd name="connsiteX4" fmla="*/ 3118776 w 3336475"/>
                <a:gd name="connsiteY4" fmla="*/ 2978861 h 2989620"/>
                <a:gd name="connsiteX5" fmla="*/ 2488581 w 3336475"/>
                <a:gd name="connsiteY5" fmla="*/ 2571088 h 2989620"/>
                <a:gd name="connsiteX6" fmla="*/ 1520031 w 3336475"/>
                <a:gd name="connsiteY6" fmla="*/ 2777626 h 2989620"/>
                <a:gd name="connsiteX7" fmla="*/ 149 w 3336475"/>
                <a:gd name="connsiteY7" fmla="*/ 1444418 h 2989620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118776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99813"/>
                <a:gd name="connsiteX1" fmla="*/ 1668312 w 3336475"/>
                <a:gd name="connsiteY1" fmla="*/ 0 h 2999813"/>
                <a:gd name="connsiteX2" fmla="*/ 3336475 w 3336475"/>
                <a:gd name="connsiteY2" fmla="*/ 1444418 h 2999813"/>
                <a:gd name="connsiteX3" fmla="*/ 2883998 w 3336475"/>
                <a:gd name="connsiteY3" fmla="*/ 2348666 h 2999813"/>
                <a:gd name="connsiteX4" fmla="*/ 3205273 w 3336475"/>
                <a:gd name="connsiteY4" fmla="*/ 2978861 h 2999813"/>
                <a:gd name="connsiteX5" fmla="*/ 2488581 w 3336475"/>
                <a:gd name="connsiteY5" fmla="*/ 2571088 h 2999813"/>
                <a:gd name="connsiteX6" fmla="*/ 1520031 w 3336475"/>
                <a:gd name="connsiteY6" fmla="*/ 2777626 h 2999813"/>
                <a:gd name="connsiteX7" fmla="*/ 149 w 3336475"/>
                <a:gd name="connsiteY7" fmla="*/ 1444418 h 2999813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978861"/>
                <a:gd name="connsiteX1" fmla="*/ 1668312 w 3336475"/>
                <a:gd name="connsiteY1" fmla="*/ 0 h 2978861"/>
                <a:gd name="connsiteX2" fmla="*/ 3336475 w 3336475"/>
                <a:gd name="connsiteY2" fmla="*/ 1444418 h 2978861"/>
                <a:gd name="connsiteX3" fmla="*/ 2883998 w 3336475"/>
                <a:gd name="connsiteY3" fmla="*/ 2348666 h 2978861"/>
                <a:gd name="connsiteX4" fmla="*/ 3205273 w 3336475"/>
                <a:gd name="connsiteY4" fmla="*/ 2978861 h 2978861"/>
                <a:gd name="connsiteX5" fmla="*/ 2488581 w 3336475"/>
                <a:gd name="connsiteY5" fmla="*/ 2571088 h 2978861"/>
                <a:gd name="connsiteX6" fmla="*/ 1520031 w 3336475"/>
                <a:gd name="connsiteY6" fmla="*/ 2777626 h 2978861"/>
                <a:gd name="connsiteX7" fmla="*/ 149 w 3336475"/>
                <a:gd name="connsiteY7" fmla="*/ 1444418 h 2978861"/>
                <a:gd name="connsiteX0" fmla="*/ 149 w 3336475"/>
                <a:gd name="connsiteY0" fmla="*/ 1444418 h 2855294"/>
                <a:gd name="connsiteX1" fmla="*/ 1668312 w 3336475"/>
                <a:gd name="connsiteY1" fmla="*/ 0 h 2855294"/>
                <a:gd name="connsiteX2" fmla="*/ 3336475 w 3336475"/>
                <a:gd name="connsiteY2" fmla="*/ 1444418 h 2855294"/>
                <a:gd name="connsiteX3" fmla="*/ 2883998 w 3336475"/>
                <a:gd name="connsiteY3" fmla="*/ 2348666 h 2855294"/>
                <a:gd name="connsiteX4" fmla="*/ 3081706 w 3336475"/>
                <a:gd name="connsiteY4" fmla="*/ 2855294 h 2855294"/>
                <a:gd name="connsiteX5" fmla="*/ 2488581 w 3336475"/>
                <a:gd name="connsiteY5" fmla="*/ 2571088 h 2855294"/>
                <a:gd name="connsiteX6" fmla="*/ 1520031 w 3336475"/>
                <a:gd name="connsiteY6" fmla="*/ 2777626 h 2855294"/>
                <a:gd name="connsiteX7" fmla="*/ 149 w 3336475"/>
                <a:gd name="connsiteY7" fmla="*/ 1444418 h 2855294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0580"/>
                <a:gd name="connsiteX1" fmla="*/ 1668312 w 3336475"/>
                <a:gd name="connsiteY1" fmla="*/ 0 h 2830580"/>
                <a:gd name="connsiteX2" fmla="*/ 3336475 w 3336475"/>
                <a:gd name="connsiteY2" fmla="*/ 1444418 h 2830580"/>
                <a:gd name="connsiteX3" fmla="*/ 2883998 w 3336475"/>
                <a:gd name="connsiteY3" fmla="*/ 2348666 h 2830580"/>
                <a:gd name="connsiteX4" fmla="*/ 3267057 w 3336475"/>
                <a:gd name="connsiteY4" fmla="*/ 2830580 h 2830580"/>
                <a:gd name="connsiteX5" fmla="*/ 2488581 w 3336475"/>
                <a:gd name="connsiteY5" fmla="*/ 2571088 h 2830580"/>
                <a:gd name="connsiteX6" fmla="*/ 1520031 w 3336475"/>
                <a:gd name="connsiteY6" fmla="*/ 2777626 h 2830580"/>
                <a:gd name="connsiteX7" fmla="*/ 149 w 3336475"/>
                <a:gd name="connsiteY7" fmla="*/ 1444418 h 2830580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883998 w 3336475"/>
                <a:gd name="connsiteY3" fmla="*/ 2348666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32467"/>
                <a:gd name="connsiteX1" fmla="*/ 1668312 w 3336475"/>
                <a:gd name="connsiteY1" fmla="*/ 0 h 2832467"/>
                <a:gd name="connsiteX2" fmla="*/ 3336475 w 3336475"/>
                <a:gd name="connsiteY2" fmla="*/ 1444418 h 2832467"/>
                <a:gd name="connsiteX3" fmla="*/ 2921068 w 3336475"/>
                <a:gd name="connsiteY3" fmla="*/ 2373380 h 2832467"/>
                <a:gd name="connsiteX4" fmla="*/ 3267057 w 3336475"/>
                <a:gd name="connsiteY4" fmla="*/ 2830580 h 2832467"/>
                <a:gd name="connsiteX5" fmla="*/ 2488581 w 3336475"/>
                <a:gd name="connsiteY5" fmla="*/ 2571088 h 2832467"/>
                <a:gd name="connsiteX6" fmla="*/ 1520031 w 3336475"/>
                <a:gd name="connsiteY6" fmla="*/ 2777626 h 2832467"/>
                <a:gd name="connsiteX7" fmla="*/ 149 w 3336475"/>
                <a:gd name="connsiteY7" fmla="*/ 1444418 h 2832467"/>
                <a:gd name="connsiteX0" fmla="*/ 149 w 3336475"/>
                <a:gd name="connsiteY0" fmla="*/ 1444418 h 2867908"/>
                <a:gd name="connsiteX1" fmla="*/ 1668312 w 3336475"/>
                <a:gd name="connsiteY1" fmla="*/ 0 h 2867908"/>
                <a:gd name="connsiteX2" fmla="*/ 3336475 w 3336475"/>
                <a:gd name="connsiteY2" fmla="*/ 1444418 h 2867908"/>
                <a:gd name="connsiteX3" fmla="*/ 2921068 w 3336475"/>
                <a:gd name="connsiteY3" fmla="*/ 2373380 h 2867908"/>
                <a:gd name="connsiteX4" fmla="*/ 3267057 w 3336475"/>
                <a:gd name="connsiteY4" fmla="*/ 2830580 h 2867908"/>
                <a:gd name="connsiteX5" fmla="*/ 2525652 w 3336475"/>
                <a:gd name="connsiteY5" fmla="*/ 2645229 h 2867908"/>
                <a:gd name="connsiteX6" fmla="*/ 1520031 w 3336475"/>
                <a:gd name="connsiteY6" fmla="*/ 2777626 h 2867908"/>
                <a:gd name="connsiteX7" fmla="*/ 149 w 3336475"/>
                <a:gd name="connsiteY7" fmla="*/ 1444418 h 2867908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475"/>
                <a:gd name="connsiteY0" fmla="*/ 1444418 h 2844172"/>
                <a:gd name="connsiteX1" fmla="*/ 1668312 w 3336475"/>
                <a:gd name="connsiteY1" fmla="*/ 0 h 2844172"/>
                <a:gd name="connsiteX2" fmla="*/ 3336475 w 3336475"/>
                <a:gd name="connsiteY2" fmla="*/ 1444418 h 2844172"/>
                <a:gd name="connsiteX3" fmla="*/ 2921068 w 3336475"/>
                <a:gd name="connsiteY3" fmla="*/ 2373380 h 2844172"/>
                <a:gd name="connsiteX4" fmla="*/ 3267057 w 3336475"/>
                <a:gd name="connsiteY4" fmla="*/ 2830580 h 2844172"/>
                <a:gd name="connsiteX5" fmla="*/ 2525652 w 3336475"/>
                <a:gd name="connsiteY5" fmla="*/ 2645229 h 2844172"/>
                <a:gd name="connsiteX6" fmla="*/ 1520031 w 3336475"/>
                <a:gd name="connsiteY6" fmla="*/ 2777626 h 2844172"/>
                <a:gd name="connsiteX7" fmla="*/ 149 w 3336475"/>
                <a:gd name="connsiteY7" fmla="*/ 1444418 h 2844172"/>
                <a:gd name="connsiteX0" fmla="*/ 149 w 3336712"/>
                <a:gd name="connsiteY0" fmla="*/ 1444418 h 2844172"/>
                <a:gd name="connsiteX1" fmla="*/ 1668312 w 3336712"/>
                <a:gd name="connsiteY1" fmla="*/ 0 h 2844172"/>
                <a:gd name="connsiteX2" fmla="*/ 3336475 w 3336712"/>
                <a:gd name="connsiteY2" fmla="*/ 1444418 h 2844172"/>
                <a:gd name="connsiteX3" fmla="*/ 2921068 w 3336712"/>
                <a:gd name="connsiteY3" fmla="*/ 2373380 h 2844172"/>
                <a:gd name="connsiteX4" fmla="*/ 3267057 w 3336712"/>
                <a:gd name="connsiteY4" fmla="*/ 2830580 h 2844172"/>
                <a:gd name="connsiteX5" fmla="*/ 2525652 w 3336712"/>
                <a:gd name="connsiteY5" fmla="*/ 2645229 h 2844172"/>
                <a:gd name="connsiteX6" fmla="*/ 1520031 w 3336712"/>
                <a:gd name="connsiteY6" fmla="*/ 2777626 h 2844172"/>
                <a:gd name="connsiteX7" fmla="*/ 149 w 3336712"/>
                <a:gd name="connsiteY7" fmla="*/ 1444418 h 2844172"/>
                <a:gd name="connsiteX0" fmla="*/ 149 w 3337677"/>
                <a:gd name="connsiteY0" fmla="*/ 1444418 h 2844172"/>
                <a:gd name="connsiteX1" fmla="*/ 1668312 w 3337677"/>
                <a:gd name="connsiteY1" fmla="*/ 0 h 2844172"/>
                <a:gd name="connsiteX2" fmla="*/ 3336475 w 3337677"/>
                <a:gd name="connsiteY2" fmla="*/ 1444418 h 2844172"/>
                <a:gd name="connsiteX3" fmla="*/ 2921068 w 3337677"/>
                <a:gd name="connsiteY3" fmla="*/ 2373380 h 2844172"/>
                <a:gd name="connsiteX4" fmla="*/ 3267057 w 3337677"/>
                <a:gd name="connsiteY4" fmla="*/ 2830580 h 2844172"/>
                <a:gd name="connsiteX5" fmla="*/ 2525652 w 3337677"/>
                <a:gd name="connsiteY5" fmla="*/ 2645229 h 2844172"/>
                <a:gd name="connsiteX6" fmla="*/ 1520031 w 3337677"/>
                <a:gd name="connsiteY6" fmla="*/ 2777626 h 2844172"/>
                <a:gd name="connsiteX7" fmla="*/ 149 w 3337677"/>
                <a:gd name="connsiteY7" fmla="*/ 1444418 h 2844172"/>
                <a:gd name="connsiteX0" fmla="*/ 149 w 3337677"/>
                <a:gd name="connsiteY0" fmla="*/ 1444418 h 2836500"/>
                <a:gd name="connsiteX1" fmla="*/ 1668312 w 3337677"/>
                <a:gd name="connsiteY1" fmla="*/ 0 h 2836500"/>
                <a:gd name="connsiteX2" fmla="*/ 3336475 w 3337677"/>
                <a:gd name="connsiteY2" fmla="*/ 1444418 h 2836500"/>
                <a:gd name="connsiteX3" fmla="*/ 2921068 w 3337677"/>
                <a:gd name="connsiteY3" fmla="*/ 2373380 h 2836500"/>
                <a:gd name="connsiteX4" fmla="*/ 3267057 w 3337677"/>
                <a:gd name="connsiteY4" fmla="*/ 2830580 h 2836500"/>
                <a:gd name="connsiteX5" fmla="*/ 2525652 w 3337677"/>
                <a:gd name="connsiteY5" fmla="*/ 2645229 h 2836500"/>
                <a:gd name="connsiteX6" fmla="*/ 1520031 w 3337677"/>
                <a:gd name="connsiteY6" fmla="*/ 2777626 h 2836500"/>
                <a:gd name="connsiteX7" fmla="*/ 149 w 3337677"/>
                <a:gd name="connsiteY7" fmla="*/ 1444418 h 2836500"/>
                <a:gd name="connsiteX0" fmla="*/ 149 w 3337677"/>
                <a:gd name="connsiteY0" fmla="*/ 1444418 h 2831754"/>
                <a:gd name="connsiteX1" fmla="*/ 1668312 w 3337677"/>
                <a:gd name="connsiteY1" fmla="*/ 0 h 2831754"/>
                <a:gd name="connsiteX2" fmla="*/ 3336475 w 3337677"/>
                <a:gd name="connsiteY2" fmla="*/ 1444418 h 2831754"/>
                <a:gd name="connsiteX3" fmla="*/ 2921068 w 3337677"/>
                <a:gd name="connsiteY3" fmla="*/ 2373380 h 2831754"/>
                <a:gd name="connsiteX4" fmla="*/ 3267057 w 3337677"/>
                <a:gd name="connsiteY4" fmla="*/ 2830580 h 2831754"/>
                <a:gd name="connsiteX5" fmla="*/ 2525652 w 3337677"/>
                <a:gd name="connsiteY5" fmla="*/ 2645229 h 2831754"/>
                <a:gd name="connsiteX6" fmla="*/ 1520031 w 3337677"/>
                <a:gd name="connsiteY6" fmla="*/ 2777626 h 2831754"/>
                <a:gd name="connsiteX7" fmla="*/ 149 w 3337677"/>
                <a:gd name="connsiteY7" fmla="*/ 1444418 h 2831754"/>
                <a:gd name="connsiteX0" fmla="*/ 149 w 3337677"/>
                <a:gd name="connsiteY0" fmla="*/ 1444418 h 2831518"/>
                <a:gd name="connsiteX1" fmla="*/ 1668312 w 3337677"/>
                <a:gd name="connsiteY1" fmla="*/ 0 h 2831518"/>
                <a:gd name="connsiteX2" fmla="*/ 3336475 w 3337677"/>
                <a:gd name="connsiteY2" fmla="*/ 1444418 h 2831518"/>
                <a:gd name="connsiteX3" fmla="*/ 2921068 w 3337677"/>
                <a:gd name="connsiteY3" fmla="*/ 2373380 h 2831518"/>
                <a:gd name="connsiteX4" fmla="*/ 3267057 w 3337677"/>
                <a:gd name="connsiteY4" fmla="*/ 2830580 h 2831518"/>
                <a:gd name="connsiteX5" fmla="*/ 2525652 w 3337677"/>
                <a:gd name="connsiteY5" fmla="*/ 2645229 h 2831518"/>
                <a:gd name="connsiteX6" fmla="*/ 1520031 w 3337677"/>
                <a:gd name="connsiteY6" fmla="*/ 2777626 h 2831518"/>
                <a:gd name="connsiteX7" fmla="*/ 149 w 3337677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48 w 3337676"/>
                <a:gd name="connsiteY0" fmla="*/ 1444418 h 2831518"/>
                <a:gd name="connsiteX1" fmla="*/ 1668311 w 3337676"/>
                <a:gd name="connsiteY1" fmla="*/ 0 h 2831518"/>
                <a:gd name="connsiteX2" fmla="*/ 3336474 w 3337676"/>
                <a:gd name="connsiteY2" fmla="*/ 1444418 h 2831518"/>
                <a:gd name="connsiteX3" fmla="*/ 2921067 w 3337676"/>
                <a:gd name="connsiteY3" fmla="*/ 2373380 h 2831518"/>
                <a:gd name="connsiteX4" fmla="*/ 3267056 w 3337676"/>
                <a:gd name="connsiteY4" fmla="*/ 2830580 h 2831518"/>
                <a:gd name="connsiteX5" fmla="*/ 2525651 w 3337676"/>
                <a:gd name="connsiteY5" fmla="*/ 2645229 h 2831518"/>
                <a:gd name="connsiteX6" fmla="*/ 1594171 w 3337676"/>
                <a:gd name="connsiteY6" fmla="*/ 2814696 h 2831518"/>
                <a:gd name="connsiteX7" fmla="*/ 148 w 3337676"/>
                <a:gd name="connsiteY7" fmla="*/ 1444418 h 2831518"/>
                <a:gd name="connsiteX0" fmla="*/ 5938 w 3343466"/>
                <a:gd name="connsiteY0" fmla="*/ 1444418 h 2831518"/>
                <a:gd name="connsiteX1" fmla="*/ 1674101 w 3343466"/>
                <a:gd name="connsiteY1" fmla="*/ 0 h 2831518"/>
                <a:gd name="connsiteX2" fmla="*/ 3342264 w 3343466"/>
                <a:gd name="connsiteY2" fmla="*/ 1444418 h 2831518"/>
                <a:gd name="connsiteX3" fmla="*/ 2926857 w 3343466"/>
                <a:gd name="connsiteY3" fmla="*/ 2373380 h 2831518"/>
                <a:gd name="connsiteX4" fmla="*/ 3272846 w 3343466"/>
                <a:gd name="connsiteY4" fmla="*/ 2830580 h 2831518"/>
                <a:gd name="connsiteX5" fmla="*/ 2531441 w 3343466"/>
                <a:gd name="connsiteY5" fmla="*/ 2645229 h 2831518"/>
                <a:gd name="connsiteX6" fmla="*/ 1599961 w 3343466"/>
                <a:gd name="connsiteY6" fmla="*/ 2814696 h 2831518"/>
                <a:gd name="connsiteX7" fmla="*/ 5938 w 3343466"/>
                <a:gd name="connsiteY7" fmla="*/ 1444418 h 2831518"/>
                <a:gd name="connsiteX0" fmla="*/ 1596 w 3339124"/>
                <a:gd name="connsiteY0" fmla="*/ 1444418 h 2831518"/>
                <a:gd name="connsiteX1" fmla="*/ 1669759 w 3339124"/>
                <a:gd name="connsiteY1" fmla="*/ 0 h 2831518"/>
                <a:gd name="connsiteX2" fmla="*/ 3337922 w 3339124"/>
                <a:gd name="connsiteY2" fmla="*/ 1444418 h 2831518"/>
                <a:gd name="connsiteX3" fmla="*/ 2922515 w 3339124"/>
                <a:gd name="connsiteY3" fmla="*/ 2373380 h 2831518"/>
                <a:gd name="connsiteX4" fmla="*/ 3268504 w 3339124"/>
                <a:gd name="connsiteY4" fmla="*/ 2830580 h 2831518"/>
                <a:gd name="connsiteX5" fmla="*/ 2527099 w 3339124"/>
                <a:gd name="connsiteY5" fmla="*/ 2645229 h 2831518"/>
                <a:gd name="connsiteX6" fmla="*/ 1595619 w 3339124"/>
                <a:gd name="connsiteY6" fmla="*/ 2814696 h 2831518"/>
                <a:gd name="connsiteX7" fmla="*/ 1596 w 3339124"/>
                <a:gd name="connsiteY7" fmla="*/ 1444418 h 2831518"/>
                <a:gd name="connsiteX0" fmla="*/ 1264 w 3338792"/>
                <a:gd name="connsiteY0" fmla="*/ 1444418 h 2831518"/>
                <a:gd name="connsiteX1" fmla="*/ 1669427 w 3338792"/>
                <a:gd name="connsiteY1" fmla="*/ 0 h 2831518"/>
                <a:gd name="connsiteX2" fmla="*/ 3337590 w 3338792"/>
                <a:gd name="connsiteY2" fmla="*/ 1444418 h 2831518"/>
                <a:gd name="connsiteX3" fmla="*/ 2922183 w 3338792"/>
                <a:gd name="connsiteY3" fmla="*/ 2373380 h 2831518"/>
                <a:gd name="connsiteX4" fmla="*/ 3268172 w 3338792"/>
                <a:gd name="connsiteY4" fmla="*/ 2830580 h 2831518"/>
                <a:gd name="connsiteX5" fmla="*/ 2526767 w 3338792"/>
                <a:gd name="connsiteY5" fmla="*/ 2645229 h 2831518"/>
                <a:gd name="connsiteX6" fmla="*/ 1595287 w 3338792"/>
                <a:gd name="connsiteY6" fmla="*/ 2814696 h 2831518"/>
                <a:gd name="connsiteX7" fmla="*/ 1264 w 3338792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7634"/>
                <a:gd name="connsiteY0" fmla="*/ 1444418 h 2831518"/>
                <a:gd name="connsiteX1" fmla="*/ 1668269 w 3337634"/>
                <a:gd name="connsiteY1" fmla="*/ 0 h 2831518"/>
                <a:gd name="connsiteX2" fmla="*/ 3336432 w 3337634"/>
                <a:gd name="connsiteY2" fmla="*/ 1444418 h 2831518"/>
                <a:gd name="connsiteX3" fmla="*/ 2921025 w 3337634"/>
                <a:gd name="connsiteY3" fmla="*/ 2373380 h 2831518"/>
                <a:gd name="connsiteX4" fmla="*/ 3267014 w 3337634"/>
                <a:gd name="connsiteY4" fmla="*/ 2830580 h 2831518"/>
                <a:gd name="connsiteX5" fmla="*/ 2525609 w 3337634"/>
                <a:gd name="connsiteY5" fmla="*/ 2645229 h 2831518"/>
                <a:gd name="connsiteX6" fmla="*/ 1594129 w 3337634"/>
                <a:gd name="connsiteY6" fmla="*/ 2814696 h 2831518"/>
                <a:gd name="connsiteX7" fmla="*/ 106 w 3337634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669"/>
                <a:gd name="connsiteY0" fmla="*/ 1444418 h 2831518"/>
                <a:gd name="connsiteX1" fmla="*/ 1668269 w 3336669"/>
                <a:gd name="connsiteY1" fmla="*/ 0 h 2831518"/>
                <a:gd name="connsiteX2" fmla="*/ 3336432 w 3336669"/>
                <a:gd name="connsiteY2" fmla="*/ 1444418 h 2831518"/>
                <a:gd name="connsiteX3" fmla="*/ 2921025 w 3336669"/>
                <a:gd name="connsiteY3" fmla="*/ 2373380 h 2831518"/>
                <a:gd name="connsiteX4" fmla="*/ 3267014 w 3336669"/>
                <a:gd name="connsiteY4" fmla="*/ 2830580 h 2831518"/>
                <a:gd name="connsiteX5" fmla="*/ 2525609 w 3336669"/>
                <a:gd name="connsiteY5" fmla="*/ 2645229 h 2831518"/>
                <a:gd name="connsiteX6" fmla="*/ 1594129 w 3336669"/>
                <a:gd name="connsiteY6" fmla="*/ 2814696 h 2831518"/>
                <a:gd name="connsiteX7" fmla="*/ 106 w 3336669"/>
                <a:gd name="connsiteY7" fmla="*/ 1444418 h 2831518"/>
                <a:gd name="connsiteX0" fmla="*/ 106 w 3336432"/>
                <a:gd name="connsiteY0" fmla="*/ 1444418 h 2831518"/>
                <a:gd name="connsiteX1" fmla="*/ 1668269 w 3336432"/>
                <a:gd name="connsiteY1" fmla="*/ 0 h 2831518"/>
                <a:gd name="connsiteX2" fmla="*/ 3336432 w 3336432"/>
                <a:gd name="connsiteY2" fmla="*/ 1444418 h 2831518"/>
                <a:gd name="connsiteX3" fmla="*/ 2921025 w 3336432"/>
                <a:gd name="connsiteY3" fmla="*/ 2373380 h 2831518"/>
                <a:gd name="connsiteX4" fmla="*/ 3267014 w 3336432"/>
                <a:gd name="connsiteY4" fmla="*/ 2830580 h 2831518"/>
                <a:gd name="connsiteX5" fmla="*/ 2525609 w 3336432"/>
                <a:gd name="connsiteY5" fmla="*/ 2645229 h 2831518"/>
                <a:gd name="connsiteX6" fmla="*/ 1594129 w 3336432"/>
                <a:gd name="connsiteY6" fmla="*/ 2814696 h 2831518"/>
                <a:gd name="connsiteX7" fmla="*/ 106 w 3336432"/>
                <a:gd name="connsiteY7" fmla="*/ 1444418 h 2831518"/>
                <a:gd name="connsiteX0" fmla="*/ 106 w 3343063"/>
                <a:gd name="connsiteY0" fmla="*/ 1444418 h 2831518"/>
                <a:gd name="connsiteX1" fmla="*/ 1668269 w 3343063"/>
                <a:gd name="connsiteY1" fmla="*/ 0 h 2831518"/>
                <a:gd name="connsiteX2" fmla="*/ 3336432 w 3343063"/>
                <a:gd name="connsiteY2" fmla="*/ 1444418 h 2831518"/>
                <a:gd name="connsiteX3" fmla="*/ 2921025 w 3343063"/>
                <a:gd name="connsiteY3" fmla="*/ 2373380 h 2831518"/>
                <a:gd name="connsiteX4" fmla="*/ 3267014 w 3343063"/>
                <a:gd name="connsiteY4" fmla="*/ 2830580 h 2831518"/>
                <a:gd name="connsiteX5" fmla="*/ 2525609 w 3343063"/>
                <a:gd name="connsiteY5" fmla="*/ 2645229 h 2831518"/>
                <a:gd name="connsiteX6" fmla="*/ 1594129 w 3343063"/>
                <a:gd name="connsiteY6" fmla="*/ 2814696 h 2831518"/>
                <a:gd name="connsiteX7" fmla="*/ 106 w 3343063"/>
                <a:gd name="connsiteY7" fmla="*/ 1444418 h 2831518"/>
                <a:gd name="connsiteX0" fmla="*/ 106 w 3337921"/>
                <a:gd name="connsiteY0" fmla="*/ 1444418 h 2831518"/>
                <a:gd name="connsiteX1" fmla="*/ 1668269 w 3337921"/>
                <a:gd name="connsiteY1" fmla="*/ 0 h 2831518"/>
                <a:gd name="connsiteX2" fmla="*/ 3336432 w 3337921"/>
                <a:gd name="connsiteY2" fmla="*/ 1444418 h 2831518"/>
                <a:gd name="connsiteX3" fmla="*/ 2921025 w 3337921"/>
                <a:gd name="connsiteY3" fmla="*/ 2373380 h 2831518"/>
                <a:gd name="connsiteX4" fmla="*/ 3267014 w 3337921"/>
                <a:gd name="connsiteY4" fmla="*/ 2830580 h 2831518"/>
                <a:gd name="connsiteX5" fmla="*/ 2525609 w 3337921"/>
                <a:gd name="connsiteY5" fmla="*/ 2645229 h 2831518"/>
                <a:gd name="connsiteX6" fmla="*/ 1594129 w 3337921"/>
                <a:gd name="connsiteY6" fmla="*/ 2814696 h 2831518"/>
                <a:gd name="connsiteX7" fmla="*/ 106 w 3337921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489"/>
                <a:gd name="connsiteY0" fmla="*/ 1444418 h 2831518"/>
                <a:gd name="connsiteX1" fmla="*/ 1668269 w 3341489"/>
                <a:gd name="connsiteY1" fmla="*/ 0 h 2831518"/>
                <a:gd name="connsiteX2" fmla="*/ 3336432 w 3341489"/>
                <a:gd name="connsiteY2" fmla="*/ 1444418 h 2831518"/>
                <a:gd name="connsiteX3" fmla="*/ 2921025 w 3341489"/>
                <a:gd name="connsiteY3" fmla="*/ 2373380 h 2831518"/>
                <a:gd name="connsiteX4" fmla="*/ 3267014 w 3341489"/>
                <a:gd name="connsiteY4" fmla="*/ 2830580 h 2831518"/>
                <a:gd name="connsiteX5" fmla="*/ 2525609 w 3341489"/>
                <a:gd name="connsiteY5" fmla="*/ 2645229 h 2831518"/>
                <a:gd name="connsiteX6" fmla="*/ 1594129 w 3341489"/>
                <a:gd name="connsiteY6" fmla="*/ 2814696 h 2831518"/>
                <a:gd name="connsiteX7" fmla="*/ 106 w 3341489"/>
                <a:gd name="connsiteY7" fmla="*/ 1444418 h 2831518"/>
                <a:gd name="connsiteX0" fmla="*/ 106 w 3341558"/>
                <a:gd name="connsiteY0" fmla="*/ 1448237 h 2835337"/>
                <a:gd name="connsiteX1" fmla="*/ 1668269 w 3341558"/>
                <a:gd name="connsiteY1" fmla="*/ 3819 h 2835337"/>
                <a:gd name="connsiteX2" fmla="*/ 3336432 w 3341558"/>
                <a:gd name="connsiteY2" fmla="*/ 1448237 h 2835337"/>
                <a:gd name="connsiteX3" fmla="*/ 2921025 w 3341558"/>
                <a:gd name="connsiteY3" fmla="*/ 2377199 h 2835337"/>
                <a:gd name="connsiteX4" fmla="*/ 3267014 w 3341558"/>
                <a:gd name="connsiteY4" fmla="*/ 2834399 h 2835337"/>
                <a:gd name="connsiteX5" fmla="*/ 2525609 w 3341558"/>
                <a:gd name="connsiteY5" fmla="*/ 2649048 h 2835337"/>
                <a:gd name="connsiteX6" fmla="*/ 1594129 w 3341558"/>
                <a:gd name="connsiteY6" fmla="*/ 2818515 h 2835337"/>
                <a:gd name="connsiteX7" fmla="*/ 106 w 3341558"/>
                <a:gd name="connsiteY7" fmla="*/ 1448237 h 2835337"/>
                <a:gd name="connsiteX0" fmla="*/ 106 w 3341558"/>
                <a:gd name="connsiteY0" fmla="*/ 1444708 h 2831808"/>
                <a:gd name="connsiteX1" fmla="*/ 1668269 w 3341558"/>
                <a:gd name="connsiteY1" fmla="*/ 290 h 2831808"/>
                <a:gd name="connsiteX2" fmla="*/ 3336432 w 3341558"/>
                <a:gd name="connsiteY2" fmla="*/ 1444708 h 2831808"/>
                <a:gd name="connsiteX3" fmla="*/ 2921025 w 3341558"/>
                <a:gd name="connsiteY3" fmla="*/ 2373670 h 2831808"/>
                <a:gd name="connsiteX4" fmla="*/ 3267014 w 3341558"/>
                <a:gd name="connsiteY4" fmla="*/ 2830870 h 2831808"/>
                <a:gd name="connsiteX5" fmla="*/ 2525609 w 3341558"/>
                <a:gd name="connsiteY5" fmla="*/ 2645519 h 2831808"/>
                <a:gd name="connsiteX6" fmla="*/ 1594129 w 3341558"/>
                <a:gd name="connsiteY6" fmla="*/ 2814986 h 2831808"/>
                <a:gd name="connsiteX7" fmla="*/ 106 w 3341558"/>
                <a:gd name="connsiteY7" fmla="*/ 1444708 h 2831808"/>
                <a:gd name="connsiteX0" fmla="*/ 106 w 3341558"/>
                <a:gd name="connsiteY0" fmla="*/ 1445882 h 2832982"/>
                <a:gd name="connsiteX1" fmla="*/ 1668269 w 3341558"/>
                <a:gd name="connsiteY1" fmla="*/ 1464 h 2832982"/>
                <a:gd name="connsiteX2" fmla="*/ 3336432 w 3341558"/>
                <a:gd name="connsiteY2" fmla="*/ 1445882 h 2832982"/>
                <a:gd name="connsiteX3" fmla="*/ 2921025 w 3341558"/>
                <a:gd name="connsiteY3" fmla="*/ 2374844 h 2832982"/>
                <a:gd name="connsiteX4" fmla="*/ 3267014 w 3341558"/>
                <a:gd name="connsiteY4" fmla="*/ 2832044 h 2832982"/>
                <a:gd name="connsiteX5" fmla="*/ 2525609 w 3341558"/>
                <a:gd name="connsiteY5" fmla="*/ 2646693 h 2832982"/>
                <a:gd name="connsiteX6" fmla="*/ 1594129 w 3341558"/>
                <a:gd name="connsiteY6" fmla="*/ 2816160 h 2832982"/>
                <a:gd name="connsiteX7" fmla="*/ 106 w 3341558"/>
                <a:gd name="connsiteY7" fmla="*/ 1445882 h 2832982"/>
                <a:gd name="connsiteX0" fmla="*/ 106 w 3341170"/>
                <a:gd name="connsiteY0" fmla="*/ 1446938 h 2834038"/>
                <a:gd name="connsiteX1" fmla="*/ 1668269 w 3341170"/>
                <a:gd name="connsiteY1" fmla="*/ 2520 h 2834038"/>
                <a:gd name="connsiteX2" fmla="*/ 3336432 w 3341170"/>
                <a:gd name="connsiteY2" fmla="*/ 1446938 h 2834038"/>
                <a:gd name="connsiteX3" fmla="*/ 2921025 w 3341170"/>
                <a:gd name="connsiteY3" fmla="*/ 2375900 h 2834038"/>
                <a:gd name="connsiteX4" fmla="*/ 3267014 w 3341170"/>
                <a:gd name="connsiteY4" fmla="*/ 2833100 h 2834038"/>
                <a:gd name="connsiteX5" fmla="*/ 2525609 w 3341170"/>
                <a:gd name="connsiteY5" fmla="*/ 2647749 h 2834038"/>
                <a:gd name="connsiteX6" fmla="*/ 1594129 w 3341170"/>
                <a:gd name="connsiteY6" fmla="*/ 2817216 h 2834038"/>
                <a:gd name="connsiteX7" fmla="*/ 106 w 3341170"/>
                <a:gd name="connsiteY7" fmla="*/ 1446938 h 2834038"/>
                <a:gd name="connsiteX0" fmla="*/ 106 w 3340561"/>
                <a:gd name="connsiteY0" fmla="*/ 1444593 h 2831693"/>
                <a:gd name="connsiteX1" fmla="*/ 1668269 w 3340561"/>
                <a:gd name="connsiteY1" fmla="*/ 175 h 2831693"/>
                <a:gd name="connsiteX2" fmla="*/ 3336432 w 3340561"/>
                <a:gd name="connsiteY2" fmla="*/ 1444593 h 2831693"/>
                <a:gd name="connsiteX3" fmla="*/ 2921025 w 3340561"/>
                <a:gd name="connsiteY3" fmla="*/ 2373555 h 2831693"/>
                <a:gd name="connsiteX4" fmla="*/ 3267014 w 3340561"/>
                <a:gd name="connsiteY4" fmla="*/ 2830755 h 2831693"/>
                <a:gd name="connsiteX5" fmla="*/ 2525609 w 3340561"/>
                <a:gd name="connsiteY5" fmla="*/ 2645404 h 2831693"/>
                <a:gd name="connsiteX6" fmla="*/ 1594129 w 3340561"/>
                <a:gd name="connsiteY6" fmla="*/ 2814871 h 2831693"/>
                <a:gd name="connsiteX7" fmla="*/ 106 w 3340561"/>
                <a:gd name="connsiteY7" fmla="*/ 1444593 h 2831693"/>
                <a:gd name="connsiteX0" fmla="*/ 106 w 3340466"/>
                <a:gd name="connsiteY0" fmla="*/ 1445503 h 2832603"/>
                <a:gd name="connsiteX1" fmla="*/ 1668269 w 3340466"/>
                <a:gd name="connsiteY1" fmla="*/ 1085 h 2832603"/>
                <a:gd name="connsiteX2" fmla="*/ 3336432 w 3340466"/>
                <a:gd name="connsiteY2" fmla="*/ 1445503 h 2832603"/>
                <a:gd name="connsiteX3" fmla="*/ 2921025 w 3340466"/>
                <a:gd name="connsiteY3" fmla="*/ 2374465 h 2832603"/>
                <a:gd name="connsiteX4" fmla="*/ 3267014 w 3340466"/>
                <a:gd name="connsiteY4" fmla="*/ 2831665 h 2832603"/>
                <a:gd name="connsiteX5" fmla="*/ 2525609 w 3340466"/>
                <a:gd name="connsiteY5" fmla="*/ 2646314 h 2832603"/>
                <a:gd name="connsiteX6" fmla="*/ 1594129 w 3340466"/>
                <a:gd name="connsiteY6" fmla="*/ 2815781 h 2832603"/>
                <a:gd name="connsiteX7" fmla="*/ 106 w 3340466"/>
                <a:gd name="connsiteY7" fmla="*/ 1445503 h 2832603"/>
                <a:gd name="connsiteX0" fmla="*/ 106 w 3340332"/>
                <a:gd name="connsiteY0" fmla="*/ 1444593 h 2831693"/>
                <a:gd name="connsiteX1" fmla="*/ 1668269 w 3340332"/>
                <a:gd name="connsiteY1" fmla="*/ 175 h 2831693"/>
                <a:gd name="connsiteX2" fmla="*/ 3336432 w 3340332"/>
                <a:gd name="connsiteY2" fmla="*/ 1444593 h 2831693"/>
                <a:gd name="connsiteX3" fmla="*/ 2921025 w 3340332"/>
                <a:gd name="connsiteY3" fmla="*/ 2373555 h 2831693"/>
                <a:gd name="connsiteX4" fmla="*/ 3267014 w 3340332"/>
                <a:gd name="connsiteY4" fmla="*/ 2830755 h 2831693"/>
                <a:gd name="connsiteX5" fmla="*/ 2525609 w 3340332"/>
                <a:gd name="connsiteY5" fmla="*/ 2645404 h 2831693"/>
                <a:gd name="connsiteX6" fmla="*/ 1594129 w 3340332"/>
                <a:gd name="connsiteY6" fmla="*/ 2814871 h 2831693"/>
                <a:gd name="connsiteX7" fmla="*/ 106 w 3340332"/>
                <a:gd name="connsiteY7" fmla="*/ 1444593 h 2831693"/>
                <a:gd name="connsiteX0" fmla="*/ 10 w 3340069"/>
                <a:gd name="connsiteY0" fmla="*/ 1444593 h 2831693"/>
                <a:gd name="connsiteX1" fmla="*/ 1616031 w 3340069"/>
                <a:gd name="connsiteY1" fmla="*/ 175 h 2831693"/>
                <a:gd name="connsiteX2" fmla="*/ 3336336 w 3340069"/>
                <a:gd name="connsiteY2" fmla="*/ 1444593 h 2831693"/>
                <a:gd name="connsiteX3" fmla="*/ 2920929 w 3340069"/>
                <a:gd name="connsiteY3" fmla="*/ 2373555 h 2831693"/>
                <a:gd name="connsiteX4" fmla="*/ 3266918 w 3340069"/>
                <a:gd name="connsiteY4" fmla="*/ 2830755 h 2831693"/>
                <a:gd name="connsiteX5" fmla="*/ 2525513 w 3340069"/>
                <a:gd name="connsiteY5" fmla="*/ 2645404 h 2831693"/>
                <a:gd name="connsiteX6" fmla="*/ 1594033 w 3340069"/>
                <a:gd name="connsiteY6" fmla="*/ 2814871 h 2831693"/>
                <a:gd name="connsiteX7" fmla="*/ 10 w 3340069"/>
                <a:gd name="connsiteY7" fmla="*/ 1444593 h 2831693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0 w 3342341"/>
                <a:gd name="connsiteY0" fmla="*/ 1445882 h 2832982"/>
                <a:gd name="connsiteX1" fmla="*/ 1616031 w 3342341"/>
                <a:gd name="connsiteY1" fmla="*/ 1464 h 2832982"/>
                <a:gd name="connsiteX2" fmla="*/ 3336336 w 3342341"/>
                <a:gd name="connsiteY2" fmla="*/ 1445882 h 2832982"/>
                <a:gd name="connsiteX3" fmla="*/ 2920929 w 3342341"/>
                <a:gd name="connsiteY3" fmla="*/ 2374844 h 2832982"/>
                <a:gd name="connsiteX4" fmla="*/ 3266918 w 3342341"/>
                <a:gd name="connsiteY4" fmla="*/ 2832044 h 2832982"/>
                <a:gd name="connsiteX5" fmla="*/ 2525513 w 3342341"/>
                <a:gd name="connsiteY5" fmla="*/ 2646693 h 2832982"/>
                <a:gd name="connsiteX6" fmla="*/ 1594033 w 3342341"/>
                <a:gd name="connsiteY6" fmla="*/ 2816160 h 2832982"/>
                <a:gd name="connsiteX7" fmla="*/ 10 w 3342341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6 w 3342347"/>
                <a:gd name="connsiteY0" fmla="*/ 1445882 h 2832982"/>
                <a:gd name="connsiteX1" fmla="*/ 1616037 w 3342347"/>
                <a:gd name="connsiteY1" fmla="*/ 1464 h 2832982"/>
                <a:gd name="connsiteX2" fmla="*/ 3336342 w 3342347"/>
                <a:gd name="connsiteY2" fmla="*/ 1445882 h 2832982"/>
                <a:gd name="connsiteX3" fmla="*/ 2920935 w 3342347"/>
                <a:gd name="connsiteY3" fmla="*/ 2374844 h 2832982"/>
                <a:gd name="connsiteX4" fmla="*/ 3266924 w 3342347"/>
                <a:gd name="connsiteY4" fmla="*/ 2832044 h 2832982"/>
                <a:gd name="connsiteX5" fmla="*/ 2525519 w 3342347"/>
                <a:gd name="connsiteY5" fmla="*/ 2646693 h 2832982"/>
                <a:gd name="connsiteX6" fmla="*/ 1594039 w 3342347"/>
                <a:gd name="connsiteY6" fmla="*/ 2816160 h 2832982"/>
                <a:gd name="connsiteX7" fmla="*/ 16 w 334234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2 w 3342343"/>
                <a:gd name="connsiteY0" fmla="*/ 1445882 h 2832982"/>
                <a:gd name="connsiteX1" fmla="*/ 1616033 w 3342343"/>
                <a:gd name="connsiteY1" fmla="*/ 1464 h 2832982"/>
                <a:gd name="connsiteX2" fmla="*/ 3336338 w 3342343"/>
                <a:gd name="connsiteY2" fmla="*/ 1445882 h 2832982"/>
                <a:gd name="connsiteX3" fmla="*/ 2920931 w 3342343"/>
                <a:gd name="connsiteY3" fmla="*/ 2374844 h 2832982"/>
                <a:gd name="connsiteX4" fmla="*/ 3266920 w 3342343"/>
                <a:gd name="connsiteY4" fmla="*/ 2832044 h 2832982"/>
                <a:gd name="connsiteX5" fmla="*/ 2525515 w 3342343"/>
                <a:gd name="connsiteY5" fmla="*/ 2646693 h 2832982"/>
                <a:gd name="connsiteX6" fmla="*/ 1594035 w 3342343"/>
                <a:gd name="connsiteY6" fmla="*/ 2816160 h 2832982"/>
                <a:gd name="connsiteX7" fmla="*/ 12 w 3342343"/>
                <a:gd name="connsiteY7" fmla="*/ 1445882 h 2832982"/>
                <a:gd name="connsiteX0" fmla="*/ 14 w 3342345"/>
                <a:gd name="connsiteY0" fmla="*/ 1445882 h 2832982"/>
                <a:gd name="connsiteX1" fmla="*/ 1616035 w 3342345"/>
                <a:gd name="connsiteY1" fmla="*/ 1464 h 2832982"/>
                <a:gd name="connsiteX2" fmla="*/ 3336340 w 3342345"/>
                <a:gd name="connsiteY2" fmla="*/ 1445882 h 2832982"/>
                <a:gd name="connsiteX3" fmla="*/ 2920933 w 3342345"/>
                <a:gd name="connsiteY3" fmla="*/ 2374844 h 2832982"/>
                <a:gd name="connsiteX4" fmla="*/ 3266922 w 3342345"/>
                <a:gd name="connsiteY4" fmla="*/ 2832044 h 2832982"/>
                <a:gd name="connsiteX5" fmla="*/ 2525517 w 3342345"/>
                <a:gd name="connsiteY5" fmla="*/ 2646693 h 2832982"/>
                <a:gd name="connsiteX6" fmla="*/ 1594037 w 3342345"/>
                <a:gd name="connsiteY6" fmla="*/ 2816160 h 2832982"/>
                <a:gd name="connsiteX7" fmla="*/ 14 w 3342345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255 w 3342586"/>
                <a:gd name="connsiteY0" fmla="*/ 1445882 h 2832982"/>
                <a:gd name="connsiteX1" fmla="*/ 1616276 w 3342586"/>
                <a:gd name="connsiteY1" fmla="*/ 1464 h 2832982"/>
                <a:gd name="connsiteX2" fmla="*/ 3336581 w 3342586"/>
                <a:gd name="connsiteY2" fmla="*/ 1445882 h 2832982"/>
                <a:gd name="connsiteX3" fmla="*/ 2921174 w 3342586"/>
                <a:gd name="connsiteY3" fmla="*/ 2374844 h 2832982"/>
                <a:gd name="connsiteX4" fmla="*/ 3267163 w 3342586"/>
                <a:gd name="connsiteY4" fmla="*/ 2832044 h 2832982"/>
                <a:gd name="connsiteX5" fmla="*/ 2525758 w 3342586"/>
                <a:gd name="connsiteY5" fmla="*/ 2646693 h 2832982"/>
                <a:gd name="connsiteX6" fmla="*/ 1594278 w 3342586"/>
                <a:gd name="connsiteY6" fmla="*/ 2816160 h 2832982"/>
                <a:gd name="connsiteX7" fmla="*/ 255 w 3342586"/>
                <a:gd name="connsiteY7" fmla="*/ 1445882 h 2832982"/>
                <a:gd name="connsiteX0" fmla="*/ 3891 w 3346222"/>
                <a:gd name="connsiteY0" fmla="*/ 1445882 h 2832982"/>
                <a:gd name="connsiteX1" fmla="*/ 1619912 w 3346222"/>
                <a:gd name="connsiteY1" fmla="*/ 1464 h 2832982"/>
                <a:gd name="connsiteX2" fmla="*/ 3340217 w 3346222"/>
                <a:gd name="connsiteY2" fmla="*/ 1445882 h 2832982"/>
                <a:gd name="connsiteX3" fmla="*/ 2924810 w 3346222"/>
                <a:gd name="connsiteY3" fmla="*/ 2374844 h 2832982"/>
                <a:gd name="connsiteX4" fmla="*/ 3270799 w 3346222"/>
                <a:gd name="connsiteY4" fmla="*/ 2832044 h 2832982"/>
                <a:gd name="connsiteX5" fmla="*/ 2529394 w 3346222"/>
                <a:gd name="connsiteY5" fmla="*/ 2646693 h 2832982"/>
                <a:gd name="connsiteX6" fmla="*/ 1597914 w 3346222"/>
                <a:gd name="connsiteY6" fmla="*/ 2816160 h 2832982"/>
                <a:gd name="connsiteX7" fmla="*/ 3891 w 3346222"/>
                <a:gd name="connsiteY7" fmla="*/ 1445882 h 2832982"/>
                <a:gd name="connsiteX0" fmla="*/ 1662 w 3343993"/>
                <a:gd name="connsiteY0" fmla="*/ 1445882 h 2832982"/>
                <a:gd name="connsiteX1" fmla="*/ 1617683 w 3343993"/>
                <a:gd name="connsiteY1" fmla="*/ 1464 h 2832982"/>
                <a:gd name="connsiteX2" fmla="*/ 3337988 w 3343993"/>
                <a:gd name="connsiteY2" fmla="*/ 1445882 h 2832982"/>
                <a:gd name="connsiteX3" fmla="*/ 2922581 w 3343993"/>
                <a:gd name="connsiteY3" fmla="*/ 2374844 h 2832982"/>
                <a:gd name="connsiteX4" fmla="*/ 3268570 w 3343993"/>
                <a:gd name="connsiteY4" fmla="*/ 2832044 h 2832982"/>
                <a:gd name="connsiteX5" fmla="*/ 2527165 w 3343993"/>
                <a:gd name="connsiteY5" fmla="*/ 2646693 h 2832982"/>
                <a:gd name="connsiteX6" fmla="*/ 1595685 w 3343993"/>
                <a:gd name="connsiteY6" fmla="*/ 2816160 h 2832982"/>
                <a:gd name="connsiteX7" fmla="*/ 1662 w 3343993"/>
                <a:gd name="connsiteY7" fmla="*/ 1445882 h 2832982"/>
                <a:gd name="connsiteX0" fmla="*/ 256 w 3342587"/>
                <a:gd name="connsiteY0" fmla="*/ 1445882 h 2832982"/>
                <a:gd name="connsiteX1" fmla="*/ 1616277 w 3342587"/>
                <a:gd name="connsiteY1" fmla="*/ 1464 h 2832982"/>
                <a:gd name="connsiteX2" fmla="*/ 3336582 w 3342587"/>
                <a:gd name="connsiteY2" fmla="*/ 1445882 h 2832982"/>
                <a:gd name="connsiteX3" fmla="*/ 2921175 w 3342587"/>
                <a:gd name="connsiteY3" fmla="*/ 2374844 h 2832982"/>
                <a:gd name="connsiteX4" fmla="*/ 3267164 w 3342587"/>
                <a:gd name="connsiteY4" fmla="*/ 2832044 h 2832982"/>
                <a:gd name="connsiteX5" fmla="*/ 2525759 w 3342587"/>
                <a:gd name="connsiteY5" fmla="*/ 2646693 h 2832982"/>
                <a:gd name="connsiteX6" fmla="*/ 1594279 w 3342587"/>
                <a:gd name="connsiteY6" fmla="*/ 2816160 h 2832982"/>
                <a:gd name="connsiteX7" fmla="*/ 256 w 3342587"/>
                <a:gd name="connsiteY7" fmla="*/ 1445882 h 2832982"/>
                <a:gd name="connsiteX0" fmla="*/ 13 w 3342344"/>
                <a:gd name="connsiteY0" fmla="*/ 1445882 h 2832982"/>
                <a:gd name="connsiteX1" fmla="*/ 1616034 w 3342344"/>
                <a:gd name="connsiteY1" fmla="*/ 1464 h 2832982"/>
                <a:gd name="connsiteX2" fmla="*/ 3336339 w 3342344"/>
                <a:gd name="connsiteY2" fmla="*/ 1445882 h 2832982"/>
                <a:gd name="connsiteX3" fmla="*/ 2920932 w 3342344"/>
                <a:gd name="connsiteY3" fmla="*/ 2374844 h 2832982"/>
                <a:gd name="connsiteX4" fmla="*/ 3266921 w 3342344"/>
                <a:gd name="connsiteY4" fmla="*/ 2832044 h 2832982"/>
                <a:gd name="connsiteX5" fmla="*/ 2525516 w 3342344"/>
                <a:gd name="connsiteY5" fmla="*/ 2646693 h 2832982"/>
                <a:gd name="connsiteX6" fmla="*/ 1594036 w 3342344"/>
                <a:gd name="connsiteY6" fmla="*/ 2816160 h 2832982"/>
                <a:gd name="connsiteX7" fmla="*/ 13 w 3342344"/>
                <a:gd name="connsiteY7" fmla="*/ 1445882 h 2832982"/>
                <a:gd name="connsiteX0" fmla="*/ 13 w 3342150"/>
                <a:gd name="connsiteY0" fmla="*/ 1445051 h 2832151"/>
                <a:gd name="connsiteX1" fmla="*/ 1616034 w 3342150"/>
                <a:gd name="connsiteY1" fmla="*/ 633 h 2832151"/>
                <a:gd name="connsiteX2" fmla="*/ 3336339 w 3342150"/>
                <a:gd name="connsiteY2" fmla="*/ 1445051 h 2832151"/>
                <a:gd name="connsiteX3" fmla="*/ 2920932 w 3342150"/>
                <a:gd name="connsiteY3" fmla="*/ 2374013 h 2832151"/>
                <a:gd name="connsiteX4" fmla="*/ 3266921 w 3342150"/>
                <a:gd name="connsiteY4" fmla="*/ 2831213 h 2832151"/>
                <a:gd name="connsiteX5" fmla="*/ 2525516 w 3342150"/>
                <a:gd name="connsiteY5" fmla="*/ 2645862 h 2832151"/>
                <a:gd name="connsiteX6" fmla="*/ 1594036 w 3342150"/>
                <a:gd name="connsiteY6" fmla="*/ 2815329 h 2832151"/>
                <a:gd name="connsiteX7" fmla="*/ 13 w 3342150"/>
                <a:gd name="connsiteY7" fmla="*/ 1445051 h 2832151"/>
                <a:gd name="connsiteX0" fmla="*/ 13 w 3337051"/>
                <a:gd name="connsiteY0" fmla="*/ 1445051 h 2832151"/>
                <a:gd name="connsiteX1" fmla="*/ 1616034 w 3337051"/>
                <a:gd name="connsiteY1" fmla="*/ 633 h 2832151"/>
                <a:gd name="connsiteX2" fmla="*/ 3336339 w 3337051"/>
                <a:gd name="connsiteY2" fmla="*/ 1445051 h 2832151"/>
                <a:gd name="connsiteX3" fmla="*/ 2920932 w 3337051"/>
                <a:gd name="connsiteY3" fmla="*/ 2374013 h 2832151"/>
                <a:gd name="connsiteX4" fmla="*/ 3266921 w 3337051"/>
                <a:gd name="connsiteY4" fmla="*/ 2831213 h 2832151"/>
                <a:gd name="connsiteX5" fmla="*/ 2525516 w 3337051"/>
                <a:gd name="connsiteY5" fmla="*/ 2645862 h 2832151"/>
                <a:gd name="connsiteX6" fmla="*/ 1594036 w 3337051"/>
                <a:gd name="connsiteY6" fmla="*/ 2815329 h 2832151"/>
                <a:gd name="connsiteX7" fmla="*/ 13 w 3337051"/>
                <a:gd name="connsiteY7" fmla="*/ 1445051 h 2832151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  <a:gd name="connsiteX0" fmla="*/ 13 w 3336967"/>
                <a:gd name="connsiteY0" fmla="*/ 1444593 h 2831693"/>
                <a:gd name="connsiteX1" fmla="*/ 1616034 w 3336967"/>
                <a:gd name="connsiteY1" fmla="*/ 175 h 2831693"/>
                <a:gd name="connsiteX2" fmla="*/ 3336339 w 3336967"/>
                <a:gd name="connsiteY2" fmla="*/ 1444593 h 2831693"/>
                <a:gd name="connsiteX3" fmla="*/ 2920932 w 3336967"/>
                <a:gd name="connsiteY3" fmla="*/ 2373555 h 2831693"/>
                <a:gd name="connsiteX4" fmla="*/ 3266921 w 3336967"/>
                <a:gd name="connsiteY4" fmla="*/ 2830755 h 2831693"/>
                <a:gd name="connsiteX5" fmla="*/ 2525516 w 3336967"/>
                <a:gd name="connsiteY5" fmla="*/ 2645404 h 2831693"/>
                <a:gd name="connsiteX6" fmla="*/ 1594036 w 3336967"/>
                <a:gd name="connsiteY6" fmla="*/ 2814871 h 2831693"/>
                <a:gd name="connsiteX7" fmla="*/ 13 w 3336967"/>
                <a:gd name="connsiteY7" fmla="*/ 1444593 h 28316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336967" h="2831693">
                  <a:moveTo>
                    <a:pt x="13" y="1444593"/>
                  </a:moveTo>
                  <a:cubicBezTo>
                    <a:pt x="3680" y="678916"/>
                    <a:pt x="613127" y="12532"/>
                    <a:pt x="1616034" y="175"/>
                  </a:cubicBezTo>
                  <a:cubicBezTo>
                    <a:pt x="2618941" y="-12182"/>
                    <a:pt x="3361670" y="635080"/>
                    <a:pt x="3336339" y="1444593"/>
                  </a:cubicBezTo>
                  <a:cubicBezTo>
                    <a:pt x="3283582" y="1982258"/>
                    <a:pt x="3089020" y="2218729"/>
                    <a:pt x="2920932" y="2373555"/>
                  </a:cubicBezTo>
                  <a:cubicBezTo>
                    <a:pt x="2975265" y="2713734"/>
                    <a:pt x="3093950" y="2711306"/>
                    <a:pt x="3266921" y="2830755"/>
                  </a:cubicBezTo>
                  <a:cubicBezTo>
                    <a:pt x="2832376" y="2838993"/>
                    <a:pt x="2721952" y="2794273"/>
                    <a:pt x="2525516" y="2645404"/>
                  </a:cubicBezTo>
                  <a:cubicBezTo>
                    <a:pt x="2411366" y="2669529"/>
                    <a:pt x="2399913" y="2854369"/>
                    <a:pt x="1594036" y="2814871"/>
                  </a:cubicBezTo>
                  <a:cubicBezTo>
                    <a:pt x="788159" y="2775373"/>
                    <a:pt x="-3654" y="2210270"/>
                    <a:pt x="13" y="1444593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35" name="テキスト ボックス 34"/>
            <p:cNvSpPr txBox="1"/>
            <p:nvPr/>
          </p:nvSpPr>
          <p:spPr>
            <a:xfrm>
              <a:off x="2584742" y="2230520"/>
              <a:ext cx="422508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そんなのムリよ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C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グループ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は所得が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しかないんだから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  <a:p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万円も払えないよ</a:t>
              </a:r>
              <a:endParaRPr lang="en-US" altLang="ja-JP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17" name="グループ化 16"/>
          <p:cNvGrpSpPr/>
          <p:nvPr/>
        </p:nvGrpSpPr>
        <p:grpSpPr>
          <a:xfrm>
            <a:off x="2385410" y="5260850"/>
            <a:ext cx="1700999" cy="979743"/>
            <a:chOff x="2620276" y="5260850"/>
            <a:chExt cx="1700999" cy="979743"/>
          </a:xfrm>
        </p:grpSpPr>
        <p:sp>
          <p:nvSpPr>
            <p:cNvPr id="16" name="二等辺三角形 15"/>
            <p:cNvSpPr/>
            <p:nvPr/>
          </p:nvSpPr>
          <p:spPr>
            <a:xfrm rot="17171520">
              <a:off x="2930507" y="4950619"/>
              <a:ext cx="979743" cy="1600206"/>
            </a:xfrm>
            <a:custGeom>
              <a:avLst/>
              <a:gdLst/>
              <a:ahLst/>
              <a:cxnLst/>
              <a:rect l="l" t="t" r="r" b="b"/>
              <a:pathLst>
                <a:path w="979743" h="1600206">
                  <a:moveTo>
                    <a:pt x="931563" y="835222"/>
                  </a:moveTo>
                  <a:cubicBezTo>
                    <a:pt x="1048423" y="1157102"/>
                    <a:pt x="945405" y="1489832"/>
                    <a:pt x="701465" y="1578396"/>
                  </a:cubicBezTo>
                  <a:cubicBezTo>
                    <a:pt x="457525" y="1666959"/>
                    <a:pt x="165040" y="1477818"/>
                    <a:pt x="48180" y="1155938"/>
                  </a:cubicBezTo>
                  <a:cubicBezTo>
                    <a:pt x="-68680" y="834057"/>
                    <a:pt x="34338" y="501327"/>
                    <a:pt x="278278" y="412764"/>
                  </a:cubicBezTo>
                  <a:lnTo>
                    <a:pt x="293219" y="409485"/>
                  </a:lnTo>
                  <a:lnTo>
                    <a:pt x="413963" y="0"/>
                  </a:lnTo>
                  <a:lnTo>
                    <a:pt x="536534" y="415682"/>
                  </a:lnTo>
                  <a:cubicBezTo>
                    <a:pt x="702084" y="469451"/>
                    <a:pt x="854757" y="623666"/>
                    <a:pt x="931563" y="835222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40" name="テキスト ボックス 39"/>
            <p:cNvSpPr txBox="1"/>
            <p:nvPr/>
          </p:nvSpPr>
          <p:spPr>
            <a:xfrm>
              <a:off x="3215052" y="5557548"/>
              <a:ext cx="110622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ja-JP" altLang="en-US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あ</a:t>
              </a:r>
              <a:r>
                <a:rPr lang="en-US" altLang="ja-JP" sz="2400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…</a:t>
              </a:r>
              <a:endParaRPr lang="ja-JP" altLang="en-US" sz="2400" dirty="0">
                <a:solidFill>
                  <a:prstClr val="black"/>
                </a:solidFill>
                <a:latin typeface="HG丸ｺﾞｼｯｸM-PRO" panose="020F0600000000000000" pitchFamily="50" charset="-128"/>
                <a:ea typeface="HG丸ｺﾞｼｯｸM-PRO" panose="020F0600000000000000" pitchFamily="50" charset="-128"/>
              </a:endParaRPr>
            </a:p>
          </p:txBody>
        </p:sp>
      </p:grpSp>
      <p:grpSp>
        <p:nvGrpSpPr>
          <p:cNvPr id="43" name="グループ化 42"/>
          <p:cNvGrpSpPr/>
          <p:nvPr/>
        </p:nvGrpSpPr>
        <p:grpSpPr>
          <a:xfrm>
            <a:off x="-12700" y="101600"/>
            <a:ext cx="9144000" cy="801657"/>
            <a:chOff x="-252296" y="1643841"/>
            <a:chExt cx="9144000" cy="801657"/>
          </a:xfrm>
        </p:grpSpPr>
        <p:sp>
          <p:nvSpPr>
            <p:cNvPr id="44" name="正方形/長方形 43"/>
            <p:cNvSpPr/>
            <p:nvPr/>
          </p:nvSpPr>
          <p:spPr>
            <a:xfrm>
              <a:off x="-252296" y="1643841"/>
              <a:ext cx="9144000" cy="801657"/>
            </a:xfrm>
            <a:prstGeom prst="rect">
              <a:avLst/>
            </a:prstGeom>
            <a:solidFill>
              <a:srgbClr val="E7F9FF"/>
            </a:solidFill>
            <a:ln>
              <a:solidFill>
                <a:srgbClr val="0070C0"/>
              </a:solidFill>
            </a:ln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pic>
          <p:nvPicPr>
            <p:cNvPr id="45" name="Picture 5" descr="C:\Users\takahashi\Desktop\仮透過処理\700のみ2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8670" y="1898645"/>
              <a:ext cx="1007372" cy="4683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6" name="Picture 7" descr="C:\Users\takahashi\Desktop\仮透過処理\図2.png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3496" y="1869969"/>
              <a:ext cx="508834" cy="508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7" name="Picture 9" descr="C:\Users\takahashi\Desktop\仮透過処理\50-2.png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8800" y="1882196"/>
              <a:ext cx="779250" cy="49460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8" name="Picture 10" descr="C:\Users\takahashi\Desktop\仮透過処理\250-2.png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71410" y="1882196"/>
              <a:ext cx="966997" cy="4865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Picture 6" descr="C:\Users\takahashi\Desktop\仮透過処理\図1.png"/>
            <p:cNvPicPr>
              <a:picLocks noChangeAspect="1" noChangeArrowheads="1"/>
            </p:cNvPicPr>
            <p:nvPr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079" y="1868746"/>
              <a:ext cx="508834" cy="5047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0" name="Picture 8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44184" y="1857269"/>
              <a:ext cx="512913" cy="5169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" name="Picture 2" descr="\\oa-serv1\public\業務３課\04租税教育推進部\07テキスト・副読本等\03副読本パワーポイント版\副読本イラストデータ(ﾒﾃﾞｨｱMGから)\副読本のイラストPNG変換した\P35_3.png"/>
            <p:cNvPicPr>
              <a:picLocks noChangeAspect="1" noChangeArrowheads="1"/>
            </p:cNvPicPr>
            <p:nvPr/>
          </p:nvPicPr>
          <p:blipFill>
            <a:blip r:embed="rId9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77291" y="1944657"/>
              <a:ext cx="506109" cy="4708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2" name="Picture 3" descr="\\oa-serv1\public\業務３課\04租税教育推進部\07テキスト・副読本等\03副読本パワーポイント版\副読本イラストデータ(ﾒﾃﾞｨｱMGから)\副読本のイラストPNG変換した\P35_1.png"/>
            <p:cNvPicPr>
              <a:picLocks noChangeAspect="1" noChangeArrowheads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28596" y="1898645"/>
              <a:ext cx="635717" cy="54685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3" name="Picture 4" descr="\\oa-serv1\public\業務３課\04租税教育推進部\07テキスト・副読本等\03副読本パワーポイント版\副読本イラストデータ(ﾒﾃﾞｨｱMGから)\副読本のイラストPNG変換した\P35_2.png"/>
            <p:cNvPicPr>
              <a:picLocks noChangeAspect="1" noChangeArrowheads="1"/>
            </p:cNvPicPr>
            <p:nvPr/>
          </p:nvPicPr>
          <p:blipFill>
            <a:blip r:embed="rId11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6813" y="1869969"/>
              <a:ext cx="460791" cy="556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0" name="グループ化 19"/>
          <p:cNvGrpSpPr/>
          <p:nvPr/>
        </p:nvGrpSpPr>
        <p:grpSpPr>
          <a:xfrm>
            <a:off x="1330092" y="1145038"/>
            <a:ext cx="7444089" cy="791071"/>
            <a:chOff x="1508620" y="1451674"/>
            <a:chExt cx="7444089" cy="791071"/>
          </a:xfrm>
        </p:grpSpPr>
        <p:sp>
          <p:nvSpPr>
            <p:cNvPr id="19" name="正方形/長方形 18"/>
            <p:cNvSpPr/>
            <p:nvPr/>
          </p:nvSpPr>
          <p:spPr>
            <a:xfrm>
              <a:off x="1508620" y="1540574"/>
              <a:ext cx="6419025" cy="665555"/>
            </a:xfrm>
            <a:prstGeom prst="rect">
              <a:avLst/>
            </a:prstGeom>
            <a:solidFill>
              <a:schemeClr val="bg1"/>
            </a:solidFill>
            <a:ln w="190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ja-JP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2424567" y="1451674"/>
              <a:ext cx="6528142" cy="791071"/>
            </a:xfrm>
            <a:prstGeom prst="rect">
              <a:avLst/>
            </a:prstGeom>
            <a:noFill/>
            <a:ln w="28575">
              <a:noFill/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  － 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100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 ＝ </a:t>
              </a:r>
              <a:r>
                <a:rPr lang="ja-JP" altLang="en-US" sz="24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－</a:t>
              </a:r>
              <a:r>
                <a:rPr lang="en-US" altLang="ja-JP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50</a:t>
              </a:r>
              <a:r>
                <a:rPr lang="ja-JP" altLang="en-US" sz="2400" b="1" dirty="0">
                  <a:solidFill>
                    <a:prstClr val="black"/>
                  </a:solidFill>
                  <a:latin typeface="HG丸ｺﾞｼｯｸM-PRO" panose="020F0600000000000000" pitchFamily="50" charset="-128"/>
                  <a:ea typeface="HG丸ｺﾞｼｯｸM-PRO" panose="020F0600000000000000" pitchFamily="50" charset="-128"/>
                </a:rPr>
                <a:t>万円</a:t>
              </a:r>
            </a:p>
          </p:txBody>
        </p:sp>
        <p:pic>
          <p:nvPicPr>
            <p:cNvPr id="1029" name="Picture 5" descr="C:\Users\takahashi\Desktop\仮透過処理\図3.png"/>
            <p:cNvPicPr>
              <a:picLocks noChangeAspect="1" noChangeArrowheads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54642" y="1569331"/>
              <a:ext cx="617057" cy="6219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30" name="Picture 6" descr="C:\Users\takahashi\Desktop\仮透過処理\P36 - コピー (2) - コピーmirror.png"/>
          <p:cNvPicPr>
            <a:picLocks noChangeAspect="1" noChangeArrowheads="1"/>
          </p:cNvPicPr>
          <p:nvPr/>
        </p:nvPicPr>
        <p:blipFill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4237" y="4110356"/>
            <a:ext cx="2280543" cy="2747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" name="枠"/>
          <p:cNvPicPr>
            <a:picLocks noChangeAspect="1"/>
          </p:cNvPicPr>
          <p:nvPr/>
        </p:nvPicPr>
        <p:blipFill>
          <a:blip r:embed="rId14" cstate="email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297"/>
            <a:ext cx="9144793" cy="685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701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9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9214</TotalTime>
  <Words>1185</Words>
  <Application>Microsoft Office PowerPoint</Application>
  <PresentationFormat>画面に合わせる (4:3)</PresentationFormat>
  <Paragraphs>245</Paragraphs>
  <Slides>37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7</vt:i4>
      </vt:variant>
      <vt:variant>
        <vt:lpstr>テーマ</vt:lpstr>
      </vt:variant>
      <vt:variant>
        <vt:i4>6</vt:i4>
      </vt:variant>
      <vt:variant>
        <vt:lpstr>スライド タイトル</vt:lpstr>
      </vt:variant>
      <vt:variant>
        <vt:i4>37</vt:i4>
      </vt:variant>
    </vt:vector>
  </HeadingPairs>
  <TitlesOfParts>
    <vt:vector size="50" baseType="lpstr">
      <vt:lpstr>HGS創英角ｺﾞｼｯｸUB</vt:lpstr>
      <vt:lpstr>HG丸ｺﾞｼｯｸM-PRO</vt:lpstr>
      <vt:lpstr>HG創英角ﾎﾟｯﾌﾟ体</vt:lpstr>
      <vt:lpstr>Arial</vt:lpstr>
      <vt:lpstr>Calibri</vt:lpstr>
      <vt:lpstr>Calibri Light</vt:lpstr>
      <vt:lpstr>Impact</vt:lpstr>
      <vt:lpstr>Office テーマ</vt:lpstr>
      <vt:lpstr>13_Office テーマ</vt:lpstr>
      <vt:lpstr>9_Office テーマ</vt:lpstr>
      <vt:lpstr>1_Office テーマ</vt:lpstr>
      <vt:lpstr>2_Office テーマ</vt:lpstr>
      <vt:lpstr>3_Office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08-5 lecturetext2025-1_ch5game</dc:title>
  <dc:creator>平野 絵里那</dc:creator>
  <cp:lastModifiedBy>絵里那 平野</cp:lastModifiedBy>
  <cp:revision>527</cp:revision>
  <cp:lastPrinted>2026-01-19T06:33:20Z</cp:lastPrinted>
  <dcterms:created xsi:type="dcterms:W3CDTF">2015-11-10T14:16:48Z</dcterms:created>
  <dcterms:modified xsi:type="dcterms:W3CDTF">2026-04-15T00:23:19Z</dcterms:modified>
</cp:coreProperties>
</file>