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3" r:id="rId1"/>
    <p:sldMasterId id="2147483761" r:id="rId2"/>
    <p:sldMasterId id="2147483778" r:id="rId3"/>
  </p:sldMasterIdLst>
  <p:notesMasterIdLst>
    <p:notesMasterId r:id="rId39"/>
  </p:notesMasterIdLst>
  <p:handoutMasterIdLst>
    <p:handoutMasterId r:id="rId40"/>
  </p:handoutMasterIdLst>
  <p:sldIdLst>
    <p:sldId id="489" r:id="rId4"/>
    <p:sldId id="411" r:id="rId5"/>
    <p:sldId id="435" r:id="rId6"/>
    <p:sldId id="436" r:id="rId7"/>
    <p:sldId id="412" r:id="rId8"/>
    <p:sldId id="493" r:id="rId9"/>
    <p:sldId id="415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16" r:id="rId20"/>
    <p:sldId id="482" r:id="rId21"/>
    <p:sldId id="447" r:id="rId22"/>
    <p:sldId id="448" r:id="rId23"/>
    <p:sldId id="490" r:id="rId24"/>
    <p:sldId id="491" r:id="rId25"/>
    <p:sldId id="492" r:id="rId26"/>
    <p:sldId id="505" r:id="rId27"/>
    <p:sldId id="506" r:id="rId28"/>
    <p:sldId id="496" r:id="rId29"/>
    <p:sldId id="497" r:id="rId30"/>
    <p:sldId id="420" r:id="rId31"/>
    <p:sldId id="422" r:id="rId32"/>
    <p:sldId id="498" r:id="rId33"/>
    <p:sldId id="499" r:id="rId34"/>
    <p:sldId id="500" r:id="rId35"/>
    <p:sldId id="501" r:id="rId36"/>
    <p:sldId id="502" r:id="rId37"/>
    <p:sldId id="503" r:id="rId38"/>
  </p:sldIdLst>
  <p:sldSz cx="9144000" cy="6858000" type="screen4x3"/>
  <p:notesSz cx="6735763" cy="9872663"/>
  <p:embeddedFontLst>
    <p:embeddedFont>
      <p:font typeface="HGPｺﾞｼｯｸM" panose="020B0600000000000000" pitchFamily="50" charset="-128"/>
      <p:regular r:id="rId41"/>
    </p:embeddedFont>
    <p:embeddedFont>
      <p:font typeface="Wingdings 3" panose="05040102010807070707" pitchFamily="18" charset="2"/>
      <p:regular r:id="rId42"/>
    </p:embeddedFont>
    <p:embeddedFont>
      <p:font typeface="HG丸ｺﾞｼｯｸM-PRO" panose="020F0600000000000000" pitchFamily="50" charset="-128"/>
      <p:regular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entury Schoolbook" panose="02040604050505020304" pitchFamily="18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HGPｺﾞｼｯｸE" panose="020B0900000000000000" pitchFamily="50" charset="-128"/>
      <p:regular r:id="rId58"/>
    </p:embeddedFont>
    <p:embeddedFont>
      <p:font typeface="HGSｺﾞｼｯｸM" panose="020B0600000000000000" pitchFamily="50" charset="-128"/>
      <p:regular r:id="rId59"/>
    </p:embeddedFont>
    <p:embeddedFont>
      <p:font typeface="メイリオ" panose="020B0604030504040204" pitchFamily="50" charset="-128"/>
      <p:regular r:id="rId60"/>
      <p:bold r:id="rId61"/>
      <p:italic r:id="rId62"/>
      <p:boldItalic r:id="rId63"/>
    </p:embeddedFont>
    <p:embeddedFont>
      <p:font typeface="HG創英角ｺﾞｼｯｸUB" panose="020B0909000000000000" pitchFamily="49" charset="-128"/>
      <p:regular r:id="rId64"/>
    </p:embeddedFont>
    <p:embeddedFont>
      <p:font typeface="HGSｺﾞｼｯｸE" panose="020B0900000000000000" pitchFamily="50" charset="-128"/>
      <p:regular r:id="rId65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DA485EC-8EDA-49FA-AE60-1A3CA9489349}">
          <p14:sldIdLst>
            <p14:sldId id="489"/>
            <p14:sldId id="411"/>
            <p14:sldId id="435"/>
            <p14:sldId id="436"/>
            <p14:sldId id="412"/>
            <p14:sldId id="493"/>
            <p14:sldId id="415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16"/>
            <p14:sldId id="482"/>
            <p14:sldId id="447"/>
            <p14:sldId id="448"/>
            <p14:sldId id="490"/>
            <p14:sldId id="491"/>
            <p14:sldId id="492"/>
            <p14:sldId id="505"/>
            <p14:sldId id="506"/>
            <p14:sldId id="496"/>
            <p14:sldId id="497"/>
            <p14:sldId id="420"/>
            <p14:sldId id="422"/>
            <p14:sldId id="498"/>
            <p14:sldId id="499"/>
            <p14:sldId id="500"/>
            <p14:sldId id="501"/>
            <p14:sldId id="502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95"/>
    <a:srgbClr val="AAC0E4"/>
    <a:srgbClr val="FFFF99"/>
    <a:srgbClr val="EAD5FF"/>
    <a:srgbClr val="E5E015"/>
    <a:srgbClr val="FFC9FF"/>
    <a:srgbClr val="E1F4FF"/>
    <a:srgbClr val="FF99FF"/>
    <a:srgbClr val="FFFF85"/>
    <a:srgbClr val="B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018" autoAdjust="0"/>
  </p:normalViewPr>
  <p:slideViewPr>
    <p:cSldViewPr>
      <p:cViewPr varScale="1">
        <p:scale>
          <a:sx n="78" d="100"/>
          <a:sy n="78" d="100"/>
        </p:scale>
        <p:origin x="43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歳入内訳</c:v>
                </c:pt>
              </c:strCache>
            </c:strRef>
          </c:tx>
          <c:spPr>
            <a:ln w="158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70A-4CC1-86D2-17612621050E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70A-4CC1-86D2-17612621050E}"/>
              </c:ext>
            </c:extLst>
          </c:dPt>
          <c:dPt>
            <c:idx val="2"/>
            <c:bubble3D val="0"/>
            <c:spPr>
              <a:solidFill>
                <a:srgbClr val="FFB57D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70A-4CC1-86D2-17612621050E}"/>
              </c:ext>
            </c:extLst>
          </c:dPt>
          <c:dPt>
            <c:idx val="3"/>
            <c:bubble3D val="0"/>
            <c:spPr>
              <a:solidFill>
                <a:srgbClr val="BEE39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70A-4CC1-86D2-17612621050E}"/>
              </c:ext>
            </c:extLst>
          </c:dPt>
          <c:dPt>
            <c:idx val="4"/>
            <c:bubble3D val="0"/>
            <c:spPr>
              <a:solidFill>
                <a:srgbClr val="AFCEEB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70A-4CC1-86D2-17612621050E}"/>
              </c:ext>
            </c:extLst>
          </c:dPt>
          <c:dPt>
            <c:idx val="5"/>
            <c:bubble3D val="0"/>
            <c:spPr>
              <a:solidFill>
                <a:srgbClr val="FFFF7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70A-4CC1-86D2-17612621050E}"/>
              </c:ext>
            </c:extLst>
          </c:dPt>
          <c:dPt>
            <c:idx val="6"/>
            <c:bubble3D val="0"/>
            <c:spPr>
              <a:solidFill>
                <a:srgbClr val="E8D1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70A-4CC1-86D2-17612621050E}"/>
              </c:ext>
            </c:extLst>
          </c:dPt>
          <c:dPt>
            <c:idx val="7"/>
            <c:bubble3D val="0"/>
            <c:spPr>
              <a:solidFill>
                <a:srgbClr val="EAD900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70A-4CC1-86D2-17612621050E}"/>
              </c:ext>
            </c:extLst>
          </c:dPt>
          <c:dLbls>
            <c:dLbl>
              <c:idx val="0"/>
              <c:layout>
                <c:manualLayout>
                  <c:x val="-0.1843554338316406"/>
                  <c:y val="0.12365664530758573"/>
                </c:manualLayout>
              </c:layout>
              <c:tx>
                <c:rich>
                  <a:bodyPr/>
                  <a:lstStyle/>
                  <a:p>
                    <a:fld id="{02155605-DC25-480B-913D-CDF8F36FE28A}" type="CATEGORYNAME">
                      <a:rPr lang="zh-CN" altLang="en-US" dirty="0"/>
                      <a:pPr/>
                      <a:t>[分類名]</a:t>
                    </a:fld>
                    <a:r>
                      <a:rPr lang="zh-CN" altLang="en-US" baseline="0" dirty="0"/>
                      <a:t>
〇％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0A-4CC1-86D2-17612621050E}"/>
                </c:ext>
              </c:extLst>
            </c:dLbl>
            <c:dLbl>
              <c:idx val="1"/>
              <c:layout>
                <c:manualLayout>
                  <c:x val="-0.13853614312703666"/>
                  <c:y val="-9.172808384091316E-2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DB1C4156-B190-48F8-9CA3-659721719169}" type="CATEGORYNAME">
                      <a:rPr lang="zh-CN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CN" altLang="en-US" baseline="0" dirty="0"/>
                      <a:t>
</a:t>
                    </a:r>
                    <a:r>
                      <a:rPr lang="zh-CN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0A-4CC1-86D2-17612621050E}"/>
                </c:ext>
              </c:extLst>
            </c:dLbl>
            <c:dLbl>
              <c:idx val="2"/>
              <c:layout>
                <c:manualLayout>
                  <c:x val="3.4970646785093894E-2"/>
                  <c:y val="-5.0577874890391478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/>
                      <a:t>公共</a:t>
                    </a:r>
                    <a:endParaRPr lang="ja-JP" altLang="en-US" sz="1200" dirty="0"/>
                  </a:p>
                  <a:p>
                    <a:r>
                      <a:rPr lang="ja-JP" altLang="en-US" sz="1400" dirty="0"/>
                      <a:t>事業
〇</a:t>
                    </a:r>
                    <a:r>
                      <a:rPr lang="en-US" altLang="ja-JP" sz="140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0A-4CC1-86D2-17612621050E}"/>
                </c:ext>
              </c:extLst>
            </c:dLbl>
            <c:dLbl>
              <c:idx val="3"/>
              <c:layout>
                <c:manualLayout>
                  <c:x val="6.9316317344389922E-2"/>
                  <c:y val="-7.1744465575571376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文教及び
科学振興</a:t>
                    </a:r>
                  </a:p>
                  <a:p>
                    <a:r>
                      <a:rPr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</a:t>
                    </a:r>
                    <a:r>
                      <a:rPr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%</a:t>
                    </a:r>
                    <a:endParaRPr lang="ja-JP" altLang="en-US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0A-4CC1-86D2-17612621050E}"/>
                </c:ext>
              </c:extLst>
            </c:dLbl>
            <c:dLbl>
              <c:idx val="4"/>
              <c:layout>
                <c:manualLayout>
                  <c:x val="8.8246922033296565E-2"/>
                  <c:y val="-8.3701962489163825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200" dirty="0"/>
                      <a:t>防衛　
〇</a:t>
                    </a:r>
                    <a:r>
                      <a:rPr lang="en-US" altLang="ja-JP" sz="1200" dirty="0"/>
                      <a:t>%</a:t>
                    </a:r>
                    <a:r>
                      <a:rPr lang="ja-JP" altLang="en-US" sz="1050" dirty="0"/>
                      <a:t>　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0A-4CC1-86D2-17612621050E}"/>
                </c:ext>
              </c:extLst>
            </c:dLbl>
            <c:dLbl>
              <c:idx val="5"/>
              <c:layout>
                <c:manualLayout>
                  <c:x val="0.13453396224022721"/>
                  <c:y val="-3.9316163179686787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/>
                      <a:t>その他
〇</a:t>
                    </a:r>
                    <a:r>
                      <a:rPr lang="en-US" altLang="ja-JP" sz="140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0A-4CC1-86D2-17612621050E}"/>
                </c:ext>
              </c:extLst>
            </c:dLbl>
            <c:dLbl>
              <c:idx val="6"/>
              <c:layout>
                <c:manualLayout>
                  <c:x val="0.16752672220320286"/>
                  <c:y val="0.11885356060253004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4AD29B82-5B45-4E5F-B928-AB1004D15B36}" type="CATEGORYNAME">
                      <a:rPr lang="zh-TW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r>
                      <a:rPr lang="zh-TW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70A-4CC1-86D2-17612621050E}"/>
                </c:ext>
              </c:extLst>
            </c:dLbl>
            <c:dLbl>
              <c:idx val="7"/>
              <c:layout>
                <c:manualLayout>
                  <c:x val="7.8731915756907203E-2"/>
                  <c:y val="0.17663468680121611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09AE6AEF-898F-4F8E-A320-6DA3438FDBBA}" type="CATEGORYNAME">
                      <a:rPr lang="zh-TW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r>
                      <a:rPr lang="zh-TW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70A-4CC1-86D2-17612621050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33.700000000000003</c:v>
                </c:pt>
                <c:pt idx="1">
                  <c:v>15.9</c:v>
                </c:pt>
                <c:pt idx="2">
                  <c:v>6.1</c:v>
                </c:pt>
                <c:pt idx="3">
                  <c:v>5.5</c:v>
                </c:pt>
                <c:pt idx="4">
                  <c:v>5.3</c:v>
                </c:pt>
                <c:pt idx="5">
                  <c:v>9.6</c:v>
                </c:pt>
                <c:pt idx="6">
                  <c:v>14.6</c:v>
                </c:pt>
                <c:pt idx="7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70A-4CC1-86D2-1761262105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歳入内訳</c:v>
                </c:pt>
              </c:strCache>
            </c:strRef>
          </c:tx>
          <c:spPr>
            <a:ln w="158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6B2-42C7-A4C7-CB4A8042C951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6B2-42C7-A4C7-CB4A8042C951}"/>
              </c:ext>
            </c:extLst>
          </c:dPt>
          <c:dPt>
            <c:idx val="2"/>
            <c:bubble3D val="0"/>
            <c:spPr>
              <a:solidFill>
                <a:srgbClr val="FFB57D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6B2-42C7-A4C7-CB4A8042C951}"/>
              </c:ext>
            </c:extLst>
          </c:dPt>
          <c:dPt>
            <c:idx val="3"/>
            <c:bubble3D val="0"/>
            <c:spPr>
              <a:solidFill>
                <a:srgbClr val="BEE39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6B2-42C7-A4C7-CB4A8042C951}"/>
              </c:ext>
            </c:extLst>
          </c:dPt>
          <c:dPt>
            <c:idx val="4"/>
            <c:bubble3D val="0"/>
            <c:spPr>
              <a:solidFill>
                <a:srgbClr val="AFCEEB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6B2-42C7-A4C7-CB4A8042C951}"/>
              </c:ext>
            </c:extLst>
          </c:dPt>
          <c:dPt>
            <c:idx val="5"/>
            <c:bubble3D val="0"/>
            <c:spPr>
              <a:solidFill>
                <a:srgbClr val="FFFF7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6B2-42C7-A4C7-CB4A8042C951}"/>
              </c:ext>
            </c:extLst>
          </c:dPt>
          <c:dPt>
            <c:idx val="6"/>
            <c:bubble3D val="0"/>
            <c:spPr>
              <a:solidFill>
                <a:srgbClr val="E8D1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6B2-42C7-A4C7-CB4A8042C951}"/>
              </c:ext>
            </c:extLst>
          </c:dPt>
          <c:dPt>
            <c:idx val="7"/>
            <c:bubble3D val="0"/>
            <c:spPr>
              <a:solidFill>
                <a:srgbClr val="EAD900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6B2-42C7-A4C7-CB4A8042C951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15.8</c:v>
                </c:pt>
                <c:pt idx="3">
                  <c:v>5.5</c:v>
                </c:pt>
                <c:pt idx="4">
                  <c:v>5.2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B2-42C7-A4C7-CB4A8042C95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金額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5C7-4570-97CE-E6A080AD0EC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5C7-4570-97CE-E6A080AD0EC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5C7-4570-97CE-E6A080AD0ECB}"/>
              </c:ext>
            </c:extLst>
          </c:dPt>
          <c:dPt>
            <c:idx val="3"/>
            <c:bubble3D val="0"/>
            <c:spPr>
              <a:solidFill>
                <a:srgbClr val="AAC0E4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5C7-4570-97CE-E6A080AD0ECB}"/>
              </c:ext>
            </c:extLst>
          </c:dPt>
          <c:dPt>
            <c:idx val="4"/>
            <c:bubble3D val="0"/>
            <c:spPr>
              <a:solidFill>
                <a:srgbClr val="FFFF8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5C7-4570-97CE-E6A080AD0ECB}"/>
              </c:ext>
            </c:extLst>
          </c:dPt>
          <c:dPt>
            <c:idx val="5"/>
            <c:bubble3D val="0"/>
            <c:spPr>
              <a:solidFill>
                <a:srgbClr val="FFC9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5C7-4570-97CE-E6A080AD0ECB}"/>
              </c:ext>
            </c:extLst>
          </c:dPt>
          <c:dPt>
            <c:idx val="6"/>
            <c:bubble3D val="0"/>
            <c:spPr>
              <a:solidFill>
                <a:srgbClr val="EAD5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5C7-4570-97CE-E6A080AD0ECB}"/>
              </c:ext>
            </c:extLst>
          </c:dPt>
          <c:dLbls>
            <c:dLbl>
              <c:idx val="0"/>
              <c:layout>
                <c:manualLayout>
                  <c:x val="-0.14753686586278164"/>
                  <c:y val="0.223651090719831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C7-4570-97CE-E6A080AD0ECB}"/>
                </c:ext>
              </c:extLst>
            </c:dLbl>
            <c:dLbl>
              <c:idx val="1"/>
              <c:layout>
                <c:manualLayout>
                  <c:x val="-0.19633471540695094"/>
                  <c:y val="-5.104717736658542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C7-4570-97CE-E6A080AD0ECB}"/>
                </c:ext>
              </c:extLst>
            </c:dLbl>
            <c:dLbl>
              <c:idx val="2"/>
              <c:layout>
                <c:manualLayout>
                  <c:x val="-0.13573585910456845"/>
                  <c:y val="-0.122686398121551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C7-4570-97CE-E6A080AD0ECB}"/>
                </c:ext>
              </c:extLst>
            </c:dLbl>
            <c:dLbl>
              <c:idx val="3"/>
              <c:layout>
                <c:manualLayout>
                  <c:x val="0.10179137028161329"/>
                  <c:y val="-0.111438787841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5C7-4570-97CE-E6A080AD0ECB}"/>
                </c:ext>
              </c:extLst>
            </c:dLbl>
            <c:dLbl>
              <c:idx val="4"/>
              <c:layout>
                <c:manualLayout>
                  <c:x val="0.10920904814434425"/>
                  <c:y val="-0.10466838165280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5C7-4570-97CE-E6A080AD0ECB}"/>
                </c:ext>
              </c:extLst>
            </c:dLbl>
            <c:dLbl>
              <c:idx val="5"/>
              <c:layout>
                <c:manualLayout>
                  <c:x val="0.1390932836294014"/>
                  <c:y val="-4.2248572789089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5C7-4570-97CE-E6A080AD0ECB}"/>
                </c:ext>
              </c:extLst>
            </c:dLbl>
            <c:dLbl>
              <c:idx val="6"/>
              <c:layout>
                <c:manualLayout>
                  <c:x val="0.18135354457504407"/>
                  <c:y val="0.1747856797568637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5C7-4570-97CE-E6A080AD0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所得税</c:v>
                </c:pt>
                <c:pt idx="1">
                  <c:v>法人税</c:v>
                </c:pt>
                <c:pt idx="2">
                  <c:v>消費税</c:v>
                </c:pt>
                <c:pt idx="3">
                  <c:v>その他</c:v>
                </c:pt>
                <c:pt idx="4">
                  <c:v>その他収入</c:v>
                </c:pt>
                <c:pt idx="5">
                  <c:v>建設公債</c:v>
                </c:pt>
                <c:pt idx="6">
                  <c:v>特例公債</c:v>
                </c:pt>
              </c:strCache>
            </c:strRef>
          </c:cat>
          <c:val>
            <c:numRef>
              <c:f>Sheet1!$B$2:$B$8</c:f>
              <c:numCache>
                <c:formatCode>"約"#,##0"兆円";"¥"\-#,##0</c:formatCode>
                <c:ptCount val="7"/>
                <c:pt idx="0">
                  <c:v>21</c:v>
                </c:pt>
                <c:pt idx="1">
                  <c:v>14.6</c:v>
                </c:pt>
                <c:pt idx="2">
                  <c:v>23.4</c:v>
                </c:pt>
                <c:pt idx="3">
                  <c:v>10.4</c:v>
                </c:pt>
                <c:pt idx="4">
                  <c:v>9.3000000000000007</c:v>
                </c:pt>
                <c:pt idx="5">
                  <c:v>6.6</c:v>
                </c:pt>
                <c:pt idx="6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5C7-4570-97CE-E6A080AD0EC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金額</c:v>
                </c:pt>
              </c:strCache>
            </c:strRef>
          </c:tx>
          <c:dPt>
            <c:idx val="0"/>
            <c:bubble3D val="0"/>
            <c:spPr>
              <a:solidFill>
                <a:srgbClr val="E1F4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F3-4567-98F8-28FBB0CA7104}"/>
              </c:ext>
            </c:extLst>
          </c:dPt>
          <c:dPt>
            <c:idx val="1"/>
            <c:bubble3D val="0"/>
            <c:spPr>
              <a:solidFill>
                <a:srgbClr val="FFC9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F3-4567-98F8-28FBB0CA710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9F3-4567-98F8-28FBB0CA7104}"/>
              </c:ext>
            </c:extLst>
          </c:dPt>
          <c:dPt>
            <c:idx val="3"/>
            <c:bubble3D val="0"/>
            <c:spPr>
              <a:solidFill>
                <a:srgbClr val="AED39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9F3-4567-98F8-28FBB0CA7104}"/>
              </c:ext>
            </c:extLst>
          </c:dPt>
          <c:dPt>
            <c:idx val="4"/>
            <c:bubble3D val="0"/>
            <c:spPr>
              <a:solidFill>
                <a:srgbClr val="AAC0E4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9F3-4567-98F8-28FBB0CA7104}"/>
              </c:ext>
            </c:extLst>
          </c:dPt>
          <c:dPt>
            <c:idx val="5"/>
            <c:bubble3D val="0"/>
            <c:spPr>
              <a:solidFill>
                <a:srgbClr val="FFFF99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9F3-4567-98F8-28FBB0CA7104}"/>
              </c:ext>
            </c:extLst>
          </c:dPt>
          <c:dPt>
            <c:idx val="6"/>
            <c:bubble3D val="0"/>
            <c:spPr>
              <a:solidFill>
                <a:srgbClr val="EAD5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9F3-4567-98F8-28FBB0CA7104}"/>
              </c:ext>
            </c:extLst>
          </c:dPt>
          <c:dPt>
            <c:idx val="7"/>
            <c:bubble3D val="0"/>
            <c:spPr>
              <a:solidFill>
                <a:srgbClr val="E5E01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9F3-4567-98F8-28FBB0CA7104}"/>
              </c:ext>
            </c:extLst>
          </c:dPt>
          <c:dPt>
            <c:idx val="8"/>
            <c:bubble3D val="0"/>
            <c:spPr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09F3-4567-98F8-28FBB0CA7104}"/>
              </c:ext>
            </c:extLst>
          </c:dPt>
          <c:dLbls>
            <c:dLbl>
              <c:idx val="0"/>
              <c:layout>
                <c:manualLayout>
                  <c:x val="-0.19499651311701979"/>
                  <c:y val="0.126987506304801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F3-4567-98F8-28FBB0CA7104}"/>
                </c:ext>
              </c:extLst>
            </c:dLbl>
            <c:dLbl>
              <c:idx val="1"/>
              <c:layout>
                <c:manualLayout>
                  <c:x val="-0.15326803352479504"/>
                  <c:y val="-0.112312388639543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F3-4567-98F8-28FBB0CA7104}"/>
                </c:ext>
              </c:extLst>
            </c:dLbl>
            <c:dLbl>
              <c:idx val="2"/>
              <c:layout>
                <c:manualLayout>
                  <c:x val="-1.1099826289829712E-2"/>
                  <c:y val="-7.6341875761928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F3-4567-98F8-28FBB0CA7104}"/>
                </c:ext>
              </c:extLst>
            </c:dLbl>
            <c:dLbl>
              <c:idx val="3"/>
              <c:layout>
                <c:manualLayout>
                  <c:x val="5.3738318942016305E-2"/>
                  <c:y val="-8.3920362688785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F3-4567-98F8-28FBB0CA7104}"/>
                </c:ext>
              </c:extLst>
            </c:dLbl>
            <c:dLbl>
              <c:idx val="4"/>
              <c:layout>
                <c:manualLayout>
                  <c:x val="0.10922908187201237"/>
                  <c:y val="-0.155446428064735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9F3-4567-98F8-28FBB0CA7104}"/>
                </c:ext>
              </c:extLst>
            </c:dLbl>
            <c:dLbl>
              <c:idx val="5"/>
              <c:layout>
                <c:manualLayout>
                  <c:x val="0.16928740791459035"/>
                  <c:y val="-5.2688446268305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9F3-4567-98F8-28FBB0CA7104}"/>
                </c:ext>
              </c:extLst>
            </c:dLbl>
            <c:dLbl>
              <c:idx val="6"/>
              <c:layout>
                <c:manualLayout>
                  <c:x val="0.1624564139627474"/>
                  <c:y val="0.1384856749245443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EE315B6C-C073-4F75-AFED-816BC7379613}" type="CATEGORYNAME">
                      <a:rPr lang="zh-TW" altLang="en-US" sz="140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endParaRPr lang="zh-TW" altLang="en-US" sz="1400" baseline="0" dirty="0"/>
                  </a:p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87E117ED-369B-4552-92FA-CF7D437078B2}" type="VALUE">
                      <a:rPr lang="zh-TW" altLang="en-US" sz="1400" smtClean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zh-TW" altLang="en-US" sz="1400" dirty="0" smtClean="0"/>
                  </a:p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C30A9846-72FC-47D3-BD3B-66403D6F67E1}" type="PERCENTAGE">
                      <a:rPr lang="en-US" altLang="zh-TW" sz="1400" smtClean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9F3-4567-98F8-28FBB0CA7104}"/>
                </c:ext>
              </c:extLst>
            </c:dLbl>
            <c:dLbl>
              <c:idx val="7"/>
              <c:layout>
                <c:manualLayout>
                  <c:x val="5.8430141884438298E-2"/>
                  <c:y val="0.19666267298112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9F3-4567-98F8-28FBB0CA7104}"/>
                </c:ext>
              </c:extLst>
            </c:dLbl>
            <c:dLbl>
              <c:idx val="8"/>
              <c:layout>
                <c:manualLayout>
                  <c:x val="5.944032358274056E-2"/>
                  <c:y val="0.20381622534635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F3-4567-98F8-28FBB0CA7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"約"#,##0"兆円";\-#,##0</c:formatCode>
                <c:ptCount val="8"/>
                <c:pt idx="0">
                  <c:v>36.9</c:v>
                </c:pt>
                <c:pt idx="1">
                  <c:v>16.399999999999999</c:v>
                </c:pt>
                <c:pt idx="2">
                  <c:v>6.1</c:v>
                </c:pt>
                <c:pt idx="3">
                  <c:v>5.4</c:v>
                </c:pt>
                <c:pt idx="4">
                  <c:v>10.199999999999999</c:v>
                </c:pt>
                <c:pt idx="5">
                  <c:v>14.4</c:v>
                </c:pt>
                <c:pt idx="6">
                  <c:v>16.8</c:v>
                </c:pt>
                <c:pt idx="7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9F3-4567-98F8-28FBB0CA71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875" y="1"/>
            <a:ext cx="2918375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DDD473AB-9312-47B2-A394-F64893105028}" type="datetimeFigureOut">
              <a:rPr lang="ja-JP" altLang="en-US"/>
              <a:pPr>
                <a:defRPr/>
              </a:pPr>
              <a:t>2023/4/20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7265"/>
            <a:ext cx="2918376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875" y="9377265"/>
            <a:ext cx="2918375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E413B704-A856-4FA2-8A85-BBCAB39A1B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311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75" y="1"/>
            <a:ext cx="2918375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8CFA7035-5B91-4AF4-BB62-6C9DE198FA5D}" type="datetimeFigureOut">
              <a:rPr lang="ja-JP" altLang="en-US"/>
              <a:pPr>
                <a:defRPr/>
              </a:pPr>
              <a:t>2023/4/20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6" tIns="45494" rIns="90986" bIns="4549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42" y="4689401"/>
            <a:ext cx="5386487" cy="4443237"/>
          </a:xfrm>
          <a:prstGeom prst="rect">
            <a:avLst/>
          </a:prstGeom>
        </p:spPr>
        <p:txBody>
          <a:bodyPr vert="horz" lIns="90986" tIns="45494" rIns="90986" bIns="4549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265"/>
            <a:ext cx="2918376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75" y="9377265"/>
            <a:ext cx="2918375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17796127-CF94-4CA4-814B-0D21D11D9E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1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1962-A84C-422B-9747-2CE478B0E61B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7F43-C057-4B86-938C-59415764D3F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3091-EE89-477D-A57A-7DB8D97BF96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71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76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2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9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15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95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57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6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247-1AE5-4CD2-AC9D-65498E4B9C50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66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47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012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70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19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84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05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33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B811-E04E-4F7F-9653-FE6BE6546AD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6510-08D3-499C-8A8B-F7B0854F60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0856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3879-A3E7-4101-8113-CAB698F9F7F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DC2E-5609-4102-AEAB-5A90483044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217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A16-6AF2-4956-AE1C-2EB21F92B6DC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74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E23E-DD5D-4F0C-BF20-D2379F1A9B3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DAA2-2B29-4E48-A6EE-E2F9704F1E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893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6662-9F31-45F0-9FBE-4E35CC647C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F19-9249-4A32-937E-969C6E3293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72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9B24-02C9-4FC3-A2CC-27002D63960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EF2-219F-485A-9E39-DBF08F6D60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511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CEEF-5826-4FF2-8209-143EF953FFC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9D0-69F4-44D3-9492-4B2A66DB6A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8956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5796-C818-42A8-AEF2-522D5779F74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B6AC-0CB3-48D5-96D1-F7B572F77E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953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81E5-37D8-4D4D-A6DE-3AA6FF5482A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5B96-49B6-43B7-B0D5-43AD2CA00B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8418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D07A-E932-4B0A-945C-FF2A8FCA2A2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707A-E2E6-4FCC-916A-886F4C50E6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1982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FAFF-9380-4DAE-A473-B6ED6477BE1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5722-738C-44C7-AD30-255284201C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18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1E1E-51B8-4590-B997-19C36C7A21C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7CB3-FC7E-4E0D-A152-BDA314D64D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6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05D-FD67-4B57-88C5-4FF3CB6EFD49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C953-DE0C-4AD5-9FCB-2B11A05DD783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DDF-9690-401D-8D1F-445BD37A630E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190C-FD09-4FB8-83BC-C1DED10E00C1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BA89-56E1-4A5E-82D7-AD1559AD87E2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6D40-EF21-42E8-9375-ED093552A177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30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2023/4/20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EB465F-D111-4AB4-BF9D-273D7B90995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2023/4/20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10F601-2C85-4435-BA5F-3DC2BA7C63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74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</a:rPr>
              <a:t> 　</a:t>
            </a:r>
            <a:r>
              <a:rPr kumimoji="1" lang="ja-JP" altLang="en-US" sz="1400" b="0" dirty="0">
                <a:solidFill>
                  <a:schemeClr val="accent4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r>
              <a:rPr kumimoji="1" lang="en-US" altLang="ja-JP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/>
            </a:r>
            <a:br>
              <a:rPr kumimoji="1" lang="en-US" altLang="ja-JP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1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kahashi\Desktop\新しいフォルダー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824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kahashi\Desktop\新しいフォルダー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" y="463447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kahashi\Desktop\新しいフォルダ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813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1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kahashi\Desktop\新しいフォルダー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997"/>
            <a:ext cx="8743951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6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kahashi\Desktop\新しいフォルダー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6670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5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kahashi\Desktop\新しいフォルダー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0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kahashi\Desktop\新しいフォルダー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970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8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404664"/>
            <a:ext cx="8352928" cy="1192469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「税」は誰のため？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59741" y="1844824"/>
            <a:ext cx="7854933" cy="4752528"/>
            <a:chOff x="659741" y="1844824"/>
            <a:chExt cx="7854933" cy="475252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59741" y="1844824"/>
              <a:ext cx="7854933" cy="4752528"/>
              <a:chOff x="659741" y="1844824"/>
              <a:chExt cx="7854933" cy="4752528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659741" y="1844824"/>
                <a:ext cx="7848872" cy="47525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65802" y="201721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5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豊かな生活のために</a:t>
                </a:r>
                <a:endParaRPr kumimoji="1" lang="en-US" altLang="ja-JP" sz="5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665802" y="314096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5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健康に生きるために</a:t>
                </a:r>
                <a:endParaRPr kumimoji="1" lang="en-US" altLang="ja-JP" sz="5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59741" y="422108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45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文化的に暮らせるように</a:t>
                </a:r>
                <a:endParaRPr kumimoji="1" lang="en-US" altLang="ja-JP" sz="45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65802" y="5293657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45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安心して暮らせるように</a:t>
                </a:r>
                <a:endParaRPr kumimoji="1" lang="en-US" altLang="ja-JP" sz="45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5" name="角丸四角形 14"/>
            <p:cNvSpPr/>
            <p:nvPr/>
          </p:nvSpPr>
          <p:spPr>
            <a:xfrm>
              <a:off x="1403648" y="2860487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1403648" y="4020931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403648" y="5104958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403648" y="6165304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7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国民みんな</a:t>
              </a:r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のため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4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903796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一般会計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歳出総額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兆　　　億円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1901" y="171797"/>
            <a:ext cx="80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国の歳出　</a:t>
            </a:r>
            <a:r>
              <a:rPr lang="ja-JP" altLang="en-US" sz="24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（〇年度一般会計予算）</a:t>
            </a:r>
            <a:endParaRPr lang="en-US" altLang="ja-JP" sz="24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07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395536" y="2164523"/>
            <a:ext cx="8352928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 理 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67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914057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 eaLnBrk="0" hangingPunct="0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一般会計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歳出総額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〇〇〇億円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1901" y="171797"/>
            <a:ext cx="80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〇〇の歳出　</a:t>
            </a:r>
            <a:r>
              <a:rPr lang="ja-JP" altLang="en-US" sz="24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（〇年度一般会計予算）</a:t>
            </a:r>
            <a:endParaRPr lang="en-US" altLang="ja-JP" sz="24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8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-180528" y="1960964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・小学生  </a:t>
            </a:r>
            <a:r>
              <a:rPr kumimoji="1" lang="ja-JP" alt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 </a:t>
            </a:r>
            <a:r>
              <a:rPr kumimoji="1" lang="en-US" altLang="ja-JP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9,00,000</a:t>
            </a: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7" y="3473132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・中学生</a:t>
            </a:r>
            <a:r>
              <a:rPr kumimoji="1" lang="ja-JP" alt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en-US" altLang="ja-JP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1,100,000</a:t>
            </a: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235284" y="4949586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高校生</a:t>
            </a:r>
            <a:r>
              <a:rPr kumimoji="1" lang="ja-JP" alt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en-US" altLang="ja-JP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1,000,000</a:t>
            </a: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" y="212447"/>
            <a:ext cx="91369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公立学校</a:t>
            </a:r>
            <a:r>
              <a:rPr lang="ja-JP" altLang="en-US" sz="3600" dirty="0" smtClean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の児童生徒１人あたりの</a:t>
            </a:r>
            <a:endParaRPr lang="en-US" altLang="ja-JP" sz="3600" dirty="0" smtClean="0">
              <a:solidFill>
                <a:srgbClr val="00B05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3600" dirty="0" smtClean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年間</a:t>
            </a:r>
            <a:r>
              <a:rPr lang="zh-TW" altLang="en-US" sz="3600" dirty="0" smtClean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公費</a:t>
            </a:r>
            <a:r>
              <a:rPr lang="zh-TW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負担教育費</a:t>
            </a:r>
            <a:r>
              <a:rPr lang="ja-JP" altLang="en-US" sz="3600" dirty="0" smtClean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（全国平均）</a:t>
            </a:r>
            <a:endParaRPr lang="en-US" altLang="ja-JP" sz="3200" dirty="0" smtClean="0">
              <a:solidFill>
                <a:srgbClr val="00B05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00192" y="6461754"/>
            <a:ext cx="277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出典：国税庁資料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79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71600" y="54868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税の役割・機能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256552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財源の調達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9672" y="382862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所得の再分配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9672" y="501317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景気調整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5275" y="736030"/>
            <a:ext cx="1008112" cy="105631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99592" y="1776900"/>
            <a:ext cx="738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5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8037" y="18448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Ⅱ.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財政の現状と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　　今後の課題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72232" y="2850994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851920" y="3973148"/>
            <a:ext cx="5040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8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2424668" y="344850"/>
            <a:ext cx="431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国の歳入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令和５年度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会計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当初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予算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02899" y="5528607"/>
            <a:ext cx="236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国の収入の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約</a:t>
            </a:r>
            <a:r>
              <a:rPr lang="en-US" altLang="ja-JP" sz="200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61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％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が税金で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成り立っています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0110" y="6351711"/>
            <a:ext cx="581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については、それぞれ四捨五入によっているので、端数に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おいて合計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合致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9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079125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一般会計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歳入総額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noProof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１１４</a:t>
            </a:r>
            <a:r>
              <a:rPr lang="ja-JP" altLang="en-US" sz="1100" noProof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1" name="アーチ 20"/>
          <p:cNvSpPr>
            <a:spLocks/>
          </p:cNvSpPr>
          <p:nvPr/>
        </p:nvSpPr>
        <p:spPr>
          <a:xfrm rot="726894">
            <a:off x="2184736" y="1303938"/>
            <a:ext cx="4795200" cy="4795200"/>
          </a:xfrm>
          <a:prstGeom prst="blockArc">
            <a:avLst>
              <a:gd name="adj1" fmla="val 15450492"/>
              <a:gd name="adj2" fmla="val 6966820"/>
              <a:gd name="adj3" fmla="val 5097"/>
            </a:avLst>
          </a:prstGeom>
          <a:solidFill>
            <a:srgbClr val="91E7CA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アーチ 23"/>
          <p:cNvSpPr>
            <a:spLocks/>
          </p:cNvSpPr>
          <p:nvPr/>
        </p:nvSpPr>
        <p:spPr>
          <a:xfrm>
            <a:off x="2176809" y="1305296"/>
            <a:ext cx="4771455" cy="4788000"/>
          </a:xfrm>
          <a:prstGeom prst="blockArc">
            <a:avLst>
              <a:gd name="adj1" fmla="val 9462509"/>
              <a:gd name="adj2" fmla="val 16216902"/>
              <a:gd name="adj3" fmla="val 5086"/>
            </a:avLst>
          </a:prstGeom>
          <a:solidFill>
            <a:srgbClr val="FF99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6772274" y="1310971"/>
            <a:ext cx="1824037" cy="3108629"/>
            <a:chOff x="6791324" y="1310971"/>
            <a:chExt cx="1824037" cy="3108629"/>
          </a:xfrm>
        </p:grpSpPr>
        <p:sp>
          <p:nvSpPr>
            <p:cNvPr id="10" name="正方形/長方形 9"/>
            <p:cNvSpPr/>
            <p:nvPr/>
          </p:nvSpPr>
          <p:spPr>
            <a:xfrm>
              <a:off x="6791325" y="1310971"/>
              <a:ext cx="1824036" cy="1152242"/>
            </a:xfrm>
            <a:prstGeom prst="rect">
              <a:avLst/>
            </a:prstGeom>
            <a:solidFill>
              <a:srgbClr val="B7EF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そぜい　　　いんししゅうにゅう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租税及び印紙収入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6</a:t>
              </a:r>
              <a:r>
                <a:rPr lang="en-US" altLang="ja-JP" sz="1400" noProof="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9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lang="en-US" altLang="ja-JP" sz="1400" noProof="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61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23" name="カギ線コネクタ 22"/>
            <p:cNvCxnSpPr/>
            <p:nvPr/>
          </p:nvCxnSpPr>
          <p:spPr>
            <a:xfrm rot="5400000" flipH="1" flipV="1">
              <a:off x="6269142" y="2985396"/>
              <a:ext cx="1956386" cy="912021"/>
            </a:xfrm>
            <a:prstGeom prst="bentConnector3">
              <a:avLst>
                <a:gd name="adj1" fmla="val 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/>
          <p:cNvGrpSpPr/>
          <p:nvPr/>
        </p:nvGrpSpPr>
        <p:grpSpPr>
          <a:xfrm>
            <a:off x="571500" y="3552826"/>
            <a:ext cx="1824036" cy="2533362"/>
            <a:chOff x="590550" y="3552826"/>
            <a:chExt cx="1824036" cy="2533362"/>
          </a:xfrm>
        </p:grpSpPr>
        <p:sp>
          <p:nvSpPr>
            <p:cNvPr id="6" name="正方形/長方形 5"/>
            <p:cNvSpPr/>
            <p:nvPr/>
          </p:nvSpPr>
          <p:spPr>
            <a:xfrm>
              <a:off x="590550" y="4933946"/>
              <a:ext cx="1824036" cy="1152242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こうさいきん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公債金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lang="en-US" altLang="ja-JP" sz="1400" noProof="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36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31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15" name="カギ線コネクタ 14"/>
            <p:cNvCxnSpPr/>
            <p:nvPr/>
          </p:nvCxnSpPr>
          <p:spPr>
            <a:xfrm rot="5400000" flipH="1" flipV="1">
              <a:off x="1222774" y="3832620"/>
              <a:ext cx="1381123" cy="821535"/>
            </a:xfrm>
            <a:prstGeom prst="bentConnector3">
              <a:avLst>
                <a:gd name="adj1" fmla="val 100345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円形吹き出し 16"/>
          <p:cNvSpPr/>
          <p:nvPr/>
        </p:nvSpPr>
        <p:spPr>
          <a:xfrm>
            <a:off x="116054" y="2322291"/>
            <a:ext cx="2217869" cy="1146779"/>
          </a:xfrm>
          <a:prstGeom prst="wedgeEllipseCallout">
            <a:avLst>
              <a:gd name="adj1" fmla="val 53274"/>
              <a:gd name="adj2" fmla="val 22196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借金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（将来世代への先送り）</a:t>
            </a:r>
          </a:p>
        </p:txBody>
      </p:sp>
    </p:spTree>
    <p:extLst>
      <p:ext uri="{BB962C8B-B14F-4D97-AF65-F5344CB8AC3E}">
        <p14:creationId xmlns:p14="http://schemas.microsoft.com/office/powerpoint/2010/main" val="15208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Graphic spid="19" grpId="0">
        <p:bldAsOne/>
      </p:bldGraphic>
      <p:bldP spid="20" grpId="0" animBg="1"/>
      <p:bldP spid="21" grpId="0" animBg="1"/>
      <p:bldP spid="2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2424668" y="344850"/>
            <a:ext cx="431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国の歳出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令和</a:t>
            </a:r>
            <a:r>
              <a:rPr lang="ja-JP" altLang="en-US" sz="16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年度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会計当初予算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aphicFrame>
        <p:nvGraphicFramePr>
          <p:cNvPr id="29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390459"/>
              </p:ext>
            </p:extLst>
          </p:nvPr>
        </p:nvGraphicFramePr>
        <p:xfrm>
          <a:off x="633411" y="371438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一般会計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歳出総額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約１１４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兆円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2" name="アーチ 31"/>
          <p:cNvSpPr>
            <a:spLocks/>
          </p:cNvSpPr>
          <p:nvPr/>
        </p:nvSpPr>
        <p:spPr>
          <a:xfrm>
            <a:off x="2171983" y="1310971"/>
            <a:ext cx="4794983" cy="4795200"/>
          </a:xfrm>
          <a:prstGeom prst="blockArc">
            <a:avLst>
              <a:gd name="adj1" fmla="val 16212240"/>
              <a:gd name="adj2" fmla="val 11439947"/>
              <a:gd name="adj3" fmla="val 4903"/>
            </a:avLst>
          </a:prstGeom>
          <a:solidFill>
            <a:srgbClr val="BCF1B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アーチ 33"/>
          <p:cNvSpPr>
            <a:spLocks/>
          </p:cNvSpPr>
          <p:nvPr/>
        </p:nvSpPr>
        <p:spPr>
          <a:xfrm rot="21423811">
            <a:off x="2181508" y="1310971"/>
            <a:ext cx="4752000" cy="4770162"/>
          </a:xfrm>
          <a:prstGeom prst="blockArc">
            <a:avLst>
              <a:gd name="adj1" fmla="val 11605195"/>
              <a:gd name="adj2" fmla="val 16398326"/>
              <a:gd name="adj3" fmla="val 5088"/>
            </a:avLst>
          </a:prstGeom>
          <a:solidFill>
            <a:srgbClr val="D5AB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07504" y="4365106"/>
            <a:ext cx="2610654" cy="2232030"/>
            <a:chOff x="166895" y="4633552"/>
            <a:chExt cx="2610654" cy="2232030"/>
          </a:xfrm>
        </p:grpSpPr>
        <p:sp>
          <p:nvSpPr>
            <p:cNvPr id="36" name="正方形/長方形 35"/>
            <p:cNvSpPr/>
            <p:nvPr/>
          </p:nvSpPr>
          <p:spPr>
            <a:xfrm>
              <a:off x="166895" y="4993590"/>
              <a:ext cx="2475958" cy="178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・食料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安定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供給  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</a:t>
              </a:r>
              <a:r>
                <a:rPr lang="en-US" altLang="ja-JP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,700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・エネルギー対策　</a:t>
              </a:r>
              <a:r>
                <a:rPr kumimoji="1" lang="ja-JP" altLang="en-US" sz="11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lang="en-US" altLang="ja-JP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8,500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・経済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協力　  　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  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5,100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・中小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対策  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 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lang="en-US" altLang="ja-JP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,700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・恩給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</a:t>
              </a:r>
              <a:r>
                <a:rPr kumimoji="1" lang="ja-JP" altLang="en-US" sz="11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 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lang="en-US" altLang="ja-JP" sz="1100" noProof="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,000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・その他事項     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8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,000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予備費　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</a:t>
              </a:r>
              <a:r>
                <a:rPr kumimoji="1" lang="ja-JP" altLang="en-US" sz="11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     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5,000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円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・新型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コロナ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及び</a:t>
              </a:r>
              <a:endPara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lvl="0" eaLnBrk="0" hangingPunct="0">
                <a:defRPr/>
              </a:pP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物価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高騰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対策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予備費　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lang="en-US" altLang="ja-JP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兆円</a:t>
              </a:r>
              <a:endParaRPr lang="en-US" altLang="ja-JP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・ウクライナ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情勢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経済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lvl="0" eaLnBrk="0" hangingPunct="0">
                <a:defRPr/>
              </a:pP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緊急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対応予備費 　　　 約</a:t>
              </a:r>
              <a:r>
                <a:rPr lang="en-US" altLang="ja-JP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1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7" name="左大かっこ 36"/>
            <p:cNvSpPr/>
            <p:nvPr/>
          </p:nvSpPr>
          <p:spPr>
            <a:xfrm flipH="1">
              <a:off x="2440537" y="4921582"/>
              <a:ext cx="143683" cy="194400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8" name="カギ線コネクタ 37"/>
            <p:cNvCxnSpPr>
              <a:stCxn id="37" idx="1"/>
            </p:cNvCxnSpPr>
            <p:nvPr/>
          </p:nvCxnSpPr>
          <p:spPr>
            <a:xfrm flipV="1">
              <a:off x="2584220" y="4633552"/>
              <a:ext cx="193329" cy="1260030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正方形/長方形 38"/>
          <p:cNvSpPr/>
          <p:nvPr/>
        </p:nvSpPr>
        <p:spPr>
          <a:xfrm>
            <a:off x="5004048" y="5838658"/>
            <a:ext cx="4260645" cy="47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「一般歳出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」は約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73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兆円（約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64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％）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基礎的財政収支対象経費」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－「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地方交付税交付金等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」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43807" y="6381328"/>
            <a:ext cx="619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については、それぞれ四捨五入によっているので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、端数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おいて合計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は合致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円形吹き出し 29"/>
          <p:cNvSpPr/>
          <p:nvPr/>
        </p:nvSpPr>
        <p:spPr>
          <a:xfrm>
            <a:off x="392334" y="2970369"/>
            <a:ext cx="1640693" cy="953628"/>
          </a:xfrm>
          <a:prstGeom prst="wedgeEllipseCallout">
            <a:avLst>
              <a:gd name="adj1" fmla="val 94423"/>
              <a:gd name="adj2" fmla="val -45988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過去の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借金返済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726030" y="834271"/>
            <a:ext cx="1824036" cy="1733273"/>
            <a:chOff x="625961" y="4760823"/>
            <a:chExt cx="1824036" cy="1733273"/>
          </a:xfrm>
        </p:grpSpPr>
        <p:sp>
          <p:nvSpPr>
            <p:cNvPr id="6" name="正方形/長方形 5"/>
            <p:cNvSpPr/>
            <p:nvPr/>
          </p:nvSpPr>
          <p:spPr>
            <a:xfrm>
              <a:off x="625961" y="4760823"/>
              <a:ext cx="1824036" cy="1152242"/>
            </a:xfrm>
            <a:prstGeom prst="rect">
              <a:avLst/>
            </a:prstGeom>
            <a:solidFill>
              <a:srgbClr val="E2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こくさい</a:t>
              </a:r>
              <a:r>
                <a:rPr kumimoji="1" lang="ja-JP" alt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ひ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国債費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25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22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15" name="カギ線コネクタ 14"/>
            <p:cNvCxnSpPr/>
            <p:nvPr/>
          </p:nvCxnSpPr>
          <p:spPr>
            <a:xfrm>
              <a:off x="1515887" y="5925048"/>
              <a:ext cx="912021" cy="569048"/>
            </a:xfrm>
            <a:prstGeom prst="bentConnector3">
              <a:avLst>
                <a:gd name="adj1" fmla="val -13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>
            <a:off x="6876256" y="3573016"/>
            <a:ext cx="2016224" cy="2232248"/>
            <a:chOff x="6599137" y="460213"/>
            <a:chExt cx="2016224" cy="2232248"/>
          </a:xfrm>
        </p:grpSpPr>
        <p:sp>
          <p:nvSpPr>
            <p:cNvPr id="10" name="正方形/長方形 9"/>
            <p:cNvSpPr/>
            <p:nvPr/>
          </p:nvSpPr>
          <p:spPr>
            <a:xfrm>
              <a:off x="6791325" y="1310971"/>
              <a:ext cx="1824036" cy="1381490"/>
            </a:xfrm>
            <a:prstGeom prst="rect">
              <a:avLst/>
            </a:prstGeom>
            <a:solidFill>
              <a:srgbClr val="D4F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きそてき　ざいせいしゅうし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基礎的財政収支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対象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経費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89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78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23" name="カギ線コネクタ 22"/>
            <p:cNvCxnSpPr>
              <a:endCxn id="10" idx="0"/>
            </p:cNvCxnSpPr>
            <p:nvPr/>
          </p:nvCxnSpPr>
          <p:spPr>
            <a:xfrm>
              <a:off x="6599137" y="460213"/>
              <a:ext cx="1104206" cy="850758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6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1" grpId="0" animBg="1"/>
      <p:bldP spid="32" grpId="0" animBg="1"/>
      <p:bldP spid="34" grpId="0" animBg="1"/>
      <p:bldP spid="39" grpId="0"/>
      <p:bldP spid="40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15616" y="3861048"/>
            <a:ext cx="8028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・税の種類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・課税の公平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・民主主義の社会の仕組み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9269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Ⅲ.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税から考える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 社会の仕組み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7504" y="1867936"/>
            <a:ext cx="7740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20408" y="3068960"/>
            <a:ext cx="637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1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主な</a:t>
            </a:r>
            <a:r>
              <a:rPr kumimoji="1" lang="ja-JP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税の種類</a:t>
            </a:r>
            <a:endParaRPr kumimoji="1" lang="en-US" altLang="ja-JP" sz="1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42329" y="2601072"/>
            <a:ext cx="1512168" cy="147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536" y="4035864"/>
            <a:ext cx="8388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607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906264" y="3789040"/>
            <a:ext cx="8058224" cy="1042020"/>
            <a:chOff x="690240" y="2615892"/>
            <a:chExt cx="8058224" cy="1042020"/>
          </a:xfrm>
        </p:grpSpPr>
        <p:sp>
          <p:nvSpPr>
            <p:cNvPr id="2" name="ホームベース 1"/>
            <p:cNvSpPr/>
            <p:nvPr/>
          </p:nvSpPr>
          <p:spPr>
            <a:xfrm>
              <a:off x="899592" y="3284983"/>
              <a:ext cx="7848872" cy="72784"/>
            </a:xfrm>
            <a:prstGeom prst="homePlate">
              <a:avLst>
                <a:gd name="adj" fmla="val 2547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7164288" y="2959745"/>
              <a:ext cx="395137" cy="698167"/>
              <a:chOff x="4357313" y="2066906"/>
              <a:chExt cx="395137" cy="820270"/>
            </a:xfrm>
          </p:grpSpPr>
          <p:sp>
            <p:nvSpPr>
              <p:cNvPr id="6" name="フリーフォーム 5"/>
              <p:cNvSpPr/>
              <p:nvPr/>
            </p:nvSpPr>
            <p:spPr>
              <a:xfrm rot="1727305">
                <a:off x="4410797" y="2067680"/>
                <a:ext cx="28074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 w="1143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/>
              <p:cNvSpPr/>
              <p:nvPr/>
            </p:nvSpPr>
            <p:spPr>
              <a:xfrm rot="1727305">
                <a:off x="4357313" y="2068456"/>
                <a:ext cx="28396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 rot="1727305">
                <a:off x="4468485" y="2066906"/>
                <a:ext cx="28396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 flipV="1">
              <a:off x="899592" y="3107064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1835696" y="3107064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3051448" y="3109727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4427984" y="3109727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940152" y="3110689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8244408" y="3110689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690240" y="2617633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0</a:t>
              </a:r>
              <a:r>
                <a:rPr kumimoji="1" lang="ja-JP" altLang="en-US" sz="2400" dirty="0"/>
                <a:t>歳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506136" y="261763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10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725601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20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106044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30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16969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40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812360" y="2615892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/>
                <a:t>10</a:t>
              </a:r>
              <a:r>
                <a:rPr kumimoji="1" lang="en-US" altLang="ja-JP" sz="3600" dirty="0"/>
                <a:t>0</a:t>
              </a:r>
              <a:endParaRPr kumimoji="1" lang="ja-JP" altLang="en-US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68064" y="4854937"/>
            <a:ext cx="782216" cy="1670407"/>
            <a:chOff x="395536" y="2164523"/>
            <a:chExt cx="8352928" cy="2664296"/>
          </a:xfrm>
        </p:grpSpPr>
        <p:sp>
          <p:nvSpPr>
            <p:cNvPr id="30" name="角丸四角形 29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2060"/>
                  </a:solidFill>
                  <a:latin typeface="+mn-ea"/>
                </a:rPr>
                <a:t>地方</a:t>
              </a:r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税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68064" y="2564904"/>
            <a:ext cx="782216" cy="1171021"/>
            <a:chOff x="395536" y="2164523"/>
            <a:chExt cx="8352928" cy="2664296"/>
          </a:xfrm>
        </p:grpSpPr>
        <p:sp>
          <p:nvSpPr>
            <p:cNvPr id="33" name="角丸四角形 3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123012" y="2390329"/>
              <a:ext cx="6909007" cy="226966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国</a:t>
              </a:r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税</a:t>
              </a:r>
              <a:endParaRPr kumimoji="1"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＆</a:t>
              </a:r>
              <a:endPara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地方税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268064" y="348345"/>
            <a:ext cx="782216" cy="1638477"/>
            <a:chOff x="395536" y="2164523"/>
            <a:chExt cx="8352928" cy="2664296"/>
          </a:xfrm>
        </p:grpSpPr>
        <p:sp>
          <p:nvSpPr>
            <p:cNvPr id="36" name="角丸四角形 35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国　税</a:t>
              </a: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1647551" y="2636912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7030A0"/>
                </a:solidFill>
                <a:latin typeface="+mn-ea"/>
              </a:rPr>
              <a:t>消費税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3298149" y="3212976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000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sz="2000" b="1" dirty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374904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税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6039107" y="6004464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0033CC"/>
                </a:solidFill>
                <a:latin typeface="+mn-ea"/>
              </a:rPr>
              <a:t>固定資産税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596373" y="5969960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000" b="1" dirty="0">
                <a:solidFill>
                  <a:srgbClr val="0033CC"/>
                </a:solidFill>
                <a:latin typeface="+mn-ea"/>
              </a:rPr>
              <a:t>自動車税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4648439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事業税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2374903" y="980728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所得税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3298149" y="176878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酒　税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654518" y="68866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法人税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474612" y="1432834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税</a:t>
            </a:r>
          </a:p>
        </p:txBody>
      </p:sp>
    </p:spTree>
    <p:extLst>
      <p:ext uri="{BB962C8B-B14F-4D97-AF65-F5344CB8AC3E}">
        <p14:creationId xmlns:p14="http://schemas.microsoft.com/office/powerpoint/2010/main" val="16286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97893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税金を集める</a:t>
            </a:r>
            <a:endParaRPr lang="en-US" altLang="ja-JP" sz="100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ゲーム</a:t>
            </a:r>
            <a:r>
              <a:rPr lang="en-US" altLang="ja-JP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endParaRPr lang="en-US" altLang="ja-JP" sz="4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noFill/>
          <a:ln w="171450" cmpd="dbl">
            <a:solidFill>
              <a:srgbClr val="0070C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34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5495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第 １</a:t>
            </a:r>
            <a:r>
              <a:rPr lang="en-US" altLang="ja-JP" sz="4800" b="1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条　税理士の使命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610" y="76290"/>
            <a:ext cx="8964488" cy="6724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995853"/>
            <a:ext cx="8748464" cy="498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  <a:ea typeface="+mn-ea"/>
              </a:rPr>
              <a:t>税理士は、税務に関する専門家として、</a:t>
            </a:r>
            <a:r>
              <a:rPr lang="ja-JP" altLang="en-US" sz="4400" u="sng" dirty="0">
                <a:latin typeface="+mn-ea"/>
                <a:ea typeface="+mn-ea"/>
              </a:rPr>
              <a:t>独立した公正な立場</a:t>
            </a:r>
            <a:r>
              <a:rPr lang="ja-JP" altLang="en-US" sz="4400" dirty="0">
                <a:latin typeface="+mn-ea"/>
                <a:ea typeface="+mn-ea"/>
              </a:rPr>
              <a:t>において、</a:t>
            </a:r>
            <a:r>
              <a:rPr lang="ja-JP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申告納税制度</a:t>
            </a:r>
            <a:r>
              <a:rPr lang="ja-JP" altLang="en-US" sz="4400" u="sng" dirty="0">
                <a:latin typeface="+mn-ea"/>
                <a:ea typeface="+mn-ea"/>
              </a:rPr>
              <a:t>の理念</a:t>
            </a:r>
            <a:r>
              <a:rPr lang="ja-JP" altLang="en-US" sz="4400" dirty="0">
                <a:latin typeface="+mn-ea"/>
                <a:ea typeface="+mn-ea"/>
              </a:rPr>
              <a:t>に</a:t>
            </a:r>
            <a:r>
              <a:rPr lang="ja-JP" altLang="en-US" sz="4400" dirty="0" err="1">
                <a:latin typeface="+mn-ea"/>
                <a:ea typeface="+mn-ea"/>
              </a:rPr>
              <a:t>そつて</a:t>
            </a:r>
            <a:r>
              <a:rPr lang="ja-JP" altLang="en-US" sz="4400" dirty="0">
                <a:latin typeface="+mn-ea"/>
                <a:ea typeface="+mn-ea"/>
              </a:rPr>
              <a:t>、</a:t>
            </a:r>
            <a:r>
              <a:rPr lang="ja-JP" altLang="en-US" sz="4400" u="sng" dirty="0">
                <a:latin typeface="+mn-ea"/>
                <a:ea typeface="+mn-ea"/>
              </a:rPr>
              <a:t>納税義務者</a:t>
            </a:r>
            <a:r>
              <a:rPr lang="ja-JP" altLang="en-US" sz="4400" dirty="0">
                <a:latin typeface="+mn-ea"/>
                <a:ea typeface="+mn-ea"/>
              </a:rPr>
              <a:t>の信頼にこたえ、</a:t>
            </a:r>
            <a:r>
              <a:rPr lang="ja-JP" altLang="en-US" sz="4400" u="sng" dirty="0">
                <a:latin typeface="+mn-ea"/>
                <a:ea typeface="+mn-ea"/>
              </a:rPr>
              <a:t>租税に関する法令に規定された納税義務の適正な実現</a:t>
            </a:r>
            <a:r>
              <a:rPr lang="ja-JP" altLang="en-US" sz="4400" dirty="0">
                <a:latin typeface="+mn-ea"/>
                <a:ea typeface="+mn-ea"/>
              </a:rPr>
              <a:t>を図ることを使命とする。 </a:t>
            </a:r>
            <a:endParaRPr lang="en-US" altLang="ja-JP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819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20094" y="1855143"/>
            <a:ext cx="1070248" cy="3025188"/>
            <a:chOff x="520094" y="704422"/>
            <a:chExt cx="1070248" cy="3025188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20094" y="2996952"/>
              <a:ext cx="1070248" cy="732658"/>
              <a:chOff x="395536" y="2126304"/>
              <a:chExt cx="8352928" cy="2664296"/>
            </a:xfrm>
          </p:grpSpPr>
          <p:sp>
            <p:nvSpPr>
              <p:cNvPr id="71" name="角丸四角形 70"/>
              <p:cNvSpPr/>
              <p:nvPr/>
            </p:nvSpPr>
            <p:spPr>
              <a:xfrm>
                <a:off x="395536" y="2126304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1123009" y="2395676"/>
                <a:ext cx="6909010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>
              <a:off x="520094" y="704422"/>
              <a:ext cx="1070248" cy="732658"/>
              <a:chOff x="395536" y="-10361908"/>
              <a:chExt cx="8352928" cy="2664296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395536" y="-10361908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1123009" y="-10082161"/>
                <a:ext cx="6909010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75" name="環状矢印 74"/>
          <p:cNvSpPr/>
          <p:nvPr/>
        </p:nvSpPr>
        <p:spPr>
          <a:xfrm rot="4291411">
            <a:off x="727786" y="3390348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環状矢印 75"/>
          <p:cNvSpPr/>
          <p:nvPr/>
        </p:nvSpPr>
        <p:spPr>
          <a:xfrm rot="4291411">
            <a:off x="715998" y="2099463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環状矢印 76"/>
          <p:cNvSpPr/>
          <p:nvPr/>
        </p:nvSpPr>
        <p:spPr>
          <a:xfrm rot="15215630">
            <a:off x="-69235" y="2306568"/>
            <a:ext cx="2295063" cy="2254509"/>
          </a:xfrm>
          <a:prstGeom prst="circularArrow">
            <a:avLst>
              <a:gd name="adj1" fmla="val 9874"/>
              <a:gd name="adj2" fmla="val 1142319"/>
              <a:gd name="adj3" fmla="val 20421097"/>
              <a:gd name="adj4" fmla="val 13590136"/>
              <a:gd name="adj5" fmla="val 11595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7236296" y="1912946"/>
            <a:ext cx="1120820" cy="4110540"/>
            <a:chOff x="6012160" y="1910748"/>
            <a:chExt cx="1120820" cy="4110540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6245977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450047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012160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2450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012160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0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165867" y="1641500"/>
            <a:ext cx="1150549" cy="4379788"/>
            <a:chOff x="7371603" y="1641500"/>
            <a:chExt cx="1150549" cy="4379788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7635149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852838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401332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2450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401332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381476" y="16415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20%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381476" y="275287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10%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371603" y="390343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35%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7143268" y="12314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累進課税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624840" y="957591"/>
            <a:ext cx="994047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消費税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4877928" y="958882"/>
            <a:ext cx="968035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たばこ税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091353" y="958882"/>
            <a:ext cx="949081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住民税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4878505" y="622473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固定資産税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3872947" y="620688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自動車税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7238777" y="622473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所得税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3868838" y="957080"/>
            <a:ext cx="968035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酒　税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6091352" y="622473"/>
            <a:ext cx="949081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法人税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7236296" y="957591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相続税</a:t>
            </a:r>
          </a:p>
        </p:txBody>
      </p:sp>
      <p:grpSp>
        <p:nvGrpSpPr>
          <p:cNvPr id="83" name="グループ化 82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91" name="角丸四角形 9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5" name="グループ化 84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89" name="角丸四角形 88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6" name="グループ化 85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87" name="角丸四角形 86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96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公平に集められているか？</a:t>
                </a: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有効に使われているか？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関心・意見</a:t>
              </a: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30060" y="1954730"/>
            <a:ext cx="4863850" cy="4481305"/>
            <a:chOff x="3222420" y="2459216"/>
            <a:chExt cx="4863850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22420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50091" y="1378970"/>
            <a:ext cx="6017561" cy="1009807"/>
            <a:chOff x="791550" y="1304235"/>
            <a:chExt cx="6017561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52927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90967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日本国憲法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ルール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私たち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1431080" y="385811"/>
            <a:ext cx="6302389" cy="652380"/>
            <a:chOff x="1433224" y="161402"/>
            <a:chExt cx="6302389" cy="722141"/>
          </a:xfrm>
        </p:grpSpPr>
        <p:sp>
          <p:nvSpPr>
            <p:cNvPr id="46" name="角丸四角形 45"/>
            <p:cNvSpPr/>
            <p:nvPr/>
          </p:nvSpPr>
          <p:spPr>
            <a:xfrm>
              <a:off x="1433224" y="161402"/>
              <a:ext cx="6302389" cy="722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514795" y="241208"/>
              <a:ext cx="6134959" cy="56961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税を通して民主主義を考える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1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4790762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・主権者として税を考え、使い道に</a:t>
            </a:r>
            <a:endParaRPr kumimoji="1" lang="en-US" altLang="ja-JP" sz="43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関心を持ち、責任を持とう。</a:t>
            </a:r>
            <a:endParaRPr kumimoji="1" lang="en-US" altLang="ja-JP" sz="43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1680" y="476672"/>
            <a:ext cx="65267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は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公平に集め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有効に使う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55088" y="668632"/>
            <a:ext cx="1188000" cy="11521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91680" y="3058240"/>
            <a:ext cx="5796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689666" y="4437112"/>
            <a:ext cx="5796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689666" y="1772816"/>
            <a:ext cx="2484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2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5495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第 ２</a:t>
            </a:r>
            <a:r>
              <a:rPr lang="en-US" altLang="ja-JP" sz="4800" b="1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条　税理士の業務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610" y="76290"/>
            <a:ext cx="8964488" cy="6724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5536" y="995853"/>
            <a:ext cx="8424936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ja-JP" altLang="en-US" sz="4400" dirty="0" smtClean="0">
                <a:latin typeface="+mn-ea"/>
              </a:rPr>
              <a:t>一　税務代理</a:t>
            </a:r>
            <a:endParaRPr lang="en-US" altLang="ja-JP" sz="4400" dirty="0" smtClean="0">
              <a:latin typeface="+mn-ea"/>
            </a:endParaRPr>
          </a:p>
          <a:p>
            <a:pPr>
              <a:lnSpc>
                <a:spcPts val="6500"/>
              </a:lnSpc>
            </a:pPr>
            <a:r>
              <a:rPr lang="ja-JP" altLang="en-US" sz="4400" dirty="0" smtClean="0">
                <a:latin typeface="+mn-ea"/>
              </a:rPr>
              <a:t>二　税務書類の作成</a:t>
            </a:r>
            <a:endParaRPr lang="en-US" altLang="ja-JP" sz="4400" dirty="0" smtClean="0">
              <a:latin typeface="+mn-ea"/>
            </a:endParaRPr>
          </a:p>
          <a:p>
            <a:pPr>
              <a:lnSpc>
                <a:spcPts val="6500"/>
              </a:lnSpc>
            </a:pPr>
            <a:r>
              <a:rPr lang="ja-JP" altLang="en-US" sz="4400" dirty="0" smtClean="0">
                <a:latin typeface="+mn-ea"/>
              </a:rPr>
              <a:t>三　税務相談</a:t>
            </a:r>
            <a:endParaRPr lang="en-US" altLang="ja-JP" sz="4400" dirty="0" smtClean="0">
              <a:latin typeface="+mn-ea"/>
            </a:endParaRPr>
          </a:p>
          <a:p>
            <a:pPr>
              <a:lnSpc>
                <a:spcPts val="4500"/>
              </a:lnSpc>
            </a:pPr>
            <a:endParaRPr lang="en-US" altLang="ja-JP" sz="44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en-US" altLang="ja-JP" sz="3200" dirty="0" smtClean="0">
                <a:latin typeface="+mn-ea"/>
              </a:rPr>
              <a:t>※</a:t>
            </a:r>
            <a:r>
              <a:rPr lang="ja-JP" altLang="en-US" sz="3200" dirty="0" smtClean="0">
                <a:latin typeface="+mn-ea"/>
              </a:rPr>
              <a:t>この三つの業務が税理士の独占業務です。</a:t>
            </a:r>
            <a:endParaRPr lang="en-US" altLang="ja-JP" sz="3200" dirty="0" smtClean="0">
              <a:latin typeface="+mn-ea"/>
            </a:endParaRPr>
          </a:p>
          <a:p>
            <a:pPr marL="360000">
              <a:lnSpc>
                <a:spcPts val="6000"/>
              </a:lnSpc>
            </a:pPr>
            <a:r>
              <a:rPr lang="ja-JP" altLang="en-US" sz="3200" dirty="0" smtClean="0">
                <a:latin typeface="+mn-ea"/>
              </a:rPr>
              <a:t>有償無償問わず税理士以外の人がやってはいけません。</a:t>
            </a:r>
            <a:endParaRPr lang="en-US" altLang="ja-JP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717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33265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Ⅰ.</a:t>
            </a:r>
            <a:r>
              <a:rPr kumimoji="1"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税の意義・役割</a:t>
            </a:r>
            <a:endParaRPr kumimoji="1"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8448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Ⅱ.</a:t>
            </a:r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財政の現状と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今後の課題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36510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Ⅲ</a:t>
            </a:r>
            <a:r>
              <a:rPr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税から考える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社会の仕組み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64786" y="523280"/>
            <a:ext cx="1008112" cy="9032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64786" y="4553264"/>
            <a:ext cx="1008112" cy="9032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1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Ⅰ.</a:t>
            </a:r>
            <a:r>
              <a:rPr kumimoji="1" lang="ja-JP" altLang="en-US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税の意義・役割</a:t>
            </a:r>
            <a:endParaRPr kumimoji="1" lang="en-US" altLang="ja-JP" sz="8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3789040"/>
            <a:ext cx="8028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・税はなぜ必要なのか？</a:t>
            </a:r>
            <a:endParaRPr kumimoji="1" lang="en-US" altLang="ja-JP" sz="54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・税は誰のためのもの？</a:t>
            </a:r>
            <a:endParaRPr kumimoji="1" lang="en-US" altLang="ja-JP" sz="54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3528" y="2340191"/>
            <a:ext cx="856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95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404664"/>
            <a:ext cx="8352928" cy="1192469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税はなぜ必要なのか？</a:t>
              </a:r>
            </a:p>
          </p:txBody>
        </p:sp>
      </p:grpSp>
      <p:pic>
        <p:nvPicPr>
          <p:cNvPr id="1026" name="Picture 2" descr="C:\Users\takahashi\Desktop\ill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76" y="2420887"/>
            <a:ext cx="4229745" cy="332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kahashi\Desktop\illu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" y="2420888"/>
            <a:ext cx="4229745" cy="332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税は誰のために？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68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kahashi\Desktop\新しいフォルダー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5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ァセット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1118</Words>
  <Application>Microsoft Office PowerPoint</Application>
  <PresentationFormat>画面に合わせる (4:3)</PresentationFormat>
  <Paragraphs>325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35</vt:i4>
      </vt:variant>
    </vt:vector>
  </HeadingPairs>
  <TitlesOfParts>
    <vt:vector size="54" baseType="lpstr">
      <vt:lpstr>HGPｺﾞｼｯｸM</vt:lpstr>
      <vt:lpstr>Wingdings 3</vt:lpstr>
      <vt:lpstr>HG丸ｺﾞｼｯｸM-PRO</vt:lpstr>
      <vt:lpstr>Trebuchet MS</vt:lpstr>
      <vt:lpstr>Calibri</vt:lpstr>
      <vt:lpstr>ＭＳ Ｐ明朝</vt:lpstr>
      <vt:lpstr>Century Schoolbook</vt:lpstr>
      <vt:lpstr>Calibri Light</vt:lpstr>
      <vt:lpstr>HGPｺﾞｼｯｸE</vt:lpstr>
      <vt:lpstr>HGSｺﾞｼｯｸM</vt:lpstr>
      <vt:lpstr>ＭＳ ゴシック</vt:lpstr>
      <vt:lpstr>ＭＳ Ｐゴシック</vt:lpstr>
      <vt:lpstr>メイリオ</vt:lpstr>
      <vt:lpstr>Arial</vt:lpstr>
      <vt:lpstr>HG創英角ｺﾞｼｯｸUB</vt:lpstr>
      <vt:lpstr>HGSｺﾞｼｯｸE</vt:lpstr>
      <vt:lpstr>Office ​​テーマ</vt:lpstr>
      <vt:lpstr>ファセット</vt:lpstr>
      <vt:lpstr>6_Office テーマ</vt:lpstr>
      <vt:lpstr> 　ぜ い り し 税理士による 　租税教室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2014-07-22T09:17:14Z</dcterms:created>
  <dcterms:modified xsi:type="dcterms:W3CDTF">2023-04-20T02:26:11Z</dcterms:modified>
</cp:coreProperties>
</file>