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3" r:id="rId1"/>
    <p:sldMasterId id="2147483761" r:id="rId2"/>
    <p:sldMasterId id="2147483778" r:id="rId3"/>
  </p:sldMasterIdLst>
  <p:notesMasterIdLst>
    <p:notesMasterId r:id="rId39"/>
  </p:notesMasterIdLst>
  <p:handoutMasterIdLst>
    <p:handoutMasterId r:id="rId40"/>
  </p:handoutMasterIdLst>
  <p:sldIdLst>
    <p:sldId id="489" r:id="rId4"/>
    <p:sldId id="411" r:id="rId5"/>
    <p:sldId id="435" r:id="rId6"/>
    <p:sldId id="436" r:id="rId7"/>
    <p:sldId id="412" r:id="rId8"/>
    <p:sldId id="493" r:id="rId9"/>
    <p:sldId id="415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16" r:id="rId20"/>
    <p:sldId id="482" r:id="rId21"/>
    <p:sldId id="447" r:id="rId22"/>
    <p:sldId id="448" r:id="rId23"/>
    <p:sldId id="490" r:id="rId24"/>
    <p:sldId id="491" r:id="rId25"/>
    <p:sldId id="492" r:id="rId26"/>
    <p:sldId id="513" r:id="rId27"/>
    <p:sldId id="514" r:id="rId28"/>
    <p:sldId id="496" r:id="rId29"/>
    <p:sldId id="497" r:id="rId30"/>
    <p:sldId id="420" r:id="rId31"/>
    <p:sldId id="422" r:id="rId32"/>
    <p:sldId id="498" r:id="rId33"/>
    <p:sldId id="499" r:id="rId34"/>
    <p:sldId id="500" r:id="rId35"/>
    <p:sldId id="501" r:id="rId36"/>
    <p:sldId id="502" r:id="rId37"/>
    <p:sldId id="503" r:id="rId38"/>
  </p:sldIdLst>
  <p:sldSz cx="9144000" cy="6858000" type="screen4x3"/>
  <p:notesSz cx="6735763" cy="98726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entury Schoolbook" panose="02040604050505020304" pitchFamily="18" charset="0"/>
      <p:regular r:id="rId47"/>
      <p:bold r:id="rId48"/>
      <p:italic r:id="rId49"/>
      <p:boldItalic r:id="rId50"/>
    </p:embeddedFont>
    <p:embeddedFont>
      <p:font typeface="HGPｺﾞｼｯｸE" panose="020B0900000000000000" pitchFamily="50" charset="-128"/>
      <p:regular r:id="rId51"/>
    </p:embeddedFont>
    <p:embeddedFont>
      <p:font typeface="HGPｺﾞｼｯｸM" panose="020B0600000000000000" pitchFamily="50" charset="-128"/>
      <p:regular r:id="rId52"/>
    </p:embeddedFont>
    <p:embeddedFont>
      <p:font typeface="HGSｺﾞｼｯｸE" panose="020B0900000000000000" pitchFamily="50" charset="-128"/>
      <p:regular r:id="rId53"/>
    </p:embeddedFont>
    <p:embeddedFont>
      <p:font typeface="HGSｺﾞｼｯｸM" panose="020B0600000000000000" pitchFamily="50" charset="-128"/>
      <p:regular r:id="rId54"/>
    </p:embeddedFont>
    <p:embeddedFont>
      <p:font typeface="HG丸ｺﾞｼｯｸM-PRO" panose="020F0600000000000000" pitchFamily="50" charset="-128"/>
      <p:regular r:id="rId55"/>
    </p:embeddedFont>
    <p:embeddedFont>
      <p:font typeface="HG創英角ｺﾞｼｯｸUB" panose="020B0909000000000000" pitchFamily="49" charset="-128"/>
      <p:regular r:id="rId56"/>
    </p:embeddedFont>
    <p:embeddedFont>
      <p:font typeface="Trebuchet MS" panose="020B0603020202020204" pitchFamily="34" charset="0"/>
      <p:regular r:id="rId57"/>
      <p:bold r:id="rId58"/>
      <p:italic r:id="rId59"/>
      <p:boldItalic r:id="rId60"/>
    </p:embeddedFont>
    <p:embeddedFont>
      <p:font typeface="Wingdings 3" panose="05040102010807070707" pitchFamily="18" charset="2"/>
      <p:regular r:id="rId6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DA485EC-8EDA-49FA-AE60-1A3CA9489349}">
          <p14:sldIdLst>
            <p14:sldId id="489"/>
            <p14:sldId id="411"/>
            <p14:sldId id="435"/>
            <p14:sldId id="436"/>
            <p14:sldId id="412"/>
            <p14:sldId id="493"/>
            <p14:sldId id="41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16"/>
            <p14:sldId id="482"/>
            <p14:sldId id="447"/>
            <p14:sldId id="448"/>
            <p14:sldId id="490"/>
            <p14:sldId id="491"/>
            <p14:sldId id="492"/>
            <p14:sldId id="513"/>
            <p14:sldId id="514"/>
            <p14:sldId id="496"/>
            <p14:sldId id="497"/>
            <p14:sldId id="420"/>
            <p14:sldId id="422"/>
            <p14:sldId id="498"/>
            <p14:sldId id="499"/>
            <p14:sldId id="500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95"/>
    <a:srgbClr val="AAC0E4"/>
    <a:srgbClr val="FFFF99"/>
    <a:srgbClr val="EAD5FF"/>
    <a:srgbClr val="E5E015"/>
    <a:srgbClr val="FFC9FF"/>
    <a:srgbClr val="E1F4FF"/>
    <a:srgbClr val="FF99FF"/>
    <a:srgbClr val="FFFF85"/>
    <a:srgbClr val="B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018" autoAdjust="0"/>
  </p:normalViewPr>
  <p:slideViewPr>
    <p:cSldViewPr>
      <p:cViewPr varScale="1">
        <p:scale>
          <a:sx n="84" d="100"/>
          <a:sy n="84" d="100"/>
        </p:scale>
        <p:origin x="122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2.xml"/><Relationship Id="rId61" Type="http://schemas.openxmlformats.org/officeDocument/2006/relationships/font" Target="fonts/font2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70A-4CC1-86D2-17612621050E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70A-4CC1-86D2-17612621050E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70A-4CC1-86D2-17612621050E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70A-4CC1-86D2-17612621050E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70A-4CC1-86D2-17612621050E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70A-4CC1-86D2-17612621050E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70A-4CC1-86D2-17612621050E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70A-4CC1-86D2-17612621050E}"/>
              </c:ext>
            </c:extLst>
          </c:dPt>
          <c:dLbls>
            <c:dLbl>
              <c:idx val="0"/>
              <c:layout>
                <c:manualLayout>
                  <c:x val="-0.1843554338316406"/>
                  <c:y val="0.12365664530758573"/>
                </c:manualLayout>
              </c:layout>
              <c:tx>
                <c:rich>
                  <a:bodyPr/>
                  <a:lstStyle/>
                  <a:p>
                    <a:fld id="{02155605-DC25-480B-913D-CDF8F36FE28A}" type="CATEGORYNAME">
                      <a:rPr lang="zh-CN" altLang="en-US" dirty="0"/>
                      <a:pPr/>
                      <a:t>[分類名]</a:t>
                    </a:fld>
                    <a:r>
                      <a:rPr lang="zh-CN" altLang="en-US" baseline="0" dirty="0"/>
                      <a:t>
〇％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0A-4CC1-86D2-17612621050E}"/>
                </c:ext>
              </c:extLst>
            </c:dLbl>
            <c:dLbl>
              <c:idx val="1"/>
              <c:layout>
                <c:manualLayout>
                  <c:x val="-0.13853614312703666"/>
                  <c:y val="-9.172808384091316E-2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DB1C4156-B190-48F8-9CA3-659721719169}" type="CATEGORYNAME">
                      <a:rPr lang="zh-CN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CN" altLang="en-US" baseline="0" dirty="0"/>
                      <a:t>
</a:t>
                    </a:r>
                    <a:r>
                      <a:rPr lang="zh-CN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0A-4CC1-86D2-17612621050E}"/>
                </c:ext>
              </c:extLst>
            </c:dLbl>
            <c:dLbl>
              <c:idx val="2"/>
              <c:layout>
                <c:manualLayout>
                  <c:x val="3.4970646785093894E-2"/>
                  <c:y val="-5.0577874890391478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公共</a:t>
                    </a:r>
                    <a:endParaRPr lang="ja-JP" altLang="en-US" sz="1200" dirty="0"/>
                  </a:p>
                  <a:p>
                    <a:r>
                      <a:rPr lang="ja-JP" altLang="en-US" sz="1400" dirty="0"/>
                      <a:t>事業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0A-4CC1-86D2-17612621050E}"/>
                </c:ext>
              </c:extLst>
            </c:dLbl>
            <c:dLbl>
              <c:idx val="3"/>
              <c:layout>
                <c:manualLayout>
                  <c:x val="6.9316317344389922E-2"/>
                  <c:y val="-7.1744465575571376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文教及び
科学振興</a:t>
                    </a:r>
                  </a:p>
                  <a:p>
                    <a:r>
                      <a:rPr lang="ja-JP" altLang="en-US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</a:t>
                    </a:r>
                    <a:r>
                      <a:rPr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%</a:t>
                    </a:r>
                    <a:endParaRPr lang="ja-JP" altLang="en-US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0A-4CC1-86D2-17612621050E}"/>
                </c:ext>
              </c:extLst>
            </c:dLbl>
            <c:dLbl>
              <c:idx val="4"/>
              <c:layout>
                <c:manualLayout>
                  <c:x val="8.8246922033296565E-2"/>
                  <c:y val="-8.3701962489163825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200" dirty="0"/>
                      <a:t>防衛　
〇</a:t>
                    </a:r>
                    <a:r>
                      <a:rPr lang="en-US" altLang="ja-JP" sz="1200" dirty="0"/>
                      <a:t>%</a:t>
                    </a:r>
                    <a:r>
                      <a:rPr lang="ja-JP" altLang="en-US" sz="1050" dirty="0"/>
                      <a:t>　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70A-4CC1-86D2-17612621050E}"/>
                </c:ext>
              </c:extLst>
            </c:dLbl>
            <c:dLbl>
              <c:idx val="5"/>
              <c:layout>
                <c:manualLayout>
                  <c:x val="0.13453396224022721"/>
                  <c:y val="-3.9316163179686787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/>
                      <a:t>その他
〇</a:t>
                    </a:r>
                    <a:r>
                      <a:rPr lang="en-US" altLang="ja-JP" sz="140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70A-4CC1-86D2-17612621050E}"/>
                </c:ext>
              </c:extLst>
            </c:dLbl>
            <c:dLbl>
              <c:idx val="6"/>
              <c:layout>
                <c:manualLayout>
                  <c:x val="0.16752672220320286"/>
                  <c:y val="0.11885356060253004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4AD29B82-5B45-4E5F-B928-AB1004D15B36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70A-4CC1-86D2-17612621050E}"/>
                </c:ext>
              </c:extLst>
            </c:dLbl>
            <c:dLbl>
              <c:idx val="7"/>
              <c:layout>
                <c:manualLayout>
                  <c:x val="7.8731915756907203E-2"/>
                  <c:y val="0.17663468680121611"/>
                </c:manualLayout>
              </c:layout>
              <c:tx>
                <c:rich>
                  <a:bodyPr anchorCtr="0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09AE6AEF-898F-4F8E-A320-6DA3438FDBBA}" type="CATEGORYNAME">
                      <a:rPr lang="zh-TW" altLang="en-US"/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1200" baseline="0">
                          <a:solidFill>
                            <a:prstClr val="black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r>
                      <a:rPr lang="zh-TW" altLang="en-US" sz="1800" b="0" i="0" u="none" strike="noStrike" kern="1200" baseline="0" dirty="0">
                        <a:solidFill>
                          <a:prstClr val="black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rPr>
                      <a:t>〇％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70A-4CC1-86D2-1761262105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33.700000000000003</c:v>
                </c:pt>
                <c:pt idx="1">
                  <c:v>15.9</c:v>
                </c:pt>
                <c:pt idx="2">
                  <c:v>6.1</c:v>
                </c:pt>
                <c:pt idx="3">
                  <c:v>5.5</c:v>
                </c:pt>
                <c:pt idx="4">
                  <c:v>5.3</c:v>
                </c:pt>
                <c:pt idx="5">
                  <c:v>9.6</c:v>
                </c:pt>
                <c:pt idx="6">
                  <c:v>14.6</c:v>
                </c:pt>
                <c:pt idx="7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0A-4CC1-86D2-1761262105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歳入内訳</c:v>
                </c:pt>
              </c:strCache>
            </c:strRef>
          </c:tx>
          <c:spPr>
            <a:ln w="158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B2-42C7-A4C7-CB4A8042C951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6B2-42C7-A4C7-CB4A8042C951}"/>
              </c:ext>
            </c:extLst>
          </c:dPt>
          <c:dPt>
            <c:idx val="2"/>
            <c:bubble3D val="0"/>
            <c:spPr>
              <a:solidFill>
                <a:srgbClr val="FFB57D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6B2-42C7-A4C7-CB4A8042C951}"/>
              </c:ext>
            </c:extLst>
          </c:dPt>
          <c:dPt>
            <c:idx val="3"/>
            <c:bubble3D val="0"/>
            <c:spPr>
              <a:solidFill>
                <a:srgbClr val="BEE39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6B2-42C7-A4C7-CB4A8042C951}"/>
              </c:ext>
            </c:extLst>
          </c:dPt>
          <c:dPt>
            <c:idx val="4"/>
            <c:bubble3D val="0"/>
            <c:spPr>
              <a:solidFill>
                <a:srgbClr val="AFCEEB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6B2-42C7-A4C7-CB4A8042C951}"/>
              </c:ext>
            </c:extLst>
          </c:dPt>
          <c:dPt>
            <c:idx val="5"/>
            <c:bubble3D val="0"/>
            <c:spPr>
              <a:solidFill>
                <a:srgbClr val="FFFF75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6B2-42C7-A4C7-CB4A8042C951}"/>
              </c:ext>
            </c:extLst>
          </c:dPt>
          <c:dPt>
            <c:idx val="6"/>
            <c:bubble3D val="0"/>
            <c:spPr>
              <a:solidFill>
                <a:srgbClr val="E8D1FF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6B2-42C7-A4C7-CB4A8042C951}"/>
              </c:ext>
            </c:extLst>
          </c:dPt>
          <c:dPt>
            <c:idx val="7"/>
            <c:bubble3D val="0"/>
            <c:spPr>
              <a:solidFill>
                <a:srgbClr val="EAD900"/>
              </a:solidFill>
              <a:ln w="15875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6B2-42C7-A4C7-CB4A8042C951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15.8</c:v>
                </c:pt>
                <c:pt idx="3">
                  <c:v>5.5</c:v>
                </c:pt>
                <c:pt idx="4">
                  <c:v>5.2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B2-42C7-A4C7-CB4A8042C95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634-413E-98DB-969AB2B2F1E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634-413E-98DB-969AB2B2F1E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634-413E-98DB-969AB2B2F1EA}"/>
              </c:ext>
            </c:extLst>
          </c:dPt>
          <c:dPt>
            <c:idx val="3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634-413E-98DB-969AB2B2F1EA}"/>
              </c:ext>
            </c:extLst>
          </c:dPt>
          <c:dPt>
            <c:idx val="4"/>
            <c:bubble3D val="0"/>
            <c:spPr>
              <a:solidFill>
                <a:srgbClr val="FFFF8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634-413E-98DB-969AB2B2F1EA}"/>
              </c:ext>
            </c:extLst>
          </c:dPt>
          <c:dPt>
            <c:idx val="5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634-413E-98DB-969AB2B2F1EA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634-413E-98DB-969AB2B2F1EA}"/>
              </c:ext>
            </c:extLst>
          </c:dPt>
          <c:dLbls>
            <c:dLbl>
              <c:idx val="0"/>
              <c:layout>
                <c:manualLayout>
                  <c:x val="-0.14753686586278164"/>
                  <c:y val="0.223651090719831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34-413E-98DB-969AB2B2F1EA}"/>
                </c:ext>
              </c:extLst>
            </c:dLbl>
            <c:dLbl>
              <c:idx val="1"/>
              <c:layout>
                <c:manualLayout>
                  <c:x val="-0.20277593923947912"/>
                  <c:y val="-7.71767836116618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34-413E-98DB-969AB2B2F1EA}"/>
                </c:ext>
              </c:extLst>
            </c:dLbl>
            <c:dLbl>
              <c:idx val="2"/>
              <c:layout>
                <c:manualLayout>
                  <c:x val="-3.7507195658513702E-2"/>
                  <c:y val="-0.10521438215185418"/>
                </c:manualLayout>
              </c:layout>
              <c:tx>
                <c:rich>
                  <a:bodyPr/>
                  <a:lstStyle/>
                  <a:p>
                    <a:fld id="{F3D3A3E8-C673-48B5-9319-A11150E66874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 dirty="0"/>
                      <a:t>
</a:t>
                    </a:r>
                    <a:fld id="{13668073-BD0B-4F2A-B6F6-116551E37EDA}" type="VALUE">
                      <a:rPr lang="zh-TW" altLang="en-US" baseline="0"/>
                      <a:pPr/>
                      <a:t>[値]</a:t>
                    </a:fld>
                    <a:r>
                      <a:rPr lang="zh-TW" altLang="en-US" baseline="0" dirty="0"/>
                      <a:t>
</a:t>
                    </a:r>
                    <a:r>
                      <a:rPr lang="en-US" altLang="zh-TW" baseline="0" dirty="0"/>
                      <a:t>22</a:t>
                    </a:r>
                    <a:r>
                      <a:rPr lang="zh-TW" altLang="en-US" baseline="0" dirty="0"/>
                      <a:t>％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34-413E-98DB-969AB2B2F1EA}"/>
                </c:ext>
              </c:extLst>
            </c:dLbl>
            <c:dLbl>
              <c:idx val="3"/>
              <c:layout>
                <c:manualLayout>
                  <c:x val="0.14204901923491442"/>
                  <c:y val="-0.1507508237728790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3BFF8953-C3D1-49E3-8958-4F6B2A099E78}" type="CATEGORYNAME">
                      <a:rPr lang="ja-JP" altLang="en-US" dirty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54CC9E0B-B210-4325-8D88-49654D3C426F}" type="VALUE">
                      <a:rPr lang="ja-JP" altLang="en-US" baseline="0" dirty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r>
                      <a:rPr lang="ja-JP" altLang="en-US" baseline="0" dirty="0"/>
                      <a:t>
</a:t>
                    </a:r>
                    <a:r>
                      <a:rPr lang="en-US" altLang="ja-JP" baseline="0" dirty="0"/>
                      <a:t>9</a:t>
                    </a:r>
                    <a:r>
                      <a:rPr lang="ja-JP" altLang="en-US" baseline="0" dirty="0"/>
                      <a:t>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34-413E-98DB-969AB2B2F1EA}"/>
                </c:ext>
              </c:extLst>
            </c:dLbl>
            <c:dLbl>
              <c:idx val="4"/>
              <c:layout>
                <c:manualLayout>
                  <c:x val="0.14946669709764537"/>
                  <c:y val="-3.9148321766434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34-413E-98DB-969AB2B2F1EA}"/>
                </c:ext>
              </c:extLst>
            </c:dLbl>
            <c:dLbl>
              <c:idx val="5"/>
              <c:layout>
                <c:manualLayout>
                  <c:x val="0.1390932836294014"/>
                  <c:y val="4.074350306697508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05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FD44EBE-6EB2-4AFD-B57E-4D7C52491C37}" type="CATEGORYNAME">
                      <a:rPr lang="zh-TW" altLang="en-US" sz="1050" dirty="0"/>
                      <a:pPr>
                        <a:defRPr sz="105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zh-TW" altLang="en-US" sz="1050" baseline="0" dirty="0"/>
                      <a:t>
</a:t>
                    </a:r>
                    <a:fld id="{141CFCC8-269E-4753-AF2A-47702E8D8B0D}" type="VALUE">
                      <a:rPr lang="zh-TW" altLang="en-US" sz="1050" baseline="0" smtClean="0"/>
                      <a:pPr>
                        <a:defRPr sz="105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sz="1050" baseline="0" dirty="0"/>
                  </a:p>
                  <a:p>
                    <a:pPr>
                      <a:defRPr sz="105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r>
                      <a:rPr lang="en-US" altLang="zh-TW" sz="1050" baseline="0" dirty="0"/>
                      <a:t>6</a:t>
                    </a:r>
                    <a:r>
                      <a:rPr lang="zh-TW" altLang="en-US" sz="1050" baseline="0" dirty="0"/>
                      <a:t>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34-413E-98DB-969AB2B2F1EA}"/>
                </c:ext>
              </c:extLst>
            </c:dLbl>
            <c:dLbl>
              <c:idx val="6"/>
              <c:layout>
                <c:manualLayout>
                  <c:x val="0.14431650753800704"/>
                  <c:y val="0.229385729662169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34-413E-98DB-969AB2B2F1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所得税</c:v>
                </c:pt>
                <c:pt idx="1">
                  <c:v>法人税</c:v>
                </c:pt>
                <c:pt idx="2">
                  <c:v>消費税</c:v>
                </c:pt>
                <c:pt idx="3">
                  <c:v>その他</c:v>
                </c:pt>
                <c:pt idx="4">
                  <c:v>その他収入</c:v>
                </c:pt>
                <c:pt idx="5">
                  <c:v>建設公債</c:v>
                </c:pt>
                <c:pt idx="6">
                  <c:v>特例公債</c:v>
                </c:pt>
              </c:strCache>
            </c:strRef>
          </c:cat>
          <c:val>
            <c:numRef>
              <c:f>Sheet1!$B$2:$B$8</c:f>
              <c:numCache>
                <c:formatCode>"約"#,##0"兆円";"¥"\-#,##0</c:formatCode>
                <c:ptCount val="7"/>
                <c:pt idx="0">
                  <c:v>25.3</c:v>
                </c:pt>
                <c:pt idx="1">
                  <c:v>20.6</c:v>
                </c:pt>
                <c:pt idx="2">
                  <c:v>26.6</c:v>
                </c:pt>
                <c:pt idx="3">
                  <c:v>11</c:v>
                </c:pt>
                <c:pt idx="4">
                  <c:v>8.9</c:v>
                </c:pt>
                <c:pt idx="5">
                  <c:v>6.7</c:v>
                </c:pt>
                <c:pt idx="6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34-413E-98DB-969AB2B2F1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49824387893541"/>
          <c:y val="0.16245569872328747"/>
          <c:w val="0.60900363903787391"/>
          <c:h val="0.82597046644607675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spPr>
              <a:solidFill>
                <a:srgbClr val="E1F4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EC-4177-BAFB-B8702D3322EA}"/>
              </c:ext>
            </c:extLst>
          </c:dPt>
          <c:dPt>
            <c:idx val="1"/>
            <c:bubble3D val="0"/>
            <c:spPr>
              <a:solidFill>
                <a:srgbClr val="FFC9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FEC-4177-BAFB-B8702D3322E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FEC-4177-BAFB-B8702D3322EA}"/>
              </c:ext>
            </c:extLst>
          </c:dPt>
          <c:dPt>
            <c:idx val="3"/>
            <c:bubble3D val="0"/>
            <c:spPr>
              <a:solidFill>
                <a:srgbClr val="AED39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FEC-4177-BAFB-B8702D3322EA}"/>
              </c:ext>
            </c:extLst>
          </c:dPt>
          <c:dPt>
            <c:idx val="4"/>
            <c:bubble3D val="0"/>
            <c:spPr>
              <a:solidFill>
                <a:srgbClr val="AAC0E4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FEC-4177-BAFB-B8702D3322EA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FEC-4177-BAFB-B8702D3322EA}"/>
              </c:ext>
            </c:extLst>
          </c:dPt>
          <c:dPt>
            <c:idx val="6"/>
            <c:bubble3D val="0"/>
            <c:spPr>
              <a:solidFill>
                <a:srgbClr val="EAD5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FEC-4177-BAFB-B8702D3322EA}"/>
              </c:ext>
            </c:extLst>
          </c:dPt>
          <c:dPt>
            <c:idx val="7"/>
            <c:bubble3D val="0"/>
            <c:spPr>
              <a:solidFill>
                <a:srgbClr val="E5E015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FEC-4177-BAFB-B8702D3322EA}"/>
              </c:ext>
            </c:extLst>
          </c:dPt>
          <c:dPt>
            <c:idx val="8"/>
            <c:bubble3D val="0"/>
            <c:spPr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FEC-4177-BAFB-B8702D3322EA}"/>
              </c:ext>
            </c:extLst>
          </c:dPt>
          <c:dLbls>
            <c:dLbl>
              <c:idx val="0"/>
              <c:layout>
                <c:manualLayout>
                  <c:x val="-0.19338620715888774"/>
                  <c:y val="0.13572351428964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EC-4177-BAFB-B8702D3322EA}"/>
                </c:ext>
              </c:extLst>
            </c:dLbl>
            <c:dLbl>
              <c:idx val="1"/>
              <c:layout>
                <c:manualLayout>
                  <c:x val="-0.13555466798534252"/>
                  <c:y val="-0.1057603826509073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E3BC3161-8405-4217-AB33-0B98FF441AFB}" type="CATEGORYNAME">
                      <a:rPr lang="ja-JP" altLang="en-US"/>
                      <a:pPr>
                        <a:defRPr sz="16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1ADC3C92-E99B-4041-BC0A-1C260752DADC}" type="VALUE">
                      <a:rPr lang="ja-JP" altLang="en-US" baseline="0"/>
                      <a:pPr>
                        <a:defRPr sz="16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r>
                      <a:rPr lang="ja-JP" altLang="en-US" baseline="0" dirty="0"/>
                      <a:t>
</a:t>
                    </a:r>
                    <a:r>
                      <a:rPr lang="en-US" altLang="ja-JP" baseline="0" dirty="0"/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EC-4177-BAFB-B8702D3322EA}"/>
                </c:ext>
              </c:extLst>
            </c:dLbl>
            <c:dLbl>
              <c:idx val="2"/>
              <c:layout>
                <c:manualLayout>
                  <c:x val="2.2716598830943173E-2"/>
                  <c:y val="-6.978986977329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EC-4177-BAFB-B8702D3322EA}"/>
                </c:ext>
              </c:extLst>
            </c:dLbl>
            <c:dLbl>
              <c:idx val="3"/>
              <c:layout>
                <c:manualLayout>
                  <c:x val="7.7892908313996922E-2"/>
                  <c:y val="-9.70243746660585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9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34B1B355-941D-422A-88E4-299DDE4ABC60}" type="CATEGORYNAME">
                      <a:rPr lang="ja-JP" altLang="en-US" dirty="0"/>
                      <a:pPr>
                        <a:defRPr sz="9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361F6BDF-7804-4776-91EF-6BAD06FE81EC}" type="VALUE">
                      <a:rPr lang="ja-JP" altLang="en-US" baseline="0" dirty="0"/>
                      <a:pPr>
                        <a:defRPr sz="9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r>
                      <a:rPr lang="ja-JP" altLang="en-US" baseline="0" dirty="0"/>
                      <a:t>
</a:t>
                    </a:r>
                    <a:r>
                      <a:rPr lang="en-US" altLang="ja-JP" baseline="0" dirty="0"/>
                      <a:t>5</a:t>
                    </a:r>
                    <a:r>
                      <a:rPr lang="ja-JP" altLang="en-US" baseline="0" dirty="0"/>
                      <a:t>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EC-4177-BAFB-B8702D3322EA}"/>
                </c:ext>
              </c:extLst>
            </c:dLbl>
            <c:dLbl>
              <c:idx val="4"/>
              <c:layout>
                <c:manualLayout>
                  <c:x val="0.11083938783014442"/>
                  <c:y val="-0.140158414091249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EC-4177-BAFB-B8702D3322EA}"/>
                </c:ext>
              </c:extLst>
            </c:dLbl>
            <c:dLbl>
              <c:idx val="5"/>
              <c:layout>
                <c:manualLayout>
                  <c:x val="0.15962557216579812"/>
                  <c:y val="-6.1424454253154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EC-4177-BAFB-B8702D3322EA}"/>
                </c:ext>
              </c:extLst>
            </c:dLbl>
            <c:dLbl>
              <c:idx val="6"/>
              <c:layout>
                <c:manualLayout>
                  <c:x val="0.17211824971153966"/>
                  <c:y val="9.698963699651230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EE315B6C-C073-4F75-AFED-816BC7379613}" type="CATEGORYNAME">
                      <a:rPr lang="zh-TW" altLang="en-US" sz="140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endParaRPr lang="zh-TW" altLang="en-US" sz="1400" baseline="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87E117ED-369B-4552-92FA-CF7D437078B2}" type="VALUE">
                      <a:rPr lang="zh-TW" altLang="en-US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zh-TW" altLang="en-US" sz="1400" dirty="0"/>
                  </a:p>
                  <a:p>
                    <a:pPr>
                      <a:defRPr sz="14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C30A9846-72FC-47D3-BD3B-66403D6F67E1}" type="PERCENTAGE">
                      <a:rPr lang="en-US" altLang="zh-TW" sz="1400" smtClean="0"/>
                      <a:pPr>
                        <a:defRPr sz="1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FEC-4177-BAFB-B8702D3322EA}"/>
                </c:ext>
              </c:extLst>
            </c:dLbl>
            <c:dLbl>
              <c:idx val="7"/>
              <c:layout>
                <c:manualLayout>
                  <c:x val="8.4195037214551016E-2"/>
                  <c:y val="0.1988466749773388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defRPr>
                    </a:pPr>
                    <a:fld id="{D8FAF146-7EE6-46CC-8148-BC0DF254F400}" type="CATEGORYNAME">
                      <a:rPr lang="zh-TW" altLang="en-US"/>
                      <a:pPr>
                        <a:defRPr sz="12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zh-TW" altLang="en-US" baseline="0" dirty="0"/>
                      <a:t>
</a:t>
                    </a:r>
                    <a:fld id="{6CB86412-1E11-4D2A-83A9-14839F03B390}" type="VALUE">
                      <a:rPr lang="zh-TW" altLang="en-US" baseline="0"/>
                      <a:pPr>
                        <a:defRPr sz="12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r>
                      <a:rPr lang="zh-TW" altLang="en-US" baseline="0" dirty="0"/>
                      <a:t>
</a:t>
                    </a:r>
                    <a:r>
                      <a:rPr lang="en-US" altLang="zh-TW" baseline="0" dirty="0"/>
                      <a:t>11</a:t>
                    </a:r>
                    <a:r>
                      <a:rPr lang="zh-TW" altLang="en-US" baseline="0" dirty="0"/>
                      <a:t>％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FEC-4177-BAFB-B8702D3322EA}"/>
                </c:ext>
              </c:extLst>
            </c:dLbl>
            <c:dLbl>
              <c:idx val="8"/>
              <c:layout>
                <c:manualLayout>
                  <c:x val="5.944032358274056E-2"/>
                  <c:y val="0.20381622534635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EC-4177-BAFB-B8702D332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社会保障</c:v>
                </c:pt>
                <c:pt idx="1">
                  <c:v>地方交付税
交付金等</c:v>
                </c:pt>
                <c:pt idx="2">
                  <c:v>公共
事業</c:v>
                </c:pt>
                <c:pt idx="3">
                  <c:v>文教及び
科学振興</c:v>
                </c:pt>
                <c:pt idx="4">
                  <c:v>防衛</c:v>
                </c:pt>
                <c:pt idx="5">
                  <c:v>その他</c:v>
                </c:pt>
                <c:pt idx="6">
                  <c:v>債務償還費</c:v>
                </c:pt>
                <c:pt idx="7">
                  <c:v>利払費等</c:v>
                </c:pt>
              </c:strCache>
            </c:strRef>
          </c:cat>
          <c:val>
            <c:numRef>
              <c:f>Sheet1!$B$2:$B$9</c:f>
              <c:numCache>
                <c:formatCode>"約"#,##0"兆円";\-#,##0</c:formatCode>
                <c:ptCount val="8"/>
                <c:pt idx="0">
                  <c:v>39</c:v>
                </c:pt>
                <c:pt idx="1">
                  <c:v>20.8</c:v>
                </c:pt>
                <c:pt idx="2">
                  <c:v>6.1</c:v>
                </c:pt>
                <c:pt idx="3">
                  <c:v>6</c:v>
                </c:pt>
                <c:pt idx="4">
                  <c:v>8.9</c:v>
                </c:pt>
                <c:pt idx="5">
                  <c:v>9.9</c:v>
                </c:pt>
                <c:pt idx="6">
                  <c:v>18.2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FEC-4177-BAFB-B8702D3322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DDD473AB-9312-47B2-A394-F64893105028}" type="datetimeFigureOut">
              <a:rPr lang="ja-JP" altLang="en-US"/>
              <a:pPr>
                <a:defRPr/>
              </a:pPr>
              <a:t>2026/4/2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E413B704-A856-4FA2-8A85-BBCAB39A1B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1311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376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875" y="1"/>
            <a:ext cx="2918375" cy="493864"/>
          </a:xfrm>
          <a:prstGeom prst="rect">
            <a:avLst/>
          </a:prstGeom>
        </p:spPr>
        <p:txBody>
          <a:bodyPr vert="horz" lIns="90986" tIns="45494" rIns="90986" bIns="454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8CFA7035-5B91-4AF4-BB62-6C9DE198FA5D}" type="datetimeFigureOut">
              <a:rPr lang="ja-JP" altLang="en-US"/>
              <a:pPr>
                <a:defRPr/>
              </a:pPr>
              <a:t>2026/4/2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6" tIns="45494" rIns="90986" bIns="4549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42" y="4689401"/>
            <a:ext cx="5386487" cy="4443237"/>
          </a:xfrm>
          <a:prstGeom prst="rect">
            <a:avLst/>
          </a:prstGeom>
        </p:spPr>
        <p:txBody>
          <a:bodyPr vert="horz" lIns="90986" tIns="45494" rIns="90986" bIns="4549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265"/>
            <a:ext cx="2918376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875" y="9377265"/>
            <a:ext cx="2918375" cy="493863"/>
          </a:xfrm>
          <a:prstGeom prst="rect">
            <a:avLst/>
          </a:prstGeom>
        </p:spPr>
        <p:txBody>
          <a:bodyPr vert="horz" lIns="90986" tIns="45494" rIns="90986" bIns="454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17796127-CF94-4CA4-814B-0D21D11D9E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1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1962-A84C-422B-9747-2CE478B0E61B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7F43-C057-4B86-938C-59415764D3F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6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3091-EE89-477D-A57A-7DB8D97BF966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1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6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2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69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1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5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7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6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247-1AE5-4CD2-AC9D-65498E4B9C50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6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47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012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0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9CB3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92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8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05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9CB38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99CB38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33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B811-E04E-4F7F-9653-FE6BE6546AD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6510-08D3-499C-8A8B-F7B0854F60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0856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3879-A3E7-4101-8113-CAB698F9F7F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DC2E-5609-4102-AEAB-5A90483044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217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FA16-6AF2-4956-AE1C-2EB21F92B6DC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74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E23E-DD5D-4F0C-BF20-D2379F1A9B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DAA2-2B29-4E48-A6EE-E2F9704F1E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93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6662-9F31-45F0-9FBE-4E35CC647C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F19-9249-4A32-937E-969C6E329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7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9B24-02C9-4FC3-A2CC-27002D63960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DEF2-219F-485A-9E39-DBF08F6D6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511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CEEF-5826-4FF2-8209-143EF953FF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9D0-69F4-44D3-9492-4B2A66DB6A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95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5796-C818-42A8-AEF2-522D5779F74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B6AC-0CB3-48D5-96D1-F7B572F77E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953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81E5-37D8-4D4D-A6DE-3AA6FF5482A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B96-49B6-43B7-B0D5-43AD2CA00B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841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07A-E932-4B0A-945C-FF2A8FCA2A2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707A-E2E6-4FCC-916A-886F4C50E6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98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FAFF-9380-4DAE-A473-B6ED6477BE1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5722-738C-44C7-AD30-255284201C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18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E1E-51B8-4590-B997-19C36C7A21C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7CB3-FC7E-4E0D-A152-BDA314D64D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6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805D-FD67-4B57-88C5-4FF3CB6EFD49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C953-DE0C-4AD5-9FCB-2B11A05DD783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DDF-9690-401D-8D1F-445BD37A630E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4190C-FD09-4FB8-83BC-C1DED10E00C1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5BA89-56E1-4A5E-82D7-AD1559AD87E2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6D40-EF21-42E8-9375-ED093552A177}" type="slidenum">
              <a:rPr lang="en-US" altLang="ja-JP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ja-JP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2026/4/2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EB465F-D111-4AB4-BF9D-273D7B90995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2026/4/2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10F601-2C85-4435-BA5F-3DC2BA7C63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74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</a:rPr>
              <a:t> 　</a:t>
            </a:r>
            <a:r>
              <a:rPr kumimoji="1" lang="ja-JP" altLang="en-US" sz="1400" b="0" dirty="0">
                <a:solidFill>
                  <a:schemeClr val="accent4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B05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1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kahashi\Desktop\新しいフォルダ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82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kahashi\Desktop\新しいフォルダ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" y="463447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kahashi\Desktop\新しいフォルダ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13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kahashi\Desktop\新しいフォルダー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997"/>
            <a:ext cx="8743951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6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kahashi\Desktop\新しいフォルダ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66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5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kahashi\Desktop\新しいフォルダー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0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kahashi\Desktop\新しいフォルダー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970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18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「税」は誰のため？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659741" y="1844824"/>
            <a:ext cx="7854933" cy="4752528"/>
            <a:chOff x="659741" y="1844824"/>
            <a:chExt cx="7854933" cy="475252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59741" y="1844824"/>
              <a:ext cx="7854933" cy="4752528"/>
              <a:chOff x="659741" y="1844824"/>
              <a:chExt cx="7854933" cy="4752528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659741" y="1844824"/>
                <a:ext cx="7848872" cy="47525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65802" y="201721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豊かな生活のために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65802" y="314096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5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健康に生きるために</a:t>
                </a:r>
                <a:endParaRPr kumimoji="1" lang="en-US" altLang="ja-JP" sz="5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59741" y="4221088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文化的に暮らせるように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65802" y="5293657"/>
                <a:ext cx="78488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:r>
                  <a:rPr kumimoji="1" lang="ja-JP" altLang="en-US" sz="45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安心して暮らせるように</a:t>
                </a:r>
                <a:endParaRPr kumimoji="1" lang="en-US" altLang="ja-JP" sz="45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5" name="角丸四角形 14"/>
            <p:cNvSpPr/>
            <p:nvPr/>
          </p:nvSpPr>
          <p:spPr>
            <a:xfrm>
              <a:off x="1403648" y="2860487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403648" y="4020931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403648" y="5104958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403648" y="6165304"/>
              <a:ext cx="6660000" cy="180000"/>
            </a:xfrm>
            <a:prstGeom prst="roundRect">
              <a:avLst>
                <a:gd name="adj" fmla="val 49066"/>
              </a:avLst>
            </a:prstGeom>
            <a:solidFill>
              <a:srgbClr val="00B050">
                <a:alpha val="74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7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国民みんな</a:t>
              </a:r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のため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4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03796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兆　　　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07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395536" y="2164523"/>
            <a:ext cx="8352928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1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 理 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67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14057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円/楕円 2"/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一般会計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歳出総額</a:t>
            </a:r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〇〇〇億円</a:t>
            </a:r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0" hangingPunct="0"/>
            <a:endParaRPr lang="en-US" altLang="ja-JP" sz="11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1901" y="171797"/>
            <a:ext cx="80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6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〇〇の歳出　</a:t>
            </a:r>
            <a:r>
              <a:rPr lang="ja-JP" altLang="en-US" sz="2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（〇年度一般会計予算）</a:t>
            </a:r>
            <a:endParaRPr lang="en-US" altLang="ja-JP" sz="24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8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-180528" y="1960964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・小学生     約</a:t>
            </a:r>
            <a:r>
              <a:rPr lang="en-US" altLang="ja-JP" sz="6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7" y="3473132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・中学生</a:t>
            </a:r>
            <a:r>
              <a:rPr kumimoji="1" lang="ja-JP" alt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35284" y="4949586"/>
            <a:ext cx="93245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</a:t>
            </a:r>
            <a:r>
              <a: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</a:t>
            </a:r>
            <a:r>
              <a:rPr kumimoji="1" lang="ja-JP" altLang="en-US" sz="4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 </a:t>
            </a:r>
            <a:r>
              <a: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1" y="212447"/>
            <a:ext cx="91369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公立学校の児童生徒１人あたりの</a:t>
            </a:r>
            <a:endParaRPr lang="en-US" altLang="ja-JP" sz="3600" dirty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年間</a:t>
            </a:r>
            <a:r>
              <a:rPr lang="zh-TW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公費負担教育費</a:t>
            </a:r>
            <a:r>
              <a:rPr lang="ja-JP" altLang="en-US" sz="3600" dirty="0">
                <a:solidFill>
                  <a:srgbClr val="00B05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（全国平均）</a:t>
            </a:r>
            <a:endParaRPr lang="en-US" altLang="ja-JP" sz="3200" dirty="0">
              <a:solidFill>
                <a:srgbClr val="00B05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0192" y="6461754"/>
            <a:ext cx="277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出典：国税庁資料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79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71600" y="54868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税の役割・機能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25655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財源の調達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382862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所得の再分配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9672" y="50131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景気調整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275" y="736030"/>
            <a:ext cx="1008112" cy="105631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99592" y="1776900"/>
            <a:ext cx="7380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4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8037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Ⅱ.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財政の現状と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　　今後の課題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72232" y="2850994"/>
            <a:ext cx="68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851920" y="3973148"/>
            <a:ext cx="5040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79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560110" y="6351711"/>
            <a:ext cx="58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合致しないものがある。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8B370-BEA2-4CCD-B1A5-3C7DDA2286CD}"/>
              </a:ext>
            </a:extLst>
          </p:cNvPr>
          <p:cNvSpPr txBox="1"/>
          <p:nvPr/>
        </p:nvSpPr>
        <p:spPr>
          <a:xfrm>
            <a:off x="6402899" y="5528607"/>
            <a:ext cx="236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国の収入の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約</a:t>
            </a:r>
            <a:r>
              <a:rPr lang="en-US" altLang="ja-JP" sz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69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％が税金で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成り立っています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626803-8913-484D-BBF0-BA6B003F4465}"/>
              </a:ext>
            </a:extLst>
          </p:cNvPr>
          <p:cNvSpPr txBox="1"/>
          <p:nvPr/>
        </p:nvSpPr>
        <p:spPr>
          <a:xfrm>
            <a:off x="560110" y="6351711"/>
            <a:ext cx="581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合致しないものがある。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5" name="コンテンツ プレースホルダー 1">
            <a:extLst>
              <a:ext uri="{FF2B5EF4-FFF2-40B4-BE49-F238E27FC236}">
                <a16:creationId xmlns:a16="http://schemas.microsoft.com/office/drawing/2014/main" id="{F0A2D127-F94E-4CC5-A43F-9A4C4D656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82320"/>
              </p:ext>
            </p:extLst>
          </p:nvPr>
        </p:nvGraphicFramePr>
        <p:xfrm>
          <a:off x="628650" y="361950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円/楕円 2">
            <a:extLst>
              <a:ext uri="{FF2B5EF4-FFF2-40B4-BE49-F238E27FC236}">
                <a16:creationId xmlns:a16="http://schemas.microsoft.com/office/drawing/2014/main" id="{AF562938-D98A-4FFD-B4C1-50C45D8B3452}"/>
              </a:ext>
            </a:extLst>
          </p:cNvPr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歳入総額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１２２</a:t>
            </a:r>
            <a:r>
              <a:rPr lang="ja-JP" altLang="en-US" sz="1100" noProof="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9" name="アーチ 28">
            <a:extLst>
              <a:ext uri="{FF2B5EF4-FFF2-40B4-BE49-F238E27FC236}">
                <a16:creationId xmlns:a16="http://schemas.microsoft.com/office/drawing/2014/main" id="{23F4100A-F04E-48B8-AD86-366C95ED2D2E}"/>
              </a:ext>
            </a:extLst>
          </p:cNvPr>
          <p:cNvSpPr>
            <a:spLocks/>
          </p:cNvSpPr>
          <p:nvPr/>
        </p:nvSpPr>
        <p:spPr>
          <a:xfrm>
            <a:off x="2176809" y="1305296"/>
            <a:ext cx="4771455" cy="4788000"/>
          </a:xfrm>
          <a:prstGeom prst="blockArc">
            <a:avLst>
              <a:gd name="adj1" fmla="val 10985933"/>
              <a:gd name="adj2" fmla="val 16197640"/>
              <a:gd name="adj3" fmla="val 5548"/>
            </a:avLst>
          </a:prstGeom>
          <a:solidFill>
            <a:srgbClr val="FF99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アーチ 29">
            <a:extLst>
              <a:ext uri="{FF2B5EF4-FFF2-40B4-BE49-F238E27FC236}">
                <a16:creationId xmlns:a16="http://schemas.microsoft.com/office/drawing/2014/main" id="{8B85BFC3-762A-4565-AF37-61AD8C1FC560}"/>
              </a:ext>
            </a:extLst>
          </p:cNvPr>
          <p:cNvSpPr>
            <a:spLocks/>
          </p:cNvSpPr>
          <p:nvPr/>
        </p:nvSpPr>
        <p:spPr>
          <a:xfrm rot="726894">
            <a:off x="2184736" y="1303938"/>
            <a:ext cx="4795200" cy="4795200"/>
          </a:xfrm>
          <a:prstGeom prst="blockArc">
            <a:avLst>
              <a:gd name="adj1" fmla="val 15450492"/>
              <a:gd name="adj2" fmla="val 8646832"/>
              <a:gd name="adj3" fmla="val 5487"/>
            </a:avLst>
          </a:prstGeom>
          <a:solidFill>
            <a:srgbClr val="91E7CA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77951F7-8201-4DB0-A510-045CD8D0284C}"/>
              </a:ext>
            </a:extLst>
          </p:cNvPr>
          <p:cNvGrpSpPr/>
          <p:nvPr/>
        </p:nvGrpSpPr>
        <p:grpSpPr>
          <a:xfrm>
            <a:off x="6772274" y="1310971"/>
            <a:ext cx="1824037" cy="3108629"/>
            <a:chOff x="6791324" y="1310971"/>
            <a:chExt cx="1824037" cy="3108629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C52F72E-FF08-467F-85CD-904F3861CD53}"/>
                </a:ext>
              </a:extLst>
            </p:cNvPr>
            <p:cNvSpPr/>
            <p:nvPr/>
          </p:nvSpPr>
          <p:spPr>
            <a:xfrm>
              <a:off x="6791325" y="1310971"/>
              <a:ext cx="1824036" cy="1152242"/>
            </a:xfrm>
            <a:prstGeom prst="rect">
              <a:avLst/>
            </a:prstGeom>
            <a:solidFill>
              <a:srgbClr val="B7EF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そぜい　　　いんししゅうにゅう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租税及び印紙収入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84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noProof="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69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33" name="カギ線コネクタ 22">
              <a:extLst>
                <a:ext uri="{FF2B5EF4-FFF2-40B4-BE49-F238E27FC236}">
                  <a16:creationId xmlns:a16="http://schemas.microsoft.com/office/drawing/2014/main" id="{CDD3E81C-665F-494A-9738-34FE74B6D181}"/>
                </a:ext>
              </a:extLst>
            </p:cNvPr>
            <p:cNvCxnSpPr/>
            <p:nvPr/>
          </p:nvCxnSpPr>
          <p:spPr>
            <a:xfrm rot="5400000" flipH="1" flipV="1">
              <a:off x="6269142" y="2985396"/>
              <a:ext cx="1956386" cy="912021"/>
            </a:xfrm>
            <a:prstGeom prst="bentConnector3">
              <a:avLst>
                <a:gd name="adj1" fmla="val 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D04D1F5-D92E-4280-AEBB-35A51DC98ABF}"/>
              </a:ext>
            </a:extLst>
          </p:cNvPr>
          <p:cNvGrpSpPr/>
          <p:nvPr/>
        </p:nvGrpSpPr>
        <p:grpSpPr>
          <a:xfrm>
            <a:off x="568816" y="3486170"/>
            <a:ext cx="1824036" cy="2533362"/>
            <a:chOff x="590550" y="3552826"/>
            <a:chExt cx="1824036" cy="2533362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6BD0618-EF27-41FB-A10C-1AA0B5FF78C5}"/>
                </a:ext>
              </a:extLst>
            </p:cNvPr>
            <p:cNvSpPr/>
            <p:nvPr/>
          </p:nvSpPr>
          <p:spPr>
            <a:xfrm>
              <a:off x="590550" y="4933946"/>
              <a:ext cx="1824036" cy="1152242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こうさいきん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公債金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lang="en-US" altLang="ja-JP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24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36" name="カギ線コネクタ 14">
              <a:extLst>
                <a:ext uri="{FF2B5EF4-FFF2-40B4-BE49-F238E27FC236}">
                  <a16:creationId xmlns:a16="http://schemas.microsoft.com/office/drawing/2014/main" id="{7A82B0EB-3924-47D7-A66D-425867AC4606}"/>
                </a:ext>
              </a:extLst>
            </p:cNvPr>
            <p:cNvCxnSpPr/>
            <p:nvPr/>
          </p:nvCxnSpPr>
          <p:spPr>
            <a:xfrm rot="5400000" flipH="1" flipV="1">
              <a:off x="1222774" y="3832620"/>
              <a:ext cx="1381123" cy="821535"/>
            </a:xfrm>
            <a:prstGeom prst="bentConnector3">
              <a:avLst>
                <a:gd name="adj1" fmla="val 100345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円形吹き出し 16">
            <a:extLst>
              <a:ext uri="{FF2B5EF4-FFF2-40B4-BE49-F238E27FC236}">
                <a16:creationId xmlns:a16="http://schemas.microsoft.com/office/drawing/2014/main" id="{F52EE80F-0CEA-4BB5-A33F-00A228B6FE76}"/>
              </a:ext>
            </a:extLst>
          </p:cNvPr>
          <p:cNvSpPr/>
          <p:nvPr/>
        </p:nvSpPr>
        <p:spPr>
          <a:xfrm>
            <a:off x="116054" y="2322291"/>
            <a:ext cx="2217869" cy="1146779"/>
          </a:xfrm>
          <a:prstGeom prst="wedgeEllipseCallout">
            <a:avLst>
              <a:gd name="adj1" fmla="val 53274"/>
              <a:gd name="adj2" fmla="val 22196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（将来世代への先送り）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24668" y="344850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国の歳入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（令和８年度一般会計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当初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予算）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Graphic spid="25" grpId="0">
        <p:bldAsOne/>
      </p:bldGraphic>
      <p:bldP spid="26" grpId="0" animBg="1"/>
      <p:bldP spid="29" grpId="0" animBg="1"/>
      <p:bldP spid="30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</p:nvPr>
        </p:nvGraphicFramePr>
        <p:xfrm>
          <a:off x="633411" y="371438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843807" y="6381328"/>
            <a:ext cx="619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計数については、それぞれ四捨五入によっているので、端数において合計とは合致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しないものがある。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24668" y="272842"/>
            <a:ext cx="431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国の歳出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（令和</a:t>
            </a:r>
            <a:r>
              <a:rPr kumimoji="1" lang="ja-JP" alt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８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年度一般会計当初予算）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graphicFrame>
        <p:nvGraphicFramePr>
          <p:cNvPr id="62" name="コンテンツ プレースホルダー 1">
            <a:extLst>
              <a:ext uri="{FF2B5EF4-FFF2-40B4-BE49-F238E27FC236}">
                <a16:creationId xmlns:a16="http://schemas.microsoft.com/office/drawing/2014/main" id="{403F0A60-1AC3-41E6-92CC-ED8FF3FF2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982743"/>
              </p:ext>
            </p:extLst>
          </p:nvPr>
        </p:nvGraphicFramePr>
        <p:xfrm>
          <a:off x="633411" y="371438"/>
          <a:ext cx="7886700" cy="58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円/楕円 2">
            <a:extLst>
              <a:ext uri="{FF2B5EF4-FFF2-40B4-BE49-F238E27FC236}">
                <a16:creationId xmlns:a16="http://schemas.microsoft.com/office/drawing/2014/main" id="{BF19AE09-7EA2-4989-AB04-C9F583F80B2A}"/>
              </a:ext>
            </a:extLst>
          </p:cNvPr>
          <p:cNvSpPr>
            <a:spLocks noChangeAspect="1"/>
          </p:cNvSpPr>
          <p:nvPr/>
        </p:nvSpPr>
        <p:spPr>
          <a:xfrm>
            <a:off x="3781424" y="2933699"/>
            <a:ext cx="1590675" cy="15906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一般会計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歳出総額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約１２２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兆円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65" name="アーチ 64">
            <a:extLst>
              <a:ext uri="{FF2B5EF4-FFF2-40B4-BE49-F238E27FC236}">
                <a16:creationId xmlns:a16="http://schemas.microsoft.com/office/drawing/2014/main" id="{301749E9-7FAA-4529-BA9F-D22173315956}"/>
              </a:ext>
            </a:extLst>
          </p:cNvPr>
          <p:cNvSpPr>
            <a:spLocks/>
          </p:cNvSpPr>
          <p:nvPr/>
        </p:nvSpPr>
        <p:spPr>
          <a:xfrm>
            <a:off x="2171983" y="1310971"/>
            <a:ext cx="4794983" cy="4795200"/>
          </a:xfrm>
          <a:prstGeom prst="blockArc">
            <a:avLst>
              <a:gd name="adj1" fmla="val 16212240"/>
              <a:gd name="adj2" fmla="val 10668581"/>
              <a:gd name="adj3" fmla="val 5111"/>
            </a:avLst>
          </a:prstGeom>
          <a:solidFill>
            <a:srgbClr val="BCF1B9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アーチ 65">
            <a:extLst>
              <a:ext uri="{FF2B5EF4-FFF2-40B4-BE49-F238E27FC236}">
                <a16:creationId xmlns:a16="http://schemas.microsoft.com/office/drawing/2014/main" id="{EAF2AF6E-55FB-41B8-806D-7DF44B3B349B}"/>
              </a:ext>
            </a:extLst>
          </p:cNvPr>
          <p:cNvSpPr>
            <a:spLocks/>
          </p:cNvSpPr>
          <p:nvPr/>
        </p:nvSpPr>
        <p:spPr>
          <a:xfrm rot="21423811">
            <a:off x="2181508" y="1310971"/>
            <a:ext cx="4752000" cy="4770162"/>
          </a:xfrm>
          <a:prstGeom prst="blockArc">
            <a:avLst>
              <a:gd name="adj1" fmla="val 10819974"/>
              <a:gd name="adj2" fmla="val 16412401"/>
              <a:gd name="adj3" fmla="val 4709"/>
            </a:avLst>
          </a:prstGeom>
          <a:solidFill>
            <a:srgbClr val="D5AB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0CC10AE-392D-437F-A7C1-E4E1037B5957}"/>
              </a:ext>
            </a:extLst>
          </p:cNvPr>
          <p:cNvGrpSpPr/>
          <p:nvPr/>
        </p:nvGrpSpPr>
        <p:grpSpPr>
          <a:xfrm>
            <a:off x="66764" y="4423774"/>
            <a:ext cx="2562325" cy="2434779"/>
            <a:chOff x="197682" y="4330336"/>
            <a:chExt cx="2562325" cy="2434779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BCB8047A-9010-4D88-8157-2802D1ECDFE2}"/>
                </a:ext>
              </a:extLst>
            </p:cNvPr>
            <p:cNvSpPr/>
            <p:nvPr/>
          </p:nvSpPr>
          <p:spPr>
            <a:xfrm>
              <a:off x="197682" y="4981047"/>
              <a:ext cx="2475958" cy="1784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・食料安定供給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,700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・エネルギー対策　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8,000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・経済協力　  　   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5,100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・中小企業対策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,700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・恩給　　　　</a:t>
              </a:r>
              <a:r>
                <a:rPr kumimoji="1" lang="ja-JP" altLang="en-US" sz="11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     約</a:t>
              </a:r>
              <a:r>
                <a:rPr lang="en-US" altLang="ja-JP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5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・その他事項     約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6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兆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1,600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億円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</a:t>
              </a: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予備費                       </a:t>
              </a:r>
              <a:r>
                <a:rPr lang="ja-JP" altLang="en-US" sz="11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約１兆円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9" name="左大かっこ 68">
              <a:extLst>
                <a:ext uri="{FF2B5EF4-FFF2-40B4-BE49-F238E27FC236}">
                  <a16:creationId xmlns:a16="http://schemas.microsoft.com/office/drawing/2014/main" id="{9058D743-934F-4998-A609-8BC599C19E14}"/>
                </a:ext>
              </a:extLst>
            </p:cNvPr>
            <p:cNvSpPr/>
            <p:nvPr/>
          </p:nvSpPr>
          <p:spPr>
            <a:xfrm flipH="1">
              <a:off x="2440535" y="5209614"/>
              <a:ext cx="146832" cy="1283592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70" name="カギ線コネクタ 37">
              <a:extLst>
                <a:ext uri="{FF2B5EF4-FFF2-40B4-BE49-F238E27FC236}">
                  <a16:creationId xmlns:a16="http://schemas.microsoft.com/office/drawing/2014/main" id="{CDD45692-E403-4F6D-9442-D24D7A008A89}"/>
                </a:ext>
              </a:extLst>
            </p:cNvPr>
            <p:cNvCxnSpPr>
              <a:cxnSpLocks/>
              <a:stCxn id="69" idx="1"/>
            </p:cNvCxnSpPr>
            <p:nvPr/>
          </p:nvCxnSpPr>
          <p:spPr>
            <a:xfrm flipV="1">
              <a:off x="2587367" y="4330336"/>
              <a:ext cx="172640" cy="1521074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C5085443-206E-4746-A5CF-976D8661A064}"/>
              </a:ext>
            </a:extLst>
          </p:cNvPr>
          <p:cNvSpPr/>
          <p:nvPr/>
        </p:nvSpPr>
        <p:spPr>
          <a:xfrm>
            <a:off x="5004048" y="5838658"/>
            <a:ext cx="4260645" cy="47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「一般歳出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」は約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70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兆円（約</a:t>
            </a:r>
            <a:r>
              <a:rPr lang="en-US" altLang="ja-JP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57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％）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lang="ja-JP" altLang="en-US" sz="1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「基礎的財政収支対象経費」－「地方交付税交付金等」</a:t>
            </a:r>
          </a:p>
        </p:txBody>
      </p:sp>
      <p:sp>
        <p:nvSpPr>
          <p:cNvPr id="72" name="円形吹き出し 29">
            <a:extLst>
              <a:ext uri="{FF2B5EF4-FFF2-40B4-BE49-F238E27FC236}">
                <a16:creationId xmlns:a16="http://schemas.microsoft.com/office/drawing/2014/main" id="{57FFA00E-1F59-47B8-A7CF-65E26DEC5342}"/>
              </a:ext>
            </a:extLst>
          </p:cNvPr>
          <p:cNvSpPr/>
          <p:nvPr/>
        </p:nvSpPr>
        <p:spPr>
          <a:xfrm>
            <a:off x="147537" y="3231757"/>
            <a:ext cx="1640693" cy="953628"/>
          </a:xfrm>
          <a:prstGeom prst="wedgeEllipseCallout">
            <a:avLst>
              <a:gd name="adj1" fmla="val 94423"/>
              <a:gd name="adj2" fmla="val -45988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過去の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借金返済</a:t>
            </a: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7D28B217-5137-42E6-9AEC-6350B7D44704}"/>
              </a:ext>
            </a:extLst>
          </p:cNvPr>
          <p:cNvGrpSpPr/>
          <p:nvPr/>
        </p:nvGrpSpPr>
        <p:grpSpPr>
          <a:xfrm>
            <a:off x="726030" y="834271"/>
            <a:ext cx="1824036" cy="1733273"/>
            <a:chOff x="625961" y="4760823"/>
            <a:chExt cx="1824036" cy="1733273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F4F8EBC7-8938-4136-B41A-FF82DA23ECD3}"/>
                </a:ext>
              </a:extLst>
            </p:cNvPr>
            <p:cNvSpPr/>
            <p:nvPr/>
          </p:nvSpPr>
          <p:spPr>
            <a:xfrm>
              <a:off x="625961" y="4760823"/>
              <a:ext cx="1824036" cy="1152242"/>
            </a:xfrm>
            <a:prstGeom prst="rect">
              <a:avLst/>
            </a:prstGeom>
            <a:solidFill>
              <a:srgbClr val="E2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こくさい</a:t>
              </a:r>
              <a:r>
                <a:rPr kumimoji="1" lang="ja-JP" alt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ひ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国債費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31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26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75" name="カギ線コネクタ 14">
              <a:extLst>
                <a:ext uri="{FF2B5EF4-FFF2-40B4-BE49-F238E27FC236}">
                  <a16:creationId xmlns:a16="http://schemas.microsoft.com/office/drawing/2014/main" id="{F3C8621F-8934-489F-9D34-886AB2395830}"/>
                </a:ext>
              </a:extLst>
            </p:cNvPr>
            <p:cNvCxnSpPr/>
            <p:nvPr/>
          </p:nvCxnSpPr>
          <p:spPr>
            <a:xfrm>
              <a:off x="1515887" y="5925048"/>
              <a:ext cx="912021" cy="569048"/>
            </a:xfrm>
            <a:prstGeom prst="bentConnector3">
              <a:avLst>
                <a:gd name="adj1" fmla="val -13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D782C51-AA91-4D45-9B00-461E78FBBBF7}"/>
              </a:ext>
            </a:extLst>
          </p:cNvPr>
          <p:cNvGrpSpPr/>
          <p:nvPr/>
        </p:nvGrpSpPr>
        <p:grpSpPr>
          <a:xfrm>
            <a:off x="6876256" y="3573016"/>
            <a:ext cx="2016224" cy="2232248"/>
            <a:chOff x="6599137" y="460213"/>
            <a:chExt cx="2016224" cy="2232248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CCB3D96F-7AE3-4980-98F9-322C8AA9BDE5}"/>
                </a:ext>
              </a:extLst>
            </p:cNvPr>
            <p:cNvSpPr/>
            <p:nvPr/>
          </p:nvSpPr>
          <p:spPr>
            <a:xfrm>
              <a:off x="6791325" y="1310971"/>
              <a:ext cx="1824036" cy="1381490"/>
            </a:xfrm>
            <a:prstGeom prst="rect">
              <a:avLst/>
            </a:prstGeom>
            <a:solidFill>
              <a:srgbClr val="D4F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　きそてき　ざいせいしゅうし</a:t>
              </a:r>
              <a:endPara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基礎的財政収支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対象経費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91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兆円</a:t>
              </a: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約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75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％</a:t>
              </a:r>
            </a:p>
          </p:txBody>
        </p:sp>
        <p:cxnSp>
          <p:nvCxnSpPr>
            <p:cNvPr id="78" name="カギ線コネクタ 22">
              <a:extLst>
                <a:ext uri="{FF2B5EF4-FFF2-40B4-BE49-F238E27FC236}">
                  <a16:creationId xmlns:a16="http://schemas.microsoft.com/office/drawing/2014/main" id="{9306951A-C455-4081-9054-0D609AA1B1BA}"/>
                </a:ext>
              </a:extLst>
            </p:cNvPr>
            <p:cNvCxnSpPr>
              <a:endCxn id="77" idx="0"/>
            </p:cNvCxnSpPr>
            <p:nvPr/>
          </p:nvCxnSpPr>
          <p:spPr>
            <a:xfrm>
              <a:off x="6599137" y="460213"/>
              <a:ext cx="1104206" cy="850758"/>
            </a:xfrm>
            <a:prstGeom prst="bentConnector2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4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4" grpId="0" animBg="1"/>
      <p:bldP spid="65" grpId="0" animBg="1"/>
      <p:bldP spid="66" grpId="0" animBg="1"/>
      <p:bldP spid="71" grpId="0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15616" y="3861048"/>
            <a:ext cx="8028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・税の種類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・課税の公平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・民主主義の社会の仕組み</a:t>
            </a:r>
            <a:endParaRPr kumimoji="1" lang="en-US" altLang="ja-JP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9269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Ⅲ.</a:t>
            </a: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税から考える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　 社会の仕組み</a:t>
            </a:r>
            <a:endParaRPr kumimoji="1" lang="en-US" altLang="ja-JP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7504" y="1867936"/>
            <a:ext cx="7740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520408" y="3068960"/>
            <a:ext cx="6372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15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主な</a:t>
            </a:r>
            <a:r>
              <a:rPr kumimoji="1" lang="ja-JP" alt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税の種類</a:t>
            </a:r>
            <a:endParaRPr kumimoji="1" lang="en-US" altLang="ja-JP" sz="1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42329" y="2601072"/>
            <a:ext cx="1512168" cy="147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536" y="4035864"/>
            <a:ext cx="8388000" cy="180000"/>
          </a:xfrm>
          <a:prstGeom prst="roundRect">
            <a:avLst>
              <a:gd name="adj" fmla="val 49066"/>
            </a:avLst>
          </a:prstGeom>
          <a:solidFill>
            <a:srgbClr val="0070C0">
              <a:alpha val="80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0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906264" y="3789040"/>
            <a:ext cx="8058224" cy="1042020"/>
            <a:chOff x="690240" y="2615892"/>
            <a:chExt cx="8058224" cy="1042020"/>
          </a:xfrm>
        </p:grpSpPr>
        <p:sp>
          <p:nvSpPr>
            <p:cNvPr id="2" name="ホームベース 1"/>
            <p:cNvSpPr/>
            <p:nvPr/>
          </p:nvSpPr>
          <p:spPr>
            <a:xfrm>
              <a:off x="899592" y="3284983"/>
              <a:ext cx="7848872" cy="72784"/>
            </a:xfrm>
            <a:prstGeom prst="homePlate">
              <a:avLst>
                <a:gd name="adj" fmla="val 2547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164288" y="2959745"/>
              <a:ext cx="395137" cy="698167"/>
              <a:chOff x="4357313" y="2066906"/>
              <a:chExt cx="395137" cy="820270"/>
            </a:xfrm>
          </p:grpSpPr>
          <p:sp>
            <p:nvSpPr>
              <p:cNvPr id="6" name="フリーフォーム 5"/>
              <p:cNvSpPr/>
              <p:nvPr/>
            </p:nvSpPr>
            <p:spPr>
              <a:xfrm rot="1727305">
                <a:off x="4410797" y="2067680"/>
                <a:ext cx="28074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 w="1143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 rot="1727305">
                <a:off x="4357313" y="206845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 rot="1727305">
                <a:off x="4468485" y="2066906"/>
                <a:ext cx="283965" cy="818720"/>
              </a:xfrm>
              <a:custGeom>
                <a:avLst/>
                <a:gdLst>
                  <a:gd name="connsiteX0" fmla="*/ 35176 w 586754"/>
                  <a:gd name="connsiteY0" fmla="*/ 0 h 1627095"/>
                  <a:gd name="connsiteX1" fmla="*/ 48623 w 586754"/>
                  <a:gd name="connsiteY1" fmla="*/ 672353 h 1627095"/>
                  <a:gd name="connsiteX2" fmla="*/ 505823 w 586754"/>
                  <a:gd name="connsiteY2" fmla="*/ 1021977 h 1627095"/>
                  <a:gd name="connsiteX3" fmla="*/ 586505 w 586754"/>
                  <a:gd name="connsiteY3" fmla="*/ 1627095 h 1627095"/>
                  <a:gd name="connsiteX4" fmla="*/ 586505 w 586754"/>
                  <a:gd name="connsiteY4" fmla="*/ 1627095 h 162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754" h="1627095">
                    <a:moveTo>
                      <a:pt x="35176" y="0"/>
                    </a:moveTo>
                    <a:cubicBezTo>
                      <a:pt x="2679" y="251011"/>
                      <a:pt x="-29818" y="502023"/>
                      <a:pt x="48623" y="672353"/>
                    </a:cubicBezTo>
                    <a:cubicBezTo>
                      <a:pt x="127064" y="842683"/>
                      <a:pt x="416176" y="862853"/>
                      <a:pt x="505823" y="1021977"/>
                    </a:cubicBezTo>
                    <a:cubicBezTo>
                      <a:pt x="595470" y="1181101"/>
                      <a:pt x="586505" y="1627095"/>
                      <a:pt x="586505" y="1627095"/>
                    </a:cubicBezTo>
                    <a:lnTo>
                      <a:pt x="586505" y="162709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flipV="1">
              <a:off x="899592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1835696" y="3107064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3051448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4427984" y="3109727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940152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8244408" y="3110689"/>
              <a:ext cx="0" cy="4225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90240" y="2617633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0</a:t>
              </a:r>
              <a:r>
                <a:rPr kumimoji="1" lang="ja-JP" altLang="en-US" sz="2400" dirty="0"/>
                <a:t>歳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06136" y="261763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10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25601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20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106044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30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616969" y="2615892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40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812360" y="2615892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/>
                <a:t>10</a:t>
              </a:r>
              <a:r>
                <a:rPr kumimoji="1" lang="en-US" altLang="ja-JP" sz="3600" dirty="0"/>
                <a:t>0</a:t>
              </a:r>
              <a:endParaRPr kumimoji="1" lang="ja-JP" altLang="en-US" dirty="0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68064" y="4854937"/>
            <a:ext cx="782216" cy="1670407"/>
            <a:chOff x="395536" y="2164523"/>
            <a:chExt cx="8352928" cy="2664296"/>
          </a:xfrm>
        </p:grpSpPr>
        <p:sp>
          <p:nvSpPr>
            <p:cNvPr id="30" name="角丸四角形 29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2060"/>
                  </a:solidFill>
                  <a:latin typeface="+mn-ea"/>
                </a:rPr>
                <a:t>地方</a:t>
              </a:r>
              <a:r>
                <a:rPr kumimoji="1" lang="ja-JP" altLang="en-US" sz="3200" b="1" dirty="0">
                  <a:solidFill>
                    <a:srgbClr val="002060"/>
                  </a:solidFill>
                  <a:latin typeface="+mn-ea"/>
                </a:rPr>
                <a:t>税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68064" y="2564904"/>
            <a:ext cx="782216" cy="1171021"/>
            <a:chOff x="395536" y="2164523"/>
            <a:chExt cx="8352928" cy="2664296"/>
          </a:xfrm>
        </p:grpSpPr>
        <p:sp>
          <p:nvSpPr>
            <p:cNvPr id="33" name="角丸四角形 3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123012" y="2390329"/>
              <a:ext cx="6909007" cy="226966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>
              <a:norm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国</a:t>
              </a:r>
              <a:r>
                <a:rPr kumimoji="1"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税</a:t>
              </a:r>
              <a:endParaRPr kumimoji="1"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＆</a:t>
              </a:r>
              <a:endPara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rPr>
                <a:t>地方税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68064" y="348345"/>
            <a:ext cx="782216" cy="1638477"/>
            <a:chOff x="395536" y="2164523"/>
            <a:chExt cx="8352928" cy="2664296"/>
          </a:xfrm>
        </p:grpSpPr>
        <p:sp>
          <p:nvSpPr>
            <p:cNvPr id="36" name="角丸四角形 35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123012" y="2275505"/>
              <a:ext cx="6909007" cy="242876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国　税</a:t>
              </a: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1647551" y="2636912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7030A0"/>
                </a:solidFill>
                <a:latin typeface="+mn-ea"/>
              </a:rPr>
              <a:t>消費税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298149" y="3212976"/>
            <a:ext cx="1280524" cy="43608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000" b="1" dirty="0">
                <a:solidFill>
                  <a:srgbClr val="7030A0"/>
                </a:solidFill>
                <a:latin typeface="+mn-ea"/>
              </a:rPr>
              <a:t>たばこ</a:t>
            </a:r>
            <a:r>
              <a:rPr kumimoji="1" lang="ja-JP" altLang="en-US" sz="2000" b="1" dirty="0">
                <a:solidFill>
                  <a:srgbClr val="7030A0"/>
                </a:solidFill>
                <a:latin typeface="+mn-ea"/>
              </a:rPr>
              <a:t>税</a:t>
            </a:r>
            <a:endParaRPr kumimoji="1" lang="ja-JP" altLang="en-US" sz="24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374904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0033CC"/>
                </a:solidFill>
                <a:latin typeface="+mn-ea"/>
              </a:rPr>
              <a:t>住民</a:t>
            </a:r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税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6039107" y="6004464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b="1" dirty="0">
                <a:solidFill>
                  <a:srgbClr val="0033CC"/>
                </a:solidFill>
                <a:latin typeface="+mn-ea"/>
              </a:rPr>
              <a:t>固定資産税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596373" y="5969960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rgbClr val="0033CC"/>
                </a:solidFill>
                <a:latin typeface="+mn-ea"/>
              </a:rPr>
              <a:t>自動車税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4648439" y="5225166"/>
            <a:ext cx="1280524" cy="4360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0033CC"/>
                </a:solidFill>
                <a:latin typeface="+mn-ea"/>
              </a:rPr>
              <a:t>事業税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374903" y="980728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所得税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298149" y="176878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酒　税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654518" y="688662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法人税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474612" y="1432834"/>
            <a:ext cx="1280524" cy="4360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相続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税</a:t>
            </a:r>
          </a:p>
        </p:txBody>
      </p:sp>
    </p:spTree>
    <p:extLst>
      <p:ext uri="{BB962C8B-B14F-4D97-AF65-F5344CB8AC3E}">
        <p14:creationId xmlns:p14="http://schemas.microsoft.com/office/powerpoint/2010/main" val="1628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197893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税金を集める</a:t>
            </a:r>
            <a:endParaRPr lang="en-US" altLang="ja-JP" sz="10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〔</a:t>
            </a:r>
            <a:r>
              <a:rPr lang="ja-JP" altLang="en-US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ゲーム</a:t>
            </a:r>
            <a:r>
              <a:rPr lang="en-US" altLang="ja-JP" sz="5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〕</a:t>
            </a:r>
            <a:endParaRPr lang="en-US" altLang="ja-JP" sz="4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noFill/>
          <a:ln w="171450" cmpd="dbl">
            <a:solidFill>
              <a:srgbClr val="0070C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3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１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税理士の使命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995853"/>
            <a:ext cx="8748464" cy="498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  <a:ea typeface="+mn-ea"/>
              </a:rPr>
              <a:t>税理士は、税務に関する専門家として、</a:t>
            </a:r>
            <a:r>
              <a:rPr lang="ja-JP" altLang="en-US" sz="4400" u="sng" dirty="0">
                <a:latin typeface="+mn-ea"/>
                <a:ea typeface="+mn-ea"/>
              </a:rPr>
              <a:t>独立した公正な立場</a:t>
            </a:r>
            <a:r>
              <a:rPr lang="ja-JP" altLang="en-US" sz="4400" dirty="0">
                <a:latin typeface="+mn-ea"/>
                <a:ea typeface="+mn-ea"/>
              </a:rPr>
              <a:t>において、</a:t>
            </a:r>
            <a:r>
              <a:rPr lang="ja-JP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申告納税制度</a:t>
            </a:r>
            <a:r>
              <a:rPr lang="ja-JP" altLang="en-US" sz="4400" u="sng" dirty="0">
                <a:latin typeface="+mn-ea"/>
                <a:ea typeface="+mn-ea"/>
              </a:rPr>
              <a:t>の理念</a:t>
            </a:r>
            <a:r>
              <a:rPr lang="ja-JP" altLang="en-US" sz="4400" dirty="0">
                <a:latin typeface="+mn-ea"/>
                <a:ea typeface="+mn-ea"/>
              </a:rPr>
              <a:t>に</a:t>
            </a:r>
            <a:r>
              <a:rPr lang="ja-JP" altLang="en-US" sz="4400" dirty="0" err="1">
                <a:latin typeface="+mn-ea"/>
                <a:ea typeface="+mn-ea"/>
              </a:rPr>
              <a:t>そつて</a:t>
            </a:r>
            <a:r>
              <a:rPr lang="ja-JP" altLang="en-US" sz="4400" dirty="0">
                <a:latin typeface="+mn-ea"/>
                <a:ea typeface="+mn-ea"/>
              </a:rPr>
              <a:t>、</a:t>
            </a:r>
            <a:r>
              <a:rPr lang="ja-JP" altLang="en-US" sz="4400" u="sng" dirty="0">
                <a:latin typeface="+mn-ea"/>
                <a:ea typeface="+mn-ea"/>
              </a:rPr>
              <a:t>納税義務者</a:t>
            </a:r>
            <a:r>
              <a:rPr lang="ja-JP" altLang="en-US" sz="4400" dirty="0">
                <a:latin typeface="+mn-ea"/>
                <a:ea typeface="+mn-ea"/>
              </a:rPr>
              <a:t>の信頼にこたえ、</a:t>
            </a:r>
            <a:r>
              <a:rPr lang="ja-JP" altLang="en-US" sz="4400" u="sng" dirty="0">
                <a:latin typeface="+mn-ea"/>
                <a:ea typeface="+mn-ea"/>
              </a:rPr>
              <a:t>租税に関する法令に規定された納税義務の適正な実現</a:t>
            </a:r>
            <a:r>
              <a:rPr lang="ja-JP" altLang="en-US" sz="4400" dirty="0">
                <a:latin typeface="+mn-ea"/>
                <a:ea typeface="+mn-ea"/>
              </a:rPr>
              <a:t>を図ることを使命とする。 </a:t>
            </a:r>
            <a:endParaRPr lang="en-US" altLang="ja-JP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819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20094" y="1855143"/>
            <a:ext cx="1070248" cy="3025188"/>
            <a:chOff x="520094" y="704422"/>
            <a:chExt cx="1070248" cy="3025188"/>
          </a:xfrm>
        </p:grpSpPr>
        <p:grpSp>
          <p:nvGrpSpPr>
            <p:cNvPr id="66" name="グループ化 65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20094" y="2996952"/>
              <a:ext cx="1070248" cy="732658"/>
              <a:chOff x="395536" y="2126304"/>
              <a:chExt cx="8352928" cy="2664296"/>
            </a:xfrm>
          </p:grpSpPr>
          <p:sp>
            <p:nvSpPr>
              <p:cNvPr id="71" name="角丸四角形 70"/>
              <p:cNvSpPr/>
              <p:nvPr/>
            </p:nvSpPr>
            <p:spPr>
              <a:xfrm>
                <a:off x="395536" y="2126304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1123009" y="2395676"/>
                <a:ext cx="6909010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8" name="グループ化 67"/>
            <p:cNvGrpSpPr/>
            <p:nvPr/>
          </p:nvGrpSpPr>
          <p:grpSpPr>
            <a:xfrm>
              <a:off x="520094" y="704422"/>
              <a:ext cx="1070248" cy="732658"/>
              <a:chOff x="395536" y="-10361908"/>
              <a:chExt cx="8352928" cy="266429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395536" y="-1036190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1123009" y="-10082161"/>
                <a:ext cx="6909010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75" name="環状矢印 74"/>
          <p:cNvSpPr/>
          <p:nvPr/>
        </p:nvSpPr>
        <p:spPr>
          <a:xfrm rot="4291411">
            <a:off x="727786" y="3390348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環状矢印 75"/>
          <p:cNvSpPr/>
          <p:nvPr/>
        </p:nvSpPr>
        <p:spPr>
          <a:xfrm rot="4291411">
            <a:off x="715998" y="2099463"/>
            <a:ext cx="1224136" cy="12947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90136"/>
              <a:gd name="adj5" fmla="val 12500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環状矢印 76"/>
          <p:cNvSpPr/>
          <p:nvPr/>
        </p:nvSpPr>
        <p:spPr>
          <a:xfrm rot="15215630">
            <a:off x="-69235" y="2306568"/>
            <a:ext cx="2295063" cy="2254509"/>
          </a:xfrm>
          <a:prstGeom prst="circularArrow">
            <a:avLst>
              <a:gd name="adj1" fmla="val 9874"/>
              <a:gd name="adj2" fmla="val 1142319"/>
              <a:gd name="adj3" fmla="val 20421097"/>
              <a:gd name="adj4" fmla="val 13590136"/>
              <a:gd name="adj5" fmla="val 11595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57607" y="1191518"/>
            <a:ext cx="2080202" cy="461665"/>
            <a:chOff x="467546" y="1143790"/>
            <a:chExt cx="1928110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467546" y="1196752"/>
              <a:ext cx="1928110" cy="3557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8641" y="1143790"/>
              <a:ext cx="18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を集める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7236296" y="1912946"/>
            <a:ext cx="1120820" cy="4110540"/>
            <a:chOff x="6012160" y="1910748"/>
            <a:chExt cx="1120820" cy="4110540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6245977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450047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6012160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12160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0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467546" y="1700808"/>
          <a:ext cx="8280920" cy="453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1680532" y="3000394"/>
            <a:ext cx="782216" cy="732658"/>
            <a:chOff x="395536" y="2164523"/>
            <a:chExt cx="8352928" cy="2664296"/>
          </a:xfrm>
        </p:grpSpPr>
        <p:sp>
          <p:nvSpPr>
            <p:cNvPr id="9" name="角丸四角形 8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23012" y="2476311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680532" y="4152522"/>
            <a:ext cx="782216" cy="732658"/>
            <a:chOff x="395536" y="2164523"/>
            <a:chExt cx="8352928" cy="2664296"/>
          </a:xfrm>
        </p:grpSpPr>
        <p:sp>
          <p:nvSpPr>
            <p:cNvPr id="12" name="角丸四角形 11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23012" y="2433895"/>
              <a:ext cx="6909007" cy="218788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Ｃ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680532" y="1865844"/>
            <a:ext cx="782216" cy="732658"/>
            <a:chOff x="395536" y="2164523"/>
            <a:chExt cx="8352928" cy="2664296"/>
          </a:xfrm>
        </p:grpSpPr>
        <p:sp>
          <p:nvSpPr>
            <p:cNvPr id="15" name="角丸四角形 14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123012" y="2476315"/>
              <a:ext cx="6909007" cy="210479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tIns="0" rIns="0" bIns="0" rtlCol="0" anchor="ctr" anchorCtr="0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Ａ</a:t>
              </a: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2555776" y="1239143"/>
            <a:ext cx="1120820" cy="4780404"/>
            <a:chOff x="2555776" y="1239143"/>
            <a:chExt cx="1120820" cy="4780404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2555776" y="1909007"/>
              <a:ext cx="1120820" cy="4110540"/>
              <a:chOff x="2555776" y="1909007"/>
              <a:chExt cx="1120820" cy="4110540"/>
            </a:xfrm>
          </p:grpSpPr>
          <p:sp>
            <p:nvSpPr>
              <p:cNvPr id="35" name="テキスト ボックス 34"/>
              <p:cNvSpPr txBox="1"/>
              <p:nvPr/>
            </p:nvSpPr>
            <p:spPr>
              <a:xfrm>
                <a:off x="2555776" y="190900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2555776" y="305062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2555776" y="419568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555776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2689684" y="1239143"/>
              <a:ext cx="867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　額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596980" y="1253073"/>
            <a:ext cx="1356080" cy="4766474"/>
            <a:chOff x="3596980" y="1253073"/>
            <a:chExt cx="1356080" cy="4766474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28702" y="1907307"/>
              <a:ext cx="1131330" cy="4112240"/>
              <a:chOff x="3728702" y="1907307"/>
              <a:chExt cx="1131330" cy="4112240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3728702" y="537321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3728702" y="4204255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816156" y="304355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11463" y="1907307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3596980" y="1253073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763200" y="1248527"/>
            <a:ext cx="1356080" cy="4778845"/>
            <a:chOff x="4763200" y="1248527"/>
            <a:chExt cx="1356080" cy="477884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880830" y="1916832"/>
              <a:ext cx="1131330" cy="4110540"/>
              <a:chOff x="4880830" y="1916832"/>
              <a:chExt cx="1131330" cy="4110540"/>
            </a:xfrm>
          </p:grpSpPr>
          <p:sp>
            <p:nvSpPr>
              <p:cNvPr id="43" name="テキスト ボックス 42"/>
              <p:cNvSpPr txBox="1"/>
              <p:nvPr/>
            </p:nvSpPr>
            <p:spPr>
              <a:xfrm>
                <a:off x="4953060" y="4192424"/>
                <a:ext cx="10438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      </a:t>
                </a: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880830" y="1916832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25379" y="3058450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500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880830" y="5381041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47"/>
            <p:cNvSpPr txBox="1"/>
            <p:nvPr/>
          </p:nvSpPr>
          <p:spPr>
            <a:xfrm>
              <a:off x="4763200" y="1248527"/>
              <a:ext cx="135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特定の人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889164" y="1231417"/>
            <a:ext cx="1501658" cy="4789871"/>
            <a:chOff x="5889164" y="1231417"/>
            <a:chExt cx="1501658" cy="478987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6012160" y="1910748"/>
              <a:ext cx="1131108" cy="4110540"/>
              <a:chOff x="6012160" y="1910748"/>
              <a:chExt cx="1131108" cy="4110540"/>
            </a:xfrm>
          </p:grpSpPr>
          <p:sp>
            <p:nvSpPr>
              <p:cNvPr id="50" name="テキスト ボックス 49"/>
              <p:cNvSpPr txBox="1"/>
              <p:nvPr/>
            </p:nvSpPr>
            <p:spPr>
              <a:xfrm>
                <a:off x="6245977" y="1910748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750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6256487" y="3052366"/>
                <a:ext cx="8867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150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012160" y="4197426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2100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012160" y="5374957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ＭＳ Ｐゴシック" pitchFamily="50" charset="-128"/>
                    <a:cs typeface="+mn-cs"/>
                  </a:rPr>
                  <a:t>3000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5889164" y="1231417"/>
              <a:ext cx="1501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同率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％）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8166089" y="2021608"/>
            <a:ext cx="969746" cy="3906652"/>
            <a:chOff x="8227587" y="2021608"/>
            <a:chExt cx="969746" cy="3906652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8227587" y="2021608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8227587" y="317290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244408" y="4314116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8244408" y="5528150"/>
              <a:ext cx="95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・・・</a:t>
              </a: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165867" y="1641500"/>
            <a:ext cx="1150549" cy="4379788"/>
            <a:chOff x="7371603" y="1641500"/>
            <a:chExt cx="1150549" cy="4379788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7635149" y="1910748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7852838" y="305236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401332" y="419742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2450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401332" y="537495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7381476" y="16415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20%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7381476" y="275287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10%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371603" y="3903439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50" charset="-128"/>
                  <a:cs typeface="+mn-cs"/>
                </a:rPr>
                <a:t>35%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7143268" y="12314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累進課税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624840" y="957591"/>
            <a:ext cx="994047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消費税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4877928" y="958882"/>
            <a:ext cx="968035" cy="2909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たばこ税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6091353" y="958882"/>
            <a:ext cx="949081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住民税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878505" y="622473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固定資産税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872947" y="620688"/>
            <a:ext cx="968035" cy="290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自動車税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7238777" y="622473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所得税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3868838" y="957080"/>
            <a:ext cx="968035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酒　税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091352" y="622473"/>
            <a:ext cx="949081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法人税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7236296" y="957591"/>
            <a:ext cx="1010593" cy="2909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相続税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520094" y="1855334"/>
            <a:ext cx="1070248" cy="3026404"/>
            <a:chOff x="520094" y="1855334"/>
            <a:chExt cx="1070248" cy="3026404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520094" y="1855334"/>
              <a:ext cx="1070248" cy="732658"/>
              <a:chOff x="395536" y="2164523"/>
              <a:chExt cx="8352928" cy="2664296"/>
            </a:xfrm>
          </p:grpSpPr>
          <p:sp>
            <p:nvSpPr>
              <p:cNvPr id="91" name="角丸四角形 90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1123012" y="2476311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E1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2500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520094" y="3007462"/>
              <a:ext cx="1070248" cy="732658"/>
              <a:chOff x="395536" y="2164523"/>
              <a:chExt cx="8352928" cy="2664296"/>
            </a:xfrm>
          </p:grpSpPr>
          <p:sp>
            <p:nvSpPr>
              <p:cNvPr id="89" name="角丸四角形 88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1123012" y="2433895"/>
                <a:ext cx="6909007" cy="218788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500</a:t>
                </a: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86" name="グループ化 85"/>
            <p:cNvGrpSpPr/>
            <p:nvPr/>
          </p:nvGrpSpPr>
          <p:grpSpPr>
            <a:xfrm>
              <a:off x="520094" y="4149080"/>
              <a:ext cx="1070248" cy="732658"/>
              <a:chOff x="395536" y="2164523"/>
              <a:chExt cx="8352928" cy="2664296"/>
            </a:xfrm>
          </p:grpSpPr>
          <p:sp>
            <p:nvSpPr>
              <p:cNvPr id="87" name="角丸四角形 86"/>
              <p:cNvSpPr/>
              <p:nvPr/>
            </p:nvSpPr>
            <p:spPr>
              <a:xfrm>
                <a:off x="395536" y="2164523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1123012" y="2476315"/>
                <a:ext cx="6909007" cy="210479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>
                <a:norm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7000</a:t>
                </a:r>
                <a:endPara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96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公平に集められているか？</a:t>
                </a:r>
                <a:endParaRPr kumimoji="1" lang="en-US" altLang="ja-JP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有効に使われているか？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関心・意見</a:t>
              </a: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30060" y="1954730"/>
            <a:ext cx="4863850" cy="4481305"/>
            <a:chOff x="3222420" y="2459216"/>
            <a:chExt cx="4863850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22420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50091" y="1378970"/>
            <a:ext cx="6017561" cy="1009807"/>
            <a:chOff x="791550" y="1304235"/>
            <a:chExt cx="6017561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52927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90967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日本国憲法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E1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ルール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私たち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1431080" y="385811"/>
            <a:ext cx="6302389" cy="652380"/>
            <a:chOff x="1433224" y="161402"/>
            <a:chExt cx="6302389" cy="722141"/>
          </a:xfrm>
        </p:grpSpPr>
        <p:sp>
          <p:nvSpPr>
            <p:cNvPr id="46" name="角丸四角形 45"/>
            <p:cNvSpPr/>
            <p:nvPr/>
          </p:nvSpPr>
          <p:spPr>
            <a:xfrm>
              <a:off x="1433224" y="161402"/>
              <a:ext cx="6302389" cy="7221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514795" y="241208"/>
              <a:ext cx="6134959" cy="569616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税を通して民主主義を考える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4790762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・主権者として税を考え、使い道に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関心を持ち、責任を持とう。</a:t>
            </a:r>
            <a:endParaRPr kumimoji="1" lang="en-US" altLang="ja-JP" sz="43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1680" y="476672"/>
            <a:ext cx="65267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税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は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公平に集め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有効に使う</a:t>
            </a:r>
            <a:endParaRPr kumimoji="1" lang="en-US" altLang="ja-JP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55088" y="668632"/>
            <a:ext cx="1188000" cy="11521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91680" y="3058240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689666" y="4437112"/>
            <a:ext cx="5796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689666" y="1772816"/>
            <a:ext cx="2484000" cy="180000"/>
          </a:xfrm>
          <a:prstGeom prst="roundRect">
            <a:avLst>
              <a:gd name="adj" fmla="val 49066"/>
            </a:avLst>
          </a:prstGeom>
          <a:solidFill>
            <a:srgbClr val="FFC000">
              <a:alpha val="93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2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5495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第 ２</a:t>
            </a:r>
            <a:r>
              <a:rPr lang="en-US" altLang="ja-JP" sz="4800" b="1" u="sng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4800" b="1" u="sng" dirty="0">
                <a:solidFill>
                  <a:srgbClr val="FF0000"/>
                </a:solidFill>
                <a:latin typeface="+mn-ea"/>
                <a:ea typeface="+mn-ea"/>
              </a:rPr>
              <a:t>条　税理士の業務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610" y="76290"/>
            <a:ext cx="8964488" cy="6724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995853"/>
            <a:ext cx="8424936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一　税務代理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二　税務書類の作成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6500"/>
              </a:lnSpc>
            </a:pPr>
            <a:r>
              <a:rPr lang="ja-JP" altLang="en-US" sz="4400" dirty="0">
                <a:latin typeface="+mn-ea"/>
              </a:rPr>
              <a:t>三　税務相談</a:t>
            </a:r>
            <a:endParaRPr lang="en-US" altLang="ja-JP" sz="4400" dirty="0">
              <a:latin typeface="+mn-ea"/>
            </a:endParaRPr>
          </a:p>
          <a:p>
            <a:pPr>
              <a:lnSpc>
                <a:spcPts val="4500"/>
              </a:lnSpc>
            </a:pPr>
            <a:endParaRPr lang="en-US" altLang="ja-JP" sz="4400" dirty="0">
              <a:latin typeface="+mn-ea"/>
            </a:endParaRPr>
          </a:p>
          <a:p>
            <a:pPr>
              <a:lnSpc>
                <a:spcPts val="6000"/>
              </a:lnSpc>
            </a:pPr>
            <a:r>
              <a:rPr lang="en-US" altLang="ja-JP" sz="3200" dirty="0">
                <a:latin typeface="+mn-ea"/>
              </a:rPr>
              <a:t>※</a:t>
            </a:r>
            <a:r>
              <a:rPr lang="ja-JP" altLang="en-US" sz="3200" dirty="0">
                <a:latin typeface="+mn-ea"/>
              </a:rPr>
              <a:t>この三つの業務が税理士の独占業務です。</a:t>
            </a:r>
            <a:endParaRPr lang="en-US" altLang="ja-JP" sz="3200" dirty="0">
              <a:latin typeface="+mn-ea"/>
            </a:endParaRPr>
          </a:p>
          <a:p>
            <a:pPr marL="360000">
              <a:lnSpc>
                <a:spcPts val="6000"/>
              </a:lnSpc>
            </a:pPr>
            <a:r>
              <a:rPr lang="ja-JP" altLang="en-US" sz="3200" dirty="0">
                <a:latin typeface="+mn-ea"/>
              </a:rPr>
              <a:t>有償無償問わず税理士以外の人がやってはいけません。</a:t>
            </a:r>
            <a:endParaRPr lang="en-US" altLang="ja-JP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971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4482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Ⅱ.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今後の課題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36510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Ⅲ</a:t>
            </a:r>
            <a:r>
              <a:rPr lang="en-US" altLang="ja-JP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税から考える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7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社会の仕組み</a:t>
            </a:r>
            <a:endParaRPr lang="en-US" altLang="ja-JP" sz="7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64786" y="523280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64786" y="4553264"/>
            <a:ext cx="1008112" cy="90320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10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11967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Ⅰ.</a:t>
            </a:r>
            <a:r>
              <a:rPr kumimoji="1"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税の意義・役割</a:t>
            </a:r>
            <a:endParaRPr kumimoji="1" lang="en-US" altLang="ja-JP" sz="8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3789040"/>
            <a:ext cx="8028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・税はなぜ必要なのか？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54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・税は誰のためのもの？</a:t>
            </a:r>
            <a:endParaRPr kumimoji="1" lang="en-US" altLang="ja-JP" sz="54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2340191"/>
            <a:ext cx="8568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404664"/>
            <a:ext cx="8352928" cy="1192469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>
              <a:normAutofit/>
            </a:bodyPr>
            <a:lstStyle/>
            <a:p>
              <a:pPr algn="ctr"/>
              <a:r>
                <a:rPr kumimoji="1" lang="ja-JP" altLang="en-US" sz="5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税はなぜ必要なのか？</a:t>
              </a:r>
            </a:p>
          </p:txBody>
        </p:sp>
      </p:grpSp>
      <p:pic>
        <p:nvPicPr>
          <p:cNvPr id="1026" name="Picture 2" descr="C:\Users\takahashi\Desktop\ill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76" y="2420887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kahashi\Desktop\illu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" y="2420888"/>
            <a:ext cx="4229745" cy="3325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89130" y="2164523"/>
            <a:ext cx="8748464" cy="2664296"/>
            <a:chOff x="395536" y="2164523"/>
            <a:chExt cx="8352928" cy="2664296"/>
          </a:xfrm>
        </p:grpSpPr>
        <p:sp>
          <p:nvSpPr>
            <p:cNvPr id="3" name="角丸四角形 2"/>
            <p:cNvSpPr/>
            <p:nvPr/>
          </p:nvSpPr>
          <p:spPr>
            <a:xfrm>
              <a:off x="395536" y="2164523"/>
              <a:ext cx="8352928" cy="266429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659741" y="2420888"/>
              <a:ext cx="7848872" cy="216024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税は誰のために？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68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kahashi\Desktop\新しいフォルダ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39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5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画面に合わせる (4:3)</PresentationFormat>
  <Paragraphs>320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53" baseType="lpstr">
      <vt:lpstr>Calibri Light</vt:lpstr>
      <vt:lpstr>HG創英角ｺﾞｼｯｸUB</vt:lpstr>
      <vt:lpstr>ＭＳ Ｐゴシック</vt:lpstr>
      <vt:lpstr>Trebuchet MS</vt:lpstr>
      <vt:lpstr>HGSｺﾞｼｯｸE</vt:lpstr>
      <vt:lpstr>Calibri</vt:lpstr>
      <vt:lpstr>HGPｺﾞｼｯｸE</vt:lpstr>
      <vt:lpstr>Wingdings 3</vt:lpstr>
      <vt:lpstr>HGPｺﾞｼｯｸM</vt:lpstr>
      <vt:lpstr>HGSｺﾞｼｯｸM</vt:lpstr>
      <vt:lpstr>ＭＳ Ｐ明朝</vt:lpstr>
      <vt:lpstr>Arial</vt:lpstr>
      <vt:lpstr>HG丸ｺﾞｼｯｸM-PRO</vt:lpstr>
      <vt:lpstr>Century Schoolbook</vt:lpstr>
      <vt:lpstr>ＭＳ ゴシック</vt:lpstr>
      <vt:lpstr>Office ​​テーマ</vt:lpstr>
      <vt:lpstr>ファセット</vt:lpstr>
      <vt:lpstr>6_Office テーマ</vt:lpstr>
      <vt:lpstr> 　ぜ い り し 税理士による 　租税教室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09-3 lecturetext2025-1_ch6hojoB</dc:title>
  <dc:creator/>
  <cp:lastModifiedBy/>
  <cp:revision>1</cp:revision>
  <dcterms:created xsi:type="dcterms:W3CDTF">2014-07-22T09:17:14Z</dcterms:created>
  <dcterms:modified xsi:type="dcterms:W3CDTF">2026-04-02T04:41:03Z</dcterms:modified>
</cp:coreProperties>
</file>