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14" r:id="rId2"/>
    <p:sldMasterId id="2147483727" r:id="rId3"/>
    <p:sldMasterId id="2147483740" r:id="rId4"/>
    <p:sldMasterId id="2147483757" r:id="rId5"/>
    <p:sldMasterId id="2147483769" r:id="rId6"/>
  </p:sldMasterIdLst>
  <p:notesMasterIdLst>
    <p:notesMasterId r:id="rId44"/>
  </p:notesMasterIdLst>
  <p:handoutMasterIdLst>
    <p:handoutMasterId r:id="rId45"/>
  </p:handoutMasterIdLst>
  <p:sldIdLst>
    <p:sldId id="295" r:id="rId7"/>
    <p:sldId id="381" r:id="rId8"/>
    <p:sldId id="259" r:id="rId9"/>
    <p:sldId id="266" r:id="rId10"/>
    <p:sldId id="278" r:id="rId11"/>
    <p:sldId id="267" r:id="rId12"/>
    <p:sldId id="268" r:id="rId13"/>
    <p:sldId id="269" r:id="rId14"/>
    <p:sldId id="303" r:id="rId15"/>
    <p:sldId id="306" r:id="rId16"/>
    <p:sldId id="273" r:id="rId17"/>
    <p:sldId id="298" r:id="rId18"/>
    <p:sldId id="274" r:id="rId19"/>
    <p:sldId id="275" r:id="rId20"/>
    <p:sldId id="276" r:id="rId21"/>
    <p:sldId id="277" r:id="rId22"/>
    <p:sldId id="260" r:id="rId23"/>
    <p:sldId id="261" r:id="rId24"/>
    <p:sldId id="299" r:id="rId25"/>
    <p:sldId id="387" r:id="rId26"/>
    <p:sldId id="265" r:id="rId27"/>
    <p:sldId id="279" r:id="rId28"/>
    <p:sldId id="280" r:id="rId29"/>
    <p:sldId id="281" r:id="rId30"/>
    <p:sldId id="282" r:id="rId31"/>
    <p:sldId id="283" r:id="rId32"/>
    <p:sldId id="284" r:id="rId33"/>
    <p:sldId id="285" r:id="rId34"/>
    <p:sldId id="382" r:id="rId35"/>
    <p:sldId id="383" r:id="rId36"/>
    <p:sldId id="305" r:id="rId37"/>
    <p:sldId id="302" r:id="rId38"/>
    <p:sldId id="384" r:id="rId39"/>
    <p:sldId id="291" r:id="rId40"/>
    <p:sldId id="292" r:id="rId41"/>
    <p:sldId id="293" r:id="rId42"/>
    <p:sldId id="294" r:id="rId43"/>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5AD91"/>
    <a:srgbClr val="FDC4A7"/>
    <a:srgbClr val="8EB4E3"/>
    <a:srgbClr val="FFA4A4"/>
    <a:srgbClr val="D9FBA7"/>
    <a:srgbClr val="E4FCC2"/>
    <a:srgbClr val="A4FFA4"/>
    <a:srgbClr val="FF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6" autoAdjust="0"/>
    <p:restoredTop sz="94660"/>
  </p:normalViewPr>
  <p:slideViewPr>
    <p:cSldViewPr snapToGrid="0">
      <p:cViewPr varScale="1">
        <p:scale>
          <a:sx n="80" d="100"/>
          <a:sy n="80" d="100"/>
        </p:scale>
        <p:origin x="15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1"/>
          <c:order val="0"/>
          <c:tx>
            <c:strRef>
              <c:f>Sheet1!$B$1</c:f>
              <c:strCache>
                <c:ptCount val="1"/>
                <c:pt idx="0">
                  <c:v>金額</c:v>
                </c:pt>
              </c:strCache>
            </c:strRef>
          </c:tx>
          <c:spPr>
            <a:ln>
              <a:solidFill>
                <a:schemeClr val="tx2"/>
              </a:solidFill>
            </a:ln>
          </c:spPr>
          <c:explosion val="1"/>
          <c:dPt>
            <c:idx val="0"/>
            <c:bubble3D val="0"/>
            <c:spPr>
              <a:solidFill>
                <a:schemeClr val="accent5">
                  <a:lumMod val="20000"/>
                  <a:lumOff val="80000"/>
                </a:schemeClr>
              </a:solidFill>
              <a:ln>
                <a:solidFill>
                  <a:schemeClr val="tx2"/>
                </a:solidFill>
              </a:ln>
            </c:spPr>
            <c:extLst>
              <c:ext xmlns:c16="http://schemas.microsoft.com/office/drawing/2014/chart" uri="{C3380CC4-5D6E-409C-BE32-E72D297353CC}">
                <c16:uniqueId val="{00000001-927D-4424-88A0-FEBAFE97BAFC}"/>
              </c:ext>
            </c:extLst>
          </c:dPt>
          <c:dPt>
            <c:idx val="1"/>
            <c:bubble3D val="0"/>
            <c:spPr>
              <a:solidFill>
                <a:schemeClr val="accent2">
                  <a:lumMod val="60000"/>
                  <a:lumOff val="40000"/>
                </a:schemeClr>
              </a:solidFill>
              <a:ln>
                <a:solidFill>
                  <a:schemeClr val="tx2"/>
                </a:solidFill>
              </a:ln>
            </c:spPr>
            <c:extLst>
              <c:ext xmlns:c16="http://schemas.microsoft.com/office/drawing/2014/chart" uri="{C3380CC4-5D6E-409C-BE32-E72D297353CC}">
                <c16:uniqueId val="{00000003-927D-4424-88A0-FEBAFE97BAFC}"/>
              </c:ext>
            </c:extLst>
          </c:dPt>
          <c:dPt>
            <c:idx val="2"/>
            <c:bubble3D val="0"/>
            <c:spPr>
              <a:solidFill>
                <a:schemeClr val="accent6">
                  <a:lumMod val="60000"/>
                  <a:lumOff val="40000"/>
                </a:schemeClr>
              </a:solidFill>
              <a:ln>
                <a:solidFill>
                  <a:schemeClr val="tx2"/>
                </a:solidFill>
              </a:ln>
            </c:spPr>
            <c:extLst>
              <c:ext xmlns:c16="http://schemas.microsoft.com/office/drawing/2014/chart" uri="{C3380CC4-5D6E-409C-BE32-E72D297353CC}">
                <c16:uniqueId val="{00000005-927D-4424-88A0-FEBAFE97BAFC}"/>
              </c:ext>
            </c:extLst>
          </c:dPt>
          <c:dPt>
            <c:idx val="3"/>
            <c:bubble3D val="0"/>
            <c:spPr>
              <a:solidFill>
                <a:srgbClr val="AAC0E4"/>
              </a:solidFill>
              <a:ln>
                <a:solidFill>
                  <a:schemeClr val="tx2"/>
                </a:solidFill>
              </a:ln>
            </c:spPr>
            <c:extLst>
              <c:ext xmlns:c16="http://schemas.microsoft.com/office/drawing/2014/chart" uri="{C3380CC4-5D6E-409C-BE32-E72D297353CC}">
                <c16:uniqueId val="{00000007-927D-4424-88A0-FEBAFE97BAFC}"/>
              </c:ext>
            </c:extLst>
          </c:dPt>
          <c:dPt>
            <c:idx val="4"/>
            <c:bubble3D val="0"/>
            <c:spPr>
              <a:solidFill>
                <a:srgbClr val="FFFF85"/>
              </a:solidFill>
              <a:ln>
                <a:solidFill>
                  <a:schemeClr val="tx2"/>
                </a:solidFill>
              </a:ln>
            </c:spPr>
            <c:extLst>
              <c:ext xmlns:c16="http://schemas.microsoft.com/office/drawing/2014/chart" uri="{C3380CC4-5D6E-409C-BE32-E72D297353CC}">
                <c16:uniqueId val="{00000009-927D-4424-88A0-FEBAFE97BAFC}"/>
              </c:ext>
            </c:extLst>
          </c:dPt>
          <c:dPt>
            <c:idx val="5"/>
            <c:bubble3D val="0"/>
            <c:spPr>
              <a:solidFill>
                <a:srgbClr val="FFC9FF"/>
              </a:solidFill>
              <a:ln>
                <a:solidFill>
                  <a:schemeClr val="tx2"/>
                </a:solidFill>
              </a:ln>
            </c:spPr>
            <c:extLst>
              <c:ext xmlns:c16="http://schemas.microsoft.com/office/drawing/2014/chart" uri="{C3380CC4-5D6E-409C-BE32-E72D297353CC}">
                <c16:uniqueId val="{0000000B-927D-4424-88A0-FEBAFE97BAFC}"/>
              </c:ext>
            </c:extLst>
          </c:dPt>
          <c:dPt>
            <c:idx val="6"/>
            <c:bubble3D val="0"/>
            <c:spPr>
              <a:solidFill>
                <a:srgbClr val="EAD5FF"/>
              </a:solidFill>
              <a:ln>
                <a:solidFill>
                  <a:schemeClr val="tx2"/>
                </a:solidFill>
              </a:ln>
            </c:spPr>
            <c:extLst>
              <c:ext xmlns:c16="http://schemas.microsoft.com/office/drawing/2014/chart" uri="{C3380CC4-5D6E-409C-BE32-E72D297353CC}">
                <c16:uniqueId val="{0000000D-927D-4424-88A0-FEBAFE97BAFC}"/>
              </c:ext>
            </c:extLst>
          </c:dPt>
          <c:dLbls>
            <c:dLbl>
              <c:idx val="0"/>
              <c:layout>
                <c:manualLayout>
                  <c:x val="-0.14753686586278164"/>
                  <c:y val="0.22365109071983158"/>
                </c:manualLayout>
              </c:layout>
              <c:tx>
                <c:rich>
                  <a:bodyPr/>
                  <a:lstStyle/>
                  <a:p>
                    <a:fld id="{6067879B-9B85-47AC-890A-1C1904D835AE}" type="CATEGORYNAME">
                      <a:rPr lang="ja-JP" altLang="en-US"/>
                      <a:pPr/>
                      <a:t>[分類名]</a:t>
                    </a:fld>
                    <a:r>
                      <a:rPr lang="ja-JP" altLang="en-US" baseline="0" dirty="0"/>
                      <a:t>
</a:t>
                    </a:r>
                    <a:fld id="{CA8551E7-095D-4604-8FE8-A29AD401D3B2}" type="VALUE">
                      <a:rPr lang="ja-JP" altLang="en-US" baseline="0" smtClean="0"/>
                      <a:pPr/>
                      <a:t>[値]</a:t>
                    </a:fld>
                    <a:r>
                      <a:rPr lang="ja-JP" altLang="en-US" baseline="0" dirty="0"/>
                      <a:t>
</a:t>
                    </a:r>
                    <a:fld id="{9A50BDB2-E38E-4DDB-8DCC-AD1DE5A6534B}" type="PERCENTAGE">
                      <a:rPr lang="en-US" altLang="ja-JP" baseline="0"/>
                      <a:pPr/>
                      <a:t>[パーセンテージ]</a:t>
                    </a:fld>
                    <a:endParaRPr lang="ja-JP" altLang="en-US" baseline="0" dirty="0"/>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927D-4424-88A0-FEBAFE97BAFC}"/>
                </c:ext>
              </c:extLst>
            </c:dLbl>
            <c:dLbl>
              <c:idx val="1"/>
              <c:layout>
                <c:manualLayout>
                  <c:x val="-0.19633471540695094"/>
                  <c:y val="-5.0968759657115129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27D-4424-88A0-FEBAFE97BAFC}"/>
                </c:ext>
              </c:extLst>
            </c:dLbl>
            <c:dLbl>
              <c:idx val="2"/>
              <c:layout>
                <c:manualLayout>
                  <c:x val="-3.1065971825985521E-2"/>
                  <c:y val="-0.10521438215185418"/>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27D-4424-88A0-FEBAFE97BAFC}"/>
                </c:ext>
              </c:extLst>
            </c:dLbl>
            <c:dLbl>
              <c:idx val="3"/>
              <c:layout>
                <c:manualLayout>
                  <c:x val="0.14204901923491442"/>
                  <c:y val="-0.15293482576909115"/>
                </c:manualLayout>
              </c:layout>
              <c:tx>
                <c:rich>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fld id="{F406807E-E510-497E-833C-4F4DF2761B3E}" type="CATEGORYNAME">
                      <a:rPr lang="ja-JP" altLang="en-US"/>
                      <a:pPr>
                        <a:defRPr sz="1400">
                          <a:latin typeface="HG丸ｺﾞｼｯｸM-PRO" panose="020F0600000000000000" pitchFamily="50" charset="-128"/>
                          <a:ea typeface="HG丸ｺﾞｼｯｸM-PRO" panose="020F0600000000000000" pitchFamily="50" charset="-128"/>
                        </a:defRPr>
                      </a:pPr>
                      <a:t>[分類名]</a:t>
                    </a:fld>
                    <a:r>
                      <a:rPr lang="ja-JP" altLang="en-US" baseline="0" dirty="0"/>
                      <a:t>
</a:t>
                    </a:r>
                    <a:fld id="{72084A24-723F-4C9A-A63C-6904F1A620F5}" type="VALUE">
                      <a:rPr lang="ja-JP" altLang="en-US" baseline="0"/>
                      <a:pPr>
                        <a:defRPr sz="1400">
                          <a:latin typeface="HG丸ｺﾞｼｯｸM-PRO" panose="020F0600000000000000" pitchFamily="50" charset="-128"/>
                          <a:ea typeface="HG丸ｺﾞｼｯｸM-PRO" panose="020F0600000000000000" pitchFamily="50" charset="-128"/>
                        </a:defRPr>
                      </a:pPr>
                      <a:t>[値]</a:t>
                    </a:fld>
                    <a:r>
                      <a:rPr lang="ja-JP" altLang="en-US" baseline="0" dirty="0"/>
                      <a:t>
９％</a:t>
                    </a:r>
                  </a:p>
                </c:rich>
              </c:tx>
              <c:numFmt formatCode="0%" sourceLinked="0"/>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927D-4424-88A0-FEBAFE97BAFC}"/>
                </c:ext>
              </c:extLst>
            </c:dLbl>
            <c:dLbl>
              <c:idx val="4"/>
              <c:layout>
                <c:manualLayout>
                  <c:x val="0.14302547326511725"/>
                  <c:y val="-3.9148321766434652E-2"/>
                </c:manualLayout>
              </c:layout>
              <c:numFmt formatCode="0%" sourceLinked="0"/>
              <c:spPr>
                <a:noFill/>
                <a:ln>
                  <a:noFill/>
                </a:ln>
                <a:effectLst/>
              </c:spPr>
              <c:txPr>
                <a:bodyPr wrap="square" lIns="38100" tIns="19050" rIns="38100" bIns="19050" anchor="ctr">
                  <a:spAutoFit/>
                </a:bodyPr>
                <a:lstStyle/>
                <a:p>
                  <a:pPr>
                    <a:defRPr sz="11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927D-4424-88A0-FEBAFE97BAFC}"/>
                </c:ext>
              </c:extLst>
            </c:dLbl>
            <c:dLbl>
              <c:idx val="5"/>
              <c:layout>
                <c:manualLayout>
                  <c:x val="0.13104175383874117"/>
                  <c:y val="3.8559501070762871E-2"/>
                </c:manualLayout>
              </c:layout>
              <c:tx>
                <c:rich>
                  <a:bodyPr wrap="square" lIns="38100" tIns="19050" rIns="38100" bIns="19050" anchor="ctr">
                    <a:spAutoFit/>
                  </a:bodyPr>
                  <a:lstStyle/>
                  <a:p>
                    <a:pPr>
                      <a:defRPr sz="1050">
                        <a:latin typeface="HG丸ｺﾞｼｯｸM-PRO" panose="020F0600000000000000" pitchFamily="50" charset="-128"/>
                        <a:ea typeface="HG丸ｺﾞｼｯｸM-PRO" panose="020F0600000000000000" pitchFamily="50" charset="-128"/>
                      </a:defRPr>
                    </a:pPr>
                    <a:fld id="{BF119C19-85E6-4741-8BCB-A9EEE972320F}" type="CATEGORYNAME">
                      <a:rPr lang="zh-TW" altLang="en-US" dirty="0"/>
                      <a:pPr>
                        <a:defRPr sz="1050">
                          <a:latin typeface="HG丸ｺﾞｼｯｸM-PRO" panose="020F0600000000000000" pitchFamily="50" charset="-128"/>
                          <a:ea typeface="HG丸ｺﾞｼｯｸM-PRO" panose="020F0600000000000000" pitchFamily="50" charset="-128"/>
                        </a:defRPr>
                      </a:pPr>
                      <a:t>[分類名]</a:t>
                    </a:fld>
                    <a:r>
                      <a:rPr lang="zh-TW" altLang="en-US" baseline="0" dirty="0"/>
                      <a:t>
</a:t>
                    </a:r>
                    <a:fld id="{4AE1A2BF-293D-49FF-884A-EEF9BAE6D53C}" type="VALUE">
                      <a:rPr lang="zh-TW" altLang="en-US" baseline="0" dirty="0"/>
                      <a:pPr>
                        <a:defRPr sz="1050">
                          <a:latin typeface="HG丸ｺﾞｼｯｸM-PRO" panose="020F0600000000000000" pitchFamily="50" charset="-128"/>
                          <a:ea typeface="HG丸ｺﾞｼｯｸM-PRO" panose="020F0600000000000000" pitchFamily="50" charset="-128"/>
                        </a:defRPr>
                      </a:pPr>
                      <a:t>[値]</a:t>
                    </a:fld>
                    <a:r>
                      <a:rPr lang="zh-TW" altLang="en-US" baseline="0" dirty="0"/>
                      <a:t>
</a:t>
                    </a:r>
                    <a:r>
                      <a:rPr lang="en-US" altLang="zh-TW" baseline="0" dirty="0"/>
                      <a:t>6</a:t>
                    </a:r>
                    <a:r>
                      <a:rPr lang="zh-TW" altLang="en-US" baseline="0" dirty="0"/>
                      <a:t>％</a:t>
                    </a:r>
                  </a:p>
                </c:rich>
              </c:tx>
              <c:numFmt formatCode="0%" sourceLinked="0"/>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927D-4424-88A0-FEBAFE97BAFC}"/>
                </c:ext>
              </c:extLst>
            </c:dLbl>
            <c:dLbl>
              <c:idx val="6"/>
              <c:layout>
                <c:manualLayout>
                  <c:x val="0.14592681349613901"/>
                  <c:y val="0.22938572966216925"/>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927D-4424-88A0-FEBAFE97BAFC}"/>
                </c:ext>
              </c:extLst>
            </c:dLbl>
            <c:numFmt formatCode="0%" sourceLinked="0"/>
            <c:spPr>
              <a:noFill/>
              <a:ln>
                <a:noFill/>
              </a:ln>
              <a:effectLst/>
            </c:spPr>
            <c:txPr>
              <a:bodyPr wrap="square" lIns="38100" tIns="19050" rIns="38100" bIns="19050" anchor="ctr">
                <a:spAutoFit/>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Sheet1!$A$2:$A$8</c:f>
              <c:strCache>
                <c:ptCount val="7"/>
                <c:pt idx="0">
                  <c:v>所得税</c:v>
                </c:pt>
                <c:pt idx="1">
                  <c:v>法人税</c:v>
                </c:pt>
                <c:pt idx="2">
                  <c:v>消費税</c:v>
                </c:pt>
                <c:pt idx="3">
                  <c:v>その他</c:v>
                </c:pt>
                <c:pt idx="4">
                  <c:v>その他収入</c:v>
                </c:pt>
                <c:pt idx="5">
                  <c:v>建設公債</c:v>
                </c:pt>
                <c:pt idx="6">
                  <c:v>特例公債</c:v>
                </c:pt>
              </c:strCache>
            </c:strRef>
          </c:cat>
          <c:val>
            <c:numRef>
              <c:f>Sheet1!$B$2:$B$8</c:f>
              <c:numCache>
                <c:formatCode>"約"#,##0"兆円";"¥"\-#,##0</c:formatCode>
                <c:ptCount val="7"/>
                <c:pt idx="0">
                  <c:v>25.3</c:v>
                </c:pt>
                <c:pt idx="1">
                  <c:v>20.6</c:v>
                </c:pt>
                <c:pt idx="2">
                  <c:v>26.6</c:v>
                </c:pt>
                <c:pt idx="3">
                  <c:v>11</c:v>
                </c:pt>
                <c:pt idx="4">
                  <c:v>8.9</c:v>
                </c:pt>
                <c:pt idx="5">
                  <c:v>6.7</c:v>
                </c:pt>
                <c:pt idx="6">
                  <c:v>22.8</c:v>
                </c:pt>
              </c:numCache>
            </c:numRef>
          </c:val>
          <c:extLst>
            <c:ext xmlns:c16="http://schemas.microsoft.com/office/drawing/2014/chart" uri="{C3380CC4-5D6E-409C-BE32-E72D297353CC}">
              <c16:uniqueId val="{0000000E-927D-4424-88A0-FEBAFE97BAFC}"/>
            </c:ext>
          </c:extLst>
        </c:ser>
        <c:dLbls>
          <c:showLegendKey val="0"/>
          <c:showVal val="0"/>
          <c:showCatName val="1"/>
          <c:showSerName val="0"/>
          <c:showPercent val="1"/>
          <c:showBubbleSize val="0"/>
          <c:showLeaderLines val="0"/>
        </c:dLbls>
        <c:firstSliceAng val="0"/>
      </c:pieChart>
      <c:spPr>
        <a:ln>
          <a:noFill/>
        </a:ln>
      </c:spPr>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1"/>
          <c:order val="0"/>
          <c:tx>
            <c:strRef>
              <c:f>Sheet1!$B$1</c:f>
              <c:strCache>
                <c:ptCount val="1"/>
                <c:pt idx="0">
                  <c:v>金額</c:v>
                </c:pt>
              </c:strCache>
            </c:strRef>
          </c:tx>
          <c:dPt>
            <c:idx val="0"/>
            <c:bubble3D val="0"/>
            <c:spPr>
              <a:solidFill>
                <a:srgbClr val="E1F4FF"/>
              </a:solidFill>
              <a:ln>
                <a:solidFill>
                  <a:schemeClr val="tx2"/>
                </a:solidFill>
              </a:ln>
            </c:spPr>
            <c:extLst>
              <c:ext xmlns:c16="http://schemas.microsoft.com/office/drawing/2014/chart" uri="{C3380CC4-5D6E-409C-BE32-E72D297353CC}">
                <c16:uniqueId val="{00000001-FDE9-48E9-BB70-2F2BB606C43B}"/>
              </c:ext>
            </c:extLst>
          </c:dPt>
          <c:dPt>
            <c:idx val="1"/>
            <c:bubble3D val="0"/>
            <c:spPr>
              <a:solidFill>
                <a:srgbClr val="FFC9FF"/>
              </a:solidFill>
              <a:ln>
                <a:solidFill>
                  <a:schemeClr val="tx2"/>
                </a:solidFill>
              </a:ln>
            </c:spPr>
            <c:extLst>
              <c:ext xmlns:c16="http://schemas.microsoft.com/office/drawing/2014/chart" uri="{C3380CC4-5D6E-409C-BE32-E72D297353CC}">
                <c16:uniqueId val="{00000003-FDE9-48E9-BB70-2F2BB606C43B}"/>
              </c:ext>
            </c:extLst>
          </c:dPt>
          <c:dPt>
            <c:idx val="2"/>
            <c:bubble3D val="0"/>
            <c:spPr>
              <a:solidFill>
                <a:schemeClr val="accent2">
                  <a:lumMod val="60000"/>
                  <a:lumOff val="40000"/>
                </a:schemeClr>
              </a:solidFill>
              <a:ln>
                <a:solidFill>
                  <a:schemeClr val="tx2"/>
                </a:solidFill>
              </a:ln>
            </c:spPr>
            <c:extLst>
              <c:ext xmlns:c16="http://schemas.microsoft.com/office/drawing/2014/chart" uri="{C3380CC4-5D6E-409C-BE32-E72D297353CC}">
                <c16:uniqueId val="{00000005-FDE9-48E9-BB70-2F2BB606C43B}"/>
              </c:ext>
            </c:extLst>
          </c:dPt>
          <c:dPt>
            <c:idx val="3"/>
            <c:bubble3D val="0"/>
            <c:spPr>
              <a:solidFill>
                <a:srgbClr val="AED395"/>
              </a:solidFill>
              <a:ln>
                <a:solidFill>
                  <a:schemeClr val="tx2"/>
                </a:solidFill>
              </a:ln>
            </c:spPr>
            <c:extLst>
              <c:ext xmlns:c16="http://schemas.microsoft.com/office/drawing/2014/chart" uri="{C3380CC4-5D6E-409C-BE32-E72D297353CC}">
                <c16:uniqueId val="{00000007-FDE9-48E9-BB70-2F2BB606C43B}"/>
              </c:ext>
            </c:extLst>
          </c:dPt>
          <c:dPt>
            <c:idx val="4"/>
            <c:bubble3D val="0"/>
            <c:spPr>
              <a:solidFill>
                <a:srgbClr val="AAC0E4"/>
              </a:solidFill>
              <a:ln>
                <a:solidFill>
                  <a:schemeClr val="tx2"/>
                </a:solidFill>
              </a:ln>
            </c:spPr>
            <c:extLst>
              <c:ext xmlns:c16="http://schemas.microsoft.com/office/drawing/2014/chart" uri="{C3380CC4-5D6E-409C-BE32-E72D297353CC}">
                <c16:uniqueId val="{00000009-FDE9-48E9-BB70-2F2BB606C43B}"/>
              </c:ext>
            </c:extLst>
          </c:dPt>
          <c:dPt>
            <c:idx val="5"/>
            <c:bubble3D val="0"/>
            <c:spPr>
              <a:solidFill>
                <a:srgbClr val="FFFF99"/>
              </a:solidFill>
              <a:ln>
                <a:solidFill>
                  <a:schemeClr val="tx2"/>
                </a:solidFill>
              </a:ln>
            </c:spPr>
            <c:extLst>
              <c:ext xmlns:c16="http://schemas.microsoft.com/office/drawing/2014/chart" uri="{C3380CC4-5D6E-409C-BE32-E72D297353CC}">
                <c16:uniqueId val="{0000000B-FDE9-48E9-BB70-2F2BB606C43B}"/>
              </c:ext>
            </c:extLst>
          </c:dPt>
          <c:dPt>
            <c:idx val="6"/>
            <c:bubble3D val="0"/>
            <c:spPr>
              <a:solidFill>
                <a:srgbClr val="FFCC00"/>
              </a:solidFill>
              <a:ln>
                <a:solidFill>
                  <a:schemeClr val="tx2"/>
                </a:solidFill>
              </a:ln>
            </c:spPr>
            <c:extLst>
              <c:ext xmlns:c16="http://schemas.microsoft.com/office/drawing/2014/chart" uri="{C3380CC4-5D6E-409C-BE32-E72D297353CC}">
                <c16:uniqueId val="{0000000D-FDE9-48E9-BB70-2F2BB606C43B}"/>
              </c:ext>
            </c:extLst>
          </c:dPt>
          <c:dPt>
            <c:idx val="7"/>
            <c:bubble3D val="0"/>
            <c:spPr>
              <a:solidFill>
                <a:srgbClr val="F5AD91"/>
              </a:solidFill>
              <a:ln>
                <a:solidFill>
                  <a:schemeClr val="tx2"/>
                </a:solidFill>
              </a:ln>
            </c:spPr>
            <c:extLst>
              <c:ext xmlns:c16="http://schemas.microsoft.com/office/drawing/2014/chart" uri="{C3380CC4-5D6E-409C-BE32-E72D297353CC}">
                <c16:uniqueId val="{0000000F-FDE9-48E9-BB70-2F2BB606C43B}"/>
              </c:ext>
            </c:extLst>
          </c:dPt>
          <c:dPt>
            <c:idx val="8"/>
            <c:bubble3D val="0"/>
            <c:spPr>
              <a:ln>
                <a:solidFill>
                  <a:schemeClr val="tx2"/>
                </a:solidFill>
              </a:ln>
            </c:spPr>
            <c:extLst>
              <c:ext xmlns:c16="http://schemas.microsoft.com/office/drawing/2014/chart" uri="{C3380CC4-5D6E-409C-BE32-E72D297353CC}">
                <c16:uniqueId val="{00000011-FDE9-48E9-BB70-2F2BB606C43B}"/>
              </c:ext>
            </c:extLst>
          </c:dPt>
          <c:dLbls>
            <c:dLbl>
              <c:idx val="0"/>
              <c:layout>
                <c:manualLayout>
                  <c:x val="-0.1949965131170199"/>
                  <c:y val="0.1357235142896499"/>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FDE9-48E9-BB70-2F2BB606C43B}"/>
                </c:ext>
              </c:extLst>
            </c:dLbl>
            <c:dLbl>
              <c:idx val="1"/>
              <c:layout>
                <c:manualLayout>
                  <c:x val="-0.14360619777600264"/>
                  <c:y val="-0.10357638065469502"/>
                </c:manualLayout>
              </c:layout>
              <c:tx>
                <c:rich>
                  <a:bodyPr wrap="square" lIns="38100" tIns="19050" rIns="38100" bIns="19050" anchor="ctr">
                    <a:spAutoFit/>
                  </a:bodyPr>
                  <a:lstStyle/>
                  <a:p>
                    <a:pPr>
                      <a:defRPr sz="1600">
                        <a:latin typeface="HG丸ｺﾞｼｯｸM-PRO" panose="020F0600000000000000" pitchFamily="50" charset="-128"/>
                        <a:ea typeface="HG丸ｺﾞｼｯｸM-PRO" panose="020F0600000000000000" pitchFamily="50" charset="-128"/>
                      </a:defRPr>
                    </a:pPr>
                    <a:fld id="{F5316867-2B8C-456D-8A79-4A724613E0A5}" type="CATEGORYNAME">
                      <a:rPr lang="ja-JP" altLang="en-US"/>
                      <a:pPr>
                        <a:defRPr sz="1600">
                          <a:latin typeface="HG丸ｺﾞｼｯｸM-PRO" panose="020F0600000000000000" pitchFamily="50" charset="-128"/>
                          <a:ea typeface="HG丸ｺﾞｼｯｸM-PRO" panose="020F0600000000000000" pitchFamily="50" charset="-128"/>
                        </a:defRPr>
                      </a:pPr>
                      <a:t>[分類名]</a:t>
                    </a:fld>
                    <a:r>
                      <a:rPr lang="ja-JP" altLang="en-US" baseline="0" dirty="0"/>
                      <a:t>
</a:t>
                    </a:r>
                    <a:fld id="{F59162E4-E8B9-454A-88BA-72E5C8616CC3}" type="VALUE">
                      <a:rPr lang="ja-JP" altLang="en-US" baseline="0"/>
                      <a:pPr>
                        <a:defRPr sz="1600">
                          <a:latin typeface="HG丸ｺﾞｼｯｸM-PRO" panose="020F0600000000000000" pitchFamily="50" charset="-128"/>
                          <a:ea typeface="HG丸ｺﾞｼｯｸM-PRO" panose="020F0600000000000000" pitchFamily="50" charset="-128"/>
                        </a:defRPr>
                      </a:pPr>
                      <a:t>[値]</a:t>
                    </a:fld>
                    <a:r>
                      <a:rPr lang="ja-JP" altLang="en-US" baseline="0" dirty="0"/>
                      <a:t>
</a:t>
                    </a:r>
                    <a:r>
                      <a:rPr lang="en-US" altLang="ja-JP" baseline="0" dirty="0"/>
                      <a:t>17</a:t>
                    </a:r>
                    <a:r>
                      <a:rPr lang="ja-JP" altLang="en-US" baseline="0" dirty="0"/>
                      <a:t>％</a:t>
                    </a:r>
                  </a:p>
                </c:rich>
              </c:tx>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FDE9-48E9-BB70-2F2BB606C43B}"/>
                </c:ext>
              </c:extLst>
            </c:dLbl>
            <c:dLbl>
              <c:idx val="2"/>
              <c:layout>
                <c:manualLayout>
                  <c:x val="1.9495986914679086E-2"/>
                  <c:y val="-6.5421865780867561E-2"/>
                </c:manualLayout>
              </c:layout>
              <c:spPr>
                <a:noFill/>
                <a:ln>
                  <a:noFill/>
                </a:ln>
                <a:effectLst/>
              </c:spPr>
              <c:txPr>
                <a:bodyPr wrap="square" lIns="38100" tIns="19050" rIns="38100" bIns="19050" anchor="ctr">
                  <a:spAutoFit/>
                </a:bodyPr>
                <a:lstStyle/>
                <a:p>
                  <a:pPr>
                    <a:defRPr sz="11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FDE9-48E9-BB70-2F2BB606C43B}"/>
                </c:ext>
              </c:extLst>
            </c:dLbl>
            <c:dLbl>
              <c:idx val="3"/>
              <c:layout>
                <c:manualLayout>
                  <c:x val="7.4672296397732887E-2"/>
                  <c:y val="-8.3920362688785041E-2"/>
                </c:manualLayout>
              </c:layout>
              <c:spPr>
                <a:noFill/>
                <a:ln>
                  <a:noFill/>
                </a:ln>
                <a:effectLst/>
              </c:spPr>
              <c:txPr>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FDE9-48E9-BB70-2F2BB606C43B}"/>
                </c:ext>
              </c:extLst>
            </c:dLbl>
            <c:dLbl>
              <c:idx val="4"/>
              <c:layout>
                <c:manualLayout>
                  <c:x val="0.12211152953706868"/>
                  <c:y val="-0.14671042007988633"/>
                </c:manualLayout>
              </c:layout>
              <c:spPr>
                <a:noFill/>
                <a:ln>
                  <a:noFill/>
                </a:ln>
                <a:effectLst/>
              </c:spPr>
              <c:txPr>
                <a:bodyPr wrap="square" lIns="38100" tIns="19050" rIns="38100" bIns="19050" anchor="ctr">
                  <a:spAutoFit/>
                </a:bodyPr>
                <a:lstStyle/>
                <a:p>
                  <a:pPr>
                    <a:defRPr sz="11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FDE9-48E9-BB70-2F2BB606C43B}"/>
                </c:ext>
              </c:extLst>
            </c:dLbl>
            <c:dLbl>
              <c:idx val="5"/>
              <c:layout>
                <c:manualLayout>
                  <c:x val="0.16284618408206217"/>
                  <c:y val="-6.1424454253154799E-2"/>
                </c:manualLayout>
              </c:layout>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FDE9-48E9-BB70-2F2BB606C43B}"/>
                </c:ext>
              </c:extLst>
            </c:dLbl>
            <c:dLbl>
              <c:idx val="6"/>
              <c:layout>
                <c:manualLayout>
                  <c:x val="0.16567702587901151"/>
                  <c:y val="0.12538166294727113"/>
                </c:manualLayout>
              </c:layout>
              <c:tx>
                <c:rich>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fld id="{EE315B6C-C073-4F75-AFED-816BC7379613}" type="CATEGORYNAME">
                      <a:rPr lang="zh-TW" altLang="en-US" sz="1400"/>
                      <a:pPr>
                        <a:defRPr sz="1400">
                          <a:latin typeface="HG丸ｺﾞｼｯｸM-PRO" panose="020F0600000000000000" pitchFamily="50" charset="-128"/>
                          <a:ea typeface="HG丸ｺﾞｼｯｸM-PRO" panose="020F0600000000000000" pitchFamily="50" charset="-128"/>
                        </a:defRPr>
                      </a:pPr>
                      <a:t>[分類名]</a:t>
                    </a:fld>
                    <a:endParaRPr lang="zh-TW" altLang="en-US" sz="1400" baseline="0" dirty="0"/>
                  </a:p>
                  <a:p>
                    <a:pPr>
                      <a:defRPr sz="1400">
                        <a:latin typeface="HG丸ｺﾞｼｯｸM-PRO" panose="020F0600000000000000" pitchFamily="50" charset="-128"/>
                        <a:ea typeface="HG丸ｺﾞｼｯｸM-PRO" panose="020F0600000000000000" pitchFamily="50" charset="-128"/>
                      </a:defRPr>
                    </a:pPr>
                    <a:fld id="{87E117ED-369B-4552-92FA-CF7D437078B2}" type="VALUE">
                      <a:rPr lang="zh-TW" altLang="en-US" sz="1400" smtClean="0"/>
                      <a:pPr>
                        <a:defRPr sz="1400">
                          <a:latin typeface="HG丸ｺﾞｼｯｸM-PRO" panose="020F0600000000000000" pitchFamily="50" charset="-128"/>
                          <a:ea typeface="HG丸ｺﾞｼｯｸM-PRO" panose="020F0600000000000000" pitchFamily="50" charset="-128"/>
                        </a:defRPr>
                      </a:pPr>
                      <a:t>[値]</a:t>
                    </a:fld>
                    <a:endParaRPr lang="zh-TW" altLang="en-US" sz="1400" dirty="0"/>
                  </a:p>
                  <a:p>
                    <a:pPr>
                      <a:defRPr sz="1400">
                        <a:latin typeface="HG丸ｺﾞｼｯｸM-PRO" panose="020F0600000000000000" pitchFamily="50" charset="-128"/>
                        <a:ea typeface="HG丸ｺﾞｼｯｸM-PRO" panose="020F0600000000000000" pitchFamily="50" charset="-128"/>
                      </a:defRPr>
                    </a:pPr>
                    <a:fld id="{C30A9846-72FC-47D3-BD3B-66403D6F67E1}" type="PERCENTAGE">
                      <a:rPr lang="en-US" altLang="zh-TW" sz="1400" smtClean="0"/>
                      <a:pPr>
                        <a:defRPr sz="1400">
                          <a:latin typeface="HG丸ｺﾞｼｯｸM-PRO" panose="020F0600000000000000" pitchFamily="50" charset="-128"/>
                          <a:ea typeface="HG丸ｺﾞｼｯｸM-PRO" panose="020F0600000000000000" pitchFamily="50" charset="-128"/>
                        </a:defRPr>
                      </a:pPr>
                      <a:t>[パーセンテージ]</a:t>
                    </a:fld>
                    <a:endParaRPr lang="ja-JP" altLang="en-US"/>
                  </a:p>
                </c:rich>
              </c:tx>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FDE9-48E9-BB70-2F2BB606C43B}"/>
                </c:ext>
              </c:extLst>
            </c:dLbl>
            <c:dLbl>
              <c:idx val="7"/>
              <c:layout>
                <c:manualLayout>
                  <c:x val="7.7753813382022904E-2"/>
                  <c:y val="0.19884667497733879"/>
                </c:manualLayout>
              </c:layout>
              <c:tx>
                <c:rich>
                  <a:bodyPr wrap="square" lIns="38100" tIns="19050" rIns="38100" bIns="19050" anchor="ctr">
                    <a:spAutoFit/>
                  </a:bodyPr>
                  <a:lstStyle/>
                  <a:p>
                    <a:pPr>
                      <a:defRPr sz="1200">
                        <a:latin typeface="HG丸ｺﾞｼｯｸM-PRO" panose="020F0600000000000000" pitchFamily="50" charset="-128"/>
                        <a:ea typeface="HG丸ｺﾞｼｯｸM-PRO" panose="020F0600000000000000" pitchFamily="50" charset="-128"/>
                      </a:defRPr>
                    </a:pPr>
                    <a:fld id="{3A3356D8-48F7-46CC-A444-7A9A8D4F7826}" type="CATEGORYNAME">
                      <a:rPr lang="zh-TW" altLang="en-US" dirty="0"/>
                      <a:pPr>
                        <a:defRPr sz="1200">
                          <a:latin typeface="HG丸ｺﾞｼｯｸM-PRO" panose="020F0600000000000000" pitchFamily="50" charset="-128"/>
                          <a:ea typeface="HG丸ｺﾞｼｯｸM-PRO" panose="020F0600000000000000" pitchFamily="50" charset="-128"/>
                        </a:defRPr>
                      </a:pPr>
                      <a:t>[分類名]</a:t>
                    </a:fld>
                    <a:r>
                      <a:rPr lang="zh-TW" altLang="en-US" baseline="0" dirty="0"/>
                      <a:t>
</a:t>
                    </a:r>
                    <a:fld id="{14041224-6FE2-41B9-95CE-80866A0CC412}" type="VALUE">
                      <a:rPr lang="zh-TW" altLang="en-US" baseline="0" dirty="0"/>
                      <a:pPr>
                        <a:defRPr sz="1200">
                          <a:latin typeface="HG丸ｺﾞｼｯｸM-PRO" panose="020F0600000000000000" pitchFamily="50" charset="-128"/>
                          <a:ea typeface="HG丸ｺﾞｼｯｸM-PRO" panose="020F0600000000000000" pitchFamily="50" charset="-128"/>
                        </a:defRPr>
                      </a:pPr>
                      <a:t>[値]</a:t>
                    </a:fld>
                    <a:r>
                      <a:rPr lang="zh-TW" altLang="en-US" baseline="0" dirty="0"/>
                      <a:t>
</a:t>
                    </a:r>
                    <a:r>
                      <a:rPr lang="en-US" altLang="zh-TW" baseline="0" dirty="0"/>
                      <a:t>11</a:t>
                    </a:r>
                    <a:r>
                      <a:rPr lang="zh-TW" altLang="en-US" baseline="0" dirty="0"/>
                      <a:t>％</a:t>
                    </a:r>
                  </a:p>
                </c:rich>
              </c:tx>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FDE9-48E9-BB70-2F2BB606C43B}"/>
                </c:ext>
              </c:extLst>
            </c:dLbl>
            <c:dLbl>
              <c:idx val="8"/>
              <c:layout>
                <c:manualLayout>
                  <c:x val="5.944032358274056E-2"/>
                  <c:y val="0.20381622534635779"/>
                </c:manualLayout>
              </c:layout>
              <c:spPr>
                <a:noFill/>
                <a:ln>
                  <a:noFill/>
                </a:ln>
                <a:effectLst/>
              </c:spPr>
              <c:txPr>
                <a:bodyPr wrap="square" lIns="38100" tIns="19050" rIns="38100" bIns="19050" anchor="ctr">
                  <a:spAutoFit/>
                </a:bodyPr>
                <a:lstStyle/>
                <a:p>
                  <a:pPr>
                    <a:defRPr sz="12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FDE9-48E9-BB70-2F2BB606C43B}"/>
                </c:ext>
              </c:extLst>
            </c:dLbl>
            <c:spPr>
              <a:noFill/>
              <a:ln>
                <a:noFill/>
              </a:ln>
              <a:effectLst/>
            </c:spPr>
            <c:txPr>
              <a:bodyPr wrap="square" lIns="38100" tIns="19050" rIns="38100" bIns="19050" anchor="ctr">
                <a:spAutoFit/>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Sheet1!$A$2:$A$9</c:f>
              <c:strCache>
                <c:ptCount val="8"/>
                <c:pt idx="0">
                  <c:v>社会保障</c:v>
                </c:pt>
                <c:pt idx="1">
                  <c:v>地方交付税
交付金等</c:v>
                </c:pt>
                <c:pt idx="2">
                  <c:v>公共
事業</c:v>
                </c:pt>
                <c:pt idx="3">
                  <c:v>文教及び
科学振興</c:v>
                </c:pt>
                <c:pt idx="4">
                  <c:v>防衛</c:v>
                </c:pt>
                <c:pt idx="5">
                  <c:v>その他</c:v>
                </c:pt>
                <c:pt idx="6">
                  <c:v>債務償還費</c:v>
                </c:pt>
                <c:pt idx="7">
                  <c:v>利払費等</c:v>
                </c:pt>
              </c:strCache>
            </c:strRef>
          </c:cat>
          <c:val>
            <c:numRef>
              <c:f>Sheet1!$B$2:$B$9</c:f>
              <c:numCache>
                <c:formatCode>"約"#,##0"兆円";\-#,##0</c:formatCode>
                <c:ptCount val="8"/>
                <c:pt idx="0">
                  <c:v>39</c:v>
                </c:pt>
                <c:pt idx="1">
                  <c:v>20.8</c:v>
                </c:pt>
                <c:pt idx="2">
                  <c:v>6.1</c:v>
                </c:pt>
                <c:pt idx="3">
                  <c:v>6</c:v>
                </c:pt>
                <c:pt idx="4">
                  <c:v>8.9</c:v>
                </c:pt>
                <c:pt idx="5">
                  <c:v>9.9</c:v>
                </c:pt>
                <c:pt idx="6">
                  <c:v>18.2</c:v>
                </c:pt>
                <c:pt idx="7">
                  <c:v>13</c:v>
                </c:pt>
              </c:numCache>
            </c:numRef>
          </c:val>
          <c:extLst>
            <c:ext xmlns:c16="http://schemas.microsoft.com/office/drawing/2014/chart" uri="{C3380CC4-5D6E-409C-BE32-E72D297353CC}">
              <c16:uniqueId val="{00000012-FDE9-48E9-BB70-2F2BB606C43B}"/>
            </c:ext>
          </c:extLst>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plotArea>
      <c:layout>
        <c:manualLayout>
          <c:layoutTarget val="inner"/>
          <c:xMode val="edge"/>
          <c:yMode val="edge"/>
          <c:x val="4.9721663360927003E-2"/>
          <c:y val="4.1087613293051363E-2"/>
          <c:w val="0.93148542012299063"/>
          <c:h val="0.85901962556795208"/>
        </c:manualLayout>
      </c:layout>
      <c:barChart>
        <c:barDir val="col"/>
        <c:grouping val="stacked"/>
        <c:varyColors val="0"/>
        <c:ser>
          <c:idx val="2"/>
          <c:order val="2"/>
          <c:tx>
            <c:strRef>
              <c:f>Sheet1!$D$1</c:f>
              <c:strCache>
                <c:ptCount val="1"/>
                <c:pt idx="0">
                  <c:v>公債発行額</c:v>
                </c:pt>
              </c:strCache>
            </c:strRef>
          </c:tx>
          <c:spPr>
            <a:solidFill>
              <a:srgbClr val="92D050"/>
            </a:solidFill>
            <a:ln w="9520"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24"/>
              <c:layout>
                <c:manualLayout>
                  <c:x val="-2.8912179255511385E-3"/>
                  <c:y val="-0.135365511335252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54-41CF-89B5-E068CC397D5F}"/>
                </c:ext>
              </c:extLst>
            </c:dLbl>
            <c:dLbl>
              <c:idx val="27"/>
              <c:layout>
                <c:manualLayout>
                  <c:x val="5.7825997475690312E-3"/>
                  <c:y val="-0.12360356581176996"/>
                </c:manualLayout>
              </c:layout>
              <c:spPr/>
              <c:txPr>
                <a:bodyPr/>
                <a:lstStyle/>
                <a:p>
                  <a:pPr>
                    <a:defRPr sz="900"/>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6C-49D9-A158-DB3D643DC937}"/>
                </c:ext>
              </c:extLst>
            </c:dLbl>
            <c:dLbl>
              <c:idx val="35"/>
              <c:layout>
                <c:manualLayout>
                  <c:x val="-1.4456089627754632E-3"/>
                  <c:y val="-0.2659832052715465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0A-4CD5-B0A2-986405EF4B1D}"/>
                </c:ext>
              </c:extLst>
            </c:dLbl>
            <c:dLbl>
              <c:idx val="38"/>
              <c:spPr>
                <a:noFill/>
                <a:ln>
                  <a:noFill/>
                </a:ln>
                <a:effectLst/>
              </c:spPr>
              <c:txPr>
                <a:bodyPr wrap="square" lIns="38100" tIns="19050" rIns="38100" bIns="19050" anchor="ctr">
                  <a:spAutoFit/>
                </a:bodyPr>
                <a:lstStyle/>
                <a:p>
                  <a:pPr>
                    <a:defRPr sz="900" b="0"/>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3-2065-4675-9D38-3255E19E70E4}"/>
                </c:ext>
              </c:extLst>
            </c:dLbl>
            <c:dLbl>
              <c:idx val="39"/>
              <c:spPr>
                <a:noFill/>
                <a:ln>
                  <a:noFill/>
                </a:ln>
                <a:effectLst/>
              </c:spPr>
              <c:txPr>
                <a:bodyPr wrap="square" lIns="38100" tIns="19050" rIns="38100" bIns="19050" anchor="ctr">
                  <a:spAutoFit/>
                </a:bodyPr>
                <a:lstStyle/>
                <a:p>
                  <a:pPr>
                    <a:defRPr sz="900" b="0"/>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3-C917-497A-980E-39781DD0D904}"/>
                </c:ext>
              </c:extLst>
            </c:dLbl>
            <c:dLbl>
              <c:idx val="40"/>
              <c:tx>
                <c:rich>
                  <a:bodyPr wrap="square" lIns="38100" tIns="19050" rIns="38100" bIns="19050" anchor="ctr">
                    <a:spAutoFit/>
                  </a:bodyPr>
                  <a:lstStyle/>
                  <a:p>
                    <a:pPr>
                      <a:defRPr sz="1000" b="1"/>
                    </a:pPr>
                    <a:fld id="{E05D84BA-2FCB-4261-AC6F-8FD616FF5BFA}" type="VALUE">
                      <a:rPr lang="en-US" altLang="ja-JP" b="0"/>
                      <a:pPr>
                        <a:defRPr sz="1000" b="1"/>
                      </a:pPr>
                      <a:t>[値]</a:t>
                    </a:fld>
                    <a:endParaRPr lang="ja-JP" altLang="en-US"/>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9C2-4511-B463-3DA547614672}"/>
                </c:ext>
              </c:extLst>
            </c:dLbl>
            <c:dLbl>
              <c:idx val="41"/>
              <c:tx>
                <c:rich>
                  <a:bodyPr/>
                  <a:lstStyle/>
                  <a:p>
                    <a:fld id="{8B256344-8809-4627-B79C-18C68469254A}" type="VALUE">
                      <a:rPr lang="en-US" altLang="ja-JP" b="1"/>
                      <a:pPr/>
                      <a:t>[値]</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AFF-470A-82BB-C11C81BABE9A}"/>
                </c:ext>
              </c:extLst>
            </c:dLbl>
            <c:spPr>
              <a:noFill/>
              <a:ln>
                <a:noFill/>
              </a:ln>
              <a:effectLst/>
            </c:spPr>
            <c:txPr>
              <a:bodyPr wrap="square" lIns="38100" tIns="19050" rIns="38100" bIns="19050" anchor="ctr">
                <a:spAutoFit/>
              </a:bodyPr>
              <a:lstStyle/>
              <a:p>
                <a:pPr>
                  <a:defRPr sz="9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Sheet1!$A$2:$A$43</c:f>
              <c:strCache>
                <c:ptCount val="42"/>
                <c:pt idx="0">
                  <c:v>60</c:v>
                </c:pt>
                <c:pt idx="1">
                  <c:v>61</c:v>
                </c:pt>
                <c:pt idx="2">
                  <c:v>62</c:v>
                </c:pt>
                <c:pt idx="3">
                  <c:v>63</c:v>
                </c:pt>
                <c:pt idx="4">
                  <c:v>平成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令和 元</c:v>
                </c:pt>
                <c:pt idx="35">
                  <c:v>2</c:v>
                </c:pt>
                <c:pt idx="36">
                  <c:v>3</c:v>
                </c:pt>
                <c:pt idx="37">
                  <c:v>4</c:v>
                </c:pt>
                <c:pt idx="38">
                  <c:v>5</c:v>
                </c:pt>
                <c:pt idx="39">
                  <c:v>6</c:v>
                </c:pt>
                <c:pt idx="40">
                  <c:v>7</c:v>
                </c:pt>
                <c:pt idx="41">
                  <c:v>8</c:v>
                </c:pt>
              </c:strCache>
            </c:strRef>
          </c:cat>
          <c:val>
            <c:numRef>
              <c:f>Sheet1!$D$2:$D$43</c:f>
              <c:numCache>
                <c:formatCode>0.0</c:formatCode>
                <c:ptCount val="42"/>
                <c:pt idx="0">
                  <c:v>12.3</c:v>
                </c:pt>
                <c:pt idx="1">
                  <c:v>11.3</c:v>
                </c:pt>
                <c:pt idx="2">
                  <c:v>9.4</c:v>
                </c:pt>
                <c:pt idx="3">
                  <c:v>7.2</c:v>
                </c:pt>
                <c:pt idx="4">
                  <c:v>6.6</c:v>
                </c:pt>
                <c:pt idx="5">
                  <c:v>7.3</c:v>
                </c:pt>
                <c:pt idx="6">
                  <c:v>6.7</c:v>
                </c:pt>
                <c:pt idx="7">
                  <c:v>9.5</c:v>
                </c:pt>
                <c:pt idx="8">
                  <c:v>16.2</c:v>
                </c:pt>
                <c:pt idx="9">
                  <c:v>16.5</c:v>
                </c:pt>
                <c:pt idx="10">
                  <c:v>21.2</c:v>
                </c:pt>
                <c:pt idx="11">
                  <c:v>21.7</c:v>
                </c:pt>
                <c:pt idx="12">
                  <c:v>18.5</c:v>
                </c:pt>
                <c:pt idx="13">
                  <c:v>34</c:v>
                </c:pt>
                <c:pt idx="14">
                  <c:v>37.5</c:v>
                </c:pt>
                <c:pt idx="15">
                  <c:v>33</c:v>
                </c:pt>
                <c:pt idx="16">
                  <c:v>30</c:v>
                </c:pt>
                <c:pt idx="17">
                  <c:v>35</c:v>
                </c:pt>
                <c:pt idx="18">
                  <c:v>35.299999999999997</c:v>
                </c:pt>
                <c:pt idx="19">
                  <c:v>35.5</c:v>
                </c:pt>
                <c:pt idx="20">
                  <c:v>31.3</c:v>
                </c:pt>
                <c:pt idx="21">
                  <c:v>27.5</c:v>
                </c:pt>
                <c:pt idx="22">
                  <c:v>25.4</c:v>
                </c:pt>
                <c:pt idx="23">
                  <c:v>33.200000000000003</c:v>
                </c:pt>
                <c:pt idx="24">
                  <c:v>52</c:v>
                </c:pt>
                <c:pt idx="25">
                  <c:v>42.3</c:v>
                </c:pt>
                <c:pt idx="26">
                  <c:v>42.8</c:v>
                </c:pt>
                <c:pt idx="27">
                  <c:v>47.5</c:v>
                </c:pt>
                <c:pt idx="28">
                  <c:v>40.9</c:v>
                </c:pt>
                <c:pt idx="29">
                  <c:v>38.5</c:v>
                </c:pt>
                <c:pt idx="30">
                  <c:v>34.9</c:v>
                </c:pt>
                <c:pt idx="31">
                  <c:v>38</c:v>
                </c:pt>
                <c:pt idx="32">
                  <c:v>33.6</c:v>
                </c:pt>
                <c:pt idx="33">
                  <c:v>34.4</c:v>
                </c:pt>
                <c:pt idx="34">
                  <c:v>36.6</c:v>
                </c:pt>
                <c:pt idx="35">
                  <c:v>108.6</c:v>
                </c:pt>
                <c:pt idx="36">
                  <c:v>57.7</c:v>
                </c:pt>
                <c:pt idx="37">
                  <c:v>50.5</c:v>
                </c:pt>
                <c:pt idx="38">
                  <c:v>35</c:v>
                </c:pt>
                <c:pt idx="39">
                  <c:v>37.1</c:v>
                </c:pt>
                <c:pt idx="40">
                  <c:v>40.299999999999997</c:v>
                </c:pt>
                <c:pt idx="41">
                  <c:v>29.6</c:v>
                </c:pt>
              </c:numCache>
            </c:numRef>
          </c:val>
          <c:extLst>
            <c:ext xmlns:c16="http://schemas.microsoft.com/office/drawing/2014/chart" uri="{C3380CC4-5D6E-409C-BE32-E72D297353CC}">
              <c16:uniqueId val="{00000001-016C-49D9-A158-DB3D643DC937}"/>
            </c:ext>
          </c:extLst>
        </c:ser>
        <c:dLbls>
          <c:showLegendKey val="0"/>
          <c:showVal val="0"/>
          <c:showCatName val="0"/>
          <c:showSerName val="0"/>
          <c:showPercent val="0"/>
          <c:showBubbleSize val="0"/>
        </c:dLbls>
        <c:gapWidth val="150"/>
        <c:overlap val="100"/>
        <c:axId val="233858176"/>
        <c:axId val="233859712"/>
      </c:barChart>
      <c:lineChart>
        <c:grouping val="standard"/>
        <c:varyColors val="0"/>
        <c:ser>
          <c:idx val="0"/>
          <c:order val="0"/>
          <c:tx>
            <c:strRef>
              <c:f>Sheet1!$B$1</c:f>
              <c:strCache>
                <c:ptCount val="1"/>
                <c:pt idx="0">
                  <c:v>一般会計歳出</c:v>
                </c:pt>
              </c:strCache>
            </c:strRef>
          </c:tx>
          <c:spPr>
            <a:ln>
              <a:solidFill>
                <a:srgbClr val="FF0000"/>
              </a:solidFill>
            </a:ln>
          </c:spPr>
          <c:marker>
            <c:symbol val="circle"/>
            <c:size val="5"/>
            <c:spPr>
              <a:solidFill>
                <a:srgbClr val="FF0000"/>
              </a:solidFill>
              <a:ln>
                <a:solidFill>
                  <a:srgbClr val="FF0000"/>
                </a:solidFill>
              </a:ln>
            </c:spPr>
          </c:marker>
          <c:dLbls>
            <c:dLbl>
              <c:idx val="27"/>
              <c:layout>
                <c:manualLayout>
                  <c:x val="-3.1791321911408855E-2"/>
                  <c:y val="3.3840838049892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6C-49D9-A158-DB3D643DC937}"/>
                </c:ext>
              </c:extLst>
            </c:dLbl>
            <c:dLbl>
              <c:idx val="28"/>
              <c:layout>
                <c:manualLayout>
                  <c:x val="-4.0499939897388454E-2"/>
                  <c:y val="-2.900643261419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6C-49D9-A158-DB3D643DC937}"/>
                </c:ext>
              </c:extLst>
            </c:dLbl>
            <c:dLbl>
              <c:idx val="32"/>
              <c:layout>
                <c:manualLayout>
                  <c:x val="-1.5923439638711588E-2"/>
                  <c:y val="2.0543806646525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065-4675-9D38-3255E19E70E4}"/>
                </c:ext>
              </c:extLst>
            </c:dLbl>
            <c:dLbl>
              <c:idx val="34"/>
              <c:layout>
                <c:manualLayout>
                  <c:x val="-2.0983071008426186E-2"/>
                  <c:y val="2.0543806646525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0A-4CD5-B0A2-986405EF4B1D}"/>
                </c:ext>
              </c:extLst>
            </c:dLbl>
            <c:dLbl>
              <c:idx val="35"/>
              <c:layout>
                <c:manualLayout>
                  <c:x val="-2.592614304129956E-2"/>
                  <c:y val="-3.5045317220543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54-41CF-89B5-E068CC397D5F}"/>
                </c:ext>
              </c:extLst>
            </c:dLbl>
            <c:dLbl>
              <c:idx val="36"/>
              <c:layout>
                <c:manualLayout>
                  <c:x val="-8.2291574774692733E-3"/>
                  <c:y val="-3.02114803625377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0A-4CD5-B0A2-986405EF4B1D}"/>
                </c:ext>
              </c:extLst>
            </c:dLbl>
            <c:dLbl>
              <c:idx val="37"/>
              <c:layout>
                <c:manualLayout>
                  <c:x val="-5.0813724178948175E-3"/>
                  <c:y val="-2.0543806646525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65-4675-9D38-3255E19E70E4}"/>
                </c:ext>
              </c:extLst>
            </c:dLbl>
            <c:dLbl>
              <c:idx val="38"/>
              <c:layout>
                <c:manualLayout>
                  <c:x val="-4.5169531799128755E-2"/>
                  <c:y val="2.0543806646525681E-2"/>
                </c:manualLayout>
              </c:layout>
              <c:spPr>
                <a:noFill/>
                <a:ln>
                  <a:noFill/>
                </a:ln>
                <a:effectLst/>
              </c:spPr>
              <c:txPr>
                <a:bodyPr/>
                <a:lstStyle/>
                <a:p>
                  <a:pPr>
                    <a:defRPr sz="900" b="0">
                      <a:solidFill>
                        <a:srgbClr val="FF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3.7340079508492947E-2"/>
                      <c:h val="3.5528700906344413E-2"/>
                    </c:manualLayout>
                  </c15:layout>
                </c:ext>
                <c:ext xmlns:c16="http://schemas.microsoft.com/office/drawing/2014/chart" uri="{C3380CC4-5D6E-409C-BE32-E72D297353CC}">
                  <c16:uniqueId val="{00000000-2065-4675-9D38-3255E19E70E4}"/>
                </c:ext>
              </c:extLst>
            </c:dLbl>
            <c:dLbl>
              <c:idx val="39"/>
              <c:layout>
                <c:manualLayout>
                  <c:x val="-2.0150992148749852E-2"/>
                  <c:y val="2.7794561933534745E-2"/>
                </c:manualLayout>
              </c:layout>
              <c:spPr>
                <a:noFill/>
                <a:ln>
                  <a:noFill/>
                </a:ln>
                <a:effectLst/>
              </c:spPr>
              <c:txPr>
                <a:bodyPr/>
                <a:lstStyle/>
                <a:p>
                  <a:pPr>
                    <a:defRPr sz="900" b="0">
                      <a:solidFill>
                        <a:srgbClr val="FF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17-497A-980E-39781DD0D904}"/>
                </c:ext>
              </c:extLst>
            </c:dLbl>
            <c:dLbl>
              <c:idx val="40"/>
              <c:layout>
                <c:manualLayout>
                  <c:x val="-5.7000247574763314E-3"/>
                  <c:y val="-4.4712990936555891E-3"/>
                </c:manualLayout>
              </c:layout>
              <c:tx>
                <c:rich>
                  <a:bodyPr/>
                  <a:lstStyle/>
                  <a:p>
                    <a:pPr>
                      <a:defRPr sz="1000" b="1">
                        <a:solidFill>
                          <a:srgbClr val="FF0000"/>
                        </a:solidFill>
                      </a:defRPr>
                    </a:pPr>
                    <a:fld id="{5F25F769-4E90-46AC-8DBB-BD861D060962}" type="VALUE">
                      <a:rPr lang="en-US" altLang="ja-JP" b="0"/>
                      <a:pPr>
                        <a:defRPr sz="1000" b="1">
                          <a:solidFill>
                            <a:srgbClr val="FF0000"/>
                          </a:solidFill>
                        </a:defRPr>
                      </a:pPr>
                      <a:t>[値]</a:t>
                    </a:fld>
                    <a:endParaRPr lang="ja-JP" altLang="en-US"/>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C2-4511-B463-3DA547614672}"/>
                </c:ext>
              </c:extLst>
            </c:dLbl>
            <c:dLbl>
              <c:idx val="41"/>
              <c:layout>
                <c:manualLayout>
                  <c:x val="0"/>
                  <c:y val="3.2991222018697815E-2"/>
                </c:manualLayout>
              </c:layout>
              <c:tx>
                <c:rich>
                  <a:bodyPr/>
                  <a:lstStyle/>
                  <a:p>
                    <a:fld id="{080B32AF-9AE4-4A6C-A164-0A8165C4D57F}" type="VALUE">
                      <a:rPr lang="en-US" altLang="ja-JP" b="1"/>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layout>
                    <c:manualLayout>
                      <c:w val="4.2769536352227744E-2"/>
                      <c:h val="6.694864048338367E-2"/>
                    </c:manualLayout>
                  </c15:layout>
                  <c15:dlblFieldTable/>
                  <c15:showDataLabelsRange val="0"/>
                </c:ext>
                <c:ext xmlns:c16="http://schemas.microsoft.com/office/drawing/2014/chart" uri="{C3380CC4-5D6E-409C-BE32-E72D297353CC}">
                  <c16:uniqueId val="{00000001-4AFF-470A-82BB-C11C81BABE9A}"/>
                </c:ext>
              </c:extLst>
            </c:dLbl>
            <c:spPr>
              <a:noFill/>
              <a:ln>
                <a:noFill/>
              </a:ln>
              <a:effectLst/>
            </c:spPr>
            <c:txPr>
              <a:bodyPr/>
              <a:lstStyle/>
              <a:p>
                <a:pPr>
                  <a:defRPr sz="900">
                    <a:solidFill>
                      <a:srgbClr val="FF000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Sheet1!$A$2:$A$43</c:f>
              <c:strCache>
                <c:ptCount val="42"/>
                <c:pt idx="0">
                  <c:v>60</c:v>
                </c:pt>
                <c:pt idx="1">
                  <c:v>61</c:v>
                </c:pt>
                <c:pt idx="2">
                  <c:v>62</c:v>
                </c:pt>
                <c:pt idx="3">
                  <c:v>63</c:v>
                </c:pt>
                <c:pt idx="4">
                  <c:v>平成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令和 元</c:v>
                </c:pt>
                <c:pt idx="35">
                  <c:v>2</c:v>
                </c:pt>
                <c:pt idx="36">
                  <c:v>3</c:v>
                </c:pt>
                <c:pt idx="37">
                  <c:v>4</c:v>
                </c:pt>
                <c:pt idx="38">
                  <c:v>5</c:v>
                </c:pt>
                <c:pt idx="39">
                  <c:v>6</c:v>
                </c:pt>
                <c:pt idx="40">
                  <c:v>7</c:v>
                </c:pt>
                <c:pt idx="41">
                  <c:v>8</c:v>
                </c:pt>
              </c:strCache>
            </c:strRef>
          </c:cat>
          <c:val>
            <c:numRef>
              <c:f>Sheet1!$B$2:$B$43</c:f>
              <c:numCache>
                <c:formatCode>0.0</c:formatCode>
                <c:ptCount val="42"/>
                <c:pt idx="0">
                  <c:v>53</c:v>
                </c:pt>
                <c:pt idx="1">
                  <c:v>53.6</c:v>
                </c:pt>
                <c:pt idx="2">
                  <c:v>57.7</c:v>
                </c:pt>
                <c:pt idx="3">
                  <c:v>61.5</c:v>
                </c:pt>
                <c:pt idx="4">
                  <c:v>65.900000000000006</c:v>
                </c:pt>
                <c:pt idx="5">
                  <c:v>69.3</c:v>
                </c:pt>
                <c:pt idx="6">
                  <c:v>70.5</c:v>
                </c:pt>
                <c:pt idx="7">
                  <c:v>70.5</c:v>
                </c:pt>
                <c:pt idx="8">
                  <c:v>75.099999999999994</c:v>
                </c:pt>
                <c:pt idx="9">
                  <c:v>73.599999999999994</c:v>
                </c:pt>
                <c:pt idx="10">
                  <c:v>75.900000000000006</c:v>
                </c:pt>
                <c:pt idx="11">
                  <c:v>78.8</c:v>
                </c:pt>
                <c:pt idx="12">
                  <c:v>78.5</c:v>
                </c:pt>
                <c:pt idx="13">
                  <c:v>84.4</c:v>
                </c:pt>
                <c:pt idx="14">
                  <c:v>89</c:v>
                </c:pt>
                <c:pt idx="15">
                  <c:v>89.3</c:v>
                </c:pt>
                <c:pt idx="16">
                  <c:v>84.8</c:v>
                </c:pt>
                <c:pt idx="17">
                  <c:v>83.7</c:v>
                </c:pt>
                <c:pt idx="18">
                  <c:v>82.4</c:v>
                </c:pt>
                <c:pt idx="19">
                  <c:v>84.9</c:v>
                </c:pt>
                <c:pt idx="20">
                  <c:v>85.5</c:v>
                </c:pt>
                <c:pt idx="21">
                  <c:v>81</c:v>
                </c:pt>
                <c:pt idx="22">
                  <c:v>81.8</c:v>
                </c:pt>
                <c:pt idx="23">
                  <c:v>84.7</c:v>
                </c:pt>
                <c:pt idx="24">
                  <c:v>101</c:v>
                </c:pt>
                <c:pt idx="25">
                  <c:v>95.3</c:v>
                </c:pt>
                <c:pt idx="26">
                  <c:v>100.7</c:v>
                </c:pt>
                <c:pt idx="27">
                  <c:v>97.1</c:v>
                </c:pt>
                <c:pt idx="28">
                  <c:v>100.2</c:v>
                </c:pt>
                <c:pt idx="29">
                  <c:v>98.8</c:v>
                </c:pt>
                <c:pt idx="30">
                  <c:v>98.2</c:v>
                </c:pt>
                <c:pt idx="31">
                  <c:v>97.5</c:v>
                </c:pt>
                <c:pt idx="32">
                  <c:v>98.1</c:v>
                </c:pt>
                <c:pt idx="33">
                  <c:v>99</c:v>
                </c:pt>
                <c:pt idx="34">
                  <c:v>101.4</c:v>
                </c:pt>
                <c:pt idx="35">
                  <c:v>147.6</c:v>
                </c:pt>
                <c:pt idx="36">
                  <c:v>144.6</c:v>
                </c:pt>
                <c:pt idx="37">
                  <c:v>132.4</c:v>
                </c:pt>
                <c:pt idx="38">
                  <c:v>127.6</c:v>
                </c:pt>
                <c:pt idx="39">
                  <c:v>123</c:v>
                </c:pt>
                <c:pt idx="40">
                  <c:v>133.5</c:v>
                </c:pt>
                <c:pt idx="41">
                  <c:v>122.3</c:v>
                </c:pt>
              </c:numCache>
            </c:numRef>
          </c:val>
          <c:smooth val="0"/>
          <c:extLst>
            <c:ext xmlns:c16="http://schemas.microsoft.com/office/drawing/2014/chart" uri="{C3380CC4-5D6E-409C-BE32-E72D297353CC}">
              <c16:uniqueId val="{00000004-016C-49D9-A158-DB3D643DC937}"/>
            </c:ext>
          </c:extLst>
        </c:ser>
        <c:ser>
          <c:idx val="1"/>
          <c:order val="1"/>
          <c:tx>
            <c:strRef>
              <c:f>Sheet1!$C$1</c:f>
              <c:strCache>
                <c:ptCount val="1"/>
                <c:pt idx="0">
                  <c:v>一般会計税収</c:v>
                </c:pt>
              </c:strCache>
            </c:strRef>
          </c:tx>
          <c:marker>
            <c:symbol val="circle"/>
            <c:size val="5"/>
          </c:marker>
          <c:dLbls>
            <c:dLbl>
              <c:idx val="30"/>
              <c:layout>
                <c:manualLayout>
                  <c:x val="-2.1705875489813863E-2"/>
                  <c:y val="-3.50453172205438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65-4675-9D38-3255E19E70E4}"/>
                </c:ext>
              </c:extLst>
            </c:dLbl>
            <c:dLbl>
              <c:idx val="31"/>
              <c:layout>
                <c:manualLayout>
                  <c:x val="-1.8814657564262725E-2"/>
                  <c:y val="2.7794561933534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65-4675-9D38-3255E19E70E4}"/>
                </c:ext>
              </c:extLst>
            </c:dLbl>
            <c:dLbl>
              <c:idx val="33"/>
              <c:layout>
                <c:manualLayout>
                  <c:x val="-2.0260266527038294E-2"/>
                  <c:y val="-3.02114803625377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65-4675-9D38-3255E19E70E4}"/>
                </c:ext>
              </c:extLst>
            </c:dLbl>
            <c:dLbl>
              <c:idx val="34"/>
              <c:layout>
                <c:manualLayout>
                  <c:x val="-2.170587548981397E-2"/>
                  <c:y val="2.7794561933534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65-4675-9D38-3255E19E70E4}"/>
                </c:ext>
              </c:extLst>
            </c:dLbl>
            <c:dLbl>
              <c:idx val="36"/>
              <c:layout>
                <c:manualLayout>
                  <c:x val="-2.748831134091614E-2"/>
                  <c:y val="-3.02114803625377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65-4675-9D38-3255E19E70E4}"/>
                </c:ext>
              </c:extLst>
            </c:dLbl>
            <c:dLbl>
              <c:idx val="38"/>
              <c:layout>
                <c:manualLayout>
                  <c:x val="-2.1201278282571023E-2"/>
                  <c:y val="-3.2628398791540877E-2"/>
                </c:manualLayout>
              </c:layout>
              <c:spPr>
                <a:noFill/>
                <a:ln>
                  <a:noFill/>
                </a:ln>
                <a:effectLst/>
              </c:spPr>
              <c:txPr>
                <a:bodyPr/>
                <a:lstStyle/>
                <a:p>
                  <a:pPr>
                    <a:defRPr sz="900" b="0">
                      <a:solidFill>
                        <a:schemeClr val="accent5">
                          <a:lumMod val="75000"/>
                        </a:schemeClr>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65-4675-9D38-3255E19E70E4}"/>
                </c:ext>
              </c:extLst>
            </c:dLbl>
            <c:dLbl>
              <c:idx val="39"/>
              <c:layout>
                <c:manualLayout>
                  <c:x val="-1.6464689293672154E-2"/>
                  <c:y val="-2.6223564954682779E-2"/>
                </c:manualLayout>
              </c:layout>
              <c:spPr>
                <a:noFill/>
                <a:ln>
                  <a:noFill/>
                </a:ln>
                <a:effectLst/>
              </c:spPr>
              <c:txPr>
                <a:bodyPr/>
                <a:lstStyle/>
                <a:p>
                  <a:pPr>
                    <a:defRPr sz="1000" b="0">
                      <a:solidFill>
                        <a:schemeClr val="accent5">
                          <a:lumMod val="75000"/>
                        </a:schemeClr>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17-497A-980E-39781DD0D904}"/>
                </c:ext>
              </c:extLst>
            </c:dLbl>
            <c:dLbl>
              <c:idx val="40"/>
              <c:layout>
                <c:manualLayout>
                  <c:x val="-2.4753150886858335E-2"/>
                  <c:y val="-3.3474320241691842E-2"/>
                </c:manualLayout>
              </c:layout>
              <c:tx>
                <c:rich>
                  <a:bodyPr/>
                  <a:lstStyle/>
                  <a:p>
                    <a:pPr>
                      <a:defRPr sz="1000" b="1">
                        <a:solidFill>
                          <a:schemeClr val="accent5">
                            <a:lumMod val="75000"/>
                          </a:schemeClr>
                        </a:solidFill>
                      </a:defRPr>
                    </a:pPr>
                    <a:fld id="{42546EBA-53BC-446F-846A-9E49633033EC}" type="VALUE">
                      <a:rPr lang="en-US" altLang="ja-JP" b="0" dirty="0"/>
                      <a:pPr>
                        <a:defRPr sz="1000" b="1">
                          <a:solidFill>
                            <a:schemeClr val="accent5">
                              <a:lumMod val="75000"/>
                            </a:schemeClr>
                          </a:solidFill>
                        </a:defRPr>
                      </a:pPr>
                      <a:t>[値]</a:t>
                    </a:fld>
                    <a:endParaRPr lang="ja-JP" altLang="en-US"/>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3.3928442356342611E-2"/>
                      <c:h val="5.0030211480362539E-2"/>
                    </c:manualLayout>
                  </c15:layout>
                  <c15:dlblFieldTable/>
                  <c15:showDataLabelsRange val="0"/>
                </c:ext>
                <c:ext xmlns:c16="http://schemas.microsoft.com/office/drawing/2014/chart" uri="{C3380CC4-5D6E-409C-BE32-E72D297353CC}">
                  <c16:uniqueId val="{00000003-F9C2-4511-B463-3DA547614672}"/>
                </c:ext>
              </c:extLst>
            </c:dLbl>
            <c:dLbl>
              <c:idx val="41"/>
              <c:layout>
                <c:manualLayout>
                  <c:x val="-7.236581874681851E-3"/>
                  <c:y val="-2.3806646525679757E-2"/>
                </c:manualLayout>
              </c:layout>
              <c:tx>
                <c:rich>
                  <a:bodyPr/>
                  <a:lstStyle/>
                  <a:p>
                    <a:fld id="{E91B20EF-D9E2-4EE1-88F1-73E942EB984F}" type="VALUE">
                      <a:rPr lang="en-US" altLang="ja-JP" b="1"/>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FF-470A-82BB-C11C81BABE9A}"/>
                </c:ext>
              </c:extLst>
            </c:dLbl>
            <c:spPr>
              <a:noFill/>
              <a:ln>
                <a:noFill/>
              </a:ln>
              <a:effectLst/>
            </c:spPr>
            <c:txPr>
              <a:bodyPr/>
              <a:lstStyle/>
              <a:p>
                <a:pPr>
                  <a:defRPr sz="900">
                    <a:solidFill>
                      <a:schemeClr val="accent5">
                        <a:lumMod val="75000"/>
                      </a:schemeClr>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Sheet1!$A$2:$A$43</c:f>
              <c:strCache>
                <c:ptCount val="42"/>
                <c:pt idx="0">
                  <c:v>60</c:v>
                </c:pt>
                <c:pt idx="1">
                  <c:v>61</c:v>
                </c:pt>
                <c:pt idx="2">
                  <c:v>62</c:v>
                </c:pt>
                <c:pt idx="3">
                  <c:v>63</c:v>
                </c:pt>
                <c:pt idx="4">
                  <c:v>平成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令和 元</c:v>
                </c:pt>
                <c:pt idx="35">
                  <c:v>2</c:v>
                </c:pt>
                <c:pt idx="36">
                  <c:v>3</c:v>
                </c:pt>
                <c:pt idx="37">
                  <c:v>4</c:v>
                </c:pt>
                <c:pt idx="38">
                  <c:v>5</c:v>
                </c:pt>
                <c:pt idx="39">
                  <c:v>6</c:v>
                </c:pt>
                <c:pt idx="40">
                  <c:v>7</c:v>
                </c:pt>
                <c:pt idx="41">
                  <c:v>8</c:v>
                </c:pt>
              </c:strCache>
            </c:strRef>
          </c:cat>
          <c:val>
            <c:numRef>
              <c:f>Sheet1!$C$2:$C$43</c:f>
              <c:numCache>
                <c:formatCode>0.0</c:formatCode>
                <c:ptCount val="42"/>
                <c:pt idx="0">
                  <c:v>38.200000000000003</c:v>
                </c:pt>
                <c:pt idx="1">
                  <c:v>41.9</c:v>
                </c:pt>
                <c:pt idx="2">
                  <c:v>46.8</c:v>
                </c:pt>
                <c:pt idx="3">
                  <c:v>50.8</c:v>
                </c:pt>
                <c:pt idx="4">
                  <c:v>54.9</c:v>
                </c:pt>
                <c:pt idx="5">
                  <c:v>60.1</c:v>
                </c:pt>
                <c:pt idx="6">
                  <c:v>59.8</c:v>
                </c:pt>
                <c:pt idx="7">
                  <c:v>54.4</c:v>
                </c:pt>
                <c:pt idx="8">
                  <c:v>54.1</c:v>
                </c:pt>
                <c:pt idx="9">
                  <c:v>51</c:v>
                </c:pt>
                <c:pt idx="10">
                  <c:v>51.9</c:v>
                </c:pt>
                <c:pt idx="11">
                  <c:v>52.1</c:v>
                </c:pt>
                <c:pt idx="12">
                  <c:v>53.9</c:v>
                </c:pt>
                <c:pt idx="13">
                  <c:v>49.4</c:v>
                </c:pt>
                <c:pt idx="14">
                  <c:v>47.2</c:v>
                </c:pt>
                <c:pt idx="15">
                  <c:v>50.7</c:v>
                </c:pt>
                <c:pt idx="16">
                  <c:v>47.9</c:v>
                </c:pt>
                <c:pt idx="17">
                  <c:v>43.8</c:v>
                </c:pt>
                <c:pt idx="18">
                  <c:v>43.3</c:v>
                </c:pt>
                <c:pt idx="19">
                  <c:v>45.6</c:v>
                </c:pt>
                <c:pt idx="20">
                  <c:v>49.1</c:v>
                </c:pt>
                <c:pt idx="21">
                  <c:v>49.1</c:v>
                </c:pt>
                <c:pt idx="22">
                  <c:v>51</c:v>
                </c:pt>
                <c:pt idx="23">
                  <c:v>44.3</c:v>
                </c:pt>
                <c:pt idx="24">
                  <c:v>38.700000000000003</c:v>
                </c:pt>
                <c:pt idx="25">
                  <c:v>41.5</c:v>
                </c:pt>
                <c:pt idx="26">
                  <c:v>42.8</c:v>
                </c:pt>
                <c:pt idx="27">
                  <c:v>43.9</c:v>
                </c:pt>
                <c:pt idx="28">
                  <c:v>47</c:v>
                </c:pt>
                <c:pt idx="29">
                  <c:v>54</c:v>
                </c:pt>
                <c:pt idx="30">
                  <c:v>56.3</c:v>
                </c:pt>
                <c:pt idx="31">
                  <c:v>55.5</c:v>
                </c:pt>
                <c:pt idx="32">
                  <c:v>58.8</c:v>
                </c:pt>
                <c:pt idx="33">
                  <c:v>60.4</c:v>
                </c:pt>
                <c:pt idx="34">
                  <c:v>58.4</c:v>
                </c:pt>
                <c:pt idx="35">
                  <c:v>60.8</c:v>
                </c:pt>
                <c:pt idx="36">
                  <c:v>67</c:v>
                </c:pt>
                <c:pt idx="37">
                  <c:v>71.099999999999994</c:v>
                </c:pt>
                <c:pt idx="38">
                  <c:v>72.099999999999994</c:v>
                </c:pt>
                <c:pt idx="39">
                  <c:v>75.2</c:v>
                </c:pt>
                <c:pt idx="40">
                  <c:v>80.7</c:v>
                </c:pt>
                <c:pt idx="41">
                  <c:v>83.7</c:v>
                </c:pt>
              </c:numCache>
            </c:numRef>
          </c:val>
          <c:smooth val="0"/>
          <c:extLst>
            <c:ext xmlns:c16="http://schemas.microsoft.com/office/drawing/2014/chart" uri="{C3380CC4-5D6E-409C-BE32-E72D297353CC}">
              <c16:uniqueId val="{00000005-016C-49D9-A158-DB3D643DC937}"/>
            </c:ext>
          </c:extLst>
        </c:ser>
        <c:dLbls>
          <c:showLegendKey val="0"/>
          <c:showVal val="0"/>
          <c:showCatName val="0"/>
          <c:showSerName val="0"/>
          <c:showPercent val="0"/>
          <c:showBubbleSize val="0"/>
        </c:dLbls>
        <c:marker val="1"/>
        <c:smooth val="0"/>
        <c:axId val="233858176"/>
        <c:axId val="233859712"/>
      </c:lineChart>
      <c:catAx>
        <c:axId val="233858176"/>
        <c:scaling>
          <c:orientation val="minMax"/>
        </c:scaling>
        <c:delete val="0"/>
        <c:axPos val="b"/>
        <c:numFmt formatCode="General" sourceLinked="1"/>
        <c:majorTickMark val="out"/>
        <c:minorTickMark val="none"/>
        <c:tickLblPos val="nextTo"/>
        <c:crossAx val="233859712"/>
        <c:crosses val="autoZero"/>
        <c:auto val="1"/>
        <c:lblAlgn val="ctr"/>
        <c:lblOffset val="100"/>
        <c:noMultiLvlLbl val="0"/>
      </c:catAx>
      <c:valAx>
        <c:axId val="233859712"/>
        <c:scaling>
          <c:orientation val="minMax"/>
        </c:scaling>
        <c:delete val="0"/>
        <c:axPos val="l"/>
        <c:majorGridlines>
          <c:spPr>
            <a:ln w="6347" cmpd="sng">
              <a:prstDash val="sysDot"/>
            </a:ln>
          </c:spPr>
        </c:majorGridlines>
        <c:numFmt formatCode="0" sourceLinked="0"/>
        <c:majorTickMark val="out"/>
        <c:minorTickMark val="none"/>
        <c:tickLblPos val="nextTo"/>
        <c:crossAx val="233858176"/>
        <c:crosses val="autoZero"/>
        <c:crossBetween val="between"/>
      </c:valAx>
      <c:spPr>
        <a:solidFill>
          <a:schemeClr val="accent6">
            <a:lumMod val="20000"/>
            <a:lumOff val="80000"/>
          </a:schemeClr>
        </a:solidFill>
        <a:ln w="6347">
          <a:solidFill>
            <a:schemeClr val="tx1"/>
          </a:solidFill>
          <a:prstDash val="sysDot"/>
        </a:ln>
      </c:spPr>
    </c:plotArea>
    <c:legend>
      <c:legendPos val="l"/>
      <c:layout>
        <c:manualLayout>
          <c:xMode val="edge"/>
          <c:yMode val="edge"/>
          <c:x val="0.10520276514731433"/>
          <c:y val="0.10877572368671307"/>
          <c:w val="0.19184025615432956"/>
          <c:h val="0.14914146601240064"/>
        </c:manualLayout>
      </c:layout>
      <c:overlay val="1"/>
      <c:spPr>
        <a:solidFill>
          <a:schemeClr val="bg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38100" dir="2700000" algn="tl" rotWithShape="0">
            <a:prstClr val="black">
              <a:alpha val="40000"/>
            </a:prstClr>
          </a:outerShdw>
        </a:effectLst>
      </c:spPr>
    </c:legend>
    <c:plotVisOnly val="1"/>
    <c:dispBlanksAs val="gap"/>
    <c:showDLblsOverMax val="0"/>
  </c:chart>
  <c:spPr>
    <a:ln>
      <a:noFill/>
    </a:ln>
  </c:spPr>
  <c:txPr>
    <a:bodyPr/>
    <a:lstStyle/>
    <a:p>
      <a:pPr>
        <a:defRPr>
          <a:latin typeface="ＭＳ Ｐゴシック" pitchFamily="50" charset="-128"/>
          <a:ea typeface="ＭＳ Ｐゴシック" pitchFamily="50" charset="-128"/>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084089477101E-2"/>
          <c:y val="3.661962815117125E-2"/>
          <c:w val="0.88144932825823452"/>
          <c:h val="0.89360294797342799"/>
        </c:manualLayout>
      </c:layout>
      <c:areaChart>
        <c:grouping val="stacked"/>
        <c:varyColors val="0"/>
        <c:ser>
          <c:idx val="0"/>
          <c:order val="0"/>
          <c:tx>
            <c:strRef>
              <c:f>Sheet1!$B$1</c:f>
              <c:strCache>
                <c:ptCount val="1"/>
                <c:pt idx="0">
                  <c:v>系列 1</c:v>
                </c:pt>
              </c:strCache>
            </c:strRef>
          </c:tx>
          <c:spPr>
            <a:solidFill>
              <a:schemeClr val="accent1">
                <a:lumMod val="40000"/>
                <a:lumOff val="60000"/>
              </a:schemeClr>
            </a:solidFill>
            <a:ln w="28575">
              <a:solidFill>
                <a:schemeClr val="accent1">
                  <a:lumMod val="60000"/>
                  <a:lumOff val="40000"/>
                </a:schemeClr>
              </a:solidFill>
            </a:ln>
            <a:effectLst/>
          </c:spPr>
          <c:cat>
            <c:strRef>
              <c:f>Sheet1!$A$3:$A$62</c:f>
              <c:strCache>
                <c:ptCount val="60"/>
                <c:pt idx="0">
                  <c:v>昭41</c:v>
                </c:pt>
                <c:pt idx="1">
                  <c:v>42</c:v>
                </c:pt>
                <c:pt idx="2">
                  <c:v>43</c:v>
                </c:pt>
                <c:pt idx="3">
                  <c:v>44</c:v>
                </c:pt>
                <c:pt idx="4">
                  <c:v>45</c:v>
                </c:pt>
                <c:pt idx="5">
                  <c:v>46</c:v>
                </c:pt>
                <c:pt idx="6">
                  <c:v>47</c:v>
                </c:pt>
                <c:pt idx="7">
                  <c:v>48</c:v>
                </c:pt>
                <c:pt idx="8">
                  <c:v>49</c:v>
                </c:pt>
                <c:pt idx="9">
                  <c:v>50</c:v>
                </c:pt>
                <c:pt idx="10">
                  <c:v>51</c:v>
                </c:pt>
                <c:pt idx="11">
                  <c:v>52</c:v>
                </c:pt>
                <c:pt idx="12">
                  <c:v>53</c:v>
                </c:pt>
                <c:pt idx="13">
                  <c:v>54</c:v>
                </c:pt>
                <c:pt idx="14">
                  <c:v>55</c:v>
                </c:pt>
                <c:pt idx="15">
                  <c:v>56</c:v>
                </c:pt>
                <c:pt idx="16">
                  <c:v>57</c:v>
                </c:pt>
                <c:pt idx="17">
                  <c:v>58</c:v>
                </c:pt>
                <c:pt idx="18">
                  <c:v>59</c:v>
                </c:pt>
                <c:pt idx="19">
                  <c:v>60</c:v>
                </c:pt>
                <c:pt idx="20">
                  <c:v>61</c:v>
                </c:pt>
                <c:pt idx="21">
                  <c:v>62</c:v>
                </c:pt>
                <c:pt idx="22">
                  <c:v>63</c:v>
                </c:pt>
                <c:pt idx="23">
                  <c:v>平1</c:v>
                </c:pt>
                <c:pt idx="24">
                  <c:v>平2</c:v>
                </c:pt>
                <c:pt idx="25">
                  <c:v>3</c:v>
                </c:pt>
                <c:pt idx="26">
                  <c:v>4</c:v>
                </c:pt>
                <c:pt idx="27">
                  <c:v>5</c:v>
                </c:pt>
                <c:pt idx="28">
                  <c:v>6</c:v>
                </c:pt>
                <c:pt idx="29">
                  <c:v>7</c:v>
                </c:pt>
                <c:pt idx="30">
                  <c:v>8</c:v>
                </c:pt>
                <c:pt idx="31">
                  <c:v>9</c:v>
                </c:pt>
                <c:pt idx="32">
                  <c:v>10</c:v>
                </c:pt>
                <c:pt idx="33">
                  <c:v>11</c:v>
                </c:pt>
                <c:pt idx="34">
                  <c:v>12</c:v>
                </c:pt>
                <c:pt idx="35">
                  <c:v>13</c:v>
                </c:pt>
                <c:pt idx="36">
                  <c:v>14</c:v>
                </c:pt>
                <c:pt idx="37">
                  <c:v>15</c:v>
                </c:pt>
                <c:pt idx="38">
                  <c:v>16</c:v>
                </c:pt>
                <c:pt idx="39">
                  <c:v>17</c:v>
                </c:pt>
                <c:pt idx="40">
                  <c:v>18</c:v>
                </c:pt>
                <c:pt idx="41">
                  <c:v>19</c:v>
                </c:pt>
                <c:pt idx="42">
                  <c:v>20</c:v>
                </c:pt>
                <c:pt idx="43">
                  <c:v>21</c:v>
                </c:pt>
                <c:pt idx="44">
                  <c:v>22</c:v>
                </c:pt>
                <c:pt idx="45">
                  <c:v>23</c:v>
                </c:pt>
                <c:pt idx="46">
                  <c:v>24</c:v>
                </c:pt>
                <c:pt idx="47">
                  <c:v>25</c:v>
                </c:pt>
                <c:pt idx="48">
                  <c:v>26</c:v>
                </c:pt>
                <c:pt idx="49">
                  <c:v>27</c:v>
                </c:pt>
                <c:pt idx="50">
                  <c:v>28</c:v>
                </c:pt>
                <c:pt idx="51">
                  <c:v>29</c:v>
                </c:pt>
                <c:pt idx="52">
                  <c:v>30</c:v>
                </c:pt>
                <c:pt idx="53">
                  <c:v>令1</c:v>
                </c:pt>
                <c:pt idx="54">
                  <c:v>令2</c:v>
                </c:pt>
                <c:pt idx="55">
                  <c:v>3</c:v>
                </c:pt>
                <c:pt idx="56">
                  <c:v>4</c:v>
                </c:pt>
                <c:pt idx="57">
                  <c:v>5</c:v>
                </c:pt>
                <c:pt idx="58">
                  <c:v>6</c:v>
                </c:pt>
                <c:pt idx="59">
                  <c:v>7</c:v>
                </c:pt>
              </c:strCache>
            </c:strRef>
          </c:cat>
          <c:val>
            <c:numRef>
              <c:f>Sheet1!$B$3:$B$62</c:f>
              <c:numCache>
                <c:formatCode>General</c:formatCode>
                <c:ptCount val="60"/>
                <c:pt idx="0">
                  <c:v>0</c:v>
                </c:pt>
                <c:pt idx="1">
                  <c:v>0</c:v>
                </c:pt>
                <c:pt idx="2">
                  <c:v>0</c:v>
                </c:pt>
                <c:pt idx="3">
                  <c:v>0</c:v>
                </c:pt>
                <c:pt idx="4">
                  <c:v>0</c:v>
                </c:pt>
                <c:pt idx="5">
                  <c:v>0</c:v>
                </c:pt>
                <c:pt idx="6">
                  <c:v>0</c:v>
                </c:pt>
                <c:pt idx="7">
                  <c:v>0</c:v>
                </c:pt>
                <c:pt idx="8">
                  <c:v>0</c:v>
                </c:pt>
                <c:pt idx="9">
                  <c:v>2</c:v>
                </c:pt>
                <c:pt idx="10">
                  <c:v>5</c:v>
                </c:pt>
                <c:pt idx="11">
                  <c:v>10</c:v>
                </c:pt>
                <c:pt idx="12">
                  <c:v>15</c:v>
                </c:pt>
                <c:pt idx="13">
                  <c:v>21</c:v>
                </c:pt>
                <c:pt idx="14">
                  <c:v>28</c:v>
                </c:pt>
                <c:pt idx="15">
                  <c:v>33</c:v>
                </c:pt>
                <c:pt idx="16">
                  <c:v>40</c:v>
                </c:pt>
                <c:pt idx="17">
                  <c:v>47</c:v>
                </c:pt>
                <c:pt idx="18">
                  <c:v>53</c:v>
                </c:pt>
                <c:pt idx="19">
                  <c:v>59</c:v>
                </c:pt>
                <c:pt idx="20">
                  <c:v>64</c:v>
                </c:pt>
                <c:pt idx="21">
                  <c:v>65</c:v>
                </c:pt>
                <c:pt idx="22">
                  <c:v>65</c:v>
                </c:pt>
                <c:pt idx="23">
                  <c:v>64</c:v>
                </c:pt>
                <c:pt idx="24">
                  <c:v>65</c:v>
                </c:pt>
                <c:pt idx="25">
                  <c:v>64</c:v>
                </c:pt>
                <c:pt idx="26">
                  <c:v>63</c:v>
                </c:pt>
                <c:pt idx="27">
                  <c:v>61</c:v>
                </c:pt>
                <c:pt idx="28">
                  <c:v>64</c:v>
                </c:pt>
                <c:pt idx="29">
                  <c:v>67</c:v>
                </c:pt>
                <c:pt idx="30">
                  <c:v>77</c:v>
                </c:pt>
                <c:pt idx="31">
                  <c:v>83</c:v>
                </c:pt>
                <c:pt idx="32">
                  <c:v>108</c:v>
                </c:pt>
                <c:pt idx="33">
                  <c:v>134</c:v>
                </c:pt>
                <c:pt idx="34">
                  <c:v>158</c:v>
                </c:pt>
                <c:pt idx="35">
                  <c:v>176</c:v>
                </c:pt>
                <c:pt idx="36">
                  <c:v>199</c:v>
                </c:pt>
                <c:pt idx="37">
                  <c:v>231</c:v>
                </c:pt>
                <c:pt idx="38">
                  <c:v>258</c:v>
                </c:pt>
                <c:pt idx="39">
                  <c:v>280</c:v>
                </c:pt>
                <c:pt idx="40">
                  <c:v>288</c:v>
                </c:pt>
                <c:pt idx="41">
                  <c:v>305</c:v>
                </c:pt>
                <c:pt idx="42">
                  <c:v>321</c:v>
                </c:pt>
                <c:pt idx="43">
                  <c:v>356</c:v>
                </c:pt>
                <c:pt idx="44">
                  <c:v>390</c:v>
                </c:pt>
                <c:pt idx="45">
                  <c:v>411</c:v>
                </c:pt>
                <c:pt idx="46">
                  <c:v>445</c:v>
                </c:pt>
                <c:pt idx="47">
                  <c:v>477</c:v>
                </c:pt>
                <c:pt idx="48">
                  <c:v>506</c:v>
                </c:pt>
                <c:pt idx="49">
                  <c:v>534</c:v>
                </c:pt>
                <c:pt idx="50">
                  <c:v>555</c:v>
                </c:pt>
                <c:pt idx="51">
                  <c:v>579</c:v>
                </c:pt>
                <c:pt idx="52">
                  <c:v>598</c:v>
                </c:pt>
                <c:pt idx="53">
                  <c:v>608</c:v>
                </c:pt>
                <c:pt idx="54">
                  <c:v>657</c:v>
                </c:pt>
                <c:pt idx="55">
                  <c:v>699</c:v>
                </c:pt>
                <c:pt idx="56">
                  <c:v>730</c:v>
                </c:pt>
                <c:pt idx="57">
                  <c:v>752</c:v>
                </c:pt>
                <c:pt idx="58">
                  <c:v>771</c:v>
                </c:pt>
                <c:pt idx="59">
                  <c:v>820</c:v>
                </c:pt>
              </c:numCache>
            </c:numRef>
          </c:val>
          <c:extLst>
            <c:ext xmlns:c16="http://schemas.microsoft.com/office/drawing/2014/chart" uri="{C3380CC4-5D6E-409C-BE32-E72D297353CC}">
              <c16:uniqueId val="{00000000-A3BB-4C11-98B4-8149FEBC228D}"/>
            </c:ext>
          </c:extLst>
        </c:ser>
        <c:ser>
          <c:idx val="1"/>
          <c:order val="1"/>
          <c:tx>
            <c:strRef>
              <c:f>Sheet1!$C$1</c:f>
              <c:strCache>
                <c:ptCount val="1"/>
                <c:pt idx="0">
                  <c:v>系列 2</c:v>
                </c:pt>
              </c:strCache>
            </c:strRef>
          </c:tx>
          <c:spPr>
            <a:solidFill>
              <a:schemeClr val="accent2">
                <a:lumMod val="20000"/>
                <a:lumOff val="80000"/>
              </a:schemeClr>
            </a:solidFill>
            <a:ln w="28575">
              <a:solidFill>
                <a:schemeClr val="accent2">
                  <a:lumMod val="40000"/>
                  <a:lumOff val="60000"/>
                </a:schemeClr>
              </a:solidFill>
            </a:ln>
            <a:effectLst/>
          </c:spPr>
          <c:cat>
            <c:strRef>
              <c:f>Sheet1!$A$3:$A$62</c:f>
              <c:strCache>
                <c:ptCount val="60"/>
                <c:pt idx="0">
                  <c:v>昭41</c:v>
                </c:pt>
                <c:pt idx="1">
                  <c:v>42</c:v>
                </c:pt>
                <c:pt idx="2">
                  <c:v>43</c:v>
                </c:pt>
                <c:pt idx="3">
                  <c:v>44</c:v>
                </c:pt>
                <c:pt idx="4">
                  <c:v>45</c:v>
                </c:pt>
                <c:pt idx="5">
                  <c:v>46</c:v>
                </c:pt>
                <c:pt idx="6">
                  <c:v>47</c:v>
                </c:pt>
                <c:pt idx="7">
                  <c:v>48</c:v>
                </c:pt>
                <c:pt idx="8">
                  <c:v>49</c:v>
                </c:pt>
                <c:pt idx="9">
                  <c:v>50</c:v>
                </c:pt>
                <c:pt idx="10">
                  <c:v>51</c:v>
                </c:pt>
                <c:pt idx="11">
                  <c:v>52</c:v>
                </c:pt>
                <c:pt idx="12">
                  <c:v>53</c:v>
                </c:pt>
                <c:pt idx="13">
                  <c:v>54</c:v>
                </c:pt>
                <c:pt idx="14">
                  <c:v>55</c:v>
                </c:pt>
                <c:pt idx="15">
                  <c:v>56</c:v>
                </c:pt>
                <c:pt idx="16">
                  <c:v>57</c:v>
                </c:pt>
                <c:pt idx="17">
                  <c:v>58</c:v>
                </c:pt>
                <c:pt idx="18">
                  <c:v>59</c:v>
                </c:pt>
                <c:pt idx="19">
                  <c:v>60</c:v>
                </c:pt>
                <c:pt idx="20">
                  <c:v>61</c:v>
                </c:pt>
                <c:pt idx="21">
                  <c:v>62</c:v>
                </c:pt>
                <c:pt idx="22">
                  <c:v>63</c:v>
                </c:pt>
                <c:pt idx="23">
                  <c:v>平1</c:v>
                </c:pt>
                <c:pt idx="24">
                  <c:v>平2</c:v>
                </c:pt>
                <c:pt idx="25">
                  <c:v>3</c:v>
                </c:pt>
                <c:pt idx="26">
                  <c:v>4</c:v>
                </c:pt>
                <c:pt idx="27">
                  <c:v>5</c:v>
                </c:pt>
                <c:pt idx="28">
                  <c:v>6</c:v>
                </c:pt>
                <c:pt idx="29">
                  <c:v>7</c:v>
                </c:pt>
                <c:pt idx="30">
                  <c:v>8</c:v>
                </c:pt>
                <c:pt idx="31">
                  <c:v>9</c:v>
                </c:pt>
                <c:pt idx="32">
                  <c:v>10</c:v>
                </c:pt>
                <c:pt idx="33">
                  <c:v>11</c:v>
                </c:pt>
                <c:pt idx="34">
                  <c:v>12</c:v>
                </c:pt>
                <c:pt idx="35">
                  <c:v>13</c:v>
                </c:pt>
                <c:pt idx="36">
                  <c:v>14</c:v>
                </c:pt>
                <c:pt idx="37">
                  <c:v>15</c:v>
                </c:pt>
                <c:pt idx="38">
                  <c:v>16</c:v>
                </c:pt>
                <c:pt idx="39">
                  <c:v>17</c:v>
                </c:pt>
                <c:pt idx="40">
                  <c:v>18</c:v>
                </c:pt>
                <c:pt idx="41">
                  <c:v>19</c:v>
                </c:pt>
                <c:pt idx="42">
                  <c:v>20</c:v>
                </c:pt>
                <c:pt idx="43">
                  <c:v>21</c:v>
                </c:pt>
                <c:pt idx="44">
                  <c:v>22</c:v>
                </c:pt>
                <c:pt idx="45">
                  <c:v>23</c:v>
                </c:pt>
                <c:pt idx="46">
                  <c:v>24</c:v>
                </c:pt>
                <c:pt idx="47">
                  <c:v>25</c:v>
                </c:pt>
                <c:pt idx="48">
                  <c:v>26</c:v>
                </c:pt>
                <c:pt idx="49">
                  <c:v>27</c:v>
                </c:pt>
                <c:pt idx="50">
                  <c:v>28</c:v>
                </c:pt>
                <c:pt idx="51">
                  <c:v>29</c:v>
                </c:pt>
                <c:pt idx="52">
                  <c:v>30</c:v>
                </c:pt>
                <c:pt idx="53">
                  <c:v>令1</c:v>
                </c:pt>
                <c:pt idx="54">
                  <c:v>令2</c:v>
                </c:pt>
                <c:pt idx="55">
                  <c:v>3</c:v>
                </c:pt>
                <c:pt idx="56">
                  <c:v>4</c:v>
                </c:pt>
                <c:pt idx="57">
                  <c:v>5</c:v>
                </c:pt>
                <c:pt idx="58">
                  <c:v>6</c:v>
                </c:pt>
                <c:pt idx="59">
                  <c:v>7</c:v>
                </c:pt>
              </c:strCache>
            </c:strRef>
          </c:cat>
          <c:val>
            <c:numRef>
              <c:f>Sheet1!$C$3:$C$62</c:f>
              <c:numCache>
                <c:formatCode>General</c:formatCode>
                <c:ptCount val="60"/>
                <c:pt idx="0">
                  <c:v>1</c:v>
                </c:pt>
                <c:pt idx="1">
                  <c:v>2</c:v>
                </c:pt>
                <c:pt idx="2">
                  <c:v>2</c:v>
                </c:pt>
                <c:pt idx="3">
                  <c:v>2</c:v>
                </c:pt>
                <c:pt idx="4">
                  <c:v>3</c:v>
                </c:pt>
                <c:pt idx="5">
                  <c:v>4</c:v>
                </c:pt>
                <c:pt idx="6">
                  <c:v>6</c:v>
                </c:pt>
                <c:pt idx="7">
                  <c:v>8</c:v>
                </c:pt>
                <c:pt idx="8">
                  <c:v>10</c:v>
                </c:pt>
                <c:pt idx="9">
                  <c:v>13</c:v>
                </c:pt>
                <c:pt idx="10">
                  <c:v>17</c:v>
                </c:pt>
                <c:pt idx="11">
                  <c:v>22</c:v>
                </c:pt>
                <c:pt idx="12">
                  <c:v>28</c:v>
                </c:pt>
                <c:pt idx="13">
                  <c:v>35</c:v>
                </c:pt>
                <c:pt idx="14">
                  <c:v>42</c:v>
                </c:pt>
                <c:pt idx="15">
                  <c:v>49</c:v>
                </c:pt>
                <c:pt idx="16">
                  <c:v>56</c:v>
                </c:pt>
                <c:pt idx="17">
                  <c:v>63</c:v>
                </c:pt>
                <c:pt idx="18">
                  <c:v>69</c:v>
                </c:pt>
                <c:pt idx="19">
                  <c:v>75</c:v>
                </c:pt>
                <c:pt idx="20">
                  <c:v>81</c:v>
                </c:pt>
                <c:pt idx="21">
                  <c:v>87</c:v>
                </c:pt>
                <c:pt idx="22">
                  <c:v>91</c:v>
                </c:pt>
                <c:pt idx="23">
                  <c:v>97</c:v>
                </c:pt>
                <c:pt idx="24">
                  <c:v>102</c:v>
                </c:pt>
                <c:pt idx="25">
                  <c:v>108</c:v>
                </c:pt>
                <c:pt idx="26">
                  <c:v>116</c:v>
                </c:pt>
                <c:pt idx="27">
                  <c:v>131</c:v>
                </c:pt>
                <c:pt idx="28">
                  <c:v>142</c:v>
                </c:pt>
                <c:pt idx="29">
                  <c:v>158</c:v>
                </c:pt>
                <c:pt idx="30">
                  <c:v>168</c:v>
                </c:pt>
                <c:pt idx="31">
                  <c:v>175</c:v>
                </c:pt>
                <c:pt idx="32">
                  <c:v>187</c:v>
                </c:pt>
                <c:pt idx="33">
                  <c:v>197</c:v>
                </c:pt>
                <c:pt idx="34">
                  <c:v>209</c:v>
                </c:pt>
                <c:pt idx="35">
                  <c:v>216</c:v>
                </c:pt>
                <c:pt idx="36">
                  <c:v>222</c:v>
                </c:pt>
                <c:pt idx="37">
                  <c:v>226</c:v>
                </c:pt>
                <c:pt idx="38">
                  <c:v>241</c:v>
                </c:pt>
                <c:pt idx="39">
                  <c:v>247</c:v>
                </c:pt>
                <c:pt idx="40">
                  <c:v>243</c:v>
                </c:pt>
                <c:pt idx="41">
                  <c:v>237</c:v>
                </c:pt>
                <c:pt idx="42">
                  <c:v>225</c:v>
                </c:pt>
                <c:pt idx="43">
                  <c:v>238</c:v>
                </c:pt>
                <c:pt idx="44">
                  <c:v>246</c:v>
                </c:pt>
                <c:pt idx="45">
                  <c:v>248</c:v>
                </c:pt>
                <c:pt idx="46">
                  <c:v>250</c:v>
                </c:pt>
                <c:pt idx="47">
                  <c:v>258</c:v>
                </c:pt>
                <c:pt idx="48">
                  <c:v>260</c:v>
                </c:pt>
                <c:pt idx="49">
                  <c:v>266</c:v>
                </c:pt>
                <c:pt idx="50">
                  <c:v>268</c:v>
                </c:pt>
                <c:pt idx="51">
                  <c:v>269</c:v>
                </c:pt>
                <c:pt idx="52">
                  <c:v>270</c:v>
                </c:pt>
                <c:pt idx="53">
                  <c:v>273</c:v>
                </c:pt>
                <c:pt idx="54">
                  <c:v>283</c:v>
                </c:pt>
                <c:pt idx="55">
                  <c:v>287</c:v>
                </c:pt>
                <c:pt idx="56">
                  <c:v>292</c:v>
                </c:pt>
                <c:pt idx="57">
                  <c:v>297</c:v>
                </c:pt>
                <c:pt idx="58">
                  <c:v>304</c:v>
                </c:pt>
                <c:pt idx="59">
                  <c:v>312</c:v>
                </c:pt>
              </c:numCache>
            </c:numRef>
          </c:val>
          <c:extLst>
            <c:ext xmlns:c16="http://schemas.microsoft.com/office/drawing/2014/chart" uri="{C3380CC4-5D6E-409C-BE32-E72D297353CC}">
              <c16:uniqueId val="{00000001-A3BB-4C11-98B4-8149FEBC228D}"/>
            </c:ext>
          </c:extLst>
        </c:ser>
        <c:ser>
          <c:idx val="2"/>
          <c:order val="2"/>
          <c:tx>
            <c:strRef>
              <c:f>Sheet1!$D$1</c:f>
              <c:strCache>
                <c:ptCount val="1"/>
                <c:pt idx="0">
                  <c:v>系列 3</c:v>
                </c:pt>
              </c:strCache>
            </c:strRef>
          </c:tx>
          <c:spPr>
            <a:solidFill>
              <a:srgbClr val="6DAC60"/>
            </a:solidFill>
            <a:ln>
              <a:noFill/>
            </a:ln>
            <a:effectLst/>
          </c:spPr>
          <c:cat>
            <c:strRef>
              <c:f>Sheet1!$A$3:$A$62</c:f>
              <c:strCache>
                <c:ptCount val="60"/>
                <c:pt idx="0">
                  <c:v>昭41</c:v>
                </c:pt>
                <c:pt idx="1">
                  <c:v>42</c:v>
                </c:pt>
                <c:pt idx="2">
                  <c:v>43</c:v>
                </c:pt>
                <c:pt idx="3">
                  <c:v>44</c:v>
                </c:pt>
                <c:pt idx="4">
                  <c:v>45</c:v>
                </c:pt>
                <c:pt idx="5">
                  <c:v>46</c:v>
                </c:pt>
                <c:pt idx="6">
                  <c:v>47</c:v>
                </c:pt>
                <c:pt idx="7">
                  <c:v>48</c:v>
                </c:pt>
                <c:pt idx="8">
                  <c:v>49</c:v>
                </c:pt>
                <c:pt idx="9">
                  <c:v>50</c:v>
                </c:pt>
                <c:pt idx="10">
                  <c:v>51</c:v>
                </c:pt>
                <c:pt idx="11">
                  <c:v>52</c:v>
                </c:pt>
                <c:pt idx="12">
                  <c:v>53</c:v>
                </c:pt>
                <c:pt idx="13">
                  <c:v>54</c:v>
                </c:pt>
                <c:pt idx="14">
                  <c:v>55</c:v>
                </c:pt>
                <c:pt idx="15">
                  <c:v>56</c:v>
                </c:pt>
                <c:pt idx="16">
                  <c:v>57</c:v>
                </c:pt>
                <c:pt idx="17">
                  <c:v>58</c:v>
                </c:pt>
                <c:pt idx="18">
                  <c:v>59</c:v>
                </c:pt>
                <c:pt idx="19">
                  <c:v>60</c:v>
                </c:pt>
                <c:pt idx="20">
                  <c:v>61</c:v>
                </c:pt>
                <c:pt idx="21">
                  <c:v>62</c:v>
                </c:pt>
                <c:pt idx="22">
                  <c:v>63</c:v>
                </c:pt>
                <c:pt idx="23">
                  <c:v>平1</c:v>
                </c:pt>
                <c:pt idx="24">
                  <c:v>平2</c:v>
                </c:pt>
                <c:pt idx="25">
                  <c:v>3</c:v>
                </c:pt>
                <c:pt idx="26">
                  <c:v>4</c:v>
                </c:pt>
                <c:pt idx="27">
                  <c:v>5</c:v>
                </c:pt>
                <c:pt idx="28">
                  <c:v>6</c:v>
                </c:pt>
                <c:pt idx="29">
                  <c:v>7</c:v>
                </c:pt>
                <c:pt idx="30">
                  <c:v>8</c:v>
                </c:pt>
                <c:pt idx="31">
                  <c:v>9</c:v>
                </c:pt>
                <c:pt idx="32">
                  <c:v>10</c:v>
                </c:pt>
                <c:pt idx="33">
                  <c:v>11</c:v>
                </c:pt>
                <c:pt idx="34">
                  <c:v>12</c:v>
                </c:pt>
                <c:pt idx="35">
                  <c:v>13</c:v>
                </c:pt>
                <c:pt idx="36">
                  <c:v>14</c:v>
                </c:pt>
                <c:pt idx="37">
                  <c:v>15</c:v>
                </c:pt>
                <c:pt idx="38">
                  <c:v>16</c:v>
                </c:pt>
                <c:pt idx="39">
                  <c:v>17</c:v>
                </c:pt>
                <c:pt idx="40">
                  <c:v>18</c:v>
                </c:pt>
                <c:pt idx="41">
                  <c:v>19</c:v>
                </c:pt>
                <c:pt idx="42">
                  <c:v>20</c:v>
                </c:pt>
                <c:pt idx="43">
                  <c:v>21</c:v>
                </c:pt>
                <c:pt idx="44">
                  <c:v>22</c:v>
                </c:pt>
                <c:pt idx="45">
                  <c:v>23</c:v>
                </c:pt>
                <c:pt idx="46">
                  <c:v>24</c:v>
                </c:pt>
                <c:pt idx="47">
                  <c:v>25</c:v>
                </c:pt>
                <c:pt idx="48">
                  <c:v>26</c:v>
                </c:pt>
                <c:pt idx="49">
                  <c:v>27</c:v>
                </c:pt>
                <c:pt idx="50">
                  <c:v>28</c:v>
                </c:pt>
                <c:pt idx="51">
                  <c:v>29</c:v>
                </c:pt>
                <c:pt idx="52">
                  <c:v>30</c:v>
                </c:pt>
                <c:pt idx="53">
                  <c:v>令1</c:v>
                </c:pt>
                <c:pt idx="54">
                  <c:v>令2</c:v>
                </c:pt>
                <c:pt idx="55">
                  <c:v>3</c:v>
                </c:pt>
                <c:pt idx="56">
                  <c:v>4</c:v>
                </c:pt>
                <c:pt idx="57">
                  <c:v>5</c:v>
                </c:pt>
                <c:pt idx="58">
                  <c:v>6</c:v>
                </c:pt>
                <c:pt idx="59">
                  <c:v>7</c:v>
                </c:pt>
              </c:strCache>
            </c:strRef>
          </c:cat>
          <c:val>
            <c:numRef>
              <c:f>Sheet1!$D$3:$D$62</c:f>
              <c:numCache>
                <c:formatCode>General</c:formatCode>
                <c:ptCount val="60"/>
                <c:pt idx="0">
                  <c:v>0</c:v>
                </c:pt>
                <c:pt idx="1">
                  <c:v>0</c:v>
                </c:pt>
                <c:pt idx="2">
                  <c:v>0</c:v>
                </c:pt>
                <c:pt idx="3">
                  <c:v>0</c:v>
                </c:pt>
                <c:pt idx="4">
                  <c:v>0</c:v>
                </c:pt>
                <c:pt idx="5">
                  <c:v>0</c:v>
                </c:pt>
                <c:pt idx="6">
                  <c:v>0</c:v>
                </c:pt>
                <c:pt idx="7">
                  <c:v>0</c:v>
                </c:pt>
                <c:pt idx="8">
                  <c:v>0</c:v>
                </c:pt>
                <c:pt idx="9">
                  <c:v>0</c:v>
                </c:pt>
                <c:pt idx="45">
                  <c:v>11</c:v>
                </c:pt>
                <c:pt idx="46">
                  <c:v>10</c:v>
                </c:pt>
                <c:pt idx="47">
                  <c:v>9</c:v>
                </c:pt>
                <c:pt idx="48">
                  <c:v>8</c:v>
                </c:pt>
                <c:pt idx="49">
                  <c:v>6</c:v>
                </c:pt>
                <c:pt idx="50">
                  <c:v>7</c:v>
                </c:pt>
                <c:pt idx="51">
                  <c:v>5</c:v>
                </c:pt>
                <c:pt idx="52">
                  <c:v>5</c:v>
                </c:pt>
                <c:pt idx="53">
                  <c:v>6</c:v>
                </c:pt>
                <c:pt idx="54">
                  <c:v>7</c:v>
                </c:pt>
                <c:pt idx="55">
                  <c:v>5</c:v>
                </c:pt>
                <c:pt idx="56">
                  <c:v>5</c:v>
                </c:pt>
                <c:pt idx="57">
                  <c:v>5</c:v>
                </c:pt>
                <c:pt idx="58">
                  <c:v>5</c:v>
                </c:pt>
                <c:pt idx="59">
                  <c:v>4</c:v>
                </c:pt>
              </c:numCache>
            </c:numRef>
          </c:val>
          <c:extLst>
            <c:ext xmlns:c16="http://schemas.microsoft.com/office/drawing/2014/chart" uri="{C3380CC4-5D6E-409C-BE32-E72D297353CC}">
              <c16:uniqueId val="{00000002-A3BB-4C11-98B4-8149FEBC228D}"/>
            </c:ext>
          </c:extLst>
        </c:ser>
        <c:dLbls>
          <c:showLegendKey val="0"/>
          <c:showVal val="0"/>
          <c:showCatName val="0"/>
          <c:showSerName val="0"/>
          <c:showPercent val="0"/>
          <c:showBubbleSize val="0"/>
        </c:dLbls>
        <c:axId val="897022160"/>
        <c:axId val="897022816"/>
      </c:areaChart>
      <c:catAx>
        <c:axId val="897022160"/>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897022816"/>
        <c:crosses val="autoZero"/>
        <c:auto val="1"/>
        <c:lblAlgn val="ctr"/>
        <c:lblOffset val="100"/>
        <c:tickLblSkip val="3"/>
        <c:tickMarkSkip val="3"/>
        <c:noMultiLvlLbl val="0"/>
      </c:catAx>
      <c:valAx>
        <c:axId val="8970228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7022160"/>
        <c:crosses val="autoZero"/>
        <c:crossBetween val="midCat"/>
        <c:majorUnit val="100"/>
      </c:valAx>
      <c:spPr>
        <a:noFill/>
        <a:ln>
          <a:solidFill>
            <a:schemeClr val="tx1"/>
          </a:solid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Sheet1!$B$2</c:f>
              <c:strCache>
                <c:ptCount val="1"/>
                <c:pt idx="0">
                  <c:v>租税負担率</c:v>
                </c:pt>
              </c:strCache>
            </c:strRef>
          </c:tx>
          <c:spPr>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Sheet1!$B$3:$B$8</c:f>
              <c:numCache>
                <c:formatCode>0.0_ </c:formatCode>
                <c:ptCount val="6"/>
                <c:pt idx="0">
                  <c:v>27.6</c:v>
                </c:pt>
                <c:pt idx="1">
                  <c:v>25.6</c:v>
                </c:pt>
                <c:pt idx="2">
                  <c:v>38.299999999999997</c:v>
                </c:pt>
                <c:pt idx="3">
                  <c:v>30.8</c:v>
                </c:pt>
                <c:pt idx="4">
                  <c:v>49.9</c:v>
                </c:pt>
                <c:pt idx="5">
                  <c:v>41.6</c:v>
                </c:pt>
              </c:numCache>
            </c:numRef>
          </c:val>
          <c:extLst>
            <c:ext xmlns:c16="http://schemas.microsoft.com/office/drawing/2014/chart" uri="{C3380CC4-5D6E-409C-BE32-E72D297353CC}">
              <c16:uniqueId val="{00000000-3174-48B8-BC18-DCA04A3A322B}"/>
            </c:ext>
          </c:extLst>
        </c:ser>
        <c:ser>
          <c:idx val="1"/>
          <c:order val="1"/>
          <c:tx>
            <c:strRef>
              <c:f>Sheet1!$C$2</c:f>
              <c:strCache>
                <c:ptCount val="1"/>
                <c:pt idx="0">
                  <c:v>社会保障負担率</c:v>
                </c:pt>
              </c:strCache>
            </c:strRef>
          </c:tx>
          <c:spPr>
            <a:solidFill>
              <a:srgbClr val="D9FBA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Sheet1!$C$3:$C$8</c:f>
              <c:numCache>
                <c:formatCode>0.0_ </c:formatCode>
                <c:ptCount val="6"/>
                <c:pt idx="0">
                  <c:v>18.100000000000001</c:v>
                </c:pt>
                <c:pt idx="1">
                  <c:v>8.6</c:v>
                </c:pt>
                <c:pt idx="2">
                  <c:v>11.5</c:v>
                </c:pt>
                <c:pt idx="3">
                  <c:v>22.6</c:v>
                </c:pt>
                <c:pt idx="4">
                  <c:v>5.3</c:v>
                </c:pt>
                <c:pt idx="5">
                  <c:v>23.1</c:v>
                </c:pt>
              </c:numCache>
            </c:numRef>
          </c:val>
          <c:extLst>
            <c:ext xmlns:c16="http://schemas.microsoft.com/office/drawing/2014/chart" uri="{C3380CC4-5D6E-409C-BE32-E72D297353CC}">
              <c16:uniqueId val="{00000001-3174-48B8-BC18-DCA04A3A322B}"/>
            </c:ext>
          </c:extLst>
        </c:ser>
        <c:ser>
          <c:idx val="2"/>
          <c:order val="2"/>
          <c:tx>
            <c:strRef>
              <c:f>Sheet1!$D$2</c:f>
              <c:strCache>
                <c:ptCount val="1"/>
                <c:pt idx="0">
                  <c:v>財政赤字対国民所得比</c:v>
                </c:pt>
              </c:strCache>
            </c:strRef>
          </c:tx>
          <c:spPr>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_);#,##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Sheet1!$D$3:$D$8</c:f>
              <c:numCache>
                <c:formatCode>0.0_ </c:formatCode>
                <c:ptCount val="6"/>
                <c:pt idx="0">
                  <c:v>-4.0999999999999996</c:v>
                </c:pt>
                <c:pt idx="1">
                  <c:v>-10.7</c:v>
                </c:pt>
                <c:pt idx="2">
                  <c:v>-8.6</c:v>
                </c:pt>
                <c:pt idx="3">
                  <c:v>-3.7</c:v>
                </c:pt>
                <c:pt idx="4">
                  <c:v>-2.5</c:v>
                </c:pt>
                <c:pt idx="5">
                  <c:v>-8.5</c:v>
                </c:pt>
              </c:numCache>
            </c:numRef>
          </c:val>
          <c:extLst>
            <c:ext xmlns:c16="http://schemas.microsoft.com/office/drawing/2014/chart" uri="{C3380CC4-5D6E-409C-BE32-E72D297353CC}">
              <c16:uniqueId val="{00000002-3174-48B8-BC18-DCA04A3A322B}"/>
            </c:ext>
          </c:extLst>
        </c:ser>
        <c:dLbls>
          <c:dLblPos val="ctr"/>
          <c:showLegendKey val="0"/>
          <c:showVal val="1"/>
          <c:showCatName val="0"/>
          <c:showSerName val="0"/>
          <c:showPercent val="0"/>
          <c:showBubbleSize val="0"/>
        </c:dLbls>
        <c:gapWidth val="75"/>
        <c:overlap val="100"/>
        <c:axId val="380867584"/>
        <c:axId val="380862992"/>
      </c:barChart>
      <c:catAx>
        <c:axId val="380867584"/>
        <c:scaling>
          <c:orientation val="minMax"/>
        </c:scaling>
        <c:delete val="1"/>
        <c:axPos val="b"/>
        <c:numFmt formatCode="General" sourceLinked="1"/>
        <c:majorTickMark val="out"/>
        <c:minorTickMark val="none"/>
        <c:tickLblPos val="nextTo"/>
        <c:crossAx val="380862992"/>
        <c:crosses val="autoZero"/>
        <c:auto val="1"/>
        <c:lblAlgn val="ctr"/>
        <c:lblOffset val="100"/>
        <c:noMultiLvlLbl val="0"/>
      </c:catAx>
      <c:valAx>
        <c:axId val="380862992"/>
        <c:scaling>
          <c:orientation val="minMax"/>
        </c:scaling>
        <c:delete val="0"/>
        <c:axPos val="l"/>
        <c:majorGridlines>
          <c:spPr>
            <a:ln w="9525" cap="flat" cmpd="sng" algn="ctr">
              <a:solidFill>
                <a:schemeClr val="tx1">
                  <a:lumMod val="50000"/>
                  <a:lumOff val="50000"/>
                </a:schemeClr>
              </a:solidFill>
              <a:round/>
            </a:ln>
            <a:effectLst/>
          </c:spPr>
        </c:majorGridlines>
        <c:numFmt formatCode="#,##0_);#,##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380867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A4A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日本</c:v>
                </c:pt>
                <c:pt idx="1">
                  <c:v>アメリカ</c:v>
                </c:pt>
                <c:pt idx="2">
                  <c:v>イギリス</c:v>
                </c:pt>
                <c:pt idx="3">
                  <c:v>ドイツ</c:v>
                </c:pt>
                <c:pt idx="4">
                  <c:v>スウェーデン</c:v>
                </c:pt>
                <c:pt idx="5">
                  <c:v>フランス</c:v>
                </c:pt>
              </c:strCache>
            </c:strRef>
          </c:cat>
          <c:val>
            <c:numRef>
              <c:f>Sheet1!$B$2:$B$7</c:f>
              <c:numCache>
                <c:formatCode>0.0_ </c:formatCode>
                <c:ptCount val="6"/>
                <c:pt idx="0">
                  <c:v>28.6</c:v>
                </c:pt>
                <c:pt idx="1">
                  <c:v>16.100000000000001</c:v>
                </c:pt>
                <c:pt idx="2">
                  <c:v>18.600000000000001</c:v>
                </c:pt>
                <c:pt idx="3">
                  <c:v>21.8</c:v>
                </c:pt>
                <c:pt idx="4">
                  <c:v>20.100000000000001</c:v>
                </c:pt>
                <c:pt idx="5">
                  <c:v>20.7</c:v>
                </c:pt>
              </c:numCache>
            </c:numRef>
          </c:val>
          <c:extLst>
            <c:ext xmlns:c16="http://schemas.microsoft.com/office/drawing/2014/chart" uri="{C3380CC4-5D6E-409C-BE32-E72D297353CC}">
              <c16:uniqueId val="{00000000-1979-48FE-89E2-C905802F5CEE}"/>
            </c:ext>
          </c:extLst>
        </c:ser>
        <c:dLbls>
          <c:showLegendKey val="0"/>
          <c:showVal val="0"/>
          <c:showCatName val="0"/>
          <c:showSerName val="0"/>
          <c:showPercent val="0"/>
          <c:showBubbleSize val="0"/>
        </c:dLbls>
        <c:gapWidth val="76"/>
        <c:overlap val="-24"/>
        <c:axId val="425419136"/>
        <c:axId val="425415856"/>
      </c:barChart>
      <c:catAx>
        <c:axId val="425419136"/>
        <c:scaling>
          <c:orientation val="minMax"/>
        </c:scaling>
        <c:delete val="1"/>
        <c:axPos val="b"/>
        <c:numFmt formatCode="General" sourceLinked="1"/>
        <c:majorTickMark val="out"/>
        <c:minorTickMark val="none"/>
        <c:tickLblPos val="nextTo"/>
        <c:crossAx val="425415856"/>
        <c:crossesAt val="0"/>
        <c:auto val="1"/>
        <c:lblAlgn val="ctr"/>
        <c:lblOffset val="100"/>
        <c:noMultiLvlLbl val="0"/>
      </c:catAx>
      <c:valAx>
        <c:axId val="425415856"/>
        <c:scaling>
          <c:orientation val="minMax"/>
        </c:scaling>
        <c:delete val="0"/>
        <c:axPos val="l"/>
        <c:majorGridlines>
          <c:spPr>
            <a:ln w="9525" cap="flat" cmpd="sng" algn="ctr">
              <a:solidFill>
                <a:schemeClr val="tx1">
                  <a:lumMod val="50000"/>
                  <a:lumOff val="50000"/>
                </a:schemeClr>
              </a:solidFill>
              <a:round/>
            </a:ln>
            <a:effectLst/>
          </c:spPr>
        </c:majorGridlines>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4254191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概算額</c:v>
                </c:pt>
              </c:strCache>
            </c:strRef>
          </c:tx>
          <c:spPr>
            <a:solidFill>
              <a:srgbClr val="FF9999"/>
            </a:solidFill>
          </c:spPr>
          <c:dPt>
            <c:idx val="0"/>
            <c:bubble3D val="0"/>
            <c:spPr>
              <a:solidFill>
                <a:schemeClr val="accent6">
                  <a:lumMod val="60000"/>
                  <a:lumOff val="40000"/>
                </a:schemeClr>
              </a:solidFill>
            </c:spPr>
            <c:extLst>
              <c:ext xmlns:c16="http://schemas.microsoft.com/office/drawing/2014/chart" uri="{C3380CC4-5D6E-409C-BE32-E72D297353CC}">
                <c16:uniqueId val="{00000001-E9FF-42B9-85CA-D5271F15154C}"/>
              </c:ext>
            </c:extLst>
          </c:dPt>
          <c:dPt>
            <c:idx val="1"/>
            <c:bubble3D val="0"/>
            <c:spPr>
              <a:solidFill>
                <a:schemeClr val="accent5">
                  <a:lumMod val="60000"/>
                  <a:lumOff val="40000"/>
                </a:schemeClr>
              </a:solidFill>
            </c:spPr>
            <c:extLst>
              <c:ext xmlns:c16="http://schemas.microsoft.com/office/drawing/2014/chart" uri="{C3380CC4-5D6E-409C-BE32-E72D297353CC}">
                <c16:uniqueId val="{00000003-E9FF-42B9-85CA-D5271F15154C}"/>
              </c:ext>
            </c:extLst>
          </c:dPt>
          <c:dPt>
            <c:idx val="2"/>
            <c:bubble3D val="0"/>
            <c:spPr>
              <a:solidFill>
                <a:schemeClr val="accent1">
                  <a:lumMod val="20000"/>
                  <a:lumOff val="80000"/>
                </a:schemeClr>
              </a:solidFill>
            </c:spPr>
            <c:extLst>
              <c:ext xmlns:c16="http://schemas.microsoft.com/office/drawing/2014/chart" uri="{C3380CC4-5D6E-409C-BE32-E72D297353CC}">
                <c16:uniqueId val="{00000005-E9FF-42B9-85CA-D5271F15154C}"/>
              </c:ext>
            </c:extLst>
          </c:dPt>
          <c:dPt>
            <c:idx val="4"/>
            <c:bubble3D val="0"/>
            <c:spPr>
              <a:solidFill>
                <a:schemeClr val="accent3">
                  <a:lumMod val="60000"/>
                  <a:lumOff val="40000"/>
                </a:schemeClr>
              </a:solidFill>
            </c:spPr>
            <c:extLst>
              <c:ext xmlns:c16="http://schemas.microsoft.com/office/drawing/2014/chart" uri="{C3380CC4-5D6E-409C-BE32-E72D297353CC}">
                <c16:uniqueId val="{00000007-A674-4FB8-8326-9F0BEB854E6F}"/>
              </c:ext>
            </c:extLst>
          </c:dPt>
          <c:dPt>
            <c:idx val="5"/>
            <c:bubble3D val="0"/>
            <c:spPr>
              <a:solidFill>
                <a:schemeClr val="accent4">
                  <a:lumMod val="40000"/>
                  <a:lumOff val="60000"/>
                </a:schemeClr>
              </a:solidFill>
            </c:spPr>
            <c:extLst>
              <c:ext xmlns:c16="http://schemas.microsoft.com/office/drawing/2014/chart" uri="{C3380CC4-5D6E-409C-BE32-E72D297353CC}">
                <c16:uniqueId val="{00000009-E9FF-42B9-85CA-D5271F15154C}"/>
              </c:ext>
            </c:extLst>
          </c:dPt>
          <c:dPt>
            <c:idx val="6"/>
            <c:bubble3D val="0"/>
            <c:spPr>
              <a:solidFill>
                <a:schemeClr val="tx2">
                  <a:lumMod val="20000"/>
                  <a:lumOff val="80000"/>
                </a:schemeClr>
              </a:solidFill>
            </c:spPr>
            <c:extLst>
              <c:ext xmlns:c16="http://schemas.microsoft.com/office/drawing/2014/chart" uri="{C3380CC4-5D6E-409C-BE32-E72D297353CC}">
                <c16:uniqueId val="{0000000B-E9FF-42B9-85CA-D5271F15154C}"/>
              </c:ext>
            </c:extLst>
          </c:dPt>
          <c:dLbls>
            <c:dLbl>
              <c:idx val="0"/>
              <c:layout>
                <c:manualLayout>
                  <c:x val="-0.16003822168958731"/>
                  <c:y val="0.106948157943674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9FF-42B9-85CA-D5271F15154C}"/>
                </c:ext>
              </c:extLst>
            </c:dLbl>
            <c:dLbl>
              <c:idx val="2"/>
              <c:layout>
                <c:manualLayout>
                  <c:x val="-0.16522102749719331"/>
                  <c:y val="-0.1582693142136910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9FF-42B9-85CA-D5271F15154C}"/>
                </c:ext>
              </c:extLst>
            </c:dLbl>
            <c:dLbl>
              <c:idx val="4"/>
              <c:layout>
                <c:manualLayout>
                  <c:x val="-0.12086080047755332"/>
                  <c:y val="9.99551625100729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674-4FB8-8326-9F0BEB854E6F}"/>
                </c:ext>
              </c:extLst>
            </c:dLbl>
            <c:dLbl>
              <c:idx val="5"/>
              <c:layout>
                <c:manualLayout>
                  <c:x val="3.9151570153522653E-3"/>
                  <c:y val="2.527645878006654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9FF-42B9-85CA-D5271F15154C}"/>
                </c:ext>
              </c:extLst>
            </c:dLbl>
            <c:dLbl>
              <c:idx val="6"/>
              <c:layout>
                <c:manualLayout>
                  <c:x val="5.2338261384692539E-2"/>
                  <c:y val="0.11841333140483912"/>
                </c:manualLayout>
              </c:layout>
              <c:numFmt formatCode="&quot;約&quot;0%" sourceLinked="0"/>
              <c:spPr>
                <a:noFill/>
                <a:ln>
                  <a:noFill/>
                </a:ln>
                <a:effectLst/>
              </c:spPr>
              <c:txPr>
                <a:bodyPr wrap="square" lIns="38100" tIns="19050" rIns="38100" bIns="19050" anchor="ctr">
                  <a:spAutoFit/>
                </a:bodyPr>
                <a:lstStyle/>
                <a:p>
                  <a:pPr>
                    <a:defRPr sz="16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9FF-42B9-85CA-D5271F15154C}"/>
                </c:ext>
              </c:extLst>
            </c:dLbl>
            <c:numFmt formatCode="&quot;約&quot;0%" sourceLinked="0"/>
            <c:spPr>
              <a:noFill/>
              <a:ln>
                <a:noFill/>
              </a:ln>
              <a:effectLst/>
            </c:spPr>
            <c:txPr>
              <a:bodyPr wrap="square" lIns="38100" tIns="19050" rIns="38100" bIns="19050" anchor="ctr">
                <a:spAutoFit/>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7"/>
                <c:pt idx="0">
                  <c:v>所得税</c:v>
                </c:pt>
                <c:pt idx="1">
                  <c:v>法人税</c:v>
                </c:pt>
                <c:pt idx="2">
                  <c:v>相続税</c:v>
                </c:pt>
                <c:pt idx="3">
                  <c:v>消費税</c:v>
                </c:pt>
                <c:pt idx="4">
                  <c:v>酒税</c:v>
                </c:pt>
                <c:pt idx="5">
                  <c:v>揮発油税</c:v>
                </c:pt>
                <c:pt idx="6">
                  <c:v>その他</c:v>
                </c:pt>
              </c:strCache>
            </c:strRef>
          </c:cat>
          <c:val>
            <c:numRef>
              <c:f>Sheet1!$B$2:$B$8</c:f>
              <c:numCache>
                <c:formatCode>General</c:formatCode>
                <c:ptCount val="7"/>
                <c:pt idx="0">
                  <c:v>253630</c:v>
                </c:pt>
                <c:pt idx="1">
                  <c:v>212720</c:v>
                </c:pt>
                <c:pt idx="2">
                  <c:v>38180</c:v>
                </c:pt>
                <c:pt idx="3">
                  <c:v>266880</c:v>
                </c:pt>
                <c:pt idx="4">
                  <c:v>11470</c:v>
                </c:pt>
                <c:pt idx="5">
                  <c:v>9720</c:v>
                </c:pt>
                <c:pt idx="6">
                  <c:v>44750</c:v>
                </c:pt>
              </c:numCache>
            </c:numRef>
          </c:val>
          <c:extLst>
            <c:ext xmlns:c16="http://schemas.microsoft.com/office/drawing/2014/chart" uri="{C3380CC4-5D6E-409C-BE32-E72D297353CC}">
              <c16:uniqueId val="{0000000C-E9FF-42B9-85CA-D5271F15154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2918934933155"/>
          <c:y val="5.7902295575261588E-2"/>
          <c:w val="0.82293518312780056"/>
          <c:h val="0.88419540884947678"/>
        </c:manualLayout>
      </c:layout>
      <c:pieChart>
        <c:varyColors val="1"/>
        <c:ser>
          <c:idx val="0"/>
          <c:order val="0"/>
          <c:tx>
            <c:strRef>
              <c:f>Sheet1!$B$1</c:f>
              <c:strCache>
                <c:ptCount val="1"/>
                <c:pt idx="0">
                  <c:v>売上高</c:v>
                </c:pt>
              </c:strCache>
            </c:strRef>
          </c:tx>
          <c:spPr>
            <a:solidFill>
              <a:srgbClr val="FFCCFF"/>
            </a:solidFill>
          </c:spPr>
          <c:dPt>
            <c:idx val="0"/>
            <c:bubble3D val="0"/>
            <c:spPr>
              <a:solidFill>
                <a:srgbClr val="FF99FF"/>
              </a:solidFill>
              <a:ln w="22225">
                <a:solidFill>
                  <a:schemeClr val="bg1"/>
                </a:solidFill>
              </a:ln>
            </c:spPr>
            <c:extLst>
              <c:ext xmlns:c16="http://schemas.microsoft.com/office/drawing/2014/chart" uri="{C3380CC4-5D6E-409C-BE32-E72D297353CC}">
                <c16:uniqueId val="{00000001-FDE4-4C09-8D9C-A4BE58BF1BD2}"/>
              </c:ext>
            </c:extLst>
          </c:dPt>
          <c:dPt>
            <c:idx val="1"/>
            <c:bubble3D val="0"/>
            <c:spPr>
              <a:solidFill>
                <a:srgbClr val="00B0F0"/>
              </a:solidFill>
              <a:ln w="22225">
                <a:solidFill>
                  <a:schemeClr val="bg1"/>
                </a:solidFill>
              </a:ln>
            </c:spPr>
            <c:extLst>
              <c:ext xmlns:c16="http://schemas.microsoft.com/office/drawing/2014/chart" uri="{C3380CC4-5D6E-409C-BE32-E72D297353CC}">
                <c16:uniqueId val="{00000003-FDE4-4C09-8D9C-A4BE58BF1BD2}"/>
              </c:ext>
            </c:extLst>
          </c:dPt>
          <c:cat>
            <c:strRef>
              <c:f>Sheet1!$A$2:$A$3</c:f>
              <c:strCache>
                <c:ptCount val="2"/>
                <c:pt idx="0">
                  <c:v>直接税</c:v>
                </c:pt>
                <c:pt idx="1">
                  <c:v>間接税</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FDE4-4C09-8D9C-A4BE58BF1BD2}"/>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9B905-74E2-4A10-8073-3070EB708DA2}"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kumimoji="1" lang="ja-JP" altLang="en-US"/>
        </a:p>
      </dgm:t>
    </dgm:pt>
    <dgm:pt modelId="{1856C523-6E2A-4F78-B8FA-8FDCDF171A2C}">
      <dgm:prSet phldrT="[テキスト]"/>
      <dgm:spPr/>
      <dgm:t>
        <a:bodyPr/>
        <a:lstStyle/>
        <a:p>
          <a:r>
            <a:rPr kumimoji="1" lang="ja-JP" altLang="en-US" b="1">
              <a:latin typeface="HG丸ｺﾞｼｯｸM-PRO" panose="020F0600000000000000" pitchFamily="50" charset="-128"/>
              <a:ea typeface="HG丸ｺﾞｼｯｸM-PRO" panose="020F0600000000000000" pitchFamily="50" charset="-128"/>
            </a:rPr>
            <a:t>租税制度</a:t>
          </a:r>
          <a:endParaRPr kumimoji="1" lang="ja-JP" altLang="en-US" b="1" dirty="0">
            <a:latin typeface="HG丸ｺﾞｼｯｸM-PRO" panose="020F0600000000000000" pitchFamily="50" charset="-128"/>
            <a:ea typeface="HG丸ｺﾞｼｯｸM-PRO" panose="020F0600000000000000" pitchFamily="50" charset="-128"/>
          </a:endParaRPr>
        </a:p>
      </dgm:t>
    </dgm:pt>
    <dgm:pt modelId="{6032425A-8D38-477C-A94B-B603B1903A9F}" type="parTrans" cxnId="{F6BFFD5C-6EE2-4874-8683-A8914FF7A872}">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B89C96B8-0D99-4C0E-9DD6-25230CCABC5F}" type="sibTrans" cxnId="{F6BFFD5C-6EE2-4874-8683-A8914FF7A872}">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CFABD7E6-0F79-4D17-A655-27CD39CE60C5}">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累進課税</a:t>
          </a:r>
          <a:r>
            <a:rPr kumimoji="1" lang="ja-JP" altLang="en-US" dirty="0">
              <a:latin typeface="HG丸ｺﾞｼｯｸM-PRO" panose="020F0600000000000000" pitchFamily="50" charset="-128"/>
              <a:ea typeface="HG丸ｺﾞｼｯｸM-PRO" panose="020F0600000000000000" pitchFamily="50" charset="-128"/>
            </a:rPr>
            <a:t>・相続税などにより所得の高い人からは多くの租税を収取し（応能負担）、行政サービスの原資とするものである。</a:t>
          </a:r>
        </a:p>
      </dgm:t>
    </dgm:pt>
    <dgm:pt modelId="{6DC211D2-139A-4661-9ED6-9A0C6180FCA3}" type="parTrans" cxnId="{BF7676D7-63BF-43DB-9395-82FB15C53FD3}">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660DBF00-6B72-4150-9389-8A593B932093}" type="sibTrans" cxnId="{BF7676D7-63BF-43DB-9395-82FB15C53FD3}">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6B503D9E-BFB5-496B-89DC-11491C82F07B}">
      <dgm:prSet phldrT="[テキスト]"/>
      <dgm:spPr/>
      <dgm:t>
        <a:bodyPr/>
        <a:lstStyle/>
        <a:p>
          <a:r>
            <a:rPr kumimoji="1" lang="ja-JP" altLang="en-US" b="1">
              <a:latin typeface="HG丸ｺﾞｼｯｸM-PRO" panose="020F0600000000000000" pitchFamily="50" charset="-128"/>
              <a:ea typeface="HG丸ｺﾞｼｯｸM-PRO" panose="020F0600000000000000" pitchFamily="50" charset="-128"/>
            </a:rPr>
            <a:t>社会保障制度</a:t>
          </a:r>
          <a:endParaRPr kumimoji="1" lang="ja-JP" altLang="en-US" b="1" dirty="0">
            <a:latin typeface="HG丸ｺﾞｼｯｸM-PRO" panose="020F0600000000000000" pitchFamily="50" charset="-128"/>
            <a:ea typeface="HG丸ｺﾞｼｯｸM-PRO" panose="020F0600000000000000" pitchFamily="50" charset="-128"/>
          </a:endParaRPr>
        </a:p>
      </dgm:t>
    </dgm:pt>
    <dgm:pt modelId="{25D98256-5038-4F4F-84EB-04C513E83446}" type="parTrans" cxnId="{BE7B86F2-5F47-45DF-92F1-D996A8A598DA}">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27727D98-9FEF-4D81-A693-3BF46EAB4E02}" type="sibTrans" cxnId="{BE7B86F2-5F47-45DF-92F1-D996A8A598DA}">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4D0376E9-7A03-4E2F-B3EA-CD51FE2DDC18}">
      <dgm:prSet phldrT="[テキスト]"/>
      <dgm:spPr/>
      <dgm:t>
        <a:bodyPr/>
        <a:lstStyle/>
        <a:p>
          <a:r>
            <a:rPr kumimoji="1" lang="ja-JP" altLang="en-US" dirty="0">
              <a:latin typeface="HG丸ｺﾞｼｯｸM-PRO" panose="020F0600000000000000" pitchFamily="50" charset="-128"/>
              <a:ea typeface="HG丸ｺﾞｼｯｸM-PRO" panose="020F0600000000000000" pitchFamily="50" charset="-128"/>
            </a:rPr>
            <a:t>公的年金や医療、介護などの社会保障給付による富の再分配。応能負担の原則に応じ、所得の高い者にはより高い負担率で税金や社会保障を課すことがある。</a:t>
          </a:r>
        </a:p>
      </dgm:t>
    </dgm:pt>
    <dgm:pt modelId="{9255B118-1420-48D0-B6FC-759C7BA2B921}" type="parTrans" cxnId="{7A2C638D-69AC-49D8-8145-7D5E235125DE}">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35FE5852-07A4-4DE1-8C8E-CCA6C78292EB}" type="sibTrans" cxnId="{7A2C638D-69AC-49D8-8145-7D5E235125DE}">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903B00C2-C14D-4A2A-8F74-21E6AEBFD9AB}">
      <dgm:prSet phldrT="[テキスト]"/>
      <dgm:spPr/>
      <dgm:t>
        <a:bodyPr/>
        <a:lstStyle/>
        <a:p>
          <a:r>
            <a:rPr kumimoji="1" lang="ja-JP" altLang="en-US" b="1">
              <a:latin typeface="HG丸ｺﾞｼｯｸM-PRO" panose="020F0600000000000000" pitchFamily="50" charset="-128"/>
              <a:ea typeface="HG丸ｺﾞｼｯｸM-PRO" panose="020F0600000000000000" pitchFamily="50" charset="-128"/>
            </a:rPr>
            <a:t>労働保障制度</a:t>
          </a:r>
          <a:endParaRPr kumimoji="1" lang="ja-JP" altLang="en-US" b="1" dirty="0">
            <a:latin typeface="HG丸ｺﾞｼｯｸM-PRO" panose="020F0600000000000000" pitchFamily="50" charset="-128"/>
            <a:ea typeface="HG丸ｺﾞｼｯｸM-PRO" panose="020F0600000000000000" pitchFamily="50" charset="-128"/>
          </a:endParaRPr>
        </a:p>
      </dgm:t>
    </dgm:pt>
    <dgm:pt modelId="{D2781879-4CB9-4638-9D3A-78D77C7EEDB4}" type="parTrans" cxnId="{99385EFE-E95E-4FFD-9355-9BCA8D3F0206}">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B54F41AA-5B12-4E3B-ABC5-B73F2C4E4617}" type="sibTrans" cxnId="{99385EFE-E95E-4FFD-9355-9BCA8D3F0206}">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0E99BA04-A18E-412A-8752-A646F9D3929D}">
      <dgm:prSet phldrT="[テキスト]"/>
      <dgm:spPr/>
      <dgm:t>
        <a:bodyPr/>
        <a:lstStyle/>
        <a:p>
          <a:r>
            <a:rPr kumimoji="1" lang="ja-JP" altLang="en-US" dirty="0">
              <a:latin typeface="HG丸ｺﾞｼｯｸM-PRO" panose="020F0600000000000000" pitchFamily="50" charset="-128"/>
              <a:ea typeface="HG丸ｺﾞｼｯｸM-PRO" panose="020F0600000000000000" pitchFamily="50" charset="-128"/>
            </a:rPr>
            <a:t>労働者の給与や福利厚生を保障することにより直接富が労務者に回るよう講じる方法。　　　労働法による最低給与規定、給与と会社との債務の相殺禁止等である。</a:t>
          </a:r>
        </a:p>
      </dgm:t>
    </dgm:pt>
    <dgm:pt modelId="{8E0D4192-044F-4B5E-80C1-BB5D79CDCB53}" type="parTrans" cxnId="{C594C909-3DFB-4D35-8B6C-FAB0065EABC1}">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DB156E2D-F6FE-4048-88E0-DDCB331769D8}" type="sibTrans" cxnId="{C594C909-3DFB-4D35-8B6C-FAB0065EABC1}">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35E89B9E-ADFE-49F9-ADDB-EBB5FA868368}">
      <dgm:prSet phldrT="[テキスト]"/>
      <dgm:spPr/>
      <dgm:t>
        <a:bodyPr/>
        <a:lstStyle/>
        <a:p>
          <a:r>
            <a:rPr kumimoji="1" lang="ja-JP" altLang="en-US" b="1">
              <a:latin typeface="HG丸ｺﾞｼｯｸM-PRO" panose="020F0600000000000000" pitchFamily="50" charset="-128"/>
              <a:ea typeface="HG丸ｺﾞｼｯｸM-PRO" panose="020F0600000000000000" pitchFamily="50" charset="-128"/>
            </a:rPr>
            <a:t>優遇税制度</a:t>
          </a:r>
          <a:endParaRPr kumimoji="1" lang="ja-JP" altLang="en-US" b="1" dirty="0">
            <a:latin typeface="HG丸ｺﾞｼｯｸM-PRO" panose="020F0600000000000000" pitchFamily="50" charset="-128"/>
            <a:ea typeface="HG丸ｺﾞｼｯｸM-PRO" panose="020F0600000000000000" pitchFamily="50" charset="-128"/>
          </a:endParaRPr>
        </a:p>
      </dgm:t>
    </dgm:pt>
    <dgm:pt modelId="{41B87A11-5CEF-4CC9-932B-B271CAFF77FB}" type="parTrans" cxnId="{0006B23C-120C-4EB1-9D4E-29BB8FB908E9}">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28EF6AE7-C78E-4391-82F3-56DE5BEABAC0}" type="sibTrans" cxnId="{0006B23C-120C-4EB1-9D4E-29BB8FB908E9}">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FB2E865D-A8F7-4DCC-99E5-8ABB12F07724}">
      <dgm:prSet phldrT="[テキスト]"/>
      <dgm:spPr/>
      <dgm:t>
        <a:bodyPr/>
        <a:lstStyle/>
        <a:p>
          <a:r>
            <a:rPr kumimoji="1" lang="ja-JP" altLang="en-US" b="0">
              <a:latin typeface="HG丸ｺﾞｼｯｸM-PRO" panose="020F0600000000000000" pitchFamily="50" charset="-128"/>
              <a:ea typeface="HG丸ｺﾞｼｯｸM-PRO" panose="020F0600000000000000" pitchFamily="50" charset="-128"/>
            </a:rPr>
            <a:t>税制優遇処置により富を社会福利の方面へ誘導する方法。　　　　　　　　　寄附金控除制度や学校法人、</a:t>
          </a:r>
          <a:r>
            <a:rPr kumimoji="1" lang="en-US" altLang="ja-JP" b="0">
              <a:latin typeface="HG丸ｺﾞｼｯｸM-PRO" panose="020F0600000000000000" pitchFamily="50" charset="-128"/>
              <a:ea typeface="HG丸ｺﾞｼｯｸM-PRO" panose="020F0600000000000000" pitchFamily="50" charset="-128"/>
            </a:rPr>
            <a:t>NPO</a:t>
          </a:r>
          <a:r>
            <a:rPr kumimoji="1" lang="ja-JP" altLang="en-US" b="0">
              <a:latin typeface="HG丸ｺﾞｼｯｸM-PRO" panose="020F0600000000000000" pitchFamily="50" charset="-128"/>
              <a:ea typeface="HG丸ｺﾞｼｯｸM-PRO" panose="020F0600000000000000" pitchFamily="50" charset="-128"/>
            </a:rPr>
            <a:t>法人等公益法人の特別税制などがある。</a:t>
          </a:r>
          <a:endParaRPr kumimoji="1" lang="ja-JP" altLang="en-US" b="0" dirty="0">
            <a:latin typeface="HG丸ｺﾞｼｯｸM-PRO" panose="020F0600000000000000" pitchFamily="50" charset="-128"/>
            <a:ea typeface="HG丸ｺﾞｼｯｸM-PRO" panose="020F0600000000000000" pitchFamily="50" charset="-128"/>
          </a:endParaRPr>
        </a:p>
      </dgm:t>
    </dgm:pt>
    <dgm:pt modelId="{BCA8109B-17C3-482C-8740-3AC828C01E1B}" type="parTrans" cxnId="{14BC7041-F6A6-445C-AF2A-8F7F1B6708C7}">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4BA46A8F-0F8B-4EA2-996C-ECB5175009C7}" type="sibTrans" cxnId="{14BC7041-F6A6-445C-AF2A-8F7F1B6708C7}">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A601D714-16A9-40AC-8891-FED986AB1A99}" type="pres">
      <dgm:prSet presAssocID="{2D59B905-74E2-4A10-8073-3070EB708DA2}" presName="Name0" presStyleCnt="0">
        <dgm:presLayoutVars>
          <dgm:dir/>
          <dgm:animLvl val="lvl"/>
          <dgm:resizeHandles val="exact"/>
        </dgm:presLayoutVars>
      </dgm:prSet>
      <dgm:spPr/>
    </dgm:pt>
    <dgm:pt modelId="{62E796A0-A43F-43E3-9447-1DF1C5ECCFA6}" type="pres">
      <dgm:prSet presAssocID="{1856C523-6E2A-4F78-B8FA-8FDCDF171A2C}" presName="composite" presStyleCnt="0"/>
      <dgm:spPr/>
    </dgm:pt>
    <dgm:pt modelId="{397A02AB-D148-4376-AF04-B6F4E5655CEF}" type="pres">
      <dgm:prSet presAssocID="{1856C523-6E2A-4F78-B8FA-8FDCDF171A2C}" presName="parTx" presStyleLbl="alignNode1" presStyleIdx="0" presStyleCnt="4">
        <dgm:presLayoutVars>
          <dgm:chMax val="0"/>
          <dgm:chPref val="0"/>
          <dgm:bulletEnabled val="1"/>
        </dgm:presLayoutVars>
      </dgm:prSet>
      <dgm:spPr/>
    </dgm:pt>
    <dgm:pt modelId="{11FAEBFA-6E9F-4D4A-8C63-A1EC0F9374B2}" type="pres">
      <dgm:prSet presAssocID="{1856C523-6E2A-4F78-B8FA-8FDCDF171A2C}" presName="desTx" presStyleLbl="alignAccFollowNode1" presStyleIdx="0" presStyleCnt="4" custScaleX="100358">
        <dgm:presLayoutVars>
          <dgm:bulletEnabled val="1"/>
        </dgm:presLayoutVars>
      </dgm:prSet>
      <dgm:spPr/>
    </dgm:pt>
    <dgm:pt modelId="{E9FFDF0D-03C6-4E17-A3C6-08C914E49448}" type="pres">
      <dgm:prSet presAssocID="{B89C96B8-0D99-4C0E-9DD6-25230CCABC5F}" presName="space" presStyleCnt="0"/>
      <dgm:spPr/>
    </dgm:pt>
    <dgm:pt modelId="{AA6C9EE2-EE4E-4160-BEF5-1BB08F8DA010}" type="pres">
      <dgm:prSet presAssocID="{6B503D9E-BFB5-496B-89DC-11491C82F07B}" presName="composite" presStyleCnt="0"/>
      <dgm:spPr/>
    </dgm:pt>
    <dgm:pt modelId="{1E570E5F-16D3-47ED-83E4-61AC0713BA31}" type="pres">
      <dgm:prSet presAssocID="{6B503D9E-BFB5-496B-89DC-11491C82F07B}" presName="parTx" presStyleLbl="alignNode1" presStyleIdx="1" presStyleCnt="4">
        <dgm:presLayoutVars>
          <dgm:chMax val="0"/>
          <dgm:chPref val="0"/>
          <dgm:bulletEnabled val="1"/>
        </dgm:presLayoutVars>
      </dgm:prSet>
      <dgm:spPr/>
    </dgm:pt>
    <dgm:pt modelId="{7F87AB21-F14C-4124-8558-E5188844A867}" type="pres">
      <dgm:prSet presAssocID="{6B503D9E-BFB5-496B-89DC-11491C82F07B}" presName="desTx" presStyleLbl="alignAccFollowNode1" presStyleIdx="1" presStyleCnt="4">
        <dgm:presLayoutVars>
          <dgm:bulletEnabled val="1"/>
        </dgm:presLayoutVars>
      </dgm:prSet>
      <dgm:spPr/>
    </dgm:pt>
    <dgm:pt modelId="{C59A28AE-8EB0-4967-8472-18508EC14031}" type="pres">
      <dgm:prSet presAssocID="{27727D98-9FEF-4D81-A693-3BF46EAB4E02}" presName="space" presStyleCnt="0"/>
      <dgm:spPr/>
    </dgm:pt>
    <dgm:pt modelId="{05A2D8A0-6258-4EFC-8C54-61CD3BE9182B}" type="pres">
      <dgm:prSet presAssocID="{903B00C2-C14D-4A2A-8F74-21E6AEBFD9AB}" presName="composite" presStyleCnt="0"/>
      <dgm:spPr/>
    </dgm:pt>
    <dgm:pt modelId="{8A393BD9-B28F-4525-99FD-5941CFD47769}" type="pres">
      <dgm:prSet presAssocID="{903B00C2-C14D-4A2A-8F74-21E6AEBFD9AB}" presName="parTx" presStyleLbl="alignNode1" presStyleIdx="2" presStyleCnt="4">
        <dgm:presLayoutVars>
          <dgm:chMax val="0"/>
          <dgm:chPref val="0"/>
          <dgm:bulletEnabled val="1"/>
        </dgm:presLayoutVars>
      </dgm:prSet>
      <dgm:spPr/>
    </dgm:pt>
    <dgm:pt modelId="{8652B382-F7BC-4638-9CC6-1BBC112E38AE}" type="pres">
      <dgm:prSet presAssocID="{903B00C2-C14D-4A2A-8F74-21E6AEBFD9AB}" presName="desTx" presStyleLbl="alignAccFollowNode1" presStyleIdx="2" presStyleCnt="4">
        <dgm:presLayoutVars>
          <dgm:bulletEnabled val="1"/>
        </dgm:presLayoutVars>
      </dgm:prSet>
      <dgm:spPr/>
    </dgm:pt>
    <dgm:pt modelId="{4EFAE0A8-977F-4FE8-A496-E8A612DB6B91}" type="pres">
      <dgm:prSet presAssocID="{B54F41AA-5B12-4E3B-ABC5-B73F2C4E4617}" presName="space" presStyleCnt="0"/>
      <dgm:spPr/>
    </dgm:pt>
    <dgm:pt modelId="{910A7CFF-9F3E-43C0-99D9-4CC9B9629DE5}" type="pres">
      <dgm:prSet presAssocID="{35E89B9E-ADFE-49F9-ADDB-EBB5FA868368}" presName="composite" presStyleCnt="0"/>
      <dgm:spPr/>
    </dgm:pt>
    <dgm:pt modelId="{7D487DDC-B138-4B6D-8E82-96467ACF8813}" type="pres">
      <dgm:prSet presAssocID="{35E89B9E-ADFE-49F9-ADDB-EBB5FA868368}" presName="parTx" presStyleLbl="alignNode1" presStyleIdx="3" presStyleCnt="4">
        <dgm:presLayoutVars>
          <dgm:chMax val="0"/>
          <dgm:chPref val="0"/>
          <dgm:bulletEnabled val="1"/>
        </dgm:presLayoutVars>
      </dgm:prSet>
      <dgm:spPr/>
    </dgm:pt>
    <dgm:pt modelId="{B500935D-BE64-49C3-8554-2E7963835FE0}" type="pres">
      <dgm:prSet presAssocID="{35E89B9E-ADFE-49F9-ADDB-EBB5FA868368}" presName="desTx" presStyleLbl="alignAccFollowNode1" presStyleIdx="3" presStyleCnt="4">
        <dgm:presLayoutVars>
          <dgm:bulletEnabled val="1"/>
        </dgm:presLayoutVars>
      </dgm:prSet>
      <dgm:spPr/>
    </dgm:pt>
  </dgm:ptLst>
  <dgm:cxnLst>
    <dgm:cxn modelId="{C594C909-3DFB-4D35-8B6C-FAB0065EABC1}" srcId="{903B00C2-C14D-4A2A-8F74-21E6AEBFD9AB}" destId="{0E99BA04-A18E-412A-8752-A646F9D3929D}" srcOrd="0" destOrd="0" parTransId="{8E0D4192-044F-4B5E-80C1-BB5D79CDCB53}" sibTransId="{DB156E2D-F6FE-4048-88E0-DDCB331769D8}"/>
    <dgm:cxn modelId="{F770B50E-D618-4EEC-9C53-F1C4E12C0BE7}" type="presOf" srcId="{6B503D9E-BFB5-496B-89DC-11491C82F07B}" destId="{1E570E5F-16D3-47ED-83E4-61AC0713BA31}" srcOrd="0" destOrd="0" presId="urn:microsoft.com/office/officeart/2005/8/layout/hList1"/>
    <dgm:cxn modelId="{FBBB193B-D967-47D1-A7D1-0B46366C056C}" type="presOf" srcId="{FB2E865D-A8F7-4DCC-99E5-8ABB12F07724}" destId="{B500935D-BE64-49C3-8554-2E7963835FE0}" srcOrd="0" destOrd="0" presId="urn:microsoft.com/office/officeart/2005/8/layout/hList1"/>
    <dgm:cxn modelId="{0006B23C-120C-4EB1-9D4E-29BB8FB908E9}" srcId="{2D59B905-74E2-4A10-8073-3070EB708DA2}" destId="{35E89B9E-ADFE-49F9-ADDB-EBB5FA868368}" srcOrd="3" destOrd="0" parTransId="{41B87A11-5CEF-4CC9-932B-B271CAFF77FB}" sibTransId="{28EF6AE7-C78E-4391-82F3-56DE5BEABAC0}"/>
    <dgm:cxn modelId="{3FAAD83C-3E5A-407E-BF6E-974EE7D2032D}" type="presOf" srcId="{1856C523-6E2A-4F78-B8FA-8FDCDF171A2C}" destId="{397A02AB-D148-4376-AF04-B6F4E5655CEF}" srcOrd="0" destOrd="0" presId="urn:microsoft.com/office/officeart/2005/8/layout/hList1"/>
    <dgm:cxn modelId="{F6BFFD5C-6EE2-4874-8683-A8914FF7A872}" srcId="{2D59B905-74E2-4A10-8073-3070EB708DA2}" destId="{1856C523-6E2A-4F78-B8FA-8FDCDF171A2C}" srcOrd="0" destOrd="0" parTransId="{6032425A-8D38-477C-A94B-B603B1903A9F}" sibTransId="{B89C96B8-0D99-4C0E-9DD6-25230CCABC5F}"/>
    <dgm:cxn modelId="{A5DB4F5D-8D40-410F-9E41-BB1A7EED62AE}" type="presOf" srcId="{35E89B9E-ADFE-49F9-ADDB-EBB5FA868368}" destId="{7D487DDC-B138-4B6D-8E82-96467ACF8813}" srcOrd="0" destOrd="0" presId="urn:microsoft.com/office/officeart/2005/8/layout/hList1"/>
    <dgm:cxn modelId="{14BC7041-F6A6-445C-AF2A-8F7F1B6708C7}" srcId="{35E89B9E-ADFE-49F9-ADDB-EBB5FA868368}" destId="{FB2E865D-A8F7-4DCC-99E5-8ABB12F07724}" srcOrd="0" destOrd="0" parTransId="{BCA8109B-17C3-482C-8740-3AC828C01E1B}" sibTransId="{4BA46A8F-0F8B-4EA2-996C-ECB5175009C7}"/>
    <dgm:cxn modelId="{E1FC9B54-91C9-4280-9CF7-B54656BB715F}" type="presOf" srcId="{2D59B905-74E2-4A10-8073-3070EB708DA2}" destId="{A601D714-16A9-40AC-8891-FED986AB1A99}" srcOrd="0" destOrd="0" presId="urn:microsoft.com/office/officeart/2005/8/layout/hList1"/>
    <dgm:cxn modelId="{7A2C638D-69AC-49D8-8145-7D5E235125DE}" srcId="{6B503D9E-BFB5-496B-89DC-11491C82F07B}" destId="{4D0376E9-7A03-4E2F-B3EA-CD51FE2DDC18}" srcOrd="0" destOrd="0" parTransId="{9255B118-1420-48D0-B6FC-759C7BA2B921}" sibTransId="{35FE5852-07A4-4DE1-8C8E-CCA6C78292EB}"/>
    <dgm:cxn modelId="{711B26A6-A5D2-4636-8AA3-6E68CC03B9FA}" type="presOf" srcId="{903B00C2-C14D-4A2A-8F74-21E6AEBFD9AB}" destId="{8A393BD9-B28F-4525-99FD-5941CFD47769}" srcOrd="0" destOrd="0" presId="urn:microsoft.com/office/officeart/2005/8/layout/hList1"/>
    <dgm:cxn modelId="{B322E6CE-EAEC-4E53-8797-D2F362F94D1D}" type="presOf" srcId="{4D0376E9-7A03-4E2F-B3EA-CD51FE2DDC18}" destId="{7F87AB21-F14C-4124-8558-E5188844A867}" srcOrd="0" destOrd="0" presId="urn:microsoft.com/office/officeart/2005/8/layout/hList1"/>
    <dgm:cxn modelId="{BF7676D7-63BF-43DB-9395-82FB15C53FD3}" srcId="{1856C523-6E2A-4F78-B8FA-8FDCDF171A2C}" destId="{CFABD7E6-0F79-4D17-A655-27CD39CE60C5}" srcOrd="0" destOrd="0" parTransId="{6DC211D2-139A-4661-9ED6-9A0C6180FCA3}" sibTransId="{660DBF00-6B72-4150-9389-8A593B932093}"/>
    <dgm:cxn modelId="{D41DFDD8-F6A9-47C3-B67E-54E7B457516C}" type="presOf" srcId="{CFABD7E6-0F79-4D17-A655-27CD39CE60C5}" destId="{11FAEBFA-6E9F-4D4A-8C63-A1EC0F9374B2}" srcOrd="0" destOrd="0" presId="urn:microsoft.com/office/officeart/2005/8/layout/hList1"/>
    <dgm:cxn modelId="{BE7B86F2-5F47-45DF-92F1-D996A8A598DA}" srcId="{2D59B905-74E2-4A10-8073-3070EB708DA2}" destId="{6B503D9E-BFB5-496B-89DC-11491C82F07B}" srcOrd="1" destOrd="0" parTransId="{25D98256-5038-4F4F-84EB-04C513E83446}" sibTransId="{27727D98-9FEF-4D81-A693-3BF46EAB4E02}"/>
    <dgm:cxn modelId="{F844DBF8-F2D7-4E61-9E0D-DD56FF218913}" type="presOf" srcId="{0E99BA04-A18E-412A-8752-A646F9D3929D}" destId="{8652B382-F7BC-4638-9CC6-1BBC112E38AE}" srcOrd="0" destOrd="0" presId="urn:microsoft.com/office/officeart/2005/8/layout/hList1"/>
    <dgm:cxn modelId="{99385EFE-E95E-4FFD-9355-9BCA8D3F0206}" srcId="{2D59B905-74E2-4A10-8073-3070EB708DA2}" destId="{903B00C2-C14D-4A2A-8F74-21E6AEBFD9AB}" srcOrd="2" destOrd="0" parTransId="{D2781879-4CB9-4638-9D3A-78D77C7EEDB4}" sibTransId="{B54F41AA-5B12-4E3B-ABC5-B73F2C4E4617}"/>
    <dgm:cxn modelId="{C96F7EAE-FF73-437D-AD19-596F36C004E6}" type="presParOf" srcId="{A601D714-16A9-40AC-8891-FED986AB1A99}" destId="{62E796A0-A43F-43E3-9447-1DF1C5ECCFA6}" srcOrd="0" destOrd="0" presId="urn:microsoft.com/office/officeart/2005/8/layout/hList1"/>
    <dgm:cxn modelId="{ABFBA281-4F96-490E-A755-5FBC9CB2319E}" type="presParOf" srcId="{62E796A0-A43F-43E3-9447-1DF1C5ECCFA6}" destId="{397A02AB-D148-4376-AF04-B6F4E5655CEF}" srcOrd="0" destOrd="0" presId="urn:microsoft.com/office/officeart/2005/8/layout/hList1"/>
    <dgm:cxn modelId="{14426CDD-3A99-4D6B-B2DE-FDA472CAE174}" type="presParOf" srcId="{62E796A0-A43F-43E3-9447-1DF1C5ECCFA6}" destId="{11FAEBFA-6E9F-4D4A-8C63-A1EC0F9374B2}" srcOrd="1" destOrd="0" presId="urn:microsoft.com/office/officeart/2005/8/layout/hList1"/>
    <dgm:cxn modelId="{59798F86-67E4-416E-B591-6DC8A484080B}" type="presParOf" srcId="{A601D714-16A9-40AC-8891-FED986AB1A99}" destId="{E9FFDF0D-03C6-4E17-A3C6-08C914E49448}" srcOrd="1" destOrd="0" presId="urn:microsoft.com/office/officeart/2005/8/layout/hList1"/>
    <dgm:cxn modelId="{C9AE4ED6-3F86-48A0-829D-61FAA120D1A6}" type="presParOf" srcId="{A601D714-16A9-40AC-8891-FED986AB1A99}" destId="{AA6C9EE2-EE4E-4160-BEF5-1BB08F8DA010}" srcOrd="2" destOrd="0" presId="urn:microsoft.com/office/officeart/2005/8/layout/hList1"/>
    <dgm:cxn modelId="{29C486D4-B8BA-42FE-A51F-E197B57EE1C8}" type="presParOf" srcId="{AA6C9EE2-EE4E-4160-BEF5-1BB08F8DA010}" destId="{1E570E5F-16D3-47ED-83E4-61AC0713BA31}" srcOrd="0" destOrd="0" presId="urn:microsoft.com/office/officeart/2005/8/layout/hList1"/>
    <dgm:cxn modelId="{120A3AEB-5463-425E-A802-5B707FAAFC7A}" type="presParOf" srcId="{AA6C9EE2-EE4E-4160-BEF5-1BB08F8DA010}" destId="{7F87AB21-F14C-4124-8558-E5188844A867}" srcOrd="1" destOrd="0" presId="urn:microsoft.com/office/officeart/2005/8/layout/hList1"/>
    <dgm:cxn modelId="{5D8D9285-B9D5-4B68-B781-B3BD82F46D22}" type="presParOf" srcId="{A601D714-16A9-40AC-8891-FED986AB1A99}" destId="{C59A28AE-8EB0-4967-8472-18508EC14031}" srcOrd="3" destOrd="0" presId="urn:microsoft.com/office/officeart/2005/8/layout/hList1"/>
    <dgm:cxn modelId="{E8958B76-A2C0-46DB-B908-64CE6AC1CBF9}" type="presParOf" srcId="{A601D714-16A9-40AC-8891-FED986AB1A99}" destId="{05A2D8A0-6258-4EFC-8C54-61CD3BE9182B}" srcOrd="4" destOrd="0" presId="urn:microsoft.com/office/officeart/2005/8/layout/hList1"/>
    <dgm:cxn modelId="{D9C59E88-D37E-41B8-9AB1-DF3387AED71B}" type="presParOf" srcId="{05A2D8A0-6258-4EFC-8C54-61CD3BE9182B}" destId="{8A393BD9-B28F-4525-99FD-5941CFD47769}" srcOrd="0" destOrd="0" presId="urn:microsoft.com/office/officeart/2005/8/layout/hList1"/>
    <dgm:cxn modelId="{C143FC17-0EB4-4A90-9E77-CA292FBDC589}" type="presParOf" srcId="{05A2D8A0-6258-4EFC-8C54-61CD3BE9182B}" destId="{8652B382-F7BC-4638-9CC6-1BBC112E38AE}" srcOrd="1" destOrd="0" presId="urn:microsoft.com/office/officeart/2005/8/layout/hList1"/>
    <dgm:cxn modelId="{9DB5F875-32DC-41F0-835A-32D324D2E4B0}" type="presParOf" srcId="{A601D714-16A9-40AC-8891-FED986AB1A99}" destId="{4EFAE0A8-977F-4FE8-A496-E8A612DB6B91}" srcOrd="5" destOrd="0" presId="urn:microsoft.com/office/officeart/2005/8/layout/hList1"/>
    <dgm:cxn modelId="{735742FD-D4E9-4556-97D6-0B43FE067CC6}" type="presParOf" srcId="{A601D714-16A9-40AC-8891-FED986AB1A99}" destId="{910A7CFF-9F3E-43C0-99D9-4CC9B9629DE5}" srcOrd="6" destOrd="0" presId="urn:microsoft.com/office/officeart/2005/8/layout/hList1"/>
    <dgm:cxn modelId="{8685370D-8B8D-4C94-BDDA-8D7A8D14D86A}" type="presParOf" srcId="{910A7CFF-9F3E-43C0-99D9-4CC9B9629DE5}" destId="{7D487DDC-B138-4B6D-8E82-96467ACF8813}" srcOrd="0" destOrd="0" presId="urn:microsoft.com/office/officeart/2005/8/layout/hList1"/>
    <dgm:cxn modelId="{6D622FDA-D252-47D2-B7FD-137583FC1CF3}" type="presParOf" srcId="{910A7CFF-9F3E-43C0-99D9-4CC9B9629DE5}" destId="{B500935D-BE64-49C3-8554-2E7963835FE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0E5FEC-153B-4839-A81D-2F8E2962547A}"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kumimoji="1" lang="ja-JP" altLang="en-US"/>
        </a:p>
      </dgm:t>
    </dgm:pt>
    <dgm:pt modelId="{F01AE99A-B743-4D86-85D7-FBC48DBB5D5F}">
      <dgm:prSet phldrT="[テキスト]" custT="1"/>
      <dgm:spPr/>
      <dgm:t>
        <a:bodyPr/>
        <a:lstStyle/>
        <a:p>
          <a:r>
            <a:rPr kumimoji="1" lang="ja-JP" altLang="en-US" sz="2000" dirty="0">
              <a:latin typeface="HG丸ｺﾞｼｯｸM-PRO" panose="020F0600000000000000" pitchFamily="50" charset="-128"/>
              <a:ea typeface="HG丸ｺﾞｼｯｸM-PRO" panose="020F0600000000000000" pitchFamily="50" charset="-128"/>
            </a:rPr>
            <a:t>公共事業を行うための</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建設国債</a:t>
          </a:r>
          <a:endParaRPr kumimoji="1" lang="ja-JP" altLang="en-US" sz="2400" b="1" dirty="0">
            <a:latin typeface="HG丸ｺﾞｼｯｸM-PRO" panose="020F0600000000000000" pitchFamily="50" charset="-128"/>
            <a:ea typeface="HG丸ｺﾞｼｯｸM-PRO" panose="020F0600000000000000" pitchFamily="50" charset="-128"/>
          </a:endParaRPr>
        </a:p>
      </dgm:t>
    </dgm:pt>
    <dgm:pt modelId="{6030EFEE-4237-4FBA-A78C-0FBBAC46F9A5}" type="parTrans" cxnId="{3756DB6F-3F64-4398-A7B7-8D2B220B54FE}">
      <dgm:prSet/>
      <dgm:spPr/>
      <dgm:t>
        <a:bodyPr/>
        <a:lstStyle/>
        <a:p>
          <a:endParaRPr kumimoji="1" lang="ja-JP" altLang="en-US"/>
        </a:p>
      </dgm:t>
    </dgm:pt>
    <dgm:pt modelId="{8A70BD8E-6AB6-44D5-8928-64BAC5F86DC5}" type="sibTrans" cxnId="{3756DB6F-3F64-4398-A7B7-8D2B220B54FE}">
      <dgm:prSet/>
      <dgm:spPr/>
      <dgm:t>
        <a:bodyPr/>
        <a:lstStyle/>
        <a:p>
          <a:endParaRPr kumimoji="1" lang="ja-JP" altLang="en-US"/>
        </a:p>
      </dgm:t>
    </dgm:pt>
    <dgm:pt modelId="{BBB405CA-9CB2-4A59-B1F0-66EC2370C253}">
      <dgm:prSet phldrT="[テキスト]" custT="1"/>
      <dgm:spPr/>
      <dgm:t>
        <a:bodyPr/>
        <a:lstStyle/>
        <a:p>
          <a:r>
            <a:rPr kumimoji="1" lang="ja-JP" altLang="en-US" sz="2000" dirty="0">
              <a:latin typeface="HG丸ｺﾞｼｯｸM-PRO" panose="020F0600000000000000" pitchFamily="50" charset="-128"/>
              <a:ea typeface="HG丸ｺﾞｼｯｸM-PRO" panose="020F0600000000000000" pitchFamily="50" charset="-128"/>
            </a:rPr>
            <a:t>税収不足を補うための</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赤字国債</a:t>
          </a: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特例国債）</a:t>
          </a:r>
          <a:endParaRPr kumimoji="1" lang="ja-JP" altLang="en-US" sz="2000" b="1" dirty="0">
            <a:latin typeface="HG丸ｺﾞｼｯｸM-PRO" panose="020F0600000000000000" pitchFamily="50" charset="-128"/>
            <a:ea typeface="HG丸ｺﾞｼｯｸM-PRO" panose="020F0600000000000000" pitchFamily="50" charset="-128"/>
          </a:endParaRPr>
        </a:p>
      </dgm:t>
    </dgm:pt>
    <dgm:pt modelId="{0706B919-88AD-4360-BCD5-F9C3D8AA623C}" type="parTrans" cxnId="{6C63779C-29E3-4DA5-BC3F-188DA02A4260}">
      <dgm:prSet/>
      <dgm:spPr/>
      <dgm:t>
        <a:bodyPr/>
        <a:lstStyle/>
        <a:p>
          <a:endParaRPr kumimoji="1" lang="ja-JP" altLang="en-US"/>
        </a:p>
      </dgm:t>
    </dgm:pt>
    <dgm:pt modelId="{963854F0-A561-49D9-AEAD-6EC5C2F7BA09}" type="sibTrans" cxnId="{6C63779C-29E3-4DA5-BC3F-188DA02A4260}">
      <dgm:prSet/>
      <dgm:spPr/>
      <dgm:t>
        <a:bodyPr/>
        <a:lstStyle/>
        <a:p>
          <a:endParaRPr kumimoji="1" lang="ja-JP" altLang="en-US"/>
        </a:p>
      </dgm:t>
    </dgm:pt>
    <dgm:pt modelId="{96CAC8BE-A92A-4E20-81BF-14D27D46CDE2}">
      <dgm:prSet phldrT="[テキスト]" custT="1"/>
      <dgm:spPr/>
      <dgm:t>
        <a:bodyPr/>
        <a:lstStyle/>
        <a:p>
          <a:r>
            <a:rPr kumimoji="1" lang="ja-JP" altLang="en-US" sz="2000" dirty="0">
              <a:latin typeface="HG丸ｺﾞｼｯｸM-PRO" panose="020F0600000000000000" pitchFamily="50" charset="-128"/>
              <a:ea typeface="HG丸ｺﾞｼｯｸM-PRO" panose="020F0600000000000000" pitchFamily="50" charset="-128"/>
            </a:rPr>
            <a:t>国債を償還</a:t>
          </a: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返済</a:t>
          </a: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するための</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借換国債</a:t>
          </a:r>
          <a:endParaRPr kumimoji="1" lang="ja-JP" altLang="en-US" sz="2000" b="1" dirty="0">
            <a:latin typeface="HG丸ｺﾞｼｯｸM-PRO" panose="020F0600000000000000" pitchFamily="50" charset="-128"/>
            <a:ea typeface="HG丸ｺﾞｼｯｸM-PRO" panose="020F0600000000000000" pitchFamily="50" charset="-128"/>
          </a:endParaRPr>
        </a:p>
      </dgm:t>
    </dgm:pt>
    <dgm:pt modelId="{4C3B365E-F840-4C51-9F8A-1BDAA2102468}" type="parTrans" cxnId="{705F3F78-83B2-450D-A25D-F7A3F449683E}">
      <dgm:prSet/>
      <dgm:spPr/>
      <dgm:t>
        <a:bodyPr/>
        <a:lstStyle/>
        <a:p>
          <a:endParaRPr kumimoji="1" lang="ja-JP" altLang="en-US"/>
        </a:p>
      </dgm:t>
    </dgm:pt>
    <dgm:pt modelId="{D2A9FAA3-2628-4304-9A3A-A140EE0453B0}" type="sibTrans" cxnId="{705F3F78-83B2-450D-A25D-F7A3F449683E}">
      <dgm:prSet/>
      <dgm:spPr/>
      <dgm:t>
        <a:bodyPr/>
        <a:lstStyle/>
        <a:p>
          <a:endParaRPr kumimoji="1" lang="ja-JP" altLang="en-US"/>
        </a:p>
      </dgm:t>
    </dgm:pt>
    <dgm:pt modelId="{96CC9C95-9D17-4B4E-8335-3CBD93CBC92A}" type="pres">
      <dgm:prSet presAssocID="{8C0E5FEC-153B-4839-A81D-2F8E2962547A}" presName="diagram" presStyleCnt="0">
        <dgm:presLayoutVars>
          <dgm:dir/>
          <dgm:resizeHandles val="exact"/>
        </dgm:presLayoutVars>
      </dgm:prSet>
      <dgm:spPr/>
    </dgm:pt>
    <dgm:pt modelId="{0FA101C3-9A83-49CA-9F95-F62B5CC4DDB7}" type="pres">
      <dgm:prSet presAssocID="{F01AE99A-B743-4D86-85D7-FBC48DBB5D5F}" presName="node" presStyleLbl="node1" presStyleIdx="0" presStyleCnt="3" custScaleX="142364" custScaleY="140060" custLinFactNeighborX="-68" custLinFactNeighborY="-1253">
        <dgm:presLayoutVars>
          <dgm:bulletEnabled val="1"/>
        </dgm:presLayoutVars>
      </dgm:prSet>
      <dgm:spPr/>
    </dgm:pt>
    <dgm:pt modelId="{5EE26489-EFE9-4939-8B98-F43D6AF2888A}" type="pres">
      <dgm:prSet presAssocID="{8A70BD8E-6AB6-44D5-8928-64BAC5F86DC5}" presName="sibTrans" presStyleCnt="0"/>
      <dgm:spPr/>
    </dgm:pt>
    <dgm:pt modelId="{547CB9F9-EF0F-4CBA-A638-0146F062BE9E}" type="pres">
      <dgm:prSet presAssocID="{BBB405CA-9CB2-4A59-B1F0-66EC2370C253}" presName="node" presStyleLbl="node1" presStyleIdx="1" presStyleCnt="3" custScaleX="147100" custScaleY="140060" custLinFactNeighborX="655" custLinFactNeighborY="-438">
        <dgm:presLayoutVars>
          <dgm:bulletEnabled val="1"/>
        </dgm:presLayoutVars>
      </dgm:prSet>
      <dgm:spPr/>
    </dgm:pt>
    <dgm:pt modelId="{03D11046-5F79-4456-878B-40D6D3158809}" type="pres">
      <dgm:prSet presAssocID="{963854F0-A561-49D9-AEAD-6EC5C2F7BA09}" presName="sibTrans" presStyleCnt="0"/>
      <dgm:spPr/>
    </dgm:pt>
    <dgm:pt modelId="{F8075108-DDE6-49DE-969D-C01FEA3624B1}" type="pres">
      <dgm:prSet presAssocID="{96CAC8BE-A92A-4E20-81BF-14D27D46CDE2}" presName="node" presStyleLbl="node1" presStyleIdx="2" presStyleCnt="3" custScaleX="131780" custScaleY="140060" custLinFactNeighborX="24664" custLinFactNeighborY="-13">
        <dgm:presLayoutVars>
          <dgm:bulletEnabled val="1"/>
        </dgm:presLayoutVars>
      </dgm:prSet>
      <dgm:spPr/>
    </dgm:pt>
  </dgm:ptLst>
  <dgm:cxnLst>
    <dgm:cxn modelId="{3756DB6F-3F64-4398-A7B7-8D2B220B54FE}" srcId="{8C0E5FEC-153B-4839-A81D-2F8E2962547A}" destId="{F01AE99A-B743-4D86-85D7-FBC48DBB5D5F}" srcOrd="0" destOrd="0" parTransId="{6030EFEE-4237-4FBA-A78C-0FBBAC46F9A5}" sibTransId="{8A70BD8E-6AB6-44D5-8928-64BAC5F86DC5}"/>
    <dgm:cxn modelId="{705F3F78-83B2-450D-A25D-F7A3F449683E}" srcId="{8C0E5FEC-153B-4839-A81D-2F8E2962547A}" destId="{96CAC8BE-A92A-4E20-81BF-14D27D46CDE2}" srcOrd="2" destOrd="0" parTransId="{4C3B365E-F840-4C51-9F8A-1BDAA2102468}" sibTransId="{D2A9FAA3-2628-4304-9A3A-A140EE0453B0}"/>
    <dgm:cxn modelId="{D361D48D-47BC-42D9-B7E3-819F1DA4F9D0}" type="presOf" srcId="{F01AE99A-B743-4D86-85D7-FBC48DBB5D5F}" destId="{0FA101C3-9A83-49CA-9F95-F62B5CC4DDB7}" srcOrd="0" destOrd="0" presId="urn:microsoft.com/office/officeart/2005/8/layout/default#1"/>
    <dgm:cxn modelId="{6C63779C-29E3-4DA5-BC3F-188DA02A4260}" srcId="{8C0E5FEC-153B-4839-A81D-2F8E2962547A}" destId="{BBB405CA-9CB2-4A59-B1F0-66EC2370C253}" srcOrd="1" destOrd="0" parTransId="{0706B919-88AD-4360-BCD5-F9C3D8AA623C}" sibTransId="{963854F0-A561-49D9-AEAD-6EC5C2F7BA09}"/>
    <dgm:cxn modelId="{3B7272AA-0DA2-4FDA-B275-3E8E5C5AFDAD}" type="presOf" srcId="{BBB405CA-9CB2-4A59-B1F0-66EC2370C253}" destId="{547CB9F9-EF0F-4CBA-A638-0146F062BE9E}" srcOrd="0" destOrd="0" presId="urn:microsoft.com/office/officeart/2005/8/layout/default#1"/>
    <dgm:cxn modelId="{011C0DD4-DF75-448D-A0C4-7F79DF1B1546}" type="presOf" srcId="{8C0E5FEC-153B-4839-A81D-2F8E2962547A}" destId="{96CC9C95-9D17-4B4E-8335-3CBD93CBC92A}" srcOrd="0" destOrd="0" presId="urn:microsoft.com/office/officeart/2005/8/layout/default#1"/>
    <dgm:cxn modelId="{E021C5DE-A333-4EDB-B67B-9BBD453B2124}" type="presOf" srcId="{96CAC8BE-A92A-4E20-81BF-14D27D46CDE2}" destId="{F8075108-DDE6-49DE-969D-C01FEA3624B1}" srcOrd="0" destOrd="0" presId="urn:microsoft.com/office/officeart/2005/8/layout/default#1"/>
    <dgm:cxn modelId="{BBFB17AA-43B6-4BF9-A7E0-5FBA9548B89C}" type="presParOf" srcId="{96CC9C95-9D17-4B4E-8335-3CBD93CBC92A}" destId="{0FA101C3-9A83-49CA-9F95-F62B5CC4DDB7}" srcOrd="0" destOrd="0" presId="urn:microsoft.com/office/officeart/2005/8/layout/default#1"/>
    <dgm:cxn modelId="{80E63059-1DBD-4F57-917C-38DE6D0CF26E}" type="presParOf" srcId="{96CC9C95-9D17-4B4E-8335-3CBD93CBC92A}" destId="{5EE26489-EFE9-4939-8B98-F43D6AF2888A}" srcOrd="1" destOrd="0" presId="urn:microsoft.com/office/officeart/2005/8/layout/default#1"/>
    <dgm:cxn modelId="{C208CFB8-ADB0-4AB3-B298-7CE8EBA519DE}" type="presParOf" srcId="{96CC9C95-9D17-4B4E-8335-3CBD93CBC92A}" destId="{547CB9F9-EF0F-4CBA-A638-0146F062BE9E}" srcOrd="2" destOrd="0" presId="urn:microsoft.com/office/officeart/2005/8/layout/default#1"/>
    <dgm:cxn modelId="{B509EEE8-8D2E-495F-A0F8-344EEADA248F}" type="presParOf" srcId="{96CC9C95-9D17-4B4E-8335-3CBD93CBC92A}" destId="{03D11046-5F79-4456-878B-40D6D3158809}" srcOrd="3" destOrd="0" presId="urn:microsoft.com/office/officeart/2005/8/layout/default#1"/>
    <dgm:cxn modelId="{309A7DD8-A245-4EC4-B7F4-DCCF7A00B6FC}" type="presParOf" srcId="{96CC9C95-9D17-4B4E-8335-3CBD93CBC92A}" destId="{F8075108-DDE6-49DE-969D-C01FEA3624B1}"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631627-61A1-454D-A522-1035AB2FB6BE}"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kumimoji="1" lang="ja-JP" altLang="en-US"/>
        </a:p>
      </dgm:t>
    </dgm:pt>
    <dgm:pt modelId="{DE1E3E3A-B065-489D-B7CB-A49D3A8E511D}">
      <dgm:prSet phldrT="[テキスト]"/>
      <dgm:spPr/>
      <dgm:t>
        <a:bodyPr/>
        <a:lstStyle/>
        <a:p>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年間の給料・賞与の合計額が</a:t>
          </a:r>
          <a:r>
            <a:rPr kumimoji="1" lang="en-US" altLang="ja-JP" dirty="0">
              <a:latin typeface="HG丸ｺﾞｼｯｸM-PRO" panose="020F0600000000000000" pitchFamily="50" charset="-128"/>
              <a:ea typeface="HG丸ｺﾞｼｯｸM-PRO" panose="020F0600000000000000" pitchFamily="50" charset="-128"/>
            </a:rPr>
            <a:t>2000</a:t>
          </a:r>
          <a:r>
            <a:rPr kumimoji="1" lang="ja-JP" altLang="en-US" dirty="0">
              <a:latin typeface="HG丸ｺﾞｼｯｸM-PRO" panose="020F0600000000000000" pitchFamily="50" charset="-128"/>
              <a:ea typeface="HG丸ｺﾞｼｯｸM-PRO" panose="020F0600000000000000" pitchFamily="50" charset="-128"/>
            </a:rPr>
            <a:t>万円を超えた場合</a:t>
          </a:r>
        </a:p>
      </dgm:t>
    </dgm:pt>
    <dgm:pt modelId="{E88946F2-DF8C-42AC-B02A-AE4C4ABFB635}" type="parTrans" cxnId="{0E1294A4-AA91-4111-9B37-DC409BDDE067}">
      <dgm:prSet/>
      <dgm:spPr/>
      <dgm:t>
        <a:bodyPr/>
        <a:lstStyle/>
        <a:p>
          <a:endParaRPr kumimoji="1" lang="ja-JP" altLang="en-US"/>
        </a:p>
      </dgm:t>
    </dgm:pt>
    <dgm:pt modelId="{7D463466-DC88-47C7-886A-0F269491A0BC}" type="sibTrans" cxnId="{0E1294A4-AA91-4111-9B37-DC409BDDE067}">
      <dgm:prSet/>
      <dgm:spPr/>
      <dgm:t>
        <a:bodyPr/>
        <a:lstStyle/>
        <a:p>
          <a:endParaRPr kumimoji="1" lang="ja-JP" altLang="en-US"/>
        </a:p>
      </dgm:t>
    </dgm:pt>
    <dgm:pt modelId="{A6715836-76EE-4BCE-B19B-414B300F998F}">
      <dgm:prSet phldrT="[テキスト]"/>
      <dgm:spPr/>
      <dgm:t>
        <a:bodyPr/>
        <a:lstStyle/>
        <a:p>
          <a:r>
            <a:rPr kumimoji="1" lang="ja-JP" altLang="en-US" dirty="0">
              <a:latin typeface="HG丸ｺﾞｼｯｸM-PRO" panose="020F0600000000000000" pitchFamily="50" charset="-128"/>
              <a:ea typeface="HG丸ｺﾞｼｯｸM-PRO" panose="020F0600000000000000" pitchFamily="50" charset="-128"/>
            </a:rPr>
            <a:t>給与所得以外に</a:t>
          </a:r>
          <a:r>
            <a:rPr kumimoji="1" lang="en-US" altLang="ja-JP" dirty="0">
              <a:latin typeface="HG丸ｺﾞｼｯｸM-PRO" panose="020F0600000000000000" pitchFamily="50" charset="-128"/>
              <a:ea typeface="HG丸ｺﾞｼｯｸM-PRO" panose="020F0600000000000000" pitchFamily="50" charset="-128"/>
            </a:rPr>
            <a:t>20</a:t>
          </a:r>
          <a:r>
            <a:rPr kumimoji="1" lang="ja-JP" altLang="en-US" dirty="0">
              <a:latin typeface="HG丸ｺﾞｼｯｸM-PRO" panose="020F0600000000000000" pitchFamily="50" charset="-128"/>
              <a:ea typeface="HG丸ｺﾞｼｯｸM-PRO" panose="020F0600000000000000" pitchFamily="50" charset="-128"/>
            </a:rPr>
            <a:t>万円を超える他の所得がある場合</a:t>
          </a:r>
          <a:endParaRPr kumimoji="1" lang="en-US" altLang="ja-JP" dirty="0">
            <a:latin typeface="HG丸ｺﾞｼｯｸM-PRO" panose="020F0600000000000000" pitchFamily="50" charset="-128"/>
            <a:ea typeface="HG丸ｺﾞｼｯｸM-PRO" panose="020F0600000000000000" pitchFamily="50" charset="-128"/>
          </a:endParaRPr>
        </a:p>
      </dgm:t>
    </dgm:pt>
    <dgm:pt modelId="{EDB02269-C8A4-4EA7-AC44-EB746A4CF946}" type="parTrans" cxnId="{9C234E5A-BCD2-46BA-B060-A3DFA9EC2312}">
      <dgm:prSet/>
      <dgm:spPr/>
      <dgm:t>
        <a:bodyPr/>
        <a:lstStyle/>
        <a:p>
          <a:endParaRPr kumimoji="1" lang="ja-JP" altLang="en-US"/>
        </a:p>
      </dgm:t>
    </dgm:pt>
    <dgm:pt modelId="{9F0ADA37-1F84-40C2-A79A-6D70B3DCDE06}" type="sibTrans" cxnId="{9C234E5A-BCD2-46BA-B060-A3DFA9EC2312}">
      <dgm:prSet/>
      <dgm:spPr/>
      <dgm:t>
        <a:bodyPr/>
        <a:lstStyle/>
        <a:p>
          <a:endParaRPr kumimoji="1" lang="ja-JP" altLang="en-US"/>
        </a:p>
      </dgm:t>
    </dgm:pt>
    <dgm:pt modelId="{06296F14-E87B-46DB-A33C-F7EC405B7FFD}">
      <dgm:prSet phldrT="[テキスト]"/>
      <dgm:spPr/>
      <dgm:t>
        <a:bodyPr/>
        <a:lstStyle/>
        <a:p>
          <a:r>
            <a:rPr kumimoji="1" lang="ja-JP" altLang="en-US" dirty="0">
              <a:latin typeface="HG丸ｺﾞｼｯｸM-PRO" panose="020F0600000000000000" pitchFamily="50" charset="-128"/>
              <a:ea typeface="HG丸ｺﾞｼｯｸM-PRO" panose="020F0600000000000000" pitchFamily="50" charset="-128"/>
            </a:rPr>
            <a:t>給与を２か所以上から受け取っている一定の場合</a:t>
          </a:r>
        </a:p>
      </dgm:t>
    </dgm:pt>
    <dgm:pt modelId="{730DB600-A23C-4186-AA64-81CB51C6F75A}" type="parTrans" cxnId="{76A09051-F12B-41FD-AD94-6EE2A4FEA9BD}">
      <dgm:prSet/>
      <dgm:spPr/>
      <dgm:t>
        <a:bodyPr/>
        <a:lstStyle/>
        <a:p>
          <a:endParaRPr kumimoji="1" lang="ja-JP" altLang="en-US"/>
        </a:p>
      </dgm:t>
    </dgm:pt>
    <dgm:pt modelId="{826E11EA-BCFC-416E-BF8E-79FA3675734F}" type="sibTrans" cxnId="{76A09051-F12B-41FD-AD94-6EE2A4FEA9BD}">
      <dgm:prSet/>
      <dgm:spPr/>
      <dgm:t>
        <a:bodyPr/>
        <a:lstStyle/>
        <a:p>
          <a:endParaRPr kumimoji="1" lang="ja-JP" altLang="en-US"/>
        </a:p>
      </dgm:t>
    </dgm:pt>
    <dgm:pt modelId="{7F9F148F-DAF7-4DCD-B8D9-B2783D05123A}" type="pres">
      <dgm:prSet presAssocID="{41631627-61A1-454D-A522-1035AB2FB6BE}" presName="Name0" presStyleCnt="0">
        <dgm:presLayoutVars>
          <dgm:chMax val="7"/>
          <dgm:chPref val="7"/>
          <dgm:dir/>
        </dgm:presLayoutVars>
      </dgm:prSet>
      <dgm:spPr/>
    </dgm:pt>
    <dgm:pt modelId="{4FFEE13F-A9F5-4A90-9E9A-DAE591E107EC}" type="pres">
      <dgm:prSet presAssocID="{41631627-61A1-454D-A522-1035AB2FB6BE}" presName="Name1" presStyleCnt="0"/>
      <dgm:spPr/>
    </dgm:pt>
    <dgm:pt modelId="{EDC6FB46-6F62-4A4C-ACF4-2E9B192A949A}" type="pres">
      <dgm:prSet presAssocID="{41631627-61A1-454D-A522-1035AB2FB6BE}" presName="cycle" presStyleCnt="0"/>
      <dgm:spPr/>
    </dgm:pt>
    <dgm:pt modelId="{F7B9805E-D0D3-4651-BDF0-180EDC1A2A07}" type="pres">
      <dgm:prSet presAssocID="{41631627-61A1-454D-A522-1035AB2FB6BE}" presName="srcNode" presStyleLbl="node1" presStyleIdx="0" presStyleCnt="3"/>
      <dgm:spPr/>
    </dgm:pt>
    <dgm:pt modelId="{E9B9BC11-76BA-4843-836D-07D6149833BB}" type="pres">
      <dgm:prSet presAssocID="{41631627-61A1-454D-A522-1035AB2FB6BE}" presName="conn" presStyleLbl="parChTrans1D2" presStyleIdx="0" presStyleCnt="1"/>
      <dgm:spPr/>
    </dgm:pt>
    <dgm:pt modelId="{F065F939-6B0D-46D4-972C-D78AD86B57AE}" type="pres">
      <dgm:prSet presAssocID="{41631627-61A1-454D-A522-1035AB2FB6BE}" presName="extraNode" presStyleLbl="node1" presStyleIdx="0" presStyleCnt="3"/>
      <dgm:spPr/>
    </dgm:pt>
    <dgm:pt modelId="{F4D4717E-844E-49E0-9DAE-BFE723C7E9A9}" type="pres">
      <dgm:prSet presAssocID="{41631627-61A1-454D-A522-1035AB2FB6BE}" presName="dstNode" presStyleLbl="node1" presStyleIdx="0" presStyleCnt="3"/>
      <dgm:spPr/>
    </dgm:pt>
    <dgm:pt modelId="{D284FA54-9736-48C8-8DE8-483C8392E561}" type="pres">
      <dgm:prSet presAssocID="{DE1E3E3A-B065-489D-B7CB-A49D3A8E511D}" presName="text_1" presStyleLbl="node1" presStyleIdx="0" presStyleCnt="3">
        <dgm:presLayoutVars>
          <dgm:bulletEnabled val="1"/>
        </dgm:presLayoutVars>
      </dgm:prSet>
      <dgm:spPr/>
    </dgm:pt>
    <dgm:pt modelId="{1EBD8713-132B-43F0-B4B1-844B575CC037}" type="pres">
      <dgm:prSet presAssocID="{DE1E3E3A-B065-489D-B7CB-A49D3A8E511D}" presName="accent_1" presStyleCnt="0"/>
      <dgm:spPr/>
    </dgm:pt>
    <dgm:pt modelId="{A0F200FA-D88B-4126-8CC6-FF2F0FBBA78C}" type="pres">
      <dgm:prSet presAssocID="{DE1E3E3A-B065-489D-B7CB-A49D3A8E511D}" presName="accentRepeatNode" presStyleLbl="solidFgAcc1" presStyleIdx="0" presStyleCnt="3" custLinFactNeighborX="-3279" custLinFactNeighborY="-98"/>
      <dgm:spPr/>
    </dgm:pt>
    <dgm:pt modelId="{3BFDC5AF-3DD7-4DD2-B2B9-5913279B2C0B}" type="pres">
      <dgm:prSet presAssocID="{A6715836-76EE-4BCE-B19B-414B300F998F}" presName="text_2" presStyleLbl="node1" presStyleIdx="1" presStyleCnt="3">
        <dgm:presLayoutVars>
          <dgm:bulletEnabled val="1"/>
        </dgm:presLayoutVars>
      </dgm:prSet>
      <dgm:spPr/>
    </dgm:pt>
    <dgm:pt modelId="{4D5CEC45-D192-4E8B-BF87-E33639D80265}" type="pres">
      <dgm:prSet presAssocID="{A6715836-76EE-4BCE-B19B-414B300F998F}" presName="accent_2" presStyleCnt="0"/>
      <dgm:spPr/>
    </dgm:pt>
    <dgm:pt modelId="{A1C24613-0BBC-40FE-845B-56D5432EB0E8}" type="pres">
      <dgm:prSet presAssocID="{A6715836-76EE-4BCE-B19B-414B300F998F}" presName="accentRepeatNode" presStyleLbl="solidFgAcc1" presStyleIdx="1" presStyleCnt="3"/>
      <dgm:spPr/>
    </dgm:pt>
    <dgm:pt modelId="{52EB39AC-D8B6-459C-B07F-9B7107AEAA69}" type="pres">
      <dgm:prSet presAssocID="{06296F14-E87B-46DB-A33C-F7EC405B7FFD}" presName="text_3" presStyleLbl="node1" presStyleIdx="2" presStyleCnt="3">
        <dgm:presLayoutVars>
          <dgm:bulletEnabled val="1"/>
        </dgm:presLayoutVars>
      </dgm:prSet>
      <dgm:spPr/>
    </dgm:pt>
    <dgm:pt modelId="{71B15FDD-1698-47C9-BAF1-C135A986E91E}" type="pres">
      <dgm:prSet presAssocID="{06296F14-E87B-46DB-A33C-F7EC405B7FFD}" presName="accent_3" presStyleCnt="0"/>
      <dgm:spPr/>
    </dgm:pt>
    <dgm:pt modelId="{D78FD69D-9614-440A-8264-25401C0B28A0}" type="pres">
      <dgm:prSet presAssocID="{06296F14-E87B-46DB-A33C-F7EC405B7FFD}" presName="accentRepeatNode" presStyleLbl="solidFgAcc1" presStyleIdx="2" presStyleCnt="3"/>
      <dgm:spPr/>
    </dgm:pt>
  </dgm:ptLst>
  <dgm:cxnLst>
    <dgm:cxn modelId="{EC19D46B-20AE-42E0-A9A4-4D388B8718E9}" type="presOf" srcId="{7D463466-DC88-47C7-886A-0F269491A0BC}" destId="{E9B9BC11-76BA-4843-836D-07D6149833BB}" srcOrd="0" destOrd="0" presId="urn:microsoft.com/office/officeart/2008/layout/VerticalCurvedList"/>
    <dgm:cxn modelId="{76A09051-F12B-41FD-AD94-6EE2A4FEA9BD}" srcId="{41631627-61A1-454D-A522-1035AB2FB6BE}" destId="{06296F14-E87B-46DB-A33C-F7EC405B7FFD}" srcOrd="2" destOrd="0" parTransId="{730DB600-A23C-4186-AA64-81CB51C6F75A}" sibTransId="{826E11EA-BCFC-416E-BF8E-79FA3675734F}"/>
    <dgm:cxn modelId="{D993AA56-52B7-43A3-B4D6-B5E1D49B7A1A}" type="presOf" srcId="{41631627-61A1-454D-A522-1035AB2FB6BE}" destId="{7F9F148F-DAF7-4DCD-B8D9-B2783D05123A}" srcOrd="0" destOrd="0" presId="urn:microsoft.com/office/officeart/2008/layout/VerticalCurvedList"/>
    <dgm:cxn modelId="{9C234E5A-BCD2-46BA-B060-A3DFA9EC2312}" srcId="{41631627-61A1-454D-A522-1035AB2FB6BE}" destId="{A6715836-76EE-4BCE-B19B-414B300F998F}" srcOrd="1" destOrd="0" parTransId="{EDB02269-C8A4-4EA7-AC44-EB746A4CF946}" sibTransId="{9F0ADA37-1F84-40C2-A79A-6D70B3DCDE06}"/>
    <dgm:cxn modelId="{59817B80-ED8E-4590-95F1-DE6B9C7FF406}" type="presOf" srcId="{DE1E3E3A-B065-489D-B7CB-A49D3A8E511D}" destId="{D284FA54-9736-48C8-8DE8-483C8392E561}" srcOrd="0" destOrd="0" presId="urn:microsoft.com/office/officeart/2008/layout/VerticalCurvedList"/>
    <dgm:cxn modelId="{0E1294A4-AA91-4111-9B37-DC409BDDE067}" srcId="{41631627-61A1-454D-A522-1035AB2FB6BE}" destId="{DE1E3E3A-B065-489D-B7CB-A49D3A8E511D}" srcOrd="0" destOrd="0" parTransId="{E88946F2-DF8C-42AC-B02A-AE4C4ABFB635}" sibTransId="{7D463466-DC88-47C7-886A-0F269491A0BC}"/>
    <dgm:cxn modelId="{9C22FFAF-067B-4D64-B699-F7F885198F24}" type="presOf" srcId="{A6715836-76EE-4BCE-B19B-414B300F998F}" destId="{3BFDC5AF-3DD7-4DD2-B2B9-5913279B2C0B}" srcOrd="0" destOrd="0" presId="urn:microsoft.com/office/officeart/2008/layout/VerticalCurvedList"/>
    <dgm:cxn modelId="{AEA910B1-1EC8-48D3-85E6-AFE9335F17A1}" type="presOf" srcId="{06296F14-E87B-46DB-A33C-F7EC405B7FFD}" destId="{52EB39AC-D8B6-459C-B07F-9B7107AEAA69}" srcOrd="0" destOrd="0" presId="urn:microsoft.com/office/officeart/2008/layout/VerticalCurvedList"/>
    <dgm:cxn modelId="{41C95AB4-083D-49FB-B160-33FEBC13138D}" type="presParOf" srcId="{7F9F148F-DAF7-4DCD-B8D9-B2783D05123A}" destId="{4FFEE13F-A9F5-4A90-9E9A-DAE591E107EC}" srcOrd="0" destOrd="0" presId="urn:microsoft.com/office/officeart/2008/layout/VerticalCurvedList"/>
    <dgm:cxn modelId="{DB1CE7DF-4F44-40C4-BC6B-4C3B3A3F14AC}" type="presParOf" srcId="{4FFEE13F-A9F5-4A90-9E9A-DAE591E107EC}" destId="{EDC6FB46-6F62-4A4C-ACF4-2E9B192A949A}" srcOrd="0" destOrd="0" presId="urn:microsoft.com/office/officeart/2008/layout/VerticalCurvedList"/>
    <dgm:cxn modelId="{20028D2E-8E09-485E-B4C1-43C38BEC9ED2}" type="presParOf" srcId="{EDC6FB46-6F62-4A4C-ACF4-2E9B192A949A}" destId="{F7B9805E-D0D3-4651-BDF0-180EDC1A2A07}" srcOrd="0" destOrd="0" presId="urn:microsoft.com/office/officeart/2008/layout/VerticalCurvedList"/>
    <dgm:cxn modelId="{79223493-81E2-4E88-A487-224ED1D9B7AC}" type="presParOf" srcId="{EDC6FB46-6F62-4A4C-ACF4-2E9B192A949A}" destId="{E9B9BC11-76BA-4843-836D-07D6149833BB}" srcOrd="1" destOrd="0" presId="urn:microsoft.com/office/officeart/2008/layout/VerticalCurvedList"/>
    <dgm:cxn modelId="{02EAC241-16E5-4806-8C1F-104641EC7C84}" type="presParOf" srcId="{EDC6FB46-6F62-4A4C-ACF4-2E9B192A949A}" destId="{F065F939-6B0D-46D4-972C-D78AD86B57AE}" srcOrd="2" destOrd="0" presId="urn:microsoft.com/office/officeart/2008/layout/VerticalCurvedList"/>
    <dgm:cxn modelId="{134B172C-E047-41CE-AAC2-9709F4719FE5}" type="presParOf" srcId="{EDC6FB46-6F62-4A4C-ACF4-2E9B192A949A}" destId="{F4D4717E-844E-49E0-9DAE-BFE723C7E9A9}" srcOrd="3" destOrd="0" presId="urn:microsoft.com/office/officeart/2008/layout/VerticalCurvedList"/>
    <dgm:cxn modelId="{00736C11-CBE8-4AEB-A9D3-3643F018A91A}" type="presParOf" srcId="{4FFEE13F-A9F5-4A90-9E9A-DAE591E107EC}" destId="{D284FA54-9736-48C8-8DE8-483C8392E561}" srcOrd="1" destOrd="0" presId="urn:microsoft.com/office/officeart/2008/layout/VerticalCurvedList"/>
    <dgm:cxn modelId="{7F714F62-04E9-4903-8F2A-721327708036}" type="presParOf" srcId="{4FFEE13F-A9F5-4A90-9E9A-DAE591E107EC}" destId="{1EBD8713-132B-43F0-B4B1-844B575CC037}" srcOrd="2" destOrd="0" presId="urn:microsoft.com/office/officeart/2008/layout/VerticalCurvedList"/>
    <dgm:cxn modelId="{EED402C4-4FDC-4095-9202-43FBE5D35E0E}" type="presParOf" srcId="{1EBD8713-132B-43F0-B4B1-844B575CC037}" destId="{A0F200FA-D88B-4126-8CC6-FF2F0FBBA78C}" srcOrd="0" destOrd="0" presId="urn:microsoft.com/office/officeart/2008/layout/VerticalCurvedList"/>
    <dgm:cxn modelId="{B688F44E-ABBB-47EE-AEDF-2CEB9DB3F73A}" type="presParOf" srcId="{4FFEE13F-A9F5-4A90-9E9A-DAE591E107EC}" destId="{3BFDC5AF-3DD7-4DD2-B2B9-5913279B2C0B}" srcOrd="3" destOrd="0" presId="urn:microsoft.com/office/officeart/2008/layout/VerticalCurvedList"/>
    <dgm:cxn modelId="{7D91A6C2-8DB6-4EDD-A49F-5D1DF3A1182C}" type="presParOf" srcId="{4FFEE13F-A9F5-4A90-9E9A-DAE591E107EC}" destId="{4D5CEC45-D192-4E8B-BF87-E33639D80265}" srcOrd="4" destOrd="0" presId="urn:microsoft.com/office/officeart/2008/layout/VerticalCurvedList"/>
    <dgm:cxn modelId="{BDBB7078-9804-4075-B508-9795F72E3F26}" type="presParOf" srcId="{4D5CEC45-D192-4E8B-BF87-E33639D80265}" destId="{A1C24613-0BBC-40FE-845B-56D5432EB0E8}" srcOrd="0" destOrd="0" presId="urn:microsoft.com/office/officeart/2008/layout/VerticalCurvedList"/>
    <dgm:cxn modelId="{A3108436-7F42-4FE5-82C6-38E65A7D7DED}" type="presParOf" srcId="{4FFEE13F-A9F5-4A90-9E9A-DAE591E107EC}" destId="{52EB39AC-D8B6-459C-B07F-9B7107AEAA69}" srcOrd="5" destOrd="0" presId="urn:microsoft.com/office/officeart/2008/layout/VerticalCurvedList"/>
    <dgm:cxn modelId="{0CDC4051-AEF3-45E8-854C-CF09BFC9473E}" type="presParOf" srcId="{4FFEE13F-A9F5-4A90-9E9A-DAE591E107EC}" destId="{71B15FDD-1698-47C9-BAF1-C135A986E91E}" srcOrd="6" destOrd="0" presId="urn:microsoft.com/office/officeart/2008/layout/VerticalCurvedList"/>
    <dgm:cxn modelId="{FDD7A703-5C64-46B9-BB4D-312854A25ADD}" type="presParOf" srcId="{71B15FDD-1698-47C9-BAF1-C135A986E91E}" destId="{D78FD69D-9614-440A-8264-25401C0B28A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CEEF01-A90A-4C3D-BDD7-38911CC02994}"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kumimoji="1" lang="ja-JP" altLang="en-US"/>
        </a:p>
      </dgm:t>
    </dgm:pt>
    <dgm:pt modelId="{689C737A-76B7-462A-9B77-CA675DE4A917}">
      <dgm:prSet phldrT="[テキスト]" custT="1"/>
      <dgm:spPr/>
      <dgm:t>
        <a:bodyPr/>
        <a:lstStyle/>
        <a:p>
          <a:r>
            <a:rPr kumimoji="1" lang="ja-JP" altLang="en-US" sz="1800" dirty="0">
              <a:latin typeface="HG丸ｺﾞｼｯｸM-PRO" panose="020F0600000000000000" pitchFamily="50" charset="-128"/>
              <a:ea typeface="HG丸ｺﾞｼｯｸM-PRO" panose="020F0600000000000000" pitchFamily="50" charset="-128"/>
            </a:rPr>
            <a:t>確定申告をすると所得税が還付される場合</a:t>
          </a:r>
        </a:p>
      </dgm:t>
    </dgm:pt>
    <dgm:pt modelId="{024FA886-83E0-4356-A535-8D604DC77637}" type="parTrans" cxnId="{E9E5CAC6-C2CF-42C8-987E-D0F21475821F}">
      <dgm:prSet/>
      <dgm:spPr/>
      <dgm:t>
        <a:bodyPr/>
        <a:lstStyle/>
        <a:p>
          <a:endParaRPr kumimoji="1" lang="ja-JP" altLang="en-US"/>
        </a:p>
      </dgm:t>
    </dgm:pt>
    <dgm:pt modelId="{B74238E4-10F7-418B-B39D-86369EF12FED}" type="sibTrans" cxnId="{E9E5CAC6-C2CF-42C8-987E-D0F21475821F}">
      <dgm:prSet/>
      <dgm:spPr/>
      <dgm:t>
        <a:bodyPr/>
        <a:lstStyle/>
        <a:p>
          <a:endParaRPr kumimoji="1" lang="ja-JP" altLang="en-US"/>
        </a:p>
      </dgm:t>
    </dgm:pt>
    <dgm:pt modelId="{20BD840C-8F7C-40B3-A372-DC32257AE286}">
      <dgm:prSet phldrT="[テキスト]" custT="1"/>
      <dgm:spPr/>
      <dgm:t>
        <a:bodyPr/>
        <a:lstStyle/>
        <a:p>
          <a:pPr algn="just">
            <a:lnSpc>
              <a:spcPct val="100000"/>
            </a:lnSpc>
            <a:spcAft>
              <a:spcPts val="0"/>
            </a:spcAft>
          </a:pPr>
          <a:r>
            <a:rPr kumimoji="1" lang="en-US" altLang="ja-JP" sz="1600" dirty="0">
              <a:latin typeface="HG丸ｺﾞｼｯｸM-PRO" panose="020F0600000000000000" pitchFamily="50" charset="-128"/>
              <a:ea typeface="HG丸ｺﾞｼｯｸM-PRO" panose="020F0600000000000000" pitchFamily="50" charset="-128"/>
            </a:rPr>
            <a:t>1</a:t>
          </a:r>
          <a:r>
            <a:rPr kumimoji="1" lang="ja-JP" altLang="en-US" sz="1600" dirty="0">
              <a:latin typeface="HG丸ｺﾞｼｯｸM-PRO" panose="020F0600000000000000" pitchFamily="50" charset="-128"/>
              <a:ea typeface="HG丸ｺﾞｼｯｸM-PRO" panose="020F0600000000000000" pitchFamily="50" charset="-128"/>
            </a:rPr>
            <a:t>年間に自分や家族のために一定額以上の医療費を支払った</a:t>
          </a:r>
          <a:endParaRPr kumimoji="1" lang="en-US" altLang="ja-JP" sz="1600" dirty="0">
            <a:latin typeface="HG丸ｺﾞｼｯｸM-PRO" panose="020F0600000000000000" pitchFamily="50" charset="-128"/>
            <a:ea typeface="HG丸ｺﾞｼｯｸM-PRO" panose="020F0600000000000000" pitchFamily="50" charset="-128"/>
          </a:endParaRPr>
        </a:p>
        <a:p>
          <a:pPr algn="just">
            <a:lnSpc>
              <a:spcPct val="100000"/>
            </a:lnSpc>
            <a:spcAft>
              <a:spcPts val="0"/>
            </a:spcAft>
          </a:pPr>
          <a:r>
            <a:rPr kumimoji="1" lang="ja-JP" altLang="en-US" sz="1600" dirty="0">
              <a:latin typeface="HG丸ｺﾞｼｯｸM-PRO" panose="020F0600000000000000" pitchFamily="50" charset="-128"/>
              <a:ea typeface="HG丸ｺﾞｼｯｸM-PRO" panose="020F0600000000000000" pitchFamily="50" charset="-128"/>
            </a:rPr>
            <a:t>場合</a:t>
          </a:r>
          <a:endParaRPr kumimoji="1" lang="en-US" altLang="ja-JP" sz="1600" dirty="0">
            <a:latin typeface="HG丸ｺﾞｼｯｸM-PRO" panose="020F0600000000000000" pitchFamily="50" charset="-128"/>
            <a:ea typeface="HG丸ｺﾞｼｯｸM-PRO" panose="020F0600000000000000" pitchFamily="50" charset="-128"/>
          </a:endParaRPr>
        </a:p>
        <a:p>
          <a:pPr algn="ctr">
            <a:lnSpc>
              <a:spcPct val="100000"/>
            </a:lnSpc>
            <a:spcAft>
              <a:spcPts val="0"/>
            </a:spcAft>
          </a:pPr>
          <a:r>
            <a:rPr kumimoji="1" lang="ja-JP" altLang="en-US" sz="1600" dirty="0">
              <a:latin typeface="HG丸ｺﾞｼｯｸM-PRO" panose="020F0600000000000000" pitchFamily="50" charset="-128"/>
              <a:ea typeface="HG丸ｺﾞｼｯｸM-PRO" panose="020F0600000000000000" pitchFamily="50" charset="-128"/>
            </a:rPr>
            <a:t>「医療費控除」</a:t>
          </a:r>
          <a:endParaRPr kumimoji="1" lang="en-US" altLang="ja-JP" sz="1600" dirty="0">
            <a:latin typeface="HG丸ｺﾞｼｯｸM-PRO" panose="020F0600000000000000" pitchFamily="50" charset="-128"/>
            <a:ea typeface="HG丸ｺﾞｼｯｸM-PRO" panose="020F0600000000000000" pitchFamily="50" charset="-128"/>
          </a:endParaRPr>
        </a:p>
      </dgm:t>
    </dgm:pt>
    <dgm:pt modelId="{4CED933C-3375-4C9E-AD26-086A25301C55}" type="parTrans" cxnId="{B06A8D95-C457-4AC9-B20E-D18CC71D04BC}">
      <dgm:prSet/>
      <dgm:spPr/>
      <dgm:t>
        <a:bodyPr/>
        <a:lstStyle/>
        <a:p>
          <a:endParaRPr kumimoji="1" lang="ja-JP" altLang="en-US"/>
        </a:p>
      </dgm:t>
    </dgm:pt>
    <dgm:pt modelId="{EA90934B-78A4-4066-B1EA-A65EB835009F}" type="sibTrans" cxnId="{B06A8D95-C457-4AC9-B20E-D18CC71D04BC}">
      <dgm:prSet/>
      <dgm:spPr/>
      <dgm:t>
        <a:bodyPr/>
        <a:lstStyle/>
        <a:p>
          <a:endParaRPr kumimoji="1" lang="ja-JP" altLang="en-US"/>
        </a:p>
      </dgm:t>
    </dgm:pt>
    <dgm:pt modelId="{958A6A3B-38B7-4575-97DF-06B6A2B07A2B}">
      <dgm:prSet phldrT="[テキスト]" custT="1"/>
      <dgm:spPr/>
      <dgm:t>
        <a:bodyPr/>
        <a:lstStyle/>
        <a:p>
          <a:pPr algn="just">
            <a:lnSpc>
              <a:spcPct val="100000"/>
            </a:lnSpc>
            <a:spcAft>
              <a:spcPts val="0"/>
            </a:spcAft>
          </a:pPr>
          <a:r>
            <a:rPr kumimoji="1" lang="ja-JP" altLang="en-US" sz="1600" dirty="0">
              <a:latin typeface="HG丸ｺﾞｼｯｸM-PRO" panose="020F0600000000000000" pitchFamily="50" charset="-128"/>
              <a:ea typeface="HG丸ｺﾞｼｯｸM-PRO" panose="020F0600000000000000" pitchFamily="50" charset="-128"/>
            </a:rPr>
            <a:t>働いていた人が年の中途で退職をして年内に再就職しなかった場合</a:t>
          </a:r>
          <a:endParaRPr kumimoji="1" lang="en-US" altLang="ja-JP" sz="1600" dirty="0">
            <a:latin typeface="HG丸ｺﾞｼｯｸM-PRO" panose="020F0600000000000000" pitchFamily="50" charset="-128"/>
            <a:ea typeface="HG丸ｺﾞｼｯｸM-PRO" panose="020F0600000000000000" pitchFamily="50" charset="-128"/>
          </a:endParaRPr>
        </a:p>
        <a:p>
          <a:pPr algn="just">
            <a:lnSpc>
              <a:spcPct val="90000"/>
            </a:lnSpc>
            <a:spcAft>
              <a:spcPct val="35000"/>
            </a:spcAft>
          </a:pPr>
          <a:endParaRPr kumimoji="1" lang="ja-JP" altLang="en-US" sz="1600" dirty="0">
            <a:latin typeface="HG丸ｺﾞｼｯｸM-PRO" panose="020F0600000000000000" pitchFamily="50" charset="-128"/>
            <a:ea typeface="HG丸ｺﾞｼｯｸM-PRO" panose="020F0600000000000000" pitchFamily="50" charset="-128"/>
          </a:endParaRPr>
        </a:p>
      </dgm:t>
    </dgm:pt>
    <dgm:pt modelId="{E0BCF3F6-867E-4C20-9A8E-3CE7B99E840E}" type="parTrans" cxnId="{9348A04D-C1BC-49CF-B439-6890CD2C0EF4}">
      <dgm:prSet/>
      <dgm:spPr/>
      <dgm:t>
        <a:bodyPr/>
        <a:lstStyle/>
        <a:p>
          <a:endParaRPr kumimoji="1" lang="ja-JP" altLang="en-US"/>
        </a:p>
      </dgm:t>
    </dgm:pt>
    <dgm:pt modelId="{0B365D97-F8C6-4C88-AC32-400C99005067}" type="sibTrans" cxnId="{9348A04D-C1BC-49CF-B439-6890CD2C0EF4}">
      <dgm:prSet/>
      <dgm:spPr/>
      <dgm:t>
        <a:bodyPr/>
        <a:lstStyle/>
        <a:p>
          <a:endParaRPr kumimoji="1" lang="ja-JP" altLang="en-US"/>
        </a:p>
      </dgm:t>
    </dgm:pt>
    <dgm:pt modelId="{D31F29E6-418A-4BE8-8556-406C92FABCB5}">
      <dgm:prSet phldrT="[テキスト]" custT="1"/>
      <dgm:spPr/>
      <dgm:t>
        <a:bodyPr/>
        <a:lstStyle/>
        <a:p>
          <a:pPr algn="just">
            <a:lnSpc>
              <a:spcPct val="100000"/>
            </a:lnSpc>
            <a:spcAft>
              <a:spcPts val="0"/>
            </a:spcAft>
          </a:pPr>
          <a:r>
            <a:rPr kumimoji="1" lang="ja-JP" altLang="en-US" sz="1600" dirty="0">
              <a:latin typeface="HG丸ｺﾞｼｯｸM-PRO" panose="020F0600000000000000" pitchFamily="50" charset="-128"/>
              <a:ea typeface="HG丸ｺﾞｼｯｸM-PRO" panose="020F0600000000000000" pitchFamily="50" charset="-128"/>
            </a:rPr>
            <a:t>日本赤十字社や日本ユニセフ協会などに寄附をした場合</a:t>
          </a:r>
          <a:endParaRPr kumimoji="1" lang="en-US" altLang="ja-JP" sz="1600" dirty="0">
            <a:latin typeface="HG丸ｺﾞｼｯｸM-PRO" panose="020F0600000000000000" pitchFamily="50" charset="-128"/>
            <a:ea typeface="HG丸ｺﾞｼｯｸM-PRO" panose="020F0600000000000000" pitchFamily="50" charset="-128"/>
          </a:endParaRPr>
        </a:p>
        <a:p>
          <a:pPr algn="ctr">
            <a:lnSpc>
              <a:spcPct val="90000"/>
            </a:lnSpc>
            <a:spcAft>
              <a:spcPct val="35000"/>
            </a:spcAft>
          </a:pPr>
          <a:endParaRPr kumimoji="1" lang="en-US" altLang="ja-JP" sz="1600" dirty="0">
            <a:latin typeface="HG丸ｺﾞｼｯｸM-PRO" panose="020F0600000000000000" pitchFamily="50" charset="-128"/>
            <a:ea typeface="HG丸ｺﾞｼｯｸM-PRO" panose="020F0600000000000000" pitchFamily="50" charset="-128"/>
          </a:endParaRPr>
        </a:p>
        <a:p>
          <a:pPr algn="ctr">
            <a:lnSpc>
              <a:spcPct val="90000"/>
            </a:lnSpc>
            <a:spcAft>
              <a:spcPct val="35000"/>
            </a:spcAft>
          </a:pPr>
          <a:r>
            <a:rPr kumimoji="1" lang="ja-JP" altLang="en-US" sz="1600" dirty="0">
              <a:latin typeface="HG丸ｺﾞｼｯｸM-PRO" panose="020F0600000000000000" pitchFamily="50" charset="-128"/>
              <a:ea typeface="HG丸ｺﾞｼｯｸM-PRO" panose="020F0600000000000000" pitchFamily="50" charset="-128"/>
            </a:rPr>
            <a:t>「寄附金控除等」</a:t>
          </a:r>
        </a:p>
      </dgm:t>
    </dgm:pt>
    <dgm:pt modelId="{BB7E74FF-AC30-4FC4-8521-DFA568731DF5}" type="parTrans" cxnId="{3A0DD158-5529-4860-BC18-DC814C74F3DA}">
      <dgm:prSet/>
      <dgm:spPr/>
      <dgm:t>
        <a:bodyPr/>
        <a:lstStyle/>
        <a:p>
          <a:endParaRPr kumimoji="1" lang="ja-JP" altLang="en-US"/>
        </a:p>
      </dgm:t>
    </dgm:pt>
    <dgm:pt modelId="{5E96AACE-4910-454E-94FC-F19080384B96}" type="sibTrans" cxnId="{3A0DD158-5529-4860-BC18-DC814C74F3DA}">
      <dgm:prSet/>
      <dgm:spPr/>
      <dgm:t>
        <a:bodyPr/>
        <a:lstStyle/>
        <a:p>
          <a:endParaRPr kumimoji="1" lang="ja-JP" altLang="en-US"/>
        </a:p>
      </dgm:t>
    </dgm:pt>
    <dgm:pt modelId="{BC92A57C-24EA-4D2A-8E1F-99D4792CAAAE}">
      <dgm:prSet phldrT="[テキスト]" custT="1"/>
      <dgm:spPr/>
      <dgm:t>
        <a:bodyPr/>
        <a:lstStyle/>
        <a:p>
          <a:pPr algn="just">
            <a:lnSpc>
              <a:spcPct val="100000"/>
            </a:lnSpc>
            <a:spcAft>
              <a:spcPts val="0"/>
            </a:spcAft>
          </a:pPr>
          <a:r>
            <a:rPr kumimoji="1" lang="ja-JP" altLang="en-US" sz="1600" dirty="0">
              <a:latin typeface="HG丸ｺﾞｼｯｸM-PRO" panose="020F0600000000000000" pitchFamily="50" charset="-128"/>
              <a:ea typeface="HG丸ｺﾞｼｯｸM-PRO" panose="020F0600000000000000" pitchFamily="50" charset="-128"/>
            </a:rPr>
            <a:t>銀行などから借り入れをして、住宅を取得した場合</a:t>
          </a:r>
          <a:endParaRPr kumimoji="1" lang="en-US" altLang="ja-JP" sz="1600" dirty="0">
            <a:latin typeface="HG丸ｺﾞｼｯｸM-PRO" panose="020F0600000000000000" pitchFamily="50" charset="-128"/>
            <a:ea typeface="HG丸ｺﾞｼｯｸM-PRO" panose="020F0600000000000000" pitchFamily="50" charset="-128"/>
          </a:endParaRPr>
        </a:p>
        <a:p>
          <a:pPr algn="just">
            <a:lnSpc>
              <a:spcPct val="90000"/>
            </a:lnSpc>
            <a:spcAft>
              <a:spcPct val="35000"/>
            </a:spcAft>
          </a:pPr>
          <a:endParaRPr kumimoji="1" lang="en-US" altLang="ja-JP" sz="1600" dirty="0">
            <a:latin typeface="HG丸ｺﾞｼｯｸM-PRO" panose="020F0600000000000000" pitchFamily="50" charset="-128"/>
            <a:ea typeface="HG丸ｺﾞｼｯｸM-PRO" panose="020F0600000000000000" pitchFamily="50" charset="-128"/>
          </a:endParaRPr>
        </a:p>
        <a:p>
          <a:pPr algn="just">
            <a:lnSpc>
              <a:spcPct val="90000"/>
            </a:lnSpc>
            <a:spcAft>
              <a:spcPct val="35000"/>
            </a:spcAft>
          </a:pPr>
          <a:r>
            <a:rPr kumimoji="1" lang="ja-JP" altLang="en-US" sz="1200" dirty="0">
              <a:latin typeface="HG丸ｺﾞｼｯｸM-PRO" panose="020F0600000000000000" pitchFamily="50" charset="-128"/>
              <a:ea typeface="HG丸ｺﾞｼｯｸM-PRO" panose="020F0600000000000000" pitchFamily="50" charset="-128"/>
            </a:rPr>
            <a:t>「住宅借入金等特別控除」</a:t>
          </a:r>
          <a:endParaRPr kumimoji="1" lang="en-US" altLang="ja-JP" sz="1200" dirty="0">
            <a:latin typeface="HG丸ｺﾞｼｯｸM-PRO" panose="020F0600000000000000" pitchFamily="50" charset="-128"/>
            <a:ea typeface="HG丸ｺﾞｼｯｸM-PRO" panose="020F0600000000000000" pitchFamily="50" charset="-128"/>
          </a:endParaRPr>
        </a:p>
      </dgm:t>
    </dgm:pt>
    <dgm:pt modelId="{C7C7B9AB-FC13-4D0B-9AB0-D2B2165F3C20}" type="parTrans" cxnId="{0CC6053A-896A-49E4-85C8-97C1A228335D}">
      <dgm:prSet/>
      <dgm:spPr/>
      <dgm:t>
        <a:bodyPr/>
        <a:lstStyle/>
        <a:p>
          <a:endParaRPr kumimoji="1" lang="ja-JP" altLang="en-US"/>
        </a:p>
      </dgm:t>
    </dgm:pt>
    <dgm:pt modelId="{CC0491A9-9FEA-4951-9E54-F2A1D624BB29}" type="sibTrans" cxnId="{0CC6053A-896A-49E4-85C8-97C1A228335D}">
      <dgm:prSet/>
      <dgm:spPr/>
      <dgm:t>
        <a:bodyPr/>
        <a:lstStyle/>
        <a:p>
          <a:endParaRPr kumimoji="1" lang="ja-JP" altLang="en-US"/>
        </a:p>
      </dgm:t>
    </dgm:pt>
    <dgm:pt modelId="{2CC17056-97E5-4F2E-98AC-695D634A284E}" type="pres">
      <dgm:prSet presAssocID="{1ACEEF01-A90A-4C3D-BDD7-38911CC02994}" presName="composite" presStyleCnt="0">
        <dgm:presLayoutVars>
          <dgm:chMax val="1"/>
          <dgm:dir/>
          <dgm:resizeHandles val="exact"/>
        </dgm:presLayoutVars>
      </dgm:prSet>
      <dgm:spPr/>
    </dgm:pt>
    <dgm:pt modelId="{5C5F15F5-83C4-4489-A9AF-D3739EF111C0}" type="pres">
      <dgm:prSet presAssocID="{689C737A-76B7-462A-9B77-CA675DE4A917}" presName="roof" presStyleLbl="dkBgShp" presStyleIdx="0" presStyleCnt="2" custScaleX="100000" custScaleY="49019" custLinFactNeighborX="-60" custLinFactNeighborY="18191"/>
      <dgm:spPr/>
    </dgm:pt>
    <dgm:pt modelId="{A441B69D-62D6-4D2A-A559-D9325D56417D}" type="pres">
      <dgm:prSet presAssocID="{689C737A-76B7-462A-9B77-CA675DE4A917}" presName="pillars" presStyleCnt="0"/>
      <dgm:spPr/>
    </dgm:pt>
    <dgm:pt modelId="{FF66E36A-B1B1-487F-836D-61BF6DC83F0F}" type="pres">
      <dgm:prSet presAssocID="{689C737A-76B7-462A-9B77-CA675DE4A917}" presName="pillar1" presStyleLbl="node1" presStyleIdx="0" presStyleCnt="4" custScaleX="103328">
        <dgm:presLayoutVars>
          <dgm:bulletEnabled val="1"/>
        </dgm:presLayoutVars>
      </dgm:prSet>
      <dgm:spPr/>
    </dgm:pt>
    <dgm:pt modelId="{2709296E-FEA6-4275-B375-21EC85946ADD}" type="pres">
      <dgm:prSet presAssocID="{958A6A3B-38B7-4575-97DF-06B6A2B07A2B}" presName="pillarX" presStyleLbl="node1" presStyleIdx="1" presStyleCnt="4" custScaleX="100636">
        <dgm:presLayoutVars>
          <dgm:bulletEnabled val="1"/>
        </dgm:presLayoutVars>
      </dgm:prSet>
      <dgm:spPr/>
    </dgm:pt>
    <dgm:pt modelId="{41CA9C49-261C-4517-8CE8-65818753FEAC}" type="pres">
      <dgm:prSet presAssocID="{D31F29E6-418A-4BE8-8556-406C92FABCB5}" presName="pillarX" presStyleLbl="node1" presStyleIdx="2" presStyleCnt="4">
        <dgm:presLayoutVars>
          <dgm:bulletEnabled val="1"/>
        </dgm:presLayoutVars>
      </dgm:prSet>
      <dgm:spPr/>
    </dgm:pt>
    <dgm:pt modelId="{9B20BD5A-51BA-4DDE-BC9B-F3BF0E25CE83}" type="pres">
      <dgm:prSet presAssocID="{BC92A57C-24EA-4D2A-8E1F-99D4792CAAAE}" presName="pillarX" presStyleLbl="node1" presStyleIdx="3" presStyleCnt="4" custScaleX="100644">
        <dgm:presLayoutVars>
          <dgm:bulletEnabled val="1"/>
        </dgm:presLayoutVars>
      </dgm:prSet>
      <dgm:spPr/>
    </dgm:pt>
    <dgm:pt modelId="{015BEB3E-8B0F-4DB8-AB18-7A6E53B21FAE}" type="pres">
      <dgm:prSet presAssocID="{689C737A-76B7-462A-9B77-CA675DE4A917}" presName="base" presStyleLbl="dkBgShp" presStyleIdx="1" presStyleCnt="2" custScaleY="70615" custLinFactNeighborX="-347" custLinFactNeighborY="33787"/>
      <dgm:spPr/>
    </dgm:pt>
  </dgm:ptLst>
  <dgm:cxnLst>
    <dgm:cxn modelId="{0E7C7E09-52E6-4B15-B889-ED490D955045}" type="presOf" srcId="{1ACEEF01-A90A-4C3D-BDD7-38911CC02994}" destId="{2CC17056-97E5-4F2E-98AC-695D634A284E}" srcOrd="0" destOrd="0" presId="urn:microsoft.com/office/officeart/2005/8/layout/hList3"/>
    <dgm:cxn modelId="{B3F16D15-CE24-48EE-A5A8-A9756A1AEC17}" type="presOf" srcId="{D31F29E6-418A-4BE8-8556-406C92FABCB5}" destId="{41CA9C49-261C-4517-8CE8-65818753FEAC}" srcOrd="0" destOrd="0" presId="urn:microsoft.com/office/officeart/2005/8/layout/hList3"/>
    <dgm:cxn modelId="{48D0A01B-DB61-427C-8BC4-1B58E6738388}" type="presOf" srcId="{20BD840C-8F7C-40B3-A372-DC32257AE286}" destId="{FF66E36A-B1B1-487F-836D-61BF6DC83F0F}" srcOrd="0" destOrd="0" presId="urn:microsoft.com/office/officeart/2005/8/layout/hList3"/>
    <dgm:cxn modelId="{0CC6053A-896A-49E4-85C8-97C1A228335D}" srcId="{689C737A-76B7-462A-9B77-CA675DE4A917}" destId="{BC92A57C-24EA-4D2A-8E1F-99D4792CAAAE}" srcOrd="3" destOrd="0" parTransId="{C7C7B9AB-FC13-4D0B-9AB0-D2B2165F3C20}" sibTransId="{CC0491A9-9FEA-4951-9E54-F2A1D624BB29}"/>
    <dgm:cxn modelId="{9348A04D-C1BC-49CF-B439-6890CD2C0EF4}" srcId="{689C737A-76B7-462A-9B77-CA675DE4A917}" destId="{958A6A3B-38B7-4575-97DF-06B6A2B07A2B}" srcOrd="1" destOrd="0" parTransId="{E0BCF3F6-867E-4C20-9A8E-3CE7B99E840E}" sibTransId="{0B365D97-F8C6-4C88-AC32-400C99005067}"/>
    <dgm:cxn modelId="{32AAB56E-5986-4D77-B891-FA40B89E8D64}" type="presOf" srcId="{BC92A57C-24EA-4D2A-8E1F-99D4792CAAAE}" destId="{9B20BD5A-51BA-4DDE-BC9B-F3BF0E25CE83}" srcOrd="0" destOrd="0" presId="urn:microsoft.com/office/officeart/2005/8/layout/hList3"/>
    <dgm:cxn modelId="{3A0DD158-5529-4860-BC18-DC814C74F3DA}" srcId="{689C737A-76B7-462A-9B77-CA675DE4A917}" destId="{D31F29E6-418A-4BE8-8556-406C92FABCB5}" srcOrd="2" destOrd="0" parTransId="{BB7E74FF-AC30-4FC4-8521-DFA568731DF5}" sibTransId="{5E96AACE-4910-454E-94FC-F19080384B96}"/>
    <dgm:cxn modelId="{FA80998F-A9FB-43A6-8CB6-7AF7775C4427}" type="presOf" srcId="{689C737A-76B7-462A-9B77-CA675DE4A917}" destId="{5C5F15F5-83C4-4489-A9AF-D3739EF111C0}" srcOrd="0" destOrd="0" presId="urn:microsoft.com/office/officeart/2005/8/layout/hList3"/>
    <dgm:cxn modelId="{B06A8D95-C457-4AC9-B20E-D18CC71D04BC}" srcId="{689C737A-76B7-462A-9B77-CA675DE4A917}" destId="{20BD840C-8F7C-40B3-A372-DC32257AE286}" srcOrd="0" destOrd="0" parTransId="{4CED933C-3375-4C9E-AD26-086A25301C55}" sibTransId="{EA90934B-78A4-4066-B1EA-A65EB835009F}"/>
    <dgm:cxn modelId="{E42C2D9B-E2A8-4757-954E-2285AC06B9CC}" type="presOf" srcId="{958A6A3B-38B7-4575-97DF-06B6A2B07A2B}" destId="{2709296E-FEA6-4275-B375-21EC85946ADD}" srcOrd="0" destOrd="0" presId="urn:microsoft.com/office/officeart/2005/8/layout/hList3"/>
    <dgm:cxn modelId="{E9E5CAC6-C2CF-42C8-987E-D0F21475821F}" srcId="{1ACEEF01-A90A-4C3D-BDD7-38911CC02994}" destId="{689C737A-76B7-462A-9B77-CA675DE4A917}" srcOrd="0" destOrd="0" parTransId="{024FA886-83E0-4356-A535-8D604DC77637}" sibTransId="{B74238E4-10F7-418B-B39D-86369EF12FED}"/>
    <dgm:cxn modelId="{2F202D00-195B-44AA-9998-AB602126E47A}" type="presParOf" srcId="{2CC17056-97E5-4F2E-98AC-695D634A284E}" destId="{5C5F15F5-83C4-4489-A9AF-D3739EF111C0}" srcOrd="0" destOrd="0" presId="urn:microsoft.com/office/officeart/2005/8/layout/hList3"/>
    <dgm:cxn modelId="{2CAB195B-758E-49AE-92F6-EEBEBEDC8E6F}" type="presParOf" srcId="{2CC17056-97E5-4F2E-98AC-695D634A284E}" destId="{A441B69D-62D6-4D2A-A559-D9325D56417D}" srcOrd="1" destOrd="0" presId="urn:microsoft.com/office/officeart/2005/8/layout/hList3"/>
    <dgm:cxn modelId="{A5103A18-D006-4C25-88C7-F642921DB4A0}" type="presParOf" srcId="{A441B69D-62D6-4D2A-A559-D9325D56417D}" destId="{FF66E36A-B1B1-487F-836D-61BF6DC83F0F}" srcOrd="0" destOrd="0" presId="urn:microsoft.com/office/officeart/2005/8/layout/hList3"/>
    <dgm:cxn modelId="{8AE122DF-08AE-4D20-BEB7-8AE3316A02E6}" type="presParOf" srcId="{A441B69D-62D6-4D2A-A559-D9325D56417D}" destId="{2709296E-FEA6-4275-B375-21EC85946ADD}" srcOrd="1" destOrd="0" presId="urn:microsoft.com/office/officeart/2005/8/layout/hList3"/>
    <dgm:cxn modelId="{AE7CE90A-96F1-4454-9263-B0DA1827456D}" type="presParOf" srcId="{A441B69D-62D6-4D2A-A559-D9325D56417D}" destId="{41CA9C49-261C-4517-8CE8-65818753FEAC}" srcOrd="2" destOrd="0" presId="urn:microsoft.com/office/officeart/2005/8/layout/hList3"/>
    <dgm:cxn modelId="{A3D44959-E585-4F39-93BF-C5E584FF2CFC}" type="presParOf" srcId="{A441B69D-62D6-4D2A-A559-D9325D56417D}" destId="{9B20BD5A-51BA-4DDE-BC9B-F3BF0E25CE83}" srcOrd="3" destOrd="0" presId="urn:microsoft.com/office/officeart/2005/8/layout/hList3"/>
    <dgm:cxn modelId="{5C539E2D-86FC-4321-AD6A-6E381FF37D15}" type="presParOf" srcId="{2CC17056-97E5-4F2E-98AC-695D634A284E}" destId="{015BEB3E-8B0F-4DB8-AB18-7A6E53B21FAE}"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779E11-9F18-4307-A1BE-C4A5122E6AB0}" type="doc">
      <dgm:prSet loTypeId="urn:microsoft.com/office/officeart/2005/8/layout/venn3" loCatId="relationship" qsTypeId="urn:microsoft.com/office/officeart/2005/8/quickstyle/3d2" qsCatId="3D" csTypeId="urn:microsoft.com/office/officeart/2005/8/colors/colorful5" csCatId="colorful" phldr="1"/>
      <dgm:spPr/>
      <dgm:t>
        <a:bodyPr/>
        <a:lstStyle/>
        <a:p>
          <a:endParaRPr kumimoji="1" lang="ja-JP" altLang="en-US"/>
        </a:p>
      </dgm:t>
    </dgm:pt>
    <dgm:pt modelId="{553A375E-957F-4EA2-B178-AA3D7E79F5F2}">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税務</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代理</a:t>
          </a:r>
        </a:p>
      </dgm:t>
    </dgm:pt>
    <dgm:pt modelId="{1FA8659F-9724-408A-8E66-AA99844D6030}" type="parTrans" cxnId="{1326D88B-8B02-4123-B2F6-EDDB420DC189}">
      <dgm:prSet/>
      <dgm:spPr/>
      <dgm:t>
        <a:bodyPr/>
        <a:lstStyle/>
        <a:p>
          <a:endParaRPr kumimoji="1" lang="ja-JP" altLang="en-US"/>
        </a:p>
      </dgm:t>
    </dgm:pt>
    <dgm:pt modelId="{45E5A8B7-B967-4427-AB6C-F601FACCBF88}" type="sibTrans" cxnId="{1326D88B-8B02-4123-B2F6-EDDB420DC189}">
      <dgm:prSet/>
      <dgm:spPr/>
      <dgm:t>
        <a:bodyPr/>
        <a:lstStyle/>
        <a:p>
          <a:endParaRPr kumimoji="1" lang="ja-JP" altLang="en-US"/>
        </a:p>
      </dgm:t>
    </dgm:pt>
    <dgm:pt modelId="{FD471468-0200-4758-BD87-60F7BF1C0BB2}">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税務</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書類の</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作成</a:t>
          </a:r>
        </a:p>
      </dgm:t>
    </dgm:pt>
    <dgm:pt modelId="{29C3F0DA-47EB-4718-97E6-53EF28F264C1}" type="parTrans" cxnId="{3710B1D2-DB7A-4982-BAE6-3C4385EBB391}">
      <dgm:prSet/>
      <dgm:spPr/>
      <dgm:t>
        <a:bodyPr/>
        <a:lstStyle/>
        <a:p>
          <a:endParaRPr kumimoji="1" lang="ja-JP" altLang="en-US"/>
        </a:p>
      </dgm:t>
    </dgm:pt>
    <dgm:pt modelId="{A0AF5387-EA39-4F69-8D18-9B0A9757A7B3}" type="sibTrans" cxnId="{3710B1D2-DB7A-4982-BAE6-3C4385EBB391}">
      <dgm:prSet/>
      <dgm:spPr/>
      <dgm:t>
        <a:bodyPr/>
        <a:lstStyle/>
        <a:p>
          <a:endParaRPr kumimoji="1" lang="ja-JP" altLang="en-US"/>
        </a:p>
      </dgm:t>
    </dgm:pt>
    <dgm:pt modelId="{BD7E78ED-A5F7-48DB-81FF-A6FECDB5E037}">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税務</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相談</a:t>
          </a:r>
        </a:p>
      </dgm:t>
    </dgm:pt>
    <dgm:pt modelId="{A3A02FA4-E01A-4FCC-B3D1-2043AEEEBD81}" type="parTrans" cxnId="{142334E5-A5E1-4EC3-B636-84DC00E677EC}">
      <dgm:prSet/>
      <dgm:spPr/>
      <dgm:t>
        <a:bodyPr/>
        <a:lstStyle/>
        <a:p>
          <a:endParaRPr kumimoji="1" lang="ja-JP" altLang="en-US"/>
        </a:p>
      </dgm:t>
    </dgm:pt>
    <dgm:pt modelId="{DC50BA47-4C9D-4A81-90AD-62285A36DD84}" type="sibTrans" cxnId="{142334E5-A5E1-4EC3-B636-84DC00E677EC}">
      <dgm:prSet/>
      <dgm:spPr/>
      <dgm:t>
        <a:bodyPr/>
        <a:lstStyle/>
        <a:p>
          <a:endParaRPr kumimoji="1" lang="ja-JP" altLang="en-US"/>
        </a:p>
      </dgm:t>
    </dgm:pt>
    <dgm:pt modelId="{8E9D93B3-6B90-4219-8ECA-9697B43764DF}">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会計</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業務</a:t>
          </a:r>
          <a:endParaRPr kumimoji="1" lang="en-US" altLang="ja-JP" b="1" dirty="0">
            <a:latin typeface="HG丸ｺﾞｼｯｸM-PRO" panose="020F0600000000000000" pitchFamily="50" charset="-128"/>
            <a:ea typeface="HG丸ｺﾞｼｯｸM-PRO" panose="020F0600000000000000" pitchFamily="50" charset="-128"/>
          </a:endParaRPr>
        </a:p>
      </dgm:t>
    </dgm:pt>
    <dgm:pt modelId="{B0376741-B65E-4B72-89C2-D319E8308A93}" type="parTrans" cxnId="{EC73C60A-2C81-4889-BDB0-740CAA187019}">
      <dgm:prSet/>
      <dgm:spPr/>
      <dgm:t>
        <a:bodyPr/>
        <a:lstStyle/>
        <a:p>
          <a:endParaRPr kumimoji="1" lang="ja-JP" altLang="en-US"/>
        </a:p>
      </dgm:t>
    </dgm:pt>
    <dgm:pt modelId="{6726E9B4-8205-461F-980E-552FEE7699B0}" type="sibTrans" cxnId="{EC73C60A-2C81-4889-BDB0-740CAA187019}">
      <dgm:prSet/>
      <dgm:spPr/>
      <dgm:t>
        <a:bodyPr/>
        <a:lstStyle/>
        <a:p>
          <a:endParaRPr kumimoji="1" lang="ja-JP" altLang="en-US"/>
        </a:p>
      </dgm:t>
    </dgm:pt>
    <dgm:pt modelId="{4EB2D321-CEA1-4075-948F-3BA7AD88E12C}">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補佐人</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制度</a:t>
          </a:r>
          <a:endParaRPr kumimoji="1" lang="en-US" altLang="ja-JP" b="1" dirty="0">
            <a:latin typeface="HG丸ｺﾞｼｯｸM-PRO" panose="020F0600000000000000" pitchFamily="50" charset="-128"/>
            <a:ea typeface="HG丸ｺﾞｼｯｸM-PRO" panose="020F0600000000000000" pitchFamily="50" charset="-128"/>
          </a:endParaRPr>
        </a:p>
      </dgm:t>
    </dgm:pt>
    <dgm:pt modelId="{A58D1305-7C88-4634-893D-B429942AD984}" type="parTrans" cxnId="{D9807318-C10F-43C6-B57B-9F01EC16171C}">
      <dgm:prSet/>
      <dgm:spPr/>
      <dgm:t>
        <a:bodyPr/>
        <a:lstStyle/>
        <a:p>
          <a:endParaRPr kumimoji="1" lang="ja-JP" altLang="en-US"/>
        </a:p>
      </dgm:t>
    </dgm:pt>
    <dgm:pt modelId="{6314A49D-EF10-4864-87F8-873483F1267B}" type="sibTrans" cxnId="{D9807318-C10F-43C6-B57B-9F01EC16171C}">
      <dgm:prSet/>
      <dgm:spPr/>
      <dgm:t>
        <a:bodyPr/>
        <a:lstStyle/>
        <a:p>
          <a:endParaRPr kumimoji="1" lang="ja-JP" altLang="en-US"/>
        </a:p>
      </dgm:t>
    </dgm:pt>
    <dgm:pt modelId="{3268F154-5109-41E3-8319-227CF48749E7}">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社会</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貢献</a:t>
          </a:r>
          <a:endParaRPr kumimoji="1" lang="en-US" altLang="ja-JP" b="1" dirty="0">
            <a:latin typeface="HG丸ｺﾞｼｯｸM-PRO" panose="020F0600000000000000" pitchFamily="50" charset="-128"/>
            <a:ea typeface="HG丸ｺﾞｼｯｸM-PRO" panose="020F0600000000000000" pitchFamily="50" charset="-128"/>
          </a:endParaRPr>
        </a:p>
      </dgm:t>
    </dgm:pt>
    <dgm:pt modelId="{A9CA792E-1CEF-43F4-A654-CE5BA59F1E36}" type="parTrans" cxnId="{AEB8EC5F-1FF3-4CD4-9DEE-2A6EF70B0772}">
      <dgm:prSet/>
      <dgm:spPr/>
      <dgm:t>
        <a:bodyPr/>
        <a:lstStyle/>
        <a:p>
          <a:endParaRPr kumimoji="1" lang="ja-JP" altLang="en-US"/>
        </a:p>
      </dgm:t>
    </dgm:pt>
    <dgm:pt modelId="{14CB0247-BBDE-4EBD-A262-51C14603ACA6}" type="sibTrans" cxnId="{AEB8EC5F-1FF3-4CD4-9DEE-2A6EF70B0772}">
      <dgm:prSet/>
      <dgm:spPr/>
      <dgm:t>
        <a:bodyPr/>
        <a:lstStyle/>
        <a:p>
          <a:endParaRPr kumimoji="1" lang="ja-JP" altLang="en-US"/>
        </a:p>
      </dgm:t>
    </dgm:pt>
    <dgm:pt modelId="{F3C9F678-1112-4595-9419-BB725C02037F}" type="pres">
      <dgm:prSet presAssocID="{FE779E11-9F18-4307-A1BE-C4A5122E6AB0}" presName="Name0" presStyleCnt="0">
        <dgm:presLayoutVars>
          <dgm:dir/>
          <dgm:resizeHandles val="exact"/>
        </dgm:presLayoutVars>
      </dgm:prSet>
      <dgm:spPr/>
    </dgm:pt>
    <dgm:pt modelId="{8FBCB6F7-7E47-4932-A0FE-F87E376E838E}" type="pres">
      <dgm:prSet presAssocID="{553A375E-957F-4EA2-B178-AA3D7E79F5F2}" presName="Name5" presStyleLbl="vennNode1" presStyleIdx="0" presStyleCnt="6">
        <dgm:presLayoutVars>
          <dgm:bulletEnabled val="1"/>
        </dgm:presLayoutVars>
      </dgm:prSet>
      <dgm:spPr/>
    </dgm:pt>
    <dgm:pt modelId="{0F7B2FA5-C185-4371-92B6-E6A10B0DFFD0}" type="pres">
      <dgm:prSet presAssocID="{45E5A8B7-B967-4427-AB6C-F601FACCBF88}" presName="space" presStyleCnt="0"/>
      <dgm:spPr/>
    </dgm:pt>
    <dgm:pt modelId="{7CEB41E7-2C03-48DD-9B8D-C3108AE533EB}" type="pres">
      <dgm:prSet presAssocID="{FD471468-0200-4758-BD87-60F7BF1C0BB2}" presName="Name5" presStyleLbl="vennNode1" presStyleIdx="1" presStyleCnt="6">
        <dgm:presLayoutVars>
          <dgm:bulletEnabled val="1"/>
        </dgm:presLayoutVars>
      </dgm:prSet>
      <dgm:spPr/>
    </dgm:pt>
    <dgm:pt modelId="{8DCE5991-48C7-4D02-B1E2-C9BAC99C5049}" type="pres">
      <dgm:prSet presAssocID="{A0AF5387-EA39-4F69-8D18-9B0A9757A7B3}" presName="space" presStyleCnt="0"/>
      <dgm:spPr/>
    </dgm:pt>
    <dgm:pt modelId="{41B6D041-44A8-4CE3-878A-752F976AC246}" type="pres">
      <dgm:prSet presAssocID="{BD7E78ED-A5F7-48DB-81FF-A6FECDB5E037}" presName="Name5" presStyleLbl="vennNode1" presStyleIdx="2" presStyleCnt="6">
        <dgm:presLayoutVars>
          <dgm:bulletEnabled val="1"/>
        </dgm:presLayoutVars>
      </dgm:prSet>
      <dgm:spPr/>
    </dgm:pt>
    <dgm:pt modelId="{ACDA7DFB-C804-464B-8A36-5C807840C7EA}" type="pres">
      <dgm:prSet presAssocID="{DC50BA47-4C9D-4A81-90AD-62285A36DD84}" presName="space" presStyleCnt="0"/>
      <dgm:spPr/>
    </dgm:pt>
    <dgm:pt modelId="{EF3C4D36-D1BD-4E5A-9B05-DFBBC79E1D34}" type="pres">
      <dgm:prSet presAssocID="{8E9D93B3-6B90-4219-8ECA-9697B43764DF}" presName="Name5" presStyleLbl="vennNode1" presStyleIdx="3" presStyleCnt="6">
        <dgm:presLayoutVars>
          <dgm:bulletEnabled val="1"/>
        </dgm:presLayoutVars>
      </dgm:prSet>
      <dgm:spPr/>
    </dgm:pt>
    <dgm:pt modelId="{3DD7DFE4-84E2-4534-907F-354B957E3B02}" type="pres">
      <dgm:prSet presAssocID="{6726E9B4-8205-461F-980E-552FEE7699B0}" presName="space" presStyleCnt="0"/>
      <dgm:spPr/>
    </dgm:pt>
    <dgm:pt modelId="{AFACC166-1D3F-4BE2-9EA3-06B88E336E9A}" type="pres">
      <dgm:prSet presAssocID="{4EB2D321-CEA1-4075-948F-3BA7AD88E12C}" presName="Name5" presStyleLbl="vennNode1" presStyleIdx="4" presStyleCnt="6">
        <dgm:presLayoutVars>
          <dgm:bulletEnabled val="1"/>
        </dgm:presLayoutVars>
      </dgm:prSet>
      <dgm:spPr/>
    </dgm:pt>
    <dgm:pt modelId="{5D6CDE2C-A513-4FD4-B37E-6023D0D9F086}" type="pres">
      <dgm:prSet presAssocID="{6314A49D-EF10-4864-87F8-873483F1267B}" presName="space" presStyleCnt="0"/>
      <dgm:spPr/>
    </dgm:pt>
    <dgm:pt modelId="{2FF165B4-AAE1-4753-8F4A-D904A631719F}" type="pres">
      <dgm:prSet presAssocID="{3268F154-5109-41E3-8319-227CF48749E7}" presName="Name5" presStyleLbl="vennNode1" presStyleIdx="5" presStyleCnt="6">
        <dgm:presLayoutVars>
          <dgm:bulletEnabled val="1"/>
        </dgm:presLayoutVars>
      </dgm:prSet>
      <dgm:spPr/>
    </dgm:pt>
  </dgm:ptLst>
  <dgm:cxnLst>
    <dgm:cxn modelId="{BA735F07-D7B0-4613-BDF4-C4796B008829}" type="presOf" srcId="{4EB2D321-CEA1-4075-948F-3BA7AD88E12C}" destId="{AFACC166-1D3F-4BE2-9EA3-06B88E336E9A}" srcOrd="0" destOrd="0" presId="urn:microsoft.com/office/officeart/2005/8/layout/venn3"/>
    <dgm:cxn modelId="{DA001609-3CBB-47DC-A3C2-6D61C1312BB6}" type="presOf" srcId="{FD471468-0200-4758-BD87-60F7BF1C0BB2}" destId="{7CEB41E7-2C03-48DD-9B8D-C3108AE533EB}" srcOrd="0" destOrd="0" presId="urn:microsoft.com/office/officeart/2005/8/layout/venn3"/>
    <dgm:cxn modelId="{EC73C60A-2C81-4889-BDB0-740CAA187019}" srcId="{FE779E11-9F18-4307-A1BE-C4A5122E6AB0}" destId="{8E9D93B3-6B90-4219-8ECA-9697B43764DF}" srcOrd="3" destOrd="0" parTransId="{B0376741-B65E-4B72-89C2-D319E8308A93}" sibTransId="{6726E9B4-8205-461F-980E-552FEE7699B0}"/>
    <dgm:cxn modelId="{D9807318-C10F-43C6-B57B-9F01EC16171C}" srcId="{FE779E11-9F18-4307-A1BE-C4A5122E6AB0}" destId="{4EB2D321-CEA1-4075-948F-3BA7AD88E12C}" srcOrd="4" destOrd="0" parTransId="{A58D1305-7C88-4634-893D-B429942AD984}" sibTransId="{6314A49D-EF10-4864-87F8-873483F1267B}"/>
    <dgm:cxn modelId="{C6E0735D-9494-4ED1-962F-1B984C116BDC}" type="presOf" srcId="{553A375E-957F-4EA2-B178-AA3D7E79F5F2}" destId="{8FBCB6F7-7E47-4932-A0FE-F87E376E838E}" srcOrd="0" destOrd="0" presId="urn:microsoft.com/office/officeart/2005/8/layout/venn3"/>
    <dgm:cxn modelId="{AEB8EC5F-1FF3-4CD4-9DEE-2A6EF70B0772}" srcId="{FE779E11-9F18-4307-A1BE-C4A5122E6AB0}" destId="{3268F154-5109-41E3-8319-227CF48749E7}" srcOrd="5" destOrd="0" parTransId="{A9CA792E-1CEF-43F4-A654-CE5BA59F1E36}" sibTransId="{14CB0247-BBDE-4EBD-A262-51C14603ACA6}"/>
    <dgm:cxn modelId="{FCA33A61-4608-4E36-B5FF-ED85D2A8B7AA}" type="presOf" srcId="{3268F154-5109-41E3-8319-227CF48749E7}" destId="{2FF165B4-AAE1-4753-8F4A-D904A631719F}" srcOrd="0" destOrd="0" presId="urn:microsoft.com/office/officeart/2005/8/layout/venn3"/>
    <dgm:cxn modelId="{1326D88B-8B02-4123-B2F6-EDDB420DC189}" srcId="{FE779E11-9F18-4307-A1BE-C4A5122E6AB0}" destId="{553A375E-957F-4EA2-B178-AA3D7E79F5F2}" srcOrd="0" destOrd="0" parTransId="{1FA8659F-9724-408A-8E66-AA99844D6030}" sibTransId="{45E5A8B7-B967-4427-AB6C-F601FACCBF88}"/>
    <dgm:cxn modelId="{2F75E0B8-8B16-460C-928B-4041051D87B3}" type="presOf" srcId="{FE779E11-9F18-4307-A1BE-C4A5122E6AB0}" destId="{F3C9F678-1112-4595-9419-BB725C02037F}" srcOrd="0" destOrd="0" presId="urn:microsoft.com/office/officeart/2005/8/layout/venn3"/>
    <dgm:cxn modelId="{3710B1D2-DB7A-4982-BAE6-3C4385EBB391}" srcId="{FE779E11-9F18-4307-A1BE-C4A5122E6AB0}" destId="{FD471468-0200-4758-BD87-60F7BF1C0BB2}" srcOrd="1" destOrd="0" parTransId="{29C3F0DA-47EB-4718-97E6-53EF28F264C1}" sibTransId="{A0AF5387-EA39-4F69-8D18-9B0A9757A7B3}"/>
    <dgm:cxn modelId="{4A4109DB-D751-42B1-B193-B3C4537068B3}" type="presOf" srcId="{BD7E78ED-A5F7-48DB-81FF-A6FECDB5E037}" destId="{41B6D041-44A8-4CE3-878A-752F976AC246}" srcOrd="0" destOrd="0" presId="urn:microsoft.com/office/officeart/2005/8/layout/venn3"/>
    <dgm:cxn modelId="{B9702BDB-6C91-4815-8A0E-3E797942B92F}" type="presOf" srcId="{8E9D93B3-6B90-4219-8ECA-9697B43764DF}" destId="{EF3C4D36-D1BD-4E5A-9B05-DFBBC79E1D34}" srcOrd="0" destOrd="0" presId="urn:microsoft.com/office/officeart/2005/8/layout/venn3"/>
    <dgm:cxn modelId="{142334E5-A5E1-4EC3-B636-84DC00E677EC}" srcId="{FE779E11-9F18-4307-A1BE-C4A5122E6AB0}" destId="{BD7E78ED-A5F7-48DB-81FF-A6FECDB5E037}" srcOrd="2" destOrd="0" parTransId="{A3A02FA4-E01A-4FCC-B3D1-2043AEEEBD81}" sibTransId="{DC50BA47-4C9D-4A81-90AD-62285A36DD84}"/>
    <dgm:cxn modelId="{86425DD0-0C4B-451B-A177-FF185A0966AC}" type="presParOf" srcId="{F3C9F678-1112-4595-9419-BB725C02037F}" destId="{8FBCB6F7-7E47-4932-A0FE-F87E376E838E}" srcOrd="0" destOrd="0" presId="urn:microsoft.com/office/officeart/2005/8/layout/venn3"/>
    <dgm:cxn modelId="{AE023972-A061-4D2F-AE46-F9CB1ED0EBF5}" type="presParOf" srcId="{F3C9F678-1112-4595-9419-BB725C02037F}" destId="{0F7B2FA5-C185-4371-92B6-E6A10B0DFFD0}" srcOrd="1" destOrd="0" presId="urn:microsoft.com/office/officeart/2005/8/layout/venn3"/>
    <dgm:cxn modelId="{96EAF3AC-4511-4E47-B72F-E66F42044DA5}" type="presParOf" srcId="{F3C9F678-1112-4595-9419-BB725C02037F}" destId="{7CEB41E7-2C03-48DD-9B8D-C3108AE533EB}" srcOrd="2" destOrd="0" presId="urn:microsoft.com/office/officeart/2005/8/layout/venn3"/>
    <dgm:cxn modelId="{DF495C0F-4925-44C2-88FD-653076F3AA09}" type="presParOf" srcId="{F3C9F678-1112-4595-9419-BB725C02037F}" destId="{8DCE5991-48C7-4D02-B1E2-C9BAC99C5049}" srcOrd="3" destOrd="0" presId="urn:microsoft.com/office/officeart/2005/8/layout/venn3"/>
    <dgm:cxn modelId="{D0236B7E-C7C9-43D0-A68B-1B5236027135}" type="presParOf" srcId="{F3C9F678-1112-4595-9419-BB725C02037F}" destId="{41B6D041-44A8-4CE3-878A-752F976AC246}" srcOrd="4" destOrd="0" presId="urn:microsoft.com/office/officeart/2005/8/layout/venn3"/>
    <dgm:cxn modelId="{4D0C12F0-D4E1-4AF8-B8EC-35ECC1C9BEBC}" type="presParOf" srcId="{F3C9F678-1112-4595-9419-BB725C02037F}" destId="{ACDA7DFB-C804-464B-8A36-5C807840C7EA}" srcOrd="5" destOrd="0" presId="urn:microsoft.com/office/officeart/2005/8/layout/venn3"/>
    <dgm:cxn modelId="{58166F41-454B-4D85-A934-C1A7EF1AF955}" type="presParOf" srcId="{F3C9F678-1112-4595-9419-BB725C02037F}" destId="{EF3C4D36-D1BD-4E5A-9B05-DFBBC79E1D34}" srcOrd="6" destOrd="0" presId="urn:microsoft.com/office/officeart/2005/8/layout/venn3"/>
    <dgm:cxn modelId="{5AB0A9FB-5706-4656-83C9-C0DFF92A90F4}" type="presParOf" srcId="{F3C9F678-1112-4595-9419-BB725C02037F}" destId="{3DD7DFE4-84E2-4534-907F-354B957E3B02}" srcOrd="7" destOrd="0" presId="urn:microsoft.com/office/officeart/2005/8/layout/venn3"/>
    <dgm:cxn modelId="{B19A918E-72F8-42B0-8D9C-4FBA7975FCE3}" type="presParOf" srcId="{F3C9F678-1112-4595-9419-BB725C02037F}" destId="{AFACC166-1D3F-4BE2-9EA3-06B88E336E9A}" srcOrd="8" destOrd="0" presId="urn:microsoft.com/office/officeart/2005/8/layout/venn3"/>
    <dgm:cxn modelId="{6B0C78CD-C195-4608-8722-24D70F752CD4}" type="presParOf" srcId="{F3C9F678-1112-4595-9419-BB725C02037F}" destId="{5D6CDE2C-A513-4FD4-B37E-6023D0D9F086}" srcOrd="9" destOrd="0" presId="urn:microsoft.com/office/officeart/2005/8/layout/venn3"/>
    <dgm:cxn modelId="{E1A61F74-D895-4CC9-991C-D9AF5DAA0603}" type="presParOf" srcId="{F3C9F678-1112-4595-9419-BB725C02037F}" destId="{2FF165B4-AAE1-4753-8F4A-D904A631719F}"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CC880B-36FF-43A6-86F2-2B8B7F9BCC84}" type="doc">
      <dgm:prSet loTypeId="urn:microsoft.com/office/officeart/2005/8/layout/matrix3" loCatId="matrix" qsTypeId="urn:microsoft.com/office/officeart/2005/8/quickstyle/simple1" qsCatId="simple" csTypeId="urn:microsoft.com/office/officeart/2005/8/colors/accent6_1" csCatId="accent6" phldr="1"/>
      <dgm:spPr/>
      <dgm:t>
        <a:bodyPr/>
        <a:lstStyle/>
        <a:p>
          <a:endParaRPr kumimoji="1" lang="ja-JP" altLang="en-US"/>
        </a:p>
      </dgm:t>
    </dgm:pt>
    <dgm:pt modelId="{AD011488-10CC-4990-81B7-026219A56E38}">
      <dgm:prSet phldrT="[テキスト]" custT="1"/>
      <dgm:spPr/>
      <dgm:t>
        <a:bodyPr/>
        <a:lstStyle/>
        <a:p>
          <a:r>
            <a:rPr kumimoji="1" lang="ja-JP" altLang="en-US" sz="1100" b="0" dirty="0">
              <a:latin typeface="HG丸ｺﾞｼｯｸM-PRO" panose="020F0600000000000000" pitchFamily="50" charset="-128"/>
              <a:ea typeface="HG丸ｺﾞｼｯｸM-PRO" panose="020F0600000000000000" pitchFamily="50" charset="-128"/>
            </a:rPr>
            <a:t>外部監査</a:t>
          </a:r>
          <a:endParaRPr kumimoji="1" lang="en-US" altLang="ja-JP" sz="1100" b="0" dirty="0">
            <a:latin typeface="HG丸ｺﾞｼｯｸM-PRO" panose="020F0600000000000000" pitchFamily="50" charset="-128"/>
            <a:ea typeface="HG丸ｺﾞｼｯｸM-PRO" panose="020F0600000000000000" pitchFamily="50" charset="-128"/>
          </a:endParaRPr>
        </a:p>
        <a:p>
          <a:r>
            <a:rPr kumimoji="1" lang="ja-JP" altLang="en-US" sz="1100" b="0" dirty="0">
              <a:latin typeface="HG丸ｺﾞｼｯｸM-PRO" panose="020F0600000000000000" pitchFamily="50" charset="-128"/>
              <a:ea typeface="HG丸ｺﾞｼｯｸM-PRO" panose="020F0600000000000000" pitchFamily="50" charset="-128"/>
            </a:rPr>
            <a:t>制度</a:t>
          </a:r>
        </a:p>
      </dgm:t>
    </dgm:pt>
    <dgm:pt modelId="{99AE5861-E1FA-46D9-89B4-814B719B4651}" type="parTrans" cxnId="{D02F6BDE-B7B6-487B-966B-E6D8286F4C2D}">
      <dgm:prSet/>
      <dgm:spPr/>
      <dgm:t>
        <a:bodyPr/>
        <a:lstStyle/>
        <a:p>
          <a:endParaRPr kumimoji="1" lang="ja-JP" altLang="en-US"/>
        </a:p>
      </dgm:t>
    </dgm:pt>
    <dgm:pt modelId="{EA6ED1BD-E921-4C8D-82D1-D3DCA6C8DBCA}" type="sibTrans" cxnId="{D02F6BDE-B7B6-487B-966B-E6D8286F4C2D}">
      <dgm:prSet/>
      <dgm:spPr/>
      <dgm:t>
        <a:bodyPr/>
        <a:lstStyle/>
        <a:p>
          <a:endParaRPr kumimoji="1" lang="ja-JP" altLang="en-US"/>
        </a:p>
      </dgm:t>
    </dgm:pt>
    <dgm:pt modelId="{4771DE9C-73AB-47FA-AD46-DB81618D9466}">
      <dgm:prSet phldrT="[テキスト]" custT="1"/>
      <dgm:spPr/>
      <dgm:t>
        <a:bodyPr/>
        <a:lstStyle/>
        <a:p>
          <a:r>
            <a:rPr kumimoji="1" lang="ja-JP" altLang="en-US" sz="1100" b="0" dirty="0">
              <a:latin typeface="HG丸ｺﾞｼｯｸM-PRO" panose="020F0600000000000000" pitchFamily="50" charset="-128"/>
              <a:ea typeface="HG丸ｺﾞｼｯｸM-PRO" panose="020F0600000000000000" pitchFamily="50" charset="-128"/>
            </a:rPr>
            <a:t>成年後見</a:t>
          </a:r>
          <a:endParaRPr kumimoji="1" lang="en-US" altLang="ja-JP" sz="1100" b="0" dirty="0">
            <a:latin typeface="HG丸ｺﾞｼｯｸM-PRO" panose="020F0600000000000000" pitchFamily="50" charset="-128"/>
            <a:ea typeface="HG丸ｺﾞｼｯｸM-PRO" panose="020F0600000000000000" pitchFamily="50" charset="-128"/>
          </a:endParaRPr>
        </a:p>
        <a:p>
          <a:r>
            <a:rPr kumimoji="1" lang="ja-JP" altLang="en-US" sz="1100" b="0" dirty="0">
              <a:latin typeface="HG丸ｺﾞｼｯｸM-PRO" panose="020F0600000000000000" pitchFamily="50" charset="-128"/>
              <a:ea typeface="HG丸ｺﾞｼｯｸM-PRO" panose="020F0600000000000000" pitchFamily="50" charset="-128"/>
            </a:rPr>
            <a:t>制度</a:t>
          </a:r>
        </a:p>
      </dgm:t>
    </dgm:pt>
    <dgm:pt modelId="{94596470-3323-4056-AD09-87A6F0B35423}" type="parTrans" cxnId="{E76BE0AE-47E9-4129-9381-F2D1D7C01F94}">
      <dgm:prSet/>
      <dgm:spPr/>
      <dgm:t>
        <a:bodyPr/>
        <a:lstStyle/>
        <a:p>
          <a:endParaRPr kumimoji="1" lang="ja-JP" altLang="en-US"/>
        </a:p>
      </dgm:t>
    </dgm:pt>
    <dgm:pt modelId="{3531E6E1-AF8C-4585-8463-44B6ED5BF4E8}" type="sibTrans" cxnId="{E76BE0AE-47E9-4129-9381-F2D1D7C01F94}">
      <dgm:prSet/>
      <dgm:spPr/>
      <dgm:t>
        <a:bodyPr/>
        <a:lstStyle/>
        <a:p>
          <a:endParaRPr kumimoji="1" lang="ja-JP" altLang="en-US"/>
        </a:p>
      </dgm:t>
    </dgm:pt>
    <dgm:pt modelId="{A3C991EB-1D19-4A04-8A51-BDE413366812}">
      <dgm:prSet phldrT="[テキスト]" custT="1"/>
      <dgm:spPr/>
      <dgm:t>
        <a:bodyPr/>
        <a:lstStyle/>
        <a:p>
          <a:r>
            <a:rPr kumimoji="1" lang="ja-JP" altLang="en-US" sz="1100" b="0" dirty="0">
              <a:latin typeface="HG丸ｺﾞｼｯｸM-PRO" panose="020F0600000000000000" pitchFamily="50" charset="-128"/>
              <a:ea typeface="HG丸ｺﾞｼｯｸM-PRO" panose="020F0600000000000000" pitchFamily="50" charset="-128"/>
            </a:rPr>
            <a:t>租税教育</a:t>
          </a:r>
        </a:p>
      </dgm:t>
    </dgm:pt>
    <dgm:pt modelId="{331C1D7F-00BC-420E-9CD9-C3759F2D1BF0}" type="parTrans" cxnId="{4E2F6B09-60E6-43B5-BB80-3E2F4013B03F}">
      <dgm:prSet/>
      <dgm:spPr/>
      <dgm:t>
        <a:bodyPr/>
        <a:lstStyle/>
        <a:p>
          <a:endParaRPr kumimoji="1" lang="ja-JP" altLang="en-US"/>
        </a:p>
      </dgm:t>
    </dgm:pt>
    <dgm:pt modelId="{8B7E5F07-EA2F-44C0-896B-62DE00C7DBA7}" type="sibTrans" cxnId="{4E2F6B09-60E6-43B5-BB80-3E2F4013B03F}">
      <dgm:prSet/>
      <dgm:spPr/>
      <dgm:t>
        <a:bodyPr/>
        <a:lstStyle/>
        <a:p>
          <a:endParaRPr kumimoji="1" lang="ja-JP" altLang="en-US"/>
        </a:p>
      </dgm:t>
    </dgm:pt>
    <dgm:pt modelId="{AA8389DD-F123-4A88-BE88-A3EB706A2A97}">
      <dgm:prSet phldrT="[テキスト]"/>
      <dgm:spPr/>
      <dgm:t>
        <a:bodyPr/>
        <a:lstStyle/>
        <a:p>
          <a:r>
            <a:rPr kumimoji="1" lang="ja-JP" altLang="en-US" b="0" dirty="0">
              <a:latin typeface="HG丸ｺﾞｼｯｸM-PRO" panose="020F0600000000000000" pitchFamily="50" charset="-128"/>
              <a:ea typeface="HG丸ｺﾞｼｯｸM-PRO" panose="020F0600000000000000" pitchFamily="50" charset="-128"/>
            </a:rPr>
            <a:t>ＮＰＯ法人の税務・会計</a:t>
          </a:r>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アドバイザー</a:t>
          </a:r>
        </a:p>
      </dgm:t>
    </dgm:pt>
    <dgm:pt modelId="{599E7220-44B9-4DAE-9A65-02C9EB4B2D51}" type="parTrans" cxnId="{35BB5E64-1DB9-4611-AE47-C3358785D71B}">
      <dgm:prSet/>
      <dgm:spPr/>
      <dgm:t>
        <a:bodyPr/>
        <a:lstStyle/>
        <a:p>
          <a:endParaRPr kumimoji="1" lang="ja-JP" altLang="en-US"/>
        </a:p>
      </dgm:t>
    </dgm:pt>
    <dgm:pt modelId="{23E6F7F1-C02A-44D7-AE29-22AF2172A0BC}" type="sibTrans" cxnId="{35BB5E64-1DB9-4611-AE47-C3358785D71B}">
      <dgm:prSet/>
      <dgm:spPr/>
      <dgm:t>
        <a:bodyPr/>
        <a:lstStyle/>
        <a:p>
          <a:endParaRPr kumimoji="1" lang="ja-JP" altLang="en-US"/>
        </a:p>
      </dgm:t>
    </dgm:pt>
    <dgm:pt modelId="{48369239-670C-4D09-8D62-D0BB966EE852}" type="pres">
      <dgm:prSet presAssocID="{C7CC880B-36FF-43A6-86F2-2B8B7F9BCC84}" presName="matrix" presStyleCnt="0">
        <dgm:presLayoutVars>
          <dgm:chMax val="1"/>
          <dgm:dir/>
          <dgm:resizeHandles val="exact"/>
        </dgm:presLayoutVars>
      </dgm:prSet>
      <dgm:spPr/>
    </dgm:pt>
    <dgm:pt modelId="{4A4D6072-35FB-44FC-8EE3-DD871E354A84}" type="pres">
      <dgm:prSet presAssocID="{C7CC880B-36FF-43A6-86F2-2B8B7F9BCC84}" presName="diamond" presStyleLbl="bgShp" presStyleIdx="0" presStyleCnt="1"/>
      <dgm:spPr/>
    </dgm:pt>
    <dgm:pt modelId="{1643830F-8D9E-4D56-BB80-4D3ABCBD5870}" type="pres">
      <dgm:prSet presAssocID="{C7CC880B-36FF-43A6-86F2-2B8B7F9BCC84}" presName="quad1" presStyleLbl="node1" presStyleIdx="0" presStyleCnt="4">
        <dgm:presLayoutVars>
          <dgm:chMax val="0"/>
          <dgm:chPref val="0"/>
          <dgm:bulletEnabled val="1"/>
        </dgm:presLayoutVars>
      </dgm:prSet>
      <dgm:spPr/>
    </dgm:pt>
    <dgm:pt modelId="{CC4A64E6-79AF-4E9C-B698-EE1BEDDDA1D4}" type="pres">
      <dgm:prSet presAssocID="{C7CC880B-36FF-43A6-86F2-2B8B7F9BCC84}" presName="quad2" presStyleLbl="node1" presStyleIdx="1" presStyleCnt="4">
        <dgm:presLayoutVars>
          <dgm:chMax val="0"/>
          <dgm:chPref val="0"/>
          <dgm:bulletEnabled val="1"/>
        </dgm:presLayoutVars>
      </dgm:prSet>
      <dgm:spPr/>
    </dgm:pt>
    <dgm:pt modelId="{E59281F7-CF26-4316-B3F9-9E2B5BE0DE27}" type="pres">
      <dgm:prSet presAssocID="{C7CC880B-36FF-43A6-86F2-2B8B7F9BCC84}" presName="quad3" presStyleLbl="node1" presStyleIdx="2" presStyleCnt="4">
        <dgm:presLayoutVars>
          <dgm:chMax val="0"/>
          <dgm:chPref val="0"/>
          <dgm:bulletEnabled val="1"/>
        </dgm:presLayoutVars>
      </dgm:prSet>
      <dgm:spPr/>
    </dgm:pt>
    <dgm:pt modelId="{EC4A45A5-02CE-4B9A-9468-6C650C764747}" type="pres">
      <dgm:prSet presAssocID="{C7CC880B-36FF-43A6-86F2-2B8B7F9BCC84}" presName="quad4" presStyleLbl="node1" presStyleIdx="3" presStyleCnt="4">
        <dgm:presLayoutVars>
          <dgm:chMax val="0"/>
          <dgm:chPref val="0"/>
          <dgm:bulletEnabled val="1"/>
        </dgm:presLayoutVars>
      </dgm:prSet>
      <dgm:spPr/>
    </dgm:pt>
  </dgm:ptLst>
  <dgm:cxnLst>
    <dgm:cxn modelId="{4E2F6B09-60E6-43B5-BB80-3E2F4013B03F}" srcId="{C7CC880B-36FF-43A6-86F2-2B8B7F9BCC84}" destId="{A3C991EB-1D19-4A04-8A51-BDE413366812}" srcOrd="2" destOrd="0" parTransId="{331C1D7F-00BC-420E-9CD9-C3759F2D1BF0}" sibTransId="{8B7E5F07-EA2F-44C0-896B-62DE00C7DBA7}"/>
    <dgm:cxn modelId="{A246200E-7BD3-49BF-9D52-421AF9F37A43}" type="presOf" srcId="{A3C991EB-1D19-4A04-8A51-BDE413366812}" destId="{E59281F7-CF26-4316-B3F9-9E2B5BE0DE27}" srcOrd="0" destOrd="0" presId="urn:microsoft.com/office/officeart/2005/8/layout/matrix3"/>
    <dgm:cxn modelId="{C1FBDC0F-16D0-4A37-942E-F223F0892F46}" type="presOf" srcId="{AD011488-10CC-4990-81B7-026219A56E38}" destId="{1643830F-8D9E-4D56-BB80-4D3ABCBD5870}" srcOrd="0" destOrd="0" presId="urn:microsoft.com/office/officeart/2005/8/layout/matrix3"/>
    <dgm:cxn modelId="{35BB5E64-1DB9-4611-AE47-C3358785D71B}" srcId="{C7CC880B-36FF-43A6-86F2-2B8B7F9BCC84}" destId="{AA8389DD-F123-4A88-BE88-A3EB706A2A97}" srcOrd="3" destOrd="0" parTransId="{599E7220-44B9-4DAE-9A65-02C9EB4B2D51}" sibTransId="{23E6F7F1-C02A-44D7-AE29-22AF2172A0BC}"/>
    <dgm:cxn modelId="{305ACB78-FB1F-4839-9564-27A57EF26A41}" type="presOf" srcId="{C7CC880B-36FF-43A6-86F2-2B8B7F9BCC84}" destId="{48369239-670C-4D09-8D62-D0BB966EE852}" srcOrd="0" destOrd="0" presId="urn:microsoft.com/office/officeart/2005/8/layout/matrix3"/>
    <dgm:cxn modelId="{8096C7A9-25EA-4EEA-AEB0-721D709E177B}" type="presOf" srcId="{4771DE9C-73AB-47FA-AD46-DB81618D9466}" destId="{CC4A64E6-79AF-4E9C-B698-EE1BEDDDA1D4}" srcOrd="0" destOrd="0" presId="urn:microsoft.com/office/officeart/2005/8/layout/matrix3"/>
    <dgm:cxn modelId="{E76BE0AE-47E9-4129-9381-F2D1D7C01F94}" srcId="{C7CC880B-36FF-43A6-86F2-2B8B7F9BCC84}" destId="{4771DE9C-73AB-47FA-AD46-DB81618D9466}" srcOrd="1" destOrd="0" parTransId="{94596470-3323-4056-AD09-87A6F0B35423}" sibTransId="{3531E6E1-AF8C-4585-8463-44B6ED5BF4E8}"/>
    <dgm:cxn modelId="{A465CDBD-1481-4FF9-9B9D-0D70A38169BA}" type="presOf" srcId="{AA8389DD-F123-4A88-BE88-A3EB706A2A97}" destId="{EC4A45A5-02CE-4B9A-9468-6C650C764747}" srcOrd="0" destOrd="0" presId="urn:microsoft.com/office/officeart/2005/8/layout/matrix3"/>
    <dgm:cxn modelId="{D02F6BDE-B7B6-487B-966B-E6D8286F4C2D}" srcId="{C7CC880B-36FF-43A6-86F2-2B8B7F9BCC84}" destId="{AD011488-10CC-4990-81B7-026219A56E38}" srcOrd="0" destOrd="0" parTransId="{99AE5861-E1FA-46D9-89B4-814B719B4651}" sibTransId="{EA6ED1BD-E921-4C8D-82D1-D3DCA6C8DBCA}"/>
    <dgm:cxn modelId="{563E5812-26CA-4C97-9F16-73826A39E298}" type="presParOf" srcId="{48369239-670C-4D09-8D62-D0BB966EE852}" destId="{4A4D6072-35FB-44FC-8EE3-DD871E354A84}" srcOrd="0" destOrd="0" presId="urn:microsoft.com/office/officeart/2005/8/layout/matrix3"/>
    <dgm:cxn modelId="{7363A761-2552-4BBC-9FD1-A4DF508F69DB}" type="presParOf" srcId="{48369239-670C-4D09-8D62-D0BB966EE852}" destId="{1643830F-8D9E-4D56-BB80-4D3ABCBD5870}" srcOrd="1" destOrd="0" presId="urn:microsoft.com/office/officeart/2005/8/layout/matrix3"/>
    <dgm:cxn modelId="{4A73C05F-EC6F-422D-AB98-8DA2950F73A9}" type="presParOf" srcId="{48369239-670C-4D09-8D62-D0BB966EE852}" destId="{CC4A64E6-79AF-4E9C-B698-EE1BEDDDA1D4}" srcOrd="2" destOrd="0" presId="urn:microsoft.com/office/officeart/2005/8/layout/matrix3"/>
    <dgm:cxn modelId="{D5B71E1B-DEDF-4875-A1D4-CFFC7C24667D}" type="presParOf" srcId="{48369239-670C-4D09-8D62-D0BB966EE852}" destId="{E59281F7-CF26-4316-B3F9-9E2B5BE0DE27}" srcOrd="3" destOrd="0" presId="urn:microsoft.com/office/officeart/2005/8/layout/matrix3"/>
    <dgm:cxn modelId="{E7A38313-8955-4681-B7CC-104D7F991629}" type="presParOf" srcId="{48369239-670C-4D09-8D62-D0BB966EE852}" destId="{EC4A45A5-02CE-4B9A-9468-6C650C764747}" srcOrd="4" destOrd="0" presId="urn:microsoft.com/office/officeart/2005/8/layout/matrix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A02AB-D148-4376-AF04-B6F4E5655CEF}">
      <dsp:nvSpPr>
        <dsp:cNvPr id="0" name=""/>
        <dsp:cNvSpPr/>
      </dsp:nvSpPr>
      <dsp:spPr>
        <a:xfrm>
          <a:off x="8207" y="15717"/>
          <a:ext cx="2024451" cy="4608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latin typeface="HG丸ｺﾞｼｯｸM-PRO" panose="020F0600000000000000" pitchFamily="50" charset="-128"/>
              <a:ea typeface="HG丸ｺﾞｼｯｸM-PRO" panose="020F0600000000000000" pitchFamily="50" charset="-128"/>
            </a:rPr>
            <a:t>租税制度</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8207" y="15717"/>
        <a:ext cx="2024451" cy="460800"/>
      </dsp:txXfrm>
    </dsp:sp>
    <dsp:sp modelId="{11FAEBFA-6E9F-4D4A-8C63-A1EC0F9374B2}">
      <dsp:nvSpPr>
        <dsp:cNvPr id="0" name=""/>
        <dsp:cNvSpPr/>
      </dsp:nvSpPr>
      <dsp:spPr>
        <a:xfrm>
          <a:off x="4583" y="476517"/>
          <a:ext cx="2031698" cy="236070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b="1" kern="1200" dirty="0">
              <a:latin typeface="HG丸ｺﾞｼｯｸM-PRO" panose="020F0600000000000000" pitchFamily="50" charset="-128"/>
              <a:ea typeface="HG丸ｺﾞｼｯｸM-PRO" panose="020F0600000000000000" pitchFamily="50" charset="-128"/>
            </a:rPr>
            <a:t>累進課税</a:t>
          </a:r>
          <a:r>
            <a:rPr kumimoji="1" lang="ja-JP" altLang="en-US" sz="1600" kern="1200" dirty="0">
              <a:latin typeface="HG丸ｺﾞｼｯｸM-PRO" panose="020F0600000000000000" pitchFamily="50" charset="-128"/>
              <a:ea typeface="HG丸ｺﾞｼｯｸM-PRO" panose="020F0600000000000000" pitchFamily="50" charset="-128"/>
            </a:rPr>
            <a:t>・相続税などにより所得の高い人からは多くの租税を収取し（応能負担）、行政サービスの原資とするものである。</a:t>
          </a:r>
        </a:p>
      </dsp:txBody>
      <dsp:txXfrm>
        <a:off x="4583" y="476517"/>
        <a:ext cx="2031698" cy="2360700"/>
      </dsp:txXfrm>
    </dsp:sp>
    <dsp:sp modelId="{1E570E5F-16D3-47ED-83E4-61AC0713BA31}">
      <dsp:nvSpPr>
        <dsp:cNvPr id="0" name=""/>
        <dsp:cNvSpPr/>
      </dsp:nvSpPr>
      <dsp:spPr>
        <a:xfrm>
          <a:off x="2319705" y="15717"/>
          <a:ext cx="2024451" cy="460800"/>
        </a:xfrm>
        <a:prstGeom prst="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latin typeface="HG丸ｺﾞｼｯｸM-PRO" panose="020F0600000000000000" pitchFamily="50" charset="-128"/>
              <a:ea typeface="HG丸ｺﾞｼｯｸM-PRO" panose="020F0600000000000000" pitchFamily="50" charset="-128"/>
            </a:rPr>
            <a:t>社会保障制度</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2319705" y="15717"/>
        <a:ext cx="2024451" cy="460800"/>
      </dsp:txXfrm>
    </dsp:sp>
    <dsp:sp modelId="{7F87AB21-F14C-4124-8558-E5188844A867}">
      <dsp:nvSpPr>
        <dsp:cNvPr id="0" name=""/>
        <dsp:cNvSpPr/>
      </dsp:nvSpPr>
      <dsp:spPr>
        <a:xfrm>
          <a:off x="2319705" y="476517"/>
          <a:ext cx="2024451" cy="2360700"/>
        </a:xfrm>
        <a:prstGeom prst="rect">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latin typeface="HG丸ｺﾞｼｯｸM-PRO" panose="020F0600000000000000" pitchFamily="50" charset="-128"/>
              <a:ea typeface="HG丸ｺﾞｼｯｸM-PRO" panose="020F0600000000000000" pitchFamily="50" charset="-128"/>
            </a:rPr>
            <a:t>公的年金や医療、介護などの社会保障給付による富の再分配。応能負担の原則に応じ、所得の高い者にはより高い負担率で税金や社会保障を課すことがある。</a:t>
          </a:r>
        </a:p>
      </dsp:txBody>
      <dsp:txXfrm>
        <a:off x="2319705" y="476517"/>
        <a:ext cx="2024451" cy="2360700"/>
      </dsp:txXfrm>
    </dsp:sp>
    <dsp:sp modelId="{8A393BD9-B28F-4525-99FD-5941CFD47769}">
      <dsp:nvSpPr>
        <dsp:cNvPr id="0" name=""/>
        <dsp:cNvSpPr/>
      </dsp:nvSpPr>
      <dsp:spPr>
        <a:xfrm>
          <a:off x="4627579" y="15717"/>
          <a:ext cx="2024451" cy="460800"/>
        </a:xfrm>
        <a:prstGeom prst="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latin typeface="HG丸ｺﾞｼｯｸM-PRO" panose="020F0600000000000000" pitchFamily="50" charset="-128"/>
              <a:ea typeface="HG丸ｺﾞｼｯｸM-PRO" panose="020F0600000000000000" pitchFamily="50" charset="-128"/>
            </a:rPr>
            <a:t>労働保障制度</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4627579" y="15717"/>
        <a:ext cx="2024451" cy="460800"/>
      </dsp:txXfrm>
    </dsp:sp>
    <dsp:sp modelId="{8652B382-F7BC-4638-9CC6-1BBC112E38AE}">
      <dsp:nvSpPr>
        <dsp:cNvPr id="0" name=""/>
        <dsp:cNvSpPr/>
      </dsp:nvSpPr>
      <dsp:spPr>
        <a:xfrm>
          <a:off x="4627579" y="476517"/>
          <a:ext cx="2024451" cy="2360700"/>
        </a:xfrm>
        <a:prstGeom prst="rect">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latin typeface="HG丸ｺﾞｼｯｸM-PRO" panose="020F0600000000000000" pitchFamily="50" charset="-128"/>
              <a:ea typeface="HG丸ｺﾞｼｯｸM-PRO" panose="020F0600000000000000" pitchFamily="50" charset="-128"/>
            </a:rPr>
            <a:t>労働者の給与や福利厚生を保障することにより直接富が労務者に回るよう講じる方法。　　　労働法による最低給与規定、給与と会社との債務の相殺禁止等である。</a:t>
          </a:r>
        </a:p>
      </dsp:txBody>
      <dsp:txXfrm>
        <a:off x="4627579" y="476517"/>
        <a:ext cx="2024451" cy="2360700"/>
      </dsp:txXfrm>
    </dsp:sp>
    <dsp:sp modelId="{7D487DDC-B138-4B6D-8E82-96467ACF8813}">
      <dsp:nvSpPr>
        <dsp:cNvPr id="0" name=""/>
        <dsp:cNvSpPr/>
      </dsp:nvSpPr>
      <dsp:spPr>
        <a:xfrm>
          <a:off x="6935453" y="15717"/>
          <a:ext cx="2024451" cy="46080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latin typeface="HG丸ｺﾞｼｯｸM-PRO" panose="020F0600000000000000" pitchFamily="50" charset="-128"/>
              <a:ea typeface="HG丸ｺﾞｼｯｸM-PRO" panose="020F0600000000000000" pitchFamily="50" charset="-128"/>
            </a:rPr>
            <a:t>優遇税制度</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6935453" y="15717"/>
        <a:ext cx="2024451" cy="460800"/>
      </dsp:txXfrm>
    </dsp:sp>
    <dsp:sp modelId="{B500935D-BE64-49C3-8554-2E7963835FE0}">
      <dsp:nvSpPr>
        <dsp:cNvPr id="0" name=""/>
        <dsp:cNvSpPr/>
      </dsp:nvSpPr>
      <dsp:spPr>
        <a:xfrm>
          <a:off x="6935453" y="476517"/>
          <a:ext cx="2024451" cy="2360700"/>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b="0" kern="1200">
              <a:latin typeface="HG丸ｺﾞｼｯｸM-PRO" panose="020F0600000000000000" pitchFamily="50" charset="-128"/>
              <a:ea typeface="HG丸ｺﾞｼｯｸM-PRO" panose="020F0600000000000000" pitchFamily="50" charset="-128"/>
            </a:rPr>
            <a:t>税制優遇処置により富を社会福利の方面へ誘導する方法。　　　　　　　　　寄附金控除制度や学校法人、</a:t>
          </a:r>
          <a:r>
            <a:rPr kumimoji="1" lang="en-US" altLang="ja-JP" sz="1600" b="0" kern="1200">
              <a:latin typeface="HG丸ｺﾞｼｯｸM-PRO" panose="020F0600000000000000" pitchFamily="50" charset="-128"/>
              <a:ea typeface="HG丸ｺﾞｼｯｸM-PRO" panose="020F0600000000000000" pitchFamily="50" charset="-128"/>
            </a:rPr>
            <a:t>NPO</a:t>
          </a:r>
          <a:r>
            <a:rPr kumimoji="1" lang="ja-JP" altLang="en-US" sz="1600" b="0" kern="1200">
              <a:latin typeface="HG丸ｺﾞｼｯｸM-PRO" panose="020F0600000000000000" pitchFamily="50" charset="-128"/>
              <a:ea typeface="HG丸ｺﾞｼｯｸM-PRO" panose="020F0600000000000000" pitchFamily="50" charset="-128"/>
            </a:rPr>
            <a:t>法人等公益法人の特別税制などがある。</a:t>
          </a:r>
          <a:endParaRPr kumimoji="1" lang="ja-JP" altLang="en-US" sz="1600" b="0" kern="1200" dirty="0">
            <a:latin typeface="HG丸ｺﾞｼｯｸM-PRO" panose="020F0600000000000000" pitchFamily="50" charset="-128"/>
            <a:ea typeface="HG丸ｺﾞｼｯｸM-PRO" panose="020F0600000000000000" pitchFamily="50" charset="-128"/>
          </a:endParaRPr>
        </a:p>
      </dsp:txBody>
      <dsp:txXfrm>
        <a:off x="6935453" y="476517"/>
        <a:ext cx="2024451" cy="2360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101C3-9A83-49CA-9F95-F62B5CC4DDB7}">
      <dsp:nvSpPr>
        <dsp:cNvPr id="0" name=""/>
        <dsp:cNvSpPr/>
      </dsp:nvSpPr>
      <dsp:spPr>
        <a:xfrm>
          <a:off x="0" y="103701"/>
          <a:ext cx="2833616" cy="16726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HG丸ｺﾞｼｯｸM-PRO" panose="020F0600000000000000" pitchFamily="50" charset="-128"/>
              <a:ea typeface="HG丸ｺﾞｼｯｸM-PRO" panose="020F0600000000000000" pitchFamily="50" charset="-128"/>
            </a:rPr>
            <a:t>公共事業を行うための</a:t>
          </a:r>
          <a:endParaRPr kumimoji="1" lang="en-US" altLang="ja-JP" sz="2000" kern="1200" dirty="0">
            <a:latin typeface="HG丸ｺﾞｼｯｸM-PRO" panose="020F0600000000000000" pitchFamily="50" charset="-128"/>
            <a:ea typeface="HG丸ｺﾞｼｯｸM-PRO" panose="020F0600000000000000" pitchFamily="50" charset="-128"/>
          </a:endParaRPr>
        </a:p>
        <a:p>
          <a:pPr marL="0" lvl="0" indent="0" algn="ctr" defTabSz="889000">
            <a:lnSpc>
              <a:spcPct val="90000"/>
            </a:lnSpc>
            <a:spcBef>
              <a:spcPct val="0"/>
            </a:spcBef>
            <a:spcAft>
              <a:spcPct val="35000"/>
            </a:spcAft>
            <a:buNone/>
          </a:pPr>
          <a:r>
            <a:rPr lang="ja-JP" altLang="en-US" sz="2400" b="1" kern="1200" dirty="0">
              <a:latin typeface="HG丸ｺﾞｼｯｸM-PRO" panose="020F0600000000000000" pitchFamily="50" charset="-128"/>
              <a:ea typeface="HG丸ｺﾞｼｯｸM-PRO" panose="020F0600000000000000" pitchFamily="50" charset="-128"/>
            </a:rPr>
            <a:t>建設国債</a:t>
          </a:r>
          <a:endParaRPr kumimoji="1" lang="ja-JP" altLang="en-US" sz="2400" b="1" kern="1200" dirty="0">
            <a:latin typeface="HG丸ｺﾞｼｯｸM-PRO" panose="020F0600000000000000" pitchFamily="50" charset="-128"/>
            <a:ea typeface="HG丸ｺﾞｼｯｸM-PRO" panose="020F0600000000000000" pitchFamily="50" charset="-128"/>
          </a:endParaRPr>
        </a:p>
      </dsp:txBody>
      <dsp:txXfrm>
        <a:off x="0" y="103701"/>
        <a:ext cx="2833616" cy="1672654"/>
      </dsp:txXfrm>
    </dsp:sp>
    <dsp:sp modelId="{547CB9F9-EF0F-4CBA-A638-0146F062BE9E}">
      <dsp:nvSpPr>
        <dsp:cNvPr id="0" name=""/>
        <dsp:cNvSpPr/>
      </dsp:nvSpPr>
      <dsp:spPr>
        <a:xfrm>
          <a:off x="3047040" y="113434"/>
          <a:ext cx="2927882" cy="16726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HG丸ｺﾞｼｯｸM-PRO" panose="020F0600000000000000" pitchFamily="50" charset="-128"/>
              <a:ea typeface="HG丸ｺﾞｼｯｸM-PRO" panose="020F0600000000000000" pitchFamily="50" charset="-128"/>
            </a:rPr>
            <a:t>税収不足を補うための</a:t>
          </a:r>
          <a:endParaRPr kumimoji="1" lang="en-US" altLang="ja-JP" sz="2000" kern="1200" dirty="0">
            <a:latin typeface="HG丸ｺﾞｼｯｸM-PRO" panose="020F0600000000000000" pitchFamily="50" charset="-128"/>
            <a:ea typeface="HG丸ｺﾞｼｯｸM-PRO" panose="020F0600000000000000" pitchFamily="50" charset="-128"/>
          </a:endParaRPr>
        </a:p>
        <a:p>
          <a:pPr marL="0" lvl="0" indent="0" algn="ctr" defTabSz="889000">
            <a:lnSpc>
              <a:spcPct val="90000"/>
            </a:lnSpc>
            <a:spcBef>
              <a:spcPct val="0"/>
            </a:spcBef>
            <a:spcAft>
              <a:spcPct val="35000"/>
            </a:spcAft>
            <a:buNone/>
          </a:pPr>
          <a:r>
            <a:rPr lang="ja-JP" altLang="en-US" sz="2400" b="1" kern="1200" dirty="0">
              <a:latin typeface="HG丸ｺﾞｼｯｸM-PRO" panose="020F0600000000000000" pitchFamily="50" charset="-128"/>
              <a:ea typeface="HG丸ｺﾞｼｯｸM-PRO" panose="020F0600000000000000" pitchFamily="50" charset="-128"/>
            </a:rPr>
            <a:t>赤字国債</a:t>
          </a:r>
          <a:r>
            <a:rPr lang="en-US" altLang="ja-JP" sz="2000" b="1" kern="1200" dirty="0">
              <a:latin typeface="HG丸ｺﾞｼｯｸM-PRO" panose="020F0600000000000000" pitchFamily="50" charset="-128"/>
              <a:ea typeface="HG丸ｺﾞｼｯｸM-PRO" panose="020F0600000000000000" pitchFamily="50" charset="-128"/>
            </a:rPr>
            <a:t>(</a:t>
          </a:r>
          <a:r>
            <a:rPr lang="ja-JP" altLang="en-US" sz="2000" b="1" kern="1200" dirty="0">
              <a:latin typeface="HG丸ｺﾞｼｯｸM-PRO" panose="020F0600000000000000" pitchFamily="50" charset="-128"/>
              <a:ea typeface="HG丸ｺﾞｼｯｸM-PRO" panose="020F0600000000000000" pitchFamily="50" charset="-128"/>
            </a:rPr>
            <a:t>特例国債）</a:t>
          </a:r>
          <a:endParaRPr kumimoji="1" lang="ja-JP" altLang="en-US" sz="2000" b="1" kern="1200" dirty="0">
            <a:latin typeface="HG丸ｺﾞｼｯｸM-PRO" panose="020F0600000000000000" pitchFamily="50" charset="-128"/>
            <a:ea typeface="HG丸ｺﾞｼｯｸM-PRO" panose="020F0600000000000000" pitchFamily="50" charset="-128"/>
          </a:endParaRPr>
        </a:p>
      </dsp:txBody>
      <dsp:txXfrm>
        <a:off x="3047040" y="113434"/>
        <a:ext cx="2927882" cy="1672654"/>
      </dsp:txXfrm>
    </dsp:sp>
    <dsp:sp modelId="{F8075108-DDE6-49DE-969D-C01FEA3624B1}">
      <dsp:nvSpPr>
        <dsp:cNvPr id="0" name=""/>
        <dsp:cNvSpPr/>
      </dsp:nvSpPr>
      <dsp:spPr>
        <a:xfrm>
          <a:off x="6162272" y="118510"/>
          <a:ext cx="2622952" cy="16726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HG丸ｺﾞｼｯｸM-PRO" panose="020F0600000000000000" pitchFamily="50" charset="-128"/>
              <a:ea typeface="HG丸ｺﾞｼｯｸM-PRO" panose="020F0600000000000000" pitchFamily="50" charset="-128"/>
            </a:rPr>
            <a:t>国債を償還</a:t>
          </a:r>
          <a:r>
            <a:rPr kumimoji="1" lang="en-US" altLang="ja-JP" sz="2000" kern="1200" dirty="0">
              <a:latin typeface="HG丸ｺﾞｼｯｸM-PRO" panose="020F0600000000000000" pitchFamily="50" charset="-128"/>
              <a:ea typeface="HG丸ｺﾞｼｯｸM-PRO" panose="020F0600000000000000" pitchFamily="50" charset="-128"/>
            </a:rPr>
            <a:t>(</a:t>
          </a:r>
          <a:r>
            <a:rPr kumimoji="1" lang="ja-JP" altLang="en-US" sz="2000" kern="1200" dirty="0">
              <a:latin typeface="HG丸ｺﾞｼｯｸM-PRO" panose="020F0600000000000000" pitchFamily="50" charset="-128"/>
              <a:ea typeface="HG丸ｺﾞｼｯｸM-PRO" panose="020F0600000000000000" pitchFamily="50" charset="-128"/>
            </a:rPr>
            <a:t>返済</a:t>
          </a:r>
          <a:r>
            <a:rPr kumimoji="1" lang="en-US" altLang="ja-JP" sz="2000" kern="1200" dirty="0">
              <a:latin typeface="HG丸ｺﾞｼｯｸM-PRO" panose="020F0600000000000000" pitchFamily="50" charset="-128"/>
              <a:ea typeface="HG丸ｺﾞｼｯｸM-PRO" panose="020F0600000000000000" pitchFamily="50" charset="-128"/>
            </a:rPr>
            <a:t>)</a:t>
          </a:r>
          <a:r>
            <a:rPr kumimoji="1" lang="ja-JP" altLang="en-US" sz="2000" kern="1200" dirty="0">
              <a:latin typeface="HG丸ｺﾞｼｯｸM-PRO" panose="020F0600000000000000" pitchFamily="50" charset="-128"/>
              <a:ea typeface="HG丸ｺﾞｼｯｸM-PRO" panose="020F0600000000000000" pitchFamily="50" charset="-128"/>
            </a:rPr>
            <a:t>するための</a:t>
          </a:r>
          <a:endParaRPr kumimoji="1" lang="en-US" altLang="ja-JP" sz="2000" kern="1200" dirty="0">
            <a:latin typeface="HG丸ｺﾞｼｯｸM-PRO" panose="020F0600000000000000" pitchFamily="50" charset="-128"/>
            <a:ea typeface="HG丸ｺﾞｼｯｸM-PRO" panose="020F0600000000000000" pitchFamily="50" charset="-128"/>
          </a:endParaRPr>
        </a:p>
        <a:p>
          <a:pPr marL="0" lvl="0" indent="0" algn="ctr" defTabSz="889000">
            <a:lnSpc>
              <a:spcPct val="90000"/>
            </a:lnSpc>
            <a:spcBef>
              <a:spcPct val="0"/>
            </a:spcBef>
            <a:spcAft>
              <a:spcPct val="35000"/>
            </a:spcAft>
            <a:buNone/>
          </a:pPr>
          <a:r>
            <a:rPr lang="ja-JP" altLang="en-US" sz="2400" b="1" kern="1200" dirty="0">
              <a:latin typeface="HG丸ｺﾞｼｯｸM-PRO" panose="020F0600000000000000" pitchFamily="50" charset="-128"/>
              <a:ea typeface="HG丸ｺﾞｼｯｸM-PRO" panose="020F0600000000000000" pitchFamily="50" charset="-128"/>
            </a:rPr>
            <a:t>借換国債</a:t>
          </a:r>
          <a:endParaRPr kumimoji="1" lang="ja-JP" altLang="en-US" sz="2000" b="1" kern="1200" dirty="0">
            <a:latin typeface="HG丸ｺﾞｼｯｸM-PRO" panose="020F0600000000000000" pitchFamily="50" charset="-128"/>
            <a:ea typeface="HG丸ｺﾞｼｯｸM-PRO" panose="020F0600000000000000" pitchFamily="50" charset="-128"/>
          </a:endParaRPr>
        </a:p>
      </dsp:txBody>
      <dsp:txXfrm>
        <a:off x="6162272" y="118510"/>
        <a:ext cx="2622952" cy="1672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9BC11-76BA-4843-836D-07D6149833BB}">
      <dsp:nvSpPr>
        <dsp:cNvPr id="0" name=""/>
        <dsp:cNvSpPr/>
      </dsp:nvSpPr>
      <dsp:spPr>
        <a:xfrm>
          <a:off x="-2295367" y="-354903"/>
          <a:ext cx="2741808" cy="2741808"/>
        </a:xfrm>
        <a:prstGeom prst="blockArc">
          <a:avLst>
            <a:gd name="adj1" fmla="val 18900000"/>
            <a:gd name="adj2" fmla="val 2700000"/>
            <a:gd name="adj3" fmla="val 788"/>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84FA54-9736-48C8-8DE8-483C8392E561}">
      <dsp:nvSpPr>
        <dsp:cNvPr id="0" name=""/>
        <dsp:cNvSpPr/>
      </dsp:nvSpPr>
      <dsp:spPr>
        <a:xfrm>
          <a:off x="286989" y="203200"/>
          <a:ext cx="5618236" cy="4064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40640" rIns="40640" bIns="40640" numCol="1" spcCol="1270" anchor="ctr" anchorCtr="0">
          <a:noAutofit/>
        </a:bodyPr>
        <a:lstStyle/>
        <a:p>
          <a:pPr marL="0" lvl="0" indent="0" algn="l" defTabSz="711200">
            <a:lnSpc>
              <a:spcPct val="90000"/>
            </a:lnSpc>
            <a:spcBef>
              <a:spcPct val="0"/>
            </a:spcBef>
            <a:spcAft>
              <a:spcPct val="35000"/>
            </a:spcAft>
            <a:buNone/>
          </a:pPr>
          <a:r>
            <a:rPr kumimoji="1" lang="en-US" altLang="ja-JP" sz="1600" kern="1200" dirty="0">
              <a:latin typeface="HG丸ｺﾞｼｯｸM-PRO" panose="020F0600000000000000" pitchFamily="50" charset="-128"/>
              <a:ea typeface="HG丸ｺﾞｼｯｸM-PRO" panose="020F0600000000000000" pitchFamily="50" charset="-128"/>
            </a:rPr>
            <a:t>1</a:t>
          </a:r>
          <a:r>
            <a:rPr kumimoji="1" lang="ja-JP" altLang="en-US" sz="1600" kern="1200" dirty="0">
              <a:latin typeface="HG丸ｺﾞｼｯｸM-PRO" panose="020F0600000000000000" pitchFamily="50" charset="-128"/>
              <a:ea typeface="HG丸ｺﾞｼｯｸM-PRO" panose="020F0600000000000000" pitchFamily="50" charset="-128"/>
            </a:rPr>
            <a:t>年間の給料・賞与の合計額が</a:t>
          </a:r>
          <a:r>
            <a:rPr kumimoji="1" lang="en-US" altLang="ja-JP" sz="1600" kern="1200" dirty="0">
              <a:latin typeface="HG丸ｺﾞｼｯｸM-PRO" panose="020F0600000000000000" pitchFamily="50" charset="-128"/>
              <a:ea typeface="HG丸ｺﾞｼｯｸM-PRO" panose="020F0600000000000000" pitchFamily="50" charset="-128"/>
            </a:rPr>
            <a:t>2000</a:t>
          </a:r>
          <a:r>
            <a:rPr kumimoji="1" lang="ja-JP" altLang="en-US" sz="1600" kern="1200" dirty="0">
              <a:latin typeface="HG丸ｺﾞｼｯｸM-PRO" panose="020F0600000000000000" pitchFamily="50" charset="-128"/>
              <a:ea typeface="HG丸ｺﾞｼｯｸM-PRO" panose="020F0600000000000000" pitchFamily="50" charset="-128"/>
            </a:rPr>
            <a:t>万円を超えた場合</a:t>
          </a:r>
        </a:p>
      </dsp:txBody>
      <dsp:txXfrm>
        <a:off x="286989" y="203200"/>
        <a:ext cx="5618236" cy="406400"/>
      </dsp:txXfrm>
    </dsp:sp>
    <dsp:sp modelId="{A0F200FA-D88B-4126-8CC6-FF2F0FBBA78C}">
      <dsp:nvSpPr>
        <dsp:cNvPr id="0" name=""/>
        <dsp:cNvSpPr/>
      </dsp:nvSpPr>
      <dsp:spPr>
        <a:xfrm>
          <a:off x="16332" y="151902"/>
          <a:ext cx="508000" cy="5080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DC5AF-3DD7-4DD2-B2B9-5913279B2C0B}">
      <dsp:nvSpPr>
        <dsp:cNvPr id="0" name=""/>
        <dsp:cNvSpPr/>
      </dsp:nvSpPr>
      <dsp:spPr>
        <a:xfrm>
          <a:off x="434716" y="812799"/>
          <a:ext cx="5470510" cy="406400"/>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40640" rIns="40640" bIns="4064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latin typeface="HG丸ｺﾞｼｯｸM-PRO" panose="020F0600000000000000" pitchFamily="50" charset="-128"/>
              <a:ea typeface="HG丸ｺﾞｼｯｸM-PRO" panose="020F0600000000000000" pitchFamily="50" charset="-128"/>
            </a:rPr>
            <a:t>給与所得以外に</a:t>
          </a:r>
          <a:r>
            <a:rPr kumimoji="1" lang="en-US" altLang="ja-JP" sz="1600" kern="1200" dirty="0">
              <a:latin typeface="HG丸ｺﾞｼｯｸM-PRO" panose="020F0600000000000000" pitchFamily="50" charset="-128"/>
              <a:ea typeface="HG丸ｺﾞｼｯｸM-PRO" panose="020F0600000000000000" pitchFamily="50" charset="-128"/>
            </a:rPr>
            <a:t>20</a:t>
          </a:r>
          <a:r>
            <a:rPr kumimoji="1" lang="ja-JP" altLang="en-US" sz="1600" kern="1200" dirty="0">
              <a:latin typeface="HG丸ｺﾞｼｯｸM-PRO" panose="020F0600000000000000" pitchFamily="50" charset="-128"/>
              <a:ea typeface="HG丸ｺﾞｼｯｸM-PRO" panose="020F0600000000000000" pitchFamily="50" charset="-128"/>
            </a:rPr>
            <a:t>万円を超える他の所得がある場合</a:t>
          </a:r>
          <a:endParaRPr kumimoji="1" lang="en-US" altLang="ja-JP" sz="1600" kern="1200" dirty="0">
            <a:latin typeface="HG丸ｺﾞｼｯｸM-PRO" panose="020F0600000000000000" pitchFamily="50" charset="-128"/>
            <a:ea typeface="HG丸ｺﾞｼｯｸM-PRO" panose="020F0600000000000000" pitchFamily="50" charset="-128"/>
          </a:endParaRPr>
        </a:p>
      </dsp:txBody>
      <dsp:txXfrm>
        <a:off x="434716" y="812799"/>
        <a:ext cx="5470510" cy="406400"/>
      </dsp:txXfrm>
    </dsp:sp>
    <dsp:sp modelId="{A1C24613-0BBC-40FE-845B-56D5432EB0E8}">
      <dsp:nvSpPr>
        <dsp:cNvPr id="0" name=""/>
        <dsp:cNvSpPr/>
      </dsp:nvSpPr>
      <dsp:spPr>
        <a:xfrm>
          <a:off x="180716" y="761999"/>
          <a:ext cx="508000" cy="508000"/>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52EB39AC-D8B6-459C-B07F-9B7107AEAA69}">
      <dsp:nvSpPr>
        <dsp:cNvPr id="0" name=""/>
        <dsp:cNvSpPr/>
      </dsp:nvSpPr>
      <dsp:spPr>
        <a:xfrm>
          <a:off x="286989" y="1422400"/>
          <a:ext cx="5618236" cy="40640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40640" rIns="40640" bIns="4064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latin typeface="HG丸ｺﾞｼｯｸM-PRO" panose="020F0600000000000000" pitchFamily="50" charset="-128"/>
              <a:ea typeface="HG丸ｺﾞｼｯｸM-PRO" panose="020F0600000000000000" pitchFamily="50" charset="-128"/>
            </a:rPr>
            <a:t>給与を２か所以上から受け取っている一定の場合</a:t>
          </a:r>
        </a:p>
      </dsp:txBody>
      <dsp:txXfrm>
        <a:off x="286989" y="1422400"/>
        <a:ext cx="5618236" cy="406400"/>
      </dsp:txXfrm>
    </dsp:sp>
    <dsp:sp modelId="{D78FD69D-9614-440A-8264-25401C0B28A0}">
      <dsp:nvSpPr>
        <dsp:cNvPr id="0" name=""/>
        <dsp:cNvSpPr/>
      </dsp:nvSpPr>
      <dsp:spPr>
        <a:xfrm>
          <a:off x="32989" y="1371600"/>
          <a:ext cx="508000" cy="508000"/>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F15F5-83C4-4489-A9AF-D3739EF111C0}">
      <dsp:nvSpPr>
        <dsp:cNvPr id="0" name=""/>
        <dsp:cNvSpPr/>
      </dsp:nvSpPr>
      <dsp:spPr>
        <a:xfrm>
          <a:off x="0" y="239810"/>
          <a:ext cx="8016552" cy="360035"/>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latin typeface="HG丸ｺﾞｼｯｸM-PRO" panose="020F0600000000000000" pitchFamily="50" charset="-128"/>
              <a:ea typeface="HG丸ｺﾞｼｯｸM-PRO" panose="020F0600000000000000" pitchFamily="50" charset="-128"/>
            </a:rPr>
            <a:t>確定申告をすると所得税が還付される場合</a:t>
          </a:r>
        </a:p>
      </dsp:txBody>
      <dsp:txXfrm>
        <a:off x="0" y="239810"/>
        <a:ext cx="8016552" cy="360035"/>
      </dsp:txXfrm>
    </dsp:sp>
    <dsp:sp modelId="{FF66E36A-B1B1-487F-836D-61BF6DC83F0F}">
      <dsp:nvSpPr>
        <dsp:cNvPr id="0" name=""/>
        <dsp:cNvSpPr/>
      </dsp:nvSpPr>
      <dsp:spPr>
        <a:xfrm>
          <a:off x="1337" y="653460"/>
          <a:ext cx="2046568" cy="154241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100000"/>
            </a:lnSpc>
            <a:spcBef>
              <a:spcPct val="0"/>
            </a:spcBef>
            <a:spcAft>
              <a:spcPts val="0"/>
            </a:spcAft>
            <a:buNone/>
          </a:pPr>
          <a:r>
            <a:rPr kumimoji="1" lang="en-US" altLang="ja-JP" sz="1600" kern="1200" dirty="0">
              <a:latin typeface="HG丸ｺﾞｼｯｸM-PRO" panose="020F0600000000000000" pitchFamily="50" charset="-128"/>
              <a:ea typeface="HG丸ｺﾞｼｯｸM-PRO" panose="020F0600000000000000" pitchFamily="50" charset="-128"/>
            </a:rPr>
            <a:t>1</a:t>
          </a:r>
          <a:r>
            <a:rPr kumimoji="1" lang="ja-JP" altLang="en-US" sz="1600" kern="1200" dirty="0">
              <a:latin typeface="HG丸ｺﾞｼｯｸM-PRO" panose="020F0600000000000000" pitchFamily="50" charset="-128"/>
              <a:ea typeface="HG丸ｺﾞｼｯｸM-PRO" panose="020F0600000000000000" pitchFamily="50" charset="-128"/>
            </a:rPr>
            <a:t>年間に自分や家族のために一定額以上の医療費を支払った</a:t>
          </a:r>
          <a:endParaRPr kumimoji="1" lang="en-US" altLang="ja-JP" sz="1600" kern="1200" dirty="0">
            <a:latin typeface="HG丸ｺﾞｼｯｸM-PRO" panose="020F0600000000000000" pitchFamily="50" charset="-128"/>
            <a:ea typeface="HG丸ｺﾞｼｯｸM-PRO" panose="020F0600000000000000" pitchFamily="50" charset="-128"/>
          </a:endParaRPr>
        </a:p>
        <a:p>
          <a:pPr marL="0" lvl="0" indent="0" algn="just" defTabSz="711200">
            <a:lnSpc>
              <a:spcPct val="100000"/>
            </a:lnSpc>
            <a:spcBef>
              <a:spcPct val="0"/>
            </a:spcBef>
            <a:spcAft>
              <a:spcPts val="0"/>
            </a:spcAft>
            <a:buNone/>
          </a:pPr>
          <a:r>
            <a:rPr kumimoji="1" lang="ja-JP" altLang="en-US" sz="1600" kern="1200" dirty="0">
              <a:latin typeface="HG丸ｺﾞｼｯｸM-PRO" panose="020F0600000000000000" pitchFamily="50" charset="-128"/>
              <a:ea typeface="HG丸ｺﾞｼｯｸM-PRO" panose="020F0600000000000000" pitchFamily="50" charset="-128"/>
            </a:rPr>
            <a:t>場合</a:t>
          </a:r>
          <a:endParaRPr kumimoji="1" lang="en-US" altLang="ja-JP" sz="1600" kern="1200" dirty="0">
            <a:latin typeface="HG丸ｺﾞｼｯｸM-PRO" panose="020F0600000000000000" pitchFamily="50" charset="-128"/>
            <a:ea typeface="HG丸ｺﾞｼｯｸM-PRO" panose="020F0600000000000000" pitchFamily="50" charset="-128"/>
          </a:endParaRPr>
        </a:p>
        <a:p>
          <a:pPr marL="0" lvl="0" indent="0" algn="ctr" defTabSz="711200">
            <a:lnSpc>
              <a:spcPct val="100000"/>
            </a:lnSpc>
            <a:spcBef>
              <a:spcPct val="0"/>
            </a:spcBef>
            <a:spcAft>
              <a:spcPts val="0"/>
            </a:spcAft>
            <a:buNone/>
          </a:pPr>
          <a:r>
            <a:rPr kumimoji="1" lang="ja-JP" altLang="en-US" sz="1600" kern="1200" dirty="0">
              <a:latin typeface="HG丸ｺﾞｼｯｸM-PRO" panose="020F0600000000000000" pitchFamily="50" charset="-128"/>
              <a:ea typeface="HG丸ｺﾞｼｯｸM-PRO" panose="020F0600000000000000" pitchFamily="50" charset="-128"/>
            </a:rPr>
            <a:t>「医療費控除」</a:t>
          </a:r>
          <a:endParaRPr kumimoji="1" lang="en-US" altLang="ja-JP" sz="1600" kern="1200" dirty="0">
            <a:latin typeface="HG丸ｺﾞｼｯｸM-PRO" panose="020F0600000000000000" pitchFamily="50" charset="-128"/>
            <a:ea typeface="HG丸ｺﾞｼｯｸM-PRO" panose="020F0600000000000000" pitchFamily="50" charset="-128"/>
          </a:endParaRPr>
        </a:p>
      </dsp:txBody>
      <dsp:txXfrm>
        <a:off x="1337" y="653460"/>
        <a:ext cx="2046568" cy="1542411"/>
      </dsp:txXfrm>
    </dsp:sp>
    <dsp:sp modelId="{2709296E-FEA6-4275-B375-21EC85946ADD}">
      <dsp:nvSpPr>
        <dsp:cNvPr id="0" name=""/>
        <dsp:cNvSpPr/>
      </dsp:nvSpPr>
      <dsp:spPr>
        <a:xfrm>
          <a:off x="2047905" y="653460"/>
          <a:ext cx="1993248" cy="154241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100000"/>
            </a:lnSpc>
            <a:spcBef>
              <a:spcPct val="0"/>
            </a:spcBef>
            <a:spcAft>
              <a:spcPts val="0"/>
            </a:spcAft>
            <a:buNone/>
          </a:pPr>
          <a:r>
            <a:rPr kumimoji="1" lang="ja-JP" altLang="en-US" sz="1600" kern="1200" dirty="0">
              <a:latin typeface="HG丸ｺﾞｼｯｸM-PRO" panose="020F0600000000000000" pitchFamily="50" charset="-128"/>
              <a:ea typeface="HG丸ｺﾞｼｯｸM-PRO" panose="020F0600000000000000" pitchFamily="50" charset="-128"/>
            </a:rPr>
            <a:t>働いていた人が年の中途で退職をして年内に再就職しなかった場合</a:t>
          </a:r>
          <a:endParaRPr kumimoji="1" lang="en-US" altLang="ja-JP" sz="1600" kern="1200" dirty="0">
            <a:latin typeface="HG丸ｺﾞｼｯｸM-PRO" panose="020F0600000000000000" pitchFamily="50" charset="-128"/>
            <a:ea typeface="HG丸ｺﾞｼｯｸM-PRO" panose="020F0600000000000000" pitchFamily="50" charset="-128"/>
          </a:endParaRPr>
        </a:p>
        <a:p>
          <a:pPr marL="0" lvl="0" indent="0" algn="just" defTabSz="711200">
            <a:lnSpc>
              <a:spcPct val="90000"/>
            </a:lnSpc>
            <a:spcBef>
              <a:spcPct val="0"/>
            </a:spcBef>
            <a:spcAft>
              <a:spcPct val="35000"/>
            </a:spcAft>
            <a:buNone/>
          </a:pPr>
          <a:endParaRPr kumimoji="1" lang="ja-JP" altLang="en-US" sz="1600" kern="1200" dirty="0">
            <a:latin typeface="HG丸ｺﾞｼｯｸM-PRO" panose="020F0600000000000000" pitchFamily="50" charset="-128"/>
            <a:ea typeface="HG丸ｺﾞｼｯｸM-PRO" panose="020F0600000000000000" pitchFamily="50" charset="-128"/>
          </a:endParaRPr>
        </a:p>
      </dsp:txBody>
      <dsp:txXfrm>
        <a:off x="2047905" y="653460"/>
        <a:ext cx="1993248" cy="1542411"/>
      </dsp:txXfrm>
    </dsp:sp>
    <dsp:sp modelId="{41CA9C49-261C-4517-8CE8-65818753FEAC}">
      <dsp:nvSpPr>
        <dsp:cNvPr id="0" name=""/>
        <dsp:cNvSpPr/>
      </dsp:nvSpPr>
      <dsp:spPr>
        <a:xfrm>
          <a:off x="4041154" y="653460"/>
          <a:ext cx="1980652" cy="154241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100000"/>
            </a:lnSpc>
            <a:spcBef>
              <a:spcPct val="0"/>
            </a:spcBef>
            <a:spcAft>
              <a:spcPts val="0"/>
            </a:spcAft>
            <a:buNone/>
          </a:pPr>
          <a:r>
            <a:rPr kumimoji="1" lang="ja-JP" altLang="en-US" sz="1600" kern="1200" dirty="0">
              <a:latin typeface="HG丸ｺﾞｼｯｸM-PRO" panose="020F0600000000000000" pitchFamily="50" charset="-128"/>
              <a:ea typeface="HG丸ｺﾞｼｯｸM-PRO" panose="020F0600000000000000" pitchFamily="50" charset="-128"/>
            </a:rPr>
            <a:t>日本赤十字社や日本ユニセフ協会などに寄附をした場合</a:t>
          </a:r>
          <a:endParaRPr kumimoji="1" lang="en-US" altLang="ja-JP" sz="1600" kern="1200" dirty="0">
            <a:latin typeface="HG丸ｺﾞｼｯｸM-PRO" panose="020F0600000000000000" pitchFamily="50" charset="-128"/>
            <a:ea typeface="HG丸ｺﾞｼｯｸM-PRO" panose="020F0600000000000000" pitchFamily="50" charset="-128"/>
          </a:endParaRPr>
        </a:p>
        <a:p>
          <a:pPr marL="0" lvl="0" indent="0" algn="ctr" defTabSz="711200">
            <a:lnSpc>
              <a:spcPct val="90000"/>
            </a:lnSpc>
            <a:spcBef>
              <a:spcPct val="0"/>
            </a:spcBef>
            <a:spcAft>
              <a:spcPct val="35000"/>
            </a:spcAft>
            <a:buNone/>
          </a:pPr>
          <a:endParaRPr kumimoji="1" lang="en-US" altLang="ja-JP" sz="1600" kern="1200" dirty="0">
            <a:latin typeface="HG丸ｺﾞｼｯｸM-PRO" panose="020F0600000000000000" pitchFamily="50" charset="-128"/>
            <a:ea typeface="HG丸ｺﾞｼｯｸM-PRO" panose="020F0600000000000000" pitchFamily="50" charset="-128"/>
          </a:endParaRPr>
        </a:p>
        <a:p>
          <a:pPr marL="0" lvl="0" indent="0" algn="ctr" defTabSz="711200">
            <a:lnSpc>
              <a:spcPct val="90000"/>
            </a:lnSpc>
            <a:spcBef>
              <a:spcPct val="0"/>
            </a:spcBef>
            <a:spcAft>
              <a:spcPct val="35000"/>
            </a:spcAft>
            <a:buNone/>
          </a:pPr>
          <a:r>
            <a:rPr kumimoji="1" lang="ja-JP" altLang="en-US" sz="1600" kern="1200" dirty="0">
              <a:latin typeface="HG丸ｺﾞｼｯｸM-PRO" panose="020F0600000000000000" pitchFamily="50" charset="-128"/>
              <a:ea typeface="HG丸ｺﾞｼｯｸM-PRO" panose="020F0600000000000000" pitchFamily="50" charset="-128"/>
            </a:rPr>
            <a:t>「寄附金控除等」</a:t>
          </a:r>
        </a:p>
      </dsp:txBody>
      <dsp:txXfrm>
        <a:off x="4041154" y="653460"/>
        <a:ext cx="1980652" cy="1542411"/>
      </dsp:txXfrm>
    </dsp:sp>
    <dsp:sp modelId="{9B20BD5A-51BA-4DDE-BC9B-F3BF0E25CE83}">
      <dsp:nvSpPr>
        <dsp:cNvPr id="0" name=""/>
        <dsp:cNvSpPr/>
      </dsp:nvSpPr>
      <dsp:spPr>
        <a:xfrm>
          <a:off x="6021806" y="653460"/>
          <a:ext cx="1993407" cy="154241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100000"/>
            </a:lnSpc>
            <a:spcBef>
              <a:spcPct val="0"/>
            </a:spcBef>
            <a:spcAft>
              <a:spcPts val="0"/>
            </a:spcAft>
            <a:buNone/>
          </a:pPr>
          <a:r>
            <a:rPr kumimoji="1" lang="ja-JP" altLang="en-US" sz="1600" kern="1200" dirty="0">
              <a:latin typeface="HG丸ｺﾞｼｯｸM-PRO" panose="020F0600000000000000" pitchFamily="50" charset="-128"/>
              <a:ea typeface="HG丸ｺﾞｼｯｸM-PRO" panose="020F0600000000000000" pitchFamily="50" charset="-128"/>
            </a:rPr>
            <a:t>銀行などから借り入れをして、住宅を取得した場合</a:t>
          </a:r>
          <a:endParaRPr kumimoji="1" lang="en-US" altLang="ja-JP" sz="1600" kern="1200" dirty="0">
            <a:latin typeface="HG丸ｺﾞｼｯｸM-PRO" panose="020F0600000000000000" pitchFamily="50" charset="-128"/>
            <a:ea typeface="HG丸ｺﾞｼｯｸM-PRO" panose="020F0600000000000000" pitchFamily="50" charset="-128"/>
          </a:endParaRPr>
        </a:p>
        <a:p>
          <a:pPr marL="0" lvl="0" indent="0" algn="just" defTabSz="711200">
            <a:lnSpc>
              <a:spcPct val="90000"/>
            </a:lnSpc>
            <a:spcBef>
              <a:spcPct val="0"/>
            </a:spcBef>
            <a:spcAft>
              <a:spcPct val="35000"/>
            </a:spcAft>
            <a:buNone/>
          </a:pPr>
          <a:endParaRPr kumimoji="1" lang="en-US" altLang="ja-JP" sz="1600" kern="1200" dirty="0">
            <a:latin typeface="HG丸ｺﾞｼｯｸM-PRO" panose="020F0600000000000000" pitchFamily="50" charset="-128"/>
            <a:ea typeface="HG丸ｺﾞｼｯｸM-PRO" panose="020F0600000000000000" pitchFamily="50" charset="-128"/>
          </a:endParaRPr>
        </a:p>
        <a:p>
          <a:pPr marL="0" lvl="0" indent="0" algn="just" defTabSz="711200">
            <a:lnSpc>
              <a:spcPct val="90000"/>
            </a:lnSpc>
            <a:spcBef>
              <a:spcPct val="0"/>
            </a:spcBef>
            <a:spcAft>
              <a:spcPct val="35000"/>
            </a:spcAft>
            <a:buNone/>
          </a:pPr>
          <a:r>
            <a:rPr kumimoji="1" lang="ja-JP" altLang="en-US" sz="1200" kern="1200" dirty="0">
              <a:latin typeface="HG丸ｺﾞｼｯｸM-PRO" panose="020F0600000000000000" pitchFamily="50" charset="-128"/>
              <a:ea typeface="HG丸ｺﾞｼｯｸM-PRO" panose="020F0600000000000000" pitchFamily="50" charset="-128"/>
            </a:rPr>
            <a:t>「住宅借入金等特別控除」</a:t>
          </a:r>
          <a:endParaRPr kumimoji="1" lang="en-US" altLang="ja-JP" sz="1200" kern="1200" dirty="0">
            <a:latin typeface="HG丸ｺﾞｼｯｸM-PRO" panose="020F0600000000000000" pitchFamily="50" charset="-128"/>
            <a:ea typeface="HG丸ｺﾞｼｯｸM-PRO" panose="020F0600000000000000" pitchFamily="50" charset="-128"/>
          </a:endParaRPr>
        </a:p>
      </dsp:txBody>
      <dsp:txXfrm>
        <a:off x="6021806" y="653460"/>
        <a:ext cx="1993407" cy="1542411"/>
      </dsp:txXfrm>
    </dsp:sp>
    <dsp:sp modelId="{015BEB3E-8B0F-4DB8-AB18-7A6E53B21FAE}">
      <dsp:nvSpPr>
        <dsp:cNvPr id="0" name=""/>
        <dsp:cNvSpPr/>
      </dsp:nvSpPr>
      <dsp:spPr>
        <a:xfrm>
          <a:off x="0" y="2278955"/>
          <a:ext cx="8016552" cy="121019"/>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CB6F7-7E47-4932-A0FE-F87E376E838E}">
      <dsp:nvSpPr>
        <dsp:cNvPr id="0" name=""/>
        <dsp:cNvSpPr/>
      </dsp:nvSpPr>
      <dsp:spPr>
        <a:xfrm>
          <a:off x="893" y="485704"/>
          <a:ext cx="1463816" cy="1463816"/>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税務</a:t>
          </a:r>
          <a:endParaRPr kumimoji="1" lang="en-US" altLang="ja-JP" sz="1700" b="1" kern="1200" dirty="0">
            <a:latin typeface="HG丸ｺﾞｼｯｸM-PRO" panose="020F0600000000000000" pitchFamily="50" charset="-128"/>
            <a:ea typeface="HG丸ｺﾞｼｯｸM-PRO" panose="020F0600000000000000" pitchFamily="50" charset="-128"/>
          </a:endParaRPr>
        </a:p>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代理</a:t>
          </a:r>
        </a:p>
      </dsp:txBody>
      <dsp:txXfrm>
        <a:off x="215264" y="700075"/>
        <a:ext cx="1035074" cy="1035074"/>
      </dsp:txXfrm>
    </dsp:sp>
    <dsp:sp modelId="{7CEB41E7-2C03-48DD-9B8D-C3108AE533EB}">
      <dsp:nvSpPr>
        <dsp:cNvPr id="0" name=""/>
        <dsp:cNvSpPr/>
      </dsp:nvSpPr>
      <dsp:spPr>
        <a:xfrm>
          <a:off x="1171946" y="485704"/>
          <a:ext cx="1463816" cy="1463816"/>
        </a:xfrm>
        <a:prstGeom prst="ellipse">
          <a:avLst/>
        </a:prstGeom>
        <a:gradFill rotWithShape="0">
          <a:gsLst>
            <a:gs pos="0">
              <a:schemeClr val="accent5">
                <a:alpha val="50000"/>
                <a:hueOff val="-1986775"/>
                <a:satOff val="7962"/>
                <a:lumOff val="1726"/>
                <a:alphaOff val="0"/>
                <a:shade val="51000"/>
                <a:satMod val="130000"/>
              </a:schemeClr>
            </a:gs>
            <a:gs pos="80000">
              <a:schemeClr val="accent5">
                <a:alpha val="50000"/>
                <a:hueOff val="-1986775"/>
                <a:satOff val="7962"/>
                <a:lumOff val="1726"/>
                <a:alphaOff val="0"/>
                <a:shade val="93000"/>
                <a:satMod val="130000"/>
              </a:schemeClr>
            </a:gs>
            <a:gs pos="100000">
              <a:schemeClr val="accent5">
                <a:alpha val="50000"/>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税務</a:t>
          </a:r>
          <a:endParaRPr kumimoji="1" lang="en-US" altLang="ja-JP" sz="1700" b="1" kern="1200" dirty="0">
            <a:latin typeface="HG丸ｺﾞｼｯｸM-PRO" panose="020F0600000000000000" pitchFamily="50" charset="-128"/>
            <a:ea typeface="HG丸ｺﾞｼｯｸM-PRO" panose="020F0600000000000000" pitchFamily="50" charset="-128"/>
          </a:endParaRPr>
        </a:p>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書類の</a:t>
          </a:r>
          <a:endParaRPr kumimoji="1" lang="en-US" altLang="ja-JP" sz="1700" b="1" kern="1200" dirty="0">
            <a:latin typeface="HG丸ｺﾞｼｯｸM-PRO" panose="020F0600000000000000" pitchFamily="50" charset="-128"/>
            <a:ea typeface="HG丸ｺﾞｼｯｸM-PRO" panose="020F0600000000000000" pitchFamily="50" charset="-128"/>
          </a:endParaRPr>
        </a:p>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作成</a:t>
          </a:r>
        </a:p>
      </dsp:txBody>
      <dsp:txXfrm>
        <a:off x="1386317" y="700075"/>
        <a:ext cx="1035074" cy="1035074"/>
      </dsp:txXfrm>
    </dsp:sp>
    <dsp:sp modelId="{41B6D041-44A8-4CE3-878A-752F976AC246}">
      <dsp:nvSpPr>
        <dsp:cNvPr id="0" name=""/>
        <dsp:cNvSpPr/>
      </dsp:nvSpPr>
      <dsp:spPr>
        <a:xfrm>
          <a:off x="2342999" y="485704"/>
          <a:ext cx="1463816" cy="1463816"/>
        </a:xfrm>
        <a:prstGeom prst="ellipse">
          <a:avLst/>
        </a:prstGeom>
        <a:gradFill rotWithShape="0">
          <a:gsLst>
            <a:gs pos="0">
              <a:schemeClr val="accent5">
                <a:alpha val="50000"/>
                <a:hueOff val="-3973551"/>
                <a:satOff val="15924"/>
                <a:lumOff val="3451"/>
                <a:alphaOff val="0"/>
                <a:shade val="51000"/>
                <a:satMod val="130000"/>
              </a:schemeClr>
            </a:gs>
            <a:gs pos="80000">
              <a:schemeClr val="accent5">
                <a:alpha val="50000"/>
                <a:hueOff val="-3973551"/>
                <a:satOff val="15924"/>
                <a:lumOff val="3451"/>
                <a:alphaOff val="0"/>
                <a:shade val="93000"/>
                <a:satMod val="130000"/>
              </a:schemeClr>
            </a:gs>
            <a:gs pos="100000">
              <a:schemeClr val="accent5">
                <a:alpha val="50000"/>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税務</a:t>
          </a:r>
          <a:endParaRPr kumimoji="1" lang="en-US" altLang="ja-JP" sz="1700" b="1" kern="1200" dirty="0">
            <a:latin typeface="HG丸ｺﾞｼｯｸM-PRO" panose="020F0600000000000000" pitchFamily="50" charset="-128"/>
            <a:ea typeface="HG丸ｺﾞｼｯｸM-PRO" panose="020F0600000000000000" pitchFamily="50" charset="-128"/>
          </a:endParaRPr>
        </a:p>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相談</a:t>
          </a:r>
        </a:p>
      </dsp:txBody>
      <dsp:txXfrm>
        <a:off x="2557370" y="700075"/>
        <a:ext cx="1035074" cy="1035074"/>
      </dsp:txXfrm>
    </dsp:sp>
    <dsp:sp modelId="{EF3C4D36-D1BD-4E5A-9B05-DFBBC79E1D34}">
      <dsp:nvSpPr>
        <dsp:cNvPr id="0" name=""/>
        <dsp:cNvSpPr/>
      </dsp:nvSpPr>
      <dsp:spPr>
        <a:xfrm>
          <a:off x="3514052" y="485704"/>
          <a:ext cx="1463816" cy="1463816"/>
        </a:xfrm>
        <a:prstGeom prst="ellipse">
          <a:avLst/>
        </a:prstGeom>
        <a:gradFill rotWithShape="0">
          <a:gsLst>
            <a:gs pos="0">
              <a:schemeClr val="accent5">
                <a:alpha val="50000"/>
                <a:hueOff val="-5960326"/>
                <a:satOff val="23887"/>
                <a:lumOff val="5177"/>
                <a:alphaOff val="0"/>
                <a:shade val="51000"/>
                <a:satMod val="130000"/>
              </a:schemeClr>
            </a:gs>
            <a:gs pos="80000">
              <a:schemeClr val="accent5">
                <a:alpha val="50000"/>
                <a:hueOff val="-5960326"/>
                <a:satOff val="23887"/>
                <a:lumOff val="5177"/>
                <a:alphaOff val="0"/>
                <a:shade val="93000"/>
                <a:satMod val="130000"/>
              </a:schemeClr>
            </a:gs>
            <a:gs pos="100000">
              <a:schemeClr val="accent5">
                <a:alpha val="50000"/>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会計</a:t>
          </a:r>
          <a:endParaRPr kumimoji="1" lang="en-US" altLang="ja-JP" sz="1700" b="1" kern="1200" dirty="0">
            <a:latin typeface="HG丸ｺﾞｼｯｸM-PRO" panose="020F0600000000000000" pitchFamily="50" charset="-128"/>
            <a:ea typeface="HG丸ｺﾞｼｯｸM-PRO" panose="020F0600000000000000" pitchFamily="50" charset="-128"/>
          </a:endParaRPr>
        </a:p>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業務</a:t>
          </a:r>
          <a:endParaRPr kumimoji="1" lang="en-US" altLang="ja-JP" sz="1700" b="1" kern="1200" dirty="0">
            <a:latin typeface="HG丸ｺﾞｼｯｸM-PRO" panose="020F0600000000000000" pitchFamily="50" charset="-128"/>
            <a:ea typeface="HG丸ｺﾞｼｯｸM-PRO" panose="020F0600000000000000" pitchFamily="50" charset="-128"/>
          </a:endParaRPr>
        </a:p>
      </dsp:txBody>
      <dsp:txXfrm>
        <a:off x="3728423" y="700075"/>
        <a:ext cx="1035074" cy="1035074"/>
      </dsp:txXfrm>
    </dsp:sp>
    <dsp:sp modelId="{AFACC166-1D3F-4BE2-9EA3-06B88E336E9A}">
      <dsp:nvSpPr>
        <dsp:cNvPr id="0" name=""/>
        <dsp:cNvSpPr/>
      </dsp:nvSpPr>
      <dsp:spPr>
        <a:xfrm>
          <a:off x="4685105" y="485704"/>
          <a:ext cx="1463816" cy="1463816"/>
        </a:xfrm>
        <a:prstGeom prst="ellipse">
          <a:avLst/>
        </a:prstGeom>
        <a:gradFill rotWithShape="0">
          <a:gsLst>
            <a:gs pos="0">
              <a:schemeClr val="accent5">
                <a:alpha val="50000"/>
                <a:hueOff val="-7947101"/>
                <a:satOff val="31849"/>
                <a:lumOff val="6902"/>
                <a:alphaOff val="0"/>
                <a:shade val="51000"/>
                <a:satMod val="130000"/>
              </a:schemeClr>
            </a:gs>
            <a:gs pos="80000">
              <a:schemeClr val="accent5">
                <a:alpha val="50000"/>
                <a:hueOff val="-7947101"/>
                <a:satOff val="31849"/>
                <a:lumOff val="6902"/>
                <a:alphaOff val="0"/>
                <a:shade val="93000"/>
                <a:satMod val="130000"/>
              </a:schemeClr>
            </a:gs>
            <a:gs pos="100000">
              <a:schemeClr val="accent5">
                <a:alpha val="50000"/>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補佐人</a:t>
          </a:r>
          <a:endParaRPr kumimoji="1" lang="en-US" altLang="ja-JP" sz="1700" b="1" kern="1200" dirty="0">
            <a:latin typeface="HG丸ｺﾞｼｯｸM-PRO" panose="020F0600000000000000" pitchFamily="50" charset="-128"/>
            <a:ea typeface="HG丸ｺﾞｼｯｸM-PRO" panose="020F0600000000000000" pitchFamily="50" charset="-128"/>
          </a:endParaRPr>
        </a:p>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制度</a:t>
          </a:r>
          <a:endParaRPr kumimoji="1" lang="en-US" altLang="ja-JP" sz="1700" b="1" kern="1200" dirty="0">
            <a:latin typeface="HG丸ｺﾞｼｯｸM-PRO" panose="020F0600000000000000" pitchFamily="50" charset="-128"/>
            <a:ea typeface="HG丸ｺﾞｼｯｸM-PRO" panose="020F0600000000000000" pitchFamily="50" charset="-128"/>
          </a:endParaRPr>
        </a:p>
      </dsp:txBody>
      <dsp:txXfrm>
        <a:off x="4899476" y="700075"/>
        <a:ext cx="1035074" cy="1035074"/>
      </dsp:txXfrm>
    </dsp:sp>
    <dsp:sp modelId="{2FF165B4-AAE1-4753-8F4A-D904A631719F}">
      <dsp:nvSpPr>
        <dsp:cNvPr id="0" name=""/>
        <dsp:cNvSpPr/>
      </dsp:nvSpPr>
      <dsp:spPr>
        <a:xfrm>
          <a:off x="5856158" y="485704"/>
          <a:ext cx="1463816" cy="1463816"/>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社会</a:t>
          </a:r>
          <a:endParaRPr kumimoji="1" lang="en-US" altLang="ja-JP" sz="1700" b="1" kern="1200" dirty="0">
            <a:latin typeface="HG丸ｺﾞｼｯｸM-PRO" panose="020F0600000000000000" pitchFamily="50" charset="-128"/>
            <a:ea typeface="HG丸ｺﾞｼｯｸM-PRO" panose="020F0600000000000000" pitchFamily="50" charset="-128"/>
          </a:endParaRPr>
        </a:p>
        <a:p>
          <a:pPr marL="0" lvl="0" indent="0" algn="ctr" defTabSz="755650">
            <a:lnSpc>
              <a:spcPct val="90000"/>
            </a:lnSpc>
            <a:spcBef>
              <a:spcPct val="0"/>
            </a:spcBef>
            <a:spcAft>
              <a:spcPct val="35000"/>
            </a:spcAft>
            <a:buNone/>
          </a:pPr>
          <a:r>
            <a:rPr kumimoji="1" lang="ja-JP" altLang="en-US" sz="1700" b="1" kern="1200" dirty="0">
              <a:latin typeface="HG丸ｺﾞｼｯｸM-PRO" panose="020F0600000000000000" pitchFamily="50" charset="-128"/>
              <a:ea typeface="HG丸ｺﾞｼｯｸM-PRO" panose="020F0600000000000000" pitchFamily="50" charset="-128"/>
            </a:rPr>
            <a:t>貢献</a:t>
          </a:r>
          <a:endParaRPr kumimoji="1" lang="en-US" altLang="ja-JP" sz="1700" b="1" kern="1200" dirty="0">
            <a:latin typeface="HG丸ｺﾞｼｯｸM-PRO" panose="020F0600000000000000" pitchFamily="50" charset="-128"/>
            <a:ea typeface="HG丸ｺﾞｼｯｸM-PRO" panose="020F0600000000000000" pitchFamily="50" charset="-128"/>
          </a:endParaRPr>
        </a:p>
      </dsp:txBody>
      <dsp:txXfrm>
        <a:off x="6070529" y="700075"/>
        <a:ext cx="1035074" cy="10350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D6072-35FB-44FC-8EE3-DD871E354A84}">
      <dsp:nvSpPr>
        <dsp:cNvPr id="0" name=""/>
        <dsp:cNvSpPr/>
      </dsp:nvSpPr>
      <dsp:spPr>
        <a:xfrm>
          <a:off x="319358" y="0"/>
          <a:ext cx="2265166" cy="2265166"/>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43830F-8D9E-4D56-BB80-4D3ABCBD5870}">
      <dsp:nvSpPr>
        <dsp:cNvPr id="0" name=""/>
        <dsp:cNvSpPr/>
      </dsp:nvSpPr>
      <dsp:spPr>
        <a:xfrm>
          <a:off x="534549" y="215190"/>
          <a:ext cx="883414" cy="8834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kumimoji="1" lang="ja-JP" altLang="en-US" sz="1100" b="0" kern="1200" dirty="0">
              <a:latin typeface="HG丸ｺﾞｼｯｸM-PRO" panose="020F0600000000000000" pitchFamily="50" charset="-128"/>
              <a:ea typeface="HG丸ｺﾞｼｯｸM-PRO" panose="020F0600000000000000" pitchFamily="50" charset="-128"/>
            </a:rPr>
            <a:t>外部監査</a:t>
          </a:r>
          <a:endParaRPr kumimoji="1" lang="en-US" altLang="ja-JP" sz="1100" b="0" kern="1200" dirty="0">
            <a:latin typeface="HG丸ｺﾞｼｯｸM-PRO" panose="020F0600000000000000" pitchFamily="50" charset="-128"/>
            <a:ea typeface="HG丸ｺﾞｼｯｸM-PRO" panose="020F0600000000000000" pitchFamily="50" charset="-128"/>
          </a:endParaRPr>
        </a:p>
        <a:p>
          <a:pPr marL="0" lvl="0" indent="0" algn="ctr" defTabSz="488950">
            <a:lnSpc>
              <a:spcPct val="90000"/>
            </a:lnSpc>
            <a:spcBef>
              <a:spcPct val="0"/>
            </a:spcBef>
            <a:spcAft>
              <a:spcPct val="35000"/>
            </a:spcAft>
            <a:buNone/>
          </a:pPr>
          <a:r>
            <a:rPr kumimoji="1" lang="ja-JP" altLang="en-US" sz="1100" b="0" kern="1200" dirty="0">
              <a:latin typeface="HG丸ｺﾞｼｯｸM-PRO" panose="020F0600000000000000" pitchFamily="50" charset="-128"/>
              <a:ea typeface="HG丸ｺﾞｼｯｸM-PRO" panose="020F0600000000000000" pitchFamily="50" charset="-128"/>
            </a:rPr>
            <a:t>制度</a:t>
          </a:r>
        </a:p>
      </dsp:txBody>
      <dsp:txXfrm>
        <a:off x="577674" y="258315"/>
        <a:ext cx="797164" cy="797164"/>
      </dsp:txXfrm>
    </dsp:sp>
    <dsp:sp modelId="{CC4A64E6-79AF-4E9C-B698-EE1BEDDDA1D4}">
      <dsp:nvSpPr>
        <dsp:cNvPr id="0" name=""/>
        <dsp:cNvSpPr/>
      </dsp:nvSpPr>
      <dsp:spPr>
        <a:xfrm>
          <a:off x="1485918" y="215190"/>
          <a:ext cx="883414" cy="8834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kumimoji="1" lang="ja-JP" altLang="en-US" sz="1100" b="0" kern="1200" dirty="0">
              <a:latin typeface="HG丸ｺﾞｼｯｸM-PRO" panose="020F0600000000000000" pitchFamily="50" charset="-128"/>
              <a:ea typeface="HG丸ｺﾞｼｯｸM-PRO" panose="020F0600000000000000" pitchFamily="50" charset="-128"/>
            </a:rPr>
            <a:t>成年後見</a:t>
          </a:r>
          <a:endParaRPr kumimoji="1" lang="en-US" altLang="ja-JP" sz="1100" b="0" kern="1200" dirty="0">
            <a:latin typeface="HG丸ｺﾞｼｯｸM-PRO" panose="020F0600000000000000" pitchFamily="50" charset="-128"/>
            <a:ea typeface="HG丸ｺﾞｼｯｸM-PRO" panose="020F0600000000000000" pitchFamily="50" charset="-128"/>
          </a:endParaRPr>
        </a:p>
        <a:p>
          <a:pPr marL="0" lvl="0" indent="0" algn="ctr" defTabSz="488950">
            <a:lnSpc>
              <a:spcPct val="90000"/>
            </a:lnSpc>
            <a:spcBef>
              <a:spcPct val="0"/>
            </a:spcBef>
            <a:spcAft>
              <a:spcPct val="35000"/>
            </a:spcAft>
            <a:buNone/>
          </a:pPr>
          <a:r>
            <a:rPr kumimoji="1" lang="ja-JP" altLang="en-US" sz="1100" b="0" kern="1200" dirty="0">
              <a:latin typeface="HG丸ｺﾞｼｯｸM-PRO" panose="020F0600000000000000" pitchFamily="50" charset="-128"/>
              <a:ea typeface="HG丸ｺﾞｼｯｸM-PRO" panose="020F0600000000000000" pitchFamily="50" charset="-128"/>
            </a:rPr>
            <a:t>制度</a:t>
          </a:r>
        </a:p>
      </dsp:txBody>
      <dsp:txXfrm>
        <a:off x="1529043" y="258315"/>
        <a:ext cx="797164" cy="797164"/>
      </dsp:txXfrm>
    </dsp:sp>
    <dsp:sp modelId="{E59281F7-CF26-4316-B3F9-9E2B5BE0DE27}">
      <dsp:nvSpPr>
        <dsp:cNvPr id="0" name=""/>
        <dsp:cNvSpPr/>
      </dsp:nvSpPr>
      <dsp:spPr>
        <a:xfrm>
          <a:off x="534549" y="1166560"/>
          <a:ext cx="883414" cy="8834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kumimoji="1" lang="ja-JP" altLang="en-US" sz="1100" b="0" kern="1200" dirty="0">
              <a:latin typeface="HG丸ｺﾞｼｯｸM-PRO" panose="020F0600000000000000" pitchFamily="50" charset="-128"/>
              <a:ea typeface="HG丸ｺﾞｼｯｸM-PRO" panose="020F0600000000000000" pitchFamily="50" charset="-128"/>
            </a:rPr>
            <a:t>租税教育</a:t>
          </a:r>
        </a:p>
      </dsp:txBody>
      <dsp:txXfrm>
        <a:off x="577674" y="1209685"/>
        <a:ext cx="797164" cy="797164"/>
      </dsp:txXfrm>
    </dsp:sp>
    <dsp:sp modelId="{EC4A45A5-02CE-4B9A-9468-6C650C764747}">
      <dsp:nvSpPr>
        <dsp:cNvPr id="0" name=""/>
        <dsp:cNvSpPr/>
      </dsp:nvSpPr>
      <dsp:spPr>
        <a:xfrm>
          <a:off x="1485918" y="1166560"/>
          <a:ext cx="883414" cy="8834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kumimoji="1" lang="ja-JP" altLang="en-US" sz="900" b="0" kern="1200" dirty="0">
              <a:latin typeface="HG丸ｺﾞｼｯｸM-PRO" panose="020F0600000000000000" pitchFamily="50" charset="-128"/>
              <a:ea typeface="HG丸ｺﾞｼｯｸM-PRO" panose="020F0600000000000000" pitchFamily="50" charset="-128"/>
            </a:rPr>
            <a:t>ＮＰＯ法人の税務・会計</a:t>
          </a:r>
          <a:endParaRPr kumimoji="1" lang="en-US" altLang="ja-JP" sz="900" b="0" kern="1200" dirty="0">
            <a:latin typeface="HG丸ｺﾞｼｯｸM-PRO" panose="020F0600000000000000" pitchFamily="50" charset="-128"/>
            <a:ea typeface="HG丸ｺﾞｼｯｸM-PRO" panose="020F0600000000000000" pitchFamily="50" charset="-128"/>
          </a:endParaRPr>
        </a:p>
        <a:p>
          <a:pPr marL="0" lvl="0" indent="0" algn="ctr" defTabSz="400050">
            <a:lnSpc>
              <a:spcPct val="90000"/>
            </a:lnSpc>
            <a:spcBef>
              <a:spcPct val="0"/>
            </a:spcBef>
            <a:spcAft>
              <a:spcPct val="35000"/>
            </a:spcAft>
            <a:buNone/>
          </a:pPr>
          <a:r>
            <a:rPr kumimoji="1" lang="ja-JP" altLang="en-US" sz="900" b="0" kern="1200" dirty="0">
              <a:latin typeface="HG丸ｺﾞｼｯｸM-PRO" panose="020F0600000000000000" pitchFamily="50" charset="-128"/>
              <a:ea typeface="HG丸ｺﾞｼｯｸM-PRO" panose="020F0600000000000000" pitchFamily="50" charset="-128"/>
            </a:rPr>
            <a:t>アドバイザー</a:t>
          </a:r>
        </a:p>
      </dsp:txBody>
      <dsp:txXfrm>
        <a:off x="1529043" y="1209685"/>
        <a:ext cx="797164" cy="79716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0.9312</cdr:x>
      <cdr:y>0.96123</cdr:y>
    </cdr:from>
    <cdr:to>
      <cdr:x>0.99222</cdr:x>
      <cdr:y>1</cdr:y>
    </cdr:to>
    <cdr:sp macro="" textlink="">
      <cdr:nvSpPr>
        <cdr:cNvPr id="9" name="テキスト ボックス 1"/>
        <cdr:cNvSpPr txBox="1"/>
      </cdr:nvSpPr>
      <cdr:spPr>
        <a:xfrm xmlns:a="http://schemas.openxmlformats.org/drawingml/2006/main">
          <a:off x="8180808" y="5050905"/>
          <a:ext cx="536073" cy="2037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lang="ja-JP" altLang="en-US" sz="800" dirty="0">
              <a:latin typeface="ＭＳ Ｐゴシック" pitchFamily="50" charset="-128"/>
              <a:ea typeface="ＭＳ Ｐゴシック" pitchFamily="50" charset="-128"/>
            </a:rPr>
            <a:t>（年度）</a:t>
          </a:r>
          <a:endParaRPr lang="en-US" altLang="ja-JP" sz="800" dirty="0">
            <a:latin typeface="ＭＳ Ｐゴシック" pitchFamily="50" charset="-128"/>
            <a:ea typeface="ＭＳ Ｐゴシック" pitchFamily="50" charset="-128"/>
          </a:endParaRPr>
        </a:p>
      </cdr:txBody>
    </cdr:sp>
  </cdr:relSizeAnchor>
  <cdr:relSizeAnchor xmlns:cdr="http://schemas.openxmlformats.org/drawingml/2006/chartDrawing">
    <cdr:from>
      <cdr:x>0.04418</cdr:x>
      <cdr:y>0</cdr:y>
    </cdr:from>
    <cdr:to>
      <cdr:x>0.13037</cdr:x>
      <cdr:y>0.04464</cdr:y>
    </cdr:to>
    <cdr:sp macro="" textlink="">
      <cdr:nvSpPr>
        <cdr:cNvPr id="10" name="テキスト ボックス 1"/>
        <cdr:cNvSpPr txBox="1"/>
      </cdr:nvSpPr>
      <cdr:spPr>
        <a:xfrm xmlns:a="http://schemas.openxmlformats.org/drawingml/2006/main">
          <a:off x="388162" y="-758825"/>
          <a:ext cx="757199" cy="2345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lang="ja-JP" altLang="en-US" sz="800" dirty="0">
              <a:latin typeface="ＭＳ Ｐゴシック" pitchFamily="50" charset="-128"/>
              <a:ea typeface="ＭＳ Ｐゴシック" pitchFamily="50" charset="-128"/>
            </a:rPr>
            <a:t>（兆円）</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9413" cy="495299"/>
          </a:xfrm>
          <a:prstGeom prst="rect">
            <a:avLst/>
          </a:prstGeom>
        </p:spPr>
        <p:txBody>
          <a:bodyPr vert="horz" lIns="91463" tIns="45731" rIns="91463" bIns="4573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5299"/>
          </a:xfrm>
          <a:prstGeom prst="rect">
            <a:avLst/>
          </a:prstGeom>
        </p:spPr>
        <p:txBody>
          <a:bodyPr vert="horz" lIns="91463" tIns="45731" rIns="91463" bIns="45731" rtlCol="0"/>
          <a:lstStyle>
            <a:lvl1pPr algn="r">
              <a:defRPr sz="1200"/>
            </a:lvl1pPr>
          </a:lstStyle>
          <a:p>
            <a:fld id="{D0B188A4-613F-4C31-8842-13E66D4CA0EA}" type="datetimeFigureOut">
              <a:rPr kumimoji="1" lang="ja-JP" altLang="en-US" smtClean="0"/>
              <a:t>2026/4/21</a:t>
            </a:fld>
            <a:endParaRPr kumimoji="1" lang="ja-JP" altLang="en-US"/>
          </a:p>
        </p:txBody>
      </p:sp>
      <p:sp>
        <p:nvSpPr>
          <p:cNvPr id="4" name="フッター プレースホルダー 3"/>
          <p:cNvSpPr>
            <a:spLocks noGrp="1"/>
          </p:cNvSpPr>
          <p:nvPr>
            <p:ph type="ftr" sz="quarter" idx="2"/>
          </p:nvPr>
        </p:nvSpPr>
        <p:spPr>
          <a:xfrm>
            <a:off x="2" y="9371014"/>
            <a:ext cx="2919413" cy="495299"/>
          </a:xfrm>
          <a:prstGeom prst="rect">
            <a:avLst/>
          </a:prstGeom>
        </p:spPr>
        <p:txBody>
          <a:bodyPr vert="horz" lIns="91463" tIns="45731" rIns="91463" bIns="4573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5299"/>
          </a:xfrm>
          <a:prstGeom prst="rect">
            <a:avLst/>
          </a:prstGeom>
        </p:spPr>
        <p:txBody>
          <a:bodyPr vert="horz" lIns="91463" tIns="45731" rIns="91463" bIns="45731" rtlCol="0" anchor="b"/>
          <a:lstStyle>
            <a:lvl1pPr algn="r">
              <a:defRPr sz="1200"/>
            </a:lvl1pPr>
          </a:lstStyle>
          <a:p>
            <a:fld id="{7917725A-24E2-4B03-B7C1-BEAAE64C3534}" type="slidenum">
              <a:rPr kumimoji="1" lang="ja-JP" altLang="en-US" smtClean="0"/>
              <a:t>‹#›</a:t>
            </a:fld>
            <a:endParaRPr kumimoji="1" lang="ja-JP" altLang="en-US"/>
          </a:p>
        </p:txBody>
      </p:sp>
    </p:spTree>
    <p:extLst>
      <p:ext uri="{BB962C8B-B14F-4D97-AF65-F5344CB8AC3E}">
        <p14:creationId xmlns:p14="http://schemas.microsoft.com/office/powerpoint/2010/main" val="1818788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831" cy="495028"/>
          </a:xfrm>
          <a:prstGeom prst="rect">
            <a:avLst/>
          </a:prstGeom>
        </p:spPr>
        <p:txBody>
          <a:bodyPr vert="horz" lIns="91463" tIns="45731" rIns="91463" bIns="4573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2"/>
            <a:ext cx="2918831" cy="495028"/>
          </a:xfrm>
          <a:prstGeom prst="rect">
            <a:avLst/>
          </a:prstGeom>
        </p:spPr>
        <p:txBody>
          <a:bodyPr vert="horz" lIns="91463" tIns="45731" rIns="91463" bIns="45731" rtlCol="0"/>
          <a:lstStyle>
            <a:lvl1pPr algn="r">
              <a:defRPr sz="1200"/>
            </a:lvl1pPr>
          </a:lstStyle>
          <a:p>
            <a:fld id="{E1348B22-0F12-469C-AEA9-AF410282E6FF}" type="datetimeFigureOut">
              <a:rPr kumimoji="1" lang="ja-JP" altLang="en-US" smtClean="0"/>
              <a:t>2026/4/21</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63" tIns="45731" rIns="91463" bIns="45731"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63" tIns="45731" rIns="91463" bIns="4573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7"/>
            <a:ext cx="2918831" cy="495027"/>
          </a:xfrm>
          <a:prstGeom prst="rect">
            <a:avLst/>
          </a:prstGeom>
        </p:spPr>
        <p:txBody>
          <a:bodyPr vert="horz" lIns="91463" tIns="45731" rIns="91463" bIns="4573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1" cy="495027"/>
          </a:xfrm>
          <a:prstGeom prst="rect">
            <a:avLst/>
          </a:prstGeom>
        </p:spPr>
        <p:txBody>
          <a:bodyPr vert="horz" lIns="91463" tIns="45731" rIns="91463" bIns="45731" rtlCol="0" anchor="b"/>
          <a:lstStyle>
            <a:lvl1pPr algn="r">
              <a:defRPr sz="1200"/>
            </a:lvl1pPr>
          </a:lstStyle>
          <a:p>
            <a:fld id="{90B80CF5-92C0-4D5C-A9FF-0AB1C7706315}" type="slidenum">
              <a:rPr kumimoji="1" lang="ja-JP" altLang="en-US" smtClean="0"/>
              <a:t>‹#›</a:t>
            </a:fld>
            <a:endParaRPr kumimoji="1" lang="ja-JP" altLang="en-US"/>
          </a:p>
        </p:txBody>
      </p:sp>
    </p:spTree>
    <p:extLst>
      <p:ext uri="{BB962C8B-B14F-4D97-AF65-F5344CB8AC3E}">
        <p14:creationId xmlns:p14="http://schemas.microsoft.com/office/powerpoint/2010/main" val="11999596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0B80CF5-92C0-4D5C-A9FF-0AB1C7706315}" type="slidenum">
              <a:rPr kumimoji="1" lang="ja-JP" altLang="en-US" smtClean="0"/>
              <a:t>5</a:t>
            </a:fld>
            <a:endParaRPr kumimoji="1" lang="ja-JP" altLang="en-US"/>
          </a:p>
        </p:txBody>
      </p:sp>
    </p:spTree>
    <p:extLst>
      <p:ext uri="{BB962C8B-B14F-4D97-AF65-F5344CB8AC3E}">
        <p14:creationId xmlns:p14="http://schemas.microsoft.com/office/powerpoint/2010/main" val="79412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15362" indent="-275140" eaLnBrk="0" hangingPunct="0">
              <a:defRPr kumimoji="1">
                <a:solidFill>
                  <a:schemeClr val="tx1"/>
                </a:solidFill>
                <a:latin typeface="Calibri" pitchFamily="34" charset="0"/>
                <a:ea typeface="ＭＳ Ｐゴシック" pitchFamily="50" charset="-128"/>
              </a:defRPr>
            </a:lvl2pPr>
            <a:lvl3pPr marL="1100554" indent="-220110" eaLnBrk="0" hangingPunct="0">
              <a:defRPr kumimoji="1">
                <a:solidFill>
                  <a:schemeClr val="tx1"/>
                </a:solidFill>
                <a:latin typeface="Calibri" pitchFamily="34" charset="0"/>
                <a:ea typeface="ＭＳ Ｐゴシック" pitchFamily="50" charset="-128"/>
              </a:defRPr>
            </a:lvl3pPr>
            <a:lvl4pPr marL="1540776" indent="-220110" eaLnBrk="0" hangingPunct="0">
              <a:defRPr kumimoji="1">
                <a:solidFill>
                  <a:schemeClr val="tx1"/>
                </a:solidFill>
                <a:latin typeface="Calibri" pitchFamily="34" charset="0"/>
                <a:ea typeface="ＭＳ Ｐゴシック" pitchFamily="50" charset="-128"/>
              </a:defRPr>
            </a:lvl4pPr>
            <a:lvl5pPr marL="1980998" indent="-220110" eaLnBrk="0" hangingPunct="0">
              <a:defRPr kumimoji="1">
                <a:solidFill>
                  <a:schemeClr val="tx1"/>
                </a:solidFill>
                <a:latin typeface="Calibri" pitchFamily="34" charset="0"/>
                <a:ea typeface="ＭＳ Ｐゴシック" pitchFamily="50" charset="-128"/>
              </a:defRPr>
            </a:lvl5pPr>
            <a:lvl6pPr marL="2421220" indent="-22011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861443" indent="-22011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301665" indent="-22011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741887" indent="-22011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defTabSz="914627" eaLnBrk="1" fontAlgn="base" hangingPunct="1">
              <a:spcBef>
                <a:spcPct val="0"/>
              </a:spcBef>
              <a:spcAft>
                <a:spcPct val="0"/>
              </a:spcAft>
              <a:defRPr/>
            </a:pPr>
            <a:fld id="{691E3E38-FA23-424B-9611-8B0AF7843EFE}" type="slidenum">
              <a:rPr lang="en-US" altLang="ja-JP" sz="1100">
                <a:solidFill>
                  <a:prstClr val="black"/>
                </a:solidFill>
              </a:rPr>
              <a:pPr defTabSz="914627" eaLnBrk="1" fontAlgn="base" hangingPunct="1">
                <a:spcBef>
                  <a:spcPct val="0"/>
                </a:spcBef>
                <a:spcAft>
                  <a:spcPct val="0"/>
                </a:spcAft>
                <a:defRPr/>
              </a:pPr>
              <a:t>35</a:t>
            </a:fld>
            <a:endParaRPr lang="en-US" altLang="ja-JP" sz="1100">
              <a:solidFill>
                <a:prstClr val="black"/>
              </a:solidFill>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ea typeface="ＭＳ Ｐ明朝" pitchFamily="18" charset="-128"/>
            </a:endParaRPr>
          </a:p>
        </p:txBody>
      </p:sp>
    </p:spTree>
    <p:extLst>
      <p:ext uri="{BB962C8B-B14F-4D97-AF65-F5344CB8AC3E}">
        <p14:creationId xmlns:p14="http://schemas.microsoft.com/office/powerpoint/2010/main" val="3798411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644525" y="801688"/>
            <a:ext cx="5329238" cy="3995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659638" y="5059832"/>
            <a:ext cx="5296435" cy="47925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93" tIns="45495" rIns="90993" bIns="45495" numCol="1" anchor="t" anchorCtr="0" compatLnSpc="1">
            <a:prstTxWarp prst="textNoShape">
              <a:avLst/>
            </a:prstTxWarp>
          </a:bodyPr>
          <a:lstStyle/>
          <a:p>
            <a:pPr eaLnBrk="1" hangingPunct="1">
              <a:spcBef>
                <a:spcPct val="0"/>
              </a:spcBef>
            </a:pPr>
            <a:endParaRPr lang="ja-JP" altLang="en-US">
              <a:ea typeface="ＭＳ Ｐ明朝" pitchFamily="18" charset="-128"/>
            </a:endParaRPr>
          </a:p>
        </p:txBody>
      </p:sp>
    </p:spTree>
    <p:extLst>
      <p:ext uri="{BB962C8B-B14F-4D97-AF65-F5344CB8AC3E}">
        <p14:creationId xmlns:p14="http://schemas.microsoft.com/office/powerpoint/2010/main" val="364198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627">
              <a:defRPr/>
            </a:pPr>
            <a:fld id="{17796127-CF94-4CA4-814B-0D21D11D9E7F}" type="slidenum">
              <a:rPr kumimoji="1" lang="ja-JP" altLang="en-US" sz="1100">
                <a:solidFill>
                  <a:prstClr val="black"/>
                </a:solidFill>
                <a:latin typeface="Calibri"/>
                <a:ea typeface="ＭＳ Ｐゴシック" panose="020B0600070205080204" pitchFamily="50" charset="-128"/>
              </a:rPr>
              <a:pPr defTabSz="914627">
                <a:defRPr/>
              </a:pPr>
              <a:t>18</a:t>
            </a:fld>
            <a:endParaRPr kumimoji="1"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5891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38161" indent="-284152" eaLnBrk="0" hangingPunct="0">
              <a:spcBef>
                <a:spcPct val="30000"/>
              </a:spcBef>
              <a:defRPr kumimoji="1" sz="1100">
                <a:solidFill>
                  <a:schemeClr val="tx1"/>
                </a:solidFill>
                <a:latin typeface="Calibri" pitchFamily="34" charset="0"/>
                <a:ea typeface="ＭＳ Ｐゴシック" pitchFamily="50" charset="-128"/>
              </a:defRPr>
            </a:lvl2pPr>
            <a:lvl3pPr marL="1136609" indent="-227004" eaLnBrk="0" hangingPunct="0">
              <a:spcBef>
                <a:spcPct val="30000"/>
              </a:spcBef>
              <a:defRPr kumimoji="1" sz="1100">
                <a:solidFill>
                  <a:schemeClr val="tx1"/>
                </a:solidFill>
                <a:latin typeface="Calibri" pitchFamily="34" charset="0"/>
                <a:ea typeface="ＭＳ Ｐゴシック" pitchFamily="50" charset="-128"/>
              </a:defRPr>
            </a:lvl3pPr>
            <a:lvl4pPr marL="1592205" indent="-227004" eaLnBrk="0" hangingPunct="0">
              <a:spcBef>
                <a:spcPct val="30000"/>
              </a:spcBef>
              <a:defRPr kumimoji="1" sz="1100">
                <a:solidFill>
                  <a:schemeClr val="tx1"/>
                </a:solidFill>
                <a:latin typeface="Calibri" pitchFamily="34" charset="0"/>
                <a:ea typeface="ＭＳ Ｐゴシック" pitchFamily="50" charset="-128"/>
              </a:defRPr>
            </a:lvl4pPr>
            <a:lvl5pPr marL="2047801" indent="-227004" eaLnBrk="0" hangingPunct="0">
              <a:spcBef>
                <a:spcPct val="30000"/>
              </a:spcBef>
              <a:defRPr kumimoji="1" sz="1100">
                <a:solidFill>
                  <a:schemeClr val="tx1"/>
                </a:solidFill>
                <a:latin typeface="Calibri" pitchFamily="34" charset="0"/>
                <a:ea typeface="ＭＳ Ｐゴシック" pitchFamily="50" charset="-128"/>
              </a:defRPr>
            </a:lvl5pPr>
            <a:lvl6pPr marL="2504984" indent="-227004"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2962167" indent="-227004"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419351" indent="-227004"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3876535" indent="-227004"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defTabSz="914627" eaLnBrk="1" hangingPunct="1">
              <a:spcBef>
                <a:spcPct val="0"/>
              </a:spcBef>
              <a:defRPr/>
            </a:pPr>
            <a:fld id="{2359F012-7885-4AE7-B8B8-4447BD835754}" type="slidenum">
              <a:rPr lang="en-US" altLang="ja-JP">
                <a:solidFill>
                  <a:prstClr val="black"/>
                </a:solidFill>
                <a:latin typeface="Arial" pitchFamily="34" charset="0"/>
              </a:rPr>
              <a:pPr defTabSz="914627" eaLnBrk="1" hangingPunct="1">
                <a:spcBef>
                  <a:spcPct val="0"/>
                </a:spcBef>
                <a:defRPr/>
              </a:pPr>
              <a:t>20</a:t>
            </a:fld>
            <a:endParaRPr lang="en-US" altLang="ja-JP">
              <a:solidFill>
                <a:prstClr val="black"/>
              </a:solidFill>
              <a:latin typeface="Arial"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ja-JP">
              <a:ea typeface="ＭＳ Ｐ明朝" pitchFamily="18" charset="-128"/>
            </a:endParaRPr>
          </a:p>
        </p:txBody>
      </p:sp>
    </p:spTree>
    <p:extLst>
      <p:ext uri="{BB962C8B-B14F-4D97-AF65-F5344CB8AC3E}">
        <p14:creationId xmlns:p14="http://schemas.microsoft.com/office/powerpoint/2010/main" val="104927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
        <p:nvSpPr>
          <p:cNvPr id="4" name="スライド番号プレースホルダー 3"/>
          <p:cNvSpPr>
            <a:spLocks noGrp="1"/>
          </p:cNvSpPr>
          <p:nvPr>
            <p:ph type="sldNum" sz="quarter" idx="5"/>
          </p:nvPr>
        </p:nvSpPr>
        <p:spPr/>
        <p:txBody>
          <a:bodyPr/>
          <a:lstStyle/>
          <a:p>
            <a:pPr defTabSz="914627">
              <a:defRPr/>
            </a:pPr>
            <a:fld id="{64CD1CC3-6DE4-45EF-A9F4-826B1321BEA0}" type="slidenum">
              <a:rPr kumimoji="1" lang="ja-JP" altLang="en-US" sz="1100">
                <a:solidFill>
                  <a:prstClr val="black"/>
                </a:solidFill>
                <a:latin typeface="Calibri"/>
                <a:ea typeface="ＭＳ Ｐゴシック" panose="020B0600070205080204" pitchFamily="50" charset="-128"/>
              </a:rPr>
              <a:pPr defTabSz="914627">
                <a:defRPr/>
              </a:pPr>
              <a:t>23</a:t>
            </a:fld>
            <a:endParaRPr kumimoji="1"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4549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defTabSz="914627">
              <a:defRPr/>
            </a:pPr>
            <a:fld id="{31DE0429-0AE3-4415-A8F3-4019FB23E967}" type="slidenum">
              <a:rPr kumimoji="1" lang="ja-JP" altLang="en-US" sz="1100">
                <a:solidFill>
                  <a:prstClr val="black"/>
                </a:solidFill>
                <a:latin typeface="Calibri"/>
                <a:ea typeface="ＭＳ Ｐゴシック" panose="020B0600070205080204" pitchFamily="50" charset="-128"/>
              </a:rPr>
              <a:pPr defTabSz="914627">
                <a:defRPr/>
              </a:pPr>
              <a:t>24</a:t>
            </a:fld>
            <a:endParaRPr kumimoji="1"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2642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defTabSz="914627">
              <a:defRPr/>
            </a:pPr>
            <a:fld id="{D826735F-C334-4F8F-9D25-1EB3B4A0EED7}" type="slidenum">
              <a:rPr kumimoji="1" lang="ja-JP" altLang="en-US" sz="1100">
                <a:solidFill>
                  <a:prstClr val="black"/>
                </a:solidFill>
                <a:latin typeface="Calibri"/>
                <a:ea typeface="ＭＳ Ｐゴシック" panose="020B0600070205080204" pitchFamily="50" charset="-128"/>
              </a:rPr>
              <a:pPr defTabSz="914627">
                <a:defRPr/>
              </a:pPr>
              <a:t>25</a:t>
            </a:fld>
            <a:endParaRPr kumimoji="1"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59425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14437" indent="-274662" eaLnBrk="0" hangingPunct="0">
              <a:spcBef>
                <a:spcPct val="30000"/>
              </a:spcBef>
              <a:defRPr kumimoji="1" sz="1200">
                <a:solidFill>
                  <a:schemeClr val="tx1"/>
                </a:solidFill>
                <a:latin typeface="Calibri" pitchFamily="34" charset="0"/>
                <a:ea typeface="ＭＳ Ｐゴシック" charset="-128"/>
              </a:defRPr>
            </a:lvl2pPr>
            <a:lvl3pPr marL="1098645" indent="-219094" eaLnBrk="0" hangingPunct="0">
              <a:spcBef>
                <a:spcPct val="30000"/>
              </a:spcBef>
              <a:defRPr kumimoji="1" sz="1200">
                <a:solidFill>
                  <a:schemeClr val="tx1"/>
                </a:solidFill>
                <a:latin typeface="Calibri" pitchFamily="34" charset="0"/>
                <a:ea typeface="ＭＳ Ｐゴシック" charset="-128"/>
              </a:defRPr>
            </a:lvl3pPr>
            <a:lvl4pPr marL="1540009" indent="-219094" eaLnBrk="0" hangingPunct="0">
              <a:spcBef>
                <a:spcPct val="30000"/>
              </a:spcBef>
              <a:defRPr kumimoji="1" sz="1200">
                <a:solidFill>
                  <a:schemeClr val="tx1"/>
                </a:solidFill>
                <a:latin typeface="Calibri" pitchFamily="34" charset="0"/>
                <a:ea typeface="ＭＳ Ｐゴシック" charset="-128"/>
              </a:defRPr>
            </a:lvl4pPr>
            <a:lvl5pPr marL="1979785" indent="-219094" eaLnBrk="0" hangingPunct="0">
              <a:spcBef>
                <a:spcPct val="30000"/>
              </a:spcBef>
              <a:defRPr kumimoji="1" sz="1200">
                <a:solidFill>
                  <a:schemeClr val="tx1"/>
                </a:solidFill>
                <a:latin typeface="Calibri" pitchFamily="34" charset="0"/>
                <a:ea typeface="ＭＳ Ｐゴシック" charset="-128"/>
              </a:defRPr>
            </a:lvl5pPr>
            <a:lvl6pPr marL="2437024" indent="-219094"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894264" indent="-219094"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351503" indent="-219094"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08743" indent="-219094"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defTabSz="914627" eaLnBrk="1" hangingPunct="1">
              <a:spcBef>
                <a:spcPct val="0"/>
              </a:spcBef>
              <a:defRPr/>
            </a:pPr>
            <a:fld id="{A1D30FAB-3216-4FD0-9705-E4F1F297C5D0}" type="slidenum">
              <a:rPr lang="en-US" altLang="ja-JP">
                <a:solidFill>
                  <a:srgbClr val="000000"/>
                </a:solidFill>
              </a:rPr>
              <a:pPr defTabSz="914627" eaLnBrk="1" hangingPunct="1">
                <a:spcBef>
                  <a:spcPct val="0"/>
                </a:spcBef>
                <a:defRPr/>
              </a:pPr>
              <a:t>29</a:t>
            </a:fld>
            <a:endParaRPr lang="en-US" altLang="ja-JP">
              <a:solidFill>
                <a:srgbClr val="000000"/>
              </a:solidFill>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ea typeface="ＭＳ Ｐ明朝" charset="-128"/>
            </a:endParaRPr>
          </a:p>
        </p:txBody>
      </p:sp>
    </p:spTree>
    <p:extLst>
      <p:ext uri="{BB962C8B-B14F-4D97-AF65-F5344CB8AC3E}">
        <p14:creationId xmlns:p14="http://schemas.microsoft.com/office/powerpoint/2010/main" val="266208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0B80CF5-92C0-4D5C-A9FF-0AB1C7706315}" type="slidenum">
              <a:rPr kumimoji="1" lang="ja-JP" altLang="en-US" smtClean="0"/>
              <a:t>31</a:t>
            </a:fld>
            <a:endParaRPr kumimoji="1" lang="ja-JP" altLang="en-US"/>
          </a:p>
        </p:txBody>
      </p:sp>
    </p:spTree>
    <p:extLst>
      <p:ext uri="{BB962C8B-B14F-4D97-AF65-F5344CB8AC3E}">
        <p14:creationId xmlns:p14="http://schemas.microsoft.com/office/powerpoint/2010/main" val="415785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15362" indent="-275140" eaLnBrk="0" hangingPunct="0">
              <a:defRPr kumimoji="1">
                <a:solidFill>
                  <a:schemeClr val="tx1"/>
                </a:solidFill>
                <a:latin typeface="Calibri" pitchFamily="34" charset="0"/>
                <a:ea typeface="ＭＳ Ｐゴシック" pitchFamily="50" charset="-128"/>
              </a:defRPr>
            </a:lvl2pPr>
            <a:lvl3pPr marL="1100554" indent="-220110" eaLnBrk="0" hangingPunct="0">
              <a:defRPr kumimoji="1">
                <a:solidFill>
                  <a:schemeClr val="tx1"/>
                </a:solidFill>
                <a:latin typeface="Calibri" pitchFamily="34" charset="0"/>
                <a:ea typeface="ＭＳ Ｐゴシック" pitchFamily="50" charset="-128"/>
              </a:defRPr>
            </a:lvl3pPr>
            <a:lvl4pPr marL="1540776" indent="-220110" eaLnBrk="0" hangingPunct="0">
              <a:defRPr kumimoji="1">
                <a:solidFill>
                  <a:schemeClr val="tx1"/>
                </a:solidFill>
                <a:latin typeface="Calibri" pitchFamily="34" charset="0"/>
                <a:ea typeface="ＭＳ Ｐゴシック" pitchFamily="50" charset="-128"/>
              </a:defRPr>
            </a:lvl4pPr>
            <a:lvl5pPr marL="1980998" indent="-220110" eaLnBrk="0" hangingPunct="0">
              <a:defRPr kumimoji="1">
                <a:solidFill>
                  <a:schemeClr val="tx1"/>
                </a:solidFill>
                <a:latin typeface="Calibri" pitchFamily="34" charset="0"/>
                <a:ea typeface="ＭＳ Ｐゴシック" pitchFamily="50" charset="-128"/>
              </a:defRPr>
            </a:lvl5pPr>
            <a:lvl6pPr marL="2421220" indent="-22011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861443" indent="-22011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301665" indent="-22011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741887" indent="-22011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defTabSz="914627" eaLnBrk="1" fontAlgn="base" hangingPunct="1">
              <a:spcBef>
                <a:spcPct val="0"/>
              </a:spcBef>
              <a:spcAft>
                <a:spcPct val="0"/>
              </a:spcAft>
              <a:defRPr/>
            </a:pPr>
            <a:fld id="{C791316C-F794-4CB8-9326-13C73E7300A7}" type="slidenum">
              <a:rPr lang="en-US" altLang="ja-JP" sz="1100">
                <a:solidFill>
                  <a:srgbClr val="000000"/>
                </a:solidFill>
              </a:rPr>
              <a:pPr defTabSz="914627" eaLnBrk="1" fontAlgn="base" hangingPunct="1">
                <a:spcBef>
                  <a:spcPct val="0"/>
                </a:spcBef>
                <a:spcAft>
                  <a:spcPct val="0"/>
                </a:spcAft>
                <a:defRPr/>
              </a:pPr>
              <a:t>33</a:t>
            </a:fld>
            <a:endParaRPr lang="en-US" altLang="ja-JP" sz="1100">
              <a:solidFill>
                <a:srgbClr val="000000"/>
              </a:solidFill>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ea typeface="ＭＳ Ｐ明朝" pitchFamily="18" charset="-128"/>
            </a:endParaRPr>
          </a:p>
        </p:txBody>
      </p:sp>
    </p:spTree>
    <p:extLst>
      <p:ext uri="{BB962C8B-B14F-4D97-AF65-F5344CB8AC3E}">
        <p14:creationId xmlns:p14="http://schemas.microsoft.com/office/powerpoint/2010/main" val="117809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B891962-A84C-422B-9747-2CE478B0E61B}"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288112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757F43-C057-4B86-938C-59415764D3F6}"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404672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14F3091-EE89-477D-A57A-7DB8D97BF966}"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930856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2137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B891962-A84C-422B-9747-2CE478B0E61B}"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141331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DF2B247-1AE5-4CD2-AC9D-65498E4B9C50}"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80891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C7FA16-6AF2-4956-AE1C-2EB21F92B6DC}"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124008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DD8805D-FD67-4B57-88C5-4FF3CB6EFD49}"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217420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F38C953-DE0C-4AD5-9FCB-2B11A05DD783}"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832292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58EFDDF-9690-401D-8D1F-445BD37A630E}"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707221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4A4190C-FD09-4FB8-83BC-C1DED10E00C1}"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9118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DF2B247-1AE5-4CD2-AC9D-65498E4B9C50}"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445689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F75BA89-56E1-4A5E-82D7-AD1559AD87E2}"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40527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2086D40-EF21-42E8-9375-ED093552A177}"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208293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757F43-C057-4B86-938C-59415764D3F6}"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107950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14F3091-EE89-477D-A57A-7DB8D97BF966}"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104624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95119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9705CAA2-A3EB-429F-A1BE-27FC96244520}"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12B8FF3-2526-4663-BC9B-A3C87E23AA3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09171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44D0C41-175F-4814-AD08-4693547DCF7E}"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369784C-AFB1-4BDC-8348-8330E252231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26532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A96B651-E857-4EE8-9CF8-04A7DFB0E686}"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6C8CBE36-9AED-4F7E-9050-075730D4BE6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60587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A459998F-2870-4B69-8EE3-5E2304030629}"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44F975C1-0617-4FB3-BAD1-A9EBBDB6146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13348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86D36E17-981F-4641-B8B1-858965BA76A8}"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7CBE08A2-5A52-4983-9332-37BDBC0B723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5851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C7FA16-6AF2-4956-AE1C-2EB21F92B6DC}"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128071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D367FD8F-F9FF-4D39-989A-450914083F53}"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4106363C-8D12-4592-B1A1-BE603E087AF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84486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4F37BD51-40CC-4B93-BB53-4B464CD077FB}"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69E0EFBA-316E-417E-884B-94C68B01669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2867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B78DD34-377F-4D7A-B7CE-6AFC2FC45520}"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EFB533BA-6F38-438E-8674-FF1BB990050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05654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54B7C83-46A0-48E7-AED5-1DE79E3B1571}"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F6F14BC2-07DA-44F7-974A-23C8DA7704C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81739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4EEF02D-71AB-4863-9578-5C7F92FCC7E0}"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F5C26081-E7A2-4F43-9130-F012FFF7526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848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F8808EA-64B7-4C8A-AF9F-88881DE09EED}"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E6E4C44-1F78-43FA-90FC-D3D02D88F23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60790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61987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BC5E586-3E5B-4377-ACA2-361A67DD6269}" type="datetimeFigureOut">
              <a:rPr kumimoji="1" lang="ja-JP" altLang="en-US" smtClean="0">
                <a:solidFill>
                  <a:srgbClr val="5B6973"/>
                </a:solidFill>
              </a:rPr>
              <a:pPr/>
              <a:t>2026/4/21</a:t>
            </a:fld>
            <a:endParaRPr kumimoji="1" lang="ja-JP" altLang="en-US">
              <a:solidFill>
                <a:srgbClr val="5B6973"/>
              </a:solidFill>
            </a:endParaRPr>
          </a:p>
        </p:txBody>
      </p:sp>
      <p:sp>
        <p:nvSpPr>
          <p:cNvPr id="5" name="Footer Placeholder 4"/>
          <p:cNvSpPr>
            <a:spLocks noGrp="1"/>
          </p:cNvSpPr>
          <p:nvPr>
            <p:ph type="ftr" sz="quarter" idx="11"/>
          </p:nvPr>
        </p:nvSpPr>
        <p:spPr/>
        <p:txBody>
          <a:bodyPr/>
          <a:lstStyle/>
          <a:p>
            <a:endParaRPr kumimoji="1" lang="ja-JP" altLang="en-US">
              <a:solidFill>
                <a:srgbClr val="5B6973"/>
              </a:solidFill>
            </a:endParaRPr>
          </a:p>
        </p:txBody>
      </p:sp>
      <p:sp>
        <p:nvSpPr>
          <p:cNvPr id="6" name="Slide Number Placeholder 5"/>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2311504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C5E586-3E5B-4377-ACA2-361A67DD6269}" type="datetimeFigureOut">
              <a:rPr kumimoji="1" lang="ja-JP" altLang="en-US" smtClean="0">
                <a:solidFill>
                  <a:srgbClr val="5B6973"/>
                </a:solidFill>
              </a:rPr>
              <a:pPr/>
              <a:t>2026/4/21</a:t>
            </a:fld>
            <a:endParaRPr kumimoji="1" lang="ja-JP" altLang="en-US">
              <a:solidFill>
                <a:srgbClr val="5B6973"/>
              </a:solidFill>
            </a:endParaRPr>
          </a:p>
        </p:txBody>
      </p:sp>
      <p:sp>
        <p:nvSpPr>
          <p:cNvPr id="5" name="Footer Placeholder 4"/>
          <p:cNvSpPr>
            <a:spLocks noGrp="1"/>
          </p:cNvSpPr>
          <p:nvPr>
            <p:ph type="ftr" sz="quarter" idx="11"/>
          </p:nvPr>
        </p:nvSpPr>
        <p:spPr/>
        <p:txBody>
          <a:bodyPr/>
          <a:lstStyle/>
          <a:p>
            <a:endParaRPr kumimoji="1" lang="ja-JP" altLang="en-US">
              <a:solidFill>
                <a:srgbClr val="5B6973"/>
              </a:solidFill>
            </a:endParaRPr>
          </a:p>
        </p:txBody>
      </p:sp>
      <p:sp>
        <p:nvSpPr>
          <p:cNvPr id="6" name="Slide Number Placeholder 5"/>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857256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BC5E586-3E5B-4377-ACA2-361A67DD6269}" type="datetimeFigureOut">
              <a:rPr kumimoji="1" lang="ja-JP" altLang="en-US" smtClean="0">
                <a:solidFill>
                  <a:srgbClr val="E7ECED"/>
                </a:solidFill>
              </a:rPr>
              <a:pPr/>
              <a:t>2026/4/21</a:t>
            </a:fld>
            <a:endParaRPr kumimoji="1" lang="ja-JP" altLang="en-US">
              <a:solidFill>
                <a:srgbClr val="E7ECED"/>
              </a:solidFill>
            </a:endParaRPr>
          </a:p>
        </p:txBody>
      </p:sp>
      <p:sp>
        <p:nvSpPr>
          <p:cNvPr id="5" name="Footer Placeholder 4"/>
          <p:cNvSpPr>
            <a:spLocks noGrp="1"/>
          </p:cNvSpPr>
          <p:nvPr>
            <p:ph type="ftr" sz="quarter" idx="11"/>
          </p:nvPr>
        </p:nvSpPr>
        <p:spPr/>
        <p:txBody>
          <a:bodyPr/>
          <a:lstStyle/>
          <a:p>
            <a:endParaRPr kumimoji="1" lang="ja-JP" altLang="en-US">
              <a:solidFill>
                <a:srgbClr val="E7ECED"/>
              </a:solidFill>
            </a:endParaRPr>
          </a:p>
        </p:txBody>
      </p:sp>
      <p:sp>
        <p:nvSpPr>
          <p:cNvPr id="6" name="Slide Number Placeholder 5"/>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283799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DD8805D-FD67-4B57-88C5-4FF3CB6EFD49}"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638016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BC5E586-3E5B-4377-ACA2-361A67DD6269}" type="datetimeFigureOut">
              <a:rPr kumimoji="1" lang="ja-JP" altLang="en-US" smtClean="0">
                <a:solidFill>
                  <a:srgbClr val="5B6973"/>
                </a:solidFill>
              </a:rPr>
              <a:pPr/>
              <a:t>2026/4/21</a:t>
            </a:fld>
            <a:endParaRPr kumimoji="1" lang="ja-JP" altLang="en-US">
              <a:solidFill>
                <a:srgbClr val="5B6973"/>
              </a:solidFill>
            </a:endParaRPr>
          </a:p>
        </p:txBody>
      </p:sp>
      <p:sp>
        <p:nvSpPr>
          <p:cNvPr id="6" name="Footer Placeholder 5"/>
          <p:cNvSpPr>
            <a:spLocks noGrp="1"/>
          </p:cNvSpPr>
          <p:nvPr>
            <p:ph type="ftr" sz="quarter" idx="11"/>
          </p:nvPr>
        </p:nvSpPr>
        <p:spPr/>
        <p:txBody>
          <a:bodyPr/>
          <a:lstStyle/>
          <a:p>
            <a:endParaRPr kumimoji="1" lang="ja-JP" altLang="en-US">
              <a:solidFill>
                <a:srgbClr val="5B6973"/>
              </a:solidFill>
            </a:endParaRPr>
          </a:p>
        </p:txBody>
      </p:sp>
      <p:sp>
        <p:nvSpPr>
          <p:cNvPr id="7" name="Slide Number Placeholder 6"/>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2154878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BC5E586-3E5B-4377-ACA2-361A67DD6269}" type="datetimeFigureOut">
              <a:rPr kumimoji="1" lang="ja-JP" altLang="en-US" smtClean="0">
                <a:solidFill>
                  <a:srgbClr val="5B6973"/>
                </a:solidFill>
              </a:rPr>
              <a:pPr/>
              <a:t>2026/4/21</a:t>
            </a:fld>
            <a:endParaRPr kumimoji="1" lang="ja-JP" altLang="en-US">
              <a:solidFill>
                <a:srgbClr val="5B6973"/>
              </a:solidFill>
            </a:endParaRPr>
          </a:p>
        </p:txBody>
      </p:sp>
      <p:sp>
        <p:nvSpPr>
          <p:cNvPr id="8" name="Footer Placeholder 7"/>
          <p:cNvSpPr>
            <a:spLocks noGrp="1"/>
          </p:cNvSpPr>
          <p:nvPr>
            <p:ph type="ftr" sz="quarter" idx="11"/>
          </p:nvPr>
        </p:nvSpPr>
        <p:spPr/>
        <p:txBody>
          <a:bodyPr/>
          <a:lstStyle/>
          <a:p>
            <a:endParaRPr kumimoji="1" lang="ja-JP" altLang="en-US">
              <a:solidFill>
                <a:srgbClr val="5B6973"/>
              </a:solidFill>
            </a:endParaRPr>
          </a:p>
        </p:txBody>
      </p:sp>
      <p:sp>
        <p:nvSpPr>
          <p:cNvPr id="9" name="Slide Number Placeholder 8"/>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673479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BC5E586-3E5B-4377-ACA2-361A67DD6269}" type="datetimeFigureOut">
              <a:rPr kumimoji="1" lang="ja-JP" altLang="en-US" smtClean="0">
                <a:solidFill>
                  <a:srgbClr val="5B6973"/>
                </a:solidFill>
              </a:rPr>
              <a:pPr/>
              <a:t>2026/4/21</a:t>
            </a:fld>
            <a:endParaRPr kumimoji="1" lang="ja-JP" altLang="en-US">
              <a:solidFill>
                <a:srgbClr val="5B6973"/>
              </a:solidFill>
            </a:endParaRPr>
          </a:p>
        </p:txBody>
      </p:sp>
      <p:sp>
        <p:nvSpPr>
          <p:cNvPr id="4" name="Footer Placeholder 3"/>
          <p:cNvSpPr>
            <a:spLocks noGrp="1"/>
          </p:cNvSpPr>
          <p:nvPr>
            <p:ph type="ftr" sz="quarter" idx="11"/>
          </p:nvPr>
        </p:nvSpPr>
        <p:spPr/>
        <p:txBody>
          <a:bodyPr/>
          <a:lstStyle/>
          <a:p>
            <a:endParaRPr kumimoji="1" lang="ja-JP" altLang="en-US">
              <a:solidFill>
                <a:srgbClr val="5B6973"/>
              </a:solidFill>
            </a:endParaRPr>
          </a:p>
        </p:txBody>
      </p:sp>
      <p:sp>
        <p:nvSpPr>
          <p:cNvPr id="5" name="Slide Number Placeholder 4"/>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254682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5E586-3E5B-4377-ACA2-361A67DD6269}" type="datetimeFigureOut">
              <a:rPr kumimoji="1" lang="ja-JP" altLang="en-US" smtClean="0">
                <a:solidFill>
                  <a:srgbClr val="5B6973"/>
                </a:solidFill>
              </a:rPr>
              <a:pPr/>
              <a:t>2026/4/21</a:t>
            </a:fld>
            <a:endParaRPr kumimoji="1" lang="ja-JP" altLang="en-US">
              <a:solidFill>
                <a:srgbClr val="5B6973"/>
              </a:solidFill>
            </a:endParaRPr>
          </a:p>
        </p:txBody>
      </p:sp>
      <p:sp>
        <p:nvSpPr>
          <p:cNvPr id="3" name="Footer Placeholder 2"/>
          <p:cNvSpPr>
            <a:spLocks noGrp="1"/>
          </p:cNvSpPr>
          <p:nvPr>
            <p:ph type="ftr" sz="quarter" idx="11"/>
          </p:nvPr>
        </p:nvSpPr>
        <p:spPr/>
        <p:txBody>
          <a:bodyPr/>
          <a:lstStyle/>
          <a:p>
            <a:endParaRPr kumimoji="1" lang="ja-JP" altLang="en-US">
              <a:solidFill>
                <a:srgbClr val="5B6973"/>
              </a:solidFill>
            </a:endParaRPr>
          </a:p>
        </p:txBody>
      </p:sp>
      <p:sp>
        <p:nvSpPr>
          <p:cNvPr id="4" name="Slide Number Placeholder 3"/>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1411687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C5E586-3E5B-4377-ACA2-361A67DD6269}" type="datetimeFigureOut">
              <a:rPr kumimoji="1" lang="ja-JP" altLang="en-US" smtClean="0">
                <a:solidFill>
                  <a:srgbClr val="5B6973"/>
                </a:solidFill>
              </a:rPr>
              <a:pPr/>
              <a:t>2026/4/21</a:t>
            </a:fld>
            <a:endParaRPr kumimoji="1" lang="ja-JP" altLang="en-US">
              <a:solidFill>
                <a:srgbClr val="5B6973"/>
              </a:solidFill>
            </a:endParaRPr>
          </a:p>
        </p:txBody>
      </p:sp>
      <p:sp>
        <p:nvSpPr>
          <p:cNvPr id="6" name="Footer Placeholder 5"/>
          <p:cNvSpPr>
            <a:spLocks noGrp="1"/>
          </p:cNvSpPr>
          <p:nvPr>
            <p:ph type="ftr" sz="quarter" idx="11"/>
          </p:nvPr>
        </p:nvSpPr>
        <p:spPr/>
        <p:txBody>
          <a:bodyPr/>
          <a:lstStyle/>
          <a:p>
            <a:endParaRPr kumimoji="1" lang="ja-JP" altLang="en-US">
              <a:solidFill>
                <a:srgbClr val="5B6973"/>
              </a:solidFill>
            </a:endParaRPr>
          </a:p>
        </p:txBody>
      </p:sp>
      <p:sp>
        <p:nvSpPr>
          <p:cNvPr id="7" name="Slide Number Placeholder 6"/>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969145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C5E586-3E5B-4377-ACA2-361A67DD6269}" type="datetimeFigureOut">
              <a:rPr kumimoji="1" lang="ja-JP" altLang="en-US" smtClean="0">
                <a:solidFill>
                  <a:srgbClr val="5B6973"/>
                </a:solidFill>
              </a:rPr>
              <a:pPr/>
              <a:t>2026/4/21</a:t>
            </a:fld>
            <a:endParaRPr kumimoji="1" lang="ja-JP" altLang="en-US">
              <a:solidFill>
                <a:srgbClr val="5B6973"/>
              </a:solidFill>
            </a:endParaRPr>
          </a:p>
        </p:txBody>
      </p:sp>
      <p:sp>
        <p:nvSpPr>
          <p:cNvPr id="6" name="Footer Placeholder 5"/>
          <p:cNvSpPr>
            <a:spLocks noGrp="1"/>
          </p:cNvSpPr>
          <p:nvPr>
            <p:ph type="ftr" sz="quarter" idx="11"/>
          </p:nvPr>
        </p:nvSpPr>
        <p:spPr/>
        <p:txBody>
          <a:bodyPr/>
          <a:lstStyle/>
          <a:p>
            <a:endParaRPr kumimoji="1" lang="ja-JP" altLang="en-US">
              <a:solidFill>
                <a:srgbClr val="5B6973"/>
              </a:solidFill>
            </a:endParaRPr>
          </a:p>
        </p:txBody>
      </p:sp>
      <p:sp>
        <p:nvSpPr>
          <p:cNvPr id="7" name="Slide Number Placeholder 6"/>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2435738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fontAlgn="auto">
              <a:spcBef>
                <a:spcPts val="0"/>
              </a:spcBef>
              <a:spcAft>
                <a:spcPts val="0"/>
              </a:spcAft>
            </a:pPr>
            <a:fld id="{FBC5E586-3E5B-4377-ACA2-361A67DD6269}" type="datetimeFigureOut">
              <a:rPr kumimoji="1" lang="ja-JP" altLang="en-US" smtClean="0">
                <a:solidFill>
                  <a:srgbClr val="5B6973"/>
                </a:solidFill>
                <a:latin typeface="Century Schoolbook"/>
                <a:ea typeface="ＭＳ Ｐ明朝"/>
              </a:rPr>
              <a:pPr fontAlgn="auto">
                <a:spcBef>
                  <a:spcPts val="0"/>
                </a:spcBef>
                <a:spcAft>
                  <a:spcPts val="0"/>
                </a:spcAft>
              </a:pPr>
              <a:t>2026/4/21</a:t>
            </a:fld>
            <a:endParaRPr kumimoji="1" lang="ja-JP" altLang="en-US">
              <a:solidFill>
                <a:srgbClr val="5B6973"/>
              </a:solidFill>
              <a:latin typeface="Century Schoolbook"/>
              <a:ea typeface="ＭＳ Ｐ明朝"/>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kumimoji="1" lang="ja-JP" altLang="en-US">
              <a:solidFill>
                <a:srgbClr val="5B6973"/>
              </a:solidFill>
              <a:latin typeface="Century Schoolbook"/>
              <a:ea typeface="ＭＳ Ｐ明朝"/>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636D4D37-1E84-4094-A4C7-F602B72C1CCA}" type="slidenum">
              <a:rPr kumimoji="1" lang="ja-JP" altLang="en-US" smtClean="0">
                <a:latin typeface="Century Schoolbook"/>
                <a:ea typeface="ＭＳ Ｐ明朝"/>
              </a:rPr>
              <a:pPr fontAlgn="auto">
                <a:spcBef>
                  <a:spcPts val="0"/>
                </a:spcBef>
                <a:spcAft>
                  <a:spcPts val="0"/>
                </a:spcAft>
              </a:pPr>
              <a:t>‹#›</a:t>
            </a:fld>
            <a:endParaRPr kumimoji="1" lang="ja-JP" altLang="en-US">
              <a:latin typeface="Century Schoolbook"/>
              <a:ea typeface="ＭＳ Ｐ明朝"/>
            </a:endParaRPr>
          </a:p>
        </p:txBody>
      </p:sp>
    </p:spTree>
    <p:extLst>
      <p:ext uri="{BB962C8B-B14F-4D97-AF65-F5344CB8AC3E}">
        <p14:creationId xmlns:p14="http://schemas.microsoft.com/office/powerpoint/2010/main" val="19056214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fontAlgn="auto">
              <a:spcBef>
                <a:spcPts val="0"/>
              </a:spcBef>
              <a:spcAft>
                <a:spcPts val="0"/>
              </a:spcAft>
            </a:pPr>
            <a:fld id="{FBC5E586-3E5B-4377-ACA2-361A67DD6269}" type="datetimeFigureOut">
              <a:rPr kumimoji="1" lang="ja-JP" altLang="en-US" smtClean="0">
                <a:solidFill>
                  <a:srgbClr val="5B6973"/>
                </a:solidFill>
                <a:latin typeface="Century Schoolbook"/>
                <a:ea typeface="ＭＳ Ｐ明朝"/>
              </a:rPr>
              <a:pPr fontAlgn="auto">
                <a:spcBef>
                  <a:spcPts val="0"/>
                </a:spcBef>
                <a:spcAft>
                  <a:spcPts val="0"/>
                </a:spcAft>
              </a:pPr>
              <a:t>2026/4/21</a:t>
            </a:fld>
            <a:endParaRPr kumimoji="1" lang="ja-JP" altLang="en-US">
              <a:solidFill>
                <a:srgbClr val="5B6973"/>
              </a:solidFill>
              <a:latin typeface="Century Schoolbook"/>
              <a:ea typeface="ＭＳ Ｐ明朝"/>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kumimoji="1" lang="ja-JP" altLang="en-US">
              <a:solidFill>
                <a:srgbClr val="5B6973"/>
              </a:solidFill>
              <a:latin typeface="Century Schoolbook"/>
              <a:ea typeface="ＭＳ Ｐ明朝"/>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636D4D37-1E84-4094-A4C7-F602B72C1CCA}" type="slidenum">
              <a:rPr kumimoji="1" lang="ja-JP" altLang="en-US" smtClean="0">
                <a:latin typeface="Century Schoolbook"/>
                <a:ea typeface="ＭＳ Ｐ明朝"/>
              </a:rPr>
              <a:pPr fontAlgn="auto">
                <a:spcBef>
                  <a:spcPts val="0"/>
                </a:spcBef>
                <a:spcAft>
                  <a:spcPts val="0"/>
                </a:spcAft>
              </a:pPr>
              <a:t>‹#›</a:t>
            </a:fld>
            <a:endParaRPr kumimoji="1" lang="ja-JP" altLang="en-US">
              <a:latin typeface="Century Schoolbook"/>
              <a:ea typeface="ＭＳ Ｐ明朝"/>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52403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fontAlgn="auto">
              <a:spcBef>
                <a:spcPts val="0"/>
              </a:spcBef>
              <a:spcAft>
                <a:spcPts val="0"/>
              </a:spcAft>
            </a:pPr>
            <a:fld id="{FBC5E586-3E5B-4377-ACA2-361A67DD6269}" type="datetimeFigureOut">
              <a:rPr kumimoji="1" lang="ja-JP" altLang="en-US" smtClean="0">
                <a:solidFill>
                  <a:srgbClr val="5B6973"/>
                </a:solidFill>
                <a:latin typeface="Century Schoolbook"/>
                <a:ea typeface="ＭＳ Ｐ明朝"/>
              </a:rPr>
              <a:pPr fontAlgn="auto">
                <a:spcBef>
                  <a:spcPts val="0"/>
                </a:spcBef>
                <a:spcAft>
                  <a:spcPts val="0"/>
                </a:spcAft>
              </a:pPr>
              <a:t>2026/4/21</a:t>
            </a:fld>
            <a:endParaRPr kumimoji="1" lang="ja-JP" altLang="en-US">
              <a:solidFill>
                <a:srgbClr val="5B6973"/>
              </a:solidFill>
              <a:latin typeface="Century Schoolbook"/>
              <a:ea typeface="ＭＳ Ｐ明朝"/>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kumimoji="1" lang="ja-JP" altLang="en-US">
              <a:solidFill>
                <a:srgbClr val="5B6973"/>
              </a:solidFill>
              <a:latin typeface="Century Schoolbook"/>
              <a:ea typeface="ＭＳ Ｐ明朝"/>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636D4D37-1E84-4094-A4C7-F602B72C1CCA}" type="slidenum">
              <a:rPr kumimoji="1" lang="ja-JP" altLang="en-US" smtClean="0">
                <a:latin typeface="Century Schoolbook"/>
                <a:ea typeface="ＭＳ Ｐ明朝"/>
              </a:rPr>
              <a:pPr fontAlgn="auto">
                <a:spcBef>
                  <a:spcPts val="0"/>
                </a:spcBef>
                <a:spcAft>
                  <a:spcPts val="0"/>
                </a:spcAft>
              </a:pPr>
              <a:t>‹#›</a:t>
            </a:fld>
            <a:endParaRPr kumimoji="1" lang="ja-JP" altLang="en-US">
              <a:latin typeface="Century Schoolbook"/>
              <a:ea typeface="ＭＳ Ｐ明朝"/>
            </a:endParaRPr>
          </a:p>
        </p:txBody>
      </p:sp>
    </p:spTree>
    <p:extLst>
      <p:ext uri="{BB962C8B-B14F-4D97-AF65-F5344CB8AC3E}">
        <p14:creationId xmlns:p14="http://schemas.microsoft.com/office/powerpoint/2010/main" val="229871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fontAlgn="auto">
              <a:spcBef>
                <a:spcPts val="0"/>
              </a:spcBef>
              <a:spcAft>
                <a:spcPts val="0"/>
              </a:spcAft>
            </a:pPr>
            <a:fld id="{FBC5E586-3E5B-4377-ACA2-361A67DD6269}" type="datetimeFigureOut">
              <a:rPr kumimoji="1" lang="ja-JP" altLang="en-US" smtClean="0">
                <a:solidFill>
                  <a:srgbClr val="5B6973"/>
                </a:solidFill>
                <a:latin typeface="Century Schoolbook"/>
                <a:ea typeface="ＭＳ Ｐ明朝"/>
              </a:rPr>
              <a:pPr fontAlgn="auto">
                <a:spcBef>
                  <a:spcPts val="0"/>
                </a:spcBef>
                <a:spcAft>
                  <a:spcPts val="0"/>
                </a:spcAft>
              </a:pPr>
              <a:t>2026/4/21</a:t>
            </a:fld>
            <a:endParaRPr kumimoji="1" lang="ja-JP" altLang="en-US">
              <a:solidFill>
                <a:srgbClr val="5B6973"/>
              </a:solidFill>
              <a:latin typeface="Century Schoolbook"/>
              <a:ea typeface="ＭＳ Ｐ明朝"/>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kumimoji="1" lang="ja-JP" altLang="en-US">
              <a:solidFill>
                <a:srgbClr val="5B6973"/>
              </a:solidFill>
              <a:latin typeface="Century Schoolbook"/>
              <a:ea typeface="ＭＳ Ｐ明朝"/>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636D4D37-1E84-4094-A4C7-F602B72C1CCA}" type="slidenum">
              <a:rPr kumimoji="1" lang="ja-JP" altLang="en-US" smtClean="0">
                <a:latin typeface="Century Schoolbook"/>
                <a:ea typeface="ＭＳ Ｐ明朝"/>
              </a:rPr>
              <a:pPr fontAlgn="auto">
                <a:spcBef>
                  <a:spcPts val="0"/>
                </a:spcBef>
                <a:spcAft>
                  <a:spcPts val="0"/>
                </a:spcAft>
              </a:pPr>
              <a:t>‹#›</a:t>
            </a:fld>
            <a:endParaRPr kumimoji="1" lang="ja-JP" altLang="en-US">
              <a:latin typeface="Century Schoolbook"/>
              <a:ea typeface="ＭＳ Ｐ明朝"/>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850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F38C953-DE0C-4AD5-9FCB-2B11A05DD783}"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039994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fontAlgn="auto">
              <a:spcBef>
                <a:spcPts val="0"/>
              </a:spcBef>
              <a:spcAft>
                <a:spcPts val="0"/>
              </a:spcAft>
            </a:pPr>
            <a:fld id="{FBC5E586-3E5B-4377-ACA2-361A67DD6269}" type="datetimeFigureOut">
              <a:rPr kumimoji="1" lang="ja-JP" altLang="en-US" smtClean="0">
                <a:solidFill>
                  <a:srgbClr val="5B6973"/>
                </a:solidFill>
                <a:latin typeface="Century Schoolbook"/>
                <a:ea typeface="ＭＳ Ｐ明朝"/>
              </a:rPr>
              <a:pPr fontAlgn="auto">
                <a:spcBef>
                  <a:spcPts val="0"/>
                </a:spcBef>
                <a:spcAft>
                  <a:spcPts val="0"/>
                </a:spcAft>
              </a:pPr>
              <a:t>2026/4/21</a:t>
            </a:fld>
            <a:endParaRPr kumimoji="1" lang="ja-JP" altLang="en-US">
              <a:solidFill>
                <a:srgbClr val="5B6973"/>
              </a:solidFill>
              <a:latin typeface="Century Schoolbook"/>
              <a:ea typeface="ＭＳ Ｐ明朝"/>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kumimoji="1" lang="ja-JP" altLang="en-US">
              <a:solidFill>
                <a:srgbClr val="5B6973"/>
              </a:solidFill>
              <a:latin typeface="Century Schoolbook"/>
              <a:ea typeface="ＭＳ Ｐ明朝"/>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636D4D37-1E84-4094-A4C7-F602B72C1CCA}" type="slidenum">
              <a:rPr kumimoji="1" lang="ja-JP" altLang="en-US" smtClean="0">
                <a:latin typeface="Century Schoolbook"/>
                <a:ea typeface="ＭＳ Ｐ明朝"/>
              </a:rPr>
              <a:pPr fontAlgn="auto">
                <a:spcBef>
                  <a:spcPts val="0"/>
                </a:spcBef>
                <a:spcAft>
                  <a:spcPts val="0"/>
                </a:spcAft>
              </a:pPr>
              <a:t>‹#›</a:t>
            </a:fld>
            <a:endParaRPr kumimoji="1" lang="ja-JP" altLang="en-US">
              <a:latin typeface="Century Schoolbook"/>
              <a:ea typeface="ＭＳ Ｐ明朝"/>
            </a:endParaRPr>
          </a:p>
        </p:txBody>
      </p:sp>
    </p:spTree>
    <p:extLst>
      <p:ext uri="{BB962C8B-B14F-4D97-AF65-F5344CB8AC3E}">
        <p14:creationId xmlns:p14="http://schemas.microsoft.com/office/powerpoint/2010/main" val="1942985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C5E586-3E5B-4377-ACA2-361A67DD6269}" type="datetimeFigureOut">
              <a:rPr kumimoji="1" lang="ja-JP" altLang="en-US" smtClean="0">
                <a:solidFill>
                  <a:srgbClr val="5B6973"/>
                </a:solidFill>
              </a:rPr>
              <a:pPr/>
              <a:t>2026/4/21</a:t>
            </a:fld>
            <a:endParaRPr kumimoji="1" lang="ja-JP" altLang="en-US">
              <a:solidFill>
                <a:srgbClr val="5B6973"/>
              </a:solidFill>
            </a:endParaRPr>
          </a:p>
        </p:txBody>
      </p:sp>
      <p:sp>
        <p:nvSpPr>
          <p:cNvPr id="5" name="Footer Placeholder 4"/>
          <p:cNvSpPr>
            <a:spLocks noGrp="1"/>
          </p:cNvSpPr>
          <p:nvPr>
            <p:ph type="ftr" sz="quarter" idx="11"/>
          </p:nvPr>
        </p:nvSpPr>
        <p:spPr/>
        <p:txBody>
          <a:bodyPr/>
          <a:lstStyle/>
          <a:p>
            <a:endParaRPr kumimoji="1" lang="ja-JP" altLang="en-US">
              <a:solidFill>
                <a:srgbClr val="5B6973"/>
              </a:solidFill>
            </a:endParaRPr>
          </a:p>
        </p:txBody>
      </p:sp>
      <p:sp>
        <p:nvSpPr>
          <p:cNvPr id="6" name="Slide Number Placeholder 5"/>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14608800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C5E586-3E5B-4377-ACA2-361A67DD6269}" type="datetimeFigureOut">
              <a:rPr kumimoji="1" lang="ja-JP" altLang="en-US" smtClean="0">
                <a:solidFill>
                  <a:srgbClr val="5B6973"/>
                </a:solidFill>
              </a:rPr>
              <a:pPr/>
              <a:t>2026/4/21</a:t>
            </a:fld>
            <a:endParaRPr kumimoji="1" lang="ja-JP" altLang="en-US">
              <a:solidFill>
                <a:srgbClr val="5B6973"/>
              </a:solidFill>
            </a:endParaRPr>
          </a:p>
        </p:txBody>
      </p:sp>
      <p:sp>
        <p:nvSpPr>
          <p:cNvPr id="5" name="Footer Placeholder 4"/>
          <p:cNvSpPr>
            <a:spLocks noGrp="1"/>
          </p:cNvSpPr>
          <p:nvPr>
            <p:ph type="ftr" sz="quarter" idx="11"/>
          </p:nvPr>
        </p:nvSpPr>
        <p:spPr/>
        <p:txBody>
          <a:bodyPr/>
          <a:lstStyle/>
          <a:p>
            <a:endParaRPr kumimoji="1" lang="ja-JP" altLang="en-US">
              <a:solidFill>
                <a:srgbClr val="5B6973"/>
              </a:solidFill>
            </a:endParaRPr>
          </a:p>
        </p:txBody>
      </p:sp>
      <p:sp>
        <p:nvSpPr>
          <p:cNvPr id="6" name="Slide Number Placeholder 5"/>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99297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5CF5B811-E04E-4F7F-9653-FE6BE6546AD0}"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9916510-08D3-499C-8A8B-F7B0854F60E4}" type="slidenum">
              <a:rPr lang="ja-JP" altLang="en-US"/>
              <a:pPr>
                <a:defRPr/>
              </a:pPr>
              <a:t>‹#›</a:t>
            </a:fld>
            <a:endParaRPr lang="ja-JP" altLang="en-US"/>
          </a:p>
        </p:txBody>
      </p:sp>
    </p:spTree>
    <p:extLst>
      <p:ext uri="{BB962C8B-B14F-4D97-AF65-F5344CB8AC3E}">
        <p14:creationId xmlns:p14="http://schemas.microsoft.com/office/powerpoint/2010/main" val="4051447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BE83879-A3E7-4101-8113-CAB698F9F7F8}"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54B4DC2E-5609-4102-AEAB-5A904830447B}" type="slidenum">
              <a:rPr lang="ja-JP" altLang="en-US"/>
              <a:pPr>
                <a:defRPr/>
              </a:pPr>
              <a:t>‹#›</a:t>
            </a:fld>
            <a:endParaRPr lang="ja-JP" altLang="en-US"/>
          </a:p>
        </p:txBody>
      </p:sp>
    </p:spTree>
    <p:extLst>
      <p:ext uri="{BB962C8B-B14F-4D97-AF65-F5344CB8AC3E}">
        <p14:creationId xmlns:p14="http://schemas.microsoft.com/office/powerpoint/2010/main" val="12575516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C096E23E-DD5D-4F0C-BF20-D2379F1A9B30}"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BD4DAA2-2B29-4E48-A6EE-E2F9704F1EF5}" type="slidenum">
              <a:rPr lang="ja-JP" altLang="en-US"/>
              <a:pPr>
                <a:defRPr/>
              </a:pPr>
              <a:t>‹#›</a:t>
            </a:fld>
            <a:endParaRPr lang="ja-JP" altLang="en-US"/>
          </a:p>
        </p:txBody>
      </p:sp>
    </p:spTree>
    <p:extLst>
      <p:ext uri="{BB962C8B-B14F-4D97-AF65-F5344CB8AC3E}">
        <p14:creationId xmlns:p14="http://schemas.microsoft.com/office/powerpoint/2010/main" val="939419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21E26662-9F31-45F0-9FBE-4E35CC647CC7}"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61ECBF19-9249-4A32-937E-969C6E3293F5}" type="slidenum">
              <a:rPr lang="ja-JP" altLang="en-US"/>
              <a:pPr>
                <a:defRPr/>
              </a:pPr>
              <a:t>‹#›</a:t>
            </a:fld>
            <a:endParaRPr lang="ja-JP" altLang="en-US"/>
          </a:p>
        </p:txBody>
      </p:sp>
    </p:spTree>
    <p:extLst>
      <p:ext uri="{BB962C8B-B14F-4D97-AF65-F5344CB8AC3E}">
        <p14:creationId xmlns:p14="http://schemas.microsoft.com/office/powerpoint/2010/main" val="20351039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3EB39B24-02C9-4FC3-A2CC-27002D639609}"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F02DEF2-219F-485A-9E39-DBF08F6D601A}" type="slidenum">
              <a:rPr lang="ja-JP" altLang="en-US"/>
              <a:pPr>
                <a:defRPr/>
              </a:pPr>
              <a:t>‹#›</a:t>
            </a:fld>
            <a:endParaRPr lang="ja-JP" altLang="en-US"/>
          </a:p>
        </p:txBody>
      </p:sp>
    </p:spTree>
    <p:extLst>
      <p:ext uri="{BB962C8B-B14F-4D97-AF65-F5344CB8AC3E}">
        <p14:creationId xmlns:p14="http://schemas.microsoft.com/office/powerpoint/2010/main" val="2870623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95DFCEEF-5826-4FF2-8209-143EF953FFCD}"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3892F9D0-69F4-44D3-9492-4B2A66DB6A23}" type="slidenum">
              <a:rPr lang="ja-JP" altLang="en-US"/>
              <a:pPr>
                <a:defRPr/>
              </a:pPr>
              <a:t>‹#›</a:t>
            </a:fld>
            <a:endParaRPr lang="ja-JP" altLang="en-US"/>
          </a:p>
        </p:txBody>
      </p:sp>
    </p:spTree>
    <p:extLst>
      <p:ext uri="{BB962C8B-B14F-4D97-AF65-F5344CB8AC3E}">
        <p14:creationId xmlns:p14="http://schemas.microsoft.com/office/powerpoint/2010/main" val="969607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0C205796-C818-42A8-AEF2-522D5779F744}"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DF73B6AC-0CB3-48D5-96D1-F7B572F77EF1}" type="slidenum">
              <a:rPr lang="ja-JP" altLang="en-US"/>
              <a:pPr>
                <a:defRPr/>
              </a:pPr>
              <a:t>‹#›</a:t>
            </a:fld>
            <a:endParaRPr lang="ja-JP" altLang="en-US"/>
          </a:p>
        </p:txBody>
      </p:sp>
    </p:spTree>
    <p:extLst>
      <p:ext uri="{BB962C8B-B14F-4D97-AF65-F5344CB8AC3E}">
        <p14:creationId xmlns:p14="http://schemas.microsoft.com/office/powerpoint/2010/main" val="210862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58EFDDF-9690-401D-8D1F-445BD37A630E}"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2425224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5C781E5-37D8-4D4D-A6DE-3AA6FF5482AE}"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00A5B96-49B6-43B7-B0D5-43AD2CA00BB4}" type="slidenum">
              <a:rPr lang="ja-JP" altLang="en-US"/>
              <a:pPr>
                <a:defRPr/>
              </a:pPr>
              <a:t>‹#›</a:t>
            </a:fld>
            <a:endParaRPr lang="ja-JP" altLang="en-US"/>
          </a:p>
        </p:txBody>
      </p:sp>
    </p:spTree>
    <p:extLst>
      <p:ext uri="{BB962C8B-B14F-4D97-AF65-F5344CB8AC3E}">
        <p14:creationId xmlns:p14="http://schemas.microsoft.com/office/powerpoint/2010/main" val="2927662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3F7D07A-E932-4B0A-945C-FF2A8FCA2A25}"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695707A-E2E6-4FCC-916A-886F4C50E607}" type="slidenum">
              <a:rPr lang="ja-JP" altLang="en-US"/>
              <a:pPr>
                <a:defRPr/>
              </a:pPr>
              <a:t>‹#›</a:t>
            </a:fld>
            <a:endParaRPr lang="ja-JP" altLang="en-US"/>
          </a:p>
        </p:txBody>
      </p:sp>
    </p:spTree>
    <p:extLst>
      <p:ext uri="{BB962C8B-B14F-4D97-AF65-F5344CB8AC3E}">
        <p14:creationId xmlns:p14="http://schemas.microsoft.com/office/powerpoint/2010/main" val="29567534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8ABFAFF-9380-4DAE-A473-B6ED6477BE1C}"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17A5722-738C-44C7-AD30-255284201CEA}" type="slidenum">
              <a:rPr lang="ja-JP" altLang="en-US"/>
              <a:pPr>
                <a:defRPr/>
              </a:pPr>
              <a:t>‹#›</a:t>
            </a:fld>
            <a:endParaRPr lang="ja-JP" altLang="en-US"/>
          </a:p>
        </p:txBody>
      </p:sp>
    </p:spTree>
    <p:extLst>
      <p:ext uri="{BB962C8B-B14F-4D97-AF65-F5344CB8AC3E}">
        <p14:creationId xmlns:p14="http://schemas.microsoft.com/office/powerpoint/2010/main" val="3160993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2691E1E-51B8-4590-B997-19C36C7A21CE}"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1F37CB3-FC7E-4E0D-A152-BDA314D64D7B}" type="slidenum">
              <a:rPr lang="ja-JP" altLang="en-US"/>
              <a:pPr>
                <a:defRPr/>
              </a:pPr>
              <a:t>‹#›</a:t>
            </a:fld>
            <a:endParaRPr lang="ja-JP" altLang="en-US"/>
          </a:p>
        </p:txBody>
      </p:sp>
    </p:spTree>
    <p:extLst>
      <p:ext uri="{BB962C8B-B14F-4D97-AF65-F5344CB8AC3E}">
        <p14:creationId xmlns:p14="http://schemas.microsoft.com/office/powerpoint/2010/main" val="2968596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2026/4/21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extLst>
      <p:ext uri="{BB962C8B-B14F-4D97-AF65-F5344CB8AC3E}">
        <p14:creationId xmlns:p14="http://schemas.microsoft.com/office/powerpoint/2010/main" val="27201853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2026/4/21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extLst>
      <p:ext uri="{BB962C8B-B14F-4D97-AF65-F5344CB8AC3E}">
        <p14:creationId xmlns:p14="http://schemas.microsoft.com/office/powerpoint/2010/main" val="17920079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2026/4/21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extLst>
      <p:ext uri="{BB962C8B-B14F-4D97-AF65-F5344CB8AC3E}">
        <p14:creationId xmlns:p14="http://schemas.microsoft.com/office/powerpoint/2010/main" val="36181728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2026/4/21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extLst>
      <p:ext uri="{BB962C8B-B14F-4D97-AF65-F5344CB8AC3E}">
        <p14:creationId xmlns:p14="http://schemas.microsoft.com/office/powerpoint/2010/main" val="24882367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2026/4/21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extLst>
      <p:ext uri="{BB962C8B-B14F-4D97-AF65-F5344CB8AC3E}">
        <p14:creationId xmlns:p14="http://schemas.microsoft.com/office/powerpoint/2010/main" val="7704746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2026/4/21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extLst>
      <p:ext uri="{BB962C8B-B14F-4D97-AF65-F5344CB8AC3E}">
        <p14:creationId xmlns:p14="http://schemas.microsoft.com/office/powerpoint/2010/main" val="311771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4A4190C-FD09-4FB8-83BC-C1DED10E00C1}"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0079891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2026/4/21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extLst>
      <p:ext uri="{BB962C8B-B14F-4D97-AF65-F5344CB8AC3E}">
        <p14:creationId xmlns:p14="http://schemas.microsoft.com/office/powerpoint/2010/main" val="2149405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2026/4/21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extLst>
      <p:ext uri="{BB962C8B-B14F-4D97-AF65-F5344CB8AC3E}">
        <p14:creationId xmlns:p14="http://schemas.microsoft.com/office/powerpoint/2010/main" val="29568812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2026/4/21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extLst>
      <p:ext uri="{BB962C8B-B14F-4D97-AF65-F5344CB8AC3E}">
        <p14:creationId xmlns:p14="http://schemas.microsoft.com/office/powerpoint/2010/main" val="31108130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2026/4/21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extLst>
      <p:ext uri="{BB962C8B-B14F-4D97-AF65-F5344CB8AC3E}">
        <p14:creationId xmlns:p14="http://schemas.microsoft.com/office/powerpoint/2010/main" val="35898136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2026/4/21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extLst>
      <p:ext uri="{BB962C8B-B14F-4D97-AF65-F5344CB8AC3E}">
        <p14:creationId xmlns:p14="http://schemas.microsoft.com/office/powerpoint/2010/main" val="288569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F75BA89-56E1-4A5E-82D7-AD1559AD87E2}"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42511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2086D40-EF21-42E8-9375-ED093552A177}"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41889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0A3D1B7-FFBC-4149-AF67-93C1DAAB2292}" type="datetimeFigureOut">
              <a:rPr lang="ja-JP" altLang="en-US" smtClean="0">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3AA5A4-332D-477D-8690-E42550D7754A}"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6448052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0A3D1B7-FFBC-4149-AF67-93C1DAAB2292}" type="datetimeFigureOut">
              <a:rPr lang="ja-JP" altLang="en-US" smtClean="0"/>
              <a:pPr>
                <a:defRPr/>
              </a:pPr>
              <a:t>2026/4/21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3AA5A4-332D-477D-8690-E42550D7754A}" type="slidenum">
              <a:rPr lang="ja-JP" altLang="en-US" smtClean="0"/>
              <a:pPr>
                <a:defRPr/>
              </a:pPr>
              <a:t>‹#›</a:t>
            </a:fld>
            <a:endParaRPr lang="ja-JP" altLang="en-US"/>
          </a:p>
        </p:txBody>
      </p:sp>
    </p:spTree>
    <p:extLst>
      <p:ext uri="{BB962C8B-B14F-4D97-AF65-F5344CB8AC3E}">
        <p14:creationId xmlns:p14="http://schemas.microsoft.com/office/powerpoint/2010/main" val="251837541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0A3D1B7-FFBC-4149-AF67-93C1DAAB2292}"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33AA5A4-332D-477D-8690-E42550D7754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5258344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03590D5-1D7A-4B0C-8941-8E21B37965B9}" type="datetimeFigureOut">
              <a:rPr lang="ja-JP" altLang="en-US" smtClean="0">
                <a:solidFill>
                  <a:prstClr val="black">
                    <a:lumMod val="50000"/>
                    <a:lumOff val="50000"/>
                  </a:prstClr>
                </a:solidFill>
                <a:latin typeface="Arial" charset="0"/>
                <a:ea typeface="ＭＳ Ｐゴシック" charset="-128"/>
              </a:rPr>
              <a:pPr>
                <a:defRPr/>
              </a:pPr>
              <a:t>2026/4/21</a:t>
            </a:fld>
            <a:endParaRPr lang="ja-JP" altLang="en-US">
              <a:solidFill>
                <a:prstClr val="black">
                  <a:lumMod val="50000"/>
                  <a:lumOff val="50000"/>
                </a:prstClr>
              </a:solidFill>
              <a:latin typeface="Arial" charset="0"/>
              <a:ea typeface="ＭＳ Ｐゴシック" charset="-128"/>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ja-JP" altLang="en-US">
              <a:solidFill>
                <a:prstClr val="black">
                  <a:lumMod val="50000"/>
                  <a:lumOff val="50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FFE354A-4E69-4D5B-9EBE-8C33D2B6640A}" type="slidenum">
              <a:rPr lang="ja-JP" altLang="en-US" smtClean="0">
                <a:solidFill>
                  <a:prstClr val="black">
                    <a:lumMod val="50000"/>
                    <a:lumOff val="50000"/>
                  </a:prstClr>
                </a:solidFill>
                <a:latin typeface="Arial" charset="0"/>
                <a:ea typeface="ＭＳ Ｐゴシック" charset="-128"/>
              </a:rPr>
              <a:pPr>
                <a:defRPr/>
              </a:pPr>
              <a:t>‹#›</a:t>
            </a:fld>
            <a:endParaRPr lang="ja-JP" altLang="en-US">
              <a:solidFill>
                <a:prstClr val="black">
                  <a:lumMod val="50000"/>
                  <a:lumOff val="50000"/>
                </a:prstClr>
              </a:solidFill>
              <a:latin typeface="Arial" charset="0"/>
              <a:ea typeface="ＭＳ Ｐゴシック" charset="-128"/>
            </a:endParaRPr>
          </a:p>
        </p:txBody>
      </p:sp>
    </p:spTree>
    <p:extLst>
      <p:ext uri="{BB962C8B-B14F-4D97-AF65-F5344CB8AC3E}">
        <p14:creationId xmlns:p14="http://schemas.microsoft.com/office/powerpoint/2010/main" val="26409215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ea typeface="ＭＳ Ｐゴシック" panose="020B0600070205080204" pitchFamily="50" charset="-128"/>
              </a:defRPr>
            </a:lvl1pPr>
          </a:lstStyle>
          <a:p>
            <a:pPr>
              <a:defRPr/>
            </a:pPr>
            <a:fld id="{CCEB465F-D111-4AB4-BF9D-273D7B90995D}"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ea typeface="ＭＳ Ｐゴシック" panose="020B0600070205080204" pitchFamily="50" charset="-128"/>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ED10F601-2C85-4435-BA5F-3DC2BA7C63E6}" type="slidenum">
              <a:rPr lang="ja-JP" altLang="en-US"/>
              <a:pPr>
                <a:defRPr/>
              </a:pPr>
              <a:t>‹#›</a:t>
            </a:fld>
            <a:endParaRPr lang="ja-JP" altLang="en-US"/>
          </a:p>
        </p:txBody>
      </p:sp>
    </p:spTree>
    <p:extLst>
      <p:ext uri="{BB962C8B-B14F-4D97-AF65-F5344CB8AC3E}">
        <p14:creationId xmlns:p14="http://schemas.microsoft.com/office/powerpoint/2010/main" val="352647511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Arial"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2026/4/21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extLst>
      <p:ext uri="{BB962C8B-B14F-4D97-AF65-F5344CB8AC3E}">
        <p14:creationId xmlns:p14="http://schemas.microsoft.com/office/powerpoint/2010/main" val="145510029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31.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bsoza.com/ill_money/money01_a08.png" TargetMode="External"/><Relationship Id="rId2" Type="http://schemas.openxmlformats.org/officeDocument/2006/relationships/image" Target="../media/image25.jpeg"/><Relationship Id="rId1" Type="http://schemas.openxmlformats.org/officeDocument/2006/relationships/slideLayout" Target="../slideLayouts/slideLayout26.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2.jpeg"/><Relationship Id="rId5" Type="http://schemas.openxmlformats.org/officeDocument/2006/relationships/image" Target="../media/image23.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5.xml"/><Relationship Id="rId7" Type="http://schemas.openxmlformats.org/officeDocument/2006/relationships/image" Target="../media/image33.png"/><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35.png"/></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diagramColors" Target="../diagrams/colors6.xm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diagramQuickStyle" Target="../diagrams/quickStyle6.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36.png"/><Relationship Id="rId11" Type="http://schemas.openxmlformats.org/officeDocument/2006/relationships/diagramLayout" Target="../diagrams/layout6.xml"/><Relationship Id="rId5" Type="http://schemas.openxmlformats.org/officeDocument/2006/relationships/image" Target="../media/image35.png"/><Relationship Id="rId10" Type="http://schemas.openxmlformats.org/officeDocument/2006/relationships/diagramData" Target="../diagrams/data6.xml"/><Relationship Id="rId4" Type="http://schemas.openxmlformats.org/officeDocument/2006/relationships/image" Target="../media/image34.png"/><Relationship Id="rId9" Type="http://schemas.openxmlformats.org/officeDocument/2006/relationships/image" Target="../media/image39.jpeg"/><Relationship Id="rId14" Type="http://schemas.microsoft.com/office/2007/relationships/diagramDrawing" Target="../diagrams/drawing6.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1.bp.blogspot.com/-tFGiQk5rumI/VnE3xaVZyKI/AAAAAAAA140/Ng8dVqW3DaI/s800/kusuri_ippouka.png"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3648" y="1484784"/>
            <a:ext cx="6172200" cy="2736304"/>
          </a:xfrm>
        </p:spPr>
        <p:txBody>
          <a:bodyPr>
            <a:normAutofit/>
          </a:bodyPr>
          <a:lstStyle/>
          <a:p>
            <a:pPr algn="l"/>
            <a:r>
              <a:rPr kumimoji="1" lang="ja-JP" altLang="en-US" sz="1400" dirty="0">
                <a:solidFill>
                  <a:schemeClr val="accent4">
                    <a:lumMod val="50000"/>
                  </a:schemeClr>
                </a:solidFill>
              </a:rPr>
              <a:t> 　</a:t>
            </a:r>
            <a:r>
              <a:rPr kumimoji="1" lang="ja-JP" altLang="en-US" sz="1400" b="0" dirty="0">
                <a:solidFill>
                  <a:schemeClr val="accent4">
                    <a:lumMod val="50000"/>
                  </a:schemeClr>
                </a:solidFill>
                <a:latin typeface="HGSｺﾞｼｯｸM" panose="020B0600000000000000" pitchFamily="50" charset="-128"/>
                <a:ea typeface="HGSｺﾞｼｯｸM" panose="020B0600000000000000" pitchFamily="50" charset="-128"/>
              </a:rPr>
              <a:t>ぜ い り し</a:t>
            </a:r>
            <a:br>
              <a:rPr kumimoji="1" lang="en-US" altLang="ja-JP" dirty="0"/>
            </a:br>
            <a:r>
              <a:rPr kumimoji="1" lang="ja-JP" altLang="en-US" sz="3600" dirty="0">
                <a:solidFill>
                  <a:srgbClr val="00B050"/>
                </a:solidFill>
                <a:latin typeface="HGSｺﾞｼｯｸE" panose="020B0900000000000000" pitchFamily="50" charset="-128"/>
                <a:ea typeface="HGSｺﾞｼｯｸE" panose="020B0900000000000000" pitchFamily="50" charset="-128"/>
              </a:rPr>
              <a:t>税理士による</a:t>
            </a:r>
            <a:br>
              <a:rPr kumimoji="1" lang="en-US" altLang="ja-JP" dirty="0">
                <a:solidFill>
                  <a:srgbClr val="00B050"/>
                </a:solidFill>
                <a:latin typeface="HGSｺﾞｼｯｸE" panose="020B0900000000000000" pitchFamily="50" charset="-128"/>
                <a:ea typeface="HGSｺﾞｼｯｸE" panose="020B0900000000000000" pitchFamily="50" charset="-128"/>
              </a:rPr>
            </a:br>
            <a:r>
              <a:rPr kumimoji="1" lang="ja-JP" altLang="en-US" dirty="0">
                <a:solidFill>
                  <a:srgbClr val="00B050"/>
                </a:solidFill>
                <a:latin typeface="HGSｺﾞｼｯｸE" panose="020B0900000000000000" pitchFamily="50" charset="-128"/>
                <a:ea typeface="HGSｺﾞｼｯｸE" panose="020B0900000000000000" pitchFamily="50" charset="-128"/>
              </a:rPr>
              <a:t>　</a:t>
            </a:r>
            <a:r>
              <a:rPr kumimoji="1" lang="ja-JP" altLang="en-US" sz="9600" dirty="0">
                <a:solidFill>
                  <a:srgbClr val="00B050"/>
                </a:solidFill>
                <a:latin typeface="HGSｺﾞｼｯｸE" panose="020B0900000000000000" pitchFamily="50" charset="-128"/>
                <a:ea typeface="HGSｺﾞｼｯｸE" panose="020B0900000000000000" pitchFamily="50" charset="-128"/>
              </a:rPr>
              <a:t>租税教室</a:t>
            </a:r>
            <a:r>
              <a:rPr kumimoji="1" lang="ja-JP" altLang="en-US" sz="9600" dirty="0"/>
              <a:t>　</a:t>
            </a:r>
            <a:endParaRPr kumimoji="1" lang="ja-JP" altLang="en-US" dirty="0"/>
          </a:p>
        </p:txBody>
      </p:sp>
      <p:pic>
        <p:nvPicPr>
          <p:cNvPr id="4" name="Picture 7" descr="C:\Users\takahashi\Desktop\図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8400000" scaled="0"/>
            <a:tileRect/>
          </a:gradFill>
        </p:spPr>
      </p:pic>
      <p:sp>
        <p:nvSpPr>
          <p:cNvPr id="6" name="テキスト ボックス 5"/>
          <p:cNvSpPr txBox="1"/>
          <p:nvPr/>
        </p:nvSpPr>
        <p:spPr>
          <a:xfrm>
            <a:off x="2896314" y="5107445"/>
            <a:ext cx="4020211" cy="584775"/>
          </a:xfrm>
          <a:prstGeom prst="rect">
            <a:avLst/>
          </a:prstGeom>
          <a:noFill/>
        </p:spPr>
        <p:txBody>
          <a:bodyPr wrap="square">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日本税理士会連合会</a:t>
            </a:r>
          </a:p>
        </p:txBody>
      </p:sp>
      <p:pic>
        <p:nvPicPr>
          <p:cNvPr id="7" name="Picture 23" descr="税理士バッジ（透明）サイズ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483" y="5013176"/>
            <a:ext cx="782341" cy="77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82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5490840" y="469143"/>
            <a:ext cx="3600400" cy="707886"/>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国はすべての国民のために</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税金を使っています</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32" name="角丸四角形吹き出し 43"/>
          <p:cNvSpPr>
            <a:spLocks noChangeArrowheads="1"/>
          </p:cNvSpPr>
          <p:nvPr/>
        </p:nvSpPr>
        <p:spPr bwMode="auto">
          <a:xfrm>
            <a:off x="132731" y="571587"/>
            <a:ext cx="2442684" cy="691542"/>
          </a:xfrm>
          <a:prstGeom prst="wedgeRoundRectCallout">
            <a:avLst>
              <a:gd name="adj1" fmla="val 49112"/>
              <a:gd name="adj2" fmla="val 4365"/>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年間の国の支出を</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「歳出」と言います。</a:t>
            </a:r>
            <a:r>
              <a:rPr kumimoji="1" lang="ja-JP" altLang="en-US"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 name="正方形/長方形 33"/>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国の歳入・歳出</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53" name="コンテンツ プレースホルダー 1"/>
          <p:cNvGraphicFramePr>
            <a:graphicFrameLocks noGrp="1"/>
          </p:cNvGraphicFramePr>
          <p:nvPr>
            <p:ph idx="1"/>
            <p:extLst>
              <p:ext uri="{D42A27DB-BD31-4B8C-83A1-F6EECF244321}">
                <p14:modId xmlns:p14="http://schemas.microsoft.com/office/powerpoint/2010/main" val="1160753263"/>
              </p:ext>
            </p:extLst>
          </p:nvPr>
        </p:nvGraphicFramePr>
        <p:xfrm>
          <a:off x="633411" y="371438"/>
          <a:ext cx="7886700" cy="5815013"/>
        </p:xfrm>
        <a:graphic>
          <a:graphicData uri="http://schemas.openxmlformats.org/drawingml/2006/chart">
            <c:chart xmlns:c="http://schemas.openxmlformats.org/drawingml/2006/chart" xmlns:r="http://schemas.openxmlformats.org/officeDocument/2006/relationships" r:id="rId2"/>
          </a:graphicData>
        </a:graphic>
      </p:graphicFrame>
      <p:sp>
        <p:nvSpPr>
          <p:cNvPr id="52" name="テキスト ボックス 51"/>
          <p:cNvSpPr txBox="1"/>
          <p:nvPr/>
        </p:nvSpPr>
        <p:spPr>
          <a:xfrm>
            <a:off x="2424668" y="542321"/>
            <a:ext cx="4315335"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国の歳出</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dirty="0">
                <a:solidFill>
                  <a:prstClr val="black"/>
                </a:solidFill>
                <a:latin typeface="HG丸ｺﾞｼｯｸM-PRO" panose="020F0600000000000000" pitchFamily="50" charset="-128"/>
                <a:ea typeface="HG丸ｺﾞｼｯｸM-PRO" panose="020F0600000000000000" pitchFamily="50" charset="-128"/>
              </a:rPr>
              <a:t>令和８</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年度一般会計当初予算）</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4" name="円/楕円 2"/>
          <p:cNvSpPr>
            <a:spLocks noChangeAspect="1"/>
          </p:cNvSpPr>
          <p:nvPr/>
        </p:nvSpPr>
        <p:spPr>
          <a:xfrm>
            <a:off x="3781424" y="2933699"/>
            <a:ext cx="1590675" cy="1590675"/>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歳出総額</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約１２２</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5" name="アーチ 54"/>
          <p:cNvSpPr>
            <a:spLocks/>
          </p:cNvSpPr>
          <p:nvPr/>
        </p:nvSpPr>
        <p:spPr>
          <a:xfrm>
            <a:off x="2192336" y="1314646"/>
            <a:ext cx="4759327" cy="4795200"/>
          </a:xfrm>
          <a:prstGeom prst="blockArc">
            <a:avLst>
              <a:gd name="adj1" fmla="val 16212240"/>
              <a:gd name="adj2" fmla="val 10661923"/>
              <a:gd name="adj3" fmla="val 4892"/>
            </a:avLst>
          </a:prstGeom>
          <a:solidFill>
            <a:srgbClr val="BCF1B9"/>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6" name="アーチ 55"/>
          <p:cNvSpPr>
            <a:spLocks/>
          </p:cNvSpPr>
          <p:nvPr/>
        </p:nvSpPr>
        <p:spPr>
          <a:xfrm rot="21423811">
            <a:off x="2181508" y="1310971"/>
            <a:ext cx="4752000" cy="4770162"/>
          </a:xfrm>
          <a:prstGeom prst="blockArc">
            <a:avLst>
              <a:gd name="adj1" fmla="val 10809608"/>
              <a:gd name="adj2" fmla="val 16398326"/>
              <a:gd name="adj3" fmla="val 5088"/>
            </a:avLst>
          </a:prstGeom>
          <a:solidFill>
            <a:srgbClr val="D5AB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1" name="正方形/長方形 60"/>
          <p:cNvSpPr/>
          <p:nvPr/>
        </p:nvSpPr>
        <p:spPr>
          <a:xfrm>
            <a:off x="5004048" y="5838658"/>
            <a:ext cx="4260645" cy="47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120000"/>
              </a:lnSpc>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「一般歳出</a:t>
            </a:r>
            <a:r>
              <a:rPr lang="ja-JP" altLang="en-US" sz="1200" dirty="0">
                <a:solidFill>
                  <a:prstClr val="black"/>
                </a:solidFill>
                <a:latin typeface="HG丸ｺﾞｼｯｸM-PRO" panose="020F0600000000000000" pitchFamily="50" charset="-128"/>
                <a:ea typeface="HG丸ｺﾞｼｯｸM-PRO" panose="020F0600000000000000" pitchFamily="50" charset="-128"/>
              </a:rPr>
              <a:t>」は約</a:t>
            </a:r>
            <a:r>
              <a:rPr lang="en-US" altLang="ja-JP" sz="1200" dirty="0">
                <a:solidFill>
                  <a:prstClr val="black"/>
                </a:solidFill>
                <a:latin typeface="HG丸ｺﾞｼｯｸM-PRO" panose="020F0600000000000000" pitchFamily="50" charset="-128"/>
                <a:ea typeface="HG丸ｺﾞｼｯｸM-PRO" panose="020F0600000000000000" pitchFamily="50" charset="-128"/>
              </a:rPr>
              <a:t>68</a:t>
            </a:r>
            <a:r>
              <a:rPr lang="ja-JP" altLang="en-US" sz="1200" dirty="0">
                <a:solidFill>
                  <a:prstClr val="black"/>
                </a:solidFill>
                <a:latin typeface="HG丸ｺﾞｼｯｸM-PRO" panose="020F0600000000000000" pitchFamily="50" charset="-128"/>
                <a:ea typeface="HG丸ｺﾞｼｯｸM-PRO" panose="020F0600000000000000" pitchFamily="50" charset="-128"/>
              </a:rPr>
              <a:t>兆円（約</a:t>
            </a:r>
            <a:r>
              <a:rPr lang="en-US" altLang="ja-JP" sz="1200" dirty="0">
                <a:solidFill>
                  <a:prstClr val="black"/>
                </a:solidFill>
                <a:latin typeface="HG丸ｺﾞｼｯｸM-PRO" panose="020F0600000000000000" pitchFamily="50" charset="-128"/>
                <a:ea typeface="HG丸ｺﾞｼｯｸM-PRO" panose="020F0600000000000000" pitchFamily="50" charset="-128"/>
              </a:rPr>
              <a:t>59</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p>
          <a:p>
            <a:pPr marL="0" marR="0" lvl="0" indent="0" algn="ctr" defTabSz="914400" rtl="0" eaLnBrk="0" fontAlgn="base" latinLnBrk="0" hangingPunct="0">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「基礎的財政収支対象経費」－「地方交付税交付金等」</a:t>
            </a:r>
          </a:p>
        </p:txBody>
      </p:sp>
      <p:sp>
        <p:nvSpPr>
          <p:cNvPr id="62" name="テキスト ボックス 61"/>
          <p:cNvSpPr txBox="1"/>
          <p:nvPr/>
        </p:nvSpPr>
        <p:spPr>
          <a:xfrm>
            <a:off x="2843807" y="6381328"/>
            <a:ext cx="6192689" cy="461665"/>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計数については、それぞれ四捨五入によっているので、端数において合計とは合致</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9" name="円形吹き出し 48"/>
          <p:cNvSpPr/>
          <p:nvPr/>
        </p:nvSpPr>
        <p:spPr>
          <a:xfrm>
            <a:off x="158795" y="3143805"/>
            <a:ext cx="1640693" cy="953628"/>
          </a:xfrm>
          <a:prstGeom prst="wedgeEllipseCallout">
            <a:avLst>
              <a:gd name="adj1" fmla="val 94423"/>
              <a:gd name="adj2" fmla="val -45988"/>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過去の</a:t>
            </a:r>
            <a:endParaRPr kumimoji="1" lang="en-US" altLang="ja-JP"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借金返済</a:t>
            </a:r>
          </a:p>
        </p:txBody>
      </p:sp>
      <p:grpSp>
        <p:nvGrpSpPr>
          <p:cNvPr id="38" name="グループ化 37"/>
          <p:cNvGrpSpPr/>
          <p:nvPr/>
        </p:nvGrpSpPr>
        <p:grpSpPr>
          <a:xfrm>
            <a:off x="458799" y="1484018"/>
            <a:ext cx="2128216" cy="1014920"/>
            <a:chOff x="625961" y="4760823"/>
            <a:chExt cx="2118148" cy="981572"/>
          </a:xfrm>
        </p:grpSpPr>
        <p:sp>
          <p:nvSpPr>
            <p:cNvPr id="39" name="正方形/長方形 38"/>
            <p:cNvSpPr/>
            <p:nvPr/>
          </p:nvSpPr>
          <p:spPr>
            <a:xfrm>
              <a:off x="625961" y="4760823"/>
              <a:ext cx="1824036" cy="981572"/>
            </a:xfrm>
            <a:prstGeom prst="rect">
              <a:avLst/>
            </a:prstGeom>
            <a:solidFill>
              <a:srgbClr val="E2C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こくさい</a:t>
              </a:r>
              <a:r>
                <a:rPr kumimoji="1" lang="ja-JP" altLang="en-US" sz="8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ひ</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国債費</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26</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cxnSp>
          <p:nvCxnSpPr>
            <p:cNvPr id="40" name="カギ線コネクタ 39"/>
            <p:cNvCxnSpPr/>
            <p:nvPr/>
          </p:nvCxnSpPr>
          <p:spPr>
            <a:xfrm rot="16200000" flipH="1">
              <a:off x="2199091" y="5197376"/>
              <a:ext cx="795924" cy="294113"/>
            </a:xfrm>
            <a:prstGeom prst="bentConnector3">
              <a:avLst>
                <a:gd name="adj1" fmla="val -3703"/>
              </a:avLst>
            </a:prstGeom>
            <a:ln w="12700"/>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6870031" y="3741829"/>
            <a:ext cx="1933418" cy="1968456"/>
            <a:chOff x="6681943" y="595225"/>
            <a:chExt cx="1933418" cy="1968456"/>
          </a:xfrm>
        </p:grpSpPr>
        <p:sp>
          <p:nvSpPr>
            <p:cNvPr id="42" name="正方形/長方形 41"/>
            <p:cNvSpPr/>
            <p:nvPr/>
          </p:nvSpPr>
          <p:spPr>
            <a:xfrm>
              <a:off x="6791325" y="1310971"/>
              <a:ext cx="1824036" cy="1252710"/>
            </a:xfrm>
            <a:prstGeom prst="rect">
              <a:avLst/>
            </a:prstGeom>
            <a:solidFill>
              <a:srgbClr val="D4F6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きそてき　ざいせいしゅうし</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基礎的財政収支</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対象経費</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cxnSp>
          <p:nvCxnSpPr>
            <p:cNvPr id="43" name="カギ線コネクタ 42"/>
            <p:cNvCxnSpPr>
              <a:endCxn id="42" idx="0"/>
            </p:cNvCxnSpPr>
            <p:nvPr/>
          </p:nvCxnSpPr>
          <p:spPr>
            <a:xfrm>
              <a:off x="6681943" y="595225"/>
              <a:ext cx="1021400" cy="715746"/>
            </a:xfrm>
            <a:prstGeom prst="bentConnector2">
              <a:avLst/>
            </a:prstGeom>
            <a:ln w="12700"/>
          </p:spPr>
          <p:style>
            <a:lnRef idx="1">
              <a:schemeClr val="accent1"/>
            </a:lnRef>
            <a:fillRef idx="0">
              <a:schemeClr val="accent1"/>
            </a:fillRef>
            <a:effectRef idx="0">
              <a:schemeClr val="accent1"/>
            </a:effectRef>
            <a:fontRef idx="minor">
              <a:schemeClr val="tx1"/>
            </a:fontRef>
          </p:style>
        </p:cxnSp>
      </p:grpSp>
      <p:grpSp>
        <p:nvGrpSpPr>
          <p:cNvPr id="24" name="グループ化 23">
            <a:extLst>
              <a:ext uri="{FF2B5EF4-FFF2-40B4-BE49-F238E27FC236}">
                <a16:creationId xmlns:a16="http://schemas.microsoft.com/office/drawing/2014/main" id="{CDEAB777-9094-415A-A6C6-6CE9BA3ACA78}"/>
              </a:ext>
            </a:extLst>
          </p:cNvPr>
          <p:cNvGrpSpPr/>
          <p:nvPr/>
        </p:nvGrpSpPr>
        <p:grpSpPr>
          <a:xfrm>
            <a:off x="107504" y="4330243"/>
            <a:ext cx="2568487" cy="2272076"/>
            <a:chOff x="166895" y="4724653"/>
            <a:chExt cx="2568487" cy="2272076"/>
          </a:xfrm>
        </p:grpSpPr>
        <p:sp>
          <p:nvSpPr>
            <p:cNvPr id="25" name="正方形/長方形 24">
              <a:extLst>
                <a:ext uri="{FF2B5EF4-FFF2-40B4-BE49-F238E27FC236}">
                  <a16:creationId xmlns:a16="http://schemas.microsoft.com/office/drawing/2014/main" id="{CD160E45-CF46-42F0-8B5B-DC00EE7AE20F}"/>
                </a:ext>
              </a:extLst>
            </p:cNvPr>
            <p:cNvSpPr/>
            <p:nvPr/>
          </p:nvSpPr>
          <p:spPr>
            <a:xfrm>
              <a:off x="166895" y="5212661"/>
              <a:ext cx="2475958" cy="1784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・食料安定供給  約</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2,700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・エネルギー対策　 約</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8,000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・経済協力　  　     約</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5,100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・中小企業対策  　  約</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1,700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・恩給　　　　  　     約</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・その他事項     約</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1,600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・予備費                       約１兆円</a:t>
              </a:r>
            </a:p>
          </p:txBody>
        </p:sp>
        <p:sp>
          <p:nvSpPr>
            <p:cNvPr id="26" name="左大かっこ 25">
              <a:extLst>
                <a:ext uri="{FF2B5EF4-FFF2-40B4-BE49-F238E27FC236}">
                  <a16:creationId xmlns:a16="http://schemas.microsoft.com/office/drawing/2014/main" id="{0CE76220-5CA4-4564-AB22-0BCEC1855CBA}"/>
                </a:ext>
              </a:extLst>
            </p:cNvPr>
            <p:cNvSpPr/>
            <p:nvPr/>
          </p:nvSpPr>
          <p:spPr>
            <a:xfrm flipH="1">
              <a:off x="2398370" y="5451955"/>
              <a:ext cx="143683" cy="13320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7" name="カギ線コネクタ 37">
              <a:extLst>
                <a:ext uri="{FF2B5EF4-FFF2-40B4-BE49-F238E27FC236}">
                  <a16:creationId xmlns:a16="http://schemas.microsoft.com/office/drawing/2014/main" id="{ACB20321-0E3F-4127-8158-7BA65DFED602}"/>
                </a:ext>
              </a:extLst>
            </p:cNvPr>
            <p:cNvCxnSpPr>
              <a:cxnSpLocks/>
            </p:cNvCxnSpPr>
            <p:nvPr/>
          </p:nvCxnSpPr>
          <p:spPr>
            <a:xfrm flipV="1">
              <a:off x="2542053" y="4724653"/>
              <a:ext cx="193329" cy="1368000"/>
            </a:xfrm>
            <a:prstGeom prst="bentConnector2">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147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heel(1)">
                                      <p:cBhvr>
                                        <p:cTn id="11" dur="2000"/>
                                        <p:tgtEl>
                                          <p:spTgt spid="53"/>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heel(1)">
                                      <p:cBhvr>
                                        <p:cTn id="15" dur="1800"/>
                                        <p:tgtEl>
                                          <p:spTgt spid="55"/>
                                        </p:tgtEl>
                                      </p:cBhvr>
                                    </p:animEffect>
                                  </p:childTnLst>
                                </p:cTn>
                              </p:par>
                            </p:childTnLst>
                          </p:cTn>
                        </p:par>
                        <p:par>
                          <p:cTn id="16" fill="hold">
                            <p:stCondLst>
                              <p:cond delay="4300"/>
                            </p:stCondLst>
                            <p:childTnLst>
                              <p:par>
                                <p:cTn id="17" presetID="22" presetClass="entr" presetSubtype="4"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down)">
                                      <p:cBhvr>
                                        <p:cTn id="19" dur="700"/>
                                        <p:tgtEl>
                                          <p:spTgt spid="56"/>
                                        </p:tgtEl>
                                      </p:cBhvr>
                                    </p:animEffect>
                                  </p:childTnLst>
                                </p:cTn>
                              </p:par>
                            </p:childTnLst>
                          </p:cTn>
                        </p:par>
                        <p:par>
                          <p:cTn id="20" fill="hold">
                            <p:stCondLst>
                              <p:cond delay="5000"/>
                            </p:stCondLst>
                            <p:childTnLst>
                              <p:par>
                                <p:cTn id="21" presetID="22" presetClass="entr" presetSubtype="4"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00"/>
                                        <p:tgtEl>
                                          <p:spTgt spid="41"/>
                                        </p:tgtEl>
                                      </p:cBhvr>
                                    </p:animEffect>
                                  </p:childTnLst>
                                </p:cTn>
                              </p:par>
                              <p:par>
                                <p:cTn id="24" presetID="22" presetClass="entr" presetSubtype="1"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up)">
                                      <p:cBhvr>
                                        <p:cTn id="26" dur="500"/>
                                        <p:tgtEl>
                                          <p:spTgt spid="38"/>
                                        </p:tgtEl>
                                      </p:cBhvr>
                                    </p:animEffect>
                                  </p:childTnLst>
                                </p:cTn>
                              </p:par>
                            </p:childTnLst>
                          </p:cTn>
                        </p:par>
                        <p:par>
                          <p:cTn id="27" fill="hold">
                            <p:stCondLst>
                              <p:cond delay="5500"/>
                            </p:stCondLst>
                            <p:childTnLst>
                              <p:par>
                                <p:cTn id="28" presetID="22" presetClass="entr" presetSubtype="4" fill="hold" grpId="0"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down)">
                                      <p:cBhvr>
                                        <p:cTn id="30" dur="500"/>
                                        <p:tgtEl>
                                          <p:spTgt spid="6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down)">
                                      <p:cBhvr>
                                        <p:cTn id="33" dur="500"/>
                                        <p:tgtEl>
                                          <p:spTgt spid="62"/>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AsOne/>
      </p:bldGraphic>
      <p:bldP spid="54" grpId="0" animBg="1"/>
      <p:bldP spid="55" grpId="0" animBg="1"/>
      <p:bldP spid="56" grpId="0" animBg="1"/>
      <p:bldP spid="61" grpId="0"/>
      <p:bldP spid="62" grpId="0"/>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468437" y="6165304"/>
            <a:ext cx="71999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（注）</a:t>
            </a:r>
            <a:r>
              <a:rPr lang="ja-JP" altLang="en-US" sz="1100" dirty="0">
                <a:solidFill>
                  <a:prstClr val="black"/>
                </a:solidFill>
                <a:latin typeface="HG丸ｺﾞｼｯｸM-PRO" panose="020F0600000000000000" pitchFamily="50" charset="-128"/>
                <a:ea typeface="HG丸ｺﾞｼｯｸM-PRO" panose="020F0600000000000000" pitchFamily="50" charset="-128"/>
              </a:rPr>
              <a:t>令和６年度までは決算、令和７年度は補正後予算、令和８年度は政府案による。</a:t>
            </a:r>
            <a:endParaRPr kumimoji="1" lang="ja-JP"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2" name="グラフ 4"/>
          <p:cNvGraphicFramePr>
            <a:graphicFrameLocks/>
          </p:cNvGraphicFramePr>
          <p:nvPr>
            <p:extLst>
              <p:ext uri="{D42A27DB-BD31-4B8C-83A1-F6EECF244321}">
                <p14:modId xmlns:p14="http://schemas.microsoft.com/office/powerpoint/2010/main" val="2671816015"/>
              </p:ext>
            </p:extLst>
          </p:nvPr>
        </p:nvGraphicFramePr>
        <p:xfrm>
          <a:off x="179388" y="955575"/>
          <a:ext cx="8785225" cy="5254625"/>
        </p:xfrm>
        <a:graphic>
          <a:graphicData uri="http://schemas.openxmlformats.org/drawingml/2006/chart">
            <c:chart xmlns:c="http://schemas.openxmlformats.org/drawingml/2006/chart" xmlns:r="http://schemas.openxmlformats.org/officeDocument/2006/relationships" r:id="rId2"/>
          </a:graphicData>
        </a:graphic>
      </p:graphicFrame>
      <p:sp>
        <p:nvSpPr>
          <p:cNvPr id="6148" name="テキスト ボックス 5"/>
          <p:cNvSpPr txBox="1">
            <a:spLocks noChangeArrowheads="1"/>
          </p:cNvSpPr>
          <p:nvPr/>
        </p:nvSpPr>
        <p:spPr bwMode="auto">
          <a:xfrm>
            <a:off x="332271" y="433970"/>
            <a:ext cx="2119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財政状況の推移</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150" name="テキスト ボックス 7"/>
          <p:cNvSpPr txBox="1">
            <a:spLocks noChangeArrowheads="1"/>
          </p:cNvSpPr>
          <p:nvPr/>
        </p:nvSpPr>
        <p:spPr bwMode="auto">
          <a:xfrm>
            <a:off x="3707904" y="6511925"/>
            <a:ext cx="54360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出典：財務省</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を基に作成</a:t>
            </a:r>
          </a:p>
        </p:txBody>
      </p:sp>
      <p:sp>
        <p:nvSpPr>
          <p:cNvPr id="12" name="星 12 11"/>
          <p:cNvSpPr/>
          <p:nvPr/>
        </p:nvSpPr>
        <p:spPr>
          <a:xfrm>
            <a:off x="2834680" y="955575"/>
            <a:ext cx="3177480" cy="936104"/>
          </a:xfrm>
          <a:prstGeom prst="star12">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歳出</a:t>
            </a:r>
            <a:r>
              <a:rPr kumimoji="1" lang="ja-JP" altLang="en-US" sz="2000" b="1"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税収</a:t>
            </a:r>
          </a:p>
        </p:txBody>
      </p:sp>
      <p:sp>
        <p:nvSpPr>
          <p:cNvPr id="9" name="正方形/長方形 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我が国の財政</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6364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下矢印 56"/>
          <p:cNvSpPr/>
          <p:nvPr/>
        </p:nvSpPr>
        <p:spPr>
          <a:xfrm>
            <a:off x="3803343" y="2768220"/>
            <a:ext cx="1537306" cy="528779"/>
          </a:xfrm>
          <a:prstGeom prst="downArrow">
            <a:avLst>
              <a:gd name="adj1" fmla="val 73014"/>
              <a:gd name="adj2" fmla="val 62009"/>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7" name="円/楕円 4"/>
          <p:cNvSpPr/>
          <p:nvPr/>
        </p:nvSpPr>
        <p:spPr>
          <a:xfrm>
            <a:off x="3815998" y="523509"/>
            <a:ext cx="756001" cy="712842"/>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270" name="正方形/長方形 48"/>
          <p:cNvSpPr>
            <a:spLocks noChangeArrowheads="1"/>
          </p:cNvSpPr>
          <p:nvPr/>
        </p:nvSpPr>
        <p:spPr bwMode="auto">
          <a:xfrm>
            <a:off x="0" y="623836"/>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我が国</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では・・・</a:t>
            </a: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財政法において原則として公債発行が認められていない！</a:t>
            </a:r>
          </a:p>
        </p:txBody>
      </p:sp>
      <p:sp>
        <p:nvSpPr>
          <p:cNvPr id="50" name="角丸四角形 49"/>
          <p:cNvSpPr/>
          <p:nvPr/>
        </p:nvSpPr>
        <p:spPr>
          <a:xfrm>
            <a:off x="1074432" y="1324626"/>
            <a:ext cx="1936100"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財政の硬直化</a:t>
            </a:r>
          </a:p>
        </p:txBody>
      </p:sp>
      <p:sp>
        <p:nvSpPr>
          <p:cNvPr id="51" name="角丸四角形 50"/>
          <p:cNvSpPr/>
          <p:nvPr/>
        </p:nvSpPr>
        <p:spPr>
          <a:xfrm>
            <a:off x="3356386" y="1325601"/>
            <a:ext cx="4685593"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公債費の負担に関する世代間の不公平</a:t>
            </a:r>
          </a:p>
        </p:txBody>
      </p:sp>
      <p:sp>
        <p:nvSpPr>
          <p:cNvPr id="11273" name="テキスト ボックス 51"/>
          <p:cNvSpPr txBox="1">
            <a:spLocks noChangeArrowheads="1"/>
          </p:cNvSpPr>
          <p:nvPr/>
        </p:nvSpPr>
        <p:spPr bwMode="auto">
          <a:xfrm>
            <a:off x="989804" y="2185424"/>
            <a:ext cx="7164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しかし、石油ショック後の</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1975</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年、不況のため大幅な税収不足</a:t>
            </a:r>
          </a:p>
        </p:txBody>
      </p:sp>
      <p:grpSp>
        <p:nvGrpSpPr>
          <p:cNvPr id="11274" name="グループ化 60"/>
          <p:cNvGrpSpPr>
            <a:grpSpLocks/>
          </p:cNvGrpSpPr>
          <p:nvPr/>
        </p:nvGrpSpPr>
        <p:grpSpPr bwMode="auto">
          <a:xfrm>
            <a:off x="1952242" y="3388034"/>
            <a:ext cx="2808287" cy="975315"/>
            <a:chOff x="2699792" y="4530739"/>
            <a:chExt cx="2808312" cy="813229"/>
          </a:xfrm>
        </p:grpSpPr>
        <p:sp>
          <p:nvSpPr>
            <p:cNvPr id="59" name="爆発 1 58"/>
            <p:cNvSpPr/>
            <p:nvPr/>
          </p:nvSpPr>
          <p:spPr>
            <a:xfrm>
              <a:off x="2699792" y="4530739"/>
              <a:ext cx="2808312" cy="813229"/>
            </a:xfrm>
            <a:prstGeom prst="irregularSeal1">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300" name="テキスト ボックス 57"/>
            <p:cNvSpPr txBox="1">
              <a:spLocks noChangeArrowheads="1"/>
            </p:cNvSpPr>
            <p:nvPr/>
          </p:nvSpPr>
          <p:spPr bwMode="auto">
            <a:xfrm>
              <a:off x="3347864" y="4725144"/>
              <a:ext cx="1440160" cy="38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特別立法</a:t>
              </a:r>
            </a:p>
          </p:txBody>
        </p:sp>
      </p:grpSp>
      <p:sp>
        <p:nvSpPr>
          <p:cNvPr id="11275" name="テキスト ボックス 59"/>
          <p:cNvSpPr txBox="1">
            <a:spLocks noChangeArrowheads="1"/>
          </p:cNvSpPr>
          <p:nvPr/>
        </p:nvSpPr>
        <p:spPr bwMode="auto">
          <a:xfrm>
            <a:off x="4867515" y="3621185"/>
            <a:ext cx="19950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国債を発行</a:t>
            </a:r>
          </a:p>
        </p:txBody>
      </p:sp>
      <p:grpSp>
        <p:nvGrpSpPr>
          <p:cNvPr id="14" name="グループ化 13"/>
          <p:cNvGrpSpPr>
            <a:grpSpLocks/>
          </p:cNvGrpSpPr>
          <p:nvPr/>
        </p:nvGrpSpPr>
        <p:grpSpPr bwMode="auto">
          <a:xfrm>
            <a:off x="179385" y="4173885"/>
            <a:ext cx="8785225" cy="1909986"/>
            <a:chOff x="179512" y="5363235"/>
            <a:chExt cx="8784976" cy="1556792"/>
          </a:xfrm>
        </p:grpSpPr>
        <p:graphicFrame>
          <p:nvGraphicFramePr>
            <p:cNvPr id="62" name="図表 61"/>
            <p:cNvGraphicFramePr/>
            <p:nvPr/>
          </p:nvGraphicFramePr>
          <p:xfrm>
            <a:off x="179512" y="5363235"/>
            <a:ext cx="8784976" cy="1556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98" name="テキスト ボックス 62"/>
            <p:cNvSpPr txBox="1">
              <a:spLocks noChangeArrowheads="1"/>
            </p:cNvSpPr>
            <p:nvPr/>
          </p:nvSpPr>
          <p:spPr bwMode="auto">
            <a:xfrm>
              <a:off x="1619250" y="6381750"/>
              <a:ext cx="13096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（財政法第</a:t>
              </a:r>
              <a:r>
                <a:rPr kumimoji="1" lang="en-US" altLang="ja-JP" sz="11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1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条）</a:t>
              </a:r>
            </a:p>
          </p:txBody>
        </p:sp>
      </p:grpSp>
      <p:sp>
        <p:nvSpPr>
          <p:cNvPr id="11278" name="テキスト ボックス 63"/>
          <p:cNvSpPr txBox="1">
            <a:spLocks noChangeArrowheads="1"/>
          </p:cNvSpPr>
          <p:nvPr/>
        </p:nvSpPr>
        <p:spPr bwMode="auto">
          <a:xfrm>
            <a:off x="2414916" y="6329504"/>
            <a:ext cx="4314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以後、赤字国債は発行され続けている</a:t>
            </a:r>
          </a:p>
        </p:txBody>
      </p:sp>
      <p:sp>
        <p:nvSpPr>
          <p:cNvPr id="17" name="正方形/長方形 1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我が国の財政</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186824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11270"/>
                                        </p:tgtEl>
                                        <p:attrNameLst>
                                          <p:attrName>style.visibility</p:attrName>
                                        </p:attrNameLst>
                                      </p:cBhvr>
                                      <p:to>
                                        <p:strVal val="visible"/>
                                      </p:to>
                                    </p:set>
                                    <p:animEffect transition="in" filter="wipe(down)">
                                      <p:cBhvr>
                                        <p:cTn id="7" dur="580">
                                          <p:stCondLst>
                                            <p:cond delay="0"/>
                                          </p:stCondLst>
                                        </p:cTn>
                                        <p:tgtEl>
                                          <p:spTgt spid="11270"/>
                                        </p:tgtEl>
                                      </p:cBhvr>
                                    </p:animEffect>
                                    <p:anim calcmode="lin" valueType="num">
                                      <p:cBhvr>
                                        <p:cTn id="8" dur="1822" tmFilter="0,0; 0.14,0.36; 0.43,0.73; 0.71,0.91; 1.0,1.0">
                                          <p:stCondLst>
                                            <p:cond delay="0"/>
                                          </p:stCondLst>
                                        </p:cTn>
                                        <p:tgtEl>
                                          <p:spTgt spid="112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70"/>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70"/>
                                        </p:tgtEl>
                                      </p:cBhvr>
                                      <p:to x="100000" y="60000"/>
                                    </p:animScale>
                                    <p:animScale>
                                      <p:cBhvr>
                                        <p:cTn id="14" dur="166" decel="50000">
                                          <p:stCondLst>
                                            <p:cond delay="676"/>
                                          </p:stCondLst>
                                        </p:cTn>
                                        <p:tgtEl>
                                          <p:spTgt spid="11270"/>
                                        </p:tgtEl>
                                      </p:cBhvr>
                                      <p:to x="100000" y="100000"/>
                                    </p:animScale>
                                    <p:animScale>
                                      <p:cBhvr>
                                        <p:cTn id="15" dur="26">
                                          <p:stCondLst>
                                            <p:cond delay="1312"/>
                                          </p:stCondLst>
                                        </p:cTn>
                                        <p:tgtEl>
                                          <p:spTgt spid="11270"/>
                                        </p:tgtEl>
                                      </p:cBhvr>
                                      <p:to x="100000" y="80000"/>
                                    </p:animScale>
                                    <p:animScale>
                                      <p:cBhvr>
                                        <p:cTn id="16" dur="166" decel="50000">
                                          <p:stCondLst>
                                            <p:cond delay="1338"/>
                                          </p:stCondLst>
                                        </p:cTn>
                                        <p:tgtEl>
                                          <p:spTgt spid="11270"/>
                                        </p:tgtEl>
                                      </p:cBhvr>
                                      <p:to x="100000" y="100000"/>
                                    </p:animScale>
                                    <p:animScale>
                                      <p:cBhvr>
                                        <p:cTn id="17" dur="26">
                                          <p:stCondLst>
                                            <p:cond delay="1642"/>
                                          </p:stCondLst>
                                        </p:cTn>
                                        <p:tgtEl>
                                          <p:spTgt spid="11270"/>
                                        </p:tgtEl>
                                      </p:cBhvr>
                                      <p:to x="100000" y="90000"/>
                                    </p:animScale>
                                    <p:animScale>
                                      <p:cBhvr>
                                        <p:cTn id="18" dur="166" decel="50000">
                                          <p:stCondLst>
                                            <p:cond delay="1668"/>
                                          </p:stCondLst>
                                        </p:cTn>
                                        <p:tgtEl>
                                          <p:spTgt spid="11270"/>
                                        </p:tgtEl>
                                      </p:cBhvr>
                                      <p:to x="100000" y="100000"/>
                                    </p:animScale>
                                    <p:animScale>
                                      <p:cBhvr>
                                        <p:cTn id="19" dur="26">
                                          <p:stCondLst>
                                            <p:cond delay="1808"/>
                                          </p:stCondLst>
                                        </p:cTn>
                                        <p:tgtEl>
                                          <p:spTgt spid="11270"/>
                                        </p:tgtEl>
                                      </p:cBhvr>
                                      <p:to x="100000" y="95000"/>
                                    </p:animScale>
                                    <p:animScale>
                                      <p:cBhvr>
                                        <p:cTn id="20" dur="166" decel="50000">
                                          <p:stCondLst>
                                            <p:cond delay="1834"/>
                                          </p:stCondLst>
                                        </p:cTn>
                                        <p:tgtEl>
                                          <p:spTgt spid="11270"/>
                                        </p:tgtEl>
                                      </p:cBhvr>
                                      <p:to x="100000" y="100000"/>
                                    </p:animScale>
                                  </p:childTnLst>
                                </p:cTn>
                              </p:par>
                            </p:childTnLst>
                          </p:cTn>
                        </p:par>
                        <p:par>
                          <p:cTn id="21" fill="hold" nodeType="afterGroup">
                            <p:stCondLst>
                              <p:cond delay="3000"/>
                            </p:stCondLst>
                            <p:childTnLst>
                              <p:par>
                                <p:cTn id="22" presetID="53" presetClass="entr" presetSubtype="16" fill="hold" grpId="0" nodeType="afterEffect">
                                  <p:stCondLst>
                                    <p:cond delay="500"/>
                                  </p:stCondLst>
                                  <p:childTnLst>
                                    <p:set>
                                      <p:cBhvr>
                                        <p:cTn id="23" dur="1" fill="hold">
                                          <p:stCondLst>
                                            <p:cond delay="0"/>
                                          </p:stCondLst>
                                        </p:cTn>
                                        <p:tgtEl>
                                          <p:spTgt spid="50"/>
                                        </p:tgtEl>
                                        <p:attrNameLst>
                                          <p:attrName>style.visibility</p:attrName>
                                        </p:attrNameLst>
                                      </p:cBhvr>
                                      <p:to>
                                        <p:strVal val="visible"/>
                                      </p:to>
                                    </p:set>
                                    <p:anim calcmode="lin" valueType="num">
                                      <p:cBhvr>
                                        <p:cTn id="24" dur="1000" fill="hold"/>
                                        <p:tgtEl>
                                          <p:spTgt spid="50"/>
                                        </p:tgtEl>
                                        <p:attrNameLst>
                                          <p:attrName>ppt_w</p:attrName>
                                        </p:attrNameLst>
                                      </p:cBhvr>
                                      <p:tavLst>
                                        <p:tav tm="0">
                                          <p:val>
                                            <p:fltVal val="0"/>
                                          </p:val>
                                        </p:tav>
                                        <p:tav tm="100000">
                                          <p:val>
                                            <p:strVal val="#ppt_w"/>
                                          </p:val>
                                        </p:tav>
                                      </p:tavLst>
                                    </p:anim>
                                    <p:anim calcmode="lin" valueType="num">
                                      <p:cBhvr>
                                        <p:cTn id="25" dur="1000" fill="hold"/>
                                        <p:tgtEl>
                                          <p:spTgt spid="50"/>
                                        </p:tgtEl>
                                        <p:attrNameLst>
                                          <p:attrName>ppt_h</p:attrName>
                                        </p:attrNameLst>
                                      </p:cBhvr>
                                      <p:tavLst>
                                        <p:tav tm="0">
                                          <p:val>
                                            <p:fltVal val="0"/>
                                          </p:val>
                                        </p:tav>
                                        <p:tav tm="100000">
                                          <p:val>
                                            <p:strVal val="#ppt_h"/>
                                          </p:val>
                                        </p:tav>
                                      </p:tavLst>
                                    </p:anim>
                                    <p:animEffect transition="in" filter="fade">
                                      <p:cBhvr>
                                        <p:cTn id="26" dur="1000"/>
                                        <p:tgtEl>
                                          <p:spTgt spid="50"/>
                                        </p:tgtEl>
                                      </p:cBhvr>
                                    </p:animEffect>
                                  </p:childTnLst>
                                </p:cTn>
                              </p:par>
                            </p:childTnLst>
                          </p:cTn>
                        </p:par>
                        <p:par>
                          <p:cTn id="27" fill="hold" nodeType="afterGroup">
                            <p:stCondLst>
                              <p:cond delay="4500"/>
                            </p:stCondLst>
                            <p:childTnLst>
                              <p:par>
                                <p:cTn id="28" presetID="53" presetClass="entr" presetSubtype="16" fill="hold" grpId="0" nodeType="afterEffect">
                                  <p:stCondLst>
                                    <p:cond delay="500"/>
                                  </p:stCondLst>
                                  <p:childTnLst>
                                    <p:set>
                                      <p:cBhvr>
                                        <p:cTn id="29" dur="1" fill="hold">
                                          <p:stCondLst>
                                            <p:cond delay="0"/>
                                          </p:stCondLst>
                                        </p:cTn>
                                        <p:tgtEl>
                                          <p:spTgt spid="51"/>
                                        </p:tgtEl>
                                        <p:attrNameLst>
                                          <p:attrName>style.visibility</p:attrName>
                                        </p:attrNameLst>
                                      </p:cBhvr>
                                      <p:to>
                                        <p:strVal val="visible"/>
                                      </p:to>
                                    </p:set>
                                    <p:anim calcmode="lin" valueType="num">
                                      <p:cBhvr>
                                        <p:cTn id="30" dur="1000" fill="hold"/>
                                        <p:tgtEl>
                                          <p:spTgt spid="51"/>
                                        </p:tgtEl>
                                        <p:attrNameLst>
                                          <p:attrName>ppt_w</p:attrName>
                                        </p:attrNameLst>
                                      </p:cBhvr>
                                      <p:tavLst>
                                        <p:tav tm="0">
                                          <p:val>
                                            <p:fltVal val="0"/>
                                          </p:val>
                                        </p:tav>
                                        <p:tav tm="100000">
                                          <p:val>
                                            <p:strVal val="#ppt_w"/>
                                          </p:val>
                                        </p:tav>
                                      </p:tavLst>
                                    </p:anim>
                                    <p:anim calcmode="lin" valueType="num">
                                      <p:cBhvr>
                                        <p:cTn id="31" dur="1000" fill="hold"/>
                                        <p:tgtEl>
                                          <p:spTgt spid="51"/>
                                        </p:tgtEl>
                                        <p:attrNameLst>
                                          <p:attrName>ppt_h</p:attrName>
                                        </p:attrNameLst>
                                      </p:cBhvr>
                                      <p:tavLst>
                                        <p:tav tm="0">
                                          <p:val>
                                            <p:fltVal val="0"/>
                                          </p:val>
                                        </p:tav>
                                        <p:tav tm="100000">
                                          <p:val>
                                            <p:strVal val="#ppt_h"/>
                                          </p:val>
                                        </p:tav>
                                      </p:tavLst>
                                    </p:anim>
                                    <p:animEffect transition="in" filter="fade">
                                      <p:cBhvr>
                                        <p:cTn id="32" dur="1000"/>
                                        <p:tgtEl>
                                          <p:spTgt spid="51"/>
                                        </p:tgtEl>
                                      </p:cBhvr>
                                    </p:animEffect>
                                  </p:childTnLst>
                                </p:cTn>
                              </p:par>
                            </p:childTnLst>
                          </p:cTn>
                        </p:par>
                        <p:par>
                          <p:cTn id="33" fill="hold" nodeType="afterGroup">
                            <p:stCondLst>
                              <p:cond delay="6000"/>
                            </p:stCondLst>
                            <p:childTnLst>
                              <p:par>
                                <p:cTn id="34" presetID="42" presetClass="entr" presetSubtype="0" fill="hold" grpId="0" nodeType="afterEffect">
                                  <p:stCondLst>
                                    <p:cond delay="500"/>
                                  </p:stCondLst>
                                  <p:childTnLst>
                                    <p:set>
                                      <p:cBhvr>
                                        <p:cTn id="35" dur="1" fill="hold">
                                          <p:stCondLst>
                                            <p:cond delay="0"/>
                                          </p:stCondLst>
                                        </p:cTn>
                                        <p:tgtEl>
                                          <p:spTgt spid="11273"/>
                                        </p:tgtEl>
                                        <p:attrNameLst>
                                          <p:attrName>style.visibility</p:attrName>
                                        </p:attrNameLst>
                                      </p:cBhvr>
                                      <p:to>
                                        <p:strVal val="visible"/>
                                      </p:to>
                                    </p:set>
                                    <p:animEffect transition="in" filter="fade">
                                      <p:cBhvr>
                                        <p:cTn id="36" dur="1000"/>
                                        <p:tgtEl>
                                          <p:spTgt spid="11273"/>
                                        </p:tgtEl>
                                      </p:cBhvr>
                                    </p:animEffect>
                                    <p:anim calcmode="lin" valueType="num">
                                      <p:cBhvr>
                                        <p:cTn id="37" dur="1000" fill="hold"/>
                                        <p:tgtEl>
                                          <p:spTgt spid="11273"/>
                                        </p:tgtEl>
                                        <p:attrNameLst>
                                          <p:attrName>ppt_x</p:attrName>
                                        </p:attrNameLst>
                                      </p:cBhvr>
                                      <p:tavLst>
                                        <p:tav tm="0">
                                          <p:val>
                                            <p:strVal val="#ppt_x"/>
                                          </p:val>
                                        </p:tav>
                                        <p:tav tm="100000">
                                          <p:val>
                                            <p:strVal val="#ppt_x"/>
                                          </p:val>
                                        </p:tav>
                                      </p:tavLst>
                                    </p:anim>
                                    <p:anim calcmode="lin" valueType="num">
                                      <p:cBhvr>
                                        <p:cTn id="38" dur="1000" fill="hold"/>
                                        <p:tgtEl>
                                          <p:spTgt spid="11273"/>
                                        </p:tgtEl>
                                        <p:attrNameLst>
                                          <p:attrName>ppt_y</p:attrName>
                                        </p:attrNameLst>
                                      </p:cBhvr>
                                      <p:tavLst>
                                        <p:tav tm="0">
                                          <p:val>
                                            <p:strVal val="#ppt_y+.1"/>
                                          </p:val>
                                        </p:tav>
                                        <p:tav tm="100000">
                                          <p:val>
                                            <p:strVal val="#ppt_y"/>
                                          </p:val>
                                        </p:tav>
                                      </p:tavLst>
                                    </p:anim>
                                  </p:childTnLst>
                                </p:cTn>
                              </p:par>
                            </p:childTnLst>
                          </p:cTn>
                        </p:par>
                        <p:par>
                          <p:cTn id="39" fill="hold">
                            <p:stCondLst>
                              <p:cond delay="7500"/>
                            </p:stCondLst>
                            <p:childTnLst>
                              <p:par>
                                <p:cTn id="40" presetID="22" presetClass="entr" presetSubtype="1"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2000"/>
                                        <p:tgtEl>
                                          <p:spTgt spid="57"/>
                                        </p:tgtEl>
                                      </p:cBhvr>
                                    </p:animEffect>
                                  </p:childTnLst>
                                </p:cTn>
                              </p:par>
                            </p:childTnLst>
                          </p:cTn>
                        </p:par>
                        <p:par>
                          <p:cTn id="43" fill="hold" nodeType="afterGroup">
                            <p:stCondLst>
                              <p:cond delay="9500"/>
                            </p:stCondLst>
                            <p:childTnLst>
                              <p:par>
                                <p:cTn id="44" presetID="53" presetClass="entr" presetSubtype="16" fill="hold" nodeType="afterEffect">
                                  <p:stCondLst>
                                    <p:cond delay="500"/>
                                  </p:stCondLst>
                                  <p:childTnLst>
                                    <p:set>
                                      <p:cBhvr>
                                        <p:cTn id="45" dur="1" fill="hold">
                                          <p:stCondLst>
                                            <p:cond delay="0"/>
                                          </p:stCondLst>
                                        </p:cTn>
                                        <p:tgtEl>
                                          <p:spTgt spid="11274"/>
                                        </p:tgtEl>
                                        <p:attrNameLst>
                                          <p:attrName>style.visibility</p:attrName>
                                        </p:attrNameLst>
                                      </p:cBhvr>
                                      <p:to>
                                        <p:strVal val="visible"/>
                                      </p:to>
                                    </p:set>
                                    <p:anim calcmode="lin" valueType="num">
                                      <p:cBhvr>
                                        <p:cTn id="46" dur="1000" fill="hold"/>
                                        <p:tgtEl>
                                          <p:spTgt spid="11274"/>
                                        </p:tgtEl>
                                        <p:attrNameLst>
                                          <p:attrName>ppt_w</p:attrName>
                                        </p:attrNameLst>
                                      </p:cBhvr>
                                      <p:tavLst>
                                        <p:tav tm="0">
                                          <p:val>
                                            <p:fltVal val="0"/>
                                          </p:val>
                                        </p:tav>
                                        <p:tav tm="100000">
                                          <p:val>
                                            <p:strVal val="#ppt_w"/>
                                          </p:val>
                                        </p:tav>
                                      </p:tavLst>
                                    </p:anim>
                                    <p:anim calcmode="lin" valueType="num">
                                      <p:cBhvr>
                                        <p:cTn id="47" dur="1000" fill="hold"/>
                                        <p:tgtEl>
                                          <p:spTgt spid="11274"/>
                                        </p:tgtEl>
                                        <p:attrNameLst>
                                          <p:attrName>ppt_h</p:attrName>
                                        </p:attrNameLst>
                                      </p:cBhvr>
                                      <p:tavLst>
                                        <p:tav tm="0">
                                          <p:val>
                                            <p:fltVal val="0"/>
                                          </p:val>
                                        </p:tav>
                                        <p:tav tm="100000">
                                          <p:val>
                                            <p:strVal val="#ppt_h"/>
                                          </p:val>
                                        </p:tav>
                                      </p:tavLst>
                                    </p:anim>
                                    <p:animEffect transition="in" filter="fade">
                                      <p:cBhvr>
                                        <p:cTn id="48" dur="1000"/>
                                        <p:tgtEl>
                                          <p:spTgt spid="11274"/>
                                        </p:tgtEl>
                                      </p:cBhvr>
                                    </p:animEffect>
                                  </p:childTnLst>
                                </p:cTn>
                              </p:par>
                            </p:childTnLst>
                          </p:cTn>
                        </p:par>
                        <p:par>
                          <p:cTn id="49" fill="hold">
                            <p:stCondLst>
                              <p:cond delay="11000"/>
                            </p:stCondLst>
                            <p:childTnLst>
                              <p:par>
                                <p:cTn id="50" presetID="22" presetClass="entr" presetSubtype="8" fill="hold" grpId="0" nodeType="afterEffect">
                                  <p:stCondLst>
                                    <p:cond delay="500"/>
                                  </p:stCondLst>
                                  <p:childTnLst>
                                    <p:set>
                                      <p:cBhvr>
                                        <p:cTn id="51" dur="1" fill="hold">
                                          <p:stCondLst>
                                            <p:cond delay="0"/>
                                          </p:stCondLst>
                                        </p:cTn>
                                        <p:tgtEl>
                                          <p:spTgt spid="11275"/>
                                        </p:tgtEl>
                                        <p:attrNameLst>
                                          <p:attrName>style.visibility</p:attrName>
                                        </p:attrNameLst>
                                      </p:cBhvr>
                                      <p:to>
                                        <p:strVal val="visible"/>
                                      </p:to>
                                    </p:set>
                                    <p:animEffect transition="in" filter="wipe(left)">
                                      <p:cBhvr>
                                        <p:cTn id="52" dur="1000"/>
                                        <p:tgtEl>
                                          <p:spTgt spid="11275"/>
                                        </p:tgtEl>
                                      </p:cBhvr>
                                    </p:animEffect>
                                  </p:childTnLst>
                                </p:cTn>
                              </p:par>
                            </p:childTnLst>
                          </p:cTn>
                        </p:par>
                        <p:par>
                          <p:cTn id="53" fill="hold" nodeType="afterGroup">
                            <p:stCondLst>
                              <p:cond delay="12500"/>
                            </p:stCondLst>
                            <p:childTnLst>
                              <p:par>
                                <p:cTn id="54" presetID="53" presetClass="entr" presetSubtype="16"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2000" fill="hold"/>
                                        <p:tgtEl>
                                          <p:spTgt spid="14"/>
                                        </p:tgtEl>
                                        <p:attrNameLst>
                                          <p:attrName>ppt_w</p:attrName>
                                        </p:attrNameLst>
                                      </p:cBhvr>
                                      <p:tavLst>
                                        <p:tav tm="0">
                                          <p:val>
                                            <p:fltVal val="0"/>
                                          </p:val>
                                        </p:tav>
                                        <p:tav tm="100000">
                                          <p:val>
                                            <p:strVal val="#ppt_w"/>
                                          </p:val>
                                        </p:tav>
                                      </p:tavLst>
                                    </p:anim>
                                    <p:anim calcmode="lin" valueType="num">
                                      <p:cBhvr>
                                        <p:cTn id="57" dur="2000" fill="hold"/>
                                        <p:tgtEl>
                                          <p:spTgt spid="14"/>
                                        </p:tgtEl>
                                        <p:attrNameLst>
                                          <p:attrName>ppt_h</p:attrName>
                                        </p:attrNameLst>
                                      </p:cBhvr>
                                      <p:tavLst>
                                        <p:tav tm="0">
                                          <p:val>
                                            <p:fltVal val="0"/>
                                          </p:val>
                                        </p:tav>
                                        <p:tav tm="100000">
                                          <p:val>
                                            <p:strVal val="#ppt_h"/>
                                          </p:val>
                                        </p:tav>
                                      </p:tavLst>
                                    </p:anim>
                                    <p:animEffect transition="in" filter="fade">
                                      <p:cBhvr>
                                        <p:cTn id="58" dur="2000"/>
                                        <p:tgtEl>
                                          <p:spTgt spid="14"/>
                                        </p:tgtEl>
                                      </p:cBhvr>
                                    </p:animEffect>
                                  </p:childTnLst>
                                </p:cTn>
                              </p:par>
                            </p:childTnLst>
                          </p:cTn>
                        </p:par>
                        <p:par>
                          <p:cTn id="59" fill="hold" nodeType="afterGroup">
                            <p:stCondLst>
                              <p:cond delay="14500"/>
                            </p:stCondLst>
                            <p:childTnLst>
                              <p:par>
                                <p:cTn id="60" presetID="42" presetClass="entr" presetSubtype="0" fill="hold" grpId="0" nodeType="afterEffect">
                                  <p:stCondLst>
                                    <p:cond delay="500"/>
                                  </p:stCondLst>
                                  <p:childTnLst>
                                    <p:set>
                                      <p:cBhvr>
                                        <p:cTn id="61" dur="1" fill="hold">
                                          <p:stCondLst>
                                            <p:cond delay="0"/>
                                          </p:stCondLst>
                                        </p:cTn>
                                        <p:tgtEl>
                                          <p:spTgt spid="11278"/>
                                        </p:tgtEl>
                                        <p:attrNameLst>
                                          <p:attrName>style.visibility</p:attrName>
                                        </p:attrNameLst>
                                      </p:cBhvr>
                                      <p:to>
                                        <p:strVal val="visible"/>
                                      </p:to>
                                    </p:set>
                                    <p:animEffect transition="in" filter="fade">
                                      <p:cBhvr>
                                        <p:cTn id="62" dur="1000"/>
                                        <p:tgtEl>
                                          <p:spTgt spid="11278"/>
                                        </p:tgtEl>
                                      </p:cBhvr>
                                    </p:animEffect>
                                    <p:anim calcmode="lin" valueType="num">
                                      <p:cBhvr>
                                        <p:cTn id="63" dur="1000" fill="hold"/>
                                        <p:tgtEl>
                                          <p:spTgt spid="11278"/>
                                        </p:tgtEl>
                                        <p:attrNameLst>
                                          <p:attrName>ppt_x</p:attrName>
                                        </p:attrNameLst>
                                      </p:cBhvr>
                                      <p:tavLst>
                                        <p:tav tm="0">
                                          <p:val>
                                            <p:strVal val="#ppt_x"/>
                                          </p:val>
                                        </p:tav>
                                        <p:tav tm="100000">
                                          <p:val>
                                            <p:strVal val="#ppt_x"/>
                                          </p:val>
                                        </p:tav>
                                      </p:tavLst>
                                    </p:anim>
                                    <p:anim calcmode="lin" valueType="num">
                                      <p:cBhvr>
                                        <p:cTn id="64" dur="1000" fill="hold"/>
                                        <p:tgtEl>
                                          <p:spTgt spid="112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1270" grpId="0"/>
      <p:bldP spid="50" grpId="0" animBg="1"/>
      <p:bldP spid="51" grpId="0" animBg="1"/>
      <p:bldP spid="11273" grpId="0"/>
      <p:bldP spid="11275" grpId="0"/>
      <p:bldP spid="112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a:extLst>
              <a:ext uri="{FF2B5EF4-FFF2-40B4-BE49-F238E27FC236}">
                <a16:creationId xmlns:a16="http://schemas.microsoft.com/office/drawing/2014/main" id="{699CFC35-C06C-4CE5-9B18-4CA611399A70}"/>
              </a:ext>
            </a:extLst>
          </p:cNvPr>
          <p:cNvGraphicFramePr/>
          <p:nvPr>
            <p:extLst>
              <p:ext uri="{D42A27DB-BD31-4B8C-83A1-F6EECF244321}">
                <p14:modId xmlns:p14="http://schemas.microsoft.com/office/powerpoint/2010/main" val="162845746"/>
              </p:ext>
            </p:extLst>
          </p:nvPr>
        </p:nvGraphicFramePr>
        <p:xfrm>
          <a:off x="210435" y="1017775"/>
          <a:ext cx="8389459" cy="5248961"/>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399978" y="6415939"/>
            <a:ext cx="1872000"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令和８年度末は見込み額</a:t>
            </a:r>
          </a:p>
        </p:txBody>
      </p:sp>
      <p:sp>
        <p:nvSpPr>
          <p:cNvPr id="10" name="正方形/長方形 9"/>
          <p:cNvSpPr/>
          <p:nvPr/>
        </p:nvSpPr>
        <p:spPr bwMode="auto">
          <a:xfrm>
            <a:off x="1115692" y="2315503"/>
            <a:ext cx="3609253" cy="971984"/>
          </a:xfrm>
          <a:prstGeom prst="rect">
            <a:avLst/>
          </a:prstGeom>
          <a:ln w="3175">
            <a:solidFill>
              <a:schemeClr val="accent1">
                <a:lumMod val="75000"/>
              </a:schemeClr>
            </a:solidFill>
          </a:ln>
          <a:effectLst/>
        </p:spPr>
        <p:style>
          <a:lnRef idx="2">
            <a:schemeClr val="accent1"/>
          </a:lnRef>
          <a:fillRef idx="1">
            <a:schemeClr val="lt1"/>
          </a:fillRef>
          <a:effectRef idx="0">
            <a:schemeClr val="accent1"/>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令和</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8</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年度末公債残高　見込み</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約</a:t>
            </a:r>
            <a:r>
              <a:rPr kumimoji="1" lang="en-US" altLang="ja-JP" sz="1800" b="1" noProof="0" dirty="0">
                <a:solidFill>
                  <a:srgbClr val="C00000"/>
                </a:solidFill>
                <a:latin typeface="HG丸ｺﾞｼｯｸM-PRO" panose="020F0600000000000000" pitchFamily="50" charset="-128"/>
                <a:ea typeface="HG丸ｺﾞｼｯｸM-PRO" panose="020F0600000000000000" pitchFamily="50" charset="-128"/>
                <a:cs typeface="ＭＳ Ｐゴシック" pitchFamily="50" charset="-128"/>
              </a:rPr>
              <a:t>1,145</a:t>
            </a:r>
            <a:r>
              <a:rPr kumimoji="1" lang="ja-JP" altLang="en-US" sz="18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兆円</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2" name="四角形吹き出し 1"/>
          <p:cNvSpPr/>
          <p:nvPr/>
        </p:nvSpPr>
        <p:spPr>
          <a:xfrm>
            <a:off x="1128999" y="1581563"/>
            <a:ext cx="3596591" cy="648072"/>
          </a:xfrm>
          <a:prstGeom prst="wedgeRectCallout">
            <a:avLst>
              <a:gd name="adj1" fmla="val 118721"/>
              <a:gd name="adj2" fmla="val -116474"/>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一般会計税収の約</a:t>
            </a:r>
            <a:r>
              <a:rPr kumimoji="1" lang="en-US" altLang="ja-JP"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14</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年分に相当</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（令和８年度一般会計税収予算額：約</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84</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兆円）</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テキスト ボックス 13"/>
          <p:cNvSpPr txBox="1"/>
          <p:nvPr/>
        </p:nvSpPr>
        <p:spPr>
          <a:xfrm>
            <a:off x="6855423" y="367746"/>
            <a:ext cx="2375786" cy="35394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800" b="1" noProof="0" dirty="0">
                <a:solidFill>
                  <a:srgbClr val="FF0000"/>
                </a:solidFill>
                <a:latin typeface="HG丸ｺﾞｼｯｸM-PRO" panose="020F0600000000000000" pitchFamily="50" charset="-128"/>
                <a:ea typeface="HG丸ｺﾞｼｯｸM-PRO" panose="020F0600000000000000" pitchFamily="50" charset="-128"/>
              </a:rPr>
              <a:t>1,145</a:t>
            </a:r>
            <a:r>
              <a:rPr kumimoji="1" lang="ja-JP" altLang="en-US" sz="2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兆円　</a:t>
            </a:r>
            <a:endPar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復興債残高　　</a:t>
            </a:r>
            <a:r>
              <a:rPr kumimoji="1" lang="en-US" altLang="ja-JP" sz="1400" b="1" dirty="0">
                <a:solidFill>
                  <a:srgbClr val="00B050"/>
                </a:solidFill>
                <a:latin typeface="HG丸ｺﾞｼｯｸM-PRO" panose="020F0600000000000000" pitchFamily="50" charset="-128"/>
                <a:ea typeface="HG丸ｺﾞｼｯｸM-PRO" panose="020F0600000000000000" pitchFamily="50" charset="-128"/>
              </a:rPr>
              <a:t>4</a:t>
            </a:r>
            <a:r>
              <a:rPr kumimoji="1" lang="ja-JP" altLang="en-US" sz="14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建設</a:t>
            </a: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公債</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残高　</a:t>
            </a:r>
            <a:r>
              <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312</a:t>
            </a:r>
            <a:r>
              <a:rPr kumimoji="1" lang="ja-JP" altLang="en-US"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特例</a:t>
            </a: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公債</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残高　</a:t>
            </a:r>
            <a:r>
              <a:rPr kumimoji="1" lang="en-US" altLang="ja-JP" sz="1400" b="1" dirty="0">
                <a:solidFill>
                  <a:srgbClr val="0070C0"/>
                </a:solidFill>
                <a:latin typeface="HG丸ｺﾞｼｯｸM-PRO" panose="020F0600000000000000" pitchFamily="50" charset="-128"/>
                <a:ea typeface="HG丸ｺﾞｼｯｸM-PRO" panose="020F0600000000000000" pitchFamily="50" charset="-128"/>
              </a:rPr>
              <a:t>829</a:t>
            </a:r>
            <a:r>
              <a:rPr kumimoji="1" lang="ja-JP" altLang="en-US" sz="14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兆円</a:t>
            </a:r>
          </a:p>
        </p:txBody>
      </p:sp>
      <p:sp>
        <p:nvSpPr>
          <p:cNvPr id="13" name="角丸四角形吹き出し 12"/>
          <p:cNvSpPr/>
          <p:nvPr/>
        </p:nvSpPr>
        <p:spPr bwMode="auto">
          <a:xfrm>
            <a:off x="2170912" y="4971588"/>
            <a:ext cx="4802176" cy="624431"/>
          </a:xfrm>
          <a:prstGeom prst="wedgeRoundRectCallout">
            <a:avLst>
              <a:gd name="adj1" fmla="val 50181"/>
              <a:gd name="adj2" fmla="val -23952"/>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国の借金（公債金）は年々増え続けています！</a:t>
            </a:r>
          </a:p>
        </p:txBody>
      </p:sp>
      <p:sp>
        <p:nvSpPr>
          <p:cNvPr id="15" name="円形吹き出し 14"/>
          <p:cNvSpPr/>
          <p:nvPr/>
        </p:nvSpPr>
        <p:spPr>
          <a:xfrm>
            <a:off x="4293712" y="515904"/>
            <a:ext cx="2561711" cy="818673"/>
          </a:xfrm>
          <a:prstGeom prst="wedgeEllipseCallout">
            <a:avLst>
              <a:gd name="adj1" fmla="val 57187"/>
              <a:gd name="adj2" fmla="val 2686"/>
            </a:avLst>
          </a:prstGeom>
        </p:spPr>
        <p:style>
          <a:lnRef idx="3">
            <a:schemeClr val="lt1"/>
          </a:lnRef>
          <a:fillRef idx="1">
            <a:schemeClr val="accent2"/>
          </a:fillRef>
          <a:effectRef idx="1">
            <a:schemeClr val="accent2"/>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財政の硬直化</a:t>
            </a:r>
            <a:endParaRPr kumimoji="1" lang="ja-JP" altLang="en-US" sz="2000" b="1" i="1"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テキスト ボックス 5"/>
          <p:cNvSpPr txBox="1">
            <a:spLocks noChangeArrowheads="1"/>
          </p:cNvSpPr>
          <p:nvPr/>
        </p:nvSpPr>
        <p:spPr bwMode="auto">
          <a:xfrm>
            <a:off x="341064" y="432168"/>
            <a:ext cx="2191121" cy="3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公債残高の推移</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正方形/長方形 1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我が国の財政</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テキスト ボックス 10"/>
          <p:cNvSpPr txBox="1"/>
          <p:nvPr/>
        </p:nvSpPr>
        <p:spPr>
          <a:xfrm>
            <a:off x="5859145" y="6415939"/>
            <a:ext cx="3024000"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出典：財務省</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・総務省統計局</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を基に作成</a:t>
            </a:r>
          </a:p>
        </p:txBody>
      </p:sp>
      <p:sp>
        <p:nvSpPr>
          <p:cNvPr id="12" name="テキスト ボックス 5">
            <a:extLst>
              <a:ext uri="{FF2B5EF4-FFF2-40B4-BE49-F238E27FC236}">
                <a16:creationId xmlns:a16="http://schemas.microsoft.com/office/drawing/2014/main" id="{39B5D9CB-6A41-4A22-BA48-7375AD822A72}"/>
              </a:ext>
            </a:extLst>
          </p:cNvPr>
          <p:cNvSpPr txBox="1">
            <a:spLocks noChangeArrowheads="1"/>
          </p:cNvSpPr>
          <p:nvPr/>
        </p:nvSpPr>
        <p:spPr bwMode="auto">
          <a:xfrm>
            <a:off x="8048439" y="5944161"/>
            <a:ext cx="252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i="0" u="none" strike="noStrike" kern="1200" cap="none" spc="0" normalizeH="0" baseline="0" noProof="0" dirty="0">
                <a:ln>
                  <a:noFill/>
                </a:ln>
                <a:solidFill>
                  <a:schemeClr val="tx1">
                    <a:lumMod val="65000"/>
                    <a:lumOff val="35000"/>
                  </a:schemeClr>
                </a:solidFill>
                <a:effectLst/>
                <a:uLnTx/>
                <a:uFillTx/>
                <a:latin typeface="+mn-lt"/>
                <a:ea typeface="HG丸ｺﾞｼｯｸM-PRO" panose="020F0600000000000000" pitchFamily="50" charset="-128"/>
                <a:cs typeface="Calibri" panose="020F0502020204030204" pitchFamily="34" charset="0"/>
              </a:rPr>
              <a:t>8</a:t>
            </a:r>
          </a:p>
        </p:txBody>
      </p:sp>
    </p:spTree>
    <p:extLst>
      <p:ext uri="{BB962C8B-B14F-4D97-AF65-F5344CB8AC3E}">
        <p14:creationId xmlns:p14="http://schemas.microsoft.com/office/powerpoint/2010/main" val="130949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800" fill="hold"/>
                                        <p:tgtEl>
                                          <p:spTgt spid="15"/>
                                        </p:tgtEl>
                                        <p:attrNameLst>
                                          <p:attrName>ppt_w</p:attrName>
                                        </p:attrNameLst>
                                      </p:cBhvr>
                                      <p:tavLst>
                                        <p:tav tm="0">
                                          <p:val>
                                            <p:fltVal val="0"/>
                                          </p:val>
                                        </p:tav>
                                        <p:tav tm="100000">
                                          <p:val>
                                            <p:strVal val="#ppt_w"/>
                                          </p:val>
                                        </p:tav>
                                      </p:tavLst>
                                    </p:anim>
                                    <p:anim calcmode="lin" valueType="num">
                                      <p:cBhvr>
                                        <p:cTn id="14" dur="800" fill="hold"/>
                                        <p:tgtEl>
                                          <p:spTgt spid="15"/>
                                        </p:tgtEl>
                                        <p:attrNameLst>
                                          <p:attrName>ppt_h</p:attrName>
                                        </p:attrNameLst>
                                      </p:cBhvr>
                                      <p:tavLst>
                                        <p:tav tm="0">
                                          <p:val>
                                            <p:fltVal val="0"/>
                                          </p:val>
                                        </p:tav>
                                        <p:tav tm="100000">
                                          <p:val>
                                            <p:strVal val="#ppt_h"/>
                                          </p:val>
                                        </p:tav>
                                      </p:tavLst>
                                    </p:anim>
                                    <p:animEffect transition="in" filter="fade">
                                      <p:cBhvr>
                                        <p:cTn id="15"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p:cNvGrpSpPr>
          <p:nvPr/>
        </p:nvGrpSpPr>
        <p:grpSpPr bwMode="auto">
          <a:xfrm>
            <a:off x="2902247" y="3538539"/>
            <a:ext cx="3390306" cy="806551"/>
            <a:chOff x="2969875" y="3428012"/>
            <a:chExt cx="3391435" cy="806102"/>
          </a:xfrm>
        </p:grpSpPr>
        <p:sp>
          <p:nvSpPr>
            <p:cNvPr id="5" name="右矢印 4"/>
            <p:cNvSpPr/>
            <p:nvPr/>
          </p:nvSpPr>
          <p:spPr>
            <a:xfrm rot="5400000">
              <a:off x="4267798" y="2140601"/>
              <a:ext cx="795590" cy="3391435"/>
            </a:xfrm>
            <a:prstGeom prst="rightArrow">
              <a:avLst>
                <a:gd name="adj1" fmla="val 63230"/>
                <a:gd name="adj2" fmla="val 47966"/>
              </a:avLst>
            </a:prstGeom>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438" name="テキスト ボックス 5"/>
            <p:cNvSpPr txBox="1">
              <a:spLocks noChangeArrowheads="1"/>
            </p:cNvSpPr>
            <p:nvPr/>
          </p:nvSpPr>
          <p:spPr bwMode="auto">
            <a:xfrm>
              <a:off x="3696106" y="3428012"/>
              <a:ext cx="2384718" cy="64597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日本の財政を</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家計に例えた場合</a:t>
              </a:r>
            </a:p>
          </p:txBody>
        </p:sp>
      </p:grpSp>
      <p:grpSp>
        <p:nvGrpSpPr>
          <p:cNvPr id="16387" name="グループ化 52"/>
          <p:cNvGrpSpPr>
            <a:grpSpLocks/>
          </p:cNvGrpSpPr>
          <p:nvPr/>
        </p:nvGrpSpPr>
        <p:grpSpPr bwMode="auto">
          <a:xfrm>
            <a:off x="204788" y="939800"/>
            <a:ext cx="8785225" cy="2489200"/>
            <a:chOff x="179512" y="332656"/>
            <a:chExt cx="8784976" cy="2376264"/>
          </a:xfrm>
        </p:grpSpPr>
        <p:grpSp>
          <p:nvGrpSpPr>
            <p:cNvPr id="16415" name="グループ化 51"/>
            <p:cNvGrpSpPr>
              <a:grpSpLocks/>
            </p:cNvGrpSpPr>
            <p:nvPr/>
          </p:nvGrpSpPr>
          <p:grpSpPr bwMode="auto">
            <a:xfrm>
              <a:off x="179512" y="548680"/>
              <a:ext cx="8784976" cy="2160240"/>
              <a:chOff x="179512" y="188640"/>
              <a:chExt cx="8784976" cy="2520280"/>
            </a:xfrm>
          </p:grpSpPr>
          <p:sp>
            <p:nvSpPr>
              <p:cNvPr id="2" name="角丸四角形 1"/>
              <p:cNvSpPr/>
              <p:nvPr/>
            </p:nvSpPr>
            <p:spPr>
              <a:xfrm rot="5400000">
                <a:off x="3311860" y="-2943708"/>
                <a:ext cx="2520280" cy="8784976"/>
              </a:xfrm>
              <a:prstGeom prst="roundRect">
                <a:avLst>
                  <a:gd name="adj" fmla="val 7828"/>
                </a:avLst>
              </a:prstGeom>
              <a:solidFill>
                <a:schemeClr val="accent5">
                  <a:lumMod val="20000"/>
                  <a:lumOff val="80000"/>
                </a:schemeClr>
              </a:solidFill>
              <a:effectLst>
                <a:outerShdw blurRad="50800" dist="38100" dir="2700000" algn="tl" rotWithShape="0">
                  <a:prstClr val="black">
                    <a:alpha val="40000"/>
                  </a:prstClr>
                </a:outerShdw>
              </a:effectLst>
              <a:scene3d>
                <a:camera prst="obliqueBottomRight"/>
                <a:lightRig rig="threePt" dir="t"/>
              </a:scene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角丸四角形 8"/>
              <p:cNvSpPr/>
              <p:nvPr/>
            </p:nvSpPr>
            <p:spPr>
              <a:xfrm>
                <a:off x="323970" y="442275"/>
                <a:ext cx="2160527" cy="2194154"/>
              </a:xfrm>
              <a:prstGeom prst="roundRect">
                <a:avLst>
                  <a:gd name="adj" fmla="val 9254"/>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税収＋税外収入</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2800" b="1" dirty="0">
                    <a:solidFill>
                      <a:prstClr val="black"/>
                    </a:solidFill>
                    <a:latin typeface="HG丸ｺﾞｼｯｸM-PRO" panose="020F0600000000000000" pitchFamily="50" charset="-128"/>
                    <a:ea typeface="HG丸ｺﾞｼｯｸM-PRO" panose="020F0600000000000000" pitchFamily="50" charset="-128"/>
                  </a:rPr>
                  <a:t>93</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角丸四角形 11"/>
              <p:cNvSpPr/>
              <p:nvPr/>
            </p:nvSpPr>
            <p:spPr>
              <a:xfrm>
                <a:off x="2987719" y="442275"/>
                <a:ext cx="2160527" cy="2194154"/>
              </a:xfrm>
              <a:prstGeom prst="roundRect">
                <a:avLst>
                  <a:gd name="adj" fmla="val 9576"/>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一般会計歳出</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122</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基礎的財政収支　　　　　　</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対象経費　約</a:t>
                </a:r>
                <a:r>
                  <a:rPr kumimoji="1" lang="en-US" altLang="ja-JP" sz="1400" noProof="0" dirty="0">
                    <a:solidFill>
                      <a:prstClr val="black"/>
                    </a:solidFill>
                    <a:latin typeface="HG丸ｺﾞｼｯｸM-PRO" panose="020F0600000000000000" pitchFamily="50" charset="-128"/>
                    <a:ea typeface="HG丸ｺﾞｼｯｸM-PRO" panose="020F0600000000000000" pitchFamily="50" charset="-128"/>
                  </a:rPr>
                  <a:t>91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（うち地方交付税等約</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21</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国債費　　約</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31</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大かっこ 12"/>
              <p:cNvSpPr/>
              <p:nvPr/>
            </p:nvSpPr>
            <p:spPr>
              <a:xfrm>
                <a:off x="3059155" y="1265358"/>
                <a:ext cx="2017655" cy="1323117"/>
              </a:xfrm>
              <a:prstGeom prst="bracketPair">
                <a:avLst>
                  <a:gd name="adj" fmla="val 11857"/>
                </a:avLst>
              </a:prstGeom>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6421" name="グループ化 34"/>
              <p:cNvGrpSpPr>
                <a:grpSpLocks/>
              </p:cNvGrpSpPr>
              <p:nvPr/>
            </p:nvGrpSpPr>
            <p:grpSpPr bwMode="auto">
              <a:xfrm>
                <a:off x="3203613" y="2005951"/>
                <a:ext cx="1800174" cy="400946"/>
                <a:chOff x="3203613" y="2077959"/>
                <a:chExt cx="1800174" cy="400946"/>
              </a:xfrm>
            </p:grpSpPr>
            <p:cxnSp>
              <p:nvCxnSpPr>
                <p:cNvPr id="15" name="直線コネクタ 14"/>
                <p:cNvCxnSpPr/>
                <p:nvPr/>
              </p:nvCxnSpPr>
              <p:spPr>
                <a:xfrm>
                  <a:off x="3203613" y="2277032"/>
                  <a:ext cx="180017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6432" name="グループ化 17"/>
                <p:cNvGrpSpPr>
                  <a:grpSpLocks/>
                </p:cNvGrpSpPr>
                <p:nvPr/>
              </p:nvGrpSpPr>
              <p:grpSpPr bwMode="auto">
                <a:xfrm>
                  <a:off x="3779935" y="2077959"/>
                  <a:ext cx="359990" cy="400946"/>
                  <a:chOff x="3917945" y="2077959"/>
                  <a:chExt cx="359990" cy="400946"/>
                </a:xfrm>
              </p:grpSpPr>
              <p:sp>
                <p:nvSpPr>
                  <p:cNvPr id="17" name="円/楕円 16"/>
                  <p:cNvSpPr/>
                  <p:nvPr/>
                </p:nvSpPr>
                <p:spPr>
                  <a:xfrm>
                    <a:off x="3917945" y="2077959"/>
                    <a:ext cx="359990" cy="400946"/>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 name="加算記号 15"/>
                  <p:cNvSpPr/>
                  <p:nvPr/>
                </p:nvSpPr>
                <p:spPr>
                  <a:xfrm>
                    <a:off x="3941530" y="2104647"/>
                    <a:ext cx="304595" cy="360683"/>
                  </a:xfrm>
                  <a:prstGeom prst="mathPlus">
                    <a:avLst>
                      <a:gd name="adj1" fmla="val 8128"/>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grpSp>
            <p:nvGrpSpPr>
              <p:cNvPr id="16422" name="グループ化 21"/>
              <p:cNvGrpSpPr>
                <a:grpSpLocks/>
              </p:cNvGrpSpPr>
              <p:nvPr/>
            </p:nvGrpSpPr>
            <p:grpSpPr bwMode="auto">
              <a:xfrm>
                <a:off x="2517782" y="1370504"/>
                <a:ext cx="431988" cy="481134"/>
                <a:chOff x="2517782" y="1059403"/>
                <a:chExt cx="431988" cy="428342"/>
              </a:xfrm>
            </p:grpSpPr>
            <p:sp>
              <p:nvSpPr>
                <p:cNvPr id="23" name="円/楕円 22"/>
                <p:cNvSpPr/>
                <p:nvPr/>
              </p:nvSpPr>
              <p:spPr>
                <a:xfrm>
                  <a:off x="2517782" y="1059403"/>
                  <a:ext cx="431988" cy="428342"/>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4" name="減算記号 23"/>
                <p:cNvSpPr/>
                <p:nvPr/>
              </p:nvSpPr>
              <p:spPr>
                <a:xfrm>
                  <a:off x="2517981" y="1251388"/>
                  <a:ext cx="431788" cy="70832"/>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25" name="角丸四角形 24"/>
              <p:cNvSpPr/>
              <p:nvPr/>
            </p:nvSpPr>
            <p:spPr>
              <a:xfrm>
                <a:off x="5867363" y="442276"/>
                <a:ext cx="2881231" cy="92822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公債収入＝借金</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2000" b="1" dirty="0">
                    <a:solidFill>
                      <a:prstClr val="black"/>
                    </a:solidFill>
                    <a:latin typeface="HG丸ｺﾞｼｯｸM-PRO" panose="020F0600000000000000" pitchFamily="50" charset="-128"/>
                    <a:ea typeface="HG丸ｺﾞｼｯｸM-PRO" panose="020F0600000000000000" pitchFamily="50" charset="-128"/>
                  </a:rPr>
                  <a:t>　　約</a:t>
                </a:r>
                <a:r>
                  <a:rPr kumimoji="1" lang="en-US" altLang="ja-JP" sz="2800" b="1" dirty="0">
                    <a:solidFill>
                      <a:prstClr val="black"/>
                    </a:solidFill>
                    <a:latin typeface="HG丸ｺﾞｼｯｸM-PRO" panose="020F0600000000000000" pitchFamily="50" charset="-128"/>
                    <a:ea typeface="HG丸ｺﾞｼｯｸM-PRO" panose="020F0600000000000000" pitchFamily="50" charset="-128"/>
                  </a:rPr>
                  <a:t>30</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角丸四角形 25"/>
              <p:cNvSpPr/>
              <p:nvPr/>
            </p:nvSpPr>
            <p:spPr>
              <a:xfrm>
                <a:off x="5867363" y="1777161"/>
                <a:ext cx="2881231" cy="848661"/>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公債残高</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2800" b="1" dirty="0">
                    <a:solidFill>
                      <a:prstClr val="black"/>
                    </a:solidFill>
                    <a:latin typeface="HG丸ｺﾞｼｯｸM-PRO" panose="020F0600000000000000" pitchFamily="50" charset="-128"/>
                    <a:ea typeface="HG丸ｺﾞｼｯｸM-PRO" panose="020F0600000000000000" pitchFamily="50" charset="-128"/>
                  </a:rPr>
                  <a:t>1,145</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425" name="テキスト ボックス 26"/>
              <p:cNvSpPr txBox="1">
                <a:spLocks noChangeArrowheads="1"/>
              </p:cNvSpPr>
              <p:nvPr/>
            </p:nvSpPr>
            <p:spPr bwMode="auto">
              <a:xfrm>
                <a:off x="5985862" y="1362531"/>
                <a:ext cx="2736304" cy="34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その結果、年度末には</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6426" name="グループ化 48"/>
              <p:cNvGrpSpPr>
                <a:grpSpLocks/>
              </p:cNvGrpSpPr>
              <p:nvPr/>
            </p:nvGrpSpPr>
            <p:grpSpPr bwMode="auto">
              <a:xfrm>
                <a:off x="5251430" y="1366773"/>
                <a:ext cx="434963" cy="481134"/>
                <a:chOff x="5251430" y="5517821"/>
                <a:chExt cx="434963" cy="481134"/>
              </a:xfrm>
            </p:grpSpPr>
            <p:sp>
              <p:nvSpPr>
                <p:cNvPr id="50" name="円/楕円 49"/>
                <p:cNvSpPr/>
                <p:nvPr/>
              </p:nvSpPr>
              <p:spPr>
                <a:xfrm>
                  <a:off x="5251430" y="5517821"/>
                  <a:ext cx="431987" cy="481134"/>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1" name="等号 50"/>
                <p:cNvSpPr/>
                <p:nvPr/>
              </p:nvSpPr>
              <p:spPr>
                <a:xfrm>
                  <a:off x="5254605" y="5606418"/>
                  <a:ext cx="431788" cy="305874"/>
                </a:xfrm>
                <a:prstGeom prst="mathEqual">
                  <a:avLst>
                    <a:gd name="adj1" fmla="val 7487"/>
                    <a:gd name="adj2" fmla="val 18173"/>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sp>
          <p:nvSpPr>
            <p:cNvPr id="7" name="テキスト ボックス 6"/>
            <p:cNvSpPr txBox="1"/>
            <p:nvPr/>
          </p:nvSpPr>
          <p:spPr>
            <a:xfrm>
              <a:off x="323969" y="332656"/>
              <a:ext cx="2519929" cy="2938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令和８年度一般会計当初予算</a:t>
              </a:r>
            </a:p>
          </p:txBody>
        </p:sp>
      </p:grpSp>
      <p:pic>
        <p:nvPicPr>
          <p:cNvPr id="16389"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2303462"/>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4" name="グループ化 13"/>
          <p:cNvGrpSpPr>
            <a:grpSpLocks/>
          </p:cNvGrpSpPr>
          <p:nvPr/>
        </p:nvGrpSpPr>
        <p:grpSpPr bwMode="auto">
          <a:xfrm>
            <a:off x="204788" y="4211737"/>
            <a:ext cx="8785400" cy="2662095"/>
            <a:chOff x="204788" y="4211740"/>
            <a:chExt cx="8785226" cy="2661598"/>
          </a:xfrm>
        </p:grpSpPr>
        <p:sp>
          <p:nvSpPr>
            <p:cNvPr id="16391" name="テキスト ボックス 53"/>
            <p:cNvSpPr txBox="1">
              <a:spLocks noChangeArrowheads="1"/>
            </p:cNvSpPr>
            <p:nvPr/>
          </p:nvSpPr>
          <p:spPr bwMode="auto">
            <a:xfrm>
              <a:off x="5895249" y="6627163"/>
              <a:ext cx="3094765" cy="2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出典：財務省ＨＰを基に作成</a:t>
              </a:r>
            </a:p>
          </p:txBody>
        </p:sp>
        <p:grpSp>
          <p:nvGrpSpPr>
            <p:cNvPr id="16392" name="グループ化 10"/>
            <p:cNvGrpSpPr>
              <a:grpSpLocks/>
            </p:cNvGrpSpPr>
            <p:nvPr/>
          </p:nvGrpSpPr>
          <p:grpSpPr bwMode="auto">
            <a:xfrm>
              <a:off x="204788" y="4211740"/>
              <a:ext cx="8785225" cy="2412166"/>
              <a:chOff x="204788" y="4211740"/>
              <a:chExt cx="8785225" cy="2412166"/>
            </a:xfrm>
          </p:grpSpPr>
          <p:grpSp>
            <p:nvGrpSpPr>
              <p:cNvPr id="16393" name="グループ化 5"/>
              <p:cNvGrpSpPr>
                <a:grpSpLocks/>
              </p:cNvGrpSpPr>
              <p:nvPr/>
            </p:nvGrpSpPr>
            <p:grpSpPr bwMode="auto">
              <a:xfrm>
                <a:off x="204788" y="4211740"/>
                <a:ext cx="8785225" cy="2321978"/>
                <a:chOff x="204788" y="4211740"/>
                <a:chExt cx="8785225" cy="2321978"/>
              </a:xfrm>
            </p:grpSpPr>
            <p:grpSp>
              <p:nvGrpSpPr>
                <p:cNvPr id="16396" name="グループ化 2"/>
                <p:cNvGrpSpPr>
                  <a:grpSpLocks/>
                </p:cNvGrpSpPr>
                <p:nvPr/>
              </p:nvGrpSpPr>
              <p:grpSpPr bwMode="auto">
                <a:xfrm>
                  <a:off x="204788" y="4211740"/>
                  <a:ext cx="8785225" cy="2321978"/>
                  <a:chOff x="179512" y="4347745"/>
                  <a:chExt cx="8784976" cy="2321615"/>
                </a:xfrm>
              </p:grpSpPr>
              <p:sp>
                <p:nvSpPr>
                  <p:cNvPr id="4" name="角丸四角形 3"/>
                  <p:cNvSpPr/>
                  <p:nvPr/>
                </p:nvSpPr>
                <p:spPr>
                  <a:xfrm rot="5400000">
                    <a:off x="3527884" y="1232756"/>
                    <a:ext cx="2088232" cy="8784976"/>
                  </a:xfrm>
                  <a:prstGeom prst="roundRect">
                    <a:avLst>
                      <a:gd name="adj" fmla="val 8460"/>
                    </a:avLst>
                  </a:prstGeom>
                  <a:solidFill>
                    <a:schemeClr val="accent2">
                      <a:lumMod val="20000"/>
                      <a:lumOff val="80000"/>
                    </a:schemeClr>
                  </a:solidFill>
                  <a:effectLst>
                    <a:outerShdw blurRad="50800" dist="38100" dir="2700000" algn="tl" rotWithShape="0">
                      <a:prstClr val="black">
                        <a:alpha val="40000"/>
                      </a:prstClr>
                    </a:outerShdw>
                  </a:effectLst>
                  <a:scene3d>
                    <a:camera prst="obliqueBottomRight"/>
                    <a:lightRig rig="threePt" dir="t"/>
                  </a:scene3d>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p:cNvSpPr txBox="1"/>
                  <p:nvPr/>
                </p:nvSpPr>
                <p:spPr>
                  <a:xfrm>
                    <a:off x="362164" y="4347745"/>
                    <a:ext cx="1943006" cy="30767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１年分の家計</a:t>
                    </a:r>
                  </a:p>
                </p:txBody>
              </p:sp>
              <p:grpSp>
                <p:nvGrpSpPr>
                  <p:cNvPr id="16400" name="グループ化 47"/>
                  <p:cNvGrpSpPr>
                    <a:grpSpLocks/>
                  </p:cNvGrpSpPr>
                  <p:nvPr/>
                </p:nvGrpSpPr>
                <p:grpSpPr bwMode="auto">
                  <a:xfrm>
                    <a:off x="5254504" y="5575952"/>
                    <a:ext cx="435156" cy="431852"/>
                    <a:chOff x="5254504" y="5550536"/>
                    <a:chExt cx="435156" cy="431852"/>
                  </a:xfrm>
                </p:grpSpPr>
                <p:sp>
                  <p:nvSpPr>
                    <p:cNvPr id="20" name="円/楕円 19"/>
                    <p:cNvSpPr/>
                    <p:nvPr/>
                  </p:nvSpPr>
                  <p:spPr>
                    <a:xfrm>
                      <a:off x="5257681" y="5550536"/>
                      <a:ext cx="431979" cy="431852"/>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等号 20"/>
                    <p:cNvSpPr/>
                    <p:nvPr/>
                  </p:nvSpPr>
                  <p:spPr>
                    <a:xfrm>
                      <a:off x="5254504" y="5602906"/>
                      <a:ext cx="431780" cy="307869"/>
                    </a:xfrm>
                    <a:prstGeom prst="mathEqual">
                      <a:avLst>
                        <a:gd name="adj1" fmla="val 7487"/>
                        <a:gd name="adj2" fmla="val 18173"/>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28" name="角丸四角形 27"/>
                  <p:cNvSpPr/>
                  <p:nvPr/>
                </p:nvSpPr>
                <p:spPr>
                  <a:xfrm>
                    <a:off x="323967" y="4796756"/>
                    <a:ext cx="2160484" cy="1810718"/>
                  </a:xfrm>
                  <a:prstGeom prst="roundRect">
                    <a:avLst>
                      <a:gd name="adj" fmla="val 1012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給与収入</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930</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9" name="角丸四角形 28"/>
                  <p:cNvSpPr/>
                  <p:nvPr/>
                </p:nvSpPr>
                <p:spPr>
                  <a:xfrm>
                    <a:off x="2987664" y="4796756"/>
                    <a:ext cx="2160484" cy="1810718"/>
                  </a:xfrm>
                  <a:prstGeom prst="roundRect">
                    <a:avLst>
                      <a:gd name="adj" fmla="val 10357"/>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必要</a:t>
                    </a:r>
                    <a:r>
                      <a:rPr kumimoji="1" lang="ja-JP" altLang="en-US" dirty="0">
                        <a:solidFill>
                          <a:prstClr val="black"/>
                        </a:solidFill>
                        <a:latin typeface="HG丸ｺﾞｼｯｸM-PRO" panose="020F0600000000000000" pitchFamily="50" charset="-128"/>
                        <a:ea typeface="HG丸ｺﾞｼｯｸM-PRO" panose="020F0600000000000000" pitchFamily="50" charset="-128"/>
                      </a:rPr>
                      <a:t>経費</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dirty="0">
                        <a:solidFill>
                          <a:prstClr val="black"/>
                        </a:solidFill>
                        <a:latin typeface="HG丸ｺﾞｼｯｸM-PRO" panose="020F0600000000000000" pitchFamily="50" charset="-128"/>
                        <a:ea typeface="HG丸ｺﾞｼｯｸM-PRO" panose="020F0600000000000000" pitchFamily="50" charset="-128"/>
                      </a:rPr>
                      <a:t>1,220</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家計費　　</a:t>
                    </a:r>
                    <a:r>
                      <a:rPr kumimoji="1" lang="en-US" altLang="ja-JP" sz="1400" dirty="0">
                        <a:solidFill>
                          <a:prstClr val="black"/>
                        </a:solidFill>
                        <a:latin typeface="HG丸ｺﾞｼｯｸM-PRO" panose="020F0600000000000000" pitchFamily="50" charset="-128"/>
                        <a:ea typeface="HG丸ｺﾞｼｯｸM-PRO" panose="020F0600000000000000" pitchFamily="50" charset="-128"/>
                      </a:rPr>
                      <a:t>910</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（うち田舎への仕送り</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210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ローン元利払</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310</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 name="角丸四角形 29"/>
                  <p:cNvSpPr/>
                  <p:nvPr/>
                </p:nvSpPr>
                <p:spPr>
                  <a:xfrm>
                    <a:off x="5913286" y="4796756"/>
                    <a:ext cx="2868163" cy="802592"/>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不足分＝借金</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300</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6404" name="グループ化 31"/>
                  <p:cNvGrpSpPr>
                    <a:grpSpLocks/>
                  </p:cNvGrpSpPr>
                  <p:nvPr/>
                </p:nvGrpSpPr>
                <p:grpSpPr bwMode="auto">
                  <a:xfrm>
                    <a:off x="2522551" y="5580858"/>
                    <a:ext cx="433265" cy="431851"/>
                    <a:chOff x="2522551" y="1117004"/>
                    <a:chExt cx="433265" cy="506309"/>
                  </a:xfrm>
                </p:grpSpPr>
                <p:sp>
                  <p:nvSpPr>
                    <p:cNvPr id="33" name="円/楕円 32"/>
                    <p:cNvSpPr/>
                    <p:nvPr/>
                  </p:nvSpPr>
                  <p:spPr>
                    <a:xfrm>
                      <a:off x="2522551" y="1117004"/>
                      <a:ext cx="431979" cy="506309"/>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 name="減算記号 33"/>
                    <p:cNvSpPr/>
                    <p:nvPr/>
                  </p:nvSpPr>
                  <p:spPr>
                    <a:xfrm>
                      <a:off x="2524037" y="1342134"/>
                      <a:ext cx="431779" cy="70702"/>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16405" name="グループ化 35"/>
                  <p:cNvGrpSpPr>
                    <a:grpSpLocks/>
                  </p:cNvGrpSpPr>
                  <p:nvPr/>
                </p:nvGrpSpPr>
                <p:grpSpPr bwMode="auto">
                  <a:xfrm>
                    <a:off x="3203553" y="5952408"/>
                    <a:ext cx="1800138" cy="359877"/>
                    <a:chOff x="3203553" y="2084378"/>
                    <a:chExt cx="1800138" cy="421924"/>
                  </a:xfrm>
                </p:grpSpPr>
                <p:cxnSp>
                  <p:nvCxnSpPr>
                    <p:cNvPr id="37" name="直線コネクタ 36"/>
                    <p:cNvCxnSpPr/>
                    <p:nvPr/>
                  </p:nvCxnSpPr>
                  <p:spPr>
                    <a:xfrm>
                      <a:off x="3203553" y="2279332"/>
                      <a:ext cx="180013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6408" name="グループ化 17"/>
                    <p:cNvGrpSpPr>
                      <a:grpSpLocks/>
                    </p:cNvGrpSpPr>
                    <p:nvPr/>
                  </p:nvGrpSpPr>
                  <p:grpSpPr bwMode="auto">
                    <a:xfrm>
                      <a:off x="3884563" y="2084378"/>
                      <a:ext cx="359983" cy="421924"/>
                      <a:chOff x="4022573" y="2084378"/>
                      <a:chExt cx="359983" cy="421924"/>
                    </a:xfrm>
                  </p:grpSpPr>
                  <p:sp>
                    <p:nvSpPr>
                      <p:cNvPr id="39" name="円/楕円 38"/>
                      <p:cNvSpPr/>
                      <p:nvPr/>
                    </p:nvSpPr>
                    <p:spPr>
                      <a:xfrm>
                        <a:off x="4022573" y="2084378"/>
                        <a:ext cx="359983" cy="421924"/>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0" name="加算記号 39"/>
                      <p:cNvSpPr/>
                      <p:nvPr/>
                    </p:nvSpPr>
                    <p:spPr>
                      <a:xfrm>
                        <a:off x="4036483" y="2110020"/>
                        <a:ext cx="328248" cy="359090"/>
                      </a:xfrm>
                      <a:prstGeom prst="mathPlus">
                        <a:avLst>
                          <a:gd name="adj1" fmla="val 8128"/>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sp>
                <p:nvSpPr>
                  <p:cNvPr id="43" name="大かっこ 42"/>
                  <p:cNvSpPr/>
                  <p:nvPr/>
                </p:nvSpPr>
                <p:spPr>
                  <a:xfrm>
                    <a:off x="3059098" y="5502952"/>
                    <a:ext cx="2017615" cy="1042630"/>
                  </a:xfrm>
                  <a:prstGeom prst="bracketPair">
                    <a:avLst>
                      <a:gd name="adj" fmla="val 11857"/>
                    </a:avLst>
                  </a:prstGeom>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6397" name="テキスト ボックス 26"/>
                <p:cNvSpPr txBox="1">
                  <a:spLocks noChangeArrowheads="1"/>
                </p:cNvSpPr>
                <p:nvPr/>
              </p:nvSpPr>
              <p:spPr bwMode="auto">
                <a:xfrm>
                  <a:off x="6070587" y="5444997"/>
                  <a:ext cx="2736382"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その結果、年度末には</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52" name="角丸四角形 51"/>
              <p:cNvSpPr/>
              <p:nvPr/>
            </p:nvSpPr>
            <p:spPr bwMode="auto">
              <a:xfrm>
                <a:off x="5938724" y="5752717"/>
                <a:ext cx="2881255" cy="7191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27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ローン残高＝借金</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7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b="1" noProof="0" dirty="0">
                    <a:solidFill>
                      <a:prstClr val="black"/>
                    </a:solidFill>
                    <a:latin typeface="HG丸ｺﾞｼｯｸM-PRO" panose="020F0600000000000000" pitchFamily="50" charset="-128"/>
                    <a:ea typeface="HG丸ｺﾞｼｯｸM-PRO" panose="020F0600000000000000" pitchFamily="50" charset="-128"/>
                  </a:rPr>
                  <a:t> </a:t>
                </a:r>
                <a:r>
                  <a:rPr kumimoji="1" lang="en-US" altLang="ja-JP" sz="2800" b="1" dirty="0">
                    <a:solidFill>
                      <a:prstClr val="black"/>
                    </a:solidFill>
                    <a:latin typeface="HG丸ｺﾞｼｯｸM-PRO" panose="020F0600000000000000" pitchFamily="50" charset="-128"/>
                    <a:ea typeface="HG丸ｺﾞｼｯｸM-PRO" panose="020F0600000000000000" pitchFamily="50" charset="-128"/>
                  </a:rPr>
                  <a:t>1</a:t>
                </a:r>
                <a:r>
                  <a:rPr kumimoji="1" lang="ja-JP" altLang="en-US" sz="2800" b="1" dirty="0">
                    <a:solidFill>
                      <a:prstClr val="black"/>
                    </a:solidFill>
                    <a:latin typeface="HG丸ｺﾞｼｯｸM-PRO" panose="020F0600000000000000" pitchFamily="50" charset="-128"/>
                    <a:ea typeface="HG丸ｺﾞｼｯｸM-PRO" panose="020F0600000000000000" pitchFamily="50" charset="-128"/>
                  </a:rPr>
                  <a:t>億</a:t>
                </a:r>
                <a:r>
                  <a:rPr kumimoji="1" lang="en-US" altLang="ja-JP" sz="2800" b="1" dirty="0">
                    <a:solidFill>
                      <a:prstClr val="black"/>
                    </a:solidFill>
                    <a:latin typeface="HG丸ｺﾞｼｯｸM-PRO" panose="020F0600000000000000" pitchFamily="50" charset="-128"/>
                    <a:ea typeface="HG丸ｺﾞｼｯｸM-PRO" panose="020F0600000000000000" pitchFamily="50" charset="-128"/>
                  </a:rPr>
                  <a:t>1,450</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6395" name="Picture 3" descr="C:\Users\iwasaki\AppData\Local\Microsoft\Windows\Temporary Internet Files\Content.IE5\LYKVOW07\MC9004339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23" y="5453064"/>
                <a:ext cx="1170842" cy="117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3" name="テキスト ボックス 5"/>
          <p:cNvSpPr txBox="1">
            <a:spLocks noChangeArrowheads="1"/>
          </p:cNvSpPr>
          <p:nvPr/>
        </p:nvSpPr>
        <p:spPr bwMode="auto">
          <a:xfrm>
            <a:off x="341064" y="432169"/>
            <a:ext cx="608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日本の財政を家計に例えたら</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5" name="正方形/長方形 54"/>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我が国の財政</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847554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nodeType="afterGroup">
                            <p:stCondLst>
                              <p:cond delay="30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3763709233"/>
              </p:ext>
            </p:extLst>
          </p:nvPr>
        </p:nvGraphicFramePr>
        <p:xfrm>
          <a:off x="1392230" y="1482981"/>
          <a:ext cx="6113383" cy="3230154"/>
        </p:xfrm>
        <a:graphic>
          <a:graphicData uri="http://schemas.openxmlformats.org/drawingml/2006/chart">
            <c:chart xmlns:c="http://schemas.openxmlformats.org/drawingml/2006/chart" xmlns:r="http://schemas.openxmlformats.org/officeDocument/2006/relationships" r:id="rId2"/>
          </a:graphicData>
        </a:graphic>
      </p:graphicFrame>
      <p:sp>
        <p:nvSpPr>
          <p:cNvPr id="2" name="角丸四角形吹き出し 1"/>
          <p:cNvSpPr/>
          <p:nvPr/>
        </p:nvSpPr>
        <p:spPr>
          <a:xfrm>
            <a:off x="1366409" y="883606"/>
            <a:ext cx="1864601" cy="565786"/>
          </a:xfrm>
          <a:prstGeom prst="wedgeRoundRectCallout">
            <a:avLst>
              <a:gd name="adj1" fmla="val -21362"/>
              <a:gd name="adj2" fmla="val 77078"/>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200" b="1" dirty="0">
                <a:latin typeface="Yu Gothic UI" panose="020B0500000000000000" pitchFamily="50" charset="-128"/>
                <a:ea typeface="Yu Gothic UI" panose="020B0500000000000000" pitchFamily="50" charset="-128"/>
              </a:rPr>
              <a:t>国民負担率</a:t>
            </a:r>
            <a:endParaRPr kumimoji="1" lang="en-US" altLang="ja-JP" sz="1200" b="1" dirty="0">
              <a:latin typeface="Yu Gothic UI" panose="020B0500000000000000" pitchFamily="50" charset="-128"/>
              <a:ea typeface="Yu Gothic UI" panose="020B0500000000000000" pitchFamily="50" charset="-128"/>
            </a:endParaRPr>
          </a:p>
          <a:p>
            <a:pPr algn="ctr"/>
            <a:r>
              <a:rPr kumimoji="1" lang="ja-JP" altLang="en-US" sz="1050" b="1" dirty="0">
                <a:latin typeface="Yu Gothic UI" panose="020B0500000000000000" pitchFamily="50" charset="-128"/>
                <a:ea typeface="Yu Gothic UI" panose="020B0500000000000000" pitchFamily="50" charset="-128"/>
              </a:rPr>
              <a:t>（租税負担率</a:t>
            </a:r>
            <a:endParaRPr kumimoji="1" lang="en-US" altLang="ja-JP" sz="1050" b="1" dirty="0">
              <a:latin typeface="Yu Gothic UI" panose="020B0500000000000000" pitchFamily="50" charset="-128"/>
              <a:ea typeface="Yu Gothic UI" panose="020B0500000000000000" pitchFamily="50" charset="-128"/>
            </a:endParaRPr>
          </a:p>
          <a:p>
            <a:pPr algn="ctr"/>
            <a:r>
              <a:rPr kumimoji="1" lang="ja-JP" altLang="en-US" sz="1050" b="1" dirty="0">
                <a:latin typeface="Yu Gothic UI" panose="020B0500000000000000" pitchFamily="50" charset="-128"/>
                <a:ea typeface="Yu Gothic UI" panose="020B0500000000000000" pitchFamily="50" charset="-128"/>
              </a:rPr>
              <a:t>＋社会保障負担率）</a:t>
            </a:r>
          </a:p>
        </p:txBody>
      </p:sp>
      <p:sp>
        <p:nvSpPr>
          <p:cNvPr id="15363" name="テキスト ボックス 34"/>
          <p:cNvSpPr txBox="1">
            <a:spLocks noChangeArrowheads="1"/>
          </p:cNvSpPr>
          <p:nvPr/>
        </p:nvSpPr>
        <p:spPr bwMode="auto">
          <a:xfrm>
            <a:off x="898311" y="1396995"/>
            <a:ext cx="660333" cy="28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5" name="テキスト ボックス 2"/>
          <p:cNvSpPr txBox="1">
            <a:spLocks noChangeArrowheads="1"/>
          </p:cNvSpPr>
          <p:nvPr/>
        </p:nvSpPr>
        <p:spPr bwMode="auto">
          <a:xfrm>
            <a:off x="4173393" y="6553852"/>
            <a:ext cx="54424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出典：国民負担率は財務省</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老年人口比率は内閣府「高齢社会白書」を基に作成</a:t>
            </a:r>
          </a:p>
        </p:txBody>
      </p:sp>
      <p:pic>
        <p:nvPicPr>
          <p:cNvPr id="3075" name="Picture 3" descr="C:\Users\takahashi\Desktop\fl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555" y="4453288"/>
            <a:ext cx="5344045" cy="735733"/>
          </a:xfrm>
          <a:prstGeom prst="rect">
            <a:avLst/>
          </a:prstGeom>
          <a:noFill/>
          <a:extLst>
            <a:ext uri="{909E8E84-426E-40DD-AFC4-6F175D3DCCD1}">
              <a14:hiddenFill xmlns:a14="http://schemas.microsoft.com/office/drawing/2010/main">
                <a:solidFill>
                  <a:srgbClr val="FFFFFF"/>
                </a:solidFill>
              </a14:hiddenFill>
            </a:ext>
          </a:extLst>
        </p:spPr>
      </p:pic>
      <p:sp>
        <p:nvSpPr>
          <p:cNvPr id="43" name="角丸四角形吹き出し 1"/>
          <p:cNvSpPr>
            <a:spLocks noChangeArrowheads="1"/>
          </p:cNvSpPr>
          <p:nvPr/>
        </p:nvSpPr>
        <p:spPr bwMode="auto">
          <a:xfrm>
            <a:off x="162316" y="6183659"/>
            <a:ext cx="5608662" cy="340519"/>
          </a:xfrm>
          <a:prstGeom prst="wedgeRoundRectCallout">
            <a:avLst>
              <a:gd name="adj1" fmla="val 49904"/>
              <a:gd name="adj2" fmla="val -18770"/>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日本の国民負担率は、主要先進国と比べると低い水準にあります。</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星 12 4"/>
          <p:cNvSpPr/>
          <p:nvPr/>
        </p:nvSpPr>
        <p:spPr>
          <a:xfrm>
            <a:off x="6956639" y="6020603"/>
            <a:ext cx="2114073" cy="533935"/>
          </a:xfrm>
          <a:prstGeom prst="star12">
            <a:avLst>
              <a:gd name="adj" fmla="val 38964"/>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しかし</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テキスト ボックス 34"/>
          <p:cNvSpPr txBox="1">
            <a:spLocks noChangeArrowheads="1"/>
          </p:cNvSpPr>
          <p:nvPr/>
        </p:nvSpPr>
        <p:spPr bwMode="auto">
          <a:xfrm>
            <a:off x="888427" y="4891871"/>
            <a:ext cx="7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8" name="テキスト ボックス 5"/>
          <p:cNvSpPr txBox="1">
            <a:spLocks noChangeArrowheads="1"/>
          </p:cNvSpPr>
          <p:nvPr/>
        </p:nvSpPr>
        <p:spPr bwMode="auto">
          <a:xfrm>
            <a:off x="341064" y="432169"/>
            <a:ext cx="261417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国民負担率の国際比較</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 name="正方形/長方形 29"/>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国民負担率</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0" name="テキスト ボックス 5">
            <a:extLst>
              <a:ext uri="{FF2B5EF4-FFF2-40B4-BE49-F238E27FC236}">
                <a16:creationId xmlns:a16="http://schemas.microsoft.com/office/drawing/2014/main" id="{FF8659E6-C085-4E5B-9D4F-42FE11454423}"/>
              </a:ext>
            </a:extLst>
          </p:cNvPr>
          <p:cNvSpPr txBox="1">
            <a:spLocks noChangeArrowheads="1"/>
          </p:cNvSpPr>
          <p:nvPr/>
        </p:nvSpPr>
        <p:spPr bwMode="auto">
          <a:xfrm>
            <a:off x="190050" y="5737522"/>
            <a:ext cx="13680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lang="en-US" altLang="ja-JP" sz="1000" dirty="0">
                <a:solidFill>
                  <a:prstClr val="black"/>
                </a:solidFill>
                <a:latin typeface="HG丸ｺﾞｼｯｸM-PRO" panose="020F0600000000000000" pitchFamily="50" charset="-128"/>
                <a:ea typeface="HG丸ｺﾞｼｯｸM-PRO" panose="020F0600000000000000" pitchFamily="50" charset="-128"/>
              </a:rPr>
              <a:t>2020</a:t>
            </a:r>
            <a:r>
              <a:rPr lang="ja-JP" altLang="en-US" sz="1000" dirty="0">
                <a:solidFill>
                  <a:prstClr val="black"/>
                </a:solidFill>
                <a:latin typeface="HG丸ｺﾞｼｯｸM-PRO" panose="020F0600000000000000" pitchFamily="50" charset="-128"/>
                <a:ea typeface="HG丸ｺﾞｼｯｸM-PRO" panose="020F0600000000000000" pitchFamily="50" charset="-128"/>
              </a:rPr>
              <a:t>年</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bwMode="auto">
          <a:xfrm>
            <a:off x="4707162" y="1857265"/>
            <a:ext cx="61200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a:solidFill>
                  <a:schemeClr val="tx1"/>
                </a:solidFill>
              </a:rPr>
              <a:t>53.4</a:t>
            </a:r>
            <a:endParaRPr kumimoji="1" lang="ja-JP" altLang="en-US" sz="1100" dirty="0">
              <a:solidFill>
                <a:schemeClr val="tx1"/>
              </a:solidFill>
            </a:endParaRPr>
          </a:p>
        </p:txBody>
      </p:sp>
      <p:sp>
        <p:nvSpPr>
          <p:cNvPr id="20" name="正方形/長方形 19"/>
          <p:cNvSpPr/>
          <p:nvPr/>
        </p:nvSpPr>
        <p:spPr bwMode="auto">
          <a:xfrm>
            <a:off x="5645836" y="1790133"/>
            <a:ext cx="61200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a:solidFill>
                  <a:schemeClr val="tx1"/>
                </a:solidFill>
              </a:rPr>
              <a:t>55.2</a:t>
            </a:r>
            <a:endParaRPr kumimoji="1" lang="ja-JP" altLang="en-US" sz="1100" dirty="0">
              <a:solidFill>
                <a:schemeClr val="tx1"/>
              </a:solidFill>
            </a:endParaRPr>
          </a:p>
        </p:txBody>
      </p:sp>
      <p:sp>
        <p:nvSpPr>
          <p:cNvPr id="21" name="正方形/長方形 20"/>
          <p:cNvSpPr/>
          <p:nvPr/>
        </p:nvSpPr>
        <p:spPr bwMode="auto">
          <a:xfrm>
            <a:off x="6587295" y="1480678"/>
            <a:ext cx="61200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a:solidFill>
                  <a:schemeClr val="tx1"/>
                </a:solidFill>
              </a:rPr>
              <a:t>64.8</a:t>
            </a:r>
            <a:endParaRPr kumimoji="1" lang="ja-JP" altLang="en-US" sz="1100" dirty="0">
              <a:solidFill>
                <a:schemeClr val="tx1"/>
              </a:solidFill>
            </a:endParaRPr>
          </a:p>
        </p:txBody>
      </p:sp>
      <p:sp>
        <p:nvSpPr>
          <p:cNvPr id="22" name="正方形/長方形 21"/>
          <p:cNvSpPr/>
          <p:nvPr/>
        </p:nvSpPr>
        <p:spPr bwMode="auto">
          <a:xfrm>
            <a:off x="1891555" y="2103871"/>
            <a:ext cx="61200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a:solidFill>
                  <a:schemeClr val="tx1"/>
                </a:solidFill>
              </a:rPr>
              <a:t>45.7</a:t>
            </a:r>
            <a:endParaRPr kumimoji="1" lang="ja-JP" altLang="en-US" sz="1100" dirty="0">
              <a:solidFill>
                <a:schemeClr val="tx1"/>
              </a:solidFill>
            </a:endParaRPr>
          </a:p>
        </p:txBody>
      </p:sp>
      <p:sp>
        <p:nvSpPr>
          <p:cNvPr id="23" name="正方形/長方形 22"/>
          <p:cNvSpPr/>
          <p:nvPr/>
        </p:nvSpPr>
        <p:spPr bwMode="auto">
          <a:xfrm>
            <a:off x="2828165" y="2462888"/>
            <a:ext cx="61200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a:solidFill>
                  <a:schemeClr val="tx1"/>
                </a:solidFill>
              </a:rPr>
              <a:t>34.2</a:t>
            </a:r>
            <a:endParaRPr kumimoji="1" lang="ja-JP" altLang="en-US" sz="1100" dirty="0">
              <a:solidFill>
                <a:schemeClr val="tx1"/>
              </a:solidFill>
            </a:endParaRPr>
          </a:p>
        </p:txBody>
      </p:sp>
      <p:sp>
        <p:nvSpPr>
          <p:cNvPr id="24" name="正方形/長方形 23"/>
          <p:cNvSpPr/>
          <p:nvPr/>
        </p:nvSpPr>
        <p:spPr bwMode="auto">
          <a:xfrm>
            <a:off x="3770497" y="1966711"/>
            <a:ext cx="61200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a:solidFill>
                  <a:schemeClr val="tx1"/>
                </a:solidFill>
              </a:rPr>
              <a:t>49.8</a:t>
            </a:r>
            <a:endParaRPr kumimoji="1" lang="ja-JP" altLang="en-US" sz="1100" dirty="0">
              <a:solidFill>
                <a:schemeClr val="tx1"/>
              </a:solidFill>
            </a:endParaRPr>
          </a:p>
        </p:txBody>
      </p:sp>
      <p:graphicFrame>
        <p:nvGraphicFramePr>
          <p:cNvPr id="7" name="グラフ 6"/>
          <p:cNvGraphicFramePr/>
          <p:nvPr>
            <p:extLst>
              <p:ext uri="{D42A27DB-BD31-4B8C-83A1-F6EECF244321}">
                <p14:modId xmlns:p14="http://schemas.microsoft.com/office/powerpoint/2010/main" val="2913806645"/>
              </p:ext>
            </p:extLst>
          </p:nvPr>
        </p:nvGraphicFramePr>
        <p:xfrm>
          <a:off x="1428805" y="4999891"/>
          <a:ext cx="5985007" cy="1193034"/>
        </p:xfrm>
        <a:graphic>
          <a:graphicData uri="http://schemas.openxmlformats.org/drawingml/2006/chart">
            <c:chart xmlns:c="http://schemas.openxmlformats.org/drawingml/2006/chart" xmlns:r="http://schemas.openxmlformats.org/officeDocument/2006/relationships" r:id="rId4"/>
          </a:graphicData>
        </a:graphic>
      </p:graphicFrame>
      <p:grpSp>
        <p:nvGrpSpPr>
          <p:cNvPr id="31" name="グループ化 30"/>
          <p:cNvGrpSpPr/>
          <p:nvPr/>
        </p:nvGrpSpPr>
        <p:grpSpPr>
          <a:xfrm>
            <a:off x="3412733" y="709994"/>
            <a:ext cx="1225724" cy="687001"/>
            <a:chOff x="3412733" y="709994"/>
            <a:chExt cx="1225724" cy="687001"/>
          </a:xfrm>
        </p:grpSpPr>
        <p:pic>
          <p:nvPicPr>
            <p:cNvPr id="12" name="図 11"/>
            <p:cNvPicPr>
              <a:picLocks noChangeAspect="1"/>
            </p:cNvPicPr>
            <p:nvPr/>
          </p:nvPicPr>
          <p:blipFill>
            <a:blip r:embed="rId5"/>
            <a:stretch>
              <a:fillRect/>
            </a:stretch>
          </p:blipFill>
          <p:spPr>
            <a:xfrm>
              <a:off x="3412733" y="781142"/>
              <a:ext cx="186807" cy="160862"/>
            </a:xfrm>
            <a:prstGeom prst="rect">
              <a:avLst/>
            </a:prstGeom>
          </p:spPr>
        </p:pic>
        <p:sp>
          <p:nvSpPr>
            <p:cNvPr id="33" name="テキスト ボックス 32"/>
            <p:cNvSpPr txBox="1"/>
            <p:nvPr/>
          </p:nvSpPr>
          <p:spPr>
            <a:xfrm>
              <a:off x="3553773" y="709994"/>
              <a:ext cx="1018227" cy="292388"/>
            </a:xfrm>
            <a:prstGeom prst="rect">
              <a:avLst/>
            </a:prstGeom>
            <a:noFill/>
          </p:spPr>
          <p:txBody>
            <a:bodyPr wrap="none" rtlCol="0">
              <a:spAutoFit/>
            </a:bodyPr>
            <a:lstStyle/>
            <a:p>
              <a:r>
                <a:rPr kumimoji="1" lang="ja-JP" altLang="en-US" sz="1300" dirty="0">
                  <a:latin typeface="Yu Gothic UI" panose="020B0500000000000000" pitchFamily="50" charset="-128"/>
                  <a:ea typeface="Yu Gothic UI" panose="020B0500000000000000" pitchFamily="50" charset="-128"/>
                </a:rPr>
                <a:t>租税負担率</a:t>
              </a:r>
            </a:p>
          </p:txBody>
        </p:sp>
        <p:grpSp>
          <p:nvGrpSpPr>
            <p:cNvPr id="27" name="グループ化 26"/>
            <p:cNvGrpSpPr/>
            <p:nvPr/>
          </p:nvGrpSpPr>
          <p:grpSpPr>
            <a:xfrm>
              <a:off x="3553773" y="942318"/>
              <a:ext cx="1084684" cy="454677"/>
              <a:chOff x="4549441" y="1151967"/>
              <a:chExt cx="1156627" cy="454677"/>
            </a:xfrm>
          </p:grpSpPr>
          <p:grpSp>
            <p:nvGrpSpPr>
              <p:cNvPr id="26" name="グループ化 25"/>
              <p:cNvGrpSpPr/>
              <p:nvPr/>
            </p:nvGrpSpPr>
            <p:grpSpPr>
              <a:xfrm>
                <a:off x="4549441" y="1151967"/>
                <a:ext cx="1156627" cy="420198"/>
                <a:chOff x="4549441" y="1151967"/>
                <a:chExt cx="1156627" cy="420198"/>
              </a:xfrm>
            </p:grpSpPr>
            <p:sp>
              <p:nvSpPr>
                <p:cNvPr id="14" name="角丸四角形 13"/>
                <p:cNvSpPr/>
                <p:nvPr/>
              </p:nvSpPr>
              <p:spPr>
                <a:xfrm>
                  <a:off x="4549441" y="1176165"/>
                  <a:ext cx="1156627" cy="396000"/>
                </a:xfrm>
                <a:prstGeom prst="round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p:nvPr/>
              </p:nvCxnSpPr>
              <p:spPr>
                <a:xfrm>
                  <a:off x="4659053" y="1369586"/>
                  <a:ext cx="936000" cy="0"/>
                </a:xfrm>
                <a:prstGeom prst="line">
                  <a:avLst/>
                </a:prstGeom>
                <a:ln w="19050"/>
              </p:spPr>
              <p:style>
                <a:lnRef idx="1">
                  <a:schemeClr val="dk1"/>
                </a:lnRef>
                <a:fillRef idx="0">
                  <a:schemeClr val="dk1"/>
                </a:fillRef>
                <a:effectRef idx="0">
                  <a:schemeClr val="dk1"/>
                </a:effectRef>
                <a:fontRef idx="minor">
                  <a:schemeClr val="tx1"/>
                </a:fontRef>
              </p:style>
            </p:cxnSp>
            <p:sp>
              <p:nvSpPr>
                <p:cNvPr id="38" name="テキスト ボックス 37"/>
                <p:cNvSpPr txBox="1"/>
                <p:nvPr/>
              </p:nvSpPr>
              <p:spPr>
                <a:xfrm>
                  <a:off x="4567721" y="1151967"/>
                  <a:ext cx="1107996" cy="276999"/>
                </a:xfrm>
                <a:prstGeom prst="rect">
                  <a:avLst/>
                </a:prstGeom>
                <a:noFill/>
              </p:spPr>
              <p:txBody>
                <a:bodyPr wrap="none" rtlCol="0">
                  <a:spAutoFit/>
                </a:bodyPr>
                <a:lstStyle/>
                <a:p>
                  <a:pPr algn="ctr"/>
                  <a:r>
                    <a:rPr kumimoji="1" lang="ja-JP" altLang="en-US" sz="1200" b="1" dirty="0">
                      <a:latin typeface="Yu Gothic UI" panose="020B0500000000000000" pitchFamily="50" charset="-128"/>
                      <a:ea typeface="Yu Gothic UI" panose="020B0500000000000000" pitchFamily="50" charset="-128"/>
                    </a:rPr>
                    <a:t>国税＋地方税</a:t>
                  </a:r>
                </a:p>
              </p:txBody>
            </p:sp>
          </p:grpSp>
          <p:sp>
            <p:nvSpPr>
              <p:cNvPr id="39" name="テキスト ボックス 38"/>
              <p:cNvSpPr txBox="1"/>
              <p:nvPr/>
            </p:nvSpPr>
            <p:spPr>
              <a:xfrm>
                <a:off x="4724697" y="1329645"/>
                <a:ext cx="800219" cy="276999"/>
              </a:xfrm>
              <a:prstGeom prst="rect">
                <a:avLst/>
              </a:prstGeom>
              <a:noFill/>
            </p:spPr>
            <p:txBody>
              <a:bodyPr wrap="none" rtlCol="0">
                <a:spAutoFit/>
              </a:bodyPr>
              <a:lstStyle/>
              <a:p>
                <a:pPr algn="ctr"/>
                <a:r>
                  <a:rPr kumimoji="1" lang="ja-JP" altLang="en-US" sz="1200" b="1" dirty="0">
                    <a:latin typeface="Yu Gothic UI" panose="020B0500000000000000" pitchFamily="50" charset="-128"/>
                    <a:ea typeface="Yu Gothic UI" panose="020B0500000000000000" pitchFamily="50" charset="-128"/>
                  </a:rPr>
                  <a:t>国民所得</a:t>
                </a:r>
              </a:p>
            </p:txBody>
          </p:sp>
        </p:grpSp>
      </p:grpSp>
      <p:grpSp>
        <p:nvGrpSpPr>
          <p:cNvPr id="29" name="グループ化 28"/>
          <p:cNvGrpSpPr/>
          <p:nvPr/>
        </p:nvGrpSpPr>
        <p:grpSpPr>
          <a:xfrm>
            <a:off x="5127784" y="715379"/>
            <a:ext cx="1490052" cy="705416"/>
            <a:chOff x="5402104" y="715379"/>
            <a:chExt cx="1490052" cy="705416"/>
          </a:xfrm>
        </p:grpSpPr>
        <p:sp>
          <p:nvSpPr>
            <p:cNvPr id="13" name="テキスト ボックス 12"/>
            <p:cNvSpPr txBox="1"/>
            <p:nvPr/>
          </p:nvSpPr>
          <p:spPr>
            <a:xfrm>
              <a:off x="5540504" y="715379"/>
              <a:ext cx="1351652" cy="292388"/>
            </a:xfrm>
            <a:prstGeom prst="rect">
              <a:avLst/>
            </a:prstGeom>
            <a:noFill/>
          </p:spPr>
          <p:txBody>
            <a:bodyPr wrap="none" rtlCol="0">
              <a:spAutoFit/>
            </a:bodyPr>
            <a:lstStyle/>
            <a:p>
              <a:r>
                <a:rPr kumimoji="1" lang="ja-JP" altLang="en-US" sz="1300" dirty="0">
                  <a:latin typeface="Yu Gothic UI" panose="020B0500000000000000" pitchFamily="50" charset="-128"/>
                  <a:ea typeface="Yu Gothic UI" panose="020B0500000000000000" pitchFamily="50" charset="-128"/>
                </a:rPr>
                <a:t>社会保障負担率</a:t>
              </a:r>
            </a:p>
          </p:txBody>
        </p:sp>
        <p:pic>
          <p:nvPicPr>
            <p:cNvPr id="11" name="図 10"/>
            <p:cNvPicPr>
              <a:picLocks noChangeAspect="1"/>
            </p:cNvPicPr>
            <p:nvPr/>
          </p:nvPicPr>
          <p:blipFill>
            <a:blip r:embed="rId6"/>
            <a:stretch>
              <a:fillRect/>
            </a:stretch>
          </p:blipFill>
          <p:spPr>
            <a:xfrm>
              <a:off x="5402104" y="784552"/>
              <a:ext cx="186807" cy="160862"/>
            </a:xfrm>
            <a:prstGeom prst="rect">
              <a:avLst/>
            </a:prstGeom>
          </p:spPr>
        </p:pic>
        <p:grpSp>
          <p:nvGrpSpPr>
            <p:cNvPr id="42" name="グループ化 41"/>
            <p:cNvGrpSpPr/>
            <p:nvPr/>
          </p:nvGrpSpPr>
          <p:grpSpPr>
            <a:xfrm>
              <a:off x="5554925" y="966118"/>
              <a:ext cx="976178" cy="454677"/>
              <a:chOff x="4549442" y="1151967"/>
              <a:chExt cx="976178" cy="454677"/>
            </a:xfrm>
          </p:grpSpPr>
          <p:grpSp>
            <p:nvGrpSpPr>
              <p:cNvPr id="44" name="グループ化 43"/>
              <p:cNvGrpSpPr/>
              <p:nvPr/>
            </p:nvGrpSpPr>
            <p:grpSpPr>
              <a:xfrm>
                <a:off x="4549442" y="1151967"/>
                <a:ext cx="976178" cy="420198"/>
                <a:chOff x="4549442" y="1151967"/>
                <a:chExt cx="976178" cy="420198"/>
              </a:xfrm>
            </p:grpSpPr>
            <p:sp>
              <p:nvSpPr>
                <p:cNvPr id="47" name="角丸四角形 46"/>
                <p:cNvSpPr/>
                <p:nvPr/>
              </p:nvSpPr>
              <p:spPr>
                <a:xfrm>
                  <a:off x="4549442" y="1176165"/>
                  <a:ext cx="975222" cy="396000"/>
                </a:xfrm>
                <a:prstGeom prst="round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p:cNvCxnSpPr/>
                <p:nvPr/>
              </p:nvCxnSpPr>
              <p:spPr>
                <a:xfrm>
                  <a:off x="4659053" y="1369586"/>
                  <a:ext cx="756000" cy="0"/>
                </a:xfrm>
                <a:prstGeom prst="line">
                  <a:avLst/>
                </a:prstGeom>
                <a:ln w="19050"/>
              </p:spPr>
              <p:style>
                <a:lnRef idx="1">
                  <a:schemeClr val="dk1"/>
                </a:lnRef>
                <a:fillRef idx="0">
                  <a:schemeClr val="dk1"/>
                </a:fillRef>
                <a:effectRef idx="0">
                  <a:schemeClr val="dk1"/>
                </a:effectRef>
                <a:fontRef idx="minor">
                  <a:schemeClr val="tx1"/>
                </a:fontRef>
              </p:style>
            </p:cxnSp>
            <p:sp>
              <p:nvSpPr>
                <p:cNvPr id="51" name="テキスト ボックス 50"/>
                <p:cNvSpPr txBox="1"/>
                <p:nvPr/>
              </p:nvSpPr>
              <p:spPr>
                <a:xfrm>
                  <a:off x="4571513" y="1151967"/>
                  <a:ext cx="954107" cy="276999"/>
                </a:xfrm>
                <a:prstGeom prst="rect">
                  <a:avLst/>
                </a:prstGeom>
                <a:noFill/>
              </p:spPr>
              <p:txBody>
                <a:bodyPr wrap="none" rtlCol="0">
                  <a:spAutoFit/>
                </a:bodyPr>
                <a:lstStyle/>
                <a:p>
                  <a:pPr algn="ctr"/>
                  <a:r>
                    <a:rPr kumimoji="1" lang="ja-JP" altLang="en-US" sz="1200" b="1" dirty="0">
                      <a:latin typeface="Yu Gothic UI" panose="020B0500000000000000" pitchFamily="50" charset="-128"/>
                      <a:ea typeface="Yu Gothic UI" panose="020B0500000000000000" pitchFamily="50" charset="-128"/>
                    </a:rPr>
                    <a:t>社会保険料</a:t>
                  </a:r>
                </a:p>
              </p:txBody>
            </p:sp>
          </p:grpSp>
          <p:sp>
            <p:nvSpPr>
              <p:cNvPr id="46" name="テキスト ボックス 45"/>
              <p:cNvSpPr txBox="1"/>
              <p:nvPr/>
            </p:nvSpPr>
            <p:spPr>
              <a:xfrm>
                <a:off x="4636943" y="1329645"/>
                <a:ext cx="800219" cy="276999"/>
              </a:xfrm>
              <a:prstGeom prst="rect">
                <a:avLst/>
              </a:prstGeom>
              <a:noFill/>
            </p:spPr>
            <p:txBody>
              <a:bodyPr wrap="none" rtlCol="0">
                <a:spAutoFit/>
              </a:bodyPr>
              <a:lstStyle/>
              <a:p>
                <a:pPr algn="ctr"/>
                <a:r>
                  <a:rPr kumimoji="1" lang="ja-JP" altLang="en-US" sz="1200" b="1" dirty="0">
                    <a:latin typeface="Yu Gothic UI" panose="020B0500000000000000" pitchFamily="50" charset="-128"/>
                    <a:ea typeface="Yu Gothic UI" panose="020B0500000000000000" pitchFamily="50" charset="-128"/>
                  </a:rPr>
                  <a:t>国民所得</a:t>
                </a:r>
              </a:p>
            </p:txBody>
          </p:sp>
        </p:grpSp>
      </p:grpSp>
      <p:grpSp>
        <p:nvGrpSpPr>
          <p:cNvPr id="32" name="グループ化 31"/>
          <p:cNvGrpSpPr/>
          <p:nvPr/>
        </p:nvGrpSpPr>
        <p:grpSpPr>
          <a:xfrm>
            <a:off x="7004156" y="703937"/>
            <a:ext cx="2018132" cy="716135"/>
            <a:chOff x="7004156" y="703937"/>
            <a:chExt cx="2018132" cy="716135"/>
          </a:xfrm>
        </p:grpSpPr>
        <p:pic>
          <p:nvPicPr>
            <p:cNvPr id="10" name="図 9"/>
            <p:cNvPicPr>
              <a:picLocks noChangeAspect="1"/>
            </p:cNvPicPr>
            <p:nvPr/>
          </p:nvPicPr>
          <p:blipFill>
            <a:blip r:embed="rId7"/>
            <a:stretch>
              <a:fillRect/>
            </a:stretch>
          </p:blipFill>
          <p:spPr>
            <a:xfrm>
              <a:off x="7004156" y="761916"/>
              <a:ext cx="207564" cy="176429"/>
            </a:xfrm>
            <a:prstGeom prst="rect">
              <a:avLst/>
            </a:prstGeom>
          </p:spPr>
        </p:pic>
        <p:sp>
          <p:nvSpPr>
            <p:cNvPr id="34" name="テキスト ボックス 33"/>
            <p:cNvSpPr txBox="1"/>
            <p:nvPr/>
          </p:nvSpPr>
          <p:spPr>
            <a:xfrm>
              <a:off x="7170499" y="703937"/>
              <a:ext cx="1851789" cy="292388"/>
            </a:xfrm>
            <a:prstGeom prst="rect">
              <a:avLst/>
            </a:prstGeom>
            <a:noFill/>
          </p:spPr>
          <p:txBody>
            <a:bodyPr wrap="none" rtlCol="0">
              <a:spAutoFit/>
            </a:bodyPr>
            <a:lstStyle/>
            <a:p>
              <a:r>
                <a:rPr kumimoji="1" lang="ja-JP" altLang="en-US" sz="1300" dirty="0">
                  <a:latin typeface="Yu Gothic UI" panose="020B0500000000000000" pitchFamily="50" charset="-128"/>
                  <a:ea typeface="Yu Gothic UI" panose="020B0500000000000000" pitchFamily="50" charset="-128"/>
                </a:rPr>
                <a:t>財政赤字対国民所得比</a:t>
              </a:r>
            </a:p>
          </p:txBody>
        </p:sp>
        <p:grpSp>
          <p:nvGrpSpPr>
            <p:cNvPr id="55" name="グループ化 54"/>
            <p:cNvGrpSpPr/>
            <p:nvPr/>
          </p:nvGrpSpPr>
          <p:grpSpPr>
            <a:xfrm>
              <a:off x="7188185" y="965395"/>
              <a:ext cx="975222" cy="454677"/>
              <a:chOff x="4549442" y="1151967"/>
              <a:chExt cx="975222" cy="454677"/>
            </a:xfrm>
          </p:grpSpPr>
          <p:grpSp>
            <p:nvGrpSpPr>
              <p:cNvPr id="56" name="グループ化 55"/>
              <p:cNvGrpSpPr/>
              <p:nvPr/>
            </p:nvGrpSpPr>
            <p:grpSpPr>
              <a:xfrm>
                <a:off x="4549442" y="1151967"/>
                <a:ext cx="975222" cy="420198"/>
                <a:chOff x="4549442" y="1151967"/>
                <a:chExt cx="975222" cy="420198"/>
              </a:xfrm>
            </p:grpSpPr>
            <p:sp>
              <p:nvSpPr>
                <p:cNvPr id="58" name="角丸四角形 57"/>
                <p:cNvSpPr/>
                <p:nvPr/>
              </p:nvSpPr>
              <p:spPr>
                <a:xfrm>
                  <a:off x="4549442" y="1176165"/>
                  <a:ext cx="975222" cy="396000"/>
                </a:xfrm>
                <a:prstGeom prst="round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p:cNvCxnSpPr/>
                <p:nvPr/>
              </p:nvCxnSpPr>
              <p:spPr>
                <a:xfrm>
                  <a:off x="4659053" y="1369586"/>
                  <a:ext cx="756000" cy="0"/>
                </a:xfrm>
                <a:prstGeom prst="line">
                  <a:avLst/>
                </a:prstGeom>
                <a:ln w="19050"/>
              </p:spPr>
              <p:style>
                <a:lnRef idx="1">
                  <a:schemeClr val="dk1"/>
                </a:lnRef>
                <a:fillRef idx="0">
                  <a:schemeClr val="dk1"/>
                </a:fillRef>
                <a:effectRef idx="0">
                  <a:schemeClr val="dk1"/>
                </a:effectRef>
                <a:fontRef idx="minor">
                  <a:schemeClr val="tx1"/>
                </a:fontRef>
              </p:style>
            </p:cxnSp>
            <p:sp>
              <p:nvSpPr>
                <p:cNvPr id="60" name="テキスト ボックス 59"/>
                <p:cNvSpPr txBox="1"/>
                <p:nvPr/>
              </p:nvSpPr>
              <p:spPr>
                <a:xfrm>
                  <a:off x="4648457" y="1151967"/>
                  <a:ext cx="800219" cy="276999"/>
                </a:xfrm>
                <a:prstGeom prst="rect">
                  <a:avLst/>
                </a:prstGeom>
                <a:noFill/>
              </p:spPr>
              <p:txBody>
                <a:bodyPr wrap="none" rtlCol="0">
                  <a:spAutoFit/>
                </a:bodyPr>
                <a:lstStyle/>
                <a:p>
                  <a:pPr algn="ctr"/>
                  <a:r>
                    <a:rPr kumimoji="1" lang="ja-JP" altLang="en-US" sz="1200" b="1" dirty="0">
                      <a:latin typeface="Yu Gothic UI" panose="020B0500000000000000" pitchFamily="50" charset="-128"/>
                      <a:ea typeface="Yu Gothic UI" panose="020B0500000000000000" pitchFamily="50" charset="-128"/>
                    </a:rPr>
                    <a:t>財政赤字</a:t>
                  </a:r>
                </a:p>
              </p:txBody>
            </p:sp>
          </p:grpSp>
          <p:sp>
            <p:nvSpPr>
              <p:cNvPr id="57" name="テキスト ボックス 56"/>
              <p:cNvSpPr txBox="1"/>
              <p:nvPr/>
            </p:nvSpPr>
            <p:spPr>
              <a:xfrm>
                <a:off x="4636943" y="1329645"/>
                <a:ext cx="800219" cy="276999"/>
              </a:xfrm>
              <a:prstGeom prst="rect">
                <a:avLst/>
              </a:prstGeom>
              <a:noFill/>
            </p:spPr>
            <p:txBody>
              <a:bodyPr wrap="none" rtlCol="0">
                <a:spAutoFit/>
              </a:bodyPr>
              <a:lstStyle/>
              <a:p>
                <a:pPr algn="ctr"/>
                <a:r>
                  <a:rPr kumimoji="1" lang="ja-JP" altLang="en-US" sz="1200" b="1" dirty="0">
                    <a:latin typeface="Yu Gothic UI" panose="020B0500000000000000" pitchFamily="50" charset="-128"/>
                    <a:ea typeface="Yu Gothic UI" panose="020B0500000000000000" pitchFamily="50" charset="-128"/>
                  </a:rPr>
                  <a:t>国民所得</a:t>
                </a:r>
              </a:p>
            </p:txBody>
          </p:sp>
        </p:grpSp>
      </p:grpSp>
      <p:sp>
        <p:nvSpPr>
          <p:cNvPr id="3" name="テキスト ボックス 2"/>
          <p:cNvSpPr txBox="1"/>
          <p:nvPr/>
        </p:nvSpPr>
        <p:spPr>
          <a:xfrm>
            <a:off x="309132" y="2029587"/>
            <a:ext cx="415498" cy="1038105"/>
          </a:xfrm>
          <a:prstGeom prst="rect">
            <a:avLst/>
          </a:prstGeom>
          <a:noFill/>
        </p:spPr>
        <p:txBody>
          <a:bodyPr vert="eaVert" wrap="none" rtlCol="0">
            <a:spAutoFit/>
          </a:bodyPr>
          <a:lstStyle/>
          <a:p>
            <a:r>
              <a:rPr kumimoji="1" lang="ja-JP" altLang="en-US" sz="1500" b="1" dirty="0"/>
              <a:t>国民負担率</a:t>
            </a:r>
          </a:p>
        </p:txBody>
      </p:sp>
      <p:sp>
        <p:nvSpPr>
          <p:cNvPr id="52" name="テキスト ボックス 51"/>
          <p:cNvSpPr txBox="1"/>
          <p:nvPr/>
        </p:nvSpPr>
        <p:spPr>
          <a:xfrm>
            <a:off x="223785" y="4687330"/>
            <a:ext cx="650306" cy="1071191"/>
          </a:xfrm>
          <a:prstGeom prst="rect">
            <a:avLst/>
          </a:prstGeom>
          <a:noFill/>
        </p:spPr>
        <p:txBody>
          <a:bodyPr vert="eaVert" wrap="none" rtlCol="0">
            <a:spAutoFit/>
          </a:bodyPr>
          <a:lstStyle/>
          <a:p>
            <a:pPr algn="ctr"/>
            <a:r>
              <a:rPr kumimoji="1" lang="ja-JP" altLang="en-US" sz="1500" b="1" dirty="0"/>
              <a:t>（</a:t>
            </a:r>
            <a:r>
              <a:rPr kumimoji="1" lang="en-US" altLang="ja-JP" sz="1500" b="1" dirty="0"/>
              <a:t>65</a:t>
            </a:r>
            <a:r>
              <a:rPr kumimoji="1" lang="ja-JP" altLang="en-US" sz="1500" b="1" dirty="0"/>
              <a:t>歳以上）</a:t>
            </a:r>
            <a:endParaRPr kumimoji="1" lang="en-US" altLang="ja-JP" sz="1500" b="1" dirty="0"/>
          </a:p>
          <a:p>
            <a:pPr algn="ctr"/>
            <a:r>
              <a:rPr kumimoji="1" lang="ja-JP" altLang="en-US" sz="1500" b="1" dirty="0"/>
              <a:t>高齢化率</a:t>
            </a:r>
          </a:p>
        </p:txBody>
      </p:sp>
      <p:sp>
        <p:nvSpPr>
          <p:cNvPr id="54" name="テキスト ボックス 5">
            <a:extLst>
              <a:ext uri="{FF2B5EF4-FFF2-40B4-BE49-F238E27FC236}">
                <a16:creationId xmlns:a16="http://schemas.microsoft.com/office/drawing/2014/main" id="{D729649E-B3A5-43DE-BB42-A3B40A03DDC6}"/>
              </a:ext>
            </a:extLst>
          </p:cNvPr>
          <p:cNvSpPr txBox="1">
            <a:spLocks noChangeArrowheads="1"/>
          </p:cNvSpPr>
          <p:nvPr/>
        </p:nvSpPr>
        <p:spPr bwMode="auto">
          <a:xfrm>
            <a:off x="171071" y="3043462"/>
            <a:ext cx="13352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※2023</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年度実績</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002550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10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400" fill="hold"/>
                                        <p:tgtEl>
                                          <p:spTgt spid="43"/>
                                        </p:tgtEl>
                                        <p:attrNameLst>
                                          <p:attrName>ppt_x</p:attrName>
                                        </p:attrNameLst>
                                      </p:cBhvr>
                                      <p:tavLst>
                                        <p:tav tm="0">
                                          <p:val>
                                            <p:strVal val="#ppt_x"/>
                                          </p:val>
                                        </p:tav>
                                        <p:tav tm="100000">
                                          <p:val>
                                            <p:strVal val="#ppt_x"/>
                                          </p:val>
                                        </p:tav>
                                      </p:tavLst>
                                    </p:anim>
                                    <p:anim calcmode="lin" valueType="num">
                                      <p:cBhvr additive="base">
                                        <p:cTn id="8" dur="1400" fill="hold"/>
                                        <p:tgtEl>
                                          <p:spTgt spid="4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53" presetClass="entr" presetSubtype="16" fill="hold" nodeType="afterEffect">
                                  <p:stCondLst>
                                    <p:cond delay="1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522358" y="1618509"/>
            <a:ext cx="1779777" cy="64359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4" name="角丸四角形 13"/>
          <p:cNvSpPr/>
          <p:nvPr/>
        </p:nvSpPr>
        <p:spPr>
          <a:xfrm>
            <a:off x="522359" y="883774"/>
            <a:ext cx="1779777" cy="64359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grpSp>
        <p:nvGrpSpPr>
          <p:cNvPr id="10" name="グループ化 9"/>
          <p:cNvGrpSpPr>
            <a:grpSpLocks/>
          </p:cNvGrpSpPr>
          <p:nvPr/>
        </p:nvGrpSpPr>
        <p:grpSpPr bwMode="auto">
          <a:xfrm>
            <a:off x="2094001" y="3709504"/>
            <a:ext cx="5118481" cy="1389938"/>
            <a:chOff x="2059933" y="4312823"/>
            <a:chExt cx="5118987" cy="1390563"/>
          </a:xfrm>
        </p:grpSpPr>
        <p:grpSp>
          <p:nvGrpSpPr>
            <p:cNvPr id="21" name="グループ化 20"/>
            <p:cNvGrpSpPr/>
            <p:nvPr/>
          </p:nvGrpSpPr>
          <p:grpSpPr>
            <a:xfrm rot="21317062">
              <a:off x="2059933" y="4312823"/>
              <a:ext cx="2154001" cy="1390563"/>
              <a:chOff x="651080" y="1024141"/>
              <a:chExt cx="957018" cy="498519"/>
            </a:xfrm>
            <a:scene3d>
              <a:camera prst="orthographicFront"/>
              <a:lightRig rig="chilly" dir="t"/>
            </a:scene3d>
          </p:grpSpPr>
          <p:sp>
            <p:nvSpPr>
              <p:cNvPr id="22" name="角丸四角形 21"/>
              <p:cNvSpPr/>
              <p:nvPr/>
            </p:nvSpPr>
            <p:spPr>
              <a:xfrm rot="282938">
                <a:off x="651080" y="1024141"/>
                <a:ext cx="957018" cy="497842"/>
              </a:xfrm>
              <a:prstGeom prst="roundRect">
                <a:avLst/>
              </a:prstGeom>
              <a:sp3d prstMaterial="translucentPowder">
                <a:bevelT w="127000" h="25400" prst="softRound"/>
              </a:sp3d>
            </p:spPr>
            <p:style>
              <a:lnRef idx="0">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高福祉</a:t>
                </a:r>
                <a:endParaRPr kumimoji="1" lang="en-US" altLang="ja-JP"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高負担</a:t>
                </a:r>
              </a:p>
            </p:txBody>
          </p:sp>
          <p:sp>
            <p:nvSpPr>
              <p:cNvPr id="23" name="角丸四角形 4"/>
              <p:cNvSpPr/>
              <p:nvPr/>
            </p:nvSpPr>
            <p:spPr>
              <a:xfrm rot="240000">
                <a:off x="653332" y="1120320"/>
                <a:ext cx="913486" cy="402340"/>
              </a:xfrm>
              <a:prstGeom prst="rect">
                <a:avLst/>
              </a:prstGeom>
              <a:sp3d/>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marL="0" marR="0" lvl="0" indent="0" algn="ctr" defTabSz="666750" rtl="0" eaLnBrk="1" fontAlgn="base" latinLnBrk="0" hangingPunct="1">
                  <a:lnSpc>
                    <a:spcPct val="90000"/>
                  </a:lnSpc>
                  <a:spcBef>
                    <a:spcPct val="0"/>
                  </a:spcBef>
                  <a:spcAft>
                    <a:spcPct val="35000"/>
                  </a:spcAft>
                  <a:buClrTx/>
                  <a:buSzTx/>
                  <a:buFontTx/>
                  <a:buNone/>
                  <a:tabLst/>
                  <a:defRPr/>
                </a:pPr>
                <a:endParaRPr kumimoji="1" lang="ja-JP" altLang="en-US" sz="15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4" name="グループ化 23"/>
            <p:cNvGrpSpPr/>
            <p:nvPr/>
          </p:nvGrpSpPr>
          <p:grpSpPr>
            <a:xfrm rot="21332144">
              <a:off x="4912220" y="4324468"/>
              <a:ext cx="2266700" cy="1362672"/>
              <a:chOff x="2052840" y="701213"/>
              <a:chExt cx="957018" cy="497842"/>
            </a:xfrm>
            <a:scene3d>
              <a:camera prst="orthographicFront"/>
              <a:lightRig rig="chilly" dir="t"/>
            </a:scene3d>
          </p:grpSpPr>
          <p:sp>
            <p:nvSpPr>
              <p:cNvPr id="25" name="角丸四角形 24"/>
              <p:cNvSpPr/>
              <p:nvPr/>
            </p:nvSpPr>
            <p:spPr>
              <a:xfrm rot="282938">
                <a:off x="2052840" y="701213"/>
                <a:ext cx="957018" cy="497842"/>
              </a:xfrm>
              <a:prstGeom prst="roundRect">
                <a:avLst/>
              </a:prstGeom>
              <a:sp3d prstMaterial="translucentPowder">
                <a:bevelT w="127000" h="25400" prst="softRound"/>
              </a:sp3d>
            </p:spPr>
            <p:style>
              <a:lnRef idx="0">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低福祉</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低負担</a:t>
                </a:r>
              </a:p>
            </p:txBody>
          </p:sp>
          <p:sp>
            <p:nvSpPr>
              <p:cNvPr id="26" name="角丸四角形 4"/>
              <p:cNvSpPr/>
              <p:nvPr/>
            </p:nvSpPr>
            <p:spPr>
              <a:xfrm rot="240000">
                <a:off x="2060080" y="747319"/>
                <a:ext cx="913486" cy="402340"/>
              </a:xfrm>
              <a:prstGeom prst="rect">
                <a:avLst/>
              </a:prstGeom>
              <a:sp3d/>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marL="0" marR="0" lvl="0" indent="0" algn="ctr" defTabSz="666750" rtl="0" eaLnBrk="1" fontAlgn="base" latinLnBrk="0" hangingPunct="1">
                  <a:lnSpc>
                    <a:spcPct val="90000"/>
                  </a:lnSpc>
                  <a:spcBef>
                    <a:spcPct val="0"/>
                  </a:spcBef>
                  <a:spcAft>
                    <a:spcPct val="35000"/>
                  </a:spcAft>
                  <a:buClrTx/>
                  <a:buSzTx/>
                  <a:buFontTx/>
                  <a:buNone/>
                  <a:tabLst/>
                  <a:defRPr/>
                </a:pPr>
                <a:endParaRPr kumimoji="1" lang="ja-JP" altLang="en-US" sz="15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8453" name="テキスト ボックス 26"/>
            <p:cNvSpPr txBox="1">
              <a:spLocks noChangeArrowheads="1"/>
            </p:cNvSpPr>
            <p:nvPr/>
          </p:nvSpPr>
          <p:spPr bwMode="auto">
            <a:xfrm>
              <a:off x="4010154" y="4586945"/>
              <a:ext cx="1027148" cy="64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or</a:t>
              </a:r>
              <a:endPar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23561" name="テキスト ボックス 27"/>
          <p:cNvSpPr txBox="1">
            <a:spLocks noChangeArrowheads="1"/>
          </p:cNvSpPr>
          <p:nvPr/>
        </p:nvSpPr>
        <p:spPr bwMode="auto">
          <a:xfrm>
            <a:off x="394509" y="2896866"/>
            <a:ext cx="5894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私たちが今後、よりよい生活を求める為には</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3" name="グループ化 12"/>
          <p:cNvGrpSpPr>
            <a:grpSpLocks/>
          </p:cNvGrpSpPr>
          <p:nvPr/>
        </p:nvGrpSpPr>
        <p:grpSpPr bwMode="auto">
          <a:xfrm>
            <a:off x="52977" y="2711907"/>
            <a:ext cx="9038045" cy="1989407"/>
            <a:chOff x="134938" y="3445498"/>
            <a:chExt cx="9038217" cy="1990390"/>
          </a:xfrm>
        </p:grpSpPr>
        <p:sp>
          <p:nvSpPr>
            <p:cNvPr id="29" name="円形吹き出し 28"/>
            <p:cNvSpPr/>
            <p:nvPr/>
          </p:nvSpPr>
          <p:spPr>
            <a:xfrm>
              <a:off x="6888664" y="3445498"/>
              <a:ext cx="2284491" cy="1253324"/>
            </a:xfrm>
            <a:prstGeom prst="wedgeEllipseCallout">
              <a:avLst>
                <a:gd name="adj1" fmla="val -44560"/>
                <a:gd name="adj2" fmla="val 58607"/>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国民にとっては負担率が低い方が望ましい</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 name="円形吹き出し 29"/>
            <p:cNvSpPr/>
            <p:nvPr/>
          </p:nvSpPr>
          <p:spPr>
            <a:xfrm>
              <a:off x="134938" y="4319053"/>
              <a:ext cx="2080547" cy="1116835"/>
            </a:xfrm>
            <a:prstGeom prst="wedgeEllipseCallout">
              <a:avLst>
                <a:gd name="adj1" fmla="val 58257"/>
                <a:gd name="adj2" fmla="val 3253"/>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公的サービスの水準は下げられない</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33" name="角丸四角形吹き出し 3"/>
          <p:cNvSpPr>
            <a:spLocks noChangeArrowheads="1"/>
          </p:cNvSpPr>
          <p:nvPr/>
        </p:nvSpPr>
        <p:spPr bwMode="auto">
          <a:xfrm>
            <a:off x="956332" y="5529532"/>
            <a:ext cx="7208701" cy="630038"/>
          </a:xfrm>
          <a:prstGeom prst="wedgeRoundRectCallout">
            <a:avLst>
              <a:gd name="adj1" fmla="val -49909"/>
              <a:gd name="adj2" fmla="val 31929"/>
              <a:gd name="adj3" fmla="val 16667"/>
            </a:avLst>
          </a:prstGeom>
          <a:solidFill>
            <a:schemeClr val="bg1"/>
          </a:solidFill>
          <a:ln>
            <a:solidFill>
              <a:schemeClr val="tx2"/>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社会保障給付などの公的サービスとそれに応じた国民負担を</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どの程度の水準にするかは、私たちの選択にかかっています。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567" name="テキスト ボックス 12"/>
          <p:cNvSpPr txBox="1">
            <a:spLocks noChangeArrowheads="1"/>
          </p:cNvSpPr>
          <p:nvPr/>
        </p:nvSpPr>
        <p:spPr bwMode="auto">
          <a:xfrm>
            <a:off x="1789713" y="6195478"/>
            <a:ext cx="6562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つまり、</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ルール（税制）</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が必要となってくる。</a:t>
            </a:r>
          </a:p>
        </p:txBody>
      </p:sp>
      <p:sp>
        <p:nvSpPr>
          <p:cNvPr id="17" name="下矢印 16"/>
          <p:cNvSpPr/>
          <p:nvPr/>
        </p:nvSpPr>
        <p:spPr>
          <a:xfrm>
            <a:off x="6806574" y="6195478"/>
            <a:ext cx="1358459" cy="369332"/>
          </a:xfrm>
          <a:prstGeom prst="downArrow">
            <a:avLst/>
          </a:prstGeom>
          <a:solidFill>
            <a:schemeClr val="tx1">
              <a:lumMod val="65000"/>
              <a:lumOff val="35000"/>
            </a:schemeClr>
          </a:solidFill>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448" name="テキスト ボックス 18"/>
          <p:cNvSpPr txBox="1">
            <a:spLocks noChangeArrowheads="1"/>
          </p:cNvSpPr>
          <p:nvPr/>
        </p:nvSpPr>
        <p:spPr bwMode="auto">
          <a:xfrm>
            <a:off x="6059638" y="507881"/>
            <a:ext cx="303138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社会保障では・・・</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人の</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歳以上の高齢者を</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保障する為に</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1965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lang="en-US" altLang="ja-JP" sz="1400" dirty="0">
                <a:solidFill>
                  <a:prstClr val="black"/>
                </a:solidFill>
                <a:latin typeface="HG丸ｺﾞｼｯｸM-PRO" panose="020F0600000000000000" pitchFamily="50" charset="-128"/>
                <a:ea typeface="HG丸ｺﾞｼｯｸM-PRO" panose="020F0600000000000000" pitchFamily="50" charset="-128"/>
              </a:rPr>
              <a:t>10.8</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a:t>
            </a:r>
            <a:r>
              <a:rPr lang="en-US" altLang="ja-JP" sz="1400" dirty="0">
                <a:solidFill>
                  <a:prstClr val="black"/>
                </a:solidFill>
                <a:latin typeface="HG丸ｺﾞｼｯｸM-PRO" panose="020F0600000000000000" pitchFamily="50" charset="-128"/>
                <a:ea typeface="HG丸ｺﾞｼｯｸM-PRO" panose="020F0600000000000000" pitchFamily="50" charset="-128"/>
              </a:rPr>
              <a:t>15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64</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2.3</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2065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1.4</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a:t>
            </a:r>
            <a:r>
              <a:rPr lang="ja-JP" altLang="en-US" sz="1400" dirty="0">
                <a:solidFill>
                  <a:prstClr val="black"/>
                </a:solidFill>
                <a:latin typeface="HG丸ｺﾞｼｯｸM-PRO" panose="020F0600000000000000" pitchFamily="50" charset="-128"/>
                <a:ea typeface="HG丸ｺﾞｼｯｸM-PRO" panose="020F0600000000000000" pitchFamily="50" charset="-128"/>
              </a:rPr>
              <a:t>推計値</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年々負担が増加している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出典：内閣府</a:t>
            </a:r>
            <a:r>
              <a:rPr lang="en-US" altLang="ja-JP" sz="1400" dirty="0">
                <a:solidFill>
                  <a:prstClr val="black"/>
                </a:solidFill>
                <a:latin typeface="HG丸ｺﾞｼｯｸM-PRO" panose="020F0600000000000000" pitchFamily="50" charset="-128"/>
                <a:ea typeface="HG丸ｺﾞｼｯｸM-PRO" panose="020F0600000000000000" pitchFamily="50" charset="-128"/>
              </a:rPr>
              <a:t>HP</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 name="テキスト ボックス 5"/>
          <p:cNvSpPr txBox="1">
            <a:spLocks noChangeArrowheads="1"/>
          </p:cNvSpPr>
          <p:nvPr/>
        </p:nvSpPr>
        <p:spPr bwMode="auto">
          <a:xfrm>
            <a:off x="265331" y="410271"/>
            <a:ext cx="54577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今後さらに少子高齢化が進むと</a:t>
            </a:r>
            <a:r>
              <a:rPr lang="ja-JP" altLang="en-US" sz="1800" noProof="0" dirty="0">
                <a:solidFill>
                  <a:prstClr val="black"/>
                </a:solidFill>
                <a:latin typeface="HG丸ｺﾞｼｯｸM-PRO" panose="020F0600000000000000" pitchFamily="50" charset="-128"/>
                <a:ea typeface="HG丸ｺﾞｼｯｸM-PRO" panose="020F0600000000000000" pitchFamily="50" charset="-128"/>
              </a:rPr>
              <a:t>、</a:t>
            </a:r>
            <a:endParaRPr lang="en-US" altLang="ja-JP" sz="1800" noProof="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dirty="0">
                <a:solidFill>
                  <a:prstClr val="black"/>
                </a:solidFill>
                <a:latin typeface="HG丸ｺﾞｼｯｸM-PRO" panose="020F0600000000000000" pitchFamily="50" charset="-128"/>
                <a:ea typeface="HG丸ｺﾞｼｯｸM-PRO" panose="020F0600000000000000" pitchFamily="50" charset="-128"/>
              </a:rPr>
              <a:t>　社会保障費　が増加し、</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dirty="0">
                <a:solidFill>
                  <a:prstClr val="black"/>
                </a:solidFill>
                <a:latin typeface="HG丸ｺﾞｼｯｸM-PRO" panose="020F0600000000000000" pitchFamily="50" charset="-128"/>
                <a:ea typeface="HG丸ｺﾞｼｯｸM-PRO" panose="020F0600000000000000" pitchFamily="50" charset="-128"/>
              </a:rPr>
              <a:t>　国民の負担　も増えていきます。</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国民負担率</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82502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23561"/>
                                        </p:tgtEl>
                                        <p:attrNameLst>
                                          <p:attrName>style.visibility</p:attrName>
                                        </p:attrNameLst>
                                      </p:cBhvr>
                                      <p:to>
                                        <p:strVal val="visible"/>
                                      </p:to>
                                    </p:set>
                                    <p:anim calcmode="lin" valueType="num">
                                      <p:cBhvr additive="base">
                                        <p:cTn id="7" dur="2000" fill="hold"/>
                                        <p:tgtEl>
                                          <p:spTgt spid="23561"/>
                                        </p:tgtEl>
                                        <p:attrNameLst>
                                          <p:attrName>ppt_x</p:attrName>
                                        </p:attrNameLst>
                                      </p:cBhvr>
                                      <p:tavLst>
                                        <p:tav tm="0">
                                          <p:val>
                                            <p:strVal val="#ppt_x"/>
                                          </p:val>
                                        </p:tav>
                                        <p:tav tm="100000">
                                          <p:val>
                                            <p:strVal val="#ppt_x"/>
                                          </p:val>
                                        </p:tav>
                                      </p:tavLst>
                                    </p:anim>
                                    <p:anim calcmode="lin" valueType="num">
                                      <p:cBhvr additive="base">
                                        <p:cTn id="8" dur="2000" fill="hold"/>
                                        <p:tgtEl>
                                          <p:spTgt spid="2356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500"/>
                            </p:stCondLst>
                            <p:childTnLst>
                              <p:par>
                                <p:cTn id="10" presetID="2" presetClass="entr" presetSubtype="4" fill="hold" nodeType="afterEffect">
                                  <p:stCondLst>
                                    <p:cond delay="15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ppt_x"/>
                                          </p:val>
                                        </p:tav>
                                        <p:tav tm="100000">
                                          <p:val>
                                            <p:strVal val="#ppt_x"/>
                                          </p:val>
                                        </p:tav>
                                      </p:tavLst>
                                    </p:anim>
                                    <p:anim calcmode="lin" valueType="num">
                                      <p:cBhvr additive="base">
                                        <p:cTn id="13" dur="2000" fill="hold"/>
                                        <p:tgtEl>
                                          <p:spTgt spid="1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7000"/>
                            </p:stCondLst>
                            <p:childTnLst>
                              <p:par>
                                <p:cTn id="15" presetID="55" presetClass="entr" presetSubtype="0" fill="hold" nodeType="afterEffect">
                                  <p:stCondLst>
                                    <p:cond delay="5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000" fill="hold"/>
                                        <p:tgtEl>
                                          <p:spTgt spid="13"/>
                                        </p:tgtEl>
                                        <p:attrNameLst>
                                          <p:attrName>ppt_w</p:attrName>
                                        </p:attrNameLst>
                                      </p:cBhvr>
                                      <p:tavLst>
                                        <p:tav tm="0">
                                          <p:val>
                                            <p:strVal val="#ppt_w*0.70"/>
                                          </p:val>
                                        </p:tav>
                                        <p:tav tm="100000">
                                          <p:val>
                                            <p:strVal val="#ppt_w"/>
                                          </p:val>
                                        </p:tav>
                                      </p:tavLst>
                                    </p:anim>
                                    <p:anim calcmode="lin" valueType="num">
                                      <p:cBhvr>
                                        <p:cTn id="18" dur="2000" fill="hold"/>
                                        <p:tgtEl>
                                          <p:spTgt spid="13"/>
                                        </p:tgtEl>
                                        <p:attrNameLst>
                                          <p:attrName>ppt_h</p:attrName>
                                        </p:attrNameLst>
                                      </p:cBhvr>
                                      <p:tavLst>
                                        <p:tav tm="0">
                                          <p:val>
                                            <p:strVal val="#ppt_h"/>
                                          </p:val>
                                        </p:tav>
                                        <p:tav tm="100000">
                                          <p:val>
                                            <p:strVal val="#ppt_h"/>
                                          </p:val>
                                        </p:tav>
                                      </p:tavLst>
                                    </p:anim>
                                    <p:animEffect transition="in" filter="fade">
                                      <p:cBhvr>
                                        <p:cTn id="19" dur="2000"/>
                                        <p:tgtEl>
                                          <p:spTgt spid="13"/>
                                        </p:tgtEl>
                                      </p:cBhvr>
                                    </p:animEffect>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9500"/>
                            </p:stCondLst>
                            <p:childTnLst>
                              <p:par>
                                <p:cTn id="26" presetID="31" presetClass="entr" presetSubtype="0" fill="hold" grpId="0" nodeType="afterEffect">
                                  <p:stCondLst>
                                    <p:cond delay="0"/>
                                  </p:stCondLst>
                                  <p:childTnLst>
                                    <p:set>
                                      <p:cBhvr>
                                        <p:cTn id="27" dur="1" fill="hold">
                                          <p:stCondLst>
                                            <p:cond delay="0"/>
                                          </p:stCondLst>
                                        </p:cTn>
                                        <p:tgtEl>
                                          <p:spTgt spid="23567"/>
                                        </p:tgtEl>
                                        <p:attrNameLst>
                                          <p:attrName>style.visibility</p:attrName>
                                        </p:attrNameLst>
                                      </p:cBhvr>
                                      <p:to>
                                        <p:strVal val="visible"/>
                                      </p:to>
                                    </p:set>
                                    <p:anim calcmode="lin" valueType="num">
                                      <p:cBhvr>
                                        <p:cTn id="28" dur="2000" fill="hold"/>
                                        <p:tgtEl>
                                          <p:spTgt spid="23567"/>
                                        </p:tgtEl>
                                        <p:attrNameLst>
                                          <p:attrName>ppt_w</p:attrName>
                                        </p:attrNameLst>
                                      </p:cBhvr>
                                      <p:tavLst>
                                        <p:tav tm="0">
                                          <p:val>
                                            <p:fltVal val="0"/>
                                          </p:val>
                                        </p:tav>
                                        <p:tav tm="100000">
                                          <p:val>
                                            <p:strVal val="#ppt_w"/>
                                          </p:val>
                                        </p:tav>
                                      </p:tavLst>
                                    </p:anim>
                                    <p:anim calcmode="lin" valueType="num">
                                      <p:cBhvr>
                                        <p:cTn id="29" dur="2000" fill="hold"/>
                                        <p:tgtEl>
                                          <p:spTgt spid="23567"/>
                                        </p:tgtEl>
                                        <p:attrNameLst>
                                          <p:attrName>ppt_h</p:attrName>
                                        </p:attrNameLst>
                                      </p:cBhvr>
                                      <p:tavLst>
                                        <p:tav tm="0">
                                          <p:val>
                                            <p:fltVal val="0"/>
                                          </p:val>
                                        </p:tav>
                                        <p:tav tm="100000">
                                          <p:val>
                                            <p:strVal val="#ppt_h"/>
                                          </p:val>
                                        </p:tav>
                                      </p:tavLst>
                                    </p:anim>
                                    <p:anim calcmode="lin" valueType="num">
                                      <p:cBhvr>
                                        <p:cTn id="30" dur="2000" fill="hold"/>
                                        <p:tgtEl>
                                          <p:spTgt spid="23567"/>
                                        </p:tgtEl>
                                        <p:attrNameLst>
                                          <p:attrName>style.rotation</p:attrName>
                                        </p:attrNameLst>
                                      </p:cBhvr>
                                      <p:tavLst>
                                        <p:tav tm="0">
                                          <p:val>
                                            <p:fltVal val="90"/>
                                          </p:val>
                                        </p:tav>
                                        <p:tav tm="100000">
                                          <p:val>
                                            <p:fltVal val="0"/>
                                          </p:val>
                                        </p:tav>
                                      </p:tavLst>
                                    </p:anim>
                                    <p:animEffect transition="in" filter="fade">
                                      <p:cBhvr>
                                        <p:cTn id="31" dur="2000"/>
                                        <p:tgtEl>
                                          <p:spTgt spid="23567"/>
                                        </p:tgtEl>
                                      </p:cBhvr>
                                    </p:animEffect>
                                  </p:childTnLst>
                                </p:cTn>
                              </p:par>
                            </p:childTnLst>
                          </p:cTn>
                        </p:par>
                        <p:par>
                          <p:cTn id="32" fill="hold" nodeType="afterGroup">
                            <p:stCondLst>
                              <p:cond delay="11500"/>
                            </p:stCondLst>
                            <p:childTnLst>
                              <p:par>
                                <p:cTn id="33" presetID="2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P spid="235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995936" y="1268760"/>
            <a:ext cx="4995443" cy="4680520"/>
          </a:xfrm>
          <a:prstGeom prst="roundRect">
            <a:avLst>
              <a:gd name="adj" fmla="val 85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テキスト ボックス 2"/>
          <p:cNvSpPr txBox="1"/>
          <p:nvPr/>
        </p:nvSpPr>
        <p:spPr>
          <a:xfrm>
            <a:off x="179388" y="921728"/>
            <a:ext cx="3370636" cy="4832092"/>
          </a:xfrm>
          <a:prstGeom prst="rect">
            <a:avLst/>
          </a:prstGeom>
          <a:noFill/>
          <a:ln cap="rnd">
            <a:solidFill>
              <a:schemeClr val="accent1"/>
            </a:solidFill>
            <a:bevel/>
          </a:ln>
        </p:spPr>
        <p:txBody>
          <a:bodyPr wrap="square" lIns="108000" rIns="72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国民主権</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 前文）</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日本国民は、正当に選挙された国会における代表者を通じて行動し、われらとわれらの子孫のために、諸国民との協和による成果と、わが国全土にわたって自由のもたらす恵沢を確保し、政府の行為に</a:t>
            </a:r>
            <a:r>
              <a:rPr kumimoji="1" lang="ja-JP" altLang="en-US" sz="14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よつて</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再び戦争の惨禍が起ることのないやうにすることを決意し、ここに主権が国民に存することを宣言し、この憲法を確定する。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そもそも国政は、国民の厳粛な信託によるものであつて、その権威は国民に由来し</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、その権力は国民の代表者がこれを行使し、その福利は国民がこれを享受する。これは人類普遍の原理であり、この憲法は、かかる原理に基くものである。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われらは、これに反する一切の憲法、法令及び詔勅を排除する。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（以下略）</a:t>
            </a:r>
          </a:p>
        </p:txBody>
      </p:sp>
      <p:sp>
        <p:nvSpPr>
          <p:cNvPr id="4" name="テキスト ボックス 3"/>
          <p:cNvSpPr txBox="1"/>
          <p:nvPr/>
        </p:nvSpPr>
        <p:spPr>
          <a:xfrm>
            <a:off x="3995935" y="1705451"/>
            <a:ext cx="4995443" cy="17235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基本的人権尊重主義</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（憲法第</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条）</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国民は、すべての基本的人権の享有を妨げられない。この憲法が国民に保障する基本的人権は、侵すことのできない永久の権利として、現在及び将来の国民に与へられる。</a:t>
            </a:r>
          </a:p>
        </p:txBody>
      </p:sp>
      <p:sp>
        <p:nvSpPr>
          <p:cNvPr id="6" name="テキスト ボックス 5"/>
          <p:cNvSpPr txBox="1"/>
          <p:nvPr/>
        </p:nvSpPr>
        <p:spPr>
          <a:xfrm>
            <a:off x="3995936" y="3789040"/>
            <a:ext cx="4995442" cy="17235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個人の尊重</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自由主義</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（憲法第</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13</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条）</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すべて国民は、個人として尊重される。生命、自由及び幸福追求に対する国民の権利については、</a:t>
            </a: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公共の福祉に反しない限り</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、立法その他の国政の上で、最大の尊重を必要とする。 </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下矢印 6"/>
          <p:cNvSpPr/>
          <p:nvPr/>
        </p:nvSpPr>
        <p:spPr>
          <a:xfrm rot="16200000">
            <a:off x="3530663" y="3288600"/>
            <a:ext cx="484632" cy="612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テキスト ボックス 11"/>
          <p:cNvSpPr txBox="1"/>
          <p:nvPr/>
        </p:nvSpPr>
        <p:spPr>
          <a:xfrm>
            <a:off x="5009114" y="6006479"/>
            <a:ext cx="327846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自由権のひとつとして</a:t>
            </a:r>
          </a:p>
        </p:txBody>
      </p:sp>
      <p:sp>
        <p:nvSpPr>
          <p:cNvPr id="9" name="正方形/長方形 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と自由</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35251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6" grpId="0"/>
      <p:bldP spid="7"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下矢印 11"/>
          <p:cNvSpPr/>
          <p:nvPr/>
        </p:nvSpPr>
        <p:spPr>
          <a:xfrm rot="10800000">
            <a:off x="2057699" y="3169217"/>
            <a:ext cx="484632" cy="1583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テキスト ボックス 2"/>
          <p:cNvSpPr txBox="1"/>
          <p:nvPr/>
        </p:nvSpPr>
        <p:spPr>
          <a:xfrm>
            <a:off x="117045" y="1172170"/>
            <a:ext cx="4374514" cy="16927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所有権・財産権</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（憲法第</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29</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条）</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財産権は、これを侵してはならない。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 財産権の内容は、公共の福祉に適合するや</a:t>
            </a:r>
            <a:r>
              <a:rPr kumimoji="1" lang="ja-JP" altLang="en-US" sz="16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うに</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、法律でこれを定める。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 私有財産は、正当な補償の下に、これを公共のために用ひることができる。</a:t>
            </a:r>
          </a:p>
        </p:txBody>
      </p:sp>
      <p:sp>
        <p:nvSpPr>
          <p:cNvPr id="4" name="テキスト ボックス 3"/>
          <p:cNvSpPr txBox="1"/>
          <p:nvPr/>
        </p:nvSpPr>
        <p:spPr>
          <a:xfrm>
            <a:off x="5392012" y="5072916"/>
            <a:ext cx="3751987"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納税の義務</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（憲法第</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条）</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国民は、法律の定めるところにより、納税の義務を</a:t>
            </a:r>
            <a:r>
              <a:rPr kumimoji="1" lang="ja-JP" altLang="en-US" sz="16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負ふ</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テキスト ボックス 4"/>
          <p:cNvSpPr txBox="1"/>
          <p:nvPr/>
        </p:nvSpPr>
        <p:spPr>
          <a:xfrm>
            <a:off x="4910515" y="3216027"/>
            <a:ext cx="4288353"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国家運営資金</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（公共サービスのため）</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の調達が必要</a:t>
            </a:r>
          </a:p>
        </p:txBody>
      </p:sp>
      <p:sp>
        <p:nvSpPr>
          <p:cNvPr id="6" name="テキスト ボックス 5"/>
          <p:cNvSpPr txBox="1"/>
          <p:nvPr/>
        </p:nvSpPr>
        <p:spPr>
          <a:xfrm>
            <a:off x="668798" y="5301208"/>
            <a:ext cx="32624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結果として自由を守る</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下矢印 6"/>
          <p:cNvSpPr/>
          <p:nvPr/>
        </p:nvSpPr>
        <p:spPr>
          <a:xfrm rot="16200000">
            <a:off x="4705626" y="119295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下矢印 7"/>
          <p:cNvSpPr/>
          <p:nvPr/>
        </p:nvSpPr>
        <p:spPr>
          <a:xfrm>
            <a:off x="6702719" y="2361318"/>
            <a:ext cx="484632" cy="8078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p:cNvSpPr txBox="1"/>
          <p:nvPr/>
        </p:nvSpPr>
        <p:spPr>
          <a:xfrm>
            <a:off x="5653507" y="1051602"/>
            <a:ext cx="2646878"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国家は原則として</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財産を持たない</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（無産国家）</a:t>
            </a:r>
          </a:p>
        </p:txBody>
      </p:sp>
      <p:sp>
        <p:nvSpPr>
          <p:cNvPr id="10" name="下矢印 9"/>
          <p:cNvSpPr/>
          <p:nvPr/>
        </p:nvSpPr>
        <p:spPr>
          <a:xfrm>
            <a:off x="6702719" y="4083994"/>
            <a:ext cx="484632" cy="8599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下矢印 10"/>
          <p:cNvSpPr/>
          <p:nvPr/>
        </p:nvSpPr>
        <p:spPr>
          <a:xfrm rot="5400000">
            <a:off x="4365788" y="510023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下矢印 14"/>
          <p:cNvSpPr/>
          <p:nvPr/>
        </p:nvSpPr>
        <p:spPr>
          <a:xfrm rot="16200000">
            <a:off x="4417733" y="58470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 name="テキスト ボックス 15"/>
          <p:cNvSpPr txBox="1"/>
          <p:nvPr/>
        </p:nvSpPr>
        <p:spPr>
          <a:xfrm>
            <a:off x="5388868" y="6116866"/>
            <a:ext cx="375936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租税法律主義</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（憲法第</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84</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条）</a:t>
            </a:r>
          </a:p>
        </p:txBody>
      </p:sp>
      <p:sp>
        <p:nvSpPr>
          <p:cNvPr id="19" name="下矢印 18"/>
          <p:cNvSpPr/>
          <p:nvPr/>
        </p:nvSpPr>
        <p:spPr>
          <a:xfrm>
            <a:off x="967867" y="610589"/>
            <a:ext cx="2664296" cy="548680"/>
          </a:xfrm>
          <a:prstGeom prst="downArrow">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正方形/長方形 20"/>
          <p:cNvSpPr/>
          <p:nvPr/>
        </p:nvSpPr>
        <p:spPr>
          <a:xfrm>
            <a:off x="668798" y="6163191"/>
            <a:ext cx="326243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財産権の侵害でもある</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2" name="グループ化 1"/>
          <p:cNvGrpSpPr/>
          <p:nvPr/>
        </p:nvGrpSpPr>
        <p:grpSpPr>
          <a:xfrm>
            <a:off x="1038008" y="2904737"/>
            <a:ext cx="2524013" cy="2396471"/>
            <a:chOff x="967866" y="2850522"/>
            <a:chExt cx="2524013" cy="2396471"/>
          </a:xfrm>
        </p:grpSpPr>
        <p:sp>
          <p:nvSpPr>
            <p:cNvPr id="14" name="上下矢印 13"/>
            <p:cNvSpPr/>
            <p:nvPr/>
          </p:nvSpPr>
          <p:spPr>
            <a:xfrm>
              <a:off x="967866" y="2850522"/>
              <a:ext cx="2524013" cy="2279408"/>
            </a:xfrm>
            <a:prstGeom prst="upDownArrow">
              <a:avLst>
                <a:gd name="adj1" fmla="val 50000"/>
                <a:gd name="adj2" fmla="val 26079"/>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テキスト ボックス 16"/>
            <p:cNvSpPr txBox="1"/>
            <p:nvPr/>
          </p:nvSpPr>
          <p:spPr>
            <a:xfrm>
              <a:off x="1675874" y="3169216"/>
              <a:ext cx="1107996" cy="2077777"/>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自分で自分に</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課す</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（自立と自律）</a:t>
              </a:r>
            </a:p>
          </p:txBody>
        </p:sp>
      </p:grpSp>
      <p:sp>
        <p:nvSpPr>
          <p:cNvPr id="23" name="正方形/長方形 22"/>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と自由</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82984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4" grpId="0"/>
      <p:bldP spid="5" grpId="0"/>
      <p:bldP spid="6" grpId="0"/>
      <p:bldP spid="7" grpId="0" animBg="1"/>
      <p:bldP spid="8" grpId="0" animBg="1"/>
      <p:bldP spid="9" grpId="0"/>
      <p:bldP spid="10" grpId="0" animBg="1"/>
      <p:bldP spid="11" grpId="0" animBg="1"/>
      <p:bldP spid="15" grpId="0" animBg="1"/>
      <p:bldP spid="16"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325612" y="5751359"/>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税の集め方</a:t>
            </a:r>
          </a:p>
        </p:txBody>
      </p:sp>
      <p:sp>
        <p:nvSpPr>
          <p:cNvPr id="19" name="正方形/長方形 18"/>
          <p:cNvSpPr/>
          <p:nvPr/>
        </p:nvSpPr>
        <p:spPr>
          <a:xfrm>
            <a:off x="1844665" y="5743711"/>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税の使い道</a:t>
            </a:r>
          </a:p>
        </p:txBody>
      </p:sp>
      <p:sp>
        <p:nvSpPr>
          <p:cNvPr id="20" name="正方形/長方形 19"/>
          <p:cNvSpPr/>
          <p:nvPr/>
        </p:nvSpPr>
        <p:spPr>
          <a:xfrm>
            <a:off x="4325612" y="6246584"/>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みんなが出し合う</a:t>
            </a:r>
          </a:p>
        </p:txBody>
      </p:sp>
      <p:grpSp>
        <p:nvGrpSpPr>
          <p:cNvPr id="58" name="グループ化 57"/>
          <p:cNvGrpSpPr/>
          <p:nvPr/>
        </p:nvGrpSpPr>
        <p:grpSpPr>
          <a:xfrm>
            <a:off x="407977" y="2713072"/>
            <a:ext cx="3490222" cy="2870770"/>
            <a:chOff x="407977" y="2713072"/>
            <a:chExt cx="3490222" cy="2870770"/>
          </a:xfrm>
        </p:grpSpPr>
        <p:grpSp>
          <p:nvGrpSpPr>
            <p:cNvPr id="6" name="グループ化 5"/>
            <p:cNvGrpSpPr/>
            <p:nvPr/>
          </p:nvGrpSpPr>
          <p:grpSpPr>
            <a:xfrm>
              <a:off x="407977" y="2713072"/>
              <a:ext cx="3490222" cy="2870770"/>
              <a:chOff x="-230847" y="2687273"/>
              <a:chExt cx="3490222" cy="2870770"/>
            </a:xfrm>
          </p:grpSpPr>
          <p:cxnSp>
            <p:nvCxnSpPr>
              <p:cNvPr id="24" name="カギ線コネクタ 23"/>
              <p:cNvCxnSpPr>
                <a:endCxn id="22" idx="1"/>
              </p:cNvCxnSpPr>
              <p:nvPr/>
            </p:nvCxnSpPr>
            <p:spPr>
              <a:xfrm rot="5400000" flipH="1" flipV="1">
                <a:off x="748652" y="3047320"/>
                <a:ext cx="2870770" cy="2150676"/>
              </a:xfrm>
              <a:prstGeom prst="bentConnector2">
                <a:avLst/>
              </a:prstGeom>
              <a:ln w="50800">
                <a:tailEnd type="arrow"/>
              </a:ln>
            </p:spPr>
            <p:style>
              <a:lnRef idx="1">
                <a:schemeClr val="dk1"/>
              </a:lnRef>
              <a:fillRef idx="0">
                <a:schemeClr val="dk1"/>
              </a:fillRef>
              <a:effectRef idx="0">
                <a:schemeClr val="dk1"/>
              </a:effectRef>
              <a:fontRef idx="minor">
                <a:schemeClr val="tx1"/>
              </a:fontRef>
            </p:style>
          </p:cxnSp>
          <p:sp>
            <p:nvSpPr>
              <p:cNvPr id="27" name="正方形/長方形 26"/>
              <p:cNvSpPr/>
              <p:nvPr/>
            </p:nvSpPr>
            <p:spPr>
              <a:xfrm>
                <a:off x="-230847" y="4089951"/>
                <a:ext cx="2687648" cy="689130"/>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公平に集められているか？</a:t>
                </a:r>
                <a:endParaRPr kumimoji="1" lang="en-US" altLang="ja-JP"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有効に使われているか？</a:t>
                </a:r>
              </a:p>
            </p:txBody>
          </p:sp>
        </p:grpSp>
        <p:sp>
          <p:nvSpPr>
            <p:cNvPr id="57" name="正方形/長方形 56"/>
            <p:cNvSpPr/>
            <p:nvPr/>
          </p:nvSpPr>
          <p:spPr>
            <a:xfrm>
              <a:off x="955992" y="3613734"/>
              <a:ext cx="1596570" cy="435396"/>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関心・意見</a:t>
              </a:r>
            </a:p>
          </p:txBody>
        </p:sp>
      </p:grpSp>
      <p:sp>
        <p:nvSpPr>
          <p:cNvPr id="21" name="角丸四角形 20"/>
          <p:cNvSpPr/>
          <p:nvPr/>
        </p:nvSpPr>
        <p:spPr>
          <a:xfrm>
            <a:off x="504497" y="5583840"/>
            <a:ext cx="8261131" cy="1172571"/>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8" name="グループ化 7"/>
          <p:cNvGrpSpPr/>
          <p:nvPr/>
        </p:nvGrpSpPr>
        <p:grpSpPr>
          <a:xfrm>
            <a:off x="3754444" y="1954730"/>
            <a:ext cx="4839466" cy="4481305"/>
            <a:chOff x="3246804" y="2459216"/>
            <a:chExt cx="4839466" cy="4481305"/>
          </a:xfrm>
        </p:grpSpPr>
        <p:sp>
          <p:nvSpPr>
            <p:cNvPr id="28" name="正方形/長方形 27"/>
            <p:cNvSpPr/>
            <p:nvPr/>
          </p:nvSpPr>
          <p:spPr>
            <a:xfrm>
              <a:off x="3246804" y="2459216"/>
              <a:ext cx="1656184"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国民主権</a:t>
              </a:r>
            </a:p>
          </p:txBody>
        </p:sp>
        <p:sp>
          <p:nvSpPr>
            <p:cNvPr id="35" name="正方形/長方形 34"/>
            <p:cNvSpPr/>
            <p:nvPr/>
          </p:nvSpPr>
          <p:spPr>
            <a:xfrm>
              <a:off x="5988530" y="6508473"/>
              <a:ext cx="2097740"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申告納税制度</a:t>
              </a:r>
            </a:p>
          </p:txBody>
        </p:sp>
      </p:grpSp>
      <p:grpSp>
        <p:nvGrpSpPr>
          <p:cNvPr id="43" name="グループ化 42"/>
          <p:cNvGrpSpPr/>
          <p:nvPr/>
        </p:nvGrpSpPr>
        <p:grpSpPr>
          <a:xfrm>
            <a:off x="6858846" y="4477828"/>
            <a:ext cx="1883259" cy="915807"/>
            <a:chOff x="6616245" y="4619071"/>
            <a:chExt cx="1883259" cy="915807"/>
          </a:xfrm>
        </p:grpSpPr>
        <p:sp>
          <p:nvSpPr>
            <p:cNvPr id="44" name="正方形/長方形 43"/>
            <p:cNvSpPr/>
            <p:nvPr/>
          </p:nvSpPr>
          <p:spPr>
            <a:xfrm>
              <a:off x="6616245" y="4619071"/>
              <a:ext cx="1883259"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租税法律主義</a:t>
              </a:r>
            </a:p>
          </p:txBody>
        </p:sp>
        <p:sp>
          <p:nvSpPr>
            <p:cNvPr id="45" name="正方形/長方形 44"/>
            <p:cNvSpPr/>
            <p:nvPr/>
          </p:nvSpPr>
          <p:spPr>
            <a:xfrm>
              <a:off x="6616245" y="5103348"/>
              <a:ext cx="1883259" cy="43153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納税の義務</a:t>
              </a:r>
            </a:p>
          </p:txBody>
        </p:sp>
      </p:grpSp>
      <p:grpSp>
        <p:nvGrpSpPr>
          <p:cNvPr id="36" name="グループ化 35"/>
          <p:cNvGrpSpPr/>
          <p:nvPr/>
        </p:nvGrpSpPr>
        <p:grpSpPr>
          <a:xfrm>
            <a:off x="1390731" y="1378970"/>
            <a:ext cx="5993177" cy="1009807"/>
            <a:chOff x="791550" y="1304235"/>
            <a:chExt cx="5993177" cy="1009807"/>
          </a:xfrm>
        </p:grpSpPr>
        <p:sp>
          <p:nvSpPr>
            <p:cNvPr id="37" name="正方形/長方形 36"/>
            <p:cNvSpPr/>
            <p:nvPr/>
          </p:nvSpPr>
          <p:spPr>
            <a:xfrm>
              <a:off x="5128543" y="1880108"/>
              <a:ext cx="165618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平和主義</a:t>
              </a:r>
            </a:p>
          </p:txBody>
        </p:sp>
        <p:sp>
          <p:nvSpPr>
            <p:cNvPr id="38" name="正方形/長方形 37"/>
            <p:cNvSpPr/>
            <p:nvPr/>
          </p:nvSpPr>
          <p:spPr>
            <a:xfrm>
              <a:off x="791550" y="1881994"/>
              <a:ext cx="201622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基本的人権の尊重</a:t>
              </a:r>
            </a:p>
          </p:txBody>
        </p:sp>
        <p:sp>
          <p:nvSpPr>
            <p:cNvPr id="39" name="正方形/長方形 38"/>
            <p:cNvSpPr/>
            <p:nvPr/>
          </p:nvSpPr>
          <p:spPr>
            <a:xfrm>
              <a:off x="2966583" y="1304235"/>
              <a:ext cx="2021419"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日本国憲法</a:t>
              </a:r>
            </a:p>
          </p:txBody>
        </p:sp>
      </p:grpSp>
      <p:grpSp>
        <p:nvGrpSpPr>
          <p:cNvPr id="3" name="グループ化 2"/>
          <p:cNvGrpSpPr/>
          <p:nvPr/>
        </p:nvGrpSpPr>
        <p:grpSpPr>
          <a:xfrm>
            <a:off x="3475789" y="3907876"/>
            <a:ext cx="2172351" cy="1843482"/>
            <a:chOff x="2974279" y="3844404"/>
            <a:chExt cx="2172351" cy="1843482"/>
          </a:xfrm>
        </p:grpSpPr>
        <p:cxnSp>
          <p:nvCxnSpPr>
            <p:cNvPr id="30" name="直線矢印コネクタ 29"/>
            <p:cNvCxnSpPr/>
            <p:nvPr/>
          </p:nvCxnSpPr>
          <p:spPr>
            <a:xfrm flipH="1">
              <a:off x="2974279" y="4358370"/>
              <a:ext cx="711865" cy="1311709"/>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cxnSp>
          <p:nvCxnSpPr>
            <p:cNvPr id="33" name="直線矢印コネクタ 32"/>
            <p:cNvCxnSpPr/>
            <p:nvPr/>
          </p:nvCxnSpPr>
          <p:spPr>
            <a:xfrm>
              <a:off x="4541309" y="4358370"/>
              <a:ext cx="605321" cy="1329516"/>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sp>
          <p:nvSpPr>
            <p:cNvPr id="23" name="角丸四角形 22"/>
            <p:cNvSpPr/>
            <p:nvPr/>
          </p:nvSpPr>
          <p:spPr>
            <a:xfrm>
              <a:off x="3397313" y="384440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　会</a:t>
              </a:r>
            </a:p>
          </p:txBody>
        </p:sp>
      </p:grpSp>
      <p:grpSp>
        <p:nvGrpSpPr>
          <p:cNvPr id="4" name="グループ化 3"/>
          <p:cNvGrpSpPr/>
          <p:nvPr/>
        </p:nvGrpSpPr>
        <p:grpSpPr>
          <a:xfrm>
            <a:off x="4112649" y="2975260"/>
            <a:ext cx="951326" cy="902136"/>
            <a:chOff x="3601796" y="2739069"/>
            <a:chExt cx="951326" cy="902136"/>
          </a:xfrm>
        </p:grpSpPr>
        <p:cxnSp>
          <p:nvCxnSpPr>
            <p:cNvPr id="29" name="直線矢印コネクタ 28"/>
            <p:cNvCxnSpPr>
              <a:stCxn id="22" idx="2"/>
              <a:endCxn id="23" idx="0"/>
            </p:cNvCxnSpPr>
            <p:nvPr/>
          </p:nvCxnSpPr>
          <p:spPr>
            <a:xfrm>
              <a:off x="4071422" y="2739069"/>
              <a:ext cx="624" cy="902136"/>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sp>
          <p:nvSpPr>
            <p:cNvPr id="12" name="正方形/長方形 11"/>
            <p:cNvSpPr/>
            <p:nvPr/>
          </p:nvSpPr>
          <p:spPr>
            <a:xfrm>
              <a:off x="3601796" y="2888873"/>
              <a:ext cx="951326" cy="40532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9E1E"/>
                  </a:solidFill>
                  <a:effectLst/>
                  <a:uLnTx/>
                  <a:uFillTx/>
                  <a:latin typeface="Calibri"/>
                  <a:ea typeface="ＭＳ Ｐゴシック" panose="020B0600070205080204" pitchFamily="50" charset="-128"/>
                  <a:cs typeface="+mn-cs"/>
                </a:rPr>
                <a:t>選挙</a:t>
              </a:r>
            </a:p>
          </p:txBody>
        </p:sp>
      </p:grpSp>
      <p:sp>
        <p:nvSpPr>
          <p:cNvPr id="14" name="正方形/長方形 13"/>
          <p:cNvSpPr/>
          <p:nvPr/>
        </p:nvSpPr>
        <p:spPr>
          <a:xfrm>
            <a:off x="4932821" y="4719708"/>
            <a:ext cx="1867917" cy="432048"/>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ルール</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（法律）</a:t>
            </a:r>
          </a:p>
        </p:txBody>
      </p:sp>
      <p:sp>
        <p:nvSpPr>
          <p:cNvPr id="22" name="角丸四角形 21"/>
          <p:cNvSpPr/>
          <p:nvPr/>
        </p:nvSpPr>
        <p:spPr>
          <a:xfrm>
            <a:off x="3898199" y="246104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私たち</a:t>
            </a:r>
          </a:p>
        </p:txBody>
      </p:sp>
      <p:sp>
        <p:nvSpPr>
          <p:cNvPr id="32" name="正方形/長方形 31"/>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と民主主義</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40" name="グループ化 39"/>
          <p:cNvGrpSpPr/>
          <p:nvPr/>
        </p:nvGrpSpPr>
        <p:grpSpPr>
          <a:xfrm>
            <a:off x="1431080" y="590093"/>
            <a:ext cx="6302389" cy="652380"/>
            <a:chOff x="1433224" y="161402"/>
            <a:chExt cx="6302389" cy="722141"/>
          </a:xfrm>
        </p:grpSpPr>
        <p:sp>
          <p:nvSpPr>
            <p:cNvPr id="47" name="角丸四角形 46"/>
            <p:cNvSpPr/>
            <p:nvPr/>
          </p:nvSpPr>
          <p:spPr>
            <a:xfrm>
              <a:off x="1433224" y="161402"/>
              <a:ext cx="6302389" cy="72214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8" name="正方形/長方形 47"/>
            <p:cNvSpPr/>
            <p:nvPr/>
          </p:nvSpPr>
          <p:spPr>
            <a:xfrm>
              <a:off x="1514795" y="241208"/>
              <a:ext cx="6134959" cy="569616"/>
            </a:xfrm>
            <a:prstGeom prst="rect">
              <a:avLst/>
            </a:prstGeom>
            <a:solidFill>
              <a:schemeClr val="bg1">
                <a:alpha val="60000"/>
              </a:schemeClr>
            </a:solid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a:r>
                <a:rPr kumimoji="1" lang="ja-JP" altLang="en-US" sz="3200" b="1" dirty="0">
                  <a:solidFill>
                    <a:srgbClr val="002060"/>
                  </a:solidFill>
                  <a:effectLst>
                    <a:outerShdw blurRad="38100" dist="38100" dir="2700000" algn="tl">
                      <a:srgbClr val="000000">
                        <a:alpha val="43137"/>
                      </a:srgbClr>
                    </a:outerShdw>
                  </a:effectLst>
                  <a:latin typeface="+mn-ea"/>
                </a:rPr>
                <a:t>税を通して民主主義を考える</a:t>
              </a:r>
            </a:p>
          </p:txBody>
        </p:sp>
      </p:grpSp>
    </p:spTree>
    <p:extLst>
      <p:ext uri="{BB962C8B-B14F-4D97-AF65-F5344CB8AC3E}">
        <p14:creationId xmlns:p14="http://schemas.microsoft.com/office/powerpoint/2010/main" val="2753566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11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800"/>
                                        <p:tgtEl>
                                          <p:spTgt spid="8"/>
                                        </p:tgtEl>
                                      </p:cBhvr>
                                    </p:animEffect>
                                  </p:childTnLst>
                                </p:cTn>
                              </p:par>
                            </p:childTnLst>
                          </p:cTn>
                        </p:par>
                        <p:par>
                          <p:cTn id="45" fill="hold">
                            <p:stCondLst>
                              <p:cond delay="800"/>
                            </p:stCondLst>
                            <p:childTnLst>
                              <p:par>
                                <p:cTn id="46" presetID="16" presetClass="entr" presetSubtype="21"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barn(inVertical)">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4"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グループ化 91"/>
          <p:cNvGrpSpPr/>
          <p:nvPr/>
        </p:nvGrpSpPr>
        <p:grpSpPr>
          <a:xfrm>
            <a:off x="896484" y="3602975"/>
            <a:ext cx="8169487" cy="2704634"/>
            <a:chOff x="900166" y="4003897"/>
            <a:chExt cx="8169487" cy="2704634"/>
          </a:xfrm>
        </p:grpSpPr>
        <p:cxnSp>
          <p:nvCxnSpPr>
            <p:cNvPr id="83" name="直線コネクタ 82"/>
            <p:cNvCxnSpPr/>
            <p:nvPr/>
          </p:nvCxnSpPr>
          <p:spPr>
            <a:xfrm>
              <a:off x="965984" y="6451670"/>
              <a:ext cx="8065757" cy="0"/>
            </a:xfrm>
            <a:prstGeom prst="line">
              <a:avLst/>
            </a:prstGeom>
            <a:ln/>
          </p:spPr>
          <p:style>
            <a:lnRef idx="2">
              <a:schemeClr val="dk1"/>
            </a:lnRef>
            <a:fillRef idx="0">
              <a:schemeClr val="dk1"/>
            </a:fillRef>
            <a:effectRef idx="1">
              <a:schemeClr val="dk1"/>
            </a:effectRef>
            <a:fontRef idx="minor">
              <a:schemeClr val="tx1"/>
            </a:fontRef>
          </p:style>
        </p:cxnSp>
        <p:cxnSp>
          <p:nvCxnSpPr>
            <p:cNvPr id="82" name="直線コネクタ 81"/>
            <p:cNvCxnSpPr/>
            <p:nvPr/>
          </p:nvCxnSpPr>
          <p:spPr>
            <a:xfrm>
              <a:off x="1003895" y="5331249"/>
              <a:ext cx="8065757" cy="0"/>
            </a:xfrm>
            <a:prstGeom prst="line">
              <a:avLst/>
            </a:prstGeom>
            <a:ln/>
          </p:spPr>
          <p:style>
            <a:lnRef idx="2">
              <a:schemeClr val="dk1"/>
            </a:lnRef>
            <a:fillRef idx="0">
              <a:schemeClr val="dk1"/>
            </a:fillRef>
            <a:effectRef idx="1">
              <a:schemeClr val="dk1"/>
            </a:effectRef>
            <a:fontRef idx="minor">
              <a:schemeClr val="tx1"/>
            </a:fontRef>
          </p:style>
        </p:cxnSp>
        <p:cxnSp>
          <p:nvCxnSpPr>
            <p:cNvPr id="81" name="直線コネクタ 80"/>
            <p:cNvCxnSpPr/>
            <p:nvPr/>
          </p:nvCxnSpPr>
          <p:spPr>
            <a:xfrm>
              <a:off x="1003896" y="4317829"/>
              <a:ext cx="8065757" cy="0"/>
            </a:xfrm>
            <a:prstGeom prst="line">
              <a:avLst/>
            </a:prstGeom>
            <a:ln/>
          </p:spPr>
          <p:style>
            <a:lnRef idx="2">
              <a:schemeClr val="dk1"/>
            </a:lnRef>
            <a:fillRef idx="0">
              <a:schemeClr val="dk1"/>
            </a:fillRef>
            <a:effectRef idx="1">
              <a:schemeClr val="dk1"/>
            </a:effectRef>
            <a:fontRef idx="minor">
              <a:schemeClr val="tx1"/>
            </a:fontRef>
          </p:style>
        </p:cxnSp>
        <p:grpSp>
          <p:nvGrpSpPr>
            <p:cNvPr id="38" name="グループ化 37"/>
            <p:cNvGrpSpPr/>
            <p:nvPr/>
          </p:nvGrpSpPr>
          <p:grpSpPr>
            <a:xfrm>
              <a:off x="976099" y="4044772"/>
              <a:ext cx="2025665" cy="503834"/>
              <a:chOff x="47510" y="3127141"/>
              <a:chExt cx="2025665" cy="503834"/>
            </a:xfrm>
          </p:grpSpPr>
          <p:sp>
            <p:nvSpPr>
              <p:cNvPr id="60" name="片側の 2 つの角を丸めた四角形 59"/>
              <p:cNvSpPr/>
              <p:nvPr/>
            </p:nvSpPr>
            <p:spPr>
              <a:xfrm>
                <a:off x="51191" y="3127141"/>
                <a:ext cx="2021984" cy="493927"/>
              </a:xfrm>
              <a:prstGeom prst="round2SameRect">
                <a:avLst>
                  <a:gd name="adj1" fmla="val 16670"/>
                  <a:gd name="adj2" fmla="val 0"/>
                </a:avLst>
              </a:prstGeom>
            </p:spPr>
            <p:style>
              <a:lnRef idx="2">
                <a:schemeClr val="accent3">
                  <a:hueOff val="3083677"/>
                  <a:satOff val="-16531"/>
                  <a:lumOff val="-2223"/>
                  <a:alphaOff val="0"/>
                </a:schemeClr>
              </a:lnRef>
              <a:fillRef idx="1">
                <a:schemeClr val="accent3">
                  <a:hueOff val="3083677"/>
                  <a:satOff val="-16531"/>
                  <a:lumOff val="-2223"/>
                  <a:alphaOff val="0"/>
                </a:schemeClr>
              </a:fillRef>
              <a:effectRef idx="0">
                <a:schemeClr val="accent3">
                  <a:hueOff val="3083677"/>
                  <a:satOff val="-16531"/>
                  <a:lumOff val="-2223"/>
                  <a:alphaOff val="0"/>
                </a:schemeClr>
              </a:effectRef>
              <a:fontRef idx="minor">
                <a:schemeClr val="lt1"/>
              </a:fontRef>
            </p:style>
          </p:sp>
          <p:sp>
            <p:nvSpPr>
              <p:cNvPr id="61" name="片側の 2 つの角を丸めた四角形 6"/>
              <p:cNvSpPr/>
              <p:nvPr/>
            </p:nvSpPr>
            <p:spPr>
              <a:xfrm>
                <a:off x="47510" y="3161164"/>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明治・大正時代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41" name="グループ化 40"/>
            <p:cNvGrpSpPr/>
            <p:nvPr/>
          </p:nvGrpSpPr>
          <p:grpSpPr>
            <a:xfrm>
              <a:off x="900166" y="5053277"/>
              <a:ext cx="2090860" cy="497670"/>
              <a:chOff x="-3599" y="4311368"/>
              <a:chExt cx="2090860" cy="497670"/>
            </a:xfrm>
          </p:grpSpPr>
          <p:sp>
            <p:nvSpPr>
              <p:cNvPr id="54" name="片側の 2 つの角を丸めた四角形 53"/>
              <p:cNvSpPr/>
              <p:nvPr/>
            </p:nvSpPr>
            <p:spPr>
              <a:xfrm>
                <a:off x="65277" y="4315111"/>
                <a:ext cx="2021984" cy="493927"/>
              </a:xfrm>
              <a:prstGeom prst="round2SameRect">
                <a:avLst>
                  <a:gd name="adj1" fmla="val 16670"/>
                  <a:gd name="adj2" fmla="val 0"/>
                </a:avLst>
              </a:prstGeom>
            </p:spPr>
            <p:style>
              <a:lnRef idx="2">
                <a:schemeClr val="accent3">
                  <a:hueOff val="3854596"/>
                  <a:satOff val="-20663"/>
                  <a:lumOff val="-2778"/>
                  <a:alphaOff val="0"/>
                </a:schemeClr>
              </a:lnRef>
              <a:fillRef idx="1">
                <a:schemeClr val="accent3">
                  <a:hueOff val="3854596"/>
                  <a:satOff val="-20663"/>
                  <a:lumOff val="-2778"/>
                  <a:alphaOff val="0"/>
                </a:schemeClr>
              </a:fillRef>
              <a:effectRef idx="0">
                <a:schemeClr val="accent3">
                  <a:hueOff val="3854596"/>
                  <a:satOff val="-20663"/>
                  <a:lumOff val="-2778"/>
                  <a:alphaOff val="0"/>
                </a:schemeClr>
              </a:effectRef>
              <a:fontRef idx="minor">
                <a:schemeClr val="lt1"/>
              </a:fontRef>
            </p:style>
          </p:sp>
          <p:sp>
            <p:nvSpPr>
              <p:cNvPr id="55" name="片側の 2 つの角を丸めた四角形 12"/>
              <p:cNvSpPr/>
              <p:nvPr/>
            </p:nvSpPr>
            <p:spPr>
              <a:xfrm>
                <a:off x="-3599" y="4311368"/>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昭和時代</a:t>
                </a:r>
                <a:r>
                  <a:rPr kumimoji="1" lang="ja-JP" altLang="en-US" sz="2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2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44" name="グループ化 43"/>
            <p:cNvGrpSpPr/>
            <p:nvPr/>
          </p:nvGrpSpPr>
          <p:grpSpPr>
            <a:xfrm>
              <a:off x="941868" y="6149008"/>
              <a:ext cx="2021984" cy="559523"/>
              <a:chOff x="19949" y="5384688"/>
              <a:chExt cx="2021984" cy="559523"/>
            </a:xfrm>
          </p:grpSpPr>
          <p:sp>
            <p:nvSpPr>
              <p:cNvPr id="48" name="片側の 2 つの角を丸めた四角形 47"/>
              <p:cNvSpPr/>
              <p:nvPr/>
            </p:nvSpPr>
            <p:spPr>
              <a:xfrm>
                <a:off x="19949" y="5384688"/>
                <a:ext cx="2021984" cy="493927"/>
              </a:xfrm>
              <a:prstGeom prst="round2SameRect">
                <a:avLst>
                  <a:gd name="adj1" fmla="val 16670"/>
                  <a:gd name="adj2" fmla="val 0"/>
                </a:avLst>
              </a:prstGeom>
            </p:spPr>
            <p:style>
              <a:lnRef idx="2">
                <a:schemeClr val="accent3">
                  <a:hueOff val="4625516"/>
                  <a:satOff val="-24796"/>
                  <a:lumOff val="-3334"/>
                  <a:alphaOff val="0"/>
                </a:schemeClr>
              </a:lnRef>
              <a:fillRef idx="1">
                <a:schemeClr val="accent3">
                  <a:hueOff val="4625516"/>
                  <a:satOff val="-24796"/>
                  <a:lumOff val="-3334"/>
                  <a:alphaOff val="0"/>
                </a:schemeClr>
              </a:fillRef>
              <a:effectRef idx="0">
                <a:schemeClr val="accent3">
                  <a:hueOff val="4625516"/>
                  <a:satOff val="-24796"/>
                  <a:lumOff val="-3334"/>
                  <a:alphaOff val="0"/>
                </a:schemeClr>
              </a:effectRef>
              <a:fontRef idx="minor">
                <a:schemeClr val="lt1"/>
              </a:fontRef>
            </p:style>
          </p:sp>
          <p:sp>
            <p:nvSpPr>
              <p:cNvPr id="49" name="片側の 2 つの角を丸めた四角形 18"/>
              <p:cNvSpPr/>
              <p:nvPr/>
            </p:nvSpPr>
            <p:spPr>
              <a:xfrm>
                <a:off x="68181" y="5474400"/>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平成時代以降</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70" name="正方形/長方形 69"/>
            <p:cNvSpPr/>
            <p:nvPr/>
          </p:nvSpPr>
          <p:spPr>
            <a:xfrm>
              <a:off x="3207679" y="4003897"/>
              <a:ext cx="5730549" cy="313932"/>
            </a:xfrm>
            <a:prstGeom prst="rect">
              <a:avLst/>
            </a:prstGeom>
          </p:spPr>
          <p:txBody>
            <a:bodyPr wrap="square">
              <a:spAutoFit/>
            </a:bodyPr>
            <a:lstStyle/>
            <a:p>
              <a:pPr marL="0" marR="0" lvl="0" indent="0" algn="l" defTabSz="711200" rtl="0" eaLnBrk="1" fontAlgn="base"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近代国家の成立により、税制が統一され、金納となる。</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2" name="正方形/長方形 71"/>
            <p:cNvSpPr/>
            <p:nvPr/>
          </p:nvSpPr>
          <p:spPr>
            <a:xfrm>
              <a:off x="3201397" y="5053277"/>
              <a:ext cx="3467616" cy="313932"/>
            </a:xfrm>
            <a:prstGeom prst="rect">
              <a:avLst/>
            </a:prstGeom>
          </p:spPr>
          <p:txBody>
            <a:bodyPr wrap="none">
              <a:spAutoFit/>
            </a:bodyPr>
            <a:lstStyle/>
            <a:p>
              <a:pPr marL="0" marR="0" lvl="0" indent="0" algn="l" defTabSz="711200" rtl="0" eaLnBrk="1" fontAlgn="base"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地租中心から所得税中心に変わる。</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4" name="正方形/長方形 73"/>
            <p:cNvSpPr/>
            <p:nvPr/>
          </p:nvSpPr>
          <p:spPr>
            <a:xfrm>
              <a:off x="3201397" y="6069443"/>
              <a:ext cx="4083169"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消費税が導入され、間接税の割合が増す。</a:t>
              </a:r>
            </a:p>
          </p:txBody>
        </p:sp>
      </p:grpSp>
      <p:grpSp>
        <p:nvGrpSpPr>
          <p:cNvPr id="91" name="グループ化 90"/>
          <p:cNvGrpSpPr/>
          <p:nvPr/>
        </p:nvGrpSpPr>
        <p:grpSpPr>
          <a:xfrm>
            <a:off x="951983" y="458086"/>
            <a:ext cx="8305036" cy="3040115"/>
            <a:chOff x="947484" y="594780"/>
            <a:chExt cx="8305036" cy="3040115"/>
          </a:xfrm>
        </p:grpSpPr>
        <p:cxnSp>
          <p:nvCxnSpPr>
            <p:cNvPr id="80" name="直線コネクタ 79"/>
            <p:cNvCxnSpPr>
              <a:stCxn id="22" idx="0"/>
            </p:cNvCxnSpPr>
            <p:nvPr/>
          </p:nvCxnSpPr>
          <p:spPr>
            <a:xfrm>
              <a:off x="2993584" y="2807303"/>
              <a:ext cx="6036891" cy="13917"/>
            </a:xfrm>
            <a:prstGeom prst="line">
              <a:avLst/>
            </a:prstGeom>
            <a:ln/>
          </p:spPr>
          <p:style>
            <a:lnRef idx="2">
              <a:schemeClr val="dk1"/>
            </a:lnRef>
            <a:fillRef idx="0">
              <a:schemeClr val="dk1"/>
            </a:fillRef>
            <a:effectRef idx="1">
              <a:schemeClr val="dk1"/>
            </a:effectRef>
            <a:fontRef idx="minor">
              <a:schemeClr val="tx1"/>
            </a:fontRef>
          </p:style>
        </p:cxnSp>
        <p:cxnSp>
          <p:nvCxnSpPr>
            <p:cNvPr id="79" name="直線コネクタ 78"/>
            <p:cNvCxnSpPr/>
            <p:nvPr/>
          </p:nvCxnSpPr>
          <p:spPr>
            <a:xfrm>
              <a:off x="964718" y="2374417"/>
              <a:ext cx="8065757" cy="0"/>
            </a:xfrm>
            <a:prstGeom prst="line">
              <a:avLst/>
            </a:prstGeom>
            <a:ln/>
          </p:spPr>
          <p:style>
            <a:lnRef idx="2">
              <a:schemeClr val="dk1"/>
            </a:lnRef>
            <a:fillRef idx="0">
              <a:schemeClr val="dk1"/>
            </a:fillRef>
            <a:effectRef idx="1">
              <a:schemeClr val="dk1"/>
            </a:effectRef>
            <a:fontRef idx="minor">
              <a:schemeClr val="tx1"/>
            </a:fontRef>
          </p:style>
        </p:cxnSp>
        <p:cxnSp>
          <p:nvCxnSpPr>
            <p:cNvPr id="78" name="直線コネクタ 77"/>
            <p:cNvCxnSpPr/>
            <p:nvPr/>
          </p:nvCxnSpPr>
          <p:spPr>
            <a:xfrm>
              <a:off x="947484" y="1480474"/>
              <a:ext cx="8065757" cy="0"/>
            </a:xfrm>
            <a:prstGeom prst="line">
              <a:avLst/>
            </a:prstGeom>
            <a:ln/>
          </p:spPr>
          <p:style>
            <a:lnRef idx="2">
              <a:schemeClr val="dk1"/>
            </a:lnRef>
            <a:fillRef idx="0">
              <a:schemeClr val="dk1"/>
            </a:fillRef>
            <a:effectRef idx="1">
              <a:schemeClr val="dk1"/>
            </a:effectRef>
            <a:fontRef idx="minor">
              <a:schemeClr val="tx1"/>
            </a:fontRef>
          </p:style>
        </p:cxnSp>
        <p:grpSp>
          <p:nvGrpSpPr>
            <p:cNvPr id="2" name="グループ化 1"/>
            <p:cNvGrpSpPr/>
            <p:nvPr/>
          </p:nvGrpSpPr>
          <p:grpSpPr>
            <a:xfrm>
              <a:off x="964718" y="594780"/>
              <a:ext cx="2021984" cy="493927"/>
              <a:chOff x="2445489" y="0"/>
              <a:chExt cx="2021984" cy="493927"/>
            </a:xfrm>
          </p:grpSpPr>
          <p:sp>
            <p:nvSpPr>
              <p:cNvPr id="3" name="片側の 2 つの角を丸めた四角形 2"/>
              <p:cNvSpPr/>
              <p:nvPr/>
            </p:nvSpPr>
            <p:spPr>
              <a:xfrm>
                <a:off x="2445489" y="0"/>
                <a:ext cx="2021984" cy="493927"/>
              </a:xfrm>
              <a:prstGeom prst="round2SameRect">
                <a:avLst>
                  <a:gd name="adj1" fmla="val 16670"/>
                  <a:gd name="adj2" fmla="val 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 name="片側の 2 つの角を丸めた四角形 4"/>
              <p:cNvSpPr/>
              <p:nvPr/>
            </p:nvSpPr>
            <p:spPr>
              <a:xfrm>
                <a:off x="2469605" y="24116"/>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弥生時代</a:t>
                </a:r>
              </a:p>
            </p:txBody>
          </p:sp>
        </p:grpSp>
        <p:grpSp>
          <p:nvGrpSpPr>
            <p:cNvPr id="8" name="グループ化 7"/>
            <p:cNvGrpSpPr/>
            <p:nvPr/>
          </p:nvGrpSpPr>
          <p:grpSpPr>
            <a:xfrm>
              <a:off x="957803" y="1244416"/>
              <a:ext cx="2021984" cy="493927"/>
              <a:chOff x="0" y="726819"/>
              <a:chExt cx="2021984" cy="493927"/>
            </a:xfrm>
          </p:grpSpPr>
          <p:sp>
            <p:nvSpPr>
              <p:cNvPr id="9" name="片側の 2 つの角を丸めた四角形 8"/>
              <p:cNvSpPr/>
              <p:nvPr/>
            </p:nvSpPr>
            <p:spPr>
              <a:xfrm>
                <a:off x="0" y="726819"/>
                <a:ext cx="2021984" cy="493927"/>
              </a:xfrm>
              <a:prstGeom prst="round2SameRect">
                <a:avLst>
                  <a:gd name="adj1" fmla="val 16670"/>
                  <a:gd name="adj2" fmla="val 0"/>
                </a:avLst>
              </a:prstGeom>
            </p:spPr>
            <p:style>
              <a:lnRef idx="2">
                <a:schemeClr val="accent3">
                  <a:hueOff val="770919"/>
                  <a:satOff val="-4133"/>
                  <a:lumOff val="-556"/>
                  <a:alphaOff val="0"/>
                </a:schemeClr>
              </a:lnRef>
              <a:fillRef idx="1">
                <a:schemeClr val="accent3">
                  <a:hueOff val="770919"/>
                  <a:satOff val="-4133"/>
                  <a:lumOff val="-556"/>
                  <a:alphaOff val="0"/>
                </a:schemeClr>
              </a:fillRef>
              <a:effectRef idx="0">
                <a:schemeClr val="accent3">
                  <a:hueOff val="770919"/>
                  <a:satOff val="-4133"/>
                  <a:lumOff val="-556"/>
                  <a:alphaOff val="0"/>
                </a:schemeClr>
              </a:effectRef>
              <a:fontRef idx="minor">
                <a:schemeClr val="lt1"/>
              </a:fontRef>
            </p:style>
          </p:sp>
          <p:sp>
            <p:nvSpPr>
              <p:cNvPr id="10" name="片側の 2 つの角を丸めた四角形 4"/>
              <p:cNvSpPr/>
              <p:nvPr/>
            </p:nvSpPr>
            <p:spPr>
              <a:xfrm>
                <a:off x="24116" y="750935"/>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大化の改新以後</a:t>
                </a:r>
              </a:p>
            </p:txBody>
          </p:sp>
        </p:grpSp>
        <p:sp>
          <p:nvSpPr>
            <p:cNvPr id="14" name="正方形/長方形 13"/>
            <p:cNvSpPr/>
            <p:nvPr/>
          </p:nvSpPr>
          <p:spPr>
            <a:xfrm>
              <a:off x="3118904" y="1218708"/>
              <a:ext cx="6133616" cy="286232"/>
            </a:xfrm>
            <a:prstGeom prst="rect">
              <a:avLst/>
            </a:prstGeom>
          </p:spPr>
          <p:txBody>
            <a:bodyPr wrap="square">
              <a:spAutoFit/>
            </a:bodyPr>
            <a:lstStyle/>
            <a:p>
              <a:pPr marL="0" marR="0" lvl="0" indent="0" algn="l" defTabSz="488950" rtl="0" eaLnBrk="1" fontAlgn="base" latinLnBrk="0" hangingPunct="1">
                <a:lnSpc>
                  <a:spcPct val="90000"/>
                </a:lnSpc>
                <a:spcBef>
                  <a:spcPct val="0"/>
                </a:spcBef>
                <a:spcAft>
                  <a:spcPct val="350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中国（唐）を手本として税制が定められる。大宝元（</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701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）年大宝律令　　</a:t>
              </a:r>
            </a:p>
          </p:txBody>
        </p:sp>
        <p:grpSp>
          <p:nvGrpSpPr>
            <p:cNvPr id="15" name="グループ化 14"/>
            <p:cNvGrpSpPr/>
            <p:nvPr/>
          </p:nvGrpSpPr>
          <p:grpSpPr>
            <a:xfrm>
              <a:off x="971599" y="1970488"/>
              <a:ext cx="2021984" cy="493927"/>
              <a:chOff x="0" y="1393703"/>
              <a:chExt cx="2021984" cy="493927"/>
            </a:xfrm>
          </p:grpSpPr>
          <p:sp>
            <p:nvSpPr>
              <p:cNvPr id="16" name="片側の 2 つの角を丸めた四角形 15"/>
              <p:cNvSpPr/>
              <p:nvPr/>
            </p:nvSpPr>
            <p:spPr>
              <a:xfrm>
                <a:off x="0" y="1393703"/>
                <a:ext cx="2021984" cy="493927"/>
              </a:xfrm>
              <a:prstGeom prst="round2SameRect">
                <a:avLst>
                  <a:gd name="adj1" fmla="val 16670"/>
                  <a:gd name="adj2" fmla="val 0"/>
                </a:avLst>
              </a:prstGeom>
            </p:spPr>
            <p:style>
              <a:lnRef idx="2">
                <a:schemeClr val="accent3">
                  <a:hueOff val="1541839"/>
                  <a:satOff val="-8265"/>
                  <a:lumOff val="-1111"/>
                  <a:alphaOff val="0"/>
                </a:schemeClr>
              </a:lnRef>
              <a:fillRef idx="1">
                <a:schemeClr val="accent3">
                  <a:hueOff val="1541839"/>
                  <a:satOff val="-8265"/>
                  <a:lumOff val="-1111"/>
                  <a:alphaOff val="0"/>
                </a:schemeClr>
              </a:fillRef>
              <a:effectRef idx="0">
                <a:schemeClr val="accent3">
                  <a:hueOff val="1541839"/>
                  <a:satOff val="-8265"/>
                  <a:lumOff val="-1111"/>
                  <a:alphaOff val="0"/>
                </a:schemeClr>
              </a:effectRef>
              <a:fontRef idx="minor">
                <a:schemeClr val="lt1"/>
              </a:fontRef>
            </p:style>
          </p:sp>
          <p:sp>
            <p:nvSpPr>
              <p:cNvPr id="17" name="片側の 2 つの角を丸めた四角形 4"/>
              <p:cNvSpPr/>
              <p:nvPr/>
            </p:nvSpPr>
            <p:spPr>
              <a:xfrm>
                <a:off x="24116" y="1417819"/>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鎌倉・室町時代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1" name="グループ化 20"/>
            <p:cNvGrpSpPr/>
            <p:nvPr/>
          </p:nvGrpSpPr>
          <p:grpSpPr>
            <a:xfrm>
              <a:off x="971600" y="2564904"/>
              <a:ext cx="2021984" cy="484798"/>
              <a:chOff x="-4704" y="1330122"/>
              <a:chExt cx="2021984" cy="484798"/>
            </a:xfrm>
            <a:solidFill>
              <a:schemeClr val="accent1"/>
            </a:solidFill>
          </p:grpSpPr>
          <p:sp>
            <p:nvSpPr>
              <p:cNvPr id="22" name="片側の 2 つの角を丸めた四角形 21"/>
              <p:cNvSpPr/>
              <p:nvPr/>
            </p:nvSpPr>
            <p:spPr>
              <a:xfrm>
                <a:off x="-4704" y="1330122"/>
                <a:ext cx="2021984" cy="484798"/>
              </a:xfrm>
              <a:prstGeom prst="round2SameRect">
                <a:avLst>
                  <a:gd name="adj1" fmla="val 16670"/>
                  <a:gd name="adj2" fmla="val 0"/>
                </a:avLst>
              </a:prstGeom>
              <a:solidFill>
                <a:srgbClr val="6DAC60"/>
              </a:solidFill>
              <a:ln>
                <a:noFill/>
              </a:ln>
            </p:spPr>
            <p:style>
              <a:lnRef idx="2">
                <a:schemeClr val="accent3">
                  <a:hueOff val="3750088"/>
                  <a:satOff val="-5627"/>
                  <a:lumOff val="-915"/>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23" name="片側の 2 つの角を丸めた四角形 4"/>
              <p:cNvSpPr/>
              <p:nvPr/>
            </p:nvSpPr>
            <p:spPr>
              <a:xfrm>
                <a:off x="114055" y="1341957"/>
                <a:ext cx="1784465" cy="472963"/>
              </a:xfrm>
              <a:prstGeom prst="rect">
                <a:avLst/>
              </a:prstGeom>
              <a:noFill/>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安土桃山時代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7" name="グループ化 26"/>
            <p:cNvGrpSpPr/>
            <p:nvPr/>
          </p:nvGrpSpPr>
          <p:grpSpPr>
            <a:xfrm>
              <a:off x="971600" y="3140968"/>
              <a:ext cx="2021984" cy="493927"/>
              <a:chOff x="2264" y="2454916"/>
              <a:chExt cx="2021984" cy="493927"/>
            </a:xfrm>
          </p:grpSpPr>
          <p:sp>
            <p:nvSpPr>
              <p:cNvPr id="28" name="片側の 2 つの角を丸めた四角形 27"/>
              <p:cNvSpPr/>
              <p:nvPr/>
            </p:nvSpPr>
            <p:spPr>
              <a:xfrm>
                <a:off x="2264" y="2454916"/>
                <a:ext cx="2021984" cy="493927"/>
              </a:xfrm>
              <a:prstGeom prst="round2SameRect">
                <a:avLst>
                  <a:gd name="adj1" fmla="val 16670"/>
                  <a:gd name="adj2" fmla="val 0"/>
                </a:avLst>
              </a:prstGeom>
            </p:spPr>
            <p:style>
              <a:lnRef idx="2">
                <a:schemeClr val="accent3">
                  <a:hueOff val="2312758"/>
                  <a:satOff val="-12398"/>
                  <a:lumOff val="-1667"/>
                  <a:alphaOff val="0"/>
                </a:schemeClr>
              </a:lnRef>
              <a:fillRef idx="1">
                <a:schemeClr val="accent3">
                  <a:hueOff val="2312758"/>
                  <a:satOff val="-12398"/>
                  <a:lumOff val="-1667"/>
                  <a:alphaOff val="0"/>
                </a:schemeClr>
              </a:fillRef>
              <a:effectRef idx="0">
                <a:schemeClr val="accent3">
                  <a:hueOff val="2312758"/>
                  <a:satOff val="-12398"/>
                  <a:lumOff val="-1667"/>
                  <a:alphaOff val="0"/>
                </a:schemeClr>
              </a:effectRef>
              <a:fontRef idx="minor">
                <a:schemeClr val="lt1"/>
              </a:fontRef>
            </p:style>
          </p:sp>
          <p:sp>
            <p:nvSpPr>
              <p:cNvPr id="29" name="片側の 2 つの角を丸めた四角形 4"/>
              <p:cNvSpPr/>
              <p:nvPr/>
            </p:nvSpPr>
            <p:spPr>
              <a:xfrm>
                <a:off x="26380" y="2479032"/>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江戸時代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36" name="正方形/長方形 35"/>
            <p:cNvSpPr/>
            <p:nvPr/>
          </p:nvSpPr>
          <p:spPr bwMode="auto">
            <a:xfrm>
              <a:off x="3147028" y="2852936"/>
              <a:ext cx="2479674" cy="2397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955" tIns="20955" rIns="20955" bIns="20955" spcCol="1270"/>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HG丸ｺﾞｼｯｸM-PRO" panose="020F0600000000000000" pitchFamily="50" charset="-128"/>
                  <a:ea typeface="HG丸ｺﾞｼｯｸM-PRO" panose="020F0600000000000000" pitchFamily="50" charset="-128"/>
                  <a:cs typeface="+mn-cs"/>
                </a:rPr>
                <a:t>豊臣秀吉が太閤検地を行った。　　　</a:t>
              </a:r>
            </a:p>
          </p:txBody>
        </p:sp>
        <p:sp>
          <p:nvSpPr>
            <p:cNvPr id="65" name="正方形/長方形 64"/>
            <p:cNvSpPr/>
            <p:nvPr/>
          </p:nvSpPr>
          <p:spPr>
            <a:xfrm>
              <a:off x="3118904" y="644344"/>
              <a:ext cx="4776326" cy="424732"/>
            </a:xfrm>
            <a:prstGeom prst="rect">
              <a:avLst/>
            </a:prstGeom>
          </p:spPr>
          <p:txBody>
            <a:bodyPr wrap="square">
              <a:spAutoFit/>
            </a:bodyPr>
            <a:lstStyle/>
            <a:p>
              <a:pPr marL="0" marR="0" lvl="0" indent="0" algn="l" defTabSz="488950" rtl="0" eaLnBrk="1" fontAlgn="base" latinLnBrk="0" hangingPunct="1">
                <a:lnSpc>
                  <a:spcPct val="50000"/>
                </a:lnSpc>
                <a:spcBef>
                  <a:spcPct val="0"/>
                </a:spcBef>
                <a:spcAft>
                  <a:spcPct val="35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卑弥呼が国を治める。 </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88950" rtl="0" eaLnBrk="1" fontAlgn="base" latinLnBrk="0" hangingPunct="1">
                <a:lnSpc>
                  <a:spcPct val="50000"/>
                </a:lnSpc>
                <a:spcBef>
                  <a:spcPct val="0"/>
                </a:spcBef>
                <a:spcAft>
                  <a:spcPct val="35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自然経済の時代で現品、労役を中心にあてる。</a:t>
              </a:r>
            </a:p>
          </p:txBody>
        </p:sp>
        <p:sp>
          <p:nvSpPr>
            <p:cNvPr id="66" name="正方形/長方形 65"/>
            <p:cNvSpPr/>
            <p:nvPr/>
          </p:nvSpPr>
          <p:spPr>
            <a:xfrm>
              <a:off x="3118904" y="1494442"/>
              <a:ext cx="4572000" cy="600164"/>
            </a:xfrm>
            <a:prstGeom prst="rect">
              <a:avLst/>
            </a:prstGeom>
          </p:spPr>
          <p:txBody>
            <a:bodyPr>
              <a:spAutoFit/>
            </a:bodyPr>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租－口分田に応じ、米を納める。</a:t>
              </a: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庸－労力提供だが、布で納めることが多かった。</a:t>
              </a: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調－各地の特産物を納める。</a:t>
              </a:r>
            </a:p>
          </p:txBody>
        </p:sp>
        <p:sp>
          <p:nvSpPr>
            <p:cNvPr id="67" name="正方形/長方形 66"/>
            <p:cNvSpPr/>
            <p:nvPr/>
          </p:nvSpPr>
          <p:spPr>
            <a:xfrm>
              <a:off x="3147027" y="2060485"/>
              <a:ext cx="2852063" cy="313932"/>
            </a:xfrm>
            <a:prstGeom prst="rect">
              <a:avLst/>
            </a:prstGeom>
          </p:spPr>
          <p:txBody>
            <a:bodyPr wrap="none">
              <a:spAutoFit/>
            </a:bodyPr>
            <a:lstStyle/>
            <a:p>
              <a:pPr marL="0" marR="0" lvl="0" indent="0" algn="l" defTabSz="711200" rtl="0" eaLnBrk="1" fontAlgn="base"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田租（年貢）－米を納める。</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8" name="正方形/長方形 67"/>
            <p:cNvSpPr/>
            <p:nvPr/>
          </p:nvSpPr>
          <p:spPr>
            <a:xfrm>
              <a:off x="3153778" y="3045950"/>
              <a:ext cx="3877985"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封建制度が確立し、税制が画一化する。</a:t>
              </a:r>
            </a:p>
          </p:txBody>
        </p:sp>
        <p:sp>
          <p:nvSpPr>
            <p:cNvPr id="69" name="正方形/長方形 68"/>
            <p:cNvSpPr/>
            <p:nvPr/>
          </p:nvSpPr>
          <p:spPr>
            <a:xfrm>
              <a:off x="3076970" y="3358832"/>
              <a:ext cx="4307589" cy="244682"/>
            </a:xfrm>
            <a:prstGeom prst="rect">
              <a:avLst/>
            </a:prstGeom>
          </p:spPr>
          <p:txBody>
            <a:bodyPr wrap="none">
              <a:spAutoFit/>
            </a:bodyPr>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地租（年貢）－米を納める。　高い年貢に百姓一揆がおこる。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77" name="直線コネクタ 76"/>
            <p:cNvCxnSpPr/>
            <p:nvPr/>
          </p:nvCxnSpPr>
          <p:spPr>
            <a:xfrm>
              <a:off x="2993583" y="1088707"/>
              <a:ext cx="6029977" cy="0"/>
            </a:xfrm>
            <a:prstGeom prst="line">
              <a:avLst/>
            </a:prstGeom>
            <a:ln/>
          </p:spPr>
          <p:style>
            <a:lnRef idx="2">
              <a:schemeClr val="dk1"/>
            </a:lnRef>
            <a:fillRef idx="0">
              <a:schemeClr val="dk1"/>
            </a:fillRef>
            <a:effectRef idx="1">
              <a:schemeClr val="dk1"/>
            </a:effectRef>
            <a:fontRef idx="minor">
              <a:schemeClr val="tx1"/>
            </a:fontRef>
          </p:style>
        </p:cxnSp>
      </p:grpSp>
      <p:cxnSp>
        <p:nvCxnSpPr>
          <p:cNvPr id="86" name="直線コネクタ 85"/>
          <p:cNvCxnSpPr/>
          <p:nvPr/>
        </p:nvCxnSpPr>
        <p:spPr>
          <a:xfrm>
            <a:off x="0" y="359366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9" name="下矢印 88"/>
          <p:cNvSpPr/>
          <p:nvPr/>
        </p:nvSpPr>
        <p:spPr>
          <a:xfrm rot="10800000">
            <a:off x="389699" y="421169"/>
            <a:ext cx="300059" cy="307703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0" name="下矢印 89"/>
          <p:cNvSpPr/>
          <p:nvPr/>
        </p:nvSpPr>
        <p:spPr>
          <a:xfrm>
            <a:off x="396661" y="3634165"/>
            <a:ext cx="293098" cy="312826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租税の歴史</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2" name="正方形/長方形 51">
            <a:extLst>
              <a:ext uri="{FF2B5EF4-FFF2-40B4-BE49-F238E27FC236}">
                <a16:creationId xmlns:a16="http://schemas.microsoft.com/office/drawing/2014/main" id="{B05EEE82-0DA3-466A-98AB-9FF32B7EAA7C}"/>
              </a:ext>
            </a:extLst>
          </p:cNvPr>
          <p:cNvSpPr/>
          <p:nvPr/>
        </p:nvSpPr>
        <p:spPr>
          <a:xfrm>
            <a:off x="3113594" y="3983257"/>
            <a:ext cx="4591617" cy="600164"/>
          </a:xfrm>
          <a:prstGeom prst="rect">
            <a:avLst/>
          </a:prstGeom>
        </p:spPr>
        <p:txBody>
          <a:bodyPr wrap="square">
            <a:spAutoFit/>
          </a:bodyPr>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明治   ６（１８７３）年　地租改正－地価の３％を納める。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明治   ８（１８７５）年　国税と地方税に区分される。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明治２０（１８８７）年　所得税が課税される。　</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3" name="正方形/長方形 52">
            <a:extLst>
              <a:ext uri="{FF2B5EF4-FFF2-40B4-BE49-F238E27FC236}">
                <a16:creationId xmlns:a16="http://schemas.microsoft.com/office/drawing/2014/main" id="{A5B0313B-60D2-4D4D-94DE-7644215950A2}"/>
              </a:ext>
            </a:extLst>
          </p:cNvPr>
          <p:cNvSpPr/>
          <p:nvPr/>
        </p:nvSpPr>
        <p:spPr>
          <a:xfrm>
            <a:off x="3076961" y="5003948"/>
            <a:ext cx="5911571" cy="600164"/>
          </a:xfrm>
          <a:prstGeom prst="rect">
            <a:avLst/>
          </a:prstGeom>
        </p:spPr>
        <p:txBody>
          <a:bodyPr wrap="square">
            <a:spAutoFit/>
          </a:bodyPr>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昭和１５（１９４０）年　法人税が課税される。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昭和２１（１９４６）年　日本国憲法制定。納税の義務が定められる。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昭和２５（１９５０）年　</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シャウプ勧告が出され、現在の税制の基本となる地方税制が制定される。</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6" name="正方形/長方形 55">
            <a:extLst>
              <a:ext uri="{FF2B5EF4-FFF2-40B4-BE49-F238E27FC236}">
                <a16:creationId xmlns:a16="http://schemas.microsoft.com/office/drawing/2014/main" id="{E59893A0-F330-4DE2-BCCE-66D830BDD869}"/>
              </a:ext>
            </a:extLst>
          </p:cNvPr>
          <p:cNvSpPr/>
          <p:nvPr/>
        </p:nvSpPr>
        <p:spPr>
          <a:xfrm>
            <a:off x="3008402" y="6092481"/>
            <a:ext cx="5747140" cy="777905"/>
          </a:xfrm>
          <a:prstGeom prst="rect">
            <a:avLst/>
          </a:prstGeom>
        </p:spPr>
        <p:txBody>
          <a:bodyPr wrap="square">
            <a:spAutoFit/>
          </a:bodyPr>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   元（１９８９）年　消費税３％が課税される。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   ９（１９９７）年　消費税が５％に引き上げられる。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平成２６（２０１４）年　消費税が８％に引き上げられる。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令和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元（２０１９）年　消費税が</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）に引き上げられる。</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　</a:t>
            </a:r>
            <a:r>
              <a:rPr kumimoji="1" lang="en-US" altLang="ja-JP" sz="9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900" dirty="0">
                <a:solidFill>
                  <a:prstClr val="black"/>
                </a:solidFill>
                <a:latin typeface="HG丸ｺﾞｼｯｸM-PRO" panose="020F0600000000000000" pitchFamily="50" charset="-128"/>
                <a:ea typeface="HG丸ｺﾞｼｯｸM-PRO" panose="020F0600000000000000" pitchFamily="50" charset="-128"/>
              </a:rPr>
              <a:t>軽減税率は８％</a:t>
            </a:r>
            <a:endPar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87865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500" fill="hold"/>
                                        <p:tgtEl>
                                          <p:spTgt spid="86"/>
                                        </p:tgtEl>
                                        <p:attrNameLst>
                                          <p:attrName>ppt_x</p:attrName>
                                        </p:attrNameLst>
                                      </p:cBhvr>
                                      <p:tavLst>
                                        <p:tav tm="0">
                                          <p:val>
                                            <p:strVal val="0-#ppt_w/2"/>
                                          </p:val>
                                        </p:tav>
                                        <p:tav tm="100000">
                                          <p:val>
                                            <p:strVal val="#ppt_x"/>
                                          </p:val>
                                        </p:tav>
                                      </p:tavLst>
                                    </p:anim>
                                    <p:anim calcmode="lin" valueType="num">
                                      <p:cBhvr additive="base">
                                        <p:cTn id="13"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wipe(down)">
                                      <p:cBhvr>
                                        <p:cTn id="18" dur="500"/>
                                        <p:tgtEl>
                                          <p:spTgt spid="8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3334482" y="908720"/>
            <a:ext cx="2475037" cy="369332"/>
          </a:xfrm>
          <a:prstGeom prst="rect">
            <a:avLst/>
          </a:prstGeom>
          <a:noFill/>
          <a:ln>
            <a:noFill/>
          </a:ln>
          <a:effectLst/>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rPr>
              <a:t>租税法律主義</a:t>
            </a:r>
            <a:r>
              <a:rPr kumimoji="1" lang="en-US" altLang="ja-JP"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額縁 17"/>
          <p:cNvSpPr/>
          <p:nvPr/>
        </p:nvSpPr>
        <p:spPr>
          <a:xfrm>
            <a:off x="1169622" y="1556792"/>
            <a:ext cx="6804756" cy="1800201"/>
          </a:xfrm>
          <a:prstGeom prst="bevel">
            <a:avLst>
              <a:gd name="adj" fmla="val 8661"/>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HG丸ｺﾞｼｯｸM-PRO" panose="020F0600000000000000" pitchFamily="50" charset="-128"/>
                <a:ea typeface="HG丸ｺﾞｼｯｸM-PRO" panose="020F0600000000000000" pitchFamily="50" charset="-128"/>
                <a:cs typeface="+mn-cs"/>
              </a:rPr>
              <a:t>日本国憲法 第８４条</a:t>
            </a:r>
            <a:endParaRPr kumimoji="1" lang="en-US" altLang="ja-JP" sz="2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F497D"/>
                </a:solidFill>
                <a:effectLst/>
                <a:uLnTx/>
                <a:uFillTx/>
                <a:latin typeface="HG丸ｺﾞｼｯｸM-PRO" panose="020F0600000000000000" pitchFamily="50" charset="-128"/>
                <a:ea typeface="HG丸ｺﾞｼｯｸM-PRO" panose="020F0600000000000000" pitchFamily="50" charset="-128"/>
                <a:cs typeface="+mn-cs"/>
              </a:rPr>
              <a:t> あらたに租税を課し、又は現行の租税を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F497D"/>
                </a:solidFill>
                <a:effectLst/>
                <a:uLnTx/>
                <a:uFillTx/>
                <a:latin typeface="HG丸ｺﾞｼｯｸM-PRO" panose="020F0600000000000000" pitchFamily="50" charset="-128"/>
                <a:ea typeface="HG丸ｺﾞｼｯｸM-PRO" panose="020F0600000000000000" pitchFamily="50" charset="-128"/>
                <a:cs typeface="+mn-cs"/>
              </a:rPr>
              <a:t> 変更するには、法律又は法律の定める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F497D"/>
                </a:solidFill>
                <a:effectLst/>
                <a:uLnTx/>
                <a:uFillTx/>
                <a:latin typeface="HG丸ｺﾞｼｯｸM-PRO" panose="020F0600000000000000" pitchFamily="50" charset="-128"/>
                <a:ea typeface="HG丸ｺﾞｼｯｸM-PRO" panose="020F0600000000000000" pitchFamily="50" charset="-128"/>
                <a:cs typeface="+mn-cs"/>
              </a:rPr>
              <a:t> 条件によることを必要とする。 </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5" name="グループ化 4"/>
          <p:cNvGrpSpPr/>
          <p:nvPr/>
        </p:nvGrpSpPr>
        <p:grpSpPr>
          <a:xfrm>
            <a:off x="1102659" y="3864531"/>
            <a:ext cx="6938682" cy="1890154"/>
            <a:chOff x="1011601" y="3433946"/>
            <a:chExt cx="6938682" cy="1890154"/>
          </a:xfrm>
        </p:grpSpPr>
        <p:sp>
          <p:nvSpPr>
            <p:cNvPr id="2" name="正方形/長方形 1"/>
            <p:cNvSpPr/>
            <p:nvPr/>
          </p:nvSpPr>
          <p:spPr>
            <a:xfrm>
              <a:off x="1538654" y="4156260"/>
              <a:ext cx="5884576" cy="1015663"/>
            </a:xfrm>
            <a:prstGeom prst="rect">
              <a:avLst/>
            </a:prstGeom>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法律によらない課税を受けない　（自由・権利）　</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国民自らが自らに義務付けるもの（責任・負担）</a:t>
              </a:r>
            </a:p>
          </p:txBody>
        </p:sp>
        <p:sp>
          <p:nvSpPr>
            <p:cNvPr id="4" name="テキスト ボックス 3"/>
            <p:cNvSpPr txBox="1"/>
            <p:nvPr/>
          </p:nvSpPr>
          <p:spPr>
            <a:xfrm>
              <a:off x="3309788" y="3433946"/>
              <a:ext cx="234230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つ　ま　り</a:t>
              </a:r>
            </a:p>
          </p:txBody>
        </p:sp>
        <p:sp>
          <p:nvSpPr>
            <p:cNvPr id="3" name="角丸四角形 2"/>
            <p:cNvSpPr/>
            <p:nvPr/>
          </p:nvSpPr>
          <p:spPr>
            <a:xfrm>
              <a:off x="1011601" y="4031300"/>
              <a:ext cx="6938682" cy="12928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0" name="正方形/長方形 9"/>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法律主義</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18095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グループ化 4"/>
          <p:cNvGrpSpPr>
            <a:grpSpLocks/>
          </p:cNvGrpSpPr>
          <p:nvPr/>
        </p:nvGrpSpPr>
        <p:grpSpPr bwMode="auto">
          <a:xfrm>
            <a:off x="138113" y="620688"/>
            <a:ext cx="8897937" cy="2735264"/>
            <a:chOff x="138545" y="3899157"/>
            <a:chExt cx="8897131" cy="2735923"/>
          </a:xfrm>
        </p:grpSpPr>
        <p:sp>
          <p:nvSpPr>
            <p:cNvPr id="6" name="メモ 5"/>
            <p:cNvSpPr/>
            <p:nvPr/>
          </p:nvSpPr>
          <p:spPr>
            <a:xfrm>
              <a:off x="138545" y="3899157"/>
              <a:ext cx="8897131" cy="2735923"/>
            </a:xfrm>
            <a:prstGeom prst="foldedCorner">
              <a:avLst>
                <a:gd name="adj" fmla="val 14642"/>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9462" name="テキスト ボックス 6"/>
            <p:cNvSpPr txBox="1">
              <a:spLocks noChangeArrowheads="1"/>
            </p:cNvSpPr>
            <p:nvPr/>
          </p:nvSpPr>
          <p:spPr bwMode="auto">
            <a:xfrm>
              <a:off x="251942" y="3932897"/>
              <a:ext cx="18722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000" b="1" dirty="0">
                  <a:solidFill>
                    <a:prstClr val="black"/>
                  </a:solidFill>
                  <a:latin typeface="HG丸ｺﾞｼｯｸM-PRO" panose="020F0600000000000000" pitchFamily="50" charset="-128"/>
                  <a:ea typeface="HG丸ｺﾞｼｯｸM-PRO" panose="020F0600000000000000" pitchFamily="50" charset="-128"/>
                  <a:cs typeface="AR P浪漫明朝体U"/>
                </a:rPr>
                <a:t>福澤諭吉と税</a:t>
              </a:r>
            </a:p>
          </p:txBody>
        </p:sp>
        <p:sp>
          <p:nvSpPr>
            <p:cNvPr id="8" name="Rectangle 13"/>
            <p:cNvSpPr>
              <a:spLocks noChangeArrowheads="1"/>
            </p:cNvSpPr>
            <p:nvPr/>
          </p:nvSpPr>
          <p:spPr bwMode="auto">
            <a:xfrm>
              <a:off x="251943" y="4256283"/>
              <a:ext cx="6654391" cy="65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lnSpc>
                  <a:spcPct val="130000"/>
                </a:lnSpc>
                <a:spcBef>
                  <a:spcPts val="0"/>
                </a:spcBef>
                <a:spcAft>
                  <a:spcPts val="0"/>
                </a:spcAft>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1872</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年に福澤諭吉が発表した</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学問のすすめ</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の中に、税金とは国民と国との約束であると述べられています。</a:t>
              </a:r>
            </a:p>
          </p:txBody>
        </p:sp>
        <p:pic>
          <p:nvPicPr>
            <p:cNvPr id="194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334" y="4261473"/>
              <a:ext cx="1774902" cy="176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10"/>
            <p:cNvSpPr txBox="1">
              <a:spLocks noChangeArrowheads="1"/>
            </p:cNvSpPr>
            <p:nvPr/>
          </p:nvSpPr>
          <p:spPr bwMode="auto">
            <a:xfrm>
              <a:off x="6803771" y="6069843"/>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000" dirty="0">
                  <a:solidFill>
                    <a:prstClr val="black"/>
                  </a:solidFill>
                  <a:latin typeface="HG丸ｺﾞｼｯｸM-PRO" panose="020F0600000000000000" pitchFamily="50" charset="-128"/>
                  <a:ea typeface="HG丸ｺﾞｼｯｸM-PRO" panose="020F0600000000000000" pitchFamily="50" charset="-128"/>
                </a:rPr>
                <a:t>資料提供：</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1000" dirty="0">
                  <a:solidFill>
                    <a:prstClr val="black"/>
                  </a:solidFill>
                  <a:latin typeface="HG丸ｺﾞｼｯｸM-PRO" panose="020F0600000000000000" pitchFamily="50" charset="-128"/>
                  <a:ea typeface="HG丸ｺﾞｼｯｸM-PRO" panose="020F0600000000000000" pitchFamily="50" charset="-128"/>
                </a:rPr>
                <a:t>福澤諭吉旧邸・福澤諭吉記念館</a:t>
              </a:r>
            </a:p>
          </p:txBody>
        </p:sp>
        <p:sp>
          <p:nvSpPr>
            <p:cNvPr id="19466" name="Rectangle 16"/>
            <p:cNvSpPr>
              <a:spLocks noChangeArrowheads="1"/>
            </p:cNvSpPr>
            <p:nvPr/>
          </p:nvSpPr>
          <p:spPr bwMode="auto">
            <a:xfrm>
              <a:off x="323528" y="4869160"/>
              <a:ext cx="6408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600" b="1" dirty="0">
                  <a:solidFill>
                    <a:prstClr val="black"/>
                  </a:solidFill>
                  <a:latin typeface="UD デジタル 教科書体 NP-R" panose="02020400000000000000" pitchFamily="18" charset="-128"/>
                  <a:ea typeface="UD デジタル 教科書体 NP-R" panose="02020400000000000000" pitchFamily="18" charset="-128"/>
                </a:rPr>
                <a:t>「政府は法令を設けて悪人を制し善人を</a:t>
              </a:r>
              <a:r>
                <a:rPr lang="ja-JP" altLang="en-US" sz="1600" b="1" dirty="0" err="1">
                  <a:solidFill>
                    <a:prstClr val="black"/>
                  </a:solidFill>
                  <a:latin typeface="UD デジタル 教科書体 NP-R" panose="02020400000000000000" pitchFamily="18" charset="-128"/>
                  <a:ea typeface="UD デジタル 教科書体 NP-R" panose="02020400000000000000" pitchFamily="18" charset="-128"/>
                </a:rPr>
                <a:t>保護す</a:t>
              </a:r>
              <a:r>
                <a:rPr lang="ja-JP" altLang="en-US" sz="1600" b="1" dirty="0">
                  <a:solidFill>
                    <a:prstClr val="black"/>
                  </a:solidFill>
                  <a:latin typeface="UD デジタル 教科書体 NP-R" panose="02020400000000000000" pitchFamily="18" charset="-128"/>
                  <a:ea typeface="UD デジタル 教科書体 NP-R" panose="02020400000000000000" pitchFamily="18" charset="-128"/>
                </a:rPr>
                <a:t>。これ即ち政府の商売なり。この商売をなすには莫大な費なれども、政府に米もなく金もなきゆえ、百姓町人より年貢運上を出して政府の勝手方を賄わんと、双方一致の上、相談を取極めたり。これ即ち政府と人民の約束なり。」</a:t>
              </a:r>
            </a:p>
          </p:txBody>
        </p:sp>
        <p:sp>
          <p:nvSpPr>
            <p:cNvPr id="12" name="テキスト ボックス 11"/>
            <p:cNvSpPr txBox="1"/>
            <p:nvPr/>
          </p:nvSpPr>
          <p:spPr>
            <a:xfrm>
              <a:off x="395697" y="6236522"/>
              <a:ext cx="5976371" cy="277066"/>
            </a:xfrm>
            <a:prstGeom prst="rect">
              <a:avLst/>
            </a:prstGeom>
            <a:noFill/>
          </p:spPr>
          <p:txBody>
            <a:bodyPr wrap="square">
              <a:spAutoFit/>
            </a:bodyPr>
            <a:lstStyle/>
            <a:p>
              <a:pPr fontAlgn="auto">
                <a:spcBef>
                  <a:spcPts val="0"/>
                </a:spcBef>
                <a:spcAft>
                  <a:spcPts val="0"/>
                </a:spcAft>
                <a:defRPr/>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福澤諭吉</a:t>
              </a:r>
              <a:r>
                <a:rPr lang="ja-JP" altLang="en-US" sz="1100" b="1" dirty="0">
                  <a:solidFill>
                    <a:prstClr val="black"/>
                  </a:solidFill>
                  <a:latin typeface="HG丸ｺﾞｼｯｸM-PRO" panose="020F0600000000000000" pitchFamily="50" charset="-128"/>
                  <a:ea typeface="HG丸ｺﾞｼｯｸM-PRO" panose="020F0600000000000000" pitchFamily="50" charset="-128"/>
                </a:rPr>
                <a:t>：</a:t>
              </a:r>
              <a:r>
                <a:rPr lang="en-US" altLang="ja-JP" sz="1100" dirty="0">
                  <a:solidFill>
                    <a:prstClr val="black"/>
                  </a:solidFill>
                  <a:latin typeface="HG丸ｺﾞｼｯｸM-PRO" panose="020F0600000000000000" pitchFamily="50" charset="-128"/>
                  <a:ea typeface="HG丸ｺﾞｼｯｸM-PRO" panose="020F0600000000000000" pitchFamily="50" charset="-128"/>
                </a:rPr>
                <a:t>1835</a:t>
              </a:r>
              <a:r>
                <a:rPr lang="ja-JP" altLang="en-US" sz="1100" dirty="0">
                  <a:solidFill>
                    <a:prstClr val="black"/>
                  </a:solidFill>
                  <a:latin typeface="HG丸ｺﾞｼｯｸM-PRO" panose="020F0600000000000000" pitchFamily="50" charset="-128"/>
                  <a:ea typeface="HG丸ｺﾞｼｯｸM-PRO" panose="020F0600000000000000" pitchFamily="50" charset="-128"/>
                </a:rPr>
                <a:t>年～</a:t>
              </a:r>
              <a:r>
                <a:rPr lang="en-US" altLang="ja-JP" sz="1100" dirty="0">
                  <a:solidFill>
                    <a:prstClr val="black"/>
                  </a:solidFill>
                  <a:latin typeface="HG丸ｺﾞｼｯｸM-PRO" panose="020F0600000000000000" pitchFamily="50" charset="-128"/>
                  <a:ea typeface="HG丸ｺﾞｼｯｸM-PRO" panose="020F0600000000000000" pitchFamily="50" charset="-128"/>
                </a:rPr>
                <a:t>1901</a:t>
              </a:r>
              <a:r>
                <a:rPr lang="ja-JP" altLang="en-US" sz="1100" dirty="0">
                  <a:solidFill>
                    <a:prstClr val="black"/>
                  </a:solidFill>
                  <a:latin typeface="HG丸ｺﾞｼｯｸM-PRO" panose="020F0600000000000000" pitchFamily="50" charset="-128"/>
                  <a:ea typeface="HG丸ｺﾞｼｯｸM-PRO" panose="020F0600000000000000" pitchFamily="50" charset="-128"/>
                </a:rPr>
                <a:t>年 明治時代の啓蒙思想家・教育家。慶應義塾大学創設者。</a:t>
              </a:r>
            </a:p>
          </p:txBody>
        </p:sp>
      </p:grpSp>
      <p:sp>
        <p:nvSpPr>
          <p:cNvPr id="14" name="AutoShape 540"/>
          <p:cNvSpPr>
            <a:spLocks noChangeArrowheads="1"/>
          </p:cNvSpPr>
          <p:nvPr/>
        </p:nvSpPr>
        <p:spPr bwMode="auto">
          <a:xfrm>
            <a:off x="488950" y="4941589"/>
            <a:ext cx="8245475" cy="1655763"/>
          </a:xfrm>
          <a:prstGeom prst="roundRect">
            <a:avLst>
              <a:gd name="adj" fmla="val 0"/>
            </a:avLst>
          </a:prstGeom>
          <a:solidFill>
            <a:schemeClr val="accent6">
              <a:lumMod val="20000"/>
              <a:lumOff val="80000"/>
            </a:schemeClr>
          </a:solidFill>
          <a:ln>
            <a:noFill/>
          </a:ln>
        </p:spPr>
        <p:txBody>
          <a:bodyPr lIns="74295" tIns="8890" rIns="74295" bIns="8890" upright="1"/>
          <a:lstStyle/>
          <a:p>
            <a:pPr algn="just" fontAlgn="auto">
              <a:spcBef>
                <a:spcPts val="0"/>
              </a:spcBef>
              <a:spcAft>
                <a:spcPts val="0"/>
              </a:spcAft>
              <a:defRPr/>
            </a:pPr>
            <a:r>
              <a:rPr lang="en-US" altLang="ja-JP"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学問のすすめ</a:t>
            </a:r>
            <a:r>
              <a:rPr lang="en-US" altLang="ja-JP"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　では</a:t>
            </a:r>
            <a: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平等</a:t>
            </a:r>
            <a: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と</a:t>
            </a:r>
            <a: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政府と個人の関係</a:t>
            </a:r>
            <a: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について触れています。</a:t>
            </a:r>
            <a:b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br>
            <a:endParaRPr lang="en-US" sz="1400" kern="100" dirty="0">
              <a:solidFill>
                <a:prstClr val="black"/>
              </a:solidFill>
              <a:latin typeface="HG丸ｺﾞｼｯｸM-PRO" panose="020F0600000000000000" pitchFamily="50" charset="-128"/>
              <a:ea typeface="HG丸ｺﾞｼｯｸM-PRO" panose="020F0600000000000000" pitchFamily="50" charset="-128"/>
              <a:cs typeface="Century"/>
            </a:endParaRPr>
          </a:p>
          <a:p>
            <a:pPr algn="just" fontAlgn="auto">
              <a:spcBef>
                <a:spcPts val="0"/>
              </a:spcBef>
              <a:spcAft>
                <a:spcPts val="0"/>
              </a:spcAft>
              <a:defRPr/>
            </a:pP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「平等とは地位も収入も同じにすることではない。そこには当然個人差がある。」</a:t>
            </a:r>
          </a:p>
          <a:p>
            <a:pPr marL="180975" indent="-47625" algn="just" fontAlgn="auto">
              <a:spcBef>
                <a:spcPts val="0"/>
              </a:spcBef>
              <a:spcAft>
                <a:spcPts val="0"/>
              </a:spcAft>
              <a:defRPr/>
            </a:pP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法律の範囲内で暮らしを良くするチャンスが同じだという話です。</a:t>
            </a:r>
          </a:p>
          <a:p>
            <a:pPr algn="just" fontAlgn="auto">
              <a:spcBef>
                <a:spcPts val="0"/>
              </a:spcBef>
              <a:spcAft>
                <a:spcPts val="0"/>
              </a:spcAft>
              <a:defRPr/>
            </a:pPr>
            <a:b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b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「政府と個人の関係は、どちらが上ということはないが、ただし国民が無知だと自然と厳しい政府ができあがる。だから勉強をして、知識と道徳を身に付けなさい。」という話になっています。</a:t>
            </a:r>
          </a:p>
        </p:txBody>
      </p:sp>
      <p:sp>
        <p:nvSpPr>
          <p:cNvPr id="16" name="AutoShape 536"/>
          <p:cNvSpPr>
            <a:spLocks noChangeArrowheads="1"/>
          </p:cNvSpPr>
          <p:nvPr/>
        </p:nvSpPr>
        <p:spPr bwMode="auto">
          <a:xfrm>
            <a:off x="1259632" y="3573016"/>
            <a:ext cx="6648450" cy="1187450"/>
          </a:xfrm>
          <a:prstGeom prst="roundRect">
            <a:avLst>
              <a:gd name="adj" fmla="val 16667"/>
            </a:avLst>
          </a:prstGeom>
          <a:solidFill>
            <a:schemeClr val="bg1"/>
          </a:solidFill>
          <a:ln w="25400">
            <a:solidFill>
              <a:schemeClr val="accent6"/>
            </a:solidFill>
            <a:round/>
            <a:headEnd/>
            <a:tailEnd/>
          </a:ln>
        </p:spPr>
        <p:txBody>
          <a:bodyPr lIns="74295" tIns="8890" rIns="74295" bIns="8890" upright="1"/>
          <a:lstStyle/>
          <a:p>
            <a:pPr algn="just"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cs typeface="ＭＳ Ｐゴシック"/>
              </a:rPr>
              <a:t>≪訳≫　</a:t>
            </a:r>
            <a:endParaRPr kumimoji="0" lang="ja-JP" altLang="en-US" sz="1400" kern="100" dirty="0">
              <a:solidFill>
                <a:sysClr val="windowText" lastClr="000000"/>
              </a:solidFill>
              <a:latin typeface="HG丸ｺﾞｼｯｸM-PRO" panose="020F0600000000000000" pitchFamily="50" charset="-128"/>
              <a:ea typeface="HG丸ｺﾞｼｯｸM-PRO" panose="020F0600000000000000" pitchFamily="50" charset="-128"/>
              <a:cs typeface="Century"/>
            </a:endParaRPr>
          </a:p>
          <a:p>
            <a:pPr algn="just"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cs typeface="ＭＳ Ｐゴシック"/>
              </a:rPr>
              <a:t>「政府は法令を設けて悪人を取り締まり、善人を保護する。</a:t>
            </a:r>
            <a:endParaRPr kumimoji="0" lang="ja-JP" altLang="en-US" sz="1400" kern="100" dirty="0">
              <a:solidFill>
                <a:sysClr val="windowText" lastClr="000000"/>
              </a:solidFill>
              <a:latin typeface="HG丸ｺﾞｼｯｸM-PRO" panose="020F0600000000000000" pitchFamily="50" charset="-128"/>
              <a:ea typeface="HG丸ｺﾞｼｯｸM-PRO" panose="020F0600000000000000" pitchFamily="50" charset="-128"/>
              <a:cs typeface="Century"/>
            </a:endParaRPr>
          </a:p>
          <a:p>
            <a:pPr algn="just"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cs typeface="ＭＳ Ｐゴシック"/>
              </a:rPr>
              <a:t>しかし、それを行うには多くの費用が必要になるが、政府自体にそのお金がないので、税金としてみんなに負担してもらう。</a:t>
            </a:r>
            <a:endParaRPr kumimoji="0" lang="ja-JP" altLang="en-US" sz="1400" kern="100" dirty="0">
              <a:solidFill>
                <a:sysClr val="windowText" lastClr="000000"/>
              </a:solidFill>
              <a:latin typeface="HG丸ｺﾞｼｯｸM-PRO" panose="020F0600000000000000" pitchFamily="50" charset="-128"/>
              <a:ea typeface="HG丸ｺﾞｼｯｸM-PRO" panose="020F0600000000000000" pitchFamily="50" charset="-128"/>
              <a:cs typeface="Century"/>
            </a:endParaRPr>
          </a:p>
          <a:p>
            <a:pPr algn="just"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cs typeface="ＭＳ Ｐゴシック"/>
              </a:rPr>
              <a:t>これは政府と国民の双方が一致した約束である。」</a:t>
            </a:r>
            <a:endParaRPr kumimoji="0" lang="ja-JP" altLang="en-US" sz="1400" kern="100" dirty="0">
              <a:solidFill>
                <a:sysClr val="windowText" lastClr="000000"/>
              </a:solidFill>
              <a:latin typeface="HG丸ｺﾞｼｯｸM-PRO" panose="020F0600000000000000" pitchFamily="50" charset="-128"/>
              <a:ea typeface="HG丸ｺﾞｼｯｸM-PRO" panose="020F0600000000000000" pitchFamily="50" charset="-128"/>
              <a:cs typeface="Century"/>
            </a:endParaRPr>
          </a:p>
        </p:txBody>
      </p:sp>
      <p:sp>
        <p:nvSpPr>
          <p:cNvPr id="15" name="正方形/長方形 14"/>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法律主義</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229424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804014"/>
            <a:ext cx="8424936" cy="563684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2">
              <a:hueOff val="0"/>
              <a:satOff val="0"/>
              <a:lumOff val="0"/>
              <a:alphaOff val="0"/>
            </a:schemeClr>
          </a:effectRef>
          <a:fontRef idx="minor">
            <a:schemeClr val="dk1"/>
          </a:fontRef>
        </p:style>
      </p:sp>
      <p:sp>
        <p:nvSpPr>
          <p:cNvPr id="3" name="テキスト ボックス 2"/>
          <p:cNvSpPr txBox="1"/>
          <p:nvPr/>
        </p:nvSpPr>
        <p:spPr>
          <a:xfrm>
            <a:off x="971550" y="2480402"/>
            <a:ext cx="6985000" cy="2215991"/>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0" b="0" i="0" u="none" strike="noStrike" kern="1200" cap="none" spc="0" normalizeH="0" baseline="0" noProof="0" dirty="0">
                <a:ln>
                  <a:noFill/>
                </a:ln>
                <a:solidFill>
                  <a:prstClr val="black"/>
                </a:solidFill>
                <a:effectLst>
                  <a:glow rad="63500">
                    <a:srgbClr val="4F81BD">
                      <a:satMod val="175000"/>
                      <a:alpha val="40000"/>
                    </a:srgbClr>
                  </a:glow>
                  <a:outerShdw blurRad="60007" dist="200025" dir="15000000" sy="30000" kx="-1800000" algn="bl" rotWithShape="0">
                    <a:prstClr val="black">
                      <a:alpha val="32000"/>
                    </a:prstClr>
                  </a:outerShdw>
                </a:effectLst>
                <a:uLnTx/>
                <a:uFillTx/>
                <a:latin typeface="ＭＳ Ｐゴシック" panose="020B0600070205080204" pitchFamily="50" charset="-128"/>
                <a:ea typeface="ＭＳ Ｐゴシック" panose="020B0600070205080204" pitchFamily="50" charset="-128"/>
                <a:cs typeface="+mn-cs"/>
              </a:rPr>
              <a:t>約５０種類</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510" name="テキスト ボックス 3"/>
          <p:cNvSpPr txBox="1">
            <a:spLocks noChangeArrowheads="1"/>
          </p:cNvSpPr>
          <p:nvPr/>
        </p:nvSpPr>
        <p:spPr bwMode="auto">
          <a:xfrm>
            <a:off x="1008062" y="1196752"/>
            <a:ext cx="3455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22350" eaLnBrk="0" hangingPunct="0">
              <a:defRPr kumimoji="1">
                <a:solidFill>
                  <a:schemeClr val="tx1"/>
                </a:solidFill>
                <a:latin typeface="Calibri" pitchFamily="34" charset="0"/>
                <a:ea typeface="ＭＳ Ｐゴシック" pitchFamily="50" charset="-128"/>
              </a:defRPr>
            </a:lvl1pPr>
            <a:lvl2pPr marL="742950" indent="-285750" defTabSz="1022350" eaLnBrk="0" hangingPunct="0">
              <a:defRPr kumimoji="1">
                <a:solidFill>
                  <a:schemeClr val="tx1"/>
                </a:solidFill>
                <a:latin typeface="Calibri" pitchFamily="34" charset="0"/>
                <a:ea typeface="ＭＳ Ｐゴシック" pitchFamily="50" charset="-128"/>
              </a:defRPr>
            </a:lvl2pPr>
            <a:lvl3pPr marL="1143000" indent="-228600" defTabSz="1022350" eaLnBrk="0" hangingPunct="0">
              <a:defRPr kumimoji="1">
                <a:solidFill>
                  <a:schemeClr val="tx1"/>
                </a:solidFill>
                <a:latin typeface="Calibri" pitchFamily="34" charset="0"/>
                <a:ea typeface="ＭＳ Ｐゴシック" pitchFamily="50" charset="-128"/>
              </a:defRPr>
            </a:lvl3pPr>
            <a:lvl4pPr marL="1600200" indent="-228600" defTabSz="1022350" eaLnBrk="0" hangingPunct="0">
              <a:defRPr kumimoji="1">
                <a:solidFill>
                  <a:schemeClr val="tx1"/>
                </a:solidFill>
                <a:latin typeface="Calibri" pitchFamily="34" charset="0"/>
                <a:ea typeface="ＭＳ Ｐゴシック" pitchFamily="50" charset="-128"/>
              </a:defRPr>
            </a:lvl4pPr>
            <a:lvl5pPr marL="2057400" indent="-228600" defTabSz="1022350" eaLnBrk="0" hangingPunct="0">
              <a:defRPr kumimoji="1">
                <a:solidFill>
                  <a:schemeClr val="tx1"/>
                </a:solidFill>
                <a:latin typeface="Calibri" pitchFamily="34" charset="0"/>
                <a:ea typeface="ＭＳ Ｐゴシック" pitchFamily="50" charset="-128"/>
              </a:defRPr>
            </a:lvl5pPr>
            <a:lvl6pPr marL="2514600" indent="-228600" defTabSz="102235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102235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102235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102235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1022350" rtl="0" eaLnBrk="1" fontAlgn="base" latinLnBrk="0" hangingPunct="1">
              <a:lnSpc>
                <a:spcPct val="90000"/>
              </a:lnSpc>
              <a:spcBef>
                <a:spcPct val="0"/>
              </a:spcBef>
              <a:spcAft>
                <a:spcPct val="35000"/>
              </a:spcAft>
              <a:buClrTx/>
              <a:buSzTx/>
              <a:buFontTx/>
              <a:buNone/>
              <a:tabLst/>
              <a:defRPr/>
            </a:pPr>
            <a:r>
              <a:rPr kumimoji="1" lang="ja-JP" altLang="en-US" sz="4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日本の税金は</a:t>
            </a:r>
          </a:p>
        </p:txBody>
      </p:sp>
      <p:sp>
        <p:nvSpPr>
          <p:cNvPr id="7" name="AutoShape 4"/>
          <p:cNvSpPr>
            <a:spLocks noChangeArrowheads="1"/>
          </p:cNvSpPr>
          <p:nvPr/>
        </p:nvSpPr>
        <p:spPr bwMode="auto">
          <a:xfrm>
            <a:off x="611560" y="764704"/>
            <a:ext cx="8208912" cy="5857875"/>
          </a:xfrm>
          <a:prstGeom prst="roundRect">
            <a:avLst>
              <a:gd name="adj" fmla="val 5921"/>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所得税　　　　　○法人税　　　　　○消費税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○揮発油税　　　　○事業税　　　　　○自動車税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○ゴルフ場利用税　○地方消費税　　　○固定資産税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○軽自動車税　　　○市町村たばこ税　○相続税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○贈与税　　　　　○地方法人税　　　○酒税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○たばこ税　　　　○石油ガス税　　　○石油石炭税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○電源開発促進税　○地方揮発油税　　○登録免許税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○自動車重量税　　○航空機燃料税　　○とん税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○特別とん税　　　○関税　　　　　　○印紙税</a:t>
            </a:r>
          </a:p>
          <a:p>
            <a:pPr lvl="0" defTabSz="914400" eaLnBrk="1" fontAlgn="base" hangingPunct="1">
              <a:spcBef>
                <a:spcPct val="0"/>
              </a:spcBef>
              <a:spcAft>
                <a:spcPct val="0"/>
              </a:spcAft>
              <a:defRPr/>
            </a:pPr>
            <a:r>
              <a:rPr lang="ja-JP" altLang="en-US" sz="2400" dirty="0">
                <a:solidFill>
                  <a:srgbClr val="1F497D">
                    <a:lumMod val="75000"/>
                  </a:srgbClr>
                </a:solidFill>
                <a:latin typeface="HG丸ｺﾞｼｯｸM-PRO" panose="020F0600000000000000" pitchFamily="50" charset="-128"/>
                <a:ea typeface="HG丸ｺﾞｼｯｸM-PRO" panose="020F0600000000000000" pitchFamily="50" charset="-128"/>
              </a:rPr>
              <a:t>○国際観光旅客税</a:t>
            </a: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　○道府県民税　　　○不動産取得税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○道府県たばこ税　○鉱区税　　　　　○狩猟税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○鉱産税　　　　　○軽油引取税　　　○市町村民税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○都市計画税　　　○特別土地保有税　○事業所税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○共同施設税　　　○宅地開発税　　　○水利地益税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○国民健康保険税　○入湯税　　　　　　　　　 　他</a:t>
            </a:r>
          </a:p>
        </p:txBody>
      </p:sp>
      <p:sp>
        <p:nvSpPr>
          <p:cNvPr id="9" name="正方形/長方形 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税金の種類</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785352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0" presetClass="exit" presetSubtype="0" fill="hold" grpId="1" nodeType="afterEffect">
                                  <p:stCondLst>
                                    <p:cond delay="1500"/>
                                  </p:stCondLst>
                                  <p:childTnLst>
                                    <p:animEffect transition="out" filter="fade">
                                      <p:cBhvr>
                                        <p:cTn id="12" dur="2000"/>
                                        <p:tgtEl>
                                          <p:spTgt spid="3"/>
                                        </p:tgtEl>
                                      </p:cBhvr>
                                    </p:animEffect>
                                    <p:set>
                                      <p:cBhvr>
                                        <p:cTn id="13" dur="1" fill="hold">
                                          <p:stCondLst>
                                            <p:cond delay="1999"/>
                                          </p:stCondLst>
                                        </p:cTn>
                                        <p:tgtEl>
                                          <p:spTgt spid="3"/>
                                        </p:tgtEl>
                                        <p:attrNameLst>
                                          <p:attrName>style.visibility</p:attrName>
                                        </p:attrNameLst>
                                      </p:cBhvr>
                                      <p:to>
                                        <p:strVal val="hidden"/>
                                      </p:to>
                                    </p:set>
                                  </p:childTnLst>
                                </p:cTn>
                              </p:par>
                              <p:par>
                                <p:cTn id="14" presetID="10" presetClass="exit" presetSubtype="0" fill="hold" grpId="0" nodeType="withEffect">
                                  <p:stCondLst>
                                    <p:cond delay="1500"/>
                                  </p:stCondLst>
                                  <p:childTnLst>
                                    <p:animEffect transition="out" filter="fade">
                                      <p:cBhvr>
                                        <p:cTn id="15" dur="2000"/>
                                        <p:tgtEl>
                                          <p:spTgt spid="21510"/>
                                        </p:tgtEl>
                                      </p:cBhvr>
                                    </p:animEffect>
                                    <p:set>
                                      <p:cBhvr>
                                        <p:cTn id="16" dur="1" fill="hold">
                                          <p:stCondLst>
                                            <p:cond delay="1999"/>
                                          </p:stCondLst>
                                        </p:cTn>
                                        <p:tgtEl>
                                          <p:spTgt spid="21510"/>
                                        </p:tgtEl>
                                        <p:attrNameLst>
                                          <p:attrName>style.visibility</p:attrName>
                                        </p:attrNameLst>
                                      </p:cBhvr>
                                      <p:to>
                                        <p:strVal val="hidden"/>
                                      </p:to>
                                    </p:set>
                                  </p:childTnLst>
                                </p:cTn>
                              </p:par>
                            </p:childTnLst>
                          </p:cTn>
                        </p:par>
                        <p:par>
                          <p:cTn id="17" fill="hold">
                            <p:stCondLst>
                              <p:cond delay="4500"/>
                            </p:stCondLst>
                            <p:childTnLst>
                              <p:par>
                                <p:cTn id="18" presetID="6" presetClass="entr" presetSubtype="16"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1510"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503628574"/>
              </p:ext>
            </p:extLst>
          </p:nvPr>
        </p:nvGraphicFramePr>
        <p:xfrm>
          <a:off x="655820" y="836712"/>
          <a:ext cx="7732604" cy="5331018"/>
        </p:xfrm>
        <a:graphic>
          <a:graphicData uri="http://schemas.openxmlformats.org/drawingml/2006/table">
            <a:tbl>
              <a:tblPr firstRow="1" bandRow="1">
                <a:tableStyleId>{93296810-A885-4BE3-A3E7-6D5BEEA58F35}</a:tableStyleId>
              </a:tblPr>
              <a:tblGrid>
                <a:gridCol w="96385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2664296">
                  <a:extLst>
                    <a:ext uri="{9D8B030D-6E8A-4147-A177-3AD203B41FA5}">
                      <a16:colId xmlns:a16="http://schemas.microsoft.com/office/drawing/2014/main" val="20003"/>
                    </a:ext>
                  </a:extLst>
                </a:gridCol>
              </a:tblGrid>
              <a:tr h="405181">
                <a:tc gridSpan="2">
                  <a:txBody>
                    <a:bodyPr/>
                    <a:lstStyle/>
                    <a:p>
                      <a:endParaRPr kumimoji="1" lang="ja-JP" altLang="en-US" sz="2000" dirty="0">
                        <a:latin typeface="HG丸ｺﾞｼｯｸM-PRO" panose="020F0600000000000000" pitchFamily="50" charset="-128"/>
                        <a:ea typeface="HG丸ｺﾞｼｯｸM-PRO" panose="020F0600000000000000" pitchFamily="50" charset="-128"/>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947"/>
                    </a:solidFill>
                  </a:tcPr>
                </a:tc>
                <a:tc hMerge="1">
                  <a:txBody>
                    <a:bodyPr/>
                    <a:lstStyle/>
                    <a:p>
                      <a:endParaRPr kumimoji="1" lang="ja-JP" altLang="en-US"/>
                    </a:p>
                  </a:txBody>
                  <a:tcPr/>
                </a:tc>
                <a:tc>
                  <a:txBody>
                    <a:bodyPr/>
                    <a:lstStyle/>
                    <a:p>
                      <a:pPr algn="ctr"/>
                      <a:r>
                        <a:rPr kumimoji="1" lang="ja-JP" altLang="en-US" sz="2000" b="0" dirty="0">
                          <a:solidFill>
                            <a:srgbClr val="FF0000"/>
                          </a:solidFill>
                          <a:latin typeface="HG丸ｺﾞｼｯｸM-PRO" panose="020F0600000000000000" pitchFamily="50" charset="-128"/>
                          <a:ea typeface="HG丸ｺﾞｼｯｸM-PRO" panose="020F0600000000000000" pitchFamily="50" charset="-128"/>
                        </a:rPr>
                        <a:t>直接税</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2000" b="0" dirty="0">
                          <a:solidFill>
                            <a:srgbClr val="0033CC"/>
                          </a:solidFill>
                          <a:latin typeface="HG丸ｺﾞｼｯｸM-PRO" panose="020F0600000000000000" pitchFamily="50" charset="-128"/>
                          <a:ea typeface="HG丸ｺﾞｼｯｸM-PRO" panose="020F0600000000000000" pitchFamily="50" charset="-128"/>
                        </a:rPr>
                        <a:t>間接税</a:t>
                      </a:r>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376264">
                <a:tc gridSpan="2">
                  <a:txBody>
                    <a:bodyP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国　　税</a:t>
                      </a:r>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hMerge="1">
                  <a:txBody>
                    <a:bodyPr/>
                    <a:lstStyle/>
                    <a:p>
                      <a:endParaRPr kumimoji="1" lang="ja-JP" altLang="en-US" dirty="0"/>
                    </a:p>
                  </a:txBody>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所得税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復興特別所得税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法人税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相続税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贈与税</a:t>
                      </a:r>
                      <a:endParaRPr kumimoji="1" lang="ja-JP" altLang="en-US" sz="2000" dirty="0">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DF8"/>
                    </a:solidFill>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消費税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酒税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揮発油税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地方揮発油税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石油石炭税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たばこ税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関税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印紙税</a:t>
                      </a:r>
                      <a:endParaRPr kumimoji="1" lang="ja-JP" altLang="en-US" sz="2000" dirty="0">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DF6F9"/>
                    </a:solidFill>
                  </a:tcPr>
                </a:tc>
                <a:extLst>
                  <a:ext uri="{0D108BD9-81ED-4DB2-BD59-A6C34878D82A}">
                    <a16:rowId xmlns:a16="http://schemas.microsoft.com/office/drawing/2014/main" val="10001"/>
                  </a:ext>
                </a:extLst>
              </a:tr>
              <a:tr h="1332000">
                <a:tc rowSpan="2">
                  <a:txBody>
                    <a:bodyP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地方税</a:t>
                      </a:r>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都道府県税</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都道府県民税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事業税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自動車税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不動産取得税</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DF8"/>
                    </a:solidFill>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地方消費税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都道府県たばこ税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ゴルフ場利用税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軽油引取税</a:t>
                      </a:r>
                      <a:endParaRPr kumimoji="1" lang="ja-JP" altLang="en-US" sz="2000" dirty="0">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DF6F9"/>
                    </a:solidFill>
                  </a:tcPr>
                </a:tc>
                <a:extLst>
                  <a:ext uri="{0D108BD9-81ED-4DB2-BD59-A6C34878D82A}">
                    <a16:rowId xmlns:a16="http://schemas.microsoft.com/office/drawing/2014/main" val="10002"/>
                  </a:ext>
                </a:extLst>
              </a:tr>
              <a:tr h="1063997">
                <a:tc vMerge="1">
                  <a:txBody>
                    <a:bodyPr/>
                    <a:lstStyle/>
                    <a:p>
                      <a:endParaRPr kumimoji="1" lang="ja-JP" altLang="en-US" dirty="0"/>
                    </a:p>
                  </a:txBody>
                  <a:tcPr/>
                </a:tc>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市町村税</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市町村民税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固定資産税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軽自動車税</a:t>
                      </a:r>
                      <a:endParaRPr kumimoji="1" lang="ja-JP" altLang="en-US" sz="2000" dirty="0">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9EDF8"/>
                    </a:solidFill>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市町村たばこ税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入湯税</a:t>
                      </a:r>
                      <a:endParaRPr kumimoji="1" lang="ja-JP" altLang="en-US" sz="2000" dirty="0">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DF6F9"/>
                    </a:solidFill>
                  </a:tcPr>
                </a:tc>
                <a:extLst>
                  <a:ext uri="{0D108BD9-81ED-4DB2-BD59-A6C34878D82A}">
                    <a16:rowId xmlns:a16="http://schemas.microsoft.com/office/drawing/2014/main" val="10003"/>
                  </a:ext>
                </a:extLst>
              </a:tr>
            </a:tbl>
          </a:graphicData>
        </a:graphic>
      </p:graphicFrame>
      <p:sp>
        <p:nvSpPr>
          <p:cNvPr id="4" name="正方形/長方形 3"/>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税金の種類</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55257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431941"/>
            <a:ext cx="4794285"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2160" b="1" i="0" u="none" strike="noStrike" kern="1200" baseline="0">
                <a:solidFill>
                  <a:prstClr val="black"/>
                </a:solidFill>
                <a:latin typeface="+mn-lt"/>
                <a:ea typeface="+mn-ea"/>
                <a:cs typeface="+mn-cs"/>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～国税における直接税と間接税の割合～</a:t>
            </a:r>
          </a:p>
        </p:txBody>
      </p:sp>
      <p:grpSp>
        <p:nvGrpSpPr>
          <p:cNvPr id="7" name="グループ化 6"/>
          <p:cNvGrpSpPr/>
          <p:nvPr/>
        </p:nvGrpSpPr>
        <p:grpSpPr>
          <a:xfrm>
            <a:off x="238184" y="980728"/>
            <a:ext cx="1431538" cy="504056"/>
            <a:chOff x="467544" y="1088638"/>
            <a:chExt cx="1431538" cy="504056"/>
          </a:xfrm>
          <a:solidFill>
            <a:srgbClr val="FF99FF"/>
          </a:solidFill>
        </p:grpSpPr>
        <p:sp>
          <p:nvSpPr>
            <p:cNvPr id="8" name="円/楕円 7"/>
            <p:cNvSpPr/>
            <p:nvPr/>
          </p:nvSpPr>
          <p:spPr>
            <a:xfrm>
              <a:off x="467544" y="1088638"/>
              <a:ext cx="504056" cy="504056"/>
            </a:xfrm>
            <a:prstGeom prst="ellipse">
              <a:avLst/>
            </a:prstGeom>
            <a:grpFill/>
            <a:ln/>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直</a:t>
              </a:r>
            </a:p>
          </p:txBody>
        </p:sp>
        <p:sp>
          <p:nvSpPr>
            <p:cNvPr id="9" name="円/楕円 8"/>
            <p:cNvSpPr/>
            <p:nvPr/>
          </p:nvSpPr>
          <p:spPr>
            <a:xfrm>
              <a:off x="936001" y="1088638"/>
              <a:ext cx="504056" cy="504056"/>
            </a:xfrm>
            <a:prstGeom prst="ellipse">
              <a:avLst/>
            </a:prstGeom>
            <a:grpFill/>
            <a:ln/>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接</a:t>
              </a:r>
            </a:p>
          </p:txBody>
        </p:sp>
        <p:sp>
          <p:nvSpPr>
            <p:cNvPr id="10" name="円/楕円 9"/>
            <p:cNvSpPr/>
            <p:nvPr/>
          </p:nvSpPr>
          <p:spPr>
            <a:xfrm>
              <a:off x="1395026" y="1088638"/>
              <a:ext cx="504056" cy="504056"/>
            </a:xfrm>
            <a:prstGeom prst="ellipse">
              <a:avLst/>
            </a:prstGeom>
            <a:grpFill/>
            <a:ln/>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a:t>
              </a:r>
            </a:p>
          </p:txBody>
        </p:sp>
      </p:grpSp>
      <p:sp>
        <p:nvSpPr>
          <p:cNvPr id="10247" name="テキスト ボックス 20"/>
          <p:cNvSpPr txBox="1">
            <a:spLocks noChangeArrowheads="1"/>
          </p:cNvSpPr>
          <p:nvPr/>
        </p:nvSpPr>
        <p:spPr bwMode="auto">
          <a:xfrm>
            <a:off x="233363" y="1531938"/>
            <a:ext cx="27368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税を納める人と実質的に負担する人が同じもの</a:t>
            </a:r>
          </a:p>
        </p:txBody>
      </p:sp>
      <p:sp>
        <p:nvSpPr>
          <p:cNvPr id="12" name="角丸四角形 11"/>
          <p:cNvSpPr/>
          <p:nvPr/>
        </p:nvSpPr>
        <p:spPr>
          <a:xfrm>
            <a:off x="179388" y="2060575"/>
            <a:ext cx="2960687" cy="1447800"/>
          </a:xfrm>
          <a:prstGeom prst="roundRect">
            <a:avLst/>
          </a:prstGeom>
          <a:solidFill>
            <a:srgbClr val="FFCCFF"/>
          </a:solidFill>
        </p:spPr>
        <p:style>
          <a:lnRef idx="1">
            <a:schemeClr val="accent6"/>
          </a:lnRef>
          <a:fillRef idx="2">
            <a:schemeClr val="accent6"/>
          </a:fillRef>
          <a:effectRef idx="1">
            <a:schemeClr val="accent6"/>
          </a:effectRef>
          <a:fontRef idx="minor">
            <a:schemeClr val="dk1"/>
          </a:fontRef>
        </p:style>
        <p:txBody>
          <a:bodyPr anchor="ctr"/>
          <a:lstStyle/>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所得税・法人税・相続税など</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・業種によって所得額を正確に把握することが難しい。</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・景気変動によって税収が左右されやすい。</a:t>
            </a:r>
          </a:p>
        </p:txBody>
      </p:sp>
      <p:grpSp>
        <p:nvGrpSpPr>
          <p:cNvPr id="13" name="グループ化 12"/>
          <p:cNvGrpSpPr/>
          <p:nvPr/>
        </p:nvGrpSpPr>
        <p:grpSpPr>
          <a:xfrm>
            <a:off x="296552" y="3933056"/>
            <a:ext cx="1431538" cy="504056"/>
            <a:chOff x="467544" y="1088638"/>
            <a:chExt cx="1431538" cy="504056"/>
          </a:xfrm>
          <a:solidFill>
            <a:schemeClr val="accent5">
              <a:lumMod val="60000"/>
              <a:lumOff val="40000"/>
            </a:schemeClr>
          </a:solidFill>
        </p:grpSpPr>
        <p:sp>
          <p:nvSpPr>
            <p:cNvPr id="14" name="円/楕円 13"/>
            <p:cNvSpPr/>
            <p:nvPr/>
          </p:nvSpPr>
          <p:spPr>
            <a:xfrm>
              <a:off x="467544" y="1088638"/>
              <a:ext cx="504056" cy="504056"/>
            </a:xfrm>
            <a:prstGeom prst="ellipse">
              <a:avLst/>
            </a:prstGeom>
            <a:grpFill/>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間</a:t>
              </a:r>
            </a:p>
          </p:txBody>
        </p:sp>
        <p:sp>
          <p:nvSpPr>
            <p:cNvPr id="15" name="円/楕円 14"/>
            <p:cNvSpPr/>
            <p:nvPr/>
          </p:nvSpPr>
          <p:spPr>
            <a:xfrm>
              <a:off x="936001" y="1088638"/>
              <a:ext cx="504056" cy="504056"/>
            </a:xfrm>
            <a:prstGeom prst="ellipse">
              <a:avLst/>
            </a:prstGeom>
            <a:grpFill/>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接</a:t>
              </a:r>
            </a:p>
          </p:txBody>
        </p:sp>
        <p:sp>
          <p:nvSpPr>
            <p:cNvPr id="16" name="円/楕円 15"/>
            <p:cNvSpPr/>
            <p:nvPr/>
          </p:nvSpPr>
          <p:spPr>
            <a:xfrm>
              <a:off x="1395026" y="1088638"/>
              <a:ext cx="504056" cy="504056"/>
            </a:xfrm>
            <a:prstGeom prst="ellipse">
              <a:avLst/>
            </a:prstGeom>
            <a:grpFill/>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a:t>
              </a:r>
            </a:p>
          </p:txBody>
        </p:sp>
      </p:grpSp>
      <p:sp>
        <p:nvSpPr>
          <p:cNvPr id="10250" name="テキスト ボックス 20"/>
          <p:cNvSpPr txBox="1">
            <a:spLocks noChangeArrowheads="1"/>
          </p:cNvSpPr>
          <p:nvPr/>
        </p:nvSpPr>
        <p:spPr bwMode="auto">
          <a:xfrm>
            <a:off x="238125" y="4418013"/>
            <a:ext cx="2736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税を納める人と実質的に負担する人が異なるもの</a:t>
            </a:r>
          </a:p>
        </p:txBody>
      </p:sp>
      <p:sp>
        <p:nvSpPr>
          <p:cNvPr id="18" name="角丸四角形 17"/>
          <p:cNvSpPr/>
          <p:nvPr/>
        </p:nvSpPr>
        <p:spPr>
          <a:xfrm>
            <a:off x="250826" y="4941888"/>
            <a:ext cx="3018078" cy="1479550"/>
          </a:xfrm>
          <a:prstGeom prst="roundRect">
            <a:avLst/>
          </a:prstGeom>
          <a:solidFill>
            <a:schemeClr val="accent5">
              <a:lumMod val="20000"/>
              <a:lumOff val="80000"/>
            </a:schemeClr>
          </a:solidFill>
          <a:ln>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消費税・酒税など</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・所得に関係なく税率が一定、</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消費支出に広く薄く課税する。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・低所得者ほど所得に占める割合が重くなり負担の公平さを欠きやすい。（逆進性をもつ）</a:t>
            </a:r>
          </a:p>
        </p:txBody>
      </p:sp>
      <p:sp>
        <p:nvSpPr>
          <p:cNvPr id="19" name="雲形吹き出し 18"/>
          <p:cNvSpPr/>
          <p:nvPr/>
        </p:nvSpPr>
        <p:spPr>
          <a:xfrm>
            <a:off x="6180885" y="684758"/>
            <a:ext cx="2802694" cy="746910"/>
          </a:xfrm>
          <a:prstGeom prst="cloudCallout">
            <a:avLst>
              <a:gd name="adj1" fmla="val -21013"/>
              <a:gd name="adj2" fmla="val 67999"/>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割合は均衡</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（きんこう）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しつつある</a:t>
            </a:r>
          </a:p>
        </p:txBody>
      </p:sp>
      <p:graphicFrame>
        <p:nvGraphicFramePr>
          <p:cNvPr id="5" name="グラフ 4"/>
          <p:cNvGraphicFramePr/>
          <p:nvPr>
            <p:extLst>
              <p:ext uri="{D42A27DB-BD31-4B8C-83A1-F6EECF244321}">
                <p14:modId xmlns:p14="http://schemas.microsoft.com/office/powerpoint/2010/main" val="3607321143"/>
              </p:ext>
            </p:extLst>
          </p:nvPr>
        </p:nvGraphicFramePr>
        <p:xfrm>
          <a:off x="3703331" y="1245669"/>
          <a:ext cx="5280248" cy="4839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p:nvPr>
            <p:extLst>
              <p:ext uri="{D42A27DB-BD31-4B8C-83A1-F6EECF244321}">
                <p14:modId xmlns:p14="http://schemas.microsoft.com/office/powerpoint/2010/main" val="2818113047"/>
              </p:ext>
            </p:extLst>
          </p:nvPr>
        </p:nvGraphicFramePr>
        <p:xfrm>
          <a:off x="5008584" y="2466342"/>
          <a:ext cx="2592288" cy="2412685"/>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p:cNvSpPr txBox="1"/>
          <p:nvPr/>
        </p:nvSpPr>
        <p:spPr>
          <a:xfrm>
            <a:off x="5289321" y="3349086"/>
            <a:ext cx="2108269"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間接税　</a:t>
            </a:r>
            <a:r>
              <a:rPr kumimoji="1" lang="ja-JP" altLang="en-US" sz="1800" b="1"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直接税</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40</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b="1" noProof="0" dirty="0">
                <a:solidFill>
                  <a:prstClr val="black"/>
                </a:solidFill>
                <a:latin typeface="HG丸ｺﾞｼｯｸM-PRO" panose="020F0600000000000000" pitchFamily="50" charset="-128"/>
                <a:ea typeface="HG丸ｺﾞｼｯｸM-PRO" panose="020F0600000000000000" pitchFamily="50" charset="-128"/>
              </a:rPr>
              <a:t>    約</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22" name="正方形/長方形 21"/>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直間比率</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255" name="テキスト ボックス 19"/>
          <p:cNvSpPr txBox="1">
            <a:spLocks noChangeArrowheads="1"/>
          </p:cNvSpPr>
          <p:nvPr/>
        </p:nvSpPr>
        <p:spPr bwMode="auto">
          <a:xfrm>
            <a:off x="6056111" y="5832697"/>
            <a:ext cx="30572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令和８年度一般会計当初予算による</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テキスト ボックス 20"/>
          <p:cNvSpPr txBox="1"/>
          <p:nvPr/>
        </p:nvSpPr>
        <p:spPr>
          <a:xfrm>
            <a:off x="3398683" y="6272825"/>
            <a:ext cx="5745317" cy="461665"/>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計数については、それぞれ四捨五入によっているので、端数において合計とは</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合致しないものがある。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4674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200"/>
                                        <p:tgtEl>
                                          <p:spTgt spid="11"/>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テキスト ボックス 4"/>
          <p:cNvSpPr txBox="1">
            <a:spLocks noChangeArrowheads="1"/>
          </p:cNvSpPr>
          <p:nvPr/>
        </p:nvSpPr>
        <p:spPr bwMode="auto">
          <a:xfrm>
            <a:off x="1763713" y="825500"/>
            <a:ext cx="236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税率１０％の場合</a:t>
            </a:r>
          </a:p>
        </p:txBody>
      </p:sp>
      <p:sp>
        <p:nvSpPr>
          <p:cNvPr id="11268" name="正方形/長方形 5"/>
          <p:cNvSpPr>
            <a:spLocks noChangeArrowheads="1"/>
          </p:cNvSpPr>
          <p:nvPr/>
        </p:nvSpPr>
        <p:spPr bwMode="auto">
          <a:xfrm>
            <a:off x="5580112" y="6377836"/>
            <a:ext cx="363520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個人が所得に応じて負担する税金</a:t>
            </a:r>
          </a:p>
        </p:txBody>
      </p:sp>
      <p:sp>
        <p:nvSpPr>
          <p:cNvPr id="9" name="角丸四角形吹き出し 43"/>
          <p:cNvSpPr>
            <a:spLocks noChangeArrowheads="1"/>
          </p:cNvSpPr>
          <p:nvPr/>
        </p:nvSpPr>
        <p:spPr bwMode="auto">
          <a:xfrm>
            <a:off x="5508799" y="1091993"/>
            <a:ext cx="3384376" cy="876921"/>
          </a:xfrm>
          <a:prstGeom prst="wedgeRoundRectCallout">
            <a:avLst>
              <a:gd name="adj1" fmla="val -75042"/>
              <a:gd name="adj2" fmla="val 124389"/>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生活に９０必要な場合、負担感に差が出てしまいます</a:t>
            </a:r>
            <a:r>
              <a:rPr kumimoji="1" lang="en-US" altLang="ja-JP" sz="1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grpSp>
        <p:nvGrpSpPr>
          <p:cNvPr id="11272" name="グループ化 64"/>
          <p:cNvGrpSpPr>
            <a:grpSpLocks/>
          </p:cNvGrpSpPr>
          <p:nvPr/>
        </p:nvGrpSpPr>
        <p:grpSpPr bwMode="auto">
          <a:xfrm>
            <a:off x="142875" y="825500"/>
            <a:ext cx="4824413" cy="1438275"/>
            <a:chOff x="179512" y="980728"/>
            <a:chExt cx="4824536" cy="1438265"/>
          </a:xfrm>
        </p:grpSpPr>
        <p:grpSp>
          <p:nvGrpSpPr>
            <p:cNvPr id="11" name="グループ化 10"/>
            <p:cNvGrpSpPr/>
            <p:nvPr/>
          </p:nvGrpSpPr>
          <p:grpSpPr>
            <a:xfrm>
              <a:off x="3851920" y="1196752"/>
              <a:ext cx="1152128" cy="1008112"/>
              <a:chOff x="3115152" y="323335"/>
              <a:chExt cx="935052" cy="718445"/>
            </a:xfrm>
            <a:scene3d>
              <a:camera prst="orthographicFront"/>
              <a:lightRig rig="chilly" dir="t"/>
            </a:scene3d>
          </p:grpSpPr>
          <p:sp>
            <p:nvSpPr>
              <p:cNvPr id="12" name="円/楕円 11"/>
              <p:cNvSpPr/>
              <p:nvPr/>
            </p:nvSpPr>
            <p:spPr>
              <a:xfrm>
                <a:off x="3115152" y="323335"/>
                <a:ext cx="935052" cy="718445"/>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3" name="円/楕円 4"/>
              <p:cNvSpPr/>
              <p:nvPr/>
            </p:nvSpPr>
            <p:spPr>
              <a:xfrm>
                <a:off x="3252087" y="428549"/>
                <a:ext cx="661182" cy="508017"/>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14" name="グループ化 13"/>
            <p:cNvGrpSpPr/>
            <p:nvPr/>
          </p:nvGrpSpPr>
          <p:grpSpPr>
            <a:xfrm>
              <a:off x="3347864" y="1484784"/>
              <a:ext cx="465284" cy="465284"/>
              <a:chOff x="2800099" y="487437"/>
              <a:chExt cx="465284" cy="465284"/>
            </a:xfrm>
            <a:scene3d>
              <a:camera prst="orthographicFront"/>
              <a:lightRig rig="chilly" dir="t"/>
            </a:scene3d>
          </p:grpSpPr>
          <p:sp>
            <p:nvSpPr>
              <p:cNvPr id="15" name="等号 14"/>
              <p:cNvSpPr/>
              <p:nvPr/>
            </p:nvSpPr>
            <p:spPr>
              <a:xfrm>
                <a:off x="2800099" y="487437"/>
                <a:ext cx="465284" cy="465284"/>
              </a:xfrm>
              <a:prstGeom prst="mathEqual">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6" name="等号 4"/>
              <p:cNvSpPr/>
              <p:nvPr/>
            </p:nvSpPr>
            <p:spPr>
              <a:xfrm>
                <a:off x="2861772" y="583286"/>
                <a:ext cx="341938" cy="273586"/>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1" lang="ja-JP" altLang="en-US" sz="19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17" name="グループ化 16"/>
            <p:cNvGrpSpPr/>
            <p:nvPr/>
          </p:nvGrpSpPr>
          <p:grpSpPr>
            <a:xfrm>
              <a:off x="2555776" y="1412776"/>
              <a:ext cx="648072" cy="576064"/>
              <a:chOff x="1800203" y="989813"/>
              <a:chExt cx="516080" cy="450346"/>
            </a:xfrm>
            <a:scene3d>
              <a:camera prst="orthographicFront"/>
              <a:lightRig rig="chilly" dir="t"/>
            </a:scene3d>
          </p:grpSpPr>
          <p:sp>
            <p:nvSpPr>
              <p:cNvPr id="18" name="円/楕円 17"/>
              <p:cNvSpPr/>
              <p:nvPr/>
            </p:nvSpPr>
            <p:spPr>
              <a:xfrm>
                <a:off x="1800203" y="989813"/>
                <a:ext cx="516080" cy="450346"/>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9" name="円/楕円 4"/>
              <p:cNvSpPr/>
              <p:nvPr/>
            </p:nvSpPr>
            <p:spPr>
              <a:xfrm>
                <a:off x="1875781" y="1055765"/>
                <a:ext cx="364924" cy="318442"/>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0" name="グループ化 19"/>
            <p:cNvGrpSpPr/>
            <p:nvPr/>
          </p:nvGrpSpPr>
          <p:grpSpPr>
            <a:xfrm>
              <a:off x="1907704" y="1484784"/>
              <a:ext cx="465284" cy="465284"/>
              <a:chOff x="1688455" y="487437"/>
              <a:chExt cx="465284" cy="465284"/>
            </a:xfrm>
            <a:scene3d>
              <a:camera prst="orthographicFront"/>
              <a:lightRig rig="chilly" dir="t"/>
            </a:scene3d>
          </p:grpSpPr>
          <p:sp>
            <p:nvSpPr>
              <p:cNvPr id="21" name="減算記号 20"/>
              <p:cNvSpPr/>
              <p:nvPr/>
            </p:nvSpPr>
            <p:spPr>
              <a:xfrm>
                <a:off x="1688455" y="487437"/>
                <a:ext cx="465284" cy="465284"/>
              </a:xfrm>
              <a:prstGeom prst="mathMinus">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減算記号 4"/>
              <p:cNvSpPr/>
              <p:nvPr/>
            </p:nvSpPr>
            <p:spPr>
              <a:xfrm>
                <a:off x="1750128" y="665362"/>
                <a:ext cx="341938" cy="109434"/>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311150" rtl="0" eaLnBrk="1" fontAlgn="auto" latinLnBrk="0" hangingPunct="1">
                  <a:lnSpc>
                    <a:spcPct val="90000"/>
                  </a:lnSpc>
                  <a:spcBef>
                    <a:spcPct val="0"/>
                  </a:spcBef>
                  <a:spcAft>
                    <a:spcPct val="35000"/>
                  </a:spcAft>
                  <a:buClrTx/>
                  <a:buSzTx/>
                  <a:buFontTx/>
                  <a:buNone/>
                  <a:tabLst/>
                  <a:defRPr/>
                </a:pPr>
                <a:endParaRPr kumimoji="1" lang="ja-JP" altLang="en-US" sz="7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6" name="グループ化 25"/>
            <p:cNvGrpSpPr/>
            <p:nvPr/>
          </p:nvGrpSpPr>
          <p:grpSpPr>
            <a:xfrm>
              <a:off x="179512" y="980728"/>
              <a:ext cx="1605118" cy="1438265"/>
              <a:chOff x="18197" y="947"/>
              <a:chExt cx="1605118" cy="1438265"/>
            </a:xfrm>
            <a:scene3d>
              <a:camera prst="orthographicFront"/>
              <a:lightRig rig="chilly" dir="t"/>
            </a:scene3d>
          </p:grpSpPr>
          <p:sp>
            <p:nvSpPr>
              <p:cNvPr id="27" name="円/楕円 26"/>
              <p:cNvSpPr/>
              <p:nvPr/>
            </p:nvSpPr>
            <p:spPr>
              <a:xfrm>
                <a:off x="18197" y="947"/>
                <a:ext cx="1605118" cy="1438265"/>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円/楕円 4"/>
              <p:cNvSpPr/>
              <p:nvPr/>
            </p:nvSpPr>
            <p:spPr>
              <a:xfrm>
                <a:off x="253261" y="211576"/>
                <a:ext cx="1134990" cy="1017007"/>
              </a:xfrm>
              <a:prstGeom prst="rect">
                <a:avLst/>
              </a:prstGeom>
              <a:sp3d/>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１０００</a:t>
                </a:r>
              </a:p>
            </p:txBody>
          </p:sp>
        </p:grpSp>
        <p:sp>
          <p:nvSpPr>
            <p:cNvPr id="11336" name="正方形/長方形 42"/>
            <p:cNvSpPr>
              <a:spLocks noChangeArrowheads="1"/>
            </p:cNvSpPr>
            <p:nvPr/>
          </p:nvSpPr>
          <p:spPr bwMode="auto">
            <a:xfrm>
              <a:off x="2358614" y="1340768"/>
              <a:ext cx="1050923" cy="68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税金</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１００</a:t>
              </a:r>
            </a:p>
          </p:txBody>
        </p:sp>
        <p:sp>
          <p:nvSpPr>
            <p:cNvPr id="11337" name="正方形/長方形 43"/>
            <p:cNvSpPr>
              <a:spLocks noChangeArrowheads="1"/>
            </p:cNvSpPr>
            <p:nvPr/>
          </p:nvSpPr>
          <p:spPr bwMode="auto">
            <a:xfrm>
              <a:off x="3960661" y="1556793"/>
              <a:ext cx="1021969" cy="34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９００</a:t>
              </a:r>
            </a:p>
          </p:txBody>
        </p:sp>
      </p:grpSp>
      <p:grpSp>
        <p:nvGrpSpPr>
          <p:cNvPr id="11273" name="グループ化 65"/>
          <p:cNvGrpSpPr>
            <a:grpSpLocks/>
          </p:cNvGrpSpPr>
          <p:nvPr/>
        </p:nvGrpSpPr>
        <p:grpSpPr bwMode="auto">
          <a:xfrm>
            <a:off x="292892" y="2371726"/>
            <a:ext cx="4510883" cy="687881"/>
            <a:chOff x="362511" y="2564904"/>
            <a:chExt cx="4511732" cy="688374"/>
          </a:xfrm>
        </p:grpSpPr>
        <p:grpSp>
          <p:nvGrpSpPr>
            <p:cNvPr id="23" name="グループ化 22"/>
            <p:cNvGrpSpPr/>
            <p:nvPr/>
          </p:nvGrpSpPr>
          <p:grpSpPr>
            <a:xfrm>
              <a:off x="1979712" y="2708920"/>
              <a:ext cx="465284" cy="465284"/>
              <a:chOff x="1688455" y="487437"/>
              <a:chExt cx="465284" cy="465284"/>
            </a:xfrm>
            <a:scene3d>
              <a:camera prst="orthographicFront"/>
              <a:lightRig rig="chilly" dir="t"/>
            </a:scene3d>
          </p:grpSpPr>
          <p:sp>
            <p:nvSpPr>
              <p:cNvPr id="24" name="減算記号 23"/>
              <p:cNvSpPr/>
              <p:nvPr/>
            </p:nvSpPr>
            <p:spPr>
              <a:xfrm>
                <a:off x="1688455" y="487437"/>
                <a:ext cx="465284" cy="465284"/>
              </a:xfrm>
              <a:prstGeom prst="mathMinus">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5" name="減算記号 4"/>
              <p:cNvSpPr/>
              <p:nvPr/>
            </p:nvSpPr>
            <p:spPr>
              <a:xfrm>
                <a:off x="1750128" y="665362"/>
                <a:ext cx="341938" cy="109434"/>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311150" rtl="0" eaLnBrk="1" fontAlgn="auto" latinLnBrk="0" hangingPunct="1">
                  <a:lnSpc>
                    <a:spcPct val="90000"/>
                  </a:lnSpc>
                  <a:spcBef>
                    <a:spcPct val="0"/>
                  </a:spcBef>
                  <a:spcAft>
                    <a:spcPct val="35000"/>
                  </a:spcAft>
                  <a:buClrTx/>
                  <a:buSzTx/>
                  <a:buFontTx/>
                  <a:buNone/>
                  <a:tabLst/>
                  <a:defRPr/>
                </a:pPr>
                <a:endParaRPr kumimoji="1" lang="ja-JP" altLang="en-US" sz="7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38" name="グループ化 37"/>
            <p:cNvGrpSpPr/>
            <p:nvPr/>
          </p:nvGrpSpPr>
          <p:grpSpPr>
            <a:xfrm>
              <a:off x="3347864" y="2708920"/>
              <a:ext cx="465284" cy="465284"/>
              <a:chOff x="2800099" y="487437"/>
              <a:chExt cx="465284" cy="465284"/>
            </a:xfrm>
            <a:scene3d>
              <a:camera prst="orthographicFront"/>
              <a:lightRig rig="chilly" dir="t"/>
            </a:scene3d>
          </p:grpSpPr>
          <p:sp>
            <p:nvSpPr>
              <p:cNvPr id="39" name="等号 38"/>
              <p:cNvSpPr/>
              <p:nvPr/>
            </p:nvSpPr>
            <p:spPr>
              <a:xfrm>
                <a:off x="2800099" y="487437"/>
                <a:ext cx="465284" cy="465284"/>
              </a:xfrm>
              <a:prstGeom prst="mathEqual">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40" name="等号 4"/>
              <p:cNvSpPr/>
              <p:nvPr/>
            </p:nvSpPr>
            <p:spPr>
              <a:xfrm>
                <a:off x="2861772" y="583286"/>
                <a:ext cx="341938" cy="273586"/>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1" lang="ja-JP" altLang="en-US" sz="19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11322" name="グループ化 47"/>
            <p:cNvGrpSpPr>
              <a:grpSpLocks/>
            </p:cNvGrpSpPr>
            <p:nvPr/>
          </p:nvGrpSpPr>
          <p:grpSpPr bwMode="auto">
            <a:xfrm>
              <a:off x="362511" y="2564904"/>
              <a:ext cx="1220233" cy="688374"/>
              <a:chOff x="362511" y="3140968"/>
              <a:chExt cx="1220233" cy="688374"/>
            </a:xfrm>
          </p:grpSpPr>
          <p:grpSp>
            <p:nvGrpSpPr>
              <p:cNvPr id="29" name="グループ化 28"/>
              <p:cNvGrpSpPr/>
              <p:nvPr/>
            </p:nvGrpSpPr>
            <p:grpSpPr>
              <a:xfrm>
                <a:off x="611560" y="3140968"/>
                <a:ext cx="720080" cy="648072"/>
                <a:chOff x="187873" y="221344"/>
                <a:chExt cx="834378" cy="777552"/>
              </a:xfrm>
              <a:scene3d>
                <a:camera prst="orthographicFront"/>
                <a:lightRig rig="chilly" dir="t"/>
              </a:scene3d>
            </p:grpSpPr>
            <p:sp>
              <p:nvSpPr>
                <p:cNvPr id="30" name="円/楕円 29"/>
                <p:cNvSpPr/>
                <p:nvPr/>
              </p:nvSpPr>
              <p:spPr>
                <a:xfrm>
                  <a:off x="187873" y="221344"/>
                  <a:ext cx="834378" cy="777552"/>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1" name="円/楕円 4"/>
                <p:cNvSpPr/>
                <p:nvPr/>
              </p:nvSpPr>
              <p:spPr>
                <a:xfrm>
                  <a:off x="310065" y="335214"/>
                  <a:ext cx="589994" cy="549812"/>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1330" name="テキスト ボックス 40"/>
              <p:cNvSpPr txBox="1">
                <a:spLocks noChangeArrowheads="1"/>
              </p:cNvSpPr>
              <p:nvPr/>
            </p:nvSpPr>
            <p:spPr bwMode="auto">
              <a:xfrm>
                <a:off x="362511" y="3140968"/>
                <a:ext cx="1220233" cy="68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１００</a:t>
                </a:r>
              </a:p>
            </p:txBody>
          </p:sp>
        </p:grpSp>
        <p:grpSp>
          <p:nvGrpSpPr>
            <p:cNvPr id="11323" name="グループ化 46"/>
            <p:cNvGrpSpPr>
              <a:grpSpLocks/>
            </p:cNvGrpSpPr>
            <p:nvPr/>
          </p:nvGrpSpPr>
          <p:grpSpPr bwMode="auto">
            <a:xfrm>
              <a:off x="2483768" y="2564904"/>
              <a:ext cx="845840" cy="687881"/>
              <a:chOff x="2555776" y="3068960"/>
              <a:chExt cx="845840" cy="687881"/>
            </a:xfrm>
          </p:grpSpPr>
          <p:grpSp>
            <p:nvGrpSpPr>
              <p:cNvPr id="32" name="グループ化 31"/>
              <p:cNvGrpSpPr/>
              <p:nvPr/>
            </p:nvGrpSpPr>
            <p:grpSpPr>
              <a:xfrm>
                <a:off x="2771800" y="3284984"/>
                <a:ext cx="399512" cy="324202"/>
                <a:chOff x="1792072" y="492181"/>
                <a:chExt cx="399512" cy="324202"/>
              </a:xfrm>
              <a:scene3d>
                <a:camera prst="orthographicFront"/>
                <a:lightRig rig="chilly" dir="t"/>
              </a:scene3d>
            </p:grpSpPr>
            <p:sp>
              <p:nvSpPr>
                <p:cNvPr id="33" name="円/楕円 32"/>
                <p:cNvSpPr/>
                <p:nvPr/>
              </p:nvSpPr>
              <p:spPr>
                <a:xfrm>
                  <a:off x="1792072" y="492181"/>
                  <a:ext cx="399512" cy="324202"/>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34" name="円/楕円 4"/>
                <p:cNvSpPr/>
                <p:nvPr/>
              </p:nvSpPr>
              <p:spPr>
                <a:xfrm>
                  <a:off x="1850579" y="539659"/>
                  <a:ext cx="282498" cy="229246"/>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1328" name="正方形/長方形 41"/>
              <p:cNvSpPr>
                <a:spLocks noChangeArrowheads="1"/>
              </p:cNvSpPr>
              <p:nvPr/>
            </p:nvSpPr>
            <p:spPr bwMode="auto">
              <a:xfrm>
                <a:off x="2555776" y="3068960"/>
                <a:ext cx="845840" cy="68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税金</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１０</a:t>
                </a:r>
              </a:p>
            </p:txBody>
          </p:sp>
        </p:grpSp>
        <p:grpSp>
          <p:nvGrpSpPr>
            <p:cNvPr id="11324" name="グループ化 45"/>
            <p:cNvGrpSpPr>
              <a:grpSpLocks/>
            </p:cNvGrpSpPr>
            <p:nvPr/>
          </p:nvGrpSpPr>
          <p:grpSpPr bwMode="auto">
            <a:xfrm>
              <a:off x="4139952" y="2708920"/>
              <a:ext cx="734291" cy="504056"/>
              <a:chOff x="4087091" y="3212976"/>
              <a:chExt cx="734291" cy="504056"/>
            </a:xfrm>
          </p:grpSpPr>
          <p:grpSp>
            <p:nvGrpSpPr>
              <p:cNvPr id="35" name="グループ化 34"/>
              <p:cNvGrpSpPr/>
              <p:nvPr/>
            </p:nvGrpSpPr>
            <p:grpSpPr>
              <a:xfrm>
                <a:off x="4139952" y="3212976"/>
                <a:ext cx="576064" cy="504056"/>
                <a:chOff x="3024348" y="433682"/>
                <a:chExt cx="935052" cy="718445"/>
              </a:xfrm>
              <a:scene3d>
                <a:camera prst="orthographicFront"/>
                <a:lightRig rig="chilly" dir="t"/>
              </a:scene3d>
            </p:grpSpPr>
            <p:sp>
              <p:nvSpPr>
                <p:cNvPr id="36" name="円/楕円 35"/>
                <p:cNvSpPr/>
                <p:nvPr/>
              </p:nvSpPr>
              <p:spPr>
                <a:xfrm>
                  <a:off x="3024348" y="433682"/>
                  <a:ext cx="935052" cy="718445"/>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37" name="円/楕円 4"/>
                <p:cNvSpPr/>
                <p:nvPr/>
              </p:nvSpPr>
              <p:spPr>
                <a:xfrm>
                  <a:off x="3161283" y="538896"/>
                  <a:ext cx="661182" cy="508017"/>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1326" name="正方形/長方形 44"/>
              <p:cNvSpPr>
                <a:spLocks noChangeArrowheads="1"/>
              </p:cNvSpPr>
              <p:nvPr/>
            </p:nvSpPr>
            <p:spPr bwMode="auto">
              <a:xfrm>
                <a:off x="4087091" y="3284984"/>
                <a:ext cx="73429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９０</a:t>
                </a:r>
              </a:p>
            </p:txBody>
          </p:sp>
        </p:grpSp>
      </p:grpSp>
      <p:sp>
        <p:nvSpPr>
          <p:cNvPr id="11274" name="テキスト ボックス 49"/>
          <p:cNvSpPr txBox="1">
            <a:spLocks noChangeArrowheads="1"/>
          </p:cNvSpPr>
          <p:nvPr/>
        </p:nvSpPr>
        <p:spPr bwMode="auto">
          <a:xfrm>
            <a:off x="6376988" y="2281238"/>
            <a:ext cx="25908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応能負担の原則</a:t>
            </a:r>
            <a:endParaRPr kumimoji="1" lang="en-US" altLang="ja-JP" sz="18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（租税公平主義）」</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税金は支払い能力に応じた公平な負担にしなければならない</a:t>
            </a:r>
          </a:p>
        </p:txBody>
      </p:sp>
      <p:sp>
        <p:nvSpPr>
          <p:cNvPr id="53" name="円形吹き出し 52"/>
          <p:cNvSpPr/>
          <p:nvPr/>
        </p:nvSpPr>
        <p:spPr>
          <a:xfrm>
            <a:off x="6227763" y="4149725"/>
            <a:ext cx="2665412" cy="1008063"/>
          </a:xfrm>
          <a:prstGeom prst="wedgeEllipseCallout">
            <a:avLst>
              <a:gd name="adj1" fmla="val -56559"/>
              <a:gd name="adj2" fmla="val -106340"/>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負担能力の大きい人により大きな負担をしてもらう</a:t>
            </a:r>
          </a:p>
        </p:txBody>
      </p:sp>
      <p:graphicFrame>
        <p:nvGraphicFramePr>
          <p:cNvPr id="54" name="表 53"/>
          <p:cNvGraphicFramePr>
            <a:graphicFrameLocks noGrp="1"/>
          </p:cNvGraphicFramePr>
          <p:nvPr>
            <p:extLst>
              <p:ext uri="{D42A27DB-BD31-4B8C-83A1-F6EECF244321}">
                <p14:modId xmlns:p14="http://schemas.microsoft.com/office/powerpoint/2010/main" val="466516537"/>
              </p:ext>
            </p:extLst>
          </p:nvPr>
        </p:nvGraphicFramePr>
        <p:xfrm>
          <a:off x="647330" y="4057066"/>
          <a:ext cx="4745127" cy="2745472"/>
        </p:xfrm>
        <a:graphic>
          <a:graphicData uri="http://schemas.openxmlformats.org/drawingml/2006/table">
            <a:tbl>
              <a:tblPr firstRow="1" bandRow="1">
                <a:tableStyleId>{5DA37D80-6434-44D0-A028-1B22A696006F}</a:tableStyleId>
              </a:tblPr>
              <a:tblGrid>
                <a:gridCol w="1987048">
                  <a:extLst>
                    <a:ext uri="{9D8B030D-6E8A-4147-A177-3AD203B41FA5}">
                      <a16:colId xmlns:a16="http://schemas.microsoft.com/office/drawing/2014/main" val="20000"/>
                    </a:ext>
                  </a:extLst>
                </a:gridCol>
                <a:gridCol w="1057859">
                  <a:extLst>
                    <a:ext uri="{9D8B030D-6E8A-4147-A177-3AD203B41FA5}">
                      <a16:colId xmlns:a16="http://schemas.microsoft.com/office/drawing/2014/main" val="20001"/>
                    </a:ext>
                  </a:extLst>
                </a:gridCol>
                <a:gridCol w="1700220">
                  <a:extLst>
                    <a:ext uri="{9D8B030D-6E8A-4147-A177-3AD203B41FA5}">
                      <a16:colId xmlns:a16="http://schemas.microsoft.com/office/drawing/2014/main" val="20002"/>
                    </a:ext>
                  </a:extLst>
                </a:gridCol>
              </a:tblGrid>
              <a:tr h="343184">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課税所得</a:t>
                      </a:r>
                    </a:p>
                  </a:txBody>
                  <a:tcPr marL="91470" marR="91470" marT="45751" marB="45751">
                    <a:lnL w="28575" cap="flat" cmpd="sng" algn="ctr">
                      <a:solidFill>
                        <a:schemeClr val="accent2">
                          <a:lumMod val="75000"/>
                        </a:schemeClr>
                      </a:solidFill>
                      <a:prstDash val="solid"/>
                      <a:round/>
                      <a:headEnd type="none" w="med" len="med"/>
                      <a:tailEnd type="none" w="med" len="med"/>
                    </a:lnL>
                    <a:lnT w="28575" cap="flat" cmpd="sng" algn="ctr">
                      <a:solidFill>
                        <a:schemeClr val="accent2">
                          <a:lumMod val="75000"/>
                        </a:schemeClr>
                      </a:solidFill>
                      <a:prstDash val="solid"/>
                      <a:round/>
                      <a:headEnd type="none" w="med" len="med"/>
                      <a:tailEnd type="none" w="med" len="med"/>
                    </a:lnT>
                  </a:tcPr>
                </a:tc>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税率</a:t>
                      </a:r>
                    </a:p>
                  </a:txBody>
                  <a:tcPr marL="91470" marR="91470" marT="45751" marB="45751">
                    <a:lnT w="28575" cap="flat" cmpd="sng" algn="ctr">
                      <a:solidFill>
                        <a:schemeClr val="accent2">
                          <a:lumMod val="75000"/>
                        </a:schemeClr>
                      </a:solidFill>
                      <a:prstDash val="solid"/>
                      <a:round/>
                      <a:headEnd type="none" w="med" len="med"/>
                      <a:tailEnd type="none" w="med" len="med"/>
                    </a:lnT>
                  </a:tcPr>
                </a:tc>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控除額</a:t>
                      </a:r>
                    </a:p>
                  </a:txBody>
                  <a:tcPr marL="91470" marR="91470" marT="45751" marB="45751">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tcPr>
                </a:tc>
                <a:extLst>
                  <a:ext uri="{0D108BD9-81ED-4DB2-BD59-A6C34878D82A}">
                    <a16:rowId xmlns:a16="http://schemas.microsoft.com/office/drawing/2014/main" val="10000"/>
                  </a:ext>
                </a:extLst>
              </a:tr>
              <a:tr h="343184">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195</a:t>
                      </a:r>
                      <a:r>
                        <a:rPr kumimoji="1" lang="ja-JP" altLang="en-US" sz="1600" dirty="0">
                          <a:latin typeface="HG丸ｺﾞｼｯｸM-PRO" panose="020F0600000000000000" pitchFamily="50" charset="-128"/>
                          <a:ea typeface="HG丸ｺﾞｼｯｸM-PRO" panose="020F0600000000000000" pitchFamily="50" charset="-128"/>
                        </a:rPr>
                        <a:t>万円未満</a:t>
                      </a: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5</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1"/>
                  </a:ext>
                </a:extLst>
              </a:tr>
              <a:tr h="343184">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330</a:t>
                      </a:r>
                      <a:r>
                        <a:rPr kumimoji="1" lang="ja-JP" altLang="en-US" sz="1600" dirty="0">
                          <a:latin typeface="HG丸ｺﾞｼｯｸM-PRO" panose="020F0600000000000000" pitchFamily="50" charset="-128"/>
                          <a:ea typeface="HG丸ｺﾞｼｯｸM-PRO" panose="020F0600000000000000" pitchFamily="50" charset="-128"/>
                        </a:rPr>
                        <a:t>万円未満</a:t>
                      </a: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10</a:t>
                      </a:r>
                      <a:r>
                        <a:rPr kumimoji="1" lang="ja-JP" altLang="en-US" sz="1600" dirty="0">
                          <a:latin typeface="HG丸ｺﾞｼｯｸM-PRO" panose="020F0600000000000000" pitchFamily="50" charset="-128"/>
                          <a:ea typeface="HG丸ｺﾞｼｯｸM-PRO" panose="020F0600000000000000" pitchFamily="50" charset="-128"/>
                        </a:rPr>
                        <a:t>％</a:t>
                      </a:r>
                      <a:endParaRPr kumimoji="1" lang="en-US" altLang="ja-JP" sz="1600" dirty="0">
                        <a:latin typeface="HG丸ｺﾞｼｯｸM-PRO" panose="020F0600000000000000" pitchFamily="50" charset="-128"/>
                        <a:ea typeface="HG丸ｺﾞｼｯｸM-PRO" panose="020F0600000000000000" pitchFamily="50" charset="-128"/>
                      </a:endParaRPr>
                    </a:p>
                  </a:txBody>
                  <a:tcPr marL="91470" marR="91470" marT="45751" marB="45751"/>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97,500</a:t>
                      </a:r>
                      <a:r>
                        <a:rPr kumimoji="1" lang="ja-JP" altLang="en-US" sz="1600" dirty="0">
                          <a:latin typeface="HG丸ｺﾞｼｯｸM-PRO" panose="020F0600000000000000" pitchFamily="50" charset="-128"/>
                          <a:ea typeface="HG丸ｺﾞｼｯｸM-PRO" panose="020F0600000000000000" pitchFamily="50" charset="-128"/>
                        </a:rPr>
                        <a:t>円</a:t>
                      </a:r>
                      <a:endParaRPr kumimoji="1" lang="en-US" altLang="ja-JP" sz="1600" dirty="0">
                        <a:latin typeface="HG丸ｺﾞｼｯｸM-PRO" panose="020F0600000000000000" pitchFamily="50" charset="-128"/>
                        <a:ea typeface="HG丸ｺﾞｼｯｸM-PRO" panose="020F0600000000000000" pitchFamily="50" charset="-128"/>
                      </a:endParaRPr>
                    </a:p>
                  </a:txBody>
                  <a:tcPr marL="91470" marR="91470" marT="45751" marB="45751">
                    <a:lnR w="2857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343184">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695</a:t>
                      </a:r>
                      <a:r>
                        <a:rPr kumimoji="1" lang="ja-JP" altLang="en-US" sz="1600" dirty="0">
                          <a:latin typeface="HG丸ｺﾞｼｯｸM-PRO" panose="020F0600000000000000" pitchFamily="50" charset="-128"/>
                          <a:ea typeface="HG丸ｺﾞｼｯｸM-PRO" panose="020F0600000000000000" pitchFamily="50" charset="-128"/>
                        </a:rPr>
                        <a:t>万円未満</a:t>
                      </a: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20</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427,500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343184">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900</a:t>
                      </a:r>
                      <a:r>
                        <a:rPr kumimoji="1" lang="ja-JP" altLang="en-US" sz="1600" dirty="0">
                          <a:latin typeface="HG丸ｺﾞｼｯｸM-PRO" panose="020F0600000000000000" pitchFamily="50" charset="-128"/>
                          <a:ea typeface="HG丸ｺﾞｼｯｸM-PRO" panose="020F0600000000000000" pitchFamily="50" charset="-128"/>
                        </a:rPr>
                        <a:t>万円未満</a:t>
                      </a: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23</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636,000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4"/>
                  </a:ext>
                </a:extLst>
              </a:tr>
              <a:tr h="343184">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1800</a:t>
                      </a:r>
                      <a:r>
                        <a:rPr kumimoji="1" lang="ja-JP" altLang="en-US" sz="1600" dirty="0">
                          <a:latin typeface="HG丸ｺﾞｼｯｸM-PRO" panose="020F0600000000000000" pitchFamily="50" charset="-128"/>
                          <a:ea typeface="HG丸ｺﾞｼｯｸM-PRO" panose="020F0600000000000000" pitchFamily="50" charset="-128"/>
                        </a:rPr>
                        <a:t>万円未満</a:t>
                      </a: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33</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1,536,000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5"/>
                  </a:ext>
                </a:extLst>
              </a:tr>
              <a:tr h="343184">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4000</a:t>
                      </a:r>
                      <a:r>
                        <a:rPr kumimoji="1" lang="ja-JP" altLang="en-US" sz="1600" dirty="0">
                          <a:latin typeface="HG丸ｺﾞｼｯｸM-PRO" panose="020F0600000000000000" pitchFamily="50" charset="-128"/>
                          <a:ea typeface="HG丸ｺﾞｼｯｸM-PRO" panose="020F0600000000000000" pitchFamily="50" charset="-128"/>
                        </a:rPr>
                        <a:t>万円未満</a:t>
                      </a:r>
                      <a:endParaRPr kumimoji="1" lang="ja-JP" altLang="en-US" sz="1600" b="1" dirty="0">
                        <a:solidFill>
                          <a:srgbClr val="FF0066"/>
                        </a:solidFill>
                        <a:latin typeface="HG丸ｺﾞｼｯｸM-PRO" panose="020F0600000000000000" pitchFamily="50" charset="-128"/>
                        <a:ea typeface="HG丸ｺﾞｼｯｸM-PRO" panose="020F0600000000000000" pitchFamily="50" charset="-128"/>
                      </a:endParaRPr>
                    </a:p>
                  </a:txBody>
                  <a:tcPr marL="91470" marR="91470" marT="45751" marB="45751">
                    <a:lnL w="28575" cap="flat" cmpd="sng" algn="ctr">
                      <a:solidFill>
                        <a:schemeClr val="accent2">
                          <a:lumMod val="75000"/>
                        </a:schemeClr>
                      </a:solidFill>
                      <a:prstDash val="solid"/>
                      <a:round/>
                      <a:headEnd type="none" w="med" len="med"/>
                      <a:tailEnd type="none" w="med" len="med"/>
                    </a:lnL>
                    <a:lnB w="19050" cap="flat" cmpd="sng" algn="ctr">
                      <a:solidFill>
                        <a:schemeClr val="accent6">
                          <a:lumMod val="75000"/>
                        </a:schemeClr>
                      </a:solidFill>
                      <a:prstDash val="solid"/>
                      <a:round/>
                      <a:headEnd type="none" w="med" len="med"/>
                      <a:tailEnd type="none" w="med" len="med"/>
                    </a:lnB>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40</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lnB w="19050" cap="flat" cmpd="sng" algn="ctr">
                      <a:solidFill>
                        <a:schemeClr val="accent6">
                          <a:lumMod val="75000"/>
                        </a:schemeClr>
                      </a:solidFill>
                      <a:prstDash val="solid"/>
                      <a:round/>
                      <a:headEnd type="none" w="med" len="med"/>
                      <a:tailEnd type="none" w="med" len="med"/>
                    </a:lnB>
                  </a:tcPr>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2,796,000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lnB w="1905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43184">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4000</a:t>
                      </a:r>
                      <a:r>
                        <a:rPr kumimoji="1" lang="ja-JP" altLang="en-US" sz="1600" dirty="0">
                          <a:latin typeface="HG丸ｺﾞｼｯｸM-PRO" panose="020F0600000000000000" pitchFamily="50" charset="-128"/>
                          <a:ea typeface="HG丸ｺﾞｼｯｸM-PRO" panose="020F0600000000000000" pitchFamily="50" charset="-128"/>
                        </a:rPr>
                        <a:t>万円以上</a:t>
                      </a:r>
                    </a:p>
                  </a:txBody>
                  <a:tcPr marL="91470" marR="91470" marT="45751" marB="45751">
                    <a:lnL w="28575" cap="flat" cmpd="sng" algn="ctr">
                      <a:solidFill>
                        <a:schemeClr val="accent2">
                          <a:lumMod val="75000"/>
                        </a:schemeClr>
                      </a:solidFill>
                      <a:prstDash val="solid"/>
                      <a:round/>
                      <a:headEnd type="none" w="med" len="med"/>
                      <a:tailEnd type="none" w="med" len="med"/>
                    </a:lnL>
                    <a:lnT w="19050" cap="flat" cmpd="sng" algn="ctr">
                      <a:solidFill>
                        <a:schemeClr val="accent6">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45</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lnT w="19050" cap="flat" cmpd="sng" algn="ctr">
                      <a:solidFill>
                        <a:schemeClr val="accent6">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4,796,000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pSp>
        <p:nvGrpSpPr>
          <p:cNvPr id="11314" name="グループ化 2"/>
          <p:cNvGrpSpPr>
            <a:grpSpLocks/>
          </p:cNvGrpSpPr>
          <p:nvPr/>
        </p:nvGrpSpPr>
        <p:grpSpPr bwMode="auto">
          <a:xfrm>
            <a:off x="142875" y="3162221"/>
            <a:ext cx="5874076" cy="816268"/>
            <a:chOff x="14188" y="3020037"/>
            <a:chExt cx="5874173" cy="816268"/>
          </a:xfrm>
        </p:grpSpPr>
        <p:sp>
          <p:nvSpPr>
            <p:cNvPr id="51" name="山形 50"/>
            <p:cNvSpPr/>
            <p:nvPr/>
          </p:nvSpPr>
          <p:spPr>
            <a:xfrm rot="5400000">
              <a:off x="2716863" y="2900201"/>
              <a:ext cx="504056" cy="1368152"/>
            </a:xfrm>
            <a:prstGeom prst="chevron">
              <a:avLst/>
            </a:prstGeom>
            <a:solidFill>
              <a:schemeClr val="tx1">
                <a:lumMod val="65000"/>
                <a:lumOff val="35000"/>
              </a:schemeClr>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318" name="正方形/長方形 51"/>
            <p:cNvSpPr>
              <a:spLocks noChangeArrowheads="1"/>
            </p:cNvSpPr>
            <p:nvPr/>
          </p:nvSpPr>
          <p:spPr bwMode="auto">
            <a:xfrm>
              <a:off x="14188" y="3020037"/>
              <a:ext cx="249303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公平に負担するには</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累進課税</a:t>
              </a:r>
            </a:p>
          </p:txBody>
        </p:sp>
        <p:sp>
          <p:nvSpPr>
            <p:cNvPr id="11319" name="テキスト ボックス 63"/>
            <p:cNvSpPr txBox="1">
              <a:spLocks noChangeArrowheads="1"/>
            </p:cNvSpPr>
            <p:nvPr/>
          </p:nvSpPr>
          <p:spPr bwMode="auto">
            <a:xfrm>
              <a:off x="3872236" y="3293203"/>
              <a:ext cx="201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垂直的公平</a:t>
              </a:r>
            </a:p>
          </p:txBody>
        </p:sp>
      </p:grpSp>
      <p:sp>
        <p:nvSpPr>
          <p:cNvPr id="55" name="テキスト ボックス 54"/>
          <p:cNvSpPr txBox="1"/>
          <p:nvPr/>
        </p:nvSpPr>
        <p:spPr>
          <a:xfrm>
            <a:off x="0" y="425585"/>
            <a:ext cx="4794285"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2160" b="1" i="0" u="none" strike="noStrike" kern="1200" baseline="0">
                <a:solidFill>
                  <a:prstClr val="black"/>
                </a:solidFill>
                <a:latin typeface="+mn-lt"/>
                <a:ea typeface="+mn-ea"/>
                <a:cs typeface="+mn-cs"/>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～個人が所得に応じて負担する税金～</a:t>
            </a:r>
          </a:p>
        </p:txBody>
      </p:sp>
      <p:sp>
        <p:nvSpPr>
          <p:cNvPr id="57" name="正方形/長方形 5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所得税</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917345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07504" y="3789040"/>
            <a:ext cx="2016125" cy="3587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消費税の歴史</a:t>
            </a:r>
          </a:p>
        </p:txBody>
      </p:sp>
      <p:grpSp>
        <p:nvGrpSpPr>
          <p:cNvPr id="2" name="グループ化 1"/>
          <p:cNvGrpSpPr/>
          <p:nvPr/>
        </p:nvGrpSpPr>
        <p:grpSpPr>
          <a:xfrm>
            <a:off x="1734300" y="578846"/>
            <a:ext cx="7139826" cy="1767080"/>
            <a:chOff x="1824787" y="725296"/>
            <a:chExt cx="7139826" cy="1767080"/>
          </a:xfrm>
        </p:grpSpPr>
        <p:grpSp>
          <p:nvGrpSpPr>
            <p:cNvPr id="32773" name="グループ化 10"/>
            <p:cNvGrpSpPr>
              <a:grpSpLocks/>
            </p:cNvGrpSpPr>
            <p:nvPr/>
          </p:nvGrpSpPr>
          <p:grpSpPr bwMode="auto">
            <a:xfrm>
              <a:off x="1824787" y="725296"/>
              <a:ext cx="7139826" cy="1767080"/>
              <a:chOff x="985718" y="1085406"/>
              <a:chExt cx="6628594" cy="1767530"/>
            </a:xfrm>
          </p:grpSpPr>
          <p:sp>
            <p:nvSpPr>
              <p:cNvPr id="12" name="角丸四角形 11"/>
              <p:cNvSpPr/>
              <p:nvPr/>
            </p:nvSpPr>
            <p:spPr>
              <a:xfrm>
                <a:off x="995339" y="1196752"/>
                <a:ext cx="2237787" cy="504056"/>
              </a:xfrm>
              <a:prstGeom prst="roundRect">
                <a:avLst/>
              </a:prstGeom>
              <a:solidFill>
                <a:schemeClr val="accent2">
                  <a:lumMod val="60000"/>
                  <a:lumOff val="40000"/>
                </a:schemeClr>
              </a:solidFill>
              <a:ln w="28575"/>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商品・製品の販売</a:t>
                </a:r>
              </a:p>
            </p:txBody>
          </p:sp>
          <p:sp>
            <p:nvSpPr>
              <p:cNvPr id="13" name="角丸四角形 12"/>
              <p:cNvSpPr/>
              <p:nvPr/>
            </p:nvSpPr>
            <p:spPr>
              <a:xfrm>
                <a:off x="995339" y="1753749"/>
                <a:ext cx="2237787" cy="504056"/>
              </a:xfrm>
              <a:prstGeom prst="roundRect">
                <a:avLst/>
              </a:prstGeom>
              <a:solidFill>
                <a:schemeClr val="accent2">
                  <a:lumMod val="60000"/>
                  <a:lumOff val="40000"/>
                </a:schemeClr>
              </a:solidFill>
              <a:ln w="28575"/>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サービスの提供</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角丸四角形 13"/>
              <p:cNvSpPr/>
              <p:nvPr/>
            </p:nvSpPr>
            <p:spPr>
              <a:xfrm>
                <a:off x="985718" y="2336574"/>
                <a:ext cx="2247406" cy="504056"/>
              </a:xfrm>
              <a:prstGeom prst="roundRect">
                <a:avLst/>
              </a:prstGeom>
              <a:solidFill>
                <a:schemeClr val="accent2">
                  <a:lumMod val="60000"/>
                  <a:lumOff val="40000"/>
                </a:schemeClr>
              </a:solidFill>
              <a:ln w="28575"/>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輸入など</a:t>
                </a:r>
              </a:p>
            </p:txBody>
          </p:sp>
          <p:sp>
            <p:nvSpPr>
              <p:cNvPr id="15" name="円/楕円 14"/>
              <p:cNvSpPr/>
              <p:nvPr/>
            </p:nvSpPr>
            <p:spPr>
              <a:xfrm>
                <a:off x="4283025" y="1085406"/>
                <a:ext cx="1463620" cy="1299175"/>
              </a:xfrm>
              <a:prstGeom prst="ellipse">
                <a:avLst/>
              </a:prstGeom>
              <a:solidFill>
                <a:schemeClr val="accent5">
                  <a:lumMod val="60000"/>
                  <a:lumOff val="40000"/>
                </a:schemeClr>
              </a:solidFill>
              <a:ln w="28575"/>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７</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８％</a:t>
                </a:r>
              </a:p>
            </p:txBody>
          </p:sp>
          <p:sp>
            <p:nvSpPr>
              <p:cNvPr id="16" name="円/楕円 15"/>
              <p:cNvSpPr/>
              <p:nvPr/>
            </p:nvSpPr>
            <p:spPr>
              <a:xfrm>
                <a:off x="6357448" y="1412830"/>
                <a:ext cx="819763" cy="689375"/>
              </a:xfrm>
              <a:prstGeom prst="ellipse">
                <a:avLst/>
              </a:prstGeom>
              <a:solidFill>
                <a:schemeClr val="tx2">
                  <a:lumMod val="40000"/>
                  <a:lumOff val="60000"/>
                </a:schemeClr>
              </a:solidFill>
              <a:ln w="28575"/>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加算記号 16"/>
              <p:cNvSpPr/>
              <p:nvPr/>
            </p:nvSpPr>
            <p:spPr>
              <a:xfrm>
                <a:off x="5790597" y="1628745"/>
                <a:ext cx="505416" cy="473460"/>
              </a:xfrm>
              <a:prstGeom prst="mathPlus">
                <a:avLst>
                  <a:gd name="adj1" fmla="val 18413"/>
                </a:avLst>
              </a:prstGeom>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乗算記号 17"/>
              <p:cNvSpPr/>
              <p:nvPr/>
            </p:nvSpPr>
            <p:spPr>
              <a:xfrm>
                <a:off x="3276563" y="1667373"/>
                <a:ext cx="648071" cy="667680"/>
              </a:xfrm>
              <a:prstGeom prst="mathMultiply">
                <a:avLst>
                  <a:gd name="adj1" fmla="val 12002"/>
                </a:avLst>
              </a:prstGeom>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左大かっこ 18"/>
              <p:cNvSpPr/>
              <p:nvPr/>
            </p:nvSpPr>
            <p:spPr>
              <a:xfrm>
                <a:off x="4025534" y="1196752"/>
                <a:ext cx="72218" cy="1656184"/>
              </a:xfrm>
              <a:prstGeom prst="leftBracket">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右大かっこ 19"/>
              <p:cNvSpPr/>
              <p:nvPr/>
            </p:nvSpPr>
            <p:spPr>
              <a:xfrm>
                <a:off x="7542094" y="1196752"/>
                <a:ext cx="72218" cy="1656184"/>
              </a:xfrm>
              <a:prstGeom prst="rightBracket">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32774" name="テキスト ボックス 20"/>
            <p:cNvSpPr txBox="1">
              <a:spLocks noChangeArrowheads="1"/>
            </p:cNvSpPr>
            <p:nvPr/>
          </p:nvSpPr>
          <p:spPr bwMode="auto">
            <a:xfrm>
              <a:off x="7509427" y="972395"/>
              <a:ext cx="1079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地方</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a:t>
              </a:r>
              <a:r>
                <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32775" name="正方形/長方形 21"/>
          <p:cNvSpPr>
            <a:spLocks noChangeArrowheads="1"/>
          </p:cNvSpPr>
          <p:nvPr/>
        </p:nvSpPr>
        <p:spPr bwMode="auto">
          <a:xfrm>
            <a:off x="113283" y="2725415"/>
            <a:ext cx="3870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等しい負担能力のある人には</a:t>
            </a:r>
            <a:endParaRPr kumimoji="1" lang="en-US" altLang="ja-JP"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等しい負担を求める</a:t>
            </a:r>
          </a:p>
        </p:txBody>
      </p:sp>
      <p:sp>
        <p:nvSpPr>
          <p:cNvPr id="32776" name="テキスト ボックス 22"/>
          <p:cNvSpPr txBox="1">
            <a:spLocks noChangeArrowheads="1"/>
          </p:cNvSpPr>
          <p:nvPr/>
        </p:nvSpPr>
        <p:spPr bwMode="auto">
          <a:xfrm>
            <a:off x="4913883" y="2688902"/>
            <a:ext cx="4338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低所得者ほど税負担の割合が高くなり、負担感が大きい</a:t>
            </a:r>
          </a:p>
        </p:txBody>
      </p:sp>
      <p:sp>
        <p:nvSpPr>
          <p:cNvPr id="32777" name="正方形/長方形 24"/>
          <p:cNvSpPr>
            <a:spLocks noChangeArrowheads="1"/>
          </p:cNvSpPr>
          <p:nvPr/>
        </p:nvSpPr>
        <p:spPr bwMode="auto">
          <a:xfrm>
            <a:off x="1008633" y="3265165"/>
            <a:ext cx="1987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水平的公平</a:t>
            </a:r>
          </a:p>
        </p:txBody>
      </p:sp>
      <p:sp>
        <p:nvSpPr>
          <p:cNvPr id="26" name="円形吹き出し 25"/>
          <p:cNvSpPr/>
          <p:nvPr/>
        </p:nvSpPr>
        <p:spPr>
          <a:xfrm>
            <a:off x="4908102" y="3316556"/>
            <a:ext cx="2665413" cy="1008062"/>
          </a:xfrm>
          <a:prstGeom prst="wedgeEllipseCallout">
            <a:avLst>
              <a:gd name="adj1" fmla="val -40113"/>
              <a:gd name="adj2" fmla="val -66192"/>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逆進性</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の問題が発生</a:t>
            </a:r>
            <a:r>
              <a:rPr kumimoji="1" lang="ja-JP" altLang="en-US" sz="1600" b="1" i="1"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27" name="上下矢印 26"/>
          <p:cNvSpPr/>
          <p:nvPr/>
        </p:nvSpPr>
        <p:spPr>
          <a:xfrm rot="16200000">
            <a:off x="4037767" y="2540212"/>
            <a:ext cx="653984" cy="1096670"/>
          </a:xfrm>
          <a:prstGeom prst="upDownArrow">
            <a:avLst/>
          </a:prstGeom>
          <a:solidFill>
            <a:schemeClr val="tx1">
              <a:lumMod val="65000"/>
              <a:lumOff val="35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8" name="フローチャート : 代替処理 27"/>
          <p:cNvSpPr/>
          <p:nvPr/>
        </p:nvSpPr>
        <p:spPr>
          <a:xfrm>
            <a:off x="5437479" y="4716452"/>
            <a:ext cx="3488951" cy="2016224"/>
          </a:xfrm>
          <a:prstGeom prst="flowChartAlternateProcess">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消費税のかからない取引</a:t>
            </a: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・教科書　　・医療費　　・利子</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・保険料　　・郵便切手   ・印紙　</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・商品券　　・住宅の家賃　　</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・土地の売り渡しや地代　　　等</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32785" name="imgPreview" descr="スーパーマーケット,マーケット,レジ,商売,店,金銭登録器,食べ物,食料品,食料品店,食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903833"/>
            <a:ext cx="1347788"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 3"/>
          <p:cNvGraphicFramePr>
            <a:graphicFrameLocks noGrp="1"/>
          </p:cNvGraphicFramePr>
          <p:nvPr/>
        </p:nvGraphicFramePr>
        <p:xfrm>
          <a:off x="107504" y="4147815"/>
          <a:ext cx="4823224" cy="2619004"/>
        </p:xfrm>
        <a:graphic>
          <a:graphicData uri="http://schemas.openxmlformats.org/drawingml/2006/table">
            <a:tbl>
              <a:tblPr firstRow="1" bandRow="1">
                <a:tableStyleId>{69CF1AB2-1976-4502-BF36-3FF5EA218861}</a:tableStyleId>
              </a:tblPr>
              <a:tblGrid>
                <a:gridCol w="4823224">
                  <a:extLst>
                    <a:ext uri="{9D8B030D-6E8A-4147-A177-3AD203B41FA5}">
                      <a16:colId xmlns:a16="http://schemas.microsoft.com/office/drawing/2014/main" val="1845691611"/>
                    </a:ext>
                  </a:extLst>
                </a:gridCol>
              </a:tblGrid>
              <a:tr h="583080">
                <a:tc>
                  <a:txBody>
                    <a:bodyPr/>
                    <a:lstStyle/>
                    <a:p>
                      <a:r>
                        <a:rPr kumimoji="1" lang="en-US" altLang="ja-JP" sz="1400" b="0" dirty="0">
                          <a:latin typeface="HG丸ｺﾞｼｯｸM-PRO" panose="020F0600000000000000" pitchFamily="50" charset="-128"/>
                          <a:ea typeface="HG丸ｺﾞｼｯｸM-PRO" panose="020F0600000000000000" pitchFamily="50" charset="-128"/>
                        </a:rPr>
                        <a:t>1989</a:t>
                      </a:r>
                      <a:r>
                        <a:rPr kumimoji="1" lang="ja-JP" altLang="en-US" sz="1400" b="0" dirty="0">
                          <a:latin typeface="HG丸ｺﾞｼｯｸM-PRO" panose="020F0600000000000000" pitchFamily="50" charset="-128"/>
                          <a:ea typeface="HG丸ｺﾞｼｯｸM-PRO" panose="020F0600000000000000" pitchFamily="50" charset="-128"/>
                        </a:rPr>
                        <a:t>年</a:t>
                      </a:r>
                      <a:r>
                        <a:rPr kumimoji="1" lang="en-US" altLang="ja-JP" sz="1400" b="0" dirty="0">
                          <a:latin typeface="HG丸ｺﾞｼｯｸM-PRO" panose="020F0600000000000000" pitchFamily="50" charset="-128"/>
                          <a:ea typeface="HG丸ｺﾞｼｯｸM-PRO" panose="020F0600000000000000" pitchFamily="50" charset="-128"/>
                        </a:rPr>
                        <a:t>4</a:t>
                      </a:r>
                      <a:r>
                        <a:rPr kumimoji="1" lang="ja-JP" altLang="en-US" sz="1400" b="0" dirty="0">
                          <a:latin typeface="HG丸ｺﾞｼｯｸM-PRO" panose="020F0600000000000000" pitchFamily="50" charset="-128"/>
                          <a:ea typeface="HG丸ｺﾞｼｯｸM-PRO" panose="020F0600000000000000" pitchFamily="50" charset="-128"/>
                        </a:rPr>
                        <a:t>月</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　・税率３％で導入</a:t>
                      </a:r>
                    </a:p>
                  </a:txBody>
                  <a:tcPr>
                    <a:solidFill>
                      <a:schemeClr val="tx2">
                        <a:lumMod val="20000"/>
                        <a:lumOff val="80000"/>
                      </a:schemeClr>
                    </a:solidFill>
                  </a:tcPr>
                </a:tc>
                <a:extLst>
                  <a:ext uri="{0D108BD9-81ED-4DB2-BD59-A6C34878D82A}">
                    <a16:rowId xmlns:a16="http://schemas.microsoft.com/office/drawing/2014/main" val="2760769670"/>
                  </a:ext>
                </a:extLst>
              </a:tr>
              <a:tr h="583080">
                <a:tc>
                  <a:txBody>
                    <a:bodyPr/>
                    <a:lstStyle/>
                    <a:p>
                      <a:r>
                        <a:rPr kumimoji="1" lang="en-US" altLang="ja-JP" sz="1400" b="0" dirty="0">
                          <a:latin typeface="HG丸ｺﾞｼｯｸM-PRO" panose="020F0600000000000000" pitchFamily="50" charset="-128"/>
                          <a:ea typeface="HG丸ｺﾞｼｯｸM-PRO" panose="020F0600000000000000" pitchFamily="50" charset="-128"/>
                        </a:rPr>
                        <a:t>1997</a:t>
                      </a:r>
                      <a:r>
                        <a:rPr kumimoji="1" lang="ja-JP" altLang="en-US" sz="1400" b="0" dirty="0">
                          <a:latin typeface="HG丸ｺﾞｼｯｸM-PRO" panose="020F0600000000000000" pitchFamily="50" charset="-128"/>
                          <a:ea typeface="HG丸ｺﾞｼｯｸM-PRO" panose="020F0600000000000000" pitchFamily="50" charset="-128"/>
                        </a:rPr>
                        <a:t>年</a:t>
                      </a:r>
                      <a:r>
                        <a:rPr kumimoji="1" lang="en-US" altLang="ja-JP" sz="1400" b="0" dirty="0">
                          <a:latin typeface="HG丸ｺﾞｼｯｸM-PRO" panose="020F0600000000000000" pitchFamily="50" charset="-128"/>
                          <a:ea typeface="HG丸ｺﾞｼｯｸM-PRO" panose="020F0600000000000000" pitchFamily="50" charset="-128"/>
                        </a:rPr>
                        <a:t>4</a:t>
                      </a:r>
                      <a:r>
                        <a:rPr kumimoji="1" lang="ja-JP" altLang="en-US" sz="1400" b="0" dirty="0">
                          <a:latin typeface="HG丸ｺﾞｼｯｸM-PRO" panose="020F0600000000000000" pitchFamily="50" charset="-128"/>
                          <a:ea typeface="HG丸ｺﾞｼｯｸM-PRO" panose="020F0600000000000000" pitchFamily="50" charset="-128"/>
                        </a:rPr>
                        <a:t>月</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　・税率５％に引き上げ</a:t>
                      </a:r>
                      <a:r>
                        <a:rPr kumimoji="1" lang="ja-JP" altLang="en-US" sz="1200" b="0" dirty="0">
                          <a:latin typeface="HG丸ｺﾞｼｯｸM-PRO" panose="020F0600000000000000" pitchFamily="50" charset="-128"/>
                          <a:ea typeface="HG丸ｺﾞｼｯｸM-PRO" panose="020F0600000000000000" pitchFamily="50" charset="-128"/>
                        </a:rPr>
                        <a:t>（地方消費税導入（</a:t>
                      </a:r>
                      <a:r>
                        <a:rPr kumimoji="1" lang="en-US" altLang="ja-JP" sz="1200" b="0" dirty="0">
                          <a:latin typeface="HG丸ｺﾞｼｯｸM-PRO" panose="020F0600000000000000" pitchFamily="50" charset="-128"/>
                          <a:ea typeface="HG丸ｺﾞｼｯｸM-PRO" panose="020F0600000000000000" pitchFamily="50" charset="-128"/>
                        </a:rPr>
                        <a:t>1</a:t>
                      </a:r>
                      <a:r>
                        <a:rPr kumimoji="1" lang="ja-JP" altLang="en-US" sz="1200" b="0" dirty="0">
                          <a:latin typeface="HG丸ｺﾞｼｯｸM-PRO" panose="020F0600000000000000" pitchFamily="50" charset="-128"/>
                          <a:ea typeface="HG丸ｺﾞｼｯｸM-PRO" panose="020F0600000000000000" pitchFamily="50" charset="-128"/>
                        </a:rPr>
                        <a:t>％））</a:t>
                      </a:r>
                    </a:p>
                  </a:txBody>
                  <a:tcPr>
                    <a:solidFill>
                      <a:schemeClr val="tx2">
                        <a:lumMod val="20000"/>
                        <a:lumOff val="80000"/>
                      </a:schemeClr>
                    </a:solidFill>
                  </a:tcPr>
                </a:tc>
                <a:extLst>
                  <a:ext uri="{0D108BD9-81ED-4DB2-BD59-A6C34878D82A}">
                    <a16:rowId xmlns:a16="http://schemas.microsoft.com/office/drawing/2014/main" val="3446720924"/>
                  </a:ext>
                </a:extLst>
              </a:tr>
              <a:tr h="599404">
                <a:tc>
                  <a:txBody>
                    <a:bodyPr/>
                    <a:lstStyle/>
                    <a:p>
                      <a:r>
                        <a:rPr kumimoji="1" lang="en-US" altLang="ja-JP" sz="1400" b="0" dirty="0">
                          <a:latin typeface="HG丸ｺﾞｼｯｸM-PRO" panose="020F0600000000000000" pitchFamily="50" charset="-128"/>
                          <a:ea typeface="HG丸ｺﾞｼｯｸM-PRO" panose="020F0600000000000000" pitchFamily="50" charset="-128"/>
                        </a:rPr>
                        <a:t>2014</a:t>
                      </a:r>
                      <a:r>
                        <a:rPr kumimoji="1" lang="ja-JP" altLang="en-US" sz="1400" b="0" dirty="0">
                          <a:latin typeface="HG丸ｺﾞｼｯｸM-PRO" panose="020F0600000000000000" pitchFamily="50" charset="-128"/>
                          <a:ea typeface="HG丸ｺﾞｼｯｸM-PRO" panose="020F0600000000000000" pitchFamily="50" charset="-128"/>
                        </a:rPr>
                        <a:t>年</a:t>
                      </a:r>
                      <a:r>
                        <a:rPr kumimoji="1" lang="en-US" altLang="ja-JP" sz="1400" b="0" dirty="0">
                          <a:latin typeface="HG丸ｺﾞｼｯｸM-PRO" panose="020F0600000000000000" pitchFamily="50" charset="-128"/>
                          <a:ea typeface="HG丸ｺﾞｼｯｸM-PRO" panose="020F0600000000000000" pitchFamily="50" charset="-128"/>
                        </a:rPr>
                        <a:t>4</a:t>
                      </a:r>
                      <a:r>
                        <a:rPr kumimoji="1" lang="ja-JP" altLang="en-US" sz="1400" b="0" dirty="0">
                          <a:latin typeface="HG丸ｺﾞｼｯｸM-PRO" panose="020F0600000000000000" pitchFamily="50" charset="-128"/>
                          <a:ea typeface="HG丸ｺﾞｼｯｸM-PRO" panose="020F0600000000000000" pitchFamily="50" charset="-128"/>
                        </a:rPr>
                        <a:t>月</a:t>
                      </a:r>
                      <a:endParaRPr kumimoji="1" lang="en-US" altLang="ja-JP" sz="1400" b="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HG丸ｺﾞｼｯｸM-PRO" panose="020F0600000000000000" pitchFamily="50" charset="-128"/>
                          <a:ea typeface="HG丸ｺﾞｼｯｸM-PRO" panose="020F0600000000000000" pitchFamily="50" charset="-128"/>
                        </a:rPr>
                        <a:t>　・税率８％に引き上げ</a:t>
                      </a:r>
                      <a:r>
                        <a:rPr kumimoji="1" lang="ja-JP" altLang="en-US" sz="1200" b="0" dirty="0">
                          <a:latin typeface="HG丸ｺﾞｼｯｸM-PRO" panose="020F0600000000000000" pitchFamily="50" charset="-128"/>
                          <a:ea typeface="HG丸ｺﾞｼｯｸM-PRO" panose="020F0600000000000000" pitchFamily="50" charset="-128"/>
                        </a:rPr>
                        <a:t>（地方消費税</a:t>
                      </a:r>
                      <a:r>
                        <a:rPr kumimoji="1" lang="en-US" altLang="ja-JP" sz="1200" b="0" dirty="0">
                          <a:latin typeface="HG丸ｺﾞｼｯｸM-PRO" panose="020F0600000000000000" pitchFamily="50" charset="-128"/>
                          <a:ea typeface="HG丸ｺﾞｼｯｸM-PRO" panose="020F0600000000000000" pitchFamily="50" charset="-128"/>
                        </a:rPr>
                        <a:t>1.7</a:t>
                      </a:r>
                      <a:r>
                        <a:rPr kumimoji="1" lang="ja-JP" altLang="en-US" sz="1200" b="0" dirty="0">
                          <a:latin typeface="HG丸ｺﾞｼｯｸM-PRO" panose="020F0600000000000000" pitchFamily="50" charset="-128"/>
                          <a:ea typeface="HG丸ｺﾞｼｯｸM-PRO" panose="020F0600000000000000" pitchFamily="50" charset="-128"/>
                        </a:rPr>
                        <a:t>％含む）</a:t>
                      </a:r>
                      <a:endParaRPr kumimoji="1" lang="ja-JP" altLang="en-US" b="0" dirty="0">
                        <a:latin typeface="HG丸ｺﾞｼｯｸM-PRO" panose="020F0600000000000000" pitchFamily="50" charset="-128"/>
                        <a:ea typeface="HG丸ｺﾞｼｯｸM-PRO" panose="020F0600000000000000" pitchFamily="50" charset="-128"/>
                      </a:endParaRPr>
                    </a:p>
                  </a:txBody>
                  <a:tcPr>
                    <a:solidFill>
                      <a:schemeClr val="tx2">
                        <a:lumMod val="20000"/>
                        <a:lumOff val="80000"/>
                      </a:schemeClr>
                    </a:solidFill>
                  </a:tcPr>
                </a:tc>
                <a:extLst>
                  <a:ext uri="{0D108BD9-81ED-4DB2-BD59-A6C34878D82A}">
                    <a16:rowId xmlns:a16="http://schemas.microsoft.com/office/drawing/2014/main" val="4255489954"/>
                  </a:ext>
                </a:extLst>
              </a:tr>
              <a:tr h="583080">
                <a:tc>
                  <a:txBody>
                    <a:bodyPr/>
                    <a:lstStyle/>
                    <a:p>
                      <a:r>
                        <a:rPr kumimoji="1" lang="en-US" altLang="ja-JP" sz="1400" b="0" dirty="0">
                          <a:latin typeface="HG丸ｺﾞｼｯｸM-PRO" panose="020F0600000000000000" pitchFamily="50" charset="-128"/>
                          <a:ea typeface="HG丸ｺﾞｼｯｸM-PRO" panose="020F0600000000000000" pitchFamily="50" charset="-128"/>
                        </a:rPr>
                        <a:t>2019</a:t>
                      </a:r>
                      <a:r>
                        <a:rPr kumimoji="1" lang="ja-JP" altLang="en-US" sz="1400" b="0" dirty="0">
                          <a:latin typeface="HG丸ｺﾞｼｯｸM-PRO" panose="020F0600000000000000" pitchFamily="50" charset="-128"/>
                          <a:ea typeface="HG丸ｺﾞｼｯｸM-PRO" panose="020F0600000000000000" pitchFamily="50" charset="-128"/>
                        </a:rPr>
                        <a:t>年</a:t>
                      </a:r>
                      <a:r>
                        <a:rPr kumimoji="1" lang="en-US" altLang="ja-JP" sz="1400" b="0" dirty="0">
                          <a:latin typeface="HG丸ｺﾞｼｯｸM-PRO" panose="020F0600000000000000" pitchFamily="50" charset="-128"/>
                          <a:ea typeface="HG丸ｺﾞｼｯｸM-PRO" panose="020F0600000000000000" pitchFamily="50" charset="-128"/>
                        </a:rPr>
                        <a:t>10</a:t>
                      </a:r>
                      <a:r>
                        <a:rPr kumimoji="1" lang="ja-JP" altLang="en-US" sz="1400" b="0" dirty="0">
                          <a:latin typeface="HG丸ｺﾞｼｯｸM-PRO" panose="020F0600000000000000" pitchFamily="50" charset="-128"/>
                          <a:ea typeface="HG丸ｺﾞｼｯｸM-PRO" panose="020F0600000000000000" pitchFamily="50" charset="-128"/>
                        </a:rPr>
                        <a:t>月</a:t>
                      </a:r>
                      <a:endParaRPr kumimoji="1" lang="en-US" altLang="ja-JP" sz="1400" b="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HG丸ｺﾞｼｯｸM-PRO" panose="020F0600000000000000" pitchFamily="50" charset="-128"/>
                          <a:ea typeface="HG丸ｺﾞｼｯｸM-PRO" panose="020F0600000000000000" pitchFamily="50" charset="-128"/>
                        </a:rPr>
                        <a:t>　・税率</a:t>
                      </a:r>
                      <a:r>
                        <a:rPr kumimoji="1" lang="en-US" altLang="ja-JP" b="0" dirty="0">
                          <a:latin typeface="HG丸ｺﾞｼｯｸM-PRO" panose="020F0600000000000000" pitchFamily="50" charset="-128"/>
                          <a:ea typeface="HG丸ｺﾞｼｯｸM-PRO" panose="020F0600000000000000" pitchFamily="50" charset="-128"/>
                        </a:rPr>
                        <a:t>10</a:t>
                      </a:r>
                      <a:r>
                        <a:rPr kumimoji="1" lang="ja-JP" altLang="en-US" b="0" dirty="0">
                          <a:latin typeface="HG丸ｺﾞｼｯｸM-PRO" panose="020F0600000000000000" pitchFamily="50" charset="-128"/>
                          <a:ea typeface="HG丸ｺﾞｼｯｸM-PRO" panose="020F0600000000000000" pitchFamily="50" charset="-128"/>
                        </a:rPr>
                        <a:t>％に引き上げ</a:t>
                      </a:r>
                      <a:r>
                        <a:rPr kumimoji="1" lang="ja-JP" altLang="en-US" sz="1200" b="0" dirty="0">
                          <a:latin typeface="HG丸ｺﾞｼｯｸM-PRO" panose="020F0600000000000000" pitchFamily="50" charset="-128"/>
                          <a:ea typeface="HG丸ｺﾞｼｯｸM-PRO" panose="020F0600000000000000" pitchFamily="50" charset="-128"/>
                        </a:rPr>
                        <a:t>（地方消費税</a:t>
                      </a:r>
                      <a:r>
                        <a:rPr kumimoji="1" lang="en-US" altLang="ja-JP" sz="1200" b="0" dirty="0">
                          <a:latin typeface="HG丸ｺﾞｼｯｸM-PRO" panose="020F0600000000000000" pitchFamily="50" charset="-128"/>
                          <a:ea typeface="HG丸ｺﾞｼｯｸM-PRO" panose="020F0600000000000000" pitchFamily="50" charset="-128"/>
                        </a:rPr>
                        <a:t>2.2</a:t>
                      </a:r>
                      <a:r>
                        <a:rPr kumimoji="1" lang="ja-JP" altLang="en-US" sz="1200" b="0" dirty="0">
                          <a:latin typeface="HG丸ｺﾞｼｯｸM-PRO" panose="020F0600000000000000" pitchFamily="50" charset="-128"/>
                          <a:ea typeface="HG丸ｺﾞｼｯｸM-PRO" panose="020F0600000000000000" pitchFamily="50" charset="-128"/>
                        </a:rPr>
                        <a:t>％含む）</a:t>
                      </a:r>
                      <a:endParaRPr kumimoji="1" lang="en-US" altLang="ja-JP" sz="1200" b="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latin typeface="HG丸ｺﾞｼｯｸM-PRO" panose="020F0600000000000000" pitchFamily="50" charset="-128"/>
                          <a:ea typeface="HG丸ｺﾞｼｯｸM-PRO" panose="020F0600000000000000" pitchFamily="50" charset="-128"/>
                        </a:rPr>
                        <a:t>　</a:t>
                      </a:r>
                      <a:r>
                        <a:rPr kumimoji="1" lang="ja-JP" altLang="en-US" sz="1600" b="0" dirty="0">
                          <a:latin typeface="HG丸ｺﾞｼｯｸM-PRO" panose="020F0600000000000000" pitchFamily="50" charset="-128"/>
                          <a:ea typeface="HG丸ｺﾞｼｯｸM-PRO" panose="020F0600000000000000" pitchFamily="50" charset="-128"/>
                        </a:rPr>
                        <a:t>・あわせて軽減税率制度を導入</a:t>
                      </a:r>
                    </a:p>
                  </a:txBody>
                  <a:tcPr>
                    <a:solidFill>
                      <a:schemeClr val="tx2">
                        <a:lumMod val="20000"/>
                        <a:lumOff val="80000"/>
                      </a:schemeClr>
                    </a:solidFill>
                  </a:tcPr>
                </a:tc>
                <a:extLst>
                  <a:ext uri="{0D108BD9-81ED-4DB2-BD59-A6C34878D82A}">
                    <a16:rowId xmlns:a16="http://schemas.microsoft.com/office/drawing/2014/main" val="2232330388"/>
                  </a:ext>
                </a:extLst>
              </a:tr>
            </a:tbl>
          </a:graphicData>
        </a:graphic>
      </p:graphicFrame>
      <p:sp>
        <p:nvSpPr>
          <p:cNvPr id="29" name="テキスト ボックス 22"/>
          <p:cNvSpPr txBox="1">
            <a:spLocks noChangeArrowheads="1"/>
          </p:cNvSpPr>
          <p:nvPr/>
        </p:nvSpPr>
        <p:spPr bwMode="auto">
          <a:xfrm>
            <a:off x="5174620" y="1862175"/>
            <a:ext cx="3709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６</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２４％　　＋　　１</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７６％</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（軽減税率適用の場合）</a:t>
            </a:r>
          </a:p>
        </p:txBody>
      </p:sp>
      <p:sp>
        <p:nvSpPr>
          <p:cNvPr id="25" name="正方形/長方形 24"/>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消費税</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219678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p:cNvGraphicFramePr/>
          <p:nvPr>
            <p:extLst>
              <p:ext uri="{D42A27DB-BD31-4B8C-83A1-F6EECF244321}">
                <p14:modId xmlns:p14="http://schemas.microsoft.com/office/powerpoint/2010/main" val="2781810543"/>
              </p:ext>
            </p:extLst>
          </p:nvPr>
        </p:nvGraphicFramePr>
        <p:xfrm>
          <a:off x="2619107" y="612130"/>
          <a:ext cx="592832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ドーナツ 6"/>
          <p:cNvSpPr/>
          <p:nvPr/>
        </p:nvSpPr>
        <p:spPr>
          <a:xfrm>
            <a:off x="387518" y="658169"/>
            <a:ext cx="2231589" cy="2057115"/>
          </a:xfrm>
          <a:prstGeom prst="donut">
            <a:avLst>
              <a:gd name="adj" fmla="val 6658"/>
            </a:avLst>
          </a:prstGeom>
        </p:spPr>
        <p:style>
          <a:lnRef idx="2">
            <a:schemeClr val="accent4"/>
          </a:lnRef>
          <a:fillRef idx="1">
            <a:schemeClr val="lt1"/>
          </a:fillRef>
          <a:effectRef idx="0">
            <a:schemeClr val="accent4"/>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確定申告を</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しなければならない場合</a:t>
            </a:r>
          </a:p>
        </p:txBody>
      </p:sp>
      <p:graphicFrame>
        <p:nvGraphicFramePr>
          <p:cNvPr id="10" name="図表 9"/>
          <p:cNvGraphicFramePr/>
          <p:nvPr>
            <p:extLst>
              <p:ext uri="{D42A27DB-BD31-4B8C-83A1-F6EECF244321}">
                <p14:modId xmlns:p14="http://schemas.microsoft.com/office/powerpoint/2010/main" val="4060932678"/>
              </p:ext>
            </p:extLst>
          </p:nvPr>
        </p:nvGraphicFramePr>
        <p:xfrm>
          <a:off x="401961" y="2868329"/>
          <a:ext cx="8016552"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角丸四角形吹き出し 3"/>
          <p:cNvSpPr>
            <a:spLocks noChangeArrowheads="1"/>
          </p:cNvSpPr>
          <p:nvPr/>
        </p:nvSpPr>
        <p:spPr bwMode="auto">
          <a:xfrm>
            <a:off x="981867" y="5661248"/>
            <a:ext cx="7180266" cy="792087"/>
          </a:xfrm>
          <a:prstGeom prst="wedgeRoundRectCallout">
            <a:avLst>
              <a:gd name="adj1" fmla="val -50142"/>
              <a:gd name="adj2" fmla="val -20525"/>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還付を受けるための申告は、確定申告書の受付開始日である２月</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16</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日前であっても、</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１月１日以降ならいつでも提出できます。</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729" name="テキスト ボックス 1"/>
          <p:cNvSpPr txBox="1">
            <a:spLocks noChangeArrowheads="1"/>
          </p:cNvSpPr>
          <p:nvPr/>
        </p:nvSpPr>
        <p:spPr bwMode="auto">
          <a:xfrm>
            <a:off x="8418513" y="4756150"/>
            <a:ext cx="72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など</a:t>
            </a:r>
          </a:p>
        </p:txBody>
      </p:sp>
      <p:sp>
        <p:nvSpPr>
          <p:cNvPr id="11" name="正方形/長方形 10"/>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所得税の確定申告</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251795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1576475" y="5261981"/>
            <a:ext cx="1062038" cy="1472774"/>
            <a:chOff x="7667625" y="4866113"/>
            <a:chExt cx="1062038" cy="1472774"/>
          </a:xfrm>
        </p:grpSpPr>
        <p:pic>
          <p:nvPicPr>
            <p:cNvPr id="2870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10885" y="4866113"/>
              <a:ext cx="992627" cy="146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円/楕円 47"/>
            <p:cNvSpPr/>
            <p:nvPr/>
          </p:nvSpPr>
          <p:spPr>
            <a:xfrm>
              <a:off x="7667625" y="5965824"/>
              <a:ext cx="1062038" cy="3730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会社員</a:t>
              </a:r>
            </a:p>
          </p:txBody>
        </p:sp>
      </p:grpSp>
      <p:sp>
        <p:nvSpPr>
          <p:cNvPr id="2" name="テキスト ボックス 1"/>
          <p:cNvSpPr txBox="1"/>
          <p:nvPr/>
        </p:nvSpPr>
        <p:spPr>
          <a:xfrm>
            <a:off x="-3461" y="431068"/>
            <a:ext cx="3311525" cy="40011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～給与所得者と税金～</a:t>
            </a:r>
          </a:p>
        </p:txBody>
      </p:sp>
      <p:sp>
        <p:nvSpPr>
          <p:cNvPr id="10" name="Rectangle 35"/>
          <p:cNvSpPr>
            <a:spLocks noChangeArrowheads="1"/>
          </p:cNvSpPr>
          <p:nvPr/>
        </p:nvSpPr>
        <p:spPr bwMode="auto">
          <a:xfrm>
            <a:off x="284436" y="908968"/>
            <a:ext cx="1770062" cy="431800"/>
          </a:xfrm>
          <a:prstGeom prst="rect">
            <a:avLst/>
          </a:prstGeom>
          <a:noFill/>
          <a:ln w="38100" cmpd="dbl" algn="ctr">
            <a:solidFill>
              <a:schemeClr val="tx2"/>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源泉徴収制度</a:t>
            </a:r>
          </a:p>
        </p:txBody>
      </p:sp>
      <p:sp>
        <p:nvSpPr>
          <p:cNvPr id="11" name="Rectangle 22"/>
          <p:cNvSpPr>
            <a:spLocks noChangeArrowheads="1"/>
          </p:cNvSpPr>
          <p:nvPr/>
        </p:nvSpPr>
        <p:spPr bwMode="auto">
          <a:xfrm>
            <a:off x="2513875" y="1386806"/>
            <a:ext cx="1487487" cy="311150"/>
          </a:xfrm>
          <a:prstGeom prst="rect">
            <a:avLst/>
          </a:prstGeom>
          <a:no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給料・賞与</a:t>
            </a:r>
            <a:endParaRPr kumimoji="1" lang="en-US" altLang="ja-JP" sz="18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AutoShape 33"/>
          <p:cNvSpPr>
            <a:spLocks noChangeArrowheads="1"/>
          </p:cNvSpPr>
          <p:nvPr/>
        </p:nvSpPr>
        <p:spPr bwMode="auto">
          <a:xfrm rot="10800000">
            <a:off x="2247961" y="1661703"/>
            <a:ext cx="1761928" cy="189029"/>
          </a:xfrm>
          <a:prstGeom prst="rightArrow">
            <a:avLst>
              <a:gd name="adj1" fmla="val 56463"/>
              <a:gd name="adj2" fmla="val 93372"/>
            </a:avLst>
          </a:prstGeom>
          <a:solidFill>
            <a:schemeClr val="tx2">
              <a:lumMod val="75000"/>
            </a:schemeClr>
          </a:solidFill>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6" name="グループ化 5"/>
          <p:cNvGrpSpPr/>
          <p:nvPr/>
        </p:nvGrpSpPr>
        <p:grpSpPr>
          <a:xfrm>
            <a:off x="1923367" y="2924944"/>
            <a:ext cx="7149719" cy="970905"/>
            <a:chOff x="1923367" y="2924944"/>
            <a:chExt cx="7149719" cy="970905"/>
          </a:xfrm>
        </p:grpSpPr>
        <p:sp>
          <p:nvSpPr>
            <p:cNvPr id="46" name="角丸四角形吹き出し 45"/>
            <p:cNvSpPr/>
            <p:nvPr/>
          </p:nvSpPr>
          <p:spPr>
            <a:xfrm>
              <a:off x="1923367" y="3140385"/>
              <a:ext cx="5109555" cy="473454"/>
            </a:xfrm>
            <a:prstGeom prst="wedgeRoundRectCallout">
              <a:avLst>
                <a:gd name="adj1" fmla="val -52545"/>
                <a:gd name="adj2" fmla="val 4097"/>
                <a:gd name="adj3" fmla="val 16667"/>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年末まで勤務している人、その年に支払いを受ける給料や</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賞与の合計金額が</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2000</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万円以下の人を対象に行われる。</a:t>
              </a:r>
            </a:p>
          </p:txBody>
        </p:sp>
        <p:sp>
          <p:nvSpPr>
            <p:cNvPr id="49" name="右矢印 48"/>
            <p:cNvSpPr/>
            <p:nvPr/>
          </p:nvSpPr>
          <p:spPr>
            <a:xfrm>
              <a:off x="7091382" y="3195820"/>
              <a:ext cx="393884" cy="349741"/>
            </a:xfrm>
            <a:prstGeom prst="rightArrow">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3" name="星 16 52"/>
            <p:cNvSpPr/>
            <p:nvPr/>
          </p:nvSpPr>
          <p:spPr>
            <a:xfrm>
              <a:off x="7468327" y="2924944"/>
              <a:ext cx="1604759" cy="970905"/>
            </a:xfrm>
            <a:prstGeom prst="star16">
              <a:avLst>
                <a:gd name="adj" fmla="val 41262"/>
              </a:avLst>
            </a:prstGeom>
            <a:solidFill>
              <a:srgbClr val="FF9999"/>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CC0000"/>
                  </a:solidFill>
                  <a:effectLst/>
                  <a:uLnTx/>
                  <a:uFillTx/>
                  <a:latin typeface="HG丸ｺﾞｼｯｸM-PRO" panose="020F0600000000000000" pitchFamily="50" charset="-128"/>
                  <a:ea typeface="HG丸ｺﾞｼｯｸM-PRO" panose="020F0600000000000000" pitchFamily="50" charset="-128"/>
                  <a:cs typeface="+mn-cs"/>
                </a:rPr>
                <a:t>確定申告不要</a:t>
              </a:r>
            </a:p>
          </p:txBody>
        </p:sp>
      </p:grpSp>
      <p:grpSp>
        <p:nvGrpSpPr>
          <p:cNvPr id="3" name="グループ化 2"/>
          <p:cNvGrpSpPr/>
          <p:nvPr/>
        </p:nvGrpSpPr>
        <p:grpSpPr>
          <a:xfrm>
            <a:off x="1169467" y="1403134"/>
            <a:ext cx="1077913" cy="1353217"/>
            <a:chOff x="1233676" y="1349756"/>
            <a:chExt cx="1077913" cy="1353217"/>
          </a:xfrm>
        </p:grpSpPr>
        <p:pic>
          <p:nvPicPr>
            <p:cNvPr id="28699" name="Picture 2" descr="C:\Users\iwasaki\AppData\Local\Microsoft\Windows\Temporary Internet Files\Content.IE5\W502ISYB\MC9004454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833" y="1349756"/>
              <a:ext cx="8636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円/楕円 8"/>
            <p:cNvSpPr/>
            <p:nvPr/>
          </p:nvSpPr>
          <p:spPr bwMode="auto">
            <a:xfrm>
              <a:off x="1233676" y="2344792"/>
              <a:ext cx="1077913" cy="3581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会社員</a:t>
              </a:r>
            </a:p>
          </p:txBody>
        </p:sp>
      </p:grpSp>
      <p:grpSp>
        <p:nvGrpSpPr>
          <p:cNvPr id="8" name="グループ化 7"/>
          <p:cNvGrpSpPr/>
          <p:nvPr/>
        </p:nvGrpSpPr>
        <p:grpSpPr>
          <a:xfrm>
            <a:off x="7449990" y="1406894"/>
            <a:ext cx="1358900" cy="1342323"/>
            <a:chOff x="7539038" y="1654717"/>
            <a:chExt cx="1358900" cy="1342323"/>
          </a:xfrm>
        </p:grpSpPr>
        <p:pic>
          <p:nvPicPr>
            <p:cNvPr id="2870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9038" y="1654717"/>
              <a:ext cx="13589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円/楕円 46"/>
            <p:cNvSpPr/>
            <p:nvPr/>
          </p:nvSpPr>
          <p:spPr>
            <a:xfrm>
              <a:off x="7647220" y="2639853"/>
              <a:ext cx="1173163" cy="3571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税務署</a:t>
              </a:r>
            </a:p>
          </p:txBody>
        </p:sp>
      </p:grpSp>
      <p:grpSp>
        <p:nvGrpSpPr>
          <p:cNvPr id="12" name="グループ化 11"/>
          <p:cNvGrpSpPr/>
          <p:nvPr/>
        </p:nvGrpSpPr>
        <p:grpSpPr>
          <a:xfrm>
            <a:off x="4164646" y="692696"/>
            <a:ext cx="1324664" cy="2035330"/>
            <a:chOff x="4241738" y="701157"/>
            <a:chExt cx="1324664" cy="2035330"/>
          </a:xfrm>
        </p:grpSpPr>
        <p:pic>
          <p:nvPicPr>
            <p:cNvPr id="2870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889" y="701157"/>
              <a:ext cx="1101331" cy="19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円/楕円 35"/>
            <p:cNvSpPr/>
            <p:nvPr/>
          </p:nvSpPr>
          <p:spPr>
            <a:xfrm>
              <a:off x="4241738" y="2379300"/>
              <a:ext cx="1324664" cy="3571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会　社</a:t>
              </a:r>
            </a:p>
          </p:txBody>
        </p:sp>
      </p:grpSp>
      <p:sp>
        <p:nvSpPr>
          <p:cNvPr id="41" name="Rectangle 22"/>
          <p:cNvSpPr>
            <a:spLocks noChangeArrowheads="1"/>
          </p:cNvSpPr>
          <p:nvPr/>
        </p:nvSpPr>
        <p:spPr bwMode="auto">
          <a:xfrm>
            <a:off x="6002633" y="1632681"/>
            <a:ext cx="1014626" cy="311150"/>
          </a:xfrm>
          <a:prstGeom prst="rect">
            <a:avLst/>
          </a:prstGeom>
          <a:no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納税</a:t>
            </a:r>
            <a:endParaRPr kumimoji="1" lang="en-US" altLang="ja-JP" sz="18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1" name="AutoShape 33"/>
          <p:cNvSpPr>
            <a:spLocks noChangeArrowheads="1"/>
          </p:cNvSpPr>
          <p:nvPr/>
        </p:nvSpPr>
        <p:spPr bwMode="auto">
          <a:xfrm>
            <a:off x="5628982" y="1927170"/>
            <a:ext cx="1761928" cy="337297"/>
          </a:xfrm>
          <a:prstGeom prst="rightArrow">
            <a:avLst>
              <a:gd name="adj1" fmla="val 56463"/>
              <a:gd name="adj2" fmla="val 93372"/>
            </a:avLst>
          </a:prstGeom>
          <a:solidFill>
            <a:schemeClr val="tx2">
              <a:lumMod val="75000"/>
            </a:schemeClr>
          </a:solidFill>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テキスト ボックス 3"/>
          <p:cNvSpPr txBox="1"/>
          <p:nvPr/>
        </p:nvSpPr>
        <p:spPr>
          <a:xfrm>
            <a:off x="2834867" y="2293098"/>
            <a:ext cx="970246" cy="307777"/>
          </a:xfrm>
          <a:prstGeom prst="rect">
            <a:avLst/>
          </a:prstGeom>
          <a:noFill/>
          <a:ln>
            <a:solidFill>
              <a:srgbClr val="9B2D2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源泉徴収</a:t>
            </a:r>
            <a:endParaRPr kumimoji="1" lang="en-US" altLang="ja-JP" sz="14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5" name="グループ化 4"/>
          <p:cNvGrpSpPr/>
          <p:nvPr/>
        </p:nvGrpSpPr>
        <p:grpSpPr>
          <a:xfrm>
            <a:off x="-3461" y="2852936"/>
            <a:ext cx="9147461" cy="813048"/>
            <a:chOff x="-3461" y="2852936"/>
            <a:chExt cx="9147461" cy="813048"/>
          </a:xfrm>
        </p:grpSpPr>
        <p:sp>
          <p:nvSpPr>
            <p:cNvPr id="18" name="Rectangle 35"/>
            <p:cNvSpPr>
              <a:spLocks noChangeArrowheads="1"/>
            </p:cNvSpPr>
            <p:nvPr/>
          </p:nvSpPr>
          <p:spPr bwMode="auto">
            <a:xfrm>
              <a:off x="284436" y="3234184"/>
              <a:ext cx="1279525" cy="431800"/>
            </a:xfrm>
            <a:prstGeom prst="rect">
              <a:avLst/>
            </a:prstGeom>
            <a:noFill/>
            <a:ln w="38100" cmpd="dbl" algn="ctr">
              <a:solidFill>
                <a:schemeClr val="tx2"/>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年末調整</a:t>
              </a:r>
            </a:p>
          </p:txBody>
        </p:sp>
        <p:cxnSp>
          <p:nvCxnSpPr>
            <p:cNvPr id="14" name="直線コネクタ 13"/>
            <p:cNvCxnSpPr/>
            <p:nvPr/>
          </p:nvCxnSpPr>
          <p:spPr>
            <a:xfrm>
              <a:off x="-3461" y="2852936"/>
              <a:ext cx="914746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a:off x="6528653" y="4930689"/>
            <a:ext cx="1324664" cy="1804066"/>
            <a:chOff x="4241738" y="913858"/>
            <a:chExt cx="1324664" cy="1804066"/>
          </a:xfrm>
        </p:grpSpPr>
        <p:pic>
          <p:nvPicPr>
            <p:cNvPr id="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4268" y="913858"/>
              <a:ext cx="981387" cy="17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円/楕円 35"/>
            <p:cNvSpPr/>
            <p:nvPr/>
          </p:nvSpPr>
          <p:spPr>
            <a:xfrm>
              <a:off x="4241738" y="2344862"/>
              <a:ext cx="1324664" cy="3730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会　社</a:t>
              </a:r>
            </a:p>
          </p:txBody>
        </p:sp>
      </p:grpSp>
      <p:grpSp>
        <p:nvGrpSpPr>
          <p:cNvPr id="21" name="グループ化 20"/>
          <p:cNvGrpSpPr/>
          <p:nvPr/>
        </p:nvGrpSpPr>
        <p:grpSpPr>
          <a:xfrm>
            <a:off x="2964343" y="5198182"/>
            <a:ext cx="3139886" cy="823106"/>
            <a:chOff x="-607152" y="4149080"/>
            <a:chExt cx="3139886" cy="823106"/>
          </a:xfrm>
        </p:grpSpPr>
        <p:sp>
          <p:nvSpPr>
            <p:cNvPr id="42" name="ホームベース 41"/>
            <p:cNvSpPr/>
            <p:nvPr/>
          </p:nvSpPr>
          <p:spPr bwMode="auto">
            <a:xfrm>
              <a:off x="-607152" y="4400424"/>
              <a:ext cx="3139886" cy="351482"/>
            </a:xfrm>
            <a:prstGeom prst="homePlate">
              <a:avLst/>
            </a:prstGeom>
            <a:gradFill flip="none" rotWithShape="1">
              <a:gsLst>
                <a:gs pos="38000">
                  <a:srgbClr val="0070C0"/>
                </a:gs>
                <a:gs pos="54000">
                  <a:schemeClr val="accent5">
                    <a:tint val="44500"/>
                    <a:satMod val="160000"/>
                  </a:schemeClr>
                </a:gs>
                <a:gs pos="100000">
                  <a:schemeClr val="accent5">
                    <a:tint val="23500"/>
                    <a:satMod val="160000"/>
                  </a:schemeClr>
                </a:gs>
              </a:gsLst>
              <a:lin ang="10800000" scaled="1"/>
              <a:tileRect/>
            </a:gradFill>
            <a:ln w="9525">
              <a:solidFill>
                <a:schemeClr val="accent5">
                  <a:shade val="5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楕円 18"/>
            <p:cNvSpPr/>
            <p:nvPr/>
          </p:nvSpPr>
          <p:spPr>
            <a:xfrm>
              <a:off x="1331640" y="4149080"/>
              <a:ext cx="934920" cy="82310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徴収</a:t>
              </a:r>
            </a:p>
          </p:txBody>
        </p:sp>
      </p:grpSp>
      <p:grpSp>
        <p:nvGrpSpPr>
          <p:cNvPr id="20" name="グループ化 19"/>
          <p:cNvGrpSpPr/>
          <p:nvPr/>
        </p:nvGrpSpPr>
        <p:grpSpPr>
          <a:xfrm>
            <a:off x="3202447" y="5924639"/>
            <a:ext cx="3062259" cy="823106"/>
            <a:chOff x="1689648" y="5707326"/>
            <a:chExt cx="3062259" cy="823106"/>
          </a:xfrm>
        </p:grpSpPr>
        <p:sp>
          <p:nvSpPr>
            <p:cNvPr id="44" name="ホームベース 43"/>
            <p:cNvSpPr/>
            <p:nvPr/>
          </p:nvSpPr>
          <p:spPr bwMode="auto">
            <a:xfrm rot="10800000">
              <a:off x="1689648" y="5934638"/>
              <a:ext cx="3062259" cy="373769"/>
            </a:xfrm>
            <a:prstGeom prst="homePlate">
              <a:avLst/>
            </a:prstGeom>
            <a:gradFill flip="none" rotWithShape="1">
              <a:gsLst>
                <a:gs pos="40000">
                  <a:srgbClr val="0070C0"/>
                </a:gs>
                <a:gs pos="50000">
                  <a:schemeClr val="accent5">
                    <a:tint val="44500"/>
                    <a:satMod val="160000"/>
                  </a:schemeClr>
                </a:gs>
                <a:gs pos="100000">
                  <a:schemeClr val="accent5">
                    <a:tint val="23500"/>
                    <a:satMod val="160000"/>
                  </a:schemeClr>
                </a:gs>
              </a:gsLst>
              <a:lin ang="10800000" scaled="1"/>
              <a:tileRect/>
            </a:gradFill>
            <a:ln w="9525">
              <a:solidFill>
                <a:schemeClr val="accent5">
                  <a:shade val="5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5" name="楕円 54"/>
            <p:cNvSpPr/>
            <p:nvPr/>
          </p:nvSpPr>
          <p:spPr>
            <a:xfrm>
              <a:off x="1945825" y="5707326"/>
              <a:ext cx="934920" cy="82310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還付</a:t>
              </a:r>
            </a:p>
          </p:txBody>
        </p:sp>
      </p:grpSp>
      <p:sp>
        <p:nvSpPr>
          <p:cNvPr id="56" name="テキスト ボックス 55"/>
          <p:cNvSpPr txBox="1"/>
          <p:nvPr/>
        </p:nvSpPr>
        <p:spPr>
          <a:xfrm>
            <a:off x="635739" y="3974016"/>
            <a:ext cx="786905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月に、会社が社員一人一人の１年間の納めるべき所得税額を計算し、</a:t>
            </a:r>
          </a:p>
        </p:txBody>
      </p:sp>
      <p:grpSp>
        <p:nvGrpSpPr>
          <p:cNvPr id="22" name="グループ化 21"/>
          <p:cNvGrpSpPr/>
          <p:nvPr/>
        </p:nvGrpSpPr>
        <p:grpSpPr>
          <a:xfrm>
            <a:off x="2059798" y="4438025"/>
            <a:ext cx="5283358" cy="519113"/>
            <a:chOff x="764118" y="4452983"/>
            <a:chExt cx="5283358" cy="519113"/>
          </a:xfrm>
        </p:grpSpPr>
        <p:sp>
          <p:nvSpPr>
            <p:cNvPr id="27" name="正方形/長方形 26"/>
            <p:cNvSpPr/>
            <p:nvPr/>
          </p:nvSpPr>
          <p:spPr bwMode="auto">
            <a:xfrm>
              <a:off x="764118" y="4452983"/>
              <a:ext cx="2066925" cy="51911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１年分の給与・賞与に</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かかる所得税額</a:t>
              </a:r>
            </a:p>
          </p:txBody>
        </p:sp>
        <p:sp>
          <p:nvSpPr>
            <p:cNvPr id="32" name="正方形/長方形 31"/>
            <p:cNvSpPr/>
            <p:nvPr/>
          </p:nvSpPr>
          <p:spPr bwMode="auto">
            <a:xfrm>
              <a:off x="3518982" y="4452983"/>
              <a:ext cx="1620838" cy="5191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源泉徴収された</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税額の合計額</a:t>
              </a:r>
            </a:p>
          </p:txBody>
        </p:sp>
        <p:sp>
          <p:nvSpPr>
            <p:cNvPr id="57" name="テキスト ボックス 56"/>
            <p:cNvSpPr txBox="1"/>
            <p:nvPr/>
          </p:nvSpPr>
          <p:spPr>
            <a:xfrm>
              <a:off x="2861354" y="4532103"/>
              <a:ext cx="78573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より</a:t>
              </a:r>
            </a:p>
          </p:txBody>
        </p:sp>
        <p:sp>
          <p:nvSpPr>
            <p:cNvPr id="58" name="テキスト ボックス 57"/>
            <p:cNvSpPr txBox="1"/>
            <p:nvPr/>
          </p:nvSpPr>
          <p:spPr>
            <a:xfrm>
              <a:off x="5261742" y="4532103"/>
              <a:ext cx="78573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a:t>
              </a:r>
            </a:p>
          </p:txBody>
        </p:sp>
      </p:grpSp>
      <p:sp>
        <p:nvSpPr>
          <p:cNvPr id="59" name="テキスト ボックス 58"/>
          <p:cNvSpPr txBox="1"/>
          <p:nvPr/>
        </p:nvSpPr>
        <p:spPr>
          <a:xfrm>
            <a:off x="2969229" y="5426079"/>
            <a:ext cx="18187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少なかったら</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0" name="テキスト ボックス 59"/>
          <p:cNvSpPr txBox="1"/>
          <p:nvPr/>
        </p:nvSpPr>
        <p:spPr>
          <a:xfrm>
            <a:off x="4700847" y="6151526"/>
            <a:ext cx="15638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多かったら</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1" name="正方形/長方形 60"/>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所得税の確定申告</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2" name="AutoShape 33"/>
          <p:cNvSpPr>
            <a:spLocks noChangeArrowheads="1"/>
          </p:cNvSpPr>
          <p:nvPr/>
        </p:nvSpPr>
        <p:spPr bwMode="auto">
          <a:xfrm>
            <a:off x="2460294" y="2062681"/>
            <a:ext cx="1761928" cy="189029"/>
          </a:xfrm>
          <a:prstGeom prst="rightArrow">
            <a:avLst>
              <a:gd name="adj1" fmla="val 56463"/>
              <a:gd name="adj2" fmla="val 93372"/>
            </a:avLst>
          </a:prstGeom>
          <a:solidFill>
            <a:schemeClr val="tx2">
              <a:lumMod val="75000"/>
            </a:schemeClr>
          </a:solidFill>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373851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000"/>
                                        <p:tgtEl>
                                          <p:spTgt spid="11"/>
                                        </p:tgtEl>
                                      </p:cBhvr>
                                    </p:animEffect>
                                  </p:childTnLst>
                                </p:cTn>
                              </p:par>
                            </p:childTnLst>
                          </p:cTn>
                        </p:par>
                        <p:par>
                          <p:cTn id="14" fill="hold">
                            <p:stCondLst>
                              <p:cond delay="2000"/>
                            </p:stCondLst>
                            <p:childTnLst>
                              <p:par>
                                <p:cTn id="15" presetID="21" presetClass="entr" presetSubtype="1" fill="hold" grpId="0" nodeType="after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2000"/>
                                        <p:tgtEl>
                                          <p:spTgt spid="13"/>
                                        </p:tgtEl>
                                      </p:cBhvr>
                                    </p:animEffect>
                                  </p:childTnLst>
                                </p:cTn>
                              </p:par>
                              <p:par>
                                <p:cTn id="21" presetID="53" presetClass="entr" presetSubtype="16" fill="hold" nodeType="withEffect">
                                  <p:stCondLst>
                                    <p:cond delay="50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fltVal val="0"/>
                                          </p:val>
                                        </p:tav>
                                        <p:tav tm="100000">
                                          <p:val>
                                            <p:strVal val="#ppt_w"/>
                                          </p:val>
                                        </p:tav>
                                      </p:tavLst>
                                    </p:anim>
                                    <p:anim calcmode="lin" valueType="num">
                                      <p:cBhvr>
                                        <p:cTn id="24" dur="2000" fill="hold"/>
                                        <p:tgtEl>
                                          <p:spTgt spid="3"/>
                                        </p:tgtEl>
                                        <p:attrNameLst>
                                          <p:attrName>ppt_h</p:attrName>
                                        </p:attrNameLst>
                                      </p:cBhvr>
                                      <p:tavLst>
                                        <p:tav tm="0">
                                          <p:val>
                                            <p:fltVal val="0"/>
                                          </p:val>
                                        </p:tav>
                                        <p:tav tm="100000">
                                          <p:val>
                                            <p:strVal val="#ppt_h"/>
                                          </p:val>
                                        </p:tav>
                                      </p:tavLst>
                                    </p:anim>
                                    <p:animEffect transition="in" filter="fade">
                                      <p:cBhvr>
                                        <p:cTn id="25" dur="2000"/>
                                        <p:tgtEl>
                                          <p:spTgt spid="3"/>
                                        </p:tgtEl>
                                      </p:cBhvr>
                                    </p:animEffect>
                                  </p:childTnLst>
                                </p:cTn>
                              </p:par>
                              <p:par>
                                <p:cTn id="26" presetID="22" presetClass="entr" presetSubtype="8" fill="hold" grpId="0" nodeType="withEffect">
                                  <p:stCondLst>
                                    <p:cond delay="100"/>
                                  </p:stCondLst>
                                  <p:childTnLst>
                                    <p:set>
                                      <p:cBhvr>
                                        <p:cTn id="27" dur="1" fill="hold">
                                          <p:stCondLst>
                                            <p:cond delay="0"/>
                                          </p:stCondLst>
                                        </p:cTn>
                                        <p:tgtEl>
                                          <p:spTgt spid="62"/>
                                        </p:tgtEl>
                                        <p:attrNameLst>
                                          <p:attrName>style.visibility</p:attrName>
                                        </p:attrNameLst>
                                      </p:cBhvr>
                                      <p:to>
                                        <p:strVal val="visible"/>
                                      </p:to>
                                    </p:set>
                                    <p:animEffect transition="in" filter="wipe(left)">
                                      <p:cBhvr>
                                        <p:cTn id="28" dur="2000"/>
                                        <p:tgtEl>
                                          <p:spTgt spid="62"/>
                                        </p:tgtEl>
                                      </p:cBhvr>
                                    </p:animEffect>
                                  </p:childTnLst>
                                </p:cTn>
                              </p:par>
                            </p:childTnLst>
                          </p:cTn>
                        </p:par>
                        <p:par>
                          <p:cTn id="29" fill="hold">
                            <p:stCondLst>
                              <p:cond delay="4500"/>
                            </p:stCondLst>
                            <p:childTnLst>
                              <p:par>
                                <p:cTn id="30" presetID="22" presetClass="entr" presetSubtype="1"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up)">
                                      <p:cBhvr>
                                        <p:cTn id="32" dur="1000"/>
                                        <p:tgtEl>
                                          <p:spTgt spid="4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2000"/>
                                        <p:tgtEl>
                                          <p:spTgt spid="51"/>
                                        </p:tgtEl>
                                      </p:cBhvr>
                                    </p:animEffect>
                                  </p:childTnLst>
                                </p:cTn>
                              </p:par>
                              <p:par>
                                <p:cTn id="36" presetID="53" presetClass="entr" presetSubtype="16" fill="hold" nodeType="withEffect">
                                  <p:stCondLst>
                                    <p:cond delay="500"/>
                                  </p:stCondLst>
                                  <p:childTnLst>
                                    <p:set>
                                      <p:cBhvr>
                                        <p:cTn id="37" dur="1" fill="hold">
                                          <p:stCondLst>
                                            <p:cond delay="0"/>
                                          </p:stCondLst>
                                        </p:cTn>
                                        <p:tgtEl>
                                          <p:spTgt spid="8"/>
                                        </p:tgtEl>
                                        <p:attrNameLst>
                                          <p:attrName>style.visibility</p:attrName>
                                        </p:attrNameLst>
                                      </p:cBhvr>
                                      <p:to>
                                        <p:strVal val="visible"/>
                                      </p:to>
                                    </p:set>
                                    <p:anim calcmode="lin" valueType="num">
                                      <p:cBhvr>
                                        <p:cTn id="38" dur="2000" fill="hold"/>
                                        <p:tgtEl>
                                          <p:spTgt spid="8"/>
                                        </p:tgtEl>
                                        <p:attrNameLst>
                                          <p:attrName>ppt_w</p:attrName>
                                        </p:attrNameLst>
                                      </p:cBhvr>
                                      <p:tavLst>
                                        <p:tav tm="0">
                                          <p:val>
                                            <p:fltVal val="0"/>
                                          </p:val>
                                        </p:tav>
                                        <p:tav tm="100000">
                                          <p:val>
                                            <p:strVal val="#ppt_w"/>
                                          </p:val>
                                        </p:tav>
                                      </p:tavLst>
                                    </p:anim>
                                    <p:anim calcmode="lin" valueType="num">
                                      <p:cBhvr>
                                        <p:cTn id="39" dur="2000" fill="hold"/>
                                        <p:tgtEl>
                                          <p:spTgt spid="8"/>
                                        </p:tgtEl>
                                        <p:attrNameLst>
                                          <p:attrName>ppt_h</p:attrName>
                                        </p:attrNameLst>
                                      </p:cBhvr>
                                      <p:tavLst>
                                        <p:tav tm="0">
                                          <p:val>
                                            <p:fltVal val="0"/>
                                          </p:val>
                                        </p:tav>
                                        <p:tav tm="100000">
                                          <p:val>
                                            <p:strVal val="#ppt_h"/>
                                          </p:val>
                                        </p:tav>
                                      </p:tavLst>
                                    </p:anim>
                                    <p:animEffect transition="in" filter="fade">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1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randombar(horizontal)">
                                      <p:cBhvr>
                                        <p:cTn id="54" dur="500"/>
                                        <p:tgtEl>
                                          <p:spTgt spid="56"/>
                                        </p:tgtEl>
                                      </p:cBhvr>
                                    </p:animEffect>
                                  </p:childTnLst>
                                </p:cTn>
                              </p:par>
                              <p:par>
                                <p:cTn id="55" presetID="53" presetClass="entr" presetSubtype="1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200" fill="hold"/>
                                        <p:tgtEl>
                                          <p:spTgt spid="16"/>
                                        </p:tgtEl>
                                        <p:attrNameLst>
                                          <p:attrName>ppt_w</p:attrName>
                                        </p:attrNameLst>
                                      </p:cBhvr>
                                      <p:tavLst>
                                        <p:tav tm="0">
                                          <p:val>
                                            <p:fltVal val="0"/>
                                          </p:val>
                                        </p:tav>
                                        <p:tav tm="100000">
                                          <p:val>
                                            <p:strVal val="#ppt_w"/>
                                          </p:val>
                                        </p:tav>
                                      </p:tavLst>
                                    </p:anim>
                                    <p:anim calcmode="lin" valueType="num">
                                      <p:cBhvr>
                                        <p:cTn id="58" dur="1200" fill="hold"/>
                                        <p:tgtEl>
                                          <p:spTgt spid="16"/>
                                        </p:tgtEl>
                                        <p:attrNameLst>
                                          <p:attrName>ppt_h</p:attrName>
                                        </p:attrNameLst>
                                      </p:cBhvr>
                                      <p:tavLst>
                                        <p:tav tm="0">
                                          <p:val>
                                            <p:fltVal val="0"/>
                                          </p:val>
                                        </p:tav>
                                        <p:tav tm="100000">
                                          <p:val>
                                            <p:strVal val="#ppt_h"/>
                                          </p:val>
                                        </p:tav>
                                      </p:tavLst>
                                    </p:anim>
                                    <p:animEffect transition="in" filter="fade">
                                      <p:cBhvr>
                                        <p:cTn id="59" dur="1200"/>
                                        <p:tgtEl>
                                          <p:spTgt spid="16"/>
                                        </p:tgtEl>
                                      </p:cBhvr>
                                    </p:animEffect>
                                  </p:childTnLst>
                                </p:cTn>
                              </p:par>
                            </p:childTnLst>
                          </p:cTn>
                        </p:par>
                        <p:par>
                          <p:cTn id="60" fill="hold">
                            <p:stCondLst>
                              <p:cond delay="12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1000" fill="hold"/>
                                        <p:tgtEl>
                                          <p:spTgt spid="50"/>
                                        </p:tgtEl>
                                        <p:attrNameLst>
                                          <p:attrName>ppt_w</p:attrName>
                                        </p:attrNameLst>
                                      </p:cBhvr>
                                      <p:tavLst>
                                        <p:tav tm="0">
                                          <p:val>
                                            <p:fltVal val="0"/>
                                          </p:val>
                                        </p:tav>
                                        <p:tav tm="100000">
                                          <p:val>
                                            <p:strVal val="#ppt_w"/>
                                          </p:val>
                                        </p:tav>
                                      </p:tavLst>
                                    </p:anim>
                                    <p:anim calcmode="lin" valueType="num">
                                      <p:cBhvr>
                                        <p:cTn id="64" dur="1000" fill="hold"/>
                                        <p:tgtEl>
                                          <p:spTgt spid="50"/>
                                        </p:tgtEl>
                                        <p:attrNameLst>
                                          <p:attrName>ppt_h</p:attrName>
                                        </p:attrNameLst>
                                      </p:cBhvr>
                                      <p:tavLst>
                                        <p:tav tm="0">
                                          <p:val>
                                            <p:fltVal val="0"/>
                                          </p:val>
                                        </p:tav>
                                        <p:tav tm="100000">
                                          <p:val>
                                            <p:strVal val="#ppt_h"/>
                                          </p:val>
                                        </p:tav>
                                      </p:tavLst>
                                    </p:anim>
                                    <p:animEffect transition="in" filter="fade">
                                      <p:cBhvr>
                                        <p:cTn id="65" dur="1000"/>
                                        <p:tgtEl>
                                          <p:spTgt spid="5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left)">
                                      <p:cBhvr>
                                        <p:cTn id="70" dur="2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childTnLst>
                          </p:cTn>
                        </p:par>
                        <p:par>
                          <p:cTn id="76" fill="hold">
                            <p:stCondLst>
                              <p:cond delay="500"/>
                            </p:stCondLst>
                            <p:childTnLst>
                              <p:par>
                                <p:cTn id="77" presetID="16" presetClass="entr" presetSubtype="21"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500"/>
                                        <p:tgtEl>
                                          <p:spTgt spid="60"/>
                                        </p:tgtEl>
                                      </p:cBhvr>
                                    </p:animEffect>
                                  </p:childTnLst>
                                </p:cTn>
                              </p:par>
                            </p:childTnLst>
                          </p:cTn>
                        </p:par>
                        <p:par>
                          <p:cTn id="85" fill="hold">
                            <p:stCondLst>
                              <p:cond delay="500"/>
                            </p:stCondLst>
                            <p:childTnLst>
                              <p:par>
                                <p:cTn id="86" presetID="16" presetClass="entr" presetSubtype="21" fill="hold"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barn(inVertical)">
                                      <p:cBhvr>
                                        <p:cTn id="8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41" grpId="0"/>
      <p:bldP spid="51" grpId="0" animBg="1"/>
      <p:bldP spid="4" grpId="0" animBg="1"/>
      <p:bldP spid="56" grpId="0"/>
      <p:bldP spid="59" grpId="0"/>
      <p:bldP spid="60" grpId="0"/>
      <p:bldP spid="6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所得税の確定申告</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1858" name="Rectangle 2"/>
          <p:cNvSpPr>
            <a:spLocks noChangeArrowheads="1"/>
          </p:cNvSpPr>
          <p:nvPr/>
        </p:nvSpPr>
        <p:spPr bwMode="auto">
          <a:xfrm>
            <a:off x="179512" y="728650"/>
            <a:ext cx="3705225"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ゴシック" pitchFamily="49" charset="-128"/>
                <a:ea typeface="ＭＳ ゴシック" pitchFamily="49" charset="-128"/>
                <a:cs typeface="+mn-cs"/>
              </a:rPr>
              <a:t>　</a:t>
            </a:r>
            <a:r>
              <a:rPr kumimoji="1" lang="ja-JP" altLang="en-US" sz="4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ゴシック" pitchFamily="49" charset="-128"/>
                <a:ea typeface="ＭＳ ゴシック" pitchFamily="49" charset="-128"/>
                <a:cs typeface="+mn-cs"/>
              </a:rPr>
              <a:t>源泉徴収票</a:t>
            </a:r>
            <a:r>
              <a:rPr kumimoji="1" lang="ja-JP" alt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ゴシック" pitchFamily="49" charset="-128"/>
                <a:ea typeface="ＭＳ ゴシック" pitchFamily="49" charset="-128"/>
                <a:cs typeface="+mn-cs"/>
              </a:rPr>
              <a:t>　</a:t>
            </a:r>
          </a:p>
        </p:txBody>
      </p:sp>
      <p:sp>
        <p:nvSpPr>
          <p:cNvPr id="14339" name="テキスト ボックス 1"/>
          <p:cNvSpPr txBox="1">
            <a:spLocks noChangeArrowheads="1"/>
          </p:cNvSpPr>
          <p:nvPr/>
        </p:nvSpPr>
        <p:spPr bwMode="auto">
          <a:xfrm>
            <a:off x="395536" y="1844824"/>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１年間の給与収入や源泉徴収した</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税額・控除額などがわかります。</a:t>
            </a:r>
          </a:p>
        </p:txBody>
      </p:sp>
      <p:pic>
        <p:nvPicPr>
          <p:cNvPr id="3" name="図 2">
            <a:extLst>
              <a:ext uri="{FF2B5EF4-FFF2-40B4-BE49-F238E27FC236}">
                <a16:creationId xmlns:a16="http://schemas.microsoft.com/office/drawing/2014/main" id="{736A3DDC-AA67-4D2C-879C-E4A9344D6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314" y="433970"/>
            <a:ext cx="4431135" cy="6385338"/>
          </a:xfrm>
          <a:prstGeom prst="rect">
            <a:avLst/>
          </a:prstGeom>
        </p:spPr>
      </p:pic>
    </p:spTree>
    <p:extLst>
      <p:ext uri="{BB962C8B-B14F-4D97-AF65-F5344CB8AC3E}">
        <p14:creationId xmlns:p14="http://schemas.microsoft.com/office/powerpoint/2010/main" val="179251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0" y="4997916"/>
            <a:ext cx="91440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964718" y="594780"/>
            <a:ext cx="2021984" cy="493927"/>
            <a:chOff x="2445489" y="0"/>
            <a:chExt cx="2021984" cy="493927"/>
          </a:xfrm>
        </p:grpSpPr>
        <p:sp>
          <p:nvSpPr>
            <p:cNvPr id="3" name="片側の 2 つの角を丸めた四角形 2"/>
            <p:cNvSpPr/>
            <p:nvPr/>
          </p:nvSpPr>
          <p:spPr>
            <a:xfrm>
              <a:off x="2445489" y="0"/>
              <a:ext cx="2021984" cy="493927"/>
            </a:xfrm>
            <a:prstGeom prst="round2SameRect">
              <a:avLst>
                <a:gd name="adj1" fmla="val 16670"/>
                <a:gd name="adj2" fmla="val 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 name="片側の 2 つの角を丸めた四角形 4"/>
            <p:cNvSpPr/>
            <p:nvPr/>
          </p:nvSpPr>
          <p:spPr>
            <a:xfrm>
              <a:off x="2469605" y="24116"/>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弥生時代</a:t>
              </a:r>
            </a:p>
          </p:txBody>
        </p:sp>
      </p:grpSp>
      <p:grpSp>
        <p:nvGrpSpPr>
          <p:cNvPr id="8" name="グループ化 7"/>
          <p:cNvGrpSpPr/>
          <p:nvPr/>
        </p:nvGrpSpPr>
        <p:grpSpPr>
          <a:xfrm>
            <a:off x="957803" y="1244416"/>
            <a:ext cx="2021984" cy="493927"/>
            <a:chOff x="0" y="726819"/>
            <a:chExt cx="2021984" cy="493927"/>
          </a:xfrm>
        </p:grpSpPr>
        <p:sp>
          <p:nvSpPr>
            <p:cNvPr id="9" name="片側の 2 つの角を丸めた四角形 8"/>
            <p:cNvSpPr/>
            <p:nvPr/>
          </p:nvSpPr>
          <p:spPr>
            <a:xfrm>
              <a:off x="0" y="726819"/>
              <a:ext cx="2021984" cy="493927"/>
            </a:xfrm>
            <a:prstGeom prst="round2SameRect">
              <a:avLst>
                <a:gd name="adj1" fmla="val 16670"/>
                <a:gd name="adj2" fmla="val 0"/>
              </a:avLst>
            </a:prstGeom>
          </p:spPr>
          <p:style>
            <a:lnRef idx="2">
              <a:schemeClr val="accent3">
                <a:hueOff val="770919"/>
                <a:satOff val="-4133"/>
                <a:lumOff val="-556"/>
                <a:alphaOff val="0"/>
              </a:schemeClr>
            </a:lnRef>
            <a:fillRef idx="1">
              <a:schemeClr val="accent3">
                <a:hueOff val="770919"/>
                <a:satOff val="-4133"/>
                <a:lumOff val="-556"/>
                <a:alphaOff val="0"/>
              </a:schemeClr>
            </a:fillRef>
            <a:effectRef idx="0">
              <a:schemeClr val="accent3">
                <a:hueOff val="770919"/>
                <a:satOff val="-4133"/>
                <a:lumOff val="-556"/>
                <a:alphaOff val="0"/>
              </a:schemeClr>
            </a:effectRef>
            <a:fontRef idx="minor">
              <a:schemeClr val="lt1"/>
            </a:fontRef>
          </p:style>
        </p:sp>
        <p:sp>
          <p:nvSpPr>
            <p:cNvPr id="10" name="片側の 2 つの角を丸めた四角形 4"/>
            <p:cNvSpPr/>
            <p:nvPr/>
          </p:nvSpPr>
          <p:spPr>
            <a:xfrm>
              <a:off x="24116" y="750935"/>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大化の改新以後</a:t>
              </a:r>
            </a:p>
          </p:txBody>
        </p:sp>
      </p:grpSp>
      <p:grpSp>
        <p:nvGrpSpPr>
          <p:cNvPr id="15" name="グループ化 14"/>
          <p:cNvGrpSpPr/>
          <p:nvPr/>
        </p:nvGrpSpPr>
        <p:grpSpPr>
          <a:xfrm>
            <a:off x="971599" y="1970488"/>
            <a:ext cx="2021984" cy="493927"/>
            <a:chOff x="0" y="1393703"/>
            <a:chExt cx="2021984" cy="493927"/>
          </a:xfrm>
        </p:grpSpPr>
        <p:sp>
          <p:nvSpPr>
            <p:cNvPr id="16" name="片側の 2 つの角を丸めた四角形 15"/>
            <p:cNvSpPr/>
            <p:nvPr/>
          </p:nvSpPr>
          <p:spPr>
            <a:xfrm>
              <a:off x="0" y="1393703"/>
              <a:ext cx="2021984" cy="493927"/>
            </a:xfrm>
            <a:prstGeom prst="round2SameRect">
              <a:avLst>
                <a:gd name="adj1" fmla="val 16670"/>
                <a:gd name="adj2" fmla="val 0"/>
              </a:avLst>
            </a:prstGeom>
          </p:spPr>
          <p:style>
            <a:lnRef idx="2">
              <a:schemeClr val="accent3">
                <a:hueOff val="1541839"/>
                <a:satOff val="-8265"/>
                <a:lumOff val="-1111"/>
                <a:alphaOff val="0"/>
              </a:schemeClr>
            </a:lnRef>
            <a:fillRef idx="1">
              <a:schemeClr val="accent3">
                <a:hueOff val="1541839"/>
                <a:satOff val="-8265"/>
                <a:lumOff val="-1111"/>
                <a:alphaOff val="0"/>
              </a:schemeClr>
            </a:fillRef>
            <a:effectRef idx="0">
              <a:schemeClr val="accent3">
                <a:hueOff val="1541839"/>
                <a:satOff val="-8265"/>
                <a:lumOff val="-1111"/>
                <a:alphaOff val="0"/>
              </a:schemeClr>
            </a:effectRef>
            <a:fontRef idx="minor">
              <a:schemeClr val="lt1"/>
            </a:fontRef>
          </p:style>
        </p:sp>
        <p:sp>
          <p:nvSpPr>
            <p:cNvPr id="17" name="片側の 2 つの角を丸めた四角形 4"/>
            <p:cNvSpPr/>
            <p:nvPr/>
          </p:nvSpPr>
          <p:spPr>
            <a:xfrm>
              <a:off x="24116" y="1417819"/>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鎌倉・室町時代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1" name="グループ化 20"/>
          <p:cNvGrpSpPr/>
          <p:nvPr/>
        </p:nvGrpSpPr>
        <p:grpSpPr>
          <a:xfrm>
            <a:off x="971600" y="2564904"/>
            <a:ext cx="2021984" cy="484798"/>
            <a:chOff x="-4704" y="1418724"/>
            <a:chExt cx="2021984" cy="484798"/>
          </a:xfrm>
          <a:solidFill>
            <a:schemeClr val="accent1"/>
          </a:solidFill>
        </p:grpSpPr>
        <p:sp>
          <p:nvSpPr>
            <p:cNvPr id="22" name="片側の 2 つの角を丸めた四角形 21"/>
            <p:cNvSpPr/>
            <p:nvPr/>
          </p:nvSpPr>
          <p:spPr>
            <a:xfrm>
              <a:off x="-4704" y="1418724"/>
              <a:ext cx="2021984" cy="484798"/>
            </a:xfrm>
            <a:prstGeom prst="round2SameRect">
              <a:avLst>
                <a:gd name="adj1" fmla="val 16670"/>
                <a:gd name="adj2" fmla="val 0"/>
              </a:avLst>
            </a:prstGeom>
            <a:solidFill>
              <a:srgbClr val="6DAC60"/>
            </a:solidFill>
            <a:ln>
              <a:noFill/>
            </a:ln>
          </p:spPr>
          <p:style>
            <a:lnRef idx="2">
              <a:schemeClr val="accent3">
                <a:hueOff val="3750088"/>
                <a:satOff val="-5627"/>
                <a:lumOff val="-915"/>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23" name="片側の 2 つの角を丸めた四角形 4"/>
            <p:cNvSpPr/>
            <p:nvPr/>
          </p:nvSpPr>
          <p:spPr>
            <a:xfrm>
              <a:off x="114055" y="1430559"/>
              <a:ext cx="1784465" cy="472963"/>
            </a:xfrm>
            <a:prstGeom prst="rect">
              <a:avLst/>
            </a:prstGeom>
            <a:noFill/>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安土桃山時代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7" name="グループ化 26"/>
          <p:cNvGrpSpPr/>
          <p:nvPr/>
        </p:nvGrpSpPr>
        <p:grpSpPr>
          <a:xfrm>
            <a:off x="971600" y="3140968"/>
            <a:ext cx="2021984" cy="493927"/>
            <a:chOff x="2264" y="2592287"/>
            <a:chExt cx="2021984" cy="493927"/>
          </a:xfrm>
        </p:grpSpPr>
        <p:sp>
          <p:nvSpPr>
            <p:cNvPr id="28" name="片側の 2 つの角を丸めた四角形 27"/>
            <p:cNvSpPr/>
            <p:nvPr/>
          </p:nvSpPr>
          <p:spPr>
            <a:xfrm>
              <a:off x="2264" y="2592287"/>
              <a:ext cx="2021984" cy="493927"/>
            </a:xfrm>
            <a:prstGeom prst="round2SameRect">
              <a:avLst>
                <a:gd name="adj1" fmla="val 16670"/>
                <a:gd name="adj2" fmla="val 0"/>
              </a:avLst>
            </a:prstGeom>
          </p:spPr>
          <p:style>
            <a:lnRef idx="2">
              <a:schemeClr val="accent3">
                <a:hueOff val="2312758"/>
                <a:satOff val="-12398"/>
                <a:lumOff val="-1667"/>
                <a:alphaOff val="0"/>
              </a:schemeClr>
            </a:lnRef>
            <a:fillRef idx="1">
              <a:schemeClr val="accent3">
                <a:hueOff val="2312758"/>
                <a:satOff val="-12398"/>
                <a:lumOff val="-1667"/>
                <a:alphaOff val="0"/>
              </a:schemeClr>
            </a:fillRef>
            <a:effectRef idx="0">
              <a:schemeClr val="accent3">
                <a:hueOff val="2312758"/>
                <a:satOff val="-12398"/>
                <a:lumOff val="-1667"/>
                <a:alphaOff val="0"/>
              </a:schemeClr>
            </a:effectRef>
            <a:fontRef idx="minor">
              <a:schemeClr val="lt1"/>
            </a:fontRef>
          </p:style>
        </p:sp>
        <p:sp>
          <p:nvSpPr>
            <p:cNvPr id="29" name="片側の 2 つの角を丸めた四角形 4"/>
            <p:cNvSpPr/>
            <p:nvPr/>
          </p:nvSpPr>
          <p:spPr>
            <a:xfrm>
              <a:off x="26380" y="2616403"/>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江戸時代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38" name="グループ化 37"/>
          <p:cNvGrpSpPr/>
          <p:nvPr/>
        </p:nvGrpSpPr>
        <p:grpSpPr>
          <a:xfrm>
            <a:off x="951983" y="3994107"/>
            <a:ext cx="2021984" cy="493927"/>
            <a:chOff x="23394" y="3219528"/>
            <a:chExt cx="2021984" cy="493927"/>
          </a:xfrm>
        </p:grpSpPr>
        <p:sp>
          <p:nvSpPr>
            <p:cNvPr id="60" name="片側の 2 つの角を丸めた四角形 59"/>
            <p:cNvSpPr/>
            <p:nvPr/>
          </p:nvSpPr>
          <p:spPr>
            <a:xfrm>
              <a:off x="23394" y="3219528"/>
              <a:ext cx="2021984" cy="493927"/>
            </a:xfrm>
            <a:prstGeom prst="round2SameRect">
              <a:avLst>
                <a:gd name="adj1" fmla="val 16670"/>
                <a:gd name="adj2" fmla="val 0"/>
              </a:avLst>
            </a:prstGeom>
          </p:spPr>
          <p:style>
            <a:lnRef idx="2">
              <a:schemeClr val="accent3">
                <a:hueOff val="3083677"/>
                <a:satOff val="-16531"/>
                <a:lumOff val="-2223"/>
                <a:alphaOff val="0"/>
              </a:schemeClr>
            </a:lnRef>
            <a:fillRef idx="1">
              <a:schemeClr val="accent3">
                <a:hueOff val="3083677"/>
                <a:satOff val="-16531"/>
                <a:lumOff val="-2223"/>
                <a:alphaOff val="0"/>
              </a:schemeClr>
            </a:fillRef>
            <a:effectRef idx="0">
              <a:schemeClr val="accent3">
                <a:hueOff val="3083677"/>
                <a:satOff val="-16531"/>
                <a:lumOff val="-2223"/>
                <a:alphaOff val="0"/>
              </a:schemeClr>
            </a:effectRef>
            <a:fontRef idx="minor">
              <a:schemeClr val="lt1"/>
            </a:fontRef>
          </p:style>
        </p:sp>
        <p:sp>
          <p:nvSpPr>
            <p:cNvPr id="61" name="片側の 2 つの角を丸めた四角形 6"/>
            <p:cNvSpPr/>
            <p:nvPr/>
          </p:nvSpPr>
          <p:spPr>
            <a:xfrm>
              <a:off x="47510" y="3243644"/>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明治・大正時代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41" name="グループ化 40"/>
          <p:cNvGrpSpPr/>
          <p:nvPr/>
        </p:nvGrpSpPr>
        <p:grpSpPr>
          <a:xfrm>
            <a:off x="927867" y="4738895"/>
            <a:ext cx="2021984" cy="493927"/>
            <a:chOff x="24102" y="4140038"/>
            <a:chExt cx="2021984" cy="493927"/>
          </a:xfrm>
        </p:grpSpPr>
        <p:sp>
          <p:nvSpPr>
            <p:cNvPr id="54" name="片側の 2 つの角を丸めた四角形 53"/>
            <p:cNvSpPr/>
            <p:nvPr/>
          </p:nvSpPr>
          <p:spPr>
            <a:xfrm>
              <a:off x="24102" y="4140038"/>
              <a:ext cx="2021984" cy="493927"/>
            </a:xfrm>
            <a:prstGeom prst="round2SameRect">
              <a:avLst>
                <a:gd name="adj1" fmla="val 16670"/>
                <a:gd name="adj2" fmla="val 0"/>
              </a:avLst>
            </a:prstGeom>
          </p:spPr>
          <p:style>
            <a:lnRef idx="2">
              <a:schemeClr val="accent3">
                <a:hueOff val="3854596"/>
                <a:satOff val="-20663"/>
                <a:lumOff val="-2778"/>
                <a:alphaOff val="0"/>
              </a:schemeClr>
            </a:lnRef>
            <a:fillRef idx="1">
              <a:schemeClr val="accent3">
                <a:hueOff val="3854596"/>
                <a:satOff val="-20663"/>
                <a:lumOff val="-2778"/>
                <a:alphaOff val="0"/>
              </a:schemeClr>
            </a:fillRef>
            <a:effectRef idx="0">
              <a:schemeClr val="accent3">
                <a:hueOff val="3854596"/>
                <a:satOff val="-20663"/>
                <a:lumOff val="-2778"/>
                <a:alphaOff val="0"/>
              </a:schemeClr>
            </a:effectRef>
            <a:fontRef idx="minor">
              <a:schemeClr val="lt1"/>
            </a:fontRef>
          </p:style>
        </p:sp>
        <p:sp>
          <p:nvSpPr>
            <p:cNvPr id="55" name="片側の 2 つの角を丸めた四角形 12"/>
            <p:cNvSpPr/>
            <p:nvPr/>
          </p:nvSpPr>
          <p:spPr>
            <a:xfrm>
              <a:off x="48218" y="4164154"/>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昭和時代</a:t>
              </a:r>
              <a:r>
                <a:rPr kumimoji="1" lang="ja-JP" altLang="en-US" sz="2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2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44" name="グループ化 43"/>
          <p:cNvGrpSpPr/>
          <p:nvPr/>
        </p:nvGrpSpPr>
        <p:grpSpPr>
          <a:xfrm>
            <a:off x="940602" y="5681813"/>
            <a:ext cx="2021984" cy="493927"/>
            <a:chOff x="18683" y="5060545"/>
            <a:chExt cx="2021984" cy="493927"/>
          </a:xfrm>
        </p:grpSpPr>
        <p:sp>
          <p:nvSpPr>
            <p:cNvPr id="48" name="片側の 2 つの角を丸めた四角形 47"/>
            <p:cNvSpPr/>
            <p:nvPr/>
          </p:nvSpPr>
          <p:spPr>
            <a:xfrm>
              <a:off x="18683" y="5060545"/>
              <a:ext cx="2021984" cy="493927"/>
            </a:xfrm>
            <a:prstGeom prst="round2SameRect">
              <a:avLst>
                <a:gd name="adj1" fmla="val 16670"/>
                <a:gd name="adj2" fmla="val 0"/>
              </a:avLst>
            </a:prstGeom>
          </p:spPr>
          <p:style>
            <a:lnRef idx="2">
              <a:schemeClr val="accent3">
                <a:hueOff val="4625516"/>
                <a:satOff val="-24796"/>
                <a:lumOff val="-3334"/>
                <a:alphaOff val="0"/>
              </a:schemeClr>
            </a:lnRef>
            <a:fillRef idx="1">
              <a:schemeClr val="accent3">
                <a:hueOff val="4625516"/>
                <a:satOff val="-24796"/>
                <a:lumOff val="-3334"/>
                <a:alphaOff val="0"/>
              </a:schemeClr>
            </a:fillRef>
            <a:effectRef idx="0">
              <a:schemeClr val="accent3">
                <a:hueOff val="4625516"/>
                <a:satOff val="-24796"/>
                <a:lumOff val="-3334"/>
                <a:alphaOff val="0"/>
              </a:schemeClr>
            </a:effectRef>
            <a:fontRef idx="minor">
              <a:schemeClr val="lt1"/>
            </a:fontRef>
          </p:style>
        </p:sp>
        <p:sp>
          <p:nvSpPr>
            <p:cNvPr id="49" name="片側の 2 つの角を丸めた四角形 18"/>
            <p:cNvSpPr/>
            <p:nvPr/>
          </p:nvSpPr>
          <p:spPr>
            <a:xfrm>
              <a:off x="42799" y="5084661"/>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平成時代以降</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cxnSp>
        <p:nvCxnSpPr>
          <p:cNvPr id="86" name="直線コネクタ 85"/>
          <p:cNvCxnSpPr/>
          <p:nvPr/>
        </p:nvCxnSpPr>
        <p:spPr>
          <a:xfrm>
            <a:off x="0" y="3835257"/>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131840" y="486939"/>
            <a:ext cx="1046440" cy="3333113"/>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自由が認められない社会</a:t>
            </a:r>
          </a:p>
        </p:txBody>
      </p:sp>
      <p:sp>
        <p:nvSpPr>
          <p:cNvPr id="33" name="テキスト ボックス 32"/>
          <p:cNvSpPr txBox="1"/>
          <p:nvPr/>
        </p:nvSpPr>
        <p:spPr>
          <a:xfrm>
            <a:off x="3131840" y="3928572"/>
            <a:ext cx="1046440" cy="2696725"/>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自由が認められる社会</a:t>
            </a:r>
          </a:p>
        </p:txBody>
      </p:sp>
      <p:sp>
        <p:nvSpPr>
          <p:cNvPr id="7" name="テキスト ボックス 6"/>
          <p:cNvSpPr txBox="1"/>
          <p:nvPr/>
        </p:nvSpPr>
        <p:spPr>
          <a:xfrm>
            <a:off x="4049336" y="4166919"/>
            <a:ext cx="541686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大日本帝国憲法</a:t>
            </a:r>
            <a:r>
              <a:rPr kumimoji="1" lang="ja-JP" altLang="en-US" sz="2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（主権が天皇にある）</a:t>
            </a:r>
          </a:p>
        </p:txBody>
      </p:sp>
      <p:sp>
        <p:nvSpPr>
          <p:cNvPr id="35" name="テキスト ボックス 34"/>
          <p:cNvSpPr txBox="1"/>
          <p:nvPr/>
        </p:nvSpPr>
        <p:spPr>
          <a:xfrm>
            <a:off x="4357112" y="5479169"/>
            <a:ext cx="480131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日本国憲法（主権が国民にある）</a:t>
            </a:r>
          </a:p>
        </p:txBody>
      </p:sp>
      <p:sp>
        <p:nvSpPr>
          <p:cNvPr id="11" name="テキスト ボックス 10"/>
          <p:cNvSpPr txBox="1"/>
          <p:nvPr/>
        </p:nvSpPr>
        <p:spPr>
          <a:xfrm>
            <a:off x="4357110" y="1554989"/>
            <a:ext cx="4493538"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専制政治の時代</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（主権が統治者にある）</a:t>
            </a:r>
          </a:p>
        </p:txBody>
      </p:sp>
      <p:sp>
        <p:nvSpPr>
          <p:cNvPr id="37" name="正方形/長方形 3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租税の歴史</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6" name="下矢印 88">
            <a:extLst>
              <a:ext uri="{FF2B5EF4-FFF2-40B4-BE49-F238E27FC236}">
                <a16:creationId xmlns:a16="http://schemas.microsoft.com/office/drawing/2014/main" id="{60602DA8-6191-48C9-B539-5333A26C0C5B}"/>
              </a:ext>
            </a:extLst>
          </p:cNvPr>
          <p:cNvSpPr/>
          <p:nvPr/>
        </p:nvSpPr>
        <p:spPr>
          <a:xfrm rot="10800000">
            <a:off x="323528" y="620400"/>
            <a:ext cx="288032" cy="31320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下矢印 89">
            <a:extLst>
              <a:ext uri="{FF2B5EF4-FFF2-40B4-BE49-F238E27FC236}">
                <a16:creationId xmlns:a16="http://schemas.microsoft.com/office/drawing/2014/main" id="{057CCE32-4E79-4549-B514-1A998CFC8A3D}"/>
              </a:ext>
            </a:extLst>
          </p:cNvPr>
          <p:cNvSpPr/>
          <p:nvPr/>
        </p:nvSpPr>
        <p:spPr>
          <a:xfrm>
            <a:off x="322947" y="3896619"/>
            <a:ext cx="288032" cy="28440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7043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down)">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P spid="7" grpId="0"/>
      <p:bldP spid="35" grpId="0"/>
      <p:bldP spid="11" grpId="0"/>
      <p:bldP spid="36" grpId="0" animBg="1"/>
      <p:bldP spid="3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395824"/>
            <a:ext cx="2098675" cy="706438"/>
          </a:xfrm>
        </p:spPr>
        <p:txBody>
          <a:bodyPr rtlCol="0">
            <a:normAutofit/>
          </a:bodyPr>
          <a:lstStyle/>
          <a:p>
            <a:pPr eaLnBrk="1" fontAlgn="auto" hangingPunct="1">
              <a:spcAft>
                <a:spcPts val="0"/>
              </a:spcAft>
              <a:defRPr/>
            </a:pPr>
            <a:r>
              <a:rPr lang="ja-JP" altLang="en-US" sz="3600" dirty="0">
                <a:latin typeface="HG丸ｺﾞｼｯｸM-PRO" panose="020F0600000000000000" pitchFamily="50" charset="-128"/>
                <a:ea typeface="HG丸ｺﾞｼｯｸM-PRO" panose="020F0600000000000000" pitchFamily="50" charset="-128"/>
              </a:rPr>
              <a:t>所得税</a:t>
            </a:r>
          </a:p>
        </p:txBody>
      </p:sp>
      <p:sp>
        <p:nvSpPr>
          <p:cNvPr id="26628" name="テキスト ボックス 11"/>
          <p:cNvSpPr txBox="1">
            <a:spLocks noChangeArrowheads="1"/>
          </p:cNvSpPr>
          <p:nvPr/>
        </p:nvSpPr>
        <p:spPr bwMode="auto">
          <a:xfrm>
            <a:off x="1964086" y="519649"/>
            <a:ext cx="6650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給料を受け取るサラリーマンや商売をしている人が毎年１月１日から</a:t>
            </a:r>
            <a:r>
              <a:rPr kumimoji="1" lang="en-US" altLang="ja-JP" sz="1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12</a:t>
            </a:r>
            <a:r>
              <a:rPr kumimoji="1" lang="ja-JP" altLang="en-US" sz="1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月</a:t>
            </a:r>
            <a:r>
              <a:rPr kumimoji="1" lang="en-US" altLang="ja-JP" sz="1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31</a:t>
            </a:r>
            <a:r>
              <a:rPr kumimoji="1" lang="ja-JP" altLang="en-US" sz="1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日までの１年間に得た所得にかかる税金</a:t>
            </a:r>
          </a:p>
        </p:txBody>
      </p:sp>
      <p:grpSp>
        <p:nvGrpSpPr>
          <p:cNvPr id="26629" name="グループ化 20"/>
          <p:cNvGrpSpPr>
            <a:grpSpLocks/>
          </p:cNvGrpSpPr>
          <p:nvPr/>
        </p:nvGrpSpPr>
        <p:grpSpPr bwMode="auto">
          <a:xfrm>
            <a:off x="198089" y="1072354"/>
            <a:ext cx="6981825" cy="729017"/>
            <a:chOff x="179512" y="898856"/>
            <a:chExt cx="6982199" cy="801953"/>
          </a:xfrm>
        </p:grpSpPr>
        <p:sp>
          <p:nvSpPr>
            <p:cNvPr id="16" name="角丸四角形 15"/>
            <p:cNvSpPr/>
            <p:nvPr/>
          </p:nvSpPr>
          <p:spPr>
            <a:xfrm>
              <a:off x="179512" y="933206"/>
              <a:ext cx="1872208" cy="767603"/>
            </a:xfrm>
            <a:prstGeom prst="roundRect">
              <a:avLst/>
            </a:prstGeom>
            <a:solidFill>
              <a:srgbClr val="FF9999"/>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収入金額</a:t>
              </a:r>
            </a:p>
          </p:txBody>
        </p:sp>
        <p:sp>
          <p:nvSpPr>
            <p:cNvPr id="17" name="角丸四角形 16"/>
            <p:cNvSpPr/>
            <p:nvPr/>
          </p:nvSpPr>
          <p:spPr>
            <a:xfrm>
              <a:off x="2699792" y="912782"/>
              <a:ext cx="1872208" cy="767603"/>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必要経費</a:t>
              </a:r>
            </a:p>
          </p:txBody>
        </p:sp>
        <p:sp>
          <p:nvSpPr>
            <p:cNvPr id="18" name="角丸四角形 17"/>
            <p:cNvSpPr/>
            <p:nvPr/>
          </p:nvSpPr>
          <p:spPr>
            <a:xfrm>
              <a:off x="5289503" y="898856"/>
              <a:ext cx="1872208" cy="767603"/>
            </a:xfrm>
            <a:prstGeom prst="round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所得金額</a:t>
              </a:r>
            </a:p>
          </p:txBody>
        </p:sp>
        <p:sp>
          <p:nvSpPr>
            <p:cNvPr id="19" name="減算記号 18"/>
            <p:cNvSpPr/>
            <p:nvPr/>
          </p:nvSpPr>
          <p:spPr>
            <a:xfrm>
              <a:off x="2224640" y="1094019"/>
              <a:ext cx="360040" cy="353610"/>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0" name="等号 19"/>
            <p:cNvSpPr/>
            <p:nvPr/>
          </p:nvSpPr>
          <p:spPr>
            <a:xfrm>
              <a:off x="4695376" y="1103722"/>
              <a:ext cx="423430"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grpSp>
        <p:nvGrpSpPr>
          <p:cNvPr id="26630" name="グループ化 21"/>
          <p:cNvGrpSpPr>
            <a:grpSpLocks/>
          </p:cNvGrpSpPr>
          <p:nvPr/>
        </p:nvGrpSpPr>
        <p:grpSpPr bwMode="auto">
          <a:xfrm>
            <a:off x="198089" y="1853216"/>
            <a:ext cx="6981825" cy="739775"/>
            <a:chOff x="179512" y="887022"/>
            <a:chExt cx="6982199" cy="813786"/>
          </a:xfrm>
        </p:grpSpPr>
        <p:sp>
          <p:nvSpPr>
            <p:cNvPr id="23" name="角丸四角形 22"/>
            <p:cNvSpPr/>
            <p:nvPr/>
          </p:nvSpPr>
          <p:spPr>
            <a:xfrm>
              <a:off x="179512" y="933205"/>
              <a:ext cx="1872208" cy="767603"/>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所得金額</a:t>
              </a:r>
            </a:p>
          </p:txBody>
        </p:sp>
        <p:sp>
          <p:nvSpPr>
            <p:cNvPr id="24" name="角丸四角形 23"/>
            <p:cNvSpPr/>
            <p:nvPr/>
          </p:nvSpPr>
          <p:spPr>
            <a:xfrm>
              <a:off x="2699792" y="912782"/>
              <a:ext cx="1872208" cy="767603"/>
            </a:xfrm>
            <a:prstGeom prst="round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所得控除</a:t>
              </a:r>
            </a:p>
          </p:txBody>
        </p:sp>
        <p:sp>
          <p:nvSpPr>
            <p:cNvPr id="25" name="角丸四角形 24"/>
            <p:cNvSpPr/>
            <p:nvPr/>
          </p:nvSpPr>
          <p:spPr>
            <a:xfrm>
              <a:off x="5289503" y="887022"/>
              <a:ext cx="1872208" cy="767603"/>
            </a:xfrm>
            <a:prstGeom prst="roundRect">
              <a:avLst/>
            </a:prstGeom>
            <a:solidFill>
              <a:srgbClr val="CCFF66">
                <a:alpha val="60000"/>
              </a:srgb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課税所得金額</a:t>
              </a:r>
            </a:p>
          </p:txBody>
        </p:sp>
        <p:sp>
          <p:nvSpPr>
            <p:cNvPr id="26" name="減算記号 25"/>
            <p:cNvSpPr/>
            <p:nvPr/>
          </p:nvSpPr>
          <p:spPr>
            <a:xfrm>
              <a:off x="2224640" y="1094019"/>
              <a:ext cx="360040" cy="353610"/>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7" name="等号 26"/>
            <p:cNvSpPr/>
            <p:nvPr/>
          </p:nvSpPr>
          <p:spPr>
            <a:xfrm>
              <a:off x="4695376" y="1103722"/>
              <a:ext cx="423430"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grpSp>
        <p:nvGrpSpPr>
          <p:cNvPr id="26631" name="グループ化 34"/>
          <p:cNvGrpSpPr>
            <a:grpSpLocks/>
          </p:cNvGrpSpPr>
          <p:nvPr/>
        </p:nvGrpSpPr>
        <p:grpSpPr bwMode="auto">
          <a:xfrm>
            <a:off x="225728" y="2697376"/>
            <a:ext cx="6981825" cy="763588"/>
            <a:chOff x="179512" y="2819394"/>
            <a:chExt cx="6982199" cy="813786"/>
          </a:xfrm>
        </p:grpSpPr>
        <p:grpSp>
          <p:nvGrpSpPr>
            <p:cNvPr id="26675" name="グループ化 27"/>
            <p:cNvGrpSpPr>
              <a:grpSpLocks/>
            </p:cNvGrpSpPr>
            <p:nvPr/>
          </p:nvGrpSpPr>
          <p:grpSpPr bwMode="auto">
            <a:xfrm>
              <a:off x="179512" y="2819394"/>
              <a:ext cx="6982199" cy="813786"/>
              <a:chOff x="179512" y="887022"/>
              <a:chExt cx="6982199" cy="813786"/>
            </a:xfrm>
          </p:grpSpPr>
          <p:sp>
            <p:nvSpPr>
              <p:cNvPr id="29" name="角丸四角形 28"/>
              <p:cNvSpPr/>
              <p:nvPr/>
            </p:nvSpPr>
            <p:spPr>
              <a:xfrm>
                <a:off x="179512" y="933205"/>
                <a:ext cx="1872208" cy="767603"/>
              </a:xfrm>
              <a:prstGeom prst="roundRect">
                <a:avLst/>
              </a:prstGeom>
              <a:solidFill>
                <a:srgbClr val="CCFF66">
                  <a:alpha val="60000"/>
                </a:srgb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課税所得金額</a:t>
                </a:r>
              </a:p>
            </p:txBody>
          </p:sp>
          <p:sp>
            <p:nvSpPr>
              <p:cNvPr id="30" name="角丸四角形 29"/>
              <p:cNvSpPr/>
              <p:nvPr/>
            </p:nvSpPr>
            <p:spPr>
              <a:xfrm>
                <a:off x="2699792" y="912782"/>
                <a:ext cx="1872208" cy="767603"/>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　　率</a:t>
                </a:r>
              </a:p>
            </p:txBody>
          </p:sp>
          <p:sp>
            <p:nvSpPr>
              <p:cNvPr id="31" name="角丸四角形 30"/>
              <p:cNvSpPr/>
              <p:nvPr/>
            </p:nvSpPr>
            <p:spPr>
              <a:xfrm>
                <a:off x="5289503" y="887022"/>
                <a:ext cx="1872208" cy="767603"/>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　　額</a:t>
                </a:r>
                <a:r>
                  <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33" name="等号 32"/>
              <p:cNvSpPr/>
              <p:nvPr/>
            </p:nvSpPr>
            <p:spPr>
              <a:xfrm>
                <a:off x="4695376" y="1103722"/>
                <a:ext cx="423430"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34" name="乗算記号 33"/>
            <p:cNvSpPr/>
            <p:nvPr/>
          </p:nvSpPr>
          <p:spPr>
            <a:xfrm>
              <a:off x="2176784" y="3015551"/>
              <a:ext cx="494553" cy="467654"/>
            </a:xfrm>
            <a:prstGeom prst="mathMultiply">
              <a:avLst>
                <a:gd name="adj1" fmla="val 17534"/>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grpSp>
      <p:sp>
        <p:nvSpPr>
          <p:cNvPr id="26667" name="テキスト ボックス 7"/>
          <p:cNvSpPr txBox="1">
            <a:spLocks noChangeArrowheads="1"/>
          </p:cNvSpPr>
          <p:nvPr/>
        </p:nvSpPr>
        <p:spPr bwMode="auto">
          <a:xfrm>
            <a:off x="60883" y="3572165"/>
            <a:ext cx="24738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所得税の速算表</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1" name="角丸四角形吹き出し 10"/>
          <p:cNvSpPr/>
          <p:nvPr/>
        </p:nvSpPr>
        <p:spPr>
          <a:xfrm>
            <a:off x="5118417" y="5032613"/>
            <a:ext cx="3618725" cy="1382006"/>
          </a:xfrm>
          <a:prstGeom prst="wedgeRoundRectCallout">
            <a:avLst>
              <a:gd name="adj1" fmla="val 30412"/>
              <a:gd name="adj2" fmla="val 48259"/>
              <a:gd name="adj3" fmla="val 16667"/>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所得控除</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雑損、医療費、社会保険料、</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生命保険料、地震保険料、</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寄附金、障害者、勤労学生、</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配偶者、扶養、基礎控除など</a:t>
            </a:r>
          </a:p>
        </p:txBody>
      </p:sp>
      <p:sp>
        <p:nvSpPr>
          <p:cNvPr id="37" name="正方形/長方形 36"/>
          <p:cNvSpPr/>
          <p:nvPr/>
        </p:nvSpPr>
        <p:spPr>
          <a:xfrm>
            <a:off x="5445772" y="6442361"/>
            <a:ext cx="3168352" cy="40011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HG丸ｺﾞｼｯｸM-PRO" panose="020F0600000000000000" pitchFamily="50" charset="-128"/>
                <a:ea typeface="HG丸ｺﾞｼｯｸM-PRO" panose="020F0600000000000000" pitchFamily="50" charset="-128"/>
              </a:rPr>
              <a:t>求める税額＝①</a:t>
            </a:r>
            <a:r>
              <a:rPr kumimoji="1" lang="en-US" altLang="ja-JP" sz="2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HG丸ｺﾞｼｯｸM-PRO" panose="020F0600000000000000" pitchFamily="50" charset="-128"/>
                <a:ea typeface="HG丸ｺﾞｼｯｸM-PRO" panose="020F0600000000000000" pitchFamily="50" charset="-128"/>
              </a:rPr>
              <a:t>×</a:t>
            </a:r>
            <a:r>
              <a:rPr kumimoji="1" lang="ja-JP" altLang="en-US" sz="2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HG丸ｺﾞｼｯｸM-PRO" panose="020F0600000000000000" pitchFamily="50" charset="-128"/>
                <a:ea typeface="HG丸ｺﾞｼｯｸM-PRO" panose="020F0600000000000000" pitchFamily="50" charset="-128"/>
              </a:rPr>
              <a:t>②－③</a:t>
            </a:r>
          </a:p>
        </p:txBody>
      </p:sp>
      <p:sp>
        <p:nvSpPr>
          <p:cNvPr id="36" name="テキスト ボックス 7"/>
          <p:cNvSpPr txBox="1">
            <a:spLocks noChangeArrowheads="1"/>
          </p:cNvSpPr>
          <p:nvPr/>
        </p:nvSpPr>
        <p:spPr bwMode="auto">
          <a:xfrm>
            <a:off x="4904425" y="3615325"/>
            <a:ext cx="4415937"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a:t>
            </a:r>
            <a:r>
              <a:rPr kumimoji="1" lang="ja-JP" altLang="en-US"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税額に復興特別所得税が</a:t>
            </a:r>
            <a:r>
              <a:rPr kumimoji="1" lang="en-US" altLang="ja-JP"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2.1</a:t>
            </a:r>
            <a:r>
              <a:rPr kumimoji="1" lang="ja-JP" altLang="en-US"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％加算されます。</a:t>
            </a:r>
            <a:endParaRPr kumimoji="1" lang="en-US" altLang="ja-JP"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　（平成</a:t>
            </a:r>
            <a:r>
              <a:rPr kumimoji="1" lang="en-US" altLang="ja-JP" sz="9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25</a:t>
            </a:r>
            <a:r>
              <a:rPr kumimoji="1" lang="ja-JP" altLang="en-US" sz="9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年から令和</a:t>
            </a:r>
            <a:r>
              <a:rPr lang="en-US" altLang="ja-JP" sz="900" b="1" dirty="0">
                <a:solidFill>
                  <a:srgbClr val="9B2D2A"/>
                </a:solidFill>
                <a:latin typeface="HG丸ｺﾞｼｯｸM-PRO" panose="020F0600000000000000" pitchFamily="50" charset="-128"/>
                <a:ea typeface="HG丸ｺﾞｼｯｸM-PRO" panose="020F0600000000000000" pitchFamily="50" charset="-128"/>
              </a:rPr>
              <a:t>19</a:t>
            </a:r>
            <a:r>
              <a:rPr kumimoji="1" lang="ja-JP" altLang="en-US" sz="9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a:t>
            </a:r>
            <a:r>
              <a:rPr kumimoji="1" lang="en-US" altLang="ja-JP" sz="9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2037</a:t>
            </a:r>
            <a:r>
              <a:rPr kumimoji="1" lang="ja-JP" altLang="en-US" sz="9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）年まで）</a:t>
            </a:r>
            <a:endParaRPr kumimoji="1" lang="en-US" altLang="ja-JP" sz="9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a:t>
            </a:r>
            <a:r>
              <a:rPr kumimoji="1" lang="ja-JP" altLang="en-US"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令和</a:t>
            </a:r>
            <a:r>
              <a:rPr kumimoji="1" lang="en-US" altLang="ja-JP"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7</a:t>
            </a:r>
            <a:r>
              <a:rPr kumimoji="1" lang="ja-JP" altLang="en-US"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年分の確定申告から、その年分の基準所得金額（確定</a:t>
            </a:r>
            <a:endParaRPr kumimoji="1" lang="en-US" altLang="ja-JP"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100" b="1" dirty="0">
                <a:solidFill>
                  <a:srgbClr val="9B2D2A"/>
                </a:solidFill>
                <a:latin typeface="HG丸ｺﾞｼｯｸM-PRO" panose="020F0600000000000000" pitchFamily="50" charset="-128"/>
                <a:ea typeface="HG丸ｺﾞｼｯｸM-PRO" panose="020F0600000000000000" pitchFamily="50" charset="-128"/>
              </a:rPr>
              <a:t>　</a:t>
            </a:r>
            <a:r>
              <a:rPr kumimoji="1" lang="ja-JP" altLang="en-US"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申告を要しない配当所得等を含めるなどした一定の所得金額）</a:t>
            </a:r>
            <a:endParaRPr kumimoji="1" lang="en-US" altLang="ja-JP"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100" b="1" dirty="0">
                <a:solidFill>
                  <a:srgbClr val="9B2D2A"/>
                </a:solidFill>
                <a:latin typeface="HG丸ｺﾞｼｯｸM-PRO" panose="020F0600000000000000" pitchFamily="50" charset="-128"/>
                <a:ea typeface="HG丸ｺﾞｼｯｸM-PRO" panose="020F0600000000000000" pitchFamily="50" charset="-128"/>
              </a:rPr>
              <a:t>　</a:t>
            </a:r>
            <a:r>
              <a:rPr kumimoji="1" lang="ja-JP" altLang="en-US"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が</a:t>
            </a:r>
            <a:r>
              <a:rPr kumimoji="1" lang="en-US" altLang="ja-JP"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3</a:t>
            </a:r>
            <a:r>
              <a:rPr kumimoji="1" lang="ja-JP" altLang="en-US"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億</a:t>
            </a:r>
            <a:r>
              <a:rPr kumimoji="1" lang="en-US" altLang="ja-JP"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3,000</a:t>
            </a:r>
            <a:r>
              <a:rPr kumimoji="1" lang="ja-JP" altLang="en-US"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万円を超える場合で、その超える部分の金額の</a:t>
            </a:r>
            <a:endParaRPr kumimoji="1" lang="en-US" altLang="ja-JP"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100" b="1" dirty="0">
                <a:solidFill>
                  <a:srgbClr val="9B2D2A"/>
                </a:solidFill>
                <a:latin typeface="HG丸ｺﾞｼｯｸM-PRO" panose="020F0600000000000000" pitchFamily="50" charset="-128"/>
                <a:ea typeface="HG丸ｺﾞｼｯｸM-PRO" panose="020F0600000000000000" pitchFamily="50" charset="-128"/>
              </a:rPr>
              <a:t>　</a:t>
            </a:r>
            <a:r>
              <a:rPr kumimoji="1" lang="en-US" altLang="ja-JP"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22.5</a:t>
            </a:r>
            <a:r>
              <a:rPr kumimoji="1" lang="ja-JP" altLang="en-US"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％相当額がその年分の基準所得税額（通常の所得税の額</a:t>
            </a:r>
            <a:endParaRPr kumimoji="1" lang="en-US" altLang="ja-JP"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　（復興特別所得税を含む。））を上回るときは、その上回る</a:t>
            </a:r>
            <a:endParaRPr kumimoji="1" lang="en-US" altLang="ja-JP"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100" b="1" dirty="0">
                <a:solidFill>
                  <a:srgbClr val="9B2D2A"/>
                </a:solidFill>
                <a:latin typeface="HG丸ｺﾞｼｯｸM-PRO" panose="020F0600000000000000" pitchFamily="50" charset="-128"/>
                <a:ea typeface="HG丸ｺﾞｼｯｸM-PRO" panose="020F0600000000000000" pitchFamily="50" charset="-128"/>
              </a:rPr>
              <a:t>　</a:t>
            </a:r>
            <a:r>
              <a:rPr kumimoji="1" lang="ja-JP" altLang="en-US" sz="11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部分の金額が所得税の額に加算されます。</a:t>
            </a:r>
          </a:p>
        </p:txBody>
      </p:sp>
      <p:sp>
        <p:nvSpPr>
          <p:cNvPr id="38" name="正方形/長方形 37"/>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確定申告書</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7" name="図 6">
            <a:extLst>
              <a:ext uri="{FF2B5EF4-FFF2-40B4-BE49-F238E27FC236}">
                <a16:creationId xmlns:a16="http://schemas.microsoft.com/office/drawing/2014/main" id="{DD447604-7786-45D4-9829-8B71FAC591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261" y="1821568"/>
            <a:ext cx="1156852" cy="1507070"/>
          </a:xfrm>
          <a:prstGeom prst="rect">
            <a:avLst/>
          </a:prstGeom>
        </p:spPr>
      </p:pic>
      <p:grpSp>
        <p:nvGrpSpPr>
          <p:cNvPr id="26627" name="グループ化 9"/>
          <p:cNvGrpSpPr>
            <a:grpSpLocks/>
          </p:cNvGrpSpPr>
          <p:nvPr/>
        </p:nvGrpSpPr>
        <p:grpSpPr bwMode="auto">
          <a:xfrm>
            <a:off x="7525155" y="1268215"/>
            <a:ext cx="785812" cy="717550"/>
            <a:chOff x="6329643" y="611675"/>
            <a:chExt cx="981711" cy="981713"/>
          </a:xfrm>
        </p:grpSpPr>
        <p:pic>
          <p:nvPicPr>
            <p:cNvPr id="26721" name="Picture 20" descr="現金封筒">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643" y="611675"/>
              <a:ext cx="981711" cy="9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2" name="テキスト ボックス 13"/>
            <p:cNvSpPr txBox="1">
              <a:spLocks noChangeArrowheads="1"/>
            </p:cNvSpPr>
            <p:nvPr/>
          </p:nvSpPr>
          <p:spPr bwMode="auto">
            <a:xfrm rot="2787713">
              <a:off x="6490684" y="868788"/>
              <a:ext cx="482413" cy="57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給料</a:t>
              </a:r>
            </a:p>
          </p:txBody>
        </p:sp>
      </p:grpSp>
      <p:graphicFrame>
        <p:nvGraphicFramePr>
          <p:cNvPr id="35" name="表 34">
            <a:extLst>
              <a:ext uri="{FF2B5EF4-FFF2-40B4-BE49-F238E27FC236}">
                <a16:creationId xmlns:a16="http://schemas.microsoft.com/office/drawing/2014/main" id="{EEB104A2-30EE-4894-A99A-BF28CE50FB57}"/>
              </a:ext>
            </a:extLst>
          </p:cNvPr>
          <p:cNvGraphicFramePr>
            <a:graphicFrameLocks noGrp="1"/>
          </p:cNvGraphicFramePr>
          <p:nvPr>
            <p:extLst>
              <p:ext uri="{D42A27DB-BD31-4B8C-83A1-F6EECF244321}">
                <p14:modId xmlns:p14="http://schemas.microsoft.com/office/powerpoint/2010/main" val="1779697111"/>
              </p:ext>
            </p:extLst>
          </p:nvPr>
        </p:nvGraphicFramePr>
        <p:xfrm>
          <a:off x="179389" y="3960397"/>
          <a:ext cx="4710600" cy="2842512"/>
        </p:xfrm>
        <a:graphic>
          <a:graphicData uri="http://schemas.openxmlformats.org/drawingml/2006/table">
            <a:tbl>
              <a:tblPr firstRow="1" bandRow="1">
                <a:tableStyleId>{BC89EF96-8CEA-46FF-86C4-4CE0E7609802}</a:tableStyleId>
              </a:tblPr>
              <a:tblGrid>
                <a:gridCol w="2628357">
                  <a:extLst>
                    <a:ext uri="{9D8B030D-6E8A-4147-A177-3AD203B41FA5}">
                      <a16:colId xmlns:a16="http://schemas.microsoft.com/office/drawing/2014/main" val="20000"/>
                    </a:ext>
                  </a:extLst>
                </a:gridCol>
                <a:gridCol w="774550">
                  <a:extLst>
                    <a:ext uri="{9D8B030D-6E8A-4147-A177-3AD203B41FA5}">
                      <a16:colId xmlns:a16="http://schemas.microsoft.com/office/drawing/2014/main" val="20001"/>
                    </a:ext>
                  </a:extLst>
                </a:gridCol>
                <a:gridCol w="1307693">
                  <a:extLst>
                    <a:ext uri="{9D8B030D-6E8A-4147-A177-3AD203B41FA5}">
                      <a16:colId xmlns:a16="http://schemas.microsoft.com/office/drawing/2014/main" val="20002"/>
                    </a:ext>
                  </a:extLst>
                </a:gridCol>
              </a:tblGrid>
              <a:tr h="355314">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課税所得①</a:t>
                      </a:r>
                    </a:p>
                  </a:txBody>
                  <a:tcPr marL="91443" marR="91443" marT="45704" marB="45704" anchor="ctr">
                    <a:lnL w="28575" cap="flat" cmpd="sng" algn="ctr">
                      <a:solidFill>
                        <a:schemeClr val="tx2">
                          <a:lumMod val="60000"/>
                          <a:lumOff val="40000"/>
                        </a:schemeClr>
                      </a:solidFill>
                      <a:prstDash val="solid"/>
                      <a:round/>
                      <a:headEnd type="none" w="med" len="med"/>
                      <a:tailEnd type="none" w="med" len="med"/>
                    </a:lnL>
                    <a:lnT w="28575" cap="flat" cmpd="sng" algn="ctr">
                      <a:solidFill>
                        <a:schemeClr val="tx2">
                          <a:lumMod val="60000"/>
                          <a:lumOff val="40000"/>
                        </a:schemeClr>
                      </a:solidFill>
                      <a:prstDash val="solid"/>
                      <a:round/>
                      <a:headEnd type="none" w="med" len="med"/>
                      <a:tailEnd type="none" w="med" len="med"/>
                    </a:lnT>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税率②</a:t>
                      </a:r>
                    </a:p>
                  </a:txBody>
                  <a:tcPr marL="91443" marR="91443" marT="45704" marB="45704" anchor="ctr">
                    <a:lnT w="28575" cap="flat" cmpd="sng" algn="ctr">
                      <a:solidFill>
                        <a:schemeClr val="tx2">
                          <a:lumMod val="60000"/>
                          <a:lumOff val="40000"/>
                        </a:schemeClr>
                      </a:solidFill>
                      <a:prstDash val="solid"/>
                      <a:round/>
                      <a:headEnd type="none" w="med" len="med"/>
                      <a:tailEnd type="none" w="med" len="med"/>
                    </a:lnT>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控除額③</a:t>
                      </a:r>
                    </a:p>
                  </a:txBody>
                  <a:tcPr marL="91443" marR="91443" marT="45704" marB="45704" anchor="ctr">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tcPr>
                </a:tc>
                <a:extLst>
                  <a:ext uri="{0D108BD9-81ED-4DB2-BD59-A6C34878D82A}">
                    <a16:rowId xmlns:a16="http://schemas.microsoft.com/office/drawing/2014/main" val="10000"/>
                  </a:ext>
                </a:extLst>
              </a:tr>
              <a:tr h="355314">
                <a:tc>
                  <a:txBody>
                    <a:bodyPr/>
                    <a:lstStyle/>
                    <a:p>
                      <a:pPr algn="l"/>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195</a:t>
                      </a:r>
                      <a:r>
                        <a:rPr kumimoji="1" lang="ja-JP" altLang="en-US" sz="1200" dirty="0">
                          <a:latin typeface="HG丸ｺﾞｼｯｸM-PRO" panose="020F0600000000000000" pitchFamily="50" charset="-128"/>
                          <a:ea typeface="HG丸ｺﾞｼｯｸM-PRO" panose="020F0600000000000000" pitchFamily="50" charset="-128"/>
                        </a:rPr>
                        <a:t>万円未満</a:t>
                      </a:r>
                    </a:p>
                  </a:txBody>
                  <a:tcPr marL="91443" marR="91443" marT="45704" marB="45704">
                    <a:lnL w="28575" cap="flat" cmpd="sng" algn="ctr">
                      <a:solidFill>
                        <a:schemeClr val="tx2">
                          <a:lumMod val="60000"/>
                          <a:lumOff val="40000"/>
                        </a:schemeClr>
                      </a:solidFill>
                      <a:prstDash val="solid"/>
                      <a:round/>
                      <a:headEnd type="none" w="med" len="med"/>
                      <a:tailEnd type="none" w="med" len="med"/>
                    </a:lnL>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5</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tcPr>
                </a:tc>
                <a:extLst>
                  <a:ext uri="{0D108BD9-81ED-4DB2-BD59-A6C34878D82A}">
                    <a16:rowId xmlns:a16="http://schemas.microsoft.com/office/drawing/2014/main" val="10001"/>
                  </a:ext>
                </a:extLst>
              </a:tr>
              <a:tr h="355314">
                <a:tc>
                  <a:txBody>
                    <a:bodyPr/>
                    <a:lstStyle/>
                    <a:p>
                      <a:pPr algn="l"/>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195</a:t>
                      </a:r>
                      <a:r>
                        <a:rPr kumimoji="1" lang="ja-JP" altLang="en-US" sz="1200" dirty="0">
                          <a:latin typeface="HG丸ｺﾞｼｯｸM-PRO" panose="020F0600000000000000" pitchFamily="50" charset="-128"/>
                          <a:ea typeface="HG丸ｺﾞｼｯｸM-PRO" panose="020F0600000000000000" pitchFamily="50" charset="-128"/>
                        </a:rPr>
                        <a:t>万円以上～　</a:t>
                      </a:r>
                      <a:r>
                        <a:rPr kumimoji="1" lang="en-US" altLang="ja-JP" sz="1200" dirty="0">
                          <a:latin typeface="HG丸ｺﾞｼｯｸM-PRO" panose="020F0600000000000000" pitchFamily="50" charset="-128"/>
                          <a:ea typeface="HG丸ｺﾞｼｯｸM-PRO" panose="020F0600000000000000" pitchFamily="50" charset="-128"/>
                        </a:rPr>
                        <a:t>330</a:t>
                      </a:r>
                      <a:r>
                        <a:rPr kumimoji="1" lang="ja-JP" altLang="en-US" sz="1200" dirty="0">
                          <a:latin typeface="HG丸ｺﾞｼｯｸM-PRO" panose="020F0600000000000000" pitchFamily="50" charset="-128"/>
                          <a:ea typeface="HG丸ｺﾞｼｯｸM-PRO" panose="020F0600000000000000" pitchFamily="50" charset="-128"/>
                        </a:rPr>
                        <a:t>万円未満</a:t>
                      </a:r>
                    </a:p>
                  </a:txBody>
                  <a:tcPr marL="91443" marR="91443" marT="45704" marB="45704" anchor="ctr">
                    <a:lnL w="28575" cap="flat" cmpd="sng" algn="ctr">
                      <a:solidFill>
                        <a:schemeClr val="tx2">
                          <a:lumMod val="60000"/>
                          <a:lumOff val="40000"/>
                        </a:schemeClr>
                      </a:solidFill>
                      <a:prstDash val="solid"/>
                      <a:round/>
                      <a:headEnd type="none" w="med" len="med"/>
                      <a:tailEnd type="none" w="med" len="med"/>
                    </a:lnL>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10</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97,500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tcPr>
                </a:tc>
                <a:extLst>
                  <a:ext uri="{0D108BD9-81ED-4DB2-BD59-A6C34878D82A}">
                    <a16:rowId xmlns:a16="http://schemas.microsoft.com/office/drawing/2014/main" val="10002"/>
                  </a:ext>
                </a:extLst>
              </a:tr>
              <a:tr h="355314">
                <a:tc>
                  <a:txBody>
                    <a:bodyPr/>
                    <a:lstStyle/>
                    <a:p>
                      <a:pPr algn="l"/>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330</a:t>
                      </a:r>
                      <a:r>
                        <a:rPr kumimoji="1" lang="ja-JP" altLang="en-US" sz="1200" dirty="0">
                          <a:latin typeface="HG丸ｺﾞｼｯｸM-PRO" panose="020F0600000000000000" pitchFamily="50" charset="-128"/>
                          <a:ea typeface="HG丸ｺﾞｼｯｸM-PRO" panose="020F0600000000000000" pitchFamily="50" charset="-128"/>
                        </a:rPr>
                        <a:t>万円以上～　</a:t>
                      </a:r>
                      <a:r>
                        <a:rPr kumimoji="1" lang="en-US" altLang="ja-JP" sz="1200" dirty="0">
                          <a:latin typeface="HG丸ｺﾞｼｯｸM-PRO" panose="020F0600000000000000" pitchFamily="50" charset="-128"/>
                          <a:ea typeface="HG丸ｺﾞｼｯｸM-PRO" panose="020F0600000000000000" pitchFamily="50" charset="-128"/>
                        </a:rPr>
                        <a:t>695</a:t>
                      </a:r>
                      <a:r>
                        <a:rPr kumimoji="1" lang="ja-JP" altLang="en-US" sz="1200" dirty="0">
                          <a:latin typeface="HG丸ｺﾞｼｯｸM-PRO" panose="020F0600000000000000" pitchFamily="50" charset="-128"/>
                          <a:ea typeface="HG丸ｺﾞｼｯｸM-PRO" panose="020F0600000000000000" pitchFamily="50" charset="-128"/>
                        </a:rPr>
                        <a:t>万円未満</a:t>
                      </a:r>
                    </a:p>
                  </a:txBody>
                  <a:tcPr marL="91443" marR="91443" marT="45704" marB="45704" anchor="ctr">
                    <a:lnL w="28575" cap="flat" cmpd="sng" algn="ctr">
                      <a:solidFill>
                        <a:schemeClr val="tx2">
                          <a:lumMod val="60000"/>
                          <a:lumOff val="40000"/>
                        </a:schemeClr>
                      </a:solidFill>
                      <a:prstDash val="solid"/>
                      <a:round/>
                      <a:headEnd type="none" w="med" len="med"/>
                      <a:tailEnd type="none" w="med" len="med"/>
                    </a:lnL>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20</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427,500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tcPr>
                </a:tc>
                <a:extLst>
                  <a:ext uri="{0D108BD9-81ED-4DB2-BD59-A6C34878D82A}">
                    <a16:rowId xmlns:a16="http://schemas.microsoft.com/office/drawing/2014/main" val="10003"/>
                  </a:ext>
                </a:extLst>
              </a:tr>
              <a:tr h="355314">
                <a:tc>
                  <a:txBody>
                    <a:bodyPr/>
                    <a:lstStyle/>
                    <a:p>
                      <a:pPr algn="l"/>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695</a:t>
                      </a:r>
                      <a:r>
                        <a:rPr kumimoji="1" lang="ja-JP" altLang="en-US" sz="1200" dirty="0">
                          <a:latin typeface="HG丸ｺﾞｼｯｸM-PRO" panose="020F0600000000000000" pitchFamily="50" charset="-128"/>
                          <a:ea typeface="HG丸ｺﾞｼｯｸM-PRO" panose="020F0600000000000000" pitchFamily="50" charset="-128"/>
                        </a:rPr>
                        <a:t>万円以上～　</a:t>
                      </a:r>
                      <a:r>
                        <a:rPr kumimoji="1" lang="en-US" altLang="ja-JP" sz="1200" dirty="0">
                          <a:latin typeface="HG丸ｺﾞｼｯｸM-PRO" panose="020F0600000000000000" pitchFamily="50" charset="-128"/>
                          <a:ea typeface="HG丸ｺﾞｼｯｸM-PRO" panose="020F0600000000000000" pitchFamily="50" charset="-128"/>
                        </a:rPr>
                        <a:t>900</a:t>
                      </a:r>
                      <a:r>
                        <a:rPr kumimoji="1" lang="ja-JP" altLang="en-US" sz="1200" dirty="0">
                          <a:latin typeface="HG丸ｺﾞｼｯｸM-PRO" panose="020F0600000000000000" pitchFamily="50" charset="-128"/>
                          <a:ea typeface="HG丸ｺﾞｼｯｸM-PRO" panose="020F0600000000000000" pitchFamily="50" charset="-128"/>
                        </a:rPr>
                        <a:t>万円未満</a:t>
                      </a:r>
                    </a:p>
                  </a:txBody>
                  <a:tcPr marL="91443" marR="91443" marT="45704" marB="45704" anchor="ctr">
                    <a:lnL w="28575" cap="flat" cmpd="sng" algn="ctr">
                      <a:solidFill>
                        <a:schemeClr val="tx2">
                          <a:lumMod val="60000"/>
                          <a:lumOff val="40000"/>
                        </a:schemeClr>
                      </a:solidFill>
                      <a:prstDash val="solid"/>
                      <a:round/>
                      <a:headEnd type="none" w="med" len="med"/>
                      <a:tailEnd type="none" w="med" len="med"/>
                    </a:lnL>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23</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636,000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tcPr>
                </a:tc>
                <a:extLst>
                  <a:ext uri="{0D108BD9-81ED-4DB2-BD59-A6C34878D82A}">
                    <a16:rowId xmlns:a16="http://schemas.microsoft.com/office/drawing/2014/main" val="10004"/>
                  </a:ext>
                </a:extLst>
              </a:tr>
              <a:tr h="355314">
                <a:tc>
                  <a:txBody>
                    <a:bodyPr/>
                    <a:lstStyle/>
                    <a:p>
                      <a:pPr algn="l"/>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900</a:t>
                      </a:r>
                      <a:r>
                        <a:rPr kumimoji="1" lang="ja-JP" altLang="en-US" sz="1200" dirty="0">
                          <a:latin typeface="HG丸ｺﾞｼｯｸM-PRO" panose="020F0600000000000000" pitchFamily="50" charset="-128"/>
                          <a:ea typeface="HG丸ｺﾞｼｯｸM-PRO" panose="020F0600000000000000" pitchFamily="50" charset="-128"/>
                        </a:rPr>
                        <a:t>万円以上～</a:t>
                      </a:r>
                      <a:r>
                        <a:rPr kumimoji="1" lang="en-US" altLang="ja-JP" sz="1200" dirty="0">
                          <a:latin typeface="HG丸ｺﾞｼｯｸM-PRO" panose="020F0600000000000000" pitchFamily="50" charset="-128"/>
                          <a:ea typeface="HG丸ｺﾞｼｯｸM-PRO" panose="020F0600000000000000" pitchFamily="50" charset="-128"/>
                        </a:rPr>
                        <a:t>1,800</a:t>
                      </a:r>
                      <a:r>
                        <a:rPr kumimoji="1" lang="ja-JP" altLang="en-US" sz="1200" dirty="0">
                          <a:latin typeface="HG丸ｺﾞｼｯｸM-PRO" panose="020F0600000000000000" pitchFamily="50" charset="-128"/>
                          <a:ea typeface="HG丸ｺﾞｼｯｸM-PRO" panose="020F0600000000000000" pitchFamily="50" charset="-128"/>
                        </a:rPr>
                        <a:t>万円未満</a:t>
                      </a:r>
                      <a:endParaRPr kumimoji="1" lang="en-US" altLang="ja-JP" sz="1200" dirty="0">
                        <a:latin typeface="HG丸ｺﾞｼｯｸM-PRO" panose="020F0600000000000000" pitchFamily="50" charset="-128"/>
                        <a:ea typeface="HG丸ｺﾞｼｯｸM-PRO" panose="020F0600000000000000" pitchFamily="50" charset="-128"/>
                      </a:endParaRPr>
                    </a:p>
                  </a:txBody>
                  <a:tcPr marL="91443" marR="91443" marT="45704" marB="45704" anchor="ctr">
                    <a:lnL w="28575" cap="flat" cmpd="sng" algn="ctr">
                      <a:solidFill>
                        <a:schemeClr val="tx2">
                          <a:lumMod val="60000"/>
                          <a:lumOff val="40000"/>
                        </a:schemeClr>
                      </a:solidFill>
                      <a:prstDash val="solid"/>
                      <a:round/>
                      <a:headEnd type="none" w="med" len="med"/>
                      <a:tailEnd type="none" w="med" len="med"/>
                    </a:lnL>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33</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1,536,000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tcPr>
                </a:tc>
                <a:extLst>
                  <a:ext uri="{0D108BD9-81ED-4DB2-BD59-A6C34878D82A}">
                    <a16:rowId xmlns:a16="http://schemas.microsoft.com/office/drawing/2014/main" val="10005"/>
                  </a:ext>
                </a:extLst>
              </a:tr>
              <a:tr h="355314">
                <a:tc>
                  <a:txBody>
                    <a:bodyPr/>
                    <a:lstStyle/>
                    <a:p>
                      <a:r>
                        <a:rPr kumimoji="1" lang="en-US" altLang="ja-JP" sz="1200" dirty="0">
                          <a:latin typeface="HG丸ｺﾞｼｯｸM-PRO" panose="020F0600000000000000" pitchFamily="50" charset="-128"/>
                          <a:ea typeface="HG丸ｺﾞｼｯｸM-PRO" panose="020F0600000000000000" pitchFamily="50" charset="-128"/>
                        </a:rPr>
                        <a:t>1,800</a:t>
                      </a:r>
                      <a:r>
                        <a:rPr kumimoji="1" lang="ja-JP" altLang="en-US" sz="1200" dirty="0">
                          <a:latin typeface="HG丸ｺﾞｼｯｸM-PRO" panose="020F0600000000000000" pitchFamily="50" charset="-128"/>
                          <a:ea typeface="HG丸ｺﾞｼｯｸM-PRO" panose="020F0600000000000000" pitchFamily="50" charset="-128"/>
                        </a:rPr>
                        <a:t>万円以上～</a:t>
                      </a:r>
                      <a:r>
                        <a:rPr kumimoji="1" lang="en-US" altLang="ja-JP" sz="1200" dirty="0">
                          <a:latin typeface="HG丸ｺﾞｼｯｸM-PRO" panose="020F0600000000000000" pitchFamily="50" charset="-128"/>
                          <a:ea typeface="HG丸ｺﾞｼｯｸM-PRO" panose="020F0600000000000000" pitchFamily="50" charset="-128"/>
                        </a:rPr>
                        <a:t>4,000</a:t>
                      </a:r>
                      <a:r>
                        <a:rPr kumimoji="1" lang="ja-JP" altLang="en-US" sz="1200" dirty="0">
                          <a:latin typeface="HG丸ｺﾞｼｯｸM-PRO" panose="020F0600000000000000" pitchFamily="50" charset="-128"/>
                          <a:ea typeface="HG丸ｺﾞｼｯｸM-PRO" panose="020F0600000000000000" pitchFamily="50" charset="-128"/>
                        </a:rPr>
                        <a:t>万円未満</a:t>
                      </a:r>
                      <a:endParaRPr kumimoji="1" lang="ja-JP" altLang="en-US" sz="1200" b="1" dirty="0">
                        <a:solidFill>
                          <a:srgbClr val="0070C0"/>
                        </a:solidFill>
                        <a:latin typeface="HG丸ｺﾞｼｯｸM-PRO" panose="020F0600000000000000" pitchFamily="50" charset="-128"/>
                        <a:ea typeface="HG丸ｺﾞｼｯｸM-PRO" panose="020F0600000000000000" pitchFamily="50" charset="-128"/>
                      </a:endParaRPr>
                    </a:p>
                  </a:txBody>
                  <a:tcPr marL="91443" marR="91443" marT="45704" marB="45704">
                    <a:lnL w="28575" cap="flat" cmpd="sng" algn="ctr">
                      <a:solidFill>
                        <a:schemeClr val="tx2">
                          <a:lumMod val="60000"/>
                          <a:lumOff val="40000"/>
                        </a:schemeClr>
                      </a:solidFill>
                      <a:prstDash val="solid"/>
                      <a:round/>
                      <a:headEnd type="none" w="med" len="med"/>
                      <a:tailEnd type="none" w="med" len="med"/>
                    </a:lnL>
                    <a:lnB w="19050" cap="flat" cmpd="sng" algn="ctr">
                      <a:solidFill>
                        <a:srgbClr val="00B050"/>
                      </a:solidFill>
                      <a:prstDash val="solid"/>
                      <a:round/>
                      <a:headEnd type="none" w="med" len="med"/>
                      <a:tailEnd type="none" w="med" len="med"/>
                    </a:lnB>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40</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lnB w="19050" cap="flat" cmpd="sng" algn="ctr">
                      <a:solidFill>
                        <a:srgbClr val="00B050"/>
                      </a:solidFill>
                      <a:prstDash val="solid"/>
                      <a:round/>
                      <a:headEnd type="none" w="med" len="med"/>
                      <a:tailEnd type="none" w="med" len="med"/>
                    </a:lnB>
                  </a:tcPr>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2,796,000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lnB w="1905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6"/>
                  </a:ext>
                </a:extLst>
              </a:tr>
              <a:tr h="355314">
                <a:tc>
                  <a:txBody>
                    <a:bodyPr/>
                    <a:lstStyle/>
                    <a:p>
                      <a:r>
                        <a:rPr kumimoji="1" lang="en-US" altLang="ja-JP" sz="1200" dirty="0">
                          <a:latin typeface="HG丸ｺﾞｼｯｸM-PRO" panose="020F0600000000000000" pitchFamily="50" charset="-128"/>
                          <a:ea typeface="HG丸ｺﾞｼｯｸM-PRO" panose="020F0600000000000000" pitchFamily="50" charset="-128"/>
                        </a:rPr>
                        <a:t>4,000</a:t>
                      </a:r>
                      <a:r>
                        <a:rPr kumimoji="1" lang="ja-JP" altLang="en-US" sz="1200" dirty="0">
                          <a:latin typeface="HG丸ｺﾞｼｯｸM-PRO" panose="020F0600000000000000" pitchFamily="50" charset="-128"/>
                          <a:ea typeface="HG丸ｺﾞｼｯｸM-PRO" panose="020F0600000000000000" pitchFamily="50" charset="-128"/>
                        </a:rPr>
                        <a:t>万円以上</a:t>
                      </a:r>
                    </a:p>
                  </a:txBody>
                  <a:tcPr marL="91443" marR="91443" marT="45704" marB="45704">
                    <a:lnL w="28575" cap="flat" cmpd="sng" algn="ctr">
                      <a:solidFill>
                        <a:schemeClr val="tx2">
                          <a:lumMod val="60000"/>
                          <a:lumOff val="40000"/>
                        </a:schemeClr>
                      </a:solidFill>
                      <a:prstDash val="solid"/>
                      <a:round/>
                      <a:headEnd type="none" w="med" len="med"/>
                      <a:tailEnd type="none" w="med" len="med"/>
                    </a:lnL>
                    <a:lnT w="19050" cap="flat" cmpd="sng" algn="ctr">
                      <a:solidFill>
                        <a:srgbClr val="00B050"/>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45</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lnT w="19050" cap="flat" cmpd="sng" algn="ctr">
                      <a:solidFill>
                        <a:srgbClr val="00B050"/>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4,796,000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lnT w="19050" cap="flat" cmpd="sng" algn="ctr">
                      <a:solidFill>
                        <a:srgbClr val="00B050"/>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03083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a:xfrm>
            <a:off x="4557014" y="5826005"/>
            <a:ext cx="4465638" cy="36933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w="11430"/>
                <a:solidFill>
                  <a:srgbClr val="FF00FF"/>
                </a:solidFill>
                <a:effectLst/>
                <a:uLnTx/>
                <a:uFillTx/>
                <a:latin typeface="HG丸ｺﾞｼｯｸM-PRO" panose="020F0600000000000000" pitchFamily="50" charset="-128"/>
                <a:ea typeface="HG丸ｺﾞｼｯｸM-PRO" panose="020F0600000000000000" pitchFamily="50" charset="-128"/>
              </a:rPr>
              <a:t>納める税金</a:t>
            </a:r>
            <a:r>
              <a:rPr kumimoji="1" lang="ja-JP" altLang="en-US" sz="1100" b="1" i="0" u="sng" strike="noStrike" kern="1200" cap="none" spc="0" normalizeH="0" baseline="0" noProof="0" dirty="0">
                <a:ln w="11430"/>
                <a:solidFill>
                  <a:srgbClr val="FF00FF"/>
                </a:solidFill>
                <a:effectLst/>
                <a:uLnTx/>
                <a:uFillTx/>
                <a:latin typeface="HG丸ｺﾞｼｯｸM-PRO" panose="020F0600000000000000" pitchFamily="50" charset="-128"/>
                <a:ea typeface="HG丸ｺﾞｼｯｸM-PRO" panose="020F0600000000000000" pitchFamily="50" charset="-128"/>
              </a:rPr>
              <a:t>（①と②の合計）　</a:t>
            </a:r>
            <a:r>
              <a:rPr kumimoji="1" lang="en-US" altLang="ja-JP" b="1" u="sng" dirty="0">
                <a:ln w="11430"/>
                <a:solidFill>
                  <a:srgbClr val="FF00FF"/>
                </a:solidFill>
                <a:latin typeface="HGPｺﾞｼｯｸE" panose="020B0900000000000000" pitchFamily="50" charset="-128"/>
                <a:ea typeface="HGPｺﾞｼｯｸE" panose="020B0900000000000000" pitchFamily="50" charset="-128"/>
              </a:rPr>
              <a:t>368</a:t>
            </a:r>
            <a:r>
              <a:rPr kumimoji="1" lang="en-US" altLang="ja-JP" sz="1800" b="1" i="0" u="sng" strike="noStrike" kern="1200" cap="none" spc="0" normalizeH="0" baseline="0" noProof="0" dirty="0">
                <a:ln w="11430"/>
                <a:solidFill>
                  <a:srgbClr val="FF00FF"/>
                </a:solidFill>
                <a:effectLst/>
                <a:uLnTx/>
                <a:uFillTx/>
                <a:latin typeface="HGPｺﾞｼｯｸE" panose="020B0900000000000000" pitchFamily="50" charset="-128"/>
                <a:ea typeface="HGPｺﾞｼｯｸE" panose="020B0900000000000000" pitchFamily="50" charset="-128"/>
              </a:rPr>
              <a:t>,600</a:t>
            </a:r>
            <a:r>
              <a:rPr kumimoji="1" lang="ja-JP" altLang="en-US" sz="1800" b="1" i="0" u="sng" strike="noStrike" kern="1200" cap="none" spc="0" normalizeH="0" baseline="0" noProof="0" dirty="0">
                <a:ln w="11430"/>
                <a:solidFill>
                  <a:srgbClr val="FF00FF"/>
                </a:solidFill>
                <a:effectLst/>
                <a:uLnTx/>
                <a:uFillTx/>
                <a:latin typeface="HG丸ｺﾞｼｯｸM-PRO" panose="020F0600000000000000" pitchFamily="50" charset="-128"/>
                <a:ea typeface="HG丸ｺﾞｼｯｸM-PRO" panose="020F0600000000000000" pitchFamily="50" charset="-128"/>
              </a:rPr>
              <a:t>円</a:t>
            </a:r>
            <a:endParaRPr kumimoji="1" lang="ja-JP" altLang="en-US" sz="1800" b="1" i="0" u="sng" strike="noStrike" kern="1200" cap="none" spc="0" normalizeH="0" baseline="0" noProof="0" dirty="0">
              <a:ln w="11430"/>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6412" name="テキスト ボックス 58"/>
          <p:cNvSpPr txBox="1">
            <a:spLocks noChangeArrowheads="1"/>
          </p:cNvSpPr>
          <p:nvPr/>
        </p:nvSpPr>
        <p:spPr bwMode="auto">
          <a:xfrm>
            <a:off x="4543714" y="6172200"/>
            <a:ext cx="44973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翌年</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月</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16</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日から</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月</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15</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日までに所轄税務署に確定申告書を提出し、同時に税額を金融機関で払うか、税務署で直接払います。また預金からの自動引き落としや、ｅ</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Ｔａｘを利用したダイレクト納税などもできます。</a:t>
            </a:r>
          </a:p>
        </p:txBody>
      </p:sp>
      <p:sp>
        <p:nvSpPr>
          <p:cNvPr id="16413" name="テキスト ボックス 107"/>
          <p:cNvSpPr txBox="1">
            <a:spLocks noChangeArrowheads="1"/>
          </p:cNvSpPr>
          <p:nvPr/>
        </p:nvSpPr>
        <p:spPr bwMode="auto">
          <a:xfrm>
            <a:off x="-341313" y="2463800"/>
            <a:ext cx="11033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HGPｺﾞｼｯｸE" pitchFamily="50" charset="-128"/>
                <a:ea typeface="HGPｺﾞｼｯｸE" pitchFamily="50" charset="-128"/>
                <a:cs typeface="+mn-cs"/>
              </a:rPr>
              <a:t>　  　 </a:t>
            </a:r>
          </a:p>
        </p:txBody>
      </p:sp>
      <p:sp>
        <p:nvSpPr>
          <p:cNvPr id="3" name="テキスト ボックス 2"/>
          <p:cNvSpPr txBox="1"/>
          <p:nvPr/>
        </p:nvSpPr>
        <p:spPr>
          <a:xfrm>
            <a:off x="8110982" y="5842000"/>
            <a:ext cx="1008063" cy="400050"/>
          </a:xfrm>
          <a:prstGeom prst="rect">
            <a:avLst/>
          </a:prstGeom>
          <a:noFill/>
        </p:spPr>
        <p:txBody>
          <a:bodyPr>
            <a:spAutoFit/>
          </a:body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円未満</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切り捨て</a:t>
            </a:r>
          </a:p>
        </p:txBody>
      </p:sp>
      <p:grpSp>
        <p:nvGrpSpPr>
          <p:cNvPr id="16400" name="グループ化 27"/>
          <p:cNvGrpSpPr>
            <a:grpSpLocks/>
          </p:cNvGrpSpPr>
          <p:nvPr/>
        </p:nvGrpSpPr>
        <p:grpSpPr bwMode="auto">
          <a:xfrm>
            <a:off x="4806950" y="1091384"/>
            <a:ext cx="3768725" cy="550862"/>
            <a:chOff x="179512" y="887022"/>
            <a:chExt cx="6982199" cy="813787"/>
          </a:xfrm>
        </p:grpSpPr>
        <p:sp>
          <p:nvSpPr>
            <p:cNvPr id="29" name="角丸四角形 28"/>
            <p:cNvSpPr/>
            <p:nvPr/>
          </p:nvSpPr>
          <p:spPr>
            <a:xfrm>
              <a:off x="179512" y="933206"/>
              <a:ext cx="1872208" cy="767603"/>
            </a:xfrm>
            <a:prstGeom prst="roundRect">
              <a:avLst/>
            </a:prstGeom>
            <a:solidFill>
              <a:srgbClr val="FF9999"/>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1200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0" name="角丸四角形 29"/>
            <p:cNvSpPr/>
            <p:nvPr/>
          </p:nvSpPr>
          <p:spPr>
            <a:xfrm>
              <a:off x="2699792" y="912782"/>
              <a:ext cx="1872208" cy="767603"/>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700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1" name="角丸四角形 30"/>
            <p:cNvSpPr/>
            <p:nvPr/>
          </p:nvSpPr>
          <p:spPr>
            <a:xfrm>
              <a:off x="5289503" y="887022"/>
              <a:ext cx="1872208" cy="767603"/>
            </a:xfrm>
            <a:prstGeom prst="round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500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2" name="減算記号 31"/>
            <p:cNvSpPr/>
            <p:nvPr/>
          </p:nvSpPr>
          <p:spPr>
            <a:xfrm>
              <a:off x="2224640" y="1094019"/>
              <a:ext cx="360040" cy="353610"/>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3" name="等号 32"/>
            <p:cNvSpPr/>
            <p:nvPr/>
          </p:nvSpPr>
          <p:spPr>
            <a:xfrm>
              <a:off x="4695376" y="1103722"/>
              <a:ext cx="423430"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16401" name="テキスト ボックス 1"/>
          <p:cNvSpPr txBox="1">
            <a:spLocks noChangeArrowheads="1"/>
          </p:cNvSpPr>
          <p:nvPr/>
        </p:nvSpPr>
        <p:spPr bwMode="auto">
          <a:xfrm>
            <a:off x="4735513" y="909530"/>
            <a:ext cx="127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＜収入金額＞</a:t>
            </a:r>
          </a:p>
        </p:txBody>
      </p:sp>
      <p:sp>
        <p:nvSpPr>
          <p:cNvPr id="16402" name="テキスト ボックス 33"/>
          <p:cNvSpPr txBox="1">
            <a:spLocks noChangeArrowheads="1"/>
          </p:cNvSpPr>
          <p:nvPr/>
        </p:nvSpPr>
        <p:spPr bwMode="auto">
          <a:xfrm>
            <a:off x="4735513" y="1872290"/>
            <a:ext cx="1511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＜収入金額＞</a:t>
            </a:r>
          </a:p>
        </p:txBody>
      </p:sp>
      <p:grpSp>
        <p:nvGrpSpPr>
          <p:cNvPr id="16403" name="グループ化 34"/>
          <p:cNvGrpSpPr>
            <a:grpSpLocks/>
          </p:cNvGrpSpPr>
          <p:nvPr/>
        </p:nvGrpSpPr>
        <p:grpSpPr bwMode="auto">
          <a:xfrm>
            <a:off x="4843463" y="2064378"/>
            <a:ext cx="3768725" cy="550862"/>
            <a:chOff x="179512" y="887022"/>
            <a:chExt cx="6982199" cy="813787"/>
          </a:xfrm>
        </p:grpSpPr>
        <p:sp>
          <p:nvSpPr>
            <p:cNvPr id="36" name="角丸四角形 35"/>
            <p:cNvSpPr/>
            <p:nvPr/>
          </p:nvSpPr>
          <p:spPr>
            <a:xfrm>
              <a:off x="179512" y="933206"/>
              <a:ext cx="1872208" cy="767603"/>
            </a:xfrm>
            <a:prstGeom prst="roundRect">
              <a:avLst/>
            </a:prstGeom>
            <a:solidFill>
              <a:srgbClr val="FF9999"/>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240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7" name="角丸四角形 36"/>
            <p:cNvSpPr/>
            <p:nvPr/>
          </p:nvSpPr>
          <p:spPr>
            <a:xfrm>
              <a:off x="2699792" y="912782"/>
              <a:ext cx="1872208" cy="767603"/>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72</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8" name="角丸四角形 37"/>
            <p:cNvSpPr/>
            <p:nvPr/>
          </p:nvSpPr>
          <p:spPr>
            <a:xfrm>
              <a:off x="5289503" y="887022"/>
              <a:ext cx="1872208" cy="767603"/>
            </a:xfrm>
            <a:prstGeom prst="round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168</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9" name="減算記号 38"/>
            <p:cNvSpPr/>
            <p:nvPr/>
          </p:nvSpPr>
          <p:spPr>
            <a:xfrm>
              <a:off x="2224640" y="1094019"/>
              <a:ext cx="360040" cy="353610"/>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0" name="等号 39"/>
            <p:cNvSpPr/>
            <p:nvPr/>
          </p:nvSpPr>
          <p:spPr>
            <a:xfrm>
              <a:off x="4695376" y="1103722"/>
              <a:ext cx="423430"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grpSp>
        <p:nvGrpSpPr>
          <p:cNvPr id="16404" name="グループ化 40"/>
          <p:cNvGrpSpPr>
            <a:grpSpLocks/>
          </p:cNvGrpSpPr>
          <p:nvPr/>
        </p:nvGrpSpPr>
        <p:grpSpPr bwMode="auto">
          <a:xfrm>
            <a:off x="4849813" y="3851593"/>
            <a:ext cx="3792537" cy="595312"/>
            <a:chOff x="179512" y="1124522"/>
            <a:chExt cx="6982199" cy="813785"/>
          </a:xfrm>
        </p:grpSpPr>
        <p:sp>
          <p:nvSpPr>
            <p:cNvPr id="42" name="角丸四角形 41"/>
            <p:cNvSpPr/>
            <p:nvPr/>
          </p:nvSpPr>
          <p:spPr>
            <a:xfrm>
              <a:off x="179512" y="1170704"/>
              <a:ext cx="1872209" cy="767603"/>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6,680,000</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p>
          </p:txBody>
        </p:sp>
        <p:sp>
          <p:nvSpPr>
            <p:cNvPr id="43" name="角丸四角形 42"/>
            <p:cNvSpPr/>
            <p:nvPr/>
          </p:nvSpPr>
          <p:spPr>
            <a:xfrm>
              <a:off x="2699792" y="1150281"/>
              <a:ext cx="1872209" cy="767603"/>
            </a:xfrm>
            <a:prstGeom prst="round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2,737,000</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44" name="角丸四角形 43"/>
            <p:cNvSpPr/>
            <p:nvPr/>
          </p:nvSpPr>
          <p:spPr>
            <a:xfrm>
              <a:off x="5289502" y="1124522"/>
              <a:ext cx="1872209" cy="767603"/>
            </a:xfrm>
            <a:prstGeom prst="roundRect">
              <a:avLst/>
            </a:prstGeom>
            <a:solidFill>
              <a:srgbClr val="CCFF66">
                <a:alpha val="60000"/>
              </a:srgb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3,943,000</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p>
          </p:txBody>
        </p:sp>
        <p:sp>
          <p:nvSpPr>
            <p:cNvPr id="45" name="減算記号 44"/>
            <p:cNvSpPr/>
            <p:nvPr/>
          </p:nvSpPr>
          <p:spPr>
            <a:xfrm>
              <a:off x="2224640" y="1331518"/>
              <a:ext cx="360040" cy="353610"/>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6" name="等号 45"/>
            <p:cNvSpPr/>
            <p:nvPr/>
          </p:nvSpPr>
          <p:spPr>
            <a:xfrm>
              <a:off x="4695376" y="1341222"/>
              <a:ext cx="423429"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cxnSp>
        <p:nvCxnSpPr>
          <p:cNvPr id="5" name="直線コネクタ 4"/>
          <p:cNvCxnSpPr/>
          <p:nvPr/>
        </p:nvCxnSpPr>
        <p:spPr>
          <a:xfrm flipV="1">
            <a:off x="4799013" y="2651753"/>
            <a:ext cx="4168775" cy="174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7610724" y="2719962"/>
            <a:ext cx="986495" cy="519974"/>
          </a:xfrm>
          <a:prstGeom prst="round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668</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16409" name="テキスト ボックス 47"/>
          <p:cNvSpPr txBox="1">
            <a:spLocks noChangeArrowheads="1"/>
          </p:cNvSpPr>
          <p:nvPr/>
        </p:nvSpPr>
        <p:spPr bwMode="auto">
          <a:xfrm>
            <a:off x="4793960" y="2705151"/>
            <a:ext cx="295301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家族構成：妻（</a:t>
            </a:r>
            <a:r>
              <a:rPr lang="ja-JP" altLang="en-US" sz="1100" dirty="0">
                <a:solidFill>
                  <a:prstClr val="black"/>
                </a:solidFill>
                <a:latin typeface="HG丸ｺﾞｼｯｸM-PRO" panose="020F0600000000000000" pitchFamily="50" charset="-128"/>
                <a:ea typeface="HG丸ｺﾞｼｯｸM-PRO" panose="020F0600000000000000" pitchFamily="50" charset="-128"/>
              </a:rPr>
              <a:t>パート・主婦</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子</a:t>
            </a:r>
            <a:r>
              <a:rPr lang="ja-JP" altLang="en-US" sz="1100" dirty="0">
                <a:solidFill>
                  <a:prstClr val="black"/>
                </a:solidFill>
                <a:latin typeface="HGSｺﾞｼｯｸM" panose="020B0600000000000000" pitchFamily="50" charset="-128"/>
                <a:ea typeface="HGSｺﾞｼｯｸM" panose="020B0600000000000000" pitchFamily="50" charset="-128"/>
              </a:rPr>
              <a:t>２</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人（</a:t>
            </a:r>
            <a:r>
              <a:rPr lang="en-US" altLang="ja-JP" sz="1100" dirty="0">
                <a:solidFill>
                  <a:prstClr val="black"/>
                </a:solidFill>
                <a:latin typeface="HGSｺﾞｼｯｸM" panose="020B0600000000000000" pitchFamily="50" charset="-128"/>
                <a:ea typeface="HGSｺﾞｼｯｸM" panose="020B0600000000000000" pitchFamily="50" charset="-128"/>
              </a:rPr>
              <a:t>21</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歳、</a:t>
            </a:r>
            <a:r>
              <a:rPr kumimoji="1" lang="en-US" altLang="ja-JP" sz="11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16</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歳）</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社会保険料支払額　　       </a:t>
            </a:r>
            <a:r>
              <a:rPr kumimoji="1" lang="en-US" altLang="ja-JP"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66</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a:t>
            </a:r>
            <a:r>
              <a:rPr kumimoji="1" lang="en-US" altLang="ja-JP"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7</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千円</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lvl="0" defTabSz="914400" eaLnBrk="1" fontAlgn="base" hangingPunct="1">
              <a:lnSpc>
                <a:spcPts val="1200"/>
              </a:lnSpc>
              <a:spcBef>
                <a:spcPct val="0"/>
              </a:spcBef>
              <a:spcAft>
                <a:spcPct val="0"/>
              </a:spcAft>
              <a:buNone/>
              <a:defRPr/>
            </a:pPr>
            <a:r>
              <a:rPr lang="ja-JP" altLang="en-US" sz="1100" noProof="0" dirty="0">
                <a:solidFill>
                  <a:prstClr val="black"/>
                </a:solidFill>
                <a:latin typeface="HG丸ｺﾞｼｯｸM-PRO" panose="020F0600000000000000" pitchFamily="50" charset="-128"/>
                <a:ea typeface="HG丸ｺﾞｼｯｸM-PRO" panose="020F0600000000000000" pitchFamily="50" charset="-128"/>
              </a:rPr>
              <a:t>新</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生命保険料支払額</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en-US" altLang="ja-JP" sz="1100" dirty="0">
                <a:solidFill>
                  <a:prstClr val="black"/>
                </a:solidFill>
                <a:latin typeface="HGPｺﾞｼｯｸE" panose="020B0900000000000000" pitchFamily="50" charset="-128"/>
                <a:ea typeface="HGPｺﾞｼｯｸE" panose="020B0900000000000000" pitchFamily="50" charset="-128"/>
              </a:rPr>
              <a:t>2</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defTabSz="914400" eaLnBrk="1" fontAlgn="base" hangingPunct="1">
              <a:lnSpc>
                <a:spcPts val="1200"/>
              </a:lnSpc>
              <a:spcBef>
                <a:spcPct val="0"/>
              </a:spcBef>
              <a:spcAft>
                <a:spcPct val="0"/>
              </a:spcAft>
              <a:buNone/>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新個人年金保険料支払額     </a:t>
            </a:r>
            <a:r>
              <a:rPr lang="en-US" altLang="ja-JP" sz="1100" dirty="0">
                <a:solidFill>
                  <a:prstClr val="black"/>
                </a:solidFill>
                <a:latin typeface="HGPｺﾞｼｯｸE" panose="020B0900000000000000" pitchFamily="50" charset="-128"/>
                <a:ea typeface="HGPｺﾞｼｯｸE" panose="020B0900000000000000" pitchFamily="50" charset="-128"/>
              </a:rPr>
              <a:t> 1</a:t>
            </a:r>
            <a:r>
              <a:rPr lang="ja-JP" altLang="en-US" sz="1100" dirty="0">
                <a:solidFill>
                  <a:prstClr val="black"/>
                </a:solidFill>
                <a:latin typeface="HG丸ｺﾞｼｯｸM-PRO" panose="020F0600000000000000" pitchFamily="50" charset="-128"/>
                <a:ea typeface="HG丸ｺﾞｼｯｸM-PRO" panose="020F0600000000000000" pitchFamily="50" charset="-128"/>
              </a:rPr>
              <a:t>万</a:t>
            </a:r>
            <a:r>
              <a:rPr lang="en-US" altLang="ja-JP" sz="1100" dirty="0">
                <a:solidFill>
                  <a:prstClr val="black"/>
                </a:solidFill>
                <a:latin typeface="HGPｺﾞｼｯｸE" panose="020B0900000000000000" pitchFamily="50" charset="-128"/>
                <a:ea typeface="HGPｺﾞｼｯｸE" panose="020B0900000000000000" pitchFamily="50" charset="-128"/>
              </a:rPr>
              <a:t>5</a:t>
            </a:r>
            <a:r>
              <a:rPr lang="ja-JP" altLang="en-US" sz="1100" dirty="0">
                <a:solidFill>
                  <a:prstClr val="black"/>
                </a:solidFill>
                <a:latin typeface="HG丸ｺﾞｼｯｸM-PRO" panose="020F0600000000000000" pitchFamily="50" charset="-128"/>
                <a:ea typeface="HG丸ｺﾞｼｯｸM-PRO" panose="020F0600000000000000" pitchFamily="50" charset="-128"/>
              </a:rPr>
              <a:t>千円</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4400" eaLnBrk="1" fontAlgn="base" hangingPunct="1">
              <a:lnSpc>
                <a:spcPts val="1200"/>
              </a:lnSpc>
              <a:spcBef>
                <a:spcPct val="0"/>
              </a:spcBef>
              <a:spcAft>
                <a:spcPct val="0"/>
              </a:spcAft>
              <a:buNone/>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介護医療保険料支払額         </a:t>
            </a:r>
            <a:r>
              <a:rPr lang="en-US" altLang="ja-JP" sz="1100" dirty="0">
                <a:solidFill>
                  <a:prstClr val="black"/>
                </a:solidFill>
                <a:latin typeface="HGPｺﾞｼｯｸE" panose="020B0900000000000000" pitchFamily="50" charset="-128"/>
                <a:ea typeface="HGPｺﾞｼｯｸE" panose="020B0900000000000000" pitchFamily="50" charset="-128"/>
              </a:rPr>
              <a:t>1</a:t>
            </a:r>
            <a:r>
              <a:rPr lang="ja-JP" altLang="en-US" sz="1100" dirty="0">
                <a:solidFill>
                  <a:prstClr val="black"/>
                </a:solidFill>
                <a:latin typeface="HG丸ｺﾞｼｯｸM-PRO" panose="020F0600000000000000" pitchFamily="50" charset="-128"/>
                <a:ea typeface="HG丸ｺﾞｼｯｸM-PRO" panose="020F0600000000000000" pitchFamily="50" charset="-128"/>
              </a:rPr>
              <a:t>万</a:t>
            </a:r>
            <a:r>
              <a:rPr lang="en-US" altLang="ja-JP" sz="1100" dirty="0">
                <a:solidFill>
                  <a:prstClr val="black"/>
                </a:solidFill>
                <a:latin typeface="HGPｺﾞｼｯｸE" panose="020B0900000000000000" pitchFamily="50" charset="-128"/>
                <a:ea typeface="HGPｺﾞｼｯｸE" panose="020B0900000000000000" pitchFamily="50" charset="-128"/>
              </a:rPr>
              <a:t>5</a:t>
            </a:r>
            <a:r>
              <a:rPr lang="ja-JP" altLang="en-US" sz="1100" dirty="0">
                <a:solidFill>
                  <a:prstClr val="black"/>
                </a:solidFill>
                <a:latin typeface="HG丸ｺﾞｼｯｸM-PRO" panose="020F0600000000000000" pitchFamily="50" charset="-128"/>
                <a:ea typeface="HG丸ｺﾞｼｯｸM-PRO" panose="020F0600000000000000" pitchFamily="50" charset="-128"/>
              </a:rPr>
              <a:t>千円</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地震保険料支払額</a:t>
            </a:r>
            <a:r>
              <a:rPr kumimoji="1" lang="ja-JP" altLang="en-US" sz="110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5</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nvGrpSpPr>
          <p:cNvPr id="16410" name="グループ化 48"/>
          <p:cNvGrpSpPr>
            <a:grpSpLocks/>
          </p:cNvGrpSpPr>
          <p:nvPr/>
        </p:nvGrpSpPr>
        <p:grpSpPr bwMode="auto">
          <a:xfrm>
            <a:off x="4846638" y="4502450"/>
            <a:ext cx="3798887" cy="612775"/>
            <a:chOff x="179512" y="3068575"/>
            <a:chExt cx="7025656" cy="788026"/>
          </a:xfrm>
        </p:grpSpPr>
        <p:grpSp>
          <p:nvGrpSpPr>
            <p:cNvPr id="16445" name="グループ化 49"/>
            <p:cNvGrpSpPr>
              <a:grpSpLocks/>
            </p:cNvGrpSpPr>
            <p:nvPr/>
          </p:nvGrpSpPr>
          <p:grpSpPr bwMode="auto">
            <a:xfrm>
              <a:off x="179512" y="3068575"/>
              <a:ext cx="7025656" cy="788026"/>
              <a:chOff x="179512" y="1136203"/>
              <a:chExt cx="7025656" cy="788026"/>
            </a:xfrm>
          </p:grpSpPr>
          <p:sp>
            <p:nvSpPr>
              <p:cNvPr id="52" name="角丸四角形 51"/>
              <p:cNvSpPr/>
              <p:nvPr/>
            </p:nvSpPr>
            <p:spPr>
              <a:xfrm>
                <a:off x="179512" y="1156626"/>
                <a:ext cx="1919996" cy="767603"/>
              </a:xfrm>
              <a:prstGeom prst="roundRect">
                <a:avLst/>
              </a:prstGeom>
              <a:solidFill>
                <a:srgbClr val="CCFF66">
                  <a:alpha val="60000"/>
                </a:srgb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3,943,000</a:t>
                </a:r>
                <a:r>
                  <a:rPr kumimoji="1" lang="ja-JP" altLang="en-US"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円</a:t>
                </a:r>
              </a:p>
            </p:txBody>
          </p:sp>
          <p:sp>
            <p:nvSpPr>
              <p:cNvPr id="53" name="角丸四角形 52"/>
              <p:cNvSpPr/>
              <p:nvPr/>
            </p:nvSpPr>
            <p:spPr>
              <a:xfrm>
                <a:off x="2699793" y="1136203"/>
                <a:ext cx="1872207" cy="767603"/>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20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-427,500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p>
            </p:txBody>
          </p:sp>
          <p:sp>
            <p:nvSpPr>
              <p:cNvPr id="54" name="角丸四角形 53"/>
              <p:cNvSpPr/>
              <p:nvPr/>
            </p:nvSpPr>
            <p:spPr>
              <a:xfrm>
                <a:off x="5332961" y="1156329"/>
                <a:ext cx="1872207" cy="767602"/>
              </a:xfrm>
              <a:prstGeom prst="roundRect">
                <a:avLst/>
              </a:prstGeom>
              <a:gradFill>
                <a:gsLst>
                  <a:gs pos="80000">
                    <a:srgbClr val="9B2D2A"/>
                  </a:gs>
                  <a:gs pos="11667">
                    <a:srgbClr val="9B2D2A"/>
                  </a:gs>
                  <a:gs pos="100000">
                    <a:srgbClr val="9B2D2A"/>
                  </a:gs>
                </a:gsLst>
              </a:gradFill>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HGPｺﾞｼｯｸE" panose="020B0900000000000000" pitchFamily="50" charset="-128"/>
                    <a:ea typeface="HGPｺﾞｼｯｸE" panose="020B0900000000000000" pitchFamily="50" charset="-128"/>
                  </a:rPr>
                  <a:t>361</a:t>
                </a:r>
                <a:r>
                  <a:rPr kumimoji="1" lang="en-US" altLang="ja-JP" sz="1200" i="0" u="none" strike="noStrike" kern="120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rPr>
                  <a:t>,100</a:t>
                </a:r>
                <a:r>
                  <a:rPr kumimoji="1" lang="ja-JP" altLang="en-US" sz="1200"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rPr>
                  <a:t>円</a:t>
                </a:r>
              </a:p>
            </p:txBody>
          </p:sp>
          <p:sp>
            <p:nvSpPr>
              <p:cNvPr id="55" name="等号 54"/>
              <p:cNvSpPr/>
              <p:nvPr/>
            </p:nvSpPr>
            <p:spPr>
              <a:xfrm>
                <a:off x="4732491" y="1349511"/>
                <a:ext cx="423431"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51" name="乗算記号 50"/>
            <p:cNvSpPr/>
            <p:nvPr/>
          </p:nvSpPr>
          <p:spPr>
            <a:xfrm>
              <a:off x="2126052" y="3215456"/>
              <a:ext cx="494553" cy="467654"/>
            </a:xfrm>
            <a:prstGeom prst="mathMultiply">
              <a:avLst>
                <a:gd name="adj1" fmla="val 17534"/>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grpSp>
      <p:sp>
        <p:nvSpPr>
          <p:cNvPr id="16416" name="テキスト ボックス 1"/>
          <p:cNvSpPr txBox="1">
            <a:spLocks noChangeArrowheads="1"/>
          </p:cNvSpPr>
          <p:nvPr/>
        </p:nvSpPr>
        <p:spPr bwMode="auto">
          <a:xfrm>
            <a:off x="6067425" y="909530"/>
            <a:ext cx="127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＜必要経費＞</a:t>
            </a:r>
          </a:p>
        </p:txBody>
      </p:sp>
      <p:sp>
        <p:nvSpPr>
          <p:cNvPr id="16417" name="テキスト ボックス 1"/>
          <p:cNvSpPr txBox="1">
            <a:spLocks noChangeArrowheads="1"/>
          </p:cNvSpPr>
          <p:nvPr/>
        </p:nvSpPr>
        <p:spPr bwMode="auto">
          <a:xfrm>
            <a:off x="7445375" y="909530"/>
            <a:ext cx="127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＜所得金額＞</a:t>
            </a:r>
          </a:p>
        </p:txBody>
      </p:sp>
      <p:sp>
        <p:nvSpPr>
          <p:cNvPr id="16418" name="テキスト ボックス 1"/>
          <p:cNvSpPr txBox="1">
            <a:spLocks noChangeArrowheads="1"/>
          </p:cNvSpPr>
          <p:nvPr/>
        </p:nvSpPr>
        <p:spPr bwMode="auto">
          <a:xfrm>
            <a:off x="6080125" y="1881815"/>
            <a:ext cx="12731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＜必要経費＞</a:t>
            </a:r>
          </a:p>
        </p:txBody>
      </p:sp>
      <p:sp>
        <p:nvSpPr>
          <p:cNvPr id="16419" name="テキスト ボックス 1"/>
          <p:cNvSpPr txBox="1">
            <a:spLocks noChangeArrowheads="1"/>
          </p:cNvSpPr>
          <p:nvPr/>
        </p:nvSpPr>
        <p:spPr bwMode="auto">
          <a:xfrm>
            <a:off x="7451725" y="1888165"/>
            <a:ext cx="12731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＜所得金額＞</a:t>
            </a:r>
          </a:p>
        </p:txBody>
      </p:sp>
      <p:grpSp>
        <p:nvGrpSpPr>
          <p:cNvPr id="16420" name="グループ化 1"/>
          <p:cNvGrpSpPr>
            <a:grpSpLocks/>
          </p:cNvGrpSpPr>
          <p:nvPr/>
        </p:nvGrpSpPr>
        <p:grpSpPr bwMode="auto">
          <a:xfrm>
            <a:off x="4878388" y="5183680"/>
            <a:ext cx="3767220" cy="614189"/>
            <a:chOff x="4898022" y="5454515"/>
            <a:chExt cx="3766913" cy="614192"/>
          </a:xfrm>
        </p:grpSpPr>
        <p:grpSp>
          <p:nvGrpSpPr>
            <p:cNvPr id="16428" name="グループ化 48"/>
            <p:cNvGrpSpPr>
              <a:grpSpLocks/>
            </p:cNvGrpSpPr>
            <p:nvPr/>
          </p:nvGrpSpPr>
          <p:grpSpPr bwMode="auto">
            <a:xfrm>
              <a:off x="5923760" y="5454515"/>
              <a:ext cx="2741175" cy="608543"/>
              <a:chOff x="2176784" y="3068925"/>
              <a:chExt cx="5069527" cy="783802"/>
            </a:xfrm>
          </p:grpSpPr>
          <p:grpSp>
            <p:nvGrpSpPr>
              <p:cNvPr id="16432" name="グループ化 49"/>
              <p:cNvGrpSpPr>
                <a:grpSpLocks/>
              </p:cNvGrpSpPr>
              <p:nvPr/>
            </p:nvGrpSpPr>
            <p:grpSpPr bwMode="auto">
              <a:xfrm>
                <a:off x="2765678" y="3068925"/>
                <a:ext cx="4480633" cy="783802"/>
                <a:chOff x="2765678" y="1136553"/>
                <a:chExt cx="4480633" cy="783802"/>
              </a:xfrm>
            </p:grpSpPr>
            <p:sp>
              <p:nvSpPr>
                <p:cNvPr id="62" name="角丸四角形 61"/>
                <p:cNvSpPr/>
                <p:nvPr/>
              </p:nvSpPr>
              <p:spPr>
                <a:xfrm>
                  <a:off x="2765678" y="1136553"/>
                  <a:ext cx="1872209" cy="767603"/>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2.1</a:t>
                  </a:r>
                  <a:r>
                    <a:rPr kumimoji="1" lang="ja-JP" altLang="en-US"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a:t>
                  </a:r>
                  <a:endParaRPr kumimoji="1" lang="en-US" altLang="ja-JP"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p:txBody>
            </p:sp>
            <p:sp>
              <p:nvSpPr>
                <p:cNvPr id="63" name="角丸四角形 62"/>
                <p:cNvSpPr/>
                <p:nvPr/>
              </p:nvSpPr>
              <p:spPr>
                <a:xfrm>
                  <a:off x="5374102" y="1152755"/>
                  <a:ext cx="1872209" cy="767600"/>
                </a:xfrm>
                <a:prstGeom prst="roundRect">
                  <a:avLst/>
                </a:prstGeom>
                <a:gradFill>
                  <a:gsLst>
                    <a:gs pos="0">
                      <a:srgbClr val="9B2D2A"/>
                    </a:gs>
                    <a:gs pos="80000">
                      <a:srgbClr val="9B2D2A"/>
                    </a:gs>
                    <a:gs pos="100000">
                      <a:srgbClr val="9B2D2A"/>
                    </a:gs>
                  </a:gsLst>
                </a:gradFill>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200" dirty="0">
                      <a:solidFill>
                        <a:schemeClr val="bg1"/>
                      </a:solidFill>
                      <a:latin typeface="HGPｺﾞｼｯｸE" panose="020B0900000000000000" pitchFamily="50" charset="-128"/>
                      <a:ea typeface="HGPｺﾞｼｯｸE" panose="020B0900000000000000" pitchFamily="50" charset="-128"/>
                    </a:rPr>
                    <a:t>7,583</a:t>
                  </a:r>
                  <a:r>
                    <a:rPr kumimoji="1" lang="ja-JP" altLang="en-US" sz="1200"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rPr>
                    <a:t>円</a:t>
                  </a:r>
                </a:p>
              </p:txBody>
            </p:sp>
            <p:sp>
              <p:nvSpPr>
                <p:cNvPr id="64" name="等号 63"/>
                <p:cNvSpPr/>
                <p:nvPr/>
              </p:nvSpPr>
              <p:spPr>
                <a:xfrm>
                  <a:off x="4782195" y="1300102"/>
                  <a:ext cx="423430" cy="371464"/>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60" name="乗算記号 59"/>
              <p:cNvSpPr/>
              <p:nvPr/>
            </p:nvSpPr>
            <p:spPr>
              <a:xfrm>
                <a:off x="2176784" y="3239322"/>
                <a:ext cx="494554" cy="467654"/>
              </a:xfrm>
              <a:prstGeom prst="mathMultiply">
                <a:avLst>
                  <a:gd name="adj1" fmla="val 17534"/>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grpSp>
        <p:sp>
          <p:nvSpPr>
            <p:cNvPr id="65" name="角丸四角形 64"/>
            <p:cNvSpPr/>
            <p:nvPr/>
          </p:nvSpPr>
          <p:spPr bwMode="auto">
            <a:xfrm>
              <a:off x="4898022" y="5472739"/>
              <a:ext cx="1012333" cy="595968"/>
            </a:xfrm>
            <a:prstGeom prst="roundRect">
              <a:avLst/>
            </a:prstGeom>
            <a:gradFill>
              <a:gsLst>
                <a:gs pos="0">
                  <a:srgbClr val="9B2D2A"/>
                </a:gs>
                <a:gs pos="80000">
                  <a:srgbClr val="9B2D2A"/>
                </a:gs>
                <a:gs pos="100000">
                  <a:srgbClr val="9B2D2A"/>
                </a:gs>
              </a:gsLst>
            </a:gradFill>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HGPｺﾞｼｯｸE" panose="020B0900000000000000" pitchFamily="50" charset="-128"/>
                  <a:ea typeface="HGPｺﾞｼｯｸE" panose="020B0900000000000000" pitchFamily="50" charset="-128"/>
                </a:rPr>
                <a:t>361</a:t>
              </a:r>
              <a:r>
                <a:rPr kumimoji="1" lang="en-US" altLang="ja-JP" sz="1200" i="0" u="none" strike="noStrike" kern="120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rPr>
                <a:t>,100</a:t>
              </a:r>
              <a:r>
                <a:rPr kumimoji="1" lang="ja-JP" altLang="en-US" sz="1200"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rPr>
                <a:t>円</a:t>
              </a:r>
            </a:p>
          </p:txBody>
        </p:sp>
      </p:grpSp>
      <p:sp>
        <p:nvSpPr>
          <p:cNvPr id="16421" name="テキスト ボックス 9"/>
          <p:cNvSpPr txBox="1">
            <a:spLocks noChangeArrowheads="1"/>
          </p:cNvSpPr>
          <p:nvPr/>
        </p:nvSpPr>
        <p:spPr bwMode="auto">
          <a:xfrm>
            <a:off x="8605838" y="4635818"/>
            <a:ext cx="404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i="0" u="none" strike="noStrike" kern="1200" cap="none" spc="0" normalizeH="0" baseline="0" noProof="0">
                <a:ln>
                  <a:noFill/>
                </a:ln>
                <a:solidFill>
                  <a:srgbClr val="FF00FF"/>
                </a:solidFill>
                <a:effectLst/>
                <a:uLnTx/>
                <a:uFillTx/>
                <a:latin typeface="HG丸ｺﾞｼｯｸM-PRO" panose="020F0600000000000000" pitchFamily="50" charset="-128"/>
                <a:ea typeface="HG丸ｺﾞｼｯｸM-PRO" panose="020F0600000000000000" pitchFamily="50" charset="-128"/>
              </a:rPr>
              <a:t>①</a:t>
            </a:r>
          </a:p>
        </p:txBody>
      </p:sp>
      <p:sp>
        <p:nvSpPr>
          <p:cNvPr id="16422" name="テキスト ボックス 65"/>
          <p:cNvSpPr txBox="1">
            <a:spLocks noChangeArrowheads="1"/>
          </p:cNvSpPr>
          <p:nvPr/>
        </p:nvSpPr>
        <p:spPr bwMode="auto">
          <a:xfrm>
            <a:off x="8616241" y="5316855"/>
            <a:ext cx="40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i="0" u="none" strike="noStrike" kern="1200" cap="none" spc="0" normalizeH="0" baseline="0" noProof="0" dirty="0">
                <a:ln>
                  <a:noFill/>
                </a:ln>
                <a:solidFill>
                  <a:srgbClr val="FF00FF"/>
                </a:solidFill>
                <a:effectLst/>
                <a:uLnTx/>
                <a:uFillTx/>
                <a:latin typeface="HG丸ｺﾞｼｯｸM-PRO" panose="020F0600000000000000" pitchFamily="50" charset="-128"/>
                <a:ea typeface="HG丸ｺﾞｼｯｸM-PRO" panose="020F0600000000000000" pitchFamily="50" charset="-128"/>
              </a:rPr>
              <a:t>②</a:t>
            </a:r>
          </a:p>
        </p:txBody>
      </p:sp>
      <p:sp>
        <p:nvSpPr>
          <p:cNvPr id="16424" name="テキスト ボックス 1"/>
          <p:cNvSpPr txBox="1">
            <a:spLocks noChangeArrowheads="1"/>
          </p:cNvSpPr>
          <p:nvPr/>
        </p:nvSpPr>
        <p:spPr bwMode="auto">
          <a:xfrm>
            <a:off x="4630739" y="478648"/>
            <a:ext cx="13017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＜計算例＞</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事業所得</a:t>
            </a:r>
          </a:p>
        </p:txBody>
      </p:sp>
      <p:sp>
        <p:nvSpPr>
          <p:cNvPr id="16425" name="テキスト ボックス 1"/>
          <p:cNvSpPr txBox="1">
            <a:spLocks noChangeArrowheads="1"/>
          </p:cNvSpPr>
          <p:nvPr/>
        </p:nvSpPr>
        <p:spPr bwMode="auto">
          <a:xfrm>
            <a:off x="4607076" y="1674455"/>
            <a:ext cx="127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不動産所得</a:t>
            </a:r>
          </a:p>
        </p:txBody>
      </p:sp>
      <p:sp>
        <p:nvSpPr>
          <p:cNvPr id="67" name="正方形/長方形 6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確定申告書</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6" name="図 5">
            <a:extLst>
              <a:ext uri="{FF2B5EF4-FFF2-40B4-BE49-F238E27FC236}">
                <a16:creationId xmlns:a16="http://schemas.microsoft.com/office/drawing/2014/main" id="{47A21C75-72F0-4BB0-8F5C-E55E376D6ACD}"/>
              </a:ext>
            </a:extLst>
          </p:cNvPr>
          <p:cNvPicPr>
            <a:picLocks noChangeAspect="1"/>
          </p:cNvPicPr>
          <p:nvPr/>
        </p:nvPicPr>
        <p:blipFill rotWithShape="1">
          <a:blip r:embed="rId3">
            <a:extLst>
              <a:ext uri="{28A0092B-C50C-407E-A947-70E740481C1C}">
                <a14:useLocalDpi xmlns:a14="http://schemas.microsoft.com/office/drawing/2010/main" val="0"/>
              </a:ext>
            </a:extLst>
          </a:blip>
          <a:srcRect t="1922" b="3366"/>
          <a:stretch/>
        </p:blipFill>
        <p:spPr>
          <a:xfrm>
            <a:off x="54900" y="478648"/>
            <a:ext cx="4609376" cy="6301438"/>
          </a:xfrm>
          <a:prstGeom prst="rect">
            <a:avLst/>
          </a:prstGeom>
        </p:spPr>
      </p:pic>
      <p:sp>
        <p:nvSpPr>
          <p:cNvPr id="61" name="Rectangle 7">
            <a:extLst>
              <a:ext uri="{FF2B5EF4-FFF2-40B4-BE49-F238E27FC236}">
                <a16:creationId xmlns:a16="http://schemas.microsoft.com/office/drawing/2014/main" id="{99FC2AB5-0CAF-443F-A03B-1AB4CB2EFD49}"/>
              </a:ext>
            </a:extLst>
          </p:cNvPr>
          <p:cNvSpPr>
            <a:spLocks noChangeArrowheads="1"/>
          </p:cNvSpPr>
          <p:nvPr/>
        </p:nvSpPr>
        <p:spPr bwMode="auto">
          <a:xfrm>
            <a:off x="2536864" y="3484534"/>
            <a:ext cx="1836000" cy="140400"/>
          </a:xfrm>
          <a:prstGeom prst="rect">
            <a:avLst/>
          </a:prstGeom>
          <a:solidFill>
            <a:schemeClr val="accent2">
              <a:lumMod val="60000"/>
              <a:lumOff val="40000"/>
              <a:alpha val="16000"/>
            </a:schemeClr>
          </a:solidFill>
          <a:ln w="38100" algn="ctr">
            <a:solidFill>
              <a:srgbClr val="FF00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66" name="Rectangle 7">
            <a:extLst>
              <a:ext uri="{FF2B5EF4-FFF2-40B4-BE49-F238E27FC236}">
                <a16:creationId xmlns:a16="http://schemas.microsoft.com/office/drawing/2014/main" id="{CB3AB753-7874-46E5-A5DA-B03A4175EBAD}"/>
              </a:ext>
            </a:extLst>
          </p:cNvPr>
          <p:cNvSpPr>
            <a:spLocks noChangeArrowheads="1"/>
          </p:cNvSpPr>
          <p:nvPr/>
        </p:nvSpPr>
        <p:spPr bwMode="auto">
          <a:xfrm>
            <a:off x="518057" y="4545916"/>
            <a:ext cx="1836000" cy="141499"/>
          </a:xfrm>
          <a:prstGeom prst="rect">
            <a:avLst/>
          </a:prstGeom>
          <a:solidFill>
            <a:schemeClr val="accent6">
              <a:lumMod val="75000"/>
              <a:alpha val="16000"/>
            </a:schemeClr>
          </a:solidFill>
          <a:ln w="38100" algn="ctr">
            <a:solidFill>
              <a:srgbClr val="F681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68" name="Rectangle 7">
            <a:extLst>
              <a:ext uri="{FF2B5EF4-FFF2-40B4-BE49-F238E27FC236}">
                <a16:creationId xmlns:a16="http://schemas.microsoft.com/office/drawing/2014/main" id="{8018E4BC-221F-465C-94AA-7FDA1F6F2178}"/>
              </a:ext>
            </a:extLst>
          </p:cNvPr>
          <p:cNvSpPr>
            <a:spLocks noChangeArrowheads="1"/>
          </p:cNvSpPr>
          <p:nvPr/>
        </p:nvSpPr>
        <p:spPr bwMode="auto">
          <a:xfrm>
            <a:off x="518057" y="6539717"/>
            <a:ext cx="1836000" cy="141499"/>
          </a:xfrm>
          <a:prstGeom prst="rect">
            <a:avLst/>
          </a:prstGeom>
          <a:solidFill>
            <a:schemeClr val="accent2">
              <a:lumMod val="60000"/>
              <a:lumOff val="40000"/>
              <a:alpha val="16000"/>
            </a:schemeClr>
          </a:solidFill>
          <a:ln w="38100" algn="ctr">
            <a:solidFill>
              <a:srgbClr val="00B0F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a:cs typeface="+mn-cs"/>
            </a:endParaRPr>
          </a:p>
        </p:txBody>
      </p:sp>
      <p:pic>
        <p:nvPicPr>
          <p:cNvPr id="69" name="図 68">
            <a:extLst>
              <a:ext uri="{FF2B5EF4-FFF2-40B4-BE49-F238E27FC236}">
                <a16:creationId xmlns:a16="http://schemas.microsoft.com/office/drawing/2014/main" id="{578DEE79-B2B3-4D07-A08C-464C708AA952}"/>
              </a:ext>
            </a:extLst>
          </p:cNvPr>
          <p:cNvPicPr>
            <a:picLocks noChangeAspect="1"/>
          </p:cNvPicPr>
          <p:nvPr/>
        </p:nvPicPr>
        <p:blipFill rotWithShape="1">
          <a:blip r:embed="rId4">
            <a:extLst>
              <a:ext uri="{28A0092B-C50C-407E-A947-70E740481C1C}">
                <a14:useLocalDpi xmlns:a14="http://schemas.microsoft.com/office/drawing/2010/main" val="0"/>
              </a:ext>
            </a:extLst>
          </a:blip>
          <a:srcRect l="13528" t="7118" r="47072" b="90260"/>
          <a:stretch/>
        </p:blipFill>
        <p:spPr>
          <a:xfrm>
            <a:off x="672846" y="967632"/>
            <a:ext cx="1775460" cy="160020"/>
          </a:xfrm>
          <a:prstGeom prst="rect">
            <a:avLst/>
          </a:prstGeom>
        </p:spPr>
      </p:pic>
    </p:spTree>
    <p:extLst>
      <p:ext uri="{BB962C8B-B14F-4D97-AF65-F5344CB8AC3E}">
        <p14:creationId xmlns:p14="http://schemas.microsoft.com/office/powerpoint/2010/main" val="1291797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4810243" y="4749690"/>
            <a:ext cx="4214886" cy="92333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a:spAutoFit/>
          </a:bodyPr>
          <a:lstStyle/>
          <a:p>
            <a:pPr marL="0" marR="0" lvl="0" indent="0" algn="l" defTabSz="914400" rtl="0" eaLnBrk="1" fontAlgn="base" latinLnBrk="0" hangingPunct="1">
              <a:spcBef>
                <a:spcPct val="0"/>
              </a:spcBef>
              <a:spcAft>
                <a:spcPct val="0"/>
              </a:spcAft>
              <a:buClrTx/>
              <a:buSzTx/>
              <a:buFontTx/>
              <a:buNone/>
              <a:tabLst/>
              <a:defRPr/>
            </a:pPr>
            <a:r>
              <a:rPr kumimoji="1" lang="ja-JP" altLang="en-US"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希望する受取方法を記入します。</a:t>
            </a:r>
            <a:endParaRPr kumimoji="1" lang="en-US" altLang="ja-JP"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金融機関名、本店あるいは支店名</a:t>
            </a:r>
            <a:endParaRPr kumimoji="1" lang="en-US" altLang="ja-JP"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預金の種類と口座番号を記入して下さい。</a:t>
            </a:r>
            <a:endParaRPr kumimoji="1" lang="en-US" altLang="ja-JP"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ただし、本人名義の口座でなければなりません。</a:t>
            </a:r>
          </a:p>
        </p:txBody>
      </p:sp>
      <p:sp>
        <p:nvSpPr>
          <p:cNvPr id="13" name="正方形/長方形 12"/>
          <p:cNvSpPr/>
          <p:nvPr/>
        </p:nvSpPr>
        <p:spPr>
          <a:xfrm>
            <a:off x="4587117" y="5848696"/>
            <a:ext cx="410075" cy="83671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申告</a:t>
            </a:r>
          </a:p>
        </p:txBody>
      </p:sp>
      <p:sp>
        <p:nvSpPr>
          <p:cNvPr id="14" name="正方形/長方形 13"/>
          <p:cNvSpPr/>
          <p:nvPr/>
        </p:nvSpPr>
        <p:spPr>
          <a:xfrm>
            <a:off x="5015328" y="5848696"/>
            <a:ext cx="3936648" cy="83671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住所氏名欄に記入</a:t>
            </a:r>
            <a:r>
              <a:rPr kumimoji="1" lang="ja-JP" altLang="en-US" sz="12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rPr>
              <a:t>のうえ申告</a:t>
            </a:r>
            <a:r>
              <a:rPr kumimoji="1" lang="ja-JP" altLang="en-US"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します。</a:t>
            </a:r>
            <a:endParaRPr kumimoji="1" lang="en-US" altLang="ja-JP"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住所地所轄の税務署へ直接提出するか郵送します。</a:t>
            </a:r>
            <a:endParaRPr kumimoji="1" lang="en-US" altLang="ja-JP"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（書面による申告にかわり、パソコンを利用した電子申告が可能です。）</a:t>
            </a:r>
          </a:p>
        </p:txBody>
      </p:sp>
      <p:sp>
        <p:nvSpPr>
          <p:cNvPr id="17" name="Rectangle 8"/>
          <p:cNvSpPr>
            <a:spLocks noChangeArrowheads="1"/>
          </p:cNvSpPr>
          <p:nvPr/>
        </p:nvSpPr>
        <p:spPr bwMode="auto">
          <a:xfrm>
            <a:off x="4810242" y="4203387"/>
            <a:ext cx="1548000"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還付される金額</a:t>
            </a:r>
          </a:p>
        </p:txBody>
      </p:sp>
      <p:sp>
        <p:nvSpPr>
          <p:cNvPr id="15372" name="テキスト ボックス 1"/>
          <p:cNvSpPr txBox="1">
            <a:spLocks noChangeArrowheads="1"/>
          </p:cNvSpPr>
          <p:nvPr/>
        </p:nvSpPr>
        <p:spPr bwMode="auto">
          <a:xfrm>
            <a:off x="362502" y="426875"/>
            <a:ext cx="2016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還付される場合</a:t>
            </a:r>
          </a:p>
        </p:txBody>
      </p:sp>
      <p:sp>
        <p:nvSpPr>
          <p:cNvPr id="19" name="Rectangle 4"/>
          <p:cNvSpPr>
            <a:spLocks noChangeArrowheads="1"/>
          </p:cNvSpPr>
          <p:nvPr/>
        </p:nvSpPr>
        <p:spPr bwMode="auto">
          <a:xfrm>
            <a:off x="4820494" y="3307700"/>
            <a:ext cx="3075496" cy="7386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 ㉖は金額がマイナスになるため、ここには何も記入せず、㉗に「０」と記入します。</a:t>
            </a:r>
          </a:p>
        </p:txBody>
      </p:sp>
      <p:sp>
        <p:nvSpPr>
          <p:cNvPr id="21" name="正方形/長方形 20"/>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確定申告書</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8" name="図 17">
            <a:extLst>
              <a:ext uri="{FF2B5EF4-FFF2-40B4-BE49-F238E27FC236}">
                <a16:creationId xmlns:a16="http://schemas.microsoft.com/office/drawing/2014/main" id="{39CA0518-8BC0-477C-83F3-87CB4D95C5AA}"/>
              </a:ext>
            </a:extLst>
          </p:cNvPr>
          <p:cNvPicPr>
            <a:picLocks noChangeAspect="1"/>
          </p:cNvPicPr>
          <p:nvPr/>
        </p:nvPicPr>
        <p:blipFill rotWithShape="1">
          <a:blip r:embed="rId2"/>
          <a:srcRect t="3578" b="61716"/>
          <a:stretch/>
        </p:blipFill>
        <p:spPr>
          <a:xfrm>
            <a:off x="4527023" y="583410"/>
            <a:ext cx="4507369" cy="2416965"/>
          </a:xfrm>
          <a:prstGeom prst="rect">
            <a:avLst/>
          </a:prstGeom>
        </p:spPr>
      </p:pic>
      <p:pic>
        <p:nvPicPr>
          <p:cNvPr id="4" name="図 3">
            <a:extLst>
              <a:ext uri="{FF2B5EF4-FFF2-40B4-BE49-F238E27FC236}">
                <a16:creationId xmlns:a16="http://schemas.microsoft.com/office/drawing/2014/main" id="{74F4F65F-E4D7-4F18-BA9F-ACCD3803E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81" y="756241"/>
            <a:ext cx="4403695" cy="6101759"/>
          </a:xfrm>
          <a:prstGeom prst="rect">
            <a:avLst/>
          </a:prstGeom>
        </p:spPr>
      </p:pic>
      <p:sp>
        <p:nvSpPr>
          <p:cNvPr id="22" name="Rectangle 16">
            <a:extLst>
              <a:ext uri="{FF2B5EF4-FFF2-40B4-BE49-F238E27FC236}">
                <a16:creationId xmlns:a16="http://schemas.microsoft.com/office/drawing/2014/main" id="{0E8F1399-2068-4432-89E9-BE9505331830}"/>
              </a:ext>
            </a:extLst>
          </p:cNvPr>
          <p:cNvSpPr>
            <a:spLocks noChangeArrowheads="1"/>
          </p:cNvSpPr>
          <p:nvPr/>
        </p:nvSpPr>
        <p:spPr bwMode="auto">
          <a:xfrm>
            <a:off x="2444070" y="1827291"/>
            <a:ext cx="1764000" cy="144000"/>
          </a:xfrm>
          <a:prstGeom prst="rect">
            <a:avLst/>
          </a:prstGeom>
          <a:solidFill>
            <a:srgbClr val="00FF00">
              <a:alpha val="16078"/>
            </a:srgbClr>
          </a:solidFill>
          <a:ln w="38100" algn="ctr">
            <a:solidFill>
              <a:srgbClr val="00FF00"/>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23" name="Rectangle 7">
            <a:extLst>
              <a:ext uri="{FF2B5EF4-FFF2-40B4-BE49-F238E27FC236}">
                <a16:creationId xmlns:a16="http://schemas.microsoft.com/office/drawing/2014/main" id="{92EC6006-74A3-4C91-A6DB-B80BAB141145}"/>
              </a:ext>
            </a:extLst>
          </p:cNvPr>
          <p:cNvSpPr>
            <a:spLocks noChangeArrowheads="1"/>
          </p:cNvSpPr>
          <p:nvPr/>
        </p:nvSpPr>
        <p:spPr bwMode="auto">
          <a:xfrm>
            <a:off x="2444070" y="4388053"/>
            <a:ext cx="1764000" cy="144000"/>
          </a:xfrm>
          <a:prstGeom prst="rect">
            <a:avLst/>
          </a:prstGeom>
          <a:solidFill>
            <a:schemeClr val="accent2">
              <a:lumMod val="60000"/>
              <a:lumOff val="40000"/>
              <a:alpha val="16000"/>
            </a:schemeClr>
          </a:solidFill>
          <a:ln w="38100" algn="ctr">
            <a:solidFill>
              <a:srgbClr val="FF00FF"/>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24" name="右矢印 19">
            <a:extLst>
              <a:ext uri="{FF2B5EF4-FFF2-40B4-BE49-F238E27FC236}">
                <a16:creationId xmlns:a16="http://schemas.microsoft.com/office/drawing/2014/main" id="{D2A411F2-5347-420F-B33C-62FBECBF3CB0}"/>
              </a:ext>
            </a:extLst>
          </p:cNvPr>
          <p:cNvSpPr/>
          <p:nvPr/>
        </p:nvSpPr>
        <p:spPr>
          <a:xfrm rot="3355155">
            <a:off x="3298938" y="2655038"/>
            <a:ext cx="1728000" cy="277835"/>
          </a:xfrm>
          <a:prstGeom prst="rightArrow">
            <a:avLst>
              <a:gd name="adj1" fmla="val 36796"/>
              <a:gd name="adj2" fmla="val 50000"/>
            </a:avLst>
          </a:prstGeom>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右矢印 15">
            <a:extLst>
              <a:ext uri="{FF2B5EF4-FFF2-40B4-BE49-F238E27FC236}">
                <a16:creationId xmlns:a16="http://schemas.microsoft.com/office/drawing/2014/main" id="{98EB0A7B-422F-4047-8C1A-5ED276F406D8}"/>
              </a:ext>
            </a:extLst>
          </p:cNvPr>
          <p:cNvSpPr/>
          <p:nvPr/>
        </p:nvSpPr>
        <p:spPr>
          <a:xfrm rot="21388489">
            <a:off x="4323862" y="4356358"/>
            <a:ext cx="397075" cy="180179"/>
          </a:xfrm>
          <a:prstGeom prst="rightArrow">
            <a:avLst/>
          </a:prstGeom>
          <a:gradFill>
            <a:gsLst>
              <a:gs pos="0">
                <a:schemeClr val="accent2">
                  <a:lumMod val="60000"/>
                  <a:lumOff val="40000"/>
                </a:schemeClr>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右矢印 2">
            <a:extLst>
              <a:ext uri="{FF2B5EF4-FFF2-40B4-BE49-F238E27FC236}">
                <a16:creationId xmlns:a16="http://schemas.microsoft.com/office/drawing/2014/main" id="{83F6024A-86D8-4010-9F50-69084E4C55CD}"/>
              </a:ext>
            </a:extLst>
          </p:cNvPr>
          <p:cNvSpPr/>
          <p:nvPr/>
        </p:nvSpPr>
        <p:spPr>
          <a:xfrm rot="19590081">
            <a:off x="4282544" y="5513763"/>
            <a:ext cx="432000" cy="171884"/>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Rectangle 5">
            <a:extLst>
              <a:ext uri="{FF2B5EF4-FFF2-40B4-BE49-F238E27FC236}">
                <a16:creationId xmlns:a16="http://schemas.microsoft.com/office/drawing/2014/main" id="{DB618A2C-52B3-471B-B499-FC4388BF1E8C}"/>
              </a:ext>
            </a:extLst>
          </p:cNvPr>
          <p:cNvSpPr>
            <a:spLocks noChangeArrowheads="1"/>
          </p:cNvSpPr>
          <p:nvPr/>
        </p:nvSpPr>
        <p:spPr bwMode="auto">
          <a:xfrm>
            <a:off x="2283248" y="5774342"/>
            <a:ext cx="1908000" cy="468000"/>
          </a:xfrm>
          <a:prstGeom prst="rect">
            <a:avLst/>
          </a:prstGeom>
          <a:solidFill>
            <a:srgbClr val="00FFFF">
              <a:alpha val="16078"/>
            </a:srgbClr>
          </a:solidFill>
          <a:ln w="38100" algn="ctr">
            <a:solidFill>
              <a:srgbClr val="00FFFF"/>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530970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827088" y="405136"/>
            <a:ext cx="2735262" cy="677863"/>
          </a:xfrm>
          <a:prstGeom prst="rect">
            <a:avLst/>
          </a:prstGeom>
          <a:noFill/>
          <a:ln>
            <a:noFill/>
          </a:ln>
          <a:effectLst/>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C0504D"/>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申告納税制度</a:t>
            </a:r>
            <a:r>
              <a:rPr kumimoji="1" lang="ja-JP" alt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　</a:t>
            </a:r>
          </a:p>
        </p:txBody>
      </p:sp>
      <p:sp>
        <p:nvSpPr>
          <p:cNvPr id="24" name="Rectangle 3"/>
          <p:cNvSpPr>
            <a:spLocks noChangeArrowheads="1"/>
          </p:cNvSpPr>
          <p:nvPr/>
        </p:nvSpPr>
        <p:spPr bwMode="auto">
          <a:xfrm>
            <a:off x="5795963" y="376561"/>
            <a:ext cx="2735262" cy="677863"/>
          </a:xfrm>
          <a:prstGeom prst="rect">
            <a:avLst/>
          </a:prstGeom>
          <a:noFill/>
          <a:ln>
            <a:noFill/>
          </a:ln>
          <a:effectLst/>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1F497D">
                    <a:lumMod val="60000"/>
                    <a:lumOff val="40000"/>
                  </a:srgbClr>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賦課課税制度</a:t>
            </a:r>
            <a:r>
              <a:rPr kumimoji="1" lang="ja-JP" alt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　</a:t>
            </a:r>
          </a:p>
        </p:txBody>
      </p:sp>
      <p:sp>
        <p:nvSpPr>
          <p:cNvPr id="7" name="左右矢印 6"/>
          <p:cNvSpPr/>
          <p:nvPr/>
        </p:nvSpPr>
        <p:spPr>
          <a:xfrm>
            <a:off x="3695748" y="668536"/>
            <a:ext cx="1729597" cy="371522"/>
          </a:xfrm>
          <a:prstGeom prst="leftRightArrow">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2775" name="テキスト ボックス 9"/>
          <p:cNvSpPr txBox="1">
            <a:spLocks noChangeArrowheads="1"/>
          </p:cNvSpPr>
          <p:nvPr/>
        </p:nvSpPr>
        <p:spPr bwMode="auto">
          <a:xfrm>
            <a:off x="153988" y="4448499"/>
            <a:ext cx="302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納める税金の額を自ら計算して申告・納税をすること。</a:t>
            </a:r>
          </a:p>
        </p:txBody>
      </p:sp>
      <p:sp>
        <p:nvSpPr>
          <p:cNvPr id="32776" name="テキスト ボックス 12"/>
          <p:cNvSpPr txBox="1">
            <a:spLocks noChangeArrowheads="1"/>
          </p:cNvSpPr>
          <p:nvPr/>
        </p:nvSpPr>
        <p:spPr bwMode="auto">
          <a:xfrm>
            <a:off x="4422775" y="4332611"/>
            <a:ext cx="31559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税務官庁が税額を確定して、納税者に納付の通知を行なう制度。</a:t>
            </a:r>
          </a:p>
        </p:txBody>
      </p:sp>
      <p:sp>
        <p:nvSpPr>
          <p:cNvPr id="2" name="角丸四角形 1"/>
          <p:cNvSpPr/>
          <p:nvPr/>
        </p:nvSpPr>
        <p:spPr>
          <a:xfrm>
            <a:off x="7524750" y="4267524"/>
            <a:ext cx="1481138" cy="10080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個人住民税</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個人事業税　　　　</a:t>
            </a:r>
            <a:endParaRPr kumimoji="1" lang="en-US" altLang="ja-JP"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など</a:t>
            </a:r>
          </a:p>
        </p:txBody>
      </p:sp>
      <p:sp>
        <p:nvSpPr>
          <p:cNvPr id="3" name="角丸四角形 2"/>
          <p:cNvSpPr/>
          <p:nvPr/>
        </p:nvSpPr>
        <p:spPr>
          <a:xfrm>
            <a:off x="3176589" y="4313561"/>
            <a:ext cx="1081526" cy="13589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所得税</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法人税</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消費税</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など</a:t>
            </a:r>
          </a:p>
        </p:txBody>
      </p:sp>
      <p:sp>
        <p:nvSpPr>
          <p:cNvPr id="19" name="角丸四角形吹き出し 3"/>
          <p:cNvSpPr>
            <a:spLocks noChangeArrowheads="1"/>
          </p:cNvSpPr>
          <p:nvPr/>
        </p:nvSpPr>
        <p:spPr bwMode="auto">
          <a:xfrm>
            <a:off x="458130" y="1102319"/>
            <a:ext cx="3321708" cy="949444"/>
          </a:xfrm>
          <a:prstGeom prst="wedgeRoundRectCallout">
            <a:avLst>
              <a:gd name="adj1" fmla="val 1116"/>
              <a:gd name="adj2" fmla="val 100987"/>
              <a:gd name="adj3" fmla="val 16667"/>
            </a:avLst>
          </a:prstGeom>
          <a:solidFill>
            <a:schemeClr val="accent2">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「わたしの税金は○○円です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rPr>
              <a:t>ので</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お支払します。」</a:t>
            </a:r>
          </a:p>
        </p:txBody>
      </p:sp>
      <p:sp>
        <p:nvSpPr>
          <p:cNvPr id="20" name="角丸四角形吹き出し 3"/>
          <p:cNvSpPr>
            <a:spLocks noChangeArrowheads="1"/>
          </p:cNvSpPr>
          <p:nvPr/>
        </p:nvSpPr>
        <p:spPr bwMode="auto">
          <a:xfrm>
            <a:off x="5363614" y="1102319"/>
            <a:ext cx="3353462" cy="949444"/>
          </a:xfrm>
          <a:prstGeom prst="wedgeRoundRectCallout">
            <a:avLst>
              <a:gd name="adj1" fmla="val 1658"/>
              <a:gd name="adj2" fmla="val 100362"/>
              <a:gd name="adj3" fmla="val 16667"/>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「あなたの税金は○○円です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rPr>
              <a:t>ので</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お支払いください。」</a:t>
            </a:r>
          </a:p>
        </p:txBody>
      </p:sp>
      <p:sp>
        <p:nvSpPr>
          <p:cNvPr id="6" name="右矢印 5"/>
          <p:cNvSpPr/>
          <p:nvPr/>
        </p:nvSpPr>
        <p:spPr>
          <a:xfrm>
            <a:off x="2555776" y="2603774"/>
            <a:ext cx="3384376" cy="216024"/>
          </a:xfrm>
          <a:prstGeom prst="rightArrow">
            <a:avLst/>
          </a:prstGeom>
          <a:solidFill>
            <a:schemeClr val="tx2">
              <a:lumMod val="7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6" name="Rectangle 34"/>
          <p:cNvSpPr>
            <a:spLocks noChangeArrowheads="1"/>
          </p:cNvSpPr>
          <p:nvPr/>
        </p:nvSpPr>
        <p:spPr bwMode="auto">
          <a:xfrm>
            <a:off x="3592513" y="2313311"/>
            <a:ext cx="1327150" cy="334963"/>
          </a:xfrm>
          <a:prstGeom prst="rect">
            <a:avLst/>
          </a:prstGeom>
          <a:no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504D"/>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申告・納税</a:t>
            </a:r>
          </a:p>
        </p:txBody>
      </p:sp>
      <p:sp>
        <p:nvSpPr>
          <p:cNvPr id="18" name="左矢印 17"/>
          <p:cNvSpPr/>
          <p:nvPr/>
        </p:nvSpPr>
        <p:spPr>
          <a:xfrm>
            <a:off x="2555776" y="3313591"/>
            <a:ext cx="3444974" cy="208827"/>
          </a:xfrm>
          <a:prstGeom prst="leftArrow">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7" name="Rectangle 34"/>
          <p:cNvSpPr>
            <a:spLocks noChangeArrowheads="1"/>
          </p:cNvSpPr>
          <p:nvPr/>
        </p:nvSpPr>
        <p:spPr bwMode="auto">
          <a:xfrm>
            <a:off x="3995738" y="3026099"/>
            <a:ext cx="627062" cy="334962"/>
          </a:xfrm>
          <a:prstGeom prst="rect">
            <a:avLst/>
          </a:prstGeom>
          <a:no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58ED5"/>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通知</a:t>
            </a:r>
          </a:p>
        </p:txBody>
      </p:sp>
      <p:sp>
        <p:nvSpPr>
          <p:cNvPr id="22" name="角丸四角形 21"/>
          <p:cNvSpPr/>
          <p:nvPr/>
        </p:nvSpPr>
        <p:spPr>
          <a:xfrm>
            <a:off x="5363613" y="5413699"/>
            <a:ext cx="3358976" cy="360362"/>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地方税では、原則的に採用　</a:t>
            </a:r>
          </a:p>
        </p:txBody>
      </p:sp>
      <p:grpSp>
        <p:nvGrpSpPr>
          <p:cNvPr id="8" name="グループ化 7"/>
          <p:cNvGrpSpPr>
            <a:grpSpLocks/>
          </p:cNvGrpSpPr>
          <p:nvPr/>
        </p:nvGrpSpPr>
        <p:grpSpPr bwMode="auto">
          <a:xfrm>
            <a:off x="252413" y="5161342"/>
            <a:ext cx="3527425" cy="1476604"/>
            <a:chOff x="252413" y="5121200"/>
            <a:chExt cx="3527425" cy="1476450"/>
          </a:xfrm>
        </p:grpSpPr>
        <p:sp>
          <p:nvSpPr>
            <p:cNvPr id="23" name="星 16 22"/>
            <p:cNvSpPr/>
            <p:nvPr/>
          </p:nvSpPr>
          <p:spPr>
            <a:xfrm>
              <a:off x="337889" y="5121200"/>
              <a:ext cx="2792928" cy="936104"/>
            </a:xfrm>
            <a:prstGeom prst="star16">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申告には期限がある！！</a:t>
              </a:r>
            </a:p>
          </p:txBody>
        </p:sp>
        <p:sp>
          <p:nvSpPr>
            <p:cNvPr id="28" name="角丸四角形 27"/>
            <p:cNvSpPr/>
            <p:nvPr/>
          </p:nvSpPr>
          <p:spPr>
            <a:xfrm>
              <a:off x="252413" y="6092878"/>
              <a:ext cx="3527425" cy="504772"/>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法定申告期限</a:t>
              </a:r>
            </a:p>
          </p:txBody>
        </p:sp>
      </p:grpSp>
      <p:pic>
        <p:nvPicPr>
          <p:cNvPr id="327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25728" y="2584825"/>
            <a:ext cx="2005497" cy="15033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右矢印 24"/>
          <p:cNvSpPr/>
          <p:nvPr/>
        </p:nvSpPr>
        <p:spPr>
          <a:xfrm>
            <a:off x="2576412" y="3848342"/>
            <a:ext cx="3384376" cy="216024"/>
          </a:xfrm>
          <a:prstGeom prst="rightArrow">
            <a:avLst/>
          </a:prstGeom>
          <a:solidFill>
            <a:schemeClr val="tx2">
              <a:lumMod val="7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3998913" y="3570611"/>
            <a:ext cx="646112" cy="3683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58ED5"/>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納税</a:t>
            </a:r>
          </a:p>
        </p:txBody>
      </p:sp>
      <p:grpSp>
        <p:nvGrpSpPr>
          <p:cNvPr id="9" name="グループ化 8"/>
          <p:cNvGrpSpPr/>
          <p:nvPr/>
        </p:nvGrpSpPr>
        <p:grpSpPr>
          <a:xfrm>
            <a:off x="337889" y="2496271"/>
            <a:ext cx="1761968" cy="1952228"/>
            <a:chOff x="153988" y="2030413"/>
            <a:chExt cx="2112962" cy="2235200"/>
          </a:xfrm>
        </p:grpSpPr>
        <p:pic>
          <p:nvPicPr>
            <p:cNvPr id="3279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888" y="2155397"/>
              <a:ext cx="962026"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388" y="2975673"/>
              <a:ext cx="69850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 4"/>
            <p:cNvSpPr/>
            <p:nvPr/>
          </p:nvSpPr>
          <p:spPr>
            <a:xfrm>
              <a:off x="153988" y="2030413"/>
              <a:ext cx="2112962" cy="2235200"/>
            </a:xfrm>
            <a:prstGeom prst="roundRect">
              <a:avLst>
                <a:gd name="adj" fmla="val 917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grpSp>
      <p:sp>
        <p:nvSpPr>
          <p:cNvPr id="29" name="円/楕円 28"/>
          <p:cNvSpPr/>
          <p:nvPr/>
        </p:nvSpPr>
        <p:spPr>
          <a:xfrm>
            <a:off x="7706396" y="2191670"/>
            <a:ext cx="1299491" cy="3571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税務官庁</a:t>
            </a:r>
          </a:p>
        </p:txBody>
      </p:sp>
      <p:sp>
        <p:nvSpPr>
          <p:cNvPr id="30" name="円/楕円 29"/>
          <p:cNvSpPr/>
          <p:nvPr/>
        </p:nvSpPr>
        <p:spPr>
          <a:xfrm>
            <a:off x="78129" y="2123605"/>
            <a:ext cx="1173163" cy="3571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納税者</a:t>
            </a:r>
          </a:p>
        </p:txBody>
      </p:sp>
      <p:sp>
        <p:nvSpPr>
          <p:cNvPr id="32" name="正方形/長方形 31"/>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申告納税制度</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3" name="図 12">
            <a:extLst>
              <a:ext uri="{FF2B5EF4-FFF2-40B4-BE49-F238E27FC236}">
                <a16:creationId xmlns:a16="http://schemas.microsoft.com/office/drawing/2014/main" id="{6C71270D-DDB6-4CC1-BE00-4F93C2FC7F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8725" y="3015303"/>
            <a:ext cx="452939" cy="1203119"/>
          </a:xfrm>
          <a:prstGeom prst="rect">
            <a:avLst/>
          </a:prstGeom>
        </p:spPr>
      </p:pic>
    </p:spTree>
    <p:extLst>
      <p:ext uri="{BB962C8B-B14F-4D97-AF65-F5344CB8AC3E}">
        <p14:creationId xmlns:p14="http://schemas.microsoft.com/office/powerpoint/2010/main" val="3090932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remove" grpId="0" nodeType="afterEffect">
                                  <p:stCondLst>
                                    <p:cond delay="0"/>
                                  </p:stCondLst>
                                  <p:childTnLst>
                                    <p:animScale>
                                      <p:cBhvr>
                                        <p:cTn id="6" dur="2000" fill="hold"/>
                                        <p:tgtEl>
                                          <p:spTgt spid="95235"/>
                                        </p:tgtEl>
                                      </p:cBhvr>
                                      <p:by x="150000" y="150000"/>
                                    </p:animScale>
                                  </p:childTnLst>
                                </p:cTn>
                              </p:par>
                            </p:childTnLst>
                          </p:cTn>
                        </p:par>
                        <p:par>
                          <p:cTn id="7" fill="hold" nodeType="afterGroup">
                            <p:stCondLst>
                              <p:cond delay="2000"/>
                            </p:stCondLst>
                            <p:childTnLst>
                              <p:par>
                                <p:cTn id="8" presetID="53" presetClass="entr" presetSubtype="16" fill="hold" grpId="0" nodeType="afterEffect">
                                  <p:stCondLst>
                                    <p:cond delay="1000"/>
                                  </p:stCondLst>
                                  <p:childTnLst>
                                    <p:set>
                                      <p:cBhvr>
                                        <p:cTn id="9" dur="1" fill="hold">
                                          <p:stCondLst>
                                            <p:cond delay="0"/>
                                          </p:stCondLst>
                                        </p:cTn>
                                        <p:tgtEl>
                                          <p:spTgt spid="32775"/>
                                        </p:tgtEl>
                                        <p:attrNameLst>
                                          <p:attrName>style.visibility</p:attrName>
                                        </p:attrNameLst>
                                      </p:cBhvr>
                                      <p:to>
                                        <p:strVal val="visible"/>
                                      </p:to>
                                    </p:set>
                                    <p:anim calcmode="lin" valueType="num">
                                      <p:cBhvr>
                                        <p:cTn id="10" dur="2000" fill="hold"/>
                                        <p:tgtEl>
                                          <p:spTgt spid="32775"/>
                                        </p:tgtEl>
                                        <p:attrNameLst>
                                          <p:attrName>ppt_w</p:attrName>
                                        </p:attrNameLst>
                                      </p:cBhvr>
                                      <p:tavLst>
                                        <p:tav tm="0">
                                          <p:val>
                                            <p:fltVal val="0"/>
                                          </p:val>
                                        </p:tav>
                                        <p:tav tm="100000">
                                          <p:val>
                                            <p:strVal val="#ppt_w"/>
                                          </p:val>
                                        </p:tav>
                                      </p:tavLst>
                                    </p:anim>
                                    <p:anim calcmode="lin" valueType="num">
                                      <p:cBhvr>
                                        <p:cTn id="11" dur="2000" fill="hold"/>
                                        <p:tgtEl>
                                          <p:spTgt spid="32775"/>
                                        </p:tgtEl>
                                        <p:attrNameLst>
                                          <p:attrName>ppt_h</p:attrName>
                                        </p:attrNameLst>
                                      </p:cBhvr>
                                      <p:tavLst>
                                        <p:tav tm="0">
                                          <p:val>
                                            <p:fltVal val="0"/>
                                          </p:val>
                                        </p:tav>
                                        <p:tav tm="100000">
                                          <p:val>
                                            <p:strVal val="#ppt_h"/>
                                          </p:val>
                                        </p:tav>
                                      </p:tavLst>
                                    </p:anim>
                                    <p:animEffect transition="in" filter="fade">
                                      <p:cBhvr>
                                        <p:cTn id="12" dur="2000"/>
                                        <p:tgtEl>
                                          <p:spTgt spid="32775"/>
                                        </p:tgtEl>
                                      </p:cBhvr>
                                    </p:animEffect>
                                  </p:childTnLst>
                                </p:cTn>
                              </p:par>
                            </p:childTnLst>
                          </p:cTn>
                        </p:par>
                        <p:par>
                          <p:cTn id="13" fill="hold" nodeType="afterGroup">
                            <p:stCondLst>
                              <p:cond delay="5000"/>
                            </p:stCondLst>
                            <p:childTnLst>
                              <p:par>
                                <p:cTn id="14" presetID="42"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anim calcmode="lin" valueType="num">
                                      <p:cBhvr>
                                        <p:cTn id="17" dur="2000" fill="hold"/>
                                        <p:tgtEl>
                                          <p:spTgt spid="19"/>
                                        </p:tgtEl>
                                        <p:attrNameLst>
                                          <p:attrName>ppt_x</p:attrName>
                                        </p:attrNameLst>
                                      </p:cBhvr>
                                      <p:tavLst>
                                        <p:tav tm="0">
                                          <p:val>
                                            <p:strVal val="#ppt_x"/>
                                          </p:val>
                                        </p:tav>
                                        <p:tav tm="100000">
                                          <p:val>
                                            <p:strVal val="#ppt_x"/>
                                          </p:val>
                                        </p:tav>
                                      </p:tavLst>
                                    </p:anim>
                                    <p:anim calcmode="lin" valueType="num">
                                      <p:cBhvr>
                                        <p:cTn id="18" dur="2000" fill="hold"/>
                                        <p:tgtEl>
                                          <p:spTgt spid="19"/>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7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2000" fill="hold"/>
                                        <p:tgtEl>
                                          <p:spTgt spid="3"/>
                                        </p:tgtEl>
                                        <p:attrNameLst>
                                          <p:attrName>ppt_x</p:attrName>
                                        </p:attrNameLst>
                                      </p:cBhvr>
                                      <p:tavLst>
                                        <p:tav tm="0">
                                          <p:val>
                                            <p:strVal val="#ppt_x"/>
                                          </p:val>
                                        </p:tav>
                                        <p:tav tm="100000">
                                          <p:val>
                                            <p:strVal val="#ppt_x"/>
                                          </p:val>
                                        </p:tav>
                                      </p:tavLst>
                                    </p:anim>
                                    <p:anim calcmode="lin" valueType="num">
                                      <p:cBhvr additive="base">
                                        <p:cTn id="23" dur="2000" fill="hold"/>
                                        <p:tgtEl>
                                          <p:spTgt spid="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9000"/>
                            </p:stCondLst>
                            <p:childTnLst>
                              <p:par>
                                <p:cTn id="25" presetID="22" presetClass="entr" presetSubtype="8" fill="hold" nodeType="afterEffect">
                                  <p:stCondLst>
                                    <p:cond delay="20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2000"/>
                                        <p:tgtEl>
                                          <p:spTgt spid="6"/>
                                        </p:tgtEl>
                                      </p:cBhvr>
                                    </p:animEffect>
                                  </p:childTnLst>
                                </p:cTn>
                              </p:par>
                              <p:par>
                                <p:cTn id="28" presetID="22" presetClass="entr" presetSubtype="1" fill="hold" grpId="0" nodeType="withEffect">
                                  <p:stCondLst>
                                    <p:cond delay="250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1000"/>
                                        <p:tgtEl>
                                          <p:spTgt spid="26"/>
                                        </p:tgtEl>
                                      </p:cBhvr>
                                    </p:animEffect>
                                  </p:childTnLst>
                                </p:cTn>
                              </p:par>
                            </p:childTnLst>
                          </p:cTn>
                        </p:par>
                        <p:par>
                          <p:cTn id="31" fill="hold" nodeType="afterGroup">
                            <p:stCondLst>
                              <p:cond delay="13000"/>
                            </p:stCondLst>
                            <p:childTnLst>
                              <p:par>
                                <p:cTn id="32" presetID="42" presetClass="entr" presetSubtype="0" fill="hold" nodeType="after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14500"/>
                            </p:stCondLst>
                            <p:childTnLst>
                              <p:par>
                                <p:cTn id="38" presetID="6" presetClass="emph" presetSubtype="0" fill="remove" grpId="0" nodeType="afterEffect">
                                  <p:stCondLst>
                                    <p:cond delay="1500"/>
                                  </p:stCondLst>
                                  <p:childTnLst>
                                    <p:animScale>
                                      <p:cBhvr>
                                        <p:cTn id="39" dur="2000" fill="hold"/>
                                        <p:tgtEl>
                                          <p:spTgt spid="24"/>
                                        </p:tgtEl>
                                      </p:cBhvr>
                                      <p:by x="150000" y="150000"/>
                                    </p:animScale>
                                  </p:childTnLst>
                                </p:cTn>
                              </p:par>
                            </p:childTnLst>
                          </p:cTn>
                        </p:par>
                        <p:par>
                          <p:cTn id="40" fill="hold" nodeType="afterGroup">
                            <p:stCondLst>
                              <p:cond delay="18000"/>
                            </p:stCondLst>
                            <p:childTnLst>
                              <p:par>
                                <p:cTn id="41" presetID="53" presetClass="entr" presetSubtype="16" fill="hold" grpId="0" nodeType="afterEffect">
                                  <p:stCondLst>
                                    <p:cond delay="1000"/>
                                  </p:stCondLst>
                                  <p:childTnLst>
                                    <p:set>
                                      <p:cBhvr>
                                        <p:cTn id="42" dur="1" fill="hold">
                                          <p:stCondLst>
                                            <p:cond delay="0"/>
                                          </p:stCondLst>
                                        </p:cTn>
                                        <p:tgtEl>
                                          <p:spTgt spid="32776"/>
                                        </p:tgtEl>
                                        <p:attrNameLst>
                                          <p:attrName>style.visibility</p:attrName>
                                        </p:attrNameLst>
                                      </p:cBhvr>
                                      <p:to>
                                        <p:strVal val="visible"/>
                                      </p:to>
                                    </p:set>
                                    <p:anim calcmode="lin" valueType="num">
                                      <p:cBhvr>
                                        <p:cTn id="43" dur="2000" fill="hold"/>
                                        <p:tgtEl>
                                          <p:spTgt spid="32776"/>
                                        </p:tgtEl>
                                        <p:attrNameLst>
                                          <p:attrName>ppt_w</p:attrName>
                                        </p:attrNameLst>
                                      </p:cBhvr>
                                      <p:tavLst>
                                        <p:tav tm="0">
                                          <p:val>
                                            <p:fltVal val="0"/>
                                          </p:val>
                                        </p:tav>
                                        <p:tav tm="100000">
                                          <p:val>
                                            <p:strVal val="#ppt_w"/>
                                          </p:val>
                                        </p:tav>
                                      </p:tavLst>
                                    </p:anim>
                                    <p:anim calcmode="lin" valueType="num">
                                      <p:cBhvr>
                                        <p:cTn id="44" dur="2000" fill="hold"/>
                                        <p:tgtEl>
                                          <p:spTgt spid="32776"/>
                                        </p:tgtEl>
                                        <p:attrNameLst>
                                          <p:attrName>ppt_h</p:attrName>
                                        </p:attrNameLst>
                                      </p:cBhvr>
                                      <p:tavLst>
                                        <p:tav tm="0">
                                          <p:val>
                                            <p:fltVal val="0"/>
                                          </p:val>
                                        </p:tav>
                                        <p:tav tm="100000">
                                          <p:val>
                                            <p:strVal val="#ppt_h"/>
                                          </p:val>
                                        </p:tav>
                                      </p:tavLst>
                                    </p:anim>
                                    <p:animEffect transition="in" filter="fade">
                                      <p:cBhvr>
                                        <p:cTn id="45" dur="2000"/>
                                        <p:tgtEl>
                                          <p:spTgt spid="32776"/>
                                        </p:tgtEl>
                                      </p:cBhvr>
                                    </p:animEffect>
                                  </p:childTnLst>
                                </p:cTn>
                              </p:par>
                            </p:childTnLst>
                          </p:cTn>
                        </p:par>
                        <p:par>
                          <p:cTn id="46" fill="hold" nodeType="afterGroup">
                            <p:stCondLst>
                              <p:cond delay="21000"/>
                            </p:stCondLst>
                            <p:childTnLst>
                              <p:par>
                                <p:cTn id="47" presetID="42"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2000"/>
                                        <p:tgtEl>
                                          <p:spTgt spid="20"/>
                                        </p:tgtEl>
                                      </p:cBhvr>
                                    </p:animEffect>
                                    <p:anim calcmode="lin" valueType="num">
                                      <p:cBhvr>
                                        <p:cTn id="50" dur="2000" fill="hold"/>
                                        <p:tgtEl>
                                          <p:spTgt spid="20"/>
                                        </p:tgtEl>
                                        <p:attrNameLst>
                                          <p:attrName>ppt_x</p:attrName>
                                        </p:attrNameLst>
                                      </p:cBhvr>
                                      <p:tavLst>
                                        <p:tav tm="0">
                                          <p:val>
                                            <p:strVal val="#ppt_x"/>
                                          </p:val>
                                        </p:tav>
                                        <p:tav tm="100000">
                                          <p:val>
                                            <p:strVal val="#ppt_x"/>
                                          </p:val>
                                        </p:tav>
                                      </p:tavLst>
                                    </p:anim>
                                    <p:anim calcmode="lin" valueType="num">
                                      <p:cBhvr>
                                        <p:cTn id="51" dur="2000" fill="hold"/>
                                        <p:tgtEl>
                                          <p:spTgt spid="20"/>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23000"/>
                            </p:stCondLst>
                            <p:childTnLst>
                              <p:par>
                                <p:cTn id="53" presetID="2" presetClass="entr" presetSubtype="4" fill="hold" grpId="0" nodeType="afterEffect">
                                  <p:stCondLst>
                                    <p:cond delay="50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2000" fill="hold"/>
                                        <p:tgtEl>
                                          <p:spTgt spid="2"/>
                                        </p:tgtEl>
                                        <p:attrNameLst>
                                          <p:attrName>ppt_x</p:attrName>
                                        </p:attrNameLst>
                                      </p:cBhvr>
                                      <p:tavLst>
                                        <p:tav tm="0">
                                          <p:val>
                                            <p:strVal val="#ppt_x"/>
                                          </p:val>
                                        </p:tav>
                                        <p:tav tm="100000">
                                          <p:val>
                                            <p:strVal val="#ppt_x"/>
                                          </p:val>
                                        </p:tav>
                                      </p:tavLst>
                                    </p:anim>
                                    <p:anim calcmode="lin" valueType="num">
                                      <p:cBhvr additive="base">
                                        <p:cTn id="56" dur="2000" fill="hold"/>
                                        <p:tgtEl>
                                          <p:spTgt spid="2"/>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25500"/>
                            </p:stCondLst>
                            <p:childTnLst>
                              <p:par>
                                <p:cTn id="58" presetID="22" presetClass="entr" presetSubtype="2" fill="hold" nodeType="afterEffect">
                                  <p:stCondLst>
                                    <p:cond delay="200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2000"/>
                                        <p:tgtEl>
                                          <p:spTgt spid="18"/>
                                        </p:tgtEl>
                                      </p:cBhvr>
                                    </p:animEffect>
                                  </p:childTnLst>
                                </p:cTn>
                              </p:par>
                              <p:par>
                                <p:cTn id="61" presetID="22" presetClass="entr" presetSubtype="1" fill="hold" grpId="0" nodeType="withEffect">
                                  <p:stCondLst>
                                    <p:cond delay="250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1000"/>
                                        <p:tgtEl>
                                          <p:spTgt spid="27"/>
                                        </p:tgtEl>
                                      </p:cBhvr>
                                    </p:animEffect>
                                  </p:childTnLst>
                                </p:cTn>
                              </p:par>
                            </p:childTnLst>
                          </p:cTn>
                        </p:par>
                        <p:par>
                          <p:cTn id="64" fill="hold" nodeType="afterGroup">
                            <p:stCondLst>
                              <p:cond delay="29500"/>
                            </p:stCondLst>
                            <p:childTnLst>
                              <p:par>
                                <p:cTn id="65" presetID="22" presetClass="entr" presetSubtype="8" fill="hold" nodeType="afterEffect">
                                  <p:stCondLst>
                                    <p:cond delay="150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2000"/>
                                        <p:tgtEl>
                                          <p:spTgt spid="25"/>
                                        </p:tgtEl>
                                      </p:cBhvr>
                                    </p:animEffect>
                                  </p:childTnLst>
                                </p:cTn>
                              </p:par>
                              <p:par>
                                <p:cTn id="68" presetID="22" presetClass="entr" presetSubtype="1" fill="hold" grpId="0" nodeType="withEffect">
                                  <p:stCondLst>
                                    <p:cond delay="2000"/>
                                  </p:stCondLst>
                                  <p:childTnLst>
                                    <p:set>
                                      <p:cBhvr>
                                        <p:cTn id="69" dur="1" fill="hold">
                                          <p:stCondLst>
                                            <p:cond delay="0"/>
                                          </p:stCondLst>
                                        </p:cTn>
                                        <p:tgtEl>
                                          <p:spTgt spid="4"/>
                                        </p:tgtEl>
                                        <p:attrNameLst>
                                          <p:attrName>style.visibility</p:attrName>
                                        </p:attrNameLst>
                                      </p:cBhvr>
                                      <p:to>
                                        <p:strVal val="visible"/>
                                      </p:to>
                                    </p:set>
                                    <p:animEffect transition="in" filter="wipe(up)">
                                      <p:cBhvr>
                                        <p:cTn id="70" dur="1000"/>
                                        <p:tgtEl>
                                          <p:spTgt spid="4"/>
                                        </p:tgtEl>
                                      </p:cBhvr>
                                    </p:animEffect>
                                  </p:childTnLst>
                                </p:cTn>
                              </p:par>
                            </p:childTnLst>
                          </p:cTn>
                        </p:par>
                        <p:par>
                          <p:cTn id="71" fill="hold" nodeType="afterGroup">
                            <p:stCondLst>
                              <p:cond delay="33000"/>
                            </p:stCondLst>
                            <p:childTnLst>
                              <p:par>
                                <p:cTn id="72" presetID="42" presetClass="entr" presetSubtype="0" fill="hold" grpId="0" nodeType="afterEffect">
                                  <p:stCondLst>
                                    <p:cond delay="50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P spid="24" grpId="0"/>
      <p:bldP spid="32775" grpId="0"/>
      <p:bldP spid="32776" grpId="0"/>
      <p:bldP spid="2" grpId="0" animBg="1"/>
      <p:bldP spid="3" grpId="0" animBg="1"/>
      <p:bldP spid="26" grpId="0"/>
      <p:bldP spid="27" grpId="0"/>
      <p:bldP spid="22"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1052" y="589290"/>
            <a:ext cx="3059956" cy="50405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税理士とは？</a:t>
            </a:r>
          </a:p>
        </p:txBody>
      </p:sp>
      <p:sp>
        <p:nvSpPr>
          <p:cNvPr id="13" name="正方形/長方形 12"/>
          <p:cNvSpPr/>
          <p:nvPr/>
        </p:nvSpPr>
        <p:spPr>
          <a:xfrm>
            <a:off x="215900" y="4485863"/>
            <a:ext cx="3059956" cy="50405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税理士の仕事</a:t>
            </a:r>
          </a:p>
        </p:txBody>
      </p:sp>
      <p:grpSp>
        <p:nvGrpSpPr>
          <p:cNvPr id="5" name="グループ化 4"/>
          <p:cNvGrpSpPr>
            <a:grpSpLocks/>
          </p:cNvGrpSpPr>
          <p:nvPr/>
        </p:nvGrpSpPr>
        <p:grpSpPr bwMode="auto">
          <a:xfrm>
            <a:off x="4987283" y="859008"/>
            <a:ext cx="3868738" cy="3384550"/>
            <a:chOff x="5063868" y="638250"/>
            <a:chExt cx="3868222" cy="3384099"/>
          </a:xfrm>
        </p:grpSpPr>
        <p:grpSp>
          <p:nvGrpSpPr>
            <p:cNvPr id="9" name="Group 26"/>
            <p:cNvGrpSpPr>
              <a:grpSpLocks/>
            </p:cNvGrpSpPr>
            <p:nvPr/>
          </p:nvGrpSpPr>
          <p:grpSpPr bwMode="auto">
            <a:xfrm>
              <a:off x="5063868" y="638250"/>
              <a:ext cx="3868222" cy="3384099"/>
              <a:chOff x="-1584" y="3091"/>
              <a:chExt cx="5398" cy="745"/>
            </a:xfrm>
            <a:solidFill>
              <a:srgbClr val="CCFF99"/>
            </a:solidFill>
          </p:grpSpPr>
          <p:sp>
            <p:nvSpPr>
              <p:cNvPr id="10" name="AutoShape 27"/>
              <p:cNvSpPr>
                <a:spLocks noChangeArrowheads="1"/>
              </p:cNvSpPr>
              <p:nvPr/>
            </p:nvSpPr>
            <p:spPr bwMode="auto">
              <a:xfrm>
                <a:off x="-1584" y="3091"/>
                <a:ext cx="5398" cy="745"/>
              </a:xfrm>
              <a:prstGeom prst="roundRect">
                <a:avLst>
                  <a:gd name="adj" fmla="val 11431"/>
                </a:avLst>
              </a:prstGeom>
              <a:grpFill/>
              <a:ln w="9525" algn="ctr">
                <a:solidFill>
                  <a:srgbClr val="92D05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1" name="Rectangle 28"/>
              <p:cNvSpPr>
                <a:spLocks noChangeArrowheads="1"/>
              </p:cNvSpPr>
              <p:nvPr/>
            </p:nvSpPr>
            <p:spPr bwMode="auto">
              <a:xfrm>
                <a:off x="-515" y="3138"/>
                <a:ext cx="3499" cy="95"/>
              </a:xfrm>
              <a:prstGeom prst="rect">
                <a:avLst/>
              </a:prstGeom>
              <a:grpFill/>
              <a:ln w="9525" algn="ctr">
                <a:noFill/>
                <a:miter lim="800000"/>
                <a:headEnd/>
                <a:tailEnd/>
              </a:ln>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税理士の使命 </a:t>
                </a:r>
              </a:p>
            </p:txBody>
          </p:sp>
          <p:sp>
            <p:nvSpPr>
              <p:cNvPr id="12" name="Rectangle 29"/>
              <p:cNvSpPr>
                <a:spLocks noChangeArrowheads="1"/>
              </p:cNvSpPr>
              <p:nvPr/>
            </p:nvSpPr>
            <p:spPr bwMode="auto">
              <a:xfrm>
                <a:off x="-1170" y="3301"/>
                <a:ext cx="4809" cy="488"/>
              </a:xfrm>
              <a:prstGeom prst="rect">
                <a:avLst/>
              </a:prstGeom>
              <a:grpFill/>
              <a:ln w="9525" algn="ctr">
                <a:noFill/>
                <a:miter lim="800000"/>
                <a:headEnd/>
                <a:tailEnd/>
              </a:ln>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税務に関する専門家として、独立した公正な立場において、申告納税制度の理念に</a:t>
                </a:r>
                <a:r>
                  <a:rPr kumimoji="1" lang="ja-JP" altLang="en-US" sz="2000" i="0" u="none" strike="noStrike" kern="1200" cap="none" spc="0" normalizeH="0" baseline="0" noProof="0" dirty="0" err="1">
                    <a:ln>
                      <a:noFill/>
                    </a:ln>
                    <a:solidFill>
                      <a:prstClr val="black"/>
                    </a:solidFill>
                    <a:effectLst/>
                    <a:uLnTx/>
                    <a:uFillTx/>
                    <a:latin typeface="HG丸ｺﾞｼｯｸM-PRO" pitchFamily="50" charset="-128"/>
                    <a:ea typeface="HG丸ｺﾞｼｯｸM-PRO" pitchFamily="50" charset="-128"/>
                  </a:rPr>
                  <a:t>そつて</a:t>
                </a:r>
                <a:r>
                  <a:rPr kumimoji="1" lang="ja-JP" altLang="en-US" sz="200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rPr>
                  <a:t>、納税義務者の信頼にこたえ、租税に関する法令に規定された納税義務の適正な実現を図ることを使命とする。 </a:t>
                </a:r>
              </a:p>
            </p:txBody>
          </p:sp>
        </p:grpSp>
        <p:sp>
          <p:nvSpPr>
            <p:cNvPr id="34832" name="テキスト ボックス 1"/>
            <p:cNvSpPr txBox="1">
              <a:spLocks noChangeArrowheads="1"/>
            </p:cNvSpPr>
            <p:nvPr/>
          </p:nvSpPr>
          <p:spPr bwMode="auto">
            <a:xfrm>
              <a:off x="5979333" y="1282792"/>
              <a:ext cx="2010307" cy="30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rPr>
                <a:t>（税理士法第</a:t>
              </a:r>
              <a:r>
                <a:rPr kumimoji="1" lang="en-US" altLang="ja-JP" sz="1400" b="0"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rPr>
                <a:t>1</a:t>
              </a:r>
              <a:r>
                <a:rPr kumimoji="1" lang="ja-JP" altLang="en-US" sz="1400" b="0"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rPr>
                <a:t>条）</a:t>
              </a:r>
            </a:p>
          </p:txBody>
        </p:sp>
      </p:grpSp>
      <p:grpSp>
        <p:nvGrpSpPr>
          <p:cNvPr id="6" name="グループ化 5"/>
          <p:cNvGrpSpPr>
            <a:grpSpLocks/>
          </p:cNvGrpSpPr>
          <p:nvPr/>
        </p:nvGrpSpPr>
        <p:grpSpPr bwMode="auto">
          <a:xfrm>
            <a:off x="900113" y="4737904"/>
            <a:ext cx="7877175" cy="2435225"/>
            <a:chOff x="899592" y="4329100"/>
            <a:chExt cx="7877696" cy="2435721"/>
          </a:xfrm>
        </p:grpSpPr>
        <p:graphicFrame>
          <p:nvGraphicFramePr>
            <p:cNvPr id="15" name="図表 14"/>
            <p:cNvGraphicFramePr/>
            <p:nvPr>
              <p:extLst>
                <p:ext uri="{D42A27DB-BD31-4B8C-83A1-F6EECF244321}">
                  <p14:modId xmlns:p14="http://schemas.microsoft.com/office/powerpoint/2010/main" val="1225311416"/>
                </p:ext>
              </p:extLst>
            </p:nvPr>
          </p:nvGraphicFramePr>
          <p:xfrm>
            <a:off x="899592" y="4329100"/>
            <a:ext cx="7321352" cy="2435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34" name="テキスト ボックス 15"/>
            <p:cNvSpPr txBox="1">
              <a:spLocks noChangeArrowheads="1"/>
            </p:cNvSpPr>
            <p:nvPr/>
          </p:nvSpPr>
          <p:spPr bwMode="auto">
            <a:xfrm>
              <a:off x="7840663" y="6084888"/>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など</a:t>
              </a:r>
            </a:p>
          </p:txBody>
        </p:sp>
      </p:grpSp>
      <p:sp>
        <p:nvSpPr>
          <p:cNvPr id="8" name="角丸四角形吹き出し 7"/>
          <p:cNvSpPr/>
          <p:nvPr/>
        </p:nvSpPr>
        <p:spPr bwMode="auto">
          <a:xfrm>
            <a:off x="288280" y="3442446"/>
            <a:ext cx="4272962" cy="812405"/>
          </a:xfrm>
          <a:prstGeom prst="wedgeRoundRectCallout">
            <a:avLst>
              <a:gd name="adj1" fmla="val 7937"/>
              <a:gd name="adj2" fmla="val -70835"/>
              <a:gd name="adj3" fmla="val 16667"/>
            </a:avLst>
          </a:prstGeom>
          <a:solidFill>
            <a:srgbClr val="CCFF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法律によって国から資格を与えられた税務に関するスペシャリストです。</a:t>
            </a:r>
            <a:endParaRPr kumimoji="1" lang="ja-JP"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税理士の仕事</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2" name="グループ化 1">
            <a:extLst>
              <a:ext uri="{FF2B5EF4-FFF2-40B4-BE49-F238E27FC236}">
                <a16:creationId xmlns:a16="http://schemas.microsoft.com/office/drawing/2014/main" id="{0CCDF738-7A23-4BCD-AB25-7751D002F47A}"/>
              </a:ext>
            </a:extLst>
          </p:cNvPr>
          <p:cNvGrpSpPr/>
          <p:nvPr/>
        </p:nvGrpSpPr>
        <p:grpSpPr>
          <a:xfrm>
            <a:off x="186678" y="1476366"/>
            <a:ext cx="3360445" cy="2087569"/>
            <a:chOff x="186678" y="1476366"/>
            <a:chExt cx="3360445" cy="2087569"/>
          </a:xfrm>
        </p:grpSpPr>
        <p:pic>
          <p:nvPicPr>
            <p:cNvPr id="16" name="Picture 2" descr="C:\Users\takahashi\Desktop\meishi_ma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7124"/>
            <a:stretch/>
          </p:blipFill>
          <p:spPr bwMode="auto">
            <a:xfrm>
              <a:off x="186678" y="1476366"/>
              <a:ext cx="1980503" cy="20875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akahashi\Desktop\meishi_woman.png"/>
            <p:cNvPicPr>
              <a:picLocks noChangeAspect="1" noChangeArrowheads="1"/>
            </p:cNvPicPr>
            <p:nvPr/>
          </p:nvPicPr>
          <p:blipFill rotWithShape="1">
            <a:blip r:embed="rId8">
              <a:extLst>
                <a:ext uri="{28A0092B-C50C-407E-A947-70E740481C1C}">
                  <a14:useLocalDpi xmlns:a14="http://schemas.microsoft.com/office/drawing/2010/main" val="0"/>
                </a:ext>
              </a:extLst>
            </a:blip>
            <a:srcRect t="-2" b="18114"/>
            <a:stretch/>
          </p:blipFill>
          <p:spPr bwMode="auto">
            <a:xfrm>
              <a:off x="1626838" y="1538115"/>
              <a:ext cx="1920285" cy="19968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3" descr="税理士バッジ（透明）サイズ小">
              <a:extLst>
                <a:ext uri="{FF2B5EF4-FFF2-40B4-BE49-F238E27FC236}">
                  <a16:creationId xmlns:a16="http://schemas.microsoft.com/office/drawing/2014/main" id="{15673635-564B-4733-BC6A-0DBED36BBED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24410" y="2595276"/>
              <a:ext cx="83049" cy="8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descr="税理士バッジ（透明）サイズ小">
              <a:extLst>
                <a:ext uri="{FF2B5EF4-FFF2-40B4-BE49-F238E27FC236}">
                  <a16:creationId xmlns:a16="http://schemas.microsoft.com/office/drawing/2014/main" id="{1D9E1145-62ED-4110-BC7D-24E08D3D635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76757" y="2848122"/>
              <a:ext cx="83049" cy="8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07773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2000"/>
                                        <p:tgtEl>
                                          <p:spTgt spid="8"/>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par>
                          <p:cTn id="12" fill="hold" nodeType="afterGroup">
                            <p:stCondLst>
                              <p:cond delay="5000"/>
                            </p:stCondLst>
                            <p:childTnLst>
                              <p:par>
                                <p:cTn id="13" presetID="53" presetClass="entr" presetSubtype="16" fill="hold"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nodeType="afterGroup">
                            <p:stCondLst>
                              <p:cond delay="7000"/>
                            </p:stCondLst>
                            <p:childTnLst>
                              <p:par>
                                <p:cTn id="19" presetID="42" presetClass="entr" presetSubtype="0" fill="hold" nodeType="after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ppt_x</p:attrName>
                                        </p:attrNameLst>
                                      </p:cBhvr>
                                      <p:tavLst>
                                        <p:tav tm="0">
                                          <p:val>
                                            <p:strVal val="#ppt_x"/>
                                          </p:val>
                                        </p:tav>
                                        <p:tav tm="100000">
                                          <p:val>
                                            <p:strVal val="#ppt_x"/>
                                          </p:val>
                                        </p:tav>
                                      </p:tavLst>
                                    </p:anim>
                                    <p:anim calcmode="lin" valueType="num">
                                      <p:cBhvr>
                                        <p:cTn id="23"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a:extLst>
              <a:ext uri="{FF2B5EF4-FFF2-40B4-BE49-F238E27FC236}">
                <a16:creationId xmlns:a16="http://schemas.microsoft.com/office/drawing/2014/main" id="{13ACDFEC-29EC-4D16-BAC8-5CB30A0535A1}"/>
              </a:ext>
            </a:extLst>
          </p:cNvPr>
          <p:cNvGrpSpPr/>
          <p:nvPr/>
        </p:nvGrpSpPr>
        <p:grpSpPr>
          <a:xfrm>
            <a:off x="186678" y="1413618"/>
            <a:ext cx="3360445" cy="2087569"/>
            <a:chOff x="186678" y="1476366"/>
            <a:chExt cx="3360445" cy="2087569"/>
          </a:xfrm>
        </p:grpSpPr>
        <p:pic>
          <p:nvPicPr>
            <p:cNvPr id="44" name="Picture 2" descr="C:\Users\takahashi\Desktop\meishi_man.png">
              <a:extLst>
                <a:ext uri="{FF2B5EF4-FFF2-40B4-BE49-F238E27FC236}">
                  <a16:creationId xmlns:a16="http://schemas.microsoft.com/office/drawing/2014/main" id="{B4F9BE00-DFBD-4FE6-91DC-5266DD2E969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124"/>
            <a:stretch/>
          </p:blipFill>
          <p:spPr bwMode="auto">
            <a:xfrm>
              <a:off x="186678" y="1476366"/>
              <a:ext cx="1980503" cy="208756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C:\Users\takahashi\Desktop\meishi_woman.png">
              <a:extLst>
                <a:ext uri="{FF2B5EF4-FFF2-40B4-BE49-F238E27FC236}">
                  <a16:creationId xmlns:a16="http://schemas.microsoft.com/office/drawing/2014/main" id="{B34CEA6D-2DFB-42E0-AE84-8A7CE9911F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 b="18114"/>
            <a:stretch/>
          </p:blipFill>
          <p:spPr bwMode="auto">
            <a:xfrm>
              <a:off x="1626838" y="1538115"/>
              <a:ext cx="1920285" cy="199680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3" descr="税理士バッジ（透明）サイズ小">
              <a:extLst>
                <a:ext uri="{FF2B5EF4-FFF2-40B4-BE49-F238E27FC236}">
                  <a16:creationId xmlns:a16="http://schemas.microsoft.com/office/drawing/2014/main" id="{3AD49497-C6DB-4A25-AB21-D94A2DF70A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4410" y="2595276"/>
              <a:ext cx="83049" cy="8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3" descr="税理士バッジ（透明）サイズ小">
              <a:extLst>
                <a:ext uri="{FF2B5EF4-FFF2-40B4-BE49-F238E27FC236}">
                  <a16:creationId xmlns:a16="http://schemas.microsoft.com/office/drawing/2014/main" id="{BB890B2D-1044-41CF-A5A1-A456E5FAFD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1520" y="2838600"/>
              <a:ext cx="83049" cy="8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42" name="グループ化 31"/>
          <p:cNvGrpSpPr>
            <a:grpSpLocks/>
          </p:cNvGrpSpPr>
          <p:nvPr/>
        </p:nvGrpSpPr>
        <p:grpSpPr bwMode="auto">
          <a:xfrm>
            <a:off x="3924470" y="3620397"/>
            <a:ext cx="4597401" cy="3222625"/>
            <a:chOff x="4021372" y="3374902"/>
            <a:chExt cx="4597015" cy="3222451"/>
          </a:xfrm>
        </p:grpSpPr>
        <p:sp>
          <p:nvSpPr>
            <p:cNvPr id="7" name="円/楕円 6"/>
            <p:cNvSpPr/>
            <p:nvPr/>
          </p:nvSpPr>
          <p:spPr>
            <a:xfrm>
              <a:off x="4067406" y="3428874"/>
              <a:ext cx="4392243" cy="3168479"/>
            </a:xfrm>
            <a:prstGeom prst="ellipse">
              <a:avLst/>
            </a:prstGeom>
            <a:ln w="34925">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26" name="円/楕円 25"/>
            <p:cNvSpPr/>
            <p:nvPr/>
          </p:nvSpPr>
          <p:spPr>
            <a:xfrm>
              <a:off x="4021372" y="5965562"/>
              <a:ext cx="1157191" cy="4270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お　店</a:t>
              </a:r>
            </a:p>
          </p:txBody>
        </p:sp>
        <p:sp>
          <p:nvSpPr>
            <p:cNvPr id="27" name="円/楕円 26"/>
            <p:cNvSpPr/>
            <p:nvPr/>
          </p:nvSpPr>
          <p:spPr>
            <a:xfrm>
              <a:off x="4773784" y="3374902"/>
              <a:ext cx="1157191" cy="42542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会　社</a:t>
              </a:r>
            </a:p>
          </p:txBody>
        </p:sp>
        <p:sp>
          <p:nvSpPr>
            <p:cNvPr id="28" name="円/楕円 27"/>
            <p:cNvSpPr/>
            <p:nvPr/>
          </p:nvSpPr>
          <p:spPr>
            <a:xfrm>
              <a:off x="7459609" y="5983022"/>
              <a:ext cx="1158778" cy="4270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個　人</a:t>
              </a:r>
            </a:p>
          </p:txBody>
        </p:sp>
      </p:grpSp>
      <p:sp>
        <p:nvSpPr>
          <p:cNvPr id="19" name="円/楕円 18"/>
          <p:cNvSpPr/>
          <p:nvPr/>
        </p:nvSpPr>
        <p:spPr>
          <a:xfrm>
            <a:off x="166688" y="4589463"/>
            <a:ext cx="1590675" cy="42703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税　務　署</a:t>
            </a:r>
          </a:p>
        </p:txBody>
      </p:sp>
      <p:sp>
        <p:nvSpPr>
          <p:cNvPr id="35848" name="テキスト ボックス 28"/>
          <p:cNvSpPr txBox="1">
            <a:spLocks noChangeArrowheads="1"/>
          </p:cNvSpPr>
          <p:nvPr/>
        </p:nvSpPr>
        <p:spPr bwMode="auto">
          <a:xfrm>
            <a:off x="5219957" y="4928032"/>
            <a:ext cx="2105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税金の計算って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難しい</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sp>
        <p:nvSpPr>
          <p:cNvPr id="31" name="上下矢印 30"/>
          <p:cNvSpPr/>
          <p:nvPr/>
        </p:nvSpPr>
        <p:spPr bwMode="auto">
          <a:xfrm rot="5400000">
            <a:off x="2566988" y="4070350"/>
            <a:ext cx="239712" cy="1639888"/>
          </a:xfrm>
          <a:prstGeom prst="upDownArrow">
            <a:avLst>
              <a:gd name="adj1" fmla="val 21085"/>
              <a:gd name="adj2" fmla="val 58028"/>
            </a:avLst>
          </a:prstGeom>
          <a:solidFill>
            <a:schemeClr val="tx2">
              <a:lumMod val="75000"/>
            </a:schemeClr>
          </a:solid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pic>
        <p:nvPicPr>
          <p:cNvPr id="358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3695" y="3153207"/>
            <a:ext cx="887412"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Grp="1" noChangeAspect="1" noChangeArrowheads="1"/>
          </p:cNvPicPr>
          <p:nvPr>
            <p:ph/>
          </p:nvPr>
        </p:nvPicPr>
        <p:blipFill>
          <a:blip r:embed="rId7" cstate="print">
            <a:extLst>
              <a:ext uri="{28A0092B-C50C-407E-A947-70E740481C1C}">
                <a14:useLocalDpi xmlns:a14="http://schemas.microsoft.com/office/drawing/2010/main" val="0"/>
              </a:ext>
            </a:extLst>
          </a:blip>
          <a:srcRect/>
          <a:stretch>
            <a:fillRect/>
          </a:stretch>
        </p:blipFill>
        <p:spPr>
          <a:xfrm>
            <a:off x="294685" y="5061496"/>
            <a:ext cx="1360487" cy="1016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雲形吹き出し 37"/>
          <p:cNvSpPr>
            <a:spLocks noChangeArrowheads="1"/>
          </p:cNvSpPr>
          <p:nvPr/>
        </p:nvSpPr>
        <p:spPr bwMode="auto">
          <a:xfrm>
            <a:off x="1714588" y="5263795"/>
            <a:ext cx="1863895" cy="1416050"/>
          </a:xfrm>
          <a:prstGeom prst="cloudCallout">
            <a:avLst>
              <a:gd name="adj1" fmla="val -69403"/>
              <a:gd name="adj2" fmla="val 4995"/>
            </a:avLst>
          </a:prstGeom>
          <a:solidFill>
            <a:srgbClr val="FFCCCC"/>
          </a:solidFill>
          <a:ln w="12700" algn="ctr">
            <a:solidFill>
              <a:srgbClr val="FF99FF"/>
            </a:solidFill>
            <a:round/>
            <a:headEnd/>
            <a:tailEnd/>
          </a:ln>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税金納めて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くださいね！ </a:t>
            </a:r>
          </a:p>
        </p:txBody>
      </p:sp>
      <p:pic>
        <p:nvPicPr>
          <p:cNvPr id="3585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3420" y="5150282"/>
            <a:ext cx="1371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1" name="imgPreview" descr="お祝い,乳幼児,人々,出産,女,女性,子供,孫,家庭,年長者,男,男性,祖母,祖父,行事,赤ちゃん,高齢者"/>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37707" y="4945609"/>
            <a:ext cx="1247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p:cNvGrpSpPr>
            <a:grpSpLocks/>
          </p:cNvGrpSpPr>
          <p:nvPr/>
        </p:nvGrpSpPr>
        <p:grpSpPr bwMode="auto">
          <a:xfrm>
            <a:off x="4199564" y="488288"/>
            <a:ext cx="4902200" cy="2619674"/>
            <a:chOff x="4020790" y="288240"/>
            <a:chExt cx="4902370" cy="2620519"/>
          </a:xfrm>
        </p:grpSpPr>
        <p:grpSp>
          <p:nvGrpSpPr>
            <p:cNvPr id="35" name="Group 26"/>
            <p:cNvGrpSpPr>
              <a:grpSpLocks/>
            </p:cNvGrpSpPr>
            <p:nvPr/>
          </p:nvGrpSpPr>
          <p:grpSpPr bwMode="auto">
            <a:xfrm>
              <a:off x="4020790" y="288240"/>
              <a:ext cx="4869990" cy="2620519"/>
              <a:chOff x="-1584" y="3117"/>
              <a:chExt cx="5398" cy="662"/>
            </a:xfrm>
            <a:solidFill>
              <a:srgbClr val="CCFF99"/>
            </a:solidFill>
          </p:grpSpPr>
          <p:sp>
            <p:nvSpPr>
              <p:cNvPr id="36" name="AutoShape 27"/>
              <p:cNvSpPr>
                <a:spLocks noChangeArrowheads="1"/>
              </p:cNvSpPr>
              <p:nvPr/>
            </p:nvSpPr>
            <p:spPr bwMode="auto">
              <a:xfrm>
                <a:off x="-1584" y="3117"/>
                <a:ext cx="5398" cy="662"/>
              </a:xfrm>
              <a:prstGeom prst="roundRect">
                <a:avLst>
                  <a:gd name="adj" fmla="val 11431"/>
                </a:avLst>
              </a:prstGeom>
              <a:grpFill/>
              <a:ln w="9525" algn="ctr">
                <a:solidFill>
                  <a:srgbClr val="92D05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37" name="Rectangle 28"/>
              <p:cNvSpPr>
                <a:spLocks noChangeArrowheads="1"/>
              </p:cNvSpPr>
              <p:nvPr/>
            </p:nvSpPr>
            <p:spPr bwMode="auto">
              <a:xfrm>
                <a:off x="-1433" y="3122"/>
                <a:ext cx="3572" cy="109"/>
              </a:xfrm>
              <a:prstGeom prst="rect">
                <a:avLst/>
              </a:prstGeom>
              <a:grpFill/>
              <a:ln w="9525" algn="ctr">
                <a:noFill/>
                <a:miter lim="800000"/>
                <a:headEnd/>
                <a:tailEnd/>
              </a:ln>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税理士が行う社会貢献活動 </a:t>
                </a:r>
              </a:p>
            </p:txBody>
          </p:sp>
          <p:sp>
            <p:nvSpPr>
              <p:cNvPr id="38" name="Rectangle 29"/>
              <p:cNvSpPr>
                <a:spLocks noChangeArrowheads="1"/>
              </p:cNvSpPr>
              <p:nvPr/>
            </p:nvSpPr>
            <p:spPr bwMode="auto">
              <a:xfrm>
                <a:off x="-1401" y="3372"/>
                <a:ext cx="2395" cy="218"/>
              </a:xfrm>
              <a:prstGeom prst="rect">
                <a:avLst/>
              </a:prstGeom>
              <a:grpFill/>
              <a:ln w="9525" algn="ctr">
                <a:noFill/>
                <a:miter lim="800000"/>
                <a:headEnd/>
                <a:tailEnd/>
              </a:ln>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税理士会は、広く社会に</a:t>
                </a:r>
                <a:endParaRPr kumimoji="1" lang="en-US" altLang="ja-JP" sz="14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対し、税理士の持つ職能</a:t>
                </a:r>
                <a:endParaRPr kumimoji="1" lang="en-US" altLang="ja-JP" sz="14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を発揮した社会貢献活動を行っています。</a:t>
                </a:r>
              </a:p>
            </p:txBody>
          </p:sp>
        </p:grpSp>
        <p:graphicFrame>
          <p:nvGraphicFramePr>
            <p:cNvPr id="4" name="図表 3"/>
            <p:cNvGraphicFramePr/>
            <p:nvPr>
              <p:extLst>
                <p:ext uri="{D42A27DB-BD31-4B8C-83A1-F6EECF244321}">
                  <p14:modId xmlns:p14="http://schemas.microsoft.com/office/powerpoint/2010/main" val="72009168"/>
                </p:ext>
              </p:extLst>
            </p:nvPr>
          </p:nvGraphicFramePr>
          <p:xfrm>
            <a:off x="6019176" y="597316"/>
            <a:ext cx="2903984" cy="226589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nvGrpSpPr>
          <p:cNvPr id="11" name="グループ化 10"/>
          <p:cNvGrpSpPr>
            <a:grpSpLocks/>
          </p:cNvGrpSpPr>
          <p:nvPr/>
        </p:nvGrpSpPr>
        <p:grpSpPr bwMode="auto">
          <a:xfrm>
            <a:off x="1492250" y="3540125"/>
            <a:ext cx="2770188" cy="1114425"/>
            <a:chOff x="1491944" y="3540131"/>
            <a:chExt cx="2771048" cy="1114425"/>
          </a:xfrm>
        </p:grpSpPr>
        <p:sp>
          <p:nvSpPr>
            <p:cNvPr id="9" name="上下矢印 8"/>
            <p:cNvSpPr/>
            <p:nvPr/>
          </p:nvSpPr>
          <p:spPr bwMode="auto">
            <a:xfrm rot="2391637">
              <a:off x="1491944" y="3540131"/>
              <a:ext cx="188972" cy="1114425"/>
            </a:xfrm>
            <a:prstGeom prst="upDownArrow">
              <a:avLst>
                <a:gd name="adj1" fmla="val 21085"/>
                <a:gd name="adj2" fmla="val 58028"/>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30" name="上下矢印 29"/>
            <p:cNvSpPr/>
            <p:nvPr/>
          </p:nvSpPr>
          <p:spPr bwMode="auto">
            <a:xfrm rot="18414175">
              <a:off x="3533342" y="3388331"/>
              <a:ext cx="207962" cy="1251338"/>
            </a:xfrm>
            <a:prstGeom prst="upDownArrow">
              <a:avLst>
                <a:gd name="adj1" fmla="val 21085"/>
                <a:gd name="adj2" fmla="val 58028"/>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35844" name="Rectangle 32"/>
          <p:cNvSpPr>
            <a:spLocks noChangeArrowheads="1"/>
          </p:cNvSpPr>
          <p:nvPr/>
        </p:nvSpPr>
        <p:spPr bwMode="auto">
          <a:xfrm>
            <a:off x="359785" y="805012"/>
            <a:ext cx="3313113" cy="277813"/>
          </a:xfrm>
          <a:prstGeom prst="rect">
            <a:avLst/>
          </a:prstGeom>
          <a:solidFill>
            <a:srgbClr val="CCFF66"/>
          </a:solidFill>
          <a:ln w="57150" cmpd="thinThick" algn="ctr">
            <a:solidFill>
              <a:srgbClr val="92D050"/>
            </a:solidFill>
            <a:miter lim="800000"/>
            <a:headEnd/>
            <a:tailEnd/>
          </a:ln>
        </p:spPr>
        <p:txBody>
          <a:bodyPr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正しい申告納税の代理人！</a:t>
            </a:r>
          </a:p>
        </p:txBody>
      </p:sp>
      <p:sp>
        <p:nvSpPr>
          <p:cNvPr id="34" name="テキスト ボックス 28"/>
          <p:cNvSpPr txBox="1">
            <a:spLocks noChangeArrowheads="1"/>
          </p:cNvSpPr>
          <p:nvPr/>
        </p:nvSpPr>
        <p:spPr bwMode="auto">
          <a:xfrm>
            <a:off x="5375789" y="5690969"/>
            <a:ext cx="1843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計算方法が</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分からない</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grpSp>
        <p:nvGrpSpPr>
          <p:cNvPr id="39" name="グループ化 38"/>
          <p:cNvGrpSpPr>
            <a:grpSpLocks/>
          </p:cNvGrpSpPr>
          <p:nvPr/>
        </p:nvGrpSpPr>
        <p:grpSpPr bwMode="auto">
          <a:xfrm>
            <a:off x="-23322" y="2745506"/>
            <a:ext cx="3410950" cy="1440606"/>
            <a:chOff x="-122948" y="2898920"/>
            <a:chExt cx="3351534" cy="1439863"/>
          </a:xfrm>
        </p:grpSpPr>
        <p:sp>
          <p:nvSpPr>
            <p:cNvPr id="40" name="雲形吹き出し 39"/>
            <p:cNvSpPr>
              <a:spLocks noChangeArrowheads="1"/>
            </p:cNvSpPr>
            <p:nvPr/>
          </p:nvSpPr>
          <p:spPr bwMode="auto">
            <a:xfrm>
              <a:off x="-122948" y="2898920"/>
              <a:ext cx="1682729" cy="1439863"/>
            </a:xfrm>
            <a:prstGeom prst="cloudCallout">
              <a:avLst>
                <a:gd name="adj1" fmla="val 60757"/>
                <a:gd name="adj2" fmla="val -31918"/>
              </a:avLst>
            </a:prstGeom>
            <a:solidFill>
              <a:srgbClr val="CCFF66"/>
            </a:solidFill>
            <a:ln w="12700" algn="ctr">
              <a:solidFill>
                <a:srgbClr val="92D050"/>
              </a:solidFill>
              <a:round/>
              <a:headEnd/>
              <a:tailEnd/>
            </a:ln>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私たちが</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お手伝い</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しましょう</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41" name="円/楕円 40"/>
            <p:cNvSpPr/>
            <p:nvPr/>
          </p:nvSpPr>
          <p:spPr bwMode="auto">
            <a:xfrm>
              <a:off x="1637858" y="3251419"/>
              <a:ext cx="1590728" cy="4268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税　理　士</a:t>
              </a:r>
            </a:p>
          </p:txBody>
        </p:sp>
      </p:grpSp>
      <p:sp>
        <p:nvSpPr>
          <p:cNvPr id="43" name="正方形/長方形 42"/>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税理士の仕事</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765851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nodeType="afterGroup">
                            <p:stCondLst>
                              <p:cond delay="2000"/>
                            </p:stCondLst>
                            <p:childTnLst>
                              <p:par>
                                <p:cTn id="11" presetID="16" presetClass="entr" presetSubtype="21" fill="hold" grpId="0" nodeType="afterEffect">
                                  <p:stCondLst>
                                    <p:cond delay="50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1000"/>
                                        <p:tgtEl>
                                          <p:spTgt spid="31"/>
                                        </p:tgtEl>
                                      </p:cBhvr>
                                    </p:animEffect>
                                  </p:childTnLst>
                                </p:cTn>
                              </p:par>
                            </p:childTnLst>
                          </p:cTn>
                        </p:par>
                        <p:par>
                          <p:cTn id="14" fill="hold" nodeType="afterGroup">
                            <p:stCondLst>
                              <p:cond delay="3500"/>
                            </p:stCondLst>
                            <p:childTnLst>
                              <p:par>
                                <p:cTn id="15" presetID="53" presetClass="entr" presetSubtype="16" fill="hold" grpId="0" nodeType="afterEffect">
                                  <p:stCondLst>
                                    <p:cond delay="500"/>
                                  </p:stCondLst>
                                  <p:childTnLst>
                                    <p:set>
                                      <p:cBhvr>
                                        <p:cTn id="16" dur="1" fill="hold">
                                          <p:stCondLst>
                                            <p:cond delay="0"/>
                                          </p:stCondLst>
                                        </p:cTn>
                                        <p:tgtEl>
                                          <p:spTgt spid="35848"/>
                                        </p:tgtEl>
                                        <p:attrNameLst>
                                          <p:attrName>style.visibility</p:attrName>
                                        </p:attrNameLst>
                                      </p:cBhvr>
                                      <p:to>
                                        <p:strVal val="visible"/>
                                      </p:to>
                                    </p:set>
                                    <p:anim calcmode="lin" valueType="num">
                                      <p:cBhvr>
                                        <p:cTn id="17" dur="1000" fill="hold"/>
                                        <p:tgtEl>
                                          <p:spTgt spid="35848"/>
                                        </p:tgtEl>
                                        <p:attrNameLst>
                                          <p:attrName>ppt_w</p:attrName>
                                        </p:attrNameLst>
                                      </p:cBhvr>
                                      <p:tavLst>
                                        <p:tav tm="0">
                                          <p:val>
                                            <p:fltVal val="0"/>
                                          </p:val>
                                        </p:tav>
                                        <p:tav tm="100000">
                                          <p:val>
                                            <p:strVal val="#ppt_w"/>
                                          </p:val>
                                        </p:tav>
                                      </p:tavLst>
                                    </p:anim>
                                    <p:anim calcmode="lin" valueType="num">
                                      <p:cBhvr>
                                        <p:cTn id="18" dur="1000" fill="hold"/>
                                        <p:tgtEl>
                                          <p:spTgt spid="35848"/>
                                        </p:tgtEl>
                                        <p:attrNameLst>
                                          <p:attrName>ppt_h</p:attrName>
                                        </p:attrNameLst>
                                      </p:cBhvr>
                                      <p:tavLst>
                                        <p:tav tm="0">
                                          <p:val>
                                            <p:fltVal val="0"/>
                                          </p:val>
                                        </p:tav>
                                        <p:tav tm="100000">
                                          <p:val>
                                            <p:strVal val="#ppt_h"/>
                                          </p:val>
                                        </p:tav>
                                      </p:tavLst>
                                    </p:anim>
                                    <p:animEffect transition="in" filter="fade">
                                      <p:cBhvr>
                                        <p:cTn id="19" dur="1000"/>
                                        <p:tgtEl>
                                          <p:spTgt spid="35848"/>
                                        </p:tgtEl>
                                      </p:cBhvr>
                                    </p:animEffect>
                                  </p:childTnLst>
                                </p:cTn>
                              </p:par>
                            </p:childTnLst>
                          </p:cTn>
                        </p:par>
                        <p:par>
                          <p:cTn id="20" fill="hold" nodeType="afterGroup">
                            <p:stCondLst>
                              <p:cond delay="5000"/>
                            </p:stCondLst>
                            <p:childTnLst>
                              <p:par>
                                <p:cTn id="21" presetID="53" presetClass="entr" presetSubtype="16" fill="hold" grpId="0" nodeType="afterEffect">
                                  <p:stCondLst>
                                    <p:cond delay="1000"/>
                                  </p:stCondLst>
                                  <p:childTnLst>
                                    <p:set>
                                      <p:cBhvr>
                                        <p:cTn id="22" dur="1" fill="hold">
                                          <p:stCondLst>
                                            <p:cond delay="0"/>
                                          </p:stCondLst>
                                        </p:cTn>
                                        <p:tgtEl>
                                          <p:spTgt spid="34"/>
                                        </p:tgtEl>
                                        <p:attrNameLst>
                                          <p:attrName>style.visibility</p:attrName>
                                        </p:attrNameLst>
                                      </p:cBhvr>
                                      <p:to>
                                        <p:strVal val="visible"/>
                                      </p:to>
                                    </p:set>
                                    <p:anim calcmode="lin" valueType="num">
                                      <p:cBhvr>
                                        <p:cTn id="23" dur="1000" fill="hold"/>
                                        <p:tgtEl>
                                          <p:spTgt spid="34"/>
                                        </p:tgtEl>
                                        <p:attrNameLst>
                                          <p:attrName>ppt_w</p:attrName>
                                        </p:attrNameLst>
                                      </p:cBhvr>
                                      <p:tavLst>
                                        <p:tav tm="0">
                                          <p:val>
                                            <p:fltVal val="0"/>
                                          </p:val>
                                        </p:tav>
                                        <p:tav tm="100000">
                                          <p:val>
                                            <p:strVal val="#ppt_w"/>
                                          </p:val>
                                        </p:tav>
                                      </p:tavLst>
                                    </p:anim>
                                    <p:anim calcmode="lin" valueType="num">
                                      <p:cBhvr>
                                        <p:cTn id="24" dur="1000" fill="hold"/>
                                        <p:tgtEl>
                                          <p:spTgt spid="34"/>
                                        </p:tgtEl>
                                        <p:attrNameLst>
                                          <p:attrName>ppt_h</p:attrName>
                                        </p:attrNameLst>
                                      </p:cBhvr>
                                      <p:tavLst>
                                        <p:tav tm="0">
                                          <p:val>
                                            <p:fltVal val="0"/>
                                          </p:val>
                                        </p:tav>
                                        <p:tav tm="100000">
                                          <p:val>
                                            <p:strVal val="#ppt_h"/>
                                          </p:val>
                                        </p:tav>
                                      </p:tavLst>
                                    </p:anim>
                                    <p:animEffect transition="in" filter="fade">
                                      <p:cBhvr>
                                        <p:cTn id="25" dur="1000"/>
                                        <p:tgtEl>
                                          <p:spTgt spid="34"/>
                                        </p:tgtEl>
                                      </p:cBhvr>
                                    </p:animEffect>
                                  </p:childTnLst>
                                </p:cTn>
                              </p:par>
                            </p:childTnLst>
                          </p:cTn>
                        </p:par>
                        <p:par>
                          <p:cTn id="26" fill="hold" nodeType="afterGroup">
                            <p:stCondLst>
                              <p:cond delay="7000"/>
                            </p:stCondLst>
                            <p:childTnLst>
                              <p:par>
                                <p:cTn id="27" presetID="55" presetClass="entr" presetSubtype="0" fill="hold" grpId="0" nodeType="afterEffect">
                                  <p:stCondLst>
                                    <p:cond delay="500"/>
                                  </p:stCondLst>
                                  <p:childTnLst>
                                    <p:set>
                                      <p:cBhvr>
                                        <p:cTn id="28" dur="1" fill="hold">
                                          <p:stCondLst>
                                            <p:cond delay="0"/>
                                          </p:stCondLst>
                                        </p:cTn>
                                        <p:tgtEl>
                                          <p:spTgt spid="35844"/>
                                        </p:tgtEl>
                                        <p:attrNameLst>
                                          <p:attrName>style.visibility</p:attrName>
                                        </p:attrNameLst>
                                      </p:cBhvr>
                                      <p:to>
                                        <p:strVal val="visible"/>
                                      </p:to>
                                    </p:set>
                                    <p:anim calcmode="lin" valueType="num">
                                      <p:cBhvr>
                                        <p:cTn id="29" dur="1000" fill="hold"/>
                                        <p:tgtEl>
                                          <p:spTgt spid="35844"/>
                                        </p:tgtEl>
                                        <p:attrNameLst>
                                          <p:attrName>ppt_w</p:attrName>
                                        </p:attrNameLst>
                                      </p:cBhvr>
                                      <p:tavLst>
                                        <p:tav tm="0">
                                          <p:val>
                                            <p:strVal val="#ppt_w*0.70"/>
                                          </p:val>
                                        </p:tav>
                                        <p:tav tm="100000">
                                          <p:val>
                                            <p:strVal val="#ppt_w"/>
                                          </p:val>
                                        </p:tav>
                                      </p:tavLst>
                                    </p:anim>
                                    <p:anim calcmode="lin" valueType="num">
                                      <p:cBhvr>
                                        <p:cTn id="30" dur="1000" fill="hold"/>
                                        <p:tgtEl>
                                          <p:spTgt spid="35844"/>
                                        </p:tgtEl>
                                        <p:attrNameLst>
                                          <p:attrName>ppt_h</p:attrName>
                                        </p:attrNameLst>
                                      </p:cBhvr>
                                      <p:tavLst>
                                        <p:tav tm="0">
                                          <p:val>
                                            <p:strVal val="#ppt_h"/>
                                          </p:val>
                                        </p:tav>
                                        <p:tav tm="100000">
                                          <p:val>
                                            <p:strVal val="#ppt_h"/>
                                          </p:val>
                                        </p:tav>
                                      </p:tavLst>
                                    </p:anim>
                                    <p:animEffect transition="in" filter="fade">
                                      <p:cBhvr>
                                        <p:cTn id="31" dur="1000"/>
                                        <p:tgtEl>
                                          <p:spTgt spid="35844"/>
                                        </p:tgtEl>
                                      </p:cBhvr>
                                    </p:animEffect>
                                  </p:childTnLst>
                                </p:cTn>
                              </p:par>
                            </p:childTnLst>
                          </p:cTn>
                        </p:par>
                        <p:par>
                          <p:cTn id="32" fill="hold" nodeType="afterGroup">
                            <p:stCondLst>
                              <p:cond delay="8500"/>
                            </p:stCondLst>
                            <p:childTnLst>
                              <p:par>
                                <p:cTn id="33" presetID="16" presetClass="entr" presetSubtype="37" fill="hold" nodeType="after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barn(outVertical)">
                                      <p:cBhvr>
                                        <p:cTn id="35" dur="1000"/>
                                        <p:tgtEl>
                                          <p:spTgt spid="11"/>
                                        </p:tgtEl>
                                      </p:cBhvr>
                                    </p:animEffect>
                                  </p:childTnLst>
                                </p:cTn>
                              </p:par>
                            </p:childTnLst>
                          </p:cTn>
                        </p:par>
                        <p:par>
                          <p:cTn id="36" fill="hold" nodeType="afterGroup">
                            <p:stCondLst>
                              <p:cond delay="10000"/>
                            </p:stCondLst>
                            <p:childTnLst>
                              <p:par>
                                <p:cTn id="37" presetID="53" presetClass="entr" presetSubtype="16" fill="hold" nodeType="afterEffect">
                                  <p:stCondLst>
                                    <p:cond delay="1000"/>
                                  </p:stCondLst>
                                  <p:childTnLst>
                                    <p:set>
                                      <p:cBhvr>
                                        <p:cTn id="38" dur="1" fill="hold">
                                          <p:stCondLst>
                                            <p:cond delay="0"/>
                                          </p:stCondLst>
                                        </p:cTn>
                                        <p:tgtEl>
                                          <p:spTgt spid="2"/>
                                        </p:tgtEl>
                                        <p:attrNameLst>
                                          <p:attrName>style.visibility</p:attrName>
                                        </p:attrNameLst>
                                      </p:cBhvr>
                                      <p:to>
                                        <p:strVal val="visible"/>
                                      </p:to>
                                    </p:set>
                                    <p:anim calcmode="lin" valueType="num">
                                      <p:cBhvr>
                                        <p:cTn id="39" dur="2000" fill="hold"/>
                                        <p:tgtEl>
                                          <p:spTgt spid="2"/>
                                        </p:tgtEl>
                                        <p:attrNameLst>
                                          <p:attrName>ppt_w</p:attrName>
                                        </p:attrNameLst>
                                      </p:cBhvr>
                                      <p:tavLst>
                                        <p:tav tm="0">
                                          <p:val>
                                            <p:fltVal val="0"/>
                                          </p:val>
                                        </p:tav>
                                        <p:tav tm="100000">
                                          <p:val>
                                            <p:strVal val="#ppt_w"/>
                                          </p:val>
                                        </p:tav>
                                      </p:tavLst>
                                    </p:anim>
                                    <p:anim calcmode="lin" valueType="num">
                                      <p:cBhvr>
                                        <p:cTn id="40" dur="2000" fill="hold"/>
                                        <p:tgtEl>
                                          <p:spTgt spid="2"/>
                                        </p:tgtEl>
                                        <p:attrNameLst>
                                          <p:attrName>ppt_h</p:attrName>
                                        </p:attrNameLst>
                                      </p:cBhvr>
                                      <p:tavLst>
                                        <p:tav tm="0">
                                          <p:val>
                                            <p:fltVal val="0"/>
                                          </p:val>
                                        </p:tav>
                                        <p:tav tm="100000">
                                          <p:val>
                                            <p:strVal val="#ppt_h"/>
                                          </p:val>
                                        </p:tav>
                                      </p:tavLst>
                                    </p:anim>
                                    <p:animEffect transition="in" filter="fade">
                                      <p:cBhvr>
                                        <p:cTn id="41" dur="2000"/>
                                        <p:tgtEl>
                                          <p:spTgt spid="2"/>
                                        </p:tgtEl>
                                      </p:cBhvr>
                                    </p:animEffect>
                                  </p:childTnLst>
                                </p:cTn>
                              </p:par>
                            </p:childTnLst>
                          </p:cTn>
                        </p:par>
                        <p:par>
                          <p:cTn id="42" fill="hold">
                            <p:stCondLst>
                              <p:cond delay="13000"/>
                            </p:stCondLst>
                            <p:childTnLst>
                              <p:par>
                                <p:cTn id="43" presetID="53" presetClass="entr" presetSubtype="16" fill="hold" nodeType="afterEffect">
                                  <p:stCondLst>
                                    <p:cond delay="500"/>
                                  </p:stCondLst>
                                  <p:childTnLst>
                                    <p:set>
                                      <p:cBhvr>
                                        <p:cTn id="44" dur="1" fill="hold">
                                          <p:stCondLst>
                                            <p:cond delay="0"/>
                                          </p:stCondLst>
                                        </p:cTn>
                                        <p:tgtEl>
                                          <p:spTgt spid="39"/>
                                        </p:tgtEl>
                                        <p:attrNameLst>
                                          <p:attrName>style.visibility</p:attrName>
                                        </p:attrNameLst>
                                      </p:cBhvr>
                                      <p:to>
                                        <p:strVal val="visible"/>
                                      </p:to>
                                    </p:set>
                                    <p:anim calcmode="lin" valueType="num">
                                      <p:cBhvr>
                                        <p:cTn id="45" dur="2000" fill="hold"/>
                                        <p:tgtEl>
                                          <p:spTgt spid="39"/>
                                        </p:tgtEl>
                                        <p:attrNameLst>
                                          <p:attrName>ppt_w</p:attrName>
                                        </p:attrNameLst>
                                      </p:cBhvr>
                                      <p:tavLst>
                                        <p:tav tm="0">
                                          <p:val>
                                            <p:fltVal val="0"/>
                                          </p:val>
                                        </p:tav>
                                        <p:tav tm="100000">
                                          <p:val>
                                            <p:strVal val="#ppt_w"/>
                                          </p:val>
                                        </p:tav>
                                      </p:tavLst>
                                    </p:anim>
                                    <p:anim calcmode="lin" valueType="num">
                                      <p:cBhvr>
                                        <p:cTn id="46" dur="2000" fill="hold"/>
                                        <p:tgtEl>
                                          <p:spTgt spid="39"/>
                                        </p:tgtEl>
                                        <p:attrNameLst>
                                          <p:attrName>ppt_h</p:attrName>
                                        </p:attrNameLst>
                                      </p:cBhvr>
                                      <p:tavLst>
                                        <p:tav tm="0">
                                          <p:val>
                                            <p:fltVal val="0"/>
                                          </p:val>
                                        </p:tav>
                                        <p:tav tm="100000">
                                          <p:val>
                                            <p:strVal val="#ppt_h"/>
                                          </p:val>
                                        </p:tav>
                                      </p:tavLst>
                                    </p:anim>
                                    <p:animEffect transition="in" filter="fade">
                                      <p:cBhvr>
                                        <p:cTn id="4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bldLvl="4"/>
      <p:bldP spid="31" grpId="0" animBg="1"/>
      <p:bldP spid="6" grpId="0" animBg="1"/>
      <p:bldP spid="35844" grpId="0" animBg="1"/>
      <p:bldP spid="34" grpId="0" bldLvl="4"/>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996156" y="1094213"/>
            <a:ext cx="7008813" cy="1095375"/>
          </a:xfrm>
          <a:prstGeom prst="rect">
            <a:avLst/>
          </a:prstGeom>
          <a:solidFill>
            <a:srgbClr val="FFE3C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3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　税金を納めるということは、わたしたちの義務であるとともに、私たちの生活をより豊かで健康なものにしていくために必要なものなのです。</a:t>
            </a:r>
          </a:p>
        </p:txBody>
      </p:sp>
      <p:sp>
        <p:nvSpPr>
          <p:cNvPr id="36867" name="Rectangle 6"/>
          <p:cNvSpPr>
            <a:spLocks noChangeArrowheads="1"/>
          </p:cNvSpPr>
          <p:nvPr/>
        </p:nvSpPr>
        <p:spPr bwMode="auto">
          <a:xfrm>
            <a:off x="996155" y="2433702"/>
            <a:ext cx="7008813" cy="1143000"/>
          </a:xfrm>
          <a:prstGeom prst="rect">
            <a:avLst/>
          </a:prstGeom>
          <a:solidFill>
            <a:srgbClr val="FFE3C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皆さんが健康で豊かに生活できるよう、社会人になっても税金に対して正しい知識と理解をもった納税者になってください。</a:t>
            </a:r>
          </a:p>
        </p:txBody>
      </p:sp>
      <p:grpSp>
        <p:nvGrpSpPr>
          <p:cNvPr id="7" name="グループ化 6"/>
          <p:cNvGrpSpPr/>
          <p:nvPr/>
        </p:nvGrpSpPr>
        <p:grpSpPr>
          <a:xfrm>
            <a:off x="5733076" y="3292526"/>
            <a:ext cx="3213280" cy="3382911"/>
            <a:chOff x="8503310" y="2997276"/>
            <a:chExt cx="3520199" cy="3671152"/>
          </a:xfrm>
        </p:grpSpPr>
        <p:pic>
          <p:nvPicPr>
            <p:cNvPr id="9" name="Picture 2" descr="C:\Users\takahashi\Desktop\job_seijika_young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613" y="2997276"/>
              <a:ext cx="2006896"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takahashi\Desktop\sales_eigyou_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3310" y="2997276"/>
              <a:ext cx="2684020"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5"/>
            <a:stretch>
              <a:fillRect/>
            </a:stretch>
          </p:blipFill>
          <p:spPr>
            <a:xfrm>
              <a:off x="11134810" y="4309035"/>
              <a:ext cx="95766" cy="93624"/>
            </a:xfrm>
            <a:prstGeom prst="rect">
              <a:avLst/>
            </a:prstGeom>
          </p:spPr>
        </p:pic>
        <p:pic>
          <p:nvPicPr>
            <p:cNvPr id="12" name="図 11"/>
            <p:cNvPicPr>
              <a:picLocks noChangeAspect="1"/>
            </p:cNvPicPr>
            <p:nvPr/>
          </p:nvPicPr>
          <p:blipFill>
            <a:blip r:embed="rId5"/>
            <a:stretch>
              <a:fillRect/>
            </a:stretch>
          </p:blipFill>
          <p:spPr>
            <a:xfrm>
              <a:off x="9988718" y="4236530"/>
              <a:ext cx="95766" cy="93624"/>
            </a:xfrm>
            <a:prstGeom prst="rect">
              <a:avLst/>
            </a:prstGeom>
          </p:spPr>
        </p:pic>
      </p:grpSp>
      <p:sp>
        <p:nvSpPr>
          <p:cNvPr id="13" name="正方形/長方形 12"/>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税への理解</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791110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3" descr="税理士バッジ（透明）サイズ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700808"/>
            <a:ext cx="2591742" cy="256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テキスト ボックス 4"/>
          <p:cNvSpPr txBox="1">
            <a:spLocks noChangeArrowheads="1"/>
          </p:cNvSpPr>
          <p:nvPr/>
        </p:nvSpPr>
        <p:spPr bwMode="auto">
          <a:xfrm>
            <a:off x="2101865" y="4654586"/>
            <a:ext cx="4824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P教科書体" pitchFamily="18" charset="-128"/>
                <a:ea typeface="HGP教科書体" pitchFamily="18" charset="-128"/>
                <a:cs typeface="+mn-cs"/>
              </a:rPr>
              <a:t>信頼の税理士バッジ</a:t>
            </a:r>
          </a:p>
        </p:txBody>
      </p:sp>
    </p:spTree>
    <p:extLst>
      <p:ext uri="{BB962C8B-B14F-4D97-AF65-F5344CB8AC3E}">
        <p14:creationId xmlns:p14="http://schemas.microsoft.com/office/powerpoint/2010/main" val="3063581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891"/>
                                        </p:tgtEl>
                                        <p:attrNameLst>
                                          <p:attrName>style.visibility</p:attrName>
                                        </p:attrNameLst>
                                      </p:cBhvr>
                                      <p:to>
                                        <p:strVal val="visible"/>
                                      </p:to>
                                    </p:set>
                                    <p:animEffect transition="in" filter="fade">
                                      <p:cBhvr>
                                        <p:cTn id="13" dur="1000"/>
                                        <p:tgtEl>
                                          <p:spTgt spid="37891"/>
                                        </p:tgtEl>
                                      </p:cBhvr>
                                    </p:animEffect>
                                    <p:anim calcmode="lin" valueType="num">
                                      <p:cBhvr>
                                        <p:cTn id="14" dur="1000" fill="hold"/>
                                        <p:tgtEl>
                                          <p:spTgt spid="37891"/>
                                        </p:tgtEl>
                                        <p:attrNameLst>
                                          <p:attrName>ppt_x</p:attrName>
                                        </p:attrNameLst>
                                      </p:cBhvr>
                                      <p:tavLst>
                                        <p:tav tm="0">
                                          <p:val>
                                            <p:strVal val="#ppt_x"/>
                                          </p:val>
                                        </p:tav>
                                        <p:tav tm="100000">
                                          <p:val>
                                            <p:strVal val="#ppt_x"/>
                                          </p:val>
                                        </p:tav>
                                      </p:tavLst>
                                    </p:anim>
                                    <p:anim calcmode="lin" valueType="num">
                                      <p:cBhvr>
                                        <p:cTn id="15" dur="1000" fill="hold"/>
                                        <p:tgtEl>
                                          <p:spTgt spid="378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bwMode="auto">
          <a:xfrm>
            <a:off x="2092125" y="1496762"/>
            <a:ext cx="2052272" cy="1800225"/>
            <a:chOff x="2402932" y="488896"/>
            <a:chExt cx="1152476" cy="1318771"/>
          </a:xfrm>
          <a:scene3d>
            <a:camera prst="orthographicFront"/>
            <a:lightRig rig="chilly" dir="t"/>
          </a:scene3d>
        </p:grpSpPr>
        <p:sp>
          <p:nvSpPr>
            <p:cNvPr id="48" name="円/楕円 47"/>
            <p:cNvSpPr/>
            <p:nvPr/>
          </p:nvSpPr>
          <p:spPr>
            <a:xfrm>
              <a:off x="2402932" y="488896"/>
              <a:ext cx="1152476" cy="131877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円/楕円 4"/>
            <p:cNvSpPr/>
            <p:nvPr/>
          </p:nvSpPr>
          <p:spPr>
            <a:xfrm>
              <a:off x="2571708" y="682026"/>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水道</a:t>
              </a:r>
              <a:endParaRPr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ゴミ等</a:t>
              </a:r>
            </a:p>
          </p:txBody>
        </p:sp>
      </p:grpSp>
      <p:grpSp>
        <p:nvGrpSpPr>
          <p:cNvPr id="35" name="グループ化 34"/>
          <p:cNvGrpSpPr/>
          <p:nvPr/>
        </p:nvGrpSpPr>
        <p:grpSpPr bwMode="auto">
          <a:xfrm>
            <a:off x="1151576" y="3356992"/>
            <a:ext cx="2052272" cy="1905155"/>
            <a:chOff x="343712" y="102860"/>
            <a:chExt cx="1085214" cy="1085227"/>
          </a:xfrm>
          <a:scene3d>
            <a:camera prst="orthographicFront"/>
            <a:lightRig rig="chilly" dir="t"/>
          </a:scene3d>
        </p:grpSpPr>
        <p:sp>
          <p:nvSpPr>
            <p:cNvPr id="46" name="円/楕円 45"/>
            <p:cNvSpPr/>
            <p:nvPr/>
          </p:nvSpPr>
          <p:spPr>
            <a:xfrm>
              <a:off x="343712" y="102860"/>
              <a:ext cx="1085214" cy="1085227"/>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47" name="円/楕円 4"/>
            <p:cNvSpPr/>
            <p:nvPr/>
          </p:nvSpPr>
          <p:spPr>
            <a:xfrm>
              <a:off x="502638" y="261788"/>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教育</a:t>
              </a:r>
            </a:p>
          </p:txBody>
        </p:sp>
      </p:grpSp>
      <p:grpSp>
        <p:nvGrpSpPr>
          <p:cNvPr id="36" name="グループ化 35"/>
          <p:cNvGrpSpPr/>
          <p:nvPr/>
        </p:nvGrpSpPr>
        <p:grpSpPr bwMode="auto">
          <a:xfrm>
            <a:off x="3492112" y="4293071"/>
            <a:ext cx="2052272" cy="1800225"/>
            <a:chOff x="424043" y="1500980"/>
            <a:chExt cx="1218359" cy="944650"/>
          </a:xfrm>
          <a:scene3d>
            <a:camera prst="orthographicFront"/>
            <a:lightRig rig="chilly" dir="t"/>
          </a:scene3d>
        </p:grpSpPr>
        <p:sp>
          <p:nvSpPr>
            <p:cNvPr id="44" name="円/楕円 43"/>
            <p:cNvSpPr/>
            <p:nvPr/>
          </p:nvSpPr>
          <p:spPr>
            <a:xfrm>
              <a:off x="424043" y="1500980"/>
              <a:ext cx="1218359" cy="944650"/>
            </a:xfrm>
            <a:prstGeom prst="ellipse">
              <a:avLst/>
            </a:prstGeom>
            <a:solidFill>
              <a:srgbClr val="FFCC00"/>
            </a:solidFill>
            <a:sp3d prstMaterial="translucentPowder">
              <a:bevelT w="127000" h="25400" prst="softRound"/>
            </a:sp3d>
          </p:spPr>
          <p:style>
            <a:lnRef idx="0">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45" name="円/楕円 4"/>
            <p:cNvSpPr/>
            <p:nvPr/>
          </p:nvSpPr>
          <p:spPr>
            <a:xfrm>
              <a:off x="616415" y="1658422"/>
              <a:ext cx="861509" cy="630859"/>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福祉</a:t>
              </a:r>
            </a:p>
          </p:txBody>
        </p:sp>
      </p:grpSp>
      <p:grpSp>
        <p:nvGrpSpPr>
          <p:cNvPr id="37" name="グループ化 36"/>
          <p:cNvGrpSpPr/>
          <p:nvPr/>
        </p:nvGrpSpPr>
        <p:grpSpPr bwMode="auto">
          <a:xfrm>
            <a:off x="4860032" y="1507987"/>
            <a:ext cx="2035634" cy="1800225"/>
            <a:chOff x="4536501" y="0"/>
            <a:chExt cx="1285052" cy="1345959"/>
          </a:xfrm>
          <a:scene3d>
            <a:camera prst="orthographicFront"/>
            <a:lightRig rig="chilly" dir="t"/>
          </a:scene3d>
        </p:grpSpPr>
        <p:sp>
          <p:nvSpPr>
            <p:cNvPr id="42" name="円/楕円 41"/>
            <p:cNvSpPr/>
            <p:nvPr/>
          </p:nvSpPr>
          <p:spPr>
            <a:xfrm>
              <a:off x="4536501" y="0"/>
              <a:ext cx="1285052" cy="1345959"/>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43" name="円/楕円 4"/>
            <p:cNvSpPr/>
            <p:nvPr/>
          </p:nvSpPr>
          <p:spPr>
            <a:xfrm>
              <a:off x="4736719" y="189990"/>
              <a:ext cx="891928" cy="951737"/>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年金</a:t>
              </a:r>
              <a:endParaRPr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医療</a:t>
              </a:r>
            </a:p>
          </p:txBody>
        </p:sp>
      </p:grpSp>
      <p:grpSp>
        <p:nvGrpSpPr>
          <p:cNvPr id="5131" name="グループ化 37"/>
          <p:cNvGrpSpPr>
            <a:grpSpLocks/>
          </p:cNvGrpSpPr>
          <p:nvPr/>
        </p:nvGrpSpPr>
        <p:grpSpPr bwMode="auto">
          <a:xfrm>
            <a:off x="5796136" y="3356990"/>
            <a:ext cx="2054126" cy="1905155"/>
            <a:chOff x="6083176" y="3861047"/>
            <a:chExt cx="1369145" cy="1296145"/>
          </a:xfrm>
        </p:grpSpPr>
        <p:sp>
          <p:nvSpPr>
            <p:cNvPr id="40" name="円/楕円 39"/>
            <p:cNvSpPr/>
            <p:nvPr/>
          </p:nvSpPr>
          <p:spPr>
            <a:xfrm>
              <a:off x="6084168" y="3861047"/>
              <a:ext cx="1368153" cy="129614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41" name="円/楕円 4"/>
            <p:cNvSpPr/>
            <p:nvPr/>
          </p:nvSpPr>
          <p:spPr>
            <a:xfrm>
              <a:off x="6083176" y="4133077"/>
              <a:ext cx="1368152" cy="831213"/>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警察・消防防衛</a:t>
              </a:r>
            </a:p>
          </p:txBody>
        </p:sp>
      </p:grpSp>
      <p:sp>
        <p:nvSpPr>
          <p:cNvPr id="5132" name="正方形/長方形 38"/>
          <p:cNvSpPr>
            <a:spLocks noChangeArrowheads="1"/>
          </p:cNvSpPr>
          <p:nvPr/>
        </p:nvSpPr>
        <p:spPr bwMode="auto">
          <a:xfrm>
            <a:off x="3402448" y="3515408"/>
            <a:ext cx="233910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22300" eaLnBrk="0" hangingPunct="0">
              <a:defRPr kumimoji="1">
                <a:solidFill>
                  <a:schemeClr val="tx1"/>
                </a:solidFill>
                <a:latin typeface="Calibri" pitchFamily="34" charset="0"/>
                <a:ea typeface="ＭＳ Ｐゴシック" pitchFamily="50" charset="-128"/>
              </a:defRPr>
            </a:lvl1pPr>
            <a:lvl2pPr marL="742950" indent="-285750" defTabSz="622300" eaLnBrk="0" hangingPunct="0">
              <a:defRPr kumimoji="1">
                <a:solidFill>
                  <a:schemeClr val="tx1"/>
                </a:solidFill>
                <a:latin typeface="Calibri" pitchFamily="34" charset="0"/>
                <a:ea typeface="ＭＳ Ｐゴシック" pitchFamily="50" charset="-128"/>
              </a:defRPr>
            </a:lvl2pPr>
            <a:lvl3pPr marL="1143000" indent="-228600" defTabSz="622300" eaLnBrk="0" hangingPunct="0">
              <a:defRPr kumimoji="1">
                <a:solidFill>
                  <a:schemeClr val="tx1"/>
                </a:solidFill>
                <a:latin typeface="Calibri" pitchFamily="34" charset="0"/>
                <a:ea typeface="ＭＳ Ｐゴシック" pitchFamily="50" charset="-128"/>
              </a:defRPr>
            </a:lvl3pPr>
            <a:lvl4pPr marL="1600200" indent="-228600" defTabSz="622300" eaLnBrk="0" hangingPunct="0">
              <a:defRPr kumimoji="1">
                <a:solidFill>
                  <a:schemeClr val="tx1"/>
                </a:solidFill>
                <a:latin typeface="Calibri" pitchFamily="34" charset="0"/>
                <a:ea typeface="ＭＳ Ｐゴシック" pitchFamily="50" charset="-128"/>
              </a:defRPr>
            </a:lvl4pPr>
            <a:lvl5pPr marL="2057400" indent="-228600" defTabSz="622300" eaLnBrk="0" hangingPunct="0">
              <a:defRPr kumimoji="1">
                <a:solidFill>
                  <a:schemeClr val="tx1"/>
                </a:solidFill>
                <a:latin typeface="Calibri" pitchFamily="34" charset="0"/>
                <a:ea typeface="ＭＳ Ｐゴシック" pitchFamily="50" charset="-128"/>
              </a:defRPr>
            </a:lvl5pPr>
            <a:lvl6pPr marL="25146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lnSpc>
                <a:spcPct val="90000"/>
              </a:lnSpc>
              <a:spcAft>
                <a:spcPct val="35000"/>
              </a:spcAft>
            </a:pPr>
            <a:r>
              <a:rPr lang="ja-JP" altLang="en-US" sz="2800" dirty="0">
                <a:solidFill>
                  <a:prstClr val="black"/>
                </a:solidFill>
                <a:latin typeface="HG丸ｺﾞｼｯｸM-PRO" panose="020F0600000000000000" pitchFamily="50" charset="-128"/>
                <a:ea typeface="HG丸ｺﾞｼｯｸM-PRO" panose="020F0600000000000000" pitchFamily="50" charset="-128"/>
              </a:rPr>
              <a:t>公共サービス</a:t>
            </a:r>
          </a:p>
        </p:txBody>
      </p:sp>
      <p:sp>
        <p:nvSpPr>
          <p:cNvPr id="5125" name="テキスト ボックス 51"/>
          <p:cNvSpPr txBox="1">
            <a:spLocks noChangeArrowheads="1"/>
          </p:cNvSpPr>
          <p:nvPr/>
        </p:nvSpPr>
        <p:spPr bwMode="auto">
          <a:xfrm>
            <a:off x="1512094" y="692696"/>
            <a:ext cx="6119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dirty="0">
                <a:solidFill>
                  <a:prstClr val="black"/>
                </a:solidFill>
                <a:latin typeface="HG丸ｺﾞｼｯｸM-PRO" panose="020F0600000000000000" pitchFamily="50" charset="-128"/>
                <a:ea typeface="HG丸ｺﾞｼｯｸM-PRO" panose="020F0600000000000000" pitchFamily="50" charset="-128"/>
              </a:rPr>
              <a:t>私たちの生活の中には、個人や企業の力だけでは</a:t>
            </a:r>
          </a:p>
          <a:p>
            <a:pPr algn="ctr" eaLnBrk="1" hangingPunct="1"/>
            <a:r>
              <a:rPr lang="ja-JP" altLang="en-US" dirty="0">
                <a:solidFill>
                  <a:prstClr val="black"/>
                </a:solidFill>
                <a:latin typeface="HG丸ｺﾞｼｯｸM-PRO" panose="020F0600000000000000" pitchFamily="50" charset="-128"/>
                <a:ea typeface="HG丸ｺﾞｼｯｸM-PRO" panose="020F0600000000000000" pitchFamily="50" charset="-128"/>
              </a:rPr>
              <a:t>できない仕事があります。</a:t>
            </a:r>
          </a:p>
        </p:txBody>
      </p:sp>
      <p:sp>
        <p:nvSpPr>
          <p:cNvPr id="5126" name="テキスト ボックス 52"/>
          <p:cNvSpPr txBox="1">
            <a:spLocks noChangeArrowheads="1"/>
          </p:cNvSpPr>
          <p:nvPr/>
        </p:nvSpPr>
        <p:spPr bwMode="auto">
          <a:xfrm>
            <a:off x="1161256" y="6095037"/>
            <a:ext cx="6821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dirty="0">
                <a:solidFill>
                  <a:prstClr val="black"/>
                </a:solidFill>
                <a:latin typeface="HG丸ｺﾞｼｯｸM-PRO" panose="020F0600000000000000" pitchFamily="50" charset="-128"/>
                <a:ea typeface="HG丸ｺﾞｼｯｸM-PRO" panose="020F0600000000000000" pitchFamily="50" charset="-128"/>
              </a:rPr>
              <a:t>このようなサービスを提供するためには膨大な資金が必要です。</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eaLnBrk="1" hangingPunct="1"/>
            <a:r>
              <a:rPr lang="ja-JP" altLang="en-US" dirty="0">
                <a:solidFill>
                  <a:prstClr val="black"/>
                </a:solidFill>
                <a:latin typeface="HG丸ｺﾞｼｯｸM-PRO" panose="020F0600000000000000" pitchFamily="50" charset="-128"/>
                <a:ea typeface="HG丸ｺﾞｼｯｸM-PRO" panose="020F0600000000000000" pitchFamily="50" charset="-128"/>
              </a:rPr>
              <a:t>その資金が「税金」です。</a:t>
            </a:r>
          </a:p>
        </p:txBody>
      </p:sp>
      <p:sp>
        <p:nvSpPr>
          <p:cNvPr id="22" name="正方形/長方形 21"/>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税金の使い道</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588327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1000"/>
                                        <p:tgtEl>
                                          <p:spTgt spid="5125"/>
                                        </p:tgtEl>
                                      </p:cBhvr>
                                    </p:animEffect>
                                    <p:anim calcmode="lin" valueType="num">
                                      <p:cBhvr>
                                        <p:cTn id="8" dur="1000" fill="hold"/>
                                        <p:tgtEl>
                                          <p:spTgt spid="5125"/>
                                        </p:tgtEl>
                                        <p:attrNameLst>
                                          <p:attrName>ppt_x</p:attrName>
                                        </p:attrNameLst>
                                      </p:cBhvr>
                                      <p:tavLst>
                                        <p:tav tm="0">
                                          <p:val>
                                            <p:strVal val="#ppt_x"/>
                                          </p:val>
                                        </p:tav>
                                        <p:tav tm="100000">
                                          <p:val>
                                            <p:strVal val="#ppt_x"/>
                                          </p:val>
                                        </p:tav>
                                      </p:tavLst>
                                    </p:anim>
                                    <p:anim calcmode="lin" valueType="num">
                                      <p:cBhvr>
                                        <p:cTn id="9" dur="1000" fill="hold"/>
                                        <p:tgtEl>
                                          <p:spTgt spid="512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132"/>
                                        </p:tgtEl>
                                        <p:attrNameLst>
                                          <p:attrName>style.visibility</p:attrName>
                                        </p:attrNameLst>
                                      </p:cBhvr>
                                      <p:to>
                                        <p:strVal val="visible"/>
                                      </p:to>
                                    </p:set>
                                    <p:animEffect transition="in" filter="wipe(down)">
                                      <p:cBhvr>
                                        <p:cTn id="13" dur="580">
                                          <p:stCondLst>
                                            <p:cond delay="0"/>
                                          </p:stCondLst>
                                        </p:cTn>
                                        <p:tgtEl>
                                          <p:spTgt spid="5132"/>
                                        </p:tgtEl>
                                      </p:cBhvr>
                                    </p:animEffect>
                                    <p:anim calcmode="lin" valueType="num">
                                      <p:cBhvr>
                                        <p:cTn id="14" dur="1822" tmFilter="0,0; 0.14,0.36; 0.43,0.73; 0.71,0.91; 1.0,1.0">
                                          <p:stCondLst>
                                            <p:cond delay="0"/>
                                          </p:stCondLst>
                                        </p:cTn>
                                        <p:tgtEl>
                                          <p:spTgt spid="513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13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13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13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132"/>
                                        </p:tgtEl>
                                        <p:attrNameLst>
                                          <p:attrName>ppt_y</p:attrName>
                                        </p:attrNameLst>
                                      </p:cBhvr>
                                      <p:tavLst>
                                        <p:tav tm="0" fmla="#ppt_y-sin(pi*$)/81">
                                          <p:val>
                                            <p:fltVal val="0"/>
                                          </p:val>
                                        </p:tav>
                                        <p:tav tm="100000">
                                          <p:val>
                                            <p:fltVal val="1"/>
                                          </p:val>
                                        </p:tav>
                                      </p:tavLst>
                                    </p:anim>
                                    <p:animScale>
                                      <p:cBhvr>
                                        <p:cTn id="19" dur="26">
                                          <p:stCondLst>
                                            <p:cond delay="650"/>
                                          </p:stCondLst>
                                        </p:cTn>
                                        <p:tgtEl>
                                          <p:spTgt spid="5132"/>
                                        </p:tgtEl>
                                      </p:cBhvr>
                                      <p:to x="100000" y="60000"/>
                                    </p:animScale>
                                    <p:animScale>
                                      <p:cBhvr>
                                        <p:cTn id="20" dur="166" decel="50000">
                                          <p:stCondLst>
                                            <p:cond delay="676"/>
                                          </p:stCondLst>
                                        </p:cTn>
                                        <p:tgtEl>
                                          <p:spTgt spid="5132"/>
                                        </p:tgtEl>
                                      </p:cBhvr>
                                      <p:to x="100000" y="100000"/>
                                    </p:animScale>
                                    <p:animScale>
                                      <p:cBhvr>
                                        <p:cTn id="21" dur="26">
                                          <p:stCondLst>
                                            <p:cond delay="1312"/>
                                          </p:stCondLst>
                                        </p:cTn>
                                        <p:tgtEl>
                                          <p:spTgt spid="5132"/>
                                        </p:tgtEl>
                                      </p:cBhvr>
                                      <p:to x="100000" y="80000"/>
                                    </p:animScale>
                                    <p:animScale>
                                      <p:cBhvr>
                                        <p:cTn id="22" dur="166" decel="50000">
                                          <p:stCondLst>
                                            <p:cond delay="1338"/>
                                          </p:stCondLst>
                                        </p:cTn>
                                        <p:tgtEl>
                                          <p:spTgt spid="5132"/>
                                        </p:tgtEl>
                                      </p:cBhvr>
                                      <p:to x="100000" y="100000"/>
                                    </p:animScale>
                                    <p:animScale>
                                      <p:cBhvr>
                                        <p:cTn id="23" dur="26">
                                          <p:stCondLst>
                                            <p:cond delay="1642"/>
                                          </p:stCondLst>
                                        </p:cTn>
                                        <p:tgtEl>
                                          <p:spTgt spid="5132"/>
                                        </p:tgtEl>
                                      </p:cBhvr>
                                      <p:to x="100000" y="90000"/>
                                    </p:animScale>
                                    <p:animScale>
                                      <p:cBhvr>
                                        <p:cTn id="24" dur="166" decel="50000">
                                          <p:stCondLst>
                                            <p:cond delay="1668"/>
                                          </p:stCondLst>
                                        </p:cTn>
                                        <p:tgtEl>
                                          <p:spTgt spid="5132"/>
                                        </p:tgtEl>
                                      </p:cBhvr>
                                      <p:to x="100000" y="100000"/>
                                    </p:animScale>
                                    <p:animScale>
                                      <p:cBhvr>
                                        <p:cTn id="25" dur="26">
                                          <p:stCondLst>
                                            <p:cond delay="1808"/>
                                          </p:stCondLst>
                                        </p:cTn>
                                        <p:tgtEl>
                                          <p:spTgt spid="5132"/>
                                        </p:tgtEl>
                                      </p:cBhvr>
                                      <p:to x="100000" y="95000"/>
                                    </p:animScale>
                                    <p:animScale>
                                      <p:cBhvr>
                                        <p:cTn id="26" dur="166" decel="50000">
                                          <p:stCondLst>
                                            <p:cond delay="1834"/>
                                          </p:stCondLst>
                                        </p:cTn>
                                        <p:tgtEl>
                                          <p:spTgt spid="5132"/>
                                        </p:tgtEl>
                                      </p:cBhvr>
                                      <p:to x="100000" y="100000"/>
                                    </p:animScale>
                                  </p:childTnLst>
                                </p:cTn>
                              </p:par>
                            </p:childTnLst>
                          </p:cTn>
                        </p:par>
                        <p:par>
                          <p:cTn id="27" fill="hold" nodeType="afterGroup">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1000" fill="hold"/>
                                        <p:tgtEl>
                                          <p:spTgt spid="34"/>
                                        </p:tgtEl>
                                        <p:attrNameLst>
                                          <p:attrName>ppt_w</p:attrName>
                                        </p:attrNameLst>
                                      </p:cBhvr>
                                      <p:tavLst>
                                        <p:tav tm="0">
                                          <p:val>
                                            <p:fltVal val="0"/>
                                          </p:val>
                                        </p:tav>
                                        <p:tav tm="100000">
                                          <p:val>
                                            <p:strVal val="#ppt_w"/>
                                          </p:val>
                                        </p:tav>
                                      </p:tavLst>
                                    </p:anim>
                                    <p:anim calcmode="lin" valueType="num">
                                      <p:cBhvr>
                                        <p:cTn id="31" dur="1000" fill="hold"/>
                                        <p:tgtEl>
                                          <p:spTgt spid="34"/>
                                        </p:tgtEl>
                                        <p:attrNameLst>
                                          <p:attrName>ppt_h</p:attrName>
                                        </p:attrNameLst>
                                      </p:cBhvr>
                                      <p:tavLst>
                                        <p:tav tm="0">
                                          <p:val>
                                            <p:fltVal val="0"/>
                                          </p:val>
                                        </p:tav>
                                        <p:tav tm="100000">
                                          <p:val>
                                            <p:strVal val="#ppt_h"/>
                                          </p:val>
                                        </p:tav>
                                      </p:tavLst>
                                    </p:anim>
                                    <p:animEffect transition="in" filter="fade">
                                      <p:cBhvr>
                                        <p:cTn id="32" dur="1000"/>
                                        <p:tgtEl>
                                          <p:spTgt spid="34"/>
                                        </p:tgtEl>
                                      </p:cBhvr>
                                    </p:animEffect>
                                  </p:childTnLst>
                                </p:cTn>
                              </p:par>
                            </p:childTnLst>
                          </p:cTn>
                        </p:par>
                        <p:par>
                          <p:cTn id="33" fill="hold" nodeType="afterGroup">
                            <p:stCondLst>
                              <p:cond delay="4000"/>
                            </p:stCondLst>
                            <p:childTnLst>
                              <p:par>
                                <p:cTn id="34" presetID="53" presetClass="entr" presetSubtype="16"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1000" fill="hold"/>
                                        <p:tgtEl>
                                          <p:spTgt spid="37"/>
                                        </p:tgtEl>
                                        <p:attrNameLst>
                                          <p:attrName>ppt_w</p:attrName>
                                        </p:attrNameLst>
                                      </p:cBhvr>
                                      <p:tavLst>
                                        <p:tav tm="0">
                                          <p:val>
                                            <p:fltVal val="0"/>
                                          </p:val>
                                        </p:tav>
                                        <p:tav tm="100000">
                                          <p:val>
                                            <p:strVal val="#ppt_w"/>
                                          </p:val>
                                        </p:tav>
                                      </p:tavLst>
                                    </p:anim>
                                    <p:anim calcmode="lin" valueType="num">
                                      <p:cBhvr>
                                        <p:cTn id="37" dur="1000" fill="hold"/>
                                        <p:tgtEl>
                                          <p:spTgt spid="37"/>
                                        </p:tgtEl>
                                        <p:attrNameLst>
                                          <p:attrName>ppt_h</p:attrName>
                                        </p:attrNameLst>
                                      </p:cBhvr>
                                      <p:tavLst>
                                        <p:tav tm="0">
                                          <p:val>
                                            <p:fltVal val="0"/>
                                          </p:val>
                                        </p:tav>
                                        <p:tav tm="100000">
                                          <p:val>
                                            <p:strVal val="#ppt_h"/>
                                          </p:val>
                                        </p:tav>
                                      </p:tavLst>
                                    </p:anim>
                                    <p:animEffect transition="in" filter="fade">
                                      <p:cBhvr>
                                        <p:cTn id="38" dur="1000"/>
                                        <p:tgtEl>
                                          <p:spTgt spid="37"/>
                                        </p:tgtEl>
                                      </p:cBhvr>
                                    </p:animEffect>
                                  </p:childTnLst>
                                </p:cTn>
                              </p:par>
                            </p:childTnLst>
                          </p:cTn>
                        </p:par>
                        <p:par>
                          <p:cTn id="39" fill="hold" nodeType="afterGroup">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fltVal val="0"/>
                                          </p:val>
                                        </p:tav>
                                        <p:tav tm="100000">
                                          <p:val>
                                            <p:strVal val="#ppt_w"/>
                                          </p:val>
                                        </p:tav>
                                      </p:tavLst>
                                    </p:anim>
                                    <p:anim calcmode="lin" valueType="num">
                                      <p:cBhvr>
                                        <p:cTn id="43" dur="1000" fill="hold"/>
                                        <p:tgtEl>
                                          <p:spTgt spid="35"/>
                                        </p:tgtEl>
                                        <p:attrNameLst>
                                          <p:attrName>ppt_h</p:attrName>
                                        </p:attrNameLst>
                                      </p:cBhvr>
                                      <p:tavLst>
                                        <p:tav tm="0">
                                          <p:val>
                                            <p:fltVal val="0"/>
                                          </p:val>
                                        </p:tav>
                                        <p:tav tm="100000">
                                          <p:val>
                                            <p:strVal val="#ppt_h"/>
                                          </p:val>
                                        </p:tav>
                                      </p:tavLst>
                                    </p:anim>
                                    <p:animEffect transition="in" filter="fade">
                                      <p:cBhvr>
                                        <p:cTn id="44" dur="1000"/>
                                        <p:tgtEl>
                                          <p:spTgt spid="35"/>
                                        </p:tgtEl>
                                      </p:cBhvr>
                                    </p:animEffect>
                                  </p:childTnLst>
                                </p:cTn>
                              </p:par>
                            </p:childTnLst>
                          </p:cTn>
                        </p:par>
                        <p:par>
                          <p:cTn id="45" fill="hold" nodeType="afterGroup">
                            <p:stCondLst>
                              <p:cond delay="6000"/>
                            </p:stCondLst>
                            <p:childTnLst>
                              <p:par>
                                <p:cTn id="46" presetID="53" presetClass="entr" presetSubtype="16" fill="hold" nodeType="afterEffect">
                                  <p:stCondLst>
                                    <p:cond delay="0"/>
                                  </p:stCondLst>
                                  <p:childTnLst>
                                    <p:set>
                                      <p:cBhvr>
                                        <p:cTn id="47" dur="1" fill="hold">
                                          <p:stCondLst>
                                            <p:cond delay="0"/>
                                          </p:stCondLst>
                                        </p:cTn>
                                        <p:tgtEl>
                                          <p:spTgt spid="5131"/>
                                        </p:tgtEl>
                                        <p:attrNameLst>
                                          <p:attrName>style.visibility</p:attrName>
                                        </p:attrNameLst>
                                      </p:cBhvr>
                                      <p:to>
                                        <p:strVal val="visible"/>
                                      </p:to>
                                    </p:set>
                                    <p:anim calcmode="lin" valueType="num">
                                      <p:cBhvr>
                                        <p:cTn id="48" dur="1000" fill="hold"/>
                                        <p:tgtEl>
                                          <p:spTgt spid="5131"/>
                                        </p:tgtEl>
                                        <p:attrNameLst>
                                          <p:attrName>ppt_w</p:attrName>
                                        </p:attrNameLst>
                                      </p:cBhvr>
                                      <p:tavLst>
                                        <p:tav tm="0">
                                          <p:val>
                                            <p:fltVal val="0"/>
                                          </p:val>
                                        </p:tav>
                                        <p:tav tm="100000">
                                          <p:val>
                                            <p:strVal val="#ppt_w"/>
                                          </p:val>
                                        </p:tav>
                                      </p:tavLst>
                                    </p:anim>
                                    <p:anim calcmode="lin" valueType="num">
                                      <p:cBhvr>
                                        <p:cTn id="49" dur="1000" fill="hold"/>
                                        <p:tgtEl>
                                          <p:spTgt spid="5131"/>
                                        </p:tgtEl>
                                        <p:attrNameLst>
                                          <p:attrName>ppt_h</p:attrName>
                                        </p:attrNameLst>
                                      </p:cBhvr>
                                      <p:tavLst>
                                        <p:tav tm="0">
                                          <p:val>
                                            <p:fltVal val="0"/>
                                          </p:val>
                                        </p:tav>
                                        <p:tav tm="100000">
                                          <p:val>
                                            <p:strVal val="#ppt_h"/>
                                          </p:val>
                                        </p:tav>
                                      </p:tavLst>
                                    </p:anim>
                                    <p:animEffect transition="in" filter="fade">
                                      <p:cBhvr>
                                        <p:cTn id="50" dur="1000"/>
                                        <p:tgtEl>
                                          <p:spTgt spid="5131"/>
                                        </p:tgtEl>
                                      </p:cBhvr>
                                    </p:animEffect>
                                  </p:childTnLst>
                                </p:cTn>
                              </p:par>
                            </p:childTnLst>
                          </p:cTn>
                        </p:par>
                        <p:par>
                          <p:cTn id="51" fill="hold" nodeType="afterGroup">
                            <p:stCondLst>
                              <p:cond delay="7000"/>
                            </p:stCondLst>
                            <p:childTnLst>
                              <p:par>
                                <p:cTn id="52" presetID="53" presetClass="entr" presetSubtype="16"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1000" fill="hold"/>
                                        <p:tgtEl>
                                          <p:spTgt spid="36"/>
                                        </p:tgtEl>
                                        <p:attrNameLst>
                                          <p:attrName>ppt_w</p:attrName>
                                        </p:attrNameLst>
                                      </p:cBhvr>
                                      <p:tavLst>
                                        <p:tav tm="0">
                                          <p:val>
                                            <p:fltVal val="0"/>
                                          </p:val>
                                        </p:tav>
                                        <p:tav tm="100000">
                                          <p:val>
                                            <p:strVal val="#ppt_w"/>
                                          </p:val>
                                        </p:tav>
                                      </p:tavLst>
                                    </p:anim>
                                    <p:anim calcmode="lin" valueType="num">
                                      <p:cBhvr>
                                        <p:cTn id="55" dur="1000" fill="hold"/>
                                        <p:tgtEl>
                                          <p:spTgt spid="36"/>
                                        </p:tgtEl>
                                        <p:attrNameLst>
                                          <p:attrName>ppt_h</p:attrName>
                                        </p:attrNameLst>
                                      </p:cBhvr>
                                      <p:tavLst>
                                        <p:tav tm="0">
                                          <p:val>
                                            <p:fltVal val="0"/>
                                          </p:val>
                                        </p:tav>
                                        <p:tav tm="100000">
                                          <p:val>
                                            <p:strVal val="#ppt_h"/>
                                          </p:val>
                                        </p:tav>
                                      </p:tavLst>
                                    </p:anim>
                                    <p:animEffect transition="in" filter="fade">
                                      <p:cBhvr>
                                        <p:cTn id="56" dur="1000"/>
                                        <p:tgtEl>
                                          <p:spTgt spid="36"/>
                                        </p:tgtEl>
                                      </p:cBhvr>
                                    </p:animEffect>
                                  </p:childTnLst>
                                </p:cTn>
                              </p:par>
                            </p:childTnLst>
                          </p:cTn>
                        </p:par>
                        <p:par>
                          <p:cTn id="57" fill="hold" nodeType="afterGroup">
                            <p:stCondLst>
                              <p:cond delay="8000"/>
                            </p:stCondLst>
                            <p:childTnLst>
                              <p:par>
                                <p:cTn id="58" presetID="2" presetClass="entr" presetSubtype="4" fill="hold" grpId="0" nodeType="afterEffect">
                                  <p:stCondLst>
                                    <p:cond delay="1000"/>
                                  </p:stCondLst>
                                  <p:childTnLst>
                                    <p:set>
                                      <p:cBhvr>
                                        <p:cTn id="59" dur="1" fill="hold">
                                          <p:stCondLst>
                                            <p:cond delay="0"/>
                                          </p:stCondLst>
                                        </p:cTn>
                                        <p:tgtEl>
                                          <p:spTgt spid="5126"/>
                                        </p:tgtEl>
                                        <p:attrNameLst>
                                          <p:attrName>style.visibility</p:attrName>
                                        </p:attrNameLst>
                                      </p:cBhvr>
                                      <p:to>
                                        <p:strVal val="visible"/>
                                      </p:to>
                                    </p:set>
                                    <p:anim calcmode="lin" valueType="num">
                                      <p:cBhvr additive="base">
                                        <p:cTn id="60" dur="1000" fill="hold"/>
                                        <p:tgtEl>
                                          <p:spTgt spid="5126"/>
                                        </p:tgtEl>
                                        <p:attrNameLst>
                                          <p:attrName>ppt_x</p:attrName>
                                        </p:attrNameLst>
                                      </p:cBhvr>
                                      <p:tavLst>
                                        <p:tav tm="0">
                                          <p:val>
                                            <p:strVal val="#ppt_x"/>
                                          </p:val>
                                        </p:tav>
                                        <p:tav tm="100000">
                                          <p:val>
                                            <p:strVal val="#ppt_x"/>
                                          </p:val>
                                        </p:tav>
                                      </p:tavLst>
                                    </p:anim>
                                    <p:anim calcmode="lin" valueType="num">
                                      <p:cBhvr additive="base">
                                        <p:cTn id="61" dur="10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P spid="5125" grpId="0"/>
      <p:bldP spid="51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79512" y="5100448"/>
            <a:ext cx="8785225" cy="1766464"/>
            <a:chOff x="179512" y="5100448"/>
            <a:chExt cx="8785225" cy="1766464"/>
          </a:xfrm>
        </p:grpSpPr>
        <p:sp>
          <p:nvSpPr>
            <p:cNvPr id="66" name="フローチャート : 論理積ゲート 65"/>
            <p:cNvSpPr/>
            <p:nvPr/>
          </p:nvSpPr>
          <p:spPr bwMode="auto">
            <a:xfrm>
              <a:off x="179512" y="5100448"/>
              <a:ext cx="8785225" cy="1667722"/>
            </a:xfrm>
            <a:prstGeom prst="flowChartDelay">
              <a:avLst/>
            </a:prstGeom>
            <a:solidFill>
              <a:schemeClr val="bg1"/>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51" name="グループ化 50"/>
            <p:cNvGrpSpPr/>
            <p:nvPr/>
          </p:nvGrpSpPr>
          <p:grpSpPr bwMode="auto">
            <a:xfrm>
              <a:off x="196952" y="5251625"/>
              <a:ext cx="1440000" cy="1440002"/>
              <a:chOff x="-3413660" y="315724"/>
              <a:chExt cx="822160" cy="906566"/>
            </a:xfrm>
            <a:scene3d>
              <a:camera prst="orthographicFront"/>
              <a:lightRig rig="chilly" dir="t"/>
            </a:scene3d>
          </p:grpSpPr>
          <p:sp>
            <p:nvSpPr>
              <p:cNvPr id="53" name="円/楕円 4"/>
              <p:cNvSpPr/>
              <p:nvPr/>
            </p:nvSpPr>
            <p:spPr>
              <a:xfrm>
                <a:off x="-3381011" y="358635"/>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教育</a:t>
                </a:r>
              </a:p>
            </p:txBody>
          </p:sp>
          <p:sp>
            <p:nvSpPr>
              <p:cNvPr id="52" name="円/楕円 51"/>
              <p:cNvSpPr/>
              <p:nvPr/>
            </p:nvSpPr>
            <p:spPr>
              <a:xfrm>
                <a:off x="-3413660" y="315724"/>
                <a:ext cx="822160" cy="906566"/>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grpSp>
        <p:sp>
          <p:nvSpPr>
            <p:cNvPr id="27678" name="テキスト ボックス 56"/>
            <p:cNvSpPr txBox="1">
              <a:spLocks noChangeArrowheads="1"/>
            </p:cNvSpPr>
            <p:nvPr/>
          </p:nvSpPr>
          <p:spPr bwMode="auto">
            <a:xfrm>
              <a:off x="1661904" y="5343822"/>
              <a:ext cx="3519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教育関係費</a:t>
              </a:r>
            </a:p>
          </p:txBody>
        </p:sp>
        <p:pic>
          <p:nvPicPr>
            <p:cNvPr id="2768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497" y="5285251"/>
              <a:ext cx="783096" cy="158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テキスト ボックス 47"/>
            <p:cNvSpPr txBox="1"/>
            <p:nvPr/>
          </p:nvSpPr>
          <p:spPr bwMode="auto">
            <a:xfrm>
              <a:off x="3227782" y="5457572"/>
              <a:ext cx="3564000" cy="338554"/>
            </a:xfrm>
            <a:prstGeom prst="rect">
              <a:avLst/>
            </a:prstGeom>
            <a:noFill/>
            <a:ln>
              <a:noFill/>
            </a:ln>
          </p:spPr>
          <p:txBody>
            <a:bodyPr wrap="square">
              <a:spAutoFit/>
            </a:bodyPr>
            <a:lstStyle/>
            <a:p>
              <a:pPr lvl="0" defTabSz="914400">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の公費負担</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（令和４年度）</a:t>
              </a:r>
              <a:r>
                <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国税庁資料より</a:t>
              </a:r>
              <a:endPar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1" name="テキスト ボックス 10"/>
            <p:cNvSpPr txBox="1">
              <a:spLocks noChangeArrowheads="1"/>
            </p:cNvSpPr>
            <p:nvPr/>
          </p:nvSpPr>
          <p:spPr bwMode="auto">
            <a:xfrm>
              <a:off x="1663876" y="5114882"/>
              <a:ext cx="3959263" cy="3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公立学校の児童生徒１人あたりの</a:t>
              </a:r>
            </a:p>
          </p:txBody>
        </p:sp>
      </p:grpSp>
      <p:grpSp>
        <p:nvGrpSpPr>
          <p:cNvPr id="27651" name="グループ化 4"/>
          <p:cNvGrpSpPr>
            <a:grpSpLocks/>
          </p:cNvGrpSpPr>
          <p:nvPr/>
        </p:nvGrpSpPr>
        <p:grpSpPr bwMode="auto">
          <a:xfrm>
            <a:off x="2484436" y="3501784"/>
            <a:ext cx="6480175" cy="1510736"/>
            <a:chOff x="2484860" y="3030238"/>
            <a:chExt cx="6480282" cy="1510670"/>
          </a:xfrm>
        </p:grpSpPr>
        <p:sp>
          <p:nvSpPr>
            <p:cNvPr id="25" name="フローチャート : 論理積ゲート 24"/>
            <p:cNvSpPr/>
            <p:nvPr/>
          </p:nvSpPr>
          <p:spPr>
            <a:xfrm rot="10800000">
              <a:off x="2484860" y="3030238"/>
              <a:ext cx="6480282" cy="1510670"/>
            </a:xfrm>
            <a:prstGeom prst="flowChartDelay">
              <a:avLst/>
            </a:prstGeom>
            <a:ln>
              <a:solidFill>
                <a:srgbClr val="66FFCC"/>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9" name="テキスト ボックス 28"/>
            <p:cNvSpPr txBox="1"/>
            <p:nvPr/>
          </p:nvSpPr>
          <p:spPr>
            <a:xfrm>
              <a:off x="5158431" y="3293423"/>
              <a:ext cx="2578257" cy="52319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の公費負担</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noProof="0" dirty="0">
                  <a:solidFill>
                    <a:prstClr val="black"/>
                  </a:solidFill>
                  <a:latin typeface="HG丸ｺﾞｼｯｸM-PRO" panose="020F0600000000000000" pitchFamily="50" charset="-128"/>
                  <a:ea typeface="HG丸ｺﾞｼｯｸM-PRO" panose="020F0600000000000000" pitchFamily="50" charset="-128"/>
                </a:rPr>
                <a:t>令和４年度</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資料</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より</a:t>
              </a:r>
            </a:p>
          </p:txBody>
        </p:sp>
        <p:sp>
          <p:nvSpPr>
            <p:cNvPr id="27683" name="テキスト ボックス 29"/>
            <p:cNvSpPr txBox="1">
              <a:spLocks noChangeArrowheads="1"/>
            </p:cNvSpPr>
            <p:nvPr/>
          </p:nvSpPr>
          <p:spPr bwMode="auto">
            <a:xfrm>
              <a:off x="3623641" y="3177704"/>
              <a:ext cx="242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国民医療費</a:t>
              </a:r>
            </a:p>
          </p:txBody>
        </p:sp>
        <p:sp>
          <p:nvSpPr>
            <p:cNvPr id="31" name="テキスト ボックス 30"/>
            <p:cNvSpPr txBox="1"/>
            <p:nvPr/>
          </p:nvSpPr>
          <p:spPr>
            <a:xfrm>
              <a:off x="3915250" y="3671972"/>
              <a:ext cx="2313420" cy="369316"/>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約</a:t>
              </a:r>
              <a:r>
                <a:rPr kumimoji="1" lang="en-US" altLang="ja-JP"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17</a:t>
              </a: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兆</a:t>
              </a:r>
              <a:r>
                <a:rPr kumimoji="1" lang="en-US" altLang="ja-JP"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6,837</a:t>
              </a: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億円</a:t>
              </a:r>
            </a:p>
          </p:txBody>
        </p:sp>
        <p:grpSp>
          <p:nvGrpSpPr>
            <p:cNvPr id="44" name="グループ化 43"/>
            <p:cNvGrpSpPr/>
            <p:nvPr/>
          </p:nvGrpSpPr>
          <p:grpSpPr>
            <a:xfrm>
              <a:off x="7468129" y="3062621"/>
              <a:ext cx="1481140" cy="1457021"/>
              <a:chOff x="4514464" y="35193"/>
              <a:chExt cx="1285052" cy="1345959"/>
            </a:xfrm>
            <a:scene3d>
              <a:camera prst="orthographicFront"/>
              <a:lightRig rig="chilly" dir="t"/>
            </a:scene3d>
          </p:grpSpPr>
          <p:sp>
            <p:nvSpPr>
              <p:cNvPr id="45" name="円/楕円 44"/>
              <p:cNvSpPr/>
              <p:nvPr/>
            </p:nvSpPr>
            <p:spPr>
              <a:xfrm>
                <a:off x="4514464" y="35193"/>
                <a:ext cx="1285052" cy="1345959"/>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46" name="円/楕円 4"/>
              <p:cNvSpPr/>
              <p:nvPr/>
            </p:nvSpPr>
            <p:spPr>
              <a:xfrm>
                <a:off x="4725036" y="224326"/>
                <a:ext cx="891928" cy="951737"/>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年金</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医療</a:t>
                </a:r>
              </a:p>
            </p:txBody>
          </p:sp>
        </p:grpSp>
      </p:grpSp>
      <p:grpSp>
        <p:nvGrpSpPr>
          <p:cNvPr id="27654" name="グループ化 2"/>
          <p:cNvGrpSpPr>
            <a:grpSpLocks/>
          </p:cNvGrpSpPr>
          <p:nvPr/>
        </p:nvGrpSpPr>
        <p:grpSpPr bwMode="auto">
          <a:xfrm>
            <a:off x="2375122" y="497665"/>
            <a:ext cx="6603779" cy="1512078"/>
            <a:chOff x="2360196" y="131694"/>
            <a:chExt cx="6604417" cy="1512861"/>
          </a:xfrm>
        </p:grpSpPr>
        <p:sp>
          <p:nvSpPr>
            <p:cNvPr id="15" name="フローチャート : 論理積ゲート 14"/>
            <p:cNvSpPr/>
            <p:nvPr/>
          </p:nvSpPr>
          <p:spPr bwMode="auto">
            <a:xfrm rot="10800000">
              <a:off x="2915653" y="149004"/>
              <a:ext cx="6048960" cy="1495551"/>
            </a:xfrm>
            <a:prstGeom prst="flowChartDelay">
              <a:avLst/>
            </a:prstGeom>
            <a:solidFill>
              <a:schemeClr val="lt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671" name="テキスト ボックス 17"/>
            <p:cNvSpPr txBox="1">
              <a:spLocks noChangeArrowheads="1"/>
            </p:cNvSpPr>
            <p:nvPr/>
          </p:nvSpPr>
          <p:spPr bwMode="auto">
            <a:xfrm>
              <a:off x="4928738" y="131694"/>
              <a:ext cx="1696049" cy="3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市町村等の</a:t>
              </a:r>
            </a:p>
          </p:txBody>
        </p:sp>
        <p:sp>
          <p:nvSpPr>
            <p:cNvPr id="19" name="テキスト ボックス 18"/>
            <p:cNvSpPr txBox="1"/>
            <p:nvPr/>
          </p:nvSpPr>
          <p:spPr bwMode="auto">
            <a:xfrm>
              <a:off x="4155499" y="322802"/>
              <a:ext cx="3336900" cy="6312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ゴミ処理費用</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noProof="0" dirty="0">
                  <a:solidFill>
                    <a:prstClr val="black"/>
                  </a:solidFill>
                  <a:latin typeface="HG丸ｺﾞｼｯｸM-PRO" panose="020F0600000000000000" pitchFamily="50" charset="-128"/>
                  <a:ea typeface="HG丸ｺﾞｼｯｸM-PRO" panose="020F0600000000000000" pitchFamily="50" charset="-128"/>
                </a:rPr>
                <a:t>令和４</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資料</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より</a:t>
              </a:r>
            </a:p>
          </p:txBody>
        </p:sp>
        <p:sp>
          <p:nvSpPr>
            <p:cNvPr id="20" name="テキスト ボックス 19"/>
            <p:cNvSpPr txBox="1"/>
            <p:nvPr/>
          </p:nvSpPr>
          <p:spPr bwMode="auto">
            <a:xfrm>
              <a:off x="4284211" y="836949"/>
              <a:ext cx="2343377" cy="36952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約２兆</a:t>
              </a:r>
              <a:r>
                <a:rPr kumimoji="1" lang="en-US" altLang="zh-TW"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4,726</a:t>
              </a:r>
              <a:r>
                <a:rPr kumimoji="1" lang="zh-TW"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億円</a:t>
              </a:r>
              <a:endPar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p:txBody>
        </p:sp>
        <p:grpSp>
          <p:nvGrpSpPr>
            <p:cNvPr id="38" name="グループ化 37"/>
            <p:cNvGrpSpPr/>
            <p:nvPr/>
          </p:nvGrpSpPr>
          <p:grpSpPr>
            <a:xfrm>
              <a:off x="7529373" y="182735"/>
              <a:ext cx="1418217" cy="1440160"/>
              <a:chOff x="2514042" y="425773"/>
              <a:chExt cx="1080873" cy="1318771"/>
            </a:xfrm>
            <a:scene3d>
              <a:camera prst="orthographicFront"/>
              <a:lightRig rig="chilly" dir="t"/>
            </a:scene3d>
          </p:grpSpPr>
          <p:sp>
            <p:nvSpPr>
              <p:cNvPr id="39" name="円/楕円 38"/>
              <p:cNvSpPr/>
              <p:nvPr/>
            </p:nvSpPr>
            <p:spPr>
              <a:xfrm>
                <a:off x="2514042" y="425773"/>
                <a:ext cx="1080873" cy="131877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円/楕円 4"/>
              <p:cNvSpPr/>
              <p:nvPr/>
            </p:nvSpPr>
            <p:spPr>
              <a:xfrm>
                <a:off x="2617323" y="588784"/>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水道</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ゴミ等</a:t>
                </a:r>
              </a:p>
            </p:txBody>
          </p:sp>
        </p:grpSp>
        <p:pic>
          <p:nvPicPr>
            <p:cNvPr id="2767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0196" y="463986"/>
              <a:ext cx="1493761" cy="85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テキスト ボックス 20"/>
          <p:cNvSpPr txBox="1"/>
          <p:nvPr/>
        </p:nvSpPr>
        <p:spPr bwMode="auto">
          <a:xfrm>
            <a:off x="4319588" y="1493069"/>
            <a:ext cx="3224212" cy="369332"/>
          </a:xfrm>
          <a:prstGeom prst="rect">
            <a:avLst/>
          </a:prstGeom>
          <a:noFill/>
        </p:spPr>
        <p:txBody>
          <a:bodyPr wrap="square">
            <a:spAutoFit/>
          </a:bodyPr>
          <a:lstStyle/>
          <a:p>
            <a:pPr lvl="0" defTabSz="914400">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国民１人あたり年間約</a:t>
            </a:r>
            <a:r>
              <a:rPr kumimoji="1" lang="en-US" altLang="ja-JP" sz="1800" b="0" i="0" u="none"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19</a:t>
            </a:r>
            <a:r>
              <a:rPr kumimoji="1" lang="en-US" altLang="ja-JP" dirty="0">
                <a:solidFill>
                  <a:srgbClr val="FF0000"/>
                </a:solidFill>
                <a:latin typeface="HGSｺﾞｼｯｸM" panose="020B0600000000000000" pitchFamily="50" charset="-128"/>
                <a:ea typeface="HGSｺﾞｼｯｸM" panose="020B0600000000000000" pitchFamily="50" charset="-128"/>
              </a:rPr>
              <a:t>, 789</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32" name="テキスト ボックス 31"/>
          <p:cNvSpPr txBox="1"/>
          <p:nvPr/>
        </p:nvSpPr>
        <p:spPr>
          <a:xfrm>
            <a:off x="4310354" y="4504424"/>
            <a:ext cx="3425824" cy="369332"/>
          </a:xfrm>
          <a:prstGeom prst="rect">
            <a:avLst/>
          </a:prstGeom>
          <a:noFill/>
          <a:ln>
            <a:noFill/>
          </a:ln>
        </p:spPr>
        <p:txBody>
          <a:bodyPr wrap="square">
            <a:spAutoFit/>
          </a:bodyPr>
          <a:lstStyle/>
          <a:p>
            <a:pPr lvl="0" defTabSz="914400">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国民１人あたり年間約</a:t>
            </a:r>
            <a:r>
              <a:rPr kumimoji="1" lang="en-US" altLang="ja-JP" dirty="0">
                <a:solidFill>
                  <a:srgbClr val="FF0000"/>
                </a:solidFill>
                <a:latin typeface="HGSｺﾞｼｯｸM" panose="020B0600000000000000" pitchFamily="50" charset="-128"/>
                <a:ea typeface="HGSｺﾞｼｯｸM" panose="020B0600000000000000" pitchFamily="50" charset="-128"/>
              </a:rPr>
              <a:t>141,530</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grpSp>
        <p:nvGrpSpPr>
          <p:cNvPr id="27658" name="グループ化 7"/>
          <p:cNvGrpSpPr>
            <a:grpSpLocks/>
          </p:cNvGrpSpPr>
          <p:nvPr/>
        </p:nvGrpSpPr>
        <p:grpSpPr bwMode="auto">
          <a:xfrm>
            <a:off x="181133" y="1965865"/>
            <a:ext cx="7263440" cy="1473767"/>
            <a:chOff x="277846" y="1495845"/>
            <a:chExt cx="7263248" cy="1473767"/>
          </a:xfrm>
        </p:grpSpPr>
        <p:sp>
          <p:nvSpPr>
            <p:cNvPr id="9" name="フローチャート : 論理積ゲート 8"/>
            <p:cNvSpPr/>
            <p:nvPr/>
          </p:nvSpPr>
          <p:spPr bwMode="auto">
            <a:xfrm>
              <a:off x="277846" y="1495845"/>
              <a:ext cx="6372056" cy="1473767"/>
            </a:xfrm>
            <a:prstGeom prst="flowChartDelay">
              <a:avLst/>
            </a:prstGeom>
            <a:solidFill>
              <a:schemeClr val="lt1"/>
            </a:solidFill>
            <a:ln>
              <a:solidFill>
                <a:srgbClr val="99FF99"/>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663" name="テキスト ボックス 10"/>
            <p:cNvSpPr txBox="1">
              <a:spLocks noChangeArrowheads="1"/>
            </p:cNvSpPr>
            <p:nvPr/>
          </p:nvSpPr>
          <p:spPr bwMode="auto">
            <a:xfrm>
              <a:off x="1474386" y="1518591"/>
              <a:ext cx="3959158" cy="3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わたしたちの生活や安全を守るための</a:t>
              </a:r>
            </a:p>
          </p:txBody>
        </p:sp>
        <p:sp>
          <p:nvSpPr>
            <p:cNvPr id="12" name="テキスト ボックス 11"/>
            <p:cNvSpPr txBox="1"/>
            <p:nvPr/>
          </p:nvSpPr>
          <p:spPr bwMode="auto">
            <a:xfrm>
              <a:off x="1691328" y="1727639"/>
              <a:ext cx="459246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警察費・消防費</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令和４</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資料</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より</a:t>
              </a:r>
            </a:p>
          </p:txBody>
        </p:sp>
        <p:sp>
          <p:nvSpPr>
            <p:cNvPr id="13" name="テキスト ボックス 12"/>
            <p:cNvSpPr txBox="1"/>
            <p:nvPr/>
          </p:nvSpPr>
          <p:spPr bwMode="auto">
            <a:xfrm>
              <a:off x="2518839" y="2165333"/>
              <a:ext cx="267799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約５兆</a:t>
              </a:r>
              <a:r>
                <a:rPr kumimoji="1" lang="en-US" altLang="ja-JP"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3,177</a:t>
              </a: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億円</a:t>
              </a:r>
            </a:p>
          </p:txBody>
        </p:sp>
        <p:pic>
          <p:nvPicPr>
            <p:cNvPr id="276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737" y="1678490"/>
              <a:ext cx="1216357" cy="12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667" name="グループ化 6"/>
            <p:cNvGrpSpPr>
              <a:grpSpLocks/>
            </p:cNvGrpSpPr>
            <p:nvPr/>
          </p:nvGrpSpPr>
          <p:grpSpPr bwMode="auto">
            <a:xfrm>
              <a:off x="313169" y="1544662"/>
              <a:ext cx="1419224" cy="1412875"/>
              <a:chOff x="996195" y="1882477"/>
              <a:chExt cx="1419224" cy="1412875"/>
            </a:xfrm>
          </p:grpSpPr>
          <p:sp>
            <p:nvSpPr>
              <p:cNvPr id="42" name="円/楕円 41"/>
              <p:cNvSpPr/>
              <p:nvPr/>
            </p:nvSpPr>
            <p:spPr bwMode="auto">
              <a:xfrm>
                <a:off x="996195" y="1882477"/>
                <a:ext cx="1419224" cy="141287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43" name="円/楕円 4"/>
              <p:cNvSpPr/>
              <p:nvPr/>
            </p:nvSpPr>
            <p:spPr bwMode="auto">
              <a:xfrm>
                <a:off x="1115536" y="2213241"/>
                <a:ext cx="1195136" cy="906072"/>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警察・消防防衛</a:t>
                </a:r>
              </a:p>
            </p:txBody>
          </p:sp>
        </p:grpSp>
      </p:grpSp>
      <p:sp>
        <p:nvSpPr>
          <p:cNvPr id="14" name="テキスト ボックス 13"/>
          <p:cNvSpPr txBox="1"/>
          <p:nvPr/>
        </p:nvSpPr>
        <p:spPr bwMode="auto">
          <a:xfrm>
            <a:off x="1684873" y="2986299"/>
            <a:ext cx="3635375" cy="369888"/>
          </a:xfrm>
          <a:prstGeom prst="rect">
            <a:avLst/>
          </a:prstGeom>
          <a:noFill/>
        </p:spPr>
        <p:txBody>
          <a:bodyPr>
            <a:spAutoFit/>
          </a:bodyPr>
          <a:lstStyle/>
          <a:p>
            <a:pPr lvl="0" defTabSz="914400">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国民１人あたり年間約</a:t>
            </a:r>
            <a:r>
              <a:rPr kumimoji="1" lang="en-US" altLang="ja-JP" dirty="0">
                <a:solidFill>
                  <a:srgbClr val="FF0000"/>
                </a:solidFill>
                <a:latin typeface="HGSｺﾞｼｯｸM" panose="020B0600000000000000" pitchFamily="50" charset="-128"/>
                <a:ea typeface="HGSｺﾞｼｯｸM" panose="020B0600000000000000" pitchFamily="50" charset="-128"/>
              </a:rPr>
              <a:t>42,560</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grpSp>
        <p:nvGrpSpPr>
          <p:cNvPr id="49" name="グループ化 48"/>
          <p:cNvGrpSpPr>
            <a:grpSpLocks noChangeAspect="1"/>
          </p:cNvGrpSpPr>
          <p:nvPr/>
        </p:nvGrpSpPr>
        <p:grpSpPr>
          <a:xfrm>
            <a:off x="1869548" y="3616594"/>
            <a:ext cx="1696603" cy="1487210"/>
            <a:chOff x="4535996" y="2197742"/>
            <a:chExt cx="3670206" cy="3098047"/>
          </a:xfrm>
        </p:grpSpPr>
        <p:pic>
          <p:nvPicPr>
            <p:cNvPr id="50" name="Picture 2" descr="http://2.bp.blogspot.com/-hLQIQzjF4yc/UZmCJ_vKV8I/AAAAAAAATcQ/WjJRkamTkgs/s800/medicine_capsule_se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2736" y="2348880"/>
              <a:ext cx="1799838" cy="195147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2.bp.blogspot.com/-yoUdx4nHCDg/UZSs-kt6ARI/AAAAAAAATCE/aGnlBjZw8qg/s800/iryou_chusya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8804" y="2197742"/>
              <a:ext cx="2027398" cy="309804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一包化された薬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5996" y="3324616"/>
              <a:ext cx="1973195" cy="1701882"/>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正方形/長方形 5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税金の使い道</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6" name="グループ化 5"/>
          <p:cNvGrpSpPr/>
          <p:nvPr/>
        </p:nvGrpSpPr>
        <p:grpSpPr>
          <a:xfrm>
            <a:off x="1708020" y="5736919"/>
            <a:ext cx="5736553" cy="654476"/>
            <a:chOff x="1708020" y="5736919"/>
            <a:chExt cx="5736553" cy="654476"/>
          </a:xfrm>
        </p:grpSpPr>
        <p:sp>
          <p:nvSpPr>
            <p:cNvPr id="27679" name="テキスト ボックス 53"/>
            <p:cNvSpPr txBox="1">
              <a:spLocks noChangeArrowheads="1"/>
            </p:cNvSpPr>
            <p:nvPr/>
          </p:nvSpPr>
          <p:spPr bwMode="auto">
            <a:xfrm>
              <a:off x="1708020" y="5736919"/>
              <a:ext cx="5736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小学生：約</a:t>
              </a:r>
              <a:r>
                <a:rPr lang="en-US" altLang="ja-JP" sz="1800" dirty="0">
                  <a:solidFill>
                    <a:srgbClr val="FF0000"/>
                  </a:solidFill>
                  <a:latin typeface="HGSｺﾞｼｯｸM" panose="020B0600000000000000" pitchFamily="50" charset="-128"/>
                  <a:ea typeface="HGSｺﾞｼｯｸM" panose="020B0600000000000000" pitchFamily="50" charset="-128"/>
                </a:rPr>
                <a:t>941,000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　　中学生：約</a:t>
              </a:r>
              <a:r>
                <a:rPr kumimoji="1" lang="en-US" altLang="ja-JP" sz="1800" b="0" i="0" u="none"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1,086,000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7" name="テキスト ボックス 53"/>
            <p:cNvSpPr txBox="1">
              <a:spLocks noChangeArrowheads="1"/>
            </p:cNvSpPr>
            <p:nvPr/>
          </p:nvSpPr>
          <p:spPr bwMode="auto">
            <a:xfrm>
              <a:off x="1714159" y="6022063"/>
              <a:ext cx="36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高校生</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（全日制）</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800" b="0" i="0" u="none"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1,127,000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grpSp>
      <p:sp>
        <p:nvSpPr>
          <p:cNvPr id="58" name="テキスト ボックス 57"/>
          <p:cNvSpPr txBox="1">
            <a:spLocks noChangeArrowheads="1"/>
          </p:cNvSpPr>
          <p:nvPr/>
        </p:nvSpPr>
        <p:spPr bwMode="auto">
          <a:xfrm>
            <a:off x="1526030" y="6286351"/>
            <a:ext cx="620100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0" defTabSz="914400" eaLnBrk="1" fontAlgn="base" hangingPunct="1">
              <a:spcBef>
                <a:spcPct val="0"/>
              </a:spcBef>
              <a:spcAft>
                <a:spcPct val="0"/>
              </a:spcAft>
              <a:buNone/>
              <a:defRPr/>
            </a:pP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小学校から高校までの</a:t>
            </a:r>
            <a:r>
              <a:rPr kumimoji="1" lang="en-US" altLang="ja-JP"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年間合計で</a:t>
            </a:r>
            <a:r>
              <a:rPr kumimoji="1" lang="en-US" altLang="ja-JP"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人あたり　</a:t>
            </a:r>
            <a:r>
              <a:rPr kumimoji="1" lang="ja-JP" altLang="en-US" sz="1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lang="en-US" altLang="ja-JP" sz="1700" dirty="0">
                <a:solidFill>
                  <a:srgbClr val="002060"/>
                </a:solidFill>
                <a:latin typeface="HGSｺﾞｼｯｸM" panose="020B0600000000000000" pitchFamily="50" charset="-128"/>
                <a:ea typeface="HGSｺﾞｼｯｸM" panose="020B0600000000000000" pitchFamily="50" charset="-128"/>
              </a:rPr>
              <a:t>12,285,000</a:t>
            </a:r>
            <a:r>
              <a:rPr kumimoji="1" lang="ja-JP" altLang="en-US" sz="17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円</a:t>
            </a:r>
          </a:p>
        </p:txBody>
      </p:sp>
    </p:spTree>
    <p:extLst>
      <p:ext uri="{BB962C8B-B14F-4D97-AF65-F5344CB8AC3E}">
        <p14:creationId xmlns:p14="http://schemas.microsoft.com/office/powerpoint/2010/main" val="3815985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50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0" fill="hold"/>
                                        <p:tgtEl>
                                          <p:spTgt spid="21"/>
                                        </p:tgtEl>
                                        <p:attrNameLst>
                                          <p:attrName>ppt_w</p:attrName>
                                        </p:attrNameLst>
                                      </p:cBhvr>
                                      <p:tavLst>
                                        <p:tav tm="0">
                                          <p:val>
                                            <p:fltVal val="0"/>
                                          </p:val>
                                        </p:tav>
                                        <p:tav tm="100000">
                                          <p:val>
                                            <p:strVal val="#ppt_w"/>
                                          </p:val>
                                        </p:tav>
                                      </p:tavLst>
                                    </p:anim>
                                    <p:anim calcmode="lin" valueType="num">
                                      <p:cBhvr>
                                        <p:cTn id="8" dur="2000" fill="hold"/>
                                        <p:tgtEl>
                                          <p:spTgt spid="21"/>
                                        </p:tgtEl>
                                        <p:attrNameLst>
                                          <p:attrName>ppt_h</p:attrName>
                                        </p:attrNameLst>
                                      </p:cBhvr>
                                      <p:tavLst>
                                        <p:tav tm="0">
                                          <p:val>
                                            <p:fltVal val="0"/>
                                          </p:val>
                                        </p:tav>
                                        <p:tav tm="100000">
                                          <p:val>
                                            <p:strVal val="#ppt_h"/>
                                          </p:val>
                                        </p:tav>
                                      </p:tavLst>
                                    </p:anim>
                                    <p:animEffect transition="in" filter="fade">
                                      <p:cBhvr>
                                        <p:cTn id="9" dur="2000"/>
                                        <p:tgtEl>
                                          <p:spTgt spid="21"/>
                                        </p:tgtEl>
                                      </p:cBhvr>
                                    </p:animEffect>
                                  </p:childTnLst>
                                </p:cTn>
                              </p:par>
                            </p:childTnLst>
                          </p:cTn>
                        </p:par>
                        <p:par>
                          <p:cTn id="10" fill="hold" nodeType="afterGroup">
                            <p:stCondLst>
                              <p:cond delay="3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ppt_w</p:attrName>
                                        </p:attrNameLst>
                                      </p:cBhvr>
                                      <p:tavLst>
                                        <p:tav tm="0">
                                          <p:val>
                                            <p:fltVal val="0"/>
                                          </p:val>
                                        </p:tav>
                                        <p:tav tm="100000">
                                          <p:val>
                                            <p:strVal val="#ppt_w"/>
                                          </p:val>
                                        </p:tav>
                                      </p:tavLst>
                                    </p:anim>
                                    <p:anim calcmode="lin" valueType="num">
                                      <p:cBhvr>
                                        <p:cTn id="14" dur="2000" fill="hold"/>
                                        <p:tgtEl>
                                          <p:spTgt spid="14"/>
                                        </p:tgtEl>
                                        <p:attrNameLst>
                                          <p:attrName>ppt_h</p:attrName>
                                        </p:attrNameLst>
                                      </p:cBhvr>
                                      <p:tavLst>
                                        <p:tav tm="0">
                                          <p:val>
                                            <p:fltVal val="0"/>
                                          </p:val>
                                        </p:tav>
                                        <p:tav tm="100000">
                                          <p:val>
                                            <p:strVal val="#ppt_h"/>
                                          </p:val>
                                        </p:tav>
                                      </p:tavLst>
                                    </p:anim>
                                    <p:animEffect transition="in" filter="fade">
                                      <p:cBhvr>
                                        <p:cTn id="15" dur="2000"/>
                                        <p:tgtEl>
                                          <p:spTgt spid="14"/>
                                        </p:tgtEl>
                                      </p:cBhvr>
                                    </p:animEffect>
                                  </p:childTnLst>
                                </p:cTn>
                              </p:par>
                            </p:childTnLst>
                          </p:cTn>
                        </p:par>
                        <p:par>
                          <p:cTn id="16" fill="hold" nodeType="afterGroup">
                            <p:stCondLst>
                              <p:cond delay="550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000" fill="hold"/>
                                        <p:tgtEl>
                                          <p:spTgt spid="32"/>
                                        </p:tgtEl>
                                        <p:attrNameLst>
                                          <p:attrName>ppt_w</p:attrName>
                                        </p:attrNameLst>
                                      </p:cBhvr>
                                      <p:tavLst>
                                        <p:tav tm="0">
                                          <p:val>
                                            <p:fltVal val="0"/>
                                          </p:val>
                                        </p:tav>
                                        <p:tav tm="100000">
                                          <p:val>
                                            <p:strVal val="#ppt_w"/>
                                          </p:val>
                                        </p:tav>
                                      </p:tavLst>
                                    </p:anim>
                                    <p:anim calcmode="lin" valueType="num">
                                      <p:cBhvr>
                                        <p:cTn id="20" dur="2000" fill="hold"/>
                                        <p:tgtEl>
                                          <p:spTgt spid="32"/>
                                        </p:tgtEl>
                                        <p:attrNameLst>
                                          <p:attrName>ppt_h</p:attrName>
                                        </p:attrNameLst>
                                      </p:cBhvr>
                                      <p:tavLst>
                                        <p:tav tm="0">
                                          <p:val>
                                            <p:fltVal val="0"/>
                                          </p:val>
                                        </p:tav>
                                        <p:tav tm="100000">
                                          <p:val>
                                            <p:strVal val="#ppt_h"/>
                                          </p:val>
                                        </p:tav>
                                      </p:tavLst>
                                    </p:anim>
                                    <p:animEffect transition="in" filter="fade">
                                      <p:cBhvr>
                                        <p:cTn id="21" dur="2000"/>
                                        <p:tgtEl>
                                          <p:spTgt spid="32"/>
                                        </p:tgtEl>
                                      </p:cBhvr>
                                    </p:animEffect>
                                  </p:childTnLst>
                                </p:cTn>
                              </p:par>
                            </p:childTnLst>
                          </p:cTn>
                        </p:par>
                        <p:par>
                          <p:cTn id="22" fill="hold">
                            <p:stCondLst>
                              <p:cond delay="7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ppt_w</p:attrName>
                                        </p:attrNameLst>
                                      </p:cBhvr>
                                      <p:tavLst>
                                        <p:tav tm="0">
                                          <p:val>
                                            <p:fltVal val="0"/>
                                          </p:val>
                                        </p:tav>
                                        <p:tav tm="100000">
                                          <p:val>
                                            <p:strVal val="#ppt_w"/>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Effect transition="in" filter="fade">
                                      <p:cBhvr>
                                        <p:cTn id="27" dur="2000"/>
                                        <p:tgtEl>
                                          <p:spTgt spid="6"/>
                                        </p:tgtEl>
                                      </p:cBhvr>
                                    </p:animEffect>
                                  </p:childTnLst>
                                </p:cTn>
                              </p:par>
                            </p:childTnLst>
                          </p:cTn>
                        </p:par>
                        <p:par>
                          <p:cTn id="28" fill="hold">
                            <p:stCondLst>
                              <p:cond delay="9500"/>
                            </p:stCondLst>
                            <p:childTnLst>
                              <p:par>
                                <p:cTn id="29" presetID="10" presetClass="entr" presetSubtype="0"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P spid="14"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320353" y="436602"/>
            <a:ext cx="23074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①財源の調達</a:t>
            </a:r>
          </a:p>
        </p:txBody>
      </p:sp>
      <p:sp>
        <p:nvSpPr>
          <p:cNvPr id="6150" name="テキスト ボックス 39"/>
          <p:cNvSpPr txBox="1">
            <a:spLocks noChangeArrowheads="1"/>
          </p:cNvSpPr>
          <p:nvPr/>
        </p:nvSpPr>
        <p:spPr bwMode="auto">
          <a:xfrm>
            <a:off x="535450" y="764704"/>
            <a:ext cx="31004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400" b="1" dirty="0">
                <a:solidFill>
                  <a:srgbClr val="C00000"/>
                </a:solidFill>
                <a:latin typeface="HG丸ｺﾞｼｯｸM-PRO" panose="020F0600000000000000" pitchFamily="50" charset="-128"/>
                <a:ea typeface="HG丸ｺﾞｼｯｸM-PRO" panose="020F0600000000000000" pitchFamily="50" charset="-128"/>
              </a:rPr>
              <a:t>国民にさまざまな公共サービスを</a:t>
            </a:r>
            <a:endParaRPr lang="en-US" altLang="ja-JP" sz="1400" b="1" dirty="0">
              <a:solidFill>
                <a:srgbClr val="C00000"/>
              </a:solidFill>
              <a:latin typeface="HG丸ｺﾞｼｯｸM-PRO" panose="020F0600000000000000" pitchFamily="50" charset="-128"/>
              <a:ea typeface="HG丸ｺﾞｼｯｸM-PRO" panose="020F0600000000000000" pitchFamily="50" charset="-128"/>
            </a:endParaRPr>
          </a:p>
          <a:p>
            <a:pPr eaLnBrk="1" hangingPunct="1"/>
            <a:r>
              <a:rPr lang="ja-JP" altLang="en-US" sz="1400" b="1" dirty="0">
                <a:solidFill>
                  <a:srgbClr val="C00000"/>
                </a:solidFill>
                <a:latin typeface="HG丸ｺﾞｼｯｸM-PRO" panose="020F0600000000000000" pitchFamily="50" charset="-128"/>
                <a:ea typeface="HG丸ｺﾞｼｯｸM-PRO" panose="020F0600000000000000" pitchFamily="50" charset="-128"/>
              </a:rPr>
              <a:t>提供するための財源です</a:t>
            </a:r>
            <a:endParaRPr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6" name="グループ化 15"/>
          <p:cNvGrpSpPr>
            <a:grpSpLocks/>
          </p:cNvGrpSpPr>
          <p:nvPr/>
        </p:nvGrpSpPr>
        <p:grpSpPr bwMode="auto">
          <a:xfrm>
            <a:off x="1908175" y="2409825"/>
            <a:ext cx="5483225" cy="3211513"/>
            <a:chOff x="2086431" y="2608424"/>
            <a:chExt cx="5304593" cy="3012738"/>
          </a:xfrm>
        </p:grpSpPr>
        <p:grpSp>
          <p:nvGrpSpPr>
            <p:cNvPr id="6180" name="グループ化 14"/>
            <p:cNvGrpSpPr>
              <a:grpSpLocks/>
            </p:cNvGrpSpPr>
            <p:nvPr/>
          </p:nvGrpSpPr>
          <p:grpSpPr bwMode="auto">
            <a:xfrm>
              <a:off x="2086431" y="2608424"/>
              <a:ext cx="5304593" cy="3012738"/>
              <a:chOff x="2017751" y="2651266"/>
              <a:chExt cx="5616576" cy="2986639"/>
            </a:xfrm>
          </p:grpSpPr>
          <p:grpSp>
            <p:nvGrpSpPr>
              <p:cNvPr id="6182" name="グループ化 34"/>
              <p:cNvGrpSpPr>
                <a:grpSpLocks/>
              </p:cNvGrpSpPr>
              <p:nvPr/>
            </p:nvGrpSpPr>
            <p:grpSpPr bwMode="auto">
              <a:xfrm>
                <a:off x="2017751" y="2651266"/>
                <a:ext cx="5616576" cy="2986639"/>
                <a:chOff x="2326973" y="2694390"/>
                <a:chExt cx="4901135" cy="2960307"/>
              </a:xfrm>
            </p:grpSpPr>
            <p:sp>
              <p:nvSpPr>
                <p:cNvPr id="8" name="正方形/長方形 7"/>
                <p:cNvSpPr/>
                <p:nvPr/>
              </p:nvSpPr>
              <p:spPr>
                <a:xfrm>
                  <a:off x="2326973" y="2694390"/>
                  <a:ext cx="4901135" cy="26369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sp>
              <p:nvSpPr>
                <p:cNvPr id="7" name="下矢印 6"/>
                <p:cNvSpPr/>
                <p:nvPr/>
              </p:nvSpPr>
              <p:spPr>
                <a:xfrm>
                  <a:off x="4514920" y="5319595"/>
                  <a:ext cx="534954" cy="335102"/>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46" name="グループ化 45"/>
              <p:cNvGrpSpPr/>
              <p:nvPr/>
            </p:nvGrpSpPr>
            <p:grpSpPr bwMode="auto">
              <a:xfrm>
                <a:off x="2628059" y="2793172"/>
                <a:ext cx="1367905" cy="1211476"/>
                <a:chOff x="2400436" y="583141"/>
                <a:chExt cx="1152476" cy="1232749"/>
              </a:xfrm>
              <a:scene3d>
                <a:camera prst="orthographicFront"/>
                <a:lightRig rig="chilly" dir="t"/>
              </a:scene3d>
            </p:grpSpPr>
            <p:sp>
              <p:nvSpPr>
                <p:cNvPr id="47" name="円/楕円 46"/>
                <p:cNvSpPr/>
                <p:nvPr/>
              </p:nvSpPr>
              <p:spPr>
                <a:xfrm>
                  <a:off x="2400436" y="583141"/>
                  <a:ext cx="1152476" cy="1232749"/>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8" name="円/楕円 4"/>
                <p:cNvSpPr/>
                <p:nvPr/>
              </p:nvSpPr>
              <p:spPr>
                <a:xfrm>
                  <a:off x="2582406" y="716914"/>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水道</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ゴミ等</a:t>
                  </a:r>
                </a:p>
              </p:txBody>
            </p:sp>
          </p:grpSp>
          <p:grpSp>
            <p:nvGrpSpPr>
              <p:cNvPr id="49" name="グループ化 48"/>
              <p:cNvGrpSpPr/>
              <p:nvPr/>
            </p:nvGrpSpPr>
            <p:grpSpPr bwMode="auto">
              <a:xfrm>
                <a:off x="2238546" y="3994782"/>
                <a:ext cx="1367905" cy="1211477"/>
                <a:chOff x="434511" y="154888"/>
                <a:chExt cx="1085214" cy="1014439"/>
              </a:xfrm>
              <a:scene3d>
                <a:camera prst="orthographicFront"/>
                <a:lightRig rig="chilly" dir="t"/>
              </a:scene3d>
            </p:grpSpPr>
            <p:sp>
              <p:nvSpPr>
                <p:cNvPr id="50" name="円/楕円 49"/>
                <p:cNvSpPr/>
                <p:nvPr/>
              </p:nvSpPr>
              <p:spPr>
                <a:xfrm>
                  <a:off x="434511" y="154888"/>
                  <a:ext cx="1085214" cy="1014439"/>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51" name="円/楕円 4"/>
                <p:cNvSpPr/>
                <p:nvPr/>
              </p:nvSpPr>
              <p:spPr>
                <a:xfrm>
                  <a:off x="582128" y="268452"/>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教育</a:t>
                  </a:r>
                </a:p>
              </p:txBody>
            </p:sp>
          </p:grpSp>
          <p:grpSp>
            <p:nvGrpSpPr>
              <p:cNvPr id="52" name="グループ化 51"/>
              <p:cNvGrpSpPr/>
              <p:nvPr/>
            </p:nvGrpSpPr>
            <p:grpSpPr bwMode="auto">
              <a:xfrm>
                <a:off x="4150778" y="4017187"/>
                <a:ext cx="1367905" cy="1211476"/>
                <a:chOff x="561933" y="1510118"/>
                <a:chExt cx="1218359" cy="883031"/>
              </a:xfrm>
              <a:scene3d>
                <a:camera prst="orthographicFront"/>
                <a:lightRig rig="chilly" dir="t"/>
              </a:scene3d>
            </p:grpSpPr>
            <p:sp>
              <p:nvSpPr>
                <p:cNvPr id="53" name="円/楕円 52"/>
                <p:cNvSpPr/>
                <p:nvPr/>
              </p:nvSpPr>
              <p:spPr>
                <a:xfrm>
                  <a:off x="561933" y="1510118"/>
                  <a:ext cx="1218359" cy="883031"/>
                </a:xfrm>
                <a:prstGeom prst="ellipse">
                  <a:avLst/>
                </a:prstGeom>
                <a:solidFill>
                  <a:srgbClr val="FFCC00"/>
                </a:solidFill>
                <a:sp3d prstMaterial="translucentPowder">
                  <a:bevelT w="127000" h="25400" prst="softRound"/>
                </a:sp3d>
              </p:spPr>
              <p:style>
                <a:lnRef idx="0">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54" name="円/楕円 4"/>
                <p:cNvSpPr/>
                <p:nvPr/>
              </p:nvSpPr>
              <p:spPr>
                <a:xfrm>
                  <a:off x="747350" y="1623950"/>
                  <a:ext cx="861509" cy="630859"/>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福祉</a:t>
                  </a:r>
                </a:p>
              </p:txBody>
            </p:sp>
          </p:grpSp>
          <p:grpSp>
            <p:nvGrpSpPr>
              <p:cNvPr id="55" name="グループ化 54"/>
              <p:cNvGrpSpPr/>
              <p:nvPr/>
            </p:nvGrpSpPr>
            <p:grpSpPr bwMode="auto">
              <a:xfrm>
                <a:off x="5587104" y="2812072"/>
                <a:ext cx="1356815" cy="1211476"/>
                <a:chOff x="4747930" y="107424"/>
                <a:chExt cx="1285052" cy="1258163"/>
              </a:xfrm>
              <a:scene3d>
                <a:camera prst="orthographicFront"/>
                <a:lightRig rig="chilly" dir="t"/>
              </a:scene3d>
            </p:grpSpPr>
            <p:sp>
              <p:nvSpPr>
                <p:cNvPr id="56" name="円/楕円 55"/>
                <p:cNvSpPr/>
                <p:nvPr/>
              </p:nvSpPr>
              <p:spPr>
                <a:xfrm>
                  <a:off x="4747930" y="107424"/>
                  <a:ext cx="1285052" cy="1258163"/>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57" name="円/楕円 4"/>
                <p:cNvSpPr/>
                <p:nvPr/>
              </p:nvSpPr>
              <p:spPr>
                <a:xfrm>
                  <a:off x="4945359" y="278397"/>
                  <a:ext cx="891928" cy="865215"/>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年金</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医療</a:t>
                  </a:r>
                </a:p>
              </p:txBody>
            </p:sp>
          </p:grpSp>
          <p:grpSp>
            <p:nvGrpSpPr>
              <p:cNvPr id="6187" name="グループ化 63"/>
              <p:cNvGrpSpPr>
                <a:grpSpLocks/>
              </p:cNvGrpSpPr>
              <p:nvPr/>
            </p:nvGrpSpPr>
            <p:grpSpPr bwMode="auto">
              <a:xfrm>
                <a:off x="6083819" y="3994783"/>
                <a:ext cx="1367906" cy="1211477"/>
                <a:chOff x="6084168" y="3995196"/>
                <a:chExt cx="1368153" cy="1211598"/>
              </a:xfrm>
            </p:grpSpPr>
            <p:sp>
              <p:nvSpPr>
                <p:cNvPr id="59" name="円/楕円 58"/>
                <p:cNvSpPr/>
                <p:nvPr/>
              </p:nvSpPr>
              <p:spPr>
                <a:xfrm>
                  <a:off x="6084168" y="3995196"/>
                  <a:ext cx="1368153" cy="1211598"/>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60" name="円/楕円 4"/>
                <p:cNvSpPr/>
                <p:nvPr/>
              </p:nvSpPr>
              <p:spPr>
                <a:xfrm>
                  <a:off x="6148145" y="4224266"/>
                  <a:ext cx="1241215" cy="831213"/>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警察・消防防衛</a:t>
                  </a:r>
                </a:p>
              </p:txBody>
            </p:sp>
          </p:grpSp>
        </p:grpSp>
        <p:sp>
          <p:nvSpPr>
            <p:cNvPr id="6181" name="正方形/長方形 65"/>
            <p:cNvSpPr>
              <a:spLocks noChangeArrowheads="1"/>
            </p:cNvSpPr>
            <p:nvPr/>
          </p:nvSpPr>
          <p:spPr bwMode="auto">
            <a:xfrm>
              <a:off x="3843061" y="3644648"/>
              <a:ext cx="1676704"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22300" eaLnBrk="0" hangingPunct="0">
                <a:defRPr kumimoji="1">
                  <a:solidFill>
                    <a:schemeClr val="tx1"/>
                  </a:solidFill>
                  <a:latin typeface="Calibri" pitchFamily="34" charset="0"/>
                  <a:ea typeface="ＭＳ Ｐゴシック" pitchFamily="50" charset="-128"/>
                </a:defRPr>
              </a:lvl1pPr>
              <a:lvl2pPr marL="742950" indent="-285750" defTabSz="622300" eaLnBrk="0" hangingPunct="0">
                <a:defRPr kumimoji="1">
                  <a:solidFill>
                    <a:schemeClr val="tx1"/>
                  </a:solidFill>
                  <a:latin typeface="Calibri" pitchFamily="34" charset="0"/>
                  <a:ea typeface="ＭＳ Ｐゴシック" pitchFamily="50" charset="-128"/>
                </a:defRPr>
              </a:lvl2pPr>
              <a:lvl3pPr marL="1143000" indent="-228600" defTabSz="622300" eaLnBrk="0" hangingPunct="0">
                <a:defRPr kumimoji="1">
                  <a:solidFill>
                    <a:schemeClr val="tx1"/>
                  </a:solidFill>
                  <a:latin typeface="Calibri" pitchFamily="34" charset="0"/>
                  <a:ea typeface="ＭＳ Ｐゴシック" pitchFamily="50" charset="-128"/>
                </a:defRPr>
              </a:lvl3pPr>
              <a:lvl4pPr marL="1600200" indent="-228600" defTabSz="622300" eaLnBrk="0" hangingPunct="0">
                <a:defRPr kumimoji="1">
                  <a:solidFill>
                    <a:schemeClr val="tx1"/>
                  </a:solidFill>
                  <a:latin typeface="Calibri" pitchFamily="34" charset="0"/>
                  <a:ea typeface="ＭＳ Ｐゴシック" pitchFamily="50" charset="-128"/>
                </a:defRPr>
              </a:lvl4pPr>
              <a:lvl5pPr marL="2057400" indent="-228600" defTabSz="622300" eaLnBrk="0" hangingPunct="0">
                <a:defRPr kumimoji="1">
                  <a:solidFill>
                    <a:schemeClr val="tx1"/>
                  </a:solidFill>
                  <a:latin typeface="Calibri" pitchFamily="34" charset="0"/>
                  <a:ea typeface="ＭＳ Ｐゴシック" pitchFamily="50" charset="-128"/>
                </a:defRPr>
              </a:lvl5pPr>
              <a:lvl6pPr marL="25146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lnSpc>
                  <a:spcPct val="90000"/>
                </a:lnSpc>
                <a:spcAft>
                  <a:spcPct val="35000"/>
                </a:spcAft>
              </a:pPr>
              <a:r>
                <a:rPr lang="ja-JP" altLang="en-US" sz="2000" b="1" dirty="0">
                  <a:solidFill>
                    <a:prstClr val="black"/>
                  </a:solidFill>
                  <a:latin typeface="HG丸ｺﾞｼｯｸM-PRO" panose="020F0600000000000000" pitchFamily="50" charset="-128"/>
                  <a:ea typeface="HG丸ｺﾞｼｯｸM-PRO" panose="020F0600000000000000" pitchFamily="50" charset="-128"/>
                </a:rPr>
                <a:t>公共サービス</a:t>
              </a:r>
            </a:p>
          </p:txBody>
        </p:sp>
      </p:grpSp>
      <p:grpSp>
        <p:nvGrpSpPr>
          <p:cNvPr id="19" name="グループ化 18"/>
          <p:cNvGrpSpPr>
            <a:grpSpLocks/>
          </p:cNvGrpSpPr>
          <p:nvPr/>
        </p:nvGrpSpPr>
        <p:grpSpPr bwMode="auto">
          <a:xfrm>
            <a:off x="3598342" y="742009"/>
            <a:ext cx="2432342" cy="2377711"/>
            <a:chOff x="3698540" y="664618"/>
            <a:chExt cx="2431552" cy="2377729"/>
          </a:xfrm>
        </p:grpSpPr>
        <p:grpSp>
          <p:nvGrpSpPr>
            <p:cNvPr id="6171" name="グループ化 41"/>
            <p:cNvGrpSpPr>
              <a:grpSpLocks/>
            </p:cNvGrpSpPr>
            <p:nvPr/>
          </p:nvGrpSpPr>
          <p:grpSpPr bwMode="auto">
            <a:xfrm>
              <a:off x="3698540" y="2002527"/>
              <a:ext cx="2071392" cy="1039820"/>
              <a:chOff x="3793662" y="2051370"/>
              <a:chExt cx="1807538" cy="1030653"/>
            </a:xfrm>
          </p:grpSpPr>
          <p:sp>
            <p:nvSpPr>
              <p:cNvPr id="17" name="下矢印吹き出し 16"/>
              <p:cNvSpPr/>
              <p:nvPr/>
            </p:nvSpPr>
            <p:spPr>
              <a:xfrm>
                <a:off x="3800915" y="2051370"/>
                <a:ext cx="1800285" cy="1030653"/>
              </a:xfrm>
              <a:prstGeom prst="downArrowCallou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sp>
            <p:nvSpPr>
              <p:cNvPr id="6178" name="テキスト ボックス 24"/>
              <p:cNvSpPr txBox="1">
                <a:spLocks noChangeArrowheads="1"/>
              </p:cNvSpPr>
              <p:nvPr/>
            </p:nvSpPr>
            <p:spPr bwMode="auto">
              <a:xfrm>
                <a:off x="3793662" y="2177422"/>
                <a:ext cx="1803385" cy="33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600" b="1" dirty="0">
                    <a:solidFill>
                      <a:prstClr val="black"/>
                    </a:solidFill>
                    <a:latin typeface="HG丸ｺﾞｼｯｸM-PRO" panose="020F0600000000000000" pitchFamily="50" charset="-128"/>
                    <a:ea typeface="HG丸ｺﾞｼｯｸM-PRO" panose="020F0600000000000000" pitchFamily="50" charset="-128"/>
                  </a:rPr>
                  <a:t>国・地方公共団体</a:t>
                </a:r>
              </a:p>
            </p:txBody>
          </p:sp>
          <p:sp>
            <p:nvSpPr>
              <p:cNvPr id="6179" name="テキスト ボックス 25"/>
              <p:cNvSpPr txBox="1">
                <a:spLocks noChangeArrowheads="1"/>
              </p:cNvSpPr>
              <p:nvPr/>
            </p:nvSpPr>
            <p:spPr bwMode="auto">
              <a:xfrm>
                <a:off x="4304245" y="2441149"/>
                <a:ext cx="799812" cy="30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400" dirty="0">
                    <a:solidFill>
                      <a:prstClr val="black"/>
                    </a:solidFill>
                    <a:latin typeface="HG丸ｺﾞｼｯｸM-PRO" panose="020F0600000000000000" pitchFamily="50" charset="-128"/>
                    <a:ea typeface="HG丸ｺﾞｼｯｸM-PRO" panose="020F0600000000000000" pitchFamily="50" charset="-128"/>
                  </a:rPr>
                  <a:t>（歳出）</a:t>
                </a:r>
              </a:p>
            </p:txBody>
          </p:sp>
        </p:grpSp>
        <p:grpSp>
          <p:nvGrpSpPr>
            <p:cNvPr id="6172" name="グループ化 2"/>
            <p:cNvGrpSpPr>
              <a:grpSpLocks/>
            </p:cNvGrpSpPr>
            <p:nvPr/>
          </p:nvGrpSpPr>
          <p:grpSpPr bwMode="auto">
            <a:xfrm>
              <a:off x="3703678" y="1180196"/>
              <a:ext cx="2061494" cy="971557"/>
              <a:chOff x="944669" y="1210369"/>
              <a:chExt cx="1798900" cy="1029448"/>
            </a:xfrm>
          </p:grpSpPr>
          <p:sp>
            <p:nvSpPr>
              <p:cNvPr id="2" name="下矢印吹き出し 1"/>
              <p:cNvSpPr/>
              <p:nvPr/>
            </p:nvSpPr>
            <p:spPr>
              <a:xfrm>
                <a:off x="944669" y="1210369"/>
                <a:ext cx="1798900" cy="1029448"/>
              </a:xfrm>
              <a:prstGeom prst="downArrowCallo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sp>
            <p:nvSpPr>
              <p:cNvPr id="6175" name="テキスト ボックス 12"/>
              <p:cNvSpPr txBox="1">
                <a:spLocks noChangeArrowheads="1"/>
              </p:cNvSpPr>
              <p:nvPr/>
            </p:nvSpPr>
            <p:spPr bwMode="auto">
              <a:xfrm>
                <a:off x="947438" y="1322495"/>
                <a:ext cx="1796130" cy="35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600" b="1" dirty="0">
                    <a:solidFill>
                      <a:prstClr val="black"/>
                    </a:solidFill>
                    <a:latin typeface="HG丸ｺﾞｼｯｸM-PRO" panose="020F0600000000000000" pitchFamily="50" charset="-128"/>
                    <a:ea typeface="HG丸ｺﾞｼｯｸM-PRO" panose="020F0600000000000000" pitchFamily="50" charset="-128"/>
                  </a:rPr>
                  <a:t>国会・地方議会</a:t>
                </a:r>
              </a:p>
            </p:txBody>
          </p:sp>
          <p:sp>
            <p:nvSpPr>
              <p:cNvPr id="6176" name="テキスト ボックス 13"/>
              <p:cNvSpPr txBox="1">
                <a:spLocks noChangeArrowheads="1"/>
              </p:cNvSpPr>
              <p:nvPr/>
            </p:nvSpPr>
            <p:spPr bwMode="auto">
              <a:xfrm>
                <a:off x="1152033" y="1592879"/>
                <a:ext cx="1382982" cy="32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400" dirty="0">
                    <a:solidFill>
                      <a:prstClr val="black"/>
                    </a:solidFill>
                    <a:latin typeface="HG丸ｺﾞｼｯｸM-PRO" panose="020F0600000000000000" pitchFamily="50" charset="-128"/>
                    <a:ea typeface="HG丸ｺﾞｼｯｸM-PRO" panose="020F0600000000000000" pitchFamily="50" charset="-128"/>
                  </a:rPr>
                  <a:t>予算を決定する</a:t>
                </a:r>
              </a:p>
            </p:txBody>
          </p:sp>
        </p:grpSp>
        <p:pic>
          <p:nvPicPr>
            <p:cNvPr id="61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301" y="664618"/>
              <a:ext cx="975791"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52" name="テキスト ボックス 2"/>
          <p:cNvSpPr txBox="1">
            <a:spLocks noChangeArrowheads="1"/>
          </p:cNvSpPr>
          <p:nvPr/>
        </p:nvSpPr>
        <p:spPr bwMode="auto">
          <a:xfrm>
            <a:off x="6227763" y="6611938"/>
            <a:ext cx="2598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solidFill>
                <a:prstClr val="black"/>
              </a:solidFill>
            </a:endParaRPr>
          </a:p>
        </p:txBody>
      </p:sp>
      <p:grpSp>
        <p:nvGrpSpPr>
          <p:cNvPr id="10" name="グループ化 9"/>
          <p:cNvGrpSpPr>
            <a:grpSpLocks/>
          </p:cNvGrpSpPr>
          <p:nvPr/>
        </p:nvGrpSpPr>
        <p:grpSpPr bwMode="auto">
          <a:xfrm>
            <a:off x="209550" y="1331913"/>
            <a:ext cx="8866188" cy="5097462"/>
            <a:chOff x="209521" y="1332055"/>
            <a:chExt cx="8866714" cy="5097462"/>
          </a:xfrm>
        </p:grpSpPr>
        <p:grpSp>
          <p:nvGrpSpPr>
            <p:cNvPr id="6160" name="グループ化 40"/>
            <p:cNvGrpSpPr>
              <a:grpSpLocks/>
            </p:cNvGrpSpPr>
            <p:nvPr/>
          </p:nvGrpSpPr>
          <p:grpSpPr bwMode="auto">
            <a:xfrm>
              <a:off x="209521" y="1333642"/>
              <a:ext cx="6791728" cy="5095875"/>
              <a:chOff x="752309" y="1395972"/>
              <a:chExt cx="5926596" cy="5050944"/>
            </a:xfrm>
          </p:grpSpPr>
          <p:sp>
            <p:nvSpPr>
              <p:cNvPr id="5" name="環状矢印 4"/>
              <p:cNvSpPr/>
              <p:nvPr/>
            </p:nvSpPr>
            <p:spPr>
              <a:xfrm rot="16200000">
                <a:off x="1190135" y="958146"/>
                <a:ext cx="5050944" cy="5926596"/>
              </a:xfrm>
              <a:prstGeom prst="circularArrow">
                <a:avLst>
                  <a:gd name="adj1" fmla="val 12500"/>
                  <a:gd name="adj2" fmla="val 1142319"/>
                  <a:gd name="adj3" fmla="val 20457681"/>
                  <a:gd name="adj4" fmla="val 10130807"/>
                  <a:gd name="adj5" fmla="val 1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6169" name="テキスト ボックス 15"/>
              <p:cNvSpPr txBox="1">
                <a:spLocks noChangeArrowheads="1"/>
              </p:cNvSpPr>
              <p:nvPr/>
            </p:nvSpPr>
            <p:spPr bwMode="auto">
              <a:xfrm>
                <a:off x="2925472" y="5542816"/>
                <a:ext cx="718916" cy="39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税金</a:t>
                </a:r>
              </a:p>
            </p:txBody>
          </p:sp>
          <p:sp>
            <p:nvSpPr>
              <p:cNvPr id="6170" name="テキスト ボックス 18"/>
              <p:cNvSpPr txBox="1">
                <a:spLocks noChangeArrowheads="1"/>
              </p:cNvSpPr>
              <p:nvPr/>
            </p:nvSpPr>
            <p:spPr bwMode="auto">
              <a:xfrm>
                <a:off x="2548436" y="1843304"/>
                <a:ext cx="1082532" cy="39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（歳入）</a:t>
                </a:r>
              </a:p>
            </p:txBody>
          </p:sp>
        </p:grpSp>
        <p:grpSp>
          <p:nvGrpSpPr>
            <p:cNvPr id="6161" name="グループ化 8"/>
            <p:cNvGrpSpPr>
              <a:grpSpLocks/>
            </p:cNvGrpSpPr>
            <p:nvPr/>
          </p:nvGrpSpPr>
          <p:grpSpPr bwMode="auto">
            <a:xfrm>
              <a:off x="2284910" y="1332055"/>
              <a:ext cx="6791325" cy="5097462"/>
              <a:chOff x="2284910" y="1332055"/>
              <a:chExt cx="6791325" cy="5097462"/>
            </a:xfrm>
          </p:grpSpPr>
          <p:grpSp>
            <p:nvGrpSpPr>
              <p:cNvPr id="6162" name="グループ化 35"/>
              <p:cNvGrpSpPr>
                <a:grpSpLocks/>
              </p:cNvGrpSpPr>
              <p:nvPr/>
            </p:nvGrpSpPr>
            <p:grpSpPr bwMode="auto">
              <a:xfrm>
                <a:off x="2284910" y="1332055"/>
                <a:ext cx="6791325" cy="5097462"/>
                <a:chOff x="2590178" y="1386810"/>
                <a:chExt cx="5926245" cy="5052517"/>
              </a:xfrm>
            </p:grpSpPr>
            <p:sp>
              <p:nvSpPr>
                <p:cNvPr id="6165" name="テキスト ボックス 14"/>
                <p:cNvSpPr txBox="1">
                  <a:spLocks noChangeArrowheads="1"/>
                </p:cNvSpPr>
                <p:nvPr/>
              </p:nvSpPr>
              <p:spPr bwMode="auto">
                <a:xfrm>
                  <a:off x="5685574" y="5635182"/>
                  <a:ext cx="589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solidFill>
                        <a:prstClr val="black"/>
                      </a:solidFill>
                      <a:latin typeface="HG丸ｺﾞｼｯｸM-PRO" panose="020F0600000000000000" pitchFamily="50" charset="-128"/>
                      <a:ea typeface="HG丸ｺﾞｼｯｸM-PRO" panose="020F0600000000000000" pitchFamily="50" charset="-128"/>
                    </a:rPr>
                    <a:t>税金</a:t>
                  </a:r>
                </a:p>
              </p:txBody>
            </p:sp>
            <p:sp>
              <p:nvSpPr>
                <p:cNvPr id="6166" name="テキスト ボックス 30"/>
                <p:cNvSpPr txBox="1">
                  <a:spLocks noChangeArrowheads="1"/>
                </p:cNvSpPr>
                <p:nvPr/>
              </p:nvSpPr>
              <p:spPr bwMode="auto">
                <a:xfrm>
                  <a:off x="5622865" y="1858162"/>
                  <a:ext cx="1082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solidFill>
                        <a:prstClr val="black"/>
                      </a:solidFill>
                      <a:latin typeface="HG丸ｺﾞｼｯｸM-PRO" panose="020F0600000000000000" pitchFamily="50" charset="-128"/>
                      <a:ea typeface="HG丸ｺﾞｼｯｸM-PRO" panose="020F0600000000000000" pitchFamily="50" charset="-128"/>
                    </a:rPr>
                    <a:t>（歳入）</a:t>
                  </a:r>
                </a:p>
              </p:txBody>
            </p:sp>
            <p:sp>
              <p:nvSpPr>
                <p:cNvPr id="21" name="環状矢印 20"/>
                <p:cNvSpPr/>
                <p:nvPr/>
              </p:nvSpPr>
              <p:spPr>
                <a:xfrm rot="5400000" flipH="1">
                  <a:off x="3026867" y="949770"/>
                  <a:ext cx="5052517" cy="5926597"/>
                </a:xfrm>
                <a:prstGeom prst="circularArrow">
                  <a:avLst>
                    <a:gd name="adj1" fmla="val 12500"/>
                    <a:gd name="adj2" fmla="val 1142319"/>
                    <a:gd name="adj3" fmla="val 20457681"/>
                    <a:gd name="adj4" fmla="val 10562402"/>
                    <a:gd name="adj5" fmla="val 1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6163" name="テキスト ボックス 18"/>
              <p:cNvSpPr txBox="1">
                <a:spLocks noChangeArrowheads="1"/>
              </p:cNvSpPr>
              <p:nvPr/>
            </p:nvSpPr>
            <p:spPr bwMode="auto">
              <a:xfrm>
                <a:off x="5815365" y="1772958"/>
                <a:ext cx="1240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（歳入）</a:t>
                </a:r>
              </a:p>
            </p:txBody>
          </p:sp>
          <p:sp>
            <p:nvSpPr>
              <p:cNvPr id="6164" name="テキスト ボックス 15"/>
              <p:cNvSpPr txBox="1">
                <a:spLocks noChangeArrowheads="1"/>
              </p:cNvSpPr>
              <p:nvPr/>
            </p:nvSpPr>
            <p:spPr bwMode="auto">
              <a:xfrm>
                <a:off x="5770968" y="5517374"/>
                <a:ext cx="8238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税金</a:t>
                </a:r>
              </a:p>
            </p:txBody>
          </p:sp>
        </p:grpSp>
      </p:grpSp>
      <p:grpSp>
        <p:nvGrpSpPr>
          <p:cNvPr id="22" name="グループ化 21"/>
          <p:cNvGrpSpPr>
            <a:grpSpLocks/>
          </p:cNvGrpSpPr>
          <p:nvPr/>
        </p:nvGrpSpPr>
        <p:grpSpPr bwMode="auto">
          <a:xfrm>
            <a:off x="4859338" y="5003800"/>
            <a:ext cx="1085850" cy="1733783"/>
            <a:chOff x="4858738" y="5003784"/>
            <a:chExt cx="1086542" cy="1733669"/>
          </a:xfrm>
        </p:grpSpPr>
        <p:sp>
          <p:nvSpPr>
            <p:cNvPr id="6158" name="テキスト ボックス 27"/>
            <p:cNvSpPr txBox="1">
              <a:spLocks noChangeArrowheads="1"/>
            </p:cNvSpPr>
            <p:nvPr/>
          </p:nvSpPr>
          <p:spPr bwMode="auto">
            <a:xfrm>
              <a:off x="4858738" y="6275818"/>
              <a:ext cx="1086542" cy="46163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400" b="1">
                  <a:solidFill>
                    <a:schemeClr val="bg1"/>
                  </a:solidFill>
                  <a:latin typeface="HG丸ｺﾞｼｯｸM-PRO" panose="020F0600000000000000" pitchFamily="50" charset="-128"/>
                  <a:ea typeface="HG丸ｺﾞｼｯｸM-PRO" panose="020F0600000000000000" pitchFamily="50" charset="-128"/>
                </a:rPr>
                <a:t>企業</a:t>
              </a:r>
            </a:p>
          </p:txBody>
        </p:sp>
        <p:pic>
          <p:nvPicPr>
            <p:cNvPr id="61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560" y="5003784"/>
              <a:ext cx="699267"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グループ化 19"/>
          <p:cNvGrpSpPr>
            <a:grpSpLocks/>
          </p:cNvGrpSpPr>
          <p:nvPr/>
        </p:nvGrpSpPr>
        <p:grpSpPr bwMode="auto">
          <a:xfrm>
            <a:off x="3347864" y="5451477"/>
            <a:ext cx="1152525" cy="1289080"/>
            <a:chOff x="3347894" y="5451944"/>
            <a:chExt cx="1152000" cy="1288288"/>
          </a:xfrm>
        </p:grpSpPr>
        <p:sp>
          <p:nvSpPr>
            <p:cNvPr id="6156" name="テキスト ボックス 11"/>
            <p:cNvSpPr txBox="1">
              <a:spLocks noChangeArrowheads="1"/>
            </p:cNvSpPr>
            <p:nvPr/>
          </p:nvSpPr>
          <p:spPr bwMode="auto">
            <a:xfrm>
              <a:off x="3347894" y="6278851"/>
              <a:ext cx="1152000" cy="461381"/>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400" b="1" dirty="0">
                  <a:solidFill>
                    <a:schemeClr val="bg1"/>
                  </a:solidFill>
                  <a:latin typeface="HG丸ｺﾞｼｯｸM-PRO" panose="020F0600000000000000" pitchFamily="50" charset="-128"/>
                  <a:ea typeface="HG丸ｺﾞｼｯｸM-PRO" panose="020F0600000000000000" pitchFamily="50" charset="-128"/>
                </a:rPr>
                <a:t>家計</a:t>
              </a:r>
            </a:p>
          </p:txBody>
        </p:sp>
        <p:pic>
          <p:nvPicPr>
            <p:cNvPr id="6157" name="Picture 5" descr="MC90044559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0878" y="5451944"/>
              <a:ext cx="817780" cy="82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雲形吹き出し 36"/>
          <p:cNvSpPr/>
          <p:nvPr/>
        </p:nvSpPr>
        <p:spPr bwMode="auto">
          <a:xfrm>
            <a:off x="6210171" y="346788"/>
            <a:ext cx="2870709" cy="1458408"/>
          </a:xfrm>
          <a:prstGeom prst="cloudCallout">
            <a:avLst>
              <a:gd name="adj1" fmla="val -60532"/>
              <a:gd name="adj2" fmla="val -2535"/>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税金の使い道（予算）は、</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国民の代表である議員が</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話し合って決めます。</a:t>
            </a:r>
          </a:p>
        </p:txBody>
      </p:sp>
      <p:sp>
        <p:nvSpPr>
          <p:cNvPr id="61" name="正方形/長方形 60"/>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社会に果たす税金の役割</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307060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3000"/>
                            </p:stCondLst>
                            <p:childTnLst>
                              <p:par>
                                <p:cTn id="22" presetID="2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2000"/>
                                        <p:tgtEl>
                                          <p:spTgt spid="10"/>
                                        </p:tgtEl>
                                      </p:cBhvr>
                                    </p:animEffect>
                                  </p:childTnLst>
                                </p:cTn>
                              </p:par>
                              <p:par>
                                <p:cTn id="25" presetID="53" presetClass="entr" presetSubtype="16" fill="hold" nodeType="withEffect">
                                  <p:stCondLst>
                                    <p:cond delay="15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Effect transition="in" filter="fade">
                                      <p:cBhvr>
                                        <p:cTn id="29" dur="1000"/>
                                        <p:tgtEl>
                                          <p:spTgt spid="19"/>
                                        </p:tgtEl>
                                      </p:cBhvr>
                                    </p:animEffect>
                                  </p:childTnLst>
                                </p:cTn>
                              </p:par>
                            </p:childTnLst>
                          </p:cTn>
                        </p:par>
                        <p:par>
                          <p:cTn id="30" fill="hold" nodeType="afterGroup">
                            <p:stCondLst>
                              <p:cond delay="5500"/>
                            </p:stCondLst>
                            <p:childTnLst>
                              <p:par>
                                <p:cTn id="31" presetID="22" presetClass="entr" presetSubtype="8" fill="hold" grpId="0" nodeType="afterEffect">
                                  <p:stCondLst>
                                    <p:cond delay="50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2000"/>
                                        <p:tgtEl>
                                          <p:spTgt spid="37"/>
                                        </p:tgtEl>
                                      </p:cBhvr>
                                    </p:animEffect>
                                  </p:childTnLst>
                                </p:cTn>
                              </p:par>
                            </p:childTnLst>
                          </p:cTn>
                        </p:par>
                        <p:par>
                          <p:cTn id="34" fill="hold" nodeType="afterGroup">
                            <p:stCondLst>
                              <p:cond delay="8000"/>
                            </p:stCondLst>
                            <p:childTnLst>
                              <p:par>
                                <p:cTn id="35" presetID="22" presetClass="entr" presetSubtype="1" fill="hold" nodeType="after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テキスト ボックス 2"/>
          <p:cNvSpPr txBox="1">
            <a:spLocks noChangeArrowheads="1"/>
          </p:cNvSpPr>
          <p:nvPr/>
        </p:nvSpPr>
        <p:spPr bwMode="auto">
          <a:xfrm>
            <a:off x="323528" y="436662"/>
            <a:ext cx="2592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②所得の再分配</a:t>
            </a:r>
          </a:p>
        </p:txBody>
      </p:sp>
      <p:sp>
        <p:nvSpPr>
          <p:cNvPr id="9" name="円/楕円 8"/>
          <p:cNvSpPr/>
          <p:nvPr/>
        </p:nvSpPr>
        <p:spPr>
          <a:xfrm>
            <a:off x="539552" y="931242"/>
            <a:ext cx="3240360" cy="936104"/>
          </a:xfrm>
          <a:prstGeom prst="ellipse">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ja-JP" altLang="en-US" dirty="0">
                <a:solidFill>
                  <a:prstClr val="black"/>
                </a:solidFill>
                <a:latin typeface="HG丸ｺﾞｼｯｸM-PRO" panose="020F0600000000000000" pitchFamily="50" charset="-128"/>
                <a:ea typeface="HG丸ｺﾞｼｯｸM-PRO" panose="020F0600000000000000" pitchFamily="50" charset="-128"/>
              </a:rPr>
              <a:t>所得格差や資産格差などの経済的不平等</a:t>
            </a:r>
          </a:p>
        </p:txBody>
      </p:sp>
      <p:sp>
        <p:nvSpPr>
          <p:cNvPr id="10" name="円/楕円 9"/>
          <p:cNvSpPr/>
          <p:nvPr/>
        </p:nvSpPr>
        <p:spPr>
          <a:xfrm>
            <a:off x="5508104" y="715218"/>
            <a:ext cx="3312368" cy="1305670"/>
          </a:xfrm>
          <a:prstGeom prst="ellipse">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ja-JP" altLang="en-US" dirty="0">
                <a:solidFill>
                  <a:prstClr val="black"/>
                </a:solidFill>
                <a:latin typeface="HG丸ｺﾞｼｯｸM-PRO" panose="020F0600000000000000" pitchFamily="50" charset="-128"/>
                <a:ea typeface="HG丸ｺﾞｼｯｸM-PRO" panose="020F0600000000000000" pitchFamily="50" charset="-128"/>
              </a:rPr>
              <a:t>犯罪の増加・</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dirty="0">
                <a:solidFill>
                  <a:prstClr val="black"/>
                </a:solidFill>
                <a:latin typeface="HG丸ｺﾞｼｯｸM-PRO" panose="020F0600000000000000" pitchFamily="50" charset="-128"/>
                <a:ea typeface="HG丸ｺﾞｼｯｸM-PRO" panose="020F0600000000000000" pitchFamily="50" charset="-128"/>
              </a:rPr>
              <a:t>不活発な経済など</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dirty="0">
                <a:solidFill>
                  <a:prstClr val="black"/>
                </a:solidFill>
                <a:latin typeface="HG丸ｺﾞｼｯｸM-PRO" panose="020F0600000000000000" pitchFamily="50" charset="-128"/>
                <a:ea typeface="HG丸ｺﾞｼｯｸM-PRO" panose="020F0600000000000000" pitchFamily="50" charset="-128"/>
              </a:rPr>
              <a:t>多くの社会問題</a:t>
            </a:r>
          </a:p>
        </p:txBody>
      </p:sp>
      <p:sp>
        <p:nvSpPr>
          <p:cNvPr id="11" name="右矢印 10"/>
          <p:cNvSpPr/>
          <p:nvPr/>
        </p:nvSpPr>
        <p:spPr>
          <a:xfrm>
            <a:off x="3491880" y="1213690"/>
            <a:ext cx="2232248" cy="415110"/>
          </a:xfrm>
          <a:prstGeom prst="rightArrow">
            <a:avLst>
              <a:gd name="adj1" fmla="val 50000"/>
              <a:gd name="adj2" fmla="val 63874"/>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sp>
        <p:nvSpPr>
          <p:cNvPr id="13" name="下矢印 12"/>
          <p:cNvSpPr/>
          <p:nvPr/>
        </p:nvSpPr>
        <p:spPr>
          <a:xfrm>
            <a:off x="2872383" y="1723330"/>
            <a:ext cx="3384376" cy="769566"/>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是　正</a:t>
            </a:r>
          </a:p>
        </p:txBody>
      </p:sp>
      <p:graphicFrame>
        <p:nvGraphicFramePr>
          <p:cNvPr id="16" name="図表 15"/>
          <p:cNvGraphicFramePr/>
          <p:nvPr/>
        </p:nvGraphicFramePr>
        <p:xfrm>
          <a:off x="81317" y="2636912"/>
          <a:ext cx="8964488" cy="2852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角丸四角形吹き出し 43"/>
          <p:cNvSpPr>
            <a:spLocks noChangeArrowheads="1"/>
          </p:cNvSpPr>
          <p:nvPr/>
        </p:nvSpPr>
        <p:spPr bwMode="auto">
          <a:xfrm>
            <a:off x="1691680" y="5657335"/>
            <a:ext cx="5976664" cy="1008112"/>
          </a:xfrm>
          <a:prstGeom prst="wedgeRoundRectCallout">
            <a:avLst>
              <a:gd name="adj1" fmla="val 49490"/>
              <a:gd name="adj2" fmla="val 35110"/>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・富を再分配して経済的格差を少なくしていく。</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・低所得の人を支える。</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・ナショナル・ミニマムを保障する。</a:t>
            </a:r>
            <a:r>
              <a:rPr lang="ja-JP" altLang="en-US" sz="1600" b="1" dirty="0">
                <a:solidFill>
                  <a:prstClr val="white"/>
                </a:solidFill>
                <a:latin typeface="HG丸ｺﾞｼｯｸM-PRO" panose="020F0600000000000000" pitchFamily="50" charset="-128"/>
                <a:ea typeface="HG丸ｺﾞｼｯｸM-PRO" panose="020F0600000000000000" pitchFamily="50" charset="-128"/>
              </a:rPr>
              <a:t>　　　　　</a:t>
            </a:r>
            <a:r>
              <a:rPr lang="ja-JP" altLang="en-US" sz="1600" dirty="0">
                <a:solidFill>
                  <a:prstClr val="white"/>
                </a:solidFill>
                <a:latin typeface="HG丸ｺﾞｼｯｸM-PRO" panose="020F0600000000000000" pitchFamily="50" charset="-128"/>
                <a:ea typeface="HG丸ｺﾞｼｯｸM-PRO" panose="020F0600000000000000" pitchFamily="50" charset="-128"/>
              </a:rPr>
              <a:t>　　　　　　　　</a:t>
            </a:r>
            <a:endParaRPr lang="en-US" altLang="ja-JP" sz="1600" dirty="0">
              <a:solidFill>
                <a:prstClr val="white"/>
              </a:solidFill>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社会に果たす税金の役割</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62774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5684360" y="754486"/>
            <a:ext cx="1446720" cy="5220000"/>
            <a:chOff x="5684360" y="754486"/>
            <a:chExt cx="1446720" cy="5220000"/>
          </a:xfrm>
        </p:grpSpPr>
        <p:sp>
          <p:nvSpPr>
            <p:cNvPr id="49" name="正方形/長方形 48"/>
            <p:cNvSpPr/>
            <p:nvPr/>
          </p:nvSpPr>
          <p:spPr>
            <a:xfrm>
              <a:off x="5684360" y="754486"/>
              <a:ext cx="1446720" cy="5220000"/>
            </a:xfrm>
            <a:prstGeom prst="rect">
              <a:avLst/>
            </a:prstGeom>
            <a:solidFill>
              <a:srgbClr val="FDC4A7">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813616" y="886743"/>
              <a:ext cx="1181100" cy="309562"/>
            </a:xfrm>
            <a:prstGeom prst="roundRect">
              <a:avLst/>
            </a:prstGeom>
            <a:ln>
              <a:solidFill>
                <a:srgbClr val="FDC4A7"/>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好況期</a:t>
              </a:r>
            </a:p>
          </p:txBody>
        </p:sp>
      </p:grpSp>
      <p:grpSp>
        <p:nvGrpSpPr>
          <p:cNvPr id="4" name="グループ化 3"/>
          <p:cNvGrpSpPr/>
          <p:nvPr/>
        </p:nvGrpSpPr>
        <p:grpSpPr>
          <a:xfrm>
            <a:off x="2157984" y="749808"/>
            <a:ext cx="1446720" cy="5220000"/>
            <a:chOff x="2157984" y="749808"/>
            <a:chExt cx="1446720" cy="5220000"/>
          </a:xfrm>
        </p:grpSpPr>
        <p:sp>
          <p:nvSpPr>
            <p:cNvPr id="3" name="正方形/長方形 2"/>
            <p:cNvSpPr/>
            <p:nvPr/>
          </p:nvSpPr>
          <p:spPr>
            <a:xfrm>
              <a:off x="2157984" y="749808"/>
              <a:ext cx="1446720" cy="5220000"/>
            </a:xfrm>
            <a:prstGeom prst="rect">
              <a:avLst/>
            </a:prstGeom>
            <a:solidFill>
              <a:srgbClr val="8EB4E3">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280666" y="888330"/>
              <a:ext cx="1182688" cy="307975"/>
            </a:xfrm>
            <a:prstGeom prst="roundRect">
              <a:avLst/>
            </a:prstGeom>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不況期</a:t>
              </a:r>
            </a:p>
          </p:txBody>
        </p:sp>
      </p:grpSp>
      <p:sp>
        <p:nvSpPr>
          <p:cNvPr id="8194" name="テキスト ボックス 8"/>
          <p:cNvSpPr txBox="1">
            <a:spLocks noChangeArrowheads="1"/>
          </p:cNvSpPr>
          <p:nvPr/>
        </p:nvSpPr>
        <p:spPr bwMode="auto">
          <a:xfrm>
            <a:off x="307181" y="436602"/>
            <a:ext cx="2087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③</a:t>
            </a:r>
            <a:r>
              <a:rPr lang="ja-JP" altLang="en-US" sz="2000" dirty="0">
                <a:solidFill>
                  <a:prstClr val="black"/>
                </a:solidFill>
                <a:latin typeface="HG丸ｺﾞｼｯｸM-PRO" panose="020F0600000000000000" pitchFamily="50" charset="-128"/>
                <a:ea typeface="HG丸ｺﾞｼｯｸM-PRO" panose="020F0600000000000000" pitchFamily="50" charset="-128"/>
              </a:rPr>
              <a:t>景気調整</a:t>
            </a:r>
            <a:endPar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nvGrpSpPr>
          <p:cNvPr id="8197" name="グループ化 35"/>
          <p:cNvGrpSpPr>
            <a:grpSpLocks/>
          </p:cNvGrpSpPr>
          <p:nvPr/>
        </p:nvGrpSpPr>
        <p:grpSpPr bwMode="auto">
          <a:xfrm>
            <a:off x="1619250" y="1269330"/>
            <a:ext cx="5905500" cy="924936"/>
            <a:chOff x="1647098" y="2820068"/>
            <a:chExt cx="5904657" cy="859140"/>
          </a:xfrm>
        </p:grpSpPr>
        <p:sp>
          <p:nvSpPr>
            <p:cNvPr id="6" name="左矢印 5"/>
            <p:cNvSpPr/>
            <p:nvPr/>
          </p:nvSpPr>
          <p:spPr>
            <a:xfrm>
              <a:off x="1647098" y="3020683"/>
              <a:ext cx="2161559" cy="124672"/>
            </a:xfrm>
            <a:prstGeom prst="leftArrow">
              <a:avLst/>
            </a:prstGeom>
            <a:ln/>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234" name="テキスト ボックス 3"/>
            <p:cNvSpPr txBox="1">
              <a:spLocks noChangeArrowheads="1"/>
            </p:cNvSpPr>
            <p:nvPr/>
          </p:nvSpPr>
          <p:spPr bwMode="auto">
            <a:xfrm>
              <a:off x="1910370" y="2820069"/>
              <a:ext cx="1944216" cy="25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公共投資</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の増加</a:t>
              </a:r>
            </a:p>
          </p:txBody>
        </p:sp>
        <p:sp>
          <p:nvSpPr>
            <p:cNvPr id="16" name="左矢印 15"/>
            <p:cNvSpPr/>
            <p:nvPr/>
          </p:nvSpPr>
          <p:spPr>
            <a:xfrm>
              <a:off x="5319506" y="3355042"/>
              <a:ext cx="2152322" cy="128664"/>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右矢印 6"/>
            <p:cNvSpPr/>
            <p:nvPr/>
          </p:nvSpPr>
          <p:spPr>
            <a:xfrm>
              <a:off x="1719106" y="3355042"/>
              <a:ext cx="2132814" cy="129189"/>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右矢印 17"/>
            <p:cNvSpPr/>
            <p:nvPr/>
          </p:nvSpPr>
          <p:spPr>
            <a:xfrm>
              <a:off x="5391514" y="3020683"/>
              <a:ext cx="2160241" cy="117494"/>
            </a:xfrm>
            <a:prstGeom prst="rightArrow">
              <a:avLst/>
            </a:prstGeom>
            <a:ln/>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244" name="テキスト ボックス 21"/>
            <p:cNvSpPr txBox="1">
              <a:spLocks noChangeArrowheads="1"/>
            </p:cNvSpPr>
            <p:nvPr/>
          </p:nvSpPr>
          <p:spPr bwMode="auto">
            <a:xfrm>
              <a:off x="1657044" y="3154427"/>
              <a:ext cx="2204399" cy="25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所得税・法人税などの減少</a:t>
              </a:r>
            </a:p>
          </p:txBody>
        </p:sp>
        <p:sp>
          <p:nvSpPr>
            <p:cNvPr id="8245" name="テキスト ボックス 22"/>
            <p:cNvSpPr txBox="1">
              <a:spLocks noChangeArrowheads="1"/>
            </p:cNvSpPr>
            <p:nvPr/>
          </p:nvSpPr>
          <p:spPr bwMode="auto">
            <a:xfrm>
              <a:off x="1791515" y="3421914"/>
              <a:ext cx="1944216" cy="25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社会保障給付などの増加</a:t>
              </a:r>
            </a:p>
          </p:txBody>
        </p:sp>
        <p:sp>
          <p:nvSpPr>
            <p:cNvPr id="8246" name="テキスト ボックス 23"/>
            <p:cNvSpPr txBox="1">
              <a:spLocks noChangeArrowheads="1"/>
            </p:cNvSpPr>
            <p:nvPr/>
          </p:nvSpPr>
          <p:spPr bwMode="auto">
            <a:xfrm>
              <a:off x="5428085" y="2820068"/>
              <a:ext cx="1944216" cy="25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公共投資</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の抑制</a:t>
              </a:r>
            </a:p>
          </p:txBody>
        </p:sp>
        <p:sp>
          <p:nvSpPr>
            <p:cNvPr id="8247" name="テキスト ボックス 24"/>
            <p:cNvSpPr txBox="1">
              <a:spLocks noChangeArrowheads="1"/>
            </p:cNvSpPr>
            <p:nvPr/>
          </p:nvSpPr>
          <p:spPr bwMode="auto">
            <a:xfrm>
              <a:off x="5391514" y="3154427"/>
              <a:ext cx="2087708" cy="25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所得税・法人税などの増加</a:t>
              </a:r>
            </a:p>
          </p:txBody>
        </p:sp>
        <p:sp>
          <p:nvSpPr>
            <p:cNvPr id="8248" name="テキスト ボックス 25"/>
            <p:cNvSpPr txBox="1">
              <a:spLocks noChangeArrowheads="1"/>
            </p:cNvSpPr>
            <p:nvPr/>
          </p:nvSpPr>
          <p:spPr bwMode="auto">
            <a:xfrm>
              <a:off x="5463121" y="3421914"/>
              <a:ext cx="1944216" cy="25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社会保障給付などの減少</a:t>
              </a:r>
            </a:p>
          </p:txBody>
        </p:sp>
      </p:grpSp>
      <p:grpSp>
        <p:nvGrpSpPr>
          <p:cNvPr id="8" name="グループ化 7"/>
          <p:cNvGrpSpPr/>
          <p:nvPr/>
        </p:nvGrpSpPr>
        <p:grpSpPr>
          <a:xfrm>
            <a:off x="2425957" y="2637754"/>
            <a:ext cx="4485631" cy="863600"/>
            <a:chOff x="2509085" y="2637754"/>
            <a:chExt cx="4485631" cy="863600"/>
          </a:xfrm>
        </p:grpSpPr>
        <p:sp>
          <p:nvSpPr>
            <p:cNvPr id="44" name="正方形/長方形 43"/>
            <p:cNvSpPr/>
            <p:nvPr/>
          </p:nvSpPr>
          <p:spPr>
            <a:xfrm>
              <a:off x="2509085" y="2637754"/>
              <a:ext cx="4442435" cy="863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8199" name="グループ化 44"/>
            <p:cNvGrpSpPr>
              <a:grpSpLocks/>
            </p:cNvGrpSpPr>
            <p:nvPr/>
          </p:nvGrpSpPr>
          <p:grpSpPr bwMode="auto">
            <a:xfrm>
              <a:off x="2596920" y="2666328"/>
              <a:ext cx="4397796" cy="790984"/>
              <a:chOff x="3239345" y="3717029"/>
              <a:chExt cx="3770980" cy="597156"/>
            </a:xfrm>
          </p:grpSpPr>
          <p:sp>
            <p:nvSpPr>
              <p:cNvPr id="8223" name="テキスト ボックス 39"/>
              <p:cNvSpPr txBox="1">
                <a:spLocks noChangeArrowheads="1"/>
              </p:cNvSpPr>
              <p:nvPr/>
            </p:nvSpPr>
            <p:spPr bwMode="auto">
              <a:xfrm>
                <a:off x="3453644" y="3717029"/>
                <a:ext cx="3027062" cy="39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景気安定化のための裁量的財政政策</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フィスカル・ポリシー</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41" name="左矢印 40"/>
              <p:cNvSpPr/>
              <p:nvPr/>
            </p:nvSpPr>
            <p:spPr>
              <a:xfrm>
                <a:off x="3239345" y="3793194"/>
                <a:ext cx="241788" cy="124672"/>
              </a:xfrm>
              <a:prstGeom prst="leftArrow">
                <a:avLst/>
              </a:prstGeom>
              <a:ln/>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2" name="左矢印 41"/>
              <p:cNvSpPr/>
              <p:nvPr/>
            </p:nvSpPr>
            <p:spPr>
              <a:xfrm>
                <a:off x="3250546" y="4131116"/>
                <a:ext cx="230587" cy="130846"/>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230" name="テキスト ボックス 42"/>
              <p:cNvSpPr txBox="1">
                <a:spLocks noChangeArrowheads="1"/>
              </p:cNvSpPr>
              <p:nvPr/>
            </p:nvSpPr>
            <p:spPr bwMode="auto">
              <a:xfrm>
                <a:off x="3481132" y="4081828"/>
                <a:ext cx="3529193" cy="23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自動安定化装置（</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ビルトイン・スタビライザー</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grpSp>
        <p:nvGrpSpPr>
          <p:cNvPr id="8200" name="グループ化 58"/>
          <p:cNvGrpSpPr>
            <a:grpSpLocks/>
          </p:cNvGrpSpPr>
          <p:nvPr/>
        </p:nvGrpSpPr>
        <p:grpSpPr bwMode="auto">
          <a:xfrm>
            <a:off x="307182" y="3645818"/>
            <a:ext cx="8535066" cy="2303462"/>
            <a:chOff x="1015187" y="4535902"/>
            <a:chExt cx="6833177" cy="1871697"/>
          </a:xfrm>
        </p:grpSpPr>
        <p:cxnSp>
          <p:nvCxnSpPr>
            <p:cNvPr id="28" name="直線コネクタ 27"/>
            <p:cNvCxnSpPr/>
            <p:nvPr/>
          </p:nvCxnSpPr>
          <p:spPr>
            <a:xfrm>
              <a:off x="1083104" y="5432407"/>
              <a:ext cx="676526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フリーフォーム 34"/>
            <p:cNvSpPr/>
            <p:nvPr/>
          </p:nvSpPr>
          <p:spPr>
            <a:xfrm>
              <a:off x="1015187" y="4535902"/>
              <a:ext cx="6833177" cy="1871697"/>
            </a:xfrm>
            <a:custGeom>
              <a:avLst/>
              <a:gdLst>
                <a:gd name="connsiteX0" fmla="*/ 0 w 5430417"/>
                <a:gd name="connsiteY0" fmla="*/ 383488 h 2178074"/>
                <a:gd name="connsiteX1" fmla="*/ 1744825 w 5430417"/>
                <a:gd name="connsiteY1" fmla="*/ 2174965 h 2178074"/>
                <a:gd name="connsiteX2" fmla="*/ 3844212 w 5430417"/>
                <a:gd name="connsiteY2" fmla="*/ 933 h 2178074"/>
                <a:gd name="connsiteX3" fmla="*/ 5430417 w 5430417"/>
                <a:gd name="connsiteY3" fmla="*/ 1960361 h 2178074"/>
              </a:gdLst>
              <a:ahLst/>
              <a:cxnLst>
                <a:cxn ang="0">
                  <a:pos x="connsiteX0" y="connsiteY0"/>
                </a:cxn>
                <a:cxn ang="0">
                  <a:pos x="connsiteX1" y="connsiteY1"/>
                </a:cxn>
                <a:cxn ang="0">
                  <a:pos x="connsiteX2" y="connsiteY2"/>
                </a:cxn>
                <a:cxn ang="0">
                  <a:pos x="connsiteX3" y="connsiteY3"/>
                </a:cxn>
              </a:cxnLst>
              <a:rect l="l" t="t" r="r" b="b"/>
              <a:pathLst>
                <a:path w="5430417" h="2178074">
                  <a:moveTo>
                    <a:pt x="0" y="383488"/>
                  </a:moveTo>
                  <a:cubicBezTo>
                    <a:pt x="552061" y="1311106"/>
                    <a:pt x="1104123" y="2238724"/>
                    <a:pt x="1744825" y="2174965"/>
                  </a:cubicBezTo>
                  <a:cubicBezTo>
                    <a:pt x="2385527" y="2111206"/>
                    <a:pt x="3229947" y="36700"/>
                    <a:pt x="3844212" y="933"/>
                  </a:cubicBezTo>
                  <a:cubicBezTo>
                    <a:pt x="4458477" y="-34834"/>
                    <a:pt x="4944447" y="962763"/>
                    <a:pt x="5430417" y="1960361"/>
                  </a:cubicBezTo>
                </a:path>
              </a:pathLst>
            </a:cu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7" name="フリーフォーム 36"/>
            <p:cNvSpPr/>
            <p:nvPr/>
          </p:nvSpPr>
          <p:spPr>
            <a:xfrm>
              <a:off x="1015187" y="5061164"/>
              <a:ext cx="6549693" cy="782991"/>
            </a:xfrm>
            <a:custGeom>
              <a:avLst/>
              <a:gdLst>
                <a:gd name="connsiteX0" fmla="*/ 0 w 6587412"/>
                <a:gd name="connsiteY0" fmla="*/ 154289 h 864612"/>
                <a:gd name="connsiteX1" fmla="*/ 2220685 w 6587412"/>
                <a:gd name="connsiteY1" fmla="*/ 863415 h 864612"/>
                <a:gd name="connsiteX2" fmla="*/ 4767942 w 6587412"/>
                <a:gd name="connsiteY2" fmla="*/ 4999 h 864612"/>
                <a:gd name="connsiteX3" fmla="*/ 6587412 w 6587412"/>
                <a:gd name="connsiteY3" fmla="*/ 574166 h 864612"/>
              </a:gdLst>
              <a:ahLst/>
              <a:cxnLst>
                <a:cxn ang="0">
                  <a:pos x="connsiteX0" y="connsiteY0"/>
                </a:cxn>
                <a:cxn ang="0">
                  <a:pos x="connsiteX1" y="connsiteY1"/>
                </a:cxn>
                <a:cxn ang="0">
                  <a:pos x="connsiteX2" y="connsiteY2"/>
                </a:cxn>
                <a:cxn ang="0">
                  <a:pos x="connsiteX3" y="connsiteY3"/>
                </a:cxn>
              </a:cxnLst>
              <a:rect l="l" t="t" r="r" b="b"/>
              <a:pathLst>
                <a:path w="6587412" h="864612">
                  <a:moveTo>
                    <a:pt x="0" y="154289"/>
                  </a:moveTo>
                  <a:cubicBezTo>
                    <a:pt x="713014" y="521293"/>
                    <a:pt x="1426028" y="888297"/>
                    <a:pt x="2220685" y="863415"/>
                  </a:cubicBezTo>
                  <a:cubicBezTo>
                    <a:pt x="3015342" y="838533"/>
                    <a:pt x="4040154" y="53207"/>
                    <a:pt x="4767942" y="4999"/>
                  </a:cubicBezTo>
                  <a:cubicBezTo>
                    <a:pt x="5495730" y="-43209"/>
                    <a:pt x="6041571" y="265478"/>
                    <a:pt x="6587412" y="574166"/>
                  </a:cubicBez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219" name="テキスト ボックス 37"/>
            <p:cNvSpPr txBox="1">
              <a:spLocks noChangeArrowheads="1"/>
            </p:cNvSpPr>
            <p:nvPr/>
          </p:nvSpPr>
          <p:spPr bwMode="auto">
            <a:xfrm>
              <a:off x="2553642" y="5047161"/>
              <a:ext cx="1406572" cy="37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・財政収入減少</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・財政支出増加</a:t>
              </a:r>
            </a:p>
          </p:txBody>
        </p:sp>
        <p:sp>
          <p:nvSpPr>
            <p:cNvPr id="8220" name="テキスト ボックス 38"/>
            <p:cNvSpPr txBox="1">
              <a:spLocks noChangeArrowheads="1"/>
            </p:cNvSpPr>
            <p:nvPr/>
          </p:nvSpPr>
          <p:spPr bwMode="auto">
            <a:xfrm>
              <a:off x="5387059" y="5442784"/>
              <a:ext cx="1296144" cy="37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・財政収入増加</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・財政支出減少</a:t>
              </a:r>
            </a:p>
          </p:txBody>
        </p:sp>
        <p:sp>
          <p:nvSpPr>
            <p:cNvPr id="57" name="下矢印 56"/>
            <p:cNvSpPr/>
            <p:nvPr/>
          </p:nvSpPr>
          <p:spPr>
            <a:xfrm>
              <a:off x="5839192" y="4593949"/>
              <a:ext cx="144696" cy="43212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8" name="上矢印 57"/>
            <p:cNvSpPr/>
            <p:nvPr/>
          </p:nvSpPr>
          <p:spPr>
            <a:xfrm>
              <a:off x="3035203" y="5914305"/>
              <a:ext cx="144108" cy="43293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8202" name="テキスト ボックス 61"/>
          <p:cNvSpPr txBox="1">
            <a:spLocks noChangeArrowheads="1"/>
          </p:cNvSpPr>
          <p:nvPr/>
        </p:nvSpPr>
        <p:spPr bwMode="auto">
          <a:xfrm>
            <a:off x="6435745" y="3866675"/>
            <a:ext cx="13525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景気の引き締め</a:t>
            </a:r>
          </a:p>
        </p:txBody>
      </p:sp>
      <p:sp>
        <p:nvSpPr>
          <p:cNvPr id="64" name="角丸四角形吹き出し 63"/>
          <p:cNvSpPr/>
          <p:nvPr/>
        </p:nvSpPr>
        <p:spPr>
          <a:xfrm>
            <a:off x="325469" y="3893599"/>
            <a:ext cx="1272349" cy="495453"/>
          </a:xfrm>
          <a:prstGeom prst="wedgeRoundRectCallout">
            <a:avLst>
              <a:gd name="adj1" fmla="val -22317"/>
              <a:gd name="adj2" fmla="val 80432"/>
              <a:gd name="adj3" fmla="val 16667"/>
            </a:avLst>
          </a:prstGeom>
          <a:solidFill>
            <a:schemeClr val="accent1">
              <a:lumMod val="20000"/>
              <a:lumOff val="80000"/>
            </a:schemeClr>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財政政策が</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行われると</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10" name="直線矢印コネクタ 9"/>
          <p:cNvCxnSpPr/>
          <p:nvPr/>
        </p:nvCxnSpPr>
        <p:spPr>
          <a:xfrm flipH="1">
            <a:off x="1619250" y="2204368"/>
            <a:ext cx="2120900"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292725" y="2204368"/>
            <a:ext cx="2152650"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8207" name="テキスト ボックス 48"/>
          <p:cNvSpPr txBox="1">
            <a:spLocks noChangeArrowheads="1"/>
          </p:cNvSpPr>
          <p:nvPr/>
        </p:nvSpPr>
        <p:spPr bwMode="auto">
          <a:xfrm>
            <a:off x="2045930" y="5465693"/>
            <a:ext cx="11477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景気の刺激</a:t>
            </a:r>
          </a:p>
        </p:txBody>
      </p:sp>
      <p:sp>
        <p:nvSpPr>
          <p:cNvPr id="46" name="円/楕円 45"/>
          <p:cNvSpPr/>
          <p:nvPr/>
        </p:nvSpPr>
        <p:spPr>
          <a:xfrm>
            <a:off x="179512" y="1196975"/>
            <a:ext cx="1440160" cy="1340768"/>
          </a:xfrm>
          <a:prstGeom prst="ellipse">
            <a:avLst/>
          </a:prstGeom>
          <a:solidFill>
            <a:srgbClr val="FF99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企業</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家計</a:t>
            </a:r>
          </a:p>
        </p:txBody>
      </p:sp>
      <p:sp>
        <p:nvSpPr>
          <p:cNvPr id="47" name="円/楕円 46"/>
          <p:cNvSpPr/>
          <p:nvPr/>
        </p:nvSpPr>
        <p:spPr>
          <a:xfrm>
            <a:off x="7524328" y="1196975"/>
            <a:ext cx="1440160" cy="1340768"/>
          </a:xfrm>
          <a:prstGeom prst="ellipse">
            <a:avLst/>
          </a:prstGeom>
          <a:solidFill>
            <a:srgbClr val="FF99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企業</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家計</a:t>
            </a:r>
          </a:p>
        </p:txBody>
      </p:sp>
      <p:sp>
        <p:nvSpPr>
          <p:cNvPr id="50" name="円/楕円 49"/>
          <p:cNvSpPr/>
          <p:nvPr/>
        </p:nvSpPr>
        <p:spPr>
          <a:xfrm>
            <a:off x="3851920" y="1196975"/>
            <a:ext cx="1440160" cy="1340768"/>
          </a:xfrm>
          <a:prstGeom prst="ellipse">
            <a:avLst/>
          </a:prstGeom>
          <a:solidFill>
            <a:schemeClr val="tx2">
              <a:lumMod val="60000"/>
              <a:lumOff val="40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5" name="角丸四角形吹き出し 54"/>
          <p:cNvSpPr/>
          <p:nvPr/>
        </p:nvSpPr>
        <p:spPr>
          <a:xfrm>
            <a:off x="4125383" y="5421661"/>
            <a:ext cx="1380609" cy="495453"/>
          </a:xfrm>
          <a:prstGeom prst="wedgeRoundRectCallout">
            <a:avLst>
              <a:gd name="adj1" fmla="val -58659"/>
              <a:gd name="adj2" fmla="val -31651"/>
              <a:gd name="adj3" fmla="val 16667"/>
            </a:avLst>
          </a:prstGeom>
          <a:solidFill>
            <a:schemeClr val="accent3">
              <a:lumMod val="20000"/>
              <a:lumOff val="80000"/>
            </a:schemeClr>
          </a:solidFill>
          <a:ln w="28575">
            <a:solidFill>
              <a:schemeClr val="accent3"/>
            </a:solidFill>
            <a:prstDash val="sysDash"/>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経済政策が</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とられない場合</a:t>
            </a:r>
          </a:p>
        </p:txBody>
      </p:sp>
      <p:sp>
        <p:nvSpPr>
          <p:cNvPr id="60" name="角丸四角形吹き出し 43"/>
          <p:cNvSpPr>
            <a:spLocks noChangeArrowheads="1"/>
          </p:cNvSpPr>
          <p:nvPr/>
        </p:nvSpPr>
        <p:spPr bwMode="auto">
          <a:xfrm>
            <a:off x="943081" y="6054247"/>
            <a:ext cx="7171483" cy="656874"/>
          </a:xfrm>
          <a:prstGeom prst="wedgeRoundRectCallout">
            <a:avLst>
              <a:gd name="adj1" fmla="val 49997"/>
              <a:gd name="adj2" fmla="val 30926"/>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景気、物価、国際収支の同時安定を目指すには、金融政策や</a:t>
            </a:r>
            <a:r>
              <a:rPr kumimoji="1" lang="ja-JP" altLang="en-US" sz="1600" dirty="0">
                <a:solidFill>
                  <a:prstClr val="black"/>
                </a:solidFill>
                <a:latin typeface="HG丸ｺﾞｼｯｸM-PRO" panose="020F0600000000000000" pitchFamily="50" charset="-128"/>
                <a:ea typeface="HG丸ｺﾞｼｯｸM-PRO" panose="020F0600000000000000" pitchFamily="50" charset="-128"/>
              </a:rPr>
              <a:t>財政</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政策</a:t>
            </a:r>
            <a:r>
              <a:rPr kumimoji="1" lang="ja-JP" altLang="en-US" sz="1600" dirty="0">
                <a:solidFill>
                  <a:prstClr val="black"/>
                </a:solidFill>
                <a:latin typeface="HG丸ｺﾞｼｯｸM-PRO" panose="020F0600000000000000" pitchFamily="50" charset="-128"/>
                <a:ea typeface="HG丸ｺﾞｼｯｸM-PRO" panose="020F0600000000000000" pitchFamily="50" charset="-128"/>
              </a:rPr>
              <a:t>が</a:t>
            </a:r>
            <a:endParaRPr kumimoji="1"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一体となった</a:t>
            </a: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ポリシー・ミックス</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をとることが重要であるとされています。</a:t>
            </a: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5" name="正方形/長方形 44"/>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社会に果たす税金の役割</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886932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吹き出し 1"/>
          <p:cNvSpPr>
            <a:spLocks noChangeArrowheads="1"/>
          </p:cNvSpPr>
          <p:nvPr/>
        </p:nvSpPr>
        <p:spPr bwMode="auto">
          <a:xfrm>
            <a:off x="116055" y="603221"/>
            <a:ext cx="2538424" cy="646986"/>
          </a:xfrm>
          <a:prstGeom prst="wedgeRoundRectCallout">
            <a:avLst>
              <a:gd name="adj1" fmla="val 44119"/>
              <a:gd name="adj2" fmla="val 5704"/>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年間に得た国の収入を</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「歳入」と言います。</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角丸四角形吹き出し 3"/>
          <p:cNvSpPr>
            <a:spLocks noChangeArrowheads="1"/>
          </p:cNvSpPr>
          <p:nvPr/>
        </p:nvSpPr>
        <p:spPr bwMode="auto">
          <a:xfrm>
            <a:off x="116055" y="1331456"/>
            <a:ext cx="2538424" cy="900000"/>
          </a:xfrm>
          <a:prstGeom prst="wedgeRoundRectCallout">
            <a:avLst>
              <a:gd name="adj1" fmla="val -42528"/>
              <a:gd name="adj2" fmla="val -50789"/>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公債金収入は、国債を</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発行して得る収入で、</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いわば国の借金です。</a:t>
            </a:r>
          </a:p>
        </p:txBody>
      </p:sp>
      <p:sp>
        <p:nvSpPr>
          <p:cNvPr id="29" name="正方形/長方形 2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国の歳入・歳出</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20" name="コンテンツ プレースホルダー 1"/>
          <p:cNvGraphicFramePr>
            <a:graphicFrameLocks noGrp="1"/>
          </p:cNvGraphicFramePr>
          <p:nvPr>
            <p:ph idx="1"/>
            <p:extLst>
              <p:ext uri="{D42A27DB-BD31-4B8C-83A1-F6EECF244321}">
                <p14:modId xmlns:p14="http://schemas.microsoft.com/office/powerpoint/2010/main" val="1868682236"/>
              </p:ext>
            </p:extLst>
          </p:nvPr>
        </p:nvGraphicFramePr>
        <p:xfrm>
          <a:off x="628650" y="361950"/>
          <a:ext cx="7886700" cy="5815013"/>
        </p:xfrm>
        <a:graphic>
          <a:graphicData uri="http://schemas.openxmlformats.org/drawingml/2006/chart">
            <c:chart xmlns:c="http://schemas.openxmlformats.org/drawingml/2006/chart" xmlns:r="http://schemas.openxmlformats.org/officeDocument/2006/relationships" r:id="rId2"/>
          </a:graphicData>
        </a:graphic>
      </p:graphicFrame>
      <p:sp>
        <p:nvSpPr>
          <p:cNvPr id="21" name="円/楕円 2"/>
          <p:cNvSpPr>
            <a:spLocks noChangeAspect="1"/>
          </p:cNvSpPr>
          <p:nvPr/>
        </p:nvSpPr>
        <p:spPr>
          <a:xfrm>
            <a:off x="3781424" y="2933699"/>
            <a:ext cx="1590675" cy="1590675"/>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歳入総額</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100" noProof="0" dirty="0">
                <a:solidFill>
                  <a:prstClr val="black"/>
                </a:solidFill>
                <a:latin typeface="HG丸ｺﾞｼｯｸM-PRO" panose="020F0600000000000000" pitchFamily="50" charset="-128"/>
                <a:ea typeface="HG丸ｺﾞｼｯｸM-PRO" panose="020F0600000000000000" pitchFamily="50" charset="-128"/>
              </a:rPr>
              <a:t>約</a:t>
            </a:r>
            <a:r>
              <a:rPr lang="ja-JP" altLang="en-US" sz="1100" dirty="0">
                <a:solidFill>
                  <a:prstClr val="black"/>
                </a:solidFill>
                <a:latin typeface="HG丸ｺﾞｼｯｸM-PRO" panose="020F0600000000000000" pitchFamily="50" charset="-128"/>
                <a:ea typeface="HG丸ｺﾞｼｯｸM-PRO" panose="020F0600000000000000" pitchFamily="50" charset="-128"/>
              </a:rPr>
              <a:t>１２２</a:t>
            </a:r>
            <a:r>
              <a:rPr lang="ja-JP" altLang="en-US" sz="1100" noProof="0" dirty="0">
                <a:solidFill>
                  <a:prstClr val="black"/>
                </a:solidFill>
                <a:latin typeface="HG丸ｺﾞｼｯｸM-PRO" panose="020F0600000000000000" pitchFamily="50" charset="-128"/>
                <a:ea typeface="HG丸ｺﾞｼｯｸM-PRO" panose="020F0600000000000000" pitchFamily="50" charset="-128"/>
              </a:rPr>
              <a:t>兆</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 name="アーチ 29"/>
          <p:cNvSpPr>
            <a:spLocks/>
          </p:cNvSpPr>
          <p:nvPr/>
        </p:nvSpPr>
        <p:spPr>
          <a:xfrm rot="726894">
            <a:off x="2184736" y="1303938"/>
            <a:ext cx="4795200" cy="4795200"/>
          </a:xfrm>
          <a:prstGeom prst="blockArc">
            <a:avLst>
              <a:gd name="adj1" fmla="val 15450492"/>
              <a:gd name="adj2" fmla="val 8640784"/>
              <a:gd name="adj3" fmla="val 4849"/>
            </a:avLst>
          </a:prstGeom>
          <a:solidFill>
            <a:srgbClr val="91E7CA"/>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1" name="アーチ 30"/>
          <p:cNvSpPr>
            <a:spLocks/>
          </p:cNvSpPr>
          <p:nvPr/>
        </p:nvSpPr>
        <p:spPr>
          <a:xfrm>
            <a:off x="2176809" y="1305296"/>
            <a:ext cx="4771455" cy="4788000"/>
          </a:xfrm>
          <a:prstGeom prst="blockArc">
            <a:avLst>
              <a:gd name="adj1" fmla="val 10970251"/>
              <a:gd name="adj2" fmla="val 16216902"/>
              <a:gd name="adj3" fmla="val 5086"/>
            </a:avLst>
          </a:prstGeom>
          <a:solidFill>
            <a:srgbClr val="FF99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32" name="グループ化 31"/>
          <p:cNvGrpSpPr/>
          <p:nvPr/>
        </p:nvGrpSpPr>
        <p:grpSpPr>
          <a:xfrm>
            <a:off x="571500" y="3552826"/>
            <a:ext cx="1824036" cy="2533362"/>
            <a:chOff x="590550" y="3552826"/>
            <a:chExt cx="1824036" cy="2533362"/>
          </a:xfrm>
        </p:grpSpPr>
        <p:sp>
          <p:nvSpPr>
            <p:cNvPr id="33" name="正方形/長方形 32"/>
            <p:cNvSpPr/>
            <p:nvPr/>
          </p:nvSpPr>
          <p:spPr>
            <a:xfrm>
              <a:off x="590550" y="4933946"/>
              <a:ext cx="1824036" cy="115224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こうさいきん</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公債金</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dirty="0">
                  <a:solidFill>
                    <a:prstClr val="black"/>
                  </a:solidFill>
                  <a:latin typeface="HG丸ｺﾞｼｯｸM-PRO" panose="020F0600000000000000" pitchFamily="50" charset="-128"/>
                  <a:ea typeface="HG丸ｺﾞｼｯｸM-PRO" panose="020F0600000000000000" pitchFamily="50" charset="-128"/>
                </a:rPr>
                <a:t>24</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cxnSp>
          <p:nvCxnSpPr>
            <p:cNvPr id="34" name="カギ線コネクタ 33"/>
            <p:cNvCxnSpPr/>
            <p:nvPr/>
          </p:nvCxnSpPr>
          <p:spPr>
            <a:xfrm rot="5400000" flipH="1" flipV="1">
              <a:off x="1222774" y="3832620"/>
              <a:ext cx="1381123" cy="821535"/>
            </a:xfrm>
            <a:prstGeom prst="bentConnector3">
              <a:avLst>
                <a:gd name="adj1" fmla="val 100345"/>
              </a:avLst>
            </a:prstGeom>
            <a:ln w="12700"/>
          </p:spPr>
          <p:style>
            <a:lnRef idx="1">
              <a:schemeClr val="accent1"/>
            </a:lnRef>
            <a:fillRef idx="0">
              <a:schemeClr val="accent1"/>
            </a:fillRef>
            <a:effectRef idx="0">
              <a:schemeClr val="accent1"/>
            </a:effectRef>
            <a:fontRef idx="minor">
              <a:schemeClr val="tx1"/>
            </a:fontRef>
          </p:style>
        </p:cxnSp>
      </p:grpSp>
      <p:grpSp>
        <p:nvGrpSpPr>
          <p:cNvPr id="35" name="グループ化 34"/>
          <p:cNvGrpSpPr/>
          <p:nvPr/>
        </p:nvGrpSpPr>
        <p:grpSpPr>
          <a:xfrm>
            <a:off x="6772274" y="1310971"/>
            <a:ext cx="1824037" cy="3108629"/>
            <a:chOff x="6791324" y="1310971"/>
            <a:chExt cx="1824037" cy="3108629"/>
          </a:xfrm>
        </p:grpSpPr>
        <p:sp>
          <p:nvSpPr>
            <p:cNvPr id="36" name="正方形/長方形 35"/>
            <p:cNvSpPr/>
            <p:nvPr/>
          </p:nvSpPr>
          <p:spPr>
            <a:xfrm>
              <a:off x="6791325" y="1310971"/>
              <a:ext cx="1824036" cy="1152242"/>
            </a:xfrm>
            <a:prstGeom prst="rect">
              <a:avLst/>
            </a:prstGeom>
            <a:solidFill>
              <a:srgbClr val="B7EF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そぜい　　　いんししゅうにゅう</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租税及び印紙収入</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84</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69</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cxnSp>
          <p:nvCxnSpPr>
            <p:cNvPr id="37" name="カギ線コネクタ 36"/>
            <p:cNvCxnSpPr/>
            <p:nvPr/>
          </p:nvCxnSpPr>
          <p:spPr>
            <a:xfrm rot="5400000" flipH="1" flipV="1">
              <a:off x="6269142" y="2985396"/>
              <a:ext cx="1956386" cy="912021"/>
            </a:xfrm>
            <a:prstGeom prst="bentConnector3">
              <a:avLst>
                <a:gd name="adj1" fmla="val 6"/>
              </a:avLst>
            </a:prstGeom>
            <a:ln w="12700"/>
          </p:spPr>
          <p:style>
            <a:lnRef idx="1">
              <a:schemeClr val="accent1"/>
            </a:lnRef>
            <a:fillRef idx="0">
              <a:schemeClr val="accent1"/>
            </a:fillRef>
            <a:effectRef idx="0">
              <a:schemeClr val="accent1"/>
            </a:effectRef>
            <a:fontRef idx="minor">
              <a:schemeClr val="tx1"/>
            </a:fontRef>
          </p:style>
        </p:cxnSp>
      </p:grpSp>
      <p:sp>
        <p:nvSpPr>
          <p:cNvPr id="39" name="円形吹き出し 38"/>
          <p:cNvSpPr/>
          <p:nvPr/>
        </p:nvSpPr>
        <p:spPr>
          <a:xfrm>
            <a:off x="116054" y="2322291"/>
            <a:ext cx="2217869" cy="1146779"/>
          </a:xfrm>
          <a:prstGeom prst="wedgeEllipseCallout">
            <a:avLst>
              <a:gd name="adj1" fmla="val 53274"/>
              <a:gd name="adj2" fmla="val 22196"/>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借金</a:t>
            </a:r>
            <a:endParaRPr kumimoji="1" lang="en-US" altLang="ja-JP"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（将来世代への先送り）</a:t>
            </a:r>
          </a:p>
        </p:txBody>
      </p:sp>
      <p:sp>
        <p:nvSpPr>
          <p:cNvPr id="40" name="テキスト ボックス 39"/>
          <p:cNvSpPr txBox="1"/>
          <p:nvPr/>
        </p:nvSpPr>
        <p:spPr>
          <a:xfrm>
            <a:off x="6402899" y="5528607"/>
            <a:ext cx="2363875"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国の収入の</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約</a:t>
            </a:r>
            <a:r>
              <a:rPr lang="en-US" altLang="ja-JP" sz="2000" noProof="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69</a:t>
            </a: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％が税金で</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成り立っています</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テキスト ボックス 18"/>
          <p:cNvSpPr txBox="1"/>
          <p:nvPr/>
        </p:nvSpPr>
        <p:spPr>
          <a:xfrm>
            <a:off x="560110" y="6351711"/>
            <a:ext cx="5812090" cy="461665"/>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計数については、それぞれ四捨五入によっているので、端数において合計とは</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合致しないものがある。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8" name="テキスト ボックス 37"/>
          <p:cNvSpPr txBox="1"/>
          <p:nvPr/>
        </p:nvSpPr>
        <p:spPr>
          <a:xfrm>
            <a:off x="2424668" y="535350"/>
            <a:ext cx="4315335"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国の歳入</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（令和８年度一般会計当初予算）</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40315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2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1000"/>
                                        <p:tgtEl>
                                          <p:spTgt spid="30"/>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800"/>
                                        <p:tgtEl>
                                          <p:spTgt spid="31"/>
                                        </p:tgtEl>
                                      </p:cBhvr>
                                    </p:animEffect>
                                  </p:childTnLst>
                                </p:cTn>
                              </p:par>
                            </p:childTnLst>
                          </p:cTn>
                        </p:par>
                        <p:par>
                          <p:cTn id="21" fill="hold">
                            <p:stCondLst>
                              <p:cond delay="1800"/>
                            </p:stCondLst>
                            <p:childTnLst>
                              <p:par>
                                <p:cTn id="22" presetID="22" presetClass="entr" presetSubtype="4"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par>
                                <p:cTn id="25" presetID="22" presetClass="entr" presetSubtype="1"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600"/>
                                        <p:tgtEl>
                                          <p:spTgt spid="26"/>
                                        </p:tgtEl>
                                      </p:cBhvr>
                                    </p:animEffect>
                                    <p:anim calcmode="lin" valueType="num">
                                      <p:cBhvr>
                                        <p:cTn id="43" dur="1600" fill="hold"/>
                                        <p:tgtEl>
                                          <p:spTgt spid="26"/>
                                        </p:tgtEl>
                                        <p:attrNameLst>
                                          <p:attrName>ppt_x</p:attrName>
                                        </p:attrNameLst>
                                      </p:cBhvr>
                                      <p:tavLst>
                                        <p:tav tm="0">
                                          <p:val>
                                            <p:strVal val="#ppt_x"/>
                                          </p:val>
                                        </p:tav>
                                        <p:tav tm="100000">
                                          <p:val>
                                            <p:strVal val="#ppt_x"/>
                                          </p:val>
                                        </p:tav>
                                      </p:tavLst>
                                    </p:anim>
                                    <p:anim calcmode="lin" valueType="num">
                                      <p:cBhvr>
                                        <p:cTn id="44" dur="1600" fill="hold"/>
                                        <p:tgtEl>
                                          <p:spTgt spid="26"/>
                                        </p:tgtEl>
                                        <p:attrNameLst>
                                          <p:attrName>ppt_y</p:attrName>
                                        </p:attrNameLst>
                                      </p:cBhvr>
                                      <p:tavLst>
                                        <p:tav tm="0">
                                          <p:val>
                                            <p:strVal val="#ppt_y+.1"/>
                                          </p:val>
                                        </p:tav>
                                        <p:tav tm="100000">
                                          <p:val>
                                            <p:strVal val="#ppt_y"/>
                                          </p:val>
                                        </p:tav>
                                      </p:tavLst>
                                    </p:anim>
                                  </p:childTnLst>
                                </p:cTn>
                              </p:par>
                            </p:childTnLst>
                          </p:cTn>
                        </p:par>
                        <p:par>
                          <p:cTn id="45" fill="hold">
                            <p:stCondLst>
                              <p:cond delay="1600"/>
                            </p:stCondLst>
                            <p:childTnLst>
                              <p:par>
                                <p:cTn id="46" presetID="10"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1" grpId="0" animBg="1"/>
      <p:bldP spid="30" grpId="0" animBg="1"/>
      <p:bldP spid="31" grpId="0" animBg="1"/>
      <p:bldP spid="39" grpId="0" animBg="1"/>
      <p:bldP spid="40" grpId="0"/>
      <p:bldP spid="19" grpId="0"/>
    </p:bldLst>
  </p:timing>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ファセット">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6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rtlCol="0" anchor="t"/>
      <a:lstStyle>
        <a:defPPr>
          <a:defRPr kumimoji="1" sz="1100" dirty="0" smtClean="0">
            <a:latin typeface="HG丸ｺﾞｼｯｸM-PRO" panose="020F0600000000000000" pitchFamily="50" charset="-128"/>
            <a:ea typeface="HG丸ｺﾞｼｯｸM-PRO" panose="020F0600000000000000" pitchFamily="50" charset="-128"/>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3495</TotalTime>
  <Words>5140</Words>
  <Application>Microsoft Office PowerPoint</Application>
  <PresentationFormat>画面に合わせる (4:3)</PresentationFormat>
  <Paragraphs>866</Paragraphs>
  <Slides>37</Slides>
  <Notes>11</Notes>
  <HiddenSlides>0</HiddenSlides>
  <MMClips>0</MMClips>
  <ScaleCrop>false</ScaleCrop>
  <HeadingPairs>
    <vt:vector size="6" baseType="variant">
      <vt:variant>
        <vt:lpstr>使用されているフォント</vt:lpstr>
      </vt:variant>
      <vt:variant>
        <vt:i4>16</vt:i4>
      </vt:variant>
      <vt:variant>
        <vt:lpstr>テーマ</vt:lpstr>
      </vt:variant>
      <vt:variant>
        <vt:i4>6</vt:i4>
      </vt:variant>
      <vt:variant>
        <vt:lpstr>スライド タイトル</vt:lpstr>
      </vt:variant>
      <vt:variant>
        <vt:i4>37</vt:i4>
      </vt:variant>
    </vt:vector>
  </HeadingPairs>
  <TitlesOfParts>
    <vt:vector size="59" baseType="lpstr">
      <vt:lpstr>HGPｺﾞｼｯｸE</vt:lpstr>
      <vt:lpstr>HGP教科書体</vt:lpstr>
      <vt:lpstr>HGSｺﾞｼｯｸE</vt:lpstr>
      <vt:lpstr>HGSｺﾞｼｯｸM</vt:lpstr>
      <vt:lpstr>HG丸ｺﾞｼｯｸM-PRO</vt:lpstr>
      <vt:lpstr>ＭＳ Ｐゴシック</vt:lpstr>
      <vt:lpstr>ＭＳ ゴシック</vt:lpstr>
      <vt:lpstr>UD デジタル 教科書体 NP-R</vt:lpstr>
      <vt:lpstr>Yu Gothic UI</vt:lpstr>
      <vt:lpstr>游ゴシック</vt:lpstr>
      <vt:lpstr>Arial</vt:lpstr>
      <vt:lpstr>Calibri</vt:lpstr>
      <vt:lpstr>Calibri Light</vt:lpstr>
      <vt:lpstr>Century Schoolbook</vt:lpstr>
      <vt:lpstr>Trebuchet MS</vt:lpstr>
      <vt:lpstr>Wingdings 3</vt:lpstr>
      <vt:lpstr>2_Office ​​テーマ</vt:lpstr>
      <vt:lpstr>Office ​​テーマ</vt:lpstr>
      <vt:lpstr>1_Office ​​テーマ</vt:lpstr>
      <vt:lpstr>ファセット</vt:lpstr>
      <vt:lpstr>6_Office テーマ</vt:lpstr>
      <vt:lpstr>1_Office テーマ</vt:lpstr>
      <vt:lpstr> 　ぜ い り し 税理士による 　租税教室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所得税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09-5 lecturetext2025-1_ch7high.pptx</dc:title>
  <dc:creator/>
  <cp:lastModifiedBy>絵里那 平野</cp:lastModifiedBy>
  <cp:revision>341</cp:revision>
  <cp:lastPrinted>2026-04-16T07:07:14Z</cp:lastPrinted>
  <dcterms:created xsi:type="dcterms:W3CDTF">2019-01-23T07:43:18Z</dcterms:created>
  <dcterms:modified xsi:type="dcterms:W3CDTF">2026-04-21T07:23:44Z</dcterms:modified>
</cp:coreProperties>
</file>