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38"/>
  </p:notesMasterIdLst>
  <p:handoutMasterIdLst>
    <p:handoutMasterId r:id="rId39"/>
  </p:handoutMasterIdLst>
  <p:sldIdLst>
    <p:sldId id="256" r:id="rId2"/>
    <p:sldId id="314" r:id="rId3"/>
    <p:sldId id="316" r:id="rId4"/>
    <p:sldId id="317" r:id="rId5"/>
    <p:sldId id="318" r:id="rId6"/>
    <p:sldId id="319" r:id="rId7"/>
    <p:sldId id="320" r:id="rId8"/>
    <p:sldId id="321" r:id="rId9"/>
    <p:sldId id="322" r:id="rId10"/>
    <p:sldId id="290" r:id="rId11"/>
    <p:sldId id="323" r:id="rId12"/>
    <p:sldId id="291" r:id="rId13"/>
    <p:sldId id="292" r:id="rId14"/>
    <p:sldId id="293" r:id="rId15"/>
    <p:sldId id="329" r:id="rId16"/>
    <p:sldId id="295" r:id="rId17"/>
    <p:sldId id="296" r:id="rId18"/>
    <p:sldId id="297" r:id="rId19"/>
    <p:sldId id="298" r:id="rId20"/>
    <p:sldId id="299" r:id="rId21"/>
    <p:sldId id="324" r:id="rId22"/>
    <p:sldId id="325" r:id="rId23"/>
    <p:sldId id="300" r:id="rId24"/>
    <p:sldId id="302" r:id="rId25"/>
    <p:sldId id="303" r:id="rId26"/>
    <p:sldId id="326" r:id="rId27"/>
    <p:sldId id="304" r:id="rId28"/>
    <p:sldId id="305" r:id="rId29"/>
    <p:sldId id="306" r:id="rId30"/>
    <p:sldId id="327" r:id="rId31"/>
    <p:sldId id="307" r:id="rId32"/>
    <p:sldId id="308" r:id="rId33"/>
    <p:sldId id="309" r:id="rId34"/>
    <p:sldId id="310" r:id="rId35"/>
    <p:sldId id="328" r:id="rId36"/>
    <p:sldId id="311" r:id="rId37"/>
  </p:sldIdLst>
  <p:sldSz cx="9144000" cy="6858000" type="screen4x3"/>
  <p:notesSz cx="987266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FA5"/>
    <a:srgbClr val="A1D1FD"/>
    <a:srgbClr val="C6D9F1"/>
    <a:srgbClr val="CCC1DA"/>
    <a:srgbClr val="C3D69B"/>
    <a:srgbClr val="DCE6F2"/>
    <a:srgbClr val="93CDDD"/>
    <a:srgbClr val="FAC090"/>
    <a:srgbClr val="8BA3CA"/>
    <a:srgbClr val="399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4660"/>
  </p:normalViewPr>
  <p:slideViewPr>
    <p:cSldViewPr>
      <p:cViewPr varScale="1">
        <p:scale>
          <a:sx n="72" d="100"/>
          <a:sy n="72" d="100"/>
        </p:scale>
        <p:origin x="77" y="3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spPr>
            <a:ln>
              <a:solidFill>
                <a:schemeClr val="tx2"/>
              </a:solidFill>
            </a:ln>
          </c:spPr>
          <c:dPt>
            <c:idx val="0"/>
            <c:bubble3D val="0"/>
            <c:spPr>
              <a:solidFill>
                <a:srgbClr val="DEEBF7"/>
              </a:solidFill>
              <a:ln>
                <a:solidFill>
                  <a:schemeClr val="tx2"/>
                </a:solidFill>
              </a:ln>
            </c:spPr>
            <c:extLst>
              <c:ext xmlns:c16="http://schemas.microsoft.com/office/drawing/2014/chart" uri="{C3380CC4-5D6E-409C-BE32-E72D297353CC}">
                <c16:uniqueId val="{00000001-60F6-4DD1-B34D-805BEB198347}"/>
              </c:ext>
            </c:extLst>
          </c:dPt>
          <c:dPt>
            <c:idx val="1"/>
            <c:bubble3D val="0"/>
            <c:spPr>
              <a:solidFill>
                <a:srgbClr val="FFBF8F"/>
              </a:solidFill>
              <a:ln>
                <a:solidFill>
                  <a:schemeClr val="tx2"/>
                </a:solidFill>
              </a:ln>
            </c:spPr>
            <c:extLst>
              <c:ext xmlns:c16="http://schemas.microsoft.com/office/drawing/2014/chart" uri="{C3380CC4-5D6E-409C-BE32-E72D297353CC}">
                <c16:uniqueId val="{00000003-60F6-4DD1-B34D-805BEB198347}"/>
              </c:ext>
            </c:extLst>
          </c:dPt>
          <c:dPt>
            <c:idx val="2"/>
            <c:bubble3D val="0"/>
            <c:spPr>
              <a:solidFill>
                <a:srgbClr val="A9D18E"/>
              </a:solidFill>
              <a:ln>
                <a:solidFill>
                  <a:schemeClr val="tx2"/>
                </a:solidFill>
              </a:ln>
            </c:spPr>
            <c:extLst>
              <c:ext xmlns:c16="http://schemas.microsoft.com/office/drawing/2014/chart" uri="{C3380CC4-5D6E-409C-BE32-E72D297353CC}">
                <c16:uniqueId val="{00000005-60F6-4DD1-B34D-805BEB198347}"/>
              </c:ext>
            </c:extLst>
          </c:dPt>
          <c:dPt>
            <c:idx val="3"/>
            <c:bubble3D val="0"/>
            <c:spPr>
              <a:solidFill>
                <a:srgbClr val="AAC0E4"/>
              </a:solidFill>
              <a:ln>
                <a:solidFill>
                  <a:schemeClr val="tx2"/>
                </a:solidFill>
              </a:ln>
            </c:spPr>
            <c:extLst>
              <c:ext xmlns:c16="http://schemas.microsoft.com/office/drawing/2014/chart" uri="{C3380CC4-5D6E-409C-BE32-E72D297353CC}">
                <c16:uniqueId val="{00000007-60F6-4DD1-B34D-805BEB198347}"/>
              </c:ext>
            </c:extLst>
          </c:dPt>
          <c:dPt>
            <c:idx val="4"/>
            <c:bubble3D val="0"/>
            <c:spPr>
              <a:solidFill>
                <a:srgbClr val="FFFF85"/>
              </a:solidFill>
              <a:ln>
                <a:solidFill>
                  <a:schemeClr val="tx2"/>
                </a:solidFill>
              </a:ln>
            </c:spPr>
            <c:extLst>
              <c:ext xmlns:c16="http://schemas.microsoft.com/office/drawing/2014/chart" uri="{C3380CC4-5D6E-409C-BE32-E72D297353CC}">
                <c16:uniqueId val="{00000009-60F6-4DD1-B34D-805BEB198347}"/>
              </c:ext>
            </c:extLst>
          </c:dPt>
          <c:dPt>
            <c:idx val="5"/>
            <c:bubble3D val="0"/>
            <c:spPr>
              <a:solidFill>
                <a:srgbClr val="FFC9FF"/>
              </a:solidFill>
              <a:ln>
                <a:solidFill>
                  <a:schemeClr val="tx2"/>
                </a:solidFill>
              </a:ln>
            </c:spPr>
            <c:extLst>
              <c:ext xmlns:c16="http://schemas.microsoft.com/office/drawing/2014/chart" uri="{C3380CC4-5D6E-409C-BE32-E72D297353CC}">
                <c16:uniqueId val="{0000000B-60F6-4DD1-B34D-805BEB198347}"/>
              </c:ext>
            </c:extLst>
          </c:dPt>
          <c:dPt>
            <c:idx val="6"/>
            <c:bubble3D val="0"/>
            <c:spPr>
              <a:solidFill>
                <a:srgbClr val="EAD5FF"/>
              </a:solidFill>
              <a:ln>
                <a:solidFill>
                  <a:schemeClr val="tx2"/>
                </a:solidFill>
              </a:ln>
            </c:spPr>
            <c:extLst>
              <c:ext xmlns:c16="http://schemas.microsoft.com/office/drawing/2014/chart" uri="{C3380CC4-5D6E-409C-BE32-E72D297353CC}">
                <c16:uniqueId val="{0000000D-60F6-4DD1-B34D-805BEB198347}"/>
              </c:ext>
            </c:extLst>
          </c:dPt>
          <c:dLbls>
            <c:dLbl>
              <c:idx val="0"/>
              <c:layout>
                <c:manualLayout>
                  <c:x val="-0.15921091536942478"/>
                  <c:y val="0.22618665185496051"/>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60F6-4DD1-B34D-805BEB198347}"/>
                </c:ext>
              </c:extLst>
            </c:dLbl>
            <c:dLbl>
              <c:idx val="1"/>
              <c:layout>
                <c:manualLayout>
                  <c:x val="-0.20800881220594708"/>
                  <c:y val="-2.5691548482815962E-3"/>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60F6-4DD1-B34D-805BEB198347}"/>
                </c:ext>
              </c:extLst>
            </c:dLbl>
            <c:dLbl>
              <c:idx val="2"/>
              <c:layout>
                <c:manualLayout>
                  <c:x val="-0.14546421113751301"/>
                  <c:y val="-0.14550684405841013"/>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60F6-4DD1-B34D-805BEB198347}"/>
                </c:ext>
              </c:extLst>
            </c:dLbl>
            <c:dLbl>
              <c:idx val="3"/>
              <c:layout>
                <c:manualLayout>
                  <c:x val="0.10373706779668806"/>
                  <c:y val="-0.13679491743385602"/>
                </c:manualLayout>
              </c:layout>
              <c:numFmt formatCode="&quot;約&quot;0%" sourceLinked="0"/>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60F6-4DD1-B34D-805BEB198347}"/>
                </c:ext>
              </c:extLst>
            </c:dLbl>
            <c:dLbl>
              <c:idx val="4"/>
              <c:layout>
                <c:manualLayout>
                  <c:x val="0.12839684341635371"/>
                  <c:y val="-0.11079450335030321"/>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60F6-4DD1-B34D-805BEB198347}"/>
                </c:ext>
              </c:extLst>
            </c:dLbl>
            <c:dLbl>
              <c:idx val="5"/>
              <c:layout>
                <c:manualLayout>
                  <c:x val="0.15143803496386721"/>
                  <c:y val="-3.802920187491611E-2"/>
                </c:manualLayout>
              </c:layout>
              <c:numFmt formatCode="&quot;約&quot;0%" sourceLinked="0"/>
              <c:spPr>
                <a:noFill/>
                <a:ln>
                  <a:noFill/>
                </a:ln>
                <a:effectLst/>
              </c:spPr>
              <c:txPr>
                <a:bodyPr wrap="square" lIns="38100" tIns="19050" rIns="38100" bIns="19050" anchor="ctr">
                  <a:spAutoFit/>
                </a:bodyPr>
                <a:lstStyle/>
                <a:p>
                  <a:pPr>
                    <a:defRPr sz="10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60F6-4DD1-B34D-805BEB198347}"/>
                </c:ext>
              </c:extLst>
            </c:dLbl>
            <c:dLbl>
              <c:idx val="6"/>
              <c:layout>
                <c:manualLayout>
                  <c:x val="0.18329924578425105"/>
                  <c:y val="0.21535539210058757"/>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60F6-4DD1-B34D-805BEB198347}"/>
                </c:ext>
              </c:extLst>
            </c:dLbl>
            <c:numFmt formatCode="&quot;約&quot;0%" sourceLinked="0"/>
            <c:spPr>
              <a:noFill/>
              <a:ln>
                <a:noFill/>
              </a:ln>
              <a:effectLst/>
            </c:spPr>
            <c:txPr>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Sheet1!$A$2:$A$8</c:f>
              <c:strCache>
                <c:ptCount val="7"/>
                <c:pt idx="0">
                  <c:v>所得税</c:v>
                </c:pt>
                <c:pt idx="1">
                  <c:v>法人税</c:v>
                </c:pt>
                <c:pt idx="2">
                  <c:v>消費税</c:v>
                </c:pt>
                <c:pt idx="3">
                  <c:v>その他</c:v>
                </c:pt>
                <c:pt idx="4">
                  <c:v>その他収入</c:v>
                </c:pt>
                <c:pt idx="5">
                  <c:v>建設公債</c:v>
                </c:pt>
                <c:pt idx="6">
                  <c:v>特例公債</c:v>
                </c:pt>
              </c:strCache>
            </c:strRef>
          </c:cat>
          <c:val>
            <c:numRef>
              <c:f>Sheet1!$B$2:$B$8</c:f>
              <c:numCache>
                <c:formatCode>"約"#,##0"兆円";"¥"\-#,##0</c:formatCode>
                <c:ptCount val="7"/>
                <c:pt idx="0">
                  <c:v>21</c:v>
                </c:pt>
                <c:pt idx="1">
                  <c:v>14.6</c:v>
                </c:pt>
                <c:pt idx="2">
                  <c:v>23.4</c:v>
                </c:pt>
                <c:pt idx="3">
                  <c:v>10.4</c:v>
                </c:pt>
                <c:pt idx="4">
                  <c:v>9.3000000000000007</c:v>
                </c:pt>
                <c:pt idx="5">
                  <c:v>6.6</c:v>
                </c:pt>
                <c:pt idx="6">
                  <c:v>29</c:v>
                </c:pt>
              </c:numCache>
            </c:numRef>
          </c:val>
          <c:extLst>
            <c:ext xmlns:c16="http://schemas.microsoft.com/office/drawing/2014/chart" uri="{C3380CC4-5D6E-409C-BE32-E72D297353CC}">
              <c16:uniqueId val="{0000000E-60F6-4DD1-B34D-805BEB198347}"/>
            </c:ext>
          </c:extLst>
        </c:ser>
        <c:dLbls>
          <c:showLegendKey val="0"/>
          <c:showVal val="0"/>
          <c:showCatName val="1"/>
          <c:showSerName val="0"/>
          <c:showPercent val="1"/>
          <c:showBubbleSize val="0"/>
          <c:showLeaderLines val="0"/>
        </c:dLbls>
        <c:firstSliceAng val="0"/>
      </c:pieChart>
      <c:spPr>
        <a:ln>
          <a:noFill/>
        </a:ln>
      </c:spPr>
    </c:plotArea>
    <c:plotVisOnly val="1"/>
    <c:dispBlanksAs val="gap"/>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extLst>
              <c:ext xmlns:c16="http://schemas.microsoft.com/office/drawing/2014/chart" uri="{C3380CC4-5D6E-409C-BE32-E72D297353CC}">
                <c16:uniqueId val="{00000001-C2AD-4CD2-AFCF-9AFA8C2DB1FC}"/>
              </c:ext>
            </c:extLst>
          </c:dPt>
          <c:dPt>
            <c:idx val="1"/>
            <c:bubble3D val="0"/>
            <c:spPr>
              <a:solidFill>
                <a:srgbClr val="00B0F0"/>
              </a:solidFill>
              <a:ln w="22225">
                <a:solidFill>
                  <a:schemeClr val="bg1"/>
                </a:solidFill>
              </a:ln>
            </c:spPr>
            <c:extLst>
              <c:ext xmlns:c16="http://schemas.microsoft.com/office/drawing/2014/chart" uri="{C3380CC4-5D6E-409C-BE32-E72D297353CC}">
                <c16:uniqueId val="{00000003-C2AD-4CD2-AFCF-9AFA8C2DB1FC}"/>
              </c:ext>
            </c:extLst>
          </c:dPt>
          <c:cat>
            <c:strRef>
              <c:f>Sheet1!$A$2:$A$3</c:f>
              <c:strCache>
                <c:ptCount val="2"/>
                <c:pt idx="0">
                  <c:v>直接税</c:v>
                </c:pt>
                <c:pt idx="1">
                  <c:v>間接税</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C2AD-4CD2-AFCF-9AFA8C2DB1FC}"/>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dPt>
            <c:idx val="0"/>
            <c:bubble3D val="0"/>
            <c:spPr>
              <a:solidFill>
                <a:srgbClr val="DEEBF7"/>
              </a:solidFill>
              <a:ln>
                <a:solidFill>
                  <a:schemeClr val="tx2"/>
                </a:solidFill>
              </a:ln>
            </c:spPr>
            <c:extLst>
              <c:ext xmlns:c16="http://schemas.microsoft.com/office/drawing/2014/chart" uri="{C3380CC4-5D6E-409C-BE32-E72D297353CC}">
                <c16:uniqueId val="{00000001-5FDE-4125-B39E-6130DFB854AD}"/>
              </c:ext>
            </c:extLst>
          </c:dPt>
          <c:dPt>
            <c:idx val="1"/>
            <c:bubble3D val="0"/>
            <c:spPr>
              <a:solidFill>
                <a:srgbClr val="FFC9FF"/>
              </a:solidFill>
              <a:ln>
                <a:solidFill>
                  <a:schemeClr val="tx2"/>
                </a:solidFill>
              </a:ln>
            </c:spPr>
            <c:extLst>
              <c:ext xmlns:c16="http://schemas.microsoft.com/office/drawing/2014/chart" uri="{C3380CC4-5D6E-409C-BE32-E72D297353CC}">
                <c16:uniqueId val="{00000003-5FDE-4125-B39E-6130DFB854AD}"/>
              </c:ext>
            </c:extLst>
          </c:dPt>
          <c:dPt>
            <c:idx val="2"/>
            <c:bubble3D val="0"/>
            <c:spPr>
              <a:solidFill>
                <a:srgbClr val="FFB57D"/>
              </a:solidFill>
              <a:ln>
                <a:solidFill>
                  <a:schemeClr val="tx2"/>
                </a:solidFill>
              </a:ln>
            </c:spPr>
            <c:extLst>
              <c:ext xmlns:c16="http://schemas.microsoft.com/office/drawing/2014/chart" uri="{C3380CC4-5D6E-409C-BE32-E72D297353CC}">
                <c16:uniqueId val="{00000005-5FDE-4125-B39E-6130DFB854AD}"/>
              </c:ext>
            </c:extLst>
          </c:dPt>
          <c:dPt>
            <c:idx val="3"/>
            <c:bubble3D val="0"/>
            <c:spPr>
              <a:solidFill>
                <a:srgbClr val="AED395"/>
              </a:solidFill>
              <a:ln>
                <a:solidFill>
                  <a:schemeClr val="tx2"/>
                </a:solidFill>
              </a:ln>
            </c:spPr>
            <c:extLst>
              <c:ext xmlns:c16="http://schemas.microsoft.com/office/drawing/2014/chart" uri="{C3380CC4-5D6E-409C-BE32-E72D297353CC}">
                <c16:uniqueId val="{00000007-5FDE-4125-B39E-6130DFB854AD}"/>
              </c:ext>
            </c:extLst>
          </c:dPt>
          <c:dPt>
            <c:idx val="4"/>
            <c:bubble3D val="0"/>
            <c:spPr>
              <a:solidFill>
                <a:srgbClr val="AAC0E4"/>
              </a:solidFill>
              <a:ln>
                <a:solidFill>
                  <a:schemeClr val="tx2"/>
                </a:solidFill>
              </a:ln>
            </c:spPr>
            <c:extLst>
              <c:ext xmlns:c16="http://schemas.microsoft.com/office/drawing/2014/chart" uri="{C3380CC4-5D6E-409C-BE32-E72D297353CC}">
                <c16:uniqueId val="{00000009-5FDE-4125-B39E-6130DFB854AD}"/>
              </c:ext>
            </c:extLst>
          </c:dPt>
          <c:dPt>
            <c:idx val="5"/>
            <c:bubble3D val="0"/>
            <c:spPr>
              <a:solidFill>
                <a:srgbClr val="FFFF99"/>
              </a:solidFill>
              <a:ln>
                <a:solidFill>
                  <a:schemeClr val="tx2"/>
                </a:solidFill>
              </a:ln>
            </c:spPr>
            <c:extLst>
              <c:ext xmlns:c16="http://schemas.microsoft.com/office/drawing/2014/chart" uri="{C3380CC4-5D6E-409C-BE32-E72D297353CC}">
                <c16:uniqueId val="{0000000B-5FDE-4125-B39E-6130DFB854AD}"/>
              </c:ext>
            </c:extLst>
          </c:dPt>
          <c:dPt>
            <c:idx val="6"/>
            <c:bubble3D val="0"/>
            <c:spPr>
              <a:solidFill>
                <a:srgbClr val="9CBDE4"/>
              </a:solidFill>
              <a:ln>
                <a:solidFill>
                  <a:schemeClr val="tx2"/>
                </a:solidFill>
              </a:ln>
            </c:spPr>
            <c:extLst>
              <c:ext xmlns:c16="http://schemas.microsoft.com/office/drawing/2014/chart" uri="{C3380CC4-5D6E-409C-BE32-E72D297353CC}">
                <c16:uniqueId val="{0000000D-5FDE-4125-B39E-6130DFB854AD}"/>
              </c:ext>
            </c:extLst>
          </c:dPt>
          <c:dPt>
            <c:idx val="7"/>
            <c:bubble3D val="0"/>
            <c:spPr>
              <a:solidFill>
                <a:srgbClr val="E8D1FF"/>
              </a:solidFill>
              <a:ln>
                <a:solidFill>
                  <a:schemeClr val="tx2"/>
                </a:solidFill>
              </a:ln>
            </c:spPr>
            <c:extLst>
              <c:ext xmlns:c16="http://schemas.microsoft.com/office/drawing/2014/chart" uri="{C3380CC4-5D6E-409C-BE32-E72D297353CC}">
                <c16:uniqueId val="{0000000F-5FDE-4125-B39E-6130DFB854AD}"/>
              </c:ext>
            </c:extLst>
          </c:dPt>
          <c:dPt>
            <c:idx val="8"/>
            <c:bubble3D val="0"/>
            <c:spPr>
              <a:solidFill>
                <a:srgbClr val="EAD900"/>
              </a:solidFill>
              <a:ln>
                <a:solidFill>
                  <a:schemeClr val="tx2"/>
                </a:solidFill>
              </a:ln>
            </c:spPr>
            <c:extLst>
              <c:ext xmlns:c16="http://schemas.microsoft.com/office/drawing/2014/chart" uri="{C3380CC4-5D6E-409C-BE32-E72D297353CC}">
                <c16:uniqueId val="{00000011-5FDE-4125-B39E-6130DFB854AD}"/>
              </c:ext>
            </c:extLst>
          </c:dPt>
          <c:dLbls>
            <c:dLbl>
              <c:idx val="0"/>
              <c:layout>
                <c:manualLayout>
                  <c:x val="-0.20008649069804166"/>
                  <c:y val="0.12998995696246338"/>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5FDE-4125-B39E-6130DFB854AD}"/>
                </c:ext>
              </c:extLst>
            </c:dLbl>
            <c:dLbl>
              <c:idx val="1"/>
              <c:layout>
                <c:manualLayout>
                  <c:x val="-0.15913546976312451"/>
                  <c:y val="-0.14479303493596382"/>
                </c:manualLayout>
              </c:layout>
              <c:numFmt formatCode="&quot;約&quot;0%" sourceLinked="0"/>
              <c:spPr>
                <a:noFill/>
                <a:ln>
                  <a:noFill/>
                </a:ln>
                <a:effectLst/>
              </c:spPr>
              <c:txPr>
                <a:bodyPr wrap="square" lIns="38100" tIns="19050" rIns="38100" bIns="19050" anchor="ctr">
                  <a:noAutofit/>
                </a:bodyPr>
                <a:lstStyle/>
                <a:p>
                  <a:pPr>
                    <a:defRPr sz="105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manualLayout>
                      <c:w val="0.14888383714098144"/>
                      <c:h val="0.18495454627126226"/>
                    </c:manualLayout>
                  </c15:layout>
                </c:ext>
                <c:ext xmlns:c16="http://schemas.microsoft.com/office/drawing/2014/chart" uri="{C3380CC4-5D6E-409C-BE32-E72D297353CC}">
                  <c16:uniqueId val="{00000003-5FDE-4125-B39E-6130DFB854AD}"/>
                </c:ext>
              </c:extLst>
            </c:dLbl>
            <c:dLbl>
              <c:idx val="2"/>
              <c:layout>
                <c:manualLayout>
                  <c:x val="-5.2786178802484585E-3"/>
                  <c:y val="-0.10636706829360103"/>
                </c:manualLayout>
              </c:layout>
              <c:numFmt formatCode="&quot;約&quot;0%" sourceLinked="0"/>
              <c:spPr>
                <a:noFill/>
                <a:ln>
                  <a:noFill/>
                </a:ln>
                <a:effectLst/>
              </c:spPr>
              <c:txPr>
                <a:bodyPr wrap="square" lIns="38100" tIns="19050" rIns="38100" bIns="19050" anchor="ctr">
                  <a:spAutoFit/>
                </a:bodyPr>
                <a:lstStyle/>
                <a:p>
                  <a:pPr>
                    <a:defRPr sz="7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5FDE-4125-B39E-6130DFB854AD}"/>
                </c:ext>
              </c:extLst>
            </c:dLbl>
            <c:dLbl>
              <c:idx val="3"/>
              <c:layout>
                <c:manualLayout>
                  <c:x val="6.9582327681912984E-2"/>
                  <c:y val="-0.11776643601724528"/>
                </c:manualLayout>
              </c:layout>
              <c:numFmt formatCode="&quot;約&quot;0%" sourceLinked="0"/>
              <c:spPr>
                <a:noFill/>
                <a:ln>
                  <a:noFill/>
                </a:ln>
                <a:effectLst/>
              </c:spPr>
              <c:txPr>
                <a:bodyPr wrap="square" lIns="38100" tIns="19050" rIns="38100" bIns="19050" anchor="ctr">
                  <a:spAutoFit/>
                </a:bodyPr>
                <a:lstStyle/>
                <a:p>
                  <a:pPr>
                    <a:defRPr sz="7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5FDE-4125-B39E-6130DFB854AD}"/>
                </c:ext>
              </c:extLst>
            </c:dLbl>
            <c:dLbl>
              <c:idx val="4"/>
              <c:layout>
                <c:manualLayout>
                  <c:x val="0.11416170954996777"/>
                  <c:y val="-0.14643495809254159"/>
                </c:manualLayout>
              </c:layout>
              <c:numFmt formatCode="&quot;約&quot;0%" sourceLinked="0"/>
              <c:spPr>
                <a:noFill/>
                <a:ln>
                  <a:noFill/>
                </a:ln>
                <a:effectLst/>
              </c:spPr>
              <c:txPr>
                <a:bodyPr wrap="square" lIns="38100" tIns="19050" rIns="38100" bIns="19050" anchor="ctr">
                  <a:spAutoFit/>
                </a:bodyPr>
                <a:lstStyle/>
                <a:p>
                  <a:pPr>
                    <a:defRPr sz="8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5FDE-4125-B39E-6130DFB854AD}"/>
                </c:ext>
              </c:extLst>
            </c:dLbl>
            <c:dLbl>
              <c:idx val="5"/>
              <c:layout>
                <c:manualLayout>
                  <c:x val="0.18133688647915527"/>
                  <c:y val="-4.832833545636727E-2"/>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5FDE-4125-B39E-6130DFB854AD}"/>
                </c:ext>
              </c:extLst>
            </c:dLbl>
            <c:dLbl>
              <c:idx val="6"/>
              <c:layout>
                <c:manualLayout>
                  <c:x val="0.17030431259133025"/>
                  <c:y val="0.12699903257745759"/>
                </c:manualLayout>
              </c:layout>
              <c:tx>
                <c:rich>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fld id="{EE315B6C-C073-4F75-AFED-816BC7379613}" type="CATEGORYNAME">
                      <a:rPr lang="zh-TW" altLang="en-US" sz="900"/>
                      <a:pPr>
                        <a:defRPr sz="900">
                          <a:latin typeface="HG丸ｺﾞｼｯｸM-PRO" panose="020F0600000000000000" pitchFamily="50" charset="-128"/>
                          <a:ea typeface="HG丸ｺﾞｼｯｸM-PRO" panose="020F0600000000000000" pitchFamily="50" charset="-128"/>
                        </a:defRPr>
                      </a:pPr>
                      <a:t>[分類名]</a:t>
                    </a:fld>
                    <a:endParaRPr lang="zh-TW" altLang="en-US" sz="900" baseline="0" dirty="0"/>
                  </a:p>
                  <a:p>
                    <a:pPr>
                      <a:defRPr sz="900">
                        <a:latin typeface="HG丸ｺﾞｼｯｸM-PRO" panose="020F0600000000000000" pitchFamily="50" charset="-128"/>
                        <a:ea typeface="HG丸ｺﾞｼｯｸM-PRO" panose="020F0600000000000000" pitchFamily="50" charset="-128"/>
                      </a:defRPr>
                    </a:pPr>
                    <a:fld id="{87E117ED-369B-4552-92FA-CF7D437078B2}" type="VALUE">
                      <a:rPr lang="zh-TW" altLang="en-US" sz="900" smtClean="0"/>
                      <a:pPr>
                        <a:defRPr sz="900">
                          <a:latin typeface="HG丸ｺﾞｼｯｸM-PRO" panose="020F0600000000000000" pitchFamily="50" charset="-128"/>
                          <a:ea typeface="HG丸ｺﾞｼｯｸM-PRO" panose="020F0600000000000000" pitchFamily="50" charset="-128"/>
                        </a:defRPr>
                      </a:pPr>
                      <a:t>[値]</a:t>
                    </a:fld>
                    <a:endParaRPr lang="zh-TW" altLang="en-US" sz="900" dirty="0" smtClean="0"/>
                  </a:p>
                  <a:p>
                    <a:pPr>
                      <a:defRPr sz="900">
                        <a:latin typeface="HG丸ｺﾞｼｯｸM-PRO" panose="020F0600000000000000" pitchFamily="50" charset="-128"/>
                        <a:ea typeface="HG丸ｺﾞｼｯｸM-PRO" panose="020F0600000000000000" pitchFamily="50" charset="-128"/>
                      </a:defRPr>
                    </a:pPr>
                    <a:fld id="{C30A9846-72FC-47D3-BD3B-66403D6F67E1}" type="PERCENTAGE">
                      <a:rPr lang="en-US" altLang="zh-TW" sz="900" smtClean="0"/>
                      <a:pPr>
                        <a:defRPr sz="900">
                          <a:latin typeface="HG丸ｺﾞｼｯｸM-PRO" panose="020F0600000000000000" pitchFamily="50" charset="-128"/>
                          <a:ea typeface="HG丸ｺﾞｼｯｸM-PRO" panose="020F0600000000000000" pitchFamily="50" charset="-128"/>
                        </a:defRPr>
                      </a:pPr>
                      <a:t>[パーセンテージ]</a:t>
                    </a:fld>
                    <a:endParaRPr lang="ja-JP" altLang="en-US"/>
                  </a:p>
                </c:rich>
              </c:tx>
              <c:numFmt formatCode="&quot;約&quot;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5FDE-4125-B39E-6130DFB854AD}"/>
                </c:ext>
              </c:extLst>
            </c:dLbl>
            <c:dLbl>
              <c:idx val="7"/>
              <c:layout>
                <c:manualLayout>
                  <c:x val="5.942969043704651E-2"/>
                  <c:y val="0.16744826464444143"/>
                </c:manualLayout>
              </c:layout>
              <c:numFmt formatCode="&quot;約&quot;0%" sourceLinked="0"/>
              <c:spPr>
                <a:noFill/>
                <a:ln>
                  <a:noFill/>
                </a:ln>
                <a:effectLst/>
              </c:spPr>
              <c:txPr>
                <a:bodyPr wrap="square" lIns="38100" tIns="19050" rIns="38100" bIns="19050" anchor="ctr">
                  <a:spAutoFit/>
                </a:bodyPr>
                <a:lstStyle/>
                <a:p>
                  <a:pPr>
                    <a:defRPr sz="8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F-5FDE-4125-B39E-6130DFB854AD}"/>
                </c:ext>
              </c:extLst>
            </c:dLbl>
            <c:dLbl>
              <c:idx val="8"/>
              <c:layout>
                <c:manualLayout>
                  <c:x val="7.2165425684130147E-2"/>
                  <c:y val="0.20081370354504088"/>
                </c:manualLayout>
              </c:layout>
              <c:numFmt formatCode="&quot;約&quot;0%" sourceLinked="0"/>
              <c:spPr>
                <a:noFill/>
                <a:ln>
                  <a:noFill/>
                </a:ln>
                <a:effectLst/>
              </c:spPr>
              <c:txPr>
                <a:bodyPr wrap="square" lIns="38100" tIns="19050" rIns="38100" bIns="19050" anchor="ctr">
                  <a:spAutoFit/>
                </a:bodyPr>
                <a:lstStyle/>
                <a:p>
                  <a:pPr>
                    <a:defRPr sz="10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5FDE-4125-B39E-6130DFB854AD}"/>
                </c:ext>
              </c:extLst>
            </c:dLbl>
            <c:numFmt formatCode="&quot;約&quot;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Sheet1!$A$2:$A$9</c:f>
              <c:strCache>
                <c:ptCount val="8"/>
                <c:pt idx="0">
                  <c:v>社会保障</c:v>
                </c:pt>
                <c:pt idx="1">
                  <c:v>地方交付税
交付金等</c:v>
                </c:pt>
                <c:pt idx="2">
                  <c:v>公共
事業</c:v>
                </c:pt>
                <c:pt idx="3">
                  <c:v>文教及び
科学振興</c:v>
                </c:pt>
                <c:pt idx="4">
                  <c:v>防衛</c:v>
                </c:pt>
                <c:pt idx="5">
                  <c:v>その他</c:v>
                </c:pt>
                <c:pt idx="6">
                  <c:v>債務償還費</c:v>
                </c:pt>
                <c:pt idx="7">
                  <c:v>利払費等</c:v>
                </c:pt>
              </c:strCache>
            </c:strRef>
          </c:cat>
          <c:val>
            <c:numRef>
              <c:f>Sheet1!$B$2:$B$9</c:f>
              <c:numCache>
                <c:formatCode>"約"#,##0"兆円";\-#,##0</c:formatCode>
                <c:ptCount val="8"/>
                <c:pt idx="0">
                  <c:v>36.9</c:v>
                </c:pt>
                <c:pt idx="1">
                  <c:v>16.399999999999999</c:v>
                </c:pt>
                <c:pt idx="2">
                  <c:v>6.1</c:v>
                </c:pt>
                <c:pt idx="3">
                  <c:v>5.4</c:v>
                </c:pt>
                <c:pt idx="4">
                  <c:v>10.199999999999999</c:v>
                </c:pt>
                <c:pt idx="5">
                  <c:v>14.4</c:v>
                </c:pt>
                <c:pt idx="6">
                  <c:v>16.8</c:v>
                </c:pt>
                <c:pt idx="7">
                  <c:v>8.5</c:v>
                </c:pt>
              </c:numCache>
            </c:numRef>
          </c:val>
          <c:extLst>
            <c:ext xmlns:c16="http://schemas.microsoft.com/office/drawing/2014/chart" uri="{C3380CC4-5D6E-409C-BE32-E72D297353CC}">
              <c16:uniqueId val="{00000012-5FDE-4125-B39E-6130DFB854AD}"/>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4.9721719124773606E-2"/>
          <c:y val="5.3843787335722808E-2"/>
          <c:w val="0.93148542012299063"/>
          <c:h val="0.84005316606929514"/>
        </c:manualLayout>
      </c:layout>
      <c:barChart>
        <c:barDir val="col"/>
        <c:grouping val="stacked"/>
        <c:varyColors val="0"/>
        <c:ser>
          <c:idx val="2"/>
          <c:order val="2"/>
          <c:tx>
            <c:strRef>
              <c:f>Sheet1!$D$1</c:f>
              <c:strCache>
                <c:ptCount val="1"/>
                <c:pt idx="0">
                  <c:v>公債発行額</c:v>
                </c:pt>
              </c:strCache>
            </c:strRef>
          </c:tx>
          <c:spPr>
            <a:solidFill>
              <a:srgbClr val="92D050"/>
            </a:solidFill>
            <a:ln w="9520" cap="flat" cmpd="sng" algn="ctr">
              <a:solidFill>
                <a:schemeClr val="bg1">
                  <a:lumMod val="75000"/>
                </a:schemeClr>
              </a:solidFill>
              <a:prstDash val="solid"/>
            </a:ln>
            <a:effectLst>
              <a:outerShdw blurRad="40000" dist="20000" dir="5400000" rotWithShape="0">
                <a:srgbClr val="000000">
                  <a:alpha val="38000"/>
                </a:srgbClr>
              </a:outerShdw>
            </a:effectLst>
          </c:spPr>
          <c:invertIfNegative val="0"/>
          <c:dLbls>
            <c:dLbl>
              <c:idx val="24"/>
              <c:layout>
                <c:manualLayout>
                  <c:x val="-2.8912179255511385E-3"/>
                  <c:y val="-0.1353655113352523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CB7-4C6A-BC04-760D08BD72CD}"/>
                </c:ext>
              </c:extLst>
            </c:dLbl>
            <c:dLbl>
              <c:idx val="27"/>
              <c:layout>
                <c:manualLayout>
                  <c:x val="5.7825997475690312E-3"/>
                  <c:y val="-0.12360356581176996"/>
                </c:manualLayout>
              </c:layout>
              <c:spPr/>
              <c:txPr>
                <a:bodyPr/>
                <a:lstStyle/>
                <a:p>
                  <a:pPr>
                    <a:defRPr sz="700"/>
                  </a:pPr>
                  <a:endParaRPr lang="ja-JP"/>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CB7-4C6A-BC04-760D08BD72CD}"/>
                </c:ext>
              </c:extLst>
            </c:dLbl>
            <c:dLbl>
              <c:idx val="35"/>
              <c:layout>
                <c:manualLayout>
                  <c:x val="-1.4456089627754632E-3"/>
                  <c:y val="-0.2659832052715465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CB7-4C6A-BC04-760D08BD72CD}"/>
                </c:ext>
              </c:extLst>
            </c:dLbl>
            <c:spPr>
              <a:noFill/>
              <a:ln>
                <a:noFill/>
              </a:ln>
              <a:effectLst/>
            </c:spPr>
            <c:txPr>
              <a:bodyPr wrap="square" lIns="38100" tIns="19050" rIns="38100" bIns="19050" anchor="ctr">
                <a:spAutoFit/>
              </a:bodyPr>
              <a:lstStyle/>
              <a:p>
                <a:pPr>
                  <a:defRPr sz="7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Sheet1!$A$2:$A$40</c:f>
              <c:strCache>
                <c:ptCount val="39"/>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strCache>
            </c:strRef>
          </c:cat>
          <c:val>
            <c:numRef>
              <c:f>Sheet1!$D$2:$D$40</c:f>
              <c:numCache>
                <c:formatCode>0.0</c:formatCode>
                <c:ptCount val="39"/>
                <c:pt idx="0">
                  <c:v>12.3</c:v>
                </c:pt>
                <c:pt idx="1">
                  <c:v>11.3</c:v>
                </c:pt>
                <c:pt idx="2">
                  <c:v>9.4</c:v>
                </c:pt>
                <c:pt idx="3">
                  <c:v>7.2</c:v>
                </c:pt>
                <c:pt idx="4">
                  <c:v>6.6</c:v>
                </c:pt>
                <c:pt idx="5">
                  <c:v>7.3</c:v>
                </c:pt>
                <c:pt idx="6">
                  <c:v>6.7</c:v>
                </c:pt>
                <c:pt idx="7">
                  <c:v>9.5</c:v>
                </c:pt>
                <c:pt idx="8">
                  <c:v>16.2</c:v>
                </c:pt>
                <c:pt idx="9">
                  <c:v>16.5</c:v>
                </c:pt>
                <c:pt idx="10">
                  <c:v>21.2</c:v>
                </c:pt>
                <c:pt idx="11">
                  <c:v>21.7</c:v>
                </c:pt>
                <c:pt idx="12">
                  <c:v>18.5</c:v>
                </c:pt>
                <c:pt idx="13">
                  <c:v>34</c:v>
                </c:pt>
                <c:pt idx="14">
                  <c:v>37.5</c:v>
                </c:pt>
                <c:pt idx="15">
                  <c:v>33</c:v>
                </c:pt>
                <c:pt idx="16">
                  <c:v>30</c:v>
                </c:pt>
                <c:pt idx="17">
                  <c:v>35</c:v>
                </c:pt>
                <c:pt idx="18">
                  <c:v>35.299999999999997</c:v>
                </c:pt>
                <c:pt idx="19">
                  <c:v>35.5</c:v>
                </c:pt>
                <c:pt idx="20">
                  <c:v>31.3</c:v>
                </c:pt>
                <c:pt idx="21">
                  <c:v>27.5</c:v>
                </c:pt>
                <c:pt idx="22">
                  <c:v>25.4</c:v>
                </c:pt>
                <c:pt idx="23">
                  <c:v>33.200000000000003</c:v>
                </c:pt>
                <c:pt idx="24">
                  <c:v>52</c:v>
                </c:pt>
                <c:pt idx="25">
                  <c:v>42.3</c:v>
                </c:pt>
                <c:pt idx="26">
                  <c:v>42.8</c:v>
                </c:pt>
                <c:pt idx="27">
                  <c:v>47.5</c:v>
                </c:pt>
                <c:pt idx="28">
                  <c:v>40.9</c:v>
                </c:pt>
                <c:pt idx="29">
                  <c:v>38.5</c:v>
                </c:pt>
                <c:pt idx="30">
                  <c:v>34.9</c:v>
                </c:pt>
                <c:pt idx="31">
                  <c:v>38</c:v>
                </c:pt>
                <c:pt idx="32">
                  <c:v>33.6</c:v>
                </c:pt>
                <c:pt idx="33">
                  <c:v>34.4</c:v>
                </c:pt>
                <c:pt idx="34">
                  <c:v>36.6</c:v>
                </c:pt>
                <c:pt idx="35">
                  <c:v>108.6</c:v>
                </c:pt>
                <c:pt idx="36">
                  <c:v>57.7</c:v>
                </c:pt>
                <c:pt idx="37">
                  <c:v>62.5</c:v>
                </c:pt>
                <c:pt idx="38">
                  <c:v>35.6</c:v>
                </c:pt>
              </c:numCache>
            </c:numRef>
          </c:val>
          <c:extLst>
            <c:ext xmlns:c16="http://schemas.microsoft.com/office/drawing/2014/chart" uri="{C3380CC4-5D6E-409C-BE32-E72D297353CC}">
              <c16:uniqueId val="{00000003-9CB7-4C6A-BC04-760D08BD72CD}"/>
            </c:ext>
          </c:extLst>
        </c:ser>
        <c:dLbls>
          <c:showLegendKey val="0"/>
          <c:showVal val="0"/>
          <c:showCatName val="0"/>
          <c:showSerName val="0"/>
          <c:showPercent val="0"/>
          <c:showBubbleSize val="0"/>
        </c:dLbls>
        <c:gapWidth val="150"/>
        <c:overlap val="100"/>
        <c:axId val="233858176"/>
        <c:axId val="233859712"/>
      </c:barChart>
      <c:lineChart>
        <c:grouping val="standard"/>
        <c:varyColors val="0"/>
        <c:ser>
          <c:idx val="0"/>
          <c:order val="0"/>
          <c:tx>
            <c:strRef>
              <c:f>Sheet1!$B$1</c:f>
              <c:strCache>
                <c:ptCount val="1"/>
                <c:pt idx="0">
                  <c:v>一般会計歳出</c:v>
                </c:pt>
              </c:strCache>
            </c:strRef>
          </c:tx>
          <c:spPr>
            <a:ln w="28575">
              <a:solidFill>
                <a:srgbClr val="FF0000"/>
              </a:solidFill>
            </a:ln>
          </c:spPr>
          <c:marker>
            <c:symbol val="circle"/>
            <c:size val="5"/>
            <c:spPr>
              <a:solidFill>
                <a:srgbClr val="FF0000"/>
              </a:solidFill>
              <a:ln w="9525">
                <a:solidFill>
                  <a:srgbClr val="FF0000"/>
                </a:solidFill>
              </a:ln>
            </c:spPr>
          </c:marker>
          <c:dLbls>
            <c:dLbl>
              <c:idx val="27"/>
              <c:layout>
                <c:manualLayout>
                  <c:x val="-3.1791321911408855E-2"/>
                  <c:y val="3.38408380498922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CB7-4C6A-BC04-760D08BD72CD}"/>
                </c:ext>
              </c:extLst>
            </c:dLbl>
            <c:dLbl>
              <c:idx val="28"/>
              <c:layout>
                <c:manualLayout>
                  <c:x val="-4.0499939897388454E-2"/>
                  <c:y val="-2.9006432614193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CB7-4C6A-BC04-760D08BD72CD}"/>
                </c:ext>
              </c:extLst>
            </c:dLbl>
            <c:dLbl>
              <c:idx val="34"/>
              <c:layout>
                <c:manualLayout>
                  <c:x val="-2.8211115822303925E-2"/>
                  <c:y val="1.57099697885196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CB7-4C6A-BC04-760D08BD72CD}"/>
                </c:ext>
              </c:extLst>
            </c:dLbl>
            <c:dLbl>
              <c:idx val="35"/>
              <c:layout>
                <c:manualLayout>
                  <c:x val="-4.1827841631830717E-2"/>
                  <c:y val="-3.26283987915407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CB7-4C6A-BC04-760D08BD72CD}"/>
                </c:ext>
              </c:extLst>
            </c:dLbl>
            <c:dLbl>
              <c:idx val="36"/>
              <c:layout>
                <c:manualLayout>
                  <c:x val="-4.9036908316608743E-3"/>
                  <c:y val="-3.11860812425328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CB7-4C6A-BC04-760D08BD72CD}"/>
                </c:ext>
              </c:extLst>
            </c:dLbl>
            <c:dLbl>
              <c:idx val="37"/>
              <c:layout>
                <c:manualLayout>
                  <c:x val="-3.5250134612559436E-3"/>
                  <c:y val="-1.725955794504185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CB7-4C6A-BC04-760D08BD72CD}"/>
                </c:ext>
              </c:extLst>
            </c:dLbl>
            <c:dLbl>
              <c:idx val="38"/>
              <c:layout>
                <c:manualLayout>
                  <c:x val="-2.3414875911694274E-2"/>
                  <c:y val="3.9640083632019117E-2"/>
                </c:manualLayout>
              </c:layout>
              <c:spPr>
                <a:noFill/>
                <a:ln>
                  <a:noFill/>
                </a:ln>
                <a:effectLst/>
              </c:spPr>
              <c:txPr>
                <a:bodyPr/>
                <a:lstStyle/>
                <a:p>
                  <a:pPr>
                    <a:defRPr sz="700" b="1">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C1-4ED1-BBB7-09F035038C7C}"/>
                </c:ext>
              </c:extLst>
            </c:dLbl>
            <c:spPr>
              <a:noFill/>
              <a:ln>
                <a:noFill/>
              </a:ln>
              <a:effectLst/>
            </c:spPr>
            <c:txPr>
              <a:bodyPr/>
              <a:lstStyle/>
              <a:p>
                <a:pPr>
                  <a:defRPr sz="700">
                    <a:solidFill>
                      <a:srgbClr val="FF000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Sheet1!$A$2:$A$40</c:f>
              <c:strCache>
                <c:ptCount val="39"/>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strCache>
            </c:strRef>
          </c:cat>
          <c:val>
            <c:numRef>
              <c:f>Sheet1!$B$2:$B$40</c:f>
              <c:numCache>
                <c:formatCode>0.0</c:formatCode>
                <c:ptCount val="39"/>
                <c:pt idx="0">
                  <c:v>53</c:v>
                </c:pt>
                <c:pt idx="1">
                  <c:v>53.6</c:v>
                </c:pt>
                <c:pt idx="2">
                  <c:v>57.7</c:v>
                </c:pt>
                <c:pt idx="3">
                  <c:v>61.5</c:v>
                </c:pt>
                <c:pt idx="4">
                  <c:v>65.900000000000006</c:v>
                </c:pt>
                <c:pt idx="5">
                  <c:v>69.3</c:v>
                </c:pt>
                <c:pt idx="6">
                  <c:v>70.5</c:v>
                </c:pt>
                <c:pt idx="7">
                  <c:v>70.5</c:v>
                </c:pt>
                <c:pt idx="8">
                  <c:v>75.099999999999994</c:v>
                </c:pt>
                <c:pt idx="9">
                  <c:v>73.599999999999994</c:v>
                </c:pt>
                <c:pt idx="10">
                  <c:v>75.900000000000006</c:v>
                </c:pt>
                <c:pt idx="11">
                  <c:v>78.8</c:v>
                </c:pt>
                <c:pt idx="12">
                  <c:v>78.5</c:v>
                </c:pt>
                <c:pt idx="13">
                  <c:v>84.4</c:v>
                </c:pt>
                <c:pt idx="14">
                  <c:v>89</c:v>
                </c:pt>
                <c:pt idx="15">
                  <c:v>89.3</c:v>
                </c:pt>
                <c:pt idx="16">
                  <c:v>84.8</c:v>
                </c:pt>
                <c:pt idx="17">
                  <c:v>83.7</c:v>
                </c:pt>
                <c:pt idx="18">
                  <c:v>82.4</c:v>
                </c:pt>
                <c:pt idx="19">
                  <c:v>84.9</c:v>
                </c:pt>
                <c:pt idx="20">
                  <c:v>85.5</c:v>
                </c:pt>
                <c:pt idx="21">
                  <c:v>81</c:v>
                </c:pt>
                <c:pt idx="22">
                  <c:v>81.8</c:v>
                </c:pt>
                <c:pt idx="23">
                  <c:v>84.7</c:v>
                </c:pt>
                <c:pt idx="24">
                  <c:v>101</c:v>
                </c:pt>
                <c:pt idx="25">
                  <c:v>95.3</c:v>
                </c:pt>
                <c:pt idx="26">
                  <c:v>100.7</c:v>
                </c:pt>
                <c:pt idx="27">
                  <c:v>97.1</c:v>
                </c:pt>
                <c:pt idx="28">
                  <c:v>100.2</c:v>
                </c:pt>
                <c:pt idx="29">
                  <c:v>98.8</c:v>
                </c:pt>
                <c:pt idx="30">
                  <c:v>98.2</c:v>
                </c:pt>
                <c:pt idx="31">
                  <c:v>97.5</c:v>
                </c:pt>
                <c:pt idx="32">
                  <c:v>98.1</c:v>
                </c:pt>
                <c:pt idx="33">
                  <c:v>99</c:v>
                </c:pt>
                <c:pt idx="34">
                  <c:v>101.4</c:v>
                </c:pt>
                <c:pt idx="35">
                  <c:v>147.6</c:v>
                </c:pt>
                <c:pt idx="36">
                  <c:v>144.6</c:v>
                </c:pt>
                <c:pt idx="37">
                  <c:v>139.19999999999999</c:v>
                </c:pt>
                <c:pt idx="38">
                  <c:v>114.4</c:v>
                </c:pt>
              </c:numCache>
            </c:numRef>
          </c:val>
          <c:smooth val="0"/>
          <c:extLst>
            <c:ext xmlns:c16="http://schemas.microsoft.com/office/drawing/2014/chart" uri="{C3380CC4-5D6E-409C-BE32-E72D297353CC}">
              <c16:uniqueId val="{00000009-9CB7-4C6A-BC04-760D08BD72CD}"/>
            </c:ext>
          </c:extLst>
        </c:ser>
        <c:ser>
          <c:idx val="1"/>
          <c:order val="1"/>
          <c:tx>
            <c:strRef>
              <c:f>Sheet1!$C$1</c:f>
              <c:strCache>
                <c:ptCount val="1"/>
                <c:pt idx="0">
                  <c:v>一般会計税収</c:v>
                </c:pt>
              </c:strCache>
            </c:strRef>
          </c:tx>
          <c:spPr>
            <a:ln w="28575">
              <a:solidFill>
                <a:srgbClr val="46AAC5"/>
              </a:solidFill>
            </a:ln>
          </c:spPr>
          <c:marker>
            <c:symbol val="circle"/>
            <c:size val="5"/>
            <c:spPr>
              <a:solidFill>
                <a:srgbClr val="46AAC5"/>
              </a:solidFill>
              <a:ln w="6350">
                <a:solidFill>
                  <a:srgbClr val="46AAC5"/>
                </a:solidFill>
              </a:ln>
            </c:spPr>
          </c:marker>
          <c:dLbls>
            <c:dLbl>
              <c:idx val="38"/>
              <c:spPr>
                <a:noFill/>
                <a:ln>
                  <a:noFill/>
                </a:ln>
                <a:effectLst/>
              </c:spPr>
              <c:txPr>
                <a:bodyPr/>
                <a:lstStyle/>
                <a:p>
                  <a:pPr>
                    <a:defRPr sz="700" b="1">
                      <a:solidFill>
                        <a:srgbClr val="46AAC5"/>
                      </a:solidFill>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1-A7C1-4ED1-BBB7-09F035038C7C}"/>
                </c:ext>
              </c:extLst>
            </c:dLbl>
            <c:spPr>
              <a:noFill/>
              <a:ln>
                <a:noFill/>
              </a:ln>
              <a:effectLst/>
            </c:spPr>
            <c:txPr>
              <a:bodyPr/>
              <a:lstStyle/>
              <a:p>
                <a:pPr>
                  <a:defRPr sz="700">
                    <a:solidFill>
                      <a:srgbClr val="46AAC5"/>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Sheet1!$A$2:$A$40</c:f>
              <c:strCache>
                <c:ptCount val="39"/>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strCache>
            </c:strRef>
          </c:cat>
          <c:val>
            <c:numRef>
              <c:f>Sheet1!$C$2:$C$40</c:f>
              <c:numCache>
                <c:formatCode>0.0</c:formatCode>
                <c:ptCount val="39"/>
                <c:pt idx="0">
                  <c:v>38.200000000000003</c:v>
                </c:pt>
                <c:pt idx="1">
                  <c:v>41.9</c:v>
                </c:pt>
                <c:pt idx="2">
                  <c:v>46.8</c:v>
                </c:pt>
                <c:pt idx="3">
                  <c:v>50.8</c:v>
                </c:pt>
                <c:pt idx="4">
                  <c:v>54.9</c:v>
                </c:pt>
                <c:pt idx="5">
                  <c:v>60.1</c:v>
                </c:pt>
                <c:pt idx="6">
                  <c:v>59.8</c:v>
                </c:pt>
                <c:pt idx="7">
                  <c:v>54.4</c:v>
                </c:pt>
                <c:pt idx="8">
                  <c:v>54.1</c:v>
                </c:pt>
                <c:pt idx="9">
                  <c:v>51</c:v>
                </c:pt>
                <c:pt idx="10">
                  <c:v>51.9</c:v>
                </c:pt>
                <c:pt idx="11">
                  <c:v>52.1</c:v>
                </c:pt>
                <c:pt idx="12">
                  <c:v>53.9</c:v>
                </c:pt>
                <c:pt idx="13">
                  <c:v>49.4</c:v>
                </c:pt>
                <c:pt idx="14">
                  <c:v>47.2</c:v>
                </c:pt>
                <c:pt idx="15">
                  <c:v>50.7</c:v>
                </c:pt>
                <c:pt idx="16">
                  <c:v>47.9</c:v>
                </c:pt>
                <c:pt idx="17">
                  <c:v>43.8</c:v>
                </c:pt>
                <c:pt idx="18">
                  <c:v>43.3</c:v>
                </c:pt>
                <c:pt idx="19">
                  <c:v>45.6</c:v>
                </c:pt>
                <c:pt idx="20">
                  <c:v>49.1</c:v>
                </c:pt>
                <c:pt idx="21">
                  <c:v>49.1</c:v>
                </c:pt>
                <c:pt idx="22">
                  <c:v>51</c:v>
                </c:pt>
                <c:pt idx="23">
                  <c:v>44.3</c:v>
                </c:pt>
                <c:pt idx="24">
                  <c:v>38.700000000000003</c:v>
                </c:pt>
                <c:pt idx="25">
                  <c:v>41.5</c:v>
                </c:pt>
                <c:pt idx="26">
                  <c:v>42.8</c:v>
                </c:pt>
                <c:pt idx="27">
                  <c:v>43.9</c:v>
                </c:pt>
                <c:pt idx="28">
                  <c:v>47</c:v>
                </c:pt>
                <c:pt idx="29">
                  <c:v>54</c:v>
                </c:pt>
                <c:pt idx="30">
                  <c:v>56.3</c:v>
                </c:pt>
                <c:pt idx="31">
                  <c:v>55.5</c:v>
                </c:pt>
                <c:pt idx="32">
                  <c:v>58.8</c:v>
                </c:pt>
                <c:pt idx="33">
                  <c:v>60.4</c:v>
                </c:pt>
                <c:pt idx="34">
                  <c:v>58.4</c:v>
                </c:pt>
                <c:pt idx="35">
                  <c:v>60.8</c:v>
                </c:pt>
                <c:pt idx="36">
                  <c:v>67</c:v>
                </c:pt>
                <c:pt idx="37">
                  <c:v>68.400000000000006</c:v>
                </c:pt>
                <c:pt idx="38">
                  <c:v>69.400000000000006</c:v>
                </c:pt>
              </c:numCache>
            </c:numRef>
          </c:val>
          <c:smooth val="0"/>
          <c:extLst>
            <c:ext xmlns:c16="http://schemas.microsoft.com/office/drawing/2014/chart" uri="{C3380CC4-5D6E-409C-BE32-E72D297353CC}">
              <c16:uniqueId val="{0000000A-9CB7-4C6A-BC04-760D08BD72CD}"/>
            </c:ext>
          </c:extLst>
        </c:ser>
        <c:dLbls>
          <c:showLegendKey val="0"/>
          <c:showVal val="0"/>
          <c:showCatName val="0"/>
          <c:showSerName val="0"/>
          <c:showPercent val="0"/>
          <c:showBubbleSize val="0"/>
        </c:dLbls>
        <c:marker val="1"/>
        <c:smooth val="0"/>
        <c:axId val="233858176"/>
        <c:axId val="233859712"/>
      </c:lineChart>
      <c:catAx>
        <c:axId val="233858176"/>
        <c:scaling>
          <c:orientation val="minMax"/>
        </c:scaling>
        <c:delete val="0"/>
        <c:axPos val="b"/>
        <c:numFmt formatCode="General" sourceLinked="1"/>
        <c:majorTickMark val="out"/>
        <c:minorTickMark val="none"/>
        <c:tickLblPos val="nextTo"/>
        <c:txPr>
          <a:bodyPr/>
          <a:lstStyle/>
          <a:p>
            <a:pPr>
              <a:defRPr sz="800"/>
            </a:pPr>
            <a:endParaRPr lang="ja-JP"/>
          </a:p>
        </c:txPr>
        <c:crossAx val="233859712"/>
        <c:crosses val="autoZero"/>
        <c:auto val="1"/>
        <c:lblAlgn val="ctr"/>
        <c:lblOffset val="100"/>
        <c:noMultiLvlLbl val="0"/>
      </c:catAx>
      <c:valAx>
        <c:axId val="233859712"/>
        <c:scaling>
          <c:orientation val="minMax"/>
        </c:scaling>
        <c:delete val="0"/>
        <c:axPos val="l"/>
        <c:majorGridlines>
          <c:spPr>
            <a:ln w="6347" cmpd="sng">
              <a:prstDash val="sysDot"/>
            </a:ln>
          </c:spPr>
        </c:majorGridlines>
        <c:numFmt formatCode="0.0" sourceLinked="1"/>
        <c:majorTickMark val="out"/>
        <c:minorTickMark val="none"/>
        <c:tickLblPos val="nextTo"/>
        <c:crossAx val="233858176"/>
        <c:crosses val="autoZero"/>
        <c:crossBetween val="between"/>
      </c:valAx>
      <c:spPr>
        <a:solidFill>
          <a:srgbClr val="FDEADA"/>
        </a:solidFill>
        <a:ln w="6347">
          <a:solidFill>
            <a:schemeClr val="tx1"/>
          </a:solidFill>
          <a:prstDash val="sysDot"/>
        </a:ln>
      </c:spPr>
    </c:plotArea>
    <c:legend>
      <c:legendPos val="l"/>
      <c:layout>
        <c:manualLayout>
          <c:xMode val="edge"/>
          <c:yMode val="edge"/>
          <c:x val="0.10520276514731433"/>
          <c:y val="0.10877572368671307"/>
          <c:w val="0.16391556475039065"/>
          <c:h val="0.14914146601240064"/>
        </c:manualLayout>
      </c:layout>
      <c:overlay val="1"/>
      <c:spPr>
        <a:solidFill>
          <a:schemeClr val="bg1"/>
        </a:solidFill>
        <a:ln>
          <a:solidFill>
            <a:srgbClr val="9CBDE4"/>
          </a:solidFill>
        </a:ln>
        <a:effectLst>
          <a:outerShdw blurRad="50800" dist="38100" dir="2700000" algn="tl" rotWithShape="0">
            <a:prstClr val="black">
              <a:alpha val="40000"/>
            </a:prstClr>
          </a:outerShdw>
        </a:effectLst>
      </c:spPr>
      <c:txPr>
        <a:bodyPr/>
        <a:lstStyle/>
        <a:p>
          <a:pPr>
            <a:defRPr sz="900"/>
          </a:pPr>
          <a:endParaRPr lang="ja-JP"/>
        </a:p>
      </c:txPr>
    </c:legend>
    <c:plotVisOnly val="1"/>
    <c:dispBlanksAs val="gap"/>
    <c:showDLblsOverMax val="0"/>
  </c:chart>
  <c:spPr>
    <a:ln>
      <a:noFill/>
    </a:ln>
  </c:spPr>
  <c:txPr>
    <a:bodyPr/>
    <a:lstStyle/>
    <a:p>
      <a:pPr>
        <a:defRPr>
          <a:latin typeface="ＭＳ Ｐゴシック" pitchFamily="50" charset="-128"/>
          <a:ea typeface="ＭＳ Ｐゴシック"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0837593983253E-2"/>
          <c:y val="3.6619522569853763E-2"/>
          <c:w val="0.89204592068002508"/>
          <c:h val="0.87469233079124153"/>
        </c:manualLayout>
      </c:layout>
      <c:areaChart>
        <c:grouping val="stacked"/>
        <c:varyColors val="0"/>
        <c:ser>
          <c:idx val="0"/>
          <c:order val="0"/>
          <c:tx>
            <c:strRef>
              <c:f>Sheet1!$B$1</c:f>
              <c:strCache>
                <c:ptCount val="1"/>
                <c:pt idx="0">
                  <c:v>系列 1</c:v>
                </c:pt>
              </c:strCache>
            </c:strRef>
          </c:tx>
          <c:spPr>
            <a:solidFill>
              <a:srgbClr val="B9CDE5"/>
            </a:solidFill>
            <a:ln w="28575">
              <a:solidFill>
                <a:srgbClr val="92B1D6"/>
              </a:solidFill>
            </a:ln>
            <a:effectLst/>
          </c:spPr>
          <c:cat>
            <c:strRef>
              <c:f>Sheet1!$A$2:$A$60</c:f>
              <c:strCache>
                <c:ptCount val="59"/>
                <c:pt idx="0">
                  <c:v>昭40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平元</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25</c:v>
                </c:pt>
                <c:pt idx="49">
                  <c:v>26</c:v>
                </c:pt>
                <c:pt idx="50">
                  <c:v>27</c:v>
                </c:pt>
                <c:pt idx="51">
                  <c:v>28</c:v>
                </c:pt>
                <c:pt idx="52">
                  <c:v>29</c:v>
                </c:pt>
                <c:pt idx="53">
                  <c:v>30</c:v>
                </c:pt>
                <c:pt idx="54">
                  <c:v>令元</c:v>
                </c:pt>
                <c:pt idx="55">
                  <c:v>2</c:v>
                </c:pt>
                <c:pt idx="56">
                  <c:v>3</c:v>
                </c:pt>
                <c:pt idx="57">
                  <c:v>4</c:v>
                </c:pt>
                <c:pt idx="58">
                  <c:v>5</c:v>
                </c:pt>
              </c:strCache>
            </c:strRef>
          </c:cat>
          <c:val>
            <c:numRef>
              <c:f>Sheet1!$B$2:$B$60</c:f>
              <c:numCache>
                <c:formatCode>General</c:formatCode>
                <c:ptCount val="59"/>
                <c:pt idx="0">
                  <c:v>0</c:v>
                </c:pt>
                <c:pt idx="1">
                  <c:v>0</c:v>
                </c:pt>
                <c:pt idx="2">
                  <c:v>0</c:v>
                </c:pt>
                <c:pt idx="3">
                  <c:v>0</c:v>
                </c:pt>
                <c:pt idx="4">
                  <c:v>0</c:v>
                </c:pt>
                <c:pt idx="5">
                  <c:v>0</c:v>
                </c:pt>
                <c:pt idx="6">
                  <c:v>0</c:v>
                </c:pt>
                <c:pt idx="7">
                  <c:v>0</c:v>
                </c:pt>
                <c:pt idx="8">
                  <c:v>0</c:v>
                </c:pt>
                <c:pt idx="9">
                  <c:v>0</c:v>
                </c:pt>
                <c:pt idx="10">
                  <c:v>2</c:v>
                </c:pt>
                <c:pt idx="11">
                  <c:v>5</c:v>
                </c:pt>
                <c:pt idx="12">
                  <c:v>10</c:v>
                </c:pt>
                <c:pt idx="13">
                  <c:v>15</c:v>
                </c:pt>
                <c:pt idx="14">
                  <c:v>21</c:v>
                </c:pt>
                <c:pt idx="15">
                  <c:v>28</c:v>
                </c:pt>
                <c:pt idx="16">
                  <c:v>33</c:v>
                </c:pt>
                <c:pt idx="17">
                  <c:v>40</c:v>
                </c:pt>
                <c:pt idx="18">
                  <c:v>47</c:v>
                </c:pt>
                <c:pt idx="19">
                  <c:v>53</c:v>
                </c:pt>
                <c:pt idx="20">
                  <c:v>59</c:v>
                </c:pt>
                <c:pt idx="21">
                  <c:v>64</c:v>
                </c:pt>
                <c:pt idx="22">
                  <c:v>65</c:v>
                </c:pt>
                <c:pt idx="23">
                  <c:v>65</c:v>
                </c:pt>
                <c:pt idx="24">
                  <c:v>64</c:v>
                </c:pt>
                <c:pt idx="25">
                  <c:v>65</c:v>
                </c:pt>
                <c:pt idx="26">
                  <c:v>64</c:v>
                </c:pt>
                <c:pt idx="27">
                  <c:v>63</c:v>
                </c:pt>
                <c:pt idx="28">
                  <c:v>61</c:v>
                </c:pt>
                <c:pt idx="29">
                  <c:v>64</c:v>
                </c:pt>
                <c:pt idx="30">
                  <c:v>67</c:v>
                </c:pt>
                <c:pt idx="31">
                  <c:v>77</c:v>
                </c:pt>
                <c:pt idx="32">
                  <c:v>83</c:v>
                </c:pt>
                <c:pt idx="33">
                  <c:v>108</c:v>
                </c:pt>
                <c:pt idx="34">
                  <c:v>134</c:v>
                </c:pt>
                <c:pt idx="35">
                  <c:v>158</c:v>
                </c:pt>
                <c:pt idx="36">
                  <c:v>176</c:v>
                </c:pt>
                <c:pt idx="37">
                  <c:v>199</c:v>
                </c:pt>
                <c:pt idx="38">
                  <c:v>231</c:v>
                </c:pt>
                <c:pt idx="39">
                  <c:v>258</c:v>
                </c:pt>
                <c:pt idx="40">
                  <c:v>280</c:v>
                </c:pt>
                <c:pt idx="41">
                  <c:v>288</c:v>
                </c:pt>
                <c:pt idx="42">
                  <c:v>305</c:v>
                </c:pt>
                <c:pt idx="43">
                  <c:v>321</c:v>
                </c:pt>
                <c:pt idx="44">
                  <c:v>356</c:v>
                </c:pt>
                <c:pt idx="45">
                  <c:v>390</c:v>
                </c:pt>
                <c:pt idx="46">
                  <c:v>411</c:v>
                </c:pt>
                <c:pt idx="47">
                  <c:v>445</c:v>
                </c:pt>
                <c:pt idx="48">
                  <c:v>477</c:v>
                </c:pt>
                <c:pt idx="49">
                  <c:v>506</c:v>
                </c:pt>
                <c:pt idx="50">
                  <c:v>534</c:v>
                </c:pt>
                <c:pt idx="51">
                  <c:v>555</c:v>
                </c:pt>
                <c:pt idx="52">
                  <c:v>579</c:v>
                </c:pt>
                <c:pt idx="53">
                  <c:v>598</c:v>
                </c:pt>
                <c:pt idx="54">
                  <c:v>608</c:v>
                </c:pt>
                <c:pt idx="55">
                  <c:v>657</c:v>
                </c:pt>
                <c:pt idx="56">
                  <c:v>699</c:v>
                </c:pt>
                <c:pt idx="57">
                  <c:v>745</c:v>
                </c:pt>
                <c:pt idx="58">
                  <c:v>769</c:v>
                </c:pt>
              </c:numCache>
            </c:numRef>
          </c:val>
          <c:extLst>
            <c:ext xmlns:c16="http://schemas.microsoft.com/office/drawing/2014/chart" uri="{C3380CC4-5D6E-409C-BE32-E72D297353CC}">
              <c16:uniqueId val="{00000000-8A76-4E8D-83F4-25B4071A3707}"/>
            </c:ext>
          </c:extLst>
        </c:ser>
        <c:ser>
          <c:idx val="1"/>
          <c:order val="1"/>
          <c:tx>
            <c:strRef>
              <c:f>Sheet1!$C$1</c:f>
              <c:strCache>
                <c:ptCount val="1"/>
                <c:pt idx="0">
                  <c:v>系列 2</c:v>
                </c:pt>
              </c:strCache>
            </c:strRef>
          </c:tx>
          <c:spPr>
            <a:solidFill>
              <a:srgbClr val="F2DCDB"/>
            </a:solidFill>
            <a:ln w="28575">
              <a:solidFill>
                <a:srgbClr val="E0ABA8"/>
              </a:solidFill>
            </a:ln>
            <a:effectLst/>
          </c:spPr>
          <c:cat>
            <c:strRef>
              <c:f>Sheet1!$A$2:$A$60</c:f>
              <c:strCache>
                <c:ptCount val="59"/>
                <c:pt idx="0">
                  <c:v>昭40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平元</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25</c:v>
                </c:pt>
                <c:pt idx="49">
                  <c:v>26</c:v>
                </c:pt>
                <c:pt idx="50">
                  <c:v>27</c:v>
                </c:pt>
                <c:pt idx="51">
                  <c:v>28</c:v>
                </c:pt>
                <c:pt idx="52">
                  <c:v>29</c:v>
                </c:pt>
                <c:pt idx="53">
                  <c:v>30</c:v>
                </c:pt>
                <c:pt idx="54">
                  <c:v>令元</c:v>
                </c:pt>
                <c:pt idx="55">
                  <c:v>2</c:v>
                </c:pt>
                <c:pt idx="56">
                  <c:v>3</c:v>
                </c:pt>
                <c:pt idx="57">
                  <c:v>4</c:v>
                </c:pt>
                <c:pt idx="58">
                  <c:v>5</c:v>
                </c:pt>
              </c:strCache>
            </c:strRef>
          </c:cat>
          <c:val>
            <c:numRef>
              <c:f>Sheet1!$C$2:$C$60</c:f>
              <c:numCache>
                <c:formatCode>General</c:formatCode>
                <c:ptCount val="59"/>
                <c:pt idx="0">
                  <c:v>0</c:v>
                </c:pt>
                <c:pt idx="1">
                  <c:v>1</c:v>
                </c:pt>
                <c:pt idx="2">
                  <c:v>2</c:v>
                </c:pt>
                <c:pt idx="3">
                  <c:v>2</c:v>
                </c:pt>
                <c:pt idx="4">
                  <c:v>2</c:v>
                </c:pt>
                <c:pt idx="5">
                  <c:v>3</c:v>
                </c:pt>
                <c:pt idx="6">
                  <c:v>4</c:v>
                </c:pt>
                <c:pt idx="7">
                  <c:v>6</c:v>
                </c:pt>
                <c:pt idx="8">
                  <c:v>8</c:v>
                </c:pt>
                <c:pt idx="9">
                  <c:v>10</c:v>
                </c:pt>
                <c:pt idx="10">
                  <c:v>13</c:v>
                </c:pt>
                <c:pt idx="11">
                  <c:v>17</c:v>
                </c:pt>
                <c:pt idx="12">
                  <c:v>22</c:v>
                </c:pt>
                <c:pt idx="13">
                  <c:v>28</c:v>
                </c:pt>
                <c:pt idx="14">
                  <c:v>35</c:v>
                </c:pt>
                <c:pt idx="15">
                  <c:v>42</c:v>
                </c:pt>
                <c:pt idx="16">
                  <c:v>49</c:v>
                </c:pt>
                <c:pt idx="17">
                  <c:v>56</c:v>
                </c:pt>
                <c:pt idx="18">
                  <c:v>63</c:v>
                </c:pt>
                <c:pt idx="19">
                  <c:v>69</c:v>
                </c:pt>
                <c:pt idx="20">
                  <c:v>75</c:v>
                </c:pt>
                <c:pt idx="21">
                  <c:v>81</c:v>
                </c:pt>
                <c:pt idx="22">
                  <c:v>87</c:v>
                </c:pt>
                <c:pt idx="23">
                  <c:v>91</c:v>
                </c:pt>
                <c:pt idx="24">
                  <c:v>97</c:v>
                </c:pt>
                <c:pt idx="25">
                  <c:v>102</c:v>
                </c:pt>
                <c:pt idx="26">
                  <c:v>108</c:v>
                </c:pt>
                <c:pt idx="27">
                  <c:v>116</c:v>
                </c:pt>
                <c:pt idx="28">
                  <c:v>131</c:v>
                </c:pt>
                <c:pt idx="29">
                  <c:v>142</c:v>
                </c:pt>
                <c:pt idx="30">
                  <c:v>158</c:v>
                </c:pt>
                <c:pt idx="31">
                  <c:v>168</c:v>
                </c:pt>
                <c:pt idx="32">
                  <c:v>175</c:v>
                </c:pt>
                <c:pt idx="33">
                  <c:v>187</c:v>
                </c:pt>
                <c:pt idx="34">
                  <c:v>197</c:v>
                </c:pt>
                <c:pt idx="35">
                  <c:v>209</c:v>
                </c:pt>
                <c:pt idx="36">
                  <c:v>216</c:v>
                </c:pt>
                <c:pt idx="37">
                  <c:v>222</c:v>
                </c:pt>
                <c:pt idx="38">
                  <c:v>226</c:v>
                </c:pt>
                <c:pt idx="39">
                  <c:v>241</c:v>
                </c:pt>
                <c:pt idx="40">
                  <c:v>247</c:v>
                </c:pt>
                <c:pt idx="41">
                  <c:v>243</c:v>
                </c:pt>
                <c:pt idx="42">
                  <c:v>237</c:v>
                </c:pt>
                <c:pt idx="43">
                  <c:v>225</c:v>
                </c:pt>
                <c:pt idx="44">
                  <c:v>238</c:v>
                </c:pt>
                <c:pt idx="45">
                  <c:v>246</c:v>
                </c:pt>
                <c:pt idx="46">
                  <c:v>248</c:v>
                </c:pt>
                <c:pt idx="47">
                  <c:v>250</c:v>
                </c:pt>
                <c:pt idx="48">
                  <c:v>258</c:v>
                </c:pt>
                <c:pt idx="49">
                  <c:v>260</c:v>
                </c:pt>
                <c:pt idx="50">
                  <c:v>266</c:v>
                </c:pt>
                <c:pt idx="51">
                  <c:v>268</c:v>
                </c:pt>
                <c:pt idx="52">
                  <c:v>269</c:v>
                </c:pt>
                <c:pt idx="53">
                  <c:v>270</c:v>
                </c:pt>
                <c:pt idx="54">
                  <c:v>273</c:v>
                </c:pt>
                <c:pt idx="55">
                  <c:v>283</c:v>
                </c:pt>
                <c:pt idx="56">
                  <c:v>287</c:v>
                </c:pt>
                <c:pt idx="57">
                  <c:v>292</c:v>
                </c:pt>
                <c:pt idx="58">
                  <c:v>294</c:v>
                </c:pt>
              </c:numCache>
            </c:numRef>
          </c:val>
          <c:extLst>
            <c:ext xmlns:c16="http://schemas.microsoft.com/office/drawing/2014/chart" uri="{C3380CC4-5D6E-409C-BE32-E72D297353CC}">
              <c16:uniqueId val="{00000001-8A76-4E8D-83F4-25B4071A3707}"/>
            </c:ext>
          </c:extLst>
        </c:ser>
        <c:ser>
          <c:idx val="2"/>
          <c:order val="2"/>
          <c:tx>
            <c:strRef>
              <c:f>Sheet1!$D$1</c:f>
              <c:strCache>
                <c:ptCount val="1"/>
                <c:pt idx="0">
                  <c:v>系列 3</c:v>
                </c:pt>
              </c:strCache>
            </c:strRef>
          </c:tx>
          <c:spPr>
            <a:solidFill>
              <a:srgbClr val="6DAC60"/>
            </a:solidFill>
            <a:ln>
              <a:noFill/>
            </a:ln>
            <a:effectLst/>
          </c:spPr>
          <c:cat>
            <c:strRef>
              <c:f>Sheet1!$A$2:$A$60</c:f>
              <c:strCache>
                <c:ptCount val="59"/>
                <c:pt idx="0">
                  <c:v>昭40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平元</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25</c:v>
                </c:pt>
                <c:pt idx="49">
                  <c:v>26</c:v>
                </c:pt>
                <c:pt idx="50">
                  <c:v>27</c:v>
                </c:pt>
                <c:pt idx="51">
                  <c:v>28</c:v>
                </c:pt>
                <c:pt idx="52">
                  <c:v>29</c:v>
                </c:pt>
                <c:pt idx="53">
                  <c:v>30</c:v>
                </c:pt>
                <c:pt idx="54">
                  <c:v>令元</c:v>
                </c:pt>
                <c:pt idx="55">
                  <c:v>2</c:v>
                </c:pt>
                <c:pt idx="56">
                  <c:v>3</c:v>
                </c:pt>
                <c:pt idx="57">
                  <c:v>4</c:v>
                </c:pt>
                <c:pt idx="58">
                  <c:v>5</c:v>
                </c:pt>
              </c:strCache>
            </c:strRef>
          </c:cat>
          <c:val>
            <c:numRef>
              <c:f>Sheet1!$D$2:$D$60</c:f>
              <c:numCache>
                <c:formatCode>General</c:formatCode>
                <c:ptCount val="59"/>
                <c:pt idx="0">
                  <c:v>0</c:v>
                </c:pt>
                <c:pt idx="1">
                  <c:v>0</c:v>
                </c:pt>
                <c:pt idx="2">
                  <c:v>0</c:v>
                </c:pt>
                <c:pt idx="3">
                  <c:v>0</c:v>
                </c:pt>
                <c:pt idx="4">
                  <c:v>0</c:v>
                </c:pt>
                <c:pt idx="5">
                  <c:v>0</c:v>
                </c:pt>
                <c:pt idx="6">
                  <c:v>0</c:v>
                </c:pt>
                <c:pt idx="7">
                  <c:v>0</c:v>
                </c:pt>
                <c:pt idx="8">
                  <c:v>0</c:v>
                </c:pt>
                <c:pt idx="9">
                  <c:v>0</c:v>
                </c:pt>
                <c:pt idx="10">
                  <c:v>0</c:v>
                </c:pt>
                <c:pt idx="46">
                  <c:v>11</c:v>
                </c:pt>
                <c:pt idx="47">
                  <c:v>10</c:v>
                </c:pt>
                <c:pt idx="48">
                  <c:v>9</c:v>
                </c:pt>
                <c:pt idx="49">
                  <c:v>8</c:v>
                </c:pt>
                <c:pt idx="50">
                  <c:v>6</c:v>
                </c:pt>
                <c:pt idx="51">
                  <c:v>7</c:v>
                </c:pt>
                <c:pt idx="52">
                  <c:v>5</c:v>
                </c:pt>
                <c:pt idx="53">
                  <c:v>5</c:v>
                </c:pt>
                <c:pt idx="54">
                  <c:v>6</c:v>
                </c:pt>
                <c:pt idx="55">
                  <c:v>7</c:v>
                </c:pt>
                <c:pt idx="56">
                  <c:v>5</c:v>
                </c:pt>
                <c:pt idx="57">
                  <c:v>5</c:v>
                </c:pt>
                <c:pt idx="58">
                  <c:v>5</c:v>
                </c:pt>
              </c:numCache>
            </c:numRef>
          </c:val>
          <c:extLst>
            <c:ext xmlns:c16="http://schemas.microsoft.com/office/drawing/2014/chart" uri="{C3380CC4-5D6E-409C-BE32-E72D297353CC}">
              <c16:uniqueId val="{00000002-8A76-4E8D-83F4-25B4071A3707}"/>
            </c:ext>
          </c:extLst>
        </c:ser>
        <c:dLbls>
          <c:showLegendKey val="0"/>
          <c:showVal val="0"/>
          <c:showCatName val="0"/>
          <c:showSerName val="0"/>
          <c:showPercent val="0"/>
          <c:showBubbleSize val="0"/>
        </c:dLbls>
        <c:axId val="897022160"/>
        <c:axId val="897022816"/>
      </c:areaChart>
      <c:catAx>
        <c:axId val="8970221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897022816"/>
        <c:crosses val="autoZero"/>
        <c:auto val="1"/>
        <c:lblAlgn val="ctr"/>
        <c:lblOffset val="100"/>
        <c:tickLblSkip val="2"/>
        <c:tickMarkSkip val="2"/>
        <c:noMultiLvlLbl val="0"/>
      </c:catAx>
      <c:valAx>
        <c:axId val="89702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7022160"/>
        <c:crossesAt val="1"/>
        <c:crossBetween val="midCat"/>
      </c:valAx>
      <c:spPr>
        <a:noFill/>
        <a:ln>
          <a:solidFill>
            <a:schemeClr val="tx1"/>
          </a:solid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c:f>
              <c:strCache>
                <c:ptCount val="1"/>
                <c:pt idx="0">
                  <c:v>租税負担率</c:v>
                </c:pt>
              </c:strCache>
            </c:strRef>
          </c:tx>
          <c:spPr>
            <a:solidFill>
              <a:srgbClr val="FFCC9A"/>
            </a:solidFill>
            <a:ln>
              <a:solidFill>
                <a:schemeClr val="bg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Sheet1!$B$3:$B$8</c:f>
              <c:numCache>
                <c:formatCode>0.0_ </c:formatCode>
                <c:ptCount val="6"/>
                <c:pt idx="0">
                  <c:v>28.2</c:v>
                </c:pt>
                <c:pt idx="1">
                  <c:v>23.8</c:v>
                </c:pt>
                <c:pt idx="2">
                  <c:v>34.299999999999997</c:v>
                </c:pt>
                <c:pt idx="3">
                  <c:v>30.3</c:v>
                </c:pt>
                <c:pt idx="4">
                  <c:v>49.5</c:v>
                </c:pt>
                <c:pt idx="5">
                  <c:v>45</c:v>
                </c:pt>
              </c:numCache>
            </c:numRef>
          </c:val>
          <c:extLst>
            <c:ext xmlns:c16="http://schemas.microsoft.com/office/drawing/2014/chart" uri="{C3380CC4-5D6E-409C-BE32-E72D297353CC}">
              <c16:uniqueId val="{00000000-4C66-4CF8-ABAC-012F72C2E3F5}"/>
            </c:ext>
          </c:extLst>
        </c:ser>
        <c:ser>
          <c:idx val="1"/>
          <c:order val="1"/>
          <c:tx>
            <c:strRef>
              <c:f>Sheet1!$C$2</c:f>
              <c:strCache>
                <c:ptCount val="1"/>
                <c:pt idx="0">
                  <c:v>社会保障負担率</c:v>
                </c:pt>
              </c:strCache>
            </c:strRef>
          </c:tx>
          <c:spPr>
            <a:solidFill>
              <a:srgbClr val="CEFFA5"/>
            </a:solidFill>
            <a:ln>
              <a:solidFill>
                <a:schemeClr val="bg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Sheet1!$C$3:$C$8</c:f>
              <c:numCache>
                <c:formatCode>0.0_ </c:formatCode>
                <c:ptCount val="6"/>
                <c:pt idx="0">
                  <c:v>19.8</c:v>
                </c:pt>
                <c:pt idx="1">
                  <c:v>8.5</c:v>
                </c:pt>
                <c:pt idx="2">
                  <c:v>11.7</c:v>
                </c:pt>
                <c:pt idx="3">
                  <c:v>23.7</c:v>
                </c:pt>
                <c:pt idx="4">
                  <c:v>5.0999999999999996</c:v>
                </c:pt>
                <c:pt idx="5">
                  <c:v>24.9</c:v>
                </c:pt>
              </c:numCache>
            </c:numRef>
          </c:val>
          <c:extLst>
            <c:ext xmlns:c16="http://schemas.microsoft.com/office/drawing/2014/chart" uri="{C3380CC4-5D6E-409C-BE32-E72D297353CC}">
              <c16:uniqueId val="{00000001-4C66-4CF8-ABAC-012F72C2E3F5}"/>
            </c:ext>
          </c:extLst>
        </c:ser>
        <c:ser>
          <c:idx val="2"/>
          <c:order val="2"/>
          <c:tx>
            <c:strRef>
              <c:f>Sheet1!$D$2</c:f>
              <c:strCache>
                <c:ptCount val="1"/>
                <c:pt idx="0">
                  <c:v>財政赤字対国民所得比</c:v>
                </c:pt>
              </c:strCache>
            </c:strRef>
          </c:tx>
          <c:spPr>
            <a:solidFill>
              <a:srgbClr val="A1D1FD"/>
            </a:solidFill>
            <a:ln>
              <a:solidFill>
                <a:schemeClr val="bg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_);#,##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Sheet1!$D$3:$D$8</c:f>
              <c:numCache>
                <c:formatCode>0.0_ </c:formatCode>
                <c:ptCount val="6"/>
                <c:pt idx="0">
                  <c:v>-15</c:v>
                </c:pt>
                <c:pt idx="1">
                  <c:v>-18.5</c:v>
                </c:pt>
                <c:pt idx="2">
                  <c:v>-17.399999999999999</c:v>
                </c:pt>
                <c:pt idx="3">
                  <c:v>-5.7</c:v>
                </c:pt>
                <c:pt idx="4">
                  <c:v>-4.0999999999999996</c:v>
                </c:pt>
                <c:pt idx="5">
                  <c:v>-13.2</c:v>
                </c:pt>
              </c:numCache>
            </c:numRef>
          </c:val>
          <c:extLst>
            <c:ext xmlns:c16="http://schemas.microsoft.com/office/drawing/2014/chart" uri="{C3380CC4-5D6E-409C-BE32-E72D297353CC}">
              <c16:uniqueId val="{00000002-4C66-4CF8-ABAC-012F72C2E3F5}"/>
            </c:ext>
          </c:extLst>
        </c:ser>
        <c:dLbls>
          <c:dLblPos val="ctr"/>
          <c:showLegendKey val="0"/>
          <c:showVal val="1"/>
          <c:showCatName val="0"/>
          <c:showSerName val="0"/>
          <c:showPercent val="0"/>
          <c:showBubbleSize val="0"/>
        </c:dLbls>
        <c:gapWidth val="75"/>
        <c:overlap val="100"/>
        <c:axId val="380867584"/>
        <c:axId val="380862992"/>
      </c:barChart>
      <c:catAx>
        <c:axId val="380867584"/>
        <c:scaling>
          <c:orientation val="minMax"/>
        </c:scaling>
        <c:delete val="1"/>
        <c:axPos val="b"/>
        <c:numFmt formatCode="General" sourceLinked="1"/>
        <c:majorTickMark val="out"/>
        <c:minorTickMark val="none"/>
        <c:tickLblPos val="nextTo"/>
        <c:crossAx val="380862992"/>
        <c:crosses val="autoZero"/>
        <c:auto val="1"/>
        <c:lblAlgn val="ctr"/>
        <c:lblOffset val="100"/>
        <c:noMultiLvlLbl val="0"/>
      </c:catAx>
      <c:valAx>
        <c:axId val="380862992"/>
        <c:scaling>
          <c:orientation val="minMax"/>
        </c:scaling>
        <c:delete val="0"/>
        <c:axPos val="l"/>
        <c:majorGridlines>
          <c:spPr>
            <a:ln w="9525" cap="flat" cmpd="sng" algn="ctr">
              <a:solidFill>
                <a:schemeClr val="tx1">
                  <a:lumMod val="50000"/>
                  <a:lumOff val="50000"/>
                </a:schemeClr>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38086758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A4A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日本</c:v>
                </c:pt>
                <c:pt idx="1">
                  <c:v>アメリカ</c:v>
                </c:pt>
                <c:pt idx="2">
                  <c:v>イギリス</c:v>
                </c:pt>
                <c:pt idx="3">
                  <c:v>ドイツ</c:v>
                </c:pt>
                <c:pt idx="4">
                  <c:v>スウェーデン</c:v>
                </c:pt>
                <c:pt idx="5">
                  <c:v>フランス</c:v>
                </c:pt>
              </c:strCache>
            </c:strRef>
          </c:cat>
          <c:val>
            <c:numRef>
              <c:f>Sheet1!$B$2:$B$7</c:f>
              <c:numCache>
                <c:formatCode>General</c:formatCode>
                <c:ptCount val="6"/>
                <c:pt idx="0">
                  <c:v>28.8</c:v>
                </c:pt>
                <c:pt idx="1">
                  <c:v>16.600000000000001</c:v>
                </c:pt>
                <c:pt idx="2">
                  <c:v>18.7</c:v>
                </c:pt>
                <c:pt idx="3">
                  <c:v>21.7</c:v>
                </c:pt>
                <c:pt idx="4">
                  <c:v>20.3</c:v>
                </c:pt>
                <c:pt idx="5">
                  <c:v>20.8</c:v>
                </c:pt>
              </c:numCache>
            </c:numRef>
          </c:val>
          <c:extLst>
            <c:ext xmlns:c16="http://schemas.microsoft.com/office/drawing/2014/chart" uri="{C3380CC4-5D6E-409C-BE32-E72D297353CC}">
              <c16:uniqueId val="{00000000-08AC-422D-AF9E-0EBAD5E60E8D}"/>
            </c:ext>
          </c:extLst>
        </c:ser>
        <c:dLbls>
          <c:showLegendKey val="0"/>
          <c:showVal val="0"/>
          <c:showCatName val="0"/>
          <c:showSerName val="0"/>
          <c:showPercent val="0"/>
          <c:showBubbleSize val="0"/>
        </c:dLbls>
        <c:gapWidth val="76"/>
        <c:overlap val="-24"/>
        <c:axId val="425419136"/>
        <c:axId val="425415856"/>
      </c:barChart>
      <c:catAx>
        <c:axId val="425419136"/>
        <c:scaling>
          <c:orientation val="minMax"/>
        </c:scaling>
        <c:delete val="1"/>
        <c:axPos val="b"/>
        <c:numFmt formatCode="General" sourceLinked="1"/>
        <c:majorTickMark val="out"/>
        <c:minorTickMark val="none"/>
        <c:tickLblPos val="nextTo"/>
        <c:crossAx val="425415856"/>
        <c:crossesAt val="0"/>
        <c:auto val="1"/>
        <c:lblAlgn val="ctr"/>
        <c:lblOffset val="100"/>
        <c:noMultiLvlLbl val="0"/>
      </c:catAx>
      <c:valAx>
        <c:axId val="425415856"/>
        <c:scaling>
          <c:orientation val="minMax"/>
        </c:scaling>
        <c:delete val="0"/>
        <c:axPos val="l"/>
        <c:majorGridlines>
          <c:spPr>
            <a:ln w="9525" cap="flat" cmpd="sng" algn="ctr">
              <a:solidFill>
                <a:schemeClr val="tx1">
                  <a:lumMod val="50000"/>
                  <a:lumOff val="5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254191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96889033775286E-2"/>
          <c:y val="8.6260644964340202E-2"/>
          <c:w val="0.89459020057202943"/>
          <c:h val="0.7925214685456814"/>
        </c:manualLayout>
      </c:layout>
      <c:lineChart>
        <c:grouping val="standard"/>
        <c:varyColors val="0"/>
        <c:ser>
          <c:idx val="0"/>
          <c:order val="0"/>
          <c:tx>
            <c:strRef>
              <c:f>Sheet1!$B$1</c:f>
              <c:strCache>
                <c:ptCount val="1"/>
                <c:pt idx="0">
                  <c:v>日本</c:v>
                </c:pt>
              </c:strCache>
            </c:strRef>
          </c:tx>
          <c:spPr>
            <a:ln w="28575" cap="rnd">
              <a:solidFill>
                <a:srgbClr val="0070C0"/>
              </a:solidFill>
              <a:round/>
            </a:ln>
            <a:effectLst/>
          </c:spPr>
          <c:marker>
            <c:symbol val="diamond"/>
            <c:size val="7"/>
            <c:spPr>
              <a:solidFill>
                <a:srgbClr val="0070C0"/>
              </a:solidFill>
              <a:ln w="9525">
                <a:solidFill>
                  <a:srgbClr val="0070C0"/>
                </a:solidFill>
                <a:round/>
              </a:ln>
              <a:effectLst/>
            </c:spPr>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Sheet1!$B$2:$B$18</c:f>
              <c:numCache>
                <c:formatCode>General</c:formatCode>
                <c:ptCount val="17"/>
                <c:pt idx="0">
                  <c:v>174</c:v>
                </c:pt>
                <c:pt idx="1">
                  <c:v>172.8</c:v>
                </c:pt>
                <c:pt idx="2">
                  <c:v>180.7</c:v>
                </c:pt>
                <c:pt idx="3">
                  <c:v>198.7</c:v>
                </c:pt>
                <c:pt idx="4">
                  <c:v>205.7</c:v>
                </c:pt>
                <c:pt idx="5">
                  <c:v>219.1</c:v>
                </c:pt>
                <c:pt idx="6">
                  <c:v>226.1</c:v>
                </c:pt>
                <c:pt idx="7">
                  <c:v>229.6</c:v>
                </c:pt>
                <c:pt idx="8">
                  <c:v>233.5</c:v>
                </c:pt>
                <c:pt idx="9">
                  <c:v>228.4</c:v>
                </c:pt>
                <c:pt idx="10">
                  <c:v>232.5</c:v>
                </c:pt>
                <c:pt idx="11">
                  <c:v>231.4</c:v>
                </c:pt>
                <c:pt idx="12">
                  <c:v>232.5</c:v>
                </c:pt>
                <c:pt idx="13">
                  <c:v>235.4</c:v>
                </c:pt>
                <c:pt idx="14">
                  <c:v>254.1</c:v>
                </c:pt>
                <c:pt idx="15">
                  <c:v>256.89999999999998</c:v>
                </c:pt>
                <c:pt idx="16">
                  <c:v>252.3</c:v>
                </c:pt>
              </c:numCache>
            </c:numRef>
          </c:val>
          <c:smooth val="0"/>
          <c:extLst>
            <c:ext xmlns:c16="http://schemas.microsoft.com/office/drawing/2014/chart" uri="{C3380CC4-5D6E-409C-BE32-E72D297353CC}">
              <c16:uniqueId val="{00000000-59CE-4E6A-AC60-C90602D00843}"/>
            </c:ext>
          </c:extLst>
        </c:ser>
        <c:ser>
          <c:idx val="1"/>
          <c:order val="1"/>
          <c:tx>
            <c:strRef>
              <c:f>Sheet1!$C$1</c:f>
              <c:strCache>
                <c:ptCount val="1"/>
                <c:pt idx="0">
                  <c:v>アメリカ</c:v>
                </c:pt>
              </c:strCache>
            </c:strRef>
          </c:tx>
          <c:spPr>
            <a:ln w="28575" cap="rnd">
              <a:solidFill>
                <a:srgbClr val="AA4643"/>
              </a:solidFill>
              <a:round/>
            </a:ln>
            <a:effectLst/>
          </c:spPr>
          <c:marker>
            <c:symbol val="square"/>
            <c:size val="7"/>
            <c:spPr>
              <a:solidFill>
                <a:srgbClr val="AA4643"/>
              </a:solidFill>
              <a:ln w="9525">
                <a:solidFill>
                  <a:srgbClr val="AA4643"/>
                </a:solidFill>
              </a:ln>
              <a:effectLst/>
            </c:spPr>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Sheet1!$C$2:$C$18</c:f>
              <c:numCache>
                <c:formatCode>General</c:formatCode>
                <c:ptCount val="17"/>
                <c:pt idx="0">
                  <c:v>64.2</c:v>
                </c:pt>
                <c:pt idx="1">
                  <c:v>64.599999999999994</c:v>
                </c:pt>
                <c:pt idx="2">
                  <c:v>73.400000000000006</c:v>
                </c:pt>
                <c:pt idx="3">
                  <c:v>86.6</c:v>
                </c:pt>
                <c:pt idx="4">
                  <c:v>95.1</c:v>
                </c:pt>
                <c:pt idx="5">
                  <c:v>99.5</c:v>
                </c:pt>
                <c:pt idx="6">
                  <c:v>103</c:v>
                </c:pt>
                <c:pt idx="7">
                  <c:v>104.5</c:v>
                </c:pt>
                <c:pt idx="8">
                  <c:v>104.5</c:v>
                </c:pt>
                <c:pt idx="9">
                  <c:v>104.9</c:v>
                </c:pt>
                <c:pt idx="10">
                  <c:v>106.9</c:v>
                </c:pt>
                <c:pt idx="11">
                  <c:v>106</c:v>
                </c:pt>
                <c:pt idx="12">
                  <c:v>107.1</c:v>
                </c:pt>
                <c:pt idx="13">
                  <c:v>108.5</c:v>
                </c:pt>
                <c:pt idx="14">
                  <c:v>133.9</c:v>
                </c:pt>
                <c:pt idx="15">
                  <c:v>133.30000000000001</c:v>
                </c:pt>
                <c:pt idx="16">
                  <c:v>130.69999999999999</c:v>
                </c:pt>
              </c:numCache>
            </c:numRef>
          </c:val>
          <c:smooth val="0"/>
          <c:extLst>
            <c:ext xmlns:c16="http://schemas.microsoft.com/office/drawing/2014/chart" uri="{C3380CC4-5D6E-409C-BE32-E72D297353CC}">
              <c16:uniqueId val="{00000001-59CE-4E6A-AC60-C90602D00843}"/>
            </c:ext>
          </c:extLst>
        </c:ser>
        <c:ser>
          <c:idx val="2"/>
          <c:order val="2"/>
          <c:tx>
            <c:strRef>
              <c:f>Sheet1!$D$1</c:f>
              <c:strCache>
                <c:ptCount val="1"/>
                <c:pt idx="0">
                  <c:v>イギリス</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Sheet1!$D$2:$D$18</c:f>
              <c:numCache>
                <c:formatCode>General</c:formatCode>
                <c:ptCount val="17"/>
                <c:pt idx="0">
                  <c:v>40.5</c:v>
                </c:pt>
                <c:pt idx="1">
                  <c:v>41.5</c:v>
                </c:pt>
                <c:pt idx="2">
                  <c:v>49.3</c:v>
                </c:pt>
                <c:pt idx="3">
                  <c:v>63.2</c:v>
                </c:pt>
                <c:pt idx="4">
                  <c:v>74.3</c:v>
                </c:pt>
                <c:pt idx="5">
                  <c:v>80</c:v>
                </c:pt>
                <c:pt idx="6">
                  <c:v>83.2</c:v>
                </c:pt>
                <c:pt idx="7">
                  <c:v>84.2</c:v>
                </c:pt>
                <c:pt idx="8">
                  <c:v>86.1</c:v>
                </c:pt>
                <c:pt idx="9">
                  <c:v>86.7</c:v>
                </c:pt>
                <c:pt idx="10">
                  <c:v>86.8</c:v>
                </c:pt>
                <c:pt idx="11">
                  <c:v>86.3</c:v>
                </c:pt>
                <c:pt idx="12">
                  <c:v>85.8</c:v>
                </c:pt>
                <c:pt idx="13">
                  <c:v>85.2</c:v>
                </c:pt>
                <c:pt idx="14">
                  <c:v>104.5</c:v>
                </c:pt>
                <c:pt idx="15">
                  <c:v>108.5</c:v>
                </c:pt>
                <c:pt idx="16">
                  <c:v>107.1</c:v>
                </c:pt>
              </c:numCache>
            </c:numRef>
          </c:val>
          <c:smooth val="0"/>
          <c:extLst>
            <c:ext xmlns:c16="http://schemas.microsoft.com/office/drawing/2014/chart" uri="{C3380CC4-5D6E-409C-BE32-E72D297353CC}">
              <c16:uniqueId val="{00000002-59CE-4E6A-AC60-C90602D00843}"/>
            </c:ext>
          </c:extLst>
        </c:ser>
        <c:ser>
          <c:idx val="3"/>
          <c:order val="3"/>
          <c:tx>
            <c:strRef>
              <c:f>Sheet1!$E$1</c:f>
              <c:strCache>
                <c:ptCount val="1"/>
                <c:pt idx="0">
                  <c:v>ドイツ</c:v>
                </c:pt>
              </c:strCache>
            </c:strRef>
          </c:tx>
          <c:spPr>
            <a:ln w="28575" cap="rnd">
              <a:solidFill>
                <a:srgbClr val="7030A0"/>
              </a:solidFill>
              <a:round/>
            </a:ln>
            <a:effectLst/>
          </c:spPr>
          <c:marker>
            <c:symbol val="x"/>
            <c:size val="7"/>
            <c:spPr>
              <a:noFill/>
              <a:ln w="9525">
                <a:solidFill>
                  <a:srgbClr val="7030A0"/>
                </a:solidFill>
              </a:ln>
              <a:effectLst/>
            </c:spPr>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Sheet1!$E$2:$E$18</c:f>
              <c:numCache>
                <c:formatCode>General</c:formatCode>
                <c:ptCount val="17"/>
                <c:pt idx="0">
                  <c:v>66.900000000000006</c:v>
                </c:pt>
                <c:pt idx="1">
                  <c:v>64.2</c:v>
                </c:pt>
                <c:pt idx="2">
                  <c:v>65.7</c:v>
                </c:pt>
                <c:pt idx="3">
                  <c:v>73.2</c:v>
                </c:pt>
                <c:pt idx="4">
                  <c:v>82.5</c:v>
                </c:pt>
                <c:pt idx="5">
                  <c:v>79.900000000000006</c:v>
                </c:pt>
                <c:pt idx="6">
                  <c:v>81.2</c:v>
                </c:pt>
                <c:pt idx="7">
                  <c:v>78.8</c:v>
                </c:pt>
                <c:pt idx="8">
                  <c:v>75.7</c:v>
                </c:pt>
                <c:pt idx="9">
                  <c:v>72.3</c:v>
                </c:pt>
                <c:pt idx="10">
                  <c:v>69.3</c:v>
                </c:pt>
                <c:pt idx="11">
                  <c:v>65</c:v>
                </c:pt>
                <c:pt idx="12">
                  <c:v>61.6</c:v>
                </c:pt>
                <c:pt idx="13">
                  <c:v>59.2</c:v>
                </c:pt>
                <c:pt idx="14">
                  <c:v>69.099999999999994</c:v>
                </c:pt>
                <c:pt idx="15">
                  <c:v>72.5</c:v>
                </c:pt>
                <c:pt idx="16">
                  <c:v>69.8</c:v>
                </c:pt>
              </c:numCache>
            </c:numRef>
          </c:val>
          <c:smooth val="0"/>
          <c:extLst>
            <c:ext xmlns:c16="http://schemas.microsoft.com/office/drawing/2014/chart" uri="{C3380CC4-5D6E-409C-BE32-E72D297353CC}">
              <c16:uniqueId val="{00000003-59CE-4E6A-AC60-C90602D00843}"/>
            </c:ext>
          </c:extLst>
        </c:ser>
        <c:ser>
          <c:idx val="4"/>
          <c:order val="4"/>
          <c:tx>
            <c:strRef>
              <c:f>Sheet1!$F$1</c:f>
              <c:strCache>
                <c:ptCount val="1"/>
                <c:pt idx="0">
                  <c:v>フランス</c:v>
                </c:pt>
              </c:strCache>
            </c:strRef>
          </c:tx>
          <c:spPr>
            <a:ln w="28575" cap="rnd">
              <a:solidFill>
                <a:srgbClr val="3994AC"/>
              </a:solidFill>
              <a:round/>
            </a:ln>
            <a:effectLst/>
          </c:spPr>
          <c:marker>
            <c:symbol val="star"/>
            <c:size val="7"/>
            <c:spPr>
              <a:noFill/>
              <a:ln w="9525">
                <a:solidFill>
                  <a:srgbClr val="3994AC"/>
                </a:solidFill>
              </a:ln>
              <a:effectLst/>
            </c:spPr>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Sheet1!$F$2:$F$18</c:f>
              <c:numCache>
                <c:formatCode>General</c:formatCode>
                <c:ptCount val="17"/>
                <c:pt idx="0">
                  <c:v>64.599999999999994</c:v>
                </c:pt>
                <c:pt idx="1">
                  <c:v>64.5</c:v>
                </c:pt>
                <c:pt idx="2">
                  <c:v>68.8</c:v>
                </c:pt>
                <c:pt idx="3">
                  <c:v>83</c:v>
                </c:pt>
                <c:pt idx="4">
                  <c:v>85.3</c:v>
                </c:pt>
                <c:pt idx="5">
                  <c:v>87.8</c:v>
                </c:pt>
                <c:pt idx="6">
                  <c:v>90.6</c:v>
                </c:pt>
                <c:pt idx="7">
                  <c:v>93.4</c:v>
                </c:pt>
                <c:pt idx="8">
                  <c:v>94.9</c:v>
                </c:pt>
                <c:pt idx="9">
                  <c:v>95.6</c:v>
                </c:pt>
                <c:pt idx="10">
                  <c:v>98</c:v>
                </c:pt>
                <c:pt idx="11">
                  <c:v>98.3</c:v>
                </c:pt>
                <c:pt idx="12">
                  <c:v>98</c:v>
                </c:pt>
                <c:pt idx="13">
                  <c:v>97.6</c:v>
                </c:pt>
                <c:pt idx="14">
                  <c:v>115.1</c:v>
                </c:pt>
                <c:pt idx="15">
                  <c:v>115.8</c:v>
                </c:pt>
                <c:pt idx="16">
                  <c:v>113.5</c:v>
                </c:pt>
              </c:numCache>
            </c:numRef>
          </c:val>
          <c:smooth val="0"/>
          <c:extLst>
            <c:ext xmlns:c16="http://schemas.microsoft.com/office/drawing/2014/chart" uri="{C3380CC4-5D6E-409C-BE32-E72D297353CC}">
              <c16:uniqueId val="{00000004-59CE-4E6A-AC60-C90602D00843}"/>
            </c:ext>
          </c:extLst>
        </c:ser>
        <c:ser>
          <c:idx val="5"/>
          <c:order val="5"/>
          <c:tx>
            <c:strRef>
              <c:f>Sheet1!$G$1</c:f>
              <c:strCache>
                <c:ptCount val="1"/>
                <c:pt idx="0">
                  <c:v>イタリア</c:v>
                </c:pt>
              </c:strCache>
            </c:strRef>
          </c:tx>
          <c:spPr>
            <a:ln w="28575" cap="rnd">
              <a:solidFill>
                <a:srgbClr val="DB843D"/>
              </a:solidFill>
              <a:round/>
            </a:ln>
            <a:effectLst/>
          </c:spPr>
          <c:marker>
            <c:symbol val="circle"/>
            <c:size val="7"/>
            <c:spPr>
              <a:solidFill>
                <a:srgbClr val="DB843D"/>
              </a:solidFill>
              <a:ln w="9525">
                <a:solidFill>
                  <a:srgbClr val="DB843D"/>
                </a:solidFill>
              </a:ln>
              <a:effectLst/>
            </c:spPr>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Sheet1!$G$2:$G$18</c:f>
              <c:numCache>
                <c:formatCode>General</c:formatCode>
                <c:ptCount val="17"/>
                <c:pt idx="0">
                  <c:v>106.7</c:v>
                </c:pt>
                <c:pt idx="1">
                  <c:v>103.9</c:v>
                </c:pt>
                <c:pt idx="2">
                  <c:v>106.2</c:v>
                </c:pt>
                <c:pt idx="3">
                  <c:v>116.6</c:v>
                </c:pt>
                <c:pt idx="4">
                  <c:v>119.2</c:v>
                </c:pt>
                <c:pt idx="5">
                  <c:v>119.7</c:v>
                </c:pt>
                <c:pt idx="6">
                  <c:v>126.5</c:v>
                </c:pt>
                <c:pt idx="7">
                  <c:v>132.5</c:v>
                </c:pt>
                <c:pt idx="8">
                  <c:v>135.4</c:v>
                </c:pt>
                <c:pt idx="9">
                  <c:v>135.30000000000001</c:v>
                </c:pt>
                <c:pt idx="10">
                  <c:v>134.80000000000001</c:v>
                </c:pt>
                <c:pt idx="11">
                  <c:v>134.1</c:v>
                </c:pt>
                <c:pt idx="12">
                  <c:v>134.4</c:v>
                </c:pt>
                <c:pt idx="13">
                  <c:v>134.6</c:v>
                </c:pt>
                <c:pt idx="14">
                  <c:v>155.80000000000001</c:v>
                </c:pt>
                <c:pt idx="15">
                  <c:v>154.80000000000001</c:v>
                </c:pt>
                <c:pt idx="16">
                  <c:v>150.4</c:v>
                </c:pt>
              </c:numCache>
            </c:numRef>
          </c:val>
          <c:smooth val="0"/>
          <c:extLst>
            <c:ext xmlns:c16="http://schemas.microsoft.com/office/drawing/2014/chart" uri="{C3380CC4-5D6E-409C-BE32-E72D297353CC}">
              <c16:uniqueId val="{00000005-59CE-4E6A-AC60-C90602D00843}"/>
            </c:ext>
          </c:extLst>
        </c:ser>
        <c:ser>
          <c:idx val="6"/>
          <c:order val="6"/>
          <c:tx>
            <c:strRef>
              <c:f>Sheet1!$H$1</c:f>
              <c:strCache>
                <c:ptCount val="1"/>
                <c:pt idx="0">
                  <c:v>カナダ</c:v>
                </c:pt>
              </c:strCache>
            </c:strRef>
          </c:tx>
          <c:spPr>
            <a:ln w="28575" cap="rnd">
              <a:solidFill>
                <a:srgbClr val="8BA3CA"/>
              </a:solidFill>
              <a:round/>
            </a:ln>
            <a:effectLst/>
          </c:spPr>
          <c:marker>
            <c:symbol val="plus"/>
            <c:size val="7"/>
            <c:spPr>
              <a:noFill/>
              <a:ln w="9525">
                <a:solidFill>
                  <a:srgbClr val="8BA3CA"/>
                </a:solidFill>
              </a:ln>
              <a:effectLst/>
            </c:spPr>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Sheet1!$H$2:$H$18</c:f>
              <c:numCache>
                <c:formatCode>General</c:formatCode>
                <c:ptCount val="17"/>
                <c:pt idx="0">
                  <c:v>69.900000000000006</c:v>
                </c:pt>
                <c:pt idx="1">
                  <c:v>66.900000000000006</c:v>
                </c:pt>
                <c:pt idx="2">
                  <c:v>67.900000000000006</c:v>
                </c:pt>
                <c:pt idx="3">
                  <c:v>79.3</c:v>
                </c:pt>
                <c:pt idx="4">
                  <c:v>81.2</c:v>
                </c:pt>
                <c:pt idx="5">
                  <c:v>81.8</c:v>
                </c:pt>
                <c:pt idx="6">
                  <c:v>85.4</c:v>
                </c:pt>
                <c:pt idx="7">
                  <c:v>86.1</c:v>
                </c:pt>
                <c:pt idx="8">
                  <c:v>85.6</c:v>
                </c:pt>
                <c:pt idx="9">
                  <c:v>91.2</c:v>
                </c:pt>
                <c:pt idx="10">
                  <c:v>91.7</c:v>
                </c:pt>
                <c:pt idx="11">
                  <c:v>88.8</c:v>
                </c:pt>
                <c:pt idx="12">
                  <c:v>88.8</c:v>
                </c:pt>
                <c:pt idx="13">
                  <c:v>86.8</c:v>
                </c:pt>
                <c:pt idx="14">
                  <c:v>117.5</c:v>
                </c:pt>
                <c:pt idx="15">
                  <c:v>109.9</c:v>
                </c:pt>
                <c:pt idx="16">
                  <c:v>103.9</c:v>
                </c:pt>
              </c:numCache>
            </c:numRef>
          </c:val>
          <c:smooth val="0"/>
          <c:extLst>
            <c:ext xmlns:c16="http://schemas.microsoft.com/office/drawing/2014/chart" uri="{C3380CC4-5D6E-409C-BE32-E72D297353CC}">
              <c16:uniqueId val="{00000006-59CE-4E6A-AC60-C90602D00843}"/>
            </c:ext>
          </c:extLst>
        </c:ser>
        <c:dLbls>
          <c:showLegendKey val="0"/>
          <c:showVal val="0"/>
          <c:showCatName val="0"/>
          <c:showSerName val="0"/>
          <c:showPercent val="0"/>
          <c:showBubbleSize val="0"/>
        </c:dLbls>
        <c:marker val="1"/>
        <c:smooth val="0"/>
        <c:axId val="612540592"/>
        <c:axId val="612541248"/>
      </c:lineChart>
      <c:catAx>
        <c:axId val="61254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12541248"/>
        <c:crosses val="autoZero"/>
        <c:auto val="1"/>
        <c:lblAlgn val="ctr"/>
        <c:lblOffset val="100"/>
        <c:noMultiLvlLbl val="0"/>
      </c:catAx>
      <c:valAx>
        <c:axId val="61254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12540592"/>
        <c:crosses val="autoZero"/>
        <c:crossBetween val="between"/>
      </c:valAx>
      <c:spPr>
        <a:noFill/>
        <a:ln>
          <a:noFill/>
        </a:ln>
        <a:effectLst/>
      </c:spPr>
    </c:plotArea>
    <c:plotVisOnly val="1"/>
    <c:dispBlanksAs val="gap"/>
    <c:showDLblsOverMax val="0"/>
  </c:chart>
  <c:spPr>
    <a:solidFill>
      <a:schemeClr val="bg1"/>
    </a:solidFill>
    <a:ln>
      <a:solidFill>
        <a:schemeClr val="tx1">
          <a:lumMod val="50000"/>
          <a:lumOff val="50000"/>
        </a:schemeClr>
      </a:solid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41467344374273E-2"/>
          <c:y val="8.6260644964340202E-2"/>
          <c:w val="0.85107068394000196"/>
          <c:h val="0.81586053204333808"/>
        </c:manualLayout>
      </c:layout>
      <c:lineChart>
        <c:grouping val="standard"/>
        <c:varyColors val="0"/>
        <c:ser>
          <c:idx val="0"/>
          <c:order val="0"/>
          <c:tx>
            <c:strRef>
              <c:f>Sheet1!$B$1</c:f>
              <c:strCache>
                <c:ptCount val="1"/>
                <c:pt idx="0">
                  <c:v>日本</c:v>
                </c:pt>
              </c:strCache>
            </c:strRef>
          </c:tx>
          <c:spPr>
            <a:ln w="28575" cap="rnd">
              <a:solidFill>
                <a:srgbClr val="0070C0"/>
              </a:solidFill>
              <a:round/>
            </a:ln>
            <a:effectLst/>
          </c:spPr>
          <c:marker>
            <c:symbol val="diamond"/>
            <c:size val="7"/>
            <c:spPr>
              <a:solidFill>
                <a:srgbClr val="0070C0"/>
              </a:solidFill>
              <a:ln w="9525">
                <a:solidFill>
                  <a:srgbClr val="0070C0"/>
                </a:solidFill>
                <a:round/>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Sheet1!$B$2:$B$17</c:f>
              <c:numCache>
                <c:formatCode>General</c:formatCode>
                <c:ptCount val="16"/>
                <c:pt idx="0">
                  <c:v>4.9400000000000004</c:v>
                </c:pt>
                <c:pt idx="1">
                  <c:v>5.73</c:v>
                </c:pt>
                <c:pt idx="2">
                  <c:v>7.07</c:v>
                </c:pt>
                <c:pt idx="3">
                  <c:v>9.1</c:v>
                </c:pt>
                <c:pt idx="4">
                  <c:v>12.08</c:v>
                </c:pt>
                <c:pt idx="5">
                  <c:v>17.36</c:v>
                </c:pt>
                <c:pt idx="6">
                  <c:v>23.02</c:v>
                </c:pt>
                <c:pt idx="7">
                  <c:v>28.88</c:v>
                </c:pt>
                <c:pt idx="8">
                  <c:v>31.19</c:v>
                </c:pt>
                <c:pt idx="9">
                  <c:v>35.35</c:v>
                </c:pt>
                <c:pt idx="10">
                  <c:v>37.68</c:v>
                </c:pt>
                <c:pt idx="11">
                  <c:v>38.130000000000003</c:v>
                </c:pt>
                <c:pt idx="12">
                  <c:v>38.31</c:v>
                </c:pt>
                <c:pt idx="13">
                  <c:v>38.22</c:v>
                </c:pt>
                <c:pt idx="14">
                  <c:v>38.31</c:v>
                </c:pt>
                <c:pt idx="15">
                  <c:v>38.299999999999997</c:v>
                </c:pt>
              </c:numCache>
            </c:numRef>
          </c:val>
          <c:smooth val="0"/>
          <c:extLst>
            <c:ext xmlns:c16="http://schemas.microsoft.com/office/drawing/2014/chart" uri="{C3380CC4-5D6E-409C-BE32-E72D297353CC}">
              <c16:uniqueId val="{00000000-D282-468D-8940-8615E6552A50}"/>
            </c:ext>
          </c:extLst>
        </c:ser>
        <c:ser>
          <c:idx val="1"/>
          <c:order val="1"/>
          <c:tx>
            <c:strRef>
              <c:f>Sheet1!$C$1</c:f>
              <c:strCache>
                <c:ptCount val="1"/>
                <c:pt idx="0">
                  <c:v>アメリカ</c:v>
                </c:pt>
              </c:strCache>
            </c:strRef>
          </c:tx>
          <c:spPr>
            <a:ln w="28575" cap="rnd">
              <a:solidFill>
                <a:srgbClr val="AA4643"/>
              </a:solidFill>
              <a:round/>
            </a:ln>
            <a:effectLst/>
          </c:spPr>
          <c:marker>
            <c:symbol val="square"/>
            <c:size val="7"/>
            <c:spPr>
              <a:solidFill>
                <a:srgbClr val="AA4643"/>
              </a:solidFill>
              <a:ln w="9525">
                <a:solidFill>
                  <a:srgbClr val="AA4643"/>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Sheet1!$C$2:$C$17</c:f>
              <c:numCache>
                <c:formatCode>General</c:formatCode>
                <c:ptCount val="16"/>
                <c:pt idx="0">
                  <c:v>8.2100000000000009</c:v>
                </c:pt>
                <c:pt idx="1">
                  <c:v>9.1199999999999992</c:v>
                </c:pt>
                <c:pt idx="2">
                  <c:v>10.050000000000001</c:v>
                </c:pt>
                <c:pt idx="3">
                  <c:v>11.56</c:v>
                </c:pt>
                <c:pt idx="4">
                  <c:v>12.63</c:v>
                </c:pt>
                <c:pt idx="5">
                  <c:v>12.33</c:v>
                </c:pt>
                <c:pt idx="6">
                  <c:v>12.98</c:v>
                </c:pt>
                <c:pt idx="7">
                  <c:v>16.63</c:v>
                </c:pt>
                <c:pt idx="8">
                  <c:v>20.260000000000002</c:v>
                </c:pt>
                <c:pt idx="9">
                  <c:v>21.64</c:v>
                </c:pt>
                <c:pt idx="10">
                  <c:v>22.35</c:v>
                </c:pt>
                <c:pt idx="11">
                  <c:v>24.1</c:v>
                </c:pt>
                <c:pt idx="12">
                  <c:v>25.57</c:v>
                </c:pt>
                <c:pt idx="13">
                  <c:v>26.63</c:v>
                </c:pt>
                <c:pt idx="14">
                  <c:v>27.11</c:v>
                </c:pt>
                <c:pt idx="15">
                  <c:v>27.8</c:v>
                </c:pt>
              </c:numCache>
            </c:numRef>
          </c:val>
          <c:smooth val="0"/>
          <c:extLst>
            <c:ext xmlns:c16="http://schemas.microsoft.com/office/drawing/2014/chart" uri="{C3380CC4-5D6E-409C-BE32-E72D297353CC}">
              <c16:uniqueId val="{00000001-D282-468D-8940-8615E6552A50}"/>
            </c:ext>
          </c:extLst>
        </c:ser>
        <c:ser>
          <c:idx val="2"/>
          <c:order val="2"/>
          <c:tx>
            <c:strRef>
              <c:f>Sheet1!$D$1</c:f>
              <c:strCache>
                <c:ptCount val="1"/>
                <c:pt idx="0">
                  <c:v>イギリス</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Sheet1!$D$2:$D$17</c:f>
              <c:numCache>
                <c:formatCode>General</c:formatCode>
                <c:ptCount val="16"/>
                <c:pt idx="0">
                  <c:v>10.83</c:v>
                </c:pt>
                <c:pt idx="1">
                  <c:v>11.77</c:v>
                </c:pt>
                <c:pt idx="2">
                  <c:v>13.03</c:v>
                </c:pt>
                <c:pt idx="3">
                  <c:v>14.95</c:v>
                </c:pt>
                <c:pt idx="4">
                  <c:v>15.75</c:v>
                </c:pt>
                <c:pt idx="5">
                  <c:v>15.89</c:v>
                </c:pt>
                <c:pt idx="6">
                  <c:v>16.57</c:v>
                </c:pt>
                <c:pt idx="7">
                  <c:v>18.649999999999999</c:v>
                </c:pt>
                <c:pt idx="8">
                  <c:v>21.52</c:v>
                </c:pt>
                <c:pt idx="9">
                  <c:v>23.87</c:v>
                </c:pt>
                <c:pt idx="10">
                  <c:v>25.34</c:v>
                </c:pt>
                <c:pt idx="11">
                  <c:v>26.96</c:v>
                </c:pt>
                <c:pt idx="12">
                  <c:v>27.33</c:v>
                </c:pt>
                <c:pt idx="13">
                  <c:v>28.41</c:v>
                </c:pt>
                <c:pt idx="14">
                  <c:v>29.22</c:v>
                </c:pt>
                <c:pt idx="15">
                  <c:v>29.91</c:v>
                </c:pt>
              </c:numCache>
            </c:numRef>
          </c:val>
          <c:smooth val="0"/>
          <c:extLst>
            <c:ext xmlns:c16="http://schemas.microsoft.com/office/drawing/2014/chart" uri="{C3380CC4-5D6E-409C-BE32-E72D297353CC}">
              <c16:uniqueId val="{00000002-D282-468D-8940-8615E6552A50}"/>
            </c:ext>
          </c:extLst>
        </c:ser>
        <c:ser>
          <c:idx val="3"/>
          <c:order val="3"/>
          <c:tx>
            <c:strRef>
              <c:f>Sheet1!$E$1</c:f>
              <c:strCache>
                <c:ptCount val="1"/>
                <c:pt idx="0">
                  <c:v>ドイツ</c:v>
                </c:pt>
              </c:strCache>
            </c:strRef>
          </c:tx>
          <c:spPr>
            <a:ln w="28575" cap="rnd">
              <a:solidFill>
                <a:srgbClr val="7030A0"/>
              </a:solidFill>
              <a:round/>
            </a:ln>
            <a:effectLst/>
          </c:spPr>
          <c:marker>
            <c:symbol val="x"/>
            <c:size val="7"/>
            <c:spPr>
              <a:noFill/>
              <a:ln w="9525">
                <a:solidFill>
                  <a:srgbClr val="7030A0"/>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Sheet1!$E$2:$E$17</c:f>
              <c:numCache>
                <c:formatCode>General</c:formatCode>
                <c:ptCount val="16"/>
                <c:pt idx="0">
                  <c:v>9.67</c:v>
                </c:pt>
                <c:pt idx="1">
                  <c:v>11.47</c:v>
                </c:pt>
                <c:pt idx="2">
                  <c:v>13.6</c:v>
                </c:pt>
                <c:pt idx="3">
                  <c:v>15.65</c:v>
                </c:pt>
                <c:pt idx="4">
                  <c:v>14.91</c:v>
                </c:pt>
                <c:pt idx="5">
                  <c:v>16.489999999999998</c:v>
                </c:pt>
                <c:pt idx="6">
                  <c:v>20.55</c:v>
                </c:pt>
                <c:pt idx="7">
                  <c:v>21.69</c:v>
                </c:pt>
                <c:pt idx="8">
                  <c:v>26.18</c:v>
                </c:pt>
                <c:pt idx="9">
                  <c:v>29.14</c:v>
                </c:pt>
                <c:pt idx="10">
                  <c:v>30.01</c:v>
                </c:pt>
                <c:pt idx="11">
                  <c:v>30.54</c:v>
                </c:pt>
                <c:pt idx="12">
                  <c:v>30.56</c:v>
                </c:pt>
                <c:pt idx="13">
                  <c:v>30.22</c:v>
                </c:pt>
                <c:pt idx="14">
                  <c:v>30.77</c:v>
                </c:pt>
                <c:pt idx="15">
                  <c:v>31.3</c:v>
                </c:pt>
              </c:numCache>
            </c:numRef>
          </c:val>
          <c:smooth val="0"/>
          <c:extLst>
            <c:ext xmlns:c16="http://schemas.microsoft.com/office/drawing/2014/chart" uri="{C3380CC4-5D6E-409C-BE32-E72D297353CC}">
              <c16:uniqueId val="{00000003-D282-468D-8940-8615E6552A50}"/>
            </c:ext>
          </c:extLst>
        </c:ser>
        <c:ser>
          <c:idx val="4"/>
          <c:order val="4"/>
          <c:tx>
            <c:strRef>
              <c:f>Sheet1!$F$1</c:f>
              <c:strCache>
                <c:ptCount val="1"/>
                <c:pt idx="0">
                  <c:v>フランス</c:v>
                </c:pt>
              </c:strCache>
            </c:strRef>
          </c:tx>
          <c:spPr>
            <a:ln w="28575" cap="rnd">
              <a:solidFill>
                <a:srgbClr val="3994AC"/>
              </a:solidFill>
              <a:round/>
            </a:ln>
            <a:effectLst/>
          </c:spPr>
          <c:marker>
            <c:symbol val="star"/>
            <c:size val="7"/>
            <c:spPr>
              <a:noFill/>
              <a:ln w="9525">
                <a:solidFill>
                  <a:srgbClr val="3994AC"/>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Sheet1!$F$2:$F$17</c:f>
              <c:numCache>
                <c:formatCode>General</c:formatCode>
                <c:ptCount val="16"/>
                <c:pt idx="0">
                  <c:v>11.39</c:v>
                </c:pt>
                <c:pt idx="1">
                  <c:v>11.65</c:v>
                </c:pt>
                <c:pt idx="2">
                  <c:v>12.85</c:v>
                </c:pt>
                <c:pt idx="3">
                  <c:v>13.92</c:v>
                </c:pt>
                <c:pt idx="4">
                  <c:v>14.04</c:v>
                </c:pt>
                <c:pt idx="5">
                  <c:v>16.059999999999999</c:v>
                </c:pt>
                <c:pt idx="6">
                  <c:v>16.850000000000001</c:v>
                </c:pt>
                <c:pt idx="7">
                  <c:v>20.75</c:v>
                </c:pt>
                <c:pt idx="8">
                  <c:v>24.13</c:v>
                </c:pt>
                <c:pt idx="9">
                  <c:v>26.9</c:v>
                </c:pt>
                <c:pt idx="10">
                  <c:v>27.83</c:v>
                </c:pt>
                <c:pt idx="11">
                  <c:v>28.49</c:v>
                </c:pt>
                <c:pt idx="12">
                  <c:v>29.2</c:v>
                </c:pt>
                <c:pt idx="13">
                  <c:v>30.65</c:v>
                </c:pt>
                <c:pt idx="14">
                  <c:v>31.5</c:v>
                </c:pt>
                <c:pt idx="15">
                  <c:v>32.26</c:v>
                </c:pt>
              </c:numCache>
            </c:numRef>
          </c:val>
          <c:smooth val="0"/>
          <c:extLst>
            <c:ext xmlns:c16="http://schemas.microsoft.com/office/drawing/2014/chart" uri="{C3380CC4-5D6E-409C-BE32-E72D297353CC}">
              <c16:uniqueId val="{00000004-D282-468D-8940-8615E6552A50}"/>
            </c:ext>
          </c:extLst>
        </c:ser>
        <c:ser>
          <c:idx val="5"/>
          <c:order val="5"/>
          <c:tx>
            <c:strRef>
              <c:f>Sheet1!$G$1</c:f>
              <c:strCache>
                <c:ptCount val="1"/>
                <c:pt idx="0">
                  <c:v>スウェーデン</c:v>
                </c:pt>
              </c:strCache>
            </c:strRef>
          </c:tx>
          <c:spPr>
            <a:ln w="28575" cap="rnd">
              <a:solidFill>
                <a:srgbClr val="DB843D"/>
              </a:solidFill>
              <a:round/>
            </a:ln>
            <a:effectLst/>
          </c:spPr>
          <c:marker>
            <c:symbol val="circle"/>
            <c:size val="7"/>
            <c:spPr>
              <a:solidFill>
                <a:srgbClr val="DB843D"/>
              </a:solidFill>
              <a:ln w="9525">
                <a:solidFill>
                  <a:srgbClr val="DB843D"/>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Sheet1!$G$2:$G$17</c:f>
              <c:numCache>
                <c:formatCode>General</c:formatCode>
                <c:ptCount val="16"/>
                <c:pt idx="0">
                  <c:v>10.19</c:v>
                </c:pt>
                <c:pt idx="1">
                  <c:v>11.76</c:v>
                </c:pt>
                <c:pt idx="2">
                  <c:v>13.7</c:v>
                </c:pt>
                <c:pt idx="3">
                  <c:v>16.32</c:v>
                </c:pt>
                <c:pt idx="4">
                  <c:v>17.82</c:v>
                </c:pt>
                <c:pt idx="5">
                  <c:v>17.3</c:v>
                </c:pt>
                <c:pt idx="6">
                  <c:v>18.22</c:v>
                </c:pt>
                <c:pt idx="7">
                  <c:v>20.329999999999998</c:v>
                </c:pt>
                <c:pt idx="8">
                  <c:v>22.15</c:v>
                </c:pt>
                <c:pt idx="9">
                  <c:v>24.05</c:v>
                </c:pt>
                <c:pt idx="10">
                  <c:v>24.58</c:v>
                </c:pt>
                <c:pt idx="11">
                  <c:v>26.71</c:v>
                </c:pt>
                <c:pt idx="12">
                  <c:v>26.66</c:v>
                </c:pt>
                <c:pt idx="13">
                  <c:v>27.65</c:v>
                </c:pt>
                <c:pt idx="14">
                  <c:v>28.61</c:v>
                </c:pt>
                <c:pt idx="15">
                  <c:v>29.47</c:v>
                </c:pt>
              </c:numCache>
            </c:numRef>
          </c:val>
          <c:smooth val="0"/>
          <c:extLst>
            <c:ext xmlns:c16="http://schemas.microsoft.com/office/drawing/2014/chart" uri="{C3380CC4-5D6E-409C-BE32-E72D297353CC}">
              <c16:uniqueId val="{00000005-D282-468D-8940-8615E6552A50}"/>
            </c:ext>
          </c:extLst>
        </c:ser>
        <c:dLbls>
          <c:showLegendKey val="0"/>
          <c:showVal val="0"/>
          <c:showCatName val="0"/>
          <c:showSerName val="0"/>
          <c:showPercent val="0"/>
          <c:showBubbleSize val="0"/>
        </c:dLbls>
        <c:marker val="1"/>
        <c:smooth val="0"/>
        <c:axId val="612540592"/>
        <c:axId val="612541248"/>
      </c:lineChart>
      <c:catAx>
        <c:axId val="61254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2541248"/>
        <c:crosses val="autoZero"/>
        <c:auto val="1"/>
        <c:lblAlgn val="ctr"/>
        <c:lblOffset val="100"/>
        <c:noMultiLvlLbl val="0"/>
      </c:catAx>
      <c:valAx>
        <c:axId val="61254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2540592"/>
        <c:crosses val="autoZero"/>
        <c:crossBetween val="between"/>
      </c:valAx>
      <c:spPr>
        <a:noFill/>
        <a:ln>
          <a:noFill/>
        </a:ln>
        <a:effectLst/>
      </c:spPr>
    </c:plotArea>
    <c:plotVisOnly val="1"/>
    <c:dispBlanksAs val="gap"/>
    <c:showDLblsOverMax val="0"/>
  </c:chart>
  <c:spPr>
    <a:solidFill>
      <a:schemeClr val="bg1"/>
    </a:solidFill>
    <a:ln>
      <a:solidFill>
        <a:schemeClr val="tx1">
          <a:lumMod val="50000"/>
          <a:lumOff val="50000"/>
        </a:schemeClr>
      </a:solid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概算額</c:v>
                </c:pt>
              </c:strCache>
            </c:strRef>
          </c:tx>
          <c:spPr>
            <a:solidFill>
              <a:srgbClr val="FF9999"/>
            </a:solidFill>
          </c:spPr>
          <c:dPt>
            <c:idx val="0"/>
            <c:bubble3D val="0"/>
            <c:spPr>
              <a:solidFill>
                <a:srgbClr val="FAC090"/>
              </a:solidFill>
            </c:spPr>
            <c:extLst>
              <c:ext xmlns:c16="http://schemas.microsoft.com/office/drawing/2014/chart" uri="{C3380CC4-5D6E-409C-BE32-E72D297353CC}">
                <c16:uniqueId val="{00000001-ABF1-4656-AF3D-4430D1B8AEA0}"/>
              </c:ext>
            </c:extLst>
          </c:dPt>
          <c:dPt>
            <c:idx val="1"/>
            <c:bubble3D val="0"/>
            <c:spPr>
              <a:solidFill>
                <a:srgbClr val="93CDDD"/>
              </a:solidFill>
            </c:spPr>
            <c:extLst>
              <c:ext xmlns:c16="http://schemas.microsoft.com/office/drawing/2014/chart" uri="{C3380CC4-5D6E-409C-BE32-E72D297353CC}">
                <c16:uniqueId val="{00000003-ABF1-4656-AF3D-4430D1B8AEA0}"/>
              </c:ext>
            </c:extLst>
          </c:dPt>
          <c:dPt>
            <c:idx val="2"/>
            <c:bubble3D val="0"/>
            <c:spPr>
              <a:solidFill>
                <a:srgbClr val="DCE6F2"/>
              </a:solidFill>
            </c:spPr>
            <c:extLst>
              <c:ext xmlns:c16="http://schemas.microsoft.com/office/drawing/2014/chart" uri="{C3380CC4-5D6E-409C-BE32-E72D297353CC}">
                <c16:uniqueId val="{00000005-ABF1-4656-AF3D-4430D1B8AEA0}"/>
              </c:ext>
            </c:extLst>
          </c:dPt>
          <c:dPt>
            <c:idx val="4"/>
            <c:bubble3D val="0"/>
            <c:spPr>
              <a:solidFill>
                <a:srgbClr val="C3D69B"/>
              </a:solidFill>
            </c:spPr>
            <c:extLst>
              <c:ext xmlns:c16="http://schemas.microsoft.com/office/drawing/2014/chart" uri="{C3380CC4-5D6E-409C-BE32-E72D297353CC}">
                <c16:uniqueId val="{00000007-ABF1-4656-AF3D-4430D1B8AEA0}"/>
              </c:ext>
            </c:extLst>
          </c:dPt>
          <c:dPt>
            <c:idx val="5"/>
            <c:bubble3D val="0"/>
            <c:spPr>
              <a:solidFill>
                <a:srgbClr val="CCC1DA"/>
              </a:solidFill>
            </c:spPr>
            <c:extLst>
              <c:ext xmlns:c16="http://schemas.microsoft.com/office/drawing/2014/chart" uri="{C3380CC4-5D6E-409C-BE32-E72D297353CC}">
                <c16:uniqueId val="{00000009-ABF1-4656-AF3D-4430D1B8AEA0}"/>
              </c:ext>
            </c:extLst>
          </c:dPt>
          <c:dPt>
            <c:idx val="6"/>
            <c:bubble3D val="0"/>
            <c:spPr>
              <a:solidFill>
                <a:srgbClr val="C6D9F1"/>
              </a:solidFill>
            </c:spPr>
            <c:extLst>
              <c:ext xmlns:c16="http://schemas.microsoft.com/office/drawing/2014/chart" uri="{C3380CC4-5D6E-409C-BE32-E72D297353CC}">
                <c16:uniqueId val="{0000000B-ABF1-4656-AF3D-4430D1B8AEA0}"/>
              </c:ext>
            </c:extLst>
          </c:dPt>
          <c:dLbls>
            <c:dLbl>
              <c:idx val="2"/>
              <c:layout>
                <c:manualLayout>
                  <c:x val="-0.18022042181069958"/>
                  <c:y val="-1.715380658436226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BF1-4656-AF3D-4430D1B8AEA0}"/>
                </c:ext>
              </c:extLst>
            </c:dLbl>
            <c:dLbl>
              <c:idx val="3"/>
              <c:layout>
                <c:manualLayout>
                  <c:x val="0.12085905349794238"/>
                  <c:y val="-3.238580246913574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ABF1-4656-AF3D-4430D1B8AEA0}"/>
                </c:ext>
              </c:extLst>
            </c:dLbl>
            <c:dLbl>
              <c:idx val="4"/>
              <c:layout>
                <c:manualLayout>
                  <c:x val="-0.12086080047755332"/>
                  <c:y val="9.995516251007294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ABF1-4656-AF3D-4430D1B8AEA0}"/>
                </c:ext>
              </c:extLst>
            </c:dLbl>
            <c:dLbl>
              <c:idx val="5"/>
              <c:layout>
                <c:manualLayout>
                  <c:x val="2.6780383352800821E-2"/>
                  <c:y val="-7.3881502734315322E-4"/>
                </c:manualLayout>
              </c:layout>
              <c:numFmt formatCode="&quot;約&quot;0%" sourceLinked="0"/>
              <c:spPr>
                <a:noFill/>
                <a:ln>
                  <a:noFill/>
                </a:ln>
                <a:effectLst/>
              </c:spPr>
              <c:txPr>
                <a:bodyPr wrap="square" lIns="38100" tIns="19050" rIns="38100" bIns="19050" anchor="ctr">
                  <a:no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0252057613168725"/>
                      <c:h val="0.18161522633744853"/>
                    </c:manualLayout>
                  </c15:layout>
                </c:ext>
                <c:ext xmlns:c16="http://schemas.microsoft.com/office/drawing/2014/chart" uri="{C3380CC4-5D6E-409C-BE32-E72D297353CC}">
                  <c16:uniqueId val="{00000009-ABF1-4656-AF3D-4430D1B8AEA0}"/>
                </c:ext>
              </c:extLst>
            </c:dLbl>
            <c:dLbl>
              <c:idx val="6"/>
              <c:layout>
                <c:manualLayout>
                  <c:x val="5.7327160493827162E-2"/>
                  <c:y val="0.12628575102880654"/>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ABF1-4656-AF3D-4430D1B8AEA0}"/>
                </c:ext>
              </c:extLst>
            </c:dLbl>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Sheet1!$A$2:$A$8</c:f>
              <c:strCache>
                <c:ptCount val="7"/>
                <c:pt idx="0">
                  <c:v>所得税</c:v>
                </c:pt>
                <c:pt idx="1">
                  <c:v>法人税</c:v>
                </c:pt>
                <c:pt idx="2">
                  <c:v>相続税</c:v>
                </c:pt>
                <c:pt idx="3">
                  <c:v>消費税</c:v>
                </c:pt>
                <c:pt idx="4">
                  <c:v>酒税</c:v>
                </c:pt>
                <c:pt idx="5">
                  <c:v>揮発油税</c:v>
                </c:pt>
                <c:pt idx="6">
                  <c:v>その他</c:v>
                </c:pt>
              </c:strCache>
            </c:strRef>
          </c:cat>
          <c:val>
            <c:numRef>
              <c:f>Sheet1!$B$2:$B$8</c:f>
              <c:numCache>
                <c:formatCode>General</c:formatCode>
                <c:ptCount val="7"/>
                <c:pt idx="0">
                  <c:v>210480</c:v>
                </c:pt>
                <c:pt idx="1">
                  <c:v>146020</c:v>
                </c:pt>
                <c:pt idx="2">
                  <c:v>27760</c:v>
                </c:pt>
                <c:pt idx="3">
                  <c:v>233840</c:v>
                </c:pt>
                <c:pt idx="4">
                  <c:v>11800</c:v>
                </c:pt>
                <c:pt idx="5">
                  <c:v>19990</c:v>
                </c:pt>
                <c:pt idx="6">
                  <c:v>44510</c:v>
                </c:pt>
              </c:numCache>
            </c:numRef>
          </c:val>
          <c:extLst>
            <c:ext xmlns:c16="http://schemas.microsoft.com/office/drawing/2014/chart" uri="{C3380CC4-5D6E-409C-BE32-E72D297353CC}">
              <c16:uniqueId val="{0000000C-ABF1-4656-AF3D-4430D1B8AEA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0.9312</cdr:x>
      <cdr:y>0.94476</cdr:y>
    </cdr:from>
    <cdr:to>
      <cdr:x>0.99222</cdr:x>
      <cdr:y>1</cdr:y>
    </cdr:to>
    <cdr:sp macro="" textlink="">
      <cdr:nvSpPr>
        <cdr:cNvPr id="9" name="テキスト ボックス 1"/>
        <cdr:cNvSpPr txBox="1"/>
      </cdr:nvSpPr>
      <cdr:spPr>
        <a:xfrm xmlns:a="http://schemas.openxmlformats.org/drawingml/2006/main">
          <a:off x="8046576" y="3163064"/>
          <a:ext cx="527279" cy="184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（年度）</a:t>
          </a:r>
          <a:endParaRPr lang="en-US" altLang="ja-JP" sz="800" dirty="0">
            <a:latin typeface="ＭＳ Ｐゴシック" pitchFamily="50" charset="-128"/>
            <a:ea typeface="ＭＳ Ｐゴシック" pitchFamily="50" charset="-128"/>
          </a:endParaRPr>
        </a:p>
      </cdr:txBody>
    </cdr:sp>
  </cdr:relSizeAnchor>
  <cdr:relSizeAnchor xmlns:cdr="http://schemas.openxmlformats.org/drawingml/2006/chartDrawing">
    <cdr:from>
      <cdr:x>0.04418</cdr:x>
      <cdr:y>0</cdr:y>
    </cdr:from>
    <cdr:to>
      <cdr:x>0.11235</cdr:x>
      <cdr:y>0.06294</cdr:y>
    </cdr:to>
    <cdr:sp macro="" textlink="">
      <cdr:nvSpPr>
        <cdr:cNvPr id="10" name="テキスト ボックス 1"/>
        <cdr:cNvSpPr txBox="1"/>
      </cdr:nvSpPr>
      <cdr:spPr>
        <a:xfrm xmlns:a="http://schemas.openxmlformats.org/drawingml/2006/main">
          <a:off x="381763" y="0"/>
          <a:ext cx="589037" cy="2107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（兆円）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5" y="0"/>
            <a:ext cx="4278155" cy="336789"/>
          </a:xfrm>
          <a:prstGeom prst="rect">
            <a:avLst/>
          </a:prstGeom>
        </p:spPr>
        <p:txBody>
          <a:bodyPr vert="horz" lIns="91440" tIns="45720" rIns="91440" bIns="45720" rtlCol="0"/>
          <a:lstStyle>
            <a:lvl1pPr algn="r">
              <a:defRPr sz="1200"/>
            </a:lvl1pPr>
          </a:lstStyle>
          <a:p>
            <a:fld id="{2D6B19A3-4421-40F8-B0E2-60B57DAE0E1E}" type="datetimeFigureOut">
              <a:rPr kumimoji="1" lang="ja-JP" altLang="en-US" smtClean="0"/>
              <a:t>2023/4/27</a:t>
            </a:fld>
            <a:endParaRPr kumimoji="1" lang="ja-JP" altLang="en-US"/>
          </a:p>
        </p:txBody>
      </p:sp>
      <p:sp>
        <p:nvSpPr>
          <p:cNvPr id="4" name="フッター プレースホルダー 3"/>
          <p:cNvSpPr>
            <a:spLocks noGrp="1"/>
          </p:cNvSpPr>
          <p:nvPr>
            <p:ph type="ftr" sz="quarter" idx="2"/>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5" y="6397805"/>
            <a:ext cx="4278155" cy="336789"/>
          </a:xfrm>
          <a:prstGeom prst="rect">
            <a:avLst/>
          </a:prstGeom>
        </p:spPr>
        <p:txBody>
          <a:bodyPr vert="horz" lIns="91440" tIns="45720" rIns="91440" bIns="45720" rtlCol="0" anchor="b"/>
          <a:lstStyle>
            <a:lvl1pPr algn="r">
              <a:defRPr sz="1200"/>
            </a:lvl1pPr>
          </a:lstStyle>
          <a:p>
            <a:fld id="{7EDCD7AE-B9A4-4CE8-AC5F-08E06A68D86C}" type="slidenum">
              <a:rPr kumimoji="1" lang="ja-JP" altLang="en-US" smtClean="0"/>
              <a:t>‹#›</a:t>
            </a:fld>
            <a:endParaRPr kumimoji="1" lang="ja-JP" altLang="en-US"/>
          </a:p>
        </p:txBody>
      </p:sp>
    </p:spTree>
    <p:extLst>
      <p:ext uri="{BB962C8B-B14F-4D97-AF65-F5344CB8AC3E}">
        <p14:creationId xmlns:p14="http://schemas.microsoft.com/office/powerpoint/2010/main" val="15334930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5" y="0"/>
            <a:ext cx="4278155" cy="336789"/>
          </a:xfrm>
          <a:prstGeom prst="rect">
            <a:avLst/>
          </a:prstGeom>
        </p:spPr>
        <p:txBody>
          <a:bodyPr vert="horz" lIns="91440" tIns="45720" rIns="91440" bIns="45720" rtlCol="0"/>
          <a:lstStyle>
            <a:lvl1pPr algn="r">
              <a:defRPr sz="1200"/>
            </a:lvl1pPr>
          </a:lstStyle>
          <a:p>
            <a:fld id="{ED569E30-9CA0-4FC4-8346-77216875158C}" type="datetimeFigureOut">
              <a:rPr kumimoji="1" lang="ja-JP" altLang="en-US" smtClean="0"/>
              <a:t>2023/4/27</a:t>
            </a:fld>
            <a:endParaRPr kumimoji="1" lang="ja-JP" altLang="en-US"/>
          </a:p>
        </p:txBody>
      </p:sp>
      <p:sp>
        <p:nvSpPr>
          <p:cNvPr id="4" name="スライド イメージ プレースホルダー 3"/>
          <p:cNvSpPr>
            <a:spLocks noGrp="1" noRot="1" noChangeAspect="1"/>
          </p:cNvSpPr>
          <p:nvPr>
            <p:ph type="sldImg" idx="2"/>
          </p:nvPr>
        </p:nvSpPr>
        <p:spPr>
          <a:xfrm>
            <a:off x="3251200"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199488"/>
            <a:ext cx="7898130" cy="303109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5" y="6397805"/>
            <a:ext cx="4278155" cy="336789"/>
          </a:xfrm>
          <a:prstGeom prst="rect">
            <a:avLst/>
          </a:prstGeom>
        </p:spPr>
        <p:txBody>
          <a:bodyPr vert="horz" lIns="91440" tIns="45720" rIns="91440" bIns="45720" rtlCol="0" anchor="b"/>
          <a:lstStyle>
            <a:lvl1pPr algn="r">
              <a:defRPr sz="1200"/>
            </a:lvl1pPr>
          </a:lstStyle>
          <a:p>
            <a:fld id="{D1D62D36-A24D-4284-AF9A-C929F7EC2DC0}" type="slidenum">
              <a:rPr kumimoji="1" lang="ja-JP" altLang="en-US" smtClean="0"/>
              <a:t>‹#›</a:t>
            </a:fld>
            <a:endParaRPr kumimoji="1" lang="ja-JP" altLang="en-US"/>
          </a:p>
        </p:txBody>
      </p:sp>
    </p:spTree>
    <p:extLst>
      <p:ext uri="{BB962C8B-B14F-4D97-AF65-F5344CB8AC3E}">
        <p14:creationId xmlns:p14="http://schemas.microsoft.com/office/powerpoint/2010/main" val="40424383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7B149B-5378-455B-B167-3A9B28D5ED41}"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10365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70777233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292291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71533536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388889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85800385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EF9ADE-AF35-4C2A-8E4A-0ED3D68BACF5}"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20008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39B67-B3B1-4CC7-9BFC-772F1CE565A4}"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38319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49C0CF-CC48-4E7F-A1B6-68A29DDD95EF}"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66941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362068-B05C-47A9-ABB2-8AC8AB349AD9}" type="datetime1">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40045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71A318-1EF2-424A-BAD0-F0712E03AD95}" type="datetime1">
              <a:rPr kumimoji="1" lang="ja-JP" altLang="en-US" smtClean="0"/>
              <a:t>2023/4/27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73860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1BE08D-10BC-43C6-89C9-6375F3652719}" type="datetime1">
              <a:rPr kumimoji="1" lang="ja-JP" altLang="en-US" smtClean="0"/>
              <a:t>2023/4/27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24723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0BA42A-59E5-4FBE-A87E-325907D5B084}" type="datetime1">
              <a:rPr kumimoji="1" lang="ja-JP" altLang="en-US" smtClean="0"/>
              <a:t>2023/4/27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57482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1A3BB-AC09-45B0-B69A-B8DA4338974D}" type="datetime1">
              <a:rPr kumimoji="1" lang="ja-JP" altLang="en-US" smtClean="0"/>
              <a:t>2023/4/27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0123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C215CF-7313-459B-A255-0F60CE9343FF}" type="datetime1">
              <a:rPr kumimoji="1" lang="ja-JP" altLang="en-US" smtClean="0"/>
              <a:t>2023/4/27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66421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91573-F4BF-4306-A4D3-CD868DCA4361}" type="datetime1">
              <a:rPr kumimoji="1" lang="ja-JP" altLang="en-US" smtClean="0"/>
              <a:t>2023/4/27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96375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8C13-CA00-4DA7-976D-2012DEE6C21A}" type="datetime1">
              <a:rPr kumimoji="1" lang="ja-JP" altLang="en-US" smtClean="0"/>
              <a:t>2023/4/27</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8921028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sldNum="0"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403648" y="1484784"/>
            <a:ext cx="6172200" cy="273630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400" dirty="0">
                <a:solidFill>
                  <a:schemeClr val="accent4">
                    <a:lumMod val="50000"/>
                  </a:schemeClr>
                </a:solidFill>
              </a:rPr>
              <a:t> 　</a:t>
            </a:r>
            <a:r>
              <a:rPr lang="en-US" altLang="ja-JP" dirty="0"/>
              <a:t/>
            </a:r>
            <a:br>
              <a:rPr lang="en-US" altLang="ja-JP" dirty="0"/>
            </a:br>
            <a:r>
              <a:rPr lang="ja-JP" altLang="en-US" sz="3600" dirty="0">
                <a:solidFill>
                  <a:srgbClr val="00B050"/>
                </a:solidFill>
                <a:latin typeface="HGSｺﾞｼｯｸE" panose="020B0900000000000000" pitchFamily="50" charset="-128"/>
                <a:ea typeface="HGSｺﾞｼｯｸE" panose="020B0900000000000000" pitchFamily="50" charset="-128"/>
              </a:rPr>
              <a:t>税理士による</a:t>
            </a:r>
            <a:r>
              <a:rPr lang="en-US" altLang="ja-JP" dirty="0">
                <a:solidFill>
                  <a:srgbClr val="00B050"/>
                </a:solidFill>
                <a:latin typeface="HGSｺﾞｼｯｸE" panose="020B0900000000000000" pitchFamily="50" charset="-128"/>
                <a:ea typeface="HGSｺﾞｼｯｸE" panose="020B0900000000000000" pitchFamily="50" charset="-128"/>
              </a:rPr>
              <a:t/>
            </a:r>
            <a:br>
              <a:rPr lang="en-US" altLang="ja-JP" dirty="0">
                <a:solidFill>
                  <a:srgbClr val="00B050"/>
                </a:solidFill>
                <a:latin typeface="HGSｺﾞｼｯｸE" panose="020B0900000000000000" pitchFamily="50" charset="-128"/>
                <a:ea typeface="HGSｺﾞｼｯｸE" panose="020B0900000000000000" pitchFamily="50" charset="-128"/>
              </a:rPr>
            </a:br>
            <a:r>
              <a:rPr lang="ja-JP" altLang="en-US" dirty="0">
                <a:solidFill>
                  <a:srgbClr val="00B050"/>
                </a:solidFill>
                <a:latin typeface="HGSｺﾞｼｯｸE" panose="020B0900000000000000" pitchFamily="50" charset="-128"/>
                <a:ea typeface="HGSｺﾞｼｯｸE" panose="020B0900000000000000" pitchFamily="50" charset="-128"/>
              </a:rPr>
              <a:t>　</a:t>
            </a:r>
            <a:r>
              <a:rPr lang="ja-JP" altLang="en-US" sz="9600" dirty="0">
                <a:solidFill>
                  <a:srgbClr val="00B050"/>
                </a:solidFill>
                <a:latin typeface="HGSｺﾞｼｯｸE" panose="020B0900000000000000" pitchFamily="50" charset="-128"/>
                <a:ea typeface="HGSｺﾞｼｯｸE" panose="020B0900000000000000" pitchFamily="50" charset="-128"/>
              </a:rPr>
              <a:t>租税教室</a:t>
            </a:r>
            <a:r>
              <a:rPr lang="ja-JP" altLang="en-US" sz="9600" dirty="0"/>
              <a:t>　</a:t>
            </a:r>
            <a:endParaRPr lang="ja-JP" altLang="en-US" dirty="0"/>
          </a:p>
        </p:txBody>
      </p:sp>
      <p:pic>
        <p:nvPicPr>
          <p:cNvPr id="15"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7800000" scaled="0"/>
            <a:tileRect/>
          </a:gradFill>
        </p:spPr>
      </p:pic>
      <p:sp>
        <p:nvSpPr>
          <p:cNvPr id="16" name="テキスト ボックス 15"/>
          <p:cNvSpPr txBox="1"/>
          <p:nvPr/>
        </p:nvSpPr>
        <p:spPr>
          <a:xfrm>
            <a:off x="2896314" y="5107445"/>
            <a:ext cx="4020211" cy="584775"/>
          </a:xfrm>
          <a:prstGeom prst="rect">
            <a:avLst/>
          </a:prstGeom>
          <a:noFill/>
        </p:spPr>
        <p:txBody>
          <a:bodyPr wrap="square">
            <a:spAutoFit/>
          </a:bodyPr>
          <a:lstStyle/>
          <a:p>
            <a:pPr algn="r" fontAlgn="auto">
              <a:spcBef>
                <a:spcPct val="50000"/>
              </a:spcBef>
              <a:spcAft>
                <a:spcPts val="0"/>
              </a:spcAft>
              <a:defRPr/>
            </a:pPr>
            <a:r>
              <a:rPr lang="ja-JP" altLang="en-US" sz="320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日本税理士会連合会</a:t>
            </a:r>
          </a:p>
        </p:txBody>
      </p:sp>
      <p:pic>
        <p:nvPicPr>
          <p:cNvPr id="1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935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784473010"/>
              </p:ext>
            </p:extLst>
          </p:nvPr>
        </p:nvGraphicFramePr>
        <p:xfrm>
          <a:off x="148881" y="2635593"/>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２．租税の強制性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・国及び地方公共団体は、公共サービスの資金を法律によって国民から強制的に納めさせるという権力性を有しています。憲法第</a:t>
                      </a:r>
                      <a:r>
                        <a:rPr kumimoji="1" lang="en-US" altLang="ja-JP" sz="1400" b="1" dirty="0">
                          <a:latin typeface="UD デジタル 教科書体 NP-R" panose="02020400000000000000" pitchFamily="18" charset="-128"/>
                          <a:ea typeface="UD デジタル 教科書体 NP-R" panose="02020400000000000000" pitchFamily="18" charset="-128"/>
                        </a:rPr>
                        <a:t>30</a:t>
                      </a:r>
                      <a:r>
                        <a:rPr kumimoji="1" lang="ja-JP" altLang="en-US" sz="1400" b="1" dirty="0">
                          <a:latin typeface="UD デジタル 教科書体 NP-R" panose="02020400000000000000" pitchFamily="18" charset="-128"/>
                          <a:ea typeface="UD デジタル 教科書体 NP-R" panose="02020400000000000000" pitchFamily="18" charset="-128"/>
                        </a:rPr>
                        <a:t>条の「国民は、法律の定めるところにより、納税の義務を</a:t>
                      </a:r>
                      <a:r>
                        <a:rPr kumimoji="1" lang="ja-JP" altLang="en-US" sz="1400" b="1" dirty="0" err="1">
                          <a:latin typeface="UD デジタル 教科書体 NP-R" panose="02020400000000000000" pitchFamily="18" charset="-128"/>
                          <a:ea typeface="UD デジタル 教科書体 NP-R" panose="02020400000000000000" pitchFamily="18" charset="-128"/>
                        </a:rPr>
                        <a:t>負ふ</a:t>
                      </a:r>
                      <a:r>
                        <a:rPr kumimoji="1" lang="ja-JP" altLang="en-US" sz="1400" b="1" dirty="0">
                          <a:latin typeface="UD デジタル 教科書体 NP-R" panose="02020400000000000000" pitchFamily="18" charset="-128"/>
                          <a:ea typeface="UD デジタル 教科書体 NP-R" panose="02020400000000000000" pitchFamily="18" charset="-128"/>
                        </a:rPr>
                        <a:t>。」の条文を解釈すると、</a:t>
                      </a:r>
                      <a:r>
                        <a:rPr kumimoji="1" lang="ja-JP" altLang="en-US" sz="1400" b="1" dirty="0" smtClean="0">
                          <a:latin typeface="UD デジタル 教科書体 NP-R" panose="02020400000000000000" pitchFamily="18" charset="-128"/>
                          <a:ea typeface="UD デジタル 教科書体 NP-R" panose="02020400000000000000" pitchFamily="18" charset="-128"/>
                        </a:rPr>
                        <a:t>租税は</a:t>
                      </a:r>
                      <a:r>
                        <a:rPr kumimoji="1" lang="ja-JP" altLang="en-US" sz="1400" b="1" dirty="0">
                          <a:latin typeface="UD デジタル 教科書体 NP-R" panose="02020400000000000000" pitchFamily="18" charset="-128"/>
                          <a:ea typeface="UD デジタル 教科書体 NP-R" panose="02020400000000000000" pitchFamily="18" charset="-128"/>
                        </a:rPr>
                        <a:t>、強制力・権力性・一方的な面を有しているといえます。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36563012"/>
              </p:ext>
            </p:extLst>
          </p:nvPr>
        </p:nvGraphicFramePr>
        <p:xfrm>
          <a:off x="148881" y="4333358"/>
          <a:ext cx="8895617" cy="1687930"/>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82758">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３．租税の非対価性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305172">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・国民の一人一人が公共サービスから受ける利益とは一応無関係に、国民の担税力（租税を負担する経済的能力のこと）に応じて徴収され、それが混和され、公共サービスのために支出されます。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・各種の利用料、使用料、手数料等と</a:t>
                      </a:r>
                      <a:r>
                        <a:rPr kumimoji="1" lang="ja-JP" altLang="en-US" sz="1400" b="1" dirty="0" smtClean="0">
                          <a:latin typeface="UD デジタル 教科書体 NP-R" panose="02020400000000000000" pitchFamily="18" charset="-128"/>
                          <a:ea typeface="UD デジタル 教科書体 NP-R" panose="02020400000000000000" pitchFamily="18" charset="-128"/>
                        </a:rPr>
                        <a:t>は異なり、特定</a:t>
                      </a:r>
                      <a:r>
                        <a:rPr kumimoji="1" lang="ja-JP" altLang="en-US" sz="1400" b="1" dirty="0">
                          <a:latin typeface="UD デジタル 教科書体 NP-R" panose="02020400000000000000" pitchFamily="18" charset="-128"/>
                          <a:ea typeface="UD デジタル 教科書体 NP-R" panose="02020400000000000000" pitchFamily="18" charset="-128"/>
                        </a:rPr>
                        <a:t>の行政サービスと対価関係にあるものではありません。ただし、特定の受益者から徴収される目的税（例</a:t>
                      </a:r>
                      <a:r>
                        <a:rPr kumimoji="1" lang="ja-JP" altLang="en-US" sz="1400" b="1" dirty="0" smtClean="0">
                          <a:latin typeface="UD デジタル 教科書体 NP-R" panose="02020400000000000000" pitchFamily="18" charset="-128"/>
                          <a:ea typeface="UD デジタル 教科書体 NP-R" panose="02020400000000000000" pitchFamily="18" charset="-128"/>
                        </a:rPr>
                        <a:t>：狩猟税</a:t>
                      </a:r>
                      <a:r>
                        <a:rPr kumimoji="1" lang="ja-JP" altLang="en-US" sz="1400" b="1" dirty="0">
                          <a:latin typeface="UD デジタル 教科書体 NP-R" panose="02020400000000000000" pitchFamily="18" charset="-128"/>
                          <a:ea typeface="UD デジタル 教科書体 NP-R" panose="02020400000000000000" pitchFamily="18" charset="-128"/>
                        </a:rPr>
                        <a:t>、国民健康保険税、入湯税など）もあります。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
        <p:nvSpPr>
          <p:cNvPr id="13" name="タイトル 1"/>
          <p:cNvSpPr txBox="1">
            <a:spLocks/>
          </p:cNvSpPr>
          <p:nvPr/>
        </p:nvSpPr>
        <p:spPr>
          <a:xfrm>
            <a:off x="0" y="0"/>
            <a:ext cx="2304256"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２．租税の概念</a:t>
            </a:r>
          </a:p>
        </p:txBody>
      </p:sp>
      <p:graphicFrame>
        <p:nvGraphicFramePr>
          <p:cNvPr id="14" name="表 13"/>
          <p:cNvGraphicFramePr>
            <a:graphicFrameLocks noGrp="1"/>
          </p:cNvGraphicFramePr>
          <p:nvPr>
            <p:extLst>
              <p:ext uri="{D42A27DB-BD31-4B8C-83A1-F6EECF244321}">
                <p14:modId xmlns:p14="http://schemas.microsoft.com/office/powerpoint/2010/main" val="4260794084"/>
              </p:ext>
            </p:extLst>
          </p:nvPr>
        </p:nvGraphicFramePr>
        <p:xfrm>
          <a:off x="150404" y="980728"/>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１．租税の公益性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・公共サービスの資金を得ることを目的としているので、それ以外の目的をもつ収入とは区別されます。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・資金調達以外の目的を有するもの（例：関税）であっても、資金調達を目的の一つとしていれば、租税の性質を失わない、とされています。罰金・科料等と租税は違います。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Tree>
    <p:extLst>
      <p:ext uri="{BB962C8B-B14F-4D97-AF65-F5344CB8AC3E}">
        <p14:creationId xmlns:p14="http://schemas.microsoft.com/office/powerpoint/2010/main" val="129459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84029825"/>
              </p:ext>
            </p:extLst>
          </p:nvPr>
        </p:nvGraphicFramePr>
        <p:xfrm>
          <a:off x="176400" y="249289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財政の三つの機能</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15250349"/>
              </p:ext>
            </p:extLst>
          </p:nvPr>
        </p:nvGraphicFramePr>
        <p:xfrm>
          <a:off x="182439" y="2930535"/>
          <a:ext cx="8885029" cy="273071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893287">
                  <a:extLst>
                    <a:ext uri="{9D8B030D-6E8A-4147-A177-3AD203B41FA5}">
                      <a16:colId xmlns:a16="http://schemas.microsoft.com/office/drawing/2014/main" val="1253911680"/>
                    </a:ext>
                  </a:extLst>
                </a:gridCol>
                <a:gridCol w="6991742">
                  <a:extLst>
                    <a:ext uri="{9D8B030D-6E8A-4147-A177-3AD203B41FA5}">
                      <a16:colId xmlns:a16="http://schemas.microsoft.com/office/drawing/2014/main" val="351672464"/>
                    </a:ext>
                  </a:extLst>
                </a:gridCol>
              </a:tblGrid>
              <a:tr h="762400">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資源</a:t>
                      </a:r>
                      <a:r>
                        <a:rPr kumimoji="1" lang="ja-JP" altLang="en-US" sz="1400" b="1" dirty="0" smtClean="0">
                          <a:solidFill>
                            <a:schemeClr val="tx1"/>
                          </a:solidFill>
                          <a:latin typeface="UD デジタル 教科書体 NP-R" panose="02020400000000000000" pitchFamily="18" charset="-128"/>
                          <a:ea typeface="UD デジタル 教科書体 NP-R" panose="02020400000000000000" pitchFamily="18" charset="-128"/>
                        </a:rPr>
                        <a:t>配分</a:t>
                      </a:r>
                      <a:endPar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（公共財</a:t>
                      </a:r>
                      <a:r>
                        <a:rPr kumimoji="1" lang="ja-JP" altLang="en-US" sz="1400" b="1" dirty="0" smtClean="0">
                          <a:solidFill>
                            <a:schemeClr val="tx1"/>
                          </a:solidFill>
                          <a:latin typeface="UD デジタル 教科書体 NP-R" panose="02020400000000000000" pitchFamily="18" charset="-128"/>
                          <a:ea typeface="UD デジタル 教科書体 NP-R" panose="02020400000000000000" pitchFamily="18" charset="-128"/>
                        </a:rPr>
                        <a:t>の供給）</a:t>
                      </a:r>
                      <a:endPar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endParaRP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国や地方公共団体は、国民に各種の公共サービス（国防・裁判・警察・公共事業や公教育・公営住宅建設など）を提供することを任務としています。租税の本来の機能とは、公共サービスを提供するための資金調達をすることで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37128648"/>
                  </a:ext>
                </a:extLst>
              </a:tr>
              <a:tr h="633330">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所得の再分配</a:t>
                      </a: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（貧富の差の緩和）</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smtClean="0">
                          <a:solidFill>
                            <a:schemeClr val="tx1"/>
                          </a:solidFill>
                          <a:latin typeface="UD デジタル 教科書体 NP-R" panose="02020400000000000000" pitchFamily="18" charset="-128"/>
                          <a:ea typeface="UD デジタル 教科書体 NP-R" panose="02020400000000000000" pitchFamily="18" charset="-128"/>
                        </a:rPr>
                        <a:t>富裕層から</a:t>
                      </a:r>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より多くの租税を集め（累進課税、相続税など）、それを貧困層に対する行政サービスを行うための原資とします。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15775237"/>
                  </a:ext>
                </a:extLst>
              </a:tr>
              <a:tr h="1334984">
                <a:tc>
                  <a:txBody>
                    <a:bodyPr/>
                    <a:lstStyle/>
                    <a:p>
                      <a:pPr algn="l"/>
                      <a:r>
                        <a:rPr kumimoji="1" lang="ja-JP" altLang="en-US" sz="1400" b="1" dirty="0" smtClean="0">
                          <a:latin typeface="UD デジタル 教科書体 NP-R" panose="02020400000000000000" pitchFamily="18" charset="-128"/>
                          <a:ea typeface="UD デジタル 教科書体 NP-R" panose="02020400000000000000" pitchFamily="18" charset="-128"/>
                        </a:rPr>
                        <a:t>景気の</a:t>
                      </a:r>
                      <a:r>
                        <a:rPr kumimoji="1" lang="ja-JP" altLang="en-US" sz="1400" b="1" dirty="0">
                          <a:latin typeface="UD デジタル 教科書体 NP-R" panose="02020400000000000000" pitchFamily="18" charset="-128"/>
                          <a:ea typeface="UD デジタル 教科書体 NP-R" panose="02020400000000000000" pitchFamily="18" charset="-128"/>
                        </a:rPr>
                        <a:t>安定化</a:t>
                      </a:r>
                    </a:p>
                    <a:p>
                      <a:pPr algn="l"/>
                      <a:r>
                        <a:rPr kumimoji="1" lang="ja-JP" altLang="en-US" sz="1400" b="1" dirty="0" smtClean="0">
                          <a:latin typeface="UD デジタル 教科書体 NP-R" panose="02020400000000000000" pitchFamily="18" charset="-128"/>
                          <a:ea typeface="UD デジタル 教科書体 NP-R" panose="02020400000000000000" pitchFamily="18" charset="-128"/>
                        </a:rPr>
                        <a:t>（景気の調整）</a:t>
                      </a:r>
                      <a:endParaRPr kumimoji="1" lang="ja-JP" altLang="en-US" sz="1400" b="1" dirty="0">
                        <a:latin typeface="UD デジタル 教科書体 NP-R" panose="02020400000000000000" pitchFamily="18" charset="-128"/>
                        <a:ea typeface="UD デジタル 教科書体 NP-R" panose="02020400000000000000" pitchFamily="18" charset="-128"/>
                      </a:endParaRP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latin typeface="UD デジタル 教科書体 NP-R" panose="02020400000000000000" pitchFamily="18" charset="-128"/>
                          <a:ea typeface="UD デジタル 教科書体 NP-R" panose="02020400000000000000" pitchFamily="18" charset="-128"/>
                        </a:rPr>
                        <a:t>資本主義経済では、景気の過熱と景気の後退の両者を含めて経済変動を避けなければなりません。景気の後退期には、税負担の軽減と政府支出の増額によって民間の可処分所得の増加を図り、投資と消費を刺激します。逆に景気の過熱期には、税負担の増加や減税規模の縮小と政府支出の削減によって、民間の可処分所得の減少を図り、投資と消費を抑制することができます</a:t>
                      </a:r>
                      <a:r>
                        <a:rPr kumimoji="1" lang="ja-JP" altLang="en-US" sz="1400" b="1" dirty="0" smtClean="0">
                          <a:latin typeface="UD デジタル 教科書体 NP-R" panose="02020400000000000000" pitchFamily="18" charset="-128"/>
                          <a:ea typeface="UD デジタル 教科書体 NP-R" panose="02020400000000000000" pitchFamily="18" charset="-128"/>
                        </a:rPr>
                        <a:t>。</a:t>
                      </a:r>
                      <a:endParaRPr kumimoji="1" lang="en-US" altLang="ja-JP" sz="1400" b="1" dirty="0">
                        <a:latin typeface="UD デジタル 教科書体 NP-R" panose="02020400000000000000" pitchFamily="18" charset="-128"/>
                        <a:ea typeface="UD デジタル 教科書体 NP-R" panose="02020400000000000000" pitchFamily="18" charset="-128"/>
                      </a:endParaRP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498512049"/>
                  </a:ext>
                </a:extLst>
              </a:tr>
            </a:tbl>
          </a:graphicData>
        </a:graphic>
      </p:graphicFrame>
      <p:sp>
        <p:nvSpPr>
          <p:cNvPr id="18" name="タイトル 1"/>
          <p:cNvSpPr txBox="1">
            <a:spLocks/>
          </p:cNvSpPr>
          <p:nvPr/>
        </p:nvSpPr>
        <p:spPr>
          <a:xfrm>
            <a:off x="0" y="-7681"/>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a:t>
            </a:r>
            <a:r>
              <a:rPr lang="ja-JP" altLang="en-US" sz="2022" dirty="0" smtClean="0">
                <a:latin typeface="UD デジタル 教科書体 NP-R" panose="02020400000000000000" pitchFamily="18" charset="-128"/>
                <a:ea typeface="UD デジタル 教科書体 NP-R" panose="02020400000000000000" pitchFamily="18" charset="-128"/>
              </a:rPr>
              <a:t>の</a:t>
            </a:r>
            <a:r>
              <a:rPr lang="ja-JP" altLang="en-US" sz="2022" dirty="0">
                <a:latin typeface="UD デジタル 教科書体 NP-R" panose="02020400000000000000" pitchFamily="18" charset="-128"/>
                <a:ea typeface="UD デジタル 教科書体 NP-R" panose="02020400000000000000" pitchFamily="18" charset="-128"/>
              </a:rPr>
              <a:t>役割</a:t>
            </a:r>
            <a:r>
              <a:rPr lang="ja-JP" altLang="en-US" sz="2022" dirty="0" smtClean="0">
                <a:latin typeface="UD デジタル 教科書体 NP-R" panose="02020400000000000000" pitchFamily="18" charset="-128"/>
                <a:ea typeface="UD デジタル 教科書体 NP-R" panose="02020400000000000000" pitchFamily="18" charset="-128"/>
              </a:rPr>
              <a:t>と</a:t>
            </a:r>
            <a:r>
              <a:rPr lang="ja-JP" altLang="en-US" sz="2022" dirty="0">
                <a:latin typeface="UD デジタル 教科書体 NP-R" panose="02020400000000000000" pitchFamily="18" charset="-128"/>
                <a:ea typeface="UD デジタル 教科書体 NP-R" panose="02020400000000000000" pitchFamily="18" charset="-128"/>
              </a:rPr>
              <a:t>仕組み</a:t>
            </a:r>
          </a:p>
        </p:txBody>
      </p:sp>
      <p:sp>
        <p:nvSpPr>
          <p:cNvPr id="19" name="テキスト ボックス 7"/>
          <p:cNvSpPr txBox="1">
            <a:spLocks noChangeArrowheads="1"/>
          </p:cNvSpPr>
          <p:nvPr/>
        </p:nvSpPr>
        <p:spPr bwMode="auto">
          <a:xfrm>
            <a:off x="2397050" y="1484784"/>
            <a:ext cx="5991373" cy="369332"/>
          </a:xfrm>
          <a:prstGeom prst="rect">
            <a:avLst/>
          </a:prstGeom>
          <a:solidFill>
            <a:srgbClr val="FFFFFF">
              <a:alpha val="50196"/>
            </a:srgbClr>
          </a:solid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市場メカニズムで解決できない問題を補うことに</a:t>
            </a:r>
            <a:r>
              <a:rPr lang="ja-JP" altLang="en-US" dirty="0">
                <a:latin typeface="UD デジタル 教科書体 NP-B" panose="02020700000000000000" pitchFamily="18" charset="-128"/>
                <a:ea typeface="UD デジタル 教科書体 NP-B" panose="02020700000000000000" pitchFamily="18" charset="-128"/>
              </a:rPr>
              <a:t>ある</a:t>
            </a:r>
          </a:p>
        </p:txBody>
      </p:sp>
      <p:sp>
        <p:nvSpPr>
          <p:cNvPr id="20" name="ホームベース 19"/>
          <p:cNvSpPr/>
          <p:nvPr/>
        </p:nvSpPr>
        <p:spPr>
          <a:xfrm>
            <a:off x="755576" y="857845"/>
            <a:ext cx="1584325" cy="288925"/>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財政とは</a:t>
            </a:r>
            <a:endParaRPr lang="ja-JP" altLang="en-US" dirty="0">
              <a:latin typeface="ＭＳ Ｐゴシック" panose="020B0600070205080204" pitchFamily="50" charset="-128"/>
              <a:ea typeface="ＭＳ Ｐゴシック" panose="020B0600070205080204" pitchFamily="50" charset="-128"/>
            </a:endParaRPr>
          </a:p>
        </p:txBody>
      </p:sp>
      <p:sp>
        <p:nvSpPr>
          <p:cNvPr id="21" name="テキスト ボックス 9"/>
          <p:cNvSpPr txBox="1">
            <a:spLocks noChangeArrowheads="1"/>
          </p:cNvSpPr>
          <p:nvPr/>
        </p:nvSpPr>
        <p:spPr bwMode="auto">
          <a:xfrm>
            <a:off x="2411339" y="857845"/>
            <a:ext cx="399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国や地方公共団体の経済活動</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2" name="ホームベース 21"/>
          <p:cNvSpPr/>
          <p:nvPr/>
        </p:nvSpPr>
        <p:spPr>
          <a:xfrm>
            <a:off x="755576" y="1516534"/>
            <a:ext cx="1584325" cy="287338"/>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a:t>
            </a:r>
            <a:r>
              <a:rPr lang="ja-JP" altLang="en-US" b="1" dirty="0">
                <a:latin typeface="ＭＳ Ｐゴシック" panose="020B0600070205080204" pitchFamily="50" charset="-128"/>
                <a:ea typeface="ＭＳ Ｐゴシック" panose="020B0600070205080204" pitchFamily="50" charset="-128"/>
              </a:rPr>
              <a:t>の目的</a:t>
            </a: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5701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3643285788"/>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政府の役割の変化</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906023827"/>
              </p:ext>
            </p:extLst>
          </p:nvPr>
        </p:nvGraphicFramePr>
        <p:xfrm>
          <a:off x="1867703" y="4613135"/>
          <a:ext cx="7199765" cy="79741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79741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政府の経済政策・社会競争の規模を小さくし、市場への介入を最小限にし、市場原理に基づく自由な競争によって経済成長を促進させようとする考え方です。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規制を緩和し、民間の活力を引き出すことで経済社会の発展を目指したものです。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449846408"/>
              </p:ext>
            </p:extLst>
          </p:nvPr>
        </p:nvGraphicFramePr>
        <p:xfrm>
          <a:off x="1867703" y="5457150"/>
          <a:ext cx="7199765" cy="102855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102855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政府が経済活動に積極的に介入することで、社会資本を整備し、国民の生活を安定させ、所得格差を是正しようとする考え方です。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政府の財政支出が増えるため、税金や社会保障費などの国民負担率が高くなり、「高福祉高負担」となる傾向があります。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5" name="角丸四角形 14"/>
          <p:cNvSpPr/>
          <p:nvPr/>
        </p:nvSpPr>
        <p:spPr>
          <a:xfrm>
            <a:off x="86828" y="4595799"/>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小さな政府</a:t>
            </a:r>
          </a:p>
        </p:txBody>
      </p:sp>
      <p:sp>
        <p:nvSpPr>
          <p:cNvPr id="16" name="角丸四角形 15"/>
          <p:cNvSpPr/>
          <p:nvPr/>
        </p:nvSpPr>
        <p:spPr>
          <a:xfrm>
            <a:off x="86828" y="5461484"/>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大きな政府</a:t>
            </a:r>
          </a:p>
        </p:txBody>
      </p:sp>
      <p:sp>
        <p:nvSpPr>
          <p:cNvPr id="18" name="タイトル 1"/>
          <p:cNvSpPr txBox="1">
            <a:spLocks/>
          </p:cNvSpPr>
          <p:nvPr/>
        </p:nvSpPr>
        <p:spPr>
          <a:xfrm>
            <a:off x="0" y="-1857"/>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a:t>
            </a:r>
            <a:r>
              <a:rPr lang="ja-JP" altLang="en-US" sz="2022" dirty="0" smtClean="0">
                <a:latin typeface="UD デジタル 教科書体 NP-R" panose="02020400000000000000" pitchFamily="18" charset="-128"/>
                <a:ea typeface="UD デジタル 教科書体 NP-R" panose="02020400000000000000" pitchFamily="18" charset="-128"/>
              </a:rPr>
              <a:t>の</a:t>
            </a:r>
            <a:r>
              <a:rPr lang="ja-JP" altLang="en-US" sz="2022" dirty="0">
                <a:latin typeface="UD デジタル 教科書体 NP-R" panose="02020400000000000000" pitchFamily="18" charset="-128"/>
                <a:ea typeface="UD デジタル 教科書体 NP-R" panose="02020400000000000000" pitchFamily="18" charset="-128"/>
              </a:rPr>
              <a:t>役割</a:t>
            </a:r>
            <a:r>
              <a:rPr lang="ja-JP" altLang="en-US" sz="2022" dirty="0" smtClean="0">
                <a:latin typeface="UD デジタル 教科書体 NP-R" panose="02020400000000000000" pitchFamily="18" charset="-128"/>
                <a:ea typeface="UD デジタル 教科書体 NP-R" panose="02020400000000000000" pitchFamily="18" charset="-128"/>
              </a:rPr>
              <a:t>と</a:t>
            </a:r>
            <a:r>
              <a:rPr lang="ja-JP" altLang="en-US" sz="2022" dirty="0">
                <a:latin typeface="UD デジタル 教科書体 NP-R" panose="02020400000000000000" pitchFamily="18" charset="-128"/>
                <a:ea typeface="UD デジタル 教科書体 NP-R" panose="02020400000000000000" pitchFamily="18" charset="-128"/>
              </a:rPr>
              <a:t>仕組み</a:t>
            </a:r>
          </a:p>
        </p:txBody>
      </p:sp>
      <p:sp>
        <p:nvSpPr>
          <p:cNvPr id="19" name="Rectangle 6"/>
          <p:cNvSpPr>
            <a:spLocks noChangeArrowheads="1"/>
          </p:cNvSpPr>
          <p:nvPr/>
        </p:nvSpPr>
        <p:spPr bwMode="auto">
          <a:xfrm>
            <a:off x="755651" y="3204265"/>
            <a:ext cx="7632700" cy="584775"/>
          </a:xfrm>
          <a:prstGeom prst="rect">
            <a:avLst/>
          </a:prstGeom>
          <a:solidFill>
            <a:schemeClr val="accent1">
              <a:lumMod val="20000"/>
              <a:lumOff val="80000"/>
            </a:schemeClr>
          </a:solidFill>
          <a:ln w="9525">
            <a:noFill/>
            <a:miter lim="800000"/>
            <a:headEnd/>
            <a:tailEnd/>
          </a:ln>
          <a:effectLst/>
        </p:spPr>
        <p:txBody>
          <a:bodyPr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en-US" altLang="ja-JP" sz="1600" dirty="0">
                <a:latin typeface="UD デジタル 教科書体 NP-B" panose="02020700000000000000" pitchFamily="18" charset="-128"/>
                <a:ea typeface="UD デジタル 教科書体 NP-B" panose="02020700000000000000" pitchFamily="18" charset="-128"/>
                <a:cs typeface="Times New Roman" pitchFamily="18" charset="0"/>
              </a:rPr>
              <a:t>20</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世紀になって、福祉国家の樹立が理想とされたこともあり、政府の役割はそれまでの「小さな政府」から「大きな政府」へと変わっています。</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0" name="ホームベース 19"/>
          <p:cNvSpPr/>
          <p:nvPr/>
        </p:nvSpPr>
        <p:spPr>
          <a:xfrm>
            <a:off x="2627784" y="1362250"/>
            <a:ext cx="3708406" cy="369848"/>
          </a:xfrm>
          <a:prstGeom prst="homePlate">
            <a:avLst>
              <a:gd name="adj" fmla="val 97383"/>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ja-JP" altLang="ja-JP" b="1" dirty="0">
                <a:solidFill>
                  <a:schemeClr val="bg1"/>
                </a:solidFill>
                <a:latin typeface="ＭＳ Ｐゴシック" pitchFamily="50" charset="-128"/>
                <a:cs typeface="Times New Roman" pitchFamily="18" charset="0"/>
              </a:rPr>
              <a:t>小さな政府</a:t>
            </a:r>
            <a:r>
              <a:rPr lang="ja-JP" altLang="ja-JP" b="1" dirty="0">
                <a:solidFill>
                  <a:schemeClr val="bg1"/>
                </a:solidFill>
                <a:latin typeface="ＭＳ Ｐゴシック" panose="020B0600070205080204" pitchFamily="50" charset="-128"/>
                <a:ea typeface="ＭＳ Ｐゴシック" panose="020B0600070205080204" pitchFamily="50" charset="-128"/>
                <a:cs typeface="Times New Roman" pitchFamily="18" charset="0"/>
              </a:rPr>
              <a:t>から</a:t>
            </a:r>
            <a:r>
              <a:rPr lang="ja-JP" altLang="ja-JP" b="1" dirty="0">
                <a:solidFill>
                  <a:schemeClr val="bg1"/>
                </a:solidFill>
                <a:latin typeface="ＭＳ Ｐゴシック" pitchFamily="50" charset="-128"/>
                <a:cs typeface="Times New Roman" pitchFamily="18" charset="0"/>
              </a:rPr>
              <a:t>大きな政府へ</a:t>
            </a:r>
            <a:endParaRPr lang="ja-JP" altLang="en-US" dirty="0">
              <a:solidFill>
                <a:schemeClr val="bg1"/>
              </a:solidFill>
            </a:endParaRPr>
          </a:p>
        </p:txBody>
      </p:sp>
      <p:sp>
        <p:nvSpPr>
          <p:cNvPr id="21" name="Rectangle 6"/>
          <p:cNvSpPr>
            <a:spLocks noChangeArrowheads="1"/>
          </p:cNvSpPr>
          <p:nvPr/>
        </p:nvSpPr>
        <p:spPr bwMode="auto">
          <a:xfrm>
            <a:off x="823042" y="1877923"/>
            <a:ext cx="7565309" cy="830997"/>
          </a:xfrm>
          <a:prstGeom prst="rect">
            <a:avLst/>
          </a:prstGeom>
          <a:solidFill>
            <a:schemeClr val="accent1">
              <a:lumMod val="20000"/>
              <a:lumOff val="80000"/>
            </a:schemeClr>
          </a:solidFill>
          <a:ln w="9525">
            <a:noFill/>
            <a:miter lim="800000"/>
            <a:headEnd/>
            <a:tailEnd/>
          </a:ln>
          <a:effectLst/>
        </p:spPr>
        <p:txBody>
          <a:bodyPr wrap="square"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資本主義の発展とともに、貧富の差の拡大、恐慌、失業</a:t>
            </a:r>
            <a:r>
              <a:rPr lang="ja-JP" sz="1600">
                <a:latin typeface="UD デジタル 教科書体 NP-B" panose="02020700000000000000" pitchFamily="18" charset="-128"/>
                <a:ea typeface="UD デジタル 教科書体 NP-B" panose="02020700000000000000" pitchFamily="18" charset="-128"/>
                <a:cs typeface="Times New Roman" pitchFamily="18" charset="0"/>
              </a:rPr>
              <a:t>など</a:t>
            </a:r>
            <a:r>
              <a:rPr lang="ja-JP" sz="1600" smtClean="0">
                <a:latin typeface="UD デジタル 教科書体 NP-B" panose="02020700000000000000" pitchFamily="18" charset="-128"/>
                <a:ea typeface="UD デジタル 教科書体 NP-B" panose="02020700000000000000" pitchFamily="18" charset="-128"/>
                <a:cs typeface="Times New Roman" pitchFamily="18" charset="0"/>
              </a:rPr>
              <a:t>が</a:t>
            </a:r>
            <a:r>
              <a:rPr lang="ja-JP" altLang="en-US" sz="1600">
                <a:latin typeface="UD デジタル 教科書体 NP-B" panose="02020700000000000000" pitchFamily="18" charset="-128"/>
                <a:ea typeface="UD デジタル 教科書体 NP-B" panose="02020700000000000000" pitchFamily="18" charset="-128"/>
                <a:cs typeface="Times New Roman" pitchFamily="18" charset="0"/>
              </a:rPr>
              <a:t>深刻</a:t>
            </a:r>
            <a:r>
              <a:rPr lang="ja-JP" sz="1600" smtClean="0">
                <a:latin typeface="UD デジタル 教科書体 NP-B" panose="02020700000000000000" pitchFamily="18" charset="-128"/>
                <a:ea typeface="UD デジタル 教科書体 NP-B" panose="02020700000000000000" pitchFamily="18" charset="-128"/>
                <a:cs typeface="Times New Roman" pitchFamily="18" charset="0"/>
              </a:rPr>
              <a:t>な</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社会問題となり、こうした問題にも財政が積極的に介入することが求められるように</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なりました。</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2" name="下矢印 21"/>
          <p:cNvSpPr/>
          <p:nvPr/>
        </p:nvSpPr>
        <p:spPr>
          <a:xfrm>
            <a:off x="4248086" y="2640809"/>
            <a:ext cx="647830" cy="609848"/>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3120969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99591" y="1826238"/>
            <a:ext cx="7001137" cy="4149360"/>
          </a:xfrm>
          <a:prstGeom prst="rect">
            <a:avLst/>
          </a:prstGeom>
          <a:solidFill>
            <a:schemeClr val="bg1"/>
          </a:solidFill>
          <a:ln>
            <a:solidFill>
              <a:schemeClr val="bg1">
                <a:lumMod val="75000"/>
              </a:schemeClr>
            </a:solidFill>
          </a:ln>
        </p:spPr>
      </p:pic>
      <p:graphicFrame>
        <p:nvGraphicFramePr>
          <p:cNvPr id="6" name="表 5"/>
          <p:cNvGraphicFramePr>
            <a:graphicFrameLocks noGrp="1"/>
          </p:cNvGraphicFramePr>
          <p:nvPr>
            <p:extLst>
              <p:ext uri="{D42A27DB-BD31-4B8C-83A1-F6EECF244321}">
                <p14:modId xmlns:p14="http://schemas.microsoft.com/office/powerpoint/2010/main" val="3060601087"/>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景気調整方法</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20" name="正方形/長方形 19"/>
          <p:cNvSpPr/>
          <p:nvPr/>
        </p:nvSpPr>
        <p:spPr>
          <a:xfrm>
            <a:off x="723577" y="6012770"/>
            <a:ext cx="7736855" cy="656590"/>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 </a:t>
            </a:r>
            <a:r>
              <a:rPr lang="ja-JP" altLang="en-US" sz="1517" b="1" dirty="0">
                <a:latin typeface="UD デジタル 教科書体 NP-R" panose="02020400000000000000" pitchFamily="18" charset="-128"/>
                <a:ea typeface="UD デジタル 教科書体 NP-R" panose="02020400000000000000" pitchFamily="18" charset="-128"/>
              </a:rPr>
              <a:t>景気、物価、国際収支の同時安定を目指すには、金融政策</a:t>
            </a:r>
            <a:r>
              <a:rPr lang="ja-JP" altLang="en-US" sz="1517" b="1" dirty="0" smtClean="0">
                <a:latin typeface="UD デジタル 教科書体 NP-R" panose="02020400000000000000" pitchFamily="18" charset="-128"/>
                <a:ea typeface="UD デジタル 教科書体 NP-R" panose="02020400000000000000" pitchFamily="18" charset="-128"/>
              </a:rPr>
              <a:t>や</a:t>
            </a:r>
            <a:r>
              <a:rPr lang="ja-JP" altLang="en-US" sz="1517" b="1" dirty="0">
                <a:latin typeface="UD デジタル 教科書体 NP-R" panose="02020400000000000000" pitchFamily="18" charset="-128"/>
                <a:ea typeface="UD デジタル 教科書体 NP-R" panose="02020400000000000000" pitchFamily="18" charset="-128"/>
              </a:rPr>
              <a:t>財政</a:t>
            </a:r>
            <a:r>
              <a:rPr lang="ja-JP" altLang="en-US" sz="1517" b="1" dirty="0" smtClean="0">
                <a:latin typeface="UD デジタル 教科書体 NP-R" panose="02020400000000000000" pitchFamily="18" charset="-128"/>
                <a:ea typeface="UD デジタル 教科書体 NP-R" panose="02020400000000000000" pitchFamily="18" charset="-128"/>
              </a:rPr>
              <a:t>政策</a:t>
            </a:r>
            <a:r>
              <a:rPr lang="ja-JP" altLang="en-US" sz="1517" b="1" dirty="0">
                <a:latin typeface="UD デジタル 教科書体 NP-R" panose="02020400000000000000" pitchFamily="18" charset="-128"/>
                <a:ea typeface="UD デジタル 教科書体 NP-R" panose="02020400000000000000" pitchFamily="18" charset="-128"/>
              </a:rPr>
              <a:t>が一体となった「ポリシー・ミックス」をとることが重要であるとされています。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a:t>
            </a:r>
            <a:r>
              <a:rPr lang="ja-JP" altLang="en-US" sz="2022" dirty="0" smtClean="0">
                <a:latin typeface="UD デジタル 教科書体 NP-R" panose="02020400000000000000" pitchFamily="18" charset="-128"/>
                <a:ea typeface="UD デジタル 教科書体 NP-R" panose="02020400000000000000" pitchFamily="18" charset="-128"/>
              </a:rPr>
              <a:t>．景気の</a:t>
            </a:r>
            <a:r>
              <a:rPr lang="ja-JP" altLang="en-US" sz="2022" dirty="0">
                <a:latin typeface="UD デジタル 教科書体 NP-R" panose="02020400000000000000" pitchFamily="18" charset="-128"/>
                <a:ea typeface="UD デジタル 教科書体 NP-R" panose="02020400000000000000" pitchFamily="18" charset="-128"/>
              </a:rPr>
              <a:t>安定化機能</a:t>
            </a:r>
          </a:p>
        </p:txBody>
      </p:sp>
      <p:sp>
        <p:nvSpPr>
          <p:cNvPr id="13" name="Text Box 4"/>
          <p:cNvSpPr txBox="1">
            <a:spLocks noChangeArrowheads="1"/>
          </p:cNvSpPr>
          <p:nvPr/>
        </p:nvSpPr>
        <p:spPr bwMode="auto">
          <a:xfrm>
            <a:off x="1603672" y="1044534"/>
            <a:ext cx="5976664" cy="720080"/>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「人為的」「裁量的」になされる</a:t>
            </a:r>
            <a:r>
              <a:rPr lang="ja-JP" altLang="en-US" sz="1600" dirty="0">
                <a:latin typeface="ＭＳ Ｐゴシック" pitchFamily="50" charset="-128"/>
              </a:rPr>
              <a:t>≪</a:t>
            </a:r>
            <a:r>
              <a:rPr lang="ja-JP" altLang="en-US" sz="1600" b="1" dirty="0">
                <a:latin typeface="ＭＳ Ｐゴシック" pitchFamily="50" charset="-128"/>
              </a:rPr>
              <a:t>フィスカル・ポリシー</a:t>
            </a:r>
            <a:r>
              <a:rPr lang="ja-JP" altLang="en-US" sz="1600" dirty="0">
                <a:latin typeface="ＭＳ Ｐゴシック" pitchFamily="50" charset="-128"/>
              </a:rPr>
              <a:t>≫</a:t>
            </a:r>
          </a:p>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自動的になされる</a:t>
            </a:r>
            <a:r>
              <a:rPr lang="ja-JP" altLang="en-US" sz="1600" dirty="0">
                <a:latin typeface="ＭＳ Ｐゴシック" pitchFamily="50" charset="-128"/>
              </a:rPr>
              <a:t>≪</a:t>
            </a:r>
            <a:r>
              <a:rPr lang="ja-JP" altLang="en-US" sz="1600" b="1" dirty="0">
                <a:latin typeface="ＭＳ Ｐゴシック" pitchFamily="50" charset="-128"/>
              </a:rPr>
              <a:t>ビルトイン・スタビライザー</a:t>
            </a:r>
            <a:r>
              <a:rPr lang="ja-JP" altLang="en-US" sz="1600" dirty="0">
                <a:latin typeface="ＭＳ Ｐゴシック" pitchFamily="50" charset="-128"/>
              </a:rPr>
              <a:t>≫</a:t>
            </a:r>
            <a:endParaRPr lang="ja-JP" altLang="ja-JP" sz="1600" dirty="0"/>
          </a:p>
        </p:txBody>
      </p:sp>
    </p:spTree>
    <p:extLst>
      <p:ext uri="{BB962C8B-B14F-4D97-AF65-F5344CB8AC3E}">
        <p14:creationId xmlns:p14="http://schemas.microsoft.com/office/powerpoint/2010/main" val="2124212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1"/>
          <p:cNvGraphicFramePr>
            <a:graphicFrameLocks noGrp="1"/>
          </p:cNvGraphicFramePr>
          <p:nvPr>
            <p:ph idx="1"/>
            <p:extLst>
              <p:ext uri="{D42A27DB-BD31-4B8C-83A1-F6EECF244321}">
                <p14:modId xmlns:p14="http://schemas.microsoft.com/office/powerpoint/2010/main" val="816936084"/>
              </p:ext>
            </p:extLst>
          </p:nvPr>
        </p:nvGraphicFramePr>
        <p:xfrm>
          <a:off x="1352012" y="81938"/>
          <a:ext cx="6527310" cy="500865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24191" y="5661248"/>
            <a:ext cx="8944995" cy="938719"/>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　</a:t>
            </a:r>
            <a:r>
              <a:rPr lang="ja-JP" altLang="en-US" sz="1517" b="1" dirty="0" smtClean="0">
                <a:latin typeface="UD デジタル 教科書体 NP-R" panose="02020400000000000000" pitchFamily="18" charset="-128"/>
                <a:ea typeface="UD デジタル 教科書体 NP-R" panose="02020400000000000000" pitchFamily="18" charset="-128"/>
              </a:rPr>
              <a:t>令和</a:t>
            </a:r>
            <a:r>
              <a:rPr lang="ja-JP" altLang="en-US" sz="1517" b="1" dirty="0">
                <a:latin typeface="UD デジタル 教科書体 NP-R" panose="02020400000000000000" pitchFamily="18" charset="-128"/>
                <a:ea typeface="UD デジタル 教科書体 NP-R" panose="02020400000000000000" pitchFamily="18" charset="-128"/>
              </a:rPr>
              <a:t>５</a:t>
            </a:r>
            <a:r>
              <a:rPr lang="ja-JP" altLang="en-US" sz="1517" b="1" dirty="0" smtClean="0">
                <a:latin typeface="UD デジタル 教科書体 NP-R" panose="02020400000000000000" pitchFamily="18" charset="-128"/>
                <a:ea typeface="UD デジタル 教科書体 NP-R" panose="02020400000000000000" pitchFamily="18" charset="-128"/>
              </a:rPr>
              <a:t>年度</a:t>
            </a:r>
            <a:r>
              <a:rPr lang="ja-JP" altLang="en-US" sz="1517" b="1" dirty="0">
                <a:latin typeface="UD デジタル 教科書体 NP-R" panose="02020400000000000000" pitchFamily="18" charset="-128"/>
                <a:ea typeface="UD デジタル 教科書体 NP-R" panose="02020400000000000000" pitchFamily="18" charset="-128"/>
              </a:rPr>
              <a:t>当初予算を見てみると、歳入の内訳は、租税･印紙収入が</a:t>
            </a:r>
            <a:r>
              <a:rPr lang="ja-JP" altLang="en-US" sz="1517" b="1" dirty="0" smtClean="0">
                <a:latin typeface="UD デジタル 教科書体 NP-R" panose="02020400000000000000" pitchFamily="18" charset="-128"/>
                <a:ea typeface="UD デジタル 教科書体 NP-R" panose="02020400000000000000" pitchFamily="18" charset="-128"/>
              </a:rPr>
              <a:t>約</a:t>
            </a:r>
            <a:r>
              <a:rPr lang="en-US" altLang="ja-JP" sz="1517" b="1" dirty="0" smtClean="0">
                <a:latin typeface="UD デジタル 教科書体 NP-R" panose="02020400000000000000" pitchFamily="18" charset="-128"/>
                <a:ea typeface="UD デジタル 教科書体 NP-R" panose="02020400000000000000" pitchFamily="18" charset="-128"/>
              </a:rPr>
              <a:t>69</a:t>
            </a:r>
            <a:r>
              <a:rPr lang="ja-JP" altLang="en-US" sz="1517" b="1" dirty="0" smtClean="0">
                <a:latin typeface="UD デジタル 教科書体 NP-R" panose="02020400000000000000" pitchFamily="18" charset="-128"/>
                <a:ea typeface="UD デジタル 教科書体 NP-R" panose="02020400000000000000" pitchFamily="18" charset="-128"/>
              </a:rPr>
              <a:t>兆円</a:t>
            </a:r>
            <a:r>
              <a:rPr lang="ja-JP" altLang="en-US" sz="1517" b="1" dirty="0">
                <a:latin typeface="UD デジタル 教科書体 NP-R" panose="02020400000000000000" pitchFamily="18" charset="-128"/>
                <a:ea typeface="UD デジタル 教科書体 NP-R" panose="02020400000000000000" pitchFamily="18" charset="-128"/>
              </a:rPr>
              <a:t>（</a:t>
            </a:r>
            <a:r>
              <a:rPr lang="ja-JP" altLang="en-US" sz="1517" b="1" dirty="0" smtClean="0">
                <a:latin typeface="UD デジタル 教科書体 NP-R" panose="02020400000000000000" pitchFamily="18" charset="-128"/>
                <a:ea typeface="UD デジタル 教科書体 NP-R" panose="02020400000000000000" pitchFamily="18" charset="-128"/>
              </a:rPr>
              <a:t>約</a:t>
            </a:r>
            <a:r>
              <a:rPr lang="en-US" altLang="ja-JP" sz="1517" b="1" dirty="0" smtClean="0">
                <a:latin typeface="UD デジタル 教科書体 NP-R" panose="02020400000000000000" pitchFamily="18" charset="-128"/>
                <a:ea typeface="UD デジタル 教科書体 NP-R" panose="02020400000000000000" pitchFamily="18" charset="-128"/>
              </a:rPr>
              <a:t>61</a:t>
            </a:r>
            <a:r>
              <a:rPr lang="ja-JP" altLang="en-US" sz="1517" b="1" dirty="0" smtClean="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公債金収入が</a:t>
            </a:r>
            <a:r>
              <a:rPr lang="ja-JP" altLang="en-US" sz="1517" b="1" dirty="0" smtClean="0">
                <a:latin typeface="UD デジタル 教科書体 NP-R" panose="02020400000000000000" pitchFamily="18" charset="-128"/>
                <a:ea typeface="UD デジタル 教科書体 NP-R" panose="02020400000000000000" pitchFamily="18" charset="-128"/>
              </a:rPr>
              <a:t>約</a:t>
            </a:r>
            <a:r>
              <a:rPr lang="en-US" altLang="ja-JP" sz="1517" b="1" dirty="0" smtClean="0">
                <a:latin typeface="UD デジタル 教科書体 NP-R" panose="02020400000000000000" pitchFamily="18" charset="-128"/>
                <a:ea typeface="UD デジタル 教科書体 NP-R" panose="02020400000000000000" pitchFamily="18" charset="-128"/>
              </a:rPr>
              <a:t>36</a:t>
            </a:r>
            <a:r>
              <a:rPr lang="ja-JP" altLang="en-US" sz="1517" b="1" dirty="0" smtClean="0">
                <a:latin typeface="UD デジタル 教科書体 NP-R" panose="02020400000000000000" pitchFamily="18" charset="-128"/>
                <a:ea typeface="UD デジタル 教科書体 NP-R" panose="02020400000000000000" pitchFamily="18" charset="-128"/>
              </a:rPr>
              <a:t>兆円（約</a:t>
            </a:r>
            <a:r>
              <a:rPr lang="en-US" altLang="ja-JP" sz="1517" b="1" dirty="0" smtClean="0">
                <a:latin typeface="UD デジタル 教科書体 NP-R" panose="02020400000000000000" pitchFamily="18" charset="-128"/>
                <a:ea typeface="UD デジタル 教科書体 NP-R" panose="02020400000000000000" pitchFamily="18" charset="-128"/>
              </a:rPr>
              <a:t>31</a:t>
            </a:r>
            <a:r>
              <a:rPr lang="ja-JP" altLang="en-US" sz="1517" b="1" dirty="0" smtClean="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）、その他の収入が</a:t>
            </a:r>
            <a:r>
              <a:rPr lang="ja-JP" altLang="en-US" sz="1517" b="1" dirty="0" smtClean="0">
                <a:latin typeface="UD デジタル 教科書体 NP-R" panose="02020400000000000000" pitchFamily="18" charset="-128"/>
                <a:ea typeface="UD デジタル 教科書体 NP-R" panose="02020400000000000000" pitchFamily="18" charset="-128"/>
              </a:rPr>
              <a:t>約</a:t>
            </a:r>
            <a:r>
              <a:rPr lang="en-US" altLang="ja-JP" sz="1517" b="1" dirty="0">
                <a:latin typeface="UD デジタル 教科書体 NP-R" panose="02020400000000000000" pitchFamily="18" charset="-128"/>
                <a:ea typeface="UD デジタル 教科書体 NP-R" panose="02020400000000000000" pitchFamily="18" charset="-128"/>
              </a:rPr>
              <a:t>9</a:t>
            </a:r>
            <a:r>
              <a:rPr lang="ja-JP" altLang="en-US" sz="1517" b="1" dirty="0" smtClean="0">
                <a:latin typeface="UD デジタル 教科書体 NP-R" panose="02020400000000000000" pitchFamily="18" charset="-128"/>
                <a:ea typeface="UD デジタル 教科書体 NP-R" panose="02020400000000000000" pitchFamily="18" charset="-128"/>
              </a:rPr>
              <a:t>兆円（</a:t>
            </a:r>
            <a:r>
              <a:rPr lang="ja-JP" altLang="en-US" sz="1517" b="1" dirty="0" smtClean="0">
                <a:latin typeface="UD デジタル 教科書体 NP-R" panose="02020400000000000000" pitchFamily="18" charset="-128"/>
                <a:ea typeface="UD デジタル 教科書体 NP-R" panose="02020400000000000000" pitchFamily="18" charset="-128"/>
              </a:rPr>
              <a:t>約</a:t>
            </a:r>
            <a:r>
              <a:rPr lang="en-US" altLang="ja-JP" sz="1517" b="1" dirty="0">
                <a:latin typeface="UD デジタル 教科書体 NP-R" panose="02020400000000000000" pitchFamily="18" charset="-128"/>
                <a:ea typeface="UD デジタル 教科書体 NP-R" panose="02020400000000000000" pitchFamily="18" charset="-128"/>
              </a:rPr>
              <a:t>8</a:t>
            </a:r>
            <a:r>
              <a:rPr lang="ja-JP" altLang="en-US" sz="1517" b="1" dirty="0" smtClean="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）。歳入不足を補うために発行している公債金収入が総額の中で大きな比率を占めているのが分かります。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５．国の財政「歳入」</a:t>
            </a:r>
          </a:p>
        </p:txBody>
      </p:sp>
      <p:sp>
        <p:nvSpPr>
          <p:cNvPr id="13" name="正方形/長方形 12"/>
          <p:cNvSpPr/>
          <p:nvPr/>
        </p:nvSpPr>
        <p:spPr>
          <a:xfrm>
            <a:off x="2555776" y="530472"/>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国の歳入（</a:t>
            </a:r>
            <a:r>
              <a:rPr lang="ja-JP" altLang="en-US" sz="1517" dirty="0" smtClean="0">
                <a:latin typeface="UD デジタル 教科書体 NP-R" panose="02020400000000000000" pitchFamily="18" charset="-128"/>
                <a:ea typeface="UD デジタル 教科書体 NP-R" panose="02020400000000000000" pitchFamily="18" charset="-128"/>
              </a:rPr>
              <a:t>令和</a:t>
            </a:r>
            <a:r>
              <a:rPr lang="ja-JP" altLang="en-US" sz="1517" dirty="0">
                <a:latin typeface="UD デジタル 教科書体 NP-R" panose="02020400000000000000" pitchFamily="18" charset="-128"/>
                <a:ea typeface="UD デジタル 教科書体 NP-R" panose="02020400000000000000" pitchFamily="18" charset="-128"/>
              </a:rPr>
              <a:t>５</a:t>
            </a:r>
            <a:r>
              <a:rPr lang="ja-JP" altLang="en-US" sz="1517" dirty="0" smtClean="0">
                <a:latin typeface="UD デジタル 教科書体 NP-R" panose="02020400000000000000" pitchFamily="18" charset="-128"/>
                <a:ea typeface="UD デジタル 教科書体 NP-R" panose="02020400000000000000" pitchFamily="18" charset="-128"/>
              </a:rPr>
              <a:t>年度</a:t>
            </a:r>
            <a:r>
              <a:rPr lang="ja-JP" altLang="en-US" sz="1517" dirty="0">
                <a:latin typeface="UD デジタル 教科書体 NP-R" panose="02020400000000000000" pitchFamily="18" charset="-128"/>
                <a:ea typeface="UD デジタル 教科書体 NP-R" panose="02020400000000000000" pitchFamily="18" charset="-128"/>
              </a:rPr>
              <a:t>一般</a:t>
            </a:r>
            <a:r>
              <a:rPr lang="ja-JP" altLang="en-US" sz="1517" dirty="0" smtClean="0">
                <a:latin typeface="UD デジタル 教科書体 NP-R" panose="02020400000000000000" pitchFamily="18" charset="-128"/>
                <a:ea typeface="UD デジタル 教科書体 NP-R" panose="02020400000000000000" pitchFamily="18" charset="-128"/>
              </a:rPr>
              <a:t>会計当初予算</a:t>
            </a:r>
            <a:r>
              <a:rPr lang="ja-JP" altLang="en-US" sz="1517" dirty="0">
                <a:latin typeface="UD デジタル 教科書体 NP-R" panose="02020400000000000000" pitchFamily="18" charset="-128"/>
                <a:ea typeface="UD デジタル 教科書体 NP-R" panose="02020400000000000000" pitchFamily="18" charset="-128"/>
              </a:rPr>
              <a:t>）</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7" name="アーチ 6"/>
          <p:cNvSpPr>
            <a:spLocks/>
          </p:cNvSpPr>
          <p:nvPr/>
        </p:nvSpPr>
        <p:spPr>
          <a:xfrm rot="769853">
            <a:off x="2619891" y="971961"/>
            <a:ext cx="3978000" cy="3978000"/>
          </a:xfrm>
          <a:prstGeom prst="blockArc">
            <a:avLst>
              <a:gd name="adj1" fmla="val 15450492"/>
              <a:gd name="adj2" fmla="val 6906368"/>
              <a:gd name="adj3" fmla="val 6145"/>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アーチ 7"/>
          <p:cNvSpPr>
            <a:spLocks/>
          </p:cNvSpPr>
          <p:nvPr/>
        </p:nvSpPr>
        <p:spPr>
          <a:xfrm>
            <a:off x="2614209" y="971961"/>
            <a:ext cx="3978000" cy="3978000"/>
          </a:xfrm>
          <a:prstGeom prst="blockArc">
            <a:avLst>
              <a:gd name="adj1" fmla="val 9484565"/>
              <a:gd name="adj2" fmla="val 16217270"/>
              <a:gd name="adj3" fmla="val 6044"/>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10" name="グループ化 9"/>
          <p:cNvGrpSpPr/>
          <p:nvPr/>
        </p:nvGrpSpPr>
        <p:grpSpPr>
          <a:xfrm>
            <a:off x="1184172" y="2395735"/>
            <a:ext cx="1626534" cy="2267021"/>
            <a:chOff x="1122624" y="2923253"/>
            <a:chExt cx="1626534" cy="2267021"/>
          </a:xfrm>
        </p:grpSpPr>
        <p:sp>
          <p:nvSpPr>
            <p:cNvPr id="12" name="正方形/長方形 11"/>
            <p:cNvSpPr/>
            <p:nvPr/>
          </p:nvSpPr>
          <p:spPr>
            <a:xfrm>
              <a:off x="1122624" y="4275496"/>
              <a:ext cx="1428511" cy="914778"/>
            </a:xfrm>
            <a:prstGeom prst="rect">
              <a:avLst/>
            </a:prstGeom>
            <a:solidFill>
              <a:srgbClr val="FFCCFF"/>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こうさいきん</a:t>
              </a:r>
              <a:endPar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公債金</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lang="en-US" altLang="ja-JP" sz="1200" noProof="0" dirty="0" smtClean="0">
                  <a:solidFill>
                    <a:prstClr val="black"/>
                  </a:solidFill>
                  <a:latin typeface="HG丸ｺﾞｼｯｸM-PRO" panose="020F0600000000000000" pitchFamily="50" charset="-128"/>
                  <a:ea typeface="HG丸ｺﾞｼｯｸM-PRO" panose="020F0600000000000000" pitchFamily="50" charset="-128"/>
                </a:rPr>
                <a:t>36</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31</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cxnSp>
          <p:nvCxnSpPr>
            <p:cNvPr id="14" name="カギ線コネクタ 13"/>
            <p:cNvCxnSpPr/>
            <p:nvPr/>
          </p:nvCxnSpPr>
          <p:spPr>
            <a:xfrm rot="5400000" flipH="1" flipV="1">
              <a:off x="1620979" y="3140292"/>
              <a:ext cx="1345218" cy="911140"/>
            </a:xfrm>
            <a:prstGeom prst="bentConnector3">
              <a:avLst>
                <a:gd name="adj1" fmla="val 100414"/>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6300005" y="971961"/>
            <a:ext cx="1768251" cy="2699179"/>
            <a:chOff x="6639223" y="1310971"/>
            <a:chExt cx="1768251" cy="2699179"/>
          </a:xfrm>
        </p:grpSpPr>
        <p:sp>
          <p:nvSpPr>
            <p:cNvPr id="16" name="正方形/長方形 15"/>
            <p:cNvSpPr/>
            <p:nvPr/>
          </p:nvSpPr>
          <p:spPr>
            <a:xfrm>
              <a:off x="6791325" y="1310971"/>
              <a:ext cx="1616149" cy="1023791"/>
            </a:xfrm>
            <a:prstGeom prst="rect">
              <a:avLst/>
            </a:prstGeom>
            <a:solidFill>
              <a:srgbClr val="B7EFDC"/>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そぜい　　　いんししゅうにゅう</a:t>
              </a:r>
              <a:endParaRPr kumimoji="1" lang="en-US" altLang="ja-JP"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租税及び印紙収入</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69</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lang="en-US" altLang="ja-JP" sz="1200" noProof="0" dirty="0" smtClean="0">
                  <a:solidFill>
                    <a:prstClr val="black"/>
                  </a:solidFill>
                  <a:latin typeface="HG丸ｺﾞｼｯｸM-PRO" panose="020F0600000000000000" pitchFamily="50" charset="-128"/>
                  <a:ea typeface="HG丸ｺﾞｼｯｸM-PRO" panose="020F0600000000000000" pitchFamily="50" charset="-128"/>
                </a:rPr>
                <a:t>61</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cxnSp>
          <p:nvCxnSpPr>
            <p:cNvPr id="17" name="カギ線コネクタ 16"/>
            <p:cNvCxnSpPr/>
            <p:nvPr/>
          </p:nvCxnSpPr>
          <p:spPr>
            <a:xfrm rot="5400000" flipH="1" flipV="1">
              <a:off x="6290736" y="2683251"/>
              <a:ext cx="1675386" cy="978411"/>
            </a:xfrm>
            <a:prstGeom prst="bentConnector3">
              <a:avLst>
                <a:gd name="adj1" fmla="val -30"/>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sp>
        <p:nvSpPr>
          <p:cNvPr id="19" name="円/楕円 2"/>
          <p:cNvSpPr>
            <a:spLocks noChangeAspect="1"/>
          </p:cNvSpPr>
          <p:nvPr/>
        </p:nvSpPr>
        <p:spPr>
          <a:xfrm>
            <a:off x="4039667" y="2395735"/>
            <a:ext cx="1152000" cy="1152000"/>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歳入総額</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050" noProof="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noProof="0" dirty="0" smtClean="0">
                <a:solidFill>
                  <a:prstClr val="black"/>
                </a:solidFill>
                <a:latin typeface="HG丸ｺﾞｼｯｸM-PRO" panose="020F0600000000000000" pitchFamily="50" charset="-128"/>
                <a:ea typeface="HG丸ｺﾞｼｯｸM-PRO" panose="020F0600000000000000" pitchFamily="50" charset="-128"/>
              </a:rPr>
              <a:t>114</a:t>
            </a:r>
            <a:r>
              <a:rPr lang="ja-JP" altLang="en-US" sz="1050" noProof="0" dirty="0" smtClean="0">
                <a:solidFill>
                  <a:prstClr val="black"/>
                </a:solidFill>
                <a:latin typeface="HG丸ｺﾞｼｯｸM-PRO" panose="020F0600000000000000" pitchFamily="50" charset="-128"/>
                <a:ea typeface="HG丸ｺﾞｼｯｸM-PRO" panose="020F0600000000000000" pitchFamily="50" charset="-128"/>
              </a:rPr>
              <a:t>兆</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25" name="グループ化 24"/>
          <p:cNvGrpSpPr/>
          <p:nvPr/>
        </p:nvGrpSpPr>
        <p:grpSpPr>
          <a:xfrm>
            <a:off x="4322876" y="3796528"/>
            <a:ext cx="4282351" cy="1373262"/>
            <a:chOff x="2387364" y="7232101"/>
            <a:chExt cx="4282351" cy="1373262"/>
          </a:xfrm>
        </p:grpSpPr>
        <p:sp>
          <p:nvSpPr>
            <p:cNvPr id="21" name="正方形/長方形 20"/>
            <p:cNvSpPr/>
            <p:nvPr/>
          </p:nvSpPr>
          <p:spPr>
            <a:xfrm>
              <a:off x="4676405" y="7259473"/>
              <a:ext cx="1993310" cy="13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smtClean="0">
                  <a:solidFill>
                    <a:prstClr val="black"/>
                  </a:solidFill>
                  <a:latin typeface="HG丸ｺﾞｼｯｸM-PRO" panose="020F0600000000000000" pitchFamily="50" charset="-128"/>
                  <a:ea typeface="HG丸ｺﾞｼｯｸM-PRO" panose="020F0600000000000000" pitchFamily="50" charset="-128"/>
                </a:rPr>
                <a:t>相続税　　</a:t>
              </a:r>
              <a:r>
                <a:rPr kumimoji="1" lang="ja-JP" altLang="en-US"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050" noProof="0" dirty="0">
                  <a:solidFill>
                    <a:prstClr val="black"/>
                  </a:solidFill>
                  <a:latin typeface="HG丸ｺﾞｼｯｸM-PRO" panose="020F0600000000000000" pitchFamily="50" charset="-128"/>
                  <a:ea typeface="HG丸ｺﾞｼｯｸM-PRO" panose="020F0600000000000000" pitchFamily="50" charset="-128"/>
                </a:rPr>
                <a:t>2</a:t>
              </a:r>
              <a:r>
                <a:rPr kumimoji="1" lang="ja-JP" altLang="en-US"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7,760</a:t>
              </a:r>
              <a:r>
                <a:rPr kumimoji="1" lang="ja-JP" altLang="en-US"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揮発油</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税　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1</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smtClean="0">
                  <a:solidFill>
                    <a:prstClr val="black"/>
                  </a:solidFill>
                  <a:latin typeface="HG丸ｺﾞｼｯｸM-PRO" panose="020F0600000000000000" pitchFamily="50" charset="-128"/>
                  <a:ea typeface="HG丸ｺﾞｼｯｸM-PRO" panose="020F0600000000000000" pitchFamily="50" charset="-128"/>
                </a:rPr>
                <a:t>9,990</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酒税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約</a:t>
              </a:r>
              <a:r>
                <a:rPr lang="en-US" altLang="ja-JP" sz="105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smtClean="0">
                  <a:solidFill>
                    <a:prstClr val="black"/>
                  </a:solidFill>
                  <a:latin typeface="HG丸ｺﾞｼｯｸM-PRO" panose="020F0600000000000000" pitchFamily="50" charset="-128"/>
                  <a:ea typeface="HG丸ｺﾞｼｯｸM-PRO" panose="020F0600000000000000" pitchFamily="50" charset="-128"/>
                </a:rPr>
                <a:t>1,180</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smtClean="0">
                  <a:solidFill>
                    <a:prstClr val="black"/>
                  </a:solidFill>
                  <a:latin typeface="HG丸ｺﾞｼｯｸM-PRO" panose="020F0600000000000000" pitchFamily="50" charset="-128"/>
                  <a:ea typeface="HG丸ｺﾞｼｯｸM-PRO" panose="020F0600000000000000" pitchFamily="50" charset="-128"/>
                </a:rPr>
                <a:t>関税　　　約</a:t>
              </a:r>
              <a:r>
                <a:rPr kumimoji="1" lang="en-US" altLang="ja-JP" sz="1050" dirty="0" smtClean="0">
                  <a:solidFill>
                    <a:prstClr val="black"/>
                  </a:solidFill>
                  <a:latin typeface="HG丸ｺﾞｼｯｸM-PRO" panose="020F0600000000000000" pitchFamily="50" charset="-128"/>
                  <a:ea typeface="HG丸ｺﾞｼｯｸM-PRO" panose="020F0600000000000000" pitchFamily="50" charset="-128"/>
                </a:rPr>
                <a:t>1</a:t>
              </a:r>
              <a:r>
                <a:rPr kumimoji="1" lang="ja-JP" altLang="en-US" sz="1050" dirty="0" smtClean="0">
                  <a:solidFill>
                    <a:prstClr val="black"/>
                  </a:solidFill>
                  <a:latin typeface="HG丸ｺﾞｼｯｸM-PRO" panose="020F0600000000000000" pitchFamily="50" charset="-128"/>
                  <a:ea typeface="HG丸ｺﾞｼｯｸM-PRO" panose="020F0600000000000000" pitchFamily="50" charset="-128"/>
                </a:rPr>
                <a:t>兆</a:t>
              </a:r>
              <a:r>
                <a:rPr kumimoji="1" lang="en-US" altLang="ja-JP" sz="1050" dirty="0" smtClean="0">
                  <a:solidFill>
                    <a:prstClr val="black"/>
                  </a:solidFill>
                  <a:latin typeface="HG丸ｺﾞｼｯｸM-PRO" panose="020F0600000000000000" pitchFamily="50" charset="-128"/>
                  <a:ea typeface="HG丸ｺﾞｼｯｸM-PRO" panose="020F0600000000000000" pitchFamily="50" charset="-128"/>
                </a:rPr>
                <a:t>1,220</a:t>
              </a:r>
              <a:r>
                <a:rPr kumimoji="1" lang="ja-JP" altLang="en-US" sz="1050" dirty="0" smtClean="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たばこ</a:t>
              </a:r>
              <a:r>
                <a:rPr kumimoji="1" lang="ja-JP" altLang="en-US" sz="1050" dirty="0" smtClean="0">
                  <a:solidFill>
                    <a:prstClr val="black"/>
                  </a:solidFill>
                  <a:latin typeface="HG丸ｺﾞｼｯｸM-PRO" panose="020F0600000000000000" pitchFamily="50" charset="-128"/>
                  <a:ea typeface="HG丸ｺﾞｼｯｸM-PRO" panose="020F0600000000000000" pitchFamily="50" charset="-128"/>
                </a:rPr>
                <a:t>税　　  約</a:t>
              </a:r>
              <a:r>
                <a:rPr kumimoji="1" lang="en-US" altLang="ja-JP" sz="1050" dirty="0" smtClean="0">
                  <a:solidFill>
                    <a:prstClr val="black"/>
                  </a:solidFill>
                  <a:latin typeface="HG丸ｺﾞｼｯｸM-PRO" panose="020F0600000000000000" pitchFamily="50" charset="-128"/>
                  <a:ea typeface="HG丸ｺﾞｼｯｸM-PRO" panose="020F0600000000000000" pitchFamily="50" charset="-128"/>
                </a:rPr>
                <a:t>9,350</a:t>
              </a:r>
              <a:r>
                <a:rPr kumimoji="1" lang="ja-JP" altLang="en-US" sz="1050" dirty="0" smtClean="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石油石炭</a:t>
              </a:r>
              <a:r>
                <a:rPr kumimoji="1" lang="ja-JP" altLang="en-US"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税　</a:t>
              </a:r>
              <a:r>
                <a:rPr kumimoji="1" lang="ja-JP" altLang="en-US" sz="1050"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6,470</a:t>
              </a:r>
              <a:r>
                <a:rPr kumimoji="1" lang="ja-JP" altLang="en-US"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noProof="0" dirty="0">
                  <a:solidFill>
                    <a:prstClr val="black"/>
                  </a:solidFill>
                  <a:latin typeface="HG丸ｺﾞｼｯｸM-PRO" panose="020F0600000000000000" pitchFamily="50" charset="-128"/>
                  <a:ea typeface="HG丸ｺﾞｼｯｸM-PRO" panose="020F0600000000000000" pitchFamily="50" charset="-128"/>
                </a:rPr>
                <a:t>その他</a:t>
              </a:r>
              <a:r>
                <a:rPr kumimoji="1" lang="ja-JP" altLang="en-US" sz="1050" noProof="0" dirty="0" smtClean="0">
                  <a:solidFill>
                    <a:prstClr val="black"/>
                  </a:solidFill>
                  <a:latin typeface="HG丸ｺﾞｼｯｸM-PRO" panose="020F0600000000000000" pitchFamily="50" charset="-128"/>
                  <a:ea typeface="HG丸ｺﾞｼｯｸM-PRO" panose="020F0600000000000000" pitchFamily="50" charset="-128"/>
                </a:rPr>
                <a:t>税収　  約</a:t>
              </a:r>
              <a:r>
                <a:rPr kumimoji="1" lang="en-US" altLang="ja-JP" sz="1050" noProof="0" dirty="0" smtClean="0">
                  <a:solidFill>
                    <a:prstClr val="black"/>
                  </a:solidFill>
                  <a:latin typeface="HG丸ｺﾞｼｯｸM-PRO" panose="020F0600000000000000" pitchFamily="50" charset="-128"/>
                  <a:ea typeface="HG丸ｺﾞｼｯｸM-PRO" panose="020F0600000000000000" pitchFamily="50" charset="-128"/>
                </a:rPr>
                <a:t>7,110</a:t>
              </a:r>
              <a:r>
                <a:rPr kumimoji="1" lang="ja-JP" altLang="en-US" sz="1050" noProof="0" dirty="0" smtClean="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noProof="0"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印紙</a:t>
              </a:r>
              <a:r>
                <a:rPr kumimoji="1" lang="ja-JP" altLang="en-US" sz="1050" i="0" u="none" strike="noStrike" kern="1200" cap="none" spc="0" normalizeH="0" baseline="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収入　　  約</a:t>
              </a:r>
              <a:r>
                <a:rPr kumimoji="1" lang="en-US" altLang="ja-JP" sz="1050" i="0" u="none" strike="noStrike" kern="1200" cap="none" spc="0" normalizeH="0" baseline="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9,760</a:t>
              </a:r>
              <a:r>
                <a:rPr kumimoji="1" lang="ja-JP" altLang="en-US" sz="1050" i="0" u="none" strike="noStrike" kern="1200" cap="none" spc="0" normalizeH="0" baseline="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2" name="左大かっこ 21"/>
            <p:cNvSpPr/>
            <p:nvPr/>
          </p:nvSpPr>
          <p:spPr>
            <a:xfrm>
              <a:off x="4576216" y="7232101"/>
              <a:ext cx="270250" cy="1373262"/>
            </a:xfrm>
            <a:prstGeom prst="leftBracket">
              <a:avLst/>
            </a:prstGeom>
            <a:ln>
              <a:solidFill>
                <a:srgbClr val="6699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3" name="カギ線コネクタ 22"/>
            <p:cNvCxnSpPr/>
            <p:nvPr/>
          </p:nvCxnSpPr>
          <p:spPr>
            <a:xfrm rot="10800000">
              <a:off x="2387364" y="7937149"/>
              <a:ext cx="2187326" cy="576837"/>
            </a:xfrm>
            <a:prstGeom prst="bentConnector3">
              <a:avLst>
                <a:gd name="adj1" fmla="val 99933"/>
              </a:avLst>
            </a:prstGeom>
            <a:ln w="12700">
              <a:solidFill>
                <a:srgbClr val="6699FF"/>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304214" y="5229200"/>
            <a:ext cx="7508146"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計数</a:t>
            </a:r>
            <a:r>
              <a:rPr lang="ja-JP" altLang="en-US" sz="1200" dirty="0">
                <a:latin typeface="HG丸ｺﾞｼｯｸM-PRO" panose="020F0600000000000000" pitchFamily="50" charset="-128"/>
                <a:ea typeface="HG丸ｺﾞｼｯｸM-PRO" panose="020F0600000000000000" pitchFamily="50" charset="-128"/>
              </a:rPr>
              <a:t>については、それぞれ四捨五入によっているので、端数に</a:t>
            </a:r>
            <a:r>
              <a:rPr lang="ja-JP" altLang="en-US" sz="1200" dirty="0" smtClean="0">
                <a:latin typeface="HG丸ｺﾞｼｯｸM-PRO" panose="020F0600000000000000" pitchFamily="50" charset="-128"/>
                <a:ea typeface="HG丸ｺﾞｼｯｸM-PRO" panose="020F0600000000000000" pitchFamily="50" charset="-128"/>
              </a:rPr>
              <a:t>おいて合計</a:t>
            </a:r>
            <a:r>
              <a:rPr lang="ja-JP" altLang="en-US" sz="1200" dirty="0">
                <a:latin typeface="HG丸ｺﾞｼｯｸM-PRO" panose="020F0600000000000000" pitchFamily="50" charset="-128"/>
                <a:ea typeface="HG丸ｺﾞｼｯｸM-PRO" panose="020F0600000000000000" pitchFamily="50" charset="-128"/>
              </a:rPr>
              <a:t>と</a:t>
            </a:r>
            <a:r>
              <a:rPr lang="ja-JP" altLang="en-US" sz="1200" dirty="0" smtClean="0">
                <a:latin typeface="HG丸ｺﾞｼｯｸM-PRO" panose="020F0600000000000000" pitchFamily="50" charset="-128"/>
                <a:ea typeface="HG丸ｺﾞｼｯｸM-PRO" panose="020F0600000000000000" pitchFamily="50" charset="-128"/>
              </a:rPr>
              <a:t>は合致</a:t>
            </a:r>
            <a:r>
              <a:rPr lang="ja-JP" altLang="en-US" sz="1200" dirty="0">
                <a:latin typeface="HG丸ｺﾞｼｯｸM-PRO" panose="020F0600000000000000" pitchFamily="50" charset="-128"/>
                <a:ea typeface="HG丸ｺﾞｼｯｸM-PRO" panose="020F0600000000000000" pitchFamily="50" charset="-128"/>
              </a:rPr>
              <a:t>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46996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46017" y="4443303"/>
            <a:ext cx="6984774" cy="2298065"/>
            <a:chOff x="908705" y="7850589"/>
            <a:chExt cx="4835614" cy="1590968"/>
          </a:xfrm>
        </p:grpSpPr>
        <p:sp>
          <p:nvSpPr>
            <p:cNvPr id="8" name="正方形/長方形 7"/>
            <p:cNvSpPr/>
            <p:nvPr/>
          </p:nvSpPr>
          <p:spPr>
            <a:xfrm>
              <a:off x="908705" y="7850589"/>
              <a:ext cx="4835614" cy="1590968"/>
            </a:xfrm>
            <a:prstGeom prst="rect">
              <a:avLst/>
            </a:prstGeom>
            <a:solidFill>
              <a:srgbClr val="EFFACC">
                <a:alpha val="81176"/>
              </a:srgbClr>
            </a:solidFill>
          </p:spPr>
          <p:txBody>
            <a:bodyPr wrap="square">
              <a:spAutoFit/>
            </a:bodyPr>
            <a:lstStyle/>
            <a:p>
              <a:pPr>
                <a:lnSpc>
                  <a:spcPts val="1878"/>
                </a:lnSpc>
              </a:pPr>
              <a:r>
                <a:rPr lang="ja-JP" altLang="en-US" sz="1400" u="sng"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rPr>
                <a:t>参考資料</a:t>
              </a:r>
              <a:endParaRPr lang="en-US" altLang="ja-JP" sz="1400" u="sng"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endParaRPr>
            </a:p>
            <a:p>
              <a:pPr>
                <a:lnSpc>
                  <a:spcPts val="1733"/>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一般会計</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１年分の家計に例えたら</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endParaRPr lang="en-US" altLang="ja-JP" sz="1200" dirty="0">
                <a:latin typeface="UD デジタル 教科書体 NP-R" panose="02020400000000000000" pitchFamily="18" charset="-128"/>
                <a:ea typeface="UD デジタル 教科書体 NP-R" panose="02020400000000000000" pitchFamily="18" charset="-128"/>
              </a:endParaRP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税収＋税外収入 　　　　　　   </a:t>
              </a:r>
              <a:r>
                <a:rPr lang="en-US" altLang="ja-JP" sz="1200" dirty="0" smtClean="0">
                  <a:latin typeface="UD デジタル 教科書体 NP-R" panose="02020400000000000000" pitchFamily="18" charset="-128"/>
                  <a:ea typeface="UD デジタル 教科書体 NP-R" panose="02020400000000000000" pitchFamily="18" charset="-128"/>
                </a:rPr>
                <a:t>79</a:t>
              </a:r>
              <a:r>
                <a:rPr lang="ja-JP" altLang="en-US" sz="1200" dirty="0" smtClean="0">
                  <a:latin typeface="UD デジタル 教科書体 NP-R" panose="02020400000000000000" pitchFamily="18" charset="-128"/>
                  <a:ea typeface="UD デジタル 教科書体 NP-R" panose="02020400000000000000" pitchFamily="18" charset="-128"/>
                </a:rPr>
                <a:t>兆円 </a:t>
              </a:r>
              <a:r>
                <a:rPr lang="ja-JP" altLang="en-US" sz="1200" dirty="0">
                  <a:latin typeface="UD デジタル 教科書体 NP-R" panose="02020400000000000000" pitchFamily="18" charset="-128"/>
                  <a:ea typeface="UD デジタル 教科書体 NP-R" panose="02020400000000000000" pitchFamily="18" charset="-128"/>
                </a:rPr>
                <a:t>　　　給与収入 　　　　　　　　　</a:t>
              </a:r>
              <a:r>
                <a:rPr lang="en-US" altLang="ja-JP" sz="1200" dirty="0" smtClean="0">
                  <a:latin typeface="UD デジタル 教科書体 NP-R" panose="02020400000000000000" pitchFamily="18" charset="-128"/>
                  <a:ea typeface="UD デジタル 教科書体 NP-R" panose="02020400000000000000" pitchFamily="18" charset="-128"/>
                </a:rPr>
                <a:t>790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一般会計歳出　　　　　　 △ </a:t>
              </a:r>
              <a:r>
                <a:rPr lang="en-US" altLang="ja-JP" sz="1200" dirty="0" smtClean="0">
                  <a:latin typeface="UD デジタル 教科書体 NP-R" panose="02020400000000000000" pitchFamily="18" charset="-128"/>
                  <a:ea typeface="UD デジタル 教科書体 NP-R" panose="02020400000000000000" pitchFamily="18" charset="-128"/>
                </a:rPr>
                <a:t>114</a:t>
              </a:r>
              <a:r>
                <a:rPr lang="ja-JP" altLang="en-US" sz="1200" dirty="0" smtClean="0">
                  <a:latin typeface="UD デジタル 教科書体 NP-R" panose="02020400000000000000" pitchFamily="18" charset="-128"/>
                  <a:ea typeface="UD デジタル 教科書体 NP-R" panose="02020400000000000000" pitchFamily="18" charset="-128"/>
                </a:rPr>
                <a:t>兆</a:t>
              </a:r>
              <a:r>
                <a:rPr lang="ja-JP" altLang="en-US" sz="1200" dirty="0">
                  <a:latin typeface="UD デジタル 教科書体 NP-R" panose="02020400000000000000" pitchFamily="18" charset="-128"/>
                  <a:ea typeface="UD デジタル 教科書体 NP-R" panose="02020400000000000000" pitchFamily="18" charset="-128"/>
                </a:rPr>
                <a:t>円 　　　必要経費総額 　　　　  △ </a:t>
              </a:r>
              <a:r>
                <a:rPr lang="en-US" altLang="ja-JP" sz="1200" dirty="0" smtClean="0">
                  <a:latin typeface="UD デジタル 教科書体 NP-R" panose="02020400000000000000" pitchFamily="18" charset="-128"/>
                  <a:ea typeface="UD デジタル 教科書体 NP-R" panose="02020400000000000000" pitchFamily="18" charset="-128"/>
                </a:rPr>
                <a:t>1,140</a:t>
              </a:r>
              <a:r>
                <a:rPr lang="ja-JP" altLang="en-US" sz="1200" dirty="0" smtClean="0">
                  <a:latin typeface="UD デジタル 教科書体 NP-R" panose="02020400000000000000" pitchFamily="18" charset="-128"/>
                  <a:ea typeface="UD デジタル 教科書体 NP-R" panose="02020400000000000000" pitchFamily="18" charset="-128"/>
                </a:rPr>
                <a:t>万</a:t>
              </a:r>
              <a:r>
                <a:rPr lang="ja-JP" altLang="en-US" sz="1200" dirty="0">
                  <a:latin typeface="UD デジタル 教科書体 NP-R" panose="02020400000000000000" pitchFamily="18" charset="-128"/>
                  <a:ea typeface="UD デジタル 教科書体 NP-R" panose="02020400000000000000" pitchFamily="18" charset="-128"/>
                </a:rPr>
                <a:t>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基礎的財政収支対象経費　    </a:t>
              </a:r>
              <a:r>
                <a:rPr lang="en-US" altLang="ja-JP" sz="1200" dirty="0" smtClean="0">
                  <a:latin typeface="UD デジタル 教科書体 NP-R" panose="02020400000000000000" pitchFamily="18" charset="-128"/>
                  <a:ea typeface="UD デジタル 教科書体 NP-R" panose="02020400000000000000" pitchFamily="18" charset="-128"/>
                </a:rPr>
                <a:t>89</a:t>
              </a:r>
              <a:r>
                <a:rPr lang="ja-JP" altLang="en-US" sz="1200" dirty="0" smtClean="0">
                  <a:latin typeface="UD デジタル 教科書体 NP-R" panose="02020400000000000000" pitchFamily="18" charset="-128"/>
                  <a:ea typeface="UD デジタル 教科書体 NP-R" panose="02020400000000000000" pitchFamily="18" charset="-128"/>
                </a:rPr>
                <a:t>兆円 </a:t>
              </a:r>
              <a:r>
                <a:rPr lang="ja-JP" altLang="en-US" sz="1200" dirty="0">
                  <a:latin typeface="UD デジタル 教科書体 NP-R" panose="02020400000000000000" pitchFamily="18" charset="-128"/>
                  <a:ea typeface="UD デジタル 教科書体 NP-R" panose="02020400000000000000" pitchFamily="18" charset="-128"/>
                </a:rPr>
                <a:t>　　　　家計費 　　　　　　　　　</a:t>
              </a:r>
              <a:r>
                <a:rPr lang="en-US" altLang="ja-JP" sz="1200" dirty="0" smtClean="0">
                  <a:latin typeface="UD デジタル 教科書体 NP-R" panose="02020400000000000000" pitchFamily="18" charset="-128"/>
                  <a:ea typeface="UD デジタル 教科書体 NP-R" panose="02020400000000000000" pitchFamily="18" charset="-128"/>
                </a:rPr>
                <a:t>890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（うち地方交付税等　　　 </a:t>
              </a:r>
              <a:r>
                <a:rPr lang="en-US" altLang="ja-JP" sz="1200" dirty="0" smtClean="0">
                  <a:latin typeface="UD デジタル 教科書体 NP-R" panose="02020400000000000000" pitchFamily="18" charset="-128"/>
                  <a:ea typeface="UD デジタル 教科書体 NP-R" panose="02020400000000000000" pitchFamily="18" charset="-128"/>
                </a:rPr>
                <a:t>16</a:t>
              </a:r>
              <a:r>
                <a:rPr lang="ja-JP" altLang="en-US" sz="1200" dirty="0" smtClean="0">
                  <a:latin typeface="UD デジタル 教科書体 NP-R" panose="02020400000000000000" pitchFamily="18" charset="-128"/>
                  <a:ea typeface="UD デジタル 教科書体 NP-R" panose="02020400000000000000" pitchFamily="18" charset="-128"/>
                </a:rPr>
                <a:t>兆</a:t>
              </a:r>
              <a:r>
                <a:rPr lang="ja-JP" altLang="en-US" sz="1200" dirty="0">
                  <a:latin typeface="UD デジタル 教科書体 NP-R" panose="02020400000000000000" pitchFamily="18" charset="-128"/>
                  <a:ea typeface="UD デジタル 教科書体 NP-R" panose="02020400000000000000" pitchFamily="18" charset="-128"/>
                </a:rPr>
                <a:t>円） 　　　（うち田舎への仕送り 　　</a:t>
              </a:r>
              <a:r>
                <a:rPr lang="en-US" altLang="ja-JP" sz="1200" dirty="0" smtClean="0">
                  <a:latin typeface="UD デジタル 教科書体 NP-R" panose="02020400000000000000" pitchFamily="18" charset="-128"/>
                  <a:ea typeface="UD デジタル 教科書体 NP-R" panose="02020400000000000000" pitchFamily="18" charset="-128"/>
                </a:rPr>
                <a:t>160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国債費　　　　　　　　　  </a:t>
              </a:r>
              <a:r>
                <a:rPr lang="en-US" altLang="ja-JP" sz="1200" dirty="0" smtClean="0">
                  <a:latin typeface="UD デジタル 教科書体 NP-R" panose="02020400000000000000" pitchFamily="18" charset="-128"/>
                  <a:ea typeface="UD デジタル 教科書体 NP-R" panose="02020400000000000000" pitchFamily="18" charset="-128"/>
                </a:rPr>
                <a:t>25</a:t>
              </a:r>
              <a:r>
                <a:rPr lang="ja-JP" altLang="en-US" sz="1200" dirty="0" smtClean="0">
                  <a:latin typeface="UD デジタル 教科書体 NP-R" panose="02020400000000000000" pitchFamily="18" charset="-128"/>
                  <a:ea typeface="UD デジタル 教科書体 NP-R" panose="02020400000000000000" pitchFamily="18" charset="-128"/>
                </a:rPr>
                <a:t>兆</a:t>
              </a:r>
              <a:r>
                <a:rPr lang="ja-JP" altLang="en-US" sz="1200" dirty="0">
                  <a:latin typeface="UD デジタル 教科書体 NP-R" panose="02020400000000000000" pitchFamily="18" charset="-128"/>
                  <a:ea typeface="UD デジタル 教科書体 NP-R" panose="02020400000000000000" pitchFamily="18" charset="-128"/>
                </a:rPr>
                <a:t>円 　　　　ローン元利払い 　　　　　</a:t>
              </a:r>
              <a:r>
                <a:rPr lang="en-US" altLang="ja-JP" sz="1200" dirty="0" smtClean="0">
                  <a:latin typeface="UD デジタル 教科書体 NP-R" panose="02020400000000000000" pitchFamily="18" charset="-128"/>
                  <a:ea typeface="UD デジタル 教科書体 NP-R" panose="02020400000000000000" pitchFamily="18" charset="-128"/>
                </a:rPr>
                <a:t>250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公債金収入（借金）　　　 △ </a:t>
              </a:r>
              <a:r>
                <a:rPr lang="en-US" altLang="ja-JP" sz="1200" dirty="0" smtClean="0">
                  <a:latin typeface="UD デジタル 教科書体 NP-R" panose="02020400000000000000" pitchFamily="18" charset="-128"/>
                  <a:ea typeface="UD デジタル 教科書体 NP-R" panose="02020400000000000000" pitchFamily="18" charset="-128"/>
                </a:rPr>
                <a:t>36</a:t>
              </a:r>
              <a:r>
                <a:rPr lang="ja-JP" altLang="en-US" sz="1200" dirty="0" smtClean="0">
                  <a:latin typeface="UD デジタル 教科書体 NP-R" panose="02020400000000000000" pitchFamily="18" charset="-128"/>
                  <a:ea typeface="UD デジタル 教科書体 NP-R" panose="02020400000000000000" pitchFamily="18" charset="-128"/>
                </a:rPr>
                <a:t>兆円 </a:t>
              </a:r>
              <a:r>
                <a:rPr lang="ja-JP" altLang="en-US" sz="1200" dirty="0">
                  <a:latin typeface="UD デジタル 教科書体 NP-R" panose="02020400000000000000" pitchFamily="18" charset="-128"/>
                  <a:ea typeface="UD デジタル 教科書体 NP-R" panose="02020400000000000000" pitchFamily="18" charset="-128"/>
                </a:rPr>
                <a:t>　　　不足分（借金） 　　　　  △ </a:t>
              </a:r>
              <a:r>
                <a:rPr lang="en-US" altLang="ja-JP" sz="1200" dirty="0" smtClean="0">
                  <a:latin typeface="UD デジタル 教科書体 NP-R" panose="02020400000000000000" pitchFamily="18" charset="-128"/>
                  <a:ea typeface="UD デジタル 教科書体 NP-R" panose="02020400000000000000" pitchFamily="18" charset="-128"/>
                </a:rPr>
                <a:t>360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年度末残高 　　　　 </a:t>
              </a:r>
              <a:r>
                <a:rPr lang="ja-JP" altLang="en-US" sz="1200" dirty="0" smtClean="0">
                  <a:latin typeface="UD デジタル 教科書体 NP-R" panose="02020400000000000000" pitchFamily="18" charset="-128"/>
                  <a:ea typeface="UD デジタル 教科書体 NP-R" panose="02020400000000000000" pitchFamily="18" charset="-128"/>
                </a:rPr>
                <a:t>公債残高</a:t>
              </a:r>
              <a:r>
                <a:rPr lang="en-US" altLang="ja-JP" sz="1200" dirty="0" smtClean="0">
                  <a:latin typeface="UD デジタル 教科書体 NP-R" panose="02020400000000000000" pitchFamily="18" charset="-128"/>
                  <a:ea typeface="UD デジタル 教科書体 NP-R" panose="02020400000000000000" pitchFamily="18" charset="-128"/>
                </a:rPr>
                <a:t>1,068</a:t>
              </a:r>
              <a:r>
                <a:rPr lang="ja-JP" altLang="en-US" sz="1200" dirty="0" smtClean="0">
                  <a:latin typeface="UD デジタル 教科書体 NP-R" panose="02020400000000000000" pitchFamily="18" charset="-128"/>
                  <a:ea typeface="UD デジタル 教科書体 NP-R" panose="02020400000000000000" pitchFamily="18" charset="-128"/>
                </a:rPr>
                <a:t>兆円</a:t>
              </a: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200" dirty="0" smtClean="0">
                  <a:latin typeface="UD デジタル 教科書体 NP-R" panose="02020400000000000000" pitchFamily="18" charset="-128"/>
                  <a:ea typeface="UD デジタル 教科書体 NP-R" panose="02020400000000000000" pitchFamily="18" charset="-128"/>
                </a:rPr>
                <a:t> ローン残高</a:t>
              </a:r>
              <a:r>
                <a:rPr lang="en-US" altLang="ja-JP" sz="1200" dirty="0" smtClean="0">
                  <a:latin typeface="UD デジタル 教科書体 NP-R" panose="02020400000000000000" pitchFamily="18" charset="-128"/>
                  <a:ea typeface="UD デジタル 教科書体 NP-R" panose="02020400000000000000" pitchFamily="18" charset="-128"/>
                </a:rPr>
                <a:t>1</a:t>
              </a:r>
              <a:r>
                <a:rPr lang="ja-JP" altLang="en-US" sz="1200" dirty="0" smtClean="0">
                  <a:latin typeface="UD デジタル 教科書体 NP-R" panose="02020400000000000000" pitchFamily="18" charset="-128"/>
                  <a:ea typeface="UD デジタル 教科書体 NP-R" panose="02020400000000000000" pitchFamily="18" charset="-128"/>
                </a:rPr>
                <a:t>億</a:t>
              </a:r>
              <a:r>
                <a:rPr lang="en-US" altLang="ja-JP" sz="1200" dirty="0" smtClean="0">
                  <a:latin typeface="UD デジタル 教科書体 NP-R" panose="02020400000000000000" pitchFamily="18" charset="-128"/>
                  <a:ea typeface="UD デジタル 教科書体 NP-R" panose="02020400000000000000" pitchFamily="18" charset="-128"/>
                </a:rPr>
                <a:t>680</a:t>
              </a:r>
              <a:r>
                <a:rPr lang="ja-JP" altLang="en-US" sz="1200" dirty="0" smtClean="0">
                  <a:latin typeface="UD デジタル 教科書体 NP-R" panose="02020400000000000000" pitchFamily="18" charset="-128"/>
                  <a:ea typeface="UD デジタル 教科書体 NP-R" panose="02020400000000000000" pitchFamily="18" charset="-128"/>
                </a:rPr>
                <a:t>万</a:t>
              </a:r>
              <a:r>
                <a:rPr lang="ja-JP" altLang="en-US" sz="1200" dirty="0">
                  <a:latin typeface="UD デジタル 教科書体 NP-R" panose="02020400000000000000" pitchFamily="18" charset="-128"/>
                  <a:ea typeface="UD デジタル 教科書体 NP-R" panose="02020400000000000000" pitchFamily="18" charset="-128"/>
                </a:rPr>
                <a:t>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200" dirty="0" smtClean="0">
                  <a:latin typeface="UD デジタル 教科書体 NP-R" panose="02020400000000000000" pitchFamily="18" charset="-128"/>
                  <a:ea typeface="UD デジタル 教科書体 NP-R" panose="02020400000000000000" pitchFamily="18" charset="-128"/>
                </a:rPr>
                <a:t>　　　　　　　　　　　　　　　　　　</a:t>
              </a:r>
              <a:r>
                <a:rPr lang="ja-JP" altLang="en-US" sz="1200" b="1" dirty="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000" dirty="0">
                  <a:latin typeface="UD デジタル 教科書体 NP-R" panose="02020400000000000000" pitchFamily="18" charset="-128"/>
                  <a:ea typeface="UD デジタル 教科書体 NP-R" panose="02020400000000000000" pitchFamily="18" charset="-128"/>
                </a:rPr>
                <a:t>出典：財務省ＨＰを基に作成</a:t>
              </a:r>
              <a:endParaRPr lang="ja-JP" altLang="ja-JP" sz="1000" dirty="0">
                <a:latin typeface="UD デジタル 教科書体 NP-R" panose="02020400000000000000" pitchFamily="18" charset="-128"/>
                <a:ea typeface="UD デジタル 教科書体 NP-R" panose="02020400000000000000" pitchFamily="18" charset="-128"/>
              </a:endParaRPr>
            </a:p>
          </p:txBody>
        </p:sp>
        <p:sp>
          <p:nvSpPr>
            <p:cNvPr id="3" name="大かっこ 2"/>
            <p:cNvSpPr/>
            <p:nvPr/>
          </p:nvSpPr>
          <p:spPr>
            <a:xfrm>
              <a:off x="1286472" y="8648214"/>
              <a:ext cx="2029316"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sp>
          <p:nvSpPr>
            <p:cNvPr id="11" name="大かっこ 10"/>
            <p:cNvSpPr/>
            <p:nvPr/>
          </p:nvSpPr>
          <p:spPr>
            <a:xfrm>
              <a:off x="3529799" y="8648214"/>
              <a:ext cx="1977709"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cxnSp>
          <p:nvCxnSpPr>
            <p:cNvPr id="7" name="直線コネクタ 6"/>
            <p:cNvCxnSpPr/>
            <p:nvPr/>
          </p:nvCxnSpPr>
          <p:spPr>
            <a:xfrm>
              <a:off x="1170294" y="9096880"/>
              <a:ext cx="21602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479947" y="9096880"/>
              <a:ext cx="209454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graphicFrame>
        <p:nvGraphicFramePr>
          <p:cNvPr id="15" name="コンテンツ プレースホルダー 1"/>
          <p:cNvGraphicFramePr>
            <a:graphicFrameLocks/>
          </p:cNvGraphicFramePr>
          <p:nvPr>
            <p:extLst>
              <p:ext uri="{D42A27DB-BD31-4B8C-83A1-F6EECF244321}">
                <p14:modId xmlns:p14="http://schemas.microsoft.com/office/powerpoint/2010/main" val="2639580535"/>
              </p:ext>
            </p:extLst>
          </p:nvPr>
        </p:nvGraphicFramePr>
        <p:xfrm>
          <a:off x="890654" y="-171400"/>
          <a:ext cx="4990132" cy="4229796"/>
        </p:xfrm>
        <a:graphic>
          <a:graphicData uri="http://schemas.openxmlformats.org/drawingml/2006/chart">
            <c:chart xmlns:c="http://schemas.openxmlformats.org/drawingml/2006/chart" xmlns:r="http://schemas.openxmlformats.org/officeDocument/2006/relationships" r:id="rId2"/>
          </a:graphicData>
        </a:graphic>
      </p:graphicFrame>
      <p:sp>
        <p:nvSpPr>
          <p:cNvPr id="16" name="円/楕円 2"/>
          <p:cNvSpPr>
            <a:spLocks noChangeAspect="1"/>
          </p:cNvSpPr>
          <p:nvPr/>
        </p:nvSpPr>
        <p:spPr>
          <a:xfrm>
            <a:off x="2899720" y="1746625"/>
            <a:ext cx="972000" cy="972000"/>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歳出総額</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約</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114</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8" name="アーチ 17"/>
          <p:cNvSpPr>
            <a:spLocks/>
          </p:cNvSpPr>
          <p:nvPr/>
        </p:nvSpPr>
        <p:spPr>
          <a:xfrm>
            <a:off x="1847918" y="738513"/>
            <a:ext cx="3060000" cy="3060000"/>
          </a:xfrm>
          <a:prstGeom prst="blockArc">
            <a:avLst>
              <a:gd name="adj1" fmla="val 16212333"/>
              <a:gd name="adj2" fmla="val 11417473"/>
              <a:gd name="adj3" fmla="val 4598"/>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アーチ 18"/>
          <p:cNvSpPr>
            <a:spLocks/>
          </p:cNvSpPr>
          <p:nvPr/>
        </p:nvSpPr>
        <p:spPr>
          <a:xfrm rot="21423811">
            <a:off x="1847917" y="738512"/>
            <a:ext cx="3060000" cy="3060000"/>
          </a:xfrm>
          <a:prstGeom prst="blockArc">
            <a:avLst>
              <a:gd name="adj1" fmla="val 11604037"/>
              <a:gd name="adj2" fmla="val 16398327"/>
              <a:gd name="adj3" fmla="val 5088"/>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0" name="グループ化 19"/>
          <p:cNvGrpSpPr/>
          <p:nvPr/>
        </p:nvGrpSpPr>
        <p:grpSpPr>
          <a:xfrm>
            <a:off x="755577" y="795349"/>
            <a:ext cx="1264484" cy="950031"/>
            <a:chOff x="1267506" y="5013150"/>
            <a:chExt cx="1258502" cy="918816"/>
          </a:xfrm>
        </p:grpSpPr>
        <p:cxnSp>
          <p:nvCxnSpPr>
            <p:cNvPr id="22" name="カギ線コネクタ 21"/>
            <p:cNvCxnSpPr/>
            <p:nvPr/>
          </p:nvCxnSpPr>
          <p:spPr>
            <a:xfrm>
              <a:off x="1824491" y="5742394"/>
              <a:ext cx="701517" cy="189572"/>
            </a:xfrm>
            <a:prstGeom prst="bentConnector3">
              <a:avLst>
                <a:gd name="adj1" fmla="val -4054"/>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267506" y="5013150"/>
              <a:ext cx="1087364" cy="747430"/>
            </a:xfrm>
            <a:prstGeom prst="rect">
              <a:avLst/>
            </a:prstGeom>
            <a:solidFill>
              <a:srgbClr val="E2C5FF"/>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こくさい</a:t>
              </a:r>
              <a:r>
                <a:rPr kumimoji="1" lang="ja-JP" altLang="en-US" sz="5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a:t>
              </a:r>
              <a:endParaRPr kumimoji="1" lang="en-US" altLang="ja-JP"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22</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3" name="グループ化 22"/>
          <p:cNvGrpSpPr/>
          <p:nvPr/>
        </p:nvGrpSpPr>
        <p:grpSpPr>
          <a:xfrm>
            <a:off x="4824104" y="2465538"/>
            <a:ext cx="1188056" cy="1179486"/>
            <a:chOff x="5081675" y="-39399"/>
            <a:chExt cx="1188056" cy="1179484"/>
          </a:xfrm>
        </p:grpSpPr>
        <p:sp>
          <p:nvSpPr>
            <p:cNvPr id="24" name="正方形/長方形 23"/>
            <p:cNvSpPr/>
            <p:nvPr/>
          </p:nvSpPr>
          <p:spPr>
            <a:xfrm>
              <a:off x="5140022" y="176624"/>
              <a:ext cx="1129709" cy="963461"/>
            </a:xfrm>
            <a:prstGeom prst="rect">
              <a:avLst/>
            </a:prstGeom>
            <a:solidFill>
              <a:srgbClr val="D4F6D2"/>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きそてき　ざいせいしゅうし</a:t>
              </a:r>
              <a:endParaRPr kumimoji="1" lang="en-US" altLang="ja-JP"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経費</a:t>
              </a:r>
              <a:endParaRPr kumimoji="1" lang="en-US" altLang="ja-JP"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89</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78</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25" name="カギ線コネクタ 24"/>
            <p:cNvCxnSpPr/>
            <p:nvPr/>
          </p:nvCxnSpPr>
          <p:spPr>
            <a:xfrm>
              <a:off x="5081675" y="-39399"/>
              <a:ext cx="648000" cy="216023"/>
            </a:xfrm>
            <a:prstGeom prst="bentConnector2">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sp>
        <p:nvSpPr>
          <p:cNvPr id="13" name="正方形/長方形 12"/>
          <p:cNvSpPr/>
          <p:nvPr/>
        </p:nvSpPr>
        <p:spPr>
          <a:xfrm>
            <a:off x="1357014" y="363141"/>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国の歳出（</a:t>
            </a:r>
            <a:r>
              <a:rPr lang="ja-JP" altLang="en-US" sz="1517" dirty="0" smtClean="0">
                <a:latin typeface="UD デジタル 教科書体 NP-R" panose="02020400000000000000" pitchFamily="18" charset="-128"/>
                <a:ea typeface="UD デジタル 教科書体 NP-R" panose="02020400000000000000" pitchFamily="18" charset="-128"/>
              </a:rPr>
              <a:t>令和</a:t>
            </a:r>
            <a:r>
              <a:rPr lang="ja-JP" altLang="en-US" sz="1517" dirty="0">
                <a:latin typeface="UD デジタル 教科書体 NP-R" panose="02020400000000000000" pitchFamily="18" charset="-128"/>
                <a:ea typeface="UD デジタル 教科書体 NP-R" panose="02020400000000000000" pitchFamily="18" charset="-128"/>
              </a:rPr>
              <a:t>５</a:t>
            </a:r>
            <a:r>
              <a:rPr lang="ja-JP" altLang="en-US" sz="1517" dirty="0" smtClean="0">
                <a:latin typeface="UD デジタル 教科書体 NP-R" panose="02020400000000000000" pitchFamily="18" charset="-128"/>
                <a:ea typeface="UD デジタル 教科書体 NP-R" panose="02020400000000000000" pitchFamily="18" charset="-128"/>
              </a:rPr>
              <a:t>年度</a:t>
            </a:r>
            <a:r>
              <a:rPr lang="ja-JP" altLang="en-US" sz="1517" dirty="0">
                <a:latin typeface="UD デジタル 教科書体 NP-R" panose="02020400000000000000" pitchFamily="18" charset="-128"/>
                <a:ea typeface="UD デジタル 教科書体 NP-R" panose="02020400000000000000" pitchFamily="18" charset="-128"/>
              </a:rPr>
              <a:t>一般</a:t>
            </a:r>
            <a:r>
              <a:rPr lang="ja-JP" altLang="en-US" sz="1517" dirty="0" smtClean="0">
                <a:latin typeface="UD デジタル 教科書体 NP-R" panose="02020400000000000000" pitchFamily="18" charset="-128"/>
                <a:ea typeface="UD デジタル 教科書体 NP-R" panose="02020400000000000000" pitchFamily="18" charset="-128"/>
              </a:rPr>
              <a:t>会計当初予算</a:t>
            </a:r>
            <a:r>
              <a:rPr lang="ja-JP" altLang="en-US" sz="1517" dirty="0">
                <a:latin typeface="UD デジタル 教科書体 NP-R" panose="02020400000000000000" pitchFamily="18" charset="-128"/>
                <a:ea typeface="UD デジタル 教科書体 NP-R" panose="02020400000000000000" pitchFamily="18" charset="-128"/>
              </a:rPr>
              <a:t>）</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6145858" y="188640"/>
            <a:ext cx="2960670" cy="3760004"/>
          </a:xfrm>
          <a:prstGeom prst="rect">
            <a:avLst/>
          </a:prstGeom>
          <a:solidFill>
            <a:schemeClr val="bg1">
              <a:alpha val="50000"/>
            </a:schemeClr>
          </a:solidFill>
        </p:spPr>
        <p:txBody>
          <a:bodyPr wrap="square">
            <a:spAutoFit/>
          </a:bodyPr>
          <a:lstStyle/>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～進む財政硬直化～</a:t>
            </a: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歳出のうち、国債費と地方交付税交付金は国にとっては右から左に出ていってしまうお金で義務的経費と呼ばれています。国が自由に使用できるのは、一般会計から国債費と地方交付税交付金を除いた一般歳出で、これは政策的経費と呼ばれてい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近年、国債費の増加とともに歳出総額に占める一般歳出の割合が小さくなっており、財政の硬直化が進んでいるのが分かります。</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32" name="テキスト ボックス 31"/>
          <p:cNvSpPr txBox="1"/>
          <p:nvPr/>
        </p:nvSpPr>
        <p:spPr>
          <a:xfrm>
            <a:off x="448230" y="4149080"/>
            <a:ext cx="7508146" cy="261610"/>
          </a:xfrm>
          <a:prstGeom prst="rect">
            <a:avLst/>
          </a:prstGeom>
          <a:noFill/>
        </p:spPr>
        <p:txBody>
          <a:bodyPr wrap="square" rtlCol="0">
            <a:spAutoFit/>
          </a:bodyPr>
          <a:lstStyle/>
          <a:p>
            <a:r>
              <a:rPr lang="en-US" altLang="ja-JP" sz="1050" dirty="0" smtClean="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計数</a:t>
            </a:r>
            <a:r>
              <a:rPr lang="ja-JP" altLang="en-US" sz="1050" dirty="0">
                <a:latin typeface="HG丸ｺﾞｼｯｸM-PRO" panose="020F0600000000000000" pitchFamily="50" charset="-128"/>
                <a:ea typeface="HG丸ｺﾞｼｯｸM-PRO" panose="020F0600000000000000" pitchFamily="50" charset="-128"/>
              </a:rPr>
              <a:t>については、それぞれ四捨五入によっているので、端数に</a:t>
            </a:r>
            <a:r>
              <a:rPr lang="ja-JP" altLang="en-US" sz="1050" dirty="0" smtClean="0">
                <a:latin typeface="HG丸ｺﾞｼｯｸM-PRO" panose="020F0600000000000000" pitchFamily="50" charset="-128"/>
                <a:ea typeface="HG丸ｺﾞｼｯｸM-PRO" panose="020F0600000000000000" pitchFamily="50" charset="-128"/>
              </a:rPr>
              <a:t>おいて合計</a:t>
            </a:r>
            <a:r>
              <a:rPr lang="ja-JP" altLang="en-US" sz="1050" dirty="0">
                <a:latin typeface="HG丸ｺﾞｼｯｸM-PRO" panose="020F0600000000000000" pitchFamily="50" charset="-128"/>
                <a:ea typeface="HG丸ｺﾞｼｯｸM-PRO" panose="020F0600000000000000" pitchFamily="50" charset="-128"/>
              </a:rPr>
              <a:t>と</a:t>
            </a:r>
            <a:r>
              <a:rPr lang="ja-JP" altLang="en-US" sz="1050" dirty="0" smtClean="0">
                <a:latin typeface="HG丸ｺﾞｼｯｸM-PRO" panose="020F0600000000000000" pitchFamily="50" charset="-128"/>
                <a:ea typeface="HG丸ｺﾞｼｯｸM-PRO" panose="020F0600000000000000" pitchFamily="50" charset="-128"/>
              </a:rPr>
              <a:t>は合致</a:t>
            </a:r>
            <a:r>
              <a:rPr lang="ja-JP" altLang="en-US" sz="1050" dirty="0">
                <a:latin typeface="HG丸ｺﾞｼｯｸM-PRO" panose="020F0600000000000000" pitchFamily="50" charset="-128"/>
                <a:ea typeface="HG丸ｺﾞｼｯｸM-PRO" panose="020F0600000000000000" pitchFamily="50" charset="-128"/>
              </a:rPr>
              <a:t>しないものがある。</a:t>
            </a:r>
            <a:endParaRPr kumimoji="1" lang="ja-JP" altLang="en-US" sz="1050" dirty="0">
              <a:latin typeface="HG丸ｺﾞｼｯｸM-PRO" panose="020F0600000000000000" pitchFamily="50" charset="-128"/>
              <a:ea typeface="HG丸ｺﾞｼｯｸM-PRO" panose="020F0600000000000000" pitchFamily="50" charset="-128"/>
            </a:endParaRPr>
          </a:p>
        </p:txBody>
      </p:sp>
      <p:grpSp>
        <p:nvGrpSpPr>
          <p:cNvPr id="42" name="グループ化 41"/>
          <p:cNvGrpSpPr/>
          <p:nvPr/>
        </p:nvGrpSpPr>
        <p:grpSpPr>
          <a:xfrm>
            <a:off x="22297" y="2492896"/>
            <a:ext cx="2475958" cy="1784068"/>
            <a:chOff x="166895" y="5101783"/>
            <a:chExt cx="2475958" cy="1784068"/>
          </a:xfrm>
        </p:grpSpPr>
        <p:sp>
          <p:nvSpPr>
            <p:cNvPr id="43" name="正方形/長方形 42"/>
            <p:cNvSpPr/>
            <p:nvPr/>
          </p:nvSpPr>
          <p:spPr>
            <a:xfrm>
              <a:off x="166895" y="5101783"/>
              <a:ext cx="2475958" cy="1784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・食料</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安定</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供給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2</a:t>
              </a:r>
              <a:r>
                <a:rPr kumimoji="1" lang="en-US" altLang="ja-JP"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,700</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・エネルギー対策　</a:t>
              </a:r>
              <a:r>
                <a:rPr kumimoji="1" lang="ja-JP" altLang="en-US" sz="900" b="0"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約</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8,500</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・経済</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協力　  　</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約</a:t>
              </a:r>
              <a:r>
                <a:rPr kumimoji="1" lang="en-US" altLang="ja-JP"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5,100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・中小企業対策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1</a:t>
              </a:r>
              <a:r>
                <a:rPr kumimoji="1" lang="en-US" altLang="ja-JP"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,700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・恩給　　　　</a:t>
              </a:r>
              <a:r>
                <a:rPr kumimoji="1" lang="ja-JP" altLang="en-US" sz="900" b="0"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lang="en-US" altLang="ja-JP" sz="900" noProof="0" dirty="0" smtClean="0">
                  <a:solidFill>
                    <a:prstClr val="black"/>
                  </a:solidFill>
                  <a:latin typeface="HG丸ｺﾞｼｯｸM-PRO" panose="020F0600000000000000" pitchFamily="50" charset="-128"/>
                  <a:ea typeface="HG丸ｺﾞｼｯｸM-PRO" panose="020F0600000000000000" pitchFamily="50" charset="-128"/>
                </a:rPr>
                <a:t>1</a:t>
              </a:r>
              <a:r>
                <a:rPr kumimoji="1" lang="en-US" altLang="ja-JP"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,000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・その他事項     約</a:t>
              </a:r>
              <a:r>
                <a:rPr lang="en-US" altLang="ja-JP" sz="900"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lang="en-US" altLang="ja-JP" sz="900" dirty="0">
                  <a:solidFill>
                    <a:prstClr val="black"/>
                  </a:solidFill>
                  <a:latin typeface="HG丸ｺﾞｼｯｸM-PRO" panose="020F0600000000000000" pitchFamily="50" charset="-128"/>
                  <a:ea typeface="HG丸ｺﾞｼｯｸM-PRO" panose="020F0600000000000000" pitchFamily="50" charset="-128"/>
                </a:rPr>
                <a:t>8</a:t>
              </a:r>
              <a:r>
                <a:rPr kumimoji="1" lang="en-US" altLang="ja-JP"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,000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予備費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900" b="0"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5,000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・新型コロナ及び</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pPr lvl="0" eaLnBrk="0" hangingPunct="0">
                <a:defRPr/>
              </a:pP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　物価</a:t>
              </a:r>
              <a:r>
                <a:rPr lang="ja-JP" altLang="en-US" sz="900" dirty="0">
                  <a:solidFill>
                    <a:prstClr val="black"/>
                  </a:solidFill>
                  <a:latin typeface="HG丸ｺﾞｼｯｸM-PRO" panose="020F0600000000000000" pitchFamily="50" charset="-128"/>
                  <a:ea typeface="HG丸ｺﾞｼｯｸM-PRO" panose="020F0600000000000000" pitchFamily="50" charset="-128"/>
                </a:rPr>
                <a:t>高騰</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対策予備費　</a:t>
              </a:r>
              <a:r>
                <a:rPr lang="ja-JP" altLang="en-US" sz="900" dirty="0">
                  <a:solidFill>
                    <a:prstClr val="black"/>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 約</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4</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兆円</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・ウクライナ情勢経済</a:t>
              </a:r>
              <a:endParaRPr kumimoji="1" lang="en-US" altLang="ja-JP"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eaLnBrk="0" hangingPunct="0">
                <a:defRPr/>
              </a:pP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　緊急対応予備費 　　　 約</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兆円</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4" name="左大かっこ 43"/>
            <p:cNvSpPr/>
            <p:nvPr/>
          </p:nvSpPr>
          <p:spPr>
            <a:xfrm flipH="1">
              <a:off x="1908286" y="5187293"/>
              <a:ext cx="202316" cy="1590365"/>
            </a:xfrm>
            <a:prstGeom prst="leftBracket">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45" name="カギ線コネクタ 44"/>
            <p:cNvCxnSpPr>
              <a:stCxn id="44" idx="1"/>
            </p:cNvCxnSpPr>
            <p:nvPr/>
          </p:nvCxnSpPr>
          <p:spPr>
            <a:xfrm flipV="1">
              <a:off x="2110602" y="5389815"/>
              <a:ext cx="202441" cy="592661"/>
            </a:xfrm>
            <a:prstGeom prst="bentConnector2">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6" name="正方形/長方形 45"/>
          <p:cNvSpPr/>
          <p:nvPr/>
        </p:nvSpPr>
        <p:spPr>
          <a:xfrm>
            <a:off x="2771800" y="3717032"/>
            <a:ext cx="4102384" cy="47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20000"/>
              </a:lnSpc>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「一般歳出</a:t>
            </a:r>
            <a:r>
              <a:rPr lang="ja-JP" altLang="en-US" sz="1050" dirty="0">
                <a:solidFill>
                  <a:prstClr val="black"/>
                </a:solidFill>
                <a:latin typeface="HG丸ｺﾞｼｯｸM-PRO" panose="020F0600000000000000" pitchFamily="50" charset="-128"/>
                <a:ea typeface="HG丸ｺﾞｼｯｸM-PRO" panose="020F0600000000000000" pitchFamily="50" charset="-128"/>
              </a:rPr>
              <a:t>」は約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73</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兆円（約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64</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基礎的財政収支対象経費」</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地方交付税交付金等</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5146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4"/>
          <p:cNvGraphicFramePr>
            <a:graphicFrameLocks/>
          </p:cNvGraphicFramePr>
          <p:nvPr>
            <p:extLst>
              <p:ext uri="{D42A27DB-BD31-4B8C-83A1-F6EECF244321}">
                <p14:modId xmlns:p14="http://schemas.microsoft.com/office/powerpoint/2010/main" val="1721464123"/>
              </p:ext>
            </p:extLst>
          </p:nvPr>
        </p:nvGraphicFramePr>
        <p:xfrm>
          <a:off x="539552" y="866770"/>
          <a:ext cx="8171600" cy="334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7360169" y="6503035"/>
            <a:ext cx="1676327" cy="254360"/>
          </a:xfrm>
          <a:prstGeom prst="rect">
            <a:avLst/>
          </a:prstGeom>
          <a:solidFill>
            <a:schemeClr val="bg1">
              <a:alpha val="50000"/>
            </a:schemeClr>
          </a:solidFill>
        </p:spPr>
        <p:txBody>
          <a:bodyPr wrap="square" tIns="0" bIns="36000">
            <a:spAutoFit/>
          </a:bodyPr>
          <a:lstStyle/>
          <a:p>
            <a:pPr algn="r">
              <a:lnSpc>
                <a:spcPts val="1733"/>
              </a:lnSpc>
            </a:pPr>
            <a:r>
              <a:rPr lang="ja-JP" altLang="en-US" sz="900" dirty="0">
                <a:latin typeface="UD デジタル 教科書体 NP-R" panose="02020400000000000000" pitchFamily="18" charset="-128"/>
                <a:ea typeface="UD デジタル 教科書体 NP-R" panose="02020400000000000000" pitchFamily="18" charset="-128"/>
              </a:rPr>
              <a:t>出典：財務省</a:t>
            </a:r>
            <a:r>
              <a:rPr lang="en-US" altLang="ja-JP" sz="900" dirty="0">
                <a:latin typeface="UD デジタル 教科書体 NP-R" panose="02020400000000000000" pitchFamily="18" charset="-128"/>
                <a:ea typeface="UD デジタル 教科書体 NP-R" panose="02020400000000000000" pitchFamily="18" charset="-128"/>
              </a:rPr>
              <a:t>HP</a:t>
            </a:r>
            <a:r>
              <a:rPr lang="ja-JP" altLang="en-US" sz="900" dirty="0">
                <a:latin typeface="UD デジタル 教科書体 NP-R" panose="02020400000000000000" pitchFamily="18" charset="-128"/>
                <a:ea typeface="UD デジタル 教科書体 NP-R" panose="02020400000000000000" pitchFamily="18" charset="-128"/>
              </a:rPr>
              <a:t>を基に作成</a:t>
            </a:r>
            <a:endParaRPr lang="ja-JP" altLang="ja-JP" sz="900" dirty="0">
              <a:latin typeface="UD デジタル 教科書体 NP-R" panose="02020400000000000000" pitchFamily="18" charset="-128"/>
              <a:ea typeface="UD デジタル 教科書体 NP-R" panose="02020400000000000000"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613778107"/>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一般財政における歳入・歳出の状況</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629061369"/>
              </p:ext>
            </p:extLst>
          </p:nvPr>
        </p:nvGraphicFramePr>
        <p:xfrm>
          <a:off x="827584" y="4437112"/>
          <a:ext cx="7200800" cy="149293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77541">
                  <a:extLst>
                    <a:ext uri="{9D8B030D-6E8A-4147-A177-3AD203B41FA5}">
                      <a16:colId xmlns:a16="http://schemas.microsoft.com/office/drawing/2014/main" val="3914369190"/>
                    </a:ext>
                  </a:extLst>
                </a:gridCol>
                <a:gridCol w="277541">
                  <a:extLst>
                    <a:ext uri="{9D8B030D-6E8A-4147-A177-3AD203B41FA5}">
                      <a16:colId xmlns:a16="http://schemas.microsoft.com/office/drawing/2014/main" val="2944859720"/>
                    </a:ext>
                  </a:extLst>
                </a:gridCol>
                <a:gridCol w="1387707">
                  <a:extLst>
                    <a:ext uri="{9D8B030D-6E8A-4147-A177-3AD203B41FA5}">
                      <a16:colId xmlns:a16="http://schemas.microsoft.com/office/drawing/2014/main" val="3743523320"/>
                    </a:ext>
                  </a:extLst>
                </a:gridCol>
                <a:gridCol w="346926">
                  <a:extLst>
                    <a:ext uri="{9D8B030D-6E8A-4147-A177-3AD203B41FA5}">
                      <a16:colId xmlns:a16="http://schemas.microsoft.com/office/drawing/2014/main" val="2918892222"/>
                    </a:ext>
                  </a:extLst>
                </a:gridCol>
                <a:gridCol w="346926">
                  <a:extLst>
                    <a:ext uri="{9D8B030D-6E8A-4147-A177-3AD203B41FA5}">
                      <a16:colId xmlns:a16="http://schemas.microsoft.com/office/drawing/2014/main" val="1181593442"/>
                    </a:ext>
                  </a:extLst>
                </a:gridCol>
                <a:gridCol w="346926">
                  <a:extLst>
                    <a:ext uri="{9D8B030D-6E8A-4147-A177-3AD203B41FA5}">
                      <a16:colId xmlns:a16="http://schemas.microsoft.com/office/drawing/2014/main" val="1582874257"/>
                    </a:ext>
                  </a:extLst>
                </a:gridCol>
                <a:gridCol w="346926">
                  <a:extLst>
                    <a:ext uri="{9D8B030D-6E8A-4147-A177-3AD203B41FA5}">
                      <a16:colId xmlns:a16="http://schemas.microsoft.com/office/drawing/2014/main" val="376699556"/>
                    </a:ext>
                  </a:extLst>
                </a:gridCol>
                <a:gridCol w="346926">
                  <a:extLst>
                    <a:ext uri="{9D8B030D-6E8A-4147-A177-3AD203B41FA5}">
                      <a16:colId xmlns:a16="http://schemas.microsoft.com/office/drawing/2014/main" val="3514773358"/>
                    </a:ext>
                  </a:extLst>
                </a:gridCol>
                <a:gridCol w="346926">
                  <a:extLst>
                    <a:ext uri="{9D8B030D-6E8A-4147-A177-3AD203B41FA5}">
                      <a16:colId xmlns:a16="http://schemas.microsoft.com/office/drawing/2014/main" val="3081058827"/>
                    </a:ext>
                  </a:extLst>
                </a:gridCol>
                <a:gridCol w="346926">
                  <a:extLst>
                    <a:ext uri="{9D8B030D-6E8A-4147-A177-3AD203B41FA5}">
                      <a16:colId xmlns:a16="http://schemas.microsoft.com/office/drawing/2014/main" val="3629210324"/>
                    </a:ext>
                  </a:extLst>
                </a:gridCol>
                <a:gridCol w="346926">
                  <a:extLst>
                    <a:ext uri="{9D8B030D-6E8A-4147-A177-3AD203B41FA5}">
                      <a16:colId xmlns:a16="http://schemas.microsoft.com/office/drawing/2014/main" val="4282667394"/>
                    </a:ext>
                  </a:extLst>
                </a:gridCol>
                <a:gridCol w="352131">
                  <a:extLst>
                    <a:ext uri="{9D8B030D-6E8A-4147-A177-3AD203B41FA5}">
                      <a16:colId xmlns:a16="http://schemas.microsoft.com/office/drawing/2014/main" val="1141103618"/>
                    </a:ext>
                  </a:extLst>
                </a:gridCol>
                <a:gridCol w="339872">
                  <a:extLst>
                    <a:ext uri="{9D8B030D-6E8A-4147-A177-3AD203B41FA5}">
                      <a16:colId xmlns:a16="http://schemas.microsoft.com/office/drawing/2014/main" val="3906312095"/>
                    </a:ext>
                  </a:extLst>
                </a:gridCol>
                <a:gridCol w="375379">
                  <a:extLst>
                    <a:ext uri="{9D8B030D-6E8A-4147-A177-3AD203B41FA5}">
                      <a16:colId xmlns:a16="http://schemas.microsoft.com/office/drawing/2014/main" val="844445623"/>
                    </a:ext>
                  </a:extLst>
                </a:gridCol>
                <a:gridCol w="375379">
                  <a:extLst>
                    <a:ext uri="{9D8B030D-6E8A-4147-A177-3AD203B41FA5}">
                      <a16:colId xmlns:a16="http://schemas.microsoft.com/office/drawing/2014/main" val="3540158006"/>
                    </a:ext>
                  </a:extLst>
                </a:gridCol>
                <a:gridCol w="346614">
                  <a:extLst>
                    <a:ext uri="{9D8B030D-6E8A-4147-A177-3AD203B41FA5}">
                      <a16:colId xmlns:a16="http://schemas.microsoft.com/office/drawing/2014/main" val="846956285"/>
                    </a:ext>
                  </a:extLst>
                </a:gridCol>
                <a:gridCol w="346614">
                  <a:extLst>
                    <a:ext uri="{9D8B030D-6E8A-4147-A177-3AD203B41FA5}">
                      <a16:colId xmlns:a16="http://schemas.microsoft.com/office/drawing/2014/main" val="2603483782"/>
                    </a:ext>
                  </a:extLst>
                </a:gridCol>
                <a:gridCol w="346614">
                  <a:extLst>
                    <a:ext uri="{9D8B030D-6E8A-4147-A177-3AD203B41FA5}">
                      <a16:colId xmlns:a16="http://schemas.microsoft.com/office/drawing/2014/main" val="1842961878"/>
                    </a:ext>
                  </a:extLst>
                </a:gridCol>
              </a:tblGrid>
              <a:tr h="174825">
                <a:tc gridSpan="3">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年度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H</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５</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R</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２</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852830883"/>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歳出（兆円）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75.1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99.0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101.4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175.7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106.6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107.6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114.4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3523122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基礎的財政収支対象経費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19.8</a:t>
                      </a: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37.9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78.3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79.7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83.4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83.3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89.1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46153962"/>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700" dirty="0"/>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うち地方交付税交付金等</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15.9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15.9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16.4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33533894"/>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国債費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23.8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24.3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25.3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330692592"/>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歳入（税収及びその他収入）（兆円）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29.9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41.7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51.9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63.0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70.7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78.8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4118454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税収</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38.2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49.4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58.4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55.1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57.4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65.2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69.4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59730981"/>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その他収入</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5.6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9.3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7242946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053499431"/>
              </p:ext>
            </p:extLst>
          </p:nvPr>
        </p:nvGraphicFramePr>
        <p:xfrm>
          <a:off x="827581" y="6048925"/>
          <a:ext cx="7200802" cy="38350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968224">
                  <a:extLst>
                    <a:ext uri="{9D8B030D-6E8A-4147-A177-3AD203B41FA5}">
                      <a16:colId xmlns:a16="http://schemas.microsoft.com/office/drawing/2014/main" val="3494298425"/>
                    </a:ext>
                  </a:extLst>
                </a:gridCol>
                <a:gridCol w="353956">
                  <a:extLst>
                    <a:ext uri="{9D8B030D-6E8A-4147-A177-3AD203B41FA5}">
                      <a16:colId xmlns:a16="http://schemas.microsoft.com/office/drawing/2014/main" val="1937961065"/>
                    </a:ext>
                  </a:extLst>
                </a:gridCol>
                <a:gridCol w="357438">
                  <a:extLst>
                    <a:ext uri="{9D8B030D-6E8A-4147-A177-3AD203B41FA5}">
                      <a16:colId xmlns:a16="http://schemas.microsoft.com/office/drawing/2014/main" val="4231932583"/>
                    </a:ext>
                  </a:extLst>
                </a:gridCol>
                <a:gridCol w="314777">
                  <a:extLst>
                    <a:ext uri="{9D8B030D-6E8A-4147-A177-3AD203B41FA5}">
                      <a16:colId xmlns:a16="http://schemas.microsoft.com/office/drawing/2014/main" val="3084117372"/>
                    </a:ext>
                  </a:extLst>
                </a:gridCol>
                <a:gridCol w="356474">
                  <a:extLst>
                    <a:ext uri="{9D8B030D-6E8A-4147-A177-3AD203B41FA5}">
                      <a16:colId xmlns:a16="http://schemas.microsoft.com/office/drawing/2014/main" val="3891316132"/>
                    </a:ext>
                  </a:extLst>
                </a:gridCol>
                <a:gridCol w="293988">
                  <a:extLst>
                    <a:ext uri="{9D8B030D-6E8A-4147-A177-3AD203B41FA5}">
                      <a16:colId xmlns:a16="http://schemas.microsoft.com/office/drawing/2014/main" val="141338355"/>
                    </a:ext>
                  </a:extLst>
                </a:gridCol>
                <a:gridCol w="347667">
                  <a:extLst>
                    <a:ext uri="{9D8B030D-6E8A-4147-A177-3AD203B41FA5}">
                      <a16:colId xmlns:a16="http://schemas.microsoft.com/office/drawing/2014/main" val="67754163"/>
                    </a:ext>
                  </a:extLst>
                </a:gridCol>
                <a:gridCol w="356474">
                  <a:extLst>
                    <a:ext uri="{9D8B030D-6E8A-4147-A177-3AD203B41FA5}">
                      <a16:colId xmlns:a16="http://schemas.microsoft.com/office/drawing/2014/main" val="3739813163"/>
                    </a:ext>
                  </a:extLst>
                </a:gridCol>
                <a:gridCol w="356474">
                  <a:extLst>
                    <a:ext uri="{9D8B030D-6E8A-4147-A177-3AD203B41FA5}">
                      <a16:colId xmlns:a16="http://schemas.microsoft.com/office/drawing/2014/main" val="3416245543"/>
                    </a:ext>
                  </a:extLst>
                </a:gridCol>
                <a:gridCol w="356474">
                  <a:extLst>
                    <a:ext uri="{9D8B030D-6E8A-4147-A177-3AD203B41FA5}">
                      <a16:colId xmlns:a16="http://schemas.microsoft.com/office/drawing/2014/main" val="2064069217"/>
                    </a:ext>
                  </a:extLst>
                </a:gridCol>
                <a:gridCol w="356471">
                  <a:extLst>
                    <a:ext uri="{9D8B030D-6E8A-4147-A177-3AD203B41FA5}">
                      <a16:colId xmlns:a16="http://schemas.microsoft.com/office/drawing/2014/main" val="2219229040"/>
                    </a:ext>
                  </a:extLst>
                </a:gridCol>
                <a:gridCol w="356474">
                  <a:extLst>
                    <a:ext uri="{9D8B030D-6E8A-4147-A177-3AD203B41FA5}">
                      <a16:colId xmlns:a16="http://schemas.microsoft.com/office/drawing/2014/main" val="3774406594"/>
                    </a:ext>
                  </a:extLst>
                </a:gridCol>
                <a:gridCol w="356474">
                  <a:extLst>
                    <a:ext uri="{9D8B030D-6E8A-4147-A177-3AD203B41FA5}">
                      <a16:colId xmlns:a16="http://schemas.microsoft.com/office/drawing/2014/main" val="391036792"/>
                    </a:ext>
                  </a:extLst>
                </a:gridCol>
                <a:gridCol w="356479">
                  <a:extLst>
                    <a:ext uri="{9D8B030D-6E8A-4147-A177-3AD203B41FA5}">
                      <a16:colId xmlns:a16="http://schemas.microsoft.com/office/drawing/2014/main" val="3002138564"/>
                    </a:ext>
                  </a:extLst>
                </a:gridCol>
                <a:gridCol w="356479">
                  <a:extLst>
                    <a:ext uri="{9D8B030D-6E8A-4147-A177-3AD203B41FA5}">
                      <a16:colId xmlns:a16="http://schemas.microsoft.com/office/drawing/2014/main" val="224746108"/>
                    </a:ext>
                  </a:extLst>
                </a:gridCol>
                <a:gridCol w="356479">
                  <a:extLst>
                    <a:ext uri="{9D8B030D-6E8A-4147-A177-3AD203B41FA5}">
                      <a16:colId xmlns:a16="http://schemas.microsoft.com/office/drawing/2014/main" val="437835633"/>
                    </a:ext>
                  </a:extLst>
                </a:gridCol>
              </a:tblGrid>
              <a:tr h="191753">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公債発行額（兆円）</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36.6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112.6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43.6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36.9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35.6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85984217"/>
                  </a:ext>
                </a:extLst>
              </a:tr>
              <a:tr h="191753">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公債依存度（％）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36.1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64.1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40.9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34.3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smtClean="0">
                          <a:solidFill>
                            <a:schemeClr val="tx1"/>
                          </a:solidFill>
                          <a:latin typeface="UD デジタル 教科書体 NP-R" panose="02020400000000000000" pitchFamily="18" charset="-128"/>
                          <a:ea typeface="UD デジタル 教科書体 NP-R" panose="02020400000000000000" pitchFamily="18" charset="-128"/>
                        </a:rPr>
                        <a:t>31.1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1051034"/>
                  </a:ext>
                </a:extLst>
              </a:tr>
            </a:tbl>
          </a:graphicData>
        </a:graphic>
      </p:graphicFrame>
      <p:sp>
        <p:nvSpPr>
          <p:cNvPr id="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sp>
        <p:nvSpPr>
          <p:cNvPr id="10" name="テキスト ボックス 3"/>
          <p:cNvSpPr txBox="1">
            <a:spLocks noChangeArrowheads="1"/>
          </p:cNvSpPr>
          <p:nvPr/>
        </p:nvSpPr>
        <p:spPr bwMode="auto">
          <a:xfrm>
            <a:off x="612453" y="4149080"/>
            <a:ext cx="71999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（注</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令和３</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までは決算、</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令和４年度は補正後予算、令和</a:t>
            </a:r>
            <a:r>
              <a:rPr lang="ja-JP" altLang="en-US" sz="1000" noProof="0" dirty="0">
                <a:solidFill>
                  <a:prstClr val="black"/>
                </a:solidFill>
                <a:latin typeface="HG丸ｺﾞｼｯｸM-PRO" panose="020F0600000000000000" pitchFamily="50" charset="-128"/>
                <a:ea typeface="HG丸ｺﾞｼｯｸM-PRO" panose="020F0600000000000000" pitchFamily="50" charset="-128"/>
              </a:rPr>
              <a:t>５</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は政府案による。</a:t>
            </a:r>
            <a:endParaRPr kumimoji="1" lang="ja-JP"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95058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432168"/>
            <a:ext cx="8496944" cy="480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1500" y="5265368"/>
            <a:ext cx="8964000" cy="1476000"/>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国債は国の借金ですから、償還期限（借金を返済する約束の日）がきたら国債に利子を付けて国が買い戻さなければなりません。</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そこで、国債を買い戻すためにさらに国債を発行するという悪循環が続き残高が増えてきたのです。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このようにして膨大になった国債残高が我が国の財政を圧迫し</a:t>
            </a:r>
            <a:r>
              <a:rPr lang="ja-JP" altLang="en-US" sz="1517" dirty="0" smtClean="0">
                <a:latin typeface="UD デジタル 教科書体 NP-R" panose="02020400000000000000" pitchFamily="18" charset="-128"/>
                <a:ea typeface="UD デジタル 教科書体 NP-R" panose="02020400000000000000" pitchFamily="18" charset="-128"/>
              </a:rPr>
              <a:t>、将来</a:t>
            </a:r>
            <a:r>
              <a:rPr lang="ja-JP" altLang="en-US" sz="1517" dirty="0">
                <a:latin typeface="UD デジタル 教科書体 NP-R" panose="02020400000000000000" pitchFamily="18" charset="-128"/>
                <a:ea typeface="UD デジタル 教科書体 NP-R" panose="02020400000000000000" pitchFamily="18" charset="-128"/>
              </a:rPr>
              <a:t>の世代に大きな負担を残すこととなります。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082040399"/>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我が国の公債残高</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７．公債残高の状況</a:t>
            </a:r>
          </a:p>
        </p:txBody>
      </p:sp>
      <p:graphicFrame>
        <p:nvGraphicFramePr>
          <p:cNvPr id="7" name="グラフ 6">
            <a:extLst>
              <a:ext uri="{FF2B5EF4-FFF2-40B4-BE49-F238E27FC236}">
                <a16:creationId xmlns:a16="http://schemas.microsoft.com/office/drawing/2014/main" id="{699CFC35-C06C-4CE5-9B18-4CA611399A70}"/>
              </a:ext>
            </a:extLst>
          </p:cNvPr>
          <p:cNvGraphicFramePr/>
          <p:nvPr>
            <p:extLst>
              <p:ext uri="{D42A27DB-BD31-4B8C-83A1-F6EECF244321}">
                <p14:modId xmlns:p14="http://schemas.microsoft.com/office/powerpoint/2010/main" val="939615804"/>
              </p:ext>
            </p:extLst>
          </p:nvPr>
        </p:nvGraphicFramePr>
        <p:xfrm>
          <a:off x="751174" y="1340768"/>
          <a:ext cx="7516783" cy="3498707"/>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11768" y="4941168"/>
            <a:ext cx="1872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令和５年度</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末は</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見込み額</a:t>
            </a:r>
            <a:endPar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正方形/長方形 9"/>
          <p:cNvSpPr/>
          <p:nvPr/>
        </p:nvSpPr>
        <p:spPr bwMode="auto">
          <a:xfrm>
            <a:off x="1619672" y="2252729"/>
            <a:ext cx="2887169" cy="528200"/>
          </a:xfrm>
          <a:prstGeom prst="rect">
            <a:avLst/>
          </a:prstGeom>
          <a:ln w="3175">
            <a:solidFill>
              <a:srgbClr val="6699FF"/>
            </a:solidFill>
          </a:ln>
          <a:effectLst/>
        </p:spPr>
        <p:style>
          <a:lnRef idx="2">
            <a:schemeClr val="accent1"/>
          </a:lnRef>
          <a:fillRef idx="1">
            <a:schemeClr val="lt1"/>
          </a:fillRef>
          <a:effectRef idx="0">
            <a:schemeClr val="accent1"/>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dirty="0" smtClean="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令和</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５</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年度</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末</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公債残高</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　見込み</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400" b="1" noProof="0" dirty="0" smtClean="0">
                <a:solidFill>
                  <a:srgbClr val="C00000"/>
                </a:solidFill>
                <a:latin typeface="HG丸ｺﾞｼｯｸM-PRO" panose="020F0600000000000000" pitchFamily="50" charset="-128"/>
                <a:ea typeface="HG丸ｺﾞｼｯｸM-PRO" panose="020F0600000000000000" pitchFamily="50" charset="-128"/>
                <a:cs typeface="ＭＳ Ｐゴシック" pitchFamily="50" charset="-128"/>
              </a:rPr>
              <a:t>1,</a:t>
            </a:r>
            <a:r>
              <a:rPr kumimoji="1" lang="en-US" altLang="ja-JP" sz="1400" b="1" dirty="0" smtClean="0">
                <a:solidFill>
                  <a:srgbClr val="C00000"/>
                </a:solidFill>
                <a:latin typeface="HG丸ｺﾞｼｯｸM-PRO" panose="020F0600000000000000" pitchFamily="50" charset="-128"/>
                <a:ea typeface="HG丸ｺﾞｼｯｸM-PRO" panose="020F0600000000000000" pitchFamily="50" charset="-128"/>
                <a:cs typeface="ＭＳ Ｐゴシック" pitchFamily="50" charset="-128"/>
              </a:rPr>
              <a:t>068</a:t>
            </a:r>
            <a:r>
              <a:rPr kumimoji="1" lang="ja-JP" altLang="en-US" sz="1400" b="1" i="0" u="none" strike="noStrike" kern="1200" cap="none" spc="0" normalizeH="0" baseline="0" noProof="0" dirty="0" smtClean="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12" name="四角形吹き出し 11"/>
          <p:cNvSpPr/>
          <p:nvPr/>
        </p:nvSpPr>
        <p:spPr>
          <a:xfrm>
            <a:off x="1517452" y="1684871"/>
            <a:ext cx="3091608" cy="504056"/>
          </a:xfrm>
          <a:prstGeom prst="wedgeRectCallout">
            <a:avLst>
              <a:gd name="adj1" fmla="val 126861"/>
              <a:gd name="adj2" fmla="val -98427"/>
            </a:avLst>
          </a:prstGeom>
          <a:solidFill>
            <a:schemeClr val="bg1"/>
          </a:solidFill>
          <a:ln w="952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一般会計税収の</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400" dirty="0" smtClean="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16</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年分</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に相当</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令和</a:t>
            </a:r>
            <a:r>
              <a:rPr kumimoji="1" lang="ja-JP" altLang="en-US" sz="105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５</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年度</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一般会計税収予算額：</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6</a:t>
            </a:r>
            <a:r>
              <a:rPr kumimoji="1" lang="en-US" altLang="ja-JP" sz="1050" noProof="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9</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14" name="テキスト ボックス 13"/>
          <p:cNvSpPr txBox="1"/>
          <p:nvPr/>
        </p:nvSpPr>
        <p:spPr>
          <a:xfrm>
            <a:off x="6894031" y="980728"/>
            <a:ext cx="1926441" cy="32316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400" b="1" noProof="0" dirty="0" smtClean="0">
                <a:solidFill>
                  <a:srgbClr val="FF0000"/>
                </a:solidFill>
                <a:latin typeface="HG丸ｺﾞｼｯｸM-PRO" panose="020F0600000000000000" pitchFamily="50" charset="-128"/>
                <a:ea typeface="HG丸ｺﾞｼｯｸM-PRO" panose="020F0600000000000000" pitchFamily="50" charset="-128"/>
              </a:rPr>
              <a:t>1,</a:t>
            </a:r>
            <a:r>
              <a:rPr kumimoji="1" lang="en-US" altLang="ja-JP" sz="2400" b="1" dirty="0" smtClean="0">
                <a:solidFill>
                  <a:srgbClr val="FF0000"/>
                </a:solidFill>
                <a:latin typeface="HG丸ｺﾞｼｯｸM-PRO" panose="020F0600000000000000" pitchFamily="50" charset="-128"/>
                <a:ea typeface="HG丸ｺﾞｼｯｸM-PRO" panose="020F0600000000000000" pitchFamily="50" charset="-128"/>
              </a:rPr>
              <a:t>068</a:t>
            </a:r>
            <a:r>
              <a:rPr kumimoji="1" lang="ja-JP" altLang="en-US" sz="24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rPr>
              <a:t>兆</a:t>
            </a:r>
            <a:r>
              <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円　</a:t>
            </a:r>
            <a:endParaRPr kumimoji="1" lang="en-US" altLang="ja-JP"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復興債残高　　</a:t>
            </a:r>
            <a:r>
              <a:rPr kumimoji="1" lang="en-US" altLang="ja-JP" sz="1200" b="1" dirty="0" smtClean="0">
                <a:solidFill>
                  <a:srgbClr val="00B050"/>
                </a:solidFill>
                <a:latin typeface="HG丸ｺﾞｼｯｸM-PRO" panose="020F0600000000000000" pitchFamily="50" charset="-128"/>
                <a:ea typeface="HG丸ｺﾞｼｯｸM-PRO" panose="020F0600000000000000" pitchFamily="50" charset="-128"/>
              </a:rPr>
              <a:t>5</a:t>
            </a:r>
            <a:r>
              <a:rPr kumimoji="1" lang="ja-JP" altLang="en-US" sz="1200" b="1" i="0" u="none" strike="noStrike" kern="1200" cap="none" spc="0" normalizeH="0" baseline="0" noProof="0" dirty="0" smtClean="0">
                <a:ln>
                  <a:noFill/>
                </a:ln>
                <a:solidFill>
                  <a:srgbClr val="00B050"/>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建設</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残高</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2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rPr>
              <a:t>294</a:t>
            </a:r>
            <a:r>
              <a:rPr kumimoji="1" lang="ja-JP" altLang="en-US" sz="12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rPr>
              <a:t>兆</a:t>
            </a:r>
            <a:r>
              <a:rPr kumimoji="1" lang="ja-JP" altLang="en-US"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特例</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残高</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200" b="1" dirty="0" smtClean="0">
                <a:solidFill>
                  <a:srgbClr val="0070C0"/>
                </a:solidFill>
                <a:latin typeface="HG丸ｺﾞｼｯｸM-PRO" panose="020F0600000000000000" pitchFamily="50" charset="-128"/>
                <a:ea typeface="HG丸ｺﾞｼｯｸM-PRO" panose="020F0600000000000000" pitchFamily="50" charset="-128"/>
              </a:rPr>
              <a:t>769</a:t>
            </a:r>
            <a:r>
              <a:rPr kumimoji="1" lang="ja-JP" altLang="en-US" sz="1200" b="1" i="0" u="none" strike="noStrike" kern="1200" cap="none" spc="0" normalizeH="0" baseline="0" noProof="0" dirty="0" smtClean="0">
                <a:ln>
                  <a:noFill/>
                </a:ln>
                <a:solidFill>
                  <a:srgbClr val="0070C0"/>
                </a:solidFill>
                <a:effectLst/>
                <a:uLnTx/>
                <a:uFillTx/>
                <a:latin typeface="HG丸ｺﾞｼｯｸM-PRO" panose="020F0600000000000000" pitchFamily="50" charset="-128"/>
                <a:ea typeface="HG丸ｺﾞｼｯｸM-PRO" panose="020F0600000000000000" pitchFamily="50" charset="-128"/>
              </a:rPr>
              <a:t>兆</a:t>
            </a:r>
            <a:r>
              <a:rPr kumimoji="1" lang="ja-JP" altLang="en-US" sz="12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円</a:t>
            </a:r>
          </a:p>
        </p:txBody>
      </p:sp>
      <p:sp>
        <p:nvSpPr>
          <p:cNvPr id="15" name="テキスト ボックス 14"/>
          <p:cNvSpPr txBox="1"/>
          <p:nvPr/>
        </p:nvSpPr>
        <p:spPr>
          <a:xfrm>
            <a:off x="5940488" y="4941168"/>
            <a:ext cx="3024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：財務省</a:t>
            </a:r>
            <a:r>
              <a:rPr kumimoji="1" lang="en-US" altLang="ja-JP"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・総務省統計局</a:t>
            </a:r>
            <a:r>
              <a:rPr kumimoji="1" lang="en-US" altLang="ja-JP"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基に作成</a:t>
            </a:r>
          </a:p>
        </p:txBody>
      </p:sp>
      <p:sp>
        <p:nvSpPr>
          <p:cNvPr id="17" name="テキスト ボックス 16"/>
          <p:cNvSpPr txBox="1"/>
          <p:nvPr/>
        </p:nvSpPr>
        <p:spPr>
          <a:xfrm>
            <a:off x="683568" y="960983"/>
            <a:ext cx="4032240"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dirty="0" smtClean="0">
                <a:solidFill>
                  <a:prstClr val="black"/>
                </a:solidFill>
                <a:latin typeface="UD デジタル 教科書体 NP-R" panose="02020400000000000000" pitchFamily="18" charset="-128"/>
                <a:ea typeface="UD デジタル 教科書体 NP-R" panose="02020400000000000000" pitchFamily="18" charset="-128"/>
              </a:rPr>
              <a:t>公債残高の推移（令和５年度）</a:t>
            </a:r>
            <a:endParaRPr kumimoji="1" lang="ja-JP" altLang="en-US" sz="15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6246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3608" y="1053208"/>
            <a:ext cx="7272808" cy="42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646892" y="836712"/>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国民負担率と老年人口比率の国際比較</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03849364"/>
              </p:ext>
            </p:extLst>
          </p:nvPr>
        </p:nvGraphicFramePr>
        <p:xfrm>
          <a:off x="176400" y="4861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国民負担率の国際比較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9505" y="5301208"/>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国民負担率とは、国民が租税（税金）や社会保障（年金・健康保険料など）を年間どのくらい負担したかという度合いを示す指標です。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図を見てみると</a:t>
            </a:r>
            <a:r>
              <a:rPr lang="ja-JP" altLang="en-US" sz="1517" dirty="0" smtClean="0">
                <a:latin typeface="UD デジタル 教科書体 NP-R" panose="02020400000000000000" pitchFamily="18" charset="-128"/>
                <a:ea typeface="UD デジタル 教科書体 NP-R" panose="02020400000000000000" pitchFamily="18" charset="-128"/>
              </a:rPr>
              <a:t>、フランスは</a:t>
            </a:r>
            <a:r>
              <a:rPr lang="ja-JP" altLang="en-US" sz="1517" dirty="0">
                <a:latin typeface="UD デジタル 教科書体 NP-R" panose="02020400000000000000" pitchFamily="18" charset="-128"/>
                <a:ea typeface="UD デジタル 教科書体 NP-R" panose="02020400000000000000" pitchFamily="18" charset="-128"/>
              </a:rPr>
              <a:t>負担率が高く、アメリカは低い状況にあります。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また租税で負担しているか社会保障で負担しているかについて見てみると、ドイツのように租税と社会保障が半々に近い国もあればアメリカのように社会保障負担が少ない国もあります。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grpSp>
        <p:nvGrpSpPr>
          <p:cNvPr id="101" name="グループ化 100"/>
          <p:cNvGrpSpPr/>
          <p:nvPr/>
        </p:nvGrpSpPr>
        <p:grpSpPr>
          <a:xfrm>
            <a:off x="938146" y="1191652"/>
            <a:ext cx="7128792" cy="4104456"/>
            <a:chOff x="336271" y="1124489"/>
            <a:chExt cx="7128792" cy="4104456"/>
          </a:xfrm>
        </p:grpSpPr>
        <p:graphicFrame>
          <p:nvGraphicFramePr>
            <p:cNvPr id="102" name="グラフ 101"/>
            <p:cNvGraphicFramePr/>
            <p:nvPr>
              <p:extLst>
                <p:ext uri="{D42A27DB-BD31-4B8C-83A1-F6EECF244321}">
                  <p14:modId xmlns:p14="http://schemas.microsoft.com/office/powerpoint/2010/main" val="3390180868"/>
                </p:ext>
              </p:extLst>
            </p:nvPr>
          </p:nvGraphicFramePr>
          <p:xfrm>
            <a:off x="1311547" y="1794942"/>
            <a:ext cx="5204669" cy="2216265"/>
          </p:xfrm>
          <a:graphic>
            <a:graphicData uri="http://schemas.openxmlformats.org/drawingml/2006/chart">
              <c:chart xmlns:c="http://schemas.openxmlformats.org/drawingml/2006/chart" xmlns:r="http://schemas.openxmlformats.org/officeDocument/2006/relationships" r:id="rId2"/>
            </a:graphicData>
          </a:graphic>
        </p:graphicFrame>
        <p:sp>
          <p:nvSpPr>
            <p:cNvPr id="103" name="角丸四角形吹き出し 102"/>
            <p:cNvSpPr/>
            <p:nvPr/>
          </p:nvSpPr>
          <p:spPr>
            <a:xfrm>
              <a:off x="1448730" y="1210514"/>
              <a:ext cx="1269639" cy="511351"/>
            </a:xfrm>
            <a:prstGeom prst="wedgeRoundRectCallout">
              <a:avLst>
                <a:gd name="adj1" fmla="val -23285"/>
                <a:gd name="adj2" fmla="val 78662"/>
                <a:gd name="adj3" fmla="val 16667"/>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050" b="1" dirty="0" smtClean="0">
                  <a:latin typeface="Yu Gothic UI" panose="020B0500000000000000" pitchFamily="50" charset="-128"/>
                  <a:ea typeface="Yu Gothic UI" panose="020B0500000000000000" pitchFamily="50" charset="-128"/>
                </a:rPr>
                <a:t>国民負担率</a:t>
              </a:r>
              <a:endParaRPr kumimoji="1" lang="en-US" altLang="ja-JP" sz="1050" b="1" dirty="0" smtClean="0">
                <a:latin typeface="Yu Gothic UI" panose="020B0500000000000000" pitchFamily="50" charset="-128"/>
                <a:ea typeface="Yu Gothic UI" panose="020B0500000000000000" pitchFamily="50" charset="-128"/>
              </a:endParaRPr>
            </a:p>
            <a:p>
              <a:pPr algn="ctr"/>
              <a:r>
                <a:rPr kumimoji="1" lang="ja-JP" altLang="en-US" sz="900" b="1" dirty="0" smtClean="0">
                  <a:latin typeface="Yu Gothic UI" panose="020B0500000000000000" pitchFamily="50" charset="-128"/>
                  <a:ea typeface="Yu Gothic UI" panose="020B0500000000000000" pitchFamily="50" charset="-128"/>
                </a:rPr>
                <a:t>（租税負担率</a:t>
              </a:r>
              <a:endParaRPr kumimoji="1" lang="en-US" altLang="ja-JP" sz="900" b="1" dirty="0" smtClean="0">
                <a:latin typeface="Yu Gothic UI" panose="020B0500000000000000" pitchFamily="50" charset="-128"/>
                <a:ea typeface="Yu Gothic UI" panose="020B0500000000000000" pitchFamily="50" charset="-128"/>
              </a:endParaRPr>
            </a:p>
            <a:p>
              <a:pPr algn="ctr"/>
              <a:r>
                <a:rPr kumimoji="1" lang="ja-JP" altLang="en-US" sz="900" b="1" dirty="0" smtClean="0">
                  <a:latin typeface="Yu Gothic UI" panose="020B0500000000000000" pitchFamily="50" charset="-128"/>
                  <a:ea typeface="Yu Gothic UI" panose="020B0500000000000000" pitchFamily="50" charset="-128"/>
                </a:rPr>
                <a:t>＋社会保障負担率）</a:t>
              </a:r>
              <a:endParaRPr kumimoji="1" lang="ja-JP" altLang="en-US" sz="900" b="1" dirty="0">
                <a:latin typeface="Yu Gothic UI" panose="020B0500000000000000" pitchFamily="50" charset="-128"/>
                <a:ea typeface="Yu Gothic UI" panose="020B0500000000000000" pitchFamily="50" charset="-128"/>
              </a:endParaRPr>
            </a:p>
          </p:txBody>
        </p:sp>
        <p:sp>
          <p:nvSpPr>
            <p:cNvPr id="104" name="テキスト ボックス 34"/>
            <p:cNvSpPr txBox="1">
              <a:spLocks noChangeArrowheads="1"/>
            </p:cNvSpPr>
            <p:nvPr/>
          </p:nvSpPr>
          <p:spPr bwMode="auto">
            <a:xfrm>
              <a:off x="862488" y="1649291"/>
              <a:ext cx="650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5" name="テキスト ボックス 2"/>
            <p:cNvSpPr txBox="1">
              <a:spLocks noChangeArrowheads="1"/>
            </p:cNvSpPr>
            <p:nvPr/>
          </p:nvSpPr>
          <p:spPr bwMode="auto">
            <a:xfrm>
              <a:off x="2881650" y="4998113"/>
              <a:ext cx="45834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出典：国民負担率は財務省</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9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老年人口比率は内閣府「高齢社会白書」を基に作成</a:t>
              </a:r>
            </a:p>
          </p:txBody>
        </p:sp>
        <p:pic>
          <p:nvPicPr>
            <p:cNvPr id="106" name="Picture 3" descr="C:\Users\takahashi\Desktop\fl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772686"/>
              <a:ext cx="4549016" cy="613950"/>
            </a:xfrm>
            <a:prstGeom prst="rect">
              <a:avLst/>
            </a:prstGeom>
            <a:noFill/>
            <a:extLst>
              <a:ext uri="{909E8E84-426E-40DD-AFC4-6F175D3DCCD1}">
                <a14:hiddenFill xmlns:a14="http://schemas.microsoft.com/office/drawing/2010/main">
                  <a:solidFill>
                    <a:srgbClr val="FFFFFF"/>
                  </a:solidFill>
                </a14:hiddenFill>
              </a:ext>
            </a:extLst>
          </p:spPr>
        </p:pic>
        <p:sp>
          <p:nvSpPr>
            <p:cNvPr id="107" name="テキスト ボックス 34"/>
            <p:cNvSpPr txBox="1">
              <a:spLocks noChangeArrowheads="1"/>
            </p:cNvSpPr>
            <p:nvPr/>
          </p:nvSpPr>
          <p:spPr bwMode="auto">
            <a:xfrm>
              <a:off x="865784" y="4224813"/>
              <a:ext cx="6818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8" name="テキスト ボックス 5">
              <a:extLst>
                <a:ext uri="{FF2B5EF4-FFF2-40B4-BE49-F238E27FC236}">
                  <a16:creationId xmlns:a16="http://schemas.microsoft.com/office/drawing/2014/main" id="{97F4E123-5B76-4559-A60F-D3BF7E86831B}"/>
                </a:ext>
              </a:extLst>
            </p:cNvPr>
            <p:cNvSpPr txBox="1">
              <a:spLocks noChangeArrowheads="1"/>
            </p:cNvSpPr>
            <p:nvPr/>
          </p:nvSpPr>
          <p:spPr bwMode="auto">
            <a:xfrm>
              <a:off x="337692" y="2766120"/>
              <a:ext cx="1281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ja-JP" altLang="en-US" sz="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実績</a:t>
              </a:r>
              <a:endParaRPr kumimoji="1" lang="en-US" altLang="ja-JP" sz="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（諸外国は</a:t>
              </a:r>
              <a:endParaRPr lang="en-US" altLang="ja-JP" sz="800"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800" dirty="0">
                  <a:solidFill>
                    <a:prstClr val="black"/>
                  </a:solidFill>
                  <a:latin typeface="HG丸ｺﾞｼｯｸM-PRO" panose="020F0600000000000000" pitchFamily="50" charset="-128"/>
                  <a:ea typeface="HG丸ｺﾞｼｯｸM-PRO" panose="020F0600000000000000" pitchFamily="50" charset="-128"/>
                </a:rPr>
                <a:t>　</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2020</a:t>
              </a:r>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年暫定値）</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9" name="テキスト ボックス 5">
              <a:extLst>
                <a:ext uri="{FF2B5EF4-FFF2-40B4-BE49-F238E27FC236}">
                  <a16:creationId xmlns:a16="http://schemas.microsoft.com/office/drawing/2014/main" id="{FF8659E6-C085-4E5B-9D4F-42FE11454423}"/>
                </a:ext>
              </a:extLst>
            </p:cNvPr>
            <p:cNvSpPr txBox="1">
              <a:spLocks noChangeArrowheads="1"/>
            </p:cNvSpPr>
            <p:nvPr/>
          </p:nvSpPr>
          <p:spPr bwMode="auto">
            <a:xfrm>
              <a:off x="336271" y="4998368"/>
              <a:ext cx="1149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2020</a:t>
              </a:r>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年</a:t>
              </a:r>
              <a:r>
                <a:rPr lang="ja-JP" altLang="en-US" sz="800" dirty="0">
                  <a:solidFill>
                    <a:prstClr val="black"/>
                  </a:solidFill>
                  <a:latin typeface="HG丸ｺﾞｼｯｸM-PRO" panose="020F0600000000000000" pitchFamily="50" charset="-128"/>
                  <a:ea typeface="HG丸ｺﾞｼｯｸM-PRO" panose="020F0600000000000000" pitchFamily="50" charset="-128"/>
                </a:rPr>
                <a:t>実績</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0" name="正方形/長方形 109"/>
            <p:cNvSpPr/>
            <p:nvPr/>
          </p:nvSpPr>
          <p:spPr bwMode="auto">
            <a:xfrm>
              <a:off x="4171805" y="2060848"/>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smtClean="0">
                  <a:solidFill>
                    <a:schemeClr val="tx1"/>
                  </a:solidFill>
                </a:rPr>
                <a:t>54.0</a:t>
              </a:r>
              <a:endParaRPr kumimoji="1" lang="ja-JP" altLang="en-US" sz="900" dirty="0">
                <a:solidFill>
                  <a:schemeClr val="tx1"/>
                </a:solidFill>
              </a:endParaRPr>
            </a:p>
          </p:txBody>
        </p:sp>
        <p:sp>
          <p:nvSpPr>
            <p:cNvPr id="111" name="正方形/長方形 110"/>
            <p:cNvSpPr/>
            <p:nvPr/>
          </p:nvSpPr>
          <p:spPr bwMode="auto">
            <a:xfrm>
              <a:off x="4963893" y="1988840"/>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smtClean="0">
                  <a:solidFill>
                    <a:schemeClr val="tx1"/>
                  </a:solidFill>
                </a:rPr>
                <a:t>54.6</a:t>
              </a:r>
              <a:endParaRPr kumimoji="1" lang="ja-JP" altLang="en-US" sz="900" dirty="0">
                <a:solidFill>
                  <a:schemeClr val="tx1"/>
                </a:solidFill>
              </a:endParaRPr>
            </a:p>
          </p:txBody>
        </p:sp>
        <p:sp>
          <p:nvSpPr>
            <p:cNvPr id="112" name="正方形/長方形 111"/>
            <p:cNvSpPr/>
            <p:nvPr/>
          </p:nvSpPr>
          <p:spPr bwMode="auto">
            <a:xfrm>
              <a:off x="5698317" y="1849669"/>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smtClean="0">
                  <a:solidFill>
                    <a:schemeClr val="tx1"/>
                  </a:solidFill>
                </a:rPr>
                <a:t>69.9</a:t>
              </a:r>
              <a:endParaRPr kumimoji="1" lang="ja-JP" altLang="en-US" sz="900" dirty="0">
                <a:solidFill>
                  <a:schemeClr val="tx1"/>
                </a:solidFill>
              </a:endParaRPr>
            </a:p>
          </p:txBody>
        </p:sp>
        <p:sp>
          <p:nvSpPr>
            <p:cNvPr id="113" name="正方形/長方形 112"/>
            <p:cNvSpPr/>
            <p:nvPr/>
          </p:nvSpPr>
          <p:spPr bwMode="auto">
            <a:xfrm>
              <a:off x="1867549" y="2281717"/>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smtClean="0">
                  <a:solidFill>
                    <a:schemeClr val="tx1"/>
                  </a:solidFill>
                </a:rPr>
                <a:t>4</a:t>
              </a:r>
              <a:r>
                <a:rPr kumimoji="1" lang="en-US" altLang="ja-JP" sz="1200" dirty="0" smtClean="0">
                  <a:solidFill>
                    <a:schemeClr val="tx1"/>
                  </a:solidFill>
                </a:rPr>
                <a:t>8</a:t>
              </a:r>
              <a:r>
                <a:rPr kumimoji="1" lang="en-US" altLang="ja-JP" sz="1200" dirty="0" smtClean="0">
                  <a:solidFill>
                    <a:schemeClr val="tx1"/>
                  </a:solidFill>
                </a:rPr>
                <a:t>.0</a:t>
              </a:r>
              <a:endParaRPr kumimoji="1" lang="ja-JP" altLang="en-US" sz="900" dirty="0">
                <a:solidFill>
                  <a:schemeClr val="tx1"/>
                </a:solidFill>
              </a:endParaRPr>
            </a:p>
          </p:txBody>
        </p:sp>
        <p:sp>
          <p:nvSpPr>
            <p:cNvPr id="114" name="正方形/長方形 113"/>
            <p:cNvSpPr/>
            <p:nvPr/>
          </p:nvSpPr>
          <p:spPr bwMode="auto">
            <a:xfrm>
              <a:off x="2601973" y="2497741"/>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smtClean="0">
                  <a:solidFill>
                    <a:schemeClr val="tx1"/>
                  </a:solidFill>
                </a:rPr>
                <a:t>32.3</a:t>
              </a:r>
              <a:endParaRPr kumimoji="1" lang="ja-JP" altLang="en-US" sz="900" dirty="0">
                <a:solidFill>
                  <a:schemeClr val="tx1"/>
                </a:solidFill>
              </a:endParaRPr>
            </a:p>
          </p:txBody>
        </p:sp>
        <p:sp>
          <p:nvSpPr>
            <p:cNvPr id="115" name="正方形/長方形 114"/>
            <p:cNvSpPr/>
            <p:nvPr/>
          </p:nvSpPr>
          <p:spPr bwMode="auto">
            <a:xfrm>
              <a:off x="3394061" y="2173733"/>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smtClean="0">
                  <a:solidFill>
                    <a:schemeClr val="tx1"/>
                  </a:solidFill>
                </a:rPr>
                <a:t>46.0</a:t>
              </a:r>
              <a:endParaRPr kumimoji="1" lang="ja-JP" altLang="en-US" sz="900" dirty="0">
                <a:solidFill>
                  <a:schemeClr val="tx1"/>
                </a:solidFill>
              </a:endParaRPr>
            </a:p>
          </p:txBody>
        </p:sp>
        <p:graphicFrame>
          <p:nvGraphicFramePr>
            <p:cNvPr id="116" name="グラフ 115"/>
            <p:cNvGraphicFramePr/>
            <p:nvPr>
              <p:extLst>
                <p:ext uri="{D42A27DB-BD31-4B8C-83A1-F6EECF244321}">
                  <p14:modId xmlns:p14="http://schemas.microsoft.com/office/powerpoint/2010/main" val="3469688104"/>
                </p:ext>
              </p:extLst>
            </p:nvPr>
          </p:nvGraphicFramePr>
          <p:xfrm>
            <a:off x="1423863" y="4163606"/>
            <a:ext cx="5088449" cy="919457"/>
          </p:xfrm>
          <a:graphic>
            <a:graphicData uri="http://schemas.openxmlformats.org/drawingml/2006/chart">
              <c:chart xmlns:c="http://schemas.openxmlformats.org/drawingml/2006/chart" xmlns:r="http://schemas.openxmlformats.org/officeDocument/2006/relationships" r:id="rId4"/>
            </a:graphicData>
          </a:graphic>
        </p:graphicFrame>
        <p:grpSp>
          <p:nvGrpSpPr>
            <p:cNvPr id="117" name="グループ化 116"/>
            <p:cNvGrpSpPr/>
            <p:nvPr/>
          </p:nvGrpSpPr>
          <p:grpSpPr>
            <a:xfrm>
              <a:off x="2796899" y="1173212"/>
              <a:ext cx="1047501" cy="656223"/>
              <a:chOff x="3412733" y="709994"/>
              <a:chExt cx="1047501" cy="656223"/>
            </a:xfrm>
          </p:grpSpPr>
          <p:pic>
            <p:nvPicPr>
              <p:cNvPr id="138" name="図 137"/>
              <p:cNvPicPr>
                <a:picLocks noChangeAspect="1"/>
              </p:cNvPicPr>
              <p:nvPr/>
            </p:nvPicPr>
            <p:blipFill>
              <a:blip r:embed="rId5"/>
              <a:stretch>
                <a:fillRect/>
              </a:stretch>
            </p:blipFill>
            <p:spPr>
              <a:xfrm>
                <a:off x="3412733" y="781142"/>
                <a:ext cx="186807" cy="160862"/>
              </a:xfrm>
              <a:prstGeom prst="rect">
                <a:avLst/>
              </a:prstGeom>
            </p:spPr>
          </p:pic>
          <p:sp>
            <p:nvSpPr>
              <p:cNvPr id="139" name="テキスト ボックス 138"/>
              <p:cNvSpPr txBox="1"/>
              <p:nvPr/>
            </p:nvSpPr>
            <p:spPr>
              <a:xfrm>
                <a:off x="3553773" y="709994"/>
                <a:ext cx="889987" cy="261610"/>
              </a:xfrm>
              <a:prstGeom prst="rect">
                <a:avLst/>
              </a:prstGeom>
              <a:noFill/>
            </p:spPr>
            <p:txBody>
              <a:bodyPr wrap="none" rtlCol="0">
                <a:spAutoFit/>
              </a:bodyPr>
              <a:lstStyle/>
              <a:p>
                <a:r>
                  <a:rPr kumimoji="1" lang="ja-JP" altLang="en-US" sz="1050" dirty="0" smtClean="0">
                    <a:latin typeface="Yu Gothic UI" panose="020B0500000000000000" pitchFamily="50" charset="-128"/>
                    <a:ea typeface="Yu Gothic UI" panose="020B0500000000000000" pitchFamily="50" charset="-128"/>
                  </a:rPr>
                  <a:t>租税負担率</a:t>
                </a:r>
                <a:endParaRPr kumimoji="1" lang="ja-JP" altLang="en-US" sz="1050" dirty="0">
                  <a:latin typeface="Yu Gothic UI" panose="020B0500000000000000" pitchFamily="50" charset="-128"/>
                  <a:ea typeface="Yu Gothic UI" panose="020B0500000000000000" pitchFamily="50" charset="-128"/>
                </a:endParaRPr>
              </a:p>
            </p:txBody>
          </p:sp>
          <p:grpSp>
            <p:nvGrpSpPr>
              <p:cNvPr id="140" name="グループ化 139"/>
              <p:cNvGrpSpPr/>
              <p:nvPr/>
            </p:nvGrpSpPr>
            <p:grpSpPr>
              <a:xfrm>
                <a:off x="3506127" y="942318"/>
                <a:ext cx="954107" cy="423899"/>
                <a:chOff x="4498637" y="1151967"/>
                <a:chExt cx="1017390" cy="423899"/>
              </a:xfrm>
            </p:grpSpPr>
            <p:sp>
              <p:nvSpPr>
                <p:cNvPr id="141" name="テキスト ボックス 140"/>
                <p:cNvSpPr txBox="1"/>
                <p:nvPr/>
              </p:nvSpPr>
              <p:spPr>
                <a:xfrm>
                  <a:off x="4638530" y="1329645"/>
                  <a:ext cx="743898" cy="246221"/>
                </a:xfrm>
                <a:prstGeom prst="rect">
                  <a:avLst/>
                </a:prstGeom>
                <a:noFill/>
              </p:spPr>
              <p:txBody>
                <a:bodyPr wrap="none" rtlCol="0">
                  <a:spAutoFit/>
                </a:bodyPr>
                <a:lstStyle/>
                <a:p>
                  <a:pPr algn="ctr"/>
                  <a:r>
                    <a:rPr kumimoji="1" lang="ja-JP" altLang="en-US" sz="1000" dirty="0" smtClean="0">
                      <a:latin typeface="Yu Gothic UI" panose="020B0500000000000000" pitchFamily="50" charset="-128"/>
                      <a:ea typeface="Yu Gothic UI" panose="020B0500000000000000" pitchFamily="50" charset="-128"/>
                    </a:rPr>
                    <a:t>国民所得</a:t>
                  </a:r>
                  <a:endParaRPr kumimoji="1" lang="ja-JP" altLang="en-US" sz="1000" dirty="0">
                    <a:latin typeface="Yu Gothic UI" panose="020B0500000000000000" pitchFamily="50" charset="-128"/>
                    <a:ea typeface="Yu Gothic UI" panose="020B0500000000000000" pitchFamily="50" charset="-128"/>
                  </a:endParaRPr>
                </a:p>
              </p:txBody>
            </p:sp>
            <p:grpSp>
              <p:nvGrpSpPr>
                <p:cNvPr id="142" name="グループ化 141"/>
                <p:cNvGrpSpPr/>
                <p:nvPr/>
              </p:nvGrpSpPr>
              <p:grpSpPr>
                <a:xfrm>
                  <a:off x="4498637" y="1151967"/>
                  <a:ext cx="1017390" cy="391046"/>
                  <a:chOff x="4498637" y="1151967"/>
                  <a:chExt cx="1017390" cy="391046"/>
                </a:xfrm>
              </p:grpSpPr>
              <p:sp>
                <p:nvSpPr>
                  <p:cNvPr id="143" name="テキスト ボックス 142"/>
                  <p:cNvSpPr txBox="1"/>
                  <p:nvPr/>
                </p:nvSpPr>
                <p:spPr>
                  <a:xfrm>
                    <a:off x="4498637" y="1151967"/>
                    <a:ext cx="1017390" cy="246221"/>
                  </a:xfrm>
                  <a:prstGeom prst="rect">
                    <a:avLst/>
                  </a:prstGeom>
                  <a:noFill/>
                </p:spPr>
                <p:txBody>
                  <a:bodyPr wrap="none" rtlCol="0">
                    <a:spAutoFit/>
                  </a:bodyPr>
                  <a:lstStyle/>
                  <a:p>
                    <a:pPr algn="ctr"/>
                    <a:r>
                      <a:rPr kumimoji="1" lang="ja-JP" altLang="en-US" sz="1000" dirty="0" smtClean="0">
                        <a:latin typeface="Yu Gothic UI" panose="020B0500000000000000" pitchFamily="50" charset="-128"/>
                        <a:ea typeface="Yu Gothic UI" panose="020B0500000000000000" pitchFamily="50" charset="-128"/>
                      </a:rPr>
                      <a:t>国税＋地方税</a:t>
                    </a:r>
                    <a:endParaRPr kumimoji="1" lang="ja-JP" altLang="en-US" sz="1000" dirty="0">
                      <a:latin typeface="Yu Gothic UI" panose="020B0500000000000000" pitchFamily="50" charset="-128"/>
                      <a:ea typeface="Yu Gothic UI" panose="020B0500000000000000" pitchFamily="50" charset="-128"/>
                    </a:endParaRPr>
                  </a:p>
                </p:txBody>
              </p:sp>
              <p:sp>
                <p:nvSpPr>
                  <p:cNvPr id="144" name="角丸四角形 143"/>
                  <p:cNvSpPr/>
                  <p:nvPr/>
                </p:nvSpPr>
                <p:spPr>
                  <a:xfrm>
                    <a:off x="4549442" y="1176165"/>
                    <a:ext cx="92472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45" name="直線コネクタ 144"/>
                  <p:cNvCxnSpPr/>
                  <p:nvPr/>
                </p:nvCxnSpPr>
                <p:spPr>
                  <a:xfrm>
                    <a:off x="4572887" y="1369586"/>
                    <a:ext cx="844531" cy="0"/>
                  </a:xfrm>
                  <a:prstGeom prst="line">
                    <a:avLst/>
                  </a:prstGeom>
                  <a:ln w="19050"/>
                </p:spPr>
                <p:style>
                  <a:lnRef idx="1">
                    <a:schemeClr val="dk1"/>
                  </a:lnRef>
                  <a:fillRef idx="0">
                    <a:schemeClr val="dk1"/>
                  </a:fillRef>
                  <a:effectRef idx="0">
                    <a:schemeClr val="dk1"/>
                  </a:effectRef>
                  <a:fontRef idx="minor">
                    <a:schemeClr val="tx1"/>
                  </a:fontRef>
                </p:style>
              </p:cxnSp>
            </p:grpSp>
          </p:grpSp>
        </p:grpSp>
        <p:grpSp>
          <p:nvGrpSpPr>
            <p:cNvPr id="118" name="グループ化 117"/>
            <p:cNvGrpSpPr/>
            <p:nvPr/>
          </p:nvGrpSpPr>
          <p:grpSpPr>
            <a:xfrm>
              <a:off x="3900230" y="1149568"/>
              <a:ext cx="1310516" cy="690027"/>
              <a:chOff x="5402104" y="715379"/>
              <a:chExt cx="1310516" cy="690027"/>
            </a:xfrm>
          </p:grpSpPr>
          <p:sp>
            <p:nvSpPr>
              <p:cNvPr id="130" name="テキスト ボックス 129"/>
              <p:cNvSpPr txBox="1"/>
              <p:nvPr/>
            </p:nvSpPr>
            <p:spPr>
              <a:xfrm>
                <a:off x="5540504" y="715379"/>
                <a:ext cx="1172116" cy="261610"/>
              </a:xfrm>
              <a:prstGeom prst="rect">
                <a:avLst/>
              </a:prstGeom>
              <a:noFill/>
            </p:spPr>
            <p:txBody>
              <a:bodyPr wrap="none" rtlCol="0">
                <a:spAutoFit/>
              </a:bodyPr>
              <a:lstStyle/>
              <a:p>
                <a:r>
                  <a:rPr kumimoji="1" lang="ja-JP" altLang="en-US" sz="1100" dirty="0" smtClean="0">
                    <a:latin typeface="Yu Gothic UI" panose="020B0500000000000000" pitchFamily="50" charset="-128"/>
                    <a:ea typeface="Yu Gothic UI" panose="020B0500000000000000" pitchFamily="50" charset="-128"/>
                  </a:rPr>
                  <a:t>社会保障負担率</a:t>
                </a:r>
                <a:endParaRPr kumimoji="1" lang="ja-JP" altLang="en-US" sz="1100" dirty="0">
                  <a:latin typeface="Yu Gothic UI" panose="020B0500000000000000" pitchFamily="50" charset="-128"/>
                  <a:ea typeface="Yu Gothic UI" panose="020B0500000000000000" pitchFamily="50" charset="-128"/>
                </a:endParaRPr>
              </a:p>
            </p:txBody>
          </p:sp>
          <p:pic>
            <p:nvPicPr>
              <p:cNvPr id="131" name="図 130"/>
              <p:cNvPicPr>
                <a:picLocks noChangeAspect="1"/>
              </p:cNvPicPr>
              <p:nvPr/>
            </p:nvPicPr>
            <p:blipFill>
              <a:blip r:embed="rId6"/>
              <a:stretch>
                <a:fillRect/>
              </a:stretch>
            </p:blipFill>
            <p:spPr>
              <a:xfrm>
                <a:off x="5402104" y="784552"/>
                <a:ext cx="186807" cy="160862"/>
              </a:xfrm>
              <a:prstGeom prst="rect">
                <a:avLst/>
              </a:prstGeom>
            </p:spPr>
          </p:pic>
          <p:grpSp>
            <p:nvGrpSpPr>
              <p:cNvPr id="132" name="グループ化 131"/>
              <p:cNvGrpSpPr/>
              <p:nvPr/>
            </p:nvGrpSpPr>
            <p:grpSpPr>
              <a:xfrm>
                <a:off x="5539740" y="966118"/>
                <a:ext cx="991363" cy="439288"/>
                <a:chOff x="4534257" y="1151967"/>
                <a:chExt cx="991363" cy="439288"/>
              </a:xfrm>
            </p:grpSpPr>
            <p:grpSp>
              <p:nvGrpSpPr>
                <p:cNvPr id="133" name="グループ化 132"/>
                <p:cNvGrpSpPr/>
                <p:nvPr/>
              </p:nvGrpSpPr>
              <p:grpSpPr>
                <a:xfrm>
                  <a:off x="4534257" y="1151967"/>
                  <a:ext cx="991363" cy="391046"/>
                  <a:chOff x="4534257" y="1151967"/>
                  <a:chExt cx="991363" cy="391046"/>
                </a:xfrm>
              </p:grpSpPr>
              <p:sp>
                <p:nvSpPr>
                  <p:cNvPr id="135" name="角丸四角形 134"/>
                  <p:cNvSpPr/>
                  <p:nvPr/>
                </p:nvSpPr>
                <p:spPr>
                  <a:xfrm>
                    <a:off x="4549442" y="1176165"/>
                    <a:ext cx="975222"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136" name="直線コネクタ 135"/>
                  <p:cNvCxnSpPr/>
                  <p:nvPr/>
                </p:nvCxnSpPr>
                <p:spPr>
                  <a:xfrm>
                    <a:off x="4659053" y="1369586"/>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4534257" y="1151967"/>
                    <a:ext cx="991363" cy="261610"/>
                  </a:xfrm>
                  <a:prstGeom prst="rect">
                    <a:avLst/>
                  </a:prstGeom>
                  <a:noFill/>
                </p:spPr>
                <p:txBody>
                  <a:bodyPr wrap="square" rtlCol="0">
                    <a:spAutoFit/>
                  </a:bodyPr>
                  <a:lstStyle/>
                  <a:p>
                    <a:pPr algn="ctr"/>
                    <a:r>
                      <a:rPr kumimoji="1" lang="ja-JP" altLang="en-US" sz="1050" dirty="0" smtClean="0">
                        <a:latin typeface="Yu Gothic UI" panose="020B0500000000000000" pitchFamily="50" charset="-128"/>
                        <a:ea typeface="Yu Gothic UI" panose="020B0500000000000000" pitchFamily="50" charset="-128"/>
                      </a:rPr>
                      <a:t>社会保険料</a:t>
                    </a:r>
                    <a:endParaRPr kumimoji="1" lang="ja-JP" altLang="en-US" sz="1050" dirty="0">
                      <a:latin typeface="Yu Gothic UI" panose="020B0500000000000000" pitchFamily="50" charset="-128"/>
                      <a:ea typeface="Yu Gothic UI" panose="020B0500000000000000" pitchFamily="50" charset="-128"/>
                    </a:endParaRPr>
                  </a:p>
                </p:txBody>
              </p:sp>
            </p:grpSp>
            <p:sp>
              <p:nvSpPr>
                <p:cNvPr id="134" name="テキスト ボックス 133"/>
                <p:cNvSpPr txBox="1"/>
                <p:nvPr/>
              </p:nvSpPr>
              <p:spPr>
                <a:xfrm>
                  <a:off x="4662591" y="1329645"/>
                  <a:ext cx="748923" cy="261610"/>
                </a:xfrm>
                <a:prstGeom prst="rect">
                  <a:avLst/>
                </a:prstGeom>
                <a:noFill/>
              </p:spPr>
              <p:txBody>
                <a:bodyPr wrap="none" rtlCol="0">
                  <a:spAutoFit/>
                </a:bodyPr>
                <a:lstStyle/>
                <a:p>
                  <a:pPr algn="ctr"/>
                  <a:r>
                    <a:rPr kumimoji="1" lang="ja-JP" altLang="en-US" sz="1050" dirty="0" smtClean="0">
                      <a:latin typeface="Yu Gothic UI" panose="020B0500000000000000" pitchFamily="50" charset="-128"/>
                      <a:ea typeface="Yu Gothic UI" panose="020B0500000000000000" pitchFamily="50" charset="-128"/>
                    </a:rPr>
                    <a:t>国民所得</a:t>
                  </a:r>
                  <a:endParaRPr kumimoji="1" lang="ja-JP" altLang="en-US" sz="1050" dirty="0">
                    <a:latin typeface="Yu Gothic UI" panose="020B0500000000000000" pitchFamily="50" charset="-128"/>
                    <a:ea typeface="Yu Gothic UI" panose="020B0500000000000000" pitchFamily="50" charset="-128"/>
                  </a:endParaRPr>
                </a:p>
              </p:txBody>
            </p:sp>
          </p:grpSp>
        </p:grpSp>
        <p:grpSp>
          <p:nvGrpSpPr>
            <p:cNvPr id="119" name="グループ化 118"/>
            <p:cNvGrpSpPr/>
            <p:nvPr/>
          </p:nvGrpSpPr>
          <p:grpSpPr>
            <a:xfrm>
              <a:off x="5220072" y="1124489"/>
              <a:ext cx="1761652" cy="700746"/>
              <a:chOff x="7004156" y="703937"/>
              <a:chExt cx="1761652" cy="700746"/>
            </a:xfrm>
          </p:grpSpPr>
          <p:pic>
            <p:nvPicPr>
              <p:cNvPr id="122" name="図 121"/>
              <p:cNvPicPr>
                <a:picLocks noChangeAspect="1"/>
              </p:cNvPicPr>
              <p:nvPr/>
            </p:nvPicPr>
            <p:blipFill>
              <a:blip r:embed="rId7"/>
              <a:stretch>
                <a:fillRect/>
              </a:stretch>
            </p:blipFill>
            <p:spPr>
              <a:xfrm>
                <a:off x="7004156" y="761916"/>
                <a:ext cx="207564" cy="176429"/>
              </a:xfrm>
              <a:prstGeom prst="rect">
                <a:avLst/>
              </a:prstGeom>
            </p:spPr>
          </p:pic>
          <p:sp>
            <p:nvSpPr>
              <p:cNvPr id="123" name="テキスト ボックス 122"/>
              <p:cNvSpPr txBox="1"/>
              <p:nvPr/>
            </p:nvSpPr>
            <p:spPr>
              <a:xfrm>
                <a:off x="7170499" y="703937"/>
                <a:ext cx="1595309" cy="261610"/>
              </a:xfrm>
              <a:prstGeom prst="rect">
                <a:avLst/>
              </a:prstGeom>
              <a:noFill/>
            </p:spPr>
            <p:txBody>
              <a:bodyPr wrap="none" rtlCol="0">
                <a:spAutoFit/>
              </a:bodyPr>
              <a:lstStyle/>
              <a:p>
                <a:r>
                  <a:rPr kumimoji="1" lang="ja-JP" altLang="en-US" sz="1100" dirty="0">
                    <a:latin typeface="Yu Gothic UI" panose="020B0500000000000000" pitchFamily="50" charset="-128"/>
                    <a:ea typeface="Yu Gothic UI" panose="020B0500000000000000" pitchFamily="50" charset="-128"/>
                  </a:rPr>
                  <a:t>財政</a:t>
                </a:r>
                <a:r>
                  <a:rPr kumimoji="1" lang="ja-JP" altLang="en-US" sz="1100" dirty="0" smtClean="0">
                    <a:latin typeface="Yu Gothic UI" panose="020B0500000000000000" pitchFamily="50" charset="-128"/>
                    <a:ea typeface="Yu Gothic UI" panose="020B0500000000000000" pitchFamily="50" charset="-128"/>
                  </a:rPr>
                  <a:t>赤字対国民所得比</a:t>
                </a:r>
                <a:endParaRPr kumimoji="1" lang="ja-JP" altLang="en-US" sz="1100" dirty="0">
                  <a:latin typeface="Yu Gothic UI" panose="020B0500000000000000" pitchFamily="50" charset="-128"/>
                  <a:ea typeface="Yu Gothic UI" panose="020B0500000000000000" pitchFamily="50" charset="-128"/>
                </a:endParaRPr>
              </a:p>
            </p:txBody>
          </p:sp>
          <p:grpSp>
            <p:nvGrpSpPr>
              <p:cNvPr id="124" name="グループ化 123"/>
              <p:cNvGrpSpPr/>
              <p:nvPr/>
            </p:nvGrpSpPr>
            <p:grpSpPr>
              <a:xfrm>
                <a:off x="7188185" y="965395"/>
                <a:ext cx="975222" cy="439288"/>
                <a:chOff x="4549442" y="1151967"/>
                <a:chExt cx="975222" cy="439288"/>
              </a:xfrm>
            </p:grpSpPr>
            <p:grpSp>
              <p:nvGrpSpPr>
                <p:cNvPr id="125" name="グループ化 124"/>
                <p:cNvGrpSpPr/>
                <p:nvPr/>
              </p:nvGrpSpPr>
              <p:grpSpPr>
                <a:xfrm>
                  <a:off x="4549442" y="1151967"/>
                  <a:ext cx="975222" cy="393677"/>
                  <a:chOff x="4549442" y="1151967"/>
                  <a:chExt cx="975222" cy="393677"/>
                </a:xfrm>
              </p:grpSpPr>
              <p:sp>
                <p:nvSpPr>
                  <p:cNvPr id="127" name="角丸四角形 126"/>
                  <p:cNvSpPr/>
                  <p:nvPr/>
                </p:nvSpPr>
                <p:spPr>
                  <a:xfrm>
                    <a:off x="4549442" y="1178796"/>
                    <a:ext cx="975222"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128" name="直線コネクタ 127"/>
                  <p:cNvCxnSpPr/>
                  <p:nvPr/>
                </p:nvCxnSpPr>
                <p:spPr>
                  <a:xfrm>
                    <a:off x="4659053" y="1369586"/>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129" name="テキスト ボックス 128"/>
                  <p:cNvSpPr txBox="1"/>
                  <p:nvPr/>
                </p:nvSpPr>
                <p:spPr>
                  <a:xfrm>
                    <a:off x="4674105" y="1151967"/>
                    <a:ext cx="748923" cy="261610"/>
                  </a:xfrm>
                  <a:prstGeom prst="rect">
                    <a:avLst/>
                  </a:prstGeom>
                  <a:noFill/>
                </p:spPr>
                <p:txBody>
                  <a:bodyPr wrap="none" rtlCol="0">
                    <a:spAutoFit/>
                  </a:bodyPr>
                  <a:lstStyle/>
                  <a:p>
                    <a:pPr algn="ctr"/>
                    <a:r>
                      <a:rPr kumimoji="1" lang="ja-JP" altLang="en-US" sz="1050" dirty="0" smtClean="0">
                        <a:latin typeface="Yu Gothic UI" panose="020B0500000000000000" pitchFamily="50" charset="-128"/>
                        <a:ea typeface="Yu Gothic UI" panose="020B0500000000000000" pitchFamily="50" charset="-128"/>
                      </a:rPr>
                      <a:t>財政赤字</a:t>
                    </a:r>
                    <a:endParaRPr kumimoji="1" lang="ja-JP" altLang="en-US" sz="1050" dirty="0">
                      <a:latin typeface="Yu Gothic UI" panose="020B0500000000000000" pitchFamily="50" charset="-128"/>
                      <a:ea typeface="Yu Gothic UI" panose="020B0500000000000000" pitchFamily="50" charset="-128"/>
                    </a:endParaRPr>
                  </a:p>
                </p:txBody>
              </p:sp>
            </p:grpSp>
            <p:sp>
              <p:nvSpPr>
                <p:cNvPr id="126" name="テキスト ボックス 125"/>
                <p:cNvSpPr txBox="1"/>
                <p:nvPr/>
              </p:nvSpPr>
              <p:spPr>
                <a:xfrm>
                  <a:off x="4662591" y="1329645"/>
                  <a:ext cx="748923" cy="261610"/>
                </a:xfrm>
                <a:prstGeom prst="rect">
                  <a:avLst/>
                </a:prstGeom>
                <a:noFill/>
              </p:spPr>
              <p:txBody>
                <a:bodyPr wrap="none" rtlCol="0">
                  <a:spAutoFit/>
                </a:bodyPr>
                <a:lstStyle/>
                <a:p>
                  <a:pPr algn="ctr"/>
                  <a:r>
                    <a:rPr kumimoji="1" lang="ja-JP" altLang="en-US" sz="1050" dirty="0" smtClean="0">
                      <a:latin typeface="Yu Gothic UI" panose="020B0500000000000000" pitchFamily="50" charset="-128"/>
                      <a:ea typeface="Yu Gothic UI" panose="020B0500000000000000" pitchFamily="50" charset="-128"/>
                    </a:rPr>
                    <a:t>国民所得</a:t>
                  </a:r>
                  <a:endParaRPr kumimoji="1" lang="ja-JP" altLang="en-US" sz="1050" dirty="0">
                    <a:latin typeface="Yu Gothic UI" panose="020B0500000000000000" pitchFamily="50" charset="-128"/>
                    <a:ea typeface="Yu Gothic UI" panose="020B0500000000000000" pitchFamily="50" charset="-128"/>
                  </a:endParaRPr>
                </a:p>
              </p:txBody>
            </p:sp>
          </p:grpSp>
        </p:grpSp>
        <p:sp>
          <p:nvSpPr>
            <p:cNvPr id="120" name="テキスト ボックス 119"/>
            <p:cNvSpPr txBox="1"/>
            <p:nvPr/>
          </p:nvSpPr>
          <p:spPr>
            <a:xfrm>
              <a:off x="585015" y="1946083"/>
              <a:ext cx="369332" cy="853760"/>
            </a:xfrm>
            <a:prstGeom prst="rect">
              <a:avLst/>
            </a:prstGeom>
            <a:noFill/>
          </p:spPr>
          <p:txBody>
            <a:bodyPr vert="eaVert" wrap="none" rtlCol="0">
              <a:spAutoFit/>
            </a:bodyPr>
            <a:lstStyle/>
            <a:p>
              <a:r>
                <a:rPr kumimoji="1" lang="ja-JP" altLang="en-US" sz="1200" b="1" dirty="0" smtClean="0">
                  <a:latin typeface="ＭＳ Ｐゴシック" panose="020B0600070205080204" pitchFamily="50" charset="-128"/>
                  <a:ea typeface="ＭＳ Ｐゴシック" panose="020B0600070205080204" pitchFamily="50" charset="-128"/>
                </a:rPr>
                <a:t>国民負担率</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121" name="テキスト ボックス 120"/>
            <p:cNvSpPr txBox="1"/>
            <p:nvPr/>
          </p:nvSpPr>
          <p:spPr>
            <a:xfrm>
              <a:off x="497995" y="4007131"/>
              <a:ext cx="553998" cy="1006045"/>
            </a:xfrm>
            <a:prstGeom prst="rect">
              <a:avLst/>
            </a:prstGeom>
            <a:noFill/>
          </p:spPr>
          <p:txBody>
            <a:bodyPr vert="eaVert" wrap="none" rtlCol="0">
              <a:spAutoFit/>
            </a:bodyPr>
            <a:lstStyle/>
            <a:p>
              <a:r>
                <a:rPr kumimoji="1" lang="ja-JP" altLang="en-US" sz="1200" b="1" dirty="0" smtClean="0">
                  <a:latin typeface="ＭＳ Ｐゴシック" panose="020B0600070205080204" pitchFamily="50" charset="-128"/>
                  <a:ea typeface="ＭＳ Ｐゴシック" panose="020B0600070205080204" pitchFamily="50" charset="-128"/>
                </a:rPr>
                <a:t>（　</a:t>
              </a:r>
              <a:r>
                <a:rPr kumimoji="1" lang="en-US" altLang="ja-JP" sz="1200" b="1" dirty="0" smtClean="0">
                  <a:latin typeface="ＭＳ Ｐゴシック" panose="020B0600070205080204" pitchFamily="50" charset="-128"/>
                  <a:ea typeface="ＭＳ Ｐゴシック" panose="020B0600070205080204" pitchFamily="50" charset="-128"/>
                </a:rPr>
                <a:t>65</a:t>
              </a:r>
              <a:r>
                <a:rPr kumimoji="1" lang="ja-JP" altLang="en-US" sz="1200" b="1" dirty="0" smtClean="0">
                  <a:latin typeface="ＭＳ Ｐゴシック" panose="020B0600070205080204" pitchFamily="50" charset="-128"/>
                  <a:ea typeface="ＭＳ Ｐゴシック" panose="020B0600070205080204" pitchFamily="50" charset="-128"/>
                </a:rPr>
                <a:t>歳以上）</a:t>
              </a:r>
              <a:endParaRPr kumimoji="1" lang="en-US" altLang="ja-JP" sz="1200" b="1" dirty="0" smtClean="0">
                <a:latin typeface="ＭＳ Ｐゴシック" panose="020B0600070205080204" pitchFamily="50" charset="-128"/>
                <a:ea typeface="ＭＳ Ｐゴシック" panose="020B0600070205080204" pitchFamily="50" charset="-128"/>
              </a:endParaRPr>
            </a:p>
            <a:p>
              <a:r>
                <a:rPr kumimoji="1" lang="ja-JP" altLang="en-US" sz="1200" b="1" dirty="0" smtClean="0">
                  <a:latin typeface="ＭＳ Ｐゴシック" panose="020B0600070205080204" pitchFamily="50" charset="-128"/>
                  <a:ea typeface="ＭＳ Ｐゴシック" panose="020B0600070205080204" pitchFamily="50" charset="-128"/>
                </a:rPr>
                <a:t>老年人口比率</a:t>
              </a:r>
              <a:endParaRPr kumimoji="1" lang="ja-JP" altLang="en-US" sz="1200" b="1"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6341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51720" y="2406467"/>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債務残高の国際比較（対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87836049"/>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債務残高の国際比較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4970" y="932595"/>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国や地方が抱えている借金の残高を国内総生産（</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）と比較して考える指標を債務残高対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比といい、経済規模に対する国・地方の債務の大きさを図る指標として、財政の健全化を図る上で重要視されています。国及び地方の債務残高を</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（国内総生産）と比べてみると</a:t>
            </a:r>
            <a:r>
              <a:rPr lang="ja-JP" altLang="en-US" sz="1517" dirty="0" smtClean="0">
                <a:latin typeface="UD デジタル 教科書体 NP-R" panose="02020400000000000000" pitchFamily="18" charset="-128"/>
                <a:ea typeface="UD デジタル 教科書体 NP-R" panose="02020400000000000000" pitchFamily="18" charset="-128"/>
              </a:rPr>
              <a:t>、主要先進国は増加傾向にあり、令和</a:t>
            </a:r>
            <a:r>
              <a:rPr lang="en-US" altLang="ja-JP" sz="1517" dirty="0">
                <a:latin typeface="UD デジタル 教科書体 NP-R" panose="02020400000000000000" pitchFamily="18" charset="-128"/>
                <a:ea typeface="UD デジタル 教科書体 NP-R" panose="02020400000000000000" pitchFamily="18" charset="-128"/>
              </a:rPr>
              <a:t>2</a:t>
            </a:r>
            <a:r>
              <a:rPr lang="ja-JP" altLang="en-US" sz="1517" dirty="0" smtClean="0">
                <a:latin typeface="UD デジタル 教科書体 NP-R" panose="02020400000000000000" pitchFamily="18" charset="-128"/>
                <a:ea typeface="UD デジタル 教科書体 NP-R" panose="02020400000000000000" pitchFamily="18" charset="-128"/>
              </a:rPr>
              <a:t>（</a:t>
            </a:r>
            <a:r>
              <a:rPr lang="en-US" altLang="ja-JP" sz="1517" dirty="0" smtClean="0">
                <a:latin typeface="UD デジタル 教科書体 NP-R" panose="02020400000000000000" pitchFamily="18" charset="-128"/>
                <a:ea typeface="UD デジタル 教科書体 NP-R" panose="02020400000000000000" pitchFamily="18" charset="-128"/>
              </a:rPr>
              <a:t>2020</a:t>
            </a:r>
            <a:r>
              <a:rPr lang="ja-JP" altLang="en-US" sz="1517" dirty="0" smtClean="0">
                <a:latin typeface="UD デジタル 教科書体 NP-R" panose="02020400000000000000" pitchFamily="18" charset="-128"/>
                <a:ea typeface="UD デジタル 教科書体 NP-R" panose="02020400000000000000" pitchFamily="18" charset="-128"/>
              </a:rPr>
              <a:t>）年以降は新型コロナウイルス感染症の影響により悪化しています。中でも、日本は主要</a:t>
            </a:r>
            <a:r>
              <a:rPr lang="ja-JP" altLang="en-US" sz="1517" dirty="0">
                <a:latin typeface="UD デジタル 教科書体 NP-R" panose="02020400000000000000" pitchFamily="18" charset="-128"/>
                <a:ea typeface="UD デジタル 教科書体 NP-R" panose="02020400000000000000" pitchFamily="18" charset="-128"/>
              </a:rPr>
              <a:t>先進国中最悪の水準になっています。</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2922275" y="6505663"/>
            <a:ext cx="6221725" cy="310341"/>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出典：財務省</a:t>
            </a:r>
            <a:r>
              <a:rPr lang="en-US" altLang="ja-JP" sz="1156" dirty="0">
                <a:latin typeface="UD デジタル 教科書体 NP-R" panose="02020400000000000000" pitchFamily="18" charset="-128"/>
                <a:ea typeface="UD デジタル 教科書体 NP-R" panose="02020400000000000000" pitchFamily="18" charset="-128"/>
              </a:rPr>
              <a:t>HP</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sp>
        <p:nvSpPr>
          <p:cNvPr id="13" name="正方形/長方形 12"/>
          <p:cNvSpPr/>
          <p:nvPr/>
        </p:nvSpPr>
        <p:spPr>
          <a:xfrm>
            <a:off x="7236296" y="4797152"/>
            <a:ext cx="1764000" cy="1620000"/>
          </a:xfrm>
          <a:prstGeom prst="rect">
            <a:avLst/>
          </a:prstGeom>
          <a:solidFill>
            <a:schemeClr val="bg1">
              <a:alpha val="50000"/>
            </a:schemeClr>
          </a:solidFill>
        </p:spPr>
        <p:txBody>
          <a:bodyPr wrap="square">
            <a:spAutoFit/>
          </a:bodyPr>
          <a:lstStyle/>
          <a:p>
            <a:pPr>
              <a:lnSpc>
                <a:spcPts val="1733"/>
              </a:lnSpc>
            </a:pPr>
            <a:r>
              <a:rPr lang="en-US" altLang="ja-JP" sz="900" dirty="0" smtClean="0">
                <a:latin typeface="UD デジタル 教科書体 NP-R" panose="02020400000000000000" pitchFamily="18" charset="-128"/>
                <a:ea typeface="UD デジタル 教科書体 NP-R" panose="02020400000000000000" pitchFamily="18" charset="-128"/>
              </a:rPr>
              <a:t>※</a:t>
            </a:r>
            <a:r>
              <a:rPr lang="ja-JP" altLang="en-US" sz="900" dirty="0" smtClean="0">
                <a:latin typeface="UD デジタル 教科書体 NP-R" panose="02020400000000000000" pitchFamily="18" charset="-128"/>
                <a:ea typeface="UD デジタル 教科書体 NP-R" panose="02020400000000000000" pitchFamily="18" charset="-128"/>
              </a:rPr>
              <a:t>日本は</a:t>
            </a:r>
            <a:r>
              <a:rPr lang="en-US" altLang="ja-JP" sz="900" dirty="0" smtClean="0">
                <a:latin typeface="UD デジタル 教科書体 NP-R" panose="02020400000000000000" pitchFamily="18" charset="-128"/>
                <a:ea typeface="UD デジタル 教科書体 NP-R" panose="02020400000000000000" pitchFamily="18" charset="-128"/>
              </a:rPr>
              <a:t>2020</a:t>
            </a:r>
            <a:r>
              <a:rPr lang="ja-JP" altLang="en-US" sz="900" dirty="0" smtClean="0">
                <a:latin typeface="UD デジタル 教科書体 NP-R" panose="02020400000000000000" pitchFamily="18" charset="-128"/>
                <a:ea typeface="UD デジタル 教科書体 NP-R" panose="02020400000000000000" pitchFamily="18" charset="-128"/>
              </a:rPr>
              <a:t>年～</a:t>
            </a:r>
            <a:r>
              <a:rPr lang="en-US" altLang="ja-JP" sz="900" dirty="0" smtClean="0">
                <a:latin typeface="UD デジタル 教科書体 NP-R" panose="02020400000000000000" pitchFamily="18" charset="-128"/>
                <a:ea typeface="UD デジタル 教科書体 NP-R" panose="02020400000000000000" pitchFamily="18" charset="-128"/>
              </a:rPr>
              <a:t>2022</a:t>
            </a:r>
            <a:r>
              <a:rPr lang="ja-JP" altLang="en-US" sz="900" dirty="0" smtClean="0">
                <a:latin typeface="UD デジタル 教科書体 NP-R" panose="02020400000000000000" pitchFamily="18" charset="-128"/>
                <a:ea typeface="UD デジタル 教科書体 NP-R" panose="02020400000000000000" pitchFamily="18" charset="-128"/>
              </a:rPr>
              <a:t>年、</a:t>
            </a:r>
            <a:r>
              <a:rPr lang="ja-JP" altLang="en-US" sz="900" dirty="0">
                <a:latin typeface="UD デジタル 教科書体 NP-R" panose="02020400000000000000" pitchFamily="18" charset="-128"/>
                <a:ea typeface="UD デジタル 教科書体 NP-R" panose="02020400000000000000" pitchFamily="18" charset="-128"/>
              </a:rPr>
              <a:t>それ以外</a:t>
            </a:r>
            <a:r>
              <a:rPr lang="ja-JP" altLang="en-US" sz="900" dirty="0" smtClean="0">
                <a:latin typeface="UD デジタル 教科書体 NP-R" panose="02020400000000000000" pitchFamily="18" charset="-128"/>
                <a:ea typeface="UD デジタル 教科書体 NP-R" panose="02020400000000000000" pitchFamily="18" charset="-128"/>
              </a:rPr>
              <a:t>の国々は</a:t>
            </a:r>
            <a:r>
              <a:rPr lang="en-US" altLang="ja-JP" sz="900" dirty="0" smtClean="0">
                <a:latin typeface="UD デジタル 教科書体 NP-R" panose="02020400000000000000" pitchFamily="18" charset="-128"/>
                <a:ea typeface="UD デジタル 教科書体 NP-R" panose="02020400000000000000" pitchFamily="18" charset="-128"/>
              </a:rPr>
              <a:t>2021</a:t>
            </a:r>
            <a:r>
              <a:rPr lang="ja-JP" altLang="en-US" sz="900" dirty="0" smtClean="0">
                <a:latin typeface="UD デジタル 教科書体 NP-R" panose="02020400000000000000" pitchFamily="18" charset="-128"/>
                <a:ea typeface="UD デジタル 教科書体 NP-R" panose="02020400000000000000" pitchFamily="18" charset="-128"/>
              </a:rPr>
              <a:t>年及び</a:t>
            </a:r>
            <a:r>
              <a:rPr lang="en-US" altLang="ja-JP" sz="900" dirty="0" smtClean="0">
                <a:latin typeface="UD デジタル 教科書体 NP-R" panose="02020400000000000000" pitchFamily="18" charset="-128"/>
                <a:ea typeface="UD デジタル 教科書体 NP-R" panose="02020400000000000000" pitchFamily="18" charset="-128"/>
              </a:rPr>
              <a:t>2022</a:t>
            </a:r>
            <a:r>
              <a:rPr lang="ja-JP" altLang="en-US" sz="900" dirty="0" smtClean="0">
                <a:latin typeface="UD デジタル 教科書体 NP-R" panose="02020400000000000000" pitchFamily="18" charset="-128"/>
                <a:ea typeface="UD デジタル 教科書体 NP-R" panose="02020400000000000000" pitchFamily="18" charset="-128"/>
              </a:rPr>
              <a:t>年が推計値。</a:t>
            </a:r>
            <a:endParaRPr lang="en-US" altLang="ja-JP" sz="900" dirty="0" smtClean="0">
              <a:latin typeface="UD デジタル 教科書体 NP-R" panose="02020400000000000000" pitchFamily="18" charset="-128"/>
              <a:ea typeface="UD デジタル 教科書体 NP-R" panose="02020400000000000000" pitchFamily="18" charset="-128"/>
            </a:endParaRPr>
          </a:p>
          <a:p>
            <a:pPr>
              <a:lnSpc>
                <a:spcPts val="1733"/>
              </a:lnSpc>
            </a:pPr>
            <a:r>
              <a:rPr lang="ja-JP" altLang="en-US" sz="900" dirty="0">
                <a:latin typeface="UD デジタル 教科書体 NP-R" panose="02020400000000000000" pitchFamily="18" charset="-128"/>
                <a:ea typeface="UD デジタル 教科書体 NP-R" panose="02020400000000000000" pitchFamily="18" charset="-128"/>
              </a:rPr>
              <a:t>⽇本に</a:t>
            </a:r>
            <a:r>
              <a:rPr lang="ja-JP" altLang="en-US" sz="900" dirty="0" smtClean="0">
                <a:latin typeface="UD デジタル 教科書体 NP-R" panose="02020400000000000000" pitchFamily="18" charset="-128"/>
                <a:ea typeface="UD デジタル 教科書体 NP-R" panose="02020400000000000000" pitchFamily="18" charset="-128"/>
              </a:rPr>
              <a:t>ついて、令和</a:t>
            </a:r>
            <a:r>
              <a:rPr lang="ja-JP" altLang="en-US" sz="900" dirty="0">
                <a:latin typeface="UD デジタル 教科書体 NP-R" panose="02020400000000000000" pitchFamily="18" charset="-128"/>
                <a:ea typeface="UD デジタル 教科書体 NP-R" panose="02020400000000000000" pitchFamily="18" charset="-128"/>
              </a:rPr>
              <a:t>３年度補正予算及び令和４年度予算によって⾒込まれる債務残⾼の増加が反映されて</a:t>
            </a:r>
            <a:r>
              <a:rPr lang="ja-JP" altLang="en-US" sz="900" dirty="0" smtClean="0">
                <a:latin typeface="UD デジタル 教科書体 NP-R" panose="02020400000000000000" pitchFamily="18" charset="-128"/>
                <a:ea typeface="UD デジタル 教科書体 NP-R" panose="02020400000000000000" pitchFamily="18" charset="-128"/>
              </a:rPr>
              <a:t>いない。</a:t>
            </a:r>
            <a:endParaRPr lang="ja-JP" altLang="ja-JP" sz="900" dirty="0">
              <a:latin typeface="UD デジタル 教科書体 NP-R" panose="02020400000000000000" pitchFamily="18" charset="-128"/>
              <a:ea typeface="UD デジタル 教科書体 NP-R" panose="02020400000000000000" pitchFamily="18" charset="-128"/>
            </a:endParaRPr>
          </a:p>
        </p:txBody>
      </p:sp>
      <p:graphicFrame>
        <p:nvGraphicFramePr>
          <p:cNvPr id="6" name="グラフ 5"/>
          <p:cNvGraphicFramePr/>
          <p:nvPr>
            <p:extLst>
              <p:ext uri="{D42A27DB-BD31-4B8C-83A1-F6EECF244321}">
                <p14:modId xmlns:p14="http://schemas.microsoft.com/office/powerpoint/2010/main" val="1380133071"/>
              </p:ext>
            </p:extLst>
          </p:nvPr>
        </p:nvGraphicFramePr>
        <p:xfrm>
          <a:off x="694851" y="2780928"/>
          <a:ext cx="6469437" cy="3695057"/>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611560" y="2853516"/>
            <a:ext cx="492443" cy="215444"/>
          </a:xfrm>
          <a:prstGeom prst="rect">
            <a:avLst/>
          </a:prstGeom>
          <a:noFill/>
        </p:spPr>
        <p:txBody>
          <a:bodyPr wrap="none" rtlCol="0">
            <a:spAutoFit/>
          </a:bodyPr>
          <a:lstStyle/>
          <a:p>
            <a:r>
              <a:rPr kumimoji="1" lang="ja-JP" altLang="en-US" sz="800" dirty="0" smtClean="0"/>
              <a:t>（％）</a:t>
            </a:r>
            <a:endParaRPr kumimoji="1" lang="ja-JP" altLang="en-US" sz="800" dirty="0"/>
          </a:p>
        </p:txBody>
      </p:sp>
      <p:sp>
        <p:nvSpPr>
          <p:cNvPr id="15" name="テキスト ボックス 14"/>
          <p:cNvSpPr txBox="1"/>
          <p:nvPr/>
        </p:nvSpPr>
        <p:spPr>
          <a:xfrm>
            <a:off x="6569253" y="6252504"/>
            <a:ext cx="595035" cy="215444"/>
          </a:xfrm>
          <a:prstGeom prst="rect">
            <a:avLst/>
          </a:prstGeom>
          <a:noFill/>
        </p:spPr>
        <p:txBody>
          <a:bodyPr wrap="none" rtlCol="0">
            <a:spAutoFit/>
          </a:bodyPr>
          <a:lstStyle/>
          <a:p>
            <a:r>
              <a:rPr kumimoji="1" lang="ja-JP" altLang="en-US" sz="800" dirty="0" smtClean="0"/>
              <a:t>（暦年）</a:t>
            </a:r>
            <a:endParaRPr kumimoji="1" lang="ja-JP" altLang="en-US" sz="800" dirty="0"/>
          </a:p>
        </p:txBody>
      </p:sp>
      <p:sp>
        <p:nvSpPr>
          <p:cNvPr id="16" name="テキスト ボックス 15"/>
          <p:cNvSpPr txBox="1"/>
          <p:nvPr/>
        </p:nvSpPr>
        <p:spPr>
          <a:xfrm>
            <a:off x="6414398" y="3260072"/>
            <a:ext cx="389850" cy="215444"/>
          </a:xfrm>
          <a:prstGeom prst="rect">
            <a:avLst/>
          </a:prstGeom>
          <a:noFill/>
        </p:spPr>
        <p:txBody>
          <a:bodyPr wrap="none" rtlCol="0">
            <a:spAutoFit/>
          </a:bodyPr>
          <a:lstStyle/>
          <a:p>
            <a:r>
              <a:rPr kumimoji="1" lang="ja-JP" altLang="en-US" sz="800" dirty="0" smtClean="0"/>
              <a:t>日本</a:t>
            </a:r>
            <a:endParaRPr kumimoji="1" lang="ja-JP" altLang="en-US" sz="800" dirty="0"/>
          </a:p>
        </p:txBody>
      </p:sp>
      <p:sp>
        <p:nvSpPr>
          <p:cNvPr id="17" name="テキスト ボックス 16"/>
          <p:cNvSpPr txBox="1"/>
          <p:nvPr/>
        </p:nvSpPr>
        <p:spPr>
          <a:xfrm>
            <a:off x="6281221" y="4221088"/>
            <a:ext cx="595035" cy="215444"/>
          </a:xfrm>
          <a:prstGeom prst="rect">
            <a:avLst/>
          </a:prstGeom>
          <a:noFill/>
        </p:spPr>
        <p:txBody>
          <a:bodyPr wrap="none" rtlCol="0">
            <a:spAutoFit/>
          </a:bodyPr>
          <a:lstStyle/>
          <a:p>
            <a:r>
              <a:rPr kumimoji="1" lang="ja-JP" altLang="en-US" sz="800" dirty="0" smtClean="0"/>
              <a:t>イタリア</a:t>
            </a:r>
            <a:endParaRPr kumimoji="1" lang="ja-JP" altLang="en-US" sz="800" dirty="0"/>
          </a:p>
        </p:txBody>
      </p:sp>
      <p:sp>
        <p:nvSpPr>
          <p:cNvPr id="18" name="テキスト ボックス 17"/>
          <p:cNvSpPr txBox="1"/>
          <p:nvPr/>
        </p:nvSpPr>
        <p:spPr>
          <a:xfrm>
            <a:off x="6433621" y="4509700"/>
            <a:ext cx="595035" cy="215444"/>
          </a:xfrm>
          <a:prstGeom prst="rect">
            <a:avLst/>
          </a:prstGeom>
          <a:noFill/>
        </p:spPr>
        <p:txBody>
          <a:bodyPr wrap="none" rtlCol="0">
            <a:spAutoFit/>
          </a:bodyPr>
          <a:lstStyle/>
          <a:p>
            <a:r>
              <a:rPr kumimoji="1" lang="ja-JP" altLang="en-US" sz="800" dirty="0" smtClean="0"/>
              <a:t>アメリカ</a:t>
            </a:r>
            <a:endParaRPr kumimoji="1" lang="ja-JP" altLang="en-US" sz="800" dirty="0"/>
          </a:p>
        </p:txBody>
      </p:sp>
      <p:sp>
        <p:nvSpPr>
          <p:cNvPr id="19" name="テキスト ボックス 18"/>
          <p:cNvSpPr txBox="1"/>
          <p:nvPr/>
        </p:nvSpPr>
        <p:spPr>
          <a:xfrm>
            <a:off x="6586021" y="4725724"/>
            <a:ext cx="595035" cy="215444"/>
          </a:xfrm>
          <a:prstGeom prst="rect">
            <a:avLst/>
          </a:prstGeom>
          <a:noFill/>
        </p:spPr>
        <p:txBody>
          <a:bodyPr wrap="none" rtlCol="0">
            <a:spAutoFit/>
          </a:bodyPr>
          <a:lstStyle/>
          <a:p>
            <a:r>
              <a:rPr kumimoji="1" lang="ja-JP" altLang="en-US" sz="800" dirty="0" smtClean="0"/>
              <a:t>フランス</a:t>
            </a:r>
            <a:endParaRPr kumimoji="1" lang="ja-JP" altLang="en-US" sz="800" dirty="0"/>
          </a:p>
        </p:txBody>
      </p:sp>
      <p:sp>
        <p:nvSpPr>
          <p:cNvPr id="20" name="テキスト ボックス 19"/>
          <p:cNvSpPr txBox="1"/>
          <p:nvPr/>
        </p:nvSpPr>
        <p:spPr>
          <a:xfrm>
            <a:off x="6738421" y="4878124"/>
            <a:ext cx="492443" cy="215444"/>
          </a:xfrm>
          <a:prstGeom prst="rect">
            <a:avLst/>
          </a:prstGeom>
          <a:noFill/>
        </p:spPr>
        <p:txBody>
          <a:bodyPr wrap="none" rtlCol="0">
            <a:spAutoFit/>
          </a:bodyPr>
          <a:lstStyle/>
          <a:p>
            <a:r>
              <a:rPr kumimoji="1" lang="ja-JP" altLang="en-US" sz="800" dirty="0" smtClean="0"/>
              <a:t>カナダ</a:t>
            </a:r>
            <a:endParaRPr kumimoji="1" lang="ja-JP" altLang="en-US" sz="800" dirty="0"/>
          </a:p>
        </p:txBody>
      </p:sp>
      <p:sp>
        <p:nvSpPr>
          <p:cNvPr id="21" name="テキスト ボックス 20"/>
          <p:cNvSpPr txBox="1"/>
          <p:nvPr/>
        </p:nvSpPr>
        <p:spPr>
          <a:xfrm>
            <a:off x="6372200" y="5013756"/>
            <a:ext cx="595035" cy="215444"/>
          </a:xfrm>
          <a:prstGeom prst="rect">
            <a:avLst/>
          </a:prstGeom>
          <a:noFill/>
        </p:spPr>
        <p:txBody>
          <a:bodyPr wrap="none" rtlCol="0">
            <a:spAutoFit/>
          </a:bodyPr>
          <a:lstStyle/>
          <a:p>
            <a:r>
              <a:rPr kumimoji="1" lang="ja-JP" altLang="en-US" sz="800" dirty="0" smtClean="0"/>
              <a:t>イギリス</a:t>
            </a:r>
            <a:endParaRPr kumimoji="1" lang="ja-JP" altLang="en-US" sz="800" dirty="0"/>
          </a:p>
        </p:txBody>
      </p:sp>
      <p:sp>
        <p:nvSpPr>
          <p:cNvPr id="22" name="テキスト ボックス 21"/>
          <p:cNvSpPr txBox="1"/>
          <p:nvPr/>
        </p:nvSpPr>
        <p:spPr>
          <a:xfrm>
            <a:off x="6372200" y="5373216"/>
            <a:ext cx="492443" cy="215444"/>
          </a:xfrm>
          <a:prstGeom prst="rect">
            <a:avLst/>
          </a:prstGeom>
          <a:noFill/>
        </p:spPr>
        <p:txBody>
          <a:bodyPr wrap="none" rtlCol="0">
            <a:spAutoFit/>
          </a:bodyPr>
          <a:lstStyle/>
          <a:p>
            <a:r>
              <a:rPr kumimoji="1" lang="ja-JP" altLang="en-US" sz="800" dirty="0" smtClean="0"/>
              <a:t>ドイツ</a:t>
            </a:r>
            <a:endParaRPr kumimoji="1" lang="ja-JP" altLang="en-US" sz="800" dirty="0"/>
          </a:p>
        </p:txBody>
      </p:sp>
    </p:spTree>
    <p:extLst>
      <p:ext uri="{BB962C8B-B14F-4D97-AF65-F5344CB8AC3E}">
        <p14:creationId xmlns:p14="http://schemas.microsoft.com/office/powerpoint/2010/main" val="319919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3727"/>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14" name="角丸四角形 13"/>
          <p:cNvSpPr/>
          <p:nvPr/>
        </p:nvSpPr>
        <p:spPr>
          <a:xfrm>
            <a:off x="280211" y="692696"/>
            <a:ext cx="8632958"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租税が今のような姿になるまで、税は様々な形で人々の生活に深くかかわってきました。</a:t>
            </a:r>
            <a:endPar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395535" y="1277952"/>
            <a:ext cx="6768753"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「のぎ」は稲穂を意味します</a:t>
            </a: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「だ」は一部を抜き取る</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かつて、税金はおカネではなく、穀物で納めていました。</a:t>
            </a:r>
          </a:p>
        </p:txBody>
      </p:sp>
      <p:sp>
        <p:nvSpPr>
          <p:cNvPr id="8" name="AutoShape 173"/>
          <p:cNvSpPr>
            <a:spLocks noChangeArrowheads="1"/>
          </p:cNvSpPr>
          <p:nvPr/>
        </p:nvSpPr>
        <p:spPr bwMode="auto">
          <a:xfrm rot="20539811">
            <a:off x="2120414" y="1413792"/>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9" name="Oval 174"/>
          <p:cNvSpPr>
            <a:spLocks noChangeArrowheads="1"/>
          </p:cNvSpPr>
          <p:nvPr/>
        </p:nvSpPr>
        <p:spPr bwMode="auto">
          <a:xfrm>
            <a:off x="2606824" y="1295047"/>
            <a:ext cx="381000" cy="400050"/>
          </a:xfrm>
          <a:prstGeom prst="ellipse">
            <a:avLst/>
          </a:prstGeom>
          <a:solidFill>
            <a:srgbClr val="DAEEF3"/>
          </a:solidFill>
          <a:ln w="9525">
            <a:solidFill>
              <a:schemeClr val="tx1"/>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FF0000"/>
                </a:solidFill>
                <a:effectLst/>
                <a:latin typeface="UD デジタル 教科書体 NP-B" panose="02020700000000000000" pitchFamily="18" charset="-128"/>
                <a:ea typeface="UD デジタル 教科書体 NP-B" panose="02020700000000000000" pitchFamily="18" charset="-128"/>
                <a:cs typeface="Century"/>
              </a:rPr>
              <a:t>禾</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pic>
        <p:nvPicPr>
          <p:cNvPr id="10"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143" y="1225328"/>
            <a:ext cx="1171575" cy="1152128"/>
          </a:xfrm>
          <a:prstGeom prst="rect">
            <a:avLst/>
          </a:prstGeom>
          <a:noFill/>
          <a:effectLst/>
        </p:spPr>
      </p:pic>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77952"/>
            <a:ext cx="936104" cy="1224136"/>
          </a:xfrm>
          <a:prstGeom prst="rect">
            <a:avLst/>
          </a:prstGeom>
          <a:noFill/>
          <a:ln>
            <a:noFill/>
          </a:ln>
        </p:spPr>
      </p:pic>
      <p:sp>
        <p:nvSpPr>
          <p:cNvPr id="12" name="AutoShape 173"/>
          <p:cNvSpPr>
            <a:spLocks noChangeArrowheads="1"/>
          </p:cNvSpPr>
          <p:nvPr/>
        </p:nvSpPr>
        <p:spPr bwMode="auto">
          <a:xfrm rot="1122323">
            <a:off x="2124859" y="1864007"/>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13" name="Oval 174"/>
          <p:cNvSpPr>
            <a:spLocks noChangeArrowheads="1"/>
          </p:cNvSpPr>
          <p:nvPr/>
        </p:nvSpPr>
        <p:spPr bwMode="auto">
          <a:xfrm>
            <a:off x="2606824" y="1818922"/>
            <a:ext cx="381000" cy="400050"/>
          </a:xfrm>
          <a:prstGeom prst="ellipse">
            <a:avLst/>
          </a:prstGeom>
          <a:solidFill>
            <a:srgbClr val="DAEEF3"/>
          </a:solidFill>
          <a:ln w="9525">
            <a:solidFill>
              <a:sysClr val="windowText" lastClr="000000"/>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000000"/>
                </a:solidFill>
                <a:effectLst/>
                <a:latin typeface="UD デジタル 教科書体 NP-B" panose="02020700000000000000" pitchFamily="18" charset="-128"/>
                <a:ea typeface="UD デジタル 教科書体 NP-B" panose="02020700000000000000" pitchFamily="18" charset="-128"/>
                <a:cs typeface="Century"/>
              </a:rPr>
              <a:t>兌</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graphicFrame>
        <p:nvGraphicFramePr>
          <p:cNvPr id="16" name="表 15"/>
          <p:cNvGraphicFramePr>
            <a:graphicFrameLocks noGrp="1"/>
          </p:cNvGraphicFramePr>
          <p:nvPr>
            <p:extLst>
              <p:ext uri="{D42A27DB-BD31-4B8C-83A1-F6EECF244321}">
                <p14:modId xmlns:p14="http://schemas.microsoft.com/office/powerpoint/2010/main" val="1920562627"/>
              </p:ext>
            </p:extLst>
          </p:nvPr>
        </p:nvGraphicFramePr>
        <p:xfrm>
          <a:off x="609600" y="2996952"/>
          <a:ext cx="7922840" cy="367240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弥生時代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弥生時代の租税については「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魏志倭人伝</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租賦を収</a:t>
                      </a:r>
                      <a:r>
                        <a:rPr kumimoji="1" lang="ja-JP" altLang="en-US" sz="1400" b="0" u="sng" dirty="0" err="1">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。邸閣あり</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」とあり、弥生時代に既に税（食糧など）を集めて、収めていたことが記述されています。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収穫物（穀物など）の一部を納める</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こと。</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賦</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労役（労働力</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の</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提供）。</a:t>
                      </a:r>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325403">
                <a:tc>
                  <a:txBody>
                    <a:bodyPr/>
                    <a:lstStyle/>
                    <a:p>
                      <a:pPr algn="ct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飛鳥時代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日本に統一的な税制が初めて確立したのは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701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年の</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「大宝律令」</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で、租・庸・調（現物納租税）という唐の均田法にならった税の仕組みができてからです。</a:t>
                      </a:r>
                      <a:b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班田収授法</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（はんでんしゅうじゅほう）</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により、人民には田を与えられる</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口分田</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（くぶんでん）</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代わりに、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租・庸・調という税のほか、雑徭</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（ぞうよう）</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という労役が課され、税制の仕組みが出来ました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p>
                    <a:p>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稲の物納</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（農民</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に口分田の収穫の３％を課税） 。</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庸</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都に出て１年間に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日間働くか、または代わりに布で納めるというもの。</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調</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地方の特産物や海産物を都まで運んで納めた税。</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雑徭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地元で１年間に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日間土木工事につくなど、働くことで納めた税。</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1659434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9505" y="4869160"/>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この選択については、国民の代表である国会を通して、国民が決めていくことですが、問題は、負担と福祉のバランスにあります。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角丸四角形 10"/>
          <p:cNvSpPr/>
          <p:nvPr/>
        </p:nvSpPr>
        <p:spPr>
          <a:xfrm>
            <a:off x="307528" y="3933056"/>
            <a:ext cx="8632958" cy="863688"/>
          </a:xfrm>
          <a:prstGeom prst="roundRect">
            <a:avLst>
              <a:gd name="adj" fmla="val 1814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■公的サービスの水準は下げられない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しかし負担が多くなる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高福祉・高負担</a:t>
            </a:r>
          </a:p>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■国民にとっては負担率が低い方が望ましい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しかし必要なサービスが受けられない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低福祉・低負担</a:t>
            </a:r>
          </a:p>
        </p:txBody>
      </p:sp>
      <p:graphicFrame>
        <p:nvGraphicFramePr>
          <p:cNvPr id="16" name="表 15"/>
          <p:cNvGraphicFramePr>
            <a:graphicFrameLocks noGrp="1"/>
          </p:cNvGraphicFramePr>
          <p:nvPr>
            <p:extLst>
              <p:ext uri="{D42A27DB-BD31-4B8C-83A1-F6EECF244321}">
                <p14:modId xmlns:p14="http://schemas.microsoft.com/office/powerpoint/2010/main" val="1713515298"/>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我が国の国民負担率</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sp>
        <p:nvSpPr>
          <p:cNvPr id="18" name="正方形/長方形 11"/>
          <p:cNvSpPr>
            <a:spLocks noChangeArrowheads="1"/>
          </p:cNvSpPr>
          <p:nvPr/>
        </p:nvSpPr>
        <p:spPr bwMode="auto">
          <a:xfrm>
            <a:off x="2901098" y="980728"/>
            <a:ext cx="3240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solidFill>
                  <a:srgbClr val="000000"/>
                </a:solidFill>
                <a:latin typeface="UD デジタル 教科書体 NP-R" panose="02020400000000000000" pitchFamily="18" charset="-128"/>
                <a:ea typeface="UD デジタル 教科書体 NP-R" panose="02020400000000000000" pitchFamily="18" charset="-128"/>
              </a:rPr>
              <a:t>国際的に比較すると低い水準</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正方形/長方形 19"/>
          <p:cNvSpPr/>
          <p:nvPr/>
        </p:nvSpPr>
        <p:spPr>
          <a:xfrm>
            <a:off x="1077061" y="1700808"/>
            <a:ext cx="6913563" cy="339725"/>
          </a:xfrm>
          <a:prstGeom prst="rect">
            <a:avLst/>
          </a:prstGeom>
          <a:solidFill>
            <a:schemeClr val="accent5">
              <a:lumMod val="20000"/>
              <a:lumOff val="80000"/>
            </a:schemeClr>
          </a:solidFill>
          <a:ln w="3175">
            <a:solidFill>
              <a:srgbClr val="002060"/>
            </a:solidFill>
          </a:ln>
        </p:spPr>
        <p:txBody>
          <a:bodyPr wrap="square">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今後さらに高齢化が進んで社会保障費が増えていくことが見込まれる</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1077062" y="2447925"/>
            <a:ext cx="6913563" cy="338138"/>
          </a:xfrm>
          <a:prstGeom prst="rect">
            <a:avLst/>
          </a:prstGeom>
          <a:solidFill>
            <a:schemeClr val="accent5">
              <a:lumMod val="20000"/>
              <a:lumOff val="80000"/>
            </a:schemeClr>
          </a:solidFill>
          <a:ln w="3175">
            <a:solidFill>
              <a:srgbClr val="002060"/>
            </a:solidFill>
          </a:ln>
        </p:spPr>
        <p:txBody>
          <a:bodyPr>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国の財政は国債費の償還資金などで圧迫され、改善の見通しも立たない</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Text Box 756"/>
          <p:cNvSpPr txBox="1">
            <a:spLocks noChangeArrowheads="1"/>
          </p:cNvSpPr>
          <p:nvPr/>
        </p:nvSpPr>
        <p:spPr bwMode="auto">
          <a:xfrm>
            <a:off x="1077062" y="3274651"/>
            <a:ext cx="6913563" cy="503238"/>
          </a:xfrm>
          <a:prstGeom prst="rect">
            <a:avLst/>
          </a:prstGeom>
          <a:solidFill>
            <a:srgbClr val="DAEEF3"/>
          </a:solidFill>
          <a:ln w="3175">
            <a:solidFill>
              <a:srgbClr val="002060"/>
            </a:solidFill>
            <a:miter lim="800000"/>
            <a:headEnd/>
            <a:tailEnd/>
          </a:ln>
        </p:spPr>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国民にも税金や社会保険料の負担と受益の関係</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つまり「</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高福祉・高負担</a:t>
            </a:r>
            <a:r>
              <a:rPr lang="ja-JP" altLang="en-US" sz="1600" dirty="0">
                <a:latin typeface="UD デジタル 教科書体 NP-R" panose="02020400000000000000" pitchFamily="18" charset="-128"/>
                <a:ea typeface="UD デジタル 教科書体 NP-R" panose="02020400000000000000" pitchFamily="18" charset="-128"/>
              </a:rPr>
              <a:t>」か「</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低福祉・低負担</a:t>
            </a:r>
            <a:r>
              <a:rPr lang="ja-JP" altLang="en-US" sz="1600" dirty="0">
                <a:latin typeface="UD デジタル 教科書体 NP-R" panose="02020400000000000000" pitchFamily="18" charset="-128"/>
                <a:ea typeface="UD デジタル 教科書体 NP-R" panose="02020400000000000000" pitchFamily="18" charset="-128"/>
              </a:rPr>
              <a:t>」かの選択が必要</a:t>
            </a:r>
          </a:p>
        </p:txBody>
      </p:sp>
      <p:sp>
        <p:nvSpPr>
          <p:cNvPr id="24" name="下矢印 23"/>
          <p:cNvSpPr/>
          <p:nvPr/>
        </p:nvSpPr>
        <p:spPr>
          <a:xfrm>
            <a:off x="4343780" y="1282656"/>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5" name="下矢印 24"/>
          <p:cNvSpPr/>
          <p:nvPr/>
        </p:nvSpPr>
        <p:spPr>
          <a:xfrm>
            <a:off x="4343276" y="2124450"/>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6" name="下矢印 25"/>
          <p:cNvSpPr/>
          <p:nvPr/>
        </p:nvSpPr>
        <p:spPr>
          <a:xfrm>
            <a:off x="4354427" y="2884032"/>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7" name="Text Box 756"/>
          <p:cNvSpPr txBox="1">
            <a:spLocks noChangeArrowheads="1"/>
          </p:cNvSpPr>
          <p:nvPr/>
        </p:nvSpPr>
        <p:spPr bwMode="auto">
          <a:xfrm>
            <a:off x="395288" y="6093296"/>
            <a:ext cx="8353425" cy="5040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74295" tIns="8890" rIns="74295" bIns="8890" anchor="ctr"/>
          <a:lstStyle/>
          <a:p>
            <a:pPr algn="ctr">
              <a:defRPr/>
            </a:pPr>
            <a:r>
              <a:rPr lang="ja-JP" altLang="en-US" sz="1600" dirty="0">
                <a:latin typeface="UD デジタル 教科書体 NP-R" panose="02020400000000000000" pitchFamily="18" charset="-128"/>
                <a:ea typeface="UD デジタル 教科書体 NP-R" panose="02020400000000000000" pitchFamily="18" charset="-128"/>
                <a:cs typeface="ＭＳ Ｐゴシック" pitchFamily="50" charset="-128"/>
              </a:rPr>
              <a:t>必要な福祉が効果的に得られるよう、歳出や税制も含め、そのあり方を考える必要がある</a:t>
            </a:r>
            <a:endParaRPr lang="ja-JP" sz="16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
        <p:nvSpPr>
          <p:cNvPr id="28" name="下矢印 27"/>
          <p:cNvSpPr/>
          <p:nvPr/>
        </p:nvSpPr>
        <p:spPr>
          <a:xfrm>
            <a:off x="4250515" y="5445224"/>
            <a:ext cx="595183" cy="46457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26276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09142" y="1758395"/>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主要国の</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歳以上人口比率の推移と予測</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424203897"/>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高齢社会の到来</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5" name="正方形/長方形 4"/>
          <p:cNvSpPr/>
          <p:nvPr/>
        </p:nvSpPr>
        <p:spPr>
          <a:xfrm>
            <a:off x="1212159" y="5301208"/>
            <a:ext cx="6221725" cy="310341"/>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出典：国立社会保障・人口問題研究所「人口統計資料集</a:t>
            </a:r>
            <a:r>
              <a:rPr lang="en-US" altLang="ja-JP" sz="1156" dirty="0" smtClean="0">
                <a:latin typeface="UD デジタル 教科書体 NP-R" panose="02020400000000000000" pitchFamily="18" charset="-128"/>
                <a:ea typeface="UD デジタル 教科書体 NP-R" panose="02020400000000000000" pitchFamily="18" charset="-128"/>
              </a:rPr>
              <a:t>2022</a:t>
            </a:r>
            <a:r>
              <a:rPr lang="ja-JP" altLang="en-US" sz="1156" dirty="0" smtClean="0">
                <a:latin typeface="UD デジタル 教科書体 NP-R" panose="02020400000000000000" pitchFamily="18" charset="-128"/>
                <a:ea typeface="UD デジタル 教科書体 NP-R" panose="02020400000000000000" pitchFamily="18" charset="-128"/>
              </a:rPr>
              <a:t>」</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2" y="920788"/>
            <a:ext cx="8944995" cy="938719"/>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今後我が国は、世界のどの国もこれまで経験したことのない高齢社会になると見込まれています。</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年後には国民の</a:t>
            </a:r>
            <a:r>
              <a:rPr lang="en-US" altLang="ja-JP" sz="1517" dirty="0" smtClean="0">
                <a:latin typeface="UD デジタル 教科書体 NP-R" panose="02020400000000000000" pitchFamily="18" charset="-128"/>
                <a:ea typeface="UD デジタル 教科書体 NP-R" panose="02020400000000000000" pitchFamily="18" charset="-128"/>
              </a:rPr>
              <a:t>2.6</a:t>
            </a:r>
            <a:r>
              <a:rPr lang="ja-JP" altLang="en-US" sz="1517" dirty="0" smtClean="0">
                <a:latin typeface="UD デジタル 教科書体 NP-R" panose="02020400000000000000" pitchFamily="18" charset="-128"/>
                <a:ea typeface="UD デジタル 教科書体 NP-R" panose="02020400000000000000" pitchFamily="18" charset="-128"/>
              </a:rPr>
              <a:t>人</a:t>
            </a:r>
            <a:r>
              <a:rPr lang="ja-JP" altLang="en-US" sz="1517" dirty="0">
                <a:latin typeface="UD デジタル 教科書体 NP-R" panose="02020400000000000000" pitchFamily="18" charset="-128"/>
                <a:ea typeface="UD デジタル 教科書体 NP-R" panose="02020400000000000000" pitchFamily="18" charset="-128"/>
              </a:rPr>
              <a:t>に</a:t>
            </a:r>
            <a:r>
              <a:rPr lang="en-US" altLang="ja-JP" sz="1517" dirty="0">
                <a:latin typeface="UD デジタル 教科書体 NP-R" panose="02020400000000000000" pitchFamily="18" charset="-128"/>
                <a:ea typeface="UD デジタル 教科書体 NP-R" panose="02020400000000000000" pitchFamily="18" charset="-128"/>
              </a:rPr>
              <a:t>1</a:t>
            </a:r>
            <a:r>
              <a:rPr lang="ja-JP" altLang="en-US" sz="1517" dirty="0">
                <a:latin typeface="UD デジタル 教科書体 NP-R" panose="02020400000000000000" pitchFamily="18" charset="-128"/>
                <a:ea typeface="UD デジタル 教科書体 NP-R" panose="02020400000000000000" pitchFamily="18" charset="-128"/>
              </a:rPr>
              <a:t>人が</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歳以上の高齢者という、超高齢社会となることが見込まれているのです。</a:t>
            </a:r>
            <a:endParaRPr lang="en-US" altLang="ja-JP" sz="1517"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307528" y="5613095"/>
            <a:ext cx="8632958" cy="1078789"/>
          </a:xfrm>
          <a:prstGeom prst="roundRect">
            <a:avLst>
              <a:gd name="adj" fmla="val 14162"/>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nSpc>
                <a:spcPct val="150000"/>
              </a:lnSpc>
            </a:pPr>
            <a:r>
              <a:rPr kumimoji="1" lang="ja-JP" altLang="en-US" sz="1372" dirty="0">
                <a:solidFill>
                  <a:schemeClr val="tx1"/>
                </a:solidFill>
                <a:latin typeface="UD デジタル 教科書体 N-R" panose="02020400000000000000" pitchFamily="17" charset="-128"/>
                <a:ea typeface="UD デジタル 教科書体 N-R" panose="02020400000000000000" pitchFamily="17" charset="-128"/>
              </a:rPr>
              <a:t>　私たちが、豊かで安心して</a:t>
            </a:r>
            <a:r>
              <a:rPr kumimoji="1" lang="ja-JP" altLang="en-US" sz="1372" dirty="0" smtClean="0">
                <a:solidFill>
                  <a:schemeClr val="tx1"/>
                </a:solidFill>
                <a:latin typeface="UD デジタル 教科書体 N-R" panose="02020400000000000000" pitchFamily="17" charset="-128"/>
                <a:ea typeface="UD デジタル 教科書体 N-R" panose="02020400000000000000" pitchFamily="17" charset="-128"/>
              </a:rPr>
              <a:t>暮</a:t>
            </a:r>
            <a:r>
              <a:rPr kumimoji="1" lang="ja-JP" altLang="en-US" sz="1372" dirty="0">
                <a:solidFill>
                  <a:schemeClr val="tx1"/>
                </a:solidFill>
                <a:latin typeface="UD デジタル 教科書体 N-R" panose="02020400000000000000" pitchFamily="17" charset="-128"/>
                <a:ea typeface="UD デジタル 教科書体 N-R" panose="02020400000000000000" pitchFamily="17" charset="-128"/>
              </a:rPr>
              <a:t>ら</a:t>
            </a:r>
            <a:r>
              <a:rPr kumimoji="1" lang="ja-JP" altLang="en-US" sz="1372" dirty="0" smtClean="0">
                <a:solidFill>
                  <a:schemeClr val="tx1"/>
                </a:solidFill>
                <a:latin typeface="UD デジタル 教科書体 N-R" panose="02020400000000000000" pitchFamily="17" charset="-128"/>
                <a:ea typeface="UD デジタル 教科書体 N-R" panose="02020400000000000000" pitchFamily="17" charset="-128"/>
              </a:rPr>
              <a:t>して</a:t>
            </a:r>
            <a:r>
              <a:rPr kumimoji="1" lang="ja-JP" altLang="en-US" sz="1372" dirty="0">
                <a:solidFill>
                  <a:schemeClr val="tx1"/>
                </a:solidFill>
                <a:latin typeface="UD デジタル 教科書体 N-R" panose="02020400000000000000" pitchFamily="17" charset="-128"/>
                <a:ea typeface="UD デジタル 教科書体 N-R" panose="02020400000000000000" pitchFamily="17" charset="-128"/>
              </a:rPr>
              <a:t>いくためには、税金の果たす役割を正しく理解し、「高齢化」による「社会保障関係費の増大」や「国債費の増大」及び「税の仕組み」について、その関係とあり方を真剣に考えていくことが大切です。</a:t>
            </a:r>
          </a:p>
        </p:txBody>
      </p:sp>
      <p:sp>
        <p:nvSpPr>
          <p:cNvPr id="1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graphicFrame>
        <p:nvGraphicFramePr>
          <p:cNvPr id="10" name="グラフ 9"/>
          <p:cNvGraphicFramePr/>
          <p:nvPr>
            <p:extLst>
              <p:ext uri="{D42A27DB-BD31-4B8C-83A1-F6EECF244321}">
                <p14:modId xmlns:p14="http://schemas.microsoft.com/office/powerpoint/2010/main" val="955268282"/>
              </p:ext>
            </p:extLst>
          </p:nvPr>
        </p:nvGraphicFramePr>
        <p:xfrm>
          <a:off x="1619672" y="2083569"/>
          <a:ext cx="6127672" cy="326492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1520232" y="2096860"/>
            <a:ext cx="492443" cy="215444"/>
          </a:xfrm>
          <a:prstGeom prst="rect">
            <a:avLst/>
          </a:prstGeom>
          <a:noFill/>
        </p:spPr>
        <p:txBody>
          <a:bodyPr wrap="none" rtlCol="0">
            <a:spAutoFit/>
          </a:bodyPr>
          <a:lstStyle/>
          <a:p>
            <a:r>
              <a:rPr kumimoji="1" lang="ja-JP" altLang="en-US" sz="800" dirty="0" smtClean="0"/>
              <a:t>（％）</a:t>
            </a:r>
            <a:endParaRPr kumimoji="1" lang="ja-JP" altLang="en-US" sz="800" dirty="0"/>
          </a:p>
        </p:txBody>
      </p:sp>
      <p:sp>
        <p:nvSpPr>
          <p:cNvPr id="15" name="テキスト ボックス 14"/>
          <p:cNvSpPr txBox="1"/>
          <p:nvPr/>
        </p:nvSpPr>
        <p:spPr>
          <a:xfrm>
            <a:off x="7090925" y="5105825"/>
            <a:ext cx="595035" cy="215444"/>
          </a:xfrm>
          <a:prstGeom prst="rect">
            <a:avLst/>
          </a:prstGeom>
          <a:noFill/>
        </p:spPr>
        <p:txBody>
          <a:bodyPr wrap="none" rtlCol="0">
            <a:spAutoFit/>
          </a:bodyPr>
          <a:lstStyle/>
          <a:p>
            <a:r>
              <a:rPr kumimoji="1" lang="ja-JP" altLang="en-US" sz="800" dirty="0" smtClean="0"/>
              <a:t>（暦年）</a:t>
            </a:r>
            <a:endParaRPr kumimoji="1" lang="ja-JP" altLang="en-US" sz="800" dirty="0"/>
          </a:p>
        </p:txBody>
      </p:sp>
      <p:sp>
        <p:nvSpPr>
          <p:cNvPr id="17" name="テキスト ボックス 16"/>
          <p:cNvSpPr txBox="1"/>
          <p:nvPr/>
        </p:nvSpPr>
        <p:spPr>
          <a:xfrm>
            <a:off x="6998593" y="2636912"/>
            <a:ext cx="389850" cy="215444"/>
          </a:xfrm>
          <a:prstGeom prst="rect">
            <a:avLst/>
          </a:prstGeom>
          <a:noFill/>
        </p:spPr>
        <p:txBody>
          <a:bodyPr wrap="none" rtlCol="0">
            <a:spAutoFit/>
          </a:bodyPr>
          <a:lstStyle/>
          <a:p>
            <a:r>
              <a:rPr kumimoji="1" lang="ja-JP" altLang="en-US" sz="800" dirty="0" smtClean="0"/>
              <a:t>日本</a:t>
            </a:r>
            <a:endParaRPr kumimoji="1" lang="ja-JP" altLang="en-US" sz="800" dirty="0"/>
          </a:p>
        </p:txBody>
      </p:sp>
      <p:sp>
        <p:nvSpPr>
          <p:cNvPr id="18" name="テキスト ボックス 17"/>
          <p:cNvSpPr txBox="1"/>
          <p:nvPr/>
        </p:nvSpPr>
        <p:spPr>
          <a:xfrm>
            <a:off x="7002365" y="3268052"/>
            <a:ext cx="800219" cy="215444"/>
          </a:xfrm>
          <a:prstGeom prst="rect">
            <a:avLst/>
          </a:prstGeom>
          <a:noFill/>
        </p:spPr>
        <p:txBody>
          <a:bodyPr wrap="none" rtlCol="0">
            <a:spAutoFit/>
          </a:bodyPr>
          <a:lstStyle/>
          <a:p>
            <a:r>
              <a:rPr kumimoji="1" lang="ja-JP" altLang="en-US" sz="800" dirty="0" smtClean="0"/>
              <a:t>スウェーデン</a:t>
            </a:r>
            <a:endParaRPr kumimoji="1" lang="ja-JP" altLang="en-US" sz="800" dirty="0"/>
          </a:p>
        </p:txBody>
      </p:sp>
      <p:sp>
        <p:nvSpPr>
          <p:cNvPr id="19" name="テキスト ボックス 18"/>
          <p:cNvSpPr txBox="1"/>
          <p:nvPr/>
        </p:nvSpPr>
        <p:spPr>
          <a:xfrm>
            <a:off x="6631776" y="3433936"/>
            <a:ext cx="595035" cy="215444"/>
          </a:xfrm>
          <a:prstGeom prst="rect">
            <a:avLst/>
          </a:prstGeom>
          <a:noFill/>
        </p:spPr>
        <p:txBody>
          <a:bodyPr wrap="none" rtlCol="0">
            <a:spAutoFit/>
          </a:bodyPr>
          <a:lstStyle/>
          <a:p>
            <a:r>
              <a:rPr kumimoji="1" lang="ja-JP" altLang="en-US" sz="800" dirty="0" smtClean="0"/>
              <a:t>アメリカ</a:t>
            </a:r>
            <a:endParaRPr kumimoji="1" lang="ja-JP" altLang="en-US" sz="800" dirty="0"/>
          </a:p>
        </p:txBody>
      </p:sp>
      <p:sp>
        <p:nvSpPr>
          <p:cNvPr id="20" name="テキスト ボックス 19"/>
          <p:cNvSpPr txBox="1"/>
          <p:nvPr/>
        </p:nvSpPr>
        <p:spPr>
          <a:xfrm>
            <a:off x="6869956" y="2860074"/>
            <a:ext cx="595035" cy="215444"/>
          </a:xfrm>
          <a:prstGeom prst="rect">
            <a:avLst/>
          </a:prstGeom>
          <a:noFill/>
        </p:spPr>
        <p:txBody>
          <a:bodyPr wrap="none" rtlCol="0">
            <a:spAutoFit/>
          </a:bodyPr>
          <a:lstStyle/>
          <a:p>
            <a:r>
              <a:rPr kumimoji="1" lang="ja-JP" altLang="en-US" sz="800" dirty="0" smtClean="0"/>
              <a:t>フランス</a:t>
            </a:r>
            <a:endParaRPr kumimoji="1" lang="ja-JP" altLang="en-US" sz="800" dirty="0"/>
          </a:p>
        </p:txBody>
      </p:sp>
      <p:sp>
        <p:nvSpPr>
          <p:cNvPr id="22" name="テキスト ボックス 21"/>
          <p:cNvSpPr txBox="1"/>
          <p:nvPr/>
        </p:nvSpPr>
        <p:spPr>
          <a:xfrm>
            <a:off x="7005056" y="3137820"/>
            <a:ext cx="595035" cy="215444"/>
          </a:xfrm>
          <a:prstGeom prst="rect">
            <a:avLst/>
          </a:prstGeom>
          <a:noFill/>
        </p:spPr>
        <p:txBody>
          <a:bodyPr wrap="none" rtlCol="0">
            <a:spAutoFit/>
          </a:bodyPr>
          <a:lstStyle/>
          <a:p>
            <a:r>
              <a:rPr kumimoji="1" lang="ja-JP" altLang="en-US" sz="800" dirty="0" smtClean="0"/>
              <a:t>イギリス</a:t>
            </a:r>
            <a:endParaRPr kumimoji="1" lang="ja-JP" altLang="en-US" sz="800" dirty="0"/>
          </a:p>
        </p:txBody>
      </p:sp>
      <p:sp>
        <p:nvSpPr>
          <p:cNvPr id="23" name="テキスト ボックス 22"/>
          <p:cNvSpPr txBox="1"/>
          <p:nvPr/>
        </p:nvSpPr>
        <p:spPr>
          <a:xfrm>
            <a:off x="7005056" y="3006291"/>
            <a:ext cx="492443" cy="215444"/>
          </a:xfrm>
          <a:prstGeom prst="rect">
            <a:avLst/>
          </a:prstGeom>
          <a:noFill/>
        </p:spPr>
        <p:txBody>
          <a:bodyPr wrap="none" rtlCol="0">
            <a:spAutoFit/>
          </a:bodyPr>
          <a:lstStyle/>
          <a:p>
            <a:r>
              <a:rPr kumimoji="1" lang="ja-JP" altLang="en-US" sz="800" dirty="0" smtClean="0"/>
              <a:t>ドイツ</a:t>
            </a:r>
            <a:endParaRPr kumimoji="1" lang="ja-JP" altLang="en-US" sz="800" dirty="0"/>
          </a:p>
        </p:txBody>
      </p:sp>
    </p:spTree>
    <p:extLst>
      <p:ext uri="{BB962C8B-B14F-4D97-AF65-F5344CB8AC3E}">
        <p14:creationId xmlns:p14="http://schemas.microsoft.com/office/powerpoint/2010/main" val="60087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16247233"/>
              </p:ext>
            </p:extLst>
          </p:nvPr>
        </p:nvGraphicFramePr>
        <p:xfrm>
          <a:off x="411542" y="2204864"/>
          <a:ext cx="8320923" cy="576064"/>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576064">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納税の義務</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国民は、法律の定めるところにより、納税の義務を</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負ふ</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784268563"/>
              </p:ext>
            </p:extLst>
          </p:nvPr>
        </p:nvGraphicFramePr>
        <p:xfrm>
          <a:off x="411542" y="2812735"/>
          <a:ext cx="8320923" cy="760281"/>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760281">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84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課税</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あらたに租税を課し、又は現行の租税を変更するには、法律又は法律の定める条件によることを必要とする。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24" name="正方形/長方形 23"/>
          <p:cNvSpPr/>
          <p:nvPr/>
        </p:nvSpPr>
        <p:spPr>
          <a:xfrm>
            <a:off x="86827" y="3617629"/>
            <a:ext cx="8944995" cy="3195747"/>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租税法律主義の内容</a:t>
            </a:r>
            <a:r>
              <a:rPr lang="en-US" altLang="ja-JP" sz="1517" b="1"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（１）課税要件法定主義</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課税要件のすべてと租税の賦課・徴収の手続きは法律によって規定されなければならない。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（２）課税要件明確主義</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課税要件および租税の賦課・徴収の</a:t>
            </a:r>
            <a:r>
              <a:rPr lang="ja-JP" altLang="en-US" sz="1517" dirty="0" smtClean="0">
                <a:latin typeface="UD デジタル 教科書体 NP-R" panose="02020400000000000000" pitchFamily="18" charset="-128"/>
                <a:ea typeface="UD デジタル 教科書体 NP-R" panose="02020400000000000000" pitchFamily="18" charset="-128"/>
              </a:rPr>
              <a:t>手続きに</a:t>
            </a:r>
            <a:r>
              <a:rPr lang="ja-JP" altLang="en-US" sz="1517" dirty="0">
                <a:latin typeface="UD デジタル 教科書体 NP-R" panose="02020400000000000000" pitchFamily="18" charset="-128"/>
                <a:ea typeface="UD デジタル 教科書体 NP-R" panose="02020400000000000000" pitchFamily="18" charset="-128"/>
              </a:rPr>
              <a:t>関する定めを為す場合に、その定めはなるべく一義的で明確でなければならない。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（３）合法性の原則</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課税要件が充足されている限り、租税行政庁には租税の減免の自由</a:t>
            </a:r>
            <a:r>
              <a:rPr lang="ja-JP" altLang="en-US" sz="1517" dirty="0" smtClean="0">
                <a:latin typeface="UD デジタル 教科書体 NP-R" panose="02020400000000000000" pitchFamily="18" charset="-128"/>
                <a:ea typeface="UD デジタル 教科書体 NP-R" panose="02020400000000000000" pitchFamily="18" charset="-128"/>
              </a:rPr>
              <a:t>はなく</a:t>
            </a:r>
            <a:r>
              <a:rPr lang="ja-JP" altLang="en-US" sz="1517" dirty="0">
                <a:latin typeface="UD デジタル 教科書体 NP-R" panose="02020400000000000000" pitchFamily="18" charset="-128"/>
                <a:ea typeface="UD デジタル 教科書体 NP-R" panose="02020400000000000000" pitchFamily="18" charset="-128"/>
              </a:rPr>
              <a:t>、また租税を徴収しない自由もなく、法律で定めたとおりの税額を徴収しなければならない。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（４）手続的保障原則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租税の賦課・徴収は公権力の行使であるから、それは適正な</a:t>
            </a:r>
            <a:r>
              <a:rPr lang="ja-JP" altLang="en-US" sz="1517" dirty="0" smtClean="0">
                <a:latin typeface="UD デジタル 教科書体 NP-R" panose="02020400000000000000" pitchFamily="18" charset="-128"/>
                <a:ea typeface="UD デジタル 教科書体 NP-R" panose="02020400000000000000" pitchFamily="18" charset="-128"/>
              </a:rPr>
              <a:t>手続きで</a:t>
            </a:r>
            <a:r>
              <a:rPr lang="ja-JP" altLang="en-US" sz="1517" dirty="0">
                <a:latin typeface="UD デジタル 教科書体 NP-R" panose="02020400000000000000" pitchFamily="18" charset="-128"/>
                <a:ea typeface="UD デジタル 教科書体 NP-R" panose="02020400000000000000" pitchFamily="18" charset="-128"/>
              </a:rPr>
              <a:t>行われなければならない。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39971767"/>
              </p:ext>
            </p:extLst>
          </p:nvPr>
        </p:nvGraphicFramePr>
        <p:xfrm>
          <a:off x="176400" y="176963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租税法の基本原則①　租税法律主義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082009273"/>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日本国憲法　三大義務</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
        <p:nvSpPr>
          <p:cNvPr id="16" name="Text Box 559"/>
          <p:cNvSpPr txBox="1">
            <a:spLocks noChangeArrowheads="1"/>
          </p:cNvSpPr>
          <p:nvPr/>
        </p:nvSpPr>
        <p:spPr bwMode="auto">
          <a:xfrm>
            <a:off x="293688" y="908720"/>
            <a:ext cx="8497887" cy="639727"/>
          </a:xfrm>
          <a:prstGeom prst="rect">
            <a:avLst/>
          </a:prstGeom>
          <a:solidFill>
            <a:schemeClr val="accent3">
              <a:lumMod val="20000"/>
              <a:lumOff val="80000"/>
            </a:scheme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a:t>
            </a:r>
            <a:r>
              <a:rPr lang="ja-JP" altLang="en-US" sz="1600" b="1" dirty="0">
                <a:latin typeface="UD デジタル 教科書体 NP-R" panose="02020400000000000000" pitchFamily="18" charset="-128"/>
                <a:ea typeface="UD デジタル 教科書体 NP-R" panose="02020400000000000000" pitchFamily="18" charset="-128"/>
              </a:rPr>
              <a:t>教育を受けさせる義務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latin typeface="UD デジタル 教科書体 NP-R" panose="02020400000000000000" pitchFamily="18" charset="-128"/>
                <a:ea typeface="UD デジタル 教科書体 NP-R" panose="02020400000000000000" pitchFamily="18" charset="-128"/>
              </a:rPr>
              <a:t>勤労の義務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納税の義務</a:t>
            </a:r>
            <a:r>
              <a:rPr lang="ja-JP" altLang="en-US" sz="1600" dirty="0">
                <a:latin typeface="UD デジタル 教科書体 NP-R" panose="02020400000000000000" pitchFamily="18" charset="-128"/>
                <a:ea typeface="UD デジタル 教科書体 NP-R" panose="02020400000000000000" pitchFamily="18" charset="-128"/>
              </a:rPr>
              <a:t>」</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　　　（第</a:t>
            </a:r>
            <a:r>
              <a:rPr lang="en-US" altLang="ja-JP" sz="1600" dirty="0">
                <a:latin typeface="UD デジタル 教科書体 NP-R" panose="02020400000000000000" pitchFamily="18" charset="-128"/>
                <a:ea typeface="UD デジタル 教科書体 NP-R" panose="02020400000000000000" pitchFamily="18" charset="-128"/>
              </a:rPr>
              <a:t>26</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27</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30</a:t>
            </a:r>
            <a:r>
              <a:rPr lang="ja-JP" altLang="en-US" sz="1600" dirty="0">
                <a:latin typeface="UD デジタル 教科書体 NP-R" panose="02020400000000000000" pitchFamily="18" charset="-128"/>
                <a:ea typeface="UD デジタル 教科書体 NP-R" panose="02020400000000000000" pitchFamily="18" charset="-128"/>
              </a:rPr>
              <a:t>条）</a:t>
            </a:r>
            <a:endParaRPr lang="ja-JP" altLang="ja-JP" sz="1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1036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1565750421"/>
              </p:ext>
            </p:extLst>
          </p:nvPr>
        </p:nvGraphicFramePr>
        <p:xfrm>
          <a:off x="176400" y="48051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租税法の基本原則②　租税公平主義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1587322088"/>
              </p:ext>
            </p:extLst>
          </p:nvPr>
        </p:nvGraphicFramePr>
        <p:xfrm>
          <a:off x="411542" y="912561"/>
          <a:ext cx="8320923" cy="864096"/>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4096">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条第１項　法の下の平等</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すべて国民は、法の下に平等であって、人種、信条、性別、社会的身分又は門地により、政治的、経済的又は社会的関係において、差別されない。</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4" name="正方形/長方形 13"/>
          <p:cNvSpPr/>
          <p:nvPr/>
        </p:nvSpPr>
        <p:spPr>
          <a:xfrm>
            <a:off x="99505" y="1848664"/>
            <a:ext cx="8944995" cy="23493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担税力に即した課税</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税負担は各人の担税力に応じて配分されるべきであるというものです。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担税力の基準</a:t>
            </a:r>
            <a:r>
              <a:rPr lang="ja-JP" altLang="en-US" sz="1517" dirty="0" smtClean="0">
                <a:latin typeface="UD デジタル 教科書体 NP-R" panose="02020400000000000000" pitchFamily="18" charset="-128"/>
                <a:ea typeface="UD デジタル 教科書体 NP-R" panose="02020400000000000000" pitchFamily="18" charset="-128"/>
              </a:rPr>
              <a:t>は＜</a:t>
            </a:r>
            <a:r>
              <a:rPr lang="ja-JP" altLang="en-US" sz="1517" dirty="0">
                <a:latin typeface="UD デジタル 教科書体 NP-R" panose="02020400000000000000" pitchFamily="18" charset="-128"/>
                <a:ea typeface="UD デジタル 教科書体 NP-R" panose="02020400000000000000" pitchFamily="18" charset="-128"/>
              </a:rPr>
              <a:t>所得・財産（資産</a:t>
            </a:r>
            <a:r>
              <a:rPr lang="ja-JP" altLang="en-US" sz="1517" dirty="0" smtClean="0">
                <a:latin typeface="UD デジタル 教科書体 NP-R" panose="02020400000000000000" pitchFamily="18" charset="-128"/>
                <a:ea typeface="UD デジタル 教科書体 NP-R" panose="02020400000000000000" pitchFamily="18" charset="-128"/>
              </a:rPr>
              <a:t>）・消費＞の三つで</a:t>
            </a:r>
            <a:r>
              <a:rPr lang="ja-JP" altLang="en-US" sz="1517" dirty="0">
                <a:latin typeface="UD デジタル 教科書体 NP-R" panose="02020400000000000000" pitchFamily="18" charset="-128"/>
                <a:ea typeface="UD デジタル 教科書体 NP-R" panose="02020400000000000000" pitchFamily="18" charset="-128"/>
              </a:rPr>
              <a:t>判定します。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⇒水平的公平と垂直的公平</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①水平的公平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等しい能力のある人には等しい負担を求める</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②垂直的公平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負担能力の大きい人により大きな負担をしてもらう</a:t>
            </a:r>
          </a:p>
          <a:p>
            <a:pPr marL="781875" indent="-781875">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 </a:t>
            </a:r>
            <a:r>
              <a:rPr lang="ja-JP" altLang="en-US" sz="1517" dirty="0">
                <a:latin typeface="UD デジタル 教科書体 NP-R" panose="02020400000000000000" pitchFamily="18" charset="-128"/>
                <a:ea typeface="UD デジタル 教科書体 NP-R" panose="02020400000000000000" pitchFamily="18" charset="-128"/>
              </a:rPr>
              <a:t>税負担は、所得税を中心にしながら、これに財産税及び消費税を適度に組み合わせ（タックス・ミックス）、バランスのとれた税制の構築が望ましい。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52816172"/>
              </p:ext>
            </p:extLst>
          </p:nvPr>
        </p:nvGraphicFramePr>
        <p:xfrm>
          <a:off x="176400" y="451296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租税法の基本原則③　自主財政主義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981484808"/>
              </p:ext>
            </p:extLst>
          </p:nvPr>
        </p:nvGraphicFramePr>
        <p:xfrm>
          <a:off x="411542" y="4921005"/>
          <a:ext cx="8320923" cy="615278"/>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615278">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92</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地方自治の基本原則</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地方公共団体の組織及び運営に関する事項は、地方自治の本旨に基いて、法律でこれを定める。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614228499"/>
              </p:ext>
            </p:extLst>
          </p:nvPr>
        </p:nvGraphicFramePr>
        <p:xfrm>
          <a:off x="411542" y="5589947"/>
          <a:ext cx="8320923" cy="86338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3389">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地方公共団体の権能</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地方公共団体は、その財産を管理し、事務を処理し、及び行政を執行する権能を有し、法律の範囲内で条例を制定することができる。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Tree>
    <p:extLst>
      <p:ext uri="{BB962C8B-B14F-4D97-AF65-F5344CB8AC3E}">
        <p14:creationId xmlns:p14="http://schemas.microsoft.com/office/powerpoint/2010/main" val="86976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548680"/>
            <a:ext cx="8944995" cy="92403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税に関する法律には２種類あり、租税法律関係に関する基本的事項及び各国税に共通の事項について定めている法律の「国税通則法」、「国税徴収法」、「国税犯則取締法」とそれぞれの国税に関する法律の「所得税法」、「法人税法」、「消費税法」などが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pSp>
        <p:nvGrpSpPr>
          <p:cNvPr id="33" name="グループ化 32"/>
          <p:cNvGrpSpPr/>
          <p:nvPr/>
        </p:nvGrpSpPr>
        <p:grpSpPr>
          <a:xfrm>
            <a:off x="481556" y="2060848"/>
            <a:ext cx="8194900" cy="4189026"/>
            <a:chOff x="635928" y="3832659"/>
            <a:chExt cx="5673392" cy="2900093"/>
          </a:xfrm>
        </p:grpSpPr>
        <p:grpSp>
          <p:nvGrpSpPr>
            <p:cNvPr id="32" name="グループ化 31"/>
            <p:cNvGrpSpPr/>
            <p:nvPr/>
          </p:nvGrpSpPr>
          <p:grpSpPr>
            <a:xfrm>
              <a:off x="1556792" y="4344363"/>
              <a:ext cx="3960440" cy="1848013"/>
              <a:chOff x="1556792" y="4329123"/>
              <a:chExt cx="3960440" cy="1848013"/>
            </a:xfrm>
          </p:grpSpPr>
          <p:cxnSp>
            <p:nvCxnSpPr>
              <p:cNvPr id="6" name="直線コネクタ 5"/>
              <p:cNvCxnSpPr>
                <a:stCxn id="21" idx="3"/>
              </p:cNvCxnSpPr>
              <p:nvPr/>
            </p:nvCxnSpPr>
            <p:spPr>
              <a:xfrm flipV="1">
                <a:off x="1556792" y="5180763"/>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844792" y="4329123"/>
                <a:ext cx="0" cy="1848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844792" y="4329123"/>
                <a:ext cx="354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844792" y="6177136"/>
                <a:ext cx="36724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角丸四角形 1"/>
            <p:cNvSpPr/>
            <p:nvPr/>
          </p:nvSpPr>
          <p:spPr>
            <a:xfrm>
              <a:off x="5388456"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TW" altLang="en-US" sz="1590" dirty="0">
                  <a:latin typeface="UD デジタル 教科書体 NP-R" panose="02020400000000000000" pitchFamily="18" charset="-128"/>
                  <a:ea typeface="UD デジタル 教科書体 NP-R" panose="02020400000000000000" pitchFamily="18" charset="-128"/>
                </a:rPr>
                <a:t>施行規則</a:t>
              </a:r>
              <a:endParaRPr lang="en-US" altLang="zh-TW" sz="1590" dirty="0">
                <a:latin typeface="UD デジタル 教科書体 NP-R" panose="02020400000000000000" pitchFamily="18" charset="-128"/>
                <a:ea typeface="UD デジタル 教科書体 NP-R" panose="02020400000000000000" pitchFamily="18" charset="-128"/>
              </a:endParaRPr>
            </a:p>
            <a:p>
              <a:pPr algn="ctr"/>
              <a:endParaRPr lang="zh-TW" altLang="en-US" sz="1590" dirty="0">
                <a:latin typeface="UD デジタル 教科書体 NP-R" panose="02020400000000000000" pitchFamily="18" charset="-128"/>
                <a:ea typeface="UD デジタル 教科書体 NP-R" panose="02020400000000000000" pitchFamily="18" charset="-128"/>
              </a:endParaRPr>
            </a:p>
            <a:p>
              <a:pPr algn="ctr"/>
              <a:r>
                <a:rPr lang="zh-TW" altLang="en-US" sz="1590" dirty="0">
                  <a:latin typeface="UD デジタル 教科書体 NP-R" panose="02020400000000000000" pitchFamily="18" charset="-128"/>
                  <a:ea typeface="UD デジタル 教科書体 NP-R" panose="02020400000000000000" pitchFamily="18" charset="-128"/>
                </a:rPr>
                <a:t>（省令）</a:t>
              </a:r>
              <a:endParaRPr kumimoji="1" lang="ja-JP" altLang="en-US" sz="1590" dirty="0"/>
            </a:p>
          </p:txBody>
        </p:sp>
        <p:sp>
          <p:nvSpPr>
            <p:cNvPr id="19" name="角丸四角形 18"/>
            <p:cNvSpPr/>
            <p:nvPr/>
          </p:nvSpPr>
          <p:spPr>
            <a:xfrm>
              <a:off x="4053537"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CN" altLang="en-US" sz="1590" dirty="0">
                  <a:latin typeface="UD デジタル 教科書体 NP-R" panose="02020400000000000000" pitchFamily="18" charset="-128"/>
                  <a:ea typeface="UD デジタル 教科書体 NP-R" panose="02020400000000000000" pitchFamily="18" charset="-128"/>
                </a:rPr>
                <a:t>施行令</a:t>
              </a:r>
            </a:p>
            <a:p>
              <a:pPr algn="ctr"/>
              <a:endParaRPr lang="en-US" altLang="zh-CN" sz="1590" dirty="0">
                <a:latin typeface="UD デジタル 教科書体 NP-R" panose="02020400000000000000" pitchFamily="18" charset="-128"/>
                <a:ea typeface="UD デジタル 教科書体 NP-R" panose="02020400000000000000" pitchFamily="18" charset="-128"/>
              </a:endParaRPr>
            </a:p>
            <a:p>
              <a:pPr algn="ctr"/>
              <a:r>
                <a:rPr lang="zh-CN" altLang="en-US" sz="1590" dirty="0">
                  <a:latin typeface="UD デジタル 教科書体 NP-R" panose="02020400000000000000" pitchFamily="18" charset="-128"/>
                  <a:ea typeface="UD デジタル 教科書体 NP-R" panose="02020400000000000000" pitchFamily="18" charset="-128"/>
                </a:rPr>
                <a:t> （政令）</a:t>
              </a:r>
              <a:endParaRPr kumimoji="1" lang="ja-JP" altLang="en-US" sz="1590" dirty="0"/>
            </a:p>
          </p:txBody>
        </p:sp>
        <p:sp>
          <p:nvSpPr>
            <p:cNvPr id="20" name="角丸四角形 19"/>
            <p:cNvSpPr/>
            <p:nvPr/>
          </p:nvSpPr>
          <p:spPr>
            <a:xfrm>
              <a:off x="2220104" y="3849939"/>
              <a:ext cx="1408302" cy="1042793"/>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zh-CN" altLang="en-US" sz="1300" dirty="0">
                  <a:latin typeface="UD デジタル 教科書体 NP-R" panose="02020400000000000000" pitchFamily="18" charset="-128"/>
                  <a:ea typeface="UD デジタル 教科書体 NP-R" panose="02020400000000000000" pitchFamily="18" charset="-128"/>
                </a:rPr>
                <a:t>＜通則＞</a:t>
              </a:r>
            </a:p>
            <a:p>
              <a:r>
                <a:rPr lang="zh-CN" altLang="en-US" sz="1300" dirty="0">
                  <a:latin typeface="UD デジタル 教科書体 NP-R" panose="02020400000000000000" pitchFamily="18" charset="-128"/>
                  <a:ea typeface="UD デジタル 教科書体 NP-R" panose="02020400000000000000" pitchFamily="18" charset="-128"/>
                </a:rPr>
                <a:t>国税通則法</a:t>
              </a:r>
            </a:p>
            <a:p>
              <a:r>
                <a:rPr lang="zh-CN" altLang="en-US" sz="1300" dirty="0">
                  <a:latin typeface="UD デジタル 教科書体 NP-R" panose="02020400000000000000" pitchFamily="18" charset="-128"/>
                  <a:ea typeface="UD デジタル 教科書体 NP-R" panose="02020400000000000000" pitchFamily="18" charset="-128"/>
                </a:rPr>
                <a:t>国税徴収法</a:t>
              </a:r>
            </a:p>
            <a:p>
              <a:r>
                <a:rPr lang="zh-CN" altLang="en-US" sz="1300" dirty="0">
                  <a:latin typeface="UD デジタル 教科書体 NP-R" panose="02020400000000000000" pitchFamily="18" charset="-128"/>
                  <a:ea typeface="UD デジタル 教科書体 NP-R" panose="02020400000000000000" pitchFamily="18" charset="-128"/>
                </a:rPr>
                <a:t>国税犯則取締法</a:t>
              </a:r>
            </a:p>
            <a:p>
              <a:r>
                <a:rPr lang="zh-CN" altLang="en-US" sz="1300" dirty="0">
                  <a:latin typeface="UD デジタル 教科書体 NP-R" panose="02020400000000000000" pitchFamily="18" charset="-128"/>
                  <a:ea typeface="UD デジタル 教科書体 NP-R" panose="02020400000000000000" pitchFamily="18" charset="-128"/>
                </a:rPr>
                <a:t>　　　　</a:t>
              </a:r>
              <a:r>
                <a:rPr lang="ja-JP" altLang="en-US" sz="1300" dirty="0">
                  <a:latin typeface="UD デジタル 教科書体 NP-R" panose="02020400000000000000" pitchFamily="18" charset="-128"/>
                  <a:ea typeface="UD デジタル 教科書体 NP-R" panose="02020400000000000000" pitchFamily="18" charset="-128"/>
                </a:rPr>
                <a:t>　　</a:t>
              </a:r>
              <a:r>
                <a:rPr lang="zh-CN" altLang="en-US" sz="1300" dirty="0">
                  <a:latin typeface="UD デジタル 教科書体 NP-R" panose="02020400000000000000" pitchFamily="18" charset="-128"/>
                  <a:ea typeface="UD デジタル 教科書体 NP-R" panose="02020400000000000000" pitchFamily="18" charset="-128"/>
                </a:rPr>
                <a:t>他</a:t>
              </a:r>
              <a:endParaRPr kumimoji="1" lang="ja-JP" altLang="en-US" sz="1300" dirty="0"/>
            </a:p>
          </p:txBody>
        </p:sp>
        <p:sp>
          <p:nvSpPr>
            <p:cNvPr id="21" name="角丸四角形 20"/>
            <p:cNvSpPr/>
            <p:nvPr/>
          </p:nvSpPr>
          <p:spPr>
            <a:xfrm>
              <a:off x="635928" y="4892731"/>
              <a:ext cx="920864" cy="6446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590" dirty="0">
                  <a:latin typeface="UD デジタル 教科書体 NP-R" panose="02020400000000000000" pitchFamily="18" charset="-128"/>
                  <a:ea typeface="UD デジタル 教科書体 NP-R" panose="02020400000000000000" pitchFamily="18" charset="-128"/>
                </a:rPr>
                <a:t>国税に関する法律</a:t>
              </a:r>
              <a:endParaRPr kumimoji="1" lang="ja-JP" altLang="en-US" sz="1590" dirty="0"/>
            </a:p>
          </p:txBody>
        </p:sp>
        <p:sp>
          <p:nvSpPr>
            <p:cNvPr id="22" name="角丸四角形 21"/>
            <p:cNvSpPr/>
            <p:nvPr/>
          </p:nvSpPr>
          <p:spPr>
            <a:xfrm>
              <a:off x="2220104" y="5169024"/>
              <a:ext cx="1408302" cy="1563727"/>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ja-JP" altLang="en-US" sz="1300" dirty="0">
                  <a:latin typeface="UD デジタル 教科書体 NP-R" panose="02020400000000000000" pitchFamily="18" charset="-128"/>
                  <a:ea typeface="UD デジタル 教科書体 NP-R" panose="02020400000000000000" pitchFamily="18" charset="-128"/>
                </a:rPr>
                <a:t>＜直接税＞ </a:t>
              </a:r>
            </a:p>
            <a:p>
              <a:r>
                <a:rPr lang="ja-JP" altLang="en-US" sz="1300" dirty="0">
                  <a:latin typeface="UD デジタル 教科書体 NP-R" panose="02020400000000000000" pitchFamily="18" charset="-128"/>
                  <a:ea typeface="UD デジタル 教科書体 NP-R" panose="02020400000000000000" pitchFamily="18" charset="-128"/>
                </a:rPr>
                <a:t>所得税法</a:t>
              </a:r>
            </a:p>
            <a:p>
              <a:r>
                <a:rPr lang="ja-JP" altLang="en-US" sz="1300" dirty="0">
                  <a:latin typeface="UD デジタル 教科書体 NP-R" panose="02020400000000000000" pitchFamily="18" charset="-128"/>
                  <a:ea typeface="UD デジタル 教科書体 NP-R" panose="02020400000000000000" pitchFamily="18" charset="-128"/>
                </a:rPr>
                <a:t>法人税法</a:t>
              </a:r>
            </a:p>
            <a:p>
              <a:r>
                <a:rPr lang="ja-JP" altLang="en-US" sz="1300" dirty="0">
                  <a:latin typeface="UD デジタル 教科書体 NP-R" panose="02020400000000000000" pitchFamily="18" charset="-128"/>
                  <a:ea typeface="UD デジタル 教科書体 NP-R" panose="02020400000000000000" pitchFamily="18" charset="-128"/>
                </a:rPr>
                <a:t>相続税法</a:t>
              </a:r>
            </a:p>
            <a:p>
              <a:r>
                <a:rPr lang="ja-JP" altLang="en-US" sz="1300" dirty="0">
                  <a:latin typeface="UD デジタル 教科書体 NP-R" panose="02020400000000000000" pitchFamily="18" charset="-128"/>
                  <a:ea typeface="UD デジタル 教科書体 NP-R" panose="02020400000000000000" pitchFamily="18" charset="-128"/>
                </a:rPr>
                <a:t>租税特別措置法</a:t>
              </a:r>
            </a:p>
            <a:p>
              <a:r>
                <a:rPr lang="ja-JP" altLang="en-US" sz="1300" dirty="0">
                  <a:latin typeface="UD デジタル 教科書体 NP-R" panose="02020400000000000000" pitchFamily="18" charset="-128"/>
                  <a:ea typeface="UD デジタル 教科書体 NP-R" panose="02020400000000000000" pitchFamily="18" charset="-128"/>
                </a:rPr>
                <a:t>　　　　　　他</a:t>
              </a:r>
            </a:p>
            <a:p>
              <a:r>
                <a:rPr lang="ja-JP" altLang="en-US" sz="1300" dirty="0">
                  <a:latin typeface="UD デジタル 教科書体 NP-R" panose="02020400000000000000" pitchFamily="18" charset="-128"/>
                  <a:ea typeface="UD デジタル 教科書体 NP-R" panose="02020400000000000000" pitchFamily="18" charset="-128"/>
                </a:rPr>
                <a:t>＜間接税＞</a:t>
              </a:r>
            </a:p>
            <a:p>
              <a:r>
                <a:rPr lang="ja-JP" altLang="en-US" sz="1300" dirty="0">
                  <a:latin typeface="UD デジタル 教科書体 NP-R" panose="02020400000000000000" pitchFamily="18" charset="-128"/>
                  <a:ea typeface="UD デジタル 教科書体 NP-R" panose="02020400000000000000" pitchFamily="18" charset="-128"/>
                </a:rPr>
                <a:t>消費税法</a:t>
              </a:r>
            </a:p>
            <a:p>
              <a:r>
                <a:rPr lang="ja-JP" altLang="en-US" sz="1300" dirty="0">
                  <a:latin typeface="UD デジタル 教科書体 NP-R" panose="02020400000000000000" pitchFamily="18" charset="-128"/>
                  <a:ea typeface="UD デジタル 教科書体 NP-R" panose="02020400000000000000" pitchFamily="18" charset="-128"/>
                </a:rPr>
                <a:t>個別間接税法（酒税法、たばこ税法など）</a:t>
              </a:r>
              <a:endParaRPr kumimoji="1" lang="ja-JP" altLang="en-US" sz="1300" dirty="0"/>
            </a:p>
          </p:txBody>
        </p:sp>
      </p:grpSp>
      <p:sp>
        <p:nvSpPr>
          <p:cNvPr id="23"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11</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租税体系</a:t>
            </a:r>
          </a:p>
        </p:txBody>
      </p:sp>
    </p:spTree>
    <p:extLst>
      <p:ext uri="{BB962C8B-B14F-4D97-AF65-F5344CB8AC3E}">
        <p14:creationId xmlns:p14="http://schemas.microsoft.com/office/powerpoint/2010/main" val="84382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107347159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租税の種類</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8" name="正方形/長方形 17"/>
          <p:cNvSpPr/>
          <p:nvPr/>
        </p:nvSpPr>
        <p:spPr>
          <a:xfrm>
            <a:off x="323528" y="6021288"/>
            <a:ext cx="8496944" cy="656590"/>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租税は、種々の観点から分類され、約</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種類あります。それぞれの税が他の税の短所を補い</a:t>
            </a:r>
            <a:r>
              <a:rPr lang="ja-JP" altLang="en-US" sz="1517" dirty="0" smtClean="0">
                <a:latin typeface="UD デジタル 教科書体 NP-R" panose="02020400000000000000" pitchFamily="18" charset="-128"/>
                <a:ea typeface="UD デジタル 教科書体 NP-R" panose="02020400000000000000" pitchFamily="18" charset="-128"/>
              </a:rPr>
              <a:t>、</a:t>
            </a:r>
            <a:endParaRPr lang="en-US" altLang="ja-JP" sz="1517" dirty="0" smtClean="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smtClean="0">
                <a:latin typeface="UD デジタル 教科書体 NP-R" panose="02020400000000000000" pitchFamily="18" charset="-128"/>
                <a:ea typeface="UD デジタル 教科書体 NP-R" panose="02020400000000000000" pitchFamily="18" charset="-128"/>
              </a:rPr>
              <a:t>補完</a:t>
            </a:r>
            <a:r>
              <a:rPr lang="ja-JP" altLang="en-US" sz="1517" dirty="0">
                <a:latin typeface="UD デジタル 教科書体 NP-R" panose="02020400000000000000" pitchFamily="18" charset="-128"/>
                <a:ea typeface="UD デジタル 教科書体 NP-R" panose="02020400000000000000" pitchFamily="18" charset="-128"/>
              </a:rPr>
              <a:t>し合いながら体系をなしており、主なものとしてこのように分類されます。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pic>
        <p:nvPicPr>
          <p:cNvPr id="3" name="図 2"/>
          <p:cNvPicPr>
            <a:picLocks noChangeAspect="1"/>
          </p:cNvPicPr>
          <p:nvPr/>
        </p:nvPicPr>
        <p:blipFill>
          <a:blip r:embed="rId2"/>
          <a:stretch>
            <a:fillRect/>
          </a:stretch>
        </p:blipFill>
        <p:spPr>
          <a:xfrm>
            <a:off x="755576" y="1052737"/>
            <a:ext cx="7272808" cy="4795174"/>
          </a:xfrm>
          <a:prstGeom prst="rect">
            <a:avLst/>
          </a:prstGeom>
        </p:spPr>
      </p:pic>
    </p:spTree>
    <p:extLst>
      <p:ext uri="{BB962C8B-B14F-4D97-AF65-F5344CB8AC3E}">
        <p14:creationId xmlns:p14="http://schemas.microsoft.com/office/powerpoint/2010/main" val="28454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43542" y="920370"/>
            <a:ext cx="8256919" cy="1374735"/>
          </a:xfrm>
          <a:prstGeom prst="rect">
            <a:avLst/>
          </a:prstGeom>
          <a:solidFill>
            <a:schemeClr val="bg1">
              <a:alpha val="50000"/>
            </a:schemeClr>
          </a:solidFill>
        </p:spPr>
        <p:txBody>
          <a:bodyPr wrap="square">
            <a:spAutoFit/>
          </a:bodyPr>
          <a:lstStyle/>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・国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国が賦課・徴収する</a:t>
            </a:r>
            <a:r>
              <a:rPr lang="ja-JP" altLang="en-US" sz="1400" dirty="0" smtClean="0">
                <a:latin typeface="UD デジタル 教科書体 NP-R" panose="02020400000000000000" pitchFamily="18" charset="-128"/>
                <a:ea typeface="UD デジタル 教科書体 NP-R" panose="02020400000000000000" pitchFamily="18" charset="-128"/>
              </a:rPr>
              <a:t>租税。</a:t>
            </a: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・地方税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地方公共団体が賦課・徴収する租税で、都道府県税と市町村民税に分かれます。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そのほか、国が賦課・徴収した租税を、財政力の均等化ないし補強のために地方公共団体に交付ないし譲与する地方交付税（所得税・酒税・法人税・たばこ税の一部）と地方譲与税（自動車重量税の一部）などがあります。</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27" name="正方形/長方形 26"/>
          <p:cNvSpPr/>
          <p:nvPr/>
        </p:nvSpPr>
        <p:spPr>
          <a:xfrm>
            <a:off x="443542" y="3080614"/>
            <a:ext cx="8256919" cy="2400657"/>
          </a:xfrm>
          <a:prstGeom prst="rect">
            <a:avLst/>
          </a:prstGeom>
          <a:solidFill>
            <a:schemeClr val="bg1">
              <a:alpha val="50000"/>
            </a:schemeClr>
          </a:solidFill>
        </p:spPr>
        <p:txBody>
          <a:bodyPr wrap="square">
            <a:spAutoFit/>
          </a:bodyPr>
          <a:lstStyle/>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・内国税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国税のうち、関税、とん税、特別とん税以外の</a:t>
            </a:r>
            <a:r>
              <a:rPr lang="ja-JP" altLang="en-US" sz="1400" dirty="0" smtClean="0">
                <a:latin typeface="UD デジタル 教科書体 NP-R" panose="02020400000000000000" pitchFamily="18" charset="-128"/>
                <a:ea typeface="UD デジタル 教科書体 NP-R" panose="02020400000000000000" pitchFamily="18" charset="-128"/>
              </a:rPr>
              <a:t>もの（</a:t>
            </a:r>
            <a:r>
              <a:rPr lang="ja-JP" altLang="en-US" sz="1400" dirty="0">
                <a:latin typeface="UD デジタル 教科書体 NP-R" panose="02020400000000000000" pitchFamily="18" charset="-128"/>
                <a:ea typeface="UD デジタル 教科書体 NP-R" panose="02020400000000000000" pitchFamily="18" charset="-128"/>
              </a:rPr>
              <a:t>国税庁が管轄する。「国税通則法」、「国税徴収法」及び「国税犯則取締法」を適用する</a:t>
            </a:r>
            <a:r>
              <a:rPr lang="ja-JP" altLang="en-US" sz="1400" dirty="0" smtClean="0">
                <a:latin typeface="UD デジタル 教科書体 NP-R" panose="02020400000000000000" pitchFamily="18" charset="-128"/>
                <a:ea typeface="UD デジタル 教科書体 NP-R" panose="02020400000000000000" pitchFamily="18" charset="-128"/>
              </a:rPr>
              <a:t>もの）。</a:t>
            </a: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・関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外国からの輸入貨物に課される</a:t>
            </a:r>
            <a:r>
              <a:rPr lang="ja-JP" altLang="en-US" sz="1400" dirty="0" smtClean="0">
                <a:latin typeface="UD デジタル 教科書体 NP-R" panose="02020400000000000000" pitchFamily="18" charset="-128"/>
                <a:ea typeface="UD デジタル 教科書体 NP-R" panose="02020400000000000000" pitchFamily="18" charset="-128"/>
              </a:rPr>
              <a:t>もの（</a:t>
            </a:r>
            <a:r>
              <a:rPr lang="ja-JP" altLang="en-US" sz="1400" dirty="0">
                <a:latin typeface="UD デジタル 教科書体 NP-R" panose="02020400000000000000" pitchFamily="18" charset="-128"/>
                <a:ea typeface="UD デジタル 教科書体 NP-R" panose="02020400000000000000" pitchFamily="18" charset="-128"/>
              </a:rPr>
              <a:t>税関が賦課・徴収する。とん税、特別とん税も</a:t>
            </a:r>
            <a:r>
              <a:rPr lang="ja-JP" altLang="en-US" sz="1400" dirty="0" smtClean="0">
                <a:latin typeface="UD デジタル 教科書体 NP-R" panose="02020400000000000000" pitchFamily="18" charset="-128"/>
                <a:ea typeface="UD デジタル 教科書体 NP-R" panose="02020400000000000000" pitchFamily="18" charset="-128"/>
              </a:rPr>
              <a:t>同じ）。なお</a:t>
            </a:r>
            <a:r>
              <a:rPr lang="ja-JP" altLang="en-US" sz="1400" dirty="0">
                <a:latin typeface="UD デジタル 教科書体 NP-R" panose="02020400000000000000" pitchFamily="18" charset="-128"/>
                <a:ea typeface="UD デジタル 教科書体 NP-R" panose="02020400000000000000" pitchFamily="18" charset="-128"/>
              </a:rPr>
              <a:t>、我が国の関税率は以下の二つの方法に基づいて決められています。</a:t>
            </a:r>
          </a:p>
          <a:p>
            <a:pPr>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（１）法律（「関税定率法」、「関税暫定措置法」）に基づいて定められている税率（国定税率</a:t>
            </a:r>
            <a:r>
              <a:rPr lang="ja-JP" altLang="en-US" sz="1400" dirty="0" smtClean="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596817" indent="-5968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（２） 条約（</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協定）に基づいて</a:t>
            </a:r>
            <a:r>
              <a:rPr lang="ja-JP" altLang="en-US" sz="1400" dirty="0" smtClean="0">
                <a:latin typeface="UD デジタル 教科書体 NP-R" panose="02020400000000000000" pitchFamily="18" charset="-128"/>
                <a:ea typeface="UD デジタル 教科書体 NP-R" panose="02020400000000000000" pitchFamily="18" charset="-128"/>
              </a:rPr>
              <a:t>定められている</a:t>
            </a:r>
            <a:r>
              <a:rPr lang="ja-JP" altLang="en-US" sz="1400" dirty="0">
                <a:latin typeface="UD デジタル 教科書体 NP-R" panose="02020400000000000000" pitchFamily="18" charset="-128"/>
                <a:ea typeface="UD デジタル 教科書体 NP-R" panose="02020400000000000000" pitchFamily="18" charset="-128"/>
              </a:rPr>
              <a:t>税率（協定税率、</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譲許税率とも呼ばれます</a:t>
            </a:r>
            <a:r>
              <a:rPr lang="ja-JP" altLang="en-US" sz="1400" dirty="0" smtClean="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pPr marL="596817" indent="-596817">
              <a:lnSpc>
                <a:spcPts val="1999"/>
              </a:lnSpc>
            </a:pP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の協定上、</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加盟国・地域に対して一定率以上の関税を課さないことを約束（譲許）して</a:t>
            </a:r>
            <a:r>
              <a:rPr lang="ja-JP" altLang="en-US" sz="1200" dirty="0" smtClean="0">
                <a:latin typeface="UD デジタル 教科書体 NP-R" panose="02020400000000000000" pitchFamily="18" charset="-128"/>
                <a:ea typeface="UD デジタル 教科書体 NP-R" panose="02020400000000000000" pitchFamily="18" charset="-128"/>
              </a:rPr>
              <a:t>います（</a:t>
            </a:r>
            <a:r>
              <a:rPr lang="ja-JP" altLang="en-US" sz="1200" dirty="0">
                <a:latin typeface="UD デジタル 教科書体 NP-R" panose="02020400000000000000" pitchFamily="18" charset="-128"/>
                <a:ea typeface="UD デジタル 教科書体 NP-R" panose="02020400000000000000" pitchFamily="18" charset="-128"/>
              </a:rPr>
              <a:t>関税法及び関税定率法を適用</a:t>
            </a:r>
            <a:r>
              <a:rPr lang="ja-JP" altLang="en-US" sz="1200" dirty="0" smtClean="0">
                <a:latin typeface="UD デジタル 教科書体 NP-R" panose="02020400000000000000" pitchFamily="18" charset="-128"/>
                <a:ea typeface="UD デジタル 教科書体 NP-R" panose="02020400000000000000" pitchFamily="18" charset="-128"/>
              </a:rPr>
              <a:t>）。</a:t>
            </a:r>
            <a:endParaRPr lang="ja-JP" altLang="en-US" sz="1200" dirty="0">
              <a:latin typeface="UD デジタル 教科書体 NP-R" panose="02020400000000000000" pitchFamily="18" charset="-128"/>
              <a:ea typeface="UD デジタル 教科書体 NP-R" panose="02020400000000000000" pitchFamily="18" charset="-128"/>
            </a:endParaRPr>
          </a:p>
        </p:txBody>
      </p:sp>
      <p:sp>
        <p:nvSpPr>
          <p:cNvPr id="2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30" name="表 29"/>
          <p:cNvGraphicFramePr>
            <a:graphicFrameLocks noGrp="1"/>
          </p:cNvGraphicFramePr>
          <p:nvPr>
            <p:extLst>
              <p:ext uri="{D42A27DB-BD31-4B8C-83A1-F6EECF244321}">
                <p14:modId xmlns:p14="http://schemas.microsoft.com/office/powerpoint/2010/main" val="65050328"/>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１．国税と地方税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949483239"/>
              </p:ext>
            </p:extLst>
          </p:nvPr>
        </p:nvGraphicFramePr>
        <p:xfrm>
          <a:off x="179512" y="270574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２．内国税と関税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219267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3542" y="908720"/>
            <a:ext cx="8256919" cy="5734903"/>
          </a:xfrm>
          <a:prstGeom prst="rect">
            <a:avLst/>
          </a:prstGeom>
          <a:solidFill>
            <a:srgbClr val="FFFFFF">
              <a:alpha val="50196"/>
            </a:srgbClr>
          </a:solidFill>
        </p:spPr>
        <p:txBody>
          <a:bodyPr wrap="square">
            <a:spAutoFit/>
          </a:bodyPr>
          <a:lstStyle/>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・直接税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所得や財産などの担税力を直接の標識（表現）と考えられるものを対象として課される租税。累進的といえます。</a:t>
            </a:r>
          </a:p>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・間接税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消費や取引など担税力を間接的に推定させる事実を対象として課される租税。比例的ないし逆進的といえます。</a:t>
            </a: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～我が国における直接税と間接税の割合～</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以前は、国税、地方税ともに直接税が中心と</a:t>
            </a:r>
            <a:r>
              <a:rPr lang="ja-JP" altLang="en-US" sz="1333" dirty="0" err="1">
                <a:latin typeface="UD デジタル 教科書体 NP-R" panose="02020400000000000000" pitchFamily="18" charset="-128"/>
                <a:ea typeface="UD デジタル 教科書体 NP-R" panose="02020400000000000000" pitchFamily="18" charset="-128"/>
              </a:rPr>
              <a:t>なっ</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ていましたが、近年、直接税と間接税の割合は均衡</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しつつあります。直接税と間接税の割合を直間比率</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といいます。</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直接税中心主義は、脱税の誘因になりやすいが、</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間接税は低所得者にとって、収入に対する負担の割</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合が高くなるという「</a:t>
            </a:r>
            <a:r>
              <a:rPr lang="ja-JP" altLang="en-US" sz="1333" b="1" dirty="0">
                <a:latin typeface="UD デジタル 教科書体 NP-R" panose="02020400000000000000" pitchFamily="18" charset="-128"/>
                <a:ea typeface="UD デジタル 教科書体 NP-R" panose="02020400000000000000" pitchFamily="18" charset="-128"/>
              </a:rPr>
              <a:t>逆進性</a:t>
            </a:r>
            <a:r>
              <a:rPr lang="ja-JP" altLang="en-US" sz="1333" dirty="0">
                <a:latin typeface="UD デジタル 教科書体 NP-R" panose="02020400000000000000" pitchFamily="18" charset="-128"/>
                <a:ea typeface="UD デジタル 教科書体 NP-R" panose="02020400000000000000" pitchFamily="18" charset="-128"/>
              </a:rPr>
              <a:t>」の問題があります。</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smtClean="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5" name="表 14"/>
          <p:cNvGraphicFramePr>
            <a:graphicFrameLocks noGrp="1"/>
          </p:cNvGraphicFramePr>
          <p:nvPr>
            <p:extLst>
              <p:ext uri="{D42A27DB-BD31-4B8C-83A1-F6EECF244321}">
                <p14:modId xmlns:p14="http://schemas.microsoft.com/office/powerpoint/2010/main" val="129654562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３．直接税と間接税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6" name="グラフ 5"/>
          <p:cNvGraphicFramePr/>
          <p:nvPr>
            <p:extLst>
              <p:ext uri="{D42A27DB-BD31-4B8C-83A1-F6EECF244321}">
                <p14:modId xmlns:p14="http://schemas.microsoft.com/office/powerpoint/2010/main" val="3404817938"/>
              </p:ext>
            </p:extLst>
          </p:nvPr>
        </p:nvGraphicFramePr>
        <p:xfrm>
          <a:off x="4747687" y="2118283"/>
          <a:ext cx="3888000" cy="38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p:nvPr>
            <p:extLst>
              <p:ext uri="{D42A27DB-BD31-4B8C-83A1-F6EECF244321}">
                <p14:modId xmlns:p14="http://schemas.microsoft.com/office/powerpoint/2010/main" val="3022428398"/>
              </p:ext>
            </p:extLst>
          </p:nvPr>
        </p:nvGraphicFramePr>
        <p:xfrm>
          <a:off x="5684518" y="3131730"/>
          <a:ext cx="1944000" cy="194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19"/>
          <p:cNvSpPr txBox="1">
            <a:spLocks noChangeArrowheads="1"/>
          </p:cNvSpPr>
          <p:nvPr/>
        </p:nvSpPr>
        <p:spPr bwMode="auto">
          <a:xfrm>
            <a:off x="6085970" y="5819388"/>
            <a:ext cx="2646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0" defTabSz="914400" eaLnBrk="1" fontAlgn="base" hangingPunct="1">
              <a:spcBef>
                <a:spcPct val="0"/>
              </a:spcBef>
              <a:spcAft>
                <a:spcPct val="0"/>
              </a:spcAft>
              <a:buNone/>
              <a:defRPr/>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令和５年度</a:t>
            </a:r>
            <a:r>
              <a:rPr lang="zh-CN" altLang="en-US" sz="1200" dirty="0">
                <a:solidFill>
                  <a:prstClr val="black"/>
                </a:solidFill>
                <a:latin typeface="HG丸ｺﾞｼｯｸM-PRO" panose="020F0600000000000000" pitchFamily="50" charset="-128"/>
                <a:ea typeface="HG丸ｺﾞｼｯｸM-PRO" panose="020F0600000000000000" pitchFamily="50" charset="-128"/>
              </a:rPr>
              <a:t>一般会計当初</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予算</a:t>
            </a:r>
            <a:r>
              <a:rPr lang="ja-JP" altLang="en-US" sz="1200" dirty="0">
                <a:solidFill>
                  <a:prstClr val="black"/>
                </a:solidFill>
                <a:latin typeface="HG丸ｺﾞｼｯｸM-PRO" panose="020F0600000000000000" pitchFamily="50" charset="-128"/>
                <a:ea typeface="HG丸ｺﾞｼｯｸM-PRO" panose="020F0600000000000000" pitchFamily="50" charset="-128"/>
              </a:rPr>
              <a:t>による</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879605" y="3800673"/>
            <a:ext cx="162416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間接税　</a:t>
            </a:r>
            <a:r>
              <a:rPr kumimoji="1" lang="ja-JP" altLang="en-US" sz="1400" b="1"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直接税</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45</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400" b="1" noProof="0" dirty="0" smtClean="0">
                <a:solidFill>
                  <a:prstClr val="black"/>
                </a:solidFill>
                <a:latin typeface="HG丸ｺﾞｼｯｸM-PRO" panose="020F0600000000000000" pitchFamily="50" charset="-128"/>
                <a:ea typeface="HG丸ｺﾞｼｯｸM-PRO" panose="020F0600000000000000" pitchFamily="50" charset="-128"/>
              </a:rPr>
              <a:t>   </a:t>
            </a:r>
            <a:r>
              <a:rPr kumimoji="1" lang="ja-JP" altLang="en-US" sz="1400" b="1" noProof="0" dirty="0" smtClean="0">
                <a:solidFill>
                  <a:prstClr val="black"/>
                </a:solidFill>
                <a:latin typeface="HG丸ｺﾞｼｯｸM-PRO" panose="020F0600000000000000" pitchFamily="50" charset="-128"/>
                <a:ea typeface="HG丸ｺﾞｼｯｸM-PRO" panose="020F0600000000000000" pitchFamily="50" charset="-128"/>
              </a:rPr>
              <a:t>約</a:t>
            </a:r>
            <a:r>
              <a:rPr kumimoji="1" lang="en-US" altLang="ja-JP"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55</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572000" y="6165304"/>
            <a:ext cx="4248472" cy="461665"/>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計数</a:t>
            </a:r>
            <a:r>
              <a:rPr lang="ja-JP" altLang="en-US" sz="1200" dirty="0">
                <a:latin typeface="HG丸ｺﾞｼｯｸM-PRO" panose="020F0600000000000000" pitchFamily="50" charset="-128"/>
                <a:ea typeface="HG丸ｺﾞｼｯｸM-PRO" panose="020F0600000000000000" pitchFamily="50" charset="-128"/>
              </a:rPr>
              <a:t>については、それぞれ四捨五入によっているので</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端数</a:t>
            </a:r>
            <a:r>
              <a:rPr lang="ja-JP" altLang="en-US" sz="1200" dirty="0">
                <a:latin typeface="HG丸ｺﾞｼｯｸM-PRO" panose="020F0600000000000000" pitchFamily="50" charset="-128"/>
                <a:ea typeface="HG丸ｺﾞｼｯｸM-PRO" panose="020F0600000000000000" pitchFamily="50" charset="-128"/>
              </a:rPr>
              <a:t>に</a:t>
            </a:r>
            <a:r>
              <a:rPr lang="ja-JP" altLang="en-US" sz="1200" dirty="0" smtClean="0">
                <a:latin typeface="HG丸ｺﾞｼｯｸM-PRO" panose="020F0600000000000000" pitchFamily="50" charset="-128"/>
                <a:ea typeface="HG丸ｺﾞｼｯｸM-PRO" panose="020F0600000000000000" pitchFamily="50" charset="-128"/>
              </a:rPr>
              <a:t>おいて合計</a:t>
            </a:r>
            <a:r>
              <a:rPr lang="ja-JP" altLang="en-US" sz="1200" dirty="0">
                <a:latin typeface="HG丸ｺﾞｼｯｸM-PRO" panose="020F0600000000000000" pitchFamily="50" charset="-128"/>
                <a:ea typeface="HG丸ｺﾞｼｯｸM-PRO" panose="020F0600000000000000" pitchFamily="50" charset="-128"/>
              </a:rPr>
              <a:t>と</a:t>
            </a:r>
            <a:r>
              <a:rPr lang="ja-JP" altLang="en-US" sz="1200" dirty="0" smtClean="0">
                <a:latin typeface="HG丸ｺﾞｼｯｸM-PRO" panose="020F0600000000000000" pitchFamily="50" charset="-128"/>
                <a:ea typeface="HG丸ｺﾞｼｯｸM-PRO" panose="020F0600000000000000" pitchFamily="50" charset="-128"/>
              </a:rPr>
              <a:t>は合致</a:t>
            </a:r>
            <a:r>
              <a:rPr lang="ja-JP" altLang="en-US" sz="1200" dirty="0">
                <a:latin typeface="HG丸ｺﾞｼｯｸM-PRO" panose="020F0600000000000000" pitchFamily="50" charset="-128"/>
                <a:ea typeface="HG丸ｺﾞｼｯｸM-PRO" panose="020F0600000000000000" pitchFamily="50" charset="-128"/>
              </a:rPr>
              <a:t>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573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836712"/>
            <a:ext cx="8712968" cy="5221942"/>
          </a:xfrm>
          <a:prstGeom prst="rect">
            <a:avLst/>
          </a:prstGeom>
          <a:solidFill>
            <a:schemeClr val="bg1">
              <a:alpha val="50000"/>
            </a:schemeClr>
          </a:solidFill>
        </p:spPr>
        <p:txBody>
          <a:bodyPr wrap="square">
            <a:spAutoFit/>
          </a:bodyPr>
          <a:lstStyle/>
          <a:p>
            <a:pPr marL="1080000" indent="-10800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① </a:t>
            </a:r>
            <a:r>
              <a:rPr lang="ja-JP" altLang="en-US" sz="1400" b="1" dirty="0">
                <a:latin typeface="UD デジタル 教科書体 NP-R" panose="02020400000000000000" pitchFamily="18" charset="-128"/>
                <a:ea typeface="UD デジタル 教科書体 NP-R" panose="02020400000000000000" pitchFamily="18" charset="-128"/>
              </a:rPr>
              <a:t>収得税</a:t>
            </a:r>
            <a:r>
              <a:rPr lang="en-US" altLang="ja-JP" sz="1400" b="1"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収入（貨幣またはそれに代わる経済価値の取得）を得ている事実に着目して課される租税で、以下の二つに分けられます。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・所得税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所得を直接に対象。</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例：所得税・法人税・</a:t>
            </a:r>
            <a:r>
              <a:rPr lang="ja-JP" altLang="en-US" sz="1400" dirty="0" smtClean="0">
                <a:latin typeface="UD デジタル 教科書体 NP-R" panose="02020400000000000000" pitchFamily="18" charset="-128"/>
                <a:ea typeface="UD デジタル 教科書体 NP-R" panose="02020400000000000000" pitchFamily="18" charset="-128"/>
              </a:rPr>
              <a:t>住民税など</a:t>
            </a:r>
            <a:r>
              <a:rPr lang="en-US" altLang="ja-JP" sz="1400" dirty="0" smtClean="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・収益税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所有</a:t>
            </a:r>
            <a:r>
              <a:rPr lang="ja-JP" altLang="en-US" sz="1400" dirty="0" smtClean="0">
                <a:latin typeface="UD デジタル 教科書体 NP-R" panose="02020400000000000000" pitchFamily="18" charset="-128"/>
                <a:ea typeface="UD デジタル 教科書体 NP-R" panose="02020400000000000000" pitchFamily="18" charset="-128"/>
              </a:rPr>
              <a:t>する</a:t>
            </a:r>
            <a:r>
              <a:rPr lang="ja-JP" altLang="en-US" sz="1400" dirty="0">
                <a:latin typeface="UD デジタル 教科書体 NP-R" panose="02020400000000000000" pitchFamily="18" charset="-128"/>
                <a:ea typeface="UD デジタル 教科書体 NP-R" panose="02020400000000000000" pitchFamily="18" charset="-128"/>
              </a:rPr>
              <a:t>生産</a:t>
            </a:r>
            <a:r>
              <a:rPr lang="ja-JP" altLang="en-US" sz="1400" dirty="0" smtClean="0">
                <a:latin typeface="UD デジタル 教科書体 NP-R" panose="02020400000000000000" pitchFamily="18" charset="-128"/>
                <a:ea typeface="UD デジタル 教科書体 NP-R" panose="02020400000000000000" pitchFamily="18" charset="-128"/>
              </a:rPr>
              <a:t>要素</a:t>
            </a:r>
            <a:r>
              <a:rPr lang="en-US" altLang="ja-JP" sz="1333" dirty="0" smtClean="0">
                <a:latin typeface="UD デジタル 教科書体 NP-R" panose="02020400000000000000" pitchFamily="18" charset="-128"/>
                <a:ea typeface="UD デジタル 教科書体 NP-R" panose="02020400000000000000" pitchFamily="18" charset="-128"/>
              </a:rPr>
              <a:t>(</a:t>
            </a:r>
            <a:r>
              <a:rPr lang="ja-JP" altLang="en-US" sz="1333" dirty="0">
                <a:latin typeface="UD デジタル 教科書体 NP-R" panose="02020400000000000000" pitchFamily="18" charset="-128"/>
                <a:ea typeface="UD デジタル 教科書体 NP-R" panose="02020400000000000000" pitchFamily="18" charset="-128"/>
              </a:rPr>
              <a:t>例：事業</a:t>
            </a:r>
            <a:r>
              <a:rPr lang="ja-JP" altLang="en-US" sz="1333" dirty="0" smtClean="0">
                <a:latin typeface="UD デジタル 教科書体 NP-R" panose="02020400000000000000" pitchFamily="18" charset="-128"/>
                <a:ea typeface="UD デジタル 教科書体 NP-R" panose="02020400000000000000" pitchFamily="18" charset="-128"/>
              </a:rPr>
              <a:t>など）から</a:t>
            </a:r>
            <a:r>
              <a:rPr lang="ja-JP" altLang="en-US" sz="1333" dirty="0">
                <a:latin typeface="UD デジタル 教科書体 NP-R" panose="02020400000000000000" pitchFamily="18" charset="-128"/>
                <a:ea typeface="UD デジタル 教科書体 NP-R" panose="02020400000000000000" pitchFamily="18" charset="-128"/>
              </a:rPr>
              <a:t>もたらされる収益を</a:t>
            </a:r>
            <a:r>
              <a:rPr lang="ja-JP" altLang="en-US" sz="1333" dirty="0" smtClean="0">
                <a:latin typeface="UD デジタル 教科書体 NP-R" panose="02020400000000000000" pitchFamily="18" charset="-128"/>
                <a:ea typeface="UD デジタル 教科書体 NP-R" panose="02020400000000000000" pitchFamily="18" charset="-128"/>
              </a:rPr>
              <a:t>対象。（例：事業税</a:t>
            </a:r>
            <a:r>
              <a:rPr lang="ja-JP" altLang="en-US" sz="1333" dirty="0">
                <a:latin typeface="UD デジタル 教科書体 NP-R" panose="02020400000000000000" pitchFamily="18" charset="-128"/>
                <a:ea typeface="UD デジタル 教科書体 NP-R" panose="02020400000000000000" pitchFamily="18" charset="-128"/>
              </a:rPr>
              <a:t>・鉱産税など</a:t>
            </a:r>
            <a:r>
              <a:rPr lang="en-US" altLang="ja-JP" sz="1333"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1310034" indent="-1310034"/>
            <a:r>
              <a:rPr lang="ja-JP" altLang="en-US" sz="1400" dirty="0">
                <a:latin typeface="UD デジタル 教科書体 NP-R" panose="02020400000000000000" pitchFamily="18" charset="-128"/>
                <a:ea typeface="UD デジタル 教科書体 NP-R" panose="02020400000000000000" pitchFamily="18" charset="-128"/>
              </a:rPr>
              <a:t>　</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② </a:t>
            </a:r>
            <a:r>
              <a:rPr lang="ja-JP" altLang="en-US" sz="1400" b="1" dirty="0">
                <a:latin typeface="UD デジタル 教科書体 NP-R" panose="02020400000000000000" pitchFamily="18" charset="-128"/>
                <a:ea typeface="UD デジタル 教科書体 NP-R" panose="02020400000000000000" pitchFamily="18" charset="-128"/>
              </a:rPr>
              <a:t>財産税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財産の所有という事実に着目して課される租税で、以下の二つに分かれます。</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・一般財産税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財産の全体または純資産を対象。</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・個別財産税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特定種類財産を対象。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endParaRPr lang="ja-JP" altLang="en-US" sz="1400" dirty="0">
              <a:latin typeface="UD デジタル 教科書体 NP-R" panose="02020400000000000000" pitchFamily="18" charset="-128"/>
              <a:ea typeface="UD デジタル 教科書体 NP-R" panose="02020400000000000000" pitchFamily="18" charset="-128"/>
            </a:endParaRPr>
          </a:p>
          <a:p>
            <a:pPr marL="1080000" indent="-10800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③ </a:t>
            </a:r>
            <a:r>
              <a:rPr lang="ja-JP" altLang="en-US" sz="1400" b="1" dirty="0">
                <a:latin typeface="UD デジタル 教科書体 NP-R" panose="02020400000000000000" pitchFamily="18" charset="-128"/>
                <a:ea typeface="UD デジタル 教科書体 NP-R" panose="02020400000000000000" pitchFamily="18" charset="-128"/>
              </a:rPr>
              <a:t>消費税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物品またはサービスを購入・消費するという事実に着目して課される租税。日本で導入されている「消費税（消費税及び地方消費税）」は一般消費税に該当します。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・直接消費税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消費行為そのものを直接対象。（例：ゴルフ場利用税・入湯税など）</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・間接消費税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製造業者や小売人によって納付された租税</a:t>
            </a:r>
            <a:r>
              <a:rPr lang="ja-JP" altLang="en-US" sz="1400" dirty="0" smtClean="0">
                <a:latin typeface="UD デジタル 教科書体 NP-R" panose="02020400000000000000" pitchFamily="18" charset="-128"/>
                <a:ea typeface="UD デジタル 教科書体 NP-R" panose="02020400000000000000" pitchFamily="18" charset="-128"/>
              </a:rPr>
              <a:t>が物品・サービスの価格</a:t>
            </a:r>
            <a:r>
              <a:rPr lang="ja-JP" altLang="en-US" sz="1400" dirty="0">
                <a:latin typeface="UD デジタル 教科書体 NP-R" panose="02020400000000000000" pitchFamily="18" charset="-128"/>
                <a:ea typeface="UD デジタル 教科書体 NP-R" panose="02020400000000000000" pitchFamily="18" charset="-128"/>
              </a:rPr>
              <a:t>に</a:t>
            </a:r>
            <a:r>
              <a:rPr lang="ja-JP" altLang="en-US" sz="1400" dirty="0" smtClean="0">
                <a:latin typeface="UD デジタル 教科書体 NP-R" panose="02020400000000000000" pitchFamily="18" charset="-128"/>
                <a:ea typeface="UD デジタル 教科書体 NP-R" panose="02020400000000000000" pitchFamily="18" charset="-128"/>
              </a:rPr>
              <a:t>含められること</a:t>
            </a:r>
            <a:endParaRPr lang="en-US" altLang="ja-JP" sz="1400" dirty="0" smtClean="0">
              <a:latin typeface="UD デジタル 教科書体 NP-R" panose="02020400000000000000" pitchFamily="18" charset="-128"/>
              <a:ea typeface="UD デジタル 教科書体 NP-R" panose="02020400000000000000" pitchFamily="18" charset="-128"/>
            </a:endParaRP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400" dirty="0" smtClean="0">
                <a:latin typeface="UD デジタル 教科書体 NP-R" panose="02020400000000000000" pitchFamily="18" charset="-128"/>
                <a:ea typeface="UD デジタル 教科書体 NP-R" panose="02020400000000000000" pitchFamily="18" charset="-128"/>
              </a:rPr>
              <a:t>　　　　　　　　 で消費者</a:t>
            </a:r>
            <a:r>
              <a:rPr lang="ja-JP" altLang="en-US" sz="1400" dirty="0">
                <a:latin typeface="UD デジタル 教科書体 NP-R" panose="02020400000000000000" pitchFamily="18" charset="-128"/>
                <a:ea typeface="UD デジタル 教科書体 NP-R" panose="02020400000000000000" pitchFamily="18" charset="-128"/>
              </a:rPr>
              <a:t>に</a:t>
            </a:r>
            <a:r>
              <a:rPr lang="ja-JP" altLang="en-US" sz="1400" dirty="0" smtClean="0">
                <a:latin typeface="UD デジタル 教科書体 NP-R" panose="02020400000000000000" pitchFamily="18" charset="-128"/>
                <a:ea typeface="UD デジタル 教科書体 NP-R" panose="02020400000000000000" pitchFamily="18" charset="-128"/>
              </a:rPr>
              <a:t>転嫁されるもの。</a:t>
            </a:r>
            <a:r>
              <a:rPr lang="ja-JP" altLang="en-US" sz="1400" dirty="0">
                <a:latin typeface="UD デジタル 教科書体 NP-R" panose="02020400000000000000" pitchFamily="18" charset="-128"/>
                <a:ea typeface="UD デジタル 教科書体 NP-R" panose="02020400000000000000" pitchFamily="18" charset="-128"/>
              </a:rPr>
              <a:t>以下の二つに分かれます。</a:t>
            </a: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・個別消費税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物品・サービスの範囲により、特定の物品・サービスのみを</a:t>
            </a:r>
            <a:r>
              <a:rPr lang="ja-JP" altLang="en-US" sz="1400" dirty="0" smtClean="0">
                <a:latin typeface="UD デジタル 教科書体 NP-R" panose="02020400000000000000" pitchFamily="18" charset="-128"/>
                <a:ea typeface="UD デジタル 教科書体 NP-R" panose="02020400000000000000" pitchFamily="18" charset="-128"/>
              </a:rPr>
              <a:t>対象</a:t>
            </a:r>
            <a:endParaRPr lang="en-US" altLang="ja-JP" sz="1400" dirty="0" smtClean="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smtClean="0">
                <a:latin typeface="UD デジタル 教科書体 NP-R" panose="02020400000000000000" pitchFamily="18" charset="-128"/>
                <a:ea typeface="UD デジタル 教科書体 NP-R" panose="02020400000000000000" pitchFamily="18" charset="-128"/>
              </a:rPr>
              <a:t>　　　　　　　　　　　　　　　　　　（例：たばこ税・揮発油税・関税など）</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・一般消費税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すべての物品・サービスを</a:t>
            </a:r>
            <a:r>
              <a:rPr lang="ja-JP" altLang="en-US" sz="1400" dirty="0" smtClean="0">
                <a:latin typeface="UD デジタル 教科書体 NP-R" panose="02020400000000000000" pitchFamily="18" charset="-128"/>
                <a:ea typeface="UD デジタル 教科書体 NP-R" panose="02020400000000000000" pitchFamily="18" charset="-128"/>
              </a:rPr>
              <a:t>対象（消費税）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4233"/>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④ </a:t>
            </a:r>
            <a:r>
              <a:rPr lang="ja-JP" altLang="en-US" sz="1400" b="1" dirty="0">
                <a:latin typeface="UD デジタル 教科書体 NP-R" panose="02020400000000000000" pitchFamily="18" charset="-128"/>
                <a:ea typeface="UD デジタル 教科書体 NP-R" panose="02020400000000000000" pitchFamily="18" charset="-128"/>
              </a:rPr>
              <a:t>流通税</a:t>
            </a:r>
            <a:r>
              <a:rPr lang="en-US" altLang="ja-JP" sz="1400" b="1"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権利の取得・移転等、取引に関する各種の事実的ないし法律的行為を対象とする租税</a:t>
            </a:r>
            <a:r>
              <a:rPr lang="ja-JP" altLang="en-US" sz="1400" dirty="0" smtClean="0">
                <a:latin typeface="UD デジタル 教科書体 NP-R" panose="02020400000000000000" pitchFamily="18" charset="-128"/>
                <a:ea typeface="UD デジタル 教科書体 NP-R" panose="02020400000000000000" pitchFamily="18" charset="-128"/>
              </a:rPr>
              <a:t>。</a:t>
            </a:r>
            <a:endParaRPr lang="en-US" altLang="ja-JP" sz="1400" dirty="0" smtClean="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smtClean="0">
                <a:latin typeface="UD デジタル 教科書体 NP-R" panose="02020400000000000000" pitchFamily="18" charset="-128"/>
                <a:ea typeface="UD デジタル 教科書体 NP-R" panose="02020400000000000000" pitchFamily="18" charset="-128"/>
              </a:rPr>
              <a:t>　　　　　　　　　　　　　　　　　　　　　　　　　（例：登録免許税・印紙税・不動産取得税など）</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443542" y="6136074"/>
            <a:ext cx="8448938" cy="605294"/>
          </a:xfrm>
          <a:prstGeom prst="rect">
            <a:avLst/>
          </a:prstGeom>
          <a:solidFill>
            <a:schemeClr val="bg1">
              <a:alpha val="50000"/>
            </a:schemeClr>
          </a:solidFill>
        </p:spPr>
        <p:txBody>
          <a:bodyPr wrap="square">
            <a:spAutoFit/>
          </a:bodyPr>
          <a:lstStyle/>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普通税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使途を特定せず一般経費に充てる目的で課される</a:t>
            </a:r>
            <a:r>
              <a:rPr lang="ja-JP" altLang="en-US" sz="1400" dirty="0" smtClean="0">
                <a:latin typeface="UD デジタル 教科書体 NP-R" panose="02020400000000000000" pitchFamily="18" charset="-128"/>
                <a:ea typeface="UD デジタル 教科書体 NP-R" panose="02020400000000000000" pitchFamily="18" charset="-128"/>
              </a:rPr>
              <a:t>租税。</a:t>
            </a: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目的税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最初から特定の経費に充てる目的で課される</a:t>
            </a:r>
            <a:r>
              <a:rPr lang="ja-JP" altLang="en-US" sz="1400" dirty="0" smtClean="0">
                <a:latin typeface="UD デジタル 教科書体 NP-R" panose="02020400000000000000" pitchFamily="18" charset="-128"/>
                <a:ea typeface="UD デジタル 教科書体 NP-R" panose="02020400000000000000" pitchFamily="18" charset="-128"/>
              </a:rPr>
              <a:t>租税。</a:t>
            </a:r>
            <a:endParaRPr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10"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1" name="表 10"/>
          <p:cNvGraphicFramePr>
            <a:graphicFrameLocks noGrp="1"/>
          </p:cNvGraphicFramePr>
          <p:nvPr>
            <p:extLst>
              <p:ext uri="{D42A27DB-BD31-4B8C-83A1-F6EECF244321}">
                <p14:modId xmlns:p14="http://schemas.microsoft.com/office/powerpoint/2010/main" val="385766366"/>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４．収得税・財産税・消費税・流通税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697176664"/>
              </p:ext>
            </p:extLst>
          </p:nvPr>
        </p:nvGraphicFramePr>
        <p:xfrm>
          <a:off x="179512" y="573007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５．普通税と目的税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4082878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285601730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3059096355"/>
              </p:ext>
            </p:extLst>
          </p:nvPr>
        </p:nvGraphicFramePr>
        <p:xfrm>
          <a:off x="168194" y="1211775"/>
          <a:ext cx="8885028" cy="4233449"/>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43346">
                  <a:extLst>
                    <a:ext uri="{9D8B030D-6E8A-4147-A177-3AD203B41FA5}">
                      <a16:colId xmlns:a16="http://schemas.microsoft.com/office/drawing/2014/main" val="183923811"/>
                    </a:ext>
                  </a:extLst>
                </a:gridCol>
                <a:gridCol w="936104">
                  <a:extLst>
                    <a:ext uri="{9D8B030D-6E8A-4147-A177-3AD203B41FA5}">
                      <a16:colId xmlns:a16="http://schemas.microsoft.com/office/drawing/2014/main" val="802292303"/>
                    </a:ext>
                  </a:extLst>
                </a:gridCol>
                <a:gridCol w="3640404">
                  <a:extLst>
                    <a:ext uri="{9D8B030D-6E8A-4147-A177-3AD203B41FA5}">
                      <a16:colId xmlns:a16="http://schemas.microsoft.com/office/drawing/2014/main" val="1886794608"/>
                    </a:ext>
                  </a:extLst>
                </a:gridCol>
                <a:gridCol w="4065174">
                  <a:extLst>
                    <a:ext uri="{9D8B030D-6E8A-4147-A177-3AD203B41FA5}">
                      <a16:colId xmlns:a16="http://schemas.microsoft.com/office/drawing/2014/main" val="2759127446"/>
                    </a:ext>
                  </a:extLst>
                </a:gridCol>
              </a:tblGrid>
              <a:tr h="474553">
                <a:tc gridSpan="3">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500240">
                <a:tc gridSpan="2">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・国内に住所を有する個人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・現在まで引き続き１年以上居所を有する個人</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865951350"/>
                  </a:ext>
                </a:extLst>
              </a:tr>
              <a:tr h="698360">
                <a:tc>
                  <a:txBody>
                    <a:bodyPr/>
                    <a:lstStyle/>
                    <a:p>
                      <a:pPr algn="l"/>
                      <a:endParaRPr kumimoji="1" lang="ja-JP" altLang="en-US" sz="1400" dirty="0">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非永住者</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・日本国籍を有しておらず、かつ、過去</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年以内において国内に住所又は居所を有していた期間の合計が５年以下である個人</a:t>
                      </a:r>
                      <a:endPar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・国外源泉所得（国内払い・国内送金分に限る）</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7824400"/>
                  </a:ext>
                </a:extLst>
              </a:tr>
              <a:tr h="371095">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非居住者</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dirty="0"/>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・居住者以外の</a:t>
                      </a:r>
                      <a:r>
                        <a:rPr kumimoji="1" lang="ja-JP" altLang="en-US" sz="1300" b="0" dirty="0" smtClean="0">
                          <a:solidFill>
                            <a:schemeClr val="tx1"/>
                          </a:solidFill>
                          <a:latin typeface="UD デジタル 教科書体 NP-R" panose="02020400000000000000" pitchFamily="18" charset="-128"/>
                          <a:ea typeface="UD デジタル 教科書体 NP-R" panose="02020400000000000000" pitchFamily="18" charset="-128"/>
                        </a:rPr>
                        <a:t>個人</a:t>
                      </a:r>
                      <a:endPar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63454926"/>
                  </a:ext>
                </a:extLst>
              </a:tr>
              <a:tr h="1490841">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・国内において支払われる内国法人に係る所得税の課税標準（所得税法第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174</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条）に掲げる利子等、配当等、給付補てん金、利息、利益、差益、利益の分配金及び賞金</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12</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68541287"/>
                  </a:ext>
                </a:extLst>
              </a:tr>
              <a:tr h="698360">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・国内源泉所得のうち特定のもの</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73451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1158295041"/>
              </p:ext>
            </p:extLst>
          </p:nvPr>
        </p:nvGraphicFramePr>
        <p:xfrm>
          <a:off x="609600" y="692696"/>
          <a:ext cx="7922840" cy="590465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564708">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奈良</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この頃の税は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飛鳥時代と同じ、租・庸・調・雑徭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でした。奈良時代になると税が都に集められて、壮大な平城京が建築され、都を中心に華やかな文化が栄えましたが、奈良時代中期になると、重い税の負担に耐えかね口分田を捨てて逃亡する者も現れ、次第に荒れた田畑が増加していきました。</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そこで朝廷は、新しく農地を開いたものに永久的に土地の私有を認める「墾田永年私財法」（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743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年）を制定して、税制の立て直しを図ろうとしました。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421751">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平安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世紀になると、班田収授法が崩れ、各地に大きな寺社や貴族の領有地である荘園ができ（公地公民の制度が崩れはじめる）、農民に荘園を管理する領主から</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年貢、公事</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（くじ）</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、夫役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（ぶやく）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という税が課されました。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年貢</a:t>
                      </a:r>
                      <a:r>
                        <a:rPr kumimoji="1" lang="ja-JP" altLang="en-US" sz="140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：荘園領主・封建領主が農民に課した租税。原則として田の年貢は米、畑の年貢は現物と金納。</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公事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：年貢・所当・官物と呼ばれた租税を除いた全ての雑税</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（ぞうぜい）</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、例えば、糸・布・炭・野菜などの手工業製品や特産品を納めること。</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夫役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：労働で納める税。公事の中でも人的な賦課の部分を夫役と呼んで、その他の公事（雑公事とも呼ばれる）と区別したもの。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r h="19181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鎌倉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守護や地頭、荘園領主などの保護の下で、経済が発達した時代で、農民には、年貢のほかに公事と夫役が課せられました。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また、人々が集まる場所には市場が生まれ、それに伴い、商工業者が集まって「座（同業組合）」ができ生産や販売を独占する代りに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座役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（ざやく）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という税を、製品や貨幣で荘園領主に納めていました。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座役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：中世、販売の独占や関銭の免除などの特権を与えられる代わりに、本所である幕府・領主・寺社などから座に課せられた労役奉仕や市座銭など</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の税。</a:t>
                      </a:r>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553184665"/>
                  </a:ext>
                </a:extLst>
              </a:tr>
            </a:tbl>
          </a:graphicData>
        </a:graphic>
      </p:graphicFrame>
    </p:spTree>
    <p:extLst>
      <p:ext uri="{BB962C8B-B14F-4D97-AF65-F5344CB8AC3E}">
        <p14:creationId xmlns:p14="http://schemas.microsoft.com/office/powerpoint/2010/main" val="2109497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859586" y="3342571"/>
            <a:ext cx="2080231" cy="374461"/>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■所得税の速算表</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5" y="908720"/>
            <a:ext cx="8944995" cy="23493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～所得税の税率～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所得が多くなるほど税率が高くなる</a:t>
            </a:r>
            <a:r>
              <a:rPr lang="ja-JP" altLang="en-US" sz="1517" b="1" dirty="0">
                <a:latin typeface="UD デジタル 教科書体 NP-R" panose="02020400000000000000" pitchFamily="18" charset="-128"/>
                <a:ea typeface="UD デジタル 教科書体 NP-R" panose="02020400000000000000" pitchFamily="18" charset="-128"/>
              </a:rPr>
              <a:t>“超過累進税率”</a:t>
            </a:r>
            <a:r>
              <a:rPr lang="ja-JP" altLang="en-US" sz="1517" dirty="0">
                <a:latin typeface="UD デジタル 教科書体 NP-R" panose="02020400000000000000" pitchFamily="18" charset="-128"/>
                <a:ea typeface="UD デジタル 教科書体 NP-R" panose="02020400000000000000" pitchFamily="18" charset="-128"/>
              </a:rPr>
              <a:t>になっています。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分離課税に対するものなどを除くと、５％から</a:t>
            </a:r>
            <a:r>
              <a:rPr lang="en-US" altLang="ja-JP" sz="1517" dirty="0">
                <a:latin typeface="UD デジタル 教科書体 NP-R" panose="02020400000000000000" pitchFamily="18" charset="-128"/>
                <a:ea typeface="UD デジタル 教科書体 NP-R" panose="02020400000000000000" pitchFamily="18" charset="-128"/>
              </a:rPr>
              <a:t>45</a:t>
            </a:r>
            <a:r>
              <a:rPr lang="ja-JP" altLang="en-US" sz="1517" dirty="0">
                <a:latin typeface="UD デジタル 教科書体 NP-R" panose="02020400000000000000" pitchFamily="18" charset="-128"/>
                <a:ea typeface="UD デジタル 教科書体 NP-R" panose="02020400000000000000" pitchFamily="18" charset="-128"/>
              </a:rPr>
              <a:t>％の７段階に区分され、例えば、課税所得が</a:t>
            </a:r>
            <a:r>
              <a:rPr lang="en-US" altLang="ja-JP" sz="1517" dirty="0">
                <a:latin typeface="UD デジタル 教科書体 NP-R" panose="02020400000000000000" pitchFamily="18" charset="-128"/>
                <a:ea typeface="UD デジタル 教科書体 NP-R" panose="02020400000000000000" pitchFamily="18" charset="-128"/>
              </a:rPr>
              <a:t>200</a:t>
            </a:r>
            <a:r>
              <a:rPr lang="ja-JP" altLang="en-US" sz="1517" dirty="0">
                <a:latin typeface="UD デジタル 教科書体 NP-R" panose="02020400000000000000" pitchFamily="18" charset="-128"/>
                <a:ea typeface="UD デジタル 教科書体 NP-R" panose="02020400000000000000" pitchFamily="18" charset="-128"/>
              </a:rPr>
              <a:t>万円の場合、そのうち</a:t>
            </a:r>
            <a:r>
              <a:rPr lang="en-US" altLang="ja-JP" sz="1517" dirty="0">
                <a:latin typeface="UD デジタル 教科書体 NP-R" panose="02020400000000000000" pitchFamily="18" charset="-128"/>
                <a:ea typeface="UD デジタル 教科書体 NP-R" panose="02020400000000000000" pitchFamily="18" charset="-128"/>
              </a:rPr>
              <a:t>195</a:t>
            </a:r>
            <a:r>
              <a:rPr lang="ja-JP" altLang="en-US" sz="1517" dirty="0">
                <a:latin typeface="UD デジタル 教科書体 NP-R" panose="02020400000000000000" pitchFamily="18" charset="-128"/>
                <a:ea typeface="UD デジタル 教科書体 NP-R" panose="02020400000000000000" pitchFamily="18" charset="-128"/>
              </a:rPr>
              <a:t>万円に</a:t>
            </a:r>
            <a:r>
              <a:rPr lang="en-US" altLang="ja-JP" sz="1517" dirty="0">
                <a:latin typeface="UD デジタル 教科書体 NP-R" panose="02020400000000000000" pitchFamily="18" charset="-128"/>
                <a:ea typeface="UD デジタル 教科書体 NP-R" panose="02020400000000000000" pitchFamily="18" charset="-128"/>
              </a:rPr>
              <a:t>5</a:t>
            </a:r>
            <a:r>
              <a:rPr lang="ja-JP" altLang="en-US" sz="1517" dirty="0">
                <a:latin typeface="UD デジタル 教科書体 NP-R" panose="02020400000000000000" pitchFamily="18" charset="-128"/>
                <a:ea typeface="UD デジタル 教科書体 NP-R" panose="02020400000000000000" pitchFamily="18" charset="-128"/>
              </a:rPr>
              <a:t>％、残り</a:t>
            </a:r>
            <a:r>
              <a:rPr lang="en-US" altLang="ja-JP" sz="1517" dirty="0">
                <a:latin typeface="UD デジタル 教科書体 NP-R" panose="02020400000000000000" pitchFamily="18" charset="-128"/>
                <a:ea typeface="UD デジタル 教科書体 NP-R" panose="02020400000000000000" pitchFamily="18" charset="-128"/>
              </a:rPr>
              <a:t>5</a:t>
            </a:r>
            <a:r>
              <a:rPr lang="ja-JP" altLang="en-US" sz="1517" dirty="0">
                <a:latin typeface="UD デジタル 教科書体 NP-R" panose="02020400000000000000" pitchFamily="18" charset="-128"/>
                <a:ea typeface="UD デジタル 教科書体 NP-R" panose="02020400000000000000" pitchFamily="18" charset="-128"/>
              </a:rPr>
              <a:t>万円に</a:t>
            </a:r>
            <a:r>
              <a:rPr lang="en-US" altLang="ja-JP" sz="1517" dirty="0">
                <a:latin typeface="UD デジタル 教科書体 NP-R" panose="02020400000000000000" pitchFamily="18" charset="-128"/>
                <a:ea typeface="UD デジタル 教科書体 NP-R" panose="02020400000000000000" pitchFamily="18" charset="-128"/>
              </a:rPr>
              <a:t>10</a:t>
            </a:r>
            <a:r>
              <a:rPr lang="ja-JP" altLang="en-US" sz="1517" dirty="0">
                <a:latin typeface="UD デジタル 教科書体 NP-R" panose="02020400000000000000" pitchFamily="18" charset="-128"/>
                <a:ea typeface="UD デジタル 教科書体 NP-R" panose="02020400000000000000" pitchFamily="18" charset="-128"/>
              </a:rPr>
              <a:t>％の所得税が課され、税額は合計</a:t>
            </a:r>
            <a:r>
              <a:rPr lang="en-US" altLang="ja-JP" sz="1517" dirty="0">
                <a:latin typeface="UD デジタル 教科書体 NP-R" panose="02020400000000000000" pitchFamily="18" charset="-128"/>
                <a:ea typeface="UD デジタル 教科書体 NP-R" panose="02020400000000000000" pitchFamily="18" charset="-128"/>
              </a:rPr>
              <a:t>102,500</a:t>
            </a:r>
            <a:r>
              <a:rPr lang="ja-JP" altLang="en-US" sz="1517" dirty="0">
                <a:latin typeface="UD デジタル 教科書体 NP-R" panose="02020400000000000000" pitchFamily="18" charset="-128"/>
                <a:ea typeface="UD デジタル 教科書体 NP-R" panose="02020400000000000000" pitchFamily="18" charset="-128"/>
              </a:rPr>
              <a:t>円となります。速算表を使用すれば、より簡単に税額を求められます（課税所得</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税率－控除額＝税額）。</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また、東日本大震災からの復興のための施策の財源確保を目的に、平成</a:t>
            </a:r>
            <a:r>
              <a:rPr lang="en-US" altLang="ja-JP" sz="1517" dirty="0">
                <a:latin typeface="UD デジタル 教科書体 NP-R" panose="02020400000000000000" pitchFamily="18" charset="-128"/>
                <a:ea typeface="UD デジタル 教科書体 NP-R" panose="02020400000000000000" pitchFamily="18" charset="-128"/>
              </a:rPr>
              <a:t>25</a:t>
            </a:r>
            <a:r>
              <a:rPr lang="ja-JP" altLang="en-US" sz="1517" dirty="0">
                <a:latin typeface="UD デジタル 教科書体 NP-R" panose="02020400000000000000" pitchFamily="18" charset="-128"/>
                <a:ea typeface="UD デジタル 教科書体 NP-R" panose="02020400000000000000" pitchFamily="18" charset="-128"/>
              </a:rPr>
              <a:t>年１月から令和</a:t>
            </a:r>
            <a:r>
              <a:rPr lang="en-US" altLang="ja-JP" sz="1517" dirty="0">
                <a:latin typeface="UD デジタル 教科書体 NP-R" panose="02020400000000000000" pitchFamily="18" charset="-128"/>
                <a:ea typeface="UD デジタル 教科書体 NP-R" panose="02020400000000000000" pitchFamily="18" charset="-128"/>
              </a:rPr>
              <a:t>19</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2037</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月まで復興特別所得税（所得税</a:t>
            </a:r>
            <a:r>
              <a:rPr lang="en-US" altLang="ja-JP" sz="1517" dirty="0">
                <a:latin typeface="UD デジタル 教科書体 NP-R" panose="02020400000000000000" pitchFamily="18" charset="-128"/>
                <a:ea typeface="UD デジタル 教科書体 NP-R" panose="02020400000000000000" pitchFamily="18" charset="-128"/>
              </a:rPr>
              <a:t>×2.1</a:t>
            </a:r>
            <a:r>
              <a:rPr lang="ja-JP" altLang="en-US" sz="1517" dirty="0">
                <a:latin typeface="UD デジタル 教科書体 NP-R" panose="02020400000000000000" pitchFamily="18" charset="-128"/>
                <a:ea typeface="UD デジタル 教科書体 NP-R" panose="02020400000000000000" pitchFamily="18" charset="-128"/>
              </a:rPr>
              <a:t>％）を徴収することとしています。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8" name="表 7"/>
          <p:cNvGraphicFramePr>
            <a:graphicFrameLocks noGrp="1"/>
          </p:cNvGraphicFramePr>
          <p:nvPr>
            <p:extLst>
              <p:ext uri="{D42A27DB-BD31-4B8C-83A1-F6EECF244321}">
                <p14:modId xmlns:p14="http://schemas.microsoft.com/office/powerpoint/2010/main" val="815929506"/>
              </p:ext>
            </p:extLst>
          </p:nvPr>
        </p:nvGraphicFramePr>
        <p:xfrm>
          <a:off x="931611" y="3748675"/>
          <a:ext cx="7312797" cy="263265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464370">
                  <a:extLst>
                    <a:ext uri="{9D8B030D-6E8A-4147-A177-3AD203B41FA5}">
                      <a16:colId xmlns:a16="http://schemas.microsoft.com/office/drawing/2014/main" val="1942539541"/>
                    </a:ext>
                  </a:extLst>
                </a:gridCol>
                <a:gridCol w="1976220">
                  <a:extLst>
                    <a:ext uri="{9D8B030D-6E8A-4147-A177-3AD203B41FA5}">
                      <a16:colId xmlns:a16="http://schemas.microsoft.com/office/drawing/2014/main" val="3168726381"/>
                    </a:ext>
                  </a:extLst>
                </a:gridCol>
                <a:gridCol w="1872207">
                  <a:extLst>
                    <a:ext uri="{9D8B030D-6E8A-4147-A177-3AD203B41FA5}">
                      <a16:colId xmlns:a16="http://schemas.microsoft.com/office/drawing/2014/main" val="613014329"/>
                    </a:ext>
                  </a:extLst>
                </a:gridCol>
              </a:tblGrid>
              <a:tr h="34660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課税される所得</a:t>
                      </a:r>
                      <a:r>
                        <a:rPr kumimoji="1" lang="ja-JP" altLang="en-US" sz="1400" b="0" dirty="0" smtClean="0">
                          <a:solidFill>
                            <a:schemeClr val="tx1"/>
                          </a:solidFill>
                          <a:latin typeface="UD デジタル 教科書体 NP-R" panose="02020400000000000000" pitchFamily="18" charset="-128"/>
                          <a:ea typeface="UD デジタル 教科書体 NP-R" panose="02020400000000000000" pitchFamily="18" charset="-128"/>
                        </a:rPr>
                        <a:t>金額</a:t>
                      </a:r>
                      <a:r>
                        <a:rPr kumimoji="1" lang="ja-JP" altLang="en-US" sz="1000" b="0" dirty="0" smtClean="0">
                          <a:solidFill>
                            <a:schemeClr val="tx1"/>
                          </a:solidFill>
                          <a:latin typeface="UD デジタル 教科書体 NP-R" panose="02020400000000000000" pitchFamily="18" charset="-128"/>
                          <a:ea typeface="UD デジタル 教科書体 NP-R" panose="02020400000000000000" pitchFamily="18" charset="-128"/>
                        </a:rPr>
                        <a:t>（千円未満の端数切り捨て）</a:t>
                      </a:r>
                      <a:endPar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控除額</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094442624"/>
                  </a:ext>
                </a:extLst>
              </a:tr>
              <a:tr h="326579">
                <a:tc>
                  <a:txBody>
                    <a:bodyPr/>
                    <a:lstStyle/>
                    <a:p>
                      <a:pPr algn="l"/>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400" b="0" dirty="0" smtClean="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400" b="0" dirty="0" smtClean="0">
                          <a:solidFill>
                            <a:schemeClr val="tx1"/>
                          </a:solidFill>
                          <a:latin typeface="UD デジタル 教科書体 N-R" panose="02020400000000000000" pitchFamily="17" charset="-128"/>
                          <a:ea typeface="UD デジタル 教科書体 N-R" panose="02020400000000000000" pitchFamily="17" charset="-128"/>
                        </a:rPr>
                        <a:t>1,000</a:t>
                      </a:r>
                      <a:r>
                        <a:rPr kumimoji="1" lang="ja-JP" altLang="en-US" sz="1400" b="0" dirty="0" smtClean="0">
                          <a:solidFill>
                            <a:schemeClr val="tx1"/>
                          </a:solidFill>
                          <a:latin typeface="UD デジタル 教科書体 N-R" panose="02020400000000000000" pitchFamily="17" charset="-128"/>
                          <a:ea typeface="UD デジタル 教科書体 N-R" panose="02020400000000000000" pitchFamily="17" charset="-128"/>
                        </a:rPr>
                        <a:t>円から</a:t>
                      </a:r>
                      <a:r>
                        <a:rPr kumimoji="1" lang="en-US" altLang="ja-JP" sz="1400" b="0" dirty="0" smtClean="0">
                          <a:solidFill>
                            <a:schemeClr val="tx1"/>
                          </a:solidFill>
                          <a:latin typeface="UD デジタル 教科書体 N-R" panose="02020400000000000000" pitchFamily="17" charset="-128"/>
                          <a:ea typeface="UD デジタル 教科書体 N-R" panose="02020400000000000000" pitchFamily="17" charset="-128"/>
                        </a:rPr>
                        <a:t>1,949,000</a:t>
                      </a:r>
                      <a:r>
                        <a:rPr kumimoji="1" lang="ja-JP" altLang="en-US" sz="1400" b="0" dirty="0" smtClean="0">
                          <a:solidFill>
                            <a:schemeClr val="tx1"/>
                          </a:solidFill>
                          <a:latin typeface="UD デジタル 教科書体 N-R" panose="02020400000000000000" pitchFamily="17" charset="-128"/>
                          <a:ea typeface="UD デジタル 教科書体 N-R" panose="02020400000000000000" pitchFamily="17" charset="-128"/>
                        </a:rPr>
                        <a:t>円まで</a:t>
                      </a: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５％</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429998342"/>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smtClean="0">
                          <a:latin typeface="UD デジタル 教科書体 N-R" panose="02020400000000000000" pitchFamily="17" charset="-128"/>
                          <a:ea typeface="UD デジタル 教科書体 N-R" panose="02020400000000000000" pitchFamily="17" charset="-128"/>
                        </a:rPr>
                        <a:t>1,950,000</a:t>
                      </a:r>
                      <a:r>
                        <a:rPr lang="ja-JP" altLang="en-US" sz="1400" b="0" dirty="0" smtClean="0">
                          <a:latin typeface="UD デジタル 教科書体 N-R" panose="02020400000000000000" pitchFamily="17" charset="-128"/>
                          <a:ea typeface="UD デジタル 教科書体 N-R" panose="02020400000000000000" pitchFamily="17" charset="-128"/>
                        </a:rPr>
                        <a:t>円から</a:t>
                      </a:r>
                      <a:r>
                        <a:rPr lang="en-US" altLang="ja-JP" sz="1400" b="0" dirty="0" smtClean="0">
                          <a:latin typeface="UD デジタル 教科書体 N-R" panose="02020400000000000000" pitchFamily="17" charset="-128"/>
                          <a:ea typeface="UD デジタル 教科書体 N-R" panose="02020400000000000000" pitchFamily="17" charset="-128"/>
                        </a:rPr>
                        <a:t>3,299,000</a:t>
                      </a:r>
                      <a:r>
                        <a:rPr lang="ja-JP" altLang="en-US" sz="1400" b="0" dirty="0" smtClean="0">
                          <a:latin typeface="UD デジタル 教科書体 N-R" panose="02020400000000000000" pitchFamily="17" charset="-128"/>
                          <a:ea typeface="UD デジタル 教科書体 N-R" panose="02020400000000000000" pitchFamily="17" charset="-128"/>
                        </a:rPr>
                        <a:t>円まで</a:t>
                      </a:r>
                      <a:endParaRPr lang="ja-JP" altLang="en-US" sz="1400" b="0" dirty="0">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97,500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62020291"/>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smtClean="0">
                          <a:latin typeface="UD デジタル 教科書体 N-R" panose="02020400000000000000" pitchFamily="17" charset="-128"/>
                          <a:ea typeface="UD デジタル 教科書体 N-R" panose="02020400000000000000" pitchFamily="17" charset="-128"/>
                        </a:rPr>
                        <a:t>3,300,000</a:t>
                      </a:r>
                      <a:r>
                        <a:rPr kumimoji="1" lang="ja-JP" altLang="en-US" sz="1400" b="0" dirty="0" smtClean="0">
                          <a:latin typeface="UD デジタル 教科書体 N-R" panose="02020400000000000000" pitchFamily="17" charset="-128"/>
                          <a:ea typeface="UD デジタル 教科書体 N-R" panose="02020400000000000000" pitchFamily="17" charset="-128"/>
                        </a:rPr>
                        <a:t>円から</a:t>
                      </a:r>
                      <a:r>
                        <a:rPr kumimoji="1" lang="en-US" altLang="ja-JP" sz="1400" b="0" dirty="0" smtClean="0">
                          <a:latin typeface="UD デジタル 教科書体 N-R" panose="02020400000000000000" pitchFamily="17" charset="-128"/>
                          <a:ea typeface="UD デジタル 教科書体 N-R" panose="02020400000000000000" pitchFamily="17" charset="-128"/>
                        </a:rPr>
                        <a:t>6,949,000</a:t>
                      </a:r>
                      <a:r>
                        <a:rPr kumimoji="1" lang="ja-JP" altLang="en-US" sz="1400" b="0" dirty="0" smtClean="0">
                          <a:latin typeface="UD デジタル 教科書体 N-R" panose="02020400000000000000" pitchFamily="17" charset="-128"/>
                          <a:ea typeface="UD デジタル 教科書体 N-R" panose="02020400000000000000" pitchFamily="17" charset="-128"/>
                        </a:rPr>
                        <a:t>円まで</a:t>
                      </a:r>
                      <a:endParaRPr kumimoji="1" lang="ja-JP" altLang="en-US" sz="1400" b="0" dirty="0">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427,500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227074747"/>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smtClean="0">
                          <a:latin typeface="UD デジタル 教科書体 N-R" panose="02020400000000000000" pitchFamily="17" charset="-128"/>
                          <a:ea typeface="UD デジタル 教科書体 N-R" panose="02020400000000000000" pitchFamily="17" charset="-128"/>
                        </a:rPr>
                        <a:t>6,950,000</a:t>
                      </a:r>
                      <a:r>
                        <a:rPr kumimoji="1" lang="ja-JP" altLang="en-US" sz="1400" b="0" dirty="0" smtClean="0">
                          <a:latin typeface="UD デジタル 教科書体 N-R" panose="02020400000000000000" pitchFamily="17" charset="-128"/>
                          <a:ea typeface="UD デジタル 教科書体 N-R" panose="02020400000000000000" pitchFamily="17" charset="-128"/>
                        </a:rPr>
                        <a:t>円から</a:t>
                      </a:r>
                      <a:r>
                        <a:rPr kumimoji="1" lang="en-US" altLang="ja-JP" sz="1400" b="0" dirty="0" smtClean="0">
                          <a:latin typeface="UD デジタル 教科書体 N-R" panose="02020400000000000000" pitchFamily="17" charset="-128"/>
                          <a:ea typeface="UD デジタル 教科書体 N-R" panose="02020400000000000000" pitchFamily="17" charset="-128"/>
                        </a:rPr>
                        <a:t>8,999,000</a:t>
                      </a:r>
                      <a:r>
                        <a:rPr kumimoji="1" lang="ja-JP" altLang="en-US" sz="1400" b="0" dirty="0" smtClean="0">
                          <a:latin typeface="UD デジタル 教科書体 N-R" panose="02020400000000000000" pitchFamily="17" charset="-128"/>
                          <a:ea typeface="UD デジタル 教科書体 N-R" panose="02020400000000000000" pitchFamily="17" charset="-128"/>
                        </a:rPr>
                        <a:t>円まで</a:t>
                      </a:r>
                      <a:endParaRPr kumimoji="1" lang="ja-JP" altLang="en-US" sz="1400" b="0" dirty="0">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636,000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39274283"/>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ja-JP" altLang="en-US" sz="1400" b="0" baseline="0" dirty="0" smtClean="0">
                          <a:latin typeface="UD デジタル 教科書体 N-R" panose="02020400000000000000" pitchFamily="17" charset="-128"/>
                          <a:ea typeface="UD デジタル 教科書体 N-R" panose="02020400000000000000" pitchFamily="17" charset="-128"/>
                        </a:rPr>
                        <a:t> </a:t>
                      </a:r>
                      <a:r>
                        <a:rPr lang="en-US" altLang="ja-JP" sz="1400" b="0" dirty="0" smtClean="0">
                          <a:latin typeface="UD デジタル 教科書体 N-R" panose="02020400000000000000" pitchFamily="17" charset="-128"/>
                          <a:ea typeface="UD デジタル 教科書体 N-R" panose="02020400000000000000" pitchFamily="17" charset="-128"/>
                        </a:rPr>
                        <a:t>9,000,000</a:t>
                      </a:r>
                      <a:r>
                        <a:rPr lang="ja-JP" altLang="en-US" sz="1400" b="0" dirty="0" smtClean="0">
                          <a:latin typeface="UD デジタル 教科書体 N-R" panose="02020400000000000000" pitchFamily="17" charset="-128"/>
                          <a:ea typeface="UD デジタル 教科書体 N-R" panose="02020400000000000000" pitchFamily="17" charset="-128"/>
                        </a:rPr>
                        <a:t>円から</a:t>
                      </a:r>
                      <a:r>
                        <a:rPr lang="en-US" altLang="ja-JP" sz="1400" b="0" dirty="0" smtClean="0">
                          <a:latin typeface="UD デジタル 教科書体 N-R" panose="02020400000000000000" pitchFamily="17" charset="-128"/>
                          <a:ea typeface="UD デジタル 教科書体 N-R" panose="02020400000000000000" pitchFamily="17" charset="-128"/>
                        </a:rPr>
                        <a:t>17,999,000</a:t>
                      </a:r>
                      <a:r>
                        <a:rPr lang="ja-JP" altLang="en-US" sz="1400" b="0" dirty="0" smtClean="0">
                          <a:latin typeface="UD デジタル 教科書体 N-R" panose="02020400000000000000" pitchFamily="17" charset="-128"/>
                          <a:ea typeface="UD デジタル 教科書体 N-R" panose="02020400000000000000" pitchFamily="17" charset="-128"/>
                        </a:rPr>
                        <a:t>円まで</a:t>
                      </a:r>
                      <a:endParaRPr lang="ja-JP" altLang="en-US" sz="1400" b="0" dirty="0">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33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68876054"/>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smtClean="0">
                          <a:latin typeface="UD デジタル 教科書体 N-R" panose="02020400000000000000" pitchFamily="17" charset="-128"/>
                          <a:ea typeface="UD デジタル 教科書体 N-R" panose="02020400000000000000" pitchFamily="17" charset="-128"/>
                        </a:rPr>
                        <a:t>18,000,000</a:t>
                      </a:r>
                      <a:r>
                        <a:rPr lang="ja-JP" altLang="en-US" sz="1400" b="0" dirty="0" smtClean="0">
                          <a:latin typeface="UD デジタル 教科書体 N-R" panose="02020400000000000000" pitchFamily="17" charset="-128"/>
                          <a:ea typeface="UD デジタル 教科書体 N-R" panose="02020400000000000000" pitchFamily="17" charset="-128"/>
                        </a:rPr>
                        <a:t>円から</a:t>
                      </a:r>
                      <a:r>
                        <a:rPr lang="en-US" altLang="ja-JP" sz="1400" b="0" dirty="0" smtClean="0">
                          <a:latin typeface="UD デジタル 教科書体 N-R" panose="02020400000000000000" pitchFamily="17" charset="-128"/>
                          <a:ea typeface="UD デジタル 教科書体 N-R" panose="02020400000000000000" pitchFamily="17" charset="-128"/>
                        </a:rPr>
                        <a:t>39,999,000</a:t>
                      </a:r>
                      <a:r>
                        <a:rPr lang="ja-JP" altLang="en-US" sz="1400" b="0" dirty="0" smtClean="0">
                          <a:latin typeface="UD デジタル 教科書体 N-R" panose="02020400000000000000" pitchFamily="17" charset="-128"/>
                          <a:ea typeface="UD デジタル 教科書体 N-R" panose="02020400000000000000" pitchFamily="17" charset="-128"/>
                        </a:rPr>
                        <a:t>円まで</a:t>
                      </a:r>
                      <a:endParaRPr lang="ja-JP" altLang="en-US" sz="1400" b="0" dirty="0">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34188038"/>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smtClean="0">
                          <a:latin typeface="UD デジタル 教科書体 N-R" panose="02020400000000000000" pitchFamily="17" charset="-128"/>
                          <a:ea typeface="UD デジタル 教科書体 N-R" panose="02020400000000000000" pitchFamily="17" charset="-128"/>
                        </a:rPr>
                        <a:t>40,000,000</a:t>
                      </a:r>
                      <a:r>
                        <a:rPr kumimoji="1" lang="ja-JP" altLang="en-US" sz="1400" b="0" dirty="0" smtClean="0">
                          <a:latin typeface="UD デジタル 教科書体 N-R" panose="02020400000000000000" pitchFamily="17" charset="-128"/>
                          <a:ea typeface="UD デジタル 教科書体 N-R" panose="02020400000000000000" pitchFamily="17" charset="-128"/>
                        </a:rPr>
                        <a:t>円以上</a:t>
                      </a:r>
                      <a:endParaRPr kumimoji="1" lang="ja-JP" altLang="en-US" sz="1400" b="0" dirty="0">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88625138"/>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440845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238642105"/>
              </p:ext>
            </p:extLst>
          </p:nvPr>
        </p:nvGraphicFramePr>
        <p:xfrm>
          <a:off x="467544" y="105273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給与所得者で確定申告が必要な人</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給与の年間収入金額が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１か所から給与の支払を受けている人で、給与所得及び退職所得以外の所得の金額の合計額が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２か所以上から給与の支払を受けている人で、主たる給与以外の給与の収入金額と給与所得及び退職所得以外の</a:t>
                      </a:r>
                      <a:r>
                        <a:rPr kumimoji="1" lang="ja-JP" altLang="en-US" sz="1400" b="0" dirty="0" smtClean="0">
                          <a:solidFill>
                            <a:schemeClr val="tx1"/>
                          </a:solidFill>
                          <a:latin typeface="UD デジタル 教科書体 NP-R" panose="02020400000000000000" pitchFamily="18" charset="-128"/>
                          <a:ea typeface="UD デジタル 教科書体 NP-R" panose="02020400000000000000" pitchFamily="18" charset="-128"/>
                        </a:rPr>
                        <a:t>所得金額</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万円を超える人（給与所得の収入金額から、雑損控除、医療費控除、寄附金控除、基礎控除以外の各所得控除の合計額を差し引いた金額が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150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万円以下で、給与所得及び退職所得以外の</a:t>
                      </a:r>
                      <a:r>
                        <a:rPr kumimoji="1" lang="ja-JP" altLang="en-US" sz="1400" b="0" dirty="0" smtClean="0">
                          <a:solidFill>
                            <a:schemeClr val="tx1"/>
                          </a:solidFill>
                          <a:latin typeface="UD デジタル 教科書体 NP-R" panose="02020400000000000000" pitchFamily="18" charset="-128"/>
                          <a:ea typeface="UD デジタル 教科書体 NP-R" panose="02020400000000000000" pitchFamily="18" charset="-128"/>
                        </a:rPr>
                        <a:t>所得金額</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万円以下の人を除く）</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④ 同族会社の役員などで、その同族会社から貸付金の利子や資産の賃貸料などを受け取っている人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⑤ 災害減免法により源泉徴収の猶予などを受けている人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⑥ 源泉徴収義務のない者から給与等の支払を受けている人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⑦</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退職所得について正規の方法で税額を計算した場合に、その税額が源泉徴収された金額よりも多くなる人</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94986475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9394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696011"/>
            <a:ext cx="8944995" cy="3744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～法人税の税率～</a:t>
            </a:r>
          </a:p>
        </p:txBody>
      </p:sp>
      <p:graphicFrame>
        <p:nvGraphicFramePr>
          <p:cNvPr id="17" name="表 16"/>
          <p:cNvGraphicFramePr>
            <a:graphicFrameLocks noGrp="1"/>
          </p:cNvGraphicFramePr>
          <p:nvPr>
            <p:extLst>
              <p:ext uri="{D42A27DB-BD31-4B8C-83A1-F6EECF244321}">
                <p14:modId xmlns:p14="http://schemas.microsoft.com/office/powerpoint/2010/main" val="3011011817"/>
              </p:ext>
            </p:extLst>
          </p:nvPr>
        </p:nvGraphicFramePr>
        <p:xfrm>
          <a:off x="129485" y="3064856"/>
          <a:ext cx="8885029" cy="371102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779740">
                  <a:extLst>
                    <a:ext uri="{9D8B030D-6E8A-4147-A177-3AD203B41FA5}">
                      <a16:colId xmlns:a16="http://schemas.microsoft.com/office/drawing/2014/main" val="183923811"/>
                    </a:ext>
                  </a:extLst>
                </a:gridCol>
                <a:gridCol w="1776194">
                  <a:extLst>
                    <a:ext uri="{9D8B030D-6E8A-4147-A177-3AD203B41FA5}">
                      <a16:colId xmlns:a16="http://schemas.microsoft.com/office/drawing/2014/main" val="1888129500"/>
                    </a:ext>
                  </a:extLst>
                </a:gridCol>
                <a:gridCol w="1224136">
                  <a:extLst>
                    <a:ext uri="{9D8B030D-6E8A-4147-A177-3AD203B41FA5}">
                      <a16:colId xmlns:a16="http://schemas.microsoft.com/office/drawing/2014/main" val="2056166731"/>
                    </a:ext>
                  </a:extLst>
                </a:gridCol>
                <a:gridCol w="2104959">
                  <a:extLst>
                    <a:ext uri="{9D8B030D-6E8A-4147-A177-3AD203B41FA5}">
                      <a16:colId xmlns:a16="http://schemas.microsoft.com/office/drawing/2014/main" val="319487936"/>
                    </a:ext>
                  </a:extLst>
                </a:gridCol>
              </a:tblGrid>
              <a:tr h="534616">
                <a:tc rowSpan="2"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rowSpan="2" hMerge="1">
                  <a:txBody>
                    <a:bodyPr/>
                    <a:lstStyle/>
                    <a:p>
                      <a:endParaRPr kumimoji="1" lang="ja-JP" altLang="en-US"/>
                    </a:p>
                  </a:txBody>
                  <a:tcPr/>
                </a:tc>
                <a:tc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適用関係</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（平</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31.4.1</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以降から開始する事業年度）</a:t>
                      </a:r>
                      <a:endPar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tc h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954377006"/>
                  </a:ext>
                </a:extLst>
              </a:tr>
              <a:tr h="387039">
                <a:tc gridSpan="2" v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vMerge="1">
                  <a:txBody>
                    <a:bodyPr/>
                    <a:lstStyle/>
                    <a:p>
                      <a:endParaRPr kumimoji="1" lang="ja-JP" altLang="en-US"/>
                    </a:p>
                  </a:txBody>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地方法人税率</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875812">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中小企業、一般社団法人等及び</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人格のない社団等</a:t>
                      </a:r>
                    </a:p>
                  </a:txBody>
                  <a:tcPr marL="104000" marR="104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ctr">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（適用除外事業者は</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rowSpan="5">
                  <a:txBody>
                    <a:bodyPr/>
                    <a:lstStyle/>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前に開始した課税事業年度　</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4.4</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以降に開始した事業年度</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10.3%</a:t>
                      </a:r>
                    </a:p>
                  </a:txBody>
                  <a:tcPr marL="104000" marR="104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1902275488"/>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88921246"/>
                  </a:ext>
                </a:extLst>
              </a:tr>
              <a:tr h="398124">
                <a:tc gridSpan="2">
                  <a:txBody>
                    <a:bodyPr/>
                    <a:lstStyle/>
                    <a:p>
                      <a:pPr marL="85725" indent="-85725"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中小法人以外の普通法人</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hMerge="1">
                  <a:txBody>
                    <a:bodyPr/>
                    <a:lstStyle/>
                    <a:p>
                      <a:endParaRPr kumimoji="1" lang="ja-JP" altLang="en-US"/>
                    </a:p>
                  </a:txBody>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75858241"/>
                  </a:ext>
                </a:extLst>
              </a:tr>
              <a:tr h="505143">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一般社団法人等以外の公益法人等、協同組合等及び特定の医療法人（一定の法人を除く）</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1860705673"/>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80084072"/>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16652508"/>
              </p:ext>
            </p:extLst>
          </p:nvPr>
        </p:nvGraphicFramePr>
        <p:xfrm>
          <a:off x="168194"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法人税の納税義務者と課税所得の範囲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131158331"/>
              </p:ext>
            </p:extLst>
          </p:nvPr>
        </p:nvGraphicFramePr>
        <p:xfrm>
          <a:off x="159988" y="980728"/>
          <a:ext cx="8885027" cy="164704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979631">
                  <a:extLst>
                    <a:ext uri="{9D8B030D-6E8A-4147-A177-3AD203B41FA5}">
                      <a16:colId xmlns:a16="http://schemas.microsoft.com/office/drawing/2014/main" val="183923811"/>
                    </a:ext>
                  </a:extLst>
                </a:gridCol>
                <a:gridCol w="3640404">
                  <a:extLst>
                    <a:ext uri="{9D8B030D-6E8A-4147-A177-3AD203B41FA5}">
                      <a16:colId xmlns:a16="http://schemas.microsoft.com/office/drawing/2014/main" val="1886794608"/>
                    </a:ext>
                  </a:extLst>
                </a:gridCol>
                <a:gridCol w="4264992">
                  <a:extLst>
                    <a:ext uri="{9D8B030D-6E8A-4147-A177-3AD203B41FA5}">
                      <a16:colId xmlns:a16="http://schemas.microsoft.com/office/drawing/2014/main" val="2759127446"/>
                    </a:ext>
                  </a:extLst>
                </a:gridCol>
              </a:tblGrid>
              <a:tr h="448442">
                <a:tc gridSpan="2">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5941994"/>
                  </a:ext>
                </a:extLst>
              </a:tr>
              <a:tr h="69836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p>
                      <a:pPr marL="88900" indent="-88900" algn="l"/>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ただし外国子会社配当益金不算入制度の適用を受ける配当については、その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％相当額を益金不算入。</a:t>
                      </a:r>
                    </a:p>
                  </a:txBody>
                  <a:tcPr marL="52000" marR="52000" marT="52000" marB="52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168541287"/>
                  </a:ext>
                </a:extLst>
              </a:tr>
              <a:tr h="50024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340073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1301" y="966307"/>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国内取引の納税義務者は事業者（個人事業者と法人）です。また、輸入取引の場合の納税義務者は外国貨物を保税地域から引き取る者となります。</a:t>
            </a:r>
          </a:p>
        </p:txBody>
      </p:sp>
      <p:graphicFrame>
        <p:nvGraphicFramePr>
          <p:cNvPr id="9" name="表 8"/>
          <p:cNvGraphicFramePr>
            <a:graphicFrameLocks noGrp="1"/>
          </p:cNvGraphicFramePr>
          <p:nvPr>
            <p:extLst>
              <p:ext uri="{D42A27DB-BD31-4B8C-83A1-F6EECF244321}">
                <p14:modId xmlns:p14="http://schemas.microsoft.com/office/powerpoint/2010/main" val="993735926"/>
              </p:ext>
            </p:extLst>
          </p:nvPr>
        </p:nvGraphicFramePr>
        <p:xfrm>
          <a:off x="467544" y="177281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課税事業者となる場合</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基準期間（当事業年度の前々事業年度）の課税売上高が、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 基準期間における課税売上高が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万円以下で、「消費税課税事業者選択届出書」の適用を受けようとする課税期間の開始の日の前日までに届出書を所轄税務署長に提出している場合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 ①、②に該当しない場合で、特定期間（個人事業者の場合はその年の前年の</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日から</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日まで、法人の場合は原則としてその事業年度の前事業年度開始の日以後</a:t>
                      </a:r>
                      <a:r>
                        <a:rPr kumimoji="1" lang="en-US" altLang="ja-JP" sz="1400" b="0" dirty="0" smtClean="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か</a:t>
                      </a:r>
                      <a:r>
                        <a:rPr kumimoji="1" lang="ja-JP" altLang="en-US" sz="1400" b="0" dirty="0" smtClean="0">
                          <a:solidFill>
                            <a:schemeClr val="tx1"/>
                          </a:solidFill>
                          <a:latin typeface="UD デジタル 教科書体 NP-R" panose="02020400000000000000" pitchFamily="18" charset="-128"/>
                          <a:ea typeface="UD デジタル 教科書体 NP-R" panose="02020400000000000000" pitchFamily="18" charset="-128"/>
                        </a:rPr>
                        <a:t>月</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の期間）の課税売上高が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なお、特定期間における</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万円の判定は、課税売上高に代えて給与支払額の合計額により判定することもできる。</a:t>
                      </a:r>
                    </a:p>
                    <a:p>
                      <a:pPr marL="182563" indent="-182563" algn="l">
                        <a:lnSpc>
                          <a:spcPct val="150000"/>
                        </a:lnSpc>
                      </a:pPr>
                      <a:endPar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2563" algn="l">
                        <a:lnSpc>
                          <a:spcPct val="10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（備考）基準期間のない事業年度であってもその事業年度の開始の日における資本金の額又は出資の金額が、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万円以上である場合や特定新規設立法人（</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）に該当する場合は、納税義務は免除されない⇒課税事業者となる。</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726002471"/>
              </p:ext>
            </p:extLst>
          </p:nvPr>
        </p:nvGraphicFramePr>
        <p:xfrm>
          <a:off x="176400" y="495722"/>
          <a:ext cx="1875320" cy="363220"/>
        </p:xfrm>
        <a:graphic>
          <a:graphicData uri="http://schemas.openxmlformats.org/drawingml/2006/table">
            <a:tbl>
              <a:tblPr firstRow="1" bandRow="1">
                <a:tableStyleId>{9DCAF9ED-07DC-4A11-8D7F-57B35C25682E}</a:tableStyleId>
              </a:tblPr>
              <a:tblGrid>
                <a:gridCol w="1875320">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消費税の納税</a:t>
                      </a:r>
                      <a:r>
                        <a:rPr kumimoji="1" lang="ja-JP" altLang="en-US" sz="1400" b="0" dirty="0" smtClean="0">
                          <a:solidFill>
                            <a:schemeClr val="accent2">
                              <a:lumMod val="75000"/>
                            </a:schemeClr>
                          </a:solidFill>
                          <a:latin typeface="HGSｺﾞｼｯｸE" panose="020B0900000000000000" pitchFamily="50" charset="-128"/>
                          <a:ea typeface="HGSｺﾞｼｯｸE" panose="020B0900000000000000" pitchFamily="50" charset="-128"/>
                        </a:rPr>
                        <a:t>義務者</a:t>
                      </a:r>
                      <a:endPar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endParaRP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41634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1301" y="980728"/>
            <a:ext cx="8944995" cy="2067233"/>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昭和</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1988</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月に創設。</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平成元（</a:t>
            </a:r>
            <a:r>
              <a:rPr lang="en-US" altLang="ja-JP" sz="1517" dirty="0">
                <a:latin typeface="UD デジタル 教科書体 NP-R" panose="02020400000000000000" pitchFamily="18" charset="-128"/>
                <a:ea typeface="UD デジタル 教科書体 NP-R" panose="02020400000000000000" pitchFamily="18" charset="-128"/>
              </a:rPr>
              <a:t>1989</a:t>
            </a:r>
            <a:r>
              <a:rPr lang="ja-JP" altLang="en-US" sz="1517" dirty="0">
                <a:latin typeface="UD デジタル 教科書体 NP-R" panose="02020400000000000000" pitchFamily="18" charset="-128"/>
                <a:ea typeface="UD デジタル 教科書体 NP-R" panose="02020400000000000000" pitchFamily="18" charset="-128"/>
              </a:rPr>
              <a:t>）年４月１日から実施。</a:t>
            </a:r>
            <a:r>
              <a:rPr lang="ja-JP" altLang="en-US" sz="1517" b="1" dirty="0">
                <a:latin typeface="UD デジタル 教科書体 NP-R" panose="02020400000000000000" pitchFamily="18" charset="-128"/>
                <a:ea typeface="UD デジタル 教科書体 NP-R" panose="02020400000000000000" pitchFamily="18" charset="-128"/>
              </a:rPr>
              <a:t>税率３％</a:t>
            </a:r>
            <a:r>
              <a:rPr lang="ja-JP" altLang="en-US" sz="1517"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平成９（</a:t>
            </a:r>
            <a:r>
              <a:rPr lang="en-US" altLang="ja-JP" sz="1517" dirty="0">
                <a:latin typeface="UD デジタル 教科書体 NP-R" panose="02020400000000000000" pitchFamily="18" charset="-128"/>
                <a:ea typeface="UD デジタル 教科書体 NP-R" panose="02020400000000000000" pitchFamily="18" charset="-128"/>
              </a:rPr>
              <a:t>1997</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税率５％</a:t>
            </a:r>
            <a:r>
              <a:rPr lang="ja-JP" altLang="en-US" sz="1517" dirty="0">
                <a:latin typeface="UD デジタル 教科書体 NP-R" panose="02020400000000000000" pitchFamily="18" charset="-128"/>
                <a:ea typeface="UD デジタル 教科書体 NP-R" panose="02020400000000000000" pitchFamily="18" charset="-128"/>
              </a:rPr>
              <a:t>（消費税４％</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地方消費税１％）に引き上げられました。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24</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2013</a:t>
            </a:r>
            <a:r>
              <a:rPr lang="ja-JP" altLang="en-US" sz="1517" dirty="0">
                <a:latin typeface="UD デジタル 教科書体 NP-R" panose="02020400000000000000" pitchFamily="18" charset="-128"/>
                <a:ea typeface="UD デジタル 教科書体 NP-R" panose="02020400000000000000" pitchFamily="18" charset="-128"/>
              </a:rPr>
              <a:t>）年８月、消費増税を柱とした社会保障・税一体改革関連法案が成立しました。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26</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2014</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税率８％</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1.7</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令和元（</a:t>
            </a:r>
            <a:r>
              <a:rPr lang="en-US" altLang="ja-JP" sz="1517" dirty="0">
                <a:latin typeface="UD デジタル 教科書体 NP-R" panose="02020400000000000000" pitchFamily="18" charset="-128"/>
                <a:ea typeface="UD デジタル 教科書体 NP-R" panose="02020400000000000000" pitchFamily="18" charset="-128"/>
              </a:rPr>
              <a:t>2019</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10</a:t>
            </a:r>
            <a:r>
              <a:rPr lang="ja-JP" altLang="en-US" sz="1517" dirty="0">
                <a:latin typeface="UD デジタル 教科書体 NP-R" panose="02020400000000000000" pitchFamily="18" charset="-128"/>
                <a:ea typeface="UD デジタル 教科書体 NP-R" panose="02020400000000000000" pitchFamily="18" charset="-128"/>
              </a:rPr>
              <a:t>月に</a:t>
            </a:r>
            <a:r>
              <a:rPr lang="ja-JP" altLang="en-US" sz="1517" b="1" dirty="0">
                <a:latin typeface="UD デジタル 教科書体 NP-R" panose="02020400000000000000" pitchFamily="18" charset="-128"/>
                <a:ea typeface="UD デジタル 教科書体 NP-R" panose="02020400000000000000" pitchFamily="18" charset="-128"/>
              </a:rPr>
              <a:t>税率</a:t>
            </a:r>
            <a:r>
              <a:rPr lang="en-US" altLang="ja-JP" sz="1517" b="1" dirty="0">
                <a:latin typeface="UD デジタル 教科書体 NP-R" panose="02020400000000000000" pitchFamily="18" charset="-128"/>
                <a:ea typeface="UD デジタル 教科書体 NP-R" panose="02020400000000000000" pitchFamily="18" charset="-128"/>
              </a:rPr>
              <a:t>10</a:t>
            </a:r>
            <a:r>
              <a:rPr lang="ja-JP" altLang="en-US" sz="1517" b="1"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7.8</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a:t>
            </a:r>
            <a:r>
              <a:rPr lang="ja-JP" altLang="en-US" sz="1517" dirty="0" smtClean="0">
                <a:latin typeface="UD デジタル 教科書体 NP-R" panose="02020400000000000000" pitchFamily="18" charset="-128"/>
                <a:ea typeface="UD デジタル 教科書体 NP-R" panose="02020400000000000000" pitchFamily="18" charset="-128"/>
              </a:rPr>
              <a:t>。</a:t>
            </a:r>
            <a:endParaRPr lang="en-US" altLang="ja-JP" sz="1517" dirty="0" smtClean="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smtClean="0">
                <a:latin typeface="UD デジタル 教科書体 NP-R" panose="02020400000000000000" pitchFamily="18" charset="-128"/>
                <a:ea typeface="UD デジタル 教科書体 NP-R" panose="02020400000000000000" pitchFamily="18" charset="-128"/>
              </a:rPr>
              <a:t>また</a:t>
            </a:r>
            <a:r>
              <a:rPr lang="ja-JP" altLang="en-US" sz="1517" dirty="0">
                <a:latin typeface="UD デジタル 教科書体 NP-R" panose="02020400000000000000" pitchFamily="18" charset="-128"/>
                <a:ea typeface="UD デジタル 教科書体 NP-R" panose="02020400000000000000" pitchFamily="18" charset="-128"/>
              </a:rPr>
              <a:t>、あわせて軽減税率制度（</a:t>
            </a:r>
            <a:r>
              <a:rPr lang="zh-CN" altLang="en-US" sz="1517" dirty="0">
                <a:latin typeface="UD デジタル 教科書体 NP-R" panose="02020400000000000000" pitchFamily="18" charset="-128"/>
                <a:ea typeface="UD デジタル 教科書体 NP-R" panose="02020400000000000000" pitchFamily="18" charset="-128"/>
              </a:rPr>
              <a:t>税率８％（国税</a:t>
            </a:r>
            <a:r>
              <a:rPr lang="en-US" altLang="zh-CN" sz="1517" dirty="0">
                <a:latin typeface="UD デジタル 教科書体 NP-R" panose="02020400000000000000" pitchFamily="18" charset="-128"/>
                <a:ea typeface="UD デジタル 教科書体 NP-R" panose="02020400000000000000" pitchFamily="18" charset="-128"/>
              </a:rPr>
              <a:t>6.24</a:t>
            </a:r>
            <a:r>
              <a:rPr lang="zh-CN" altLang="en-US" sz="1517" dirty="0">
                <a:latin typeface="UD デジタル 教科書体 NP-R" panose="02020400000000000000" pitchFamily="18" charset="-128"/>
                <a:ea typeface="UD デジタル 教科書体 NP-R" panose="02020400000000000000" pitchFamily="18" charset="-128"/>
              </a:rPr>
              <a:t>％＋地方税</a:t>
            </a:r>
            <a:r>
              <a:rPr lang="en-US" altLang="zh-CN" sz="1517" dirty="0">
                <a:latin typeface="UD デジタル 教科書体 NP-R" panose="02020400000000000000" pitchFamily="18" charset="-128"/>
                <a:ea typeface="UD デジタル 教科書体 NP-R" panose="02020400000000000000" pitchFamily="18" charset="-128"/>
              </a:rPr>
              <a:t>1.76</a:t>
            </a:r>
            <a:r>
              <a:rPr lang="zh-CN" altLang="en-US"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））が導入されました。</a:t>
            </a: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169747"/>
            <a:ext cx="6768752" cy="2628962"/>
          </a:xfrm>
          <a:prstGeom prst="rect">
            <a:avLst/>
          </a:prstGeom>
          <a:effectLst/>
        </p:spPr>
      </p:pic>
      <p:graphicFrame>
        <p:nvGraphicFramePr>
          <p:cNvPr id="8" name="表 7"/>
          <p:cNvGraphicFramePr>
            <a:graphicFrameLocks noGrp="1"/>
          </p:cNvGraphicFramePr>
          <p:nvPr>
            <p:extLst>
              <p:ext uri="{D42A27DB-BD31-4B8C-83A1-F6EECF244321}">
                <p14:modId xmlns:p14="http://schemas.microsoft.com/office/powerpoint/2010/main" val="680079531"/>
              </p:ext>
            </p:extLst>
          </p:nvPr>
        </p:nvGraphicFramePr>
        <p:xfrm>
          <a:off x="176400" y="495722"/>
          <a:ext cx="1659296" cy="363220"/>
        </p:xfrm>
        <a:graphic>
          <a:graphicData uri="http://schemas.openxmlformats.org/drawingml/2006/table">
            <a:tbl>
              <a:tblPr firstRow="1" bandRow="1">
                <a:tableStyleId>{9DCAF9ED-07DC-4A11-8D7F-57B35C25682E}</a:tableStyleId>
              </a:tblPr>
              <a:tblGrid>
                <a:gridCol w="1659296">
                  <a:extLst>
                    <a:ext uri="{9D8B030D-6E8A-4147-A177-3AD203B41FA5}">
                      <a16:colId xmlns:a16="http://schemas.microsoft.com/office/drawing/2014/main" val="1494242902"/>
                    </a:ext>
                  </a:extLst>
                </a:gridCol>
              </a:tblGrid>
              <a:tr h="363220">
                <a:tc>
                  <a:txBody>
                    <a:bodyPr/>
                    <a:lstStyle/>
                    <a:p>
                      <a:r>
                        <a:rPr kumimoji="1" lang="ja-JP" altLang="en-US" sz="1400" b="0" dirty="0" smtClean="0">
                          <a:solidFill>
                            <a:schemeClr val="accent2">
                              <a:lumMod val="75000"/>
                            </a:schemeClr>
                          </a:solidFill>
                          <a:latin typeface="HGSｺﾞｼｯｸE" panose="020B0900000000000000" pitchFamily="50" charset="-128"/>
                          <a:ea typeface="HGSｺﾞｼｯｸE" panose="020B0900000000000000" pitchFamily="50" charset="-128"/>
                        </a:rPr>
                        <a:t>消費税の税率</a:t>
                      </a:r>
                      <a:endPar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endParaRP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981408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904939"/>
            <a:ext cx="8944995" cy="4042132"/>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～申告納税方式～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納税者が自分でその所得金額や納付すべき税額を正しく計算し、それに基づいて申告し納付するという制度です。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これは、自分の所得の状況を最もよく知っている納税者が、自らの責任において申告し納付することから、民主的な制度といえます。戦前は賦課課税制度が採られていましたが、昭和</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年度の税制改正で、申告納税制度が所得税、法人税及び相続税に導入され、現在では、主な国税のほとんどについてこの制度が採用されています。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また、地方税でも、法人の住民税、事業税、自動車取得税などは申告納税制度によっています。</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～賦課課税方式～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税務官庁によって、納付すべき税額が決定される制度をいいます。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現在の我が国の国税のうち、この制度が採用されているのは、加算税が課される場合など例外的な場合だけですが、地方税では、個人の住民税、個人の事業税、固定資産税、不動産取得税、自動車税などに賦課課税制度が採用され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29494021"/>
              </p:ext>
            </p:extLst>
          </p:nvPr>
        </p:nvGraphicFramePr>
        <p:xfrm>
          <a:off x="176400" y="502275"/>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申告納税方式と賦課課税方式</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514806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14</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申告納税方式と賦課課税方式</a:t>
            </a:r>
          </a:p>
        </p:txBody>
      </p:sp>
    </p:spTree>
    <p:extLst>
      <p:ext uri="{BB962C8B-B14F-4D97-AF65-F5344CB8AC3E}">
        <p14:creationId xmlns:p14="http://schemas.microsoft.com/office/powerpoint/2010/main" val="2304797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377863693"/>
              </p:ext>
            </p:extLst>
          </p:nvPr>
        </p:nvGraphicFramePr>
        <p:xfrm>
          <a:off x="432848" y="1072927"/>
          <a:ext cx="8320923" cy="1056500"/>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1008112">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納税者（企業や個人経営者）の依頼を受けて、所得税や法人税等の税務に関して申告を代理したり、書類作成や税務相談に</a:t>
                      </a:r>
                      <a:r>
                        <a:rPr kumimoji="1" lang="ja-JP" altLang="en-US" sz="1400" b="0" dirty="0" smtClean="0">
                          <a:solidFill>
                            <a:schemeClr val="tx1"/>
                          </a:solidFill>
                          <a:latin typeface="UD デジタル 教科書体 NP-R" panose="02020400000000000000" pitchFamily="18" charset="-128"/>
                          <a:ea typeface="UD デジタル 教科書体 NP-R" panose="02020400000000000000" pitchFamily="18" charset="-128"/>
                        </a:rPr>
                        <a:t>応じたり、会計</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帳簿</a:t>
                      </a:r>
                      <a:r>
                        <a:rPr kumimoji="1" lang="ja-JP" altLang="en-US" sz="1400" b="0" dirty="0" smtClean="0">
                          <a:solidFill>
                            <a:schemeClr val="tx1"/>
                          </a:solidFill>
                          <a:latin typeface="UD デジタル 教科書体 NP-R" panose="02020400000000000000" pitchFamily="18" charset="-128"/>
                          <a:ea typeface="UD デジタル 教科書体 NP-R" panose="02020400000000000000" pitchFamily="18" charset="-128"/>
                        </a:rPr>
                        <a:t>の記帳を代行する</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のが税理士の主</a:t>
                      </a:r>
                      <a:r>
                        <a:rPr kumimoji="1" lang="ja-JP" altLang="en-US" sz="1400" b="0" dirty="0" smtClean="0">
                          <a:solidFill>
                            <a:schemeClr val="tx1"/>
                          </a:solidFill>
                          <a:latin typeface="UD デジタル 教科書体 NP-R" panose="02020400000000000000" pitchFamily="18" charset="-128"/>
                          <a:ea typeface="UD デジタル 教科書体 NP-R" panose="02020400000000000000" pitchFamily="18" charset="-128"/>
                        </a:rPr>
                        <a:t>な仕事です</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税金関係の法律は、所得税法をはじめよく改正されるため、正確で迅速な税務処理を行う上で税理士の存在は不可欠です。</a:t>
                      </a:r>
                    </a:p>
                    <a:p>
                      <a:pPr marL="180975" indent="-180975">
                        <a:lnSpc>
                          <a:spcPts val="1500"/>
                        </a:lnSpc>
                      </a:pPr>
                      <a:r>
                        <a:rPr kumimoji="1" lang="ja-JP" altLang="en-US" sz="1400" b="0" dirty="0" smtClean="0">
                          <a:solidFill>
                            <a:schemeClr val="tx1"/>
                          </a:solidFill>
                          <a:latin typeface="UD デジタル 教科書体 NP-R" panose="02020400000000000000" pitchFamily="18" charset="-128"/>
                          <a:ea typeface="UD デジタル 教科書体 NP-R" panose="02020400000000000000" pitchFamily="18" charset="-128"/>
                        </a:rPr>
                        <a:t>■税務以外に経営のアドバイスを求められることもあります</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6" name="角丸四角形 5"/>
          <p:cNvSpPr/>
          <p:nvPr/>
        </p:nvSpPr>
        <p:spPr>
          <a:xfrm>
            <a:off x="349707" y="535689"/>
            <a:ext cx="8456251" cy="417595"/>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rPr>
              <a:t>税理士は、法律によって国から資格を与えられた税務に関するスペシャリストです。</a:t>
            </a:r>
            <a:endParaRPr kumimoji="1"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49960415"/>
              </p:ext>
            </p:extLst>
          </p:nvPr>
        </p:nvGraphicFramePr>
        <p:xfrm>
          <a:off x="159471" y="3068960"/>
          <a:ext cx="8885026" cy="720080"/>
        </p:xfrm>
        <a:graphic>
          <a:graphicData uri="http://schemas.openxmlformats.org/drawingml/2006/table">
            <a:tbl>
              <a:tblPr firstRow="1" bandRow="1">
                <a:effectLst/>
                <a:tableStyleId>{69012ECD-51FC-41F1-AA8D-1B2483CD663E}</a:tableStyleId>
              </a:tblPr>
              <a:tblGrid>
                <a:gridCol w="8885026">
                  <a:extLst>
                    <a:ext uri="{9D8B030D-6E8A-4147-A177-3AD203B41FA5}">
                      <a16:colId xmlns:a16="http://schemas.microsoft.com/office/drawing/2014/main" val="2266089354"/>
                    </a:ext>
                  </a:extLst>
                </a:gridCol>
              </a:tblGrid>
              <a:tr h="720080">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税理士法第１条（税理士の使命）</a:t>
                      </a:r>
                    </a:p>
                    <a:p>
                      <a:pPr marL="0" indent="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税理士は、税務に関する専門家として、独立した公正な立場において、申告納税制度の理念に</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そつて</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納税義務者の信頼にこたえ、租税に関する法令に規定された納税義務の適正な実現を図ることを使命とする。</a:t>
                      </a:r>
                    </a:p>
                  </a:txBody>
                  <a:tcPr marL="156000" marR="156000" marT="52000" marB="5200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389">
                        <a:alpha val="74902"/>
                      </a:srgbClr>
                    </a:solidFill>
                  </a:tcPr>
                </a:tc>
                <a:extLst>
                  <a:ext uri="{0D108BD9-81ED-4DB2-BD59-A6C34878D82A}">
                    <a16:rowId xmlns:a16="http://schemas.microsoft.com/office/drawing/2014/main" val="3506202754"/>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4100970537"/>
              </p:ext>
            </p:extLst>
          </p:nvPr>
        </p:nvGraphicFramePr>
        <p:xfrm>
          <a:off x="159471" y="4005064"/>
          <a:ext cx="8885026" cy="273968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748233">
                  <a:extLst>
                    <a:ext uri="{9D8B030D-6E8A-4147-A177-3AD203B41FA5}">
                      <a16:colId xmlns:a16="http://schemas.microsoft.com/office/drawing/2014/main" val="3532593006"/>
                    </a:ext>
                  </a:extLst>
                </a:gridCol>
                <a:gridCol w="7136793">
                  <a:extLst>
                    <a:ext uri="{9D8B030D-6E8A-4147-A177-3AD203B41FA5}">
                      <a16:colId xmlns:a16="http://schemas.microsoft.com/office/drawing/2014/main" val="2247890250"/>
                    </a:ext>
                  </a:extLst>
                </a:gridCol>
              </a:tblGrid>
              <a:tr h="407389">
                <a:tc>
                  <a:txBody>
                    <a:bodyPr/>
                    <a:lstStyle/>
                    <a:p>
                      <a:pPr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）税務代理</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確定申告、青色申告の承認申請、税務署の更正・決定などに不服がある場合の申立て、税務調査の立会いなどについて代理をします。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34012173"/>
                  </a:ext>
                </a:extLst>
              </a:tr>
              <a:tr h="136784">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）税務書類の作成</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確定申告書、青色申告の承認申請書、その他税務署などに提出する書類を納税者に代わって作成します。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16875537"/>
                  </a:ext>
                </a:extLst>
              </a:tr>
              <a:tr h="248790">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）税務相談</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税金のことで困ったとき、分からないとき、知りたいとき相談に応じます。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938312462"/>
                  </a:ext>
                </a:extLst>
              </a:tr>
              <a:tr h="241576">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4</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）会計業務</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税理士業務に付随して財務書類の作成、会計帳簿の記帳の代行、その他財務に関する業務を行います。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48511924"/>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）補佐人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税理士は、税務訴訟において納税者の正当な権利、利益の救済を援助するため、補佐人として、弁護士である訴訟代理人とともに裁判所に出頭し、陳述（出廷陳述）します。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271441016"/>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）会計参与</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税理士は、会計参与として、取締役と共同して計算関係書類を作成し、中小会社の計算書類の記載の正確さに対する信頼を高めます。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85720502"/>
                  </a:ext>
                </a:extLst>
              </a:tr>
              <a:tr h="565987">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7</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）社会貢献</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独立した公正な立場で、税に関する専門的知識や経験を活かし社会貢献に努めています。「税を考える週間」や確定申告期間における税務支援、租税教育への積極的な取り組み、裁判所の民事・家事の調停制度や成年後見制度への参画等を行って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242088408"/>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15</a:t>
            </a:r>
            <a:r>
              <a:rPr lang="ja-JP" altLang="en-US" sz="2022" dirty="0" err="1">
                <a:latin typeface="UD デジタル 教科書体 NP-R" panose="02020400000000000000" pitchFamily="18" charset="-128"/>
                <a:ea typeface="UD デジタル 教科書体 NP-R" panose="02020400000000000000" pitchFamily="18" charset="-128"/>
              </a:rPr>
              <a:t>．</a:t>
            </a:r>
            <a:r>
              <a:rPr lang="ja-JP" altLang="en-US" sz="2022" dirty="0">
                <a:latin typeface="UD デジタル 教科書体 NP-R" panose="02020400000000000000" pitchFamily="18" charset="-128"/>
                <a:ea typeface="UD デジタル 教科書体 NP-R" panose="02020400000000000000" pitchFamily="18" charset="-128"/>
              </a:rPr>
              <a:t>税理士の役割</a:t>
            </a:r>
          </a:p>
        </p:txBody>
      </p:sp>
      <p:sp>
        <p:nvSpPr>
          <p:cNvPr id="13" name="Text Box 791"/>
          <p:cNvSpPr txBox="1">
            <a:spLocks noChangeArrowheads="1"/>
          </p:cNvSpPr>
          <p:nvPr/>
        </p:nvSpPr>
        <p:spPr bwMode="auto">
          <a:xfrm>
            <a:off x="827584" y="2420888"/>
            <a:ext cx="1646216" cy="432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74295" tIns="8890" rIns="74295" bIns="8890" anchor="ctr" upright="1"/>
          <a:lstStyle/>
          <a:p>
            <a:pPr algn="ctr">
              <a:spcAft>
                <a:spcPts val="0"/>
              </a:spcAft>
              <a:defRPr/>
            </a:pPr>
            <a:r>
              <a:rPr lang="ja-JP" altLang="en-US" sz="1600" b="1" kern="100" dirty="0">
                <a:latin typeface="UD デジタル 教科書体 NP-R" panose="02020400000000000000" pitchFamily="18" charset="-128"/>
                <a:ea typeface="UD デジタル 教科書体 NP-R" panose="02020400000000000000" pitchFamily="18" charset="-128"/>
                <a:cs typeface="Century"/>
              </a:rPr>
              <a:t>税理士制度</a:t>
            </a:r>
            <a:endParaRPr lang="ja-JP" sz="1600" b="1" kern="100" dirty="0">
              <a:latin typeface="UD デジタル 教科書体 NP-R" panose="02020400000000000000" pitchFamily="18" charset="-128"/>
              <a:ea typeface="UD デジタル 教科書体 NP-R" panose="02020400000000000000" pitchFamily="18" charset="-128"/>
              <a:cs typeface="Century"/>
            </a:endParaRPr>
          </a:p>
        </p:txBody>
      </p:sp>
      <p:sp>
        <p:nvSpPr>
          <p:cNvPr id="14" name="Rectangle 11"/>
          <p:cNvSpPr>
            <a:spLocks noChangeArrowheads="1"/>
          </p:cNvSpPr>
          <p:nvPr/>
        </p:nvSpPr>
        <p:spPr bwMode="auto">
          <a:xfrm>
            <a:off x="2549713" y="2348880"/>
            <a:ext cx="5885553" cy="646331"/>
          </a:xfrm>
          <a:prstGeom prst="rect">
            <a:avLst/>
          </a:prstGeom>
          <a:noFill/>
          <a:ln w="25400" cmpd="dbl">
            <a:solidFill>
              <a:schemeClr val="accent1">
                <a:lumMod val="50000"/>
              </a:schemeClr>
            </a:solidFill>
            <a:miter lim="800000"/>
            <a:headEnd/>
            <a:tailEnd/>
          </a:ln>
          <a:effectLst/>
        </p:spPr>
        <p:txBody>
          <a:bodyPr wrap="square" anchor="ctr">
            <a:spAutoFit/>
          </a:bodyPr>
          <a:lstStyle/>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17</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1942</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）年に税理士法の前身である「税務代理士法」が制定された。</a:t>
            </a:r>
            <a:endPar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26</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1951</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a:t>
            </a:r>
            <a:r>
              <a:rPr lang="ja-JP" altLang="en-US" sz="1200" dirty="0" smtClean="0">
                <a:latin typeface="UD デジタル 教科書体 NP-R" panose="02020400000000000000" pitchFamily="18" charset="-128"/>
                <a:ea typeface="UD デジタル 教科書体 NP-R" panose="02020400000000000000" pitchFamily="18" charset="-128"/>
                <a:cs typeface="ＭＳ Ｐゴシック" pitchFamily="50" charset="-128"/>
              </a:rPr>
              <a:t>に税務代理士法を抜本的に見直した「</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税理士法」が制定され、今日に至っている。</a:t>
            </a:r>
            <a:endParaRPr 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Tree>
    <p:extLst>
      <p:ext uri="{BB962C8B-B14F-4D97-AF65-F5344CB8AC3E}">
        <p14:creationId xmlns:p14="http://schemas.microsoft.com/office/powerpoint/2010/main" val="265216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1982477197"/>
              </p:ext>
            </p:extLst>
          </p:nvPr>
        </p:nvGraphicFramePr>
        <p:xfrm>
          <a:off x="609600" y="692696"/>
          <a:ext cx="7922840" cy="56166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303628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室町</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室町時代は税の中心は相変わらず年貢でしたが、農民からの年貢のほか、商工業の発展とも関連して新たな税の誕生が見られ、</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地子</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（ぢし）</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、段銭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（たんせん）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、棟別銭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（むねべっせん）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、関銭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（せきせん）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、津料</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（つりょう）</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という新しい税が</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課されました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地子</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：日本の古代・中世から近世にかけて、領主が田地・畠地・山林・塩田・屋敷地などへ賦課した地代。</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段銭</a:t>
                      </a:r>
                      <a:r>
                        <a:rPr kumimoji="1" lang="ja-JP" altLang="en-US" sz="1400" b="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：国家的行事や寺社の造営など、臨時の支出が必要な時に地域を限定</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多くは国ごと</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し、臨時に</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課された税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棟別銭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：家屋の棟数別に</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課された税。</a:t>
                      </a:r>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関銭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：関所を通過する人馬や船、荷物などに対して徴収した通行税。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津料</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元来は津（港）の施設の管理・維持のための費用を調達するために賦課されたが、後には寺社の修繕費などに充当するなどの様々な名目をつけて賦課されるようになった。船の大きさや積荷の種類・積載量を基準に賦課され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580339">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安土桃山</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戦国時代を経て、天下を統一した豊臣秀吉は、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1582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年から７年間にわたり全国の田畑の広さを測る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を行い、それまでの農地の面積だけで年貢を決めるのではなく、土地</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の良し悪し</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や収穫高などを調べて農民に年貢を課しました。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太閤検地の考え方および手法は、明治初期の税制である地租改正の導入の際にも踏襲されており、我が国の税制史に重要な変革を</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もたらしました。</a:t>
                      </a:r>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当時の税率は</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、二公</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一</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民</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で収穫の３分の２を納める高いものであったため、この頃から年貢は重くなり、農民一揆が頻発するようになりました。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：全国の土地</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の良し悪し</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を調べて、年貢を納めさせるために、検地帳を作り、田畑ごとに面積や石高、耕作者などを村別に登録した</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もの。</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「石高</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（こくだか）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」という農地の生産力に応じて税を</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課した。</a:t>
                      </a:r>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40042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730667471"/>
              </p:ext>
            </p:extLst>
          </p:nvPr>
        </p:nvGraphicFramePr>
        <p:xfrm>
          <a:off x="609600" y="692696"/>
          <a:ext cx="7922840" cy="565136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江戸</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豊臣時代の検地の成果を引継いだ徳川時代になっても、田畑の収穫・石高に応じて農民に課税するシステムは、そのまま受け継がれ、この年貢が税収のほとんどを占めていました。税率は、幕府が基準を決めていなかったので、大名ごとに異なっていて</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、四公六民とか五公五民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といわれていました。「雑税」といって各藩ごとにも税を課すようにもなりました。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税は、田畑に課税される年貢の地租が中心で、そのほか</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助郷役</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（すけごうやく）</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などの負担もありました。清酒や醤油の製造、牛馬の売買などの商工業者に対する税も、免許税や営業税のような</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運上金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（うんじょうきん）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・冥加金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（みょうがきん）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といったかたちで課税されるようになったのも、江戸時代の特徴</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となっています。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五</a:t>
                      </a:r>
                      <a:r>
                        <a:rPr kumimoji="1" lang="ja-JP" altLang="en-US" sz="1400" b="0" dirty="0" smtClean="0">
                          <a:solidFill>
                            <a:srgbClr val="FF0000"/>
                          </a:solidFill>
                          <a:latin typeface="UD デジタル 教科書体 NP-B" panose="02020700000000000000" pitchFamily="18" charset="-128"/>
                          <a:ea typeface="UD デジタル 教科書体 NP-B" panose="02020700000000000000" pitchFamily="18" charset="-128"/>
                        </a:rPr>
                        <a:t>公</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五</a:t>
                      </a:r>
                      <a:r>
                        <a:rPr kumimoji="1" lang="ja-JP" altLang="en-US" sz="1400" b="0" dirty="0" smtClean="0">
                          <a:solidFill>
                            <a:srgbClr val="FF0000"/>
                          </a:solidFill>
                          <a:latin typeface="UD デジタル 教科書体 NP-B" panose="02020700000000000000" pitchFamily="18" charset="-128"/>
                          <a:ea typeface="UD デジタル 教科書体 NP-B" panose="02020700000000000000" pitchFamily="18" charset="-128"/>
                        </a:rPr>
                        <a:t>民</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：収穫物の半分を領主の税収入とし、残り半分は農民の収入とする税率。</a:t>
                      </a: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　助郷役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：街道の宿駅に応援の人足や馬を提供する税。</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運上金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：一定の</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税率による</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金納の営業税で、水上・市場・鉱山・問屋運上などさまざまな種類があった。</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冥加金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：幕府や藩から営業を公認されたことに対する献金という性格のもの</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であった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が、次第に税の一種となって率も定められ、毎年納めるようになった。</a:t>
                      </a: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5" name="Text Box 420"/>
          <p:cNvSpPr txBox="1">
            <a:spLocks noChangeArrowheads="1"/>
          </p:cNvSpPr>
          <p:nvPr/>
        </p:nvSpPr>
        <p:spPr bwMode="auto">
          <a:xfrm>
            <a:off x="1475656" y="4437112"/>
            <a:ext cx="6912768" cy="1803673"/>
          </a:xfrm>
          <a:prstGeom prst="rect">
            <a:avLst/>
          </a:prstGeom>
          <a:solidFill>
            <a:srgbClr val="D5EDA2">
              <a:alpha val="80000"/>
            </a:srgb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675"/>
              </a:lnSpc>
            </a:pP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江戸中期になると、農民が団結して、年貢の引き下げや不正代官の交代などを領主に要求する「百姓一揆」が多くなった。特に、大飢饉に見舞われた享保から天明年間に増え、村役人や富農の屋敷を破壊するような暴力的な一揆が増えた。</a:t>
            </a:r>
            <a:b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b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農民は、租税の減免や、専売制度の緩和・撤廃を要求したが、財政難の領主は農民の要求にほとんど応じなかった。この時代の百姓一揆は、一般農民を指導者として広範囲の農民が団結した大規模な一揆となった。多くの場合は指導者を厳罰に処し、武力で鎮圧したが、度重なる一揆によって、封建社会の基礎は大きくゆらいだ。</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4" name="AutoShape 419"/>
          <p:cNvSpPr>
            <a:spLocks noChangeArrowheads="1"/>
          </p:cNvSpPr>
          <p:nvPr/>
        </p:nvSpPr>
        <p:spPr bwMode="auto">
          <a:xfrm>
            <a:off x="1341165" y="4255690"/>
            <a:ext cx="1944687"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b="1" dirty="0">
                <a:solidFill>
                  <a:srgbClr val="FFFFFF"/>
                </a:solidFill>
                <a:latin typeface="ＭＳ Ｐゴシック" pitchFamily="50" charset="-128"/>
              </a:rPr>
              <a:t>百姓一揆の頻発</a:t>
            </a:r>
          </a:p>
          <a:p>
            <a:pPr eaLnBrk="1" hangingPunct="1"/>
            <a:endParaRPr lang="ja-JP" altLang="ja-JP" sz="1600" dirty="0"/>
          </a:p>
        </p:txBody>
      </p:sp>
    </p:spTree>
    <p:extLst>
      <p:ext uri="{BB962C8B-B14F-4D97-AF65-F5344CB8AC3E}">
        <p14:creationId xmlns:p14="http://schemas.microsoft.com/office/powerpoint/2010/main" val="219328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492"/>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804620052"/>
              </p:ext>
            </p:extLst>
          </p:nvPr>
        </p:nvGraphicFramePr>
        <p:xfrm>
          <a:off x="609600" y="692696"/>
          <a:ext cx="7922840" cy="20162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2016224">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明治</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明治政府は、明治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）年に地租改正を実施し、地価の</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％を課税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しました。年貢制度にかえて、地価に対して地租という税金を設定し、土地所有者に課税することにしました。以前の年貢は村を単位に課税する村請制で、米納を原則としました。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後に地租改正反対一揆（明治９年・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年）が起こり、翌年、税率は</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％になりました。その後、明治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1887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所得税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smtClean="0">
                          <a:solidFill>
                            <a:srgbClr val="FF0000"/>
                          </a:solidFill>
                          <a:latin typeface="UD デジタル 教科書体 NP-B" panose="02020700000000000000" pitchFamily="18" charset="-128"/>
                          <a:ea typeface="UD デジタル 教科書体 NP-B" panose="02020700000000000000" pitchFamily="18" charset="-128"/>
                        </a:rPr>
                        <a:t>法人所得税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所得税は、所得金額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円以上の人のみを対象とし、納税者は当時の人口の約</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0.3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％しかいなかったため、「名誉税」とも呼ばれていました。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4" name="Text Box 533"/>
          <p:cNvSpPr txBox="1">
            <a:spLocks noChangeArrowheads="1"/>
          </p:cNvSpPr>
          <p:nvPr/>
        </p:nvSpPr>
        <p:spPr bwMode="auto">
          <a:xfrm>
            <a:off x="614492" y="3140968"/>
            <a:ext cx="7917947" cy="756809"/>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en-US" altLang="ja-JP" sz="1100" b="1" kern="0" dirty="0">
              <a:effectLst/>
              <a:latin typeface="UD デジタル 教科書体 NP-R" panose="02020400000000000000" pitchFamily="18" charset="-128"/>
              <a:ea typeface="UD デジタル 教科書体 NP-R" panose="02020400000000000000" pitchFamily="18" charset="-128"/>
              <a:cs typeface="ＭＳ Ｐゴシック"/>
            </a:endParaRPr>
          </a:p>
          <a:p>
            <a:pPr algn="l">
              <a:spcAft>
                <a:spcPts val="0"/>
              </a:spcAft>
            </a:pPr>
            <a:r>
              <a:rPr lang="ja-JP" sz="1100" kern="0" dirty="0">
                <a:effectLst/>
                <a:latin typeface="UD デジタル 教科書体 NP-R" panose="02020400000000000000" pitchFamily="18" charset="-128"/>
                <a:ea typeface="UD デジタル 教科書体 NP-R" panose="02020400000000000000" pitchFamily="18" charset="-128"/>
                <a:cs typeface="ＭＳ Ｐゴシック"/>
              </a:rPr>
              <a:t>　</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政府は法令を設けて悪人を制し善人を</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保護す</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。是即ち政府の商売なり。この商売を為すには莫大の費</a:t>
            </a:r>
            <a:r>
              <a:rPr lang="ja-JP" sz="700" b="1" kern="0" dirty="0">
                <a:effectLst/>
                <a:latin typeface="UD デジタル 教科書体 NP-R" panose="02020400000000000000" pitchFamily="18" charset="-128"/>
                <a:ea typeface="UD デジタル 教科書体 NP-R" panose="02020400000000000000" pitchFamily="18" charset="-128"/>
                <a:cs typeface="ＭＳ Ｐゴシック"/>
              </a:rPr>
              <a:t>（つひえ）</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なれども、政府には米もなく金も</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なきゆゑ</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、百姓町人より年貢運上を出して政府の勝手方を賄</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はん</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と、双方一致の上、相談を取極めたり。</a:t>
            </a:r>
            <a:endParaRPr lang="ja-JP" sz="1100" b="1" kern="100" dirty="0">
              <a:effectLst/>
              <a:latin typeface="UD デジタル 教科書体 NP-R" panose="02020400000000000000" pitchFamily="18" charset="-128"/>
              <a:ea typeface="UD デジタル 教科書体 NP-R" panose="02020400000000000000" pitchFamily="18" charset="-128"/>
              <a:cs typeface="Century"/>
            </a:endParaRPr>
          </a:p>
          <a:p>
            <a:pPr indent="133350">
              <a:spcAft>
                <a:spcPts val="0"/>
              </a:spcAft>
            </a:pP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是即ち政府と人民との約束なり。</a:t>
            </a:r>
            <a:r>
              <a:rPr lang="ja-JP" altLang="en-US" sz="1100" b="1" kern="0" dirty="0">
                <a:effectLst/>
                <a:latin typeface="UD デジタル 教科書体 NP-R" panose="02020400000000000000" pitchFamily="18" charset="-128"/>
                <a:ea typeface="UD デジタル 教科書体 NP-R" panose="02020400000000000000" pitchFamily="18" charset="-128"/>
                <a:cs typeface="ＭＳ Ｐゴシック"/>
              </a:rPr>
              <a:t>＜二編抜粋＞</a:t>
            </a:r>
            <a:endParaRPr lang="ja-JP" sz="110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7" name="Text Box 10"/>
          <p:cNvSpPr txBox="1">
            <a:spLocks noChangeArrowheads="1"/>
          </p:cNvSpPr>
          <p:nvPr/>
        </p:nvSpPr>
        <p:spPr bwMode="auto">
          <a:xfrm>
            <a:off x="4716016" y="3661187"/>
            <a:ext cx="4176464"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p>
            <a:pPr fontAlgn="base">
              <a:lnSpc>
                <a:spcPts val="1400"/>
              </a:lnSpc>
              <a:spcAft>
                <a:spcPts val="0"/>
              </a:spcAft>
            </a:pPr>
            <a:r>
              <a:rPr lang="ja-JP" sz="800" b="1" dirty="0">
                <a:effectLst/>
                <a:latin typeface="UD デジタル 教科書体 NP-R" panose="02020400000000000000" pitchFamily="18" charset="-128"/>
                <a:ea typeface="UD デジタル 教科書体 NP-R" panose="02020400000000000000" pitchFamily="18" charset="-128"/>
                <a:cs typeface="ＭＳ Ｐゴシック"/>
              </a:rPr>
              <a:t>福澤諭吉</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1835</a:t>
            </a:r>
            <a:r>
              <a:rPr lang="en-US" altLang="ja-JP" sz="800" dirty="0">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1901</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ja-JP" sz="800" dirty="0">
                <a:effectLst/>
                <a:latin typeface="UD デジタル 教科書体 NP-R" panose="02020400000000000000" pitchFamily="18" charset="-128"/>
                <a:ea typeface="UD デジタル 教科書体 NP-R" panose="02020400000000000000" pitchFamily="18" charset="-128"/>
                <a:cs typeface="ＭＳ Ｐゴシック"/>
              </a:rPr>
              <a:t>明治時代の啓蒙思想家・教育家。慶應義塾大学創設者</a:t>
            </a:r>
          </a:p>
        </p:txBody>
      </p:sp>
      <p:sp>
        <p:nvSpPr>
          <p:cNvPr id="8" name="AutoShape 419"/>
          <p:cNvSpPr>
            <a:spLocks noChangeArrowheads="1"/>
          </p:cNvSpPr>
          <p:nvPr/>
        </p:nvSpPr>
        <p:spPr bwMode="auto">
          <a:xfrm>
            <a:off x="603151" y="2878463"/>
            <a:ext cx="4256881"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a:solidFill>
                  <a:srgbClr val="FFFFFF"/>
                </a:solidFill>
                <a:latin typeface="ＭＳ Ｐゴシック" pitchFamily="50" charset="-128"/>
              </a:rPr>
              <a:t>　福澤諭吉「</a:t>
            </a:r>
            <a:r>
              <a:rPr lang="ja-JP" altLang="en-US" sz="1600" b="1" dirty="0">
                <a:solidFill>
                  <a:srgbClr val="FFFFFF"/>
                </a:solidFill>
                <a:latin typeface="ＭＳ Ｐゴシック" pitchFamily="50" charset="-128"/>
              </a:rPr>
              <a:t>学問のすすめ」に見る税の約束</a:t>
            </a:r>
          </a:p>
          <a:p>
            <a:pPr eaLnBrk="1" hangingPunct="1"/>
            <a:endParaRPr lang="ja-JP" altLang="ja-JP" sz="1600" dirty="0"/>
          </a:p>
        </p:txBody>
      </p:sp>
      <p:sp>
        <p:nvSpPr>
          <p:cNvPr id="11" name="正方形/長方形 10"/>
          <p:cNvSpPr/>
          <p:nvPr/>
        </p:nvSpPr>
        <p:spPr>
          <a:xfrm>
            <a:off x="609600" y="3933056"/>
            <a:ext cx="7922839" cy="1438855"/>
          </a:xfrm>
          <a:prstGeom prst="rect">
            <a:avLst/>
          </a:prstGeom>
          <a:solidFill>
            <a:schemeClr val="bg1">
              <a:alpha val="50000"/>
            </a:schemeClr>
          </a:solidFill>
        </p:spPr>
        <p:txBody>
          <a:bodyPr wrap="square">
            <a:spAutoFit/>
          </a:bodyPr>
          <a:lstStyle/>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訳≫「政府は法令を設けて悪人を取り締まり、善人を保護する。しかし、それを行うには多くの費用が必要になるが、政府自体にそのお金がないので、税金としてみんなに負担してもらう。これは政府と国民の双方が一致した約束である。」</a:t>
            </a:r>
          </a:p>
          <a:p>
            <a:pPr>
              <a:lnSpc>
                <a:spcPts val="1500"/>
              </a:lnSpc>
            </a:pPr>
            <a:endParaRPr lang="ja-JP" altLang="en-US" sz="1100" b="1" dirty="0">
              <a:latin typeface="UD デジタル 教科書体 NP-R" panose="02020400000000000000" pitchFamily="18" charset="-128"/>
              <a:ea typeface="UD デジタル 教科書体 NP-R" panose="02020400000000000000" pitchFamily="18" charset="-128"/>
            </a:endParaRPr>
          </a:p>
          <a:p>
            <a:pPr>
              <a:lnSpc>
                <a:spcPts val="1500"/>
              </a:lnSpc>
            </a:pP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学問のすすめ（二編）</a:t>
            </a: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は“平等”と“政府と個人の関係”について触れています。</a:t>
            </a:r>
          </a:p>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　「平等とは地位も収入も同じにすることではない。そこには当然個人差がある。」これは法律の範囲内で暮らしを良くするチャンスが同じだという話です。「政府と個人の関係は、どちらが上ということはないが、ただし国民が無知だと自然と厳しい政府ができあがる。だから勉強をして、知識と道徳を身に付けなさい。」という話になっています。</a:t>
            </a:r>
          </a:p>
        </p:txBody>
      </p:sp>
      <p:sp>
        <p:nvSpPr>
          <p:cNvPr id="12" name="Text Box 533"/>
          <p:cNvSpPr txBox="1">
            <a:spLocks noChangeArrowheads="1"/>
          </p:cNvSpPr>
          <p:nvPr/>
        </p:nvSpPr>
        <p:spPr bwMode="auto">
          <a:xfrm>
            <a:off x="622901" y="5779737"/>
            <a:ext cx="7917947" cy="81761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ja-JP" sz="105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14" name="AutoShape 419"/>
          <p:cNvSpPr>
            <a:spLocks noChangeArrowheads="1"/>
          </p:cNvSpPr>
          <p:nvPr/>
        </p:nvSpPr>
        <p:spPr bwMode="auto">
          <a:xfrm>
            <a:off x="611560" y="5517232"/>
            <a:ext cx="5040560"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「大日本帝国憲法」＜明治</a:t>
            </a:r>
            <a:r>
              <a:rPr lang="en-US" altLang="ja-JP" sz="1600" b="1" dirty="0">
                <a:solidFill>
                  <a:srgbClr val="FFFFFF"/>
                </a:solidFill>
                <a:latin typeface="ＭＳ Ｐゴシック" pitchFamily="50" charset="-128"/>
              </a:rPr>
              <a:t>22</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1889</a:t>
            </a:r>
            <a:r>
              <a:rPr lang="ja-JP" altLang="en-US" sz="1600" b="1" dirty="0">
                <a:solidFill>
                  <a:srgbClr val="FFFFFF"/>
                </a:solidFill>
                <a:latin typeface="ＭＳ Ｐゴシック" pitchFamily="50" charset="-128"/>
              </a:rPr>
              <a:t>）年発布＞に明記</a:t>
            </a:r>
          </a:p>
          <a:p>
            <a:pPr eaLnBrk="1" hangingPunct="1"/>
            <a:endParaRPr lang="ja-JP" altLang="ja-JP" sz="1600" dirty="0"/>
          </a:p>
        </p:txBody>
      </p:sp>
      <p:graphicFrame>
        <p:nvGraphicFramePr>
          <p:cNvPr id="15" name="表 14"/>
          <p:cNvGraphicFramePr>
            <a:graphicFrameLocks noGrp="1"/>
          </p:cNvGraphicFramePr>
          <p:nvPr>
            <p:extLst>
              <p:ext uri="{D42A27DB-BD31-4B8C-83A1-F6EECF244321}">
                <p14:modId xmlns:p14="http://schemas.microsoft.com/office/powerpoint/2010/main" val="657958804"/>
              </p:ext>
            </p:extLst>
          </p:nvPr>
        </p:nvGraphicFramePr>
        <p:xfrm>
          <a:off x="4377636" y="5898371"/>
          <a:ext cx="4044696" cy="619125"/>
        </p:xfrm>
        <a:graphic>
          <a:graphicData uri="http://schemas.openxmlformats.org/drawingml/2006/table">
            <a:tbl>
              <a:tblPr/>
              <a:tblGrid>
                <a:gridCol w="4044696">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第６章　会計</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62</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新ニ租税ヲ課シ及税率ヲ変更スルハ法律ヲ以テ之ヲ定ムヘシ</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93" marR="68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060858647"/>
              </p:ext>
            </p:extLst>
          </p:nvPr>
        </p:nvGraphicFramePr>
        <p:xfrm>
          <a:off x="754669" y="5902833"/>
          <a:ext cx="3385283" cy="619125"/>
        </p:xfrm>
        <a:graphic>
          <a:graphicData uri="http://schemas.openxmlformats.org/drawingml/2006/table">
            <a:tbl>
              <a:tblPr/>
              <a:tblGrid>
                <a:gridCol w="3385283">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第２章　臣民権利義務</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21</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日本臣民ハ法律ノ定ムル所二従ヒ納税ノ義務ヲ有ス</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100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90599756"/>
              </p:ext>
            </p:extLst>
          </p:nvPr>
        </p:nvGraphicFramePr>
        <p:xfrm>
          <a:off x="609600" y="692696"/>
          <a:ext cx="7922840" cy="591851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33950">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大正時代</a:t>
                      </a: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所得税と営業税を中心に税制整理が行われ、免税点の引き上げ、勤労所得控除などが新設されました。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明治時代に続き大正時代は、戦費調達のため、清涼飲料税、営業収益税、登録税、相続税などの新税も創設されるなど増税が続きました。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一方で、現在ある税のしくみができ始めたのもこの頃です。</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4498698">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昭和時代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制改正では、所得税が分類所得税と総所得税の二本立てとなり、分類所得税はその源泉種類に応じて①不動産②配当利子③事業④勤労⑤山林⑥退職の６種類に分けられました。勤労所得に源泉徴収制度が導入されました。法人所得税は、法資本税と統合され法人税となりました。また間接税は、酒税に</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関する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税法が酒税法に一本化</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されました。</a:t>
                      </a:r>
                      <a:endParaRPr kumimoji="1" lang="en-US" altLang="ja-JP" sz="1400" dirty="0" smtClean="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smtClean="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税理士法の前身である税務代理士法が制定されました。</a:t>
                      </a:r>
                    </a:p>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1946</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新憲法が公布</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され、教育、勤労に並ぶ</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三大義務の一つとして納税の義務（</a:t>
                      </a:r>
                      <a:r>
                        <a:rPr kumimoji="1" lang="en-US" altLang="ja-JP"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30</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条）</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が設けられました。また、租税をかける場合には、法律によらなければならないとする考え方「</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租税法律主義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84</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条）が取り入れられました。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納税者が自主的に自分の税額を計算して申告する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申告納税制度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1950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アメリカのカール・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S</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シャウプ博士の勧告に基づく税制改革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が行われました。この改革では、所得税の累進課税の推進</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等、公平</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な税制の確立が図られ、さらに会社や個人などが記帳をもとに申告する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青色申告制度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も導入されました</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a:t>
                      </a:r>
                      <a:endParaRPr kumimoji="1" lang="en-US" altLang="ja-JP" sz="1400" dirty="0" smtClean="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smtClean="0">
                          <a:solidFill>
                            <a:schemeClr val="tx1"/>
                          </a:solidFill>
                          <a:latin typeface="UD デジタル 教科書体 NP-B" panose="02020700000000000000" pitchFamily="18" charset="-128"/>
                          <a:ea typeface="UD デジタル 教科書体 NP-B" panose="02020700000000000000" pitchFamily="18" charset="-128"/>
                        </a:rPr>
                        <a:t>26</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smtClean="0">
                          <a:solidFill>
                            <a:schemeClr val="tx1"/>
                          </a:solidFill>
                          <a:latin typeface="UD デジタル 教科書体 NP-B" panose="02020700000000000000" pitchFamily="18" charset="-128"/>
                          <a:ea typeface="UD デジタル 教科書体 NP-B" panose="02020700000000000000" pitchFamily="18" charset="-128"/>
                        </a:rPr>
                        <a:t>1951</a:t>
                      </a:r>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smtClean="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smtClean="0">
                          <a:solidFill>
                            <a:schemeClr val="tx1"/>
                          </a:solidFill>
                          <a:latin typeface="UD デジタル 教科書体 NP-B" panose="02020700000000000000" pitchFamily="18" charset="-128"/>
                          <a:ea typeface="UD デジタル 教科書体 NP-B" panose="02020700000000000000" pitchFamily="18" charset="-128"/>
                        </a:rPr>
                        <a:t>　税務代理士法を抜本的に見直した税理士法が制定されました。</a:t>
                      </a:r>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63</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1988</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　</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抜本的税制改革が実施され、</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消費税</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が創設されました。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11868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solidFill>
            <a:srgbClr val="FFFFFF"/>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5" name="Text Box 10"/>
          <p:cNvSpPr txBox="1">
            <a:spLocks noChangeArrowheads="1"/>
          </p:cNvSpPr>
          <p:nvPr/>
        </p:nvSpPr>
        <p:spPr bwMode="auto">
          <a:xfrm>
            <a:off x="5299669" y="5749888"/>
            <a:ext cx="3068725" cy="451406"/>
          </a:xfrm>
          <a:prstGeom prst="rect">
            <a:avLst/>
          </a:prstGeom>
          <a:solidFill>
            <a:srgbClr val="FFFFFF">
              <a:alpha val="60000"/>
            </a:srgbClr>
          </a:solidFill>
          <a:ln>
            <a:noFill/>
          </a:ln>
        </p:spPr>
        <p:txBody>
          <a:bodyPr wrap="square">
            <a:spAutoFit/>
          </a:bodyPr>
          <a:lstStyle/>
          <a:p>
            <a:pPr algn="ctr" fontAlgn="base">
              <a:lnSpc>
                <a:spcPts val="1400"/>
              </a:lnSpc>
              <a:spcAft>
                <a:spcPts val="0"/>
              </a:spcAft>
            </a:pP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昭和</a:t>
            </a:r>
            <a:r>
              <a:rPr lang="en-US" altLang="ja-JP" sz="1100" dirty="0">
                <a:latin typeface="UD デジタル 教科書体 NP-B" panose="02020700000000000000" pitchFamily="18" charset="-128"/>
                <a:ea typeface="UD デジタル 教科書体 NP-B" panose="02020700000000000000" pitchFamily="18" charset="-128"/>
                <a:cs typeface="ＭＳ Ｐゴシック"/>
              </a:rPr>
              <a:t>24 (1949) </a:t>
            </a: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年（福岡県福岡市）</a:t>
            </a:r>
            <a:b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b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商店主と税金について語るシャウプ博士</a:t>
            </a:r>
          </a:p>
        </p:txBody>
      </p:sp>
      <p:pic>
        <p:nvPicPr>
          <p:cNvPr id="7" name="図 6" descr="昭和24年 (1949)商店主と税金について語るシャウプ博士（福岡県福岡市）"/>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670" y="3597928"/>
            <a:ext cx="3068725" cy="2158292"/>
          </a:xfrm>
          <a:prstGeom prst="rect">
            <a:avLst/>
          </a:prstGeom>
          <a:noFill/>
          <a:ln>
            <a:noFill/>
          </a:ln>
          <a:effectLst>
            <a:softEdge rad="31750"/>
          </a:effectLst>
        </p:spPr>
      </p:pic>
      <p:pic>
        <p:nvPicPr>
          <p:cNvPr id="8" name="図 7" descr="昭和24年(1949)シャウプ勧告書"/>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454" y="3663215"/>
            <a:ext cx="3824833" cy="2027717"/>
          </a:xfrm>
          <a:prstGeom prst="rect">
            <a:avLst/>
          </a:prstGeom>
          <a:noFill/>
          <a:ln w="3175">
            <a:solidFill>
              <a:schemeClr val="accent2">
                <a:lumMod val="60000"/>
                <a:lumOff val="40000"/>
              </a:schemeClr>
            </a:solidFill>
          </a:ln>
        </p:spPr>
      </p:pic>
      <p:sp>
        <p:nvSpPr>
          <p:cNvPr id="9" name="Text Box 175"/>
          <p:cNvSpPr txBox="1">
            <a:spLocks noChangeArrowheads="1"/>
          </p:cNvSpPr>
          <p:nvPr/>
        </p:nvSpPr>
        <p:spPr bwMode="auto">
          <a:xfrm>
            <a:off x="755576" y="5756609"/>
            <a:ext cx="4643634" cy="7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ts val="1200"/>
              </a:lnSpc>
              <a:spcAft>
                <a:spcPts val="0"/>
              </a:spcAft>
            </a:pPr>
            <a:r>
              <a:rPr lang="ja-JP" altLang="en-US" sz="1100" kern="0" dirty="0">
                <a:effectLst/>
                <a:latin typeface="UD デジタル 教科書体 NP-B" panose="02020700000000000000" pitchFamily="18" charset="-128"/>
                <a:ea typeface="UD デジタル 教科書体 NP-B" panose="02020700000000000000" pitchFamily="18" charset="-128"/>
                <a:cs typeface="ＭＳ Ｐゴシック"/>
              </a:rPr>
              <a:t>　　　　　　　　　　シャウプ勧告書</a:t>
            </a: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gn="r">
              <a:lnSpc>
                <a:spcPts val="1200"/>
              </a:lnSpc>
              <a:spcAft>
                <a:spcPts val="0"/>
              </a:spcAft>
            </a:pPr>
            <a:endParaRPr lang="en-US" altLang="ja-JP" sz="1100" kern="0" dirty="0">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r>
              <a:rPr lang="ja-JP" sz="1100" kern="0" dirty="0">
                <a:effectLst/>
                <a:latin typeface="UD デジタル 教科書体 NP-B" panose="02020700000000000000" pitchFamily="18" charset="-128"/>
                <a:ea typeface="UD デジタル 教科書体 NP-B" panose="02020700000000000000" pitchFamily="18" charset="-128"/>
                <a:cs typeface="ＭＳ Ｐゴシック"/>
              </a:rPr>
              <a:t>出</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典：国税庁、租税史料ライブラリ</a:t>
            </a:r>
            <a:r>
              <a:rPr lang="ja-JP" altLang="en-US" sz="1100" kern="0" dirty="0">
                <a:solidFill>
                  <a:srgbClr val="000000"/>
                </a:solidFill>
                <a:latin typeface="UD デジタル 教科書体 NP-B" panose="02020700000000000000" pitchFamily="18" charset="-128"/>
                <a:ea typeface="UD デジタル 教科書体 NP-B" panose="02020700000000000000" pitchFamily="18" charset="-128"/>
                <a:cs typeface="ＭＳ Ｐゴシック"/>
              </a:rPr>
              <a:t>ー</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「シャウプ勧告と税制改正」</a:t>
            </a:r>
            <a:endParaRPr lang="ja-JP" sz="1100" kern="100" dirty="0">
              <a:effectLst/>
              <a:latin typeface="UD デジタル 教科書体 NP-B" panose="02020700000000000000" pitchFamily="18" charset="-128"/>
              <a:ea typeface="UD デジタル 教科書体 NP-B" panose="02020700000000000000" pitchFamily="18" charset="-128"/>
              <a:cs typeface="Century"/>
            </a:endParaRPr>
          </a:p>
        </p:txBody>
      </p:sp>
      <p:sp>
        <p:nvSpPr>
          <p:cNvPr id="10" name="Text Box 533"/>
          <p:cNvSpPr txBox="1">
            <a:spLocks noChangeArrowheads="1"/>
          </p:cNvSpPr>
          <p:nvPr/>
        </p:nvSpPr>
        <p:spPr bwMode="auto">
          <a:xfrm>
            <a:off x="614492" y="955201"/>
            <a:ext cx="7917947" cy="225777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ctr" anchorCtr="0" upright="1">
            <a:noAutofit/>
          </a:bodyPr>
          <a:lstStyle/>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a:t>
            </a:r>
            <a:r>
              <a:rPr lang="ja-JP" altLang="en-US" sz="1400" kern="0" dirty="0" smtClean="0">
                <a:latin typeface="UD デジタル 教科書体 NP-B" panose="02020700000000000000" pitchFamily="18" charset="-128"/>
                <a:ea typeface="UD デジタル 教科書体 NP-B" panose="02020700000000000000" pitchFamily="18" charset="-128"/>
                <a:cs typeface="ＭＳ Ｐゴシック"/>
              </a:rPr>
              <a:t>現在の日本</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の税制の基礎は戦後間もない昭和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）年に行われた税制改革によって確立されました。この改革に大きな影響を与えたのがアメリカの財政学者カール・Ｓ・シャウプ（</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Carl Summer </a:t>
            </a:r>
            <a:r>
              <a:rPr lang="en-US" altLang="ja-JP" sz="1400" kern="0" dirty="0" err="1">
                <a:latin typeface="UD デジタル 教科書体 NP-B" panose="02020700000000000000" pitchFamily="18" charset="-128"/>
                <a:ea typeface="UD デジタル 教科書体 NP-B" panose="02020700000000000000" pitchFamily="18" charset="-128"/>
                <a:cs typeface="ＭＳ Ｐゴシック"/>
              </a:rPr>
              <a:t>Shoup</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 1902-2000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）です。</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シャウプによる勧告書の基本原則は、昭和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）年の税制改正に反映され、</a:t>
            </a:r>
            <a:r>
              <a:rPr lang="ja-JP" altLang="en-US" sz="1400" kern="0" dirty="0" smtClean="0">
                <a:latin typeface="UD デジタル 教科書体 NP-B" panose="02020700000000000000" pitchFamily="18" charset="-128"/>
                <a:ea typeface="UD デジタル 教科書体 NP-B" panose="02020700000000000000" pitchFamily="18" charset="-128"/>
                <a:cs typeface="ＭＳ Ｐゴシック"/>
              </a:rPr>
              <a:t>より実情に</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即した調整が加えられ、国税と地方税にわたる税制の合理化と負担の適正化が図られました。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所得税を税制の根幹に据え、基礎控除額を引き上げて負担の軽減を図ると同時に、その減収分は高額所得者へ富裕税として課税されました。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また、申告納税制度の水準の向上を図るための青色申告制度や、容易で確実な納付のための納税貯蓄組合制度も導入されるなど、シャウプ勧告は、戦後の税制の基本となりました。</a:t>
            </a:r>
          </a:p>
        </p:txBody>
      </p:sp>
      <p:sp>
        <p:nvSpPr>
          <p:cNvPr id="12" name="AutoShape 419"/>
          <p:cNvSpPr>
            <a:spLocks noChangeArrowheads="1"/>
          </p:cNvSpPr>
          <p:nvPr/>
        </p:nvSpPr>
        <p:spPr bwMode="auto">
          <a:xfrm>
            <a:off x="603151" y="692696"/>
            <a:ext cx="4688929"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昭和</a:t>
            </a:r>
            <a:r>
              <a:rPr lang="en-US" altLang="ja-JP" sz="1600" b="1" dirty="0">
                <a:solidFill>
                  <a:srgbClr val="FFFFFF"/>
                </a:solidFill>
                <a:latin typeface="ＭＳ Ｐゴシック" pitchFamily="50" charset="-128"/>
              </a:rPr>
              <a:t>25</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1950</a:t>
            </a:r>
            <a:r>
              <a:rPr lang="ja-JP" altLang="en-US" sz="1600" b="1" dirty="0">
                <a:solidFill>
                  <a:srgbClr val="FFFFFF"/>
                </a:solidFill>
                <a:latin typeface="ＭＳ Ｐゴシック" pitchFamily="50" charset="-128"/>
              </a:rPr>
              <a:t>）年　シャウプ勧告による税制改革</a:t>
            </a:r>
          </a:p>
          <a:p>
            <a:pPr eaLnBrk="1" hangingPunct="1"/>
            <a:endParaRPr lang="ja-JP" altLang="ja-JP" sz="1600" dirty="0"/>
          </a:p>
        </p:txBody>
      </p:sp>
    </p:spTree>
    <p:extLst>
      <p:ext uri="{BB962C8B-B14F-4D97-AF65-F5344CB8AC3E}">
        <p14:creationId xmlns:p14="http://schemas.microsoft.com/office/powerpoint/2010/main" val="230678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8803"/>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949708562"/>
              </p:ext>
            </p:extLst>
          </p:nvPr>
        </p:nvGraphicFramePr>
        <p:xfrm>
          <a:off x="609600" y="692696"/>
          <a:ext cx="7922840" cy="565136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5544616">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平成・令和</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1989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商品の販売やサービスの提供に対して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％の税金を納める消費税の導入や所得税の減税などを含む大幅な税制の改革が行われました。</a:t>
                      </a: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平成４（</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法人特別税の創設（平成６年３月</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日までの間に終了する事業年度）と過少資本税制が導入されました。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青色申告特別控除制度が創設されました。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平成９（</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消費税率が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に引き上げられました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たばこ特別税が創設されました。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所得税の最高税率引き下げ（適用課税所得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万円超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％→適用課税所得</a:t>
                      </a:r>
                      <a:r>
                        <a:rPr kumimoji="1" lang="en-US" altLang="ja-JP" sz="1400" b="0" dirty="0" smtClean="0">
                          <a:solidFill>
                            <a:schemeClr val="tx1"/>
                          </a:solidFill>
                          <a:latin typeface="UD デジタル 教科書体 NP-B" panose="02020700000000000000" pitchFamily="18" charset="-128"/>
                          <a:ea typeface="UD デジタル 教科書体 NP-B" panose="02020700000000000000" pitchFamily="18" charset="-128"/>
                        </a:rPr>
                        <a:t>1,800</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万円超</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％）と定率減税（所得税額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％相当額、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万円限度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年迄継続）、扶養親族の控除額加算（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歳未満、特定扶養親族）が行われました。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新住宅ローン減税制度が創設されました。また、認定ＮＰＯ法人等の整備、贈与税の基礎控除額の引き上げ（</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連結納税制度が創設されました。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住宅の省エネ改修促進税制が創設されました。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自動車重量税免除及び軽減措置（エコカー減税）が実施されました。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消費税率が８</a:t>
                      </a:r>
                      <a:r>
                        <a:rPr kumimoji="1" lang="en-US" altLang="ja-JP" sz="1400" b="0" dirty="0" smtClean="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に引き上げられました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。また地方法人税（国税）が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月に創設されました。</a:t>
                      </a: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令和元（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smtClean="0">
                          <a:solidFill>
                            <a:schemeClr val="tx1"/>
                          </a:solidFill>
                          <a:latin typeface="UD デジタル 教科書体 NP-B" panose="02020700000000000000" pitchFamily="18" charset="-128"/>
                          <a:ea typeface="UD デジタル 教科書体 NP-B" panose="02020700000000000000" pitchFamily="18" charset="-128"/>
                        </a:rPr>
                        <a:t>消費税率が</a:t>
                      </a:r>
                      <a:r>
                        <a:rPr kumimoji="1" lang="en-US" altLang="ja-JP" sz="1400" b="0" smtClean="0">
                          <a:solidFill>
                            <a:schemeClr val="tx1"/>
                          </a:solidFill>
                          <a:latin typeface="UD デジタル 教科書体 NP-B" panose="02020700000000000000" pitchFamily="18" charset="-128"/>
                          <a:ea typeface="UD デジタル 教科書体 NP-B" panose="02020700000000000000" pitchFamily="18" charset="-128"/>
                        </a:rPr>
                        <a:t>10</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smtClean="0">
                          <a:solidFill>
                            <a:schemeClr val="tx1"/>
                          </a:solidFill>
                          <a:latin typeface="UD デジタル 教科書体 NP-B" panose="02020700000000000000" pitchFamily="18" charset="-128"/>
                          <a:ea typeface="UD デジタル 教科書体 NP-B" panose="02020700000000000000" pitchFamily="18" charset="-128"/>
                        </a:rPr>
                        <a:t>に引き上げられました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。またあわせて軽減税率制度が導入されました。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Tree>
    <p:extLst>
      <p:ext uri="{BB962C8B-B14F-4D97-AF65-F5344CB8AC3E}">
        <p14:creationId xmlns:p14="http://schemas.microsoft.com/office/powerpoint/2010/main" val="348203334"/>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6155</TotalTime>
  <Words>10193</Words>
  <Application>Microsoft Office PowerPoint</Application>
  <PresentationFormat>画面に合わせる (4:3)</PresentationFormat>
  <Paragraphs>836</Paragraphs>
  <Slides>36</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36</vt:i4>
      </vt:variant>
    </vt:vector>
  </HeadingPairs>
  <TitlesOfParts>
    <vt:vector size="51" baseType="lpstr">
      <vt:lpstr>HGSｺﾞｼｯｸE</vt:lpstr>
      <vt:lpstr>HG丸ｺﾞｼｯｸM-PRO</vt:lpstr>
      <vt:lpstr>ＭＳ Ｐゴシック</vt:lpstr>
      <vt:lpstr>UD デジタル 教科書体 NP-B</vt:lpstr>
      <vt:lpstr>UD デジタル 教科書体 NP-R</vt:lpstr>
      <vt:lpstr>UD デジタル 教科書体 N-R</vt:lpstr>
      <vt:lpstr>Yu Gothic UI</vt:lpstr>
      <vt:lpstr>メイリオ</vt:lpstr>
      <vt:lpstr>Arial</vt:lpstr>
      <vt:lpstr>Calibri</vt:lpstr>
      <vt:lpstr>Century</vt:lpstr>
      <vt:lpstr>Times New Roman</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大学生向け 講義用テキスト</dc:title>
  <dc:creator>髙橋 正人</dc:creator>
  <cp:lastModifiedBy>水野 早和美</cp:lastModifiedBy>
  <cp:revision>399</cp:revision>
  <cp:lastPrinted>2020-03-27T06:14:02Z</cp:lastPrinted>
  <dcterms:created xsi:type="dcterms:W3CDTF">2016-04-20T01:30:34Z</dcterms:created>
  <dcterms:modified xsi:type="dcterms:W3CDTF">2023-04-27T04:53:48Z</dcterms:modified>
</cp:coreProperties>
</file>