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7" r:id="rId1"/>
  </p:sldMasterIdLst>
  <p:notesMasterIdLst>
    <p:notesMasterId r:id="rId33"/>
  </p:notesMasterIdLst>
  <p:handoutMasterIdLst>
    <p:handoutMasterId r:id="rId34"/>
  </p:handoutMasterIdLst>
  <p:sldIdLst>
    <p:sldId id="256" r:id="rId2"/>
    <p:sldId id="303" r:id="rId3"/>
    <p:sldId id="302" r:id="rId4"/>
    <p:sldId id="326" r:id="rId5"/>
    <p:sldId id="304" r:id="rId6"/>
    <p:sldId id="305" r:id="rId7"/>
    <p:sldId id="329" r:id="rId8"/>
    <p:sldId id="306" r:id="rId9"/>
    <p:sldId id="330" r:id="rId10"/>
    <p:sldId id="332" r:id="rId11"/>
    <p:sldId id="331" r:id="rId12"/>
    <p:sldId id="327" r:id="rId13"/>
    <p:sldId id="333" r:id="rId14"/>
    <p:sldId id="307" r:id="rId15"/>
    <p:sldId id="334" r:id="rId16"/>
    <p:sldId id="308" r:id="rId17"/>
    <p:sldId id="335" r:id="rId18"/>
    <p:sldId id="336" r:id="rId19"/>
    <p:sldId id="337" r:id="rId20"/>
    <p:sldId id="309" r:id="rId21"/>
    <p:sldId id="338" r:id="rId22"/>
    <p:sldId id="339" r:id="rId23"/>
    <p:sldId id="340" r:id="rId24"/>
    <p:sldId id="341" r:id="rId25"/>
    <p:sldId id="342" r:id="rId26"/>
    <p:sldId id="343" r:id="rId27"/>
    <p:sldId id="344" r:id="rId28"/>
    <p:sldId id="345" r:id="rId29"/>
    <p:sldId id="325" r:id="rId30"/>
    <p:sldId id="300" r:id="rId31"/>
    <p:sldId id="311" r:id="rId32"/>
  </p:sldIdLst>
  <p:sldSz cx="9144000" cy="6858000" type="screen4x3"/>
  <p:notesSz cx="987266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FFACC"/>
    <a:srgbClr val="D5EDA2"/>
    <a:srgbClr val="00A249"/>
    <a:srgbClr val="FFE389"/>
    <a:srgbClr val="F2F5D7"/>
    <a:srgbClr val="D2E7A9"/>
    <a:srgbClr val="E8F3D4"/>
    <a:srgbClr val="FFB9B9"/>
    <a:srgbClr val="69E4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71" autoAdjust="0"/>
    <p:restoredTop sz="94660"/>
  </p:normalViewPr>
  <p:slideViewPr>
    <p:cSldViewPr>
      <p:cViewPr varScale="1">
        <p:scale>
          <a:sx n="111" d="100"/>
          <a:sy n="111" d="100"/>
        </p:scale>
        <p:origin x="1590"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8.8423092701357148E-2"/>
          <c:y val="0.13139359392528593"/>
          <c:w val="0.898672053185401"/>
          <c:h val="0.65980309754154398"/>
        </c:manualLayout>
      </c:layout>
      <c:barChart>
        <c:barDir val="col"/>
        <c:grouping val="clustered"/>
        <c:varyColors val="0"/>
        <c:ser>
          <c:idx val="0"/>
          <c:order val="0"/>
          <c:tx>
            <c:strRef>
              <c:f>Sheet1!$B$1</c:f>
              <c:strCache>
                <c:ptCount val="1"/>
                <c:pt idx="0">
                  <c:v>系列 1</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Sheet1!$A$2:$A$31</c:f>
              <c:strCache>
                <c:ptCount val="30"/>
                <c:pt idx="0">
                  <c:v>H1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strCache>
            </c:strRef>
          </c:cat>
          <c:val>
            <c:numRef>
              <c:f>Sheet1!$B$2:$B$31</c:f>
              <c:numCache>
                <c:formatCode>0.0_ </c:formatCode>
                <c:ptCount val="30"/>
                <c:pt idx="0">
                  <c:v>19</c:v>
                </c:pt>
                <c:pt idx="1">
                  <c:v>18.399999999999999</c:v>
                </c:pt>
                <c:pt idx="2">
                  <c:v>16.600000000000001</c:v>
                </c:pt>
                <c:pt idx="3">
                  <c:v>13.7</c:v>
                </c:pt>
                <c:pt idx="4">
                  <c:v>12.1</c:v>
                </c:pt>
                <c:pt idx="5">
                  <c:v>12.4</c:v>
                </c:pt>
                <c:pt idx="6">
                  <c:v>13.7</c:v>
                </c:pt>
                <c:pt idx="7">
                  <c:v>14.5</c:v>
                </c:pt>
                <c:pt idx="8">
                  <c:v>11.9</c:v>
                </c:pt>
                <c:pt idx="9">
                  <c:v>11.4</c:v>
                </c:pt>
                <c:pt idx="10">
                  <c:v>10.8</c:v>
                </c:pt>
                <c:pt idx="11">
                  <c:v>11.7</c:v>
                </c:pt>
                <c:pt idx="12">
                  <c:v>10.3</c:v>
                </c:pt>
                <c:pt idx="13">
                  <c:v>9.5</c:v>
                </c:pt>
                <c:pt idx="14">
                  <c:v>10.1</c:v>
                </c:pt>
                <c:pt idx="15">
                  <c:v>11.4</c:v>
                </c:pt>
                <c:pt idx="16">
                  <c:v>13.3</c:v>
                </c:pt>
                <c:pt idx="17">
                  <c:v>14.9</c:v>
                </c:pt>
                <c:pt idx="18">
                  <c:v>14.7</c:v>
                </c:pt>
                <c:pt idx="19">
                  <c:v>10</c:v>
                </c:pt>
                <c:pt idx="20">
                  <c:v>6.4</c:v>
                </c:pt>
                <c:pt idx="21">
                  <c:v>9</c:v>
                </c:pt>
                <c:pt idx="22">
                  <c:v>9.4</c:v>
                </c:pt>
                <c:pt idx="23">
                  <c:v>9.8000000000000007</c:v>
                </c:pt>
                <c:pt idx="24">
                  <c:v>10.5</c:v>
                </c:pt>
                <c:pt idx="25">
                  <c:v>11</c:v>
                </c:pt>
                <c:pt idx="26">
                  <c:v>10.8</c:v>
                </c:pt>
                <c:pt idx="27">
                  <c:v>10.3</c:v>
                </c:pt>
                <c:pt idx="28">
                  <c:v>11.7</c:v>
                </c:pt>
                <c:pt idx="29">
                  <c:v>12.2</c:v>
                </c:pt>
              </c:numCache>
            </c:numRef>
          </c:val>
          <c:extLst>
            <c:ext xmlns:c16="http://schemas.microsoft.com/office/drawing/2014/chart" uri="{C3380CC4-5D6E-409C-BE32-E72D297353CC}">
              <c16:uniqueId val="{00000000-E52C-46E4-B2E4-9A63E4532956}"/>
            </c:ext>
          </c:extLst>
        </c:ser>
        <c:dLbls>
          <c:dLblPos val="outEnd"/>
          <c:showLegendKey val="0"/>
          <c:showVal val="1"/>
          <c:showCatName val="0"/>
          <c:showSerName val="0"/>
          <c:showPercent val="0"/>
          <c:showBubbleSize val="0"/>
        </c:dLbls>
        <c:gapWidth val="150"/>
        <c:axId val="216734336"/>
        <c:axId val="216772992"/>
      </c:barChart>
      <c:catAx>
        <c:axId val="216734336"/>
        <c:scaling>
          <c:orientation val="minMax"/>
        </c:scaling>
        <c:delete val="0"/>
        <c:axPos val="b"/>
        <c:numFmt formatCode="General" sourceLinked="1"/>
        <c:majorTickMark val="out"/>
        <c:minorTickMark val="none"/>
        <c:tickLblPos val="nextTo"/>
        <c:crossAx val="216772992"/>
        <c:crosses val="autoZero"/>
        <c:auto val="1"/>
        <c:lblAlgn val="ctr"/>
        <c:lblOffset val="100"/>
        <c:noMultiLvlLbl val="0"/>
      </c:catAx>
      <c:valAx>
        <c:axId val="216772992"/>
        <c:scaling>
          <c:orientation val="minMax"/>
        </c:scaling>
        <c:delete val="0"/>
        <c:axPos val="l"/>
        <c:majorGridlines/>
        <c:numFmt formatCode="0.0_ " sourceLinked="1"/>
        <c:majorTickMark val="out"/>
        <c:minorTickMark val="none"/>
        <c:tickLblPos val="nextTo"/>
        <c:crossAx val="216734336"/>
        <c:crosses val="autoZero"/>
        <c:crossBetween val="between"/>
      </c:valAx>
    </c:plotArea>
    <c:plotVisOnly val="1"/>
    <c:dispBlanksAs val="gap"/>
    <c:showDLblsOverMax val="0"/>
  </c:chart>
  <c:spPr>
    <a:solidFill>
      <a:srgbClr val="FFFFFF">
        <a:alpha val="50196"/>
      </a:srgbClr>
    </a:solidFill>
  </c:spPr>
  <c:txPr>
    <a:bodyPr/>
    <a:lstStyle/>
    <a:p>
      <a:pPr>
        <a:defRPr sz="800">
          <a:latin typeface="+mj-ea"/>
          <a:ea typeface="+mj-ea"/>
        </a:defRPr>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278155" cy="33678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92225" y="0"/>
            <a:ext cx="4278155" cy="336789"/>
          </a:xfrm>
          <a:prstGeom prst="rect">
            <a:avLst/>
          </a:prstGeom>
        </p:spPr>
        <p:txBody>
          <a:bodyPr vert="horz" lIns="91440" tIns="45720" rIns="91440" bIns="45720" rtlCol="0"/>
          <a:lstStyle>
            <a:lvl1pPr algn="r">
              <a:defRPr sz="1200"/>
            </a:lvl1pPr>
          </a:lstStyle>
          <a:p>
            <a:fld id="{2D6B19A3-4421-40F8-B0E2-60B57DAE0E1E}" type="datetimeFigureOut">
              <a:rPr kumimoji="1" lang="ja-JP" altLang="en-US" smtClean="0"/>
              <a:t>2019/6/17</a:t>
            </a:fld>
            <a:endParaRPr kumimoji="1" lang="ja-JP" altLang="en-US"/>
          </a:p>
        </p:txBody>
      </p:sp>
      <p:sp>
        <p:nvSpPr>
          <p:cNvPr id="4" name="フッター プレースホルダー 3"/>
          <p:cNvSpPr>
            <a:spLocks noGrp="1"/>
          </p:cNvSpPr>
          <p:nvPr>
            <p:ph type="ftr" sz="quarter" idx="2"/>
          </p:nvPr>
        </p:nvSpPr>
        <p:spPr>
          <a:xfrm>
            <a:off x="2" y="6397805"/>
            <a:ext cx="4278155" cy="336789"/>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92225" y="6397805"/>
            <a:ext cx="4278155" cy="336789"/>
          </a:xfrm>
          <a:prstGeom prst="rect">
            <a:avLst/>
          </a:prstGeom>
        </p:spPr>
        <p:txBody>
          <a:bodyPr vert="horz" lIns="91440" tIns="45720" rIns="91440" bIns="45720" rtlCol="0" anchor="b"/>
          <a:lstStyle>
            <a:lvl1pPr algn="r">
              <a:defRPr sz="1200"/>
            </a:lvl1pPr>
          </a:lstStyle>
          <a:p>
            <a:fld id="{7EDCD7AE-B9A4-4CE8-AC5F-08E06A68D86C}" type="slidenum">
              <a:rPr kumimoji="1" lang="ja-JP" altLang="en-US" smtClean="0"/>
              <a:t>‹#›</a:t>
            </a:fld>
            <a:endParaRPr kumimoji="1" lang="ja-JP" altLang="en-US"/>
          </a:p>
        </p:txBody>
      </p:sp>
    </p:spTree>
    <p:extLst>
      <p:ext uri="{BB962C8B-B14F-4D97-AF65-F5344CB8AC3E}">
        <p14:creationId xmlns:p14="http://schemas.microsoft.com/office/powerpoint/2010/main" val="153349300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278155" cy="33678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92225" y="0"/>
            <a:ext cx="4278155" cy="336789"/>
          </a:xfrm>
          <a:prstGeom prst="rect">
            <a:avLst/>
          </a:prstGeom>
        </p:spPr>
        <p:txBody>
          <a:bodyPr vert="horz" lIns="91440" tIns="45720" rIns="91440" bIns="45720" rtlCol="0"/>
          <a:lstStyle>
            <a:lvl1pPr algn="r">
              <a:defRPr sz="1200"/>
            </a:lvl1pPr>
          </a:lstStyle>
          <a:p>
            <a:fld id="{ED569E30-9CA0-4FC4-8346-77216875158C}" type="datetimeFigureOut">
              <a:rPr kumimoji="1" lang="ja-JP" altLang="en-US" smtClean="0"/>
              <a:t>2019/6/17</a:t>
            </a:fld>
            <a:endParaRPr kumimoji="1" lang="ja-JP" altLang="en-US"/>
          </a:p>
        </p:txBody>
      </p:sp>
      <p:sp>
        <p:nvSpPr>
          <p:cNvPr id="4" name="スライド イメージ プレースホルダー 3"/>
          <p:cNvSpPr>
            <a:spLocks noGrp="1" noRot="1" noChangeAspect="1"/>
          </p:cNvSpPr>
          <p:nvPr>
            <p:ph type="sldImg" idx="2"/>
          </p:nvPr>
        </p:nvSpPr>
        <p:spPr>
          <a:xfrm>
            <a:off x="3251200" y="504825"/>
            <a:ext cx="3370263" cy="25273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7267" y="3199488"/>
            <a:ext cx="7898130" cy="303109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6397805"/>
            <a:ext cx="4278155" cy="336789"/>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92225" y="6397805"/>
            <a:ext cx="4278155" cy="336789"/>
          </a:xfrm>
          <a:prstGeom prst="rect">
            <a:avLst/>
          </a:prstGeom>
        </p:spPr>
        <p:txBody>
          <a:bodyPr vert="horz" lIns="91440" tIns="45720" rIns="91440" bIns="45720" rtlCol="0" anchor="b"/>
          <a:lstStyle>
            <a:lvl1pPr algn="r">
              <a:defRPr sz="1200"/>
            </a:lvl1pPr>
          </a:lstStyle>
          <a:p>
            <a:fld id="{D1D62D36-A24D-4284-AF9A-C929F7EC2DC0}" type="slidenum">
              <a:rPr kumimoji="1" lang="ja-JP" altLang="en-US" smtClean="0"/>
              <a:t>‹#›</a:t>
            </a:fld>
            <a:endParaRPr kumimoji="1" lang="ja-JP" altLang="en-US"/>
          </a:p>
        </p:txBody>
      </p:sp>
    </p:spTree>
    <p:extLst>
      <p:ext uri="{BB962C8B-B14F-4D97-AF65-F5344CB8AC3E}">
        <p14:creationId xmlns:p14="http://schemas.microsoft.com/office/powerpoint/2010/main" val="404243836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A7B149B-5378-455B-B167-3A9B28D5ED41}" type="datetime1">
              <a:rPr kumimoji="1" lang="ja-JP" altLang="en-US" smtClean="0"/>
              <a:t>2019/6/17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4156919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2019/6/17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533854745"/>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2019/6/17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69749257"/>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2019/6/17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4081753576"/>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2019/6/17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53668265"/>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2019/6/17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305839050"/>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5EF9ADE-AF35-4C2A-8E4A-0ED3D68BACF5}" type="datetime1">
              <a:rPr kumimoji="1" lang="ja-JP" altLang="en-US" smtClean="0"/>
              <a:t>2019/6/17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6616778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8539B67-B3B1-4CC7-9BFC-772F1CE565A4}" type="datetime1">
              <a:rPr kumimoji="1" lang="ja-JP" altLang="en-US" smtClean="0"/>
              <a:t>2019/6/17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049411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A49C0CF-CC48-4E7F-A1B6-68A29DDD95EF}" type="datetime1">
              <a:rPr kumimoji="1" lang="ja-JP" altLang="en-US" smtClean="0"/>
              <a:t>2019/6/17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097562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0362068-B05C-47A9-ABB2-8AC8AB349AD9}" type="datetime1">
              <a:rPr kumimoji="1" lang="ja-JP" altLang="en-US" smtClean="0"/>
              <a:t>2019/6/17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4051792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371A318-1EF2-424A-BAD0-F0712E03AD95}" type="datetime1">
              <a:rPr kumimoji="1" lang="ja-JP" altLang="en-US" smtClean="0"/>
              <a:t>2019/6/17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04215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D1BE08D-10BC-43C6-89C9-6375F3652719}" type="datetime1">
              <a:rPr kumimoji="1" lang="ja-JP" altLang="en-US" smtClean="0"/>
              <a:t>2019/6/17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446013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A0BA42A-59E5-4FBE-A87E-325907D5B084}" type="datetime1">
              <a:rPr kumimoji="1" lang="ja-JP" altLang="en-US" smtClean="0"/>
              <a:t>2019/6/17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895004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1A3BB-AC09-45B0-B69A-B8DA4338974D}" type="datetime1">
              <a:rPr kumimoji="1" lang="ja-JP" altLang="en-US" smtClean="0"/>
              <a:t>2019/6/17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603292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5C215CF-7313-459B-A255-0F60CE9343FF}" type="datetime1">
              <a:rPr kumimoji="1" lang="ja-JP" altLang="en-US" smtClean="0"/>
              <a:t>2019/6/17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628506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1691573-F4BF-4306-A4D3-CD868DCA4361}" type="datetime1">
              <a:rPr kumimoji="1" lang="ja-JP" altLang="en-US" smtClean="0"/>
              <a:t>2019/6/17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71159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68C8C13-CA00-4DA7-976D-2012DEE6C21A}" type="datetime1">
              <a:rPr kumimoji="1" lang="ja-JP" altLang="en-US" smtClean="0"/>
              <a:t>2019/6/17</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807509299"/>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 id="2147483819" r:id="rId12"/>
    <p:sldLayoutId id="2147483820" r:id="rId13"/>
    <p:sldLayoutId id="2147483821" r:id="rId14"/>
    <p:sldLayoutId id="2147483822" r:id="rId15"/>
    <p:sldLayoutId id="2147483823" r:id="rId16"/>
  </p:sldLayoutIdLst>
  <p:hf sldNum="0" hd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txBox="1">
            <a:spLocks/>
          </p:cNvSpPr>
          <p:nvPr/>
        </p:nvSpPr>
        <p:spPr>
          <a:xfrm>
            <a:off x="1403648" y="1340768"/>
            <a:ext cx="6172200" cy="2736304"/>
          </a:xfrm>
          <a:prstGeom prst="rect">
            <a:avLst/>
          </a:prstGeom>
        </p:spPr>
        <p:txBody>
          <a:bodyPr vert="horz" lIns="91440" tIns="45720" rIns="91440" bIns="45720" rtlCol="0" anchor="b">
            <a:norm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1400" dirty="0" smtClean="0">
                <a:solidFill>
                  <a:schemeClr val="accent2">
                    <a:lumMod val="75000"/>
                  </a:schemeClr>
                </a:solidFill>
              </a:rPr>
              <a:t> 　</a:t>
            </a:r>
            <a:r>
              <a:rPr lang="en-US" altLang="ja-JP" dirty="0" smtClean="0">
                <a:solidFill>
                  <a:schemeClr val="accent2">
                    <a:lumMod val="75000"/>
                  </a:schemeClr>
                </a:solidFill>
              </a:rPr>
              <a:t/>
            </a:r>
            <a:br>
              <a:rPr lang="en-US" altLang="ja-JP" dirty="0" smtClean="0">
                <a:solidFill>
                  <a:schemeClr val="accent2">
                    <a:lumMod val="75000"/>
                  </a:schemeClr>
                </a:solidFill>
              </a:rPr>
            </a:br>
            <a:r>
              <a:rPr lang="ja-JP" altLang="en-US" sz="3600" dirty="0" smtClean="0">
                <a:solidFill>
                  <a:schemeClr val="accent2">
                    <a:lumMod val="75000"/>
                  </a:schemeClr>
                </a:solidFill>
                <a:latin typeface="HGSｺﾞｼｯｸE" panose="020B0900000000000000" pitchFamily="50" charset="-128"/>
                <a:ea typeface="HGSｺﾞｼｯｸE" panose="020B0900000000000000" pitchFamily="50" charset="-128"/>
              </a:rPr>
              <a:t>税理士による</a:t>
            </a:r>
            <a:r>
              <a:rPr lang="en-US" altLang="ja-JP" dirty="0" smtClean="0">
                <a:solidFill>
                  <a:schemeClr val="accent2">
                    <a:lumMod val="75000"/>
                  </a:schemeClr>
                </a:solidFill>
                <a:latin typeface="HGSｺﾞｼｯｸE" panose="020B0900000000000000" pitchFamily="50" charset="-128"/>
                <a:ea typeface="HGSｺﾞｼｯｸE" panose="020B0900000000000000" pitchFamily="50" charset="-128"/>
              </a:rPr>
              <a:t/>
            </a:r>
            <a:br>
              <a:rPr lang="en-US" altLang="ja-JP" dirty="0" smtClean="0">
                <a:solidFill>
                  <a:schemeClr val="accent2">
                    <a:lumMod val="75000"/>
                  </a:schemeClr>
                </a:solidFill>
                <a:latin typeface="HGSｺﾞｼｯｸE" panose="020B0900000000000000" pitchFamily="50" charset="-128"/>
                <a:ea typeface="HGSｺﾞｼｯｸE" panose="020B0900000000000000" pitchFamily="50" charset="-128"/>
              </a:rPr>
            </a:br>
            <a:r>
              <a:rPr lang="ja-JP" altLang="en-US" dirty="0" smtClean="0">
                <a:solidFill>
                  <a:schemeClr val="accent2">
                    <a:lumMod val="75000"/>
                  </a:schemeClr>
                </a:solidFill>
                <a:latin typeface="HGSｺﾞｼｯｸE" panose="020B0900000000000000" pitchFamily="50" charset="-128"/>
                <a:ea typeface="HGSｺﾞｼｯｸE" panose="020B0900000000000000" pitchFamily="50" charset="-128"/>
              </a:rPr>
              <a:t>　</a:t>
            </a:r>
            <a:r>
              <a:rPr lang="ja-JP" altLang="en-US" sz="9600" dirty="0" smtClean="0">
                <a:solidFill>
                  <a:schemeClr val="accent2">
                    <a:lumMod val="75000"/>
                  </a:schemeClr>
                </a:solidFill>
                <a:latin typeface="HGSｺﾞｼｯｸE" panose="020B0900000000000000" pitchFamily="50" charset="-128"/>
                <a:ea typeface="HGSｺﾞｼｯｸE" panose="020B0900000000000000" pitchFamily="50" charset="-128"/>
              </a:rPr>
              <a:t>租税教室</a:t>
            </a:r>
            <a:r>
              <a:rPr lang="ja-JP" altLang="en-US" sz="9600" dirty="0" smtClean="0">
                <a:solidFill>
                  <a:schemeClr val="accent2">
                    <a:lumMod val="75000"/>
                  </a:schemeClr>
                </a:solidFill>
              </a:rPr>
              <a:t>　</a:t>
            </a:r>
            <a:endParaRPr lang="ja-JP" altLang="en-US" dirty="0">
              <a:solidFill>
                <a:schemeClr val="accent2">
                  <a:lumMod val="75000"/>
                </a:schemeClr>
              </a:solidFill>
            </a:endParaRPr>
          </a:p>
        </p:txBody>
      </p:sp>
      <p:pic>
        <p:nvPicPr>
          <p:cNvPr id="15" name="Picture 7" descr="C:\Users\takahashi\Desktop\図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0945" y="101948"/>
            <a:ext cx="1649211" cy="450022"/>
          </a:xfrm>
          <a:prstGeom prst="rect">
            <a:avLst/>
          </a:prstGeom>
          <a:gradFill flip="none" rotWithShape="1">
            <a:gsLst>
              <a:gs pos="6000">
                <a:schemeClr val="accent1">
                  <a:lumMod val="5000"/>
                  <a:lumOff val="95000"/>
                  <a:alpha val="56000"/>
                </a:schemeClr>
              </a:gs>
              <a:gs pos="54000">
                <a:schemeClr val="accent1">
                  <a:lumMod val="45000"/>
                  <a:lumOff val="55000"/>
                  <a:alpha val="72000"/>
                </a:schemeClr>
              </a:gs>
              <a:gs pos="62000">
                <a:schemeClr val="accent1">
                  <a:lumMod val="45000"/>
                  <a:lumOff val="55000"/>
                  <a:alpha val="72000"/>
                </a:schemeClr>
              </a:gs>
              <a:gs pos="93000">
                <a:schemeClr val="accent1">
                  <a:lumMod val="30000"/>
                  <a:lumOff val="70000"/>
                  <a:alpha val="0"/>
                </a:schemeClr>
              </a:gs>
            </a:gsLst>
            <a:lin ang="7800000" scaled="0"/>
            <a:tileRect/>
          </a:gradFill>
          <a:extLst/>
        </p:spPr>
      </p:pic>
      <p:sp>
        <p:nvSpPr>
          <p:cNvPr id="16" name="テキスト ボックス 15"/>
          <p:cNvSpPr txBox="1"/>
          <p:nvPr/>
        </p:nvSpPr>
        <p:spPr>
          <a:xfrm>
            <a:off x="2896314" y="5107445"/>
            <a:ext cx="4020211" cy="584775"/>
          </a:xfrm>
          <a:prstGeom prst="rect">
            <a:avLst/>
          </a:prstGeom>
          <a:noFill/>
        </p:spPr>
        <p:txBody>
          <a:bodyPr wrap="square">
            <a:spAutoFit/>
          </a:bodyPr>
          <a:lstStyle/>
          <a:p>
            <a:pPr algn="r" fontAlgn="auto">
              <a:spcBef>
                <a:spcPct val="50000"/>
              </a:spcBef>
              <a:spcAft>
                <a:spcPts val="0"/>
              </a:spcAft>
              <a:defRPr/>
            </a:pPr>
            <a:r>
              <a:rPr lang="ja-JP" altLang="en-US" sz="3200" dirty="0" smtClean="0">
                <a:solidFill>
                  <a:prstClr val="black"/>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日本</a:t>
            </a:r>
            <a:r>
              <a:rPr lang="ja-JP" altLang="en-US" sz="3200" dirty="0">
                <a:solidFill>
                  <a:prstClr val="black"/>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税理士会</a:t>
            </a:r>
            <a:r>
              <a:rPr lang="ja-JP" altLang="en-US" sz="3200" dirty="0" smtClean="0">
                <a:solidFill>
                  <a:prstClr val="black"/>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連合会</a:t>
            </a:r>
            <a:endParaRPr lang="ja-JP" altLang="en-US" sz="3200" dirty="0">
              <a:solidFill>
                <a:prstClr val="black"/>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pic>
        <p:nvPicPr>
          <p:cNvPr id="17" name="Picture 23" descr="税理士バッジ（透明）サイズ小"/>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5483" y="5013176"/>
            <a:ext cx="782341" cy="773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サブタイトル 2"/>
          <p:cNvSpPr>
            <a:spLocks noGrp="1"/>
          </p:cNvSpPr>
          <p:nvPr>
            <p:ph type="subTitle" idx="1"/>
          </p:nvPr>
        </p:nvSpPr>
        <p:spPr>
          <a:xfrm>
            <a:off x="2889938" y="3933056"/>
            <a:ext cx="3456384" cy="576065"/>
          </a:xfrm>
        </p:spPr>
        <p:txBody>
          <a:bodyPr>
            <a:noAutofit/>
          </a:bodyPr>
          <a:lstStyle/>
          <a:p>
            <a:pPr algn="ctr"/>
            <a:r>
              <a:rPr lang="ja-JP" altLang="en-US" sz="3200" dirty="0" smtClean="0"/>
              <a:t>－</a:t>
            </a:r>
            <a:r>
              <a:rPr lang="ja-JP" altLang="en-US" sz="3200" dirty="0"/>
              <a:t>税法</a:t>
            </a:r>
            <a:r>
              <a:rPr lang="ja-JP" altLang="en-US" sz="3200" dirty="0" smtClean="0"/>
              <a:t>を</a:t>
            </a:r>
            <a:r>
              <a:rPr lang="ja-JP" altLang="en-US" sz="3200" dirty="0"/>
              <a:t>中心</a:t>
            </a:r>
            <a:r>
              <a:rPr lang="ja-JP" altLang="en-US" sz="3200" dirty="0" smtClean="0"/>
              <a:t>に－</a:t>
            </a:r>
            <a:endParaRPr lang="en-US" altLang="ja-JP" sz="32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2979351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２．所得税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995526085"/>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４．所得税の課税方法</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4" name="正方形/長方形 3"/>
          <p:cNvSpPr/>
          <p:nvPr/>
        </p:nvSpPr>
        <p:spPr>
          <a:xfrm>
            <a:off x="443542" y="908720"/>
            <a:ext cx="8256917" cy="1118255"/>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所得税の課税方法は、「総合課税」と「分離課税」がありますが、所得の種類によって異なります。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・総合課税 </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その年の所得を全て合計した総所得金額に対して、一つの税率で税額が決まります。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・分離課税 </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総合課税と分離して個別に決められた税率で税額が決まります。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代表的なもの：株式や土地建物等の譲渡による譲渡所得</a:t>
            </a:r>
          </a:p>
        </p:txBody>
      </p:sp>
      <p:sp>
        <p:nvSpPr>
          <p:cNvPr id="7" name="正方形/長方形 6"/>
          <p:cNvSpPr/>
          <p:nvPr/>
        </p:nvSpPr>
        <p:spPr>
          <a:xfrm>
            <a:off x="443542" y="3823533"/>
            <a:ext cx="8256917" cy="163121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収入金額から必要経費と損失、所得控除を差し引いた金額が、課税の対象となります。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①　収入金額－（必要経費＋損失）＝所得金額</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②　所得金額－所得控除</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＝課税所得</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③　課税所得</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税率＝所得税額</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所得控除：各納税者の個人的事情を考慮して、雑損控除、医療費控除、社会保険料控除等</a:t>
            </a:r>
            <a:r>
              <a:rPr lang="en-US" altLang="ja-JP" sz="1400" dirty="0">
                <a:latin typeface="UD デジタル 教科書体 NP-R" panose="02020400000000000000" pitchFamily="18" charset="-128"/>
                <a:ea typeface="UD デジタル 教科書体 NP-R" panose="02020400000000000000" pitchFamily="18" charset="-128"/>
              </a:rPr>
              <a:t>14</a:t>
            </a:r>
            <a:r>
              <a:rPr lang="ja-JP" altLang="en-US" sz="1400" dirty="0">
                <a:latin typeface="UD デジタル 教科書体 NP-R" panose="02020400000000000000" pitchFamily="18" charset="-128"/>
                <a:ea typeface="UD デジタル 教科書体 NP-R" panose="02020400000000000000" pitchFamily="18" charset="-128"/>
              </a:rPr>
              <a:t>種</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類の所得控除があります。</a:t>
            </a:r>
          </a:p>
        </p:txBody>
      </p:sp>
      <p:graphicFrame>
        <p:nvGraphicFramePr>
          <p:cNvPr id="8" name="表 7"/>
          <p:cNvGraphicFramePr>
            <a:graphicFrameLocks noGrp="1"/>
          </p:cNvGraphicFramePr>
          <p:nvPr>
            <p:extLst>
              <p:ext uri="{D42A27DB-BD31-4B8C-83A1-F6EECF244321}">
                <p14:modId xmlns:p14="http://schemas.microsoft.com/office/powerpoint/2010/main" val="1849076615"/>
              </p:ext>
            </p:extLst>
          </p:nvPr>
        </p:nvGraphicFramePr>
        <p:xfrm>
          <a:off x="179512" y="3425820"/>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５．所得税の計算</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33167280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２．所得税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sp>
        <p:nvSpPr>
          <p:cNvPr id="4" name="正方形/長方形 3"/>
          <p:cNvSpPr/>
          <p:nvPr/>
        </p:nvSpPr>
        <p:spPr>
          <a:xfrm>
            <a:off x="443542" y="3078916"/>
            <a:ext cx="8256917" cy="1631216"/>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～累進課税方式～</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累進課税方式は税制を評価するいくつかの基準のうち、</a:t>
            </a:r>
            <a:r>
              <a:rPr lang="ja-JP" altLang="en-US" sz="1400" b="1" dirty="0">
                <a:latin typeface="UD デジタル 教科書体 NP-R" panose="02020400000000000000" pitchFamily="18" charset="-128"/>
                <a:ea typeface="UD デジタル 教科書体 NP-R" panose="02020400000000000000" pitchFamily="18" charset="-128"/>
              </a:rPr>
              <a:t>垂直的公平</a:t>
            </a:r>
            <a:r>
              <a:rPr lang="ja-JP" altLang="en-US" sz="1400" dirty="0">
                <a:latin typeface="UD デジタル 教科書体 NP-R" panose="02020400000000000000" pitchFamily="18" charset="-128"/>
                <a:ea typeface="UD デジタル 教科書体 NP-R" panose="02020400000000000000" pitchFamily="18" charset="-128"/>
              </a:rPr>
              <a:t>（応能負担の原則</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）を満たす税制です。高額所得者ほどより高い税率が課されるという課税方式で、所得課税としては世界的にも一般的な方法となっています。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日本の所得税は、</a:t>
            </a:r>
            <a:r>
              <a:rPr lang="ja-JP" altLang="en-US" sz="1400" b="1" dirty="0">
                <a:latin typeface="UD デジタル 教科書体 NP-R" panose="02020400000000000000" pitchFamily="18" charset="-128"/>
                <a:ea typeface="UD デジタル 教科書体 NP-R" panose="02020400000000000000" pitchFamily="18" charset="-128"/>
              </a:rPr>
              <a:t>超過累進課税</a:t>
            </a:r>
            <a:r>
              <a:rPr lang="ja-JP" altLang="en-US" sz="1400" dirty="0">
                <a:latin typeface="UD デジタル 教科書体 NP-R" panose="02020400000000000000" pitchFamily="18" charset="-128"/>
                <a:ea typeface="UD デジタル 教科書体 NP-R" panose="02020400000000000000" pitchFamily="18" charset="-128"/>
              </a:rPr>
              <a:t>という方式を採用しており、一定の金額ごとに異なる税率が定められています。そのため、所得金額による税額の逆転は起こらないというものです。</a:t>
            </a:r>
            <a:endParaRPr lang="ja-JP" altLang="ja-JP" sz="1400" dirty="0">
              <a:latin typeface="UD デジタル 教科書体 NP-R" panose="02020400000000000000" pitchFamily="18" charset="-128"/>
              <a:ea typeface="UD デジタル 教科書体 NP-R" panose="02020400000000000000" pitchFamily="18"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006377901"/>
              </p:ext>
            </p:extLst>
          </p:nvPr>
        </p:nvGraphicFramePr>
        <p:xfrm>
          <a:off x="731574" y="5373216"/>
          <a:ext cx="7680853" cy="1296144"/>
        </p:xfrm>
        <a:graphic>
          <a:graphicData uri="http://schemas.openxmlformats.org/drawingml/2006/table">
            <a:tbl>
              <a:tblPr firstRow="1" bandRow="1">
                <a:effectLst/>
                <a:tableStyleId>{69012ECD-51FC-41F1-AA8D-1B2483CD663E}</a:tableStyleId>
              </a:tblPr>
              <a:tblGrid>
                <a:gridCol w="7680853">
                  <a:extLst>
                    <a:ext uri="{9D8B030D-6E8A-4147-A177-3AD203B41FA5}">
                      <a16:colId xmlns:a16="http://schemas.microsoft.com/office/drawing/2014/main" val="2266089354"/>
                    </a:ext>
                  </a:extLst>
                </a:gridCol>
              </a:tblGrid>
              <a:tr h="1296144">
                <a:tc>
                  <a:txBody>
                    <a:bodyPr/>
                    <a:lstStyle/>
                    <a:p>
                      <a:pPr indent="-457200">
                        <a:lnSpc>
                          <a:spcPts val="1500"/>
                        </a:lnSpc>
                      </a:pPr>
                      <a:r>
                        <a:rPr kumimoji="1" lang="en-US" altLang="ja-JP" sz="1300" b="0" dirty="0" smtClean="0">
                          <a:solidFill>
                            <a:srgbClr val="FF0000"/>
                          </a:solidFill>
                          <a:latin typeface="UD デジタル 教科書体 NP-R" panose="02020400000000000000" pitchFamily="18" charset="-128"/>
                          <a:ea typeface="UD デジタル 教科書体 NP-R" panose="02020400000000000000" pitchFamily="18" charset="-128"/>
                        </a:rPr>
                        <a:t>※</a:t>
                      </a:r>
                      <a:r>
                        <a:rPr kumimoji="1" lang="ja-JP" altLang="en-US" sz="1300" b="0" dirty="0" smtClean="0">
                          <a:solidFill>
                            <a:srgbClr val="FF0000"/>
                          </a:solidFill>
                          <a:latin typeface="UD デジタル 教科書体 NP-R" panose="02020400000000000000" pitchFamily="18" charset="-128"/>
                          <a:ea typeface="UD デジタル 教科書体 NP-R" panose="02020400000000000000" pitchFamily="18" charset="-128"/>
                        </a:rPr>
                        <a:t>応能負担の原則</a:t>
                      </a:r>
                    </a:p>
                    <a:p>
                      <a:pPr indent="-457200">
                        <a:lnSpc>
                          <a:spcPts val="1500"/>
                        </a:lnSpc>
                      </a:pPr>
                      <a:r>
                        <a:rPr kumimoji="1" lang="ja-JP" altLang="en-US" sz="1300" b="0" dirty="0" smtClean="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1300" b="1" u="sng" dirty="0" smtClean="0">
                          <a:solidFill>
                            <a:schemeClr val="tx1"/>
                          </a:solidFill>
                          <a:latin typeface="UD デジタル 教科書体 NP-R" panose="02020400000000000000" pitchFamily="18" charset="-128"/>
                          <a:ea typeface="UD デジタル 教科書体 NP-R" panose="02020400000000000000" pitchFamily="18" charset="-128"/>
                        </a:rPr>
                        <a:t>納税者はその支払能力に応じて納税すべきであるとする考え方</a:t>
                      </a:r>
                      <a:r>
                        <a:rPr kumimoji="1" lang="ja-JP" altLang="en-US" sz="1300" b="0" dirty="0" smtClean="0">
                          <a:solidFill>
                            <a:schemeClr val="tx1"/>
                          </a:solidFill>
                          <a:latin typeface="UD デジタル 教科書体 NP-R" panose="02020400000000000000" pitchFamily="18" charset="-128"/>
                          <a:ea typeface="UD デジタル 教科書体 NP-R" panose="02020400000000000000" pitchFamily="18" charset="-128"/>
                        </a:rPr>
                        <a:t>です。憲法</a:t>
                      </a:r>
                      <a:r>
                        <a:rPr kumimoji="1" lang="en-US" altLang="ja-JP" sz="1300" b="0" dirty="0" smtClean="0">
                          <a:solidFill>
                            <a:schemeClr val="tx1"/>
                          </a:solidFill>
                          <a:latin typeface="UD デジタル 教科書体 NP-R" panose="02020400000000000000" pitchFamily="18" charset="-128"/>
                          <a:ea typeface="UD デジタル 教科書体 NP-R" panose="02020400000000000000" pitchFamily="18" charset="-128"/>
                        </a:rPr>
                        <a:t>13</a:t>
                      </a:r>
                      <a:r>
                        <a:rPr kumimoji="1" lang="ja-JP" altLang="en-US" sz="1300" b="0" dirty="0" smtClean="0">
                          <a:solidFill>
                            <a:schemeClr val="tx1"/>
                          </a:solidFill>
                          <a:latin typeface="UD デジタル 教科書体 NP-R" panose="02020400000000000000" pitchFamily="18" charset="-128"/>
                          <a:ea typeface="UD デジタル 教科書体 NP-R" panose="02020400000000000000" pitchFamily="18" charset="-128"/>
                        </a:rPr>
                        <a:t>条、</a:t>
                      </a:r>
                      <a:r>
                        <a:rPr kumimoji="1" lang="en-US" altLang="ja-JP" sz="1300" b="0" dirty="0" smtClean="0">
                          <a:solidFill>
                            <a:schemeClr val="tx1"/>
                          </a:solidFill>
                          <a:latin typeface="UD デジタル 教科書体 NP-R" panose="02020400000000000000" pitchFamily="18" charset="-128"/>
                          <a:ea typeface="UD デジタル 教科書体 NP-R" panose="02020400000000000000" pitchFamily="18" charset="-128"/>
                        </a:rPr>
                        <a:t>14</a:t>
                      </a:r>
                      <a:r>
                        <a:rPr kumimoji="1" lang="ja-JP" altLang="en-US" sz="1300" b="0" dirty="0" smtClean="0">
                          <a:solidFill>
                            <a:schemeClr val="tx1"/>
                          </a:solidFill>
                          <a:latin typeface="UD デジタル 教科書体 NP-R" panose="02020400000000000000" pitchFamily="18" charset="-128"/>
                          <a:ea typeface="UD デジタル 教科書体 NP-R" panose="02020400000000000000" pitchFamily="18" charset="-128"/>
                        </a:rPr>
                        <a:t>条、</a:t>
                      </a:r>
                      <a:r>
                        <a:rPr kumimoji="1" lang="en-US" altLang="ja-JP" sz="1300" b="0" dirty="0" smtClean="0">
                          <a:solidFill>
                            <a:schemeClr val="tx1"/>
                          </a:solidFill>
                          <a:latin typeface="UD デジタル 教科書体 NP-R" panose="02020400000000000000" pitchFamily="18" charset="-128"/>
                          <a:ea typeface="UD デジタル 教科書体 NP-R" panose="02020400000000000000" pitchFamily="18" charset="-128"/>
                        </a:rPr>
                        <a:t>25</a:t>
                      </a:r>
                      <a:r>
                        <a:rPr kumimoji="1" lang="ja-JP" altLang="en-US" sz="1300" b="0" dirty="0" smtClean="0">
                          <a:solidFill>
                            <a:schemeClr val="tx1"/>
                          </a:solidFill>
                          <a:latin typeface="UD デジタル 教科書体 NP-R" panose="02020400000000000000" pitchFamily="18" charset="-128"/>
                          <a:ea typeface="UD デジタル 教科書体 NP-R" panose="02020400000000000000" pitchFamily="18" charset="-128"/>
                        </a:rPr>
                        <a:t>条、</a:t>
                      </a:r>
                      <a:r>
                        <a:rPr kumimoji="1" lang="en-US" altLang="ja-JP" sz="1300" b="0" dirty="0" smtClean="0">
                          <a:solidFill>
                            <a:schemeClr val="tx1"/>
                          </a:solidFill>
                          <a:latin typeface="UD デジタル 教科書体 NP-R" panose="02020400000000000000" pitchFamily="18" charset="-128"/>
                          <a:ea typeface="UD デジタル 教科書体 NP-R" panose="02020400000000000000" pitchFamily="18" charset="-128"/>
                        </a:rPr>
                        <a:t>29</a:t>
                      </a:r>
                      <a:r>
                        <a:rPr kumimoji="1" lang="ja-JP" altLang="en-US" sz="1300" b="0" dirty="0" smtClean="0">
                          <a:solidFill>
                            <a:schemeClr val="tx1"/>
                          </a:solidFill>
                          <a:latin typeface="UD デジタル 教科書体 NP-R" panose="02020400000000000000" pitchFamily="18" charset="-128"/>
                          <a:ea typeface="UD デジタル 教科書体 NP-R" panose="02020400000000000000" pitchFamily="18" charset="-128"/>
                        </a:rPr>
                        <a:t>条から導かれる負担公平原則です。例えば、所得課税では、高所得者には高い負担、低所得者には低い負担を課す。また、同じ所得でも、給与所得などの勤労所得と利子・配当・不動産などの資産所得とでは、質的に所得の源泉が異なるので、前者には低負担を、後者には高負担を課すというものです。</a:t>
                      </a:r>
                      <a:endPar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144000" marR="144000" marT="48000" marB="4800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8" name="角丸四角形 7"/>
          <p:cNvSpPr/>
          <p:nvPr/>
        </p:nvSpPr>
        <p:spPr>
          <a:xfrm>
            <a:off x="1752295" y="4845157"/>
            <a:ext cx="5639413" cy="384043"/>
          </a:xfrm>
          <a:prstGeom prst="roundRect">
            <a:avLst>
              <a:gd name="adj" fmla="val 50000"/>
            </a:avLst>
          </a:prstGeom>
          <a:solidFill>
            <a:schemeClr val="accent3">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400" dirty="0">
                <a:solidFill>
                  <a:schemeClr val="accent2">
                    <a:lumMod val="75000"/>
                  </a:schemeClr>
                </a:solidFill>
                <a:latin typeface="UD デジタル 教科書体 NP-R" panose="02020400000000000000" pitchFamily="18" charset="-128"/>
                <a:ea typeface="UD デジタル 教科書体 NP-R" panose="02020400000000000000" pitchFamily="18" charset="-128"/>
              </a:rPr>
              <a:t>垂直的公平：負担能力の大きい人により大きな負担をしてもらう</a:t>
            </a:r>
            <a:endParaRPr kumimoji="1" lang="ja-JP" altLang="en-US" sz="1400" dirty="0">
              <a:solidFill>
                <a:schemeClr val="accent2">
                  <a:lumMod val="75000"/>
                </a:schemeClr>
              </a:solidFill>
              <a:latin typeface="UD デジタル 教科書体 NP-R" panose="02020400000000000000" pitchFamily="18" charset="-128"/>
              <a:ea typeface="UD デジタル 教科書体 NP-R" panose="02020400000000000000" pitchFamily="18" charset="-128"/>
            </a:endParaRPr>
          </a:p>
        </p:txBody>
      </p:sp>
      <p:graphicFrame>
        <p:nvGraphicFramePr>
          <p:cNvPr id="9" name="表 8"/>
          <p:cNvGraphicFramePr>
            <a:graphicFrameLocks noGrp="1"/>
          </p:cNvGraphicFramePr>
          <p:nvPr>
            <p:extLst>
              <p:ext uri="{D42A27DB-BD31-4B8C-83A1-F6EECF244321}">
                <p14:modId xmlns:p14="http://schemas.microsoft.com/office/powerpoint/2010/main" val="878584338"/>
              </p:ext>
            </p:extLst>
          </p:nvPr>
        </p:nvGraphicFramePr>
        <p:xfrm>
          <a:off x="3798389" y="540312"/>
          <a:ext cx="4614038" cy="2414339"/>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2597814">
                  <a:extLst>
                    <a:ext uri="{9D8B030D-6E8A-4147-A177-3AD203B41FA5}">
                      <a16:colId xmlns:a16="http://schemas.microsoft.com/office/drawing/2014/main" val="1942539541"/>
                    </a:ext>
                  </a:extLst>
                </a:gridCol>
                <a:gridCol w="936104">
                  <a:extLst>
                    <a:ext uri="{9D8B030D-6E8A-4147-A177-3AD203B41FA5}">
                      <a16:colId xmlns:a16="http://schemas.microsoft.com/office/drawing/2014/main" val="3168726381"/>
                    </a:ext>
                  </a:extLst>
                </a:gridCol>
                <a:gridCol w="1080120">
                  <a:extLst>
                    <a:ext uri="{9D8B030D-6E8A-4147-A177-3AD203B41FA5}">
                      <a16:colId xmlns:a16="http://schemas.microsoft.com/office/drawing/2014/main" val="613014329"/>
                    </a:ext>
                  </a:extLst>
                </a:gridCol>
              </a:tblGrid>
              <a:tr h="319939">
                <a:tc>
                  <a:txBody>
                    <a:bodyPr/>
                    <a:lstStyle/>
                    <a:p>
                      <a:pPr algn="ctr"/>
                      <a:r>
                        <a:rPr kumimoji="1" lang="ja-JP" altLang="en-US" sz="1300" b="0" dirty="0" smtClean="0">
                          <a:solidFill>
                            <a:schemeClr val="tx1"/>
                          </a:solidFill>
                          <a:latin typeface="UD デジタル 教科書体 NP-R" panose="02020400000000000000" pitchFamily="18" charset="-128"/>
                          <a:ea typeface="UD デジタル 教科書体 NP-R" panose="02020400000000000000" pitchFamily="18" charset="-128"/>
                        </a:rPr>
                        <a:t>課税される所得金額</a:t>
                      </a:r>
                      <a:endPar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R w="12700" cap="flat" cmpd="sng" algn="ctr">
                      <a:solidFill>
                        <a:schemeClr val="accent1"/>
                      </a:solidFill>
                      <a:prstDash val="solid"/>
                      <a:round/>
                      <a:headEnd type="none" w="med" len="med"/>
                      <a:tailEnd type="none" w="med" len="med"/>
                    </a:lnR>
                    <a:solidFill>
                      <a:schemeClr val="accent1">
                        <a:lumMod val="60000"/>
                        <a:lumOff val="40000"/>
                      </a:schemeClr>
                    </a:solidFill>
                  </a:tcPr>
                </a:tc>
                <a:tc>
                  <a:txBody>
                    <a:bodyPr/>
                    <a:lstStyle/>
                    <a:p>
                      <a:pPr algn="ctr"/>
                      <a:r>
                        <a:rPr kumimoji="1" lang="ja-JP" altLang="en-US" sz="1300" b="0" dirty="0" smtClean="0">
                          <a:solidFill>
                            <a:schemeClr val="tx1"/>
                          </a:solidFill>
                          <a:latin typeface="UD デジタル 教科書体 NP-R" panose="02020400000000000000" pitchFamily="18" charset="-128"/>
                          <a:ea typeface="UD デジタル 教科書体 NP-R" panose="02020400000000000000" pitchFamily="18" charset="-128"/>
                        </a:rPr>
                        <a:t>税率</a:t>
                      </a:r>
                      <a:endPar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1">
                        <a:lumMod val="60000"/>
                        <a:lumOff val="40000"/>
                      </a:schemeClr>
                    </a:solidFill>
                  </a:tcPr>
                </a:tc>
                <a:tc>
                  <a:txBody>
                    <a:bodyPr/>
                    <a:lstStyle/>
                    <a:p>
                      <a:pPr algn="ctr"/>
                      <a:r>
                        <a:rPr kumimoji="1" lang="ja-JP" altLang="en-US" sz="1300" b="0" dirty="0" smtClean="0">
                          <a:solidFill>
                            <a:schemeClr val="tx1"/>
                          </a:solidFill>
                          <a:latin typeface="UD デジタル 教科書体 NP-R" panose="02020400000000000000" pitchFamily="18" charset="-128"/>
                          <a:ea typeface="UD デジタル 教科書体 NP-R" panose="02020400000000000000" pitchFamily="18" charset="-128"/>
                        </a:rPr>
                        <a:t>控除額</a:t>
                      </a:r>
                      <a:endPar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L w="12700" cap="flat" cmpd="sng" algn="ctr">
                      <a:solidFill>
                        <a:schemeClr val="accent1"/>
                      </a:solidFill>
                      <a:prstDash val="solid"/>
                      <a:round/>
                      <a:headEnd type="none" w="med" len="med"/>
                      <a:tailEnd type="none" w="med" len="med"/>
                    </a:lnL>
                    <a:solidFill>
                      <a:schemeClr val="accent1">
                        <a:lumMod val="60000"/>
                        <a:lumOff val="40000"/>
                      </a:schemeClr>
                    </a:solidFill>
                  </a:tcPr>
                </a:tc>
                <a:extLst>
                  <a:ext uri="{0D108BD9-81ED-4DB2-BD59-A6C34878D82A}">
                    <a16:rowId xmlns:a16="http://schemas.microsoft.com/office/drawing/2014/main" val="3094442624"/>
                  </a:ext>
                </a:extLst>
              </a:tr>
              <a:tr h="299200">
                <a:tc>
                  <a:txBody>
                    <a:bodyPr/>
                    <a:lstStyle/>
                    <a:p>
                      <a:pPr algn="l"/>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　</a:t>
                      </a: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195</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万円以下</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48000" marT="48000" marB="48000" anchor="ctr">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５％</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0</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円</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429998342"/>
                  </a:ext>
                </a:extLst>
              </a:tr>
              <a:tr h="299200">
                <a:tc>
                  <a:txBody>
                    <a:bodyPr/>
                    <a:lstStyle/>
                    <a:p>
                      <a:r>
                        <a:rPr lang="ja-JP" altLang="en-US" sz="1300" b="0" dirty="0" smtClean="0">
                          <a:latin typeface="UD デジタル 教科書体 N-R" panose="02020400000000000000" pitchFamily="17" charset="-128"/>
                          <a:ea typeface="UD デジタル 教科書体 N-R" panose="02020400000000000000" pitchFamily="17" charset="-128"/>
                        </a:rPr>
                        <a:t>　</a:t>
                      </a:r>
                      <a:r>
                        <a:rPr lang="en-US" altLang="ja-JP" sz="1300" b="0" dirty="0" smtClean="0">
                          <a:latin typeface="UD デジタル 教科書体 N-R" panose="02020400000000000000" pitchFamily="17" charset="-128"/>
                          <a:ea typeface="UD デジタル 教科書体 N-R" panose="02020400000000000000" pitchFamily="17" charset="-128"/>
                        </a:rPr>
                        <a:t>195</a:t>
                      </a:r>
                      <a:r>
                        <a:rPr lang="ja-JP" altLang="en-US" sz="1300" b="0" dirty="0" smtClean="0">
                          <a:latin typeface="UD デジタル 教科書体 N-R" panose="02020400000000000000" pitchFamily="17" charset="-128"/>
                          <a:ea typeface="UD デジタル 教科書体 N-R" panose="02020400000000000000" pitchFamily="17" charset="-128"/>
                        </a:rPr>
                        <a:t>万円を超え　</a:t>
                      </a:r>
                      <a:r>
                        <a:rPr lang="en-US" altLang="ja-JP" sz="1300" b="0" dirty="0" smtClean="0">
                          <a:latin typeface="UD デジタル 教科書体 N-R" panose="02020400000000000000" pitchFamily="17" charset="-128"/>
                          <a:ea typeface="UD デジタル 教科書体 N-R" panose="02020400000000000000" pitchFamily="17" charset="-128"/>
                        </a:rPr>
                        <a:t>330</a:t>
                      </a:r>
                      <a:r>
                        <a:rPr lang="ja-JP" altLang="en-US" sz="1300" b="0" dirty="0" smtClean="0">
                          <a:latin typeface="UD デジタル 教科書体 N-R" panose="02020400000000000000" pitchFamily="17" charset="-128"/>
                          <a:ea typeface="UD デジタル 教科書体 N-R" panose="02020400000000000000" pitchFamily="17" charset="-128"/>
                        </a:rPr>
                        <a:t>万円以下</a:t>
                      </a:r>
                      <a:endParaRPr lang="ja-JP" altLang="en-US" sz="1300" b="0" dirty="0">
                        <a:latin typeface="UD デジタル 教科書体 N-R" panose="02020400000000000000" pitchFamily="17" charset="-128"/>
                        <a:ea typeface="UD デジタル 教科書体 N-R" panose="02020400000000000000" pitchFamily="17" charset="-128"/>
                      </a:endParaRP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10</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a:t>
                      </a:r>
                      <a:endPar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97,500</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円</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62020291"/>
                  </a:ext>
                </a:extLst>
              </a:tr>
              <a:tr h="299200">
                <a:tc>
                  <a:txBody>
                    <a:bodyPr/>
                    <a:lstStyle/>
                    <a:p>
                      <a:pPr algn="l"/>
                      <a:r>
                        <a:rPr kumimoji="1" lang="ja-JP" altLang="en-US" sz="1300" b="0" dirty="0" smtClean="0">
                          <a:latin typeface="UD デジタル 教科書体 N-R" panose="02020400000000000000" pitchFamily="17" charset="-128"/>
                          <a:ea typeface="UD デジタル 教科書体 N-R" panose="02020400000000000000" pitchFamily="17" charset="-128"/>
                        </a:rPr>
                        <a:t>　</a:t>
                      </a:r>
                      <a:r>
                        <a:rPr kumimoji="1" lang="en-US" altLang="ja-JP" sz="1300" b="0" dirty="0" smtClean="0">
                          <a:latin typeface="UD デジタル 教科書体 N-R" panose="02020400000000000000" pitchFamily="17" charset="-128"/>
                          <a:ea typeface="UD デジタル 教科書体 N-R" panose="02020400000000000000" pitchFamily="17" charset="-128"/>
                        </a:rPr>
                        <a:t>330</a:t>
                      </a:r>
                      <a:r>
                        <a:rPr kumimoji="1" lang="ja-JP" altLang="en-US" sz="1300" b="0" dirty="0" smtClean="0">
                          <a:latin typeface="UD デジタル 教科書体 N-R" panose="02020400000000000000" pitchFamily="17" charset="-128"/>
                          <a:ea typeface="UD デジタル 教科書体 N-R" panose="02020400000000000000" pitchFamily="17" charset="-128"/>
                        </a:rPr>
                        <a:t>万円を超え　</a:t>
                      </a:r>
                      <a:r>
                        <a:rPr kumimoji="1" lang="en-US" altLang="ja-JP" sz="1300" b="0" dirty="0" smtClean="0">
                          <a:latin typeface="UD デジタル 教科書体 N-R" panose="02020400000000000000" pitchFamily="17" charset="-128"/>
                          <a:ea typeface="UD デジタル 教科書体 N-R" panose="02020400000000000000" pitchFamily="17" charset="-128"/>
                        </a:rPr>
                        <a:t>695</a:t>
                      </a:r>
                      <a:r>
                        <a:rPr kumimoji="1" lang="ja-JP" altLang="en-US" sz="1300" b="0" dirty="0" smtClean="0">
                          <a:latin typeface="UD デジタル 教科書体 N-R" panose="02020400000000000000" pitchFamily="17" charset="-128"/>
                          <a:ea typeface="UD デジタル 教科書体 N-R" panose="02020400000000000000" pitchFamily="17" charset="-128"/>
                        </a:rPr>
                        <a:t>万円以</a:t>
                      </a:r>
                      <a:r>
                        <a:rPr lang="ja-JP" altLang="en-US" sz="1300" b="0" dirty="0" smtClean="0">
                          <a:latin typeface="UD デジタル 教科書体 N-R" panose="02020400000000000000" pitchFamily="17" charset="-128"/>
                          <a:ea typeface="UD デジタル 教科書体 N-R" panose="02020400000000000000" pitchFamily="17" charset="-128"/>
                        </a:rPr>
                        <a:t>下</a:t>
                      </a:r>
                      <a:endParaRPr kumimoji="1" lang="ja-JP" altLang="en-US" sz="1300" b="0" dirty="0">
                        <a:latin typeface="UD デジタル 教科書体 N-R" panose="02020400000000000000" pitchFamily="17" charset="-128"/>
                        <a:ea typeface="UD デジタル 教科書体 N-R" panose="02020400000000000000" pitchFamily="17" charset="-128"/>
                      </a:endParaRP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20</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427,500</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円</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4227074747"/>
                  </a:ext>
                </a:extLst>
              </a:tr>
              <a:tr h="299200">
                <a:tc>
                  <a:txBody>
                    <a:bodyPr/>
                    <a:lstStyle/>
                    <a:p>
                      <a:pPr algn="l"/>
                      <a:r>
                        <a:rPr kumimoji="1" lang="ja-JP" altLang="en-US" sz="1300" b="0" dirty="0" smtClean="0">
                          <a:latin typeface="UD デジタル 教科書体 N-R" panose="02020400000000000000" pitchFamily="17" charset="-128"/>
                          <a:ea typeface="UD デジタル 教科書体 N-R" panose="02020400000000000000" pitchFamily="17" charset="-128"/>
                        </a:rPr>
                        <a:t>　</a:t>
                      </a:r>
                      <a:r>
                        <a:rPr kumimoji="1" lang="en-US" altLang="ja-JP" sz="1300" b="0" dirty="0" smtClean="0">
                          <a:latin typeface="UD デジタル 教科書体 N-R" panose="02020400000000000000" pitchFamily="17" charset="-128"/>
                          <a:ea typeface="UD デジタル 教科書体 N-R" panose="02020400000000000000" pitchFamily="17" charset="-128"/>
                        </a:rPr>
                        <a:t>695</a:t>
                      </a:r>
                      <a:r>
                        <a:rPr kumimoji="1" lang="ja-JP" altLang="en-US" sz="1300" b="0" dirty="0" smtClean="0">
                          <a:latin typeface="UD デジタル 教科書体 N-R" panose="02020400000000000000" pitchFamily="17" charset="-128"/>
                          <a:ea typeface="UD デジタル 教科書体 N-R" panose="02020400000000000000" pitchFamily="17" charset="-128"/>
                        </a:rPr>
                        <a:t>万円を超え　</a:t>
                      </a:r>
                      <a:r>
                        <a:rPr kumimoji="1" lang="en-US" altLang="ja-JP" sz="1300" b="0" dirty="0" smtClean="0">
                          <a:latin typeface="UD デジタル 教科書体 N-R" panose="02020400000000000000" pitchFamily="17" charset="-128"/>
                          <a:ea typeface="UD デジタル 教科書体 N-R" panose="02020400000000000000" pitchFamily="17" charset="-128"/>
                        </a:rPr>
                        <a:t>900</a:t>
                      </a:r>
                      <a:r>
                        <a:rPr kumimoji="1" lang="ja-JP" altLang="en-US" sz="1300" b="0" dirty="0" smtClean="0">
                          <a:latin typeface="UD デジタル 教科書体 N-R" panose="02020400000000000000" pitchFamily="17" charset="-128"/>
                          <a:ea typeface="UD デジタル 教科書体 N-R" panose="02020400000000000000" pitchFamily="17" charset="-128"/>
                        </a:rPr>
                        <a:t>万円以</a:t>
                      </a:r>
                      <a:r>
                        <a:rPr lang="ja-JP" altLang="en-US" sz="1300" b="0" dirty="0" smtClean="0">
                          <a:latin typeface="UD デジタル 教科書体 N-R" panose="02020400000000000000" pitchFamily="17" charset="-128"/>
                          <a:ea typeface="UD デジタル 教科書体 N-R" panose="02020400000000000000" pitchFamily="17" charset="-128"/>
                        </a:rPr>
                        <a:t>下</a:t>
                      </a:r>
                      <a:endParaRPr kumimoji="1" lang="ja-JP" altLang="en-US" sz="1300" b="0" dirty="0">
                        <a:latin typeface="UD デジタル 教科書体 N-R" panose="02020400000000000000" pitchFamily="17" charset="-128"/>
                        <a:ea typeface="UD デジタル 教科書体 N-R" panose="02020400000000000000" pitchFamily="17" charset="-128"/>
                      </a:endParaRP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23</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marL="88900" indent="-88900" algn="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636,000</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円</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939274283"/>
                  </a:ext>
                </a:extLst>
              </a:tr>
              <a:tr h="299200">
                <a:tc>
                  <a:txBody>
                    <a:bodyPr/>
                    <a:lstStyle/>
                    <a:p>
                      <a:r>
                        <a:rPr lang="ja-JP" altLang="en-US" sz="1300" b="0" dirty="0" smtClean="0">
                          <a:latin typeface="UD デジタル 教科書体 N-R" panose="02020400000000000000" pitchFamily="17" charset="-128"/>
                          <a:ea typeface="UD デジタル 教科書体 N-R" panose="02020400000000000000" pitchFamily="17" charset="-128"/>
                        </a:rPr>
                        <a:t>　</a:t>
                      </a:r>
                      <a:r>
                        <a:rPr lang="en-US" altLang="ja-JP" sz="1300" b="0" dirty="0" smtClean="0">
                          <a:latin typeface="UD デジタル 教科書体 N-R" panose="02020400000000000000" pitchFamily="17" charset="-128"/>
                          <a:ea typeface="UD デジタル 教科書体 N-R" panose="02020400000000000000" pitchFamily="17" charset="-128"/>
                        </a:rPr>
                        <a:t>900</a:t>
                      </a:r>
                      <a:r>
                        <a:rPr lang="ja-JP" altLang="en-US" sz="1300" b="0" dirty="0" smtClean="0">
                          <a:latin typeface="UD デジタル 教科書体 N-R" panose="02020400000000000000" pitchFamily="17" charset="-128"/>
                          <a:ea typeface="UD デジタル 教科書体 N-R" panose="02020400000000000000" pitchFamily="17" charset="-128"/>
                        </a:rPr>
                        <a:t>万円を超え　</a:t>
                      </a:r>
                      <a:r>
                        <a:rPr lang="en-US" altLang="ja-JP" sz="1300" b="0" dirty="0" smtClean="0">
                          <a:latin typeface="UD デジタル 教科書体 N-R" panose="02020400000000000000" pitchFamily="17" charset="-128"/>
                          <a:ea typeface="UD デジタル 教科書体 N-R" panose="02020400000000000000" pitchFamily="17" charset="-128"/>
                        </a:rPr>
                        <a:t>1,800</a:t>
                      </a:r>
                      <a:r>
                        <a:rPr lang="ja-JP" altLang="en-US" sz="1300" b="0" dirty="0" smtClean="0">
                          <a:latin typeface="UD デジタル 教科書体 N-R" panose="02020400000000000000" pitchFamily="17" charset="-128"/>
                          <a:ea typeface="UD デジタル 教科書体 N-R" panose="02020400000000000000" pitchFamily="17" charset="-128"/>
                        </a:rPr>
                        <a:t>万円以下</a:t>
                      </a:r>
                      <a:endParaRPr lang="ja-JP" altLang="en-US" sz="1300" b="0" dirty="0">
                        <a:latin typeface="UD デジタル 教科書体 N-R" panose="02020400000000000000" pitchFamily="17" charset="-128"/>
                        <a:ea typeface="UD デジタル 教科書体 N-R" panose="02020400000000000000" pitchFamily="17" charset="-128"/>
                      </a:endParaRP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33</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a:t>
                      </a:r>
                      <a:endPar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1,536,000</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円</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868876054"/>
                  </a:ext>
                </a:extLst>
              </a:tr>
              <a:tr h="299200">
                <a:tc>
                  <a:txBody>
                    <a:bodyPr/>
                    <a:lstStyle/>
                    <a:p>
                      <a:r>
                        <a:rPr lang="ja-JP" altLang="en-US" sz="1300" b="0" dirty="0" smtClean="0">
                          <a:latin typeface="UD デジタル 教科書体 N-R" panose="02020400000000000000" pitchFamily="17" charset="-128"/>
                          <a:ea typeface="UD デジタル 教科書体 N-R" panose="02020400000000000000" pitchFamily="17" charset="-128"/>
                        </a:rPr>
                        <a:t>　</a:t>
                      </a:r>
                      <a:r>
                        <a:rPr lang="en-US" altLang="ja-JP" sz="1300" b="0" dirty="0" smtClean="0">
                          <a:latin typeface="UD デジタル 教科書体 N-R" panose="02020400000000000000" pitchFamily="17" charset="-128"/>
                          <a:ea typeface="UD デジタル 教科書体 N-R" panose="02020400000000000000" pitchFamily="17" charset="-128"/>
                        </a:rPr>
                        <a:t>1,800</a:t>
                      </a:r>
                      <a:r>
                        <a:rPr lang="ja-JP" altLang="en-US" sz="1300" b="0" dirty="0" smtClean="0">
                          <a:latin typeface="UD デジタル 教科書体 N-R" panose="02020400000000000000" pitchFamily="17" charset="-128"/>
                          <a:ea typeface="UD デジタル 教科書体 N-R" panose="02020400000000000000" pitchFamily="17" charset="-128"/>
                        </a:rPr>
                        <a:t>万円超え　</a:t>
                      </a:r>
                      <a:r>
                        <a:rPr lang="en-US" altLang="ja-JP" sz="1300" b="0" dirty="0" smtClean="0">
                          <a:latin typeface="UD デジタル 教科書体 N-R" panose="02020400000000000000" pitchFamily="17" charset="-128"/>
                          <a:ea typeface="UD デジタル 教科書体 N-R" panose="02020400000000000000" pitchFamily="17" charset="-128"/>
                        </a:rPr>
                        <a:t>4,000</a:t>
                      </a:r>
                      <a:r>
                        <a:rPr lang="ja-JP" altLang="en-US" sz="1300" b="0" dirty="0" smtClean="0">
                          <a:latin typeface="UD デジタル 教科書体 N-R" panose="02020400000000000000" pitchFamily="17" charset="-128"/>
                          <a:ea typeface="UD デジタル 教科書体 N-R" panose="02020400000000000000" pitchFamily="17" charset="-128"/>
                        </a:rPr>
                        <a:t>万円以下</a:t>
                      </a:r>
                      <a:endParaRPr lang="ja-JP" altLang="en-US" sz="1300" b="0" dirty="0">
                        <a:latin typeface="UD デジタル 教科書体 N-R" panose="02020400000000000000" pitchFamily="17" charset="-128"/>
                        <a:ea typeface="UD デジタル 教科書体 N-R" panose="02020400000000000000" pitchFamily="17" charset="-128"/>
                      </a:endParaRP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40</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a:t>
                      </a:r>
                      <a:endPar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2,796,000</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円</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834188038"/>
                  </a:ext>
                </a:extLst>
              </a:tr>
              <a:tr h="299200">
                <a:tc>
                  <a:txBody>
                    <a:bodyPr/>
                    <a:lstStyle/>
                    <a:p>
                      <a:pPr algn="l"/>
                      <a:r>
                        <a:rPr kumimoji="1" lang="ja-JP" altLang="en-US" sz="1300" b="0" dirty="0" smtClean="0">
                          <a:latin typeface="UD デジタル 教科書体 N-R" panose="02020400000000000000" pitchFamily="17" charset="-128"/>
                          <a:ea typeface="UD デジタル 教科書体 N-R" panose="02020400000000000000" pitchFamily="17" charset="-128"/>
                        </a:rPr>
                        <a:t>　</a:t>
                      </a:r>
                      <a:r>
                        <a:rPr kumimoji="1" lang="en-US" altLang="ja-JP" sz="1300" b="0" dirty="0" smtClean="0">
                          <a:latin typeface="UD デジタル 教科書体 N-R" panose="02020400000000000000" pitchFamily="17" charset="-128"/>
                          <a:ea typeface="UD デジタル 教科書体 N-R" panose="02020400000000000000" pitchFamily="17" charset="-128"/>
                        </a:rPr>
                        <a:t>4,000</a:t>
                      </a:r>
                      <a:r>
                        <a:rPr kumimoji="1" lang="ja-JP" altLang="en-US" sz="1300" b="0" dirty="0" smtClean="0">
                          <a:latin typeface="UD デジタル 教科書体 N-R" panose="02020400000000000000" pitchFamily="17" charset="-128"/>
                          <a:ea typeface="UD デジタル 教科書体 N-R" panose="02020400000000000000" pitchFamily="17" charset="-128"/>
                        </a:rPr>
                        <a:t>万円超</a:t>
                      </a:r>
                      <a:endParaRPr kumimoji="1" lang="ja-JP" altLang="en-US" sz="1300" b="0" dirty="0">
                        <a:latin typeface="UD デジタル 教科書体 N-R" panose="02020400000000000000" pitchFamily="17" charset="-128"/>
                        <a:ea typeface="UD デジタル 教科書体 N-R" panose="02020400000000000000" pitchFamily="17" charset="-128"/>
                      </a:endParaRP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45</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4,796,000</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円</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788625138"/>
                  </a:ext>
                </a:extLst>
              </a:tr>
            </a:tbl>
          </a:graphicData>
        </a:graphic>
      </p:graphicFrame>
      <p:sp>
        <p:nvSpPr>
          <p:cNvPr id="10" name="Text Box 4"/>
          <p:cNvSpPr txBox="1">
            <a:spLocks noChangeArrowheads="1"/>
          </p:cNvSpPr>
          <p:nvPr/>
        </p:nvSpPr>
        <p:spPr bwMode="auto">
          <a:xfrm>
            <a:off x="713318" y="893708"/>
            <a:ext cx="2525899" cy="1522124"/>
          </a:xfrm>
          <a:prstGeom prst="rect">
            <a:avLst/>
          </a:prstGeom>
          <a:solidFill>
            <a:schemeClr val="accent1">
              <a:lumMod val="20000"/>
              <a:lumOff val="80000"/>
            </a:schemeClr>
          </a:solidFill>
          <a:ln>
            <a:noFill/>
          </a:ln>
          <a:extLst/>
        </p:spPr>
        <p:txBody>
          <a:bodyPr lIns="74295" tIns="8890" rIns="74295" bIns="8890"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lnSpc>
                <a:spcPct val="120000"/>
              </a:lnSpc>
              <a:spcBef>
                <a:spcPct val="0"/>
              </a:spcBef>
              <a:buFontTx/>
              <a:buNone/>
            </a:pPr>
            <a:r>
              <a:rPr lang="ja-JP" altLang="en-US" sz="1600" dirty="0">
                <a:solidFill>
                  <a:srgbClr val="FF0000"/>
                </a:solidFill>
                <a:latin typeface="UD デジタル 教科書体 NP-R" panose="02020400000000000000" pitchFamily="18" charset="-128"/>
                <a:ea typeface="UD デジタル 教科書体 NP-R" panose="02020400000000000000" pitchFamily="18" charset="-128"/>
              </a:rPr>
              <a:t>所得が多くなる</a:t>
            </a:r>
            <a:r>
              <a:rPr lang="ja-JP" altLang="en-US" sz="1600" dirty="0" smtClean="0">
                <a:solidFill>
                  <a:srgbClr val="FF0000"/>
                </a:solidFill>
                <a:latin typeface="UD デジタル 教科書体 NP-R" panose="02020400000000000000" pitchFamily="18" charset="-128"/>
                <a:ea typeface="UD デジタル 教科書体 NP-R" panose="02020400000000000000" pitchFamily="18" charset="-128"/>
              </a:rPr>
              <a:t>ほど</a:t>
            </a:r>
            <a:endParaRPr lang="en-US" altLang="ja-JP" sz="1600" dirty="0" smtClean="0">
              <a:solidFill>
                <a:srgbClr val="FF0000"/>
              </a:solidFill>
              <a:latin typeface="UD デジタル 教科書体 NP-R" panose="02020400000000000000" pitchFamily="18" charset="-128"/>
              <a:ea typeface="UD デジタル 教科書体 NP-R" panose="02020400000000000000" pitchFamily="18" charset="-128"/>
            </a:endParaRPr>
          </a:p>
          <a:p>
            <a:pPr algn="ctr" eaLnBrk="1" hangingPunct="1">
              <a:lnSpc>
                <a:spcPct val="120000"/>
              </a:lnSpc>
              <a:spcBef>
                <a:spcPct val="0"/>
              </a:spcBef>
              <a:buFontTx/>
              <a:buNone/>
            </a:pPr>
            <a:r>
              <a:rPr lang="ja-JP" altLang="en-US" sz="1600" dirty="0" smtClean="0">
                <a:solidFill>
                  <a:srgbClr val="FF0000"/>
                </a:solidFill>
                <a:latin typeface="UD デジタル 教科書体 NP-R" panose="02020400000000000000" pitchFamily="18" charset="-128"/>
                <a:ea typeface="UD デジタル 教科書体 NP-R" panose="02020400000000000000" pitchFamily="18" charset="-128"/>
              </a:rPr>
              <a:t>税率</a:t>
            </a:r>
            <a:r>
              <a:rPr lang="ja-JP" altLang="en-US" sz="1600" dirty="0">
                <a:solidFill>
                  <a:srgbClr val="FF0000"/>
                </a:solidFill>
                <a:latin typeface="UD デジタル 教科書体 NP-R" panose="02020400000000000000" pitchFamily="18" charset="-128"/>
                <a:ea typeface="UD デジタル 教科書体 NP-R" panose="02020400000000000000" pitchFamily="18" charset="-128"/>
              </a:rPr>
              <a:t>が高く</a:t>
            </a:r>
            <a:r>
              <a:rPr lang="ja-JP" altLang="en-US" sz="1600" dirty="0" smtClean="0">
                <a:solidFill>
                  <a:srgbClr val="FF0000"/>
                </a:solidFill>
                <a:latin typeface="UD デジタル 教科書体 NP-R" panose="02020400000000000000" pitchFamily="18" charset="-128"/>
                <a:ea typeface="UD デジタル 教科書体 NP-R" panose="02020400000000000000" pitchFamily="18" charset="-128"/>
              </a:rPr>
              <a:t>なる</a:t>
            </a:r>
            <a:endParaRPr lang="en-US" altLang="ja-JP" sz="1600" dirty="0">
              <a:solidFill>
                <a:srgbClr val="FF0000"/>
              </a:solidFill>
              <a:latin typeface="UD デジタル 教科書体 NP-R" panose="02020400000000000000" pitchFamily="18" charset="-128"/>
              <a:ea typeface="UD デジタル 教科書体 NP-R" panose="02020400000000000000" pitchFamily="18" charset="-128"/>
            </a:endParaRPr>
          </a:p>
          <a:p>
            <a:pPr algn="ctr" eaLnBrk="1" hangingPunct="1">
              <a:lnSpc>
                <a:spcPct val="120000"/>
              </a:lnSpc>
              <a:spcBef>
                <a:spcPct val="0"/>
              </a:spcBef>
              <a:buFontTx/>
              <a:buNone/>
            </a:pPr>
            <a:r>
              <a:rPr lang="ja-JP" altLang="en-US" sz="1600" dirty="0" smtClean="0">
                <a:solidFill>
                  <a:srgbClr val="FF0000"/>
                </a:solidFill>
                <a:latin typeface="UD デジタル 教科書体 NP-R" panose="02020400000000000000" pitchFamily="18" charset="-128"/>
                <a:ea typeface="UD デジタル 教科書体 NP-R" panose="02020400000000000000" pitchFamily="18" charset="-128"/>
              </a:rPr>
              <a:t>“</a:t>
            </a:r>
            <a:r>
              <a:rPr lang="ja-JP" altLang="en-US" sz="1600" b="1" dirty="0" smtClean="0">
                <a:solidFill>
                  <a:srgbClr val="FF0000"/>
                </a:solidFill>
                <a:latin typeface="UD デジタル 教科書体 NP-R" panose="02020400000000000000" pitchFamily="18" charset="-128"/>
                <a:ea typeface="UD デジタル 教科書体 NP-R" panose="02020400000000000000" pitchFamily="18" charset="-128"/>
              </a:rPr>
              <a:t>超過</a:t>
            </a:r>
            <a:r>
              <a:rPr lang="ja-JP" altLang="en-US" sz="1600" b="1" dirty="0">
                <a:solidFill>
                  <a:srgbClr val="FF0000"/>
                </a:solidFill>
                <a:latin typeface="UD デジタル 教科書体 NP-R" panose="02020400000000000000" pitchFamily="18" charset="-128"/>
                <a:ea typeface="UD デジタル 教科書体 NP-R" panose="02020400000000000000" pitchFamily="18" charset="-128"/>
              </a:rPr>
              <a:t>累進税率</a:t>
            </a:r>
            <a:r>
              <a:rPr lang="ja-JP" altLang="en-US" sz="1600" dirty="0">
                <a:solidFill>
                  <a:srgbClr val="FF0000"/>
                </a:solidFill>
                <a:latin typeface="UD デジタル 教科書体 NP-R" panose="02020400000000000000" pitchFamily="18" charset="-128"/>
                <a:ea typeface="UD デジタル 教科書体 NP-R" panose="02020400000000000000" pitchFamily="18" charset="-128"/>
              </a:rPr>
              <a:t>”</a:t>
            </a:r>
          </a:p>
        </p:txBody>
      </p:sp>
    </p:spTree>
    <p:extLst>
      <p:ext uri="{BB962C8B-B14F-4D97-AF65-F5344CB8AC3E}">
        <p14:creationId xmlns:p14="http://schemas.microsoft.com/office/powerpoint/2010/main" val="30731758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２．所得税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475139968"/>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７．源泉徴収制度</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9" name="正方形/長方形 8"/>
          <p:cNvSpPr/>
          <p:nvPr/>
        </p:nvSpPr>
        <p:spPr>
          <a:xfrm>
            <a:off x="443542" y="899195"/>
            <a:ext cx="8256917" cy="605294"/>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源泉徴収制度とは、給与、利子、配当、報酬などを支払う者が、その支払いの際に、その都度、所定の方法によって所得税を計算し、給与等の金額から差し引いた所得税を国に納付する制度です。</a:t>
            </a:r>
          </a:p>
        </p:txBody>
      </p:sp>
      <p:sp>
        <p:nvSpPr>
          <p:cNvPr id="10" name="正方形/長方形 9"/>
          <p:cNvSpPr/>
          <p:nvPr/>
        </p:nvSpPr>
        <p:spPr>
          <a:xfrm>
            <a:off x="443542" y="2529949"/>
            <a:ext cx="8256917" cy="1118255"/>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不動産所得、事業所得、山林所得がある人で、一定水準の記帳をし、その記帳に基づいて適正な申告をする人に対して、所得金額の計算などについて有利な取り扱いが受けられる制度（青色申告特別控除最高</a:t>
            </a:r>
            <a:r>
              <a:rPr lang="en-US" altLang="ja-JP" sz="1400" dirty="0">
                <a:latin typeface="UD デジタル 教科書体 NP-R" panose="02020400000000000000" pitchFamily="18" charset="-128"/>
                <a:ea typeface="UD デジタル 教科書体 NP-R" panose="02020400000000000000" pitchFamily="18" charset="-128"/>
              </a:rPr>
              <a:t>65</a:t>
            </a:r>
            <a:r>
              <a:rPr lang="ja-JP" altLang="en-US" sz="1400" dirty="0">
                <a:latin typeface="UD デジタル 教科書体 NP-R" panose="02020400000000000000" pitchFamily="18" charset="-128"/>
                <a:ea typeface="UD デジタル 教科書体 NP-R" panose="02020400000000000000" pitchFamily="18" charset="-128"/>
              </a:rPr>
              <a:t>万円または最高</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万円、青色事業専従者給与の必要経費算入など）。なお、制度の適用を受けるには、事前に税務署への届出が必要です。</a:t>
            </a:r>
          </a:p>
        </p:txBody>
      </p:sp>
      <p:graphicFrame>
        <p:nvGraphicFramePr>
          <p:cNvPr id="15" name="表 14"/>
          <p:cNvGraphicFramePr>
            <a:graphicFrameLocks noGrp="1"/>
          </p:cNvGraphicFramePr>
          <p:nvPr>
            <p:extLst>
              <p:ext uri="{D42A27DB-BD31-4B8C-83A1-F6EECF244321}">
                <p14:modId xmlns:p14="http://schemas.microsoft.com/office/powerpoint/2010/main" val="2375557303"/>
              </p:ext>
            </p:extLst>
          </p:nvPr>
        </p:nvGraphicFramePr>
        <p:xfrm>
          <a:off x="179512" y="213285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８．青色申告制度</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24408454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２．所得税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sp>
        <p:nvSpPr>
          <p:cNvPr id="12" name="正方形/長方形 11"/>
          <p:cNvSpPr/>
          <p:nvPr/>
        </p:nvSpPr>
        <p:spPr>
          <a:xfrm>
            <a:off x="443542" y="918855"/>
            <a:ext cx="8256917" cy="5734903"/>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確定申告が必要な人</a:t>
            </a: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200" dirty="0">
                <a:latin typeface="UD デジタル 教科書体 NP-R" panose="02020400000000000000" pitchFamily="18" charset="-128"/>
                <a:ea typeface="UD デジタル 教科書体 NP-R" panose="02020400000000000000" pitchFamily="18" charset="-128"/>
              </a:rPr>
              <a:t>① 給与の年間収入金額が</a:t>
            </a:r>
            <a:r>
              <a:rPr lang="en-US" altLang="ja-JP" sz="1200" dirty="0">
                <a:latin typeface="UD デジタル 教科書体 NP-R" panose="02020400000000000000" pitchFamily="18" charset="-128"/>
                <a:ea typeface="UD デジタル 教科書体 NP-R" panose="02020400000000000000" pitchFamily="18" charset="-128"/>
              </a:rPr>
              <a:t>2,000</a:t>
            </a:r>
            <a:r>
              <a:rPr lang="ja-JP" altLang="en-US" sz="1200" dirty="0">
                <a:latin typeface="UD デジタル 教科書体 NP-R" panose="02020400000000000000" pitchFamily="18" charset="-128"/>
                <a:ea typeface="UD デジタル 教科書体 NP-R" panose="02020400000000000000" pitchFamily="18" charset="-128"/>
              </a:rPr>
              <a:t>万円を超える人 </a:t>
            </a:r>
          </a:p>
          <a:p>
            <a:pPr>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② １か所から給与の支払を受けている人で、給与所得及び退職所得以外の所得の金額の合計額</a:t>
            </a:r>
            <a:r>
              <a:rPr lang="ja-JP" altLang="en-US" sz="1200" dirty="0" smtClean="0">
                <a:latin typeface="UD デジタル 教科書体 NP-R" panose="02020400000000000000" pitchFamily="18" charset="-128"/>
                <a:ea typeface="UD デジタル 教科書体 NP-R" panose="02020400000000000000" pitchFamily="18" charset="-128"/>
              </a:rPr>
              <a:t>が</a:t>
            </a:r>
            <a:r>
              <a:rPr lang="en-US" altLang="ja-JP" sz="1200" dirty="0" smtClean="0">
                <a:latin typeface="UD デジタル 教科書体 NP-R" panose="02020400000000000000" pitchFamily="18" charset="-128"/>
                <a:ea typeface="UD デジタル 教科書体 NP-R" panose="02020400000000000000" pitchFamily="18" charset="-128"/>
              </a:rPr>
              <a:t>20</a:t>
            </a:r>
            <a:r>
              <a:rPr lang="ja-JP" altLang="en-US" sz="1200" dirty="0">
                <a:latin typeface="UD デジタル 教科書体 NP-R" panose="02020400000000000000" pitchFamily="18" charset="-128"/>
                <a:ea typeface="UD デジタル 教科書体 NP-R" panose="02020400000000000000" pitchFamily="18" charset="-128"/>
              </a:rPr>
              <a:t>万円を超える人</a:t>
            </a:r>
          </a:p>
          <a:p>
            <a:pPr marL="180975" indent="-180975">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③ ２か所以上から給与の支払を受けている人で、主たる給与以外の給与の収入金額と</a:t>
            </a:r>
            <a:r>
              <a:rPr lang="ja-JP" altLang="en-US" sz="1200" dirty="0" smtClean="0">
                <a:latin typeface="UD デジタル 教科書体 NP-R" panose="02020400000000000000" pitchFamily="18" charset="-128"/>
                <a:ea typeface="UD デジタル 教科書体 NP-R" panose="02020400000000000000" pitchFamily="18" charset="-128"/>
              </a:rPr>
              <a:t>給与所得及び</a:t>
            </a:r>
            <a:r>
              <a:rPr lang="ja-JP" altLang="en-US" sz="1200" dirty="0">
                <a:latin typeface="UD デジタル 教科書体 NP-R" panose="02020400000000000000" pitchFamily="18" charset="-128"/>
                <a:ea typeface="UD デジタル 教科書体 NP-R" panose="02020400000000000000" pitchFamily="18" charset="-128"/>
              </a:rPr>
              <a:t>退職所得以外の所得の金額の合計額が</a:t>
            </a:r>
            <a:r>
              <a:rPr lang="en-US" altLang="ja-JP" sz="1200" dirty="0">
                <a:latin typeface="UD デジタル 教科書体 NP-R" panose="02020400000000000000" pitchFamily="18" charset="-128"/>
                <a:ea typeface="UD デジタル 教科書体 NP-R" panose="02020400000000000000" pitchFamily="18" charset="-128"/>
              </a:rPr>
              <a:t>20</a:t>
            </a:r>
            <a:r>
              <a:rPr lang="ja-JP" altLang="en-US" sz="1200" dirty="0">
                <a:latin typeface="UD デジタル 教科書体 NP-R" panose="02020400000000000000" pitchFamily="18" charset="-128"/>
                <a:ea typeface="UD デジタル 教科書体 NP-R" panose="02020400000000000000" pitchFamily="18" charset="-128"/>
              </a:rPr>
              <a:t>万円を超える人（給与所得の収入金額から、雑損</a:t>
            </a:r>
            <a:r>
              <a:rPr lang="ja-JP" altLang="en-US" sz="1200" dirty="0" smtClean="0">
                <a:latin typeface="UD デジタル 教科書体 NP-R" panose="02020400000000000000" pitchFamily="18" charset="-128"/>
                <a:ea typeface="UD デジタル 教科書体 NP-R" panose="02020400000000000000" pitchFamily="18" charset="-128"/>
              </a:rPr>
              <a:t>控除</a:t>
            </a:r>
            <a:r>
              <a:rPr lang="ja-JP" altLang="en-US" sz="1200" dirty="0">
                <a:latin typeface="UD デジタル 教科書体 NP-R" panose="02020400000000000000" pitchFamily="18" charset="-128"/>
                <a:ea typeface="UD デジタル 教科書体 NP-R" panose="02020400000000000000" pitchFamily="18" charset="-128"/>
              </a:rPr>
              <a:t>、医療費控除、寄附金控除、基礎控除以外の各所得控除の合計額を差し引いた金額が</a:t>
            </a:r>
            <a:r>
              <a:rPr lang="en-US" altLang="ja-JP" sz="1200" dirty="0">
                <a:latin typeface="UD デジタル 教科書体 NP-R" panose="02020400000000000000" pitchFamily="18" charset="-128"/>
                <a:ea typeface="UD デジタル 教科書体 NP-R" panose="02020400000000000000" pitchFamily="18" charset="-128"/>
              </a:rPr>
              <a:t>150</a:t>
            </a:r>
            <a:r>
              <a:rPr lang="ja-JP" altLang="en-US" sz="1200" dirty="0" smtClean="0">
                <a:latin typeface="UD デジタル 教科書体 NP-R" panose="02020400000000000000" pitchFamily="18" charset="-128"/>
                <a:ea typeface="UD デジタル 教科書体 NP-R" panose="02020400000000000000" pitchFamily="18" charset="-128"/>
              </a:rPr>
              <a:t>万円</a:t>
            </a:r>
            <a:r>
              <a:rPr lang="ja-JP" altLang="en-US" sz="1200" dirty="0">
                <a:latin typeface="UD デジタル 教科書体 NP-R" panose="02020400000000000000" pitchFamily="18" charset="-128"/>
                <a:ea typeface="UD デジタル 教科書体 NP-R" panose="02020400000000000000" pitchFamily="18" charset="-128"/>
              </a:rPr>
              <a:t>以下で、給与所得及び退職所得以外の所得の金額の合計額が</a:t>
            </a:r>
            <a:r>
              <a:rPr lang="en-US" altLang="ja-JP" sz="1200" dirty="0">
                <a:latin typeface="UD デジタル 教科書体 NP-R" panose="02020400000000000000" pitchFamily="18" charset="-128"/>
                <a:ea typeface="UD デジタル 教科書体 NP-R" panose="02020400000000000000" pitchFamily="18" charset="-128"/>
              </a:rPr>
              <a:t>20</a:t>
            </a:r>
            <a:r>
              <a:rPr lang="ja-JP" altLang="en-US" sz="1200" dirty="0">
                <a:latin typeface="UD デジタル 教科書体 NP-R" panose="02020400000000000000" pitchFamily="18" charset="-128"/>
                <a:ea typeface="UD デジタル 教科書体 NP-R" panose="02020400000000000000" pitchFamily="18" charset="-128"/>
              </a:rPr>
              <a:t>万円以下の人を除く）</a:t>
            </a:r>
          </a:p>
          <a:p>
            <a:pPr>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④ 同族会社の役員などで、その同族会社から貸付金の利子や資産の賃貸料などを受け取っている人</a:t>
            </a:r>
          </a:p>
          <a:p>
            <a:pPr>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⑤ 災害減免法により源泉徴収の猶予などを受けている人 </a:t>
            </a:r>
          </a:p>
          <a:p>
            <a:pPr>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⑥ 源泉徴収義務のない者から給与等の支払を受けている人 </a:t>
            </a:r>
          </a:p>
          <a:p>
            <a:pPr>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⑦ 退職所得について正規の方法で税額を計算した場合に、その税額が源泉徴収された金額よりも</a:t>
            </a:r>
            <a:r>
              <a:rPr lang="ja-JP" altLang="en-US" sz="1200" dirty="0" smtClean="0">
                <a:latin typeface="UD デジタル 教科書体 NP-R" panose="02020400000000000000" pitchFamily="18" charset="-128"/>
                <a:ea typeface="UD デジタル 教科書体 NP-R" panose="02020400000000000000" pitchFamily="18" charset="-128"/>
              </a:rPr>
              <a:t>多く</a:t>
            </a:r>
            <a:r>
              <a:rPr lang="ja-JP" altLang="en-US" sz="1200" dirty="0">
                <a:latin typeface="UD デジタル 教科書体 NP-R" panose="02020400000000000000" pitchFamily="18" charset="-128"/>
                <a:ea typeface="UD デジタル 教科書体 NP-R" panose="02020400000000000000" pitchFamily="18" charset="-128"/>
              </a:rPr>
              <a:t>なる</a:t>
            </a:r>
            <a:r>
              <a:rPr lang="ja-JP" altLang="en-US" sz="1200" dirty="0" smtClean="0">
                <a:latin typeface="UD デジタル 教科書体 NP-R" panose="02020400000000000000" pitchFamily="18" charset="-128"/>
                <a:ea typeface="UD デジタル 教科書体 NP-R" panose="02020400000000000000" pitchFamily="18" charset="-128"/>
              </a:rPr>
              <a:t>人</a:t>
            </a:r>
            <a:endParaRPr lang="en-US" altLang="ja-JP" sz="1200" dirty="0" smtClean="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2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申告期間</a:t>
            </a: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原則として、毎年２月</a:t>
            </a:r>
            <a:r>
              <a:rPr lang="en-US" altLang="ja-JP" sz="1400" dirty="0">
                <a:latin typeface="UD デジタル 教科書体 NP-R" panose="02020400000000000000" pitchFamily="18" charset="-128"/>
                <a:ea typeface="UD デジタル 教科書体 NP-R" panose="02020400000000000000" pitchFamily="18" charset="-128"/>
              </a:rPr>
              <a:t>16</a:t>
            </a:r>
            <a:r>
              <a:rPr lang="ja-JP" altLang="en-US" sz="1400" dirty="0">
                <a:latin typeface="UD デジタル 教科書体 NP-R" panose="02020400000000000000" pitchFamily="18" charset="-128"/>
                <a:ea typeface="UD デジタル 教科書体 NP-R" panose="02020400000000000000" pitchFamily="18" charset="-128"/>
              </a:rPr>
              <a:t>日から３月</a:t>
            </a:r>
            <a:r>
              <a:rPr lang="en-US" altLang="ja-JP" sz="1400" dirty="0">
                <a:latin typeface="UD デジタル 教科書体 NP-R" panose="02020400000000000000" pitchFamily="18" charset="-128"/>
                <a:ea typeface="UD デジタル 教科書体 NP-R" panose="02020400000000000000" pitchFamily="18" charset="-128"/>
              </a:rPr>
              <a:t>15</a:t>
            </a:r>
            <a:r>
              <a:rPr lang="ja-JP" altLang="en-US" sz="1400" dirty="0">
                <a:latin typeface="UD デジタル 教科書体 NP-R" panose="02020400000000000000" pitchFamily="18" charset="-128"/>
                <a:ea typeface="UD デジタル 教科書体 NP-R" panose="02020400000000000000" pitchFamily="18" charset="-128"/>
              </a:rPr>
              <a:t>日です。申告期限が土日祝日の場合は、その翌日が申告期限となります。</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申告方法及び納税方法</a:t>
            </a:r>
            <a:r>
              <a:rPr lang="ja-JP" altLang="en-US" sz="1400" dirty="0">
                <a:latin typeface="UD デジタル 教科書体 NP-R" panose="02020400000000000000" pitchFamily="18" charset="-128"/>
                <a:ea typeface="UD デジタル 教科書体 NP-R" panose="02020400000000000000" pitchFamily="18" charset="-128"/>
              </a:rPr>
              <a:t>　</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申告方法は①郵便または信書便により所轄税務署に送付する②住所地の所轄税務署に持参する③電子申告（（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）ｅ</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Ｔａｘを利用）があります</a:t>
            </a:r>
            <a:r>
              <a:rPr lang="ja-JP" altLang="en-US" sz="1400" dirty="0" smtClean="0">
                <a:latin typeface="UD デジタル 教科書体 NP-R" panose="02020400000000000000" pitchFamily="18" charset="-128"/>
                <a:ea typeface="UD デジタル 教科書体 NP-R" panose="02020400000000000000" pitchFamily="18" charset="-128"/>
              </a:rPr>
              <a:t>。また</a:t>
            </a:r>
            <a:r>
              <a:rPr lang="ja-JP" altLang="en-US" sz="1400" dirty="0">
                <a:latin typeface="UD デジタル 教科書体 NP-R" panose="02020400000000000000" pitchFamily="18" charset="-128"/>
                <a:ea typeface="UD デジタル 教科書体 NP-R" panose="02020400000000000000" pitchFamily="18" charset="-128"/>
              </a:rPr>
              <a:t>納税については、①振替納税を利用②現金で納付（金融機関や所轄の税務署の納税窓口）③電子納税があります。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en-US" altLang="ja-JP" sz="1200" dirty="0">
                <a:latin typeface="UD デジタル 教科書体 NP-R" panose="02020400000000000000" pitchFamily="18" charset="-128"/>
                <a:ea typeface="UD デジタル 教科書体 NP-R" panose="02020400000000000000" pitchFamily="18" charset="-128"/>
              </a:rPr>
              <a:t>※</a:t>
            </a:r>
            <a:r>
              <a:rPr lang="ja-JP" altLang="en-US" sz="1200" dirty="0">
                <a:latin typeface="UD デジタル 教科書体 NP-R" panose="02020400000000000000" pitchFamily="18" charset="-128"/>
                <a:ea typeface="UD デジタル 教科書体 NP-R" panose="02020400000000000000" pitchFamily="18" charset="-128"/>
              </a:rPr>
              <a:t>ｅ</a:t>
            </a:r>
            <a:r>
              <a:rPr lang="en-US" altLang="ja-JP" sz="1200" dirty="0">
                <a:latin typeface="UD デジタル 教科書体 NP-R" panose="02020400000000000000" pitchFamily="18" charset="-128"/>
                <a:ea typeface="UD デジタル 教科書体 NP-R" panose="02020400000000000000" pitchFamily="18" charset="-128"/>
              </a:rPr>
              <a:t>‐</a:t>
            </a:r>
            <a:r>
              <a:rPr lang="ja-JP" altLang="en-US" sz="1200" dirty="0" smtClean="0">
                <a:latin typeface="UD デジタル 教科書体 NP-R" panose="02020400000000000000" pitchFamily="18" charset="-128"/>
                <a:ea typeface="UD デジタル 教科書体 NP-R" panose="02020400000000000000" pitchFamily="18" charset="-128"/>
              </a:rPr>
              <a:t>Ｔａｘ：インターネット</a:t>
            </a:r>
            <a:r>
              <a:rPr lang="ja-JP" altLang="en-US" sz="1200" dirty="0">
                <a:latin typeface="UD デジタル 教科書体 NP-R" panose="02020400000000000000" pitchFamily="18" charset="-128"/>
                <a:ea typeface="UD デジタル 教科書体 NP-R" panose="02020400000000000000" pitchFamily="18" charset="-128"/>
              </a:rPr>
              <a:t>で国税に関する申告や納税、申請・届出などの手続きができるシステムです</a:t>
            </a:r>
            <a:r>
              <a:rPr lang="ja-JP" altLang="en-US" sz="1200" dirty="0" smtClean="0">
                <a:latin typeface="UD デジタル 教科書体 NP-R" panose="02020400000000000000" pitchFamily="18" charset="-128"/>
                <a:ea typeface="UD デジタル 教科書体 NP-R" panose="02020400000000000000" pitchFamily="18" charset="-128"/>
              </a:rPr>
              <a:t>。</a:t>
            </a:r>
            <a:endParaRPr lang="ja-JP" altLang="en-US" sz="1200" dirty="0">
              <a:latin typeface="UD デジタル 教科書体 NP-R" panose="02020400000000000000" pitchFamily="18" charset="-128"/>
              <a:ea typeface="UD デジタル 教科書体 NP-R" panose="02020400000000000000" pitchFamily="18"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470440137"/>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９．確定申告</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40927799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a:t>
            </a:r>
            <a:r>
              <a:rPr lang="ja-JP" altLang="en-US" sz="2022" dirty="0">
                <a:latin typeface="UD デジタル 教科書体 NP-R" panose="02020400000000000000" pitchFamily="18" charset="-128"/>
                <a:ea typeface="UD デジタル 教科書体 NP-R" panose="02020400000000000000" pitchFamily="18" charset="-128"/>
              </a:rPr>
              <a:t>３</a:t>
            </a:r>
            <a:r>
              <a:rPr lang="ja-JP" altLang="en-US" sz="2022" dirty="0" smtClean="0">
                <a:latin typeface="UD デジタル 教科書体 NP-R" panose="02020400000000000000" pitchFamily="18" charset="-128"/>
                <a:ea typeface="UD デジタル 教科書体 NP-R" panose="02020400000000000000" pitchFamily="18" charset="-128"/>
              </a:rPr>
              <a:t>．法人税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283604321"/>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１．法人税の概要</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9" name="正方形/長方形 8"/>
          <p:cNvSpPr/>
          <p:nvPr/>
        </p:nvSpPr>
        <p:spPr>
          <a:xfrm>
            <a:off x="335014" y="908720"/>
            <a:ext cx="8256917" cy="849207"/>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法人税とは、法人（株式会社・有限会社・協同組合など）が得た所得（別段の定めがあるものを除き売上げから必要経費などを差引いた額）に課税される税金のことで、個人の所得に課税される所得税と並び、日本の租税体系の中心となる国税となっています</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10" name="正方形/長方形 9"/>
          <p:cNvSpPr/>
          <p:nvPr/>
        </p:nvSpPr>
        <p:spPr>
          <a:xfrm>
            <a:off x="443542" y="2152796"/>
            <a:ext cx="1920213"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■法人税収の推移</a:t>
            </a:r>
            <a:endParaRPr lang="ja-JP" altLang="ja-JP" sz="1400" dirty="0">
              <a:latin typeface="UD デジタル 教科書体 NP-R" panose="02020400000000000000" pitchFamily="18" charset="-128"/>
              <a:ea typeface="UD デジタル 教科書体 NP-R" panose="02020400000000000000" pitchFamily="18" charset="-128"/>
            </a:endParaRPr>
          </a:p>
        </p:txBody>
      </p:sp>
      <p:grpSp>
        <p:nvGrpSpPr>
          <p:cNvPr id="11" name="グループ化 10"/>
          <p:cNvGrpSpPr/>
          <p:nvPr/>
        </p:nvGrpSpPr>
        <p:grpSpPr>
          <a:xfrm>
            <a:off x="198562" y="2523754"/>
            <a:ext cx="8751068" cy="3138848"/>
            <a:chOff x="385890" y="4154438"/>
            <a:chExt cx="6139454" cy="1734666"/>
          </a:xfrm>
        </p:grpSpPr>
        <p:graphicFrame>
          <p:nvGraphicFramePr>
            <p:cNvPr id="12" name="グラフ 11"/>
            <p:cNvGraphicFramePr/>
            <p:nvPr>
              <p:extLst>
                <p:ext uri="{D42A27DB-BD31-4B8C-83A1-F6EECF244321}">
                  <p14:modId xmlns:p14="http://schemas.microsoft.com/office/powerpoint/2010/main" val="2411025754"/>
                </p:ext>
              </p:extLst>
            </p:nvPr>
          </p:nvGraphicFramePr>
          <p:xfrm>
            <a:off x="385890" y="4154438"/>
            <a:ext cx="5923430" cy="1734666"/>
          </p:xfrm>
          <a:graphic>
            <a:graphicData uri="http://schemas.openxmlformats.org/drawingml/2006/chart">
              <c:chart xmlns:c="http://schemas.openxmlformats.org/drawingml/2006/chart" xmlns:r="http://schemas.openxmlformats.org/officeDocument/2006/relationships" r:id="rId2"/>
            </a:graphicData>
          </a:graphic>
        </p:graphicFrame>
        <p:sp>
          <p:nvSpPr>
            <p:cNvPr id="13" name="テキスト ボックス 12"/>
            <p:cNvSpPr txBox="1"/>
            <p:nvPr/>
          </p:nvSpPr>
          <p:spPr>
            <a:xfrm>
              <a:off x="404664" y="4161492"/>
              <a:ext cx="720080" cy="192409"/>
            </a:xfrm>
            <a:prstGeom prst="rect">
              <a:avLst/>
            </a:prstGeom>
            <a:noFill/>
          </p:spPr>
          <p:txBody>
            <a:bodyPr wrap="square" rtlCol="0">
              <a:spAutoFit/>
            </a:bodyPr>
            <a:lstStyle/>
            <a:p>
              <a:r>
                <a:rPr kumimoji="1" lang="ja-JP" altLang="en-US" sz="1067" dirty="0">
                  <a:latin typeface="UD デジタル 教科書体 NP-R" panose="02020400000000000000" pitchFamily="18" charset="-128"/>
                  <a:ea typeface="UD デジタル 教科書体 NP-R" panose="02020400000000000000" pitchFamily="18" charset="-128"/>
                </a:rPr>
                <a:t>（兆円）</a:t>
              </a:r>
            </a:p>
          </p:txBody>
        </p:sp>
        <p:sp>
          <p:nvSpPr>
            <p:cNvPr id="14" name="テキスト ボックス 13"/>
            <p:cNvSpPr txBox="1"/>
            <p:nvPr/>
          </p:nvSpPr>
          <p:spPr>
            <a:xfrm>
              <a:off x="5805264" y="5673660"/>
              <a:ext cx="720080" cy="192409"/>
            </a:xfrm>
            <a:prstGeom prst="rect">
              <a:avLst/>
            </a:prstGeom>
            <a:noFill/>
          </p:spPr>
          <p:txBody>
            <a:bodyPr wrap="square" rtlCol="0">
              <a:spAutoFit/>
            </a:bodyPr>
            <a:lstStyle/>
            <a:p>
              <a:r>
                <a:rPr kumimoji="1" lang="ja-JP" altLang="en-US" sz="1067" dirty="0">
                  <a:latin typeface="UD デジタル 教科書体 NP-R" panose="02020400000000000000" pitchFamily="18" charset="-128"/>
                  <a:ea typeface="UD デジタル 教科書体 NP-R" panose="02020400000000000000" pitchFamily="18" charset="-128"/>
                </a:rPr>
                <a:t>（年度）</a:t>
              </a:r>
            </a:p>
          </p:txBody>
        </p:sp>
      </p:grpSp>
      <p:sp>
        <p:nvSpPr>
          <p:cNvPr id="15" name="正方形/長方形 14"/>
          <p:cNvSpPr/>
          <p:nvPr/>
        </p:nvSpPr>
        <p:spPr>
          <a:xfrm>
            <a:off x="198562" y="5663624"/>
            <a:ext cx="8443151" cy="502702"/>
          </a:xfrm>
          <a:prstGeom prst="rect">
            <a:avLst/>
          </a:prstGeom>
          <a:solidFill>
            <a:schemeClr val="bg1">
              <a:alpha val="50000"/>
            </a:schemeClr>
          </a:solidFill>
        </p:spPr>
        <p:txBody>
          <a:bodyPr wrap="square">
            <a:spAutoFit/>
          </a:bodyPr>
          <a:lstStyle/>
          <a:p>
            <a:pP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（注）１</a:t>
            </a:r>
            <a:r>
              <a:rPr lang="en-US" altLang="ja-JP" sz="1067" dirty="0">
                <a:latin typeface="UD デジタル 教科書体 NP-R" panose="02020400000000000000" pitchFamily="18" charset="-128"/>
                <a:ea typeface="UD デジタル 教科書体 NP-R" panose="02020400000000000000" pitchFamily="18" charset="-128"/>
              </a:rPr>
              <a:t>. </a:t>
            </a:r>
            <a:r>
              <a:rPr lang="ja-JP" altLang="en-US" sz="1067" dirty="0">
                <a:latin typeface="UD デジタル 教科書体 NP-R" panose="02020400000000000000" pitchFamily="18" charset="-128"/>
                <a:ea typeface="UD デジタル 教科書体 NP-R" panose="02020400000000000000" pitchFamily="18" charset="-128"/>
              </a:rPr>
              <a:t>法人税収は、平成</a:t>
            </a:r>
            <a:r>
              <a:rPr lang="en-US" altLang="ja-JP" sz="1067" dirty="0">
                <a:latin typeface="UD デジタル 教科書体 NP-R" panose="02020400000000000000" pitchFamily="18" charset="-128"/>
                <a:ea typeface="UD デジタル 教科書体 NP-R" panose="02020400000000000000" pitchFamily="18" charset="-128"/>
              </a:rPr>
              <a:t>28</a:t>
            </a:r>
            <a:r>
              <a:rPr lang="ja-JP" altLang="en-US" sz="1067" dirty="0">
                <a:latin typeface="UD デジタル 教科書体 NP-R" panose="02020400000000000000" pitchFamily="18" charset="-128"/>
                <a:ea typeface="UD デジタル 教科書体 NP-R" panose="02020400000000000000" pitchFamily="18" charset="-128"/>
              </a:rPr>
              <a:t>年度以前は決算額、</a:t>
            </a:r>
            <a:r>
              <a:rPr lang="en-US" altLang="ja-JP" sz="1067" dirty="0">
                <a:latin typeface="UD デジタル 教科書体 NP-R" panose="02020400000000000000" pitchFamily="18" charset="-128"/>
                <a:ea typeface="UD デジタル 教科書体 NP-R" panose="02020400000000000000" pitchFamily="18" charset="-128"/>
              </a:rPr>
              <a:t>29</a:t>
            </a:r>
            <a:r>
              <a:rPr lang="ja-JP" altLang="en-US" sz="1067" dirty="0">
                <a:latin typeface="UD デジタル 教科書体 NP-R" panose="02020400000000000000" pitchFamily="18" charset="-128"/>
                <a:ea typeface="UD デジタル 教科書体 NP-R" panose="02020400000000000000" pitchFamily="18" charset="-128"/>
              </a:rPr>
              <a:t>年度は実績見込額、</a:t>
            </a:r>
            <a:r>
              <a:rPr lang="en-US" altLang="ja-JP" sz="1067" dirty="0">
                <a:latin typeface="UD デジタル 教科書体 NP-R" panose="02020400000000000000" pitchFamily="18" charset="-128"/>
                <a:ea typeface="UD デジタル 教科書体 NP-R" panose="02020400000000000000" pitchFamily="18" charset="-128"/>
              </a:rPr>
              <a:t>30</a:t>
            </a:r>
            <a:r>
              <a:rPr lang="ja-JP" altLang="en-US" sz="1067" dirty="0">
                <a:latin typeface="UD デジタル 教科書体 NP-R" panose="02020400000000000000" pitchFamily="18" charset="-128"/>
                <a:ea typeface="UD デジタル 教科書体 NP-R" panose="02020400000000000000" pitchFamily="18" charset="-128"/>
              </a:rPr>
              <a:t>年度は予算額。　</a:t>
            </a:r>
            <a:endParaRPr lang="en-US" altLang="ja-JP" sz="1067" dirty="0">
              <a:latin typeface="UD デジタル 教科書体 NP-R" panose="02020400000000000000" pitchFamily="18" charset="-128"/>
              <a:ea typeface="UD デジタル 教科書体 NP-R" panose="02020400000000000000" pitchFamily="18" charset="-128"/>
            </a:endParaRPr>
          </a:p>
          <a:p>
            <a:pP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　　　２</a:t>
            </a:r>
            <a:r>
              <a:rPr lang="en-US" altLang="ja-JP" sz="1067" dirty="0">
                <a:latin typeface="UD デジタル 教科書体 NP-R" panose="02020400000000000000" pitchFamily="18" charset="-128"/>
                <a:ea typeface="UD デジタル 教科書体 NP-R" panose="02020400000000000000" pitchFamily="18" charset="-128"/>
              </a:rPr>
              <a:t>. </a:t>
            </a:r>
            <a:r>
              <a:rPr lang="ja-JP" altLang="en-US" sz="1067" dirty="0">
                <a:latin typeface="UD デジタル 教科書体 NP-R" panose="02020400000000000000" pitchFamily="18" charset="-128"/>
                <a:ea typeface="UD デジタル 教科書体 NP-R" panose="02020400000000000000" pitchFamily="18" charset="-128"/>
              </a:rPr>
              <a:t>平成</a:t>
            </a:r>
            <a:r>
              <a:rPr lang="en-US" altLang="ja-JP" sz="1067" dirty="0">
                <a:latin typeface="UD デジタル 教科書体 NP-R" panose="02020400000000000000" pitchFamily="18" charset="-128"/>
                <a:ea typeface="UD デジタル 教科書体 NP-R" panose="02020400000000000000" pitchFamily="18" charset="-128"/>
              </a:rPr>
              <a:t>24</a:t>
            </a:r>
            <a:r>
              <a:rPr lang="ja-JP" altLang="en-US" sz="1067" dirty="0">
                <a:latin typeface="UD デジタル 教科書体 NP-R" panose="02020400000000000000" pitchFamily="18" charset="-128"/>
                <a:ea typeface="UD デジタル 教科書体 NP-R" panose="02020400000000000000" pitchFamily="18" charset="-128"/>
              </a:rPr>
              <a:t>年度、</a:t>
            </a:r>
            <a:r>
              <a:rPr lang="en-US" altLang="ja-JP" sz="1067" dirty="0">
                <a:latin typeface="UD デジタル 教科書体 NP-R" panose="02020400000000000000" pitchFamily="18" charset="-128"/>
                <a:ea typeface="UD デジタル 教科書体 NP-R" panose="02020400000000000000" pitchFamily="18" charset="-128"/>
              </a:rPr>
              <a:t>25</a:t>
            </a:r>
            <a:r>
              <a:rPr lang="ja-JP" altLang="en-US" sz="1067" dirty="0">
                <a:latin typeface="UD デジタル 教科書体 NP-R" panose="02020400000000000000" pitchFamily="18" charset="-128"/>
                <a:ea typeface="UD デジタル 教科書体 NP-R" panose="02020400000000000000" pitchFamily="18" charset="-128"/>
              </a:rPr>
              <a:t>年度の２年間は、法人税額の</a:t>
            </a:r>
            <a:r>
              <a:rPr lang="en-US" altLang="ja-JP" sz="1067" dirty="0">
                <a:latin typeface="UD デジタル 教科書体 NP-R" panose="02020400000000000000" pitchFamily="18" charset="-128"/>
                <a:ea typeface="UD デジタル 教科書体 NP-R" panose="02020400000000000000" pitchFamily="18" charset="-128"/>
              </a:rPr>
              <a:t>10</a:t>
            </a:r>
            <a:r>
              <a:rPr lang="ja-JP" altLang="en-US" sz="1067" dirty="0">
                <a:latin typeface="UD デジタル 教科書体 NP-R" panose="02020400000000000000" pitchFamily="18" charset="-128"/>
                <a:ea typeface="UD デジタル 教科書体 NP-R" panose="02020400000000000000" pitchFamily="18" charset="-128"/>
              </a:rPr>
              <a:t>％の復興特別法人税が課されている。　　出典：財務省ＨＰを基に作成</a:t>
            </a:r>
          </a:p>
        </p:txBody>
      </p:sp>
    </p:spTree>
    <p:extLst>
      <p:ext uri="{BB962C8B-B14F-4D97-AF65-F5344CB8AC3E}">
        <p14:creationId xmlns:p14="http://schemas.microsoft.com/office/powerpoint/2010/main" val="293948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a:t>
            </a:r>
            <a:r>
              <a:rPr lang="ja-JP" altLang="en-US" sz="2022" dirty="0">
                <a:latin typeface="UD デジタル 教科書体 NP-R" panose="02020400000000000000" pitchFamily="18" charset="-128"/>
                <a:ea typeface="UD デジタル 教科書体 NP-R" panose="02020400000000000000" pitchFamily="18" charset="-128"/>
              </a:rPr>
              <a:t>３</a:t>
            </a:r>
            <a:r>
              <a:rPr lang="ja-JP" altLang="en-US" sz="2022" dirty="0" smtClean="0">
                <a:latin typeface="UD デジタル 教科書体 NP-R" panose="02020400000000000000" pitchFamily="18" charset="-128"/>
                <a:ea typeface="UD デジタル 教科書体 NP-R" panose="02020400000000000000" pitchFamily="18" charset="-128"/>
              </a:rPr>
              <a:t>．法人税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122362393"/>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２．法人税の税率</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6" name="正方形/長方形 15"/>
          <p:cNvSpPr/>
          <p:nvPr/>
        </p:nvSpPr>
        <p:spPr>
          <a:xfrm>
            <a:off x="442754" y="908720"/>
            <a:ext cx="1920213"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■法人税率の推移</a:t>
            </a:r>
            <a:endParaRPr lang="ja-JP" altLang="ja-JP" sz="1400" dirty="0">
              <a:latin typeface="UD デジタル 教科書体 NP-R" panose="02020400000000000000" pitchFamily="18" charset="-128"/>
              <a:ea typeface="UD デジタル 教科書体 NP-R" panose="02020400000000000000" pitchFamily="18" charset="-128"/>
            </a:endParaRPr>
          </a:p>
        </p:txBody>
      </p:sp>
      <p:sp>
        <p:nvSpPr>
          <p:cNvPr id="17" name="正方形/長方形 16"/>
          <p:cNvSpPr/>
          <p:nvPr/>
        </p:nvSpPr>
        <p:spPr>
          <a:xfrm>
            <a:off x="3131840" y="1124744"/>
            <a:ext cx="5726732" cy="3375283"/>
          </a:xfrm>
          <a:prstGeom prst="rect">
            <a:avLst/>
          </a:prstGeom>
          <a:solidFill>
            <a:schemeClr val="bg1">
              <a:alpha val="50000"/>
            </a:schemeClr>
          </a:solidFill>
        </p:spPr>
        <p:txBody>
          <a:bodyPr wrap="square">
            <a:spAutoFit/>
          </a:bodyPr>
          <a:lstStyle/>
          <a:p>
            <a:pPr marL="3143250" indent="-276225">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（注） 中小法人の軽減税率の特例</a:t>
            </a:r>
            <a:r>
              <a:rPr lang="en-US" altLang="ja-JP" sz="1067" dirty="0">
                <a:latin typeface="UD デジタル 教科書体 NP-R" panose="02020400000000000000" pitchFamily="18" charset="-128"/>
                <a:ea typeface="UD デジタル 教科書体 NP-R" panose="02020400000000000000" pitchFamily="18" charset="-128"/>
              </a:rPr>
              <a:t>(</a:t>
            </a:r>
            <a:r>
              <a:rPr lang="ja-JP" altLang="en-US" sz="1067" dirty="0">
                <a:latin typeface="UD デジタル 教科書体 NP-R" panose="02020400000000000000" pitchFamily="18" charset="-128"/>
                <a:ea typeface="UD デジタル 教科書体 NP-R" panose="02020400000000000000" pitchFamily="18" charset="-128"/>
              </a:rPr>
              <a:t>年</a:t>
            </a:r>
            <a:r>
              <a:rPr lang="en-US" altLang="ja-JP" sz="1067" dirty="0">
                <a:latin typeface="UD デジタル 教科書体 NP-R" panose="02020400000000000000" pitchFamily="18" charset="-128"/>
                <a:ea typeface="UD デジタル 教科書体 NP-R" panose="02020400000000000000" pitchFamily="18" charset="-128"/>
              </a:rPr>
              <a:t>800</a:t>
            </a:r>
            <a:r>
              <a:rPr lang="ja-JP" altLang="en-US" sz="1067" dirty="0">
                <a:latin typeface="UD デジタル 教科書体 NP-R" panose="02020400000000000000" pitchFamily="18" charset="-128"/>
                <a:ea typeface="UD デジタル 教科書体 NP-R" panose="02020400000000000000" pitchFamily="18" charset="-128"/>
              </a:rPr>
              <a:t>万円以下）について、平成</a:t>
            </a:r>
            <a:r>
              <a:rPr lang="en-US" altLang="ja-JP" sz="1067" dirty="0">
                <a:latin typeface="UD デジタル 教科書体 NP-R" panose="02020400000000000000" pitchFamily="18" charset="-128"/>
                <a:ea typeface="UD デジタル 教科書体 NP-R" panose="02020400000000000000" pitchFamily="18" charset="-128"/>
              </a:rPr>
              <a:t>21</a:t>
            </a:r>
            <a:r>
              <a:rPr lang="ja-JP" altLang="en-US" sz="1067" dirty="0">
                <a:latin typeface="UD デジタル 教科書体 NP-R" panose="02020400000000000000" pitchFamily="18" charset="-128"/>
                <a:ea typeface="UD デジタル 教科書体 NP-R" panose="02020400000000000000" pitchFamily="18" charset="-128"/>
              </a:rPr>
              <a:t>年４月１日から平成</a:t>
            </a:r>
            <a:r>
              <a:rPr lang="en-US" altLang="ja-JP" sz="1067" dirty="0">
                <a:latin typeface="UD デジタル 教科書体 NP-R" panose="02020400000000000000" pitchFamily="18" charset="-128"/>
                <a:ea typeface="UD デジタル 教科書体 NP-R" panose="02020400000000000000" pitchFamily="18" charset="-128"/>
              </a:rPr>
              <a:t>24</a:t>
            </a:r>
            <a:r>
              <a:rPr lang="ja-JP" altLang="en-US" sz="1067" dirty="0">
                <a:latin typeface="UD デジタル 教科書体 NP-R" panose="02020400000000000000" pitchFamily="18" charset="-128"/>
                <a:ea typeface="UD デジタル 教科書体 NP-R" panose="02020400000000000000" pitchFamily="18" charset="-128"/>
              </a:rPr>
              <a:t>年３月</a:t>
            </a:r>
            <a:r>
              <a:rPr lang="en-US" altLang="ja-JP" sz="1067" dirty="0">
                <a:latin typeface="UD デジタル 教科書体 NP-R" panose="02020400000000000000" pitchFamily="18" charset="-128"/>
                <a:ea typeface="UD デジタル 教科書体 NP-R" panose="02020400000000000000" pitchFamily="18" charset="-128"/>
              </a:rPr>
              <a:t>31</a:t>
            </a:r>
            <a:r>
              <a:rPr lang="ja-JP" altLang="en-US" sz="1067" dirty="0">
                <a:latin typeface="UD デジタル 教科書体 NP-R" panose="02020400000000000000" pitchFamily="18" charset="-128"/>
                <a:ea typeface="UD デジタル 教科書体 NP-R" panose="02020400000000000000" pitchFamily="18" charset="-128"/>
              </a:rPr>
              <a:t>日の間に終了する</a:t>
            </a:r>
            <a:r>
              <a:rPr lang="ja-JP" altLang="en-US" sz="1067" dirty="0" smtClean="0">
                <a:latin typeface="UD デジタル 教科書体 NP-R" panose="02020400000000000000" pitchFamily="18" charset="-128"/>
                <a:ea typeface="UD デジタル 教科書体 NP-R" panose="02020400000000000000" pitchFamily="18" charset="-128"/>
              </a:rPr>
              <a:t>各事業</a:t>
            </a:r>
            <a:r>
              <a:rPr lang="ja-JP" altLang="en-US" sz="1067" dirty="0">
                <a:latin typeface="UD デジタル 教科書体 NP-R" panose="02020400000000000000" pitchFamily="18" charset="-128"/>
                <a:ea typeface="UD デジタル 教科書体 NP-R" panose="02020400000000000000" pitchFamily="18" charset="-128"/>
              </a:rPr>
              <a:t>年度は</a:t>
            </a:r>
            <a:r>
              <a:rPr lang="en-US" altLang="ja-JP" sz="1067" dirty="0">
                <a:latin typeface="UD デジタル 教科書体 NP-R" panose="02020400000000000000" pitchFamily="18" charset="-128"/>
                <a:ea typeface="UD デジタル 教科書体 NP-R" panose="02020400000000000000" pitchFamily="18" charset="-128"/>
              </a:rPr>
              <a:t>18</a:t>
            </a:r>
            <a:r>
              <a:rPr lang="ja-JP" altLang="en-US" sz="1067" dirty="0">
                <a:latin typeface="UD デジタル 教科書体 NP-R" panose="02020400000000000000" pitchFamily="18" charset="-128"/>
                <a:ea typeface="UD デジタル 教科書体 NP-R" panose="02020400000000000000" pitchFamily="18" charset="-128"/>
              </a:rPr>
              <a:t>％、平成</a:t>
            </a:r>
            <a:r>
              <a:rPr lang="en-US" altLang="ja-JP" sz="1067" dirty="0">
                <a:latin typeface="UD デジタル 教科書体 NP-R" panose="02020400000000000000" pitchFamily="18" charset="-128"/>
                <a:ea typeface="UD デジタル 教科書体 NP-R" panose="02020400000000000000" pitchFamily="18" charset="-128"/>
              </a:rPr>
              <a:t>24</a:t>
            </a:r>
            <a:r>
              <a:rPr lang="ja-JP" altLang="en-US" sz="1067" dirty="0">
                <a:latin typeface="UD デジタル 教科書体 NP-R" panose="02020400000000000000" pitchFamily="18" charset="-128"/>
                <a:ea typeface="UD デジタル 教科書体 NP-R" panose="02020400000000000000" pitchFamily="18" charset="-128"/>
              </a:rPr>
              <a:t>年４月１日前に開始し、かつ、同日以後に終了する事業年度については経過措置として</a:t>
            </a:r>
            <a:r>
              <a:rPr lang="en-US" altLang="ja-JP" sz="1067" dirty="0">
                <a:latin typeface="UD デジタル 教科書体 NP-R" panose="02020400000000000000" pitchFamily="18" charset="-128"/>
                <a:ea typeface="UD デジタル 教科書体 NP-R" panose="02020400000000000000" pitchFamily="18" charset="-128"/>
              </a:rPr>
              <a:t>18%</a:t>
            </a:r>
            <a:r>
              <a:rPr lang="ja-JP" altLang="en-US" sz="1067" dirty="0" err="1" smtClean="0">
                <a:latin typeface="UD デジタル 教科書体 NP-R" panose="02020400000000000000" pitchFamily="18" charset="-128"/>
                <a:ea typeface="UD デジタル 教科書体 NP-R" panose="02020400000000000000" pitchFamily="18" charset="-128"/>
              </a:rPr>
              <a:t>、</a:t>
            </a:r>
            <a:r>
              <a:rPr lang="ja-JP" altLang="en-US" sz="1067" dirty="0" smtClean="0">
                <a:latin typeface="UD デジタル 教科書体 NP-R" panose="02020400000000000000" pitchFamily="18" charset="-128"/>
                <a:ea typeface="UD デジタル 教科書体 NP-R" panose="02020400000000000000" pitchFamily="18" charset="-128"/>
              </a:rPr>
              <a:t>平成</a:t>
            </a:r>
            <a:r>
              <a:rPr lang="en-US" altLang="ja-JP" sz="1067" dirty="0">
                <a:latin typeface="UD デジタル 教科書体 NP-R" panose="02020400000000000000" pitchFamily="18" charset="-128"/>
                <a:ea typeface="UD デジタル 教科書体 NP-R" panose="02020400000000000000" pitchFamily="18" charset="-128"/>
              </a:rPr>
              <a:t>24</a:t>
            </a:r>
            <a:r>
              <a:rPr lang="ja-JP" altLang="en-US" sz="1067" dirty="0">
                <a:latin typeface="UD デジタル 教科書体 NP-R" panose="02020400000000000000" pitchFamily="18" charset="-128"/>
                <a:ea typeface="UD デジタル 教科書体 NP-R" panose="02020400000000000000" pitchFamily="18" charset="-128"/>
              </a:rPr>
              <a:t>年４月１日から平成</a:t>
            </a:r>
            <a:r>
              <a:rPr lang="en-US" altLang="ja-JP" sz="1067" dirty="0">
                <a:latin typeface="UD デジタル 教科書体 NP-R" panose="02020400000000000000" pitchFamily="18" charset="-128"/>
                <a:ea typeface="UD デジタル 教科書体 NP-R" panose="02020400000000000000" pitchFamily="18" charset="-128"/>
              </a:rPr>
              <a:t>31</a:t>
            </a:r>
            <a:r>
              <a:rPr lang="ja-JP" altLang="en-US" sz="1067" dirty="0">
                <a:latin typeface="UD デジタル 教科書体 NP-R" panose="02020400000000000000" pitchFamily="18" charset="-128"/>
                <a:ea typeface="UD デジタル 教科書体 NP-R" panose="02020400000000000000" pitchFamily="18" charset="-128"/>
              </a:rPr>
              <a:t>年３月</a:t>
            </a:r>
            <a:r>
              <a:rPr lang="en-US" altLang="ja-JP" sz="1067" dirty="0">
                <a:latin typeface="UD デジタル 教科書体 NP-R" panose="02020400000000000000" pitchFamily="18" charset="-128"/>
                <a:ea typeface="UD デジタル 教科書体 NP-R" panose="02020400000000000000" pitchFamily="18" charset="-128"/>
              </a:rPr>
              <a:t>31</a:t>
            </a:r>
            <a:r>
              <a:rPr lang="ja-JP" altLang="en-US" sz="1067" dirty="0">
                <a:latin typeface="UD デジタル 教科書体 NP-R" panose="02020400000000000000" pitchFamily="18" charset="-128"/>
                <a:ea typeface="UD デジタル 教科書体 NP-R" panose="02020400000000000000" pitchFamily="18" charset="-128"/>
              </a:rPr>
              <a:t>日の間に開始する各事業年度は</a:t>
            </a:r>
            <a:r>
              <a:rPr lang="en-US" altLang="ja-JP" sz="1067" dirty="0">
                <a:latin typeface="UD デジタル 教科書体 NP-R" panose="02020400000000000000" pitchFamily="18" charset="-128"/>
                <a:ea typeface="UD デジタル 教科書体 NP-R" panose="02020400000000000000" pitchFamily="18" charset="-128"/>
              </a:rPr>
              <a:t>15</a:t>
            </a:r>
            <a:r>
              <a:rPr lang="ja-JP" altLang="en-US" sz="1067" dirty="0">
                <a:latin typeface="UD デジタル 教科書体 NP-R" panose="02020400000000000000" pitchFamily="18" charset="-128"/>
                <a:ea typeface="UD デジタル 教科書体 NP-R" panose="02020400000000000000" pitchFamily="18" charset="-128"/>
              </a:rPr>
              <a:t>％</a:t>
            </a:r>
            <a:r>
              <a:rPr lang="ja-JP" altLang="en-US" sz="1067" dirty="0" smtClean="0">
                <a:latin typeface="UD デジタル 教科書体 NP-R" panose="02020400000000000000" pitchFamily="18" charset="-128"/>
                <a:ea typeface="UD デジタル 教科書体 NP-R" panose="02020400000000000000" pitchFamily="18" charset="-128"/>
              </a:rPr>
              <a:t>。</a:t>
            </a:r>
            <a:endParaRPr lang="en-US" altLang="ja-JP" sz="1067" dirty="0" smtClean="0">
              <a:latin typeface="UD デジタル 教科書体 NP-R" panose="02020400000000000000" pitchFamily="18" charset="-128"/>
              <a:ea typeface="UD デジタル 教科書体 NP-R" panose="02020400000000000000" pitchFamily="18" charset="-128"/>
            </a:endParaRPr>
          </a:p>
          <a:p>
            <a:pPr marL="3143250" indent="-276225">
              <a:lnSpc>
                <a:spcPts val="1600"/>
              </a:lnSpc>
            </a:pPr>
            <a:endParaRPr lang="ja-JP" altLang="en-US" sz="1067" dirty="0">
              <a:latin typeface="UD デジタル 教科書体 NP-R" panose="02020400000000000000" pitchFamily="18" charset="-128"/>
              <a:ea typeface="UD デジタル 教科書体 NP-R" panose="02020400000000000000" pitchFamily="18" charset="-128"/>
            </a:endParaRPr>
          </a:p>
          <a:p>
            <a:pPr marL="3143250" indent="-276225">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a:t>
            </a:r>
            <a:r>
              <a:rPr lang="en-US" altLang="ja-JP" sz="1067" dirty="0">
                <a:latin typeface="UD デジタル 教科書体 NP-R" panose="02020400000000000000" pitchFamily="18" charset="-128"/>
                <a:ea typeface="UD デジタル 教科書体 NP-R" panose="02020400000000000000" pitchFamily="18" charset="-128"/>
              </a:rPr>
              <a:t>※</a:t>
            </a:r>
            <a:r>
              <a:rPr lang="ja-JP" altLang="en-US" sz="1067" dirty="0">
                <a:latin typeface="UD デジタル 教科書体 NP-R" panose="02020400000000000000" pitchFamily="18" charset="-128"/>
                <a:ea typeface="UD デジタル 教科書体 NP-R" panose="02020400000000000000" pitchFamily="18" charset="-128"/>
              </a:rPr>
              <a:t>） 昭和</a:t>
            </a:r>
            <a:r>
              <a:rPr lang="en-US" altLang="ja-JP" sz="1067" dirty="0">
                <a:latin typeface="UD デジタル 教科書体 NP-R" panose="02020400000000000000" pitchFamily="18" charset="-128"/>
                <a:ea typeface="UD デジタル 教科書体 NP-R" panose="02020400000000000000" pitchFamily="18" charset="-128"/>
              </a:rPr>
              <a:t>56</a:t>
            </a:r>
            <a:r>
              <a:rPr lang="ja-JP" altLang="en-US" sz="1067" dirty="0">
                <a:latin typeface="UD デジタル 教科書体 NP-R" panose="02020400000000000000" pitchFamily="18" charset="-128"/>
                <a:ea typeface="UD デジタル 教科書体 NP-R" panose="02020400000000000000" pitchFamily="18" charset="-128"/>
              </a:rPr>
              <a:t>年４月１日前に終了する事業年度については年</a:t>
            </a:r>
            <a:r>
              <a:rPr lang="en-US" altLang="ja-JP" sz="1067" dirty="0">
                <a:latin typeface="UD デジタル 教科書体 NP-R" panose="02020400000000000000" pitchFamily="18" charset="-128"/>
                <a:ea typeface="UD デジタル 教科書体 NP-R" panose="02020400000000000000" pitchFamily="18" charset="-128"/>
              </a:rPr>
              <a:t>700</a:t>
            </a:r>
            <a:r>
              <a:rPr lang="ja-JP" altLang="en-US" sz="1067" dirty="0">
                <a:latin typeface="UD デジタル 教科書体 NP-R" panose="02020400000000000000" pitchFamily="18" charset="-128"/>
                <a:ea typeface="UD デジタル 教科書体 NP-R" panose="02020400000000000000" pitchFamily="18" charset="-128"/>
              </a:rPr>
              <a:t>万円以下の所得に適用</a:t>
            </a:r>
            <a:r>
              <a:rPr lang="ja-JP" altLang="en-US" sz="1067" dirty="0" smtClean="0">
                <a:latin typeface="UD デジタル 教科書体 NP-R" panose="02020400000000000000" pitchFamily="18" charset="-128"/>
                <a:ea typeface="UD デジタル 教科書体 NP-R" panose="02020400000000000000" pitchFamily="18" charset="-128"/>
              </a:rPr>
              <a:t>。</a:t>
            </a:r>
            <a:endParaRPr lang="en-US" altLang="ja-JP" sz="1067" dirty="0">
              <a:latin typeface="UD デジタル 教科書体 NP-R" panose="02020400000000000000" pitchFamily="18" charset="-128"/>
              <a:ea typeface="UD デジタル 教科書体 NP-R" panose="02020400000000000000" pitchFamily="18" charset="-128"/>
            </a:endParaRPr>
          </a:p>
          <a:p>
            <a:pPr marL="3143250" indent="-276225">
              <a:lnSpc>
                <a:spcPts val="1600"/>
              </a:lnSpc>
            </a:pPr>
            <a:endParaRPr lang="en-US" altLang="ja-JP" sz="1067" dirty="0" smtClean="0">
              <a:latin typeface="UD デジタル 教科書体 NP-R" panose="02020400000000000000" pitchFamily="18" charset="-128"/>
              <a:ea typeface="UD デジタル 教科書体 NP-R" panose="02020400000000000000" pitchFamily="18" charset="-128"/>
            </a:endParaRPr>
          </a:p>
          <a:p>
            <a:pPr marL="2867025">
              <a:lnSpc>
                <a:spcPts val="1600"/>
              </a:lnSpc>
            </a:pPr>
            <a:endParaRPr lang="en-US" altLang="ja-JP" sz="1067" dirty="0">
              <a:latin typeface="UD デジタル 教科書体 NP-R" panose="02020400000000000000" pitchFamily="18" charset="-128"/>
              <a:ea typeface="UD デジタル 教科書体 NP-R" panose="02020400000000000000" pitchFamily="18" charset="-128"/>
            </a:endParaRPr>
          </a:p>
          <a:p>
            <a:pPr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出典：財務省ＨＰ「法人課税に関する基本的な資料（令和元年</a:t>
            </a:r>
            <a:r>
              <a:rPr lang="en-US" altLang="ja-JP" sz="1067" dirty="0">
                <a:latin typeface="UD デジタル 教科書体 NP-R" panose="02020400000000000000" pitchFamily="18" charset="-128"/>
                <a:ea typeface="UD デジタル 教科書体 NP-R" panose="02020400000000000000" pitchFamily="18" charset="-128"/>
              </a:rPr>
              <a:t>5</a:t>
            </a:r>
            <a:r>
              <a:rPr lang="ja-JP" altLang="en-US" sz="1067" dirty="0">
                <a:latin typeface="UD デジタル 教科書体 NP-R" panose="02020400000000000000" pitchFamily="18" charset="-128"/>
                <a:ea typeface="UD デジタル 教科書体 NP-R" panose="02020400000000000000" pitchFamily="18" charset="-128"/>
              </a:rPr>
              <a:t>月現在）」</a:t>
            </a:r>
          </a:p>
        </p:txBody>
      </p:sp>
      <p:pic>
        <p:nvPicPr>
          <p:cNvPr id="18" name="図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1187291"/>
            <a:ext cx="5544616" cy="2961790"/>
          </a:xfrm>
          <a:prstGeom prst="rect">
            <a:avLst/>
          </a:prstGeom>
        </p:spPr>
      </p:pic>
      <p:graphicFrame>
        <p:nvGraphicFramePr>
          <p:cNvPr id="19" name="表 18"/>
          <p:cNvGraphicFramePr>
            <a:graphicFrameLocks noGrp="1"/>
          </p:cNvGraphicFramePr>
          <p:nvPr>
            <p:extLst>
              <p:ext uri="{D42A27DB-BD31-4B8C-83A1-F6EECF244321}">
                <p14:modId xmlns:p14="http://schemas.microsoft.com/office/powerpoint/2010/main" val="558667422"/>
              </p:ext>
            </p:extLst>
          </p:nvPr>
        </p:nvGraphicFramePr>
        <p:xfrm>
          <a:off x="506950" y="4732121"/>
          <a:ext cx="8201563" cy="2013120"/>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3705010">
                  <a:extLst>
                    <a:ext uri="{9D8B030D-6E8A-4147-A177-3AD203B41FA5}">
                      <a16:colId xmlns:a16="http://schemas.microsoft.com/office/drawing/2014/main" val="183923811"/>
                    </a:ext>
                  </a:extLst>
                </a:gridCol>
                <a:gridCol w="1944216">
                  <a:extLst>
                    <a:ext uri="{9D8B030D-6E8A-4147-A177-3AD203B41FA5}">
                      <a16:colId xmlns:a16="http://schemas.microsoft.com/office/drawing/2014/main" val="213457265"/>
                    </a:ext>
                  </a:extLst>
                </a:gridCol>
                <a:gridCol w="1200136">
                  <a:extLst>
                    <a:ext uri="{9D8B030D-6E8A-4147-A177-3AD203B41FA5}">
                      <a16:colId xmlns:a16="http://schemas.microsoft.com/office/drawing/2014/main" val="2056166731"/>
                    </a:ext>
                  </a:extLst>
                </a:gridCol>
                <a:gridCol w="1352201">
                  <a:extLst>
                    <a:ext uri="{9D8B030D-6E8A-4147-A177-3AD203B41FA5}">
                      <a16:colId xmlns:a16="http://schemas.microsoft.com/office/drawing/2014/main" val="319487936"/>
                    </a:ext>
                  </a:extLst>
                </a:gridCol>
              </a:tblGrid>
              <a:tr h="274995">
                <a:tc gridSpan="2">
                  <a:txBody>
                    <a:bodyPr/>
                    <a:lstStyle/>
                    <a:p>
                      <a:pPr algn="ct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区分</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48000" marR="48000" marT="48000" marB="48000" anchor="ctr">
                    <a:lnR w="12700" cap="flat" cmpd="sng" algn="ctr">
                      <a:solidFill>
                        <a:schemeClr val="accent1"/>
                      </a:solidFill>
                      <a:prstDash val="solid"/>
                      <a:round/>
                      <a:headEnd type="none" w="med" len="med"/>
                      <a:tailEnd type="none" w="med" len="med"/>
                    </a:lnR>
                    <a:solidFill>
                      <a:schemeClr val="accent1">
                        <a:lumMod val="60000"/>
                        <a:lumOff val="40000"/>
                      </a:schemeClr>
                    </a:solidFill>
                  </a:tcPr>
                </a:tc>
                <a:tc hMerge="1">
                  <a:txBody>
                    <a:bodyPr/>
                    <a:lstStyle/>
                    <a:p>
                      <a:endParaRPr kumimoji="1" lang="ja-JP" altLang="en-US"/>
                    </a:p>
                  </a:txBody>
                  <a:tcPr/>
                </a:tc>
                <a:tc>
                  <a:txBody>
                    <a:bodyPr/>
                    <a:lstStyle/>
                    <a:p>
                      <a:pPr algn="ct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法人税率</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1">
                        <a:lumMod val="60000"/>
                        <a:lumOff val="40000"/>
                      </a:schemeClr>
                    </a:solidFill>
                  </a:tcPr>
                </a:tc>
                <a:tc>
                  <a:txBody>
                    <a:bodyPr/>
                    <a:lstStyle/>
                    <a:p>
                      <a:pPr algn="ct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地方法人税率</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48000" marR="48000" marT="48000" marB="48000" anchor="ctr">
                    <a:lnL w="12700" cap="flat" cmpd="sng" algn="ctr">
                      <a:solidFill>
                        <a:schemeClr val="accent1"/>
                      </a:solidFill>
                      <a:prstDash val="solid"/>
                      <a:round/>
                      <a:headEnd type="none" w="med" len="med"/>
                      <a:tailEnd type="none" w="med" len="med"/>
                    </a:lnL>
                    <a:solidFill>
                      <a:schemeClr val="accent1">
                        <a:lumMod val="60000"/>
                        <a:lumOff val="40000"/>
                      </a:schemeClr>
                    </a:solidFill>
                  </a:tcPr>
                </a:tc>
                <a:extLst>
                  <a:ext uri="{0D108BD9-81ED-4DB2-BD59-A6C34878D82A}">
                    <a16:rowId xmlns:a16="http://schemas.microsoft.com/office/drawing/2014/main" val="325941994"/>
                  </a:ext>
                </a:extLst>
              </a:tr>
              <a:tr h="264250">
                <a:tc gridSpan="2">
                  <a:txBody>
                    <a:bodyPr/>
                    <a:lstStyle/>
                    <a:p>
                      <a:pPr marL="85725" indent="-85725" algn="l">
                        <a:lnSpc>
                          <a:spcPts val="1500"/>
                        </a:lnSpc>
                      </a:pPr>
                      <a:r>
                        <a:rPr kumimoji="1" lang="ja-JP" altLang="en-US" sz="1200" b="0" dirty="0" smtClean="0">
                          <a:solidFill>
                            <a:schemeClr val="tx1"/>
                          </a:solidFill>
                          <a:latin typeface="UD デジタル 教科書体 N-R" panose="02020400000000000000" pitchFamily="17" charset="-128"/>
                          <a:ea typeface="UD デジタル 教科書体 N-R" panose="02020400000000000000" pitchFamily="17" charset="-128"/>
                        </a:rPr>
                        <a:t>適用関係</a:t>
                      </a:r>
                      <a:endPar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96000" marR="96000" marT="48000" marB="48000" anchor="ctr">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gridSpan="2">
                  <a:txBody>
                    <a:bodyPr/>
                    <a:lstStyle/>
                    <a:p>
                      <a:pPr marL="85725" indent="-85725" algn="ctr">
                        <a:lnSpc>
                          <a:spcPts val="1500"/>
                        </a:lnSpc>
                      </a:pPr>
                      <a:r>
                        <a:rPr kumimoji="1" lang="ja-JP" altLang="en-US" sz="1200" b="0" dirty="0" smtClean="0">
                          <a:solidFill>
                            <a:schemeClr val="tx1"/>
                          </a:solidFill>
                          <a:latin typeface="UD デジタル 教科書体 N-R" panose="02020400000000000000" pitchFamily="17" charset="-128"/>
                          <a:ea typeface="UD デジタル 教科書体 N-R" panose="02020400000000000000" pitchFamily="17" charset="-128"/>
                        </a:rPr>
                        <a:t>平</a:t>
                      </a:r>
                      <a:r>
                        <a:rPr kumimoji="1" lang="en-US" altLang="ja-JP" sz="1200" b="0" dirty="0" smtClean="0">
                          <a:solidFill>
                            <a:schemeClr val="tx1"/>
                          </a:solidFill>
                          <a:latin typeface="UD デジタル 教科書体 N-R" panose="02020400000000000000" pitchFamily="17" charset="-128"/>
                          <a:ea typeface="UD デジタル 教科書体 N-R" panose="02020400000000000000" pitchFamily="17" charset="-128"/>
                        </a:rPr>
                        <a:t>30.4.1</a:t>
                      </a:r>
                      <a:r>
                        <a:rPr kumimoji="1" lang="ja-JP" altLang="en-US" sz="1200" b="0" dirty="0" smtClean="0">
                          <a:solidFill>
                            <a:schemeClr val="tx1"/>
                          </a:solidFill>
                          <a:latin typeface="UD デジタル 教科書体 N-R" panose="02020400000000000000" pitchFamily="17" charset="-128"/>
                          <a:ea typeface="UD デジタル 教科書体 N-R" panose="02020400000000000000" pitchFamily="17" charset="-128"/>
                        </a:rPr>
                        <a:t>から開始する事業年度</a:t>
                      </a:r>
                      <a:endPar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96000" marR="96000" marT="48000" marB="48000" anchor="ctr">
                    <a:lnL w="12700" cap="flat" cmpd="sng" algn="ctr">
                      <a:solidFill>
                        <a:schemeClr val="accent1"/>
                      </a:solidFill>
                      <a:prstDash val="solid"/>
                      <a:round/>
                      <a:headEnd type="none" w="med" len="med"/>
                      <a:tailEnd type="none" w="med" len="med"/>
                    </a:lnL>
                    <a:lnB w="12700" cap="flat" cmpd="sng" algn="ctr">
                      <a:solidFill>
                        <a:schemeClr val="accent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865951350"/>
                  </a:ext>
                </a:extLst>
              </a:tr>
              <a:tr h="267871">
                <a:tc rowSpan="2">
                  <a:txBody>
                    <a:bodyPr/>
                    <a:lstStyle/>
                    <a:p>
                      <a:pPr marL="0" indent="0" algn="l">
                        <a:lnSpc>
                          <a:spcPts val="1500"/>
                        </a:lnSpc>
                      </a:pPr>
                      <a:r>
                        <a:rPr kumimoji="1" lang="ja-JP" altLang="en-US" sz="1200" b="0" dirty="0" smtClean="0">
                          <a:solidFill>
                            <a:schemeClr val="tx1"/>
                          </a:solidFill>
                          <a:latin typeface="UD デジタル 教科書体 N-R" panose="02020400000000000000" pitchFamily="17" charset="-128"/>
                          <a:ea typeface="UD デジタル 教科書体 N-R" panose="02020400000000000000" pitchFamily="17" charset="-128"/>
                        </a:rPr>
                        <a:t>中小企業、一般社団法人等及び人格のない社団等</a:t>
                      </a:r>
                      <a:endPar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96000" marR="96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r>
                        <a:rPr kumimoji="1" lang="ja-JP" altLang="en-US" sz="1200" dirty="0" smtClean="0">
                          <a:latin typeface="UD デジタル 教科書体 N-R" panose="02020400000000000000" pitchFamily="17" charset="-128"/>
                          <a:ea typeface="UD デジタル 教科書体 N-R" panose="02020400000000000000" pitchFamily="17" charset="-128"/>
                        </a:rPr>
                        <a:t>年</a:t>
                      </a:r>
                      <a:r>
                        <a:rPr kumimoji="1" lang="en-US" altLang="ja-JP" sz="1200" dirty="0" smtClean="0">
                          <a:latin typeface="UD デジタル 教科書体 N-R" panose="02020400000000000000" pitchFamily="17" charset="-128"/>
                          <a:ea typeface="UD デジタル 教科書体 N-R" panose="02020400000000000000" pitchFamily="17" charset="-128"/>
                        </a:rPr>
                        <a:t>800</a:t>
                      </a:r>
                      <a:r>
                        <a:rPr kumimoji="1" lang="ja-JP" altLang="en-US" sz="1200" dirty="0" smtClean="0">
                          <a:latin typeface="UD デジタル 教科書体 N-R" panose="02020400000000000000" pitchFamily="17" charset="-128"/>
                          <a:ea typeface="UD デジタル 教科書体 N-R" panose="02020400000000000000" pitchFamily="17" charset="-128"/>
                        </a:rPr>
                        <a:t>万円以下の部分</a:t>
                      </a:r>
                      <a:endParaRPr kumimoji="1" lang="ja-JP" altLang="en-US" sz="1200" dirty="0">
                        <a:latin typeface="UD デジタル 教科書体 N-R" panose="02020400000000000000" pitchFamily="17" charset="-128"/>
                        <a:ea typeface="UD デジタル 教科書体 N-R" panose="02020400000000000000" pitchFamily="17" charset="-128"/>
                      </a:endParaRP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pPr marL="85725" indent="-85725" algn="ctr">
                        <a:lnSpc>
                          <a:spcPts val="1500"/>
                        </a:lnSpc>
                      </a:pP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15</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rowSpan="5">
                  <a:txBody>
                    <a:bodyPr/>
                    <a:lstStyle/>
                    <a:p>
                      <a:pPr marL="85725" indent="-85725" algn="ctr">
                        <a:lnSpc>
                          <a:spcPts val="1500"/>
                        </a:lnSpc>
                      </a:pP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法人税率の</a:t>
                      </a:r>
                      <a:endPar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endParaRPr>
                    </a:p>
                    <a:p>
                      <a:pPr marL="85725" indent="-85725" algn="ctr">
                        <a:lnSpc>
                          <a:spcPts val="1500"/>
                        </a:lnSpc>
                      </a:pP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4.4</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a:t>
                      </a:r>
                      <a:endPar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endParaRPr>
                    </a:p>
                  </a:txBody>
                  <a:tcPr marL="96000" marR="96000" marT="48000" marB="4800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902275488"/>
                  </a:ext>
                </a:extLst>
              </a:tr>
              <a:tr h="267871">
                <a:tc vMerge="1">
                  <a:txBody>
                    <a:bodyPr/>
                    <a:lstStyle/>
                    <a:p>
                      <a:pPr marL="85725" indent="-85725" algn="l">
                        <a:lnSpc>
                          <a:spcPts val="1500"/>
                        </a:lnSpc>
                      </a:pPr>
                      <a:endParaRPr kumimoji="1" lang="ja-JP" altLang="en-US" sz="10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2F5D7"/>
                    </a:solidFill>
                  </a:tcPr>
                </a:tc>
                <a:tc>
                  <a:txBody>
                    <a:bodyPr/>
                    <a:lstStyle/>
                    <a:p>
                      <a:r>
                        <a:rPr kumimoji="1" lang="ja-JP" altLang="en-US" sz="1200" dirty="0" smtClean="0">
                          <a:latin typeface="UD デジタル 教科書体 N-R" panose="02020400000000000000" pitchFamily="17" charset="-128"/>
                          <a:ea typeface="UD デジタル 教科書体 N-R" panose="02020400000000000000" pitchFamily="17" charset="-128"/>
                        </a:rPr>
                        <a:t>年</a:t>
                      </a:r>
                      <a:r>
                        <a:rPr kumimoji="1" lang="en-US" altLang="ja-JP" sz="1200" dirty="0" smtClean="0">
                          <a:latin typeface="UD デジタル 教科書体 N-R" panose="02020400000000000000" pitchFamily="17" charset="-128"/>
                          <a:ea typeface="UD デジタル 教科書体 N-R" panose="02020400000000000000" pitchFamily="17" charset="-128"/>
                        </a:rPr>
                        <a:t>800</a:t>
                      </a:r>
                      <a:r>
                        <a:rPr kumimoji="1" lang="ja-JP" altLang="en-US" sz="1200" dirty="0" smtClean="0">
                          <a:latin typeface="UD デジタル 教科書体 N-R" panose="02020400000000000000" pitchFamily="17" charset="-128"/>
                          <a:ea typeface="UD デジタル 教科書体 N-R" panose="02020400000000000000" pitchFamily="17" charset="-128"/>
                        </a:rPr>
                        <a:t>万円超の部分</a:t>
                      </a:r>
                      <a:endParaRPr kumimoji="1" lang="ja-JP" altLang="en-US" sz="1200" dirty="0">
                        <a:latin typeface="UD デジタル 教科書体 N-R" panose="02020400000000000000" pitchFamily="17" charset="-128"/>
                        <a:ea typeface="UD デジタル 教科書体 N-R" panose="02020400000000000000" pitchFamily="17" charset="-128"/>
                      </a:endParaRP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pPr marL="85725" indent="-85725" algn="ctr">
                        <a:lnSpc>
                          <a:spcPts val="1500"/>
                        </a:lnSpc>
                      </a:pP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23.2</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2388921246"/>
                  </a:ext>
                </a:extLst>
              </a:tr>
              <a:tr h="267871">
                <a:tc gridSpan="2">
                  <a:txBody>
                    <a:bodyPr/>
                    <a:lstStyle/>
                    <a:p>
                      <a:pPr marL="85725" indent="-85725" algn="l">
                        <a:lnSpc>
                          <a:spcPts val="1500"/>
                        </a:lnSpc>
                      </a:pPr>
                      <a:r>
                        <a:rPr kumimoji="1" lang="ja-JP" altLang="en-US" sz="1200" b="0" dirty="0" smtClean="0">
                          <a:solidFill>
                            <a:schemeClr val="tx1"/>
                          </a:solidFill>
                          <a:latin typeface="UD デジタル 教科書体 N-R" panose="02020400000000000000" pitchFamily="17" charset="-128"/>
                          <a:ea typeface="UD デジタル 教科書体 N-R" panose="02020400000000000000" pitchFamily="17" charset="-128"/>
                        </a:rPr>
                        <a:t>中小法人以外の普通法人</a:t>
                      </a:r>
                      <a:endPar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96000" marR="96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a:txBody>
                    <a:bodyPr/>
                    <a:lstStyle/>
                    <a:p>
                      <a:pPr marL="85725" indent="-85725" algn="ctr">
                        <a:lnSpc>
                          <a:spcPts val="1500"/>
                        </a:lnSpc>
                      </a:pP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23.2</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2375858241"/>
                  </a:ext>
                </a:extLst>
              </a:tr>
              <a:tr h="267871">
                <a:tc rowSpan="2">
                  <a:txBody>
                    <a:bodyPr/>
                    <a:lstStyle/>
                    <a:p>
                      <a:pPr marL="0" indent="0" algn="l">
                        <a:lnSpc>
                          <a:spcPts val="1500"/>
                        </a:lnSpc>
                      </a:pPr>
                      <a:r>
                        <a:rPr kumimoji="1" lang="ja-JP" altLang="en-US" sz="1200" b="0" dirty="0" smtClean="0">
                          <a:solidFill>
                            <a:schemeClr val="tx1"/>
                          </a:solidFill>
                          <a:latin typeface="UD デジタル 教科書体 N-R" panose="02020400000000000000" pitchFamily="17" charset="-128"/>
                          <a:ea typeface="UD デジタル 教科書体 N-R" panose="02020400000000000000" pitchFamily="17" charset="-128"/>
                        </a:rPr>
                        <a:t>一般社団法人等以外の公益法人等、協同組合等及び特定の医療法人（一定の法人を除く）</a:t>
                      </a:r>
                      <a:endPar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96000" marR="96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r>
                        <a:rPr kumimoji="1" lang="ja-JP" altLang="en-US" sz="1200" dirty="0" smtClean="0">
                          <a:latin typeface="UD デジタル 教科書体 N-R" panose="02020400000000000000" pitchFamily="17" charset="-128"/>
                          <a:ea typeface="UD デジタル 教科書体 N-R" panose="02020400000000000000" pitchFamily="17" charset="-128"/>
                        </a:rPr>
                        <a:t>年</a:t>
                      </a:r>
                      <a:r>
                        <a:rPr kumimoji="1" lang="en-US" altLang="ja-JP" sz="1200" dirty="0" smtClean="0">
                          <a:latin typeface="UD デジタル 教科書体 N-R" panose="02020400000000000000" pitchFamily="17" charset="-128"/>
                          <a:ea typeface="UD デジタル 教科書体 N-R" panose="02020400000000000000" pitchFamily="17" charset="-128"/>
                        </a:rPr>
                        <a:t>800</a:t>
                      </a:r>
                      <a:r>
                        <a:rPr kumimoji="1" lang="ja-JP" altLang="en-US" sz="1200" dirty="0" smtClean="0">
                          <a:latin typeface="UD デジタル 教科書体 N-R" panose="02020400000000000000" pitchFamily="17" charset="-128"/>
                          <a:ea typeface="UD デジタル 教科書体 N-R" panose="02020400000000000000" pitchFamily="17" charset="-128"/>
                        </a:rPr>
                        <a:t>万円以下の部分</a:t>
                      </a:r>
                      <a:endParaRPr kumimoji="1" lang="ja-JP" altLang="en-US" sz="1200" dirty="0">
                        <a:latin typeface="UD デジタル 教科書体 N-R" panose="02020400000000000000" pitchFamily="17" charset="-128"/>
                        <a:ea typeface="UD デジタル 教科書体 N-R" panose="02020400000000000000" pitchFamily="17" charset="-128"/>
                      </a:endParaRP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pPr marL="85725" indent="-85725" algn="ctr">
                        <a:lnSpc>
                          <a:spcPts val="1500"/>
                        </a:lnSpc>
                      </a:pP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15</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860705673"/>
                  </a:ext>
                </a:extLst>
              </a:tr>
              <a:tr h="267871">
                <a:tc vMerge="1">
                  <a:txBody>
                    <a:bodyPr/>
                    <a:lstStyle/>
                    <a:p>
                      <a:pPr marL="85725" indent="-85725" algn="l">
                        <a:lnSpc>
                          <a:spcPts val="1500"/>
                        </a:lnSpc>
                      </a:pPr>
                      <a:endParaRPr kumimoji="1" lang="ja-JP" altLang="en-US" sz="10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2F5D7"/>
                    </a:solidFill>
                  </a:tcPr>
                </a:tc>
                <a:tc>
                  <a:txBody>
                    <a:bodyPr/>
                    <a:lstStyle/>
                    <a:p>
                      <a:r>
                        <a:rPr kumimoji="1" lang="ja-JP" altLang="en-US" sz="1200" dirty="0" smtClean="0">
                          <a:latin typeface="UD デジタル 教科書体 N-R" panose="02020400000000000000" pitchFamily="17" charset="-128"/>
                          <a:ea typeface="UD デジタル 教科書体 N-R" panose="02020400000000000000" pitchFamily="17" charset="-128"/>
                        </a:rPr>
                        <a:t>年</a:t>
                      </a:r>
                      <a:r>
                        <a:rPr kumimoji="1" lang="en-US" altLang="ja-JP" sz="1200" dirty="0" smtClean="0">
                          <a:latin typeface="UD デジタル 教科書体 N-R" panose="02020400000000000000" pitchFamily="17" charset="-128"/>
                          <a:ea typeface="UD デジタル 教科書体 N-R" panose="02020400000000000000" pitchFamily="17" charset="-128"/>
                        </a:rPr>
                        <a:t>800</a:t>
                      </a:r>
                      <a:r>
                        <a:rPr kumimoji="1" lang="ja-JP" altLang="en-US" sz="1200" dirty="0" smtClean="0">
                          <a:latin typeface="UD デジタル 教科書体 N-R" panose="02020400000000000000" pitchFamily="17" charset="-128"/>
                          <a:ea typeface="UD デジタル 教科書体 N-R" panose="02020400000000000000" pitchFamily="17" charset="-128"/>
                        </a:rPr>
                        <a:t>万円超の部分</a:t>
                      </a:r>
                      <a:endParaRPr kumimoji="1" lang="ja-JP" altLang="en-US" sz="1200" dirty="0">
                        <a:latin typeface="UD デジタル 教科書体 N-R" panose="02020400000000000000" pitchFamily="17" charset="-128"/>
                        <a:ea typeface="UD デジタル 教科書体 N-R" panose="02020400000000000000" pitchFamily="17" charset="-128"/>
                      </a:endParaRP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pPr marL="85725" indent="-85725" algn="ctr">
                        <a:lnSpc>
                          <a:spcPts val="1500"/>
                        </a:lnSpc>
                      </a:pPr>
                      <a:r>
                        <a:rPr kumimoji="1" lang="en-US" altLang="ja-JP" sz="1300" b="0" dirty="0" smtClean="0">
                          <a:solidFill>
                            <a:schemeClr val="tx1"/>
                          </a:solidFill>
                          <a:latin typeface="UD デジタル 教科書体 N-R" panose="02020400000000000000" pitchFamily="17" charset="-128"/>
                          <a:ea typeface="UD デジタル 教科書体 N-R" panose="02020400000000000000" pitchFamily="17" charset="-128"/>
                        </a:rPr>
                        <a:t>19</a:t>
                      </a: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280084072"/>
                  </a:ext>
                </a:extLst>
              </a:tr>
            </a:tbl>
          </a:graphicData>
        </a:graphic>
      </p:graphicFrame>
      <p:sp>
        <p:nvSpPr>
          <p:cNvPr id="20" name="正方形/長方形 19"/>
          <p:cNvSpPr/>
          <p:nvPr/>
        </p:nvSpPr>
        <p:spPr>
          <a:xfrm>
            <a:off x="438589" y="4365104"/>
            <a:ext cx="1920213" cy="348813"/>
          </a:xfrm>
          <a:prstGeom prst="rect">
            <a:avLst/>
          </a:prstGeom>
          <a:solidFill>
            <a:schemeClr val="bg1">
              <a:alpha val="50000"/>
            </a:schemeClr>
          </a:solidFill>
        </p:spPr>
        <p:txBody>
          <a:bodyPr wrap="square">
            <a:spAutoFit/>
          </a:bodyPr>
          <a:lstStyle/>
          <a:p>
            <a:pPr>
              <a:lnSpc>
                <a:spcPts val="2000"/>
              </a:lnSpc>
            </a:pPr>
            <a:r>
              <a:rPr lang="ja-JP" altLang="en-US" sz="1400" dirty="0" smtClean="0">
                <a:latin typeface="UD デジタル 教科書体 NP-R" panose="02020400000000000000" pitchFamily="18" charset="-128"/>
                <a:ea typeface="UD デジタル 教科書体 NP-R" panose="02020400000000000000" pitchFamily="18" charset="-128"/>
              </a:rPr>
              <a:t>■最新の法人税率</a:t>
            </a:r>
            <a:endParaRPr lang="ja-JP" altLang="ja-JP"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7046339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922284594"/>
              </p:ext>
            </p:extLst>
          </p:nvPr>
        </p:nvGraphicFramePr>
        <p:xfrm>
          <a:off x="159988" y="889670"/>
          <a:ext cx="8885027" cy="1344425"/>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883620">
                  <a:extLst>
                    <a:ext uri="{9D8B030D-6E8A-4147-A177-3AD203B41FA5}">
                      <a16:colId xmlns:a16="http://schemas.microsoft.com/office/drawing/2014/main" val="183923811"/>
                    </a:ext>
                  </a:extLst>
                </a:gridCol>
                <a:gridCol w="3888432">
                  <a:extLst>
                    <a:ext uri="{9D8B030D-6E8A-4147-A177-3AD203B41FA5}">
                      <a16:colId xmlns:a16="http://schemas.microsoft.com/office/drawing/2014/main" val="1886794608"/>
                    </a:ext>
                  </a:extLst>
                </a:gridCol>
                <a:gridCol w="4112975">
                  <a:extLst>
                    <a:ext uri="{9D8B030D-6E8A-4147-A177-3AD203B41FA5}">
                      <a16:colId xmlns:a16="http://schemas.microsoft.com/office/drawing/2014/main" val="2759127446"/>
                    </a:ext>
                  </a:extLst>
                </a:gridCol>
              </a:tblGrid>
              <a:tr h="144016">
                <a:tc gridSpan="2">
                  <a:txBody>
                    <a:bodyPr/>
                    <a:lstStyle/>
                    <a:p>
                      <a:pPr algn="ct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納税義務者の区分</a:t>
                      </a:r>
                      <a:endPar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52000" marR="52000" marT="52000" marB="52000" anchor="ctr">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pPr algn="ctr"/>
                      <a:endParaRPr kumimoji="1" lang="ja-JP" altLang="en-US" sz="105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36000" marB="36000" anchor="ctr">
                    <a:lnL w="12700" cap="flat" cmpd="sng" algn="ctr">
                      <a:solidFill>
                        <a:schemeClr val="accent1"/>
                      </a:solidFill>
                      <a:prstDash val="solid"/>
                      <a:round/>
                      <a:headEnd type="none" w="med" len="med"/>
                      <a:tailEnd type="none" w="med" len="med"/>
                    </a:lnL>
                    <a:lnR w="3175" cap="flat" cmpd="sng" algn="ctr">
                      <a:solidFill>
                        <a:schemeClr val="accent1">
                          <a:lumMod val="75000"/>
                        </a:schemeClr>
                      </a:solidFill>
                      <a:prstDash val="solid"/>
                      <a:round/>
                      <a:headEnd type="none" w="med" len="med"/>
                      <a:tailEnd type="none" w="med" len="med"/>
                    </a:lnR>
                    <a:solidFill>
                      <a:schemeClr val="accent1">
                        <a:lumMod val="60000"/>
                        <a:lumOff val="40000"/>
                      </a:schemeClr>
                    </a:solidFill>
                  </a:tcPr>
                </a:tc>
                <a:tc>
                  <a:txBody>
                    <a:bodyPr/>
                    <a:lstStyle/>
                    <a:p>
                      <a:pPr algn="ct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課税所得の範囲</a:t>
                      </a:r>
                      <a:endPar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52000" marR="52000" marT="52000" marB="52000" anchor="ctr">
                    <a:lnL w="12700" cap="flat" cmpd="sng" algn="ctr">
                      <a:solidFill>
                        <a:schemeClr val="accent1"/>
                      </a:solidFill>
                      <a:prstDash val="solid"/>
                      <a:round/>
                      <a:headEnd type="none" w="med" len="med"/>
                      <a:tailEnd type="none" w="med" len="med"/>
                    </a:lnL>
                    <a:lnB w="12700" cap="flat" cmpd="sng" algn="ctr">
                      <a:solidFill>
                        <a:schemeClr val="accent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25941994"/>
                  </a:ext>
                </a:extLst>
              </a:tr>
              <a:tr h="528261">
                <a:tc>
                  <a:txBody>
                    <a:bodyPr/>
                    <a:lstStyle/>
                    <a:p>
                      <a:pPr algn="l"/>
                      <a:r>
                        <a:rPr kumimoji="1" lang="ja-JP" altLang="en-US" sz="1200" dirty="0" smtClean="0">
                          <a:latin typeface="UD デジタル 教科書体 NP-R" panose="02020400000000000000" pitchFamily="18" charset="-128"/>
                          <a:ea typeface="UD デジタル 教科書体 NP-R" panose="02020400000000000000" pitchFamily="18" charset="-128"/>
                        </a:rPr>
                        <a:t>内国法人</a:t>
                      </a:r>
                      <a:endParaRPr kumimoji="1" lang="ja-JP" altLang="en-US" sz="1200" dirty="0">
                        <a:latin typeface="UD デジタル 教科書体 NP-R" panose="02020400000000000000" pitchFamily="18" charset="-128"/>
                        <a:ea typeface="UD デジタル 教科書体 NP-R" panose="02020400000000000000" pitchFamily="18" charset="-128"/>
                      </a:endParaRP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l"/>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・国内に本店又は支店たる事務所を有する法人</a:t>
                      </a:r>
                    </a:p>
                    <a:p>
                      <a:pPr marL="85725" indent="-85725" algn="l"/>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　（人格のない社団等を含む）</a:t>
                      </a:r>
                      <a:endPar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52000" marR="52000" marT="52000" marB="52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marL="88900" indent="-88900" algn="l"/>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・全ての所得（全世界所得）</a:t>
                      </a:r>
                    </a:p>
                    <a:p>
                      <a:pPr marL="88900" indent="-88900" algn="l"/>
                      <a:r>
                        <a:rPr kumimoji="1" lang="en-US" altLang="ja-JP" sz="1200" b="0" dirty="0" smtClean="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ただし外国子会社配当益金不算入制度の適用を受ける配当については、その</a:t>
                      </a:r>
                      <a:r>
                        <a:rPr kumimoji="1" lang="en-US" altLang="ja-JP" sz="1200" b="0" dirty="0" smtClean="0">
                          <a:solidFill>
                            <a:schemeClr val="tx1"/>
                          </a:solidFill>
                          <a:latin typeface="UD デジタル 教科書体 NP-R" panose="02020400000000000000" pitchFamily="18" charset="-128"/>
                          <a:ea typeface="UD デジタル 教科書体 NP-R" panose="02020400000000000000" pitchFamily="18" charset="-128"/>
                        </a:rPr>
                        <a:t>95</a:t>
                      </a: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％相当額を益金不算入。</a:t>
                      </a:r>
                      <a:endPar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52000" marR="52000" marT="52000" marB="5200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solidFill>
                      <a:schemeClr val="accent3">
                        <a:lumMod val="20000"/>
                        <a:lumOff val="80000"/>
                      </a:schemeClr>
                    </a:solidFill>
                  </a:tcPr>
                </a:tc>
                <a:extLst>
                  <a:ext uri="{0D108BD9-81ED-4DB2-BD59-A6C34878D82A}">
                    <a16:rowId xmlns:a16="http://schemas.microsoft.com/office/drawing/2014/main" val="2168541287"/>
                  </a:ext>
                </a:extLst>
              </a:tr>
              <a:tr h="404905">
                <a:tc>
                  <a:txBody>
                    <a:bodyPr/>
                    <a:lstStyle/>
                    <a:p>
                      <a:pPr algn="l"/>
                      <a:r>
                        <a:rPr kumimoji="1" lang="ja-JP" altLang="en-US" sz="1200" dirty="0" smtClean="0">
                          <a:latin typeface="UD デジタル 教科書体 NP-R" panose="02020400000000000000" pitchFamily="18" charset="-128"/>
                          <a:ea typeface="UD デジタル 教科書体 NP-R" panose="02020400000000000000" pitchFamily="18" charset="-128"/>
                        </a:rPr>
                        <a:t>外国法人</a:t>
                      </a:r>
                      <a:endParaRPr kumimoji="1" lang="ja-JP" altLang="en-US" sz="1200" dirty="0">
                        <a:latin typeface="UD デジタル 教科書体 NP-R" panose="02020400000000000000" pitchFamily="18" charset="-128"/>
                        <a:ea typeface="UD デジタル 教科書体 NP-R" panose="02020400000000000000" pitchFamily="18" charset="-128"/>
                      </a:endParaRP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l"/>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・内国法人以外の法人（人格のない社団等を含む）</a:t>
                      </a:r>
                      <a:endPar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52000" marR="52000" marT="52000" marB="52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l"/>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・国内源泉所得のみ</a:t>
                      </a:r>
                      <a:endPar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030289105"/>
                  </a:ext>
                </a:extLst>
              </a:tr>
            </a:tbl>
          </a:graphicData>
        </a:graphic>
      </p:graphicFrame>
      <p:sp>
        <p:nvSpPr>
          <p:cNvPr id="7"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a:t>
            </a:r>
            <a:r>
              <a:rPr lang="ja-JP" altLang="en-US" sz="2022" dirty="0">
                <a:latin typeface="UD デジタル 教科書体 NP-R" panose="02020400000000000000" pitchFamily="18" charset="-128"/>
                <a:ea typeface="UD デジタル 教科書体 NP-R" panose="02020400000000000000" pitchFamily="18" charset="-128"/>
              </a:rPr>
              <a:t>３</a:t>
            </a:r>
            <a:r>
              <a:rPr lang="ja-JP" altLang="en-US" sz="2022" dirty="0" smtClean="0">
                <a:latin typeface="UD デジタル 教科書体 NP-R" panose="02020400000000000000" pitchFamily="18" charset="-128"/>
                <a:ea typeface="UD デジタル 教科書体 NP-R" panose="02020400000000000000" pitchFamily="18" charset="-128"/>
              </a:rPr>
              <a:t>．法人税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199468"/>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３．法人税の納税義務</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4" name="正方形/長方形 13"/>
          <p:cNvSpPr/>
          <p:nvPr/>
        </p:nvSpPr>
        <p:spPr>
          <a:xfrm>
            <a:off x="443542" y="2970079"/>
            <a:ext cx="8256917"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内国法人の法人税の納税地は、原則として、その本店又は主たる事務所の</a:t>
            </a:r>
            <a:r>
              <a:rPr lang="ja-JP" altLang="en-US" sz="1400" dirty="0" smtClean="0">
                <a:latin typeface="UD デジタル 教科書体 NP-R" panose="02020400000000000000" pitchFamily="18" charset="-128"/>
                <a:ea typeface="UD デジタル 教科書体 NP-R" panose="02020400000000000000" pitchFamily="18" charset="-128"/>
              </a:rPr>
              <a:t>所在地。</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15" name="正方形/長方形 14"/>
          <p:cNvSpPr/>
          <p:nvPr/>
        </p:nvSpPr>
        <p:spPr>
          <a:xfrm>
            <a:off x="443542" y="4053140"/>
            <a:ext cx="8256917" cy="1118255"/>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法人税確定申告書の提出</a:t>
            </a:r>
            <a:r>
              <a:rPr lang="ja-JP" altLang="en-US" sz="1400" b="1" dirty="0" smtClean="0">
                <a:latin typeface="UD デジタル 教科書体 NP-R" panose="02020400000000000000" pitchFamily="18" charset="-128"/>
                <a:ea typeface="UD デジタル 教科書体 NP-R" panose="02020400000000000000" pitchFamily="18" charset="-128"/>
              </a:rPr>
              <a:t>期限：</a:t>
            </a:r>
            <a:r>
              <a:rPr lang="ja-JP" altLang="en-US" sz="1400" dirty="0" smtClean="0">
                <a:latin typeface="UD デジタル 教科書体 NP-R" panose="02020400000000000000" pitchFamily="18" charset="-128"/>
                <a:ea typeface="UD デジタル 教科書体 NP-R" panose="02020400000000000000" pitchFamily="18" charset="-128"/>
              </a:rPr>
              <a:t>原則</a:t>
            </a:r>
            <a:r>
              <a:rPr lang="ja-JP" altLang="en-US" sz="1400" dirty="0">
                <a:latin typeface="UD デジタル 教科書体 NP-R" panose="02020400000000000000" pitchFamily="18" charset="-128"/>
                <a:ea typeface="UD デジタル 教科書体 NP-R" panose="02020400000000000000" pitchFamily="18" charset="-128"/>
              </a:rPr>
              <a:t>と</a:t>
            </a:r>
            <a:r>
              <a:rPr lang="ja-JP" altLang="en-US" sz="1400" dirty="0" smtClean="0">
                <a:latin typeface="UD デジタル 教科書体 NP-R" panose="02020400000000000000" pitchFamily="18" charset="-128"/>
                <a:ea typeface="UD デジタル 教科書体 NP-R" panose="02020400000000000000" pitchFamily="18" charset="-128"/>
              </a:rPr>
              <a:t>して各事業</a:t>
            </a:r>
            <a:r>
              <a:rPr lang="ja-JP" altLang="en-US" sz="1400" dirty="0">
                <a:latin typeface="UD デジタル 教科書体 NP-R" panose="02020400000000000000" pitchFamily="18" charset="-128"/>
                <a:ea typeface="UD デジタル 教科書体 NP-R" panose="02020400000000000000" pitchFamily="18" charset="-128"/>
              </a:rPr>
              <a:t>年度終了の日の翌日から２ヶ月</a:t>
            </a:r>
            <a:r>
              <a:rPr lang="ja-JP" altLang="en-US" sz="1400" dirty="0" smtClean="0">
                <a:latin typeface="UD デジタル 教科書体 NP-R" panose="02020400000000000000" pitchFamily="18" charset="-128"/>
                <a:ea typeface="UD デジタル 教科書体 NP-R" panose="02020400000000000000" pitchFamily="18" charset="-128"/>
              </a:rPr>
              <a:t>以内。</a:t>
            </a: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b="1" dirty="0" smtClean="0">
                <a:latin typeface="UD デジタル 教科書体 NP-R" panose="02020400000000000000" pitchFamily="18" charset="-128"/>
                <a:ea typeface="UD デジタル 教科書体 NP-R" panose="02020400000000000000" pitchFamily="18" charset="-128"/>
              </a:rPr>
              <a:t>申告書</a:t>
            </a:r>
            <a:r>
              <a:rPr lang="ja-JP" altLang="en-US" sz="1400" b="1" dirty="0">
                <a:latin typeface="UD デジタル 教科書体 NP-R" panose="02020400000000000000" pitchFamily="18" charset="-128"/>
                <a:ea typeface="UD デジタル 教科書体 NP-R" panose="02020400000000000000" pitchFamily="18" charset="-128"/>
              </a:rPr>
              <a:t>記載</a:t>
            </a:r>
            <a:r>
              <a:rPr lang="ja-JP" altLang="en-US" sz="1400" b="1" dirty="0" smtClean="0">
                <a:latin typeface="UD デジタル 教科書体 NP-R" panose="02020400000000000000" pitchFamily="18" charset="-128"/>
                <a:ea typeface="UD デジタル 教科書体 NP-R" panose="02020400000000000000" pitchFamily="18" charset="-128"/>
              </a:rPr>
              <a:t>事項：　　　　　　</a:t>
            </a:r>
            <a:r>
              <a:rPr lang="ja-JP" altLang="en-US" sz="1400" dirty="0" smtClean="0">
                <a:latin typeface="UD デジタル 教科書体 NP-R" panose="02020400000000000000" pitchFamily="18" charset="-128"/>
                <a:ea typeface="UD デジタル 教科書体 NP-R" panose="02020400000000000000" pitchFamily="18" charset="-128"/>
              </a:rPr>
              <a:t>法</a:t>
            </a:r>
            <a:r>
              <a:rPr lang="ja-JP" altLang="en-US" sz="1400" dirty="0">
                <a:latin typeface="UD デジタル 教科書体 NP-R" panose="02020400000000000000" pitchFamily="18" charset="-128"/>
                <a:ea typeface="UD デジタル 教科書体 NP-R" panose="02020400000000000000" pitchFamily="18" charset="-128"/>
              </a:rPr>
              <a:t>人名、納税地、代表者名、事業年度</a:t>
            </a:r>
            <a:r>
              <a:rPr lang="ja-JP" altLang="en-US" sz="1400" dirty="0" smtClean="0">
                <a:latin typeface="UD デジタル 教科書体 NP-R" panose="02020400000000000000" pitchFamily="18" charset="-128"/>
                <a:ea typeface="UD デジタル 教科書体 NP-R" panose="02020400000000000000" pitchFamily="18" charset="-128"/>
              </a:rPr>
              <a:t>、所得</a:t>
            </a:r>
            <a:r>
              <a:rPr lang="ja-JP" altLang="en-US" sz="1400" dirty="0">
                <a:latin typeface="UD デジタル 教科書体 NP-R" panose="02020400000000000000" pitchFamily="18" charset="-128"/>
                <a:ea typeface="UD デジタル 教科書体 NP-R" panose="02020400000000000000" pitchFamily="18" charset="-128"/>
              </a:rPr>
              <a:t>金額又は欠損金額、税額。</a:t>
            </a:r>
          </a:p>
          <a:p>
            <a:pPr marL="2419350" indent="-2419350">
              <a:lnSpc>
                <a:spcPts val="2000"/>
              </a:lnSpc>
            </a:pPr>
            <a:r>
              <a:rPr lang="ja-JP" altLang="en-US" sz="1400" b="1" dirty="0" smtClean="0">
                <a:latin typeface="UD デジタル 教科書体 NP-R" panose="02020400000000000000" pitchFamily="18" charset="-128"/>
                <a:ea typeface="UD デジタル 教科書体 NP-R" panose="02020400000000000000" pitchFamily="18" charset="-128"/>
              </a:rPr>
              <a:t>添付書類：　　　　　　　　　</a:t>
            </a:r>
            <a:r>
              <a:rPr lang="ja-JP" altLang="en-US" sz="1400" dirty="0" smtClean="0">
                <a:latin typeface="UD デジタル 教科書体 NP-R" panose="02020400000000000000" pitchFamily="18" charset="-128"/>
                <a:ea typeface="UD デジタル 教科書体 NP-R" panose="02020400000000000000" pitchFamily="18" charset="-128"/>
              </a:rPr>
              <a:t>貸借</a:t>
            </a:r>
            <a:r>
              <a:rPr lang="ja-JP" altLang="en-US" sz="1400" dirty="0">
                <a:latin typeface="UD デジタル 教科書体 NP-R" panose="02020400000000000000" pitchFamily="18" charset="-128"/>
                <a:ea typeface="UD デジタル 教科書体 NP-R" panose="02020400000000000000" pitchFamily="18" charset="-128"/>
              </a:rPr>
              <a:t>対照表、損益計算書、株主資本等</a:t>
            </a:r>
            <a:r>
              <a:rPr lang="ja-JP" altLang="en-US" sz="1400" dirty="0" smtClean="0">
                <a:latin typeface="UD デジタル 教科書体 NP-R" panose="02020400000000000000" pitchFamily="18" charset="-128"/>
                <a:ea typeface="UD デジタル 教科書体 NP-R" panose="02020400000000000000" pitchFamily="18" charset="-128"/>
              </a:rPr>
              <a:t>変動</a:t>
            </a:r>
            <a:r>
              <a:rPr lang="ja-JP" altLang="en-US" sz="1400" dirty="0">
                <a:latin typeface="UD デジタル 教科書体 NP-R" panose="02020400000000000000" pitchFamily="18" charset="-128"/>
                <a:ea typeface="UD デジタル 教科書体 NP-R" panose="02020400000000000000" pitchFamily="18" charset="-128"/>
              </a:rPr>
              <a:t>計算書、貸借対照表及び損益計算書に係る勘定科目内訳明細書、事業概況書。</a:t>
            </a:r>
          </a:p>
        </p:txBody>
      </p:sp>
      <p:sp>
        <p:nvSpPr>
          <p:cNvPr id="16" name="正方形/長方形 15"/>
          <p:cNvSpPr/>
          <p:nvPr/>
        </p:nvSpPr>
        <p:spPr>
          <a:xfrm>
            <a:off x="443542" y="5848042"/>
            <a:ext cx="8256917" cy="605294"/>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法人税はその申告書の提出期限までに納付する必要があります。確定申告書の場合の法人税の納付期限は、原則として各事業年度終了の日の翌日から２ヶ月</a:t>
            </a:r>
            <a:r>
              <a:rPr lang="ja-JP" altLang="en-US" sz="1400" dirty="0" smtClean="0">
                <a:latin typeface="UD デジタル 教科書体 NP-R" panose="02020400000000000000" pitchFamily="18" charset="-128"/>
                <a:ea typeface="UD デジタル 教科書体 NP-R" panose="02020400000000000000" pitchFamily="18" charset="-128"/>
              </a:rPr>
              <a:t>以内。</a:t>
            </a:r>
            <a:endParaRPr lang="ja-JP" altLang="en-US" sz="1400" dirty="0">
              <a:latin typeface="UD デジタル 教科書体 NP-R" panose="02020400000000000000" pitchFamily="18" charset="-128"/>
              <a:ea typeface="UD デジタル 教科書体 NP-R" panose="02020400000000000000" pitchFamily="18"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1887565071"/>
              </p:ext>
            </p:extLst>
          </p:nvPr>
        </p:nvGraphicFramePr>
        <p:xfrm>
          <a:off x="179512" y="2564904"/>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４．法人税の納税地</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1799365556"/>
              </p:ext>
            </p:extLst>
          </p:nvPr>
        </p:nvGraphicFramePr>
        <p:xfrm>
          <a:off x="179512" y="365604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５．法人税の申告</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485188131"/>
              </p:ext>
            </p:extLst>
          </p:nvPr>
        </p:nvGraphicFramePr>
        <p:xfrm>
          <a:off x="179512" y="545624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６．法人税の納付</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33400738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a:t>
            </a:r>
            <a:r>
              <a:rPr lang="ja-JP" altLang="en-US" sz="2022" dirty="0">
                <a:latin typeface="UD デジタル 教科書体 NP-R" panose="02020400000000000000" pitchFamily="18" charset="-128"/>
                <a:ea typeface="UD デジタル 教科書体 NP-R" panose="02020400000000000000" pitchFamily="18" charset="-128"/>
              </a:rPr>
              <a:t>３</a:t>
            </a:r>
            <a:r>
              <a:rPr lang="ja-JP" altLang="en-US" sz="2022" dirty="0" smtClean="0">
                <a:latin typeface="UD デジタル 教科書体 NP-R" panose="02020400000000000000" pitchFamily="18" charset="-128"/>
                <a:ea typeface="UD デジタル 教科書体 NP-R" panose="02020400000000000000" pitchFamily="18" charset="-128"/>
              </a:rPr>
              <a:t>．法人税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3561966742"/>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７．法人税の計算方法</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1" name="正方形/長方形 10"/>
          <p:cNvSpPr/>
          <p:nvPr/>
        </p:nvSpPr>
        <p:spPr>
          <a:xfrm>
            <a:off x="443542" y="908720"/>
            <a:ext cx="8256917" cy="4452501"/>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所得計算</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会計の利益は収益から費用を控除して計算しますが、法人税の所得は益金から損金を控除して計算</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します。</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益金　－　損金　＝　課税所得</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収益と益金、費用と損金はそれぞれ近い概念ですが、計算目的が異なるため実際には一致しません。一部で収益となっても益金とならないものや、費用・損失となっても、損金に含むことができないものがあるのです。従って、会計の利益から法人税の所得へ修正する必要が生じます。 </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税額計算</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計算した所得に基づいて、その所得に法人税率を乗じて税金を計算します。その際、特例によって</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控除する金額や加算する金額について調整を加えたり、中間申告などで前払したりしている法人税などがあれば控除し、 控除額が大きい時は還付されます。</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　課税所得　</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　法人税率　</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　各種税額控除　</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　法人税の中間納付分　</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　納付税額</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12" name="正方形/長方形 11"/>
          <p:cNvSpPr/>
          <p:nvPr/>
        </p:nvSpPr>
        <p:spPr>
          <a:xfrm>
            <a:off x="827584" y="1967723"/>
            <a:ext cx="2688299" cy="288032"/>
          </a:xfrm>
          <a:prstGeom prst="rect">
            <a:avLst/>
          </a:prstGeom>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2400"/>
          </a:p>
        </p:txBody>
      </p:sp>
      <p:sp>
        <p:nvSpPr>
          <p:cNvPr id="13" name="正方形/長方形 12"/>
          <p:cNvSpPr/>
          <p:nvPr/>
        </p:nvSpPr>
        <p:spPr>
          <a:xfrm>
            <a:off x="827584" y="4763391"/>
            <a:ext cx="6912768" cy="288032"/>
          </a:xfrm>
          <a:prstGeom prst="rect">
            <a:avLst/>
          </a:prstGeom>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2400"/>
          </a:p>
        </p:txBody>
      </p:sp>
    </p:spTree>
    <p:extLst>
      <p:ext uri="{BB962C8B-B14F-4D97-AF65-F5344CB8AC3E}">
        <p14:creationId xmlns:p14="http://schemas.microsoft.com/office/powerpoint/2010/main" val="15535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正方形/長方形 92"/>
          <p:cNvSpPr/>
          <p:nvPr/>
        </p:nvSpPr>
        <p:spPr>
          <a:xfrm>
            <a:off x="491546" y="861905"/>
            <a:ext cx="8256917" cy="1013445"/>
          </a:xfrm>
          <a:prstGeom prst="rect">
            <a:avLst/>
          </a:prstGeom>
          <a:solidFill>
            <a:srgbClr val="FFFFFF">
              <a:alpha val="85098"/>
            </a:srgbClr>
          </a:solidFill>
        </p:spPr>
        <p:txBody>
          <a:bodyPr wrap="square">
            <a:noAutofit/>
          </a:bodyPr>
          <a:lstStyle/>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92" name="正方形/長方形 91"/>
          <p:cNvSpPr/>
          <p:nvPr/>
        </p:nvSpPr>
        <p:spPr>
          <a:xfrm>
            <a:off x="491546" y="2304383"/>
            <a:ext cx="8256917" cy="4553618"/>
          </a:xfrm>
          <a:prstGeom prst="rect">
            <a:avLst/>
          </a:prstGeom>
          <a:solidFill>
            <a:srgbClr val="FFFFFF">
              <a:alpha val="85098"/>
            </a:srgbClr>
          </a:solidFill>
        </p:spPr>
        <p:txBody>
          <a:bodyPr wrap="square">
            <a:noAutofit/>
          </a:bodyPr>
          <a:lstStyle/>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7"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４．消費税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3269902444"/>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１．消費税の概要</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8" name="正方形/長方形 7"/>
          <p:cNvSpPr/>
          <p:nvPr/>
        </p:nvSpPr>
        <p:spPr>
          <a:xfrm>
            <a:off x="3288817" y="2718630"/>
            <a:ext cx="158951" cy="3600000"/>
          </a:xfrm>
          <a:prstGeom prst="rect">
            <a:avLst/>
          </a:prstGeom>
          <a:solidFill>
            <a:srgbClr val="0F6FC6">
              <a:alpha val="48000"/>
            </a:srgbClr>
          </a:soli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9" name="正方形/長方形 8"/>
          <p:cNvSpPr/>
          <p:nvPr/>
        </p:nvSpPr>
        <p:spPr>
          <a:xfrm>
            <a:off x="4584757" y="2718629"/>
            <a:ext cx="158951" cy="3600000"/>
          </a:xfrm>
          <a:prstGeom prst="rect">
            <a:avLst/>
          </a:prstGeom>
          <a:solidFill>
            <a:srgbClr val="0F6FC6">
              <a:alpha val="48000"/>
            </a:srgbClr>
          </a:soli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14" name="正方形/長方形 13"/>
          <p:cNvSpPr/>
          <p:nvPr/>
        </p:nvSpPr>
        <p:spPr>
          <a:xfrm>
            <a:off x="5908586" y="2718630"/>
            <a:ext cx="158951" cy="3600000"/>
          </a:xfrm>
          <a:prstGeom prst="rect">
            <a:avLst/>
          </a:prstGeom>
          <a:solidFill>
            <a:srgbClr val="0F6FC6">
              <a:alpha val="48000"/>
            </a:srgbClr>
          </a:soli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15" name="正方形/長方形 14"/>
          <p:cNvSpPr/>
          <p:nvPr/>
        </p:nvSpPr>
        <p:spPr>
          <a:xfrm>
            <a:off x="7262895" y="2718338"/>
            <a:ext cx="158951" cy="3600000"/>
          </a:xfrm>
          <a:prstGeom prst="rect">
            <a:avLst/>
          </a:prstGeom>
          <a:solidFill>
            <a:srgbClr val="0F6FC6">
              <a:alpha val="48000"/>
            </a:srgbClr>
          </a:soli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16" name="正方形/長方形 15"/>
          <p:cNvSpPr/>
          <p:nvPr/>
        </p:nvSpPr>
        <p:spPr>
          <a:xfrm>
            <a:off x="1972167" y="2718629"/>
            <a:ext cx="158951" cy="3600000"/>
          </a:xfrm>
          <a:prstGeom prst="rect">
            <a:avLst/>
          </a:prstGeom>
          <a:solidFill>
            <a:srgbClr val="0F6FC6">
              <a:alpha val="48000"/>
            </a:srgbClr>
          </a:soli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17" name="正方形/長方形 16"/>
          <p:cNvSpPr/>
          <p:nvPr/>
        </p:nvSpPr>
        <p:spPr>
          <a:xfrm>
            <a:off x="635563" y="2354617"/>
            <a:ext cx="7968885" cy="384043"/>
          </a:xfrm>
          <a:prstGeom prst="rect">
            <a:avLst/>
          </a:prstGeom>
          <a:solidFill>
            <a:srgbClr val="002060">
              <a:alpha val="53000"/>
            </a:srgbClr>
          </a:solidFill>
          <a:ln w="25400" cap="flat" cmpd="sng" algn="ctr">
            <a:noFill/>
            <a:prstDash val="solid"/>
          </a:ln>
          <a:effectLst/>
        </p:spPr>
        <p:txBody>
          <a:bodyPr rtlCol="0" anchor="ctr"/>
          <a:lstStyle/>
          <a:p>
            <a:pPr defTabSz="1218994">
              <a:defRPr/>
            </a:pPr>
            <a:endParaRPr kumimoji="1" lang="ja-JP" altLang="en-US" sz="1200" kern="0" dirty="0">
              <a:solidFill>
                <a:srgbClr val="002060"/>
              </a:solidFill>
              <a:latin typeface="Constantia"/>
              <a:ea typeface="HGP明朝E" panose="02020900000000000000" pitchFamily="18" charset="-128"/>
            </a:endParaRPr>
          </a:p>
        </p:txBody>
      </p:sp>
      <p:sp>
        <p:nvSpPr>
          <p:cNvPr id="18" name="Text Box 542"/>
          <p:cNvSpPr txBox="1">
            <a:spLocks noChangeArrowheads="1"/>
          </p:cNvSpPr>
          <p:nvPr/>
        </p:nvSpPr>
        <p:spPr bwMode="auto">
          <a:xfrm>
            <a:off x="635563" y="6387065"/>
            <a:ext cx="7968885" cy="498319"/>
          </a:xfrm>
          <a:prstGeom prst="rect">
            <a:avLst/>
          </a:prstGeom>
          <a:noFill/>
          <a:ln>
            <a:noFill/>
          </a:ln>
        </p:spPr>
        <p:txBody>
          <a:bodyPr rot="0" vert="horz" wrap="square" lIns="99060" tIns="11853" rIns="99060" bIns="11853" anchor="t" anchorCtr="0" upright="1">
            <a:noAutofit/>
          </a:bodyPr>
          <a:lstStyle/>
          <a:p>
            <a:pPr algn="just" defTabSz="1218994">
              <a:lnSpc>
                <a:spcPts val="1600"/>
              </a:lnSpc>
            </a:pP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（注）平成</a:t>
            </a:r>
            <a:r>
              <a:rPr kumimoji="1" 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23</a:t>
            </a: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年度改正において、免税点制度は、前年又は前事業年度上半期の課税売上高が</a:t>
            </a:r>
            <a:r>
              <a:rPr kumimoji="1" 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1,000</a:t>
            </a: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万円を超える事業者は不適用とする改正が行われました。（法人は</a:t>
            </a:r>
            <a:r>
              <a:rPr kumimoji="1" 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25</a:t>
            </a: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年</a:t>
            </a:r>
            <a:r>
              <a:rPr kumimoji="1" 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12</a:t>
            </a: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月決算から、個人は</a:t>
            </a:r>
            <a:r>
              <a:rPr kumimoji="1" 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25</a:t>
            </a: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年分から適用されています。</a:t>
            </a:r>
            <a:r>
              <a:rPr kumimoji="1" lang="ja-JP" altLang="en-US" sz="933" kern="100" dirty="0" smtClean="0">
                <a:solidFill>
                  <a:prstClr val="black"/>
                </a:solidFill>
                <a:latin typeface="UD デジタル 教科書体 NP-R" panose="02020400000000000000" pitchFamily="18" charset="-128"/>
                <a:ea typeface="UD デジタル 教科書体 NP-R" panose="02020400000000000000" pitchFamily="18" charset="-128"/>
                <a:cs typeface="Century"/>
              </a:rPr>
              <a:t>）　　</a:t>
            </a:r>
            <a:r>
              <a:rPr kumimoji="1" lang="ja-JP" altLang="ja-JP" sz="933" dirty="0" smtClean="0">
                <a:solidFill>
                  <a:prstClr val="black"/>
                </a:solidFill>
                <a:latin typeface="UD デジタル 教科書体 NP-R" panose="02020400000000000000" pitchFamily="18" charset="-128"/>
                <a:ea typeface="UD デジタル 教科書体 NP-R" panose="02020400000000000000" pitchFamily="18" charset="-128"/>
              </a:rPr>
              <a:t>出典</a:t>
            </a:r>
            <a:r>
              <a:rPr kumimoji="1" lang="ja-JP" altLang="ja-JP" sz="933" dirty="0">
                <a:solidFill>
                  <a:prstClr val="black"/>
                </a:solidFill>
                <a:latin typeface="UD デジタル 教科書体 NP-R" panose="02020400000000000000" pitchFamily="18" charset="-128"/>
                <a:ea typeface="UD デジタル 教科書体 NP-R" panose="02020400000000000000" pitchFamily="18" charset="-128"/>
              </a:rPr>
              <a:t>：財務省</a:t>
            </a:r>
            <a:r>
              <a:rPr kumimoji="1" lang="ja-JP" altLang="en-US" sz="933" dirty="0">
                <a:solidFill>
                  <a:prstClr val="black"/>
                </a:solidFill>
                <a:latin typeface="UD デジタル 教科書体 NP-R" panose="02020400000000000000" pitchFamily="18" charset="-128"/>
                <a:ea typeface="UD デジタル 教科書体 NP-R" panose="02020400000000000000" pitchFamily="18" charset="-128"/>
              </a:rPr>
              <a:t>ＨＰ</a:t>
            </a:r>
            <a:r>
              <a:rPr kumimoji="1" lang="ja-JP" altLang="ja-JP" sz="933" dirty="0">
                <a:solidFill>
                  <a:prstClr val="black"/>
                </a:solidFill>
                <a:latin typeface="UD デジタル 教科書体 NP-R" panose="02020400000000000000" pitchFamily="18" charset="-128"/>
                <a:ea typeface="UD デジタル 教科書体 NP-R" panose="02020400000000000000" pitchFamily="18" charset="-128"/>
              </a:rPr>
              <a:t>「もっと知りたい税のこと」</a:t>
            </a:r>
            <a:r>
              <a:rPr kumimoji="1" lang="ja-JP" altLang="en-US" sz="933" dirty="0">
                <a:solidFill>
                  <a:prstClr val="black"/>
                </a:solidFill>
                <a:latin typeface="UD デジタル 教科書体 NP-R" panose="02020400000000000000" pitchFamily="18" charset="-128"/>
                <a:ea typeface="UD デジタル 教科書体 NP-R" panose="02020400000000000000" pitchFamily="18" charset="-128"/>
              </a:rPr>
              <a:t>を基に作成</a:t>
            </a:r>
            <a:endParaRPr kumimoji="1" lang="ja-JP" altLang="ja-JP" sz="933" dirty="0">
              <a:solidFill>
                <a:prstClr val="black"/>
              </a:solidFill>
              <a:latin typeface="UD デジタル 教科書体 NP-R" panose="02020400000000000000" pitchFamily="18" charset="-128"/>
              <a:ea typeface="UD デジタル 教科書体 NP-R" panose="02020400000000000000" pitchFamily="18" charset="-128"/>
            </a:endParaRPr>
          </a:p>
        </p:txBody>
      </p:sp>
      <p:sp>
        <p:nvSpPr>
          <p:cNvPr id="19" name="正方形/長方形 18"/>
          <p:cNvSpPr/>
          <p:nvPr/>
        </p:nvSpPr>
        <p:spPr>
          <a:xfrm>
            <a:off x="1499659" y="2348880"/>
            <a:ext cx="1103957" cy="384044"/>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a:bodyPr>
          <a:lstStyle/>
          <a:p>
            <a:pPr algn="ctr" defTabSz="1218994">
              <a:defRPr/>
            </a:pPr>
            <a:r>
              <a:rPr kumimoji="1" lang="ja-JP" altLang="en-US" sz="1467" kern="0" dirty="0">
                <a:solidFill>
                  <a:srgbClr val="002060"/>
                </a:solidFill>
                <a:latin typeface="Constantia"/>
                <a:ea typeface="HGP明朝E" panose="02020900000000000000" pitchFamily="18" charset="-128"/>
              </a:rPr>
              <a:t>創設時</a:t>
            </a:r>
          </a:p>
        </p:txBody>
      </p:sp>
      <p:sp>
        <p:nvSpPr>
          <p:cNvPr id="20" name="正方形/長方形 19"/>
          <p:cNvSpPr/>
          <p:nvPr/>
        </p:nvSpPr>
        <p:spPr>
          <a:xfrm>
            <a:off x="2795968" y="2354620"/>
            <a:ext cx="1103957" cy="384044"/>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fontScale="92500"/>
          </a:bodyPr>
          <a:lstStyle/>
          <a:p>
            <a:pPr algn="ctr" defTabSz="1218994">
              <a:defRPr/>
            </a:pPr>
            <a:r>
              <a:rPr kumimoji="1" lang="ja-JP" altLang="en-US" sz="1400" kern="0" dirty="0">
                <a:solidFill>
                  <a:srgbClr val="002060"/>
                </a:solidFill>
                <a:latin typeface="Constantia"/>
                <a:ea typeface="HGP明朝E" panose="02020900000000000000" pitchFamily="18" charset="-128"/>
              </a:rPr>
              <a:t>平成３年改正</a:t>
            </a:r>
          </a:p>
        </p:txBody>
      </p:sp>
      <p:sp>
        <p:nvSpPr>
          <p:cNvPr id="21" name="正方形/長方形 20"/>
          <p:cNvSpPr/>
          <p:nvPr/>
        </p:nvSpPr>
        <p:spPr>
          <a:xfrm>
            <a:off x="4091947" y="2354620"/>
            <a:ext cx="1103957" cy="384044"/>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fontScale="92500" lnSpcReduction="20000"/>
          </a:bodyPr>
          <a:lstStyle/>
          <a:p>
            <a:pPr algn="ctr" defTabSz="1218994">
              <a:defRPr/>
            </a:pPr>
            <a:r>
              <a:rPr kumimoji="1" lang="ja-JP" altLang="en-US" sz="1200" kern="0" dirty="0">
                <a:solidFill>
                  <a:srgbClr val="002060"/>
                </a:solidFill>
                <a:latin typeface="Constantia"/>
                <a:ea typeface="HGP明朝E" panose="02020900000000000000" pitchFamily="18" charset="-128"/>
              </a:rPr>
              <a:t>平成６年秋の</a:t>
            </a:r>
            <a:endParaRPr kumimoji="1" lang="en-US" altLang="ja-JP" sz="1200" kern="0" dirty="0">
              <a:solidFill>
                <a:srgbClr val="002060"/>
              </a:solidFill>
              <a:latin typeface="Constantia"/>
              <a:ea typeface="HGP明朝E" panose="02020900000000000000" pitchFamily="18" charset="-128"/>
            </a:endParaRPr>
          </a:p>
          <a:p>
            <a:pPr algn="ctr" defTabSz="1218994">
              <a:defRPr/>
            </a:pPr>
            <a:r>
              <a:rPr kumimoji="1" lang="ja-JP" altLang="en-US" sz="1200" kern="0" dirty="0">
                <a:solidFill>
                  <a:srgbClr val="002060"/>
                </a:solidFill>
                <a:latin typeface="Constantia"/>
                <a:ea typeface="HGP明朝E" panose="02020900000000000000" pitchFamily="18" charset="-128"/>
              </a:rPr>
              <a:t>税制改革等</a:t>
            </a:r>
          </a:p>
        </p:txBody>
      </p:sp>
      <p:sp>
        <p:nvSpPr>
          <p:cNvPr id="22" name="正方形/長方形 21"/>
          <p:cNvSpPr/>
          <p:nvPr/>
        </p:nvSpPr>
        <p:spPr>
          <a:xfrm>
            <a:off x="5436096" y="2350199"/>
            <a:ext cx="1103957" cy="384044"/>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fontScale="92500"/>
          </a:bodyPr>
          <a:lstStyle/>
          <a:p>
            <a:pPr algn="ctr" defTabSz="1218994">
              <a:defRPr/>
            </a:pPr>
            <a:r>
              <a:rPr kumimoji="1" lang="ja-JP" altLang="en-US" sz="1200" kern="0" dirty="0">
                <a:solidFill>
                  <a:srgbClr val="002060"/>
                </a:solidFill>
                <a:latin typeface="Constantia"/>
                <a:ea typeface="HGP明朝E" panose="02020900000000000000" pitchFamily="18" charset="-128"/>
              </a:rPr>
              <a:t>平成１５年改正</a:t>
            </a:r>
          </a:p>
        </p:txBody>
      </p:sp>
      <p:sp>
        <p:nvSpPr>
          <p:cNvPr id="23" name="正方形/長方形 22"/>
          <p:cNvSpPr/>
          <p:nvPr/>
        </p:nvSpPr>
        <p:spPr>
          <a:xfrm>
            <a:off x="6780246" y="2354620"/>
            <a:ext cx="1103957" cy="384044"/>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fontScale="92500" lnSpcReduction="20000"/>
          </a:bodyPr>
          <a:lstStyle/>
          <a:p>
            <a:pPr algn="ctr" defTabSz="1218994">
              <a:defRPr/>
            </a:pPr>
            <a:r>
              <a:rPr kumimoji="1" lang="ja-JP" altLang="en-US" sz="1200" kern="0" dirty="0">
                <a:solidFill>
                  <a:srgbClr val="002060"/>
                </a:solidFill>
                <a:latin typeface="Constantia"/>
                <a:ea typeface="HGP明朝E" panose="02020900000000000000" pitchFamily="18" charset="-128"/>
              </a:rPr>
              <a:t>社会保障・</a:t>
            </a:r>
            <a:endParaRPr kumimoji="1" lang="en-US" altLang="ja-JP" sz="1200" kern="0" dirty="0">
              <a:solidFill>
                <a:srgbClr val="002060"/>
              </a:solidFill>
              <a:latin typeface="Constantia"/>
              <a:ea typeface="HGP明朝E" panose="02020900000000000000" pitchFamily="18" charset="-128"/>
            </a:endParaRPr>
          </a:p>
          <a:p>
            <a:pPr algn="ctr" defTabSz="1218994">
              <a:defRPr/>
            </a:pPr>
            <a:r>
              <a:rPr kumimoji="1" lang="ja-JP" altLang="en-US" sz="1200" kern="0" dirty="0">
                <a:solidFill>
                  <a:srgbClr val="002060"/>
                </a:solidFill>
                <a:latin typeface="Constantia"/>
                <a:ea typeface="HGP明朝E" panose="02020900000000000000" pitchFamily="18" charset="-128"/>
              </a:rPr>
              <a:t>税一体改革</a:t>
            </a:r>
          </a:p>
        </p:txBody>
      </p:sp>
      <p:sp>
        <p:nvSpPr>
          <p:cNvPr id="24" name="正方形/長方形 23"/>
          <p:cNvSpPr/>
          <p:nvPr/>
        </p:nvSpPr>
        <p:spPr>
          <a:xfrm>
            <a:off x="635563" y="2779299"/>
            <a:ext cx="7968885" cy="848347"/>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8994">
              <a:defRPr/>
            </a:pPr>
            <a:r>
              <a:rPr kumimoji="1" lang="ja-JP" altLang="en-US" sz="1200" kern="0" dirty="0">
                <a:solidFill>
                  <a:srgbClr val="002060"/>
                </a:solidFill>
                <a:latin typeface="Constantia"/>
                <a:ea typeface="HGP明朝E" panose="02020900000000000000" pitchFamily="18" charset="-128"/>
              </a:rPr>
              <a:t>税率　　　　　　　　　</a:t>
            </a:r>
          </a:p>
        </p:txBody>
      </p:sp>
      <p:sp>
        <p:nvSpPr>
          <p:cNvPr id="25" name="正方形/長方形 24"/>
          <p:cNvSpPr/>
          <p:nvPr/>
        </p:nvSpPr>
        <p:spPr>
          <a:xfrm>
            <a:off x="635563" y="3672861"/>
            <a:ext cx="7968885" cy="287740"/>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8994">
              <a:defRPr/>
            </a:pPr>
            <a:r>
              <a:rPr kumimoji="1" lang="ja-JP" altLang="en-US" sz="1067" kern="0" dirty="0">
                <a:solidFill>
                  <a:srgbClr val="002060"/>
                </a:solidFill>
                <a:latin typeface="Constantia"/>
                <a:ea typeface="HGP明朝E" panose="02020900000000000000" pitchFamily="18" charset="-128"/>
              </a:rPr>
              <a:t>仕入控除額</a:t>
            </a:r>
          </a:p>
        </p:txBody>
      </p:sp>
      <p:sp>
        <p:nvSpPr>
          <p:cNvPr id="26" name="右矢印 25"/>
          <p:cNvSpPr/>
          <p:nvPr/>
        </p:nvSpPr>
        <p:spPr>
          <a:xfrm>
            <a:off x="2505136" y="3743977"/>
            <a:ext cx="144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27" name="右矢印 26"/>
          <p:cNvSpPr/>
          <p:nvPr/>
        </p:nvSpPr>
        <p:spPr>
          <a:xfrm>
            <a:off x="5436097" y="3743977"/>
            <a:ext cx="2976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28" name="正方形/長方形 27"/>
          <p:cNvSpPr/>
          <p:nvPr/>
        </p:nvSpPr>
        <p:spPr>
          <a:xfrm>
            <a:off x="6823336" y="2821689"/>
            <a:ext cx="1017776" cy="31571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６</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３％ （地方消費税と合わせて８％）</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29" name="正方形/長方形 28"/>
          <p:cNvSpPr/>
          <p:nvPr/>
        </p:nvSpPr>
        <p:spPr>
          <a:xfrm>
            <a:off x="7202629" y="3178073"/>
            <a:ext cx="1017776" cy="414523"/>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850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７</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８％ （地方消費税と合わせて１０％）</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令和元年１０月から</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30" name="正方形/長方形 29"/>
          <p:cNvSpPr/>
          <p:nvPr/>
        </p:nvSpPr>
        <p:spPr>
          <a:xfrm>
            <a:off x="4063113" y="3026692"/>
            <a:ext cx="1113787" cy="31571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85000" lnSpcReduction="1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４％ </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地方消費税創設</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１％</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a:t>
            </a:r>
          </a:p>
        </p:txBody>
      </p:sp>
      <p:sp>
        <p:nvSpPr>
          <p:cNvPr id="31" name="正方形/長方形 30"/>
          <p:cNvSpPr/>
          <p:nvPr/>
        </p:nvSpPr>
        <p:spPr>
          <a:xfrm>
            <a:off x="1698012" y="3026692"/>
            <a:ext cx="707248" cy="31571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３％ </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32" name="右矢印 31"/>
          <p:cNvSpPr/>
          <p:nvPr/>
        </p:nvSpPr>
        <p:spPr>
          <a:xfrm>
            <a:off x="2555776" y="3122702"/>
            <a:ext cx="13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33" name="右矢印 32"/>
          <p:cNvSpPr/>
          <p:nvPr/>
        </p:nvSpPr>
        <p:spPr>
          <a:xfrm>
            <a:off x="5292235" y="3122702"/>
            <a:ext cx="13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34" name="正方形/長方形 33"/>
          <p:cNvSpPr/>
          <p:nvPr/>
        </p:nvSpPr>
        <p:spPr>
          <a:xfrm>
            <a:off x="1698012" y="3711126"/>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帳簿方式</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35" name="正方形/長方形 34"/>
          <p:cNvSpPr/>
          <p:nvPr/>
        </p:nvSpPr>
        <p:spPr>
          <a:xfrm>
            <a:off x="635563" y="4011403"/>
            <a:ext cx="7968885" cy="592105"/>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8994">
              <a:defRPr/>
            </a:pPr>
            <a:r>
              <a:rPr kumimoji="1" lang="ja-JP" altLang="en-US" sz="1200" kern="0" dirty="0">
                <a:solidFill>
                  <a:srgbClr val="002060"/>
                </a:solidFill>
                <a:latin typeface="Constantia"/>
                <a:ea typeface="HGP明朝E" panose="02020900000000000000" pitchFamily="18" charset="-128"/>
              </a:rPr>
              <a:t>免税点制度</a:t>
            </a:r>
          </a:p>
        </p:txBody>
      </p:sp>
      <p:sp>
        <p:nvSpPr>
          <p:cNvPr id="36" name="正方形/長方形 35"/>
          <p:cNvSpPr/>
          <p:nvPr/>
        </p:nvSpPr>
        <p:spPr>
          <a:xfrm>
            <a:off x="635563" y="4658873"/>
            <a:ext cx="7968885" cy="624000"/>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8994">
              <a:defRPr/>
            </a:pPr>
            <a:r>
              <a:rPr kumimoji="1" lang="ja-JP" altLang="en-US" sz="1067" kern="0" dirty="0">
                <a:solidFill>
                  <a:srgbClr val="002060"/>
                </a:solidFill>
                <a:latin typeface="Constantia"/>
                <a:ea typeface="HGP明朝E" panose="02020900000000000000" pitchFamily="18" charset="-128"/>
              </a:rPr>
              <a:t>簡易課税制度</a:t>
            </a:r>
          </a:p>
        </p:txBody>
      </p:sp>
      <p:sp>
        <p:nvSpPr>
          <p:cNvPr id="37" name="正方形/長方形 36"/>
          <p:cNvSpPr/>
          <p:nvPr/>
        </p:nvSpPr>
        <p:spPr>
          <a:xfrm>
            <a:off x="635563" y="5330947"/>
            <a:ext cx="7968885" cy="553080"/>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8994">
              <a:defRPr/>
            </a:pPr>
            <a:r>
              <a:rPr kumimoji="1" lang="ja-JP" altLang="en-US" sz="1200" kern="0" dirty="0">
                <a:solidFill>
                  <a:srgbClr val="002060"/>
                </a:solidFill>
                <a:latin typeface="Constantia"/>
                <a:ea typeface="HGP明朝E" panose="02020900000000000000" pitchFamily="18" charset="-128"/>
              </a:rPr>
              <a:t>申告納付</a:t>
            </a:r>
          </a:p>
        </p:txBody>
      </p:sp>
      <p:sp>
        <p:nvSpPr>
          <p:cNvPr id="38" name="正方形/長方形 37"/>
          <p:cNvSpPr/>
          <p:nvPr/>
        </p:nvSpPr>
        <p:spPr>
          <a:xfrm>
            <a:off x="635563" y="5926067"/>
            <a:ext cx="7968885" cy="191729"/>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8994">
              <a:defRPr/>
            </a:pPr>
            <a:r>
              <a:rPr kumimoji="1" lang="ja-JP" altLang="en-US" sz="933" kern="0" dirty="0">
                <a:solidFill>
                  <a:srgbClr val="002060"/>
                </a:solidFill>
                <a:latin typeface="Constantia"/>
                <a:ea typeface="HGP明朝E" panose="02020900000000000000" pitchFamily="18" charset="-128"/>
              </a:rPr>
              <a:t>価格表示</a:t>
            </a:r>
          </a:p>
        </p:txBody>
      </p:sp>
      <p:sp>
        <p:nvSpPr>
          <p:cNvPr id="39" name="正方形/長方形 38"/>
          <p:cNvSpPr/>
          <p:nvPr/>
        </p:nvSpPr>
        <p:spPr>
          <a:xfrm>
            <a:off x="635563" y="6169186"/>
            <a:ext cx="7968885" cy="191729"/>
          </a:xfrm>
          <a:prstGeom prst="rect">
            <a:avLst/>
          </a:prstGeom>
          <a:solidFill>
            <a:srgbClr val="009DD9">
              <a:lumMod val="40000"/>
              <a:lumOff val="60000"/>
              <a:alpha val="48000"/>
            </a:srgbClr>
          </a:solidFill>
          <a:ln w="25400" cap="flat" cmpd="sng" algn="ctr">
            <a:noFill/>
            <a:prstDash val="solid"/>
          </a:ln>
          <a:effectLst/>
        </p:spPr>
        <p:txBody>
          <a:bodyPr rtlCol="0" anchor="ctr"/>
          <a:lstStyle/>
          <a:p>
            <a:pPr defTabSz="1218994">
              <a:defRPr/>
            </a:pPr>
            <a:r>
              <a:rPr kumimoji="1" lang="ja-JP" altLang="en-US" sz="933" kern="0" dirty="0">
                <a:solidFill>
                  <a:srgbClr val="002060"/>
                </a:solidFill>
                <a:latin typeface="Constantia"/>
                <a:ea typeface="HGP明朝E" panose="02020900000000000000" pitchFamily="18" charset="-128"/>
              </a:rPr>
              <a:t>使途</a:t>
            </a:r>
          </a:p>
        </p:txBody>
      </p:sp>
      <p:sp>
        <p:nvSpPr>
          <p:cNvPr id="40" name="正方形/長方形 39"/>
          <p:cNvSpPr/>
          <p:nvPr/>
        </p:nvSpPr>
        <p:spPr>
          <a:xfrm>
            <a:off x="4119755" y="3708926"/>
            <a:ext cx="1104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請求書等保存方式</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1" name="正方形/長方形 40"/>
          <p:cNvSpPr/>
          <p:nvPr/>
        </p:nvSpPr>
        <p:spPr>
          <a:xfrm>
            <a:off x="1709334" y="4043310"/>
            <a:ext cx="708684" cy="3120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850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適用上限</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3,000</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万円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2" name="正方形/長方形 41"/>
          <p:cNvSpPr/>
          <p:nvPr/>
        </p:nvSpPr>
        <p:spPr>
          <a:xfrm>
            <a:off x="5625403" y="4043310"/>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8994">
              <a:defRPr/>
            </a:pP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1,000</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万円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3" name="右矢印 42"/>
          <p:cNvSpPr/>
          <p:nvPr/>
        </p:nvSpPr>
        <p:spPr>
          <a:xfrm>
            <a:off x="2556107" y="4069097"/>
            <a:ext cx="2976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44" name="右矢印 43"/>
          <p:cNvSpPr/>
          <p:nvPr/>
        </p:nvSpPr>
        <p:spPr>
          <a:xfrm>
            <a:off x="6492373" y="4062489"/>
            <a:ext cx="192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45" name="正方形/長方形 44"/>
          <p:cNvSpPr/>
          <p:nvPr/>
        </p:nvSpPr>
        <p:spPr>
          <a:xfrm>
            <a:off x="4044616" y="4148911"/>
            <a:ext cx="1198619" cy="414523"/>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850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（資本金</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1,000</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万円以上の</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新設法人は不適用</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設立当初の</a:t>
            </a: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2</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年間に限る</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6" name="正方形/長方形 45"/>
          <p:cNvSpPr/>
          <p:nvPr/>
        </p:nvSpPr>
        <p:spPr>
          <a:xfrm>
            <a:off x="6540054" y="4148911"/>
            <a:ext cx="1584341" cy="414523"/>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850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（課税売上高５億円超の事業者が</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設立する新設法人は不適用</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設立当初の</a:t>
            </a: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2</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年間に限る</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7" name="正方形/長方形 46"/>
          <p:cNvSpPr/>
          <p:nvPr/>
        </p:nvSpPr>
        <p:spPr>
          <a:xfrm>
            <a:off x="5628117" y="4701838"/>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8994">
              <a:defRPr/>
            </a:pP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5,000</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万円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8" name="正方形/長方形 47"/>
          <p:cNvSpPr/>
          <p:nvPr/>
        </p:nvSpPr>
        <p:spPr>
          <a:xfrm>
            <a:off x="4306653" y="4701206"/>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２億円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49" name="正方形/長方形 48"/>
          <p:cNvSpPr/>
          <p:nvPr/>
        </p:nvSpPr>
        <p:spPr>
          <a:xfrm>
            <a:off x="3004837" y="4701838"/>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9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４億円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50" name="正方形/長方形 49"/>
          <p:cNvSpPr/>
          <p:nvPr/>
        </p:nvSpPr>
        <p:spPr>
          <a:xfrm>
            <a:off x="1691680" y="4701206"/>
            <a:ext cx="720000" cy="211200"/>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77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適用上限５億円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51" name="右矢印 50"/>
          <p:cNvSpPr/>
          <p:nvPr/>
        </p:nvSpPr>
        <p:spPr>
          <a:xfrm>
            <a:off x="2459767" y="4723811"/>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52" name="右矢印 51"/>
          <p:cNvSpPr/>
          <p:nvPr/>
        </p:nvSpPr>
        <p:spPr>
          <a:xfrm>
            <a:off x="3778568" y="4721017"/>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53" name="右矢印 52"/>
          <p:cNvSpPr/>
          <p:nvPr/>
        </p:nvSpPr>
        <p:spPr>
          <a:xfrm>
            <a:off x="5097317" y="4721017"/>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54" name="右矢印 53"/>
          <p:cNvSpPr/>
          <p:nvPr/>
        </p:nvSpPr>
        <p:spPr>
          <a:xfrm>
            <a:off x="2459765" y="5028777"/>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55" name="右矢印 54"/>
          <p:cNvSpPr/>
          <p:nvPr/>
        </p:nvSpPr>
        <p:spPr>
          <a:xfrm>
            <a:off x="6492213" y="4715345"/>
            <a:ext cx="192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56" name="正方形/長方形 55"/>
          <p:cNvSpPr/>
          <p:nvPr/>
        </p:nvSpPr>
        <p:spPr>
          <a:xfrm>
            <a:off x="1691680" y="4972140"/>
            <a:ext cx="720000" cy="26279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6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みなし仕入率</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２区分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57" name="正方形/長方形 56"/>
          <p:cNvSpPr/>
          <p:nvPr/>
        </p:nvSpPr>
        <p:spPr>
          <a:xfrm>
            <a:off x="3013304" y="4972305"/>
            <a:ext cx="720000" cy="26279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6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みなし仕入率</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４区分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58" name="正方形/長方形 57"/>
          <p:cNvSpPr/>
          <p:nvPr/>
        </p:nvSpPr>
        <p:spPr>
          <a:xfrm>
            <a:off x="4306653" y="4972305"/>
            <a:ext cx="720000" cy="26279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6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みなし仕入率</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５区分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59" name="正方形/長方形 58"/>
          <p:cNvSpPr/>
          <p:nvPr/>
        </p:nvSpPr>
        <p:spPr>
          <a:xfrm>
            <a:off x="7853296" y="4972305"/>
            <a:ext cx="720000" cy="262797"/>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6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みなし仕入率</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６区分</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60" name="右矢印 59"/>
          <p:cNvSpPr/>
          <p:nvPr/>
        </p:nvSpPr>
        <p:spPr>
          <a:xfrm>
            <a:off x="3778568" y="5017515"/>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1" name="右矢印 60"/>
          <p:cNvSpPr/>
          <p:nvPr/>
        </p:nvSpPr>
        <p:spPr>
          <a:xfrm>
            <a:off x="5148277" y="5020310"/>
            <a:ext cx="264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2" name="右矢印 61"/>
          <p:cNvSpPr/>
          <p:nvPr/>
        </p:nvSpPr>
        <p:spPr>
          <a:xfrm>
            <a:off x="2586779" y="5522969"/>
            <a:ext cx="1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3" name="右矢印 62"/>
          <p:cNvSpPr/>
          <p:nvPr/>
        </p:nvSpPr>
        <p:spPr>
          <a:xfrm>
            <a:off x="3899925" y="5522969"/>
            <a:ext cx="1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4" name="右矢印 63"/>
          <p:cNvSpPr/>
          <p:nvPr/>
        </p:nvSpPr>
        <p:spPr>
          <a:xfrm>
            <a:off x="5212343" y="5522969"/>
            <a:ext cx="1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5" name="右矢印 64"/>
          <p:cNvSpPr/>
          <p:nvPr/>
        </p:nvSpPr>
        <p:spPr>
          <a:xfrm>
            <a:off x="6588245" y="5522969"/>
            <a:ext cx="192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6" name="右矢印 65"/>
          <p:cNvSpPr/>
          <p:nvPr/>
        </p:nvSpPr>
        <p:spPr>
          <a:xfrm>
            <a:off x="7932373" y="5522969"/>
            <a:ext cx="48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67" name="正方形/長方形 66"/>
          <p:cNvSpPr/>
          <p:nvPr/>
        </p:nvSpPr>
        <p:spPr>
          <a:xfrm>
            <a:off x="1461555" y="5373117"/>
            <a:ext cx="1200107" cy="437884"/>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fontScale="77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中間納付と</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確定申告の年２回</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（中間申告の基準年税額</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60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a:t>
            </a:r>
            <a:endParaRPr kumimoji="1" lang="en-US" altLang="ja-JP" sz="800"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68" name="正方形/長方形 67"/>
          <p:cNvSpPr/>
          <p:nvPr/>
        </p:nvSpPr>
        <p:spPr>
          <a:xfrm>
            <a:off x="2773204" y="5374639"/>
            <a:ext cx="1201433" cy="464049"/>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6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中間申告納付回数を年３回に</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増加（確定申告と合わせ４回）</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（中間申告の基準年税額）</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60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500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万円以下　年１回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500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　　　　　　　 　年３回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69" name="正方形/長方形 68"/>
          <p:cNvSpPr/>
          <p:nvPr/>
        </p:nvSpPr>
        <p:spPr>
          <a:xfrm>
            <a:off x="4068048" y="5372358"/>
            <a:ext cx="1201433" cy="464049"/>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77500" lnSpcReduction="20000"/>
          </a:bodyPr>
          <a:lstStyle/>
          <a:p>
            <a:pPr algn="ctr" defTabSz="1218994">
              <a:defRPr/>
            </a:pP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中間申告の</a:t>
            </a:r>
            <a:endParaRPr kumimoji="1" lang="en-US" altLang="ja-JP" sz="800"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基準年税額の引下げ</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　　</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（中間申告の基準年税額）</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48</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万円以下　年１回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　　　　　　　 　年３回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70" name="正方形/長方形 69"/>
          <p:cNvSpPr/>
          <p:nvPr/>
        </p:nvSpPr>
        <p:spPr>
          <a:xfrm>
            <a:off x="5386794" y="5375406"/>
            <a:ext cx="1201433" cy="464049"/>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6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中間申告納付回数を年</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11</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回に</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増加（確定申告と合わせ</a:t>
            </a:r>
            <a:r>
              <a:rPr kumimoji="1" lang="en-US" altLang="ja-JP" sz="933" kern="0" dirty="0">
                <a:solidFill>
                  <a:srgbClr val="002060"/>
                </a:solidFill>
                <a:latin typeface="ＭＳ Ｐゴシック" panose="020B0600070205080204" pitchFamily="50" charset="-128"/>
                <a:ea typeface="ＭＳ Ｐゴシック" panose="020B0600070205080204" pitchFamily="50" charset="-128"/>
              </a:rPr>
              <a:t>12</a:t>
            </a: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回）</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（中間申告の基準年税額）</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48</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万円以下　　  年１回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4,800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万円以下　年３回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4,800</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万円超　　　　　　　　　年</a:t>
            </a:r>
            <a:r>
              <a:rPr kumimoji="1" lang="en-US" altLang="ja-JP" sz="667" kern="0" dirty="0">
                <a:solidFill>
                  <a:srgbClr val="002060"/>
                </a:solidFill>
                <a:latin typeface="ＭＳ Ｐゴシック" panose="020B0600070205080204" pitchFamily="50" charset="-128"/>
                <a:ea typeface="ＭＳ Ｐゴシック" panose="020B0600070205080204" pitchFamily="50" charset="-128"/>
              </a:rPr>
              <a:t>11</a:t>
            </a:r>
            <a:r>
              <a:rPr kumimoji="1" lang="ja-JP" altLang="en-US" sz="667" kern="0" dirty="0">
                <a:solidFill>
                  <a:srgbClr val="002060"/>
                </a:solidFill>
                <a:latin typeface="ＭＳ Ｐゴシック" panose="020B0600070205080204" pitchFamily="50" charset="-128"/>
                <a:ea typeface="ＭＳ Ｐゴシック" panose="020B0600070205080204" pitchFamily="50" charset="-128"/>
              </a:rPr>
              <a:t>回</a:t>
            </a:r>
            <a:endParaRPr kumimoji="1" lang="en-US" altLang="ja-JP" sz="667"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71" name="正方形/長方形 70"/>
          <p:cNvSpPr/>
          <p:nvPr/>
        </p:nvSpPr>
        <p:spPr>
          <a:xfrm>
            <a:off x="6796663" y="5382502"/>
            <a:ext cx="1103957" cy="453901"/>
          </a:xfrm>
          <a:prstGeom prst="rect">
            <a:avLst/>
          </a:prstGeom>
          <a:solidFill>
            <a:sysClr val="window" lastClr="FFFFFF">
              <a:alpha val="88000"/>
            </a:sysClr>
          </a:solidFill>
          <a:ln w="1270">
            <a:solidFill>
              <a:sysClr val="windowText" lastClr="000000"/>
            </a:solidFill>
          </a:ln>
        </p:spPr>
        <p:txBody>
          <a:bodyPr wrap="square" lIns="48000" tIns="48000" rIns="48000" bIns="0" anchor="ctr" anchorCtr="0">
            <a:normAutofit fontScale="92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任意の中間申告</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（年１回）を追加</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endParaRPr kumimoji="1" lang="en-US" altLang="ja-JP" sz="5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533" kern="0" dirty="0">
                <a:solidFill>
                  <a:srgbClr val="002060"/>
                </a:solidFill>
                <a:latin typeface="ＭＳ Ｐゴシック" panose="020B0600070205080204" pitchFamily="50" charset="-128"/>
                <a:ea typeface="ＭＳ Ｐゴシック" panose="020B0600070205080204" pitchFamily="50" charset="-128"/>
              </a:rPr>
              <a:t>（中間申告の基準年税額</a:t>
            </a:r>
            <a:r>
              <a:rPr kumimoji="1" lang="en-US" altLang="ja-JP" sz="533" kern="0" dirty="0">
                <a:solidFill>
                  <a:srgbClr val="002060"/>
                </a:solidFill>
                <a:latin typeface="ＭＳ Ｐゴシック" panose="020B0600070205080204" pitchFamily="50" charset="-128"/>
                <a:ea typeface="ＭＳ Ｐゴシック" panose="020B0600070205080204" pitchFamily="50" charset="-128"/>
              </a:rPr>
              <a:t>48</a:t>
            </a:r>
            <a:r>
              <a:rPr kumimoji="1" lang="ja-JP" altLang="en-US" sz="533" kern="0" dirty="0">
                <a:solidFill>
                  <a:srgbClr val="002060"/>
                </a:solidFill>
                <a:latin typeface="ＭＳ Ｐゴシック" panose="020B0600070205080204" pitchFamily="50" charset="-128"/>
                <a:ea typeface="ＭＳ Ｐゴシック" panose="020B0600070205080204" pitchFamily="50" charset="-128"/>
              </a:rPr>
              <a:t>万円</a:t>
            </a:r>
            <a:endParaRPr kumimoji="1" lang="en-US" altLang="ja-JP" sz="533"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533" kern="0" dirty="0">
                <a:solidFill>
                  <a:srgbClr val="002060"/>
                </a:solidFill>
                <a:latin typeface="ＭＳ Ｐゴシック" panose="020B0600070205080204" pitchFamily="50" charset="-128"/>
                <a:ea typeface="ＭＳ Ｐゴシック" panose="020B0600070205080204" pitchFamily="50" charset="-128"/>
              </a:rPr>
              <a:t>以下の事業者が対象）</a:t>
            </a:r>
            <a:endParaRPr kumimoji="1" lang="en-US" altLang="ja-JP" sz="800"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72" name="正方形/長方形 71"/>
          <p:cNvSpPr/>
          <p:nvPr/>
        </p:nvSpPr>
        <p:spPr>
          <a:xfrm>
            <a:off x="5625403" y="5948326"/>
            <a:ext cx="720000" cy="144000"/>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550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総額表示を義務付け</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73" name="正方形/長方形 72"/>
          <p:cNvSpPr/>
          <p:nvPr/>
        </p:nvSpPr>
        <p:spPr>
          <a:xfrm>
            <a:off x="5036694" y="6202331"/>
            <a:ext cx="597777" cy="129000"/>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775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福祉目的化</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74" name="正方形/長方形 73"/>
          <p:cNvSpPr/>
          <p:nvPr/>
        </p:nvSpPr>
        <p:spPr>
          <a:xfrm>
            <a:off x="7033338" y="6202331"/>
            <a:ext cx="597777" cy="129000"/>
          </a:xfrm>
          <a:prstGeom prst="rect">
            <a:avLst/>
          </a:prstGeom>
          <a:solidFill>
            <a:sysClr val="window" lastClr="FFFFFF">
              <a:alpha val="88000"/>
            </a:sysClr>
          </a:solidFill>
          <a:ln w="1270">
            <a:solidFill>
              <a:sysClr val="windowText" lastClr="000000"/>
            </a:solidFill>
          </a:ln>
        </p:spPr>
        <p:txBody>
          <a:bodyPr wrap="square" lIns="48000" tIns="0" rIns="48000" bIns="0" anchor="ctr" anchorCtr="0">
            <a:normAutofit fontScale="55000" lnSpcReduction="20000"/>
          </a:bodyPr>
          <a:lstStyle/>
          <a:p>
            <a:pPr algn="ctr" defTabSz="1218994">
              <a:defRPr/>
            </a:pPr>
            <a:r>
              <a:rPr kumimoji="1" lang="ja-JP" altLang="en-US" sz="933" kern="0" dirty="0">
                <a:solidFill>
                  <a:srgbClr val="002060"/>
                </a:solidFill>
                <a:latin typeface="ＭＳ Ｐゴシック" panose="020B0600070205080204" pitchFamily="50" charset="-128"/>
                <a:ea typeface="ＭＳ Ｐゴシック" panose="020B0600070205080204" pitchFamily="50" charset="-128"/>
              </a:rPr>
              <a:t>社会保障財源化</a:t>
            </a:r>
            <a:endParaRPr kumimoji="1" lang="en-US" altLang="ja-JP" sz="933"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75" name="右矢印 74"/>
          <p:cNvSpPr/>
          <p:nvPr/>
        </p:nvSpPr>
        <p:spPr>
          <a:xfrm>
            <a:off x="1499659" y="5955017"/>
            <a:ext cx="3984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76" name="右矢印 75"/>
          <p:cNvSpPr/>
          <p:nvPr/>
        </p:nvSpPr>
        <p:spPr>
          <a:xfrm>
            <a:off x="6492427" y="5955017"/>
            <a:ext cx="1920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77" name="右矢印 76"/>
          <p:cNvSpPr/>
          <p:nvPr/>
        </p:nvSpPr>
        <p:spPr>
          <a:xfrm>
            <a:off x="1499659" y="6195043"/>
            <a:ext cx="3456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78" name="右矢印 77"/>
          <p:cNvSpPr/>
          <p:nvPr/>
        </p:nvSpPr>
        <p:spPr>
          <a:xfrm>
            <a:off x="5676267" y="6195043"/>
            <a:ext cx="1296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79" name="右矢印 78"/>
          <p:cNvSpPr/>
          <p:nvPr/>
        </p:nvSpPr>
        <p:spPr>
          <a:xfrm>
            <a:off x="7660748" y="6195043"/>
            <a:ext cx="768000" cy="144016"/>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algn="ctr" defTabSz="1218994">
              <a:defRPr/>
            </a:pPr>
            <a:endParaRPr kumimoji="1" lang="ja-JP" altLang="en-US" sz="2400" kern="0">
              <a:solidFill>
                <a:prstClr val="white"/>
              </a:solidFill>
              <a:latin typeface="ＭＳ Ｐゴシック" panose="020B0600070205080204" pitchFamily="50" charset="-128"/>
              <a:ea typeface="ＭＳ Ｐゴシック" panose="020B0600070205080204" pitchFamily="50" charset="-128"/>
            </a:endParaRPr>
          </a:p>
        </p:txBody>
      </p:sp>
      <p:sp>
        <p:nvSpPr>
          <p:cNvPr id="80" name="正方形/長方形 79"/>
          <p:cNvSpPr/>
          <p:nvPr/>
        </p:nvSpPr>
        <p:spPr>
          <a:xfrm>
            <a:off x="1104554" y="956346"/>
            <a:ext cx="1739254" cy="339725"/>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ctr" fontAlgn="auto">
              <a:spcBef>
                <a:spcPts val="0"/>
              </a:spcBef>
              <a:spcAft>
                <a:spcPts val="0"/>
              </a:spcAft>
              <a:defRPr/>
            </a:pPr>
            <a:r>
              <a:rPr lang="ja-JP" altLang="en-US" sz="1600" b="1" dirty="0">
                <a:solidFill>
                  <a:srgbClr val="00206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消費税</a:t>
            </a:r>
            <a:endParaRPr lang="ja-JP" altLang="en-US" b="1" dirty="0">
              <a:solidFill>
                <a:srgbClr val="002060"/>
              </a:solidFill>
              <a:latin typeface="ＭＳ Ｐゴシック" panose="020B0600070205080204" pitchFamily="50" charset="-128"/>
              <a:ea typeface="ＭＳ Ｐゴシック" panose="020B0600070205080204" pitchFamily="50" charset="-128"/>
            </a:endParaRPr>
          </a:p>
        </p:txBody>
      </p:sp>
      <p:sp>
        <p:nvSpPr>
          <p:cNvPr id="81" name="正方形/長方形 80"/>
          <p:cNvSpPr/>
          <p:nvPr/>
        </p:nvSpPr>
        <p:spPr>
          <a:xfrm>
            <a:off x="3466582" y="956345"/>
            <a:ext cx="1825498" cy="339725"/>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ctr" fontAlgn="auto">
              <a:spcBef>
                <a:spcPts val="0"/>
              </a:spcBef>
              <a:spcAft>
                <a:spcPts val="0"/>
              </a:spcAft>
              <a:defRPr/>
            </a:pPr>
            <a:r>
              <a:rPr lang="ja-JP" altLang="en-US" sz="1600" b="1" dirty="0">
                <a:solidFill>
                  <a:srgbClr val="00206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直接消費税</a:t>
            </a:r>
            <a:endParaRPr lang="ja-JP" altLang="en-US" b="1" dirty="0">
              <a:solidFill>
                <a:srgbClr val="002060"/>
              </a:solidFill>
              <a:latin typeface="ＭＳ Ｐゴシック" panose="020B0600070205080204" pitchFamily="50" charset="-128"/>
              <a:ea typeface="ＭＳ Ｐゴシック" panose="020B0600070205080204" pitchFamily="50" charset="-128"/>
            </a:endParaRPr>
          </a:p>
        </p:txBody>
      </p:sp>
      <p:sp>
        <p:nvSpPr>
          <p:cNvPr id="82" name="正方形/長方形 81"/>
          <p:cNvSpPr/>
          <p:nvPr/>
        </p:nvSpPr>
        <p:spPr>
          <a:xfrm>
            <a:off x="3466582" y="1417150"/>
            <a:ext cx="1825498" cy="338137"/>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ctr" fontAlgn="auto">
              <a:spcBef>
                <a:spcPts val="0"/>
              </a:spcBef>
              <a:spcAft>
                <a:spcPts val="0"/>
              </a:spcAft>
              <a:defRPr/>
            </a:pPr>
            <a:r>
              <a:rPr lang="ja-JP" altLang="en-US" sz="1600" b="1" dirty="0">
                <a:solidFill>
                  <a:srgbClr val="00206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間接消費税</a:t>
            </a:r>
            <a:endParaRPr lang="ja-JP" altLang="en-US" b="1" dirty="0">
              <a:solidFill>
                <a:srgbClr val="002060"/>
              </a:solidFill>
              <a:latin typeface="ＭＳ Ｐゴシック" panose="020B0600070205080204" pitchFamily="50" charset="-128"/>
              <a:ea typeface="ＭＳ Ｐゴシック" panose="020B0600070205080204" pitchFamily="50" charset="-128"/>
            </a:endParaRPr>
          </a:p>
        </p:txBody>
      </p:sp>
      <p:sp>
        <p:nvSpPr>
          <p:cNvPr id="83" name="正方形/長方形 82"/>
          <p:cNvSpPr/>
          <p:nvPr/>
        </p:nvSpPr>
        <p:spPr>
          <a:xfrm>
            <a:off x="6084168" y="959949"/>
            <a:ext cx="1892577" cy="339725"/>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ctr" fontAlgn="auto">
              <a:spcBef>
                <a:spcPts val="0"/>
              </a:spcBef>
              <a:spcAft>
                <a:spcPts val="0"/>
              </a:spcAft>
              <a:defRPr/>
            </a:pPr>
            <a:r>
              <a:rPr lang="ja-JP" altLang="en-US" sz="1600" b="1" dirty="0">
                <a:solidFill>
                  <a:srgbClr val="00206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個別消費税</a:t>
            </a:r>
            <a:endParaRPr lang="ja-JP" altLang="en-US" b="1" dirty="0">
              <a:solidFill>
                <a:srgbClr val="002060"/>
              </a:solidFill>
              <a:latin typeface="ＭＳ Ｐゴシック" panose="020B0600070205080204" pitchFamily="50" charset="-128"/>
              <a:ea typeface="ＭＳ Ｐゴシック" panose="020B0600070205080204" pitchFamily="50" charset="-128"/>
            </a:endParaRPr>
          </a:p>
        </p:txBody>
      </p:sp>
      <p:sp>
        <p:nvSpPr>
          <p:cNvPr id="84" name="正方形/長方形 83"/>
          <p:cNvSpPr/>
          <p:nvPr/>
        </p:nvSpPr>
        <p:spPr>
          <a:xfrm>
            <a:off x="6084168" y="1417150"/>
            <a:ext cx="1892577" cy="338137"/>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ctr" fontAlgn="auto">
              <a:spcBef>
                <a:spcPts val="0"/>
              </a:spcBef>
              <a:spcAft>
                <a:spcPts val="0"/>
              </a:spcAft>
              <a:defRPr/>
            </a:pPr>
            <a:r>
              <a:rPr lang="ja-JP" altLang="en-US" sz="1600" b="1" dirty="0">
                <a:solidFill>
                  <a:srgbClr val="00206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一般消費税</a:t>
            </a:r>
            <a:endParaRPr lang="ja-JP" altLang="en-US" b="1" dirty="0">
              <a:solidFill>
                <a:srgbClr val="002060"/>
              </a:solidFill>
              <a:latin typeface="ＭＳ Ｐゴシック" panose="020B0600070205080204" pitchFamily="50" charset="-128"/>
              <a:ea typeface="ＭＳ Ｐゴシック" panose="020B0600070205080204" pitchFamily="50" charset="-128"/>
            </a:endParaRPr>
          </a:p>
        </p:txBody>
      </p:sp>
      <p:cxnSp>
        <p:nvCxnSpPr>
          <p:cNvPr id="85" name="直線コネクタ 84"/>
          <p:cNvCxnSpPr>
            <a:stCxn id="80" idx="3"/>
            <a:endCxn id="81" idx="1"/>
          </p:cNvCxnSpPr>
          <p:nvPr/>
        </p:nvCxnSpPr>
        <p:spPr>
          <a:xfrm flipV="1">
            <a:off x="2843808" y="1126208"/>
            <a:ext cx="622774"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直線コネクタ 85"/>
          <p:cNvCxnSpPr>
            <a:endCxn id="82" idx="1"/>
          </p:cNvCxnSpPr>
          <p:nvPr/>
        </p:nvCxnSpPr>
        <p:spPr>
          <a:xfrm>
            <a:off x="3165066" y="1586219"/>
            <a:ext cx="3015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直線コネクタ 86"/>
          <p:cNvCxnSpPr>
            <a:endCxn id="83" idx="1"/>
          </p:cNvCxnSpPr>
          <p:nvPr/>
        </p:nvCxnSpPr>
        <p:spPr>
          <a:xfrm>
            <a:off x="5688124" y="1129812"/>
            <a:ext cx="3960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直線コネクタ 87"/>
          <p:cNvCxnSpPr>
            <a:stCxn id="82" idx="3"/>
            <a:endCxn id="84" idx="1"/>
          </p:cNvCxnSpPr>
          <p:nvPr/>
        </p:nvCxnSpPr>
        <p:spPr>
          <a:xfrm>
            <a:off x="5292080" y="1586219"/>
            <a:ext cx="7920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flipV="1">
            <a:off x="3165066" y="1121234"/>
            <a:ext cx="0" cy="46498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flipV="1">
            <a:off x="5688124" y="1131434"/>
            <a:ext cx="0" cy="45478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91" name="表 90"/>
          <p:cNvGraphicFramePr>
            <a:graphicFrameLocks noGrp="1"/>
          </p:cNvGraphicFramePr>
          <p:nvPr>
            <p:extLst>
              <p:ext uri="{D42A27DB-BD31-4B8C-83A1-F6EECF244321}">
                <p14:modId xmlns:p14="http://schemas.microsoft.com/office/powerpoint/2010/main" val="1825399493"/>
              </p:ext>
            </p:extLst>
          </p:nvPr>
        </p:nvGraphicFramePr>
        <p:xfrm>
          <a:off x="179512" y="194222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２．消費税導入後の変遷</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13901105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４．消費税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3043009726"/>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３．消費税の使途</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91" name="表 90"/>
          <p:cNvGraphicFramePr>
            <a:graphicFrameLocks noGrp="1"/>
          </p:cNvGraphicFramePr>
          <p:nvPr>
            <p:extLst>
              <p:ext uri="{D42A27DB-BD31-4B8C-83A1-F6EECF244321}">
                <p14:modId xmlns:p14="http://schemas.microsoft.com/office/powerpoint/2010/main" val="454086405"/>
              </p:ext>
            </p:extLst>
          </p:nvPr>
        </p:nvGraphicFramePr>
        <p:xfrm>
          <a:off x="179512" y="3697982"/>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４．消費税の納税義務者</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94" name="正方形/長方形 93"/>
          <p:cNvSpPr/>
          <p:nvPr/>
        </p:nvSpPr>
        <p:spPr>
          <a:xfrm>
            <a:off x="443543" y="1043352"/>
            <a:ext cx="3408378" cy="1374735"/>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消費税の税収が充てられる経費（地方交付税交付金を除く）の範囲は、予算総則において、「年金」、「医療」、「介護」、「子ども・子育て支援」に限られています。</a:t>
            </a:r>
          </a:p>
        </p:txBody>
      </p:sp>
      <p:pic>
        <p:nvPicPr>
          <p:cNvPr id="95" name="Picture 6"/>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4139952" y="495722"/>
            <a:ext cx="4560506" cy="2740235"/>
          </a:xfrm>
          <a:prstGeom prst="rect">
            <a:avLst/>
          </a:prstGeom>
          <a:noFill/>
          <a:ln>
            <a:noFill/>
          </a:ln>
          <a:effectLst>
            <a:outerShdw blurRad="63500" sx="101000" sy="101000" algn="ctr" rotWithShape="0">
              <a:prstClr val="black">
                <a:alpha val="3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6" name="正方形/長方形 95"/>
          <p:cNvSpPr/>
          <p:nvPr/>
        </p:nvSpPr>
        <p:spPr>
          <a:xfrm>
            <a:off x="443542" y="3284984"/>
            <a:ext cx="8256917" cy="297517"/>
          </a:xfrm>
          <a:prstGeom prst="rect">
            <a:avLst/>
          </a:prstGeom>
          <a:solidFill>
            <a:schemeClr val="bg1">
              <a:alpha val="50000"/>
            </a:schemeClr>
          </a:solidFill>
        </p:spPr>
        <p:txBody>
          <a:bodyPr wrap="square">
            <a:spAutoFit/>
          </a:bodyPr>
          <a:lstStyle/>
          <a:p>
            <a:pPr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出典：財務省ＨＰ「消費税の使途に関する資料（令和元年</a:t>
            </a:r>
            <a:r>
              <a:rPr lang="en-US" altLang="ja-JP" sz="1067" dirty="0">
                <a:latin typeface="UD デジタル 教科書体 NP-R" panose="02020400000000000000" pitchFamily="18" charset="-128"/>
                <a:ea typeface="UD デジタル 教科書体 NP-R" panose="02020400000000000000" pitchFamily="18" charset="-128"/>
              </a:rPr>
              <a:t>5</a:t>
            </a:r>
            <a:r>
              <a:rPr lang="ja-JP" altLang="en-US" sz="1067" dirty="0">
                <a:latin typeface="UD デジタル 教科書体 NP-R" panose="02020400000000000000" pitchFamily="18" charset="-128"/>
                <a:ea typeface="UD デジタル 教科書体 NP-R" panose="02020400000000000000" pitchFamily="18" charset="-128"/>
              </a:rPr>
              <a:t>月現在）」</a:t>
            </a:r>
          </a:p>
        </p:txBody>
      </p:sp>
      <p:graphicFrame>
        <p:nvGraphicFramePr>
          <p:cNvPr id="97" name="表 96"/>
          <p:cNvGraphicFramePr>
            <a:graphicFrameLocks noGrp="1"/>
          </p:cNvGraphicFramePr>
          <p:nvPr>
            <p:extLst>
              <p:ext uri="{D42A27DB-BD31-4B8C-83A1-F6EECF244321}">
                <p14:modId xmlns:p14="http://schemas.microsoft.com/office/powerpoint/2010/main" val="2590896461"/>
              </p:ext>
            </p:extLst>
          </p:nvPr>
        </p:nvGraphicFramePr>
        <p:xfrm>
          <a:off x="467544" y="4114160"/>
          <a:ext cx="8280920" cy="2676880"/>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8280920">
                  <a:extLst>
                    <a:ext uri="{9D8B030D-6E8A-4147-A177-3AD203B41FA5}">
                      <a16:colId xmlns:a16="http://schemas.microsoft.com/office/drawing/2014/main" val="183923811"/>
                    </a:ext>
                  </a:extLst>
                </a:gridCol>
              </a:tblGrid>
              <a:tr h="228608">
                <a:tc>
                  <a:txBody>
                    <a:bodyPr/>
                    <a:lstStyle/>
                    <a:p>
                      <a:pPr algn="ct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課税事業者となる場合</a:t>
                      </a:r>
                    </a:p>
                  </a:txBody>
                  <a:tcPr marL="52000" marR="52000" marT="52000" marB="52000" anchor="ctr">
                    <a:solidFill>
                      <a:schemeClr val="accent1">
                        <a:lumMod val="60000"/>
                        <a:lumOff val="40000"/>
                      </a:schemeClr>
                    </a:solidFill>
                  </a:tcPr>
                </a:tc>
                <a:extLst>
                  <a:ext uri="{0D108BD9-81ED-4DB2-BD59-A6C34878D82A}">
                    <a16:rowId xmlns:a16="http://schemas.microsoft.com/office/drawing/2014/main" val="325941994"/>
                  </a:ext>
                </a:extLst>
              </a:tr>
              <a:tr h="2132836">
                <a:tc>
                  <a:txBody>
                    <a:bodyPr/>
                    <a:lstStyle/>
                    <a:p>
                      <a:pPr marL="182563" indent="-182563" algn="l">
                        <a:lnSpc>
                          <a:spcPct val="150000"/>
                        </a:lnSpc>
                      </a:pP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① 基準期間（当事業年度の前々事業年度）の課税売上高が、</a:t>
                      </a:r>
                      <a:r>
                        <a:rPr kumimoji="1" lang="en-US" altLang="ja-JP" sz="1200" b="0" dirty="0" smtClean="0">
                          <a:solidFill>
                            <a:schemeClr val="tx1"/>
                          </a:solidFill>
                          <a:latin typeface="UD デジタル 教科書体 NP-R" panose="02020400000000000000" pitchFamily="18" charset="-128"/>
                          <a:ea typeface="UD デジタル 教科書体 NP-R" panose="02020400000000000000" pitchFamily="18" charset="-128"/>
                        </a:rPr>
                        <a:t>1,000</a:t>
                      </a: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万円を超える場合</a:t>
                      </a:r>
                    </a:p>
                    <a:p>
                      <a:pPr marL="182563" indent="-182563" algn="l">
                        <a:lnSpc>
                          <a:spcPct val="150000"/>
                        </a:lnSpc>
                      </a:pP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② 基準期間における課税売上高が</a:t>
                      </a:r>
                      <a:r>
                        <a:rPr kumimoji="1" lang="en-US" altLang="ja-JP" sz="1200" b="0" dirty="0" smtClean="0">
                          <a:solidFill>
                            <a:schemeClr val="tx1"/>
                          </a:solidFill>
                          <a:latin typeface="UD デジタル 教科書体 NP-R" panose="02020400000000000000" pitchFamily="18" charset="-128"/>
                          <a:ea typeface="UD デジタル 教科書体 NP-R" panose="02020400000000000000" pitchFamily="18" charset="-128"/>
                        </a:rPr>
                        <a:t>1,000</a:t>
                      </a: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万円以下で、「消費税課税事業者選択届出書」の適用を受けようとする課税期間の開始の日の前日までに届出書を所轄税務署長に提出している場合</a:t>
                      </a:r>
                    </a:p>
                    <a:p>
                      <a:pPr marL="182563" indent="-182563" algn="l">
                        <a:lnSpc>
                          <a:spcPct val="150000"/>
                        </a:lnSpc>
                      </a:pP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③ ①、②に該当しない場合で、特定期間（個人事業者の場合はその年の前年の</a:t>
                      </a:r>
                      <a:r>
                        <a:rPr kumimoji="1" lang="en-US" altLang="ja-JP" sz="1200" b="0" dirty="0" smtClean="0">
                          <a:solidFill>
                            <a:schemeClr val="tx1"/>
                          </a:solidFill>
                          <a:latin typeface="UD デジタル 教科書体 NP-R" panose="02020400000000000000" pitchFamily="18" charset="-128"/>
                          <a:ea typeface="UD デジタル 教科書体 NP-R" panose="02020400000000000000" pitchFamily="18" charset="-128"/>
                        </a:rPr>
                        <a:t>1</a:t>
                      </a: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月</a:t>
                      </a:r>
                      <a:r>
                        <a:rPr kumimoji="1" lang="en-US" altLang="ja-JP" sz="1200" b="0" dirty="0" smtClean="0">
                          <a:solidFill>
                            <a:schemeClr val="tx1"/>
                          </a:solidFill>
                          <a:latin typeface="UD デジタル 教科書体 NP-R" panose="02020400000000000000" pitchFamily="18" charset="-128"/>
                          <a:ea typeface="UD デジタル 教科書体 NP-R" panose="02020400000000000000" pitchFamily="18" charset="-128"/>
                        </a:rPr>
                        <a:t>1</a:t>
                      </a: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日から</a:t>
                      </a:r>
                      <a:r>
                        <a:rPr kumimoji="1" lang="en-US" altLang="ja-JP" sz="1200" b="0" dirty="0" smtClean="0">
                          <a:solidFill>
                            <a:schemeClr val="tx1"/>
                          </a:solidFill>
                          <a:latin typeface="UD デジタル 教科書体 NP-R" panose="02020400000000000000" pitchFamily="18" charset="-128"/>
                          <a:ea typeface="UD デジタル 教科書体 NP-R" panose="02020400000000000000" pitchFamily="18" charset="-128"/>
                        </a:rPr>
                        <a:t>6</a:t>
                      </a: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月</a:t>
                      </a:r>
                      <a:r>
                        <a:rPr kumimoji="1" lang="en-US" altLang="ja-JP" sz="1200" b="0" dirty="0" smtClean="0">
                          <a:solidFill>
                            <a:schemeClr val="tx1"/>
                          </a:solidFill>
                          <a:latin typeface="UD デジタル 教科書体 NP-R" panose="02020400000000000000" pitchFamily="18" charset="-128"/>
                          <a:ea typeface="UD デジタル 教科書体 NP-R" panose="02020400000000000000" pitchFamily="18" charset="-128"/>
                        </a:rPr>
                        <a:t>30</a:t>
                      </a: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日まで、法人の場合は原則としてその事業年度の前事業年度開始の日以後</a:t>
                      </a:r>
                      <a:r>
                        <a:rPr kumimoji="1" lang="en-US" altLang="ja-JP" sz="1200" b="0" dirty="0" smtClean="0">
                          <a:solidFill>
                            <a:schemeClr val="tx1"/>
                          </a:solidFill>
                          <a:latin typeface="UD デジタル 教科書体 NP-R" panose="02020400000000000000" pitchFamily="18" charset="-128"/>
                          <a:ea typeface="UD デジタル 教科書体 NP-R" panose="02020400000000000000" pitchFamily="18" charset="-128"/>
                        </a:rPr>
                        <a:t>6</a:t>
                      </a: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ヶ月の期間）の課税売上高が</a:t>
                      </a:r>
                      <a:r>
                        <a:rPr kumimoji="1" lang="en-US" altLang="ja-JP" sz="1200" b="0" dirty="0" smtClean="0">
                          <a:solidFill>
                            <a:schemeClr val="tx1"/>
                          </a:solidFill>
                          <a:latin typeface="UD デジタル 教科書体 NP-R" panose="02020400000000000000" pitchFamily="18" charset="-128"/>
                          <a:ea typeface="UD デジタル 教科書体 NP-R" panose="02020400000000000000" pitchFamily="18" charset="-128"/>
                        </a:rPr>
                        <a:t>1,000</a:t>
                      </a: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万円を超える場合</a:t>
                      </a:r>
                    </a:p>
                    <a:p>
                      <a:pPr marL="182563" indent="-182563" algn="l">
                        <a:lnSpc>
                          <a:spcPct val="150000"/>
                        </a:lnSpc>
                      </a:pP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　なお、特定期間における</a:t>
                      </a:r>
                      <a:r>
                        <a:rPr kumimoji="1" lang="en-US" altLang="ja-JP" sz="1200" b="0" dirty="0" smtClean="0">
                          <a:solidFill>
                            <a:schemeClr val="tx1"/>
                          </a:solidFill>
                          <a:latin typeface="UD デジタル 教科書体 NP-R" panose="02020400000000000000" pitchFamily="18" charset="-128"/>
                          <a:ea typeface="UD デジタル 教科書体 NP-R" panose="02020400000000000000" pitchFamily="18" charset="-128"/>
                        </a:rPr>
                        <a:t>1,000</a:t>
                      </a: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万円の判定は、課税売上高に代えて給与支払額の合計額により判定することもできる。</a:t>
                      </a:r>
                    </a:p>
                    <a:p>
                      <a:pPr marL="182563" indent="-182563" algn="l">
                        <a:lnSpc>
                          <a:spcPct val="150000"/>
                        </a:lnSpc>
                      </a:pPr>
                      <a:endPar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endParaRPr>
                    </a:p>
                    <a:p>
                      <a:pPr marL="182563" indent="-182563" algn="l">
                        <a:lnSpc>
                          <a:spcPct val="100000"/>
                        </a:lnSpc>
                      </a:pP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（備考）基準期間のない事業年度であってもその事業年度の開始の日における資本金の額又は出資の金額が、</a:t>
                      </a:r>
                      <a:r>
                        <a:rPr kumimoji="1" lang="en-US" altLang="ja-JP" sz="1200" b="0" dirty="0" smtClean="0">
                          <a:solidFill>
                            <a:schemeClr val="tx1"/>
                          </a:solidFill>
                          <a:latin typeface="UD デジタル 教科書体 NP-R" panose="02020400000000000000" pitchFamily="18" charset="-128"/>
                          <a:ea typeface="UD デジタル 教科書体 NP-R" panose="02020400000000000000" pitchFamily="18" charset="-128"/>
                        </a:rPr>
                        <a:t>1,000</a:t>
                      </a: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万円以上である場合や特定新規設立法人（</a:t>
                      </a:r>
                      <a:r>
                        <a:rPr kumimoji="1" lang="en-US" altLang="ja-JP" sz="1200" b="0" dirty="0" smtClean="0">
                          <a:solidFill>
                            <a:schemeClr val="tx1"/>
                          </a:solidFill>
                          <a:latin typeface="UD デジタル 教科書体 NP-R" panose="02020400000000000000" pitchFamily="18" charset="-128"/>
                          <a:ea typeface="UD デジタル 教科書体 NP-R" panose="02020400000000000000" pitchFamily="18" charset="-128"/>
                        </a:rPr>
                        <a:t>※</a:t>
                      </a:r>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）に該当する場合は、納税義務は免除されない⇒課税事業者となる。</a:t>
                      </a:r>
                    </a:p>
                  </a:txBody>
                  <a:tcPr marL="104000" marR="104000" marT="52000" marB="52000" anchor="ctr">
                    <a:lnB w="12700" cap="flat" cmpd="sng" algn="ctr">
                      <a:solidFill>
                        <a:schemeClr val="accent1"/>
                      </a:solidFill>
                      <a:prstDash val="solid"/>
                      <a:round/>
                      <a:headEnd type="none" w="med" len="med"/>
                      <a:tailEnd type="none" w="med" len="med"/>
                    </a:lnB>
                    <a:solidFill>
                      <a:srgbClr val="F2F5D7"/>
                    </a:solidFill>
                  </a:tcPr>
                </a:tc>
                <a:extLst>
                  <a:ext uri="{0D108BD9-81ED-4DB2-BD59-A6C34878D82A}">
                    <a16:rowId xmlns:a16="http://schemas.microsoft.com/office/drawing/2014/main" val="865951350"/>
                  </a:ext>
                </a:extLst>
              </a:tr>
            </a:tbl>
          </a:graphicData>
        </a:graphic>
      </p:graphicFrame>
    </p:spTree>
    <p:extLst>
      <p:ext uri="{BB962C8B-B14F-4D97-AF65-F5344CB8AC3E}">
        <p14:creationId xmlns:p14="http://schemas.microsoft.com/office/powerpoint/2010/main" val="1118082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25199" y="6156786"/>
            <a:ext cx="8944995" cy="656590"/>
          </a:xfrm>
          <a:prstGeom prst="rect">
            <a:avLst/>
          </a:prstGeom>
          <a:solidFill>
            <a:schemeClr val="bg1">
              <a:alpha val="50000"/>
            </a:schemeClr>
          </a:solidFill>
        </p:spPr>
        <p:txBody>
          <a:bodyPr wrap="square">
            <a:spAutoFit/>
          </a:bodyPr>
          <a:lstStyle/>
          <a:p>
            <a:pPr>
              <a:lnSpc>
                <a:spcPts val="2165"/>
              </a:lnSpc>
            </a:pPr>
            <a:r>
              <a:rPr lang="ja-JP" altLang="en-US" sz="1517" dirty="0" smtClean="0">
                <a:latin typeface="UD デジタル 教科書体 NP-R" panose="02020400000000000000" pitchFamily="18" charset="-128"/>
                <a:ea typeface="UD デジタル 教科書体 NP-R" panose="02020400000000000000" pitchFamily="18" charset="-128"/>
              </a:rPr>
              <a:t>　租税は、種々の観点から分類され、約</a:t>
            </a:r>
            <a:r>
              <a:rPr lang="en-US" altLang="ja-JP" sz="1517" dirty="0" smtClean="0">
                <a:latin typeface="UD デジタル 教科書体 NP-R" panose="02020400000000000000" pitchFamily="18" charset="-128"/>
                <a:ea typeface="UD デジタル 教科書体 NP-R" panose="02020400000000000000" pitchFamily="18" charset="-128"/>
              </a:rPr>
              <a:t>50</a:t>
            </a:r>
            <a:r>
              <a:rPr lang="ja-JP" altLang="en-US" sz="1517" dirty="0" smtClean="0">
                <a:latin typeface="UD デジタル 教科書体 NP-R" panose="02020400000000000000" pitchFamily="18" charset="-128"/>
                <a:ea typeface="UD デジタル 教科書体 NP-R" panose="02020400000000000000" pitchFamily="18" charset="-128"/>
              </a:rPr>
              <a:t>種類あります。それぞれの税が他の税の短所を補い、補完し合いながら体系をなしており、主なものとしてこのように分類されます。</a:t>
            </a:r>
            <a:endParaRPr lang="ja-JP" altLang="ja-JP" sz="1517" dirty="0">
              <a:latin typeface="UD デジタル 教科書体 NP-R" panose="02020400000000000000" pitchFamily="18" charset="-128"/>
              <a:ea typeface="UD デジタル 教科書体 NP-R" panose="02020400000000000000" pitchFamily="18" charset="-128"/>
            </a:endParaRPr>
          </a:p>
        </p:txBody>
      </p:sp>
      <p:pic>
        <p:nvPicPr>
          <p:cNvPr id="23" name="Picture 6"/>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45934" y="1002552"/>
            <a:ext cx="8326837" cy="5090744"/>
          </a:xfrm>
          <a:prstGeom prst="rect">
            <a:avLst/>
          </a:prstGeom>
          <a:noFill/>
          <a:ln>
            <a:noFill/>
          </a:ln>
          <a:effectLst>
            <a:outerShdw blurRad="63500" sx="101000" sy="101000" algn="ctr" rotWithShape="0">
              <a:prstClr val="black">
                <a:alpha val="3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a:t>
            </a:r>
            <a:r>
              <a:rPr lang="en-US" altLang="ja-JP" sz="2022" dirty="0">
                <a:latin typeface="UD デジタル 教科書体 NP-R" panose="02020400000000000000" pitchFamily="18" charset="-128"/>
                <a:ea typeface="UD デジタル 教科書体 NP-R" panose="02020400000000000000" pitchFamily="18" charset="-128"/>
              </a:rPr>
              <a:t>1</a:t>
            </a:r>
            <a:r>
              <a:rPr lang="ja-JP" altLang="en-US" sz="2022" dirty="0" err="1">
                <a:latin typeface="UD デジタル 教科書体 NP-R" panose="02020400000000000000" pitchFamily="18" charset="-128"/>
                <a:ea typeface="UD デジタル 教科書体 NP-R" panose="02020400000000000000" pitchFamily="18" charset="-128"/>
              </a:rPr>
              <a:t>．</a:t>
            </a:r>
            <a:r>
              <a:rPr lang="ja-JP" altLang="en-US" sz="2022" dirty="0">
                <a:latin typeface="UD デジタル 教科書体 NP-R" panose="02020400000000000000" pitchFamily="18" charset="-128"/>
                <a:ea typeface="UD デジタル 教科書体 NP-R" panose="02020400000000000000" pitchFamily="18" charset="-128"/>
              </a:rPr>
              <a:t>我が国の租税の</a:t>
            </a:r>
            <a:r>
              <a:rPr lang="ja-JP" altLang="en-US" sz="2022" dirty="0" smtClean="0">
                <a:latin typeface="UD デジタル 教科書体 NP-R" panose="02020400000000000000" pitchFamily="18" charset="-128"/>
                <a:ea typeface="UD デジタル 教科書体 NP-R" panose="02020400000000000000" pitchFamily="18" charset="-128"/>
              </a:rPr>
              <a:t>構造</a:t>
            </a:r>
            <a:endParaRPr lang="ja-JP" altLang="en-US" sz="2022" dirty="0">
              <a:latin typeface="UD デジタル 教科書体 NP-R" panose="02020400000000000000" pitchFamily="18" charset="-128"/>
              <a:ea typeface="UD デジタル 教科書体 NP-R" panose="02020400000000000000" pitchFamily="18"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627900734"/>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１．我が国の租税体系</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2845491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線コネクタ 33"/>
          <p:cNvCxnSpPr/>
          <p:nvPr/>
        </p:nvCxnSpPr>
        <p:spPr>
          <a:xfrm>
            <a:off x="1499659" y="6323242"/>
            <a:ext cx="32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1499659" y="6788564"/>
            <a:ext cx="32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４．消費税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graphicFrame>
        <p:nvGraphicFramePr>
          <p:cNvPr id="8" name="表 7"/>
          <p:cNvGraphicFramePr>
            <a:graphicFrameLocks noGrp="1"/>
          </p:cNvGraphicFramePr>
          <p:nvPr>
            <p:extLst>
              <p:ext uri="{D42A27DB-BD31-4B8C-83A1-F6EECF244321}">
                <p14:modId xmlns:p14="http://schemas.microsoft.com/office/powerpoint/2010/main" val="50195274"/>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５．消費税の納付税額の計算</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2" name="正方形/長方形 11"/>
          <p:cNvSpPr/>
          <p:nvPr/>
        </p:nvSpPr>
        <p:spPr>
          <a:xfrm>
            <a:off x="4933139" y="404664"/>
            <a:ext cx="3767320" cy="1105687"/>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消費税の内訳は、「国税</a:t>
            </a:r>
            <a:r>
              <a:rPr lang="en-US" altLang="ja-JP" sz="1400" dirty="0">
                <a:latin typeface="UD デジタル 教科書体 NP-R" panose="02020400000000000000" pitchFamily="18" charset="-128"/>
                <a:ea typeface="UD デジタル 教科書体 NP-R" panose="02020400000000000000" pitchFamily="18" charset="-128"/>
              </a:rPr>
              <a:t>7.8</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地方消費税</a:t>
            </a:r>
            <a:r>
              <a:rPr lang="en-US" altLang="ja-JP" sz="1400" dirty="0">
                <a:latin typeface="UD デジタル 教科書体 NP-R" panose="02020400000000000000" pitchFamily="18" charset="-128"/>
                <a:ea typeface="UD デジタル 教科書体 NP-R" panose="02020400000000000000" pitchFamily="18" charset="-128"/>
              </a:rPr>
              <a:t>2.2</a:t>
            </a:r>
            <a:r>
              <a:rPr lang="ja-JP" altLang="en-US" sz="1400" dirty="0">
                <a:latin typeface="UD デジタル 教科書体 NP-R" panose="02020400000000000000" pitchFamily="18" charset="-128"/>
                <a:ea typeface="UD デジタル 教科書体 NP-R" panose="02020400000000000000" pitchFamily="18" charset="-128"/>
              </a:rPr>
              <a:t>％」となっており、納税義務者が併せて国（税務署）に申告、納税することとなっています</a:t>
            </a:r>
            <a:r>
              <a:rPr lang="ja-JP" altLang="en-US" sz="1400" dirty="0" smtClean="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令和元年</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月</a:t>
            </a:r>
            <a:r>
              <a:rPr lang="en-US" altLang="ja-JP" sz="1400" dirty="0">
                <a:latin typeface="UD デジタル 教科書体 NP-R" panose="02020400000000000000" pitchFamily="18" charset="-128"/>
                <a:ea typeface="UD デジタル 教科書体 NP-R" panose="02020400000000000000" pitchFamily="18" charset="-128"/>
              </a:rPr>
              <a:t>1</a:t>
            </a:r>
            <a:r>
              <a:rPr lang="ja-JP" altLang="en-US" sz="1400" dirty="0">
                <a:latin typeface="UD デジタル 教科書体 NP-R" panose="02020400000000000000" pitchFamily="18" charset="-128"/>
                <a:ea typeface="UD デジタル 教科書体 NP-R" panose="02020400000000000000" pitchFamily="18" charset="-128"/>
              </a:rPr>
              <a:t>日以降）</a:t>
            </a:r>
          </a:p>
        </p:txBody>
      </p:sp>
      <p:grpSp>
        <p:nvGrpSpPr>
          <p:cNvPr id="13" name="グループ化 12"/>
          <p:cNvGrpSpPr/>
          <p:nvPr/>
        </p:nvGrpSpPr>
        <p:grpSpPr>
          <a:xfrm>
            <a:off x="323528" y="931058"/>
            <a:ext cx="7656769" cy="1489830"/>
            <a:chOff x="404665" y="5934055"/>
            <a:chExt cx="5742577" cy="1117373"/>
          </a:xfrm>
        </p:grpSpPr>
        <p:sp>
          <p:nvSpPr>
            <p:cNvPr id="14" name="角丸四角形 13"/>
            <p:cNvSpPr/>
            <p:nvPr/>
          </p:nvSpPr>
          <p:spPr bwMode="auto">
            <a:xfrm>
              <a:off x="410936" y="5993651"/>
              <a:ext cx="1049975" cy="324342"/>
            </a:xfrm>
            <a:prstGeom prst="round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1218994">
                <a:defRPr/>
              </a:pPr>
              <a:r>
                <a:rPr kumimoji="1" lang="ja-JP" altLang="en-US" sz="1333" dirty="0">
                  <a:solidFill>
                    <a:prstClr val="black"/>
                  </a:solidFill>
                  <a:latin typeface="HG丸ｺﾞｼｯｸM-PRO" panose="020F0600000000000000" pitchFamily="50" charset="-128"/>
                  <a:ea typeface="HG丸ｺﾞｼｯｸM-PRO" panose="020F0600000000000000" pitchFamily="50" charset="-128"/>
                </a:rPr>
                <a:t>商品・製品の販売</a:t>
              </a:r>
            </a:p>
          </p:txBody>
        </p:sp>
        <p:sp>
          <p:nvSpPr>
            <p:cNvPr id="15" name="角丸四角形 14"/>
            <p:cNvSpPr/>
            <p:nvPr/>
          </p:nvSpPr>
          <p:spPr bwMode="auto">
            <a:xfrm>
              <a:off x="410936" y="6352058"/>
              <a:ext cx="1049975" cy="324342"/>
            </a:xfrm>
            <a:prstGeom prst="round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1218994">
                <a:defRPr/>
              </a:pPr>
              <a:r>
                <a:rPr kumimoji="1" lang="ja-JP" altLang="en-US" sz="1333" dirty="0">
                  <a:solidFill>
                    <a:prstClr val="black"/>
                  </a:solidFill>
                  <a:latin typeface="HG丸ｺﾞｼｯｸM-PRO" panose="020F0600000000000000" pitchFamily="50" charset="-128"/>
                  <a:ea typeface="HG丸ｺﾞｼｯｸM-PRO" panose="020F0600000000000000" pitchFamily="50" charset="-128"/>
                </a:rPr>
                <a:t>サービスの</a:t>
              </a:r>
              <a:endParaRPr kumimoji="1" lang="en-US" altLang="ja-JP" sz="1333" dirty="0">
                <a:solidFill>
                  <a:prstClr val="black"/>
                </a:solidFill>
                <a:latin typeface="HG丸ｺﾞｼｯｸM-PRO" panose="020F0600000000000000" pitchFamily="50" charset="-128"/>
                <a:ea typeface="HG丸ｺﾞｼｯｸM-PRO" panose="020F0600000000000000" pitchFamily="50" charset="-128"/>
              </a:endParaRPr>
            </a:p>
            <a:p>
              <a:pPr algn="ctr" defTabSz="1218994">
                <a:defRPr/>
              </a:pPr>
              <a:r>
                <a:rPr kumimoji="1" lang="ja-JP" altLang="en-US" sz="1333" dirty="0">
                  <a:solidFill>
                    <a:prstClr val="black"/>
                  </a:solidFill>
                  <a:latin typeface="HG丸ｺﾞｼｯｸM-PRO" panose="020F0600000000000000" pitchFamily="50" charset="-128"/>
                  <a:ea typeface="HG丸ｺﾞｼｯｸM-PRO" panose="020F0600000000000000" pitchFamily="50" charset="-128"/>
                </a:rPr>
                <a:t>提供</a:t>
              </a:r>
              <a:endParaRPr kumimoji="1" lang="en-US" altLang="ja-JP" sz="1333" dirty="0">
                <a:solidFill>
                  <a:prstClr val="black"/>
                </a:solidFill>
                <a:latin typeface="HG丸ｺﾞｼｯｸM-PRO" panose="020F0600000000000000" pitchFamily="50" charset="-128"/>
                <a:ea typeface="HG丸ｺﾞｼｯｸM-PRO" panose="020F0600000000000000" pitchFamily="50" charset="-128"/>
              </a:endParaRPr>
            </a:p>
          </p:txBody>
        </p:sp>
        <p:sp>
          <p:nvSpPr>
            <p:cNvPr id="16" name="角丸四角形 15"/>
            <p:cNvSpPr/>
            <p:nvPr/>
          </p:nvSpPr>
          <p:spPr bwMode="auto">
            <a:xfrm>
              <a:off x="404665" y="6727086"/>
              <a:ext cx="1054488" cy="324342"/>
            </a:xfrm>
            <a:prstGeom prst="round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1218994">
                <a:defRPr/>
              </a:pPr>
              <a:r>
                <a:rPr kumimoji="1" lang="ja-JP" altLang="en-US" sz="1333" dirty="0">
                  <a:solidFill>
                    <a:prstClr val="black"/>
                  </a:solidFill>
                  <a:latin typeface="HG丸ｺﾞｼｯｸM-PRO" panose="020F0600000000000000" pitchFamily="50" charset="-128"/>
                  <a:ea typeface="HG丸ｺﾞｼｯｸM-PRO" panose="020F0600000000000000" pitchFamily="50" charset="-128"/>
                </a:rPr>
                <a:t>輸入など</a:t>
              </a:r>
            </a:p>
          </p:txBody>
        </p:sp>
        <p:sp>
          <p:nvSpPr>
            <p:cNvPr id="17" name="円/楕円 14"/>
            <p:cNvSpPr/>
            <p:nvPr/>
          </p:nvSpPr>
          <p:spPr bwMode="auto">
            <a:xfrm>
              <a:off x="1900037" y="5934055"/>
              <a:ext cx="720383" cy="682749"/>
            </a:xfrm>
            <a:prstGeom prst="ellipse">
              <a:avLst/>
            </a:prstGeom>
            <a:ln/>
          </p:spPr>
          <p:style>
            <a:lnRef idx="1">
              <a:schemeClr val="accent3"/>
            </a:lnRef>
            <a:fillRef idx="3">
              <a:schemeClr val="accent3"/>
            </a:fillRef>
            <a:effectRef idx="2">
              <a:schemeClr val="accent3"/>
            </a:effectRef>
            <a:fontRef idx="minor">
              <a:schemeClr val="lt1"/>
            </a:fontRef>
          </p:style>
          <p:txBody>
            <a:bodyPr anchor="ctr"/>
            <a:lstStyle/>
            <a:p>
              <a:pPr algn="ctr" defTabSz="1218994">
                <a:defRPr/>
              </a:pPr>
              <a:endParaRPr kumimoji="1" lang="ja-JP" altLang="en-US" sz="12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18" name="円/楕円 15"/>
            <p:cNvSpPr/>
            <p:nvPr/>
          </p:nvSpPr>
          <p:spPr bwMode="auto">
            <a:xfrm>
              <a:off x="3220357" y="6042508"/>
              <a:ext cx="446996" cy="443588"/>
            </a:xfrm>
            <a:prstGeom prst="ellipse">
              <a:avLst/>
            </a:prstGeom>
            <a:ln/>
          </p:spPr>
          <p:style>
            <a:lnRef idx="1">
              <a:schemeClr val="accent6"/>
            </a:lnRef>
            <a:fillRef idx="3">
              <a:schemeClr val="accent6"/>
            </a:fillRef>
            <a:effectRef idx="2">
              <a:schemeClr val="accent6"/>
            </a:effectRef>
            <a:fontRef idx="minor">
              <a:schemeClr val="lt1"/>
            </a:fontRef>
          </p:style>
          <p:txBody>
            <a:bodyPr anchor="ctr"/>
            <a:lstStyle/>
            <a:p>
              <a:pPr algn="ctr" defTabSz="1218994">
                <a:defRPr/>
              </a:pPr>
              <a:endParaRPr kumimoji="1" lang="ja-JP" altLang="en-US" sz="1333"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19" name="加算記号 16"/>
            <p:cNvSpPr/>
            <p:nvPr/>
          </p:nvSpPr>
          <p:spPr bwMode="auto">
            <a:xfrm>
              <a:off x="2746618" y="6148419"/>
              <a:ext cx="257286" cy="250130"/>
            </a:xfrm>
            <a:prstGeom prst="mathPlus">
              <a:avLst>
                <a:gd name="adj1" fmla="val 18413"/>
              </a:avLst>
            </a:prstGeom>
            <a:solidFill>
              <a:schemeClr val="tx1">
                <a:lumMod val="65000"/>
                <a:lumOff val="35000"/>
              </a:schemeClr>
            </a:solidFill>
            <a:ln/>
          </p:spPr>
          <p:style>
            <a:lnRef idx="0">
              <a:schemeClr val="accent1"/>
            </a:lnRef>
            <a:fillRef idx="3">
              <a:schemeClr val="accent1"/>
            </a:fillRef>
            <a:effectRef idx="3">
              <a:schemeClr val="accent1"/>
            </a:effectRef>
            <a:fontRef idx="minor">
              <a:schemeClr val="lt1"/>
            </a:fontRef>
          </p:style>
          <p:txBody>
            <a:bodyPr anchor="ctr"/>
            <a:lstStyle/>
            <a:p>
              <a:pPr algn="ctr" defTabSz="1218994">
                <a:defRPr/>
              </a:pPr>
              <a:endParaRPr kumimoji="1" lang="ja-JP" altLang="en-US" sz="1600">
                <a:solidFill>
                  <a:prstClr val="white"/>
                </a:solidFill>
                <a:latin typeface="HG丸ｺﾞｼｯｸM-PRO" panose="020F0600000000000000" pitchFamily="50" charset="-128"/>
                <a:ea typeface="HG丸ｺﾞｼｯｸM-PRO" panose="020F0600000000000000" pitchFamily="50" charset="-128"/>
              </a:endParaRPr>
            </a:p>
          </p:txBody>
        </p:sp>
        <p:sp>
          <p:nvSpPr>
            <p:cNvPr id="20" name="乗算記号 17"/>
            <p:cNvSpPr/>
            <p:nvPr/>
          </p:nvSpPr>
          <p:spPr bwMode="auto">
            <a:xfrm>
              <a:off x="1484784" y="6374491"/>
              <a:ext cx="282588" cy="277615"/>
            </a:xfrm>
            <a:prstGeom prst="mathMultiply">
              <a:avLst>
                <a:gd name="adj1" fmla="val 12002"/>
              </a:avLst>
            </a:prstGeom>
            <a:solidFill>
              <a:schemeClr val="tx1">
                <a:lumMod val="65000"/>
                <a:lumOff val="35000"/>
              </a:schemeClr>
            </a:solidFill>
            <a:ln/>
          </p:spPr>
          <p:style>
            <a:lnRef idx="0">
              <a:schemeClr val="accent1"/>
            </a:lnRef>
            <a:fillRef idx="3">
              <a:schemeClr val="accent1"/>
            </a:fillRef>
            <a:effectRef idx="3">
              <a:schemeClr val="accent1"/>
            </a:effectRef>
            <a:fontRef idx="minor">
              <a:schemeClr val="lt1"/>
            </a:fontRef>
          </p:style>
          <p:txBody>
            <a:bodyPr anchor="ctr"/>
            <a:lstStyle/>
            <a:p>
              <a:pPr algn="ctr" defTabSz="1218994">
                <a:defRPr/>
              </a:pPr>
              <a:endParaRPr kumimoji="1" lang="ja-JP" altLang="en-US" sz="1600">
                <a:solidFill>
                  <a:prstClr val="white"/>
                </a:solidFill>
                <a:latin typeface="HG丸ｺﾞｼｯｸM-PRO" panose="020F0600000000000000" pitchFamily="50" charset="-128"/>
                <a:ea typeface="HG丸ｺﾞｼｯｸM-PRO" panose="020F0600000000000000" pitchFamily="50" charset="-128"/>
              </a:endParaRPr>
            </a:p>
          </p:txBody>
        </p:sp>
        <p:sp>
          <p:nvSpPr>
            <p:cNvPr id="21" name="左大かっこ 20"/>
            <p:cNvSpPr/>
            <p:nvPr/>
          </p:nvSpPr>
          <p:spPr bwMode="auto">
            <a:xfrm>
              <a:off x="1820712" y="5963171"/>
              <a:ext cx="47071" cy="1065695"/>
            </a:xfrm>
            <a:prstGeom prst="leftBracket">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defTabSz="1218994">
                <a:defRPr/>
              </a:pPr>
              <a:endParaRPr kumimoji="1" lang="ja-JP" altLang="en-US" sz="1600">
                <a:solidFill>
                  <a:prstClr val="black"/>
                </a:solidFill>
                <a:latin typeface="HG丸ｺﾞｼｯｸM-PRO" panose="020F0600000000000000" pitchFamily="50" charset="-128"/>
                <a:ea typeface="HG丸ｺﾞｼｯｸM-PRO" panose="020F0600000000000000" pitchFamily="50" charset="-128"/>
              </a:endParaRPr>
            </a:p>
          </p:txBody>
        </p:sp>
        <p:sp>
          <p:nvSpPr>
            <p:cNvPr id="22" name="右大かっこ 21"/>
            <p:cNvSpPr/>
            <p:nvPr/>
          </p:nvSpPr>
          <p:spPr bwMode="auto">
            <a:xfrm>
              <a:off x="3789865" y="5963171"/>
              <a:ext cx="47071" cy="1065695"/>
            </a:xfrm>
            <a:prstGeom prst="rightBracket">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defTabSz="1218994">
                <a:defRPr/>
              </a:pPr>
              <a:endParaRPr kumimoji="1" lang="ja-JP" altLang="en-US" sz="1600">
                <a:solidFill>
                  <a:prstClr val="black"/>
                </a:solidFill>
                <a:latin typeface="HG丸ｺﾞｼｯｸM-PRO" panose="020F0600000000000000" pitchFamily="50" charset="-128"/>
                <a:ea typeface="HG丸ｺﾞｼｯｸM-PRO" panose="020F0600000000000000" pitchFamily="50" charset="-128"/>
              </a:endParaRPr>
            </a:p>
          </p:txBody>
        </p:sp>
        <p:sp>
          <p:nvSpPr>
            <p:cNvPr id="23" name="テキスト ボックス 20"/>
            <p:cNvSpPr txBox="1">
              <a:spLocks noChangeArrowheads="1"/>
            </p:cNvSpPr>
            <p:nvPr/>
          </p:nvSpPr>
          <p:spPr bwMode="auto">
            <a:xfrm>
              <a:off x="3057006" y="6088142"/>
              <a:ext cx="804867" cy="353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defTabSz="1218994" eaLnBrk="1" fontAlgn="base" hangingPunct="1">
                <a:spcBef>
                  <a:spcPct val="0"/>
                </a:spcBef>
                <a:spcAft>
                  <a:spcPct val="0"/>
                </a:spcAft>
                <a:buNone/>
                <a:defRPr/>
              </a:pPr>
              <a:r>
                <a:rPr lang="ja-JP" altLang="en-US" sz="1067" dirty="0">
                  <a:solidFill>
                    <a:prstClr val="black"/>
                  </a:solidFill>
                  <a:latin typeface="HG丸ｺﾞｼｯｸM-PRO" panose="020F0600000000000000" pitchFamily="50" charset="-128"/>
                  <a:ea typeface="HG丸ｺﾞｼｯｸM-PRO" panose="020F0600000000000000" pitchFamily="50" charset="-128"/>
                </a:rPr>
                <a:t>地方消費税</a:t>
              </a:r>
              <a:endParaRPr lang="en-US" altLang="ja-JP" sz="1067" dirty="0">
                <a:solidFill>
                  <a:prstClr val="black"/>
                </a:solidFill>
                <a:latin typeface="HG丸ｺﾞｼｯｸM-PRO" panose="020F0600000000000000" pitchFamily="50" charset="-128"/>
                <a:ea typeface="HG丸ｺﾞｼｯｸM-PRO" panose="020F0600000000000000" pitchFamily="50" charset="-128"/>
              </a:endParaRPr>
            </a:p>
            <a:p>
              <a:pPr algn="ctr" defTabSz="1218994" eaLnBrk="1" fontAlgn="base" hangingPunct="1">
                <a:spcBef>
                  <a:spcPct val="0"/>
                </a:spcBef>
                <a:spcAft>
                  <a:spcPct val="0"/>
                </a:spcAft>
                <a:buNone/>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２</a:t>
              </a:r>
              <a:r>
                <a:rPr lang="en-US" altLang="ja-JP" sz="1400" dirty="0">
                  <a:solidFill>
                    <a:prstClr val="black"/>
                  </a:solidFill>
                  <a:latin typeface="HG丸ｺﾞｼｯｸM-PRO" panose="020F0600000000000000" pitchFamily="50" charset="-128"/>
                  <a:ea typeface="HG丸ｺﾞｼｯｸM-PRO" panose="020F0600000000000000" pitchFamily="50" charset="-128"/>
                </a:rPr>
                <a:t>.</a:t>
              </a:r>
              <a:r>
                <a:rPr lang="ja-JP" altLang="en-US" sz="1400" dirty="0">
                  <a:solidFill>
                    <a:prstClr val="black"/>
                  </a:solidFill>
                  <a:latin typeface="HG丸ｺﾞｼｯｸM-PRO" panose="020F0600000000000000" pitchFamily="50" charset="-128"/>
                  <a:ea typeface="HG丸ｺﾞｼｯｸM-PRO" panose="020F0600000000000000" pitchFamily="50" charset="-128"/>
                </a:rPr>
                <a:t>２％</a:t>
              </a:r>
              <a:endParaRPr lang="ja-JP" altLang="en-US" sz="1467" dirty="0">
                <a:solidFill>
                  <a:prstClr val="black"/>
                </a:solidFill>
                <a:latin typeface="HG丸ｺﾞｼｯｸM-PRO" panose="020F0600000000000000" pitchFamily="50" charset="-128"/>
                <a:ea typeface="HG丸ｺﾞｼｯｸM-PRO" panose="020F0600000000000000" pitchFamily="50" charset="-128"/>
              </a:endParaRPr>
            </a:p>
          </p:txBody>
        </p:sp>
        <p:sp>
          <p:nvSpPr>
            <p:cNvPr id="24" name="テキスト ボックス 22"/>
            <p:cNvSpPr txBox="1">
              <a:spLocks noChangeArrowheads="1"/>
            </p:cNvSpPr>
            <p:nvPr/>
          </p:nvSpPr>
          <p:spPr bwMode="auto">
            <a:xfrm>
              <a:off x="1688053" y="6649581"/>
              <a:ext cx="2245003" cy="392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defTabSz="1218994" eaLnBrk="1" fontAlgn="base" hangingPunct="1">
                <a:spcBef>
                  <a:spcPct val="0"/>
                </a:spcBef>
                <a:spcAft>
                  <a:spcPct val="0"/>
                </a:spcAft>
                <a:buNone/>
                <a:defRPr/>
              </a:pPr>
              <a:r>
                <a:rPr lang="ja-JP" altLang="en-US" sz="1467" dirty="0">
                  <a:solidFill>
                    <a:srgbClr val="000000"/>
                  </a:solidFill>
                  <a:latin typeface="HG丸ｺﾞｼｯｸM-PRO" panose="020F0600000000000000" pitchFamily="50" charset="-128"/>
                  <a:ea typeface="HG丸ｺﾞｼｯｸM-PRO" panose="020F0600000000000000" pitchFamily="50" charset="-128"/>
                </a:rPr>
                <a:t>６</a:t>
              </a:r>
              <a:r>
                <a:rPr lang="en-US" altLang="ja-JP" sz="1467" dirty="0">
                  <a:solidFill>
                    <a:srgbClr val="000000"/>
                  </a:solidFill>
                  <a:latin typeface="HG丸ｺﾞｼｯｸM-PRO" panose="020F0600000000000000" pitchFamily="50" charset="-128"/>
                  <a:ea typeface="HG丸ｺﾞｼｯｸM-PRO" panose="020F0600000000000000" pitchFamily="50" charset="-128"/>
                </a:rPr>
                <a:t>.</a:t>
              </a:r>
              <a:r>
                <a:rPr lang="ja-JP" altLang="en-US" sz="1467" dirty="0">
                  <a:solidFill>
                    <a:srgbClr val="000000"/>
                  </a:solidFill>
                  <a:latin typeface="HG丸ｺﾞｼｯｸM-PRO" panose="020F0600000000000000" pitchFamily="50" charset="-128"/>
                  <a:ea typeface="HG丸ｺﾞｼｯｸM-PRO" panose="020F0600000000000000" pitchFamily="50" charset="-128"/>
                </a:rPr>
                <a:t>２４％　　＋　１</a:t>
              </a:r>
              <a:r>
                <a:rPr lang="en-US" altLang="ja-JP" sz="1467" dirty="0">
                  <a:solidFill>
                    <a:srgbClr val="000000"/>
                  </a:solidFill>
                  <a:latin typeface="HG丸ｺﾞｼｯｸM-PRO" panose="020F0600000000000000" pitchFamily="50" charset="-128"/>
                  <a:ea typeface="HG丸ｺﾞｼｯｸM-PRO" panose="020F0600000000000000" pitchFamily="50" charset="-128"/>
                </a:rPr>
                <a:t>.</a:t>
              </a:r>
              <a:r>
                <a:rPr lang="ja-JP" altLang="en-US" sz="1467" dirty="0">
                  <a:solidFill>
                    <a:srgbClr val="000000"/>
                  </a:solidFill>
                  <a:latin typeface="HG丸ｺﾞｼｯｸM-PRO" panose="020F0600000000000000" pitchFamily="50" charset="-128"/>
                  <a:ea typeface="HG丸ｺﾞｼｯｸM-PRO" panose="020F0600000000000000" pitchFamily="50" charset="-128"/>
                </a:rPr>
                <a:t>７６％　</a:t>
              </a:r>
              <a:endParaRPr lang="en-US" altLang="ja-JP" sz="1467" dirty="0">
                <a:solidFill>
                  <a:srgbClr val="000000"/>
                </a:solidFill>
                <a:latin typeface="HG丸ｺﾞｼｯｸM-PRO" panose="020F0600000000000000" pitchFamily="50" charset="-128"/>
                <a:ea typeface="HG丸ｺﾞｼｯｸM-PRO" panose="020F0600000000000000" pitchFamily="50" charset="-128"/>
              </a:endParaRPr>
            </a:p>
            <a:p>
              <a:pPr algn="ctr" defTabSz="1218994" eaLnBrk="1" fontAlgn="base" hangingPunct="1">
                <a:spcBef>
                  <a:spcPct val="0"/>
                </a:spcBef>
                <a:spcAft>
                  <a:spcPct val="0"/>
                </a:spcAft>
                <a:buNone/>
                <a:defRPr/>
              </a:pPr>
              <a:r>
                <a:rPr lang="ja-JP" altLang="en-US" sz="1333" dirty="0">
                  <a:solidFill>
                    <a:srgbClr val="000000"/>
                  </a:solidFill>
                  <a:latin typeface="HG丸ｺﾞｼｯｸM-PRO" panose="020F0600000000000000" pitchFamily="50" charset="-128"/>
                  <a:ea typeface="HG丸ｺﾞｼｯｸM-PRO" panose="020F0600000000000000" pitchFamily="50" charset="-128"/>
                </a:rPr>
                <a:t>　（軽減税率適用の場合）</a:t>
              </a:r>
            </a:p>
          </p:txBody>
        </p:sp>
        <p:sp>
          <p:nvSpPr>
            <p:cNvPr id="25" name="テキスト ボックス 20"/>
            <p:cNvSpPr txBox="1">
              <a:spLocks noChangeArrowheads="1"/>
            </p:cNvSpPr>
            <p:nvPr/>
          </p:nvSpPr>
          <p:spPr bwMode="auto">
            <a:xfrm>
              <a:off x="1928972" y="6080520"/>
              <a:ext cx="653231" cy="392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defTabSz="1218994" eaLnBrk="1" fontAlgn="base" hangingPunct="1">
                <a:spcBef>
                  <a:spcPct val="0"/>
                </a:spcBef>
                <a:spcAft>
                  <a:spcPct val="0"/>
                </a:spcAft>
                <a:buNone/>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消費税</a:t>
              </a:r>
            </a:p>
            <a:p>
              <a:pPr algn="ctr" defTabSz="1218994" eaLnBrk="1" fontAlgn="base" hangingPunct="1">
                <a:spcBef>
                  <a:spcPct val="0"/>
                </a:spcBef>
                <a:spcAft>
                  <a:spcPct val="0"/>
                </a:spcAft>
                <a:buNone/>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７</a:t>
              </a:r>
              <a:r>
                <a:rPr lang="en-US" altLang="ja-JP" sz="1400" dirty="0">
                  <a:solidFill>
                    <a:prstClr val="black"/>
                  </a:solidFill>
                  <a:latin typeface="HG丸ｺﾞｼｯｸM-PRO" panose="020F0600000000000000" pitchFamily="50" charset="-128"/>
                  <a:ea typeface="HG丸ｺﾞｼｯｸM-PRO" panose="020F0600000000000000" pitchFamily="50" charset="-128"/>
                </a:rPr>
                <a:t>.</a:t>
              </a:r>
              <a:r>
                <a:rPr lang="ja-JP" altLang="en-US" sz="1400" dirty="0">
                  <a:solidFill>
                    <a:prstClr val="black"/>
                  </a:solidFill>
                  <a:latin typeface="HG丸ｺﾞｼｯｸM-PRO" panose="020F0600000000000000" pitchFamily="50" charset="-128"/>
                  <a:ea typeface="HG丸ｺﾞｼｯｸM-PRO" panose="020F0600000000000000" pitchFamily="50" charset="-128"/>
                </a:rPr>
                <a:t>８％</a:t>
              </a:r>
            </a:p>
          </p:txBody>
        </p:sp>
        <p:sp>
          <p:nvSpPr>
            <p:cNvPr id="26" name="テキスト ボックス 22"/>
            <p:cNvSpPr txBox="1">
              <a:spLocks noChangeArrowheads="1"/>
            </p:cNvSpPr>
            <p:nvPr/>
          </p:nvSpPr>
          <p:spPr bwMode="auto">
            <a:xfrm>
              <a:off x="4019995" y="6369803"/>
              <a:ext cx="2127247" cy="253916"/>
            </a:xfrm>
            <a:prstGeom prst="rect">
              <a:avLst/>
            </a:prstGeom>
            <a:solidFill>
              <a:srgbClr val="FFFFFF">
                <a:alpha val="50196"/>
              </a:srgbClr>
            </a:solidFill>
            <a:ln>
              <a:noFill/>
            </a:ln>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defTabSz="1218994" eaLnBrk="1" fontAlgn="base" hangingPunct="1">
                <a:spcBef>
                  <a:spcPct val="0"/>
                </a:spcBef>
                <a:spcAft>
                  <a:spcPct val="0"/>
                </a:spcAft>
                <a:buNone/>
                <a:defRPr/>
              </a:pPr>
              <a:r>
                <a:rPr lang="zh-TW" altLang="en-US" sz="1600" dirty="0">
                  <a:solidFill>
                    <a:srgbClr val="000000"/>
                  </a:solidFill>
                  <a:latin typeface="HG丸ｺﾞｼｯｸM-PRO" panose="020F0600000000000000" pitchFamily="50" charset="-128"/>
                  <a:ea typeface="HG丸ｺﾞｼｯｸM-PRO" panose="020F0600000000000000" pitchFamily="50" charset="-128"/>
                </a:rPr>
                <a:t>仕入税額</a:t>
              </a:r>
              <a:r>
                <a:rPr lang="ja-JP" altLang="en-US" sz="1600" dirty="0">
                  <a:solidFill>
                    <a:srgbClr val="000000"/>
                  </a:solidFill>
                  <a:latin typeface="HG丸ｺﾞｼｯｸM-PRO" panose="020F0600000000000000" pitchFamily="50" charset="-128"/>
                  <a:ea typeface="HG丸ｺﾞｼｯｸM-PRO" panose="020F0600000000000000" pitchFamily="50" charset="-128"/>
                </a:rPr>
                <a:t>　　　　</a:t>
              </a:r>
              <a:r>
                <a:rPr lang="zh-TW" altLang="en-US" sz="1600" dirty="0">
                  <a:solidFill>
                    <a:srgbClr val="000000"/>
                  </a:solidFill>
                  <a:latin typeface="HG丸ｺﾞｼｯｸM-PRO" panose="020F0600000000000000" pitchFamily="50" charset="-128"/>
                  <a:ea typeface="HG丸ｺﾞｼｯｸM-PRO" panose="020F0600000000000000" pitchFamily="50" charset="-128"/>
                </a:rPr>
                <a:t>納税額</a:t>
              </a:r>
              <a:endParaRPr lang="ja-JP" altLang="en-US" sz="14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27" name="等号 26"/>
            <p:cNvSpPr/>
            <p:nvPr/>
          </p:nvSpPr>
          <p:spPr>
            <a:xfrm>
              <a:off x="5157192" y="6444763"/>
              <a:ext cx="275187" cy="172041"/>
            </a:xfrm>
            <a:prstGeom prst="mathEqual">
              <a:avLst>
                <a:gd name="adj1" fmla="val 23520"/>
                <a:gd name="adj2" fmla="val 25897"/>
              </a:avLst>
            </a:prstGeom>
            <a:solidFill>
              <a:schemeClr val="tx1">
                <a:lumMod val="65000"/>
                <a:lumOff val="3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kumimoji="1" lang="ja-JP" altLang="en-US" sz="2400">
                <a:solidFill>
                  <a:schemeClr val="tx1"/>
                </a:solidFill>
              </a:endParaRPr>
            </a:p>
          </p:txBody>
        </p:sp>
        <p:sp>
          <p:nvSpPr>
            <p:cNvPr id="28" name="減算 27"/>
            <p:cNvSpPr/>
            <p:nvPr/>
          </p:nvSpPr>
          <p:spPr>
            <a:xfrm>
              <a:off x="3970428" y="6452905"/>
              <a:ext cx="275277" cy="120786"/>
            </a:xfrm>
            <a:prstGeom prst="mathMinus">
              <a:avLst/>
            </a:prstGeom>
            <a:solidFill>
              <a:schemeClr val="tx1">
                <a:lumMod val="65000"/>
                <a:lumOff val="3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kumimoji="1" lang="ja-JP" altLang="en-US" sz="2400"/>
            </a:p>
          </p:txBody>
        </p:sp>
      </p:grpSp>
      <p:graphicFrame>
        <p:nvGraphicFramePr>
          <p:cNvPr id="29" name="表 28"/>
          <p:cNvGraphicFramePr>
            <a:graphicFrameLocks noGrp="1"/>
          </p:cNvGraphicFramePr>
          <p:nvPr>
            <p:extLst>
              <p:ext uri="{D42A27DB-BD31-4B8C-83A1-F6EECF244321}">
                <p14:modId xmlns:p14="http://schemas.microsoft.com/office/powerpoint/2010/main" val="3345290457"/>
              </p:ext>
            </p:extLst>
          </p:nvPr>
        </p:nvGraphicFramePr>
        <p:xfrm>
          <a:off x="179512" y="2708920"/>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６．一般課税方式と簡易課税方式</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30" name="正方形/長方形 29"/>
          <p:cNvSpPr/>
          <p:nvPr/>
        </p:nvSpPr>
        <p:spPr>
          <a:xfrm>
            <a:off x="443542" y="3131443"/>
            <a:ext cx="8256917" cy="1631216"/>
          </a:xfrm>
          <a:prstGeom prst="rect">
            <a:avLst/>
          </a:prstGeom>
          <a:solidFill>
            <a:schemeClr val="bg1">
              <a:alpha val="50000"/>
            </a:schemeClr>
          </a:solidFill>
        </p:spPr>
        <p:txBody>
          <a:bodyPr wrap="square">
            <a:spAutoFit/>
          </a:bodyPr>
          <a:lstStyle/>
          <a:p>
            <a:pPr>
              <a:lnSpc>
                <a:spcPts val="2000"/>
              </a:lnSpc>
            </a:pPr>
            <a:r>
              <a:rPr lang="ja-JP" altLang="en-US" sz="1400" dirty="0" smtClean="0">
                <a:latin typeface="UD デジタル 教科書体 NP-R" panose="02020400000000000000" pitchFamily="18" charset="-128"/>
                <a:ea typeface="UD デジタル 教科書体 NP-R" panose="02020400000000000000" pitchFamily="18" charset="-128"/>
              </a:rPr>
              <a:t>①一般</a:t>
            </a:r>
            <a:r>
              <a:rPr lang="ja-JP" altLang="en-US" sz="1400" dirty="0">
                <a:latin typeface="UD デジタル 教科書体 NP-R" panose="02020400000000000000" pitchFamily="18" charset="-128"/>
                <a:ea typeface="UD デジタル 教科書体 NP-R" panose="02020400000000000000" pitchFamily="18" charset="-128"/>
              </a:rPr>
              <a:t>課税方式</a:t>
            </a:r>
          </a:p>
          <a:p>
            <a:pPr marL="180975" indent="-1809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課税</a:t>
            </a:r>
            <a:r>
              <a:rPr lang="ja-JP" altLang="en-US" sz="1400" dirty="0">
                <a:latin typeface="UD デジタル 教科書体 NP-R" panose="02020400000000000000" pitchFamily="18" charset="-128"/>
                <a:ea typeface="UD デジタル 教科書体 NP-R" panose="02020400000000000000" pitchFamily="18" charset="-128"/>
              </a:rPr>
              <a:t>売上げにかかる消費税額から、課税仕入れ等にかかる消費税額を差し引いて計算する方法で</a:t>
            </a:r>
            <a:r>
              <a:rPr lang="ja-JP" altLang="en-US" sz="1400" dirty="0" smtClean="0">
                <a:latin typeface="UD デジタル 教科書体 NP-R" panose="02020400000000000000" pitchFamily="18" charset="-128"/>
                <a:ea typeface="UD デジタル 教科書体 NP-R" panose="02020400000000000000" pitchFamily="18" charset="-128"/>
              </a:rPr>
              <a:t>、消費</a:t>
            </a:r>
            <a:r>
              <a:rPr lang="ja-JP" altLang="en-US" sz="1400" dirty="0">
                <a:latin typeface="UD デジタル 教科書体 NP-R" panose="02020400000000000000" pitchFamily="18" charset="-128"/>
                <a:ea typeface="UD デジタル 教科書体 NP-R" panose="02020400000000000000" pitchFamily="18" charset="-128"/>
              </a:rPr>
              <a:t>税額を計算するうえでの原則的な方法</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smtClean="0">
                <a:latin typeface="UD デジタル 教科書体 NP-R" panose="02020400000000000000" pitchFamily="18" charset="-128"/>
                <a:ea typeface="UD デジタル 教科書体 NP-R" panose="02020400000000000000" pitchFamily="18" charset="-128"/>
              </a:rPr>
              <a:t>②簡易</a:t>
            </a:r>
            <a:r>
              <a:rPr lang="ja-JP" altLang="en-US" sz="1400" dirty="0">
                <a:latin typeface="UD デジタル 教科書体 NP-R" panose="02020400000000000000" pitchFamily="18" charset="-128"/>
                <a:ea typeface="UD デジタル 教科書体 NP-R" panose="02020400000000000000" pitchFamily="18" charset="-128"/>
              </a:rPr>
              <a:t>課税方式</a:t>
            </a:r>
          </a:p>
          <a:p>
            <a:pPr marL="180975" indent="-1809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基</a:t>
            </a:r>
            <a:r>
              <a:rPr lang="ja-JP" altLang="en-US" sz="1400" dirty="0">
                <a:latin typeface="UD デジタル 教科書体 NP-R" panose="02020400000000000000" pitchFamily="18" charset="-128"/>
                <a:ea typeface="UD デジタル 教科書体 NP-R" panose="02020400000000000000" pitchFamily="18" charset="-128"/>
              </a:rPr>
              <a:t>準期間の課税売上高が</a:t>
            </a:r>
            <a:r>
              <a:rPr lang="en-US" altLang="ja-JP" sz="1400" dirty="0">
                <a:latin typeface="UD デジタル 教科書体 NP-R" panose="02020400000000000000" pitchFamily="18" charset="-128"/>
                <a:ea typeface="UD デジタル 教科書体 NP-R" panose="02020400000000000000" pitchFamily="18" charset="-128"/>
              </a:rPr>
              <a:t>5,000</a:t>
            </a:r>
            <a:r>
              <a:rPr lang="ja-JP" altLang="en-US" sz="1400" dirty="0">
                <a:latin typeface="UD デジタル 教科書体 NP-R" panose="02020400000000000000" pitchFamily="18" charset="-128"/>
                <a:ea typeface="UD デジタル 教科書体 NP-R" panose="02020400000000000000" pitchFamily="18" charset="-128"/>
              </a:rPr>
              <a:t>万円以下となる中小事業者については、事務負担軽減のため、</a:t>
            </a:r>
            <a:r>
              <a:rPr lang="ja-JP" altLang="en-US" sz="1400" dirty="0" smtClean="0">
                <a:latin typeface="UD デジタル 教科書体 NP-R" panose="02020400000000000000" pitchFamily="18" charset="-128"/>
                <a:ea typeface="UD デジタル 教科書体 NP-R" panose="02020400000000000000" pitchFamily="18" charset="-128"/>
              </a:rPr>
              <a:t>課税売上高</a:t>
            </a:r>
            <a:r>
              <a:rPr lang="ja-JP" altLang="en-US" sz="1400" dirty="0">
                <a:latin typeface="UD デジタル 教科書体 NP-R" panose="02020400000000000000" pitchFamily="18" charset="-128"/>
                <a:ea typeface="UD デジタル 教科書体 NP-R" panose="02020400000000000000" pitchFamily="18" charset="-128"/>
              </a:rPr>
              <a:t>のみから消費税額を計算する「簡易課税制度」を選択することができます。</a:t>
            </a:r>
          </a:p>
        </p:txBody>
      </p:sp>
      <p:sp>
        <p:nvSpPr>
          <p:cNvPr id="31" name="正方形/長方形 30"/>
          <p:cNvSpPr/>
          <p:nvPr/>
        </p:nvSpPr>
        <p:spPr>
          <a:xfrm>
            <a:off x="251520" y="5146223"/>
            <a:ext cx="1248139" cy="1632181"/>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333" dirty="0">
                <a:solidFill>
                  <a:schemeClr val="tx1"/>
                </a:solidFill>
                <a:latin typeface="HG丸ｺﾞｼｯｸM-PRO" panose="020F0600000000000000" pitchFamily="50" charset="-128"/>
                <a:ea typeface="HG丸ｺﾞｼｯｸM-PRO" panose="020F0600000000000000" pitchFamily="50" charset="-128"/>
              </a:rPr>
              <a:t>課税売上げに係る消費税額</a:t>
            </a:r>
            <a:endParaRPr kumimoji="1"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（①）</a:t>
            </a:r>
            <a:endParaRPr kumimoji="1" lang="ja-JP" altLang="en-US" sz="1333" dirty="0">
              <a:solidFill>
                <a:schemeClr val="tx1"/>
              </a:solidFill>
              <a:latin typeface="HG丸ｺﾞｼｯｸM-PRO" panose="020F0600000000000000" pitchFamily="50" charset="-128"/>
              <a:ea typeface="HG丸ｺﾞｼｯｸM-PRO" panose="020F0600000000000000" pitchFamily="50" charset="-128"/>
            </a:endParaRPr>
          </a:p>
        </p:txBody>
      </p:sp>
      <p:sp>
        <p:nvSpPr>
          <p:cNvPr id="32" name="正方形/長方形 31"/>
          <p:cNvSpPr/>
          <p:nvPr/>
        </p:nvSpPr>
        <p:spPr>
          <a:xfrm>
            <a:off x="1841589" y="5146223"/>
            <a:ext cx="1248139" cy="1152128"/>
          </a:xfrm>
          <a:prstGeom prst="rect">
            <a:avLst/>
          </a:prstGeom>
          <a:solidFill>
            <a:schemeClr val="accent3">
              <a:lumMod val="40000"/>
              <a:lumOff val="60000"/>
            </a:schemeClr>
          </a:solidFill>
        </p:spPr>
        <p:style>
          <a:lnRef idx="0">
            <a:schemeClr val="accent6"/>
          </a:lnRef>
          <a:fillRef idx="3">
            <a:schemeClr val="accent6"/>
          </a:fillRef>
          <a:effectRef idx="3">
            <a:schemeClr val="accent6"/>
          </a:effectRef>
          <a:fontRef idx="minor">
            <a:schemeClr val="lt1"/>
          </a:fontRef>
        </p:style>
        <p:txBody>
          <a:bodyPr rtlCol="0" anchor="ctr"/>
          <a:lstStyle/>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仕入控除</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税額</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（②）</a:t>
            </a:r>
          </a:p>
        </p:txBody>
      </p:sp>
      <p:sp>
        <p:nvSpPr>
          <p:cNvPr id="33" name="正方形/長方形 32"/>
          <p:cNvSpPr/>
          <p:nvPr/>
        </p:nvSpPr>
        <p:spPr>
          <a:xfrm>
            <a:off x="1843514" y="6323242"/>
            <a:ext cx="1248139" cy="455163"/>
          </a:xfrm>
          <a:prstGeom prst="rect">
            <a:avLst/>
          </a:prstGeom>
          <a:solidFill>
            <a:srgbClr val="FFFF99"/>
          </a:solidFill>
        </p:spPr>
        <p:style>
          <a:lnRef idx="0">
            <a:schemeClr val="accent6"/>
          </a:lnRef>
          <a:fillRef idx="3">
            <a:schemeClr val="accent6"/>
          </a:fillRef>
          <a:effectRef idx="3">
            <a:schemeClr val="accent6"/>
          </a:effectRef>
          <a:fontRef idx="minor">
            <a:schemeClr val="lt1"/>
          </a:fontRef>
        </p:style>
        <p:txBody>
          <a:bodyPr rtlCol="0" anchor="ctr"/>
          <a:lstStyle/>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納税額</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（①</a:t>
            </a:r>
            <a:r>
              <a:rPr lang="en-US" altLang="ja-JP" sz="1333" dirty="0">
                <a:solidFill>
                  <a:schemeClr val="tx1"/>
                </a:solidFill>
                <a:latin typeface="HG丸ｺﾞｼｯｸM-PRO" panose="020F0600000000000000" pitchFamily="50" charset="-128"/>
                <a:ea typeface="HG丸ｺﾞｼｯｸM-PRO" panose="020F0600000000000000" pitchFamily="50" charset="-128"/>
              </a:rPr>
              <a:t>-</a:t>
            </a:r>
            <a:r>
              <a:rPr lang="ja-JP" altLang="en-US" sz="1333" dirty="0">
                <a:solidFill>
                  <a:schemeClr val="tx1"/>
                </a:solidFill>
                <a:latin typeface="HG丸ｺﾞｼｯｸM-PRO" panose="020F0600000000000000" pitchFamily="50" charset="-128"/>
                <a:ea typeface="HG丸ｺﾞｼｯｸM-PRO" panose="020F0600000000000000" pitchFamily="50" charset="-128"/>
              </a:rPr>
              <a:t>②）</a:t>
            </a:r>
          </a:p>
        </p:txBody>
      </p:sp>
      <p:sp>
        <p:nvSpPr>
          <p:cNvPr id="36" name="角丸四角形 35"/>
          <p:cNvSpPr/>
          <p:nvPr/>
        </p:nvSpPr>
        <p:spPr>
          <a:xfrm>
            <a:off x="251520" y="4797152"/>
            <a:ext cx="2838208" cy="288032"/>
          </a:xfrm>
          <a:prstGeom prst="roundRect">
            <a:avLst>
              <a:gd name="adj" fmla="val 44886"/>
            </a:avLst>
          </a:prstGeom>
          <a:solidFill>
            <a:srgbClr val="D9F6EC"/>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ja-JP"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納税額計算の原則（一般課税）</a:t>
            </a:r>
          </a:p>
        </p:txBody>
      </p:sp>
      <p:sp>
        <p:nvSpPr>
          <p:cNvPr id="37" name="正方形/長方形 36"/>
          <p:cNvSpPr/>
          <p:nvPr/>
        </p:nvSpPr>
        <p:spPr>
          <a:xfrm>
            <a:off x="3578750" y="5146223"/>
            <a:ext cx="1248139" cy="1632181"/>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333" dirty="0">
                <a:solidFill>
                  <a:schemeClr val="tx1"/>
                </a:solidFill>
                <a:latin typeface="HG丸ｺﾞｼｯｸM-PRO" panose="020F0600000000000000" pitchFamily="50" charset="-128"/>
                <a:ea typeface="HG丸ｺﾞｼｯｸM-PRO" panose="020F0600000000000000" pitchFamily="50" charset="-128"/>
              </a:rPr>
              <a:t>課税売上げに係る消費税額</a:t>
            </a:r>
            <a:endParaRPr kumimoji="1"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（①）</a:t>
            </a:r>
            <a:endParaRPr kumimoji="1" lang="ja-JP" altLang="en-US" sz="1333" dirty="0">
              <a:solidFill>
                <a:schemeClr val="tx1"/>
              </a:solidFill>
              <a:latin typeface="HG丸ｺﾞｼｯｸM-PRO" panose="020F0600000000000000" pitchFamily="50" charset="-128"/>
              <a:ea typeface="HG丸ｺﾞｼｯｸM-PRO" panose="020F0600000000000000" pitchFamily="50" charset="-128"/>
            </a:endParaRPr>
          </a:p>
        </p:txBody>
      </p:sp>
      <p:sp>
        <p:nvSpPr>
          <p:cNvPr id="38" name="正方形/長方形 37"/>
          <p:cNvSpPr/>
          <p:nvPr/>
        </p:nvSpPr>
        <p:spPr>
          <a:xfrm>
            <a:off x="5153957" y="5156382"/>
            <a:ext cx="1248139" cy="1152128"/>
          </a:xfrm>
          <a:prstGeom prst="rect">
            <a:avLst/>
          </a:prstGeom>
          <a:solidFill>
            <a:schemeClr val="accent3">
              <a:lumMod val="40000"/>
              <a:lumOff val="60000"/>
            </a:schemeClr>
          </a:solidFill>
        </p:spPr>
        <p:style>
          <a:lnRef idx="0">
            <a:schemeClr val="accent6"/>
          </a:lnRef>
          <a:fillRef idx="3">
            <a:schemeClr val="accent6"/>
          </a:fillRef>
          <a:effectRef idx="3">
            <a:schemeClr val="accent6"/>
          </a:effectRef>
          <a:fontRef idx="minor">
            <a:schemeClr val="lt1"/>
          </a:fontRef>
        </p:style>
        <p:txBody>
          <a:bodyPr rtlCol="0" anchor="ctr"/>
          <a:lstStyle/>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仕入控除</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税額</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067" dirty="0">
                <a:solidFill>
                  <a:schemeClr val="tx1"/>
                </a:solidFill>
                <a:latin typeface="HG丸ｺﾞｼｯｸM-PRO" panose="020F0600000000000000" pitchFamily="50" charset="-128"/>
                <a:ea typeface="HG丸ｺﾞｼｯｸM-PRO" panose="020F0600000000000000" pitchFamily="50" charset="-128"/>
              </a:rPr>
              <a:t>（②＝①</a:t>
            </a:r>
            <a:r>
              <a:rPr lang="en-US" altLang="ja-JP" sz="1067" dirty="0">
                <a:solidFill>
                  <a:schemeClr val="tx1"/>
                </a:solidFill>
                <a:latin typeface="HG丸ｺﾞｼｯｸM-PRO" panose="020F0600000000000000" pitchFamily="50" charset="-128"/>
                <a:ea typeface="HG丸ｺﾞｼｯｸM-PRO" panose="020F0600000000000000" pitchFamily="50" charset="-128"/>
              </a:rPr>
              <a:t>×</a:t>
            </a:r>
            <a:r>
              <a:rPr lang="ja-JP" altLang="en-US" sz="1067" dirty="0">
                <a:solidFill>
                  <a:schemeClr val="tx1"/>
                </a:solidFill>
                <a:latin typeface="HG丸ｺﾞｼｯｸM-PRO" panose="020F0600000000000000" pitchFamily="50" charset="-128"/>
                <a:ea typeface="HG丸ｺﾞｼｯｸM-PRO" panose="020F0600000000000000" pitchFamily="50" charset="-128"/>
              </a:rPr>
              <a:t>「みなし仕入率」）</a:t>
            </a:r>
          </a:p>
        </p:txBody>
      </p:sp>
      <p:sp>
        <p:nvSpPr>
          <p:cNvPr id="39" name="正方形/長方形 38"/>
          <p:cNvSpPr/>
          <p:nvPr/>
        </p:nvSpPr>
        <p:spPr>
          <a:xfrm>
            <a:off x="5155882" y="6323241"/>
            <a:ext cx="1248139" cy="455163"/>
          </a:xfrm>
          <a:prstGeom prst="rect">
            <a:avLst/>
          </a:prstGeom>
          <a:solidFill>
            <a:srgbClr val="FFFF99"/>
          </a:solidFill>
        </p:spPr>
        <p:style>
          <a:lnRef idx="0">
            <a:schemeClr val="accent6"/>
          </a:lnRef>
          <a:fillRef idx="3">
            <a:schemeClr val="accent6"/>
          </a:fillRef>
          <a:effectRef idx="3">
            <a:schemeClr val="accent6"/>
          </a:effectRef>
          <a:fontRef idx="minor">
            <a:schemeClr val="lt1"/>
          </a:fontRef>
        </p:style>
        <p:txBody>
          <a:bodyPr rtlCol="0" anchor="ctr"/>
          <a:lstStyle/>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納税額</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（①</a:t>
            </a:r>
            <a:r>
              <a:rPr lang="en-US" altLang="ja-JP" sz="1333" dirty="0">
                <a:solidFill>
                  <a:schemeClr val="tx1"/>
                </a:solidFill>
                <a:latin typeface="HG丸ｺﾞｼｯｸM-PRO" panose="020F0600000000000000" pitchFamily="50" charset="-128"/>
                <a:ea typeface="HG丸ｺﾞｼｯｸM-PRO" panose="020F0600000000000000" pitchFamily="50" charset="-128"/>
              </a:rPr>
              <a:t>-</a:t>
            </a:r>
            <a:r>
              <a:rPr lang="ja-JP" altLang="en-US" sz="1333" dirty="0">
                <a:solidFill>
                  <a:schemeClr val="tx1"/>
                </a:solidFill>
                <a:latin typeface="HG丸ｺﾞｼｯｸM-PRO" panose="020F0600000000000000" pitchFamily="50" charset="-128"/>
                <a:ea typeface="HG丸ｺﾞｼｯｸM-PRO" panose="020F0600000000000000" pitchFamily="50" charset="-128"/>
              </a:rPr>
              <a:t>②）</a:t>
            </a:r>
          </a:p>
        </p:txBody>
      </p:sp>
      <p:cxnSp>
        <p:nvCxnSpPr>
          <p:cNvPr id="40" name="直線コネクタ 39"/>
          <p:cNvCxnSpPr/>
          <p:nvPr/>
        </p:nvCxnSpPr>
        <p:spPr>
          <a:xfrm>
            <a:off x="4826889" y="6323241"/>
            <a:ext cx="32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4826889" y="6788564"/>
            <a:ext cx="32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2" name="角丸四角形 41"/>
          <p:cNvSpPr/>
          <p:nvPr/>
        </p:nvSpPr>
        <p:spPr>
          <a:xfrm>
            <a:off x="3592463" y="4797152"/>
            <a:ext cx="2838208" cy="288032"/>
          </a:xfrm>
          <a:prstGeom prst="roundRect">
            <a:avLst>
              <a:gd name="adj" fmla="val 44886"/>
            </a:avLst>
          </a:prstGeom>
          <a:solidFill>
            <a:srgbClr val="D9F6EC"/>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ja-JP"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納税額計算の</a:t>
            </a:r>
            <a:r>
              <a:rPr lang="ja-JP" altLang="en-US"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特例</a:t>
            </a:r>
            <a:r>
              <a:rPr lang="ja-JP" altLang="ja-JP"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簡易</a:t>
            </a:r>
            <a:r>
              <a:rPr lang="ja-JP" altLang="ja-JP"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課税）</a:t>
            </a:r>
          </a:p>
        </p:txBody>
      </p:sp>
      <p:sp>
        <p:nvSpPr>
          <p:cNvPr id="43" name="テキスト ボックス 896"/>
          <p:cNvSpPr txBox="1">
            <a:spLocks noChangeArrowheads="1"/>
          </p:cNvSpPr>
          <p:nvPr/>
        </p:nvSpPr>
        <p:spPr bwMode="auto">
          <a:xfrm>
            <a:off x="6732240" y="5119676"/>
            <a:ext cx="2228734" cy="1668887"/>
          </a:xfrm>
          <a:prstGeom prst="rect">
            <a:avLst/>
          </a:prstGeom>
          <a:solidFill>
            <a:srgbClr val="FFFFFF"/>
          </a:solidFill>
          <a:ln w="9525">
            <a:solidFill>
              <a:srgbClr val="000000"/>
            </a:solidFill>
            <a:prstDash val="sysDot"/>
            <a:miter lim="800000"/>
            <a:headEnd/>
            <a:tailEnd/>
          </a:ln>
        </p:spPr>
        <p:txBody>
          <a:bodyPr rot="0" vert="horz" wrap="square" lIns="36000" tIns="11853" rIns="36000" bIns="11853" anchor="t" anchorCtr="0" upright="1">
            <a:noAutofit/>
          </a:bodyPr>
          <a:lstStyle/>
          <a:p>
            <a:pPr algn="ctr">
              <a:lnSpc>
                <a:spcPts val="1600"/>
              </a:lnSpc>
            </a:pPr>
            <a:r>
              <a:rPr lang="ja-JP" altLang="en-US" sz="1067" kern="100" dirty="0">
                <a:latin typeface="HGPｺﾞｼｯｸM" panose="020B0600000000000000" pitchFamily="50" charset="-128"/>
                <a:ea typeface="HGPｺﾞｼｯｸM" panose="020B0600000000000000" pitchFamily="50" charset="-128"/>
                <a:cs typeface="Century"/>
              </a:rPr>
              <a:t>みなし仕入率</a:t>
            </a:r>
            <a:endParaRPr lang="en-US" altLang="ja-JP" sz="1067" kern="100" dirty="0">
              <a:latin typeface="HGPｺﾞｼｯｸM" panose="020B0600000000000000" pitchFamily="50" charset="-128"/>
              <a:ea typeface="HGPｺﾞｼｯｸM" panose="020B0600000000000000" pitchFamily="50" charset="-128"/>
              <a:cs typeface="Century"/>
            </a:endParaRPr>
          </a:p>
          <a:p>
            <a:pPr algn="dist">
              <a:lnSpc>
                <a:spcPts val="1600"/>
              </a:lnSpc>
            </a:pPr>
            <a:r>
              <a:rPr lang="zh-TW" altLang="en-US" sz="1067" kern="100" dirty="0">
                <a:latin typeface="HGPｺﾞｼｯｸM" panose="020B0600000000000000" pitchFamily="50" charset="-128"/>
                <a:ea typeface="HGPｺﾞｼｯｸM" panose="020B0600000000000000" pitchFamily="50" charset="-128"/>
                <a:cs typeface="Century"/>
              </a:rPr>
              <a:t>第</a:t>
            </a:r>
            <a:r>
              <a:rPr lang="ja-JP" altLang="en-US" sz="1067" kern="100" dirty="0">
                <a:latin typeface="HGPｺﾞｼｯｸM" panose="020B0600000000000000" pitchFamily="50" charset="-128"/>
                <a:ea typeface="HGPｺﾞｼｯｸM" panose="020B0600000000000000" pitchFamily="50" charset="-128"/>
                <a:cs typeface="Century"/>
              </a:rPr>
              <a:t>１</a:t>
            </a:r>
            <a:r>
              <a:rPr lang="zh-TW" altLang="en-US" sz="1067" kern="100" dirty="0">
                <a:latin typeface="HGPｺﾞｼｯｸM" panose="020B0600000000000000" pitchFamily="50" charset="-128"/>
                <a:ea typeface="HGPｺﾞｼｯｸM" panose="020B0600000000000000" pitchFamily="50" charset="-128"/>
                <a:cs typeface="Century"/>
              </a:rPr>
              <a:t>種事業（卸売業）</a:t>
            </a:r>
            <a:r>
              <a:rPr lang="ja-JP" altLang="en-US" sz="1067" kern="100" dirty="0">
                <a:latin typeface="HGPｺﾞｼｯｸM" panose="020B0600000000000000" pitchFamily="50" charset="-128"/>
                <a:ea typeface="HGPｺﾞｼｯｸM" panose="020B0600000000000000" pitchFamily="50" charset="-128"/>
                <a:cs typeface="Century"/>
              </a:rPr>
              <a:t>　　　　</a:t>
            </a:r>
            <a:r>
              <a:rPr lang="ja-JP" altLang="en-US" sz="1067" kern="100" dirty="0" smtClean="0">
                <a:latin typeface="HGPｺﾞｼｯｸM" panose="020B0600000000000000" pitchFamily="50" charset="-128"/>
                <a:ea typeface="HGPｺﾞｼｯｸM" panose="020B0600000000000000" pitchFamily="50" charset="-128"/>
                <a:cs typeface="Century"/>
              </a:rPr>
              <a:t>　</a:t>
            </a:r>
            <a:r>
              <a:rPr lang="ja-JP" altLang="en-US" sz="1067" kern="100" dirty="0">
                <a:latin typeface="HGPｺﾞｼｯｸM" panose="020B0600000000000000" pitchFamily="50" charset="-128"/>
                <a:ea typeface="HGPｺﾞｼｯｸM" panose="020B0600000000000000" pitchFamily="50" charset="-128"/>
                <a:cs typeface="Century"/>
              </a:rPr>
              <a:t>　 </a:t>
            </a:r>
            <a:r>
              <a:rPr lang="en-US" altLang="ja-JP" sz="1067" kern="100" dirty="0">
                <a:latin typeface="HGPｺﾞｼｯｸM" panose="020B0600000000000000" pitchFamily="50" charset="-128"/>
                <a:ea typeface="HGPｺﾞｼｯｸM" panose="020B0600000000000000" pitchFamily="50" charset="-128"/>
                <a:cs typeface="Century"/>
              </a:rPr>
              <a:t>90</a:t>
            </a:r>
            <a:r>
              <a:rPr lang="ja-JP" altLang="en-US" sz="1067" kern="100" dirty="0">
                <a:latin typeface="HGPｺﾞｼｯｸM" panose="020B0600000000000000" pitchFamily="50" charset="-128"/>
                <a:ea typeface="HGPｺﾞｼｯｸM" panose="020B0600000000000000" pitchFamily="50" charset="-128"/>
                <a:cs typeface="Century"/>
              </a:rPr>
              <a:t>％</a:t>
            </a:r>
          </a:p>
          <a:p>
            <a:pPr algn="dist">
              <a:lnSpc>
                <a:spcPts val="1600"/>
              </a:lnSpc>
            </a:pPr>
            <a:r>
              <a:rPr lang="zh-TW" altLang="en-US" sz="1067" kern="100" dirty="0">
                <a:latin typeface="HGPｺﾞｼｯｸM" panose="020B0600000000000000" pitchFamily="50" charset="-128"/>
                <a:ea typeface="HGPｺﾞｼｯｸM" panose="020B0600000000000000" pitchFamily="50" charset="-128"/>
                <a:cs typeface="Century"/>
              </a:rPr>
              <a:t>第</a:t>
            </a:r>
            <a:r>
              <a:rPr lang="ja-JP" altLang="en-US" sz="1067" kern="100" dirty="0">
                <a:latin typeface="HGPｺﾞｼｯｸM" panose="020B0600000000000000" pitchFamily="50" charset="-128"/>
                <a:ea typeface="HGPｺﾞｼｯｸM" panose="020B0600000000000000" pitchFamily="50" charset="-128"/>
                <a:cs typeface="Century"/>
              </a:rPr>
              <a:t>２</a:t>
            </a:r>
            <a:r>
              <a:rPr lang="zh-TW" altLang="en-US" sz="1067" kern="100" dirty="0">
                <a:latin typeface="HGPｺﾞｼｯｸM" panose="020B0600000000000000" pitchFamily="50" charset="-128"/>
                <a:ea typeface="HGPｺﾞｼｯｸM" panose="020B0600000000000000" pitchFamily="50" charset="-128"/>
                <a:cs typeface="Century"/>
              </a:rPr>
              <a:t>種事業（小売業）</a:t>
            </a:r>
            <a:r>
              <a:rPr lang="ja-JP" altLang="en-US" sz="1067" kern="100" dirty="0">
                <a:latin typeface="HGPｺﾞｼｯｸM" panose="020B0600000000000000" pitchFamily="50" charset="-128"/>
                <a:ea typeface="HGPｺﾞｼｯｸM" panose="020B0600000000000000" pitchFamily="50" charset="-128"/>
                <a:cs typeface="Century"/>
              </a:rPr>
              <a:t>　　　　</a:t>
            </a:r>
            <a:r>
              <a:rPr lang="ja-JP" altLang="en-US" sz="1067" kern="100" dirty="0" smtClean="0">
                <a:latin typeface="HGPｺﾞｼｯｸM" panose="020B0600000000000000" pitchFamily="50" charset="-128"/>
                <a:ea typeface="HGPｺﾞｼｯｸM" panose="020B0600000000000000" pitchFamily="50" charset="-128"/>
                <a:cs typeface="Century"/>
              </a:rPr>
              <a:t>　</a:t>
            </a:r>
            <a:r>
              <a:rPr lang="ja-JP" altLang="en-US" sz="1067" kern="100" dirty="0">
                <a:latin typeface="HGPｺﾞｼｯｸM" panose="020B0600000000000000" pitchFamily="50" charset="-128"/>
                <a:ea typeface="HGPｺﾞｼｯｸM" panose="020B0600000000000000" pitchFamily="50" charset="-128"/>
                <a:cs typeface="Century"/>
              </a:rPr>
              <a:t>　　</a:t>
            </a:r>
            <a:r>
              <a:rPr lang="en-US" altLang="ja-JP" sz="1067" kern="100" dirty="0" smtClean="0">
                <a:latin typeface="HGPｺﾞｼｯｸM" panose="020B0600000000000000" pitchFamily="50" charset="-128"/>
                <a:ea typeface="HGPｺﾞｼｯｸM" panose="020B0600000000000000" pitchFamily="50" charset="-128"/>
                <a:cs typeface="Century"/>
              </a:rPr>
              <a:t>80</a:t>
            </a:r>
            <a:r>
              <a:rPr lang="ja-JP" altLang="en-US" sz="1067" kern="100" dirty="0">
                <a:latin typeface="HGPｺﾞｼｯｸM" panose="020B0600000000000000" pitchFamily="50" charset="-128"/>
                <a:ea typeface="HGPｺﾞｼｯｸM" panose="020B0600000000000000" pitchFamily="50" charset="-128"/>
                <a:cs typeface="Century"/>
              </a:rPr>
              <a:t>％</a:t>
            </a:r>
          </a:p>
          <a:p>
            <a:pPr algn="dist">
              <a:lnSpc>
                <a:spcPts val="1600"/>
              </a:lnSpc>
            </a:pPr>
            <a:r>
              <a:rPr lang="zh-TW" altLang="en-US" sz="1067" kern="100" dirty="0">
                <a:latin typeface="HGPｺﾞｼｯｸM" panose="020B0600000000000000" pitchFamily="50" charset="-128"/>
                <a:ea typeface="HGPｺﾞｼｯｸM" panose="020B0600000000000000" pitchFamily="50" charset="-128"/>
                <a:cs typeface="Century"/>
              </a:rPr>
              <a:t>第</a:t>
            </a:r>
            <a:r>
              <a:rPr lang="ja-JP" altLang="en-US" sz="1067" kern="100" dirty="0">
                <a:latin typeface="HGPｺﾞｼｯｸM" panose="020B0600000000000000" pitchFamily="50" charset="-128"/>
                <a:ea typeface="HGPｺﾞｼｯｸM" panose="020B0600000000000000" pitchFamily="50" charset="-128"/>
                <a:cs typeface="Century"/>
              </a:rPr>
              <a:t>３</a:t>
            </a:r>
            <a:r>
              <a:rPr lang="zh-TW" altLang="en-US" sz="1067" kern="100" dirty="0">
                <a:latin typeface="HGPｺﾞｼｯｸM" panose="020B0600000000000000" pitchFamily="50" charset="-128"/>
                <a:ea typeface="HGPｺﾞｼｯｸM" panose="020B0600000000000000" pitchFamily="50" charset="-128"/>
                <a:cs typeface="Century"/>
              </a:rPr>
              <a:t>種事業（製造業等）</a:t>
            </a:r>
            <a:r>
              <a:rPr lang="ja-JP" altLang="en-US" sz="1067" kern="100" dirty="0">
                <a:latin typeface="HGPｺﾞｼｯｸM" panose="020B0600000000000000" pitchFamily="50" charset="-128"/>
                <a:ea typeface="HGPｺﾞｼｯｸM" panose="020B0600000000000000" pitchFamily="50" charset="-128"/>
                <a:cs typeface="Century"/>
              </a:rPr>
              <a:t>　　　</a:t>
            </a:r>
            <a:r>
              <a:rPr lang="ja-JP" altLang="en-US" sz="1067" kern="100" dirty="0" smtClean="0">
                <a:latin typeface="HGPｺﾞｼｯｸM" panose="020B0600000000000000" pitchFamily="50" charset="-128"/>
                <a:ea typeface="HGPｺﾞｼｯｸM" panose="020B0600000000000000" pitchFamily="50" charset="-128"/>
                <a:cs typeface="Century"/>
              </a:rPr>
              <a:t>　</a:t>
            </a:r>
            <a:r>
              <a:rPr lang="ja-JP" altLang="en-US" sz="1067" kern="100" dirty="0">
                <a:latin typeface="HGPｺﾞｼｯｸM" panose="020B0600000000000000" pitchFamily="50" charset="-128"/>
                <a:ea typeface="HGPｺﾞｼｯｸM" panose="020B0600000000000000" pitchFamily="50" charset="-128"/>
                <a:cs typeface="Century"/>
              </a:rPr>
              <a:t>　</a:t>
            </a:r>
            <a:r>
              <a:rPr lang="en-US" altLang="ja-JP" sz="1067" kern="100" dirty="0" smtClean="0">
                <a:latin typeface="HGPｺﾞｼｯｸM" panose="020B0600000000000000" pitchFamily="50" charset="-128"/>
                <a:ea typeface="HGPｺﾞｼｯｸM" panose="020B0600000000000000" pitchFamily="50" charset="-128"/>
                <a:cs typeface="Century"/>
              </a:rPr>
              <a:t>70</a:t>
            </a:r>
            <a:r>
              <a:rPr lang="ja-JP" altLang="en-US" sz="1067" kern="100" dirty="0">
                <a:latin typeface="HGPｺﾞｼｯｸM" panose="020B0600000000000000" pitchFamily="50" charset="-128"/>
                <a:ea typeface="HGPｺﾞｼｯｸM" panose="020B0600000000000000" pitchFamily="50" charset="-128"/>
                <a:cs typeface="Century"/>
              </a:rPr>
              <a:t>％</a:t>
            </a:r>
          </a:p>
          <a:p>
            <a:pPr algn="dist">
              <a:lnSpc>
                <a:spcPts val="1600"/>
              </a:lnSpc>
            </a:pPr>
            <a:r>
              <a:rPr lang="zh-TW" altLang="en-US" sz="1067" kern="100" dirty="0">
                <a:latin typeface="HGPｺﾞｼｯｸM" panose="020B0600000000000000" pitchFamily="50" charset="-128"/>
                <a:ea typeface="HGPｺﾞｼｯｸM" panose="020B0600000000000000" pitchFamily="50" charset="-128"/>
                <a:cs typeface="Century"/>
              </a:rPr>
              <a:t>第</a:t>
            </a:r>
            <a:r>
              <a:rPr lang="ja-JP" altLang="en-US" sz="1067" kern="100" dirty="0">
                <a:latin typeface="HGPｺﾞｼｯｸM" panose="020B0600000000000000" pitchFamily="50" charset="-128"/>
                <a:ea typeface="HGPｺﾞｼｯｸM" panose="020B0600000000000000" pitchFamily="50" charset="-128"/>
                <a:cs typeface="Century"/>
              </a:rPr>
              <a:t>４</a:t>
            </a:r>
            <a:r>
              <a:rPr lang="zh-TW" altLang="en-US" sz="1067" kern="100" dirty="0">
                <a:latin typeface="HGPｺﾞｼｯｸM" panose="020B0600000000000000" pitchFamily="50" charset="-128"/>
                <a:ea typeface="HGPｺﾞｼｯｸM" panose="020B0600000000000000" pitchFamily="50" charset="-128"/>
                <a:cs typeface="Century"/>
              </a:rPr>
              <a:t>種</a:t>
            </a:r>
            <a:r>
              <a:rPr lang="zh-TW" altLang="en-US" sz="1067" kern="100" dirty="0" smtClean="0">
                <a:latin typeface="HGPｺﾞｼｯｸM" panose="020B0600000000000000" pitchFamily="50" charset="-128"/>
                <a:ea typeface="HGPｺﾞｼｯｸM" panose="020B0600000000000000" pitchFamily="50" charset="-128"/>
                <a:cs typeface="Century"/>
              </a:rPr>
              <a:t>事業</a:t>
            </a:r>
            <a:r>
              <a:rPr lang="ja-JP" altLang="en-US" sz="1067" kern="100" dirty="0">
                <a:latin typeface="HGPｺﾞｼｯｸM" panose="020B0600000000000000" pitchFamily="50" charset="-128"/>
                <a:ea typeface="HGPｺﾞｼｯｸM" panose="020B0600000000000000" pitchFamily="50" charset="-128"/>
                <a:cs typeface="Century"/>
              </a:rPr>
              <a:t>　　　</a:t>
            </a:r>
            <a:r>
              <a:rPr lang="ja-JP" altLang="en-US" sz="1067" kern="100" dirty="0" smtClean="0">
                <a:latin typeface="HGPｺﾞｼｯｸM" panose="020B0600000000000000" pitchFamily="50" charset="-128"/>
                <a:ea typeface="HGPｺﾞｼｯｸM" panose="020B0600000000000000" pitchFamily="50" charset="-128"/>
                <a:cs typeface="Century"/>
              </a:rPr>
              <a:t>　　　　　　　</a:t>
            </a:r>
            <a:r>
              <a:rPr lang="ja-JP" altLang="en-US" sz="1067" kern="100" dirty="0">
                <a:latin typeface="HGPｺﾞｼｯｸM" panose="020B0600000000000000" pitchFamily="50" charset="-128"/>
                <a:ea typeface="HGPｺﾞｼｯｸM" panose="020B0600000000000000" pitchFamily="50" charset="-128"/>
                <a:cs typeface="Century"/>
              </a:rPr>
              <a:t>　</a:t>
            </a:r>
            <a:r>
              <a:rPr lang="ja-JP" altLang="en-US" sz="1067" kern="100" dirty="0" smtClean="0">
                <a:latin typeface="HGPｺﾞｼｯｸM" panose="020B0600000000000000" pitchFamily="50" charset="-128"/>
                <a:ea typeface="HGPｺﾞｼｯｸM" panose="020B0600000000000000" pitchFamily="50" charset="-128"/>
                <a:cs typeface="Century"/>
              </a:rPr>
              <a:t>　 </a:t>
            </a:r>
            <a:r>
              <a:rPr lang="en-US" altLang="ja-JP" sz="1067" kern="100" dirty="0">
                <a:latin typeface="HGPｺﾞｼｯｸM" panose="020B0600000000000000" pitchFamily="50" charset="-128"/>
                <a:ea typeface="HGPｺﾞｼｯｸM" panose="020B0600000000000000" pitchFamily="50" charset="-128"/>
                <a:cs typeface="Century"/>
              </a:rPr>
              <a:t>60</a:t>
            </a:r>
            <a:r>
              <a:rPr lang="ja-JP" altLang="en-US" sz="1067" kern="100" dirty="0" smtClean="0">
                <a:latin typeface="HGPｺﾞｼｯｸM" panose="020B0600000000000000" pitchFamily="50" charset="-128"/>
                <a:ea typeface="HGPｺﾞｼｯｸM" panose="020B0600000000000000" pitchFamily="50" charset="-128"/>
                <a:cs typeface="Century"/>
              </a:rPr>
              <a:t>％</a:t>
            </a:r>
            <a:endParaRPr lang="en-US" altLang="ja-JP" sz="1067" kern="100" dirty="0" smtClean="0">
              <a:latin typeface="HGPｺﾞｼｯｸM" panose="020B0600000000000000" pitchFamily="50" charset="-128"/>
              <a:ea typeface="HGPｺﾞｼｯｸM" panose="020B0600000000000000" pitchFamily="50" charset="-128"/>
              <a:cs typeface="Century"/>
            </a:endParaRPr>
          </a:p>
          <a:p>
            <a:pPr>
              <a:lnSpc>
                <a:spcPts val="1600"/>
              </a:lnSpc>
            </a:pPr>
            <a:r>
              <a:rPr lang="zh-TW" altLang="en-US" sz="1067" kern="100" dirty="0">
                <a:latin typeface="HGPｺﾞｼｯｸM" panose="020B0600000000000000" pitchFamily="50" charset="-128"/>
                <a:ea typeface="HGPｺﾞｼｯｸM" panose="020B0600000000000000" pitchFamily="50" charset="-128"/>
                <a:cs typeface="Century"/>
              </a:rPr>
              <a:t>（第</a:t>
            </a:r>
            <a:r>
              <a:rPr lang="ja-JP" altLang="en-US" sz="1067" kern="100" dirty="0">
                <a:latin typeface="HGPｺﾞｼｯｸM" panose="020B0600000000000000" pitchFamily="50" charset="-128"/>
                <a:ea typeface="HGPｺﾞｼｯｸM" panose="020B0600000000000000" pitchFamily="50" charset="-128"/>
                <a:cs typeface="Century"/>
              </a:rPr>
              <a:t>１</a:t>
            </a:r>
            <a:r>
              <a:rPr lang="zh-TW" altLang="en-US" sz="1067" kern="100" dirty="0">
                <a:latin typeface="HGPｺﾞｼｯｸM" panose="020B0600000000000000" pitchFamily="50" charset="-128"/>
                <a:ea typeface="HGPｺﾞｼｯｸM" panose="020B0600000000000000" pitchFamily="50" charset="-128"/>
                <a:cs typeface="Century"/>
              </a:rPr>
              <a:t>～</a:t>
            </a:r>
            <a:r>
              <a:rPr lang="ja-JP" altLang="en-US" sz="1067" kern="100" dirty="0">
                <a:latin typeface="HGPｺﾞｼｯｸM" panose="020B0600000000000000" pitchFamily="50" charset="-128"/>
                <a:ea typeface="HGPｺﾞｼｯｸM" panose="020B0600000000000000" pitchFamily="50" charset="-128"/>
                <a:cs typeface="Century"/>
              </a:rPr>
              <a:t>３</a:t>
            </a:r>
            <a:r>
              <a:rPr lang="zh-TW" altLang="en-US" sz="1067" kern="100" dirty="0">
                <a:latin typeface="HGPｺﾞｼｯｸM" panose="020B0600000000000000" pitchFamily="50" charset="-128"/>
                <a:ea typeface="HGPｺﾞｼｯｸM" panose="020B0600000000000000" pitchFamily="50" charset="-128"/>
                <a:cs typeface="Century"/>
              </a:rPr>
              <a:t>、</a:t>
            </a:r>
            <a:r>
              <a:rPr lang="ja-JP" altLang="en-US" sz="1067" kern="100" dirty="0">
                <a:latin typeface="HGPｺﾞｼｯｸM" panose="020B0600000000000000" pitchFamily="50" charset="-128"/>
                <a:ea typeface="HGPｺﾞｼｯｸM" panose="020B0600000000000000" pitchFamily="50" charset="-128"/>
                <a:cs typeface="Century"/>
              </a:rPr>
              <a:t>５</a:t>
            </a:r>
            <a:r>
              <a:rPr lang="zh-TW" altLang="en-US" sz="1067" kern="100" dirty="0">
                <a:latin typeface="HGPｺﾞｼｯｸM" panose="020B0600000000000000" pitchFamily="50" charset="-128"/>
                <a:ea typeface="HGPｺﾞｼｯｸM" panose="020B0600000000000000" pitchFamily="50" charset="-128"/>
                <a:cs typeface="Century"/>
              </a:rPr>
              <a:t>種事業以外）</a:t>
            </a:r>
            <a:endParaRPr lang="ja-JP" altLang="en-US" sz="1067" kern="100" dirty="0">
              <a:latin typeface="HGPｺﾞｼｯｸM" panose="020B0600000000000000" pitchFamily="50" charset="-128"/>
              <a:ea typeface="HGPｺﾞｼｯｸM" panose="020B0600000000000000" pitchFamily="50" charset="-128"/>
              <a:cs typeface="Century"/>
            </a:endParaRPr>
          </a:p>
          <a:p>
            <a:pPr algn="dist">
              <a:lnSpc>
                <a:spcPts val="1600"/>
              </a:lnSpc>
            </a:pPr>
            <a:r>
              <a:rPr lang="ja-JP" altLang="en-US" sz="1067" kern="100" dirty="0">
                <a:latin typeface="HGPｺﾞｼｯｸM" panose="020B0600000000000000" pitchFamily="50" charset="-128"/>
                <a:ea typeface="HGPｺﾞｼｯｸM" panose="020B0600000000000000" pitchFamily="50" charset="-128"/>
                <a:cs typeface="Century"/>
              </a:rPr>
              <a:t>第５種事業（金融業、保険業</a:t>
            </a:r>
            <a:r>
              <a:rPr lang="ja-JP" altLang="en-US" sz="1067" kern="100" dirty="0" smtClean="0">
                <a:latin typeface="HGPｺﾞｼｯｸM" panose="020B0600000000000000" pitchFamily="50" charset="-128"/>
                <a:ea typeface="HGPｺﾞｼｯｸM" panose="020B0600000000000000" pitchFamily="50" charset="-128"/>
                <a:cs typeface="Century"/>
              </a:rPr>
              <a:t>）</a:t>
            </a:r>
            <a:r>
              <a:rPr lang="ja-JP" altLang="en-US" sz="1067" kern="100" dirty="0">
                <a:latin typeface="HGPｺﾞｼｯｸM" panose="020B0600000000000000" pitchFamily="50" charset="-128"/>
                <a:ea typeface="HGPｺﾞｼｯｸM" panose="020B0600000000000000" pitchFamily="50" charset="-128"/>
                <a:cs typeface="Century"/>
              </a:rPr>
              <a:t>　</a:t>
            </a:r>
            <a:r>
              <a:rPr lang="en-US" altLang="ja-JP" sz="1067" kern="100" dirty="0">
                <a:latin typeface="HGPｺﾞｼｯｸM" panose="020B0600000000000000" pitchFamily="50" charset="-128"/>
                <a:ea typeface="HGPｺﾞｼｯｸM" panose="020B0600000000000000" pitchFamily="50" charset="-128"/>
                <a:cs typeface="Century"/>
              </a:rPr>
              <a:t>50</a:t>
            </a:r>
            <a:r>
              <a:rPr lang="ja-JP" altLang="en-US" sz="1067" kern="100" dirty="0">
                <a:latin typeface="HGPｺﾞｼｯｸM" panose="020B0600000000000000" pitchFamily="50" charset="-128"/>
                <a:ea typeface="HGPｺﾞｼｯｸM" panose="020B0600000000000000" pitchFamily="50" charset="-128"/>
                <a:cs typeface="Century"/>
              </a:rPr>
              <a:t>％</a:t>
            </a:r>
          </a:p>
          <a:p>
            <a:pPr algn="dist">
              <a:lnSpc>
                <a:spcPts val="1600"/>
              </a:lnSpc>
            </a:pPr>
            <a:r>
              <a:rPr lang="ja-JP" altLang="en-US" sz="1067" kern="100" dirty="0">
                <a:latin typeface="HGPｺﾞｼｯｸM" panose="020B0600000000000000" pitchFamily="50" charset="-128"/>
                <a:ea typeface="HGPｺﾞｼｯｸM" panose="020B0600000000000000" pitchFamily="50" charset="-128"/>
                <a:cs typeface="Century"/>
              </a:rPr>
              <a:t>第６種事業（不動産業）　　　　　</a:t>
            </a:r>
            <a:r>
              <a:rPr lang="en-US" altLang="ja-JP" sz="1067" kern="100" dirty="0">
                <a:latin typeface="HGPｺﾞｼｯｸM" panose="020B0600000000000000" pitchFamily="50" charset="-128"/>
                <a:ea typeface="HGPｺﾞｼｯｸM" panose="020B0600000000000000" pitchFamily="50" charset="-128"/>
                <a:cs typeface="Century"/>
              </a:rPr>
              <a:t>40</a:t>
            </a:r>
            <a:r>
              <a:rPr lang="ja-JP" altLang="en-US" sz="1067" kern="100" dirty="0">
                <a:latin typeface="HGPｺﾞｼｯｸM" panose="020B0600000000000000" pitchFamily="50" charset="-128"/>
                <a:ea typeface="HGPｺﾞｼｯｸM" panose="020B0600000000000000" pitchFamily="50" charset="-128"/>
                <a:cs typeface="Century"/>
              </a:rPr>
              <a:t>％</a:t>
            </a:r>
          </a:p>
        </p:txBody>
      </p:sp>
    </p:spTree>
    <p:extLst>
      <p:ext uri="{BB962C8B-B14F-4D97-AF65-F5344CB8AC3E}">
        <p14:creationId xmlns:p14="http://schemas.microsoft.com/office/powerpoint/2010/main" val="34163403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４．消費税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731212460"/>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７．消費税の会計処理</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4245245697"/>
              </p:ext>
            </p:extLst>
          </p:nvPr>
        </p:nvGraphicFramePr>
        <p:xfrm>
          <a:off x="179512" y="3659648"/>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８．消費税の逆進性</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44" name="正方形/長方形 43"/>
          <p:cNvSpPr/>
          <p:nvPr/>
        </p:nvSpPr>
        <p:spPr>
          <a:xfrm>
            <a:off x="443542" y="908720"/>
            <a:ext cx="8256917" cy="605294"/>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消費税の会計処理は、税込経理と税抜経理があります。いずれの方法を選択するかは事業者の任意です。また、会計処理は原則として、すべての取引について同じ方式の会計処理により行います。</a:t>
            </a:r>
          </a:p>
        </p:txBody>
      </p:sp>
      <p:graphicFrame>
        <p:nvGraphicFramePr>
          <p:cNvPr id="45" name="表 44"/>
          <p:cNvGraphicFramePr>
            <a:graphicFrameLocks noGrp="1"/>
          </p:cNvGraphicFramePr>
          <p:nvPr>
            <p:extLst>
              <p:ext uri="{D42A27DB-BD31-4B8C-83A1-F6EECF244321}">
                <p14:modId xmlns:p14="http://schemas.microsoft.com/office/powerpoint/2010/main" val="3761176999"/>
              </p:ext>
            </p:extLst>
          </p:nvPr>
        </p:nvGraphicFramePr>
        <p:xfrm>
          <a:off x="635563" y="1577886"/>
          <a:ext cx="7872875" cy="1106471"/>
        </p:xfrm>
        <a:graphic>
          <a:graphicData uri="http://schemas.openxmlformats.org/drawingml/2006/table">
            <a:tbl>
              <a:tblPr firstRow="1" firstCol="1" bandRow="1">
                <a:tableStyleId>{5C22544A-7EE6-4342-B048-85BDC9FD1C3A}</a:tableStyleId>
              </a:tblPr>
              <a:tblGrid>
                <a:gridCol w="1344943">
                  <a:extLst>
                    <a:ext uri="{9D8B030D-6E8A-4147-A177-3AD203B41FA5}">
                      <a16:colId xmlns:a16="http://schemas.microsoft.com/office/drawing/2014/main" val="20000"/>
                    </a:ext>
                  </a:extLst>
                </a:gridCol>
                <a:gridCol w="3154069">
                  <a:extLst>
                    <a:ext uri="{9D8B030D-6E8A-4147-A177-3AD203B41FA5}">
                      <a16:colId xmlns:a16="http://schemas.microsoft.com/office/drawing/2014/main" val="20001"/>
                    </a:ext>
                  </a:extLst>
                </a:gridCol>
                <a:gridCol w="3373863">
                  <a:extLst>
                    <a:ext uri="{9D8B030D-6E8A-4147-A177-3AD203B41FA5}">
                      <a16:colId xmlns:a16="http://schemas.microsoft.com/office/drawing/2014/main" val="20002"/>
                    </a:ext>
                  </a:extLst>
                </a:gridCol>
              </a:tblGrid>
              <a:tr h="266603">
                <a:tc>
                  <a:txBody>
                    <a:bodyPr/>
                    <a:lstStyle/>
                    <a:p>
                      <a:pPr algn="ctr">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区分</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税込経理</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sz="1200" b="0" kern="100">
                          <a:solidFill>
                            <a:schemeClr val="tx1"/>
                          </a:solidFill>
                          <a:effectLst/>
                          <a:latin typeface="UD デジタル 教科書体 NP-R" panose="02020400000000000000" pitchFamily="18" charset="-128"/>
                          <a:ea typeface="UD デジタル 教科書体 NP-R" panose="02020400000000000000" pitchFamily="18" charset="-128"/>
                        </a:rPr>
                        <a:t>税抜経理</a:t>
                      </a:r>
                      <a:endParaRPr lang="ja-JP" sz="12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408892">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経理方法</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1">
                        <a:lumMod val="60000"/>
                        <a:lumOff val="40000"/>
                      </a:schemeClr>
                    </a:solidFill>
                  </a:tcPr>
                </a:tc>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消費税額と取引の対価の額を区分しない経理方式。</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消費税額と取引の対価の額を区分する経理方式。</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430976">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特徴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1">
                        <a:lumMod val="60000"/>
                        <a:lumOff val="40000"/>
                      </a:schemeClr>
                    </a:solidFill>
                  </a:tcPr>
                </a:tc>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事業の損益は消費税によって影響されますが、税抜計算の必要はありません。</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rgbClr val="ECFAF5"/>
                    </a:solidFill>
                  </a:tcPr>
                </a:tc>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事業の損益は消費税額によって影響されませんが、税抜計算の手数がかかります。</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rgbClr val="ECFAF5"/>
                    </a:solidFill>
                  </a:tcPr>
                </a:tc>
                <a:extLst>
                  <a:ext uri="{0D108BD9-81ED-4DB2-BD59-A6C34878D82A}">
                    <a16:rowId xmlns:a16="http://schemas.microsoft.com/office/drawing/2014/main" val="10002"/>
                  </a:ext>
                </a:extLst>
              </a:tr>
            </a:tbl>
          </a:graphicData>
        </a:graphic>
      </p:graphicFrame>
      <p:sp>
        <p:nvSpPr>
          <p:cNvPr id="46" name="正方形/長方形 45"/>
          <p:cNvSpPr/>
          <p:nvPr/>
        </p:nvSpPr>
        <p:spPr>
          <a:xfrm>
            <a:off x="443542" y="4077072"/>
            <a:ext cx="8256917" cy="188769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の逆進性とは、所得の多寡にかかわらず消費税は同じ割合であるため、相対的に所得の少ない者の負担が大きくなるという考え方です。消費税の負担額が増えるということではなく、所得に占める割合の問題で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例えば、１人分の食費が</a:t>
            </a:r>
            <a:r>
              <a:rPr lang="en-US" altLang="ja-JP" sz="1400" dirty="0">
                <a:latin typeface="UD デジタル 教科書体 NP-R" panose="02020400000000000000" pitchFamily="18" charset="-128"/>
                <a:ea typeface="UD デジタル 教科書体 NP-R" panose="02020400000000000000" pitchFamily="18" charset="-128"/>
              </a:rPr>
              <a:t>100</a:t>
            </a:r>
            <a:r>
              <a:rPr lang="ja-JP" altLang="en-US" sz="1400" dirty="0">
                <a:latin typeface="UD デジタル 教科書体 NP-R" panose="02020400000000000000" pitchFamily="18" charset="-128"/>
                <a:ea typeface="UD デジタル 教科書体 NP-R" panose="02020400000000000000" pitchFamily="18" charset="-128"/>
              </a:rPr>
              <a:t>万円の場合、所得</a:t>
            </a:r>
            <a:r>
              <a:rPr lang="en-US" altLang="ja-JP" sz="1400" dirty="0">
                <a:latin typeface="UD デジタル 教科書体 NP-R" panose="02020400000000000000" pitchFamily="18" charset="-128"/>
                <a:ea typeface="UD デジタル 教科書体 NP-R" panose="02020400000000000000" pitchFamily="18" charset="-128"/>
              </a:rPr>
              <a:t>1,000</a:t>
            </a:r>
            <a:r>
              <a:rPr lang="ja-JP" altLang="en-US" sz="1400" dirty="0">
                <a:latin typeface="UD デジタル 教科書体 NP-R" panose="02020400000000000000" pitchFamily="18" charset="-128"/>
                <a:ea typeface="UD デジタル 教科書体 NP-R" panose="02020400000000000000" pitchFamily="18" charset="-128"/>
              </a:rPr>
              <a:t>万円の人にとっては所得に占める食費の割合は</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％ですが、所得</a:t>
            </a:r>
            <a:r>
              <a:rPr lang="en-US" altLang="ja-JP" sz="1400" dirty="0">
                <a:latin typeface="UD デジタル 教科書体 NP-R" panose="02020400000000000000" pitchFamily="18" charset="-128"/>
                <a:ea typeface="UD デジタル 教科書体 NP-R" panose="02020400000000000000" pitchFamily="18" charset="-128"/>
              </a:rPr>
              <a:t>500</a:t>
            </a:r>
            <a:r>
              <a:rPr lang="ja-JP" altLang="en-US" sz="1400" dirty="0">
                <a:latin typeface="UD デジタル 教科書体 NP-R" panose="02020400000000000000" pitchFamily="18" charset="-128"/>
                <a:ea typeface="UD デジタル 教科書体 NP-R" panose="02020400000000000000" pitchFamily="18" charset="-128"/>
              </a:rPr>
              <a:t>万円の人は</a:t>
            </a:r>
            <a:r>
              <a:rPr lang="en-US" altLang="ja-JP" sz="1400" dirty="0">
                <a:latin typeface="UD デジタル 教科書体 NP-R" panose="02020400000000000000" pitchFamily="18" charset="-128"/>
                <a:ea typeface="UD デジタル 教科書体 NP-R" panose="02020400000000000000" pitchFamily="18" charset="-128"/>
              </a:rPr>
              <a:t>20</a:t>
            </a:r>
            <a:r>
              <a:rPr lang="ja-JP" altLang="en-US" sz="1400" dirty="0">
                <a:latin typeface="UD デジタル 教科書体 NP-R" panose="02020400000000000000" pitchFamily="18" charset="-128"/>
                <a:ea typeface="UD デジタル 教科書体 NP-R" panose="02020400000000000000" pitchFamily="18" charset="-128"/>
              </a:rPr>
              <a:t>％になります。 同様の条件で、さらに消費税が</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万円増えた場合を考えると、所得</a:t>
            </a:r>
            <a:r>
              <a:rPr lang="en-US" altLang="ja-JP" sz="1400" dirty="0">
                <a:latin typeface="UD デジタル 教科書体 NP-R" panose="02020400000000000000" pitchFamily="18" charset="-128"/>
                <a:ea typeface="UD デジタル 教科書体 NP-R" panose="02020400000000000000" pitchFamily="18" charset="-128"/>
              </a:rPr>
              <a:t>1,000</a:t>
            </a:r>
            <a:r>
              <a:rPr lang="ja-JP" altLang="en-US" sz="1400" dirty="0">
                <a:latin typeface="UD デジタル 教科書体 NP-R" panose="02020400000000000000" pitchFamily="18" charset="-128"/>
                <a:ea typeface="UD デジタル 教科書体 NP-R" panose="02020400000000000000" pitchFamily="18" charset="-128"/>
              </a:rPr>
              <a:t>万円の人にとっては１％の増加であるのに対して、所得</a:t>
            </a:r>
            <a:r>
              <a:rPr lang="en-US" altLang="ja-JP" sz="1400" dirty="0">
                <a:latin typeface="UD デジタル 教科書体 NP-R" panose="02020400000000000000" pitchFamily="18" charset="-128"/>
                <a:ea typeface="UD デジタル 教科書体 NP-R" panose="02020400000000000000" pitchFamily="18" charset="-128"/>
              </a:rPr>
              <a:t>500</a:t>
            </a:r>
            <a:r>
              <a:rPr lang="ja-JP" altLang="en-US" sz="1400" dirty="0">
                <a:latin typeface="UD デジタル 教科書体 NP-R" panose="02020400000000000000" pitchFamily="18" charset="-128"/>
                <a:ea typeface="UD デジタル 教科書体 NP-R" panose="02020400000000000000" pitchFamily="18" charset="-128"/>
              </a:rPr>
              <a:t>万円の人にとっては２％の増加となり、高額所得者の負担割合が軽くなります。</a:t>
            </a:r>
          </a:p>
        </p:txBody>
      </p:sp>
    </p:spTree>
    <p:extLst>
      <p:ext uri="{BB962C8B-B14F-4D97-AF65-F5344CB8AC3E}">
        <p14:creationId xmlns:p14="http://schemas.microsoft.com/office/powerpoint/2010/main" val="1720553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４．消費税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562109119"/>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９．税区分</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9" name="正方形/長方形 8"/>
          <p:cNvSpPr/>
          <p:nvPr/>
        </p:nvSpPr>
        <p:spPr>
          <a:xfrm>
            <a:off x="443542" y="970076"/>
            <a:ext cx="8256917" cy="3683060"/>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消費税の税区分として、課税、不課税、非課税、免税の四つに分けることができます。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・課　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国内において事業者が事業として対価を得て行う資産の譲渡等と輸入取引です。</a:t>
            </a: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不課税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上記の消費税の課税対象に当たらない取引には消費税はかかりません。これを一般的に不課税取引といいます。例えば、国外取引、対価を得て行うことに当たらない寄附や単なる贈与、出資に対する配当などがこれにあたります。</a:t>
            </a: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465">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非課税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国内において事業者が事業として対価を得て行う資産の譲渡等であっても、課税対象になじまないものや社会政策的配慮から消費税を課税しない取引があります。これを非課税取引といいます。例えば、土地、有価証券、商品券などの譲渡、預貯金の利子や社会保険医療などがこれにあたります。</a:t>
            </a: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免　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課税取引の対象となる条件に該当していますが、免除されることです。</a:t>
            </a:r>
          </a:p>
        </p:txBody>
      </p:sp>
    </p:spTree>
    <p:extLst>
      <p:ext uri="{BB962C8B-B14F-4D97-AF65-F5344CB8AC3E}">
        <p14:creationId xmlns:p14="http://schemas.microsoft.com/office/powerpoint/2010/main" val="30145846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４．消費税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428212939"/>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en-US" altLang="ja-JP" sz="1400" b="0" dirty="0" smtClean="0">
                          <a:solidFill>
                            <a:schemeClr val="accent2">
                              <a:lumMod val="75000"/>
                            </a:schemeClr>
                          </a:solidFill>
                          <a:latin typeface="HGSｺﾞｼｯｸE" panose="020B0900000000000000" pitchFamily="50" charset="-128"/>
                          <a:ea typeface="HGSｺﾞｼｯｸE" panose="020B0900000000000000" pitchFamily="50" charset="-128"/>
                        </a:rPr>
                        <a:t>10</a:t>
                      </a:r>
                      <a:r>
                        <a:rPr kumimoji="1" lang="ja-JP" altLang="en-US" sz="1400" b="0" dirty="0" err="1" smtClean="0">
                          <a:solidFill>
                            <a:schemeClr val="accent2">
                              <a:lumMod val="75000"/>
                            </a:schemeClr>
                          </a:solidFill>
                          <a:latin typeface="HGSｺﾞｼｯｸE" panose="020B0900000000000000" pitchFamily="50" charset="-128"/>
                          <a:ea typeface="HGSｺﾞｼｯｸE" panose="020B0900000000000000" pitchFamily="50" charset="-128"/>
                        </a:rPr>
                        <a:t>．</a:t>
                      </a:r>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軽減税率</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5" name="正方形/長方形 4"/>
          <p:cNvSpPr/>
          <p:nvPr/>
        </p:nvSpPr>
        <p:spPr>
          <a:xfrm>
            <a:off x="443542" y="908720"/>
            <a:ext cx="8256917" cy="3426579"/>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令和元年</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月１日に消費税率が８％から</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％に引き上げられると同時に導入される仕組みです。次の対象品目について、軽減税率８％が適用されます。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軽減税率対象品目</a:t>
            </a:r>
            <a:endParaRPr lang="en-US" altLang="ja-JP" sz="1400" b="1" dirty="0">
              <a:latin typeface="UD デジタル 教科書体 NP-R" panose="02020400000000000000" pitchFamily="18" charset="-128"/>
              <a:ea typeface="UD デジタル 教科書体 NP-R" panose="02020400000000000000" pitchFamily="18" charset="-128"/>
            </a:endParaRPr>
          </a:p>
          <a:p>
            <a:pPr marL="1079316" indent="-1079316">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① 飲料食品：食品表示法に規定する食品（酒類を除きます。）をいい、一定の一体資産を含みます。外食やケータリング等は、軽減税率の対象品目には含まれません。</a:t>
            </a:r>
            <a:endParaRPr lang="en-US" altLang="ja-JP" sz="1400" dirty="0">
              <a:latin typeface="UD デジタル 教科書体 NP-R" panose="02020400000000000000" pitchFamily="18" charset="-128"/>
              <a:ea typeface="UD デジタル 教科書体 NP-R" panose="02020400000000000000" pitchFamily="18" charset="-128"/>
            </a:endParaRPr>
          </a:p>
          <a:p>
            <a:pPr marL="1079316" indent="-1079316">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② 新　　聞：一定の題号を用い、政治、経済、社会、文化等に関する一般社会的事実を掲載する週２回以上発行されるもので、定期購読契約に基づくものです。</a:t>
            </a: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軽減税率８％の内訳は、従前の消費税率８％とは、消費税率と地方消費税率の内訳が異なります。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消費税率８％：消費税</a:t>
            </a:r>
            <a:r>
              <a:rPr lang="en-US" altLang="ja-JP" sz="1400" dirty="0">
                <a:latin typeface="UD デジタル 教科書体 NP-R" panose="02020400000000000000" pitchFamily="18" charset="-128"/>
                <a:ea typeface="UD デジタル 教科書体 NP-R" panose="02020400000000000000" pitchFamily="18" charset="-128"/>
              </a:rPr>
              <a:t>6.3</a:t>
            </a:r>
            <a:r>
              <a:rPr lang="ja-JP" altLang="en-US" sz="1400" dirty="0">
                <a:latin typeface="UD デジタル 教科書体 NP-R" panose="02020400000000000000" pitchFamily="18" charset="-128"/>
                <a:ea typeface="UD デジタル 教科書体 NP-R" panose="02020400000000000000" pitchFamily="18" charset="-128"/>
              </a:rPr>
              <a:t>％＋地方消費税</a:t>
            </a:r>
            <a:r>
              <a:rPr lang="en-US" altLang="ja-JP" sz="1400" dirty="0">
                <a:latin typeface="UD デジタル 教科書体 NP-R" panose="02020400000000000000" pitchFamily="18" charset="-128"/>
                <a:ea typeface="UD デジタル 教科書体 NP-R" panose="02020400000000000000" pitchFamily="18" charset="-128"/>
              </a:rPr>
              <a:t>1.7</a:t>
            </a:r>
            <a:r>
              <a:rPr lang="ja-JP" altLang="en-US" sz="1400" dirty="0">
                <a:latin typeface="UD デジタル 教科書体 NP-R" panose="02020400000000000000" pitchFamily="18" charset="-128"/>
                <a:ea typeface="UD デジタル 教科書体 NP-R" panose="02020400000000000000" pitchFamily="18" charset="-128"/>
              </a:rPr>
              <a:t>％</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軽減税率８％：消費税</a:t>
            </a:r>
            <a:r>
              <a:rPr lang="en-US" altLang="ja-JP" sz="1400" dirty="0">
                <a:latin typeface="UD デジタル 教科書体 NP-R" panose="02020400000000000000" pitchFamily="18" charset="-128"/>
                <a:ea typeface="UD デジタル 教科書体 NP-R" panose="02020400000000000000" pitchFamily="18" charset="-128"/>
              </a:rPr>
              <a:t>6.24</a:t>
            </a:r>
            <a:r>
              <a:rPr lang="ja-JP" altLang="en-US" sz="1400" dirty="0">
                <a:latin typeface="UD デジタル 教科書体 NP-R" panose="02020400000000000000" pitchFamily="18" charset="-128"/>
                <a:ea typeface="UD デジタル 教科書体 NP-R" panose="02020400000000000000" pitchFamily="18" charset="-128"/>
              </a:rPr>
              <a:t>％＋地方消費税</a:t>
            </a:r>
            <a:r>
              <a:rPr lang="en-US" altLang="ja-JP" sz="1400" dirty="0">
                <a:latin typeface="UD デジタル 教科書体 NP-R" panose="02020400000000000000" pitchFamily="18" charset="-128"/>
                <a:ea typeface="UD デジタル 教科書体 NP-R" panose="02020400000000000000" pitchFamily="18" charset="-128"/>
              </a:rPr>
              <a:t>1.76</a:t>
            </a:r>
            <a:r>
              <a:rPr lang="ja-JP" altLang="en-US" sz="1400" dirty="0">
                <a:latin typeface="UD デジタル 教科書体 NP-R" panose="02020400000000000000" pitchFamily="18" charset="-128"/>
                <a:ea typeface="UD デジタル 教科書体 NP-R" panose="02020400000000000000" pitchFamily="18" charset="-128"/>
              </a:rPr>
              <a:t>％</a:t>
            </a:r>
            <a:endParaRPr lang="en-US" altLang="ja-JP"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6217363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５．相続税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096195373"/>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１．相続税の概要</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5" name="正方形/長方形 4"/>
          <p:cNvSpPr/>
          <p:nvPr/>
        </p:nvSpPr>
        <p:spPr>
          <a:xfrm>
            <a:off x="443542" y="908720"/>
            <a:ext cx="8256917" cy="1618648"/>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相続税は、相続や遺贈によって取得した財産及び相続時精算課税の適用を受けて贈与により取得した財産の価額の合計額</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債務などの金額を控除し、相続開始前３年以内の贈与財産の価額を加算します。</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が基礎控除額を超える場合に、その超える部分</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課税遺産総額</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に対して課税されます。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この場合、相続税の申告及び納税が必要となり、その期限は、被相続人の死亡したことを知った日の翌日から</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か月以内です。　　　　　　　　　　　</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（注）被相続人とは、死亡した人のことをいいます。</a:t>
            </a:r>
          </a:p>
        </p:txBody>
      </p:sp>
      <p:graphicFrame>
        <p:nvGraphicFramePr>
          <p:cNvPr id="7" name="表 6"/>
          <p:cNvGraphicFramePr>
            <a:graphicFrameLocks noGrp="1"/>
          </p:cNvGraphicFramePr>
          <p:nvPr>
            <p:extLst>
              <p:ext uri="{D42A27DB-BD31-4B8C-83A1-F6EECF244321}">
                <p14:modId xmlns:p14="http://schemas.microsoft.com/office/powerpoint/2010/main" val="1201936191"/>
              </p:ext>
            </p:extLst>
          </p:nvPr>
        </p:nvGraphicFramePr>
        <p:xfrm>
          <a:off x="179512" y="274661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２．相続税の納税義務者と課税財産</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9" name="正方形/長方形 8"/>
          <p:cNvSpPr/>
          <p:nvPr/>
        </p:nvSpPr>
        <p:spPr>
          <a:xfrm>
            <a:off x="443542" y="3128886"/>
            <a:ext cx="8256917"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相続税がかかる人及び相続税の課税される財産の範囲は、次のようになっています。</a:t>
            </a:r>
          </a:p>
        </p:txBody>
      </p:sp>
      <p:graphicFrame>
        <p:nvGraphicFramePr>
          <p:cNvPr id="10" name="表 9"/>
          <p:cNvGraphicFramePr>
            <a:graphicFrameLocks noGrp="1"/>
          </p:cNvGraphicFramePr>
          <p:nvPr>
            <p:extLst>
              <p:ext uri="{D42A27DB-BD31-4B8C-83A1-F6EECF244321}">
                <p14:modId xmlns:p14="http://schemas.microsoft.com/office/powerpoint/2010/main" val="2691341367"/>
              </p:ext>
            </p:extLst>
          </p:nvPr>
        </p:nvGraphicFramePr>
        <p:xfrm>
          <a:off x="718565" y="3534827"/>
          <a:ext cx="7667194" cy="3134533"/>
        </p:xfrm>
        <a:graphic>
          <a:graphicData uri="http://schemas.openxmlformats.org/drawingml/2006/table">
            <a:tbl>
              <a:tblPr firstRow="1" firstCol="1" bandRow="1">
                <a:tableStyleId>{5C22544A-7EE6-4342-B048-85BDC9FD1C3A}</a:tableStyleId>
              </a:tblPr>
              <a:tblGrid>
                <a:gridCol w="4813541">
                  <a:extLst>
                    <a:ext uri="{9D8B030D-6E8A-4147-A177-3AD203B41FA5}">
                      <a16:colId xmlns:a16="http://schemas.microsoft.com/office/drawing/2014/main" val="20000"/>
                    </a:ext>
                  </a:extLst>
                </a:gridCol>
                <a:gridCol w="2853653">
                  <a:extLst>
                    <a:ext uri="{9D8B030D-6E8A-4147-A177-3AD203B41FA5}">
                      <a16:colId xmlns:a16="http://schemas.microsoft.com/office/drawing/2014/main" val="20001"/>
                    </a:ext>
                  </a:extLst>
                </a:gridCol>
              </a:tblGrid>
              <a:tr h="223081">
                <a:tc>
                  <a:txBody>
                    <a:bodyPr/>
                    <a:lstStyle/>
                    <a:p>
                      <a:pPr algn="ctr">
                        <a:lnSpc>
                          <a:spcPts val="16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相続税のかかる人</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1">
                        <a:lumMod val="60000"/>
                        <a:lumOff val="40000"/>
                      </a:schemeClr>
                    </a:solidFill>
                  </a:tcPr>
                </a:tc>
                <a:tc>
                  <a:txBody>
                    <a:bodyPr/>
                    <a:lstStyle/>
                    <a:p>
                      <a:pPr algn="ctr">
                        <a:lnSpc>
                          <a:spcPts val="16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課税される財産の範囲</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427947">
                <a:tc>
                  <a:txBody>
                    <a:bodyPr/>
                    <a:lstStyle/>
                    <a:p>
                      <a:pPr marL="228600" indent="-228600" algn="l">
                        <a:lnSpc>
                          <a:spcPts val="1200"/>
                        </a:lnSpc>
                        <a:spcAft>
                          <a:spcPts val="0"/>
                        </a:spcAft>
                      </a:pP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１</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相続や遺贈で財産を取得した人で、財産をもらったときに日本国内に住所を有している人</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取得したすべての財産</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948894">
                <a:tc>
                  <a:txBody>
                    <a:bodyPr/>
                    <a:lstStyle/>
                    <a:p>
                      <a:pPr marL="228600" indent="-228600" algn="l">
                        <a:lnSpc>
                          <a:spcPts val="1200"/>
                        </a:lnSpc>
                        <a:spcAft>
                          <a:spcPts val="0"/>
                        </a:spcAft>
                      </a:pP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２</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相続や遺贈で財産を取得した人で、財産をもらったときに日本国内に住所を有しない人で次の要件すべてにあてはまる</a:t>
                      </a:r>
                      <a:r>
                        <a:rPr lang="ja-JP" sz="12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人</a:t>
                      </a:r>
                      <a:endParaRPr lang="en-US" altLang="ja-JP" sz="12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endParaRPr>
                    </a:p>
                    <a:p>
                      <a:pPr marL="228600" indent="-228600" algn="l">
                        <a:lnSpc>
                          <a:spcPts val="1200"/>
                        </a:lnSpc>
                        <a:spcAft>
                          <a:spcPts val="0"/>
                        </a:spcAft>
                      </a:pPr>
                      <a:r>
                        <a:rPr lang="ja-JP" altLang="en-US" sz="12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イ　財産をもらったときに日本国籍を有している</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622300" lvl="0" indent="-622300" algn="l">
                        <a:lnSpc>
                          <a:spcPts val="1200"/>
                        </a:lnSpc>
                        <a:spcAft>
                          <a:spcPts val="0"/>
                        </a:spcAft>
                        <a:buSzPts val="1000"/>
                        <a:buFont typeface="Symbol"/>
                        <a:buNone/>
                        <a:tabLst>
                          <a:tab pos="457200" algn="l"/>
                        </a:tabLs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ロ　被相続人又は財産をもらった人が被相続人の死亡の日前５年以内に</a:t>
                      </a:r>
                      <a:r>
                        <a:rPr lang="ja-JP" sz="12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日本</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に住所を</a:t>
                      </a:r>
                      <a:r>
                        <a:rPr lang="ja-JP" sz="12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有した</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ことがある</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rgbClr val="ECFAF5"/>
                    </a:solidFill>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取得したすべての財産</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rgbClr val="ECFAF5"/>
                    </a:solidFill>
                  </a:tcPr>
                </a:tc>
                <a:extLst>
                  <a:ext uri="{0D108BD9-81ED-4DB2-BD59-A6C34878D82A}">
                    <a16:rowId xmlns:a16="http://schemas.microsoft.com/office/drawing/2014/main" val="10002"/>
                  </a:ext>
                </a:extLst>
              </a:tr>
              <a:tr h="759115">
                <a:tc>
                  <a:txBody>
                    <a:bodyPr/>
                    <a:lstStyle/>
                    <a:p>
                      <a:pPr marL="228600" indent="-228600" algn="l">
                        <a:lnSpc>
                          <a:spcPts val="1200"/>
                        </a:lnSpc>
                        <a:spcAft>
                          <a:spcPts val="0"/>
                        </a:spcAft>
                      </a:pP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３</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相続や遺贈で財産を取得した人で、財産をもらったときに日本国内に住所を有しない人で次の要件すべてにあてはまる人</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228600" indent="-228600"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イ　財産をもらったときに日本国籍を有して</a:t>
                      </a:r>
                      <a:r>
                        <a:rPr lang="ja-JP" sz="12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いない</a:t>
                      </a:r>
                      <a:endParaRPr lang="en-US" altLang="ja-JP" sz="12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endParaRPr>
                    </a:p>
                    <a:p>
                      <a:pPr marL="228600" indent="-228600" algn="l">
                        <a:lnSpc>
                          <a:spcPts val="1200"/>
                        </a:lnSpc>
                        <a:spcAft>
                          <a:spcPts val="0"/>
                        </a:spcAft>
                      </a:pPr>
                      <a:r>
                        <a:rPr lang="ja-JP" altLang="en-US" sz="12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sz="12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ロ</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被相続人がその死亡日に日本国内に住所を有している</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取得したすべての財産</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r h="379558">
                <a:tc>
                  <a:txBody>
                    <a:bodyPr/>
                    <a:lstStyle/>
                    <a:p>
                      <a:pPr marL="228600" indent="-228600" algn="l">
                        <a:lnSpc>
                          <a:spcPts val="1200"/>
                        </a:lnSpc>
                        <a:spcAft>
                          <a:spcPts val="0"/>
                        </a:spcAft>
                      </a:pP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４</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相続や遺贈で日本国内にある財産を取得した人で日本国内に住所を有しない人（</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２</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及び</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３</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に掲げる人を除きます）</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rgbClr val="ECFAF5"/>
                    </a:solidFill>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日本国内にある財産</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rgbClr val="ECFAF5"/>
                    </a:solidFill>
                  </a:tcPr>
                </a:tc>
                <a:extLst>
                  <a:ext uri="{0D108BD9-81ED-4DB2-BD59-A6C34878D82A}">
                    <a16:rowId xmlns:a16="http://schemas.microsoft.com/office/drawing/2014/main" val="10004"/>
                  </a:ext>
                </a:extLst>
              </a:tr>
              <a:tr h="395938">
                <a:tc>
                  <a:txBody>
                    <a:bodyPr/>
                    <a:lstStyle/>
                    <a:p>
                      <a:pPr marL="228600" indent="-228600" algn="l">
                        <a:lnSpc>
                          <a:spcPts val="1200"/>
                        </a:lnSpc>
                        <a:spcAft>
                          <a:spcPts val="0"/>
                        </a:spcAft>
                      </a:pP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５</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上記</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１</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４</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のいずれにも該当しない人で贈与により相続時精算課税の適用を受ける財産を取得した人</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相続時精算課税の適用を受ける財産</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0081665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５．相続税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733912312"/>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３．相続税の税率</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1" name="正方形/長方形 10"/>
          <p:cNvSpPr/>
          <p:nvPr/>
        </p:nvSpPr>
        <p:spPr>
          <a:xfrm>
            <a:off x="443542" y="925782"/>
            <a:ext cx="8256917" cy="163121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相続税額の算出方法は、各人が相続などで実際に取得した財産に直接税率を乗じるというものではありません。正味の遺産額から基礎控除額を差し引いた残りの額を民法に定める相続分により按分した額に税率を乗じます。この場合、民法に定める相続分は基礎控除額を計算するときに用いる法定相続人の数に応じた相続分</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法定相続分</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により計算します。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実際の計算にあたっては、法定相続分により按分した法定相続分に応ずる取得金額を下表に当てはめて計算し、算出された金額が相続税の総額の基となる税額となります。</a:t>
            </a:r>
          </a:p>
        </p:txBody>
      </p:sp>
      <p:graphicFrame>
        <p:nvGraphicFramePr>
          <p:cNvPr id="12" name="表 11"/>
          <p:cNvGraphicFramePr>
            <a:graphicFrameLocks noGrp="1"/>
          </p:cNvGraphicFramePr>
          <p:nvPr>
            <p:extLst>
              <p:ext uri="{D42A27DB-BD31-4B8C-83A1-F6EECF244321}">
                <p14:modId xmlns:p14="http://schemas.microsoft.com/office/powerpoint/2010/main" val="1796818240"/>
              </p:ext>
            </p:extLst>
          </p:nvPr>
        </p:nvGraphicFramePr>
        <p:xfrm>
          <a:off x="1379501" y="2596872"/>
          <a:ext cx="6347883" cy="2560320"/>
        </p:xfrm>
        <a:graphic>
          <a:graphicData uri="http://schemas.openxmlformats.org/drawingml/2006/table">
            <a:tbl>
              <a:tblPr/>
              <a:tblGrid>
                <a:gridCol w="2115961">
                  <a:extLst>
                    <a:ext uri="{9D8B030D-6E8A-4147-A177-3AD203B41FA5}">
                      <a16:colId xmlns:a16="http://schemas.microsoft.com/office/drawing/2014/main" val="101030762"/>
                    </a:ext>
                  </a:extLst>
                </a:gridCol>
                <a:gridCol w="2115961">
                  <a:extLst>
                    <a:ext uri="{9D8B030D-6E8A-4147-A177-3AD203B41FA5}">
                      <a16:colId xmlns:a16="http://schemas.microsoft.com/office/drawing/2014/main" val="1931657570"/>
                    </a:ext>
                  </a:extLst>
                </a:gridCol>
                <a:gridCol w="2115961">
                  <a:extLst>
                    <a:ext uri="{9D8B030D-6E8A-4147-A177-3AD203B41FA5}">
                      <a16:colId xmlns:a16="http://schemas.microsoft.com/office/drawing/2014/main" val="10418836"/>
                    </a:ext>
                  </a:extLst>
                </a:gridCol>
              </a:tblGrid>
              <a:tr h="284480">
                <a:tc>
                  <a:txBody>
                    <a:bodyPr/>
                    <a:lstStyle/>
                    <a:p>
                      <a:pPr algn="ctr" fontAlgn="auto"/>
                      <a:r>
                        <a:rPr lang="ja-JP" altLang="en-US" sz="1200" dirty="0">
                          <a:effectLst/>
                          <a:latin typeface="UD デジタル 教科書体 NP-R" panose="02020400000000000000" pitchFamily="18" charset="-128"/>
                          <a:ea typeface="UD デジタル 教科書体 NP-R" panose="02020400000000000000" pitchFamily="18" charset="-128"/>
                        </a:rPr>
                        <a:t>法定相続分に応ずる取得金額</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1">
                        <a:lumMod val="60000"/>
                        <a:lumOff val="40000"/>
                      </a:schemeClr>
                    </a:solidFill>
                  </a:tcPr>
                </a:tc>
                <a:tc>
                  <a:txBody>
                    <a:bodyPr/>
                    <a:lstStyle/>
                    <a:p>
                      <a:pPr algn="ctr" fontAlgn="auto"/>
                      <a:r>
                        <a:rPr lang="ja-JP" altLang="en-US" sz="1200" dirty="0">
                          <a:effectLst/>
                          <a:latin typeface="UD デジタル 教科書体 NP-R" panose="02020400000000000000" pitchFamily="18" charset="-128"/>
                          <a:ea typeface="UD デジタル 教科書体 NP-R" panose="02020400000000000000" pitchFamily="18" charset="-128"/>
                        </a:rPr>
                        <a:t>税率</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1">
                        <a:lumMod val="60000"/>
                        <a:lumOff val="40000"/>
                      </a:schemeClr>
                    </a:solidFill>
                  </a:tcPr>
                </a:tc>
                <a:tc>
                  <a:txBody>
                    <a:bodyPr/>
                    <a:lstStyle/>
                    <a:p>
                      <a:pPr algn="ctr" fontAlgn="auto"/>
                      <a:r>
                        <a:rPr lang="ja-JP" altLang="en-US" sz="1200" dirty="0">
                          <a:effectLst/>
                          <a:latin typeface="UD デジタル 教科書体 NP-R" panose="02020400000000000000" pitchFamily="18" charset="-128"/>
                          <a:ea typeface="UD デジタル 教科書体 NP-R" panose="02020400000000000000" pitchFamily="18" charset="-128"/>
                        </a:rPr>
                        <a:t>控除額</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463266364"/>
                  </a:ext>
                </a:extLst>
              </a:tr>
              <a:tr h="284480">
                <a:tc>
                  <a:txBody>
                    <a:bodyPr/>
                    <a:lstStyle/>
                    <a:p>
                      <a:pPr fontAlgn="auto"/>
                      <a:r>
                        <a:rPr lang="en-US" altLang="ja-JP" sz="1200" dirty="0">
                          <a:effectLst/>
                          <a:latin typeface="UD デジタル 教科書体 NP-R" panose="02020400000000000000" pitchFamily="18" charset="-128"/>
                          <a:ea typeface="UD デジタル 教科書体 NP-R" panose="02020400000000000000" pitchFamily="18" charset="-128"/>
                        </a:rPr>
                        <a:t>1,000</a:t>
                      </a:r>
                      <a:r>
                        <a:rPr lang="ja-JP" altLang="en-US" sz="1200" dirty="0">
                          <a:effectLst/>
                          <a:latin typeface="UD デジタル 教科書体 NP-R" panose="02020400000000000000" pitchFamily="18" charset="-128"/>
                          <a:ea typeface="UD デジタル 教科書体 NP-R" panose="02020400000000000000" pitchFamily="18" charset="-128"/>
                        </a:rPr>
                        <a:t>万円以下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a:effectLst/>
                          <a:latin typeface="UD デジタル 教科書体 NP-R" panose="02020400000000000000" pitchFamily="18" charset="-128"/>
                          <a:ea typeface="UD デジタル 教科書体 NP-R" panose="02020400000000000000" pitchFamily="18" charset="-128"/>
                        </a:rPr>
                        <a:t>10</a:t>
                      </a:r>
                      <a:r>
                        <a:rPr lang="ja-JP" altLang="en-US" sz="120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ja-JP" altLang="en-US" sz="120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757863237"/>
                  </a:ext>
                </a:extLst>
              </a:tr>
              <a:tr h="284480">
                <a:tc>
                  <a:txBody>
                    <a:bodyPr/>
                    <a:lstStyle/>
                    <a:p>
                      <a:pPr fontAlgn="auto"/>
                      <a:r>
                        <a:rPr lang="en-US" altLang="ja-JP" sz="1200" dirty="0">
                          <a:effectLst/>
                          <a:latin typeface="UD デジタル 教科書体 NP-R" panose="02020400000000000000" pitchFamily="18" charset="-128"/>
                          <a:ea typeface="UD デジタル 教科書体 NP-R" panose="02020400000000000000" pitchFamily="18" charset="-128"/>
                        </a:rPr>
                        <a:t>3,000</a:t>
                      </a:r>
                      <a:r>
                        <a:rPr lang="ja-JP" altLang="en-US" sz="1200" dirty="0">
                          <a:effectLst/>
                          <a:latin typeface="UD デジタル 教科書体 NP-R" panose="02020400000000000000" pitchFamily="18" charset="-128"/>
                          <a:ea typeface="UD デジタル 教科書体 NP-R" panose="02020400000000000000" pitchFamily="18" charset="-128"/>
                        </a:rPr>
                        <a:t>万円以下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a:effectLst/>
                          <a:latin typeface="UD デジタル 教科書体 NP-R" panose="02020400000000000000" pitchFamily="18" charset="-128"/>
                          <a:ea typeface="UD デジタル 教科書体 NP-R" panose="02020400000000000000" pitchFamily="18" charset="-128"/>
                        </a:rPr>
                        <a:t>15</a:t>
                      </a:r>
                      <a:r>
                        <a:rPr lang="ja-JP" altLang="en-US" sz="120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a:effectLst/>
                          <a:latin typeface="UD デジタル 教科書体 NP-R" panose="02020400000000000000" pitchFamily="18" charset="-128"/>
                          <a:ea typeface="UD デジタル 教科書体 NP-R" panose="02020400000000000000" pitchFamily="18" charset="-128"/>
                        </a:rPr>
                        <a:t>50</a:t>
                      </a:r>
                      <a:r>
                        <a:rPr lang="ja-JP" altLang="en-US" sz="120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89406921"/>
                  </a:ext>
                </a:extLst>
              </a:tr>
              <a:tr h="284480">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5,000</a:t>
                      </a:r>
                      <a:r>
                        <a:rPr lang="ja-JP" altLang="en-US" sz="1200">
                          <a:effectLst/>
                          <a:latin typeface="UD デジタル 教科書体 NP-R" panose="02020400000000000000" pitchFamily="18" charset="-128"/>
                          <a:ea typeface="UD デジタル 教科書体 NP-R" panose="02020400000000000000" pitchFamily="18" charset="-128"/>
                        </a:rPr>
                        <a:t>万円以下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dirty="0">
                          <a:effectLst/>
                          <a:latin typeface="UD デジタル 教科書体 NP-R" panose="02020400000000000000" pitchFamily="18" charset="-128"/>
                          <a:ea typeface="UD デジタル 教科書体 NP-R" panose="02020400000000000000" pitchFamily="18" charset="-128"/>
                        </a:rPr>
                        <a:t>20</a:t>
                      </a:r>
                      <a:r>
                        <a:rPr lang="ja-JP" altLang="en-US" sz="1200" dirty="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dirty="0">
                          <a:effectLst/>
                          <a:latin typeface="UD デジタル 教科書体 NP-R" panose="02020400000000000000" pitchFamily="18" charset="-128"/>
                          <a:ea typeface="UD デジタル 教科書体 NP-R" panose="02020400000000000000" pitchFamily="18" charset="-128"/>
                        </a:rPr>
                        <a:t>200</a:t>
                      </a:r>
                      <a:r>
                        <a:rPr lang="ja-JP" altLang="en-US" sz="1200" dirty="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561427987"/>
                  </a:ext>
                </a:extLst>
              </a:tr>
              <a:tr h="284480">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1</a:t>
                      </a:r>
                      <a:r>
                        <a:rPr lang="ja-JP" altLang="en-US" sz="1200">
                          <a:effectLst/>
                          <a:latin typeface="UD デジタル 教科書体 NP-R" panose="02020400000000000000" pitchFamily="18" charset="-128"/>
                          <a:ea typeface="UD デジタル 教科書体 NP-R" panose="02020400000000000000" pitchFamily="18" charset="-128"/>
                        </a:rPr>
                        <a:t>億円以下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dirty="0">
                          <a:effectLst/>
                          <a:latin typeface="UD デジタル 教科書体 NP-R" panose="02020400000000000000" pitchFamily="18" charset="-128"/>
                          <a:ea typeface="UD デジタル 教科書体 NP-R" panose="02020400000000000000" pitchFamily="18" charset="-128"/>
                        </a:rPr>
                        <a:t>30</a:t>
                      </a:r>
                      <a:r>
                        <a:rPr lang="ja-JP" altLang="en-US" sz="1200" dirty="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a:effectLst/>
                          <a:latin typeface="UD デジタル 教科書体 NP-R" panose="02020400000000000000" pitchFamily="18" charset="-128"/>
                          <a:ea typeface="UD デジタル 教科書体 NP-R" panose="02020400000000000000" pitchFamily="18" charset="-128"/>
                        </a:rPr>
                        <a:t>700</a:t>
                      </a:r>
                      <a:r>
                        <a:rPr lang="ja-JP" altLang="en-US" sz="120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544592766"/>
                  </a:ext>
                </a:extLst>
              </a:tr>
              <a:tr h="284480">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2</a:t>
                      </a:r>
                      <a:r>
                        <a:rPr lang="ja-JP" altLang="en-US" sz="1200">
                          <a:effectLst/>
                          <a:latin typeface="UD デジタル 教科書体 NP-R" panose="02020400000000000000" pitchFamily="18" charset="-128"/>
                          <a:ea typeface="UD デジタル 教科書体 NP-R" panose="02020400000000000000" pitchFamily="18" charset="-128"/>
                        </a:rPr>
                        <a:t>億円以下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dirty="0">
                          <a:effectLst/>
                          <a:latin typeface="UD デジタル 教科書体 NP-R" panose="02020400000000000000" pitchFamily="18" charset="-128"/>
                          <a:ea typeface="UD デジタル 教科書体 NP-R" panose="02020400000000000000" pitchFamily="18" charset="-128"/>
                        </a:rPr>
                        <a:t>40</a:t>
                      </a:r>
                      <a:r>
                        <a:rPr lang="ja-JP" altLang="en-US" sz="1200" dirty="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a:effectLst/>
                          <a:latin typeface="UD デジタル 教科書体 NP-R" panose="02020400000000000000" pitchFamily="18" charset="-128"/>
                          <a:ea typeface="UD デジタル 教科書体 NP-R" panose="02020400000000000000" pitchFamily="18" charset="-128"/>
                        </a:rPr>
                        <a:t>1,700</a:t>
                      </a:r>
                      <a:r>
                        <a:rPr lang="ja-JP" altLang="en-US" sz="120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456643770"/>
                  </a:ext>
                </a:extLst>
              </a:tr>
              <a:tr h="284480">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3</a:t>
                      </a:r>
                      <a:r>
                        <a:rPr lang="ja-JP" altLang="en-US" sz="1200">
                          <a:effectLst/>
                          <a:latin typeface="UD デジタル 教科書体 NP-R" panose="02020400000000000000" pitchFamily="18" charset="-128"/>
                          <a:ea typeface="UD デジタル 教科書体 NP-R" panose="02020400000000000000" pitchFamily="18" charset="-128"/>
                        </a:rPr>
                        <a:t>億円以下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dirty="0">
                          <a:effectLst/>
                          <a:latin typeface="UD デジタル 教科書体 NP-R" panose="02020400000000000000" pitchFamily="18" charset="-128"/>
                          <a:ea typeface="UD デジタル 教科書体 NP-R" panose="02020400000000000000" pitchFamily="18" charset="-128"/>
                        </a:rPr>
                        <a:t>45</a:t>
                      </a:r>
                      <a:r>
                        <a:rPr lang="ja-JP" altLang="en-US" sz="1200" dirty="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a:effectLst/>
                          <a:latin typeface="UD デジタル 教科書体 NP-R" panose="02020400000000000000" pitchFamily="18" charset="-128"/>
                          <a:ea typeface="UD デジタル 教科書体 NP-R" panose="02020400000000000000" pitchFamily="18" charset="-128"/>
                        </a:rPr>
                        <a:t>2,700</a:t>
                      </a:r>
                      <a:r>
                        <a:rPr lang="ja-JP" altLang="en-US" sz="120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315544641"/>
                  </a:ext>
                </a:extLst>
              </a:tr>
              <a:tr h="284480">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6</a:t>
                      </a:r>
                      <a:r>
                        <a:rPr lang="ja-JP" altLang="en-US" sz="1200">
                          <a:effectLst/>
                          <a:latin typeface="UD デジタル 教科書体 NP-R" panose="02020400000000000000" pitchFamily="18" charset="-128"/>
                          <a:ea typeface="UD デジタル 教科書体 NP-R" panose="02020400000000000000" pitchFamily="18" charset="-128"/>
                        </a:rPr>
                        <a:t>億円以下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dirty="0">
                          <a:effectLst/>
                          <a:latin typeface="UD デジタル 教科書体 NP-R" panose="02020400000000000000" pitchFamily="18" charset="-128"/>
                          <a:ea typeface="UD デジタル 教科書体 NP-R" panose="02020400000000000000" pitchFamily="18" charset="-128"/>
                        </a:rPr>
                        <a:t>50</a:t>
                      </a:r>
                      <a:r>
                        <a:rPr lang="ja-JP" altLang="en-US" sz="1200" dirty="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dirty="0">
                          <a:effectLst/>
                          <a:latin typeface="UD デジタル 教科書体 NP-R" panose="02020400000000000000" pitchFamily="18" charset="-128"/>
                          <a:ea typeface="UD デジタル 教科書体 NP-R" panose="02020400000000000000" pitchFamily="18" charset="-128"/>
                        </a:rPr>
                        <a:t>4,200</a:t>
                      </a:r>
                      <a:r>
                        <a:rPr lang="ja-JP" altLang="en-US" sz="1200" dirty="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833748889"/>
                  </a:ext>
                </a:extLst>
              </a:tr>
              <a:tr h="284480">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6</a:t>
                      </a:r>
                      <a:r>
                        <a:rPr lang="ja-JP" altLang="en-US" sz="1200">
                          <a:effectLst/>
                          <a:latin typeface="UD デジタル 教科書体 NP-R" panose="02020400000000000000" pitchFamily="18" charset="-128"/>
                          <a:ea typeface="UD デジタル 教科書体 NP-R" panose="02020400000000000000" pitchFamily="18" charset="-128"/>
                        </a:rPr>
                        <a:t>億円超</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a:effectLst/>
                          <a:latin typeface="UD デジタル 教科書体 NP-R" panose="02020400000000000000" pitchFamily="18" charset="-128"/>
                          <a:ea typeface="UD デジタル 教科書体 NP-R" panose="02020400000000000000" pitchFamily="18" charset="-128"/>
                        </a:rPr>
                        <a:t>55</a:t>
                      </a:r>
                      <a:r>
                        <a:rPr lang="ja-JP" altLang="en-US" sz="120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dirty="0">
                          <a:effectLst/>
                          <a:latin typeface="UD デジタル 教科書体 NP-R" panose="02020400000000000000" pitchFamily="18" charset="-128"/>
                          <a:ea typeface="UD デジタル 教科書体 NP-R" panose="02020400000000000000" pitchFamily="18" charset="-128"/>
                        </a:rPr>
                        <a:t>7,200</a:t>
                      </a:r>
                      <a:r>
                        <a:rPr lang="ja-JP" altLang="en-US" sz="1200" dirty="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497740016"/>
                  </a:ext>
                </a:extLst>
              </a:tr>
            </a:tbl>
          </a:graphicData>
        </a:graphic>
      </p:graphicFrame>
    </p:spTree>
    <p:extLst>
      <p:ext uri="{BB962C8B-B14F-4D97-AF65-F5344CB8AC3E}">
        <p14:creationId xmlns:p14="http://schemas.microsoft.com/office/powerpoint/2010/main" val="31015592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５．相続税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586936000"/>
              </p:ext>
            </p:extLst>
          </p:nvPr>
        </p:nvGraphicFramePr>
        <p:xfrm>
          <a:off x="179512" y="486197"/>
          <a:ext cx="3744416" cy="363220"/>
        </p:xfrm>
        <a:graphic>
          <a:graphicData uri="http://schemas.openxmlformats.org/drawingml/2006/table">
            <a:tbl>
              <a:tblPr firstRow="1" bandRow="1">
                <a:tableStyleId>{9DCAF9ED-07DC-4A11-8D7F-57B35C25682E}</a:tableStyleId>
              </a:tblPr>
              <a:tblGrid>
                <a:gridCol w="374441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４．相続税のかかる財産、かからない財産</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511848077"/>
              </p:ext>
            </p:extLst>
          </p:nvPr>
        </p:nvGraphicFramePr>
        <p:xfrm>
          <a:off x="611560" y="980728"/>
          <a:ext cx="7920558" cy="5158332"/>
        </p:xfrm>
        <a:graphic>
          <a:graphicData uri="http://schemas.openxmlformats.org/drawingml/2006/table">
            <a:tbl>
              <a:tblPr firstRow="1" bandRow="1">
                <a:tableStyleId>{5940675A-B579-460E-94D1-54222C63F5DA}</a:tableStyleId>
              </a:tblPr>
              <a:tblGrid>
                <a:gridCol w="2087910">
                  <a:extLst>
                    <a:ext uri="{9D8B030D-6E8A-4147-A177-3AD203B41FA5}">
                      <a16:colId xmlns:a16="http://schemas.microsoft.com/office/drawing/2014/main" val="20000"/>
                    </a:ext>
                  </a:extLst>
                </a:gridCol>
                <a:gridCol w="5832648">
                  <a:extLst>
                    <a:ext uri="{9D8B030D-6E8A-4147-A177-3AD203B41FA5}">
                      <a16:colId xmlns:a16="http://schemas.microsoft.com/office/drawing/2014/main" val="20001"/>
                    </a:ext>
                  </a:extLst>
                </a:gridCol>
              </a:tblGrid>
              <a:tr h="10200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①</a:t>
                      </a:r>
                      <a:r>
                        <a:rPr kumimoji="1" lang="ja-JP" altLang="en-US" sz="1400" b="1"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本来の相続財産</a:t>
                      </a:r>
                      <a:endParaRPr kumimoji="1" lang="en-US" altLang="ja-JP" sz="1400" b="1"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　　</a:t>
                      </a:r>
                      <a:r>
                        <a:rPr kumimoji="1" lang="ja-JP" altLang="en-US"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（課税）</a:t>
                      </a:r>
                      <a:endParaRPr kumimoji="1" lang="ja-JP" altLang="en-US" sz="1400" b="0" dirty="0">
                        <a:latin typeface="UD デジタル 教科書体 NP-R" panose="02020400000000000000" pitchFamily="18" charset="-128"/>
                        <a:ea typeface="UD デジタル 教科書体 NP-R" panose="02020400000000000000" pitchFamily="18" charset="-128"/>
                      </a:endParaRPr>
                    </a:p>
                  </a:txBody>
                  <a:tcPr marL="91433" marR="91433" marT="45728" marB="45728">
                    <a:solidFill>
                      <a:schemeClr val="accent1">
                        <a:lumMod val="20000"/>
                        <a:lumOff val="80000"/>
                      </a:schemeClr>
                    </a:solidFill>
                  </a:tcPr>
                </a:tc>
                <a:tc>
                  <a:txBody>
                    <a:bodyPr/>
                    <a:lstStyle/>
                    <a:p>
                      <a:pPr marL="0" marR="0" lvl="1" indent="0" algn="just"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被相続人から相続や遺贈（遺言による財産承継）により取得した財産。（金銭に見積もることができる経済的価値のあるすべてのもの）</a:t>
                      </a:r>
                    </a:p>
                    <a:p>
                      <a:pPr marL="0" marR="0" lvl="1" indent="0" algn="just"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a:t>
                      </a:r>
                      <a:r>
                        <a:rPr kumimoji="1" lang="ja-JP" altLang="en-US"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土地、家屋、立木、事業用財産、有価証券、家庭用財産、貴金属、宝石、書画骨董、預貯金、現金など</a:t>
                      </a:r>
                      <a:r>
                        <a:rPr kumimoji="1" lang="en-US" altLang="ja-JP"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a:t>
                      </a:r>
                      <a:endParaRPr kumimoji="1" lang="ja-JP" altLang="en-US" sz="1400" dirty="0">
                        <a:latin typeface="UD デジタル 教科書体 NP-R" panose="02020400000000000000" pitchFamily="18" charset="-128"/>
                        <a:ea typeface="UD デジタル 教科書体 NP-R" panose="02020400000000000000" pitchFamily="18" charset="-128"/>
                      </a:endParaRPr>
                    </a:p>
                  </a:txBody>
                  <a:tcPr marL="91433" marR="91433" marT="45728" marB="45728">
                    <a:solidFill>
                      <a:srgbClr val="FFFFFF">
                        <a:alpha val="67059"/>
                      </a:srgbClr>
                    </a:solidFill>
                  </a:tcPr>
                </a:tc>
                <a:extLst>
                  <a:ext uri="{0D108BD9-81ED-4DB2-BD59-A6C34878D82A}">
                    <a16:rowId xmlns:a16="http://schemas.microsoft.com/office/drawing/2014/main" val="10000"/>
                  </a:ext>
                </a:extLst>
              </a:tr>
              <a:tr h="874293">
                <a:tc>
                  <a:txBody>
                    <a:bodyPr/>
                    <a:lstStyle/>
                    <a:p>
                      <a:r>
                        <a:rPr kumimoji="1" lang="ja-JP" altLang="en-US" sz="1400" b="1"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②みなし相続財産</a:t>
                      </a:r>
                      <a:endParaRPr kumimoji="1" lang="en-US" altLang="ja-JP" sz="1400" b="1"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p>
                      <a:r>
                        <a:rPr kumimoji="1" lang="ja-JP" altLang="en-US" sz="1400" b="1"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　　</a:t>
                      </a:r>
                      <a:r>
                        <a:rPr kumimoji="1" lang="ja-JP" altLang="en-US"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（課税）</a:t>
                      </a:r>
                      <a:endParaRPr kumimoji="1" lang="ja-JP" altLang="en-US" sz="1400" b="0" dirty="0">
                        <a:latin typeface="UD デジタル 教科書体 NP-R" panose="02020400000000000000" pitchFamily="18" charset="-128"/>
                        <a:ea typeface="UD デジタル 教科書体 NP-R" panose="02020400000000000000" pitchFamily="18" charset="-128"/>
                      </a:endParaRPr>
                    </a:p>
                  </a:txBody>
                  <a:tcPr marL="91433" marR="91433" marT="45728" marB="45728">
                    <a:solidFill>
                      <a:schemeClr val="accent1">
                        <a:lumMod val="20000"/>
                        <a:lumOff val="80000"/>
                      </a:schemeClr>
                    </a:solidFill>
                  </a:tcPr>
                </a:tc>
                <a:tc>
                  <a:txBody>
                    <a:bodyPr/>
                    <a:lstStyle/>
                    <a:p>
                      <a:r>
                        <a:rPr kumimoji="1" lang="ja-JP" altLang="en-US"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被相続人が死亡したときに所有していた財産ではないが、相続税の計算上、相続財産とみなして相続税を課税するもの。</a:t>
                      </a:r>
                      <a:endParaRPr kumimoji="1" lang="en-US" altLang="ja-JP"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p>
                      <a:r>
                        <a:rPr kumimoji="1" lang="en-US" altLang="ja-JP"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a:t>
                      </a:r>
                      <a:r>
                        <a:rPr kumimoji="1" lang="ja-JP" altLang="en-US"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生命保険金や死亡退職金など</a:t>
                      </a:r>
                      <a:r>
                        <a:rPr kumimoji="1" lang="en-US" altLang="ja-JP"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a:t>
                      </a:r>
                      <a:endParaRPr kumimoji="1" lang="ja-JP" altLang="en-US" sz="1400" dirty="0">
                        <a:latin typeface="UD デジタル 教科書体 NP-R" panose="02020400000000000000" pitchFamily="18" charset="-128"/>
                        <a:ea typeface="UD デジタル 教科書体 NP-R" panose="02020400000000000000" pitchFamily="18" charset="-128"/>
                      </a:endParaRPr>
                    </a:p>
                  </a:txBody>
                  <a:tcPr marL="91433" marR="91433" marT="45728" marB="45728">
                    <a:solidFill>
                      <a:srgbClr val="FFFFFF">
                        <a:alpha val="67059"/>
                      </a:srgbClr>
                    </a:solidFill>
                  </a:tcPr>
                </a:tc>
                <a:extLst>
                  <a:ext uri="{0D108BD9-81ED-4DB2-BD59-A6C34878D82A}">
                    <a16:rowId xmlns:a16="http://schemas.microsoft.com/office/drawing/2014/main" val="10001"/>
                  </a:ext>
                </a:extLst>
              </a:tr>
              <a:tr h="612006">
                <a:tc>
                  <a:txBody>
                    <a:bodyPr/>
                    <a:lstStyle/>
                    <a:p>
                      <a:r>
                        <a:rPr kumimoji="1" lang="ja-JP" altLang="en-US" sz="1400" b="1"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③生前贈与財産の加算</a:t>
                      </a:r>
                      <a:endParaRPr kumimoji="1" lang="en-US" altLang="ja-JP" sz="1400" b="1"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p>
                      <a:r>
                        <a:rPr kumimoji="1" lang="ja-JP" altLang="en-US" sz="1400" b="1"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　　</a:t>
                      </a:r>
                      <a:r>
                        <a:rPr kumimoji="1" lang="ja-JP" altLang="en-US"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（課税）</a:t>
                      </a:r>
                      <a:endParaRPr kumimoji="1" lang="en-US" altLang="ja-JP" sz="1400" b="1"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L="91433" marR="91433" marT="45728" marB="45728">
                    <a:solidFill>
                      <a:schemeClr val="accent1">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被相続人の死亡３年以内に、被相続人から生前贈与されていた場合には、その贈与財産（暦年課税）を相続財産に加えて相続財産を課税。</a:t>
                      </a:r>
                      <a:endParaRPr kumimoji="1" lang="ja-JP" altLang="en-US" sz="1400" dirty="0">
                        <a:latin typeface="UD デジタル 教科書体 NP-R" panose="02020400000000000000" pitchFamily="18" charset="-128"/>
                        <a:ea typeface="UD デジタル 教科書体 NP-R" panose="02020400000000000000" pitchFamily="18" charset="-128"/>
                      </a:endParaRPr>
                    </a:p>
                  </a:txBody>
                  <a:tcPr marL="91433" marR="91433" marT="45728" marB="45728">
                    <a:solidFill>
                      <a:srgbClr val="FFFFFF">
                        <a:alpha val="67059"/>
                      </a:srgbClr>
                    </a:solidFill>
                  </a:tcPr>
                </a:tc>
                <a:extLst>
                  <a:ext uri="{0D108BD9-81ED-4DB2-BD59-A6C34878D82A}">
                    <a16:rowId xmlns:a16="http://schemas.microsoft.com/office/drawing/2014/main" val="10002"/>
                  </a:ext>
                </a:extLst>
              </a:tr>
              <a:tr h="6120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④相続税の課税価格</a:t>
                      </a:r>
                      <a:endParaRPr kumimoji="1" lang="en-US" altLang="ja-JP" sz="1400" b="1"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　　</a:t>
                      </a:r>
                      <a:r>
                        <a:rPr kumimoji="1" lang="ja-JP" altLang="en-US"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（課税）</a:t>
                      </a:r>
                      <a:endParaRPr kumimoji="1" lang="ja-JP" altLang="en-US" sz="1400" b="0" dirty="0">
                        <a:latin typeface="UD デジタル 教科書体 NP-R" panose="02020400000000000000" pitchFamily="18" charset="-128"/>
                        <a:ea typeface="UD デジタル 教科書体 NP-R" panose="02020400000000000000" pitchFamily="18" charset="-128"/>
                      </a:endParaRPr>
                    </a:p>
                  </a:txBody>
                  <a:tcPr marL="91433" marR="91433" marT="45728" marB="45728">
                    <a:solidFill>
                      <a:schemeClr val="accent1">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相続税のかかる財産から債務を控除した金額のことをいいます。</a:t>
                      </a:r>
                      <a:endParaRPr kumimoji="1" lang="ja-JP" altLang="en-US" sz="1400" dirty="0">
                        <a:latin typeface="UD デジタル 教科書体 NP-R" panose="02020400000000000000" pitchFamily="18" charset="-128"/>
                        <a:ea typeface="UD デジタル 教科書体 NP-R" panose="02020400000000000000" pitchFamily="18" charset="-128"/>
                      </a:endParaRPr>
                    </a:p>
                  </a:txBody>
                  <a:tcPr marL="91433" marR="91433" marT="45728" marB="45728">
                    <a:solidFill>
                      <a:srgbClr val="FFFFFF">
                        <a:alpha val="67059"/>
                      </a:srgbClr>
                    </a:solidFill>
                  </a:tcPr>
                </a:tc>
                <a:extLst>
                  <a:ext uri="{0D108BD9-81ED-4DB2-BD59-A6C34878D82A}">
                    <a16:rowId xmlns:a16="http://schemas.microsoft.com/office/drawing/2014/main" val="10003"/>
                  </a:ext>
                </a:extLst>
              </a:tr>
              <a:tr h="10200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⑤非課税財産</a:t>
                      </a:r>
                      <a:endParaRPr kumimoji="1" lang="en-US" altLang="ja-JP" sz="1400" b="1"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　　</a:t>
                      </a:r>
                      <a:r>
                        <a:rPr kumimoji="1" lang="ja-JP" altLang="en-US"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（非課税）</a:t>
                      </a:r>
                      <a:endParaRPr kumimoji="1" lang="ja-JP" altLang="en-US" sz="1400" b="0" dirty="0">
                        <a:latin typeface="UD デジタル 教科書体 NP-R" panose="02020400000000000000" pitchFamily="18" charset="-128"/>
                        <a:ea typeface="UD デジタル 教科書体 NP-R" panose="02020400000000000000" pitchFamily="18" charset="-128"/>
                      </a:endParaRPr>
                    </a:p>
                  </a:txBody>
                  <a:tcPr marL="91433" marR="91433" marT="45728" marB="45728">
                    <a:solidFill>
                      <a:schemeClr val="accent1">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a</a:t>
                      </a:r>
                      <a:r>
                        <a:rPr kumimoji="1" lang="ja-JP" altLang="en-US"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　墓地、仏壇、仏具など</a:t>
                      </a:r>
                    </a:p>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b</a:t>
                      </a:r>
                      <a:r>
                        <a:rPr kumimoji="1" lang="ja-JP" altLang="en-US"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　生命保険金の非課税枠</a:t>
                      </a:r>
                    </a:p>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c</a:t>
                      </a:r>
                      <a:r>
                        <a:rPr kumimoji="1" lang="ja-JP" altLang="en-US"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　死亡退職金の非課税枠</a:t>
                      </a:r>
                    </a:p>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d</a:t>
                      </a:r>
                      <a:r>
                        <a:rPr kumimoji="1" lang="ja-JP" altLang="en-US"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　相続財産の寄附</a:t>
                      </a:r>
                      <a:endParaRPr kumimoji="1" lang="ja-JP" altLang="en-US" sz="1400" dirty="0">
                        <a:latin typeface="UD デジタル 教科書体 NP-R" panose="02020400000000000000" pitchFamily="18" charset="-128"/>
                        <a:ea typeface="UD デジタル 教科書体 NP-R" panose="02020400000000000000" pitchFamily="18" charset="-128"/>
                      </a:endParaRPr>
                    </a:p>
                  </a:txBody>
                  <a:tcPr marL="91433" marR="91433" marT="45728" marB="45728">
                    <a:solidFill>
                      <a:srgbClr val="FFFFFF">
                        <a:alpha val="67059"/>
                      </a:srgbClr>
                    </a:solidFill>
                  </a:tcPr>
                </a:tc>
                <a:extLst>
                  <a:ext uri="{0D108BD9-81ED-4DB2-BD59-A6C34878D82A}">
                    <a16:rowId xmlns:a16="http://schemas.microsoft.com/office/drawing/2014/main" val="10004"/>
                  </a:ext>
                </a:extLst>
              </a:tr>
              <a:tr h="10200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⑥債務控除</a:t>
                      </a:r>
                      <a:endParaRPr kumimoji="1" lang="en-US" altLang="ja-JP" sz="1400" b="1"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　　</a:t>
                      </a:r>
                      <a:r>
                        <a:rPr kumimoji="1" lang="ja-JP" altLang="en-US"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（非課税）</a:t>
                      </a:r>
                      <a:endParaRPr kumimoji="1" lang="ja-JP" altLang="en-US" sz="1400" b="0" dirty="0">
                        <a:latin typeface="UD デジタル 教科書体 NP-R" panose="02020400000000000000" pitchFamily="18" charset="-128"/>
                        <a:ea typeface="UD デジタル 教科書体 NP-R" panose="02020400000000000000" pitchFamily="18" charset="-128"/>
                      </a:endParaRPr>
                    </a:p>
                  </a:txBody>
                  <a:tcPr marL="91433" marR="91433" marT="45728" marB="45728">
                    <a:solidFill>
                      <a:schemeClr val="accent1">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被相続人が残した借入金などのマイナスの財産は相続財産から差し引きますが、債務として相続財産から差し引くことができるものは、被相続人の死亡時点で支払うことが確定しているものに限られます。</a:t>
                      </a:r>
                      <a:endParaRPr kumimoji="1" lang="en-US" altLang="ja-JP"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UD デジタル 教科書体 NP-R" panose="02020400000000000000" pitchFamily="18" charset="-128"/>
                          <a:ea typeface="UD デジタル 教科書体 NP-R" panose="02020400000000000000" pitchFamily="18" charset="-128"/>
                        </a:rPr>
                        <a:t>葬式費用も相続財産から差し引くことができます。</a:t>
                      </a:r>
                      <a:endParaRPr kumimoji="1" lang="ja-JP" altLang="en-US" sz="1400" dirty="0">
                        <a:latin typeface="UD デジタル 教科書体 NP-R" panose="02020400000000000000" pitchFamily="18" charset="-128"/>
                        <a:ea typeface="UD デジタル 教科書体 NP-R" panose="02020400000000000000" pitchFamily="18" charset="-128"/>
                      </a:endParaRPr>
                    </a:p>
                  </a:txBody>
                  <a:tcPr marL="91433" marR="91433" marT="45728" marB="45728">
                    <a:solidFill>
                      <a:srgbClr val="FFFFFF">
                        <a:alpha val="67059"/>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862310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５．相続税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sp>
        <p:nvSpPr>
          <p:cNvPr id="5" name="正方形/長方形 4"/>
          <p:cNvSpPr/>
          <p:nvPr/>
        </p:nvSpPr>
        <p:spPr>
          <a:xfrm>
            <a:off x="443542" y="908720"/>
            <a:ext cx="8256917" cy="861774"/>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基礎控除の引上げなどの改正や地価の下落により、相続税の負担は大きく軽減されてきましたが、平成</a:t>
            </a:r>
            <a:r>
              <a:rPr lang="en-US" altLang="ja-JP" sz="1400" dirty="0">
                <a:latin typeface="UD デジタル 教科書体 NP-R" panose="02020400000000000000" pitchFamily="18" charset="-128"/>
                <a:ea typeface="UD デジタル 教科書体 NP-R" panose="02020400000000000000" pitchFamily="18" charset="-128"/>
              </a:rPr>
              <a:t>27</a:t>
            </a:r>
            <a:r>
              <a:rPr lang="ja-JP" altLang="en-US" sz="1400" dirty="0">
                <a:latin typeface="UD デジタル 教科書体 NP-R" panose="02020400000000000000" pitchFamily="18" charset="-128"/>
                <a:ea typeface="UD デジタル 教科書体 NP-R" panose="02020400000000000000" pitchFamily="18" charset="-128"/>
              </a:rPr>
              <a:t>年以降は基礎控除が引き下げられたことにより、相続税の負担が生じるケースは、亡くなった方の７％程度になるとされています。</a:t>
            </a:r>
          </a:p>
        </p:txBody>
      </p:sp>
      <p:sp>
        <p:nvSpPr>
          <p:cNvPr id="9" name="正方形/長方形 8"/>
          <p:cNvSpPr/>
          <p:nvPr/>
        </p:nvSpPr>
        <p:spPr>
          <a:xfrm>
            <a:off x="442756" y="620688"/>
            <a:ext cx="3073129"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■相続税収と課税割合の推移</a:t>
            </a:r>
            <a:endParaRPr lang="ja-JP" altLang="ja-JP" sz="1400" dirty="0">
              <a:latin typeface="UD デジタル 教科書体 NP-R" panose="02020400000000000000" pitchFamily="18" charset="-128"/>
              <a:ea typeface="UD デジタル 教科書体 NP-R" panose="02020400000000000000" pitchFamily="18" charset="-128"/>
            </a:endParaRPr>
          </a:p>
        </p:txBody>
      </p:sp>
      <p:pic>
        <p:nvPicPr>
          <p:cNvPr id="10" name="図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9578" y="1844824"/>
            <a:ext cx="7680853" cy="3979301"/>
          </a:xfrm>
          <a:prstGeom prst="rect">
            <a:avLst/>
          </a:prstGeom>
        </p:spPr>
      </p:pic>
      <p:sp>
        <p:nvSpPr>
          <p:cNvPr id="11" name="正方形/長方形 10"/>
          <p:cNvSpPr/>
          <p:nvPr/>
        </p:nvSpPr>
        <p:spPr>
          <a:xfrm>
            <a:off x="779577" y="5900306"/>
            <a:ext cx="7920883" cy="913070"/>
          </a:xfrm>
          <a:prstGeom prst="rect">
            <a:avLst/>
          </a:prstGeom>
          <a:solidFill>
            <a:schemeClr val="bg1">
              <a:alpha val="50000"/>
            </a:schemeClr>
          </a:solidFill>
        </p:spPr>
        <p:txBody>
          <a:bodyPr wrap="square">
            <a:spAutoFit/>
          </a:bodyPr>
          <a:lstStyle/>
          <a:p>
            <a:pPr marL="480403" indent="-480403">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（注１）各年度の相続税収であり贈与税収を含む（平成</a:t>
            </a:r>
            <a:r>
              <a:rPr lang="en-US" altLang="ja-JP" sz="1067" dirty="0">
                <a:latin typeface="UD デジタル 教科書体 NP-R" panose="02020400000000000000" pitchFamily="18" charset="-128"/>
                <a:ea typeface="UD デジタル 教科書体 NP-R" panose="02020400000000000000" pitchFamily="18" charset="-128"/>
              </a:rPr>
              <a:t>28</a:t>
            </a:r>
            <a:r>
              <a:rPr lang="ja-JP" altLang="en-US" sz="1067" dirty="0">
                <a:latin typeface="UD デジタル 教科書体 NP-R" panose="02020400000000000000" pitchFamily="18" charset="-128"/>
                <a:ea typeface="UD デジタル 教科書体 NP-R" panose="02020400000000000000" pitchFamily="18" charset="-128"/>
              </a:rPr>
              <a:t>年度以前は決算額、</a:t>
            </a:r>
            <a:r>
              <a:rPr lang="en-US" altLang="ja-JP" sz="1067" dirty="0">
                <a:latin typeface="UD デジタル 教科書体 NP-R" panose="02020400000000000000" pitchFamily="18" charset="-128"/>
                <a:ea typeface="UD デジタル 教科書体 NP-R" panose="02020400000000000000" pitchFamily="18" charset="-128"/>
              </a:rPr>
              <a:t>29</a:t>
            </a:r>
            <a:r>
              <a:rPr lang="ja-JP" altLang="en-US" sz="1067" dirty="0">
                <a:latin typeface="UD デジタル 教科書体 NP-R" panose="02020400000000000000" pitchFamily="18" charset="-128"/>
                <a:ea typeface="UD デジタル 教科書体 NP-R" panose="02020400000000000000" pitchFamily="18" charset="-128"/>
              </a:rPr>
              <a:t>年度は実績見込額、</a:t>
            </a:r>
            <a:r>
              <a:rPr lang="en-US" altLang="ja-JP" sz="1067" dirty="0">
                <a:latin typeface="UD デジタル 教科書体 NP-R" panose="02020400000000000000" pitchFamily="18" charset="-128"/>
                <a:ea typeface="UD デジタル 教科書体 NP-R" panose="02020400000000000000" pitchFamily="18" charset="-128"/>
              </a:rPr>
              <a:t>30</a:t>
            </a:r>
            <a:r>
              <a:rPr lang="ja-JP" altLang="en-US" sz="1067" dirty="0">
                <a:latin typeface="UD デジタル 教科書体 NP-R" panose="02020400000000000000" pitchFamily="18" charset="-128"/>
                <a:ea typeface="UD デジタル 教科書体 NP-R" panose="02020400000000000000" pitchFamily="18" charset="-128"/>
              </a:rPr>
              <a:t>年度は予算額）。</a:t>
            </a:r>
          </a:p>
          <a:p>
            <a:pPr marL="480403" indent="-480403">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（注２）課税件数、納付税額及び合計課税価格は「国税庁統計年報書」により、死亡者数は「人口動態統計」（厚生労働省）による。</a:t>
            </a:r>
          </a:p>
          <a:p>
            <a:pPr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出典：財務省ＨＰ「相続税の改正に関する資料（令和元年</a:t>
            </a:r>
            <a:r>
              <a:rPr lang="en-US" altLang="ja-JP" sz="1067" dirty="0">
                <a:latin typeface="UD デジタル 教科書体 NP-R" panose="02020400000000000000" pitchFamily="18" charset="-128"/>
                <a:ea typeface="UD デジタル 教科書体 NP-R" panose="02020400000000000000" pitchFamily="18" charset="-128"/>
              </a:rPr>
              <a:t>5</a:t>
            </a:r>
            <a:r>
              <a:rPr lang="ja-JP" altLang="en-US" sz="1067" dirty="0">
                <a:latin typeface="UD デジタル 教科書体 NP-R" panose="02020400000000000000" pitchFamily="18" charset="-128"/>
                <a:ea typeface="UD デジタル 教科書体 NP-R" panose="02020400000000000000" pitchFamily="18" charset="-128"/>
              </a:rPr>
              <a:t>月現在）」 </a:t>
            </a:r>
          </a:p>
        </p:txBody>
      </p:sp>
    </p:spTree>
    <p:extLst>
      <p:ext uri="{BB962C8B-B14F-4D97-AF65-F5344CB8AC3E}">
        <p14:creationId xmlns:p14="http://schemas.microsoft.com/office/powerpoint/2010/main" val="10894629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491546" y="927770"/>
            <a:ext cx="8256917" cy="3701363"/>
          </a:xfrm>
          <a:prstGeom prst="rect">
            <a:avLst/>
          </a:prstGeom>
          <a:solidFill>
            <a:srgbClr val="FFFFFF">
              <a:alpha val="85098"/>
            </a:srgbClr>
          </a:solidFill>
        </p:spPr>
        <p:txBody>
          <a:bodyPr wrap="square">
            <a:noAutofit/>
          </a:bodyPr>
          <a:lstStyle/>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５．相続税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sp>
        <p:nvSpPr>
          <p:cNvPr id="9" name="正方形/長方形 8"/>
          <p:cNvSpPr/>
          <p:nvPr/>
        </p:nvSpPr>
        <p:spPr>
          <a:xfrm>
            <a:off x="442756" y="620688"/>
            <a:ext cx="5929444" cy="348813"/>
          </a:xfrm>
          <a:prstGeom prst="rect">
            <a:avLst/>
          </a:prstGeom>
          <a:solidFill>
            <a:schemeClr val="bg1">
              <a:alpha val="50000"/>
            </a:schemeClr>
          </a:solidFill>
        </p:spPr>
        <p:txBody>
          <a:bodyPr wrap="square">
            <a:spAutoFit/>
          </a:bodyPr>
          <a:lstStyle/>
          <a:p>
            <a:pPr>
              <a:lnSpc>
                <a:spcPts val="2000"/>
              </a:lnSpc>
            </a:pPr>
            <a:r>
              <a:rPr lang="ja-JP" altLang="en-US" sz="1400" dirty="0" smtClean="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最近における相続税の税率構造・基礎控除額の推移</a:t>
            </a:r>
          </a:p>
        </p:txBody>
      </p:sp>
      <p:cxnSp>
        <p:nvCxnSpPr>
          <p:cNvPr id="7" name="直線コネクタ 6"/>
          <p:cNvCxnSpPr/>
          <p:nvPr/>
        </p:nvCxnSpPr>
        <p:spPr>
          <a:xfrm>
            <a:off x="2267744" y="1042496"/>
            <a:ext cx="0" cy="2555411"/>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8" name="直線コネクタ 7"/>
          <p:cNvCxnSpPr/>
          <p:nvPr/>
        </p:nvCxnSpPr>
        <p:spPr>
          <a:xfrm>
            <a:off x="3611893" y="1056419"/>
            <a:ext cx="0" cy="2555411"/>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12" name="直線コネクタ 11"/>
          <p:cNvCxnSpPr/>
          <p:nvPr/>
        </p:nvCxnSpPr>
        <p:spPr>
          <a:xfrm>
            <a:off x="4860032" y="1056419"/>
            <a:ext cx="0" cy="2555411"/>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13" name="直線コネクタ 12"/>
          <p:cNvCxnSpPr/>
          <p:nvPr/>
        </p:nvCxnSpPr>
        <p:spPr>
          <a:xfrm>
            <a:off x="6077691" y="1056419"/>
            <a:ext cx="0" cy="2555411"/>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14" name="直線コネクタ 13"/>
          <p:cNvCxnSpPr/>
          <p:nvPr/>
        </p:nvCxnSpPr>
        <p:spPr>
          <a:xfrm>
            <a:off x="7325829" y="1056419"/>
            <a:ext cx="0" cy="2555411"/>
          </a:xfrm>
          <a:prstGeom prst="line">
            <a:avLst/>
          </a:prstGeom>
          <a:ln/>
        </p:spPr>
        <p:style>
          <a:lnRef idx="2">
            <a:schemeClr val="accent1"/>
          </a:lnRef>
          <a:fillRef idx="0">
            <a:schemeClr val="accent1"/>
          </a:fillRef>
          <a:effectRef idx="1">
            <a:schemeClr val="accent1"/>
          </a:effectRef>
          <a:fontRef idx="minor">
            <a:schemeClr val="tx1"/>
          </a:fontRef>
        </p:style>
      </p:cxnSp>
      <p:sp>
        <p:nvSpPr>
          <p:cNvPr id="15" name="正方形/長方形 14"/>
          <p:cNvSpPr/>
          <p:nvPr/>
        </p:nvSpPr>
        <p:spPr>
          <a:xfrm>
            <a:off x="640133" y="980728"/>
            <a:ext cx="288032" cy="3552395"/>
          </a:xfrm>
          <a:prstGeom prst="rect">
            <a:avLst/>
          </a:prstGeom>
        </p:spPr>
        <p:style>
          <a:lnRef idx="0">
            <a:schemeClr val="accent1"/>
          </a:lnRef>
          <a:fillRef idx="3">
            <a:schemeClr val="accent1"/>
          </a:fillRef>
          <a:effectRef idx="3">
            <a:schemeClr val="accent1"/>
          </a:effectRef>
          <a:fontRef idx="minor">
            <a:schemeClr val="lt1"/>
          </a:fontRef>
        </p:style>
        <p:txBody>
          <a:bodyPr rtlCol="0" anchor="t" anchorCtr="0"/>
          <a:lstStyle/>
          <a:p>
            <a:pPr algn="ctr"/>
            <a:r>
              <a:rPr kumimoji="1" lang="ja-JP" altLang="en-US" sz="1067" dirty="0">
                <a:latin typeface="HGSｺﾞｼｯｸM" panose="020B0600000000000000" pitchFamily="50" charset="-128"/>
                <a:ea typeface="HGSｺﾞｼｯｸM" panose="020B0600000000000000" pitchFamily="50" charset="-128"/>
              </a:rPr>
              <a:t>区分</a:t>
            </a:r>
            <a:endParaRPr kumimoji="1" lang="en-US" altLang="ja-JP" sz="1067" dirty="0">
              <a:latin typeface="HGSｺﾞｼｯｸM" panose="020B0600000000000000" pitchFamily="50" charset="-128"/>
              <a:ea typeface="HGSｺﾞｼｯｸM" panose="020B0600000000000000" pitchFamily="50" charset="-128"/>
            </a:endParaRPr>
          </a:p>
          <a:p>
            <a:pPr algn="ctr"/>
            <a:endParaRPr lang="en-US" altLang="ja-JP" sz="1067" dirty="0">
              <a:latin typeface="HGSｺﾞｼｯｸM" panose="020B0600000000000000" pitchFamily="50" charset="-128"/>
              <a:ea typeface="HGSｺﾞｼｯｸM" panose="020B0600000000000000" pitchFamily="50" charset="-128"/>
            </a:endParaRPr>
          </a:p>
          <a:p>
            <a:pPr algn="ctr"/>
            <a:endParaRPr lang="en-US" altLang="ja-JP" sz="1067" dirty="0">
              <a:latin typeface="HGSｺﾞｼｯｸM" panose="020B0600000000000000" pitchFamily="50" charset="-128"/>
              <a:ea typeface="HGSｺﾞｼｯｸM" panose="020B0600000000000000" pitchFamily="50" charset="-128"/>
            </a:endParaRPr>
          </a:p>
          <a:p>
            <a:pPr algn="ctr"/>
            <a:r>
              <a:rPr kumimoji="1" lang="ja-JP" altLang="en-US" sz="1067" dirty="0">
                <a:latin typeface="HGSｺﾞｼｯｸM" panose="020B0600000000000000" pitchFamily="50" charset="-128"/>
                <a:ea typeface="HGSｺﾞｼｯｸM" panose="020B0600000000000000" pitchFamily="50" charset="-128"/>
              </a:rPr>
              <a:t>税率構造</a:t>
            </a:r>
            <a:endParaRPr kumimoji="1" lang="en-US" altLang="ja-JP" sz="1067" dirty="0">
              <a:latin typeface="HGSｺﾞｼｯｸM" panose="020B0600000000000000" pitchFamily="50" charset="-128"/>
              <a:ea typeface="HGSｺﾞｼｯｸM" panose="020B0600000000000000" pitchFamily="50" charset="-128"/>
            </a:endParaRPr>
          </a:p>
          <a:p>
            <a:pPr algn="ctr"/>
            <a:endParaRPr kumimoji="1" lang="en-US" altLang="ja-JP" sz="1067" dirty="0">
              <a:latin typeface="HGSｺﾞｼｯｸM" panose="020B0600000000000000" pitchFamily="50" charset="-128"/>
              <a:ea typeface="HGSｺﾞｼｯｸM" panose="020B0600000000000000" pitchFamily="50" charset="-128"/>
            </a:endParaRPr>
          </a:p>
          <a:p>
            <a:pPr algn="ctr"/>
            <a:endParaRPr lang="en-US" altLang="ja-JP" sz="1067" dirty="0">
              <a:latin typeface="HGSｺﾞｼｯｸM" panose="020B0600000000000000" pitchFamily="50" charset="-128"/>
              <a:ea typeface="HGSｺﾞｼｯｸM" panose="020B0600000000000000" pitchFamily="50" charset="-128"/>
            </a:endParaRPr>
          </a:p>
          <a:p>
            <a:pPr algn="ctr"/>
            <a:endParaRPr kumimoji="1" lang="en-US" altLang="ja-JP" sz="1067" dirty="0">
              <a:latin typeface="HGSｺﾞｼｯｸM" panose="020B0600000000000000" pitchFamily="50" charset="-128"/>
              <a:ea typeface="HGSｺﾞｼｯｸM" panose="020B0600000000000000" pitchFamily="50" charset="-128"/>
            </a:endParaRPr>
          </a:p>
          <a:p>
            <a:pPr algn="ctr"/>
            <a:r>
              <a:rPr lang="ja-JP" altLang="en-US" sz="1067" dirty="0">
                <a:latin typeface="HGSｺﾞｼｯｸM" panose="020B0600000000000000" pitchFamily="50" charset="-128"/>
                <a:ea typeface="HGSｺﾞｼｯｸM" panose="020B0600000000000000" pitchFamily="50" charset="-128"/>
              </a:rPr>
              <a:t>基礎控除</a:t>
            </a:r>
            <a:endParaRPr lang="en-US" altLang="ja-JP" sz="1067" dirty="0">
              <a:latin typeface="HGSｺﾞｼｯｸM" panose="020B0600000000000000" pitchFamily="50" charset="-128"/>
              <a:ea typeface="HGSｺﾞｼｯｸM" panose="020B0600000000000000" pitchFamily="50" charset="-128"/>
            </a:endParaRPr>
          </a:p>
          <a:p>
            <a:pPr algn="ctr"/>
            <a:endParaRPr kumimoji="1" lang="en-US" altLang="ja-JP" sz="1067" dirty="0">
              <a:latin typeface="HGSｺﾞｼｯｸM" panose="020B0600000000000000" pitchFamily="50" charset="-128"/>
              <a:ea typeface="HGSｺﾞｼｯｸM" panose="020B0600000000000000" pitchFamily="50" charset="-128"/>
            </a:endParaRPr>
          </a:p>
          <a:p>
            <a:pPr algn="ctr"/>
            <a:endParaRPr lang="en-US" altLang="ja-JP" sz="1067" dirty="0">
              <a:latin typeface="HGSｺﾞｼｯｸM" panose="020B0600000000000000" pitchFamily="50" charset="-128"/>
              <a:ea typeface="HGSｺﾞｼｯｸM" panose="020B0600000000000000" pitchFamily="50" charset="-128"/>
            </a:endParaRPr>
          </a:p>
          <a:p>
            <a:pPr algn="ctr"/>
            <a:r>
              <a:rPr kumimoji="1" lang="ja-JP" altLang="en-US" sz="1067" dirty="0">
                <a:latin typeface="HGSｺﾞｼｯｸM" panose="020B0600000000000000" pitchFamily="50" charset="-128"/>
                <a:ea typeface="HGSｺﾞｼｯｸM" panose="020B0600000000000000" pitchFamily="50" charset="-128"/>
              </a:rPr>
              <a:t>地価公示</a:t>
            </a:r>
          </a:p>
        </p:txBody>
      </p:sp>
      <p:sp>
        <p:nvSpPr>
          <p:cNvPr id="16" name="正方形/長方形 15"/>
          <p:cNvSpPr/>
          <p:nvPr/>
        </p:nvSpPr>
        <p:spPr>
          <a:xfrm>
            <a:off x="981416" y="997285"/>
            <a:ext cx="7658083" cy="443176"/>
          </a:xfrm>
          <a:prstGeom prst="rect">
            <a:avLst/>
          </a:prstGeom>
          <a:solidFill>
            <a:schemeClr val="accent2">
              <a:lumMod val="40000"/>
              <a:lumOff val="60000"/>
              <a:alpha val="38000"/>
            </a:schemeClr>
          </a:solidFill>
        </p:spPr>
        <p:style>
          <a:lnRef idx="1">
            <a:schemeClr val="accent3"/>
          </a:lnRef>
          <a:fillRef idx="2">
            <a:schemeClr val="accent3"/>
          </a:fillRef>
          <a:effectRef idx="1">
            <a:schemeClr val="accent3"/>
          </a:effectRef>
          <a:fontRef idx="minor">
            <a:schemeClr val="dk1"/>
          </a:fontRef>
        </p:style>
        <p:txBody>
          <a:bodyPr rIns="0" rtlCol="0" anchor="ctr"/>
          <a:lstStyle/>
          <a:p>
            <a:pPr fontAlgn="ctr"/>
            <a:r>
              <a:rPr lang="ja-JP" altLang="en-US" sz="1067" dirty="0">
                <a:latin typeface="HGSｺﾞｼｯｸM" panose="020B0600000000000000" pitchFamily="50" charset="-128"/>
                <a:ea typeface="HGSｺﾞｼｯｸM" panose="020B0600000000000000" pitchFamily="50" charset="-128"/>
              </a:rPr>
              <a:t>　昭和</a:t>
            </a:r>
            <a:r>
              <a:rPr lang="en-US" altLang="ja-JP" sz="1067" dirty="0">
                <a:latin typeface="HGSｺﾞｼｯｸM" panose="020B0600000000000000" pitchFamily="50" charset="-128"/>
                <a:ea typeface="HGSｺﾞｼｯｸM" panose="020B0600000000000000" pitchFamily="50" charset="-128"/>
              </a:rPr>
              <a:t>63</a:t>
            </a:r>
            <a:r>
              <a:rPr lang="ja-JP" altLang="en-US" sz="1067" dirty="0">
                <a:latin typeface="HGSｺﾞｼｯｸM" panose="020B0600000000000000" pitchFamily="50" charset="-128"/>
                <a:ea typeface="HGSｺﾞｼｯｸM" panose="020B0600000000000000" pitchFamily="50" charset="-128"/>
              </a:rPr>
              <a:t>年</a:t>
            </a:r>
            <a:r>
              <a:rPr lang="en-US" altLang="ja-JP" sz="1067" dirty="0">
                <a:latin typeface="HGSｺﾞｼｯｸM" panose="020B0600000000000000" pitchFamily="50" charset="-128"/>
                <a:ea typeface="HGSｺﾞｼｯｸM" panose="020B0600000000000000" pitchFamily="50" charset="-128"/>
              </a:rPr>
              <a:t>12</a:t>
            </a:r>
            <a:r>
              <a:rPr lang="ja-JP" altLang="en-US" sz="1067" dirty="0">
                <a:latin typeface="HGSｺﾞｼｯｸM" panose="020B0600000000000000" pitchFamily="50" charset="-128"/>
                <a:ea typeface="HGSｺﾞｼｯｸM" panose="020B0600000000000000" pitchFamily="50" charset="-128"/>
              </a:rPr>
              <a:t>月　　昭和</a:t>
            </a:r>
            <a:r>
              <a:rPr lang="en-US" altLang="ja-JP" sz="1067" dirty="0">
                <a:latin typeface="HGSｺﾞｼｯｸM" panose="020B0600000000000000" pitchFamily="50" charset="-128"/>
                <a:ea typeface="HGSｺﾞｼｯｸM" panose="020B0600000000000000" pitchFamily="50" charset="-128"/>
              </a:rPr>
              <a:t>63</a:t>
            </a:r>
            <a:r>
              <a:rPr lang="ja-JP" altLang="en-US" sz="1067" dirty="0">
                <a:latin typeface="HGSｺﾞｼｯｸM" panose="020B0600000000000000" pitchFamily="50" charset="-128"/>
                <a:ea typeface="HGSｺﾞｼｯｸM" panose="020B0600000000000000" pitchFamily="50" charset="-128"/>
              </a:rPr>
              <a:t>年</a:t>
            </a:r>
            <a:r>
              <a:rPr lang="en-US" altLang="ja-JP" sz="1067" dirty="0">
                <a:latin typeface="HGSｺﾞｼｯｸM" panose="020B0600000000000000" pitchFamily="50" charset="-128"/>
                <a:ea typeface="HGSｺﾞｼｯｸM" panose="020B0600000000000000" pitchFamily="50" charset="-128"/>
              </a:rPr>
              <a:t>12</a:t>
            </a:r>
            <a:r>
              <a:rPr lang="ja-JP" altLang="en-US" sz="1067" dirty="0">
                <a:latin typeface="HGSｺﾞｼｯｸM" panose="020B0600000000000000" pitchFamily="50" charset="-128"/>
                <a:ea typeface="HGSｺﾞｼｯｸM" panose="020B0600000000000000" pitchFamily="50" charset="-128"/>
              </a:rPr>
              <a:t>月改正　　</a:t>
            </a:r>
            <a:r>
              <a:rPr lang="zh-TW" altLang="en-US" sz="1067" dirty="0">
                <a:latin typeface="HGSｺﾞｼｯｸM" panose="020B0600000000000000" pitchFamily="50" charset="-128"/>
                <a:ea typeface="HGSｺﾞｼｯｸM" panose="020B0600000000000000" pitchFamily="50" charset="-128"/>
              </a:rPr>
              <a:t>平成４年度改正</a:t>
            </a:r>
            <a:r>
              <a:rPr lang="ja-JP" altLang="en-US" sz="1067" dirty="0">
                <a:latin typeface="HGSｺﾞｼｯｸM" panose="020B0600000000000000" pitchFamily="50" charset="-128"/>
                <a:ea typeface="HGSｺﾞｼｯｸM" panose="020B0600000000000000" pitchFamily="50" charset="-128"/>
              </a:rPr>
              <a:t>　　</a:t>
            </a:r>
            <a:r>
              <a:rPr lang="zh-TW" altLang="en-US" sz="1067" dirty="0">
                <a:latin typeface="HGSｺﾞｼｯｸM" panose="020B0600000000000000" pitchFamily="50" charset="-128"/>
                <a:ea typeface="HGSｺﾞｼｯｸM" panose="020B0600000000000000" pitchFamily="50" charset="-128"/>
              </a:rPr>
              <a:t>平成６年度改正</a:t>
            </a:r>
            <a:r>
              <a:rPr lang="ja-JP" altLang="en-US" sz="1067" dirty="0">
                <a:latin typeface="HGSｺﾞｼｯｸM" panose="020B0600000000000000" pitchFamily="50" charset="-128"/>
                <a:ea typeface="HGSｺﾞｼｯｸM" panose="020B0600000000000000" pitchFamily="50" charset="-128"/>
              </a:rPr>
              <a:t>　　</a:t>
            </a:r>
            <a:r>
              <a:rPr lang="zh-TW" altLang="en-US" sz="1067" dirty="0">
                <a:latin typeface="HGSｺﾞｼｯｸM" panose="020B0600000000000000" pitchFamily="50" charset="-128"/>
                <a:ea typeface="HGSｺﾞｼｯｸM" panose="020B0600000000000000" pitchFamily="50" charset="-128"/>
              </a:rPr>
              <a:t>平成</a:t>
            </a:r>
            <a:r>
              <a:rPr lang="en-US" altLang="zh-TW" sz="1067" dirty="0">
                <a:latin typeface="HGSｺﾞｼｯｸM" panose="020B0600000000000000" pitchFamily="50" charset="-128"/>
                <a:ea typeface="HGSｺﾞｼｯｸM" panose="020B0600000000000000" pitchFamily="50" charset="-128"/>
              </a:rPr>
              <a:t>15</a:t>
            </a:r>
            <a:r>
              <a:rPr lang="zh-TW" altLang="en-US" sz="1067" dirty="0">
                <a:latin typeface="HGSｺﾞｼｯｸM" panose="020B0600000000000000" pitchFamily="50" charset="-128"/>
                <a:ea typeface="HGSｺﾞｼｯｸM" panose="020B0600000000000000" pitchFamily="50" charset="-128"/>
              </a:rPr>
              <a:t>年度改正</a:t>
            </a:r>
            <a:r>
              <a:rPr lang="ja-JP" altLang="en-US" sz="1067" dirty="0">
                <a:latin typeface="HGSｺﾞｼｯｸM" panose="020B0600000000000000" pitchFamily="50" charset="-128"/>
                <a:ea typeface="HGSｺﾞｼｯｸM" panose="020B0600000000000000" pitchFamily="50" charset="-128"/>
              </a:rPr>
              <a:t>　　</a:t>
            </a:r>
            <a:r>
              <a:rPr lang="zh-TW" altLang="en-US" sz="1067" dirty="0">
                <a:latin typeface="HGSｺﾞｼｯｸM" panose="020B0600000000000000" pitchFamily="50" charset="-128"/>
                <a:ea typeface="HGSｺﾞｼｯｸM" panose="020B0600000000000000" pitchFamily="50" charset="-128"/>
              </a:rPr>
              <a:t>平成</a:t>
            </a:r>
            <a:r>
              <a:rPr lang="en-US" altLang="zh-TW" sz="1067" dirty="0">
                <a:latin typeface="HGSｺﾞｼｯｸM" panose="020B0600000000000000" pitchFamily="50" charset="-128"/>
                <a:ea typeface="HGSｺﾞｼｯｸM" panose="020B0600000000000000" pitchFamily="50" charset="-128"/>
              </a:rPr>
              <a:t>25</a:t>
            </a:r>
            <a:r>
              <a:rPr lang="zh-TW" altLang="en-US" sz="1067" dirty="0">
                <a:latin typeface="HGSｺﾞｼｯｸM" panose="020B0600000000000000" pitchFamily="50" charset="-128"/>
                <a:ea typeface="HGSｺﾞｼｯｸM" panose="020B0600000000000000" pitchFamily="50" charset="-128"/>
              </a:rPr>
              <a:t>年度改正</a:t>
            </a:r>
            <a:endParaRPr lang="en-US" altLang="zh-TW" sz="1067" dirty="0">
              <a:latin typeface="HGSｺﾞｼｯｸM" panose="020B0600000000000000" pitchFamily="50" charset="-128"/>
              <a:ea typeface="HGSｺﾞｼｯｸM" panose="020B0600000000000000" pitchFamily="50" charset="-128"/>
            </a:endParaRPr>
          </a:p>
          <a:p>
            <a:pPr fontAlgn="ctr"/>
            <a:r>
              <a:rPr lang="ja-JP" altLang="en-US" sz="1067" dirty="0">
                <a:latin typeface="HGSｺﾞｼｯｸM" panose="020B0600000000000000" pitchFamily="50" charset="-128"/>
                <a:ea typeface="HGSｺﾞｼｯｸM" panose="020B0600000000000000" pitchFamily="50" charset="-128"/>
              </a:rPr>
              <a:t>　　 改正前　　　   </a:t>
            </a:r>
            <a:r>
              <a:rPr lang="zh-TW" altLang="en-US" sz="667" dirty="0">
                <a:latin typeface="HGSｺﾞｼｯｸM" panose="020B0600000000000000" pitchFamily="50" charset="-128"/>
                <a:ea typeface="HGSｺﾞｼｯｸM" panose="020B0600000000000000" pitchFamily="50" charset="-128"/>
              </a:rPr>
              <a:t>（昭和</a:t>
            </a:r>
            <a:r>
              <a:rPr lang="en-US" altLang="zh-TW" sz="667" dirty="0">
                <a:latin typeface="HGSｺﾞｼｯｸM" panose="020B0600000000000000" pitchFamily="50" charset="-128"/>
                <a:ea typeface="HGSｺﾞｼｯｸM" panose="020B0600000000000000" pitchFamily="50" charset="-128"/>
              </a:rPr>
              <a:t>63</a:t>
            </a:r>
            <a:r>
              <a:rPr lang="zh-TW" altLang="en-US" sz="667" dirty="0">
                <a:latin typeface="HGSｺﾞｼｯｸM" panose="020B0600000000000000" pitchFamily="50" charset="-128"/>
                <a:ea typeface="HGSｺﾞｼｯｸM" panose="020B0600000000000000" pitchFamily="50" charset="-128"/>
              </a:rPr>
              <a:t>年１月１日以降適用）   </a:t>
            </a:r>
            <a:r>
              <a:rPr lang="ja-JP" altLang="en-US" sz="667" dirty="0">
                <a:latin typeface="HGSｺﾞｼｯｸM" panose="020B0600000000000000" pitchFamily="50" charset="-128"/>
                <a:ea typeface="HGSｺﾞｼｯｸM" panose="020B0600000000000000" pitchFamily="50" charset="-128"/>
              </a:rPr>
              <a:t> </a:t>
            </a:r>
            <a:r>
              <a:rPr lang="zh-TW" altLang="en-US" sz="667" dirty="0">
                <a:latin typeface="HGSｺﾞｼｯｸM" panose="020B0600000000000000" pitchFamily="50" charset="-128"/>
                <a:ea typeface="HGSｺﾞｼｯｸM" panose="020B0600000000000000" pitchFamily="50" charset="-128"/>
              </a:rPr>
              <a:t>（平成４年１月１日以降適用</a:t>
            </a:r>
            <a:r>
              <a:rPr lang="ja-JP" altLang="en-US" sz="667" dirty="0">
                <a:latin typeface="HGSｺﾞｼｯｸM" panose="020B0600000000000000" pitchFamily="50" charset="-128"/>
                <a:ea typeface="HGSｺﾞｼｯｸM" panose="020B0600000000000000" pitchFamily="50" charset="-128"/>
              </a:rPr>
              <a:t>） </a:t>
            </a:r>
            <a:r>
              <a:rPr lang="zh-TW" altLang="en-US" sz="667" dirty="0">
                <a:latin typeface="HGSｺﾞｼｯｸM" panose="020B0600000000000000" pitchFamily="50" charset="-128"/>
                <a:ea typeface="HGSｺﾞｼｯｸM" panose="020B0600000000000000" pitchFamily="50" charset="-128"/>
              </a:rPr>
              <a:t>（平成</a:t>
            </a:r>
            <a:r>
              <a:rPr lang="ja-JP" altLang="en-US" sz="667" dirty="0">
                <a:latin typeface="HGSｺﾞｼｯｸM" panose="020B0600000000000000" pitchFamily="50" charset="-128"/>
                <a:ea typeface="HGSｺﾞｼｯｸM" panose="020B0600000000000000" pitchFamily="50" charset="-128"/>
              </a:rPr>
              <a:t>６</a:t>
            </a:r>
            <a:r>
              <a:rPr lang="zh-TW" altLang="en-US" sz="667" dirty="0">
                <a:latin typeface="HGSｺﾞｼｯｸM" panose="020B0600000000000000" pitchFamily="50" charset="-128"/>
                <a:ea typeface="HGSｺﾞｼｯｸM" panose="020B0600000000000000" pitchFamily="50" charset="-128"/>
              </a:rPr>
              <a:t>年１月１日以降適用</a:t>
            </a:r>
            <a:r>
              <a:rPr lang="ja-JP" altLang="en-US" sz="667" dirty="0">
                <a:latin typeface="HGSｺﾞｼｯｸM" panose="020B0600000000000000" pitchFamily="50" charset="-128"/>
                <a:ea typeface="HGSｺﾞｼｯｸM" panose="020B0600000000000000" pitchFamily="50" charset="-128"/>
              </a:rPr>
              <a:t>） </a:t>
            </a:r>
            <a:r>
              <a:rPr lang="zh-TW" altLang="en-US" sz="667" dirty="0">
                <a:latin typeface="HGSｺﾞｼｯｸM" panose="020B0600000000000000" pitchFamily="50" charset="-128"/>
                <a:ea typeface="HGSｺﾞｼｯｸM" panose="020B0600000000000000" pitchFamily="50" charset="-128"/>
              </a:rPr>
              <a:t>（平成</a:t>
            </a:r>
            <a:r>
              <a:rPr lang="en-US" altLang="ja-JP" sz="667" dirty="0">
                <a:latin typeface="HGSｺﾞｼｯｸM" panose="020B0600000000000000" pitchFamily="50" charset="-128"/>
                <a:ea typeface="HGSｺﾞｼｯｸM" panose="020B0600000000000000" pitchFamily="50" charset="-128"/>
              </a:rPr>
              <a:t>15</a:t>
            </a:r>
            <a:r>
              <a:rPr lang="zh-TW" altLang="en-US" sz="667" dirty="0">
                <a:latin typeface="HGSｺﾞｼｯｸM" panose="020B0600000000000000" pitchFamily="50" charset="-128"/>
                <a:ea typeface="HGSｺﾞｼｯｸM" panose="020B0600000000000000" pitchFamily="50" charset="-128"/>
              </a:rPr>
              <a:t>年１月１日以降適用</a:t>
            </a:r>
            <a:r>
              <a:rPr lang="ja-JP" altLang="en-US" sz="667" dirty="0">
                <a:latin typeface="HGSｺﾞｼｯｸM" panose="020B0600000000000000" pitchFamily="50" charset="-128"/>
                <a:ea typeface="HGSｺﾞｼｯｸM" panose="020B0600000000000000" pitchFamily="50" charset="-128"/>
              </a:rPr>
              <a:t>）  </a:t>
            </a:r>
            <a:r>
              <a:rPr lang="zh-TW" altLang="en-US" sz="667" dirty="0">
                <a:latin typeface="HGSｺﾞｼｯｸM" panose="020B0600000000000000" pitchFamily="50" charset="-128"/>
                <a:ea typeface="HGSｺﾞｼｯｸM" panose="020B0600000000000000" pitchFamily="50" charset="-128"/>
              </a:rPr>
              <a:t>（平成</a:t>
            </a:r>
            <a:r>
              <a:rPr lang="en-US" altLang="ja-JP" sz="667" dirty="0">
                <a:latin typeface="HGSｺﾞｼｯｸM" panose="020B0600000000000000" pitchFamily="50" charset="-128"/>
                <a:ea typeface="HGSｺﾞｼｯｸM" panose="020B0600000000000000" pitchFamily="50" charset="-128"/>
              </a:rPr>
              <a:t>27</a:t>
            </a:r>
            <a:r>
              <a:rPr lang="zh-TW" altLang="en-US" sz="667" dirty="0">
                <a:latin typeface="HGSｺﾞｼｯｸM" panose="020B0600000000000000" pitchFamily="50" charset="-128"/>
                <a:ea typeface="HGSｺﾞｼｯｸM" panose="020B0600000000000000" pitchFamily="50" charset="-128"/>
              </a:rPr>
              <a:t>年１月１日以降適用</a:t>
            </a:r>
            <a:r>
              <a:rPr lang="ja-JP" altLang="en-US" sz="667" dirty="0">
                <a:latin typeface="HGSｺﾞｼｯｸM" panose="020B0600000000000000" pitchFamily="50" charset="-128"/>
                <a:ea typeface="HGSｺﾞｼｯｸM" panose="020B0600000000000000" pitchFamily="50" charset="-128"/>
              </a:rPr>
              <a:t>）　</a:t>
            </a:r>
            <a:endParaRPr lang="ja-JP" altLang="en-US" sz="667" dirty="0">
              <a:solidFill>
                <a:srgbClr val="000000"/>
              </a:solidFill>
              <a:latin typeface="HGSｺﾞｼｯｸM" panose="020B0600000000000000" pitchFamily="50" charset="-128"/>
              <a:ea typeface="HGSｺﾞｼｯｸM" panose="020B0600000000000000" pitchFamily="50" charset="-128"/>
            </a:endParaRPr>
          </a:p>
        </p:txBody>
      </p:sp>
      <p:sp>
        <p:nvSpPr>
          <p:cNvPr id="17" name="正方形/長方形 16"/>
          <p:cNvSpPr/>
          <p:nvPr/>
        </p:nvSpPr>
        <p:spPr>
          <a:xfrm>
            <a:off x="978965" y="1534536"/>
            <a:ext cx="7658083" cy="1019240"/>
          </a:xfrm>
          <a:prstGeom prst="rect">
            <a:avLst/>
          </a:prstGeom>
          <a:gradFill flip="none" rotWithShape="1">
            <a:gsLst>
              <a:gs pos="0">
                <a:srgbClr val="69E4FD">
                  <a:lumMod val="28000"/>
                  <a:lumOff val="72000"/>
                  <a:alpha val="44000"/>
                </a:srgbClr>
              </a:gs>
              <a:gs pos="56000">
                <a:srgbClr val="21D6E0">
                  <a:alpha val="51000"/>
                </a:srgbClr>
              </a:gs>
              <a:gs pos="79000">
                <a:srgbClr val="0087E6">
                  <a:alpha val="81000"/>
                </a:srgbClr>
              </a:gs>
              <a:gs pos="100000">
                <a:srgbClr val="005CBF">
                  <a:lumMod val="79000"/>
                  <a:lumOff val="21000"/>
                </a:srgbClr>
              </a:gs>
            </a:gsLst>
            <a:lin ang="5400000" scaled="1"/>
            <a:tileRect/>
          </a:gradFill>
        </p:spPr>
        <p:style>
          <a:lnRef idx="1">
            <a:schemeClr val="accent3"/>
          </a:lnRef>
          <a:fillRef idx="2">
            <a:schemeClr val="accent3"/>
          </a:fillRef>
          <a:effectRef idx="1">
            <a:schemeClr val="accent3"/>
          </a:effectRef>
          <a:fontRef idx="minor">
            <a:schemeClr val="dk1"/>
          </a:fontRef>
        </p:style>
        <p:txBody>
          <a:bodyPr lIns="0" rIns="0" rtlCol="0" anchor="t" anchorCtr="0"/>
          <a:lstStyle/>
          <a:p>
            <a:pPr algn="ctr" fontAlgn="ctr"/>
            <a:r>
              <a:rPr lang="ja-JP" altLang="en-US" sz="1067" dirty="0">
                <a:latin typeface="HGSｺﾞｼｯｸM" panose="020B0600000000000000" pitchFamily="50" charset="-128"/>
                <a:ea typeface="HGSｺﾞｼｯｸM" panose="020B0600000000000000" pitchFamily="50" charset="-128"/>
              </a:rPr>
              <a:t>５億円超　　　　　５億円超　　　　　</a:t>
            </a:r>
            <a:r>
              <a:rPr lang="en-US" altLang="ja-JP" sz="1067" dirty="0">
                <a:latin typeface="HGSｺﾞｼｯｸM" panose="020B0600000000000000" pitchFamily="50" charset="-128"/>
                <a:ea typeface="HGSｺﾞｼｯｸM" panose="020B0600000000000000" pitchFamily="50" charset="-128"/>
              </a:rPr>
              <a:t>10</a:t>
            </a:r>
            <a:r>
              <a:rPr lang="ja-JP" altLang="en-US" sz="1067" dirty="0">
                <a:latin typeface="HGSｺﾞｼｯｸM" panose="020B0600000000000000" pitchFamily="50" charset="-128"/>
                <a:ea typeface="HGSｺﾞｼｯｸM" panose="020B0600000000000000" pitchFamily="50" charset="-128"/>
              </a:rPr>
              <a:t>億円超　　　　　</a:t>
            </a:r>
            <a:r>
              <a:rPr lang="en-US" altLang="ja-JP" sz="1067" dirty="0">
                <a:latin typeface="HGSｺﾞｼｯｸM" panose="020B0600000000000000" pitchFamily="50" charset="-128"/>
                <a:ea typeface="HGSｺﾞｼｯｸM" panose="020B0600000000000000" pitchFamily="50" charset="-128"/>
              </a:rPr>
              <a:t>20</a:t>
            </a:r>
            <a:r>
              <a:rPr lang="ja-JP" altLang="en-US" sz="1067" dirty="0">
                <a:latin typeface="HGSｺﾞｼｯｸM" panose="020B0600000000000000" pitchFamily="50" charset="-128"/>
                <a:ea typeface="HGSｺﾞｼｯｸM" panose="020B0600000000000000" pitchFamily="50" charset="-128"/>
              </a:rPr>
              <a:t>億円超　　　　　 ３億円超　　　　　６億円超</a:t>
            </a:r>
            <a:br>
              <a:rPr lang="ja-JP" altLang="en-US" sz="1067" dirty="0">
                <a:latin typeface="HGSｺﾞｼｯｸM" panose="020B0600000000000000" pitchFamily="50" charset="-128"/>
                <a:ea typeface="HGSｺﾞｼｯｸM" panose="020B0600000000000000" pitchFamily="50" charset="-128"/>
              </a:rPr>
            </a:br>
            <a:r>
              <a:rPr lang="ja-JP" altLang="en-US" sz="1067" dirty="0">
                <a:latin typeface="HGSｺﾞｼｯｸM" panose="020B0600000000000000" pitchFamily="50" charset="-128"/>
                <a:ea typeface="HGSｺﾞｼｯｸM" panose="020B0600000000000000" pitchFamily="50" charset="-128"/>
              </a:rPr>
              <a:t>（最高税率</a:t>
            </a:r>
            <a:r>
              <a:rPr lang="en-US" altLang="ja-JP" sz="1067" dirty="0">
                <a:latin typeface="HGSｺﾞｼｯｸM" panose="020B0600000000000000" pitchFamily="50" charset="-128"/>
                <a:ea typeface="HGSｺﾞｼｯｸM" panose="020B0600000000000000" pitchFamily="50" charset="-128"/>
              </a:rPr>
              <a:t>75</a:t>
            </a:r>
            <a:r>
              <a:rPr lang="ja-JP" altLang="en-US" sz="1067" dirty="0">
                <a:latin typeface="HGSｺﾞｼｯｸM" panose="020B0600000000000000" pitchFamily="50" charset="-128"/>
                <a:ea typeface="HGSｺﾞｼｯｸM" panose="020B0600000000000000" pitchFamily="50" charset="-128"/>
              </a:rPr>
              <a:t>％）    （最高税率</a:t>
            </a:r>
            <a:r>
              <a:rPr lang="en-US" altLang="ja-JP" sz="1067" dirty="0">
                <a:latin typeface="HGSｺﾞｼｯｸM" panose="020B0600000000000000" pitchFamily="50" charset="-128"/>
                <a:ea typeface="HGSｺﾞｼｯｸM" panose="020B0600000000000000" pitchFamily="50" charset="-128"/>
              </a:rPr>
              <a:t>70</a:t>
            </a:r>
            <a:r>
              <a:rPr lang="ja-JP" altLang="en-US" sz="1067" dirty="0">
                <a:latin typeface="HGSｺﾞｼｯｸM" panose="020B0600000000000000" pitchFamily="50" charset="-128"/>
                <a:ea typeface="HGSｺﾞｼｯｸM" panose="020B0600000000000000" pitchFamily="50" charset="-128"/>
              </a:rPr>
              <a:t>％）   （最高税率</a:t>
            </a:r>
            <a:r>
              <a:rPr lang="en-US" altLang="ja-JP" sz="1067" dirty="0">
                <a:latin typeface="HGSｺﾞｼｯｸM" panose="020B0600000000000000" pitchFamily="50" charset="-128"/>
                <a:ea typeface="HGSｺﾞｼｯｸM" panose="020B0600000000000000" pitchFamily="50" charset="-128"/>
              </a:rPr>
              <a:t>70</a:t>
            </a:r>
            <a:r>
              <a:rPr lang="ja-JP" altLang="en-US" sz="1067" dirty="0">
                <a:latin typeface="HGSｺﾞｼｯｸM" panose="020B0600000000000000" pitchFamily="50" charset="-128"/>
                <a:ea typeface="HGSｺﾞｼｯｸM" panose="020B0600000000000000" pitchFamily="50" charset="-128"/>
              </a:rPr>
              <a:t>％）   （最高税率</a:t>
            </a:r>
            <a:r>
              <a:rPr lang="en-US" altLang="ja-JP" sz="1067" dirty="0">
                <a:latin typeface="HGSｺﾞｼｯｸM" panose="020B0600000000000000" pitchFamily="50" charset="-128"/>
                <a:ea typeface="HGSｺﾞｼｯｸM" panose="020B0600000000000000" pitchFamily="50" charset="-128"/>
              </a:rPr>
              <a:t>70</a:t>
            </a:r>
            <a:r>
              <a:rPr lang="ja-JP" altLang="en-US" sz="1067" dirty="0">
                <a:latin typeface="HGSｺﾞｼｯｸM" panose="020B0600000000000000" pitchFamily="50" charset="-128"/>
                <a:ea typeface="HGSｺﾞｼｯｸM" panose="020B0600000000000000" pitchFamily="50" charset="-128"/>
              </a:rPr>
              <a:t>％）   （最高税率</a:t>
            </a:r>
            <a:r>
              <a:rPr lang="en-US" altLang="ja-JP" sz="1067" dirty="0">
                <a:latin typeface="HGSｺﾞｼｯｸM" panose="020B0600000000000000" pitchFamily="50" charset="-128"/>
                <a:ea typeface="HGSｺﾞｼｯｸM" panose="020B0600000000000000" pitchFamily="50" charset="-128"/>
              </a:rPr>
              <a:t>50</a:t>
            </a:r>
            <a:r>
              <a:rPr lang="ja-JP" altLang="en-US" sz="1067" dirty="0">
                <a:latin typeface="HGSｺﾞｼｯｸM" panose="020B0600000000000000" pitchFamily="50" charset="-128"/>
                <a:ea typeface="HGSｺﾞｼｯｸM" panose="020B0600000000000000" pitchFamily="50" charset="-128"/>
              </a:rPr>
              <a:t>％）   （最高税率</a:t>
            </a:r>
            <a:r>
              <a:rPr lang="en-US" altLang="ja-JP" sz="1067" dirty="0">
                <a:latin typeface="HGSｺﾞｼｯｸM" panose="020B0600000000000000" pitchFamily="50" charset="-128"/>
                <a:ea typeface="HGSｺﾞｼｯｸM" panose="020B0600000000000000" pitchFamily="50" charset="-128"/>
              </a:rPr>
              <a:t>55</a:t>
            </a:r>
            <a:r>
              <a:rPr lang="ja-JP" altLang="en-US" sz="1067" dirty="0">
                <a:latin typeface="HGSｺﾞｼｯｸM" panose="020B0600000000000000" pitchFamily="50" charset="-128"/>
                <a:ea typeface="HGSｺﾞｼｯｸM" panose="020B0600000000000000" pitchFamily="50" charset="-128"/>
              </a:rPr>
              <a:t>％）</a:t>
            </a:r>
            <a:endParaRPr lang="ja-JP" altLang="en-US" sz="1067" dirty="0">
              <a:solidFill>
                <a:srgbClr val="000000"/>
              </a:solidFill>
              <a:latin typeface="HGSｺﾞｼｯｸM" panose="020B0600000000000000" pitchFamily="50" charset="-128"/>
              <a:ea typeface="HGSｺﾞｼｯｸM" panose="020B0600000000000000" pitchFamily="50" charset="-128"/>
            </a:endParaRPr>
          </a:p>
          <a:p>
            <a:pPr algn="ctr" fontAlgn="ctr"/>
            <a:endParaRPr lang="ja-JP" altLang="en-US" sz="1067" dirty="0">
              <a:solidFill>
                <a:srgbClr val="000000"/>
              </a:solidFill>
              <a:latin typeface="HGSｺﾞｼｯｸM" panose="020B0600000000000000" pitchFamily="50" charset="-128"/>
              <a:ea typeface="HGSｺﾞｼｯｸM" panose="020B0600000000000000" pitchFamily="50" charset="-128"/>
            </a:endParaRPr>
          </a:p>
          <a:p>
            <a:pPr algn="ctr" fontAlgn="ctr"/>
            <a:endParaRPr lang="ja-JP" altLang="en-US" sz="1067" dirty="0">
              <a:solidFill>
                <a:srgbClr val="000000"/>
              </a:solidFill>
              <a:latin typeface="HGSｺﾞｼｯｸM" panose="020B0600000000000000" pitchFamily="50" charset="-128"/>
              <a:ea typeface="HGSｺﾞｼｯｸM" panose="020B0600000000000000" pitchFamily="50" charset="-128"/>
            </a:endParaRPr>
          </a:p>
          <a:p>
            <a:pPr fontAlgn="ctr"/>
            <a:r>
              <a:rPr lang="ja-JP" altLang="en-US"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　　</a:t>
            </a:r>
            <a:r>
              <a:rPr lang="en-US" altLang="ja-JP"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14</a:t>
            </a:r>
            <a:r>
              <a:rPr lang="ja-JP" altLang="en-US"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段階　　　  　</a:t>
            </a:r>
            <a:r>
              <a:rPr lang="en-US" altLang="ja-JP"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13</a:t>
            </a:r>
            <a:r>
              <a:rPr lang="ja-JP" altLang="en-US"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段階　　　　 </a:t>
            </a:r>
            <a:r>
              <a:rPr lang="en-US" altLang="ja-JP"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13</a:t>
            </a:r>
            <a:r>
              <a:rPr lang="ja-JP" altLang="en-US"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段階　　　 　９段階　　　 　６段階　　　 　８段階</a:t>
            </a:r>
          </a:p>
        </p:txBody>
      </p:sp>
      <p:sp>
        <p:nvSpPr>
          <p:cNvPr id="18" name="正方形/長方形 17"/>
          <p:cNvSpPr/>
          <p:nvPr/>
        </p:nvSpPr>
        <p:spPr>
          <a:xfrm>
            <a:off x="981416" y="2649787"/>
            <a:ext cx="7658083" cy="1019240"/>
          </a:xfrm>
          <a:prstGeom prst="rect">
            <a:avLst/>
          </a:prstGeom>
          <a:solidFill>
            <a:schemeClr val="accent2">
              <a:lumMod val="40000"/>
              <a:lumOff val="60000"/>
              <a:alpha val="38000"/>
            </a:schemeClr>
          </a:solidFill>
        </p:spPr>
        <p:style>
          <a:lnRef idx="1">
            <a:schemeClr val="accent3"/>
          </a:lnRef>
          <a:fillRef idx="2">
            <a:schemeClr val="accent3"/>
          </a:fillRef>
          <a:effectRef idx="1">
            <a:schemeClr val="accent3"/>
          </a:effectRef>
          <a:fontRef idx="minor">
            <a:schemeClr val="dk1"/>
          </a:fontRef>
        </p:style>
        <p:txBody>
          <a:bodyPr lIns="0" rIns="0" rtlCol="0" anchor="ctr" anchorCtr="0"/>
          <a:lstStyle/>
          <a:p>
            <a:pPr fontAlgn="ct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2,000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4,000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4,800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5,000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3,000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r>
            <a:br>
              <a:rPr lang="ja-JP" altLang="en-US" sz="1067" dirty="0">
                <a:latin typeface="HGSｺﾞｼｯｸM" panose="020B0600000000000000" pitchFamily="50" charset="-128"/>
                <a:ea typeface="HGSｺﾞｼｯｸM" panose="020B0600000000000000" pitchFamily="50" charset="-128"/>
              </a:rPr>
            </a:br>
            <a:r>
              <a:rPr lang="ja-JP" altLang="en-US" sz="1067" dirty="0">
                <a:latin typeface="HGSｺﾞｼｯｸM" panose="020B0600000000000000" pitchFamily="50" charset="-128"/>
                <a:ea typeface="HGSｺﾞｼｯｸM" panose="020B0600000000000000" pitchFamily="50" charset="-128"/>
              </a:rPr>
              <a:t>　　　　　＋　　　　　　　　 ＋　　　　　　　　＋　　　　　　　　 ＋　　　　　　　　　　　　　　　　　＋</a:t>
            </a:r>
            <a:endParaRPr lang="en-US" altLang="ja-JP" sz="1067" dirty="0">
              <a:latin typeface="HGSｺﾞｼｯｸM" panose="020B0600000000000000" pitchFamily="50" charset="-128"/>
              <a:ea typeface="HGSｺﾞｼｯｸM" panose="020B0600000000000000" pitchFamily="50" charset="-128"/>
            </a:endParaRPr>
          </a:p>
          <a:p>
            <a:pPr fontAlgn="ctr"/>
            <a:r>
              <a:rPr lang="ja-JP" altLang="en-US" sz="1067" dirty="0">
                <a:solidFill>
                  <a:srgbClr val="000000"/>
                </a:solidFill>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400</a:t>
            </a:r>
            <a:r>
              <a:rPr lang="zh-CN" altLang="en-US" sz="1067" dirty="0">
                <a:latin typeface="HGSｺﾞｼｯｸM" panose="020B0600000000000000" pitchFamily="50" charset="-128"/>
                <a:ea typeface="HGSｺﾞｼｯｸM" panose="020B0600000000000000" pitchFamily="50" charset="-128"/>
              </a:rPr>
              <a:t>万円　</a:t>
            </a:r>
            <a:r>
              <a:rPr lang="en-US" altLang="zh-CN" sz="1067" dirty="0">
                <a:latin typeface="HGSｺﾞｼｯｸM" panose="020B0600000000000000" pitchFamily="50" charset="-128"/>
                <a:ea typeface="HGSｺﾞｼｯｸM" panose="020B0600000000000000" pitchFamily="50" charset="-128"/>
              </a:rPr>
              <a:t>×</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800</a:t>
            </a:r>
            <a:r>
              <a:rPr lang="zh-CN" altLang="en-US" sz="1067" dirty="0">
                <a:latin typeface="HGSｺﾞｼｯｸM" panose="020B0600000000000000" pitchFamily="50" charset="-128"/>
                <a:ea typeface="HGSｺﾞｼｯｸM" panose="020B0600000000000000" pitchFamily="50" charset="-128"/>
              </a:rPr>
              <a:t>万円　</a:t>
            </a:r>
            <a:r>
              <a:rPr lang="en-US" altLang="zh-CN" sz="1067" dirty="0">
                <a:latin typeface="HGSｺﾞｼｯｸM" panose="020B0600000000000000" pitchFamily="50" charset="-128"/>
                <a:ea typeface="HGSｺﾞｼｯｸM" panose="020B0600000000000000" pitchFamily="50" charset="-128"/>
              </a:rPr>
              <a:t>×</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950</a:t>
            </a:r>
            <a:r>
              <a:rPr lang="zh-CN" altLang="en-US" sz="1067" dirty="0">
                <a:latin typeface="HGSｺﾞｼｯｸM" panose="020B0600000000000000" pitchFamily="50" charset="-128"/>
                <a:ea typeface="HGSｺﾞｼｯｸM" panose="020B0600000000000000" pitchFamily="50" charset="-128"/>
              </a:rPr>
              <a:t>万円　</a:t>
            </a:r>
            <a:r>
              <a:rPr lang="en-US" altLang="zh-CN" sz="1067" dirty="0">
                <a:latin typeface="HGSｺﾞｼｯｸM" panose="020B0600000000000000" pitchFamily="50" charset="-128"/>
                <a:ea typeface="HGSｺﾞｼｯｸM" panose="020B0600000000000000" pitchFamily="50" charset="-128"/>
              </a:rPr>
              <a:t>×</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1,000</a:t>
            </a:r>
            <a:r>
              <a:rPr lang="zh-CN" altLang="en-US" sz="1067" dirty="0">
                <a:latin typeface="HGSｺﾞｼｯｸM" panose="020B0600000000000000" pitchFamily="50" charset="-128"/>
                <a:ea typeface="HGSｺﾞｼｯｸM" panose="020B0600000000000000" pitchFamily="50" charset="-128"/>
              </a:rPr>
              <a:t>万円　</a:t>
            </a:r>
            <a:r>
              <a:rPr lang="en-US" altLang="zh-CN" sz="1067" dirty="0">
                <a:latin typeface="HGSｺﾞｼｯｸM" panose="020B0600000000000000" pitchFamily="50" charset="-128"/>
                <a:ea typeface="HGSｺﾞｼｯｸM" panose="020B0600000000000000" pitchFamily="50" charset="-128"/>
              </a:rPr>
              <a:t>×</a:t>
            </a:r>
            <a:r>
              <a:rPr lang="ja-JP" altLang="en-US" sz="1067" dirty="0">
                <a:latin typeface="HGSｺﾞｼｯｸM" panose="020B0600000000000000" pitchFamily="50" charset="-128"/>
                <a:ea typeface="HGSｺﾞｼｯｸM" panose="020B0600000000000000" pitchFamily="50" charset="-128"/>
              </a:rPr>
              <a:t>　　　　　同左　　　　　</a:t>
            </a:r>
            <a:r>
              <a:rPr lang="en-US" altLang="zh-CN" sz="1067" dirty="0">
                <a:latin typeface="HGSｺﾞｼｯｸM" panose="020B0600000000000000" pitchFamily="50" charset="-128"/>
                <a:ea typeface="HGSｺﾞｼｯｸM" panose="020B0600000000000000" pitchFamily="50" charset="-128"/>
              </a:rPr>
              <a:t>600</a:t>
            </a:r>
            <a:r>
              <a:rPr lang="zh-CN" altLang="en-US" sz="1067" dirty="0">
                <a:latin typeface="HGSｺﾞｼｯｸM" panose="020B0600000000000000" pitchFamily="50" charset="-128"/>
                <a:ea typeface="HGSｺﾞｼｯｸM" panose="020B0600000000000000" pitchFamily="50" charset="-128"/>
              </a:rPr>
              <a:t>万円　</a:t>
            </a:r>
            <a:r>
              <a:rPr lang="en-US" altLang="zh-CN" sz="1067" dirty="0">
                <a:latin typeface="HGSｺﾞｼｯｸM" panose="020B0600000000000000" pitchFamily="50" charset="-128"/>
                <a:ea typeface="HGSｺﾞｼｯｸM" panose="020B0600000000000000" pitchFamily="50" charset="-128"/>
              </a:rPr>
              <a:t>×</a:t>
            </a:r>
            <a:br>
              <a:rPr lang="en-US" altLang="zh-CN" sz="1067" dirty="0">
                <a:latin typeface="HGSｺﾞｼｯｸM" panose="020B0600000000000000" pitchFamily="50" charset="-128"/>
                <a:ea typeface="HGSｺﾞｼｯｸM" panose="020B0600000000000000" pitchFamily="50" charset="-128"/>
              </a:rPr>
            </a:br>
            <a:r>
              <a:rPr lang="ja-JP" altLang="en-US" sz="1067" dirty="0">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法定相続人数</a:t>
            </a:r>
            <a:r>
              <a:rPr lang="ja-JP" altLang="en-US" sz="1067" dirty="0">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法定相続人数</a:t>
            </a:r>
            <a:r>
              <a:rPr lang="ja-JP" altLang="en-US" sz="1067" dirty="0">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法定相続人数</a:t>
            </a:r>
            <a:r>
              <a:rPr lang="ja-JP" altLang="en-US" sz="1067" dirty="0">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法定相続人数</a:t>
            </a:r>
            <a:r>
              <a:rPr lang="ja-JP" altLang="en-US" sz="1067" dirty="0">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法定相続人数</a:t>
            </a:r>
            <a:br>
              <a:rPr lang="zh-CN" altLang="en-US" sz="1067" dirty="0">
                <a:latin typeface="HGSｺﾞｼｯｸM" panose="020B0600000000000000" pitchFamily="50" charset="-128"/>
                <a:ea typeface="HGSｺﾞｼｯｸM" panose="020B0600000000000000" pitchFamily="50" charset="-128"/>
              </a:rPr>
            </a:br>
            <a:r>
              <a:rPr lang="ja-JP" altLang="en-US" sz="1067" dirty="0">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a:t>
            </a:r>
            <a:r>
              <a:rPr lang="en-US" altLang="zh-CN" sz="1067" dirty="0">
                <a:latin typeface="HGSｺﾞｼｯｸM" panose="020B0600000000000000" pitchFamily="50" charset="-128"/>
                <a:ea typeface="HGSｺﾞｼｯｸM" panose="020B0600000000000000" pitchFamily="50" charset="-128"/>
              </a:rPr>
              <a:t>3,200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a:t>
            </a:r>
            <a:r>
              <a:rPr lang="en-US" altLang="zh-CN" sz="1067" dirty="0">
                <a:latin typeface="HGSｺﾞｼｯｸM" panose="020B0600000000000000" pitchFamily="50" charset="-128"/>
                <a:ea typeface="HGSｺﾞｼｯｸM" panose="020B0600000000000000" pitchFamily="50" charset="-128"/>
              </a:rPr>
              <a:t>6,400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solidFill>
                  <a:srgbClr val="000000"/>
                </a:solidFill>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a:t>
            </a:r>
            <a:r>
              <a:rPr lang="en-US" altLang="zh-CN" sz="1067" dirty="0">
                <a:latin typeface="HGSｺﾞｼｯｸM" panose="020B0600000000000000" pitchFamily="50" charset="-128"/>
                <a:ea typeface="HGSｺﾞｼｯｸM" panose="020B0600000000000000" pitchFamily="50" charset="-128"/>
              </a:rPr>
              <a:t>7,650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a:t>
            </a:r>
            <a:r>
              <a:rPr lang="en-US" altLang="zh-CN" sz="1067" dirty="0">
                <a:latin typeface="HGSｺﾞｼｯｸM" panose="020B0600000000000000" pitchFamily="50" charset="-128"/>
                <a:ea typeface="HGSｺﾞｼｯｸM" panose="020B0600000000000000" pitchFamily="50" charset="-128"/>
              </a:rPr>
              <a:t>8,000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solidFill>
                  <a:srgbClr val="000000"/>
                </a:solidFill>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a:t>
            </a:r>
            <a:r>
              <a:rPr lang="en-US" altLang="zh-CN" sz="1067" dirty="0">
                <a:latin typeface="HGSｺﾞｼｯｸM" panose="020B0600000000000000" pitchFamily="50" charset="-128"/>
                <a:ea typeface="HGSｺﾞｼｯｸM" panose="020B0600000000000000" pitchFamily="50" charset="-128"/>
              </a:rPr>
              <a:t>4,800</a:t>
            </a:r>
            <a:r>
              <a:rPr lang="zh-CN" altLang="en-US" sz="1067" dirty="0">
                <a:latin typeface="HGSｺﾞｼｯｸM" panose="020B0600000000000000" pitchFamily="50" charset="-128"/>
                <a:ea typeface="HGSｺﾞｼｯｸM" panose="020B0600000000000000" pitchFamily="50" charset="-128"/>
              </a:rPr>
              <a:t>万円）</a:t>
            </a:r>
            <a:endParaRPr lang="zh-CN" altLang="en-US" sz="1067" dirty="0">
              <a:solidFill>
                <a:srgbClr val="000000"/>
              </a:solidFill>
              <a:latin typeface="HGSｺﾞｼｯｸM" panose="020B0600000000000000" pitchFamily="50" charset="-128"/>
              <a:ea typeface="HGSｺﾞｼｯｸM" panose="020B0600000000000000"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49098292"/>
              </p:ext>
            </p:extLst>
          </p:nvPr>
        </p:nvGraphicFramePr>
        <p:xfrm>
          <a:off x="983019" y="3785358"/>
          <a:ext cx="7697120" cy="747766"/>
        </p:xfrm>
        <a:graphic>
          <a:graphicData uri="http://schemas.openxmlformats.org/drawingml/2006/table">
            <a:tbl>
              <a:tblPr>
                <a:tableStyleId>{5C22544A-7EE6-4342-B048-85BDC9FD1C3A}</a:tableStyleId>
              </a:tblPr>
              <a:tblGrid>
                <a:gridCol w="795709">
                  <a:extLst>
                    <a:ext uri="{9D8B030D-6E8A-4147-A177-3AD203B41FA5}">
                      <a16:colId xmlns:a16="http://schemas.microsoft.com/office/drawing/2014/main" val="20000"/>
                    </a:ext>
                  </a:extLst>
                </a:gridCol>
                <a:gridCol w="1166436">
                  <a:extLst>
                    <a:ext uri="{9D8B030D-6E8A-4147-A177-3AD203B41FA5}">
                      <a16:colId xmlns:a16="http://schemas.microsoft.com/office/drawing/2014/main" val="20001"/>
                    </a:ext>
                  </a:extLst>
                </a:gridCol>
                <a:gridCol w="1284216">
                  <a:extLst>
                    <a:ext uri="{9D8B030D-6E8A-4147-A177-3AD203B41FA5}">
                      <a16:colId xmlns:a16="http://schemas.microsoft.com/office/drawing/2014/main" val="20002"/>
                    </a:ext>
                  </a:extLst>
                </a:gridCol>
                <a:gridCol w="1263639">
                  <a:extLst>
                    <a:ext uri="{9D8B030D-6E8A-4147-A177-3AD203B41FA5}">
                      <a16:colId xmlns:a16="http://schemas.microsoft.com/office/drawing/2014/main" val="20003"/>
                    </a:ext>
                  </a:extLst>
                </a:gridCol>
                <a:gridCol w="1263639">
                  <a:extLst>
                    <a:ext uri="{9D8B030D-6E8A-4147-A177-3AD203B41FA5}">
                      <a16:colId xmlns:a16="http://schemas.microsoft.com/office/drawing/2014/main" val="20004"/>
                    </a:ext>
                  </a:extLst>
                </a:gridCol>
                <a:gridCol w="1923481">
                  <a:extLst>
                    <a:ext uri="{9D8B030D-6E8A-4147-A177-3AD203B41FA5}">
                      <a16:colId xmlns:a16="http://schemas.microsoft.com/office/drawing/2014/main" val="20005"/>
                    </a:ext>
                  </a:extLst>
                </a:gridCol>
              </a:tblGrid>
              <a:tr h="373883">
                <a:tc>
                  <a:txBody>
                    <a:bodyPr/>
                    <a:lstStyle/>
                    <a:p>
                      <a:pPr algn="ctr" fontAlgn="ctr"/>
                      <a:r>
                        <a:rPr lang="ja-JP" altLang="en-US" sz="1100" u="none" strike="noStrike" dirty="0">
                          <a:effectLst/>
                          <a:latin typeface="HGSｺﾞｼｯｸM" panose="020B0600000000000000" pitchFamily="50" charset="-128"/>
                          <a:ea typeface="HGSｺﾞｼｯｸM" panose="020B0600000000000000" pitchFamily="50" charset="-128"/>
                        </a:rPr>
                        <a:t>昭和</a:t>
                      </a:r>
                      <a:r>
                        <a:rPr lang="en-US" altLang="ja-JP" sz="1100" u="none" strike="noStrike" dirty="0">
                          <a:effectLst/>
                          <a:latin typeface="HGSｺﾞｼｯｸM" panose="020B0600000000000000" pitchFamily="50" charset="-128"/>
                          <a:ea typeface="HGSｺﾞｼｯｸM" panose="020B0600000000000000" pitchFamily="50" charset="-128"/>
                        </a:rPr>
                        <a:t>58</a:t>
                      </a:r>
                      <a:r>
                        <a:rPr lang="ja-JP" altLang="en-US" sz="1100" u="none" strike="noStrike" dirty="0">
                          <a:effectLst/>
                          <a:latin typeface="HGSｺﾞｼｯｸM" panose="020B0600000000000000" pitchFamily="50" charset="-128"/>
                          <a:ea typeface="HGSｺﾞｼｯｸM" panose="020B0600000000000000" pitchFamily="50" charset="-128"/>
                        </a:rPr>
                        <a:t>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R w="12700" cap="flat" cmpd="sng" algn="ctr">
                      <a:solidFill>
                        <a:schemeClr val="bg1">
                          <a:lumMod val="50000"/>
                        </a:schemeClr>
                      </a:solidFill>
                      <a:prstDash val="dash"/>
                      <a:round/>
                      <a:headEnd type="none" w="med" len="med"/>
                      <a:tailEnd type="none" w="med" len="med"/>
                    </a:lnR>
                    <a:lnB w="12700" cap="flat" cmpd="sng" algn="ctr">
                      <a:solidFill>
                        <a:schemeClr val="bg1">
                          <a:lumMod val="50000"/>
                        </a:schemeClr>
                      </a:solidFill>
                      <a:prstDash val="dash"/>
                      <a:round/>
                      <a:headEnd type="none" w="med" len="med"/>
                      <a:tailEnd type="none" w="med" len="med"/>
                    </a:lnB>
                  </a:tcPr>
                </a:tc>
                <a:tc>
                  <a:txBody>
                    <a:bodyPr/>
                    <a:lstStyle/>
                    <a:p>
                      <a:pPr algn="ctr" fontAlgn="ctr"/>
                      <a:r>
                        <a:rPr lang="ja-JP" altLang="en-US" sz="1100" u="none" strike="noStrike" dirty="0">
                          <a:effectLst/>
                          <a:latin typeface="HGSｺﾞｼｯｸM" panose="020B0600000000000000" pitchFamily="50" charset="-128"/>
                          <a:ea typeface="HGSｺﾞｼｯｸM" panose="020B0600000000000000" pitchFamily="50" charset="-128"/>
                        </a:rPr>
                        <a:t>昭和</a:t>
                      </a:r>
                      <a:r>
                        <a:rPr lang="en-US" altLang="ja-JP" sz="1100" u="none" strike="noStrike" dirty="0">
                          <a:effectLst/>
                          <a:latin typeface="HGSｺﾞｼｯｸM" panose="020B0600000000000000" pitchFamily="50" charset="-128"/>
                          <a:ea typeface="HGSｺﾞｼｯｸM" panose="020B0600000000000000" pitchFamily="50" charset="-128"/>
                        </a:rPr>
                        <a:t>62</a:t>
                      </a:r>
                      <a:r>
                        <a:rPr lang="ja-JP" altLang="en-US" sz="1100" u="none" strike="noStrike" dirty="0">
                          <a:effectLst/>
                          <a:latin typeface="HGSｺﾞｼｯｸM" panose="020B0600000000000000" pitchFamily="50" charset="-128"/>
                          <a:ea typeface="HGSｺﾞｼｯｸM" panose="020B0600000000000000" pitchFamily="50" charset="-128"/>
                        </a:rPr>
                        <a:t>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L w="12700" cap="flat" cmpd="sng" algn="ctr">
                      <a:solidFill>
                        <a:schemeClr val="bg1">
                          <a:lumMod val="50000"/>
                        </a:schemeClr>
                      </a:solidFill>
                      <a:prstDash val="dash"/>
                      <a:round/>
                      <a:headEnd type="none" w="med" len="med"/>
                      <a:tailEnd type="none" w="med" len="med"/>
                    </a:lnL>
                    <a:lnR w="12700" cap="flat" cmpd="sng" algn="ctr">
                      <a:solidFill>
                        <a:schemeClr val="bg1">
                          <a:lumMod val="50000"/>
                        </a:schemeClr>
                      </a:solidFill>
                      <a:prstDash val="dash"/>
                      <a:round/>
                      <a:headEnd type="none" w="med" len="med"/>
                      <a:tailEnd type="none" w="med" len="med"/>
                    </a:lnR>
                    <a:lnB w="12700" cap="flat" cmpd="sng" algn="ctr">
                      <a:solidFill>
                        <a:schemeClr val="bg1">
                          <a:lumMod val="50000"/>
                        </a:schemeClr>
                      </a:solidFill>
                      <a:prstDash val="dash"/>
                      <a:round/>
                      <a:headEnd type="none" w="med" len="med"/>
                      <a:tailEnd type="none" w="med" len="med"/>
                    </a:lnB>
                  </a:tcPr>
                </a:tc>
                <a:tc>
                  <a:txBody>
                    <a:bodyPr/>
                    <a:lstStyle/>
                    <a:p>
                      <a:pPr algn="ctr" fontAlgn="ctr"/>
                      <a:r>
                        <a:rPr lang="ja-JP" altLang="en-US" sz="1100" u="none" strike="noStrike" dirty="0">
                          <a:effectLst/>
                          <a:latin typeface="HGSｺﾞｼｯｸM" panose="020B0600000000000000" pitchFamily="50" charset="-128"/>
                          <a:ea typeface="HGSｺﾞｼｯｸM" panose="020B0600000000000000" pitchFamily="50" charset="-128"/>
                        </a:rPr>
                        <a:t>平成３年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L w="12700" cap="flat" cmpd="sng" algn="ctr">
                      <a:solidFill>
                        <a:schemeClr val="bg1">
                          <a:lumMod val="50000"/>
                        </a:schemeClr>
                      </a:solidFill>
                      <a:prstDash val="dash"/>
                      <a:round/>
                      <a:headEnd type="none" w="med" len="med"/>
                      <a:tailEnd type="none" w="med" len="med"/>
                    </a:lnL>
                    <a:lnR w="12700" cap="flat" cmpd="sng" algn="ctr">
                      <a:solidFill>
                        <a:schemeClr val="bg1">
                          <a:lumMod val="50000"/>
                        </a:schemeClr>
                      </a:solidFill>
                      <a:prstDash val="dash"/>
                      <a:round/>
                      <a:headEnd type="none" w="med" len="med"/>
                      <a:tailEnd type="none" w="med" len="med"/>
                    </a:lnR>
                    <a:lnB w="12700" cap="flat" cmpd="sng" algn="ctr">
                      <a:solidFill>
                        <a:schemeClr val="bg1">
                          <a:lumMod val="50000"/>
                        </a:schemeClr>
                      </a:solidFill>
                      <a:prstDash val="dash"/>
                      <a:round/>
                      <a:headEnd type="none" w="med" len="med"/>
                      <a:tailEnd type="none" w="med" len="med"/>
                    </a:lnB>
                  </a:tcPr>
                </a:tc>
                <a:tc>
                  <a:txBody>
                    <a:bodyPr/>
                    <a:lstStyle/>
                    <a:p>
                      <a:pPr algn="ctr" fontAlgn="ctr"/>
                      <a:r>
                        <a:rPr lang="ja-JP" altLang="en-US" sz="1100" u="none" strike="noStrike" dirty="0">
                          <a:effectLst/>
                          <a:latin typeface="HGSｺﾞｼｯｸM" panose="020B0600000000000000" pitchFamily="50" charset="-128"/>
                          <a:ea typeface="HGSｺﾞｼｯｸM" panose="020B0600000000000000" pitchFamily="50" charset="-128"/>
                        </a:rPr>
                        <a:t>平成５年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L w="12700" cap="flat" cmpd="sng" algn="ctr">
                      <a:solidFill>
                        <a:schemeClr val="bg1">
                          <a:lumMod val="50000"/>
                        </a:schemeClr>
                      </a:solidFill>
                      <a:prstDash val="dash"/>
                      <a:round/>
                      <a:headEnd type="none" w="med" len="med"/>
                      <a:tailEnd type="none" w="med" len="med"/>
                    </a:lnL>
                    <a:lnR w="12700" cap="flat" cmpd="sng" algn="ctr">
                      <a:solidFill>
                        <a:schemeClr val="bg1">
                          <a:lumMod val="50000"/>
                        </a:schemeClr>
                      </a:solidFill>
                      <a:prstDash val="dash"/>
                      <a:round/>
                      <a:headEnd type="none" w="med" len="med"/>
                      <a:tailEnd type="none" w="med" len="med"/>
                    </a:lnR>
                    <a:lnB w="12700" cap="flat" cmpd="sng" algn="ctr">
                      <a:solidFill>
                        <a:schemeClr val="bg1">
                          <a:lumMod val="50000"/>
                        </a:schemeClr>
                      </a:solidFill>
                      <a:prstDash val="dash"/>
                      <a:round/>
                      <a:headEnd type="none" w="med" len="med"/>
                      <a:tailEnd type="none" w="med" len="med"/>
                    </a:lnB>
                  </a:tcPr>
                </a:tc>
                <a:tc>
                  <a:txBody>
                    <a:bodyPr/>
                    <a:lstStyle/>
                    <a:p>
                      <a:pPr algn="ctr" fontAlgn="ctr"/>
                      <a:r>
                        <a:rPr lang="ja-JP" altLang="en-US" sz="1100" u="none" strike="noStrike" dirty="0">
                          <a:effectLst/>
                          <a:latin typeface="HGSｺﾞｼｯｸM" panose="020B0600000000000000" pitchFamily="50" charset="-128"/>
                          <a:ea typeface="HGSｺﾞｼｯｸM" panose="020B0600000000000000" pitchFamily="50" charset="-128"/>
                        </a:rPr>
                        <a:t>平成</a:t>
                      </a:r>
                      <a:r>
                        <a:rPr lang="en-US" altLang="ja-JP" sz="1100" u="none" strike="noStrike" dirty="0">
                          <a:effectLst/>
                          <a:latin typeface="HGSｺﾞｼｯｸM" panose="020B0600000000000000" pitchFamily="50" charset="-128"/>
                          <a:ea typeface="HGSｺﾞｼｯｸM" panose="020B0600000000000000" pitchFamily="50" charset="-128"/>
                        </a:rPr>
                        <a:t>14</a:t>
                      </a:r>
                      <a:r>
                        <a:rPr lang="ja-JP" altLang="en-US" sz="1100" u="none" strike="noStrike" dirty="0">
                          <a:effectLst/>
                          <a:latin typeface="HGSｺﾞｼｯｸM" panose="020B0600000000000000" pitchFamily="50" charset="-128"/>
                          <a:ea typeface="HGSｺﾞｼｯｸM" panose="020B0600000000000000" pitchFamily="50" charset="-128"/>
                        </a:rPr>
                        <a:t>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L w="12700" cap="flat" cmpd="sng" algn="ctr">
                      <a:solidFill>
                        <a:schemeClr val="bg1">
                          <a:lumMod val="50000"/>
                        </a:schemeClr>
                      </a:solidFill>
                      <a:prstDash val="dash"/>
                      <a:round/>
                      <a:headEnd type="none" w="med" len="med"/>
                      <a:tailEnd type="none" w="med" len="med"/>
                    </a:lnL>
                    <a:lnR w="12700" cap="flat" cmpd="sng" algn="ctr">
                      <a:solidFill>
                        <a:schemeClr val="bg1">
                          <a:lumMod val="50000"/>
                        </a:schemeClr>
                      </a:solidFill>
                      <a:prstDash val="dash"/>
                      <a:round/>
                      <a:headEnd type="none" w="med" len="med"/>
                      <a:tailEnd type="none" w="med" len="med"/>
                    </a:lnR>
                    <a:lnB w="12700" cap="flat" cmpd="sng" algn="ctr">
                      <a:solidFill>
                        <a:schemeClr val="bg1">
                          <a:lumMod val="50000"/>
                        </a:schemeClr>
                      </a:solidFill>
                      <a:prstDash val="dash"/>
                      <a:round/>
                      <a:headEnd type="none" w="med" len="med"/>
                      <a:tailEnd type="none" w="med" len="med"/>
                    </a:lnB>
                  </a:tcPr>
                </a:tc>
                <a:tc>
                  <a:txBody>
                    <a:bodyPr/>
                    <a:lstStyle/>
                    <a:p>
                      <a:pPr algn="l" fontAlgn="ctr"/>
                      <a:r>
                        <a:rPr lang="ja-JP" altLang="en-US" sz="1100" u="none" strike="noStrike" dirty="0" smtClean="0">
                          <a:effectLst/>
                          <a:latin typeface="HGSｺﾞｼｯｸM" panose="020B0600000000000000" pitchFamily="50" charset="-128"/>
                          <a:ea typeface="HGSｺﾞｼｯｸM" panose="020B0600000000000000" pitchFamily="50" charset="-128"/>
                        </a:rPr>
                        <a:t>　　平成</a:t>
                      </a:r>
                      <a:r>
                        <a:rPr lang="en-US" altLang="ja-JP" sz="1100" u="none" strike="noStrike" dirty="0">
                          <a:effectLst/>
                          <a:latin typeface="HGSｺﾞｼｯｸM" panose="020B0600000000000000" pitchFamily="50" charset="-128"/>
                          <a:ea typeface="HGSｺﾞｼｯｸM" panose="020B0600000000000000" pitchFamily="50" charset="-128"/>
                        </a:rPr>
                        <a:t>25</a:t>
                      </a:r>
                      <a:r>
                        <a:rPr lang="ja-JP" altLang="en-US" sz="1100" u="none" strike="noStrike" dirty="0" smtClean="0">
                          <a:effectLst/>
                          <a:latin typeface="HGSｺﾞｼｯｸM" panose="020B0600000000000000" pitchFamily="50" charset="-128"/>
                          <a:ea typeface="HGSｺﾞｼｯｸM" panose="020B0600000000000000" pitchFamily="50" charset="-128"/>
                        </a:rPr>
                        <a:t>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L w="12700" cap="flat" cmpd="sng" algn="ctr">
                      <a:solidFill>
                        <a:schemeClr val="bg1">
                          <a:lumMod val="50000"/>
                        </a:schemeClr>
                      </a:solidFill>
                      <a:prstDash val="dash"/>
                      <a:round/>
                      <a:headEnd type="none" w="med" len="med"/>
                      <a:tailEnd type="none" w="med" len="med"/>
                    </a:lnL>
                    <a:lnB w="12700" cap="flat" cmpd="sng" algn="ctr">
                      <a:solidFill>
                        <a:schemeClr val="bg1">
                          <a:lumMod val="50000"/>
                        </a:schemeClr>
                      </a:solidFill>
                      <a:prstDash val="dash"/>
                      <a:round/>
                      <a:headEnd type="none" w="med" len="med"/>
                      <a:tailEnd type="none" w="med" len="med"/>
                    </a:lnB>
                  </a:tcPr>
                </a:tc>
                <a:extLst>
                  <a:ext uri="{0D108BD9-81ED-4DB2-BD59-A6C34878D82A}">
                    <a16:rowId xmlns:a16="http://schemas.microsoft.com/office/drawing/2014/main" val="10000"/>
                  </a:ext>
                </a:extLst>
              </a:tr>
              <a:tr h="373883">
                <a:tc gridSpan="6">
                  <a:txBody>
                    <a:bodyPr/>
                    <a:lstStyle/>
                    <a:p>
                      <a:pPr algn="l" fontAlgn="ctr"/>
                      <a:r>
                        <a:rPr lang="ja-JP" altLang="en-US" sz="1100" u="none" strike="noStrike" dirty="0" smtClean="0">
                          <a:effectLst/>
                          <a:latin typeface="HGSｺﾞｼｯｸM" panose="020B0600000000000000" pitchFamily="50" charset="-128"/>
                          <a:ea typeface="HGSｺﾞｼｯｸM" panose="020B0600000000000000" pitchFamily="50" charset="-128"/>
                        </a:rPr>
                        <a:t>　　</a:t>
                      </a:r>
                      <a:r>
                        <a:rPr lang="en-US" altLang="ja-JP" sz="1100" u="none" strike="noStrike" dirty="0" smtClean="0">
                          <a:effectLst/>
                          <a:latin typeface="HGSｺﾞｼｯｸM" panose="020B0600000000000000" pitchFamily="50" charset="-128"/>
                          <a:ea typeface="HGSｺﾞｼｯｸM" panose="020B0600000000000000" pitchFamily="50" charset="-128"/>
                        </a:rPr>
                        <a:t>100</a:t>
                      </a:r>
                      <a:r>
                        <a:rPr lang="ja-JP" altLang="en-US" sz="1100" u="none" strike="noStrike" dirty="0">
                          <a:effectLst/>
                          <a:latin typeface="HGSｺﾞｼｯｸM" panose="020B0600000000000000" pitchFamily="50" charset="-128"/>
                          <a:ea typeface="HGSｺﾞｼｯｸM" panose="020B0600000000000000" pitchFamily="50" charset="-128"/>
                        </a:rPr>
                        <a:t>　</a:t>
                      </a:r>
                      <a:r>
                        <a:rPr lang="ja-JP" altLang="en-US" sz="1100" u="none" strike="noStrike" dirty="0" smtClean="0">
                          <a:effectLst/>
                          <a:latin typeface="HGSｺﾞｼｯｸM" panose="020B0600000000000000" pitchFamily="50" charset="-128"/>
                          <a:ea typeface="HGSｺﾞｼｯｸM" panose="020B0600000000000000" pitchFamily="50" charset="-128"/>
                        </a:rPr>
                        <a:t>  →</a:t>
                      </a:r>
                      <a:r>
                        <a:rPr lang="ja-JP" altLang="en-US" sz="1100" u="none" strike="noStrike" dirty="0">
                          <a:effectLst/>
                          <a:latin typeface="HGSｺﾞｼｯｸM" panose="020B0600000000000000" pitchFamily="50" charset="-128"/>
                          <a:ea typeface="HGSｺﾞｼｯｸM" panose="020B0600000000000000" pitchFamily="50" charset="-128"/>
                        </a:rPr>
                        <a:t>　　</a:t>
                      </a:r>
                      <a:r>
                        <a:rPr lang="en-US" altLang="ja-JP" sz="1100" u="none" strike="noStrike" dirty="0" smtClean="0">
                          <a:effectLst/>
                          <a:latin typeface="HGSｺﾞｼｯｸM" panose="020B0600000000000000" pitchFamily="50" charset="-128"/>
                          <a:ea typeface="HGSｺﾞｼｯｸM" panose="020B0600000000000000" pitchFamily="50" charset="-128"/>
                        </a:rPr>
                        <a:t>157.1</a:t>
                      </a:r>
                      <a:r>
                        <a:rPr lang="ja-JP" altLang="en-US" sz="1100" u="none" strike="noStrike" dirty="0" smtClean="0">
                          <a:effectLst/>
                          <a:latin typeface="HGSｺﾞｼｯｸM" panose="020B0600000000000000" pitchFamily="50" charset="-128"/>
                          <a:ea typeface="HGSｺﾞｼｯｸM" panose="020B0600000000000000" pitchFamily="50" charset="-128"/>
                        </a:rPr>
                        <a:t>　</a:t>
                      </a:r>
                      <a:r>
                        <a:rPr lang="ja-JP" altLang="en-US" sz="1100" u="none" strike="noStrike" dirty="0">
                          <a:effectLst/>
                          <a:latin typeface="HGSｺﾞｼｯｸM" panose="020B0600000000000000" pitchFamily="50" charset="-128"/>
                          <a:ea typeface="HGSｺﾞｼｯｸM" panose="020B0600000000000000" pitchFamily="50" charset="-128"/>
                        </a:rPr>
                        <a:t>　　→　</a:t>
                      </a:r>
                      <a:r>
                        <a:rPr lang="ja-JP" altLang="en-US" sz="1100" u="none" strike="noStrike" baseline="0" dirty="0" smtClean="0">
                          <a:effectLst/>
                          <a:latin typeface="HGSｺﾞｼｯｸM" panose="020B0600000000000000" pitchFamily="50" charset="-128"/>
                          <a:ea typeface="HGSｺﾞｼｯｸM" panose="020B0600000000000000" pitchFamily="50" charset="-128"/>
                        </a:rPr>
                        <a:t>  </a:t>
                      </a:r>
                      <a:r>
                        <a:rPr lang="ja-JP" altLang="en-US" sz="1100" u="none" strike="noStrike" dirty="0">
                          <a:effectLst/>
                          <a:latin typeface="HGSｺﾞｼｯｸM" panose="020B0600000000000000" pitchFamily="50" charset="-128"/>
                          <a:ea typeface="HGSｺﾞｼｯｸM" panose="020B0600000000000000" pitchFamily="50" charset="-128"/>
                        </a:rPr>
                        <a:t>　</a:t>
                      </a:r>
                      <a:r>
                        <a:rPr lang="en-US" altLang="ja-JP" sz="1100" u="none" strike="noStrike" dirty="0" smtClean="0">
                          <a:effectLst/>
                          <a:latin typeface="HGSｺﾞｼｯｸM" panose="020B0600000000000000" pitchFamily="50" charset="-128"/>
                          <a:ea typeface="HGSｺﾞｼｯｸM" panose="020B0600000000000000" pitchFamily="50" charset="-128"/>
                        </a:rPr>
                        <a:t>336.8</a:t>
                      </a:r>
                      <a:r>
                        <a:rPr lang="ja-JP" altLang="en-US" sz="1100" u="none" strike="noStrike" dirty="0" smtClean="0">
                          <a:effectLst/>
                          <a:latin typeface="HGSｺﾞｼｯｸM" panose="020B0600000000000000" pitchFamily="50" charset="-128"/>
                          <a:ea typeface="HGSｺﾞｼｯｸM" panose="020B0600000000000000" pitchFamily="50" charset="-128"/>
                        </a:rPr>
                        <a:t>　</a:t>
                      </a:r>
                      <a:r>
                        <a:rPr lang="ja-JP" altLang="en-US" sz="1100" u="none" strike="noStrike" dirty="0">
                          <a:effectLst/>
                          <a:latin typeface="HGSｺﾞｼｯｸM" panose="020B0600000000000000" pitchFamily="50" charset="-128"/>
                          <a:ea typeface="HGSｺﾞｼｯｸM" panose="020B0600000000000000" pitchFamily="50" charset="-128"/>
                        </a:rPr>
                        <a:t>　　→　</a:t>
                      </a:r>
                      <a:r>
                        <a:rPr lang="ja-JP" altLang="en-US" sz="1100" u="none" strike="noStrike" baseline="0" dirty="0" smtClean="0">
                          <a:effectLst/>
                          <a:latin typeface="HGSｺﾞｼｯｸM" panose="020B0600000000000000" pitchFamily="50" charset="-128"/>
                          <a:ea typeface="HGSｺﾞｼｯｸM" panose="020B0600000000000000" pitchFamily="50" charset="-128"/>
                        </a:rPr>
                        <a:t>  </a:t>
                      </a:r>
                      <a:r>
                        <a:rPr lang="ja-JP" altLang="en-US" sz="1100" u="none" strike="noStrike" dirty="0">
                          <a:effectLst/>
                          <a:latin typeface="HGSｺﾞｼｯｸM" panose="020B0600000000000000" pitchFamily="50" charset="-128"/>
                          <a:ea typeface="HGSｺﾞｼｯｸM" panose="020B0600000000000000" pitchFamily="50" charset="-128"/>
                        </a:rPr>
                        <a:t>　</a:t>
                      </a:r>
                      <a:r>
                        <a:rPr lang="ja-JP" altLang="en-US" sz="1100" u="none" strike="noStrike" dirty="0" smtClean="0">
                          <a:effectLst/>
                          <a:latin typeface="HGSｺﾞｼｯｸM" panose="020B0600000000000000" pitchFamily="50" charset="-128"/>
                          <a:ea typeface="HGSｺﾞｼｯｸM" panose="020B0600000000000000" pitchFamily="50" charset="-128"/>
                        </a:rPr>
                        <a:t> </a:t>
                      </a:r>
                      <a:r>
                        <a:rPr lang="en-US" altLang="ja-JP" sz="1100" u="none" strike="noStrike" dirty="0" smtClean="0">
                          <a:effectLst/>
                          <a:latin typeface="HGSｺﾞｼｯｸM" panose="020B0600000000000000" pitchFamily="50" charset="-128"/>
                          <a:ea typeface="HGSｺﾞｼｯｸM" panose="020B0600000000000000" pitchFamily="50" charset="-128"/>
                        </a:rPr>
                        <a:t>244.1</a:t>
                      </a:r>
                      <a:r>
                        <a:rPr lang="ja-JP" altLang="en-US" sz="1100" u="none" strike="noStrike" dirty="0" smtClean="0">
                          <a:effectLst/>
                          <a:latin typeface="HGSｺﾞｼｯｸM" panose="020B0600000000000000" pitchFamily="50" charset="-128"/>
                          <a:ea typeface="HGSｺﾞｼｯｸM" panose="020B0600000000000000" pitchFamily="50" charset="-128"/>
                        </a:rPr>
                        <a:t>　 </a:t>
                      </a:r>
                      <a:r>
                        <a:rPr lang="ja-JP" altLang="en-US" sz="1100" u="none" strike="noStrike" dirty="0">
                          <a:effectLst/>
                          <a:latin typeface="HGSｺﾞｼｯｸM" panose="020B0600000000000000" pitchFamily="50" charset="-128"/>
                          <a:ea typeface="HGSｺﾞｼｯｸM" panose="020B0600000000000000" pitchFamily="50" charset="-128"/>
                        </a:rPr>
                        <a:t>　　→　</a:t>
                      </a:r>
                      <a:r>
                        <a:rPr lang="ja-JP" altLang="en-US" sz="1100" u="none" strike="noStrike" dirty="0" smtClean="0">
                          <a:effectLst/>
                          <a:latin typeface="HGSｺﾞｼｯｸM" panose="020B0600000000000000" pitchFamily="50" charset="-128"/>
                          <a:ea typeface="HGSｺﾞｼｯｸM" panose="020B0600000000000000" pitchFamily="50" charset="-128"/>
                        </a:rPr>
                        <a:t>　</a:t>
                      </a:r>
                      <a:r>
                        <a:rPr lang="ja-JP" altLang="en-US" sz="1100" u="none" strike="noStrike" dirty="0">
                          <a:effectLst/>
                          <a:latin typeface="HGSｺﾞｼｯｸM" panose="020B0600000000000000" pitchFamily="50" charset="-128"/>
                          <a:ea typeface="HGSｺﾞｼｯｸM" panose="020B0600000000000000" pitchFamily="50" charset="-128"/>
                        </a:rPr>
                        <a:t>　</a:t>
                      </a:r>
                      <a:r>
                        <a:rPr lang="en-US" altLang="ja-JP" sz="1100" u="none" strike="noStrike" dirty="0" smtClean="0">
                          <a:effectLst/>
                          <a:latin typeface="HGSｺﾞｼｯｸM" panose="020B0600000000000000" pitchFamily="50" charset="-128"/>
                          <a:ea typeface="HGSｺﾞｼｯｸM" panose="020B0600000000000000" pitchFamily="50" charset="-128"/>
                        </a:rPr>
                        <a:t>80.7</a:t>
                      </a:r>
                      <a:r>
                        <a:rPr lang="ja-JP" altLang="en-US" sz="1100" u="none" strike="noStrike" dirty="0">
                          <a:effectLst/>
                          <a:latin typeface="HGSｺﾞｼｯｸM" panose="020B0600000000000000" pitchFamily="50" charset="-128"/>
                          <a:ea typeface="HGSｺﾞｼｯｸM" panose="020B0600000000000000" pitchFamily="50" charset="-128"/>
                        </a:rPr>
                        <a:t>　</a:t>
                      </a:r>
                      <a:r>
                        <a:rPr lang="ja-JP" altLang="en-US" sz="1100" u="none" strike="noStrike" dirty="0" smtClean="0">
                          <a:effectLst/>
                          <a:latin typeface="HGSｺﾞｼｯｸM" panose="020B0600000000000000" pitchFamily="50" charset="-128"/>
                          <a:ea typeface="HGSｺﾞｼｯｸM" panose="020B0600000000000000" pitchFamily="50" charset="-128"/>
                        </a:rPr>
                        <a:t>　 </a:t>
                      </a:r>
                      <a:r>
                        <a:rPr lang="ja-JP" altLang="en-US" sz="1100" u="none" strike="noStrike" dirty="0">
                          <a:effectLst/>
                          <a:latin typeface="HGSｺﾞｼｯｸM" panose="020B0600000000000000" pitchFamily="50" charset="-128"/>
                          <a:ea typeface="HGSｺﾞｼｯｸM" panose="020B0600000000000000" pitchFamily="50" charset="-128"/>
                        </a:rPr>
                        <a:t>　</a:t>
                      </a:r>
                      <a:r>
                        <a:rPr lang="ja-JP" altLang="en-US" sz="1100" u="none" strike="noStrike" dirty="0" smtClean="0">
                          <a:effectLst/>
                          <a:latin typeface="HGSｺﾞｼｯｸM" panose="020B0600000000000000" pitchFamily="50" charset="-128"/>
                          <a:ea typeface="HGSｺﾞｼｯｸM" panose="020B0600000000000000" pitchFamily="50" charset="-128"/>
                        </a:rPr>
                        <a:t>→</a:t>
                      </a:r>
                      <a:r>
                        <a:rPr lang="ja-JP" altLang="en-US" sz="1100" u="none" strike="noStrike" baseline="0" dirty="0" smtClean="0">
                          <a:effectLst/>
                          <a:latin typeface="HGSｺﾞｼｯｸM" panose="020B0600000000000000" pitchFamily="50" charset="-128"/>
                          <a:ea typeface="HGSｺﾞｼｯｸM" panose="020B0600000000000000" pitchFamily="50" charset="-128"/>
                        </a:rPr>
                        <a:t>  </a:t>
                      </a:r>
                      <a:r>
                        <a:rPr lang="ja-JP" altLang="en-US" sz="1100" u="none" strike="noStrike" dirty="0">
                          <a:effectLst/>
                          <a:latin typeface="HGSｺﾞｼｯｸM" panose="020B0600000000000000" pitchFamily="50" charset="-128"/>
                          <a:ea typeface="HGSｺﾞｼｯｸM" panose="020B0600000000000000" pitchFamily="50" charset="-128"/>
                        </a:rPr>
                        <a:t>　　</a:t>
                      </a:r>
                      <a:r>
                        <a:rPr lang="en-US" altLang="ja-JP" sz="1100" u="none" strike="noStrike" dirty="0">
                          <a:effectLst/>
                          <a:latin typeface="HGSｺﾞｼｯｸM" panose="020B0600000000000000" pitchFamily="50" charset="-128"/>
                          <a:ea typeface="HGSｺﾞｼｯｸM" panose="020B0600000000000000" pitchFamily="50" charset="-128"/>
                        </a:rPr>
                        <a:t>69.6</a:t>
                      </a:r>
                      <a:endParaRPr lang="en-US" altLang="ja-JP"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T w="12700" cap="flat" cmpd="sng" algn="ctr">
                      <a:solidFill>
                        <a:schemeClr val="bg1">
                          <a:lumMod val="50000"/>
                        </a:schemeClr>
                      </a:solidFill>
                      <a:prstDash val="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0" name="正方形/長方形 19"/>
          <p:cNvSpPr/>
          <p:nvPr/>
        </p:nvSpPr>
        <p:spPr>
          <a:xfrm>
            <a:off x="779576" y="4665330"/>
            <a:ext cx="7920883" cy="707886"/>
          </a:xfrm>
          <a:prstGeom prst="rect">
            <a:avLst/>
          </a:prstGeom>
          <a:solidFill>
            <a:schemeClr val="bg1">
              <a:alpha val="50000"/>
            </a:schemeClr>
          </a:solidFill>
        </p:spPr>
        <p:txBody>
          <a:bodyPr wrap="square">
            <a:spAutoFit/>
          </a:bodyPr>
          <a:lstStyle/>
          <a:p>
            <a:pPr marL="480403" indent="-480403">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（注） １</a:t>
            </a:r>
            <a:r>
              <a:rPr lang="en-US" altLang="ja-JP" sz="1067" dirty="0">
                <a:latin typeface="UD デジタル 教科書体 NP-R" panose="02020400000000000000" pitchFamily="18" charset="-128"/>
                <a:ea typeface="UD デジタル 教科書体 NP-R" panose="02020400000000000000" pitchFamily="18" charset="-128"/>
              </a:rPr>
              <a:t>. </a:t>
            </a:r>
            <a:r>
              <a:rPr lang="ja-JP" altLang="en-US" sz="1067" dirty="0">
                <a:latin typeface="UD デジタル 教科書体 NP-R" panose="02020400000000000000" pitchFamily="18" charset="-128"/>
                <a:ea typeface="UD デジタル 教科書体 NP-R" panose="02020400000000000000" pitchFamily="18" charset="-128"/>
              </a:rPr>
              <a:t>基礎控除の（　）内は、法定相続人が３人（例：配偶者</a:t>
            </a:r>
            <a:r>
              <a:rPr lang="en-US" altLang="ja-JP" sz="1067" dirty="0">
                <a:latin typeface="UD デジタル 教科書体 NP-R" panose="02020400000000000000" pitchFamily="18" charset="-128"/>
                <a:ea typeface="UD デジタル 教科書体 NP-R" panose="02020400000000000000" pitchFamily="18" charset="-128"/>
              </a:rPr>
              <a:t>+</a:t>
            </a:r>
            <a:r>
              <a:rPr lang="ja-JP" altLang="en-US" sz="1067" dirty="0">
                <a:latin typeface="UD デジタル 教科書体 NP-R" panose="02020400000000000000" pitchFamily="18" charset="-128"/>
                <a:ea typeface="UD デジタル 教科書体 NP-R" panose="02020400000000000000" pitchFamily="18" charset="-128"/>
              </a:rPr>
              <a:t>子２人）の場合の額です。 </a:t>
            </a:r>
          </a:p>
          <a:p>
            <a:pPr marL="480403" indent="-480403">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 　　　２</a:t>
            </a:r>
            <a:r>
              <a:rPr lang="en-US" altLang="ja-JP" sz="1067" dirty="0">
                <a:latin typeface="UD デジタル 教科書体 NP-R" panose="02020400000000000000" pitchFamily="18" charset="-128"/>
                <a:ea typeface="UD デジタル 教科書体 NP-R" panose="02020400000000000000" pitchFamily="18" charset="-128"/>
              </a:rPr>
              <a:t>. </a:t>
            </a:r>
            <a:r>
              <a:rPr lang="ja-JP" altLang="en-US" sz="1067" dirty="0">
                <a:latin typeface="UD デジタル 教科書体 NP-R" panose="02020400000000000000" pitchFamily="18" charset="-128"/>
                <a:ea typeface="UD デジタル 教科書体 NP-R" panose="02020400000000000000" pitchFamily="18" charset="-128"/>
              </a:rPr>
              <a:t>地価公示は、三大都市圏（商業地）の昭和</a:t>
            </a:r>
            <a:r>
              <a:rPr lang="en-US" altLang="ja-JP" sz="1067" dirty="0">
                <a:latin typeface="UD デジタル 教科書体 NP-R" panose="02020400000000000000" pitchFamily="18" charset="-128"/>
                <a:ea typeface="UD デジタル 教科書体 NP-R" panose="02020400000000000000" pitchFamily="18" charset="-128"/>
              </a:rPr>
              <a:t>58</a:t>
            </a:r>
            <a:r>
              <a:rPr lang="ja-JP" altLang="en-US" sz="1067" dirty="0">
                <a:latin typeface="UD デジタル 教科書体 NP-R" panose="02020400000000000000" pitchFamily="18" charset="-128"/>
                <a:ea typeface="UD デジタル 教科書体 NP-R" panose="02020400000000000000" pitchFamily="18" charset="-128"/>
              </a:rPr>
              <a:t>年を</a:t>
            </a:r>
            <a:r>
              <a:rPr lang="en-US" altLang="ja-JP" sz="1067" dirty="0">
                <a:latin typeface="UD デジタル 教科書体 NP-R" panose="02020400000000000000" pitchFamily="18" charset="-128"/>
                <a:ea typeface="UD デジタル 教科書体 NP-R" panose="02020400000000000000" pitchFamily="18" charset="-128"/>
              </a:rPr>
              <a:t>100</a:t>
            </a:r>
            <a:r>
              <a:rPr lang="ja-JP" altLang="en-US" sz="1067" dirty="0">
                <a:latin typeface="UD デジタル 教科書体 NP-R" panose="02020400000000000000" pitchFamily="18" charset="-128"/>
                <a:ea typeface="UD デジタル 教科書体 NP-R" panose="02020400000000000000" pitchFamily="18" charset="-128"/>
              </a:rPr>
              <a:t>とした場合の指数です。</a:t>
            </a:r>
          </a:p>
          <a:p>
            <a:pPr marL="480403" indent="-480403"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出典：財務省ＨＰ「もっと知りたい税のこと」を基に作成 </a:t>
            </a:r>
          </a:p>
        </p:txBody>
      </p:sp>
    </p:spTree>
    <p:extLst>
      <p:ext uri="{BB962C8B-B14F-4D97-AF65-F5344CB8AC3E}">
        <p14:creationId xmlns:p14="http://schemas.microsoft.com/office/powerpoint/2010/main" val="26824038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616247233"/>
              </p:ext>
            </p:extLst>
          </p:nvPr>
        </p:nvGraphicFramePr>
        <p:xfrm>
          <a:off x="411542" y="2204864"/>
          <a:ext cx="8320923" cy="576064"/>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576064">
                <a:tc>
                  <a:txBody>
                    <a:bodyPr/>
                    <a:lstStyle/>
                    <a:p>
                      <a:pPr indent="-457200">
                        <a:lnSpc>
                          <a:spcPts val="1500"/>
                        </a:lnSpc>
                      </a:pP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smtClean="0">
                          <a:solidFill>
                            <a:schemeClr val="tx1"/>
                          </a:solidFill>
                          <a:latin typeface="UD デジタル 教科書体 NP-R" panose="02020400000000000000" pitchFamily="18" charset="-128"/>
                          <a:ea typeface="UD デジタル 教科書体 NP-R" panose="02020400000000000000" pitchFamily="18" charset="-128"/>
                        </a:rPr>
                        <a:t>30</a:t>
                      </a: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条　納税の義務</a:t>
                      </a:r>
                    </a:p>
                    <a:p>
                      <a:pPr indent="-457200">
                        <a:lnSpc>
                          <a:spcPts val="1500"/>
                        </a:lnSpc>
                      </a:pP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　国民は、法律の定めるところにより、納税の義務を</a:t>
                      </a:r>
                      <a:r>
                        <a:rPr kumimoji="1" lang="ja-JP" altLang="en-US" sz="1400" b="0" dirty="0" err="1" smtClean="0">
                          <a:solidFill>
                            <a:schemeClr val="tx1"/>
                          </a:solidFill>
                          <a:latin typeface="UD デジタル 教科書体 NP-R" panose="02020400000000000000" pitchFamily="18" charset="-128"/>
                          <a:ea typeface="UD デジタル 教科書体 NP-R" panose="02020400000000000000" pitchFamily="18" charset="-128"/>
                        </a:rPr>
                        <a:t>負ふ</a:t>
                      </a: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a:t>
                      </a:r>
                      <a:endPar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1784268563"/>
              </p:ext>
            </p:extLst>
          </p:nvPr>
        </p:nvGraphicFramePr>
        <p:xfrm>
          <a:off x="411542" y="2812735"/>
          <a:ext cx="8320923" cy="760281"/>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760281">
                <a:tc>
                  <a:txBody>
                    <a:bodyPr/>
                    <a:lstStyle/>
                    <a:p>
                      <a:pPr indent="-457200">
                        <a:lnSpc>
                          <a:spcPts val="1500"/>
                        </a:lnSpc>
                      </a:pP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smtClean="0">
                          <a:solidFill>
                            <a:schemeClr val="tx1"/>
                          </a:solidFill>
                          <a:latin typeface="UD デジタル 教科書体 NP-R" panose="02020400000000000000" pitchFamily="18" charset="-128"/>
                          <a:ea typeface="UD デジタル 教科書体 NP-R" panose="02020400000000000000" pitchFamily="18" charset="-128"/>
                        </a:rPr>
                        <a:t>84</a:t>
                      </a: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条　課税</a:t>
                      </a:r>
                    </a:p>
                    <a:p>
                      <a:pPr indent="-457200">
                        <a:lnSpc>
                          <a:spcPts val="1500"/>
                        </a:lnSpc>
                      </a:pP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　あらたに租税を課し、又は現行の租税を変更するには、法律又は法律の定める条件によることを必要とする。</a:t>
                      </a:r>
                      <a:endPar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24" name="正方形/長方形 23"/>
          <p:cNvSpPr/>
          <p:nvPr/>
        </p:nvSpPr>
        <p:spPr>
          <a:xfrm>
            <a:off x="86827" y="3617629"/>
            <a:ext cx="8944995" cy="3195747"/>
          </a:xfrm>
          <a:prstGeom prst="rect">
            <a:avLst/>
          </a:prstGeom>
          <a:solidFill>
            <a:schemeClr val="bg1">
              <a:alpha val="50000"/>
            </a:schemeClr>
          </a:solidFill>
        </p:spPr>
        <p:txBody>
          <a:bodyPr wrap="square">
            <a:spAutoFit/>
          </a:bodyPr>
          <a:lstStyle/>
          <a:p>
            <a:pPr>
              <a:lnSpc>
                <a:spcPts val="2165"/>
              </a:lnSpc>
            </a:pPr>
            <a:r>
              <a:rPr lang="en-US" altLang="ja-JP" sz="1517" b="1" dirty="0">
                <a:latin typeface="UD デジタル 教科書体 NP-R" panose="02020400000000000000" pitchFamily="18" charset="-128"/>
                <a:ea typeface="UD デジタル 教科書体 NP-R" panose="02020400000000000000" pitchFamily="18" charset="-128"/>
              </a:rPr>
              <a:t>《</a:t>
            </a:r>
            <a:r>
              <a:rPr lang="ja-JP" altLang="en-US" sz="1517" b="1" dirty="0">
                <a:latin typeface="UD デジタル 教科書体 NP-R" panose="02020400000000000000" pitchFamily="18" charset="-128"/>
                <a:ea typeface="UD デジタル 教科書体 NP-R" panose="02020400000000000000" pitchFamily="18" charset="-128"/>
              </a:rPr>
              <a:t>租税法律主義の内容</a:t>
            </a:r>
            <a:r>
              <a:rPr lang="en-US" altLang="ja-JP" sz="1517" b="1" dirty="0">
                <a:latin typeface="UD デジタル 教科書体 NP-R" panose="02020400000000000000" pitchFamily="18" charset="-128"/>
                <a:ea typeface="UD デジタル 教科書体 NP-R" panose="02020400000000000000" pitchFamily="18" charset="-128"/>
              </a:rPr>
              <a:t>》</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（１）課税要件法定主義</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課税要件のすべてと租税の賦課・徴収の手続きは法律によって規定されなければならない。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（２）課税要件明確主義</a:t>
            </a:r>
          </a:p>
          <a:p>
            <a:pPr marL="132989" indent="-132989">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課税要件および租税の賦課・徴収の手続に関する定めを為す場合に、その定めはなるべく一義的で明確でなければならない。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（３）合法性の原則</a:t>
            </a:r>
          </a:p>
          <a:p>
            <a:pPr marL="132989" indent="-132989">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課税要件が充足されている限り、租税行政庁には租税の減免の自由は無く、また租税を徴収しない自由もなく、法律で定めたとおりの税額を徴収しなければならない。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（４）手続的保障原則</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租税の賦課・徴収は公権力の行使であるから、それは適正な手続で行われなければならない。</a:t>
            </a:r>
            <a:endParaRPr lang="ja-JP" altLang="ja-JP" sz="1517" dirty="0">
              <a:latin typeface="UD デジタル 教科書体 NP-R" panose="02020400000000000000" pitchFamily="18" charset="-128"/>
              <a:ea typeface="UD デジタル 教科書体 NP-R" panose="02020400000000000000" pitchFamily="18" charset="-128"/>
            </a:endParaRPr>
          </a:p>
        </p:txBody>
      </p:sp>
      <p:sp>
        <p:nvSpPr>
          <p:cNvPr id="1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６．</a:t>
            </a:r>
            <a:r>
              <a:rPr lang="ja-JP" altLang="en-US" sz="2022" dirty="0">
                <a:latin typeface="UD デジタル 教科書体 NP-R" panose="02020400000000000000" pitchFamily="18" charset="-128"/>
                <a:ea typeface="UD デジタル 教科書体 NP-R" panose="02020400000000000000" pitchFamily="18" charset="-128"/>
              </a:rPr>
              <a:t>租税法の基本原則</a:t>
            </a:r>
          </a:p>
        </p:txBody>
      </p:sp>
      <p:sp>
        <p:nvSpPr>
          <p:cNvPr id="16" name="Text Box 559"/>
          <p:cNvSpPr txBox="1">
            <a:spLocks noChangeArrowheads="1"/>
          </p:cNvSpPr>
          <p:nvPr/>
        </p:nvSpPr>
        <p:spPr bwMode="auto">
          <a:xfrm>
            <a:off x="293688" y="908720"/>
            <a:ext cx="8497887" cy="639727"/>
          </a:xfrm>
          <a:prstGeom prst="rect">
            <a:avLst/>
          </a:prstGeom>
          <a:solidFill>
            <a:schemeClr val="accent3">
              <a:lumMod val="20000"/>
              <a:lumOff val="80000"/>
            </a:schemeClr>
          </a:solidFill>
          <a:ln>
            <a:noFill/>
          </a:ln>
          <a:extLst/>
        </p:spPr>
        <p:txBody>
          <a:bodyPr lIns="74295" tIns="8890" rIns="74295" bIns="8890"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r>
              <a:rPr lang="ja-JP" altLang="en-US" sz="1600" dirty="0">
                <a:latin typeface="UD デジタル 教科書体 NP-R" panose="02020400000000000000" pitchFamily="18" charset="-128"/>
                <a:ea typeface="UD デジタル 教科書体 NP-R" panose="02020400000000000000" pitchFamily="18" charset="-128"/>
              </a:rPr>
              <a:t>■「</a:t>
            </a:r>
            <a:r>
              <a:rPr lang="ja-JP" altLang="en-US" sz="1600" b="1" dirty="0">
                <a:latin typeface="UD デジタル 教科書体 NP-R" panose="02020400000000000000" pitchFamily="18" charset="-128"/>
                <a:ea typeface="UD デジタル 教科書体 NP-R" panose="02020400000000000000" pitchFamily="18" charset="-128"/>
              </a:rPr>
              <a:t>教育を受けさせる義務</a:t>
            </a:r>
            <a:r>
              <a:rPr lang="ja-JP" altLang="en-US" sz="1600" dirty="0" smtClean="0">
                <a:latin typeface="UD デジタル 教科書体 NP-R" panose="02020400000000000000" pitchFamily="18" charset="-128"/>
                <a:ea typeface="UD デジタル 教科書体 NP-R" panose="02020400000000000000" pitchFamily="18" charset="-128"/>
              </a:rPr>
              <a:t>」</a:t>
            </a: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dirty="0" smtClean="0">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b="1" dirty="0">
                <a:latin typeface="UD デジタル 教科書体 NP-R" panose="02020400000000000000" pitchFamily="18" charset="-128"/>
                <a:ea typeface="UD デジタル 教科書体 NP-R" panose="02020400000000000000" pitchFamily="18" charset="-128"/>
              </a:rPr>
              <a:t>勤労の義務</a:t>
            </a:r>
            <a:r>
              <a:rPr lang="ja-JP" altLang="en-US" sz="1600" dirty="0" smtClean="0">
                <a:latin typeface="UD デジタル 教科書体 NP-R" panose="02020400000000000000" pitchFamily="18" charset="-128"/>
                <a:ea typeface="UD デジタル 教科書体 NP-R" panose="02020400000000000000" pitchFamily="18" charset="-128"/>
              </a:rPr>
              <a:t>」</a:t>
            </a: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dirty="0" smtClean="0">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b="1" dirty="0">
                <a:solidFill>
                  <a:srgbClr val="FF0000"/>
                </a:solidFill>
                <a:latin typeface="UD デジタル 教科書体 NP-R" panose="02020400000000000000" pitchFamily="18" charset="-128"/>
                <a:ea typeface="UD デジタル 教科書体 NP-R" panose="02020400000000000000" pitchFamily="18" charset="-128"/>
              </a:rPr>
              <a:t>納税の義務</a:t>
            </a:r>
            <a:r>
              <a:rPr lang="ja-JP" altLang="en-US" sz="1600" dirty="0" smtClean="0">
                <a:latin typeface="UD デジタル 教科書体 NP-R" panose="02020400000000000000" pitchFamily="18" charset="-128"/>
                <a:ea typeface="UD デジタル 教科書体 NP-R" panose="02020400000000000000" pitchFamily="18" charset="-128"/>
              </a:rPr>
              <a:t>」</a:t>
            </a:r>
            <a:endParaRPr lang="en-US" altLang="ja-JP" sz="1600" dirty="0" smtClean="0">
              <a:latin typeface="UD デジタル 教科書体 NP-R" panose="02020400000000000000" pitchFamily="18" charset="-128"/>
              <a:ea typeface="UD デジタル 教科書体 NP-R" panose="02020400000000000000" pitchFamily="18" charset="-128"/>
            </a:endParaRPr>
          </a:p>
          <a:p>
            <a:pPr algn="ctr" eaLnBrk="1" hangingPunct="1"/>
            <a:r>
              <a:rPr lang="ja-JP" altLang="en-US" sz="1600" dirty="0" smtClean="0">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第</a:t>
            </a:r>
            <a:r>
              <a:rPr lang="en-US" altLang="ja-JP" sz="1600" dirty="0">
                <a:latin typeface="UD デジタル 教科書体 NP-R" panose="02020400000000000000" pitchFamily="18" charset="-128"/>
                <a:ea typeface="UD デジタル 教科書体 NP-R" panose="02020400000000000000" pitchFamily="18" charset="-128"/>
              </a:rPr>
              <a:t>26</a:t>
            </a:r>
            <a:r>
              <a:rPr lang="ja-JP" altLang="en-US" sz="1600" dirty="0">
                <a:latin typeface="UD デジタル 教科書体 NP-R" panose="02020400000000000000" pitchFamily="18" charset="-128"/>
                <a:ea typeface="UD デジタル 教科書体 NP-R" panose="02020400000000000000" pitchFamily="18" charset="-128"/>
              </a:rPr>
              <a:t>条）　　</a:t>
            </a:r>
            <a:r>
              <a:rPr lang="ja-JP" altLang="en-US" sz="1600" dirty="0" smtClean="0">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第</a:t>
            </a:r>
            <a:r>
              <a:rPr lang="en-US" altLang="ja-JP" sz="1600" dirty="0">
                <a:latin typeface="UD デジタル 教科書体 NP-R" panose="02020400000000000000" pitchFamily="18" charset="-128"/>
                <a:ea typeface="UD デジタル 教科書体 NP-R" panose="02020400000000000000" pitchFamily="18" charset="-128"/>
              </a:rPr>
              <a:t>27</a:t>
            </a:r>
            <a:r>
              <a:rPr lang="ja-JP" altLang="en-US" sz="1600" dirty="0">
                <a:latin typeface="UD デジタル 教科書体 NP-R" panose="02020400000000000000" pitchFamily="18" charset="-128"/>
                <a:ea typeface="UD デジタル 教科書体 NP-R" panose="02020400000000000000" pitchFamily="18" charset="-128"/>
              </a:rPr>
              <a:t>条</a:t>
            </a:r>
            <a:r>
              <a:rPr lang="ja-JP" altLang="en-US" sz="1600" dirty="0" smtClean="0">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dirty="0" smtClean="0">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第</a:t>
            </a:r>
            <a:r>
              <a:rPr lang="en-US" altLang="ja-JP" sz="1600" dirty="0">
                <a:latin typeface="UD デジタル 教科書体 NP-R" panose="02020400000000000000" pitchFamily="18" charset="-128"/>
                <a:ea typeface="UD デジタル 教科書体 NP-R" panose="02020400000000000000" pitchFamily="18" charset="-128"/>
              </a:rPr>
              <a:t>30</a:t>
            </a:r>
            <a:r>
              <a:rPr lang="ja-JP" altLang="en-US" sz="1600" dirty="0">
                <a:latin typeface="UD デジタル 教科書体 NP-R" panose="02020400000000000000" pitchFamily="18" charset="-128"/>
                <a:ea typeface="UD デジタル 教科書体 NP-R" panose="02020400000000000000" pitchFamily="18" charset="-128"/>
              </a:rPr>
              <a:t>条</a:t>
            </a:r>
            <a:r>
              <a:rPr lang="ja-JP" altLang="en-US" sz="1600" dirty="0" smtClean="0">
                <a:latin typeface="UD デジタル 教科書体 NP-R" panose="02020400000000000000" pitchFamily="18" charset="-128"/>
                <a:ea typeface="UD デジタル 教科書体 NP-R" panose="02020400000000000000" pitchFamily="18" charset="-128"/>
              </a:rPr>
              <a:t>）</a:t>
            </a:r>
            <a:endParaRPr lang="ja-JP" altLang="ja-JP" sz="1600" dirty="0">
              <a:latin typeface="UD デジタル 教科書体 NP-R" panose="02020400000000000000" pitchFamily="18" charset="-128"/>
              <a:ea typeface="UD デジタル 教科書体 NP-R" panose="02020400000000000000" pitchFamily="18"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507283245"/>
              </p:ext>
            </p:extLst>
          </p:nvPr>
        </p:nvGraphicFramePr>
        <p:xfrm>
          <a:off x="179512" y="476672"/>
          <a:ext cx="3591026" cy="37909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79090">
                <a:tc>
                  <a:txBody>
                    <a:bodyPr/>
                    <a:lstStyle/>
                    <a:p>
                      <a:r>
                        <a:rPr kumimoji="1" lang="zh-TW"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日本国憲法　三大義務</a:t>
                      </a:r>
                      <a:endPar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endParaRP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3243466401"/>
              </p:ext>
            </p:extLst>
          </p:nvPr>
        </p:nvGraphicFramePr>
        <p:xfrm>
          <a:off x="179512" y="176963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 租税法の基本原則①　租税法律主義</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39103644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99505" y="884970"/>
            <a:ext cx="8944995" cy="1785104"/>
          </a:xfrm>
          <a:prstGeom prst="rect">
            <a:avLst/>
          </a:prstGeom>
          <a:solidFill>
            <a:schemeClr val="bg1">
              <a:alpha val="50000"/>
            </a:schemeClr>
          </a:solidFill>
        </p:spPr>
        <p:txBody>
          <a:bodyPr wrap="square">
            <a:spAutoFit/>
          </a:bodyPr>
          <a:lstStyle/>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・国　税</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国が賦課・徴収する租税</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・地方税</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地方公共団体が賦課・徴収する租税で、都道府県税と市町村民税に分かれます</a:t>
            </a:r>
            <a:r>
              <a:rPr lang="ja-JP" altLang="en-US" sz="1517" dirty="0" smtClean="0">
                <a:latin typeface="UD デジタル 教科書体 NP-R" panose="02020400000000000000" pitchFamily="18" charset="-128"/>
                <a:ea typeface="UD デジタル 教科書体 NP-R" panose="02020400000000000000" pitchFamily="18" charset="-128"/>
              </a:rPr>
              <a:t>。</a:t>
            </a:r>
            <a:endParaRPr lang="en-US" altLang="ja-JP" sz="1517" dirty="0" smtClean="0">
              <a:latin typeface="UD デジタル 教科書体 NP-R" panose="02020400000000000000" pitchFamily="18" charset="-128"/>
              <a:ea typeface="UD デジタル 教科書体 NP-R" panose="02020400000000000000" pitchFamily="18" charset="-128"/>
            </a:endParaRPr>
          </a:p>
          <a:p>
            <a:pPr>
              <a:lnSpc>
                <a:spcPts val="2165"/>
              </a:lnSpc>
            </a:pPr>
            <a:endParaRPr lang="ja-JP" altLang="en-US" sz="1517" dirty="0">
              <a:latin typeface="UD デジタル 教科書体 NP-R" panose="02020400000000000000" pitchFamily="18" charset="-128"/>
              <a:ea typeface="UD デジタル 教科書体 NP-R" panose="02020400000000000000" pitchFamily="18" charset="-128"/>
            </a:endParaRPr>
          </a:p>
          <a:p>
            <a:pPr>
              <a:lnSpc>
                <a:spcPts val="2165"/>
              </a:lnSpc>
            </a:pPr>
            <a:r>
              <a:rPr lang="ja-JP" altLang="en-US" sz="1517" dirty="0" smtClean="0">
                <a:latin typeface="UD デジタル 教科書体 NP-R" panose="02020400000000000000" pitchFamily="18" charset="-128"/>
                <a:ea typeface="UD デジタル 教科書体 NP-R" panose="02020400000000000000" pitchFamily="18" charset="-128"/>
              </a:rPr>
              <a:t>　その</a:t>
            </a:r>
            <a:r>
              <a:rPr lang="ja-JP" altLang="en-US" sz="1517" dirty="0">
                <a:latin typeface="UD デジタル 教科書体 NP-R" panose="02020400000000000000" pitchFamily="18" charset="-128"/>
                <a:ea typeface="UD デジタル 教科書体 NP-R" panose="02020400000000000000" pitchFamily="18" charset="-128"/>
              </a:rPr>
              <a:t>ほか、国</a:t>
            </a:r>
            <a:r>
              <a:rPr lang="ja-JP" altLang="en-US" sz="1517" dirty="0" smtClean="0">
                <a:latin typeface="UD デジタル 教科書体 NP-R" panose="02020400000000000000" pitchFamily="18" charset="-128"/>
                <a:ea typeface="UD デジタル 教科書体 NP-R" panose="02020400000000000000" pitchFamily="18" charset="-128"/>
              </a:rPr>
              <a:t>が徴収</a:t>
            </a:r>
            <a:r>
              <a:rPr lang="ja-JP" altLang="en-US" sz="1517" dirty="0">
                <a:latin typeface="UD デジタル 教科書体 NP-R" panose="02020400000000000000" pitchFamily="18" charset="-128"/>
                <a:ea typeface="UD デジタル 教科書体 NP-R" panose="02020400000000000000" pitchFamily="18" charset="-128"/>
              </a:rPr>
              <a:t>した租税を、財政力の</a:t>
            </a:r>
            <a:r>
              <a:rPr lang="ja-JP" altLang="en-US" sz="1517" dirty="0" smtClean="0">
                <a:latin typeface="UD デジタル 教科書体 NP-R" panose="02020400000000000000" pitchFamily="18" charset="-128"/>
                <a:ea typeface="UD デジタル 教科書体 NP-R" panose="02020400000000000000" pitchFamily="18" charset="-128"/>
              </a:rPr>
              <a:t>均等化・補強</a:t>
            </a:r>
            <a:r>
              <a:rPr lang="ja-JP" altLang="en-US" sz="1517" dirty="0">
                <a:latin typeface="UD デジタル 教科書体 NP-R" panose="02020400000000000000" pitchFamily="18" charset="-128"/>
                <a:ea typeface="UD デジタル 教科書体 NP-R" panose="02020400000000000000" pitchFamily="18" charset="-128"/>
              </a:rPr>
              <a:t>のために地方公共団体に</a:t>
            </a:r>
            <a:r>
              <a:rPr lang="ja-JP" altLang="en-US" sz="1517" dirty="0" smtClean="0">
                <a:latin typeface="UD デジタル 教科書体 NP-R" panose="02020400000000000000" pitchFamily="18" charset="-128"/>
                <a:ea typeface="UD デジタル 教科書体 NP-R" panose="02020400000000000000" pitchFamily="18" charset="-128"/>
              </a:rPr>
              <a:t>交付・譲与</a:t>
            </a:r>
            <a:r>
              <a:rPr lang="ja-JP" altLang="en-US" sz="1517" dirty="0">
                <a:latin typeface="UD デジタル 教科書体 NP-R" panose="02020400000000000000" pitchFamily="18" charset="-128"/>
                <a:ea typeface="UD デジタル 教科書体 NP-R" panose="02020400000000000000" pitchFamily="18" charset="-128"/>
              </a:rPr>
              <a:t>する地方交付税（所得税・酒税・法人税・たばこ税の一部）と地方譲与税（自動車重量税の一部）などがあります。</a:t>
            </a:r>
          </a:p>
        </p:txBody>
      </p:sp>
      <p:grpSp>
        <p:nvGrpSpPr>
          <p:cNvPr id="33" name="グループ化 32"/>
          <p:cNvGrpSpPr/>
          <p:nvPr/>
        </p:nvGrpSpPr>
        <p:grpSpPr>
          <a:xfrm>
            <a:off x="769588" y="2995706"/>
            <a:ext cx="8194900" cy="3740482"/>
            <a:chOff x="635928" y="4143189"/>
            <a:chExt cx="5673392" cy="2589563"/>
          </a:xfrm>
        </p:grpSpPr>
        <p:grpSp>
          <p:nvGrpSpPr>
            <p:cNvPr id="32" name="グループ化 31"/>
            <p:cNvGrpSpPr/>
            <p:nvPr/>
          </p:nvGrpSpPr>
          <p:grpSpPr>
            <a:xfrm>
              <a:off x="1556792" y="4519497"/>
              <a:ext cx="3960440" cy="1682914"/>
              <a:chOff x="1556792" y="4504257"/>
              <a:chExt cx="3960440" cy="1682914"/>
            </a:xfrm>
          </p:grpSpPr>
          <p:cxnSp>
            <p:nvCxnSpPr>
              <p:cNvPr id="6" name="直線コネクタ 5"/>
              <p:cNvCxnSpPr>
                <a:stCxn id="21" idx="3"/>
              </p:cNvCxnSpPr>
              <p:nvPr/>
            </p:nvCxnSpPr>
            <p:spPr>
              <a:xfrm flipV="1">
                <a:off x="1556792" y="5528658"/>
                <a:ext cx="288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844792" y="4507158"/>
                <a:ext cx="0" cy="1680013"/>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1844792" y="4504257"/>
                <a:ext cx="35436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844792" y="6177136"/>
                <a:ext cx="367244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 name="角丸四角形 1"/>
            <p:cNvSpPr/>
            <p:nvPr/>
          </p:nvSpPr>
          <p:spPr>
            <a:xfrm>
              <a:off x="5388456" y="4143189"/>
              <a:ext cx="920864" cy="2589563"/>
            </a:xfrm>
            <a:prstGeom prst="roundRect">
              <a:avLst/>
            </a:prstGeom>
          </p:spPr>
          <p:style>
            <a:lnRef idx="1">
              <a:schemeClr val="accent4"/>
            </a:lnRef>
            <a:fillRef idx="2">
              <a:schemeClr val="accent4"/>
            </a:fillRef>
            <a:effectRef idx="1">
              <a:schemeClr val="accent4"/>
            </a:effectRef>
            <a:fontRef idx="minor">
              <a:schemeClr val="dk1"/>
            </a:fontRef>
          </p:style>
          <p:txBody>
            <a:bodyPr lIns="0" rIns="0" rtlCol="0" anchor="ctr"/>
            <a:lstStyle/>
            <a:p>
              <a:pPr algn="ctr"/>
              <a:r>
                <a:rPr lang="zh-TW" altLang="en-US" sz="1590" dirty="0">
                  <a:latin typeface="UD デジタル 教科書体 NP-R" panose="02020400000000000000" pitchFamily="18" charset="-128"/>
                  <a:ea typeface="UD デジタル 教科書体 NP-R" panose="02020400000000000000" pitchFamily="18" charset="-128"/>
                </a:rPr>
                <a:t>施行規則</a:t>
              </a:r>
              <a:endParaRPr lang="en-US" altLang="zh-TW" sz="1590" dirty="0">
                <a:latin typeface="UD デジタル 教科書体 NP-R" panose="02020400000000000000" pitchFamily="18" charset="-128"/>
                <a:ea typeface="UD デジタル 教科書体 NP-R" panose="02020400000000000000" pitchFamily="18" charset="-128"/>
              </a:endParaRPr>
            </a:p>
            <a:p>
              <a:pPr algn="ctr"/>
              <a:endParaRPr lang="zh-TW" altLang="en-US" sz="1590" dirty="0">
                <a:latin typeface="UD デジタル 教科書体 NP-R" panose="02020400000000000000" pitchFamily="18" charset="-128"/>
                <a:ea typeface="UD デジタル 教科書体 NP-R" panose="02020400000000000000" pitchFamily="18" charset="-128"/>
              </a:endParaRPr>
            </a:p>
            <a:p>
              <a:pPr algn="ctr"/>
              <a:r>
                <a:rPr lang="zh-TW" altLang="en-US" sz="1590" dirty="0">
                  <a:latin typeface="UD デジタル 教科書体 NP-R" panose="02020400000000000000" pitchFamily="18" charset="-128"/>
                  <a:ea typeface="UD デジタル 教科書体 NP-R" panose="02020400000000000000" pitchFamily="18" charset="-128"/>
                </a:rPr>
                <a:t>（省令）</a:t>
              </a:r>
              <a:endParaRPr kumimoji="1" lang="ja-JP" altLang="en-US" sz="1590" dirty="0"/>
            </a:p>
          </p:txBody>
        </p:sp>
        <p:sp>
          <p:nvSpPr>
            <p:cNvPr id="19" name="角丸四角形 18"/>
            <p:cNvSpPr/>
            <p:nvPr/>
          </p:nvSpPr>
          <p:spPr>
            <a:xfrm>
              <a:off x="4053537" y="4143189"/>
              <a:ext cx="920864" cy="2589563"/>
            </a:xfrm>
            <a:prstGeom prst="roundRect">
              <a:avLst/>
            </a:prstGeom>
          </p:spPr>
          <p:style>
            <a:lnRef idx="1">
              <a:schemeClr val="accent4"/>
            </a:lnRef>
            <a:fillRef idx="2">
              <a:schemeClr val="accent4"/>
            </a:fillRef>
            <a:effectRef idx="1">
              <a:schemeClr val="accent4"/>
            </a:effectRef>
            <a:fontRef idx="minor">
              <a:schemeClr val="dk1"/>
            </a:fontRef>
          </p:style>
          <p:txBody>
            <a:bodyPr lIns="0" rIns="0" rtlCol="0" anchor="ctr"/>
            <a:lstStyle/>
            <a:p>
              <a:pPr algn="ctr"/>
              <a:r>
                <a:rPr lang="zh-CN" altLang="en-US" sz="1590" dirty="0">
                  <a:latin typeface="UD デジタル 教科書体 NP-R" panose="02020400000000000000" pitchFamily="18" charset="-128"/>
                  <a:ea typeface="UD デジタル 教科書体 NP-R" panose="02020400000000000000" pitchFamily="18" charset="-128"/>
                </a:rPr>
                <a:t>施行令</a:t>
              </a:r>
            </a:p>
            <a:p>
              <a:pPr algn="ctr"/>
              <a:endParaRPr lang="en-US" altLang="zh-CN" sz="1590" dirty="0">
                <a:latin typeface="UD デジタル 教科書体 NP-R" panose="02020400000000000000" pitchFamily="18" charset="-128"/>
                <a:ea typeface="UD デジタル 教科書体 NP-R" panose="02020400000000000000" pitchFamily="18" charset="-128"/>
              </a:endParaRPr>
            </a:p>
            <a:p>
              <a:pPr algn="ctr"/>
              <a:r>
                <a:rPr lang="zh-CN" altLang="en-US" sz="1590" dirty="0">
                  <a:latin typeface="UD デジタル 教科書体 NP-R" panose="02020400000000000000" pitchFamily="18" charset="-128"/>
                  <a:ea typeface="UD デジタル 教科書体 NP-R" panose="02020400000000000000" pitchFamily="18" charset="-128"/>
                </a:rPr>
                <a:t> （政令）</a:t>
              </a:r>
              <a:endParaRPr kumimoji="1" lang="ja-JP" altLang="en-US" sz="1590" dirty="0"/>
            </a:p>
          </p:txBody>
        </p:sp>
        <p:sp>
          <p:nvSpPr>
            <p:cNvPr id="20" name="角丸四角形 19"/>
            <p:cNvSpPr/>
            <p:nvPr/>
          </p:nvSpPr>
          <p:spPr>
            <a:xfrm>
              <a:off x="2220104" y="4143189"/>
              <a:ext cx="1408302" cy="749544"/>
            </a:xfrm>
            <a:prstGeom prst="roundRect">
              <a:avLst/>
            </a:prstGeom>
          </p:spPr>
          <p:style>
            <a:lnRef idx="1">
              <a:schemeClr val="accent3"/>
            </a:lnRef>
            <a:fillRef idx="2">
              <a:schemeClr val="accent3"/>
            </a:fillRef>
            <a:effectRef idx="1">
              <a:schemeClr val="accent3"/>
            </a:effectRef>
            <a:fontRef idx="minor">
              <a:schemeClr val="dk1"/>
            </a:fontRef>
          </p:style>
          <p:txBody>
            <a:bodyPr lIns="0" rIns="0" rtlCol="0" anchor="ctr"/>
            <a:lstStyle/>
            <a:p>
              <a:r>
                <a:rPr lang="zh-CN" altLang="en-US" sz="1300" dirty="0">
                  <a:latin typeface="UD デジタル 教科書体 NP-R" panose="02020400000000000000" pitchFamily="18" charset="-128"/>
                  <a:ea typeface="UD デジタル 教科書体 NP-R" panose="02020400000000000000" pitchFamily="18" charset="-128"/>
                </a:rPr>
                <a:t>＜通則＞</a:t>
              </a:r>
            </a:p>
            <a:p>
              <a:r>
                <a:rPr lang="zh-CN" altLang="en-US" sz="1300" dirty="0">
                  <a:latin typeface="UD デジタル 教科書体 NP-R" panose="02020400000000000000" pitchFamily="18" charset="-128"/>
                  <a:ea typeface="UD デジタル 教科書体 NP-R" panose="02020400000000000000" pitchFamily="18" charset="-128"/>
                </a:rPr>
                <a:t>国税通則法</a:t>
              </a:r>
            </a:p>
            <a:p>
              <a:r>
                <a:rPr lang="zh-CN" altLang="en-US" sz="1300" dirty="0">
                  <a:latin typeface="UD デジタル 教科書体 NP-R" panose="02020400000000000000" pitchFamily="18" charset="-128"/>
                  <a:ea typeface="UD デジタル 教科書体 NP-R" panose="02020400000000000000" pitchFamily="18" charset="-128"/>
                </a:rPr>
                <a:t>国税徴収法</a:t>
              </a:r>
            </a:p>
            <a:p>
              <a:r>
                <a:rPr lang="zh-CN" altLang="en-US" sz="1300" dirty="0">
                  <a:latin typeface="UD デジタル 教科書体 NP-R" panose="02020400000000000000" pitchFamily="18" charset="-128"/>
                  <a:ea typeface="UD デジタル 教科書体 NP-R" panose="02020400000000000000" pitchFamily="18" charset="-128"/>
                </a:rPr>
                <a:t>国税犯則</a:t>
              </a:r>
              <a:r>
                <a:rPr lang="zh-CN" altLang="en-US" sz="1300" dirty="0" smtClean="0">
                  <a:latin typeface="UD デジタル 教科書体 NP-R" panose="02020400000000000000" pitchFamily="18" charset="-128"/>
                  <a:ea typeface="UD デジタル 教科書体 NP-R" panose="02020400000000000000" pitchFamily="18" charset="-128"/>
                </a:rPr>
                <a:t>取締法</a:t>
              </a:r>
              <a:r>
                <a:rPr lang="ja-JP" altLang="en-US" sz="1300" dirty="0" smtClean="0">
                  <a:latin typeface="UD デジタル 教科書体 NP-R" panose="02020400000000000000" pitchFamily="18" charset="-128"/>
                  <a:ea typeface="UD デジタル 教科書体 NP-R" panose="02020400000000000000" pitchFamily="18" charset="-128"/>
                </a:rPr>
                <a:t>　　</a:t>
              </a:r>
              <a:r>
                <a:rPr lang="zh-CN" altLang="en-US" sz="1300" dirty="0" smtClean="0">
                  <a:latin typeface="UD デジタル 教科書体 NP-R" panose="02020400000000000000" pitchFamily="18" charset="-128"/>
                  <a:ea typeface="UD デジタル 教科書体 NP-R" panose="02020400000000000000" pitchFamily="18" charset="-128"/>
                </a:rPr>
                <a:t>他</a:t>
              </a:r>
              <a:endParaRPr kumimoji="1" lang="ja-JP" altLang="en-US" sz="1300" dirty="0"/>
            </a:p>
          </p:txBody>
        </p:sp>
        <p:sp>
          <p:nvSpPr>
            <p:cNvPr id="21" name="角丸四角形 20"/>
            <p:cNvSpPr/>
            <p:nvPr/>
          </p:nvSpPr>
          <p:spPr>
            <a:xfrm>
              <a:off x="635928" y="5240626"/>
              <a:ext cx="920864" cy="64464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590" dirty="0">
                  <a:latin typeface="UD デジタル 教科書体 NP-R" panose="02020400000000000000" pitchFamily="18" charset="-128"/>
                  <a:ea typeface="UD デジタル 教科書体 NP-R" panose="02020400000000000000" pitchFamily="18" charset="-128"/>
                </a:rPr>
                <a:t>国税に関する法律</a:t>
              </a:r>
              <a:endParaRPr kumimoji="1" lang="ja-JP" altLang="en-US" sz="1590" dirty="0"/>
            </a:p>
          </p:txBody>
        </p:sp>
        <p:sp>
          <p:nvSpPr>
            <p:cNvPr id="22" name="角丸四角形 21"/>
            <p:cNvSpPr/>
            <p:nvPr/>
          </p:nvSpPr>
          <p:spPr>
            <a:xfrm>
              <a:off x="2220104" y="5169024"/>
              <a:ext cx="1408302" cy="1563727"/>
            </a:xfrm>
            <a:prstGeom prst="roundRect">
              <a:avLst/>
            </a:prstGeom>
          </p:spPr>
          <p:style>
            <a:lnRef idx="1">
              <a:schemeClr val="accent3"/>
            </a:lnRef>
            <a:fillRef idx="2">
              <a:schemeClr val="accent3"/>
            </a:fillRef>
            <a:effectRef idx="1">
              <a:schemeClr val="accent3"/>
            </a:effectRef>
            <a:fontRef idx="minor">
              <a:schemeClr val="dk1"/>
            </a:fontRef>
          </p:style>
          <p:txBody>
            <a:bodyPr lIns="0" rIns="0" rtlCol="0" anchor="ctr"/>
            <a:lstStyle/>
            <a:p>
              <a:r>
                <a:rPr lang="ja-JP" altLang="en-US" sz="1300" dirty="0">
                  <a:latin typeface="UD デジタル 教科書体 NP-R" panose="02020400000000000000" pitchFamily="18" charset="-128"/>
                  <a:ea typeface="UD デジタル 教科書体 NP-R" panose="02020400000000000000" pitchFamily="18" charset="-128"/>
                </a:rPr>
                <a:t>＜直接税＞ </a:t>
              </a:r>
            </a:p>
            <a:p>
              <a:r>
                <a:rPr lang="ja-JP" altLang="en-US" sz="1300" dirty="0">
                  <a:latin typeface="UD デジタル 教科書体 NP-R" panose="02020400000000000000" pitchFamily="18" charset="-128"/>
                  <a:ea typeface="UD デジタル 教科書体 NP-R" panose="02020400000000000000" pitchFamily="18" charset="-128"/>
                </a:rPr>
                <a:t>所得税法</a:t>
              </a:r>
            </a:p>
            <a:p>
              <a:r>
                <a:rPr lang="ja-JP" altLang="en-US" sz="1300" dirty="0">
                  <a:latin typeface="UD デジタル 教科書体 NP-R" panose="02020400000000000000" pitchFamily="18" charset="-128"/>
                  <a:ea typeface="UD デジタル 教科書体 NP-R" panose="02020400000000000000" pitchFamily="18" charset="-128"/>
                </a:rPr>
                <a:t>法人税法</a:t>
              </a:r>
            </a:p>
            <a:p>
              <a:r>
                <a:rPr lang="ja-JP" altLang="en-US" sz="1300" dirty="0">
                  <a:latin typeface="UD デジタル 教科書体 NP-R" panose="02020400000000000000" pitchFamily="18" charset="-128"/>
                  <a:ea typeface="UD デジタル 教科書体 NP-R" panose="02020400000000000000" pitchFamily="18" charset="-128"/>
                </a:rPr>
                <a:t>相続税法</a:t>
              </a:r>
            </a:p>
            <a:p>
              <a:r>
                <a:rPr lang="ja-JP" altLang="en-US" sz="1300" dirty="0">
                  <a:latin typeface="UD デジタル 教科書体 NP-R" panose="02020400000000000000" pitchFamily="18" charset="-128"/>
                  <a:ea typeface="UD デジタル 教科書体 NP-R" panose="02020400000000000000" pitchFamily="18" charset="-128"/>
                </a:rPr>
                <a:t>租税特別</a:t>
              </a:r>
              <a:r>
                <a:rPr lang="ja-JP" altLang="en-US" sz="1300" dirty="0" smtClean="0">
                  <a:latin typeface="UD デジタル 教科書体 NP-R" panose="02020400000000000000" pitchFamily="18" charset="-128"/>
                  <a:ea typeface="UD デジタル 教科書体 NP-R" panose="02020400000000000000" pitchFamily="18" charset="-128"/>
                </a:rPr>
                <a:t>措置法</a:t>
              </a:r>
              <a:r>
                <a:rPr lang="ja-JP" altLang="en-US" sz="1300" dirty="0">
                  <a:latin typeface="UD デジタル 教科書体 NP-R" panose="02020400000000000000" pitchFamily="18" charset="-128"/>
                  <a:ea typeface="UD デジタル 教科書体 NP-R" panose="02020400000000000000" pitchFamily="18" charset="-128"/>
                </a:rPr>
                <a:t>　　</a:t>
              </a:r>
              <a:r>
                <a:rPr lang="ja-JP" altLang="en-US" sz="1300" dirty="0" smtClean="0">
                  <a:latin typeface="UD デジタル 教科書体 NP-R" panose="02020400000000000000" pitchFamily="18" charset="-128"/>
                  <a:ea typeface="UD デジタル 教科書体 NP-R" panose="02020400000000000000" pitchFamily="18" charset="-128"/>
                </a:rPr>
                <a:t>他</a:t>
              </a:r>
              <a:endParaRPr lang="en-US" altLang="ja-JP" sz="1300" dirty="0" smtClean="0">
                <a:latin typeface="UD デジタル 教科書体 NP-R" panose="02020400000000000000" pitchFamily="18" charset="-128"/>
                <a:ea typeface="UD デジタル 教科書体 NP-R" panose="02020400000000000000" pitchFamily="18" charset="-128"/>
              </a:endParaRPr>
            </a:p>
            <a:p>
              <a:endParaRPr lang="ja-JP" altLang="en-US" sz="1300" dirty="0">
                <a:latin typeface="UD デジタル 教科書体 NP-R" panose="02020400000000000000" pitchFamily="18" charset="-128"/>
                <a:ea typeface="UD デジタル 教科書体 NP-R" panose="02020400000000000000" pitchFamily="18" charset="-128"/>
              </a:endParaRPr>
            </a:p>
            <a:p>
              <a:r>
                <a:rPr lang="ja-JP" altLang="en-US" sz="1300" dirty="0">
                  <a:latin typeface="UD デジタル 教科書体 NP-R" panose="02020400000000000000" pitchFamily="18" charset="-128"/>
                  <a:ea typeface="UD デジタル 教科書体 NP-R" panose="02020400000000000000" pitchFamily="18" charset="-128"/>
                </a:rPr>
                <a:t>＜間接税＞</a:t>
              </a:r>
            </a:p>
            <a:p>
              <a:r>
                <a:rPr lang="ja-JP" altLang="en-US" sz="1300" dirty="0">
                  <a:latin typeface="UD デジタル 教科書体 NP-R" panose="02020400000000000000" pitchFamily="18" charset="-128"/>
                  <a:ea typeface="UD デジタル 教科書体 NP-R" panose="02020400000000000000" pitchFamily="18" charset="-128"/>
                </a:rPr>
                <a:t>消費税法</a:t>
              </a:r>
            </a:p>
            <a:p>
              <a:r>
                <a:rPr lang="ja-JP" altLang="en-US" sz="1300" dirty="0">
                  <a:latin typeface="UD デジタル 教科書体 NP-R" panose="02020400000000000000" pitchFamily="18" charset="-128"/>
                  <a:ea typeface="UD デジタル 教科書体 NP-R" panose="02020400000000000000" pitchFamily="18" charset="-128"/>
                </a:rPr>
                <a:t>個別間接税法（酒税法、たばこ税法など）</a:t>
              </a:r>
              <a:endParaRPr kumimoji="1" lang="ja-JP" altLang="en-US" sz="1300" dirty="0"/>
            </a:p>
          </p:txBody>
        </p:sp>
      </p:grpSp>
      <p:sp>
        <p:nvSpPr>
          <p:cNvPr id="16" name="Text Box 457"/>
          <p:cNvSpPr txBox="1">
            <a:spLocks noChangeArrowheads="1"/>
          </p:cNvSpPr>
          <p:nvPr/>
        </p:nvSpPr>
        <p:spPr bwMode="auto">
          <a:xfrm>
            <a:off x="229502" y="5800085"/>
            <a:ext cx="1836738" cy="941283"/>
          </a:xfrm>
          <a:prstGeom prst="rect">
            <a:avLst/>
          </a:prstGeom>
          <a:solidFill>
            <a:schemeClr val="bg1"/>
          </a:solidFill>
          <a:ln w="19050">
            <a:solidFill>
              <a:srgbClr val="FF66CC"/>
            </a:solidFill>
            <a:miter lim="800000"/>
            <a:headEnd/>
            <a:tailEnd/>
          </a:ln>
          <a:extLst/>
        </p:spPr>
        <p:txBody>
          <a:bodyPr lIns="74295" tIns="8890" rIns="74295" bIns="8890">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just" eaLnBrk="1" hangingPunct="1">
              <a:spcBef>
                <a:spcPct val="0"/>
              </a:spcBef>
              <a:buFontTx/>
              <a:buNone/>
            </a:pPr>
            <a:r>
              <a:rPr lang="ja-JP" altLang="en-US" sz="1200" dirty="0" smtClean="0">
                <a:latin typeface="UD デジタル 教科書体 NP-R" panose="02020400000000000000" pitchFamily="18" charset="-128"/>
                <a:ea typeface="UD デジタル 教科書体 NP-R" panose="02020400000000000000" pitchFamily="18" charset="-128"/>
              </a:rPr>
              <a:t>地方税</a:t>
            </a:r>
            <a:r>
              <a:rPr lang="ja-JP" altLang="en-US" sz="1200" dirty="0">
                <a:latin typeface="UD デジタル 教科書体 NP-R" panose="02020400000000000000" pitchFamily="18" charset="-128"/>
                <a:ea typeface="UD デジタル 教科書体 NP-R" panose="02020400000000000000" pitchFamily="18" charset="-128"/>
              </a:rPr>
              <a:t>については、統一的な法典として「地方税法」（地方公共団体の課税権ないし準則を定める法律）が</a:t>
            </a:r>
            <a:r>
              <a:rPr lang="ja-JP" altLang="en-US" sz="1200" dirty="0" smtClean="0">
                <a:latin typeface="UD デジタル 教科書体 NP-R" panose="02020400000000000000" pitchFamily="18" charset="-128"/>
                <a:ea typeface="UD デジタル 教科書体 NP-R" panose="02020400000000000000" pitchFamily="18" charset="-128"/>
              </a:rPr>
              <a:t>あります。</a:t>
            </a:r>
            <a:endParaRPr lang="ja-JP" altLang="ja-JP" sz="1200" dirty="0">
              <a:latin typeface="UD デジタル 教科書体 NP-R" panose="02020400000000000000" pitchFamily="18" charset="-128"/>
              <a:ea typeface="UD デジタル 教科書体 NP-R" panose="02020400000000000000" pitchFamily="18" charset="-128"/>
            </a:endParaRPr>
          </a:p>
        </p:txBody>
      </p:sp>
      <p:sp>
        <p:nvSpPr>
          <p:cNvPr id="3" name="右矢印 2"/>
          <p:cNvSpPr/>
          <p:nvPr/>
        </p:nvSpPr>
        <p:spPr>
          <a:xfrm rot="2527828">
            <a:off x="1724370" y="4246193"/>
            <a:ext cx="685764" cy="2689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Text Box 457"/>
          <p:cNvSpPr txBox="1">
            <a:spLocks noChangeArrowheads="1"/>
          </p:cNvSpPr>
          <p:nvPr/>
        </p:nvSpPr>
        <p:spPr bwMode="auto">
          <a:xfrm>
            <a:off x="227606" y="2896195"/>
            <a:ext cx="1838633" cy="1495281"/>
          </a:xfrm>
          <a:prstGeom prst="rect">
            <a:avLst/>
          </a:prstGeom>
          <a:solidFill>
            <a:schemeClr val="bg1"/>
          </a:solidFill>
          <a:ln w="19050">
            <a:solidFill>
              <a:srgbClr val="0070C0"/>
            </a:solidFill>
            <a:miter lim="800000"/>
            <a:headEnd/>
            <a:tailEnd/>
          </a:ln>
        </p:spPr>
        <p:txBody>
          <a:bodyPr wrap="square" lIns="74295" tIns="8890" rIns="74295" bIns="8890">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just" eaLnBrk="1" hangingPunct="1">
              <a:spcBef>
                <a:spcPct val="0"/>
              </a:spcBef>
              <a:buFontTx/>
              <a:buNone/>
            </a:pPr>
            <a:r>
              <a:rPr lang="ja-JP" altLang="en-US" sz="1200" dirty="0" smtClean="0">
                <a:latin typeface="UD デジタル 教科書体 NP-R" panose="02020400000000000000" pitchFamily="18" charset="-128"/>
                <a:ea typeface="UD デジタル 教科書体 NP-R" panose="02020400000000000000" pitchFamily="18" charset="-128"/>
              </a:rPr>
              <a:t>国税</a:t>
            </a:r>
            <a:r>
              <a:rPr lang="ja-JP" altLang="en-US" sz="1200" dirty="0">
                <a:latin typeface="UD デジタル 教科書体 NP-R" panose="02020400000000000000" pitchFamily="18" charset="-128"/>
                <a:ea typeface="UD デジタル 教科書体 NP-R" panose="02020400000000000000" pitchFamily="18" charset="-128"/>
              </a:rPr>
              <a:t>に関する法律に</a:t>
            </a:r>
            <a:r>
              <a:rPr lang="ja-JP" altLang="en-US" sz="1200" dirty="0" smtClean="0">
                <a:latin typeface="UD デジタル 教科書体 NP-R" panose="02020400000000000000" pitchFamily="18" charset="-128"/>
                <a:ea typeface="UD デジタル 教科書体 NP-R" panose="02020400000000000000" pitchFamily="18" charset="-128"/>
              </a:rPr>
              <a:t>は２</a:t>
            </a:r>
            <a:r>
              <a:rPr lang="ja-JP" altLang="en-US" sz="1200" dirty="0">
                <a:latin typeface="UD デジタル 教科書体 NP-R" panose="02020400000000000000" pitchFamily="18" charset="-128"/>
                <a:ea typeface="UD デジタル 教科書体 NP-R" panose="02020400000000000000" pitchFamily="18" charset="-128"/>
              </a:rPr>
              <a:t>種類あり</a:t>
            </a:r>
            <a:r>
              <a:rPr lang="ja-JP" altLang="en-US" sz="1200" dirty="0" smtClean="0">
                <a:latin typeface="UD デジタル 教科書体 NP-R" panose="02020400000000000000" pitchFamily="18" charset="-128"/>
                <a:ea typeface="UD デジタル 教科書体 NP-R" panose="02020400000000000000" pitchFamily="18" charset="-128"/>
              </a:rPr>
              <a:t>、</a:t>
            </a:r>
            <a:endParaRPr lang="en-US" altLang="ja-JP" sz="1200" dirty="0" smtClean="0">
              <a:latin typeface="UD デジタル 教科書体 NP-R" panose="02020400000000000000" pitchFamily="18" charset="-128"/>
              <a:ea typeface="UD デジタル 教科書体 NP-R" panose="02020400000000000000" pitchFamily="18" charset="-128"/>
            </a:endParaRPr>
          </a:p>
          <a:p>
            <a:pPr algn="just" eaLnBrk="1" hangingPunct="1">
              <a:spcBef>
                <a:spcPct val="0"/>
              </a:spcBef>
              <a:buFontTx/>
              <a:buNone/>
            </a:pPr>
            <a:r>
              <a:rPr lang="ja-JP" altLang="en-US" sz="1200" dirty="0" smtClean="0">
                <a:latin typeface="UD デジタル 教科書体 NP-R" panose="02020400000000000000" pitchFamily="18" charset="-128"/>
                <a:ea typeface="UD デジタル 教科書体 NP-R" panose="02020400000000000000" pitchFamily="18" charset="-128"/>
              </a:rPr>
              <a:t>①租税</a:t>
            </a:r>
            <a:r>
              <a:rPr lang="ja-JP" altLang="en-US" sz="1200" dirty="0">
                <a:latin typeface="UD デジタル 教科書体 NP-R" panose="02020400000000000000" pitchFamily="18" charset="-128"/>
                <a:ea typeface="UD デジタル 教科書体 NP-R" panose="02020400000000000000" pitchFamily="18" charset="-128"/>
              </a:rPr>
              <a:t>法律関係に関する基本的事項及び各国税に共通の事項について定めている</a:t>
            </a:r>
            <a:r>
              <a:rPr lang="ja-JP" altLang="en-US" sz="1200" dirty="0" smtClean="0">
                <a:latin typeface="UD デジタル 教科書体 NP-R" panose="02020400000000000000" pitchFamily="18" charset="-128"/>
                <a:ea typeface="UD デジタル 教科書体 NP-R" panose="02020400000000000000" pitchFamily="18" charset="-128"/>
              </a:rPr>
              <a:t>法律と、</a:t>
            </a:r>
            <a:endParaRPr lang="en-US" altLang="ja-JP" sz="1200" dirty="0" smtClean="0">
              <a:latin typeface="UD デジタル 教科書体 NP-R" panose="02020400000000000000" pitchFamily="18" charset="-128"/>
              <a:ea typeface="UD デジタル 教科書体 NP-R" panose="02020400000000000000" pitchFamily="18" charset="-128"/>
            </a:endParaRPr>
          </a:p>
          <a:p>
            <a:pPr algn="just" eaLnBrk="1" hangingPunct="1">
              <a:spcBef>
                <a:spcPct val="0"/>
              </a:spcBef>
              <a:buFontTx/>
              <a:buNone/>
            </a:pPr>
            <a:r>
              <a:rPr lang="ja-JP" altLang="en-US" sz="1200" dirty="0" smtClean="0">
                <a:latin typeface="UD デジタル 教科書体 NP-R" panose="02020400000000000000" pitchFamily="18" charset="-128"/>
                <a:ea typeface="UD デジタル 教科書体 NP-R" panose="02020400000000000000" pitchFamily="18" charset="-128"/>
              </a:rPr>
              <a:t>②それぞれ</a:t>
            </a:r>
            <a:r>
              <a:rPr lang="ja-JP" altLang="en-US" sz="1200" dirty="0">
                <a:latin typeface="UD デジタル 教科書体 NP-R" panose="02020400000000000000" pitchFamily="18" charset="-128"/>
                <a:ea typeface="UD デジタル 教科書体 NP-R" panose="02020400000000000000" pitchFamily="18" charset="-128"/>
              </a:rPr>
              <a:t>の国税に関する</a:t>
            </a:r>
            <a:r>
              <a:rPr lang="ja-JP" altLang="en-US" sz="1200" dirty="0" smtClean="0">
                <a:latin typeface="UD デジタル 教科書体 NP-R" panose="02020400000000000000" pitchFamily="18" charset="-128"/>
                <a:ea typeface="UD デジタル 教科書体 NP-R" panose="02020400000000000000" pitchFamily="18" charset="-128"/>
              </a:rPr>
              <a:t>法律があり</a:t>
            </a:r>
            <a:r>
              <a:rPr lang="ja-JP" altLang="en-US" sz="1200" dirty="0">
                <a:latin typeface="UD デジタル 教科書体 NP-R" panose="02020400000000000000" pitchFamily="18" charset="-128"/>
                <a:ea typeface="UD デジタル 教科書体 NP-R" panose="02020400000000000000" pitchFamily="18" charset="-128"/>
              </a:rPr>
              <a:t>ます</a:t>
            </a:r>
            <a:r>
              <a:rPr lang="ja-JP" altLang="en-US" sz="1200" dirty="0" smtClean="0">
                <a:latin typeface="UD デジタル 教科書体 NP-R" panose="02020400000000000000" pitchFamily="18" charset="-128"/>
                <a:ea typeface="UD デジタル 教科書体 NP-R" panose="02020400000000000000" pitchFamily="18" charset="-128"/>
              </a:rPr>
              <a:t>。</a:t>
            </a:r>
            <a:endParaRPr lang="ja-JP" altLang="ja-JP" sz="1200" dirty="0">
              <a:latin typeface="UD デジタル 教科書体 NP-R" panose="02020400000000000000" pitchFamily="18" charset="-128"/>
              <a:ea typeface="UD デジタル 教科書体 NP-R" panose="02020400000000000000" pitchFamily="18" charset="-128"/>
            </a:endParaRPr>
          </a:p>
        </p:txBody>
      </p:sp>
      <p:sp>
        <p:nvSpPr>
          <p:cNvPr id="18"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a:t>
            </a:r>
            <a:r>
              <a:rPr lang="en-US" altLang="ja-JP" sz="2022" dirty="0">
                <a:latin typeface="UD デジタル 教科書体 NP-R" panose="02020400000000000000" pitchFamily="18" charset="-128"/>
                <a:ea typeface="UD デジタル 教科書体 NP-R" panose="02020400000000000000" pitchFamily="18" charset="-128"/>
              </a:rPr>
              <a:t>1</a:t>
            </a:r>
            <a:r>
              <a:rPr lang="ja-JP" altLang="en-US" sz="2022" dirty="0" err="1">
                <a:latin typeface="UD デジタル 教科書体 NP-R" panose="02020400000000000000" pitchFamily="18" charset="-128"/>
                <a:ea typeface="UD デジタル 教科書体 NP-R" panose="02020400000000000000" pitchFamily="18" charset="-128"/>
              </a:rPr>
              <a:t>．</a:t>
            </a:r>
            <a:r>
              <a:rPr lang="ja-JP" altLang="en-US" sz="2022" dirty="0">
                <a:latin typeface="UD デジタル 教科書体 NP-R" panose="02020400000000000000" pitchFamily="18" charset="-128"/>
                <a:ea typeface="UD デジタル 教科書体 NP-R" panose="02020400000000000000" pitchFamily="18" charset="-128"/>
              </a:rPr>
              <a:t>我が国の租税の</a:t>
            </a:r>
            <a:r>
              <a:rPr lang="ja-JP" altLang="en-US" sz="2022" dirty="0" smtClean="0">
                <a:latin typeface="UD デジタル 教科書体 NP-R" panose="02020400000000000000" pitchFamily="18" charset="-128"/>
                <a:ea typeface="UD デジタル 教科書体 NP-R" panose="02020400000000000000" pitchFamily="18" charset="-128"/>
              </a:rPr>
              <a:t>構造</a:t>
            </a:r>
            <a:endParaRPr lang="ja-JP" altLang="en-US" sz="2022" dirty="0">
              <a:latin typeface="UD デジタル 教科書体 NP-R" panose="02020400000000000000" pitchFamily="18" charset="-128"/>
              <a:ea typeface="UD デジタル 教科書体 NP-R" panose="02020400000000000000" pitchFamily="18" charset="-128"/>
            </a:endParaRPr>
          </a:p>
        </p:txBody>
      </p:sp>
      <p:graphicFrame>
        <p:nvGraphicFramePr>
          <p:cNvPr id="24" name="表 23"/>
          <p:cNvGraphicFramePr>
            <a:graphicFrameLocks noGrp="1"/>
          </p:cNvGraphicFramePr>
          <p:nvPr>
            <p:extLst>
              <p:ext uri="{D42A27DB-BD31-4B8C-83A1-F6EECF244321}">
                <p14:modId xmlns:p14="http://schemas.microsoft.com/office/powerpoint/2010/main" val="3236627843"/>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２．国税と地方税</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8438220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表 27"/>
          <p:cNvGraphicFramePr>
            <a:graphicFrameLocks noGrp="1"/>
          </p:cNvGraphicFramePr>
          <p:nvPr>
            <p:extLst>
              <p:ext uri="{D42A27DB-BD31-4B8C-83A1-F6EECF244321}">
                <p14:modId xmlns:p14="http://schemas.microsoft.com/office/powerpoint/2010/main" val="1587322088"/>
              </p:ext>
            </p:extLst>
          </p:nvPr>
        </p:nvGraphicFramePr>
        <p:xfrm>
          <a:off x="411542" y="912561"/>
          <a:ext cx="8320923" cy="864096"/>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864096">
                <a:tc>
                  <a:txBody>
                    <a:bodyPr/>
                    <a:lstStyle/>
                    <a:p>
                      <a:pPr indent="-457200">
                        <a:lnSpc>
                          <a:spcPts val="1500"/>
                        </a:lnSpc>
                      </a:pP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smtClean="0">
                          <a:solidFill>
                            <a:schemeClr val="tx1"/>
                          </a:solidFill>
                          <a:latin typeface="UD デジタル 教科書体 NP-R" panose="02020400000000000000" pitchFamily="18" charset="-128"/>
                          <a:ea typeface="UD デジタル 教科書体 NP-R" panose="02020400000000000000" pitchFamily="18" charset="-128"/>
                        </a:rPr>
                        <a:t>14</a:t>
                      </a: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条第１項　法の下の平等</a:t>
                      </a:r>
                    </a:p>
                    <a:p>
                      <a:pPr indent="-457200">
                        <a:lnSpc>
                          <a:spcPts val="1500"/>
                        </a:lnSpc>
                      </a:pP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　すべて国民は、法の下に平等であって、人種、信条、性別、社会的身分又は門地により、政治的、経済的又は社会的関係において、差別されない。</a:t>
                      </a:r>
                      <a:endPar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14" name="正方形/長方形 13"/>
          <p:cNvSpPr/>
          <p:nvPr/>
        </p:nvSpPr>
        <p:spPr>
          <a:xfrm>
            <a:off x="99505" y="1848664"/>
            <a:ext cx="8944995" cy="2349361"/>
          </a:xfrm>
          <a:prstGeom prst="rect">
            <a:avLst/>
          </a:prstGeom>
          <a:solidFill>
            <a:schemeClr val="bg1">
              <a:alpha val="50000"/>
            </a:schemeClr>
          </a:solidFill>
        </p:spPr>
        <p:txBody>
          <a:bodyPr wrap="square">
            <a:spAutoFit/>
          </a:bodyPr>
          <a:lstStyle/>
          <a:p>
            <a:pPr>
              <a:lnSpc>
                <a:spcPts val="2165"/>
              </a:lnSpc>
            </a:pPr>
            <a:r>
              <a:rPr lang="ja-JP" altLang="en-US" sz="1517" b="1" dirty="0">
                <a:latin typeface="UD デジタル 教科書体 NP-R" panose="02020400000000000000" pitchFamily="18" charset="-128"/>
                <a:ea typeface="UD デジタル 教科書体 NP-R" panose="02020400000000000000" pitchFamily="18" charset="-128"/>
              </a:rPr>
              <a:t>担税力に即した課税</a:t>
            </a:r>
            <a:endParaRPr lang="en-US" altLang="ja-JP" sz="1517" b="1" dirty="0">
              <a:latin typeface="UD デジタル 教科書体 NP-R" panose="02020400000000000000" pitchFamily="18" charset="-128"/>
              <a:ea typeface="UD デジタル 教科書体 NP-R" panose="02020400000000000000" pitchFamily="18" charset="-128"/>
            </a:endParaRP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税負担は各人の担税力に応じて配分されるべきであるというものです。</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担税力の基準は次の三つ＜所得・財産（資産）及び消費＞で判定します。</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⇒水平的公平と垂直的公平</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①水平的公平</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等しい能力のある人には等しい負担を求める</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②垂直的公平</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負担能力の大きい人により大きな負担をしてもらう</a:t>
            </a:r>
          </a:p>
          <a:p>
            <a:pPr marL="781875" indent="-781875">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a:t>
            </a:r>
            <a:r>
              <a:rPr lang="en-US" altLang="ja-JP" sz="1517" dirty="0">
                <a:latin typeface="UD デジタル 教科書体 NP-R" panose="02020400000000000000" pitchFamily="18" charset="-128"/>
                <a:ea typeface="UD デジタル 教科書体 NP-R" panose="02020400000000000000" pitchFamily="18" charset="-128"/>
              </a:rPr>
              <a:t>※ </a:t>
            </a:r>
            <a:r>
              <a:rPr lang="ja-JP" altLang="en-US" sz="1517" dirty="0">
                <a:latin typeface="UD デジタル 教科書体 NP-R" panose="02020400000000000000" pitchFamily="18" charset="-128"/>
                <a:ea typeface="UD デジタル 教科書体 NP-R" panose="02020400000000000000" pitchFamily="18" charset="-128"/>
              </a:rPr>
              <a:t>税負担は、所得税を中心にしながら、これに財産税及び消費税を適度に組み合わせ（タックス・ミックス）、バランスのとれた税制の構築が望ましい</a:t>
            </a:r>
            <a:r>
              <a:rPr lang="ja-JP" altLang="en-US" sz="1517" dirty="0" smtClean="0">
                <a:latin typeface="UD デジタル 教科書体 NP-R" panose="02020400000000000000" pitchFamily="18" charset="-128"/>
                <a:ea typeface="UD デジタル 教科書体 NP-R" panose="02020400000000000000" pitchFamily="18" charset="-128"/>
              </a:rPr>
              <a:t>。</a:t>
            </a:r>
            <a:endParaRPr lang="ja-JP" altLang="ja-JP" sz="1517" dirty="0">
              <a:latin typeface="UD デジタル 教科書体 NP-R" panose="02020400000000000000" pitchFamily="18" charset="-128"/>
              <a:ea typeface="UD デジタル 教科書体 NP-R" panose="02020400000000000000" pitchFamily="18"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1981484808"/>
              </p:ext>
            </p:extLst>
          </p:nvPr>
        </p:nvGraphicFramePr>
        <p:xfrm>
          <a:off x="411542" y="4921005"/>
          <a:ext cx="8320923" cy="615278"/>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615278">
                <a:tc>
                  <a:txBody>
                    <a:bodyPr/>
                    <a:lstStyle/>
                    <a:p>
                      <a:pPr indent="-457200">
                        <a:lnSpc>
                          <a:spcPts val="1500"/>
                        </a:lnSpc>
                      </a:pP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smtClean="0">
                          <a:solidFill>
                            <a:schemeClr val="tx1"/>
                          </a:solidFill>
                          <a:latin typeface="UD デジタル 教科書体 NP-R" panose="02020400000000000000" pitchFamily="18" charset="-128"/>
                          <a:ea typeface="UD デジタル 教科書体 NP-R" panose="02020400000000000000" pitchFamily="18" charset="-128"/>
                        </a:rPr>
                        <a:t>92</a:t>
                      </a: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条　地方自治の基本原則</a:t>
                      </a:r>
                    </a:p>
                    <a:p>
                      <a:pPr indent="-457200">
                        <a:lnSpc>
                          <a:spcPts val="1500"/>
                        </a:lnSpc>
                      </a:pP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　地方公共団体の組織及び運営に関する事項は、地方自治の本旨に基いて、法律でこれを定める。</a:t>
                      </a:r>
                      <a:endPar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614228499"/>
              </p:ext>
            </p:extLst>
          </p:nvPr>
        </p:nvGraphicFramePr>
        <p:xfrm>
          <a:off x="411542" y="5589947"/>
          <a:ext cx="8320923" cy="863389"/>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863389">
                <a:tc>
                  <a:txBody>
                    <a:bodyPr/>
                    <a:lstStyle/>
                    <a:p>
                      <a:pPr indent="-457200">
                        <a:lnSpc>
                          <a:spcPts val="1500"/>
                        </a:lnSpc>
                      </a:pP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smtClean="0">
                          <a:solidFill>
                            <a:schemeClr val="tx1"/>
                          </a:solidFill>
                          <a:latin typeface="UD デジタル 教科書体 NP-R" panose="02020400000000000000" pitchFamily="18" charset="-128"/>
                          <a:ea typeface="UD デジタル 教科書体 NP-R" panose="02020400000000000000" pitchFamily="18" charset="-128"/>
                        </a:rPr>
                        <a:t>94</a:t>
                      </a: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条　地方公共団体の権能</a:t>
                      </a:r>
                    </a:p>
                    <a:p>
                      <a:pPr indent="-457200">
                        <a:lnSpc>
                          <a:spcPts val="1500"/>
                        </a:lnSpc>
                      </a:pP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　地方公共団体は、その財産を管理し、事務を処理し、及び行政を執行する権能を有し、法律の範囲内で条例を制定することができる。</a:t>
                      </a:r>
                      <a:endPar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18"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６．</a:t>
            </a:r>
            <a:r>
              <a:rPr lang="ja-JP" altLang="en-US" sz="2022" dirty="0">
                <a:latin typeface="UD デジタル 教科書体 NP-R" panose="02020400000000000000" pitchFamily="18" charset="-128"/>
                <a:ea typeface="UD デジタル 教科書体 NP-R" panose="02020400000000000000" pitchFamily="18" charset="-128"/>
              </a:rPr>
              <a:t>租税法の基本原則</a:t>
            </a:r>
          </a:p>
        </p:txBody>
      </p:sp>
      <p:graphicFrame>
        <p:nvGraphicFramePr>
          <p:cNvPr id="9" name="表 8"/>
          <p:cNvGraphicFramePr>
            <a:graphicFrameLocks noGrp="1"/>
          </p:cNvGraphicFramePr>
          <p:nvPr>
            <p:extLst>
              <p:ext uri="{D42A27DB-BD31-4B8C-83A1-F6EECF244321}">
                <p14:modId xmlns:p14="http://schemas.microsoft.com/office/powerpoint/2010/main" val="3503684139"/>
              </p:ext>
            </p:extLst>
          </p:nvPr>
        </p:nvGraphicFramePr>
        <p:xfrm>
          <a:off x="179512" y="46714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 租税法の基本原則②　租税公平主義</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835785882"/>
              </p:ext>
            </p:extLst>
          </p:nvPr>
        </p:nvGraphicFramePr>
        <p:xfrm>
          <a:off x="179512" y="4505940"/>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 租税法の基本原則③　自主財政主義</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8697674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150565199"/>
              </p:ext>
            </p:extLst>
          </p:nvPr>
        </p:nvGraphicFramePr>
        <p:xfrm>
          <a:off x="432848" y="1072927"/>
          <a:ext cx="8320923" cy="1056500"/>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1008112">
                <a:tc>
                  <a:txBody>
                    <a:bodyPr/>
                    <a:lstStyle/>
                    <a:p>
                      <a:pPr marL="180975" indent="-180975">
                        <a:lnSpc>
                          <a:spcPts val="1500"/>
                        </a:lnSpc>
                      </a:pP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 納税者（企業や個人経営者）の依頼を受けて、所得税や法人税等の税務に関して申告を代理したり、書類作成や税務相談に応じ会計帳簿の代行をするのが税理士の主な職務です。</a:t>
                      </a:r>
                    </a:p>
                    <a:p>
                      <a:pPr marL="180975" indent="-180975">
                        <a:lnSpc>
                          <a:spcPts val="1500"/>
                        </a:lnSpc>
                      </a:pP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 税金関係の法律は、所得税法をはじめよく改正されるため、正確で迅速な税務処理を行う上で税理士の存在は不可欠です。</a:t>
                      </a:r>
                    </a:p>
                    <a:p>
                      <a:pPr marL="180975" indent="-180975">
                        <a:lnSpc>
                          <a:spcPts val="1500"/>
                        </a:lnSpc>
                      </a:pP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■経営の相談役としての役割も求められ、社会的な地位と収入が得られる職業です。</a:t>
                      </a:r>
                      <a:endPar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6" name="角丸四角形 5"/>
          <p:cNvSpPr/>
          <p:nvPr/>
        </p:nvSpPr>
        <p:spPr>
          <a:xfrm>
            <a:off x="349707" y="535689"/>
            <a:ext cx="8456251" cy="417595"/>
          </a:xfrm>
          <a:prstGeom prst="roundRect">
            <a:avLst>
              <a:gd name="adj" fmla="val 50000"/>
            </a:avLst>
          </a:prstGeom>
          <a:solidFill>
            <a:schemeClr val="accent3">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517" dirty="0">
                <a:solidFill>
                  <a:schemeClr val="accent1">
                    <a:lumMod val="75000"/>
                  </a:schemeClr>
                </a:solidFill>
                <a:latin typeface="UD デジタル 教科書体 NP-R" panose="02020400000000000000" pitchFamily="18" charset="-128"/>
                <a:ea typeface="UD デジタル 教科書体 NP-R" panose="02020400000000000000" pitchFamily="18" charset="-128"/>
              </a:rPr>
              <a:t>税理士は、法律によって国から資格を与えられた税務に関するスペシャリストです。</a:t>
            </a:r>
            <a:endParaRPr kumimoji="1" lang="ja-JP" altLang="en-US" sz="1517" dirty="0">
              <a:solidFill>
                <a:schemeClr val="accent1">
                  <a:lumMod val="75000"/>
                </a:schemeClr>
              </a:solidFill>
              <a:latin typeface="UD デジタル 教科書体 NP-R" panose="02020400000000000000" pitchFamily="18" charset="-128"/>
              <a:ea typeface="UD デジタル 教科書体 NP-R" panose="02020400000000000000" pitchFamily="18"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149960415"/>
              </p:ext>
            </p:extLst>
          </p:nvPr>
        </p:nvGraphicFramePr>
        <p:xfrm>
          <a:off x="159471" y="3068960"/>
          <a:ext cx="8885026" cy="720080"/>
        </p:xfrm>
        <a:graphic>
          <a:graphicData uri="http://schemas.openxmlformats.org/drawingml/2006/table">
            <a:tbl>
              <a:tblPr firstRow="1" bandRow="1">
                <a:effectLst/>
                <a:tableStyleId>{69012ECD-51FC-41F1-AA8D-1B2483CD663E}</a:tableStyleId>
              </a:tblPr>
              <a:tblGrid>
                <a:gridCol w="8885026">
                  <a:extLst>
                    <a:ext uri="{9D8B030D-6E8A-4147-A177-3AD203B41FA5}">
                      <a16:colId xmlns:a16="http://schemas.microsoft.com/office/drawing/2014/main" val="2266089354"/>
                    </a:ext>
                  </a:extLst>
                </a:gridCol>
              </a:tblGrid>
              <a:tr h="720080">
                <a:tc>
                  <a:txBody>
                    <a:bodyPr/>
                    <a:lstStyle/>
                    <a:p>
                      <a:pPr marL="180975" indent="-180975">
                        <a:lnSpc>
                          <a:spcPts val="1500"/>
                        </a:lnSpc>
                      </a:pP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税理士法第１条（税理士の使命）</a:t>
                      </a:r>
                    </a:p>
                    <a:p>
                      <a:pPr marL="0" indent="0">
                        <a:lnSpc>
                          <a:spcPts val="1500"/>
                        </a:lnSpc>
                      </a:pP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　税理士は、税務に関する専門家として、独立した公正な立場において、申告納税制度の理念に</a:t>
                      </a:r>
                      <a:r>
                        <a:rPr kumimoji="1" lang="ja-JP" altLang="en-US" sz="1400" b="0" dirty="0" err="1" smtClean="0">
                          <a:solidFill>
                            <a:schemeClr val="tx1"/>
                          </a:solidFill>
                          <a:latin typeface="UD デジタル 教科書体 NP-R" panose="02020400000000000000" pitchFamily="18" charset="-128"/>
                          <a:ea typeface="UD デジタル 教科書体 NP-R" panose="02020400000000000000" pitchFamily="18" charset="-128"/>
                        </a:rPr>
                        <a:t>そつて</a:t>
                      </a: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 納税義務者の信頼にこたえ、租税に関する法令に規定された納税義務の適正な実現を図ることを使命とする。</a:t>
                      </a:r>
                      <a:endPar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156000" marR="156000" marT="52000" marB="5200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389">
                        <a:alpha val="74902"/>
                      </a:srgbClr>
                    </a:solidFill>
                  </a:tcPr>
                </a:tc>
                <a:extLst>
                  <a:ext uri="{0D108BD9-81ED-4DB2-BD59-A6C34878D82A}">
                    <a16:rowId xmlns:a16="http://schemas.microsoft.com/office/drawing/2014/main" val="3506202754"/>
                  </a:ext>
                </a:extLst>
              </a:tr>
            </a:tbl>
          </a:graphicData>
        </a:graphic>
      </p:graphicFrame>
      <p:graphicFrame>
        <p:nvGraphicFramePr>
          <p:cNvPr id="36" name="表 35"/>
          <p:cNvGraphicFramePr>
            <a:graphicFrameLocks noGrp="1"/>
          </p:cNvGraphicFramePr>
          <p:nvPr>
            <p:extLst>
              <p:ext uri="{D42A27DB-BD31-4B8C-83A1-F6EECF244321}">
                <p14:modId xmlns:p14="http://schemas.microsoft.com/office/powerpoint/2010/main" val="4100970537"/>
              </p:ext>
            </p:extLst>
          </p:nvPr>
        </p:nvGraphicFramePr>
        <p:xfrm>
          <a:off x="159471" y="4005064"/>
          <a:ext cx="8885026" cy="2739680"/>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1748233">
                  <a:extLst>
                    <a:ext uri="{9D8B030D-6E8A-4147-A177-3AD203B41FA5}">
                      <a16:colId xmlns:a16="http://schemas.microsoft.com/office/drawing/2014/main" val="3532593006"/>
                    </a:ext>
                  </a:extLst>
                </a:gridCol>
                <a:gridCol w="7136793">
                  <a:extLst>
                    <a:ext uri="{9D8B030D-6E8A-4147-A177-3AD203B41FA5}">
                      <a16:colId xmlns:a16="http://schemas.microsoft.com/office/drawing/2014/main" val="2247890250"/>
                    </a:ext>
                  </a:extLst>
                </a:gridCol>
              </a:tblGrid>
              <a:tr h="407389">
                <a:tc>
                  <a:txBody>
                    <a:bodyPr/>
                    <a:lstStyle/>
                    <a:p>
                      <a:pPr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b="0" dirty="0" smtClean="0">
                          <a:solidFill>
                            <a:schemeClr val="tx1"/>
                          </a:solidFill>
                          <a:latin typeface="UD デジタル 教科書体 NP-R" panose="02020400000000000000" pitchFamily="18" charset="-128"/>
                          <a:ea typeface="UD デジタル 教科書体 NP-R" panose="02020400000000000000" pitchFamily="18" charset="-128"/>
                        </a:rPr>
                        <a:t>1</a:t>
                      </a:r>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）税務代理</a:t>
                      </a:r>
                      <a:endPar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確定申告、青色申告の承認申請、税務署の更正・決定などに不服がある場合の申立て、税務調査の立会いなどについて代理をします。</a:t>
                      </a:r>
                      <a:endPar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334012173"/>
                  </a:ext>
                </a:extLst>
              </a:tr>
              <a:tr h="136784">
                <a:tc>
                  <a:txBody>
                    <a:bodyPr/>
                    <a:lstStyle/>
                    <a:p>
                      <a:pPr algn="l"/>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2</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）税務書類の作成</a:t>
                      </a:r>
                      <a:endPar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確定申告書、青色申告の承認申請書、その他税務署などに提出する書類を納税者に代わって作成します。</a:t>
                      </a:r>
                      <a:endPar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116875537"/>
                  </a:ext>
                </a:extLst>
              </a:tr>
              <a:tr h="248790">
                <a:tc>
                  <a:txBody>
                    <a:bodyPr/>
                    <a:lstStyle/>
                    <a:p>
                      <a:pPr algn="l"/>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3</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）税務相談</a:t>
                      </a:r>
                      <a:endPar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税金のことで困ったとき、分からないとき、知りたいとき相談に応じます。</a:t>
                      </a:r>
                      <a:endPar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938312462"/>
                  </a:ext>
                </a:extLst>
              </a:tr>
              <a:tr h="241576">
                <a:tc>
                  <a:txBody>
                    <a:bodyPr/>
                    <a:lstStyle/>
                    <a:p>
                      <a:pPr algn="l"/>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4</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）会計業務</a:t>
                      </a:r>
                      <a:endPar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税理士業務に付随して財務書類の作成、会計帳簿の記帳の代行、その他財務に関する業務を行います。</a:t>
                      </a:r>
                      <a:endPar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848511924"/>
                  </a:ext>
                </a:extLst>
              </a:tr>
              <a:tr h="407389">
                <a:tc>
                  <a:txBody>
                    <a:bodyPr/>
                    <a:lstStyle/>
                    <a:p>
                      <a:pPr algn="l"/>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5</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）補佐人</a:t>
                      </a:r>
                      <a:endPar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税理士は、税務訴訟において納税者の正当な権利、利益の救済を援助するため、補佐人として、弁護士である訴訟代理人とともに裁判所に出頭し、陳述（出廷陳述）します。</a:t>
                      </a:r>
                      <a:endPar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271441016"/>
                  </a:ext>
                </a:extLst>
              </a:tr>
              <a:tr h="407389">
                <a:tc>
                  <a:txBody>
                    <a:bodyPr/>
                    <a:lstStyle/>
                    <a:p>
                      <a:pPr algn="l"/>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6</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）会計参与</a:t>
                      </a:r>
                      <a:endPar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税理士は、会計参与として、取締役と共同して計算関係書類を作成し、中小会社の計算書類の記載の正確さに対する信頼を高めます。</a:t>
                      </a:r>
                      <a:endPar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185720502"/>
                  </a:ext>
                </a:extLst>
              </a:tr>
              <a:tr h="565987">
                <a:tc>
                  <a:txBody>
                    <a:bodyPr/>
                    <a:lstStyle/>
                    <a:p>
                      <a:pPr algn="l"/>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smtClean="0">
                          <a:solidFill>
                            <a:schemeClr val="tx1"/>
                          </a:solidFill>
                          <a:latin typeface="UD デジタル 教科書体 NP-R" panose="02020400000000000000" pitchFamily="18" charset="-128"/>
                          <a:ea typeface="UD デジタル 教科書体 NP-R" panose="02020400000000000000" pitchFamily="18" charset="-128"/>
                        </a:rPr>
                        <a:t>7</a:t>
                      </a:r>
                      <a:r>
                        <a:rPr kumimoji="1" lang="ja-JP" altLang="en-US" sz="1100" dirty="0" smtClean="0">
                          <a:solidFill>
                            <a:schemeClr val="tx1"/>
                          </a:solidFill>
                          <a:latin typeface="UD デジタル 教科書体 NP-R" panose="02020400000000000000" pitchFamily="18" charset="-128"/>
                          <a:ea typeface="UD デジタル 教科書体 NP-R" panose="02020400000000000000" pitchFamily="18" charset="-128"/>
                        </a:rPr>
                        <a:t>）社会貢献</a:t>
                      </a:r>
                      <a:endPar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endParaRP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税理士は独立した公正な立場で、税に関する専門的知識や経験を活かし社会貢献に努めています。「税を考える週間」や確定申告期間における税務支援、租税教育への積極的な取り組み、裁判所の民事・家事の調停制度や成年後見制度への参画等を行っています。</a:t>
                      </a:r>
                      <a:endPar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242088408"/>
                  </a:ext>
                </a:extLst>
              </a:tr>
            </a:tbl>
          </a:graphicData>
        </a:graphic>
      </p:graphicFrame>
      <p:sp>
        <p:nvSpPr>
          <p:cNvPr id="12"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７．税理士の役割</a:t>
            </a:r>
            <a:endParaRPr lang="ja-JP" altLang="en-US" sz="2022" dirty="0">
              <a:latin typeface="UD デジタル 教科書体 NP-R" panose="02020400000000000000" pitchFamily="18" charset="-128"/>
              <a:ea typeface="UD デジタル 教科書体 NP-R" panose="02020400000000000000" pitchFamily="18" charset="-128"/>
            </a:endParaRPr>
          </a:p>
        </p:txBody>
      </p:sp>
      <p:sp>
        <p:nvSpPr>
          <p:cNvPr id="13" name="Text Box 791"/>
          <p:cNvSpPr txBox="1">
            <a:spLocks noChangeArrowheads="1"/>
          </p:cNvSpPr>
          <p:nvPr/>
        </p:nvSpPr>
        <p:spPr bwMode="auto">
          <a:xfrm>
            <a:off x="827584" y="2535286"/>
            <a:ext cx="1646216" cy="43200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lIns="74295" tIns="8890" rIns="74295" bIns="8890" anchor="ctr" upright="1"/>
          <a:lstStyle/>
          <a:p>
            <a:pPr algn="ctr">
              <a:spcAft>
                <a:spcPts val="0"/>
              </a:spcAft>
              <a:defRPr/>
            </a:pPr>
            <a:r>
              <a:rPr lang="ja-JP" altLang="en-US" sz="1600" b="1" kern="100" dirty="0" smtClean="0">
                <a:latin typeface="UD デジタル 教科書体 NP-R" panose="02020400000000000000" pitchFamily="18" charset="-128"/>
                <a:ea typeface="UD デジタル 教科書体 NP-R" panose="02020400000000000000" pitchFamily="18" charset="-128"/>
                <a:cs typeface="Century"/>
              </a:rPr>
              <a:t>税理士制度</a:t>
            </a:r>
            <a:endParaRPr lang="ja-JP" sz="1600" b="1" kern="100" dirty="0">
              <a:latin typeface="UD デジタル 教科書体 NP-R" panose="02020400000000000000" pitchFamily="18" charset="-128"/>
              <a:ea typeface="UD デジタル 教科書体 NP-R" panose="02020400000000000000" pitchFamily="18" charset="-128"/>
              <a:cs typeface="Century"/>
            </a:endParaRPr>
          </a:p>
        </p:txBody>
      </p:sp>
      <p:sp>
        <p:nvSpPr>
          <p:cNvPr id="14" name="Rectangle 11"/>
          <p:cNvSpPr>
            <a:spLocks noChangeArrowheads="1"/>
          </p:cNvSpPr>
          <p:nvPr/>
        </p:nvSpPr>
        <p:spPr bwMode="auto">
          <a:xfrm>
            <a:off x="2549713" y="2535287"/>
            <a:ext cx="5885553" cy="461665"/>
          </a:xfrm>
          <a:prstGeom prst="rect">
            <a:avLst/>
          </a:prstGeom>
          <a:noFill/>
          <a:ln w="25400" cmpd="dbl">
            <a:solidFill>
              <a:schemeClr val="accent1">
                <a:lumMod val="50000"/>
              </a:schemeClr>
            </a:solidFill>
            <a:miter lim="800000"/>
            <a:headEnd/>
            <a:tailEnd/>
          </a:ln>
          <a:effectLst/>
        </p:spPr>
        <p:txBody>
          <a:bodyPr wrap="square" anchor="ctr">
            <a:spAutoFit/>
          </a:bodyPr>
          <a:lstStyle/>
          <a:p>
            <a:pPr>
              <a:spcBef>
                <a:spcPts val="0"/>
              </a:spcBef>
              <a:spcAft>
                <a:spcPts val="0"/>
              </a:spcAft>
              <a:defRPr/>
            </a:pPr>
            <a:r>
              <a:rPr lang="ja-JP" altLang="en-US" sz="1200" dirty="0" smtClean="0">
                <a:latin typeface="UD デジタル 教科書体 NP-R" panose="02020400000000000000" pitchFamily="18" charset="-128"/>
                <a:ea typeface="UD デジタル 教科書体 NP-R" panose="02020400000000000000" pitchFamily="18" charset="-128"/>
                <a:cs typeface="ＭＳ Ｐゴシック" pitchFamily="50" charset="-128"/>
              </a:rPr>
              <a:t>昭和</a:t>
            </a:r>
            <a:r>
              <a:rPr lang="en-US" altLang="ja-JP" sz="1200" dirty="0" smtClean="0">
                <a:latin typeface="UD デジタル 教科書体 NP-R" panose="02020400000000000000" pitchFamily="18" charset="-128"/>
                <a:ea typeface="UD デジタル 教科書体 NP-R" panose="02020400000000000000" pitchFamily="18" charset="-128"/>
                <a:cs typeface="ＭＳ Ｐゴシック" pitchFamily="50" charset="-128"/>
              </a:rPr>
              <a:t>17</a:t>
            </a:r>
            <a:r>
              <a:rPr lang="ja-JP" altLang="en-US" sz="1200" dirty="0" smtClean="0">
                <a:latin typeface="UD デジタル 教科書体 NP-R" panose="02020400000000000000" pitchFamily="18" charset="-128"/>
                <a:ea typeface="UD デジタル 教科書体 NP-R" panose="02020400000000000000" pitchFamily="18" charset="-128"/>
                <a:cs typeface="ＭＳ Ｐゴシック" pitchFamily="50" charset="-128"/>
              </a:rPr>
              <a:t>（</a:t>
            </a:r>
            <a:r>
              <a:rPr lang="en-US" altLang="ja-JP" sz="1200" dirty="0" smtClean="0">
                <a:latin typeface="UD デジタル 教科書体 NP-R" panose="02020400000000000000" pitchFamily="18" charset="-128"/>
                <a:ea typeface="UD デジタル 教科書体 NP-R" panose="02020400000000000000" pitchFamily="18" charset="-128"/>
                <a:cs typeface="ＭＳ Ｐゴシック" pitchFamily="50" charset="-128"/>
              </a:rPr>
              <a:t>1942</a:t>
            </a:r>
            <a:r>
              <a:rPr lang="ja-JP" altLang="en-US" sz="1200" dirty="0" smtClean="0">
                <a:latin typeface="UD デジタル 教科書体 NP-R" panose="02020400000000000000" pitchFamily="18" charset="-128"/>
                <a:ea typeface="UD デジタル 教科書体 NP-R" panose="02020400000000000000" pitchFamily="18" charset="-128"/>
                <a:cs typeface="ＭＳ Ｐゴシック" pitchFamily="50" charset="-128"/>
              </a:rPr>
              <a:t>）年に税理士法の前身である「税務代理士法」が制定された。</a:t>
            </a:r>
            <a:endParaRPr lang="en-US" altLang="ja-JP" sz="1200" dirty="0" smtClean="0">
              <a:latin typeface="UD デジタル 教科書体 NP-R" panose="02020400000000000000" pitchFamily="18" charset="-128"/>
              <a:ea typeface="UD デジタル 教科書体 NP-R" panose="02020400000000000000" pitchFamily="18" charset="-128"/>
              <a:cs typeface="ＭＳ Ｐゴシック" pitchFamily="50" charset="-128"/>
            </a:endParaRPr>
          </a:p>
          <a:p>
            <a:pPr>
              <a:spcBef>
                <a:spcPts val="0"/>
              </a:spcBef>
              <a:spcAft>
                <a:spcPts val="0"/>
              </a:spcAft>
              <a:defRPr/>
            </a:pPr>
            <a:r>
              <a:rPr lang="ja-JP" altLang="en-US" sz="1200" dirty="0" smtClean="0">
                <a:latin typeface="UD デジタル 教科書体 NP-R" panose="02020400000000000000" pitchFamily="18" charset="-128"/>
                <a:ea typeface="UD デジタル 教科書体 NP-R" panose="02020400000000000000" pitchFamily="18" charset="-128"/>
                <a:cs typeface="ＭＳ Ｐゴシック" pitchFamily="50" charset="-128"/>
              </a:rPr>
              <a:t>昭和</a:t>
            </a:r>
            <a:r>
              <a:rPr lang="en-US" altLang="ja-JP" sz="1200" dirty="0" smtClean="0">
                <a:latin typeface="UD デジタル 教科書体 NP-R" panose="02020400000000000000" pitchFamily="18" charset="-128"/>
                <a:ea typeface="UD デジタル 教科書体 NP-R" panose="02020400000000000000" pitchFamily="18" charset="-128"/>
                <a:cs typeface="ＭＳ Ｐゴシック" pitchFamily="50" charset="-128"/>
              </a:rPr>
              <a:t>26</a:t>
            </a:r>
            <a:r>
              <a:rPr lang="ja-JP" altLang="en-US" sz="1200" dirty="0" smtClean="0">
                <a:latin typeface="UD デジタル 教科書体 NP-R" panose="02020400000000000000" pitchFamily="18" charset="-128"/>
                <a:ea typeface="UD デジタル 教科書体 NP-R" panose="02020400000000000000" pitchFamily="18" charset="-128"/>
                <a:cs typeface="ＭＳ Ｐゴシック" pitchFamily="50" charset="-128"/>
              </a:rPr>
              <a:t>（</a:t>
            </a:r>
            <a:r>
              <a:rPr lang="en-US" altLang="ja-JP" sz="1200" dirty="0" smtClean="0">
                <a:latin typeface="UD デジタル 教科書体 NP-R" panose="02020400000000000000" pitchFamily="18" charset="-128"/>
                <a:ea typeface="UD デジタル 教科書体 NP-R" panose="02020400000000000000" pitchFamily="18" charset="-128"/>
                <a:cs typeface="ＭＳ Ｐゴシック" pitchFamily="50" charset="-128"/>
              </a:rPr>
              <a:t>1951</a:t>
            </a:r>
            <a:r>
              <a:rPr lang="ja-JP" altLang="en-US" sz="1200" dirty="0" smtClean="0">
                <a:latin typeface="UD デジタル 教科書体 NP-R" panose="02020400000000000000" pitchFamily="18" charset="-128"/>
                <a:ea typeface="UD デジタル 教科書体 NP-R" panose="02020400000000000000" pitchFamily="18" charset="-128"/>
                <a:cs typeface="ＭＳ Ｐゴシック" pitchFamily="50" charset="-128"/>
              </a:rPr>
              <a:t>）年に新たに「税理士法」が制定され、今日に至っている。</a:t>
            </a:r>
            <a:endParaRPr 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endParaRPr>
          </a:p>
        </p:txBody>
      </p:sp>
    </p:spTree>
    <p:extLst>
      <p:ext uri="{BB962C8B-B14F-4D97-AF65-F5344CB8AC3E}">
        <p14:creationId xmlns:p14="http://schemas.microsoft.com/office/powerpoint/2010/main" val="26521607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443542" y="908720"/>
            <a:ext cx="8256919" cy="2657138"/>
          </a:xfrm>
          <a:prstGeom prst="rect">
            <a:avLst/>
          </a:prstGeom>
          <a:solidFill>
            <a:schemeClr val="bg1">
              <a:alpha val="50000"/>
            </a:schemeClr>
          </a:solidFill>
        </p:spPr>
        <p:txBody>
          <a:bodyPr wrap="square">
            <a:spAutoFit/>
          </a:bodyPr>
          <a:lstStyle/>
          <a:p>
            <a:pPr marL="838083" indent="-838083">
              <a:lnSpc>
                <a:spcPts val="1999"/>
              </a:lnSpc>
            </a:pPr>
            <a:r>
              <a:rPr lang="ja-JP" altLang="en-US" sz="1400" b="1" dirty="0">
                <a:latin typeface="UD デジタル 教科書体 NP-R" panose="02020400000000000000" pitchFamily="18" charset="-128"/>
                <a:ea typeface="UD デジタル 教科書体 NP-R" panose="02020400000000000000" pitchFamily="18" charset="-128"/>
              </a:rPr>
              <a:t>・内国税</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国税のうち、関税、とん税、特別とん税以外のもの。（国税庁が管轄する。「国税通則法」、「国税徴収法」及び「国税犯則取締法」を適用するもの。</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r>
              <a:rPr lang="ja-JP" altLang="en-US" sz="1400" b="1" dirty="0">
                <a:latin typeface="UD デジタル 教科書体 NP-R" panose="02020400000000000000" pitchFamily="18" charset="-128"/>
                <a:ea typeface="UD デジタル 教科書体 NP-R" panose="02020400000000000000" pitchFamily="18" charset="-128"/>
              </a:rPr>
              <a:t>・関　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外国からの輸入貨物に課されるもの。（税関が賦課・徴収する。とん税、特別とん税も同じ。）なお、我が国の関税率は以下の二つの方法に基づいて決められています</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（１）法律（「関税定率法」、「関税暫定措置法」）に基づいて定められている税率（国定税率）</a:t>
            </a:r>
          </a:p>
          <a:p>
            <a:pPr marL="596817" indent="-596817">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（２） 条約（</a:t>
            </a:r>
            <a:r>
              <a:rPr lang="en-US" altLang="ja-JP" sz="1400" dirty="0">
                <a:latin typeface="UD デジタル 教科書体 NP-R" panose="02020400000000000000" pitchFamily="18" charset="-128"/>
                <a:ea typeface="UD デジタル 教科書体 NP-R" panose="02020400000000000000" pitchFamily="18" charset="-128"/>
              </a:rPr>
              <a:t>WTO</a:t>
            </a:r>
            <a:r>
              <a:rPr lang="ja-JP" altLang="en-US" sz="1400" dirty="0">
                <a:latin typeface="UD デジタル 教科書体 NP-R" panose="02020400000000000000" pitchFamily="18" charset="-128"/>
                <a:ea typeface="UD デジタル 教科書体 NP-R" panose="02020400000000000000" pitchFamily="18" charset="-128"/>
              </a:rPr>
              <a:t>協定）に基づいて定められる税率（協定税率、</a:t>
            </a:r>
            <a:r>
              <a:rPr lang="en-US" altLang="ja-JP" sz="1400" dirty="0">
                <a:latin typeface="UD デジタル 教科書体 NP-R" panose="02020400000000000000" pitchFamily="18" charset="-128"/>
                <a:ea typeface="UD デジタル 教科書体 NP-R" panose="02020400000000000000" pitchFamily="18" charset="-128"/>
              </a:rPr>
              <a:t>WTO</a:t>
            </a:r>
            <a:r>
              <a:rPr lang="ja-JP" altLang="en-US" sz="1400" dirty="0">
                <a:latin typeface="UD デジタル 教科書体 NP-R" panose="02020400000000000000" pitchFamily="18" charset="-128"/>
                <a:ea typeface="UD デジタル 教科書体 NP-R" panose="02020400000000000000" pitchFamily="18" charset="-128"/>
              </a:rPr>
              <a:t>譲許税率とも呼ばれます）　　　 </a:t>
            </a:r>
            <a:endParaRPr lang="en-US" altLang="ja-JP" sz="1400" dirty="0">
              <a:latin typeface="UD デジタル 教科書体 NP-R" panose="02020400000000000000" pitchFamily="18" charset="-128"/>
              <a:ea typeface="UD デジタル 教科書体 NP-R" panose="02020400000000000000" pitchFamily="18" charset="-128"/>
            </a:endParaRPr>
          </a:p>
          <a:p>
            <a:pPr marL="596817" indent="-596817">
              <a:lnSpc>
                <a:spcPts val="1999"/>
              </a:lnSpc>
            </a:pPr>
            <a:r>
              <a:rPr lang="ja-JP" altLang="en-US" sz="1200" dirty="0">
                <a:latin typeface="UD デジタル 教科書体 NP-R" panose="02020400000000000000" pitchFamily="18" charset="-128"/>
                <a:ea typeface="UD デジタル 教科書体 NP-R" panose="02020400000000000000" pitchFamily="18" charset="-128"/>
              </a:rPr>
              <a:t>　　　</a:t>
            </a:r>
            <a:r>
              <a:rPr lang="en-US" altLang="ja-JP" sz="1200" dirty="0">
                <a:latin typeface="UD デジタル 教科書体 NP-R" panose="02020400000000000000" pitchFamily="18" charset="-128"/>
                <a:ea typeface="UD デジタル 教科書体 NP-R" panose="02020400000000000000" pitchFamily="18" charset="-128"/>
              </a:rPr>
              <a:t>※WTO</a:t>
            </a:r>
            <a:r>
              <a:rPr lang="ja-JP" altLang="en-US" sz="1200" dirty="0">
                <a:latin typeface="UD デジタル 教科書体 NP-R" panose="02020400000000000000" pitchFamily="18" charset="-128"/>
                <a:ea typeface="UD デジタル 教科書体 NP-R" panose="02020400000000000000" pitchFamily="18" charset="-128"/>
              </a:rPr>
              <a:t>の協定上、</a:t>
            </a:r>
            <a:r>
              <a:rPr lang="en-US" altLang="ja-JP" sz="1200" dirty="0">
                <a:latin typeface="UD デジタル 教科書体 NP-R" panose="02020400000000000000" pitchFamily="18" charset="-128"/>
                <a:ea typeface="UD デジタル 教科書体 NP-R" panose="02020400000000000000" pitchFamily="18" charset="-128"/>
              </a:rPr>
              <a:t>WTO</a:t>
            </a:r>
            <a:r>
              <a:rPr lang="ja-JP" altLang="en-US" sz="1200" dirty="0">
                <a:latin typeface="UD デジタル 教科書体 NP-R" panose="02020400000000000000" pitchFamily="18" charset="-128"/>
                <a:ea typeface="UD デジタル 教科書体 NP-R" panose="02020400000000000000" pitchFamily="18" charset="-128"/>
              </a:rPr>
              <a:t>加盟国・地域に対して一定率以上の関税を課さないことを約束（譲許）しています。（関税法及び関税定率法を適用）</a:t>
            </a:r>
          </a:p>
        </p:txBody>
      </p:sp>
      <p:sp>
        <p:nvSpPr>
          <p:cNvPr id="7"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a:t>
            </a:r>
            <a:r>
              <a:rPr lang="en-US" altLang="ja-JP" sz="2022" dirty="0">
                <a:latin typeface="UD デジタル 教科書体 NP-R" panose="02020400000000000000" pitchFamily="18" charset="-128"/>
                <a:ea typeface="UD デジタル 教科書体 NP-R" panose="02020400000000000000" pitchFamily="18" charset="-128"/>
              </a:rPr>
              <a:t>1</a:t>
            </a:r>
            <a:r>
              <a:rPr lang="ja-JP" altLang="en-US" sz="2022" dirty="0" err="1">
                <a:latin typeface="UD デジタル 教科書体 NP-R" panose="02020400000000000000" pitchFamily="18" charset="-128"/>
                <a:ea typeface="UD デジタル 教科書体 NP-R" panose="02020400000000000000" pitchFamily="18" charset="-128"/>
              </a:rPr>
              <a:t>．</a:t>
            </a:r>
            <a:r>
              <a:rPr lang="ja-JP" altLang="en-US" sz="2022" dirty="0">
                <a:latin typeface="UD デジタル 教科書体 NP-R" panose="02020400000000000000" pitchFamily="18" charset="-128"/>
                <a:ea typeface="UD デジタル 教科書体 NP-R" panose="02020400000000000000" pitchFamily="18" charset="-128"/>
              </a:rPr>
              <a:t>我が国の租税の</a:t>
            </a:r>
            <a:r>
              <a:rPr lang="ja-JP" altLang="en-US" sz="2022" dirty="0" smtClean="0">
                <a:latin typeface="UD デジタル 教科書体 NP-R" panose="02020400000000000000" pitchFamily="18" charset="-128"/>
                <a:ea typeface="UD デジタル 教科書体 NP-R" panose="02020400000000000000" pitchFamily="18" charset="-128"/>
              </a:rPr>
              <a:t>構造</a:t>
            </a:r>
            <a:endParaRPr lang="ja-JP" altLang="en-US" sz="2022" dirty="0">
              <a:latin typeface="UD デジタル 教科書体 NP-R" panose="02020400000000000000" pitchFamily="18" charset="-128"/>
              <a:ea typeface="UD デジタル 教科書体 NP-R" panose="02020400000000000000" pitchFamily="18"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346271696"/>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３．内国税と関税</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2192672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443542" y="908720"/>
            <a:ext cx="8256919" cy="5478423"/>
          </a:xfrm>
          <a:prstGeom prst="rect">
            <a:avLst/>
          </a:prstGeom>
          <a:solidFill>
            <a:srgbClr val="FFFFFF">
              <a:alpha val="50196"/>
            </a:srgbClr>
          </a:solidFill>
        </p:spPr>
        <p:txBody>
          <a:bodyPr wrap="square">
            <a:spAutoFit/>
          </a:bodyPr>
          <a:lstStyle/>
          <a:p>
            <a:pPr marL="838083" indent="-838083">
              <a:lnSpc>
                <a:spcPts val="1999"/>
              </a:lnSpc>
            </a:pPr>
            <a:r>
              <a:rPr lang="ja-JP" altLang="en-US" sz="1333" b="1" dirty="0">
                <a:latin typeface="UD デジタル 教科書体 NP-R" panose="02020400000000000000" pitchFamily="18" charset="-128"/>
                <a:ea typeface="UD デジタル 教科書体 NP-R" panose="02020400000000000000" pitchFamily="18" charset="-128"/>
              </a:rPr>
              <a:t>・直接税</a:t>
            </a:r>
            <a:r>
              <a:rPr lang="en-US" altLang="ja-JP" sz="1333" dirty="0">
                <a:latin typeface="UD デジタル 教科書体 NP-R" panose="02020400000000000000" pitchFamily="18" charset="-128"/>
                <a:ea typeface="UD デジタル 教科書体 NP-R" panose="02020400000000000000" pitchFamily="18" charset="-128"/>
              </a:rPr>
              <a:t>… </a:t>
            </a:r>
            <a:r>
              <a:rPr lang="ja-JP" altLang="en-US" sz="1333" dirty="0">
                <a:latin typeface="UD デジタル 教科書体 NP-R" panose="02020400000000000000" pitchFamily="18" charset="-128"/>
                <a:ea typeface="UD デジタル 教科書体 NP-R" panose="02020400000000000000" pitchFamily="18" charset="-128"/>
              </a:rPr>
              <a:t>所得や財産などの担税力を直接の標識（表現）と考えられるものを対象として課される租税。累進的といえます。</a:t>
            </a:r>
          </a:p>
          <a:p>
            <a:pPr marL="838083" indent="-838083">
              <a:lnSpc>
                <a:spcPts val="1999"/>
              </a:lnSpc>
            </a:pPr>
            <a:r>
              <a:rPr lang="ja-JP" altLang="en-US" sz="1333" b="1" dirty="0">
                <a:latin typeface="UD デジタル 教科書体 NP-R" panose="02020400000000000000" pitchFamily="18" charset="-128"/>
                <a:ea typeface="UD デジタル 教科書体 NP-R" panose="02020400000000000000" pitchFamily="18" charset="-128"/>
              </a:rPr>
              <a:t>・間接税</a:t>
            </a:r>
            <a:r>
              <a:rPr lang="en-US" altLang="ja-JP" sz="1333" dirty="0">
                <a:latin typeface="UD デジタル 教科書体 NP-R" panose="02020400000000000000" pitchFamily="18" charset="-128"/>
                <a:ea typeface="UD デジタル 教科書体 NP-R" panose="02020400000000000000" pitchFamily="18" charset="-128"/>
              </a:rPr>
              <a:t>… </a:t>
            </a:r>
            <a:r>
              <a:rPr lang="ja-JP" altLang="en-US" sz="1333" dirty="0">
                <a:latin typeface="UD デジタル 教科書体 NP-R" panose="02020400000000000000" pitchFamily="18" charset="-128"/>
                <a:ea typeface="UD デジタル 教科書体 NP-R" panose="02020400000000000000" pitchFamily="18" charset="-128"/>
              </a:rPr>
              <a:t>消費や取引など担税力を間接的に推定させる事実を対象として課される租税。比例的ないし逆進的といえます。</a:t>
            </a:r>
          </a:p>
          <a:p>
            <a:pPr>
              <a:lnSpc>
                <a:spcPts val="1999"/>
              </a:lnSpc>
            </a:pPr>
            <a:endParaRPr lang="en-US" altLang="ja-JP" sz="1333" dirty="0" smtClean="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b="1" dirty="0">
                <a:latin typeface="UD デジタル 教科書体 NP-R" panose="02020400000000000000" pitchFamily="18" charset="-128"/>
                <a:ea typeface="UD デジタル 教科書体 NP-R" panose="02020400000000000000" pitchFamily="18" charset="-128"/>
              </a:rPr>
              <a:t>～我が国における直接税と間接税の割合～</a:t>
            </a: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　以前は、国税、地方税ともに直接税が中心と</a:t>
            </a:r>
            <a:r>
              <a:rPr lang="ja-JP" altLang="en-US" sz="1333" dirty="0" err="1">
                <a:latin typeface="UD デジタル 教科書体 NP-R" panose="02020400000000000000" pitchFamily="18" charset="-128"/>
                <a:ea typeface="UD デジタル 教科書体 NP-R" panose="02020400000000000000" pitchFamily="18" charset="-128"/>
              </a:rPr>
              <a:t>なっ</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ていましたが、近年、直接税と間接税の割合は均衡</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しつつあります。直接税と間接税の割合を直間比率</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といいます。</a:t>
            </a: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　直接税中心主義は、脱税の誘因になりやすいが、</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間接税は低所得者にとって、収入に対する負担の割</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合が高くなるという「</a:t>
            </a:r>
            <a:r>
              <a:rPr lang="ja-JP" altLang="en-US" sz="1333" b="1" dirty="0" smtClean="0">
                <a:latin typeface="UD デジタル 教科書体 NP-R" panose="02020400000000000000" pitchFamily="18" charset="-128"/>
                <a:ea typeface="UD デジタル 教科書体 NP-R" panose="02020400000000000000" pitchFamily="18" charset="-128"/>
              </a:rPr>
              <a:t>逆進性</a:t>
            </a:r>
            <a:r>
              <a:rPr lang="ja-JP" altLang="en-US" sz="1333" dirty="0" smtClean="0">
                <a:latin typeface="UD デジタル 教科書体 NP-R" panose="02020400000000000000" pitchFamily="18" charset="-128"/>
                <a:ea typeface="UD デジタル 教科書体 NP-R" panose="02020400000000000000" pitchFamily="18" charset="-128"/>
              </a:rPr>
              <a:t>」</a:t>
            </a:r>
            <a:r>
              <a:rPr lang="ja-JP" altLang="en-US" sz="1333" dirty="0">
                <a:latin typeface="UD デジタル 教科書体 NP-R" panose="02020400000000000000" pitchFamily="18" charset="-128"/>
                <a:ea typeface="UD デジタル 教科書体 NP-R" panose="02020400000000000000" pitchFamily="18" charset="-128"/>
              </a:rPr>
              <a:t>の問題が</a:t>
            </a:r>
            <a:r>
              <a:rPr lang="ja-JP" altLang="en-US" sz="1333" dirty="0" smtClean="0">
                <a:latin typeface="UD デジタル 教科書体 NP-R" panose="02020400000000000000" pitchFamily="18" charset="-128"/>
                <a:ea typeface="UD デジタル 教科書体 NP-R" panose="02020400000000000000" pitchFamily="18" charset="-128"/>
              </a:rPr>
              <a:t>あります。</a:t>
            </a:r>
            <a:endParaRPr lang="en-US" altLang="ja-JP" sz="1333" dirty="0" smtClean="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smtClean="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smtClean="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smtClean="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p:txBody>
      </p:sp>
      <p:pic>
        <p:nvPicPr>
          <p:cNvPr id="13" name="Picture 6"/>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821921" y="2492896"/>
            <a:ext cx="3609863" cy="3597604"/>
          </a:xfrm>
          <a:prstGeom prst="rect">
            <a:avLst/>
          </a:prstGeom>
          <a:noFill/>
          <a:ln>
            <a:noFill/>
          </a:ln>
          <a:effectLst>
            <a:outerShdw blurRad="63500" sx="101000" sy="101000" algn="ctr" rotWithShape="0">
              <a:prstClr val="black">
                <a:alpha val="3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a:t>
            </a:r>
            <a:r>
              <a:rPr lang="en-US" altLang="ja-JP" sz="2022" dirty="0">
                <a:latin typeface="UD デジタル 教科書体 NP-R" panose="02020400000000000000" pitchFamily="18" charset="-128"/>
                <a:ea typeface="UD デジタル 教科書体 NP-R" panose="02020400000000000000" pitchFamily="18" charset="-128"/>
              </a:rPr>
              <a:t>1</a:t>
            </a:r>
            <a:r>
              <a:rPr lang="ja-JP" altLang="en-US" sz="2022" dirty="0" err="1">
                <a:latin typeface="UD デジタル 教科書体 NP-R" panose="02020400000000000000" pitchFamily="18" charset="-128"/>
                <a:ea typeface="UD デジタル 教科書体 NP-R" panose="02020400000000000000" pitchFamily="18" charset="-128"/>
              </a:rPr>
              <a:t>．</a:t>
            </a:r>
            <a:r>
              <a:rPr lang="ja-JP" altLang="en-US" sz="2022" dirty="0">
                <a:latin typeface="UD デジタル 教科書体 NP-R" panose="02020400000000000000" pitchFamily="18" charset="-128"/>
                <a:ea typeface="UD デジタル 教科書体 NP-R" panose="02020400000000000000" pitchFamily="18" charset="-128"/>
              </a:rPr>
              <a:t>我が国の租税の</a:t>
            </a:r>
            <a:r>
              <a:rPr lang="ja-JP" altLang="en-US" sz="2022" dirty="0" smtClean="0">
                <a:latin typeface="UD デジタル 教科書体 NP-R" panose="02020400000000000000" pitchFamily="18" charset="-128"/>
                <a:ea typeface="UD デジタル 教科書体 NP-R" panose="02020400000000000000" pitchFamily="18" charset="-128"/>
              </a:rPr>
              <a:t>構造</a:t>
            </a:r>
            <a:endParaRPr lang="ja-JP" altLang="en-US" sz="2022" dirty="0">
              <a:latin typeface="UD デジタル 教科書体 NP-R" panose="02020400000000000000" pitchFamily="18" charset="-128"/>
              <a:ea typeface="UD デジタル 教科書体 NP-R" panose="02020400000000000000" pitchFamily="18"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458195256"/>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４．直接税と間接税</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37573952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443542" y="920715"/>
            <a:ext cx="8256919" cy="4452501"/>
          </a:xfrm>
          <a:prstGeom prst="rect">
            <a:avLst/>
          </a:prstGeom>
          <a:solidFill>
            <a:schemeClr val="bg1">
              <a:alpha val="50000"/>
            </a:schemeClr>
          </a:solidFill>
        </p:spPr>
        <p:txBody>
          <a:bodyPr wrap="square">
            <a:spAutoFit/>
          </a:bodyPr>
          <a:lstStyle/>
          <a:p>
            <a:pPr marL="1077233" indent="-107723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① </a:t>
            </a:r>
            <a:r>
              <a:rPr lang="ja-JP" altLang="en-US" sz="1400" b="1" dirty="0">
                <a:latin typeface="UD デジタル 教科書体 NP-R" panose="02020400000000000000" pitchFamily="18" charset="-128"/>
                <a:ea typeface="UD デジタル 教科書体 NP-R" panose="02020400000000000000" pitchFamily="18" charset="-128"/>
              </a:rPr>
              <a:t>収得税</a:t>
            </a:r>
            <a:r>
              <a:rPr lang="en-US" altLang="ja-JP" sz="1400" b="1"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収入（貨幣またはそれに代わる経済価値の取得）を得ている事実に着目して課される租税で、以下の二つに分けられます。</a:t>
            </a: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・所得税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所得を直接に対象。</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例：所得税・法人税・住民税等</a:t>
            </a:r>
            <a:r>
              <a:rPr lang="en-US" altLang="ja-JP" sz="1400" dirty="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・収益税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所有する精算要素。</a:t>
            </a:r>
            <a:r>
              <a:rPr lang="en-US" altLang="ja-JP" sz="1333" dirty="0">
                <a:latin typeface="UD デジタル 教科書体 NP-R" panose="02020400000000000000" pitchFamily="18" charset="-128"/>
                <a:ea typeface="UD デジタル 教科書体 NP-R" panose="02020400000000000000" pitchFamily="18" charset="-128"/>
              </a:rPr>
              <a:t>(</a:t>
            </a:r>
            <a:r>
              <a:rPr lang="ja-JP" altLang="en-US" sz="1333" dirty="0">
                <a:latin typeface="UD デジタル 教科書体 NP-R" panose="02020400000000000000" pitchFamily="18" charset="-128"/>
                <a:ea typeface="UD デジタル 教科書体 NP-R" panose="02020400000000000000" pitchFamily="18" charset="-128"/>
              </a:rPr>
              <a:t>例：事業などからもたらされる収益を対象、事業税・鉱産税など</a:t>
            </a:r>
            <a:r>
              <a:rPr lang="en-US" altLang="ja-JP" sz="1333" dirty="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a:p>
            <a:pPr marL="1310034" indent="-1310034">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② </a:t>
            </a:r>
            <a:r>
              <a:rPr lang="ja-JP" altLang="en-US" sz="1400" b="1" dirty="0">
                <a:latin typeface="UD デジタル 教科書体 NP-R" panose="02020400000000000000" pitchFamily="18" charset="-128"/>
                <a:ea typeface="UD デジタル 教科書体 NP-R" panose="02020400000000000000" pitchFamily="18" charset="-128"/>
              </a:rPr>
              <a:t>財産税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財産の所有という事実に着目して課される租税で、以下の二つに分かれます。</a:t>
            </a:r>
          </a:p>
          <a:p>
            <a:pPr marL="1553416" indent="-1553416">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・一般財産税</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財産の全体または純資産を対象</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・個別財産税</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特定種類財産を対象</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③ </a:t>
            </a:r>
            <a:r>
              <a:rPr lang="ja-JP" altLang="en-US" sz="1400" b="1" dirty="0">
                <a:latin typeface="UD デジタル 教科書体 NP-R" panose="02020400000000000000" pitchFamily="18" charset="-128"/>
                <a:ea typeface="UD デジタル 教科書体 NP-R" panose="02020400000000000000" pitchFamily="18" charset="-128"/>
              </a:rPr>
              <a:t>消費税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物品またはサービスを購入・消費するという事実に着目して課される租税。</a:t>
            </a: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・直接消費税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消費行為そのものを直接対象。（例：ゴルフ場利用税・入湯税など）</a:t>
            </a:r>
          </a:p>
          <a:p>
            <a:pPr marL="1553416" indent="-1553416">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・間接消費税</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製造業者や小売人によって納付された租税が価格に含められ消費者に転嫁していくことが予定されている。以下の二つに分かれます。</a:t>
            </a:r>
          </a:p>
          <a:p>
            <a:pPr marL="2753400" indent="-1204217">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・個別消費税</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物品・サービスの範囲に</a:t>
            </a:r>
            <a:r>
              <a:rPr lang="ja-JP" altLang="en-US" sz="1400" dirty="0" smtClean="0">
                <a:latin typeface="UD デジタル 教科書体 NP-R" panose="02020400000000000000" pitchFamily="18" charset="-128"/>
                <a:ea typeface="UD デジタル 教科書体 NP-R" panose="02020400000000000000" pitchFamily="18" charset="-128"/>
              </a:rPr>
              <a:t>より、</a:t>
            </a:r>
            <a:r>
              <a:rPr lang="ja-JP" altLang="en-US" sz="1400" dirty="0">
                <a:latin typeface="UD デジタル 教科書体 NP-R" panose="02020400000000000000" pitchFamily="18" charset="-128"/>
                <a:ea typeface="UD デジタル 教科書体 NP-R" panose="02020400000000000000" pitchFamily="18" charset="-128"/>
              </a:rPr>
              <a:t>特定の物品・サービスのみを</a:t>
            </a:r>
            <a:r>
              <a:rPr lang="ja-JP" altLang="en-US" sz="1400" dirty="0" smtClean="0">
                <a:latin typeface="UD デジタル 教科書体 NP-R" panose="02020400000000000000" pitchFamily="18" charset="-128"/>
                <a:ea typeface="UD デジタル 教科書体 NP-R" panose="02020400000000000000" pitchFamily="18" charset="-128"/>
              </a:rPr>
              <a:t>対象</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2753400" indent="-1204217">
              <a:lnSpc>
                <a:spcPts val="1999"/>
              </a:lnSpc>
            </a:pPr>
            <a:r>
              <a:rPr lang="ja-JP" altLang="en-US" sz="1400" dirty="0" smtClean="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一般消費税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すべての物品・サービスを対象</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消費税</a:t>
            </a:r>
            <a:r>
              <a:rPr lang="en-US" altLang="ja-JP" sz="1400" dirty="0">
                <a:latin typeface="UD デジタル 教科書体 NP-R" panose="02020400000000000000" pitchFamily="18" charset="-128"/>
                <a:ea typeface="UD デジタル 教科書体 NP-R" panose="02020400000000000000" pitchFamily="18" charset="-128"/>
              </a:rPr>
              <a:t>〉</a:t>
            </a:r>
          </a:p>
          <a:p>
            <a:pPr marL="1553416" indent="-4233">
              <a:lnSpc>
                <a:spcPts val="1999"/>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1077233" indent="-107723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④ </a:t>
            </a:r>
            <a:r>
              <a:rPr lang="ja-JP" altLang="en-US" sz="1400" b="1" dirty="0">
                <a:latin typeface="UD デジタル 教科書体 NP-R" panose="02020400000000000000" pitchFamily="18" charset="-128"/>
                <a:ea typeface="UD デジタル 教科書体 NP-R" panose="02020400000000000000" pitchFamily="18" charset="-128"/>
              </a:rPr>
              <a:t>流通税</a:t>
            </a:r>
            <a:r>
              <a:rPr lang="en-US" altLang="ja-JP" sz="1400" b="1"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権利の取得・</a:t>
            </a:r>
            <a:r>
              <a:rPr lang="ja-JP" altLang="en-US" sz="1400" dirty="0" smtClean="0">
                <a:latin typeface="UD デジタル 教科書体 NP-R" panose="02020400000000000000" pitchFamily="18" charset="-128"/>
                <a:ea typeface="UD デジタル 教科書体 NP-R" panose="02020400000000000000" pitchFamily="18" charset="-128"/>
              </a:rPr>
              <a:t>移転等、取引</a:t>
            </a:r>
            <a:r>
              <a:rPr lang="ja-JP" altLang="en-US" sz="1400" dirty="0">
                <a:latin typeface="UD デジタル 教科書体 NP-R" panose="02020400000000000000" pitchFamily="18" charset="-128"/>
                <a:ea typeface="UD デジタル 教科書体 NP-R" panose="02020400000000000000" pitchFamily="18" charset="-128"/>
              </a:rPr>
              <a:t>に関する各種の事実的ないし法律的行為を対象とする租税</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en-US" altLang="ja-JP" sz="1400" dirty="0">
              <a:latin typeface="UD デジタル 教科書体 NP-R" panose="02020400000000000000" pitchFamily="18" charset="-128"/>
              <a:ea typeface="UD デジタル 教科書体 NP-R" panose="02020400000000000000" pitchFamily="18" charset="-128"/>
            </a:endParaRPr>
          </a:p>
        </p:txBody>
      </p:sp>
      <p:sp>
        <p:nvSpPr>
          <p:cNvPr id="9" name="正方形/長方形 8"/>
          <p:cNvSpPr/>
          <p:nvPr/>
        </p:nvSpPr>
        <p:spPr>
          <a:xfrm>
            <a:off x="443542" y="6064066"/>
            <a:ext cx="8256919" cy="605294"/>
          </a:xfrm>
          <a:prstGeom prst="rect">
            <a:avLst/>
          </a:prstGeom>
          <a:solidFill>
            <a:schemeClr val="bg1">
              <a:alpha val="50000"/>
            </a:schemeClr>
          </a:solidFill>
        </p:spPr>
        <p:txBody>
          <a:bodyPr wrap="square">
            <a:spAutoFit/>
          </a:bodyPr>
          <a:lstStyle/>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普通税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使途を特定せず一般経費に充てる目的で課される租税</a:t>
            </a: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目的税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最初から特定の経費に充てる目的で課される</a:t>
            </a:r>
            <a:r>
              <a:rPr lang="ja-JP" altLang="en-US" sz="1400" dirty="0" smtClean="0">
                <a:latin typeface="UD デジタル 教科書体 NP-R" panose="02020400000000000000" pitchFamily="18" charset="-128"/>
                <a:ea typeface="UD デジタル 教科書体 NP-R" panose="02020400000000000000" pitchFamily="18" charset="-128"/>
              </a:rPr>
              <a:t>租税</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8"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a:t>
            </a:r>
            <a:r>
              <a:rPr lang="en-US" altLang="ja-JP" sz="2022" dirty="0">
                <a:latin typeface="UD デジタル 教科書体 NP-R" panose="02020400000000000000" pitchFamily="18" charset="-128"/>
                <a:ea typeface="UD デジタル 教科書体 NP-R" panose="02020400000000000000" pitchFamily="18" charset="-128"/>
              </a:rPr>
              <a:t>1</a:t>
            </a:r>
            <a:r>
              <a:rPr lang="ja-JP" altLang="en-US" sz="2022" dirty="0" err="1">
                <a:latin typeface="UD デジタル 教科書体 NP-R" panose="02020400000000000000" pitchFamily="18" charset="-128"/>
                <a:ea typeface="UD デジタル 教科書体 NP-R" panose="02020400000000000000" pitchFamily="18" charset="-128"/>
              </a:rPr>
              <a:t>．</a:t>
            </a:r>
            <a:r>
              <a:rPr lang="ja-JP" altLang="en-US" sz="2022" dirty="0">
                <a:latin typeface="UD デジタル 教科書体 NP-R" panose="02020400000000000000" pitchFamily="18" charset="-128"/>
                <a:ea typeface="UD デジタル 教科書体 NP-R" panose="02020400000000000000" pitchFamily="18" charset="-128"/>
              </a:rPr>
              <a:t>我が国の租税の</a:t>
            </a:r>
            <a:r>
              <a:rPr lang="ja-JP" altLang="en-US" sz="2022" dirty="0" smtClean="0">
                <a:latin typeface="UD デジタル 教科書体 NP-R" panose="02020400000000000000" pitchFamily="18" charset="-128"/>
                <a:ea typeface="UD デジタル 教科書体 NP-R" panose="02020400000000000000" pitchFamily="18" charset="-128"/>
              </a:rPr>
              <a:t>構造</a:t>
            </a:r>
            <a:endParaRPr lang="ja-JP" altLang="en-US" sz="2022" dirty="0">
              <a:latin typeface="UD デジタル 教科書体 NP-R" panose="02020400000000000000" pitchFamily="18" charset="-128"/>
              <a:ea typeface="UD デジタル 教科書体 NP-R" panose="02020400000000000000" pitchFamily="18"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788524519"/>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５．収得税・財産税・消費税・流通税</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836532352"/>
              </p:ext>
            </p:extLst>
          </p:nvPr>
        </p:nvGraphicFramePr>
        <p:xfrm>
          <a:off x="179512" y="5658068"/>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６．普通税と目的税</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40828781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386419" y="6309320"/>
            <a:ext cx="8256917" cy="502702"/>
          </a:xfrm>
          <a:prstGeom prst="rect">
            <a:avLst/>
          </a:prstGeom>
          <a:solidFill>
            <a:schemeClr val="bg1">
              <a:alpha val="50000"/>
            </a:schemeClr>
          </a:solidFill>
        </p:spPr>
        <p:txBody>
          <a:bodyPr wrap="square">
            <a:spAutoFit/>
          </a:bodyPr>
          <a:lstStyle/>
          <a:p>
            <a:pP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　　（注１） 特別控除は</a:t>
            </a:r>
            <a:r>
              <a:rPr lang="en-US" altLang="ja-JP" sz="1067" dirty="0">
                <a:latin typeface="UD デジタル 教科書体 NP-R" panose="02020400000000000000" pitchFamily="18" charset="-128"/>
                <a:ea typeface="UD デジタル 教科書体 NP-R" panose="02020400000000000000" pitchFamily="18" charset="-128"/>
              </a:rPr>
              <a:t>50</a:t>
            </a:r>
            <a:r>
              <a:rPr lang="ja-JP" altLang="en-US" sz="1067" dirty="0">
                <a:latin typeface="UD デジタル 教科書体 NP-R" panose="02020400000000000000" pitchFamily="18" charset="-128"/>
                <a:ea typeface="UD デジタル 教科書体 NP-R" panose="02020400000000000000" pitchFamily="18" charset="-128"/>
              </a:rPr>
              <a:t>万円限度。（注２）収用等、居住用財産の譲渡等の特別控除あり。　　　　</a:t>
            </a:r>
            <a:endParaRPr lang="en-US" altLang="ja-JP" sz="1067" dirty="0">
              <a:latin typeface="UD デジタル 教科書体 NP-R" panose="02020400000000000000" pitchFamily="18" charset="-128"/>
              <a:ea typeface="UD デジタル 教科書体 NP-R" panose="02020400000000000000" pitchFamily="18" charset="-128"/>
            </a:endParaRPr>
          </a:p>
          <a:p>
            <a:pPr marL="478285" indent="-478285"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出典：日税連「やさしい税金教室」平成</a:t>
            </a:r>
            <a:r>
              <a:rPr lang="en-US" altLang="ja-JP" sz="1067" dirty="0">
                <a:latin typeface="UD デジタル 教科書体 NP-R" panose="02020400000000000000" pitchFamily="18" charset="-128"/>
                <a:ea typeface="UD デジタル 教科書体 NP-R" panose="02020400000000000000" pitchFamily="18" charset="-128"/>
              </a:rPr>
              <a:t>26</a:t>
            </a:r>
            <a:r>
              <a:rPr lang="ja-JP" altLang="en-US" sz="1067" dirty="0">
                <a:latin typeface="UD デジタル 教科書体 NP-R" panose="02020400000000000000" pitchFamily="18" charset="-128"/>
                <a:ea typeface="UD デジタル 教科書体 NP-R" panose="02020400000000000000" pitchFamily="18" charset="-128"/>
              </a:rPr>
              <a:t>年度版</a:t>
            </a:r>
          </a:p>
        </p:txBody>
      </p:sp>
      <p:sp>
        <p:nvSpPr>
          <p:cNvPr id="8"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２．所得税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557582121"/>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１．所得税の概要</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1" name="正方形/長方形 10"/>
          <p:cNvSpPr/>
          <p:nvPr/>
        </p:nvSpPr>
        <p:spPr>
          <a:xfrm>
            <a:off x="443542" y="924783"/>
            <a:ext cx="8256917" cy="1374735"/>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個人</a:t>
            </a:r>
            <a:r>
              <a:rPr lang="ja-JP" altLang="en-US" sz="1400" dirty="0">
                <a:latin typeface="UD デジタル 教科書体 NP-R" panose="02020400000000000000" pitchFamily="18" charset="-128"/>
                <a:ea typeface="UD デジタル 教科書体 NP-R" panose="02020400000000000000" pitchFamily="18" charset="-128"/>
              </a:rPr>
              <a:t>に課税される税金であり、担税力の源泉を、所得、消費及び資産と区分した場合に、所得に対して課される</a:t>
            </a:r>
            <a:r>
              <a:rPr lang="ja-JP" altLang="en-US" sz="1400" dirty="0" smtClean="0">
                <a:latin typeface="UD デジタル 教科書体 NP-R" panose="02020400000000000000" pitchFamily="18" charset="-128"/>
                <a:ea typeface="UD デジタル 教科書体 NP-R" panose="02020400000000000000" pitchFamily="18" charset="-128"/>
              </a:rPr>
              <a:t>税金。</a:t>
            </a:r>
            <a:r>
              <a:rPr lang="ja-JP" altLang="en-US" sz="1400" dirty="0">
                <a:latin typeface="UD デジタル 教科書体 NP-R" panose="02020400000000000000" pitchFamily="18" charset="-128"/>
                <a:ea typeface="UD デジタル 教科書体 NP-R" panose="02020400000000000000" pitchFamily="18" charset="-128"/>
              </a:rPr>
              <a:t>法人税と並び日本の租税体系の中心となる国税です</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所得は金銭だけでなく、「人が得た経済的利得」であり、物や権利も含まれ、具体的に所得を大きく分類すると</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種類（税法上では９種類）に</a:t>
            </a:r>
            <a:r>
              <a:rPr lang="ja-JP" altLang="en-US" sz="1400" dirty="0" smtClean="0">
                <a:latin typeface="UD デジタル 教科書体 NP-R" panose="02020400000000000000" pitchFamily="18" charset="-128"/>
                <a:ea typeface="UD デジタル 教科書体 NP-R" panose="02020400000000000000" pitchFamily="18" charset="-128"/>
              </a:rPr>
              <a:t>分けられます。</a:t>
            </a:r>
            <a:r>
              <a:rPr lang="en-US" altLang="ja-JP" sz="1400" dirty="0" smtClean="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種類の所得は、一時所得および雑所得を除くと、①資産性所得、②資産勤労結合所得、③勤労所得に大別されます。</a:t>
            </a:r>
          </a:p>
        </p:txBody>
      </p:sp>
      <p:graphicFrame>
        <p:nvGraphicFramePr>
          <p:cNvPr id="12" name="表 11"/>
          <p:cNvGraphicFramePr>
            <a:graphicFrameLocks noGrp="1"/>
          </p:cNvGraphicFramePr>
          <p:nvPr>
            <p:extLst>
              <p:ext uri="{D42A27DB-BD31-4B8C-83A1-F6EECF244321}">
                <p14:modId xmlns:p14="http://schemas.microsoft.com/office/powerpoint/2010/main" val="4242970110"/>
              </p:ext>
            </p:extLst>
          </p:nvPr>
        </p:nvGraphicFramePr>
        <p:xfrm>
          <a:off x="254054" y="2492896"/>
          <a:ext cx="8566244" cy="620792"/>
        </p:xfrm>
        <a:graphic>
          <a:graphicData uri="http://schemas.openxmlformats.org/drawingml/2006/table">
            <a:tbl>
              <a:tblPr firstRow="1" firstCol="1" bandRow="1">
                <a:tableStyleId>{5C22544A-7EE6-4342-B048-85BDC9FD1C3A}</a:tableStyleId>
              </a:tblPr>
              <a:tblGrid>
                <a:gridCol w="3165818">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1872208">
                  <a:extLst>
                    <a:ext uri="{9D8B030D-6E8A-4147-A177-3AD203B41FA5}">
                      <a16:colId xmlns:a16="http://schemas.microsoft.com/office/drawing/2014/main" val="20002"/>
                    </a:ext>
                  </a:extLst>
                </a:gridCol>
                <a:gridCol w="1728018">
                  <a:extLst>
                    <a:ext uri="{9D8B030D-6E8A-4147-A177-3AD203B41FA5}">
                      <a16:colId xmlns:a16="http://schemas.microsoft.com/office/drawing/2014/main" val="20003"/>
                    </a:ext>
                  </a:extLst>
                </a:gridCol>
              </a:tblGrid>
              <a:tr h="228008">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①資産性所得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b">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②資産勤労結合所得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b">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③勤労所得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b">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その他</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b">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392784">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１．利子</a:t>
                      </a:r>
                      <a:r>
                        <a:rPr lang="ja-JP" sz="1100" b="0" kern="1200" dirty="0" smtClean="0">
                          <a:solidFill>
                            <a:schemeClr val="tx1"/>
                          </a:solidFill>
                          <a:effectLst/>
                          <a:latin typeface="UD デジタル 教科書体 NP-R" panose="02020400000000000000" pitchFamily="18" charset="-128"/>
                          <a:ea typeface="UD デジタル 教科書体 NP-R" panose="02020400000000000000" pitchFamily="18" charset="-128"/>
                        </a:rPr>
                        <a:t>所得</a:t>
                      </a:r>
                      <a:r>
                        <a:rPr lang="ja-JP" altLang="en-US" sz="1100" b="0" kern="1200" dirty="0" smtClean="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altLang="ja-JP" sz="1100" b="0" kern="1200" dirty="0" smtClean="0">
                          <a:solidFill>
                            <a:schemeClr val="tx1"/>
                          </a:solidFill>
                          <a:effectLst/>
                          <a:latin typeface="UD デジタル 教科書体 NP-R" panose="02020400000000000000" pitchFamily="18" charset="-128"/>
                          <a:ea typeface="UD デジタル 教科書体 NP-R" panose="02020400000000000000" pitchFamily="18" charset="-128"/>
                        </a:rPr>
                        <a:t>２．配当所得</a:t>
                      </a:r>
                      <a:r>
                        <a:rPr lang="ja-JP" altLang="en-US" sz="1100" b="0" kern="1200" dirty="0" smtClean="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altLang="ja-JP" sz="1100" b="0" kern="1200" dirty="0" smtClean="0">
                          <a:solidFill>
                            <a:schemeClr val="tx1"/>
                          </a:solidFill>
                          <a:effectLst/>
                          <a:latin typeface="UD デジタル 教科書体 NP-R" panose="02020400000000000000" pitchFamily="18" charset="-128"/>
                          <a:ea typeface="UD デジタル 教科書体 NP-R" panose="02020400000000000000" pitchFamily="18" charset="-128"/>
                        </a:rPr>
                        <a:t>３．不動産所得</a:t>
                      </a:r>
                      <a:endParaRPr lang="en-US" altLang="ja-JP"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lang="ja-JP" altLang="ja-JP" sz="1100" b="0" kern="1200" dirty="0" smtClean="0">
                          <a:solidFill>
                            <a:schemeClr val="tx1"/>
                          </a:solidFill>
                          <a:effectLst/>
                          <a:latin typeface="UD デジタル 教科書体 NP-R" panose="02020400000000000000" pitchFamily="18" charset="-128"/>
                          <a:ea typeface="UD デジタル 教科書体 NP-R" panose="02020400000000000000" pitchFamily="18" charset="-128"/>
                        </a:rPr>
                        <a:t>４．山林所得</a:t>
                      </a:r>
                      <a:r>
                        <a:rPr lang="ja-JP" altLang="en-US" sz="1100" b="0" kern="1200" dirty="0" smtClean="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altLang="ja-JP" sz="1100" b="0" kern="1200" dirty="0" smtClean="0">
                          <a:solidFill>
                            <a:schemeClr val="tx1"/>
                          </a:solidFill>
                          <a:effectLst/>
                          <a:latin typeface="UD デジタル 教科書体 NP-R" panose="02020400000000000000" pitchFamily="18" charset="-128"/>
                          <a:ea typeface="UD デジタル 教科書体 NP-R" panose="02020400000000000000" pitchFamily="18" charset="-128"/>
                        </a:rPr>
                        <a:t>５．譲渡所得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800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4">
                        <a:lumMod val="20000"/>
                        <a:lumOff val="80000"/>
                      </a:schemeClr>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６．事業</a:t>
                      </a:r>
                      <a:r>
                        <a:rPr lang="ja-JP" sz="1100" b="0" kern="1200" dirty="0" smtClean="0">
                          <a:effectLst/>
                          <a:latin typeface="UD デジタル 教科書体 NP-R" panose="02020400000000000000" pitchFamily="18" charset="-128"/>
                          <a:ea typeface="UD デジタル 教科書体 NP-R" panose="02020400000000000000" pitchFamily="18" charset="-128"/>
                        </a:rPr>
                        <a:t>所得</a:t>
                      </a:r>
                      <a:endParaRPr lang="en-US" altLang="ja-JP" sz="1100" b="0" kern="1200" dirty="0" smtClean="0">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4">
                        <a:lumMod val="20000"/>
                        <a:lumOff val="80000"/>
                      </a:schemeClr>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７．給与所得</a:t>
                      </a:r>
                      <a:endParaRPr lang="ja-JP" sz="1100" b="0" kern="100" dirty="0">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８．退職所得</a:t>
                      </a: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4">
                        <a:lumMod val="20000"/>
                        <a:lumOff val="80000"/>
                      </a:schemeClr>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９．一時所得</a:t>
                      </a:r>
                      <a:endParaRPr lang="ja-JP" sz="1100" b="0" kern="100" dirty="0">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r>
                        <a:rPr lang="en-US" altLang="ja-JP" sz="1100" b="0" kern="0" dirty="0" smtClean="0">
                          <a:effectLst/>
                          <a:latin typeface="UD デジタル 教科書体 NP-R" panose="02020400000000000000" pitchFamily="18" charset="-128"/>
                          <a:ea typeface="UD デジタル 教科書体 NP-R" panose="02020400000000000000" pitchFamily="18" charset="-128"/>
                        </a:rPr>
                        <a:t>10</a:t>
                      </a:r>
                      <a:r>
                        <a:rPr lang="ja-JP" sz="1100" b="0" kern="0" dirty="0" err="1" smtClean="0">
                          <a:effectLst/>
                          <a:latin typeface="UD デジタル 教科書体 NP-R" panose="02020400000000000000" pitchFamily="18" charset="-128"/>
                          <a:ea typeface="UD デジタル 教科書体 NP-R" panose="02020400000000000000" pitchFamily="18" charset="-128"/>
                        </a:rPr>
                        <a:t>．</a:t>
                      </a:r>
                      <a:r>
                        <a:rPr lang="ja-JP" sz="1100" b="0" kern="0" dirty="0">
                          <a:effectLst/>
                          <a:latin typeface="UD デジタル 教科書体 NP-R" panose="02020400000000000000" pitchFamily="18" charset="-128"/>
                          <a:ea typeface="UD デジタル 教科書体 NP-R" panose="02020400000000000000" pitchFamily="18" charset="-128"/>
                        </a:rPr>
                        <a:t>雑所得　</a:t>
                      </a: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586005662"/>
              </p:ext>
            </p:extLst>
          </p:nvPr>
        </p:nvGraphicFramePr>
        <p:xfrm>
          <a:off x="251520" y="3278421"/>
          <a:ext cx="8568953" cy="3068999"/>
        </p:xfrm>
        <a:graphic>
          <a:graphicData uri="http://schemas.openxmlformats.org/drawingml/2006/table">
            <a:tbl>
              <a:tblPr firstRow="1" firstCol="1" bandRow="1">
                <a:tableStyleId>{5C22544A-7EE6-4342-B048-85BDC9FD1C3A}</a:tableStyleId>
              </a:tblPr>
              <a:tblGrid>
                <a:gridCol w="1108435">
                  <a:extLst>
                    <a:ext uri="{9D8B030D-6E8A-4147-A177-3AD203B41FA5}">
                      <a16:colId xmlns:a16="http://schemas.microsoft.com/office/drawing/2014/main" val="20000"/>
                    </a:ext>
                  </a:extLst>
                </a:gridCol>
                <a:gridCol w="511585">
                  <a:extLst>
                    <a:ext uri="{9D8B030D-6E8A-4147-A177-3AD203B41FA5}">
                      <a16:colId xmlns:a16="http://schemas.microsoft.com/office/drawing/2014/main" val="20001"/>
                    </a:ext>
                  </a:extLst>
                </a:gridCol>
                <a:gridCol w="1350986">
                  <a:extLst>
                    <a:ext uri="{9D8B030D-6E8A-4147-A177-3AD203B41FA5}">
                      <a16:colId xmlns:a16="http://schemas.microsoft.com/office/drawing/2014/main" val="20002"/>
                    </a:ext>
                  </a:extLst>
                </a:gridCol>
                <a:gridCol w="1421482">
                  <a:extLst>
                    <a:ext uri="{9D8B030D-6E8A-4147-A177-3AD203B41FA5}">
                      <a16:colId xmlns:a16="http://schemas.microsoft.com/office/drawing/2014/main" val="20003"/>
                    </a:ext>
                  </a:extLst>
                </a:gridCol>
                <a:gridCol w="4176465">
                  <a:extLst>
                    <a:ext uri="{9D8B030D-6E8A-4147-A177-3AD203B41FA5}">
                      <a16:colId xmlns:a16="http://schemas.microsoft.com/office/drawing/2014/main" val="20004"/>
                    </a:ext>
                  </a:extLst>
                </a:gridCol>
              </a:tblGrid>
              <a:tr h="180000">
                <a:tc>
                  <a:txBody>
                    <a:bodyPr/>
                    <a:lstStyle/>
                    <a:p>
                      <a:pPr algn="ctr">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種類</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ctr">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内容</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計算方法</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180000">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①利子所得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預貯金・国債などの利子の所得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収入金額＝所得金額</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180000">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②配当所得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株式や出資の配当などの所得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収入金額－株式などを取得するための借入金の利子</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2"/>
                  </a:ext>
                </a:extLst>
              </a:tr>
              <a:tr h="180000">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③不動産所得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土地や建物を貸している場合の所得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総収入金額－必要経費</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r h="180000">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④事業所得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商工業・農業などの事業をしている場合の所得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総収入金額－必要経費</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4"/>
                  </a:ext>
                </a:extLst>
              </a:tr>
              <a:tr h="180000">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⑤給与所得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給料・賃金・ボーナスなどの所得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収入金額－ 給与所得控除額又は特定支出</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5"/>
                  </a:ext>
                </a:extLst>
              </a:tr>
              <a:tr h="180000">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⑥退職所得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退職金・一時恩給などの所得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（収入金額－退職所得控除額）×１</a:t>
                      </a:r>
                      <a:r>
                        <a:rPr 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２</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6"/>
                  </a:ext>
                </a:extLst>
              </a:tr>
              <a:tr h="180000">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⑦山林所得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山林の立木を売った場合の所得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総収入金額－必要経費－特別控除</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額</a:t>
                      </a:r>
                      <a:r>
                        <a:rPr lang="ja-JP" altLang="en-US"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alt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※注１</a:t>
                      </a:r>
                      <a:r>
                        <a:rPr lang="ja-JP" altLang="en-US"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altLang="ja-JP"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7"/>
                  </a:ext>
                </a:extLst>
              </a:tr>
              <a:tr h="180000">
                <a:tc rowSpan="5">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⑧譲渡所得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rowSpan="2">
                  <a:txBody>
                    <a:bodyPr/>
                    <a:lstStyle/>
                    <a:p>
                      <a:pPr algn="ctr">
                        <a:lnSpc>
                          <a:spcPts val="11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総合課税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rowSpan="2">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事業用の車などを売った場合</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所有期間５年以下</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marL="0" marR="0" indent="0" algn="l" defTabSz="914400" rtl="0" eaLnBrk="1" fontAlgn="auto" latinLnBrk="0" hangingPunct="1">
                        <a:lnSpc>
                          <a:spcPts val="1000"/>
                        </a:lnSpc>
                        <a:spcBef>
                          <a:spcPts val="0"/>
                        </a:spcBef>
                        <a:spcAft>
                          <a:spcPts val="0"/>
                        </a:spcAft>
                        <a:buClrTx/>
                        <a:buSzTx/>
                        <a:buFontTx/>
                        <a:buNone/>
                        <a:tabLst/>
                        <a:defRPr/>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総収入金額－取 得 費－特別控除</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額</a:t>
                      </a:r>
                      <a:r>
                        <a:rPr lang="ja-JP" altLang="en-US"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alt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※注１</a:t>
                      </a:r>
                      <a:r>
                        <a:rPr lang="ja-JP" altLang="en-US"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譲渡費用　　　　　　</a:t>
                      </a:r>
                      <a:r>
                        <a:rPr 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 </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8"/>
                  </a:ext>
                </a:extLst>
              </a:tr>
              <a:tr h="180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所有期間５年超</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marL="0" marR="0" indent="0" algn="l" defTabSz="914400" rtl="0" eaLnBrk="1" fontAlgn="auto" latinLnBrk="0" hangingPunct="1">
                        <a:lnSpc>
                          <a:spcPts val="1100"/>
                        </a:lnSpc>
                        <a:spcBef>
                          <a:spcPts val="0"/>
                        </a:spcBef>
                        <a:spcAft>
                          <a:spcPts val="0"/>
                        </a:spcAft>
                        <a:buClrTx/>
                        <a:buSzTx/>
                        <a:buFontTx/>
                        <a:buNone/>
                        <a:tabLst/>
                        <a:defRPr/>
                      </a:pPr>
                      <a:r>
                        <a:rPr lang="ja-JP" sz="10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（総収入金額－取 得 費－特別控除</a:t>
                      </a:r>
                      <a:r>
                        <a:rPr lang="ja-JP" sz="10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額</a:t>
                      </a:r>
                      <a:r>
                        <a:rPr lang="ja-JP" altLang="en-US" sz="10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altLang="ja-JP" sz="10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※注１</a:t>
                      </a:r>
                      <a:r>
                        <a:rPr lang="ja-JP" altLang="en-US" sz="10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0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altLang="ja-JP" sz="10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×1</a:t>
                      </a:r>
                      <a:r>
                        <a:rPr lang="en-US" sz="10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altLang="ja-JP" sz="10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2</a:t>
                      </a:r>
                      <a:r>
                        <a:rPr lang="ja-JP" altLang="en-US" sz="10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sz="10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譲渡費用</a:t>
                      </a:r>
                      <a:endParaRPr lang="ja-JP" sz="10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9"/>
                  </a:ext>
                </a:extLst>
              </a:tr>
              <a:tr h="180000">
                <a:tc vMerge="1">
                  <a:txBody>
                    <a:bodyPr/>
                    <a:lstStyle/>
                    <a:p>
                      <a:endParaRPr kumimoji="1" lang="ja-JP" altLang="en-US"/>
                    </a:p>
                  </a:txBody>
                  <a:tcPr/>
                </a:tc>
                <a:tc rowSpan="3">
                  <a:txBody>
                    <a:bodyPr/>
                    <a:lstStyle/>
                    <a:p>
                      <a:pPr algn="ctr">
                        <a:lnSpc>
                          <a:spcPts val="1100"/>
                        </a:lnSpc>
                        <a:spcAft>
                          <a:spcPts val="0"/>
                        </a:spcAft>
                      </a:pPr>
                      <a:r>
                        <a:rPr lang="ja-JP" sz="1100" b="0" kern="0">
                          <a:solidFill>
                            <a:schemeClr val="tx1"/>
                          </a:solidFill>
                          <a:effectLst/>
                          <a:latin typeface="UD デジタル 教科書体 NP-R" panose="02020400000000000000" pitchFamily="18" charset="-128"/>
                          <a:ea typeface="UD デジタル 教科書体 NP-R" panose="02020400000000000000" pitchFamily="18" charset="-128"/>
                        </a:rPr>
                        <a:t>分離課税</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rowSpan="2">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土地や建物などを売った場合</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所有期間５年以下</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marL="0" marR="0" indent="0" algn="l" defTabSz="914400" rtl="0" eaLnBrk="1" fontAlgn="auto" latinLnBrk="0" hangingPunct="1">
                        <a:lnSpc>
                          <a:spcPts val="1100"/>
                        </a:lnSpc>
                        <a:spcBef>
                          <a:spcPts val="0"/>
                        </a:spcBef>
                        <a:spcAft>
                          <a:spcPts val="0"/>
                        </a:spcAft>
                        <a:buClrTx/>
                        <a:buSzTx/>
                        <a:buFontTx/>
                        <a:buNone/>
                        <a:tabLst/>
                        <a:defRPr/>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総収入金額－取 得 費－特別控除</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額</a:t>
                      </a:r>
                      <a:r>
                        <a:rPr lang="ja-JP" altLang="en-US"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alt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※注２</a:t>
                      </a:r>
                      <a:r>
                        <a:rPr lang="ja-JP" altLang="en-US"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譲渡</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費用　　　　　</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10"/>
                  </a:ext>
                </a:extLst>
              </a:tr>
              <a:tr h="180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所有期間５年超</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l">
                        <a:lnSpc>
                          <a:spcPts val="11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総収入金額－取 得 費－特別控除</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額</a:t>
                      </a:r>
                      <a:r>
                        <a:rPr lang="ja-JP" altLang="en-US"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alt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※注２</a:t>
                      </a:r>
                      <a:r>
                        <a:rPr lang="ja-JP" altLang="en-US"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譲渡費用</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11"/>
                  </a:ext>
                </a:extLst>
              </a:tr>
              <a:tr h="180000">
                <a:tc vMerge="1">
                  <a:txBody>
                    <a:bodyPr/>
                    <a:lstStyle/>
                    <a:p>
                      <a:endParaRPr kumimoji="1" lang="ja-JP" altLang="en-US"/>
                    </a:p>
                  </a:txBody>
                  <a:tcPr/>
                </a:tc>
                <a:tc v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株式などを売った場合</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申告分離課税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総収入金額－（取得費＋譲渡費用）</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12"/>
                  </a:ext>
                </a:extLst>
              </a:tr>
              <a:tr h="180000">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⑨一時所得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1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生命保険の満期一時金・立退料など一時的な所得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indent="0" algn="l" defTabSz="914400" rtl="0" eaLnBrk="1" fontAlgn="auto" latinLnBrk="0" hangingPunct="1">
                        <a:lnSpc>
                          <a:spcPts val="1100"/>
                        </a:lnSpc>
                        <a:spcBef>
                          <a:spcPts val="0"/>
                        </a:spcBef>
                        <a:spcAft>
                          <a:spcPts val="0"/>
                        </a:spcAft>
                        <a:buClrTx/>
                        <a:buSzTx/>
                        <a:buFontTx/>
                        <a:buNone/>
                        <a:tabLst/>
                        <a:defRPr/>
                      </a:pPr>
                      <a:r>
                        <a:rPr lang="ja-JP" sz="8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（総収入金額－収入を得るために</a:t>
                      </a:r>
                      <a:r>
                        <a:rPr lang="en-US" sz="8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0" dirty="0">
                          <a:solidFill>
                            <a:schemeClr val="tx1"/>
                          </a:solidFill>
                          <a:effectLst/>
                          <a:latin typeface="UD デジタル 教科書体 NP-R" panose="02020400000000000000" pitchFamily="18" charset="-128"/>
                          <a:ea typeface="UD デジタル 教科書体 NP-R" panose="02020400000000000000" pitchFamily="18" charset="-128"/>
                        </a:rPr>
                        <a:t>特別控除</a:t>
                      </a:r>
                      <a:r>
                        <a:rPr lang="ja-JP" sz="8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額</a:t>
                      </a:r>
                      <a:r>
                        <a:rPr lang="ja-JP" altLang="en-US" sz="8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altLang="ja-JP" sz="8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※注１</a:t>
                      </a:r>
                      <a:r>
                        <a:rPr lang="ja-JP" altLang="en-US" sz="8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0" dirty="0">
                          <a:solidFill>
                            <a:schemeClr val="tx1"/>
                          </a:solidFill>
                          <a:effectLst/>
                          <a:latin typeface="UD デジタル 教科書体 NP-R" panose="02020400000000000000" pitchFamily="18" charset="-128"/>
                          <a:ea typeface="UD デジタル 教科書体 NP-R" panose="02020400000000000000" pitchFamily="18" charset="-128"/>
                        </a:rPr>
                        <a:t>×１</a:t>
                      </a:r>
                      <a:r>
                        <a:rPr lang="en-US" sz="8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２</a:t>
                      </a:r>
                      <a:r>
                        <a:rPr lang="ja-JP" altLang="en-US" sz="8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sz="8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支出</a:t>
                      </a:r>
                      <a:r>
                        <a:rPr lang="ja-JP" sz="800" b="0" kern="0" dirty="0">
                          <a:solidFill>
                            <a:schemeClr val="tx1"/>
                          </a:solidFill>
                          <a:effectLst/>
                          <a:latin typeface="UD デジタル 教科書体 NP-R" panose="02020400000000000000" pitchFamily="18" charset="-128"/>
                          <a:ea typeface="UD デジタル 教科書体 NP-R" panose="02020400000000000000" pitchFamily="18" charset="-128"/>
                        </a:rPr>
                        <a:t>した</a:t>
                      </a:r>
                      <a:r>
                        <a:rPr lang="ja-JP" sz="8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費用</a:t>
                      </a:r>
                      <a:endPar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13"/>
                  </a:ext>
                </a:extLst>
              </a:tr>
              <a:tr h="39879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⑩雑所得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1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公的年金等・生命保険契約等に基づく年金など①～⑨以外の所得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1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総収入額－必要経費又は公的年金等控除額</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36083818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388171" y="2771443"/>
            <a:ext cx="8256917" cy="297517"/>
          </a:xfrm>
          <a:prstGeom prst="rect">
            <a:avLst/>
          </a:prstGeom>
          <a:solidFill>
            <a:schemeClr val="bg1">
              <a:alpha val="50000"/>
            </a:schemeClr>
          </a:solidFill>
        </p:spPr>
        <p:txBody>
          <a:bodyPr wrap="square">
            <a:spAutoFit/>
          </a:bodyPr>
          <a:lstStyle/>
          <a:p>
            <a:pP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　　（注）</a:t>
            </a:r>
            <a:r>
              <a:rPr lang="en-US" altLang="ja-JP" sz="1067" dirty="0">
                <a:latin typeface="UD デジタル 教科書体 NP-R" panose="02020400000000000000" pitchFamily="18" charset="-128"/>
                <a:ea typeface="UD デジタル 教科書体 NP-R" panose="02020400000000000000" pitchFamily="18" charset="-128"/>
              </a:rPr>
              <a:t>49</a:t>
            </a:r>
            <a:r>
              <a:rPr lang="ja-JP" altLang="en-US" sz="1067" dirty="0">
                <a:latin typeface="UD デジタル 教科書体 NP-R" panose="02020400000000000000" pitchFamily="18" charset="-128"/>
                <a:ea typeface="UD デジタル 教科書体 NP-R" panose="02020400000000000000" pitchFamily="18" charset="-128"/>
              </a:rPr>
              <a:t>年及び</a:t>
            </a:r>
            <a:r>
              <a:rPr lang="en-US" altLang="ja-JP" sz="1067" dirty="0">
                <a:latin typeface="UD デジタル 教科書体 NP-R" panose="02020400000000000000" pitchFamily="18" charset="-128"/>
                <a:ea typeface="UD デジタル 教科書体 NP-R" panose="02020400000000000000" pitchFamily="18" charset="-128"/>
              </a:rPr>
              <a:t>59</a:t>
            </a:r>
            <a:r>
              <a:rPr lang="ja-JP" altLang="en-US" sz="1067" dirty="0">
                <a:latin typeface="UD デジタル 教科書体 NP-R" panose="02020400000000000000" pitchFamily="18" charset="-128"/>
                <a:ea typeface="UD デジタル 教科書体 NP-R" panose="02020400000000000000" pitchFamily="18" charset="-128"/>
              </a:rPr>
              <a:t>年については賦課制限があります。　　　　　　　　　　　　　　出典：「わが国の税制の概要」より抜粋</a:t>
            </a:r>
          </a:p>
        </p:txBody>
      </p:sp>
      <p:graphicFrame>
        <p:nvGraphicFramePr>
          <p:cNvPr id="5" name="表 4"/>
          <p:cNvGraphicFramePr>
            <a:graphicFrameLocks noGrp="1"/>
          </p:cNvGraphicFramePr>
          <p:nvPr>
            <p:extLst>
              <p:ext uri="{D42A27DB-BD31-4B8C-83A1-F6EECF244321}">
                <p14:modId xmlns:p14="http://schemas.microsoft.com/office/powerpoint/2010/main" val="2518162082"/>
              </p:ext>
            </p:extLst>
          </p:nvPr>
        </p:nvGraphicFramePr>
        <p:xfrm>
          <a:off x="491926" y="895110"/>
          <a:ext cx="8216591" cy="1922512"/>
        </p:xfrm>
        <a:graphic>
          <a:graphicData uri="http://schemas.openxmlformats.org/drawingml/2006/table">
            <a:tbl>
              <a:tblPr firstRow="1" firstCol="1" bandRow="1">
                <a:tableStyleId>{5C22544A-7EE6-4342-B048-85BDC9FD1C3A}</a:tableStyleId>
              </a:tblPr>
              <a:tblGrid>
                <a:gridCol w="220824">
                  <a:extLst>
                    <a:ext uri="{9D8B030D-6E8A-4147-A177-3AD203B41FA5}">
                      <a16:colId xmlns:a16="http://schemas.microsoft.com/office/drawing/2014/main" val="20000"/>
                    </a:ext>
                  </a:extLst>
                </a:gridCol>
                <a:gridCol w="757342">
                  <a:extLst>
                    <a:ext uri="{9D8B030D-6E8A-4147-A177-3AD203B41FA5}">
                      <a16:colId xmlns:a16="http://schemas.microsoft.com/office/drawing/2014/main" val="20001"/>
                    </a:ext>
                  </a:extLst>
                </a:gridCol>
                <a:gridCol w="782532">
                  <a:extLst>
                    <a:ext uri="{9D8B030D-6E8A-4147-A177-3AD203B41FA5}">
                      <a16:colId xmlns:a16="http://schemas.microsoft.com/office/drawing/2014/main" val="20002"/>
                    </a:ext>
                  </a:extLst>
                </a:gridCol>
                <a:gridCol w="684716">
                  <a:extLst>
                    <a:ext uri="{9D8B030D-6E8A-4147-A177-3AD203B41FA5}">
                      <a16:colId xmlns:a16="http://schemas.microsoft.com/office/drawing/2014/main" val="20003"/>
                    </a:ext>
                  </a:extLst>
                </a:gridCol>
                <a:gridCol w="684716">
                  <a:extLst>
                    <a:ext uri="{9D8B030D-6E8A-4147-A177-3AD203B41FA5}">
                      <a16:colId xmlns:a16="http://schemas.microsoft.com/office/drawing/2014/main" val="20004"/>
                    </a:ext>
                  </a:extLst>
                </a:gridCol>
                <a:gridCol w="684716">
                  <a:extLst>
                    <a:ext uri="{9D8B030D-6E8A-4147-A177-3AD203B41FA5}">
                      <a16:colId xmlns:a16="http://schemas.microsoft.com/office/drawing/2014/main" val="20005"/>
                    </a:ext>
                  </a:extLst>
                </a:gridCol>
                <a:gridCol w="880349">
                  <a:extLst>
                    <a:ext uri="{9D8B030D-6E8A-4147-A177-3AD203B41FA5}">
                      <a16:colId xmlns:a16="http://schemas.microsoft.com/office/drawing/2014/main" val="20006"/>
                    </a:ext>
                  </a:extLst>
                </a:gridCol>
                <a:gridCol w="880349">
                  <a:extLst>
                    <a:ext uri="{9D8B030D-6E8A-4147-A177-3AD203B41FA5}">
                      <a16:colId xmlns:a16="http://schemas.microsoft.com/office/drawing/2014/main" val="20007"/>
                    </a:ext>
                  </a:extLst>
                </a:gridCol>
                <a:gridCol w="880349">
                  <a:extLst>
                    <a:ext uri="{9D8B030D-6E8A-4147-A177-3AD203B41FA5}">
                      <a16:colId xmlns:a16="http://schemas.microsoft.com/office/drawing/2014/main" val="20008"/>
                    </a:ext>
                  </a:extLst>
                </a:gridCol>
                <a:gridCol w="880349">
                  <a:extLst>
                    <a:ext uri="{9D8B030D-6E8A-4147-A177-3AD203B41FA5}">
                      <a16:colId xmlns:a16="http://schemas.microsoft.com/office/drawing/2014/main" val="20009"/>
                    </a:ext>
                  </a:extLst>
                </a:gridCol>
                <a:gridCol w="880349">
                  <a:extLst>
                    <a:ext uri="{9D8B030D-6E8A-4147-A177-3AD203B41FA5}">
                      <a16:colId xmlns:a16="http://schemas.microsoft.com/office/drawing/2014/main" val="20010"/>
                    </a:ext>
                  </a:extLst>
                </a:gridCol>
              </a:tblGrid>
              <a:tr h="215136">
                <a:tc gridSpan="2">
                  <a:txBody>
                    <a:bodyPr/>
                    <a:lstStyle/>
                    <a:p>
                      <a:pPr marL="470535" algn="just">
                        <a:spcAft>
                          <a:spcPts val="0"/>
                        </a:spcAft>
                      </a:pP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a:txBody>
                    <a:bodyPr/>
                    <a:lstStyle/>
                    <a:p>
                      <a:pPr algn="ctr">
                        <a:spcAft>
                          <a:spcPts val="0"/>
                        </a:spcAft>
                      </a:pPr>
                      <a:r>
                        <a:rPr lang="ja-JP" altLang="en-US"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昭和</a:t>
                      </a:r>
                      <a:r>
                        <a:rPr lang="en-US"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49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62</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altLang="en-US"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平成</a:t>
                      </a:r>
                      <a:r>
                        <a:rPr lang="ja-JP"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元年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27</a:t>
                      </a:r>
                      <a:r>
                        <a:rPr lang="ja-JP" sz="1100" b="0" kern="0" dirty="0" smtClean="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325120">
                <a:tc rowSpan="3">
                  <a:txBody>
                    <a:bodyPr/>
                    <a:lstStyle/>
                    <a:p>
                      <a:pPr algn="ctr">
                        <a:spcAft>
                          <a:spcPts val="0"/>
                        </a:spcAft>
                      </a:pPr>
                      <a:r>
                        <a:rPr lang="ja-JP" sz="9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所得税</a:t>
                      </a:r>
                      <a:endParaRPr lang="en-US" altLang="ja-JP" sz="9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最低税率</a:t>
                      </a:r>
                      <a:endParaRPr lang="ja-JP" altLang="ja-JP"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330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330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325120">
                <a:tc vMerge="1">
                  <a:txBody>
                    <a:bodyPr/>
                    <a:lstStyle/>
                    <a:p>
                      <a:pPr algn="just">
                        <a:spcAft>
                          <a:spcPts val="0"/>
                        </a:spcAft>
                      </a:pPr>
                      <a:endParaRPr lang="en-US" altLang="ja-JP" sz="800" b="0" kern="100" dirty="0" smtClean="0">
                        <a:effectLst/>
                        <a:latin typeface="HGPｺﾞｼｯｸM" panose="020B0600000000000000" pitchFamily="50" charset="-128"/>
                        <a:ea typeface="HGPｺﾞｼｯｸM" panose="020B0600000000000000" pitchFamily="50" charset="-128"/>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2,000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3,000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37</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1,800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40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1,800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45</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4,000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2"/>
                  </a:ext>
                </a:extLst>
              </a:tr>
              <a:tr h="200392">
                <a:tc vMerge="1">
                  <a:txBody>
                    <a:bodyPr/>
                    <a:lstStyle/>
                    <a:p>
                      <a:pPr algn="just">
                        <a:spcAft>
                          <a:spcPts val="0"/>
                        </a:spcAft>
                      </a:pPr>
                      <a:endParaRPr lang="ja-JP" sz="800" b="0" kern="100" dirty="0">
                        <a:effectLst/>
                        <a:latin typeface="HGPｺﾞｼｯｸM" panose="020B0600000000000000" pitchFamily="50" charset="-128"/>
                        <a:ea typeface="HGPｺﾞｼｯｸM" panose="020B0600000000000000" pitchFamily="50" charset="-128"/>
                        <a:cs typeface="Century"/>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刻み</a:t>
                      </a:r>
                      <a:endParaRPr lang="ja-JP" altLang="ja-JP"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12</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r h="192021">
                <a:tc rowSpan="2">
                  <a:txBody>
                    <a:bodyPr/>
                    <a:lstStyle/>
                    <a:p>
                      <a:pPr algn="ctr">
                        <a:spcAft>
                          <a:spcPts val="0"/>
                        </a:spcAft>
                      </a:pPr>
                      <a:r>
                        <a:rPr lang="ja-JP" sz="9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住民税</a:t>
                      </a:r>
                      <a:endParaRPr 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4"/>
                  </a:ext>
                </a:extLst>
              </a:tr>
              <a:tr h="234699">
                <a:tc vMerge="1">
                  <a:txBody>
                    <a:bodyPr/>
                    <a:lstStyle/>
                    <a:p>
                      <a:pPr algn="just">
                        <a:spcAft>
                          <a:spcPts val="0"/>
                        </a:spcAft>
                      </a:pPr>
                      <a:endParaRPr lang="ja-JP" sz="800" b="0" kern="100" dirty="0">
                        <a:effectLst/>
                        <a:latin typeface="HGPｺﾞｼｯｸM" panose="020B0600000000000000" pitchFamily="50" charset="-128"/>
                        <a:ea typeface="HGPｺﾞｼｯｸM" panose="020B0600000000000000" pitchFamily="50" charset="-128"/>
                        <a:cs typeface="Century"/>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刻み</a:t>
                      </a:r>
                      <a:endParaRPr lang="ja-JP" altLang="ja-JP"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5"/>
                  </a:ext>
                </a:extLst>
              </a:tr>
              <a:tr h="284871">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住民税と合わせた</a:t>
                      </a:r>
                      <a:r>
                        <a:rPr lang="ja-JP" altLang="ja-JP" sz="9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9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hMerge="1">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ja-JP" altLang="ja-JP" sz="800" b="0" kern="100" dirty="0" smtClean="0">
                        <a:effectLst/>
                        <a:latin typeface="HGPｺﾞｼｯｸM" panose="020B0600000000000000" pitchFamily="50" charset="-128"/>
                        <a:ea typeface="HGPｺﾞｼｯｸM" panose="020B0600000000000000" pitchFamily="50" charset="-128"/>
                        <a:cs typeface="Century"/>
                      </a:endParaRPr>
                    </a:p>
                  </a:txBody>
                  <a:tcPr marL="68580" marR="68580" marT="0" marB="0"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tcPr>
                </a:tc>
                <a:tc>
                  <a:txBody>
                    <a:bodyPr/>
                    <a:lstStyle/>
                    <a:p>
                      <a:pPr algn="ctr">
                        <a:spcAft>
                          <a:spcPts val="0"/>
                        </a:spcAft>
                      </a:pPr>
                      <a:r>
                        <a:rPr lang="en-US"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93</a:t>
                      </a:r>
                      <a:r>
                        <a:rPr lang="ja-JP"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endParaRPr lang="en-US" altLang="ja-JP" sz="8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endParaRPr>
                    </a:p>
                    <a:p>
                      <a:pPr algn="ctr">
                        <a:spcAft>
                          <a:spcPts val="0"/>
                        </a:spcAft>
                      </a:pPr>
                      <a:r>
                        <a:rPr lang="en-US" altLang="ja-JP" sz="8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注</a:t>
                      </a:r>
                      <a:endPar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88</a:t>
                      </a:r>
                      <a:r>
                        <a:rPr lang="ja-JP"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endParaRPr lang="en-US" altLang="ja-JP"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endParaRPr>
                    </a:p>
                    <a:p>
                      <a:pPr algn="ctr">
                        <a:spcAft>
                          <a:spcPts val="0"/>
                        </a:spcAft>
                      </a:pPr>
                      <a:r>
                        <a:rPr lang="en-US" altLang="ja-JP" sz="8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注</a:t>
                      </a:r>
                      <a:endPar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6"/>
                  </a:ext>
                </a:extLst>
              </a:tr>
            </a:tbl>
          </a:graphicData>
        </a:graphic>
      </p:graphicFrame>
      <p:sp>
        <p:nvSpPr>
          <p:cNvPr id="10"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２．所得税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145026903"/>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２．所得税の税率構造の推移</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2976922620"/>
              </p:ext>
            </p:extLst>
          </p:nvPr>
        </p:nvGraphicFramePr>
        <p:xfrm>
          <a:off x="506951" y="3573016"/>
          <a:ext cx="8201564" cy="3149598"/>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224627">
                  <a:extLst>
                    <a:ext uri="{9D8B030D-6E8A-4147-A177-3AD203B41FA5}">
                      <a16:colId xmlns:a16="http://schemas.microsoft.com/office/drawing/2014/main" val="183923811"/>
                    </a:ext>
                  </a:extLst>
                </a:gridCol>
                <a:gridCol w="744078">
                  <a:extLst>
                    <a:ext uri="{9D8B030D-6E8A-4147-A177-3AD203B41FA5}">
                      <a16:colId xmlns:a16="http://schemas.microsoft.com/office/drawing/2014/main" val="802292303"/>
                    </a:ext>
                  </a:extLst>
                </a:gridCol>
                <a:gridCol w="3168352">
                  <a:extLst>
                    <a:ext uri="{9D8B030D-6E8A-4147-A177-3AD203B41FA5}">
                      <a16:colId xmlns:a16="http://schemas.microsoft.com/office/drawing/2014/main" val="1886794608"/>
                    </a:ext>
                  </a:extLst>
                </a:gridCol>
                <a:gridCol w="4064507">
                  <a:extLst>
                    <a:ext uri="{9D8B030D-6E8A-4147-A177-3AD203B41FA5}">
                      <a16:colId xmlns:a16="http://schemas.microsoft.com/office/drawing/2014/main" val="2759127446"/>
                    </a:ext>
                  </a:extLst>
                </a:gridCol>
              </a:tblGrid>
              <a:tr h="307398">
                <a:tc gridSpan="3">
                  <a:txBody>
                    <a:bodyPr/>
                    <a:lstStyle/>
                    <a:p>
                      <a:pPr algn="ctr"/>
                      <a:r>
                        <a:rPr kumimoji="1" lang="ja-JP" altLang="en-US" sz="1300" b="0" dirty="0" smtClean="0">
                          <a:solidFill>
                            <a:schemeClr val="tx1"/>
                          </a:solidFill>
                          <a:latin typeface="UD デジタル 教科書体 NP-R" panose="02020400000000000000" pitchFamily="18" charset="-128"/>
                          <a:ea typeface="UD デジタル 教科書体 NP-R" panose="02020400000000000000" pitchFamily="18" charset="-128"/>
                        </a:rPr>
                        <a:t>納税義務者の区分</a:t>
                      </a:r>
                      <a:endPar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R w="12700" cap="flat" cmpd="sng" algn="ctr">
                      <a:solidFill>
                        <a:schemeClr val="accent1"/>
                      </a:solidFill>
                      <a:prstDash val="solid"/>
                      <a:round/>
                      <a:headEnd type="none" w="med" len="med"/>
                      <a:tailEnd type="none" w="med" len="med"/>
                    </a:lnR>
                    <a:solidFill>
                      <a:schemeClr val="accent1">
                        <a:lumMod val="60000"/>
                        <a:lumOff val="40000"/>
                      </a:schemeClr>
                    </a:solidFill>
                  </a:tcPr>
                </a:tc>
                <a:tc hMerge="1">
                  <a:txBody>
                    <a:bodyPr/>
                    <a:lstStyle/>
                    <a:p>
                      <a:endParaRPr kumimoji="1" lang="ja-JP" altLang="en-US"/>
                    </a:p>
                  </a:txBody>
                  <a:tcPr/>
                </a:tc>
                <a:tc hMerge="1">
                  <a:txBody>
                    <a:bodyPr/>
                    <a:lstStyle/>
                    <a:p>
                      <a:pPr algn="ctr"/>
                      <a:endParaRPr kumimoji="1" lang="ja-JP" altLang="en-US" sz="105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36000" marB="36000" anchor="ctr">
                    <a:lnL w="12700" cap="flat" cmpd="sng" algn="ctr">
                      <a:solidFill>
                        <a:schemeClr val="accent1"/>
                      </a:solidFill>
                      <a:prstDash val="solid"/>
                      <a:round/>
                      <a:headEnd type="none" w="med" len="med"/>
                      <a:tailEnd type="none" w="med" len="med"/>
                    </a:lnL>
                    <a:lnR w="3175" cap="flat" cmpd="sng" algn="ctr">
                      <a:solidFill>
                        <a:schemeClr val="accent1">
                          <a:lumMod val="75000"/>
                        </a:schemeClr>
                      </a:solidFill>
                      <a:prstDash val="solid"/>
                      <a:round/>
                      <a:headEnd type="none" w="med" len="med"/>
                      <a:tailEnd type="none" w="med" len="med"/>
                    </a:lnR>
                    <a:solidFill>
                      <a:schemeClr val="accent1">
                        <a:lumMod val="60000"/>
                        <a:lumOff val="40000"/>
                      </a:schemeClr>
                    </a:solidFill>
                  </a:tcPr>
                </a:tc>
                <a:tc>
                  <a:txBody>
                    <a:bodyPr/>
                    <a:lstStyle/>
                    <a:p>
                      <a:pPr algn="ctr"/>
                      <a:r>
                        <a:rPr kumimoji="1" lang="ja-JP" altLang="en-US" sz="1300" b="0" dirty="0" smtClean="0">
                          <a:solidFill>
                            <a:schemeClr val="tx1"/>
                          </a:solidFill>
                          <a:latin typeface="UD デジタル 教科書体 NP-R" panose="02020400000000000000" pitchFamily="18" charset="-128"/>
                          <a:ea typeface="UD デジタル 教科書体 NP-R" panose="02020400000000000000" pitchFamily="18" charset="-128"/>
                        </a:rPr>
                        <a:t>課税所得の範囲</a:t>
                      </a:r>
                      <a:endPar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L w="12700" cap="flat" cmpd="sng" algn="ctr">
                      <a:solidFill>
                        <a:schemeClr val="accent1"/>
                      </a:solidFill>
                      <a:prstDash val="solid"/>
                      <a:round/>
                      <a:headEnd type="none" w="med" len="med"/>
                      <a:tailEnd type="none" w="med" len="med"/>
                    </a:lnL>
                    <a:solidFill>
                      <a:schemeClr val="accent1">
                        <a:lumMod val="60000"/>
                        <a:lumOff val="40000"/>
                      </a:schemeClr>
                    </a:solidFill>
                  </a:tcPr>
                </a:tc>
                <a:extLst>
                  <a:ext uri="{0D108BD9-81ED-4DB2-BD59-A6C34878D82A}">
                    <a16:rowId xmlns:a16="http://schemas.microsoft.com/office/drawing/2014/main" val="325941994"/>
                  </a:ext>
                </a:extLst>
              </a:tr>
              <a:tr h="360040">
                <a:tc gridSpan="2">
                  <a:txBody>
                    <a:bodyPr/>
                    <a:lstStyle/>
                    <a:p>
                      <a:pPr algn="l"/>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居住者</a:t>
                      </a:r>
                      <a:endPar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R w="12700" cap="flat" cmpd="sng" algn="ctr">
                      <a:solidFill>
                        <a:schemeClr val="accent1"/>
                      </a:solidFill>
                      <a:prstDash val="solid"/>
                      <a:round/>
                      <a:headEnd type="none" w="med" len="med"/>
                      <a:tailEnd type="none" w="med" len="med"/>
                    </a:lnR>
                    <a:lnB w="12700" cap="flat" cmpd="sng" algn="ctr">
                      <a:solidFill>
                        <a:schemeClr val="accent1">
                          <a:lumMod val="60000"/>
                          <a:lumOff val="40000"/>
                        </a:schemeClr>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a:txBody>
                    <a:bodyPr/>
                    <a:lstStyle/>
                    <a:p>
                      <a:pPr marL="85725" indent="-85725"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・国内に住所を有する個人</a:t>
                      </a:r>
                    </a:p>
                    <a:p>
                      <a:pPr marL="85725" indent="-85725"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・現在まで引き続き１年以上居所を有する個人</a:t>
                      </a:r>
                      <a:endPar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・全ての所得（全世界所得）</a:t>
                      </a:r>
                      <a:endPar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865951350"/>
                  </a:ext>
                </a:extLst>
              </a:tr>
              <a:tr h="504824">
                <a:tc>
                  <a:txBody>
                    <a:bodyPr/>
                    <a:lstStyle/>
                    <a:p>
                      <a:pPr algn="l"/>
                      <a:endParaRPr kumimoji="1" lang="ja-JP" altLang="en-US" sz="1300" dirty="0">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l"/>
                      <a:r>
                        <a:rPr kumimoji="1" lang="ja-JP" altLang="en-US" sz="1200" b="0" dirty="0" smtClean="0">
                          <a:solidFill>
                            <a:schemeClr val="tx1"/>
                          </a:solidFill>
                          <a:latin typeface="UD デジタル 教科書体 NP-R" panose="02020400000000000000" pitchFamily="18" charset="-128"/>
                          <a:ea typeface="UD デジタル 教科書体 NP-R" panose="02020400000000000000" pitchFamily="18" charset="-128"/>
                        </a:rPr>
                        <a:t>非永住者</a:t>
                      </a:r>
                      <a:endPar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・日本国籍を有しておらず、かつ、過去</a:t>
                      </a:r>
                      <a:r>
                        <a:rPr kumimoji="1" lang="en-US" altLang="ja-JP" sz="1100" b="0" dirty="0" smtClean="0">
                          <a:solidFill>
                            <a:schemeClr val="tx1"/>
                          </a:solidFill>
                          <a:latin typeface="UD デジタル 教科書体 NP-R" panose="02020400000000000000" pitchFamily="18" charset="-128"/>
                          <a:ea typeface="UD デジタル 教科書体 NP-R" panose="02020400000000000000" pitchFamily="18" charset="-128"/>
                        </a:rPr>
                        <a:t>10</a:t>
                      </a:r>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年以内において国内に住所又は居所を有していた期間の合計が５年以下である個人</a:t>
                      </a:r>
                      <a:endParaRPr kumimoji="1" lang="en-US" altLang="ja-JP" sz="1100" b="0" dirty="0" smtClean="0">
                        <a:solidFill>
                          <a:schemeClr val="tx1"/>
                        </a:solidFill>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・国内源泉所得</a:t>
                      </a:r>
                    </a:p>
                    <a:p>
                      <a:pPr indent="-457200"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・国外源泉所得（国内払い・国内送金分に限る）</a:t>
                      </a:r>
                      <a:endPar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7824400"/>
                  </a:ext>
                </a:extLst>
              </a:tr>
              <a:tr h="265944">
                <a:tc gridSpan="2">
                  <a:txBody>
                    <a:bodyPr/>
                    <a:lstStyle/>
                    <a:p>
                      <a:pPr algn="l"/>
                      <a:r>
                        <a:rPr kumimoji="1" lang="ja-JP" altLang="en-US" sz="1200" dirty="0" smtClean="0">
                          <a:latin typeface="UD デジタル 教科書体 NP-R" panose="02020400000000000000" pitchFamily="18" charset="-128"/>
                          <a:ea typeface="UD デジタル 教科書体 NP-R" panose="02020400000000000000" pitchFamily="18" charset="-128"/>
                        </a:rPr>
                        <a:t>非居住者</a:t>
                      </a:r>
                      <a:endParaRPr kumimoji="1" lang="ja-JP" altLang="en-US" sz="1200" dirty="0">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dirty="0"/>
                    </a:p>
                  </a:txBody>
                  <a:tcPr marL="36000" marR="36000" marT="36000" marB="36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1">
                        <a:lumMod val="60000"/>
                        <a:lumOff val="40000"/>
                      </a:schemeClr>
                    </a:solidFill>
                  </a:tcPr>
                </a:tc>
                <a:tc>
                  <a:txBody>
                    <a:bodyPr/>
                    <a:lstStyle/>
                    <a:p>
                      <a:pPr marL="85725" indent="-85725"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・居住者以外の個</a:t>
                      </a:r>
                      <a:endPar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・国内源泉所得のみ</a:t>
                      </a:r>
                      <a:endPar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363454926"/>
                  </a:ext>
                </a:extLst>
              </a:tr>
              <a:tr h="923168">
                <a:tc gridSpan="2">
                  <a:txBody>
                    <a:bodyPr/>
                    <a:lstStyle/>
                    <a:p>
                      <a:pPr algn="l"/>
                      <a:r>
                        <a:rPr kumimoji="1" lang="ja-JP" altLang="en-US" sz="1200" dirty="0" smtClean="0">
                          <a:latin typeface="UD デジタル 教科書体 NP-R" panose="02020400000000000000" pitchFamily="18" charset="-128"/>
                          <a:ea typeface="UD デジタル 教科書体 NP-R" panose="02020400000000000000" pitchFamily="18" charset="-128"/>
                        </a:rPr>
                        <a:t>内国法人</a:t>
                      </a:r>
                      <a:endParaRPr kumimoji="1" lang="ja-JP" altLang="en-US" sz="1200" dirty="0">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sz="105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36000" marB="36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1">
                        <a:lumMod val="60000"/>
                        <a:lumOff val="40000"/>
                      </a:schemeClr>
                    </a:solidFill>
                  </a:tcPr>
                </a:tc>
                <a:tc>
                  <a:txBody>
                    <a:bodyPr/>
                    <a:lstStyle/>
                    <a:p>
                      <a:pPr marL="85725" indent="-85725"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・国内に本店又は支店たる事務所を有する法人</a:t>
                      </a:r>
                    </a:p>
                    <a:p>
                      <a:pPr marL="85725" indent="-85725"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　（人格のない社団等を含む）</a:t>
                      </a:r>
                      <a:endPar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marL="88900" indent="-88900"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・国内において支払われる内国法人に係る所得税の課税標準（所得税法第</a:t>
                      </a:r>
                      <a:r>
                        <a:rPr kumimoji="1" lang="en-US" altLang="ja-JP" sz="1100" b="0" dirty="0" smtClean="0">
                          <a:solidFill>
                            <a:schemeClr val="tx1"/>
                          </a:solidFill>
                          <a:latin typeface="UD デジタル 教科書体 NP-R" panose="02020400000000000000" pitchFamily="18" charset="-128"/>
                          <a:ea typeface="UD デジタル 教科書体 NP-R" panose="02020400000000000000" pitchFamily="18" charset="-128"/>
                        </a:rPr>
                        <a:t>174</a:t>
                      </a:r>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条）に掲げる利子等、配当等、給付補てん金、利息、利益、差益、利益の分配金及び賞金</a:t>
                      </a:r>
                    </a:p>
                    <a:p>
                      <a:pPr marL="88900" indent="-88900"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・懸賞金付預貯金等の懸賞金等（租税特別措置法第</a:t>
                      </a:r>
                      <a:r>
                        <a:rPr kumimoji="1" lang="en-US" altLang="ja-JP" sz="1100" b="0" dirty="0" smtClean="0">
                          <a:solidFill>
                            <a:schemeClr val="tx1"/>
                          </a:solidFill>
                          <a:latin typeface="UD デジタル 教科書体 NP-R" panose="02020400000000000000" pitchFamily="18" charset="-128"/>
                          <a:ea typeface="UD デジタル 教科書体 NP-R" panose="02020400000000000000" pitchFamily="18" charset="-128"/>
                        </a:rPr>
                        <a:t>41</a:t>
                      </a:r>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条の</a:t>
                      </a:r>
                      <a:r>
                        <a:rPr kumimoji="1" lang="en-US" altLang="ja-JP" sz="1100" b="0" dirty="0" smtClean="0">
                          <a:solidFill>
                            <a:schemeClr val="tx1"/>
                          </a:solidFill>
                          <a:latin typeface="UD デジタル 教科書体 NP-R" panose="02020400000000000000" pitchFamily="18" charset="-128"/>
                          <a:ea typeface="UD デジタル 教科書体 NP-R" panose="02020400000000000000" pitchFamily="18" charset="-128"/>
                        </a:rPr>
                        <a:t>9</a:t>
                      </a:r>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a:t>
                      </a:r>
                    </a:p>
                    <a:p>
                      <a:pPr marL="88900" indent="-88900"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・割引債の償還差益（租税特別措置法第</a:t>
                      </a:r>
                      <a:r>
                        <a:rPr kumimoji="1" lang="en-US" altLang="ja-JP" sz="1100" b="0" dirty="0" smtClean="0">
                          <a:solidFill>
                            <a:schemeClr val="tx1"/>
                          </a:solidFill>
                          <a:latin typeface="UD デジタル 教科書体 NP-R" panose="02020400000000000000" pitchFamily="18" charset="-128"/>
                          <a:ea typeface="UD デジタル 教科書体 NP-R" panose="02020400000000000000" pitchFamily="18" charset="-128"/>
                        </a:rPr>
                        <a:t>41</a:t>
                      </a:r>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条の</a:t>
                      </a:r>
                      <a:r>
                        <a:rPr kumimoji="1" lang="en-US" altLang="ja-JP" sz="1100" b="0" dirty="0" smtClean="0">
                          <a:solidFill>
                            <a:schemeClr val="tx1"/>
                          </a:solidFill>
                          <a:latin typeface="UD デジタル 教科書体 NP-R" panose="02020400000000000000" pitchFamily="18" charset="-128"/>
                          <a:ea typeface="UD デジタル 教科書体 NP-R" panose="02020400000000000000" pitchFamily="18" charset="-128"/>
                        </a:rPr>
                        <a:t>12</a:t>
                      </a:r>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a:t>
                      </a:r>
                      <a:endPar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168541287"/>
                  </a:ext>
                </a:extLst>
              </a:tr>
              <a:tr h="493024">
                <a:tc gridSpan="2">
                  <a:txBody>
                    <a:bodyPr/>
                    <a:lstStyle/>
                    <a:p>
                      <a:pPr algn="l"/>
                      <a:r>
                        <a:rPr kumimoji="1" lang="ja-JP" altLang="en-US" sz="1200" dirty="0" smtClean="0">
                          <a:latin typeface="UD デジタル 教科書体 NP-R" panose="02020400000000000000" pitchFamily="18" charset="-128"/>
                          <a:ea typeface="UD デジタル 教科書体 NP-R" panose="02020400000000000000" pitchFamily="18" charset="-128"/>
                        </a:rPr>
                        <a:t>外国法人</a:t>
                      </a:r>
                      <a:endParaRPr kumimoji="1" lang="ja-JP" altLang="en-US" sz="1200" dirty="0">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sz="105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36000" marB="36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・内国法人以外の法人</a:t>
                      </a:r>
                    </a:p>
                    <a:p>
                      <a:pPr marL="85725" indent="-85725"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　（人格のない社団等を含む）</a:t>
                      </a:r>
                      <a:endPar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・国内源泉所得のうち特定のもの</a:t>
                      </a:r>
                    </a:p>
                    <a:p>
                      <a:pPr indent="-457200"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・懸賞金付預貯金等の懸賞金等</a:t>
                      </a:r>
                    </a:p>
                    <a:p>
                      <a:pPr indent="-457200" algn="l"/>
                      <a:r>
                        <a:rPr kumimoji="1" lang="ja-JP" altLang="en-US" sz="1100" b="0" dirty="0" smtClean="0">
                          <a:solidFill>
                            <a:schemeClr val="tx1"/>
                          </a:solidFill>
                          <a:latin typeface="UD デジタル 教科書体 NP-R" panose="02020400000000000000" pitchFamily="18" charset="-128"/>
                          <a:ea typeface="UD デジタル 教科書体 NP-R" panose="02020400000000000000" pitchFamily="18" charset="-128"/>
                        </a:rPr>
                        <a:t>・割引債の償還差益</a:t>
                      </a:r>
                      <a:endPar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030289105"/>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26853481"/>
              </p:ext>
            </p:extLst>
          </p:nvPr>
        </p:nvGraphicFramePr>
        <p:xfrm>
          <a:off x="179512" y="3166363"/>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smtClean="0">
                          <a:solidFill>
                            <a:schemeClr val="accent2">
                              <a:lumMod val="75000"/>
                            </a:schemeClr>
                          </a:solidFill>
                          <a:latin typeface="HGSｺﾞｼｯｸE" panose="020B0900000000000000" pitchFamily="50" charset="-128"/>
                          <a:ea typeface="HGSｺﾞｼｯｸE" panose="020B0900000000000000" pitchFamily="50" charset="-128"/>
                        </a:rPr>
                        <a:t>３．納税義務者と課税所得の範囲</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2734519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smtClean="0">
                <a:latin typeface="UD デジタル 教科書体 NP-R" panose="02020400000000000000" pitchFamily="18" charset="-128"/>
                <a:ea typeface="UD デジタル 教科書体 NP-R" panose="02020400000000000000" pitchFamily="18" charset="-128"/>
              </a:rPr>
              <a:t> ２．所得税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sp>
        <p:nvSpPr>
          <p:cNvPr id="9" name="正方形/長方形 8"/>
          <p:cNvSpPr/>
          <p:nvPr/>
        </p:nvSpPr>
        <p:spPr>
          <a:xfrm>
            <a:off x="443542" y="529124"/>
            <a:ext cx="8256917" cy="4196020"/>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居住者と非居住者</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個人納税者は、所得税法上「居住者」と「非居住者」に区分されます。居住者は、「非永住者以外の居住者」と「非永住者」の二つに分かれます。</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複数の滞在地がある人の居住者と非居住者の判断基準（客観的事実）</a:t>
            </a:r>
            <a:r>
              <a:rPr lang="en-US" altLang="ja-JP" sz="1400" dirty="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① 住居がどこにあるか</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② どこで職業についているか</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③ 資産がどこに存在するか</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④ 生計を一にする配偶者等の親族がどこに住んでいるか</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⑤ 国籍</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法人は、「内国法人」と「外国法人」に区分されます。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・内国法人 </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国内に本店又は主たる事務所を有する法人。公共法人、公益法人等、協同組合等、</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人格のない社団等及び普通法人に区分しています。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・外国法人 </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内国法人以外の法人。人格のない社団等及び普通法人に区分しています。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外国法人の子会社等で日本に設立された外資系法人は内国法人となります。</a:t>
            </a:r>
          </a:p>
        </p:txBody>
      </p:sp>
      <p:sp>
        <p:nvSpPr>
          <p:cNvPr id="10" name="正方形/長方形 9"/>
          <p:cNvSpPr/>
          <p:nvPr/>
        </p:nvSpPr>
        <p:spPr>
          <a:xfrm>
            <a:off x="443542" y="5018110"/>
            <a:ext cx="8256917" cy="348813"/>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非居住者及び外国法人への課税</a:t>
            </a:r>
          </a:p>
        </p:txBody>
      </p:sp>
      <p:graphicFrame>
        <p:nvGraphicFramePr>
          <p:cNvPr id="11" name="表 10"/>
          <p:cNvGraphicFramePr>
            <a:graphicFrameLocks noGrp="1"/>
          </p:cNvGraphicFramePr>
          <p:nvPr>
            <p:extLst>
              <p:ext uri="{D42A27DB-BD31-4B8C-83A1-F6EECF244321}">
                <p14:modId xmlns:p14="http://schemas.microsoft.com/office/powerpoint/2010/main" val="1908707594"/>
              </p:ext>
            </p:extLst>
          </p:nvPr>
        </p:nvGraphicFramePr>
        <p:xfrm>
          <a:off x="609600" y="5402149"/>
          <a:ext cx="7514795" cy="1195203"/>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1754155">
                  <a:extLst>
                    <a:ext uri="{9D8B030D-6E8A-4147-A177-3AD203B41FA5}">
                      <a16:colId xmlns:a16="http://schemas.microsoft.com/office/drawing/2014/main" val="3472081352"/>
                    </a:ext>
                  </a:extLst>
                </a:gridCol>
                <a:gridCol w="2880320">
                  <a:extLst>
                    <a:ext uri="{9D8B030D-6E8A-4147-A177-3AD203B41FA5}">
                      <a16:colId xmlns:a16="http://schemas.microsoft.com/office/drawing/2014/main" val="2520717734"/>
                    </a:ext>
                  </a:extLst>
                </a:gridCol>
                <a:gridCol w="2880320">
                  <a:extLst>
                    <a:ext uri="{9D8B030D-6E8A-4147-A177-3AD203B41FA5}">
                      <a16:colId xmlns:a16="http://schemas.microsoft.com/office/drawing/2014/main" val="3099535148"/>
                    </a:ext>
                  </a:extLst>
                </a:gridCol>
              </a:tblGrid>
              <a:tr h="319939">
                <a:tc>
                  <a:txBody>
                    <a:bodyPr/>
                    <a:lstStyle/>
                    <a:p>
                      <a:pPr algn="ctr">
                        <a:spcAft>
                          <a:spcPts val="0"/>
                        </a:spcAft>
                      </a:pPr>
                      <a:r>
                        <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rPr>
                        <a:t>日本での所得の有無</a:t>
                      </a:r>
                      <a:endPar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R w="12700" cap="flat" cmpd="sng" algn="ctr">
                      <a:solidFill>
                        <a:schemeClr val="accent1"/>
                      </a:solidFill>
                      <a:prstDash val="solid"/>
                      <a:round/>
                      <a:headEnd type="none" w="med" len="med"/>
                      <a:tailEnd type="none" w="med" len="med"/>
                    </a:lnR>
                    <a:solidFill>
                      <a:schemeClr val="accent1">
                        <a:lumMod val="60000"/>
                        <a:lumOff val="40000"/>
                      </a:schemeClr>
                    </a:solidFill>
                  </a:tcPr>
                </a:tc>
                <a:tc>
                  <a:txBody>
                    <a:bodyPr/>
                    <a:lstStyle/>
                    <a:p>
                      <a:pPr algn="ctr">
                        <a:spcAft>
                          <a:spcPts val="0"/>
                        </a:spcAft>
                      </a:pPr>
                      <a:r>
                        <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rPr>
                        <a:t>所在地国との租税条約締結の有無</a:t>
                      </a:r>
                      <a:endPar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1">
                        <a:lumMod val="60000"/>
                        <a:lumOff val="40000"/>
                      </a:schemeClr>
                    </a:solidFill>
                  </a:tcPr>
                </a:tc>
                <a:tc>
                  <a:txBody>
                    <a:bodyPr/>
                    <a:lstStyle/>
                    <a:p>
                      <a:pPr algn="ctr">
                        <a:spcAft>
                          <a:spcPts val="0"/>
                        </a:spcAft>
                      </a:pPr>
                      <a:r>
                        <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rPr>
                        <a:t>課税の適用関係</a:t>
                      </a:r>
                      <a:endPar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solidFill>
                      <a:schemeClr val="accent1">
                        <a:lumMod val="60000"/>
                        <a:lumOff val="40000"/>
                      </a:schemeClr>
                    </a:solidFill>
                  </a:tcPr>
                </a:tc>
                <a:extLst>
                  <a:ext uri="{0D108BD9-81ED-4DB2-BD59-A6C34878D82A}">
                    <a16:rowId xmlns:a16="http://schemas.microsoft.com/office/drawing/2014/main" val="1572511533"/>
                  </a:ext>
                </a:extLst>
              </a:tr>
              <a:tr h="288032">
                <a:tc rowSpan="2">
                  <a:txBody>
                    <a:bodyPr/>
                    <a:lstStyle/>
                    <a:p>
                      <a:pPr algn="ctr"/>
                      <a:r>
                        <a:rPr kumimoji="1" lang="ja-JP" altLang="en-US" sz="1300" b="0" dirty="0" smtClean="0">
                          <a:solidFill>
                            <a:schemeClr val="tx1"/>
                          </a:solidFill>
                          <a:latin typeface="UD デジタル 教科書体 N-R" panose="02020400000000000000" pitchFamily="17" charset="-128"/>
                          <a:ea typeface="UD デジタル 教科書体 N-R" panose="02020400000000000000" pitchFamily="17" charset="-128"/>
                        </a:rPr>
                        <a:t>有</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48000" marR="48000" marT="48000" marB="48000" anchor="ctr">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sz="1300" b="0" kern="100" dirty="0">
                          <a:effectLst/>
                          <a:latin typeface="UD デジタル 教科書体 NP-R" panose="02020400000000000000" pitchFamily="18" charset="-128"/>
                          <a:ea typeface="UD デジタル 教科書体 NP-R" panose="02020400000000000000" pitchFamily="18" charset="-128"/>
                        </a:rPr>
                        <a:t>有</a:t>
                      </a:r>
                      <a:endParaRPr lang="ja-JP" sz="13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algn="ctr">
                        <a:spcAft>
                          <a:spcPts val="0"/>
                        </a:spcAft>
                      </a:pPr>
                      <a:r>
                        <a:rPr lang="ja-JP" sz="1300" b="0" kern="100" dirty="0">
                          <a:effectLst/>
                          <a:latin typeface="UD デジタル 教科書体 NP-R" panose="02020400000000000000" pitchFamily="18" charset="-128"/>
                          <a:ea typeface="UD デジタル 教科書体 NP-R" panose="02020400000000000000" pitchFamily="18" charset="-128"/>
                        </a:rPr>
                        <a:t>租税条約を適用</a:t>
                      </a:r>
                      <a:endParaRPr lang="ja-JP" sz="13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100059715"/>
                  </a:ext>
                </a:extLst>
              </a:tr>
              <a:tr h="288032">
                <a:tc vMerge="1">
                  <a:txBody>
                    <a:bodyPr/>
                    <a:lstStyle/>
                    <a:p>
                      <a:endParaRPr lang="ja-JP" altLang="en-US" sz="1000" b="0"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sz="1300" b="0" kern="100" dirty="0">
                          <a:effectLst/>
                          <a:latin typeface="UD デジタル 教科書体 NP-R" panose="02020400000000000000" pitchFamily="18" charset="-128"/>
                          <a:ea typeface="UD デジタル 教科書体 NP-R" panose="02020400000000000000" pitchFamily="18" charset="-128"/>
                        </a:rPr>
                        <a:t>無</a:t>
                      </a:r>
                      <a:endParaRPr lang="ja-JP" sz="13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algn="ctr">
                        <a:spcAft>
                          <a:spcPts val="0"/>
                        </a:spcAft>
                      </a:pPr>
                      <a:r>
                        <a:rPr lang="ja-JP" sz="1300" b="0" kern="100" dirty="0">
                          <a:effectLst/>
                          <a:latin typeface="UD デジタル 教科書体 NP-R" panose="02020400000000000000" pitchFamily="18" charset="-128"/>
                          <a:ea typeface="UD デジタル 教科書体 NP-R" panose="02020400000000000000" pitchFamily="18" charset="-128"/>
                        </a:rPr>
                        <a:t>国内税法を適用</a:t>
                      </a:r>
                      <a:endParaRPr lang="ja-JP" sz="13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765907090"/>
                  </a:ext>
                </a:extLst>
              </a:tr>
              <a:tr h="299200">
                <a:tc>
                  <a:txBody>
                    <a:bodyPr/>
                    <a:lstStyle/>
                    <a:p>
                      <a:pPr algn="ctr"/>
                      <a:r>
                        <a:rPr kumimoji="1" lang="ja-JP" altLang="en-US" sz="1300" b="0" dirty="0" smtClean="0">
                          <a:latin typeface="UD デジタル 教科書体 N-R" panose="02020400000000000000" pitchFamily="17" charset="-128"/>
                          <a:ea typeface="UD デジタル 教科書体 N-R" panose="02020400000000000000" pitchFamily="17" charset="-128"/>
                        </a:rPr>
                        <a:t>無</a:t>
                      </a:r>
                      <a:endParaRPr kumimoji="1" lang="ja-JP" altLang="en-US" sz="1300" b="0" dirty="0">
                        <a:latin typeface="UD デジタル 教科書体 N-R" panose="02020400000000000000" pitchFamily="17" charset="-128"/>
                        <a:ea typeface="UD デジタル 教科書体 N-R" panose="02020400000000000000" pitchFamily="17" charset="-128"/>
                      </a:endParaRPr>
                    </a:p>
                  </a:txBody>
                  <a:tcPr marL="4800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300" b="0" kern="100">
                          <a:effectLst/>
                          <a:latin typeface="UD デジタル 教科書体 NP-R" panose="02020400000000000000" pitchFamily="18" charset="-128"/>
                          <a:ea typeface="UD デジタル 教科書体 NP-R" panose="02020400000000000000" pitchFamily="18" charset="-128"/>
                        </a:rPr>
                        <a:t>-</a:t>
                      </a:r>
                      <a:endParaRPr lang="ja-JP" sz="1300" b="0" kern="10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algn="ctr">
                        <a:spcAft>
                          <a:spcPts val="0"/>
                        </a:spcAft>
                      </a:pPr>
                      <a:r>
                        <a:rPr lang="ja-JP" sz="1300" b="0" kern="100" dirty="0">
                          <a:effectLst/>
                          <a:latin typeface="UD デジタル 教科書体 NP-R" panose="02020400000000000000" pitchFamily="18" charset="-128"/>
                          <a:ea typeface="UD デジタル 教科書体 NP-R" panose="02020400000000000000" pitchFamily="18" charset="-128"/>
                        </a:rPr>
                        <a:t>課税なし</a:t>
                      </a:r>
                      <a:endParaRPr lang="ja-JP" sz="13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548947574"/>
                  </a:ext>
                </a:extLst>
              </a:tr>
            </a:tbl>
          </a:graphicData>
        </a:graphic>
      </p:graphicFrame>
    </p:spTree>
    <p:extLst>
      <p:ext uri="{BB962C8B-B14F-4D97-AF65-F5344CB8AC3E}">
        <p14:creationId xmlns:p14="http://schemas.microsoft.com/office/powerpoint/2010/main" val="3044956148"/>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4554</TotalTime>
  <Words>3862</Words>
  <Application>Microsoft Office PowerPoint</Application>
  <PresentationFormat>画面に合わせる (4:3)</PresentationFormat>
  <Paragraphs>827</Paragraphs>
  <Slides>31</Slides>
  <Notes>0</Notes>
  <HiddenSlides>0</HiddenSlides>
  <MMClips>0</MMClips>
  <ScaleCrop>false</ScaleCrop>
  <HeadingPairs>
    <vt:vector size="6" baseType="variant">
      <vt:variant>
        <vt:lpstr>使用されているフォント</vt:lpstr>
      </vt:variant>
      <vt:variant>
        <vt:i4>17</vt:i4>
      </vt:variant>
      <vt:variant>
        <vt:lpstr>テーマ</vt:lpstr>
      </vt:variant>
      <vt:variant>
        <vt:i4>1</vt:i4>
      </vt:variant>
      <vt:variant>
        <vt:lpstr>スライド タイトル</vt:lpstr>
      </vt:variant>
      <vt:variant>
        <vt:i4>31</vt:i4>
      </vt:variant>
    </vt:vector>
  </HeadingPairs>
  <TitlesOfParts>
    <vt:vector size="49" baseType="lpstr">
      <vt:lpstr>HGPｺﾞｼｯｸE</vt:lpstr>
      <vt:lpstr>HGPｺﾞｼｯｸM</vt:lpstr>
      <vt:lpstr>HGP明朝E</vt:lpstr>
      <vt:lpstr>HGSｺﾞｼｯｸE</vt:lpstr>
      <vt:lpstr>HGSｺﾞｼｯｸM</vt:lpstr>
      <vt:lpstr>HG丸ｺﾞｼｯｸM-PRO</vt:lpstr>
      <vt:lpstr>ＭＳ Ｐゴシック</vt:lpstr>
      <vt:lpstr>UD デジタル 教科書体 NP-R</vt:lpstr>
      <vt:lpstr>UD デジタル 教科書体 N-R</vt:lpstr>
      <vt:lpstr>メイリオ</vt:lpstr>
      <vt:lpstr>Arial</vt:lpstr>
      <vt:lpstr>Calibri</vt:lpstr>
      <vt:lpstr>Century</vt:lpstr>
      <vt:lpstr>Constantia</vt:lpstr>
      <vt:lpstr>Symbol</vt:lpstr>
      <vt:lpstr>Trebuchet MS</vt:lpstr>
      <vt:lpstr>Wingdings 3</vt:lpstr>
      <vt:lpstr>ファセット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大学生向け 講義用テキスト</dc:title>
  <dc:creator>髙橋 正人</dc:creator>
  <cp:lastModifiedBy>髙橋 正人</cp:lastModifiedBy>
  <cp:revision>281</cp:revision>
  <cp:lastPrinted>2019-04-10T01:52:38Z</cp:lastPrinted>
  <dcterms:created xsi:type="dcterms:W3CDTF">2016-04-20T01:30:34Z</dcterms:created>
  <dcterms:modified xsi:type="dcterms:W3CDTF">2019-06-17T07:48:57Z</dcterms:modified>
</cp:coreProperties>
</file>