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notesMasterIdLst>
    <p:notesMasterId r:id="rId33"/>
  </p:notesMasterIdLst>
  <p:handoutMasterIdLst>
    <p:handoutMasterId r:id="rId34"/>
  </p:handoutMasterIdLst>
  <p:sldIdLst>
    <p:sldId id="256" r:id="rId2"/>
    <p:sldId id="303" r:id="rId3"/>
    <p:sldId id="302" r:id="rId4"/>
    <p:sldId id="326" r:id="rId5"/>
    <p:sldId id="304" r:id="rId6"/>
    <p:sldId id="305" r:id="rId7"/>
    <p:sldId id="329" r:id="rId8"/>
    <p:sldId id="306" r:id="rId9"/>
    <p:sldId id="330" r:id="rId10"/>
    <p:sldId id="332" r:id="rId11"/>
    <p:sldId id="331" r:id="rId12"/>
    <p:sldId id="327" r:id="rId13"/>
    <p:sldId id="333" r:id="rId14"/>
    <p:sldId id="307" r:id="rId15"/>
    <p:sldId id="334" r:id="rId16"/>
    <p:sldId id="308" r:id="rId17"/>
    <p:sldId id="335" r:id="rId18"/>
    <p:sldId id="336" r:id="rId19"/>
    <p:sldId id="337" r:id="rId20"/>
    <p:sldId id="309" r:id="rId21"/>
    <p:sldId id="338" r:id="rId22"/>
    <p:sldId id="339" r:id="rId23"/>
    <p:sldId id="340" r:id="rId24"/>
    <p:sldId id="341" r:id="rId25"/>
    <p:sldId id="342" r:id="rId26"/>
    <p:sldId id="343" r:id="rId27"/>
    <p:sldId id="344" r:id="rId28"/>
    <p:sldId id="345" r:id="rId29"/>
    <p:sldId id="325" r:id="rId30"/>
    <p:sldId id="300" r:id="rId31"/>
    <p:sldId id="311" r:id="rId32"/>
  </p:sldIdLst>
  <p:sldSz cx="9144000" cy="6858000" type="screen4x3"/>
  <p:notesSz cx="987266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FFACC"/>
    <a:srgbClr val="D5EDA2"/>
    <a:srgbClr val="00A249"/>
    <a:srgbClr val="FFE389"/>
    <a:srgbClr val="F2F5D7"/>
    <a:srgbClr val="D2E7A9"/>
    <a:srgbClr val="E8F3D4"/>
    <a:srgbClr val="FFB9B9"/>
    <a:srgbClr val="69E4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4660"/>
  </p:normalViewPr>
  <p:slideViewPr>
    <p:cSldViewPr>
      <p:cViewPr varScale="1">
        <p:scale>
          <a:sx n="84" d="100"/>
          <a:sy n="84" d="100"/>
        </p:scale>
        <p:origin x="1397"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概算額</c:v>
                </c:pt>
              </c:strCache>
            </c:strRef>
          </c:tx>
          <c:spPr>
            <a:solidFill>
              <a:srgbClr val="FF9999"/>
            </a:solidFill>
          </c:spPr>
          <c:dPt>
            <c:idx val="0"/>
            <c:bubble3D val="0"/>
            <c:spPr>
              <a:solidFill>
                <a:srgbClr val="FAC090"/>
              </a:solidFill>
            </c:spPr>
            <c:extLst>
              <c:ext xmlns:c16="http://schemas.microsoft.com/office/drawing/2014/chart" uri="{C3380CC4-5D6E-409C-BE32-E72D297353CC}">
                <c16:uniqueId val="{00000001-C30C-4790-B9AC-7815304B706C}"/>
              </c:ext>
            </c:extLst>
          </c:dPt>
          <c:dPt>
            <c:idx val="1"/>
            <c:bubble3D val="0"/>
            <c:spPr>
              <a:solidFill>
                <a:srgbClr val="93CDDD"/>
              </a:solidFill>
            </c:spPr>
            <c:extLst>
              <c:ext xmlns:c16="http://schemas.microsoft.com/office/drawing/2014/chart" uri="{C3380CC4-5D6E-409C-BE32-E72D297353CC}">
                <c16:uniqueId val="{00000003-C30C-4790-B9AC-7815304B706C}"/>
              </c:ext>
            </c:extLst>
          </c:dPt>
          <c:dPt>
            <c:idx val="2"/>
            <c:bubble3D val="0"/>
            <c:spPr>
              <a:solidFill>
                <a:srgbClr val="DCE6F2"/>
              </a:solidFill>
            </c:spPr>
            <c:extLst>
              <c:ext xmlns:c16="http://schemas.microsoft.com/office/drawing/2014/chart" uri="{C3380CC4-5D6E-409C-BE32-E72D297353CC}">
                <c16:uniqueId val="{00000005-C30C-4790-B9AC-7815304B706C}"/>
              </c:ext>
            </c:extLst>
          </c:dPt>
          <c:dPt>
            <c:idx val="4"/>
            <c:bubble3D val="0"/>
            <c:spPr>
              <a:solidFill>
                <a:srgbClr val="C3D69B"/>
              </a:solidFill>
            </c:spPr>
            <c:extLst>
              <c:ext xmlns:c16="http://schemas.microsoft.com/office/drawing/2014/chart" uri="{C3380CC4-5D6E-409C-BE32-E72D297353CC}">
                <c16:uniqueId val="{00000007-C30C-4790-B9AC-7815304B706C}"/>
              </c:ext>
            </c:extLst>
          </c:dPt>
          <c:dPt>
            <c:idx val="5"/>
            <c:bubble3D val="0"/>
            <c:spPr>
              <a:solidFill>
                <a:srgbClr val="CCC1DA"/>
              </a:solidFill>
            </c:spPr>
            <c:extLst>
              <c:ext xmlns:c16="http://schemas.microsoft.com/office/drawing/2014/chart" uri="{C3380CC4-5D6E-409C-BE32-E72D297353CC}">
                <c16:uniqueId val="{00000009-C30C-4790-B9AC-7815304B706C}"/>
              </c:ext>
            </c:extLst>
          </c:dPt>
          <c:dPt>
            <c:idx val="6"/>
            <c:bubble3D val="0"/>
            <c:spPr>
              <a:solidFill>
                <a:srgbClr val="C6D9F1"/>
              </a:solidFill>
            </c:spPr>
            <c:extLst>
              <c:ext xmlns:c16="http://schemas.microsoft.com/office/drawing/2014/chart" uri="{C3380CC4-5D6E-409C-BE32-E72D297353CC}">
                <c16:uniqueId val="{0000000B-C30C-4790-B9AC-7815304B706C}"/>
              </c:ext>
            </c:extLst>
          </c:dPt>
          <c:dLbls>
            <c:dLbl>
              <c:idx val="2"/>
              <c:layout>
                <c:manualLayout>
                  <c:x val="-0.18022042181069958"/>
                  <c:y val="-1.7153806584362261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C30C-4790-B9AC-7815304B706C}"/>
                </c:ext>
              </c:extLst>
            </c:dLbl>
            <c:dLbl>
              <c:idx val="3"/>
              <c:layout>
                <c:manualLayout>
                  <c:x val="0.12085905349794238"/>
                  <c:y val="-3.2385802469135742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C-C30C-4790-B9AC-7815304B706C}"/>
                </c:ext>
              </c:extLst>
            </c:dLbl>
            <c:dLbl>
              <c:idx val="4"/>
              <c:layout>
                <c:manualLayout>
                  <c:x val="-0.12086080047755332"/>
                  <c:y val="9.9955162510072942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C30C-4790-B9AC-7815304B706C}"/>
                </c:ext>
              </c:extLst>
            </c:dLbl>
            <c:dLbl>
              <c:idx val="5"/>
              <c:layout>
                <c:manualLayout>
                  <c:x val="2.6780383352800821E-2"/>
                  <c:y val="-7.3881502734315322E-4"/>
                </c:manualLayout>
              </c:layout>
              <c:numFmt formatCode="&quot;約&quot;0%" sourceLinked="0"/>
              <c:spPr>
                <a:noFill/>
                <a:ln>
                  <a:noFill/>
                </a:ln>
                <a:effectLst/>
              </c:spPr>
              <c:txPr>
                <a:bodyPr wrap="square" lIns="38100" tIns="19050" rIns="38100" bIns="19050" anchor="ctr">
                  <a:noAutofit/>
                </a:bodyPr>
                <a:lstStyle/>
                <a:p>
                  <a:pPr>
                    <a:defRPr sz="14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252057613168725"/>
                      <c:h val="0.18161522633744853"/>
                    </c:manualLayout>
                  </c15:layout>
                </c:ext>
                <c:ext xmlns:c16="http://schemas.microsoft.com/office/drawing/2014/chart" uri="{C3380CC4-5D6E-409C-BE32-E72D297353CC}">
                  <c16:uniqueId val="{00000009-C30C-4790-B9AC-7815304B706C}"/>
                </c:ext>
              </c:extLst>
            </c:dLbl>
            <c:dLbl>
              <c:idx val="6"/>
              <c:layout>
                <c:manualLayout>
                  <c:x val="5.7327160493827162E-2"/>
                  <c:y val="0.12628575102880654"/>
                </c:manualLayout>
              </c:layout>
              <c:numFmt formatCode="&quot;約&quot;0%" sourceLinked="0"/>
              <c:spPr>
                <a:noFill/>
                <a:ln>
                  <a:noFill/>
                </a:ln>
                <a:effectLst/>
              </c:spPr>
              <c:txPr>
                <a:bodyPr wrap="square" lIns="38100" tIns="19050" rIns="38100" bIns="19050" anchor="ctr">
                  <a:spAutoFit/>
                </a:bodyPr>
                <a:lstStyle/>
                <a:p>
                  <a:pPr>
                    <a:defRPr sz="12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C30C-4790-B9AC-7815304B706C}"/>
                </c:ext>
              </c:extLst>
            </c:dLbl>
            <c:numFmt formatCode="&quot;約&quot;0%" sourceLinked="0"/>
            <c:spPr>
              <a:noFill/>
              <a:ln>
                <a:noFill/>
              </a:ln>
              <a:effectLst/>
            </c:spPr>
            <c:txPr>
              <a:bodyPr wrap="square" lIns="38100" tIns="19050" rIns="38100" bIns="19050" anchor="ctr">
                <a:spAutoFit/>
              </a:bodyPr>
              <a:lstStyle/>
              <a:p>
                <a:pPr>
                  <a:defRPr sz="14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Sheet1!$A$2:$A$8</c:f>
              <c:strCache>
                <c:ptCount val="7"/>
                <c:pt idx="0">
                  <c:v>所得税</c:v>
                </c:pt>
                <c:pt idx="1">
                  <c:v>法人税</c:v>
                </c:pt>
                <c:pt idx="2">
                  <c:v>相続税</c:v>
                </c:pt>
                <c:pt idx="3">
                  <c:v>消費税</c:v>
                </c:pt>
                <c:pt idx="4">
                  <c:v>酒税</c:v>
                </c:pt>
                <c:pt idx="5">
                  <c:v>揮発油税</c:v>
                </c:pt>
                <c:pt idx="6">
                  <c:v>その他</c:v>
                </c:pt>
              </c:strCache>
            </c:strRef>
          </c:cat>
          <c:val>
            <c:numRef>
              <c:f>Sheet1!$B$2:$B$8</c:f>
              <c:numCache>
                <c:formatCode>General</c:formatCode>
                <c:ptCount val="7"/>
                <c:pt idx="0">
                  <c:v>210480</c:v>
                </c:pt>
                <c:pt idx="1">
                  <c:v>146020</c:v>
                </c:pt>
                <c:pt idx="2">
                  <c:v>27760</c:v>
                </c:pt>
                <c:pt idx="3">
                  <c:v>233840</c:v>
                </c:pt>
                <c:pt idx="4">
                  <c:v>11800</c:v>
                </c:pt>
                <c:pt idx="5">
                  <c:v>19990</c:v>
                </c:pt>
                <c:pt idx="6">
                  <c:v>44510</c:v>
                </c:pt>
              </c:numCache>
            </c:numRef>
          </c:val>
          <c:extLst>
            <c:ext xmlns:c16="http://schemas.microsoft.com/office/drawing/2014/chart" uri="{C3380CC4-5D6E-409C-BE32-E72D297353CC}">
              <c16:uniqueId val="{0000000D-C30C-4790-B9AC-7815304B706C}"/>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12918934933155"/>
          <c:y val="5.7902295575261588E-2"/>
          <c:w val="0.82293518312780056"/>
          <c:h val="0.88419540884947678"/>
        </c:manualLayout>
      </c:layout>
      <c:pieChart>
        <c:varyColors val="1"/>
        <c:ser>
          <c:idx val="0"/>
          <c:order val="0"/>
          <c:tx>
            <c:strRef>
              <c:f>Sheet1!$B$1</c:f>
              <c:strCache>
                <c:ptCount val="1"/>
                <c:pt idx="0">
                  <c:v>売上高</c:v>
                </c:pt>
              </c:strCache>
            </c:strRef>
          </c:tx>
          <c:spPr>
            <a:solidFill>
              <a:srgbClr val="FFCCFF"/>
            </a:solidFill>
          </c:spPr>
          <c:dPt>
            <c:idx val="0"/>
            <c:bubble3D val="0"/>
            <c:spPr>
              <a:solidFill>
                <a:srgbClr val="FF99FF"/>
              </a:solidFill>
              <a:ln w="22225">
                <a:solidFill>
                  <a:schemeClr val="bg1"/>
                </a:solidFill>
              </a:ln>
            </c:spPr>
            <c:extLst>
              <c:ext xmlns:c16="http://schemas.microsoft.com/office/drawing/2014/chart" uri="{C3380CC4-5D6E-409C-BE32-E72D297353CC}">
                <c16:uniqueId val="{00000001-A069-4753-ACD4-F320BB5E6725}"/>
              </c:ext>
            </c:extLst>
          </c:dPt>
          <c:dPt>
            <c:idx val="1"/>
            <c:bubble3D val="0"/>
            <c:spPr>
              <a:solidFill>
                <a:srgbClr val="00B0F0"/>
              </a:solidFill>
              <a:ln w="22225">
                <a:solidFill>
                  <a:schemeClr val="bg1"/>
                </a:solidFill>
              </a:ln>
            </c:spPr>
            <c:extLst>
              <c:ext xmlns:c16="http://schemas.microsoft.com/office/drawing/2014/chart" uri="{C3380CC4-5D6E-409C-BE32-E72D297353CC}">
                <c16:uniqueId val="{00000003-A069-4753-ACD4-F320BB5E6725}"/>
              </c:ext>
            </c:extLst>
          </c:dPt>
          <c:cat>
            <c:strRef>
              <c:f>Sheet1!$A$2:$A$3</c:f>
              <c:strCache>
                <c:ptCount val="2"/>
                <c:pt idx="0">
                  <c:v>直接税</c:v>
                </c:pt>
                <c:pt idx="1">
                  <c:v>間接税</c:v>
                </c:pt>
              </c:strCache>
            </c:strRef>
          </c:cat>
          <c:val>
            <c:numRef>
              <c:f>Sheet1!$B$2:$B$3</c:f>
              <c:numCache>
                <c:formatCode>General</c:formatCode>
                <c:ptCount val="2"/>
                <c:pt idx="0">
                  <c:v>55</c:v>
                </c:pt>
                <c:pt idx="1">
                  <c:v>45</c:v>
                </c:pt>
              </c:numCache>
            </c:numRef>
          </c:val>
          <c:extLst>
            <c:ext xmlns:c16="http://schemas.microsoft.com/office/drawing/2014/chart" uri="{C3380CC4-5D6E-409C-BE32-E72D297353CC}">
              <c16:uniqueId val="{00000004-A069-4753-ACD4-F320BB5E6725}"/>
            </c:ext>
          </c:extLst>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6.1339050599272679E-2"/>
          <c:y val="0.10427745473441424"/>
          <c:w val="0.9257561077096127"/>
          <c:h val="0.69365898808886761"/>
        </c:manualLayout>
      </c:layout>
      <c:barChart>
        <c:barDir val="col"/>
        <c:grouping val="clustered"/>
        <c:varyColors val="0"/>
        <c:ser>
          <c:idx val="0"/>
          <c:order val="0"/>
          <c:tx>
            <c:strRef>
              <c:f>Sheet1!$B$1</c:f>
              <c:strCache>
                <c:ptCount val="1"/>
                <c:pt idx="0">
                  <c:v>系列 1</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Sheet1!$A$2:$A$36</c:f>
              <c:strCache>
                <c:ptCount val="35"/>
                <c:pt idx="0">
                  <c:v>平成元</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令和元</c:v>
                </c:pt>
                <c:pt idx="31">
                  <c:v>2</c:v>
                </c:pt>
                <c:pt idx="32">
                  <c:v>3</c:v>
                </c:pt>
                <c:pt idx="33">
                  <c:v>4</c:v>
                </c:pt>
                <c:pt idx="34">
                  <c:v>5</c:v>
                </c:pt>
              </c:strCache>
            </c:strRef>
          </c:cat>
          <c:val>
            <c:numRef>
              <c:f>Sheet1!$B$2:$B$36</c:f>
              <c:numCache>
                <c:formatCode>0.0_ </c:formatCode>
                <c:ptCount val="35"/>
                <c:pt idx="0">
                  <c:v>19</c:v>
                </c:pt>
                <c:pt idx="1">
                  <c:v>18.399999999999999</c:v>
                </c:pt>
                <c:pt idx="2">
                  <c:v>16.600000000000001</c:v>
                </c:pt>
                <c:pt idx="3">
                  <c:v>13.7</c:v>
                </c:pt>
                <c:pt idx="4">
                  <c:v>12.1</c:v>
                </c:pt>
                <c:pt idx="5">
                  <c:v>12.4</c:v>
                </c:pt>
                <c:pt idx="6">
                  <c:v>13.7</c:v>
                </c:pt>
                <c:pt idx="7">
                  <c:v>14.5</c:v>
                </c:pt>
                <c:pt idx="8">
                  <c:v>11.9</c:v>
                </c:pt>
                <c:pt idx="9">
                  <c:v>11.4</c:v>
                </c:pt>
                <c:pt idx="10">
                  <c:v>10.8</c:v>
                </c:pt>
                <c:pt idx="11">
                  <c:v>11.7</c:v>
                </c:pt>
                <c:pt idx="12">
                  <c:v>10.3</c:v>
                </c:pt>
                <c:pt idx="13">
                  <c:v>9.5</c:v>
                </c:pt>
                <c:pt idx="14">
                  <c:v>10.1</c:v>
                </c:pt>
                <c:pt idx="15">
                  <c:v>11.4</c:v>
                </c:pt>
                <c:pt idx="16">
                  <c:v>13.3</c:v>
                </c:pt>
                <c:pt idx="17">
                  <c:v>14.9</c:v>
                </c:pt>
                <c:pt idx="18">
                  <c:v>14.7</c:v>
                </c:pt>
                <c:pt idx="19">
                  <c:v>10</c:v>
                </c:pt>
                <c:pt idx="20">
                  <c:v>6.4</c:v>
                </c:pt>
                <c:pt idx="21">
                  <c:v>9</c:v>
                </c:pt>
                <c:pt idx="22">
                  <c:v>9.4</c:v>
                </c:pt>
                <c:pt idx="23">
                  <c:v>9.8000000000000007</c:v>
                </c:pt>
                <c:pt idx="24">
                  <c:v>10.5</c:v>
                </c:pt>
                <c:pt idx="25">
                  <c:v>11</c:v>
                </c:pt>
                <c:pt idx="26">
                  <c:v>10.8</c:v>
                </c:pt>
                <c:pt idx="27">
                  <c:v>10.3</c:v>
                </c:pt>
                <c:pt idx="28">
                  <c:v>12</c:v>
                </c:pt>
                <c:pt idx="29">
                  <c:v>12.3</c:v>
                </c:pt>
                <c:pt idx="30">
                  <c:v>10.8</c:v>
                </c:pt>
                <c:pt idx="31">
                  <c:v>11.2</c:v>
                </c:pt>
                <c:pt idx="32">
                  <c:v>13.6</c:v>
                </c:pt>
                <c:pt idx="33">
                  <c:v>13.8</c:v>
                </c:pt>
                <c:pt idx="34">
                  <c:v>14.6</c:v>
                </c:pt>
              </c:numCache>
            </c:numRef>
          </c:val>
          <c:extLst>
            <c:ext xmlns:c16="http://schemas.microsoft.com/office/drawing/2014/chart" uri="{C3380CC4-5D6E-409C-BE32-E72D297353CC}">
              <c16:uniqueId val="{00000000-E52C-46E4-B2E4-9A63E4532956}"/>
            </c:ext>
          </c:extLst>
        </c:ser>
        <c:dLbls>
          <c:dLblPos val="outEnd"/>
          <c:showLegendKey val="0"/>
          <c:showVal val="1"/>
          <c:showCatName val="0"/>
          <c:showSerName val="0"/>
          <c:showPercent val="0"/>
          <c:showBubbleSize val="0"/>
        </c:dLbls>
        <c:gapWidth val="150"/>
        <c:axId val="216734336"/>
        <c:axId val="216772992"/>
      </c:barChart>
      <c:catAx>
        <c:axId val="216734336"/>
        <c:scaling>
          <c:orientation val="minMax"/>
        </c:scaling>
        <c:delete val="0"/>
        <c:axPos val="b"/>
        <c:numFmt formatCode="General" sourceLinked="1"/>
        <c:majorTickMark val="out"/>
        <c:minorTickMark val="none"/>
        <c:tickLblPos val="nextTo"/>
        <c:txPr>
          <a:bodyPr rot="0" vert="horz"/>
          <a:lstStyle/>
          <a:p>
            <a:pPr>
              <a:defRPr sz="800"/>
            </a:pPr>
            <a:endParaRPr lang="ja-JP"/>
          </a:p>
        </c:txPr>
        <c:crossAx val="216772992"/>
        <c:crosses val="autoZero"/>
        <c:auto val="1"/>
        <c:lblAlgn val="ctr"/>
        <c:lblOffset val="100"/>
        <c:tickLblSkip val="2"/>
        <c:tickMarkSkip val="1"/>
        <c:noMultiLvlLbl val="0"/>
      </c:catAx>
      <c:valAx>
        <c:axId val="216772992"/>
        <c:scaling>
          <c:orientation val="minMax"/>
        </c:scaling>
        <c:delete val="0"/>
        <c:axPos val="l"/>
        <c:majorGridlines/>
        <c:numFmt formatCode="0.0_ " sourceLinked="1"/>
        <c:majorTickMark val="out"/>
        <c:minorTickMark val="none"/>
        <c:tickLblPos val="nextTo"/>
        <c:crossAx val="216734336"/>
        <c:crosses val="autoZero"/>
        <c:crossBetween val="between"/>
      </c:valAx>
      <c:spPr>
        <a:noFill/>
        <a:ln w="25400">
          <a:noFill/>
        </a:ln>
      </c:spPr>
    </c:plotArea>
    <c:plotVisOnly val="1"/>
    <c:dispBlanksAs val="gap"/>
    <c:showDLblsOverMax val="0"/>
  </c:chart>
  <c:spPr>
    <a:solidFill>
      <a:srgbClr val="FFFFFF">
        <a:alpha val="50196"/>
      </a:srgbClr>
    </a:solidFill>
  </c:spPr>
  <c:txPr>
    <a:bodyPr/>
    <a:lstStyle/>
    <a:p>
      <a:pPr>
        <a:defRPr sz="800">
          <a:latin typeface="+mj-ea"/>
          <a:ea typeface="+mj-ea"/>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2225" y="0"/>
            <a:ext cx="4278155" cy="336789"/>
          </a:xfrm>
          <a:prstGeom prst="rect">
            <a:avLst/>
          </a:prstGeom>
        </p:spPr>
        <p:txBody>
          <a:bodyPr vert="horz" lIns="91440" tIns="45720" rIns="91440" bIns="45720" rtlCol="0"/>
          <a:lstStyle>
            <a:lvl1pPr algn="r">
              <a:defRPr sz="1200"/>
            </a:lvl1pPr>
          </a:lstStyle>
          <a:p>
            <a:fld id="{2D6B19A3-4421-40F8-B0E2-60B57DAE0E1E}" type="datetimeFigureOut">
              <a:rPr kumimoji="1" lang="ja-JP" altLang="en-US" smtClean="0"/>
              <a:t>2023/4/27</a:t>
            </a:fld>
            <a:endParaRPr kumimoji="1" lang="ja-JP" altLang="en-US"/>
          </a:p>
        </p:txBody>
      </p:sp>
      <p:sp>
        <p:nvSpPr>
          <p:cNvPr id="4" name="フッター プレースホルダー 3"/>
          <p:cNvSpPr>
            <a:spLocks noGrp="1"/>
          </p:cNvSpPr>
          <p:nvPr>
            <p:ph type="ftr" sz="quarter" idx="2"/>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2225" y="6397805"/>
            <a:ext cx="4278155" cy="336789"/>
          </a:xfrm>
          <a:prstGeom prst="rect">
            <a:avLst/>
          </a:prstGeom>
        </p:spPr>
        <p:txBody>
          <a:bodyPr vert="horz" lIns="91440" tIns="45720" rIns="91440" bIns="45720" rtlCol="0" anchor="b"/>
          <a:lstStyle>
            <a:lvl1pPr algn="r">
              <a:defRPr sz="1200"/>
            </a:lvl1pPr>
          </a:lstStyle>
          <a:p>
            <a:fld id="{7EDCD7AE-B9A4-4CE8-AC5F-08E06A68D86C}" type="slidenum">
              <a:rPr kumimoji="1" lang="ja-JP" altLang="en-US" smtClean="0"/>
              <a:t>‹#›</a:t>
            </a:fld>
            <a:endParaRPr kumimoji="1" lang="ja-JP" altLang="en-US"/>
          </a:p>
        </p:txBody>
      </p:sp>
    </p:spTree>
    <p:extLst>
      <p:ext uri="{BB962C8B-B14F-4D97-AF65-F5344CB8AC3E}">
        <p14:creationId xmlns:p14="http://schemas.microsoft.com/office/powerpoint/2010/main" val="153349300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5" y="0"/>
            <a:ext cx="4278155" cy="336789"/>
          </a:xfrm>
          <a:prstGeom prst="rect">
            <a:avLst/>
          </a:prstGeom>
        </p:spPr>
        <p:txBody>
          <a:bodyPr vert="horz" lIns="91440" tIns="45720" rIns="91440" bIns="45720" rtlCol="0"/>
          <a:lstStyle>
            <a:lvl1pPr algn="r">
              <a:defRPr sz="1200"/>
            </a:lvl1pPr>
          </a:lstStyle>
          <a:p>
            <a:fld id="{ED569E30-9CA0-4FC4-8346-77216875158C}" type="datetimeFigureOut">
              <a:rPr kumimoji="1" lang="ja-JP" altLang="en-US" smtClean="0"/>
              <a:t>2023/4/27</a:t>
            </a:fld>
            <a:endParaRPr kumimoji="1" lang="ja-JP" altLang="en-US"/>
          </a:p>
        </p:txBody>
      </p:sp>
      <p:sp>
        <p:nvSpPr>
          <p:cNvPr id="4" name="スライド イメージ プレースホルダー 3"/>
          <p:cNvSpPr>
            <a:spLocks noGrp="1" noRot="1" noChangeAspect="1"/>
          </p:cNvSpPr>
          <p:nvPr>
            <p:ph type="sldImg" idx="2"/>
          </p:nvPr>
        </p:nvSpPr>
        <p:spPr>
          <a:xfrm>
            <a:off x="3251200" y="504825"/>
            <a:ext cx="33702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267" y="3199488"/>
            <a:ext cx="7898130" cy="303109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5" y="6397805"/>
            <a:ext cx="4278155" cy="336789"/>
          </a:xfrm>
          <a:prstGeom prst="rect">
            <a:avLst/>
          </a:prstGeom>
        </p:spPr>
        <p:txBody>
          <a:bodyPr vert="horz" lIns="91440" tIns="45720" rIns="91440" bIns="45720" rtlCol="0" anchor="b"/>
          <a:lstStyle>
            <a:lvl1pPr algn="r">
              <a:defRPr sz="1200"/>
            </a:lvl1pPr>
          </a:lstStyle>
          <a:p>
            <a:fld id="{D1D62D36-A24D-4284-AF9A-C929F7EC2DC0}" type="slidenum">
              <a:rPr kumimoji="1" lang="ja-JP" altLang="en-US" smtClean="0"/>
              <a:t>‹#›</a:t>
            </a:fld>
            <a:endParaRPr kumimoji="1" lang="ja-JP" altLang="en-US"/>
          </a:p>
        </p:txBody>
      </p:sp>
    </p:spTree>
    <p:extLst>
      <p:ext uri="{BB962C8B-B14F-4D97-AF65-F5344CB8AC3E}">
        <p14:creationId xmlns:p14="http://schemas.microsoft.com/office/powerpoint/2010/main" val="40424383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7B149B-5378-455B-B167-3A9B28D5ED41}"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15691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533854745"/>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974925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081753576"/>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366826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305839050"/>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EF9ADE-AF35-4C2A-8E4A-0ED3D68BACF5}"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661677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539B67-B3B1-4CC7-9BFC-772F1CE565A4}"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04941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49C0CF-CC48-4E7F-A1B6-68A29DDD95EF}"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097562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362068-B05C-47A9-ABB2-8AC8AB349AD9}" type="datetime1">
              <a:rPr kumimoji="1" lang="ja-JP" altLang="en-US" smtClean="0"/>
              <a:t>2023/4/27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05179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371A318-1EF2-424A-BAD0-F0712E03AD95}" type="datetime1">
              <a:rPr kumimoji="1" lang="ja-JP" altLang="en-US" smtClean="0"/>
              <a:t>2023/4/27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04215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1BE08D-10BC-43C6-89C9-6375F3652719}" type="datetime1">
              <a:rPr kumimoji="1" lang="ja-JP" altLang="en-US" smtClean="0"/>
              <a:t>2023/4/27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44601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0BA42A-59E5-4FBE-A87E-325907D5B084}" type="datetime1">
              <a:rPr kumimoji="1" lang="ja-JP" altLang="en-US" smtClean="0"/>
              <a:t>2023/4/27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895004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1A3BB-AC09-45B0-B69A-B8DA4338974D}" type="datetime1">
              <a:rPr kumimoji="1" lang="ja-JP" altLang="en-US" smtClean="0"/>
              <a:t>2023/4/27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603292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C215CF-7313-459B-A255-0F60CE9343FF}" type="datetime1">
              <a:rPr kumimoji="1" lang="ja-JP" altLang="en-US" smtClean="0"/>
              <a:t>2023/4/27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6285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691573-F4BF-4306-A4D3-CD868DCA4361}" type="datetime1">
              <a:rPr kumimoji="1" lang="ja-JP" altLang="en-US" smtClean="0"/>
              <a:t>2023/4/27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71159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8C8C13-CA00-4DA7-976D-2012DEE6C21A}" type="datetime1">
              <a:rPr kumimoji="1" lang="ja-JP" altLang="en-US" smtClean="0"/>
              <a:t>2023/4/27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807509299"/>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Lst>
  <p:hf sldNum="0" hd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1403648" y="1340768"/>
            <a:ext cx="6172200" cy="2736304"/>
          </a:xfrm>
          <a:prstGeom prst="rect">
            <a:avLst/>
          </a:prstGeom>
        </p:spPr>
        <p:txBody>
          <a:bodyPr vert="horz" lIns="91440" tIns="45720" rIns="91440" bIns="45720" rtlCol="0" anchor="b">
            <a:norm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1400" dirty="0">
                <a:solidFill>
                  <a:schemeClr val="accent2">
                    <a:lumMod val="75000"/>
                  </a:schemeClr>
                </a:solidFill>
              </a:rPr>
              <a:t> 　</a:t>
            </a:r>
            <a:r>
              <a:rPr lang="en-US" altLang="ja-JP" dirty="0">
                <a:solidFill>
                  <a:schemeClr val="accent2">
                    <a:lumMod val="75000"/>
                  </a:schemeClr>
                </a:solidFill>
              </a:rPr>
              <a:t/>
            </a:r>
            <a:br>
              <a:rPr lang="en-US" altLang="ja-JP" dirty="0">
                <a:solidFill>
                  <a:schemeClr val="accent2">
                    <a:lumMod val="75000"/>
                  </a:schemeClr>
                </a:solidFill>
              </a:rPr>
            </a:br>
            <a:r>
              <a:rPr lang="ja-JP" altLang="en-US" sz="3600" dirty="0">
                <a:solidFill>
                  <a:schemeClr val="accent2">
                    <a:lumMod val="75000"/>
                  </a:schemeClr>
                </a:solidFill>
                <a:latin typeface="HGSｺﾞｼｯｸE" panose="020B0900000000000000" pitchFamily="50" charset="-128"/>
                <a:ea typeface="HGSｺﾞｼｯｸE" panose="020B0900000000000000" pitchFamily="50" charset="-128"/>
              </a:rPr>
              <a:t>税理士による</a:t>
            </a:r>
            <a: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t/>
            </a:r>
            <a:b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br>
            <a:r>
              <a:rPr lang="ja-JP" altLang="en-US" dirty="0">
                <a:solidFill>
                  <a:schemeClr val="accent2">
                    <a:lumMod val="75000"/>
                  </a:schemeClr>
                </a:solidFill>
                <a:latin typeface="HGSｺﾞｼｯｸE" panose="020B0900000000000000" pitchFamily="50" charset="-128"/>
                <a:ea typeface="HGSｺﾞｼｯｸE" panose="020B0900000000000000" pitchFamily="50" charset="-128"/>
              </a:rPr>
              <a:t>　</a:t>
            </a:r>
            <a:r>
              <a:rPr lang="ja-JP" altLang="en-US" sz="9600" dirty="0">
                <a:solidFill>
                  <a:schemeClr val="accent2">
                    <a:lumMod val="75000"/>
                  </a:schemeClr>
                </a:solidFill>
                <a:latin typeface="HGSｺﾞｼｯｸE" panose="020B0900000000000000" pitchFamily="50" charset="-128"/>
                <a:ea typeface="HGSｺﾞｼｯｸE" panose="020B0900000000000000" pitchFamily="50" charset="-128"/>
              </a:rPr>
              <a:t>租税教室</a:t>
            </a:r>
            <a:r>
              <a:rPr lang="ja-JP" altLang="en-US" sz="9600" dirty="0">
                <a:solidFill>
                  <a:schemeClr val="accent2">
                    <a:lumMod val="75000"/>
                  </a:schemeClr>
                </a:solidFill>
              </a:rPr>
              <a:t>　</a:t>
            </a:r>
            <a:endParaRPr lang="ja-JP" altLang="en-US" dirty="0">
              <a:solidFill>
                <a:schemeClr val="accent2">
                  <a:lumMod val="75000"/>
                </a:schemeClr>
              </a:solidFill>
            </a:endParaRPr>
          </a:p>
        </p:txBody>
      </p:sp>
      <p:pic>
        <p:nvPicPr>
          <p:cNvPr id="15" name="Picture 7" descr="C:\Users\takahashi\Desktop\図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0945" y="101948"/>
            <a:ext cx="1649211" cy="450022"/>
          </a:xfrm>
          <a:prstGeom prst="rect">
            <a:avLst/>
          </a:prstGeom>
          <a:gradFill flip="none" rotWithShape="1">
            <a:gsLst>
              <a:gs pos="6000">
                <a:schemeClr val="accent1">
                  <a:lumMod val="5000"/>
                  <a:lumOff val="95000"/>
                  <a:alpha val="56000"/>
                </a:schemeClr>
              </a:gs>
              <a:gs pos="54000">
                <a:schemeClr val="accent1">
                  <a:lumMod val="45000"/>
                  <a:lumOff val="55000"/>
                  <a:alpha val="72000"/>
                </a:schemeClr>
              </a:gs>
              <a:gs pos="62000">
                <a:schemeClr val="accent1">
                  <a:lumMod val="45000"/>
                  <a:lumOff val="55000"/>
                  <a:alpha val="72000"/>
                </a:schemeClr>
              </a:gs>
              <a:gs pos="93000">
                <a:schemeClr val="accent1">
                  <a:lumMod val="30000"/>
                  <a:lumOff val="70000"/>
                  <a:alpha val="0"/>
                </a:schemeClr>
              </a:gs>
            </a:gsLst>
            <a:lin ang="7800000" scaled="0"/>
            <a:tileRect/>
          </a:gradFill>
        </p:spPr>
      </p:pic>
      <p:sp>
        <p:nvSpPr>
          <p:cNvPr id="16" name="テキスト ボックス 15"/>
          <p:cNvSpPr txBox="1"/>
          <p:nvPr/>
        </p:nvSpPr>
        <p:spPr>
          <a:xfrm>
            <a:off x="2896314" y="5107445"/>
            <a:ext cx="4020211" cy="584775"/>
          </a:xfrm>
          <a:prstGeom prst="rect">
            <a:avLst/>
          </a:prstGeom>
          <a:noFill/>
        </p:spPr>
        <p:txBody>
          <a:bodyPr wrap="square">
            <a:spAutoFit/>
          </a:bodyPr>
          <a:lstStyle/>
          <a:p>
            <a:pPr algn="r" fontAlgn="auto">
              <a:spcBef>
                <a:spcPct val="50000"/>
              </a:spcBef>
              <a:spcAft>
                <a:spcPts val="0"/>
              </a:spcAft>
              <a:defRPr/>
            </a:pPr>
            <a:r>
              <a:rPr lang="ja-JP" altLang="en-US" sz="3200" dirty="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日本税理士会連合会</a:t>
            </a:r>
          </a:p>
        </p:txBody>
      </p:sp>
      <p:pic>
        <p:nvPicPr>
          <p:cNvPr id="17" name="Picture 23" descr="税理士バッジ（透明）サイズ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5483" y="5013176"/>
            <a:ext cx="782341" cy="77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サブタイトル 2"/>
          <p:cNvSpPr>
            <a:spLocks noGrp="1"/>
          </p:cNvSpPr>
          <p:nvPr>
            <p:ph type="subTitle" idx="1"/>
          </p:nvPr>
        </p:nvSpPr>
        <p:spPr>
          <a:xfrm>
            <a:off x="2889938" y="3933056"/>
            <a:ext cx="3456384" cy="576065"/>
          </a:xfrm>
        </p:spPr>
        <p:txBody>
          <a:bodyPr>
            <a:noAutofit/>
          </a:bodyPr>
          <a:lstStyle/>
          <a:p>
            <a:pPr algn="ctr"/>
            <a:r>
              <a:rPr lang="ja-JP" altLang="en-US" sz="3200" dirty="0"/>
              <a:t>－税法を中心に－</a:t>
            </a:r>
            <a:endParaRPr lang="en-US" altLang="ja-JP" sz="32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29793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6" name="表 5"/>
          <p:cNvGraphicFramePr>
            <a:graphicFrameLocks noGrp="1"/>
          </p:cNvGraphicFramePr>
          <p:nvPr>
            <p:extLst>
              <p:ext uri="{D42A27DB-BD31-4B8C-83A1-F6EECF244321}">
                <p14:modId xmlns:p14="http://schemas.microsoft.com/office/powerpoint/2010/main" val="1995526085"/>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４．所得税の課税方法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4" name="正方形/長方形 3"/>
          <p:cNvSpPr/>
          <p:nvPr/>
        </p:nvSpPr>
        <p:spPr>
          <a:xfrm>
            <a:off x="443542" y="908720"/>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所得税の課税方法は、「総合課税」と「分離課税」がありますが、所得の種類によって異なります。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・総合課税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各種の所得金額を合計して所得税額を計算します。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・源泉分離課税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他の所得と全く分離して、所得を</a:t>
            </a:r>
            <a:r>
              <a:rPr lang="ja-JP" altLang="en-US" sz="1400" dirty="0" smtClean="0">
                <a:latin typeface="UD デジタル 教科書体 NP-R" panose="02020400000000000000" pitchFamily="18" charset="-128"/>
                <a:ea typeface="UD デジタル 教科書体 NP-R" panose="02020400000000000000" pitchFamily="18" charset="-128"/>
              </a:rPr>
              <a:t>支払う者が</a:t>
            </a:r>
            <a:r>
              <a:rPr lang="ja-JP" altLang="en-US" sz="1400" dirty="0">
                <a:latin typeface="UD デジタル 教科書体 NP-R" panose="02020400000000000000" pitchFamily="18" charset="-128"/>
                <a:ea typeface="UD デジタル 教科書体 NP-R" panose="02020400000000000000" pitchFamily="18" charset="-128"/>
              </a:rPr>
              <a:t>その所得の支払いの際に一定の</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税率で所得税を源泉徴収し、それだけで所得税の納税が完結します。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申告分離課税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一定の所得について、他の所得金額と合計せず、分離して税額を計算し、確定</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申告によりその税額を納めます。</a:t>
            </a:r>
          </a:p>
        </p:txBody>
      </p:sp>
      <p:sp>
        <p:nvSpPr>
          <p:cNvPr id="7" name="正方形/長方形 6"/>
          <p:cNvSpPr/>
          <p:nvPr/>
        </p:nvSpPr>
        <p:spPr>
          <a:xfrm>
            <a:off x="443542" y="3823533"/>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収入金額から必要経費と損失、所得</a:t>
            </a:r>
            <a:r>
              <a:rPr lang="ja-JP" altLang="en-US" sz="1400" dirty="0" smtClean="0">
                <a:latin typeface="UD デジタル 教科書体 NP-R" panose="02020400000000000000" pitchFamily="18" charset="-128"/>
                <a:ea typeface="UD デジタル 教科書体 NP-R" panose="02020400000000000000" pitchFamily="18" charset="-128"/>
              </a:rPr>
              <a:t>控除（</a:t>
            </a:r>
            <a:r>
              <a:rPr lang="en-US" altLang="ja-JP" sz="1400"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）を</a:t>
            </a:r>
            <a:r>
              <a:rPr lang="ja-JP" altLang="en-US" sz="1400" dirty="0">
                <a:latin typeface="UD デジタル 教科書体 NP-R" panose="02020400000000000000" pitchFamily="18" charset="-128"/>
                <a:ea typeface="UD デジタル 教科書体 NP-R" panose="02020400000000000000" pitchFamily="18" charset="-128"/>
              </a:rPr>
              <a:t>差し引いた金額が、課税の対象となります。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①　収入金額－（必要経費＋損失）＝所得金額</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②　所得金額－所得控除</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＝課税所得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③　課税所得</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税率＝所得税額</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所得控除：各納税者の個人的事情を考慮して、雑損控除、医療費控除、社会保険料控除等</a:t>
            </a:r>
            <a:r>
              <a:rPr lang="en-US" altLang="ja-JP" sz="1400" dirty="0" smtClean="0">
                <a:latin typeface="UD デジタル 教科書体 NP-R" panose="02020400000000000000" pitchFamily="18" charset="-128"/>
                <a:ea typeface="UD デジタル 教科書体 NP-R" panose="02020400000000000000" pitchFamily="18" charset="-128"/>
              </a:rPr>
              <a:t>15</a:t>
            </a:r>
            <a:r>
              <a:rPr lang="ja-JP" altLang="en-US" sz="1400" dirty="0" smtClean="0">
                <a:latin typeface="UD デジタル 教科書体 NP-R" panose="02020400000000000000" pitchFamily="18" charset="-128"/>
                <a:ea typeface="UD デジタル 教科書体 NP-R" panose="02020400000000000000" pitchFamily="18" charset="-128"/>
              </a:rPr>
              <a:t>種</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類の所得控除があります。</a:t>
            </a:r>
          </a:p>
        </p:txBody>
      </p:sp>
      <p:graphicFrame>
        <p:nvGraphicFramePr>
          <p:cNvPr id="8" name="表 7"/>
          <p:cNvGraphicFramePr>
            <a:graphicFrameLocks noGrp="1"/>
          </p:cNvGraphicFramePr>
          <p:nvPr>
            <p:extLst>
              <p:ext uri="{D42A27DB-BD31-4B8C-83A1-F6EECF244321}">
                <p14:modId xmlns:p14="http://schemas.microsoft.com/office/powerpoint/2010/main" val="3371334066"/>
              </p:ext>
            </p:extLst>
          </p:nvPr>
        </p:nvGraphicFramePr>
        <p:xfrm>
          <a:off x="179512" y="342582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５．所得税の</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計算方法</a:t>
                      </a:r>
                      <a:endPar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endParaRP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31672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sp>
        <p:nvSpPr>
          <p:cNvPr id="4" name="正方形/長方形 3"/>
          <p:cNvSpPr/>
          <p:nvPr/>
        </p:nvSpPr>
        <p:spPr>
          <a:xfrm>
            <a:off x="443542" y="2924944"/>
            <a:ext cx="8256917" cy="1887696"/>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～累進課税方式～</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累進課税方式は税制を評価するいくつかの基準のうち、</a:t>
            </a:r>
            <a:r>
              <a:rPr lang="ja-JP" altLang="en-US" sz="1400" b="1" dirty="0">
                <a:latin typeface="UD デジタル 教科書体 NP-R" panose="02020400000000000000" pitchFamily="18" charset="-128"/>
                <a:ea typeface="UD デジタル 教科書体 NP-R" panose="02020400000000000000" pitchFamily="18" charset="-128"/>
              </a:rPr>
              <a:t>垂直的公平</a:t>
            </a:r>
            <a:r>
              <a:rPr lang="ja-JP" altLang="en-US" sz="1400" dirty="0">
                <a:latin typeface="UD デジタル 教科書体 NP-R" panose="02020400000000000000" pitchFamily="18" charset="-128"/>
                <a:ea typeface="UD デジタル 教科書体 NP-R" panose="02020400000000000000" pitchFamily="18" charset="-128"/>
              </a:rPr>
              <a:t>（応能負担の原則</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）を満たす税制です。高額所得者ほどより高い税率が課されるという課税方式で、所得課税としては世界的にも一般的な方法となっています。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の所得税は、超過累進課税という方式を採用しており、税率を分ける基準となる所得金額を超えた場合、その超えた部分にだけ高い税率が適用されます。そのため、基準額をわずかに超える所得となった場合に、税負担が急激に大きくなるという不具合が起きないようになっています。</a:t>
            </a:r>
          </a:p>
        </p:txBody>
      </p:sp>
      <p:graphicFrame>
        <p:nvGraphicFramePr>
          <p:cNvPr id="7" name="表 6"/>
          <p:cNvGraphicFramePr>
            <a:graphicFrameLocks noGrp="1"/>
          </p:cNvGraphicFramePr>
          <p:nvPr>
            <p:extLst>
              <p:ext uri="{D42A27DB-BD31-4B8C-83A1-F6EECF244321}">
                <p14:modId xmlns:p14="http://schemas.microsoft.com/office/powerpoint/2010/main" val="1861572091"/>
              </p:ext>
            </p:extLst>
          </p:nvPr>
        </p:nvGraphicFramePr>
        <p:xfrm>
          <a:off x="731574" y="5373216"/>
          <a:ext cx="7680853" cy="1296144"/>
        </p:xfrm>
        <a:graphic>
          <a:graphicData uri="http://schemas.openxmlformats.org/drawingml/2006/table">
            <a:tbl>
              <a:tblPr firstRow="1" bandRow="1">
                <a:effectLst/>
                <a:tableStyleId>{69012ECD-51FC-41F1-AA8D-1B2483CD663E}</a:tableStyleId>
              </a:tblPr>
              <a:tblGrid>
                <a:gridCol w="7680853">
                  <a:extLst>
                    <a:ext uri="{9D8B030D-6E8A-4147-A177-3AD203B41FA5}">
                      <a16:colId xmlns:a16="http://schemas.microsoft.com/office/drawing/2014/main" val="2266089354"/>
                    </a:ext>
                  </a:extLst>
                </a:gridCol>
              </a:tblGrid>
              <a:tr h="1296144">
                <a:tc>
                  <a:txBody>
                    <a:bodyPr/>
                    <a:lstStyle/>
                    <a:p>
                      <a:pPr indent="-457200">
                        <a:lnSpc>
                          <a:spcPts val="1500"/>
                        </a:lnSpc>
                      </a:pPr>
                      <a:r>
                        <a:rPr kumimoji="1" lang="en-US" altLang="ja-JP" sz="1300" b="0" dirty="0">
                          <a:solidFill>
                            <a:srgbClr val="FF0000"/>
                          </a:solidFill>
                          <a:latin typeface="UD デジタル 教科書体 NP-R" panose="02020400000000000000" pitchFamily="18" charset="-128"/>
                          <a:ea typeface="UD デジタル 教科書体 NP-R" panose="02020400000000000000" pitchFamily="18" charset="-128"/>
                        </a:rPr>
                        <a:t>※</a:t>
                      </a:r>
                      <a:r>
                        <a:rPr kumimoji="1" lang="ja-JP" altLang="en-US" sz="1300" b="0" dirty="0">
                          <a:solidFill>
                            <a:srgbClr val="FF0000"/>
                          </a:solidFill>
                          <a:latin typeface="UD デジタル 教科書体 NP-R" panose="02020400000000000000" pitchFamily="18" charset="-128"/>
                          <a:ea typeface="UD デジタル 教科書体 NP-R" panose="02020400000000000000" pitchFamily="18" charset="-128"/>
                        </a:rPr>
                        <a:t>応能負担の原則</a:t>
                      </a:r>
                    </a:p>
                    <a:p>
                      <a:pPr indent="-457200">
                        <a:lnSpc>
                          <a:spcPts val="1500"/>
                        </a:lnSpc>
                      </a:pP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300" b="1" u="sng" dirty="0">
                          <a:solidFill>
                            <a:schemeClr val="tx1"/>
                          </a:solidFill>
                          <a:latin typeface="UD デジタル 教科書体 NP-R" panose="02020400000000000000" pitchFamily="18" charset="-128"/>
                          <a:ea typeface="UD デジタル 教科書体 NP-R" panose="02020400000000000000" pitchFamily="18" charset="-128"/>
                        </a:rPr>
                        <a:t>納税者はその支払能力に応じて納税すべきであるとする考え方</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です。憲法</a:t>
                      </a:r>
                      <a:r>
                        <a:rPr kumimoji="1" lang="en-US" altLang="ja-JP" sz="1300" b="0" dirty="0">
                          <a:solidFill>
                            <a:schemeClr val="tx1"/>
                          </a:solidFill>
                          <a:latin typeface="UD デジタル 教科書体 NP-R" panose="02020400000000000000" pitchFamily="18" charset="-128"/>
                          <a:ea typeface="UD デジタル 教科書体 NP-R" panose="02020400000000000000" pitchFamily="18" charset="-128"/>
                        </a:rPr>
                        <a:t>13</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条（個人の尊重）、</a:t>
                      </a:r>
                      <a:r>
                        <a:rPr kumimoji="1" lang="en-US" altLang="ja-JP" sz="1300" b="0" dirty="0" smtClean="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条（法の下の平等）、</a:t>
                      </a:r>
                      <a:r>
                        <a:rPr kumimoji="1" lang="en-US" altLang="ja-JP" sz="1300" b="0" dirty="0" smtClean="0">
                          <a:solidFill>
                            <a:schemeClr val="tx1"/>
                          </a:solidFill>
                          <a:latin typeface="UD デジタル 教科書体 NP-R" panose="02020400000000000000" pitchFamily="18" charset="-128"/>
                          <a:ea typeface="UD デジタル 教科書体 NP-R" panose="02020400000000000000" pitchFamily="18" charset="-128"/>
                        </a:rPr>
                        <a:t>25</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条（生存権）、</a:t>
                      </a:r>
                      <a:r>
                        <a:rPr kumimoji="1" lang="en-US" altLang="ja-JP" sz="1300" b="0" dirty="0" smtClean="0">
                          <a:solidFill>
                            <a:schemeClr val="tx1"/>
                          </a:solidFill>
                          <a:latin typeface="UD デジタル 教科書体 NP-R" panose="02020400000000000000" pitchFamily="18" charset="-128"/>
                          <a:ea typeface="UD デジタル 教科書体 NP-R" panose="02020400000000000000" pitchFamily="18" charset="-128"/>
                        </a:rPr>
                        <a:t>29</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条（財産権）から</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導かれる負担公平原則です。例えば、所得課税では、高所得者には高い負担、低所得者には低い負担を課す。また、同じ所得でも、給与所得などの勤労所得と利子・配当・不動産などの資産所得とでは、質的に所得の源泉が異なるので、前者には低負担を、後者には高負担を課すというものです。</a:t>
                      </a:r>
                    </a:p>
                  </a:txBody>
                  <a:tcPr marL="144000" marR="144000" marT="48000" marB="480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8" name="角丸四角形 7"/>
          <p:cNvSpPr/>
          <p:nvPr/>
        </p:nvSpPr>
        <p:spPr>
          <a:xfrm>
            <a:off x="1752295" y="4869160"/>
            <a:ext cx="5639413" cy="384043"/>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solidFill>
                  <a:schemeClr val="accent2">
                    <a:lumMod val="75000"/>
                  </a:schemeClr>
                </a:solidFill>
                <a:latin typeface="UD デジタル 教科書体 NP-R" panose="02020400000000000000" pitchFamily="18" charset="-128"/>
                <a:ea typeface="UD デジタル 教科書体 NP-R" panose="02020400000000000000" pitchFamily="18" charset="-128"/>
              </a:rPr>
              <a:t>垂直的公平：負担能力の大きい人により大きな負担をしてもらう</a:t>
            </a:r>
            <a:endParaRPr kumimoji="1" lang="ja-JP" altLang="en-US" sz="1400" dirty="0">
              <a:solidFill>
                <a:schemeClr val="accent2">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44050680"/>
              </p:ext>
            </p:extLst>
          </p:nvPr>
        </p:nvGraphicFramePr>
        <p:xfrm>
          <a:off x="3059831" y="404664"/>
          <a:ext cx="5640627" cy="2414339"/>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3600401">
                  <a:extLst>
                    <a:ext uri="{9D8B030D-6E8A-4147-A177-3AD203B41FA5}">
                      <a16:colId xmlns:a16="http://schemas.microsoft.com/office/drawing/2014/main" val="1942539541"/>
                    </a:ext>
                  </a:extLst>
                </a:gridCol>
                <a:gridCol w="936104">
                  <a:extLst>
                    <a:ext uri="{9D8B030D-6E8A-4147-A177-3AD203B41FA5}">
                      <a16:colId xmlns:a16="http://schemas.microsoft.com/office/drawing/2014/main" val="3168726381"/>
                    </a:ext>
                  </a:extLst>
                </a:gridCol>
                <a:gridCol w="1104122">
                  <a:extLst>
                    <a:ext uri="{9D8B030D-6E8A-4147-A177-3AD203B41FA5}">
                      <a16:colId xmlns:a16="http://schemas.microsoft.com/office/drawing/2014/main" val="613014329"/>
                    </a:ext>
                  </a:extLst>
                </a:gridCol>
              </a:tblGrid>
              <a:tr h="31993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課税される所得</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金額</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（千円未満の端数切り捨て）</a:t>
                      </a:r>
                      <a:endParaRPr kumimoji="1" lang="en-US" altLang="ja-JP" sz="2000" b="0" dirty="0" smtClean="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税率</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控除額</a:t>
                      </a: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094442624"/>
                  </a:ext>
                </a:extLst>
              </a:tr>
              <a:tr h="299200">
                <a:tc>
                  <a:txBody>
                    <a:bodyPr/>
                    <a:lstStyle/>
                    <a:p>
                      <a:pPr algn="l"/>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1,000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円から</a:t>
                      </a: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1,949,000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円まで</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５％</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429998342"/>
                  </a:ext>
                </a:extLst>
              </a:tr>
              <a:tr h="299200">
                <a:tc>
                  <a:txBody>
                    <a:bodyPr/>
                    <a:lstStyle/>
                    <a:p>
                      <a:r>
                        <a:rPr lang="ja-JP" altLang="en-US" sz="1300" b="0" dirty="0">
                          <a:latin typeface="UD デジタル 教科書体 N-R" panose="02020400000000000000" pitchFamily="17" charset="-128"/>
                          <a:ea typeface="UD デジタル 教科書体 N-R" panose="02020400000000000000" pitchFamily="17" charset="-128"/>
                        </a:rPr>
                        <a:t>　</a:t>
                      </a:r>
                      <a:r>
                        <a:rPr lang="ja-JP" altLang="en-US" sz="1300" b="0" dirty="0" smtClean="0">
                          <a:latin typeface="UD デジタル 教科書体 N-R" panose="02020400000000000000" pitchFamily="17" charset="-128"/>
                          <a:ea typeface="UD デジタル 教科書体 N-R" panose="02020400000000000000" pitchFamily="17" charset="-128"/>
                        </a:rPr>
                        <a:t> </a:t>
                      </a:r>
                      <a:r>
                        <a:rPr lang="en-US" altLang="ja-JP" sz="1300" b="0" dirty="0" smtClean="0">
                          <a:latin typeface="UD デジタル 教科書体 N-R" panose="02020400000000000000" pitchFamily="17" charset="-128"/>
                          <a:ea typeface="UD デジタル 教科書体 N-R" panose="02020400000000000000" pitchFamily="17" charset="-128"/>
                        </a:rPr>
                        <a:t>1,950,000</a:t>
                      </a:r>
                      <a:r>
                        <a:rPr lang="ja-JP" altLang="en-US" sz="1300" b="0" dirty="0" smtClean="0">
                          <a:latin typeface="UD デジタル 教科書体 N-R" panose="02020400000000000000" pitchFamily="17" charset="-128"/>
                          <a:ea typeface="UD デジタル 教科書体 N-R" panose="02020400000000000000" pitchFamily="17" charset="-128"/>
                        </a:rPr>
                        <a:t>円から</a:t>
                      </a:r>
                      <a:r>
                        <a:rPr lang="en-US" altLang="ja-JP" sz="1300" b="0" dirty="0" smtClean="0">
                          <a:latin typeface="UD デジタル 教科書体 N-R" panose="02020400000000000000" pitchFamily="17" charset="-128"/>
                          <a:ea typeface="UD デジタル 教科書体 N-R" panose="02020400000000000000" pitchFamily="17" charset="-128"/>
                        </a:rPr>
                        <a:t>3,299,000</a:t>
                      </a:r>
                      <a:r>
                        <a:rPr lang="ja-JP" altLang="en-US" sz="1300" b="0" dirty="0" smtClean="0">
                          <a:latin typeface="UD デジタル 教科書体 N-R" panose="02020400000000000000" pitchFamily="17" charset="-128"/>
                          <a:ea typeface="UD デジタル 教科書体 N-R" panose="02020400000000000000" pitchFamily="17" charset="-128"/>
                        </a:rPr>
                        <a:t>円まで</a:t>
                      </a:r>
                      <a:endParaRPr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97,500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62020291"/>
                  </a:ext>
                </a:extLst>
              </a:tr>
              <a:tr h="299200">
                <a:tc>
                  <a:txBody>
                    <a:bodyPr/>
                    <a:lstStyle/>
                    <a:p>
                      <a:pPr algn="l"/>
                      <a:r>
                        <a:rPr kumimoji="1" lang="ja-JP" altLang="en-US" sz="1300" b="0" dirty="0">
                          <a:latin typeface="UD デジタル 教科書体 N-R" panose="02020400000000000000" pitchFamily="17" charset="-128"/>
                          <a:ea typeface="UD デジタル 教科書体 N-R" panose="02020400000000000000" pitchFamily="17" charset="-128"/>
                        </a:rPr>
                        <a:t>　</a:t>
                      </a:r>
                      <a:r>
                        <a:rPr kumimoji="1" lang="ja-JP" altLang="en-US" sz="1300" b="0" dirty="0" smtClean="0">
                          <a:latin typeface="UD デジタル 教科書体 N-R" panose="02020400000000000000" pitchFamily="17" charset="-128"/>
                          <a:ea typeface="UD デジタル 教科書体 N-R" panose="02020400000000000000" pitchFamily="17" charset="-128"/>
                        </a:rPr>
                        <a:t> </a:t>
                      </a:r>
                      <a:r>
                        <a:rPr kumimoji="1" lang="en-US" altLang="ja-JP" sz="1300" b="0" dirty="0" smtClean="0">
                          <a:latin typeface="UD デジタル 教科書体 N-R" panose="02020400000000000000" pitchFamily="17" charset="-128"/>
                          <a:ea typeface="UD デジタル 教科書体 N-R" panose="02020400000000000000" pitchFamily="17" charset="-128"/>
                        </a:rPr>
                        <a:t>3,300,000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円から</a:t>
                      </a:r>
                      <a:r>
                        <a:rPr kumimoji="1" lang="en-US" altLang="ja-JP" sz="1300" b="0" dirty="0" smtClean="0">
                          <a:latin typeface="UD デジタル 教科書体 N-R" panose="02020400000000000000" pitchFamily="17" charset="-128"/>
                          <a:ea typeface="UD デジタル 教科書体 N-R" panose="02020400000000000000" pitchFamily="17" charset="-128"/>
                        </a:rPr>
                        <a:t>6,949,000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円まで</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427,500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4227074747"/>
                  </a:ext>
                </a:extLst>
              </a:tr>
              <a:tr h="299200">
                <a:tc>
                  <a:txBody>
                    <a:bodyPr/>
                    <a:lstStyle/>
                    <a:p>
                      <a:pPr algn="l"/>
                      <a:r>
                        <a:rPr kumimoji="1" lang="ja-JP" altLang="en-US" sz="1300" b="0" dirty="0">
                          <a:latin typeface="UD デジタル 教科書体 N-R" panose="02020400000000000000" pitchFamily="17" charset="-128"/>
                          <a:ea typeface="UD デジタル 教科書体 N-R" panose="02020400000000000000" pitchFamily="17" charset="-128"/>
                        </a:rPr>
                        <a:t>　</a:t>
                      </a:r>
                      <a:r>
                        <a:rPr kumimoji="1" lang="ja-JP" altLang="en-US" sz="1300" b="0" dirty="0" smtClean="0">
                          <a:latin typeface="UD デジタル 教科書体 N-R" panose="02020400000000000000" pitchFamily="17" charset="-128"/>
                          <a:ea typeface="UD デジタル 教科書体 N-R" panose="02020400000000000000" pitchFamily="17" charset="-128"/>
                        </a:rPr>
                        <a:t> </a:t>
                      </a:r>
                      <a:r>
                        <a:rPr kumimoji="1" lang="en-US" altLang="ja-JP" sz="1300" b="0" dirty="0" smtClean="0">
                          <a:latin typeface="UD デジタル 教科書体 N-R" panose="02020400000000000000" pitchFamily="17" charset="-128"/>
                          <a:ea typeface="UD デジタル 教科書体 N-R" panose="02020400000000000000" pitchFamily="17" charset="-128"/>
                        </a:rPr>
                        <a:t>6,950,000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円から</a:t>
                      </a:r>
                      <a:r>
                        <a:rPr kumimoji="1" lang="en-US" altLang="ja-JP" sz="1300" b="0" dirty="0" smtClean="0">
                          <a:latin typeface="UD デジタル 教科書体 N-R" panose="02020400000000000000" pitchFamily="17" charset="-128"/>
                          <a:ea typeface="UD デジタル 教科書体 N-R" panose="02020400000000000000" pitchFamily="17" charset="-128"/>
                        </a:rPr>
                        <a:t>8,999,000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円まで</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23</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636,000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939274283"/>
                  </a:ext>
                </a:extLst>
              </a:tr>
              <a:tr h="299200">
                <a:tc>
                  <a:txBody>
                    <a:bodyPr/>
                    <a:lstStyle/>
                    <a:p>
                      <a:r>
                        <a:rPr lang="ja-JP" altLang="en-US" sz="1300" b="0" dirty="0">
                          <a:latin typeface="UD デジタル 教科書体 N-R" panose="02020400000000000000" pitchFamily="17" charset="-128"/>
                          <a:ea typeface="UD デジタル 教科書体 N-R" panose="02020400000000000000" pitchFamily="17" charset="-128"/>
                        </a:rPr>
                        <a:t>　</a:t>
                      </a:r>
                      <a:r>
                        <a:rPr lang="ja-JP" altLang="en-US" sz="1300" b="0" dirty="0" smtClean="0">
                          <a:latin typeface="UD デジタル 教科書体 N-R" panose="02020400000000000000" pitchFamily="17" charset="-128"/>
                          <a:ea typeface="UD デジタル 教科書体 N-R" panose="02020400000000000000" pitchFamily="17" charset="-128"/>
                        </a:rPr>
                        <a:t> </a:t>
                      </a:r>
                      <a:r>
                        <a:rPr lang="en-US" altLang="ja-JP" sz="1300" b="0" dirty="0" smtClean="0">
                          <a:latin typeface="UD デジタル 教科書体 N-R" panose="02020400000000000000" pitchFamily="17" charset="-128"/>
                          <a:ea typeface="UD デジタル 教科書体 N-R" panose="02020400000000000000" pitchFamily="17" charset="-128"/>
                        </a:rPr>
                        <a:t>9,000,000</a:t>
                      </a:r>
                      <a:r>
                        <a:rPr lang="ja-JP" altLang="en-US" sz="1300" b="0" dirty="0" smtClean="0">
                          <a:latin typeface="UD デジタル 教科書体 N-R" panose="02020400000000000000" pitchFamily="17" charset="-128"/>
                          <a:ea typeface="UD デジタル 教科書体 N-R" panose="02020400000000000000" pitchFamily="17" charset="-128"/>
                        </a:rPr>
                        <a:t>円から</a:t>
                      </a:r>
                      <a:r>
                        <a:rPr lang="en-US" altLang="ja-JP" sz="1300" b="0" dirty="0" smtClean="0">
                          <a:latin typeface="UD デジタル 教科書体 N-R" panose="02020400000000000000" pitchFamily="17" charset="-128"/>
                          <a:ea typeface="UD デジタル 教科書体 N-R" panose="02020400000000000000" pitchFamily="17" charset="-128"/>
                        </a:rPr>
                        <a:t>17,999,000</a:t>
                      </a:r>
                      <a:r>
                        <a:rPr lang="ja-JP" altLang="en-US" sz="1300" b="0" dirty="0" smtClean="0">
                          <a:latin typeface="UD デジタル 教科書体 N-R" panose="02020400000000000000" pitchFamily="17" charset="-128"/>
                          <a:ea typeface="UD デジタル 教科書体 N-R" panose="02020400000000000000" pitchFamily="17" charset="-128"/>
                        </a:rPr>
                        <a:t>万円まで</a:t>
                      </a:r>
                      <a:endParaRPr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33</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1,536,000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68876054"/>
                  </a:ext>
                </a:extLst>
              </a:tr>
              <a:tr h="299200">
                <a:tc>
                  <a:txBody>
                    <a:bodyPr/>
                    <a:lstStyle/>
                    <a:p>
                      <a:r>
                        <a:rPr lang="ja-JP" altLang="en-US" sz="1300" b="0" dirty="0">
                          <a:latin typeface="UD デジタル 教科書体 N-R" panose="02020400000000000000" pitchFamily="17" charset="-128"/>
                          <a:ea typeface="UD デジタル 教科書体 N-R" panose="02020400000000000000" pitchFamily="17" charset="-128"/>
                        </a:rPr>
                        <a:t>　</a:t>
                      </a:r>
                      <a:r>
                        <a:rPr lang="en-US" altLang="ja-JP" sz="1300" b="0" dirty="0" smtClean="0">
                          <a:latin typeface="UD デジタル 教科書体 N-R" panose="02020400000000000000" pitchFamily="17" charset="-128"/>
                          <a:ea typeface="UD デジタル 教科書体 N-R" panose="02020400000000000000" pitchFamily="17" charset="-128"/>
                        </a:rPr>
                        <a:t>18,000,000</a:t>
                      </a:r>
                      <a:r>
                        <a:rPr lang="ja-JP" altLang="en-US" sz="1300" b="0" dirty="0" smtClean="0">
                          <a:latin typeface="UD デジタル 教科書体 N-R" panose="02020400000000000000" pitchFamily="17" charset="-128"/>
                          <a:ea typeface="UD デジタル 教科書体 N-R" panose="02020400000000000000" pitchFamily="17" charset="-128"/>
                        </a:rPr>
                        <a:t>円から</a:t>
                      </a:r>
                      <a:r>
                        <a:rPr lang="en-US" altLang="ja-JP" sz="1300" b="0" dirty="0" smtClean="0">
                          <a:latin typeface="UD デジタル 教科書体 N-R" panose="02020400000000000000" pitchFamily="17" charset="-128"/>
                          <a:ea typeface="UD デジタル 教科書体 N-R" panose="02020400000000000000" pitchFamily="17" charset="-128"/>
                        </a:rPr>
                        <a:t>39,999,000</a:t>
                      </a:r>
                      <a:r>
                        <a:rPr lang="ja-JP" altLang="en-US" sz="1300" b="0" dirty="0">
                          <a:latin typeface="UD デジタル 教科書体 N-R" panose="02020400000000000000" pitchFamily="17" charset="-128"/>
                          <a:ea typeface="UD デジタル 教科書体 N-R" panose="02020400000000000000" pitchFamily="17" charset="-128"/>
                        </a:rPr>
                        <a:t>万</a:t>
                      </a:r>
                      <a:r>
                        <a:rPr lang="ja-JP" altLang="en-US" sz="1300" b="0" dirty="0" smtClean="0">
                          <a:latin typeface="UD デジタル 教科書体 N-R" panose="02020400000000000000" pitchFamily="17" charset="-128"/>
                          <a:ea typeface="UD デジタル 教科書体 N-R" panose="02020400000000000000" pitchFamily="17" charset="-128"/>
                        </a:rPr>
                        <a:t>円まで</a:t>
                      </a:r>
                      <a:endParaRPr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2,796,000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34188038"/>
                  </a:ext>
                </a:extLst>
              </a:tr>
              <a:tr h="299200">
                <a:tc>
                  <a:txBody>
                    <a:bodyPr/>
                    <a:lstStyle/>
                    <a:p>
                      <a:pPr algn="l"/>
                      <a:r>
                        <a:rPr kumimoji="1" lang="ja-JP" altLang="en-US" sz="1300" b="0" dirty="0">
                          <a:latin typeface="UD デジタル 教科書体 N-R" panose="02020400000000000000" pitchFamily="17" charset="-128"/>
                          <a:ea typeface="UD デジタル 教科書体 N-R" panose="02020400000000000000" pitchFamily="17" charset="-128"/>
                        </a:rPr>
                        <a:t>　</a:t>
                      </a:r>
                      <a:r>
                        <a:rPr kumimoji="1" lang="en-US" altLang="ja-JP" sz="1300" b="0" dirty="0" smtClean="0">
                          <a:latin typeface="UD デジタル 教科書体 N-R" panose="02020400000000000000" pitchFamily="17" charset="-128"/>
                          <a:ea typeface="UD デジタル 教科書体 N-R" panose="02020400000000000000" pitchFamily="17" charset="-128"/>
                        </a:rPr>
                        <a:t>40,000,000</a:t>
                      </a:r>
                      <a:r>
                        <a:rPr kumimoji="1" lang="ja-JP" altLang="en-US" sz="1300" b="0" dirty="0" smtClean="0">
                          <a:latin typeface="UD デジタル 教科書体 N-R" panose="02020400000000000000" pitchFamily="17" charset="-128"/>
                          <a:ea typeface="UD デジタル 教科書体 N-R" panose="02020400000000000000" pitchFamily="17" charset="-128"/>
                        </a:rPr>
                        <a:t>円以上</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45</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4,796,000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788625138"/>
                  </a:ext>
                </a:extLst>
              </a:tr>
            </a:tbl>
          </a:graphicData>
        </a:graphic>
      </p:graphicFrame>
      <p:sp>
        <p:nvSpPr>
          <p:cNvPr id="10" name="Text Box 4"/>
          <p:cNvSpPr txBox="1">
            <a:spLocks noChangeArrowheads="1"/>
          </p:cNvSpPr>
          <p:nvPr/>
        </p:nvSpPr>
        <p:spPr bwMode="auto">
          <a:xfrm>
            <a:off x="567011" y="836712"/>
            <a:ext cx="2204789" cy="1436108"/>
          </a:xfrm>
          <a:prstGeom prst="rect">
            <a:avLst/>
          </a:prstGeom>
          <a:solidFill>
            <a:schemeClr val="accent1">
              <a:lumMod val="20000"/>
              <a:lumOff val="80000"/>
            </a:schemeClr>
          </a:solidFill>
          <a:ln>
            <a:noFill/>
          </a:ln>
        </p:spPr>
        <p:txBody>
          <a:bodyPr lIns="74295" tIns="8890" rIns="74295" bIns="8890"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lnSpc>
                <a:spcPct val="120000"/>
              </a:lnSpc>
              <a:spcBef>
                <a:spcPct val="0"/>
              </a:spcBef>
              <a:buFontTx/>
              <a:buNone/>
            </a:pP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所得が多くなるほど</a:t>
            </a:r>
            <a:endParaRPr lang="en-US" altLang="ja-JP" sz="1600" dirty="0">
              <a:solidFill>
                <a:srgbClr val="FF0000"/>
              </a:solidFill>
              <a:latin typeface="UD デジタル 教科書体 NP-R" panose="02020400000000000000" pitchFamily="18" charset="-128"/>
              <a:ea typeface="UD デジタル 教科書体 NP-R" panose="02020400000000000000" pitchFamily="18" charset="-128"/>
            </a:endParaRPr>
          </a:p>
          <a:p>
            <a:pPr algn="ctr" eaLnBrk="1" hangingPunct="1">
              <a:lnSpc>
                <a:spcPct val="120000"/>
              </a:lnSpc>
              <a:spcBef>
                <a:spcPct val="0"/>
              </a:spcBef>
              <a:buFontTx/>
              <a:buNone/>
            </a:pP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税率が高くなる</a:t>
            </a:r>
            <a:endParaRPr lang="en-US" altLang="ja-JP" sz="1600" dirty="0">
              <a:solidFill>
                <a:srgbClr val="FF0000"/>
              </a:solidFill>
              <a:latin typeface="UD デジタル 教科書体 NP-R" panose="02020400000000000000" pitchFamily="18" charset="-128"/>
              <a:ea typeface="UD デジタル 教科書体 NP-R" panose="02020400000000000000" pitchFamily="18" charset="-128"/>
            </a:endParaRPr>
          </a:p>
          <a:p>
            <a:pPr algn="ctr" eaLnBrk="1" hangingPunct="1">
              <a:lnSpc>
                <a:spcPct val="120000"/>
              </a:lnSpc>
              <a:spcBef>
                <a:spcPct val="0"/>
              </a:spcBef>
              <a:buFontTx/>
              <a:buNone/>
            </a:pPr>
            <a:r>
              <a:rPr lang="ja-JP" altLang="en-US" sz="1600" dirty="0" smtClean="0">
                <a:solidFill>
                  <a:srgbClr val="FF0000"/>
                </a:solidFill>
                <a:latin typeface="UD デジタル 教科書体 NP-R" panose="02020400000000000000" pitchFamily="18" charset="-128"/>
                <a:ea typeface="UD デジタル 教科書体 NP-R" panose="02020400000000000000" pitchFamily="18" charset="-128"/>
              </a:rPr>
              <a:t>“</a:t>
            </a:r>
            <a:r>
              <a:rPr lang="ja-JP" altLang="en-US" sz="1600" b="1" dirty="0" smtClean="0">
                <a:solidFill>
                  <a:srgbClr val="FF0000"/>
                </a:solidFill>
                <a:latin typeface="UD デジタル 教科書体 NP-R" panose="02020400000000000000" pitchFamily="18" charset="-128"/>
                <a:ea typeface="UD デジタル 教科書体 NP-R" panose="02020400000000000000" pitchFamily="18" charset="-128"/>
              </a:rPr>
              <a:t>累進</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税率</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a:t>
            </a:r>
          </a:p>
        </p:txBody>
      </p:sp>
    </p:spTree>
    <p:extLst>
      <p:ext uri="{BB962C8B-B14F-4D97-AF65-F5344CB8AC3E}">
        <p14:creationId xmlns:p14="http://schemas.microsoft.com/office/powerpoint/2010/main" val="3073175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7" name="表 6"/>
          <p:cNvGraphicFramePr>
            <a:graphicFrameLocks noGrp="1"/>
          </p:cNvGraphicFramePr>
          <p:nvPr>
            <p:extLst>
              <p:ext uri="{D42A27DB-BD31-4B8C-83A1-F6EECF244321}">
                <p14:modId xmlns:p14="http://schemas.microsoft.com/office/powerpoint/2010/main" val="1475139968"/>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７．源泉徴収制度</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899195"/>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源泉徴収制度とは、給与、利子、配当、報酬などを支払う者が、その支払いの際に、その都度、所定の方法によって所得税を計算し、給与等の金額から差し引いた所得税を国に納付する制度です。</a:t>
            </a:r>
          </a:p>
        </p:txBody>
      </p:sp>
      <p:sp>
        <p:nvSpPr>
          <p:cNvPr id="10" name="正方形/長方形 9"/>
          <p:cNvSpPr/>
          <p:nvPr/>
        </p:nvSpPr>
        <p:spPr>
          <a:xfrm>
            <a:off x="443542" y="2529949"/>
            <a:ext cx="8256917" cy="111825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不動産所得、事業所得、山林所得がある人で、一定水準の記帳をし、その記帳に基づいて適正な申告をする人</a:t>
            </a:r>
            <a:r>
              <a:rPr lang="ja-JP" altLang="en-US" sz="1400" dirty="0" smtClean="0">
                <a:latin typeface="UD デジタル 教科書体 NP-R" panose="02020400000000000000" pitchFamily="18" charset="-128"/>
                <a:ea typeface="UD デジタル 教科書体 NP-R" panose="02020400000000000000" pitchFamily="18" charset="-128"/>
              </a:rPr>
              <a:t>に対して、</a:t>
            </a:r>
            <a:r>
              <a:rPr lang="ja-JP" altLang="en-US" sz="1400" dirty="0">
                <a:latin typeface="UD デジタル 教科書体 NP-R" panose="02020400000000000000" pitchFamily="18" charset="-128"/>
                <a:ea typeface="UD デジタル 教科書体 NP-R" panose="02020400000000000000" pitchFamily="18" charset="-128"/>
              </a:rPr>
              <a:t>所得金額の計算などについて有利な取り扱いが受けられる制度（最高</a:t>
            </a:r>
            <a:r>
              <a:rPr lang="en-US" altLang="ja-JP" sz="1400" dirty="0">
                <a:latin typeface="UD デジタル 教科書体 NP-R" panose="02020400000000000000" pitchFamily="18" charset="-128"/>
                <a:ea typeface="UD デジタル 教科書体 NP-R" panose="02020400000000000000" pitchFamily="18" charset="-128"/>
              </a:rPr>
              <a:t>65</a:t>
            </a:r>
            <a:r>
              <a:rPr lang="ja-JP" altLang="en-US" sz="1400" dirty="0">
                <a:latin typeface="UD デジタル 教科書体 NP-R" panose="02020400000000000000" pitchFamily="18" charset="-128"/>
                <a:ea typeface="UD デジタル 教科書体 NP-R" panose="02020400000000000000" pitchFamily="18" charset="-128"/>
              </a:rPr>
              <a:t>万</a:t>
            </a:r>
            <a:r>
              <a:rPr lang="ja-JP" altLang="en-US" sz="1400" dirty="0" smtClean="0">
                <a:latin typeface="UD デジタル 教科書体 NP-R" panose="02020400000000000000" pitchFamily="18" charset="-128"/>
                <a:ea typeface="UD デジタル 教科書体 NP-R" panose="02020400000000000000" pitchFamily="18" charset="-128"/>
              </a:rPr>
              <a:t>円の</a:t>
            </a:r>
            <a:r>
              <a:rPr lang="ja-JP" altLang="en-US" sz="1400" dirty="0">
                <a:latin typeface="UD デジタル 教科書体 NP-R" panose="02020400000000000000" pitchFamily="18" charset="-128"/>
                <a:ea typeface="UD デジタル 教科書体 NP-R" panose="02020400000000000000" pitchFamily="18" charset="-128"/>
              </a:rPr>
              <a:t>青色申告特別控除、青色事業専従者給与の必要経費算入など）。なお、制度の適用を受けるには、事前に税務署への届出が必要です。</a:t>
            </a:r>
          </a:p>
        </p:txBody>
      </p:sp>
      <p:graphicFrame>
        <p:nvGraphicFramePr>
          <p:cNvPr id="15" name="表 14"/>
          <p:cNvGraphicFramePr>
            <a:graphicFrameLocks noGrp="1"/>
          </p:cNvGraphicFramePr>
          <p:nvPr>
            <p:extLst>
              <p:ext uri="{D42A27DB-BD31-4B8C-83A1-F6EECF244321}">
                <p14:modId xmlns:p14="http://schemas.microsoft.com/office/powerpoint/2010/main" val="2375557303"/>
              </p:ext>
            </p:extLst>
          </p:nvPr>
        </p:nvGraphicFramePr>
        <p:xfrm>
          <a:off x="179512" y="213285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８．青色申告制度</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440845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sp>
        <p:nvSpPr>
          <p:cNvPr id="12" name="正方形/長方形 11"/>
          <p:cNvSpPr/>
          <p:nvPr/>
        </p:nvSpPr>
        <p:spPr>
          <a:xfrm>
            <a:off x="443542" y="918855"/>
            <a:ext cx="8256917" cy="5478423"/>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確定申告が必要な人</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200" dirty="0">
                <a:latin typeface="UD デジタル 教科書体 NP-R" panose="02020400000000000000" pitchFamily="18" charset="-128"/>
                <a:ea typeface="UD デジタル 教科書体 NP-R" panose="02020400000000000000" pitchFamily="18" charset="-128"/>
              </a:rPr>
              <a:t>① 給与の年間収入金額が</a:t>
            </a:r>
            <a:r>
              <a:rPr lang="en-US" altLang="ja-JP" sz="1200" dirty="0">
                <a:latin typeface="UD デジタル 教科書体 NP-R" panose="02020400000000000000" pitchFamily="18" charset="-128"/>
                <a:ea typeface="UD デジタル 教科書体 NP-R" panose="02020400000000000000" pitchFamily="18" charset="-128"/>
              </a:rPr>
              <a:t>2,000</a:t>
            </a:r>
            <a:r>
              <a:rPr lang="ja-JP" altLang="en-US" sz="1200" dirty="0">
                <a:latin typeface="UD デジタル 教科書体 NP-R" panose="02020400000000000000" pitchFamily="18" charset="-128"/>
                <a:ea typeface="UD デジタル 教科書体 NP-R" panose="02020400000000000000" pitchFamily="18" charset="-128"/>
              </a:rPr>
              <a:t>万円を超える人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② １か所から給与の支払を受けている人で、給与所得及び退職所得以外の所得の金額の合計額が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万円を超える人</a:t>
            </a:r>
          </a:p>
          <a:p>
            <a:pPr marL="180975" indent="-180975">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③ ２か所以上から給与の支払を受けている人で、主たる給与以外の給与の収入金額と給与所得及び退職所得以外の所得の金額の合計額が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万円を超える人（給与所得の収入金額から、雑損控除、医療費控除、寄附金控除、基礎控除以外の各所得控除の合計額を差し引いた金額が</a:t>
            </a:r>
            <a:r>
              <a:rPr lang="en-US" altLang="ja-JP" sz="1200" dirty="0">
                <a:latin typeface="UD デジタル 教科書体 NP-R" panose="02020400000000000000" pitchFamily="18" charset="-128"/>
                <a:ea typeface="UD デジタル 教科書体 NP-R" panose="02020400000000000000" pitchFamily="18" charset="-128"/>
              </a:rPr>
              <a:t>150</a:t>
            </a:r>
            <a:r>
              <a:rPr lang="ja-JP" altLang="en-US" sz="1200" dirty="0">
                <a:latin typeface="UD デジタル 教科書体 NP-R" panose="02020400000000000000" pitchFamily="18" charset="-128"/>
                <a:ea typeface="UD デジタル 教科書体 NP-R" panose="02020400000000000000" pitchFamily="18" charset="-128"/>
              </a:rPr>
              <a:t>万円以下で、給与所得及び退職所得以外の所得の金額の合計額が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万円以下の人を除く）</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④ 同族会社の役員などで、その同族会社から貸付金の利子や資産の賃貸料などを受け取っている人</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⑤ 災害減免法により源泉徴収の猶予などを受けている人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⑥ 源泉徴収義務のない者から給与等の支払を受けている人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⑦ 退職所得について正規の方法で税額を計算した場合に、その税額が源泉徴収された金額よりも多くなる人</a:t>
            </a:r>
            <a:endParaRPr lang="en-US" altLang="ja-JP" sz="12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2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申告期間</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原則として、所得が生じた年の翌年２月</a:t>
            </a:r>
            <a:r>
              <a:rPr lang="en-US" altLang="ja-JP" sz="1400" dirty="0">
                <a:latin typeface="UD デジタル 教科書体 NP-R" panose="02020400000000000000" pitchFamily="18" charset="-128"/>
                <a:ea typeface="UD デジタル 教科書体 NP-R" panose="02020400000000000000" pitchFamily="18" charset="-128"/>
              </a:rPr>
              <a:t>16</a:t>
            </a:r>
            <a:r>
              <a:rPr lang="ja-JP" altLang="en-US" sz="1400" dirty="0">
                <a:latin typeface="UD デジタル 教科書体 NP-R" panose="02020400000000000000" pitchFamily="18" charset="-128"/>
                <a:ea typeface="UD デジタル 教科書体 NP-R" panose="02020400000000000000" pitchFamily="18" charset="-128"/>
              </a:rPr>
              <a:t>日から３月</a:t>
            </a:r>
            <a:r>
              <a:rPr lang="en-US" altLang="ja-JP" sz="1400" dirty="0">
                <a:latin typeface="UD デジタル 教科書体 NP-R" panose="02020400000000000000" pitchFamily="18" charset="-128"/>
                <a:ea typeface="UD デジタル 教科書体 NP-R" panose="02020400000000000000" pitchFamily="18" charset="-128"/>
              </a:rPr>
              <a:t>15</a:t>
            </a:r>
            <a:r>
              <a:rPr lang="ja-JP" altLang="en-US" sz="1400" dirty="0">
                <a:latin typeface="UD デジタル 教科書体 NP-R" panose="02020400000000000000" pitchFamily="18" charset="-128"/>
                <a:ea typeface="UD デジタル 教科書体 NP-R" panose="02020400000000000000" pitchFamily="18" charset="-128"/>
              </a:rPr>
              <a:t>日です。申告期限が土日祝日の場合は、その翌日が申告期限となります。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申告方法及び納税方法</a:t>
            </a:r>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申告方法は①電子申告（（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）ｅ</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Ｔａｘ） </a:t>
            </a:r>
            <a:r>
              <a:rPr lang="ja-JP" altLang="en-US" sz="1400" dirty="0">
                <a:latin typeface="UD デジタル 教科書体 NP-R" panose="02020400000000000000" pitchFamily="18" charset="-128"/>
                <a:ea typeface="UD デジタル 教科書体 NP-R" panose="02020400000000000000" pitchFamily="18" charset="-128"/>
              </a:rPr>
              <a:t>②</a:t>
            </a:r>
            <a:r>
              <a:rPr lang="ja-JP" altLang="en-US" sz="1400" dirty="0" smtClean="0">
                <a:latin typeface="UD デジタル 教科書体 NP-R" panose="02020400000000000000" pitchFamily="18" charset="-128"/>
                <a:ea typeface="UD デジタル 教科書体 NP-R" panose="02020400000000000000" pitchFamily="18" charset="-128"/>
              </a:rPr>
              <a:t>郵便</a:t>
            </a:r>
            <a:r>
              <a:rPr lang="ja-JP" altLang="en-US" sz="1400" dirty="0">
                <a:latin typeface="UD デジタル 教科書体 NP-R" panose="02020400000000000000" pitchFamily="18" charset="-128"/>
                <a:ea typeface="UD デジタル 教科書体 NP-R" panose="02020400000000000000" pitchFamily="18" charset="-128"/>
              </a:rPr>
              <a:t>または信書便に</a:t>
            </a:r>
            <a:r>
              <a:rPr lang="ja-JP" altLang="en-US" sz="1400" dirty="0" smtClean="0">
                <a:latin typeface="UD デジタル 教科書体 NP-R" panose="02020400000000000000" pitchFamily="18" charset="-128"/>
                <a:ea typeface="UD デジタル 教科書体 NP-R" panose="02020400000000000000" pitchFamily="18" charset="-128"/>
              </a:rPr>
              <a:t>より住所地等の所轄</a:t>
            </a:r>
            <a:r>
              <a:rPr lang="ja-JP" altLang="en-US" sz="1400" dirty="0">
                <a:latin typeface="UD デジタル 教科書体 NP-R" panose="02020400000000000000" pitchFamily="18" charset="-128"/>
                <a:ea typeface="UD デジタル 教科書体 NP-R" panose="02020400000000000000" pitchFamily="18" charset="-128"/>
              </a:rPr>
              <a:t>税務署に送付</a:t>
            </a:r>
            <a:r>
              <a:rPr lang="ja-JP" altLang="en-US" sz="1400" dirty="0" smtClean="0">
                <a:latin typeface="UD デジタル 教科書体 NP-R" panose="02020400000000000000" pitchFamily="18" charset="-128"/>
                <a:ea typeface="UD デジタル 教科書体 NP-R" panose="02020400000000000000" pitchFamily="18" charset="-128"/>
              </a:rPr>
              <a:t>する③住所地等の</a:t>
            </a:r>
            <a:r>
              <a:rPr lang="ja-JP" altLang="en-US" sz="1400" dirty="0">
                <a:latin typeface="UD デジタル 教科書体 NP-R" panose="02020400000000000000" pitchFamily="18" charset="-128"/>
                <a:ea typeface="UD デジタル 教科書体 NP-R" panose="02020400000000000000" pitchFamily="18" charset="-128"/>
              </a:rPr>
              <a:t>所轄税務署に持参</a:t>
            </a:r>
            <a:r>
              <a:rPr lang="ja-JP" altLang="en-US" sz="1400" dirty="0" smtClean="0">
                <a:latin typeface="UD デジタル 教科書体 NP-R" panose="02020400000000000000" pitchFamily="18" charset="-128"/>
                <a:ea typeface="UD デジタル 教科書体 NP-R" panose="02020400000000000000" pitchFamily="18" charset="-128"/>
              </a:rPr>
              <a:t>する方法が</a:t>
            </a:r>
            <a:r>
              <a:rPr lang="ja-JP" altLang="en-US" sz="1400" dirty="0">
                <a:latin typeface="UD デジタル 教科書体 NP-R" panose="02020400000000000000" pitchFamily="18" charset="-128"/>
                <a:ea typeface="UD デジタル 教科書体 NP-R" panose="02020400000000000000" pitchFamily="18" charset="-128"/>
              </a:rPr>
              <a:t>あります。また</a:t>
            </a:r>
            <a:r>
              <a:rPr lang="ja-JP" altLang="en-US" sz="1400" dirty="0" smtClean="0">
                <a:latin typeface="UD デジタル 教科書体 NP-R" panose="02020400000000000000" pitchFamily="18" charset="-128"/>
                <a:ea typeface="UD デジタル 教科書体 NP-R" panose="02020400000000000000" pitchFamily="18" charset="-128"/>
              </a:rPr>
              <a:t>納税方法に</a:t>
            </a:r>
            <a:r>
              <a:rPr lang="ja-JP" altLang="en-US" sz="1400" dirty="0">
                <a:latin typeface="UD デジタル 教科書体 NP-R" panose="02020400000000000000" pitchFamily="18" charset="-128"/>
                <a:ea typeface="UD デジタル 教科書体 NP-R" panose="02020400000000000000" pitchFamily="18" charset="-128"/>
              </a:rPr>
              <a:t>ついては、現金納付のほか、振替納税などのキャッシュレス納付が</a:t>
            </a:r>
            <a:r>
              <a:rPr lang="ja-JP" altLang="en-US" sz="1400" dirty="0" smtClean="0">
                <a:latin typeface="UD デジタル 教科書体 NP-R" panose="02020400000000000000" pitchFamily="18" charset="-128"/>
                <a:ea typeface="UD デジタル 教科書体 NP-R" panose="02020400000000000000" pitchFamily="18" charset="-128"/>
              </a:rPr>
              <a:t>あります。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200" dirty="0" smtClean="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ｅ</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Ｔａｘ：インターネットで国税に関する申告や納税、申請・届出などの手続きができるシステムです。</a:t>
            </a:r>
          </a:p>
        </p:txBody>
      </p:sp>
      <p:graphicFrame>
        <p:nvGraphicFramePr>
          <p:cNvPr id="14" name="表 13"/>
          <p:cNvGraphicFramePr>
            <a:graphicFrameLocks noGrp="1"/>
          </p:cNvGraphicFramePr>
          <p:nvPr>
            <p:extLst>
              <p:ext uri="{D42A27DB-BD31-4B8C-83A1-F6EECF244321}">
                <p14:modId xmlns:p14="http://schemas.microsoft.com/office/powerpoint/2010/main" val="470440137"/>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９．確定申告</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40927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309848" y="2326525"/>
            <a:ext cx="8519767" cy="4126811"/>
            <a:chOff x="400081" y="4109262"/>
            <a:chExt cx="6131843" cy="1734666"/>
          </a:xfrm>
        </p:grpSpPr>
        <p:graphicFrame>
          <p:nvGraphicFramePr>
            <p:cNvPr id="12" name="グラフ 11"/>
            <p:cNvGraphicFramePr/>
            <p:nvPr>
              <p:extLst>
                <p:ext uri="{D42A27DB-BD31-4B8C-83A1-F6EECF244321}">
                  <p14:modId xmlns:p14="http://schemas.microsoft.com/office/powerpoint/2010/main" val="966926028"/>
                </p:ext>
              </p:extLst>
            </p:nvPr>
          </p:nvGraphicFramePr>
          <p:xfrm>
            <a:off x="400081" y="4109262"/>
            <a:ext cx="6074720" cy="1734666"/>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2"/>
            <p:cNvSpPr txBox="1"/>
            <p:nvPr/>
          </p:nvSpPr>
          <p:spPr>
            <a:xfrm>
              <a:off x="409927" y="4136862"/>
              <a:ext cx="544108" cy="106868"/>
            </a:xfrm>
            <a:prstGeom prst="rect">
              <a:avLst/>
            </a:prstGeom>
            <a:noFill/>
          </p:spPr>
          <p:txBody>
            <a:bodyPr wrap="square" rtlCol="0">
              <a:spAutoFit/>
            </a:bodyPr>
            <a:lstStyle/>
            <a:p>
              <a:r>
                <a:rPr kumimoji="1" lang="ja-JP" altLang="en-US" sz="900" dirty="0">
                  <a:latin typeface="+mn-ea"/>
                </a:rPr>
                <a:t>（兆円）</a:t>
              </a:r>
            </a:p>
          </p:txBody>
        </p:sp>
        <p:sp>
          <p:nvSpPr>
            <p:cNvPr id="14" name="テキスト ボックス 13"/>
            <p:cNvSpPr txBox="1"/>
            <p:nvPr/>
          </p:nvSpPr>
          <p:spPr>
            <a:xfrm>
              <a:off x="6065495" y="5582543"/>
              <a:ext cx="466429" cy="106868"/>
            </a:xfrm>
            <a:prstGeom prst="rect">
              <a:avLst/>
            </a:prstGeom>
            <a:noFill/>
          </p:spPr>
          <p:txBody>
            <a:bodyPr wrap="square" rtlCol="0">
              <a:spAutoFit/>
            </a:bodyPr>
            <a:lstStyle/>
            <a:p>
              <a:r>
                <a:rPr kumimoji="1" lang="ja-JP" altLang="en-US" sz="900" dirty="0">
                  <a:latin typeface="+mn-ea"/>
                </a:rPr>
                <a:t>（年度）</a:t>
              </a:r>
            </a:p>
          </p:txBody>
        </p:sp>
      </p:grpSp>
      <p:sp>
        <p:nvSpPr>
          <p:cNvPr id="15" name="正方形/長方形 14"/>
          <p:cNvSpPr/>
          <p:nvPr/>
        </p:nvSpPr>
        <p:spPr>
          <a:xfrm>
            <a:off x="305794" y="5949280"/>
            <a:ext cx="8443151" cy="502702"/>
          </a:xfrm>
          <a:prstGeom prst="rect">
            <a:avLst/>
          </a:prstGeom>
          <a:no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（注）１</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法人税収は</a:t>
            </a:r>
            <a:r>
              <a:rPr lang="ja-JP" altLang="en-US" sz="1067" dirty="0" smtClean="0">
                <a:latin typeface="UD デジタル 教科書体 NP-R" panose="02020400000000000000" pitchFamily="18" charset="-128"/>
                <a:ea typeface="UD デジタル 教科書体 NP-R" panose="02020400000000000000" pitchFamily="18" charset="-128"/>
              </a:rPr>
              <a:t>、令和３年度</a:t>
            </a:r>
            <a:r>
              <a:rPr lang="ja-JP" altLang="en-US" sz="1067" dirty="0">
                <a:latin typeface="UD デジタル 教科書体 NP-R" panose="02020400000000000000" pitchFamily="18" charset="-128"/>
                <a:ea typeface="UD デジタル 教科書体 NP-R" panose="02020400000000000000" pitchFamily="18" charset="-128"/>
              </a:rPr>
              <a:t>以前は決算額、</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ja-JP" altLang="en-US" sz="1067" dirty="0">
                <a:latin typeface="UD デジタル 教科書体 NP-R" panose="02020400000000000000" pitchFamily="18" charset="-128"/>
                <a:ea typeface="UD デジタル 教科書体 NP-R" panose="02020400000000000000" pitchFamily="18" charset="-128"/>
              </a:rPr>
              <a:t>４</a:t>
            </a:r>
            <a:r>
              <a:rPr lang="ja-JP" altLang="en-US" sz="1067" dirty="0" smtClean="0">
                <a:latin typeface="UD デジタル 教科書体 NP-R" panose="02020400000000000000" pitchFamily="18" charset="-128"/>
                <a:ea typeface="UD デジタル 教科書体 NP-R" panose="02020400000000000000" pitchFamily="18" charset="-128"/>
              </a:rPr>
              <a:t>年度は補正後予算</a:t>
            </a:r>
            <a:r>
              <a:rPr lang="ja-JP" altLang="en-US" sz="1067" dirty="0">
                <a:latin typeface="UD デジタル 教科書体 NP-R" panose="02020400000000000000" pitchFamily="18" charset="-128"/>
                <a:ea typeface="UD デジタル 教科書体 NP-R" panose="02020400000000000000" pitchFamily="18" charset="-128"/>
              </a:rPr>
              <a:t>額、</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ja-JP" altLang="en-US" sz="1067" dirty="0">
                <a:latin typeface="UD デジタル 教科書体 NP-R" panose="02020400000000000000" pitchFamily="18" charset="-128"/>
                <a:ea typeface="UD デジタル 教科書体 NP-R" panose="02020400000000000000" pitchFamily="18" charset="-128"/>
              </a:rPr>
              <a:t>５</a:t>
            </a:r>
            <a:r>
              <a:rPr lang="ja-JP" altLang="en-US" sz="1067" dirty="0" smtClean="0">
                <a:latin typeface="UD デジタル 教科書体 NP-R" panose="02020400000000000000" pitchFamily="18" charset="-128"/>
                <a:ea typeface="UD デジタル 教科書体 NP-R" panose="02020400000000000000" pitchFamily="18" charset="-128"/>
              </a:rPr>
              <a:t>年度は</a:t>
            </a:r>
            <a:r>
              <a:rPr lang="ja-JP" altLang="en-US" sz="1067" dirty="0">
                <a:latin typeface="UD デジタル 教科書体 NP-R" panose="02020400000000000000" pitchFamily="18" charset="-128"/>
                <a:ea typeface="UD デジタル 教科書体 NP-R" panose="02020400000000000000" pitchFamily="18" charset="-128"/>
              </a:rPr>
              <a:t>予算</a:t>
            </a:r>
            <a:r>
              <a:rPr lang="ja-JP" altLang="en-US" sz="1067" dirty="0" smtClean="0">
                <a:latin typeface="UD デジタル 教科書体 NP-R" panose="02020400000000000000" pitchFamily="18" charset="-128"/>
                <a:ea typeface="UD デジタル 教科書体 NP-R" panose="02020400000000000000" pitchFamily="18" charset="-128"/>
              </a:rPr>
              <a:t>額</a:t>
            </a:r>
            <a:r>
              <a:rPr lang="ja-JP" altLang="en-US" sz="1067" dirty="0">
                <a:latin typeface="UD デジタル 教科書体 NP-R" panose="02020400000000000000" pitchFamily="18" charset="-128"/>
                <a:ea typeface="UD デジタル 教科書体 NP-R" panose="02020400000000000000" pitchFamily="18" charset="-128"/>
              </a:rPr>
              <a:t>。　</a:t>
            </a:r>
            <a:endParaRPr lang="en-US" altLang="ja-JP" sz="1067" dirty="0">
              <a:latin typeface="UD デジタル 教科書体 NP-R" panose="02020400000000000000" pitchFamily="18" charset="-128"/>
              <a:ea typeface="UD デジタル 教科書体 NP-R" panose="02020400000000000000" pitchFamily="18" charset="-128"/>
            </a:endParaRPr>
          </a:p>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２</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年度、</a:t>
            </a:r>
            <a:r>
              <a:rPr lang="en-US" altLang="ja-JP" sz="1067" dirty="0">
                <a:latin typeface="UD デジタル 教科書体 NP-R" panose="02020400000000000000" pitchFamily="18" charset="-128"/>
                <a:ea typeface="UD デジタル 教科書体 NP-R" panose="02020400000000000000" pitchFamily="18" charset="-128"/>
              </a:rPr>
              <a:t>25</a:t>
            </a:r>
            <a:r>
              <a:rPr lang="ja-JP" altLang="en-US" sz="1067" dirty="0">
                <a:latin typeface="UD デジタル 教科書体 NP-R" panose="02020400000000000000" pitchFamily="18" charset="-128"/>
                <a:ea typeface="UD デジタル 教科書体 NP-R" panose="02020400000000000000" pitchFamily="18" charset="-128"/>
              </a:rPr>
              <a:t>年度の２年間は、法人税額の</a:t>
            </a:r>
            <a:r>
              <a:rPr lang="en-US" altLang="ja-JP" sz="1067" dirty="0">
                <a:latin typeface="UD デジタル 教科書体 NP-R" panose="02020400000000000000" pitchFamily="18" charset="-128"/>
                <a:ea typeface="UD デジタル 教科書体 NP-R" panose="02020400000000000000" pitchFamily="18" charset="-128"/>
              </a:rPr>
              <a:t>10</a:t>
            </a:r>
            <a:r>
              <a:rPr lang="ja-JP" altLang="en-US" sz="1067" dirty="0">
                <a:latin typeface="UD デジタル 教科書体 NP-R" panose="02020400000000000000" pitchFamily="18" charset="-128"/>
                <a:ea typeface="UD デジタル 教科書体 NP-R" panose="02020400000000000000" pitchFamily="18" charset="-128"/>
              </a:rPr>
              <a:t>％の復興特別法人税が課されている。　　　</a:t>
            </a:r>
            <a:r>
              <a:rPr lang="ja-JP" altLang="en-US" sz="1067" dirty="0" smtClean="0">
                <a:latin typeface="UD デジタル 教科書体 NP-R" panose="02020400000000000000" pitchFamily="18" charset="-128"/>
                <a:ea typeface="UD デジタル 教科書体 NP-R" panose="02020400000000000000" pitchFamily="18" charset="-128"/>
              </a:rPr>
              <a:t>　出典</a:t>
            </a:r>
            <a:r>
              <a:rPr lang="ja-JP" altLang="en-US" sz="1067" dirty="0">
                <a:latin typeface="UD デジタル 教科書体 NP-R" panose="02020400000000000000" pitchFamily="18" charset="-128"/>
                <a:ea typeface="UD デジタル 教科書体 NP-R" panose="02020400000000000000" pitchFamily="18" charset="-128"/>
              </a:rPr>
              <a:t>：財務省ＨＰを基に作成</a:t>
            </a:r>
          </a:p>
        </p:txBody>
      </p:sp>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6" name="表 5"/>
          <p:cNvGraphicFramePr>
            <a:graphicFrameLocks noGrp="1"/>
          </p:cNvGraphicFramePr>
          <p:nvPr>
            <p:extLst>
              <p:ext uri="{D42A27DB-BD31-4B8C-83A1-F6EECF244321}">
                <p14:modId xmlns:p14="http://schemas.microsoft.com/office/powerpoint/2010/main" val="1283604321"/>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１．法人税の概要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335014" y="908720"/>
            <a:ext cx="8256917" cy="86177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とは、法人（株式会社・有限会社・協同組合など）が得た所得（別段の定めがあるものを除き売上げから必要経費などを差引いた額）に課税される税金のことで、個人の所得に課税される所得税と並び、日本の租税体系の中心となる</a:t>
            </a:r>
            <a:r>
              <a:rPr lang="ja-JP" altLang="en-US" sz="1400" dirty="0" smtClean="0">
                <a:latin typeface="UD デジタル 教科書体 NP-R" panose="02020400000000000000" pitchFamily="18" charset="-128"/>
                <a:ea typeface="UD デジタル 教科書体 NP-R" panose="02020400000000000000" pitchFamily="18" charset="-128"/>
              </a:rPr>
              <a:t>国税です</a:t>
            </a:r>
            <a:r>
              <a:rPr lang="ja-JP" altLang="en-US" sz="1400" dirty="0">
                <a:latin typeface="UD デジタル 教科書体 NP-R" panose="02020400000000000000" pitchFamily="18" charset="-128"/>
                <a:ea typeface="UD デジタル 教科書体 NP-R" panose="02020400000000000000" pitchFamily="18" charset="-128"/>
              </a:rPr>
              <a:t>。</a:t>
            </a:r>
          </a:p>
        </p:txBody>
      </p:sp>
      <p:sp>
        <p:nvSpPr>
          <p:cNvPr id="10" name="正方形/長方形 9"/>
          <p:cNvSpPr/>
          <p:nvPr/>
        </p:nvSpPr>
        <p:spPr>
          <a:xfrm>
            <a:off x="443542" y="1988840"/>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■法人税収の推移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93948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6" name="表 5"/>
          <p:cNvGraphicFramePr>
            <a:graphicFrameLocks noGrp="1"/>
          </p:cNvGraphicFramePr>
          <p:nvPr>
            <p:extLst>
              <p:ext uri="{D42A27DB-BD31-4B8C-83A1-F6EECF244321}">
                <p14:modId xmlns:p14="http://schemas.microsoft.com/office/powerpoint/2010/main" val="3287700602"/>
              </p:ext>
            </p:extLst>
          </p:nvPr>
        </p:nvGraphicFramePr>
        <p:xfrm>
          <a:off x="138606" y="374913"/>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２．法人税の税率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6" name="正方形/長方形 15"/>
          <p:cNvSpPr/>
          <p:nvPr/>
        </p:nvSpPr>
        <p:spPr>
          <a:xfrm>
            <a:off x="438589" y="764233"/>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■法人税率の推移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17" name="正方形/長方形 16"/>
          <p:cNvSpPr/>
          <p:nvPr/>
        </p:nvSpPr>
        <p:spPr>
          <a:xfrm>
            <a:off x="3096160" y="1026714"/>
            <a:ext cx="5726732" cy="3375283"/>
          </a:xfrm>
          <a:prstGeom prst="rect">
            <a:avLst/>
          </a:prstGeom>
          <a:solidFill>
            <a:schemeClr val="bg1">
              <a:alpha val="50000"/>
            </a:schemeClr>
          </a:solidFill>
        </p:spPr>
        <p:txBody>
          <a:bodyPr wrap="square">
            <a:spAutoFit/>
          </a:bodyPr>
          <a:lstStyle/>
          <a:p>
            <a:pPr marL="3143250" indent="-276225">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 中小法人の軽減税率の特例</a:t>
            </a:r>
            <a:r>
              <a:rPr lang="en-US" altLang="ja-JP" sz="1067" dirty="0">
                <a:latin typeface="UD デジタル 教科書体 NP-R" panose="02020400000000000000" pitchFamily="18" charset="-128"/>
                <a:ea typeface="UD デジタル 教科書体 NP-R" panose="02020400000000000000" pitchFamily="18" charset="-128"/>
              </a:rPr>
              <a:t>(</a:t>
            </a:r>
            <a:r>
              <a:rPr lang="ja-JP" altLang="en-US" sz="1067" dirty="0">
                <a:latin typeface="UD デジタル 教科書体 NP-R" panose="02020400000000000000" pitchFamily="18" charset="-128"/>
                <a:ea typeface="UD デジタル 教科書体 NP-R" panose="02020400000000000000" pitchFamily="18" charset="-128"/>
              </a:rPr>
              <a:t>年</a:t>
            </a:r>
            <a:r>
              <a:rPr lang="en-US" altLang="ja-JP" sz="1067" dirty="0">
                <a:latin typeface="UD デジタル 教科書体 NP-R" panose="02020400000000000000" pitchFamily="18" charset="-128"/>
                <a:ea typeface="UD デジタル 教科書体 NP-R" panose="02020400000000000000" pitchFamily="18" charset="-128"/>
              </a:rPr>
              <a:t>800</a:t>
            </a:r>
            <a:r>
              <a:rPr lang="ja-JP" altLang="en-US" sz="1067" dirty="0">
                <a:latin typeface="UD デジタル 教科書体 NP-R" panose="02020400000000000000" pitchFamily="18" charset="-128"/>
                <a:ea typeface="UD デジタル 教科書体 NP-R" panose="02020400000000000000" pitchFamily="18" charset="-128"/>
              </a:rPr>
              <a:t>万円以下）について、平成</a:t>
            </a:r>
            <a:r>
              <a:rPr lang="en-US" altLang="ja-JP" sz="1067" dirty="0">
                <a:latin typeface="UD デジタル 教科書体 NP-R" panose="02020400000000000000" pitchFamily="18" charset="-128"/>
                <a:ea typeface="UD デジタル 教科書体 NP-R" panose="02020400000000000000" pitchFamily="18" charset="-128"/>
              </a:rPr>
              <a:t>21</a:t>
            </a:r>
            <a:r>
              <a:rPr lang="ja-JP" altLang="en-US" sz="1067" dirty="0">
                <a:latin typeface="UD デジタル 教科書体 NP-R" panose="02020400000000000000" pitchFamily="18" charset="-128"/>
                <a:ea typeface="UD デジタル 教科書体 NP-R" panose="02020400000000000000" pitchFamily="18" charset="-128"/>
              </a:rPr>
              <a:t>年４月１日から平成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年３月</a:t>
            </a:r>
            <a:r>
              <a:rPr lang="en-US" altLang="ja-JP" sz="1067" dirty="0">
                <a:latin typeface="UD デジタル 教科書体 NP-R" panose="02020400000000000000" pitchFamily="18" charset="-128"/>
                <a:ea typeface="UD デジタル 教科書体 NP-R" panose="02020400000000000000" pitchFamily="18" charset="-128"/>
              </a:rPr>
              <a:t>31</a:t>
            </a:r>
            <a:r>
              <a:rPr lang="ja-JP" altLang="en-US" sz="1067" dirty="0">
                <a:latin typeface="UD デジタル 教科書体 NP-R" panose="02020400000000000000" pitchFamily="18" charset="-128"/>
                <a:ea typeface="UD デジタル 教科書体 NP-R" panose="02020400000000000000" pitchFamily="18" charset="-128"/>
              </a:rPr>
              <a:t>日の間に終了する各事業年度は</a:t>
            </a:r>
            <a:r>
              <a:rPr lang="en-US" altLang="ja-JP" sz="1067" dirty="0">
                <a:latin typeface="UD デジタル 教科書体 NP-R" panose="02020400000000000000" pitchFamily="18" charset="-128"/>
                <a:ea typeface="UD デジタル 教科書体 NP-R" panose="02020400000000000000" pitchFamily="18" charset="-128"/>
              </a:rPr>
              <a:t>18</a:t>
            </a:r>
            <a:r>
              <a:rPr lang="ja-JP" altLang="en-US" sz="1067" dirty="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年４月１日前に開始し、かつ、同日以後に終了する事業年度については経過措置として</a:t>
            </a:r>
            <a:r>
              <a:rPr lang="en-US" altLang="ja-JP" sz="1067" dirty="0">
                <a:latin typeface="UD デジタル 教科書体 NP-R" panose="02020400000000000000" pitchFamily="18" charset="-128"/>
                <a:ea typeface="UD デジタル 教科書体 NP-R" panose="02020400000000000000" pitchFamily="18" charset="-128"/>
              </a:rPr>
              <a:t>18%</a:t>
            </a:r>
            <a:r>
              <a:rPr lang="ja-JP" altLang="en-US" sz="1067" dirty="0" err="1">
                <a:latin typeface="UD デジタル 教科書体 NP-R" panose="02020400000000000000" pitchFamily="18" charset="-128"/>
                <a:ea typeface="UD デジタル 教科書体 NP-R" panose="02020400000000000000" pitchFamily="18" charset="-128"/>
              </a:rPr>
              <a:t>、</a:t>
            </a:r>
            <a:r>
              <a:rPr lang="ja-JP" altLang="en-US" sz="1067" dirty="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年４月１日から</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en-US" altLang="ja-JP" sz="1067" dirty="0">
                <a:latin typeface="UD デジタル 教科書体 NP-R" panose="02020400000000000000" pitchFamily="18" charset="-128"/>
                <a:ea typeface="UD デジタル 教科書体 NP-R" panose="02020400000000000000" pitchFamily="18" charset="-128"/>
              </a:rPr>
              <a:t>5</a:t>
            </a:r>
            <a:r>
              <a:rPr lang="ja-JP" altLang="en-US" sz="1067" dirty="0" smtClean="0">
                <a:latin typeface="UD デジタル 教科書体 NP-R" panose="02020400000000000000" pitchFamily="18" charset="-128"/>
                <a:ea typeface="UD デジタル 教科書体 NP-R" panose="02020400000000000000" pitchFamily="18" charset="-128"/>
              </a:rPr>
              <a:t>年</a:t>
            </a:r>
            <a:r>
              <a:rPr lang="ja-JP" altLang="en-US" sz="1067" dirty="0">
                <a:latin typeface="UD デジタル 教科書体 NP-R" panose="02020400000000000000" pitchFamily="18" charset="-128"/>
                <a:ea typeface="UD デジタル 教科書体 NP-R" panose="02020400000000000000" pitchFamily="18" charset="-128"/>
              </a:rPr>
              <a:t>３月</a:t>
            </a:r>
            <a:r>
              <a:rPr lang="en-US" altLang="ja-JP" sz="1067" dirty="0">
                <a:latin typeface="UD デジタル 教科書体 NP-R" panose="02020400000000000000" pitchFamily="18" charset="-128"/>
                <a:ea typeface="UD デジタル 教科書体 NP-R" panose="02020400000000000000" pitchFamily="18" charset="-128"/>
              </a:rPr>
              <a:t>31</a:t>
            </a:r>
            <a:r>
              <a:rPr lang="ja-JP" altLang="en-US" sz="1067" dirty="0">
                <a:latin typeface="UD デジタル 教科書体 NP-R" panose="02020400000000000000" pitchFamily="18" charset="-128"/>
                <a:ea typeface="UD デジタル 教科書体 NP-R" panose="02020400000000000000" pitchFamily="18" charset="-128"/>
              </a:rPr>
              <a:t>日の間に開始する各事業年度は</a:t>
            </a:r>
            <a:r>
              <a:rPr lang="en-US" altLang="ja-JP" sz="1067" dirty="0">
                <a:latin typeface="UD デジタル 教科書体 NP-R" panose="02020400000000000000" pitchFamily="18" charset="-128"/>
                <a:ea typeface="UD デジタル 教科書体 NP-R" panose="02020400000000000000" pitchFamily="18" charset="-128"/>
              </a:rPr>
              <a:t>15</a:t>
            </a:r>
            <a:r>
              <a:rPr lang="ja-JP" altLang="en-US" sz="1067" dirty="0">
                <a:latin typeface="UD デジタル 教科書体 NP-R" panose="02020400000000000000" pitchFamily="18" charset="-128"/>
                <a:ea typeface="UD デジタル 教科書体 NP-R" panose="02020400000000000000" pitchFamily="18" charset="-128"/>
              </a:rPr>
              <a:t>％。</a:t>
            </a:r>
            <a:endParaRPr lang="en-US" altLang="ja-JP" sz="1067" dirty="0">
              <a:latin typeface="UD デジタル 教科書体 NP-R" panose="02020400000000000000" pitchFamily="18" charset="-128"/>
              <a:ea typeface="UD デジタル 教科書体 NP-R" panose="02020400000000000000" pitchFamily="18" charset="-128"/>
            </a:endParaRPr>
          </a:p>
          <a:p>
            <a:pPr marL="3143250" indent="-276225">
              <a:lnSpc>
                <a:spcPts val="1600"/>
              </a:lnSpc>
            </a:pPr>
            <a:endParaRPr lang="ja-JP" altLang="en-US" sz="1067" dirty="0">
              <a:latin typeface="UD デジタル 教科書体 NP-R" panose="02020400000000000000" pitchFamily="18" charset="-128"/>
              <a:ea typeface="UD デジタル 教科書体 NP-R" panose="02020400000000000000" pitchFamily="18" charset="-128"/>
            </a:endParaRPr>
          </a:p>
          <a:p>
            <a:pPr marL="3143250" indent="-276225">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a:t>
            </a:r>
            <a:r>
              <a:rPr lang="en-US" altLang="ja-JP" sz="1067" dirty="0">
                <a:latin typeface="UD デジタル 教科書体 NP-R" panose="02020400000000000000" pitchFamily="18" charset="-128"/>
                <a:ea typeface="UD デジタル 教科書体 NP-R" panose="02020400000000000000" pitchFamily="18" charset="-128"/>
              </a:rPr>
              <a:t>※</a:t>
            </a:r>
            <a:r>
              <a:rPr lang="ja-JP" altLang="en-US" sz="1067" dirty="0">
                <a:latin typeface="UD デジタル 教科書体 NP-R" panose="02020400000000000000" pitchFamily="18" charset="-128"/>
                <a:ea typeface="UD デジタル 教科書体 NP-R" panose="02020400000000000000" pitchFamily="18" charset="-128"/>
              </a:rPr>
              <a:t>） 昭和</a:t>
            </a:r>
            <a:r>
              <a:rPr lang="en-US" altLang="ja-JP" sz="1067" dirty="0">
                <a:latin typeface="UD デジタル 教科書体 NP-R" panose="02020400000000000000" pitchFamily="18" charset="-128"/>
                <a:ea typeface="UD デジタル 教科書体 NP-R" panose="02020400000000000000" pitchFamily="18" charset="-128"/>
              </a:rPr>
              <a:t>56</a:t>
            </a:r>
            <a:r>
              <a:rPr lang="ja-JP" altLang="en-US" sz="1067" dirty="0" smtClean="0">
                <a:latin typeface="UD デジタル 教科書体 NP-R" panose="02020400000000000000" pitchFamily="18" charset="-128"/>
                <a:ea typeface="UD デジタル 教科書体 NP-R" panose="02020400000000000000" pitchFamily="18" charset="-128"/>
              </a:rPr>
              <a:t>年</a:t>
            </a:r>
            <a:r>
              <a:rPr lang="en-US" altLang="ja-JP" sz="1067" dirty="0" smtClean="0">
                <a:latin typeface="UD デジタル 教科書体 NP-R" panose="02020400000000000000" pitchFamily="18" charset="-128"/>
                <a:ea typeface="UD デジタル 教科書体 NP-R" panose="02020400000000000000" pitchFamily="18" charset="-128"/>
              </a:rPr>
              <a:t>3</a:t>
            </a:r>
            <a:r>
              <a:rPr lang="ja-JP" altLang="en-US" sz="1067" dirty="0" smtClean="0">
                <a:latin typeface="UD デジタル 教科書体 NP-R" panose="02020400000000000000" pitchFamily="18" charset="-128"/>
                <a:ea typeface="UD デジタル 教科書体 NP-R" panose="02020400000000000000" pitchFamily="18" charset="-128"/>
              </a:rPr>
              <a:t>月</a:t>
            </a:r>
            <a:r>
              <a:rPr lang="en-US" altLang="ja-JP" sz="1067" dirty="0" smtClean="0">
                <a:latin typeface="UD デジタル 教科書体 NP-R" panose="02020400000000000000" pitchFamily="18" charset="-128"/>
                <a:ea typeface="UD デジタル 教科書体 NP-R" panose="02020400000000000000" pitchFamily="18" charset="-128"/>
              </a:rPr>
              <a:t>31</a:t>
            </a:r>
            <a:r>
              <a:rPr lang="ja-JP" altLang="en-US" sz="1067" dirty="0" smtClean="0">
                <a:latin typeface="UD デジタル 教科書体 NP-R" panose="02020400000000000000" pitchFamily="18" charset="-128"/>
                <a:ea typeface="UD デジタル 教科書体 NP-R" panose="02020400000000000000" pitchFamily="18" charset="-128"/>
              </a:rPr>
              <a:t>日の間に</a:t>
            </a:r>
            <a:r>
              <a:rPr lang="ja-JP" altLang="en-US" sz="1067" dirty="0">
                <a:latin typeface="UD デジタル 教科書体 NP-R" panose="02020400000000000000" pitchFamily="18" charset="-128"/>
                <a:ea typeface="UD デジタル 教科書体 NP-R" panose="02020400000000000000" pitchFamily="18" charset="-128"/>
              </a:rPr>
              <a:t>終了する事業年度については年</a:t>
            </a:r>
            <a:r>
              <a:rPr lang="en-US" altLang="ja-JP" sz="1067" dirty="0">
                <a:latin typeface="UD デジタル 教科書体 NP-R" panose="02020400000000000000" pitchFamily="18" charset="-128"/>
                <a:ea typeface="UD デジタル 教科書体 NP-R" panose="02020400000000000000" pitchFamily="18" charset="-128"/>
              </a:rPr>
              <a:t>700</a:t>
            </a:r>
            <a:r>
              <a:rPr lang="ja-JP" altLang="en-US" sz="1067" dirty="0">
                <a:latin typeface="UD デジタル 教科書体 NP-R" panose="02020400000000000000" pitchFamily="18" charset="-128"/>
                <a:ea typeface="UD デジタル 教科書体 NP-R" panose="02020400000000000000" pitchFamily="18" charset="-128"/>
              </a:rPr>
              <a:t>万円以下の所得に適用。</a:t>
            </a:r>
            <a:endParaRPr lang="en-US" altLang="ja-JP" sz="1067" dirty="0">
              <a:latin typeface="UD デジタル 教科書体 NP-R" panose="02020400000000000000" pitchFamily="18" charset="-128"/>
              <a:ea typeface="UD デジタル 教科書体 NP-R" panose="02020400000000000000" pitchFamily="18" charset="-128"/>
            </a:endParaRPr>
          </a:p>
          <a:p>
            <a:pPr marL="3143250" indent="-276225">
              <a:lnSpc>
                <a:spcPts val="1600"/>
              </a:lnSpc>
            </a:pPr>
            <a:endParaRPr lang="en-US" altLang="ja-JP" sz="1067" dirty="0">
              <a:latin typeface="UD デジタル 教科書体 NP-R" panose="02020400000000000000" pitchFamily="18" charset="-128"/>
              <a:ea typeface="UD デジタル 教科書体 NP-R" panose="02020400000000000000" pitchFamily="18" charset="-128"/>
            </a:endParaRPr>
          </a:p>
          <a:p>
            <a:pPr marL="2867025">
              <a:lnSpc>
                <a:spcPts val="1600"/>
              </a:lnSpc>
            </a:pPr>
            <a:endParaRPr lang="en-US" altLang="ja-JP" sz="1067" dirty="0">
              <a:latin typeface="UD デジタル 教科書体 NP-R" panose="02020400000000000000" pitchFamily="18" charset="-128"/>
              <a:ea typeface="UD デジタル 教科書体 NP-R" panose="02020400000000000000" pitchFamily="18" charset="-128"/>
            </a:endParaRPr>
          </a:p>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出典：財務省ＨＰ「法人課税に関する基本的な資料（</a:t>
            </a:r>
            <a:r>
              <a:rPr lang="ja-JP" altLang="en-US" sz="1067" dirty="0" smtClean="0">
                <a:latin typeface="UD デジタル 教科書体 NP-R" panose="02020400000000000000" pitchFamily="18" charset="-128"/>
                <a:ea typeface="UD デジタル 教科書体 NP-R" panose="02020400000000000000" pitchFamily="18" charset="-128"/>
              </a:rPr>
              <a:t>令和４年５月</a:t>
            </a:r>
            <a:r>
              <a:rPr lang="ja-JP" altLang="en-US" sz="1067" dirty="0">
                <a:latin typeface="UD デジタル 教科書体 NP-R" panose="02020400000000000000" pitchFamily="18" charset="-128"/>
                <a:ea typeface="UD デジタル 教科書体 NP-R" panose="02020400000000000000" pitchFamily="18" charset="-128"/>
              </a:rPr>
              <a:t>現在）」</a:t>
            </a:r>
          </a:p>
        </p:txBody>
      </p:sp>
      <p:sp>
        <p:nvSpPr>
          <p:cNvPr id="20" name="正方形/長方形 19"/>
          <p:cNvSpPr/>
          <p:nvPr/>
        </p:nvSpPr>
        <p:spPr>
          <a:xfrm>
            <a:off x="438589" y="4234739"/>
            <a:ext cx="3557347"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■最新の法人税率 　</a:t>
            </a:r>
            <a:endParaRPr lang="en-US" altLang="ja-JP" sz="12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a:extLst>
              <a:ext uri="{FF2B5EF4-FFF2-40B4-BE49-F238E27FC236}">
                <a16:creationId xmlns:a16="http://schemas.microsoft.com/office/drawing/2014/main" id="{E666FAEE-7C6F-4897-9842-7EFC20F60790}"/>
              </a:ext>
            </a:extLst>
          </p:cNvPr>
          <p:cNvSpPr/>
          <p:nvPr/>
        </p:nvSpPr>
        <p:spPr>
          <a:xfrm>
            <a:off x="354362" y="6547208"/>
            <a:ext cx="8443151" cy="286745"/>
          </a:xfrm>
          <a:prstGeom prst="rect">
            <a:avLst/>
          </a:prstGeom>
          <a:solidFill>
            <a:schemeClr val="bg1">
              <a:alpha val="50000"/>
            </a:schemeClr>
          </a:solidFill>
        </p:spPr>
        <p:txBody>
          <a:bodyPr wrap="square">
            <a:spAutoFit/>
          </a:bodyPr>
          <a:lstStyle/>
          <a:p>
            <a:pPr>
              <a:lnSpc>
                <a:spcPts val="1600"/>
              </a:lnSpc>
            </a:pP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普通法人の中小企業及び特定の医療法人のうち適用除外事業者については</a:t>
            </a:r>
            <a:r>
              <a:rPr lang="en-US" altLang="ja-JP" sz="1100" dirty="0">
                <a:latin typeface="UD デジタル 教科書体 NP-R" panose="02020400000000000000" pitchFamily="18" charset="-128"/>
                <a:ea typeface="UD デジタル 教科書体 NP-R" panose="02020400000000000000" pitchFamily="18" charset="-128"/>
              </a:rPr>
              <a:t>19%</a:t>
            </a:r>
            <a:r>
              <a:rPr lang="ja-JP" altLang="en-US" sz="1067" dirty="0">
                <a:latin typeface="UD デジタル 教科書体 NP-R" panose="02020400000000000000" pitchFamily="18" charset="-128"/>
                <a:ea typeface="UD デジタル 教科書体 NP-R" panose="02020400000000000000" pitchFamily="18" charset="-128"/>
              </a:rPr>
              <a:t>　　　　　　　　　      　　　出典：国税庁ＨＰ</a:t>
            </a:r>
          </a:p>
        </p:txBody>
      </p:sp>
      <p:graphicFrame>
        <p:nvGraphicFramePr>
          <p:cNvPr id="10" name="表 9">
            <a:extLst>
              <a:ext uri="{FF2B5EF4-FFF2-40B4-BE49-F238E27FC236}">
                <a16:creationId xmlns:a16="http://schemas.microsoft.com/office/drawing/2014/main" id="{6112D193-0F06-46EE-8505-9DCD6BC41F8F}"/>
              </a:ext>
            </a:extLst>
          </p:cNvPr>
          <p:cNvGraphicFramePr>
            <a:graphicFrameLocks noGrp="1"/>
          </p:cNvGraphicFramePr>
          <p:nvPr>
            <p:extLst>
              <p:ext uri="{D42A27DB-BD31-4B8C-83A1-F6EECF244321}">
                <p14:modId xmlns:p14="http://schemas.microsoft.com/office/powerpoint/2010/main" val="2313387046"/>
              </p:ext>
            </p:extLst>
          </p:nvPr>
        </p:nvGraphicFramePr>
        <p:xfrm>
          <a:off x="441200" y="4537961"/>
          <a:ext cx="8523289" cy="201312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3694179">
                  <a:extLst>
                    <a:ext uri="{9D8B030D-6E8A-4147-A177-3AD203B41FA5}">
                      <a16:colId xmlns:a16="http://schemas.microsoft.com/office/drawing/2014/main" val="183923811"/>
                    </a:ext>
                  </a:extLst>
                </a:gridCol>
                <a:gridCol w="1660757">
                  <a:extLst>
                    <a:ext uri="{9D8B030D-6E8A-4147-A177-3AD203B41FA5}">
                      <a16:colId xmlns:a16="http://schemas.microsoft.com/office/drawing/2014/main" val="1449169285"/>
                    </a:ext>
                  </a:extLst>
                </a:gridCol>
                <a:gridCol w="864096">
                  <a:extLst>
                    <a:ext uri="{9D8B030D-6E8A-4147-A177-3AD203B41FA5}">
                      <a16:colId xmlns:a16="http://schemas.microsoft.com/office/drawing/2014/main" val="2056166731"/>
                    </a:ext>
                  </a:extLst>
                </a:gridCol>
                <a:gridCol w="899013">
                  <a:extLst>
                    <a:ext uri="{9D8B030D-6E8A-4147-A177-3AD203B41FA5}">
                      <a16:colId xmlns:a16="http://schemas.microsoft.com/office/drawing/2014/main" val="2860274744"/>
                    </a:ext>
                  </a:extLst>
                </a:gridCol>
                <a:gridCol w="1405244">
                  <a:extLst>
                    <a:ext uri="{9D8B030D-6E8A-4147-A177-3AD203B41FA5}">
                      <a16:colId xmlns:a16="http://schemas.microsoft.com/office/drawing/2014/main" val="319487936"/>
                    </a:ext>
                  </a:extLst>
                </a:gridCol>
              </a:tblGrid>
              <a:tr h="274995">
                <a:tc gridSpan="2">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区分</a:t>
                      </a: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gridSpan="2">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法人税率</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地方法人税率</a:t>
                      </a: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25941994"/>
                  </a:ext>
                </a:extLst>
              </a:tr>
              <a:tr h="264250">
                <a:tc gridSpan="2">
                  <a:txBody>
                    <a:bodyPr/>
                    <a:lstStyle/>
                    <a:p>
                      <a:pPr marL="85725" indent="-85725"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適用関係</a:t>
                      </a:r>
                    </a:p>
                  </a:txBody>
                  <a:tcPr marL="96000" marR="96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3">
                  <a:txBody>
                    <a:bodyPr/>
                    <a:lstStyle/>
                    <a:p>
                      <a:pPr marL="85725" indent="-85725" algn="ctr">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平</a:t>
                      </a:r>
                      <a:r>
                        <a:rPr kumimoji="1" lang="en-US" altLang="ja-JP" sz="1200" b="0" dirty="0" smtClean="0">
                          <a:solidFill>
                            <a:schemeClr val="tx1"/>
                          </a:solidFill>
                          <a:latin typeface="UD デジタル 教科書体 N-R" panose="02020400000000000000" pitchFamily="17" charset="-128"/>
                          <a:ea typeface="UD デジタル 教科書体 N-R" panose="02020400000000000000" pitchFamily="17" charset="-128"/>
                        </a:rPr>
                        <a:t>31.4.1</a:t>
                      </a: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から開始する事業年度</a:t>
                      </a:r>
                    </a:p>
                  </a:txBody>
                  <a:tcPr marL="96000" marR="96000" marT="48000" marB="48000"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65951350"/>
                  </a:ext>
                </a:extLst>
              </a:tr>
              <a:tr h="267871">
                <a:tc rowSpan="2">
                  <a:txBody>
                    <a:bodyPr/>
                    <a:lstStyle/>
                    <a:p>
                      <a:pPr marL="0" indent="0"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中小企業、一般社団法人等及び人格のない社団等</a:t>
                      </a: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万円以下の部分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15</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rowSpan="5" gridSpan="2">
                  <a:txBody>
                    <a:bodyPr/>
                    <a:lstStyle/>
                    <a:p>
                      <a:pPr marL="85725" indent="-85725" algn="l">
                        <a:lnSpc>
                          <a:spcPts val="1500"/>
                        </a:lnSpc>
                      </a:pP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令和元年</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月</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日以前に開始した課税事業年度：法人税額の</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4.4</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endParaRPr>
                    </a:p>
                    <a:p>
                      <a:pPr marL="85725" indent="-85725" algn="l">
                        <a:lnSpc>
                          <a:spcPts val="1500"/>
                        </a:lnSpc>
                      </a:pPr>
                      <a:endPar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endParaRPr>
                    </a:p>
                    <a:p>
                      <a:pPr marL="85725" indent="-85725" algn="l">
                        <a:lnSpc>
                          <a:spcPts val="1500"/>
                        </a:lnSpc>
                      </a:pP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令和元年</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月</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日以後に開始する課税事業年度：法人税額の</a:t>
                      </a:r>
                      <a:r>
                        <a:rPr kumimoji="1" lang="en-US" altLang="ja-JP" sz="1000" b="0" dirty="0" smtClean="0">
                          <a:solidFill>
                            <a:schemeClr val="tx1"/>
                          </a:solidFill>
                          <a:latin typeface="UD デジタル 教科書体 N-R" panose="02020400000000000000" pitchFamily="17" charset="-128"/>
                          <a:ea typeface="UD デジタル 教科書体 N-R" panose="02020400000000000000" pitchFamily="17" charset="-128"/>
                        </a:rPr>
                        <a:t>10.3</a:t>
                      </a:r>
                      <a:r>
                        <a:rPr kumimoji="1" lang="ja-JP" altLang="en-US" sz="10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rowSpan="5" hMerge="1">
                  <a:txBody>
                    <a:bodyPr/>
                    <a:lstStyle/>
                    <a:p>
                      <a:pPr marL="85725" indent="-85725" algn="ctr">
                        <a:lnSpc>
                          <a:spcPts val="1500"/>
                        </a:lnSpc>
                      </a:pPr>
                      <a:endParaRPr kumimoji="1" lang="en-US" altLang="ja-JP" sz="11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2275488"/>
                  </a:ext>
                </a:extLst>
              </a:tr>
              <a:tr h="267871">
                <a:tc vMerge="1">
                  <a:txBody>
                    <a:bodyPr/>
                    <a:lstStyle/>
                    <a:p>
                      <a:pPr marL="85725" indent="-85725" algn="l">
                        <a:lnSpc>
                          <a:spcPts val="1500"/>
                        </a:lnSpc>
                      </a:pPr>
                      <a:endPar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2F5D7"/>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万円超の部分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23.2</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388921246"/>
                  </a:ext>
                </a:extLst>
              </a:tr>
              <a:tr h="267871">
                <a:tc gridSpan="2">
                  <a:txBody>
                    <a:bodyPr/>
                    <a:lstStyle/>
                    <a:p>
                      <a:pPr marL="85725" indent="-85725"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中小法人以外の普通法人</a:t>
                      </a: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23.2</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375858241"/>
                  </a:ext>
                </a:extLst>
              </a:tr>
              <a:tr h="267871">
                <a:tc rowSpan="2">
                  <a:txBody>
                    <a:bodyPr/>
                    <a:lstStyle/>
                    <a:p>
                      <a:pPr marL="0" indent="0"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一般社団法人等以外の公益法人等、協同組合</a:t>
                      </a: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等</a:t>
                      </a:r>
                      <a:endParaRPr kumimoji="1" lang="en-US" altLang="ja-JP" sz="1200" b="0" dirty="0" smtClean="0">
                        <a:solidFill>
                          <a:schemeClr val="tx1"/>
                        </a:solidFill>
                        <a:latin typeface="UD デジタル 教科書体 N-R" panose="02020400000000000000" pitchFamily="17" charset="-128"/>
                        <a:ea typeface="UD デジタル 教科書体 N-R" panose="02020400000000000000" pitchFamily="17" charset="-128"/>
                      </a:endParaRPr>
                    </a:p>
                    <a:p>
                      <a:pPr marL="0" indent="0" algn="l">
                        <a:lnSpc>
                          <a:spcPts val="1500"/>
                        </a:lnSpc>
                      </a:pP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及び</a:t>
                      </a: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特定の医療法人（一定の法人を除く）</a:t>
                      </a: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万円以下の部分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15</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860705673"/>
                  </a:ext>
                </a:extLst>
              </a:tr>
              <a:tr h="267871">
                <a:tc vMerge="1">
                  <a:txBody>
                    <a:bodyPr/>
                    <a:lstStyle/>
                    <a:p>
                      <a:pPr marL="85725" indent="-85725" algn="l">
                        <a:lnSpc>
                          <a:spcPts val="1500"/>
                        </a:lnSpc>
                      </a:pPr>
                      <a:endPar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2F5D7"/>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万円超の部分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19</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80084072"/>
                  </a:ext>
                </a:extLst>
              </a:tr>
            </a:tbl>
          </a:graphicData>
        </a:graphic>
      </p:graphicFrame>
      <p:pic>
        <p:nvPicPr>
          <p:cNvPr id="2" name="図 1"/>
          <p:cNvPicPr>
            <a:picLocks noChangeAspect="1"/>
          </p:cNvPicPr>
          <p:nvPr/>
        </p:nvPicPr>
        <p:blipFill>
          <a:blip r:embed="rId2"/>
          <a:stretch>
            <a:fillRect/>
          </a:stretch>
        </p:blipFill>
        <p:spPr>
          <a:xfrm>
            <a:off x="380550" y="1102213"/>
            <a:ext cx="5568814" cy="2967237"/>
          </a:xfrm>
          <a:prstGeom prst="rect">
            <a:avLst/>
          </a:prstGeom>
        </p:spPr>
      </p:pic>
    </p:spTree>
    <p:extLst>
      <p:ext uri="{BB962C8B-B14F-4D97-AF65-F5344CB8AC3E}">
        <p14:creationId xmlns:p14="http://schemas.microsoft.com/office/powerpoint/2010/main" val="3704633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922284594"/>
              </p:ext>
            </p:extLst>
          </p:nvPr>
        </p:nvGraphicFramePr>
        <p:xfrm>
          <a:off x="159988" y="889670"/>
          <a:ext cx="8885027" cy="1344425"/>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883620">
                  <a:extLst>
                    <a:ext uri="{9D8B030D-6E8A-4147-A177-3AD203B41FA5}">
                      <a16:colId xmlns:a16="http://schemas.microsoft.com/office/drawing/2014/main" val="183923811"/>
                    </a:ext>
                  </a:extLst>
                </a:gridCol>
                <a:gridCol w="3888432">
                  <a:extLst>
                    <a:ext uri="{9D8B030D-6E8A-4147-A177-3AD203B41FA5}">
                      <a16:colId xmlns:a16="http://schemas.microsoft.com/office/drawing/2014/main" val="1886794608"/>
                    </a:ext>
                  </a:extLst>
                </a:gridCol>
                <a:gridCol w="4112975">
                  <a:extLst>
                    <a:ext uri="{9D8B030D-6E8A-4147-A177-3AD203B41FA5}">
                      <a16:colId xmlns:a16="http://schemas.microsoft.com/office/drawing/2014/main" val="2759127446"/>
                    </a:ext>
                  </a:extLst>
                </a:gridCol>
              </a:tblGrid>
              <a:tr h="144016">
                <a:tc gridSpan="2">
                  <a:txBody>
                    <a:bodyPr/>
                    <a:lstStyle/>
                    <a:p>
                      <a:pPr algn="ct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納税義務者の区分</a:t>
                      </a:r>
                    </a:p>
                  </a:txBody>
                  <a:tcPr marL="52000" marR="52000" marT="52000" marB="52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3175" cap="flat" cmpd="sng" algn="ctr">
                      <a:solidFill>
                        <a:schemeClr val="accent1">
                          <a:lumMod val="75000"/>
                        </a:schemeClr>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課税所得の範囲</a:t>
                      </a:r>
                    </a:p>
                  </a:txBody>
                  <a:tcPr marL="52000" marR="52000" marT="52000" marB="52000"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25941994"/>
                  </a:ext>
                </a:extLst>
              </a:tr>
              <a:tr h="528261">
                <a:tc>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内国法人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・国内に本店又は支店たる事務所を有する法人</a:t>
                      </a:r>
                    </a:p>
                    <a:p>
                      <a:pPr marL="85725" indent="-85725"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p>
                  </a:txBody>
                  <a:tcPr marL="52000" marR="52000" marT="52000" marB="5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・全ての所得（全世界所得）</a:t>
                      </a:r>
                    </a:p>
                    <a:p>
                      <a:pPr marL="88900" indent="-88900" algn="l"/>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ただし外国子会社配当益金不算入制度の適用を受ける配当については、その</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95</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％相当額を益金不算入。</a:t>
                      </a:r>
                    </a:p>
                  </a:txBody>
                  <a:tcPr marL="52000" marR="52000" marT="52000" marB="52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2168541287"/>
                  </a:ext>
                </a:extLst>
              </a:tr>
              <a:tr h="404905">
                <a:tc>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外国法人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・内国法人以外の法人（人格のない社団等を含む）</a:t>
                      </a:r>
                    </a:p>
                  </a:txBody>
                  <a:tcPr marL="52000" marR="52000" marT="52000" marB="5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・国内源泉所得のみ</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030289105"/>
                  </a:ext>
                </a:extLst>
              </a:tr>
            </a:tbl>
          </a:graphicData>
        </a:graphic>
      </p:graphicFrame>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10" name="表 9"/>
          <p:cNvGraphicFramePr>
            <a:graphicFrameLocks noGrp="1"/>
          </p:cNvGraphicFramePr>
          <p:nvPr>
            <p:extLst>
              <p:ext uri="{D42A27DB-BD31-4B8C-83A1-F6EECF244321}">
                <p14:modId xmlns:p14="http://schemas.microsoft.com/office/powerpoint/2010/main" val="809218920"/>
              </p:ext>
            </p:extLst>
          </p:nvPr>
        </p:nvGraphicFramePr>
        <p:xfrm>
          <a:off x="179512" y="486197"/>
          <a:ext cx="4032448" cy="363220"/>
        </p:xfrm>
        <a:graphic>
          <a:graphicData uri="http://schemas.openxmlformats.org/drawingml/2006/table">
            <a:tbl>
              <a:tblPr firstRow="1" bandRow="1">
                <a:tableStyleId>{9DCAF9ED-07DC-4A11-8D7F-57B35C25682E}</a:tableStyleId>
              </a:tblPr>
              <a:tblGrid>
                <a:gridCol w="4032448">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３．法人税の</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納税義務者と課税所得の範囲</a:t>
                      </a:r>
                      <a:endPar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endParaRP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4" name="正方形/長方形 13"/>
          <p:cNvSpPr/>
          <p:nvPr/>
        </p:nvSpPr>
        <p:spPr>
          <a:xfrm>
            <a:off x="443542" y="2970079"/>
            <a:ext cx="8256917"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内国法人の法人税の納税地は、原則として、その本店又は主たる事務所の所在地。</a:t>
            </a:r>
          </a:p>
        </p:txBody>
      </p:sp>
      <p:sp>
        <p:nvSpPr>
          <p:cNvPr id="15" name="正方形/長方形 14"/>
          <p:cNvSpPr/>
          <p:nvPr/>
        </p:nvSpPr>
        <p:spPr>
          <a:xfrm>
            <a:off x="443542" y="4053140"/>
            <a:ext cx="8256917" cy="1118255"/>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法人税確定申告書の提出期限：</a:t>
            </a:r>
            <a:r>
              <a:rPr lang="ja-JP" altLang="en-US" sz="1400" dirty="0">
                <a:latin typeface="UD デジタル 教科書体 NP-R" panose="02020400000000000000" pitchFamily="18" charset="-128"/>
                <a:ea typeface="UD デジタル 教科書体 NP-R" panose="02020400000000000000" pitchFamily="18" charset="-128"/>
              </a:rPr>
              <a:t>原則として各事業年度終了の日の翌日から</a:t>
            </a:r>
            <a:r>
              <a:rPr lang="ja-JP" altLang="en-US" sz="1400" dirty="0" smtClean="0">
                <a:latin typeface="UD デジタル 教科書体 NP-R" panose="02020400000000000000" pitchFamily="18" charset="-128"/>
                <a:ea typeface="UD デジタル 教科書体 NP-R" panose="02020400000000000000" pitchFamily="18" charset="-128"/>
              </a:rPr>
              <a:t>２か月</a:t>
            </a:r>
            <a:r>
              <a:rPr lang="ja-JP" altLang="en-US" sz="1400" dirty="0">
                <a:latin typeface="UD デジタル 教科書体 NP-R" panose="02020400000000000000" pitchFamily="18" charset="-128"/>
                <a:ea typeface="UD デジタル 教科書体 NP-R" panose="02020400000000000000" pitchFamily="18" charset="-128"/>
              </a:rPr>
              <a:t>以内。</a:t>
            </a: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申告書記載事項</a:t>
            </a:r>
            <a:r>
              <a:rPr lang="ja-JP" altLang="en-US" sz="1400" b="1"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法</a:t>
            </a:r>
            <a:r>
              <a:rPr lang="ja-JP" altLang="en-US" sz="1400" dirty="0">
                <a:latin typeface="UD デジタル 教科書体 NP-R" panose="02020400000000000000" pitchFamily="18" charset="-128"/>
                <a:ea typeface="UD デジタル 教科書体 NP-R" panose="02020400000000000000" pitchFamily="18" charset="-128"/>
              </a:rPr>
              <a:t>人名、納税地、代表者名、事業年度、所得金額又は欠損金額、税額。</a:t>
            </a:r>
          </a:p>
          <a:p>
            <a:pPr marL="2419350" indent="-2419350">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添付</a:t>
            </a:r>
            <a:r>
              <a:rPr lang="ja-JP" altLang="en-US" sz="1400" b="1" dirty="0" smtClean="0">
                <a:latin typeface="UD デジタル 教科書体 NP-R" panose="02020400000000000000" pitchFamily="18" charset="-128"/>
                <a:ea typeface="UD デジタル 教科書体 NP-R" panose="02020400000000000000" pitchFamily="18" charset="-128"/>
              </a:rPr>
              <a:t>書類：</a:t>
            </a:r>
            <a:r>
              <a:rPr lang="ja-JP" altLang="en-US" sz="1400" dirty="0" smtClean="0">
                <a:latin typeface="UD デジタル 教科書体 NP-R" panose="02020400000000000000" pitchFamily="18" charset="-128"/>
                <a:ea typeface="UD デジタル 教科書体 NP-R" panose="02020400000000000000" pitchFamily="18" charset="-128"/>
              </a:rPr>
              <a:t>貸借</a:t>
            </a:r>
            <a:r>
              <a:rPr lang="ja-JP" altLang="en-US" sz="1400" dirty="0">
                <a:latin typeface="UD デジタル 教科書体 NP-R" panose="02020400000000000000" pitchFamily="18" charset="-128"/>
                <a:ea typeface="UD デジタル 教科書体 NP-R" panose="02020400000000000000" pitchFamily="18" charset="-128"/>
              </a:rPr>
              <a:t>対照表、損益計算書、株主資本等変動計算書、貸借対照表及び損益計算書に係る</a:t>
            </a:r>
            <a:r>
              <a:rPr lang="ja-JP" altLang="en-US" sz="1400" dirty="0" smtClean="0">
                <a:latin typeface="UD デジタル 教科書体 NP-R" panose="02020400000000000000" pitchFamily="18" charset="-128"/>
                <a:ea typeface="UD デジタル 教科書体 NP-R" panose="02020400000000000000" pitchFamily="18" charset="-128"/>
              </a:rPr>
              <a:t>勘定</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2419350" indent="-241935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科目</a:t>
            </a:r>
            <a:r>
              <a:rPr lang="ja-JP" altLang="en-US" sz="1400" dirty="0">
                <a:latin typeface="UD デジタル 教科書体 NP-R" panose="02020400000000000000" pitchFamily="18" charset="-128"/>
                <a:ea typeface="UD デジタル 教科書体 NP-R" panose="02020400000000000000" pitchFamily="18" charset="-128"/>
              </a:rPr>
              <a:t>内訳明細書、事業概況書。</a:t>
            </a:r>
          </a:p>
        </p:txBody>
      </p:sp>
      <p:sp>
        <p:nvSpPr>
          <p:cNvPr id="16" name="正方形/長方形 15"/>
          <p:cNvSpPr/>
          <p:nvPr/>
        </p:nvSpPr>
        <p:spPr>
          <a:xfrm>
            <a:off x="443542" y="5848042"/>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法人税はその申告書の提出期限までに納付する必要があります。確定申告書の場合の法人税の納付期限は、原則として各事業年度終了の日の翌日から</a:t>
            </a:r>
            <a:r>
              <a:rPr lang="ja-JP" altLang="en-US" sz="1400" dirty="0" smtClean="0">
                <a:latin typeface="UD デジタル 教科書体 NP-R" panose="02020400000000000000" pitchFamily="18" charset="-128"/>
                <a:ea typeface="UD デジタル 教科書体 NP-R" panose="02020400000000000000" pitchFamily="18" charset="-128"/>
              </a:rPr>
              <a:t>２か月</a:t>
            </a:r>
            <a:r>
              <a:rPr lang="ja-JP" altLang="en-US" sz="1400" dirty="0">
                <a:latin typeface="UD デジタル 教科書体 NP-R" panose="02020400000000000000" pitchFamily="18" charset="-128"/>
                <a:ea typeface="UD デジタル 教科書体 NP-R" panose="02020400000000000000" pitchFamily="18" charset="-128"/>
              </a:rPr>
              <a:t>以内。</a:t>
            </a:r>
          </a:p>
        </p:txBody>
      </p:sp>
      <p:graphicFrame>
        <p:nvGraphicFramePr>
          <p:cNvPr id="18" name="表 17"/>
          <p:cNvGraphicFramePr>
            <a:graphicFrameLocks noGrp="1"/>
          </p:cNvGraphicFramePr>
          <p:nvPr>
            <p:extLst>
              <p:ext uri="{D42A27DB-BD31-4B8C-83A1-F6EECF244321}">
                <p14:modId xmlns:p14="http://schemas.microsoft.com/office/powerpoint/2010/main" val="1887565071"/>
              </p:ext>
            </p:extLst>
          </p:nvPr>
        </p:nvGraphicFramePr>
        <p:xfrm>
          <a:off x="179512" y="2564904"/>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４．法人税の納税地</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799365556"/>
              </p:ext>
            </p:extLst>
          </p:nvPr>
        </p:nvGraphicFramePr>
        <p:xfrm>
          <a:off x="179512" y="36560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５．法人税の申告</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85188131"/>
              </p:ext>
            </p:extLst>
          </p:nvPr>
        </p:nvGraphicFramePr>
        <p:xfrm>
          <a:off x="179512" y="54562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６．法人税の納付</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340073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10" name="表 9"/>
          <p:cNvGraphicFramePr>
            <a:graphicFrameLocks noGrp="1"/>
          </p:cNvGraphicFramePr>
          <p:nvPr>
            <p:extLst>
              <p:ext uri="{D42A27DB-BD31-4B8C-83A1-F6EECF244321}">
                <p14:modId xmlns:p14="http://schemas.microsoft.com/office/powerpoint/2010/main" val="3561966742"/>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７．法人税の計算方法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2" y="908720"/>
            <a:ext cx="8256917" cy="4708981"/>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所得計算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会計の利益は収益から費用を控除して計算しますが、法人税の所得は益金から損金を控除して計算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します。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益金　－　損金　＝　課税所得</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収益と益金、費用と損金はそれぞれ近い概念ですが、計算目的が異なるため実際には一致しません。一部で収益となっても益金とならないものや、費用・損失となっても、損金に含むことができないものがあるのです。従って、会計の利益から</a:t>
            </a:r>
            <a:r>
              <a:rPr lang="ja-JP" altLang="en-US" sz="1400" dirty="0" smtClean="0">
                <a:latin typeface="UD デジタル 教科書体 NP-R" panose="02020400000000000000" pitchFamily="18" charset="-128"/>
                <a:ea typeface="UD デジタル 教科書体 NP-R" panose="02020400000000000000" pitchFamily="18" charset="-128"/>
              </a:rPr>
              <a:t>法人税法上の</a:t>
            </a:r>
            <a:r>
              <a:rPr lang="ja-JP" altLang="en-US" sz="1400" dirty="0">
                <a:latin typeface="UD デジタル 教科書体 NP-R" panose="02020400000000000000" pitchFamily="18" charset="-128"/>
                <a:ea typeface="UD デジタル 教科書体 NP-R" panose="02020400000000000000" pitchFamily="18" charset="-128"/>
              </a:rPr>
              <a:t>所得</a:t>
            </a:r>
            <a:r>
              <a:rPr lang="ja-JP" altLang="en-US" sz="1400" dirty="0" smtClean="0">
                <a:latin typeface="UD デジタル 教科書体 NP-R" panose="02020400000000000000" pitchFamily="18" charset="-128"/>
                <a:ea typeface="UD デジタル 教科書体 NP-R" panose="02020400000000000000" pitchFamily="18" charset="-128"/>
              </a:rPr>
              <a:t>へ</a:t>
            </a:r>
            <a:r>
              <a:rPr lang="ja-JP" altLang="en-US" sz="1400" dirty="0">
                <a:latin typeface="UD デジタル 教科書体 NP-R" panose="02020400000000000000" pitchFamily="18" charset="-128"/>
                <a:ea typeface="UD デジタル 教科書体 NP-R" panose="02020400000000000000" pitchFamily="18" charset="-128"/>
              </a:rPr>
              <a:t>調整</a:t>
            </a:r>
            <a:r>
              <a:rPr lang="ja-JP" altLang="en-US" sz="1400" dirty="0" smtClean="0">
                <a:latin typeface="UD デジタル 教科書体 NP-R" panose="02020400000000000000" pitchFamily="18" charset="-128"/>
                <a:ea typeface="UD デジタル 教科書体 NP-R" panose="02020400000000000000" pitchFamily="18" charset="-128"/>
              </a:rPr>
              <a:t>する</a:t>
            </a:r>
            <a:r>
              <a:rPr lang="ja-JP" altLang="en-US" sz="1400" dirty="0">
                <a:latin typeface="UD デジタル 教科書体 NP-R" panose="02020400000000000000" pitchFamily="18" charset="-128"/>
                <a:ea typeface="UD デジタル 教科書体 NP-R" panose="02020400000000000000" pitchFamily="18" charset="-128"/>
              </a:rPr>
              <a:t>必要が生じます。 </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税額計算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計算した所得に基づいて、その所得に法人税率を乗じて税金を計算します。その際、特例によって</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控除する金額や加算する金額について調整を加えたり、中間申告などで</a:t>
            </a:r>
            <a:r>
              <a:rPr lang="ja-JP" altLang="en-US" sz="1400" dirty="0" smtClean="0">
                <a:latin typeface="UD デジタル 教科書体 NP-R" panose="02020400000000000000" pitchFamily="18" charset="-128"/>
                <a:ea typeface="UD デジタル 教科書体 NP-R" panose="02020400000000000000" pitchFamily="18" charset="-128"/>
              </a:rPr>
              <a:t>前払いして</a:t>
            </a:r>
            <a:r>
              <a:rPr lang="ja-JP" altLang="en-US" sz="1400" dirty="0">
                <a:latin typeface="UD デジタル 教科書体 NP-R" panose="02020400000000000000" pitchFamily="18" charset="-128"/>
                <a:ea typeface="UD デジタル 教科書体 NP-R" panose="02020400000000000000" pitchFamily="18" charset="-128"/>
              </a:rPr>
              <a:t>いる法人税などがあれば控除</a:t>
            </a:r>
            <a:r>
              <a:rPr lang="ja-JP" altLang="en-US" sz="1400" dirty="0" smtClean="0">
                <a:latin typeface="UD デジタル 教科書体 NP-R" panose="02020400000000000000" pitchFamily="18" charset="-128"/>
                <a:ea typeface="UD デジタル 教科書体 NP-R" panose="02020400000000000000" pitchFamily="18" charset="-128"/>
              </a:rPr>
              <a:t>したりして、最終的な税額を算出します。最終的な法人税額が中間納付額に満たない</a:t>
            </a:r>
            <a:r>
              <a:rPr lang="ja-JP" altLang="en-US" sz="1400" dirty="0">
                <a:latin typeface="UD デジタル 教科書体 NP-R" panose="02020400000000000000" pitchFamily="18" charset="-128"/>
                <a:ea typeface="UD デジタル 教科書体 NP-R" panose="02020400000000000000" pitchFamily="18" charset="-128"/>
              </a:rPr>
              <a:t>時は還付されます。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　課税所得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法人税率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各種税額控除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法人税の中間納付分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納付税額</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2" name="正方形/長方形 11"/>
          <p:cNvSpPr/>
          <p:nvPr/>
        </p:nvSpPr>
        <p:spPr>
          <a:xfrm>
            <a:off x="827584" y="1967723"/>
            <a:ext cx="2688299" cy="288032"/>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2400"/>
          </a:p>
        </p:txBody>
      </p:sp>
      <p:sp>
        <p:nvSpPr>
          <p:cNvPr id="13" name="正方形/長方形 12"/>
          <p:cNvSpPr/>
          <p:nvPr/>
        </p:nvSpPr>
        <p:spPr>
          <a:xfrm>
            <a:off x="827584" y="5013176"/>
            <a:ext cx="6912768" cy="288032"/>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2400"/>
          </a:p>
        </p:txBody>
      </p:sp>
    </p:spTree>
    <p:extLst>
      <p:ext uri="{BB962C8B-B14F-4D97-AF65-F5344CB8AC3E}">
        <p14:creationId xmlns:p14="http://schemas.microsoft.com/office/powerpoint/2010/main" val="1553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正方形/長方形 92"/>
          <p:cNvSpPr/>
          <p:nvPr/>
        </p:nvSpPr>
        <p:spPr>
          <a:xfrm>
            <a:off x="491546" y="861905"/>
            <a:ext cx="8256917" cy="1013445"/>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92" name="正方形/長方形 91"/>
          <p:cNvSpPr/>
          <p:nvPr/>
        </p:nvSpPr>
        <p:spPr>
          <a:xfrm>
            <a:off x="568816" y="2289723"/>
            <a:ext cx="8323664" cy="4553618"/>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10" name="表 9"/>
          <p:cNvGraphicFramePr>
            <a:graphicFrameLocks noGrp="1"/>
          </p:cNvGraphicFramePr>
          <p:nvPr>
            <p:extLst>
              <p:ext uri="{D42A27DB-BD31-4B8C-83A1-F6EECF244321}">
                <p14:modId xmlns:p14="http://schemas.microsoft.com/office/powerpoint/2010/main" val="326990244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１．消費税の概要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8" name="正方形/長方形 7"/>
          <p:cNvSpPr/>
          <p:nvPr/>
        </p:nvSpPr>
        <p:spPr>
          <a:xfrm>
            <a:off x="2868498" y="2718338"/>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4292689" y="2707809"/>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5629452" y="2718338"/>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5" name="正方形/長方形 14"/>
          <p:cNvSpPr/>
          <p:nvPr/>
        </p:nvSpPr>
        <p:spPr>
          <a:xfrm>
            <a:off x="6997016" y="2743688"/>
            <a:ext cx="175979" cy="3562438"/>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6" name="正方形/長方形 15"/>
          <p:cNvSpPr/>
          <p:nvPr/>
        </p:nvSpPr>
        <p:spPr>
          <a:xfrm>
            <a:off x="1579467" y="2731331"/>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7" name="正方形/長方形 16"/>
          <p:cNvSpPr/>
          <p:nvPr/>
        </p:nvSpPr>
        <p:spPr>
          <a:xfrm>
            <a:off x="179512" y="2361956"/>
            <a:ext cx="8496944" cy="384043"/>
          </a:xfrm>
          <a:prstGeom prst="rect">
            <a:avLst/>
          </a:prstGeom>
          <a:solidFill>
            <a:srgbClr val="002060">
              <a:alpha val="53000"/>
            </a:srgbClr>
          </a:solidFill>
          <a:ln w="25400" cap="flat" cmpd="sng" algn="ctr">
            <a:noFill/>
            <a:prstDash val="solid"/>
          </a:ln>
          <a:effectLst/>
        </p:spPr>
        <p:txBody>
          <a:bodyPr rtlCol="0" anchor="ctr"/>
          <a:lstStyle/>
          <a:p>
            <a:pPr defTabSz="1218994">
              <a:defRPr/>
            </a:pPr>
            <a:endParaRPr kumimoji="1" lang="ja-JP" altLang="en-US" sz="1200" kern="0" dirty="0">
              <a:solidFill>
                <a:srgbClr val="002060"/>
              </a:solidFill>
              <a:latin typeface="Constantia"/>
              <a:ea typeface="HGP明朝E" panose="02020900000000000000" pitchFamily="18" charset="-128"/>
            </a:endParaRPr>
          </a:p>
        </p:txBody>
      </p:sp>
      <p:sp>
        <p:nvSpPr>
          <p:cNvPr id="18" name="Text Box 542"/>
          <p:cNvSpPr txBox="1">
            <a:spLocks noChangeArrowheads="1"/>
          </p:cNvSpPr>
          <p:nvPr/>
        </p:nvSpPr>
        <p:spPr bwMode="auto">
          <a:xfrm>
            <a:off x="107505" y="6387065"/>
            <a:ext cx="8568951" cy="498319"/>
          </a:xfrm>
          <a:prstGeom prst="rect">
            <a:avLst/>
          </a:prstGeom>
          <a:noFill/>
          <a:ln>
            <a:noFill/>
          </a:ln>
        </p:spPr>
        <p:txBody>
          <a:bodyPr rot="0" vert="horz" wrap="square" lIns="99060" tIns="11853" rIns="99060" bIns="11853" anchor="t" anchorCtr="0" upright="1">
            <a:noAutofit/>
          </a:bodyPr>
          <a:lstStyle/>
          <a:p>
            <a:pPr algn="just" defTabSz="1218994">
              <a:lnSpc>
                <a:spcPts val="1600"/>
              </a:lnSpc>
            </a:pP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（注）免税点制度は、上図のほか平成</a:t>
            </a:r>
            <a:r>
              <a:rPr kumimoji="1" lang="en-US" altLang="ja-JP"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23</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年度税制改正においても一部改正されています。</a:t>
            </a:r>
            <a:endPar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19" name="正方形/長方形 18"/>
          <p:cNvSpPr/>
          <p:nvPr/>
        </p:nvSpPr>
        <p:spPr>
          <a:xfrm>
            <a:off x="1142398" y="2361386"/>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algn="ctr" defTabSz="1218994">
              <a:defRPr/>
            </a:pPr>
            <a:r>
              <a:rPr kumimoji="1" lang="ja-JP" altLang="en-US" sz="1467" kern="0" dirty="0">
                <a:solidFill>
                  <a:srgbClr val="002060"/>
                </a:solidFill>
                <a:latin typeface="Constantia"/>
                <a:ea typeface="HGP明朝E" panose="02020900000000000000" pitchFamily="18" charset="-128"/>
              </a:rPr>
              <a:t>創設時</a:t>
            </a:r>
          </a:p>
        </p:txBody>
      </p:sp>
      <p:sp>
        <p:nvSpPr>
          <p:cNvPr id="20" name="正方形/長方形 19"/>
          <p:cNvSpPr/>
          <p:nvPr/>
        </p:nvSpPr>
        <p:spPr>
          <a:xfrm>
            <a:off x="2439387" y="235462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a:bodyPr>
          <a:lstStyle/>
          <a:p>
            <a:pPr algn="ctr" defTabSz="1218994">
              <a:defRPr/>
            </a:pPr>
            <a:r>
              <a:rPr kumimoji="1" lang="ja-JP" altLang="en-US" sz="1400" kern="0" dirty="0">
                <a:solidFill>
                  <a:srgbClr val="002060"/>
                </a:solidFill>
                <a:latin typeface="Constantia"/>
                <a:ea typeface="HGP明朝E" panose="02020900000000000000" pitchFamily="18" charset="-128"/>
              </a:rPr>
              <a:t>平成３年改正</a:t>
            </a:r>
          </a:p>
        </p:txBody>
      </p:sp>
      <p:sp>
        <p:nvSpPr>
          <p:cNvPr id="21" name="正方形/長方形 20"/>
          <p:cNvSpPr/>
          <p:nvPr/>
        </p:nvSpPr>
        <p:spPr>
          <a:xfrm>
            <a:off x="3824422" y="235462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lnSpcReduction="20000"/>
          </a:bodyPr>
          <a:lstStyle/>
          <a:p>
            <a:pPr algn="ctr" defTabSz="1218994">
              <a:defRPr/>
            </a:pPr>
            <a:r>
              <a:rPr kumimoji="1" lang="ja-JP" altLang="en-US" sz="1200" kern="0" dirty="0">
                <a:solidFill>
                  <a:srgbClr val="002060"/>
                </a:solidFill>
                <a:latin typeface="Constantia"/>
                <a:ea typeface="HGP明朝E" panose="02020900000000000000" pitchFamily="18" charset="-128"/>
              </a:rPr>
              <a:t>平成６年秋の</a:t>
            </a:r>
            <a:endParaRPr kumimoji="1" lang="en-US" altLang="ja-JP" sz="1200" kern="0" dirty="0">
              <a:solidFill>
                <a:srgbClr val="002060"/>
              </a:solidFill>
              <a:latin typeface="Constantia"/>
              <a:ea typeface="HGP明朝E" panose="02020900000000000000" pitchFamily="18" charset="-128"/>
            </a:endParaRPr>
          </a:p>
          <a:p>
            <a:pPr algn="ctr" defTabSz="1218994">
              <a:defRPr/>
            </a:pPr>
            <a:r>
              <a:rPr kumimoji="1" lang="ja-JP" altLang="en-US" sz="1200" kern="0" dirty="0">
                <a:solidFill>
                  <a:srgbClr val="002060"/>
                </a:solidFill>
                <a:latin typeface="Constantia"/>
                <a:ea typeface="HGP明朝E" panose="02020900000000000000" pitchFamily="18" charset="-128"/>
              </a:rPr>
              <a:t>税制改革等</a:t>
            </a:r>
          </a:p>
        </p:txBody>
      </p:sp>
      <p:sp>
        <p:nvSpPr>
          <p:cNvPr id="22" name="正方形/長方形 21"/>
          <p:cNvSpPr/>
          <p:nvPr/>
        </p:nvSpPr>
        <p:spPr>
          <a:xfrm>
            <a:off x="5142885" y="2352433"/>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a:bodyPr>
          <a:lstStyle/>
          <a:p>
            <a:pPr algn="ctr" defTabSz="1218994">
              <a:defRPr/>
            </a:pPr>
            <a:r>
              <a:rPr kumimoji="1" lang="ja-JP" altLang="en-US" sz="1200" kern="0" dirty="0">
                <a:solidFill>
                  <a:srgbClr val="002060"/>
                </a:solidFill>
                <a:latin typeface="Constantia"/>
                <a:ea typeface="HGP明朝E" panose="02020900000000000000" pitchFamily="18" charset="-128"/>
              </a:rPr>
              <a:t>平成１５年改正</a:t>
            </a:r>
          </a:p>
        </p:txBody>
      </p:sp>
      <p:sp>
        <p:nvSpPr>
          <p:cNvPr id="23" name="正方形/長方形 22"/>
          <p:cNvSpPr/>
          <p:nvPr/>
        </p:nvSpPr>
        <p:spPr>
          <a:xfrm>
            <a:off x="6527158" y="235462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lnSpcReduction="20000"/>
          </a:bodyPr>
          <a:lstStyle/>
          <a:p>
            <a:pPr algn="ctr" defTabSz="1218994">
              <a:defRPr/>
            </a:pPr>
            <a:r>
              <a:rPr kumimoji="1" lang="ja-JP" altLang="en-US" sz="1200" kern="0" dirty="0">
                <a:solidFill>
                  <a:srgbClr val="002060"/>
                </a:solidFill>
                <a:latin typeface="Constantia"/>
                <a:ea typeface="HGP明朝E" panose="02020900000000000000" pitchFamily="18" charset="-128"/>
              </a:rPr>
              <a:t>社会保障・</a:t>
            </a:r>
            <a:endParaRPr kumimoji="1" lang="en-US" altLang="ja-JP" sz="1200" kern="0" dirty="0">
              <a:solidFill>
                <a:srgbClr val="002060"/>
              </a:solidFill>
              <a:latin typeface="Constantia"/>
              <a:ea typeface="HGP明朝E" panose="02020900000000000000" pitchFamily="18" charset="-128"/>
            </a:endParaRPr>
          </a:p>
          <a:p>
            <a:pPr algn="ctr" defTabSz="1218994">
              <a:defRPr/>
            </a:pPr>
            <a:r>
              <a:rPr kumimoji="1" lang="ja-JP" altLang="en-US" sz="1200" kern="0" dirty="0">
                <a:solidFill>
                  <a:srgbClr val="002060"/>
                </a:solidFill>
                <a:latin typeface="Constantia"/>
                <a:ea typeface="HGP明朝E" panose="02020900000000000000" pitchFamily="18" charset="-128"/>
              </a:rPr>
              <a:t>税一体改革</a:t>
            </a:r>
          </a:p>
        </p:txBody>
      </p:sp>
      <p:sp>
        <p:nvSpPr>
          <p:cNvPr id="24" name="正方形/長方形 23"/>
          <p:cNvSpPr/>
          <p:nvPr/>
        </p:nvSpPr>
        <p:spPr>
          <a:xfrm>
            <a:off x="179508" y="2788141"/>
            <a:ext cx="8416101" cy="848347"/>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200" kern="0" dirty="0">
                <a:solidFill>
                  <a:srgbClr val="002060"/>
                </a:solidFill>
                <a:latin typeface="Constantia"/>
                <a:ea typeface="HGP明朝E" panose="02020900000000000000" pitchFamily="18" charset="-128"/>
              </a:rPr>
              <a:t>税率　　　　　　　　　</a:t>
            </a:r>
          </a:p>
        </p:txBody>
      </p:sp>
      <p:sp>
        <p:nvSpPr>
          <p:cNvPr id="25" name="正方形/長方形 24"/>
          <p:cNvSpPr/>
          <p:nvPr/>
        </p:nvSpPr>
        <p:spPr>
          <a:xfrm>
            <a:off x="187185" y="3681789"/>
            <a:ext cx="8365684" cy="217622"/>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067" kern="0" dirty="0">
                <a:solidFill>
                  <a:srgbClr val="002060"/>
                </a:solidFill>
                <a:latin typeface="Constantia"/>
                <a:ea typeface="HGP明朝E" panose="02020900000000000000" pitchFamily="18" charset="-128"/>
              </a:rPr>
              <a:t>仕入控除額</a:t>
            </a:r>
          </a:p>
        </p:txBody>
      </p:sp>
      <p:sp>
        <p:nvSpPr>
          <p:cNvPr id="26" name="右矢印 25"/>
          <p:cNvSpPr/>
          <p:nvPr/>
        </p:nvSpPr>
        <p:spPr>
          <a:xfrm>
            <a:off x="2248383" y="3732430"/>
            <a:ext cx="144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dirty="0">
              <a:solidFill>
                <a:prstClr val="white"/>
              </a:solidFill>
              <a:latin typeface="ＭＳ Ｐゴシック" panose="020B0600070205080204" pitchFamily="50" charset="-128"/>
              <a:ea typeface="ＭＳ Ｐゴシック" panose="020B0600070205080204" pitchFamily="50" charset="-128"/>
            </a:endParaRPr>
          </a:p>
        </p:txBody>
      </p:sp>
      <p:sp>
        <p:nvSpPr>
          <p:cNvPr id="27" name="右矢印 26"/>
          <p:cNvSpPr/>
          <p:nvPr/>
        </p:nvSpPr>
        <p:spPr>
          <a:xfrm>
            <a:off x="5286457" y="3744665"/>
            <a:ext cx="297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6479645" y="2819719"/>
            <a:ext cx="1017776"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６</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３％ （地方消費税と合わせて８％）</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29" name="正方形/長方形 28"/>
          <p:cNvSpPr/>
          <p:nvPr/>
        </p:nvSpPr>
        <p:spPr>
          <a:xfrm>
            <a:off x="6501207" y="3176752"/>
            <a:ext cx="1017776"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７</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８％ （地方消費税と合わせて１０％）</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令和元年１０月から</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3834386" y="3002513"/>
            <a:ext cx="1113787"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1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地方消費税創設</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１％</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p>
        </p:txBody>
      </p:sp>
      <p:sp>
        <p:nvSpPr>
          <p:cNvPr id="31" name="正方形/長方形 30"/>
          <p:cNvSpPr/>
          <p:nvPr/>
        </p:nvSpPr>
        <p:spPr>
          <a:xfrm>
            <a:off x="1302884" y="3026691"/>
            <a:ext cx="707248"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３％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2" name="右矢印 31"/>
          <p:cNvSpPr/>
          <p:nvPr/>
        </p:nvSpPr>
        <p:spPr>
          <a:xfrm>
            <a:off x="2199728" y="3122702"/>
            <a:ext cx="13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33" name="右矢印 32"/>
          <p:cNvSpPr/>
          <p:nvPr/>
        </p:nvSpPr>
        <p:spPr>
          <a:xfrm>
            <a:off x="5092403" y="3122223"/>
            <a:ext cx="13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34" name="正方形/長方形 33"/>
          <p:cNvSpPr/>
          <p:nvPr/>
        </p:nvSpPr>
        <p:spPr>
          <a:xfrm>
            <a:off x="1306362" y="3697969"/>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帳簿方式</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5" name="正方形/長方形 34"/>
          <p:cNvSpPr/>
          <p:nvPr/>
        </p:nvSpPr>
        <p:spPr>
          <a:xfrm>
            <a:off x="159084" y="3987236"/>
            <a:ext cx="8393785" cy="592105"/>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200" kern="0" dirty="0">
                <a:solidFill>
                  <a:srgbClr val="002060"/>
                </a:solidFill>
                <a:latin typeface="Constantia"/>
                <a:ea typeface="HGP明朝E" panose="02020900000000000000" pitchFamily="18" charset="-128"/>
              </a:rPr>
              <a:t>免税点制度</a:t>
            </a:r>
          </a:p>
        </p:txBody>
      </p:sp>
      <p:sp>
        <p:nvSpPr>
          <p:cNvPr id="36" name="正方形/長方形 35"/>
          <p:cNvSpPr/>
          <p:nvPr/>
        </p:nvSpPr>
        <p:spPr>
          <a:xfrm>
            <a:off x="179509" y="4626613"/>
            <a:ext cx="8393785" cy="62400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067" kern="0" dirty="0">
                <a:solidFill>
                  <a:srgbClr val="002060"/>
                </a:solidFill>
                <a:latin typeface="Constantia"/>
                <a:ea typeface="HGP明朝E" panose="02020900000000000000" pitchFamily="18" charset="-128"/>
              </a:rPr>
              <a:t>簡易課税制度</a:t>
            </a:r>
          </a:p>
        </p:txBody>
      </p:sp>
      <p:sp>
        <p:nvSpPr>
          <p:cNvPr id="37" name="正方形/長方形 36"/>
          <p:cNvSpPr/>
          <p:nvPr/>
        </p:nvSpPr>
        <p:spPr>
          <a:xfrm>
            <a:off x="179509" y="5323742"/>
            <a:ext cx="8393785" cy="55308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200" kern="0" dirty="0">
                <a:solidFill>
                  <a:srgbClr val="002060"/>
                </a:solidFill>
                <a:latin typeface="Constantia"/>
                <a:ea typeface="HGP明朝E" panose="02020900000000000000" pitchFamily="18" charset="-128"/>
              </a:rPr>
              <a:t>申告納付</a:t>
            </a:r>
          </a:p>
        </p:txBody>
      </p:sp>
      <p:sp>
        <p:nvSpPr>
          <p:cNvPr id="38" name="正方形/長方形 37"/>
          <p:cNvSpPr/>
          <p:nvPr/>
        </p:nvSpPr>
        <p:spPr>
          <a:xfrm>
            <a:off x="203488" y="5924585"/>
            <a:ext cx="8369806" cy="183971"/>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933" kern="0" dirty="0">
                <a:solidFill>
                  <a:srgbClr val="002060"/>
                </a:solidFill>
                <a:latin typeface="Constantia"/>
                <a:ea typeface="HGP明朝E" panose="02020900000000000000" pitchFamily="18" charset="-128"/>
              </a:rPr>
              <a:t>価格表示</a:t>
            </a:r>
          </a:p>
        </p:txBody>
      </p:sp>
      <p:sp>
        <p:nvSpPr>
          <p:cNvPr id="39" name="正方形/長方形 38"/>
          <p:cNvSpPr/>
          <p:nvPr/>
        </p:nvSpPr>
        <p:spPr>
          <a:xfrm>
            <a:off x="203487" y="6169571"/>
            <a:ext cx="8369806" cy="192929"/>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933" kern="0" dirty="0">
                <a:solidFill>
                  <a:srgbClr val="002060"/>
                </a:solidFill>
                <a:latin typeface="Constantia"/>
                <a:ea typeface="HGP明朝E" panose="02020900000000000000" pitchFamily="18" charset="-128"/>
              </a:rPr>
              <a:t>使途</a:t>
            </a:r>
          </a:p>
        </p:txBody>
      </p:sp>
      <p:sp>
        <p:nvSpPr>
          <p:cNvPr id="40" name="正方形/長方形 39"/>
          <p:cNvSpPr/>
          <p:nvPr/>
        </p:nvSpPr>
        <p:spPr>
          <a:xfrm>
            <a:off x="3840697" y="3709241"/>
            <a:ext cx="1104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請求書等保存方式</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1" name="正方形/長方形 40"/>
          <p:cNvSpPr/>
          <p:nvPr/>
        </p:nvSpPr>
        <p:spPr>
          <a:xfrm>
            <a:off x="1302884" y="4098532"/>
            <a:ext cx="708684" cy="3120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適用上限</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3,000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2" name="正方形/長方形 41"/>
          <p:cNvSpPr/>
          <p:nvPr/>
        </p:nvSpPr>
        <p:spPr>
          <a:xfrm>
            <a:off x="5386794" y="4020257"/>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3" name="右矢印 42"/>
          <p:cNvSpPr/>
          <p:nvPr/>
        </p:nvSpPr>
        <p:spPr>
          <a:xfrm>
            <a:off x="2302361" y="4043181"/>
            <a:ext cx="297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44" name="右矢印 43"/>
          <p:cNvSpPr/>
          <p:nvPr/>
        </p:nvSpPr>
        <p:spPr>
          <a:xfrm>
            <a:off x="6349875" y="4012355"/>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45" name="正方形/長方形 44"/>
          <p:cNvSpPr/>
          <p:nvPr/>
        </p:nvSpPr>
        <p:spPr>
          <a:xfrm>
            <a:off x="3867784" y="4148911"/>
            <a:ext cx="1198619"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（資本金</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万円以上の</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新設法人は不適用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設立当初の</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年間に限る</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6" name="正方形/長方形 45"/>
          <p:cNvSpPr/>
          <p:nvPr/>
        </p:nvSpPr>
        <p:spPr>
          <a:xfrm>
            <a:off x="6427185" y="4125803"/>
            <a:ext cx="1584341"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（課税売上高５億円超の事業者が</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設立する新設法人は不適用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設立当初の</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年間に限る</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7" name="正方形/長方形 46"/>
          <p:cNvSpPr/>
          <p:nvPr/>
        </p:nvSpPr>
        <p:spPr>
          <a:xfrm>
            <a:off x="5410568" y="4664838"/>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5,000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8" name="正方形/長方形 47"/>
          <p:cNvSpPr/>
          <p:nvPr/>
        </p:nvSpPr>
        <p:spPr>
          <a:xfrm>
            <a:off x="4030119" y="4676476"/>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２億円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9" name="正方形/長方形 48"/>
          <p:cNvSpPr/>
          <p:nvPr/>
        </p:nvSpPr>
        <p:spPr>
          <a:xfrm>
            <a:off x="2600479" y="4677388"/>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0" name="正方形/長方形 49"/>
          <p:cNvSpPr/>
          <p:nvPr/>
        </p:nvSpPr>
        <p:spPr>
          <a:xfrm>
            <a:off x="1334301" y="4678802"/>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77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適用上限５億円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1" name="右矢印 50"/>
          <p:cNvSpPr/>
          <p:nvPr/>
        </p:nvSpPr>
        <p:spPr>
          <a:xfrm>
            <a:off x="2091176" y="4697440"/>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dirty="0">
              <a:solidFill>
                <a:prstClr val="white"/>
              </a:solidFill>
              <a:latin typeface="ＭＳ Ｐゴシック" panose="020B0600070205080204" pitchFamily="50" charset="-128"/>
              <a:ea typeface="ＭＳ Ｐゴシック" panose="020B0600070205080204" pitchFamily="50" charset="-128"/>
            </a:endParaRPr>
          </a:p>
        </p:txBody>
      </p:sp>
      <p:sp>
        <p:nvSpPr>
          <p:cNvPr id="52" name="右矢印 51"/>
          <p:cNvSpPr/>
          <p:nvPr/>
        </p:nvSpPr>
        <p:spPr>
          <a:xfrm>
            <a:off x="3384257" y="4720364"/>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3" name="右矢印 52"/>
          <p:cNvSpPr/>
          <p:nvPr/>
        </p:nvSpPr>
        <p:spPr>
          <a:xfrm>
            <a:off x="4843386" y="4707285"/>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4" name="右矢印 53"/>
          <p:cNvSpPr/>
          <p:nvPr/>
        </p:nvSpPr>
        <p:spPr>
          <a:xfrm>
            <a:off x="2091176" y="5054347"/>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5" name="右矢印 54"/>
          <p:cNvSpPr/>
          <p:nvPr/>
        </p:nvSpPr>
        <p:spPr>
          <a:xfrm>
            <a:off x="6492213" y="4715345"/>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6" name="正方形/長方形 55"/>
          <p:cNvSpPr/>
          <p:nvPr/>
        </p:nvSpPr>
        <p:spPr>
          <a:xfrm>
            <a:off x="1322910" y="4972305"/>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２区分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7" name="正方形/長方形 56"/>
          <p:cNvSpPr/>
          <p:nvPr/>
        </p:nvSpPr>
        <p:spPr>
          <a:xfrm>
            <a:off x="2619442" y="4985624"/>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8" name="正方形/長方形 57"/>
          <p:cNvSpPr/>
          <p:nvPr/>
        </p:nvSpPr>
        <p:spPr>
          <a:xfrm>
            <a:off x="4053111" y="4947978"/>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５区分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9" name="正方形/長方形 58"/>
          <p:cNvSpPr/>
          <p:nvPr/>
        </p:nvSpPr>
        <p:spPr>
          <a:xfrm>
            <a:off x="7529174" y="4935566"/>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６区分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0" name="右矢印 59"/>
          <p:cNvSpPr/>
          <p:nvPr/>
        </p:nvSpPr>
        <p:spPr>
          <a:xfrm>
            <a:off x="3411201" y="5069063"/>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1" name="右矢印 60"/>
          <p:cNvSpPr/>
          <p:nvPr/>
        </p:nvSpPr>
        <p:spPr>
          <a:xfrm>
            <a:off x="4856998" y="5030992"/>
            <a:ext cx="1570187" cy="153391"/>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dirty="0">
              <a:solidFill>
                <a:prstClr val="white"/>
              </a:solidFill>
              <a:latin typeface="ＭＳ Ｐゴシック" panose="020B0600070205080204" pitchFamily="50" charset="-128"/>
              <a:ea typeface="ＭＳ Ｐゴシック" panose="020B0600070205080204" pitchFamily="50" charset="-128"/>
            </a:endParaRPr>
          </a:p>
        </p:txBody>
      </p:sp>
      <p:sp>
        <p:nvSpPr>
          <p:cNvPr id="62" name="右矢印 61"/>
          <p:cNvSpPr/>
          <p:nvPr/>
        </p:nvSpPr>
        <p:spPr>
          <a:xfrm>
            <a:off x="2344384"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3" name="右矢印 62"/>
          <p:cNvSpPr/>
          <p:nvPr/>
        </p:nvSpPr>
        <p:spPr>
          <a:xfrm>
            <a:off x="3799215" y="5536578"/>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4" name="右矢印 63"/>
          <p:cNvSpPr/>
          <p:nvPr/>
        </p:nvSpPr>
        <p:spPr>
          <a:xfrm>
            <a:off x="5212343"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5" name="右矢印 64"/>
          <p:cNvSpPr/>
          <p:nvPr/>
        </p:nvSpPr>
        <p:spPr>
          <a:xfrm>
            <a:off x="6588245"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6" name="右矢印 65"/>
          <p:cNvSpPr/>
          <p:nvPr/>
        </p:nvSpPr>
        <p:spPr>
          <a:xfrm>
            <a:off x="7932373" y="5522969"/>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7" name="正方形/長方形 66"/>
          <p:cNvSpPr/>
          <p:nvPr/>
        </p:nvSpPr>
        <p:spPr>
          <a:xfrm>
            <a:off x="1080265" y="5412992"/>
            <a:ext cx="1200107" cy="437884"/>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77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中間納付と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確定申告の年２回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60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8" name="正方形/長方形 67"/>
          <p:cNvSpPr/>
          <p:nvPr/>
        </p:nvSpPr>
        <p:spPr>
          <a:xfrm>
            <a:off x="2556739" y="5386827"/>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中間申告納付回数を年３回に</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増加（確定申告と合わせ４回）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60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500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500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9" name="正方形/長方形 68"/>
          <p:cNvSpPr/>
          <p:nvPr/>
        </p:nvSpPr>
        <p:spPr>
          <a:xfrm>
            <a:off x="4030119" y="5384523"/>
            <a:ext cx="1157825"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77500" lnSpcReduction="20000"/>
          </a:bodyPr>
          <a:lstStyle/>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中間申告の</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基準年税額の引下げ</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0" name="正方形/長方形 69"/>
          <p:cNvSpPr/>
          <p:nvPr/>
        </p:nvSpPr>
        <p:spPr>
          <a:xfrm>
            <a:off x="5386794" y="5375406"/>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中間申告納付回数を年</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11</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回に</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増加（確定申告と合わせ</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12</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11</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6796663" y="5382502"/>
            <a:ext cx="1103957" cy="453901"/>
          </a:xfrm>
          <a:prstGeom prst="rect">
            <a:avLst/>
          </a:prstGeom>
          <a:solidFill>
            <a:sysClr val="window" lastClr="FFFFFF">
              <a:alpha val="88000"/>
            </a:sysClr>
          </a:solidFill>
          <a:ln w="1270">
            <a:solidFill>
              <a:sysClr val="windowText" lastClr="000000"/>
            </a:solidFill>
          </a:ln>
        </p:spPr>
        <p:txBody>
          <a:bodyPr wrap="square" lIns="48000" tIns="48000" rIns="48000" bIns="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任意の中間申告</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（年１回）を追加</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5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（中間申告の基準年税額</a:t>
            </a:r>
            <a:r>
              <a:rPr kumimoji="1" lang="en-US" altLang="ja-JP" sz="533"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5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以下の事業者が対象）</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2" name="正方形/長方形 71"/>
          <p:cNvSpPr/>
          <p:nvPr/>
        </p:nvSpPr>
        <p:spPr>
          <a:xfrm>
            <a:off x="5334863" y="5944852"/>
            <a:ext cx="720000" cy="144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5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総額表示を義務付け</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3" name="正方形/長方形 72"/>
          <p:cNvSpPr/>
          <p:nvPr/>
        </p:nvSpPr>
        <p:spPr>
          <a:xfrm>
            <a:off x="4604037" y="6202331"/>
            <a:ext cx="597777" cy="129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77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福祉目的化</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4" name="正方形/長方形 73"/>
          <p:cNvSpPr/>
          <p:nvPr/>
        </p:nvSpPr>
        <p:spPr>
          <a:xfrm>
            <a:off x="6827952" y="6217471"/>
            <a:ext cx="597777" cy="129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5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社会保障財源化</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5" name="右矢印 74"/>
          <p:cNvSpPr/>
          <p:nvPr/>
        </p:nvSpPr>
        <p:spPr>
          <a:xfrm>
            <a:off x="1499659" y="5955017"/>
            <a:ext cx="3592469" cy="106391"/>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6" name="右矢印 75"/>
          <p:cNvSpPr/>
          <p:nvPr/>
        </p:nvSpPr>
        <p:spPr>
          <a:xfrm>
            <a:off x="6492427" y="5955017"/>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7" name="右矢印 76"/>
          <p:cNvSpPr/>
          <p:nvPr/>
        </p:nvSpPr>
        <p:spPr>
          <a:xfrm>
            <a:off x="1499659" y="6195043"/>
            <a:ext cx="3040331" cy="12894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8" name="右矢印 77"/>
          <p:cNvSpPr/>
          <p:nvPr/>
        </p:nvSpPr>
        <p:spPr>
          <a:xfrm>
            <a:off x="5267792" y="6210887"/>
            <a:ext cx="129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9" name="右矢印 78"/>
          <p:cNvSpPr/>
          <p:nvPr/>
        </p:nvSpPr>
        <p:spPr>
          <a:xfrm>
            <a:off x="7660748" y="6195043"/>
            <a:ext cx="768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80" name="正方形/長方形 79"/>
          <p:cNvSpPr/>
          <p:nvPr/>
        </p:nvSpPr>
        <p:spPr>
          <a:xfrm>
            <a:off x="1104554" y="956346"/>
            <a:ext cx="1739254"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1" name="正方形/長方形 80"/>
          <p:cNvSpPr/>
          <p:nvPr/>
        </p:nvSpPr>
        <p:spPr>
          <a:xfrm>
            <a:off x="3466582" y="956345"/>
            <a:ext cx="1825498"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直接消費税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2" name="正方形/長方形 81"/>
          <p:cNvSpPr/>
          <p:nvPr/>
        </p:nvSpPr>
        <p:spPr>
          <a:xfrm>
            <a:off x="3466582" y="1417150"/>
            <a:ext cx="1825498" cy="33813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間接消費税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3" name="正方形/長方形 82"/>
          <p:cNvSpPr/>
          <p:nvPr/>
        </p:nvSpPr>
        <p:spPr>
          <a:xfrm>
            <a:off x="6084168" y="959949"/>
            <a:ext cx="1892577"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個別消費税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4" name="正方形/長方形 83"/>
          <p:cNvSpPr/>
          <p:nvPr/>
        </p:nvSpPr>
        <p:spPr>
          <a:xfrm>
            <a:off x="6084168" y="1417150"/>
            <a:ext cx="1892577" cy="33813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一般消費税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cxnSp>
        <p:nvCxnSpPr>
          <p:cNvPr id="85" name="直線コネクタ 84"/>
          <p:cNvCxnSpPr>
            <a:stCxn id="80" idx="3"/>
            <a:endCxn id="81" idx="1"/>
          </p:cNvCxnSpPr>
          <p:nvPr/>
        </p:nvCxnSpPr>
        <p:spPr>
          <a:xfrm flipV="1">
            <a:off x="2843808" y="1126208"/>
            <a:ext cx="622774"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直線コネクタ 85"/>
          <p:cNvCxnSpPr>
            <a:endCxn id="82" idx="1"/>
          </p:cNvCxnSpPr>
          <p:nvPr/>
        </p:nvCxnSpPr>
        <p:spPr>
          <a:xfrm>
            <a:off x="3165066" y="1586219"/>
            <a:ext cx="3015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コネクタ 86"/>
          <p:cNvCxnSpPr>
            <a:endCxn id="83" idx="1"/>
          </p:cNvCxnSpPr>
          <p:nvPr/>
        </p:nvCxnSpPr>
        <p:spPr>
          <a:xfrm>
            <a:off x="5688124" y="1129812"/>
            <a:ext cx="3960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82" idx="3"/>
            <a:endCxn id="84" idx="1"/>
          </p:cNvCxnSpPr>
          <p:nvPr/>
        </p:nvCxnSpPr>
        <p:spPr>
          <a:xfrm>
            <a:off x="5292080" y="1586219"/>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V="1">
            <a:off x="3165066" y="1121234"/>
            <a:ext cx="0" cy="464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5688124" y="1131434"/>
            <a:ext cx="0" cy="45478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1" name="表 90"/>
          <p:cNvGraphicFramePr>
            <a:graphicFrameLocks noGrp="1"/>
          </p:cNvGraphicFramePr>
          <p:nvPr>
            <p:extLst>
              <p:ext uri="{D42A27DB-BD31-4B8C-83A1-F6EECF244321}">
                <p14:modId xmlns:p14="http://schemas.microsoft.com/office/powerpoint/2010/main" val="1825399493"/>
              </p:ext>
            </p:extLst>
          </p:nvPr>
        </p:nvGraphicFramePr>
        <p:xfrm>
          <a:off x="179512" y="194222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２．消費税導入後の変遷</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5" name="正方形/長方形 94">
            <a:extLst>
              <a:ext uri="{FF2B5EF4-FFF2-40B4-BE49-F238E27FC236}">
                <a16:creationId xmlns:a16="http://schemas.microsoft.com/office/drawing/2014/main" id="{E0288E48-17A0-413E-9AE2-8C03D6DEEC91}"/>
              </a:ext>
            </a:extLst>
          </p:cNvPr>
          <p:cNvSpPr/>
          <p:nvPr/>
        </p:nvSpPr>
        <p:spPr>
          <a:xfrm>
            <a:off x="7573251" y="2897711"/>
            <a:ext cx="1074176" cy="700579"/>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1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複数税率が導入される</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８</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（国税</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6.24%</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地方税</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1.76%</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（国税</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7.8%</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地方税</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2.2%</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94" name="正方形/長方形 93"/>
          <p:cNvSpPr/>
          <p:nvPr/>
        </p:nvSpPr>
        <p:spPr>
          <a:xfrm>
            <a:off x="6643157" y="3644355"/>
            <a:ext cx="854264" cy="291795"/>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lvl="0" algn="ctr" defTabSz="914400">
              <a:defRPr/>
            </a:pPr>
            <a:r>
              <a:rPr kumimoji="1" lang="zh-TW" altLang="en-US" sz="700" kern="0" dirty="0">
                <a:solidFill>
                  <a:srgbClr val="002060"/>
                </a:solidFill>
                <a:latin typeface="ＭＳ Ｐゴシック" panose="020B0600070205080204" pitchFamily="50" charset="-128"/>
                <a:ea typeface="ＭＳ Ｐゴシック" panose="020B0600070205080204" pitchFamily="50" charset="-128"/>
              </a:rPr>
              <a:t>区分記載請求書等保存方式</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96" name="正方形/長方形 95"/>
          <p:cNvSpPr/>
          <p:nvPr/>
        </p:nvSpPr>
        <p:spPr>
          <a:xfrm>
            <a:off x="8132318" y="3660903"/>
            <a:ext cx="677829" cy="288147"/>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lvl="0" algn="ctr" defTabSz="914400">
              <a:defRPr/>
            </a:pPr>
            <a:r>
              <a:rPr kumimoji="1" lang="zh-TW" altLang="en-US" sz="700" kern="0" dirty="0">
                <a:solidFill>
                  <a:srgbClr val="002060"/>
                </a:solidFill>
                <a:latin typeface="ＭＳ Ｐゴシック" panose="020B0600070205080204" pitchFamily="50" charset="-128"/>
                <a:ea typeface="ＭＳ Ｐゴシック" panose="020B0600070205080204" pitchFamily="50" charset="-128"/>
              </a:rPr>
              <a:t>適格請求書等保存方式</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90110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10" name="表 9"/>
          <p:cNvGraphicFramePr>
            <a:graphicFrameLocks noGrp="1"/>
          </p:cNvGraphicFramePr>
          <p:nvPr>
            <p:extLst>
              <p:ext uri="{D42A27DB-BD31-4B8C-83A1-F6EECF244321}">
                <p14:modId xmlns:p14="http://schemas.microsoft.com/office/powerpoint/2010/main" val="3043009726"/>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３．消費税の使途</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91" name="表 90"/>
          <p:cNvGraphicFramePr>
            <a:graphicFrameLocks noGrp="1"/>
          </p:cNvGraphicFramePr>
          <p:nvPr>
            <p:extLst>
              <p:ext uri="{D42A27DB-BD31-4B8C-83A1-F6EECF244321}">
                <p14:modId xmlns:p14="http://schemas.microsoft.com/office/powerpoint/2010/main" val="1418531401"/>
              </p:ext>
            </p:extLst>
          </p:nvPr>
        </p:nvGraphicFramePr>
        <p:xfrm>
          <a:off x="179512" y="3645024"/>
          <a:ext cx="2376264" cy="363220"/>
        </p:xfrm>
        <a:graphic>
          <a:graphicData uri="http://schemas.openxmlformats.org/drawingml/2006/table">
            <a:tbl>
              <a:tblPr firstRow="1" bandRow="1">
                <a:tableStyleId>{9DCAF9ED-07DC-4A11-8D7F-57B35C25682E}</a:tableStyleId>
              </a:tblPr>
              <a:tblGrid>
                <a:gridCol w="2376264">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４．消費税の納税</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義務者</a:t>
                      </a:r>
                      <a:endPar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endParaRP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4" name="正方形/長方形 93"/>
          <p:cNvSpPr/>
          <p:nvPr/>
        </p:nvSpPr>
        <p:spPr>
          <a:xfrm>
            <a:off x="351916" y="1107053"/>
            <a:ext cx="3408378" cy="137473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消費税の税収が充てられる経費（地方交付税交付金を除く）の範囲は、予算総則において、「年金」、「医療」、「介護」、「子ども・子育て支援」に限られています。</a:t>
            </a:r>
          </a:p>
        </p:txBody>
      </p:sp>
      <p:sp>
        <p:nvSpPr>
          <p:cNvPr id="96" name="正方形/長方形 95"/>
          <p:cNvSpPr/>
          <p:nvPr/>
        </p:nvSpPr>
        <p:spPr>
          <a:xfrm>
            <a:off x="3907635" y="3356992"/>
            <a:ext cx="4872540" cy="297517"/>
          </a:xfrm>
          <a:prstGeom prst="rect">
            <a:avLst/>
          </a:prstGeom>
          <a:solidFill>
            <a:schemeClr val="bg1">
              <a:alpha val="50000"/>
            </a:schemeClr>
          </a:solidFill>
        </p:spPr>
        <p:txBody>
          <a:bodyPr wrap="square">
            <a:spAutoFit/>
          </a:bodyPr>
          <a:lstStyle/>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出典：財務省ＨＰ「消費税の使途に関する資料（</a:t>
            </a:r>
            <a:r>
              <a:rPr lang="ja-JP" altLang="en-US" sz="1067" dirty="0" smtClean="0">
                <a:latin typeface="UD デジタル 教科書体 NP-R" panose="02020400000000000000" pitchFamily="18" charset="-128"/>
                <a:ea typeface="UD デジタル 教科書体 NP-R" panose="02020400000000000000" pitchFamily="18" charset="-128"/>
              </a:rPr>
              <a:t>令和４年５月</a:t>
            </a:r>
            <a:r>
              <a:rPr lang="ja-JP" altLang="en-US" sz="1067" dirty="0">
                <a:latin typeface="UD デジタル 教科書体 NP-R" panose="02020400000000000000" pitchFamily="18" charset="-128"/>
                <a:ea typeface="UD デジタル 教科書体 NP-R" panose="02020400000000000000" pitchFamily="18" charset="-128"/>
              </a:rPr>
              <a:t>現在）」</a:t>
            </a:r>
          </a:p>
        </p:txBody>
      </p:sp>
      <p:graphicFrame>
        <p:nvGraphicFramePr>
          <p:cNvPr id="97" name="表 96"/>
          <p:cNvGraphicFramePr>
            <a:graphicFrameLocks noGrp="1"/>
          </p:cNvGraphicFramePr>
          <p:nvPr>
            <p:extLst>
              <p:ext uri="{D42A27DB-BD31-4B8C-83A1-F6EECF244321}">
                <p14:modId xmlns:p14="http://schemas.microsoft.com/office/powerpoint/2010/main" val="2948014549"/>
              </p:ext>
            </p:extLst>
          </p:nvPr>
        </p:nvGraphicFramePr>
        <p:xfrm>
          <a:off x="467544" y="4077072"/>
          <a:ext cx="8280920" cy="258544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8280920">
                  <a:extLst>
                    <a:ext uri="{9D8B030D-6E8A-4147-A177-3AD203B41FA5}">
                      <a16:colId xmlns:a16="http://schemas.microsoft.com/office/drawing/2014/main" val="183923811"/>
                    </a:ext>
                  </a:extLst>
                </a:gridCol>
              </a:tblGrid>
              <a:tr h="228608">
                <a:tc>
                  <a:txBody>
                    <a:bodyPr/>
                    <a:lstStyle/>
                    <a:p>
                      <a:pPr algn="ct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課税事業者となる場合</a:t>
                      </a:r>
                    </a:p>
                  </a:txBody>
                  <a:tcPr marL="52000" marR="52000" marT="52000" marB="52000" anchor="ctr">
                    <a:solidFill>
                      <a:schemeClr val="accent1">
                        <a:lumMod val="60000"/>
                        <a:lumOff val="40000"/>
                      </a:schemeClr>
                    </a:solidFill>
                  </a:tcPr>
                </a:tc>
                <a:extLst>
                  <a:ext uri="{0D108BD9-81ED-4DB2-BD59-A6C34878D82A}">
                    <a16:rowId xmlns:a16="http://schemas.microsoft.com/office/drawing/2014/main" val="325941994"/>
                  </a:ext>
                </a:extLst>
              </a:tr>
              <a:tr h="2132836">
                <a:tc>
                  <a:txBody>
                    <a:bodyPr/>
                    <a:lstStyle/>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① 基準期間（当事業年度の前々事業年度）の課税売上高が、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万円を超える場合</a:t>
                      </a:r>
                    </a:p>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② 基準期間における課税売上高が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万円以下で、「消費税課税事業者選択届出書」の適用を受けようとする課税期間の開始の日の前日までに届出書を所轄税務署長に提出している場合</a:t>
                      </a:r>
                    </a:p>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③ ①、②に該当しない場合で、特定期間（個人事業者の場合はその年の前年の</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月</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日から</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月</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日まで、法人の場合は原則としてその事業年度の前事業年度開始の日以後</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か</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月</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の期間）の課税売上高が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万円を超える場合</a:t>
                      </a:r>
                    </a:p>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　なお、特定期間における</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万円の判定は、課税売上高に代えて給与支払額の合計額により判定することもできる。</a:t>
                      </a:r>
                    </a:p>
                    <a:p>
                      <a:pPr marL="182563" indent="-182563" algn="l">
                        <a:lnSpc>
                          <a:spcPct val="100000"/>
                        </a:lnSpc>
                      </a:pP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p>
                      <a:pPr marL="182563" indent="-182563" algn="l">
                        <a:lnSpc>
                          <a:spcPct val="10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（備考）基準期間のない事業年度であってもその事業年度の開始の日における資本金の額又は出資の金額が、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万円以上で</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ある法人や</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特定新規設立</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法人に</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該当する場合は、納税義務は免除されない⇒課税事業者となる。</a:t>
                      </a:r>
                    </a:p>
                  </a:txBody>
                  <a:tcPr marL="104000" marR="104000" marT="52000" marB="52000" anchor="ctr">
                    <a:lnB w="12700" cap="flat" cmpd="sng" algn="ctr">
                      <a:solidFill>
                        <a:schemeClr val="accent1"/>
                      </a:solidFill>
                      <a:prstDash val="solid"/>
                      <a:round/>
                      <a:headEnd type="none" w="med" len="med"/>
                      <a:tailEnd type="none" w="med" len="med"/>
                    </a:lnB>
                    <a:solidFill>
                      <a:srgbClr val="F2F5D7"/>
                    </a:solidFill>
                  </a:tcPr>
                </a:tc>
                <a:extLst>
                  <a:ext uri="{0D108BD9-81ED-4DB2-BD59-A6C34878D82A}">
                    <a16:rowId xmlns:a16="http://schemas.microsoft.com/office/drawing/2014/main" val="865951350"/>
                  </a:ext>
                </a:extLst>
              </a:tr>
            </a:tbl>
          </a:graphicData>
        </a:graphic>
      </p:graphicFrame>
      <p:pic>
        <p:nvPicPr>
          <p:cNvPr id="2" name="図 1"/>
          <p:cNvPicPr>
            <a:picLocks noChangeAspect="1"/>
          </p:cNvPicPr>
          <p:nvPr/>
        </p:nvPicPr>
        <p:blipFill>
          <a:blip r:embed="rId2"/>
          <a:stretch>
            <a:fillRect/>
          </a:stretch>
        </p:blipFill>
        <p:spPr>
          <a:xfrm>
            <a:off x="3894695" y="409328"/>
            <a:ext cx="4885479" cy="2947663"/>
          </a:xfrm>
          <a:prstGeom prst="rect">
            <a:avLst/>
          </a:prstGeom>
        </p:spPr>
      </p:pic>
    </p:spTree>
    <p:extLst>
      <p:ext uri="{BB962C8B-B14F-4D97-AF65-F5344CB8AC3E}">
        <p14:creationId xmlns:p14="http://schemas.microsoft.com/office/powerpoint/2010/main" val="1118082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55305" y="991325"/>
            <a:ext cx="7996000" cy="641907"/>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租税は、種々の観点から分類され、約</a:t>
            </a:r>
            <a:r>
              <a:rPr lang="en-US" altLang="ja-JP" sz="1517" dirty="0">
                <a:latin typeface="UD デジタル 教科書体 NP-R" panose="02020400000000000000" pitchFamily="18" charset="-128"/>
                <a:ea typeface="UD デジタル 教科書体 NP-R" panose="02020400000000000000" pitchFamily="18" charset="-128"/>
              </a:rPr>
              <a:t>50</a:t>
            </a:r>
            <a:r>
              <a:rPr lang="ja-JP" altLang="en-US" sz="1517" dirty="0">
                <a:latin typeface="UD デジタル 教科書体 NP-R" panose="02020400000000000000" pitchFamily="18" charset="-128"/>
                <a:ea typeface="UD デジタル 教科書体 NP-R" panose="02020400000000000000" pitchFamily="18" charset="-128"/>
              </a:rPr>
              <a:t>種類あります。それぞれの税が他の税の短所を補い、補完し合いながら体系をなしており、主なものとしてこのように分類されます。</a:t>
            </a:r>
            <a:endParaRPr lang="ja-JP" altLang="ja-JP" sz="1517" dirty="0">
              <a:latin typeface="UD デジタル 教科書体 NP-R" panose="02020400000000000000" pitchFamily="18" charset="-128"/>
              <a:ea typeface="UD デジタル 教科書体 NP-R" panose="02020400000000000000" pitchFamily="18" charset="-128"/>
            </a:endParaRPr>
          </a:p>
        </p:txBody>
      </p:sp>
      <p:sp>
        <p:nvSpPr>
          <p:cNvPr id="11"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6" name="表 5"/>
          <p:cNvGraphicFramePr>
            <a:graphicFrameLocks noGrp="1"/>
          </p:cNvGraphicFramePr>
          <p:nvPr>
            <p:extLst>
              <p:ext uri="{D42A27DB-BD31-4B8C-83A1-F6EECF244321}">
                <p14:modId xmlns:p14="http://schemas.microsoft.com/office/powerpoint/2010/main" val="3627900734"/>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１．我が国の租税体系</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7" name="正方形/長方形 6">
            <a:extLst>
              <a:ext uri="{FF2B5EF4-FFF2-40B4-BE49-F238E27FC236}">
                <a16:creationId xmlns:a16="http://schemas.microsoft.com/office/drawing/2014/main" id="{9771D311-53BC-4D83-9955-EAED66559B0D}"/>
              </a:ext>
            </a:extLst>
          </p:cNvPr>
          <p:cNvSpPr/>
          <p:nvPr/>
        </p:nvSpPr>
        <p:spPr>
          <a:xfrm>
            <a:off x="7596336" y="6232850"/>
            <a:ext cx="1296144" cy="28790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a:t>
            </a:r>
            <a:r>
              <a:rPr lang="en-US" altLang="ja-JP" sz="1067" dirty="0">
                <a:latin typeface="UD デジタル 教科書体 NP-R" panose="02020400000000000000" pitchFamily="18" charset="-128"/>
                <a:ea typeface="UD デジタル 教科書体 NP-R" panose="02020400000000000000" pitchFamily="18" charset="-128"/>
              </a:rPr>
              <a:t>HP</a:t>
            </a:r>
            <a:endParaRPr lang="ja-JP" altLang="en-US" sz="1067" dirty="0">
              <a:latin typeface="UD デジタル 教科書体 NP-R" panose="02020400000000000000" pitchFamily="18" charset="-128"/>
              <a:ea typeface="UD デジタル 教科書体 NP-R" panose="02020400000000000000" pitchFamily="18" charset="-128"/>
            </a:endParaRPr>
          </a:p>
        </p:txBody>
      </p:sp>
      <p:pic>
        <p:nvPicPr>
          <p:cNvPr id="8" name="図 7"/>
          <p:cNvPicPr>
            <a:picLocks noChangeAspect="1"/>
          </p:cNvPicPr>
          <p:nvPr/>
        </p:nvPicPr>
        <p:blipFill>
          <a:blip r:embed="rId2"/>
          <a:stretch>
            <a:fillRect/>
          </a:stretch>
        </p:blipFill>
        <p:spPr>
          <a:xfrm>
            <a:off x="776609" y="1633232"/>
            <a:ext cx="6840760" cy="4510312"/>
          </a:xfrm>
          <a:prstGeom prst="rect">
            <a:avLst/>
          </a:prstGeom>
        </p:spPr>
      </p:pic>
    </p:spTree>
    <p:extLst>
      <p:ext uri="{BB962C8B-B14F-4D97-AF65-F5344CB8AC3E}">
        <p14:creationId xmlns:p14="http://schemas.microsoft.com/office/powerpoint/2010/main" val="284549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p:cNvCxnSpPr/>
          <p:nvPr/>
        </p:nvCxnSpPr>
        <p:spPr>
          <a:xfrm>
            <a:off x="1499659" y="6323242"/>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499659" y="6788564"/>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5019527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５．消費税の納付税額の計算</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2" name="正方形/長方形 11"/>
          <p:cNvSpPr/>
          <p:nvPr/>
        </p:nvSpPr>
        <p:spPr>
          <a:xfrm>
            <a:off x="4933139" y="404664"/>
            <a:ext cx="3767320" cy="1105687"/>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消費税の内訳は、「国税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％」となっており、納税義務者が併せて国（税務署）に申告、納税することとなっています。</a:t>
            </a:r>
          </a:p>
        </p:txBody>
      </p:sp>
      <p:grpSp>
        <p:nvGrpSpPr>
          <p:cNvPr id="13" name="グループ化 12"/>
          <p:cNvGrpSpPr/>
          <p:nvPr/>
        </p:nvGrpSpPr>
        <p:grpSpPr>
          <a:xfrm>
            <a:off x="309732" y="931058"/>
            <a:ext cx="7670565" cy="1477254"/>
            <a:chOff x="394318" y="5934055"/>
            <a:chExt cx="5752924" cy="1107941"/>
          </a:xfrm>
        </p:grpSpPr>
        <p:sp>
          <p:nvSpPr>
            <p:cNvPr id="14" name="角丸四角形 13"/>
            <p:cNvSpPr/>
            <p:nvPr/>
          </p:nvSpPr>
          <p:spPr bwMode="auto">
            <a:xfrm>
              <a:off x="410936" y="6025362"/>
              <a:ext cx="1049975" cy="432000"/>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商品・製品の販売</a:t>
              </a:r>
            </a:p>
          </p:txBody>
        </p:sp>
        <p:sp>
          <p:nvSpPr>
            <p:cNvPr id="15" name="角丸四角形 14"/>
            <p:cNvSpPr/>
            <p:nvPr/>
          </p:nvSpPr>
          <p:spPr bwMode="auto">
            <a:xfrm>
              <a:off x="394318" y="6530784"/>
              <a:ext cx="1049975" cy="432000"/>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サービスの</a:t>
              </a:r>
              <a:endParaRPr kumimoji="1" lang="en-US" altLang="ja-JP" sz="1333" dirty="0">
                <a:solidFill>
                  <a:prstClr val="black"/>
                </a:solidFill>
                <a:latin typeface="HG丸ｺﾞｼｯｸM-PRO" panose="020F0600000000000000" pitchFamily="50" charset="-128"/>
                <a:ea typeface="HG丸ｺﾞｼｯｸM-PRO" panose="020F0600000000000000" pitchFamily="50" charset="-128"/>
              </a:endParaRPr>
            </a:p>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提供</a:t>
              </a:r>
              <a:endParaRPr kumimoji="1" lang="en-US" altLang="ja-JP" sz="1333" dirty="0">
                <a:solidFill>
                  <a:prstClr val="black"/>
                </a:solidFill>
                <a:latin typeface="HG丸ｺﾞｼｯｸM-PRO" panose="020F0600000000000000" pitchFamily="50" charset="-128"/>
                <a:ea typeface="HG丸ｺﾞｼｯｸM-PRO" panose="020F0600000000000000" pitchFamily="50" charset="-128"/>
              </a:endParaRPr>
            </a:p>
          </p:txBody>
        </p:sp>
        <p:sp>
          <p:nvSpPr>
            <p:cNvPr id="17" name="円/楕円 14"/>
            <p:cNvSpPr/>
            <p:nvPr/>
          </p:nvSpPr>
          <p:spPr bwMode="auto">
            <a:xfrm>
              <a:off x="1900037" y="5934055"/>
              <a:ext cx="720383" cy="682749"/>
            </a:xfrm>
            <a:prstGeom prst="ellipse">
              <a:avLst/>
            </a:prstGeom>
            <a:ln/>
          </p:spPr>
          <p:style>
            <a:lnRef idx="1">
              <a:schemeClr val="accent3"/>
            </a:lnRef>
            <a:fillRef idx="3">
              <a:schemeClr val="accent3"/>
            </a:fillRef>
            <a:effectRef idx="2">
              <a:schemeClr val="accent3"/>
            </a:effectRef>
            <a:fontRef idx="minor">
              <a:schemeClr val="lt1"/>
            </a:fontRef>
          </p:style>
          <p:txBody>
            <a:bodyPr anchor="ctr"/>
            <a:lstStyle/>
            <a:p>
              <a:pPr algn="ctr" defTabSz="1218994">
                <a:defRPr/>
              </a:pPr>
              <a:endParaRPr kumimoji="1" lang="ja-JP" altLang="en-US" sz="12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円/楕円 15"/>
            <p:cNvSpPr/>
            <p:nvPr/>
          </p:nvSpPr>
          <p:spPr bwMode="auto">
            <a:xfrm>
              <a:off x="3220357" y="6042508"/>
              <a:ext cx="446996" cy="443588"/>
            </a:xfrm>
            <a:prstGeom prst="ellipse">
              <a:avLst/>
            </a:prstGeom>
            <a:ln/>
          </p:spPr>
          <p:style>
            <a:lnRef idx="1">
              <a:schemeClr val="accent6"/>
            </a:lnRef>
            <a:fillRef idx="3">
              <a:schemeClr val="accent6"/>
            </a:fillRef>
            <a:effectRef idx="2">
              <a:schemeClr val="accent6"/>
            </a:effectRef>
            <a:fontRef idx="minor">
              <a:schemeClr val="lt1"/>
            </a:fontRef>
          </p:style>
          <p:txBody>
            <a:bodyPr anchor="ctr"/>
            <a:lstStyle/>
            <a:p>
              <a:pPr algn="ctr" defTabSz="1218994">
                <a:defRPr/>
              </a:pPr>
              <a:endParaRPr kumimoji="1" lang="ja-JP" altLang="en-US" sz="1333"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加算記号 16"/>
            <p:cNvSpPr/>
            <p:nvPr/>
          </p:nvSpPr>
          <p:spPr bwMode="auto">
            <a:xfrm>
              <a:off x="2746618" y="6148419"/>
              <a:ext cx="257286" cy="250130"/>
            </a:xfrm>
            <a:prstGeom prst="mathPlus">
              <a:avLst>
                <a:gd name="adj1" fmla="val 18413"/>
              </a:avLst>
            </a:prstGeom>
            <a:solidFill>
              <a:schemeClr val="tx1">
                <a:lumMod val="65000"/>
                <a:lumOff val="3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endParaRPr kumimoji="1" lang="ja-JP" altLang="en-US" sz="1600">
                <a:solidFill>
                  <a:prstClr val="white"/>
                </a:solidFill>
                <a:latin typeface="HG丸ｺﾞｼｯｸM-PRO" panose="020F0600000000000000" pitchFamily="50" charset="-128"/>
                <a:ea typeface="HG丸ｺﾞｼｯｸM-PRO" panose="020F0600000000000000" pitchFamily="50" charset="-128"/>
              </a:endParaRPr>
            </a:p>
          </p:txBody>
        </p:sp>
        <p:sp>
          <p:nvSpPr>
            <p:cNvPr id="20" name="乗算記号 17"/>
            <p:cNvSpPr/>
            <p:nvPr/>
          </p:nvSpPr>
          <p:spPr bwMode="auto">
            <a:xfrm>
              <a:off x="1484784" y="6374491"/>
              <a:ext cx="282588" cy="277615"/>
            </a:xfrm>
            <a:prstGeom prst="mathMultiply">
              <a:avLst>
                <a:gd name="adj1" fmla="val 12002"/>
              </a:avLst>
            </a:prstGeom>
            <a:solidFill>
              <a:schemeClr val="tx1">
                <a:lumMod val="65000"/>
                <a:lumOff val="3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endParaRPr kumimoji="1" lang="ja-JP" altLang="en-US" sz="1600">
                <a:solidFill>
                  <a:prstClr val="white"/>
                </a:solidFill>
                <a:latin typeface="HG丸ｺﾞｼｯｸM-PRO" panose="020F0600000000000000" pitchFamily="50" charset="-128"/>
                <a:ea typeface="HG丸ｺﾞｼｯｸM-PRO" panose="020F0600000000000000" pitchFamily="50" charset="-128"/>
              </a:endParaRPr>
            </a:p>
          </p:txBody>
        </p:sp>
        <p:sp>
          <p:nvSpPr>
            <p:cNvPr id="21" name="左大かっこ 20"/>
            <p:cNvSpPr/>
            <p:nvPr/>
          </p:nvSpPr>
          <p:spPr bwMode="auto">
            <a:xfrm>
              <a:off x="1820712" y="5963171"/>
              <a:ext cx="47071" cy="1065695"/>
            </a:xfrm>
            <a:prstGeom prst="leftBracket">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94">
                <a:defRPr/>
              </a:pPr>
              <a:endParaRPr kumimoji="1" lang="ja-JP" altLang="en-US" sz="1600">
                <a:solidFill>
                  <a:prstClr val="black"/>
                </a:solidFill>
                <a:latin typeface="HG丸ｺﾞｼｯｸM-PRO" panose="020F0600000000000000" pitchFamily="50" charset="-128"/>
                <a:ea typeface="HG丸ｺﾞｼｯｸM-PRO" panose="020F0600000000000000" pitchFamily="50" charset="-128"/>
              </a:endParaRPr>
            </a:p>
          </p:txBody>
        </p:sp>
        <p:sp>
          <p:nvSpPr>
            <p:cNvPr id="22" name="右大かっこ 21"/>
            <p:cNvSpPr/>
            <p:nvPr/>
          </p:nvSpPr>
          <p:spPr bwMode="auto">
            <a:xfrm>
              <a:off x="3789865" y="5963171"/>
              <a:ext cx="47071" cy="1065695"/>
            </a:xfrm>
            <a:prstGeom prst="rightBracket">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94">
                <a:defRPr/>
              </a:pPr>
              <a:endParaRPr kumimoji="1" lang="ja-JP" altLang="en-US" sz="1600">
                <a:solidFill>
                  <a:prstClr val="black"/>
                </a:solidFill>
                <a:latin typeface="HG丸ｺﾞｼｯｸM-PRO" panose="020F0600000000000000" pitchFamily="50" charset="-128"/>
                <a:ea typeface="HG丸ｺﾞｼｯｸM-PRO" panose="020F0600000000000000" pitchFamily="50" charset="-128"/>
              </a:endParaRPr>
            </a:p>
          </p:txBody>
        </p:sp>
        <p:sp>
          <p:nvSpPr>
            <p:cNvPr id="23" name="テキスト ボックス 20"/>
            <p:cNvSpPr txBox="1">
              <a:spLocks noChangeArrowheads="1"/>
            </p:cNvSpPr>
            <p:nvPr/>
          </p:nvSpPr>
          <p:spPr bwMode="auto">
            <a:xfrm>
              <a:off x="3057006" y="6088142"/>
              <a:ext cx="804867" cy="353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067" dirty="0">
                  <a:solidFill>
                    <a:prstClr val="black"/>
                  </a:solidFill>
                  <a:latin typeface="HG丸ｺﾞｼｯｸM-PRO" panose="020F0600000000000000" pitchFamily="50" charset="-128"/>
                  <a:ea typeface="HG丸ｺﾞｼｯｸM-PRO" panose="020F0600000000000000" pitchFamily="50" charset="-128"/>
                </a:rPr>
                <a:t>地方消費税</a:t>
              </a:r>
              <a:endParaRPr lang="en-US" altLang="ja-JP" sz="1067" dirty="0">
                <a:solidFill>
                  <a:prstClr val="black"/>
                </a:solidFill>
                <a:latin typeface="HG丸ｺﾞｼｯｸM-PRO" panose="020F0600000000000000" pitchFamily="50" charset="-128"/>
                <a:ea typeface="HG丸ｺﾞｼｯｸM-PRO" panose="020F0600000000000000" pitchFamily="50" charset="-128"/>
              </a:endParaRPr>
            </a:p>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２</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２％</a:t>
              </a:r>
              <a:endParaRPr lang="ja-JP" altLang="en-US" sz="1467" dirty="0">
                <a:solidFill>
                  <a:prstClr val="black"/>
                </a:solidFill>
                <a:latin typeface="HG丸ｺﾞｼｯｸM-PRO" panose="020F0600000000000000" pitchFamily="50" charset="-128"/>
                <a:ea typeface="HG丸ｺﾞｼｯｸM-PRO" panose="020F0600000000000000" pitchFamily="50" charset="-128"/>
              </a:endParaRPr>
            </a:p>
          </p:txBody>
        </p:sp>
        <p:sp>
          <p:nvSpPr>
            <p:cNvPr id="24" name="テキスト ボックス 22"/>
            <p:cNvSpPr txBox="1">
              <a:spLocks noChangeArrowheads="1"/>
            </p:cNvSpPr>
            <p:nvPr/>
          </p:nvSpPr>
          <p:spPr bwMode="auto">
            <a:xfrm>
              <a:off x="1688053" y="6649581"/>
              <a:ext cx="2245003"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467" dirty="0">
                  <a:solidFill>
                    <a:srgbClr val="000000"/>
                  </a:solidFill>
                  <a:latin typeface="HG丸ｺﾞｼｯｸM-PRO" panose="020F0600000000000000" pitchFamily="50" charset="-128"/>
                  <a:ea typeface="HG丸ｺﾞｼｯｸM-PRO" panose="020F0600000000000000" pitchFamily="50" charset="-128"/>
                </a:rPr>
                <a:t>６</a:t>
              </a:r>
              <a:r>
                <a:rPr lang="en-US" altLang="ja-JP" sz="1467" dirty="0">
                  <a:solidFill>
                    <a:srgbClr val="000000"/>
                  </a:solidFill>
                  <a:latin typeface="HG丸ｺﾞｼｯｸM-PRO" panose="020F0600000000000000" pitchFamily="50" charset="-128"/>
                  <a:ea typeface="HG丸ｺﾞｼｯｸM-PRO" panose="020F0600000000000000" pitchFamily="50" charset="-128"/>
                </a:rPr>
                <a:t>.</a:t>
              </a:r>
              <a:r>
                <a:rPr lang="ja-JP" altLang="en-US" sz="1467" dirty="0">
                  <a:solidFill>
                    <a:srgbClr val="000000"/>
                  </a:solidFill>
                  <a:latin typeface="HG丸ｺﾞｼｯｸM-PRO" panose="020F0600000000000000" pitchFamily="50" charset="-128"/>
                  <a:ea typeface="HG丸ｺﾞｼｯｸM-PRO" panose="020F0600000000000000" pitchFamily="50" charset="-128"/>
                </a:rPr>
                <a:t>２４％　　＋　１</a:t>
              </a:r>
              <a:r>
                <a:rPr lang="en-US" altLang="ja-JP" sz="1467" dirty="0">
                  <a:solidFill>
                    <a:srgbClr val="000000"/>
                  </a:solidFill>
                  <a:latin typeface="HG丸ｺﾞｼｯｸM-PRO" panose="020F0600000000000000" pitchFamily="50" charset="-128"/>
                  <a:ea typeface="HG丸ｺﾞｼｯｸM-PRO" panose="020F0600000000000000" pitchFamily="50" charset="-128"/>
                </a:rPr>
                <a:t>.</a:t>
              </a:r>
              <a:r>
                <a:rPr lang="ja-JP" altLang="en-US" sz="1467" dirty="0">
                  <a:solidFill>
                    <a:srgbClr val="000000"/>
                  </a:solidFill>
                  <a:latin typeface="HG丸ｺﾞｼｯｸM-PRO" panose="020F0600000000000000" pitchFamily="50" charset="-128"/>
                  <a:ea typeface="HG丸ｺﾞｼｯｸM-PRO" panose="020F0600000000000000" pitchFamily="50" charset="-128"/>
                </a:rPr>
                <a:t>７６％　</a:t>
              </a:r>
              <a:endParaRPr lang="en-US" altLang="ja-JP" sz="1467" dirty="0">
                <a:solidFill>
                  <a:srgbClr val="000000"/>
                </a:solidFill>
                <a:latin typeface="HG丸ｺﾞｼｯｸM-PRO" panose="020F0600000000000000" pitchFamily="50" charset="-128"/>
                <a:ea typeface="HG丸ｺﾞｼｯｸM-PRO" panose="020F0600000000000000" pitchFamily="50" charset="-128"/>
              </a:endParaRPr>
            </a:p>
            <a:p>
              <a:pPr algn="ctr" defTabSz="1218994" eaLnBrk="1" fontAlgn="base" hangingPunct="1">
                <a:spcBef>
                  <a:spcPct val="0"/>
                </a:spcBef>
                <a:spcAft>
                  <a:spcPct val="0"/>
                </a:spcAft>
                <a:buNone/>
                <a:defRPr/>
              </a:pPr>
              <a:r>
                <a:rPr lang="ja-JP" altLang="en-US" sz="1333" dirty="0">
                  <a:solidFill>
                    <a:srgbClr val="000000"/>
                  </a:solidFill>
                  <a:latin typeface="HG丸ｺﾞｼｯｸM-PRO" panose="020F0600000000000000" pitchFamily="50" charset="-128"/>
                  <a:ea typeface="HG丸ｺﾞｼｯｸM-PRO" panose="020F0600000000000000" pitchFamily="50" charset="-128"/>
                </a:rPr>
                <a:t>　（軽減税率適用の場合）</a:t>
              </a:r>
            </a:p>
          </p:txBody>
        </p:sp>
        <p:sp>
          <p:nvSpPr>
            <p:cNvPr id="25" name="テキスト ボックス 20"/>
            <p:cNvSpPr txBox="1">
              <a:spLocks noChangeArrowheads="1"/>
            </p:cNvSpPr>
            <p:nvPr/>
          </p:nvSpPr>
          <p:spPr bwMode="auto">
            <a:xfrm>
              <a:off x="1928972" y="6080520"/>
              <a:ext cx="653231"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消費税</a:t>
              </a:r>
            </a:p>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７</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８％</a:t>
              </a:r>
            </a:p>
          </p:txBody>
        </p:sp>
        <p:sp>
          <p:nvSpPr>
            <p:cNvPr id="26" name="テキスト ボックス 22"/>
            <p:cNvSpPr txBox="1">
              <a:spLocks noChangeArrowheads="1"/>
            </p:cNvSpPr>
            <p:nvPr/>
          </p:nvSpPr>
          <p:spPr bwMode="auto">
            <a:xfrm>
              <a:off x="4019995" y="6369803"/>
              <a:ext cx="2127247" cy="253916"/>
            </a:xfrm>
            <a:prstGeom prst="rect">
              <a:avLst/>
            </a:prstGeom>
            <a:solidFill>
              <a:srgbClr val="FFFFFF">
                <a:alpha val="50196"/>
              </a:srgbClr>
            </a:solidFill>
            <a:ln>
              <a:noFill/>
            </a:ln>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defTabSz="1218994" eaLnBrk="1" fontAlgn="base" hangingPunct="1">
                <a:spcBef>
                  <a:spcPct val="0"/>
                </a:spcBef>
                <a:spcAft>
                  <a:spcPct val="0"/>
                </a:spcAft>
                <a:buNone/>
                <a:defRPr/>
              </a:pPr>
              <a:r>
                <a:rPr lang="zh-TW" altLang="en-US" sz="1600" dirty="0">
                  <a:solidFill>
                    <a:srgbClr val="000000"/>
                  </a:solidFill>
                  <a:latin typeface="HG丸ｺﾞｼｯｸM-PRO" panose="020F0600000000000000" pitchFamily="50" charset="-128"/>
                  <a:ea typeface="HG丸ｺﾞｼｯｸM-PRO" panose="020F0600000000000000" pitchFamily="50" charset="-128"/>
                </a:rPr>
                <a:t>仕入税額</a:t>
              </a:r>
              <a:r>
                <a:rPr lang="ja-JP" altLang="en-US" sz="1600" dirty="0">
                  <a:solidFill>
                    <a:srgbClr val="000000"/>
                  </a:solidFill>
                  <a:latin typeface="HG丸ｺﾞｼｯｸM-PRO" panose="020F0600000000000000" pitchFamily="50" charset="-128"/>
                  <a:ea typeface="HG丸ｺﾞｼｯｸM-PRO" panose="020F0600000000000000" pitchFamily="50" charset="-128"/>
                </a:rPr>
                <a:t>　　　　</a:t>
              </a:r>
              <a:r>
                <a:rPr lang="zh-TW" altLang="en-US" sz="1600" dirty="0">
                  <a:solidFill>
                    <a:srgbClr val="000000"/>
                  </a:solidFill>
                  <a:latin typeface="HG丸ｺﾞｼｯｸM-PRO" panose="020F0600000000000000" pitchFamily="50" charset="-128"/>
                  <a:ea typeface="HG丸ｺﾞｼｯｸM-PRO" panose="020F0600000000000000" pitchFamily="50" charset="-128"/>
                </a:rPr>
                <a:t>納税額</a:t>
              </a:r>
              <a:endParaRPr lang="ja-JP" altLang="en-US" sz="1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7" name="等号 26"/>
            <p:cNvSpPr/>
            <p:nvPr/>
          </p:nvSpPr>
          <p:spPr>
            <a:xfrm>
              <a:off x="5157192" y="6444763"/>
              <a:ext cx="275187" cy="172041"/>
            </a:xfrm>
            <a:prstGeom prst="mathEqual">
              <a:avLst>
                <a:gd name="adj1" fmla="val 23520"/>
                <a:gd name="adj2" fmla="val 25897"/>
              </a:avLst>
            </a:prstGeom>
            <a:solidFill>
              <a:schemeClr val="tx1">
                <a:lumMod val="65000"/>
                <a:lumOff val="3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2400">
                <a:solidFill>
                  <a:schemeClr val="tx1"/>
                </a:solidFill>
              </a:endParaRPr>
            </a:p>
          </p:txBody>
        </p:sp>
        <p:sp>
          <p:nvSpPr>
            <p:cNvPr id="28" name="減算 27"/>
            <p:cNvSpPr/>
            <p:nvPr/>
          </p:nvSpPr>
          <p:spPr>
            <a:xfrm>
              <a:off x="3970428" y="6452905"/>
              <a:ext cx="275277" cy="120786"/>
            </a:xfrm>
            <a:prstGeom prst="mathMinus">
              <a:avLst/>
            </a:prstGeom>
            <a:solidFill>
              <a:schemeClr val="tx1">
                <a:lumMod val="65000"/>
                <a:lumOff val="3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2400"/>
            </a:p>
          </p:txBody>
        </p:sp>
      </p:grpSp>
      <p:graphicFrame>
        <p:nvGraphicFramePr>
          <p:cNvPr id="29" name="表 28"/>
          <p:cNvGraphicFramePr>
            <a:graphicFrameLocks noGrp="1"/>
          </p:cNvGraphicFramePr>
          <p:nvPr>
            <p:extLst>
              <p:ext uri="{D42A27DB-BD31-4B8C-83A1-F6EECF244321}">
                <p14:modId xmlns:p14="http://schemas.microsoft.com/office/powerpoint/2010/main" val="3345290457"/>
              </p:ext>
            </p:extLst>
          </p:nvPr>
        </p:nvGraphicFramePr>
        <p:xfrm>
          <a:off x="179512" y="270892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６．一般課税方式と簡易課税方式</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30" name="正方形/長方形 29"/>
          <p:cNvSpPr/>
          <p:nvPr/>
        </p:nvSpPr>
        <p:spPr>
          <a:xfrm>
            <a:off x="179512" y="3131443"/>
            <a:ext cx="8781462" cy="1702004"/>
          </a:xfrm>
          <a:prstGeom prst="rect">
            <a:avLst/>
          </a:prstGeom>
          <a:solidFill>
            <a:schemeClr val="bg1">
              <a:alpha val="50000"/>
            </a:schemeClr>
          </a:solidFill>
        </p:spPr>
        <p:txBody>
          <a:bodyPr wrap="square">
            <a:spAutoFit/>
          </a:bodyPr>
          <a:lstStyle/>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①一般課税方式</a:t>
            </a:r>
          </a:p>
          <a:p>
            <a:pPr marL="180975" indent="-180975">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課税売上げにかかる消費税額から、課税仕入れ等にかかる消費税額を差し引いて計算する方法で</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納付</a:t>
            </a:r>
            <a:r>
              <a:rPr lang="ja-JP" altLang="en-US" sz="1400" dirty="0" smtClean="0">
                <a:latin typeface="UD デジタル 教科書体 NP-R" panose="02020400000000000000" pitchFamily="18" charset="-128"/>
                <a:ea typeface="UD デジタル 教科書体 NP-R" panose="02020400000000000000" pitchFamily="18" charset="-128"/>
              </a:rPr>
              <a:t>税額</a:t>
            </a:r>
            <a:r>
              <a:rPr lang="ja-JP" altLang="en-US" sz="1400" dirty="0">
                <a:latin typeface="UD デジタル 教科書体 NP-R" panose="02020400000000000000" pitchFamily="18" charset="-128"/>
                <a:ea typeface="UD デジタル 教科書体 NP-R" panose="02020400000000000000" pitchFamily="18" charset="-128"/>
              </a:rPr>
              <a:t>を計算するうえでの原則的な方法。</a:t>
            </a:r>
          </a:p>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②簡易課税方式</a:t>
            </a:r>
          </a:p>
          <a:p>
            <a:pPr marL="180975" indent="-180975">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基準期間の課税売上高が</a:t>
            </a:r>
            <a:r>
              <a:rPr lang="en-US" altLang="ja-JP" sz="1400" dirty="0">
                <a:latin typeface="UD デジタル 教科書体 NP-R" panose="02020400000000000000" pitchFamily="18" charset="-128"/>
                <a:ea typeface="UD デジタル 教科書体 NP-R" panose="02020400000000000000" pitchFamily="18" charset="-128"/>
              </a:rPr>
              <a:t>5,000</a:t>
            </a:r>
            <a:r>
              <a:rPr lang="ja-JP" altLang="en-US" sz="1400" dirty="0">
                <a:latin typeface="UD デジタル 教科書体 NP-R" panose="02020400000000000000" pitchFamily="18" charset="-128"/>
                <a:ea typeface="UD デジタル 教科書体 NP-R" panose="02020400000000000000" pitchFamily="18" charset="-128"/>
              </a:rPr>
              <a:t>万円以下となる中小事業者については、事務負担軽減のため、事前に届出書を提出することにより、課税売上高のみ</a:t>
            </a:r>
            <a:r>
              <a:rPr lang="ja-JP" altLang="en-US" sz="1400" dirty="0" smtClean="0">
                <a:latin typeface="UD デジタル 教科書体 NP-R" panose="02020400000000000000" pitchFamily="18" charset="-128"/>
                <a:ea typeface="UD デジタル 教科書体 NP-R" panose="02020400000000000000" pitchFamily="18" charset="-128"/>
              </a:rPr>
              <a:t>から納付税額</a:t>
            </a:r>
            <a:r>
              <a:rPr lang="ja-JP" altLang="en-US" sz="1400" dirty="0">
                <a:latin typeface="UD デジタル 教科書体 NP-R" panose="02020400000000000000" pitchFamily="18" charset="-128"/>
                <a:ea typeface="UD デジタル 教科書体 NP-R" panose="02020400000000000000" pitchFamily="18" charset="-128"/>
              </a:rPr>
              <a:t>を計算する「簡易課税制度」を選択することができます。</a:t>
            </a:r>
          </a:p>
        </p:txBody>
      </p:sp>
      <p:sp>
        <p:nvSpPr>
          <p:cNvPr id="31" name="正方形/長方形 30"/>
          <p:cNvSpPr/>
          <p:nvPr/>
        </p:nvSpPr>
        <p:spPr>
          <a:xfrm>
            <a:off x="251520" y="5146223"/>
            <a:ext cx="1248139" cy="163218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333" dirty="0">
                <a:solidFill>
                  <a:schemeClr val="tx1"/>
                </a:solidFill>
                <a:latin typeface="HG丸ｺﾞｼｯｸM-PRO" panose="020F0600000000000000" pitchFamily="50" charset="-128"/>
                <a:ea typeface="HG丸ｺﾞｼｯｸM-PRO" panose="020F0600000000000000" pitchFamily="50" charset="-128"/>
              </a:rPr>
              <a:t>課税売上げに係る消費税額</a:t>
            </a:r>
            <a:endParaRPr kumimoji="1"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endParaRPr kumimoji="1" lang="ja-JP" altLang="en-US" sz="1333"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1841589" y="5146223"/>
            <a:ext cx="1248139" cy="1152128"/>
          </a:xfrm>
          <a:prstGeom prst="rect">
            <a:avLst/>
          </a:prstGeom>
          <a:solidFill>
            <a:schemeClr val="accent3">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仕入控除</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sp>
        <p:nvSpPr>
          <p:cNvPr id="33" name="正方形/長方形 32"/>
          <p:cNvSpPr/>
          <p:nvPr/>
        </p:nvSpPr>
        <p:spPr>
          <a:xfrm>
            <a:off x="1843514" y="6323242"/>
            <a:ext cx="1248139" cy="455163"/>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納税額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r>
              <a:rPr lang="en-US" altLang="ja-JP" sz="1333" dirty="0">
                <a:solidFill>
                  <a:schemeClr val="tx1"/>
                </a:solidFill>
                <a:latin typeface="HG丸ｺﾞｼｯｸM-PRO" panose="020F0600000000000000" pitchFamily="50" charset="-128"/>
                <a:ea typeface="HG丸ｺﾞｼｯｸM-PRO" panose="020F0600000000000000" pitchFamily="50" charset="-128"/>
              </a:rPr>
              <a:t>-</a:t>
            </a: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sp>
        <p:nvSpPr>
          <p:cNvPr id="36" name="角丸四角形 35"/>
          <p:cNvSpPr/>
          <p:nvPr/>
        </p:nvSpPr>
        <p:spPr>
          <a:xfrm>
            <a:off x="251520" y="4797152"/>
            <a:ext cx="2838208" cy="288032"/>
          </a:xfrm>
          <a:prstGeom prst="roundRect">
            <a:avLst>
              <a:gd name="adj" fmla="val 44886"/>
            </a:avLst>
          </a:prstGeom>
          <a:solidFill>
            <a:srgbClr val="D9F6EC"/>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納税額計算の原則（一般課税）</a:t>
            </a:r>
          </a:p>
        </p:txBody>
      </p:sp>
      <p:sp>
        <p:nvSpPr>
          <p:cNvPr id="37" name="正方形/長方形 36"/>
          <p:cNvSpPr/>
          <p:nvPr/>
        </p:nvSpPr>
        <p:spPr>
          <a:xfrm>
            <a:off x="3578750" y="5146223"/>
            <a:ext cx="1248139" cy="163218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333" dirty="0">
                <a:solidFill>
                  <a:schemeClr val="tx1"/>
                </a:solidFill>
                <a:latin typeface="HG丸ｺﾞｼｯｸM-PRO" panose="020F0600000000000000" pitchFamily="50" charset="-128"/>
                <a:ea typeface="HG丸ｺﾞｼｯｸM-PRO" panose="020F0600000000000000" pitchFamily="50" charset="-128"/>
              </a:rPr>
              <a:t>課税売上げに係る消費税額</a:t>
            </a:r>
            <a:endParaRPr kumimoji="1"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endParaRPr kumimoji="1" lang="ja-JP" altLang="en-US" sz="1333" dirty="0">
              <a:solidFill>
                <a:schemeClr val="tx1"/>
              </a:solidFill>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5153957" y="5156382"/>
            <a:ext cx="1248139" cy="1152128"/>
          </a:xfrm>
          <a:prstGeom prst="rect">
            <a:avLst/>
          </a:prstGeom>
          <a:solidFill>
            <a:schemeClr val="accent3">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仕入控除</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067" dirty="0">
                <a:solidFill>
                  <a:schemeClr val="tx1"/>
                </a:solidFill>
                <a:latin typeface="HG丸ｺﾞｼｯｸM-PRO" panose="020F0600000000000000" pitchFamily="50" charset="-128"/>
                <a:ea typeface="HG丸ｺﾞｼｯｸM-PRO" panose="020F0600000000000000" pitchFamily="50" charset="-128"/>
              </a:rPr>
              <a:t>（②＝①</a:t>
            </a:r>
            <a:r>
              <a:rPr lang="en-US" altLang="ja-JP" sz="1067" dirty="0">
                <a:solidFill>
                  <a:schemeClr val="tx1"/>
                </a:solidFill>
                <a:latin typeface="HG丸ｺﾞｼｯｸM-PRO" panose="020F0600000000000000" pitchFamily="50" charset="-128"/>
                <a:ea typeface="HG丸ｺﾞｼｯｸM-PRO" panose="020F0600000000000000" pitchFamily="50" charset="-128"/>
              </a:rPr>
              <a:t>×</a:t>
            </a:r>
            <a:r>
              <a:rPr lang="ja-JP" altLang="en-US" sz="1067" dirty="0">
                <a:solidFill>
                  <a:schemeClr val="tx1"/>
                </a:solidFill>
                <a:latin typeface="HG丸ｺﾞｼｯｸM-PRO" panose="020F0600000000000000" pitchFamily="50" charset="-128"/>
                <a:ea typeface="HG丸ｺﾞｼｯｸM-PRO" panose="020F0600000000000000" pitchFamily="50" charset="-128"/>
              </a:rPr>
              <a:t>「みなし仕入率」）</a:t>
            </a:r>
          </a:p>
        </p:txBody>
      </p:sp>
      <p:sp>
        <p:nvSpPr>
          <p:cNvPr id="39" name="正方形/長方形 38"/>
          <p:cNvSpPr/>
          <p:nvPr/>
        </p:nvSpPr>
        <p:spPr>
          <a:xfrm>
            <a:off x="5155882" y="6323241"/>
            <a:ext cx="1248139" cy="455163"/>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納税額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r>
              <a:rPr lang="en-US" altLang="ja-JP" sz="1333" dirty="0">
                <a:solidFill>
                  <a:schemeClr val="tx1"/>
                </a:solidFill>
                <a:latin typeface="HG丸ｺﾞｼｯｸM-PRO" panose="020F0600000000000000" pitchFamily="50" charset="-128"/>
                <a:ea typeface="HG丸ｺﾞｼｯｸM-PRO" panose="020F0600000000000000" pitchFamily="50" charset="-128"/>
              </a:rPr>
              <a:t>-</a:t>
            </a: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cxnSp>
        <p:nvCxnSpPr>
          <p:cNvPr id="40" name="直線コネクタ 39"/>
          <p:cNvCxnSpPr/>
          <p:nvPr/>
        </p:nvCxnSpPr>
        <p:spPr>
          <a:xfrm>
            <a:off x="4826889" y="6323241"/>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4826889" y="6788564"/>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3592463" y="4797152"/>
            <a:ext cx="2838208" cy="288032"/>
          </a:xfrm>
          <a:prstGeom prst="roundRect">
            <a:avLst>
              <a:gd name="adj" fmla="val 44886"/>
            </a:avLst>
          </a:prstGeom>
          <a:solidFill>
            <a:srgbClr val="D9F6EC"/>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納税額計算の</a:t>
            </a:r>
            <a:r>
              <a:rPr lang="ja-JP" altLang="en-US"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特例</a:t>
            </a: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簡易</a:t>
            </a: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課税）</a:t>
            </a:r>
          </a:p>
        </p:txBody>
      </p:sp>
      <p:sp>
        <p:nvSpPr>
          <p:cNvPr id="43" name="テキスト ボックス 896"/>
          <p:cNvSpPr txBox="1">
            <a:spLocks noChangeArrowheads="1"/>
          </p:cNvSpPr>
          <p:nvPr/>
        </p:nvSpPr>
        <p:spPr bwMode="auto">
          <a:xfrm>
            <a:off x="6581980" y="5119676"/>
            <a:ext cx="2378994" cy="1512000"/>
          </a:xfrm>
          <a:prstGeom prst="rect">
            <a:avLst/>
          </a:prstGeom>
          <a:solidFill>
            <a:srgbClr val="FFFFFF"/>
          </a:solidFill>
          <a:ln w="9525">
            <a:solidFill>
              <a:srgbClr val="000000"/>
            </a:solidFill>
            <a:prstDash val="sysDot"/>
            <a:miter lim="800000"/>
            <a:headEnd/>
            <a:tailEnd/>
          </a:ln>
        </p:spPr>
        <p:txBody>
          <a:bodyPr rot="0" vert="horz" wrap="square" lIns="36000" tIns="11853" rIns="36000" bIns="11853" anchor="t" anchorCtr="0" upright="1">
            <a:noAutofit/>
          </a:bodyPr>
          <a:lstStyle/>
          <a:p>
            <a:pPr algn="ctr">
              <a:lnSpc>
                <a:spcPts val="1600"/>
              </a:lnSpc>
            </a:pPr>
            <a:r>
              <a:rPr lang="ja-JP" altLang="en-US" sz="1067" kern="100" dirty="0">
                <a:latin typeface="HGPｺﾞｼｯｸM" panose="020B0600000000000000" pitchFamily="50" charset="-128"/>
                <a:ea typeface="HGPｺﾞｼｯｸM" panose="020B0600000000000000" pitchFamily="50" charset="-128"/>
                <a:cs typeface="Century"/>
              </a:rPr>
              <a:t>みなし仕入率</a:t>
            </a:r>
            <a:endParaRPr lang="en-US" altLang="ja-JP" sz="1067" kern="100" dirty="0">
              <a:latin typeface="HGPｺﾞｼｯｸM" panose="020B0600000000000000" pitchFamily="50" charset="-128"/>
              <a:ea typeface="HGPｺﾞｼｯｸM" panose="020B0600000000000000" pitchFamily="50" charset="-128"/>
              <a:cs typeface="Century"/>
            </a:endParaRP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１</a:t>
            </a:r>
            <a:r>
              <a:rPr lang="zh-TW" altLang="en-US" sz="1067" kern="100" dirty="0">
                <a:latin typeface="HGPｺﾞｼｯｸM" panose="020B0600000000000000" pitchFamily="50" charset="-128"/>
                <a:ea typeface="HGPｺﾞｼｯｸM" panose="020B0600000000000000" pitchFamily="50" charset="-128"/>
                <a:cs typeface="Century"/>
              </a:rPr>
              <a:t>種事業（卸売業）</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90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２</a:t>
            </a:r>
            <a:r>
              <a:rPr lang="zh-TW" altLang="en-US" sz="1067" kern="100" dirty="0">
                <a:latin typeface="HGPｺﾞｼｯｸM" panose="020B0600000000000000" pitchFamily="50" charset="-128"/>
                <a:ea typeface="HGPｺﾞｼｯｸM" panose="020B0600000000000000" pitchFamily="50" charset="-128"/>
                <a:cs typeface="Century"/>
              </a:rPr>
              <a:t>種事業（</a:t>
            </a:r>
            <a:r>
              <a:rPr lang="zh-TW" altLang="en-US" sz="1067" kern="100" dirty="0" smtClean="0">
                <a:latin typeface="HGPｺﾞｼｯｸM" panose="020B0600000000000000" pitchFamily="50" charset="-128"/>
                <a:ea typeface="HGPｺﾞｼｯｸM" panose="020B0600000000000000" pitchFamily="50" charset="-128"/>
                <a:cs typeface="Century"/>
              </a:rPr>
              <a:t>小売業</a:t>
            </a:r>
            <a:r>
              <a:rPr lang="ja-JP" altLang="en-US" sz="1067" kern="100" dirty="0" smtClean="0">
                <a:latin typeface="HGPｺﾞｼｯｸM" panose="020B0600000000000000" pitchFamily="50" charset="-128"/>
                <a:ea typeface="HGPｺﾞｼｯｸM" panose="020B0600000000000000" pitchFamily="50" charset="-128"/>
                <a:cs typeface="Century"/>
              </a:rPr>
              <a:t>等</a:t>
            </a:r>
            <a:r>
              <a:rPr lang="zh-TW" altLang="en-US" sz="1067" kern="100" dirty="0" smtClean="0">
                <a:latin typeface="HGPｺﾞｼｯｸM" panose="020B0600000000000000" pitchFamily="50" charset="-128"/>
                <a:ea typeface="HGPｺﾞｼｯｸM" panose="020B0600000000000000" pitchFamily="50" charset="-128"/>
                <a:cs typeface="Century"/>
              </a:rPr>
              <a:t>）</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80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３</a:t>
            </a:r>
            <a:r>
              <a:rPr lang="zh-TW" altLang="en-US" sz="1067" kern="100" dirty="0">
                <a:latin typeface="HGPｺﾞｼｯｸM" panose="020B0600000000000000" pitchFamily="50" charset="-128"/>
                <a:ea typeface="HGPｺﾞｼｯｸM" panose="020B0600000000000000" pitchFamily="50" charset="-128"/>
                <a:cs typeface="Century"/>
              </a:rPr>
              <a:t>種事業（製造業等）</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70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４</a:t>
            </a:r>
            <a:r>
              <a:rPr lang="zh-TW" altLang="en-US" sz="1067" kern="100" dirty="0">
                <a:latin typeface="HGPｺﾞｼｯｸM" panose="020B0600000000000000" pitchFamily="50" charset="-128"/>
                <a:ea typeface="HGPｺﾞｼｯｸM" panose="020B0600000000000000" pitchFamily="50" charset="-128"/>
                <a:cs typeface="Century"/>
              </a:rPr>
              <a:t>種事業（</a:t>
            </a:r>
            <a:r>
              <a:rPr lang="ja-JP" altLang="en-US" sz="1067" kern="100" dirty="0">
                <a:latin typeface="HGPｺﾞｼｯｸM" panose="020B0600000000000000" pitchFamily="50" charset="-128"/>
                <a:ea typeface="HGPｺﾞｼｯｸM" panose="020B0600000000000000" pitchFamily="50" charset="-128"/>
                <a:cs typeface="Century"/>
              </a:rPr>
              <a:t>その他の事業</a:t>
            </a:r>
            <a:r>
              <a:rPr lang="zh-TW" altLang="en-US" sz="1067" kern="100" dirty="0" smtClean="0">
                <a:latin typeface="HGPｺﾞｼｯｸM" panose="020B0600000000000000" pitchFamily="50" charset="-128"/>
                <a:ea typeface="HGPｺﾞｼｯｸM" panose="020B0600000000000000" pitchFamily="50" charset="-128"/>
                <a:cs typeface="Century"/>
              </a:rPr>
              <a:t>）</a:t>
            </a:r>
            <a:r>
              <a:rPr lang="ja-JP" altLang="en-US" sz="1067" kern="100" dirty="0" smtClean="0">
                <a:latin typeface="HGPｺﾞｼｯｸM" panose="020B0600000000000000" pitchFamily="50" charset="-128"/>
                <a:ea typeface="HGPｺﾞｼｯｸM" panose="020B0600000000000000" pitchFamily="50" charset="-128"/>
                <a:cs typeface="Century"/>
              </a:rPr>
              <a:t>　</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60</a:t>
            </a:r>
            <a:r>
              <a:rPr lang="ja-JP" altLang="en-US" sz="1067" kern="100" dirty="0">
                <a:latin typeface="HGPｺﾞｼｯｸM" panose="020B0600000000000000" pitchFamily="50" charset="-128"/>
                <a:ea typeface="HGPｺﾞｼｯｸM" panose="020B0600000000000000" pitchFamily="50" charset="-128"/>
                <a:cs typeface="Century"/>
              </a:rPr>
              <a:t>％</a:t>
            </a:r>
            <a:endParaRPr lang="en-US" altLang="ja-JP" sz="1067" kern="100" dirty="0">
              <a:latin typeface="HGPｺﾞｼｯｸM" panose="020B0600000000000000" pitchFamily="50" charset="-128"/>
              <a:ea typeface="HGPｺﾞｼｯｸM" panose="020B0600000000000000" pitchFamily="50" charset="-128"/>
              <a:cs typeface="Century"/>
            </a:endParaRPr>
          </a:p>
          <a:p>
            <a:pPr algn="dist">
              <a:lnSpc>
                <a:spcPts val="1600"/>
              </a:lnSpc>
            </a:pPr>
            <a:r>
              <a:rPr lang="ja-JP" altLang="en-US" sz="1067" kern="100" dirty="0" smtClean="0">
                <a:latin typeface="HGPｺﾞｼｯｸM" panose="020B0600000000000000" pitchFamily="50" charset="-128"/>
                <a:ea typeface="HGPｺﾞｼｯｸM" panose="020B0600000000000000" pitchFamily="50" charset="-128"/>
                <a:cs typeface="Century"/>
              </a:rPr>
              <a:t>第５種</a:t>
            </a:r>
            <a:r>
              <a:rPr lang="ja-JP" altLang="en-US" sz="1067" kern="100" dirty="0">
                <a:latin typeface="HGPｺﾞｼｯｸM" panose="020B0600000000000000" pitchFamily="50" charset="-128"/>
                <a:ea typeface="HGPｺﾞｼｯｸM" panose="020B0600000000000000" pitchFamily="50" charset="-128"/>
                <a:cs typeface="Century"/>
              </a:rPr>
              <a:t>事業</a:t>
            </a:r>
            <a:r>
              <a:rPr lang="ja-JP" altLang="en-US" sz="1067" kern="100" dirty="0" smtClean="0">
                <a:latin typeface="HGPｺﾞｼｯｸM" panose="020B0600000000000000" pitchFamily="50" charset="-128"/>
                <a:ea typeface="HGPｺﾞｼｯｸM" panose="020B0600000000000000" pitchFamily="50" charset="-128"/>
                <a:cs typeface="Century"/>
              </a:rPr>
              <a:t>（サービス業等）　　</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50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ja-JP" altLang="en-US" sz="1067" kern="100" dirty="0">
                <a:latin typeface="HGPｺﾞｼｯｸM" panose="020B0600000000000000" pitchFamily="50" charset="-128"/>
                <a:ea typeface="HGPｺﾞｼｯｸM" panose="020B0600000000000000" pitchFamily="50" charset="-128"/>
                <a:cs typeface="Century"/>
              </a:rPr>
              <a:t>第６種事業（不動産業）　　　　　</a:t>
            </a:r>
            <a:r>
              <a:rPr lang="en-US" altLang="ja-JP" sz="1067" kern="100" dirty="0">
                <a:latin typeface="HGPｺﾞｼｯｸM" panose="020B0600000000000000" pitchFamily="50" charset="-128"/>
                <a:ea typeface="HGPｺﾞｼｯｸM" panose="020B0600000000000000" pitchFamily="50" charset="-128"/>
                <a:cs typeface="Century"/>
              </a:rPr>
              <a:t>40</a:t>
            </a:r>
            <a:r>
              <a:rPr lang="ja-JP" altLang="en-US" sz="1067" kern="100" dirty="0">
                <a:latin typeface="HGPｺﾞｼｯｸM" panose="020B0600000000000000" pitchFamily="50" charset="-128"/>
                <a:ea typeface="HGPｺﾞｼｯｸM" panose="020B0600000000000000" pitchFamily="50" charset="-128"/>
                <a:cs typeface="Century"/>
              </a:rPr>
              <a:t>％</a:t>
            </a:r>
          </a:p>
        </p:txBody>
      </p:sp>
    </p:spTree>
    <p:extLst>
      <p:ext uri="{BB962C8B-B14F-4D97-AF65-F5344CB8AC3E}">
        <p14:creationId xmlns:p14="http://schemas.microsoft.com/office/powerpoint/2010/main" val="3416340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1731212460"/>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７．消費税の会計処理</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4245245697"/>
              </p:ext>
            </p:extLst>
          </p:nvPr>
        </p:nvGraphicFramePr>
        <p:xfrm>
          <a:off x="179512" y="3659648"/>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８．消費税の逆進性</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44" name="正方形/長方形 43"/>
          <p:cNvSpPr/>
          <p:nvPr/>
        </p:nvSpPr>
        <p:spPr>
          <a:xfrm>
            <a:off x="443542" y="908720"/>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消費税の会計処理は、税込経理と税抜経理があります。いずれの方法を選択するかは事業者の任意です。また、会計処理は原則として、すべての取引について同じ方式の会計処理により行います。</a:t>
            </a:r>
          </a:p>
        </p:txBody>
      </p:sp>
      <p:graphicFrame>
        <p:nvGraphicFramePr>
          <p:cNvPr id="45" name="表 44"/>
          <p:cNvGraphicFramePr>
            <a:graphicFrameLocks noGrp="1"/>
          </p:cNvGraphicFramePr>
          <p:nvPr>
            <p:extLst>
              <p:ext uri="{D42A27DB-BD31-4B8C-83A1-F6EECF244321}">
                <p14:modId xmlns:p14="http://schemas.microsoft.com/office/powerpoint/2010/main" val="3761176999"/>
              </p:ext>
            </p:extLst>
          </p:nvPr>
        </p:nvGraphicFramePr>
        <p:xfrm>
          <a:off x="635563" y="1577886"/>
          <a:ext cx="7872875" cy="1106471"/>
        </p:xfrm>
        <a:graphic>
          <a:graphicData uri="http://schemas.openxmlformats.org/drawingml/2006/table">
            <a:tbl>
              <a:tblPr firstRow="1" firstCol="1" bandRow="1">
                <a:tableStyleId>{5C22544A-7EE6-4342-B048-85BDC9FD1C3A}</a:tableStyleId>
              </a:tblPr>
              <a:tblGrid>
                <a:gridCol w="1344943">
                  <a:extLst>
                    <a:ext uri="{9D8B030D-6E8A-4147-A177-3AD203B41FA5}">
                      <a16:colId xmlns:a16="http://schemas.microsoft.com/office/drawing/2014/main" val="20000"/>
                    </a:ext>
                  </a:extLst>
                </a:gridCol>
                <a:gridCol w="3154069">
                  <a:extLst>
                    <a:ext uri="{9D8B030D-6E8A-4147-A177-3AD203B41FA5}">
                      <a16:colId xmlns:a16="http://schemas.microsoft.com/office/drawing/2014/main" val="20001"/>
                    </a:ext>
                  </a:extLst>
                </a:gridCol>
                <a:gridCol w="3373863">
                  <a:extLst>
                    <a:ext uri="{9D8B030D-6E8A-4147-A177-3AD203B41FA5}">
                      <a16:colId xmlns:a16="http://schemas.microsoft.com/office/drawing/2014/main" val="20002"/>
                    </a:ext>
                  </a:extLst>
                </a:gridCol>
              </a:tblGrid>
              <a:tr h="266603">
                <a:tc>
                  <a:txBody>
                    <a:bodyPr/>
                    <a:lstStyle/>
                    <a:p>
                      <a:pPr algn="ctr">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区分</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税込経理</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200" b="0" kern="100">
                          <a:solidFill>
                            <a:schemeClr val="tx1"/>
                          </a:solidFill>
                          <a:effectLst/>
                          <a:latin typeface="UD デジタル 教科書体 NP-R" panose="02020400000000000000" pitchFamily="18" charset="-128"/>
                          <a:ea typeface="UD デジタル 教科書体 NP-R" panose="02020400000000000000" pitchFamily="18" charset="-128"/>
                        </a:rPr>
                        <a:t>税抜経理</a:t>
                      </a:r>
                      <a:endParaRPr lang="ja-JP" sz="12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408892">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経理方法</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消費税額と取引の対価の額を区分しない経理方式。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消費税額と取引の対価の額を区分する経理方式。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430976">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特徴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事業の損益は消費税によって影響されますが、税抜計算の必要はありません。</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rgbClr val="ECFAF5"/>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事業の損益は消費税額によって影響されませんが、税抜計算の手数がかかります。</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rgbClr val="ECFAF5"/>
                    </a:solidFill>
                  </a:tcPr>
                </a:tc>
                <a:extLst>
                  <a:ext uri="{0D108BD9-81ED-4DB2-BD59-A6C34878D82A}">
                    <a16:rowId xmlns:a16="http://schemas.microsoft.com/office/drawing/2014/main" val="10002"/>
                  </a:ext>
                </a:extLst>
              </a:tr>
            </a:tbl>
          </a:graphicData>
        </a:graphic>
      </p:graphicFrame>
      <p:sp>
        <p:nvSpPr>
          <p:cNvPr id="46" name="正方形/長方形 45"/>
          <p:cNvSpPr/>
          <p:nvPr/>
        </p:nvSpPr>
        <p:spPr>
          <a:xfrm>
            <a:off x="443542" y="4077072"/>
            <a:ext cx="8256917" cy="188769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逆進性とは、所得の多寡にかかわらず消費税は同じ割合であるため、相対的に所得の少ない者の負担が大きくなるという考え方です。消費税の負担額が増えるということではなく、所得に占める割合の問題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例えば、１人分の食費が</a:t>
            </a:r>
            <a:r>
              <a:rPr lang="en-US" altLang="ja-JP" sz="1400" dirty="0">
                <a:latin typeface="UD デジタル 教科書体 NP-R" panose="02020400000000000000" pitchFamily="18" charset="-128"/>
                <a:ea typeface="UD デジタル 教科書体 NP-R" panose="02020400000000000000" pitchFamily="18" charset="-128"/>
              </a:rPr>
              <a:t>100</a:t>
            </a:r>
            <a:r>
              <a:rPr lang="ja-JP" altLang="en-US" sz="1400" dirty="0">
                <a:latin typeface="UD デジタル 教科書体 NP-R" panose="02020400000000000000" pitchFamily="18" charset="-128"/>
                <a:ea typeface="UD デジタル 教科書体 NP-R" panose="02020400000000000000" pitchFamily="18" charset="-128"/>
              </a:rPr>
              <a:t>万円の場合、所得</a:t>
            </a:r>
            <a:r>
              <a:rPr lang="en-US" altLang="ja-JP" sz="1400" dirty="0">
                <a:latin typeface="UD デジタル 教科書体 NP-R" panose="02020400000000000000" pitchFamily="18" charset="-128"/>
                <a:ea typeface="UD デジタル 教科書体 NP-R" panose="02020400000000000000" pitchFamily="18" charset="-128"/>
              </a:rPr>
              <a:t>1,000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万円の人にとっては所得に占める食費の割合は</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％ですが、所得</a:t>
            </a:r>
            <a:r>
              <a:rPr lang="en-US" altLang="ja-JP" sz="1400" dirty="0">
                <a:latin typeface="UD デジタル 教科書体 NP-R" panose="02020400000000000000" pitchFamily="18" charset="-128"/>
                <a:ea typeface="UD デジタル 教科書体 NP-R" panose="02020400000000000000" pitchFamily="18" charset="-128"/>
              </a:rPr>
              <a:t>500</a:t>
            </a:r>
            <a:r>
              <a:rPr lang="ja-JP" altLang="en-US" sz="1400" dirty="0">
                <a:latin typeface="UD デジタル 教科書体 NP-R" panose="02020400000000000000" pitchFamily="18" charset="-128"/>
                <a:ea typeface="UD デジタル 教科書体 NP-R" panose="02020400000000000000" pitchFamily="18" charset="-128"/>
              </a:rPr>
              <a:t>万円の人は</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％になります。 同様の条件で、さらに消費税が</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万円増えた場合を考えると、所得</a:t>
            </a:r>
            <a:r>
              <a:rPr lang="en-US" altLang="ja-JP" sz="1400" dirty="0">
                <a:latin typeface="UD デジタル 教科書体 NP-R" panose="02020400000000000000" pitchFamily="18" charset="-128"/>
                <a:ea typeface="UD デジタル 教科書体 NP-R" panose="02020400000000000000" pitchFamily="18" charset="-128"/>
              </a:rPr>
              <a:t>1,000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万円の人にとっては１％の増加であるのに対して、所得</a:t>
            </a:r>
            <a:r>
              <a:rPr lang="en-US" altLang="ja-JP" sz="1400" dirty="0">
                <a:latin typeface="UD デジタル 教科書体 NP-R" panose="02020400000000000000" pitchFamily="18" charset="-128"/>
                <a:ea typeface="UD デジタル 教科書体 NP-R" panose="02020400000000000000" pitchFamily="18" charset="-128"/>
              </a:rPr>
              <a:t>500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万円の人にとっては２％の増加となり、高額所得者の負担割合が軽くなります。</a:t>
            </a:r>
          </a:p>
        </p:txBody>
      </p:sp>
    </p:spTree>
    <p:extLst>
      <p:ext uri="{BB962C8B-B14F-4D97-AF65-F5344CB8AC3E}">
        <p14:creationId xmlns:p14="http://schemas.microsoft.com/office/powerpoint/2010/main" val="172055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419799985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９</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．消費税の税</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区分</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970076"/>
            <a:ext cx="8256917" cy="3939540"/>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消費税の税区分として、課税、不課税、非課税、免税の四つに分けることができます。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・課　税</a:t>
            </a:r>
            <a:r>
              <a:rPr lang="en-US" altLang="ja-JP" sz="1400" b="1" dirty="0" smtClean="0">
                <a:latin typeface="UD デジタル 教科書体 NP-R" panose="02020400000000000000" pitchFamily="18" charset="-128"/>
                <a:ea typeface="UD デジタル 教科書体 NP-R" panose="02020400000000000000" pitchFamily="18" charset="-128"/>
              </a:rPr>
              <a:t>…</a:t>
            </a:r>
            <a:r>
              <a:rPr lang="ja-JP" altLang="en-US" sz="1400" b="1" dirty="0" smtClean="0">
                <a:latin typeface="UD デジタル 教科書体 NP-R" panose="02020400000000000000" pitchFamily="18" charset="-128"/>
                <a:ea typeface="UD デジタル 教科書体 NP-R" panose="02020400000000000000" pitchFamily="18" charset="-128"/>
              </a:rPr>
              <a:t>①</a:t>
            </a:r>
            <a:r>
              <a:rPr lang="ja-JP" altLang="en-US" sz="1400" dirty="0" smtClean="0">
                <a:latin typeface="UD デジタル 教科書体 NP-R" panose="02020400000000000000" pitchFamily="18" charset="-128"/>
                <a:ea typeface="UD デジタル 教科書体 NP-R" panose="02020400000000000000" pitchFamily="18" charset="-128"/>
              </a:rPr>
              <a:t>国内</a:t>
            </a:r>
            <a:r>
              <a:rPr lang="ja-JP" altLang="en-US" sz="1400" dirty="0">
                <a:latin typeface="UD デジタル 教科書体 NP-R" panose="02020400000000000000" pitchFamily="18" charset="-128"/>
                <a:ea typeface="UD デジタル 教科書体 NP-R" panose="02020400000000000000" pitchFamily="18" charset="-128"/>
              </a:rPr>
              <a:t>に</a:t>
            </a:r>
            <a:r>
              <a:rPr lang="ja-JP" altLang="en-US" sz="1400" dirty="0" smtClean="0">
                <a:latin typeface="UD デジタル 教科書体 NP-R" panose="02020400000000000000" pitchFamily="18" charset="-128"/>
                <a:ea typeface="UD デジタル 教科書体 NP-R" panose="02020400000000000000" pitchFamily="18" charset="-128"/>
              </a:rPr>
              <a:t>おいて②事</a:t>
            </a:r>
            <a:r>
              <a:rPr lang="ja-JP" altLang="en-US" sz="1400" dirty="0">
                <a:latin typeface="UD デジタル 教科書体 NP-R" panose="02020400000000000000" pitchFamily="18" charset="-128"/>
                <a:ea typeface="UD デジタル 教科書体 NP-R" panose="02020400000000000000" pitchFamily="18" charset="-128"/>
              </a:rPr>
              <a:t>業者が事業と</a:t>
            </a:r>
            <a:r>
              <a:rPr lang="ja-JP" altLang="en-US" sz="1400" dirty="0" smtClean="0">
                <a:latin typeface="UD デジタル 教科書体 NP-R" panose="02020400000000000000" pitchFamily="18" charset="-128"/>
                <a:ea typeface="UD デジタル 教科書体 NP-R" panose="02020400000000000000" pitchFamily="18" charset="-128"/>
              </a:rPr>
              <a:t>して③対価</a:t>
            </a:r>
            <a:r>
              <a:rPr lang="ja-JP" altLang="en-US" sz="1400" dirty="0">
                <a:latin typeface="UD デジタル 教科書体 NP-R" panose="02020400000000000000" pitchFamily="18" charset="-128"/>
                <a:ea typeface="UD デジタル 教科書体 NP-R" panose="02020400000000000000" pitchFamily="18" charset="-128"/>
              </a:rPr>
              <a:t>を得て</a:t>
            </a:r>
            <a:r>
              <a:rPr lang="ja-JP" altLang="en-US" sz="1400" dirty="0" smtClean="0">
                <a:latin typeface="UD デジタル 教科書体 NP-R" panose="02020400000000000000" pitchFamily="18" charset="-128"/>
                <a:ea typeface="UD デジタル 教科書体 NP-R" panose="02020400000000000000" pitchFamily="18" charset="-128"/>
              </a:rPr>
              <a:t>行う④資産</a:t>
            </a:r>
            <a:r>
              <a:rPr lang="ja-JP" altLang="en-US" sz="1400" dirty="0">
                <a:latin typeface="UD デジタル 教科書体 NP-R" panose="02020400000000000000" pitchFamily="18" charset="-128"/>
                <a:ea typeface="UD デジタル 教科書体 NP-R" panose="02020400000000000000" pitchFamily="18" charset="-128"/>
              </a:rPr>
              <a:t>の譲渡等と輸入取引です。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不課税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上記課税の</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要件に</a:t>
            </a:r>
            <a:r>
              <a:rPr lang="ja-JP" altLang="en-US" sz="1400" dirty="0">
                <a:latin typeface="UD デジタル 教科書体 NP-R" panose="02020400000000000000" pitchFamily="18" charset="-128"/>
                <a:ea typeface="UD デジタル 教科書体 NP-R" panose="02020400000000000000" pitchFamily="18" charset="-128"/>
              </a:rPr>
              <a:t>当たらない取引には消費税はかかりません。これ</a:t>
            </a:r>
            <a:r>
              <a:rPr lang="ja-JP" altLang="en-US" sz="1400" dirty="0" smtClean="0">
                <a:latin typeface="UD デジタル 教科書体 NP-R" panose="02020400000000000000" pitchFamily="18" charset="-128"/>
                <a:ea typeface="UD デジタル 教科書体 NP-R" panose="02020400000000000000" pitchFamily="18" charset="-128"/>
              </a:rPr>
              <a:t>を不課税</a:t>
            </a:r>
            <a:r>
              <a:rPr lang="ja-JP" altLang="en-US" sz="1400" dirty="0">
                <a:latin typeface="UD デジタル 教科書体 NP-R" panose="02020400000000000000" pitchFamily="18" charset="-128"/>
                <a:ea typeface="UD デジタル 教科書体 NP-R" panose="02020400000000000000" pitchFamily="18" charset="-128"/>
              </a:rPr>
              <a:t>取引といいます。例えば、国外取引、対価を得て行うことに当たらない寄附や単なる贈与、出資に対する配当などがこれにあたります。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465">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非課税</a:t>
            </a:r>
            <a:r>
              <a:rPr lang="en-US" altLang="ja-JP" sz="1400" b="1"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上記課税の</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要件に該当する取引で</a:t>
            </a:r>
            <a:r>
              <a:rPr lang="ja-JP" altLang="en-US" sz="1400" dirty="0">
                <a:latin typeface="UD デジタル 教科書体 NP-R" panose="02020400000000000000" pitchFamily="18" charset="-128"/>
                <a:ea typeface="UD デジタル 教科書体 NP-R" panose="02020400000000000000" pitchFamily="18" charset="-128"/>
              </a:rPr>
              <a:t>あっても、課税対象になじまないものや社会政策的配慮から消費税を課税しない取引があります。これを非課税取引といいます。例えば、土地、有価証券、商品券などの譲渡、</a:t>
            </a:r>
            <a:r>
              <a:rPr lang="ja-JP" altLang="en-US" sz="1400" dirty="0" smtClean="0">
                <a:latin typeface="UD デジタル 教科書体 NP-R" panose="02020400000000000000" pitchFamily="18" charset="-128"/>
                <a:ea typeface="UD デジタル 教科書体 NP-R" panose="02020400000000000000" pitchFamily="18" charset="-128"/>
              </a:rPr>
              <a:t>預貯金や貸付金の</a:t>
            </a:r>
            <a:r>
              <a:rPr lang="ja-JP" altLang="en-US" sz="1400" dirty="0">
                <a:latin typeface="UD デジタル 教科書体 NP-R" panose="02020400000000000000" pitchFamily="18" charset="-128"/>
                <a:ea typeface="UD デジタル 教科書体 NP-R" panose="02020400000000000000" pitchFamily="18" charset="-128"/>
              </a:rPr>
              <a:t>利子や社会保険医療などがこれにあたります。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免　税</a:t>
            </a:r>
            <a:r>
              <a:rPr lang="en-US" altLang="ja-JP" sz="1400" b="1"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輸出や輸出類似取引は、</a:t>
            </a:r>
            <a:r>
              <a:rPr lang="ja-JP" altLang="en-US" sz="1400" dirty="0">
                <a:latin typeface="UD デジタル 教科書体 NP-R" panose="02020400000000000000" pitchFamily="18" charset="-128"/>
                <a:ea typeface="UD デジタル 教科書体 NP-R" panose="02020400000000000000" pitchFamily="18" charset="-128"/>
              </a:rPr>
              <a:t>上記課税の</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要件に該当し、本来は課税対象ですが、目的物が国外で消費されるという特殊性から、消費税が免除されます。これを免税取引といいます。</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014584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3428212939"/>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en-US" altLang="ja-JP" sz="1400" b="0" dirty="0">
                          <a:solidFill>
                            <a:schemeClr val="accent2">
                              <a:lumMod val="75000"/>
                            </a:schemeClr>
                          </a:solidFill>
                          <a:latin typeface="HGSｺﾞｼｯｸE" panose="020B0900000000000000" pitchFamily="50" charset="-128"/>
                          <a:ea typeface="HGSｺﾞｼｯｸE" panose="020B0900000000000000" pitchFamily="50" charset="-128"/>
                        </a:rPr>
                        <a:t>10</a:t>
                      </a:r>
                      <a:r>
                        <a:rPr kumimoji="1" lang="ja-JP" altLang="en-US" sz="14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軽減税率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p:cNvSpPr/>
          <p:nvPr/>
        </p:nvSpPr>
        <p:spPr>
          <a:xfrm>
            <a:off x="443542" y="908720"/>
            <a:ext cx="8256917" cy="3426579"/>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令和元年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月１日に消費税率が８％から</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％に引き上げられると同時に導入された仕組みです。次の対象品目について、軽減税率８％が適用されます。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軽減税率対象品目</a:t>
            </a:r>
            <a:endParaRPr lang="en-US" altLang="ja-JP" sz="1400" b="1" dirty="0">
              <a:latin typeface="UD デジタル 教科書体 NP-R" panose="02020400000000000000" pitchFamily="18" charset="-128"/>
              <a:ea typeface="UD デジタル 教科書体 NP-R" panose="02020400000000000000" pitchFamily="18" charset="-128"/>
            </a:endParaRPr>
          </a:p>
          <a:p>
            <a:pPr marL="1079316" indent="-1079316">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① 飲食料品：食品表示法に規定する食品（酒類を</a:t>
            </a:r>
            <a:r>
              <a:rPr lang="ja-JP" altLang="en-US" sz="1400" dirty="0" smtClean="0">
                <a:latin typeface="UD デジタル 教科書体 NP-R" panose="02020400000000000000" pitchFamily="18" charset="-128"/>
                <a:ea typeface="UD デジタル 教科書体 NP-R" panose="02020400000000000000" pitchFamily="18" charset="-128"/>
              </a:rPr>
              <a:t>除きます）</a:t>
            </a:r>
            <a:r>
              <a:rPr lang="ja-JP" altLang="en-US" sz="1400" dirty="0">
                <a:latin typeface="UD デジタル 教科書体 NP-R" panose="02020400000000000000" pitchFamily="18" charset="-128"/>
                <a:ea typeface="UD デジタル 教科書体 NP-R" panose="02020400000000000000" pitchFamily="18" charset="-128"/>
              </a:rPr>
              <a:t>をいい、一定の一体資産を含みます。外食やケータリング等は、軽減税率の対象品目には含まれません。</a:t>
            </a:r>
            <a:endParaRPr lang="en-US" altLang="ja-JP" sz="1400" dirty="0">
              <a:latin typeface="UD デジタル 教科書体 NP-R" panose="02020400000000000000" pitchFamily="18" charset="-128"/>
              <a:ea typeface="UD デジタル 教科書体 NP-R" panose="02020400000000000000" pitchFamily="18" charset="-128"/>
            </a:endParaRPr>
          </a:p>
          <a:p>
            <a:pPr marL="1079316" indent="-1079316">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② 新　　聞：一定の題号を用い、政治、経済、社会、文化等に関する一般社会的事実を掲載する週２回以上発行されるもので、定期購読契約に基づくものです。</a:t>
            </a: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軽減税率８％の内訳は、従前の消費税率８％とは、消費税率と地方消費税率の内訳が異なります。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消費税率８％：消費税</a:t>
            </a:r>
            <a:r>
              <a:rPr lang="en-US" altLang="ja-JP" sz="1400" dirty="0">
                <a:latin typeface="UD デジタル 教科書体 NP-R" panose="02020400000000000000" pitchFamily="18" charset="-128"/>
                <a:ea typeface="UD デジタル 教科書体 NP-R" panose="02020400000000000000" pitchFamily="18" charset="-128"/>
              </a:rPr>
              <a:t>6.3</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軽減税率８％：消費税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621736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graphicFrame>
        <p:nvGraphicFramePr>
          <p:cNvPr id="8" name="表 7"/>
          <p:cNvGraphicFramePr>
            <a:graphicFrameLocks noGrp="1"/>
          </p:cNvGraphicFramePr>
          <p:nvPr>
            <p:extLst>
              <p:ext uri="{D42A27DB-BD31-4B8C-83A1-F6EECF244321}">
                <p14:modId xmlns:p14="http://schemas.microsoft.com/office/powerpoint/2010/main" val="3096195373"/>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１．相続税の概要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p:cNvSpPr/>
          <p:nvPr/>
        </p:nvSpPr>
        <p:spPr>
          <a:xfrm>
            <a:off x="443542" y="908720"/>
            <a:ext cx="8256917" cy="1362168"/>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相続税は、相続や遺贈によって取得した財産及び相続時精算課税の適用を受けて贈与により取得した財産の価額の合計額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債務などの金額を控除し、相続開始前３年以内の贈与財産の価額を加算します。</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が基礎控除額を超える場合に、その超える部分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課税遺産総額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に対して課税されます。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この場合、相続税の申告及び納税が必要となり、その期限は、被相続人の死亡したことを知った日の翌日から</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か月以内です。　　　　　　（注）被相続人とは、死亡した人のことをいいます。</a:t>
            </a:r>
          </a:p>
        </p:txBody>
      </p:sp>
      <p:graphicFrame>
        <p:nvGraphicFramePr>
          <p:cNvPr id="7" name="表 6"/>
          <p:cNvGraphicFramePr>
            <a:graphicFrameLocks noGrp="1"/>
          </p:cNvGraphicFramePr>
          <p:nvPr>
            <p:extLst>
              <p:ext uri="{D42A27DB-BD31-4B8C-83A1-F6EECF244321}">
                <p14:modId xmlns:p14="http://schemas.microsoft.com/office/powerpoint/2010/main" val="552358392"/>
              </p:ext>
            </p:extLst>
          </p:nvPr>
        </p:nvGraphicFramePr>
        <p:xfrm>
          <a:off x="179512" y="258449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２．相続税の納税義務者と課税財産</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23703" y="2974360"/>
            <a:ext cx="8256917"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相続税がかかる人及び</a:t>
            </a:r>
            <a:r>
              <a:rPr lang="ja-JP" altLang="en-US" sz="1400" dirty="0" smtClean="0">
                <a:latin typeface="UD デジタル 教科書体 NP-R" panose="02020400000000000000" pitchFamily="18" charset="-128"/>
                <a:ea typeface="UD デジタル 教科書体 NP-R" panose="02020400000000000000" pitchFamily="18" charset="-128"/>
              </a:rPr>
              <a:t>相続税が課税</a:t>
            </a:r>
            <a:r>
              <a:rPr lang="ja-JP" altLang="en-US" sz="1400" dirty="0">
                <a:latin typeface="UD デジタル 教科書体 NP-R" panose="02020400000000000000" pitchFamily="18" charset="-128"/>
                <a:ea typeface="UD デジタル 教科書体 NP-R" panose="02020400000000000000" pitchFamily="18" charset="-128"/>
              </a:rPr>
              <a:t>される財産の範囲は、次のようになっています。</a:t>
            </a:r>
          </a:p>
        </p:txBody>
      </p:sp>
      <p:graphicFrame>
        <p:nvGraphicFramePr>
          <p:cNvPr id="10" name="表 9"/>
          <p:cNvGraphicFramePr>
            <a:graphicFrameLocks noGrp="1"/>
          </p:cNvGraphicFramePr>
          <p:nvPr>
            <p:extLst>
              <p:ext uri="{D42A27DB-BD31-4B8C-83A1-F6EECF244321}">
                <p14:modId xmlns:p14="http://schemas.microsoft.com/office/powerpoint/2010/main" val="3993834490"/>
              </p:ext>
            </p:extLst>
          </p:nvPr>
        </p:nvGraphicFramePr>
        <p:xfrm>
          <a:off x="323529" y="3255510"/>
          <a:ext cx="8640960" cy="3480382"/>
        </p:xfrm>
        <a:graphic>
          <a:graphicData uri="http://schemas.openxmlformats.org/drawingml/2006/table">
            <a:tbl>
              <a:tblPr firstRow="1" firstCol="1" bandRow="1">
                <a:tableStyleId>{5C22544A-7EE6-4342-B048-85BDC9FD1C3A}</a:tableStyleId>
              </a:tblPr>
              <a:tblGrid>
                <a:gridCol w="6480720">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tblGrid>
              <a:tr h="223081">
                <a:tc>
                  <a:txBody>
                    <a:bodyPr/>
                    <a:lstStyle/>
                    <a:p>
                      <a:pPr algn="ctr">
                        <a:lnSpc>
                          <a:spcPts val="16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相続税のかかる人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a:lnSpc>
                          <a:spcPts val="16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課税される財産の範囲</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427947">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相続や遺贈で財産を取得した人で、財産をもらったときに日本国内に住所を有している人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取得したすべての財産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081540">
                <a:tc>
                  <a:txBody>
                    <a:bodyPr/>
                    <a:lstStyle/>
                    <a:p>
                      <a:pPr marL="228600" indent="-228600" algn="l">
                        <a:lnSpc>
                          <a:spcPts val="1200"/>
                        </a:lnSpc>
                        <a:spcAft>
                          <a:spcPts val="0"/>
                        </a:spcAft>
                      </a:pPr>
                      <a:endPar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相続や遺贈で財産を取得した人で、財産をもらったときに日本国内に住所を有しない次</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に掲げる人</a:t>
                      </a:r>
                      <a:endPar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イ　財産をもらったときに日本国籍を有している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人の場合は、次のいずれかの人</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（イ）相続の開始前</a:t>
                      </a:r>
                      <a:r>
                        <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年以内に日本に住所を有していたことがある人</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（ロ）相続の開始前</a:t>
                      </a:r>
                      <a:r>
                        <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年以内に日本に住所を有していたことがない人（被相続人が</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一時居住被相続人または非居住被相続人である場合を除く）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622300" lvl="0" indent="-622300" algn="l">
                        <a:lnSpc>
                          <a:spcPts val="1200"/>
                        </a:lnSpc>
                        <a:spcAft>
                          <a:spcPts val="0"/>
                        </a:spcAft>
                        <a:buSzPts val="1000"/>
                        <a:buFont typeface="Symbol"/>
                        <a:buNone/>
                        <a:tabLst>
                          <a:tab pos="457200" algn="l"/>
                        </a:tabLs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ロ　財産をもらった</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ときに日本国籍を有していない人（被相続人が一時居住被相続人、非居住被相続人又は非居住外国人である場合を除く）</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622300" lvl="0" indent="-622300" algn="l">
                        <a:lnSpc>
                          <a:spcPts val="1200"/>
                        </a:lnSpc>
                        <a:spcAft>
                          <a:spcPts val="0"/>
                        </a:spcAft>
                        <a:buSzPts val="1000"/>
                        <a:buFont typeface="Symbol"/>
                        <a:buNone/>
                        <a:tabLst>
                          <a:tab pos="457200" algn="l"/>
                        </a:tabLst>
                      </a:pP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取得したすべての財産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extLst>
                  <a:ext uri="{0D108BD9-81ED-4DB2-BD59-A6C34878D82A}">
                    <a16:rowId xmlns:a16="http://schemas.microsoft.com/office/drawing/2014/main" val="10002"/>
                  </a:ext>
                </a:extLst>
              </a:tr>
              <a:tr h="52985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３</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財産を取得した人で、財産をもらったときに日本国内に住所を有し</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ている人（（１）に掲げる人を除く）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日本国内にある財産</a:t>
                      </a:r>
                      <a:endParaRPr lang="ja-JP"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37955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相続や遺贈で日本国内にある財産を取得した人で</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、財産をもらったときに</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日本国内に住所を有しない人（</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掲げる人</a:t>
                      </a:r>
                      <a:r>
                        <a:rPr lang="ja-JP" sz="1200" b="0" kern="0" smtClean="0">
                          <a:solidFill>
                            <a:schemeClr val="tx1"/>
                          </a:solidFill>
                          <a:effectLst/>
                          <a:latin typeface="UD デジタル 教科書体 NP-R" panose="02020400000000000000" pitchFamily="18" charset="-128"/>
                          <a:ea typeface="UD デジタル 教科書体 NP-R" panose="02020400000000000000" pitchFamily="18" charset="-128"/>
                        </a:rPr>
                        <a:t>を</a:t>
                      </a:r>
                      <a:r>
                        <a:rPr lang="ja-JP" altLang="en-US" sz="1200" b="0" kern="0" smtClean="0">
                          <a:solidFill>
                            <a:schemeClr val="tx1"/>
                          </a:solidFill>
                          <a:effectLst/>
                          <a:latin typeface="UD デジタル 教科書体 NP-R" panose="02020400000000000000" pitchFamily="18" charset="-128"/>
                          <a:ea typeface="UD デジタル 教科書体 NP-R" panose="02020400000000000000" pitchFamily="18" charset="-128"/>
                        </a:rPr>
                        <a:t>除く</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extLst>
                  <a:ext uri="{0D108BD9-81ED-4DB2-BD59-A6C34878D82A}">
                    <a16:rowId xmlns:a16="http://schemas.microsoft.com/office/drawing/2014/main" val="10004"/>
                  </a:ext>
                </a:extLst>
              </a:tr>
              <a:tr h="39593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上記</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のいずれにも該当しない人で贈与により相続時精算課税の適用を受ける財産を取得した人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相続時精算課税の適用を</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受ける財産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bl>
          </a:graphicData>
        </a:graphic>
      </p:graphicFrame>
      <p:sp>
        <p:nvSpPr>
          <p:cNvPr id="11" name="正方形/長方形 10">
            <a:extLst>
              <a:ext uri="{FF2B5EF4-FFF2-40B4-BE49-F238E27FC236}">
                <a16:creationId xmlns:a16="http://schemas.microsoft.com/office/drawing/2014/main" id="{FADB01FB-26C7-4B31-A428-A9EA27DAA67E}"/>
              </a:ext>
            </a:extLst>
          </p:cNvPr>
          <p:cNvSpPr/>
          <p:nvPr/>
        </p:nvSpPr>
        <p:spPr>
          <a:xfrm>
            <a:off x="7425551" y="2947716"/>
            <a:ext cx="1512168" cy="285527"/>
          </a:xfrm>
          <a:prstGeom prst="rect">
            <a:avLst/>
          </a:prstGeom>
          <a:solidFill>
            <a:schemeClr val="bg1">
              <a:alpha val="50000"/>
            </a:schemeClr>
          </a:solidFill>
        </p:spPr>
        <p:txBody>
          <a:bodyPr wrap="square">
            <a:spAutoFit/>
          </a:bodyPr>
          <a:lstStyle/>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出典：国税庁ＨＰ</a:t>
            </a:r>
          </a:p>
        </p:txBody>
      </p:sp>
    </p:spTree>
    <p:extLst>
      <p:ext uri="{BB962C8B-B14F-4D97-AF65-F5344CB8AC3E}">
        <p14:creationId xmlns:p14="http://schemas.microsoft.com/office/powerpoint/2010/main" val="4008166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graphicFrame>
        <p:nvGraphicFramePr>
          <p:cNvPr id="8" name="表 7"/>
          <p:cNvGraphicFramePr>
            <a:graphicFrameLocks noGrp="1"/>
          </p:cNvGraphicFramePr>
          <p:nvPr>
            <p:extLst>
              <p:ext uri="{D42A27DB-BD31-4B8C-83A1-F6EECF244321}">
                <p14:modId xmlns:p14="http://schemas.microsoft.com/office/powerpoint/2010/main" val="621631616"/>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３．相続税</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の計算方法</a:t>
                      </a:r>
                      <a:endPar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endParaRP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2" y="925782"/>
            <a:ext cx="8256917" cy="1057597"/>
          </a:xfrm>
          <a:prstGeom prst="rect">
            <a:avLst/>
          </a:prstGeom>
          <a:solidFill>
            <a:schemeClr val="bg1">
              <a:alpha val="50000"/>
            </a:schemeClr>
          </a:solidFill>
        </p:spPr>
        <p:txBody>
          <a:bodyPr wrap="square">
            <a:spAutoFit/>
          </a:bodyPr>
          <a:lstStyle/>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　相続税額の算出方法は次のとおりです。</a:t>
            </a:r>
          </a:p>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①正味の遺産額から基礎控除額を差し引いて、課税遺産総額を求める。</a:t>
            </a:r>
          </a:p>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②課税遺産総額を法定相続分に従って按分し、それぞれの金額に応じた税率を乗じ、控除額を差し引く（右下の表を参照）。それを合計した額が相続税の総額となる。</a:t>
            </a:r>
          </a:p>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③相続税総額を実際の財産の取得割合で按分した額が、相続人各自が負担する税額となる</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06336075"/>
              </p:ext>
            </p:extLst>
          </p:nvPr>
        </p:nvGraphicFramePr>
        <p:xfrm>
          <a:off x="5436096" y="2492896"/>
          <a:ext cx="2952328" cy="2743200"/>
        </p:xfrm>
        <a:graphic>
          <a:graphicData uri="http://schemas.openxmlformats.org/drawingml/2006/table">
            <a:tbl>
              <a:tblPr/>
              <a:tblGrid>
                <a:gridCol w="1440160">
                  <a:extLst>
                    <a:ext uri="{9D8B030D-6E8A-4147-A177-3AD203B41FA5}">
                      <a16:colId xmlns:a16="http://schemas.microsoft.com/office/drawing/2014/main" val="101030762"/>
                    </a:ext>
                  </a:extLst>
                </a:gridCol>
                <a:gridCol w="679460">
                  <a:extLst>
                    <a:ext uri="{9D8B030D-6E8A-4147-A177-3AD203B41FA5}">
                      <a16:colId xmlns:a16="http://schemas.microsoft.com/office/drawing/2014/main" val="1931657570"/>
                    </a:ext>
                  </a:extLst>
                </a:gridCol>
                <a:gridCol w="832708">
                  <a:extLst>
                    <a:ext uri="{9D8B030D-6E8A-4147-A177-3AD203B41FA5}">
                      <a16:colId xmlns:a16="http://schemas.microsoft.com/office/drawing/2014/main" val="10418836"/>
                    </a:ext>
                  </a:extLst>
                </a:gridCol>
              </a:tblGrid>
              <a:tr h="457576">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法定相続分</a:t>
                      </a:r>
                      <a:r>
                        <a:rPr lang="ja-JP" altLang="en-US" sz="1200" dirty="0" smtClean="0">
                          <a:effectLst/>
                          <a:latin typeface="UD デジタル 教科書体 NP-R" panose="02020400000000000000" pitchFamily="18" charset="-128"/>
                          <a:ea typeface="UD デジタル 教科書体 NP-R" panose="02020400000000000000" pitchFamily="18" charset="-128"/>
                        </a:rPr>
                        <a:t>に</a:t>
                      </a:r>
                      <a:endParaRPr lang="en-US" altLang="ja-JP" sz="1200" dirty="0" smtClean="0">
                        <a:effectLst/>
                        <a:latin typeface="UD デジタル 教科書体 NP-R" panose="02020400000000000000" pitchFamily="18" charset="-128"/>
                        <a:ea typeface="UD デジタル 教科書体 NP-R" panose="02020400000000000000" pitchFamily="18" charset="-128"/>
                      </a:endParaRPr>
                    </a:p>
                    <a:p>
                      <a:pPr algn="ctr" fontAlgn="auto"/>
                      <a:r>
                        <a:rPr lang="ja-JP" altLang="en-US" sz="1200" dirty="0" smtClean="0">
                          <a:effectLst/>
                          <a:latin typeface="UD デジタル 教科書体 NP-R" panose="02020400000000000000" pitchFamily="18" charset="-128"/>
                          <a:ea typeface="UD デジタル 教科書体 NP-R" panose="02020400000000000000" pitchFamily="18" charset="-128"/>
                        </a:rPr>
                        <a:t>応</a:t>
                      </a:r>
                      <a:r>
                        <a:rPr lang="ja-JP" altLang="en-US" sz="1200" dirty="0">
                          <a:effectLst/>
                          <a:latin typeface="UD デジタル 教科書体 NP-R" panose="02020400000000000000" pitchFamily="18" charset="-128"/>
                          <a:ea typeface="UD デジタル 教科書体 NP-R" panose="02020400000000000000" pitchFamily="18" charset="-128"/>
                        </a:rPr>
                        <a:t>ずる取得金額</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税率</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控除額</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463266364"/>
                  </a:ext>
                </a:extLst>
              </a:tr>
              <a:tr h="278525">
                <a:tc>
                  <a:txBody>
                    <a:bodyPr/>
                    <a:lstStyle/>
                    <a:p>
                      <a:pPr fontAlgn="auto"/>
                      <a:r>
                        <a:rPr lang="en-US" altLang="ja-JP" sz="1200" dirty="0">
                          <a:effectLst/>
                          <a:latin typeface="UD デジタル 教科書体 NP-R" panose="02020400000000000000" pitchFamily="18" charset="-128"/>
                          <a:ea typeface="UD デジタル 教科書体 NP-R" panose="02020400000000000000" pitchFamily="18" charset="-128"/>
                        </a:rPr>
                        <a:t>1,000</a:t>
                      </a:r>
                      <a:r>
                        <a:rPr lang="ja-JP" altLang="en-US" sz="1200" dirty="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10</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757863237"/>
                  </a:ext>
                </a:extLst>
              </a:tr>
              <a:tr h="278525">
                <a:tc>
                  <a:txBody>
                    <a:bodyPr/>
                    <a:lstStyle/>
                    <a:p>
                      <a:pPr fontAlgn="auto"/>
                      <a:r>
                        <a:rPr lang="en-US" altLang="ja-JP" sz="1200" dirty="0">
                          <a:effectLst/>
                          <a:latin typeface="UD デジタル 教科書体 NP-R" panose="02020400000000000000" pitchFamily="18" charset="-128"/>
                          <a:ea typeface="UD デジタル 教科書体 NP-R" panose="02020400000000000000" pitchFamily="18" charset="-128"/>
                        </a:rPr>
                        <a:t>3,000</a:t>
                      </a:r>
                      <a:r>
                        <a:rPr lang="ja-JP" altLang="en-US" sz="1200" dirty="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15</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50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89406921"/>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5,000</a:t>
                      </a:r>
                      <a:r>
                        <a:rPr lang="ja-JP" altLang="en-US" sz="120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20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61427987"/>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1</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30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44592766"/>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2</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40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1,700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456643770"/>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3</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45</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2,700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315544641"/>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6</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50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4,200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33748889"/>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6</a:t>
                      </a:r>
                      <a:r>
                        <a:rPr lang="ja-JP" altLang="en-US" sz="1200">
                          <a:effectLst/>
                          <a:latin typeface="UD デジタル 教科書体 NP-R" panose="02020400000000000000" pitchFamily="18" charset="-128"/>
                          <a:ea typeface="UD デジタル 教科書体 NP-R" panose="02020400000000000000" pitchFamily="18" charset="-128"/>
                        </a:rPr>
                        <a:t>億円超</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55</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7,200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97740016"/>
                  </a:ext>
                </a:extLst>
              </a:tr>
            </a:tbl>
          </a:graphicData>
        </a:graphic>
      </p:graphicFrame>
      <p:sp>
        <p:nvSpPr>
          <p:cNvPr id="7" name="正方形/長方形 6">
            <a:extLst>
              <a:ext uri="{FF2B5EF4-FFF2-40B4-BE49-F238E27FC236}">
                <a16:creationId xmlns:a16="http://schemas.microsoft.com/office/drawing/2014/main" id="{06636374-9180-4E42-9320-F87595270884}"/>
              </a:ext>
            </a:extLst>
          </p:cNvPr>
          <p:cNvSpPr/>
          <p:nvPr/>
        </p:nvSpPr>
        <p:spPr>
          <a:xfrm>
            <a:off x="7032769" y="5260586"/>
            <a:ext cx="1355655" cy="297517"/>
          </a:xfrm>
          <a:prstGeom prst="rect">
            <a:avLst/>
          </a:prstGeom>
          <a:solidFill>
            <a:schemeClr val="bg1">
              <a:alpha val="50000"/>
            </a:schemeClr>
          </a:solidFill>
        </p:spPr>
        <p:txBody>
          <a:bodyPr wrap="square">
            <a:spAutoFit/>
          </a:bodyPr>
          <a:lstStyle/>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出典：国税庁ＨＰ</a:t>
            </a:r>
          </a:p>
        </p:txBody>
      </p:sp>
      <p:sp>
        <p:nvSpPr>
          <p:cNvPr id="9" name="正方形/長方形 8"/>
          <p:cNvSpPr/>
          <p:nvPr/>
        </p:nvSpPr>
        <p:spPr>
          <a:xfrm>
            <a:off x="611560" y="2492896"/>
            <a:ext cx="4536504" cy="2200731"/>
          </a:xfrm>
          <a:prstGeom prst="rect">
            <a:avLst/>
          </a:prstGeom>
          <a:solidFill>
            <a:schemeClr val="bg1">
              <a:alpha val="50000"/>
            </a:schemeClr>
          </a:solidFill>
          <a:ln w="3175">
            <a:solidFill>
              <a:schemeClr val="tx1"/>
            </a:solidFill>
          </a:ln>
        </p:spPr>
        <p:txBody>
          <a:bodyPr wrap="square">
            <a:spAutoFit/>
          </a:bodyPr>
          <a:lstStyle/>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例：課税遺産総額</a:t>
            </a:r>
            <a:r>
              <a:rPr lang="en-US" altLang="ja-JP" sz="1200" dirty="0">
                <a:latin typeface="UD デジタル 教科書体 NP-R" panose="02020400000000000000" pitchFamily="18" charset="-128"/>
                <a:ea typeface="UD デジタル 教科書体 NP-R" panose="02020400000000000000" pitchFamily="18" charset="-128"/>
              </a:rPr>
              <a:t>1</a:t>
            </a:r>
            <a:r>
              <a:rPr lang="ja-JP" altLang="en-US" sz="1200" dirty="0">
                <a:latin typeface="UD デジタル 教科書体 NP-R" panose="02020400000000000000" pitchFamily="18" charset="-128"/>
                <a:ea typeface="UD デジタル 教科書体 NP-R" panose="02020400000000000000" pitchFamily="18" charset="-128"/>
              </a:rPr>
              <a:t>億円で、相続人が配偶者（取得割合</a:t>
            </a:r>
            <a:r>
              <a:rPr lang="en-US" altLang="ja-JP" sz="1200" dirty="0">
                <a:latin typeface="UD デジタル 教科書体 NP-R" panose="02020400000000000000" pitchFamily="18" charset="-128"/>
                <a:ea typeface="UD デジタル 教科書体 NP-R" panose="02020400000000000000" pitchFamily="18" charset="-128"/>
              </a:rPr>
              <a:t>50</a:t>
            </a:r>
            <a:r>
              <a:rPr lang="ja-JP" altLang="en-US" sz="1200" dirty="0">
                <a:latin typeface="UD デジタル 教科書体 NP-R" panose="02020400000000000000" pitchFamily="18" charset="-128"/>
                <a:ea typeface="UD デジタル 教科書体 NP-R" panose="02020400000000000000" pitchFamily="18" charset="-128"/>
              </a:rPr>
              <a:t>％）、長女（取得割合</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％）、長男（取得割合</a:t>
            </a:r>
            <a:r>
              <a:rPr lang="en-US" altLang="ja-JP" sz="1200" dirty="0">
                <a:latin typeface="UD デジタル 教科書体 NP-R" panose="02020400000000000000" pitchFamily="18" charset="-128"/>
                <a:ea typeface="UD デジタル 教科書体 NP-R" panose="02020400000000000000" pitchFamily="18" charset="-128"/>
              </a:rPr>
              <a:t>30</a:t>
            </a:r>
            <a:r>
              <a:rPr lang="ja-JP" altLang="en-US" sz="1200" dirty="0">
                <a:latin typeface="UD デジタル 教科書体 NP-R" panose="02020400000000000000" pitchFamily="18" charset="-128"/>
                <a:ea typeface="UD デジタル 教科書体 NP-R" panose="02020400000000000000" pitchFamily="18" charset="-128"/>
              </a:rPr>
              <a:t>％）の３人の</a:t>
            </a:r>
            <a:r>
              <a:rPr lang="ja-JP" altLang="en-US" sz="1200" dirty="0" smtClean="0">
                <a:latin typeface="UD デジタル 教科書体 NP-R" panose="02020400000000000000" pitchFamily="18" charset="-128"/>
                <a:ea typeface="UD デジタル 教科書体 NP-R" panose="02020400000000000000" pitchFamily="18" charset="-128"/>
              </a:rPr>
              <a:t>場合</a:t>
            </a:r>
            <a:endParaRPr lang="en-US" altLang="ja-JP" sz="1200" dirty="0" smtClean="0">
              <a:latin typeface="UD デジタル 教科書体 NP-R" panose="02020400000000000000" pitchFamily="18" charset="-128"/>
              <a:ea typeface="UD デジタル 教科書体 NP-R" panose="02020400000000000000" pitchFamily="18" charset="-128"/>
            </a:endParaRPr>
          </a:p>
          <a:p>
            <a:pPr>
              <a:lnSpc>
                <a:spcPts val="1500"/>
              </a:lnSpc>
            </a:pPr>
            <a:endParaRPr lang="ja-JP" altLang="en-US" sz="1200" dirty="0">
              <a:latin typeface="UD デジタル 教科書体 NP-R" panose="02020400000000000000" pitchFamily="18" charset="-128"/>
              <a:ea typeface="UD デジタル 教科書体 NP-R" panose="02020400000000000000" pitchFamily="18" charset="-128"/>
            </a:endParaRPr>
          </a:p>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　法定相続分で按分すると</a:t>
            </a:r>
            <a:r>
              <a:rPr lang="en-US" altLang="ja-JP" sz="1200" dirty="0">
                <a:latin typeface="UD デジタル 教科書体 NP-R" panose="02020400000000000000" pitchFamily="18" charset="-128"/>
                <a:ea typeface="UD デジタル 教科書体 NP-R" panose="02020400000000000000" pitchFamily="18" charset="-128"/>
              </a:rPr>
              <a:t>5,000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万円であり</a:t>
            </a:r>
            <a:r>
              <a:rPr lang="ja-JP" altLang="en-US" sz="1200" dirty="0" smtClean="0">
                <a:latin typeface="UD デジタル 教科書体 NP-R" panose="02020400000000000000" pitchFamily="18" charset="-128"/>
                <a:ea typeface="UD デジタル 教科書体 NP-R" panose="02020400000000000000" pitchFamily="18" charset="-128"/>
              </a:rPr>
              <a:t>、右表</a:t>
            </a:r>
            <a:r>
              <a:rPr lang="ja-JP" altLang="en-US" sz="1200" dirty="0">
                <a:latin typeface="UD デジタル 教科書体 NP-R" panose="02020400000000000000" pitchFamily="18" charset="-128"/>
                <a:ea typeface="UD デジタル 教科書体 NP-R" panose="02020400000000000000" pitchFamily="18" charset="-128"/>
              </a:rPr>
              <a:t>により、相続税総額は（</a:t>
            </a:r>
            <a:r>
              <a:rPr lang="en-US" altLang="ja-JP" sz="1200" dirty="0">
                <a:latin typeface="UD デジタル 教科書体 NP-R" panose="02020400000000000000" pitchFamily="18" charset="-128"/>
                <a:ea typeface="UD デジタル 教科書体 NP-R" panose="02020400000000000000" pitchFamily="18" charset="-128"/>
              </a:rPr>
              <a:t>5,000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-200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×15</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-50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×15</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-50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1,450</a:t>
            </a:r>
            <a:r>
              <a:rPr lang="ja-JP" altLang="en-US" sz="1200" dirty="0">
                <a:latin typeface="UD デジタル 教科書体 NP-R" panose="02020400000000000000" pitchFamily="18" charset="-128"/>
                <a:ea typeface="UD デジタル 教科書体 NP-R" panose="02020400000000000000" pitchFamily="18" charset="-128"/>
              </a:rPr>
              <a:t>万円</a:t>
            </a:r>
          </a:p>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　実際の取得割合で按分すると、各自の税額は配偶者</a:t>
            </a:r>
            <a:r>
              <a:rPr lang="en-US" altLang="ja-JP" sz="1200" dirty="0">
                <a:latin typeface="UD デジタル 教科書体 NP-R" panose="02020400000000000000" pitchFamily="18" charset="-128"/>
                <a:ea typeface="UD デジタル 教科書体 NP-R" panose="02020400000000000000" pitchFamily="18" charset="-128"/>
              </a:rPr>
              <a:t>725</a:t>
            </a:r>
            <a:r>
              <a:rPr lang="ja-JP" altLang="en-US" sz="1200" dirty="0">
                <a:latin typeface="UD デジタル 教科書体 NP-R" panose="02020400000000000000" pitchFamily="18" charset="-128"/>
                <a:ea typeface="UD デジタル 教科書体 NP-R" panose="02020400000000000000" pitchFamily="18" charset="-128"/>
              </a:rPr>
              <a:t>万円、長女</a:t>
            </a:r>
            <a:r>
              <a:rPr lang="en-US" altLang="ja-JP" sz="1200" dirty="0">
                <a:latin typeface="UD デジタル 教科書体 NP-R" panose="02020400000000000000" pitchFamily="18" charset="-128"/>
                <a:ea typeface="UD デジタル 教科書体 NP-R" panose="02020400000000000000" pitchFamily="18" charset="-128"/>
              </a:rPr>
              <a:t>290</a:t>
            </a:r>
            <a:r>
              <a:rPr lang="ja-JP" altLang="en-US" sz="1200" dirty="0">
                <a:latin typeface="UD デジタル 教科書体 NP-R" panose="02020400000000000000" pitchFamily="18" charset="-128"/>
                <a:ea typeface="UD デジタル 教科書体 NP-R" panose="02020400000000000000" pitchFamily="18" charset="-128"/>
              </a:rPr>
              <a:t>万円、長男</a:t>
            </a:r>
            <a:r>
              <a:rPr lang="en-US" altLang="ja-JP" sz="1200" dirty="0">
                <a:latin typeface="UD デジタル 教科書体 NP-R" panose="02020400000000000000" pitchFamily="18" charset="-128"/>
                <a:ea typeface="UD デジタル 教科書体 NP-R" panose="02020400000000000000" pitchFamily="18" charset="-128"/>
              </a:rPr>
              <a:t>435</a:t>
            </a:r>
            <a:r>
              <a:rPr lang="ja-JP" altLang="en-US" sz="1200" dirty="0">
                <a:latin typeface="UD デジタル 教科書体 NP-R" panose="02020400000000000000" pitchFamily="18" charset="-128"/>
                <a:ea typeface="UD デジタル 教科書体 NP-R" panose="02020400000000000000" pitchFamily="18" charset="-128"/>
              </a:rPr>
              <a:t>万円</a:t>
            </a:r>
          </a:p>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ただし、配偶者に対しては別途税額控除があり、この例では全額控除されて税額は</a:t>
            </a:r>
            <a:r>
              <a:rPr lang="en-US" altLang="ja-JP" sz="1200" dirty="0">
                <a:latin typeface="UD デジタル 教科書体 NP-R" panose="02020400000000000000" pitchFamily="18" charset="-128"/>
                <a:ea typeface="UD デジタル 教科書体 NP-R" panose="02020400000000000000" pitchFamily="18" charset="-128"/>
              </a:rPr>
              <a:t>0</a:t>
            </a:r>
            <a:r>
              <a:rPr lang="ja-JP" altLang="en-US" sz="1200" dirty="0">
                <a:latin typeface="UD デジタル 教科書体 NP-R" panose="02020400000000000000" pitchFamily="18" charset="-128"/>
                <a:ea typeface="UD デジタル 教科書体 NP-R" panose="02020400000000000000" pitchFamily="18" charset="-128"/>
              </a:rPr>
              <a:t>円となる。</a:t>
            </a:r>
          </a:p>
        </p:txBody>
      </p:sp>
    </p:spTree>
    <p:extLst>
      <p:ext uri="{BB962C8B-B14F-4D97-AF65-F5344CB8AC3E}">
        <p14:creationId xmlns:p14="http://schemas.microsoft.com/office/powerpoint/2010/main" val="3101559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19DC1055-1E4F-4B67-BE3B-6C2938C6D980}"/>
              </a:ext>
            </a:extLst>
          </p:cNvPr>
          <p:cNvSpPr/>
          <p:nvPr/>
        </p:nvSpPr>
        <p:spPr>
          <a:xfrm>
            <a:off x="107504" y="2993310"/>
            <a:ext cx="4500000" cy="2798202"/>
          </a:xfrm>
          <a:prstGeom prst="rect">
            <a:avLst/>
          </a:prstGeom>
          <a:solidFill>
            <a:schemeClr val="bg1">
              <a:alpha val="50000"/>
            </a:schemeClr>
          </a:solidFill>
        </p:spPr>
        <p:txBody>
          <a:bodyPr wrap="square">
            <a:spAutoFit/>
          </a:bodyPr>
          <a:lstStyle/>
          <a:p>
            <a:pPr marL="180000" indent="-180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1</a:t>
            </a:r>
            <a:r>
              <a:rPr lang="ja-JP" altLang="en-US" sz="1000" dirty="0" smtClean="0">
                <a:latin typeface="UD デジタル 教科書体 NP-R" panose="02020400000000000000" pitchFamily="18" charset="-128"/>
                <a:ea typeface="UD デジタル 教科書体 NP-R" panose="02020400000000000000" pitchFamily="18" charset="-128"/>
              </a:rPr>
              <a:t>）死亡</a:t>
            </a:r>
            <a:r>
              <a:rPr lang="ja-JP" altLang="en-US" sz="1000" dirty="0">
                <a:latin typeface="UD デジタル 教科書体 NP-R" panose="02020400000000000000" pitchFamily="18" charset="-128"/>
                <a:ea typeface="UD デジタル 教科書体 NP-R" panose="02020400000000000000" pitchFamily="18" charset="-128"/>
              </a:rPr>
              <a:t>退職金、被相続人が保険料を負担していた生命保険契約の死亡保険金など</a:t>
            </a:r>
          </a:p>
          <a:p>
            <a:pPr marL="180000" indent="-180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2</a:t>
            </a:r>
            <a:r>
              <a:rPr lang="ja-JP" altLang="en-US" sz="1000" dirty="0" smtClean="0">
                <a:latin typeface="UD デジタル 教科書体 NP-R" panose="02020400000000000000" pitchFamily="18" charset="-128"/>
                <a:ea typeface="UD デジタル 教科書体 NP-R" panose="02020400000000000000" pitchFamily="18" charset="-128"/>
              </a:rPr>
              <a:t>）被</a:t>
            </a:r>
            <a:r>
              <a:rPr lang="ja-JP" altLang="en-US" sz="1000" dirty="0">
                <a:latin typeface="UD デジタル 教科書体 NP-R" panose="02020400000000000000" pitchFamily="18" charset="-128"/>
                <a:ea typeface="UD デジタル 教科書体 NP-R" panose="02020400000000000000" pitchFamily="18" charset="-128"/>
              </a:rPr>
              <a:t>相続人から生前に贈与を受けて、贈与税の納税猶予の特例を受けていた農地、非上場会社の株式や事業用資産</a:t>
            </a:r>
            <a:r>
              <a:rPr lang="ja-JP" altLang="en-US" sz="1000" dirty="0" smtClean="0">
                <a:latin typeface="UD デジタル 教科書体 NP-R" panose="02020400000000000000" pitchFamily="18" charset="-128"/>
                <a:ea typeface="UD デジタル 教科書体 NP-R" panose="02020400000000000000" pitchFamily="18" charset="-128"/>
              </a:rPr>
              <a:t>など</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3</a:t>
            </a:r>
            <a:r>
              <a:rPr lang="ja-JP" altLang="en-US" sz="1000" dirty="0" smtClean="0">
                <a:latin typeface="UD デジタル 教科書体 NP-R" panose="02020400000000000000" pitchFamily="18" charset="-128"/>
                <a:ea typeface="UD デジタル 教科書体 NP-R" panose="02020400000000000000" pitchFamily="18" charset="-128"/>
              </a:rPr>
              <a:t>）教育</a:t>
            </a:r>
            <a:r>
              <a:rPr lang="ja-JP" altLang="en-US" sz="1000" dirty="0">
                <a:latin typeface="UD デジタル 教科書体 NP-R" panose="02020400000000000000" pitchFamily="18" charset="-128"/>
                <a:ea typeface="UD デジタル 教科書体 NP-R" panose="02020400000000000000" pitchFamily="18" charset="-128"/>
              </a:rPr>
              <a:t>資金の一括贈与に係る贈与税の非課税の適用を受けた場合の管理残額（死亡日において受贈者が</a:t>
            </a:r>
            <a:r>
              <a:rPr lang="en-US" altLang="ja-JP" sz="1000" dirty="0">
                <a:latin typeface="UD デジタル 教科書体 NP-R" panose="02020400000000000000" pitchFamily="18" charset="-128"/>
                <a:ea typeface="UD デジタル 教科書体 NP-R" panose="02020400000000000000" pitchFamily="18" charset="-128"/>
              </a:rPr>
              <a:t>23</a:t>
            </a:r>
            <a:r>
              <a:rPr lang="ja-JP" altLang="en-US" sz="1000" dirty="0">
                <a:latin typeface="UD デジタル 教科書体 NP-R" panose="02020400000000000000" pitchFamily="18" charset="-128"/>
                <a:ea typeface="UD デジタル 教科書体 NP-R" panose="02020400000000000000" pitchFamily="18" charset="-128"/>
              </a:rPr>
              <a:t>歳未満であるなど一定の場合を除きます。</a:t>
            </a:r>
            <a:r>
              <a:rPr lang="ja-JP" altLang="en-US" sz="1000" dirty="0" smtClean="0">
                <a:latin typeface="UD デジタル 教科書体 NP-R" panose="02020400000000000000" pitchFamily="18" charset="-128"/>
                <a:ea typeface="UD デジタル 教科書体 NP-R" panose="02020400000000000000" pitchFamily="18" charset="-128"/>
              </a:rPr>
              <a:t>）</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4</a:t>
            </a:r>
            <a:r>
              <a:rPr lang="ja-JP" altLang="en-US" sz="1000" dirty="0" smtClean="0">
                <a:latin typeface="UD デジタル 教科書体 NP-R" panose="02020400000000000000" pitchFamily="18" charset="-128"/>
                <a:ea typeface="UD デジタル 教科書体 NP-R" panose="02020400000000000000" pitchFamily="18" charset="-128"/>
              </a:rPr>
              <a:t>）結婚</a:t>
            </a:r>
            <a:r>
              <a:rPr lang="ja-JP" altLang="en-US" sz="1000" dirty="0">
                <a:latin typeface="UD デジタル 教科書体 NP-R" panose="02020400000000000000" pitchFamily="18" charset="-128"/>
                <a:ea typeface="UD デジタル 教科書体 NP-R" panose="02020400000000000000" pitchFamily="18" charset="-128"/>
              </a:rPr>
              <a:t>・子育て資金の一括贈与に係る贈与税の非課税の適用を受けた場合の管理</a:t>
            </a:r>
            <a:r>
              <a:rPr lang="ja-JP" altLang="en-US" sz="1000" dirty="0" smtClean="0">
                <a:latin typeface="UD デジタル 教科書体 NP-R" panose="02020400000000000000" pitchFamily="18" charset="-128"/>
                <a:ea typeface="UD デジタル 教科書体 NP-R" panose="02020400000000000000" pitchFamily="18" charset="-128"/>
              </a:rPr>
              <a:t>残額</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5</a:t>
            </a:r>
            <a:r>
              <a:rPr lang="ja-JP" altLang="en-US" sz="1000" dirty="0" smtClean="0">
                <a:latin typeface="UD デジタル 教科書体 NP-R" panose="02020400000000000000" pitchFamily="18" charset="-128"/>
                <a:ea typeface="UD デジタル 教科書体 NP-R" panose="02020400000000000000" pitchFamily="18" charset="-128"/>
              </a:rPr>
              <a:t>）相続</a:t>
            </a:r>
            <a:r>
              <a:rPr lang="ja-JP" altLang="en-US" sz="1000" dirty="0">
                <a:latin typeface="UD デジタル 教科書体 NP-R" panose="02020400000000000000" pitchFamily="18" charset="-128"/>
                <a:ea typeface="UD デジタル 教科書体 NP-R" panose="02020400000000000000" pitchFamily="18" charset="-128"/>
              </a:rPr>
              <a:t>や遺贈で財産を取得した人が、被相続人の死亡前</a:t>
            </a:r>
            <a:r>
              <a:rPr lang="en-US" altLang="ja-JP" sz="1000" dirty="0">
                <a:latin typeface="UD デジタル 教科書体 NP-R" panose="02020400000000000000" pitchFamily="18" charset="-128"/>
                <a:ea typeface="UD デジタル 教科書体 NP-R" panose="02020400000000000000" pitchFamily="18" charset="-128"/>
              </a:rPr>
              <a:t>3</a:t>
            </a:r>
            <a:r>
              <a:rPr lang="ja-JP" altLang="en-US" sz="1000" dirty="0">
                <a:latin typeface="UD デジタル 教科書体 NP-R" panose="02020400000000000000" pitchFamily="18" charset="-128"/>
                <a:ea typeface="UD デジタル 教科書体 NP-R" panose="02020400000000000000" pitchFamily="18" charset="-128"/>
              </a:rPr>
              <a:t>年以内に被相続人から財産の贈与を受けている場合（一定の特例を受けた場合を除きます。</a:t>
            </a:r>
            <a:r>
              <a:rPr lang="ja-JP" altLang="en-US" sz="1000" dirty="0" smtClean="0">
                <a:latin typeface="UD デジタル 教科書体 NP-R" panose="02020400000000000000" pitchFamily="18" charset="-128"/>
                <a:ea typeface="UD デジタル 教科書体 NP-R" panose="02020400000000000000" pitchFamily="18" charset="-128"/>
              </a:rPr>
              <a:t>）</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6</a:t>
            </a:r>
            <a:r>
              <a:rPr lang="ja-JP" altLang="en-US" sz="1000" dirty="0" smtClean="0">
                <a:latin typeface="UD デジタル 教科書体 NP-R" panose="02020400000000000000" pitchFamily="18" charset="-128"/>
                <a:ea typeface="UD デジタル 教科書体 NP-R" panose="02020400000000000000" pitchFamily="18" charset="-128"/>
              </a:rPr>
              <a:t>）被</a:t>
            </a:r>
            <a:r>
              <a:rPr lang="ja-JP" altLang="en-US" sz="1000" dirty="0">
                <a:latin typeface="UD デジタル 教科書体 NP-R" panose="02020400000000000000" pitchFamily="18" charset="-128"/>
                <a:ea typeface="UD デジタル 教科書体 NP-R" panose="02020400000000000000" pitchFamily="18" charset="-128"/>
              </a:rPr>
              <a:t>相続人から、生前、相続時精算課税の適用を受けて取得した贈与財産</a:t>
            </a:r>
          </a:p>
          <a:p>
            <a:pPr marL="180000" indent="-180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7</a:t>
            </a:r>
            <a:r>
              <a:rPr lang="ja-JP" altLang="en-US" sz="1000" dirty="0" smtClean="0">
                <a:latin typeface="UD デジタル 教科書体 NP-R" panose="02020400000000000000" pitchFamily="18" charset="-128"/>
                <a:ea typeface="UD デジタル 教科書体 NP-R" panose="02020400000000000000" pitchFamily="18" charset="-128"/>
              </a:rPr>
              <a:t>）相続人</a:t>
            </a:r>
            <a:r>
              <a:rPr lang="ja-JP" altLang="en-US" sz="1000" dirty="0">
                <a:latin typeface="UD デジタル 教科書体 NP-R" panose="02020400000000000000" pitchFamily="18" charset="-128"/>
                <a:ea typeface="UD デジタル 教科書体 NP-R" panose="02020400000000000000" pitchFamily="18" charset="-128"/>
              </a:rPr>
              <a:t>がいなかった場合に、民法の定めによって相続財産法人から与えられた</a:t>
            </a:r>
            <a:r>
              <a:rPr lang="ja-JP" altLang="en-US" sz="1000" dirty="0" smtClean="0">
                <a:latin typeface="UD デジタル 教科書体 NP-R" panose="02020400000000000000" pitchFamily="18" charset="-128"/>
                <a:ea typeface="UD デジタル 教科書体 NP-R" panose="02020400000000000000" pitchFamily="18" charset="-128"/>
              </a:rPr>
              <a:t>財産</a:t>
            </a:r>
            <a:endParaRPr lang="ja-JP" altLang="en-US" sz="1000" dirty="0">
              <a:latin typeface="UD デジタル 教科書体 NP-R" panose="02020400000000000000" pitchFamily="18" charset="-128"/>
              <a:ea typeface="UD デジタル 教科書体 NP-R" panose="02020400000000000000" pitchFamily="18" charset="-128"/>
            </a:endParaRP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8</a:t>
            </a:r>
            <a:r>
              <a:rPr lang="ja-JP" altLang="en-US" sz="1000" dirty="0" smtClean="0">
                <a:latin typeface="UD デジタル 教科書体 NP-R" panose="02020400000000000000" pitchFamily="18" charset="-128"/>
                <a:ea typeface="UD デジタル 教科書体 NP-R" panose="02020400000000000000" pitchFamily="18" charset="-128"/>
              </a:rPr>
              <a:t>）特別</a:t>
            </a:r>
            <a:r>
              <a:rPr lang="ja-JP" altLang="en-US" sz="1000" dirty="0">
                <a:latin typeface="UD デジタル 教科書体 NP-R" panose="02020400000000000000" pitchFamily="18" charset="-128"/>
                <a:ea typeface="UD デジタル 教科書体 NP-R" panose="02020400000000000000" pitchFamily="18" charset="-128"/>
              </a:rPr>
              <a:t>寄与者が支払を受けるべき特別寄与料の額で確定したもの</a:t>
            </a:r>
          </a:p>
        </p:txBody>
      </p:sp>
      <p:sp>
        <p:nvSpPr>
          <p:cNvPr id="14" name="正方形/長方形 13">
            <a:extLst>
              <a:ext uri="{FF2B5EF4-FFF2-40B4-BE49-F238E27FC236}">
                <a16:creationId xmlns:a16="http://schemas.microsoft.com/office/drawing/2014/main" id="{19DC1055-1E4F-4B67-BE3B-6C2938C6D980}"/>
              </a:ext>
            </a:extLst>
          </p:cNvPr>
          <p:cNvSpPr/>
          <p:nvPr/>
        </p:nvSpPr>
        <p:spPr>
          <a:xfrm>
            <a:off x="232089" y="1268760"/>
            <a:ext cx="4555935" cy="348813"/>
          </a:xfrm>
          <a:prstGeom prst="rect">
            <a:avLst/>
          </a:prstGeom>
          <a:solidFill>
            <a:schemeClr val="bg1">
              <a:alpha val="50000"/>
            </a:schemeClr>
          </a:solidFill>
        </p:spPr>
        <p:txBody>
          <a:bodyPr wrap="square">
            <a:spAutoFit/>
          </a:bodyPr>
          <a:lstStyle/>
          <a:p>
            <a:pPr>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相続</a:t>
            </a:r>
            <a:r>
              <a:rPr lang="ja-JP" altLang="en-US" sz="1400" dirty="0">
                <a:latin typeface="UD デジタル 教科書体 NP-R" panose="02020400000000000000" pitchFamily="18" charset="-128"/>
                <a:ea typeface="UD デジタル 教科書体 NP-R" panose="02020400000000000000" pitchFamily="18" charset="-128"/>
              </a:rPr>
              <a:t>や遺贈によって取得した財産（本来の相続財産）</a:t>
            </a:r>
          </a:p>
        </p:txBody>
      </p: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graphicFrame>
        <p:nvGraphicFramePr>
          <p:cNvPr id="8" name="表 7"/>
          <p:cNvGraphicFramePr>
            <a:graphicFrameLocks noGrp="1"/>
          </p:cNvGraphicFramePr>
          <p:nvPr>
            <p:extLst>
              <p:ext uri="{D42A27DB-BD31-4B8C-83A1-F6EECF244321}">
                <p14:modId xmlns:p14="http://schemas.microsoft.com/office/powerpoint/2010/main" val="3586936000"/>
              </p:ext>
            </p:extLst>
          </p:nvPr>
        </p:nvGraphicFramePr>
        <p:xfrm>
          <a:off x="179512" y="486197"/>
          <a:ext cx="3744416" cy="363220"/>
        </p:xfrm>
        <a:graphic>
          <a:graphicData uri="http://schemas.openxmlformats.org/drawingml/2006/table">
            <a:tbl>
              <a:tblPr firstRow="1" bandRow="1">
                <a:tableStyleId>{9DCAF9ED-07DC-4A11-8D7F-57B35C25682E}</a:tableStyleId>
              </a:tblPr>
              <a:tblGrid>
                <a:gridCol w="374441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４．相続税のかかる財産、かからない財産</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a:extLst>
              <a:ext uri="{FF2B5EF4-FFF2-40B4-BE49-F238E27FC236}">
                <a16:creationId xmlns:a16="http://schemas.microsoft.com/office/drawing/2014/main" id="{19DC1055-1E4F-4B67-BE3B-6C2938C6D980}"/>
              </a:ext>
            </a:extLst>
          </p:cNvPr>
          <p:cNvSpPr/>
          <p:nvPr/>
        </p:nvSpPr>
        <p:spPr>
          <a:xfrm>
            <a:off x="147248" y="930701"/>
            <a:ext cx="4824536" cy="33624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■相続税のかかる</a:t>
            </a:r>
            <a:r>
              <a:rPr lang="ja-JP" altLang="en-US" sz="1400" dirty="0" smtClean="0">
                <a:latin typeface="UD デジタル 教科書体 NP-R" panose="02020400000000000000" pitchFamily="18" charset="-128"/>
                <a:ea typeface="UD デジタル 教科書体 NP-R" panose="02020400000000000000" pitchFamily="18" charset="-128"/>
              </a:rPr>
              <a:t>財産</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a:extLst>
              <a:ext uri="{FF2B5EF4-FFF2-40B4-BE49-F238E27FC236}">
                <a16:creationId xmlns:a16="http://schemas.microsoft.com/office/drawing/2014/main" id="{DDEB8B75-CFD5-487F-815C-5C714655B50E}"/>
              </a:ext>
            </a:extLst>
          </p:cNvPr>
          <p:cNvSpPr/>
          <p:nvPr/>
        </p:nvSpPr>
        <p:spPr>
          <a:xfrm>
            <a:off x="200114" y="2657064"/>
            <a:ext cx="4536504" cy="33624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そのほか相続税がかかる財産（みなし相続財産ほか）</a:t>
            </a:r>
          </a:p>
        </p:txBody>
      </p:sp>
      <p:sp>
        <p:nvSpPr>
          <p:cNvPr id="10" name="正方形/長方形 9">
            <a:extLst>
              <a:ext uri="{FF2B5EF4-FFF2-40B4-BE49-F238E27FC236}">
                <a16:creationId xmlns:a16="http://schemas.microsoft.com/office/drawing/2014/main" id="{049FC54E-28C6-4C04-B006-B325C022EF98}"/>
              </a:ext>
            </a:extLst>
          </p:cNvPr>
          <p:cNvSpPr/>
          <p:nvPr/>
        </p:nvSpPr>
        <p:spPr>
          <a:xfrm>
            <a:off x="4815960" y="942932"/>
            <a:ext cx="3860496" cy="348813"/>
          </a:xfrm>
          <a:prstGeom prst="rect">
            <a:avLst/>
          </a:prstGeom>
          <a:noFill/>
        </p:spPr>
        <p:txBody>
          <a:bodyPr wrap="square">
            <a:spAutoFit/>
          </a:bodyPr>
          <a:lstStyle/>
          <a:p>
            <a:pPr>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相続税がかからない財産</a:t>
            </a:r>
          </a:p>
        </p:txBody>
      </p:sp>
      <p:sp>
        <p:nvSpPr>
          <p:cNvPr id="11" name="正方形/長方形 10">
            <a:extLst>
              <a:ext uri="{FF2B5EF4-FFF2-40B4-BE49-F238E27FC236}">
                <a16:creationId xmlns:a16="http://schemas.microsoft.com/office/drawing/2014/main" id="{896CC4D5-6C49-4719-96E8-D30DC323A542}"/>
              </a:ext>
            </a:extLst>
          </p:cNvPr>
          <p:cNvSpPr/>
          <p:nvPr/>
        </p:nvSpPr>
        <p:spPr>
          <a:xfrm>
            <a:off x="128018" y="1217924"/>
            <a:ext cx="4536504" cy="46593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5D171FE4-B3A6-4F48-99AB-F93E909B320A}"/>
              </a:ext>
            </a:extLst>
          </p:cNvPr>
          <p:cNvSpPr/>
          <p:nvPr/>
        </p:nvSpPr>
        <p:spPr>
          <a:xfrm>
            <a:off x="4804919" y="1217924"/>
            <a:ext cx="4298344" cy="4659347"/>
          </a:xfrm>
          <a:prstGeom prst="rect">
            <a:avLst/>
          </a:prstGeom>
          <a:solidFill>
            <a:srgbClr val="FFFFFF">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19DC1055-1E4F-4B67-BE3B-6C2938C6D980}"/>
              </a:ext>
            </a:extLst>
          </p:cNvPr>
          <p:cNvSpPr/>
          <p:nvPr/>
        </p:nvSpPr>
        <p:spPr>
          <a:xfrm>
            <a:off x="179512" y="1607240"/>
            <a:ext cx="4443982" cy="861774"/>
          </a:xfrm>
          <a:prstGeom prst="rect">
            <a:avLst/>
          </a:prstGeom>
          <a:solidFill>
            <a:schemeClr val="bg1">
              <a:alpha val="50000"/>
            </a:schemeClr>
          </a:solidFill>
        </p:spPr>
        <p:txBody>
          <a:bodyPr wrap="square">
            <a:spAutoFit/>
          </a:bodyPr>
          <a:lstStyle/>
          <a:p>
            <a:pPr indent="108000"/>
            <a:r>
              <a:rPr lang="ja-JP" altLang="en-US" sz="1000" dirty="0">
                <a:latin typeface="UD デジタル 教科書体 NP-R" panose="02020400000000000000" pitchFamily="18" charset="-128"/>
                <a:ea typeface="UD デジタル 教科書体 NP-R" panose="02020400000000000000" pitchFamily="18" charset="-128"/>
              </a:rPr>
              <a:t>相続税は、原則として、死亡した人の財産を相続や遺贈（死因贈与を含みます。）によって取得した場合に、その取得した財産にかかります</a:t>
            </a:r>
            <a:r>
              <a:rPr lang="ja-JP" altLang="en-US" sz="1000" dirty="0" smtClean="0">
                <a:latin typeface="UD デジタル 教科書体 NP-R" panose="02020400000000000000" pitchFamily="18" charset="-128"/>
                <a:ea typeface="UD デジタル 教科書体 NP-R" panose="02020400000000000000" pitchFamily="18" charset="-128"/>
              </a:rPr>
              <a:t>。</a:t>
            </a:r>
          </a:p>
          <a:p>
            <a:pPr indent="108000"/>
            <a:r>
              <a:rPr lang="ja-JP" altLang="en-US" sz="1000" dirty="0" smtClean="0">
                <a:latin typeface="UD デジタル 教科書体 NP-R" panose="02020400000000000000" pitchFamily="18" charset="-128"/>
                <a:ea typeface="UD デジタル 教科書体 NP-R" panose="02020400000000000000" pitchFamily="18" charset="-128"/>
              </a:rPr>
              <a:t>この場合の財産とは、現金、預貯金、有価証券、宝石、土地、家屋などのほか貸付金、特許権、著作権など金銭に見積もることができる経済的価値のあるすべてのものをいいます。</a:t>
            </a:r>
            <a:endParaRPr lang="ja-JP" altLang="en-US" sz="1000" dirty="0">
              <a:latin typeface="UD デジタル 教科書体 NP-R" panose="02020400000000000000" pitchFamily="18" charset="-128"/>
              <a:ea typeface="UD デジタル 教科書体 NP-R" panose="02020400000000000000" pitchFamily="18" charset="-128"/>
            </a:endParaRPr>
          </a:p>
        </p:txBody>
      </p:sp>
      <p:sp>
        <p:nvSpPr>
          <p:cNvPr id="16" name="正方形/長方形 15">
            <a:extLst>
              <a:ext uri="{FF2B5EF4-FFF2-40B4-BE49-F238E27FC236}">
                <a16:creationId xmlns:a16="http://schemas.microsoft.com/office/drawing/2014/main" id="{19DC1055-1E4F-4B67-BE3B-6C2938C6D980}"/>
              </a:ext>
            </a:extLst>
          </p:cNvPr>
          <p:cNvSpPr/>
          <p:nvPr/>
        </p:nvSpPr>
        <p:spPr>
          <a:xfrm>
            <a:off x="4788024" y="1305436"/>
            <a:ext cx="4320000" cy="4067780"/>
          </a:xfrm>
          <a:prstGeom prst="rect">
            <a:avLst/>
          </a:prstGeom>
          <a:noFill/>
        </p:spPr>
        <p:txBody>
          <a:bodyPr wrap="square">
            <a:spAutoFit/>
          </a:bodyPr>
          <a:lstStyle/>
          <a:p>
            <a:pPr marL="180000" indent="-252000">
              <a:spcAft>
                <a:spcPts val="50"/>
              </a:spcAft>
            </a:pPr>
            <a:r>
              <a:rPr lang="en-US" altLang="ja-JP" sz="1000" dirty="0">
                <a:latin typeface="UD デジタル 教科書体 NP-R" panose="02020400000000000000" pitchFamily="18" charset="-128"/>
                <a:ea typeface="UD デジタル 教科書体 NP-R" panose="02020400000000000000" pitchFamily="18" charset="-128"/>
              </a:rPr>
              <a:t>1 </a:t>
            </a:r>
            <a:r>
              <a:rPr lang="ja-JP" altLang="en-US" sz="1000" dirty="0">
                <a:latin typeface="UD デジタル 教科書体 NP-R" panose="02020400000000000000" pitchFamily="18" charset="-128"/>
                <a:ea typeface="UD デジタル 教科書体 NP-R" panose="02020400000000000000" pitchFamily="18" charset="-128"/>
              </a:rPr>
              <a:t>墓地や墓石、仏壇、仏具、神を祭る道具など日常礼拝をしている物</a:t>
            </a:r>
          </a:p>
          <a:p>
            <a:pPr marL="72000" indent="144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ただし</a:t>
            </a:r>
            <a:r>
              <a:rPr lang="ja-JP" altLang="en-US" sz="1000" dirty="0">
                <a:latin typeface="UD デジタル 教科書体 NP-R" panose="02020400000000000000" pitchFamily="18" charset="-128"/>
                <a:ea typeface="UD デジタル 教科書体 NP-R" panose="02020400000000000000" pitchFamily="18" charset="-128"/>
              </a:rPr>
              <a:t>、骨とう的価値があるなど投資の対象となるものや商品として所有しているものは相続税がかかります。</a:t>
            </a: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2</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宗教、慈善、学術、その他公益を目的とする事業を行う一定の個人などが相続や遺贈によって取得した財産で、公益を目的とする事業に使われることが確実な</a:t>
            </a:r>
            <a:r>
              <a:rPr lang="ja-JP" altLang="en-US" sz="1000" dirty="0" smtClean="0">
                <a:latin typeface="UD デジタル 教科書体 NP-R" panose="02020400000000000000" pitchFamily="18" charset="-128"/>
                <a:ea typeface="UD デジタル 教科書体 NP-R" panose="02020400000000000000" pitchFamily="18" charset="-128"/>
              </a:rPr>
              <a:t>もの</a:t>
            </a:r>
            <a:endParaRPr lang="en-US" altLang="ja-JP" sz="1000" dirty="0" smtClean="0">
              <a:latin typeface="UD デジタル 教科書体 NP-R" panose="02020400000000000000" pitchFamily="18" charset="-128"/>
              <a:ea typeface="UD デジタル 教科書体 NP-R" panose="02020400000000000000" pitchFamily="18" charset="-128"/>
            </a:endParaRP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3</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地方公共団体の条例によって、精神や身体に障害のある人またはその人を扶養する人が取得する心身障害者共済制度に基づいて支給される給付金を受ける</a:t>
            </a:r>
            <a:r>
              <a:rPr lang="ja-JP" altLang="en-US" sz="1000" dirty="0" smtClean="0">
                <a:latin typeface="UD デジタル 教科書体 NP-R" panose="02020400000000000000" pitchFamily="18" charset="-128"/>
                <a:ea typeface="UD デジタル 教科書体 NP-R" panose="02020400000000000000" pitchFamily="18" charset="-128"/>
              </a:rPr>
              <a:t>権利</a:t>
            </a:r>
            <a:endParaRPr lang="en-US" altLang="ja-JP" sz="1000" dirty="0" smtClean="0">
              <a:latin typeface="UD デジタル 教科書体 NP-R" panose="02020400000000000000" pitchFamily="18" charset="-128"/>
              <a:ea typeface="UD デジタル 教科書体 NP-R" panose="02020400000000000000" pitchFamily="18" charset="-128"/>
            </a:endParaRP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4</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相続によって取得したとみなされる生命保険金のうち、</a:t>
            </a:r>
            <a:r>
              <a:rPr lang="en-US" altLang="ja-JP" sz="1000" dirty="0">
                <a:latin typeface="UD デジタル 教科書体 NP-R" panose="02020400000000000000" pitchFamily="18" charset="-128"/>
                <a:ea typeface="UD デジタル 教科書体 NP-R" panose="02020400000000000000" pitchFamily="18" charset="-128"/>
              </a:rPr>
              <a:t>500</a:t>
            </a:r>
            <a:r>
              <a:rPr lang="ja-JP" altLang="en-US" sz="1000" dirty="0">
                <a:latin typeface="UD デジタル 教科書体 NP-R" panose="02020400000000000000" pitchFamily="18" charset="-128"/>
                <a:ea typeface="UD デジタル 教科書体 NP-R" panose="02020400000000000000" pitchFamily="18" charset="-128"/>
              </a:rPr>
              <a:t>万円に法定相続人の数を掛けた金額までの部分</a:t>
            </a:r>
          </a:p>
          <a:p>
            <a:pPr marL="72000" indent="144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なお</a:t>
            </a:r>
            <a:r>
              <a:rPr lang="ja-JP" altLang="en-US" sz="1000" dirty="0">
                <a:latin typeface="UD デジタル 教科書体 NP-R" panose="02020400000000000000" pitchFamily="18" charset="-128"/>
                <a:ea typeface="UD デジタル 教科書体 NP-R" panose="02020400000000000000" pitchFamily="18" charset="-128"/>
              </a:rPr>
              <a:t>、相続税の対象となる生命保険金については、コード</a:t>
            </a:r>
            <a:r>
              <a:rPr lang="en-US" altLang="ja-JP" sz="1000" dirty="0">
                <a:latin typeface="UD デジタル 教科書体 NP-R" panose="02020400000000000000" pitchFamily="18" charset="-128"/>
                <a:ea typeface="UD デジタル 教科書体 NP-R" panose="02020400000000000000" pitchFamily="18" charset="-128"/>
              </a:rPr>
              <a:t>4114</a:t>
            </a:r>
            <a:r>
              <a:rPr lang="ja-JP" altLang="en-US" sz="1000" dirty="0">
                <a:latin typeface="UD デジタル 教科書体 NP-R" panose="02020400000000000000" pitchFamily="18" charset="-128"/>
                <a:ea typeface="UD デジタル 教科書体 NP-R" panose="02020400000000000000" pitchFamily="18" charset="-128"/>
              </a:rPr>
              <a:t>「相続税の課税対象になる死亡保険金」で説明しています。</a:t>
            </a: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5</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相続によって取得したとみなされる退職手当金等のうち、</a:t>
            </a:r>
            <a:r>
              <a:rPr lang="en-US" altLang="ja-JP" sz="1000" dirty="0">
                <a:latin typeface="UD デジタル 教科書体 NP-R" panose="02020400000000000000" pitchFamily="18" charset="-128"/>
                <a:ea typeface="UD デジタル 教科書体 NP-R" panose="02020400000000000000" pitchFamily="18" charset="-128"/>
              </a:rPr>
              <a:t>500</a:t>
            </a:r>
            <a:r>
              <a:rPr lang="ja-JP" altLang="en-US" sz="1000" dirty="0">
                <a:latin typeface="UD デジタル 教科書体 NP-R" panose="02020400000000000000" pitchFamily="18" charset="-128"/>
                <a:ea typeface="UD デジタル 教科書体 NP-R" panose="02020400000000000000" pitchFamily="18" charset="-128"/>
              </a:rPr>
              <a:t>万円に法定相続人の数を掛けた金額までの部分</a:t>
            </a:r>
          </a:p>
          <a:p>
            <a:pPr marL="72000" indent="144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なお</a:t>
            </a:r>
            <a:r>
              <a:rPr lang="ja-JP" altLang="en-US" sz="1000" dirty="0">
                <a:latin typeface="UD デジタル 教科書体 NP-R" panose="02020400000000000000" pitchFamily="18" charset="-128"/>
                <a:ea typeface="UD デジタル 教科書体 NP-R" panose="02020400000000000000" pitchFamily="18" charset="-128"/>
              </a:rPr>
              <a:t>、遺族が受け取る退職手当金、功労金については、コード</a:t>
            </a:r>
            <a:r>
              <a:rPr lang="en-US" altLang="ja-JP" sz="1000" dirty="0">
                <a:latin typeface="UD デジタル 教科書体 NP-R" panose="02020400000000000000" pitchFamily="18" charset="-128"/>
                <a:ea typeface="UD デジタル 教科書体 NP-R" panose="02020400000000000000" pitchFamily="18" charset="-128"/>
              </a:rPr>
              <a:t>4117</a:t>
            </a:r>
            <a:r>
              <a:rPr lang="ja-JP" altLang="en-US" sz="1000" dirty="0">
                <a:latin typeface="UD デジタル 教科書体 NP-R" panose="02020400000000000000" pitchFamily="18" charset="-128"/>
                <a:ea typeface="UD デジタル 教科書体 NP-R" panose="02020400000000000000" pitchFamily="18" charset="-128"/>
              </a:rPr>
              <a:t>「相続税の課税対象になる死亡退職金」で説明しています。</a:t>
            </a: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6</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個人で経営している幼稚園の事業に使われていた財産で一定の要件を満たすもの</a:t>
            </a:r>
          </a:p>
          <a:p>
            <a:pPr marL="72000" indent="144000">
              <a:spcAft>
                <a:spcPts val="50"/>
              </a:spcAft>
            </a:pPr>
            <a:r>
              <a:rPr lang="ja-JP" altLang="en-US" sz="1000" dirty="0" smtClean="0">
                <a:latin typeface="UD デジタル 教科書体 NP-R" panose="02020400000000000000" pitchFamily="18" charset="-128"/>
                <a:ea typeface="UD デジタル 教科書体 NP-R" panose="02020400000000000000" pitchFamily="18" charset="-128"/>
              </a:rPr>
              <a:t>なお</a:t>
            </a:r>
            <a:r>
              <a:rPr lang="ja-JP" altLang="en-US" sz="1000" dirty="0">
                <a:latin typeface="UD デジタル 教科書体 NP-R" panose="02020400000000000000" pitchFamily="18" charset="-128"/>
                <a:ea typeface="UD デジタル 教科書体 NP-R" panose="02020400000000000000" pitchFamily="18" charset="-128"/>
              </a:rPr>
              <a:t>、相続人のいずれかが引き続きその幼稚園を経営することが条件となります。</a:t>
            </a:r>
          </a:p>
          <a:p>
            <a:pPr marL="108000" indent="-180000">
              <a:spcAft>
                <a:spcPts val="50"/>
              </a:spcAft>
            </a:pPr>
            <a:r>
              <a:rPr lang="en-US" altLang="ja-JP" sz="1000" dirty="0" smtClean="0">
                <a:latin typeface="UD デジタル 教科書体 NP-R" panose="02020400000000000000" pitchFamily="18" charset="-128"/>
                <a:ea typeface="UD デジタル 教科書体 NP-R" panose="02020400000000000000" pitchFamily="18" charset="-128"/>
              </a:rPr>
              <a:t>7</a:t>
            </a:r>
            <a:r>
              <a:rPr lang="en-US" altLang="ja-JP"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相続や遺贈によって取得した財産で、相続税の申告期限までに国または地方公共団体や公益を目的とする事業を行う特定の法人に寄附したもの、あるいは、相続や遺贈によって取得した金銭で、相続税の申告期限までに特定の公益信託の信託財産とするために支出したもの</a:t>
            </a:r>
          </a:p>
        </p:txBody>
      </p:sp>
    </p:spTree>
    <p:extLst>
      <p:ext uri="{BB962C8B-B14F-4D97-AF65-F5344CB8AC3E}">
        <p14:creationId xmlns:p14="http://schemas.microsoft.com/office/powerpoint/2010/main" val="986231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sp>
        <p:nvSpPr>
          <p:cNvPr id="5" name="正方形/長方形 4"/>
          <p:cNvSpPr/>
          <p:nvPr/>
        </p:nvSpPr>
        <p:spPr>
          <a:xfrm>
            <a:off x="539553" y="908720"/>
            <a:ext cx="8136904" cy="86177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令和元年</a:t>
            </a:r>
            <a:r>
              <a:rPr lang="ja-JP" altLang="en-US" sz="1400" dirty="0">
                <a:latin typeface="UD デジタル 教科書体 NP-R" panose="02020400000000000000" pitchFamily="18" charset="-128"/>
                <a:ea typeface="UD デジタル 教科書体 NP-R" panose="02020400000000000000" pitchFamily="18" charset="-128"/>
              </a:rPr>
              <a:t>の相続税の課税件数割合は</a:t>
            </a:r>
            <a:r>
              <a:rPr lang="en-US" altLang="ja-JP" sz="1400" dirty="0" smtClean="0">
                <a:latin typeface="UD デジタル 教科書体 NP-R" panose="02020400000000000000" pitchFamily="18" charset="-128"/>
                <a:ea typeface="UD デジタル 教科書体 NP-R" panose="02020400000000000000" pitchFamily="18" charset="-128"/>
              </a:rPr>
              <a:t>8.3%</a:t>
            </a:r>
            <a:r>
              <a:rPr lang="ja-JP" altLang="en-US" sz="1400" dirty="0">
                <a:latin typeface="UD デジタル 教科書体 NP-R" panose="02020400000000000000" pitchFamily="18" charset="-128"/>
                <a:ea typeface="UD デジタル 教科書体 NP-R" panose="02020400000000000000" pitchFamily="18" charset="-128"/>
              </a:rPr>
              <a:t>、負担割合は</a:t>
            </a:r>
            <a:r>
              <a:rPr lang="en-US" altLang="ja-JP" sz="1400" dirty="0" smtClean="0">
                <a:latin typeface="UD デジタル 教科書体 NP-R" panose="02020400000000000000" pitchFamily="18" charset="-128"/>
                <a:ea typeface="UD デジタル 教科書体 NP-R" panose="02020400000000000000" pitchFamily="18" charset="-128"/>
              </a:rPr>
              <a:t>12.5%</a:t>
            </a:r>
            <a:r>
              <a:rPr lang="ja-JP" altLang="en-US" sz="1400" dirty="0">
                <a:latin typeface="UD デジタル 教科書体 NP-R" panose="02020400000000000000" pitchFamily="18" charset="-128"/>
                <a:ea typeface="UD デジタル 教科書体 NP-R" panose="02020400000000000000" pitchFamily="18" charset="-128"/>
              </a:rPr>
              <a:t>となっています。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27</a:t>
            </a:r>
            <a:r>
              <a:rPr lang="ja-JP" altLang="en-US" sz="1400" dirty="0">
                <a:latin typeface="UD デジタル 教科書体 NP-R" panose="02020400000000000000" pitchFamily="18" charset="-128"/>
                <a:ea typeface="UD デジタル 教科書体 NP-R" panose="02020400000000000000" pitchFamily="18" charset="-128"/>
              </a:rPr>
              <a:t>年から基礎控除の水準が引き下げられているため、課税件数割合が改正前より大きくなっています。</a:t>
            </a:r>
          </a:p>
        </p:txBody>
      </p:sp>
      <p:sp>
        <p:nvSpPr>
          <p:cNvPr id="9" name="正方形/長方形 8"/>
          <p:cNvSpPr/>
          <p:nvPr/>
        </p:nvSpPr>
        <p:spPr>
          <a:xfrm>
            <a:off x="442756" y="620688"/>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■相続税収と課税割合の推移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11" name="正方形/長方形 10"/>
          <p:cNvSpPr/>
          <p:nvPr/>
        </p:nvSpPr>
        <p:spPr>
          <a:xfrm>
            <a:off x="442756" y="5900306"/>
            <a:ext cx="8233701" cy="800219"/>
          </a:xfrm>
          <a:prstGeom prst="rect">
            <a:avLst/>
          </a:prstGeom>
          <a:solidFill>
            <a:schemeClr val="bg1">
              <a:alpha val="50000"/>
            </a:schemeClr>
          </a:solidFill>
        </p:spPr>
        <p:txBody>
          <a:bodyPr wrap="square">
            <a:spAutoFit/>
          </a:bodyPr>
          <a:lstStyle/>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（注１）各年度の相続税収であり贈与税収を含む</a:t>
            </a:r>
            <a:r>
              <a:rPr lang="ja-JP" altLang="en-US" sz="1067" dirty="0" smtClean="0">
                <a:latin typeface="UD デジタル 教科書体 NP-R" panose="02020400000000000000" pitchFamily="18" charset="-128"/>
                <a:ea typeface="UD デジタル 教科書体 NP-R" panose="02020400000000000000" pitchFamily="18" charset="-128"/>
              </a:rPr>
              <a:t>（令和２年度</a:t>
            </a:r>
            <a:r>
              <a:rPr lang="ja-JP" altLang="en-US" sz="1067" dirty="0">
                <a:latin typeface="UD デジタル 教科書体 NP-R" panose="02020400000000000000" pitchFamily="18" charset="-128"/>
                <a:ea typeface="UD デジタル 教科書体 NP-R" panose="02020400000000000000" pitchFamily="18" charset="-128"/>
              </a:rPr>
              <a:t>以前は決算額、</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ja-JP" altLang="en-US" sz="1067" dirty="0">
                <a:latin typeface="UD デジタル 教科書体 NP-R" panose="02020400000000000000" pitchFamily="18" charset="-128"/>
                <a:ea typeface="UD デジタル 教科書体 NP-R" panose="02020400000000000000" pitchFamily="18" charset="-128"/>
              </a:rPr>
              <a:t>３</a:t>
            </a:r>
            <a:r>
              <a:rPr lang="ja-JP" altLang="en-US" sz="1067" dirty="0" smtClean="0">
                <a:latin typeface="UD デジタル 教科書体 NP-R" panose="02020400000000000000" pitchFamily="18" charset="-128"/>
                <a:ea typeface="UD デジタル 教科書体 NP-R" panose="02020400000000000000" pitchFamily="18" charset="-128"/>
              </a:rPr>
              <a:t>年度は補正後予算額、令和</a:t>
            </a:r>
            <a:r>
              <a:rPr lang="ja-JP" altLang="en-US" sz="1067" dirty="0">
                <a:latin typeface="UD デジタル 教科書体 NP-R" panose="02020400000000000000" pitchFamily="18" charset="-128"/>
                <a:ea typeface="UD デジタル 教科書体 NP-R" panose="02020400000000000000" pitchFamily="18" charset="-128"/>
              </a:rPr>
              <a:t>４</a:t>
            </a:r>
            <a:r>
              <a:rPr lang="ja-JP" altLang="en-US" sz="1067" dirty="0" smtClean="0">
                <a:latin typeface="UD デジタル 教科書体 NP-R" panose="02020400000000000000" pitchFamily="18" charset="-128"/>
                <a:ea typeface="UD デジタル 教科書体 NP-R" panose="02020400000000000000" pitchFamily="18" charset="-128"/>
              </a:rPr>
              <a:t>年度は予算額）</a:t>
            </a:r>
            <a:r>
              <a:rPr lang="ja-JP" altLang="en-US" sz="1067" dirty="0">
                <a:latin typeface="UD デジタル 教科書体 NP-R" panose="02020400000000000000" pitchFamily="18" charset="-128"/>
                <a:ea typeface="UD デジタル 教科書体 NP-R" panose="02020400000000000000" pitchFamily="18" charset="-128"/>
              </a:rPr>
              <a:t>。</a:t>
            </a:r>
          </a:p>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（注２）課税件数、納付税額及び合計課税価格は「国税庁統計年報書」により、死亡者数は「人口動態統計」（厚生労働省）による。</a:t>
            </a:r>
          </a:p>
          <a:p>
            <a:pPr algn="r"/>
            <a:endParaRPr lang="en-US" altLang="ja-JP" sz="600" dirty="0" smtClean="0">
              <a:latin typeface="UD デジタル 教科書体 NP-R" panose="02020400000000000000" pitchFamily="18" charset="-128"/>
              <a:ea typeface="UD デジタル 教科書体 NP-R" panose="02020400000000000000" pitchFamily="18" charset="-128"/>
            </a:endParaRPr>
          </a:p>
          <a:p>
            <a:pPr algn="r">
              <a:lnSpc>
                <a:spcPts val="1600"/>
              </a:lnSpc>
            </a:pPr>
            <a:r>
              <a:rPr lang="ja-JP" altLang="en-US" sz="1067" dirty="0" smtClean="0">
                <a:latin typeface="UD デジタル 教科書体 NP-R" panose="02020400000000000000" pitchFamily="18" charset="-128"/>
                <a:ea typeface="UD デジタル 教科書体 NP-R" panose="02020400000000000000" pitchFamily="18" charset="-128"/>
              </a:rPr>
              <a:t>出典</a:t>
            </a:r>
            <a:r>
              <a:rPr lang="ja-JP" altLang="en-US" sz="1067" dirty="0">
                <a:latin typeface="UD デジタル 教科書体 NP-R" panose="02020400000000000000" pitchFamily="18" charset="-128"/>
                <a:ea typeface="UD デジタル 教科書体 NP-R" panose="02020400000000000000" pitchFamily="18" charset="-128"/>
              </a:rPr>
              <a:t>：財務省ＨＰ「相続税の改正に関する資料（</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en-US" altLang="ja-JP" sz="1067" dirty="0">
                <a:latin typeface="UD デジタル 教科書体 NP-R" panose="02020400000000000000" pitchFamily="18" charset="-128"/>
                <a:ea typeface="UD デジタル 教科書体 NP-R" panose="02020400000000000000" pitchFamily="18" charset="-128"/>
              </a:rPr>
              <a:t>4</a:t>
            </a:r>
            <a:r>
              <a:rPr lang="ja-JP" altLang="en-US" sz="1067" dirty="0" smtClean="0">
                <a:latin typeface="UD デジタル 教科書体 NP-R" panose="02020400000000000000" pitchFamily="18" charset="-128"/>
                <a:ea typeface="UD デジタル 教科書体 NP-R" panose="02020400000000000000" pitchFamily="18" charset="-128"/>
              </a:rPr>
              <a:t>年</a:t>
            </a:r>
            <a:r>
              <a:rPr lang="en-US" altLang="ja-JP" sz="1067" dirty="0">
                <a:latin typeface="UD デジタル 教科書体 NP-R" panose="02020400000000000000" pitchFamily="18" charset="-128"/>
                <a:ea typeface="UD デジタル 教科書体 NP-R" panose="02020400000000000000" pitchFamily="18" charset="-128"/>
              </a:rPr>
              <a:t>5</a:t>
            </a:r>
            <a:r>
              <a:rPr lang="ja-JP" altLang="en-US" sz="1067" dirty="0" smtClean="0">
                <a:latin typeface="UD デジタル 教科書体 NP-R" panose="02020400000000000000" pitchFamily="18" charset="-128"/>
                <a:ea typeface="UD デジタル 教科書体 NP-R" panose="02020400000000000000" pitchFamily="18" charset="-128"/>
              </a:rPr>
              <a:t>月</a:t>
            </a:r>
            <a:r>
              <a:rPr lang="ja-JP" altLang="en-US" sz="1067" dirty="0">
                <a:latin typeface="UD デジタル 教科書体 NP-R" panose="02020400000000000000" pitchFamily="18" charset="-128"/>
                <a:ea typeface="UD デジタル 教科書体 NP-R" panose="02020400000000000000" pitchFamily="18" charset="-128"/>
              </a:rPr>
              <a:t>現在）」 </a:t>
            </a:r>
          </a:p>
        </p:txBody>
      </p:sp>
      <p:pic>
        <p:nvPicPr>
          <p:cNvPr id="2" name="図 1"/>
          <p:cNvPicPr>
            <a:picLocks noChangeAspect="1"/>
          </p:cNvPicPr>
          <p:nvPr/>
        </p:nvPicPr>
        <p:blipFill rotWithShape="1">
          <a:blip r:embed="rId2"/>
          <a:srcRect l="1" t="-1672" r="-1938" b="-302"/>
          <a:stretch/>
        </p:blipFill>
        <p:spPr>
          <a:xfrm>
            <a:off x="539552" y="1700808"/>
            <a:ext cx="8136904" cy="4248472"/>
          </a:xfrm>
          <a:prstGeom prst="rect">
            <a:avLst/>
          </a:prstGeom>
          <a:solidFill>
            <a:srgbClr val="FFFFFF"/>
          </a:solidFill>
        </p:spPr>
      </p:pic>
    </p:spTree>
    <p:extLst>
      <p:ext uri="{BB962C8B-B14F-4D97-AF65-F5344CB8AC3E}">
        <p14:creationId xmlns:p14="http://schemas.microsoft.com/office/powerpoint/2010/main" val="1089462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491546" y="927770"/>
            <a:ext cx="8328926" cy="3701363"/>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sp>
        <p:nvSpPr>
          <p:cNvPr id="9" name="正方形/長方形 8"/>
          <p:cNvSpPr/>
          <p:nvPr/>
        </p:nvSpPr>
        <p:spPr>
          <a:xfrm>
            <a:off x="442756" y="620688"/>
            <a:ext cx="5929444"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■最近における相続税の税率構造・基礎控除額の推移</a:t>
            </a:r>
          </a:p>
        </p:txBody>
      </p:sp>
      <p:cxnSp>
        <p:nvCxnSpPr>
          <p:cNvPr id="7" name="直線コネクタ 6"/>
          <p:cNvCxnSpPr/>
          <p:nvPr/>
        </p:nvCxnSpPr>
        <p:spPr>
          <a:xfrm>
            <a:off x="2267744" y="1042496"/>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8" name="直線コネクタ 7"/>
          <p:cNvCxnSpPr/>
          <p:nvPr/>
        </p:nvCxnSpPr>
        <p:spPr>
          <a:xfrm>
            <a:off x="3611893"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860032"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6077691"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7325829"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sp>
        <p:nvSpPr>
          <p:cNvPr id="15" name="正方形/長方形 14"/>
          <p:cNvSpPr/>
          <p:nvPr/>
        </p:nvSpPr>
        <p:spPr>
          <a:xfrm>
            <a:off x="640133" y="980728"/>
            <a:ext cx="288032" cy="3552395"/>
          </a:xfrm>
          <a:prstGeom prst="rect">
            <a:avLst/>
          </a:prstGeom>
        </p:spPr>
        <p:style>
          <a:lnRef idx="0">
            <a:schemeClr val="accent1"/>
          </a:lnRef>
          <a:fillRef idx="3">
            <a:schemeClr val="accent1"/>
          </a:fillRef>
          <a:effectRef idx="3">
            <a:schemeClr val="accent1"/>
          </a:effectRef>
          <a:fontRef idx="minor">
            <a:schemeClr val="lt1"/>
          </a:fontRef>
        </p:style>
        <p:txBody>
          <a:bodyPr rtlCol="0" anchor="t" anchorCtr="0"/>
          <a:lstStyle/>
          <a:p>
            <a:pPr algn="ctr"/>
            <a:r>
              <a:rPr kumimoji="1" lang="ja-JP" altLang="en-US" sz="1067" dirty="0">
                <a:latin typeface="HGSｺﾞｼｯｸM" panose="020B0600000000000000" pitchFamily="50" charset="-128"/>
                <a:ea typeface="HGSｺﾞｼｯｸM" panose="020B0600000000000000" pitchFamily="50" charset="-128"/>
              </a:rPr>
              <a:t>区分</a:t>
            </a: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r>
              <a:rPr kumimoji="1" lang="ja-JP" altLang="en-US" sz="1067" dirty="0">
                <a:latin typeface="HGSｺﾞｼｯｸM" panose="020B0600000000000000" pitchFamily="50" charset="-128"/>
                <a:ea typeface="HGSｺﾞｼｯｸM" panose="020B0600000000000000" pitchFamily="50" charset="-128"/>
              </a:rPr>
              <a:t>税率構造</a:t>
            </a:r>
            <a:endParaRPr kumimoji="1"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r>
              <a:rPr lang="ja-JP" altLang="en-US" sz="1067" dirty="0">
                <a:latin typeface="HGSｺﾞｼｯｸM" panose="020B0600000000000000" pitchFamily="50" charset="-128"/>
                <a:ea typeface="HGSｺﾞｼｯｸM" panose="020B0600000000000000" pitchFamily="50" charset="-128"/>
              </a:rPr>
              <a:t>基礎控除</a:t>
            </a:r>
            <a:endParaRPr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r>
              <a:rPr kumimoji="1" lang="ja-JP" altLang="en-US" sz="1067" dirty="0">
                <a:latin typeface="HGSｺﾞｼｯｸM" panose="020B0600000000000000" pitchFamily="50" charset="-128"/>
                <a:ea typeface="HGSｺﾞｼｯｸM" panose="020B0600000000000000" pitchFamily="50" charset="-128"/>
              </a:rPr>
              <a:t>地価公示</a:t>
            </a:r>
          </a:p>
        </p:txBody>
      </p:sp>
      <p:sp>
        <p:nvSpPr>
          <p:cNvPr id="16" name="正方形/長方形 15"/>
          <p:cNvSpPr/>
          <p:nvPr/>
        </p:nvSpPr>
        <p:spPr>
          <a:xfrm>
            <a:off x="971600" y="997285"/>
            <a:ext cx="7767047" cy="443176"/>
          </a:xfrm>
          <a:prstGeom prst="rect">
            <a:avLst/>
          </a:prstGeom>
          <a:solidFill>
            <a:schemeClr val="accent2">
              <a:lumMod val="40000"/>
              <a:lumOff val="60000"/>
              <a:alpha val="38000"/>
            </a:schemeClr>
          </a:solidFill>
        </p:spPr>
        <p:style>
          <a:lnRef idx="1">
            <a:schemeClr val="accent3"/>
          </a:lnRef>
          <a:fillRef idx="2">
            <a:schemeClr val="accent3"/>
          </a:fillRef>
          <a:effectRef idx="1">
            <a:schemeClr val="accent3"/>
          </a:effectRef>
          <a:fontRef idx="minor">
            <a:schemeClr val="dk1"/>
          </a:fontRef>
        </p:style>
        <p:txBody>
          <a:bodyPr rIns="0" rtlCol="0" anchor="ctr"/>
          <a:lstStyle/>
          <a:p>
            <a:pPr fontAlgn="ctr"/>
            <a:r>
              <a:rPr lang="ja-JP" altLang="en-US" sz="1067" dirty="0">
                <a:latin typeface="HGSｺﾞｼｯｸM" panose="020B0600000000000000" pitchFamily="50" charset="-128"/>
                <a:ea typeface="HGSｺﾞｼｯｸM" panose="020B0600000000000000" pitchFamily="50" charset="-128"/>
              </a:rPr>
              <a:t>　昭和</a:t>
            </a:r>
            <a:r>
              <a:rPr lang="en-US" altLang="ja-JP" sz="1067" dirty="0">
                <a:latin typeface="HGSｺﾞｼｯｸM" panose="020B0600000000000000" pitchFamily="50" charset="-128"/>
                <a:ea typeface="HGSｺﾞｼｯｸM" panose="020B0600000000000000" pitchFamily="50" charset="-128"/>
              </a:rPr>
              <a:t>63</a:t>
            </a:r>
            <a:r>
              <a:rPr lang="ja-JP" altLang="en-US" sz="1067" dirty="0">
                <a:latin typeface="HGSｺﾞｼｯｸM" panose="020B0600000000000000" pitchFamily="50" charset="-128"/>
                <a:ea typeface="HGSｺﾞｼｯｸM" panose="020B0600000000000000" pitchFamily="50" charset="-128"/>
              </a:rPr>
              <a:t>年</a:t>
            </a:r>
            <a:r>
              <a:rPr lang="en-US" altLang="ja-JP" sz="1067" dirty="0">
                <a:latin typeface="HGSｺﾞｼｯｸM" panose="020B0600000000000000" pitchFamily="50" charset="-128"/>
                <a:ea typeface="HGSｺﾞｼｯｸM" panose="020B0600000000000000" pitchFamily="50" charset="-128"/>
              </a:rPr>
              <a:t>12</a:t>
            </a:r>
            <a:r>
              <a:rPr lang="ja-JP" altLang="en-US" sz="1067" dirty="0">
                <a:latin typeface="HGSｺﾞｼｯｸM" panose="020B0600000000000000" pitchFamily="50" charset="-128"/>
                <a:ea typeface="HGSｺﾞｼｯｸM" panose="020B0600000000000000" pitchFamily="50" charset="-128"/>
              </a:rPr>
              <a:t>月　　昭和</a:t>
            </a:r>
            <a:r>
              <a:rPr lang="en-US" altLang="ja-JP" sz="1067" dirty="0">
                <a:latin typeface="HGSｺﾞｼｯｸM" panose="020B0600000000000000" pitchFamily="50" charset="-128"/>
                <a:ea typeface="HGSｺﾞｼｯｸM" panose="020B0600000000000000" pitchFamily="50" charset="-128"/>
              </a:rPr>
              <a:t>63</a:t>
            </a:r>
            <a:r>
              <a:rPr lang="ja-JP" altLang="en-US" sz="1067" dirty="0">
                <a:latin typeface="HGSｺﾞｼｯｸM" panose="020B0600000000000000" pitchFamily="50" charset="-128"/>
                <a:ea typeface="HGSｺﾞｼｯｸM" panose="020B0600000000000000" pitchFamily="50" charset="-128"/>
              </a:rPr>
              <a:t>年</a:t>
            </a:r>
            <a:r>
              <a:rPr lang="en-US" altLang="ja-JP" sz="1067" dirty="0">
                <a:latin typeface="HGSｺﾞｼｯｸM" panose="020B0600000000000000" pitchFamily="50" charset="-128"/>
                <a:ea typeface="HGSｺﾞｼｯｸM" panose="020B0600000000000000" pitchFamily="50" charset="-128"/>
              </a:rPr>
              <a:t>12</a:t>
            </a:r>
            <a:r>
              <a:rPr lang="ja-JP" altLang="en-US" sz="1067" dirty="0">
                <a:latin typeface="HGSｺﾞｼｯｸM" panose="020B0600000000000000" pitchFamily="50" charset="-128"/>
                <a:ea typeface="HGSｺﾞｼｯｸM" panose="020B0600000000000000" pitchFamily="50" charset="-128"/>
              </a:rPr>
              <a:t>月改正　　</a:t>
            </a:r>
            <a:r>
              <a:rPr lang="zh-TW" altLang="en-US" sz="1067" dirty="0">
                <a:latin typeface="HGSｺﾞｼｯｸM" panose="020B0600000000000000" pitchFamily="50" charset="-128"/>
                <a:ea typeface="HGSｺﾞｼｯｸM" panose="020B0600000000000000" pitchFamily="50" charset="-128"/>
              </a:rPr>
              <a:t>平成４年度改正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平成６年度改正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a:t>
            </a:r>
            <a:r>
              <a:rPr lang="en-US" altLang="zh-TW" sz="1067" dirty="0">
                <a:latin typeface="HGSｺﾞｼｯｸM" panose="020B0600000000000000" pitchFamily="50" charset="-128"/>
                <a:ea typeface="HGSｺﾞｼｯｸM" panose="020B0600000000000000" pitchFamily="50" charset="-128"/>
              </a:rPr>
              <a:t>15</a:t>
            </a:r>
            <a:r>
              <a:rPr lang="zh-TW" altLang="en-US" sz="1067" dirty="0">
                <a:latin typeface="HGSｺﾞｼｯｸM" panose="020B0600000000000000" pitchFamily="50" charset="-128"/>
                <a:ea typeface="HGSｺﾞｼｯｸM" panose="020B0600000000000000" pitchFamily="50" charset="-128"/>
              </a:rPr>
              <a:t>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a:t>
            </a:r>
            <a:r>
              <a:rPr lang="en-US" altLang="zh-TW" sz="1067" dirty="0">
                <a:latin typeface="HGSｺﾞｼｯｸM" panose="020B0600000000000000" pitchFamily="50" charset="-128"/>
                <a:ea typeface="HGSｺﾞｼｯｸM" panose="020B0600000000000000" pitchFamily="50" charset="-128"/>
              </a:rPr>
              <a:t>25</a:t>
            </a:r>
            <a:r>
              <a:rPr lang="zh-TW" altLang="en-US" sz="1067" dirty="0">
                <a:latin typeface="HGSｺﾞｼｯｸM" panose="020B0600000000000000" pitchFamily="50" charset="-128"/>
                <a:ea typeface="HGSｺﾞｼｯｸM" panose="020B0600000000000000" pitchFamily="50" charset="-128"/>
              </a:rPr>
              <a:t>年度</a:t>
            </a:r>
            <a:r>
              <a:rPr lang="zh-TW" altLang="en-US" sz="1067" dirty="0" smtClean="0">
                <a:latin typeface="HGSｺﾞｼｯｸM" panose="020B0600000000000000" pitchFamily="50" charset="-128"/>
                <a:ea typeface="HGSｺﾞｼｯｸM" panose="020B0600000000000000" pitchFamily="50" charset="-128"/>
              </a:rPr>
              <a:t>改正</a:t>
            </a:r>
            <a:r>
              <a:rPr lang="ja-JP" altLang="en-US" sz="700" dirty="0" smtClean="0">
                <a:latin typeface="HGSｺﾞｼｯｸM" panose="020B0600000000000000" pitchFamily="50" charset="-128"/>
                <a:ea typeface="HGSｺﾞｼｯｸM" panose="020B0600000000000000" pitchFamily="50" charset="-128"/>
              </a:rPr>
              <a:t>（現行）</a:t>
            </a:r>
            <a:endParaRPr lang="en-US" altLang="zh-TW" sz="700" dirty="0">
              <a:latin typeface="HGSｺﾞｼｯｸM" panose="020B0600000000000000" pitchFamily="50" charset="-128"/>
              <a:ea typeface="HGSｺﾞｼｯｸM" panose="020B0600000000000000" pitchFamily="50" charset="-128"/>
            </a:endParaRPr>
          </a:p>
          <a:p>
            <a:pPr fontAlgn="ctr"/>
            <a:r>
              <a:rPr lang="ja-JP" altLang="en-US" sz="1067" dirty="0">
                <a:latin typeface="HGSｺﾞｼｯｸM" panose="020B0600000000000000" pitchFamily="50" charset="-128"/>
                <a:ea typeface="HGSｺﾞｼｯｸM" panose="020B0600000000000000" pitchFamily="50" charset="-128"/>
              </a:rPr>
              <a:t>　　 改正前　　　   </a:t>
            </a:r>
            <a:r>
              <a:rPr lang="zh-TW" altLang="en-US" sz="667" dirty="0">
                <a:latin typeface="HGSｺﾞｼｯｸM" panose="020B0600000000000000" pitchFamily="50" charset="-128"/>
                <a:ea typeface="HGSｺﾞｼｯｸM" panose="020B0600000000000000" pitchFamily="50" charset="-128"/>
              </a:rPr>
              <a:t>（昭和</a:t>
            </a:r>
            <a:r>
              <a:rPr lang="en-US" altLang="zh-TW" sz="667" dirty="0">
                <a:latin typeface="HGSｺﾞｼｯｸM" panose="020B0600000000000000" pitchFamily="50" charset="-128"/>
                <a:ea typeface="HGSｺﾞｼｯｸM" panose="020B0600000000000000" pitchFamily="50" charset="-128"/>
              </a:rPr>
              <a:t>63</a:t>
            </a:r>
            <a:r>
              <a:rPr lang="zh-TW" altLang="en-US" sz="667" dirty="0">
                <a:latin typeface="HGSｺﾞｼｯｸM" panose="020B0600000000000000" pitchFamily="50" charset="-128"/>
                <a:ea typeface="HGSｺﾞｼｯｸM" panose="020B0600000000000000" pitchFamily="50" charset="-128"/>
              </a:rPr>
              <a:t>年１月１日以降適用）   </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（平成４年１月１日以降適用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ja-JP" altLang="en-US" sz="667" dirty="0">
                <a:latin typeface="HGSｺﾞｼｯｸM" panose="020B0600000000000000" pitchFamily="50" charset="-128"/>
                <a:ea typeface="HGSｺﾞｼｯｸM" panose="020B0600000000000000" pitchFamily="50" charset="-128"/>
              </a:rPr>
              <a:t>６</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en-US" altLang="ja-JP" sz="667" dirty="0">
                <a:latin typeface="HGSｺﾞｼｯｸM" panose="020B0600000000000000" pitchFamily="50" charset="-128"/>
                <a:ea typeface="HGSｺﾞｼｯｸM" panose="020B0600000000000000" pitchFamily="50" charset="-128"/>
              </a:rPr>
              <a:t>15</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en-US" altLang="ja-JP" sz="667" dirty="0">
                <a:latin typeface="HGSｺﾞｼｯｸM" panose="020B0600000000000000" pitchFamily="50" charset="-128"/>
                <a:ea typeface="HGSｺﾞｼｯｸM" panose="020B0600000000000000" pitchFamily="50" charset="-128"/>
              </a:rPr>
              <a:t>27</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endParaRPr lang="ja-JP" altLang="en-US" sz="667" dirty="0">
              <a:solidFill>
                <a:srgbClr val="000000"/>
              </a:solidFill>
              <a:latin typeface="HGSｺﾞｼｯｸM" panose="020B0600000000000000" pitchFamily="50" charset="-128"/>
              <a:ea typeface="HGSｺﾞｼｯｸM" panose="020B0600000000000000" pitchFamily="50" charset="-128"/>
            </a:endParaRPr>
          </a:p>
        </p:txBody>
      </p:sp>
      <p:sp>
        <p:nvSpPr>
          <p:cNvPr id="17" name="正方形/長方形 16"/>
          <p:cNvSpPr/>
          <p:nvPr/>
        </p:nvSpPr>
        <p:spPr>
          <a:xfrm>
            <a:off x="978965" y="1534536"/>
            <a:ext cx="7759682" cy="1019240"/>
          </a:xfrm>
          <a:prstGeom prst="rect">
            <a:avLst/>
          </a:prstGeom>
          <a:gradFill flip="none" rotWithShape="1">
            <a:gsLst>
              <a:gs pos="0">
                <a:srgbClr val="69E4FD">
                  <a:lumMod val="28000"/>
                  <a:lumOff val="72000"/>
                  <a:alpha val="44000"/>
                </a:srgbClr>
              </a:gs>
              <a:gs pos="56000">
                <a:srgbClr val="21D6E0">
                  <a:alpha val="51000"/>
                </a:srgbClr>
              </a:gs>
              <a:gs pos="79000">
                <a:srgbClr val="0087E6">
                  <a:alpha val="81000"/>
                </a:srgbClr>
              </a:gs>
              <a:gs pos="100000">
                <a:srgbClr val="005CBF">
                  <a:lumMod val="79000"/>
                  <a:lumOff val="21000"/>
                </a:srgbClr>
              </a:gs>
            </a:gsLst>
            <a:lin ang="5400000" scaled="1"/>
            <a:tileRect/>
          </a:gradFill>
        </p:spPr>
        <p:style>
          <a:lnRef idx="1">
            <a:schemeClr val="accent3"/>
          </a:lnRef>
          <a:fillRef idx="2">
            <a:schemeClr val="accent3"/>
          </a:fillRef>
          <a:effectRef idx="1">
            <a:schemeClr val="accent3"/>
          </a:effectRef>
          <a:fontRef idx="minor">
            <a:schemeClr val="dk1"/>
          </a:fontRef>
        </p:style>
        <p:txBody>
          <a:bodyPr lIns="0" rIns="0" rtlCol="0" anchor="t" anchorCtr="0"/>
          <a:lstStyle/>
          <a:p>
            <a:pPr algn="ctr" fontAlgn="ctr"/>
            <a:r>
              <a:rPr lang="ja-JP" altLang="en-US" sz="1067" dirty="0">
                <a:latin typeface="HGSｺﾞｼｯｸM" panose="020B0600000000000000" pitchFamily="50" charset="-128"/>
                <a:ea typeface="HGSｺﾞｼｯｸM" panose="020B0600000000000000" pitchFamily="50" charset="-128"/>
              </a:rPr>
              <a:t>５億円超　　　　　５億円超　　　　　</a:t>
            </a:r>
            <a:r>
              <a:rPr lang="en-US" altLang="ja-JP" sz="1067" dirty="0">
                <a:latin typeface="HGSｺﾞｼｯｸM" panose="020B0600000000000000" pitchFamily="50" charset="-128"/>
                <a:ea typeface="HGSｺﾞｼｯｸM" panose="020B0600000000000000" pitchFamily="50" charset="-128"/>
              </a:rPr>
              <a:t>10</a:t>
            </a:r>
            <a:r>
              <a:rPr lang="ja-JP" altLang="en-US" sz="1067" dirty="0">
                <a:latin typeface="HGSｺﾞｼｯｸM" panose="020B0600000000000000" pitchFamily="50" charset="-128"/>
                <a:ea typeface="HGSｺﾞｼｯｸM" panose="020B0600000000000000" pitchFamily="50" charset="-128"/>
              </a:rPr>
              <a:t>億円超　　　　　</a:t>
            </a:r>
            <a:r>
              <a:rPr lang="en-US" altLang="ja-JP" sz="1067" dirty="0">
                <a:latin typeface="HGSｺﾞｼｯｸM" panose="020B0600000000000000" pitchFamily="50" charset="-128"/>
                <a:ea typeface="HGSｺﾞｼｯｸM" panose="020B0600000000000000" pitchFamily="50" charset="-128"/>
              </a:rPr>
              <a:t>20</a:t>
            </a:r>
            <a:r>
              <a:rPr lang="ja-JP" altLang="en-US" sz="1067" dirty="0">
                <a:latin typeface="HGSｺﾞｼｯｸM" panose="020B0600000000000000" pitchFamily="50" charset="-128"/>
                <a:ea typeface="HGSｺﾞｼｯｸM" panose="020B0600000000000000" pitchFamily="50" charset="-128"/>
              </a:rPr>
              <a:t>億円超　　　　　 ３億円超　　　　　６億円超</a:t>
            </a:r>
            <a:br>
              <a:rPr lang="ja-JP" altLang="en-US"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（最高税率</a:t>
            </a:r>
            <a:r>
              <a:rPr lang="en-US" altLang="ja-JP" sz="1067" dirty="0">
                <a:latin typeface="HGSｺﾞｼｯｸM" panose="020B0600000000000000" pitchFamily="50" charset="-128"/>
                <a:ea typeface="HGSｺﾞｼｯｸM" panose="020B0600000000000000" pitchFamily="50" charset="-128"/>
              </a:rPr>
              <a:t>75</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50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55</a:t>
            </a:r>
            <a:r>
              <a:rPr lang="ja-JP" altLang="en-US" sz="1067" dirty="0">
                <a:latin typeface="HGSｺﾞｼｯｸM" panose="020B0600000000000000" pitchFamily="50" charset="-128"/>
                <a:ea typeface="HGSｺﾞｼｯｸM" panose="020B0600000000000000" pitchFamily="50" charset="-128"/>
              </a:rPr>
              <a:t>％）</a:t>
            </a: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algn="ctr" fontAlgn="ct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algn="ctr" fontAlgn="ct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fontAlgn="ct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14</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13</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13</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９段階　　　 　６段階　　　 　８段階</a:t>
            </a:r>
          </a:p>
        </p:txBody>
      </p:sp>
      <p:sp>
        <p:nvSpPr>
          <p:cNvPr id="18" name="正方形/長方形 17"/>
          <p:cNvSpPr/>
          <p:nvPr/>
        </p:nvSpPr>
        <p:spPr>
          <a:xfrm>
            <a:off x="981416" y="2649787"/>
            <a:ext cx="7757231" cy="993331"/>
          </a:xfrm>
          <a:prstGeom prst="rect">
            <a:avLst/>
          </a:prstGeom>
          <a:solidFill>
            <a:schemeClr val="accent2">
              <a:lumMod val="40000"/>
              <a:lumOff val="60000"/>
              <a:alpha val="38000"/>
            </a:schemeClr>
          </a:solidFill>
        </p:spPr>
        <p:style>
          <a:lnRef idx="1">
            <a:schemeClr val="accent3"/>
          </a:lnRef>
          <a:fillRef idx="2">
            <a:schemeClr val="accent3"/>
          </a:fillRef>
          <a:effectRef idx="1">
            <a:schemeClr val="accent3"/>
          </a:effectRef>
          <a:fontRef idx="minor">
            <a:schemeClr val="dk1"/>
          </a:fontRef>
        </p:style>
        <p:txBody>
          <a:bodyPr lIns="0" rIns="0" rtlCol="0" anchor="ctr" anchorCtr="0"/>
          <a:lstStyle/>
          <a:p>
            <a:pPr fontAlgn="ct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2,000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4,800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5,000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3,000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r>
            <a:br>
              <a:rPr lang="ja-JP" altLang="en-US"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　　　＋　　　　　　　　 ＋　　　　  　　　　＋　　　　 　　　 ＋　　　　　　　　　　　　　　　　　＋</a:t>
            </a:r>
            <a:endParaRPr lang="en-US" altLang="ja-JP" sz="1067" dirty="0">
              <a:latin typeface="HGSｺﾞｼｯｸM" panose="020B0600000000000000" pitchFamily="50" charset="-128"/>
              <a:ea typeface="HGSｺﾞｼｯｸM" panose="020B0600000000000000" pitchFamily="50" charset="-128"/>
            </a:endParaRPr>
          </a:p>
          <a:p>
            <a:pPr fontAlgn="ctr"/>
            <a:r>
              <a:rPr lang="ja-JP" altLang="en-US" sz="1067" dirty="0">
                <a:solidFill>
                  <a:srgbClr val="000000"/>
                </a:solidFill>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800</a:t>
            </a:r>
            <a:r>
              <a:rPr lang="zh-CN" altLang="en-US" sz="1067" dirty="0">
                <a:latin typeface="HGSｺﾞｼｯｸM" panose="020B0600000000000000" pitchFamily="50" charset="-128"/>
                <a:ea typeface="HGSｺﾞｼｯｸM" panose="020B0600000000000000" pitchFamily="50" charset="-128"/>
              </a:rPr>
              <a:t>万円　   </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950</a:t>
            </a:r>
            <a:r>
              <a:rPr lang="zh-CN" altLang="en-US" sz="1067" dirty="0">
                <a:latin typeface="HGSｺﾞｼｯｸM" panose="020B0600000000000000" pitchFamily="50" charset="-128"/>
                <a:ea typeface="HGSｺﾞｼｯｸM" panose="020B0600000000000000" pitchFamily="50" charset="-128"/>
              </a:rPr>
              <a:t>万円　</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1,000</a:t>
            </a:r>
            <a:r>
              <a:rPr lang="zh-CN" altLang="en-US" sz="1067" dirty="0">
                <a:latin typeface="HGSｺﾞｼｯｸM" panose="020B0600000000000000" pitchFamily="50" charset="-128"/>
                <a:ea typeface="HGSｺﾞｼｯｸM" panose="020B0600000000000000" pitchFamily="50" charset="-128"/>
              </a:rPr>
              <a:t>万円　 </a:t>
            </a:r>
            <a:r>
              <a:rPr lang="ja-JP" altLang="en-US" sz="1067" dirty="0">
                <a:latin typeface="HGSｺﾞｼｯｸM" panose="020B0600000000000000" pitchFamily="50" charset="-128"/>
                <a:ea typeface="HGSｺﾞｼｯｸM" panose="020B0600000000000000" pitchFamily="50" charset="-128"/>
              </a:rPr>
              <a:t>　　　　　    同左　　　　</a:t>
            </a:r>
            <a:r>
              <a:rPr lang="en-US" altLang="zh-CN" sz="1067" dirty="0">
                <a:latin typeface="HGSｺﾞｼｯｸM" panose="020B0600000000000000" pitchFamily="50" charset="-128"/>
                <a:ea typeface="HGSｺﾞｼｯｸM" panose="020B0600000000000000" pitchFamily="50" charset="-128"/>
              </a:rPr>
              <a:t>600</a:t>
            </a:r>
            <a:r>
              <a:rPr lang="zh-CN" altLang="en-US" sz="1067" dirty="0">
                <a:latin typeface="HGSｺﾞｼｯｸM" panose="020B0600000000000000" pitchFamily="50" charset="-128"/>
                <a:ea typeface="HGSｺﾞｼｯｸM" panose="020B0600000000000000" pitchFamily="50" charset="-128"/>
              </a:rPr>
              <a:t>万円</a:t>
            </a:r>
            <a:r>
              <a:rPr lang="en-US" altLang="zh-CN" sz="1067" dirty="0">
                <a:latin typeface="HGSｺﾞｼｯｸM" panose="020B0600000000000000" pitchFamily="50" charset="-128"/>
                <a:ea typeface="HGSｺﾞｼｯｸM" panose="020B0600000000000000" pitchFamily="50" charset="-128"/>
              </a:rPr>
              <a:t/>
            </a:r>
            <a:br>
              <a:rPr lang="en-US" altLang="zh-CN"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br>
              <a:rPr lang="zh-CN" altLang="en-US" sz="1067" dirty="0">
                <a:latin typeface="HGSｺﾞｼｯｸM" panose="020B0600000000000000" pitchFamily="50" charset="-128"/>
                <a:ea typeface="HGSｺﾞｼｯｸM" panose="020B0600000000000000" pitchFamily="50" charset="-128"/>
              </a:rPr>
            </a:br>
            <a:endParaRPr lang="zh-CN" altLang="en-US" sz="1067" dirty="0">
              <a:solidFill>
                <a:srgbClr val="000000"/>
              </a:solidFill>
              <a:latin typeface="HGSｺﾞｼｯｸM" panose="020B0600000000000000" pitchFamily="50" charset="-128"/>
              <a:ea typeface="HGSｺﾞｼｯｸM" panose="020B0600000000000000"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4046508753"/>
              </p:ext>
            </p:extLst>
          </p:nvPr>
        </p:nvGraphicFramePr>
        <p:xfrm>
          <a:off x="983019" y="3785358"/>
          <a:ext cx="7755627" cy="747766"/>
        </p:xfrm>
        <a:graphic>
          <a:graphicData uri="http://schemas.openxmlformats.org/drawingml/2006/table">
            <a:tbl>
              <a:tblPr>
                <a:tableStyleId>{5C22544A-7EE6-4342-B048-85BDC9FD1C3A}</a:tableStyleId>
              </a:tblPr>
              <a:tblGrid>
                <a:gridCol w="801757">
                  <a:extLst>
                    <a:ext uri="{9D8B030D-6E8A-4147-A177-3AD203B41FA5}">
                      <a16:colId xmlns:a16="http://schemas.microsoft.com/office/drawing/2014/main" val="20000"/>
                    </a:ext>
                  </a:extLst>
                </a:gridCol>
                <a:gridCol w="1175302">
                  <a:extLst>
                    <a:ext uri="{9D8B030D-6E8A-4147-A177-3AD203B41FA5}">
                      <a16:colId xmlns:a16="http://schemas.microsoft.com/office/drawing/2014/main" val="20001"/>
                    </a:ext>
                  </a:extLst>
                </a:gridCol>
                <a:gridCol w="1293978">
                  <a:extLst>
                    <a:ext uri="{9D8B030D-6E8A-4147-A177-3AD203B41FA5}">
                      <a16:colId xmlns:a16="http://schemas.microsoft.com/office/drawing/2014/main" val="20002"/>
                    </a:ext>
                  </a:extLst>
                </a:gridCol>
                <a:gridCol w="1273244">
                  <a:extLst>
                    <a:ext uri="{9D8B030D-6E8A-4147-A177-3AD203B41FA5}">
                      <a16:colId xmlns:a16="http://schemas.microsoft.com/office/drawing/2014/main" val="20003"/>
                    </a:ext>
                  </a:extLst>
                </a:gridCol>
                <a:gridCol w="1273244">
                  <a:extLst>
                    <a:ext uri="{9D8B030D-6E8A-4147-A177-3AD203B41FA5}">
                      <a16:colId xmlns:a16="http://schemas.microsoft.com/office/drawing/2014/main" val="20004"/>
                    </a:ext>
                  </a:extLst>
                </a:gridCol>
                <a:gridCol w="1938102">
                  <a:extLst>
                    <a:ext uri="{9D8B030D-6E8A-4147-A177-3AD203B41FA5}">
                      <a16:colId xmlns:a16="http://schemas.microsoft.com/office/drawing/2014/main" val="20005"/>
                    </a:ext>
                  </a:extLst>
                </a:gridCol>
              </a:tblGrid>
              <a:tr h="373883">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昭和</a:t>
                      </a:r>
                      <a:r>
                        <a:rPr lang="en-US" altLang="ja-JP" sz="1100" u="none" strike="noStrike" dirty="0">
                          <a:effectLst/>
                          <a:latin typeface="HGSｺﾞｼｯｸM" panose="020B0600000000000000" pitchFamily="50" charset="-128"/>
                          <a:ea typeface="HGSｺﾞｼｯｸM" panose="020B0600000000000000" pitchFamily="50" charset="-128"/>
                        </a:rPr>
                        <a:t>58</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昭和</a:t>
                      </a:r>
                      <a:r>
                        <a:rPr lang="en-US" altLang="ja-JP" sz="1100" u="none" strike="noStrike" dirty="0">
                          <a:effectLst/>
                          <a:latin typeface="HGSｺﾞｼｯｸM" panose="020B0600000000000000" pitchFamily="50" charset="-128"/>
                          <a:ea typeface="HGSｺﾞｼｯｸM" panose="020B0600000000000000" pitchFamily="50" charset="-128"/>
                        </a:rPr>
                        <a:t>62</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平成３年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平成５年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a:t>
                      </a:r>
                      <a:r>
                        <a:rPr lang="en-US" altLang="ja-JP" sz="1100" u="none" strike="noStrike" dirty="0">
                          <a:effectLst/>
                          <a:latin typeface="HGSｺﾞｼｯｸM" panose="020B0600000000000000" pitchFamily="50" charset="-128"/>
                          <a:ea typeface="HGSｺﾞｼｯｸM" panose="020B0600000000000000" pitchFamily="50" charset="-128"/>
                        </a:rPr>
                        <a:t>14</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l" fontAlgn="ctr"/>
                      <a:r>
                        <a:rPr lang="ja-JP" altLang="en-US" sz="1100" u="none" strike="noStrike" dirty="0">
                          <a:effectLst/>
                          <a:latin typeface="HGSｺﾞｼｯｸM" panose="020B0600000000000000" pitchFamily="50" charset="-128"/>
                          <a:ea typeface="HGSｺﾞｼｯｸM" panose="020B0600000000000000" pitchFamily="50" charset="-128"/>
                        </a:rPr>
                        <a:t>　　平成</a:t>
                      </a:r>
                      <a:r>
                        <a:rPr lang="en-US" altLang="ja-JP" sz="1100" u="none" strike="noStrike" dirty="0">
                          <a:effectLst/>
                          <a:latin typeface="HGSｺﾞｼｯｸM" panose="020B0600000000000000" pitchFamily="50" charset="-128"/>
                          <a:ea typeface="HGSｺﾞｼｯｸM" panose="020B0600000000000000" pitchFamily="50" charset="-128"/>
                        </a:rPr>
                        <a:t>25</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B w="12700" cap="flat" cmpd="sng" algn="ctr">
                      <a:solidFill>
                        <a:schemeClr val="bg1">
                          <a:lumMod val="50000"/>
                        </a:schemeClr>
                      </a:solidFill>
                      <a:prstDash val="dash"/>
                      <a:round/>
                      <a:headEnd type="none" w="med" len="med"/>
                      <a:tailEnd type="none" w="med" len="med"/>
                    </a:lnB>
                  </a:tcPr>
                </a:tc>
                <a:extLst>
                  <a:ext uri="{0D108BD9-81ED-4DB2-BD59-A6C34878D82A}">
                    <a16:rowId xmlns:a16="http://schemas.microsoft.com/office/drawing/2014/main" val="10000"/>
                  </a:ext>
                </a:extLst>
              </a:tr>
              <a:tr h="373883">
                <a:tc gridSpan="6">
                  <a:txBody>
                    <a:bodyPr/>
                    <a:lstStyle/>
                    <a:p>
                      <a:pPr algn="l" fontAlgn="ct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100</a:t>
                      </a:r>
                      <a:r>
                        <a:rPr lang="ja-JP" altLang="en-US" sz="1100" u="none" strike="noStrike" dirty="0">
                          <a:effectLst/>
                          <a:latin typeface="HGSｺﾞｼｯｸM" panose="020B0600000000000000" pitchFamily="50" charset="-128"/>
                          <a:ea typeface="HGSｺﾞｼｯｸM" panose="020B0600000000000000" pitchFamily="50" charset="-128"/>
                        </a:rPr>
                        <a:t>　  →　　</a:t>
                      </a:r>
                      <a:r>
                        <a:rPr lang="en-US" altLang="ja-JP" sz="1100" u="none" strike="noStrike" dirty="0">
                          <a:effectLst/>
                          <a:latin typeface="HGSｺﾞｼｯｸM" panose="020B0600000000000000" pitchFamily="50" charset="-128"/>
                          <a:ea typeface="HGSｺﾞｼｯｸM" panose="020B0600000000000000" pitchFamily="50" charset="-128"/>
                        </a:rPr>
                        <a:t>157.1</a:t>
                      </a:r>
                      <a:r>
                        <a:rPr lang="ja-JP" altLang="en-US" sz="1100" u="none" strike="noStrike" dirty="0">
                          <a:effectLst/>
                          <a:latin typeface="HGSｺﾞｼｯｸM" panose="020B0600000000000000" pitchFamily="50" charset="-128"/>
                          <a:ea typeface="HGSｺﾞｼｯｸM" panose="020B0600000000000000" pitchFamily="50" charset="-128"/>
                        </a:rPr>
                        <a:t>　　　→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336.8</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baseline="0" dirty="0" smtClean="0">
                          <a:effectLst/>
                          <a:latin typeface="HGSｺﾞｼｯｸM" panose="020B0600000000000000" pitchFamily="50" charset="-128"/>
                          <a:ea typeface="HGSｺﾞｼｯｸM" panose="020B0600000000000000" pitchFamily="50" charset="-128"/>
                        </a:rPr>
                        <a:t>   </a:t>
                      </a:r>
                      <a:r>
                        <a:rPr lang="ja-JP" altLang="en-US" sz="1100" u="none" strike="noStrike" dirty="0" smtClean="0">
                          <a:effectLst/>
                          <a:latin typeface="HGSｺﾞｼｯｸM" panose="020B0600000000000000" pitchFamily="50" charset="-128"/>
                          <a:ea typeface="HGSｺﾞｼｯｸM" panose="020B0600000000000000" pitchFamily="50" charset="-128"/>
                        </a:rPr>
                        <a:t>→</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244.1</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dirty="0" smtClean="0">
                          <a:effectLst/>
                          <a:latin typeface="HGSｺﾞｼｯｸM" panose="020B0600000000000000" pitchFamily="50" charset="-128"/>
                          <a:ea typeface="HGSｺﾞｼｯｸM" panose="020B0600000000000000" pitchFamily="50" charset="-128"/>
                        </a:rPr>
                        <a:t>→</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80.7</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69.6</a:t>
                      </a:r>
                      <a:endParaRPr lang="en-US" altLang="ja-JP"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T w="12700" cap="flat" cmpd="sng" algn="ctr">
                      <a:solidFill>
                        <a:schemeClr val="bg1">
                          <a:lumMod val="50000"/>
                        </a:schemeClr>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0" name="正方形/長方形 19"/>
          <p:cNvSpPr/>
          <p:nvPr/>
        </p:nvSpPr>
        <p:spPr>
          <a:xfrm>
            <a:off x="779576" y="4665330"/>
            <a:ext cx="7920883" cy="297517"/>
          </a:xfrm>
          <a:prstGeom prst="rect">
            <a:avLst/>
          </a:prstGeom>
          <a:solidFill>
            <a:schemeClr val="bg1">
              <a:alpha val="50000"/>
            </a:schemeClr>
          </a:solidFill>
        </p:spPr>
        <p:txBody>
          <a:bodyPr wrap="square">
            <a:spAutoFit/>
          </a:bodyPr>
          <a:lstStyle/>
          <a:p>
            <a:pPr marL="480403" indent="-480403"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出典：財務省ＨＰ「もっと知りたい税のこと（</a:t>
            </a:r>
            <a:r>
              <a:rPr lang="ja-JP" altLang="en-US" sz="1067" dirty="0" smtClean="0">
                <a:latin typeface="UD デジタル 教科書体 NP-R" panose="02020400000000000000" pitchFamily="18" charset="-128"/>
                <a:ea typeface="UD デジタル 教科書体 NP-R" panose="02020400000000000000" pitchFamily="18" charset="-128"/>
              </a:rPr>
              <a:t>令和４年６月</a:t>
            </a:r>
            <a:r>
              <a:rPr lang="ja-JP" altLang="en-US" sz="1067" dirty="0">
                <a:latin typeface="UD デジタル 教科書体 NP-R" panose="02020400000000000000" pitchFamily="18" charset="-128"/>
                <a:ea typeface="UD デジタル 教科書体 NP-R" panose="02020400000000000000" pitchFamily="18" charset="-128"/>
              </a:rPr>
              <a:t>）」を基に作成 </a:t>
            </a:r>
          </a:p>
        </p:txBody>
      </p:sp>
    </p:spTree>
    <p:extLst>
      <p:ext uri="{BB962C8B-B14F-4D97-AF65-F5344CB8AC3E}">
        <p14:creationId xmlns:p14="http://schemas.microsoft.com/office/powerpoint/2010/main" val="2682403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616247233"/>
              </p:ext>
            </p:extLst>
          </p:nvPr>
        </p:nvGraphicFramePr>
        <p:xfrm>
          <a:off x="411542" y="2204864"/>
          <a:ext cx="8320923" cy="576064"/>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576064">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784268563"/>
              </p:ext>
            </p:extLst>
          </p:nvPr>
        </p:nvGraphicFramePr>
        <p:xfrm>
          <a:off x="411542" y="2812735"/>
          <a:ext cx="8320923" cy="760281"/>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760281">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4" name="正方形/長方形 23"/>
          <p:cNvSpPr/>
          <p:nvPr/>
        </p:nvSpPr>
        <p:spPr>
          <a:xfrm>
            <a:off x="86827" y="3617629"/>
            <a:ext cx="8944995" cy="3195747"/>
          </a:xfrm>
          <a:prstGeom prst="rect">
            <a:avLst/>
          </a:prstGeom>
          <a:solidFill>
            <a:schemeClr val="bg1">
              <a:alpha val="50000"/>
            </a:schemeClr>
          </a:solidFill>
        </p:spPr>
        <p:txBody>
          <a:bodyPr wrap="square">
            <a:spAutoFit/>
          </a:bodyPr>
          <a:lstStyle/>
          <a:p>
            <a:pPr>
              <a:lnSpc>
                <a:spcPts val="2165"/>
              </a:lnSpc>
            </a:pPr>
            <a:r>
              <a:rPr lang="en-US" altLang="ja-JP" sz="1517" b="1" dirty="0">
                <a:latin typeface="UD デジタル 教科書体 NP-R" panose="02020400000000000000" pitchFamily="18" charset="-128"/>
                <a:ea typeface="UD デジタル 教科書体 NP-R" panose="02020400000000000000" pitchFamily="18" charset="-128"/>
              </a:rPr>
              <a:t>《</a:t>
            </a:r>
            <a:r>
              <a:rPr lang="ja-JP" altLang="en-US" sz="1517" b="1" dirty="0">
                <a:latin typeface="UD デジタル 教科書体 NP-R" panose="02020400000000000000" pitchFamily="18" charset="-128"/>
                <a:ea typeface="UD デジタル 教科書体 NP-R" panose="02020400000000000000" pitchFamily="18" charset="-128"/>
              </a:rPr>
              <a:t>租税法律主義の内容</a:t>
            </a:r>
            <a:r>
              <a:rPr lang="en-US" altLang="ja-JP" sz="1517" b="1" dirty="0">
                <a:latin typeface="UD デジタル 教科書体 NP-R" panose="02020400000000000000" pitchFamily="18" charset="-128"/>
                <a:ea typeface="UD デジタル 教科書体 NP-R" panose="02020400000000000000" pitchFamily="18" charset="-128"/>
              </a:rPr>
              <a:t>》</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（１）課税要件法定主義</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課税要件のすべてと租税の賦課・徴収の手続きは法律によって規定されなければならない。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（２）課税要件明確主義</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課税要件および租税の賦課・徴収の</a:t>
            </a:r>
            <a:r>
              <a:rPr lang="ja-JP" altLang="en-US" sz="1517" dirty="0" smtClean="0">
                <a:latin typeface="UD デジタル 教科書体 NP-R" panose="02020400000000000000" pitchFamily="18" charset="-128"/>
                <a:ea typeface="UD デジタル 教科書体 NP-R" panose="02020400000000000000" pitchFamily="18" charset="-128"/>
              </a:rPr>
              <a:t>手続きに</a:t>
            </a:r>
            <a:r>
              <a:rPr lang="ja-JP" altLang="en-US" sz="1517" dirty="0">
                <a:latin typeface="UD デジタル 教科書体 NP-R" panose="02020400000000000000" pitchFamily="18" charset="-128"/>
                <a:ea typeface="UD デジタル 教科書体 NP-R" panose="02020400000000000000" pitchFamily="18" charset="-128"/>
              </a:rPr>
              <a:t>関する定めを為す場合に、その定めはなるべく一義的で明確でなければならない。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（３）合法性の原則</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課税要件が充足されている限り、租税行政庁には租税の減免の自由</a:t>
            </a:r>
            <a:r>
              <a:rPr lang="ja-JP" altLang="en-US" sz="1517" dirty="0" smtClean="0">
                <a:latin typeface="UD デジタル 教科書体 NP-R" panose="02020400000000000000" pitchFamily="18" charset="-128"/>
                <a:ea typeface="UD デジタル 教科書体 NP-R" panose="02020400000000000000" pitchFamily="18" charset="-128"/>
              </a:rPr>
              <a:t>はなく</a:t>
            </a:r>
            <a:r>
              <a:rPr lang="ja-JP" altLang="en-US" sz="1517" dirty="0">
                <a:latin typeface="UD デジタル 教科書体 NP-R" panose="02020400000000000000" pitchFamily="18" charset="-128"/>
                <a:ea typeface="UD デジタル 教科書体 NP-R" panose="02020400000000000000" pitchFamily="18" charset="-128"/>
              </a:rPr>
              <a:t>、また租税を徴収しない自由もなく、法律で定めたとおりの税額を徴収しなければならない。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（４）手続的保障原則</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租税の賦課・徴収は公権力の行使であるから、それは適正な</a:t>
            </a:r>
            <a:r>
              <a:rPr lang="ja-JP" altLang="en-US" sz="1517" dirty="0" smtClean="0">
                <a:latin typeface="UD デジタル 教科書体 NP-R" panose="02020400000000000000" pitchFamily="18" charset="-128"/>
                <a:ea typeface="UD デジタル 教科書体 NP-R" panose="02020400000000000000" pitchFamily="18" charset="-128"/>
              </a:rPr>
              <a:t>手続きで</a:t>
            </a:r>
            <a:r>
              <a:rPr lang="ja-JP" altLang="en-US" sz="1517" dirty="0">
                <a:latin typeface="UD デジタル 教科書体 NP-R" panose="02020400000000000000" pitchFamily="18" charset="-128"/>
                <a:ea typeface="UD デジタル 教科書体 NP-R" panose="02020400000000000000" pitchFamily="18" charset="-128"/>
              </a:rPr>
              <a:t>行われなければならない。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sp>
        <p:nvSpPr>
          <p:cNvPr id="1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６．租税法の基本原則</a:t>
            </a:r>
          </a:p>
        </p:txBody>
      </p:sp>
      <p:sp>
        <p:nvSpPr>
          <p:cNvPr id="16" name="Text Box 559"/>
          <p:cNvSpPr txBox="1">
            <a:spLocks noChangeArrowheads="1"/>
          </p:cNvSpPr>
          <p:nvPr/>
        </p:nvSpPr>
        <p:spPr bwMode="auto">
          <a:xfrm>
            <a:off x="293688" y="908720"/>
            <a:ext cx="8497887" cy="639727"/>
          </a:xfrm>
          <a:prstGeom prst="rect">
            <a:avLst/>
          </a:prstGeom>
          <a:solidFill>
            <a:schemeClr val="accent3">
              <a:lumMod val="20000"/>
              <a:lumOff val="80000"/>
            </a:schemeClr>
          </a:solidFill>
          <a:ln>
            <a:noFill/>
          </a:ln>
        </p:spPr>
        <p:txBody>
          <a:bodyPr lIns="74295" tIns="8890" rIns="74295" bIns="889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教育を受けさせる義務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latin typeface="UD デジタル 教科書体 NP-R" panose="02020400000000000000" pitchFamily="18" charset="-128"/>
                <a:ea typeface="UD デジタル 教科書体 NP-R" panose="02020400000000000000" pitchFamily="18" charset="-128"/>
              </a:rPr>
              <a:t>勤労の義務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納税の義務</a:t>
            </a:r>
            <a:r>
              <a:rPr lang="ja-JP" altLang="en-US" sz="1600" dirty="0">
                <a:latin typeface="UD デジタル 教科書体 NP-R" panose="02020400000000000000" pitchFamily="18" charset="-128"/>
                <a:ea typeface="UD デジタル 教科書体 NP-R" panose="02020400000000000000" pitchFamily="18" charset="-128"/>
              </a:rPr>
              <a:t>」</a:t>
            </a:r>
            <a:endParaRPr lang="en-US" altLang="ja-JP" sz="1600" dirty="0">
              <a:latin typeface="UD デジタル 教科書体 NP-R" panose="02020400000000000000" pitchFamily="18" charset="-128"/>
              <a:ea typeface="UD デジタル 教科書体 NP-R" panose="02020400000000000000" pitchFamily="18" charset="-128"/>
            </a:endParaRPr>
          </a:p>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　　　（第</a:t>
            </a:r>
            <a:r>
              <a:rPr lang="en-US" altLang="ja-JP" sz="1600" dirty="0">
                <a:latin typeface="UD デジタル 教科書体 NP-R" panose="02020400000000000000" pitchFamily="18" charset="-128"/>
                <a:ea typeface="UD デジタル 教科書体 NP-R" panose="02020400000000000000" pitchFamily="18" charset="-128"/>
              </a:rPr>
              <a:t>26</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27</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条）</a:t>
            </a:r>
            <a:endParaRPr lang="ja-JP" altLang="ja-JP" sz="1600" dirty="0">
              <a:latin typeface="UD デジタル 教科書体 NP-R" panose="02020400000000000000" pitchFamily="18" charset="-128"/>
              <a:ea typeface="UD デジタル 教科書体 NP-R" panose="020204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507283245"/>
              </p:ext>
            </p:extLst>
          </p:nvPr>
        </p:nvGraphicFramePr>
        <p:xfrm>
          <a:off x="179512" y="476672"/>
          <a:ext cx="3591026" cy="37909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79090">
                <a:tc>
                  <a:txBody>
                    <a:bodyPr/>
                    <a:lstStyle/>
                    <a:p>
                      <a:r>
                        <a:rPr kumimoji="1" lang="zh-TW"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日本国憲法　三大義務</a:t>
                      </a:r>
                      <a:endPar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endParaRP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083421961"/>
              </p:ext>
            </p:extLst>
          </p:nvPr>
        </p:nvGraphicFramePr>
        <p:xfrm>
          <a:off x="179512" y="176963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租税</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法律主義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91036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9505" y="884970"/>
            <a:ext cx="8944995" cy="1785104"/>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・国　税</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国が賦課・徴収する租税</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・地方税</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地方公共団体が賦課・徴収する租税で、都道府県税と市町村民税に分かれます。</a:t>
            </a:r>
            <a:endParaRPr lang="en-US" altLang="ja-JP" sz="1517" dirty="0">
              <a:latin typeface="UD デジタル 教科書体 NP-R" panose="02020400000000000000" pitchFamily="18" charset="-128"/>
              <a:ea typeface="UD デジタル 教科書体 NP-R" panose="02020400000000000000" pitchFamily="18" charset="-128"/>
            </a:endParaRPr>
          </a:p>
          <a:p>
            <a:pPr>
              <a:lnSpc>
                <a:spcPts val="2165"/>
              </a:lnSpc>
            </a:pPr>
            <a:endParaRPr lang="ja-JP" altLang="en-US" sz="1517"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そのほか、国が徴収した租税を、財政力の均等化・補強のために地方公共団体に交付・譲与する地方交付税（所得税・酒税・法人税・たばこ税の一部）と地方譲与税（自動車重量税の一部）などがあります。</a:t>
            </a:r>
          </a:p>
        </p:txBody>
      </p:sp>
      <p:grpSp>
        <p:nvGrpSpPr>
          <p:cNvPr id="33" name="グループ化 32"/>
          <p:cNvGrpSpPr/>
          <p:nvPr/>
        </p:nvGrpSpPr>
        <p:grpSpPr>
          <a:xfrm>
            <a:off x="769588" y="2995706"/>
            <a:ext cx="8194900" cy="3740482"/>
            <a:chOff x="635928" y="4143189"/>
            <a:chExt cx="5673392" cy="2589563"/>
          </a:xfrm>
        </p:grpSpPr>
        <p:grpSp>
          <p:nvGrpSpPr>
            <p:cNvPr id="32" name="グループ化 31"/>
            <p:cNvGrpSpPr/>
            <p:nvPr/>
          </p:nvGrpSpPr>
          <p:grpSpPr>
            <a:xfrm>
              <a:off x="1556792" y="4519497"/>
              <a:ext cx="3960440" cy="1682914"/>
              <a:chOff x="1556792" y="4504257"/>
              <a:chExt cx="3960440" cy="1682914"/>
            </a:xfrm>
          </p:grpSpPr>
          <p:cxnSp>
            <p:nvCxnSpPr>
              <p:cNvPr id="6" name="直線コネクタ 5"/>
              <p:cNvCxnSpPr>
                <a:stCxn id="21" idx="3"/>
              </p:cNvCxnSpPr>
              <p:nvPr/>
            </p:nvCxnSpPr>
            <p:spPr>
              <a:xfrm flipV="1">
                <a:off x="1556792" y="5528658"/>
                <a:ext cx="28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844792" y="4507158"/>
                <a:ext cx="0" cy="16800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844792" y="4504257"/>
                <a:ext cx="35436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844792" y="6177136"/>
                <a:ext cx="367244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角丸四角形 1"/>
            <p:cNvSpPr/>
            <p:nvPr/>
          </p:nvSpPr>
          <p:spPr>
            <a:xfrm>
              <a:off x="5388456" y="4143189"/>
              <a:ext cx="920864" cy="2589563"/>
            </a:xfrm>
            <a:prstGeom prst="roundRect">
              <a:avLst/>
            </a:prstGeom>
          </p:spPr>
          <p:style>
            <a:lnRef idx="1">
              <a:schemeClr val="accent4"/>
            </a:lnRef>
            <a:fillRef idx="2">
              <a:schemeClr val="accent4"/>
            </a:fillRef>
            <a:effectRef idx="1">
              <a:schemeClr val="accent4"/>
            </a:effectRef>
            <a:fontRef idx="minor">
              <a:schemeClr val="dk1"/>
            </a:fontRef>
          </p:style>
          <p:txBody>
            <a:bodyPr lIns="0" rIns="0" rtlCol="0" anchor="ctr"/>
            <a:lstStyle/>
            <a:p>
              <a:pPr algn="ctr"/>
              <a:r>
                <a:rPr lang="zh-TW" altLang="en-US" sz="1590" dirty="0">
                  <a:latin typeface="UD デジタル 教科書体 NP-R" panose="02020400000000000000" pitchFamily="18" charset="-128"/>
                  <a:ea typeface="UD デジタル 教科書体 NP-R" panose="02020400000000000000" pitchFamily="18" charset="-128"/>
                </a:rPr>
                <a:t>施行規則</a:t>
              </a:r>
              <a:endParaRPr lang="en-US" altLang="zh-TW" sz="1590" dirty="0">
                <a:latin typeface="UD デジタル 教科書体 NP-R" panose="02020400000000000000" pitchFamily="18" charset="-128"/>
                <a:ea typeface="UD デジタル 教科書体 NP-R" panose="02020400000000000000" pitchFamily="18" charset="-128"/>
              </a:endParaRPr>
            </a:p>
            <a:p>
              <a:pPr algn="ctr"/>
              <a:endParaRPr lang="zh-TW" altLang="en-US" sz="1590" dirty="0">
                <a:latin typeface="UD デジタル 教科書体 NP-R" panose="02020400000000000000" pitchFamily="18" charset="-128"/>
                <a:ea typeface="UD デジタル 教科書体 NP-R" panose="02020400000000000000" pitchFamily="18" charset="-128"/>
              </a:endParaRPr>
            </a:p>
            <a:p>
              <a:pPr algn="ctr"/>
              <a:r>
                <a:rPr lang="zh-TW" altLang="en-US" sz="1590" dirty="0">
                  <a:latin typeface="UD デジタル 教科書体 NP-R" panose="02020400000000000000" pitchFamily="18" charset="-128"/>
                  <a:ea typeface="UD デジタル 教科書体 NP-R" panose="02020400000000000000" pitchFamily="18" charset="-128"/>
                </a:rPr>
                <a:t>（省令）</a:t>
              </a:r>
              <a:endParaRPr kumimoji="1" lang="ja-JP" altLang="en-US" sz="1590" dirty="0"/>
            </a:p>
          </p:txBody>
        </p:sp>
        <p:sp>
          <p:nvSpPr>
            <p:cNvPr id="19" name="角丸四角形 18"/>
            <p:cNvSpPr/>
            <p:nvPr/>
          </p:nvSpPr>
          <p:spPr>
            <a:xfrm>
              <a:off x="4053537" y="4143189"/>
              <a:ext cx="920864" cy="2589563"/>
            </a:xfrm>
            <a:prstGeom prst="roundRect">
              <a:avLst/>
            </a:prstGeom>
          </p:spPr>
          <p:style>
            <a:lnRef idx="1">
              <a:schemeClr val="accent4"/>
            </a:lnRef>
            <a:fillRef idx="2">
              <a:schemeClr val="accent4"/>
            </a:fillRef>
            <a:effectRef idx="1">
              <a:schemeClr val="accent4"/>
            </a:effectRef>
            <a:fontRef idx="minor">
              <a:schemeClr val="dk1"/>
            </a:fontRef>
          </p:style>
          <p:txBody>
            <a:bodyPr lIns="0" rIns="0" rtlCol="0" anchor="ctr"/>
            <a:lstStyle/>
            <a:p>
              <a:pPr algn="ctr"/>
              <a:r>
                <a:rPr lang="zh-CN" altLang="en-US" sz="1590" dirty="0">
                  <a:latin typeface="UD デジタル 教科書体 NP-R" panose="02020400000000000000" pitchFamily="18" charset="-128"/>
                  <a:ea typeface="UD デジタル 教科書体 NP-R" panose="02020400000000000000" pitchFamily="18" charset="-128"/>
                </a:rPr>
                <a:t>施行令</a:t>
              </a:r>
            </a:p>
            <a:p>
              <a:pPr algn="ctr"/>
              <a:endParaRPr lang="en-US" altLang="zh-CN" sz="1590" dirty="0">
                <a:latin typeface="UD デジタル 教科書体 NP-R" panose="02020400000000000000" pitchFamily="18" charset="-128"/>
                <a:ea typeface="UD デジタル 教科書体 NP-R" panose="02020400000000000000" pitchFamily="18" charset="-128"/>
              </a:endParaRPr>
            </a:p>
            <a:p>
              <a:pPr algn="ctr"/>
              <a:r>
                <a:rPr lang="zh-CN" altLang="en-US" sz="1590" dirty="0">
                  <a:latin typeface="UD デジタル 教科書体 NP-R" panose="02020400000000000000" pitchFamily="18" charset="-128"/>
                  <a:ea typeface="UD デジタル 教科書体 NP-R" panose="02020400000000000000" pitchFamily="18" charset="-128"/>
                </a:rPr>
                <a:t> （政令）</a:t>
              </a:r>
              <a:endParaRPr kumimoji="1" lang="ja-JP" altLang="en-US" sz="1590" dirty="0"/>
            </a:p>
          </p:txBody>
        </p:sp>
        <p:sp>
          <p:nvSpPr>
            <p:cNvPr id="20" name="角丸四角形 19"/>
            <p:cNvSpPr/>
            <p:nvPr/>
          </p:nvSpPr>
          <p:spPr>
            <a:xfrm>
              <a:off x="2220104" y="4143189"/>
              <a:ext cx="1408302" cy="749544"/>
            </a:xfrm>
            <a:prstGeom prst="roundRect">
              <a:avLst/>
            </a:prstGeom>
          </p:spPr>
          <p:style>
            <a:lnRef idx="1">
              <a:schemeClr val="accent3"/>
            </a:lnRef>
            <a:fillRef idx="2">
              <a:schemeClr val="accent3"/>
            </a:fillRef>
            <a:effectRef idx="1">
              <a:schemeClr val="accent3"/>
            </a:effectRef>
            <a:fontRef idx="minor">
              <a:schemeClr val="dk1"/>
            </a:fontRef>
          </p:style>
          <p:txBody>
            <a:bodyPr lIns="0" rIns="0" rtlCol="0" anchor="ctr"/>
            <a:lstStyle/>
            <a:p>
              <a:r>
                <a:rPr lang="zh-CN" altLang="en-US" sz="1300" dirty="0">
                  <a:latin typeface="UD デジタル 教科書体 NP-R" panose="02020400000000000000" pitchFamily="18" charset="-128"/>
                  <a:ea typeface="UD デジタル 教科書体 NP-R" panose="02020400000000000000" pitchFamily="18" charset="-128"/>
                </a:rPr>
                <a:t>＜通則＞</a:t>
              </a:r>
            </a:p>
            <a:p>
              <a:r>
                <a:rPr lang="zh-CN" altLang="en-US" sz="1300" dirty="0">
                  <a:latin typeface="UD デジタル 教科書体 NP-R" panose="02020400000000000000" pitchFamily="18" charset="-128"/>
                  <a:ea typeface="UD デジタル 教科書体 NP-R" panose="02020400000000000000" pitchFamily="18" charset="-128"/>
                </a:rPr>
                <a:t>国税通則法</a:t>
              </a:r>
            </a:p>
            <a:p>
              <a:r>
                <a:rPr lang="zh-CN" altLang="en-US" sz="1300" dirty="0">
                  <a:latin typeface="UD デジタル 教科書体 NP-R" panose="02020400000000000000" pitchFamily="18" charset="-128"/>
                  <a:ea typeface="UD デジタル 教科書体 NP-R" panose="02020400000000000000" pitchFamily="18" charset="-128"/>
                </a:rPr>
                <a:t>国税徴収法</a:t>
              </a:r>
            </a:p>
            <a:p>
              <a:r>
                <a:rPr lang="zh-CN" altLang="en-US" sz="1300" dirty="0">
                  <a:latin typeface="UD デジタル 教科書体 NP-R" panose="02020400000000000000" pitchFamily="18" charset="-128"/>
                  <a:ea typeface="UD デジタル 教科書体 NP-R" panose="02020400000000000000" pitchFamily="18" charset="-128"/>
                </a:rPr>
                <a:t>国税犯則取締法</a:t>
              </a:r>
              <a:r>
                <a:rPr lang="ja-JP" altLang="en-US" sz="1300" dirty="0">
                  <a:latin typeface="UD デジタル 教科書体 NP-R" panose="02020400000000000000" pitchFamily="18" charset="-128"/>
                  <a:ea typeface="UD デジタル 教科書体 NP-R" panose="02020400000000000000" pitchFamily="18" charset="-128"/>
                </a:rPr>
                <a:t>　　</a:t>
              </a:r>
              <a:r>
                <a:rPr lang="zh-CN" altLang="en-US" sz="1300" dirty="0">
                  <a:latin typeface="UD デジタル 教科書体 NP-R" panose="02020400000000000000" pitchFamily="18" charset="-128"/>
                  <a:ea typeface="UD デジタル 教科書体 NP-R" panose="02020400000000000000" pitchFamily="18" charset="-128"/>
                </a:rPr>
                <a:t>他</a:t>
              </a:r>
              <a:endParaRPr kumimoji="1" lang="ja-JP" altLang="en-US" sz="1300" dirty="0"/>
            </a:p>
          </p:txBody>
        </p:sp>
        <p:sp>
          <p:nvSpPr>
            <p:cNvPr id="21" name="角丸四角形 20"/>
            <p:cNvSpPr/>
            <p:nvPr/>
          </p:nvSpPr>
          <p:spPr>
            <a:xfrm>
              <a:off x="635928" y="5240626"/>
              <a:ext cx="920864" cy="64464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590" dirty="0">
                  <a:latin typeface="UD デジタル 教科書体 NP-R" panose="02020400000000000000" pitchFamily="18" charset="-128"/>
                  <a:ea typeface="UD デジタル 教科書体 NP-R" panose="02020400000000000000" pitchFamily="18" charset="-128"/>
                </a:rPr>
                <a:t>国税に関する法律</a:t>
              </a:r>
              <a:endParaRPr kumimoji="1" lang="ja-JP" altLang="en-US" sz="1590" dirty="0"/>
            </a:p>
          </p:txBody>
        </p:sp>
        <p:sp>
          <p:nvSpPr>
            <p:cNvPr id="22" name="角丸四角形 21"/>
            <p:cNvSpPr/>
            <p:nvPr/>
          </p:nvSpPr>
          <p:spPr>
            <a:xfrm>
              <a:off x="2220104" y="5169024"/>
              <a:ext cx="1408302" cy="1563727"/>
            </a:xfrm>
            <a:prstGeom prst="roundRect">
              <a:avLst/>
            </a:prstGeom>
          </p:spPr>
          <p:style>
            <a:lnRef idx="1">
              <a:schemeClr val="accent3"/>
            </a:lnRef>
            <a:fillRef idx="2">
              <a:schemeClr val="accent3"/>
            </a:fillRef>
            <a:effectRef idx="1">
              <a:schemeClr val="accent3"/>
            </a:effectRef>
            <a:fontRef idx="minor">
              <a:schemeClr val="dk1"/>
            </a:fontRef>
          </p:style>
          <p:txBody>
            <a:bodyPr lIns="0" rIns="0" rtlCol="0" anchor="ctr"/>
            <a:lstStyle/>
            <a:p>
              <a:r>
                <a:rPr lang="ja-JP" altLang="en-US" sz="1300" dirty="0">
                  <a:latin typeface="UD デジタル 教科書体 NP-R" panose="02020400000000000000" pitchFamily="18" charset="-128"/>
                  <a:ea typeface="UD デジタル 教科書体 NP-R" panose="02020400000000000000" pitchFamily="18" charset="-128"/>
                </a:rPr>
                <a:t>＜直接税＞ </a:t>
              </a:r>
            </a:p>
            <a:p>
              <a:r>
                <a:rPr lang="ja-JP" altLang="en-US" sz="1300" dirty="0">
                  <a:latin typeface="UD デジタル 教科書体 NP-R" panose="02020400000000000000" pitchFamily="18" charset="-128"/>
                  <a:ea typeface="UD デジタル 教科書体 NP-R" panose="02020400000000000000" pitchFamily="18" charset="-128"/>
                </a:rPr>
                <a:t>所得税法</a:t>
              </a:r>
            </a:p>
            <a:p>
              <a:r>
                <a:rPr lang="ja-JP" altLang="en-US" sz="1300" dirty="0">
                  <a:latin typeface="UD デジタル 教科書体 NP-R" panose="02020400000000000000" pitchFamily="18" charset="-128"/>
                  <a:ea typeface="UD デジタル 教科書体 NP-R" panose="02020400000000000000" pitchFamily="18" charset="-128"/>
                </a:rPr>
                <a:t>法人税法</a:t>
              </a:r>
            </a:p>
            <a:p>
              <a:r>
                <a:rPr lang="ja-JP" altLang="en-US" sz="1300" dirty="0">
                  <a:latin typeface="UD デジタル 教科書体 NP-R" panose="02020400000000000000" pitchFamily="18" charset="-128"/>
                  <a:ea typeface="UD デジタル 教科書体 NP-R" panose="02020400000000000000" pitchFamily="18" charset="-128"/>
                </a:rPr>
                <a:t>相続税法</a:t>
              </a:r>
            </a:p>
            <a:p>
              <a:r>
                <a:rPr lang="ja-JP" altLang="en-US" sz="1300" dirty="0">
                  <a:latin typeface="UD デジタル 教科書体 NP-R" panose="02020400000000000000" pitchFamily="18" charset="-128"/>
                  <a:ea typeface="UD デジタル 教科書体 NP-R" panose="02020400000000000000" pitchFamily="18" charset="-128"/>
                </a:rPr>
                <a:t>租税特別措置法　　他</a:t>
              </a:r>
              <a:endParaRPr lang="en-US" altLang="ja-JP" sz="1300" dirty="0">
                <a:latin typeface="UD デジタル 教科書体 NP-R" panose="02020400000000000000" pitchFamily="18" charset="-128"/>
                <a:ea typeface="UD デジタル 教科書体 NP-R" panose="02020400000000000000" pitchFamily="18" charset="-128"/>
              </a:endParaRPr>
            </a:p>
            <a:p>
              <a:endParaRPr lang="ja-JP" altLang="en-US" sz="1300" dirty="0">
                <a:latin typeface="UD デジタル 教科書体 NP-R" panose="02020400000000000000" pitchFamily="18" charset="-128"/>
                <a:ea typeface="UD デジタル 教科書体 NP-R" panose="02020400000000000000" pitchFamily="18" charset="-128"/>
              </a:endParaRPr>
            </a:p>
            <a:p>
              <a:r>
                <a:rPr lang="ja-JP" altLang="en-US" sz="1300" dirty="0">
                  <a:latin typeface="UD デジタル 教科書体 NP-R" panose="02020400000000000000" pitchFamily="18" charset="-128"/>
                  <a:ea typeface="UD デジタル 教科書体 NP-R" panose="02020400000000000000" pitchFamily="18" charset="-128"/>
                </a:rPr>
                <a:t>＜間接税＞</a:t>
              </a:r>
            </a:p>
            <a:p>
              <a:r>
                <a:rPr lang="ja-JP" altLang="en-US" sz="1300" dirty="0">
                  <a:latin typeface="UD デジタル 教科書体 NP-R" panose="02020400000000000000" pitchFamily="18" charset="-128"/>
                  <a:ea typeface="UD デジタル 教科書体 NP-R" panose="02020400000000000000" pitchFamily="18" charset="-128"/>
                </a:rPr>
                <a:t>消費税法</a:t>
              </a:r>
            </a:p>
            <a:p>
              <a:r>
                <a:rPr lang="ja-JP" altLang="en-US" sz="1300" dirty="0">
                  <a:latin typeface="UD デジタル 教科書体 NP-R" panose="02020400000000000000" pitchFamily="18" charset="-128"/>
                  <a:ea typeface="UD デジタル 教科書体 NP-R" panose="02020400000000000000" pitchFamily="18" charset="-128"/>
                </a:rPr>
                <a:t>個別間接税法（酒税法、たばこ税法など）</a:t>
              </a:r>
              <a:endParaRPr kumimoji="1" lang="ja-JP" altLang="en-US" sz="1300" dirty="0"/>
            </a:p>
          </p:txBody>
        </p:sp>
      </p:grpSp>
      <p:sp>
        <p:nvSpPr>
          <p:cNvPr id="16" name="Text Box 457"/>
          <p:cNvSpPr txBox="1">
            <a:spLocks noChangeArrowheads="1"/>
          </p:cNvSpPr>
          <p:nvPr/>
        </p:nvSpPr>
        <p:spPr bwMode="auto">
          <a:xfrm>
            <a:off x="229502" y="5800085"/>
            <a:ext cx="1836738" cy="941283"/>
          </a:xfrm>
          <a:prstGeom prst="rect">
            <a:avLst/>
          </a:prstGeom>
          <a:solidFill>
            <a:schemeClr val="bg1"/>
          </a:solidFill>
          <a:ln w="19050">
            <a:solidFill>
              <a:srgbClr val="FF66CC"/>
            </a:solidFill>
            <a:miter lim="800000"/>
            <a:headEnd/>
            <a:tailEnd/>
          </a:ln>
        </p:spPr>
        <p:txBody>
          <a:bodyPr lIns="74295" tIns="8890" rIns="74295" bIns="889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just" eaLnBrk="1" hangingPunct="1">
              <a:spcBef>
                <a:spcPct val="0"/>
              </a:spcBef>
              <a:buFontTx/>
              <a:buNone/>
            </a:pPr>
            <a:r>
              <a:rPr lang="ja-JP" altLang="en-US" sz="1200" dirty="0">
                <a:latin typeface="UD デジタル 教科書体 NP-R" panose="02020400000000000000" pitchFamily="18" charset="-128"/>
                <a:ea typeface="UD デジタル 教科書体 NP-R" panose="02020400000000000000" pitchFamily="18" charset="-128"/>
              </a:rPr>
              <a:t>地方税については、統一的な法典として「地方税法」（地方公共団体の課税権ないし準則を定める法律）があります。</a:t>
            </a:r>
            <a:endParaRPr lang="ja-JP" altLang="ja-JP" sz="1200" dirty="0">
              <a:latin typeface="UD デジタル 教科書体 NP-R" panose="02020400000000000000" pitchFamily="18" charset="-128"/>
              <a:ea typeface="UD デジタル 教科書体 NP-R" panose="02020400000000000000" pitchFamily="18" charset="-128"/>
            </a:endParaRPr>
          </a:p>
        </p:txBody>
      </p:sp>
      <p:sp>
        <p:nvSpPr>
          <p:cNvPr id="3" name="右矢印 2"/>
          <p:cNvSpPr/>
          <p:nvPr/>
        </p:nvSpPr>
        <p:spPr>
          <a:xfrm rot="2527828">
            <a:off x="1724370" y="4246193"/>
            <a:ext cx="685764" cy="2689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Text Box 457"/>
          <p:cNvSpPr txBox="1">
            <a:spLocks noChangeArrowheads="1"/>
          </p:cNvSpPr>
          <p:nvPr/>
        </p:nvSpPr>
        <p:spPr bwMode="auto">
          <a:xfrm>
            <a:off x="227606" y="2896195"/>
            <a:ext cx="1838633" cy="1495281"/>
          </a:xfrm>
          <a:prstGeom prst="rect">
            <a:avLst/>
          </a:prstGeom>
          <a:solidFill>
            <a:schemeClr val="bg1"/>
          </a:solidFill>
          <a:ln w="19050">
            <a:solidFill>
              <a:srgbClr val="0070C0"/>
            </a:solidFill>
            <a:miter lim="800000"/>
            <a:headEnd/>
            <a:tailEnd/>
          </a:ln>
        </p:spPr>
        <p:txBody>
          <a:bodyPr wrap="square" lIns="74295" tIns="8890" rIns="74295" bIns="889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just" eaLnBrk="1" hangingPunct="1">
              <a:spcBef>
                <a:spcPct val="0"/>
              </a:spcBef>
              <a:buFontTx/>
              <a:buNone/>
            </a:pPr>
            <a:r>
              <a:rPr lang="ja-JP" altLang="en-US" sz="1200" dirty="0">
                <a:latin typeface="UD デジタル 教科書体 NP-R" panose="02020400000000000000" pitchFamily="18" charset="-128"/>
                <a:ea typeface="UD デジタル 教科書体 NP-R" panose="02020400000000000000" pitchFamily="18" charset="-128"/>
              </a:rPr>
              <a:t>国税に関する法律には２種類あり、</a:t>
            </a:r>
            <a:endParaRPr lang="en-US" altLang="ja-JP" sz="1200" dirty="0">
              <a:latin typeface="UD デジタル 教科書体 NP-R" panose="02020400000000000000" pitchFamily="18" charset="-128"/>
              <a:ea typeface="UD デジタル 教科書体 NP-R" panose="02020400000000000000" pitchFamily="18" charset="-128"/>
            </a:endParaRPr>
          </a:p>
          <a:p>
            <a:pPr algn="just" eaLnBrk="1" hangingPunct="1">
              <a:spcBef>
                <a:spcPct val="0"/>
              </a:spcBef>
              <a:buFontTx/>
              <a:buNone/>
            </a:pPr>
            <a:r>
              <a:rPr lang="ja-JP" altLang="en-US" sz="1200" dirty="0">
                <a:latin typeface="UD デジタル 教科書体 NP-R" panose="02020400000000000000" pitchFamily="18" charset="-128"/>
                <a:ea typeface="UD デジタル 教科書体 NP-R" panose="02020400000000000000" pitchFamily="18" charset="-128"/>
              </a:rPr>
              <a:t>①租税法律関係に関する基本的事項及び各国税に共通の事項について定めている法律と、</a:t>
            </a:r>
            <a:endParaRPr lang="en-US" altLang="ja-JP" sz="1200" dirty="0">
              <a:latin typeface="UD デジタル 教科書体 NP-R" panose="02020400000000000000" pitchFamily="18" charset="-128"/>
              <a:ea typeface="UD デジタル 教科書体 NP-R" panose="02020400000000000000" pitchFamily="18" charset="-128"/>
            </a:endParaRPr>
          </a:p>
          <a:p>
            <a:pPr algn="just" eaLnBrk="1" hangingPunct="1">
              <a:spcBef>
                <a:spcPct val="0"/>
              </a:spcBef>
              <a:buFontTx/>
              <a:buNone/>
            </a:pPr>
            <a:r>
              <a:rPr lang="ja-JP" altLang="en-US" sz="1200" dirty="0">
                <a:latin typeface="UD デジタル 教科書体 NP-R" panose="02020400000000000000" pitchFamily="18" charset="-128"/>
                <a:ea typeface="UD デジタル 教科書体 NP-R" panose="02020400000000000000" pitchFamily="18" charset="-128"/>
              </a:rPr>
              <a:t>②それぞれの国税に関する法律があります。</a:t>
            </a:r>
            <a:endParaRPr lang="ja-JP" altLang="ja-JP" sz="1200" dirty="0">
              <a:latin typeface="UD デジタル 教科書体 NP-R" panose="02020400000000000000" pitchFamily="18" charset="-128"/>
              <a:ea typeface="UD デジタル 教科書体 NP-R" panose="02020400000000000000" pitchFamily="18" charset="-128"/>
            </a:endParaRPr>
          </a:p>
        </p:txBody>
      </p:sp>
      <p:sp>
        <p:nvSpPr>
          <p:cNvPr id="1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24" name="表 23"/>
          <p:cNvGraphicFramePr>
            <a:graphicFrameLocks noGrp="1"/>
          </p:cNvGraphicFramePr>
          <p:nvPr>
            <p:extLst>
              <p:ext uri="{D42A27DB-BD31-4B8C-83A1-F6EECF244321}">
                <p14:modId xmlns:p14="http://schemas.microsoft.com/office/powerpoint/2010/main" val="3236627843"/>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２．国税と地方税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843822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表 27"/>
          <p:cNvGraphicFramePr>
            <a:graphicFrameLocks noGrp="1"/>
          </p:cNvGraphicFramePr>
          <p:nvPr>
            <p:extLst>
              <p:ext uri="{D42A27DB-BD31-4B8C-83A1-F6EECF244321}">
                <p14:modId xmlns:p14="http://schemas.microsoft.com/office/powerpoint/2010/main" val="1587322088"/>
              </p:ext>
            </p:extLst>
          </p:nvPr>
        </p:nvGraphicFramePr>
        <p:xfrm>
          <a:off x="411542" y="912561"/>
          <a:ext cx="8320923" cy="864096"/>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条第１項　法の下の平等</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すべて国民は、法の下に平等であって、人種、信条、性別、社会的身分又は門地により、政治的、経済的又は社会的関係において、差別されない。</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4" name="正方形/長方形 13"/>
          <p:cNvSpPr/>
          <p:nvPr/>
        </p:nvSpPr>
        <p:spPr>
          <a:xfrm>
            <a:off x="99505" y="1848664"/>
            <a:ext cx="8944995" cy="2349361"/>
          </a:xfrm>
          <a:prstGeom prst="rect">
            <a:avLst/>
          </a:prstGeom>
          <a:solidFill>
            <a:schemeClr val="bg1">
              <a:alpha val="50000"/>
            </a:schemeClr>
          </a:solidFill>
        </p:spPr>
        <p:txBody>
          <a:bodyPr wrap="square">
            <a:spAutoFit/>
          </a:bodyPr>
          <a:lstStyle/>
          <a:p>
            <a:pPr>
              <a:lnSpc>
                <a:spcPts val="2165"/>
              </a:lnSpc>
            </a:pPr>
            <a:r>
              <a:rPr lang="ja-JP" altLang="en-US" sz="1517" b="1" dirty="0">
                <a:latin typeface="UD デジタル 教科書体 NP-R" panose="02020400000000000000" pitchFamily="18" charset="-128"/>
                <a:ea typeface="UD デジタル 教科書体 NP-R" panose="02020400000000000000" pitchFamily="18" charset="-128"/>
              </a:rPr>
              <a:t>担税力に即した課税</a:t>
            </a:r>
            <a:endParaRPr lang="en-US" altLang="ja-JP" sz="1517" b="1"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税負担は各人の担税力に応じて配分されるべきであるというものです。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担税力の</a:t>
            </a:r>
            <a:r>
              <a:rPr lang="ja-JP" altLang="en-US" sz="1517">
                <a:latin typeface="UD デジタル 教科書体 NP-R" panose="02020400000000000000" pitchFamily="18" charset="-128"/>
                <a:ea typeface="UD デジタル 教科書体 NP-R" panose="02020400000000000000" pitchFamily="18" charset="-128"/>
              </a:rPr>
              <a:t>基準</a:t>
            </a:r>
            <a:r>
              <a:rPr lang="ja-JP" altLang="en-US" sz="1517" smtClean="0">
                <a:latin typeface="UD デジタル 教科書体 NP-R" panose="02020400000000000000" pitchFamily="18" charset="-128"/>
                <a:ea typeface="UD デジタル 教科書体 NP-R" panose="02020400000000000000" pitchFamily="18" charset="-128"/>
              </a:rPr>
              <a:t>は＜</a:t>
            </a:r>
            <a:r>
              <a:rPr lang="ja-JP" altLang="en-US" sz="1517" dirty="0">
                <a:latin typeface="UD デジタル 教科書体 NP-R" panose="02020400000000000000" pitchFamily="18" charset="-128"/>
                <a:ea typeface="UD デジタル 教科書体 NP-R" panose="02020400000000000000" pitchFamily="18" charset="-128"/>
              </a:rPr>
              <a:t>所得・財産（</a:t>
            </a:r>
            <a:r>
              <a:rPr lang="ja-JP" altLang="en-US" sz="1517">
                <a:latin typeface="UD デジタル 教科書体 NP-R" panose="02020400000000000000" pitchFamily="18" charset="-128"/>
                <a:ea typeface="UD デジタル 教科書体 NP-R" panose="02020400000000000000" pitchFamily="18" charset="-128"/>
              </a:rPr>
              <a:t>資産</a:t>
            </a:r>
            <a:r>
              <a:rPr lang="ja-JP" altLang="en-US" sz="1517" smtClean="0">
                <a:latin typeface="UD デジタル 教科書体 NP-R" panose="02020400000000000000" pitchFamily="18" charset="-128"/>
                <a:ea typeface="UD デジタル 教科書体 NP-R" panose="02020400000000000000" pitchFamily="18" charset="-128"/>
              </a:rPr>
              <a:t>）・消費＞の三つで</a:t>
            </a:r>
            <a:r>
              <a:rPr lang="ja-JP" altLang="en-US" sz="1517" dirty="0">
                <a:latin typeface="UD デジタル 教科書体 NP-R" panose="02020400000000000000" pitchFamily="18" charset="-128"/>
                <a:ea typeface="UD デジタル 教科書体 NP-R" panose="02020400000000000000" pitchFamily="18" charset="-128"/>
              </a:rPr>
              <a:t>判定します。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⇒水平的公平と垂直的公平</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①水平的公平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等しい能力のある人には等しい負担を求める</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②垂直的公平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負担能力の大きい人により大きな負担をしてもらう</a:t>
            </a:r>
          </a:p>
          <a:p>
            <a:pPr marL="781875" indent="-781875">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 </a:t>
            </a:r>
            <a:r>
              <a:rPr lang="ja-JP" altLang="en-US" sz="1517" dirty="0">
                <a:latin typeface="UD デジタル 教科書体 NP-R" panose="02020400000000000000" pitchFamily="18" charset="-128"/>
                <a:ea typeface="UD デジタル 教科書体 NP-R" panose="02020400000000000000" pitchFamily="18" charset="-128"/>
              </a:rPr>
              <a:t>税負担は、所得税を中心にしながら、これに財産税及び消費税を適度に組み合わせ（タックス・ミックス）、バランスのとれた税制の構築が望ましい。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981484808"/>
              </p:ext>
            </p:extLst>
          </p:nvPr>
        </p:nvGraphicFramePr>
        <p:xfrm>
          <a:off x="411542" y="4921005"/>
          <a:ext cx="8320923" cy="615278"/>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615278">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92</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地方自治の基本原則</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地方公共団体の組織及び運営に関する事項は、地方自治の本旨に基いて、法律でこれを定める。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14228499"/>
              </p:ext>
            </p:extLst>
          </p:nvPr>
        </p:nvGraphicFramePr>
        <p:xfrm>
          <a:off x="411542" y="5589947"/>
          <a:ext cx="8320923" cy="86338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3389">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地方公共団体の権能</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地方公共団体は、その財産を管理し、事務を処理し、及び行政を執行する権能を有し、法律の範囲内で条例を制定することができる。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６．租税法の基本原則</a:t>
            </a:r>
          </a:p>
        </p:txBody>
      </p:sp>
      <p:graphicFrame>
        <p:nvGraphicFramePr>
          <p:cNvPr id="9" name="表 8"/>
          <p:cNvGraphicFramePr>
            <a:graphicFrameLocks noGrp="1"/>
          </p:cNvGraphicFramePr>
          <p:nvPr>
            <p:extLst>
              <p:ext uri="{D42A27DB-BD31-4B8C-83A1-F6EECF244321}">
                <p14:modId xmlns:p14="http://schemas.microsoft.com/office/powerpoint/2010/main" val="949582182"/>
              </p:ext>
            </p:extLst>
          </p:nvPr>
        </p:nvGraphicFramePr>
        <p:xfrm>
          <a:off x="179512" y="4671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 </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２．租税</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公平主義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012446526"/>
              </p:ext>
            </p:extLst>
          </p:nvPr>
        </p:nvGraphicFramePr>
        <p:xfrm>
          <a:off x="179512" y="450594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自主</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財政主義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869767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503768916"/>
              </p:ext>
            </p:extLst>
          </p:nvPr>
        </p:nvGraphicFramePr>
        <p:xfrm>
          <a:off x="432848" y="1072927"/>
          <a:ext cx="8320923" cy="1056500"/>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1008112">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納税者（企業や個人経営者）の依頼を受けて、所得税や法人税等の税務に関して申告を代理したり、書類作成や税務相談に</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応じたり、会計</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帳簿</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の記帳</a:t>
                      </a:r>
                      <a:r>
                        <a:rPr kumimoji="1" lang="ja-JP" altLang="en-US" sz="1400" b="0" smtClean="0">
                          <a:solidFill>
                            <a:schemeClr val="tx1"/>
                          </a:solidFill>
                          <a:latin typeface="UD デジタル 教科書体 NP-R" panose="02020400000000000000" pitchFamily="18" charset="-128"/>
                          <a:ea typeface="UD デジタル 教科書体 NP-R" panose="02020400000000000000" pitchFamily="18" charset="-128"/>
                        </a:rPr>
                        <a:t>を代行する</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のが税理士の主</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な仕事です</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税金関係の法律は、所得税法をはじめよく改正されるため、正確で迅速な税務処理を行う上で税理士の存在は不可欠です。</a:t>
                      </a:r>
                    </a:p>
                    <a:p>
                      <a:pPr marL="180975" indent="-180975">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■税務以外に経営のアドバイスを求められることもあります。</a:t>
                      </a:r>
                      <a:endPar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6" name="角丸四角形 5"/>
          <p:cNvSpPr/>
          <p:nvPr/>
        </p:nvSpPr>
        <p:spPr>
          <a:xfrm>
            <a:off x="349707" y="535689"/>
            <a:ext cx="8456251" cy="417595"/>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rPr>
              <a:t>税理士は、法律によって国から資格を与えられた税務に関するスペシャリストです。</a:t>
            </a:r>
            <a:endParaRPr kumimoji="1"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49960415"/>
              </p:ext>
            </p:extLst>
          </p:nvPr>
        </p:nvGraphicFramePr>
        <p:xfrm>
          <a:off x="159471" y="3068960"/>
          <a:ext cx="8885026" cy="720080"/>
        </p:xfrm>
        <a:graphic>
          <a:graphicData uri="http://schemas.openxmlformats.org/drawingml/2006/table">
            <a:tbl>
              <a:tblPr firstRow="1" bandRow="1">
                <a:effectLst/>
                <a:tableStyleId>{69012ECD-51FC-41F1-AA8D-1B2483CD663E}</a:tableStyleId>
              </a:tblPr>
              <a:tblGrid>
                <a:gridCol w="8885026">
                  <a:extLst>
                    <a:ext uri="{9D8B030D-6E8A-4147-A177-3AD203B41FA5}">
                      <a16:colId xmlns:a16="http://schemas.microsoft.com/office/drawing/2014/main" val="2266089354"/>
                    </a:ext>
                  </a:extLst>
                </a:gridCol>
              </a:tblGrid>
              <a:tr h="720080">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税理士法第１条（税理士の使命）</a:t>
                      </a:r>
                    </a:p>
                    <a:p>
                      <a:pPr marL="0" indent="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税理士は、税務に関する専門家として、独立した公正な立場において、申告納税制度の理念に</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そつて</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納税義務者の信頼にこたえ、租税に関する法令に規定された納税義務の適正な実現を図ることを使命とする。</a:t>
                      </a:r>
                    </a:p>
                  </a:txBody>
                  <a:tcPr marL="156000" marR="156000" marT="52000" marB="5200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389">
                        <a:alpha val="74902"/>
                      </a:srgbClr>
                    </a:solidFill>
                  </a:tcPr>
                </a:tc>
                <a:extLst>
                  <a:ext uri="{0D108BD9-81ED-4DB2-BD59-A6C34878D82A}">
                    <a16:rowId xmlns:a16="http://schemas.microsoft.com/office/drawing/2014/main" val="3506202754"/>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100970537"/>
              </p:ext>
            </p:extLst>
          </p:nvPr>
        </p:nvGraphicFramePr>
        <p:xfrm>
          <a:off x="159471" y="4005064"/>
          <a:ext cx="8885026" cy="273968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48233">
                  <a:extLst>
                    <a:ext uri="{9D8B030D-6E8A-4147-A177-3AD203B41FA5}">
                      <a16:colId xmlns:a16="http://schemas.microsoft.com/office/drawing/2014/main" val="3532593006"/>
                    </a:ext>
                  </a:extLst>
                </a:gridCol>
                <a:gridCol w="7136793">
                  <a:extLst>
                    <a:ext uri="{9D8B030D-6E8A-4147-A177-3AD203B41FA5}">
                      <a16:colId xmlns:a16="http://schemas.microsoft.com/office/drawing/2014/main" val="2247890250"/>
                    </a:ext>
                  </a:extLst>
                </a:gridCol>
              </a:tblGrid>
              <a:tr h="407389">
                <a:tc>
                  <a:txBody>
                    <a:bodyPr/>
                    <a:lstStyle/>
                    <a:p>
                      <a:pPr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）税務代理</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確定申告、青色申告の承認申請、税務署の更正・決定などに不服がある場合の申立て、税務調査の立会いなどについて代理をします。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34012173"/>
                  </a:ext>
                </a:extLst>
              </a:tr>
              <a:tr h="136784">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2</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）税務書類の作成</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確定申告書、青色申告の承認申請書、その他税務署などに提出する書類を納税者に代わって作成します。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16875537"/>
                  </a:ext>
                </a:extLst>
              </a:tr>
              <a:tr h="248790">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3</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）税務相談</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税金のことで困ったとき、分からないとき、知りたいとき相談に応じます。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938312462"/>
                  </a:ext>
                </a:extLst>
              </a:tr>
              <a:tr h="241576">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）会計業務</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税理士業務に付随して財務書類の作成、会計帳簿の記帳の代行、その他財務に関する業務を行います。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48511924"/>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5</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）補佐人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税理士は、税務訴訟において納税者の正当な権利、利益の救済を援助するため、補佐人として、弁護士である訴訟代理人とともに裁判所に出頭し、陳述（出廷陳述）します。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271441016"/>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）会計参与</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税理士は、会計参与として、取締役と共同して計算関係書類を作成し、中小会社の計算書類の記載の正確さに対する信頼を高めます。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85720502"/>
                  </a:ext>
                </a:extLst>
              </a:tr>
              <a:tr h="565987">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7</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）社会貢献</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独立した公正な立場で、税に関する専門的知識や経験を活かし社会貢献に努めています。「税を考える週間」や確定申告期間における税務支援、租税教育への積極的な取り組み、裁判所の民事・家事の調停制度や成年後見制度への参画等を行って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242088408"/>
                  </a:ext>
                </a:extLst>
              </a:tr>
            </a:tbl>
          </a:graphicData>
        </a:graphic>
      </p:graphicFrame>
      <p:sp>
        <p:nvSpPr>
          <p:cNvPr id="12"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７．税理士の役割</a:t>
            </a:r>
          </a:p>
        </p:txBody>
      </p:sp>
      <p:sp>
        <p:nvSpPr>
          <p:cNvPr id="13" name="Text Box 791"/>
          <p:cNvSpPr txBox="1">
            <a:spLocks noChangeArrowheads="1"/>
          </p:cNvSpPr>
          <p:nvPr/>
        </p:nvSpPr>
        <p:spPr bwMode="auto">
          <a:xfrm>
            <a:off x="827584" y="2420888"/>
            <a:ext cx="1646216" cy="432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lIns="74295" tIns="8890" rIns="74295" bIns="8890" anchor="ctr" upright="1"/>
          <a:lstStyle/>
          <a:p>
            <a:pPr algn="ctr">
              <a:spcAft>
                <a:spcPts val="0"/>
              </a:spcAft>
              <a:defRPr/>
            </a:pPr>
            <a:r>
              <a:rPr lang="ja-JP" altLang="en-US" sz="1600" b="1" kern="100" dirty="0">
                <a:latin typeface="UD デジタル 教科書体 NP-R" panose="02020400000000000000" pitchFamily="18" charset="-128"/>
                <a:ea typeface="UD デジタル 教科書体 NP-R" panose="02020400000000000000" pitchFamily="18" charset="-128"/>
                <a:cs typeface="Century"/>
              </a:rPr>
              <a:t>税理士制度</a:t>
            </a:r>
            <a:endParaRPr lang="ja-JP" sz="1600" b="1" kern="100" dirty="0">
              <a:latin typeface="UD デジタル 教科書体 NP-R" panose="02020400000000000000" pitchFamily="18" charset="-128"/>
              <a:ea typeface="UD デジタル 教科書体 NP-R" panose="02020400000000000000" pitchFamily="18" charset="-128"/>
              <a:cs typeface="Century"/>
            </a:endParaRPr>
          </a:p>
        </p:txBody>
      </p:sp>
      <p:sp>
        <p:nvSpPr>
          <p:cNvPr id="14" name="Rectangle 11"/>
          <p:cNvSpPr>
            <a:spLocks noChangeArrowheads="1"/>
          </p:cNvSpPr>
          <p:nvPr/>
        </p:nvSpPr>
        <p:spPr bwMode="auto">
          <a:xfrm>
            <a:off x="2549713" y="2348880"/>
            <a:ext cx="5885553" cy="646331"/>
          </a:xfrm>
          <a:prstGeom prst="rect">
            <a:avLst/>
          </a:prstGeom>
          <a:noFill/>
          <a:ln w="25400" cmpd="dbl">
            <a:solidFill>
              <a:schemeClr val="accent1">
                <a:lumMod val="50000"/>
              </a:schemeClr>
            </a:solidFill>
            <a:miter lim="800000"/>
            <a:headEnd/>
            <a:tailEnd/>
          </a:ln>
          <a:effectLst/>
        </p:spPr>
        <p:txBody>
          <a:bodyPr wrap="square" anchor="ctr">
            <a:spAutoFit/>
          </a:bodyPr>
          <a:lstStyle/>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17</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1942</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）年に税理士法の前身である「税務代理士法」が制定された。</a:t>
            </a:r>
            <a:endPar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26</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1951</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a:t>
            </a: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に税務代理士法を抜本的に見直した「</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税理士法」が制定され、今日に至っている。</a:t>
            </a:r>
            <a:endParaRPr 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p:txBody>
      </p:sp>
    </p:spTree>
    <p:extLst>
      <p:ext uri="{BB962C8B-B14F-4D97-AF65-F5344CB8AC3E}">
        <p14:creationId xmlns:p14="http://schemas.microsoft.com/office/powerpoint/2010/main" val="2652160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443542" y="908720"/>
            <a:ext cx="8256919" cy="2657138"/>
          </a:xfrm>
          <a:prstGeom prst="rect">
            <a:avLst/>
          </a:prstGeom>
          <a:solidFill>
            <a:schemeClr val="bg1">
              <a:alpha val="50000"/>
            </a:schemeClr>
          </a:solidFill>
        </p:spPr>
        <p:txBody>
          <a:bodyPr wrap="square">
            <a:spAutoFit/>
          </a:bodyPr>
          <a:lstStyle/>
          <a:p>
            <a:pPr marL="838083" indent="-838083">
              <a:lnSpc>
                <a:spcPts val="1999"/>
              </a:lnSpc>
            </a:pPr>
            <a:r>
              <a:rPr lang="ja-JP" altLang="en-US" sz="1400" b="1" dirty="0">
                <a:latin typeface="UD デジタル 教科書体 NP-R" panose="02020400000000000000" pitchFamily="18" charset="-128"/>
                <a:ea typeface="UD デジタル 教科書体 NP-R" panose="02020400000000000000" pitchFamily="18" charset="-128"/>
              </a:rPr>
              <a:t>・内国税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国税のうち、関税、とん税、特別とん税以外の</a:t>
            </a:r>
            <a:r>
              <a:rPr lang="ja-JP" altLang="en-US" sz="1400" dirty="0" smtClean="0">
                <a:latin typeface="UD デジタル 教科書体 NP-R" panose="02020400000000000000" pitchFamily="18" charset="-128"/>
                <a:ea typeface="UD デジタル 教科書体 NP-R" panose="02020400000000000000" pitchFamily="18" charset="-128"/>
              </a:rPr>
              <a:t>もの（</a:t>
            </a:r>
            <a:r>
              <a:rPr lang="ja-JP" altLang="en-US" sz="1400" dirty="0">
                <a:latin typeface="UD デジタル 教科書体 NP-R" panose="02020400000000000000" pitchFamily="18" charset="-128"/>
                <a:ea typeface="UD デジタル 教科書体 NP-R" panose="02020400000000000000" pitchFamily="18" charset="-128"/>
              </a:rPr>
              <a:t>国税庁が管轄する。「国税通則法」、「国税徴収法」及び「国税犯則取締法」を適用する</a:t>
            </a:r>
            <a:r>
              <a:rPr lang="ja-JP" altLang="en-US" sz="1400" dirty="0" smtClean="0">
                <a:latin typeface="UD デジタル 教科書体 NP-R" panose="02020400000000000000" pitchFamily="18" charset="-128"/>
                <a:ea typeface="UD デジタル 教科書体 NP-R" panose="02020400000000000000" pitchFamily="18" charset="-128"/>
              </a:rPr>
              <a:t>もの）</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b="1" dirty="0">
                <a:latin typeface="UD デジタル 教科書体 NP-R" panose="02020400000000000000" pitchFamily="18" charset="-128"/>
                <a:ea typeface="UD デジタル 教科書体 NP-R" panose="02020400000000000000" pitchFamily="18" charset="-128"/>
              </a:rPr>
              <a:t>・関　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外国からの輸入貨物に課される</a:t>
            </a:r>
            <a:r>
              <a:rPr lang="ja-JP" altLang="en-US" sz="1400" dirty="0" smtClean="0">
                <a:latin typeface="UD デジタル 教科書体 NP-R" panose="02020400000000000000" pitchFamily="18" charset="-128"/>
                <a:ea typeface="UD デジタル 教科書体 NP-R" panose="02020400000000000000" pitchFamily="18" charset="-128"/>
              </a:rPr>
              <a:t>もの（</a:t>
            </a:r>
            <a:r>
              <a:rPr lang="ja-JP" altLang="en-US" sz="1400" dirty="0">
                <a:latin typeface="UD デジタル 教科書体 NP-R" panose="02020400000000000000" pitchFamily="18" charset="-128"/>
                <a:ea typeface="UD デジタル 教科書体 NP-R" panose="02020400000000000000" pitchFamily="18" charset="-128"/>
              </a:rPr>
              <a:t>税関が賦課・徴収する。とん税、特別とん税も</a:t>
            </a:r>
            <a:r>
              <a:rPr lang="ja-JP" altLang="en-US" sz="1400" dirty="0" smtClean="0">
                <a:latin typeface="UD デジタル 教科書体 NP-R" panose="02020400000000000000" pitchFamily="18" charset="-128"/>
                <a:ea typeface="UD デジタル 教科書体 NP-R" panose="02020400000000000000" pitchFamily="18" charset="-128"/>
              </a:rPr>
              <a:t>同じ）。なお</a:t>
            </a:r>
            <a:r>
              <a:rPr lang="ja-JP" altLang="en-US" sz="1400" dirty="0">
                <a:latin typeface="UD デジタル 教科書体 NP-R" panose="02020400000000000000" pitchFamily="18" charset="-128"/>
                <a:ea typeface="UD デジタル 教科書体 NP-R" panose="02020400000000000000" pitchFamily="18" charset="-128"/>
              </a:rPr>
              <a:t>、我が国の関税率は以下の二つの方法に基づいて決められています。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（１）法律（「関税定率法」、「関税暫定措置法」）に基づいて定められている税率（国定税率</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596817" indent="-5968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（２） 条約（</a:t>
            </a:r>
            <a:r>
              <a:rPr lang="en-US" altLang="ja-JP" sz="1400" dirty="0">
                <a:latin typeface="UD デジタル 教科書体 NP-R" panose="02020400000000000000" pitchFamily="18" charset="-128"/>
                <a:ea typeface="UD デジタル 教科書体 NP-R" panose="02020400000000000000" pitchFamily="18" charset="-128"/>
              </a:rPr>
              <a:t>WTO</a:t>
            </a:r>
            <a:r>
              <a:rPr lang="ja-JP" altLang="en-US" sz="1400" dirty="0">
                <a:latin typeface="UD デジタル 教科書体 NP-R" panose="02020400000000000000" pitchFamily="18" charset="-128"/>
                <a:ea typeface="UD デジタル 教科書体 NP-R" panose="02020400000000000000" pitchFamily="18" charset="-128"/>
              </a:rPr>
              <a:t>協定）に基づいて定められる税率（協定税率、</a:t>
            </a:r>
            <a:r>
              <a:rPr lang="en-US" altLang="ja-JP" sz="1400" dirty="0">
                <a:latin typeface="UD デジタル 教科書体 NP-R" panose="02020400000000000000" pitchFamily="18" charset="-128"/>
                <a:ea typeface="UD デジタル 教科書体 NP-R" panose="02020400000000000000" pitchFamily="18" charset="-128"/>
              </a:rPr>
              <a:t>WTO</a:t>
            </a:r>
            <a:r>
              <a:rPr lang="ja-JP" altLang="en-US" sz="1400" dirty="0">
                <a:latin typeface="UD デジタル 教科書体 NP-R" panose="02020400000000000000" pitchFamily="18" charset="-128"/>
                <a:ea typeface="UD デジタル 教科書体 NP-R" panose="02020400000000000000" pitchFamily="18" charset="-128"/>
              </a:rPr>
              <a:t>譲許税率とも呼ばれます</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pPr marL="596817" indent="-596817">
              <a:lnSpc>
                <a:spcPts val="1999"/>
              </a:lnSpc>
            </a:pP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※WTO</a:t>
            </a:r>
            <a:r>
              <a:rPr lang="ja-JP" altLang="en-US" sz="1200" dirty="0">
                <a:latin typeface="UD デジタル 教科書体 NP-R" panose="02020400000000000000" pitchFamily="18" charset="-128"/>
                <a:ea typeface="UD デジタル 教科書体 NP-R" panose="02020400000000000000" pitchFamily="18" charset="-128"/>
              </a:rPr>
              <a:t>の協定上、</a:t>
            </a:r>
            <a:r>
              <a:rPr lang="en-US" altLang="ja-JP" sz="1200" dirty="0">
                <a:latin typeface="UD デジタル 教科書体 NP-R" panose="02020400000000000000" pitchFamily="18" charset="-128"/>
                <a:ea typeface="UD デジタル 教科書体 NP-R" panose="02020400000000000000" pitchFamily="18" charset="-128"/>
              </a:rPr>
              <a:t>WTO</a:t>
            </a:r>
            <a:r>
              <a:rPr lang="ja-JP" altLang="en-US" sz="1200" dirty="0">
                <a:latin typeface="UD デジタル 教科書体 NP-R" panose="02020400000000000000" pitchFamily="18" charset="-128"/>
                <a:ea typeface="UD デジタル 教科書体 NP-R" panose="02020400000000000000" pitchFamily="18" charset="-128"/>
              </a:rPr>
              <a:t>加盟国・地域に対して一定率以上の関税を課さないことを約束（譲許）して</a:t>
            </a:r>
            <a:r>
              <a:rPr lang="ja-JP" altLang="en-US" sz="1200" dirty="0" smtClean="0">
                <a:latin typeface="UD デジタル 教科書体 NP-R" panose="02020400000000000000" pitchFamily="18" charset="-128"/>
                <a:ea typeface="UD デジタル 教科書体 NP-R" panose="02020400000000000000" pitchFamily="18" charset="-128"/>
              </a:rPr>
              <a:t>います（</a:t>
            </a:r>
            <a:r>
              <a:rPr lang="ja-JP" altLang="en-US" sz="1200" dirty="0">
                <a:latin typeface="UD デジタル 教科書体 NP-R" panose="02020400000000000000" pitchFamily="18" charset="-128"/>
                <a:ea typeface="UD デジタル 教科書体 NP-R" panose="02020400000000000000" pitchFamily="18" charset="-128"/>
              </a:rPr>
              <a:t>関税法及び関税定率法を適用</a:t>
            </a:r>
            <a:r>
              <a:rPr lang="ja-JP" altLang="en-US" sz="1200" dirty="0" smtClean="0">
                <a:latin typeface="UD デジタル 教科書体 NP-R" panose="02020400000000000000" pitchFamily="18" charset="-128"/>
                <a:ea typeface="UD デジタル 教科書体 NP-R" panose="02020400000000000000" pitchFamily="18" charset="-128"/>
              </a:rPr>
              <a:t>）。</a:t>
            </a:r>
            <a:endParaRPr lang="ja-JP" altLang="en-US" sz="1200" dirty="0">
              <a:latin typeface="UD デジタル 教科書体 NP-R" panose="02020400000000000000" pitchFamily="18" charset="-128"/>
              <a:ea typeface="UD デジタル 教科書体 NP-R" panose="02020400000000000000" pitchFamily="18" charset="-128"/>
            </a:endParaRPr>
          </a:p>
        </p:txBody>
      </p:sp>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8" name="表 7"/>
          <p:cNvGraphicFramePr>
            <a:graphicFrameLocks noGrp="1"/>
          </p:cNvGraphicFramePr>
          <p:nvPr>
            <p:extLst>
              <p:ext uri="{D42A27DB-BD31-4B8C-83A1-F6EECF244321}">
                <p14:modId xmlns:p14="http://schemas.microsoft.com/office/powerpoint/2010/main" val="1346271696"/>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３．内国税と関税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192672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3542" y="908720"/>
            <a:ext cx="8256919" cy="5734903"/>
          </a:xfrm>
          <a:prstGeom prst="rect">
            <a:avLst/>
          </a:prstGeom>
          <a:solidFill>
            <a:srgbClr val="FFFFFF">
              <a:alpha val="50196"/>
            </a:srgbClr>
          </a:solidFill>
        </p:spPr>
        <p:txBody>
          <a:bodyPr wrap="square">
            <a:spAutoFit/>
          </a:bodyPr>
          <a:lstStyle/>
          <a:p>
            <a:pPr marL="838083" indent="-838083">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・直接税</a:t>
            </a:r>
            <a:r>
              <a:rPr lang="en-US" altLang="ja-JP" sz="1333" dirty="0">
                <a:latin typeface="UD デジタル 教科書体 NP-R" panose="02020400000000000000" pitchFamily="18" charset="-128"/>
                <a:ea typeface="UD デジタル 教科書体 NP-R" panose="02020400000000000000" pitchFamily="18" charset="-128"/>
              </a:rPr>
              <a:t>… </a:t>
            </a:r>
            <a:r>
              <a:rPr lang="ja-JP" altLang="en-US" sz="1333" dirty="0">
                <a:latin typeface="UD デジタル 教科書体 NP-R" panose="02020400000000000000" pitchFamily="18" charset="-128"/>
                <a:ea typeface="UD デジタル 教科書体 NP-R" panose="02020400000000000000" pitchFamily="18" charset="-128"/>
              </a:rPr>
              <a:t>所得や財産などの担税力を直接の標識（表現）と考えられるものを対象として課される租税。累進的といえます。</a:t>
            </a:r>
          </a:p>
          <a:p>
            <a:pPr marL="838083" indent="-838083">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・間接税</a:t>
            </a:r>
            <a:r>
              <a:rPr lang="en-US" altLang="ja-JP" sz="1333" dirty="0">
                <a:latin typeface="UD デジタル 教科書体 NP-R" panose="02020400000000000000" pitchFamily="18" charset="-128"/>
                <a:ea typeface="UD デジタル 教科書体 NP-R" panose="02020400000000000000" pitchFamily="18" charset="-128"/>
              </a:rPr>
              <a:t>… </a:t>
            </a:r>
            <a:r>
              <a:rPr lang="ja-JP" altLang="en-US" sz="1333" dirty="0">
                <a:latin typeface="UD デジタル 教科書体 NP-R" panose="02020400000000000000" pitchFamily="18" charset="-128"/>
                <a:ea typeface="UD デジタル 教科書体 NP-R" panose="02020400000000000000" pitchFamily="18" charset="-128"/>
              </a:rPr>
              <a:t>消費や取引など担税力を間接的に推定させる事実を対象として課される租税。比例的ないし逆進的といえます。</a:t>
            </a: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～我が国における直接税と間接税の割合～</a:t>
            </a: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　以前は、国税、地方税ともに直接税が中心と</a:t>
            </a:r>
            <a:r>
              <a:rPr lang="ja-JP" altLang="en-US" sz="1333" dirty="0" err="1">
                <a:latin typeface="UD デジタル 教科書体 NP-R" panose="02020400000000000000" pitchFamily="18" charset="-128"/>
                <a:ea typeface="UD デジタル 教科書体 NP-R" panose="02020400000000000000" pitchFamily="18" charset="-128"/>
              </a:rPr>
              <a:t>なっ</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ていましたが、近年、直接税と間接税の割合は均衡</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しつつあります。直接税と間接税の割合を直間比率</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といいます。</a:t>
            </a: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　直接税中心主義は、脱税の誘因になりやすいが、</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間接税は低所得者にとって、収入に対する負担の割</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合が高くなるという「</a:t>
            </a:r>
            <a:r>
              <a:rPr lang="ja-JP" altLang="en-US" sz="1333" b="1" dirty="0">
                <a:latin typeface="UD デジタル 教科書体 NP-R" panose="02020400000000000000" pitchFamily="18" charset="-128"/>
                <a:ea typeface="UD デジタル 教科書体 NP-R" panose="02020400000000000000" pitchFamily="18" charset="-128"/>
              </a:rPr>
              <a:t>逆進性</a:t>
            </a:r>
            <a:r>
              <a:rPr lang="ja-JP" altLang="en-US" sz="1333" dirty="0">
                <a:latin typeface="UD デジタル 教科書体 NP-R" panose="02020400000000000000" pitchFamily="18" charset="-128"/>
                <a:ea typeface="UD デジタル 教科書体 NP-R" panose="02020400000000000000" pitchFamily="18" charset="-128"/>
              </a:rPr>
              <a:t>」の問題があります。</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smtClean="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9" name="表 8"/>
          <p:cNvGraphicFramePr>
            <a:graphicFrameLocks noGrp="1"/>
          </p:cNvGraphicFramePr>
          <p:nvPr>
            <p:extLst>
              <p:ext uri="{D42A27DB-BD31-4B8C-83A1-F6EECF244321}">
                <p14:modId xmlns:p14="http://schemas.microsoft.com/office/powerpoint/2010/main" val="2458195256"/>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４．直接税と間接税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6" name="グラフ 5"/>
          <p:cNvGraphicFramePr/>
          <p:nvPr>
            <p:extLst>
              <p:ext uri="{D42A27DB-BD31-4B8C-83A1-F6EECF244321}">
                <p14:modId xmlns:p14="http://schemas.microsoft.com/office/powerpoint/2010/main" val="2631091958"/>
              </p:ext>
            </p:extLst>
          </p:nvPr>
        </p:nvGraphicFramePr>
        <p:xfrm>
          <a:off x="4747687" y="2118283"/>
          <a:ext cx="3888000" cy="388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extLst>
              <p:ext uri="{D42A27DB-BD31-4B8C-83A1-F6EECF244321}">
                <p14:modId xmlns:p14="http://schemas.microsoft.com/office/powerpoint/2010/main" val="661219404"/>
              </p:ext>
            </p:extLst>
          </p:nvPr>
        </p:nvGraphicFramePr>
        <p:xfrm>
          <a:off x="5684518" y="3131730"/>
          <a:ext cx="1944000" cy="1944000"/>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ボックス 19"/>
          <p:cNvSpPr txBox="1">
            <a:spLocks noChangeArrowheads="1"/>
          </p:cNvSpPr>
          <p:nvPr/>
        </p:nvSpPr>
        <p:spPr bwMode="auto">
          <a:xfrm>
            <a:off x="6021196" y="5744673"/>
            <a:ext cx="2646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lvl="0" defTabSz="914400" eaLnBrk="1" fontAlgn="base" hangingPunct="1">
              <a:spcBef>
                <a:spcPct val="0"/>
              </a:spcBef>
              <a:spcAft>
                <a:spcPct val="0"/>
              </a:spcAft>
              <a:buNone/>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令和５年度</a:t>
            </a:r>
            <a:r>
              <a:rPr lang="zh-CN" altLang="en-US" sz="1200" dirty="0">
                <a:solidFill>
                  <a:prstClr val="black"/>
                </a:solidFill>
                <a:latin typeface="HG丸ｺﾞｼｯｸM-PRO" panose="020F0600000000000000" pitchFamily="50" charset="-128"/>
                <a:ea typeface="HG丸ｺﾞｼｯｸM-PRO" panose="020F0600000000000000" pitchFamily="50" charset="-128"/>
              </a:rPr>
              <a:t>一般会計当初</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予算</a:t>
            </a:r>
            <a:r>
              <a:rPr lang="ja-JP" altLang="en-US" sz="1200" dirty="0">
                <a:solidFill>
                  <a:prstClr val="black"/>
                </a:solidFill>
                <a:latin typeface="HG丸ｺﾞｼｯｸM-PRO" panose="020F0600000000000000" pitchFamily="50" charset="-128"/>
                <a:ea typeface="HG丸ｺﾞｼｯｸM-PRO" panose="020F0600000000000000" pitchFamily="50" charset="-128"/>
              </a:rPr>
              <a:t>による</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5879605" y="3800673"/>
            <a:ext cx="1624164" cy="523220"/>
          </a:xfrm>
          <a:prstGeom prst="rect">
            <a:avLst/>
          </a:prstGeom>
          <a:no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間接税　</a:t>
            </a:r>
            <a:r>
              <a:rPr kumimoji="1" lang="ja-JP" altLang="en-US" sz="1400" b="1" i="0" u="none" strike="noStrike" kern="1200" cap="none" spc="0" normalizeH="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直接税</a:t>
            </a:r>
            <a:endParaRPr kumimoji="1" lang="en-US" altLang="ja-JP"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約</a:t>
            </a:r>
            <a:r>
              <a:rPr kumimoji="1" lang="en-US" altLang="ja-JP"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45</a:t>
            </a: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r>
              <a:rPr kumimoji="1" lang="ja-JP" altLang="en-US" sz="1400" b="1" noProof="0" dirty="0" smtClean="0">
                <a:solidFill>
                  <a:prstClr val="black"/>
                </a:solidFill>
                <a:latin typeface="HG丸ｺﾞｼｯｸM-PRO" panose="020F0600000000000000" pitchFamily="50" charset="-128"/>
                <a:ea typeface="HG丸ｺﾞｼｯｸM-PRO" panose="020F0600000000000000" pitchFamily="50" charset="-128"/>
              </a:rPr>
              <a:t>   </a:t>
            </a:r>
            <a:r>
              <a:rPr kumimoji="1" lang="ja-JP" altLang="en-US" sz="1400" b="1" dirty="0">
                <a:solidFill>
                  <a:prstClr val="black"/>
                </a:solidFill>
                <a:latin typeface="HG丸ｺﾞｼｯｸM-PRO" panose="020F0600000000000000" pitchFamily="50" charset="-128"/>
                <a:ea typeface="HG丸ｺﾞｼｯｸM-PRO" panose="020F0600000000000000" pitchFamily="50" charset="-128"/>
              </a:rPr>
              <a:t>約</a:t>
            </a:r>
            <a:r>
              <a:rPr kumimoji="1" lang="en-US" altLang="ja-JP"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55</a:t>
            </a: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endPar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4572000" y="6165304"/>
            <a:ext cx="4248472" cy="461665"/>
          </a:xfrm>
          <a:prstGeom prst="rect">
            <a:avLst/>
          </a:prstGeom>
          <a:noFill/>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計数</a:t>
            </a:r>
            <a:r>
              <a:rPr lang="ja-JP" altLang="en-US" sz="1200" dirty="0">
                <a:latin typeface="HG丸ｺﾞｼｯｸM-PRO" panose="020F0600000000000000" pitchFamily="50" charset="-128"/>
                <a:ea typeface="HG丸ｺﾞｼｯｸM-PRO" panose="020F0600000000000000" pitchFamily="50" charset="-128"/>
              </a:rPr>
              <a:t>については、それぞれ四捨五入によっているので</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端数</a:t>
            </a:r>
            <a:r>
              <a:rPr lang="ja-JP" altLang="en-US" sz="1200" dirty="0">
                <a:latin typeface="HG丸ｺﾞｼｯｸM-PRO" panose="020F0600000000000000" pitchFamily="50" charset="-128"/>
                <a:ea typeface="HG丸ｺﾞｼｯｸM-PRO" panose="020F0600000000000000" pitchFamily="50" charset="-128"/>
              </a:rPr>
              <a:t>に</a:t>
            </a:r>
            <a:r>
              <a:rPr lang="ja-JP" altLang="en-US" sz="1200" dirty="0" smtClean="0">
                <a:latin typeface="HG丸ｺﾞｼｯｸM-PRO" panose="020F0600000000000000" pitchFamily="50" charset="-128"/>
                <a:ea typeface="HG丸ｺﾞｼｯｸM-PRO" panose="020F0600000000000000" pitchFamily="50" charset="-128"/>
              </a:rPr>
              <a:t>おいて合計</a:t>
            </a:r>
            <a:r>
              <a:rPr lang="ja-JP" altLang="en-US" sz="1200" dirty="0">
                <a:latin typeface="HG丸ｺﾞｼｯｸM-PRO" panose="020F0600000000000000" pitchFamily="50" charset="-128"/>
                <a:ea typeface="HG丸ｺﾞｼｯｸM-PRO" panose="020F0600000000000000" pitchFamily="50" charset="-128"/>
              </a:rPr>
              <a:t>と</a:t>
            </a:r>
            <a:r>
              <a:rPr lang="ja-JP" altLang="en-US" sz="1200" dirty="0" smtClean="0">
                <a:latin typeface="HG丸ｺﾞｼｯｸM-PRO" panose="020F0600000000000000" pitchFamily="50" charset="-128"/>
                <a:ea typeface="HG丸ｺﾞｼｯｸM-PRO" panose="020F0600000000000000" pitchFamily="50" charset="-128"/>
              </a:rPr>
              <a:t>は合致</a:t>
            </a:r>
            <a:r>
              <a:rPr lang="ja-JP" altLang="en-US" sz="1200" dirty="0">
                <a:latin typeface="HG丸ｺﾞｼｯｸM-PRO" panose="020F0600000000000000" pitchFamily="50" charset="-128"/>
                <a:ea typeface="HG丸ｺﾞｼｯｸM-PRO" panose="020F0600000000000000" pitchFamily="50" charset="-128"/>
              </a:rPr>
              <a:t>しないものがある。</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5739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2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down)">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43542" y="920715"/>
            <a:ext cx="8448938" cy="4708981"/>
          </a:xfrm>
          <a:prstGeom prst="rect">
            <a:avLst/>
          </a:prstGeom>
          <a:solidFill>
            <a:schemeClr val="bg1">
              <a:alpha val="50000"/>
            </a:schemeClr>
          </a:solidFill>
        </p:spPr>
        <p:txBody>
          <a:bodyPr wrap="square">
            <a:spAutoFit/>
          </a:bodyPr>
          <a:lstStyle/>
          <a:p>
            <a:pPr marL="1077233" indent="-107723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① </a:t>
            </a:r>
            <a:r>
              <a:rPr lang="ja-JP" altLang="en-US" sz="1400" b="1" dirty="0">
                <a:latin typeface="UD デジタル 教科書体 NP-R" panose="02020400000000000000" pitchFamily="18" charset="-128"/>
                <a:ea typeface="UD デジタル 教科書体 NP-R" panose="02020400000000000000" pitchFamily="18" charset="-128"/>
              </a:rPr>
              <a:t>収得税</a:t>
            </a:r>
            <a:r>
              <a:rPr lang="en-US" altLang="ja-JP" sz="1400" b="1"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収入（貨幣またはそれに代わる経済価値の取得）を得ている事実に着目して課される租税で、以下の二つに分けられます。</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・所得税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所得を直接に対象。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例：所得税・法人税・</a:t>
            </a:r>
            <a:r>
              <a:rPr lang="ja-JP" altLang="en-US" sz="1400" dirty="0" smtClean="0">
                <a:latin typeface="UD デジタル 教科書体 NP-R" panose="02020400000000000000" pitchFamily="18" charset="-128"/>
                <a:ea typeface="UD デジタル 教科書体 NP-R" panose="02020400000000000000" pitchFamily="18" charset="-128"/>
              </a:rPr>
              <a:t>住民税など</a:t>
            </a:r>
            <a:r>
              <a:rPr lang="en-US" altLang="ja-JP"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・収益税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所有</a:t>
            </a:r>
            <a:r>
              <a:rPr lang="ja-JP" altLang="en-US" sz="1400" dirty="0" smtClean="0">
                <a:latin typeface="UD デジタル 教科書体 NP-R" panose="02020400000000000000" pitchFamily="18" charset="-128"/>
                <a:ea typeface="UD デジタル 教科書体 NP-R" panose="02020400000000000000" pitchFamily="18" charset="-128"/>
              </a:rPr>
              <a:t>する</a:t>
            </a:r>
            <a:r>
              <a:rPr lang="ja-JP" altLang="en-US" sz="1400" dirty="0">
                <a:latin typeface="UD デジタル 教科書体 NP-R" panose="02020400000000000000" pitchFamily="18" charset="-128"/>
                <a:ea typeface="UD デジタル 教科書体 NP-R" panose="02020400000000000000" pitchFamily="18" charset="-128"/>
              </a:rPr>
              <a:t>生産</a:t>
            </a:r>
            <a:r>
              <a:rPr lang="ja-JP" altLang="en-US" sz="1400" dirty="0" smtClean="0">
                <a:latin typeface="UD デジタル 教科書体 NP-R" panose="02020400000000000000" pitchFamily="18" charset="-128"/>
                <a:ea typeface="UD デジタル 教科書体 NP-R" panose="02020400000000000000" pitchFamily="18" charset="-128"/>
              </a:rPr>
              <a:t>要素（</a:t>
            </a:r>
            <a:r>
              <a:rPr lang="ja-JP" altLang="en-US" sz="1333" dirty="0" smtClean="0">
                <a:latin typeface="UD デジタル 教科書体 NP-R" panose="02020400000000000000" pitchFamily="18" charset="-128"/>
                <a:ea typeface="UD デジタル 教科書体 NP-R" panose="02020400000000000000" pitchFamily="18" charset="-128"/>
              </a:rPr>
              <a:t>事業など）から</a:t>
            </a:r>
            <a:r>
              <a:rPr lang="ja-JP" altLang="en-US" sz="1333" dirty="0">
                <a:latin typeface="UD デジタル 教科書体 NP-R" panose="02020400000000000000" pitchFamily="18" charset="-128"/>
                <a:ea typeface="UD デジタル 教科書体 NP-R" panose="02020400000000000000" pitchFamily="18" charset="-128"/>
              </a:rPr>
              <a:t>もたらされる収益を</a:t>
            </a:r>
            <a:r>
              <a:rPr lang="ja-JP" altLang="en-US" sz="1333" dirty="0" smtClean="0">
                <a:latin typeface="UD デジタル 教科書体 NP-R" panose="02020400000000000000" pitchFamily="18" charset="-128"/>
                <a:ea typeface="UD デジタル 教科書体 NP-R" panose="02020400000000000000" pitchFamily="18" charset="-128"/>
              </a:rPr>
              <a:t>対象。（例：事業税</a:t>
            </a:r>
            <a:r>
              <a:rPr lang="ja-JP" altLang="en-US" sz="1333" dirty="0">
                <a:latin typeface="UD デジタル 教科書体 NP-R" panose="02020400000000000000" pitchFamily="18" charset="-128"/>
                <a:ea typeface="UD デジタル 教科書体 NP-R" panose="02020400000000000000" pitchFamily="18" charset="-128"/>
              </a:rPr>
              <a:t>・鉱産税など</a:t>
            </a:r>
            <a:r>
              <a:rPr lang="en-US" altLang="ja-JP" sz="1333"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1310034" indent="-1310034">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② </a:t>
            </a:r>
            <a:r>
              <a:rPr lang="ja-JP" altLang="en-US" sz="1400" b="1" dirty="0">
                <a:latin typeface="UD デジタル 教科書体 NP-R" panose="02020400000000000000" pitchFamily="18" charset="-128"/>
                <a:ea typeface="UD デジタル 教科書体 NP-R" panose="02020400000000000000" pitchFamily="18" charset="-128"/>
              </a:rPr>
              <a:t>財産税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財産の所有という事実に着目して課される租税で、以下の二つに分かれます。</a:t>
            </a:r>
          </a:p>
          <a:p>
            <a:pPr marL="1553416" indent="-1553416">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・一般財産税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財産の全体または純資産を対象。</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・個別財産税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特定種類財産を対象。</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1076400" indent="-1076400">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③ </a:t>
            </a:r>
            <a:r>
              <a:rPr lang="ja-JP" altLang="en-US" sz="1400" b="1" dirty="0">
                <a:latin typeface="UD デジタル 教科書体 NP-R" panose="02020400000000000000" pitchFamily="18" charset="-128"/>
                <a:ea typeface="UD デジタル 教科書体 NP-R" panose="02020400000000000000" pitchFamily="18" charset="-128"/>
              </a:rPr>
              <a:t>消費税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物品またはサービスを購入・消費するという事実に着目して課される租税。日本で導入されている「消費税（消費税及び地方消費税）」は一般消費税に該当します。</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・直接消費税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消費行為そのものを直接対象。（例：ゴルフ場利用税・入湯税など）</a:t>
            </a:r>
          </a:p>
          <a:p>
            <a:pPr marL="1553416" indent="-1553416">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・間接消費税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製造業者や小売人によって納付された租税が物品・サービスの価格に含められる</a:t>
            </a:r>
            <a:r>
              <a:rPr lang="ja-JP" altLang="en-US" sz="1400" dirty="0" err="1" smtClean="0">
                <a:latin typeface="UD デジタル 教科書体 NP-R" panose="02020400000000000000" pitchFamily="18" charset="-128"/>
                <a:ea typeface="UD デジタル 教科書体 NP-R" panose="02020400000000000000" pitchFamily="18" charset="-128"/>
              </a:rPr>
              <a:t>こ</a:t>
            </a:r>
            <a:endParaRPr lang="en-US" altLang="ja-JP" sz="1400" dirty="0">
              <a:latin typeface="UD デジタル 教科書体 NP-R" panose="02020400000000000000" pitchFamily="18" charset="-128"/>
              <a:ea typeface="UD デジタル 教科書体 NP-R" panose="02020400000000000000" pitchFamily="18" charset="-128"/>
            </a:endParaRPr>
          </a:p>
          <a:p>
            <a:pPr marL="1553416" indent="-1553416">
              <a:lnSpc>
                <a:spcPts val="1999"/>
              </a:lnSpc>
            </a:pPr>
            <a:r>
              <a:rPr lang="ja-JP" altLang="en-US" sz="1400" dirty="0" smtClean="0">
                <a:latin typeface="UD デジタル 教科書体 NP-R" panose="02020400000000000000" pitchFamily="18" charset="-128"/>
                <a:ea typeface="UD デジタル 教科書体 NP-R" panose="02020400000000000000" pitchFamily="18" charset="-128"/>
              </a:rPr>
              <a:t>　　　　　　　　　 とで</a:t>
            </a:r>
            <a:r>
              <a:rPr lang="ja-JP" altLang="en-US" sz="1400" dirty="0">
                <a:latin typeface="UD デジタル 教科書体 NP-R" panose="02020400000000000000" pitchFamily="18" charset="-128"/>
                <a:ea typeface="UD デジタル 教科書体 NP-R" panose="02020400000000000000" pitchFamily="18" charset="-128"/>
              </a:rPr>
              <a:t>消費者に転嫁されるもの。 </a:t>
            </a:r>
            <a:r>
              <a:rPr lang="ja-JP" altLang="en-US" sz="1400" dirty="0" smtClean="0">
                <a:latin typeface="UD デジタル 教科書体 NP-R" panose="02020400000000000000" pitchFamily="18" charset="-128"/>
                <a:ea typeface="UD デジタル 教科書体 NP-R" panose="02020400000000000000" pitchFamily="18" charset="-128"/>
              </a:rPr>
              <a:t>以下</a:t>
            </a:r>
            <a:r>
              <a:rPr lang="ja-JP" altLang="en-US" sz="1400" dirty="0">
                <a:latin typeface="UD デジタル 教科書体 NP-R" panose="02020400000000000000" pitchFamily="18" charset="-128"/>
                <a:ea typeface="UD デジタル 教科書体 NP-R" panose="02020400000000000000" pitchFamily="18" charset="-128"/>
              </a:rPr>
              <a:t>の二つに分かれます。</a:t>
            </a:r>
          </a:p>
          <a:p>
            <a:pPr marL="2753400" indent="-12042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・個別消費税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物品・サービスの範囲により、特定の物品・サービスのみを対象</a:t>
            </a:r>
            <a:endParaRPr lang="en-US" altLang="ja-JP" sz="1400" dirty="0">
              <a:latin typeface="UD デジタル 教科書体 NP-R" panose="02020400000000000000" pitchFamily="18" charset="-128"/>
              <a:ea typeface="UD デジタル 教科書体 NP-R" panose="02020400000000000000" pitchFamily="18" charset="-128"/>
            </a:endParaRPr>
          </a:p>
          <a:p>
            <a:pPr marL="2753400" indent="-12042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・一般消費税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すべての物品・サービスを</a:t>
            </a:r>
            <a:r>
              <a:rPr lang="ja-JP" altLang="en-US" sz="1400" dirty="0" smtClean="0">
                <a:latin typeface="UD デジタル 教科書体 NP-R" panose="02020400000000000000" pitchFamily="18" charset="-128"/>
                <a:ea typeface="UD デジタル 教科書体 NP-R" panose="02020400000000000000" pitchFamily="18" charset="-128"/>
              </a:rPr>
              <a:t>対象</a:t>
            </a: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消費税）</a:t>
            </a:r>
            <a:endParaRPr lang="en-US" altLang="ja-JP" sz="1400" dirty="0">
              <a:latin typeface="UD デジタル 教科書体 NP-R" panose="02020400000000000000" pitchFamily="18" charset="-128"/>
              <a:ea typeface="UD デジタル 教科書体 NP-R" panose="02020400000000000000" pitchFamily="18" charset="-128"/>
            </a:endParaRPr>
          </a:p>
          <a:p>
            <a:pPr marL="1553416" indent="-4233">
              <a:lnSpc>
                <a:spcPts val="1999"/>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1077233" indent="-107723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④ </a:t>
            </a:r>
            <a:r>
              <a:rPr lang="ja-JP" altLang="en-US" sz="1400" b="1" dirty="0">
                <a:latin typeface="UD デジタル 教科書体 NP-R" panose="02020400000000000000" pitchFamily="18" charset="-128"/>
                <a:ea typeface="UD デジタル 教科書体 NP-R" panose="02020400000000000000" pitchFamily="18" charset="-128"/>
              </a:rPr>
              <a:t>流通税</a:t>
            </a:r>
            <a:r>
              <a:rPr lang="en-US" altLang="ja-JP" sz="1400" b="1"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権利の取得・移転等、取引に関する各種の事実的ないし法律的行為を対象とする租税。</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443542" y="6064066"/>
            <a:ext cx="8256919" cy="605294"/>
          </a:xfrm>
          <a:prstGeom prst="rect">
            <a:avLst/>
          </a:prstGeom>
          <a:solidFill>
            <a:schemeClr val="bg1">
              <a:alpha val="50000"/>
            </a:schemeClr>
          </a:solidFill>
        </p:spPr>
        <p:txBody>
          <a:bodyPr wrap="square">
            <a:spAutoFit/>
          </a:bodyPr>
          <a:lstStyle/>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普通税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使途を特定せず一般経費に充てる目的で課される</a:t>
            </a:r>
            <a:r>
              <a:rPr lang="ja-JP" altLang="en-US" sz="1400" dirty="0" smtClean="0">
                <a:latin typeface="UD デジタル 教科書体 NP-R" panose="02020400000000000000" pitchFamily="18" charset="-128"/>
                <a:ea typeface="UD デジタル 教科書体 NP-R" panose="02020400000000000000" pitchFamily="18" charset="-128"/>
              </a:rPr>
              <a:t>租税。</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目的税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最初から特定の経費に充てる目的で課される</a:t>
            </a:r>
            <a:r>
              <a:rPr lang="ja-JP" altLang="en-US" sz="1400" dirty="0" smtClean="0">
                <a:latin typeface="UD デジタル 教科書体 NP-R" panose="02020400000000000000" pitchFamily="18" charset="-128"/>
                <a:ea typeface="UD デジタル 教科書体 NP-R" panose="02020400000000000000" pitchFamily="18" charset="-128"/>
              </a:rPr>
              <a:t>租税</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13" name="表 12"/>
          <p:cNvGraphicFramePr>
            <a:graphicFrameLocks noGrp="1"/>
          </p:cNvGraphicFramePr>
          <p:nvPr>
            <p:extLst>
              <p:ext uri="{D42A27DB-BD31-4B8C-83A1-F6EECF244321}">
                <p14:modId xmlns:p14="http://schemas.microsoft.com/office/powerpoint/2010/main" val="2788524519"/>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５．収得税・財産税・消費税・流通税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836532352"/>
              </p:ext>
            </p:extLst>
          </p:nvPr>
        </p:nvGraphicFramePr>
        <p:xfrm>
          <a:off x="179512" y="5658068"/>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６．普通税と目的税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4082878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539552" y="6417384"/>
            <a:ext cx="8256917" cy="468000"/>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（注１） 特別控除は</a:t>
            </a:r>
            <a:r>
              <a:rPr lang="en-US" altLang="ja-JP" sz="1067" dirty="0">
                <a:latin typeface="UD デジタル 教科書体 NP-R" panose="02020400000000000000" pitchFamily="18" charset="-128"/>
                <a:ea typeface="UD デジタル 教科書体 NP-R" panose="02020400000000000000" pitchFamily="18" charset="-128"/>
              </a:rPr>
              <a:t>50</a:t>
            </a:r>
            <a:r>
              <a:rPr lang="ja-JP" altLang="en-US" sz="1067" dirty="0">
                <a:latin typeface="UD デジタル 教科書体 NP-R" panose="02020400000000000000" pitchFamily="18" charset="-128"/>
                <a:ea typeface="UD デジタル 教科書体 NP-R" panose="02020400000000000000" pitchFamily="18" charset="-128"/>
              </a:rPr>
              <a:t>万円限度。（注２）収用等、居住用財産の譲渡等の特別控除あり。　　　　</a:t>
            </a:r>
            <a:endParaRPr lang="en-US" altLang="ja-JP" sz="1067" dirty="0">
              <a:latin typeface="UD デジタル 教科書体 NP-R" panose="02020400000000000000" pitchFamily="18" charset="-128"/>
              <a:ea typeface="UD デジタル 教科書体 NP-R" panose="02020400000000000000" pitchFamily="18" charset="-128"/>
            </a:endParaRPr>
          </a:p>
          <a:p>
            <a:pPr marL="478285" indent="-478285"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出典：日税連「やさしい税金教室」</a:t>
            </a:r>
            <a:r>
              <a:rPr lang="ja-JP" altLang="en-US" sz="1067" dirty="0" smtClean="0">
                <a:latin typeface="UD デジタル 教科書体 NP-R" panose="02020400000000000000" pitchFamily="18" charset="-128"/>
                <a:ea typeface="UD デジタル 教科書体 NP-R" panose="02020400000000000000" pitchFamily="18" charset="-128"/>
              </a:rPr>
              <a:t>令和４年度版</a:t>
            </a:r>
            <a:endParaRPr lang="ja-JP" altLang="en-US" sz="1067" dirty="0">
              <a:latin typeface="UD デジタル 教科書体 NP-R" panose="02020400000000000000" pitchFamily="18" charset="-128"/>
              <a:ea typeface="UD デジタル 教科書体 NP-R" panose="02020400000000000000" pitchFamily="18" charset="-128"/>
            </a:endParaRP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13" name="表 12"/>
          <p:cNvGraphicFramePr>
            <a:graphicFrameLocks noGrp="1"/>
          </p:cNvGraphicFramePr>
          <p:nvPr>
            <p:extLst>
              <p:ext uri="{D42A27DB-BD31-4B8C-83A1-F6EECF244321}">
                <p14:modId xmlns:p14="http://schemas.microsoft.com/office/powerpoint/2010/main" val="557582121"/>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１．所得税の概要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176400" y="836712"/>
            <a:ext cx="8860095" cy="1544910"/>
          </a:xfrm>
          <a:prstGeom prst="rect">
            <a:avLst/>
          </a:prstGeom>
          <a:solidFill>
            <a:schemeClr val="bg1">
              <a:alpha val="50000"/>
            </a:schemeClr>
          </a:solidFill>
        </p:spPr>
        <p:txBody>
          <a:bodyPr wrap="square">
            <a:spAutoFit/>
          </a:bodyPr>
          <a:lstStyle/>
          <a:p>
            <a:pPr>
              <a:lnSpc>
                <a:spcPts val="1900"/>
              </a:lnSpc>
            </a:pPr>
            <a:r>
              <a:rPr lang="ja-JP" altLang="en-US" sz="1400" dirty="0">
                <a:latin typeface="UD デジタル 教科書体 NP-R" panose="02020400000000000000" pitchFamily="18" charset="-128"/>
                <a:ea typeface="UD デジタル 教科書体 NP-R" panose="02020400000000000000" pitchFamily="18" charset="-128"/>
              </a:rPr>
              <a:t>　個人に課税される税金であり、担税力の源泉を、所得、消費及び資産と区分した場合に、所得に対して課される税金で「直接税」に該当。日本の国税の中で最も重要なものの一つとされ、法人税と並び日本の租税体系の中心となる税金です。</a:t>
            </a:r>
          </a:p>
          <a:p>
            <a:pPr>
              <a:lnSpc>
                <a:spcPts val="1900"/>
              </a:lnSpc>
            </a:pPr>
            <a:r>
              <a:rPr lang="ja-JP" altLang="en-US" sz="1400" dirty="0">
                <a:latin typeface="UD デジタル 教科書体 NP-R" panose="02020400000000000000" pitchFamily="18" charset="-128"/>
                <a:ea typeface="UD デジタル 教科書体 NP-R" panose="02020400000000000000" pitchFamily="18" charset="-128"/>
              </a:rPr>
              <a:t>　所得は金銭だけでなく、「人が得た経済的利得」であり、物や権利も含まれ、具体的に所得を大きく分類すると</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smtClean="0">
                <a:latin typeface="UD デジタル 教科書体 NP-R" panose="02020400000000000000" pitchFamily="18" charset="-128"/>
                <a:ea typeface="UD デジタル 教科書体 NP-R" panose="02020400000000000000" pitchFamily="18" charset="-128"/>
              </a:rPr>
              <a:t>種類に</a:t>
            </a:r>
            <a:r>
              <a:rPr lang="ja-JP" altLang="en-US" sz="1400" dirty="0">
                <a:latin typeface="UD デジタル 教科書体 NP-R" panose="02020400000000000000" pitchFamily="18" charset="-128"/>
                <a:ea typeface="UD デジタル 教科書体 NP-R" panose="02020400000000000000" pitchFamily="18" charset="-128"/>
              </a:rPr>
              <a:t>分けられます。</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種類の所得は、一時所得および雑所得を除くと、①資産性所得、②資産勤労結合所得、③勤労所得に大別されます。</a:t>
            </a:r>
          </a:p>
        </p:txBody>
      </p:sp>
      <p:graphicFrame>
        <p:nvGraphicFramePr>
          <p:cNvPr id="12" name="表 11"/>
          <p:cNvGraphicFramePr>
            <a:graphicFrameLocks noGrp="1"/>
          </p:cNvGraphicFramePr>
          <p:nvPr>
            <p:extLst>
              <p:ext uri="{D42A27DB-BD31-4B8C-83A1-F6EECF244321}">
                <p14:modId xmlns:p14="http://schemas.microsoft.com/office/powerpoint/2010/main" val="3778355959"/>
              </p:ext>
            </p:extLst>
          </p:nvPr>
        </p:nvGraphicFramePr>
        <p:xfrm>
          <a:off x="231755" y="2359993"/>
          <a:ext cx="8566244" cy="620792"/>
        </p:xfrm>
        <a:graphic>
          <a:graphicData uri="http://schemas.openxmlformats.org/drawingml/2006/table">
            <a:tbl>
              <a:tblPr firstRow="1" firstCol="1" bandRow="1">
                <a:tableStyleId>{5C22544A-7EE6-4342-B048-85BDC9FD1C3A}</a:tableStyleId>
              </a:tblPr>
              <a:tblGrid>
                <a:gridCol w="3165818">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728018">
                  <a:extLst>
                    <a:ext uri="{9D8B030D-6E8A-4147-A177-3AD203B41FA5}">
                      <a16:colId xmlns:a16="http://schemas.microsoft.com/office/drawing/2014/main" val="20003"/>
                    </a:ext>
                  </a:extLst>
                </a:gridCol>
              </a:tblGrid>
              <a:tr h="228008">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①資産性所得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②資産勤労結合所得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③勤労所得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その他</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92784">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１．利子所得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２．配当所得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３．不動産所得</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４．山林所得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５．譲渡所得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６．事業所得</a:t>
                      </a:r>
                      <a:endParaRPr lang="en-US" altLang="ja-JP" sz="1100" b="0" kern="12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７．給与所得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８．退職所得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９．一時所得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en-US" altLang="ja-JP" sz="1100" b="0" kern="0" dirty="0">
                          <a:effectLst/>
                          <a:latin typeface="UD デジタル 教科書体 NP-R" panose="02020400000000000000" pitchFamily="18" charset="-128"/>
                          <a:ea typeface="UD デジタル 教科書体 NP-R" panose="02020400000000000000" pitchFamily="18" charset="-128"/>
                        </a:rPr>
                        <a:t>10</a:t>
                      </a:r>
                      <a:r>
                        <a:rPr lang="ja-JP" sz="1100" b="0" kern="0" dirty="0" err="1">
                          <a:effectLst/>
                          <a:latin typeface="UD デジタル 教科書体 NP-R" panose="02020400000000000000" pitchFamily="18" charset="-128"/>
                          <a:ea typeface="UD デジタル 教科書体 NP-R" panose="02020400000000000000" pitchFamily="18" charset="-128"/>
                        </a:rPr>
                        <a:t>．</a:t>
                      </a:r>
                      <a:r>
                        <a:rPr lang="ja-JP" sz="1100" b="0" kern="0" dirty="0">
                          <a:effectLst/>
                          <a:latin typeface="UD デジタル 教科書体 NP-R" panose="02020400000000000000" pitchFamily="18" charset="-128"/>
                          <a:ea typeface="UD デジタル 教科書体 NP-R" panose="02020400000000000000" pitchFamily="18" charset="-128"/>
                        </a:rPr>
                        <a:t>雑所得　</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629517428"/>
              </p:ext>
            </p:extLst>
          </p:nvPr>
        </p:nvGraphicFramePr>
        <p:xfrm>
          <a:off x="231755" y="3091872"/>
          <a:ext cx="8568953" cy="3577488"/>
        </p:xfrm>
        <a:graphic>
          <a:graphicData uri="http://schemas.openxmlformats.org/drawingml/2006/table">
            <a:tbl>
              <a:tblPr firstRow="1" firstCol="1" bandRow="1">
                <a:tableStyleId>{5C22544A-7EE6-4342-B048-85BDC9FD1C3A}</a:tableStyleId>
              </a:tblPr>
              <a:tblGrid>
                <a:gridCol w="1108435">
                  <a:extLst>
                    <a:ext uri="{9D8B030D-6E8A-4147-A177-3AD203B41FA5}">
                      <a16:colId xmlns:a16="http://schemas.microsoft.com/office/drawing/2014/main" val="20000"/>
                    </a:ext>
                  </a:extLst>
                </a:gridCol>
                <a:gridCol w="511585">
                  <a:extLst>
                    <a:ext uri="{9D8B030D-6E8A-4147-A177-3AD203B41FA5}">
                      <a16:colId xmlns:a16="http://schemas.microsoft.com/office/drawing/2014/main" val="20001"/>
                    </a:ext>
                  </a:extLst>
                </a:gridCol>
                <a:gridCol w="1350986">
                  <a:extLst>
                    <a:ext uri="{9D8B030D-6E8A-4147-A177-3AD203B41FA5}">
                      <a16:colId xmlns:a16="http://schemas.microsoft.com/office/drawing/2014/main" val="20002"/>
                    </a:ext>
                  </a:extLst>
                </a:gridCol>
                <a:gridCol w="1421482">
                  <a:extLst>
                    <a:ext uri="{9D8B030D-6E8A-4147-A177-3AD203B41FA5}">
                      <a16:colId xmlns:a16="http://schemas.microsoft.com/office/drawing/2014/main" val="20003"/>
                    </a:ext>
                  </a:extLst>
                </a:gridCol>
                <a:gridCol w="4176465">
                  <a:extLst>
                    <a:ext uri="{9D8B030D-6E8A-4147-A177-3AD203B41FA5}">
                      <a16:colId xmlns:a16="http://schemas.microsoft.com/office/drawing/2014/main" val="20004"/>
                    </a:ext>
                  </a:extLst>
                </a:gridCol>
              </a:tblGrid>
              <a:tr h="180629">
                <a:tc>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種類</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内容</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計算方法</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①利子所得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預貯金・国債などの利子の所得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収入金額＝所得金額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②配当所得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株式や出資の配当などの所得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収入金額－株式などを取得するための借入金の利子</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2"/>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③不動産所得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土地や建物を貸している場合の所得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④事業所得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商工業・農業などの事業をしている場合の所得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4"/>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⑤給与所得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給料・賃金・</a:t>
                      </a: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賞与</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 給与所得控除額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⑥退職所得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退職金・一時恩給などの所得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（収入金額－退職所得控除額）×１</a:t>
                      </a: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6"/>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⑦山林所得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山林の立木を売った場合の所得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7"/>
                  </a:ext>
                </a:extLst>
              </a:tr>
              <a:tr h="263299">
                <a:tc rowSpan="5">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⑧譲渡所得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rowSpan="2">
                  <a:txBody>
                    <a:bodyPr/>
                    <a:lstStyle/>
                    <a:p>
                      <a:pPr algn="ctr">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総合課税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rowSpan="2">
                  <a:txBody>
                    <a:bodyPr/>
                    <a:lstStyle/>
                    <a:p>
                      <a:pPr algn="l">
                        <a:lnSpc>
                          <a:spcPts val="1300"/>
                        </a:lnSpc>
                        <a:spcAft>
                          <a:spcPts val="0"/>
                        </a:spcAft>
                      </a:pP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ゴルフ会員権</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所有期間５年以下</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 </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8"/>
                  </a:ext>
                </a:extLst>
              </a:tr>
              <a:tr h="2819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所有期間５年超</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－特別控除額</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×1</a:t>
                      </a:r>
                      <a:r>
                        <a:rPr 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2</a:t>
                      </a: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9"/>
                  </a:ext>
                </a:extLst>
              </a:tr>
              <a:tr h="285602">
                <a:tc vMerge="1">
                  <a:txBody>
                    <a:bodyPr/>
                    <a:lstStyle/>
                    <a:p>
                      <a:endParaRPr kumimoji="1" lang="ja-JP" altLang="en-US"/>
                    </a:p>
                  </a:txBody>
                  <a:tcPr/>
                </a:tc>
                <a:tc rowSpan="3">
                  <a:txBody>
                    <a:bodyPr/>
                    <a:lstStyle/>
                    <a:p>
                      <a:pPr algn="ctr">
                        <a:lnSpc>
                          <a:spcPts val="1100"/>
                        </a:lnSpc>
                        <a:spcAft>
                          <a:spcPts val="0"/>
                        </a:spcAft>
                      </a:pPr>
                      <a:r>
                        <a:rPr lang="ja-JP" sz="1100" b="0" kern="0">
                          <a:solidFill>
                            <a:schemeClr val="tx1"/>
                          </a:solidFill>
                          <a:effectLst/>
                          <a:latin typeface="UD デジタル 教科書体 NP-R" panose="02020400000000000000" pitchFamily="18" charset="-128"/>
                          <a:ea typeface="UD デジタル 教科書体 NP-R" panose="02020400000000000000" pitchFamily="18" charset="-128"/>
                        </a:rPr>
                        <a:t>分離課税</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rowSpan="2">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土地や建物などを売った場合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所有期間５年以下</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　</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0"/>
                  </a:ext>
                </a:extLst>
              </a:tr>
              <a:tr h="28560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所有期間５年超</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marL="0" marR="0" lvl="0" indent="0" algn="l" defTabSz="457200" rtl="0" eaLnBrk="1" fontAlgn="auto" latinLnBrk="0" hangingPunct="1">
                        <a:lnSpc>
                          <a:spcPts val="11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endParaRPr lang="en-US" alt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1"/>
                  </a:ext>
                </a:extLst>
              </a:tr>
              <a:tr h="331354">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株式などを売った場合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申告分離課税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総収入金額－（取得費＋譲渡費用）</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2"/>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⑨一時所得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生命保険の満期一時金・立退料など一時的な所得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（総収入金額－収入を得るために</a:t>
                      </a:r>
                      <a:r>
                        <a:rPr lang="ja-JP" altLang="en-US" sz="800" b="0" kern="0" dirty="0">
                          <a:solidFill>
                            <a:schemeClr val="tx1"/>
                          </a:solidFill>
                          <a:effectLst/>
                          <a:latin typeface="UD デジタル 教科書体 NP-R" panose="02020400000000000000" pitchFamily="18" charset="-128"/>
                          <a:ea typeface="UD デジタル 教科書体 NP-R" panose="02020400000000000000" pitchFamily="18" charset="-128"/>
                        </a:rPr>
                        <a:t>支出した費用</a:t>
                      </a:r>
                      <a:r>
                        <a:rPr lang="en-US" sz="8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a:t>
                      </a:r>
                      <a:r>
                        <a:rPr lang="ja-JP"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8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3"/>
                  </a:ext>
                </a:extLst>
              </a:tr>
              <a:tr h="504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⑩雑所得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公的年金等・生命保険契約等に基づく</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年金</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・副業に係る所得・仮想通貨取引で得た利益</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など</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①～⑨以外の所得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a:t>
                      </a: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金</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額－必要経費又は公的年金等控除額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608381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88171" y="2771443"/>
            <a:ext cx="4399853" cy="29751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a:t>
            </a:r>
            <a:r>
              <a:rPr lang="ja-JP" altLang="en-US" sz="1067" dirty="0" smtClean="0">
                <a:latin typeface="UD デジタル 教科書体 NP-R" panose="02020400000000000000" pitchFamily="18" charset="-128"/>
                <a:ea typeface="UD デジタル 教科書体 NP-R" panose="02020400000000000000" pitchFamily="18" charset="-128"/>
              </a:rPr>
              <a:t>）昭和</a:t>
            </a:r>
            <a:r>
              <a:rPr lang="en-US" altLang="ja-JP" sz="1067" dirty="0" smtClean="0">
                <a:latin typeface="UD デジタル 教科書体 NP-R" panose="02020400000000000000" pitchFamily="18" charset="-128"/>
                <a:ea typeface="UD デジタル 教科書体 NP-R" panose="02020400000000000000" pitchFamily="18" charset="-128"/>
              </a:rPr>
              <a:t>49</a:t>
            </a:r>
            <a:r>
              <a:rPr lang="ja-JP" altLang="en-US" sz="1067" dirty="0">
                <a:latin typeface="UD デジタル 教科書体 NP-R" panose="02020400000000000000" pitchFamily="18" charset="-128"/>
                <a:ea typeface="UD デジタル 教科書体 NP-R" panose="02020400000000000000" pitchFamily="18" charset="-128"/>
              </a:rPr>
              <a:t>年及び</a:t>
            </a:r>
            <a:r>
              <a:rPr lang="en-US" altLang="ja-JP" sz="1067" dirty="0">
                <a:latin typeface="UD デジタル 教科書体 NP-R" panose="02020400000000000000" pitchFamily="18" charset="-128"/>
                <a:ea typeface="UD デジタル 教科書体 NP-R" panose="02020400000000000000" pitchFamily="18" charset="-128"/>
              </a:rPr>
              <a:t>59</a:t>
            </a:r>
            <a:r>
              <a:rPr lang="ja-JP" altLang="en-US" sz="1067" dirty="0">
                <a:latin typeface="UD デジタル 教科書体 NP-R" panose="02020400000000000000" pitchFamily="18" charset="-128"/>
                <a:ea typeface="UD デジタル 教科書体 NP-R" panose="02020400000000000000" pitchFamily="18" charset="-128"/>
              </a:rPr>
              <a:t>年については賦課制限があります。　　　　　　　　　　　　　　</a:t>
            </a:r>
          </a:p>
        </p:txBody>
      </p:sp>
      <p:graphicFrame>
        <p:nvGraphicFramePr>
          <p:cNvPr id="5" name="表 4"/>
          <p:cNvGraphicFramePr>
            <a:graphicFrameLocks noGrp="1"/>
          </p:cNvGraphicFramePr>
          <p:nvPr>
            <p:extLst>
              <p:ext uri="{D42A27DB-BD31-4B8C-83A1-F6EECF244321}">
                <p14:modId xmlns:p14="http://schemas.microsoft.com/office/powerpoint/2010/main" val="3842672231"/>
              </p:ext>
            </p:extLst>
          </p:nvPr>
        </p:nvGraphicFramePr>
        <p:xfrm>
          <a:off x="491926" y="980728"/>
          <a:ext cx="8226059" cy="1802368"/>
        </p:xfrm>
        <a:graphic>
          <a:graphicData uri="http://schemas.openxmlformats.org/drawingml/2006/table">
            <a:tbl>
              <a:tblPr firstRow="1" firstCol="1" bandRow="1">
                <a:tableStyleId>{5C22544A-7EE6-4342-B048-85BDC9FD1C3A}</a:tableStyleId>
              </a:tblPr>
              <a:tblGrid>
                <a:gridCol w="220824">
                  <a:extLst>
                    <a:ext uri="{9D8B030D-6E8A-4147-A177-3AD203B41FA5}">
                      <a16:colId xmlns:a16="http://schemas.microsoft.com/office/drawing/2014/main" val="20000"/>
                    </a:ext>
                  </a:extLst>
                </a:gridCol>
                <a:gridCol w="757342">
                  <a:extLst>
                    <a:ext uri="{9D8B030D-6E8A-4147-A177-3AD203B41FA5}">
                      <a16:colId xmlns:a16="http://schemas.microsoft.com/office/drawing/2014/main" val="20001"/>
                    </a:ext>
                  </a:extLst>
                </a:gridCol>
                <a:gridCol w="792000">
                  <a:extLst>
                    <a:ext uri="{9D8B030D-6E8A-4147-A177-3AD203B41FA5}">
                      <a16:colId xmlns:a16="http://schemas.microsoft.com/office/drawing/2014/main" val="20002"/>
                    </a:ext>
                  </a:extLst>
                </a:gridCol>
                <a:gridCol w="684716">
                  <a:extLst>
                    <a:ext uri="{9D8B030D-6E8A-4147-A177-3AD203B41FA5}">
                      <a16:colId xmlns:a16="http://schemas.microsoft.com/office/drawing/2014/main" val="20003"/>
                    </a:ext>
                  </a:extLst>
                </a:gridCol>
                <a:gridCol w="684716">
                  <a:extLst>
                    <a:ext uri="{9D8B030D-6E8A-4147-A177-3AD203B41FA5}">
                      <a16:colId xmlns:a16="http://schemas.microsoft.com/office/drawing/2014/main" val="20004"/>
                    </a:ext>
                  </a:extLst>
                </a:gridCol>
                <a:gridCol w="684716">
                  <a:extLst>
                    <a:ext uri="{9D8B030D-6E8A-4147-A177-3AD203B41FA5}">
                      <a16:colId xmlns:a16="http://schemas.microsoft.com/office/drawing/2014/main" val="20005"/>
                    </a:ext>
                  </a:extLst>
                </a:gridCol>
                <a:gridCol w="880349">
                  <a:extLst>
                    <a:ext uri="{9D8B030D-6E8A-4147-A177-3AD203B41FA5}">
                      <a16:colId xmlns:a16="http://schemas.microsoft.com/office/drawing/2014/main" val="20006"/>
                    </a:ext>
                  </a:extLst>
                </a:gridCol>
                <a:gridCol w="880349">
                  <a:extLst>
                    <a:ext uri="{9D8B030D-6E8A-4147-A177-3AD203B41FA5}">
                      <a16:colId xmlns:a16="http://schemas.microsoft.com/office/drawing/2014/main" val="20007"/>
                    </a:ext>
                  </a:extLst>
                </a:gridCol>
                <a:gridCol w="880349">
                  <a:extLst>
                    <a:ext uri="{9D8B030D-6E8A-4147-A177-3AD203B41FA5}">
                      <a16:colId xmlns:a16="http://schemas.microsoft.com/office/drawing/2014/main" val="20008"/>
                    </a:ext>
                  </a:extLst>
                </a:gridCol>
                <a:gridCol w="880349">
                  <a:extLst>
                    <a:ext uri="{9D8B030D-6E8A-4147-A177-3AD203B41FA5}">
                      <a16:colId xmlns:a16="http://schemas.microsoft.com/office/drawing/2014/main" val="20009"/>
                    </a:ext>
                  </a:extLst>
                </a:gridCol>
                <a:gridCol w="880349">
                  <a:extLst>
                    <a:ext uri="{9D8B030D-6E8A-4147-A177-3AD203B41FA5}">
                      <a16:colId xmlns:a16="http://schemas.microsoft.com/office/drawing/2014/main" val="20010"/>
                    </a:ext>
                  </a:extLst>
                </a:gridCol>
              </a:tblGrid>
              <a:tr h="215136">
                <a:tc gridSpan="2">
                  <a:txBody>
                    <a:bodyPr/>
                    <a:lstStyle/>
                    <a:p>
                      <a:pPr marL="470535" algn="just">
                        <a:spcAft>
                          <a:spcPts val="0"/>
                        </a:spcAft>
                      </a:pP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元年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27</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25120">
                <a:tc rowSpan="3">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所得税</a:t>
                      </a:r>
                      <a:endParaRPr lang="en-US"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最低税率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25120">
                <a:tc vMerge="1">
                  <a:txBody>
                    <a:bodyPr/>
                    <a:lstStyle/>
                    <a:p>
                      <a:pPr algn="just">
                        <a:spcAft>
                          <a:spcPts val="0"/>
                        </a:spcAft>
                      </a:pPr>
                      <a:endParaRPr lang="en-US" altLang="ja-JP" sz="800" b="0" kern="100" dirty="0">
                        <a:effectLst/>
                        <a:latin typeface="HGPｺﾞｼｯｸM" panose="020B0600000000000000" pitchFamily="50" charset="-128"/>
                        <a:ea typeface="HGPｺﾞｼｯｸM" panose="020B0600000000000000" pitchFamily="50" charset="-128"/>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2,000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37</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45</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4,000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2"/>
                  </a:ext>
                </a:extLst>
              </a:tr>
              <a:tr h="200392">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192021">
                <a:tc rowSpan="2">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a:t>
                      </a:r>
                      <a:endPar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4"/>
                  </a:ext>
                </a:extLst>
              </a:tr>
              <a:tr h="234699">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284871">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住民税と合わせた</a:t>
                      </a:r>
                      <a:r>
                        <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93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88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6"/>
                  </a:ext>
                </a:extLst>
              </a:tr>
            </a:tbl>
          </a:graphicData>
        </a:graphic>
      </p:graphicFrame>
      <p:sp>
        <p:nvSpPr>
          <p:cNvPr id="10"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12" name="表 11"/>
          <p:cNvGraphicFramePr>
            <a:graphicFrameLocks noGrp="1"/>
          </p:cNvGraphicFramePr>
          <p:nvPr>
            <p:extLst>
              <p:ext uri="{D42A27DB-BD31-4B8C-83A1-F6EECF244321}">
                <p14:modId xmlns:p14="http://schemas.microsoft.com/office/powerpoint/2010/main" val="2145026903"/>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２．所得税の税率構造の推移</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695569480"/>
              </p:ext>
            </p:extLst>
          </p:nvPr>
        </p:nvGraphicFramePr>
        <p:xfrm>
          <a:off x="506951" y="3573016"/>
          <a:ext cx="8201564" cy="3149598"/>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224627">
                  <a:extLst>
                    <a:ext uri="{9D8B030D-6E8A-4147-A177-3AD203B41FA5}">
                      <a16:colId xmlns:a16="http://schemas.microsoft.com/office/drawing/2014/main" val="183923811"/>
                    </a:ext>
                  </a:extLst>
                </a:gridCol>
                <a:gridCol w="744078">
                  <a:extLst>
                    <a:ext uri="{9D8B030D-6E8A-4147-A177-3AD203B41FA5}">
                      <a16:colId xmlns:a16="http://schemas.microsoft.com/office/drawing/2014/main" val="802292303"/>
                    </a:ext>
                  </a:extLst>
                </a:gridCol>
                <a:gridCol w="3168352">
                  <a:extLst>
                    <a:ext uri="{9D8B030D-6E8A-4147-A177-3AD203B41FA5}">
                      <a16:colId xmlns:a16="http://schemas.microsoft.com/office/drawing/2014/main" val="1886794608"/>
                    </a:ext>
                  </a:extLst>
                </a:gridCol>
                <a:gridCol w="4064507">
                  <a:extLst>
                    <a:ext uri="{9D8B030D-6E8A-4147-A177-3AD203B41FA5}">
                      <a16:colId xmlns:a16="http://schemas.microsoft.com/office/drawing/2014/main" val="2759127446"/>
                    </a:ext>
                  </a:extLst>
                </a:gridCol>
              </a:tblGrid>
              <a:tr h="307398">
                <a:tc gridSpan="3">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納税義務者の区分</a:t>
                      </a: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hMerge="1">
                  <a:txBody>
                    <a:bodyPr/>
                    <a:lstStyle/>
                    <a:p>
                      <a:pPr algn="ctr"/>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3175" cap="flat" cmpd="sng" algn="ctr">
                      <a:solidFill>
                        <a:schemeClr val="accent1">
                          <a:lumMod val="75000"/>
                        </a:schemeClr>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課税所得の範囲</a:t>
                      </a: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25941994"/>
                  </a:ext>
                </a:extLst>
              </a:tr>
              <a:tr h="360040">
                <a:tc gridSpan="2">
                  <a:txBody>
                    <a:bodyPr/>
                    <a:lstStyle/>
                    <a:p>
                      <a:pPr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居住者</a:t>
                      </a:r>
                    </a:p>
                  </a:txBody>
                  <a:tcPr marL="4800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lumMod val="60000"/>
                          <a:lumOff val="40000"/>
                        </a:schemeClr>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・国内に住所を有する個人</a:t>
                      </a:r>
                    </a:p>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・現在まで引き続き１年以上居所を有する個人</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・全ての所得（全世界所得）</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865951350"/>
                  </a:ext>
                </a:extLst>
              </a:tr>
              <a:tr h="504824">
                <a:tc>
                  <a:txBody>
                    <a:bodyPr/>
                    <a:lstStyle/>
                    <a:p>
                      <a:pPr algn="l"/>
                      <a:endParaRPr kumimoji="1" lang="ja-JP" altLang="en-US" sz="1300" dirty="0">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非永住者</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・日本国籍を有しておらず、かつ、過去</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10</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年以内において国内に住所又は居所を有していた期間の合計が５年以下である個人</a:t>
                      </a:r>
                      <a:endPar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・国内源泉所得</a:t>
                      </a:r>
                    </a:p>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・国外源泉所得（国内払い・国内送金分に限る）</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7824400"/>
                  </a:ext>
                </a:extLst>
              </a:tr>
              <a:tr h="265944">
                <a:tc gridSpan="2">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非居住者</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dirty="0"/>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・居住者以外の個人</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・国内源泉所得のみ</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63454926"/>
                  </a:ext>
                </a:extLst>
              </a:tr>
              <a:tr h="923168">
                <a:tc gridSpan="2">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内国法人</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・国内に本店又は支店たる事務所を有する法人</a:t>
                      </a:r>
                    </a:p>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・国内において支払われる内国法人に係る所得税の課税標準（所得税法第</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174</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条）に掲げる利子等、配当等、給付補てん金、利息、利益、差益、利益の分配金及び賞金</a:t>
                      </a:r>
                    </a:p>
                    <a:p>
                      <a:pPr marL="88900" indent="-889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・懸賞金付預貯金等の懸賞金等（租税特別措置法第</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41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条の</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9</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p>
                    <a:p>
                      <a:pPr marL="88900" indent="-889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・割引債の償還差益（租税特別措置法第</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41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条の</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12</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68541287"/>
                  </a:ext>
                </a:extLst>
              </a:tr>
              <a:tr h="493024">
                <a:tc gridSpan="2">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外国法人</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・内国法人以外の法人</a:t>
                      </a:r>
                    </a:p>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・国内源泉所得のうち特定のもの</a:t>
                      </a:r>
                    </a:p>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・懸賞金付預貯金等の懸賞金等</a:t>
                      </a:r>
                    </a:p>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・割引債の償還差益</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030289105"/>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232042667"/>
              </p:ext>
            </p:extLst>
          </p:nvPr>
        </p:nvGraphicFramePr>
        <p:xfrm>
          <a:off x="179512" y="3166363"/>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．所得税の納税</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義務者と課税所得の範囲</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7345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sp>
        <p:nvSpPr>
          <p:cNvPr id="9" name="正方形/長方形 8"/>
          <p:cNvSpPr/>
          <p:nvPr/>
        </p:nvSpPr>
        <p:spPr>
          <a:xfrm>
            <a:off x="443542" y="529124"/>
            <a:ext cx="8256917" cy="4196020"/>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居住者と非居住者</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個人納税者は、所得税法上「居住者」と「非居住者」に区分されます。居住者は、「非永住者以外の居住者」と「非永住者」の二つに分かれます。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複数の滞在地がある人の居住者と非居住者の判断基準（客観的事実）</a:t>
            </a:r>
            <a:r>
              <a:rPr lang="en-US" altLang="ja-JP" sz="1400"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① 住居がどこにあるか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② どこで職業についているか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③ 資産がどこに存在するか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④ 生計を一にする配偶者等の親族がどこに住んでいるか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⑤ 国籍</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法人は、「内国法人」と「外国法人」に区分されます。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・内国法人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国内に本店又は主たる事務所を有する法人。公共法人、公益法人等、協同組合等、</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人格のない社団等及び普通法人に区分しています。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・外国法人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内国法人以外の法人。人格のない社団等及び普通法人に区分しています。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外国法人の子会社等で日本に設立された外資系法人は内国法人となります。</a:t>
            </a:r>
          </a:p>
        </p:txBody>
      </p:sp>
      <p:sp>
        <p:nvSpPr>
          <p:cNvPr id="10" name="正方形/長方形 9"/>
          <p:cNvSpPr/>
          <p:nvPr/>
        </p:nvSpPr>
        <p:spPr>
          <a:xfrm>
            <a:off x="443542" y="5018110"/>
            <a:ext cx="8256917" cy="348813"/>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非居住者及び外国法人への課税</a:t>
            </a:r>
          </a:p>
        </p:txBody>
      </p:sp>
      <p:graphicFrame>
        <p:nvGraphicFramePr>
          <p:cNvPr id="11" name="表 10"/>
          <p:cNvGraphicFramePr>
            <a:graphicFrameLocks noGrp="1"/>
          </p:cNvGraphicFramePr>
          <p:nvPr>
            <p:extLst>
              <p:ext uri="{D42A27DB-BD31-4B8C-83A1-F6EECF244321}">
                <p14:modId xmlns:p14="http://schemas.microsoft.com/office/powerpoint/2010/main" val="1908707594"/>
              </p:ext>
            </p:extLst>
          </p:nvPr>
        </p:nvGraphicFramePr>
        <p:xfrm>
          <a:off x="609600" y="5402149"/>
          <a:ext cx="7514795" cy="1195203"/>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54155">
                  <a:extLst>
                    <a:ext uri="{9D8B030D-6E8A-4147-A177-3AD203B41FA5}">
                      <a16:colId xmlns:a16="http://schemas.microsoft.com/office/drawing/2014/main" val="3472081352"/>
                    </a:ext>
                  </a:extLst>
                </a:gridCol>
                <a:gridCol w="2880320">
                  <a:extLst>
                    <a:ext uri="{9D8B030D-6E8A-4147-A177-3AD203B41FA5}">
                      <a16:colId xmlns:a16="http://schemas.microsoft.com/office/drawing/2014/main" val="2520717734"/>
                    </a:ext>
                  </a:extLst>
                </a:gridCol>
                <a:gridCol w="2880320">
                  <a:extLst>
                    <a:ext uri="{9D8B030D-6E8A-4147-A177-3AD203B41FA5}">
                      <a16:colId xmlns:a16="http://schemas.microsoft.com/office/drawing/2014/main" val="3099535148"/>
                    </a:ext>
                  </a:extLst>
                </a:gridCol>
              </a:tblGrid>
              <a:tr h="319939">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日本での所得の有無</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所在地国との租税条約締結の有無</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課税の適用関係</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1572511533"/>
                  </a:ext>
                </a:extLst>
              </a:tr>
              <a:tr h="288032">
                <a:tc rowSpan="2">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有</a:t>
                      </a:r>
                    </a:p>
                  </a:txBody>
                  <a:tcPr marL="4800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有</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租税条約を適用</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00059715"/>
                  </a:ext>
                </a:extLst>
              </a:tr>
              <a:tr h="288032">
                <a:tc vMerge="1">
                  <a:txBody>
                    <a:bodyPr/>
                    <a:lstStyle/>
                    <a:p>
                      <a:endParaRPr lang="ja-JP" altLang="en-US" sz="1000" b="0"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無</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国内税法を適用</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765907090"/>
                  </a:ext>
                </a:extLst>
              </a:tr>
              <a:tr h="299200">
                <a:tc>
                  <a:txBody>
                    <a:bodyPr/>
                    <a:lstStyle/>
                    <a:p>
                      <a:pPr algn="ctr"/>
                      <a:r>
                        <a:rPr kumimoji="1" lang="ja-JP" altLang="en-US" sz="1300" b="0" dirty="0">
                          <a:latin typeface="UD デジタル 教科書体 N-R" panose="02020400000000000000" pitchFamily="17" charset="-128"/>
                          <a:ea typeface="UD デジタル 教科書体 N-R" panose="02020400000000000000" pitchFamily="17" charset="-128"/>
                        </a:rPr>
                        <a:t>無</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300" b="0" kern="100">
                          <a:effectLst/>
                          <a:latin typeface="UD デジタル 教科書体 NP-R" panose="02020400000000000000" pitchFamily="18" charset="-128"/>
                          <a:ea typeface="UD デジタル 教科書体 NP-R" panose="02020400000000000000" pitchFamily="18" charset="-128"/>
                        </a:rPr>
                        <a:t>-</a:t>
                      </a:r>
                      <a:endParaRPr lang="ja-JP" sz="1300" b="0" kern="10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課税なし</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548947574"/>
                  </a:ext>
                </a:extLst>
              </a:tr>
            </a:tbl>
          </a:graphicData>
        </a:graphic>
      </p:graphicFrame>
    </p:spTree>
    <p:extLst>
      <p:ext uri="{BB962C8B-B14F-4D97-AF65-F5344CB8AC3E}">
        <p14:creationId xmlns:p14="http://schemas.microsoft.com/office/powerpoint/2010/main" val="3044956148"/>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5519</TotalTime>
  <Words>9787</Words>
  <Application>Microsoft Office PowerPoint</Application>
  <PresentationFormat>画面に合わせる (4:3)</PresentationFormat>
  <Paragraphs>863</Paragraphs>
  <Slides>31</Slides>
  <Notes>0</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31</vt:i4>
      </vt:variant>
    </vt:vector>
  </HeadingPairs>
  <TitlesOfParts>
    <vt:vector size="49" baseType="lpstr">
      <vt:lpstr>HGPｺﾞｼｯｸE</vt:lpstr>
      <vt:lpstr>HGPｺﾞｼｯｸM</vt:lpstr>
      <vt:lpstr>HGP明朝E</vt:lpstr>
      <vt:lpstr>HGSｺﾞｼｯｸE</vt:lpstr>
      <vt:lpstr>HGSｺﾞｼｯｸM</vt:lpstr>
      <vt:lpstr>HG丸ｺﾞｼｯｸM-PRO</vt:lpstr>
      <vt:lpstr>ＭＳ Ｐゴシック</vt:lpstr>
      <vt:lpstr>UD デジタル 教科書体 NP-R</vt:lpstr>
      <vt:lpstr>UD デジタル 教科書体 N-R</vt:lpstr>
      <vt:lpstr>メイリオ</vt:lpstr>
      <vt:lpstr>Arial</vt:lpstr>
      <vt:lpstr>Calibri</vt:lpstr>
      <vt:lpstr>Century</vt:lpstr>
      <vt:lpstr>Constantia</vt:lpstr>
      <vt:lpstr>Symbol</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大学生向け 講義用テキスト</dc:title>
  <dc:creator>髙橋 正人</dc:creator>
  <cp:lastModifiedBy>水野 早和美</cp:lastModifiedBy>
  <cp:revision>385</cp:revision>
  <cp:lastPrinted>2021-02-18T05:38:02Z</cp:lastPrinted>
  <dcterms:created xsi:type="dcterms:W3CDTF">2016-04-20T01:30:34Z</dcterms:created>
  <dcterms:modified xsi:type="dcterms:W3CDTF">2023-04-27T05:12:21Z</dcterms:modified>
</cp:coreProperties>
</file>