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13" r:id="rId1"/>
    <p:sldMasterId id="2147483761" r:id="rId2"/>
  </p:sldMasterIdLst>
  <p:notesMasterIdLst>
    <p:notesMasterId r:id="rId25"/>
  </p:notesMasterIdLst>
  <p:handoutMasterIdLst>
    <p:handoutMasterId r:id="rId26"/>
  </p:handoutMasterIdLst>
  <p:sldIdLst>
    <p:sldId id="494" r:id="rId3"/>
    <p:sldId id="411" r:id="rId4"/>
    <p:sldId id="438" r:id="rId5"/>
    <p:sldId id="495" r:id="rId6"/>
    <p:sldId id="439" r:id="rId7"/>
    <p:sldId id="440" r:id="rId8"/>
    <p:sldId id="442" r:id="rId9"/>
    <p:sldId id="496" r:id="rId10"/>
    <p:sldId id="443" r:id="rId11"/>
    <p:sldId id="487" r:id="rId12"/>
    <p:sldId id="497" r:id="rId13"/>
    <p:sldId id="498" r:id="rId14"/>
    <p:sldId id="454" r:id="rId15"/>
    <p:sldId id="455" r:id="rId16"/>
    <p:sldId id="499" r:id="rId17"/>
    <p:sldId id="461" r:id="rId18"/>
    <p:sldId id="492" r:id="rId19"/>
    <p:sldId id="491" r:id="rId20"/>
    <p:sldId id="466" r:id="rId21"/>
    <p:sldId id="493" r:id="rId22"/>
    <p:sldId id="500" r:id="rId23"/>
    <p:sldId id="501" r:id="rId24"/>
  </p:sldIdLst>
  <p:sldSz cx="9144000" cy="6858000" type="screen4x3"/>
  <p:notesSz cx="6735763" cy="9866313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entury Schoolbook" panose="02040604050505020304" pitchFamily="18" charset="0"/>
      <p:regular r:id="rId31"/>
      <p:bold r:id="rId32"/>
      <p:italic r:id="rId33"/>
      <p:boldItalic r:id="rId34"/>
    </p:embeddedFont>
    <p:embeddedFont>
      <p:font typeface="HGSｺﾞｼｯｸE" panose="020B0900000000000000" pitchFamily="50" charset="-128"/>
      <p:regular r:id="rId35"/>
    </p:embeddedFont>
    <p:embeddedFont>
      <p:font typeface="HGSｺﾞｼｯｸM" panose="020B0600000000000000" pitchFamily="50" charset="-128"/>
      <p:regular r:id="rId36"/>
    </p:embeddedFont>
    <p:embeddedFont>
      <p:font typeface="HG丸ｺﾞｼｯｸM-PRO" panose="020F0600000000000000" pitchFamily="50" charset="-128"/>
      <p:regular r:id="rId37"/>
    </p:embeddedFont>
    <p:embeddedFont>
      <p:font typeface="HG創英角ｺﾞｼｯｸUB" panose="020B0909000000000000" pitchFamily="49" charset="-128"/>
      <p:regular r:id="rId38"/>
    </p:embeddedFont>
    <p:embeddedFont>
      <p:font typeface="Trebuchet MS" panose="020B0603020202020204" pitchFamily="34" charset="0"/>
      <p:regular r:id="rId39"/>
      <p:bold r:id="rId40"/>
      <p:italic r:id="rId41"/>
      <p:boldItalic r:id="rId42"/>
    </p:embeddedFont>
    <p:embeddedFont>
      <p:font typeface="Wingdings 3" panose="05040102010807070707" pitchFamily="18" charset="2"/>
      <p:regular r:id="rId43"/>
    </p:embeddedFont>
  </p:embeddedFont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ADA485EC-8EDA-49FA-AE60-1A3CA9489349}">
          <p14:sldIdLst>
            <p14:sldId id="494"/>
            <p14:sldId id="411"/>
            <p14:sldId id="438"/>
            <p14:sldId id="495"/>
            <p14:sldId id="439"/>
            <p14:sldId id="440"/>
            <p14:sldId id="442"/>
            <p14:sldId id="496"/>
            <p14:sldId id="443"/>
            <p14:sldId id="487"/>
            <p14:sldId id="497"/>
            <p14:sldId id="498"/>
            <p14:sldId id="454"/>
            <p14:sldId id="455"/>
            <p14:sldId id="499"/>
            <p14:sldId id="461"/>
            <p14:sldId id="492"/>
            <p14:sldId id="491"/>
            <p14:sldId id="466"/>
            <p14:sldId id="493"/>
            <p14:sldId id="500"/>
            <p14:sldId id="5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AC"/>
    <a:srgbClr val="008CB8"/>
    <a:srgbClr val="005696"/>
    <a:srgbClr val="E55D5D"/>
    <a:srgbClr val="F1E7EF"/>
    <a:srgbClr val="E95555"/>
    <a:srgbClr val="009E1E"/>
    <a:srgbClr val="0033CC"/>
    <a:srgbClr val="F8E134"/>
    <a:srgbClr val="F3F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テーマ スタイル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82" autoAdjust="0"/>
    <p:restoredTop sz="94018" autoAdjust="0"/>
  </p:normalViewPr>
  <p:slideViewPr>
    <p:cSldViewPr>
      <p:cViewPr varScale="1">
        <p:scale>
          <a:sx n="85" d="100"/>
          <a:sy n="85" d="100"/>
        </p:scale>
        <p:origin x="137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1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376" cy="493546"/>
          </a:xfrm>
          <a:prstGeom prst="rect">
            <a:avLst/>
          </a:prstGeom>
        </p:spPr>
        <p:txBody>
          <a:bodyPr vert="horz" lIns="90986" tIns="45494" rIns="90986" bIns="4549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5874" y="1"/>
            <a:ext cx="2918375" cy="493546"/>
          </a:xfrm>
          <a:prstGeom prst="rect">
            <a:avLst/>
          </a:prstGeom>
        </p:spPr>
        <p:txBody>
          <a:bodyPr vert="horz" lIns="90986" tIns="45494" rIns="90986" bIns="4549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fld id="{DDD473AB-9312-47B2-A394-F64893105028}" type="datetimeFigureOut">
              <a:rPr lang="ja-JP" altLang="en-US"/>
              <a:pPr>
                <a:defRPr/>
              </a:pPr>
              <a:t>2024/4/16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1233"/>
            <a:ext cx="2918376" cy="493545"/>
          </a:xfrm>
          <a:prstGeom prst="rect">
            <a:avLst/>
          </a:prstGeom>
        </p:spPr>
        <p:txBody>
          <a:bodyPr vert="horz" lIns="90986" tIns="45494" rIns="90986" bIns="4549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5874" y="9371233"/>
            <a:ext cx="2918375" cy="493545"/>
          </a:xfrm>
          <a:prstGeom prst="rect">
            <a:avLst/>
          </a:prstGeom>
        </p:spPr>
        <p:txBody>
          <a:bodyPr vert="horz" lIns="90986" tIns="45494" rIns="90986" bIns="4549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fld id="{E413B704-A856-4FA2-8A85-BBCAB39A1B9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1311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376" cy="493546"/>
          </a:xfrm>
          <a:prstGeom prst="rect">
            <a:avLst/>
          </a:prstGeom>
        </p:spPr>
        <p:txBody>
          <a:bodyPr vert="horz" lIns="90986" tIns="45494" rIns="90986" bIns="4549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874" y="1"/>
            <a:ext cx="2918375" cy="493546"/>
          </a:xfrm>
          <a:prstGeom prst="rect">
            <a:avLst/>
          </a:prstGeom>
        </p:spPr>
        <p:txBody>
          <a:bodyPr vert="horz" lIns="90986" tIns="45494" rIns="90986" bIns="4549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fld id="{8CFA7035-5B91-4AF4-BB62-6C9DE198FA5D}" type="datetimeFigureOut">
              <a:rPr lang="ja-JP" altLang="en-US"/>
              <a:pPr>
                <a:defRPr/>
              </a:pPr>
              <a:t>2024/4/16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6" tIns="45494" rIns="90986" bIns="45494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641" y="4686384"/>
            <a:ext cx="5386487" cy="4440379"/>
          </a:xfrm>
          <a:prstGeom prst="rect">
            <a:avLst/>
          </a:prstGeom>
        </p:spPr>
        <p:txBody>
          <a:bodyPr vert="horz" lIns="90986" tIns="45494" rIns="90986" bIns="45494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33"/>
            <a:ext cx="2918376" cy="493545"/>
          </a:xfrm>
          <a:prstGeom prst="rect">
            <a:avLst/>
          </a:prstGeom>
        </p:spPr>
        <p:txBody>
          <a:bodyPr vert="horz" lIns="90986" tIns="45494" rIns="90986" bIns="4549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874" y="9371233"/>
            <a:ext cx="2918375" cy="493545"/>
          </a:xfrm>
          <a:prstGeom prst="rect">
            <a:avLst/>
          </a:prstGeom>
        </p:spPr>
        <p:txBody>
          <a:bodyPr vert="horz" lIns="90986" tIns="45494" rIns="90986" bIns="4549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fld id="{17796127-CF94-4CA4-814B-0D21D11D9E7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81103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52756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91962-A84C-422B-9747-2CE478B0E61B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321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7F43-C057-4B86-938C-59415764D3F6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16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3091-EE89-477D-A57A-7DB8D97BF966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743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696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605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7ECED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E7ECED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E7ECED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235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917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945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055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31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80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B247-1AE5-4CD2-AC9D-65498E4B9C50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33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511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18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ＭＳ Ｐゴシック" pitchFamily="50" charset="-128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ＭＳ Ｐゴシック" pitchFamily="50" charset="-128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8187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221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ＭＳ Ｐゴシック" pitchFamily="50" charset="-128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ＭＳ Ｐゴシック" pitchFamily="50" charset="-128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7028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248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7244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4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FA16-6AF2-4956-AE1C-2EB21F92B6DC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974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805D-FD67-4B57-88C5-4FF3CB6EFD49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53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C953-DE0C-4AD5-9FCB-2B11A05DD783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70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FDDF-9690-401D-8D1F-445BD37A630E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4190C-FD09-4FB8-83BC-C1DED10E00C1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63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5BA89-56E1-4A5E-82D7-AD1559AD87E2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87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6D40-EF21-42E8-9375-ED093552A177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0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3590D5-1D7A-4B0C-8941-8E21B37965B9}" type="datetimeFigureOut">
              <a:rPr lang="ja-JP" alt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ＭＳ Ｐゴシック" charset="-128"/>
              </a:rPr>
              <a:pPr>
                <a:defRPr/>
              </a:pPr>
              <a:t>2024/4/16</a:t>
            </a:fld>
            <a:endParaRPr lang="ja-JP" altLang="en-US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FFE354A-4E69-4D5B-9EBE-8C33D2B6640A}" type="slidenum">
              <a:rPr lang="ja-JP" alt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ＭＳ Ｐゴシック" charset="-128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6300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3590D5-1D7A-4B0C-8941-8E21B37965B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FE354A-4E69-4D5B-9EBE-8C33D2B6640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94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03648" y="1484784"/>
            <a:ext cx="6172200" cy="273630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1800" dirty="0"/>
              <a:t> </a:t>
            </a:r>
            <a:r>
              <a:rPr kumimoji="1" lang="ja-JP" altLang="en-US" sz="1800" b="0" dirty="0">
                <a:solidFill>
                  <a:schemeClr val="accent1">
                    <a:lumMod val="50000"/>
                  </a:schemeClr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ぜ い り し</a:t>
            </a:r>
            <a:br>
              <a:rPr kumimoji="1" lang="en-US" altLang="ja-JP" dirty="0"/>
            </a:br>
            <a:r>
              <a:rPr kumimoji="1" lang="ja-JP" altLang="en-US" sz="3600" dirty="0">
                <a:solidFill>
                  <a:srgbClr val="0070C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税理士による</a:t>
            </a:r>
            <a:br>
              <a:rPr kumimoji="1" lang="en-US" altLang="ja-JP" dirty="0">
                <a:solidFill>
                  <a:srgbClr val="0070C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</a:br>
            <a:r>
              <a:rPr kumimoji="1" lang="ja-JP" altLang="en-US" dirty="0">
                <a:solidFill>
                  <a:srgbClr val="0070C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kumimoji="1" lang="ja-JP" altLang="en-US" sz="9600" dirty="0">
                <a:solidFill>
                  <a:srgbClr val="0070C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租税教室</a:t>
            </a:r>
            <a:r>
              <a:rPr kumimoji="1" lang="ja-JP" altLang="en-US" sz="9600" dirty="0"/>
              <a:t>　</a:t>
            </a:r>
            <a:endParaRPr kumimoji="1" lang="ja-JP" altLang="en-US" dirty="0"/>
          </a:p>
        </p:txBody>
      </p:sp>
      <p:pic>
        <p:nvPicPr>
          <p:cNvPr id="4" name="Picture 7" descr="C:\Users\takahashi\Desktop\図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945" y="101948"/>
            <a:ext cx="1649211" cy="450022"/>
          </a:xfrm>
          <a:prstGeom prst="rect">
            <a:avLst/>
          </a:prstGeom>
          <a:gradFill flip="none" rotWithShape="1">
            <a:gsLst>
              <a:gs pos="6000">
                <a:schemeClr val="accent1">
                  <a:lumMod val="5000"/>
                  <a:lumOff val="95000"/>
                  <a:alpha val="56000"/>
                </a:schemeClr>
              </a:gs>
              <a:gs pos="54000">
                <a:schemeClr val="accent1">
                  <a:lumMod val="45000"/>
                  <a:lumOff val="55000"/>
                  <a:alpha val="72000"/>
                </a:schemeClr>
              </a:gs>
              <a:gs pos="62000">
                <a:schemeClr val="accent1">
                  <a:lumMod val="45000"/>
                  <a:lumOff val="55000"/>
                  <a:alpha val="72000"/>
                </a:schemeClr>
              </a:gs>
              <a:gs pos="93000">
                <a:schemeClr val="accent1">
                  <a:lumMod val="30000"/>
                  <a:lumOff val="70000"/>
                  <a:alpha val="0"/>
                </a:schemeClr>
              </a:gs>
            </a:gsLst>
            <a:lin ang="8400000" scaled="0"/>
            <a:tileRect/>
          </a:gradFill>
        </p:spPr>
      </p:pic>
      <p:sp>
        <p:nvSpPr>
          <p:cNvPr id="6" name="テキスト ボックス 5"/>
          <p:cNvSpPr txBox="1"/>
          <p:nvPr/>
        </p:nvSpPr>
        <p:spPr>
          <a:xfrm>
            <a:off x="2896314" y="5107445"/>
            <a:ext cx="40202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日本税理士会連合会</a:t>
            </a:r>
          </a:p>
        </p:txBody>
      </p:sp>
      <p:pic>
        <p:nvPicPr>
          <p:cNvPr id="7" name="Picture 23" descr="税理士バッジ（透明）サイズ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483" y="5013176"/>
            <a:ext cx="782341" cy="77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209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177842" y="124935"/>
            <a:ext cx="8748464" cy="1981027"/>
            <a:chOff x="395536" y="2164523"/>
            <a:chExt cx="8352928" cy="2664296"/>
          </a:xfrm>
        </p:grpSpPr>
        <p:sp>
          <p:nvSpPr>
            <p:cNvPr id="3" name="角丸四角形 2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rmAutofit fontScale="92500" lnSpcReduction="10000"/>
            </a:bodyPr>
            <a:lstStyle/>
            <a:p>
              <a:pPr algn="ctr"/>
              <a:r>
                <a:rPr lang="ja-JP" altLang="en-US" sz="1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約３０万円</a:t>
              </a:r>
              <a:endParaRPr kumimoji="1" lang="ja-JP" altLang="en-US" sz="1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171781" y="2447782"/>
            <a:ext cx="8748464" cy="1981027"/>
            <a:chOff x="395536" y="2164523"/>
            <a:chExt cx="8352928" cy="2664296"/>
          </a:xfrm>
        </p:grpSpPr>
        <p:sp>
          <p:nvSpPr>
            <p:cNvPr id="8" name="角丸四角形 7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rmAutofit fontScale="92500" lnSpcReduction="10000"/>
            </a:bodyPr>
            <a:lstStyle/>
            <a:p>
              <a:pPr algn="ctr"/>
              <a:r>
                <a:rPr lang="ja-JP" altLang="en-US" sz="1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約５０万円</a:t>
              </a:r>
              <a:endParaRPr kumimoji="1" lang="ja-JP" altLang="en-US" sz="1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190595" y="4765485"/>
            <a:ext cx="8748464" cy="1981027"/>
            <a:chOff x="395536" y="2164523"/>
            <a:chExt cx="8352928" cy="2664296"/>
          </a:xfrm>
        </p:grpSpPr>
        <p:sp>
          <p:nvSpPr>
            <p:cNvPr id="11" name="角丸四角形 10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rmAutofit fontScale="92500" lnSpcReduction="10000"/>
            </a:bodyPr>
            <a:lstStyle/>
            <a:p>
              <a:pPr algn="ctr"/>
              <a:r>
                <a:rPr lang="ja-JP" altLang="en-US" sz="1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約１１０万円</a:t>
              </a:r>
              <a:endParaRPr kumimoji="1" lang="ja-JP" altLang="en-US" sz="1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0840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467544" y="476672"/>
            <a:ext cx="296747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税金は</a:t>
            </a:r>
            <a:r>
              <a:rPr kumimoji="1" lang="en-US" altLang="ja-JP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…</a:t>
            </a:r>
            <a:endParaRPr kumimoji="1" lang="ja-JP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876407" y="1998432"/>
            <a:ext cx="7440009" cy="1026583"/>
            <a:chOff x="3884569" y="1270492"/>
            <a:chExt cx="7440009" cy="1026583"/>
          </a:xfrm>
        </p:grpSpPr>
        <p:sp>
          <p:nvSpPr>
            <p:cNvPr id="15" name="テキスト ボックス 14"/>
            <p:cNvSpPr txBox="1">
              <a:spLocks noChangeArrowheads="1"/>
            </p:cNvSpPr>
            <p:nvPr/>
          </p:nvSpPr>
          <p:spPr bwMode="auto">
            <a:xfrm>
              <a:off x="3884570" y="1270492"/>
              <a:ext cx="7440008" cy="969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みんなのために使う</a:t>
              </a:r>
            </a:p>
          </p:txBody>
        </p:sp>
        <p:sp>
          <p:nvSpPr>
            <p:cNvPr id="22" name="角丸四角形 21"/>
            <p:cNvSpPr/>
            <p:nvPr/>
          </p:nvSpPr>
          <p:spPr>
            <a:xfrm>
              <a:off x="3884569" y="2127875"/>
              <a:ext cx="6876000" cy="169200"/>
            </a:xfrm>
            <a:prstGeom prst="roundRect">
              <a:avLst>
                <a:gd name="adj" fmla="val 49066"/>
              </a:avLst>
            </a:prstGeom>
            <a:solidFill>
              <a:srgbClr val="FF6600">
                <a:alpha val="92000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5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862286" y="3558153"/>
            <a:ext cx="7668000" cy="1030557"/>
            <a:chOff x="3870449" y="1939048"/>
            <a:chExt cx="7668000" cy="1030557"/>
          </a:xfrm>
        </p:grpSpPr>
        <p:sp>
          <p:nvSpPr>
            <p:cNvPr id="14" name="テキスト ボックス 13"/>
            <p:cNvSpPr txBox="1">
              <a:spLocks noChangeArrowheads="1"/>
            </p:cNvSpPr>
            <p:nvPr/>
          </p:nvSpPr>
          <p:spPr bwMode="auto">
            <a:xfrm>
              <a:off x="3884570" y="1939048"/>
              <a:ext cx="7526419" cy="969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みんなの幸せのために</a:t>
              </a:r>
            </a:p>
          </p:txBody>
        </p:sp>
        <p:sp>
          <p:nvSpPr>
            <p:cNvPr id="23" name="角丸四角形 22"/>
            <p:cNvSpPr/>
            <p:nvPr/>
          </p:nvSpPr>
          <p:spPr>
            <a:xfrm>
              <a:off x="3870449" y="2800405"/>
              <a:ext cx="7668000" cy="169200"/>
            </a:xfrm>
            <a:prstGeom prst="roundRect">
              <a:avLst>
                <a:gd name="adj" fmla="val 49066"/>
              </a:avLst>
            </a:prstGeom>
            <a:solidFill>
              <a:srgbClr val="FF6600">
                <a:alpha val="92000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862286" y="5121848"/>
            <a:ext cx="6446018" cy="1018913"/>
            <a:chOff x="3868570" y="2633399"/>
            <a:chExt cx="4857293" cy="1018913"/>
          </a:xfrm>
        </p:grpSpPr>
        <p:sp>
          <p:nvSpPr>
            <p:cNvPr id="18" name="テキスト ボックス 17"/>
            <p:cNvSpPr txBox="1">
              <a:spLocks noChangeArrowheads="1"/>
            </p:cNvSpPr>
            <p:nvPr/>
          </p:nvSpPr>
          <p:spPr bwMode="auto">
            <a:xfrm>
              <a:off x="3883383" y="2633399"/>
              <a:ext cx="4842480" cy="969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みんなが出し合う</a:t>
              </a:r>
            </a:p>
          </p:txBody>
        </p:sp>
        <p:sp>
          <p:nvSpPr>
            <p:cNvPr id="24" name="角丸四角形 23"/>
            <p:cNvSpPr/>
            <p:nvPr/>
          </p:nvSpPr>
          <p:spPr>
            <a:xfrm>
              <a:off x="3868570" y="3483112"/>
              <a:ext cx="4720137" cy="169200"/>
            </a:xfrm>
            <a:prstGeom prst="roundRect">
              <a:avLst>
                <a:gd name="adj" fmla="val 49066"/>
              </a:avLst>
            </a:prstGeom>
            <a:solidFill>
              <a:srgbClr val="FF6600">
                <a:alpha val="92000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0504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216888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Ⅱ.</a:t>
            </a:r>
            <a:r>
              <a:rPr kumimoji="1" lang="ja-JP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税から考える</a:t>
            </a:r>
            <a:endParaRPr kumimoji="1" lang="en-US" altLang="ja-JP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　　 社会の仕組み</a:t>
            </a:r>
            <a:endParaRPr kumimoji="1" lang="en-US" altLang="ja-JP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07504" y="3344120"/>
            <a:ext cx="7740000" cy="180000"/>
          </a:xfrm>
          <a:prstGeom prst="roundRect">
            <a:avLst>
              <a:gd name="adj" fmla="val 49066"/>
            </a:avLst>
          </a:prstGeom>
          <a:solidFill>
            <a:srgbClr val="0070C0">
              <a:alpha val="80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520408" y="4545144"/>
            <a:ext cx="6372000" cy="180000"/>
          </a:xfrm>
          <a:prstGeom prst="roundRect">
            <a:avLst>
              <a:gd name="adj" fmla="val 49066"/>
            </a:avLst>
          </a:prstGeom>
          <a:solidFill>
            <a:srgbClr val="0070C0">
              <a:alpha val="80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280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778156"/>
            <a:ext cx="7200800" cy="997276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1647551" y="2636912"/>
            <a:ext cx="1280524" cy="43608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kumimoji="1" lang="ja-JP" altLang="en-US" sz="2400" b="1" dirty="0">
                <a:solidFill>
                  <a:srgbClr val="7030A0"/>
                </a:solidFill>
                <a:latin typeface="+mn-ea"/>
              </a:rPr>
              <a:t>消費税</a:t>
            </a:r>
          </a:p>
        </p:txBody>
      </p:sp>
      <p:sp>
        <p:nvSpPr>
          <p:cNvPr id="3" name="角丸四角形吹き出し 2"/>
          <p:cNvSpPr/>
          <p:nvPr/>
        </p:nvSpPr>
        <p:spPr>
          <a:xfrm>
            <a:off x="2510662" y="4752038"/>
            <a:ext cx="1224136" cy="576064"/>
          </a:xfrm>
          <a:prstGeom prst="wedgeRoundRectCallout">
            <a:avLst>
              <a:gd name="adj1" fmla="val -2425"/>
              <a:gd name="adj2" fmla="val -96490"/>
              <a:gd name="adj3" fmla="val 16667"/>
            </a:avLst>
          </a:prstGeom>
          <a:ln w="57150">
            <a:solidFill>
              <a:srgbClr val="009E1E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選挙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3596373" y="5969960"/>
            <a:ext cx="1280524" cy="4360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kumimoji="1" lang="ja-JP" altLang="en-US" sz="2000" b="1" dirty="0">
                <a:solidFill>
                  <a:srgbClr val="0033CC"/>
                </a:solidFill>
                <a:latin typeface="+mn-ea"/>
              </a:rPr>
              <a:t>自動車税</a:t>
            </a:r>
          </a:p>
        </p:txBody>
      </p:sp>
      <p:sp>
        <p:nvSpPr>
          <p:cNvPr id="31" name="正方形/長方形 30"/>
          <p:cNvSpPr/>
          <p:nvPr/>
        </p:nvSpPr>
        <p:spPr>
          <a:xfrm>
            <a:off x="3507500" y="3212976"/>
            <a:ext cx="1280524" cy="43608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lang="ja-JP" altLang="en-US" sz="2000" b="1" dirty="0">
                <a:solidFill>
                  <a:srgbClr val="7030A0"/>
                </a:solidFill>
                <a:latin typeface="+mn-ea"/>
              </a:rPr>
              <a:t>たばこ</a:t>
            </a:r>
            <a:r>
              <a:rPr kumimoji="1" lang="ja-JP" altLang="en-US" sz="2000" b="1" dirty="0">
                <a:solidFill>
                  <a:srgbClr val="7030A0"/>
                </a:solidFill>
                <a:latin typeface="+mn-ea"/>
              </a:rPr>
              <a:t>税</a:t>
            </a:r>
            <a:endParaRPr kumimoji="1" lang="ja-JP" altLang="en-US" sz="2400" b="1" dirty="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3507500" y="1768782"/>
            <a:ext cx="1280524" cy="4360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  <a:latin typeface="+mn-ea"/>
              </a:rPr>
              <a:t>酒　税</a:t>
            </a:r>
          </a:p>
        </p:txBody>
      </p:sp>
      <p:grpSp>
        <p:nvGrpSpPr>
          <p:cNvPr id="33" name="グループ化 32"/>
          <p:cNvGrpSpPr/>
          <p:nvPr/>
        </p:nvGrpSpPr>
        <p:grpSpPr>
          <a:xfrm>
            <a:off x="268064" y="4854937"/>
            <a:ext cx="782216" cy="1670407"/>
            <a:chOff x="395536" y="2164523"/>
            <a:chExt cx="8352928" cy="2664296"/>
          </a:xfrm>
        </p:grpSpPr>
        <p:sp>
          <p:nvSpPr>
            <p:cNvPr id="34" name="角丸四角形 33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1123012" y="2275505"/>
              <a:ext cx="6909007" cy="2428763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algn="ctr"/>
              <a:r>
                <a:rPr lang="ja-JP" altLang="en-US" sz="3200" b="1" dirty="0">
                  <a:solidFill>
                    <a:srgbClr val="002060"/>
                  </a:solidFill>
                  <a:latin typeface="+mn-ea"/>
                </a:rPr>
                <a:t>地方</a:t>
              </a:r>
              <a:r>
                <a:rPr kumimoji="1" lang="ja-JP" altLang="en-US" sz="3200" b="1" dirty="0">
                  <a:solidFill>
                    <a:srgbClr val="002060"/>
                  </a:solidFill>
                  <a:latin typeface="+mn-ea"/>
                </a:rPr>
                <a:t>税</a:t>
              </a:r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268064" y="2564904"/>
            <a:ext cx="782216" cy="1171021"/>
            <a:chOff x="395536" y="2164523"/>
            <a:chExt cx="8352928" cy="2664296"/>
          </a:xfrm>
        </p:grpSpPr>
        <p:sp>
          <p:nvSpPr>
            <p:cNvPr id="37" name="角丸四角形 36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1123012" y="2390329"/>
              <a:ext cx="6909007" cy="2269666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>
              <a:normAutofit/>
            </a:bodyPr>
            <a:lstStyle/>
            <a:p>
              <a:pPr algn="ctr"/>
              <a:r>
                <a:rPr lang="ja-JP" altLang="en-US" sz="2000" b="1" dirty="0">
                  <a:solidFill>
                    <a:schemeClr val="accent2">
                      <a:lumMod val="50000"/>
                    </a:schemeClr>
                  </a:solidFill>
                  <a:latin typeface="+mn-ea"/>
                </a:rPr>
                <a:t>国</a:t>
              </a:r>
              <a:r>
                <a:rPr kumimoji="1" lang="ja-JP" altLang="en-US" sz="2000" b="1" dirty="0">
                  <a:solidFill>
                    <a:schemeClr val="accent2">
                      <a:lumMod val="50000"/>
                    </a:schemeClr>
                  </a:solidFill>
                  <a:latin typeface="+mn-ea"/>
                </a:rPr>
                <a:t>税</a:t>
              </a:r>
              <a:endParaRPr kumimoji="1"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ja-JP" altLang="en-US" sz="2000" b="1" dirty="0">
                  <a:solidFill>
                    <a:schemeClr val="accent2">
                      <a:lumMod val="50000"/>
                    </a:schemeClr>
                  </a:solidFill>
                  <a:latin typeface="+mn-ea"/>
                </a:rPr>
                <a:t>＆</a:t>
              </a:r>
              <a:endPara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kumimoji="1" lang="ja-JP" altLang="en-US" sz="1600" b="1" dirty="0">
                  <a:solidFill>
                    <a:schemeClr val="accent2">
                      <a:lumMod val="50000"/>
                    </a:schemeClr>
                  </a:solidFill>
                  <a:latin typeface="+mn-ea"/>
                </a:rPr>
                <a:t>地方税</a:t>
              </a:r>
            </a:p>
          </p:txBody>
        </p:sp>
      </p:grpSp>
      <p:grpSp>
        <p:nvGrpSpPr>
          <p:cNvPr id="39" name="グループ化 38"/>
          <p:cNvGrpSpPr/>
          <p:nvPr/>
        </p:nvGrpSpPr>
        <p:grpSpPr>
          <a:xfrm>
            <a:off x="268064" y="348345"/>
            <a:ext cx="782216" cy="1638477"/>
            <a:chOff x="395536" y="2164523"/>
            <a:chExt cx="8352928" cy="2664296"/>
          </a:xfrm>
        </p:grpSpPr>
        <p:sp>
          <p:nvSpPr>
            <p:cNvPr id="40" name="角丸四角形 39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1123012" y="2275505"/>
              <a:ext cx="6909007" cy="2428763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algn="ctr"/>
              <a:r>
                <a:rPr kumimoji="1" lang="ja-JP" altLang="en-US" sz="3200" b="1" dirty="0">
                  <a:solidFill>
                    <a:srgbClr val="FF0000"/>
                  </a:solidFill>
                  <a:latin typeface="+mn-ea"/>
                </a:rPr>
                <a:t>国　税</a:t>
              </a:r>
            </a:p>
          </p:txBody>
        </p:sp>
      </p:grpSp>
      <p:sp>
        <p:nvSpPr>
          <p:cNvPr id="42" name="正方形/長方形 41"/>
          <p:cNvSpPr/>
          <p:nvPr/>
        </p:nvSpPr>
        <p:spPr>
          <a:xfrm>
            <a:off x="2361817" y="5472118"/>
            <a:ext cx="1280524" cy="4360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lang="ja-JP" altLang="en-US" sz="2400" b="1" dirty="0">
                <a:solidFill>
                  <a:srgbClr val="0033CC"/>
                </a:solidFill>
                <a:latin typeface="+mn-ea"/>
              </a:rPr>
              <a:t>住民</a:t>
            </a:r>
            <a:r>
              <a:rPr kumimoji="1" lang="ja-JP" altLang="en-US" sz="2400" b="1" dirty="0">
                <a:solidFill>
                  <a:srgbClr val="0033CC"/>
                </a:solidFill>
                <a:latin typeface="+mn-ea"/>
              </a:rPr>
              <a:t>税</a:t>
            </a:r>
          </a:p>
        </p:txBody>
      </p:sp>
      <p:sp>
        <p:nvSpPr>
          <p:cNvPr id="43" name="正方形/長方形 42"/>
          <p:cNvSpPr/>
          <p:nvPr/>
        </p:nvSpPr>
        <p:spPr>
          <a:xfrm>
            <a:off x="2374903" y="980728"/>
            <a:ext cx="1280524" cy="4360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  <a:latin typeface="+mn-ea"/>
              </a:rPr>
              <a:t>所得税</a:t>
            </a:r>
          </a:p>
        </p:txBody>
      </p:sp>
      <p:sp>
        <p:nvSpPr>
          <p:cNvPr id="44" name="正方形/長方形 43"/>
          <p:cNvSpPr/>
          <p:nvPr/>
        </p:nvSpPr>
        <p:spPr>
          <a:xfrm>
            <a:off x="4648439" y="5225166"/>
            <a:ext cx="1280524" cy="4360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kumimoji="1" lang="ja-JP" altLang="en-US" sz="2400" b="1" dirty="0">
                <a:solidFill>
                  <a:srgbClr val="0033CC"/>
                </a:solidFill>
                <a:latin typeface="+mn-ea"/>
              </a:rPr>
              <a:t>事業税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4654518" y="688662"/>
            <a:ext cx="1280524" cy="4360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  <a:latin typeface="+mn-ea"/>
              </a:rPr>
              <a:t>法人税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6039107" y="6004464"/>
            <a:ext cx="1280524" cy="4360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kumimoji="1" lang="ja-JP" altLang="en-US" b="1" dirty="0">
                <a:solidFill>
                  <a:srgbClr val="0033CC"/>
                </a:solidFill>
                <a:latin typeface="+mn-ea"/>
              </a:rPr>
              <a:t>固定資産税</a:t>
            </a:r>
          </a:p>
        </p:txBody>
      </p:sp>
      <p:sp>
        <p:nvSpPr>
          <p:cNvPr id="47" name="正方形/長方形 46"/>
          <p:cNvSpPr/>
          <p:nvPr/>
        </p:nvSpPr>
        <p:spPr>
          <a:xfrm>
            <a:off x="7474612" y="1432834"/>
            <a:ext cx="1280524" cy="4360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lang="ja-JP" altLang="en-US" sz="2400" b="1" dirty="0">
                <a:solidFill>
                  <a:srgbClr val="FF0000"/>
                </a:solidFill>
                <a:latin typeface="+mn-ea"/>
              </a:rPr>
              <a:t>相続</a:t>
            </a:r>
            <a:r>
              <a:rPr kumimoji="1" lang="ja-JP" altLang="en-US" sz="2400" b="1" dirty="0">
                <a:solidFill>
                  <a:srgbClr val="FF0000"/>
                </a:solidFill>
                <a:latin typeface="+mn-ea"/>
              </a:rPr>
              <a:t>税</a:t>
            </a:r>
          </a:p>
        </p:txBody>
      </p:sp>
    </p:spTree>
    <p:extLst>
      <p:ext uri="{BB962C8B-B14F-4D97-AF65-F5344CB8AC3E}">
        <p14:creationId xmlns:p14="http://schemas.microsoft.com/office/powerpoint/2010/main" val="135538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" grpId="0" animBg="1"/>
      <p:bldP spid="30" grpId="0" animBg="1"/>
      <p:bldP spid="31" grpId="0" animBg="1"/>
      <p:bldP spid="32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177842" y="124935"/>
            <a:ext cx="8748464" cy="1981027"/>
            <a:chOff x="395536" y="2164523"/>
            <a:chExt cx="8352928" cy="2664296"/>
          </a:xfrm>
        </p:grpSpPr>
        <p:sp>
          <p:nvSpPr>
            <p:cNvPr id="3" name="角丸四角形 2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rmAutofit fontScale="92500" lnSpcReduction="10000"/>
            </a:bodyPr>
            <a:lstStyle/>
            <a:p>
              <a:pPr algn="ctr"/>
              <a:r>
                <a:rPr lang="ja-JP" altLang="en-US" sz="1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約１５種類</a:t>
              </a:r>
              <a:endParaRPr kumimoji="1" lang="ja-JP" altLang="en-US" sz="1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171781" y="2447782"/>
            <a:ext cx="8748464" cy="1981027"/>
            <a:chOff x="395536" y="2164523"/>
            <a:chExt cx="8352928" cy="2664296"/>
          </a:xfrm>
        </p:grpSpPr>
        <p:sp>
          <p:nvSpPr>
            <p:cNvPr id="8" name="角丸四角形 7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rmAutofit fontScale="92500" lnSpcReduction="10000"/>
            </a:bodyPr>
            <a:lstStyle/>
            <a:p>
              <a:pPr algn="ctr"/>
              <a:r>
                <a:rPr lang="ja-JP" altLang="en-US" sz="1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約３０種類</a:t>
              </a:r>
              <a:endParaRPr kumimoji="1" lang="ja-JP" altLang="en-US" sz="1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190595" y="4765485"/>
            <a:ext cx="8748464" cy="1981027"/>
            <a:chOff x="395536" y="2164523"/>
            <a:chExt cx="8352928" cy="2664296"/>
          </a:xfrm>
        </p:grpSpPr>
        <p:sp>
          <p:nvSpPr>
            <p:cNvPr id="11" name="角丸四角形 10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rmAutofit fontScale="92500" lnSpcReduction="10000"/>
            </a:bodyPr>
            <a:lstStyle/>
            <a:p>
              <a:pPr algn="ctr"/>
              <a:r>
                <a:rPr lang="ja-JP" altLang="en-US" sz="1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約５０種類</a:t>
              </a:r>
              <a:endParaRPr kumimoji="1" lang="ja-JP" altLang="en-US" sz="1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7521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2197893"/>
            <a:ext cx="9144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税金を集める</a:t>
            </a:r>
            <a:endParaRPr kumimoji="1" lang="en-US" altLang="ja-JP" sz="10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〔</a:t>
            </a: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ゲーム</a:t>
            </a:r>
            <a:r>
              <a:rPr kumimoji="1" lang="en-US" altLang="ja-JP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〕</a:t>
            </a: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23528" y="332656"/>
            <a:ext cx="8496944" cy="6192688"/>
          </a:xfrm>
          <a:prstGeom prst="rect">
            <a:avLst/>
          </a:prstGeom>
          <a:noFill/>
          <a:ln w="171450" cmpd="dbl">
            <a:solidFill>
              <a:srgbClr val="0070C0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234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319770"/>
              </p:ext>
            </p:extLst>
          </p:nvPr>
        </p:nvGraphicFramePr>
        <p:xfrm>
          <a:off x="467546" y="1700808"/>
          <a:ext cx="8280920" cy="453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グループ化 7"/>
          <p:cNvGrpSpPr/>
          <p:nvPr/>
        </p:nvGrpSpPr>
        <p:grpSpPr>
          <a:xfrm>
            <a:off x="1680532" y="3000394"/>
            <a:ext cx="782216" cy="732658"/>
            <a:chOff x="395536" y="2164523"/>
            <a:chExt cx="8352928" cy="2664296"/>
          </a:xfrm>
        </p:grpSpPr>
        <p:sp>
          <p:nvSpPr>
            <p:cNvPr id="9" name="角丸四角形 8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123012" y="2476311"/>
              <a:ext cx="6909007" cy="210479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algn="ctr"/>
              <a:r>
                <a:rPr kumimoji="1" lang="ja-JP" altLang="en-US" sz="3200" b="1" dirty="0">
                  <a:solidFill>
                    <a:srgbClr val="002060"/>
                  </a:solidFill>
                  <a:latin typeface="+mn-ea"/>
                </a:rPr>
                <a:t>Ｂ</a:t>
              </a: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1680532" y="4152522"/>
            <a:ext cx="782216" cy="732658"/>
            <a:chOff x="395536" y="2164523"/>
            <a:chExt cx="8352928" cy="2664296"/>
          </a:xfrm>
        </p:grpSpPr>
        <p:sp>
          <p:nvSpPr>
            <p:cNvPr id="12" name="角丸四角形 11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123012" y="2433895"/>
              <a:ext cx="6909007" cy="2187881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algn="ctr"/>
              <a:r>
                <a:rPr kumimoji="1" lang="ja-JP" altLang="en-US" sz="3200" b="1" dirty="0">
                  <a:solidFill>
                    <a:schemeClr val="accent2">
                      <a:lumMod val="50000"/>
                    </a:schemeClr>
                  </a:solidFill>
                  <a:latin typeface="+mn-ea"/>
                </a:rPr>
                <a:t>Ｃ</a:t>
              </a:r>
              <a:endParaRPr kumimoji="1" lang="ja-JP" altLang="en-US" sz="1600" b="1" dirty="0">
                <a:solidFill>
                  <a:schemeClr val="accent2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680532" y="1865844"/>
            <a:ext cx="782216" cy="732658"/>
            <a:chOff x="395536" y="2164523"/>
            <a:chExt cx="8352928" cy="2664296"/>
          </a:xfrm>
        </p:grpSpPr>
        <p:sp>
          <p:nvSpPr>
            <p:cNvPr id="15" name="角丸四角形 14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1123012" y="2476315"/>
              <a:ext cx="6909007" cy="210479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algn="ctr"/>
              <a:r>
                <a:rPr kumimoji="1" lang="ja-JP" altLang="en-US" sz="3200" b="1" dirty="0">
                  <a:solidFill>
                    <a:srgbClr val="FF0000"/>
                  </a:solidFill>
                  <a:latin typeface="+mn-ea"/>
                </a:rPr>
                <a:t>Ａ</a:t>
              </a: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520094" y="1855334"/>
            <a:ext cx="1070248" cy="3026404"/>
            <a:chOff x="520094" y="1855334"/>
            <a:chExt cx="1070248" cy="3026404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520094" y="1855334"/>
              <a:ext cx="1070248" cy="732658"/>
              <a:chOff x="395536" y="2164523"/>
              <a:chExt cx="8352928" cy="2664296"/>
            </a:xfrm>
          </p:grpSpPr>
          <p:sp>
            <p:nvSpPr>
              <p:cNvPr id="25" name="角丸四角形 24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正方形/長方形 25"/>
              <p:cNvSpPr/>
              <p:nvPr/>
            </p:nvSpPr>
            <p:spPr>
              <a:xfrm>
                <a:off x="1123012" y="2476311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altLang="ja-JP" sz="2800" b="1" dirty="0">
                    <a:solidFill>
                      <a:srgbClr val="009E1E"/>
                    </a:solidFill>
                    <a:latin typeface="+mn-ea"/>
                  </a:rPr>
                  <a:t>2500</a:t>
                </a:r>
                <a:endParaRPr kumimoji="1" lang="ja-JP" altLang="en-US" sz="2800" b="1" dirty="0">
                  <a:solidFill>
                    <a:srgbClr val="009E1E"/>
                  </a:solidFill>
                  <a:latin typeface="+mn-ea"/>
                </a:endParaRPr>
              </a:p>
            </p:txBody>
          </p:sp>
        </p:grpSp>
        <p:grpSp>
          <p:nvGrpSpPr>
            <p:cNvPr id="19" name="グループ化 18"/>
            <p:cNvGrpSpPr/>
            <p:nvPr/>
          </p:nvGrpSpPr>
          <p:grpSpPr>
            <a:xfrm>
              <a:off x="520094" y="3007462"/>
              <a:ext cx="1070248" cy="732658"/>
              <a:chOff x="395536" y="2164523"/>
              <a:chExt cx="8352928" cy="2664296"/>
            </a:xfrm>
          </p:grpSpPr>
          <p:sp>
            <p:nvSpPr>
              <p:cNvPr id="23" name="角丸四角形 22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正方形/長方形 23"/>
              <p:cNvSpPr/>
              <p:nvPr/>
            </p:nvSpPr>
            <p:spPr>
              <a:xfrm>
                <a:off x="1123012" y="2433895"/>
                <a:ext cx="6909007" cy="2187881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algn="ctr"/>
                <a:r>
                  <a:rPr kumimoji="1" lang="en-US" altLang="ja-JP" sz="3200" b="1" dirty="0">
                    <a:solidFill>
                      <a:srgbClr val="FF0000"/>
                    </a:solidFill>
                    <a:latin typeface="+mn-ea"/>
                  </a:rPr>
                  <a:t>500</a:t>
                </a:r>
                <a:endParaRPr kumimoji="1" lang="ja-JP" altLang="en-US" sz="1600" b="1" dirty="0">
                  <a:solidFill>
                    <a:srgbClr val="FF0000"/>
                  </a:solidFill>
                  <a:latin typeface="+mn-ea"/>
                </a:endParaRPr>
              </a:p>
            </p:txBody>
          </p:sp>
        </p:grpSp>
        <p:grpSp>
          <p:nvGrpSpPr>
            <p:cNvPr id="20" name="グループ化 19"/>
            <p:cNvGrpSpPr/>
            <p:nvPr/>
          </p:nvGrpSpPr>
          <p:grpSpPr>
            <a:xfrm>
              <a:off x="520094" y="4149080"/>
              <a:ext cx="1070248" cy="732658"/>
              <a:chOff x="395536" y="2164523"/>
              <a:chExt cx="8352928" cy="2664296"/>
            </a:xfrm>
          </p:grpSpPr>
          <p:sp>
            <p:nvSpPr>
              <p:cNvPr id="21" name="角丸四角形 20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正方形/長方形 21"/>
              <p:cNvSpPr/>
              <p:nvPr/>
            </p:nvSpPr>
            <p:spPr>
              <a:xfrm>
                <a:off x="1123012" y="2476315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altLang="ja-JP" sz="2800" b="1" dirty="0">
                    <a:solidFill>
                      <a:srgbClr val="7030A0"/>
                    </a:solidFill>
                    <a:latin typeface="+mn-ea"/>
                  </a:rPr>
                  <a:t>7000</a:t>
                </a:r>
                <a:endParaRPr kumimoji="1" lang="ja-JP" altLang="en-US" sz="3200" b="1" dirty="0">
                  <a:solidFill>
                    <a:srgbClr val="7030A0"/>
                  </a:solidFill>
                  <a:latin typeface="+mn-ea"/>
                </a:endParaRPr>
              </a:p>
            </p:txBody>
          </p:sp>
        </p:grpSp>
      </p:grpSp>
      <p:grpSp>
        <p:nvGrpSpPr>
          <p:cNvPr id="32" name="グループ化 31"/>
          <p:cNvGrpSpPr/>
          <p:nvPr/>
        </p:nvGrpSpPr>
        <p:grpSpPr>
          <a:xfrm>
            <a:off x="2555776" y="1239143"/>
            <a:ext cx="1120820" cy="4780404"/>
            <a:chOff x="2555776" y="1239143"/>
            <a:chExt cx="1120820" cy="4780404"/>
          </a:xfrm>
        </p:grpSpPr>
        <p:grpSp>
          <p:nvGrpSpPr>
            <p:cNvPr id="33" name="グループ化 32"/>
            <p:cNvGrpSpPr/>
            <p:nvPr/>
          </p:nvGrpSpPr>
          <p:grpSpPr>
            <a:xfrm>
              <a:off x="2555776" y="1909007"/>
              <a:ext cx="1120820" cy="4110540"/>
              <a:chOff x="2555776" y="1909007"/>
              <a:chExt cx="1120820" cy="4110540"/>
            </a:xfrm>
          </p:grpSpPr>
          <p:sp>
            <p:nvSpPr>
              <p:cNvPr id="35" name="テキスト ボックス 34"/>
              <p:cNvSpPr txBox="1"/>
              <p:nvPr/>
            </p:nvSpPr>
            <p:spPr>
              <a:xfrm>
                <a:off x="2555776" y="1909007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1000</a:t>
                </a:r>
                <a:endParaRPr kumimoji="1" lang="ja-JP" altLang="en-US" dirty="0"/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2555776" y="305062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1000</a:t>
                </a:r>
                <a:endParaRPr kumimoji="1" lang="ja-JP" altLang="en-US" dirty="0"/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2555776" y="419568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1000</a:t>
                </a:r>
                <a:endParaRPr kumimoji="1" lang="ja-JP" altLang="en-US" dirty="0"/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>
                <a:off x="2555776" y="537321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3000</a:t>
                </a:r>
                <a:endParaRPr kumimoji="1" lang="ja-JP" altLang="en-US" dirty="0"/>
              </a:p>
            </p:txBody>
          </p:sp>
        </p:grpSp>
        <p:sp>
          <p:nvSpPr>
            <p:cNvPr id="34" name="テキスト ボックス 33"/>
            <p:cNvSpPr txBox="1"/>
            <p:nvPr/>
          </p:nvSpPr>
          <p:spPr>
            <a:xfrm>
              <a:off x="2689684" y="1239143"/>
              <a:ext cx="8675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/>
                <a:t>同　額</a:t>
              </a:r>
              <a:endParaRPr kumimoji="1" lang="ja-JP" altLang="en-US" sz="1100" dirty="0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3596980" y="1253073"/>
            <a:ext cx="1356080" cy="4766474"/>
            <a:chOff x="3596980" y="1253073"/>
            <a:chExt cx="1356080" cy="4766474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3728702" y="1907307"/>
              <a:ext cx="1131330" cy="4112240"/>
              <a:chOff x="3728702" y="1907307"/>
              <a:chExt cx="1131330" cy="4112240"/>
            </a:xfrm>
          </p:grpSpPr>
          <p:sp>
            <p:nvSpPr>
              <p:cNvPr id="31" name="テキスト ボックス 30"/>
              <p:cNvSpPr txBox="1"/>
              <p:nvPr/>
            </p:nvSpPr>
            <p:spPr>
              <a:xfrm>
                <a:off x="3728702" y="537321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3000</a:t>
                </a:r>
                <a:endParaRPr kumimoji="1" lang="ja-JP" altLang="en-US" dirty="0"/>
              </a:p>
            </p:txBody>
          </p:sp>
          <p:sp>
            <p:nvSpPr>
              <p:cNvPr id="39" name="テキスト ボックス 38"/>
              <p:cNvSpPr txBox="1"/>
              <p:nvPr/>
            </p:nvSpPr>
            <p:spPr>
              <a:xfrm>
                <a:off x="3728702" y="420425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3000</a:t>
                </a:r>
                <a:endParaRPr kumimoji="1" lang="ja-JP" altLang="en-US" dirty="0"/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3816156" y="3043557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600" dirty="0"/>
                  <a:t>      </a:t>
                </a:r>
                <a:r>
                  <a:rPr kumimoji="1" lang="en-US" altLang="ja-JP" sz="3600" dirty="0"/>
                  <a:t>0</a:t>
                </a:r>
                <a:endParaRPr kumimoji="1" lang="ja-JP" altLang="en-US" dirty="0"/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3811463" y="1907307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600" dirty="0"/>
                  <a:t>      </a:t>
                </a:r>
                <a:r>
                  <a:rPr kumimoji="1" lang="en-US" altLang="ja-JP" sz="3600" dirty="0"/>
                  <a:t>0</a:t>
                </a:r>
                <a:endParaRPr kumimoji="1" lang="ja-JP" altLang="en-US" dirty="0"/>
              </a:p>
            </p:txBody>
          </p:sp>
        </p:grpSp>
        <p:sp>
          <p:nvSpPr>
            <p:cNvPr id="47" name="テキスト ボックス 46"/>
            <p:cNvSpPr txBox="1"/>
            <p:nvPr/>
          </p:nvSpPr>
          <p:spPr>
            <a:xfrm>
              <a:off x="3596980" y="1253073"/>
              <a:ext cx="1356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/>
                <a:t>特定の人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4763200" y="1248527"/>
            <a:ext cx="1356080" cy="4778845"/>
            <a:chOff x="4763200" y="1248527"/>
            <a:chExt cx="1356080" cy="4778845"/>
          </a:xfrm>
        </p:grpSpPr>
        <p:grpSp>
          <p:nvGrpSpPr>
            <p:cNvPr id="42" name="グループ化 41"/>
            <p:cNvGrpSpPr/>
            <p:nvPr/>
          </p:nvGrpSpPr>
          <p:grpSpPr>
            <a:xfrm>
              <a:off x="4880830" y="1916832"/>
              <a:ext cx="1131330" cy="4110540"/>
              <a:chOff x="4880830" y="1916832"/>
              <a:chExt cx="1131330" cy="4110540"/>
            </a:xfrm>
          </p:grpSpPr>
          <p:sp>
            <p:nvSpPr>
              <p:cNvPr id="43" name="テキスト ボックス 42"/>
              <p:cNvSpPr txBox="1"/>
              <p:nvPr/>
            </p:nvSpPr>
            <p:spPr>
              <a:xfrm>
                <a:off x="4953060" y="4192424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600" dirty="0"/>
                  <a:t>      </a:t>
                </a:r>
                <a:r>
                  <a:rPr kumimoji="1" lang="en-US" altLang="ja-JP" sz="3600" dirty="0"/>
                  <a:t>0</a:t>
                </a:r>
                <a:endParaRPr kumimoji="1" lang="ja-JP" altLang="en-US" dirty="0"/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4880830" y="1916832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2500</a:t>
                </a:r>
                <a:endParaRPr kumimoji="1" lang="ja-JP" altLang="en-US" dirty="0"/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5125379" y="3058450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600" dirty="0"/>
                  <a:t>5</a:t>
                </a:r>
                <a:r>
                  <a:rPr kumimoji="1" lang="en-US" altLang="ja-JP" sz="3600" dirty="0"/>
                  <a:t>00</a:t>
                </a:r>
                <a:endParaRPr kumimoji="1" lang="ja-JP" altLang="en-US" dirty="0"/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4880830" y="5381041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3000</a:t>
                </a:r>
                <a:endParaRPr kumimoji="1" lang="ja-JP" altLang="en-US" dirty="0"/>
              </a:p>
            </p:txBody>
          </p:sp>
        </p:grpSp>
        <p:sp>
          <p:nvSpPr>
            <p:cNvPr id="48" name="テキスト ボックス 47"/>
            <p:cNvSpPr txBox="1"/>
            <p:nvPr/>
          </p:nvSpPr>
          <p:spPr>
            <a:xfrm>
              <a:off x="4763200" y="1248527"/>
              <a:ext cx="1356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/>
                <a:t>特定の人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5889164" y="1231417"/>
            <a:ext cx="1501658" cy="4789871"/>
            <a:chOff x="5889164" y="1231417"/>
            <a:chExt cx="1501658" cy="4789871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6012160" y="1910748"/>
              <a:ext cx="1131108" cy="4110540"/>
              <a:chOff x="6012160" y="1910748"/>
              <a:chExt cx="1131108" cy="4110540"/>
            </a:xfrm>
          </p:grpSpPr>
          <p:sp>
            <p:nvSpPr>
              <p:cNvPr id="50" name="テキスト ボックス 49"/>
              <p:cNvSpPr txBox="1"/>
              <p:nvPr/>
            </p:nvSpPr>
            <p:spPr>
              <a:xfrm>
                <a:off x="6245977" y="1910748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750</a:t>
                </a:r>
                <a:endParaRPr kumimoji="1" lang="ja-JP" altLang="en-US" dirty="0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6256487" y="3052366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150</a:t>
                </a:r>
                <a:endParaRPr kumimoji="1" lang="ja-JP" altLang="en-US" dirty="0"/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6012160" y="419742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2100</a:t>
                </a:r>
                <a:endParaRPr kumimoji="1" lang="ja-JP" altLang="en-US" dirty="0"/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6012160" y="5374957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3000</a:t>
                </a:r>
                <a:endParaRPr kumimoji="1" lang="ja-JP" altLang="en-US" dirty="0"/>
              </a:p>
            </p:txBody>
          </p:sp>
        </p:grpSp>
        <p:sp>
          <p:nvSpPr>
            <p:cNvPr id="55" name="テキスト ボックス 54"/>
            <p:cNvSpPr txBox="1"/>
            <p:nvPr/>
          </p:nvSpPr>
          <p:spPr>
            <a:xfrm>
              <a:off x="5889164" y="1231417"/>
              <a:ext cx="15016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/>
                <a:t>同率</a:t>
              </a:r>
              <a:r>
                <a:rPr kumimoji="1" lang="ja-JP" altLang="en-US" sz="1400" dirty="0"/>
                <a:t>（</a:t>
              </a:r>
              <a:r>
                <a:rPr kumimoji="1" lang="en-US" altLang="ja-JP" sz="1400" dirty="0"/>
                <a:t>30</a:t>
              </a:r>
              <a:r>
                <a:rPr kumimoji="1" lang="ja-JP" altLang="en-US" sz="1400" dirty="0"/>
                <a:t>％）</a:t>
              </a:r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457607" y="1191518"/>
            <a:ext cx="2080202" cy="461665"/>
            <a:chOff x="467546" y="1143790"/>
            <a:chExt cx="1928110" cy="461665"/>
          </a:xfrm>
        </p:grpSpPr>
        <p:sp>
          <p:nvSpPr>
            <p:cNvPr id="6" name="正方形/長方形 5"/>
            <p:cNvSpPr/>
            <p:nvPr/>
          </p:nvSpPr>
          <p:spPr>
            <a:xfrm>
              <a:off x="467546" y="1196752"/>
              <a:ext cx="1928110" cy="3557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538641" y="1143790"/>
              <a:ext cx="1802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400" dirty="0"/>
                <a:t>300</a:t>
              </a:r>
              <a:r>
                <a:rPr kumimoji="1" lang="en-US" altLang="ja-JP" sz="2400" dirty="0"/>
                <a:t>0</a:t>
              </a:r>
              <a:r>
                <a:rPr kumimoji="1" lang="ja-JP" altLang="en-US" sz="2400" dirty="0"/>
                <a:t>を集める</a:t>
              </a:r>
              <a:endParaRPr kumimoji="1" lang="ja-JP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8127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467546" y="1700808"/>
          <a:ext cx="8280920" cy="453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グループ化 7"/>
          <p:cNvGrpSpPr/>
          <p:nvPr/>
        </p:nvGrpSpPr>
        <p:grpSpPr>
          <a:xfrm>
            <a:off x="1680532" y="3000394"/>
            <a:ext cx="782216" cy="732658"/>
            <a:chOff x="395536" y="2164523"/>
            <a:chExt cx="8352928" cy="2664296"/>
          </a:xfrm>
        </p:grpSpPr>
        <p:sp>
          <p:nvSpPr>
            <p:cNvPr id="9" name="角丸四角形 8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123012" y="2476311"/>
              <a:ext cx="6909007" cy="210479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algn="ctr"/>
              <a:r>
                <a:rPr kumimoji="1" lang="ja-JP" altLang="en-US" sz="3200" b="1" dirty="0">
                  <a:solidFill>
                    <a:srgbClr val="002060"/>
                  </a:solidFill>
                  <a:latin typeface="+mn-ea"/>
                </a:rPr>
                <a:t>Ｂ</a:t>
              </a: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1680532" y="4152522"/>
            <a:ext cx="782216" cy="732658"/>
            <a:chOff x="395536" y="2164523"/>
            <a:chExt cx="8352928" cy="2664296"/>
          </a:xfrm>
        </p:grpSpPr>
        <p:sp>
          <p:nvSpPr>
            <p:cNvPr id="12" name="角丸四角形 11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123012" y="2433895"/>
              <a:ext cx="6909007" cy="2187881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algn="ctr"/>
              <a:r>
                <a:rPr kumimoji="1" lang="ja-JP" altLang="en-US" sz="3200" b="1" dirty="0">
                  <a:solidFill>
                    <a:schemeClr val="accent2">
                      <a:lumMod val="50000"/>
                    </a:schemeClr>
                  </a:solidFill>
                  <a:latin typeface="+mn-ea"/>
                </a:rPr>
                <a:t>Ｃ</a:t>
              </a:r>
              <a:endParaRPr kumimoji="1" lang="ja-JP" altLang="en-US" sz="1600" b="1" dirty="0">
                <a:solidFill>
                  <a:schemeClr val="accent2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680532" y="1865844"/>
            <a:ext cx="782216" cy="732658"/>
            <a:chOff x="395536" y="2164523"/>
            <a:chExt cx="8352928" cy="2664296"/>
          </a:xfrm>
        </p:grpSpPr>
        <p:sp>
          <p:nvSpPr>
            <p:cNvPr id="15" name="角丸四角形 14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1123012" y="2476315"/>
              <a:ext cx="6909007" cy="210479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algn="ctr"/>
              <a:r>
                <a:rPr kumimoji="1" lang="ja-JP" altLang="en-US" sz="3200" b="1" dirty="0">
                  <a:solidFill>
                    <a:srgbClr val="FF0000"/>
                  </a:solidFill>
                  <a:latin typeface="+mn-ea"/>
                </a:rPr>
                <a:t>Ａ</a:t>
              </a: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520094" y="1855334"/>
            <a:ext cx="1070248" cy="3026404"/>
            <a:chOff x="520094" y="1855334"/>
            <a:chExt cx="1070248" cy="3026404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520094" y="1855334"/>
              <a:ext cx="1070248" cy="732658"/>
              <a:chOff x="395536" y="2164523"/>
              <a:chExt cx="8352928" cy="2664296"/>
            </a:xfrm>
          </p:grpSpPr>
          <p:sp>
            <p:nvSpPr>
              <p:cNvPr id="25" name="角丸四角形 24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正方形/長方形 25"/>
              <p:cNvSpPr/>
              <p:nvPr/>
            </p:nvSpPr>
            <p:spPr>
              <a:xfrm>
                <a:off x="1123012" y="2476311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altLang="ja-JP" sz="2800" b="1" dirty="0">
                    <a:solidFill>
                      <a:srgbClr val="009E1E"/>
                    </a:solidFill>
                    <a:latin typeface="+mn-ea"/>
                  </a:rPr>
                  <a:t>2500</a:t>
                </a:r>
                <a:endParaRPr kumimoji="1" lang="ja-JP" altLang="en-US" sz="2800" b="1" dirty="0">
                  <a:solidFill>
                    <a:srgbClr val="009E1E"/>
                  </a:solidFill>
                  <a:latin typeface="+mn-ea"/>
                </a:endParaRPr>
              </a:p>
            </p:txBody>
          </p:sp>
        </p:grpSp>
        <p:grpSp>
          <p:nvGrpSpPr>
            <p:cNvPr id="19" name="グループ化 18"/>
            <p:cNvGrpSpPr/>
            <p:nvPr/>
          </p:nvGrpSpPr>
          <p:grpSpPr>
            <a:xfrm>
              <a:off x="520094" y="3007462"/>
              <a:ext cx="1070248" cy="732658"/>
              <a:chOff x="395536" y="2164523"/>
              <a:chExt cx="8352928" cy="2664296"/>
            </a:xfrm>
          </p:grpSpPr>
          <p:sp>
            <p:nvSpPr>
              <p:cNvPr id="23" name="角丸四角形 22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正方形/長方形 23"/>
              <p:cNvSpPr/>
              <p:nvPr/>
            </p:nvSpPr>
            <p:spPr>
              <a:xfrm>
                <a:off x="1123012" y="2433895"/>
                <a:ext cx="6909007" cy="2187881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algn="ctr"/>
                <a:r>
                  <a:rPr kumimoji="1" lang="en-US" altLang="ja-JP" sz="3200" b="1" dirty="0">
                    <a:solidFill>
                      <a:srgbClr val="FF0000"/>
                    </a:solidFill>
                    <a:latin typeface="+mn-ea"/>
                  </a:rPr>
                  <a:t>500</a:t>
                </a:r>
                <a:endParaRPr kumimoji="1" lang="ja-JP" altLang="en-US" sz="1600" b="1" dirty="0">
                  <a:solidFill>
                    <a:srgbClr val="FF0000"/>
                  </a:solidFill>
                  <a:latin typeface="+mn-ea"/>
                </a:endParaRPr>
              </a:p>
            </p:txBody>
          </p:sp>
        </p:grpSp>
        <p:grpSp>
          <p:nvGrpSpPr>
            <p:cNvPr id="20" name="グループ化 19"/>
            <p:cNvGrpSpPr/>
            <p:nvPr/>
          </p:nvGrpSpPr>
          <p:grpSpPr>
            <a:xfrm>
              <a:off x="520094" y="4149080"/>
              <a:ext cx="1070248" cy="732658"/>
              <a:chOff x="395536" y="2164523"/>
              <a:chExt cx="8352928" cy="2664296"/>
            </a:xfrm>
          </p:grpSpPr>
          <p:sp>
            <p:nvSpPr>
              <p:cNvPr id="21" name="角丸四角形 20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正方形/長方形 21"/>
              <p:cNvSpPr/>
              <p:nvPr/>
            </p:nvSpPr>
            <p:spPr>
              <a:xfrm>
                <a:off x="1123012" y="2476315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altLang="ja-JP" sz="2800" b="1" dirty="0">
                    <a:solidFill>
                      <a:srgbClr val="7030A0"/>
                    </a:solidFill>
                    <a:latin typeface="+mn-ea"/>
                  </a:rPr>
                  <a:t>7000</a:t>
                </a:r>
                <a:endParaRPr kumimoji="1" lang="ja-JP" altLang="en-US" sz="3200" b="1" dirty="0">
                  <a:solidFill>
                    <a:srgbClr val="7030A0"/>
                  </a:solidFill>
                  <a:latin typeface="+mn-ea"/>
                </a:endParaRPr>
              </a:p>
            </p:txBody>
          </p:sp>
        </p:grpSp>
      </p:grpSp>
      <p:grpSp>
        <p:nvGrpSpPr>
          <p:cNvPr id="32" name="グループ化 31"/>
          <p:cNvGrpSpPr/>
          <p:nvPr/>
        </p:nvGrpSpPr>
        <p:grpSpPr>
          <a:xfrm>
            <a:off x="2555776" y="1239143"/>
            <a:ext cx="1120820" cy="4780404"/>
            <a:chOff x="2555776" y="1239143"/>
            <a:chExt cx="1120820" cy="4780404"/>
          </a:xfrm>
        </p:grpSpPr>
        <p:grpSp>
          <p:nvGrpSpPr>
            <p:cNvPr id="33" name="グループ化 32"/>
            <p:cNvGrpSpPr/>
            <p:nvPr/>
          </p:nvGrpSpPr>
          <p:grpSpPr>
            <a:xfrm>
              <a:off x="2555776" y="1909007"/>
              <a:ext cx="1120820" cy="4110540"/>
              <a:chOff x="2555776" y="1909007"/>
              <a:chExt cx="1120820" cy="4110540"/>
            </a:xfrm>
          </p:grpSpPr>
          <p:sp>
            <p:nvSpPr>
              <p:cNvPr id="35" name="テキスト ボックス 34"/>
              <p:cNvSpPr txBox="1"/>
              <p:nvPr/>
            </p:nvSpPr>
            <p:spPr>
              <a:xfrm>
                <a:off x="2555776" y="1909007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1000</a:t>
                </a:r>
                <a:endParaRPr kumimoji="1" lang="ja-JP" altLang="en-US" dirty="0"/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2555776" y="305062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1000</a:t>
                </a:r>
                <a:endParaRPr kumimoji="1" lang="ja-JP" altLang="en-US" dirty="0"/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2555776" y="419568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1000</a:t>
                </a:r>
                <a:endParaRPr kumimoji="1" lang="ja-JP" altLang="en-US" dirty="0"/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>
                <a:off x="2555776" y="537321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3000</a:t>
                </a:r>
                <a:endParaRPr kumimoji="1" lang="ja-JP" altLang="en-US" dirty="0"/>
              </a:p>
            </p:txBody>
          </p:sp>
        </p:grpSp>
        <p:sp>
          <p:nvSpPr>
            <p:cNvPr id="34" name="テキスト ボックス 33"/>
            <p:cNvSpPr txBox="1"/>
            <p:nvPr/>
          </p:nvSpPr>
          <p:spPr>
            <a:xfrm>
              <a:off x="2689684" y="1239143"/>
              <a:ext cx="8675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/>
                <a:t>同　額</a:t>
              </a:r>
              <a:endParaRPr kumimoji="1" lang="ja-JP" altLang="en-US" sz="1100" dirty="0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3596980" y="1253073"/>
            <a:ext cx="1356080" cy="4766474"/>
            <a:chOff x="3596980" y="1253073"/>
            <a:chExt cx="1356080" cy="4766474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3728702" y="1907307"/>
              <a:ext cx="1131330" cy="4112240"/>
              <a:chOff x="3728702" y="1907307"/>
              <a:chExt cx="1131330" cy="4112240"/>
            </a:xfrm>
          </p:grpSpPr>
          <p:sp>
            <p:nvSpPr>
              <p:cNvPr id="31" name="テキスト ボックス 30"/>
              <p:cNvSpPr txBox="1"/>
              <p:nvPr/>
            </p:nvSpPr>
            <p:spPr>
              <a:xfrm>
                <a:off x="3728702" y="537321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3000</a:t>
                </a:r>
                <a:endParaRPr kumimoji="1" lang="ja-JP" altLang="en-US" dirty="0"/>
              </a:p>
            </p:txBody>
          </p:sp>
          <p:sp>
            <p:nvSpPr>
              <p:cNvPr id="39" name="テキスト ボックス 38"/>
              <p:cNvSpPr txBox="1"/>
              <p:nvPr/>
            </p:nvSpPr>
            <p:spPr>
              <a:xfrm>
                <a:off x="3728702" y="420425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3000</a:t>
                </a:r>
                <a:endParaRPr kumimoji="1" lang="ja-JP" altLang="en-US" dirty="0"/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3816156" y="3043557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600" dirty="0"/>
                  <a:t>      </a:t>
                </a:r>
                <a:r>
                  <a:rPr kumimoji="1" lang="en-US" altLang="ja-JP" sz="3600" dirty="0"/>
                  <a:t>0</a:t>
                </a:r>
                <a:endParaRPr kumimoji="1" lang="ja-JP" altLang="en-US" dirty="0"/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3811463" y="1907307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600" dirty="0"/>
                  <a:t>      </a:t>
                </a:r>
                <a:r>
                  <a:rPr kumimoji="1" lang="en-US" altLang="ja-JP" sz="3600" dirty="0"/>
                  <a:t>0</a:t>
                </a:r>
                <a:endParaRPr kumimoji="1" lang="ja-JP" altLang="en-US" dirty="0"/>
              </a:p>
            </p:txBody>
          </p:sp>
        </p:grpSp>
        <p:sp>
          <p:nvSpPr>
            <p:cNvPr id="47" name="テキスト ボックス 46"/>
            <p:cNvSpPr txBox="1"/>
            <p:nvPr/>
          </p:nvSpPr>
          <p:spPr>
            <a:xfrm>
              <a:off x="3596980" y="1253073"/>
              <a:ext cx="1356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/>
                <a:t>特定の人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4763200" y="1248527"/>
            <a:ext cx="1356080" cy="4778845"/>
            <a:chOff x="4763200" y="1248527"/>
            <a:chExt cx="1356080" cy="4778845"/>
          </a:xfrm>
        </p:grpSpPr>
        <p:grpSp>
          <p:nvGrpSpPr>
            <p:cNvPr id="42" name="グループ化 41"/>
            <p:cNvGrpSpPr/>
            <p:nvPr/>
          </p:nvGrpSpPr>
          <p:grpSpPr>
            <a:xfrm>
              <a:off x="4880830" y="1916832"/>
              <a:ext cx="1131330" cy="4110540"/>
              <a:chOff x="4880830" y="1916832"/>
              <a:chExt cx="1131330" cy="4110540"/>
            </a:xfrm>
          </p:grpSpPr>
          <p:sp>
            <p:nvSpPr>
              <p:cNvPr id="43" name="テキスト ボックス 42"/>
              <p:cNvSpPr txBox="1"/>
              <p:nvPr/>
            </p:nvSpPr>
            <p:spPr>
              <a:xfrm>
                <a:off x="4953060" y="4192424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600" dirty="0"/>
                  <a:t>      </a:t>
                </a:r>
                <a:r>
                  <a:rPr kumimoji="1" lang="en-US" altLang="ja-JP" sz="3600" dirty="0"/>
                  <a:t>0</a:t>
                </a:r>
                <a:endParaRPr kumimoji="1" lang="ja-JP" altLang="en-US" dirty="0"/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4880830" y="1916832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2500</a:t>
                </a:r>
                <a:endParaRPr kumimoji="1" lang="ja-JP" altLang="en-US" dirty="0"/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5125379" y="3058450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600" dirty="0"/>
                  <a:t>5</a:t>
                </a:r>
                <a:r>
                  <a:rPr kumimoji="1" lang="en-US" altLang="ja-JP" sz="3600" dirty="0"/>
                  <a:t>00</a:t>
                </a:r>
                <a:endParaRPr kumimoji="1" lang="ja-JP" altLang="en-US" dirty="0"/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4880830" y="5381041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3000</a:t>
                </a:r>
                <a:endParaRPr kumimoji="1" lang="ja-JP" altLang="en-US" dirty="0"/>
              </a:p>
            </p:txBody>
          </p:sp>
        </p:grpSp>
        <p:sp>
          <p:nvSpPr>
            <p:cNvPr id="48" name="テキスト ボックス 47"/>
            <p:cNvSpPr txBox="1"/>
            <p:nvPr/>
          </p:nvSpPr>
          <p:spPr>
            <a:xfrm>
              <a:off x="4763200" y="1248527"/>
              <a:ext cx="1356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/>
                <a:t>特定の人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5889164" y="1231417"/>
            <a:ext cx="1501658" cy="4789871"/>
            <a:chOff x="5889164" y="1231417"/>
            <a:chExt cx="1501658" cy="4789871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6012160" y="1910748"/>
              <a:ext cx="1131108" cy="4110540"/>
              <a:chOff x="6012160" y="1910748"/>
              <a:chExt cx="1131108" cy="4110540"/>
            </a:xfrm>
          </p:grpSpPr>
          <p:sp>
            <p:nvSpPr>
              <p:cNvPr id="50" name="テキスト ボックス 49"/>
              <p:cNvSpPr txBox="1"/>
              <p:nvPr/>
            </p:nvSpPr>
            <p:spPr>
              <a:xfrm>
                <a:off x="6245977" y="1910748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750</a:t>
                </a:r>
                <a:endParaRPr kumimoji="1" lang="ja-JP" altLang="en-US" dirty="0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6256487" y="3052366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150</a:t>
                </a:r>
                <a:endParaRPr kumimoji="1" lang="ja-JP" altLang="en-US" dirty="0"/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6012160" y="419742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2100</a:t>
                </a:r>
                <a:endParaRPr kumimoji="1" lang="ja-JP" altLang="en-US" dirty="0"/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6012160" y="5374957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3000</a:t>
                </a:r>
                <a:endParaRPr kumimoji="1" lang="ja-JP" altLang="en-US" dirty="0"/>
              </a:p>
            </p:txBody>
          </p:sp>
        </p:grpSp>
        <p:sp>
          <p:nvSpPr>
            <p:cNvPr id="55" name="テキスト ボックス 54"/>
            <p:cNvSpPr txBox="1"/>
            <p:nvPr/>
          </p:nvSpPr>
          <p:spPr>
            <a:xfrm>
              <a:off x="5889164" y="1231417"/>
              <a:ext cx="15016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/>
                <a:t>同率</a:t>
              </a:r>
              <a:r>
                <a:rPr kumimoji="1" lang="ja-JP" altLang="en-US" sz="1400" dirty="0"/>
                <a:t>（</a:t>
              </a:r>
              <a:r>
                <a:rPr kumimoji="1" lang="en-US" altLang="ja-JP" sz="1400" dirty="0"/>
                <a:t>30</a:t>
              </a:r>
              <a:r>
                <a:rPr kumimoji="1" lang="ja-JP" altLang="en-US" sz="1400" dirty="0"/>
                <a:t>％）</a:t>
              </a:r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457607" y="1191518"/>
            <a:ext cx="2080202" cy="461665"/>
            <a:chOff x="467546" y="1143790"/>
            <a:chExt cx="1928110" cy="461665"/>
          </a:xfrm>
        </p:grpSpPr>
        <p:sp>
          <p:nvSpPr>
            <p:cNvPr id="6" name="正方形/長方形 5"/>
            <p:cNvSpPr/>
            <p:nvPr/>
          </p:nvSpPr>
          <p:spPr>
            <a:xfrm>
              <a:off x="467546" y="1196752"/>
              <a:ext cx="1928110" cy="3557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538641" y="1143790"/>
              <a:ext cx="1802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400" dirty="0"/>
                <a:t>300</a:t>
              </a:r>
              <a:r>
                <a:rPr kumimoji="1" lang="en-US" altLang="ja-JP" sz="2400" dirty="0"/>
                <a:t>0</a:t>
              </a:r>
              <a:r>
                <a:rPr kumimoji="1" lang="ja-JP" altLang="en-US" sz="2400" dirty="0"/>
                <a:t>を集める</a:t>
              </a:r>
              <a:endParaRPr kumimoji="1" lang="ja-JP" altLang="en-US" sz="1200" dirty="0"/>
            </a:p>
          </p:txBody>
        </p:sp>
      </p:grpSp>
      <p:grpSp>
        <p:nvGrpSpPr>
          <p:cNvPr id="65" name="グループ化 64"/>
          <p:cNvGrpSpPr/>
          <p:nvPr/>
        </p:nvGrpSpPr>
        <p:grpSpPr>
          <a:xfrm>
            <a:off x="520094" y="1855143"/>
            <a:ext cx="1070248" cy="3025188"/>
            <a:chOff x="520094" y="704422"/>
            <a:chExt cx="1070248" cy="3025188"/>
          </a:xfrm>
        </p:grpSpPr>
        <p:grpSp>
          <p:nvGrpSpPr>
            <p:cNvPr id="66" name="グループ化 65"/>
            <p:cNvGrpSpPr/>
            <p:nvPr/>
          </p:nvGrpSpPr>
          <p:grpSpPr>
            <a:xfrm>
              <a:off x="520094" y="1855334"/>
              <a:ext cx="1070248" cy="732658"/>
              <a:chOff x="395536" y="2164523"/>
              <a:chExt cx="8352928" cy="2664296"/>
            </a:xfrm>
          </p:grpSpPr>
          <p:sp>
            <p:nvSpPr>
              <p:cNvPr id="73" name="角丸四角形 72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正方形/長方形 73"/>
              <p:cNvSpPr/>
              <p:nvPr/>
            </p:nvSpPr>
            <p:spPr>
              <a:xfrm>
                <a:off x="1123012" y="2476311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altLang="ja-JP" sz="2800" b="1" dirty="0">
                    <a:solidFill>
                      <a:srgbClr val="009E1E"/>
                    </a:solidFill>
                    <a:latin typeface="+mn-ea"/>
                  </a:rPr>
                  <a:t>2500</a:t>
                </a:r>
                <a:endParaRPr kumimoji="1" lang="ja-JP" altLang="en-US" sz="2800" b="1" dirty="0">
                  <a:solidFill>
                    <a:srgbClr val="009E1E"/>
                  </a:solidFill>
                  <a:latin typeface="+mn-ea"/>
                </a:endParaRPr>
              </a:p>
            </p:txBody>
          </p:sp>
        </p:grpSp>
        <p:grpSp>
          <p:nvGrpSpPr>
            <p:cNvPr id="67" name="グループ化 66"/>
            <p:cNvGrpSpPr/>
            <p:nvPr/>
          </p:nvGrpSpPr>
          <p:grpSpPr>
            <a:xfrm>
              <a:off x="520094" y="2996952"/>
              <a:ext cx="1070248" cy="732658"/>
              <a:chOff x="395536" y="2126304"/>
              <a:chExt cx="8352928" cy="2664296"/>
            </a:xfrm>
          </p:grpSpPr>
          <p:sp>
            <p:nvSpPr>
              <p:cNvPr id="71" name="角丸四角形 70"/>
              <p:cNvSpPr/>
              <p:nvPr/>
            </p:nvSpPr>
            <p:spPr>
              <a:xfrm>
                <a:off x="395536" y="2126304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正方形/長方形 71"/>
              <p:cNvSpPr/>
              <p:nvPr/>
            </p:nvSpPr>
            <p:spPr>
              <a:xfrm>
                <a:off x="1123009" y="2395676"/>
                <a:ext cx="6909010" cy="2187881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algn="ctr"/>
                <a:r>
                  <a:rPr kumimoji="1" lang="en-US" altLang="ja-JP" sz="3200" b="1" dirty="0">
                    <a:solidFill>
                      <a:srgbClr val="FF0000"/>
                    </a:solidFill>
                    <a:latin typeface="+mn-ea"/>
                  </a:rPr>
                  <a:t>500</a:t>
                </a:r>
                <a:endParaRPr kumimoji="1" lang="ja-JP" altLang="en-US" sz="1600" b="1" dirty="0">
                  <a:solidFill>
                    <a:srgbClr val="FF0000"/>
                  </a:solidFill>
                  <a:latin typeface="+mn-ea"/>
                </a:endParaRPr>
              </a:p>
            </p:txBody>
          </p:sp>
        </p:grpSp>
        <p:grpSp>
          <p:nvGrpSpPr>
            <p:cNvPr id="68" name="グループ化 67"/>
            <p:cNvGrpSpPr/>
            <p:nvPr/>
          </p:nvGrpSpPr>
          <p:grpSpPr>
            <a:xfrm>
              <a:off x="520094" y="704422"/>
              <a:ext cx="1070248" cy="732658"/>
              <a:chOff x="395536" y="-10361908"/>
              <a:chExt cx="8352928" cy="2664296"/>
            </a:xfrm>
          </p:grpSpPr>
          <p:sp>
            <p:nvSpPr>
              <p:cNvPr id="69" name="角丸四角形 68"/>
              <p:cNvSpPr/>
              <p:nvPr/>
            </p:nvSpPr>
            <p:spPr>
              <a:xfrm>
                <a:off x="395536" y="-10361908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正方形/長方形 69"/>
              <p:cNvSpPr/>
              <p:nvPr/>
            </p:nvSpPr>
            <p:spPr>
              <a:xfrm>
                <a:off x="1123009" y="-10082161"/>
                <a:ext cx="6909010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altLang="ja-JP" sz="2800" b="1" dirty="0">
                    <a:solidFill>
                      <a:srgbClr val="7030A0"/>
                    </a:solidFill>
                    <a:latin typeface="+mn-ea"/>
                  </a:rPr>
                  <a:t>7000</a:t>
                </a:r>
                <a:endParaRPr kumimoji="1" lang="ja-JP" altLang="en-US" sz="3200" b="1" dirty="0">
                  <a:solidFill>
                    <a:srgbClr val="7030A0"/>
                  </a:solidFill>
                  <a:latin typeface="+mn-ea"/>
                </a:endParaRPr>
              </a:p>
            </p:txBody>
          </p:sp>
        </p:grpSp>
      </p:grpSp>
      <p:sp>
        <p:nvSpPr>
          <p:cNvPr id="75" name="環状矢印 74"/>
          <p:cNvSpPr/>
          <p:nvPr/>
        </p:nvSpPr>
        <p:spPr>
          <a:xfrm rot="4291411">
            <a:off x="727786" y="3390348"/>
            <a:ext cx="1224136" cy="129473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590136"/>
              <a:gd name="adj5" fmla="val 12500"/>
            </a:avLst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6" name="環状矢印 75"/>
          <p:cNvSpPr/>
          <p:nvPr/>
        </p:nvSpPr>
        <p:spPr>
          <a:xfrm rot="4291411">
            <a:off x="715998" y="2099463"/>
            <a:ext cx="1224136" cy="129473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590136"/>
              <a:gd name="adj5" fmla="val 12500"/>
            </a:avLst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7" name="環状矢印 76"/>
          <p:cNvSpPr/>
          <p:nvPr/>
        </p:nvSpPr>
        <p:spPr>
          <a:xfrm rot="15215630">
            <a:off x="-69235" y="2306568"/>
            <a:ext cx="2295063" cy="2254509"/>
          </a:xfrm>
          <a:prstGeom prst="circularArrow">
            <a:avLst>
              <a:gd name="adj1" fmla="val 9874"/>
              <a:gd name="adj2" fmla="val 1142319"/>
              <a:gd name="adj3" fmla="val 20421097"/>
              <a:gd name="adj4" fmla="val 13590136"/>
              <a:gd name="adj5" fmla="val 11595"/>
            </a:avLst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3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467546" y="1700808"/>
          <a:ext cx="8280920" cy="453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グループ化 7"/>
          <p:cNvGrpSpPr/>
          <p:nvPr/>
        </p:nvGrpSpPr>
        <p:grpSpPr>
          <a:xfrm>
            <a:off x="1680532" y="3000394"/>
            <a:ext cx="782216" cy="732658"/>
            <a:chOff x="395536" y="2164523"/>
            <a:chExt cx="8352928" cy="2664296"/>
          </a:xfrm>
        </p:grpSpPr>
        <p:sp>
          <p:nvSpPr>
            <p:cNvPr id="9" name="角丸四角形 8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123012" y="2476311"/>
              <a:ext cx="6909007" cy="210479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algn="ctr"/>
              <a:r>
                <a:rPr kumimoji="1" lang="ja-JP" altLang="en-US" sz="3200" b="1" dirty="0">
                  <a:solidFill>
                    <a:srgbClr val="002060"/>
                  </a:solidFill>
                  <a:latin typeface="+mn-ea"/>
                </a:rPr>
                <a:t>Ｂ</a:t>
              </a: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1680532" y="4152522"/>
            <a:ext cx="782216" cy="732658"/>
            <a:chOff x="395536" y="2164523"/>
            <a:chExt cx="8352928" cy="2664296"/>
          </a:xfrm>
        </p:grpSpPr>
        <p:sp>
          <p:nvSpPr>
            <p:cNvPr id="12" name="角丸四角形 11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123012" y="2433895"/>
              <a:ext cx="6909007" cy="2187881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algn="ctr"/>
              <a:r>
                <a:rPr kumimoji="1" lang="ja-JP" altLang="en-US" sz="3200" b="1" dirty="0">
                  <a:solidFill>
                    <a:schemeClr val="accent2">
                      <a:lumMod val="50000"/>
                    </a:schemeClr>
                  </a:solidFill>
                  <a:latin typeface="+mn-ea"/>
                </a:rPr>
                <a:t>Ｃ</a:t>
              </a:r>
              <a:endParaRPr kumimoji="1" lang="ja-JP" altLang="en-US" sz="1600" b="1" dirty="0">
                <a:solidFill>
                  <a:schemeClr val="accent2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680532" y="1865844"/>
            <a:ext cx="782216" cy="732658"/>
            <a:chOff x="395536" y="2164523"/>
            <a:chExt cx="8352928" cy="2664296"/>
          </a:xfrm>
        </p:grpSpPr>
        <p:sp>
          <p:nvSpPr>
            <p:cNvPr id="15" name="角丸四角形 14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1123012" y="2476315"/>
              <a:ext cx="6909007" cy="210479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algn="ctr"/>
              <a:r>
                <a:rPr kumimoji="1" lang="ja-JP" altLang="en-US" sz="3200" b="1" dirty="0">
                  <a:solidFill>
                    <a:srgbClr val="FF0000"/>
                  </a:solidFill>
                  <a:latin typeface="+mn-ea"/>
                </a:rPr>
                <a:t>Ａ</a:t>
              </a: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520094" y="1855334"/>
            <a:ext cx="1070248" cy="3026404"/>
            <a:chOff x="520094" y="1855334"/>
            <a:chExt cx="1070248" cy="3026404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520094" y="1855334"/>
              <a:ext cx="1070248" cy="732658"/>
              <a:chOff x="395536" y="2164523"/>
              <a:chExt cx="8352928" cy="2664296"/>
            </a:xfrm>
          </p:grpSpPr>
          <p:sp>
            <p:nvSpPr>
              <p:cNvPr id="25" name="角丸四角形 24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正方形/長方形 25"/>
              <p:cNvSpPr/>
              <p:nvPr/>
            </p:nvSpPr>
            <p:spPr>
              <a:xfrm>
                <a:off x="1123012" y="2476311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altLang="ja-JP" sz="2800" b="1" dirty="0">
                    <a:solidFill>
                      <a:srgbClr val="009E1E"/>
                    </a:solidFill>
                    <a:latin typeface="+mn-ea"/>
                  </a:rPr>
                  <a:t>2500</a:t>
                </a:r>
                <a:endParaRPr kumimoji="1" lang="ja-JP" altLang="en-US" sz="2800" b="1" dirty="0">
                  <a:solidFill>
                    <a:srgbClr val="009E1E"/>
                  </a:solidFill>
                  <a:latin typeface="+mn-ea"/>
                </a:endParaRPr>
              </a:p>
            </p:txBody>
          </p:sp>
        </p:grpSp>
        <p:grpSp>
          <p:nvGrpSpPr>
            <p:cNvPr id="19" name="グループ化 18"/>
            <p:cNvGrpSpPr/>
            <p:nvPr/>
          </p:nvGrpSpPr>
          <p:grpSpPr>
            <a:xfrm>
              <a:off x="520094" y="3007462"/>
              <a:ext cx="1070248" cy="732658"/>
              <a:chOff x="395536" y="2164523"/>
              <a:chExt cx="8352928" cy="2664296"/>
            </a:xfrm>
          </p:grpSpPr>
          <p:sp>
            <p:nvSpPr>
              <p:cNvPr id="23" name="角丸四角形 22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正方形/長方形 23"/>
              <p:cNvSpPr/>
              <p:nvPr/>
            </p:nvSpPr>
            <p:spPr>
              <a:xfrm>
                <a:off x="1123012" y="2433895"/>
                <a:ext cx="6909007" cy="2187881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algn="ctr"/>
                <a:r>
                  <a:rPr kumimoji="1" lang="en-US" altLang="ja-JP" sz="3200" b="1" dirty="0">
                    <a:solidFill>
                      <a:srgbClr val="FF0000"/>
                    </a:solidFill>
                    <a:latin typeface="+mn-ea"/>
                  </a:rPr>
                  <a:t>500</a:t>
                </a:r>
                <a:endParaRPr kumimoji="1" lang="ja-JP" altLang="en-US" sz="1600" b="1" dirty="0">
                  <a:solidFill>
                    <a:srgbClr val="FF0000"/>
                  </a:solidFill>
                  <a:latin typeface="+mn-ea"/>
                </a:endParaRPr>
              </a:p>
            </p:txBody>
          </p:sp>
        </p:grpSp>
        <p:grpSp>
          <p:nvGrpSpPr>
            <p:cNvPr id="20" name="グループ化 19"/>
            <p:cNvGrpSpPr/>
            <p:nvPr/>
          </p:nvGrpSpPr>
          <p:grpSpPr>
            <a:xfrm>
              <a:off x="520094" y="4149080"/>
              <a:ext cx="1070248" cy="732658"/>
              <a:chOff x="395536" y="2164523"/>
              <a:chExt cx="8352928" cy="2664296"/>
            </a:xfrm>
          </p:grpSpPr>
          <p:sp>
            <p:nvSpPr>
              <p:cNvPr id="21" name="角丸四角形 20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正方形/長方形 21"/>
              <p:cNvSpPr/>
              <p:nvPr/>
            </p:nvSpPr>
            <p:spPr>
              <a:xfrm>
                <a:off x="1123012" y="2476315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altLang="ja-JP" sz="2800" b="1" dirty="0">
                    <a:solidFill>
                      <a:srgbClr val="7030A0"/>
                    </a:solidFill>
                    <a:latin typeface="+mn-ea"/>
                  </a:rPr>
                  <a:t>7000</a:t>
                </a:r>
                <a:endParaRPr kumimoji="1" lang="ja-JP" altLang="en-US" sz="3200" b="1" dirty="0">
                  <a:solidFill>
                    <a:srgbClr val="7030A0"/>
                  </a:solidFill>
                  <a:latin typeface="+mn-ea"/>
                </a:endParaRPr>
              </a:p>
            </p:txBody>
          </p:sp>
        </p:grpSp>
      </p:grpSp>
      <p:grpSp>
        <p:nvGrpSpPr>
          <p:cNvPr id="32" name="グループ化 31"/>
          <p:cNvGrpSpPr/>
          <p:nvPr/>
        </p:nvGrpSpPr>
        <p:grpSpPr>
          <a:xfrm>
            <a:off x="2555776" y="1239143"/>
            <a:ext cx="1120820" cy="4780404"/>
            <a:chOff x="2555776" y="1239143"/>
            <a:chExt cx="1120820" cy="4780404"/>
          </a:xfrm>
        </p:grpSpPr>
        <p:grpSp>
          <p:nvGrpSpPr>
            <p:cNvPr id="33" name="グループ化 32"/>
            <p:cNvGrpSpPr/>
            <p:nvPr/>
          </p:nvGrpSpPr>
          <p:grpSpPr>
            <a:xfrm>
              <a:off x="2555776" y="1909007"/>
              <a:ext cx="1120820" cy="4110540"/>
              <a:chOff x="2555776" y="1909007"/>
              <a:chExt cx="1120820" cy="4110540"/>
            </a:xfrm>
          </p:grpSpPr>
          <p:sp>
            <p:nvSpPr>
              <p:cNvPr id="35" name="テキスト ボックス 34"/>
              <p:cNvSpPr txBox="1"/>
              <p:nvPr/>
            </p:nvSpPr>
            <p:spPr>
              <a:xfrm>
                <a:off x="2555776" y="1909007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1000</a:t>
                </a:r>
                <a:endParaRPr kumimoji="1" lang="ja-JP" altLang="en-US" dirty="0"/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2555776" y="305062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1000</a:t>
                </a:r>
                <a:endParaRPr kumimoji="1" lang="ja-JP" altLang="en-US" dirty="0"/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2555776" y="419568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1000</a:t>
                </a:r>
                <a:endParaRPr kumimoji="1" lang="ja-JP" altLang="en-US" dirty="0"/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>
                <a:off x="2555776" y="537321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3000</a:t>
                </a:r>
                <a:endParaRPr kumimoji="1" lang="ja-JP" altLang="en-US" dirty="0"/>
              </a:p>
            </p:txBody>
          </p:sp>
        </p:grpSp>
        <p:sp>
          <p:nvSpPr>
            <p:cNvPr id="34" name="テキスト ボックス 33"/>
            <p:cNvSpPr txBox="1"/>
            <p:nvPr/>
          </p:nvSpPr>
          <p:spPr>
            <a:xfrm>
              <a:off x="2689684" y="1239143"/>
              <a:ext cx="8675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/>
                <a:t>同　額</a:t>
              </a:r>
              <a:endParaRPr kumimoji="1" lang="ja-JP" altLang="en-US" sz="1100" dirty="0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3596980" y="1253073"/>
            <a:ext cx="1356080" cy="4766474"/>
            <a:chOff x="3596980" y="1253073"/>
            <a:chExt cx="1356080" cy="4766474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3728702" y="1907307"/>
              <a:ext cx="1131330" cy="4112240"/>
              <a:chOff x="3728702" y="1907307"/>
              <a:chExt cx="1131330" cy="4112240"/>
            </a:xfrm>
          </p:grpSpPr>
          <p:sp>
            <p:nvSpPr>
              <p:cNvPr id="31" name="テキスト ボックス 30"/>
              <p:cNvSpPr txBox="1"/>
              <p:nvPr/>
            </p:nvSpPr>
            <p:spPr>
              <a:xfrm>
                <a:off x="3728702" y="537321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3000</a:t>
                </a:r>
                <a:endParaRPr kumimoji="1" lang="ja-JP" altLang="en-US" dirty="0"/>
              </a:p>
            </p:txBody>
          </p:sp>
          <p:sp>
            <p:nvSpPr>
              <p:cNvPr id="39" name="テキスト ボックス 38"/>
              <p:cNvSpPr txBox="1"/>
              <p:nvPr/>
            </p:nvSpPr>
            <p:spPr>
              <a:xfrm>
                <a:off x="3728702" y="420425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3000</a:t>
                </a:r>
                <a:endParaRPr kumimoji="1" lang="ja-JP" altLang="en-US" dirty="0"/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3816156" y="3043557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600" dirty="0"/>
                  <a:t>      </a:t>
                </a:r>
                <a:r>
                  <a:rPr kumimoji="1" lang="en-US" altLang="ja-JP" sz="3600" dirty="0"/>
                  <a:t>0</a:t>
                </a:r>
                <a:endParaRPr kumimoji="1" lang="ja-JP" altLang="en-US" dirty="0"/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3811463" y="1907307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600" dirty="0"/>
                  <a:t>      </a:t>
                </a:r>
                <a:r>
                  <a:rPr kumimoji="1" lang="en-US" altLang="ja-JP" sz="3600" dirty="0"/>
                  <a:t>0</a:t>
                </a:r>
                <a:endParaRPr kumimoji="1" lang="ja-JP" altLang="en-US" dirty="0"/>
              </a:p>
            </p:txBody>
          </p:sp>
        </p:grpSp>
        <p:sp>
          <p:nvSpPr>
            <p:cNvPr id="47" name="テキスト ボックス 46"/>
            <p:cNvSpPr txBox="1"/>
            <p:nvPr/>
          </p:nvSpPr>
          <p:spPr>
            <a:xfrm>
              <a:off x="3596980" y="1253073"/>
              <a:ext cx="1356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/>
                <a:t>特定の人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4763200" y="1248527"/>
            <a:ext cx="1356080" cy="4778845"/>
            <a:chOff x="4763200" y="1248527"/>
            <a:chExt cx="1356080" cy="4778845"/>
          </a:xfrm>
        </p:grpSpPr>
        <p:grpSp>
          <p:nvGrpSpPr>
            <p:cNvPr id="42" name="グループ化 41"/>
            <p:cNvGrpSpPr/>
            <p:nvPr/>
          </p:nvGrpSpPr>
          <p:grpSpPr>
            <a:xfrm>
              <a:off x="4880830" y="1916832"/>
              <a:ext cx="1131330" cy="4110540"/>
              <a:chOff x="4880830" y="1916832"/>
              <a:chExt cx="1131330" cy="4110540"/>
            </a:xfrm>
          </p:grpSpPr>
          <p:sp>
            <p:nvSpPr>
              <p:cNvPr id="43" name="テキスト ボックス 42"/>
              <p:cNvSpPr txBox="1"/>
              <p:nvPr/>
            </p:nvSpPr>
            <p:spPr>
              <a:xfrm>
                <a:off x="4953060" y="4192424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600" dirty="0"/>
                  <a:t>      </a:t>
                </a:r>
                <a:r>
                  <a:rPr kumimoji="1" lang="en-US" altLang="ja-JP" sz="3600" dirty="0"/>
                  <a:t>0</a:t>
                </a:r>
                <a:endParaRPr kumimoji="1" lang="ja-JP" altLang="en-US" dirty="0"/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4880830" y="1916832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2500</a:t>
                </a:r>
                <a:endParaRPr kumimoji="1" lang="ja-JP" altLang="en-US" dirty="0"/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5125379" y="3058450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600" dirty="0"/>
                  <a:t>5</a:t>
                </a:r>
                <a:r>
                  <a:rPr kumimoji="1" lang="en-US" altLang="ja-JP" sz="3600" dirty="0"/>
                  <a:t>00</a:t>
                </a:r>
                <a:endParaRPr kumimoji="1" lang="ja-JP" altLang="en-US" dirty="0"/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4880830" y="5381041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3000</a:t>
                </a:r>
                <a:endParaRPr kumimoji="1" lang="ja-JP" altLang="en-US" dirty="0"/>
              </a:p>
            </p:txBody>
          </p:sp>
        </p:grpSp>
        <p:sp>
          <p:nvSpPr>
            <p:cNvPr id="48" name="テキスト ボックス 47"/>
            <p:cNvSpPr txBox="1"/>
            <p:nvPr/>
          </p:nvSpPr>
          <p:spPr>
            <a:xfrm>
              <a:off x="4763200" y="1248527"/>
              <a:ext cx="1356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/>
                <a:t>特定の人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5889164" y="1231417"/>
            <a:ext cx="1501658" cy="4789871"/>
            <a:chOff x="5889164" y="1231417"/>
            <a:chExt cx="1501658" cy="4789871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6012160" y="1910748"/>
              <a:ext cx="1131108" cy="4110540"/>
              <a:chOff x="6012160" y="1910748"/>
              <a:chExt cx="1131108" cy="4110540"/>
            </a:xfrm>
          </p:grpSpPr>
          <p:sp>
            <p:nvSpPr>
              <p:cNvPr id="50" name="テキスト ボックス 49"/>
              <p:cNvSpPr txBox="1"/>
              <p:nvPr/>
            </p:nvSpPr>
            <p:spPr>
              <a:xfrm>
                <a:off x="6245977" y="1910748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750</a:t>
                </a:r>
                <a:endParaRPr kumimoji="1" lang="ja-JP" altLang="en-US" dirty="0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6256487" y="3052366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150</a:t>
                </a:r>
                <a:endParaRPr kumimoji="1" lang="ja-JP" altLang="en-US" dirty="0"/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6012160" y="419742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2100</a:t>
                </a:r>
                <a:endParaRPr kumimoji="1" lang="ja-JP" altLang="en-US" dirty="0"/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6012160" y="5374957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3000</a:t>
                </a:r>
                <a:endParaRPr kumimoji="1" lang="ja-JP" altLang="en-US" dirty="0"/>
              </a:p>
            </p:txBody>
          </p:sp>
        </p:grpSp>
        <p:sp>
          <p:nvSpPr>
            <p:cNvPr id="55" name="テキスト ボックス 54"/>
            <p:cNvSpPr txBox="1"/>
            <p:nvPr/>
          </p:nvSpPr>
          <p:spPr>
            <a:xfrm>
              <a:off x="5889164" y="1231417"/>
              <a:ext cx="15016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/>
                <a:t>同率</a:t>
              </a:r>
              <a:r>
                <a:rPr kumimoji="1" lang="ja-JP" altLang="en-US" sz="1400" dirty="0"/>
                <a:t>（</a:t>
              </a:r>
              <a:r>
                <a:rPr kumimoji="1" lang="en-US" altLang="ja-JP" sz="1400" dirty="0"/>
                <a:t>30</a:t>
              </a:r>
              <a:r>
                <a:rPr kumimoji="1" lang="ja-JP" altLang="en-US" sz="1400" dirty="0"/>
                <a:t>％）</a:t>
              </a:r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457607" y="1191518"/>
            <a:ext cx="2080202" cy="461665"/>
            <a:chOff x="467546" y="1143790"/>
            <a:chExt cx="1928110" cy="461665"/>
          </a:xfrm>
        </p:grpSpPr>
        <p:sp>
          <p:nvSpPr>
            <p:cNvPr id="6" name="正方形/長方形 5"/>
            <p:cNvSpPr/>
            <p:nvPr/>
          </p:nvSpPr>
          <p:spPr>
            <a:xfrm>
              <a:off x="467546" y="1196752"/>
              <a:ext cx="1928110" cy="3557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538641" y="1143790"/>
              <a:ext cx="1802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400" dirty="0"/>
                <a:t>300</a:t>
              </a:r>
              <a:r>
                <a:rPr kumimoji="1" lang="en-US" altLang="ja-JP" sz="2400" dirty="0"/>
                <a:t>0</a:t>
              </a:r>
              <a:r>
                <a:rPr kumimoji="1" lang="ja-JP" altLang="en-US" sz="2400" dirty="0"/>
                <a:t>を集める</a:t>
              </a:r>
              <a:endParaRPr kumimoji="1" lang="ja-JP" altLang="en-US" sz="1200" dirty="0"/>
            </a:p>
          </p:txBody>
        </p:sp>
      </p:grpSp>
      <p:grpSp>
        <p:nvGrpSpPr>
          <p:cNvPr id="54" name="グループ化 53"/>
          <p:cNvGrpSpPr/>
          <p:nvPr/>
        </p:nvGrpSpPr>
        <p:grpSpPr>
          <a:xfrm>
            <a:off x="7236296" y="1912946"/>
            <a:ext cx="1120820" cy="4110540"/>
            <a:chOff x="6012160" y="1910748"/>
            <a:chExt cx="1120820" cy="4110540"/>
          </a:xfrm>
        </p:grpSpPr>
        <p:sp>
          <p:nvSpPr>
            <p:cNvPr id="56" name="テキスト ボックス 55"/>
            <p:cNvSpPr txBox="1"/>
            <p:nvPr/>
          </p:nvSpPr>
          <p:spPr>
            <a:xfrm>
              <a:off x="6245977" y="1910748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/>
                <a:t>50</a:t>
              </a:r>
              <a:r>
                <a:rPr kumimoji="1" lang="en-US" altLang="ja-JP" sz="3600" dirty="0"/>
                <a:t>0</a:t>
              </a:r>
              <a:endParaRPr kumimoji="1" lang="ja-JP" altLang="en-US" dirty="0"/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6450047" y="3052366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/>
                <a:t>50</a:t>
              </a:r>
              <a:endParaRPr kumimoji="1" lang="ja-JP" altLang="en-US" dirty="0"/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6012160" y="4197426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/>
                <a:t>2450</a:t>
              </a:r>
              <a:endParaRPr kumimoji="1" lang="ja-JP" altLang="en-US" dirty="0"/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6012160" y="5374957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/>
                <a:t>3000</a:t>
              </a:r>
              <a:endParaRPr kumimoji="1" lang="ja-JP" altLang="en-US" dirty="0"/>
            </a:p>
          </p:txBody>
        </p:sp>
      </p:grpSp>
      <p:grpSp>
        <p:nvGrpSpPr>
          <p:cNvPr id="60" name="グループ化 59"/>
          <p:cNvGrpSpPr/>
          <p:nvPr/>
        </p:nvGrpSpPr>
        <p:grpSpPr>
          <a:xfrm>
            <a:off x="8166089" y="2021608"/>
            <a:ext cx="969746" cy="3906652"/>
            <a:chOff x="8227587" y="2021608"/>
            <a:chExt cx="969746" cy="3906652"/>
          </a:xfrm>
        </p:grpSpPr>
        <p:sp>
          <p:nvSpPr>
            <p:cNvPr id="61" name="テキスト ボックス 60"/>
            <p:cNvSpPr txBox="1"/>
            <p:nvPr/>
          </p:nvSpPr>
          <p:spPr>
            <a:xfrm>
              <a:off x="8227587" y="2021608"/>
              <a:ext cx="95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/>
                <a:t>・・・</a:t>
              </a:r>
              <a:endParaRPr kumimoji="1" lang="ja-JP" altLang="en-US" sz="2000" dirty="0"/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8227587" y="3172906"/>
              <a:ext cx="95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/>
                <a:t>・・・</a:t>
              </a:r>
              <a:endParaRPr kumimoji="1" lang="ja-JP" altLang="en-US" sz="2000" dirty="0"/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8244408" y="4314116"/>
              <a:ext cx="95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/>
                <a:t>・・・</a:t>
              </a:r>
              <a:endParaRPr kumimoji="1" lang="ja-JP" altLang="en-US" sz="2000" dirty="0"/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8244408" y="5528150"/>
              <a:ext cx="95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/>
                <a:t>・・・</a:t>
              </a:r>
              <a:endParaRPr kumimoji="1" lang="ja-JP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0745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189130" y="2164523"/>
            <a:ext cx="8748464" cy="2664296"/>
            <a:chOff x="395536" y="2164523"/>
            <a:chExt cx="8352928" cy="2664296"/>
          </a:xfrm>
        </p:grpSpPr>
        <p:sp>
          <p:nvSpPr>
            <p:cNvPr id="3" name="角丸四角形 2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Autofit/>
            </a:bodyPr>
            <a:lstStyle/>
            <a:p>
              <a:pPr algn="ctr"/>
              <a:r>
                <a:rPr kumimoji="1" lang="ja-JP" altLang="en-US" sz="6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少数意見に耳を傾ける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0094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189130" y="2164523"/>
            <a:ext cx="8748464" cy="2664296"/>
            <a:chOff x="395536" y="2164523"/>
            <a:chExt cx="8352928" cy="2664296"/>
          </a:xfrm>
        </p:grpSpPr>
        <p:sp>
          <p:nvSpPr>
            <p:cNvPr id="3" name="角丸四角形 2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>
              <a:normAutofit/>
            </a:bodyPr>
            <a:lstStyle/>
            <a:p>
              <a:pPr algn="ctr"/>
              <a:r>
                <a:rPr kumimoji="1" lang="ja-JP" altLang="en-US" sz="1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税 理 士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1672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467546" y="1700808"/>
          <a:ext cx="8280920" cy="453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グループ化 7"/>
          <p:cNvGrpSpPr/>
          <p:nvPr/>
        </p:nvGrpSpPr>
        <p:grpSpPr>
          <a:xfrm>
            <a:off x="1680532" y="3000394"/>
            <a:ext cx="782216" cy="732658"/>
            <a:chOff x="395536" y="2164523"/>
            <a:chExt cx="8352928" cy="2664296"/>
          </a:xfrm>
        </p:grpSpPr>
        <p:sp>
          <p:nvSpPr>
            <p:cNvPr id="9" name="角丸四角形 8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123012" y="2476311"/>
              <a:ext cx="6909007" cy="210479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algn="ctr"/>
              <a:r>
                <a:rPr kumimoji="1" lang="ja-JP" altLang="en-US" sz="3200" b="1" dirty="0">
                  <a:solidFill>
                    <a:srgbClr val="002060"/>
                  </a:solidFill>
                  <a:latin typeface="+mn-ea"/>
                </a:rPr>
                <a:t>Ｂ</a:t>
              </a: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1680532" y="4152522"/>
            <a:ext cx="782216" cy="732658"/>
            <a:chOff x="395536" y="2164523"/>
            <a:chExt cx="8352928" cy="2664296"/>
          </a:xfrm>
        </p:grpSpPr>
        <p:sp>
          <p:nvSpPr>
            <p:cNvPr id="12" name="角丸四角形 11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123012" y="2433895"/>
              <a:ext cx="6909007" cy="2187881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algn="ctr"/>
              <a:r>
                <a:rPr kumimoji="1" lang="ja-JP" altLang="en-US" sz="3200" b="1" dirty="0">
                  <a:solidFill>
                    <a:schemeClr val="accent2">
                      <a:lumMod val="50000"/>
                    </a:schemeClr>
                  </a:solidFill>
                  <a:latin typeface="+mn-ea"/>
                </a:rPr>
                <a:t>Ｃ</a:t>
              </a:r>
              <a:endParaRPr kumimoji="1" lang="ja-JP" altLang="en-US" sz="1600" b="1" dirty="0">
                <a:solidFill>
                  <a:schemeClr val="accent2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680532" y="1865844"/>
            <a:ext cx="782216" cy="732658"/>
            <a:chOff x="395536" y="2164523"/>
            <a:chExt cx="8352928" cy="2664296"/>
          </a:xfrm>
        </p:grpSpPr>
        <p:sp>
          <p:nvSpPr>
            <p:cNvPr id="15" name="角丸四角形 14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1123012" y="2476315"/>
              <a:ext cx="6909007" cy="210479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algn="ctr"/>
              <a:r>
                <a:rPr kumimoji="1" lang="ja-JP" altLang="en-US" sz="3200" b="1" dirty="0">
                  <a:solidFill>
                    <a:srgbClr val="FF0000"/>
                  </a:solidFill>
                  <a:latin typeface="+mn-ea"/>
                </a:rPr>
                <a:t>Ａ</a:t>
              </a:r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2555776" y="1239143"/>
            <a:ext cx="1120820" cy="4780404"/>
            <a:chOff x="2555776" y="1239143"/>
            <a:chExt cx="1120820" cy="4780404"/>
          </a:xfrm>
        </p:grpSpPr>
        <p:grpSp>
          <p:nvGrpSpPr>
            <p:cNvPr id="33" name="グループ化 32"/>
            <p:cNvGrpSpPr/>
            <p:nvPr/>
          </p:nvGrpSpPr>
          <p:grpSpPr>
            <a:xfrm>
              <a:off x="2555776" y="1909007"/>
              <a:ext cx="1120820" cy="4110540"/>
              <a:chOff x="2555776" y="1909007"/>
              <a:chExt cx="1120820" cy="4110540"/>
            </a:xfrm>
          </p:grpSpPr>
          <p:sp>
            <p:nvSpPr>
              <p:cNvPr id="35" name="テキスト ボックス 34"/>
              <p:cNvSpPr txBox="1"/>
              <p:nvPr/>
            </p:nvSpPr>
            <p:spPr>
              <a:xfrm>
                <a:off x="2555776" y="1909007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1000</a:t>
                </a:r>
                <a:endParaRPr kumimoji="1" lang="ja-JP" altLang="en-US" dirty="0"/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2555776" y="305062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1000</a:t>
                </a:r>
                <a:endParaRPr kumimoji="1" lang="ja-JP" altLang="en-US" dirty="0"/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2555776" y="419568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1000</a:t>
                </a:r>
                <a:endParaRPr kumimoji="1" lang="ja-JP" altLang="en-US" dirty="0"/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>
                <a:off x="2555776" y="537321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3000</a:t>
                </a:r>
                <a:endParaRPr kumimoji="1" lang="ja-JP" altLang="en-US" dirty="0"/>
              </a:p>
            </p:txBody>
          </p:sp>
        </p:grpSp>
        <p:sp>
          <p:nvSpPr>
            <p:cNvPr id="34" name="テキスト ボックス 33"/>
            <p:cNvSpPr txBox="1"/>
            <p:nvPr/>
          </p:nvSpPr>
          <p:spPr>
            <a:xfrm>
              <a:off x="2689684" y="1239143"/>
              <a:ext cx="8675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/>
                <a:t>同　額</a:t>
              </a:r>
              <a:endParaRPr kumimoji="1" lang="ja-JP" altLang="en-US" sz="1100" dirty="0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3596980" y="1253073"/>
            <a:ext cx="1356080" cy="4766474"/>
            <a:chOff x="3596980" y="1253073"/>
            <a:chExt cx="1356080" cy="4766474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3728702" y="1907307"/>
              <a:ext cx="1131330" cy="4112240"/>
              <a:chOff x="3728702" y="1907307"/>
              <a:chExt cx="1131330" cy="4112240"/>
            </a:xfrm>
          </p:grpSpPr>
          <p:sp>
            <p:nvSpPr>
              <p:cNvPr id="31" name="テキスト ボックス 30"/>
              <p:cNvSpPr txBox="1"/>
              <p:nvPr/>
            </p:nvSpPr>
            <p:spPr>
              <a:xfrm>
                <a:off x="3728702" y="537321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3000</a:t>
                </a:r>
                <a:endParaRPr kumimoji="1" lang="ja-JP" altLang="en-US" dirty="0"/>
              </a:p>
            </p:txBody>
          </p:sp>
          <p:sp>
            <p:nvSpPr>
              <p:cNvPr id="39" name="テキスト ボックス 38"/>
              <p:cNvSpPr txBox="1"/>
              <p:nvPr/>
            </p:nvSpPr>
            <p:spPr>
              <a:xfrm>
                <a:off x="3728702" y="420425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3000</a:t>
                </a:r>
                <a:endParaRPr kumimoji="1" lang="ja-JP" altLang="en-US" dirty="0"/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3816156" y="3043557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600" dirty="0"/>
                  <a:t>      </a:t>
                </a:r>
                <a:r>
                  <a:rPr kumimoji="1" lang="en-US" altLang="ja-JP" sz="3600" dirty="0"/>
                  <a:t>0</a:t>
                </a:r>
                <a:endParaRPr kumimoji="1" lang="ja-JP" altLang="en-US" dirty="0"/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3811463" y="1907307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600" dirty="0"/>
                  <a:t>      </a:t>
                </a:r>
                <a:r>
                  <a:rPr kumimoji="1" lang="en-US" altLang="ja-JP" sz="3600" dirty="0"/>
                  <a:t>0</a:t>
                </a:r>
                <a:endParaRPr kumimoji="1" lang="ja-JP" altLang="en-US" dirty="0"/>
              </a:p>
            </p:txBody>
          </p:sp>
        </p:grpSp>
        <p:sp>
          <p:nvSpPr>
            <p:cNvPr id="47" name="テキスト ボックス 46"/>
            <p:cNvSpPr txBox="1"/>
            <p:nvPr/>
          </p:nvSpPr>
          <p:spPr>
            <a:xfrm>
              <a:off x="3596980" y="1253073"/>
              <a:ext cx="1356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/>
                <a:t>特定の人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4763200" y="1248527"/>
            <a:ext cx="1356080" cy="4778845"/>
            <a:chOff x="4763200" y="1248527"/>
            <a:chExt cx="1356080" cy="4778845"/>
          </a:xfrm>
        </p:grpSpPr>
        <p:grpSp>
          <p:nvGrpSpPr>
            <p:cNvPr id="42" name="グループ化 41"/>
            <p:cNvGrpSpPr/>
            <p:nvPr/>
          </p:nvGrpSpPr>
          <p:grpSpPr>
            <a:xfrm>
              <a:off x="4880830" y="1916832"/>
              <a:ext cx="1131330" cy="4110540"/>
              <a:chOff x="4880830" y="1916832"/>
              <a:chExt cx="1131330" cy="4110540"/>
            </a:xfrm>
          </p:grpSpPr>
          <p:sp>
            <p:nvSpPr>
              <p:cNvPr id="43" name="テキスト ボックス 42"/>
              <p:cNvSpPr txBox="1"/>
              <p:nvPr/>
            </p:nvSpPr>
            <p:spPr>
              <a:xfrm>
                <a:off x="4953060" y="4192424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600" dirty="0"/>
                  <a:t>      </a:t>
                </a:r>
                <a:r>
                  <a:rPr kumimoji="1" lang="en-US" altLang="ja-JP" sz="3600" dirty="0"/>
                  <a:t>0</a:t>
                </a:r>
                <a:endParaRPr kumimoji="1" lang="ja-JP" altLang="en-US" dirty="0"/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4880830" y="1916832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2500</a:t>
                </a:r>
                <a:endParaRPr kumimoji="1" lang="ja-JP" altLang="en-US" dirty="0"/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5125379" y="3058450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600" dirty="0"/>
                  <a:t>5</a:t>
                </a:r>
                <a:r>
                  <a:rPr kumimoji="1" lang="en-US" altLang="ja-JP" sz="3600" dirty="0"/>
                  <a:t>00</a:t>
                </a:r>
                <a:endParaRPr kumimoji="1" lang="ja-JP" altLang="en-US" dirty="0"/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4880830" y="5381041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3000</a:t>
                </a:r>
                <a:endParaRPr kumimoji="1" lang="ja-JP" altLang="en-US" dirty="0"/>
              </a:p>
            </p:txBody>
          </p:sp>
        </p:grpSp>
        <p:sp>
          <p:nvSpPr>
            <p:cNvPr id="48" name="テキスト ボックス 47"/>
            <p:cNvSpPr txBox="1"/>
            <p:nvPr/>
          </p:nvSpPr>
          <p:spPr>
            <a:xfrm>
              <a:off x="4763200" y="1248527"/>
              <a:ext cx="1356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/>
                <a:t>特定の人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5889164" y="1231417"/>
            <a:ext cx="1501658" cy="4789871"/>
            <a:chOff x="5889164" y="1231417"/>
            <a:chExt cx="1501658" cy="4789871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6012160" y="1910748"/>
              <a:ext cx="1131108" cy="4110540"/>
              <a:chOff x="6012160" y="1910748"/>
              <a:chExt cx="1131108" cy="4110540"/>
            </a:xfrm>
          </p:grpSpPr>
          <p:sp>
            <p:nvSpPr>
              <p:cNvPr id="50" name="テキスト ボックス 49"/>
              <p:cNvSpPr txBox="1"/>
              <p:nvPr/>
            </p:nvSpPr>
            <p:spPr>
              <a:xfrm>
                <a:off x="6245977" y="1910748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750</a:t>
                </a:r>
                <a:endParaRPr kumimoji="1" lang="ja-JP" altLang="en-US" dirty="0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6256487" y="3052366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150</a:t>
                </a:r>
                <a:endParaRPr kumimoji="1" lang="ja-JP" altLang="en-US" dirty="0"/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6012160" y="419742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2100</a:t>
                </a:r>
                <a:endParaRPr kumimoji="1" lang="ja-JP" altLang="en-US" dirty="0"/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6012160" y="5374957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3000</a:t>
                </a:r>
                <a:endParaRPr kumimoji="1" lang="ja-JP" altLang="en-US" dirty="0"/>
              </a:p>
            </p:txBody>
          </p:sp>
        </p:grpSp>
        <p:sp>
          <p:nvSpPr>
            <p:cNvPr id="55" name="テキスト ボックス 54"/>
            <p:cNvSpPr txBox="1"/>
            <p:nvPr/>
          </p:nvSpPr>
          <p:spPr>
            <a:xfrm>
              <a:off x="5889164" y="1231417"/>
              <a:ext cx="15016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/>
                <a:t>同率</a:t>
              </a:r>
              <a:r>
                <a:rPr kumimoji="1" lang="ja-JP" altLang="en-US" sz="1400" dirty="0"/>
                <a:t>（</a:t>
              </a:r>
              <a:r>
                <a:rPr kumimoji="1" lang="en-US" altLang="ja-JP" sz="1400" dirty="0"/>
                <a:t>30</a:t>
              </a:r>
              <a:r>
                <a:rPr kumimoji="1" lang="ja-JP" altLang="en-US" sz="1400" dirty="0"/>
                <a:t>％）</a:t>
              </a:r>
            </a:p>
          </p:txBody>
        </p:sp>
      </p:grpSp>
      <p:grpSp>
        <p:nvGrpSpPr>
          <p:cNvPr id="60" name="グループ化 59"/>
          <p:cNvGrpSpPr/>
          <p:nvPr/>
        </p:nvGrpSpPr>
        <p:grpSpPr>
          <a:xfrm>
            <a:off x="8166089" y="2021608"/>
            <a:ext cx="969746" cy="3906652"/>
            <a:chOff x="8227587" y="2021608"/>
            <a:chExt cx="969746" cy="3906652"/>
          </a:xfrm>
        </p:grpSpPr>
        <p:sp>
          <p:nvSpPr>
            <p:cNvPr id="61" name="テキスト ボックス 60"/>
            <p:cNvSpPr txBox="1"/>
            <p:nvPr/>
          </p:nvSpPr>
          <p:spPr>
            <a:xfrm>
              <a:off x="8227587" y="2021608"/>
              <a:ext cx="95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/>
                <a:t>・・・</a:t>
              </a:r>
              <a:endParaRPr kumimoji="1" lang="ja-JP" altLang="en-US" sz="2000" dirty="0"/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8227587" y="3172906"/>
              <a:ext cx="95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/>
                <a:t>・・・</a:t>
              </a:r>
              <a:endParaRPr kumimoji="1" lang="ja-JP" altLang="en-US" sz="2000" dirty="0"/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8244408" y="4314116"/>
              <a:ext cx="95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/>
                <a:t>・・・</a:t>
              </a:r>
              <a:endParaRPr kumimoji="1" lang="ja-JP" altLang="en-US" sz="2000" dirty="0"/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8244408" y="5528150"/>
              <a:ext cx="95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/>
                <a:t>・・・</a:t>
              </a:r>
              <a:endParaRPr kumimoji="1" lang="ja-JP" altLang="en-US" sz="2000" dirty="0"/>
            </a:p>
          </p:txBody>
        </p:sp>
      </p:grpSp>
      <p:grpSp>
        <p:nvGrpSpPr>
          <p:cNvPr id="65" name="グループ化 64"/>
          <p:cNvGrpSpPr/>
          <p:nvPr/>
        </p:nvGrpSpPr>
        <p:grpSpPr>
          <a:xfrm>
            <a:off x="7165867" y="1641500"/>
            <a:ext cx="1150549" cy="4379788"/>
            <a:chOff x="7371603" y="1641500"/>
            <a:chExt cx="1150549" cy="4379788"/>
          </a:xfrm>
        </p:grpSpPr>
        <p:sp>
          <p:nvSpPr>
            <p:cNvPr id="66" name="テキスト ボックス 65"/>
            <p:cNvSpPr txBox="1"/>
            <p:nvPr/>
          </p:nvSpPr>
          <p:spPr>
            <a:xfrm>
              <a:off x="7635149" y="1910748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/>
                <a:t>500</a:t>
              </a:r>
              <a:endParaRPr kumimoji="1" lang="ja-JP" altLang="en-US" dirty="0"/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7852838" y="3052366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/>
                <a:t>50</a:t>
              </a:r>
              <a:endParaRPr kumimoji="1" lang="ja-JP" altLang="en-US" dirty="0"/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7401332" y="4197426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/>
                <a:t>2450</a:t>
              </a:r>
              <a:endParaRPr kumimoji="1" lang="ja-JP" altLang="en-US" dirty="0"/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7401332" y="5374957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/>
                <a:t>3000</a:t>
              </a:r>
              <a:endParaRPr kumimoji="1" lang="ja-JP" altLang="en-US" dirty="0"/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7381476" y="1641500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/>
                <a:t>20%</a:t>
              </a:r>
              <a:endParaRPr kumimoji="1" lang="ja-JP" altLang="en-US" sz="1100" dirty="0"/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7381476" y="2752873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/>
                <a:t>10%</a:t>
              </a:r>
              <a:endParaRPr kumimoji="1" lang="ja-JP" altLang="en-US" sz="1100" dirty="0"/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7371603" y="3903439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/>
                <a:t>35</a:t>
              </a:r>
              <a:r>
                <a:rPr kumimoji="1" lang="en-US" altLang="ja-JP" sz="2000" dirty="0"/>
                <a:t>%</a:t>
              </a:r>
              <a:endParaRPr kumimoji="1" lang="ja-JP" altLang="en-US" sz="1100" dirty="0"/>
            </a:p>
          </p:txBody>
        </p:sp>
      </p:grpSp>
      <p:sp>
        <p:nvSpPr>
          <p:cNvPr id="73" name="テキスト ボックス 72"/>
          <p:cNvSpPr txBox="1"/>
          <p:nvPr/>
        </p:nvSpPr>
        <p:spPr>
          <a:xfrm>
            <a:off x="7143268" y="123141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累進課税</a:t>
            </a:r>
            <a:endParaRPr kumimoji="1" lang="ja-JP" altLang="en-US" sz="1100" dirty="0"/>
          </a:p>
        </p:txBody>
      </p:sp>
      <p:sp>
        <p:nvSpPr>
          <p:cNvPr id="74" name="正方形/長方形 73"/>
          <p:cNvSpPr/>
          <p:nvPr/>
        </p:nvSpPr>
        <p:spPr>
          <a:xfrm>
            <a:off x="2624840" y="957591"/>
            <a:ext cx="994047" cy="29091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 lnSpcReduction="10000"/>
          </a:bodyPr>
          <a:lstStyle/>
          <a:p>
            <a:pPr algn="ctr"/>
            <a:r>
              <a:rPr kumimoji="1" lang="ja-JP" altLang="en-US" sz="2000" b="1" dirty="0">
                <a:solidFill>
                  <a:srgbClr val="7030A0"/>
                </a:solidFill>
                <a:latin typeface="+mn-ea"/>
              </a:rPr>
              <a:t>消費税</a:t>
            </a:r>
          </a:p>
        </p:txBody>
      </p:sp>
      <p:sp>
        <p:nvSpPr>
          <p:cNvPr id="75" name="正方形/長方形 74"/>
          <p:cNvSpPr/>
          <p:nvPr/>
        </p:nvSpPr>
        <p:spPr>
          <a:xfrm>
            <a:off x="4877928" y="958882"/>
            <a:ext cx="968035" cy="29091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 lnSpcReduction="10000"/>
          </a:bodyPr>
          <a:lstStyle/>
          <a:p>
            <a:pPr algn="ctr"/>
            <a:r>
              <a:rPr lang="ja-JP" altLang="en-US" b="1" dirty="0">
                <a:solidFill>
                  <a:srgbClr val="7030A0"/>
                </a:solidFill>
                <a:latin typeface="+mn-ea"/>
              </a:rPr>
              <a:t>たばこ</a:t>
            </a:r>
            <a:r>
              <a:rPr kumimoji="1" lang="ja-JP" altLang="en-US" b="1" dirty="0">
                <a:solidFill>
                  <a:srgbClr val="7030A0"/>
                </a:solidFill>
                <a:latin typeface="+mn-ea"/>
              </a:rPr>
              <a:t>税</a:t>
            </a:r>
            <a:endParaRPr kumimoji="1" lang="ja-JP" altLang="en-US" sz="2000" b="1" dirty="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6091353" y="958882"/>
            <a:ext cx="949081" cy="2909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 lnSpcReduction="10000"/>
          </a:bodyPr>
          <a:lstStyle/>
          <a:p>
            <a:pPr algn="ctr"/>
            <a:r>
              <a:rPr lang="ja-JP" altLang="en-US" sz="2000" b="1" dirty="0">
                <a:solidFill>
                  <a:srgbClr val="0033CC"/>
                </a:solidFill>
                <a:latin typeface="+mn-ea"/>
              </a:rPr>
              <a:t>住民</a:t>
            </a:r>
            <a:r>
              <a:rPr kumimoji="1" lang="ja-JP" altLang="en-US" sz="2000" b="1" dirty="0">
                <a:solidFill>
                  <a:srgbClr val="0033CC"/>
                </a:solidFill>
                <a:latin typeface="+mn-ea"/>
              </a:rPr>
              <a:t>税</a:t>
            </a:r>
          </a:p>
        </p:txBody>
      </p:sp>
      <p:sp>
        <p:nvSpPr>
          <p:cNvPr id="77" name="正方形/長方形 76"/>
          <p:cNvSpPr/>
          <p:nvPr/>
        </p:nvSpPr>
        <p:spPr>
          <a:xfrm>
            <a:off x="4878505" y="622473"/>
            <a:ext cx="968035" cy="2909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kumimoji="1" lang="ja-JP" altLang="en-US" sz="1400" b="1" dirty="0">
                <a:solidFill>
                  <a:srgbClr val="0033CC"/>
                </a:solidFill>
                <a:latin typeface="+mn-ea"/>
              </a:rPr>
              <a:t>固定資産税</a:t>
            </a:r>
          </a:p>
        </p:txBody>
      </p:sp>
      <p:sp>
        <p:nvSpPr>
          <p:cNvPr id="78" name="正方形/長方形 77"/>
          <p:cNvSpPr/>
          <p:nvPr/>
        </p:nvSpPr>
        <p:spPr>
          <a:xfrm>
            <a:off x="3872947" y="620688"/>
            <a:ext cx="968035" cy="2909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kumimoji="1" lang="ja-JP" altLang="en-US" b="1" dirty="0">
                <a:solidFill>
                  <a:srgbClr val="0033CC"/>
                </a:solidFill>
                <a:latin typeface="+mn-ea"/>
              </a:rPr>
              <a:t>自動車税</a:t>
            </a:r>
          </a:p>
        </p:txBody>
      </p:sp>
      <p:sp>
        <p:nvSpPr>
          <p:cNvPr id="79" name="正方形/長方形 78"/>
          <p:cNvSpPr/>
          <p:nvPr/>
        </p:nvSpPr>
        <p:spPr>
          <a:xfrm>
            <a:off x="7238777" y="622473"/>
            <a:ext cx="1010593" cy="2909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 lnSpcReduction="10000"/>
          </a:bodyPr>
          <a:lstStyle/>
          <a:p>
            <a:pPr algn="ctr"/>
            <a:r>
              <a:rPr kumimoji="1" lang="ja-JP" altLang="en-US" sz="2000" b="1" dirty="0">
                <a:solidFill>
                  <a:srgbClr val="FF0000"/>
                </a:solidFill>
                <a:latin typeface="+mn-ea"/>
              </a:rPr>
              <a:t>所得税</a:t>
            </a:r>
          </a:p>
        </p:txBody>
      </p:sp>
      <p:sp>
        <p:nvSpPr>
          <p:cNvPr id="80" name="正方形/長方形 79"/>
          <p:cNvSpPr/>
          <p:nvPr/>
        </p:nvSpPr>
        <p:spPr>
          <a:xfrm>
            <a:off x="3868838" y="957080"/>
            <a:ext cx="968035" cy="2909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 lnSpcReduction="10000"/>
          </a:bodyPr>
          <a:lstStyle/>
          <a:p>
            <a:pPr algn="ctr"/>
            <a:r>
              <a:rPr kumimoji="1" lang="ja-JP" altLang="en-US" sz="2000" b="1" dirty="0">
                <a:solidFill>
                  <a:srgbClr val="FF0000"/>
                </a:solidFill>
                <a:latin typeface="+mn-ea"/>
              </a:rPr>
              <a:t>酒　税</a:t>
            </a:r>
          </a:p>
        </p:txBody>
      </p:sp>
      <p:sp>
        <p:nvSpPr>
          <p:cNvPr id="81" name="正方形/長方形 80"/>
          <p:cNvSpPr/>
          <p:nvPr/>
        </p:nvSpPr>
        <p:spPr>
          <a:xfrm>
            <a:off x="6091352" y="622473"/>
            <a:ext cx="949081" cy="2909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 lnSpcReduction="10000"/>
          </a:bodyPr>
          <a:lstStyle/>
          <a:p>
            <a:pPr algn="ctr"/>
            <a:r>
              <a:rPr kumimoji="1" lang="ja-JP" altLang="en-US" sz="2000" b="1" dirty="0">
                <a:solidFill>
                  <a:srgbClr val="FF0000"/>
                </a:solidFill>
                <a:latin typeface="+mn-ea"/>
              </a:rPr>
              <a:t>法人税</a:t>
            </a:r>
          </a:p>
        </p:txBody>
      </p:sp>
      <p:sp>
        <p:nvSpPr>
          <p:cNvPr id="82" name="正方形/長方形 81"/>
          <p:cNvSpPr/>
          <p:nvPr/>
        </p:nvSpPr>
        <p:spPr>
          <a:xfrm>
            <a:off x="7236296" y="957591"/>
            <a:ext cx="1010593" cy="2909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 lnSpcReduction="10000"/>
          </a:bodyPr>
          <a:lstStyle/>
          <a:p>
            <a:pPr algn="ctr"/>
            <a:r>
              <a:rPr lang="ja-JP" altLang="en-US" sz="2000" b="1" dirty="0">
                <a:solidFill>
                  <a:srgbClr val="FF0000"/>
                </a:solidFill>
                <a:latin typeface="+mn-ea"/>
              </a:rPr>
              <a:t>相続</a:t>
            </a:r>
            <a:r>
              <a:rPr kumimoji="1" lang="ja-JP" altLang="en-US" sz="2000" b="1" dirty="0">
                <a:solidFill>
                  <a:srgbClr val="FF0000"/>
                </a:solidFill>
                <a:latin typeface="+mn-ea"/>
              </a:rPr>
              <a:t>税</a:t>
            </a:r>
          </a:p>
        </p:txBody>
      </p:sp>
      <p:grpSp>
        <p:nvGrpSpPr>
          <p:cNvPr id="83" name="グループ化 82"/>
          <p:cNvGrpSpPr/>
          <p:nvPr/>
        </p:nvGrpSpPr>
        <p:grpSpPr>
          <a:xfrm>
            <a:off x="520094" y="1855334"/>
            <a:ext cx="1070248" cy="3026404"/>
            <a:chOff x="520094" y="1855334"/>
            <a:chExt cx="1070248" cy="3026404"/>
          </a:xfrm>
        </p:grpSpPr>
        <p:grpSp>
          <p:nvGrpSpPr>
            <p:cNvPr id="84" name="グループ化 83"/>
            <p:cNvGrpSpPr/>
            <p:nvPr/>
          </p:nvGrpSpPr>
          <p:grpSpPr>
            <a:xfrm>
              <a:off x="520094" y="1855334"/>
              <a:ext cx="1070248" cy="732658"/>
              <a:chOff x="395536" y="2164523"/>
              <a:chExt cx="8352928" cy="2664296"/>
            </a:xfrm>
          </p:grpSpPr>
          <p:sp>
            <p:nvSpPr>
              <p:cNvPr id="91" name="角丸四角形 90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正方形/長方形 91"/>
              <p:cNvSpPr/>
              <p:nvPr/>
            </p:nvSpPr>
            <p:spPr>
              <a:xfrm>
                <a:off x="1123012" y="2476311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altLang="ja-JP" sz="2800" b="1" dirty="0">
                    <a:solidFill>
                      <a:srgbClr val="009E1E"/>
                    </a:solidFill>
                    <a:latin typeface="+mn-ea"/>
                  </a:rPr>
                  <a:t>2500</a:t>
                </a:r>
                <a:endParaRPr kumimoji="1" lang="ja-JP" altLang="en-US" sz="2800" b="1" dirty="0">
                  <a:solidFill>
                    <a:srgbClr val="009E1E"/>
                  </a:solidFill>
                  <a:latin typeface="+mn-ea"/>
                </a:endParaRPr>
              </a:p>
            </p:txBody>
          </p:sp>
        </p:grpSp>
        <p:grpSp>
          <p:nvGrpSpPr>
            <p:cNvPr id="85" name="グループ化 84"/>
            <p:cNvGrpSpPr/>
            <p:nvPr/>
          </p:nvGrpSpPr>
          <p:grpSpPr>
            <a:xfrm>
              <a:off x="520094" y="3007462"/>
              <a:ext cx="1070248" cy="732658"/>
              <a:chOff x="395536" y="2164523"/>
              <a:chExt cx="8352928" cy="2664296"/>
            </a:xfrm>
          </p:grpSpPr>
          <p:sp>
            <p:nvSpPr>
              <p:cNvPr id="89" name="角丸四角形 88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正方形/長方形 89"/>
              <p:cNvSpPr/>
              <p:nvPr/>
            </p:nvSpPr>
            <p:spPr>
              <a:xfrm>
                <a:off x="1123012" y="2433895"/>
                <a:ext cx="6909007" cy="2187881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algn="ctr"/>
                <a:r>
                  <a:rPr kumimoji="1" lang="en-US" altLang="ja-JP" sz="3200" b="1" dirty="0">
                    <a:solidFill>
                      <a:srgbClr val="FF0000"/>
                    </a:solidFill>
                    <a:latin typeface="+mn-ea"/>
                  </a:rPr>
                  <a:t>500</a:t>
                </a:r>
                <a:endParaRPr kumimoji="1" lang="ja-JP" altLang="en-US" sz="1600" b="1" dirty="0">
                  <a:solidFill>
                    <a:srgbClr val="FF0000"/>
                  </a:solidFill>
                  <a:latin typeface="+mn-ea"/>
                </a:endParaRPr>
              </a:p>
            </p:txBody>
          </p:sp>
        </p:grpSp>
        <p:grpSp>
          <p:nvGrpSpPr>
            <p:cNvPr id="86" name="グループ化 85"/>
            <p:cNvGrpSpPr/>
            <p:nvPr/>
          </p:nvGrpSpPr>
          <p:grpSpPr>
            <a:xfrm>
              <a:off x="520094" y="4149080"/>
              <a:ext cx="1070248" cy="732658"/>
              <a:chOff x="395536" y="2164523"/>
              <a:chExt cx="8352928" cy="2664296"/>
            </a:xfrm>
          </p:grpSpPr>
          <p:sp>
            <p:nvSpPr>
              <p:cNvPr id="87" name="角丸四角形 86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正方形/長方形 87"/>
              <p:cNvSpPr/>
              <p:nvPr/>
            </p:nvSpPr>
            <p:spPr>
              <a:xfrm>
                <a:off x="1123012" y="2476315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altLang="ja-JP" sz="2800" b="1" dirty="0">
                    <a:solidFill>
                      <a:srgbClr val="7030A0"/>
                    </a:solidFill>
                    <a:latin typeface="+mn-ea"/>
                  </a:rPr>
                  <a:t>7000</a:t>
                </a:r>
                <a:endParaRPr kumimoji="1" lang="ja-JP" altLang="en-US" sz="3200" b="1" dirty="0">
                  <a:solidFill>
                    <a:srgbClr val="7030A0"/>
                  </a:solidFill>
                  <a:latin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5696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504" y="1463293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税は</a:t>
            </a:r>
            <a:endParaRPr kumimoji="1" lang="en-US" altLang="ja-JP" sz="1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誰が決めるの？</a:t>
            </a:r>
            <a:endParaRPr kumimoji="1" lang="en-US" altLang="ja-JP" sz="1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164846" y="1786157"/>
            <a:ext cx="1512168" cy="147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395536" y="4683936"/>
            <a:ext cx="8388000" cy="180000"/>
          </a:xfrm>
          <a:prstGeom prst="roundRect">
            <a:avLst>
              <a:gd name="adj" fmla="val 49066"/>
            </a:avLst>
          </a:prstGeom>
          <a:solidFill>
            <a:srgbClr val="0070C0">
              <a:alpha val="80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2915816" y="3249000"/>
            <a:ext cx="3492000" cy="180000"/>
          </a:xfrm>
          <a:prstGeom prst="roundRect">
            <a:avLst>
              <a:gd name="adj" fmla="val 49066"/>
            </a:avLst>
          </a:prstGeom>
          <a:solidFill>
            <a:srgbClr val="0070C0">
              <a:alpha val="80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116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>
          <a:xfrm>
            <a:off x="4325612" y="5751359"/>
            <a:ext cx="2106514" cy="432048"/>
          </a:xfrm>
          <a:prstGeom prst="rect">
            <a:avLst/>
          </a:prstGeom>
          <a:ln>
            <a:solidFill>
              <a:srgbClr val="00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rgbClr val="FF0000"/>
                </a:solidFill>
              </a:rPr>
              <a:t>税の集め方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1844665" y="5743711"/>
            <a:ext cx="2106514" cy="432048"/>
          </a:xfrm>
          <a:prstGeom prst="rect">
            <a:avLst/>
          </a:prstGeom>
          <a:ln>
            <a:solidFill>
              <a:srgbClr val="00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rgbClr val="FF0000"/>
                </a:solidFill>
              </a:rPr>
              <a:t>税の使い道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4325612" y="6246584"/>
            <a:ext cx="2106514" cy="432048"/>
          </a:xfrm>
          <a:prstGeom prst="rect">
            <a:avLst/>
          </a:prstGeom>
          <a:ln>
            <a:solidFill>
              <a:srgbClr val="00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みんなが出し合う</a:t>
            </a:r>
          </a:p>
        </p:txBody>
      </p:sp>
      <p:grpSp>
        <p:nvGrpSpPr>
          <p:cNvPr id="58" name="グループ化 57"/>
          <p:cNvGrpSpPr/>
          <p:nvPr/>
        </p:nvGrpSpPr>
        <p:grpSpPr>
          <a:xfrm>
            <a:off x="331777" y="2713072"/>
            <a:ext cx="3566422" cy="2870770"/>
            <a:chOff x="331777" y="2713072"/>
            <a:chExt cx="3566422" cy="2870770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331777" y="2713072"/>
              <a:ext cx="3566422" cy="2870770"/>
              <a:chOff x="-307047" y="2687273"/>
              <a:chExt cx="3566422" cy="2870770"/>
            </a:xfrm>
          </p:grpSpPr>
          <p:cxnSp>
            <p:nvCxnSpPr>
              <p:cNvPr id="24" name="カギ線コネクタ 23"/>
              <p:cNvCxnSpPr>
                <a:endCxn id="22" idx="1"/>
              </p:cNvCxnSpPr>
              <p:nvPr/>
            </p:nvCxnSpPr>
            <p:spPr>
              <a:xfrm rot="5400000" flipH="1" flipV="1">
                <a:off x="748652" y="3047320"/>
                <a:ext cx="2870770" cy="2150676"/>
              </a:xfrm>
              <a:prstGeom prst="bentConnector2">
                <a:avLst/>
              </a:prstGeom>
              <a:ln w="5080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正方形/長方形 26"/>
              <p:cNvSpPr/>
              <p:nvPr/>
            </p:nvSpPr>
            <p:spPr>
              <a:xfrm>
                <a:off x="-307047" y="4089951"/>
                <a:ext cx="2852124" cy="6891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33CC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700" dirty="0">
                    <a:solidFill>
                      <a:schemeClr val="tx1"/>
                    </a:solidFill>
                  </a:rPr>
                  <a:t>公平に集められているかな？</a:t>
                </a:r>
                <a:endParaRPr kumimoji="1" lang="en-US" altLang="ja-JP" sz="17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kumimoji="1" lang="ja-JP" altLang="en-US" dirty="0">
                    <a:solidFill>
                      <a:schemeClr val="tx1"/>
                    </a:solidFill>
                  </a:rPr>
                  <a:t>有効に使われているかな？</a:t>
                </a:r>
              </a:p>
            </p:txBody>
          </p:sp>
        </p:grpSp>
        <p:sp>
          <p:nvSpPr>
            <p:cNvPr id="57" name="正方形/長方形 56"/>
            <p:cNvSpPr/>
            <p:nvPr/>
          </p:nvSpPr>
          <p:spPr>
            <a:xfrm>
              <a:off x="955992" y="3613734"/>
              <a:ext cx="1596570" cy="4353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33C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solidFill>
                    <a:schemeClr val="tx1"/>
                  </a:solidFill>
                </a:rPr>
                <a:t>関心・意見</a:t>
              </a:r>
              <a:endParaRPr kumimoji="1" lang="ja-JP" alt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角丸四角形 20"/>
          <p:cNvSpPr/>
          <p:nvPr/>
        </p:nvSpPr>
        <p:spPr>
          <a:xfrm>
            <a:off x="504497" y="5583840"/>
            <a:ext cx="8261131" cy="1172571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3730060" y="1954730"/>
            <a:ext cx="4863850" cy="4481305"/>
            <a:chOff x="3222420" y="2459216"/>
            <a:chExt cx="4863850" cy="4481305"/>
          </a:xfrm>
        </p:grpSpPr>
        <p:sp>
          <p:nvSpPr>
            <p:cNvPr id="28" name="正方形/長方形 27"/>
            <p:cNvSpPr/>
            <p:nvPr/>
          </p:nvSpPr>
          <p:spPr>
            <a:xfrm>
              <a:off x="3222420" y="2459216"/>
              <a:ext cx="1656184" cy="4320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dirty="0">
                  <a:solidFill>
                    <a:srgbClr val="FF0000"/>
                  </a:solidFill>
                </a:rPr>
                <a:t>国民主権</a:t>
              </a: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5988530" y="6508473"/>
              <a:ext cx="2097740" cy="432048"/>
            </a:xfrm>
            <a:prstGeom prst="rect">
              <a:avLst/>
            </a:prstGeom>
            <a:ln>
              <a:solidFill>
                <a:srgbClr val="0033C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dirty="0">
                  <a:solidFill>
                    <a:schemeClr val="tx1"/>
                  </a:solidFill>
                </a:rPr>
                <a:t>申告納税制度</a:t>
              </a:r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6858846" y="4477828"/>
            <a:ext cx="1883259" cy="915807"/>
            <a:chOff x="6616245" y="4619071"/>
            <a:chExt cx="1883259" cy="915807"/>
          </a:xfrm>
        </p:grpSpPr>
        <p:sp>
          <p:nvSpPr>
            <p:cNvPr id="44" name="正方形/長方形 43"/>
            <p:cNvSpPr/>
            <p:nvPr/>
          </p:nvSpPr>
          <p:spPr>
            <a:xfrm>
              <a:off x="6616245" y="4619071"/>
              <a:ext cx="1883259" cy="4320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dirty="0">
                  <a:solidFill>
                    <a:schemeClr val="tx1"/>
                  </a:solidFill>
                </a:rPr>
                <a:t>租税法律主義</a:t>
              </a: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6616245" y="5103348"/>
              <a:ext cx="1883259" cy="43153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dirty="0">
                  <a:solidFill>
                    <a:schemeClr val="tx1"/>
                  </a:solidFill>
                </a:rPr>
                <a:t>納税の義務</a:t>
              </a:r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1350091" y="1378970"/>
            <a:ext cx="6017561" cy="1009807"/>
            <a:chOff x="791550" y="1304235"/>
            <a:chExt cx="6017561" cy="1009807"/>
          </a:xfrm>
        </p:grpSpPr>
        <p:sp>
          <p:nvSpPr>
            <p:cNvPr id="37" name="正方形/長方形 36"/>
            <p:cNvSpPr/>
            <p:nvPr/>
          </p:nvSpPr>
          <p:spPr>
            <a:xfrm>
              <a:off x="5152927" y="1880108"/>
              <a:ext cx="1656184" cy="4320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dirty="0">
                  <a:solidFill>
                    <a:schemeClr val="tx1"/>
                  </a:solidFill>
                </a:rPr>
                <a:t>平和主義</a:t>
              </a: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791550" y="1881994"/>
              <a:ext cx="2016224" cy="4320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solidFill>
                    <a:schemeClr val="tx1"/>
                  </a:solidFill>
                </a:rPr>
                <a:t>基本的人権の尊重</a:t>
              </a: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2990967" y="1304235"/>
              <a:ext cx="2021419" cy="4320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dirty="0">
                  <a:solidFill>
                    <a:schemeClr val="tx1"/>
                  </a:solidFill>
                </a:rPr>
                <a:t>日本国憲法</a:t>
              </a:r>
              <a:endParaRPr kumimoji="1" lang="ja-JP" alt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3475789" y="3907876"/>
            <a:ext cx="2172351" cy="1843482"/>
            <a:chOff x="2974279" y="3844404"/>
            <a:chExt cx="2172351" cy="1843482"/>
          </a:xfrm>
        </p:grpSpPr>
        <p:cxnSp>
          <p:nvCxnSpPr>
            <p:cNvPr id="30" name="直線矢印コネクタ 29"/>
            <p:cNvCxnSpPr/>
            <p:nvPr/>
          </p:nvCxnSpPr>
          <p:spPr>
            <a:xfrm flipH="1">
              <a:off x="2974279" y="4358370"/>
              <a:ext cx="711865" cy="1311709"/>
            </a:xfrm>
            <a:prstGeom prst="straightConnector1">
              <a:avLst/>
            </a:prstGeom>
            <a:ln w="50800"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線矢印コネクタ 32"/>
            <p:cNvCxnSpPr/>
            <p:nvPr/>
          </p:nvCxnSpPr>
          <p:spPr>
            <a:xfrm>
              <a:off x="4541309" y="4358370"/>
              <a:ext cx="605321" cy="1329516"/>
            </a:xfrm>
            <a:prstGeom prst="straightConnector1">
              <a:avLst/>
            </a:prstGeom>
            <a:ln w="50800"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角丸四角形 22"/>
            <p:cNvSpPr/>
            <p:nvPr/>
          </p:nvSpPr>
          <p:spPr>
            <a:xfrm>
              <a:off x="3397313" y="3844404"/>
              <a:ext cx="1368152" cy="50405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dirty="0"/>
                <a:t>国　会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4112649" y="2975260"/>
            <a:ext cx="951326" cy="902136"/>
            <a:chOff x="3601796" y="2739069"/>
            <a:chExt cx="951326" cy="902136"/>
          </a:xfrm>
        </p:grpSpPr>
        <p:cxnSp>
          <p:nvCxnSpPr>
            <p:cNvPr id="29" name="直線矢印コネクタ 28"/>
            <p:cNvCxnSpPr>
              <a:stCxn id="22" idx="2"/>
              <a:endCxn id="23" idx="0"/>
            </p:cNvCxnSpPr>
            <p:nvPr/>
          </p:nvCxnSpPr>
          <p:spPr>
            <a:xfrm>
              <a:off x="4071422" y="2739069"/>
              <a:ext cx="624" cy="902136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正方形/長方形 11"/>
            <p:cNvSpPr/>
            <p:nvPr/>
          </p:nvSpPr>
          <p:spPr>
            <a:xfrm>
              <a:off x="3601796" y="2888873"/>
              <a:ext cx="951326" cy="40532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dirty="0">
                  <a:solidFill>
                    <a:srgbClr val="009E1E"/>
                  </a:solidFill>
                </a:rPr>
                <a:t>選挙</a:t>
              </a:r>
            </a:p>
          </p:txBody>
        </p:sp>
      </p:grpSp>
      <p:sp>
        <p:nvSpPr>
          <p:cNvPr id="14" name="正方形/長方形 13"/>
          <p:cNvSpPr/>
          <p:nvPr/>
        </p:nvSpPr>
        <p:spPr>
          <a:xfrm>
            <a:off x="4932821" y="4719708"/>
            <a:ext cx="1867917" cy="432048"/>
          </a:xfrm>
          <a:prstGeom prst="rect">
            <a:avLst/>
          </a:prstGeom>
          <a:solidFill>
            <a:schemeClr val="bg1"/>
          </a:solidFill>
          <a:ln>
            <a:solidFill>
              <a:srgbClr val="00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ルール</a:t>
            </a:r>
            <a:r>
              <a:rPr kumimoji="1" lang="ja-JP" altLang="en-US" sz="2000" dirty="0">
                <a:solidFill>
                  <a:schemeClr val="tx1"/>
                </a:solidFill>
              </a:rPr>
              <a:t>（法律）</a:t>
            </a:r>
          </a:p>
        </p:txBody>
      </p:sp>
      <p:sp>
        <p:nvSpPr>
          <p:cNvPr id="22" name="角丸四角形 21"/>
          <p:cNvSpPr/>
          <p:nvPr/>
        </p:nvSpPr>
        <p:spPr>
          <a:xfrm>
            <a:off x="3898199" y="2461044"/>
            <a:ext cx="1368152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私たち</a:t>
            </a:r>
          </a:p>
        </p:txBody>
      </p:sp>
      <p:grpSp>
        <p:nvGrpSpPr>
          <p:cNvPr id="34" name="グループ化 33"/>
          <p:cNvGrpSpPr/>
          <p:nvPr/>
        </p:nvGrpSpPr>
        <p:grpSpPr>
          <a:xfrm>
            <a:off x="1431080" y="385811"/>
            <a:ext cx="6302389" cy="652380"/>
            <a:chOff x="1433224" y="161402"/>
            <a:chExt cx="6302389" cy="722141"/>
          </a:xfrm>
        </p:grpSpPr>
        <p:sp>
          <p:nvSpPr>
            <p:cNvPr id="46" name="角丸四角形 45"/>
            <p:cNvSpPr/>
            <p:nvPr/>
          </p:nvSpPr>
          <p:spPr>
            <a:xfrm>
              <a:off x="1433224" y="161402"/>
              <a:ext cx="6302389" cy="72214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1514795" y="241208"/>
              <a:ext cx="6134959" cy="569616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Autofit/>
            </a:bodyPr>
            <a:lstStyle/>
            <a:p>
              <a:pPr algn="ctr"/>
              <a:r>
                <a:rPr kumimoji="1" lang="ja-JP" altLang="en-US" sz="3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税を通して民主主義を考える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75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14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189130" y="2164523"/>
            <a:ext cx="8748464" cy="2664296"/>
            <a:chOff x="395536" y="2164523"/>
            <a:chExt cx="8352928" cy="2664296"/>
          </a:xfrm>
        </p:grpSpPr>
        <p:sp>
          <p:nvSpPr>
            <p:cNvPr id="3" name="角丸四角形 2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rmAutofit fontScale="85000" lnSpcReduction="10000"/>
            </a:bodyPr>
            <a:lstStyle/>
            <a:p>
              <a:pPr algn="ctr"/>
              <a:r>
                <a:rPr kumimoji="1" lang="ja-JP" altLang="en-US" sz="1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申告納税制度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076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278092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Ⅰ.</a:t>
            </a:r>
            <a:r>
              <a:rPr kumimoji="1" lang="ja-JP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税の意義・役割</a:t>
            </a:r>
            <a:endParaRPr kumimoji="1" lang="en-US" altLang="ja-JP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23528" y="3924367"/>
            <a:ext cx="8568000" cy="180000"/>
          </a:xfrm>
          <a:prstGeom prst="roundRect">
            <a:avLst>
              <a:gd name="adj" fmla="val 49066"/>
            </a:avLst>
          </a:prstGeom>
          <a:solidFill>
            <a:srgbClr val="00B050">
              <a:alpha val="74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695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189130" y="2164523"/>
            <a:ext cx="8748464" cy="2664296"/>
            <a:chOff x="395536" y="2164523"/>
            <a:chExt cx="8352928" cy="2664296"/>
          </a:xfrm>
        </p:grpSpPr>
        <p:sp>
          <p:nvSpPr>
            <p:cNvPr id="3" name="角丸四角形 2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Autofit/>
            </a:bodyPr>
            <a:lstStyle/>
            <a:p>
              <a:pPr algn="ctr"/>
              <a:r>
                <a:rPr kumimoji="1" lang="ja-JP" altLang="en-US" sz="6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税はなぜ必要なのか？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3068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189130" y="2164523"/>
            <a:ext cx="8748464" cy="2664296"/>
            <a:chOff x="395536" y="2164523"/>
            <a:chExt cx="8352928" cy="2664296"/>
          </a:xfrm>
        </p:grpSpPr>
        <p:sp>
          <p:nvSpPr>
            <p:cNvPr id="3" name="角丸四角形 2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Autofit/>
            </a:bodyPr>
            <a:lstStyle/>
            <a:p>
              <a:pPr algn="ctr"/>
              <a:r>
                <a:rPr kumimoji="1" lang="ja-JP" altLang="en-US" sz="8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税は誰のために？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6009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189130" y="2164523"/>
            <a:ext cx="8748464" cy="2664296"/>
            <a:chOff x="395536" y="2164523"/>
            <a:chExt cx="8352928" cy="2664296"/>
          </a:xfrm>
        </p:grpSpPr>
        <p:sp>
          <p:nvSpPr>
            <p:cNvPr id="3" name="角丸四角形 2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rmAutofit fontScale="85000" lnSpcReduction="10000"/>
            </a:bodyPr>
            <a:lstStyle/>
            <a:p>
              <a:pPr algn="ctr"/>
              <a:r>
                <a:rPr kumimoji="1" lang="ja-JP" altLang="en-US" sz="1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税金の使い道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3458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7056" y="496832"/>
            <a:ext cx="9136943" cy="9694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・豊かな生活のために</a:t>
            </a:r>
            <a:endParaRPr kumimoji="1" lang="en-US" altLang="ja-JP" sz="5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056" y="1988840"/>
            <a:ext cx="9136943" cy="9694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・健康に生きるために</a:t>
            </a:r>
            <a:endParaRPr kumimoji="1" lang="en-US" altLang="ja-JP" sz="5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0" y="3573016"/>
            <a:ext cx="9612560" cy="9694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・文化的に暮らせるように</a:t>
            </a:r>
            <a:endParaRPr kumimoji="1" lang="en-US" altLang="ja-JP" sz="5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056" y="5157191"/>
            <a:ext cx="9136943" cy="9694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・安心して暮らせるように</a:t>
            </a:r>
            <a:endParaRPr kumimoji="1" lang="en-US" altLang="ja-JP" sz="5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683568" y="1376327"/>
            <a:ext cx="6840000" cy="180000"/>
          </a:xfrm>
          <a:prstGeom prst="roundRect">
            <a:avLst>
              <a:gd name="adj" fmla="val 49066"/>
            </a:avLst>
          </a:prstGeom>
          <a:solidFill>
            <a:srgbClr val="00B050">
              <a:alpha val="74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683568" y="2852936"/>
            <a:ext cx="6840000" cy="180000"/>
          </a:xfrm>
          <a:prstGeom prst="roundRect">
            <a:avLst>
              <a:gd name="adj" fmla="val 49066"/>
            </a:avLst>
          </a:prstGeom>
          <a:solidFill>
            <a:srgbClr val="00B050">
              <a:alpha val="74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683568" y="4437112"/>
            <a:ext cx="8208000" cy="180000"/>
          </a:xfrm>
          <a:prstGeom prst="roundRect">
            <a:avLst>
              <a:gd name="adj" fmla="val 49066"/>
            </a:avLst>
          </a:prstGeom>
          <a:solidFill>
            <a:srgbClr val="00B050">
              <a:alpha val="74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683568" y="6057312"/>
            <a:ext cx="8208000" cy="180000"/>
          </a:xfrm>
          <a:prstGeom prst="roundRect">
            <a:avLst>
              <a:gd name="adj" fmla="val 49066"/>
            </a:avLst>
          </a:prstGeom>
          <a:solidFill>
            <a:srgbClr val="00B050">
              <a:alpha val="74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62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177842" y="124935"/>
            <a:ext cx="8748464" cy="1981027"/>
            <a:chOff x="395536" y="2164523"/>
            <a:chExt cx="8352928" cy="2664296"/>
          </a:xfrm>
        </p:grpSpPr>
        <p:sp>
          <p:nvSpPr>
            <p:cNvPr id="3" name="角丸四角形 2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rmAutofit fontScale="92500" lnSpcReduction="10000"/>
            </a:bodyPr>
            <a:lstStyle/>
            <a:p>
              <a:pPr algn="ctr"/>
              <a:r>
                <a:rPr lang="ja-JP" altLang="en-US" sz="1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約３０万円</a:t>
              </a:r>
              <a:endParaRPr kumimoji="1" lang="ja-JP" altLang="en-US" sz="1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171781" y="2447782"/>
            <a:ext cx="8748464" cy="1981027"/>
            <a:chOff x="395536" y="2164523"/>
            <a:chExt cx="8352928" cy="2664296"/>
          </a:xfrm>
        </p:grpSpPr>
        <p:sp>
          <p:nvSpPr>
            <p:cNvPr id="8" name="角丸四角形 7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rmAutofit fontScale="92500" lnSpcReduction="10000"/>
            </a:bodyPr>
            <a:lstStyle/>
            <a:p>
              <a:pPr algn="ctr"/>
              <a:r>
                <a:rPr lang="ja-JP" altLang="en-US" sz="1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約５０万円</a:t>
              </a:r>
              <a:endParaRPr kumimoji="1" lang="ja-JP" altLang="en-US" sz="1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190595" y="4765485"/>
            <a:ext cx="8748464" cy="1981027"/>
            <a:chOff x="395536" y="2164523"/>
            <a:chExt cx="8352928" cy="2664296"/>
          </a:xfrm>
        </p:grpSpPr>
        <p:sp>
          <p:nvSpPr>
            <p:cNvPr id="11" name="角丸四角形 10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rmAutofit fontScale="92500" lnSpcReduction="10000"/>
            </a:bodyPr>
            <a:lstStyle/>
            <a:p>
              <a:pPr algn="ctr"/>
              <a:r>
                <a:rPr lang="ja-JP" altLang="en-US" sz="1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約１００万円</a:t>
              </a:r>
              <a:endParaRPr kumimoji="1" lang="ja-JP" altLang="en-US" sz="1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0105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437</Words>
  <Application>Microsoft Office PowerPoint</Application>
  <PresentationFormat>画面に合わせる (4:3)</PresentationFormat>
  <Paragraphs>205</Paragraphs>
  <Slides>22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22</vt:i4>
      </vt:variant>
    </vt:vector>
  </HeadingPairs>
  <TitlesOfParts>
    <vt:vector size="35" baseType="lpstr">
      <vt:lpstr>HGSｺﾞｼｯｸM</vt:lpstr>
      <vt:lpstr>HG丸ｺﾞｼｯｸM-PRO</vt:lpstr>
      <vt:lpstr>Wingdings 3</vt:lpstr>
      <vt:lpstr>Calibri</vt:lpstr>
      <vt:lpstr>ＭＳ Ｐゴシック</vt:lpstr>
      <vt:lpstr>HG創英角ｺﾞｼｯｸUB</vt:lpstr>
      <vt:lpstr>Arial</vt:lpstr>
      <vt:lpstr>Trebuchet MS</vt:lpstr>
      <vt:lpstr>ＭＳ ゴシック</vt:lpstr>
      <vt:lpstr>Century Schoolbook</vt:lpstr>
      <vt:lpstr>HGSｺﾞｼｯｸE</vt:lpstr>
      <vt:lpstr>Office ​​テーマ</vt:lpstr>
      <vt:lpstr>1_ファセット</vt:lpstr>
      <vt:lpstr> ぜ い り し 税理士による 　租税教室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2014-07-22T09:17:14Z</dcterms:created>
  <dcterms:modified xsi:type="dcterms:W3CDTF">2024-04-16T00:07:06Z</dcterms:modified>
</cp:coreProperties>
</file>