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3" r:id="rId1"/>
    <p:sldMasterId id="2147483761" r:id="rId2"/>
  </p:sldMasterIdLst>
  <p:notesMasterIdLst>
    <p:notesMasterId r:id="rId25"/>
  </p:notesMasterIdLst>
  <p:handoutMasterIdLst>
    <p:handoutMasterId r:id="rId26"/>
  </p:handoutMasterIdLst>
  <p:sldIdLst>
    <p:sldId id="494" r:id="rId3"/>
    <p:sldId id="411" r:id="rId4"/>
    <p:sldId id="438" r:id="rId5"/>
    <p:sldId id="495" r:id="rId6"/>
    <p:sldId id="439" r:id="rId7"/>
    <p:sldId id="440" r:id="rId8"/>
    <p:sldId id="442" r:id="rId9"/>
    <p:sldId id="496" r:id="rId10"/>
    <p:sldId id="443" r:id="rId11"/>
    <p:sldId id="487" r:id="rId12"/>
    <p:sldId id="497" r:id="rId13"/>
    <p:sldId id="498" r:id="rId14"/>
    <p:sldId id="454" r:id="rId15"/>
    <p:sldId id="455" r:id="rId16"/>
    <p:sldId id="499" r:id="rId17"/>
    <p:sldId id="461" r:id="rId18"/>
    <p:sldId id="492" r:id="rId19"/>
    <p:sldId id="491" r:id="rId20"/>
    <p:sldId id="466" r:id="rId21"/>
    <p:sldId id="493" r:id="rId22"/>
    <p:sldId id="500" r:id="rId23"/>
    <p:sldId id="501" r:id="rId24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Schoolbook" panose="02040604050505020304" pitchFamily="18" charset="0"/>
      <p:regular r:id="rId31"/>
      <p:bold r:id="rId32"/>
      <p:italic r:id="rId33"/>
      <p:boldItalic r:id="rId34"/>
    </p:embeddedFont>
    <p:embeddedFont>
      <p:font typeface="HGSｺﾞｼｯｸE" panose="020B0900000000000000" pitchFamily="50" charset="-128"/>
      <p:regular r:id="rId35"/>
    </p:embeddedFont>
    <p:embeddedFont>
      <p:font typeface="HGSｺﾞｼｯｸM" panose="020B0600000000000000" pitchFamily="50" charset="-128"/>
      <p:regular r:id="rId36"/>
    </p:embeddedFont>
    <p:embeddedFont>
      <p:font typeface="HG丸ｺﾞｼｯｸM-PRO" panose="020F0600000000000000" pitchFamily="50" charset="-128"/>
      <p:regular r:id="rId37"/>
    </p:embeddedFont>
    <p:embeddedFont>
      <p:font typeface="HG創英角ｺﾞｼｯｸUB" panose="020B0909000000000000" pitchFamily="49" charset="-128"/>
      <p:regular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Wingdings 3" panose="05040102010807070707" pitchFamily="18" charset="2"/>
      <p:regular r:id="rId43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DA485EC-8EDA-49FA-AE60-1A3CA9489349}">
          <p14:sldIdLst>
            <p14:sldId id="494"/>
            <p14:sldId id="411"/>
            <p14:sldId id="438"/>
            <p14:sldId id="495"/>
            <p14:sldId id="439"/>
            <p14:sldId id="440"/>
            <p14:sldId id="442"/>
            <p14:sldId id="496"/>
            <p14:sldId id="443"/>
            <p14:sldId id="487"/>
            <p14:sldId id="497"/>
            <p14:sldId id="498"/>
            <p14:sldId id="454"/>
            <p14:sldId id="455"/>
            <p14:sldId id="499"/>
            <p14:sldId id="461"/>
            <p14:sldId id="492"/>
            <p14:sldId id="491"/>
            <p14:sldId id="466"/>
            <p14:sldId id="493"/>
            <p14:sldId id="500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C"/>
    <a:srgbClr val="008CB8"/>
    <a:srgbClr val="005696"/>
    <a:srgbClr val="E55D5D"/>
    <a:srgbClr val="F1E7EF"/>
    <a:srgbClr val="E95555"/>
    <a:srgbClr val="009E1E"/>
    <a:srgbClr val="0033CC"/>
    <a:srgbClr val="F8E134"/>
    <a:srgbClr val="F3F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2" autoAdjust="0"/>
    <p:restoredTop sz="94018" autoAdjust="0"/>
  </p:normalViewPr>
  <p:slideViewPr>
    <p:cSldViewPr>
      <p:cViewPr varScale="1">
        <p:scale>
          <a:sx n="85" d="100"/>
          <a:sy n="85" d="100"/>
        </p:scale>
        <p:origin x="1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874" y="1"/>
            <a:ext cx="2918375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DDD473AB-9312-47B2-A394-F64893105028}" type="datetimeFigureOut">
              <a:rPr lang="ja-JP" altLang="en-US"/>
              <a:pPr>
                <a:defRPr/>
              </a:pPr>
              <a:t>2025/3/28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33"/>
            <a:ext cx="2918376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874" y="9371233"/>
            <a:ext cx="2918375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E413B704-A856-4FA2-8A85-BBCAB39A1B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311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74" y="1"/>
            <a:ext cx="2918375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8CFA7035-5B91-4AF4-BB62-6C9DE198FA5D}" type="datetimeFigureOut">
              <a:rPr lang="ja-JP" altLang="en-US"/>
              <a:pPr>
                <a:defRPr/>
              </a:pPr>
              <a:t>2025/3/28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6" tIns="45494" rIns="90986" bIns="4549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41" y="4686384"/>
            <a:ext cx="5386487" cy="4440379"/>
          </a:xfrm>
          <a:prstGeom prst="rect">
            <a:avLst/>
          </a:prstGeom>
        </p:spPr>
        <p:txBody>
          <a:bodyPr vert="horz" lIns="90986" tIns="45494" rIns="90986" bIns="4549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33"/>
            <a:ext cx="2918376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74" y="9371233"/>
            <a:ext cx="2918375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17796127-CF94-4CA4-814B-0D21D11D9E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1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275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1962-A84C-422B-9747-2CE478B0E61B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7F43-C057-4B86-938C-59415764D3F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3091-EE89-477D-A57A-7DB8D97BF96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9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0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3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91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94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5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3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8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247-1AE5-4CD2-AC9D-65498E4B9C50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1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8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18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22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028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48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2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A16-6AF2-4956-AE1C-2EB21F92B6DC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7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05D-FD67-4B57-88C5-4FF3CB6EFD49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C953-DE0C-4AD5-9FCB-2B11A05DD783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DDF-9690-401D-8D1F-445BD37A630E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190C-FD09-4FB8-83BC-C1DED10E00C1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BA89-56E1-4A5E-82D7-AD1559AD87E2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6D40-EF21-42E8-9375-ED093552A177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2025/3/28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30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9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800" dirty="0"/>
              <a:t> </a:t>
            </a:r>
            <a:r>
              <a:rPr kumimoji="1" lang="ja-JP" altLang="en-US" sz="1800" b="0" dirty="0">
                <a:solidFill>
                  <a:schemeClr val="accent1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br>
              <a:rPr kumimoji="1" lang="en-US" altLang="ja-JP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0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7842" y="124935"/>
            <a:ext cx="8748464" cy="1981027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約３０万円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71781" y="2447782"/>
            <a:ext cx="8748464" cy="1981027"/>
            <a:chOff x="395536" y="2164523"/>
            <a:chExt cx="8352928" cy="2664296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約５０万円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595" y="4765485"/>
            <a:ext cx="8748464" cy="1981027"/>
            <a:chOff x="395536" y="2164523"/>
            <a:chExt cx="8352928" cy="2664296"/>
          </a:xfrm>
        </p:grpSpPr>
        <p:sp>
          <p:nvSpPr>
            <p:cNvPr id="11" name="角丸四角形 10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約１１０万円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4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67544" y="476672"/>
            <a:ext cx="29674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税金は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…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876407" y="1998432"/>
            <a:ext cx="7440009" cy="1026583"/>
            <a:chOff x="3884569" y="1270492"/>
            <a:chExt cx="7440009" cy="1026583"/>
          </a:xfrm>
        </p:grpSpPr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3884570" y="1270492"/>
              <a:ext cx="7440008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みんなのために使う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3884569" y="2127875"/>
              <a:ext cx="6876000" cy="1692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5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862286" y="3558153"/>
            <a:ext cx="7668000" cy="1030557"/>
            <a:chOff x="3870449" y="1939048"/>
            <a:chExt cx="7668000" cy="1030557"/>
          </a:xfrm>
        </p:grpSpPr>
        <p:sp>
          <p:nvSpPr>
            <p:cNvPr id="14" name="テキスト ボックス 13"/>
            <p:cNvSpPr txBox="1">
              <a:spLocks noChangeArrowheads="1"/>
            </p:cNvSpPr>
            <p:nvPr/>
          </p:nvSpPr>
          <p:spPr bwMode="auto">
            <a:xfrm>
              <a:off x="3884570" y="1939048"/>
              <a:ext cx="7526419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みんなの幸せのために</a:t>
              </a: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3870449" y="2800405"/>
              <a:ext cx="7668000" cy="1692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862286" y="5121848"/>
            <a:ext cx="6446018" cy="1018913"/>
            <a:chOff x="3868570" y="2633399"/>
            <a:chExt cx="4857293" cy="1018913"/>
          </a:xfrm>
        </p:grpSpPr>
        <p:sp>
          <p:nvSpPr>
            <p:cNvPr id="18" name="テキスト ボックス 17"/>
            <p:cNvSpPr txBox="1">
              <a:spLocks noChangeArrowheads="1"/>
            </p:cNvSpPr>
            <p:nvPr/>
          </p:nvSpPr>
          <p:spPr bwMode="auto">
            <a:xfrm>
              <a:off x="3883383" y="2633399"/>
              <a:ext cx="484248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みんなが出し合う</a:t>
              </a: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868570" y="3483112"/>
              <a:ext cx="4720137" cy="1692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50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6888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Ⅱ.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税から考える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 社会の仕組み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7504" y="3344120"/>
            <a:ext cx="7740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20408" y="4545144"/>
            <a:ext cx="637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28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778156"/>
            <a:ext cx="7200800" cy="997276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1647551" y="2636912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7030A0"/>
                </a:solidFill>
                <a:latin typeface="+mn-ea"/>
              </a:rPr>
              <a:t>消費税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2510662" y="4752038"/>
            <a:ext cx="1224136" cy="576064"/>
          </a:xfrm>
          <a:prstGeom prst="wedgeRoundRectCallout">
            <a:avLst>
              <a:gd name="adj1" fmla="val -2425"/>
              <a:gd name="adj2" fmla="val -96490"/>
              <a:gd name="adj3" fmla="val 16667"/>
            </a:avLst>
          </a:prstGeom>
          <a:ln w="57150">
            <a:solidFill>
              <a:srgbClr val="009E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選挙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596373" y="5969960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000" b="1" dirty="0">
                <a:solidFill>
                  <a:srgbClr val="0033CC"/>
                </a:solidFill>
                <a:latin typeface="+mn-ea"/>
              </a:rPr>
              <a:t>自動車税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507500" y="3212976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000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sz="2000" b="1" dirty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507500" y="176878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酒　税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268064" y="4854937"/>
            <a:ext cx="782216" cy="1670407"/>
            <a:chOff x="395536" y="2164523"/>
            <a:chExt cx="8352928" cy="2664296"/>
          </a:xfrm>
        </p:grpSpPr>
        <p:sp>
          <p:nvSpPr>
            <p:cNvPr id="34" name="角丸四角形 33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2060"/>
                  </a:solidFill>
                  <a:latin typeface="+mn-ea"/>
                </a:rPr>
                <a:t>地方</a:t>
              </a:r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税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68064" y="2564904"/>
            <a:ext cx="782216" cy="1171021"/>
            <a:chOff x="395536" y="2164523"/>
            <a:chExt cx="8352928" cy="2664296"/>
          </a:xfrm>
        </p:grpSpPr>
        <p:sp>
          <p:nvSpPr>
            <p:cNvPr id="37" name="角丸四角形 36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1123012" y="2390329"/>
              <a:ext cx="6909007" cy="226966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国</a:t>
              </a:r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税</a:t>
              </a:r>
              <a:endParaRPr kumimoji="1"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＆</a:t>
              </a:r>
              <a:endPara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地方税</a:t>
              </a: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68064" y="348345"/>
            <a:ext cx="782216" cy="1638477"/>
            <a:chOff x="395536" y="2164523"/>
            <a:chExt cx="8352928" cy="2664296"/>
          </a:xfrm>
        </p:grpSpPr>
        <p:sp>
          <p:nvSpPr>
            <p:cNvPr id="40" name="角丸四角形 39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国　税</a:t>
              </a:r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2361817" y="5472118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税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2374903" y="980728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所得税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4648439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事業税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654518" y="68866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法人税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039107" y="6004464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0033CC"/>
                </a:solidFill>
                <a:latin typeface="+mn-ea"/>
              </a:rPr>
              <a:t>固定資産税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474612" y="1432834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税</a:t>
            </a:r>
          </a:p>
        </p:txBody>
      </p:sp>
    </p:spTree>
    <p:extLst>
      <p:ext uri="{BB962C8B-B14F-4D97-AF65-F5344CB8AC3E}">
        <p14:creationId xmlns:p14="http://schemas.microsoft.com/office/powerpoint/2010/main" val="13553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30" grpId="0" animBg="1"/>
      <p:bldP spid="31" grpId="0" animBg="1"/>
      <p:bldP spid="3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7842" y="124935"/>
            <a:ext cx="8748464" cy="1981027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約１５種類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71781" y="2447782"/>
            <a:ext cx="8748464" cy="1981027"/>
            <a:chOff x="395536" y="2164523"/>
            <a:chExt cx="8352928" cy="2664296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約３０種類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595" y="4765485"/>
            <a:ext cx="8748464" cy="1981027"/>
            <a:chOff x="395536" y="2164523"/>
            <a:chExt cx="8352928" cy="2664296"/>
          </a:xfrm>
        </p:grpSpPr>
        <p:sp>
          <p:nvSpPr>
            <p:cNvPr id="11" name="角丸四角形 10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約５０種類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52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97893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税金を集める</a:t>
            </a:r>
            <a:endParaRPr kumimoji="1" lang="en-US" altLang="ja-JP" sz="1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〔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ゲーム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〕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noFill/>
          <a:ln w="171450" cmpd="dbl">
            <a:solidFill>
              <a:srgbClr val="0070C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3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19770"/>
              </p:ext>
            </p:extLst>
          </p:nvPr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/>
                  <a:t>5</a:t>
                </a:r>
                <a:r>
                  <a:rPr kumimoji="1" lang="en-US" altLang="ja-JP" sz="3600" dirty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同率</a:t>
              </a:r>
              <a:r>
                <a:rPr kumimoji="1" lang="ja-JP" altLang="en-US" sz="1400" dirty="0"/>
                <a:t>（</a:t>
              </a:r>
              <a:r>
                <a:rPr kumimoji="1" lang="en-US" altLang="ja-JP" sz="1400" dirty="0"/>
                <a:t>30</a:t>
              </a:r>
              <a:r>
                <a:rPr kumimoji="1" lang="ja-JP" altLang="en-US" sz="1400" dirty="0"/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/>
                <a:t>300</a:t>
              </a:r>
              <a:r>
                <a:rPr kumimoji="1" lang="en-US" altLang="ja-JP" sz="2400" dirty="0"/>
                <a:t>0</a:t>
              </a:r>
              <a:r>
                <a:rPr kumimoji="1" lang="ja-JP" altLang="en-US" sz="2400" dirty="0"/>
                <a:t>を集める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12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/>
                  <a:t>5</a:t>
                </a:r>
                <a:r>
                  <a:rPr kumimoji="1" lang="en-US" altLang="ja-JP" sz="3600" dirty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同率</a:t>
              </a:r>
              <a:r>
                <a:rPr kumimoji="1" lang="ja-JP" altLang="en-US" sz="1400" dirty="0"/>
                <a:t>（</a:t>
              </a:r>
              <a:r>
                <a:rPr kumimoji="1" lang="en-US" altLang="ja-JP" sz="1400" dirty="0"/>
                <a:t>30</a:t>
              </a:r>
              <a:r>
                <a:rPr kumimoji="1" lang="ja-JP" altLang="en-US" sz="1400" dirty="0"/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/>
                <a:t>300</a:t>
              </a:r>
              <a:r>
                <a:rPr kumimoji="1" lang="en-US" altLang="ja-JP" sz="2400" dirty="0"/>
                <a:t>0</a:t>
              </a:r>
              <a:r>
                <a:rPr kumimoji="1" lang="ja-JP" altLang="en-US" sz="2400" dirty="0"/>
                <a:t>を集める</a:t>
              </a:r>
              <a:endParaRPr kumimoji="1" lang="ja-JP" altLang="en-US" sz="1200" dirty="0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20094" y="1855143"/>
            <a:ext cx="1070248" cy="3025188"/>
            <a:chOff x="520094" y="704422"/>
            <a:chExt cx="1070248" cy="3025188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20094" y="2996952"/>
              <a:ext cx="1070248" cy="732658"/>
              <a:chOff x="395536" y="2126304"/>
              <a:chExt cx="8352928" cy="2664296"/>
            </a:xfrm>
          </p:grpSpPr>
          <p:sp>
            <p:nvSpPr>
              <p:cNvPr id="71" name="角丸四角形 70"/>
              <p:cNvSpPr/>
              <p:nvPr/>
            </p:nvSpPr>
            <p:spPr>
              <a:xfrm>
                <a:off x="395536" y="2126304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1123009" y="2395676"/>
                <a:ext cx="6909010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>
              <a:off x="520094" y="704422"/>
              <a:ext cx="1070248" cy="732658"/>
              <a:chOff x="395536" y="-10361908"/>
              <a:chExt cx="8352928" cy="2664296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395536" y="-10361908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1123009" y="-10082161"/>
                <a:ext cx="6909010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sp>
        <p:nvSpPr>
          <p:cNvPr id="75" name="環状矢印 74"/>
          <p:cNvSpPr/>
          <p:nvPr/>
        </p:nvSpPr>
        <p:spPr>
          <a:xfrm rot="4291411">
            <a:off x="727786" y="3390348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環状矢印 75"/>
          <p:cNvSpPr/>
          <p:nvPr/>
        </p:nvSpPr>
        <p:spPr>
          <a:xfrm rot="4291411">
            <a:off x="715998" y="2099463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7" name="環状矢印 76"/>
          <p:cNvSpPr/>
          <p:nvPr/>
        </p:nvSpPr>
        <p:spPr>
          <a:xfrm rot="15215630">
            <a:off x="-69235" y="2306568"/>
            <a:ext cx="2295063" cy="2254509"/>
          </a:xfrm>
          <a:prstGeom prst="circularArrow">
            <a:avLst>
              <a:gd name="adj1" fmla="val 9874"/>
              <a:gd name="adj2" fmla="val 1142319"/>
              <a:gd name="adj3" fmla="val 20421097"/>
              <a:gd name="adj4" fmla="val 13590136"/>
              <a:gd name="adj5" fmla="val 11595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/>
                  <a:t>5</a:t>
                </a:r>
                <a:r>
                  <a:rPr kumimoji="1" lang="en-US" altLang="ja-JP" sz="3600" dirty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同率</a:t>
              </a:r>
              <a:r>
                <a:rPr kumimoji="1" lang="ja-JP" altLang="en-US" sz="1400" dirty="0"/>
                <a:t>（</a:t>
              </a:r>
              <a:r>
                <a:rPr kumimoji="1" lang="en-US" altLang="ja-JP" sz="1400" dirty="0"/>
                <a:t>30</a:t>
              </a:r>
              <a:r>
                <a:rPr kumimoji="1" lang="ja-JP" altLang="en-US" sz="1400" dirty="0"/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/>
                <a:t>300</a:t>
              </a:r>
              <a:r>
                <a:rPr kumimoji="1" lang="en-US" altLang="ja-JP" sz="2400" dirty="0"/>
                <a:t>0</a:t>
              </a:r>
              <a:r>
                <a:rPr kumimoji="1" lang="ja-JP" altLang="en-US" sz="2400" dirty="0"/>
                <a:t>を集める</a:t>
              </a:r>
              <a:endParaRPr kumimoji="1" lang="ja-JP" altLang="en-US" sz="1200" dirty="0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7236296" y="1912946"/>
            <a:ext cx="1120820" cy="4110540"/>
            <a:chOff x="6012160" y="1910748"/>
            <a:chExt cx="1120820" cy="4110540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6245977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/>
                <a:t>50</a:t>
              </a:r>
              <a:r>
                <a:rPr kumimoji="1" lang="en-US" altLang="ja-JP" sz="3600" dirty="0"/>
                <a:t>0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450047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50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012160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2450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012160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3000</a:t>
              </a:r>
              <a:endParaRPr kumimoji="1" lang="ja-JP" altLang="en-US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74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少数意見に耳を傾ける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09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 理 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67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Ａ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     </a:t>
                </a:r>
                <a:r>
                  <a:rPr kumimoji="1" lang="en-US" altLang="ja-JP" sz="3600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/>
                  <a:t>5</a:t>
                </a:r>
                <a:r>
                  <a:rPr kumimoji="1" lang="en-US" altLang="ja-JP" sz="3600" dirty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同率</a:t>
              </a:r>
              <a:r>
                <a:rPr kumimoji="1" lang="ja-JP" altLang="en-US" sz="1400" dirty="0"/>
                <a:t>（</a:t>
              </a:r>
              <a:r>
                <a:rPr kumimoji="1" lang="en-US" altLang="ja-JP" sz="1400" dirty="0"/>
                <a:t>30</a:t>
              </a:r>
              <a:r>
                <a:rPr kumimoji="1" lang="ja-JP" altLang="en-US" sz="1400" dirty="0"/>
                <a:t>％）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165867" y="1641500"/>
            <a:ext cx="1150549" cy="4379788"/>
            <a:chOff x="7371603" y="1641500"/>
            <a:chExt cx="1150549" cy="4379788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7635149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500</a:t>
              </a:r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852838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50</a:t>
              </a:r>
              <a:endParaRPr kumimoji="1" lang="ja-JP" altLang="en-US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401332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2450</a:t>
              </a:r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401332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3000</a:t>
              </a:r>
              <a:endParaRPr kumimoji="1" lang="ja-JP" altLang="en-US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381476" y="16415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20%</a:t>
              </a:r>
              <a:endParaRPr kumimoji="1" lang="ja-JP" altLang="en-US" sz="11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381476" y="275287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10%</a:t>
              </a:r>
              <a:endParaRPr kumimoji="1" lang="ja-JP" altLang="en-US" sz="1100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371603" y="390343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35</a:t>
              </a:r>
              <a:r>
                <a:rPr kumimoji="1" lang="en-US" altLang="ja-JP" sz="2000" dirty="0"/>
                <a:t>%</a:t>
              </a:r>
              <a:endParaRPr kumimoji="1" lang="ja-JP" altLang="en-US" sz="1100" dirty="0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7143268" y="12314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累進課税</a:t>
            </a:r>
            <a:endParaRPr kumimoji="1" lang="ja-JP" altLang="en-US" sz="1100" dirty="0"/>
          </a:p>
        </p:txBody>
      </p:sp>
      <p:sp>
        <p:nvSpPr>
          <p:cNvPr id="74" name="正方形/長方形 73"/>
          <p:cNvSpPr/>
          <p:nvPr/>
        </p:nvSpPr>
        <p:spPr>
          <a:xfrm>
            <a:off x="2624840" y="957591"/>
            <a:ext cx="994047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>
                <a:solidFill>
                  <a:srgbClr val="7030A0"/>
                </a:solidFill>
                <a:latin typeface="+mn-ea"/>
              </a:rPr>
              <a:t>消費税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4877928" y="958882"/>
            <a:ext cx="968035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lang="ja-JP" altLang="en-US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b="1" dirty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0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091353" y="958882"/>
            <a:ext cx="949081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lang="ja-JP" altLang="en-US" sz="20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000" b="1" dirty="0">
                <a:solidFill>
                  <a:srgbClr val="0033CC"/>
                </a:solidFill>
                <a:latin typeface="+mn-ea"/>
              </a:rPr>
              <a:t>税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4878505" y="622473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1400" b="1" dirty="0">
                <a:solidFill>
                  <a:srgbClr val="0033CC"/>
                </a:solidFill>
                <a:latin typeface="+mn-ea"/>
              </a:rPr>
              <a:t>固定資産税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3872947" y="620688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0033CC"/>
                </a:solidFill>
                <a:latin typeface="+mn-ea"/>
              </a:rPr>
              <a:t>自動車税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7238777" y="622473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所得税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3868838" y="957080"/>
            <a:ext cx="968035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酒　税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6091352" y="622473"/>
            <a:ext cx="949081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法人税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7236296" y="957591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税</a:t>
            </a:r>
          </a:p>
        </p:txBody>
      </p:sp>
      <p:grpSp>
        <p:nvGrpSpPr>
          <p:cNvPr id="83" name="グループ化 82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91" name="角丸四角形 9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85" name="グループ化 84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89" name="角丸四角形 88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86" name="グループ化 85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87" name="角丸四角形 86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9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1463293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税は</a:t>
            </a:r>
            <a:endParaRPr kumimoji="1" lang="en-US" altLang="ja-JP" sz="1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誰が決めるの？</a:t>
            </a:r>
            <a:endParaRPr kumimoji="1" lang="en-US" altLang="ja-JP" sz="1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64846" y="1786157"/>
            <a:ext cx="1512168" cy="147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536" y="4683936"/>
            <a:ext cx="8388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915816" y="3249000"/>
            <a:ext cx="349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11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700" dirty="0">
                    <a:solidFill>
                      <a:schemeClr val="tx1"/>
                    </a:solidFill>
                  </a:rPr>
                  <a:t>公平に集められているかな？</a:t>
                </a:r>
                <a:endParaRPr kumimoji="1" lang="en-US" altLang="ja-JP" sz="17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有効に使われているかな？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</a:rPr>
                <a:t>関心・意見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730060" y="1954730"/>
            <a:ext cx="4863850" cy="4481305"/>
            <a:chOff x="3222420" y="2459216"/>
            <a:chExt cx="4863850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22420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FF0000"/>
                  </a:solidFill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50091" y="1378970"/>
            <a:ext cx="6017561" cy="1009807"/>
            <a:chOff x="791550" y="1304235"/>
            <a:chExt cx="6017561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52927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/>
                  </a:solidFill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90967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chemeClr val="tx1"/>
                  </a:solidFill>
                </a:rPr>
                <a:t>日本国憲法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009E1E"/>
                  </a:solidFill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ルール</a:t>
            </a:r>
            <a:r>
              <a:rPr kumimoji="1" lang="ja-JP" altLang="en-US" sz="2000" dirty="0">
                <a:solidFill>
                  <a:schemeClr val="tx1"/>
                </a:solidFill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私たち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1431080" y="385811"/>
            <a:ext cx="6302389" cy="652380"/>
            <a:chOff x="1433224" y="161402"/>
            <a:chExt cx="6302389" cy="722141"/>
          </a:xfrm>
        </p:grpSpPr>
        <p:sp>
          <p:nvSpPr>
            <p:cNvPr id="46" name="角丸四角形 45"/>
            <p:cNvSpPr/>
            <p:nvPr/>
          </p:nvSpPr>
          <p:spPr>
            <a:xfrm>
              <a:off x="1433224" y="161402"/>
              <a:ext cx="6302389" cy="722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514795" y="241208"/>
              <a:ext cx="6134959" cy="56961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税を通して民主主義を考える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85000" lnSpcReduction="10000"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申告納税制度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7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7809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Ⅰ.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税の意義・役割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3528" y="3924367"/>
            <a:ext cx="856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9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税はなぜ必要なのか？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06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税は誰のために？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00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85000" lnSpcReduction="10000"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税金の使い道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45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056" y="496832"/>
            <a:ext cx="9136943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・豊かな生活のために</a:t>
            </a:r>
            <a:endParaRPr kumimoji="1" lang="en-US" altLang="ja-JP" sz="5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6" y="1988840"/>
            <a:ext cx="9136943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・健康に生きるために</a:t>
            </a:r>
            <a:endParaRPr kumimoji="1" lang="en-US" altLang="ja-JP" sz="5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3573016"/>
            <a:ext cx="9612560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・文化的に暮らせるように</a:t>
            </a:r>
            <a:endParaRPr kumimoji="1" lang="en-US" altLang="ja-JP" sz="5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56" y="5157191"/>
            <a:ext cx="9136943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・安心して暮らせるように</a:t>
            </a:r>
            <a:endParaRPr kumimoji="1" lang="en-US" altLang="ja-JP" sz="5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83568" y="1376327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83568" y="2852936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83568" y="4437112"/>
            <a:ext cx="820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83568" y="6057312"/>
            <a:ext cx="820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7842" y="124935"/>
            <a:ext cx="8748464" cy="1981027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約３０万円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71781" y="2447782"/>
            <a:ext cx="8748464" cy="1981027"/>
            <a:chOff x="395536" y="2164523"/>
            <a:chExt cx="8352928" cy="2664296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約５０万円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595" y="4765485"/>
            <a:ext cx="8748464" cy="1981027"/>
            <a:chOff x="395536" y="2164523"/>
            <a:chExt cx="8352928" cy="2664296"/>
          </a:xfrm>
        </p:grpSpPr>
        <p:sp>
          <p:nvSpPr>
            <p:cNvPr id="11" name="角丸四角形 10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約９０万円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10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437</Words>
  <Application>Microsoft Office PowerPoint</Application>
  <PresentationFormat>画面に合わせる (4:3)</PresentationFormat>
  <Paragraphs>205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5" baseType="lpstr">
      <vt:lpstr>Trebuchet MS</vt:lpstr>
      <vt:lpstr>ＭＳ ゴシック</vt:lpstr>
      <vt:lpstr>Century Schoolbook</vt:lpstr>
      <vt:lpstr>Calibri</vt:lpstr>
      <vt:lpstr>ＭＳ Ｐゴシック</vt:lpstr>
      <vt:lpstr>HGSｺﾞｼｯｸE</vt:lpstr>
      <vt:lpstr>HG丸ｺﾞｼｯｸM-PRO</vt:lpstr>
      <vt:lpstr>HGSｺﾞｼｯｸM</vt:lpstr>
      <vt:lpstr>HG創英角ｺﾞｼｯｸUB</vt:lpstr>
      <vt:lpstr>Arial</vt:lpstr>
      <vt:lpstr>Wingdings 3</vt:lpstr>
      <vt:lpstr>Office ​​テーマ</vt:lpstr>
      <vt:lpstr>1_ファセット</vt:lpstr>
      <vt:lpstr> ぜ い り し 税理士による 　租税教室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07-3 lecturetext2025_ch3hojoB</dc:title>
  <dc:creator/>
  <cp:lastModifiedBy/>
  <cp:revision>1</cp:revision>
  <dcterms:created xsi:type="dcterms:W3CDTF">2014-07-22T09:17:14Z</dcterms:created>
  <dcterms:modified xsi:type="dcterms:W3CDTF">2025-03-28T01:04:46Z</dcterms:modified>
</cp:coreProperties>
</file>