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 id="2147483819" r:id="rId2"/>
    <p:sldMasterId id="2147483843" r:id="rId3"/>
  </p:sldMasterIdLst>
  <p:notesMasterIdLst>
    <p:notesMasterId r:id="rId38"/>
  </p:notesMasterIdLst>
  <p:handoutMasterIdLst>
    <p:handoutMasterId r:id="rId39"/>
  </p:handoutMasterIdLst>
  <p:sldIdLst>
    <p:sldId id="362" r:id="rId4"/>
    <p:sldId id="370" r:id="rId5"/>
    <p:sldId id="311" r:id="rId6"/>
    <p:sldId id="269" r:id="rId7"/>
    <p:sldId id="349" r:id="rId8"/>
    <p:sldId id="350" r:id="rId9"/>
    <p:sldId id="368" r:id="rId10"/>
    <p:sldId id="369" r:id="rId11"/>
    <p:sldId id="304" r:id="rId12"/>
    <p:sldId id="314" r:id="rId13"/>
    <p:sldId id="358" r:id="rId14"/>
    <p:sldId id="359" r:id="rId15"/>
    <p:sldId id="361" r:id="rId16"/>
    <p:sldId id="325" r:id="rId17"/>
    <p:sldId id="374" r:id="rId18"/>
    <p:sldId id="276" r:id="rId19"/>
    <p:sldId id="277" r:id="rId20"/>
    <p:sldId id="278" r:id="rId21"/>
    <p:sldId id="329" r:id="rId22"/>
    <p:sldId id="280" r:id="rId23"/>
    <p:sldId id="315" r:id="rId24"/>
    <p:sldId id="335" r:id="rId25"/>
    <p:sldId id="343" r:id="rId26"/>
    <p:sldId id="285" r:id="rId27"/>
    <p:sldId id="356" r:id="rId28"/>
    <p:sldId id="287" r:id="rId29"/>
    <p:sldId id="289" r:id="rId30"/>
    <p:sldId id="317" r:id="rId31"/>
    <p:sldId id="305" r:id="rId32"/>
    <p:sldId id="363" r:id="rId33"/>
    <p:sldId id="376" r:id="rId34"/>
    <p:sldId id="310" r:id="rId35"/>
    <p:sldId id="309" r:id="rId36"/>
    <p:sldId id="364" r:id="rId37"/>
  </p:sldIdLst>
  <p:sldSz cx="9144000" cy="6858000" type="screen4x3"/>
  <p:notesSz cx="9866313" cy="6735763"/>
  <p:embeddedFontLst>
    <p:embeddedFont>
      <p:font typeface="Calibri" panose="020F0502020204030204" pitchFamily="34" charset="0"/>
      <p:regular r:id="rId40"/>
      <p:bold r:id="rId41"/>
      <p:italic r:id="rId42"/>
      <p:boldItalic r:id="rId43"/>
    </p:embeddedFont>
    <p:embeddedFont>
      <p:font typeface="Century Schoolbook" panose="02040604050505020304" pitchFamily="18" charset="0"/>
      <p:regular r:id="rId44"/>
      <p:bold r:id="rId45"/>
      <p:italic r:id="rId46"/>
      <p:boldItalic r:id="rId47"/>
    </p:embeddedFont>
    <p:embeddedFont>
      <p:font typeface="HGP教科書体" panose="02020600000000000000" pitchFamily="18" charset="-128"/>
      <p:regular r:id="rId48"/>
    </p:embeddedFont>
    <p:embeddedFont>
      <p:font typeface="HGSｺﾞｼｯｸE" panose="020B0900000000000000" pitchFamily="50" charset="-128"/>
      <p:regular r:id="rId49"/>
    </p:embeddedFont>
    <p:embeddedFont>
      <p:font typeface="HGSｺﾞｼｯｸM" panose="020B0600000000000000" pitchFamily="50" charset="-128"/>
      <p:regular r:id="rId50"/>
    </p:embeddedFont>
    <p:embeddedFont>
      <p:font typeface="HG丸ｺﾞｼｯｸM-PRO" panose="020F0600000000000000" pitchFamily="50" charset="-128"/>
      <p:regular r:id="rId51"/>
    </p:embeddedFont>
    <p:embeddedFont>
      <p:font typeface="Trebuchet MS" panose="020B0603020202020204" pitchFamily="34" charset="0"/>
      <p:regular r:id="rId52"/>
      <p:bold r:id="rId53"/>
      <p:italic r:id="rId54"/>
      <p:boldItalic r:id="rId55"/>
    </p:embeddedFont>
    <p:embeddedFont>
      <p:font typeface="Wingdings 3" panose="05040102010807070707" pitchFamily="18" charset="2"/>
      <p:regular r:id="rId56"/>
    </p:embeddedFont>
  </p:embeddedFontLst>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09D"/>
    <a:srgbClr val="0113C3"/>
    <a:srgbClr val="0759BD"/>
    <a:srgbClr val="69E2FF"/>
    <a:srgbClr val="9FEDFF"/>
    <a:srgbClr val="EBFFEB"/>
    <a:srgbClr val="04B873"/>
    <a:srgbClr val="DDFFDD"/>
    <a:srgbClr val="E7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22" autoAdjust="0"/>
  </p:normalViewPr>
  <p:slideViewPr>
    <p:cSldViewPr snapToGrid="0">
      <p:cViewPr varScale="1">
        <p:scale>
          <a:sx n="81" d="100"/>
          <a:sy n="81" d="100"/>
        </p:scale>
        <p:origin x="1526" y="5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viewProps" Target="viewProp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8" Type="http://schemas.openxmlformats.org/officeDocument/2006/relationships/slide" Target="slides/slide5.xml"/><Relationship Id="rId51" Type="http://schemas.openxmlformats.org/officeDocument/2006/relationships/font" Target="fonts/font12.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10.fntdata"/><Relationship Id="rId57"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6255" cy="33705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7733" y="1"/>
            <a:ext cx="4276254" cy="337059"/>
          </a:xfrm>
          <a:prstGeom prst="rect">
            <a:avLst/>
          </a:prstGeom>
        </p:spPr>
        <p:txBody>
          <a:bodyPr vert="horz" lIns="91440" tIns="45720" rIns="91440" bIns="45720" rtlCol="0"/>
          <a:lstStyle>
            <a:lvl1pPr algn="r">
              <a:defRPr sz="1200"/>
            </a:lvl1pPr>
          </a:lstStyle>
          <a:p>
            <a:fld id="{A9E8B4AD-9EA4-4229-A8FA-8579422D2DCF}" type="datetimeFigureOut">
              <a:rPr kumimoji="1" lang="ja-JP" altLang="en-US" smtClean="0"/>
              <a:t>2025/3/28</a:t>
            </a:fld>
            <a:endParaRPr kumimoji="1" lang="ja-JP" altLang="en-US"/>
          </a:p>
        </p:txBody>
      </p:sp>
      <p:sp>
        <p:nvSpPr>
          <p:cNvPr id="4" name="フッター プレースホルダー 3"/>
          <p:cNvSpPr>
            <a:spLocks noGrp="1"/>
          </p:cNvSpPr>
          <p:nvPr>
            <p:ph type="ftr" sz="quarter" idx="2"/>
          </p:nvPr>
        </p:nvSpPr>
        <p:spPr>
          <a:xfrm>
            <a:off x="1" y="6397620"/>
            <a:ext cx="4276255" cy="33705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7733" y="6397620"/>
            <a:ext cx="4276254" cy="337059"/>
          </a:xfrm>
          <a:prstGeom prst="rect">
            <a:avLst/>
          </a:prstGeom>
        </p:spPr>
        <p:txBody>
          <a:bodyPr vert="horz" lIns="91440" tIns="45720" rIns="91440" bIns="45720" rtlCol="0" anchor="b"/>
          <a:lstStyle>
            <a:lvl1pPr algn="r">
              <a:defRPr sz="1200"/>
            </a:lvl1pPr>
          </a:lstStyle>
          <a:p>
            <a:fld id="{BE825E00-DF41-41C7-B5F5-8E9076E0555A}" type="slidenum">
              <a:rPr kumimoji="1" lang="ja-JP" altLang="en-US" smtClean="0"/>
              <a:t>‹#›</a:t>
            </a:fld>
            <a:endParaRPr kumimoji="1" lang="ja-JP" altLang="en-US"/>
          </a:p>
        </p:txBody>
      </p:sp>
    </p:spTree>
    <p:extLst>
      <p:ext uri="{BB962C8B-B14F-4D97-AF65-F5344CB8AC3E}">
        <p14:creationId xmlns:p14="http://schemas.microsoft.com/office/powerpoint/2010/main" val="175203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5403" cy="33795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5588627" y="0"/>
            <a:ext cx="4275403" cy="33795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36CFA781-CCA7-4140-B6E1-CA3B97018419}" type="datetimeFigureOut">
              <a:rPr lang="ja-JP" altLang="en-US"/>
              <a:pPr>
                <a:defRPr/>
              </a:pPr>
              <a:t>2025/3/28</a:t>
            </a:fld>
            <a:endParaRPr lang="ja-JP" altLang="en-US"/>
          </a:p>
        </p:txBody>
      </p:sp>
      <p:sp>
        <p:nvSpPr>
          <p:cNvPr id="4" name="スライド イメージ プレースホルダー 3"/>
          <p:cNvSpPr>
            <a:spLocks noGrp="1" noRot="1" noChangeAspect="1"/>
          </p:cNvSpPr>
          <p:nvPr>
            <p:ph type="sldImg" idx="2"/>
          </p:nvPr>
        </p:nvSpPr>
        <p:spPr>
          <a:xfrm>
            <a:off x="3417888" y="841375"/>
            <a:ext cx="3030537" cy="2273300"/>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p:cNvSpPr>
            <a:spLocks noGrp="1"/>
          </p:cNvSpPr>
          <p:nvPr>
            <p:ph type="body" sz="quarter" idx="3"/>
          </p:nvPr>
        </p:nvSpPr>
        <p:spPr>
          <a:xfrm>
            <a:off x="986632" y="3241586"/>
            <a:ext cx="7893050" cy="2652207"/>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6397807"/>
            <a:ext cx="4275403" cy="33795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5588627" y="6397807"/>
            <a:ext cx="4275403" cy="33795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E1AE2710-6272-4C33-A5A1-B189C3EA5735}" type="slidenum">
              <a:rPr lang="ja-JP" altLang="en-US"/>
              <a:pPr>
                <a:defRPr/>
              </a:pPr>
              <a:t>‹#›</a:t>
            </a:fld>
            <a:endParaRPr lang="ja-JP" altLang="en-US"/>
          </a:p>
        </p:txBody>
      </p:sp>
    </p:spTree>
    <p:extLst>
      <p:ext uri="{BB962C8B-B14F-4D97-AF65-F5344CB8AC3E}">
        <p14:creationId xmlns:p14="http://schemas.microsoft.com/office/powerpoint/2010/main" val="2300756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273236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p:spPr>
        <p:txBody>
          <a:bodyPr/>
          <a:lstStyle/>
          <a:p>
            <a:endParaRPr lang="ja-JP" altLang="en-US"/>
          </a:p>
        </p:txBody>
      </p:sp>
    </p:spTree>
    <p:extLst>
      <p:ext uri="{BB962C8B-B14F-4D97-AF65-F5344CB8AC3E}">
        <p14:creationId xmlns:p14="http://schemas.microsoft.com/office/powerpoint/2010/main" val="134769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ja-JP" altLang="en-US"/>
          </a:p>
        </p:txBody>
      </p:sp>
    </p:spTree>
    <p:extLst>
      <p:ext uri="{BB962C8B-B14F-4D97-AF65-F5344CB8AC3E}">
        <p14:creationId xmlns:p14="http://schemas.microsoft.com/office/powerpoint/2010/main" val="3398944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a:p>
        </p:txBody>
      </p:sp>
    </p:spTree>
    <p:extLst>
      <p:ext uri="{BB962C8B-B14F-4D97-AF65-F5344CB8AC3E}">
        <p14:creationId xmlns:p14="http://schemas.microsoft.com/office/powerpoint/2010/main" val="40034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a:p>
        </p:txBody>
      </p:sp>
    </p:spTree>
    <p:extLst>
      <p:ext uri="{BB962C8B-B14F-4D97-AF65-F5344CB8AC3E}">
        <p14:creationId xmlns:p14="http://schemas.microsoft.com/office/powerpoint/2010/main" val="246246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スライド イメージ プレースホルダー 1"/>
          <p:cNvSpPr>
            <a:spLocks noGrp="1" noRot="1" noChangeAspect="1"/>
          </p:cNvSpPr>
          <p:nvPr>
            <p:ph type="sldImg"/>
          </p:nvPr>
        </p:nvSpPr>
        <p:spPr bwMode="auto">
          <a:noFill/>
          <a:ln>
            <a:solidFill>
              <a:srgbClr val="000000"/>
            </a:solidFill>
            <a:miter lim="800000"/>
            <a:headEnd/>
            <a:tailEnd/>
          </a:ln>
        </p:spPr>
      </p:sp>
      <p:sp>
        <p:nvSpPr>
          <p:cNvPr id="28674"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a:p>
        </p:txBody>
      </p:sp>
      <p:sp>
        <p:nvSpPr>
          <p:cNvPr id="28675" name="スライド番号プレースホルダー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1052F8-FC8E-4407-902D-99E17006DBF5}" type="slidenum">
              <a:rPr lang="ja-JP" altLang="en-US"/>
              <a:pPr/>
              <a:t>27</a:t>
            </a:fld>
            <a:endParaRPr lang="ja-JP" altLang="en-US"/>
          </a:p>
        </p:txBody>
      </p:sp>
    </p:spTree>
    <p:extLst>
      <p:ext uri="{BB962C8B-B14F-4D97-AF65-F5344CB8AC3E}">
        <p14:creationId xmlns:p14="http://schemas.microsoft.com/office/powerpoint/2010/main" val="44552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421446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2821442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C23CB59-CA7B-4AAE-8C7C-71ED0BCD5BC1}"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76646C1-970C-46AD-8E1C-E1ACE120016E}" type="slidenum">
              <a:rPr lang="ja-JP" altLang="en-US"/>
              <a:pPr>
                <a:defRPr/>
              </a:pPr>
              <a:t>‹#›</a:t>
            </a:fld>
            <a:endParaRPr lang="ja-JP" altLang="en-US"/>
          </a:p>
        </p:txBody>
      </p:sp>
    </p:spTree>
    <p:extLst>
      <p:ext uri="{BB962C8B-B14F-4D97-AF65-F5344CB8AC3E}">
        <p14:creationId xmlns:p14="http://schemas.microsoft.com/office/powerpoint/2010/main" val="2931676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extLst>
      <p:ext uri="{BB962C8B-B14F-4D97-AF65-F5344CB8AC3E}">
        <p14:creationId xmlns:p14="http://schemas.microsoft.com/office/powerpoint/2010/main" val="120291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extLst>
      <p:ext uri="{BB962C8B-B14F-4D97-AF65-F5344CB8AC3E}">
        <p14:creationId xmlns:p14="http://schemas.microsoft.com/office/powerpoint/2010/main" val="2295419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extLst>
      <p:ext uri="{BB962C8B-B14F-4D97-AF65-F5344CB8AC3E}">
        <p14:creationId xmlns:p14="http://schemas.microsoft.com/office/powerpoint/2010/main" val="187811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2025/3/28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extLst>
      <p:ext uri="{BB962C8B-B14F-4D97-AF65-F5344CB8AC3E}">
        <p14:creationId xmlns:p14="http://schemas.microsoft.com/office/powerpoint/2010/main" val="3040065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2025/3/28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extLst>
      <p:ext uri="{BB962C8B-B14F-4D97-AF65-F5344CB8AC3E}">
        <p14:creationId xmlns:p14="http://schemas.microsoft.com/office/powerpoint/2010/main" val="651088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2025/3/28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extLst>
      <p:ext uri="{BB962C8B-B14F-4D97-AF65-F5344CB8AC3E}">
        <p14:creationId xmlns:p14="http://schemas.microsoft.com/office/powerpoint/2010/main" val="406644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extLst>
      <p:ext uri="{BB962C8B-B14F-4D97-AF65-F5344CB8AC3E}">
        <p14:creationId xmlns:p14="http://schemas.microsoft.com/office/powerpoint/2010/main" val="978833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F79C3D51-DA02-4672-9294-6502CA2C5EA7}"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2FBC0F-F7D9-4B49-BFA3-59CB92D299F8}" type="slidenum">
              <a:rPr lang="ja-JP" altLang="en-US"/>
              <a:pPr>
                <a:defRPr/>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extLst>
      <p:ext uri="{BB962C8B-B14F-4D97-AF65-F5344CB8AC3E}">
        <p14:creationId xmlns:p14="http://schemas.microsoft.com/office/powerpoint/2010/main" val="1480270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A6188A-C556-425F-BC77-F10DC1073A82}"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19AADE9-9541-4C09-A669-8E491998EB65}" type="slidenum">
              <a:rPr lang="ja-JP" altLang="en-US"/>
              <a:pPr>
                <a:defRPr/>
              </a:pPr>
              <a:t>‹#›</a:t>
            </a:fld>
            <a:endParaRPr lang="ja-JP" altLang="en-US"/>
          </a:p>
        </p:txBody>
      </p:sp>
    </p:spTree>
    <p:extLst>
      <p:ext uri="{BB962C8B-B14F-4D97-AF65-F5344CB8AC3E}">
        <p14:creationId xmlns:p14="http://schemas.microsoft.com/office/powerpoint/2010/main" val="2124298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D8BC5D0-E749-43F6-B7E2-D5CD7DC0A4D0}"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D5DD302-3F3A-4AF6-885D-2F117FF7CFC5}" type="slidenum">
              <a:rPr lang="ja-JP" altLang="en-US"/>
              <a:pPr>
                <a:defRPr/>
              </a:pPr>
              <a:t>‹#›</a:t>
            </a:fld>
            <a:endParaRPr lang="ja-JP" altLang="en-US"/>
          </a:p>
        </p:txBody>
      </p:sp>
    </p:spTree>
    <p:extLst>
      <p:ext uri="{BB962C8B-B14F-4D97-AF65-F5344CB8AC3E}">
        <p14:creationId xmlns:p14="http://schemas.microsoft.com/office/powerpoint/2010/main" val="28906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083849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936130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E7ECED"/>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E7ECED"/>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91256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03468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2068127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574655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62145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F938858-1928-4F52-B152-422B94AA3955}" type="datetimeFigureOut">
              <a:rPr lang="ja-JP" altLang="en-US"/>
              <a:pPr>
                <a:defRPr/>
              </a:pPr>
              <a:t>2025/3/28</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8EB1904-C29F-40E6-8280-484D72D16C27}" type="slidenum">
              <a:rPr lang="ja-JP" altLang="en-US"/>
              <a:pPr>
                <a:defRPr/>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ja-JP" altLang="en-US"/>
              <a:t>マスター タイトルの書式設定</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807164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1403410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2178125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8006735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1445635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sz="8000" b="0" i="0" u="none" strike="noStrike" kern="1200" cap="none" spc="0" normalizeH="0" baseline="0" noProof="0" dirty="0">
                <a:ln w="3175" cmpd="sng">
                  <a:noFill/>
                </a:ln>
                <a:solidFill>
                  <a:srgbClr val="5FCBEF">
                    <a:lumMod val="60000"/>
                    <a:lumOff val="40000"/>
                  </a:srgbClr>
                </a:solidFill>
                <a:effectLst/>
                <a:uLnTx/>
                <a:uFillTx/>
                <a:latin typeface="Arial"/>
                <a:ea typeface="ＭＳ Ｐゴシック" pitchFamily="50" charset="-128"/>
                <a:cs typeface="+mn-cs"/>
              </a:rPr>
              <a:t>”</a:t>
            </a:r>
          </a:p>
        </p:txBody>
      </p:sp>
    </p:spTree>
    <p:extLst>
      <p:ext uri="{BB962C8B-B14F-4D97-AF65-F5344CB8AC3E}">
        <p14:creationId xmlns:p14="http://schemas.microsoft.com/office/powerpoint/2010/main" val="201643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ja-JP" altLang="en-US"/>
              <a:t>マスター タイトルの書式設定</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entury Schoolbook"/>
              <a:ea typeface="ＭＳ Ｐ明朝"/>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entury Schoolbook"/>
                <a:ea typeface="ＭＳ Ｐ明朝"/>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entury Schoolbook"/>
              <a:ea typeface="ＭＳ Ｐ明朝"/>
              <a:cs typeface="+mn-cs"/>
            </a:endParaRPr>
          </a:p>
        </p:txBody>
      </p:sp>
    </p:spTree>
    <p:extLst>
      <p:ext uri="{BB962C8B-B14F-4D97-AF65-F5344CB8AC3E}">
        <p14:creationId xmlns:p14="http://schemas.microsoft.com/office/powerpoint/2010/main" val="36166681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30301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BC5E586-3E5B-4377-ACA2-361A67DD6269}" type="datetimeFigureOut">
              <a:rPr kumimoji="1" lang="ja-JP" altLang="en-US" sz="900" b="0" i="0" u="none" strike="noStrike" kern="1200" cap="none" spc="0" normalizeH="0" baseline="0" noProof="0" smtClean="0">
                <a:ln>
                  <a:noFill/>
                </a:ln>
                <a:solidFill>
                  <a:srgbClr val="5B6973"/>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srgbClr val="5B6973"/>
              </a:solidFill>
              <a:effectLst/>
              <a:uLnTx/>
              <a:uFillTx/>
              <a:latin typeface="Calibri" pitchFamily="34" charset="0"/>
              <a:ea typeface="ＭＳ Ｐゴシック"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6D4D37-1E84-4094-A4C7-F602B72C1CCA}" type="slidenum">
              <a:rPr kumimoji="1" lang="ja-JP" altLang="en-US" sz="900" b="0" i="0" u="none" strike="noStrike" kern="1200" cap="none" spc="0" normalizeH="0" baseline="0" noProof="0" smtClean="0">
                <a:ln>
                  <a:noFill/>
                </a:ln>
                <a:solidFill>
                  <a:srgbClr val="5FCBEF"/>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srgbClr val="5FCBEF"/>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4831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9E4CCEC3-E057-4F61-85A3-9A5A8B459B6C}"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3588D3A-7F90-4A8C-95CD-59F33237BECF}"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95786548-072B-4221-860D-32C25C9B459F}" type="datetimeFigureOut">
              <a:rPr lang="ja-JP" altLang="en-US"/>
              <a:pPr>
                <a:defRPr/>
              </a:pPr>
              <a:t>2025/3/28</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AF8C9070-7F12-4109-B079-E93C36E612C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22875530-0D0E-4627-A8F9-78396C80D80C}" type="datetimeFigureOut">
              <a:rPr lang="ja-JP" altLang="en-US"/>
              <a:pPr>
                <a:defRPr/>
              </a:pPr>
              <a:t>2025/3/28</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C07B74B2-A7DF-4D33-980D-7BA34BBD1C69}"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8CE8B011-AA27-4404-9B36-E70503431DB2}" type="datetimeFigureOut">
              <a:rPr lang="ja-JP" altLang="en-US"/>
              <a:pPr>
                <a:defRPr/>
              </a:pPr>
              <a:t>2025/3/28</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A1105BC6-9D8B-4CE5-8127-09514BAA41F2}"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E3924FE-7C95-48C6-81D8-2DB541C73E37}"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0767C49-B632-4D6D-9C81-C50D76C3EB38}"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2F928A0-C025-4EAF-A85F-444F2DE31398}" type="datetimeFigureOut">
              <a:rPr lang="ja-JP" altLang="en-US"/>
              <a:pPr>
                <a:defRPr/>
              </a:pPr>
              <a:t>2025/3/28</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58FBD9EE-0C0D-451F-BDBD-4D8E577D8EE9}"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2025/3/28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ea typeface="+mn-ea"/>
              </a:defRPr>
            </a:lvl1pPr>
          </a:lstStyle>
          <a:p>
            <a:pPr>
              <a:defRPr/>
            </a:pPr>
            <a:fld id="{103590D5-1D7A-4B0C-8941-8E21B37965B9}" type="datetimeFigureOut">
              <a:rPr lang="ja-JP" altLang="en-US"/>
              <a:pPr>
                <a:defRPr/>
              </a:pPr>
              <a:t>2025/3/28</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ea typeface="+mn-ea"/>
              </a:defRPr>
            </a:lvl1pPr>
          </a:lstStyle>
          <a:p>
            <a:pPr>
              <a:defRPr/>
            </a:pPr>
            <a:fld id="{5FFE354A-4E69-4D5B-9EBE-8C33D2B6640A}" type="slidenum">
              <a:rPr lang="ja-JP" altLang="en-US"/>
              <a:pPr>
                <a:defRPr/>
              </a:pPr>
              <a:t>‹#›</a:t>
            </a:fld>
            <a:endParaRPr lang="ja-JP" altLang="en-US"/>
          </a:p>
        </p:txBody>
      </p:sp>
    </p:spTree>
    <p:extLst>
      <p:ext uri="{BB962C8B-B14F-4D97-AF65-F5344CB8AC3E}">
        <p14:creationId xmlns:p14="http://schemas.microsoft.com/office/powerpoint/2010/main" val="93250650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03590D5-1D7A-4B0C-8941-8E21B37965B9}" type="datetimeFigureOut">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2025/3/28</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FE354A-4E69-4D5B-9EBE-8C33D2B6640A}"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Arial"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94057825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Lst>
  <p:txStyles>
    <p:titleStyle>
      <a:lvl1pPr algn="l" defTabSz="457200" rtl="0" eaLnBrk="1" latinLnBrk="0" hangingPunct="1">
        <a:spcBef>
          <a:spcPct val="0"/>
        </a:spcBef>
        <a:buNone/>
        <a:defRPr kumimoji="1" sz="3600" kern="1200">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0.png"/><Relationship Id="rId10" Type="http://schemas.openxmlformats.org/officeDocument/2006/relationships/image" Target="../media/image11.png"/><Relationship Id="rId4" Type="http://schemas.openxmlformats.org/officeDocument/2006/relationships/image" Target="../media/image51.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5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7.png"/><Relationship Id="rId1" Type="http://schemas.openxmlformats.org/officeDocument/2006/relationships/slideLayout" Target="../slideLayouts/slideLayout18.xml"/><Relationship Id="rId5" Type="http://schemas.openxmlformats.org/officeDocument/2006/relationships/image" Target="../media/image74.png"/><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6.png"/><Relationship Id="rId17" Type="http://schemas.openxmlformats.org/officeDocument/2006/relationships/image" Target="../media/image21.gif"/><Relationship Id="rId2" Type="http://schemas.openxmlformats.org/officeDocument/2006/relationships/image" Target="../media/image5.png"/><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1484784"/>
            <a:ext cx="6172200" cy="2736304"/>
          </a:xfrm>
        </p:spPr>
        <p:txBody>
          <a:bodyPr>
            <a:normAutofit/>
          </a:bodyPr>
          <a:lstStyle/>
          <a:p>
            <a:pPr algn="l"/>
            <a:r>
              <a:rPr kumimoji="1" lang="ja-JP" altLang="en-US" sz="1800" dirty="0"/>
              <a:t> </a:t>
            </a:r>
            <a:r>
              <a:rPr kumimoji="1" lang="ja-JP" altLang="en-US" sz="1800" b="0" dirty="0">
                <a:solidFill>
                  <a:schemeClr val="accent1">
                    <a:lumMod val="50000"/>
                  </a:schemeClr>
                </a:solidFill>
                <a:latin typeface="HGSｺﾞｼｯｸM" panose="020B0600000000000000" pitchFamily="50" charset="-128"/>
                <a:ea typeface="HGSｺﾞｼｯｸM" panose="020B0600000000000000" pitchFamily="50" charset="-128"/>
              </a:rPr>
              <a:t>ぜ い り し</a:t>
            </a:r>
            <a:br>
              <a:rPr kumimoji="1" lang="en-US" altLang="ja-JP" dirty="0"/>
            </a:br>
            <a:r>
              <a:rPr kumimoji="1" lang="ja-JP" altLang="en-US" sz="3600" dirty="0">
                <a:solidFill>
                  <a:srgbClr val="0070C0"/>
                </a:solidFill>
                <a:latin typeface="HGSｺﾞｼｯｸE" panose="020B0900000000000000" pitchFamily="50" charset="-128"/>
                <a:ea typeface="HGSｺﾞｼｯｸE" panose="020B0900000000000000" pitchFamily="50" charset="-128"/>
              </a:rPr>
              <a:t>税理士による</a:t>
            </a:r>
            <a:br>
              <a:rPr kumimoji="1" lang="en-US" altLang="ja-JP" dirty="0">
                <a:solidFill>
                  <a:srgbClr val="0070C0"/>
                </a:solidFill>
                <a:latin typeface="HGSｺﾞｼｯｸE" panose="020B0900000000000000" pitchFamily="50" charset="-128"/>
                <a:ea typeface="HGSｺﾞｼｯｸE" panose="020B0900000000000000" pitchFamily="50" charset="-128"/>
              </a:rPr>
            </a:br>
            <a:r>
              <a:rPr kumimoji="1" lang="ja-JP" altLang="en-US" dirty="0">
                <a:solidFill>
                  <a:srgbClr val="0070C0"/>
                </a:solidFill>
                <a:latin typeface="HGSｺﾞｼｯｸE" panose="020B0900000000000000" pitchFamily="50" charset="-128"/>
                <a:ea typeface="HGSｺﾞｼｯｸE" panose="020B0900000000000000" pitchFamily="50" charset="-128"/>
              </a:rPr>
              <a:t>　</a:t>
            </a:r>
            <a:r>
              <a:rPr kumimoji="1" lang="ja-JP" altLang="en-US" sz="9600" dirty="0">
                <a:solidFill>
                  <a:srgbClr val="0070C0"/>
                </a:solidFill>
                <a:latin typeface="HGSｺﾞｼｯｸE" panose="020B0900000000000000" pitchFamily="50" charset="-128"/>
                <a:ea typeface="HGSｺﾞｼｯｸE" panose="020B0900000000000000" pitchFamily="50" charset="-128"/>
              </a:rPr>
              <a:t>租税教室</a:t>
            </a:r>
            <a:r>
              <a:rPr kumimoji="1" lang="ja-JP" altLang="en-US" sz="9600" dirty="0"/>
              <a:t>　</a:t>
            </a:r>
            <a:endParaRPr kumimoji="1" lang="ja-JP" altLang="en-US" dirty="0"/>
          </a:p>
        </p:txBody>
      </p:sp>
      <p:pic>
        <p:nvPicPr>
          <p:cNvPr id="4" name="Picture 7" descr="C:\Users\takahashi\Desktop\図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945" y="101948"/>
            <a:ext cx="1649211" cy="450022"/>
          </a:xfrm>
          <a:prstGeom prst="rect">
            <a:avLst/>
          </a:prstGeom>
          <a:gradFill flip="none" rotWithShape="1">
            <a:gsLst>
              <a:gs pos="6000">
                <a:schemeClr val="accent1">
                  <a:lumMod val="5000"/>
                  <a:lumOff val="95000"/>
                  <a:alpha val="56000"/>
                </a:schemeClr>
              </a:gs>
              <a:gs pos="54000">
                <a:schemeClr val="accent1">
                  <a:lumMod val="45000"/>
                  <a:lumOff val="55000"/>
                  <a:alpha val="72000"/>
                </a:schemeClr>
              </a:gs>
              <a:gs pos="62000">
                <a:schemeClr val="accent1">
                  <a:lumMod val="45000"/>
                  <a:lumOff val="55000"/>
                  <a:alpha val="72000"/>
                </a:schemeClr>
              </a:gs>
              <a:gs pos="93000">
                <a:schemeClr val="accent1">
                  <a:lumMod val="30000"/>
                  <a:lumOff val="70000"/>
                  <a:alpha val="0"/>
                </a:schemeClr>
              </a:gs>
            </a:gsLst>
            <a:lin ang="8400000" scaled="0"/>
            <a:tileRect/>
          </a:gradFill>
        </p:spPr>
      </p:pic>
      <p:sp>
        <p:nvSpPr>
          <p:cNvPr id="6" name="テキスト ボックス 5"/>
          <p:cNvSpPr txBox="1"/>
          <p:nvPr/>
        </p:nvSpPr>
        <p:spPr>
          <a:xfrm>
            <a:off x="2896314" y="5107445"/>
            <a:ext cx="4020211" cy="584775"/>
          </a:xfrm>
          <a:prstGeom prst="rect">
            <a:avLst/>
          </a:prstGeom>
          <a:noFill/>
        </p:spPr>
        <p:txBody>
          <a:bodyPr wrap="square">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cs typeface="+mn-cs"/>
              </a:rPr>
              <a:t>日本税理士会連合会</a:t>
            </a:r>
          </a:p>
        </p:txBody>
      </p:sp>
      <p:pic>
        <p:nvPicPr>
          <p:cNvPr id="7" name="Picture 23" descr="税理士バッジ（透明）サイズ小"/>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483" y="5013176"/>
            <a:ext cx="782341" cy="77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950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a:spLocks noChangeArrowheads="1"/>
          </p:cNvSpPr>
          <p:nvPr/>
        </p:nvSpPr>
        <p:spPr bwMode="auto">
          <a:xfrm>
            <a:off x="1330986" y="1369644"/>
            <a:ext cx="2037737" cy="646331"/>
          </a:xfrm>
          <a:prstGeom prst="rect">
            <a:avLst/>
          </a:prstGeom>
          <a:noFill/>
          <a:ln w="9525">
            <a:noFill/>
            <a:miter lim="800000"/>
            <a:headEnd/>
            <a:tailEnd/>
          </a:ln>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税金は</a:t>
            </a:r>
            <a:r>
              <a:rPr lang="en-US" altLang="ja-JP" sz="3600" b="1" dirty="0">
                <a:latin typeface="HG丸ｺﾞｼｯｸM-PRO" panose="020F0600000000000000" pitchFamily="50" charset="-128"/>
                <a:ea typeface="HG丸ｺﾞｼｯｸM-PRO" panose="020F0600000000000000" pitchFamily="50" charset="-128"/>
              </a:rPr>
              <a:t>…</a:t>
            </a:r>
            <a:endParaRPr lang="ja-JP" altLang="en-US" sz="3600" b="1" dirty="0">
              <a:latin typeface="HG丸ｺﾞｼｯｸM-PRO" panose="020F0600000000000000" pitchFamily="50" charset="-128"/>
              <a:ea typeface="HG丸ｺﾞｼｯｸM-PRO" panose="020F0600000000000000" pitchFamily="50" charset="-128"/>
            </a:endParaRPr>
          </a:p>
        </p:txBody>
      </p:sp>
      <p:grpSp>
        <p:nvGrpSpPr>
          <p:cNvPr id="9" name="グループ化 8"/>
          <p:cNvGrpSpPr/>
          <p:nvPr/>
        </p:nvGrpSpPr>
        <p:grpSpPr>
          <a:xfrm>
            <a:off x="1610723" y="3457619"/>
            <a:ext cx="2829074" cy="1220455"/>
            <a:chOff x="1220902" y="3121282"/>
            <a:chExt cx="2939158" cy="1220455"/>
          </a:xfrm>
        </p:grpSpPr>
        <p:sp>
          <p:nvSpPr>
            <p:cNvPr id="6" name="雲形吹き出し 5"/>
            <p:cNvSpPr/>
            <p:nvPr/>
          </p:nvSpPr>
          <p:spPr>
            <a:xfrm rot="21418873" flipH="1">
              <a:off x="1220902" y="3121282"/>
              <a:ext cx="2939158" cy="1220455"/>
            </a:xfrm>
            <a:prstGeom prst="cloudCallout">
              <a:avLst>
                <a:gd name="adj1" fmla="val -31011"/>
                <a:gd name="adj2" fmla="val 64906"/>
              </a:avLst>
            </a:prstGeom>
            <a:solidFill>
              <a:srgbClr val="E1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a:spLocks noChangeArrowheads="1"/>
            </p:cNvSpPr>
            <p:nvPr/>
          </p:nvSpPr>
          <p:spPr bwMode="auto">
            <a:xfrm>
              <a:off x="1609588" y="3365470"/>
              <a:ext cx="2274982" cy="646331"/>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何となくわかった</a:t>
              </a:r>
            </a:p>
            <a:p>
              <a:r>
                <a:rPr lang="ja-JP" altLang="en-US" b="1" dirty="0">
                  <a:latin typeface="HG丸ｺﾞｼｯｸM-PRO" panose="020F0600000000000000" pitchFamily="50" charset="-128"/>
                  <a:ea typeface="HG丸ｺﾞｼｯｸM-PRO" panose="020F0600000000000000" pitchFamily="50" charset="-128"/>
                </a:rPr>
                <a:t>   </a:t>
              </a:r>
              <a:r>
                <a:rPr lang="ja-JP" altLang="en-US" b="1" dirty="0" err="1">
                  <a:latin typeface="HG丸ｺﾞｼｯｸM-PRO" panose="020F0600000000000000" pitchFamily="50" charset="-128"/>
                  <a:ea typeface="HG丸ｺﾞｼｯｸM-PRO" panose="020F0600000000000000" pitchFamily="50" charset="-128"/>
                </a:rPr>
                <a:t>ような</a:t>
              </a:r>
              <a:r>
                <a:rPr lang="ja-JP" altLang="en-US" b="1" dirty="0">
                  <a:latin typeface="HG丸ｺﾞｼｯｸM-PRO" panose="020F0600000000000000" pitchFamily="50" charset="-128"/>
                  <a:ea typeface="HG丸ｺﾞｼｯｸM-PRO" panose="020F0600000000000000" pitchFamily="50" charset="-128"/>
                </a:rPr>
                <a:t>気がする。</a:t>
              </a:r>
            </a:p>
          </p:txBody>
        </p:sp>
      </p:grpSp>
      <p:sp>
        <p:nvSpPr>
          <p:cNvPr id="1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税金はみんなのために</a:t>
            </a:r>
          </a:p>
        </p:txBody>
      </p:sp>
      <p:pic>
        <p:nvPicPr>
          <p:cNvPr id="1028" name="Picture 4" descr="\\oa-serv1\public\業務３課\04租税教育推進部\07テキスト・副読本等\01租税教育講義用テキスト\2019年度版\4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8050" y="4196014"/>
            <a:ext cx="9234310" cy="2584868"/>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p:cNvGrpSpPr/>
          <p:nvPr/>
        </p:nvGrpSpPr>
        <p:grpSpPr>
          <a:xfrm>
            <a:off x="3884569" y="1369645"/>
            <a:ext cx="4920898" cy="656454"/>
            <a:chOff x="3884569" y="1270492"/>
            <a:chExt cx="4920898" cy="656454"/>
          </a:xfrm>
        </p:grpSpPr>
        <p:sp>
          <p:nvSpPr>
            <p:cNvPr id="15" name="テキスト ボックス 14"/>
            <p:cNvSpPr txBox="1">
              <a:spLocks noChangeArrowheads="1"/>
            </p:cNvSpPr>
            <p:nvPr/>
          </p:nvSpPr>
          <p:spPr bwMode="auto">
            <a:xfrm>
              <a:off x="3884570" y="1270492"/>
              <a:ext cx="4920897"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みんなが負担して</a:t>
              </a:r>
            </a:p>
          </p:txBody>
        </p:sp>
        <p:sp>
          <p:nvSpPr>
            <p:cNvPr id="22" name="角丸四角形 21"/>
            <p:cNvSpPr/>
            <p:nvPr/>
          </p:nvSpPr>
          <p:spPr>
            <a:xfrm>
              <a:off x="3884569" y="1782946"/>
              <a:ext cx="3996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p:nvGrpSpPr>
        <p:grpSpPr>
          <a:xfrm>
            <a:off x="3884569" y="2038201"/>
            <a:ext cx="4392000" cy="655255"/>
            <a:chOff x="3884569" y="1939048"/>
            <a:chExt cx="4392000" cy="655255"/>
          </a:xfrm>
        </p:grpSpPr>
        <p:sp>
          <p:nvSpPr>
            <p:cNvPr id="14" name="テキスト ボックス 13"/>
            <p:cNvSpPr txBox="1">
              <a:spLocks noChangeArrowheads="1"/>
            </p:cNvSpPr>
            <p:nvPr/>
          </p:nvSpPr>
          <p:spPr bwMode="auto">
            <a:xfrm>
              <a:off x="3884570" y="1939048"/>
              <a:ext cx="4354077" cy="646331"/>
            </a:xfrm>
            <a:prstGeom prst="rect">
              <a:avLst/>
            </a:prstGeom>
            <a:noFill/>
            <a:ln w="9525">
              <a:noFill/>
              <a:miter lim="800000"/>
              <a:headEnd/>
              <a:tailEnd/>
            </a:ln>
          </p:spPr>
          <p:txBody>
            <a:bodyPr wrap="none">
              <a:spAutoFit/>
            </a:bodyPr>
            <a:lstStyle/>
            <a:p>
              <a:r>
                <a:rPr lang="ja-JP" altLang="en-US" sz="3600" b="1" dirty="0">
                  <a:latin typeface="HG丸ｺﾞｼｯｸM-PRO" panose="020F0600000000000000" pitchFamily="50" charset="-128"/>
                  <a:ea typeface="HG丸ｺﾞｼｯｸM-PRO" panose="020F0600000000000000" pitchFamily="50" charset="-128"/>
                </a:rPr>
                <a:t>みんなのために使う</a:t>
              </a:r>
            </a:p>
          </p:txBody>
        </p:sp>
        <p:sp>
          <p:nvSpPr>
            <p:cNvPr id="23" name="角丸四角形 22"/>
            <p:cNvSpPr/>
            <p:nvPr/>
          </p:nvSpPr>
          <p:spPr>
            <a:xfrm>
              <a:off x="3884569" y="2450303"/>
              <a:ext cx="4392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0" name="グループ化 19"/>
          <p:cNvGrpSpPr/>
          <p:nvPr/>
        </p:nvGrpSpPr>
        <p:grpSpPr>
          <a:xfrm>
            <a:off x="3872366" y="2710518"/>
            <a:ext cx="5091289" cy="648556"/>
            <a:chOff x="3883383" y="2633399"/>
            <a:chExt cx="5091289" cy="648556"/>
          </a:xfrm>
        </p:grpSpPr>
        <p:sp>
          <p:nvSpPr>
            <p:cNvPr id="18" name="テキスト ボックス 17"/>
            <p:cNvSpPr txBox="1">
              <a:spLocks noChangeArrowheads="1"/>
            </p:cNvSpPr>
            <p:nvPr/>
          </p:nvSpPr>
          <p:spPr bwMode="auto">
            <a:xfrm>
              <a:off x="3883383" y="2633399"/>
              <a:ext cx="5091289"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みんなの幸せのために</a:t>
              </a:r>
            </a:p>
          </p:txBody>
        </p:sp>
        <p:sp>
          <p:nvSpPr>
            <p:cNvPr id="24" name="角丸四角形 23"/>
            <p:cNvSpPr/>
            <p:nvPr/>
          </p:nvSpPr>
          <p:spPr>
            <a:xfrm>
              <a:off x="3884569" y="3137955"/>
              <a:ext cx="4860000" cy="144000"/>
            </a:xfrm>
            <a:prstGeom prst="roundRect">
              <a:avLst>
                <a:gd name="adj" fmla="val 49066"/>
              </a:avLst>
            </a:prstGeom>
            <a:solidFill>
              <a:srgbClr val="FF6600">
                <a:alpha val="92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05199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par>
                          <p:cTn id="25" fill="hold">
                            <p:stCondLst>
                              <p:cond delay="500"/>
                            </p:stCondLst>
                            <p:childTnLst>
                              <p:par>
                                <p:cTn id="26" presetID="22" presetClass="entr" presetSubtype="4" fill="hold" nodeType="afterEffect">
                                  <p:stCondLst>
                                    <p:cond delay="30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7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253391" y="1488441"/>
            <a:ext cx="8625905" cy="1673267"/>
          </a:xfrm>
          <a:prstGeom prst="ellipse">
            <a:avLst/>
          </a:prstGeom>
          <a:gradFill flip="none" rotWithShape="1">
            <a:gsLst>
              <a:gs pos="97000">
                <a:srgbClr val="FF0000">
                  <a:lumMod val="0"/>
                  <a:lumOff val="100000"/>
                </a:srgbClr>
              </a:gs>
              <a:gs pos="76000">
                <a:schemeClr val="accent5">
                  <a:lumMod val="60000"/>
                  <a:lumOff val="40000"/>
                </a:schemeClr>
              </a:gs>
            </a:gsLst>
            <a:path path="circle">
              <a:fillToRect l="50000" t="50000" r="50000" b="50000"/>
            </a:path>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56321" name="タイトル 1"/>
          <p:cNvSpPr txBox="1">
            <a:spLocks/>
          </p:cNvSpPr>
          <p:nvPr/>
        </p:nvSpPr>
        <p:spPr bwMode="auto">
          <a:xfrm>
            <a:off x="429920" y="1697631"/>
            <a:ext cx="8229600" cy="1034551"/>
          </a:xfrm>
          <a:prstGeom prst="rect">
            <a:avLst/>
          </a:prstGeom>
          <a:noFill/>
          <a:ln w="9525">
            <a:noFill/>
            <a:miter lim="800000"/>
            <a:headEnd/>
            <a:tailEnd/>
          </a:ln>
        </p:spPr>
        <p:txBody>
          <a:bodyPr anchor="ctr"/>
          <a:lstStyle/>
          <a:p>
            <a:pPr algn="ctr" eaLnBrk="0" hangingPunct="0"/>
            <a:r>
              <a:rPr lang="ja-JP" alt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ＭＳ ゴシック" panose="020B0609070205080204" pitchFamily="49" charset="-128"/>
                <a:ea typeface="ＭＳ ゴシック" panose="020B0609070205080204" pitchFamily="49" charset="-128"/>
              </a:rPr>
              <a:t>財政の現状と今後の課題</a:t>
            </a:r>
          </a:p>
        </p:txBody>
      </p:sp>
      <p:pic>
        <p:nvPicPr>
          <p:cNvPr id="1026" name="Picture 2" descr="遠くを見ている人のイラスト（男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001" y="4172223"/>
            <a:ext cx="2570100" cy="2570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遠くを見ている人のイラスト（女性）"/>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56733" y="4279028"/>
            <a:ext cx="2485642" cy="2435780"/>
          </a:xfrm>
          <a:prstGeom prst="rect">
            <a:avLst/>
          </a:prstGeom>
          <a:noFill/>
          <a:extLst>
            <a:ext uri="{909E8E84-426E-40DD-AFC4-6F175D3DCCD1}">
              <a14:hiddenFill xmlns:a14="http://schemas.microsoft.com/office/drawing/2010/main">
                <a:solidFill>
                  <a:srgbClr val="FFFFFF"/>
                </a:solidFill>
              </a14:hiddenFill>
            </a:ext>
          </a:extLst>
        </p:spPr>
      </p:pic>
      <p:sp>
        <p:nvSpPr>
          <p:cNvPr id="4" name="円/楕円 3"/>
          <p:cNvSpPr/>
          <p:nvPr/>
        </p:nvSpPr>
        <p:spPr>
          <a:xfrm>
            <a:off x="3965398" y="3577750"/>
            <a:ext cx="1155241" cy="984090"/>
          </a:xfrm>
          <a:prstGeom prst="ellipse">
            <a:avLst/>
          </a:prstGeom>
          <a:gradFill>
            <a:gsLst>
              <a:gs pos="0">
                <a:srgbClr val="5E9EFF"/>
              </a:gs>
              <a:gs pos="69000">
                <a:srgbClr val="85C2FF"/>
              </a:gs>
              <a:gs pos="92000">
                <a:srgbClr val="C4D6EB"/>
              </a:gs>
              <a:gs pos="100000">
                <a:srgbClr val="FFEBF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bg1"/>
                </a:solidFill>
                <a:latin typeface="ＭＳ ゴシック" panose="020B0609070205080204" pitchFamily="49" charset="-128"/>
                <a:ea typeface="ＭＳ ゴシック" panose="020B0609070205080204" pitchFamily="49" charset="-128"/>
              </a:rPr>
              <a:t>未来</a:t>
            </a:r>
          </a:p>
        </p:txBody>
      </p:sp>
    </p:spTree>
    <p:extLst>
      <p:ext uri="{BB962C8B-B14F-4D97-AF65-F5344CB8AC3E}">
        <p14:creationId xmlns:p14="http://schemas.microsoft.com/office/powerpoint/2010/main" val="1302199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483866" y="1691564"/>
            <a:ext cx="3078163" cy="4787900"/>
          </a:xfrm>
          <a:prstGeom prst="rect">
            <a:avLst/>
          </a:prstGeom>
          <a:ln w="38100">
            <a:solidFill>
              <a:schemeClr val="bg1">
                <a:lumMod val="50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r>
              <a:rPr lang="ja-JP" altLang="en-US" sz="5400" b="1" dirty="0">
                <a:solidFill>
                  <a:schemeClr val="tx1"/>
                </a:solidFill>
                <a:latin typeface="HG丸ｺﾞｼｯｸM-PRO" panose="020F0600000000000000" pitchFamily="50" charset="-128"/>
                <a:ea typeface="HG丸ｺﾞｼｯｸM-PRO" panose="020F0600000000000000" pitchFamily="50" charset="-128"/>
              </a:rPr>
              <a:t>支出</a:t>
            </a:r>
          </a:p>
        </p:txBody>
      </p:sp>
      <p:sp>
        <p:nvSpPr>
          <p:cNvPr id="6" name="正方形/長方形 5"/>
          <p:cNvSpPr/>
          <p:nvPr/>
        </p:nvSpPr>
        <p:spPr>
          <a:xfrm>
            <a:off x="4562029" y="1691564"/>
            <a:ext cx="3087687" cy="1945666"/>
          </a:xfrm>
          <a:prstGeom prst="rect">
            <a:avLst/>
          </a:prstGeom>
          <a:ln w="38100">
            <a:solidFill>
              <a:schemeClr val="bg1">
                <a:lumMod val="50000"/>
              </a:schemeClr>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4800" b="1" dirty="0">
                <a:solidFill>
                  <a:schemeClr val="tx1"/>
                </a:solidFill>
                <a:latin typeface="HG丸ｺﾞｼｯｸM-PRO" panose="020F0600000000000000" pitchFamily="50" charset="-128"/>
                <a:ea typeface="HG丸ｺﾞｼｯｸM-PRO" panose="020F0600000000000000" pitchFamily="50" charset="-128"/>
              </a:rPr>
              <a:t>借金</a:t>
            </a:r>
          </a:p>
        </p:txBody>
      </p:sp>
      <p:sp>
        <p:nvSpPr>
          <p:cNvPr id="4" name="テキスト ボックス 3"/>
          <p:cNvSpPr txBox="1">
            <a:spLocks noChangeArrowheads="1"/>
          </p:cNvSpPr>
          <p:nvPr/>
        </p:nvSpPr>
        <p:spPr bwMode="auto">
          <a:xfrm>
            <a:off x="1769238" y="4462693"/>
            <a:ext cx="2425618"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116</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a:spLocks noChangeArrowheads="1"/>
          </p:cNvSpPr>
          <p:nvPr/>
        </p:nvSpPr>
        <p:spPr bwMode="auto">
          <a:xfrm>
            <a:off x="4852162" y="3003132"/>
            <a:ext cx="2493517"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29</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p:nvPr/>
        </p:nvSpPr>
        <p:spPr>
          <a:xfrm>
            <a:off x="2933918" y="1209095"/>
            <a:ext cx="3298437" cy="369332"/>
          </a:xfrm>
          <a:prstGeom prst="rect">
            <a:avLst/>
          </a:prstGeom>
          <a:noFill/>
        </p:spPr>
        <p:txBody>
          <a:bodyPr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令和７年度一般会計当初予算</a:t>
            </a:r>
          </a:p>
        </p:txBody>
      </p:sp>
      <p:sp>
        <p:nvSpPr>
          <p:cNvPr id="10"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日本の財政</a:t>
            </a:r>
          </a:p>
        </p:txBody>
      </p:sp>
      <p:sp>
        <p:nvSpPr>
          <p:cNvPr id="3" name="正方形/長方形 2"/>
          <p:cNvSpPr/>
          <p:nvPr/>
        </p:nvSpPr>
        <p:spPr>
          <a:xfrm>
            <a:off x="4560442" y="3637231"/>
            <a:ext cx="3090862" cy="2842234"/>
          </a:xfrm>
          <a:prstGeom prst="rect">
            <a:avLst/>
          </a:prstGeom>
          <a:ln w="38100">
            <a:solidFill>
              <a:schemeClr val="bg1">
                <a:lumMod val="50000"/>
              </a:schemeClr>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b="1" dirty="0">
                <a:solidFill>
                  <a:schemeClr val="tx1"/>
                </a:solidFill>
                <a:latin typeface="HG丸ｺﾞｼｯｸM-PRO" panose="020F0600000000000000" pitchFamily="50" charset="-128"/>
                <a:ea typeface="HG丸ｺﾞｼｯｸM-PRO" panose="020F0600000000000000" pitchFamily="50" charset="-128"/>
              </a:rPr>
              <a:t>税金等による収入</a:t>
            </a:r>
          </a:p>
        </p:txBody>
      </p:sp>
      <p:sp>
        <p:nvSpPr>
          <p:cNvPr id="9" name="テキスト ボックス 8"/>
          <p:cNvSpPr txBox="1">
            <a:spLocks noChangeArrowheads="1"/>
          </p:cNvSpPr>
          <p:nvPr/>
        </p:nvSpPr>
        <p:spPr bwMode="auto">
          <a:xfrm>
            <a:off x="4852164" y="5277410"/>
            <a:ext cx="2491928" cy="461665"/>
          </a:xfrm>
          <a:prstGeom prst="rect">
            <a:avLst/>
          </a:prstGeom>
          <a:noFill/>
          <a:ln w="9525">
            <a:noFill/>
            <a:miter lim="800000"/>
            <a:headEnd/>
            <a:tailEnd/>
          </a:ln>
        </p:spPr>
        <p:txBody>
          <a:bodyPr wrap="square">
            <a:spAutoFit/>
          </a:bodyPr>
          <a:lstStyle/>
          <a:p>
            <a:pPr algn="ctr"/>
            <a:r>
              <a:rPr lang="en-US" altLang="ja-JP" sz="2400" b="1" dirty="0">
                <a:latin typeface="HG丸ｺﾞｼｯｸM-PRO" panose="020F0600000000000000" pitchFamily="50" charset="-128"/>
                <a:ea typeface="HG丸ｺﾞｼｯｸM-PRO" panose="020F0600000000000000" pitchFamily="50" charset="-128"/>
              </a:rPr>
              <a:t>(</a:t>
            </a:r>
            <a:r>
              <a:rPr lang="ja-JP" altLang="en-US" sz="2400" b="1" dirty="0">
                <a:latin typeface="HG丸ｺﾞｼｯｸM-PRO" panose="020F0600000000000000" pitchFamily="50" charset="-128"/>
                <a:ea typeface="HG丸ｺﾞｼｯｸM-PRO" panose="020F0600000000000000" pitchFamily="50" charset="-128"/>
              </a:rPr>
              <a:t>約</a:t>
            </a:r>
            <a:r>
              <a:rPr lang="en-US" altLang="ja-JP" sz="2400" b="1" dirty="0">
                <a:latin typeface="HG丸ｺﾞｼｯｸM-PRO" panose="020F0600000000000000" pitchFamily="50" charset="-128"/>
                <a:ea typeface="HG丸ｺﾞｼｯｸM-PRO" panose="020F0600000000000000" pitchFamily="50" charset="-128"/>
              </a:rPr>
              <a:t>87</a:t>
            </a:r>
            <a:r>
              <a:rPr lang="ja-JP" altLang="en-US" sz="2400" b="1" dirty="0">
                <a:latin typeface="HG丸ｺﾞｼｯｸM-PRO" panose="020F0600000000000000" pitchFamily="50" charset="-128"/>
                <a:ea typeface="HG丸ｺﾞｼｯｸM-PRO" panose="020F0600000000000000" pitchFamily="50" charset="-128"/>
              </a:rPr>
              <a:t>兆円</a:t>
            </a:r>
            <a:r>
              <a:rPr lang="en-US" altLang="ja-JP" sz="2400" b="1" dirty="0">
                <a:latin typeface="HG丸ｺﾞｼｯｸM-PRO" panose="020F0600000000000000" pitchFamily="50" charset="-128"/>
                <a:ea typeface="HG丸ｺﾞｼｯｸM-PRO" panose="020F0600000000000000" pitchFamily="50" charset="-128"/>
              </a:rPr>
              <a:t>)</a:t>
            </a:r>
            <a:endParaRPr lang="ja-JP" altLang="en-US" sz="24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903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4" grpId="0"/>
      <p:bldP spid="11" grpId="0"/>
      <p:bldP spid="3"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55023" y="1351101"/>
            <a:ext cx="7634286" cy="3996287"/>
          </a:xfrm>
          <a:prstGeom prst="rect">
            <a:avLst/>
          </a:prstGeom>
          <a:noFill/>
        </p:spPr>
        <p:txBody>
          <a:bodyPr wrap="square" rtlCol="0">
            <a:spAutoFit/>
          </a:bodyPr>
          <a:lstStyle/>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解決方法は</a:t>
            </a: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１．増税して収入を増やす</a:t>
            </a:r>
            <a:endParaRPr kumimoji="1" lang="en-US" altLang="ja-JP" sz="4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２．支出を減らす</a:t>
            </a:r>
            <a:endParaRPr lang="ja-JP" altLang="en-US" sz="4400" b="1" dirty="0">
              <a:latin typeface="HG丸ｺﾞｼｯｸM-PRO" panose="020F0600000000000000" pitchFamily="50" charset="-128"/>
              <a:ea typeface="HG丸ｺﾞｼｯｸM-PRO" panose="020F0600000000000000" pitchFamily="50" charset="-128"/>
            </a:endParaRPr>
          </a:p>
          <a:p>
            <a:pPr>
              <a:lnSpc>
                <a:spcPct val="150000"/>
              </a:lnSpc>
            </a:pPr>
            <a:r>
              <a:rPr kumimoji="1" lang="ja-JP" altLang="en-US" sz="4400" b="1" dirty="0">
                <a:latin typeface="HG丸ｺﾞｼｯｸM-PRO" panose="020F0600000000000000" pitchFamily="50" charset="-128"/>
                <a:ea typeface="HG丸ｺﾞｼｯｸM-PRO" panose="020F0600000000000000" pitchFamily="50" charset="-128"/>
              </a:rPr>
              <a:t>３．</a:t>
            </a:r>
            <a:r>
              <a:rPr kumimoji="1" lang="en-US" altLang="ja-JP" sz="4400" b="1" dirty="0">
                <a:latin typeface="HG丸ｺﾞｼｯｸM-PRO" panose="020F0600000000000000" pitchFamily="50" charset="-128"/>
                <a:ea typeface="HG丸ｺﾞｼｯｸM-PRO" panose="020F0600000000000000" pitchFamily="50" charset="-128"/>
              </a:rPr>
              <a:t>……</a:t>
            </a:r>
            <a:endParaRPr kumimoji="1" lang="ja-JP" altLang="en-US" sz="4400" b="1" dirty="0">
              <a:latin typeface="HG丸ｺﾞｼｯｸM-PRO" panose="020F0600000000000000" pitchFamily="50" charset="-128"/>
              <a:ea typeface="HG丸ｺﾞｼｯｸM-PRO" panose="020F0600000000000000" pitchFamily="50" charset="-128"/>
            </a:endParaRPr>
          </a:p>
        </p:txBody>
      </p:sp>
      <p:sp>
        <p:nvSpPr>
          <p:cNvPr id="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今後の課題</a:t>
            </a:r>
          </a:p>
        </p:txBody>
      </p:sp>
      <p:sp>
        <p:nvSpPr>
          <p:cNvPr id="7" name="角丸四角形 6"/>
          <p:cNvSpPr/>
          <p:nvPr/>
        </p:nvSpPr>
        <p:spPr>
          <a:xfrm>
            <a:off x="1949984" y="3183990"/>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949984" y="4198432"/>
            <a:ext cx="3852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949983" y="5184125"/>
            <a:ext cx="2196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072225" y="5199615"/>
            <a:ext cx="1980000"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4933" y="3734872"/>
            <a:ext cx="4086035" cy="3450429"/>
          </a:xfrm>
          <a:prstGeom prst="rect">
            <a:avLst/>
          </a:prstGeom>
        </p:spPr>
      </p:pic>
    </p:spTree>
    <p:extLst>
      <p:ext uri="{BB962C8B-B14F-4D97-AF65-F5344CB8AC3E}">
        <p14:creationId xmlns:p14="http://schemas.microsoft.com/office/powerpoint/2010/main" val="54628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43219" y="165253"/>
            <a:ext cx="8846545" cy="6544019"/>
            <a:chOff x="143219" y="165253"/>
            <a:chExt cx="8846545" cy="6544019"/>
          </a:xfrm>
        </p:grpSpPr>
        <p:sp>
          <p:nvSpPr>
            <p:cNvPr id="11" name="上リボン 10"/>
            <p:cNvSpPr/>
            <p:nvPr/>
          </p:nvSpPr>
          <p:spPr>
            <a:xfrm>
              <a:off x="1729643" y="451691"/>
              <a:ext cx="5651657" cy="793216"/>
            </a:xfrm>
            <a:prstGeom prst="ribbon2">
              <a:avLst>
                <a:gd name="adj1" fmla="val 9009"/>
                <a:gd name="adj2" fmla="val 75000"/>
              </a:avLst>
            </a:prstGeom>
            <a:solidFill>
              <a:srgbClr val="FFFFCC"/>
            </a:solidFill>
            <a:ln>
              <a:solidFill>
                <a:schemeClr val="accent6">
                  <a:shade val="95000"/>
                  <a:satMod val="105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0481"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ズ②</a:t>
            </a:r>
          </a:p>
        </p:txBody>
      </p:sp>
      <p:sp>
        <p:nvSpPr>
          <p:cNvPr id="3" name="四角形吹き出し 2"/>
          <p:cNvSpPr/>
          <p:nvPr/>
        </p:nvSpPr>
        <p:spPr>
          <a:xfrm>
            <a:off x="2714286" y="1829217"/>
            <a:ext cx="5834801" cy="443938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p:nvSpPr>
          <p:cNvPr id="20483" name="テキスト ボックス 3"/>
          <p:cNvSpPr txBox="1">
            <a:spLocks noChangeArrowheads="1"/>
          </p:cNvSpPr>
          <p:nvPr/>
        </p:nvSpPr>
        <p:spPr bwMode="auto">
          <a:xfrm>
            <a:off x="2824456" y="1935963"/>
            <a:ext cx="5581414" cy="954107"/>
          </a:xfrm>
          <a:prstGeom prst="rect">
            <a:avLst/>
          </a:prstGeom>
          <a:noFill/>
          <a:ln w="9525">
            <a:noFill/>
            <a:miter lim="800000"/>
            <a:headEnd/>
            <a:tailEnd/>
          </a:ln>
        </p:spPr>
        <p:txBody>
          <a:bodyPr wrap="square">
            <a:spAutoFit/>
          </a:bodyPr>
          <a:lstStyle/>
          <a:p>
            <a:r>
              <a:rPr lang="ja-JP" altLang="en-US" sz="2800" b="1" dirty="0">
                <a:latin typeface="HG丸ｺﾞｼｯｸM-PRO" panose="020F0600000000000000" pitchFamily="50" charset="-128"/>
                <a:ea typeface="HG丸ｺﾞｼｯｸM-PRO" panose="020F0600000000000000" pitchFamily="50" charset="-128"/>
              </a:rPr>
              <a:t>日本の主な税金は、何種類くらいあるでしょう？</a:t>
            </a:r>
            <a:endParaRPr lang="en-US" altLang="ja-JP" sz="2800" b="1" dirty="0">
              <a:latin typeface="HG丸ｺﾞｼｯｸM-PRO" panose="020F0600000000000000" pitchFamily="50" charset="-128"/>
              <a:ea typeface="HG丸ｺﾞｼｯｸM-PRO" panose="020F0600000000000000" pitchFamily="50" charset="-128"/>
            </a:endParaRPr>
          </a:p>
        </p:txBody>
      </p:sp>
      <p:pic>
        <p:nvPicPr>
          <p:cNvPr id="2048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 b="37317"/>
          <a:stretch/>
        </p:blipFill>
        <p:spPr bwMode="auto">
          <a:xfrm>
            <a:off x="32568" y="1615929"/>
            <a:ext cx="2819354" cy="2628000"/>
          </a:xfrm>
          <a:prstGeom prst="rect">
            <a:avLst/>
          </a:prstGeom>
          <a:noFill/>
          <a:ln w="9525">
            <a:noFill/>
            <a:miter lim="800000"/>
            <a:headEnd/>
            <a:tailEnd/>
          </a:ln>
        </p:spPr>
      </p:pic>
      <p:sp>
        <p:nvSpPr>
          <p:cNvPr id="4" name="テキスト ボックス 3"/>
          <p:cNvSpPr txBox="1"/>
          <p:nvPr/>
        </p:nvSpPr>
        <p:spPr>
          <a:xfrm>
            <a:off x="3611678" y="3438470"/>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①  約２０種類</a:t>
            </a:r>
          </a:p>
        </p:txBody>
      </p:sp>
      <p:sp>
        <p:nvSpPr>
          <p:cNvPr id="8" name="テキスト ボックス 7"/>
          <p:cNvSpPr txBox="1"/>
          <p:nvPr/>
        </p:nvSpPr>
        <p:spPr>
          <a:xfrm>
            <a:off x="3611678" y="4240391"/>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②</a:t>
            </a:r>
            <a:r>
              <a:rPr lang="en-US" altLang="ja-JP" sz="3600" b="1" dirty="0">
                <a:latin typeface="HG丸ｺﾞｼｯｸM-PRO" panose="020F0600000000000000" pitchFamily="50" charset="-128"/>
                <a:ea typeface="HG丸ｺﾞｼｯｸM-PRO" panose="020F0600000000000000" pitchFamily="50" charset="-128"/>
              </a:rPr>
              <a:t>  </a:t>
            </a:r>
            <a:r>
              <a:rPr lang="ja-JP" altLang="en-US" sz="3600" b="1" dirty="0">
                <a:latin typeface="HG丸ｺﾞｼｯｸM-PRO" panose="020F0600000000000000" pitchFamily="50" charset="-128"/>
                <a:ea typeface="HG丸ｺﾞｼｯｸM-PRO" panose="020F0600000000000000" pitchFamily="50" charset="-128"/>
              </a:rPr>
              <a:t>約５０種類</a:t>
            </a:r>
          </a:p>
        </p:txBody>
      </p:sp>
      <p:sp>
        <p:nvSpPr>
          <p:cNvPr id="9" name="テキスト ボックス 8"/>
          <p:cNvSpPr txBox="1"/>
          <p:nvPr/>
        </p:nvSpPr>
        <p:spPr>
          <a:xfrm>
            <a:off x="3622695" y="5053330"/>
            <a:ext cx="3738524"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③  約１００種類</a:t>
            </a:r>
          </a:p>
        </p:txBody>
      </p:sp>
    </p:spTree>
    <p:extLst>
      <p:ext uri="{BB962C8B-B14F-4D97-AF65-F5344CB8AC3E}">
        <p14:creationId xmlns:p14="http://schemas.microsoft.com/office/powerpoint/2010/main" val="424120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fade">
                                      <p:cBhvr>
                                        <p:cTn id="7" dur="1000"/>
                                        <p:tgtEl>
                                          <p:spTgt spid="20484"/>
                                        </p:tgtEl>
                                      </p:cBhvr>
                                    </p:animEffect>
                                    <p:anim calcmode="lin" valueType="num">
                                      <p:cBhvr>
                                        <p:cTn id="8" dur="1000" fill="hold"/>
                                        <p:tgtEl>
                                          <p:spTgt spid="20484"/>
                                        </p:tgtEl>
                                        <p:attrNameLst>
                                          <p:attrName>ppt_x</p:attrName>
                                        </p:attrNameLst>
                                      </p:cBhvr>
                                      <p:tavLst>
                                        <p:tav tm="0">
                                          <p:val>
                                            <p:strVal val="#ppt_x"/>
                                          </p:val>
                                        </p:tav>
                                        <p:tav tm="100000">
                                          <p:val>
                                            <p:strVal val="#ppt_x"/>
                                          </p:val>
                                        </p:tav>
                                      </p:tavLst>
                                    </p:anim>
                                    <p:anim calcmode="lin" valueType="num">
                                      <p:cBhvr>
                                        <p:cTn id="9" dur="1000" fill="hold"/>
                                        <p:tgtEl>
                                          <p:spTgt spid="2048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483"/>
                                        </p:tgtEl>
                                        <p:attrNameLst>
                                          <p:attrName>style.visibility</p:attrName>
                                        </p:attrNameLst>
                                      </p:cBhvr>
                                      <p:to>
                                        <p:strVal val="visible"/>
                                      </p:to>
                                    </p:set>
                                    <p:animEffect transition="in" filter="fade">
                                      <p:cBhvr>
                                        <p:cTn id="17" dur="1000"/>
                                        <p:tgtEl>
                                          <p:spTgt spid="20483"/>
                                        </p:tgtEl>
                                      </p:cBhvr>
                                    </p:animEffect>
                                    <p:anim calcmode="lin" valueType="num">
                                      <p:cBhvr>
                                        <p:cTn id="18" dur="1000" fill="hold"/>
                                        <p:tgtEl>
                                          <p:spTgt spid="20483"/>
                                        </p:tgtEl>
                                        <p:attrNameLst>
                                          <p:attrName>ppt_x</p:attrName>
                                        </p:attrNameLst>
                                      </p:cBhvr>
                                      <p:tavLst>
                                        <p:tav tm="0">
                                          <p:val>
                                            <p:strVal val="#ppt_x"/>
                                          </p:val>
                                        </p:tav>
                                        <p:tav tm="100000">
                                          <p:val>
                                            <p:strVal val="#ppt_x"/>
                                          </p:val>
                                        </p:tav>
                                      </p:tavLst>
                                    </p:anim>
                                    <p:anim calcmode="lin" valueType="num">
                                      <p:cBhvr>
                                        <p:cTn id="1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483" grpId="0"/>
      <p:bldP spid="4"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43219" y="165253"/>
            <a:ext cx="8846545" cy="6544019"/>
            <a:chOff x="143219" y="165253"/>
            <a:chExt cx="8846545" cy="6544019"/>
          </a:xfrm>
        </p:grpSpPr>
        <p:sp>
          <p:nvSpPr>
            <p:cNvPr id="7" name="上リボン 6"/>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8" name="正方形/長方形 7"/>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22529" name="Rectangle 2"/>
          <p:cNvSpPr>
            <a:spLocks noGrp="1" noChangeArrowheads="1"/>
          </p:cNvSpPr>
          <p:nvPr>
            <p:ph type="title"/>
          </p:nvPr>
        </p:nvSpPr>
        <p:spPr>
          <a:xfrm>
            <a:off x="3416355" y="429657"/>
            <a:ext cx="2363118" cy="774856"/>
          </a:xfrm>
        </p:spPr>
        <p:txBody>
          <a:bodyPr/>
          <a:lstStyle/>
          <a:p>
            <a:pPr eaLnBrk="1" hangingPunct="1"/>
            <a:r>
              <a:rPr lang="ja-JP" altLang="en-US" dirty="0">
                <a:solidFill>
                  <a:srgbClr val="CC3300"/>
                </a:solidFill>
                <a:ea typeface="HG創英角ﾎﾟｯﾌﾟ体" pitchFamily="49" charset="-128"/>
              </a:rPr>
              <a:t>答え</a:t>
            </a:r>
          </a:p>
        </p:txBody>
      </p:sp>
      <p:sp>
        <p:nvSpPr>
          <p:cNvPr id="4" name="正方形/長方形 3"/>
          <p:cNvSpPr/>
          <p:nvPr/>
        </p:nvSpPr>
        <p:spPr>
          <a:xfrm>
            <a:off x="1185598" y="3734097"/>
            <a:ext cx="6912767" cy="2732479"/>
          </a:xfrm>
          <a:prstGeom prst="rect">
            <a:avLst/>
          </a:prstGeom>
          <a:noFill/>
        </p:spPr>
        <p:txBody>
          <a:bodyPr>
            <a:spAutoFit/>
          </a:bodyPr>
          <a:lstStyle/>
          <a:p>
            <a:pPr>
              <a:lnSpc>
                <a:spcPts val="3000"/>
              </a:lnSpc>
              <a:defRPr/>
            </a:pPr>
            <a:r>
              <a:rPr lang="ja-JP" altLang="en-US" sz="2000" b="1" dirty="0">
                <a:latin typeface="HG丸ｺﾞｼｯｸM-PRO" panose="020F0600000000000000" pitchFamily="50" charset="-128"/>
                <a:ea typeface="HG丸ｺﾞｼｯｸM-PRO" panose="020F0600000000000000" pitchFamily="50" charset="-128"/>
              </a:rPr>
              <a:t>消費税、固定資産税、自動車税、酒税、たばこ税、法人税、所得税、相続税、贈与税、揮発油税、石油石炭税、航空機燃料税、石油ガス税、とん税、印紙税、自動車重量税、登録免許税、関税、住民税、事業税、不動産取得税、鉱区税、狩猟税、国際観光旅客税、地方消費税、ゴルフ場利用税、軽自動車税、鉱産税、都市計画税、水利地益税、共同施設税、宅地開発税、国民健康保険税、入湯税などがあります。</a:t>
            </a:r>
          </a:p>
        </p:txBody>
      </p:sp>
      <p:sp>
        <p:nvSpPr>
          <p:cNvPr id="5" name="正方形/長方形 4"/>
          <p:cNvSpPr/>
          <p:nvPr/>
        </p:nvSpPr>
        <p:spPr>
          <a:xfrm>
            <a:off x="1141529" y="2123301"/>
            <a:ext cx="6912767" cy="1323439"/>
          </a:xfrm>
          <a:prstGeom prst="rect">
            <a:avLst/>
          </a:prstGeom>
          <a:solidFill>
            <a:srgbClr val="FEF1CE"/>
          </a:solid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② </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約</a:t>
            </a: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５０</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種類</a:t>
            </a:r>
          </a:p>
        </p:txBody>
      </p:sp>
    </p:spTree>
    <p:extLst>
      <p:ext uri="{BB962C8B-B14F-4D97-AF65-F5344CB8AC3E}">
        <p14:creationId xmlns:p14="http://schemas.microsoft.com/office/powerpoint/2010/main" val="274787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436630" y="2336487"/>
            <a:ext cx="6270738" cy="3145904"/>
          </a:xfrm>
        </p:spPr>
        <p:txBody>
          <a:bodyPr/>
          <a:lstStyle/>
          <a:p>
            <a:r>
              <a:rPr kumimoji="1" lang="ja-JP" altLang="en-US" sz="7200" dirty="0">
                <a:solidFill>
                  <a:schemeClr val="tx1"/>
                </a:solidFill>
                <a:latin typeface="HG丸ｺﾞｼｯｸM-PRO" panose="020F0600000000000000" pitchFamily="50" charset="-128"/>
                <a:ea typeface="HG丸ｺﾞｼｯｸM-PRO" panose="020F0600000000000000" pitchFamily="50" charset="-128"/>
              </a:rPr>
              <a:t>キーワードは</a:t>
            </a:r>
            <a:r>
              <a:rPr kumimoji="1" lang="ja-JP" altLang="en-US" sz="115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1500" b="1" dirty="0">
                <a:solidFill>
                  <a:srgbClr val="FF0000"/>
                </a:solidFill>
                <a:latin typeface="ＭＳ ゴシック" panose="020B0609070205080204" pitchFamily="49" charset="-128"/>
                <a:ea typeface="ＭＳ ゴシック" panose="020B0609070205080204" pitchFamily="49" charset="-128"/>
              </a:rPr>
              <a:t>公平</a:t>
            </a:r>
            <a:r>
              <a:rPr kumimoji="1"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
        <p:nvSpPr>
          <p:cNvPr id="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税金の集め方</a:t>
            </a:r>
          </a:p>
        </p:txBody>
      </p:sp>
    </p:spTree>
    <p:extLst>
      <p:ext uri="{BB962C8B-B14F-4D97-AF65-F5344CB8AC3E}">
        <p14:creationId xmlns:p14="http://schemas.microsoft.com/office/powerpoint/2010/main" val="581599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636707"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どうやったら、公平に集められるかな？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・みんなから同じ金額？</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・多く持ってる人が全額負担？</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・みんなから同じ率で？</a:t>
            </a: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・負担能力に応じて？</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公平に集めるって？</a:t>
            </a:r>
          </a:p>
        </p:txBody>
      </p:sp>
      <p:grpSp>
        <p:nvGrpSpPr>
          <p:cNvPr id="4" name="グループ化 3"/>
          <p:cNvGrpSpPr/>
          <p:nvPr/>
        </p:nvGrpSpPr>
        <p:grpSpPr>
          <a:xfrm>
            <a:off x="1100831" y="5538788"/>
            <a:ext cx="4623694" cy="668365"/>
            <a:chOff x="1100831" y="5538788"/>
            <a:chExt cx="4623694" cy="668365"/>
          </a:xfrm>
        </p:grpSpPr>
        <p:sp>
          <p:nvSpPr>
            <p:cNvPr id="14342" name="テキスト ボックス 7"/>
            <p:cNvSpPr txBox="1">
              <a:spLocks noChangeArrowheads="1"/>
            </p:cNvSpPr>
            <p:nvPr/>
          </p:nvSpPr>
          <p:spPr bwMode="auto">
            <a:xfrm>
              <a:off x="1100831" y="5538788"/>
              <a:ext cx="4623694"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どうしたらいいの？</a:t>
              </a:r>
            </a:p>
          </p:txBody>
        </p:sp>
        <p:sp>
          <p:nvSpPr>
            <p:cNvPr id="11" name="角丸四角形 10"/>
            <p:cNvSpPr/>
            <p:nvPr/>
          </p:nvSpPr>
          <p:spPr>
            <a:xfrm>
              <a:off x="1166933" y="6063153"/>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493487" y="1355074"/>
            <a:ext cx="7042050" cy="3349129"/>
          </a:xfrm>
          <a:prstGeom prst="wedgeRoundRectCallout">
            <a:avLst>
              <a:gd name="adj1" fmla="val -182"/>
              <a:gd name="adj2" fmla="val 59211"/>
              <a:gd name="adj3" fmla="val 16667"/>
            </a:avLst>
          </a:prstGeom>
          <a:noFill/>
          <a:ln w="317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descr="\\oa-serv1\public\業務３課\04租税教育推進部\07テキスト・副読本等\01租税教育講義用テキスト\2019年度版\girl_ques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0810" y="2624616"/>
            <a:ext cx="3965269"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4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09021713"/>
              </p:ext>
            </p:extLst>
          </p:nvPr>
        </p:nvGraphicFramePr>
        <p:xfrm>
          <a:off x="457200" y="1557338"/>
          <a:ext cx="8229601" cy="4896000"/>
        </p:xfrm>
        <a:graphic>
          <a:graphicData uri="http://schemas.openxmlformats.org/drawingml/2006/table">
            <a:tbl>
              <a:tblPr>
                <a:tableStyleId>{C4B1156A-380E-4F78-BDF5-A606A8083BF9}</a:tableStyleId>
              </a:tblPr>
              <a:tblGrid>
                <a:gridCol w="846102">
                  <a:extLst>
                    <a:ext uri="{9D8B030D-6E8A-4147-A177-3AD203B41FA5}">
                      <a16:colId xmlns:a16="http://schemas.microsoft.com/office/drawing/2014/main" val="20000"/>
                    </a:ext>
                  </a:extLst>
                </a:gridCol>
                <a:gridCol w="139649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b="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chemeClr val="tx1"/>
                      </a:solidFill>
                      <a:prstDash val="solid"/>
                      <a:round/>
                      <a:headEnd type="none" w="med" len="med"/>
                      <a:tailEnd type="none" w="med" len="med"/>
                    </a:lnB>
                    <a:solidFill>
                      <a:srgbClr val="F5F3F7"/>
                    </a:solidFill>
                  </a:tcPr>
                </a:tc>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b="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0"/>
                  </a:ext>
                </a:extLst>
              </a:tr>
              <a:tr h="1020564">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Ａ</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600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1"/>
                  </a:ext>
                </a:extLst>
              </a:tr>
              <a:tr h="989638">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Ｂ</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250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2"/>
                  </a:ext>
                </a:extLst>
              </a:tr>
              <a:tr h="989638">
                <a:tc>
                  <a:txBody>
                    <a:bodyPr/>
                    <a:lstStyle/>
                    <a:p>
                      <a:pPr algn="ctr" rtl="0" fontAlgn="ctr"/>
                      <a:r>
                        <a:rPr lang="en-US" sz="1800" b="0" u="none" strike="noStrike" dirty="0">
                          <a:effectLst/>
                          <a:latin typeface="HG丸ｺﾞｼｯｸM-PRO" panose="020F0600000000000000" pitchFamily="50" charset="-128"/>
                          <a:ea typeface="HG丸ｺﾞｼｯｸM-PRO" panose="020F0600000000000000" pitchFamily="50" charset="-128"/>
                        </a:rPr>
                        <a:t>Ｃ</a:t>
                      </a:r>
                      <a:r>
                        <a:rPr lang="ja-JP" altLang="en-US" sz="1800" b="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-50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lnB w="28575" cap="flat" cmpd="sng" algn="ctr">
                      <a:solidFill>
                        <a:schemeClr val="accent4">
                          <a:lumMod val="75000"/>
                        </a:schemeClr>
                      </a:solidFill>
                      <a:prstDash val="solid"/>
                      <a:round/>
                      <a:headEnd type="none" w="med" len="med"/>
                      <a:tailEnd type="none" w="med" len="med"/>
                    </a:lnB>
                    <a:solidFill>
                      <a:srgbClr val="F5F3F7"/>
                    </a:solidFill>
                  </a:tcPr>
                </a:tc>
                <a:extLst>
                  <a:ext uri="{0D108BD9-81ED-4DB2-BD59-A6C34878D82A}">
                    <a16:rowId xmlns:a16="http://schemas.microsoft.com/office/drawing/2014/main" val="10003"/>
                  </a:ext>
                </a:extLst>
              </a:tr>
              <a:tr h="989638">
                <a:tc>
                  <a:txBody>
                    <a:bodyPr/>
                    <a:lstStyle/>
                    <a:p>
                      <a:pPr algn="ctr" rtl="0" fontAlgn="ctr"/>
                      <a:r>
                        <a:rPr lang="ja-JP" altLang="en-US" sz="1800" b="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1,000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300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ctr" rtl="0" fontAlgn="ctr"/>
                      <a:r>
                        <a:rPr lang="en-US" altLang="ja-JP" sz="3200" b="1" u="none" strike="noStrike" dirty="0">
                          <a:effectLst/>
                          <a:latin typeface="+mn-lt"/>
                          <a:ea typeface="ＭＳ ゴシック" panose="020B0609070205080204" pitchFamily="49" charset="-128"/>
                        </a:rPr>
                        <a:t>700</a:t>
                      </a:r>
                      <a:endParaRPr lang="en-US" altLang="ja-JP" sz="3200" b="1" i="0" u="none" strike="noStrike" dirty="0">
                        <a:solidFill>
                          <a:srgbClr val="000000"/>
                        </a:solidFill>
                        <a:effectLst/>
                        <a:latin typeface="+mn-lt"/>
                        <a:ea typeface="ＭＳ ゴシック" panose="020B0609070205080204" pitchFamily="49" charset="-128"/>
                      </a:endParaRPr>
                    </a:p>
                  </a:txBody>
                  <a:tcPr marL="9525" marR="9525" marT="9525" marB="0" anchor="ctr">
                    <a:lnT w="28575" cap="flat" cmpd="sng" algn="ctr">
                      <a:solidFill>
                        <a:schemeClr val="accent4">
                          <a:lumMod val="75000"/>
                        </a:schemeClr>
                      </a:solidFill>
                      <a:prstDash val="solid"/>
                      <a:round/>
                      <a:headEnd type="none" w="med" len="med"/>
                      <a:tailEnd type="none" w="med" len="med"/>
                    </a:lnT>
                    <a:solidFill>
                      <a:srgbClr val="F5F3F7"/>
                    </a:solidFill>
                  </a:tcPr>
                </a:tc>
                <a:tc>
                  <a:txBody>
                    <a:bodyPr/>
                    <a:lstStyle/>
                    <a:p>
                      <a:pPr algn="l" fontAlgn="t"/>
                      <a:r>
                        <a:rPr lang="ja-JP" altLang="en-US" sz="1800" b="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4">
                          <a:lumMod val="75000"/>
                        </a:schemeClr>
                      </a:solidFill>
                      <a:prstDash val="solid"/>
                      <a:round/>
                      <a:headEnd type="none" w="med" len="med"/>
                      <a:tailEnd type="none" w="med" len="med"/>
                    </a:lnT>
                    <a:solidFill>
                      <a:srgbClr val="F5F3F7"/>
                    </a:solidFill>
                  </a:tcPr>
                </a:tc>
                <a:extLst>
                  <a:ext uri="{0D108BD9-81ED-4DB2-BD59-A6C34878D82A}">
                    <a16:rowId xmlns:a16="http://schemas.microsoft.com/office/drawing/2014/main" val="10004"/>
                  </a:ext>
                </a:extLst>
              </a:tr>
            </a:tbl>
          </a:graphicData>
        </a:graphic>
      </p:graphicFrame>
      <p:pic>
        <p:nvPicPr>
          <p:cNvPr id="7" name="Picture 2" descr="泣いている男性会社員のイラスト"/>
          <p:cNvPicPr>
            <a:picLocks noChangeAspect="1" noChangeArrowheads="1"/>
          </p:cNvPicPr>
          <p:nvPr/>
        </p:nvPicPr>
        <p:blipFill>
          <a:blip r:embed="rId2"/>
          <a:srcRect/>
          <a:stretch>
            <a:fillRect/>
          </a:stretch>
        </p:blipFill>
        <p:spPr bwMode="auto">
          <a:xfrm>
            <a:off x="5426648" y="4496374"/>
            <a:ext cx="936000" cy="936000"/>
          </a:xfrm>
          <a:prstGeom prst="rect">
            <a:avLst/>
          </a:prstGeom>
          <a:noFill/>
          <a:ln w="9525">
            <a:noFill/>
            <a:miter lim="800000"/>
            <a:headEnd/>
            <a:tailEnd/>
          </a:ln>
        </p:spPr>
      </p:pic>
      <p:sp>
        <p:nvSpPr>
          <p:cNvPr id="8" name="円形吹き出し 7"/>
          <p:cNvSpPr/>
          <p:nvPr/>
        </p:nvSpPr>
        <p:spPr>
          <a:xfrm>
            <a:off x="6732588" y="4652963"/>
            <a:ext cx="1800225" cy="738187"/>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9" name="Picture 8" descr="困っている女性会社員のイラスト"/>
          <p:cNvPicPr>
            <a:picLocks noChangeAspect="1" noChangeArrowheads="1"/>
          </p:cNvPicPr>
          <p:nvPr/>
        </p:nvPicPr>
        <p:blipFill>
          <a:blip r:embed="rId3"/>
          <a:srcRect/>
          <a:stretch>
            <a:fillRect/>
          </a:stretch>
        </p:blipFill>
        <p:spPr bwMode="auto">
          <a:xfrm>
            <a:off x="5492749" y="3505819"/>
            <a:ext cx="893080" cy="936000"/>
          </a:xfrm>
          <a:prstGeom prst="rect">
            <a:avLst/>
          </a:prstGeom>
          <a:noFill/>
          <a:ln w="9525">
            <a:noFill/>
            <a:miter lim="800000"/>
            <a:headEnd/>
            <a:tailEnd/>
          </a:ln>
        </p:spPr>
      </p:pic>
      <p:sp>
        <p:nvSpPr>
          <p:cNvPr id="10" name="円形吹き出し 9"/>
          <p:cNvSpPr/>
          <p:nvPr/>
        </p:nvSpPr>
        <p:spPr>
          <a:xfrm>
            <a:off x="6732588" y="3644900"/>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テキスト ボックス 12"/>
          <p:cNvSpPr txBox="1">
            <a:spLocks noChangeArrowheads="1"/>
          </p:cNvSpPr>
          <p:nvPr/>
        </p:nvSpPr>
        <p:spPr bwMode="auto">
          <a:xfrm>
            <a:off x="6831648" y="3723323"/>
            <a:ext cx="1781175" cy="585787"/>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何でＡさんと同じ金額なの！</a:t>
            </a:r>
          </a:p>
        </p:txBody>
      </p:sp>
      <p:pic>
        <p:nvPicPr>
          <p:cNvPr id="12" name="Picture 2" descr="ガッツポーズをしている女の子のイラスト"/>
          <p:cNvPicPr>
            <a:picLocks noChangeAspect="1" noChangeArrowheads="1"/>
          </p:cNvPicPr>
          <p:nvPr/>
        </p:nvPicPr>
        <p:blipFill>
          <a:blip r:embed="rId4"/>
          <a:srcRect/>
          <a:stretch>
            <a:fillRect/>
          </a:stretch>
        </p:blipFill>
        <p:spPr bwMode="auto">
          <a:xfrm>
            <a:off x="5487988" y="2479771"/>
            <a:ext cx="860425" cy="973137"/>
          </a:xfrm>
          <a:prstGeom prst="rect">
            <a:avLst/>
          </a:prstGeom>
          <a:noFill/>
          <a:ln w="9525">
            <a:noFill/>
            <a:miter lim="800000"/>
            <a:headEnd/>
            <a:tailEnd/>
          </a:ln>
        </p:spPr>
      </p:pic>
      <p:sp>
        <p:nvSpPr>
          <p:cNvPr id="13" name="円形吹き出し 12"/>
          <p:cNvSpPr/>
          <p:nvPr/>
        </p:nvSpPr>
        <p:spPr>
          <a:xfrm>
            <a:off x="6699537" y="2583402"/>
            <a:ext cx="1939925" cy="786861"/>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4" name="テキスト ボックス 13"/>
          <p:cNvSpPr txBox="1">
            <a:spLocks noChangeArrowheads="1"/>
          </p:cNvSpPr>
          <p:nvPr/>
        </p:nvSpPr>
        <p:spPr bwMode="auto">
          <a:xfrm>
            <a:off x="6825896" y="2672763"/>
            <a:ext cx="1887537" cy="584775"/>
          </a:xfrm>
          <a:prstGeom prst="rect">
            <a:avLst/>
          </a:prstGeom>
          <a:noFill/>
          <a:ln w="9525">
            <a:noFill/>
            <a:miter lim="800000"/>
            <a:headEnd/>
            <a:tailEnd/>
          </a:ln>
        </p:spPr>
        <p:txBody>
          <a:bodyPr wrap="square">
            <a:spAutoFit/>
          </a:bodyPr>
          <a:lstStyle/>
          <a:p>
            <a:r>
              <a:rPr lang="ja-JP" altLang="en-US" sz="1600" dirty="0">
                <a:latin typeface="HG丸ｺﾞｼｯｸM-PRO" panose="020F0600000000000000" pitchFamily="50" charset="-128"/>
                <a:ea typeface="HG丸ｺﾞｼｯｸM-PRO" panose="020F0600000000000000" pitchFamily="50" charset="-128"/>
              </a:rPr>
              <a:t>みんな同じ金額</a:t>
            </a:r>
          </a:p>
          <a:p>
            <a:r>
              <a:rPr lang="ja-JP" altLang="en-US" sz="1600" dirty="0">
                <a:latin typeface="HG丸ｺﾞｼｯｸM-PRO" panose="020F0600000000000000" pitchFamily="50" charset="-128"/>
                <a:ea typeface="HG丸ｺﾞｼｯｸM-PRO" panose="020F0600000000000000" pitchFamily="50" charset="-128"/>
              </a:rPr>
              <a:t>だから平等よね！</a:t>
            </a: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①みんなから同じ金額を集める</a:t>
            </a:r>
          </a:p>
        </p:txBody>
      </p:sp>
      <p:sp>
        <p:nvSpPr>
          <p:cNvPr id="6" name="テキスト ボックス 8"/>
          <p:cNvSpPr txBox="1">
            <a:spLocks noChangeArrowheads="1"/>
          </p:cNvSpPr>
          <p:nvPr/>
        </p:nvSpPr>
        <p:spPr bwMode="auto">
          <a:xfrm>
            <a:off x="6891338" y="4808538"/>
            <a:ext cx="1781175" cy="3698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払えないよ！</a:t>
            </a:r>
          </a:p>
        </p:txBody>
      </p:sp>
    </p:spTree>
    <p:extLst>
      <p:ext uri="{BB962C8B-B14F-4D97-AF65-F5344CB8AC3E}">
        <p14:creationId xmlns:p14="http://schemas.microsoft.com/office/powerpoint/2010/main" val="127819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20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p:bldP spid="13" grpId="0" animBg="1"/>
      <p:bldP spid="1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23846468"/>
              </p:ext>
            </p:extLst>
          </p:nvPr>
        </p:nvGraphicFramePr>
        <p:xfrm>
          <a:off x="457200" y="1557338"/>
          <a:ext cx="8229599" cy="4895997"/>
        </p:xfrm>
        <a:graphic>
          <a:graphicData uri="http://schemas.openxmlformats.org/drawingml/2006/table">
            <a:tbl>
              <a:tblPr>
                <a:tableStyleId>{16D9F66E-5EB9-4882-86FB-DCBF35E3C3E4}</a:tableStyleId>
              </a:tblPr>
              <a:tblGrid>
                <a:gridCol w="851928">
                  <a:extLst>
                    <a:ext uri="{9D8B030D-6E8A-4147-A177-3AD203B41FA5}">
                      <a16:colId xmlns:a16="http://schemas.microsoft.com/office/drawing/2014/main" val="20000"/>
                    </a:ext>
                  </a:extLst>
                </a:gridCol>
                <a:gridCol w="139066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3106687">
                  <a:extLst>
                    <a:ext uri="{9D8B030D-6E8A-4147-A177-3AD203B41FA5}">
                      <a16:colId xmlns:a16="http://schemas.microsoft.com/office/drawing/2014/main" val="20004"/>
                    </a:ext>
                  </a:extLst>
                </a:gridCol>
              </a:tblGrid>
              <a:tr h="906522">
                <a:tc>
                  <a:txBody>
                    <a:bodyPr/>
                    <a:lstStyle/>
                    <a:p>
                      <a:pPr algn="l" fontAlgn="t"/>
                      <a:r>
                        <a:rPr lang="ja-JP" altLang="en-US" sz="1800" u="none" strike="noStrike" dirty="0">
                          <a:effectLst/>
                          <a:latin typeface="HG丸ｺﾞｼｯｸM-PRO" panose="020F0600000000000000" pitchFamily="50" charset="-128"/>
                          <a:ea typeface="HG丸ｺﾞｼｯｸM-PRO" panose="020F0600000000000000" pitchFamily="50" charset="-128"/>
                        </a:rPr>
                        <a:t>　</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集める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お金</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400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EF4F0"/>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mn-lt"/>
                        <a:ea typeface="ＭＳ Ｐゴシック" panose="020B0600070205080204" pitchFamily="50" charset="-128"/>
                      </a:endParaRPr>
                    </a:p>
                  </a:txBody>
                  <a:tcPr marL="9525" marR="9525" marT="9525" marB="0" anchor="ctr">
                    <a:lnT w="28575" cap="flat" cmpd="sng" algn="ctr">
                      <a:solidFill>
                        <a:srgbClr val="FFC000"/>
                      </a:solidFill>
                      <a:prstDash val="solid"/>
                      <a:round/>
                      <a:headEnd type="none" w="med" len="med"/>
                      <a:tailEnd type="none" w="med" len="med"/>
                    </a:lnT>
                    <a:solidFill>
                      <a:srgbClr val="FEF4F0"/>
                    </a:solidFill>
                  </a:tcPr>
                </a:tc>
                <a:tc>
                  <a:txBody>
                    <a:bodyPr/>
                    <a:lstStyle/>
                    <a:p>
                      <a:pPr algn="l" fontAlgn="t"/>
                      <a:r>
                        <a:rPr lang="ja-JP" altLang="en-US" sz="1800" u="none" strike="noStrike" dirty="0">
                          <a:effectLst/>
                        </a:rPr>
                        <a:t>　</a:t>
                      </a:r>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rgbClr val="FFC000"/>
                      </a:solidFill>
                      <a:prstDash val="solid"/>
                      <a:round/>
                      <a:headEnd type="none" w="med" len="med"/>
                      <a:tailEnd type="none" w="med" len="med"/>
                    </a:lnT>
                    <a:solidFill>
                      <a:srgbClr val="FEF4F0"/>
                    </a:solidFill>
                  </a:tcPr>
                </a:tc>
                <a:extLst>
                  <a:ext uri="{0D108BD9-81ED-4DB2-BD59-A6C34878D82A}">
                    <a16:rowId xmlns:a16="http://schemas.microsoft.com/office/drawing/2014/main" val="10004"/>
                  </a:ext>
                </a:extLst>
              </a:tr>
            </a:tbl>
          </a:graphicData>
        </a:graphic>
      </p:graphicFrame>
      <p:sp>
        <p:nvSpPr>
          <p:cNvPr id="8" name="円形吹き出し 7"/>
          <p:cNvSpPr/>
          <p:nvPr/>
        </p:nvSpPr>
        <p:spPr>
          <a:xfrm>
            <a:off x="6743794" y="2576134"/>
            <a:ext cx="1800225" cy="738188"/>
          </a:xfrm>
          <a:prstGeom prst="wedgeEllipseCallout">
            <a:avLst>
              <a:gd name="adj1" fmla="val -61143"/>
              <a:gd name="adj2" fmla="val 1690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5396" name="テキスト ボックス 8"/>
          <p:cNvSpPr txBox="1">
            <a:spLocks noChangeArrowheads="1"/>
          </p:cNvSpPr>
          <p:nvPr/>
        </p:nvSpPr>
        <p:spPr bwMode="auto">
          <a:xfrm>
            <a:off x="6754813" y="2752725"/>
            <a:ext cx="1912937"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私だけ払うの？</a:t>
            </a:r>
          </a:p>
        </p:txBody>
      </p:sp>
      <p:pic>
        <p:nvPicPr>
          <p:cNvPr id="15397" name="Picture 6" descr="怒っている女性会社員のイラスト"/>
          <p:cNvPicPr>
            <a:picLocks noChangeAspect="1" noChangeArrowheads="1"/>
          </p:cNvPicPr>
          <p:nvPr/>
        </p:nvPicPr>
        <p:blipFill>
          <a:blip r:embed="rId2"/>
          <a:srcRect/>
          <a:stretch>
            <a:fillRect/>
          </a:stretch>
        </p:blipFill>
        <p:spPr bwMode="auto">
          <a:xfrm>
            <a:off x="5538788" y="2492279"/>
            <a:ext cx="1106909" cy="972000"/>
          </a:xfrm>
          <a:prstGeom prst="rect">
            <a:avLst/>
          </a:prstGeom>
          <a:noFill/>
          <a:ln w="9525">
            <a:noFill/>
            <a:miter lim="800000"/>
            <a:headEnd/>
            <a:tailEnd/>
          </a:ln>
        </p:spPr>
      </p:pic>
      <p:pic>
        <p:nvPicPr>
          <p:cNvPr id="3074" name="Picture 2" descr="喜んでいる男性会社員のイラスト"/>
          <p:cNvPicPr>
            <a:picLocks noChangeAspect="1" noChangeArrowheads="1"/>
          </p:cNvPicPr>
          <p:nvPr/>
        </p:nvPicPr>
        <p:blipFill>
          <a:blip r:embed="rId3"/>
          <a:srcRect/>
          <a:stretch>
            <a:fillRect/>
          </a:stretch>
        </p:blipFill>
        <p:spPr bwMode="auto">
          <a:xfrm>
            <a:off x="7654925" y="4500563"/>
            <a:ext cx="936625" cy="936625"/>
          </a:xfrm>
          <a:prstGeom prst="rect">
            <a:avLst/>
          </a:prstGeom>
          <a:noFill/>
          <a:ln w="9525">
            <a:noFill/>
            <a:miter lim="800000"/>
            <a:headEnd/>
            <a:tailEnd/>
          </a:ln>
        </p:spPr>
      </p:pic>
      <p:pic>
        <p:nvPicPr>
          <p:cNvPr id="3076" name="Picture 4" descr="照れている女性会社員のイラスト"/>
          <p:cNvPicPr>
            <a:picLocks noChangeAspect="1" noChangeArrowheads="1"/>
          </p:cNvPicPr>
          <p:nvPr/>
        </p:nvPicPr>
        <p:blipFill>
          <a:blip r:embed="rId4"/>
          <a:srcRect/>
          <a:stretch>
            <a:fillRect/>
          </a:stretch>
        </p:blipFill>
        <p:spPr bwMode="auto">
          <a:xfrm>
            <a:off x="7654924" y="3514820"/>
            <a:ext cx="937590" cy="936000"/>
          </a:xfrm>
          <a:prstGeom prst="rect">
            <a:avLst/>
          </a:prstGeom>
          <a:noFill/>
          <a:ln w="9525">
            <a:noFill/>
            <a:miter lim="800000"/>
            <a:headEnd/>
            <a:tailEnd/>
          </a:ln>
        </p:spPr>
      </p:pic>
      <p:sp>
        <p:nvSpPr>
          <p:cNvPr id="10" name="円形吹き出し 9"/>
          <p:cNvSpPr/>
          <p:nvPr/>
        </p:nvSpPr>
        <p:spPr>
          <a:xfrm>
            <a:off x="5781675" y="4600575"/>
            <a:ext cx="1800225" cy="738188"/>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6421629" y="3778537"/>
            <a:ext cx="1171575" cy="451940"/>
          </a:xfrm>
          <a:prstGeom prst="wedgeEllipseCallout">
            <a:avLst>
              <a:gd name="adj1" fmla="val 61397"/>
              <a:gd name="adj2" fmla="val 2481"/>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3" name="テキスト ボックス 8"/>
          <p:cNvSpPr txBox="1">
            <a:spLocks noChangeArrowheads="1"/>
          </p:cNvSpPr>
          <p:nvPr/>
        </p:nvSpPr>
        <p:spPr bwMode="auto">
          <a:xfrm>
            <a:off x="6399595" y="3834004"/>
            <a:ext cx="1287653" cy="338554"/>
          </a:xfrm>
          <a:prstGeom prst="rect">
            <a:avLst/>
          </a:prstGeom>
          <a:noFill/>
          <a:ln w="9525">
            <a:noFill/>
            <a:miter lim="800000"/>
            <a:headEnd/>
            <a:tailEnd/>
          </a:ln>
        </p:spPr>
        <p:txBody>
          <a:bodyPr wrap="square">
            <a:spAutoFit/>
          </a:bodyPr>
          <a:lstStyle/>
          <a:p>
            <a:pPr algn="ctr"/>
            <a:r>
              <a:rPr lang="ja-JP" altLang="en-US" sz="1600" dirty="0">
                <a:latin typeface="HG丸ｺﾞｼｯｸM-PRO" panose="020F0600000000000000" pitchFamily="50" charset="-128"/>
                <a:ea typeface="HG丸ｺﾞｼｯｸM-PRO" panose="020F0600000000000000" pitchFamily="50" charset="-128"/>
              </a:rPr>
              <a:t>ラッキー！</a:t>
            </a:r>
          </a:p>
        </p:txBody>
      </p:sp>
      <p:sp>
        <p:nvSpPr>
          <p:cNvPr id="14" name="テキスト ボックス 8"/>
          <p:cNvSpPr txBox="1">
            <a:spLocks noChangeArrowheads="1"/>
          </p:cNvSpPr>
          <p:nvPr/>
        </p:nvSpPr>
        <p:spPr bwMode="auto">
          <a:xfrm>
            <a:off x="5883007" y="4738688"/>
            <a:ext cx="1870343" cy="461962"/>
          </a:xfrm>
          <a:prstGeom prst="rect">
            <a:avLst/>
          </a:prstGeom>
          <a:noFill/>
          <a:ln w="9525">
            <a:noFill/>
            <a:miter lim="800000"/>
            <a:headEnd/>
            <a:tailEnd/>
          </a:ln>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ラッキー</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②特定の人が全額負担する</a:t>
            </a:r>
          </a:p>
        </p:txBody>
      </p:sp>
    </p:spTree>
    <p:extLst>
      <p:ext uri="{BB962C8B-B14F-4D97-AF65-F5344CB8AC3E}">
        <p14:creationId xmlns:p14="http://schemas.microsoft.com/office/powerpoint/2010/main" val="1305797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animEffect transition="in" filter="fade">
                                      <p:cBhvr>
                                        <p:cTn id="23" dur="500"/>
                                        <p:tgtEl>
                                          <p:spTgt spid="307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20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397"/>
                                        </p:tgtEl>
                                        <p:attrNameLst>
                                          <p:attrName>style.visibility</p:attrName>
                                        </p:attrNameLst>
                                      </p:cBhvr>
                                      <p:to>
                                        <p:strVal val="visible"/>
                                      </p:to>
                                    </p:set>
                                    <p:animEffect transition="in" filter="fade">
                                      <p:cBhvr>
                                        <p:cTn id="34" dur="2000"/>
                                        <p:tgtEl>
                                          <p:spTgt spid="1539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396"/>
                                        </p:tgtEl>
                                        <p:attrNameLst>
                                          <p:attrName>style.visibility</p:attrName>
                                        </p:attrNameLst>
                                      </p:cBhvr>
                                      <p:to>
                                        <p:strVal val="visible"/>
                                      </p:to>
                                    </p:set>
                                    <p:animEffect transition="in" filter="fade">
                                      <p:cBhvr>
                                        <p:cTn id="40" dur="2000"/>
                                        <p:tgtEl>
                                          <p:spTgt spid="1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396" grpId="0"/>
      <p:bldP spid="10" grpId="0" animBg="1"/>
      <p:bldP spid="11" grpId="0" animBg="1"/>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タイトル 1"/>
          <p:cNvSpPr>
            <a:spLocks noGrp="1"/>
          </p:cNvSpPr>
          <p:nvPr>
            <p:ph type="title"/>
          </p:nvPr>
        </p:nvSpPr>
        <p:spPr>
          <a:xfrm>
            <a:off x="468217" y="0"/>
            <a:ext cx="8229600" cy="1509311"/>
          </a:xfrm>
        </p:spPr>
        <p:txBody>
          <a:bodyPr/>
          <a:lstStyle/>
          <a:p>
            <a:r>
              <a:rPr lang="ja-JP" altLang="en-US" sz="7200" dirty="0">
                <a:latin typeface="ＭＳ ゴシック" panose="020B0609070205080204" pitchFamily="49" charset="-128"/>
                <a:ea typeface="ＭＳ ゴシック" panose="020B0609070205080204" pitchFamily="49" charset="-128"/>
              </a:rPr>
              <a:t>今日のお話</a:t>
            </a:r>
          </a:p>
        </p:txBody>
      </p:sp>
      <p:sp>
        <p:nvSpPr>
          <p:cNvPr id="18434" name="コンテンツ プレースホルダー 2"/>
          <p:cNvSpPr>
            <a:spLocks noGrp="1"/>
          </p:cNvSpPr>
          <p:nvPr>
            <p:ph idx="1"/>
          </p:nvPr>
        </p:nvSpPr>
        <p:spPr>
          <a:xfrm>
            <a:off x="1569387" y="1903458"/>
            <a:ext cx="6357770" cy="3479245"/>
          </a:xfrm>
        </p:spPr>
        <p:txBody>
          <a:bodyPr/>
          <a:lstStyle/>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税金はなぜ必要なの？</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日本の財政と課題</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税金の集め方・使い方</a:t>
            </a:r>
            <a:endParaRPr lang="en-US" altLang="ja-JP" sz="4000" dirty="0">
              <a:latin typeface="HG丸ｺﾞｼｯｸM-PRO" panose="020F0600000000000000" pitchFamily="50" charset="-128"/>
              <a:ea typeface="HG丸ｺﾞｼｯｸM-PRO" panose="020F0600000000000000" pitchFamily="50" charset="-128"/>
            </a:endParaRPr>
          </a:p>
          <a:p>
            <a:pPr>
              <a:lnSpc>
                <a:spcPts val="5400"/>
              </a:lnSpc>
            </a:pPr>
            <a:r>
              <a:rPr lang="ja-JP" altLang="en-US" sz="4000" dirty="0">
                <a:latin typeface="HG丸ｺﾞｼｯｸM-PRO" panose="020F0600000000000000" pitchFamily="50" charset="-128"/>
                <a:ea typeface="HG丸ｺﾞｼｯｸM-PRO" panose="020F0600000000000000" pitchFamily="50" charset="-128"/>
              </a:rPr>
              <a:t>税金から見た民主主義</a:t>
            </a:r>
          </a:p>
        </p:txBody>
      </p:sp>
      <p:sp>
        <p:nvSpPr>
          <p:cNvPr id="9" name="角丸四角形 8"/>
          <p:cNvSpPr/>
          <p:nvPr/>
        </p:nvSpPr>
        <p:spPr>
          <a:xfrm>
            <a:off x="1927954" y="3220545"/>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1927954" y="4849223"/>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27953" y="4042205"/>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927954" y="2433276"/>
            <a:ext cx="5530467" cy="252000"/>
          </a:xfrm>
          <a:prstGeom prst="roundRect">
            <a:avLst>
              <a:gd name="adj" fmla="val 49066"/>
            </a:avLst>
          </a:prstGeom>
          <a:solidFill>
            <a:srgbClr val="FFC000"/>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D439B00D-0BF7-4A5B-9330-5AB277E04756}"/>
              </a:ext>
            </a:extLst>
          </p:cNvPr>
          <p:cNvSpPr txBox="1">
            <a:spLocks/>
          </p:cNvSpPr>
          <p:nvPr/>
        </p:nvSpPr>
        <p:spPr bwMode="auto">
          <a:xfrm>
            <a:off x="530360" y="5475987"/>
            <a:ext cx="8105313" cy="1102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800" dirty="0">
                <a:latin typeface="HG丸ｺﾞｼｯｸM-PRO" panose="020F0600000000000000" pitchFamily="50" charset="-128"/>
                <a:ea typeface="HG丸ｺﾞｼｯｸM-PRO" panose="020F0600000000000000" pitchFamily="50" charset="-128"/>
              </a:rPr>
              <a:t>キーワードは「</a:t>
            </a:r>
            <a:r>
              <a:rPr lang="ja-JP" altLang="en-US" sz="48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公平</a:t>
            </a:r>
            <a:r>
              <a:rPr lang="ja-JP" altLang="en-US" sz="4800" dirty="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847426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81755327"/>
              </p:ext>
            </p:extLst>
          </p:nvPr>
        </p:nvGraphicFramePr>
        <p:xfrm>
          <a:off x="468313" y="1557338"/>
          <a:ext cx="8229600" cy="4895852"/>
        </p:xfrm>
        <a:graphic>
          <a:graphicData uri="http://schemas.openxmlformats.org/drawingml/2006/table">
            <a:tbl>
              <a:tblPr>
                <a:tableStyleId>{22838BEF-8BB2-4498-84A7-C5851F593DF1}</a:tableStyleId>
              </a:tblPr>
              <a:tblGrid>
                <a:gridCol w="775926">
                  <a:extLst>
                    <a:ext uri="{9D8B030D-6E8A-4147-A177-3AD203B41FA5}">
                      <a16:colId xmlns:a16="http://schemas.microsoft.com/office/drawing/2014/main" val="20000"/>
                    </a:ext>
                  </a:extLst>
                </a:gridCol>
                <a:gridCol w="1455553">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89809">
                  <a:extLst>
                    <a:ext uri="{9D8B030D-6E8A-4147-A177-3AD203B41FA5}">
                      <a16:colId xmlns:a16="http://schemas.microsoft.com/office/drawing/2014/main" val="20004"/>
                    </a:ext>
                  </a:extLst>
                </a:gridCol>
              </a:tblGrid>
              <a:tr h="90646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　</a:t>
                      </a:r>
                      <a:endParaRPr kumimoji="0" lang="ja-JP" altLang="en-US" sz="1800" b="1"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0"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一律</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30%</a:t>
                      </a:r>
                      <a:endParaRPr kumimoji="1" lang="ja-JP" altLang="en-US" sz="20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0"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10207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Ａ</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210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490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Ｂ</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250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175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Ｃ</a:t>
                      </a: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さん</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50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35</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r h="98901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計</a:t>
                      </a:r>
                      <a:endParaRPr kumimoji="0" lang="ja-JP" altLang="en-US" sz="1800" b="0" i="0" u="none" strike="noStrike" cap="none" normalizeH="0" baseline="0" dirty="0">
                        <a:ln>
                          <a:noFill/>
                        </a:ln>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1,000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300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ja-JP" sz="3200" b="1" u="none" strike="noStrike" cap="none" normalizeH="0" baseline="0" dirty="0">
                          <a:ln>
                            <a:noFill/>
                          </a:ln>
                          <a:effectLst/>
                        </a:rPr>
                        <a:t>700</a:t>
                      </a:r>
                      <a:endParaRPr kumimoji="0" lang="en-US" altLang="ja-JP" sz="3200" b="1" i="0" u="none" strike="noStrike" cap="none" normalizeH="0" baseline="0" dirty="0">
                        <a:ln>
                          <a:noFill/>
                        </a:ln>
                        <a:solidFill>
                          <a:srgbClr val="000000"/>
                        </a:solidFill>
                        <a:effectLst/>
                        <a:latin typeface="+mj-lt"/>
                        <a:ea typeface="ＭＳ Ｐゴシック" charset="-128"/>
                      </a:endParaRPr>
                    </a:p>
                  </a:txBody>
                  <a:tcPr marL="9525" marR="9525" marT="9525" marB="0" anchor="ctr" horzOverflow="overflow">
                    <a:lnT w="28575" cap="flat" cmpd="sng" algn="ctr">
                      <a:solidFill>
                        <a:schemeClr val="accent5">
                          <a:lumMod val="60000"/>
                          <a:lumOff val="40000"/>
                        </a:schemeClr>
                      </a:solidFill>
                      <a:prstDash val="solid"/>
                      <a:round/>
                      <a:headEnd type="none" w="med" len="med"/>
                      <a:tailEnd type="none" w="med" len="med"/>
                    </a:lnT>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solidFill>
                          <a:srgbClr val="000000"/>
                        </a:solidFill>
                        <a:effectLst/>
                        <a:latin typeface="Arial" charset="0"/>
                        <a:ea typeface="ＭＳ Ｐゴシック" charset="-128"/>
                      </a:endParaRPr>
                    </a:p>
                  </a:txBody>
                  <a:tcPr marL="9525" marR="9525" marT="9525" marB="0" horzOverflow="overflow">
                    <a:lnT w="28575" cap="flat" cmpd="sng" algn="ctr">
                      <a:solidFill>
                        <a:schemeClr val="accent5">
                          <a:lumMod val="60000"/>
                          <a:lumOff val="40000"/>
                        </a:schemeClr>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10" name="円形吹き出し 9"/>
          <p:cNvSpPr/>
          <p:nvPr/>
        </p:nvSpPr>
        <p:spPr>
          <a:xfrm>
            <a:off x="6622415" y="4581525"/>
            <a:ext cx="1800225" cy="738188"/>
          </a:xfrm>
          <a:prstGeom prst="wedgeEllipseCallout">
            <a:avLst>
              <a:gd name="adj1" fmla="val -70753"/>
              <a:gd name="adj2" fmla="val -11455"/>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7445" name="Picture 2" descr="困っている男性会社員のイラスト"/>
          <p:cNvPicPr>
            <a:picLocks noChangeAspect="1" noChangeArrowheads="1"/>
          </p:cNvPicPr>
          <p:nvPr/>
        </p:nvPicPr>
        <p:blipFill>
          <a:blip r:embed="rId2"/>
          <a:srcRect/>
          <a:stretch>
            <a:fillRect/>
          </a:stretch>
        </p:blipFill>
        <p:spPr bwMode="auto">
          <a:xfrm>
            <a:off x="5469889" y="4497482"/>
            <a:ext cx="936000" cy="936000"/>
          </a:xfrm>
          <a:prstGeom prst="rect">
            <a:avLst/>
          </a:prstGeom>
          <a:noFill/>
          <a:ln w="9525">
            <a:noFill/>
            <a:miter lim="800000"/>
            <a:headEnd/>
            <a:tailEnd/>
          </a:ln>
        </p:spPr>
      </p:pic>
      <p:pic>
        <p:nvPicPr>
          <p:cNvPr id="1026" name="Picture 2" descr="困っている女性会社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5580" y="2492895"/>
            <a:ext cx="887321" cy="9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困っている女性会社員のイラスト"/>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83684" y="3511715"/>
            <a:ext cx="888460" cy="936000"/>
          </a:xfrm>
          <a:prstGeom prst="rect">
            <a:avLst/>
          </a:prstGeom>
          <a:noFill/>
          <a:extLst>
            <a:ext uri="{909E8E84-426E-40DD-AFC4-6F175D3DCCD1}">
              <a14:hiddenFill xmlns:a14="http://schemas.microsoft.com/office/drawing/2010/main">
                <a:solidFill>
                  <a:srgbClr val="FFFFFF"/>
                </a:solidFill>
              </a14:hiddenFill>
            </a:ext>
          </a:extLst>
        </p:spPr>
      </p:pic>
      <p:sp>
        <p:nvSpPr>
          <p:cNvPr id="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③みんなから同じ率で集める</a:t>
            </a:r>
          </a:p>
        </p:txBody>
      </p:sp>
      <p:sp>
        <p:nvSpPr>
          <p:cNvPr id="17443" name="テキスト ボックス 8"/>
          <p:cNvSpPr txBox="1">
            <a:spLocks noChangeArrowheads="1"/>
          </p:cNvSpPr>
          <p:nvPr/>
        </p:nvSpPr>
        <p:spPr bwMode="auto">
          <a:xfrm>
            <a:off x="6753225" y="4638675"/>
            <a:ext cx="1782763" cy="584200"/>
          </a:xfrm>
          <a:prstGeom prst="rect">
            <a:avLst/>
          </a:prstGeom>
          <a:noFill/>
          <a:ln w="9525">
            <a:noFill/>
            <a:miter lim="800000"/>
            <a:headEnd/>
            <a:tailEnd/>
          </a:ln>
        </p:spPr>
        <p:txBody>
          <a:bodyPr>
            <a:spAutoFit/>
          </a:bodyPr>
          <a:lstStyle/>
          <a:p>
            <a:r>
              <a:rPr lang="ja-JP" altLang="en-US" sz="1600" dirty="0">
                <a:latin typeface="HG丸ｺﾞｼｯｸM-PRO" panose="020F0600000000000000" pitchFamily="50" charset="-128"/>
                <a:ea typeface="HG丸ｺﾞｼｯｸM-PRO" panose="020F0600000000000000" pitchFamily="50" charset="-128"/>
              </a:rPr>
              <a:t>まだキツいよ！</a:t>
            </a:r>
          </a:p>
          <a:p>
            <a:r>
              <a:rPr lang="ja-JP" altLang="en-US" sz="1600" dirty="0">
                <a:latin typeface="HG丸ｺﾞｼｯｸM-PRO" panose="020F0600000000000000" pitchFamily="50" charset="-128"/>
                <a:ea typeface="HG丸ｺﾞｼｯｸM-PRO" panose="020F0600000000000000" pitchFamily="50" charset="-128"/>
              </a:rPr>
              <a:t>生活できない！</a:t>
            </a:r>
          </a:p>
        </p:txBody>
      </p:sp>
    </p:spTree>
    <p:extLst>
      <p:ext uri="{BB962C8B-B14F-4D97-AF65-F5344CB8AC3E}">
        <p14:creationId xmlns:p14="http://schemas.microsoft.com/office/powerpoint/2010/main" val="107600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445"/>
                                        </p:tgtEl>
                                        <p:attrNameLst>
                                          <p:attrName>style.visibility</p:attrName>
                                        </p:attrNameLst>
                                      </p:cBhvr>
                                      <p:to>
                                        <p:strVal val="visible"/>
                                      </p:to>
                                    </p:set>
                                    <p:animEffect transition="in" filter="fade">
                                      <p:cBhvr>
                                        <p:cTn id="20" dur="2000"/>
                                        <p:tgtEl>
                                          <p:spTgt spid="174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43"/>
                                        </p:tgtEl>
                                        <p:attrNameLst>
                                          <p:attrName>style.visibility</p:attrName>
                                        </p:attrNameLst>
                                      </p:cBhvr>
                                      <p:to>
                                        <p:strVal val="visible"/>
                                      </p:to>
                                    </p:set>
                                    <p:animEffect transition="in" filter="fade">
                                      <p:cBhvr>
                                        <p:cTn id="26" dur="2000"/>
                                        <p:tgtEl>
                                          <p:spTgt spid="17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44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00313522"/>
              </p:ext>
            </p:extLst>
          </p:nvPr>
        </p:nvGraphicFramePr>
        <p:xfrm>
          <a:off x="446088" y="1557338"/>
          <a:ext cx="8229601" cy="4895997"/>
        </p:xfrm>
        <a:graphic>
          <a:graphicData uri="http://schemas.openxmlformats.org/drawingml/2006/table">
            <a:tbl>
              <a:tblPr>
                <a:tableStyleId>{0505E3EF-67EA-436B-97B2-0124C06EBD24}</a:tableStyleId>
              </a:tblPr>
              <a:tblGrid>
                <a:gridCol w="80243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3178697">
                  <a:extLst>
                    <a:ext uri="{9D8B030D-6E8A-4147-A177-3AD203B41FA5}">
                      <a16:colId xmlns:a16="http://schemas.microsoft.com/office/drawing/2014/main" val="20004"/>
                    </a:ext>
                  </a:extLst>
                </a:gridCol>
              </a:tblGrid>
              <a:tr h="906522">
                <a:tc>
                  <a:txBody>
                    <a:bodyPr/>
                    <a:lstStyle/>
                    <a:p>
                      <a:pPr algn="ctr" fontAlgn="t"/>
                      <a:r>
                        <a:rPr lang="ja-JP" altLang="en-US" sz="1800" u="none" strike="noStrike" dirty="0">
                          <a:effectLst/>
                        </a:rPr>
                        <a:t>　</a:t>
                      </a:r>
                      <a:endParaRPr lang="ja-JP" altLang="en-US" sz="1800" b="1"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持っている</a:t>
                      </a:r>
                    </a:p>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お金</a:t>
                      </a:r>
                      <a:endParaRPr lang="ja-JP" altLang="en-US" sz="1800" b="1" i="0" u="none" strike="noStrike" dirty="0">
                        <a:solidFill>
                          <a:srgbClr val="FFFFFF"/>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2000" u="none" strike="noStrike" cap="none" normalizeH="0" baseline="0" dirty="0">
                          <a:ln>
                            <a:noFill/>
                          </a:ln>
                          <a:effectLst/>
                          <a:latin typeface="HG丸ｺﾞｼｯｸM-PRO" panose="020F0600000000000000" pitchFamily="50" charset="-128"/>
                          <a:ea typeface="HG丸ｺﾞｼｯｸM-PRO" panose="020F0600000000000000" pitchFamily="50" charset="-128"/>
                        </a:rPr>
                        <a:t>累進税率</a:t>
                      </a:r>
                      <a:endParaRPr kumimoji="1" lang="ja-JP" altLang="en-US" sz="20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800" u="none" strike="noStrike" cap="none" normalizeH="0" baseline="0" dirty="0">
                          <a:ln>
                            <a:noFill/>
                          </a:ln>
                          <a:effectLst/>
                          <a:latin typeface="HG丸ｺﾞｼｯｸM-PRO" panose="020F0600000000000000" pitchFamily="50" charset="-128"/>
                          <a:ea typeface="HG丸ｺﾞｼｯｸM-PRO" panose="020F0600000000000000" pitchFamily="50" charset="-128"/>
                        </a:rPr>
                        <a:t>残り</a:t>
                      </a:r>
                      <a:endParaRPr kumimoji="1" lang="ja-JP" altLang="en-US" sz="18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endParaRPr>
                    </a:p>
                  </a:txBody>
                  <a:tcPr marL="9525" marR="9525" marT="9525" marB="0" anchor="ctr">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0"/>
                  </a:ext>
                </a:extLst>
              </a:tr>
              <a:tr h="1020564">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Ａ</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245</a:t>
                      </a:r>
                    </a:p>
                    <a:p>
                      <a:pPr algn="ctr" rtl="0" fontAlgn="ctr"/>
                      <a:r>
                        <a:rPr lang="en-US" altLang="ja-JP" sz="2000" b="1" u="none" strike="noStrike" dirty="0">
                          <a:effectLst/>
                        </a:rPr>
                        <a:t>(35%)</a:t>
                      </a:r>
                      <a:endParaRPr lang="en-US" altLang="ja-JP" sz="20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1"/>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Ｂ</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(20%)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200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2"/>
                  </a:ext>
                </a:extLst>
              </a:tr>
              <a:tr h="989637">
                <a:tc>
                  <a:txBody>
                    <a:bodyPr/>
                    <a:lstStyle/>
                    <a:p>
                      <a:pPr algn="ctr" rtl="0" fontAlgn="ctr"/>
                      <a:r>
                        <a:rPr lang="en-US" sz="1800" u="none" strike="noStrike" dirty="0">
                          <a:effectLst/>
                          <a:latin typeface="HG丸ｺﾞｼｯｸM-PRO" panose="020F0600000000000000" pitchFamily="50" charset="-128"/>
                          <a:ea typeface="HG丸ｺﾞｼｯｸM-PRO" panose="020F0600000000000000" pitchFamily="50" charset="-128"/>
                        </a:rPr>
                        <a:t>Ｃ</a:t>
                      </a:r>
                      <a:r>
                        <a:rPr lang="ja-JP" altLang="en-US" sz="1800" u="none" strike="noStrike" dirty="0">
                          <a:effectLst/>
                          <a:latin typeface="HG丸ｺﾞｼｯｸM-PRO" panose="020F0600000000000000" pitchFamily="50" charset="-128"/>
                          <a:ea typeface="HG丸ｺﾞｼｯｸM-PRO" panose="020F0600000000000000" pitchFamily="50" charset="-128"/>
                        </a:rPr>
                        <a:t>さん</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5</a:t>
                      </a:r>
                    </a:p>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2000" b="1" u="none" strike="noStrike" dirty="0">
                          <a:effectLst/>
                        </a:rPr>
                        <a:t>(10%)</a:t>
                      </a:r>
                      <a:endParaRPr lang="en-US" altLang="ja-JP" sz="2000" b="1" i="0" u="none" strike="noStrike" dirty="0">
                        <a:solidFill>
                          <a:srgbClr val="000000"/>
                        </a:solidFill>
                        <a:effectLst/>
                        <a:latin typeface="Calibri" panose="020F0502020204030204" pitchFamily="34" charset="0"/>
                        <a:ea typeface="+mn-ea"/>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ctr" rtl="0" fontAlgn="ctr"/>
                      <a:r>
                        <a:rPr lang="en-US" altLang="ja-JP" sz="3200" b="1" u="none" strike="noStrike" dirty="0">
                          <a:effectLst/>
                        </a:rPr>
                        <a:t>45</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lnB w="28575" cap="flat" cmpd="sng" algn="ctr">
                      <a:solidFill>
                        <a:schemeClr val="accent3">
                          <a:lumMod val="60000"/>
                          <a:lumOff val="40000"/>
                        </a:schemeClr>
                      </a:solidFill>
                      <a:prstDash val="solid"/>
                      <a:round/>
                      <a:headEnd type="none" w="med" len="med"/>
                      <a:tailEnd type="none" w="med" len="med"/>
                    </a:lnB>
                    <a:solidFill>
                      <a:srgbClr val="FBFFFB"/>
                    </a:solidFill>
                  </a:tcPr>
                </a:tc>
                <a:extLst>
                  <a:ext uri="{0D108BD9-81ED-4DB2-BD59-A6C34878D82A}">
                    <a16:rowId xmlns:a16="http://schemas.microsoft.com/office/drawing/2014/main" val="10003"/>
                  </a:ext>
                </a:extLst>
              </a:tr>
              <a:tr h="989637">
                <a:tc>
                  <a:txBody>
                    <a:bodyPr/>
                    <a:lstStyle/>
                    <a:p>
                      <a:pPr algn="ctr" rtl="0" fontAlgn="ctr"/>
                      <a:r>
                        <a:rPr lang="ja-JP" altLang="en-US" sz="1800" u="none" strike="noStrike" dirty="0">
                          <a:effectLst/>
                          <a:latin typeface="HG丸ｺﾞｼｯｸM-PRO" panose="020F0600000000000000" pitchFamily="50" charset="-128"/>
                          <a:ea typeface="HG丸ｺﾞｼｯｸM-PRO" panose="020F0600000000000000" pitchFamily="50" charset="-128"/>
                        </a:rPr>
                        <a:t>計</a:t>
                      </a:r>
                      <a:endParaRPr lang="ja-JP" altLang="en-US" sz="1800" b="1"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1,000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300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ctr" rtl="0" fontAlgn="ctr"/>
                      <a:r>
                        <a:rPr lang="en-US" altLang="ja-JP" sz="3200" b="1" u="none" strike="noStrike" dirty="0">
                          <a:effectLst/>
                        </a:rPr>
                        <a:t>700</a:t>
                      </a:r>
                      <a:endParaRPr lang="en-US" altLang="ja-JP" sz="3200" b="1" i="0" u="none" strike="noStrike" dirty="0">
                        <a:solidFill>
                          <a:srgbClr val="000000"/>
                        </a:solidFill>
                        <a:effectLst/>
                        <a:latin typeface="Calibri" panose="020F0502020204030204" pitchFamily="34" charset="0"/>
                        <a:ea typeface="ＭＳ Ｐゴシック" panose="020B0600070205080204" pitchFamily="50" charset="-128"/>
                      </a:endParaRPr>
                    </a:p>
                  </a:txBody>
                  <a:tcPr marL="9525" marR="9525" marT="9525" marB="0" anchor="ctr">
                    <a:lnT w="28575" cap="flat" cmpd="sng" algn="ctr">
                      <a:solidFill>
                        <a:schemeClr val="accent3">
                          <a:lumMod val="60000"/>
                          <a:lumOff val="40000"/>
                        </a:schemeClr>
                      </a:solidFill>
                      <a:prstDash val="solid"/>
                      <a:round/>
                      <a:headEnd type="none" w="med" len="med"/>
                      <a:tailEnd type="none" w="med" len="med"/>
                    </a:lnT>
                    <a:solidFill>
                      <a:srgbClr val="FBFFFB"/>
                    </a:solidFill>
                  </a:tcPr>
                </a:tc>
                <a:tc>
                  <a:txBody>
                    <a:bodyPr/>
                    <a:lstStyle/>
                    <a:p>
                      <a:pPr algn="l" fontAlgn="t"/>
                      <a:endParaRPr lang="ja-JP" altLang="en-US" sz="1800" b="0" i="0" u="none" strike="noStrike" dirty="0">
                        <a:solidFill>
                          <a:srgbClr val="000000"/>
                        </a:solidFill>
                        <a:effectLst/>
                        <a:latin typeface="Arial" panose="020B0604020202020204" pitchFamily="34" charset="0"/>
                        <a:ea typeface="ＭＳ Ｐゴシック" panose="020B0600070205080204" pitchFamily="50" charset="-128"/>
                      </a:endParaRPr>
                    </a:p>
                  </a:txBody>
                  <a:tcPr marL="9525" marR="9525" marT="9525" marB="0">
                    <a:lnT w="28575" cap="flat" cmpd="sng" algn="ctr">
                      <a:solidFill>
                        <a:schemeClr val="accent3">
                          <a:lumMod val="60000"/>
                          <a:lumOff val="40000"/>
                        </a:schemeClr>
                      </a:solidFill>
                      <a:prstDash val="solid"/>
                      <a:round/>
                      <a:headEnd type="none" w="med" len="med"/>
                      <a:tailEnd type="none" w="med" len="med"/>
                    </a:lnT>
                    <a:solidFill>
                      <a:srgbClr val="FBFFFB"/>
                    </a:solidFill>
                  </a:tcPr>
                </a:tc>
                <a:extLst>
                  <a:ext uri="{0D108BD9-81ED-4DB2-BD59-A6C34878D82A}">
                    <a16:rowId xmlns:a16="http://schemas.microsoft.com/office/drawing/2014/main" val="10004"/>
                  </a:ext>
                </a:extLst>
              </a:tr>
            </a:tbl>
          </a:graphicData>
        </a:graphic>
      </p:graphicFrame>
      <p:sp>
        <p:nvSpPr>
          <p:cNvPr id="10" name="円形吹き出し 9"/>
          <p:cNvSpPr/>
          <p:nvPr/>
        </p:nvSpPr>
        <p:spPr>
          <a:xfrm>
            <a:off x="6634163" y="4565650"/>
            <a:ext cx="1973262" cy="738188"/>
          </a:xfrm>
          <a:prstGeom prst="wedgeEllipseCallout">
            <a:avLst>
              <a:gd name="adj1" fmla="val -65170"/>
              <a:gd name="adj2" fmla="val -1294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18469" name="Picture 4" descr="照れている男性会社員のイラスト"/>
          <p:cNvPicPr>
            <a:picLocks noChangeAspect="1" noChangeArrowheads="1"/>
          </p:cNvPicPr>
          <p:nvPr/>
        </p:nvPicPr>
        <p:blipFill>
          <a:blip r:embed="rId2"/>
          <a:srcRect/>
          <a:stretch>
            <a:fillRect/>
          </a:stretch>
        </p:blipFill>
        <p:spPr bwMode="auto">
          <a:xfrm>
            <a:off x="5481638" y="4497483"/>
            <a:ext cx="919999" cy="936000"/>
          </a:xfrm>
          <a:prstGeom prst="rect">
            <a:avLst/>
          </a:prstGeom>
          <a:noFill/>
          <a:ln w="9525">
            <a:noFill/>
            <a:miter lim="800000"/>
            <a:headEnd/>
            <a:tailEnd/>
          </a:ln>
        </p:spPr>
      </p:pic>
      <p:pic>
        <p:nvPicPr>
          <p:cNvPr id="2050" name="Picture 2" descr="考え事をしている女性会社員のイラスト"/>
          <p:cNvPicPr>
            <a:picLocks noChangeAspect="1" noChangeArrowheads="1"/>
          </p:cNvPicPr>
          <p:nvPr/>
        </p:nvPicPr>
        <p:blipFill>
          <a:blip r:embed="rId3"/>
          <a:srcRect/>
          <a:stretch>
            <a:fillRect/>
          </a:stretch>
        </p:blipFill>
        <p:spPr bwMode="auto">
          <a:xfrm>
            <a:off x="5410199" y="2484533"/>
            <a:ext cx="942496" cy="972000"/>
          </a:xfrm>
          <a:prstGeom prst="rect">
            <a:avLst/>
          </a:prstGeom>
          <a:noFill/>
          <a:ln w="9525">
            <a:noFill/>
            <a:miter lim="800000"/>
            <a:headEnd/>
            <a:tailEnd/>
          </a:ln>
        </p:spPr>
      </p:pic>
      <p:pic>
        <p:nvPicPr>
          <p:cNvPr id="1026" name="Picture 2" descr="にやけている女性会社員のイラスト"/>
          <p:cNvPicPr>
            <a:picLocks noChangeAspect="1" noChangeArrowheads="1"/>
          </p:cNvPicPr>
          <p:nvPr/>
        </p:nvPicPr>
        <p:blipFill>
          <a:blip r:embed="rId4"/>
          <a:srcRect/>
          <a:stretch>
            <a:fillRect/>
          </a:stretch>
        </p:blipFill>
        <p:spPr bwMode="auto">
          <a:xfrm>
            <a:off x="5481637" y="3510153"/>
            <a:ext cx="909540" cy="936000"/>
          </a:xfrm>
          <a:prstGeom prst="rect">
            <a:avLst/>
          </a:prstGeom>
          <a:noFill/>
          <a:ln w="9525">
            <a:noFill/>
            <a:miter lim="800000"/>
            <a:headEnd/>
            <a:tailEnd/>
          </a:ln>
        </p:spPr>
      </p:pic>
      <p:sp>
        <p:nvSpPr>
          <p:cNvPr id="9" name="円形吹き出し 8"/>
          <p:cNvSpPr/>
          <p:nvPr/>
        </p:nvSpPr>
        <p:spPr>
          <a:xfrm>
            <a:off x="6634163" y="3621088"/>
            <a:ext cx="1873250" cy="738187"/>
          </a:xfrm>
          <a:prstGeom prst="wedgeEllipseCallout">
            <a:avLst>
              <a:gd name="adj1" fmla="val -67693"/>
              <a:gd name="adj2" fmla="val -9963"/>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11" name="円形吹き出し 10"/>
          <p:cNvSpPr/>
          <p:nvPr/>
        </p:nvSpPr>
        <p:spPr>
          <a:xfrm>
            <a:off x="6524625" y="2565400"/>
            <a:ext cx="2082800" cy="723483"/>
          </a:xfrm>
          <a:prstGeom prst="wedgeEllipseCallout">
            <a:avLst>
              <a:gd name="adj1" fmla="val -63097"/>
              <a:gd name="adj2" fmla="val -840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latin typeface="HG丸ｺﾞｼｯｸM-PRO" panose="020F0600000000000000" pitchFamily="50" charset="-128"/>
              <a:ea typeface="HG丸ｺﾞｼｯｸM-PRO" panose="020F0600000000000000" pitchFamily="50" charset="-128"/>
            </a:endParaRPr>
          </a:p>
        </p:txBody>
      </p:sp>
      <p:sp>
        <p:nvSpPr>
          <p:cNvPr id="12" name="テキスト ボックス 11"/>
          <p:cNvSpPr txBox="1">
            <a:spLocks noChangeArrowheads="1"/>
          </p:cNvSpPr>
          <p:nvPr/>
        </p:nvSpPr>
        <p:spPr bwMode="auto">
          <a:xfrm>
            <a:off x="6602795" y="2731458"/>
            <a:ext cx="2133580"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しょうがないか！</a:t>
            </a:r>
          </a:p>
        </p:txBody>
      </p:sp>
      <p:sp>
        <p:nvSpPr>
          <p:cNvPr id="13" name="テキスト ボックス 8"/>
          <p:cNvSpPr txBox="1">
            <a:spLocks noChangeArrowheads="1"/>
          </p:cNvSpPr>
          <p:nvPr/>
        </p:nvSpPr>
        <p:spPr bwMode="auto">
          <a:xfrm>
            <a:off x="6707188" y="3784600"/>
            <a:ext cx="1800225" cy="369332"/>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これは公平ね！</a:t>
            </a:r>
          </a:p>
        </p:txBody>
      </p:sp>
      <p:sp>
        <p:nvSpPr>
          <p:cNvPr id="1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④負担する能力に応じて集める</a:t>
            </a:r>
          </a:p>
        </p:txBody>
      </p:sp>
      <p:sp>
        <p:nvSpPr>
          <p:cNvPr id="18467" name="テキスト ボックス 8"/>
          <p:cNvSpPr txBox="1">
            <a:spLocks noChangeArrowheads="1"/>
          </p:cNvSpPr>
          <p:nvPr/>
        </p:nvSpPr>
        <p:spPr bwMode="auto">
          <a:xfrm>
            <a:off x="6638924" y="4749800"/>
            <a:ext cx="2174569" cy="369332"/>
          </a:xfrm>
          <a:prstGeom prst="rect">
            <a:avLst/>
          </a:prstGeom>
          <a:noFill/>
          <a:ln w="9525">
            <a:noFill/>
            <a:miter lim="800000"/>
            <a:headEnd/>
            <a:tailEnd/>
          </a:ln>
        </p:spPr>
        <p:txBody>
          <a:bodyPr wrap="square">
            <a:spAutoFit/>
          </a:bodyPr>
          <a:lstStyle/>
          <a:p>
            <a:r>
              <a:rPr lang="ja-JP" altLang="en-US" dirty="0">
                <a:latin typeface="HG丸ｺﾞｼｯｸM-PRO" panose="020F0600000000000000" pitchFamily="50" charset="-128"/>
                <a:ea typeface="HG丸ｺﾞｼｯｸM-PRO" panose="020F0600000000000000" pitchFamily="50" charset="-128"/>
              </a:rPr>
              <a:t>これなら払える！</a:t>
            </a:r>
          </a:p>
        </p:txBody>
      </p:sp>
    </p:spTree>
    <p:extLst>
      <p:ext uri="{BB962C8B-B14F-4D97-AF65-F5344CB8AC3E}">
        <p14:creationId xmlns:p14="http://schemas.microsoft.com/office/powerpoint/2010/main" val="319971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2000"/>
                                        <p:tgtEl>
                                          <p:spTgt spid="102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8469"/>
                                        </p:tgtEl>
                                        <p:attrNameLst>
                                          <p:attrName>style.visibility</p:attrName>
                                        </p:attrNameLst>
                                      </p:cBhvr>
                                      <p:to>
                                        <p:strVal val="visible"/>
                                      </p:to>
                                    </p:set>
                                    <p:animEffect transition="in" filter="fade">
                                      <p:cBhvr>
                                        <p:cTn id="34" dur="2000"/>
                                        <p:tgtEl>
                                          <p:spTgt spid="1846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467"/>
                                        </p:tgtEl>
                                        <p:attrNameLst>
                                          <p:attrName>style.visibility</p:attrName>
                                        </p:attrNameLst>
                                      </p:cBhvr>
                                      <p:to>
                                        <p:strVal val="visible"/>
                                      </p:to>
                                    </p:set>
                                    <p:animEffect transition="in" filter="fade">
                                      <p:cBhvr>
                                        <p:cTn id="40" dur="2000"/>
                                        <p:tgtEl>
                                          <p:spTgt spid="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1" grpId="0" animBg="1"/>
      <p:bldP spid="12" grpId="0"/>
      <p:bldP spid="13" grpId="0"/>
      <p:bldP spid="1846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2900129" y="2140401"/>
            <a:ext cx="6243870" cy="3108543"/>
          </a:xfrm>
          <a:prstGeom prst="rect">
            <a:avLst/>
          </a:prstGeom>
          <a:noFill/>
          <a:ln w="9525">
            <a:noFill/>
            <a:miter lim="800000"/>
            <a:headEnd/>
            <a:tailEnd/>
          </a:ln>
        </p:spPr>
        <p:txBody>
          <a:bodyPr wrap="square">
            <a:spAutoFit/>
          </a:bodyPr>
          <a:lstStyle/>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①みんなから同じ金額を集める方法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②特定の人が全額負担する方法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③みんなから同じ率で集める方法</a:t>
            </a:r>
            <a:endParaRPr lang="en-US" altLang="ja-JP" sz="2800" b="1" dirty="0">
              <a:latin typeface="HG丸ｺﾞｼｯｸM-PRO" panose="020F0600000000000000" pitchFamily="50" charset="-128"/>
              <a:ea typeface="HG丸ｺﾞｼｯｸM-PRO" panose="020F0600000000000000" pitchFamily="50" charset="-128"/>
            </a:endParaRPr>
          </a:p>
          <a:p>
            <a:pPr>
              <a:lnSpc>
                <a:spcPct val="150000"/>
              </a:lnSpc>
            </a:pPr>
            <a:r>
              <a:rPr lang="ja-JP" altLang="en-US" sz="2800" b="1" dirty="0">
                <a:latin typeface="HG丸ｺﾞｼｯｸM-PRO" panose="020F0600000000000000" pitchFamily="50" charset="-128"/>
                <a:ea typeface="HG丸ｺﾞｼｯｸM-PRO" panose="020F0600000000000000" pitchFamily="50" charset="-128"/>
              </a:rPr>
              <a:t>④負担する能力に応じて集める方法</a:t>
            </a:r>
            <a:endParaRPr lang="en-US" altLang="ja-JP" sz="2800" b="1" dirty="0">
              <a:latin typeface="HG丸ｺﾞｼｯｸM-PRO" panose="020F0600000000000000" pitchFamily="50" charset="-128"/>
              <a:ea typeface="HG丸ｺﾞｼｯｸM-PRO" panose="020F0600000000000000" pitchFamily="50" charset="-128"/>
            </a:endParaRPr>
          </a:p>
          <a:p>
            <a:endParaRPr lang="ja-JP" altLang="en-US" sz="2800" dirty="0">
              <a:latin typeface="HG丸ｺﾞｼｯｸM-PRO" panose="020F0600000000000000" pitchFamily="50" charset="-128"/>
              <a:ea typeface="HG丸ｺﾞｼｯｸM-PRO" panose="020F0600000000000000" pitchFamily="50" charset="-128"/>
            </a:endParaRPr>
          </a:p>
        </p:txBody>
      </p:sp>
      <p:pic>
        <p:nvPicPr>
          <p:cNvPr id="9"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8302" y="1981129"/>
            <a:ext cx="2701827" cy="2884512"/>
          </a:xfrm>
          <a:prstGeom prst="rect">
            <a:avLst/>
          </a:prstGeom>
          <a:noFill/>
          <a:ln w="9525">
            <a:noFill/>
            <a:miter lim="800000"/>
            <a:headEnd/>
            <a:tailEnd/>
          </a:ln>
        </p:spPr>
      </p:pic>
      <p:sp>
        <p:nvSpPr>
          <p:cNvPr id="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どれが公平な集め方？</a:t>
            </a:r>
          </a:p>
        </p:txBody>
      </p:sp>
    </p:spTree>
    <p:extLst>
      <p:ext uri="{BB962C8B-B14F-4D97-AF65-F5344CB8AC3E}">
        <p14:creationId xmlns:p14="http://schemas.microsoft.com/office/powerpoint/2010/main" val="152894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blinds(horizontal)">
                                      <p:cBhvr>
                                        <p:cTn id="13" dur="1000"/>
                                        <p:tgtEl>
                                          <p:spTgt spid="1434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4340">
                                            <p:txEl>
                                              <p:pRg st="1" end="1"/>
                                            </p:txEl>
                                          </p:spTgt>
                                        </p:tgtEl>
                                        <p:attrNameLst>
                                          <p:attrName>style.visibility</p:attrName>
                                        </p:attrNameLst>
                                      </p:cBhvr>
                                      <p:to>
                                        <p:strVal val="visible"/>
                                      </p:to>
                                    </p:set>
                                    <p:animEffect transition="in" filter="blinds(horizontal)">
                                      <p:cBhvr>
                                        <p:cTn id="18" dur="1000"/>
                                        <p:tgtEl>
                                          <p:spTgt spid="14340">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3" dur="1000"/>
                                        <p:tgtEl>
                                          <p:spTgt spid="1434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8" dur="1000"/>
                                        <p:tgtEl>
                                          <p:spTgt spid="1434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55599" y="120963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p:cNvSpPr/>
          <p:nvPr/>
        </p:nvSpPr>
        <p:spPr>
          <a:xfrm>
            <a:off x="355599" y="270690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p:cNvSpPr/>
          <p:nvPr/>
        </p:nvSpPr>
        <p:spPr>
          <a:xfrm>
            <a:off x="355599" y="406062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p:cNvSpPr/>
          <p:nvPr/>
        </p:nvSpPr>
        <p:spPr>
          <a:xfrm>
            <a:off x="355599" y="5407062"/>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cxnSp>
        <p:nvCxnSpPr>
          <p:cNvPr id="11" name="直線コネクタ 10"/>
          <p:cNvCxnSpPr/>
          <p:nvPr/>
        </p:nvCxnSpPr>
        <p:spPr>
          <a:xfrm>
            <a:off x="355599" y="1589413"/>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55599" y="3068088"/>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55599" y="4421901"/>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5599" y="5768713"/>
            <a:ext cx="8432800" cy="0"/>
          </a:xfrm>
          <a:prstGeom prst="line">
            <a:avLst/>
          </a:prstGeom>
          <a:solidFill>
            <a:srgbClr val="0070C0"/>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いろいろ組み合わせたら公平かな？</a:t>
            </a:r>
          </a:p>
        </p:txBody>
      </p:sp>
      <p:sp>
        <p:nvSpPr>
          <p:cNvPr id="34" name="1 つの角を切り取った四角形 33"/>
          <p:cNvSpPr/>
          <p:nvPr/>
        </p:nvSpPr>
        <p:spPr>
          <a:xfrm>
            <a:off x="569211" y="1731915"/>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504" y="1799506"/>
            <a:ext cx="626683" cy="659667"/>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グループ化 36"/>
          <p:cNvGrpSpPr/>
          <p:nvPr/>
        </p:nvGrpSpPr>
        <p:grpSpPr>
          <a:xfrm>
            <a:off x="569211" y="3225686"/>
            <a:ext cx="1887550" cy="688832"/>
            <a:chOff x="6672555" y="1789964"/>
            <a:chExt cx="1887550" cy="688832"/>
          </a:xfrm>
        </p:grpSpPr>
        <p:sp>
          <p:nvSpPr>
            <p:cNvPr id="38" name="1 つの角を切り取った四角形 37"/>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2612172" y="3225686"/>
            <a:ext cx="1887550" cy="688831"/>
            <a:chOff x="6672555" y="1789964"/>
            <a:chExt cx="1887550" cy="688831"/>
          </a:xfrm>
        </p:grpSpPr>
        <p:sp>
          <p:nvSpPr>
            <p:cNvPr id="41" name="1 つの角を切り取った四角形 40"/>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p:cNvGrpSpPr/>
          <p:nvPr/>
        </p:nvGrpSpPr>
        <p:grpSpPr>
          <a:xfrm>
            <a:off x="6679086" y="3225686"/>
            <a:ext cx="1887550" cy="688831"/>
            <a:chOff x="6672555" y="1789964"/>
            <a:chExt cx="1887550" cy="688831"/>
          </a:xfrm>
        </p:grpSpPr>
        <p:sp>
          <p:nvSpPr>
            <p:cNvPr id="44" name="1 つの角を切り取った四角形 43"/>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4640812" y="3224291"/>
            <a:ext cx="1887550" cy="681802"/>
            <a:chOff x="6990209" y="3139214"/>
            <a:chExt cx="1887550" cy="681802"/>
          </a:xfrm>
        </p:grpSpPr>
        <p:sp>
          <p:nvSpPr>
            <p:cNvPr id="47" name="1 つの角を切り取った四角形 46"/>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p:cNvGrpSpPr/>
          <p:nvPr/>
        </p:nvGrpSpPr>
        <p:grpSpPr>
          <a:xfrm>
            <a:off x="583175" y="4580043"/>
            <a:ext cx="1887550" cy="689550"/>
            <a:chOff x="6672555" y="1789246"/>
            <a:chExt cx="1887550" cy="689550"/>
          </a:xfrm>
        </p:grpSpPr>
        <p:sp>
          <p:nvSpPr>
            <p:cNvPr id="52" name="1 つの角を切り取った四角形 51"/>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p:cNvGrpSpPr/>
          <p:nvPr/>
        </p:nvGrpSpPr>
        <p:grpSpPr>
          <a:xfrm>
            <a:off x="569211" y="5935118"/>
            <a:ext cx="1887550" cy="697502"/>
            <a:chOff x="6672555" y="1789246"/>
            <a:chExt cx="1887550" cy="697502"/>
          </a:xfrm>
        </p:grpSpPr>
        <p:sp>
          <p:nvSpPr>
            <p:cNvPr id="55" name="1 つの角を切り取った四角形 54"/>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p:cNvGrpSpPr/>
          <p:nvPr/>
        </p:nvGrpSpPr>
        <p:grpSpPr>
          <a:xfrm>
            <a:off x="2612172" y="5935118"/>
            <a:ext cx="1887550" cy="696354"/>
            <a:chOff x="6672555" y="1782442"/>
            <a:chExt cx="1887550" cy="696354"/>
          </a:xfrm>
        </p:grpSpPr>
        <p:sp>
          <p:nvSpPr>
            <p:cNvPr id="58" name="1 つの角を切り取った四角形 57"/>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4649118" y="5935118"/>
            <a:ext cx="1887550" cy="689550"/>
            <a:chOff x="6672555" y="1789246"/>
            <a:chExt cx="1887550" cy="689550"/>
          </a:xfrm>
        </p:grpSpPr>
        <p:sp>
          <p:nvSpPr>
            <p:cNvPr id="61" name="1 つの角を切り取った四角形 60"/>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テキスト ボックス 49">
            <a:extLst>
              <a:ext uri="{FF2B5EF4-FFF2-40B4-BE49-F238E27FC236}">
                <a16:creationId xmlns:a16="http://schemas.microsoft.com/office/drawing/2014/main" id="{92E9BA46-C474-44D0-8A60-4813416BA70F}"/>
              </a:ext>
            </a:extLst>
          </p:cNvPr>
          <p:cNvSpPr txBox="1"/>
          <p:nvPr/>
        </p:nvSpPr>
        <p:spPr>
          <a:xfrm>
            <a:off x="1464314" y="1936521"/>
            <a:ext cx="312906" cy="246221"/>
          </a:xfrm>
          <a:prstGeom prst="rect">
            <a:avLst/>
          </a:prstGeom>
          <a:noFill/>
        </p:spPr>
        <p:txBody>
          <a:bodyPr wrap="none" rtlCol="0">
            <a:spAutoFit/>
          </a:bodyPr>
          <a:lstStyle/>
          <a:p>
            <a:r>
              <a:rPr kumimoji="1" lang="en-US" altLang="ja-JP" sz="1000" dirty="0"/>
              <a:t>※</a:t>
            </a:r>
            <a:endParaRPr kumimoji="1" lang="ja-JP" altLang="en-US" sz="1000" dirty="0"/>
          </a:p>
        </p:txBody>
      </p:sp>
      <p:sp>
        <p:nvSpPr>
          <p:cNvPr id="70" name="1 つの角を切り取った四角形 37">
            <a:extLst>
              <a:ext uri="{FF2B5EF4-FFF2-40B4-BE49-F238E27FC236}">
                <a16:creationId xmlns:a16="http://schemas.microsoft.com/office/drawing/2014/main" id="{256A50EE-562D-4F47-8B5E-558757AFFCFF}"/>
              </a:ext>
            </a:extLst>
          </p:cNvPr>
          <p:cNvSpPr/>
          <p:nvPr/>
        </p:nvSpPr>
        <p:spPr>
          <a:xfrm>
            <a:off x="2612172" y="1730092"/>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900" dirty="0">
                <a:latin typeface="HG丸ｺﾞｼｯｸM-PRO" panose="020F0600000000000000" pitchFamily="50" charset="-128"/>
                <a:ea typeface="HG丸ｺﾞｼｯｸM-PRO" panose="020F0600000000000000" pitchFamily="50" charset="-128"/>
              </a:rPr>
              <a:t>しんりんかんきょう</a:t>
            </a:r>
            <a:r>
              <a:rPr kumimoji="1" lang="ja-JP" altLang="en-US" sz="900" dirty="0">
                <a:latin typeface="HG丸ｺﾞｼｯｸM-PRO" panose="020F0600000000000000" pitchFamily="50" charset="-128"/>
                <a:ea typeface="HG丸ｺﾞｼｯｸM-PRO" panose="020F0600000000000000" pitchFamily="50" charset="-128"/>
              </a:rPr>
              <a:t>ぜい</a:t>
            </a:r>
            <a:endParaRPr kumimoji="1" lang="en-US" altLang="ja-JP" sz="9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森林環境税</a:t>
            </a:r>
          </a:p>
        </p:txBody>
      </p:sp>
      <p:pic>
        <p:nvPicPr>
          <p:cNvPr id="10" name="図 9">
            <a:extLst>
              <a:ext uri="{FF2B5EF4-FFF2-40B4-BE49-F238E27FC236}">
                <a16:creationId xmlns:a16="http://schemas.microsoft.com/office/drawing/2014/main" id="{A0D0E5B5-C452-4D50-AF87-5A1858C826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020116" y="1829526"/>
            <a:ext cx="387322" cy="595880"/>
          </a:xfrm>
          <a:prstGeom prst="rect">
            <a:avLst/>
          </a:prstGeom>
        </p:spPr>
      </p:pic>
      <p:sp>
        <p:nvSpPr>
          <p:cNvPr id="68" name="テキスト ボックス 67">
            <a:extLst>
              <a:ext uri="{FF2B5EF4-FFF2-40B4-BE49-F238E27FC236}">
                <a16:creationId xmlns:a16="http://schemas.microsoft.com/office/drawing/2014/main" id="{8AF247AF-D7F2-488C-81DE-77F6B9B8821C}"/>
              </a:ext>
            </a:extLst>
          </p:cNvPr>
          <p:cNvSpPr txBox="1"/>
          <p:nvPr/>
        </p:nvSpPr>
        <p:spPr>
          <a:xfrm>
            <a:off x="344461" y="2464625"/>
            <a:ext cx="5569153" cy="261610"/>
          </a:xfrm>
          <a:prstGeom prst="rect">
            <a:avLst/>
          </a:prstGeom>
          <a:noFill/>
        </p:spPr>
        <p:txBody>
          <a:bodyPr wrap="none" rtlCol="0">
            <a:spAutoFit/>
          </a:bodyPr>
          <a:lstStyle/>
          <a:p>
            <a:r>
              <a:rPr kumimoji="1" lang="en-US" altLang="ja-JP" sz="1100" dirty="0"/>
              <a:t>※</a:t>
            </a:r>
            <a:r>
              <a:rPr kumimoji="1" lang="ja-JP" altLang="en-US" sz="1100" dirty="0"/>
              <a:t>同じ金額の</a:t>
            </a:r>
            <a:r>
              <a:rPr lang="ja-JP" altLang="en-US" sz="1100" dirty="0"/>
              <a:t>同じ</a:t>
            </a:r>
            <a:r>
              <a:rPr kumimoji="1" lang="ja-JP" altLang="en-US" sz="1100" dirty="0"/>
              <a:t>商品を買った人はどんな人でも同額の消費税を負担するという意味です。</a:t>
            </a:r>
          </a:p>
        </p:txBody>
      </p:sp>
    </p:spTree>
    <p:extLst>
      <p:ext uri="{BB962C8B-B14F-4D97-AF65-F5344CB8AC3E}">
        <p14:creationId xmlns:p14="http://schemas.microsoft.com/office/powerpoint/2010/main" val="148619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randombar(horizontal)">
                                      <p:cBhvr>
                                        <p:cTn id="11" dur="500"/>
                                        <p:tgtEl>
                                          <p:spTgt spid="4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randombar(horizont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par>
                                <p:cTn id="25" presetID="10" presetClass="exit" presetSubtype="0" fill="hold" nodeType="withEffect">
                                  <p:stCondLst>
                                    <p:cond delay="0"/>
                                  </p:stCondLst>
                                  <p:childTnLst>
                                    <p:animEffect transition="out" filter="fade">
                                      <p:cBhvr>
                                        <p:cTn id="26" dur="500"/>
                                        <p:tgtEl>
                                          <p:spTgt spid="37"/>
                                        </p:tgtEl>
                                      </p:cBhvr>
                                    </p:animEffect>
                                    <p:set>
                                      <p:cBhvr>
                                        <p:cTn id="27" dur="1" fill="hold">
                                          <p:stCondLst>
                                            <p:cond delay="499"/>
                                          </p:stCondLst>
                                        </p:cTn>
                                        <p:tgtEl>
                                          <p:spTgt spid="37"/>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40"/>
                                        </p:tgtEl>
                                      </p:cBhvr>
                                    </p:animEffect>
                                    <p:set>
                                      <p:cBhvr>
                                        <p:cTn id="30" dur="1" fill="hold">
                                          <p:stCondLst>
                                            <p:cond delay="499"/>
                                          </p:stCondLst>
                                        </p:cTn>
                                        <p:tgtEl>
                                          <p:spTgt spid="40"/>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43"/>
                                        </p:tgtEl>
                                      </p:cBhvr>
                                    </p:animEffect>
                                    <p:set>
                                      <p:cBhvr>
                                        <p:cTn id="36" dur="1" fill="hold">
                                          <p:stCondLst>
                                            <p:cond delay="499"/>
                                          </p:stCondLst>
                                        </p:cTn>
                                        <p:tgtEl>
                                          <p:spTgt spid="43"/>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randombar(horizontal)">
                                      <p:cBhvr>
                                        <p:cTn id="41" dur="500"/>
                                        <p:tgtEl>
                                          <p:spTgt spid="54"/>
                                        </p:tgtEl>
                                      </p:cBhvr>
                                    </p:animEffect>
                                  </p:childTnLst>
                                </p:cTn>
                              </p:par>
                              <p:par>
                                <p:cTn id="42" presetID="10" presetClass="exit" presetSubtype="0" fill="hold" nodeType="withEffect">
                                  <p:stCondLst>
                                    <p:cond delay="0"/>
                                  </p:stCondLst>
                                  <p:childTnLst>
                                    <p:animEffect transition="out" filter="fade">
                                      <p:cBhvr>
                                        <p:cTn id="43" dur="500"/>
                                        <p:tgtEl>
                                          <p:spTgt spid="51"/>
                                        </p:tgtEl>
                                      </p:cBhvr>
                                    </p:animEffect>
                                    <p:set>
                                      <p:cBhvr>
                                        <p:cTn id="44" dur="1" fill="hold">
                                          <p:stCondLst>
                                            <p:cond delay="499"/>
                                          </p:stCondLst>
                                        </p:cTn>
                                        <p:tgtEl>
                                          <p:spTgt spid="51"/>
                                        </p:tgtEl>
                                        <p:attrNameLst>
                                          <p:attrName>style.visibility</p:attrName>
                                        </p:attrNameLst>
                                      </p:cBhvr>
                                      <p:to>
                                        <p:strVal val="hidden"/>
                                      </p:to>
                                    </p:set>
                                  </p:childTnLst>
                                </p:cTn>
                              </p:par>
                            </p:childTnLst>
                          </p:cTn>
                        </p:par>
                        <p:par>
                          <p:cTn id="45" fill="hold">
                            <p:stCondLst>
                              <p:cond delay="500"/>
                            </p:stCondLst>
                            <p:childTnLst>
                              <p:par>
                                <p:cTn id="46" presetID="14" presetClass="entr" presetSubtype="10"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Effect transition="in" filter="randombar(horizontal)">
                                      <p:cBhvr>
                                        <p:cTn id="48" dur="500"/>
                                        <p:tgtEl>
                                          <p:spTgt spid="57"/>
                                        </p:tgtEl>
                                      </p:cBhvr>
                                    </p:animEffect>
                                  </p:childTnLst>
                                </p:cTn>
                              </p:par>
                            </p:childTnLst>
                          </p:cTn>
                        </p:par>
                        <p:par>
                          <p:cTn id="49" fill="hold">
                            <p:stCondLst>
                              <p:cond delay="1000"/>
                            </p:stCondLst>
                            <p:childTnLst>
                              <p:par>
                                <p:cTn id="50" presetID="14" presetClass="entr" presetSubtype="10" fill="hold" nodeType="afterEffect">
                                  <p:stCondLst>
                                    <p:cond delay="0"/>
                                  </p:stCondLst>
                                  <p:childTnLst>
                                    <p:set>
                                      <p:cBhvr>
                                        <p:cTn id="51" dur="1" fill="hold">
                                          <p:stCondLst>
                                            <p:cond delay="0"/>
                                          </p:stCondLst>
                                        </p:cTn>
                                        <p:tgtEl>
                                          <p:spTgt spid="60"/>
                                        </p:tgtEl>
                                        <p:attrNameLst>
                                          <p:attrName>style.visibility</p:attrName>
                                        </p:attrNameLst>
                                      </p:cBhvr>
                                      <p:to>
                                        <p:strVal val="visible"/>
                                      </p:to>
                                    </p:set>
                                    <p:animEffect transition="in" filter="randombar(horizontal)">
                                      <p:cBhvr>
                                        <p:cTn id="52" dur="500"/>
                                        <p:tgtEl>
                                          <p:spTgt spid="60"/>
                                        </p:tgtEl>
                                      </p:cBhvr>
                                    </p:animEffect>
                                  </p:childTnLst>
                                </p:cTn>
                              </p:par>
                              <p:par>
                                <p:cTn id="53" presetID="10" presetClass="entr" presetSubtype="0" fill="hold"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par>
                                <p:cTn id="56" presetID="10" presetClass="entr" presetSubtype="0" fill="hold"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fade">
                                      <p:cBhvr>
                                        <p:cTn id="58" dur="500"/>
                                        <p:tgtEl>
                                          <p:spTgt spid="40"/>
                                        </p:tgtEl>
                                      </p:cBhvr>
                                    </p:animEffect>
                                  </p:childTnLst>
                                </p:cTn>
                              </p:par>
                              <p:par>
                                <p:cTn id="59" presetID="10"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childTnLst>
                                </p:cTn>
                              </p:par>
                              <p:par>
                                <p:cTn id="62" presetID="10" presetClass="entr" presetSubtype="0"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fade">
                                      <p:cBhvr>
                                        <p:cTn id="64" dur="500"/>
                                        <p:tgtEl>
                                          <p:spTgt spid="43"/>
                                        </p:tgtEl>
                                      </p:cBhvr>
                                    </p:animEffect>
                                  </p:childTnLst>
                                </p:cTn>
                              </p:par>
                              <p:par>
                                <p:cTn id="65" presetID="10" presetClass="entr" presetSubtype="0" fill="hold"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税金の使い方</a:t>
            </a:r>
          </a:p>
        </p:txBody>
      </p:sp>
      <p:sp>
        <p:nvSpPr>
          <p:cNvPr id="5" name="サブタイトル 2"/>
          <p:cNvSpPr txBox="1">
            <a:spLocks/>
          </p:cNvSpPr>
          <p:nvPr/>
        </p:nvSpPr>
        <p:spPr bwMode="auto">
          <a:xfrm>
            <a:off x="-1" y="2336487"/>
            <a:ext cx="9143999" cy="3145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7200" dirty="0">
                <a:solidFill>
                  <a:schemeClr val="tx1"/>
                </a:solidFill>
                <a:latin typeface="HG丸ｺﾞｼｯｸM-PRO" panose="020F0600000000000000" pitchFamily="50" charset="-128"/>
                <a:ea typeface="HG丸ｺﾞｼｯｸM-PRO" panose="020F0600000000000000" pitchFamily="50" charset="-128"/>
              </a:rPr>
              <a:t>キーワードは今度も</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r>
              <a:rPr lang="ja-JP" altLang="en-US" sz="11500" b="1" dirty="0">
                <a:solidFill>
                  <a:srgbClr val="FF0000"/>
                </a:solidFill>
                <a:latin typeface="ＭＳ ゴシック" panose="020B0609070205080204" pitchFamily="49" charset="-128"/>
                <a:ea typeface="ＭＳ ゴシック" panose="020B0609070205080204" pitchFamily="49" charset="-128"/>
              </a:rPr>
              <a:t>公平</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12399992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テキスト ボックス 6"/>
          <p:cNvSpPr txBox="1">
            <a:spLocks noChangeArrowheads="1"/>
          </p:cNvSpPr>
          <p:nvPr/>
        </p:nvSpPr>
        <p:spPr bwMode="auto">
          <a:xfrm>
            <a:off x="1352812" y="1493561"/>
            <a:ext cx="7020015" cy="3421449"/>
          </a:xfrm>
          <a:prstGeom prst="rect">
            <a:avLst/>
          </a:prstGeom>
          <a:noFill/>
          <a:ln w="9525">
            <a:noFill/>
            <a:miter lim="800000"/>
            <a:headEnd/>
            <a:tailEnd/>
          </a:ln>
        </p:spPr>
        <p:txBody>
          <a:bodyPr wrap="square">
            <a:spAutoFit/>
          </a:bodyPr>
          <a:lstStyle/>
          <a:p>
            <a:pPr>
              <a:lnSpc>
                <a:spcPts val="3300"/>
              </a:lnSpc>
            </a:pPr>
            <a:r>
              <a:rPr lang="ja-JP" altLang="en-US" sz="2800" b="1" dirty="0">
                <a:latin typeface="HG丸ｺﾞｼｯｸM-PRO" panose="020F0600000000000000" pitchFamily="50" charset="-128"/>
                <a:ea typeface="HG丸ｺﾞｼｯｸM-PRO" panose="020F0600000000000000" pitchFamily="50" charset="-128"/>
              </a:rPr>
              <a:t>どうやったら、公平に使えるかな？</a:t>
            </a:r>
            <a:endParaRPr lang="en-US" altLang="ja-JP" sz="2800" b="1" dirty="0">
              <a:latin typeface="HG丸ｺﾞｼｯｸM-PRO" panose="020F0600000000000000" pitchFamily="50" charset="-128"/>
              <a:ea typeface="HG丸ｺﾞｼｯｸM-PRO" panose="020F0600000000000000" pitchFamily="50" charset="-128"/>
            </a:endParaRPr>
          </a:p>
          <a:p>
            <a:pPr>
              <a:lnSpc>
                <a:spcPts val="3300"/>
              </a:lnSpc>
            </a:pPr>
            <a:endParaRPr lang="en-US" altLang="ja-JP" sz="2800" b="1" dirty="0">
              <a:latin typeface="HG丸ｺﾞｼｯｸM-PRO" panose="020F0600000000000000" pitchFamily="50" charset="-128"/>
              <a:ea typeface="HG丸ｺﾞｼｯｸM-PRO" panose="020F0600000000000000" pitchFamily="50" charset="-128"/>
            </a:endParaRP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・豊かな生活のため？</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・健康に生きるため？</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・文化的に暮らせるように？</a:t>
            </a:r>
          </a:p>
          <a:p>
            <a:pPr>
              <a:lnSpc>
                <a:spcPts val="4300"/>
              </a:lnSpc>
            </a:pPr>
            <a:r>
              <a:rPr lang="ja-JP" altLang="en-US" sz="2800" b="1" dirty="0">
                <a:latin typeface="HG丸ｺﾞｼｯｸM-PRO" panose="020F0600000000000000" pitchFamily="50" charset="-128"/>
                <a:ea typeface="HG丸ｺﾞｼｯｸM-PRO" panose="020F0600000000000000" pitchFamily="50" charset="-128"/>
              </a:rPr>
              <a:t>　　　　　・安心して暮らせるように？</a:t>
            </a:r>
          </a:p>
          <a:p>
            <a:endParaRPr lang="ja-JP" altLang="en-US" dirty="0">
              <a:latin typeface="HG丸ｺﾞｼｯｸM-PRO" panose="020F0600000000000000" pitchFamily="50" charset="-128"/>
              <a:ea typeface="HG丸ｺﾞｼｯｸM-PRO" panose="020F0600000000000000" pitchFamily="50" charset="-128"/>
            </a:endParaRPr>
          </a:p>
        </p:txBody>
      </p:sp>
      <p:sp>
        <p:nvSpPr>
          <p:cNvPr id="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公平に使うって？</a:t>
            </a:r>
          </a:p>
        </p:txBody>
      </p:sp>
      <p:grpSp>
        <p:nvGrpSpPr>
          <p:cNvPr id="4" name="グループ化 3"/>
          <p:cNvGrpSpPr/>
          <p:nvPr/>
        </p:nvGrpSpPr>
        <p:grpSpPr>
          <a:xfrm>
            <a:off x="4054205" y="5498595"/>
            <a:ext cx="3195720" cy="668365"/>
            <a:chOff x="1100831" y="5538788"/>
            <a:chExt cx="3195720" cy="668365"/>
          </a:xfrm>
        </p:grpSpPr>
        <p:sp>
          <p:nvSpPr>
            <p:cNvPr id="14342" name="テキスト ボックス 7"/>
            <p:cNvSpPr txBox="1">
              <a:spLocks noChangeArrowheads="1"/>
            </p:cNvSpPr>
            <p:nvPr/>
          </p:nvSpPr>
          <p:spPr bwMode="auto">
            <a:xfrm>
              <a:off x="1100831" y="5538788"/>
              <a:ext cx="3195720" cy="646331"/>
            </a:xfrm>
            <a:prstGeom prst="rect">
              <a:avLst/>
            </a:prstGeom>
            <a:noFill/>
            <a:ln w="9525">
              <a:noFill/>
              <a:miter lim="800000"/>
              <a:headEnd/>
              <a:tailEnd/>
            </a:ln>
          </p:spPr>
          <p:txBody>
            <a:bodyPr wrap="square">
              <a:spAutoFit/>
            </a:bodyPr>
            <a:lstStyle/>
            <a:p>
              <a:r>
                <a:rPr lang="ja-JP" altLang="en-US" sz="3600" b="1" dirty="0">
                  <a:latin typeface="HG丸ｺﾞｼｯｸM-PRO" panose="020F0600000000000000" pitchFamily="50" charset="-128"/>
                  <a:ea typeface="HG丸ｺﾞｼｯｸM-PRO" panose="020F0600000000000000" pitchFamily="50" charset="-128"/>
                </a:rPr>
                <a:t>むずかしい！</a:t>
              </a:r>
            </a:p>
          </p:txBody>
        </p:sp>
        <p:sp>
          <p:nvSpPr>
            <p:cNvPr id="11" name="角丸四角形 10"/>
            <p:cNvSpPr/>
            <p:nvPr/>
          </p:nvSpPr>
          <p:spPr>
            <a:xfrm>
              <a:off x="1122865" y="6063153"/>
              <a:ext cx="2844000" cy="144000"/>
            </a:xfrm>
            <a:prstGeom prst="roundRect">
              <a:avLst>
                <a:gd name="adj" fmla="val 49066"/>
              </a:avLst>
            </a:prstGeom>
            <a:solidFill>
              <a:srgbClr val="FF000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角丸四角形吹き出し 2"/>
          <p:cNvSpPr/>
          <p:nvPr/>
        </p:nvSpPr>
        <p:spPr>
          <a:xfrm>
            <a:off x="1110439" y="1355074"/>
            <a:ext cx="7042050" cy="3349129"/>
          </a:xfrm>
          <a:prstGeom prst="wedgeRoundRectCallout">
            <a:avLst>
              <a:gd name="adj1" fmla="val 131"/>
              <a:gd name="adj2" fmla="val 59540"/>
              <a:gd name="adj3" fmla="val 16667"/>
            </a:avLst>
          </a:prstGeom>
          <a:noFill/>
          <a:ln w="31750">
            <a:solidFill>
              <a:srgbClr val="04B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0506" y="2587511"/>
            <a:ext cx="3132704" cy="4233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16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4340">
                                            <p:txEl>
                                              <p:pRg st="0" end="0"/>
                                            </p:txEl>
                                          </p:spTgt>
                                        </p:tgtEl>
                                        <p:attrNameLst>
                                          <p:attrName>style.visibility</p:attrName>
                                        </p:attrNameLst>
                                      </p:cBhvr>
                                      <p:to>
                                        <p:strVal val="visible"/>
                                      </p:to>
                                    </p:set>
                                    <p:animEffect transition="in" filter="fade">
                                      <p:cBhvr>
                                        <p:cTn id="15" dur="2000"/>
                                        <p:tgtEl>
                                          <p:spTgt spid="143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340">
                                            <p:txEl>
                                              <p:pRg st="2" end="2"/>
                                            </p:txEl>
                                          </p:spTgt>
                                        </p:tgtEl>
                                        <p:attrNameLst>
                                          <p:attrName>style.visibility</p:attrName>
                                        </p:attrNameLst>
                                      </p:cBhvr>
                                      <p:to>
                                        <p:strVal val="visible"/>
                                      </p:to>
                                    </p:set>
                                    <p:animEffect transition="in" filter="blinds(horizontal)">
                                      <p:cBhvr>
                                        <p:cTn id="20" dur="500"/>
                                        <p:tgtEl>
                                          <p:spTgt spid="14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340">
                                            <p:txEl>
                                              <p:pRg st="3" end="3"/>
                                            </p:txEl>
                                          </p:spTgt>
                                        </p:tgtEl>
                                        <p:attrNameLst>
                                          <p:attrName>style.visibility</p:attrName>
                                        </p:attrNameLst>
                                      </p:cBhvr>
                                      <p:to>
                                        <p:strVal val="visible"/>
                                      </p:to>
                                    </p:set>
                                    <p:animEffect transition="in" filter="blinds(horizontal)">
                                      <p:cBhvr>
                                        <p:cTn id="25" dur="500"/>
                                        <p:tgtEl>
                                          <p:spTgt spid="1434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340">
                                            <p:txEl>
                                              <p:pRg st="4" end="4"/>
                                            </p:txEl>
                                          </p:spTgt>
                                        </p:tgtEl>
                                        <p:attrNameLst>
                                          <p:attrName>style.visibility</p:attrName>
                                        </p:attrNameLst>
                                      </p:cBhvr>
                                      <p:to>
                                        <p:strVal val="visible"/>
                                      </p:to>
                                    </p:set>
                                    <p:animEffect transition="in" filter="blinds(horizontal)">
                                      <p:cBhvr>
                                        <p:cTn id="30" dur="500"/>
                                        <p:tgtEl>
                                          <p:spTgt spid="1434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4340">
                                            <p:txEl>
                                              <p:pRg st="5" end="5"/>
                                            </p:txEl>
                                          </p:spTgt>
                                        </p:tgtEl>
                                        <p:attrNameLst>
                                          <p:attrName>style.visibility</p:attrName>
                                        </p:attrNameLst>
                                      </p:cBhvr>
                                      <p:to>
                                        <p:strVal val="visible"/>
                                      </p:to>
                                    </p:set>
                                    <p:animEffect transition="in" filter="blinds(horizontal)">
                                      <p:cBhvr>
                                        <p:cTn id="35" dur="500"/>
                                        <p:tgtEl>
                                          <p:spTgt spid="1434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p:cTn id="40" dur="1100" fill="hold"/>
                                        <p:tgtEl>
                                          <p:spTgt spid="4"/>
                                        </p:tgtEl>
                                        <p:attrNameLst>
                                          <p:attrName>ppt_w</p:attrName>
                                        </p:attrNameLst>
                                      </p:cBhvr>
                                      <p:tavLst>
                                        <p:tav tm="0">
                                          <p:val>
                                            <p:fltVal val="0"/>
                                          </p:val>
                                        </p:tav>
                                        <p:tav tm="100000">
                                          <p:val>
                                            <p:strVal val="#ppt_w"/>
                                          </p:val>
                                        </p:tav>
                                      </p:tavLst>
                                    </p:anim>
                                    <p:anim calcmode="lin" valueType="num">
                                      <p:cBhvr>
                                        <p:cTn id="41" dur="1100" fill="hold"/>
                                        <p:tgtEl>
                                          <p:spTgt spid="4"/>
                                        </p:tgtEl>
                                        <p:attrNameLst>
                                          <p:attrName>ppt_h</p:attrName>
                                        </p:attrNameLst>
                                      </p:cBhvr>
                                      <p:tavLst>
                                        <p:tav tm="0">
                                          <p:val>
                                            <p:fltVal val="0"/>
                                          </p:val>
                                        </p:tav>
                                        <p:tav tm="100000">
                                          <p:val>
                                            <p:strVal val="#ppt_h"/>
                                          </p:val>
                                        </p:tav>
                                      </p:tavLst>
                                    </p:anim>
                                    <p:animEffect transition="in" filter="fade">
                                      <p:cBhvr>
                                        <p:cTn id="42" dur="11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正方形/長方形 2"/>
          <p:cNvSpPr>
            <a:spLocks noChangeArrowheads="1"/>
          </p:cNvSpPr>
          <p:nvPr/>
        </p:nvSpPr>
        <p:spPr bwMode="auto">
          <a:xfrm>
            <a:off x="839556" y="857386"/>
            <a:ext cx="7464886" cy="400110"/>
          </a:xfrm>
          <a:prstGeom prst="rect">
            <a:avLst/>
          </a:prstGeom>
          <a:noFill/>
          <a:ln w="9525">
            <a:noFill/>
            <a:miter lim="800000"/>
            <a:headEnd/>
            <a:tailEnd/>
          </a:ln>
        </p:spPr>
        <p:txBody>
          <a:bodyPr wrap="square">
            <a:spAutoFit/>
          </a:bodyPr>
          <a:lstStyle/>
          <a:p>
            <a:pPr algn="ctr"/>
            <a:r>
              <a:rPr lang="ja-JP" altLang="en-US" sz="2000" dirty="0">
                <a:solidFill>
                  <a:srgbClr val="000000"/>
                </a:solidFill>
                <a:latin typeface="HG丸ｺﾞｼｯｸM-PRO" panose="020F0600000000000000" pitchFamily="50" charset="-128"/>
                <a:ea typeface="HG丸ｺﾞｼｯｸM-PRO" panose="020F0600000000000000" pitchFamily="50" charset="-128"/>
              </a:rPr>
              <a:t>健康で文化的・豊かな生活をおくるために必要なものは何？</a:t>
            </a:r>
            <a:r>
              <a:rPr lang="ja-JP" altLang="en-US" sz="2000" dirty="0">
                <a:latin typeface="HG丸ｺﾞｼｯｸM-PRO" panose="020F0600000000000000" pitchFamily="50" charset="-128"/>
                <a:ea typeface="HG丸ｺﾞｼｯｸM-PRO" panose="020F0600000000000000" pitchFamily="50" charset="-128"/>
              </a:rPr>
              <a:t> </a:t>
            </a:r>
          </a:p>
        </p:txBody>
      </p:sp>
      <p:grpSp>
        <p:nvGrpSpPr>
          <p:cNvPr id="12" name="グループ化 11"/>
          <p:cNvGrpSpPr/>
          <p:nvPr/>
        </p:nvGrpSpPr>
        <p:grpSpPr>
          <a:xfrm>
            <a:off x="2814635" y="4904720"/>
            <a:ext cx="1601921" cy="1601921"/>
            <a:chOff x="2297045" y="5046926"/>
            <a:chExt cx="1601921" cy="1601921"/>
          </a:xfrm>
        </p:grpSpPr>
        <p:sp>
          <p:nvSpPr>
            <p:cNvPr id="66" name="円/楕円 65"/>
            <p:cNvSpPr>
              <a:spLocks noChangeAspect="1"/>
            </p:cNvSpPr>
            <p:nvPr/>
          </p:nvSpPr>
          <p:spPr>
            <a:xfrm>
              <a:off x="2297045" y="5046926"/>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7" name="Picture 4" descr="空港のイラスト"/>
            <p:cNvPicPr>
              <a:picLocks noChangeAspect="1" noChangeArrowheads="1"/>
            </p:cNvPicPr>
            <p:nvPr/>
          </p:nvPicPr>
          <p:blipFill>
            <a:blip r:embed="rId2"/>
            <a:srcRect/>
            <a:stretch>
              <a:fillRect/>
            </a:stretch>
          </p:blipFill>
          <p:spPr bwMode="auto">
            <a:xfrm>
              <a:off x="2669890" y="5188044"/>
              <a:ext cx="860616" cy="860617"/>
            </a:xfrm>
            <a:prstGeom prst="rect">
              <a:avLst/>
            </a:prstGeom>
            <a:noFill/>
            <a:ln w="9525">
              <a:noFill/>
              <a:miter lim="800000"/>
              <a:headEnd/>
              <a:tailEnd/>
            </a:ln>
          </p:spPr>
        </p:pic>
        <p:sp>
          <p:nvSpPr>
            <p:cNvPr id="21514" name="テキスト ボックス 13"/>
            <p:cNvSpPr txBox="1">
              <a:spLocks noChangeArrowheads="1"/>
            </p:cNvSpPr>
            <p:nvPr/>
          </p:nvSpPr>
          <p:spPr bwMode="auto">
            <a:xfrm>
              <a:off x="2674842" y="6071615"/>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飛行場</a:t>
              </a:r>
            </a:p>
          </p:txBody>
        </p:sp>
      </p:grpSp>
      <p:grpSp>
        <p:nvGrpSpPr>
          <p:cNvPr id="7" name="グループ化 6"/>
          <p:cNvGrpSpPr/>
          <p:nvPr/>
        </p:nvGrpSpPr>
        <p:grpSpPr>
          <a:xfrm>
            <a:off x="4779979" y="1533638"/>
            <a:ext cx="1601921" cy="1601921"/>
            <a:chOff x="4502852" y="1496208"/>
            <a:chExt cx="1601921" cy="1601921"/>
          </a:xfrm>
        </p:grpSpPr>
        <p:sp>
          <p:nvSpPr>
            <p:cNvPr id="61" name="円/楕円 60"/>
            <p:cNvSpPr>
              <a:spLocks noChangeAspect="1"/>
            </p:cNvSpPr>
            <p:nvPr/>
          </p:nvSpPr>
          <p:spPr>
            <a:xfrm>
              <a:off x="4502852" y="1496208"/>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9" name="Picture 8" descr="ダムのイラスト"/>
            <p:cNvPicPr>
              <a:picLocks noChangeAspect="1" noChangeArrowheads="1"/>
            </p:cNvPicPr>
            <p:nvPr/>
          </p:nvPicPr>
          <p:blipFill>
            <a:blip r:embed="rId3"/>
            <a:srcRect/>
            <a:stretch>
              <a:fillRect/>
            </a:stretch>
          </p:blipFill>
          <p:spPr bwMode="auto">
            <a:xfrm>
              <a:off x="4742054" y="1778573"/>
              <a:ext cx="1152525" cy="857250"/>
            </a:xfrm>
            <a:prstGeom prst="rect">
              <a:avLst/>
            </a:prstGeom>
            <a:noFill/>
            <a:ln w="9525">
              <a:noFill/>
              <a:miter lim="800000"/>
              <a:headEnd/>
              <a:tailEnd/>
            </a:ln>
          </p:spPr>
        </p:pic>
        <p:sp>
          <p:nvSpPr>
            <p:cNvPr id="21515" name="テキスト ボックス 14"/>
            <p:cNvSpPr txBox="1">
              <a:spLocks noChangeArrowheads="1"/>
            </p:cNvSpPr>
            <p:nvPr/>
          </p:nvSpPr>
          <p:spPr bwMode="auto">
            <a:xfrm>
              <a:off x="4978305" y="2589595"/>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6" name="グループ化 5"/>
          <p:cNvGrpSpPr/>
          <p:nvPr/>
        </p:nvGrpSpPr>
        <p:grpSpPr>
          <a:xfrm>
            <a:off x="2970078" y="1533638"/>
            <a:ext cx="1601921" cy="1601921"/>
            <a:chOff x="2303850" y="1487180"/>
            <a:chExt cx="1601921" cy="1601921"/>
          </a:xfrm>
        </p:grpSpPr>
        <p:sp>
          <p:nvSpPr>
            <p:cNvPr id="60" name="円/楕円 59"/>
            <p:cNvSpPr>
              <a:spLocks noChangeAspect="1"/>
            </p:cNvSpPr>
            <p:nvPr/>
          </p:nvSpPr>
          <p:spPr>
            <a:xfrm>
              <a:off x="2303850" y="1487180"/>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18" name="テキスト ボックス 18"/>
            <p:cNvSpPr txBox="1">
              <a:spLocks noChangeArrowheads="1"/>
            </p:cNvSpPr>
            <p:nvPr/>
          </p:nvSpPr>
          <p:spPr bwMode="auto">
            <a:xfrm>
              <a:off x="2781014" y="2588007"/>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21519" name="Picture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61286" y="1624243"/>
              <a:ext cx="897890" cy="997656"/>
            </a:xfrm>
            <a:prstGeom prst="rect">
              <a:avLst/>
            </a:prstGeom>
            <a:noFill/>
            <a:ln w="9525">
              <a:noFill/>
              <a:miter lim="800000"/>
              <a:headEnd/>
              <a:tailEnd/>
            </a:ln>
          </p:spPr>
        </p:pic>
      </p:grpSp>
      <p:grpSp>
        <p:nvGrpSpPr>
          <p:cNvPr id="5" name="グループ化 4"/>
          <p:cNvGrpSpPr/>
          <p:nvPr/>
        </p:nvGrpSpPr>
        <p:grpSpPr>
          <a:xfrm>
            <a:off x="1143546" y="1515353"/>
            <a:ext cx="1601921" cy="1601921"/>
            <a:chOff x="189211" y="1487180"/>
            <a:chExt cx="1601921" cy="1601921"/>
          </a:xfrm>
        </p:grpSpPr>
        <p:sp>
          <p:nvSpPr>
            <p:cNvPr id="59" name="円/楕円 58"/>
            <p:cNvSpPr>
              <a:spLocks noChangeAspect="1"/>
            </p:cNvSpPr>
            <p:nvPr/>
          </p:nvSpPr>
          <p:spPr>
            <a:xfrm>
              <a:off x="189211" y="1487180"/>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21" name="Picture 22" descr="クレーン車のイラスト"/>
            <p:cNvPicPr>
              <a:picLocks noChangeAspect="1" noChangeArrowheads="1"/>
            </p:cNvPicPr>
            <p:nvPr/>
          </p:nvPicPr>
          <p:blipFill>
            <a:blip r:embed="rId5"/>
            <a:srcRect/>
            <a:stretch>
              <a:fillRect/>
            </a:stretch>
          </p:blipFill>
          <p:spPr bwMode="auto">
            <a:xfrm>
              <a:off x="387350" y="1644650"/>
              <a:ext cx="1155700" cy="955675"/>
            </a:xfrm>
            <a:prstGeom prst="rect">
              <a:avLst/>
            </a:prstGeom>
            <a:noFill/>
            <a:ln w="9525">
              <a:noFill/>
              <a:miter lim="800000"/>
              <a:headEnd/>
              <a:tailEnd/>
            </a:ln>
          </p:spPr>
        </p:pic>
        <p:sp>
          <p:nvSpPr>
            <p:cNvPr id="21523" name="テキスト ボックス 25"/>
            <p:cNvSpPr txBox="1">
              <a:spLocks noChangeArrowheads="1"/>
            </p:cNvSpPr>
            <p:nvPr/>
          </p:nvSpPr>
          <p:spPr bwMode="auto">
            <a:xfrm>
              <a:off x="419100" y="2586038"/>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aphicFrame>
        <p:nvGraphicFramePr>
          <p:cNvPr id="25680" name="Group 80"/>
          <p:cNvGraphicFramePr>
            <a:graphicFrameLocks noGrp="1"/>
          </p:cNvGraphicFramePr>
          <p:nvPr>
            <p:extLst>
              <p:ext uri="{D42A27DB-BD31-4B8C-83A1-F6EECF244321}">
                <p14:modId xmlns:p14="http://schemas.microsoft.com/office/powerpoint/2010/main" val="2671718966"/>
              </p:ext>
            </p:extLst>
          </p:nvPr>
        </p:nvGraphicFramePr>
        <p:xfrm>
          <a:off x="6610159" y="1575137"/>
          <a:ext cx="2232025" cy="5011738"/>
        </p:xfrm>
        <a:graphic>
          <a:graphicData uri="http://schemas.openxmlformats.org/drawingml/2006/table">
            <a:tbl>
              <a:tblPr/>
              <a:tblGrid>
                <a:gridCol w="1117600">
                  <a:extLst>
                    <a:ext uri="{9D8B030D-6E8A-4147-A177-3AD203B41FA5}">
                      <a16:colId xmlns:a16="http://schemas.microsoft.com/office/drawing/2014/main" val="20000"/>
                    </a:ext>
                  </a:extLst>
                </a:gridCol>
                <a:gridCol w="1114425">
                  <a:extLst>
                    <a:ext uri="{9D8B030D-6E8A-4147-A177-3AD203B41FA5}">
                      <a16:colId xmlns:a16="http://schemas.microsoft.com/office/drawing/2014/main" val="20001"/>
                    </a:ext>
                  </a:extLst>
                </a:gridCol>
              </a:tblGrid>
              <a:tr h="325438">
                <a:tc gridSpan="2">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1" lang="ja-JP" altLang="en-US" sz="1400" b="1" i="0" u="none" strike="noStrike" cap="none" normalizeH="0" baseline="0" dirty="0">
                          <a:ln>
                            <a:noFill/>
                          </a:ln>
                          <a:solidFill>
                            <a:schemeClr val="tx1"/>
                          </a:solidFill>
                          <a:effectLst/>
                          <a:latin typeface="HG丸ｺﾞｼｯｸM-PRO" panose="020F0600000000000000" pitchFamily="50" charset="-128"/>
                          <a:ea typeface="HG丸ｺﾞｼｯｸM-PRO" panose="020F0600000000000000" pitchFamily="50" charset="-128"/>
                        </a:rPr>
                        <a:t>いくらかかるかな？</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000"/>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道路整備</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公園</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５億円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市民病院</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介護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教育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９０億円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飛行場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ダム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４００億円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消防署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２０億円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警察署</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１５億円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合計</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１０００億円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予算</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rgbClr val="7030A0"/>
                          </a:solidFill>
                          <a:effectLst/>
                          <a:latin typeface="HG丸ｺﾞｼｯｸM-PRO" panose="020F0600000000000000" pitchFamily="50" charset="-128"/>
                          <a:ea typeface="HG丸ｺﾞｼｯｸM-PRO" panose="020F0600000000000000" pitchFamily="50" charset="-128"/>
                        </a:rPr>
                        <a:t>７００億円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90525">
                <a:tc>
                  <a:txBody>
                    <a:bodyPr/>
                    <a:lstStyle/>
                    <a:p>
                      <a:pPr marL="0" marR="0" lvl="0" indent="0" algn="dist" defTabSz="914400" rtl="0" eaLnBrk="0" fontAlgn="base" latinLnBrk="0" hangingPunct="0">
                        <a:lnSpc>
                          <a:spcPct val="150000"/>
                        </a:lnSpc>
                        <a:spcBef>
                          <a:spcPct val="20000"/>
                        </a:spcBef>
                        <a:spcAft>
                          <a:spcPct val="0"/>
                        </a:spcAft>
                        <a:buClrTx/>
                        <a:buSzTx/>
                        <a:buFont typeface="Arial" charset="0"/>
                        <a:buNone/>
                        <a:tabLst/>
                      </a:pPr>
                      <a:r>
                        <a:rPr kumimoji="1" lang="ja-JP" altLang="en-US" sz="1200" b="1" i="0" u="none" strike="noStrike" cap="none" normalizeH="0" baseline="0">
                          <a:ln>
                            <a:noFill/>
                          </a:ln>
                          <a:solidFill>
                            <a:schemeClr val="tx1"/>
                          </a:solidFill>
                          <a:effectLst/>
                          <a:latin typeface="HG丸ｺﾞｼｯｸM-PRO" panose="020F0600000000000000" pitchFamily="50" charset="-128"/>
                          <a:ea typeface="HG丸ｺﾞｼｯｸM-PRO" panose="020F0600000000000000" pitchFamily="50" charset="-128"/>
                        </a:rPr>
                        <a:t>差引</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0" fontAlgn="base" latinLnBrk="0" hangingPunct="0">
                        <a:lnSpc>
                          <a:spcPct val="150000"/>
                        </a:lnSpc>
                        <a:spcBef>
                          <a:spcPct val="20000"/>
                        </a:spcBef>
                        <a:spcAft>
                          <a:spcPct val="0"/>
                        </a:spcAft>
                        <a:buClrTx/>
                        <a:buSzTx/>
                        <a:buFont typeface="Arial" charset="0"/>
                        <a:buNone/>
                        <a:tabLst/>
                      </a:pPr>
                      <a:r>
                        <a:rPr kumimoji="1" lang="en-US" altLang="ja-JP" sz="12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a:t>
                      </a:r>
                      <a:r>
                        <a:rPr kumimoji="1" lang="ja-JP" altLang="en-US" sz="1200" b="1" i="0" u="none" strike="noStrike" cap="none" normalizeH="0" baseline="0" dirty="0">
                          <a:ln>
                            <a:noFill/>
                          </a:ln>
                          <a:solidFill>
                            <a:srgbClr val="FF0000"/>
                          </a:solidFill>
                          <a:effectLst/>
                          <a:latin typeface="HG丸ｺﾞｼｯｸM-PRO" panose="020F0600000000000000" pitchFamily="50" charset="-128"/>
                          <a:ea typeface="HG丸ｺﾞｼｯｸM-PRO" panose="020F0600000000000000" pitchFamily="50" charset="-128"/>
                        </a:rPr>
                        <a:t>３００億円</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grpSp>
        <p:nvGrpSpPr>
          <p:cNvPr id="13" name="グループ化 12"/>
          <p:cNvGrpSpPr/>
          <p:nvPr/>
        </p:nvGrpSpPr>
        <p:grpSpPr>
          <a:xfrm>
            <a:off x="4647891" y="4904721"/>
            <a:ext cx="1601921" cy="1601921"/>
            <a:chOff x="4465676" y="4987464"/>
            <a:chExt cx="1601921" cy="1601921"/>
          </a:xfrm>
        </p:grpSpPr>
        <p:sp>
          <p:nvSpPr>
            <p:cNvPr id="65" name="円/楕円 64"/>
            <p:cNvSpPr>
              <a:spLocks noChangeAspect="1"/>
            </p:cNvSpPr>
            <p:nvPr/>
          </p:nvSpPr>
          <p:spPr>
            <a:xfrm>
              <a:off x="4465676" y="4987464"/>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41207" y="5065105"/>
              <a:ext cx="880230" cy="988415"/>
            </a:xfrm>
            <a:prstGeom prst="rect">
              <a:avLst/>
            </a:prstGeom>
            <a:noFill/>
            <a:ln w="9525">
              <a:noFill/>
              <a:miter lim="800000"/>
              <a:headEnd/>
              <a:tailEnd/>
            </a:ln>
          </p:spPr>
        </p:pic>
        <p:sp>
          <p:nvSpPr>
            <p:cNvPr id="26" name="正方形/長方形 2"/>
            <p:cNvSpPr>
              <a:spLocks noChangeArrowheads="1"/>
            </p:cNvSpPr>
            <p:nvPr/>
          </p:nvSpPr>
          <p:spPr bwMode="auto">
            <a:xfrm>
              <a:off x="4828447" y="6010371"/>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grpSp>
        <p:nvGrpSpPr>
          <p:cNvPr id="9" name="グループ化 8"/>
          <p:cNvGrpSpPr/>
          <p:nvPr/>
        </p:nvGrpSpPr>
        <p:grpSpPr>
          <a:xfrm>
            <a:off x="2221637" y="3238003"/>
            <a:ext cx="1601921" cy="1601921"/>
            <a:chOff x="2681345" y="3220901"/>
            <a:chExt cx="1601921" cy="1601921"/>
          </a:xfrm>
        </p:grpSpPr>
        <p:sp>
          <p:nvSpPr>
            <p:cNvPr id="63" name="円/楕円 62"/>
            <p:cNvSpPr>
              <a:spLocks noChangeAspect="1"/>
            </p:cNvSpPr>
            <p:nvPr/>
          </p:nvSpPr>
          <p:spPr>
            <a:xfrm>
              <a:off x="2681345" y="3220901"/>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13" name="テキスト ボックス 12"/>
            <p:cNvSpPr txBox="1">
              <a:spLocks noChangeArrowheads="1"/>
            </p:cNvSpPr>
            <p:nvPr/>
          </p:nvSpPr>
          <p:spPr bwMode="auto">
            <a:xfrm>
              <a:off x="3157538" y="4308475"/>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21520" name="Picture 18" descr="読書のイラスト「女の子と本」"/>
            <p:cNvPicPr>
              <a:picLocks noChangeAspect="1" noChangeArrowheads="1"/>
            </p:cNvPicPr>
            <p:nvPr/>
          </p:nvPicPr>
          <p:blipFill>
            <a:blip r:embed="rId7"/>
            <a:srcRect/>
            <a:stretch>
              <a:fillRect/>
            </a:stretch>
          </p:blipFill>
          <p:spPr bwMode="auto">
            <a:xfrm>
              <a:off x="2919604" y="3384932"/>
              <a:ext cx="1155700" cy="892175"/>
            </a:xfrm>
            <a:prstGeom prst="rect">
              <a:avLst/>
            </a:prstGeom>
            <a:noFill/>
            <a:ln w="9525">
              <a:noFill/>
              <a:miter lim="800000"/>
              <a:headEnd/>
              <a:tailEnd/>
            </a:ln>
          </p:spPr>
        </p:pic>
      </p:grpSp>
      <p:grpSp>
        <p:nvGrpSpPr>
          <p:cNvPr id="11" name="グループ化 10"/>
          <p:cNvGrpSpPr/>
          <p:nvPr/>
        </p:nvGrpSpPr>
        <p:grpSpPr>
          <a:xfrm>
            <a:off x="957109" y="4904721"/>
            <a:ext cx="1601921" cy="1601921"/>
            <a:chOff x="220595" y="4987464"/>
            <a:chExt cx="1601921" cy="1601921"/>
          </a:xfrm>
        </p:grpSpPr>
        <p:sp>
          <p:nvSpPr>
            <p:cNvPr id="67" name="円/楕円 66"/>
            <p:cNvSpPr>
              <a:spLocks noChangeAspect="1"/>
            </p:cNvSpPr>
            <p:nvPr/>
          </p:nvSpPr>
          <p:spPr>
            <a:xfrm>
              <a:off x="220595" y="4987464"/>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11" name="Picture 12" descr="病院の建物イラスト（医療）"/>
            <p:cNvPicPr>
              <a:picLocks noChangeAspect="1" noChangeArrowheads="1"/>
            </p:cNvPicPr>
            <p:nvPr/>
          </p:nvPicPr>
          <p:blipFill>
            <a:blip r:embed="rId8"/>
            <a:srcRect/>
            <a:stretch>
              <a:fillRect/>
            </a:stretch>
          </p:blipFill>
          <p:spPr bwMode="auto">
            <a:xfrm>
              <a:off x="328613" y="5127625"/>
              <a:ext cx="1354137" cy="915988"/>
            </a:xfrm>
            <a:prstGeom prst="rect">
              <a:avLst/>
            </a:prstGeom>
            <a:noFill/>
            <a:ln w="9525">
              <a:noFill/>
              <a:miter lim="800000"/>
              <a:headEnd/>
              <a:tailEnd/>
            </a:ln>
          </p:spPr>
        </p:pic>
        <p:sp>
          <p:nvSpPr>
            <p:cNvPr id="21516" name="テキスト ボックス 15"/>
            <p:cNvSpPr txBox="1">
              <a:spLocks noChangeArrowheads="1"/>
            </p:cNvSpPr>
            <p:nvPr/>
          </p:nvSpPr>
          <p:spPr bwMode="auto">
            <a:xfrm>
              <a:off x="454025" y="6028943"/>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10" name="グループ化 9"/>
          <p:cNvGrpSpPr/>
          <p:nvPr/>
        </p:nvGrpSpPr>
        <p:grpSpPr>
          <a:xfrm>
            <a:off x="264166" y="3211194"/>
            <a:ext cx="1601921" cy="1601921"/>
            <a:chOff x="604895" y="3161439"/>
            <a:chExt cx="1601921" cy="1601921"/>
          </a:xfrm>
        </p:grpSpPr>
        <p:sp>
          <p:nvSpPr>
            <p:cNvPr id="62" name="円/楕円 61"/>
            <p:cNvSpPr>
              <a:spLocks noChangeAspect="1"/>
            </p:cNvSpPr>
            <p:nvPr/>
          </p:nvSpPr>
          <p:spPr>
            <a:xfrm>
              <a:off x="604895" y="3161439"/>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08" name="Picture 6" descr="公園のイラスト"/>
            <p:cNvPicPr>
              <a:picLocks noChangeAspect="1" noChangeArrowheads="1"/>
            </p:cNvPicPr>
            <p:nvPr/>
          </p:nvPicPr>
          <p:blipFill>
            <a:blip r:embed="rId9"/>
            <a:srcRect/>
            <a:stretch>
              <a:fillRect/>
            </a:stretch>
          </p:blipFill>
          <p:spPr bwMode="auto">
            <a:xfrm>
              <a:off x="782638" y="3429000"/>
              <a:ext cx="1281112" cy="1066800"/>
            </a:xfrm>
            <a:prstGeom prst="rect">
              <a:avLst/>
            </a:prstGeom>
            <a:noFill/>
            <a:ln w="9525">
              <a:noFill/>
              <a:miter lim="800000"/>
              <a:headEnd/>
              <a:tailEnd/>
            </a:ln>
          </p:spPr>
        </p:pic>
        <p:sp>
          <p:nvSpPr>
            <p:cNvPr id="21512" name="テキスト ボックス 11"/>
            <p:cNvSpPr txBox="1">
              <a:spLocks noChangeArrowheads="1"/>
            </p:cNvSpPr>
            <p:nvPr/>
          </p:nvSpPr>
          <p:spPr bwMode="auto">
            <a:xfrm>
              <a:off x="1092105" y="4259454"/>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8" name="グループ化 7"/>
          <p:cNvGrpSpPr/>
          <p:nvPr/>
        </p:nvGrpSpPr>
        <p:grpSpPr>
          <a:xfrm>
            <a:off x="4093253" y="3211194"/>
            <a:ext cx="1601921" cy="1601921"/>
            <a:chOff x="4849976" y="3161439"/>
            <a:chExt cx="1601921" cy="1601921"/>
          </a:xfrm>
        </p:grpSpPr>
        <p:sp>
          <p:nvSpPr>
            <p:cNvPr id="64" name="円/楕円 63"/>
            <p:cNvSpPr>
              <a:spLocks noChangeAspect="1"/>
            </p:cNvSpPr>
            <p:nvPr/>
          </p:nvSpPr>
          <p:spPr>
            <a:xfrm>
              <a:off x="4849976" y="3161439"/>
              <a:ext cx="1601921" cy="1601921"/>
            </a:xfrm>
            <a:prstGeom prst="ellipse">
              <a:avLst/>
            </a:prstGeom>
            <a:gradFill flip="none" rotWithShape="1">
              <a:gsLst>
                <a:gs pos="84000">
                  <a:srgbClr val="0070C0">
                    <a:lumMod val="62000"/>
                    <a:lumOff val="38000"/>
                    <a:alpha val="79000"/>
                  </a:srgbClr>
                </a:gs>
                <a:gs pos="100000">
                  <a:srgbClr val="00B0F0">
                    <a:lumMod val="79000"/>
                    <a:lumOff val="21000"/>
                    <a:alpha val="18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570"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078777" y="3441363"/>
              <a:ext cx="1166354" cy="807074"/>
            </a:xfrm>
            <a:prstGeom prst="rect">
              <a:avLst/>
            </a:prstGeom>
            <a:noFill/>
            <a:ln w="9525">
              <a:noFill/>
              <a:miter lim="800000"/>
              <a:headEnd/>
              <a:tailEnd/>
            </a:ln>
          </p:spPr>
        </p:pic>
        <p:sp>
          <p:nvSpPr>
            <p:cNvPr id="3" name="正方形/長方形 2"/>
            <p:cNvSpPr>
              <a:spLocks noChangeArrowheads="1"/>
            </p:cNvSpPr>
            <p:nvPr/>
          </p:nvSpPr>
          <p:spPr bwMode="auto">
            <a:xfrm>
              <a:off x="5207955" y="4248532"/>
              <a:ext cx="881973"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grpSp>
      <p:sp>
        <p:nvSpPr>
          <p:cNvPr id="23"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豊かなまちづくり①</a:t>
            </a:r>
          </a:p>
        </p:txBody>
      </p:sp>
    </p:spTree>
    <p:extLst>
      <p:ext uri="{BB962C8B-B14F-4D97-AF65-F5344CB8AC3E}">
        <p14:creationId xmlns:p14="http://schemas.microsoft.com/office/powerpoint/2010/main" val="3613685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500" fill="hold"/>
                                        <p:tgtEl>
                                          <p:spTgt spid="7"/>
                                        </p:tgtEl>
                                        <p:attrNameLst>
                                          <p:attrName>ppt_w</p:attrName>
                                        </p:attrNameLst>
                                      </p:cBhvr>
                                      <p:tavLst>
                                        <p:tav tm="0">
                                          <p:val>
                                            <p:fltVal val="0"/>
                                          </p:val>
                                        </p:tav>
                                        <p:tav tm="100000">
                                          <p:val>
                                            <p:strVal val="#ppt_w"/>
                                          </p:val>
                                        </p:tav>
                                      </p:tavLst>
                                    </p:anim>
                                    <p:anim calcmode="lin" valueType="num">
                                      <p:cBhvr>
                                        <p:cTn id="49" dur="500" fill="hold"/>
                                        <p:tgtEl>
                                          <p:spTgt spid="7"/>
                                        </p:tgtEl>
                                        <p:attrNameLst>
                                          <p:attrName>ppt_h</p:attrName>
                                        </p:attrNameLst>
                                      </p:cBhvr>
                                      <p:tavLst>
                                        <p:tav tm="0">
                                          <p:val>
                                            <p:fltVal val="0"/>
                                          </p:val>
                                        </p:tav>
                                        <p:tav tm="100000">
                                          <p:val>
                                            <p:strVal val="#ppt_h"/>
                                          </p:val>
                                        </p:tav>
                                      </p:tavLst>
                                    </p:anim>
                                    <p:animEffect transition="in" filter="fade">
                                      <p:cBhvr>
                                        <p:cTn id="50" dur="500"/>
                                        <p:tgtEl>
                                          <p:spTgt spid="7"/>
                                        </p:tgtEl>
                                      </p:cBhvr>
                                    </p:animEffect>
                                  </p:childTnLst>
                                </p:cTn>
                              </p:par>
                            </p:childTnLst>
                          </p:cTn>
                        </p:par>
                        <p:par>
                          <p:cTn id="51" fill="hold">
                            <p:stCondLst>
                              <p:cond delay="3500"/>
                            </p:stCondLst>
                            <p:childTnLst>
                              <p:par>
                                <p:cTn id="52" presetID="53" presetClass="entr" presetSubtype="16"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500" fill="hold"/>
                                        <p:tgtEl>
                                          <p:spTgt spid="8"/>
                                        </p:tgtEl>
                                        <p:attrNameLst>
                                          <p:attrName>ppt_w</p:attrName>
                                        </p:attrNameLst>
                                      </p:cBhvr>
                                      <p:tavLst>
                                        <p:tav tm="0">
                                          <p:val>
                                            <p:fltVal val="0"/>
                                          </p:val>
                                        </p:tav>
                                        <p:tav tm="100000">
                                          <p:val>
                                            <p:strVal val="#ppt_w"/>
                                          </p:val>
                                        </p:tav>
                                      </p:tavLst>
                                    </p:anim>
                                    <p:anim calcmode="lin" valueType="num">
                                      <p:cBhvr>
                                        <p:cTn id="55" dur="500" fill="hold"/>
                                        <p:tgtEl>
                                          <p:spTgt spid="8"/>
                                        </p:tgtEl>
                                        <p:attrNameLst>
                                          <p:attrName>ppt_h</p:attrName>
                                        </p:attrNameLst>
                                      </p:cBhvr>
                                      <p:tavLst>
                                        <p:tav tm="0">
                                          <p:val>
                                            <p:fltVal val="0"/>
                                          </p:val>
                                        </p:tav>
                                        <p:tav tm="100000">
                                          <p:val>
                                            <p:strVal val="#ppt_h"/>
                                          </p:val>
                                        </p:tav>
                                      </p:tavLst>
                                    </p:anim>
                                    <p:animEffect transition="in" filter="fade">
                                      <p:cBhvr>
                                        <p:cTn id="56" dur="500"/>
                                        <p:tgtEl>
                                          <p:spTgt spid="8"/>
                                        </p:tgtEl>
                                      </p:cBhvr>
                                    </p:animEffect>
                                  </p:childTnLst>
                                </p:cTn>
                              </p:par>
                            </p:childTnLst>
                          </p:cTn>
                        </p:par>
                        <p:par>
                          <p:cTn id="57" fill="hold">
                            <p:stCondLst>
                              <p:cond delay="4000"/>
                            </p:stCondLst>
                            <p:childTnLst>
                              <p:par>
                                <p:cTn id="58" presetID="53" presetClass="entr" presetSubtype="16"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500" fill="hold"/>
                                        <p:tgtEl>
                                          <p:spTgt spid="13"/>
                                        </p:tgtEl>
                                        <p:attrNameLst>
                                          <p:attrName>ppt_w</p:attrName>
                                        </p:attrNameLst>
                                      </p:cBhvr>
                                      <p:tavLst>
                                        <p:tav tm="0">
                                          <p:val>
                                            <p:fltVal val="0"/>
                                          </p:val>
                                        </p:tav>
                                        <p:tav tm="100000">
                                          <p:val>
                                            <p:strVal val="#ppt_w"/>
                                          </p:val>
                                        </p:tav>
                                      </p:tavLst>
                                    </p:anim>
                                    <p:anim calcmode="lin" valueType="num">
                                      <p:cBhvr>
                                        <p:cTn id="61" dur="500" fill="hold"/>
                                        <p:tgtEl>
                                          <p:spTgt spid="13"/>
                                        </p:tgtEl>
                                        <p:attrNameLst>
                                          <p:attrName>ppt_h</p:attrName>
                                        </p:attrNameLst>
                                      </p:cBhvr>
                                      <p:tavLst>
                                        <p:tav tm="0">
                                          <p:val>
                                            <p:fltVal val="0"/>
                                          </p:val>
                                        </p:tav>
                                        <p:tav tm="100000">
                                          <p:val>
                                            <p:strVal val="#ppt_h"/>
                                          </p:val>
                                        </p:tav>
                                      </p:tavLst>
                                    </p:anim>
                                    <p:animEffect transition="in" filter="fade">
                                      <p:cBhvr>
                                        <p:cTn id="62" dur="500"/>
                                        <p:tgtEl>
                                          <p:spTgt spid="13"/>
                                        </p:tgtEl>
                                      </p:cBhvr>
                                    </p:animEffect>
                                  </p:childTnLst>
                                </p:cTn>
                              </p:par>
                            </p:childTnLst>
                          </p:cTn>
                        </p:par>
                        <p:par>
                          <p:cTn id="63" fill="hold">
                            <p:stCondLst>
                              <p:cond delay="4500"/>
                            </p:stCondLst>
                            <p:childTnLst>
                              <p:par>
                                <p:cTn id="64" presetID="22" presetClass="entr" presetSubtype="1" fill="hold" nodeType="afterEffect">
                                  <p:stCondLst>
                                    <p:cond delay="0"/>
                                  </p:stCondLst>
                                  <p:childTnLst>
                                    <p:set>
                                      <p:cBhvr>
                                        <p:cTn id="65" dur="1" fill="hold">
                                          <p:stCondLst>
                                            <p:cond delay="0"/>
                                          </p:stCondLst>
                                        </p:cTn>
                                        <p:tgtEl>
                                          <p:spTgt spid="25680"/>
                                        </p:tgtEl>
                                        <p:attrNameLst>
                                          <p:attrName>style.visibility</p:attrName>
                                        </p:attrNameLst>
                                      </p:cBhvr>
                                      <p:to>
                                        <p:strVal val="visible"/>
                                      </p:to>
                                    </p:set>
                                    <p:animEffect transition="in" filter="wipe(up)">
                                      <p:cBhvr>
                                        <p:cTn id="66" dur="2000"/>
                                        <p:tgtEl>
                                          <p:spTgt spid="25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8"/>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27081" y="2711554"/>
            <a:ext cx="1816919" cy="2314548"/>
          </a:xfrm>
          <a:prstGeom prst="rect">
            <a:avLst/>
          </a:prstGeom>
          <a:noFill/>
          <a:ln w="9525">
            <a:noFill/>
            <a:miter lim="800000"/>
            <a:headEnd/>
            <a:tailEnd/>
          </a:ln>
        </p:spPr>
      </p:pic>
      <p:sp>
        <p:nvSpPr>
          <p:cNvPr id="7" name="円形吹き出し 6"/>
          <p:cNvSpPr/>
          <p:nvPr/>
        </p:nvSpPr>
        <p:spPr>
          <a:xfrm>
            <a:off x="171376" y="1588090"/>
            <a:ext cx="2126699" cy="1103804"/>
          </a:xfrm>
          <a:prstGeom prst="wedgeEllipseCallout">
            <a:avLst>
              <a:gd name="adj1" fmla="val -11041"/>
              <a:gd name="adj2" fmla="val 65810"/>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8" name="円形吹き出し 7"/>
          <p:cNvSpPr/>
          <p:nvPr/>
        </p:nvSpPr>
        <p:spPr>
          <a:xfrm flipH="1">
            <a:off x="2690777" y="4959326"/>
            <a:ext cx="1616814" cy="1348038"/>
          </a:xfrm>
          <a:prstGeom prst="wedgeEllipseCallout">
            <a:avLst>
              <a:gd name="adj1" fmla="val 65580"/>
              <a:gd name="adj2" fmla="val 13195"/>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3560" name="テキスト ボックス 8"/>
          <p:cNvSpPr txBox="1">
            <a:spLocks noChangeArrowheads="1"/>
          </p:cNvSpPr>
          <p:nvPr/>
        </p:nvSpPr>
        <p:spPr bwMode="auto">
          <a:xfrm>
            <a:off x="237478" y="1837454"/>
            <a:ext cx="2044149" cy="646331"/>
          </a:xfrm>
          <a:prstGeom prst="rect">
            <a:avLst/>
          </a:prstGeom>
          <a:noFill/>
          <a:ln w="9525">
            <a:noFill/>
            <a:miter lim="800000"/>
            <a:headEnd/>
            <a:tailEnd/>
          </a:ln>
        </p:spPr>
        <p:txBody>
          <a:bodyPr wrap="none">
            <a:spAutoFit/>
          </a:bodyPr>
          <a:lstStyle/>
          <a:p>
            <a:r>
              <a:rPr lang="ja-JP" altLang="en-US" dirty="0">
                <a:latin typeface="HG丸ｺﾞｼｯｸM-PRO" panose="020F0600000000000000" pitchFamily="50" charset="-128"/>
                <a:ea typeface="HG丸ｺﾞｼｯｸM-PRO" panose="020F0600000000000000" pitchFamily="50" charset="-128"/>
              </a:rPr>
              <a:t>ダムは今じゃなく</a:t>
            </a:r>
          </a:p>
          <a:p>
            <a:r>
              <a:rPr lang="ja-JP" altLang="en-US" dirty="0" err="1">
                <a:latin typeface="HG丸ｺﾞｼｯｸM-PRO" panose="020F0600000000000000" pitchFamily="50" charset="-128"/>
                <a:ea typeface="HG丸ｺﾞｼｯｸM-PRO" panose="020F0600000000000000" pitchFamily="50" charset="-128"/>
              </a:rPr>
              <a:t>ても</a:t>
            </a:r>
            <a:r>
              <a:rPr lang="ja-JP" altLang="en-US" dirty="0">
                <a:latin typeface="HG丸ｺﾞｼｯｸM-PRO" panose="020F0600000000000000" pitchFamily="50" charset="-128"/>
                <a:ea typeface="HG丸ｺﾞｼｯｸM-PRO" panose="020F0600000000000000" pitchFamily="50" charset="-128"/>
              </a:rPr>
              <a:t>いいと思う</a:t>
            </a:r>
          </a:p>
        </p:txBody>
      </p:sp>
      <p:sp>
        <p:nvSpPr>
          <p:cNvPr id="10" name="円形吹き出し 9"/>
          <p:cNvSpPr>
            <a:spLocks noChangeArrowheads="1"/>
          </p:cNvSpPr>
          <p:nvPr/>
        </p:nvSpPr>
        <p:spPr bwMode="auto">
          <a:xfrm>
            <a:off x="6927976" y="1619480"/>
            <a:ext cx="2181339" cy="1042179"/>
          </a:xfrm>
          <a:prstGeom prst="wedgeEllipseCallout">
            <a:avLst>
              <a:gd name="adj1" fmla="val 1493"/>
              <a:gd name="adj2" fmla="val 67907"/>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23562" name="テキスト ボックス 10"/>
          <p:cNvSpPr txBox="1">
            <a:spLocks noChangeArrowheads="1"/>
          </p:cNvSpPr>
          <p:nvPr/>
        </p:nvSpPr>
        <p:spPr bwMode="auto">
          <a:xfrm>
            <a:off x="4689442" y="5167134"/>
            <a:ext cx="1823881" cy="923330"/>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減らすものと</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借金で行うもの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と分けたらいい</a:t>
            </a:r>
          </a:p>
        </p:txBody>
      </p:sp>
      <p:sp>
        <p:nvSpPr>
          <p:cNvPr id="23563" name="テキスト ボックス 11"/>
          <p:cNvSpPr txBox="1">
            <a:spLocks noChangeArrowheads="1"/>
          </p:cNvSpPr>
          <p:nvPr/>
        </p:nvSpPr>
        <p:spPr bwMode="auto">
          <a:xfrm>
            <a:off x="2800149" y="5195320"/>
            <a:ext cx="1398070" cy="923330"/>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優先順位を</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つけたら</a:t>
            </a:r>
            <a:r>
              <a:rPr lang="ja-JP" altLang="en-US" dirty="0" err="1">
                <a:latin typeface="HG丸ｺﾞｼｯｸM-PRO" panose="020F0600000000000000" pitchFamily="50" charset="-128"/>
                <a:ea typeface="HG丸ｺﾞｼｯｸM-PRO" panose="020F0600000000000000" pitchFamily="50" charset="-128"/>
              </a:rPr>
              <a:t>い</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いと思う</a:t>
            </a:r>
          </a:p>
        </p:txBody>
      </p:sp>
      <p:sp>
        <p:nvSpPr>
          <p:cNvPr id="23564" name="テキスト ボックス 12"/>
          <p:cNvSpPr txBox="1">
            <a:spLocks noChangeArrowheads="1"/>
          </p:cNvSpPr>
          <p:nvPr/>
        </p:nvSpPr>
        <p:spPr bwMode="auto">
          <a:xfrm>
            <a:off x="6995799" y="1796662"/>
            <a:ext cx="2233612" cy="641350"/>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うちのおばぁちゃんは、介護が必要</a:t>
            </a:r>
          </a:p>
        </p:txBody>
      </p:sp>
      <p:sp>
        <p:nvSpPr>
          <p:cNvPr id="14" name="円形吹き出し 13"/>
          <p:cNvSpPr>
            <a:spLocks noChangeArrowheads="1"/>
          </p:cNvSpPr>
          <p:nvPr/>
        </p:nvSpPr>
        <p:spPr bwMode="auto">
          <a:xfrm>
            <a:off x="4580071" y="4946700"/>
            <a:ext cx="1958066" cy="1444519"/>
          </a:xfrm>
          <a:prstGeom prst="wedgeEllipseCallout">
            <a:avLst>
              <a:gd name="adj1" fmla="val 60715"/>
              <a:gd name="adj2" fmla="val -15611"/>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3" name="円形吹き出し 12"/>
          <p:cNvSpPr>
            <a:spLocks noChangeArrowheads="1"/>
          </p:cNvSpPr>
          <p:nvPr/>
        </p:nvSpPr>
        <p:spPr bwMode="auto">
          <a:xfrm>
            <a:off x="3478246" y="1223059"/>
            <a:ext cx="2845436" cy="1773528"/>
          </a:xfrm>
          <a:prstGeom prst="wedgeEllipseCallout">
            <a:avLst>
              <a:gd name="adj1" fmla="val -26419"/>
              <a:gd name="adj2" fmla="val 56361"/>
            </a:avLst>
          </a:prstGeom>
          <a:noFill/>
          <a:ln w="25400" algn="ctr">
            <a:solidFill>
              <a:schemeClr val="tx2">
                <a:lumMod val="60000"/>
                <a:lumOff val="40000"/>
              </a:schemeClr>
            </a:solidFill>
            <a:miter lim="800000"/>
            <a:headEnd/>
            <a:tailEnd/>
          </a:ln>
        </p:spPr>
        <p:txBody>
          <a:bodyPr anchor="ctr"/>
          <a:lstStyle/>
          <a:p>
            <a:pPr algn="ctr">
              <a:defRPr/>
            </a:pPr>
            <a:endParaRPr lang="ja-JP" altLang="en-US">
              <a:solidFill>
                <a:schemeClr val="lt1"/>
              </a:solidFill>
              <a:latin typeface="HG丸ｺﾞｼｯｸM-PRO" panose="020F0600000000000000" pitchFamily="50" charset="-128"/>
              <a:ea typeface="HG丸ｺﾞｼｯｸM-PRO" panose="020F0600000000000000" pitchFamily="50" charset="-128"/>
            </a:endParaRPr>
          </a:p>
        </p:txBody>
      </p:sp>
      <p:sp>
        <p:nvSpPr>
          <p:cNvPr id="22565" name="テキスト ボックス 14"/>
          <p:cNvSpPr txBox="1">
            <a:spLocks noChangeArrowheads="1"/>
          </p:cNvSpPr>
          <p:nvPr/>
        </p:nvSpPr>
        <p:spPr bwMode="auto">
          <a:xfrm>
            <a:off x="3640489" y="1638786"/>
            <a:ext cx="2520950" cy="915987"/>
          </a:xfrm>
          <a:prstGeom prst="rect">
            <a:avLst/>
          </a:prstGeom>
          <a:noFill/>
          <a:ln w="9525">
            <a:noFill/>
            <a:miter lim="800000"/>
            <a:headEnd/>
            <a:tailEnd/>
          </a:ln>
        </p:spPr>
        <p:txBody>
          <a:bodyPr>
            <a:spAutoFit/>
          </a:bodyPr>
          <a:lstStyle/>
          <a:p>
            <a:r>
              <a:rPr lang="ja-JP" altLang="en-US" dirty="0">
                <a:latin typeface="HG丸ｺﾞｼｯｸM-PRO" panose="020F0600000000000000" pitchFamily="50" charset="-128"/>
                <a:ea typeface="HG丸ｺﾞｼｯｸM-PRO" panose="020F0600000000000000" pitchFamily="50" charset="-128"/>
              </a:rPr>
              <a:t>ややこしい話は苦手だけど、無駄なものを減らせばいいんじゃない</a:t>
            </a:r>
          </a:p>
        </p:txBody>
      </p:sp>
      <p:sp>
        <p:nvSpPr>
          <p:cNvPr id="1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豊かなまちづくり②</a:t>
            </a:r>
          </a:p>
        </p:txBody>
      </p:sp>
      <p:pic>
        <p:nvPicPr>
          <p:cNvPr id="2355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flipH="1">
            <a:off x="-2" y="2593558"/>
            <a:ext cx="1662315" cy="2577537"/>
          </a:xfrm>
          <a:prstGeom prst="rect">
            <a:avLst/>
          </a:prstGeom>
          <a:noFill/>
          <a:ln w="9525">
            <a:noFill/>
            <a:miter lim="800000"/>
            <a:headEnd/>
            <a:tailEnd/>
          </a:ln>
        </p:spPr>
      </p:pic>
      <p:pic>
        <p:nvPicPr>
          <p:cNvPr id="22535"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644286" y="2593558"/>
            <a:ext cx="1663305" cy="2160137"/>
          </a:xfrm>
          <a:prstGeom prst="rect">
            <a:avLst/>
          </a:prstGeom>
          <a:noFill/>
          <a:ln w="9525">
            <a:noFill/>
            <a:miter lim="800000"/>
            <a:headEnd/>
            <a:tailEnd/>
          </a:ln>
        </p:spPr>
      </p:pic>
      <p:pic>
        <p:nvPicPr>
          <p:cNvPr id="23555"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538137" y="4295046"/>
            <a:ext cx="1795949" cy="2224087"/>
          </a:xfrm>
          <a:prstGeom prst="rect">
            <a:avLst/>
          </a:prstGeom>
          <a:noFill/>
          <a:ln w="9525">
            <a:noFill/>
            <a:miter lim="800000"/>
            <a:headEnd/>
            <a:tailEnd/>
          </a:ln>
        </p:spPr>
      </p:pic>
      <p:pic>
        <p:nvPicPr>
          <p:cNvPr id="23556" name="Picture 6"/>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45102" y="4574638"/>
            <a:ext cx="1783162" cy="2208251"/>
          </a:xfrm>
          <a:prstGeom prst="rect">
            <a:avLst/>
          </a:prstGeom>
          <a:noFill/>
          <a:ln w="9525">
            <a:noFill/>
            <a:miter lim="800000"/>
            <a:headEnd/>
            <a:tailEnd/>
          </a:ln>
        </p:spPr>
      </p:pic>
    </p:spTree>
    <p:extLst>
      <p:ext uri="{BB962C8B-B14F-4D97-AF65-F5344CB8AC3E}">
        <p14:creationId xmlns:p14="http://schemas.microsoft.com/office/powerpoint/2010/main" val="76750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560"/>
                                        </p:tgtEl>
                                        <p:attrNameLst>
                                          <p:attrName>style.visibility</p:attrName>
                                        </p:attrNameLst>
                                      </p:cBhvr>
                                      <p:to>
                                        <p:strVal val="visible"/>
                                      </p:to>
                                    </p:set>
                                    <p:animEffect transition="in" filter="fade">
                                      <p:cBhvr>
                                        <p:cTn id="13" dur="2000"/>
                                        <p:tgtEl>
                                          <p:spTgt spid="2356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556"/>
                                        </p:tgtEl>
                                        <p:attrNameLst>
                                          <p:attrName>style.visibility</p:attrName>
                                        </p:attrNameLst>
                                      </p:cBhvr>
                                      <p:to>
                                        <p:strVal val="visible"/>
                                      </p:to>
                                    </p:set>
                                    <p:animEffect transition="in" filter="fade">
                                      <p:cBhvr>
                                        <p:cTn id="18" dur="2000"/>
                                        <p:tgtEl>
                                          <p:spTgt spid="235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563"/>
                                        </p:tgtEl>
                                        <p:attrNameLst>
                                          <p:attrName>style.visibility</p:attrName>
                                        </p:attrNameLst>
                                      </p:cBhvr>
                                      <p:to>
                                        <p:strVal val="visible"/>
                                      </p:to>
                                    </p:set>
                                    <p:animEffect transition="in" filter="fade">
                                      <p:cBhvr>
                                        <p:cTn id="24" dur="2000"/>
                                        <p:tgtEl>
                                          <p:spTgt spid="235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557"/>
                                        </p:tgtEl>
                                        <p:attrNameLst>
                                          <p:attrName>style.visibility</p:attrName>
                                        </p:attrNameLst>
                                      </p:cBhvr>
                                      <p:to>
                                        <p:strVal val="visible"/>
                                      </p:to>
                                    </p:set>
                                    <p:animEffect transition="in" filter="fade">
                                      <p:cBhvr>
                                        <p:cTn id="29" dur="2000"/>
                                        <p:tgtEl>
                                          <p:spTgt spid="235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564"/>
                                        </p:tgtEl>
                                        <p:attrNameLst>
                                          <p:attrName>style.visibility</p:attrName>
                                        </p:attrNameLst>
                                      </p:cBhvr>
                                      <p:to>
                                        <p:strVal val="visible"/>
                                      </p:to>
                                    </p:set>
                                    <p:animEffect transition="in" filter="fade">
                                      <p:cBhvr>
                                        <p:cTn id="35" dur="2000"/>
                                        <p:tgtEl>
                                          <p:spTgt spid="2356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3555"/>
                                        </p:tgtEl>
                                        <p:attrNameLst>
                                          <p:attrName>style.visibility</p:attrName>
                                        </p:attrNameLst>
                                      </p:cBhvr>
                                      <p:to>
                                        <p:strVal val="visible"/>
                                      </p:to>
                                    </p:set>
                                    <p:animEffect transition="in" filter="fade">
                                      <p:cBhvr>
                                        <p:cTn id="40" dur="2000"/>
                                        <p:tgtEl>
                                          <p:spTgt spid="2355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2000"/>
                                        <p:tgtEl>
                                          <p:spTgt spid="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562"/>
                                        </p:tgtEl>
                                        <p:attrNameLst>
                                          <p:attrName>style.visibility</p:attrName>
                                        </p:attrNameLst>
                                      </p:cBhvr>
                                      <p:to>
                                        <p:strVal val="visible"/>
                                      </p:to>
                                    </p:set>
                                    <p:animEffect transition="in" filter="fade">
                                      <p:cBhvr>
                                        <p:cTn id="46" dur="2000"/>
                                        <p:tgtEl>
                                          <p:spTgt spid="235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535"/>
                                        </p:tgtEl>
                                        <p:attrNameLst>
                                          <p:attrName>style.visibility</p:attrName>
                                        </p:attrNameLst>
                                      </p:cBhvr>
                                      <p:to>
                                        <p:strVal val="visible"/>
                                      </p:to>
                                    </p:set>
                                    <p:animEffect transition="in" filter="fade">
                                      <p:cBhvr>
                                        <p:cTn id="51" dur="500"/>
                                        <p:tgtEl>
                                          <p:spTgt spid="2253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fade">
                                      <p:cBhvr>
                                        <p:cTn id="54" dur="2000"/>
                                        <p:tgtEl>
                                          <p:spTgt spid="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2565"/>
                                        </p:tgtEl>
                                        <p:attrNameLst>
                                          <p:attrName>style.visibility</p:attrName>
                                        </p:attrNameLst>
                                      </p:cBhvr>
                                      <p:to>
                                        <p:strVal val="visible"/>
                                      </p:to>
                                    </p:set>
                                    <p:animEffect transition="in" filter="fade">
                                      <p:cBhvr>
                                        <p:cTn id="57" dur="2000"/>
                                        <p:tgtEl>
                                          <p:spTgt spid="22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3560" grpId="0"/>
      <p:bldP spid="10" grpId="0" animBg="1"/>
      <p:bldP spid="23562" grpId="0"/>
      <p:bldP spid="23563" grpId="0"/>
      <p:bldP spid="23564" grpId="0"/>
      <p:bldP spid="14" grpId="0" animBg="1"/>
      <p:bldP spid="3" grpId="0" animBg="1"/>
      <p:bldP spid="225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豊かなまちづくり③</a:t>
            </a:r>
          </a:p>
        </p:txBody>
      </p:sp>
      <p:grpSp>
        <p:nvGrpSpPr>
          <p:cNvPr id="4" name="グループ化 3"/>
          <p:cNvGrpSpPr>
            <a:grpSpLocks noChangeAspect="1"/>
          </p:cNvGrpSpPr>
          <p:nvPr/>
        </p:nvGrpSpPr>
        <p:grpSpPr>
          <a:xfrm>
            <a:off x="717529" y="3108180"/>
            <a:ext cx="1958183" cy="3749820"/>
            <a:chOff x="5981103" y="899161"/>
            <a:chExt cx="2948642" cy="5646498"/>
          </a:xfrm>
        </p:grpSpPr>
        <p:pic>
          <p:nvPicPr>
            <p:cNvPr id="9" name="Picture 2" descr="C:\Users\takahashi\Desktop\job_seijika_youngwo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103" y="899161"/>
              <a:ext cx="2948642"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4"/>
            <a:stretch>
              <a:fillRect/>
            </a:stretch>
          </p:blipFill>
          <p:spPr>
            <a:xfrm>
              <a:off x="7624020" y="2916741"/>
              <a:ext cx="140705" cy="144001"/>
            </a:xfrm>
            <a:prstGeom prst="rect">
              <a:avLst/>
            </a:prstGeom>
          </p:spPr>
        </p:pic>
      </p:grpSp>
      <p:grpSp>
        <p:nvGrpSpPr>
          <p:cNvPr id="3" name="グループ化 2"/>
          <p:cNvGrpSpPr>
            <a:grpSpLocks noChangeAspect="1"/>
          </p:cNvGrpSpPr>
          <p:nvPr/>
        </p:nvGrpSpPr>
        <p:grpSpPr>
          <a:xfrm>
            <a:off x="5909811" y="3035610"/>
            <a:ext cx="2618871" cy="3749820"/>
            <a:chOff x="3757675" y="899161"/>
            <a:chExt cx="3943510" cy="5646498"/>
          </a:xfrm>
        </p:grpSpPr>
        <p:pic>
          <p:nvPicPr>
            <p:cNvPr id="10" name="Picture 3" descr="C:\Users\takahashi\Desktop\sales_eigyou_ma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7675" y="899161"/>
              <a:ext cx="3943510" cy="5646498"/>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5940118" y="2805224"/>
              <a:ext cx="140705" cy="144001"/>
            </a:xfrm>
            <a:prstGeom prst="rect">
              <a:avLst/>
            </a:prstGeom>
          </p:spPr>
        </p:pic>
      </p:grpSp>
      <p:grpSp>
        <p:nvGrpSpPr>
          <p:cNvPr id="7" name="グループ化 6"/>
          <p:cNvGrpSpPr/>
          <p:nvPr/>
        </p:nvGrpSpPr>
        <p:grpSpPr>
          <a:xfrm>
            <a:off x="1551135" y="1505187"/>
            <a:ext cx="6204739" cy="2657138"/>
            <a:chOff x="1551135" y="1505187"/>
            <a:chExt cx="6204739" cy="2657138"/>
          </a:xfrm>
        </p:grpSpPr>
        <p:sp>
          <p:nvSpPr>
            <p:cNvPr id="23568" name="テキスト ボックス 16"/>
            <p:cNvSpPr txBox="1">
              <a:spLocks noChangeArrowheads="1"/>
            </p:cNvSpPr>
            <p:nvPr/>
          </p:nvSpPr>
          <p:spPr bwMode="auto">
            <a:xfrm>
              <a:off x="1551135" y="1505187"/>
              <a:ext cx="6204739" cy="2657138"/>
            </a:xfrm>
            <a:prstGeom prst="rect">
              <a:avLst/>
            </a:prstGeom>
            <a:noFill/>
            <a:ln w="9525">
              <a:noFill/>
              <a:miter lim="800000"/>
              <a:headEnd/>
              <a:tailEnd/>
            </a:ln>
          </p:spPr>
          <p:txBody>
            <a:bodyPr wrap="square">
              <a:spAutoFit/>
            </a:bodyPr>
            <a:lstStyle/>
            <a:p>
              <a:pPr>
                <a:lnSpc>
                  <a:spcPts val="4000"/>
                </a:lnSpc>
              </a:pPr>
              <a:r>
                <a:rPr lang="ja-JP" altLang="en-US" sz="2400" dirty="0">
                  <a:latin typeface="HG丸ｺﾞｼｯｸM-PRO" panose="020F0600000000000000" pitchFamily="50" charset="-128"/>
                  <a:ea typeface="HG丸ｺﾞｼｯｸM-PRO" panose="020F0600000000000000" pitchFamily="50" charset="-128"/>
                </a:rPr>
                <a:t>みんなの将来だから、税金を何に使うのか</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よく話し合って決めることが大事だよ。</a:t>
              </a:r>
            </a:p>
            <a:p>
              <a:pPr>
                <a:lnSpc>
                  <a:spcPts val="4000"/>
                </a:lnSpc>
              </a:pPr>
              <a:r>
                <a:rPr lang="ja-JP" altLang="en-US" sz="2400" dirty="0">
                  <a:latin typeface="HG丸ｺﾞｼｯｸM-PRO" panose="020F0600000000000000" pitchFamily="50" charset="-128"/>
                  <a:ea typeface="HG丸ｺﾞｼｯｸM-PRO" panose="020F0600000000000000" pitchFamily="50" charset="-128"/>
                </a:rPr>
                <a:t>決めたことは、みんなにはね返ってくるよ。</a:t>
              </a:r>
              <a:endParaRPr lang="en-US" altLang="ja-JP"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皆一人一人が主人公だから</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a:p>
              <a:pPr>
                <a:lnSpc>
                  <a:spcPts val="4000"/>
                </a:lnSpc>
              </a:pPr>
              <a:r>
                <a:rPr lang="ja-JP" altLang="en-US" sz="2400" dirty="0">
                  <a:latin typeface="HG丸ｺﾞｼｯｸM-PRO" panose="020F0600000000000000" pitchFamily="50" charset="-128"/>
                  <a:ea typeface="HG丸ｺﾞｼｯｸM-PRO" panose="020F0600000000000000" pitchFamily="50" charset="-128"/>
                </a:rPr>
                <a:t>　　答えは</a:t>
              </a:r>
              <a:r>
                <a:rPr lang="en-US" altLang="ja-JP" sz="2400" dirty="0">
                  <a:latin typeface="HG丸ｺﾞｼｯｸM-PRO" panose="020F0600000000000000" pitchFamily="50" charset="-128"/>
                  <a:ea typeface="HG丸ｺﾞｼｯｸM-PRO" panose="020F0600000000000000" pitchFamily="50" charset="-128"/>
                </a:rPr>
                <a:t>…</a:t>
              </a:r>
              <a:endParaRPr lang="ja-JP" altLang="en-US" sz="2400"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1562151" y="1922867"/>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1571330" y="2945610"/>
              <a:ext cx="5976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 17"/>
            <p:cNvSpPr/>
            <p:nvPr/>
          </p:nvSpPr>
          <p:spPr>
            <a:xfrm>
              <a:off x="1571330" y="2427811"/>
              <a:ext cx="5508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2177265" y="3452392"/>
              <a:ext cx="4212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2197461" y="3935302"/>
              <a:ext cx="1800000" cy="180000"/>
            </a:xfrm>
            <a:prstGeom prst="roundRect">
              <a:avLst>
                <a:gd name="adj" fmla="val 49066"/>
              </a:avLst>
            </a:prstGeom>
            <a:solidFill>
              <a:srgbClr val="FFC000">
                <a:alpha val="93000"/>
              </a:srgbClr>
            </a:soli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3215445" y="3969529"/>
              <a:ext cx="1830278" cy="148728"/>
            </a:xfrm>
            <a:prstGeom prst="rect">
              <a:avLst/>
            </a:prstGeom>
            <a:gradFill flip="none" rotWithShape="1">
              <a:gsLst>
                <a:gs pos="100000">
                  <a:schemeClr val="bg1">
                    <a:alpha val="0"/>
                  </a:schemeClr>
                </a:gs>
                <a:gs pos="63000">
                  <a:schemeClr val="bg1"/>
                </a:gs>
              </a:gsLst>
              <a:path path="circle">
                <a:fillToRect l="100000" b="100000"/>
              </a:path>
              <a:tileRect t="-100000" r="-100000"/>
            </a:gradFill>
            <a:ln>
              <a:no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grpSp>
    </p:spTree>
    <p:extLst>
      <p:ext uri="{BB962C8B-B14F-4D97-AF65-F5344CB8AC3E}">
        <p14:creationId xmlns:p14="http://schemas.microsoft.com/office/powerpoint/2010/main" val="106258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bwMode="auto">
          <a:xfrm>
            <a:off x="0" y="1620391"/>
            <a:ext cx="9144000" cy="3145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kumimoji="1" sz="3200" kern="12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Font typeface="Arial" charset="0"/>
              <a:buNone/>
              <a:defRPr kumimoji="1"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kumimoji="1"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kumimoji="1" sz="2000" kern="1200">
                <a:solidFill>
                  <a:schemeClr val="tx1">
                    <a:tint val="75000"/>
                  </a:schemeClr>
                </a:solidFill>
                <a:latin typeface="+mn-lt"/>
                <a:ea typeface="+mn-ea"/>
                <a:cs typeface="+mn-cs"/>
              </a:defRPr>
            </a:lvl9pPr>
          </a:lstStyle>
          <a:p>
            <a:r>
              <a:rPr lang="ja-JP" altLang="en-US" sz="7200" dirty="0">
                <a:solidFill>
                  <a:schemeClr val="tx1"/>
                </a:solidFill>
                <a:latin typeface="HG丸ｺﾞｼｯｸM-PRO" panose="020F0600000000000000" pitchFamily="50" charset="-128"/>
                <a:ea typeface="HG丸ｺﾞｼｯｸM-PRO" panose="020F0600000000000000" pitchFamily="50" charset="-128"/>
              </a:rPr>
              <a:t>次のキーワードは</a:t>
            </a:r>
            <a:endParaRPr lang="en-US" altLang="ja-JP" sz="72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r>
              <a:rPr lang="ja-JP" altLang="en-US" sz="11500" b="1" dirty="0">
                <a:solidFill>
                  <a:srgbClr val="FF0000"/>
                </a:solidFill>
                <a:latin typeface="ＭＳ ゴシック" panose="020B0609070205080204" pitchFamily="49" charset="-128"/>
                <a:ea typeface="ＭＳ ゴシック" panose="020B0609070205080204" pitchFamily="49" charset="-128"/>
              </a:rPr>
              <a:t>民主主義</a:t>
            </a:r>
            <a:r>
              <a:rPr lang="ja-JP" altLang="en-US" sz="11500" dirty="0">
                <a:solidFill>
                  <a:schemeClr val="tx1"/>
                </a:solidFill>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432366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2335576"/>
          </a:xfrm>
        </p:spPr>
        <p:txBody>
          <a:bodyPr/>
          <a:lstStyle/>
          <a:p>
            <a:pPr algn="l"/>
            <a:r>
              <a:rPr kumimoji="1" lang="ja-JP" altLang="en-US" sz="5400" dirty="0">
                <a:latin typeface="ＭＳ ゴシック" panose="020B0609070205080204" pitchFamily="49" charset="-128"/>
                <a:ea typeface="ＭＳ ゴシック" panose="020B0609070205080204" pitchFamily="49" charset="-128"/>
              </a:rPr>
              <a:t>　税金を通して　　</a:t>
            </a:r>
            <a:br>
              <a:rPr kumimoji="1" lang="ja-JP" altLang="en-US" sz="5400" dirty="0">
                <a:latin typeface="ＭＳ ゴシック" panose="020B0609070205080204" pitchFamily="49" charset="-128"/>
                <a:ea typeface="ＭＳ ゴシック" panose="020B0609070205080204" pitchFamily="49" charset="-128"/>
              </a:rPr>
            </a:br>
            <a:r>
              <a:rPr kumimoji="1" lang="ja-JP" altLang="en-US" sz="5400" dirty="0">
                <a:latin typeface="ＭＳ ゴシック" panose="020B0609070205080204" pitchFamily="49" charset="-128"/>
                <a:ea typeface="ＭＳ ゴシック" panose="020B0609070205080204" pitchFamily="49" charset="-128"/>
              </a:rPr>
              <a:t>　　　学んでほしいこと</a:t>
            </a:r>
          </a:p>
        </p:txBody>
      </p:sp>
      <p:sp>
        <p:nvSpPr>
          <p:cNvPr id="4" name="タイトル 1"/>
          <p:cNvSpPr txBox="1">
            <a:spLocks/>
          </p:cNvSpPr>
          <p:nvPr/>
        </p:nvSpPr>
        <p:spPr bwMode="auto">
          <a:xfrm>
            <a:off x="396601" y="2959879"/>
            <a:ext cx="8105313" cy="340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6600" dirty="0">
                <a:latin typeface="HG丸ｺﾞｼｯｸM-PRO" panose="020F0600000000000000" pitchFamily="50" charset="-128"/>
                <a:ea typeface="HG丸ｺﾞｼｯｸM-PRO" panose="020F0600000000000000" pitchFamily="50" charset="-128"/>
              </a:rPr>
              <a:t>・思　い　や　り</a:t>
            </a:r>
          </a:p>
          <a:p>
            <a:endParaRPr lang="ja-JP" altLang="en-US" sz="2800" dirty="0">
              <a:latin typeface="HG丸ｺﾞｼｯｸM-PRO" panose="020F0600000000000000" pitchFamily="50" charset="-128"/>
              <a:ea typeface="HG丸ｺﾞｼｯｸM-PRO" panose="020F0600000000000000" pitchFamily="50" charset="-128"/>
            </a:endParaRPr>
          </a:p>
          <a:p>
            <a:r>
              <a:rPr lang="ja-JP" altLang="en-US" sz="6600" dirty="0">
                <a:latin typeface="HG丸ｺﾞｼｯｸM-PRO" panose="020F0600000000000000" pitchFamily="50" charset="-128"/>
                <a:ea typeface="HG丸ｺﾞｼｯｸM-PRO" panose="020F0600000000000000" pitchFamily="50" charset="-128"/>
              </a:rPr>
              <a:t>・私たちが主人公</a:t>
            </a:r>
          </a:p>
          <a:p>
            <a:endParaRPr lang="ja-JP" altLang="en-US" sz="5400" dirty="0">
              <a:latin typeface="ＭＳ 明朝" panose="02020609040205080304" pitchFamily="17" charset="-128"/>
              <a:ea typeface="ＭＳ 明朝" panose="02020609040205080304" pitchFamily="17" charset="-128"/>
            </a:endParaRPr>
          </a:p>
        </p:txBody>
      </p:sp>
      <p:sp>
        <p:nvSpPr>
          <p:cNvPr id="3" name="角丸四角形 2"/>
          <p:cNvSpPr/>
          <p:nvPr/>
        </p:nvSpPr>
        <p:spPr>
          <a:xfrm>
            <a:off x="1751681" y="3910987"/>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1751681" y="5363393"/>
            <a:ext cx="6114361"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0064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325612" y="5751359"/>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税の集め方</a:t>
            </a:r>
          </a:p>
        </p:txBody>
      </p:sp>
      <p:sp>
        <p:nvSpPr>
          <p:cNvPr id="19" name="正方形/長方形 18"/>
          <p:cNvSpPr/>
          <p:nvPr/>
        </p:nvSpPr>
        <p:spPr>
          <a:xfrm>
            <a:off x="1844665" y="5743711"/>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税の使い道</a:t>
            </a:r>
          </a:p>
        </p:txBody>
      </p:sp>
      <p:sp>
        <p:nvSpPr>
          <p:cNvPr id="20" name="正方形/長方形 19"/>
          <p:cNvSpPr/>
          <p:nvPr/>
        </p:nvSpPr>
        <p:spPr>
          <a:xfrm>
            <a:off x="4325612" y="6246584"/>
            <a:ext cx="2106514"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みんなが出し合う</a:t>
            </a:r>
          </a:p>
        </p:txBody>
      </p:sp>
      <p:grpSp>
        <p:nvGrpSpPr>
          <p:cNvPr id="58" name="グループ化 57"/>
          <p:cNvGrpSpPr/>
          <p:nvPr/>
        </p:nvGrpSpPr>
        <p:grpSpPr>
          <a:xfrm>
            <a:off x="331777" y="2713072"/>
            <a:ext cx="3566422" cy="2870770"/>
            <a:chOff x="331777" y="2713072"/>
            <a:chExt cx="3566422" cy="2870770"/>
          </a:xfrm>
        </p:grpSpPr>
        <p:grpSp>
          <p:nvGrpSpPr>
            <p:cNvPr id="6" name="グループ化 5"/>
            <p:cNvGrpSpPr/>
            <p:nvPr/>
          </p:nvGrpSpPr>
          <p:grpSpPr>
            <a:xfrm>
              <a:off x="331777" y="2713072"/>
              <a:ext cx="3566422" cy="2870770"/>
              <a:chOff x="-307047" y="2687273"/>
              <a:chExt cx="3566422" cy="2870770"/>
            </a:xfrm>
          </p:grpSpPr>
          <p:cxnSp>
            <p:nvCxnSpPr>
              <p:cNvPr id="24" name="カギ線コネクタ 23"/>
              <p:cNvCxnSpPr>
                <a:endCxn id="22" idx="1"/>
              </p:cNvCxnSpPr>
              <p:nvPr/>
            </p:nvCxnSpPr>
            <p:spPr>
              <a:xfrm rot="5400000" flipH="1" flipV="1">
                <a:off x="748652" y="3047320"/>
                <a:ext cx="2870770" cy="2150676"/>
              </a:xfrm>
              <a:prstGeom prst="bentConnector2">
                <a:avLst/>
              </a:prstGeom>
              <a:ln w="50800">
                <a:tailEnd type="arrow"/>
              </a:ln>
            </p:spPr>
            <p:style>
              <a:lnRef idx="1">
                <a:schemeClr val="dk1"/>
              </a:lnRef>
              <a:fillRef idx="0">
                <a:schemeClr val="dk1"/>
              </a:fillRef>
              <a:effectRef idx="0">
                <a:schemeClr val="dk1"/>
              </a:effectRef>
              <a:fontRef idx="minor">
                <a:schemeClr val="tx1"/>
              </a:fontRef>
            </p:style>
          </p:cxnSp>
          <p:sp>
            <p:nvSpPr>
              <p:cNvPr id="27" name="正方形/長方形 26"/>
              <p:cNvSpPr/>
              <p:nvPr/>
            </p:nvSpPr>
            <p:spPr>
              <a:xfrm>
                <a:off x="-307047" y="4089951"/>
                <a:ext cx="2852124" cy="689130"/>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700" dirty="0">
                    <a:solidFill>
                      <a:schemeClr val="tx1"/>
                    </a:solidFill>
                  </a:rPr>
                  <a:t>公平に集められているかな？</a:t>
                </a:r>
                <a:endParaRPr kumimoji="1" lang="en-US" altLang="ja-JP" sz="1700" dirty="0">
                  <a:solidFill>
                    <a:schemeClr val="tx1"/>
                  </a:solidFill>
                </a:endParaRPr>
              </a:p>
              <a:p>
                <a:pPr algn="ctr"/>
                <a:r>
                  <a:rPr kumimoji="1" lang="ja-JP" altLang="en-US" dirty="0">
                    <a:solidFill>
                      <a:schemeClr val="tx1"/>
                    </a:solidFill>
                  </a:rPr>
                  <a:t>有効に使われているかな？</a:t>
                </a:r>
              </a:p>
            </p:txBody>
          </p:sp>
        </p:grpSp>
        <p:sp>
          <p:nvSpPr>
            <p:cNvPr id="57" name="正方形/長方形 56"/>
            <p:cNvSpPr/>
            <p:nvPr/>
          </p:nvSpPr>
          <p:spPr>
            <a:xfrm>
              <a:off x="955992" y="3613734"/>
              <a:ext cx="1596570" cy="435396"/>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2400" dirty="0">
                  <a:solidFill>
                    <a:schemeClr val="tx1"/>
                  </a:solidFill>
                </a:rPr>
                <a:t>関心・意見</a:t>
              </a:r>
              <a:endParaRPr kumimoji="1" lang="ja-JP" altLang="en-US" sz="2400" dirty="0">
                <a:solidFill>
                  <a:schemeClr val="tx1"/>
                </a:solidFill>
              </a:endParaRPr>
            </a:p>
          </p:txBody>
        </p:sp>
      </p:grpSp>
      <p:sp>
        <p:nvSpPr>
          <p:cNvPr id="21" name="角丸四角形 20"/>
          <p:cNvSpPr/>
          <p:nvPr/>
        </p:nvSpPr>
        <p:spPr>
          <a:xfrm>
            <a:off x="504497" y="5583840"/>
            <a:ext cx="8261131" cy="1172571"/>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grpSp>
        <p:nvGrpSpPr>
          <p:cNvPr id="8" name="グループ化 7"/>
          <p:cNvGrpSpPr/>
          <p:nvPr/>
        </p:nvGrpSpPr>
        <p:grpSpPr>
          <a:xfrm>
            <a:off x="3754444" y="1954730"/>
            <a:ext cx="4839466" cy="4481305"/>
            <a:chOff x="3246804" y="2459216"/>
            <a:chExt cx="4839466" cy="4481305"/>
          </a:xfrm>
        </p:grpSpPr>
        <p:sp>
          <p:nvSpPr>
            <p:cNvPr id="28" name="正方形/長方形 27"/>
            <p:cNvSpPr/>
            <p:nvPr/>
          </p:nvSpPr>
          <p:spPr>
            <a:xfrm>
              <a:off x="3246804" y="2459216"/>
              <a:ext cx="1656184"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dirty="0">
                  <a:solidFill>
                    <a:srgbClr val="FF0000"/>
                  </a:solidFill>
                </a:rPr>
                <a:t>国民主権</a:t>
              </a:r>
            </a:p>
          </p:txBody>
        </p:sp>
        <p:sp>
          <p:nvSpPr>
            <p:cNvPr id="35" name="正方形/長方形 34"/>
            <p:cNvSpPr/>
            <p:nvPr/>
          </p:nvSpPr>
          <p:spPr>
            <a:xfrm>
              <a:off x="5988530" y="6508473"/>
              <a:ext cx="2097740" cy="432048"/>
            </a:xfrm>
            <a:prstGeom prst="rect">
              <a:avLst/>
            </a:prstGeom>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申告納税制度</a:t>
              </a:r>
            </a:p>
          </p:txBody>
        </p:sp>
      </p:grpSp>
      <p:grpSp>
        <p:nvGrpSpPr>
          <p:cNvPr id="43" name="グループ化 42"/>
          <p:cNvGrpSpPr/>
          <p:nvPr/>
        </p:nvGrpSpPr>
        <p:grpSpPr>
          <a:xfrm>
            <a:off x="6858846" y="4477828"/>
            <a:ext cx="1883259" cy="915807"/>
            <a:chOff x="6616245" y="4619071"/>
            <a:chExt cx="1883259" cy="915807"/>
          </a:xfrm>
        </p:grpSpPr>
        <p:sp>
          <p:nvSpPr>
            <p:cNvPr id="44" name="正方形/長方形 43"/>
            <p:cNvSpPr/>
            <p:nvPr/>
          </p:nvSpPr>
          <p:spPr>
            <a:xfrm>
              <a:off x="6616245" y="4619071"/>
              <a:ext cx="1883259" cy="43204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000" dirty="0">
                  <a:solidFill>
                    <a:schemeClr val="tx1"/>
                  </a:solidFill>
                </a:rPr>
                <a:t>租税法律主義</a:t>
              </a:r>
            </a:p>
          </p:txBody>
        </p:sp>
        <p:sp>
          <p:nvSpPr>
            <p:cNvPr id="45" name="正方形/長方形 44"/>
            <p:cNvSpPr/>
            <p:nvPr/>
          </p:nvSpPr>
          <p:spPr>
            <a:xfrm>
              <a:off x="6616245" y="5103348"/>
              <a:ext cx="1883259" cy="4315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納税の義務</a:t>
              </a:r>
            </a:p>
          </p:txBody>
        </p:sp>
      </p:grpSp>
      <p:grpSp>
        <p:nvGrpSpPr>
          <p:cNvPr id="36" name="グループ化 35"/>
          <p:cNvGrpSpPr/>
          <p:nvPr/>
        </p:nvGrpSpPr>
        <p:grpSpPr>
          <a:xfrm>
            <a:off x="1390731" y="1378970"/>
            <a:ext cx="5993177" cy="1009807"/>
            <a:chOff x="791550" y="1304235"/>
            <a:chExt cx="5993177" cy="1009807"/>
          </a:xfrm>
        </p:grpSpPr>
        <p:sp>
          <p:nvSpPr>
            <p:cNvPr id="37" name="正方形/長方形 36"/>
            <p:cNvSpPr/>
            <p:nvPr/>
          </p:nvSpPr>
          <p:spPr>
            <a:xfrm>
              <a:off x="5128543" y="1880108"/>
              <a:ext cx="165618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dirty="0">
                  <a:solidFill>
                    <a:schemeClr val="tx1"/>
                  </a:solidFill>
                </a:rPr>
                <a:t>平和主義</a:t>
              </a:r>
            </a:p>
          </p:txBody>
        </p:sp>
        <p:sp>
          <p:nvSpPr>
            <p:cNvPr id="38" name="正方形/長方形 37"/>
            <p:cNvSpPr/>
            <p:nvPr/>
          </p:nvSpPr>
          <p:spPr>
            <a:xfrm>
              <a:off x="791550" y="1881994"/>
              <a:ext cx="2016224"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solidFill>
                    <a:schemeClr val="tx1"/>
                  </a:solidFill>
                </a:rPr>
                <a:t>基本的人権の尊重</a:t>
              </a:r>
            </a:p>
          </p:txBody>
        </p:sp>
        <p:sp>
          <p:nvSpPr>
            <p:cNvPr id="39" name="正方形/長方形 38"/>
            <p:cNvSpPr/>
            <p:nvPr/>
          </p:nvSpPr>
          <p:spPr>
            <a:xfrm>
              <a:off x="2966583" y="1304235"/>
              <a:ext cx="2021419" cy="432048"/>
            </a:xfrm>
            <a:prstGeom prst="rect">
              <a:avLst/>
            </a:prstGeom>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800" dirty="0">
                  <a:solidFill>
                    <a:schemeClr val="tx1"/>
                  </a:solidFill>
                </a:rPr>
                <a:t>日本国憲法</a:t>
              </a:r>
              <a:endParaRPr kumimoji="1" lang="ja-JP" altLang="en-US" sz="2800" dirty="0">
                <a:solidFill>
                  <a:schemeClr val="tx1"/>
                </a:solidFill>
              </a:endParaRPr>
            </a:p>
          </p:txBody>
        </p:sp>
      </p:grpSp>
      <p:grpSp>
        <p:nvGrpSpPr>
          <p:cNvPr id="3" name="グループ化 2"/>
          <p:cNvGrpSpPr/>
          <p:nvPr/>
        </p:nvGrpSpPr>
        <p:grpSpPr>
          <a:xfrm>
            <a:off x="3475789" y="3907876"/>
            <a:ext cx="2172351" cy="1843482"/>
            <a:chOff x="2974279" y="3844404"/>
            <a:chExt cx="2172351" cy="1843482"/>
          </a:xfrm>
        </p:grpSpPr>
        <p:cxnSp>
          <p:nvCxnSpPr>
            <p:cNvPr id="30" name="直線矢印コネクタ 29"/>
            <p:cNvCxnSpPr/>
            <p:nvPr/>
          </p:nvCxnSpPr>
          <p:spPr>
            <a:xfrm flipH="1">
              <a:off x="2974279" y="4358370"/>
              <a:ext cx="711865" cy="1311709"/>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cxnSp>
          <p:nvCxnSpPr>
            <p:cNvPr id="33" name="直線矢印コネクタ 32"/>
            <p:cNvCxnSpPr/>
            <p:nvPr/>
          </p:nvCxnSpPr>
          <p:spPr>
            <a:xfrm>
              <a:off x="4541309" y="4358370"/>
              <a:ext cx="605321" cy="1329516"/>
            </a:xfrm>
            <a:prstGeom prst="straightConnector1">
              <a:avLst/>
            </a:prstGeom>
            <a:ln w="50800">
              <a:tailEnd type="arrow"/>
            </a:ln>
            <a:effectLst/>
          </p:spPr>
          <p:style>
            <a:lnRef idx="3">
              <a:schemeClr val="dk1"/>
            </a:lnRef>
            <a:fillRef idx="0">
              <a:schemeClr val="dk1"/>
            </a:fillRef>
            <a:effectRef idx="2">
              <a:schemeClr val="dk1"/>
            </a:effectRef>
            <a:fontRef idx="minor">
              <a:schemeClr val="tx1"/>
            </a:fontRef>
          </p:style>
        </p:cxnSp>
        <p:sp>
          <p:nvSpPr>
            <p:cNvPr id="23" name="角丸四角形 22"/>
            <p:cNvSpPr/>
            <p:nvPr/>
          </p:nvSpPr>
          <p:spPr>
            <a:xfrm>
              <a:off x="3397313" y="384440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国　会</a:t>
              </a:r>
            </a:p>
          </p:txBody>
        </p:sp>
      </p:grpSp>
      <p:grpSp>
        <p:nvGrpSpPr>
          <p:cNvPr id="4" name="グループ化 3"/>
          <p:cNvGrpSpPr/>
          <p:nvPr/>
        </p:nvGrpSpPr>
        <p:grpSpPr>
          <a:xfrm>
            <a:off x="4112649" y="2975260"/>
            <a:ext cx="951326" cy="902136"/>
            <a:chOff x="3601796" y="2739069"/>
            <a:chExt cx="951326" cy="902136"/>
          </a:xfrm>
        </p:grpSpPr>
        <p:cxnSp>
          <p:nvCxnSpPr>
            <p:cNvPr id="29" name="直線矢印コネクタ 28"/>
            <p:cNvCxnSpPr>
              <a:stCxn id="22" idx="2"/>
              <a:endCxn id="23" idx="0"/>
            </p:cNvCxnSpPr>
            <p:nvPr/>
          </p:nvCxnSpPr>
          <p:spPr>
            <a:xfrm>
              <a:off x="4071422" y="2739069"/>
              <a:ext cx="624" cy="902136"/>
            </a:xfrm>
            <a:prstGeom prst="straightConnector1">
              <a:avLst/>
            </a:prstGeom>
            <a:ln w="50800">
              <a:tailEnd type="arrow"/>
            </a:ln>
          </p:spPr>
          <p:style>
            <a:lnRef idx="3">
              <a:schemeClr val="dk1"/>
            </a:lnRef>
            <a:fillRef idx="0">
              <a:schemeClr val="dk1"/>
            </a:fillRef>
            <a:effectRef idx="2">
              <a:schemeClr val="dk1"/>
            </a:effectRef>
            <a:fontRef idx="minor">
              <a:schemeClr val="tx1"/>
            </a:fontRef>
          </p:style>
        </p:cxnSp>
        <p:sp>
          <p:nvSpPr>
            <p:cNvPr id="12" name="正方形/長方形 11"/>
            <p:cNvSpPr/>
            <p:nvPr/>
          </p:nvSpPr>
          <p:spPr>
            <a:xfrm>
              <a:off x="3601796" y="2888873"/>
              <a:ext cx="951326" cy="405327"/>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800" dirty="0">
                  <a:solidFill>
                    <a:srgbClr val="009E1E"/>
                  </a:solidFill>
                </a:rPr>
                <a:t>選挙</a:t>
              </a:r>
            </a:p>
          </p:txBody>
        </p:sp>
      </p:grpSp>
      <p:sp>
        <p:nvSpPr>
          <p:cNvPr id="14" name="正方形/長方形 13"/>
          <p:cNvSpPr/>
          <p:nvPr/>
        </p:nvSpPr>
        <p:spPr>
          <a:xfrm>
            <a:off x="4932821" y="4719708"/>
            <a:ext cx="1867917" cy="432048"/>
          </a:xfrm>
          <a:prstGeom prst="rect">
            <a:avLst/>
          </a:prstGeom>
          <a:solidFill>
            <a:schemeClr val="bg1"/>
          </a:solidFill>
          <a:ln>
            <a:solidFill>
              <a:srgbClr val="0033CC"/>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400" dirty="0">
                <a:solidFill>
                  <a:schemeClr val="tx1"/>
                </a:solidFill>
              </a:rPr>
              <a:t>ルール</a:t>
            </a:r>
            <a:r>
              <a:rPr kumimoji="1" lang="ja-JP" altLang="en-US" sz="2000" dirty="0">
                <a:solidFill>
                  <a:schemeClr val="tx1"/>
                </a:solidFill>
              </a:rPr>
              <a:t>（法律）</a:t>
            </a:r>
          </a:p>
        </p:txBody>
      </p:sp>
      <p:sp>
        <p:nvSpPr>
          <p:cNvPr id="22" name="角丸四角形 21"/>
          <p:cNvSpPr/>
          <p:nvPr/>
        </p:nvSpPr>
        <p:spPr>
          <a:xfrm>
            <a:off x="3898199" y="2461044"/>
            <a:ext cx="1368152" cy="504056"/>
          </a:xfrm>
          <a:prstGeom prst="roundRect">
            <a:avLst/>
          </a:prstGeom>
          <a:solidFill>
            <a:schemeClr val="accent5">
              <a:lumMod val="20000"/>
              <a:lumOff val="80000"/>
            </a:schemeClr>
          </a:solidFill>
          <a:ln w="38100"/>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2800" dirty="0"/>
              <a:t>私たち</a:t>
            </a:r>
          </a:p>
        </p:txBody>
      </p:sp>
      <p:sp>
        <p:nvSpPr>
          <p:cNvPr id="8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税を通して民主主義を考える</a:t>
            </a:r>
          </a:p>
        </p:txBody>
      </p:sp>
    </p:spTree>
    <p:extLst>
      <p:ext uri="{BB962C8B-B14F-4D97-AF65-F5344CB8AC3E}">
        <p14:creationId xmlns:p14="http://schemas.microsoft.com/office/powerpoint/2010/main" val="40810781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22" presetClass="entr" presetSubtype="4"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100"/>
                                        <p:tgtEl>
                                          <p:spTgt spid="5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up)">
                                      <p:cBhvr>
                                        <p:cTn id="44" dur="800"/>
                                        <p:tgtEl>
                                          <p:spTgt spid="8"/>
                                        </p:tgtEl>
                                      </p:cBhvr>
                                    </p:animEffect>
                                  </p:childTnLst>
                                </p:cTn>
                              </p:par>
                            </p:childTnLst>
                          </p:cTn>
                        </p:par>
                        <p:par>
                          <p:cTn id="45" fill="hold">
                            <p:stCondLst>
                              <p:cond delay="800"/>
                            </p:stCondLst>
                            <p:childTnLst>
                              <p:par>
                                <p:cTn id="46" presetID="16" presetClass="entr" presetSubtype="21" fill="hold" grpId="0" nodeType="after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barn(inVertical)">
                                      <p:cBhvr>
                                        <p:cTn id="48" dur="500"/>
                                        <p:tgtEl>
                                          <p:spTgt spid="8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4" grpId="0" animBg="1"/>
      <p:bldP spid="22" grpId="0" animBg="1"/>
      <p:bldP spid="8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二方向矢印 3"/>
          <p:cNvSpPr/>
          <p:nvPr/>
        </p:nvSpPr>
        <p:spPr>
          <a:xfrm rot="8239113">
            <a:off x="2089922" y="3157943"/>
            <a:ext cx="1909948" cy="2006792"/>
          </a:xfrm>
          <a:prstGeom prst="leftUpArrow">
            <a:avLst>
              <a:gd name="adj1" fmla="val 10502"/>
              <a:gd name="adj2" fmla="val 21403"/>
              <a:gd name="adj3" fmla="val 21763"/>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19" name="正方形/長方形 18"/>
          <p:cNvSpPr/>
          <p:nvPr/>
        </p:nvSpPr>
        <p:spPr>
          <a:xfrm>
            <a:off x="3728251" y="3211614"/>
            <a:ext cx="1731564"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自分で申告</a:t>
            </a:r>
          </a:p>
        </p:txBody>
      </p:sp>
      <p:pic>
        <p:nvPicPr>
          <p:cNvPr id="1026" name="Picture 2" descr="米農家のイラスト（農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219" y="2776310"/>
            <a:ext cx="2408837" cy="2408837"/>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946206" y="5155210"/>
            <a:ext cx="1112805" cy="461665"/>
          </a:xfrm>
          <a:prstGeom prst="rect">
            <a:avLst/>
          </a:prstGeom>
        </p:spPr>
        <p:txBody>
          <a:bodyPr wrap="none">
            <a:spAutoFit/>
          </a:bodyPr>
          <a:lstStyle/>
          <a:p>
            <a:r>
              <a:rPr lang="ja-JP" altLang="en-US" sz="2400" b="1" dirty="0">
                <a:latin typeface="HG丸ｺﾞｼｯｸM-PRO" panose="020F0600000000000000" pitchFamily="50" charset="-128"/>
                <a:ea typeface="HG丸ｺﾞｼｯｸM-PRO" panose="020F0600000000000000" pitchFamily="50" charset="-128"/>
              </a:rPr>
              <a:t>納税者</a:t>
            </a:r>
          </a:p>
        </p:txBody>
      </p:sp>
      <p:sp>
        <p:nvSpPr>
          <p:cNvPr id="15" name="タイトル 1"/>
          <p:cNvSpPr txBox="1">
            <a:spLocks/>
          </p:cNvSpPr>
          <p:nvPr/>
        </p:nvSpPr>
        <p:spPr bwMode="auto">
          <a:xfrm>
            <a:off x="0" y="-9428"/>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申告納税制度</a:t>
            </a:r>
          </a:p>
        </p:txBody>
      </p:sp>
      <p:pic>
        <p:nvPicPr>
          <p:cNvPr id="3" name="図 2">
            <a:extLst>
              <a:ext uri="{FF2B5EF4-FFF2-40B4-BE49-F238E27FC236}">
                <a16:creationId xmlns:a16="http://schemas.microsoft.com/office/drawing/2014/main" id="{B9C9EA50-2CD7-4994-BD0A-25ACBCBE0D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9604" y="4041842"/>
            <a:ext cx="2340830" cy="2182824"/>
          </a:xfrm>
          <a:prstGeom prst="rect">
            <a:avLst/>
          </a:prstGeom>
        </p:spPr>
      </p:pic>
      <p:pic>
        <p:nvPicPr>
          <p:cNvPr id="7" name="図 6">
            <a:extLst>
              <a:ext uri="{FF2B5EF4-FFF2-40B4-BE49-F238E27FC236}">
                <a16:creationId xmlns:a16="http://schemas.microsoft.com/office/drawing/2014/main" id="{46436FFD-E76A-4C6F-B759-92D45F267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5401" y="1125853"/>
            <a:ext cx="2222894" cy="2234064"/>
          </a:xfrm>
          <a:prstGeom prst="rect">
            <a:avLst/>
          </a:prstGeom>
        </p:spPr>
      </p:pic>
      <p:sp>
        <p:nvSpPr>
          <p:cNvPr id="20" name="正方形/長方形 19">
            <a:extLst>
              <a:ext uri="{FF2B5EF4-FFF2-40B4-BE49-F238E27FC236}">
                <a16:creationId xmlns:a16="http://schemas.microsoft.com/office/drawing/2014/main" id="{7AC99677-940D-46D6-A2AF-7BC457AFA89A}"/>
              </a:ext>
            </a:extLst>
          </p:cNvPr>
          <p:cNvSpPr/>
          <p:nvPr/>
        </p:nvSpPr>
        <p:spPr>
          <a:xfrm>
            <a:off x="3007097" y="6143481"/>
            <a:ext cx="3361024" cy="461665"/>
          </a:xfrm>
          <a:prstGeom prst="rect">
            <a:avLst/>
          </a:prstGeom>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税理士に依頼して申告</a:t>
            </a:r>
          </a:p>
        </p:txBody>
      </p:sp>
      <p:sp>
        <p:nvSpPr>
          <p:cNvPr id="26" name="テキスト ボックス 22">
            <a:extLst>
              <a:ext uri="{FF2B5EF4-FFF2-40B4-BE49-F238E27FC236}">
                <a16:creationId xmlns:a16="http://schemas.microsoft.com/office/drawing/2014/main" id="{942C6D24-639C-4DA5-A631-0860C85BB6FE}"/>
              </a:ext>
            </a:extLst>
          </p:cNvPr>
          <p:cNvSpPr txBox="1">
            <a:spLocks noChangeArrowheads="1"/>
          </p:cNvSpPr>
          <p:nvPr/>
        </p:nvSpPr>
        <p:spPr bwMode="auto">
          <a:xfrm>
            <a:off x="7504553" y="5155209"/>
            <a:ext cx="1147264" cy="461665"/>
          </a:xfrm>
          <a:prstGeom prst="rect">
            <a:avLst/>
          </a:prstGeom>
          <a:noFill/>
          <a:ln w="9525">
            <a:noFill/>
            <a:miter lim="800000"/>
            <a:headEnd/>
            <a:tailEnd/>
          </a:ln>
        </p:spPr>
        <p:txBody>
          <a:bodyPr wrap="square">
            <a:spAutoFit/>
          </a:bodyPr>
          <a:lstStyle/>
          <a:p>
            <a:r>
              <a:rPr lang="ja-JP" altLang="en-US" sz="2400" b="1" dirty="0">
                <a:latin typeface="HG丸ｺﾞｼｯｸM-PRO" panose="020F0600000000000000" pitchFamily="50" charset="-128"/>
                <a:ea typeface="HG丸ｺﾞｼｯｸM-PRO" panose="020F0600000000000000" pitchFamily="50" charset="-128"/>
              </a:rPr>
              <a:t>税務署</a:t>
            </a:r>
          </a:p>
        </p:txBody>
      </p:sp>
      <p:sp>
        <p:nvSpPr>
          <p:cNvPr id="27" name="テキスト ボックス 26">
            <a:extLst>
              <a:ext uri="{FF2B5EF4-FFF2-40B4-BE49-F238E27FC236}">
                <a16:creationId xmlns:a16="http://schemas.microsoft.com/office/drawing/2014/main" id="{C94B17F3-EAF1-4ECA-BF0B-54BCF64A4A00}"/>
              </a:ext>
            </a:extLst>
          </p:cNvPr>
          <p:cNvSpPr txBox="1"/>
          <p:nvPr/>
        </p:nvSpPr>
        <p:spPr>
          <a:xfrm>
            <a:off x="6119358" y="3680675"/>
            <a:ext cx="545342" cy="954107"/>
          </a:xfrm>
          <a:prstGeom prst="rect">
            <a:avLst/>
          </a:prstGeom>
          <a:noFill/>
        </p:spPr>
        <p:txBody>
          <a:bodyPr wrap="non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税</a:t>
            </a:r>
          </a:p>
          <a:p>
            <a:r>
              <a:rPr kumimoji="1" lang="ja-JP" altLang="en-US" sz="2800" b="1" dirty="0">
                <a:latin typeface="HG丸ｺﾞｼｯｸM-PRO" panose="020F0600000000000000" pitchFamily="50" charset="-128"/>
                <a:ea typeface="HG丸ｺﾞｼｯｸM-PRO" panose="020F0600000000000000" pitchFamily="50" charset="-128"/>
              </a:rPr>
              <a:t>金</a:t>
            </a:r>
          </a:p>
        </p:txBody>
      </p:sp>
      <p:sp>
        <p:nvSpPr>
          <p:cNvPr id="28" name="右矢印 8">
            <a:extLst>
              <a:ext uri="{FF2B5EF4-FFF2-40B4-BE49-F238E27FC236}">
                <a16:creationId xmlns:a16="http://schemas.microsoft.com/office/drawing/2014/main" id="{E48CB5E4-E6D4-4E6C-88DF-9E030A36CD8B}"/>
              </a:ext>
            </a:extLst>
          </p:cNvPr>
          <p:cNvSpPr/>
          <p:nvPr/>
        </p:nvSpPr>
        <p:spPr>
          <a:xfrm>
            <a:off x="5474410" y="3786539"/>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29" name="右矢印 11">
            <a:extLst>
              <a:ext uri="{FF2B5EF4-FFF2-40B4-BE49-F238E27FC236}">
                <a16:creationId xmlns:a16="http://schemas.microsoft.com/office/drawing/2014/main" id="{154CD694-8107-41C8-AA62-CCB902D3A914}"/>
              </a:ext>
            </a:extLst>
          </p:cNvPr>
          <p:cNvSpPr/>
          <p:nvPr/>
        </p:nvSpPr>
        <p:spPr>
          <a:xfrm>
            <a:off x="6735392" y="3780668"/>
            <a:ext cx="666983" cy="749602"/>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0" name="Picture 2">
            <a:extLst>
              <a:ext uri="{FF2B5EF4-FFF2-40B4-BE49-F238E27FC236}">
                <a16:creationId xmlns:a16="http://schemas.microsoft.com/office/drawing/2014/main" id="{9082E28B-A700-433B-B48F-4E1451821F93}"/>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969731" y="2632528"/>
            <a:ext cx="2216908" cy="2606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49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randombar(horizontal)">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randombar(horizontal)">
                                      <p:cBhvr>
                                        <p:cTn id="46" dur="500"/>
                                        <p:tgtEl>
                                          <p:spTgt spid="2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14" grpId="0"/>
      <p:bldP spid="20" grpId="0"/>
      <p:bldP spid="26" grpId="0"/>
      <p:bldP spid="27" grpId="0"/>
      <p:bldP spid="28" grpId="0" animBg="1"/>
      <p:bldP spid="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68313" y="973962"/>
            <a:ext cx="8229600" cy="1854997"/>
          </a:xfrm>
        </p:spPr>
        <p:txBody>
          <a:bodyPr/>
          <a:lstStyle/>
          <a:p>
            <a:pPr eaLnBrk="1" hangingPunct="1"/>
            <a:r>
              <a:rPr lang="ja-JP" altLang="en-US" sz="11000" dirty="0">
                <a:latin typeface="ＭＳ ゴシック" panose="020B0609070205080204" pitchFamily="49" charset="-128"/>
                <a:ea typeface="ＭＳ ゴシック" panose="020B0609070205080204" pitchFamily="49" charset="-128"/>
              </a:rPr>
              <a:t>宿　題</a:t>
            </a:r>
          </a:p>
        </p:txBody>
      </p:sp>
      <p:sp>
        <p:nvSpPr>
          <p:cNvPr id="3" name="タイトル 1"/>
          <p:cNvSpPr txBox="1">
            <a:spLocks/>
          </p:cNvSpPr>
          <p:nvPr/>
        </p:nvSpPr>
        <p:spPr bwMode="auto">
          <a:xfrm>
            <a:off x="-197513" y="2548891"/>
            <a:ext cx="8895426" cy="21374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7200" dirty="0">
                <a:latin typeface="HG丸ｺﾞｼｯｸM-PRO" panose="020F0600000000000000" pitchFamily="50" charset="-128"/>
                <a:ea typeface="HG丸ｺﾞｼｯｸM-PRO" panose="020F0600000000000000" pitchFamily="50" charset="-128"/>
              </a:rPr>
              <a:t>・思　い　や　り</a:t>
            </a:r>
            <a:endParaRPr lang="ja-JP" altLang="en-US" sz="3200" dirty="0">
              <a:latin typeface="HG丸ｺﾞｼｯｸM-PRO" panose="020F0600000000000000" pitchFamily="50" charset="-128"/>
              <a:ea typeface="HG丸ｺﾞｼｯｸM-PRO" panose="020F0600000000000000" pitchFamily="50" charset="-128"/>
            </a:endParaRPr>
          </a:p>
          <a:p>
            <a:r>
              <a:rPr lang="ja-JP" altLang="en-US" sz="7200" dirty="0">
                <a:latin typeface="HG丸ｺﾞｼｯｸM-PRO" panose="020F0600000000000000" pitchFamily="50" charset="-128"/>
                <a:ea typeface="HG丸ｺﾞｼｯｸM-PRO" panose="020F0600000000000000" pitchFamily="50" charset="-128"/>
              </a:rPr>
              <a:t>・私たちが主人公</a:t>
            </a:r>
            <a:endParaRPr lang="ja-JP" altLang="en-US" sz="5400" dirty="0">
              <a:latin typeface="HG丸ｺﾞｼｯｸM-PRO" panose="020F0600000000000000" pitchFamily="50" charset="-128"/>
              <a:ea typeface="HG丸ｺﾞｼｯｸM-PRO" panose="020F0600000000000000" pitchFamily="50" charset="-128"/>
            </a:endParaRPr>
          </a:p>
        </p:txBody>
      </p:sp>
      <p:sp>
        <p:nvSpPr>
          <p:cNvPr id="4" name="Rectangle 2"/>
          <p:cNvSpPr txBox="1">
            <a:spLocks noChangeArrowheads="1"/>
          </p:cNvSpPr>
          <p:nvPr/>
        </p:nvSpPr>
        <p:spPr bwMode="auto">
          <a:xfrm>
            <a:off x="418641" y="4686301"/>
            <a:ext cx="8428195" cy="11934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pPr eaLnBrk="1" hangingPunct="1"/>
            <a:r>
              <a:rPr lang="ja-JP" altLang="en-US" sz="4000" dirty="0">
                <a:latin typeface="HG丸ｺﾞｼｯｸM-PRO" panose="020F0600000000000000" pitchFamily="50" charset="-128"/>
                <a:ea typeface="HG丸ｺﾞｼｯｸM-PRO" panose="020F0600000000000000" pitchFamily="50" charset="-128"/>
              </a:rPr>
              <a:t>期限：大人になるまで</a:t>
            </a:r>
          </a:p>
        </p:txBody>
      </p:sp>
      <p:sp>
        <p:nvSpPr>
          <p:cNvPr id="5" name="角丸四角形 4"/>
          <p:cNvSpPr/>
          <p:nvPr/>
        </p:nvSpPr>
        <p:spPr>
          <a:xfrm>
            <a:off x="1410153" y="3514375"/>
            <a:ext cx="6624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410153" y="4581186"/>
            <a:ext cx="6624000" cy="180000"/>
          </a:xfrm>
          <a:prstGeom prst="roundRect">
            <a:avLst>
              <a:gd name="adj" fmla="val 49066"/>
            </a:avLst>
          </a:prstGeom>
          <a:solidFill>
            <a:srgbClr val="00B050">
              <a:alpha val="7400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173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37" fill="hold" grpId="0" nodeType="clickEffect">
                                  <p:stCondLst>
                                    <p:cond delay="0"/>
                                  </p:stCondLst>
                                  <p:childTnLst>
                                    <p:animEffect transition="out" filter="barn(outVertic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par>
                          <p:cTn id="14" fill="hold">
                            <p:stCondLst>
                              <p:cond delay="500"/>
                            </p:stCondLst>
                            <p:childTnLst>
                              <p:par>
                                <p:cTn id="15" presetID="16" presetClass="entr" presetSubtype="26" fill="hold" grpId="0" nodeType="afterEffect">
                                  <p:stCondLst>
                                    <p:cond delay="500"/>
                                  </p:stCondLst>
                                  <p:childTnLst>
                                    <p:set>
                                      <p:cBhvr>
                                        <p:cTn id="16" dur="1" fill="hold">
                                          <p:stCondLst>
                                            <p:cond delay="0"/>
                                          </p:stCondLst>
                                        </p:cTn>
                                        <p:tgtEl>
                                          <p:spTgt spid="61441"/>
                                        </p:tgtEl>
                                        <p:attrNameLst>
                                          <p:attrName>style.visibility</p:attrName>
                                        </p:attrNameLst>
                                      </p:cBhvr>
                                      <p:to>
                                        <p:strVal val="visible"/>
                                      </p:to>
                                    </p:set>
                                    <p:animEffect transition="in" filter="barn(inHorizontal)">
                                      <p:cBhvr>
                                        <p:cTn id="17" dur="3000"/>
                                        <p:tgtEl>
                                          <p:spTgt spid="61441"/>
                                        </p:tgtEl>
                                      </p:cBhvr>
                                    </p:animEffect>
                                  </p:childTnLst>
                                </p:cTn>
                              </p:par>
                            </p:childTnLst>
                          </p:cTn>
                        </p:par>
                        <p:par>
                          <p:cTn id="18" fill="hold">
                            <p:stCondLst>
                              <p:cond delay="4000"/>
                            </p:stCondLst>
                            <p:childTnLst>
                              <p:par>
                                <p:cTn id="19" presetID="16" presetClass="entr" presetSubtype="21"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3000"/>
                                        <p:tgtEl>
                                          <p:spTgt spid="4"/>
                                        </p:tgtEl>
                                      </p:cBhvr>
                                    </p:animEffect>
                                  </p:childTnLst>
                                  <p:subTnLst>
                                    <p:animClr clrSpc="rgb" dir="cw">
                                      <p:cBhvr override="childStyle">
                                        <p:cTn dur="1" fill="hold" display="0" masterRel="nextClick" afterEffect="1"/>
                                        <p:tgtEl>
                                          <p:spTgt spid="4"/>
                                        </p:tgtEl>
                                        <p:attrNameLst>
                                          <p:attrName>ppt_c</p:attrName>
                                        </p:attrNameLst>
                                      </p:cBhvr>
                                      <p:to>
                                        <a:srgbClr val="CAC4A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1" grpId="0"/>
      <p:bldP spid="3" grpId="0"/>
      <p:bldP spid="4" grpId="0"/>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円/楕円 14"/>
          <p:cNvSpPr/>
          <p:nvPr/>
        </p:nvSpPr>
        <p:spPr>
          <a:xfrm>
            <a:off x="5081097" y="1174593"/>
            <a:ext cx="2100063" cy="5607587"/>
          </a:xfrm>
          <a:prstGeom prst="ellipse">
            <a:avLst/>
          </a:prstGeom>
          <a:solidFill>
            <a:srgbClr val="EBFFEB"/>
          </a:solidFill>
          <a:ln>
            <a:solidFill>
              <a:srgbClr val="04B873"/>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5601"/>
          <a:stretch/>
        </p:blipFill>
        <p:spPr bwMode="auto">
          <a:xfrm>
            <a:off x="5622448" y="1373188"/>
            <a:ext cx="1035110" cy="1255712"/>
          </a:xfrm>
          <a:prstGeom prst="rect">
            <a:avLst/>
          </a:prstGeom>
          <a:noFill/>
          <a:ln w="9525">
            <a:noFill/>
            <a:miter lim="800000"/>
            <a:headEnd/>
            <a:tailEnd/>
          </a:ln>
        </p:spPr>
      </p:pic>
      <p:pic>
        <p:nvPicPr>
          <p:cNvPr id="1434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561910" y="4952889"/>
            <a:ext cx="1239451" cy="1347228"/>
          </a:xfrm>
          <a:prstGeom prst="rect">
            <a:avLst/>
          </a:prstGeom>
          <a:noFill/>
          <a:ln w="9525">
            <a:noFill/>
            <a:miter lim="800000"/>
            <a:headEnd/>
            <a:tailEnd/>
          </a:ln>
        </p:spPr>
      </p:pic>
      <p:pic>
        <p:nvPicPr>
          <p:cNvPr id="14342" name="Picture 14" descr="パソコンを使うサラリーマンのイラスト"/>
          <p:cNvPicPr>
            <a:picLocks noChangeAspect="1" noChangeArrowheads="1"/>
          </p:cNvPicPr>
          <p:nvPr/>
        </p:nvPicPr>
        <p:blipFill>
          <a:blip r:embed="rId4"/>
          <a:srcRect/>
          <a:stretch>
            <a:fillRect/>
          </a:stretch>
        </p:blipFill>
        <p:spPr bwMode="auto">
          <a:xfrm>
            <a:off x="5690006" y="3235327"/>
            <a:ext cx="1173501" cy="1173501"/>
          </a:xfrm>
          <a:prstGeom prst="rect">
            <a:avLst/>
          </a:prstGeom>
          <a:noFill/>
          <a:ln w="9525">
            <a:noFill/>
            <a:miter lim="800000"/>
            <a:headEnd/>
            <a:tailEnd/>
          </a:ln>
        </p:spPr>
      </p:pic>
      <p:pic>
        <p:nvPicPr>
          <p:cNvPr id="14343" name="Picture 1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506664" y="3031215"/>
            <a:ext cx="1692420" cy="1731377"/>
          </a:xfrm>
          <a:prstGeom prst="rect">
            <a:avLst/>
          </a:prstGeom>
          <a:noFill/>
          <a:ln w="9525">
            <a:noFill/>
            <a:miter lim="800000"/>
            <a:headEnd/>
            <a:tailEnd/>
          </a:ln>
        </p:spPr>
      </p:pic>
      <p:pic>
        <p:nvPicPr>
          <p:cNvPr id="14346" name="Picture 6" descr="ビルのイラスト（建物）"/>
          <p:cNvPicPr>
            <a:picLocks noChangeAspect="1" noChangeArrowheads="1"/>
          </p:cNvPicPr>
          <p:nvPr/>
        </p:nvPicPr>
        <p:blipFill>
          <a:blip r:embed="rId6"/>
          <a:srcRect/>
          <a:stretch>
            <a:fillRect/>
          </a:stretch>
        </p:blipFill>
        <p:spPr bwMode="auto">
          <a:xfrm>
            <a:off x="1328412" y="1663547"/>
            <a:ext cx="1344090" cy="1186754"/>
          </a:xfrm>
          <a:prstGeom prst="rect">
            <a:avLst/>
          </a:prstGeom>
          <a:noFill/>
          <a:ln w="9525">
            <a:noFill/>
            <a:miter lim="800000"/>
            <a:headEnd/>
            <a:tailEnd/>
          </a:ln>
        </p:spPr>
      </p:pic>
      <p:sp>
        <p:nvSpPr>
          <p:cNvPr id="4" name="円形吹き出し 3"/>
          <p:cNvSpPr/>
          <p:nvPr/>
        </p:nvSpPr>
        <p:spPr>
          <a:xfrm>
            <a:off x="2538843" y="1586525"/>
            <a:ext cx="1043503" cy="783039"/>
          </a:xfrm>
          <a:prstGeom prst="wedgeEllipseCallout">
            <a:avLst>
              <a:gd name="adj1" fmla="val -38708"/>
              <a:gd name="adj2" fmla="val 5224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5" name="テキスト ボックス 4"/>
          <p:cNvSpPr txBox="1">
            <a:spLocks noChangeArrowheads="1"/>
          </p:cNvSpPr>
          <p:nvPr/>
        </p:nvSpPr>
        <p:spPr bwMode="auto">
          <a:xfrm>
            <a:off x="2622014" y="165487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会社の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0" name="円形吹き出し 19"/>
          <p:cNvSpPr/>
          <p:nvPr/>
        </p:nvSpPr>
        <p:spPr>
          <a:xfrm>
            <a:off x="291440" y="1398181"/>
            <a:ext cx="1139438" cy="840360"/>
          </a:xfrm>
          <a:prstGeom prst="wedgeEllipseCallout">
            <a:avLst>
              <a:gd name="adj1" fmla="val 49815"/>
              <a:gd name="adj2" fmla="val 35706"/>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1" name="テキスト ボックス 20"/>
          <p:cNvSpPr txBox="1">
            <a:spLocks noChangeArrowheads="1"/>
          </p:cNvSpPr>
          <p:nvPr/>
        </p:nvSpPr>
        <p:spPr bwMode="auto">
          <a:xfrm>
            <a:off x="444689" y="1489298"/>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経営の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2" name="テキスト ボックス 21"/>
          <p:cNvSpPr txBox="1">
            <a:spLocks noChangeArrowheads="1"/>
          </p:cNvSpPr>
          <p:nvPr/>
        </p:nvSpPr>
        <p:spPr bwMode="auto">
          <a:xfrm>
            <a:off x="278960" y="3176113"/>
            <a:ext cx="962408" cy="646331"/>
          </a:xfrm>
          <a:prstGeom prst="rect">
            <a:avLst/>
          </a:prstGeom>
          <a:noFill/>
          <a:ln w="9525">
            <a:noFill/>
            <a:miter lim="800000"/>
            <a:headEnd/>
            <a:tailEnd/>
          </a:ln>
        </p:spPr>
        <p:txBody>
          <a:bodyPr wrap="square">
            <a:spAutoFit/>
          </a:bodyPr>
          <a:lstStyle/>
          <a:p>
            <a:pPr algn="ctr"/>
            <a:r>
              <a:rPr lang="ja-JP" altLang="en-US" dirty="0">
                <a:latin typeface="HG丸ｺﾞｼｯｸM-PRO" panose="020F0600000000000000" pitchFamily="50" charset="-128"/>
                <a:ea typeface="HG丸ｺﾞｼｯｸM-PRO" panose="020F0600000000000000" pitchFamily="50" charset="-128"/>
              </a:rPr>
              <a:t>個人の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税金</a:t>
            </a:r>
          </a:p>
        </p:txBody>
      </p:sp>
      <p:sp>
        <p:nvSpPr>
          <p:cNvPr id="23" name="円形吹き出し 22"/>
          <p:cNvSpPr/>
          <p:nvPr/>
        </p:nvSpPr>
        <p:spPr>
          <a:xfrm>
            <a:off x="193454" y="3003970"/>
            <a:ext cx="1133420" cy="874735"/>
          </a:xfrm>
          <a:prstGeom prst="wedgeEllipseCallout">
            <a:avLst>
              <a:gd name="adj1" fmla="val 28413"/>
              <a:gd name="adj2" fmla="val 6411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4" name="円形吹き出し 23"/>
          <p:cNvSpPr/>
          <p:nvPr/>
        </p:nvSpPr>
        <p:spPr>
          <a:xfrm>
            <a:off x="222095" y="4686811"/>
            <a:ext cx="1449450" cy="838486"/>
          </a:xfrm>
          <a:prstGeom prst="wedgeEllipseCallout">
            <a:avLst>
              <a:gd name="adj1" fmla="val 15432"/>
              <a:gd name="adj2" fmla="val 6320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5" name="円形吹き出し 24"/>
          <p:cNvSpPr/>
          <p:nvPr/>
        </p:nvSpPr>
        <p:spPr>
          <a:xfrm>
            <a:off x="2538843" y="3031215"/>
            <a:ext cx="1142080" cy="936129"/>
          </a:xfrm>
          <a:prstGeom prst="wedgeEllipseCallout">
            <a:avLst>
              <a:gd name="adj1" fmla="val -28865"/>
              <a:gd name="adj2" fmla="val 60310"/>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a:spLocks noChangeArrowheads="1"/>
          </p:cNvSpPr>
          <p:nvPr/>
        </p:nvSpPr>
        <p:spPr bwMode="auto">
          <a:xfrm>
            <a:off x="2671301" y="3195897"/>
            <a:ext cx="877163"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資金の</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相談</a:t>
            </a:r>
          </a:p>
        </p:txBody>
      </p:sp>
      <p:sp>
        <p:nvSpPr>
          <p:cNvPr id="27" name="テキスト ボックス 26"/>
          <p:cNvSpPr txBox="1">
            <a:spLocks noChangeArrowheads="1"/>
          </p:cNvSpPr>
          <p:nvPr/>
        </p:nvSpPr>
        <p:spPr bwMode="auto">
          <a:xfrm>
            <a:off x="167987" y="467169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税金</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かかるかな？</a:t>
            </a:r>
          </a:p>
        </p:txBody>
      </p:sp>
      <p:sp>
        <p:nvSpPr>
          <p:cNvPr id="28" name="テキスト ボックス 27"/>
          <p:cNvSpPr txBox="1">
            <a:spLocks noChangeArrowheads="1"/>
          </p:cNvSpPr>
          <p:nvPr/>
        </p:nvSpPr>
        <p:spPr bwMode="auto">
          <a:xfrm>
            <a:off x="2176883" y="4693816"/>
            <a:ext cx="1569660" cy="646331"/>
          </a:xfrm>
          <a:prstGeom prst="rect">
            <a:avLst/>
          </a:prstGeom>
          <a:noFill/>
          <a:ln w="9525">
            <a:noFill/>
            <a:miter lim="800000"/>
            <a:headEnd/>
            <a:tailEnd/>
          </a:ln>
        </p:spPr>
        <p:txBody>
          <a:bodyPr wrap="none">
            <a:spAutoFit/>
          </a:bodyPr>
          <a:lstStyle/>
          <a:p>
            <a:pPr algn="ctr"/>
            <a:r>
              <a:rPr lang="ja-JP" altLang="en-US" dirty="0">
                <a:latin typeface="HG丸ｺﾞｼｯｸM-PRO" panose="020F0600000000000000" pitchFamily="50" charset="-128"/>
                <a:ea typeface="HG丸ｺﾞｼｯｸM-PRO" panose="020F0600000000000000" pitchFamily="50" charset="-128"/>
              </a:rPr>
              <a:t>書類は</a:t>
            </a:r>
            <a:endParaRPr lang="en-US" altLang="ja-JP" dirty="0">
              <a:latin typeface="HG丸ｺﾞｼｯｸM-PRO" panose="020F0600000000000000" pitchFamily="50" charset="-128"/>
              <a:ea typeface="HG丸ｺﾞｼｯｸM-PRO" panose="020F0600000000000000" pitchFamily="50" charset="-128"/>
            </a:endParaRPr>
          </a:p>
          <a:p>
            <a:pPr algn="ctr"/>
            <a:r>
              <a:rPr lang="ja-JP" altLang="en-US" dirty="0">
                <a:latin typeface="HG丸ｺﾞｼｯｸM-PRO" panose="020F0600000000000000" pitchFamily="50" charset="-128"/>
                <a:ea typeface="HG丸ｺﾞｼｯｸM-PRO" panose="020F0600000000000000" pitchFamily="50" charset="-128"/>
              </a:rPr>
              <a:t>どう書くの？</a:t>
            </a:r>
          </a:p>
        </p:txBody>
      </p:sp>
      <p:sp>
        <p:nvSpPr>
          <p:cNvPr id="31" name="円形吹き出し 30"/>
          <p:cNvSpPr/>
          <p:nvPr/>
        </p:nvSpPr>
        <p:spPr>
          <a:xfrm>
            <a:off x="2209934" y="4659610"/>
            <a:ext cx="1470935" cy="892889"/>
          </a:xfrm>
          <a:prstGeom prst="wedgeEllipseCallout">
            <a:avLst>
              <a:gd name="adj1" fmla="val -26220"/>
              <a:gd name="adj2" fmla="val 62297"/>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sp>
        <p:nvSpPr>
          <p:cNvPr id="6" name="右中かっこ 5"/>
          <p:cNvSpPr/>
          <p:nvPr/>
        </p:nvSpPr>
        <p:spPr>
          <a:xfrm>
            <a:off x="3658406" y="1311009"/>
            <a:ext cx="241563" cy="5267354"/>
          </a:xfrm>
          <a:prstGeom prst="rightBrace">
            <a:avLst>
              <a:gd name="adj1" fmla="val 324744"/>
              <a:gd name="adj2" fmla="val 50662"/>
            </a:avLst>
          </a:prstGeom>
          <a:ln w="28575">
            <a:solidFill>
              <a:srgbClr val="04B87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latin typeface="HG丸ｺﾞｼｯｸM-PRO" panose="020F0600000000000000" pitchFamily="50" charset="-128"/>
              <a:ea typeface="HG丸ｺﾞｼｯｸM-PRO" panose="020F0600000000000000" pitchFamily="50" charset="-128"/>
            </a:endParaRPr>
          </a:p>
        </p:txBody>
      </p:sp>
      <p:pic>
        <p:nvPicPr>
          <p:cNvPr id="2050"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608582" y="1978045"/>
            <a:ext cx="753830" cy="990791"/>
          </a:xfrm>
          <a:prstGeom prst="rect">
            <a:avLst/>
          </a:prstGeom>
          <a:noFill/>
          <a:ln w="9525">
            <a:noFill/>
            <a:miter lim="800000"/>
            <a:headEnd/>
            <a:tailEnd/>
          </a:ln>
        </p:spPr>
      </p:pic>
      <p:sp>
        <p:nvSpPr>
          <p:cNvPr id="3" name="テキスト ボックス 2"/>
          <p:cNvSpPr txBox="1">
            <a:spLocks noChangeArrowheads="1"/>
          </p:cNvSpPr>
          <p:nvPr/>
        </p:nvSpPr>
        <p:spPr bwMode="auto">
          <a:xfrm>
            <a:off x="5793415" y="2540192"/>
            <a:ext cx="700087"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相談</a:t>
            </a:r>
          </a:p>
        </p:txBody>
      </p:sp>
      <p:sp>
        <p:nvSpPr>
          <p:cNvPr id="33" name="テキスト ボックス 32"/>
          <p:cNvSpPr txBox="1">
            <a:spLocks noChangeArrowheads="1"/>
          </p:cNvSpPr>
          <p:nvPr/>
        </p:nvSpPr>
        <p:spPr bwMode="auto">
          <a:xfrm>
            <a:off x="5622448" y="4294371"/>
            <a:ext cx="1217612"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書類作成</a:t>
            </a:r>
          </a:p>
        </p:txBody>
      </p:sp>
      <p:sp>
        <p:nvSpPr>
          <p:cNvPr id="35" name="テキスト ボックス 34"/>
          <p:cNvSpPr txBox="1">
            <a:spLocks noChangeArrowheads="1"/>
          </p:cNvSpPr>
          <p:nvPr/>
        </p:nvSpPr>
        <p:spPr bwMode="auto">
          <a:xfrm>
            <a:off x="5831592" y="6189947"/>
            <a:ext cx="700088" cy="401637"/>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代理</a:t>
            </a:r>
          </a:p>
        </p:txBody>
      </p:sp>
      <p:sp>
        <p:nvSpPr>
          <p:cNvPr id="36" name="テキスト ボックス 35"/>
          <p:cNvSpPr txBox="1">
            <a:spLocks noChangeArrowheads="1"/>
          </p:cNvSpPr>
          <p:nvPr/>
        </p:nvSpPr>
        <p:spPr bwMode="auto">
          <a:xfrm>
            <a:off x="4221161" y="4694421"/>
            <a:ext cx="701675" cy="400050"/>
          </a:xfrm>
          <a:prstGeom prst="rect">
            <a:avLst/>
          </a:prstGeom>
          <a:noFill/>
          <a:ln w="9525">
            <a:noFill/>
            <a:miter lim="800000"/>
            <a:headEnd/>
            <a:tailEnd/>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rPr>
              <a:t>信頼</a:t>
            </a:r>
          </a:p>
        </p:txBody>
      </p:sp>
      <p:sp>
        <p:nvSpPr>
          <p:cNvPr id="37"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税理士の仕事</a:t>
            </a:r>
          </a:p>
        </p:txBody>
      </p:sp>
      <p:pic>
        <p:nvPicPr>
          <p:cNvPr id="14350" name="Picture 2" descr="仲の良い老夫婦のイラスト"/>
          <p:cNvPicPr>
            <a:picLocks noChangeAspect="1" noChangeArrowheads="1"/>
          </p:cNvPicPr>
          <p:nvPr/>
        </p:nvPicPr>
        <p:blipFill>
          <a:blip r:embed="rId8"/>
          <a:srcRect/>
          <a:stretch>
            <a:fillRect/>
          </a:stretch>
        </p:blipFill>
        <p:spPr bwMode="auto">
          <a:xfrm>
            <a:off x="1321852" y="5145380"/>
            <a:ext cx="1245385" cy="1245386"/>
          </a:xfrm>
          <a:prstGeom prst="rect">
            <a:avLst/>
          </a:prstGeom>
          <a:noFill/>
          <a:ln w="9525">
            <a:noFill/>
            <a:miter lim="800000"/>
            <a:headEnd/>
            <a:tailEnd/>
          </a:ln>
        </p:spPr>
      </p:pic>
      <p:pic>
        <p:nvPicPr>
          <p:cNvPr id="14347" name="Picture 10" descr="花屋のイラスト（建物）"/>
          <p:cNvPicPr>
            <a:picLocks noChangeAspect="1" noChangeArrowheads="1"/>
          </p:cNvPicPr>
          <p:nvPr/>
        </p:nvPicPr>
        <p:blipFill>
          <a:blip r:embed="rId9"/>
          <a:srcRect/>
          <a:stretch>
            <a:fillRect/>
          </a:stretch>
        </p:blipFill>
        <p:spPr bwMode="auto">
          <a:xfrm>
            <a:off x="1321852" y="3278494"/>
            <a:ext cx="1300162" cy="1298575"/>
          </a:xfrm>
          <a:prstGeom prst="rect">
            <a:avLst/>
          </a:prstGeom>
          <a:noFill/>
          <a:ln w="9525">
            <a:noFill/>
            <a:miter lim="800000"/>
            <a:headEnd/>
            <a:tailEnd/>
          </a:ln>
        </p:spPr>
      </p:pic>
      <p:pic>
        <p:nvPicPr>
          <p:cNvPr id="14348" name="Picture 1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60528" y="3680263"/>
            <a:ext cx="614200" cy="1039062"/>
          </a:xfrm>
          <a:prstGeom prst="rect">
            <a:avLst/>
          </a:prstGeom>
          <a:noFill/>
          <a:ln w="9525">
            <a:noFill/>
            <a:miter lim="800000"/>
            <a:headEnd/>
            <a:tailEnd/>
          </a:ln>
        </p:spPr>
      </p:pic>
      <p:pic>
        <p:nvPicPr>
          <p:cNvPr id="14341" name="Picture 1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582347" y="2382038"/>
            <a:ext cx="1941060" cy="2411255"/>
          </a:xfrm>
          <a:prstGeom prst="rect">
            <a:avLst/>
          </a:prstGeom>
          <a:noFill/>
          <a:ln w="9525">
            <a:noFill/>
            <a:miter lim="800000"/>
            <a:headEnd/>
            <a:tailEnd/>
          </a:ln>
        </p:spPr>
      </p:pic>
      <p:sp>
        <p:nvSpPr>
          <p:cNvPr id="18" name="右矢印 17"/>
          <p:cNvSpPr/>
          <p:nvPr/>
        </p:nvSpPr>
        <p:spPr>
          <a:xfrm>
            <a:off x="7219307" y="3606522"/>
            <a:ext cx="426400" cy="642518"/>
          </a:xfrm>
          <a:prstGeom prst="rightArrow">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endParaRPr kumimoji="1" lang="ja-JP" altLang="en-US" sz="11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5631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fade">
                                      <p:cBhvr>
                                        <p:cTn id="7" dur="500"/>
                                        <p:tgtEl>
                                          <p:spTgt spid="1434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4347"/>
                                        </p:tgtEl>
                                        <p:attrNameLst>
                                          <p:attrName>style.visibility</p:attrName>
                                        </p:attrNameLst>
                                      </p:cBhvr>
                                      <p:to>
                                        <p:strVal val="visible"/>
                                      </p:to>
                                    </p:set>
                                    <p:animEffect transition="in" filter="fade">
                                      <p:cBhvr>
                                        <p:cTn id="28" dur="500"/>
                                        <p:tgtEl>
                                          <p:spTgt spid="14347"/>
                                        </p:tgtEl>
                                      </p:cBhvr>
                                    </p:animEffect>
                                  </p:childTnLst>
                                </p:cTn>
                              </p:par>
                              <p:par>
                                <p:cTn id="29" presetID="10" presetClass="entr" presetSubtype="0" fill="hold" nodeType="withEffect">
                                  <p:stCondLst>
                                    <p:cond delay="0"/>
                                  </p:stCondLst>
                                  <p:childTnLst>
                                    <p:set>
                                      <p:cBhvr>
                                        <p:cTn id="30" dur="1" fill="hold">
                                          <p:stCondLst>
                                            <p:cond delay="0"/>
                                          </p:stCondLst>
                                        </p:cTn>
                                        <p:tgtEl>
                                          <p:spTgt spid="14348"/>
                                        </p:tgtEl>
                                        <p:attrNameLst>
                                          <p:attrName>style.visibility</p:attrName>
                                        </p:attrNameLst>
                                      </p:cBhvr>
                                      <p:to>
                                        <p:strVal val="visible"/>
                                      </p:to>
                                    </p:set>
                                    <p:animEffect transition="in" filter="fade">
                                      <p:cBhvr>
                                        <p:cTn id="31" dur="500"/>
                                        <p:tgtEl>
                                          <p:spTgt spid="1434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2500"/>
                            </p:stCondLst>
                            <p:childTnLst>
                              <p:par>
                                <p:cTn id="40" presetID="10"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4350"/>
                                        </p:tgtEl>
                                        <p:attrNameLst>
                                          <p:attrName>style.visibility</p:attrName>
                                        </p:attrNameLst>
                                      </p:cBhvr>
                                      <p:to>
                                        <p:strVal val="visible"/>
                                      </p:to>
                                    </p:set>
                                    <p:animEffect transition="in" filter="fade">
                                      <p:cBhvr>
                                        <p:cTn id="49" dur="500"/>
                                        <p:tgtEl>
                                          <p:spTgt spid="14350"/>
                                        </p:tgtEl>
                                      </p:cBhvr>
                                    </p:animEffect>
                                  </p:childTnLst>
                                </p:cTn>
                              </p:par>
                            </p:childTnLst>
                          </p:cTn>
                        </p:par>
                        <p:par>
                          <p:cTn id="50" fill="hold">
                            <p:stCondLst>
                              <p:cond delay="3500"/>
                            </p:stCondLst>
                            <p:childTnLst>
                              <p:par>
                                <p:cTn id="51" presetID="10"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childTnLst>
                          </p:cTn>
                        </p:par>
                        <p:par>
                          <p:cTn id="57" fill="hold">
                            <p:stCondLst>
                              <p:cond delay="4000"/>
                            </p:stCondLst>
                            <p:childTnLst>
                              <p:par>
                                <p:cTn id="58" presetID="10" presetClass="entr" presetSubtype="0"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randombar(horizontal)">
                                      <p:cBhvr>
                                        <p:cTn id="68" dur="500"/>
                                        <p:tgtEl>
                                          <p:spTgt spid="6"/>
                                        </p:tgtEl>
                                      </p:cBhvr>
                                    </p:animEffect>
                                  </p:childTnLst>
                                </p:cTn>
                              </p:par>
                              <p:par>
                                <p:cTn id="69" presetID="16" presetClass="entr" presetSubtype="21" fill="hold" nodeType="withEffect">
                                  <p:stCondLst>
                                    <p:cond delay="0"/>
                                  </p:stCondLst>
                                  <p:childTnLst>
                                    <p:set>
                                      <p:cBhvr>
                                        <p:cTn id="70" dur="1" fill="hold">
                                          <p:stCondLst>
                                            <p:cond delay="0"/>
                                          </p:stCondLst>
                                        </p:cTn>
                                        <p:tgtEl>
                                          <p:spTgt spid="14341"/>
                                        </p:tgtEl>
                                        <p:attrNameLst>
                                          <p:attrName>style.visibility</p:attrName>
                                        </p:attrNameLst>
                                      </p:cBhvr>
                                      <p:to>
                                        <p:strVal val="visible"/>
                                      </p:to>
                                    </p:set>
                                    <p:animEffect transition="in" filter="barn(inVertical)">
                                      <p:cBhvr>
                                        <p:cTn id="71" dur="500"/>
                                        <p:tgtEl>
                                          <p:spTgt spid="14341"/>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barn(inVertical)">
                                      <p:cBhvr>
                                        <p:cTn id="74" dur="500"/>
                                        <p:tgtEl>
                                          <p:spTgt spid="36"/>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fade">
                                      <p:cBhvr>
                                        <p:cTn id="79" dur="500"/>
                                        <p:tgtEl>
                                          <p:spTgt spid="15"/>
                                        </p:tgtEl>
                                      </p:cBhvr>
                                    </p:animEffect>
                                  </p:childTnLst>
                                </p:cTn>
                              </p:par>
                            </p:childTnLst>
                          </p:cTn>
                        </p:par>
                        <p:par>
                          <p:cTn id="80" fill="hold">
                            <p:stCondLst>
                              <p:cond delay="500"/>
                            </p:stCondLst>
                            <p:childTnLst>
                              <p:par>
                                <p:cTn id="81" presetID="42" presetClass="entr" presetSubtype="0" fill="hold" nodeType="afterEffect">
                                  <p:stCondLst>
                                    <p:cond delay="0"/>
                                  </p:stCondLst>
                                  <p:childTnLst>
                                    <p:set>
                                      <p:cBhvr>
                                        <p:cTn id="82" dur="1" fill="hold">
                                          <p:stCondLst>
                                            <p:cond delay="0"/>
                                          </p:stCondLst>
                                        </p:cTn>
                                        <p:tgtEl>
                                          <p:spTgt spid="14338"/>
                                        </p:tgtEl>
                                        <p:attrNameLst>
                                          <p:attrName>style.visibility</p:attrName>
                                        </p:attrNameLst>
                                      </p:cBhvr>
                                      <p:to>
                                        <p:strVal val="visible"/>
                                      </p:to>
                                    </p:set>
                                    <p:animEffect transition="in" filter="fade">
                                      <p:cBhvr>
                                        <p:cTn id="83" dur="1000"/>
                                        <p:tgtEl>
                                          <p:spTgt spid="14338"/>
                                        </p:tgtEl>
                                      </p:cBhvr>
                                    </p:animEffect>
                                    <p:anim calcmode="lin" valueType="num">
                                      <p:cBhvr>
                                        <p:cTn id="84" dur="1000" fill="hold"/>
                                        <p:tgtEl>
                                          <p:spTgt spid="14338"/>
                                        </p:tgtEl>
                                        <p:attrNameLst>
                                          <p:attrName>ppt_x</p:attrName>
                                        </p:attrNameLst>
                                      </p:cBhvr>
                                      <p:tavLst>
                                        <p:tav tm="0">
                                          <p:val>
                                            <p:strVal val="#ppt_x"/>
                                          </p:val>
                                        </p:tav>
                                        <p:tav tm="100000">
                                          <p:val>
                                            <p:strVal val="#ppt_x"/>
                                          </p:val>
                                        </p:tav>
                                      </p:tavLst>
                                    </p:anim>
                                    <p:anim calcmode="lin" valueType="num">
                                      <p:cBhvr>
                                        <p:cTn id="85" dur="1000" fill="hold"/>
                                        <p:tgtEl>
                                          <p:spTgt spid="143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3"/>
                                        </p:tgtEl>
                                        <p:attrNameLst>
                                          <p:attrName>style.visibility</p:attrName>
                                        </p:attrNameLst>
                                      </p:cBhvr>
                                      <p:to>
                                        <p:strVal val="visible"/>
                                      </p:to>
                                    </p:set>
                                    <p:animEffect transition="in" filter="fade">
                                      <p:cBhvr>
                                        <p:cTn id="88" dur="1000"/>
                                        <p:tgtEl>
                                          <p:spTgt spid="3"/>
                                        </p:tgtEl>
                                      </p:cBhvr>
                                    </p:animEffect>
                                    <p:anim calcmode="lin" valueType="num">
                                      <p:cBhvr>
                                        <p:cTn id="89" dur="1000" fill="hold"/>
                                        <p:tgtEl>
                                          <p:spTgt spid="3"/>
                                        </p:tgtEl>
                                        <p:attrNameLst>
                                          <p:attrName>ppt_x</p:attrName>
                                        </p:attrNameLst>
                                      </p:cBhvr>
                                      <p:tavLst>
                                        <p:tav tm="0">
                                          <p:val>
                                            <p:strVal val="#ppt_x"/>
                                          </p:val>
                                        </p:tav>
                                        <p:tav tm="100000">
                                          <p:val>
                                            <p:strVal val="#ppt_x"/>
                                          </p:val>
                                        </p:tav>
                                      </p:tavLst>
                                    </p:anim>
                                    <p:anim calcmode="lin" valueType="num">
                                      <p:cBhvr>
                                        <p:cTn id="9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nodeType="clickEffect">
                                  <p:stCondLst>
                                    <p:cond delay="0"/>
                                  </p:stCondLst>
                                  <p:childTnLst>
                                    <p:set>
                                      <p:cBhvr>
                                        <p:cTn id="94" dur="1" fill="hold">
                                          <p:stCondLst>
                                            <p:cond delay="0"/>
                                          </p:stCondLst>
                                        </p:cTn>
                                        <p:tgtEl>
                                          <p:spTgt spid="14342"/>
                                        </p:tgtEl>
                                        <p:attrNameLst>
                                          <p:attrName>style.visibility</p:attrName>
                                        </p:attrNameLst>
                                      </p:cBhvr>
                                      <p:to>
                                        <p:strVal val="visible"/>
                                      </p:to>
                                    </p:set>
                                    <p:animEffect transition="in" filter="fade">
                                      <p:cBhvr>
                                        <p:cTn id="95" dur="1000"/>
                                        <p:tgtEl>
                                          <p:spTgt spid="14342"/>
                                        </p:tgtEl>
                                      </p:cBhvr>
                                    </p:animEffect>
                                    <p:anim calcmode="lin" valueType="num">
                                      <p:cBhvr>
                                        <p:cTn id="96" dur="1000" fill="hold"/>
                                        <p:tgtEl>
                                          <p:spTgt spid="14342"/>
                                        </p:tgtEl>
                                        <p:attrNameLst>
                                          <p:attrName>ppt_x</p:attrName>
                                        </p:attrNameLst>
                                      </p:cBhvr>
                                      <p:tavLst>
                                        <p:tav tm="0">
                                          <p:val>
                                            <p:strVal val="#ppt_x"/>
                                          </p:val>
                                        </p:tav>
                                        <p:tav tm="100000">
                                          <p:val>
                                            <p:strVal val="#ppt_x"/>
                                          </p:val>
                                        </p:tav>
                                      </p:tavLst>
                                    </p:anim>
                                    <p:anim calcmode="lin" valueType="num">
                                      <p:cBhvr>
                                        <p:cTn id="97" dur="1000" fill="hold"/>
                                        <p:tgtEl>
                                          <p:spTgt spid="14342"/>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1000"/>
                                        <p:tgtEl>
                                          <p:spTgt spid="33"/>
                                        </p:tgtEl>
                                      </p:cBhvr>
                                    </p:animEffect>
                                    <p:anim calcmode="lin" valueType="num">
                                      <p:cBhvr>
                                        <p:cTn id="101" dur="1000" fill="hold"/>
                                        <p:tgtEl>
                                          <p:spTgt spid="33"/>
                                        </p:tgtEl>
                                        <p:attrNameLst>
                                          <p:attrName>ppt_x</p:attrName>
                                        </p:attrNameLst>
                                      </p:cBhvr>
                                      <p:tavLst>
                                        <p:tav tm="0">
                                          <p:val>
                                            <p:strVal val="#ppt_x"/>
                                          </p:val>
                                        </p:tav>
                                        <p:tav tm="100000">
                                          <p:val>
                                            <p:strVal val="#ppt_x"/>
                                          </p:val>
                                        </p:tav>
                                      </p:tavLst>
                                    </p:anim>
                                    <p:anim calcmode="lin" valueType="num">
                                      <p:cBhvr>
                                        <p:cTn id="10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14340"/>
                                        </p:tgtEl>
                                        <p:attrNameLst>
                                          <p:attrName>style.visibility</p:attrName>
                                        </p:attrNameLst>
                                      </p:cBhvr>
                                      <p:to>
                                        <p:strVal val="visible"/>
                                      </p:to>
                                    </p:set>
                                    <p:animEffect transition="in" filter="fade">
                                      <p:cBhvr>
                                        <p:cTn id="107" dur="1000"/>
                                        <p:tgtEl>
                                          <p:spTgt spid="14340"/>
                                        </p:tgtEl>
                                      </p:cBhvr>
                                    </p:animEffect>
                                    <p:anim calcmode="lin" valueType="num">
                                      <p:cBhvr>
                                        <p:cTn id="108" dur="1000" fill="hold"/>
                                        <p:tgtEl>
                                          <p:spTgt spid="14340"/>
                                        </p:tgtEl>
                                        <p:attrNameLst>
                                          <p:attrName>ppt_x</p:attrName>
                                        </p:attrNameLst>
                                      </p:cBhvr>
                                      <p:tavLst>
                                        <p:tav tm="0">
                                          <p:val>
                                            <p:strVal val="#ppt_x"/>
                                          </p:val>
                                        </p:tav>
                                        <p:tav tm="100000">
                                          <p:val>
                                            <p:strVal val="#ppt_x"/>
                                          </p:val>
                                        </p:tav>
                                      </p:tavLst>
                                    </p:anim>
                                    <p:anim calcmode="lin" valueType="num">
                                      <p:cBhvr>
                                        <p:cTn id="109" dur="1000" fill="hold"/>
                                        <p:tgtEl>
                                          <p:spTgt spid="143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Effect transition="in" filter="fade">
                                      <p:cBhvr>
                                        <p:cTn id="112" dur="1000"/>
                                        <p:tgtEl>
                                          <p:spTgt spid="35"/>
                                        </p:tgtEl>
                                      </p:cBhvr>
                                    </p:animEffect>
                                    <p:anim calcmode="lin" valueType="num">
                                      <p:cBhvr>
                                        <p:cTn id="113" dur="1000" fill="hold"/>
                                        <p:tgtEl>
                                          <p:spTgt spid="35"/>
                                        </p:tgtEl>
                                        <p:attrNameLst>
                                          <p:attrName>ppt_x</p:attrName>
                                        </p:attrNameLst>
                                      </p:cBhvr>
                                      <p:tavLst>
                                        <p:tav tm="0">
                                          <p:val>
                                            <p:strVal val="#ppt_x"/>
                                          </p:val>
                                        </p:tav>
                                        <p:tav tm="100000">
                                          <p:val>
                                            <p:strVal val="#ppt_x"/>
                                          </p:val>
                                        </p:tav>
                                      </p:tavLst>
                                    </p:anim>
                                    <p:anim calcmode="lin" valueType="num">
                                      <p:cBhvr>
                                        <p:cTn id="11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grpId="0" nodeType="clickEffect">
                                  <p:stCondLst>
                                    <p:cond delay="0"/>
                                  </p:stCondLst>
                                  <p:childTnLst>
                                    <p:set>
                                      <p:cBhvr>
                                        <p:cTn id="118" dur="1" fill="hold">
                                          <p:stCondLst>
                                            <p:cond delay="0"/>
                                          </p:stCondLst>
                                        </p:cTn>
                                        <p:tgtEl>
                                          <p:spTgt spid="18"/>
                                        </p:tgtEl>
                                        <p:attrNameLst>
                                          <p:attrName>style.visibility</p:attrName>
                                        </p:attrNameLst>
                                      </p:cBhvr>
                                      <p:to>
                                        <p:strVal val="visible"/>
                                      </p:to>
                                    </p:set>
                                    <p:animEffect transition="in" filter="randombar(horizontal)">
                                      <p:cBhvr>
                                        <p:cTn id="119" dur="500"/>
                                        <p:tgtEl>
                                          <p:spTgt spid="18"/>
                                        </p:tgtEl>
                                      </p:cBhvr>
                                    </p:animEffect>
                                  </p:childTnLst>
                                </p:cTn>
                              </p:par>
                              <p:par>
                                <p:cTn id="120" presetID="10" presetClass="entr" presetSubtype="0" fill="hold" nodeType="withEffect">
                                  <p:stCondLst>
                                    <p:cond delay="0"/>
                                  </p:stCondLst>
                                  <p:childTnLst>
                                    <p:set>
                                      <p:cBhvr>
                                        <p:cTn id="121" dur="1" fill="hold">
                                          <p:stCondLst>
                                            <p:cond delay="0"/>
                                          </p:stCondLst>
                                        </p:cTn>
                                        <p:tgtEl>
                                          <p:spTgt spid="14343"/>
                                        </p:tgtEl>
                                        <p:attrNameLst>
                                          <p:attrName>style.visibility</p:attrName>
                                        </p:attrNameLst>
                                      </p:cBhvr>
                                      <p:to>
                                        <p:strVal val="visible"/>
                                      </p:to>
                                    </p:set>
                                    <p:animEffect transition="in" filter="fade">
                                      <p:cBhvr>
                                        <p:cTn id="122" dur="500"/>
                                        <p:tgtEl>
                                          <p:spTgt spid="14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p:bldP spid="20" grpId="0" animBg="1"/>
      <p:bldP spid="21" grpId="0"/>
      <p:bldP spid="22" grpId="0"/>
      <p:bldP spid="23" grpId="0" animBg="1"/>
      <p:bldP spid="24" grpId="0" animBg="1"/>
      <p:bldP spid="25" grpId="0" animBg="1"/>
      <p:bldP spid="26" grpId="0"/>
      <p:bldP spid="27" grpId="0"/>
      <p:bldP spid="28" grpId="0"/>
      <p:bldP spid="31" grpId="0" animBg="1"/>
      <p:bldP spid="6" grpId="0" animBg="1"/>
      <p:bldP spid="3" grpId="0"/>
      <p:bldP spid="33" grpId="0"/>
      <p:bldP spid="35" grpId="0"/>
      <p:bldP spid="36" grpId="0"/>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63880" y="487680"/>
            <a:ext cx="4053840" cy="3977640"/>
          </a:xfrm>
          <a:prstGeom prst="roundRect">
            <a:avLst>
              <a:gd name="adj" fmla="val 3415"/>
            </a:avLst>
          </a:prstGeom>
          <a:gradFill flip="none" rotWithShape="1">
            <a:gsLst>
              <a:gs pos="0">
                <a:schemeClr val="bg1"/>
              </a:gs>
              <a:gs pos="100000">
                <a:schemeClr val="accent3">
                  <a:lumMod val="20000"/>
                  <a:lumOff val="80000"/>
                </a:schemeClr>
              </a:gs>
              <a:gs pos="95000">
                <a:schemeClr val="bg1"/>
              </a:gs>
            </a:gsLst>
            <a:path path="rect">
              <a:fillToRect l="50000" t="50000" r="50000" b="50000"/>
            </a:path>
            <a:tileRect/>
          </a:gradFill>
          <a:ln>
            <a:noFill/>
          </a:ln>
          <a:effectLst>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5" name="テキスト ボックス 4"/>
          <p:cNvSpPr txBox="1">
            <a:spLocks noChangeArrowheads="1"/>
          </p:cNvSpPr>
          <p:nvPr/>
        </p:nvSpPr>
        <p:spPr bwMode="auto">
          <a:xfrm>
            <a:off x="788905" y="3590662"/>
            <a:ext cx="3591191" cy="584775"/>
          </a:xfrm>
          <a:prstGeom prst="rect">
            <a:avLst/>
          </a:prstGeom>
          <a:noFill/>
          <a:ln>
            <a:noFill/>
          </a:ln>
        </p:spPr>
        <p:txBody>
          <a:bodyPr wrap="square">
            <a:spAutoFit/>
          </a:bodyPr>
          <a:lstStyle>
            <a:lvl1pPr>
              <a:defRPr>
                <a:solidFill>
                  <a:schemeClr val="tx1"/>
                </a:solidFill>
                <a:latin typeface="Arial" charset="0"/>
                <a:ea typeface="ＭＳ Ｐゴシック" pitchFamily="50" charset="-128"/>
              </a:defRPr>
            </a:lvl1pPr>
            <a:lvl2pPr marL="742950" indent="-285750">
              <a:defRPr>
                <a:solidFill>
                  <a:schemeClr val="tx1"/>
                </a:solidFill>
                <a:latin typeface="Arial" charset="0"/>
                <a:ea typeface="ＭＳ Ｐゴシック" pitchFamily="50" charset="-128"/>
              </a:defRPr>
            </a:lvl2pPr>
            <a:lvl3pPr marL="1143000" indent="-228600">
              <a:defRPr>
                <a:solidFill>
                  <a:schemeClr val="tx1"/>
                </a:solidFill>
                <a:latin typeface="Arial" charset="0"/>
                <a:ea typeface="ＭＳ Ｐゴシック" pitchFamily="50" charset="-128"/>
              </a:defRPr>
            </a:lvl3pPr>
            <a:lvl4pPr marL="1600200" indent="-228600">
              <a:defRPr>
                <a:solidFill>
                  <a:schemeClr val="tx1"/>
                </a:solidFill>
                <a:latin typeface="Arial" charset="0"/>
                <a:ea typeface="ＭＳ Ｐゴシック" pitchFamily="50" charset="-128"/>
              </a:defRPr>
            </a:lvl4pPr>
            <a:lvl5pPr marL="2057400" indent="-228600">
              <a:defRPr>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2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HGP教科書体" pitchFamily="18" charset="-128"/>
                <a:ea typeface="HGP教科書体" pitchFamily="18" charset="-128"/>
                <a:cs typeface="+mn-cs"/>
              </a:rPr>
              <a:t>信頼の税理士バッジ</a:t>
            </a:r>
          </a:p>
        </p:txBody>
      </p:sp>
      <p:grpSp>
        <p:nvGrpSpPr>
          <p:cNvPr id="8" name="グループ化 7"/>
          <p:cNvGrpSpPr/>
          <p:nvPr/>
        </p:nvGrpSpPr>
        <p:grpSpPr>
          <a:xfrm>
            <a:off x="3757675" y="899161"/>
            <a:ext cx="5172070" cy="5646498"/>
            <a:chOff x="8503310" y="2997276"/>
            <a:chExt cx="3520199" cy="3671152"/>
          </a:xfrm>
        </p:grpSpPr>
        <p:pic>
          <p:nvPicPr>
            <p:cNvPr id="10" name="Picture 2" descr="C:\Users\takahashi\Desktop\job_seijika_youngwoma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6613" y="2997276"/>
              <a:ext cx="2006896"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takahashi\Desktop\sales_eigyou_m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3310" y="2997276"/>
              <a:ext cx="2684020" cy="3671152"/>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p:cNvPicPr>
              <a:picLocks noChangeAspect="1"/>
            </p:cNvPicPr>
            <p:nvPr/>
          </p:nvPicPr>
          <p:blipFill>
            <a:blip r:embed="rId4"/>
            <a:stretch>
              <a:fillRect/>
            </a:stretch>
          </p:blipFill>
          <p:spPr>
            <a:xfrm>
              <a:off x="11134810" y="4309035"/>
              <a:ext cx="95766" cy="93624"/>
            </a:xfrm>
            <a:prstGeom prst="rect">
              <a:avLst/>
            </a:prstGeom>
          </p:spPr>
        </p:pic>
        <p:pic>
          <p:nvPicPr>
            <p:cNvPr id="13" name="図 12"/>
            <p:cNvPicPr>
              <a:picLocks noChangeAspect="1"/>
            </p:cNvPicPr>
            <p:nvPr/>
          </p:nvPicPr>
          <p:blipFill>
            <a:blip r:embed="rId4"/>
            <a:stretch>
              <a:fillRect/>
            </a:stretch>
          </p:blipFill>
          <p:spPr>
            <a:xfrm>
              <a:off x="9988718" y="4236530"/>
              <a:ext cx="95766" cy="93624"/>
            </a:xfrm>
            <a:prstGeom prst="rect">
              <a:avLst/>
            </a:prstGeom>
          </p:spPr>
        </p:pic>
      </p:grpSp>
      <p:pic>
        <p:nvPicPr>
          <p:cNvPr id="15" name="Picture 23" descr="税理士バッジ（透明）サイズ小"/>
          <p:cNvPicPr>
            <a:picLocks noChangeAspect="1" noChangeArrowheads="1"/>
          </p:cNvPicPr>
          <p:nvPr/>
        </p:nvPicPr>
        <p:blipFill>
          <a:blip r:embed="rId5"/>
          <a:srcRect/>
          <a:stretch>
            <a:fillRect/>
          </a:stretch>
        </p:blipFill>
        <p:spPr bwMode="auto">
          <a:xfrm>
            <a:off x="1345456" y="899161"/>
            <a:ext cx="2478087" cy="2451100"/>
          </a:xfrm>
          <a:prstGeom prst="roundRect">
            <a:avLst>
              <a:gd name="adj" fmla="val 50000"/>
            </a:avLst>
          </a:prstGeom>
          <a:solidFill>
            <a:srgbClr val="FFFFFF">
              <a:shade val="85000"/>
            </a:srgbClr>
          </a:solidFill>
          <a:ln>
            <a:noFill/>
          </a:ln>
          <a:effectLst/>
        </p:spPr>
      </p:pic>
    </p:spTree>
    <p:extLst>
      <p:ext uri="{BB962C8B-B14F-4D97-AF65-F5344CB8AC3E}">
        <p14:creationId xmlns:p14="http://schemas.microsoft.com/office/powerpoint/2010/main" val="297619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タイトル 1"/>
          <p:cNvSpPr>
            <a:spLocks noGrp="1"/>
          </p:cNvSpPr>
          <p:nvPr>
            <p:ph type="ctrTitle"/>
          </p:nvPr>
        </p:nvSpPr>
        <p:spPr>
          <a:xfrm>
            <a:off x="0" y="-1"/>
            <a:ext cx="9143999" cy="1156771"/>
          </a:xfrm>
        </p:spPr>
        <p:txBody>
          <a:bodyPr/>
          <a:lstStyle/>
          <a:p>
            <a:r>
              <a:rPr lang="ja-JP" altLang="en-US" dirty="0">
                <a:latin typeface="ＭＳ ゴシック" panose="020B0609070205080204" pitchFamily="49" charset="-128"/>
                <a:ea typeface="ＭＳ ゴシック" panose="020B0609070205080204" pitchFamily="49" charset="-128"/>
              </a:rPr>
              <a:t>税金はなぜ必要なの？</a:t>
            </a:r>
          </a:p>
        </p:txBody>
      </p:sp>
      <p:sp>
        <p:nvSpPr>
          <p:cNvPr id="14340" name="テキスト ボックス 6"/>
          <p:cNvSpPr txBox="1">
            <a:spLocks noChangeArrowheads="1"/>
          </p:cNvSpPr>
          <p:nvPr/>
        </p:nvSpPr>
        <p:spPr bwMode="auto">
          <a:xfrm>
            <a:off x="573793" y="1642353"/>
            <a:ext cx="3583458" cy="1631216"/>
          </a:xfrm>
          <a:prstGeom prst="rect">
            <a:avLst/>
          </a:prstGeom>
          <a:noFill/>
          <a:ln w="9525">
            <a:noFill/>
            <a:miter lim="800000"/>
            <a:headEnd/>
            <a:tailEnd/>
          </a:ln>
        </p:spPr>
        <p:txBody>
          <a:bodyPr wrap="square">
            <a:spAutoFit/>
          </a:bodyPr>
          <a:lstStyle/>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なくても困らないし、</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使えるお金が増えるから</a:t>
            </a:r>
          </a:p>
          <a:p>
            <a:pPr fontAlgn="base">
              <a:lnSpc>
                <a:spcPts val="40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　ない方がいいと思う。</a:t>
            </a:r>
          </a:p>
        </p:txBody>
      </p:sp>
      <p:pic>
        <p:nvPicPr>
          <p:cNvPr id="1032" name="Picture 8" descr="困った女性の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9582" y="3598572"/>
            <a:ext cx="2592553" cy="3086373"/>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387276" y="1322024"/>
            <a:ext cx="4024086" cy="2225023"/>
          </a:xfrm>
          <a:prstGeom prst="wedgeEllipseCallout">
            <a:avLst>
              <a:gd name="adj1" fmla="val -9183"/>
              <a:gd name="adj2" fmla="val 62853"/>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dirty="0"/>
          </a:p>
        </p:txBody>
      </p:sp>
      <p:sp>
        <p:nvSpPr>
          <p:cNvPr id="12" name="円形吹き出し 11"/>
          <p:cNvSpPr/>
          <p:nvPr/>
        </p:nvSpPr>
        <p:spPr>
          <a:xfrm>
            <a:off x="5030268" y="1486264"/>
            <a:ext cx="3739162" cy="2104851"/>
          </a:xfrm>
          <a:prstGeom prst="wedgeEllipseCallout">
            <a:avLst>
              <a:gd name="adj1" fmla="val 12908"/>
              <a:gd name="adj2" fmla="val 57535"/>
            </a:avLst>
          </a:prstGeom>
          <a:noFill/>
          <a:ln w="31750">
            <a:solidFill>
              <a:srgbClr val="00CC6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 y="3655444"/>
            <a:ext cx="2363239" cy="2972628"/>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6"/>
          <p:cNvSpPr txBox="1">
            <a:spLocks noChangeArrowheads="1"/>
          </p:cNvSpPr>
          <p:nvPr/>
        </p:nvSpPr>
        <p:spPr bwMode="auto">
          <a:xfrm>
            <a:off x="5290490" y="1916490"/>
            <a:ext cx="3401822" cy="1361911"/>
          </a:xfrm>
          <a:prstGeom prst="rect">
            <a:avLst/>
          </a:prstGeom>
          <a:noFill/>
          <a:ln w="9525">
            <a:noFill/>
            <a:miter lim="800000"/>
            <a:headEnd/>
            <a:tailEnd/>
          </a:ln>
        </p:spPr>
        <p:txBody>
          <a:bodyPr wrap="square">
            <a:spAutoFit/>
          </a:bodyPr>
          <a:lstStyle/>
          <a:p>
            <a:pPr fontAlgn="base">
              <a:lnSpc>
                <a:spcPts val="3300"/>
              </a:lnSpc>
              <a:spcBef>
                <a:spcPct val="0"/>
              </a:spcBef>
              <a:spcAft>
                <a:spcPct val="0"/>
              </a:spcAft>
            </a:pPr>
            <a:r>
              <a:rPr lang="ja-JP" altLang="en-US" sz="2400" dirty="0">
                <a:solidFill>
                  <a:prstClr val="black"/>
                </a:solidFill>
                <a:latin typeface="HG丸ｺﾞｼｯｸM-PRO" panose="020F0600000000000000" pitchFamily="50" charset="-128"/>
                <a:ea typeface="HG丸ｺﾞｼｯｸM-PRO" panose="020F0600000000000000" pitchFamily="50" charset="-128"/>
              </a:rPr>
              <a:t>もしなかったら、困ることが出てくるんじゃないかしら？</a:t>
            </a:r>
          </a:p>
        </p:txBody>
      </p:sp>
      <p:grpSp>
        <p:nvGrpSpPr>
          <p:cNvPr id="4" name="グループ化 3"/>
          <p:cNvGrpSpPr/>
          <p:nvPr/>
        </p:nvGrpSpPr>
        <p:grpSpPr>
          <a:xfrm>
            <a:off x="2608600" y="4444655"/>
            <a:ext cx="4843333" cy="1394205"/>
            <a:chOff x="2637120" y="4391589"/>
            <a:chExt cx="4843333" cy="1394205"/>
          </a:xfrm>
        </p:grpSpPr>
        <p:sp>
          <p:nvSpPr>
            <p:cNvPr id="11" name="テキスト ボックス 6"/>
            <p:cNvSpPr txBox="1">
              <a:spLocks noChangeArrowheads="1"/>
            </p:cNvSpPr>
            <p:nvPr/>
          </p:nvSpPr>
          <p:spPr bwMode="auto">
            <a:xfrm>
              <a:off x="2637120" y="4391589"/>
              <a:ext cx="4843333" cy="1372171"/>
            </a:xfrm>
            <a:prstGeom prst="rect">
              <a:avLst/>
            </a:prstGeom>
            <a:noFill/>
            <a:ln w="9525">
              <a:noFill/>
              <a:miter lim="800000"/>
              <a:headEnd/>
              <a:tailEnd/>
            </a:ln>
          </p:spPr>
          <p:txBody>
            <a:bodyPr wrap="square">
              <a:spAutoFit/>
            </a:bodyPr>
            <a:lstStyle/>
            <a:p>
              <a:pPr fontAlgn="base">
                <a:lnSpc>
                  <a:spcPct val="1500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税金は、何に</a:t>
              </a:r>
              <a:endParaRPr lang="en-US" altLang="ja-JP" sz="3600" dirty="0">
                <a:solidFill>
                  <a:prstClr val="black"/>
                </a:solidFill>
                <a:latin typeface="HG丸ｺﾞｼｯｸM-PRO" panose="020F0600000000000000" pitchFamily="50" charset="-128"/>
                <a:ea typeface="HG丸ｺﾞｼｯｸM-PRO" panose="020F0600000000000000" pitchFamily="50" charset="-128"/>
              </a:endParaRPr>
            </a:p>
            <a:p>
              <a:pPr fontAlgn="base">
                <a:lnSpc>
                  <a:spcPts val="3500"/>
                </a:lnSpc>
                <a:spcBef>
                  <a:spcPct val="0"/>
                </a:spcBef>
                <a:spcAft>
                  <a:spcPct val="0"/>
                </a:spcAft>
              </a:pPr>
              <a:r>
                <a:rPr lang="ja-JP" altLang="en-US" sz="3600" dirty="0">
                  <a:solidFill>
                    <a:prstClr val="black"/>
                  </a:solidFill>
                  <a:latin typeface="HG丸ｺﾞｼｯｸM-PRO" panose="020F0600000000000000" pitchFamily="50" charset="-128"/>
                  <a:ea typeface="HG丸ｺﾞｼｯｸM-PRO" panose="020F0600000000000000" pitchFamily="50" charset="-128"/>
                </a:rPr>
                <a:t>使われてるのかな？</a:t>
              </a:r>
            </a:p>
          </p:txBody>
        </p:sp>
        <p:grpSp>
          <p:nvGrpSpPr>
            <p:cNvPr id="3" name="グループ化 2"/>
            <p:cNvGrpSpPr/>
            <p:nvPr/>
          </p:nvGrpSpPr>
          <p:grpSpPr>
            <a:xfrm>
              <a:off x="2637120" y="5069400"/>
              <a:ext cx="4262729" cy="716394"/>
              <a:chOff x="2637120" y="5069400"/>
              <a:chExt cx="4262729" cy="716394"/>
            </a:xfrm>
          </p:grpSpPr>
          <p:sp>
            <p:nvSpPr>
              <p:cNvPr id="13" name="角丸四角形 12"/>
              <p:cNvSpPr/>
              <p:nvPr/>
            </p:nvSpPr>
            <p:spPr>
              <a:xfrm>
                <a:off x="2637120" y="5069400"/>
                <a:ext cx="2988000"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2663251" y="5641794"/>
                <a:ext cx="4236598" cy="144000"/>
              </a:xfrm>
              <a:prstGeom prst="roundRect">
                <a:avLst>
                  <a:gd name="adj" fmla="val 49066"/>
                </a:avLst>
              </a:prstGeom>
              <a:solidFill>
                <a:srgbClr val="0070C0">
                  <a:alpha val="80000"/>
                </a:srgbClr>
              </a:soli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21912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fade">
                                      <p:cBhvr>
                                        <p:cTn id="7" dur="500"/>
                                        <p:tgtEl>
                                          <p:spTgt spid="10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4340">
                                            <p:txEl>
                                              <p:pRg st="0" end="0"/>
                                            </p:txEl>
                                          </p:spTgt>
                                        </p:tgtEl>
                                        <p:attrNameLst>
                                          <p:attrName>style.visibility</p:attrName>
                                        </p:attrNameLst>
                                      </p:cBhvr>
                                      <p:to>
                                        <p:strVal val="visible"/>
                                      </p:to>
                                    </p:set>
                                    <p:animEffect transition="in" filter="fade">
                                      <p:cBhvr>
                                        <p:cTn id="13" dur="2000"/>
                                        <p:tgtEl>
                                          <p:spTgt spid="14340">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4340">
                                            <p:txEl>
                                              <p:pRg st="1" end="1"/>
                                            </p:txEl>
                                          </p:spTgt>
                                        </p:tgtEl>
                                        <p:attrNameLst>
                                          <p:attrName>style.visibility</p:attrName>
                                        </p:attrNameLst>
                                      </p:cBhvr>
                                      <p:to>
                                        <p:strVal val="visible"/>
                                      </p:to>
                                    </p:set>
                                    <p:animEffect transition="in" filter="fade">
                                      <p:cBhvr>
                                        <p:cTn id="16" dur="2000"/>
                                        <p:tgtEl>
                                          <p:spTgt spid="14340">
                                            <p:txEl>
                                              <p:pRg st="1" end="1"/>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4340">
                                            <p:txEl>
                                              <p:pRg st="2" end="2"/>
                                            </p:txEl>
                                          </p:spTgt>
                                        </p:tgtEl>
                                        <p:attrNameLst>
                                          <p:attrName>style.visibility</p:attrName>
                                        </p:attrNameLst>
                                      </p:cBhvr>
                                      <p:to>
                                        <p:strVal val="visible"/>
                                      </p:to>
                                    </p:set>
                                    <p:animEffect transition="in" filter="fade">
                                      <p:cBhvr>
                                        <p:cTn id="19" dur="2000"/>
                                        <p:tgtEl>
                                          <p:spTgt spid="1434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500"/>
                                        <p:tgtEl>
                                          <p:spTgt spid="103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2000"/>
                                        <p:tgtEl>
                                          <p:spTgt spid="1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4" name="グループ化 25603"/>
          <p:cNvGrpSpPr/>
          <p:nvPr/>
        </p:nvGrpSpPr>
        <p:grpSpPr>
          <a:xfrm>
            <a:off x="6740332" y="4462699"/>
            <a:ext cx="2135455" cy="2135455"/>
            <a:chOff x="6537960" y="4566751"/>
            <a:chExt cx="2135455" cy="2135455"/>
          </a:xfrm>
        </p:grpSpPr>
        <p:sp>
          <p:nvSpPr>
            <p:cNvPr id="3" name="円/楕円 2"/>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9"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7" name="グループ化 6"/>
          <p:cNvGrpSpPr/>
          <p:nvPr/>
        </p:nvGrpSpPr>
        <p:grpSpPr>
          <a:xfrm>
            <a:off x="3504271" y="1184341"/>
            <a:ext cx="2135455" cy="2135455"/>
            <a:chOff x="3357240" y="1039591"/>
            <a:chExt cx="2135455" cy="2135455"/>
          </a:xfrm>
        </p:grpSpPr>
        <p:sp>
          <p:nvSpPr>
            <p:cNvPr id="29" name="円/楕円 28"/>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12"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25600" name="グループ化 25599"/>
          <p:cNvGrpSpPr/>
          <p:nvPr/>
        </p:nvGrpSpPr>
        <p:grpSpPr>
          <a:xfrm>
            <a:off x="1906584" y="2846596"/>
            <a:ext cx="2135455" cy="2135455"/>
            <a:chOff x="1895694" y="2826269"/>
            <a:chExt cx="2135455" cy="2135455"/>
          </a:xfrm>
        </p:grpSpPr>
        <p:sp>
          <p:nvSpPr>
            <p:cNvPr id="30" name="円/楕円 29"/>
            <p:cNvSpPr>
              <a:spLocks noChangeAspect="1"/>
            </p:cNvSpPr>
            <p:nvPr/>
          </p:nvSpPr>
          <p:spPr>
            <a:xfrm>
              <a:off x="1895694" y="2826269"/>
              <a:ext cx="2135455" cy="2135455"/>
            </a:xfrm>
            <a:prstGeom prst="ellipse">
              <a:avLst/>
            </a:prstGeom>
            <a:gradFill flip="none" rotWithShape="1">
              <a:gsLst>
                <a:gs pos="89000">
                  <a:srgbClr val="FFC000">
                    <a:lumMod val="80000"/>
                    <a:lumOff val="20000"/>
                  </a:srgbClr>
                </a:gs>
                <a:gs pos="66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13"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25602" name="グループ化 25601"/>
          <p:cNvGrpSpPr/>
          <p:nvPr/>
        </p:nvGrpSpPr>
        <p:grpSpPr>
          <a:xfrm>
            <a:off x="281963" y="4462699"/>
            <a:ext cx="2135455" cy="2135455"/>
            <a:chOff x="270755" y="4426669"/>
            <a:chExt cx="2135455" cy="2135455"/>
          </a:xfrm>
        </p:grpSpPr>
        <p:sp>
          <p:nvSpPr>
            <p:cNvPr id="31" name="円/楕円 30"/>
            <p:cNvSpPr>
              <a:spLocks noChangeAspect="1"/>
            </p:cNvSpPr>
            <p:nvPr/>
          </p:nvSpPr>
          <p:spPr>
            <a:xfrm>
              <a:off x="270755" y="4426669"/>
              <a:ext cx="2135455" cy="2135455"/>
            </a:xfrm>
            <a:prstGeom prst="ellipse">
              <a:avLst/>
            </a:prstGeom>
            <a:gradFill flip="none" rotWithShape="1">
              <a:gsLst>
                <a:gs pos="100000">
                  <a:srgbClr val="FFC000">
                    <a:lumMod val="80000"/>
                    <a:lumOff val="20000"/>
                  </a:srgbClr>
                </a:gs>
                <a:gs pos="63000">
                  <a:srgbClr val="FFFF00">
                    <a:lumMod val="68000"/>
                    <a:lumOff val="32000"/>
                    <a:alpha val="65000"/>
                  </a:srgbClr>
                </a:gs>
                <a:gs pos="48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16"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25603" name="グループ化 25602"/>
          <p:cNvGrpSpPr/>
          <p:nvPr/>
        </p:nvGrpSpPr>
        <p:grpSpPr>
          <a:xfrm>
            <a:off x="3548339" y="4462699"/>
            <a:ext cx="2135455" cy="2135455"/>
            <a:chOff x="3622698" y="4562225"/>
            <a:chExt cx="2135455" cy="2135455"/>
          </a:xfrm>
        </p:grpSpPr>
        <p:sp>
          <p:nvSpPr>
            <p:cNvPr id="25" name="円/楕円 24"/>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17"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4" name="グループ化 3"/>
          <p:cNvGrpSpPr/>
          <p:nvPr/>
        </p:nvGrpSpPr>
        <p:grpSpPr>
          <a:xfrm>
            <a:off x="281963" y="1184341"/>
            <a:ext cx="2135455" cy="2135455"/>
            <a:chOff x="360402" y="1061625"/>
            <a:chExt cx="2135455" cy="2135455"/>
          </a:xfrm>
        </p:grpSpPr>
        <p:sp>
          <p:nvSpPr>
            <p:cNvPr id="28" name="円/楕円 27"/>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20"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11" name="グループ化 10"/>
          <p:cNvGrpSpPr/>
          <p:nvPr/>
        </p:nvGrpSpPr>
        <p:grpSpPr>
          <a:xfrm>
            <a:off x="6751418" y="1184340"/>
            <a:ext cx="2135455" cy="2135455"/>
            <a:chOff x="6497491" y="995523"/>
            <a:chExt cx="2135455" cy="2135455"/>
          </a:xfrm>
        </p:grpSpPr>
        <p:sp>
          <p:nvSpPr>
            <p:cNvPr id="26" name="円/楕円 25"/>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21"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14" name="グループ化 13"/>
          <p:cNvGrpSpPr/>
          <p:nvPr/>
        </p:nvGrpSpPr>
        <p:grpSpPr>
          <a:xfrm>
            <a:off x="5162666" y="2846596"/>
            <a:ext cx="2135455" cy="2135455"/>
            <a:chOff x="4954292" y="2791127"/>
            <a:chExt cx="2135455" cy="2135455"/>
          </a:xfrm>
        </p:grpSpPr>
        <p:sp>
          <p:nvSpPr>
            <p:cNvPr id="27" name="円/楕円 26"/>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23"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4"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4000" dirty="0">
                <a:latin typeface="ＭＳ ゴシック" panose="020B0609070205080204" pitchFamily="49" charset="-128"/>
                <a:ea typeface="ＭＳ ゴシック" panose="020B0609070205080204" pitchFamily="49" charset="-128"/>
              </a:rPr>
              <a:t>税金はこんなところに使われている</a:t>
            </a:r>
          </a:p>
        </p:txBody>
      </p:sp>
    </p:spTree>
    <p:extLst>
      <p:ext uri="{BB962C8B-B14F-4D97-AF65-F5344CB8AC3E}">
        <p14:creationId xmlns:p14="http://schemas.microsoft.com/office/powerpoint/2010/main" val="41877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0"/>
                                        </p:tgtEl>
                                        <p:attrNameLst>
                                          <p:attrName>style.visibility</p:attrName>
                                        </p:attrNameLst>
                                      </p:cBhvr>
                                      <p:to>
                                        <p:strVal val="visible"/>
                                      </p:to>
                                    </p:set>
                                    <p:animEffect transition="in" filter="fade">
                                      <p:cBhvr>
                                        <p:cTn id="12" dur="500"/>
                                        <p:tgtEl>
                                          <p:spTgt spid="256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5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2"/>
                                        </p:tgtEl>
                                        <p:attrNameLst>
                                          <p:attrName>style.visibility</p:attrName>
                                        </p:attrNameLst>
                                      </p:cBhvr>
                                      <p:to>
                                        <p:strVal val="visible"/>
                                      </p:to>
                                    </p:set>
                                    <p:animEffect transition="in" filter="fade">
                                      <p:cBhvr>
                                        <p:cTn id="32" dur="500"/>
                                        <p:tgtEl>
                                          <p:spTgt spid="256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604"/>
                                        </p:tgtEl>
                                        <p:attrNameLst>
                                          <p:attrName>style.visibility</p:attrName>
                                        </p:attrNameLst>
                                      </p:cBhvr>
                                      <p:to>
                                        <p:strVal val="visible"/>
                                      </p:to>
                                    </p:set>
                                    <p:animEffect transition="in" filter="fade">
                                      <p:cBhvr>
                                        <p:cTn id="42"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何のために</a:t>
            </a:r>
          </a:p>
        </p:txBody>
      </p:sp>
      <p:grpSp>
        <p:nvGrpSpPr>
          <p:cNvPr id="30" name="グループ化 29"/>
          <p:cNvGrpSpPr/>
          <p:nvPr/>
        </p:nvGrpSpPr>
        <p:grpSpPr>
          <a:xfrm>
            <a:off x="6740332" y="4462699"/>
            <a:ext cx="2135455" cy="2135455"/>
            <a:chOff x="6537960" y="4566751"/>
            <a:chExt cx="2135455" cy="2135455"/>
          </a:xfrm>
        </p:grpSpPr>
        <p:sp>
          <p:nvSpPr>
            <p:cNvPr id="31" name="円/楕円 30"/>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33"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4" name="グループ化 33"/>
          <p:cNvGrpSpPr/>
          <p:nvPr/>
        </p:nvGrpSpPr>
        <p:grpSpPr>
          <a:xfrm>
            <a:off x="3504271" y="1184341"/>
            <a:ext cx="2135455" cy="2135455"/>
            <a:chOff x="3357240" y="1039591"/>
            <a:chExt cx="2135455" cy="2135455"/>
          </a:xfrm>
        </p:grpSpPr>
        <p:sp>
          <p:nvSpPr>
            <p:cNvPr id="35" name="円/楕円 34"/>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37"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38" name="グループ化 37"/>
          <p:cNvGrpSpPr/>
          <p:nvPr/>
        </p:nvGrpSpPr>
        <p:grpSpPr>
          <a:xfrm>
            <a:off x="1906584" y="2846596"/>
            <a:ext cx="2135455" cy="2135455"/>
            <a:chOff x="1895694" y="2826269"/>
            <a:chExt cx="2135455" cy="2135455"/>
          </a:xfrm>
        </p:grpSpPr>
        <p:sp>
          <p:nvSpPr>
            <p:cNvPr id="39" name="円/楕円 38"/>
            <p:cNvSpPr>
              <a:spLocks noChangeAspect="1"/>
            </p:cNvSpPr>
            <p:nvPr/>
          </p:nvSpPr>
          <p:spPr>
            <a:xfrm>
              <a:off x="1895694" y="2826269"/>
              <a:ext cx="2135455" cy="2135455"/>
            </a:xfrm>
            <a:prstGeom prst="ellipse">
              <a:avLst/>
            </a:prstGeom>
            <a:gradFill flip="none" rotWithShape="1">
              <a:gsLst>
                <a:gs pos="100000">
                  <a:srgbClr val="FFC000">
                    <a:lumMod val="80000"/>
                    <a:lumOff val="20000"/>
                  </a:srgbClr>
                </a:gs>
                <a:gs pos="66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41"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2" name="グループ化 41"/>
          <p:cNvGrpSpPr/>
          <p:nvPr/>
        </p:nvGrpSpPr>
        <p:grpSpPr>
          <a:xfrm>
            <a:off x="281963" y="4462699"/>
            <a:ext cx="2135455" cy="2135455"/>
            <a:chOff x="270755" y="4426669"/>
            <a:chExt cx="2135455" cy="2135455"/>
          </a:xfrm>
        </p:grpSpPr>
        <p:sp>
          <p:nvSpPr>
            <p:cNvPr id="43" name="円/楕円 42"/>
            <p:cNvSpPr>
              <a:spLocks noChangeAspect="1"/>
            </p:cNvSpPr>
            <p:nvPr/>
          </p:nvSpPr>
          <p:spPr>
            <a:xfrm>
              <a:off x="270755" y="4426669"/>
              <a:ext cx="2135455" cy="2135455"/>
            </a:xfrm>
            <a:prstGeom prst="ellipse">
              <a:avLst/>
            </a:prstGeom>
            <a:gradFill flip="none" rotWithShape="1">
              <a:gsLst>
                <a:gs pos="95000">
                  <a:srgbClr val="FFC000">
                    <a:lumMod val="80000"/>
                    <a:lumOff val="20000"/>
                  </a:srgbClr>
                </a:gs>
                <a:gs pos="65000">
                  <a:srgbClr val="FFFF00">
                    <a:lumMod val="68000"/>
                    <a:lumOff val="32000"/>
                    <a:alpha val="65000"/>
                  </a:srgbClr>
                </a:gs>
                <a:gs pos="45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45"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46" name="グループ化 45"/>
          <p:cNvGrpSpPr/>
          <p:nvPr/>
        </p:nvGrpSpPr>
        <p:grpSpPr>
          <a:xfrm>
            <a:off x="3548339" y="4462699"/>
            <a:ext cx="2135455" cy="2135455"/>
            <a:chOff x="3622698" y="4562225"/>
            <a:chExt cx="2135455" cy="2135455"/>
          </a:xfrm>
        </p:grpSpPr>
        <p:sp>
          <p:nvSpPr>
            <p:cNvPr id="47" name="円/楕円 46"/>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49"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50" name="グループ化 49"/>
          <p:cNvGrpSpPr/>
          <p:nvPr/>
        </p:nvGrpSpPr>
        <p:grpSpPr>
          <a:xfrm>
            <a:off x="281963" y="1184341"/>
            <a:ext cx="2135455" cy="2135455"/>
            <a:chOff x="360402" y="1061625"/>
            <a:chExt cx="2135455" cy="2135455"/>
          </a:xfrm>
        </p:grpSpPr>
        <p:sp>
          <p:nvSpPr>
            <p:cNvPr id="51" name="円/楕円 50"/>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53"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54" name="グループ化 53"/>
          <p:cNvGrpSpPr/>
          <p:nvPr/>
        </p:nvGrpSpPr>
        <p:grpSpPr>
          <a:xfrm>
            <a:off x="6751418" y="1184340"/>
            <a:ext cx="2135455" cy="2135455"/>
            <a:chOff x="6497491" y="995523"/>
            <a:chExt cx="2135455" cy="2135455"/>
          </a:xfrm>
        </p:grpSpPr>
        <p:sp>
          <p:nvSpPr>
            <p:cNvPr id="55" name="円/楕円 54"/>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57"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58" name="グループ化 57"/>
          <p:cNvGrpSpPr/>
          <p:nvPr/>
        </p:nvGrpSpPr>
        <p:grpSpPr>
          <a:xfrm>
            <a:off x="5162666" y="2846596"/>
            <a:ext cx="2135455" cy="2135455"/>
            <a:chOff x="4954292" y="2791127"/>
            <a:chExt cx="2135455" cy="2135455"/>
          </a:xfrm>
        </p:grpSpPr>
        <p:sp>
          <p:nvSpPr>
            <p:cNvPr id="59" name="円/楕円 58"/>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1"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sp>
        <p:nvSpPr>
          <p:cNvPr id="21" name="テキスト ボックス 20"/>
          <p:cNvSpPr txBox="1"/>
          <p:nvPr/>
        </p:nvSpPr>
        <p:spPr>
          <a:xfrm>
            <a:off x="1968181" y="1872625"/>
            <a:ext cx="1986876" cy="830997"/>
          </a:xfrm>
          <a:prstGeom prst="rect">
            <a:avLst/>
          </a:prstGeom>
          <a:solidFill>
            <a:schemeClr val="bg1">
              <a:alpha val="63000"/>
            </a:schemeClr>
          </a:solidFill>
        </p:spPr>
        <p:txBody>
          <a:bodyPr wrap="square" rtlCol="0">
            <a:spAutoFit/>
          </a:bodyPr>
          <a:lstStyle/>
          <a:p>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豊かな</a:t>
            </a:r>
            <a:endParaRPr kumimoji="1"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生活のため</a:t>
            </a:r>
          </a:p>
        </p:txBody>
      </p:sp>
      <p:sp>
        <p:nvSpPr>
          <p:cNvPr id="22" name="テキスト ボックス 21"/>
          <p:cNvSpPr txBox="1"/>
          <p:nvPr/>
        </p:nvSpPr>
        <p:spPr>
          <a:xfrm>
            <a:off x="484543" y="3887092"/>
            <a:ext cx="1775217"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健康に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生きる</a:t>
            </a:r>
            <a:r>
              <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ため</a:t>
            </a:r>
          </a:p>
        </p:txBody>
      </p:sp>
      <p:sp>
        <p:nvSpPr>
          <p:cNvPr id="23" name="テキスト ボックス 22"/>
          <p:cNvSpPr txBox="1"/>
          <p:nvPr/>
        </p:nvSpPr>
        <p:spPr>
          <a:xfrm>
            <a:off x="6535612" y="3061657"/>
            <a:ext cx="2351262"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安心して</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4" name="テキスト ボックス 23"/>
          <p:cNvSpPr txBox="1"/>
          <p:nvPr/>
        </p:nvSpPr>
        <p:spPr>
          <a:xfrm>
            <a:off x="5068018" y="5829673"/>
            <a:ext cx="2415273" cy="830997"/>
          </a:xfrm>
          <a:prstGeom prst="rect">
            <a:avLst/>
          </a:prstGeom>
          <a:solidFill>
            <a:schemeClr val="bg1">
              <a:alpha val="63000"/>
            </a:schemeClr>
          </a:solidFill>
        </p:spPr>
        <p:txBody>
          <a:bodyPr wrap="square" rtlCol="0">
            <a:spAutoFit/>
          </a:bodyPr>
          <a:lstStyle/>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文化的に</a:t>
            </a:r>
            <a:endParaRPr lang="en-US" altLang="ja-JP"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r>
              <a:rPr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暮らせるように</a:t>
            </a:r>
            <a:endParaRPr kumimoji="1" lang="ja-JP" altLang="en-US" sz="2400"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7938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143219" y="165253"/>
            <a:ext cx="8846545" cy="6544019"/>
            <a:chOff x="143219" y="165253"/>
            <a:chExt cx="8846545" cy="6544019"/>
          </a:xfrm>
        </p:grpSpPr>
        <p:sp>
          <p:nvSpPr>
            <p:cNvPr id="8" name="上リボン 7"/>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税 金 ク イ ズ①</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 b="37774"/>
          <a:stretch/>
        </p:blipFill>
        <p:spPr bwMode="auto">
          <a:xfrm>
            <a:off x="13605" y="1674564"/>
            <a:ext cx="2833129" cy="2621480"/>
          </a:xfrm>
          <a:prstGeom prst="rect">
            <a:avLst/>
          </a:prstGeom>
          <a:noFill/>
          <a:extLst>
            <a:ext uri="{909E8E84-426E-40DD-AFC4-6F175D3DCCD1}">
              <a14:hiddenFill xmlns:a14="http://schemas.microsoft.com/office/drawing/2010/main">
                <a:solidFill>
                  <a:srgbClr val="FFFFFF"/>
                </a:solidFill>
              </a14:hiddenFill>
            </a:ext>
          </a:extLst>
        </p:spPr>
      </p:pic>
      <p:sp>
        <p:nvSpPr>
          <p:cNvPr id="4" name="四角形吹き出し 3"/>
          <p:cNvSpPr/>
          <p:nvPr/>
        </p:nvSpPr>
        <p:spPr>
          <a:xfrm>
            <a:off x="2709045" y="1791730"/>
            <a:ext cx="5829027" cy="4465851"/>
          </a:xfrm>
          <a:prstGeom prst="wedgeRectCallout">
            <a:avLst>
              <a:gd name="adj1" fmla="val -55197"/>
              <a:gd name="adj2" fmla="val -15304"/>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2846734" y="1910708"/>
            <a:ext cx="5594801" cy="1384995"/>
          </a:xfrm>
          <a:prstGeom prst="rect">
            <a:avLst/>
          </a:prstGeom>
          <a:noFill/>
        </p:spPr>
        <p:txBody>
          <a:bodyPr wrap="none" rtlCol="0">
            <a:spAutoFit/>
          </a:bodyPr>
          <a:lstStyle/>
          <a:p>
            <a:r>
              <a:rPr kumimoji="1" lang="ja-JP" altLang="en-US" sz="2800" b="1" dirty="0">
                <a:latin typeface="HG丸ｺﾞｼｯｸM-PRO" panose="020F0600000000000000" pitchFamily="50" charset="-128"/>
                <a:ea typeface="HG丸ｺﾞｼｯｸM-PRO" panose="020F0600000000000000" pitchFamily="50" charset="-128"/>
              </a:rPr>
              <a:t>次のうち、</a:t>
            </a:r>
            <a:r>
              <a:rPr lang="ja-JP" altLang="en-US" sz="2800" b="1" dirty="0">
                <a:latin typeface="HG丸ｺﾞｼｯｸM-PRO" panose="020F0600000000000000" pitchFamily="50" charset="-128"/>
                <a:ea typeface="HG丸ｺﾞｼｯｸM-PRO" panose="020F0600000000000000" pitchFamily="50" charset="-128"/>
              </a:rPr>
              <a:t>税金で負担した公立の</a:t>
            </a:r>
          </a:p>
          <a:p>
            <a:r>
              <a:rPr lang="ja-JP" altLang="en-US" sz="2800" b="1" dirty="0">
                <a:latin typeface="HG丸ｺﾞｼｯｸM-PRO" panose="020F0600000000000000" pitchFamily="50" charset="-128"/>
                <a:ea typeface="HG丸ｺﾞｼｯｸM-PRO" panose="020F0600000000000000" pitchFamily="50" charset="-128"/>
              </a:rPr>
              <a:t>小学生１人あたりの年間教育費は</a:t>
            </a:r>
          </a:p>
          <a:p>
            <a:r>
              <a:rPr lang="ja-JP" altLang="en-US" sz="2800" b="1" dirty="0">
                <a:latin typeface="HG丸ｺﾞｼｯｸM-PRO" panose="020F0600000000000000" pitchFamily="50" charset="-128"/>
                <a:ea typeface="HG丸ｺﾞｼｯｸM-PRO" panose="020F0600000000000000" pitchFamily="50" charset="-128"/>
              </a:rPr>
              <a:t>いくらでしょうか？</a:t>
            </a:r>
            <a:endParaRPr lang="en-US" altLang="ja-JP" sz="2800" b="1"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3621556" y="4446383"/>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②  約６０万円</a:t>
            </a:r>
          </a:p>
        </p:txBody>
      </p:sp>
      <p:sp>
        <p:nvSpPr>
          <p:cNvPr id="3" name="テキスト ボックス 2"/>
          <p:cNvSpPr txBox="1"/>
          <p:nvPr/>
        </p:nvSpPr>
        <p:spPr>
          <a:xfrm>
            <a:off x="3621555" y="3686804"/>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①  約３０万円</a:t>
            </a:r>
          </a:p>
        </p:txBody>
      </p:sp>
      <p:sp>
        <p:nvSpPr>
          <p:cNvPr id="5" name="テキスト ボックス 4"/>
          <p:cNvSpPr txBox="1"/>
          <p:nvPr/>
        </p:nvSpPr>
        <p:spPr>
          <a:xfrm>
            <a:off x="3621556" y="5197488"/>
            <a:ext cx="3275256" cy="646331"/>
          </a:xfrm>
          <a:prstGeom prst="rect">
            <a:avLst/>
          </a:prstGeom>
          <a:noFill/>
        </p:spPr>
        <p:txBody>
          <a:bodyPr wrap="none" rtlCol="0">
            <a:spAutoFit/>
          </a:bodyPr>
          <a:lstStyle/>
          <a:p>
            <a:r>
              <a:rPr lang="ja-JP" altLang="en-US" sz="3600" b="1" dirty="0">
                <a:latin typeface="HG丸ｺﾞｼｯｸM-PRO" panose="020F0600000000000000" pitchFamily="50" charset="-128"/>
                <a:ea typeface="HG丸ｺﾞｼｯｸM-PRO" panose="020F0600000000000000" pitchFamily="50" charset="-128"/>
              </a:rPr>
              <a:t>③  約９０万円</a:t>
            </a:r>
          </a:p>
        </p:txBody>
      </p:sp>
    </p:spTree>
    <p:extLst>
      <p:ext uri="{BB962C8B-B14F-4D97-AF65-F5344CB8AC3E}">
        <p14:creationId xmlns:p14="http://schemas.microsoft.com/office/powerpoint/2010/main" val="32393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143219" y="165253"/>
            <a:ext cx="8846545" cy="6544019"/>
            <a:chOff x="143219" y="165253"/>
            <a:chExt cx="8846545" cy="6544019"/>
          </a:xfrm>
        </p:grpSpPr>
        <p:sp>
          <p:nvSpPr>
            <p:cNvPr id="6" name="上リボン 5"/>
            <p:cNvSpPr/>
            <p:nvPr/>
          </p:nvSpPr>
          <p:spPr>
            <a:xfrm>
              <a:off x="1729643" y="451691"/>
              <a:ext cx="5651657" cy="793216"/>
            </a:xfrm>
            <a:prstGeom prst="ribbon2">
              <a:avLst>
                <a:gd name="adj1" fmla="val 9009"/>
                <a:gd name="adj2" fmla="val 75000"/>
              </a:avLst>
            </a:prstGeom>
            <a:solidFill>
              <a:srgbClr val="FFFFCC"/>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143219" y="165253"/>
              <a:ext cx="8846545" cy="6544019"/>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pSp>
      <p:sp>
        <p:nvSpPr>
          <p:cNvPr id="50178" name="Rectangle 2"/>
          <p:cNvSpPr>
            <a:spLocks noGrp="1" noChangeArrowheads="1"/>
          </p:cNvSpPr>
          <p:nvPr>
            <p:ph type="title"/>
          </p:nvPr>
        </p:nvSpPr>
        <p:spPr/>
        <p:txBody>
          <a:bodyPr/>
          <a:lstStyle/>
          <a:p>
            <a:pPr eaLnBrk="1" hangingPunct="1"/>
            <a:r>
              <a:rPr lang="ja-JP" altLang="en-US" dirty="0">
                <a:solidFill>
                  <a:srgbClr val="CC3300"/>
                </a:solidFill>
                <a:ea typeface="HG創英角ﾎﾟｯﾌﾟ体" pitchFamily="49" charset="-128"/>
              </a:rPr>
              <a:t>答え</a:t>
            </a:r>
          </a:p>
        </p:txBody>
      </p:sp>
      <p:sp>
        <p:nvSpPr>
          <p:cNvPr id="2" name="正方形/長方形 1"/>
          <p:cNvSpPr/>
          <p:nvPr/>
        </p:nvSpPr>
        <p:spPr>
          <a:xfrm>
            <a:off x="1115616" y="2128924"/>
            <a:ext cx="6912767" cy="1323439"/>
          </a:xfrm>
          <a:prstGeom prst="rect">
            <a:avLst/>
          </a:prstGeom>
          <a:solidFill>
            <a:srgbClr val="FEF1CE"/>
          </a:solidFill>
        </p:spPr>
        <p:txBody>
          <a:bodyPr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③ </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約</a:t>
            </a:r>
            <a:r>
              <a:rPr lang="ja-JP" altLang="en-US"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９０</a:t>
            </a:r>
            <a:r>
              <a:rPr lang="ja-JP"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万円</a:t>
            </a:r>
          </a:p>
        </p:txBody>
      </p:sp>
      <p:sp>
        <p:nvSpPr>
          <p:cNvPr id="4" name="テキスト ボックス 3"/>
          <p:cNvSpPr txBox="1"/>
          <p:nvPr/>
        </p:nvSpPr>
        <p:spPr>
          <a:xfrm>
            <a:off x="1212079" y="3875910"/>
            <a:ext cx="6647974" cy="1378583"/>
          </a:xfrm>
          <a:prstGeom prst="rect">
            <a:avLst/>
          </a:prstGeom>
          <a:noFill/>
        </p:spPr>
        <p:txBody>
          <a:bodyPr wrap="none" rtlCol="0">
            <a:spAutoFit/>
          </a:bodyPr>
          <a:lstStyle/>
          <a:p>
            <a:pPr>
              <a:lnSpc>
                <a:spcPts val="3500"/>
              </a:lnSpc>
            </a:pPr>
            <a:r>
              <a:rPr lang="ja-JP" altLang="en-US" sz="2400" dirty="0">
                <a:latin typeface="HG丸ｺﾞｼｯｸM-PRO" panose="020F0600000000000000" pitchFamily="50" charset="-128"/>
                <a:ea typeface="HG丸ｺﾞｼｯｸM-PRO" panose="020F0600000000000000" pitchFamily="50" charset="-128"/>
              </a:rPr>
              <a:t>教科書代、学校の建設費、机、いすの購入費、</a:t>
            </a:r>
          </a:p>
          <a:p>
            <a:pPr>
              <a:lnSpc>
                <a:spcPts val="3500"/>
              </a:lnSpc>
            </a:pPr>
            <a:r>
              <a:rPr lang="ja-JP" altLang="en-US" sz="2400" dirty="0">
                <a:latin typeface="HG丸ｺﾞｼｯｸM-PRO" panose="020F0600000000000000" pitchFamily="50" charset="-128"/>
                <a:ea typeface="HG丸ｺﾞｼｯｸM-PRO" panose="020F0600000000000000" pitchFamily="50" charset="-128"/>
              </a:rPr>
              <a:t>先生の給料などを含めると１人あたりの全国平</a:t>
            </a:r>
          </a:p>
          <a:p>
            <a:pPr>
              <a:lnSpc>
                <a:spcPts val="3500"/>
              </a:lnSpc>
            </a:pPr>
            <a:r>
              <a:rPr lang="ja-JP" altLang="en-US" sz="2400" dirty="0">
                <a:latin typeface="HG丸ｺﾞｼｯｸM-PRO" panose="020F0600000000000000" pitchFamily="50" charset="-128"/>
                <a:ea typeface="HG丸ｺﾞｼｯｸM-PRO" panose="020F0600000000000000" pitchFamily="50" charset="-128"/>
              </a:rPr>
              <a:t>均の金額は約９０万円になります。</a:t>
            </a:r>
          </a:p>
        </p:txBody>
      </p:sp>
    </p:spTree>
    <p:extLst>
      <p:ext uri="{BB962C8B-B14F-4D97-AF65-F5344CB8AC3E}">
        <p14:creationId xmlns:p14="http://schemas.microsoft.com/office/powerpoint/2010/main" val="16579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p:cNvGrpSpPr/>
          <p:nvPr/>
        </p:nvGrpSpPr>
        <p:grpSpPr>
          <a:xfrm>
            <a:off x="6740332" y="4462699"/>
            <a:ext cx="2135455" cy="2135455"/>
            <a:chOff x="6537960" y="4566751"/>
            <a:chExt cx="2135455" cy="2135455"/>
          </a:xfrm>
        </p:grpSpPr>
        <p:sp>
          <p:nvSpPr>
            <p:cNvPr id="30" name="円/楕円 29"/>
            <p:cNvSpPr>
              <a:spLocks noChangeAspect="1"/>
            </p:cNvSpPr>
            <p:nvPr/>
          </p:nvSpPr>
          <p:spPr>
            <a:xfrm>
              <a:off x="6537960" y="4566751"/>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Picture 6" descr="公園のイラスト"/>
            <p:cNvPicPr>
              <a:picLocks noChangeAspect="1" noChangeArrowheads="1"/>
            </p:cNvPicPr>
            <p:nvPr/>
          </p:nvPicPr>
          <p:blipFill>
            <a:blip r:embed="rId2"/>
            <a:srcRect/>
            <a:stretch>
              <a:fillRect/>
            </a:stretch>
          </p:blipFill>
          <p:spPr bwMode="auto">
            <a:xfrm>
              <a:off x="6965132" y="5037024"/>
              <a:ext cx="1281112" cy="1066800"/>
            </a:xfrm>
            <a:prstGeom prst="rect">
              <a:avLst/>
            </a:prstGeom>
            <a:noFill/>
            <a:ln w="9525">
              <a:noFill/>
              <a:miter lim="800000"/>
              <a:headEnd/>
              <a:tailEnd/>
            </a:ln>
          </p:spPr>
        </p:pic>
        <p:sp>
          <p:nvSpPr>
            <p:cNvPr id="32" name="テキスト ボックス 11"/>
            <p:cNvSpPr txBox="1">
              <a:spLocks noChangeArrowheads="1"/>
            </p:cNvSpPr>
            <p:nvPr/>
          </p:nvSpPr>
          <p:spPr bwMode="auto">
            <a:xfrm>
              <a:off x="7280919" y="6135306"/>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公園</a:t>
              </a:r>
            </a:p>
          </p:txBody>
        </p:sp>
      </p:grpSp>
      <p:grpSp>
        <p:nvGrpSpPr>
          <p:cNvPr id="35" name="グループ化 34"/>
          <p:cNvGrpSpPr/>
          <p:nvPr/>
        </p:nvGrpSpPr>
        <p:grpSpPr>
          <a:xfrm>
            <a:off x="3504271" y="1184341"/>
            <a:ext cx="2135455" cy="2135455"/>
            <a:chOff x="3357240" y="1039591"/>
            <a:chExt cx="2135455" cy="2135455"/>
          </a:xfrm>
        </p:grpSpPr>
        <p:sp>
          <p:nvSpPr>
            <p:cNvPr id="41" name="円/楕円 40"/>
            <p:cNvSpPr>
              <a:spLocks noChangeAspect="1"/>
            </p:cNvSpPr>
            <p:nvPr/>
          </p:nvSpPr>
          <p:spPr>
            <a:xfrm>
              <a:off x="3357240" y="1039591"/>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8" descr="ダムのイラスト"/>
            <p:cNvPicPr>
              <a:picLocks noChangeAspect="1" noChangeArrowheads="1"/>
            </p:cNvPicPr>
            <p:nvPr/>
          </p:nvPicPr>
          <p:blipFill>
            <a:blip r:embed="rId3"/>
            <a:srcRect/>
            <a:stretch>
              <a:fillRect/>
            </a:stretch>
          </p:blipFill>
          <p:spPr bwMode="auto">
            <a:xfrm>
              <a:off x="3892774" y="1478228"/>
              <a:ext cx="1152525" cy="857250"/>
            </a:xfrm>
            <a:prstGeom prst="rect">
              <a:avLst/>
            </a:prstGeom>
            <a:noFill/>
            <a:ln w="9525">
              <a:noFill/>
              <a:miter lim="800000"/>
              <a:headEnd/>
              <a:tailEnd/>
            </a:ln>
          </p:spPr>
        </p:pic>
        <p:sp>
          <p:nvSpPr>
            <p:cNvPr id="43" name="テキスト ボックス 14"/>
            <p:cNvSpPr txBox="1">
              <a:spLocks noChangeArrowheads="1"/>
            </p:cNvSpPr>
            <p:nvPr/>
          </p:nvSpPr>
          <p:spPr bwMode="auto">
            <a:xfrm>
              <a:off x="4122233" y="2536838"/>
              <a:ext cx="649537"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ダム</a:t>
              </a:r>
            </a:p>
          </p:txBody>
        </p:sp>
      </p:grpSp>
      <p:grpSp>
        <p:nvGrpSpPr>
          <p:cNvPr id="44" name="グループ化 43"/>
          <p:cNvGrpSpPr/>
          <p:nvPr/>
        </p:nvGrpSpPr>
        <p:grpSpPr>
          <a:xfrm>
            <a:off x="1906584" y="2846596"/>
            <a:ext cx="2135455" cy="2135455"/>
            <a:chOff x="1895694" y="2826269"/>
            <a:chExt cx="2135455" cy="2135455"/>
          </a:xfrm>
        </p:grpSpPr>
        <p:sp>
          <p:nvSpPr>
            <p:cNvPr id="45" name="円/楕円 44"/>
            <p:cNvSpPr>
              <a:spLocks noChangeAspect="1"/>
            </p:cNvSpPr>
            <p:nvPr/>
          </p:nvSpPr>
          <p:spPr>
            <a:xfrm>
              <a:off x="1895694" y="2826269"/>
              <a:ext cx="2135455" cy="2135455"/>
            </a:xfrm>
            <a:prstGeom prst="ellipse">
              <a:avLst/>
            </a:prstGeom>
            <a:gradFill flip="none" rotWithShape="1">
              <a:gsLst>
                <a:gs pos="92000">
                  <a:srgbClr val="FFC000">
                    <a:lumMod val="80000"/>
                    <a:lumOff val="20000"/>
                  </a:srgbClr>
                </a:gs>
                <a:gs pos="65000">
                  <a:srgbClr val="FFFF00">
                    <a:lumMod val="68000"/>
                    <a:lumOff val="32000"/>
                    <a:alpha val="65000"/>
                  </a:srgbClr>
                </a:gs>
                <a:gs pos="46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6" name="Picture 12" descr="病院の建物イラスト（医療）"/>
            <p:cNvPicPr>
              <a:picLocks noChangeAspect="1" noChangeArrowheads="1"/>
            </p:cNvPicPr>
            <p:nvPr/>
          </p:nvPicPr>
          <p:blipFill>
            <a:blip r:embed="rId4"/>
            <a:srcRect/>
            <a:stretch>
              <a:fillRect/>
            </a:stretch>
          </p:blipFill>
          <p:spPr bwMode="auto">
            <a:xfrm>
              <a:off x="2337204" y="3197080"/>
              <a:ext cx="1354138" cy="915987"/>
            </a:xfrm>
            <a:prstGeom prst="rect">
              <a:avLst/>
            </a:prstGeom>
            <a:noFill/>
            <a:ln w="9525">
              <a:noFill/>
              <a:miter lim="800000"/>
              <a:headEnd/>
              <a:tailEnd/>
            </a:ln>
          </p:spPr>
        </p:pic>
        <p:sp>
          <p:nvSpPr>
            <p:cNvPr id="47" name="テキスト ボックス 15"/>
            <p:cNvSpPr txBox="1">
              <a:spLocks noChangeArrowheads="1"/>
            </p:cNvSpPr>
            <p:nvPr/>
          </p:nvSpPr>
          <p:spPr bwMode="auto">
            <a:xfrm>
              <a:off x="2406210" y="4247422"/>
              <a:ext cx="111442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市民病院</a:t>
              </a:r>
            </a:p>
          </p:txBody>
        </p:sp>
      </p:grpSp>
      <p:grpSp>
        <p:nvGrpSpPr>
          <p:cNvPr id="48" name="グループ化 47"/>
          <p:cNvGrpSpPr/>
          <p:nvPr/>
        </p:nvGrpSpPr>
        <p:grpSpPr>
          <a:xfrm>
            <a:off x="281963" y="4462699"/>
            <a:ext cx="2135455" cy="2135455"/>
            <a:chOff x="270755" y="4426669"/>
            <a:chExt cx="2135455" cy="2135455"/>
          </a:xfrm>
        </p:grpSpPr>
        <p:sp>
          <p:nvSpPr>
            <p:cNvPr id="49" name="円/楕円 48"/>
            <p:cNvSpPr>
              <a:spLocks noChangeAspect="1"/>
            </p:cNvSpPr>
            <p:nvPr/>
          </p:nvSpPr>
          <p:spPr>
            <a:xfrm>
              <a:off x="270755" y="4426669"/>
              <a:ext cx="2135455" cy="2135455"/>
            </a:xfrm>
            <a:prstGeom prst="ellipse">
              <a:avLst/>
            </a:prstGeom>
            <a:gradFill flip="none" rotWithShape="1">
              <a:gsLst>
                <a:gs pos="92000">
                  <a:srgbClr val="FFC000">
                    <a:lumMod val="80000"/>
                    <a:lumOff val="20000"/>
                  </a:srgbClr>
                </a:gs>
                <a:gs pos="66000">
                  <a:srgbClr val="FFFF00">
                    <a:lumMod val="68000"/>
                    <a:lumOff val="32000"/>
                    <a:alpha val="65000"/>
                  </a:srgbClr>
                </a:gs>
                <a:gs pos="50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18"/>
            <p:cNvSpPr txBox="1">
              <a:spLocks noChangeArrowheads="1"/>
            </p:cNvSpPr>
            <p:nvPr/>
          </p:nvSpPr>
          <p:spPr bwMode="auto">
            <a:xfrm>
              <a:off x="1036301" y="5973180"/>
              <a:ext cx="649287"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介護</a:t>
              </a:r>
            </a:p>
          </p:txBody>
        </p:sp>
        <p:pic>
          <p:nvPicPr>
            <p:cNvPr id="51"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49090" y="4744658"/>
              <a:ext cx="1023708" cy="1137453"/>
            </a:xfrm>
            <a:prstGeom prst="rect">
              <a:avLst/>
            </a:prstGeom>
            <a:noFill/>
            <a:ln w="9525">
              <a:noFill/>
              <a:miter lim="800000"/>
              <a:headEnd/>
              <a:tailEnd/>
            </a:ln>
          </p:spPr>
        </p:pic>
      </p:grpSp>
      <p:grpSp>
        <p:nvGrpSpPr>
          <p:cNvPr id="52" name="グループ化 51"/>
          <p:cNvGrpSpPr/>
          <p:nvPr/>
        </p:nvGrpSpPr>
        <p:grpSpPr>
          <a:xfrm>
            <a:off x="3548339" y="4462699"/>
            <a:ext cx="2135455" cy="2135455"/>
            <a:chOff x="3622698" y="4562225"/>
            <a:chExt cx="2135455" cy="2135455"/>
          </a:xfrm>
        </p:grpSpPr>
        <p:sp>
          <p:nvSpPr>
            <p:cNvPr id="53" name="円/楕円 52"/>
            <p:cNvSpPr>
              <a:spLocks noChangeAspect="1"/>
            </p:cNvSpPr>
            <p:nvPr/>
          </p:nvSpPr>
          <p:spPr>
            <a:xfrm>
              <a:off x="3622698" y="4562225"/>
              <a:ext cx="2135455" cy="2135455"/>
            </a:xfrm>
            <a:prstGeom prst="ellipse">
              <a:avLst/>
            </a:prstGeom>
            <a:gradFill flip="none" rotWithShape="1">
              <a:gsLst>
                <a:gs pos="80000">
                  <a:srgbClr val="FF0000">
                    <a:lumMod val="99000"/>
                  </a:srgbClr>
                </a:gs>
                <a:gs pos="100000">
                  <a:srgbClr val="FF0000">
                    <a:lumMod val="98000"/>
                    <a:alpha val="17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12"/>
            <p:cNvSpPr txBox="1">
              <a:spLocks noChangeArrowheads="1"/>
            </p:cNvSpPr>
            <p:nvPr/>
          </p:nvSpPr>
          <p:spPr bwMode="auto">
            <a:xfrm>
              <a:off x="4364987" y="6135306"/>
              <a:ext cx="650875"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教育</a:t>
              </a:r>
            </a:p>
          </p:txBody>
        </p:sp>
        <p:pic>
          <p:nvPicPr>
            <p:cNvPr id="55" name="Picture 18" descr="読書のイラスト「女の子と本」"/>
            <p:cNvPicPr>
              <a:picLocks noChangeAspect="1" noChangeArrowheads="1"/>
            </p:cNvPicPr>
            <p:nvPr/>
          </p:nvPicPr>
          <p:blipFill>
            <a:blip r:embed="rId6"/>
            <a:srcRect/>
            <a:stretch>
              <a:fillRect/>
            </a:stretch>
          </p:blipFill>
          <p:spPr bwMode="auto">
            <a:xfrm>
              <a:off x="4107300" y="5037024"/>
              <a:ext cx="1155700" cy="892175"/>
            </a:xfrm>
            <a:prstGeom prst="rect">
              <a:avLst/>
            </a:prstGeom>
            <a:noFill/>
            <a:ln w="9525">
              <a:noFill/>
              <a:miter lim="800000"/>
              <a:headEnd/>
              <a:tailEnd/>
            </a:ln>
          </p:spPr>
        </p:pic>
      </p:grpSp>
      <p:grpSp>
        <p:nvGrpSpPr>
          <p:cNvPr id="56" name="グループ化 55"/>
          <p:cNvGrpSpPr/>
          <p:nvPr/>
        </p:nvGrpSpPr>
        <p:grpSpPr>
          <a:xfrm>
            <a:off x="281963" y="1184341"/>
            <a:ext cx="2135455" cy="2135455"/>
            <a:chOff x="360402" y="1061625"/>
            <a:chExt cx="2135455" cy="2135455"/>
          </a:xfrm>
        </p:grpSpPr>
        <p:sp>
          <p:nvSpPr>
            <p:cNvPr id="57" name="円/楕円 56"/>
            <p:cNvSpPr>
              <a:spLocks noChangeAspect="1"/>
            </p:cNvSpPr>
            <p:nvPr/>
          </p:nvSpPr>
          <p:spPr>
            <a:xfrm>
              <a:off x="360402" y="1061625"/>
              <a:ext cx="2135455" cy="2135455"/>
            </a:xfrm>
            <a:prstGeom prst="ellipse">
              <a:avLst/>
            </a:prstGeom>
            <a:gradFill flip="none" rotWithShape="1">
              <a:gsLst>
                <a:gs pos="84000">
                  <a:srgbClr val="00B050"/>
                </a:gs>
                <a:gs pos="100000">
                  <a:srgbClr val="00B050">
                    <a:lumMod val="95000"/>
                    <a:lumOff val="5000"/>
                    <a:alpha val="1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22" descr="クレーン車のイラスト"/>
            <p:cNvPicPr>
              <a:picLocks noChangeAspect="1" noChangeArrowheads="1"/>
            </p:cNvPicPr>
            <p:nvPr/>
          </p:nvPicPr>
          <p:blipFill>
            <a:blip r:embed="rId7"/>
            <a:srcRect/>
            <a:stretch>
              <a:fillRect/>
            </a:stretch>
          </p:blipFill>
          <p:spPr bwMode="auto">
            <a:xfrm>
              <a:off x="843165" y="1377647"/>
              <a:ext cx="1155700" cy="955675"/>
            </a:xfrm>
            <a:prstGeom prst="rect">
              <a:avLst/>
            </a:prstGeom>
            <a:noFill/>
            <a:ln w="9525">
              <a:noFill/>
              <a:miter lim="800000"/>
              <a:headEnd/>
              <a:tailEnd/>
            </a:ln>
          </p:spPr>
        </p:pic>
        <p:sp>
          <p:nvSpPr>
            <p:cNvPr id="59" name="テキスト ボックス 25"/>
            <p:cNvSpPr txBox="1">
              <a:spLocks noChangeArrowheads="1"/>
            </p:cNvSpPr>
            <p:nvPr/>
          </p:nvSpPr>
          <p:spPr bwMode="auto">
            <a:xfrm>
              <a:off x="863811" y="2525541"/>
              <a:ext cx="1114408" cy="369332"/>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道路整備</a:t>
              </a:r>
            </a:p>
          </p:txBody>
        </p:sp>
      </p:grpSp>
      <p:grpSp>
        <p:nvGrpSpPr>
          <p:cNvPr id="60" name="グループ化 59"/>
          <p:cNvGrpSpPr/>
          <p:nvPr/>
        </p:nvGrpSpPr>
        <p:grpSpPr>
          <a:xfrm>
            <a:off x="6751418" y="1184340"/>
            <a:ext cx="2135455" cy="2135455"/>
            <a:chOff x="6497491" y="995523"/>
            <a:chExt cx="2135455" cy="2135455"/>
          </a:xfrm>
        </p:grpSpPr>
        <p:sp>
          <p:nvSpPr>
            <p:cNvPr id="61" name="円/楕円 60"/>
            <p:cNvSpPr>
              <a:spLocks noChangeAspect="1"/>
            </p:cNvSpPr>
            <p:nvPr/>
          </p:nvSpPr>
          <p:spPr>
            <a:xfrm>
              <a:off x="6497491" y="995523"/>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24"/>
            <p:cNvSpPr txBox="1">
              <a:spLocks noChangeArrowheads="1"/>
            </p:cNvSpPr>
            <p:nvPr/>
          </p:nvSpPr>
          <p:spPr bwMode="auto">
            <a:xfrm>
              <a:off x="7123893" y="2491876"/>
              <a:ext cx="882650" cy="369887"/>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消防署</a:t>
              </a:r>
            </a:p>
          </p:txBody>
        </p:sp>
        <p:pic>
          <p:nvPicPr>
            <p:cNvPr id="63"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862023" y="1377647"/>
              <a:ext cx="1384221" cy="957831"/>
            </a:xfrm>
            <a:prstGeom prst="rect">
              <a:avLst/>
            </a:prstGeom>
            <a:noFill/>
            <a:ln w="9525">
              <a:noFill/>
              <a:miter lim="800000"/>
              <a:headEnd/>
              <a:tailEnd/>
            </a:ln>
          </p:spPr>
        </p:pic>
      </p:grpSp>
      <p:grpSp>
        <p:nvGrpSpPr>
          <p:cNvPr id="64" name="グループ化 63"/>
          <p:cNvGrpSpPr/>
          <p:nvPr/>
        </p:nvGrpSpPr>
        <p:grpSpPr>
          <a:xfrm>
            <a:off x="5162666" y="2846596"/>
            <a:ext cx="2135455" cy="2135455"/>
            <a:chOff x="4954292" y="2791127"/>
            <a:chExt cx="2135455" cy="2135455"/>
          </a:xfrm>
        </p:grpSpPr>
        <p:sp>
          <p:nvSpPr>
            <p:cNvPr id="65" name="円/楕円 64"/>
            <p:cNvSpPr>
              <a:spLocks noChangeAspect="1"/>
            </p:cNvSpPr>
            <p:nvPr/>
          </p:nvSpPr>
          <p:spPr>
            <a:xfrm>
              <a:off x="4954292" y="2791127"/>
              <a:ext cx="2135455" cy="2135455"/>
            </a:xfrm>
            <a:prstGeom prst="ellipse">
              <a:avLst/>
            </a:prstGeom>
            <a:gradFill flip="none" rotWithShape="1">
              <a:gsLst>
                <a:gs pos="93000">
                  <a:srgbClr val="0000FF"/>
                </a:gs>
                <a:gs pos="100000">
                  <a:srgbClr val="0000FF">
                    <a:lumMod val="57000"/>
                    <a:lumOff val="43000"/>
                    <a:alpha val="26000"/>
                  </a:srgbClr>
                </a:gs>
                <a:gs pos="54000">
                  <a:schemeClr val="bg1"/>
                </a:gs>
              </a:gsLst>
              <a:path path="circle">
                <a:fillToRect l="50000" t="50000" r="50000" b="50000"/>
              </a:path>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6" name="Picture 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5433284" y="3051671"/>
              <a:ext cx="1064872" cy="1195751"/>
            </a:xfrm>
            <a:prstGeom prst="rect">
              <a:avLst/>
            </a:prstGeom>
            <a:noFill/>
            <a:ln w="9525">
              <a:noFill/>
              <a:miter lim="800000"/>
              <a:headEnd/>
              <a:tailEnd/>
            </a:ln>
          </p:spPr>
        </p:pic>
        <p:sp>
          <p:nvSpPr>
            <p:cNvPr id="67" name="正方形/長方形 2"/>
            <p:cNvSpPr>
              <a:spLocks noChangeArrowheads="1"/>
            </p:cNvSpPr>
            <p:nvPr/>
          </p:nvSpPr>
          <p:spPr bwMode="auto">
            <a:xfrm>
              <a:off x="5580695" y="4292732"/>
              <a:ext cx="882650" cy="369888"/>
            </a:xfrm>
            <a:prstGeom prst="rect">
              <a:avLst/>
            </a:prstGeom>
            <a:noFill/>
            <a:ln w="9525">
              <a:noFill/>
              <a:miter lim="800000"/>
              <a:headEnd/>
              <a:tailEnd/>
            </a:ln>
          </p:spPr>
          <p:txBody>
            <a:bodyPr wrap="none">
              <a:spAutoFit/>
            </a:bodyPr>
            <a:lstStyle/>
            <a:p>
              <a:r>
                <a:rPr lang="ja-JP" altLang="en-US" b="1" dirty="0">
                  <a:latin typeface="HG丸ｺﾞｼｯｸM-PRO" panose="020F0600000000000000" pitchFamily="50" charset="-128"/>
                  <a:ea typeface="HG丸ｺﾞｼｯｸM-PRO" panose="020F0600000000000000" pitchFamily="50" charset="-128"/>
                </a:rPr>
                <a:t>警察署</a:t>
              </a:r>
            </a:p>
          </p:txBody>
        </p:sp>
      </p:grpSp>
      <p:pic>
        <p:nvPicPr>
          <p:cNvPr id="33" name="Picture 2" descr="泥棒のイラスト"/>
          <p:cNvPicPr>
            <a:picLocks noChangeAspect="1" noChangeArrowheads="1"/>
          </p:cNvPicPr>
          <p:nvPr/>
        </p:nvPicPr>
        <p:blipFill>
          <a:blip r:embed="rId10"/>
          <a:srcRect/>
          <a:stretch>
            <a:fillRect/>
          </a:stretch>
        </p:blipFill>
        <p:spPr bwMode="auto">
          <a:xfrm>
            <a:off x="5766491" y="3198950"/>
            <a:ext cx="1238250" cy="1238250"/>
          </a:xfrm>
          <a:prstGeom prst="rect">
            <a:avLst/>
          </a:prstGeom>
          <a:noFill/>
          <a:ln w="9525">
            <a:noFill/>
            <a:miter lim="800000"/>
            <a:headEnd/>
            <a:tailEnd/>
          </a:ln>
        </p:spPr>
      </p:pic>
      <p:pic>
        <p:nvPicPr>
          <p:cNvPr id="34" name="Picture 4" descr="火事のイラスト"/>
          <p:cNvPicPr>
            <a:picLocks noChangeAspect="1" noChangeArrowheads="1"/>
          </p:cNvPicPr>
          <p:nvPr/>
        </p:nvPicPr>
        <p:blipFill>
          <a:blip r:embed="rId11"/>
          <a:srcRect/>
          <a:stretch>
            <a:fillRect/>
          </a:stretch>
        </p:blipFill>
        <p:spPr bwMode="auto">
          <a:xfrm>
            <a:off x="7115950" y="1486128"/>
            <a:ext cx="1376362" cy="1376363"/>
          </a:xfrm>
          <a:prstGeom prst="rect">
            <a:avLst/>
          </a:prstGeom>
          <a:noFill/>
          <a:ln w="9525">
            <a:noFill/>
            <a:miter lim="800000"/>
            <a:headEnd/>
            <a:tailEnd/>
          </a:ln>
        </p:spPr>
      </p:pic>
      <p:pic>
        <p:nvPicPr>
          <p:cNvPr id="36"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21204" y="1531075"/>
            <a:ext cx="1701895" cy="1236710"/>
          </a:xfrm>
          <a:prstGeom prst="rect">
            <a:avLst/>
          </a:prstGeom>
          <a:noFill/>
          <a:ln w="9525">
            <a:noFill/>
            <a:miter lim="800000"/>
            <a:headEnd/>
            <a:tailEnd/>
          </a:ln>
        </p:spPr>
      </p:pic>
      <p:pic>
        <p:nvPicPr>
          <p:cNvPr id="37" name="Picture 2"/>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2386978" y="3126796"/>
            <a:ext cx="1144547" cy="1435170"/>
          </a:xfrm>
          <a:prstGeom prst="rect">
            <a:avLst/>
          </a:prstGeom>
          <a:noFill/>
          <a:ln w="9525">
            <a:noFill/>
            <a:miter lim="800000"/>
            <a:headEnd/>
            <a:tailEnd/>
          </a:ln>
        </p:spPr>
      </p:pic>
      <p:pic>
        <p:nvPicPr>
          <p:cNvPr id="38" name="Picture 4"/>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6842878" y="4780688"/>
            <a:ext cx="1922506" cy="1305187"/>
          </a:xfrm>
          <a:prstGeom prst="rect">
            <a:avLst/>
          </a:prstGeom>
          <a:noFill/>
          <a:ln w="9525">
            <a:noFill/>
            <a:miter lim="800000"/>
            <a:headEnd/>
            <a:tailEnd/>
          </a:ln>
        </p:spPr>
      </p:pic>
      <p:pic>
        <p:nvPicPr>
          <p:cNvPr id="39" name="Picture 6" descr="めまいを起こしている人のイラスト"/>
          <p:cNvPicPr>
            <a:picLocks noChangeAspect="1" noChangeArrowheads="1"/>
          </p:cNvPicPr>
          <p:nvPr/>
        </p:nvPicPr>
        <p:blipFill>
          <a:blip r:embed="rId15"/>
          <a:srcRect/>
          <a:stretch>
            <a:fillRect/>
          </a:stretch>
        </p:blipFill>
        <p:spPr bwMode="auto">
          <a:xfrm>
            <a:off x="3970853" y="4759934"/>
            <a:ext cx="1412875" cy="1412875"/>
          </a:xfrm>
          <a:prstGeom prst="rect">
            <a:avLst/>
          </a:prstGeom>
          <a:noFill/>
          <a:ln w="9525">
            <a:noFill/>
            <a:miter lim="800000"/>
            <a:headEnd/>
            <a:tailEnd/>
          </a:ln>
        </p:spPr>
      </p:pic>
      <p:pic>
        <p:nvPicPr>
          <p:cNvPr id="40" name="Picture 8" descr="http://4.bp.blogspot.com/-gjEoGvEPgNU/USs2_YYXiBI/AAAAAAAAOQk/tippQO_AyJU/s1600/ojiisan_idea.png"/>
          <p:cNvPicPr>
            <a:picLocks noChangeAspect="1" noChangeArrowheads="1"/>
          </p:cNvPicPr>
          <p:nvPr/>
        </p:nvPicPr>
        <p:blipFill>
          <a:blip r:embed="rId16"/>
          <a:srcRect/>
          <a:stretch>
            <a:fillRect/>
          </a:stretch>
        </p:blipFill>
        <p:spPr bwMode="auto">
          <a:xfrm>
            <a:off x="756996" y="4767989"/>
            <a:ext cx="1230312" cy="1417638"/>
          </a:xfrm>
          <a:prstGeom prst="rect">
            <a:avLst/>
          </a:prstGeom>
          <a:noFill/>
          <a:ln w="9525">
            <a:noFill/>
            <a:miter lim="800000"/>
            <a:headEnd/>
            <a:tailEnd/>
          </a:ln>
        </p:spPr>
      </p:pic>
      <p:pic>
        <p:nvPicPr>
          <p:cNvPr id="27" name="図 2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119973" y="1375853"/>
            <a:ext cx="1072357" cy="1302148"/>
          </a:xfrm>
          <a:prstGeom prst="rect">
            <a:avLst/>
          </a:prstGeom>
        </p:spPr>
      </p:pic>
      <p:sp>
        <p:nvSpPr>
          <p:cNvPr id="28" name="タイトル 1"/>
          <p:cNvSpPr txBox="1">
            <a:spLocks/>
          </p:cNvSpPr>
          <p:nvPr/>
        </p:nvSpPr>
        <p:spPr bwMode="auto">
          <a:xfrm>
            <a:off x="0" y="-1"/>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dirty="0">
                <a:latin typeface="ＭＳ ゴシック" panose="020B0609070205080204" pitchFamily="49" charset="-128"/>
                <a:ea typeface="ＭＳ ゴシック" panose="020B0609070205080204" pitchFamily="49" charset="-128"/>
              </a:rPr>
              <a:t>税金がなかったら</a:t>
            </a:r>
          </a:p>
        </p:txBody>
      </p:sp>
    </p:spTree>
    <p:extLst>
      <p:ext uri="{BB962C8B-B14F-4D97-AF65-F5344CB8AC3E}">
        <p14:creationId xmlns:p14="http://schemas.microsoft.com/office/powerpoint/2010/main" val="57477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900"/>
                                        <p:tgtEl>
                                          <p:spTgt spid="29"/>
                                        </p:tgtEl>
                                        <p:attrNameLst>
                                          <p:attrName>ppt_x</p:attrName>
                                        </p:attrNameLst>
                                      </p:cBhvr>
                                      <p:tavLst>
                                        <p:tav tm="0">
                                          <p:val>
                                            <p:strVal val="ppt_x"/>
                                          </p:val>
                                        </p:tav>
                                        <p:tav tm="100000">
                                          <p:val>
                                            <p:strVal val="ppt_x"/>
                                          </p:val>
                                        </p:tav>
                                      </p:tavLst>
                                    </p:anim>
                                    <p:anim calcmode="lin" valueType="num">
                                      <p:cBhvr additive="base">
                                        <p:cTn id="7" dur="900"/>
                                        <p:tgtEl>
                                          <p:spTgt spid="29"/>
                                        </p:tgtEl>
                                        <p:attrNameLst>
                                          <p:attrName>ppt_y</p:attrName>
                                        </p:attrNameLst>
                                      </p:cBhvr>
                                      <p:tavLst>
                                        <p:tav tm="0">
                                          <p:val>
                                            <p:strVal val="ppt_y"/>
                                          </p:val>
                                        </p:tav>
                                        <p:tav tm="100000">
                                          <p:val>
                                            <p:strVal val="1+ppt_h/2"/>
                                          </p:val>
                                        </p:tav>
                                      </p:tavLst>
                                    </p:anim>
                                    <p:set>
                                      <p:cBhvr>
                                        <p:cTn id="8" dur="1" fill="hold">
                                          <p:stCondLst>
                                            <p:cond delay="899"/>
                                          </p:stCondLst>
                                        </p:cTn>
                                        <p:tgtEl>
                                          <p:spTgt spid="29"/>
                                        </p:tgtEl>
                                        <p:attrNameLst>
                                          <p:attrName>style.visibility</p:attrName>
                                        </p:attrNameLst>
                                      </p:cBhvr>
                                      <p:to>
                                        <p:strVal val="hidden"/>
                                      </p:to>
                                    </p:set>
                                  </p:childTnLst>
                                </p:cTn>
                              </p:par>
                              <p:par>
                                <p:cTn id="9" presetID="2" presetClass="exit" presetSubtype="4" fill="hold" nodeType="withEffect">
                                  <p:stCondLst>
                                    <p:cond delay="100"/>
                                  </p:stCondLst>
                                  <p:childTnLst>
                                    <p:anim calcmode="lin" valueType="num">
                                      <p:cBhvr additive="base">
                                        <p:cTn id="10" dur="800"/>
                                        <p:tgtEl>
                                          <p:spTgt spid="35"/>
                                        </p:tgtEl>
                                        <p:attrNameLst>
                                          <p:attrName>ppt_x</p:attrName>
                                        </p:attrNameLst>
                                      </p:cBhvr>
                                      <p:tavLst>
                                        <p:tav tm="0">
                                          <p:val>
                                            <p:strVal val="ppt_x"/>
                                          </p:val>
                                        </p:tav>
                                        <p:tav tm="100000">
                                          <p:val>
                                            <p:strVal val="ppt_x"/>
                                          </p:val>
                                        </p:tav>
                                      </p:tavLst>
                                    </p:anim>
                                    <p:anim calcmode="lin" valueType="num">
                                      <p:cBhvr additive="base">
                                        <p:cTn id="11" dur="800"/>
                                        <p:tgtEl>
                                          <p:spTgt spid="35"/>
                                        </p:tgtEl>
                                        <p:attrNameLst>
                                          <p:attrName>ppt_y</p:attrName>
                                        </p:attrNameLst>
                                      </p:cBhvr>
                                      <p:tavLst>
                                        <p:tav tm="0">
                                          <p:val>
                                            <p:strVal val="ppt_y"/>
                                          </p:val>
                                        </p:tav>
                                        <p:tav tm="100000">
                                          <p:val>
                                            <p:strVal val="1+ppt_h/2"/>
                                          </p:val>
                                        </p:tav>
                                      </p:tavLst>
                                    </p:anim>
                                    <p:set>
                                      <p:cBhvr>
                                        <p:cTn id="12" dur="1" fill="hold">
                                          <p:stCondLst>
                                            <p:cond delay="799"/>
                                          </p:stCondLst>
                                        </p:cTn>
                                        <p:tgtEl>
                                          <p:spTgt spid="35"/>
                                        </p:tgtEl>
                                        <p:attrNameLst>
                                          <p:attrName>style.visibility</p:attrName>
                                        </p:attrNameLst>
                                      </p:cBhvr>
                                      <p:to>
                                        <p:strVal val="hidden"/>
                                      </p:to>
                                    </p:set>
                                  </p:childTnLst>
                                </p:cTn>
                              </p:par>
                              <p:par>
                                <p:cTn id="13" presetID="2" presetClass="exit" presetSubtype="4" fill="hold" nodeType="withEffect">
                                  <p:stCondLst>
                                    <p:cond delay="0"/>
                                  </p:stCondLst>
                                  <p:childTnLst>
                                    <p:anim calcmode="lin" valueType="num">
                                      <p:cBhvr additive="base">
                                        <p:cTn id="14" dur="1100"/>
                                        <p:tgtEl>
                                          <p:spTgt spid="44"/>
                                        </p:tgtEl>
                                        <p:attrNameLst>
                                          <p:attrName>ppt_x</p:attrName>
                                        </p:attrNameLst>
                                      </p:cBhvr>
                                      <p:tavLst>
                                        <p:tav tm="0">
                                          <p:val>
                                            <p:strVal val="ppt_x"/>
                                          </p:val>
                                        </p:tav>
                                        <p:tav tm="100000">
                                          <p:val>
                                            <p:strVal val="ppt_x"/>
                                          </p:val>
                                        </p:tav>
                                      </p:tavLst>
                                    </p:anim>
                                    <p:anim calcmode="lin" valueType="num">
                                      <p:cBhvr additive="base">
                                        <p:cTn id="15" dur="1100"/>
                                        <p:tgtEl>
                                          <p:spTgt spid="44"/>
                                        </p:tgtEl>
                                        <p:attrNameLst>
                                          <p:attrName>ppt_y</p:attrName>
                                        </p:attrNameLst>
                                      </p:cBhvr>
                                      <p:tavLst>
                                        <p:tav tm="0">
                                          <p:val>
                                            <p:strVal val="ppt_y"/>
                                          </p:val>
                                        </p:tav>
                                        <p:tav tm="100000">
                                          <p:val>
                                            <p:strVal val="1+ppt_h/2"/>
                                          </p:val>
                                        </p:tav>
                                      </p:tavLst>
                                    </p:anim>
                                    <p:set>
                                      <p:cBhvr>
                                        <p:cTn id="16" dur="1" fill="hold">
                                          <p:stCondLst>
                                            <p:cond delay="1099"/>
                                          </p:stCondLst>
                                        </p:cTn>
                                        <p:tgtEl>
                                          <p:spTgt spid="44"/>
                                        </p:tgtEl>
                                        <p:attrNameLst>
                                          <p:attrName>style.visibility</p:attrName>
                                        </p:attrNameLst>
                                      </p:cBhvr>
                                      <p:to>
                                        <p:strVal val="hidden"/>
                                      </p:to>
                                    </p:set>
                                  </p:childTnLst>
                                </p:cTn>
                              </p:par>
                              <p:par>
                                <p:cTn id="17" presetID="2" presetClass="exit" presetSubtype="4" fill="hold" nodeType="withEffect">
                                  <p:stCondLst>
                                    <p:cond delay="100"/>
                                  </p:stCondLst>
                                  <p:childTnLst>
                                    <p:anim calcmode="lin" valueType="num">
                                      <p:cBhvr additive="base">
                                        <p:cTn id="18" dur="900"/>
                                        <p:tgtEl>
                                          <p:spTgt spid="48"/>
                                        </p:tgtEl>
                                        <p:attrNameLst>
                                          <p:attrName>ppt_x</p:attrName>
                                        </p:attrNameLst>
                                      </p:cBhvr>
                                      <p:tavLst>
                                        <p:tav tm="0">
                                          <p:val>
                                            <p:strVal val="ppt_x"/>
                                          </p:val>
                                        </p:tav>
                                        <p:tav tm="100000">
                                          <p:val>
                                            <p:strVal val="ppt_x"/>
                                          </p:val>
                                        </p:tav>
                                      </p:tavLst>
                                    </p:anim>
                                    <p:anim calcmode="lin" valueType="num">
                                      <p:cBhvr additive="base">
                                        <p:cTn id="19" dur="900"/>
                                        <p:tgtEl>
                                          <p:spTgt spid="48"/>
                                        </p:tgtEl>
                                        <p:attrNameLst>
                                          <p:attrName>ppt_y</p:attrName>
                                        </p:attrNameLst>
                                      </p:cBhvr>
                                      <p:tavLst>
                                        <p:tav tm="0">
                                          <p:val>
                                            <p:strVal val="ppt_y"/>
                                          </p:val>
                                        </p:tav>
                                        <p:tav tm="100000">
                                          <p:val>
                                            <p:strVal val="1+ppt_h/2"/>
                                          </p:val>
                                        </p:tav>
                                      </p:tavLst>
                                    </p:anim>
                                    <p:set>
                                      <p:cBhvr>
                                        <p:cTn id="20" dur="1" fill="hold">
                                          <p:stCondLst>
                                            <p:cond delay="899"/>
                                          </p:stCondLst>
                                        </p:cTn>
                                        <p:tgtEl>
                                          <p:spTgt spid="48"/>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1300"/>
                                        <p:tgtEl>
                                          <p:spTgt spid="52"/>
                                        </p:tgtEl>
                                        <p:attrNameLst>
                                          <p:attrName>ppt_x</p:attrName>
                                        </p:attrNameLst>
                                      </p:cBhvr>
                                      <p:tavLst>
                                        <p:tav tm="0">
                                          <p:val>
                                            <p:strVal val="ppt_x"/>
                                          </p:val>
                                        </p:tav>
                                        <p:tav tm="100000">
                                          <p:val>
                                            <p:strVal val="ppt_x"/>
                                          </p:val>
                                        </p:tav>
                                      </p:tavLst>
                                    </p:anim>
                                    <p:anim calcmode="lin" valueType="num">
                                      <p:cBhvr additive="base">
                                        <p:cTn id="23" dur="1300"/>
                                        <p:tgtEl>
                                          <p:spTgt spid="52"/>
                                        </p:tgtEl>
                                        <p:attrNameLst>
                                          <p:attrName>ppt_y</p:attrName>
                                        </p:attrNameLst>
                                      </p:cBhvr>
                                      <p:tavLst>
                                        <p:tav tm="0">
                                          <p:val>
                                            <p:strVal val="ppt_y"/>
                                          </p:val>
                                        </p:tav>
                                        <p:tav tm="100000">
                                          <p:val>
                                            <p:strVal val="1+ppt_h/2"/>
                                          </p:val>
                                        </p:tav>
                                      </p:tavLst>
                                    </p:anim>
                                    <p:set>
                                      <p:cBhvr>
                                        <p:cTn id="24" dur="1" fill="hold">
                                          <p:stCondLst>
                                            <p:cond delay="1299"/>
                                          </p:stCondLst>
                                        </p:cTn>
                                        <p:tgtEl>
                                          <p:spTgt spid="52"/>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1100"/>
                                        <p:tgtEl>
                                          <p:spTgt spid="56"/>
                                        </p:tgtEl>
                                        <p:attrNameLst>
                                          <p:attrName>ppt_x</p:attrName>
                                        </p:attrNameLst>
                                      </p:cBhvr>
                                      <p:tavLst>
                                        <p:tav tm="0">
                                          <p:val>
                                            <p:strVal val="ppt_x"/>
                                          </p:val>
                                        </p:tav>
                                        <p:tav tm="100000">
                                          <p:val>
                                            <p:strVal val="ppt_x"/>
                                          </p:val>
                                        </p:tav>
                                      </p:tavLst>
                                    </p:anim>
                                    <p:anim calcmode="lin" valueType="num">
                                      <p:cBhvr additive="base">
                                        <p:cTn id="27" dur="1100"/>
                                        <p:tgtEl>
                                          <p:spTgt spid="56"/>
                                        </p:tgtEl>
                                        <p:attrNameLst>
                                          <p:attrName>ppt_y</p:attrName>
                                        </p:attrNameLst>
                                      </p:cBhvr>
                                      <p:tavLst>
                                        <p:tav tm="0">
                                          <p:val>
                                            <p:strVal val="ppt_y"/>
                                          </p:val>
                                        </p:tav>
                                        <p:tav tm="100000">
                                          <p:val>
                                            <p:strVal val="1+ppt_h/2"/>
                                          </p:val>
                                        </p:tav>
                                      </p:tavLst>
                                    </p:anim>
                                    <p:set>
                                      <p:cBhvr>
                                        <p:cTn id="28" dur="1" fill="hold">
                                          <p:stCondLst>
                                            <p:cond delay="1099"/>
                                          </p:stCondLst>
                                        </p:cTn>
                                        <p:tgtEl>
                                          <p:spTgt spid="56"/>
                                        </p:tgtEl>
                                        <p:attrNameLst>
                                          <p:attrName>style.visibility</p:attrName>
                                        </p:attrNameLst>
                                      </p:cBhvr>
                                      <p:to>
                                        <p:strVal val="hidden"/>
                                      </p:to>
                                    </p:set>
                                  </p:childTnLst>
                                </p:cTn>
                              </p:par>
                              <p:par>
                                <p:cTn id="29" presetID="2" presetClass="exit" presetSubtype="4" fill="hold" nodeType="withEffect">
                                  <p:stCondLst>
                                    <p:cond delay="100"/>
                                  </p:stCondLst>
                                  <p:childTnLst>
                                    <p:anim calcmode="lin" valueType="num">
                                      <p:cBhvr additive="base">
                                        <p:cTn id="30" dur="700"/>
                                        <p:tgtEl>
                                          <p:spTgt spid="60"/>
                                        </p:tgtEl>
                                        <p:attrNameLst>
                                          <p:attrName>ppt_x</p:attrName>
                                        </p:attrNameLst>
                                      </p:cBhvr>
                                      <p:tavLst>
                                        <p:tav tm="0">
                                          <p:val>
                                            <p:strVal val="ppt_x"/>
                                          </p:val>
                                        </p:tav>
                                        <p:tav tm="100000">
                                          <p:val>
                                            <p:strVal val="ppt_x"/>
                                          </p:val>
                                        </p:tav>
                                      </p:tavLst>
                                    </p:anim>
                                    <p:anim calcmode="lin" valueType="num">
                                      <p:cBhvr additive="base">
                                        <p:cTn id="31" dur="700"/>
                                        <p:tgtEl>
                                          <p:spTgt spid="60"/>
                                        </p:tgtEl>
                                        <p:attrNameLst>
                                          <p:attrName>ppt_y</p:attrName>
                                        </p:attrNameLst>
                                      </p:cBhvr>
                                      <p:tavLst>
                                        <p:tav tm="0">
                                          <p:val>
                                            <p:strVal val="ppt_y"/>
                                          </p:val>
                                        </p:tav>
                                        <p:tav tm="100000">
                                          <p:val>
                                            <p:strVal val="1+ppt_h/2"/>
                                          </p:val>
                                        </p:tav>
                                      </p:tavLst>
                                    </p:anim>
                                    <p:set>
                                      <p:cBhvr>
                                        <p:cTn id="32" dur="1" fill="hold">
                                          <p:stCondLst>
                                            <p:cond delay="699"/>
                                          </p:stCondLst>
                                        </p:cTn>
                                        <p:tgtEl>
                                          <p:spTgt spid="60"/>
                                        </p:tgtEl>
                                        <p:attrNameLst>
                                          <p:attrName>style.visibility</p:attrName>
                                        </p:attrNameLst>
                                      </p:cBhvr>
                                      <p:to>
                                        <p:strVal val="hidden"/>
                                      </p:to>
                                    </p:set>
                                  </p:childTnLst>
                                </p:cTn>
                              </p:par>
                              <p:par>
                                <p:cTn id="33" presetID="2" presetClass="exit" presetSubtype="4" fill="hold" nodeType="withEffect">
                                  <p:stCondLst>
                                    <p:cond delay="200"/>
                                  </p:stCondLst>
                                  <p:childTnLst>
                                    <p:anim calcmode="lin" valueType="num">
                                      <p:cBhvr additive="base">
                                        <p:cTn id="34" dur="1000"/>
                                        <p:tgtEl>
                                          <p:spTgt spid="64"/>
                                        </p:tgtEl>
                                        <p:attrNameLst>
                                          <p:attrName>ppt_x</p:attrName>
                                        </p:attrNameLst>
                                      </p:cBhvr>
                                      <p:tavLst>
                                        <p:tav tm="0">
                                          <p:val>
                                            <p:strVal val="ppt_x"/>
                                          </p:val>
                                        </p:tav>
                                        <p:tav tm="100000">
                                          <p:val>
                                            <p:strVal val="ppt_x"/>
                                          </p:val>
                                        </p:tav>
                                      </p:tavLst>
                                    </p:anim>
                                    <p:anim calcmode="lin" valueType="num">
                                      <p:cBhvr additive="base">
                                        <p:cTn id="35" dur="1000"/>
                                        <p:tgtEl>
                                          <p:spTgt spid="64"/>
                                        </p:tgtEl>
                                        <p:attrNameLst>
                                          <p:attrName>ppt_y</p:attrName>
                                        </p:attrNameLst>
                                      </p:cBhvr>
                                      <p:tavLst>
                                        <p:tav tm="0">
                                          <p:val>
                                            <p:strVal val="ppt_y"/>
                                          </p:val>
                                        </p:tav>
                                        <p:tav tm="100000">
                                          <p:val>
                                            <p:strVal val="1+ppt_h/2"/>
                                          </p:val>
                                        </p:tav>
                                      </p:tavLst>
                                    </p:anim>
                                    <p:set>
                                      <p:cBhvr>
                                        <p:cTn id="36" dur="1" fill="hold">
                                          <p:stCondLst>
                                            <p:cond delay="999"/>
                                          </p:stCondLst>
                                        </p:cTn>
                                        <p:tgtEl>
                                          <p:spTgt spid="6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400"/>
                                        <p:tgtEl>
                                          <p:spTgt spid="36"/>
                                        </p:tgtEl>
                                      </p:cBhvr>
                                    </p:animEffect>
                                  </p:childTnLst>
                                </p:cTn>
                              </p:par>
                            </p:childTnLst>
                          </p:cTn>
                        </p:par>
                        <p:par>
                          <p:cTn id="42" fill="hold">
                            <p:stCondLst>
                              <p:cond delay="140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1100"/>
                                        <p:tgtEl>
                                          <p:spTgt spid="37"/>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400"/>
                                        <p:tgtEl>
                                          <p:spTgt spid="39"/>
                                        </p:tgtEl>
                                      </p:cBhvr>
                                    </p:animEffect>
                                  </p:childTnLst>
                                </p:cTn>
                              </p:par>
                            </p:childTnLst>
                          </p:cTn>
                        </p:par>
                        <p:par>
                          <p:cTn id="50" fill="hold">
                            <p:stCondLst>
                              <p:cond delay="3900"/>
                            </p:stCondLst>
                            <p:childTnLst>
                              <p:par>
                                <p:cTn id="51" presetID="10"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400"/>
                                        <p:tgtEl>
                                          <p:spTgt spid="34"/>
                                        </p:tgtEl>
                                      </p:cBhvr>
                                    </p:animEffect>
                                  </p:childTnLst>
                                </p:cTn>
                              </p:par>
                            </p:childTnLst>
                          </p:cTn>
                        </p:par>
                        <p:par>
                          <p:cTn id="54" fill="hold">
                            <p:stCondLst>
                              <p:cond delay="5300"/>
                            </p:stCondLst>
                            <p:childTnLst>
                              <p:par>
                                <p:cTn id="55" presetID="14" presetClass="entr" presetSubtype="10"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randombar(horizontal)">
                                      <p:cBhvr>
                                        <p:cTn id="57" dur="1600"/>
                                        <p:tgtEl>
                                          <p:spTgt spid="33"/>
                                        </p:tgtEl>
                                      </p:cBhvr>
                                    </p:animEffect>
                                  </p:childTnLst>
                                </p:cTn>
                              </p:par>
                            </p:childTnLst>
                          </p:cTn>
                        </p:par>
                        <p:par>
                          <p:cTn id="58" fill="hold">
                            <p:stCondLst>
                              <p:cond delay="6900"/>
                            </p:stCondLst>
                            <p:childTnLst>
                              <p:par>
                                <p:cTn id="59" presetID="45" presetClass="entr" presetSubtype="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800"/>
                                        <p:tgtEl>
                                          <p:spTgt spid="40"/>
                                        </p:tgtEl>
                                      </p:cBhvr>
                                    </p:animEffect>
                                    <p:anim calcmode="lin" valueType="num">
                                      <p:cBhvr>
                                        <p:cTn id="62" dur="800" fill="hold"/>
                                        <p:tgtEl>
                                          <p:spTgt spid="40"/>
                                        </p:tgtEl>
                                        <p:attrNameLst>
                                          <p:attrName>ppt_w</p:attrName>
                                        </p:attrNameLst>
                                      </p:cBhvr>
                                      <p:tavLst>
                                        <p:tav tm="0" fmla="#ppt_w*sin(2.5*pi*$)">
                                          <p:val>
                                            <p:fltVal val="0"/>
                                          </p:val>
                                        </p:tav>
                                        <p:tav tm="100000">
                                          <p:val>
                                            <p:fltVal val="1"/>
                                          </p:val>
                                        </p:tav>
                                      </p:tavLst>
                                    </p:anim>
                                    <p:anim calcmode="lin" valueType="num">
                                      <p:cBhvr>
                                        <p:cTn id="63" dur="800" fill="hold"/>
                                        <p:tgtEl>
                                          <p:spTgt spid="40"/>
                                        </p:tgtEl>
                                        <p:attrNameLst>
                                          <p:attrName>ppt_h</p:attrName>
                                        </p:attrNameLst>
                                      </p:cBhvr>
                                      <p:tavLst>
                                        <p:tav tm="0">
                                          <p:val>
                                            <p:strVal val="#ppt_h"/>
                                          </p:val>
                                        </p:tav>
                                        <p:tav tm="100000">
                                          <p:val>
                                            <p:strVal val="#ppt_h"/>
                                          </p:val>
                                        </p:tav>
                                      </p:tavLst>
                                    </p:anim>
                                  </p:childTnLst>
                                </p:cTn>
                              </p:par>
                            </p:childTnLst>
                          </p:cTn>
                        </p:par>
                        <p:par>
                          <p:cTn id="64" fill="hold">
                            <p:stCondLst>
                              <p:cond delay="7700"/>
                            </p:stCondLst>
                            <p:childTnLst>
                              <p:par>
                                <p:cTn id="65" presetID="10" presetClass="entr" presetSubtype="0" fill="hold" nodeType="afterEffect">
                                  <p:stCondLst>
                                    <p:cond delay="10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1400"/>
                                        <p:tgtEl>
                                          <p:spTgt spid="27"/>
                                        </p:tgtEl>
                                      </p:cBhvr>
                                    </p:animEffect>
                                  </p:childTnLst>
                                </p:cTn>
                              </p:par>
                            </p:childTnLst>
                          </p:cTn>
                        </p:par>
                        <p:par>
                          <p:cTn id="68" fill="hold">
                            <p:stCondLst>
                              <p:cond delay="9200"/>
                            </p:stCondLst>
                            <p:childTnLst>
                              <p:par>
                                <p:cTn id="69" presetID="16" presetClass="entr" presetSubtype="21" fill="hold" nodeType="after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barn(inVertical)">
                                      <p:cBhvr>
                                        <p:cTn id="71" dur="11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0" tIns="0" rIns="0" bIns="0" rtlCol="0" anchor="t"/>
      <a:lstStyle>
        <a:defPPr>
          <a:defRPr kumimoji="1" sz="1100" dirty="0" smtClean="0">
            <a:latin typeface="HG丸ｺﾞｼｯｸM-PRO" panose="020F0600000000000000" pitchFamily="50" charset="-128"/>
            <a:ea typeface="HG丸ｺﾞｼｯｸM-PRO" panose="020F0600000000000000" pitchFamily="50" charset="-128"/>
          </a:defRPr>
        </a:defPPr>
      </a:lstStyle>
      <a:style>
        <a:lnRef idx="1">
          <a:schemeClr val="accent5"/>
        </a:lnRef>
        <a:fillRef idx="2">
          <a:schemeClr val="accent5"/>
        </a:fillRef>
        <a:effectRef idx="1">
          <a:schemeClr val="accent5"/>
        </a:effectRef>
        <a:fontRef idx="minor">
          <a:schemeClr val="dk1"/>
        </a:fontRef>
      </a:style>
    </a:spDef>
  </a:objectDefaults>
  <a:extraClrSchemeLst/>
</a:theme>
</file>

<file path=ppt/theme/theme2.xml><?xml version="1.0" encoding="utf-8"?>
<a:theme xmlns:a="http://schemas.openxmlformats.org/drawingml/2006/main" name="2_Office テーマ">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ファセット">
  <a:themeElements>
    <a:clrScheme name="ファセット">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ファセット">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ファセット">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1273</Words>
  <Application>Microsoft Office PowerPoint</Application>
  <PresentationFormat>画面に合わせる (4:3)</PresentationFormat>
  <Paragraphs>367</Paragraphs>
  <Slides>34</Slides>
  <Notes>8</Notes>
  <HiddenSlides>0</HiddenSlides>
  <MMClips>0</MMClips>
  <ScaleCrop>false</ScaleCrop>
  <HeadingPairs>
    <vt:vector size="6" baseType="variant">
      <vt:variant>
        <vt:lpstr>使用されているフォント</vt:lpstr>
      </vt:variant>
      <vt:variant>
        <vt:i4>11</vt:i4>
      </vt:variant>
      <vt:variant>
        <vt:lpstr>テーマ</vt:lpstr>
      </vt:variant>
      <vt:variant>
        <vt:i4>3</vt:i4>
      </vt:variant>
      <vt:variant>
        <vt:lpstr>スライド タイトル</vt:lpstr>
      </vt:variant>
      <vt:variant>
        <vt:i4>34</vt:i4>
      </vt:variant>
    </vt:vector>
  </HeadingPairs>
  <TitlesOfParts>
    <vt:vector size="48" baseType="lpstr">
      <vt:lpstr>HGSｺﾞｼｯｸM</vt:lpstr>
      <vt:lpstr>Trebuchet MS</vt:lpstr>
      <vt:lpstr>HGP教科書体</vt:lpstr>
      <vt:lpstr>Arial</vt:lpstr>
      <vt:lpstr>ＭＳ ゴシック</vt:lpstr>
      <vt:lpstr>HG丸ｺﾞｼｯｸM-PRO</vt:lpstr>
      <vt:lpstr>Wingdings 3</vt:lpstr>
      <vt:lpstr>HGSｺﾞｼｯｸE</vt:lpstr>
      <vt:lpstr>ＭＳ 明朝</vt:lpstr>
      <vt:lpstr>Calibri</vt:lpstr>
      <vt:lpstr>Century Schoolbook</vt:lpstr>
      <vt:lpstr>1_Office テーマ</vt:lpstr>
      <vt:lpstr>2_Office テーマ</vt:lpstr>
      <vt:lpstr>ファセット</vt:lpstr>
      <vt:lpstr> ぜ い り し 税理士による 　租税教室　</vt:lpstr>
      <vt:lpstr>今日のお話</vt:lpstr>
      <vt:lpstr>　税金を通して　　 　　　学んでほしいこと</vt:lpstr>
      <vt:lpstr>税金はなぜ必要なの？</vt:lpstr>
      <vt:lpstr>PowerPoint プレゼンテーション</vt:lpstr>
      <vt:lpstr>PowerPoint プレゼンテーション</vt:lpstr>
      <vt:lpstr>税 金 ク イ ズ①</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税 金 ク イ ズ②</vt:lpstr>
      <vt:lpstr>答え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宿　題</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07-5 lecturetext2025_ch4primary</dc:title>
  <dc:creator/>
  <cp:lastModifiedBy/>
  <cp:revision>1</cp:revision>
  <dcterms:created xsi:type="dcterms:W3CDTF">2014-07-17T06:09:38Z</dcterms:created>
  <dcterms:modified xsi:type="dcterms:W3CDTF">2025-03-28T01:05:15Z</dcterms:modified>
</cp:coreProperties>
</file>