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19" r:id="rId2"/>
    <p:sldMasterId id="2147483843" r:id="rId3"/>
  </p:sldMasterIdLst>
  <p:notesMasterIdLst>
    <p:notesMasterId r:id="rId39"/>
  </p:notesMasterIdLst>
  <p:handoutMasterIdLst>
    <p:handoutMasterId r:id="rId40"/>
  </p:handoutMasterIdLst>
  <p:sldIdLst>
    <p:sldId id="362" r:id="rId4"/>
    <p:sldId id="372" r:id="rId5"/>
    <p:sldId id="311" r:id="rId6"/>
    <p:sldId id="269" r:id="rId7"/>
    <p:sldId id="349" r:id="rId8"/>
    <p:sldId id="350" r:id="rId9"/>
    <p:sldId id="373" r:id="rId10"/>
    <p:sldId id="366" r:id="rId11"/>
    <p:sldId id="304" r:id="rId12"/>
    <p:sldId id="314" r:id="rId13"/>
    <p:sldId id="358" r:id="rId14"/>
    <p:sldId id="359" r:id="rId15"/>
    <p:sldId id="367" r:id="rId16"/>
    <p:sldId id="361" r:id="rId17"/>
    <p:sldId id="375" r:id="rId18"/>
    <p:sldId id="378" r:id="rId19"/>
    <p:sldId id="276" r:id="rId20"/>
    <p:sldId id="277" r:id="rId21"/>
    <p:sldId id="278" r:id="rId22"/>
    <p:sldId id="329" r:id="rId23"/>
    <p:sldId id="280" r:id="rId24"/>
    <p:sldId id="315" r:id="rId25"/>
    <p:sldId id="335" r:id="rId26"/>
    <p:sldId id="343" r:id="rId27"/>
    <p:sldId id="285" r:id="rId28"/>
    <p:sldId id="356" r:id="rId29"/>
    <p:sldId id="287" r:id="rId30"/>
    <p:sldId id="289" r:id="rId31"/>
    <p:sldId id="317" r:id="rId32"/>
    <p:sldId id="305" r:id="rId33"/>
    <p:sldId id="363" r:id="rId34"/>
    <p:sldId id="380" r:id="rId35"/>
    <p:sldId id="310" r:id="rId36"/>
    <p:sldId id="309" r:id="rId37"/>
    <p:sldId id="364" r:id="rId38"/>
  </p:sldIdLst>
  <p:sldSz cx="9144000" cy="6858000" type="screen4x3"/>
  <p:notesSz cx="9872663" cy="6735763"/>
  <p:embeddedFontLst>
    <p:embeddedFont>
      <p:font typeface="Calibri" panose="020F0502020204030204" pitchFamily="34" charset="0"/>
      <p:regular r:id="rId41"/>
      <p:bold r:id="rId42"/>
      <p:italic r:id="rId43"/>
      <p:boldItalic r:id="rId44"/>
    </p:embeddedFont>
    <p:embeddedFont>
      <p:font typeface="Century Schoolbook" panose="02040604050505020304" pitchFamily="18" charset="0"/>
      <p:regular r:id="rId45"/>
      <p:bold r:id="rId46"/>
      <p:italic r:id="rId47"/>
      <p:boldItalic r:id="rId48"/>
    </p:embeddedFont>
    <p:embeddedFont>
      <p:font typeface="HGP教科書体" panose="02020600000000000000" pitchFamily="18" charset="-128"/>
      <p:regular r:id="rId49"/>
    </p:embeddedFont>
    <p:embeddedFont>
      <p:font typeface="HGSｺﾞｼｯｸE" panose="020B0900000000000000" pitchFamily="50" charset="-128"/>
      <p:regular r:id="rId50"/>
    </p:embeddedFont>
    <p:embeddedFont>
      <p:font typeface="HGSｺﾞｼｯｸM" panose="020B0600000000000000" pitchFamily="50" charset="-128"/>
      <p:regular r:id="rId51"/>
    </p:embeddedFont>
    <p:embeddedFont>
      <p:font typeface="HG丸ｺﾞｼｯｸM-PRO" panose="020F0600000000000000" pitchFamily="50" charset="-128"/>
      <p:regular r:id="rId52"/>
    </p:embeddedFont>
    <p:embeddedFont>
      <p:font typeface="Trebuchet MS" panose="020B0603020202020204" pitchFamily="34" charset="0"/>
      <p:regular r:id="rId53"/>
      <p:bold r:id="rId54"/>
      <p:italic r:id="rId55"/>
      <p:boldItalic r:id="rId56"/>
    </p:embeddedFont>
    <p:embeddedFont>
      <p:font typeface="Wingdings 3" panose="05040102010807070707" pitchFamily="18" charset="2"/>
      <p:regular r:id="rId57"/>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D"/>
    <a:srgbClr val="0113C3"/>
    <a:srgbClr val="0759BD"/>
    <a:srgbClr val="69E2FF"/>
    <a:srgbClr val="9FEDFF"/>
    <a:srgbClr val="EBFFEB"/>
    <a:srgbClr val="04B873"/>
    <a:srgbClr val="DDFFDD"/>
    <a:srgbClr val="E7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2" autoAdjust="0"/>
  </p:normalViewPr>
  <p:slideViewPr>
    <p:cSldViewPr snapToGrid="0">
      <p:cViewPr varScale="1">
        <p:scale>
          <a:sx n="81" d="100"/>
          <a:sy n="81" d="100"/>
        </p:scale>
        <p:origin x="1526" y="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279007"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1329" y="2"/>
            <a:ext cx="4279006" cy="337059"/>
          </a:xfrm>
          <a:prstGeom prst="rect">
            <a:avLst/>
          </a:prstGeom>
        </p:spPr>
        <p:txBody>
          <a:bodyPr vert="horz" lIns="91440" tIns="45720" rIns="91440" bIns="45720" rtlCol="0"/>
          <a:lstStyle>
            <a:lvl1pPr algn="r">
              <a:defRPr sz="1200"/>
            </a:lvl1pPr>
          </a:lstStyle>
          <a:p>
            <a:fld id="{A9E8B4AD-9EA4-4229-A8FA-8579422D2DCF}" type="datetimeFigureOut">
              <a:rPr kumimoji="1" lang="ja-JP" altLang="en-US" smtClean="0"/>
              <a:t>2025/3/28</a:t>
            </a:fld>
            <a:endParaRPr kumimoji="1" lang="ja-JP" altLang="en-US"/>
          </a:p>
        </p:txBody>
      </p:sp>
      <p:sp>
        <p:nvSpPr>
          <p:cNvPr id="4" name="フッター プレースホルダー 3"/>
          <p:cNvSpPr>
            <a:spLocks noGrp="1"/>
          </p:cNvSpPr>
          <p:nvPr>
            <p:ph type="ftr" sz="quarter" idx="2"/>
          </p:nvPr>
        </p:nvSpPr>
        <p:spPr>
          <a:xfrm>
            <a:off x="2" y="6397621"/>
            <a:ext cx="4279007"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1329" y="6397621"/>
            <a:ext cx="4279006" cy="337059"/>
          </a:xfrm>
          <a:prstGeom prst="rect">
            <a:avLst/>
          </a:prstGeom>
        </p:spPr>
        <p:txBody>
          <a:bodyPr vert="horz" lIns="91440" tIns="45720" rIns="91440" bIns="45720"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8155" cy="33795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5592224" y="0"/>
            <a:ext cx="4278155" cy="33795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2025/3/28</a:t>
            </a:fld>
            <a:endParaRPr lang="ja-JP" altLang="en-US"/>
          </a:p>
        </p:txBody>
      </p:sp>
      <p:sp>
        <p:nvSpPr>
          <p:cNvPr id="4" name="スライド イメージ プレースホルダー 3"/>
          <p:cNvSpPr>
            <a:spLocks noGrp="1" noRot="1" noChangeAspect="1"/>
          </p:cNvSpPr>
          <p:nvPr>
            <p:ph type="sldImg" idx="2"/>
          </p:nvPr>
        </p:nvSpPr>
        <p:spPr>
          <a:xfrm>
            <a:off x="3421063" y="841375"/>
            <a:ext cx="3030537" cy="22733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987267" y="3241587"/>
            <a:ext cx="7898130" cy="265220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808"/>
            <a:ext cx="4278155" cy="33795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5592224" y="6397808"/>
            <a:ext cx="4278155" cy="33795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66990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4470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39894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146006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389735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a:p>
        </p:txBody>
      </p:sp>
      <p:sp>
        <p:nvSpPr>
          <p:cNvPr id="286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052F8-FC8E-4407-902D-99E17006DBF5}" type="slidenum">
              <a:rPr lang="ja-JP" altLang="en-US"/>
              <a:pPr/>
              <a:t>28</a:t>
            </a:fld>
            <a:endParaRPr lang="ja-JP" altLang="en-US"/>
          </a:p>
        </p:txBody>
      </p:sp>
    </p:spTree>
    <p:extLst>
      <p:ext uri="{BB962C8B-B14F-4D97-AF65-F5344CB8AC3E}">
        <p14:creationId xmlns:p14="http://schemas.microsoft.com/office/powerpoint/2010/main" val="44552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144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82144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9316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20291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22954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18781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2025/3/28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304006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2025/3/28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65108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2025/3/28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4066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9788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148027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21242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906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2025/3/28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2025/3/28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2025/3/28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2025/3/28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2025/3/28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93250650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54.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18.xml"/><Relationship Id="rId5" Type="http://schemas.openxmlformats.org/officeDocument/2006/relationships/image" Target="../media/image77.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gif"/><Relationship Id="rId2" Type="http://schemas.openxmlformats.org/officeDocument/2006/relationships/image" Target="../media/image5.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800" dirty="0"/>
              <a:t> </a:t>
            </a:r>
            <a:r>
              <a:rPr kumimoji="1" lang="ja-JP" altLang="en-US" sz="1800" b="0" dirty="0">
                <a:solidFill>
                  <a:schemeClr val="accent1">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70C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70C0"/>
                </a:solidFill>
                <a:latin typeface="HGSｺﾞｼｯｸE" panose="020B0900000000000000" pitchFamily="50" charset="-128"/>
                <a:ea typeface="HGSｺﾞｼｯｸE" panose="020B0900000000000000" pitchFamily="50" charset="-128"/>
              </a:rPr>
            </a:br>
            <a:r>
              <a:rPr kumimoji="1" lang="ja-JP" altLang="en-US" dirty="0">
                <a:solidFill>
                  <a:srgbClr val="0070C0"/>
                </a:solidFill>
                <a:latin typeface="HGSｺﾞｼｯｸE" panose="020B0900000000000000" pitchFamily="50" charset="-128"/>
                <a:ea typeface="HGSｺﾞｼｯｸE" panose="020B0900000000000000" pitchFamily="50" charset="-128"/>
              </a:rPr>
              <a:t>　</a:t>
            </a:r>
            <a:r>
              <a:rPr kumimoji="1" lang="ja-JP" altLang="en-US" sz="9600" dirty="0">
                <a:solidFill>
                  <a:srgbClr val="0070C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1330986" y="1369644"/>
            <a:ext cx="203773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税金は</a:t>
            </a:r>
            <a:r>
              <a:rPr lang="en-US" altLang="ja-JP" sz="3600" b="1" dirty="0">
                <a:latin typeface="HG丸ｺﾞｼｯｸM-PRO" panose="020F0600000000000000" pitchFamily="50" charset="-128"/>
                <a:ea typeface="HG丸ｺﾞｼｯｸM-PRO" panose="020F0600000000000000" pitchFamily="50" charset="-128"/>
              </a:rPr>
              <a:t>…</a:t>
            </a:r>
            <a:endParaRPr lang="ja-JP" altLang="en-US" sz="3600" b="1"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1610723" y="3457619"/>
            <a:ext cx="2829074" cy="1220455"/>
            <a:chOff x="1220902" y="3121282"/>
            <a:chExt cx="2939158" cy="1220455"/>
          </a:xfrm>
        </p:grpSpPr>
        <p:sp>
          <p:nvSpPr>
            <p:cNvPr id="6" name="雲形吹き出し 5"/>
            <p:cNvSpPr/>
            <p:nvPr/>
          </p:nvSpPr>
          <p:spPr>
            <a:xfrm rot="21418873" flipH="1">
              <a:off x="1220902" y="3121282"/>
              <a:ext cx="2939158" cy="1220455"/>
            </a:xfrm>
            <a:prstGeom prst="cloudCallout">
              <a:avLst>
                <a:gd name="adj1" fmla="val -31011"/>
                <a:gd name="adj2" fmla="val 64906"/>
              </a:avLst>
            </a:prstGeom>
            <a:solidFill>
              <a:srgbClr val="E1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a:spLocks noChangeArrowheads="1"/>
            </p:cNvSpPr>
            <p:nvPr/>
          </p:nvSpPr>
          <p:spPr bwMode="auto">
            <a:xfrm>
              <a:off x="1609588" y="3365470"/>
              <a:ext cx="2274982" cy="646331"/>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何となくわかった</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err="1">
                  <a:latin typeface="HG丸ｺﾞｼｯｸM-PRO" panose="020F0600000000000000" pitchFamily="50" charset="-128"/>
                  <a:ea typeface="HG丸ｺﾞｼｯｸM-PRO" panose="020F0600000000000000" pitchFamily="50" charset="-128"/>
                </a:rPr>
                <a:t>ような</a:t>
              </a:r>
              <a:r>
                <a:rPr lang="ja-JP" altLang="en-US" b="1" dirty="0">
                  <a:latin typeface="HG丸ｺﾞｼｯｸM-PRO" panose="020F0600000000000000" pitchFamily="50" charset="-128"/>
                  <a:ea typeface="HG丸ｺﾞｼｯｸM-PRO" panose="020F0600000000000000" pitchFamily="50" charset="-128"/>
                </a:rPr>
                <a:t>気がする。</a:t>
              </a:r>
            </a:p>
          </p:txBody>
        </p:sp>
      </p:gr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税金はみんなのために</a:t>
            </a:r>
          </a:p>
        </p:txBody>
      </p:sp>
      <p:pic>
        <p:nvPicPr>
          <p:cNvPr id="1028" name="Picture 4" descr="\\oa-serv1\public\業務３課\04租税教育推進部\07テキスト・副読本等\01租税教育講義用テキスト\2019年度版\4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050" y="4196014"/>
            <a:ext cx="9234310" cy="258486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3884569" y="1369645"/>
            <a:ext cx="4920898" cy="656454"/>
            <a:chOff x="3884569" y="1270492"/>
            <a:chExt cx="4920898" cy="656454"/>
          </a:xfrm>
        </p:grpSpPr>
        <p:sp>
          <p:nvSpPr>
            <p:cNvPr id="15" name="テキスト ボックス 14"/>
            <p:cNvSpPr txBox="1">
              <a:spLocks noChangeArrowheads="1"/>
            </p:cNvSpPr>
            <p:nvPr/>
          </p:nvSpPr>
          <p:spPr bwMode="auto">
            <a:xfrm>
              <a:off x="3884570" y="1270492"/>
              <a:ext cx="4920897"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みんなが負担して</a:t>
              </a:r>
            </a:p>
          </p:txBody>
        </p:sp>
        <p:sp>
          <p:nvSpPr>
            <p:cNvPr id="22" name="角丸四角形 21"/>
            <p:cNvSpPr/>
            <p:nvPr/>
          </p:nvSpPr>
          <p:spPr>
            <a:xfrm>
              <a:off x="3884569" y="1782946"/>
              <a:ext cx="3996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884569" y="2038201"/>
            <a:ext cx="4392000" cy="655255"/>
            <a:chOff x="3884569" y="1939048"/>
            <a:chExt cx="4392000" cy="655255"/>
          </a:xfrm>
        </p:grpSpPr>
        <p:sp>
          <p:nvSpPr>
            <p:cNvPr id="14" name="テキスト ボックス 13"/>
            <p:cNvSpPr txBox="1">
              <a:spLocks noChangeArrowheads="1"/>
            </p:cNvSpPr>
            <p:nvPr/>
          </p:nvSpPr>
          <p:spPr bwMode="auto">
            <a:xfrm>
              <a:off x="3884570" y="1939048"/>
              <a:ext cx="435407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みんなのために使う</a:t>
              </a:r>
            </a:p>
          </p:txBody>
        </p:sp>
        <p:sp>
          <p:nvSpPr>
            <p:cNvPr id="23" name="角丸四角形 22"/>
            <p:cNvSpPr/>
            <p:nvPr/>
          </p:nvSpPr>
          <p:spPr>
            <a:xfrm>
              <a:off x="3884569" y="2450303"/>
              <a:ext cx="4392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3872366" y="2710518"/>
            <a:ext cx="5091289" cy="648556"/>
            <a:chOff x="3883383" y="2633399"/>
            <a:chExt cx="5091289" cy="648556"/>
          </a:xfrm>
        </p:grpSpPr>
        <p:sp>
          <p:nvSpPr>
            <p:cNvPr id="18" name="テキスト ボックス 17"/>
            <p:cNvSpPr txBox="1">
              <a:spLocks noChangeArrowheads="1"/>
            </p:cNvSpPr>
            <p:nvPr/>
          </p:nvSpPr>
          <p:spPr bwMode="auto">
            <a:xfrm>
              <a:off x="3883383" y="2633399"/>
              <a:ext cx="5091289"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みんなの幸せのために</a:t>
              </a:r>
            </a:p>
          </p:txBody>
        </p:sp>
        <p:sp>
          <p:nvSpPr>
            <p:cNvPr id="24" name="角丸四角形 23"/>
            <p:cNvSpPr/>
            <p:nvPr/>
          </p:nvSpPr>
          <p:spPr>
            <a:xfrm>
              <a:off x="3884569" y="3137955"/>
              <a:ext cx="4860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19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500"/>
                            </p:stCondLst>
                            <p:childTnLst>
                              <p:par>
                                <p:cTn id="26" presetID="22" presetClass="entr" presetSubtype="4" fill="hold" nodeType="afterEffect">
                                  <p:stCondLst>
                                    <p:cond delay="30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53391" y="1488441"/>
            <a:ext cx="8625905" cy="1673267"/>
          </a:xfrm>
          <a:prstGeom prst="ellipse">
            <a:avLst/>
          </a:prstGeom>
          <a:gradFill flip="none" rotWithShape="1">
            <a:gsLst>
              <a:gs pos="97000">
                <a:srgbClr val="FF0000">
                  <a:lumMod val="0"/>
                  <a:lumOff val="100000"/>
                </a:srgbClr>
              </a:gs>
              <a:gs pos="76000">
                <a:schemeClr val="accent5">
                  <a:lumMod val="60000"/>
                  <a:lumOff val="4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6321" name="タイトル 1"/>
          <p:cNvSpPr txBox="1">
            <a:spLocks/>
          </p:cNvSpPr>
          <p:nvPr/>
        </p:nvSpPr>
        <p:spPr bwMode="auto">
          <a:xfrm>
            <a:off x="429920" y="1697631"/>
            <a:ext cx="8229600" cy="1034551"/>
          </a:xfrm>
          <a:prstGeom prst="rect">
            <a:avLst/>
          </a:prstGeom>
          <a:noFill/>
          <a:ln w="9525">
            <a:noFill/>
            <a:miter lim="800000"/>
            <a:headEnd/>
            <a:tailEnd/>
          </a:ln>
        </p:spPr>
        <p:txBody>
          <a:bodyPr anchor="ctr"/>
          <a:lstStyle/>
          <a:p>
            <a:pPr algn="ctr" eaLnBrk="0" hangingPunct="0"/>
            <a:r>
              <a:rPr lang="ja-JP"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財政の現状と今後の課題</a:t>
            </a:r>
          </a:p>
        </p:txBody>
      </p:sp>
      <p:pic>
        <p:nvPicPr>
          <p:cNvPr id="1026" name="Picture 2" descr="遠くを見てい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1" y="4172223"/>
            <a:ext cx="2570100" cy="257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遠くを見てい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56733" y="4279028"/>
            <a:ext cx="2485642" cy="243578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965398" y="3577750"/>
            <a:ext cx="1155241" cy="984090"/>
          </a:xfrm>
          <a:prstGeom prst="ellipse">
            <a:avLst/>
          </a:prstGeom>
          <a:gradFill>
            <a:gsLst>
              <a:gs pos="0">
                <a:srgbClr val="5E9EFF"/>
              </a:gs>
              <a:gs pos="69000">
                <a:srgbClr val="85C2FF"/>
              </a:gs>
              <a:gs pos="92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未来</a:t>
            </a:r>
          </a:p>
        </p:txBody>
      </p:sp>
    </p:spTree>
    <p:extLst>
      <p:ext uri="{BB962C8B-B14F-4D97-AF65-F5344CB8AC3E}">
        <p14:creationId xmlns:p14="http://schemas.microsoft.com/office/powerpoint/2010/main" val="13021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日本の財政</a:t>
            </a:r>
          </a:p>
        </p:txBody>
      </p:sp>
      <p:sp>
        <p:nvSpPr>
          <p:cNvPr id="12" name="テキスト ボックス 11"/>
          <p:cNvSpPr txBox="1"/>
          <p:nvPr/>
        </p:nvSpPr>
        <p:spPr>
          <a:xfrm>
            <a:off x="2933918" y="1209095"/>
            <a:ext cx="3298437"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令和７年度一般会計当初予算</a:t>
            </a:r>
          </a:p>
        </p:txBody>
      </p:sp>
      <p:sp>
        <p:nvSpPr>
          <p:cNvPr id="14" name="正方形/長方形 13">
            <a:extLst>
              <a:ext uri="{FF2B5EF4-FFF2-40B4-BE49-F238E27FC236}">
                <a16:creationId xmlns:a16="http://schemas.microsoft.com/office/drawing/2014/main" id="{EE04D934-DF41-45ED-865B-DBC90E930DF6}"/>
              </a:ext>
            </a:extLst>
          </p:cNvPr>
          <p:cNvSpPr/>
          <p:nvPr/>
        </p:nvSpPr>
        <p:spPr>
          <a:xfrm>
            <a:off x="1483866" y="1691564"/>
            <a:ext cx="3078163" cy="4787900"/>
          </a:xfrm>
          <a:prstGeom prst="rect">
            <a:avLst/>
          </a:prstGeom>
          <a:ln w="3810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5400" b="1" dirty="0">
                <a:solidFill>
                  <a:schemeClr val="tx1"/>
                </a:solidFill>
                <a:latin typeface="HG丸ｺﾞｼｯｸM-PRO" panose="020F0600000000000000" pitchFamily="50" charset="-128"/>
                <a:ea typeface="HG丸ｺﾞｼｯｸM-PRO" panose="020F0600000000000000" pitchFamily="50" charset="-128"/>
              </a:rPr>
              <a:t>支出</a:t>
            </a:r>
          </a:p>
        </p:txBody>
      </p:sp>
      <p:sp>
        <p:nvSpPr>
          <p:cNvPr id="15" name="正方形/長方形 14">
            <a:extLst>
              <a:ext uri="{FF2B5EF4-FFF2-40B4-BE49-F238E27FC236}">
                <a16:creationId xmlns:a16="http://schemas.microsoft.com/office/drawing/2014/main" id="{09931A34-E8F6-4C77-9F00-F4CB3D95F927}"/>
              </a:ext>
            </a:extLst>
          </p:cNvPr>
          <p:cNvSpPr/>
          <p:nvPr/>
        </p:nvSpPr>
        <p:spPr>
          <a:xfrm>
            <a:off x="4562029" y="1691564"/>
            <a:ext cx="3087687" cy="1945666"/>
          </a:xfrm>
          <a:prstGeom prst="rect">
            <a:avLst/>
          </a:prstGeom>
          <a:ln w="38100">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借金</a:t>
            </a:r>
          </a:p>
        </p:txBody>
      </p:sp>
      <p:sp>
        <p:nvSpPr>
          <p:cNvPr id="16" name="テキスト ボックス 15">
            <a:extLst>
              <a:ext uri="{FF2B5EF4-FFF2-40B4-BE49-F238E27FC236}">
                <a16:creationId xmlns:a16="http://schemas.microsoft.com/office/drawing/2014/main" id="{1C1DDD04-96DB-43C7-AF56-5321C6376F9E}"/>
              </a:ext>
            </a:extLst>
          </p:cNvPr>
          <p:cNvSpPr txBox="1">
            <a:spLocks noChangeArrowheads="1"/>
          </p:cNvSpPr>
          <p:nvPr/>
        </p:nvSpPr>
        <p:spPr bwMode="auto">
          <a:xfrm>
            <a:off x="1769238" y="4462693"/>
            <a:ext cx="242561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116</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CF70A0A1-AFA0-40D4-97EF-35EE6C199DFE}"/>
              </a:ext>
            </a:extLst>
          </p:cNvPr>
          <p:cNvSpPr txBox="1">
            <a:spLocks noChangeArrowheads="1"/>
          </p:cNvSpPr>
          <p:nvPr/>
        </p:nvSpPr>
        <p:spPr bwMode="auto">
          <a:xfrm>
            <a:off x="4852162" y="3003132"/>
            <a:ext cx="2493517"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29</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B214DC31-4B0A-4346-BCEC-54B3F9B157AC}"/>
              </a:ext>
            </a:extLst>
          </p:cNvPr>
          <p:cNvSpPr/>
          <p:nvPr/>
        </p:nvSpPr>
        <p:spPr>
          <a:xfrm>
            <a:off x="4560442" y="3637231"/>
            <a:ext cx="3090862" cy="2842234"/>
          </a:xfrm>
          <a:prstGeom prst="rect">
            <a:avLst/>
          </a:prstGeom>
          <a:ln w="3810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税金等による収入</a:t>
            </a:r>
          </a:p>
        </p:txBody>
      </p:sp>
      <p:sp>
        <p:nvSpPr>
          <p:cNvPr id="19" name="テキスト ボックス 18">
            <a:extLst>
              <a:ext uri="{FF2B5EF4-FFF2-40B4-BE49-F238E27FC236}">
                <a16:creationId xmlns:a16="http://schemas.microsoft.com/office/drawing/2014/main" id="{0E9EC96C-BB01-4708-B998-826E0A600740}"/>
              </a:ext>
            </a:extLst>
          </p:cNvPr>
          <p:cNvSpPr txBox="1">
            <a:spLocks noChangeArrowheads="1"/>
          </p:cNvSpPr>
          <p:nvPr/>
        </p:nvSpPr>
        <p:spPr bwMode="auto">
          <a:xfrm>
            <a:off x="4852164" y="5277410"/>
            <a:ext cx="249192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87</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9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7724" y="209576"/>
            <a:ext cx="1546828" cy="2175227"/>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p:cNvSpPr/>
          <p:nvPr/>
        </p:nvSpPr>
        <p:spPr>
          <a:xfrm>
            <a:off x="632178" y="2156243"/>
            <a:ext cx="8037688" cy="523220"/>
          </a:xfrm>
          <a:prstGeom prst="rect">
            <a:avLst/>
          </a:prstGeom>
          <a:gradFill flip="none" rotWithShape="1">
            <a:gsLst>
              <a:gs pos="0">
                <a:srgbClr val="5E9EFF"/>
              </a:gs>
              <a:gs pos="17000">
                <a:srgbClr val="85C2FF"/>
              </a:gs>
              <a:gs pos="74000">
                <a:srgbClr val="C4D6EB"/>
              </a:gs>
              <a:gs pos="100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392" name="正方形/長方形 59391"/>
          <p:cNvSpPr/>
          <p:nvPr/>
        </p:nvSpPr>
        <p:spPr>
          <a:xfrm>
            <a:off x="632178" y="4495154"/>
            <a:ext cx="8037688" cy="1648178"/>
          </a:xfrm>
          <a:prstGeom prst="rect">
            <a:avLst/>
          </a:prstGeom>
          <a:gradFill flip="none" rotWithShape="1">
            <a:gsLst>
              <a:gs pos="0">
                <a:srgbClr val="5E9EFF"/>
              </a:gs>
              <a:gs pos="8000">
                <a:srgbClr val="85C2FF"/>
              </a:gs>
              <a:gs pos="14000">
                <a:srgbClr val="C4D6EB"/>
              </a:gs>
              <a:gs pos="21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15</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64</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歳</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人口</a:t>
            </a:r>
          </a:p>
        </p:txBody>
      </p:sp>
      <p:sp>
        <p:nvSpPr>
          <p:cNvPr id="93" name="正方形/長方形 92"/>
          <p:cNvSpPr/>
          <p:nvPr/>
        </p:nvSpPr>
        <p:spPr>
          <a:xfrm>
            <a:off x="632179" y="2842350"/>
            <a:ext cx="8037688" cy="1474273"/>
          </a:xfrm>
          <a:prstGeom prst="rect">
            <a:avLst/>
          </a:prstGeom>
          <a:gradFill flip="none" rotWithShape="1">
            <a:gsLst>
              <a:gs pos="0">
                <a:srgbClr val="5E9EFF"/>
              </a:gs>
              <a:gs pos="8000">
                <a:srgbClr val="85C2FF"/>
              </a:gs>
              <a:gs pos="14000">
                <a:srgbClr val="C4D6EB"/>
              </a:gs>
              <a:gs pos="21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65</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歳以上</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人口</a:t>
            </a:r>
          </a:p>
        </p:txBody>
      </p:sp>
      <p:sp>
        <p:nvSpPr>
          <p:cNvPr id="2" name="テキスト ボックス 1"/>
          <p:cNvSpPr txBox="1"/>
          <p:nvPr/>
        </p:nvSpPr>
        <p:spPr>
          <a:xfrm>
            <a:off x="6908503" y="6129879"/>
            <a:ext cx="197607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出典：内閣府</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をもとに作成</a:t>
            </a:r>
          </a:p>
        </p:txBody>
      </p:sp>
      <p:grpSp>
        <p:nvGrpSpPr>
          <p:cNvPr id="7" name="グループ化 6"/>
          <p:cNvGrpSpPr/>
          <p:nvPr/>
        </p:nvGrpSpPr>
        <p:grpSpPr>
          <a:xfrm>
            <a:off x="2411209" y="3046353"/>
            <a:ext cx="462708" cy="1134737"/>
            <a:chOff x="1762699" y="165253"/>
            <a:chExt cx="462708" cy="1134737"/>
          </a:xfrm>
        </p:grpSpPr>
        <p:sp>
          <p:nvSpPr>
            <p:cNvPr id="3" name="円/楕円 2"/>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台形 5"/>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1" name="グループ化 20"/>
          <p:cNvGrpSpPr/>
          <p:nvPr/>
        </p:nvGrpSpPr>
        <p:grpSpPr>
          <a:xfrm>
            <a:off x="1985682" y="4604825"/>
            <a:ext cx="356213" cy="803653"/>
            <a:chOff x="1762699" y="165253"/>
            <a:chExt cx="462708" cy="1089914"/>
          </a:xfrm>
        </p:grpSpPr>
        <p:sp>
          <p:nvSpPr>
            <p:cNvPr id="22" name="円/楕円 21"/>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台形 22"/>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0" name="グループ化 29"/>
          <p:cNvGrpSpPr/>
          <p:nvPr/>
        </p:nvGrpSpPr>
        <p:grpSpPr>
          <a:xfrm>
            <a:off x="2223550" y="4604825"/>
            <a:ext cx="356213" cy="803653"/>
            <a:chOff x="1762699" y="165253"/>
            <a:chExt cx="462708" cy="1089914"/>
          </a:xfrm>
        </p:grpSpPr>
        <p:sp>
          <p:nvSpPr>
            <p:cNvPr id="31" name="円/楕円 30"/>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台形 31"/>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3" name="グループ化 32"/>
          <p:cNvGrpSpPr/>
          <p:nvPr/>
        </p:nvGrpSpPr>
        <p:grpSpPr>
          <a:xfrm>
            <a:off x="2464457" y="4604825"/>
            <a:ext cx="356213" cy="803653"/>
            <a:chOff x="1762699" y="165253"/>
            <a:chExt cx="462708" cy="1089914"/>
          </a:xfrm>
        </p:grpSpPr>
        <p:sp>
          <p:nvSpPr>
            <p:cNvPr id="34" name="円/楕円 33"/>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台形 34"/>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5" name="グループ化 44"/>
          <p:cNvGrpSpPr/>
          <p:nvPr/>
        </p:nvGrpSpPr>
        <p:grpSpPr>
          <a:xfrm>
            <a:off x="2703910" y="4604825"/>
            <a:ext cx="356213" cy="803653"/>
            <a:chOff x="1762699" y="165253"/>
            <a:chExt cx="462708" cy="1089914"/>
          </a:xfrm>
        </p:grpSpPr>
        <p:sp>
          <p:nvSpPr>
            <p:cNvPr id="46" name="円/楕円 45"/>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台形 46"/>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8" name="グループ化 47"/>
          <p:cNvGrpSpPr/>
          <p:nvPr/>
        </p:nvGrpSpPr>
        <p:grpSpPr>
          <a:xfrm>
            <a:off x="2941778" y="4604825"/>
            <a:ext cx="356213" cy="803653"/>
            <a:chOff x="1762699" y="165253"/>
            <a:chExt cx="462708" cy="1089914"/>
          </a:xfrm>
        </p:grpSpPr>
        <p:sp>
          <p:nvSpPr>
            <p:cNvPr id="49" name="円/楕円 48"/>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台形 49"/>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1965063" y="4817529"/>
            <a:ext cx="356213" cy="803653"/>
            <a:chOff x="1762699" y="165253"/>
            <a:chExt cx="462708" cy="1089914"/>
          </a:xfrm>
        </p:grpSpPr>
        <p:sp>
          <p:nvSpPr>
            <p:cNvPr id="52" name="円/楕円 51"/>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台形 52"/>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63" name="グループ化 62"/>
          <p:cNvGrpSpPr/>
          <p:nvPr/>
        </p:nvGrpSpPr>
        <p:grpSpPr>
          <a:xfrm>
            <a:off x="2201683" y="4817588"/>
            <a:ext cx="356213" cy="803653"/>
            <a:chOff x="1762699" y="165253"/>
            <a:chExt cx="462708" cy="1089914"/>
          </a:xfrm>
        </p:grpSpPr>
        <p:sp>
          <p:nvSpPr>
            <p:cNvPr id="64" name="円/楕円 63"/>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台形 64"/>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80"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3771515" y="4603234"/>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4036098"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4311968"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5597356"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3" r="27274"/>
          <a:stretch/>
        </p:blipFill>
        <p:spPr bwMode="auto">
          <a:xfrm>
            <a:off x="6198501" y="4597117"/>
            <a:ext cx="432000"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2" r="8065"/>
          <a:stretch/>
        </p:blipFill>
        <p:spPr bwMode="auto">
          <a:xfrm>
            <a:off x="7426864"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sp>
        <p:nvSpPr>
          <p:cNvPr id="8" name="減算記号 7"/>
          <p:cNvSpPr/>
          <p:nvPr/>
        </p:nvSpPr>
        <p:spPr>
          <a:xfrm>
            <a:off x="7174685" y="4327913"/>
            <a:ext cx="1476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9" name="減算記号 88"/>
          <p:cNvSpPr/>
          <p:nvPr/>
        </p:nvSpPr>
        <p:spPr>
          <a:xfrm>
            <a:off x="5360503" y="4327913"/>
            <a:ext cx="1548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0" name="減算記号 89"/>
          <p:cNvSpPr/>
          <p:nvPr/>
        </p:nvSpPr>
        <p:spPr>
          <a:xfrm>
            <a:off x="3540917" y="4327913"/>
            <a:ext cx="1692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1" name="減算記号 90"/>
          <p:cNvSpPr/>
          <p:nvPr/>
        </p:nvSpPr>
        <p:spPr>
          <a:xfrm>
            <a:off x="1652451" y="4327913"/>
            <a:ext cx="1908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4" name="グループ化 93"/>
          <p:cNvGrpSpPr/>
          <p:nvPr/>
        </p:nvGrpSpPr>
        <p:grpSpPr>
          <a:xfrm>
            <a:off x="4155563" y="3046353"/>
            <a:ext cx="462708" cy="1134737"/>
            <a:chOff x="1762699" y="165253"/>
            <a:chExt cx="462708" cy="1134737"/>
          </a:xfrm>
        </p:grpSpPr>
        <p:sp>
          <p:nvSpPr>
            <p:cNvPr id="95" name="円/楕円 94"/>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台形 95"/>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7" name="グループ化 96"/>
          <p:cNvGrpSpPr/>
          <p:nvPr/>
        </p:nvGrpSpPr>
        <p:grpSpPr>
          <a:xfrm>
            <a:off x="5912100" y="3046353"/>
            <a:ext cx="462708" cy="1134737"/>
            <a:chOff x="1762699" y="165253"/>
            <a:chExt cx="462708" cy="1134737"/>
          </a:xfrm>
        </p:grpSpPr>
        <p:sp>
          <p:nvSpPr>
            <p:cNvPr id="98" name="円/楕円 97"/>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9" name="台形 98"/>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0" name="グループ化 99"/>
          <p:cNvGrpSpPr/>
          <p:nvPr/>
        </p:nvGrpSpPr>
        <p:grpSpPr>
          <a:xfrm>
            <a:off x="7681331" y="3046353"/>
            <a:ext cx="462708" cy="1134737"/>
            <a:chOff x="1762699" y="165253"/>
            <a:chExt cx="462708" cy="1134737"/>
          </a:xfrm>
        </p:grpSpPr>
        <p:sp>
          <p:nvSpPr>
            <p:cNvPr id="101" name="円/楕円 100"/>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台形 101"/>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9394" name="テキスト ボックス 59393"/>
          <p:cNvSpPr txBox="1"/>
          <p:nvPr/>
        </p:nvSpPr>
        <p:spPr>
          <a:xfrm>
            <a:off x="1919581" y="2134209"/>
            <a:ext cx="682781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1970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2000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2030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2070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a:t>
            </a:r>
          </a:p>
        </p:txBody>
      </p:sp>
      <p:sp>
        <p:nvSpPr>
          <p:cNvPr id="104" name="テキスト ボックス 103"/>
          <p:cNvSpPr txBox="1"/>
          <p:nvPr/>
        </p:nvSpPr>
        <p:spPr>
          <a:xfrm>
            <a:off x="2075559" y="5579329"/>
            <a:ext cx="647484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9</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3.9</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1.9</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1.</a:t>
            </a: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a:t>
            </a:r>
          </a:p>
        </p:txBody>
      </p:sp>
      <p:sp>
        <p:nvSpPr>
          <p:cNvPr id="59395" name="コンテンツ プレースホルダー 59394"/>
          <p:cNvSpPr>
            <a:spLocks noGrp="1"/>
          </p:cNvSpPr>
          <p:nvPr>
            <p:ph idx="1"/>
          </p:nvPr>
        </p:nvSpPr>
        <p:spPr>
          <a:xfrm>
            <a:off x="603033" y="1674971"/>
            <a:ext cx="4050904" cy="611128"/>
          </a:xfrm>
        </p:spPr>
        <p:txBody>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高齢者と働き手の比率</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9397" name="右矢印 59396"/>
          <p:cNvSpPr/>
          <p:nvPr/>
        </p:nvSpPr>
        <p:spPr>
          <a:xfrm>
            <a:off x="3437261" y="4159056"/>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9" name="右矢印 108"/>
          <p:cNvSpPr/>
          <p:nvPr/>
        </p:nvSpPr>
        <p:spPr>
          <a:xfrm>
            <a:off x="5186289" y="4159055"/>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0" name="右矢印 109"/>
          <p:cNvSpPr/>
          <p:nvPr/>
        </p:nvSpPr>
        <p:spPr>
          <a:xfrm>
            <a:off x="6943331" y="4159056"/>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少子高齢化</a:t>
            </a:r>
          </a:p>
        </p:txBody>
      </p:sp>
      <p:pic>
        <p:nvPicPr>
          <p:cNvPr id="71" name="Picture 2" descr="C:\Users\takahashi\Desktop\かりおき\hito.png">
            <a:extLst>
              <a:ext uri="{FF2B5EF4-FFF2-40B4-BE49-F238E27FC236}">
                <a16:creationId xmlns:a16="http://schemas.microsoft.com/office/drawing/2014/main" id="{76E35D0B-C76C-4B59-A312-3B33F3D42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 r="27274"/>
          <a:stretch/>
        </p:blipFill>
        <p:spPr bwMode="auto">
          <a:xfrm>
            <a:off x="4554396" y="4597117"/>
            <a:ext cx="432000" cy="115590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E74F197B-F6DF-4EC6-B200-8C30BBF7B3AF}"/>
              </a:ext>
            </a:extLst>
          </p:cNvPr>
          <p:cNvPicPr>
            <a:picLocks noChangeAspect="1"/>
          </p:cNvPicPr>
          <p:nvPr/>
        </p:nvPicPr>
        <p:blipFill>
          <a:blip r:embed="rId4"/>
          <a:stretch>
            <a:fillRect/>
          </a:stretch>
        </p:blipFill>
        <p:spPr>
          <a:xfrm>
            <a:off x="7972962" y="4616547"/>
            <a:ext cx="270498" cy="1137323"/>
          </a:xfrm>
          <a:prstGeom prst="rect">
            <a:avLst/>
          </a:prstGeom>
        </p:spPr>
      </p:pic>
      <p:grpSp>
        <p:nvGrpSpPr>
          <p:cNvPr id="73" name="グループ化 72">
            <a:extLst>
              <a:ext uri="{FF2B5EF4-FFF2-40B4-BE49-F238E27FC236}">
                <a16:creationId xmlns:a16="http://schemas.microsoft.com/office/drawing/2014/main" id="{E4AB9842-FFED-460D-8259-435D2297AC50}"/>
              </a:ext>
            </a:extLst>
          </p:cNvPr>
          <p:cNvGrpSpPr/>
          <p:nvPr/>
        </p:nvGrpSpPr>
        <p:grpSpPr>
          <a:xfrm>
            <a:off x="2453862" y="4822537"/>
            <a:ext cx="356213" cy="803653"/>
            <a:chOff x="1762699" y="165253"/>
            <a:chExt cx="462708" cy="1089914"/>
          </a:xfrm>
        </p:grpSpPr>
        <p:sp>
          <p:nvSpPr>
            <p:cNvPr id="74" name="円/楕円 63">
              <a:extLst>
                <a:ext uri="{FF2B5EF4-FFF2-40B4-BE49-F238E27FC236}">
                  <a16:creationId xmlns:a16="http://schemas.microsoft.com/office/drawing/2014/main" id="{49C94E83-292D-4AE4-A069-0932196EB332}"/>
                </a:ext>
              </a:extLst>
            </p:cNvPr>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台形 74">
              <a:extLst>
                <a:ext uri="{FF2B5EF4-FFF2-40B4-BE49-F238E27FC236}">
                  <a16:creationId xmlns:a16="http://schemas.microsoft.com/office/drawing/2014/main" id="{1B37B326-2CE7-4AAA-976A-1DB7924E8A4B}"/>
                </a:ext>
              </a:extLst>
            </p:cNvPr>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6" name="グループ化 75">
            <a:extLst>
              <a:ext uri="{FF2B5EF4-FFF2-40B4-BE49-F238E27FC236}">
                <a16:creationId xmlns:a16="http://schemas.microsoft.com/office/drawing/2014/main" id="{87A33B8D-DB86-44EB-9E82-E3029E61A069}"/>
              </a:ext>
            </a:extLst>
          </p:cNvPr>
          <p:cNvGrpSpPr/>
          <p:nvPr/>
        </p:nvGrpSpPr>
        <p:grpSpPr>
          <a:xfrm>
            <a:off x="2682219" y="4833990"/>
            <a:ext cx="356213" cy="803653"/>
            <a:chOff x="1762699" y="165253"/>
            <a:chExt cx="462708" cy="1089914"/>
          </a:xfrm>
        </p:grpSpPr>
        <p:sp>
          <p:nvSpPr>
            <p:cNvPr id="77" name="円/楕円 63">
              <a:extLst>
                <a:ext uri="{FF2B5EF4-FFF2-40B4-BE49-F238E27FC236}">
                  <a16:creationId xmlns:a16="http://schemas.microsoft.com/office/drawing/2014/main" id="{A5226FD5-C5DE-4BFA-92E3-6B1D9E43C02A}"/>
                </a:ext>
              </a:extLst>
            </p:cNvPr>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台形 77">
              <a:extLst>
                <a:ext uri="{FF2B5EF4-FFF2-40B4-BE49-F238E27FC236}">
                  <a16:creationId xmlns:a16="http://schemas.microsoft.com/office/drawing/2014/main" id="{7900574E-2422-4604-B489-3BFB19DAE6A1}"/>
                </a:ext>
              </a:extLst>
            </p:cNvPr>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2050" name="Picture 2" descr="C:\Users\takahashi\Desktop\かりおき\hito.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31049"/>
          <a:stretch/>
        </p:blipFill>
        <p:spPr bwMode="auto">
          <a:xfrm>
            <a:off x="2912978" y="4801406"/>
            <a:ext cx="324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88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5023" y="1351101"/>
            <a:ext cx="7634286" cy="3996287"/>
          </a:xfrm>
          <a:prstGeom prst="rect">
            <a:avLst/>
          </a:prstGeom>
          <a:noFill/>
        </p:spPr>
        <p:txBody>
          <a:bodyPr wrap="square" rtlCol="0">
            <a:spAutoFit/>
          </a:bodyPr>
          <a:lstStyle/>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解決方法は</a:t>
            </a: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１．増税して収入を増やす</a:t>
            </a:r>
            <a:endParaRPr kumimoji="1" lang="en-US" altLang="ja-JP"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２．支出を減らす</a:t>
            </a:r>
            <a:endParaRPr lang="ja-JP" altLang="en-US"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３．</a:t>
            </a:r>
            <a:r>
              <a:rPr kumimoji="1" lang="en-US" altLang="ja-JP" sz="4400" b="1" dirty="0">
                <a:latin typeface="HG丸ｺﾞｼｯｸM-PRO" panose="020F0600000000000000" pitchFamily="50" charset="-128"/>
                <a:ea typeface="HG丸ｺﾞｼｯｸM-PRO" panose="020F0600000000000000" pitchFamily="50" charset="-128"/>
              </a:rPr>
              <a:t>……</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今後の課題</a:t>
            </a:r>
          </a:p>
        </p:txBody>
      </p:sp>
      <p:sp>
        <p:nvSpPr>
          <p:cNvPr id="7" name="角丸四角形 6"/>
          <p:cNvSpPr/>
          <p:nvPr/>
        </p:nvSpPr>
        <p:spPr>
          <a:xfrm>
            <a:off x="1949984" y="3183990"/>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949984" y="4198432"/>
            <a:ext cx="3852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949983" y="5184125"/>
            <a:ext cx="2196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72225" y="5199615"/>
            <a:ext cx="1980000"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933" y="3734872"/>
            <a:ext cx="4086035" cy="3450429"/>
          </a:xfrm>
          <a:prstGeom prst="rect">
            <a:avLst/>
          </a:prstGeom>
        </p:spPr>
      </p:pic>
    </p:spTree>
    <p:extLst>
      <p:ext uri="{BB962C8B-B14F-4D97-AF65-F5344CB8AC3E}">
        <p14:creationId xmlns:p14="http://schemas.microsoft.com/office/powerpoint/2010/main" val="5462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1E6DE8A-9020-47F4-BEDA-5C813A8D8B81}"/>
              </a:ext>
            </a:extLst>
          </p:cNvPr>
          <p:cNvPicPr>
            <a:picLocks noChangeAspect="1"/>
          </p:cNvPicPr>
          <p:nvPr/>
        </p:nvPicPr>
        <p:blipFill rotWithShape="1">
          <a:blip r:embed="rId3">
            <a:extLst>
              <a:ext uri="{28A0092B-C50C-407E-A947-70E740481C1C}">
                <a14:useLocalDpi xmlns:a14="http://schemas.microsoft.com/office/drawing/2010/main" val="0"/>
              </a:ext>
            </a:extLst>
          </a:blip>
          <a:srcRect b="44344"/>
          <a:stretch/>
        </p:blipFill>
        <p:spPr>
          <a:xfrm>
            <a:off x="209383" y="1737139"/>
            <a:ext cx="2438740" cy="2503252"/>
          </a:xfrm>
          <a:prstGeom prst="rect">
            <a:avLst/>
          </a:prstGeom>
        </p:spPr>
      </p:pic>
      <p:grpSp>
        <p:nvGrpSpPr>
          <p:cNvPr id="10" name="グループ化 9"/>
          <p:cNvGrpSpPr/>
          <p:nvPr/>
        </p:nvGrpSpPr>
        <p:grpSpPr>
          <a:xfrm>
            <a:off x="143219" y="165253"/>
            <a:ext cx="8846545" cy="6544019"/>
            <a:chOff x="143219" y="165253"/>
            <a:chExt cx="8846545" cy="6544019"/>
          </a:xfrm>
        </p:grpSpPr>
        <p:sp>
          <p:nvSpPr>
            <p:cNvPr id="11" name="上リボン 10"/>
            <p:cNvSpPr/>
            <p:nvPr/>
          </p:nvSpPr>
          <p:spPr>
            <a:xfrm>
              <a:off x="1729643" y="451691"/>
              <a:ext cx="5651657" cy="793216"/>
            </a:xfrm>
            <a:prstGeom prst="ribbon2">
              <a:avLst>
                <a:gd name="adj1" fmla="val 9009"/>
                <a:gd name="adj2" fmla="val 75000"/>
              </a:avLst>
            </a:prstGeom>
            <a:solidFill>
              <a:srgbClr val="FFFFCC"/>
            </a:soli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0481"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ズ②</a:t>
            </a:r>
          </a:p>
        </p:txBody>
      </p:sp>
      <p:sp>
        <p:nvSpPr>
          <p:cNvPr id="15" name="四角形吹き出し 2">
            <a:extLst>
              <a:ext uri="{FF2B5EF4-FFF2-40B4-BE49-F238E27FC236}">
                <a16:creationId xmlns:a16="http://schemas.microsoft.com/office/drawing/2014/main" id="{E495135D-5794-4891-A9A1-68BA876DD7DA}"/>
              </a:ext>
            </a:extLst>
          </p:cNvPr>
          <p:cNvSpPr/>
          <p:nvPr/>
        </p:nvSpPr>
        <p:spPr>
          <a:xfrm>
            <a:off x="2714286" y="1829217"/>
            <a:ext cx="5834801" cy="443938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 name="テキスト ボックス 3">
            <a:extLst>
              <a:ext uri="{FF2B5EF4-FFF2-40B4-BE49-F238E27FC236}">
                <a16:creationId xmlns:a16="http://schemas.microsoft.com/office/drawing/2014/main" id="{83FDDE7E-7291-42BC-B27B-51D9DF738172}"/>
              </a:ext>
            </a:extLst>
          </p:cNvPr>
          <p:cNvSpPr txBox="1">
            <a:spLocks noChangeArrowheads="1"/>
          </p:cNvSpPr>
          <p:nvPr/>
        </p:nvSpPr>
        <p:spPr bwMode="auto">
          <a:xfrm>
            <a:off x="2824456" y="1935963"/>
            <a:ext cx="5581414" cy="954107"/>
          </a:xfrm>
          <a:prstGeom prst="rect">
            <a:avLst/>
          </a:prstGeom>
          <a:noFill/>
          <a:ln w="9525">
            <a:noFill/>
            <a:miter lim="800000"/>
            <a:headEnd/>
            <a:tailEnd/>
          </a:ln>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日本の主な税金は、何種類くらいあるでしょう？</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D2C3A2DA-FAA5-4F74-B545-7AEE61FA6CE4}"/>
              </a:ext>
            </a:extLst>
          </p:cNvPr>
          <p:cNvSpPr txBox="1"/>
          <p:nvPr/>
        </p:nvSpPr>
        <p:spPr>
          <a:xfrm>
            <a:off x="3611678" y="3438470"/>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①  約２０種類</a:t>
            </a:r>
          </a:p>
        </p:txBody>
      </p:sp>
      <p:sp>
        <p:nvSpPr>
          <p:cNvPr id="18" name="テキスト ボックス 17">
            <a:extLst>
              <a:ext uri="{FF2B5EF4-FFF2-40B4-BE49-F238E27FC236}">
                <a16:creationId xmlns:a16="http://schemas.microsoft.com/office/drawing/2014/main" id="{B6106D6C-4612-44C4-ABCF-8679472AEF47}"/>
              </a:ext>
            </a:extLst>
          </p:cNvPr>
          <p:cNvSpPr txBox="1"/>
          <p:nvPr/>
        </p:nvSpPr>
        <p:spPr>
          <a:xfrm>
            <a:off x="3611678" y="4240391"/>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②</a:t>
            </a:r>
            <a:r>
              <a:rPr lang="en-US" altLang="ja-JP" sz="36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約５０種類</a:t>
            </a:r>
          </a:p>
        </p:txBody>
      </p:sp>
      <p:sp>
        <p:nvSpPr>
          <p:cNvPr id="19" name="テキスト ボックス 18">
            <a:extLst>
              <a:ext uri="{FF2B5EF4-FFF2-40B4-BE49-F238E27FC236}">
                <a16:creationId xmlns:a16="http://schemas.microsoft.com/office/drawing/2014/main" id="{8D2472A3-FE6F-424F-8D3B-3F2241B21B7B}"/>
              </a:ext>
            </a:extLst>
          </p:cNvPr>
          <p:cNvSpPr txBox="1"/>
          <p:nvPr/>
        </p:nvSpPr>
        <p:spPr>
          <a:xfrm>
            <a:off x="3622695" y="5053330"/>
            <a:ext cx="3738524"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③  約１００種類</a:t>
            </a:r>
          </a:p>
        </p:txBody>
      </p:sp>
    </p:spTree>
    <p:extLst>
      <p:ext uri="{BB962C8B-B14F-4D97-AF65-F5344CB8AC3E}">
        <p14:creationId xmlns:p14="http://schemas.microsoft.com/office/powerpoint/2010/main" val="5133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43219" y="165253"/>
            <a:ext cx="8846545" cy="6544019"/>
            <a:chOff x="143219" y="165253"/>
            <a:chExt cx="8846545" cy="6544019"/>
          </a:xfrm>
        </p:grpSpPr>
        <p:sp>
          <p:nvSpPr>
            <p:cNvPr id="7" name="上リボン 6"/>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2529" name="Rectangle 2"/>
          <p:cNvSpPr>
            <a:spLocks noGrp="1" noChangeArrowheads="1"/>
          </p:cNvSpPr>
          <p:nvPr>
            <p:ph type="title"/>
          </p:nvPr>
        </p:nvSpPr>
        <p:spPr>
          <a:xfrm>
            <a:off x="3416355" y="429657"/>
            <a:ext cx="2363118" cy="774856"/>
          </a:xfrm>
        </p:spPr>
        <p:txBody>
          <a:bodyPr/>
          <a:lstStyle/>
          <a:p>
            <a:pPr eaLnBrk="1" hangingPunct="1"/>
            <a:r>
              <a:rPr lang="ja-JP" altLang="en-US" dirty="0">
                <a:solidFill>
                  <a:srgbClr val="CC3300"/>
                </a:solidFill>
                <a:ea typeface="HG創英角ﾎﾟｯﾌﾟ体" pitchFamily="49" charset="-128"/>
              </a:rPr>
              <a:t>答え</a:t>
            </a:r>
          </a:p>
        </p:txBody>
      </p:sp>
      <p:sp>
        <p:nvSpPr>
          <p:cNvPr id="4" name="正方形/長方形 3"/>
          <p:cNvSpPr/>
          <p:nvPr/>
        </p:nvSpPr>
        <p:spPr>
          <a:xfrm>
            <a:off x="1185598" y="3734097"/>
            <a:ext cx="6912767" cy="2732479"/>
          </a:xfrm>
          <a:prstGeom prst="rect">
            <a:avLst/>
          </a:prstGeom>
          <a:noFill/>
        </p:spPr>
        <p:txBody>
          <a:bodyPr>
            <a:spAutoFit/>
          </a:bodyPr>
          <a:lstStyle/>
          <a:p>
            <a:pPr>
              <a:lnSpc>
                <a:spcPts val="3000"/>
              </a:lnSpc>
              <a:defRPr/>
            </a:pPr>
            <a:r>
              <a:rPr lang="ja-JP" altLang="en-US" sz="2000" b="1" dirty="0">
                <a:latin typeface="HG丸ｺﾞｼｯｸM-PRO" panose="020F0600000000000000" pitchFamily="50" charset="-128"/>
                <a:ea typeface="HG丸ｺﾞｼｯｸM-PRO" panose="020F0600000000000000" pitchFamily="50" charset="-128"/>
              </a:rPr>
              <a:t>消費税、固定資産税、自動車税、酒税、たばこ税、法人税、所得税、相続税、贈与税、揮発油税、石油石炭税、航空機燃料税、石油ガス税、とん税、印紙税、自動車重量税、登録免許税、関税、住民税、事業税、不動産取得税、鉱区税、狩猟税、国際観光旅客税、地方消費税、ゴルフ場利用税、軽自動車税、鉱産税、都市計画税、水利地益税、共同施設税、宅地開発税、国民健康保険税、入湯税などがあります。</a:t>
            </a:r>
          </a:p>
        </p:txBody>
      </p:sp>
      <p:sp>
        <p:nvSpPr>
          <p:cNvPr id="5" name="正方形/長方形 4"/>
          <p:cNvSpPr/>
          <p:nvPr/>
        </p:nvSpPr>
        <p:spPr>
          <a:xfrm>
            <a:off x="1141529" y="2123301"/>
            <a:ext cx="6912767" cy="1323439"/>
          </a:xfrm>
          <a:prstGeom prst="rect">
            <a:avLst/>
          </a:prstGeom>
          <a:solidFill>
            <a:srgbClr val="FEF1CE"/>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② </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a:t>
            </a: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５０</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種類</a:t>
            </a:r>
          </a:p>
        </p:txBody>
      </p:sp>
    </p:spTree>
    <p:extLst>
      <p:ext uri="{BB962C8B-B14F-4D97-AF65-F5344CB8AC3E}">
        <p14:creationId xmlns:p14="http://schemas.microsoft.com/office/powerpoint/2010/main" val="8252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36630" y="2336487"/>
            <a:ext cx="6270738" cy="3145904"/>
          </a:xfrm>
        </p:spPr>
        <p:txBody>
          <a:bodyPr/>
          <a:lstStyle/>
          <a:p>
            <a:r>
              <a:rPr kumimoji="1"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500" b="1" dirty="0">
                <a:solidFill>
                  <a:srgbClr val="FF0000"/>
                </a:solidFill>
                <a:latin typeface="ＭＳ ゴシック" panose="020B0609070205080204" pitchFamily="49" charset="-128"/>
                <a:ea typeface="ＭＳ ゴシック" panose="020B0609070205080204" pitchFamily="49" charset="-128"/>
              </a:rPr>
              <a:t>公平</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税金の集め方</a:t>
            </a:r>
          </a:p>
        </p:txBody>
      </p:sp>
    </p:spTree>
    <p:extLst>
      <p:ext uri="{BB962C8B-B14F-4D97-AF65-F5344CB8AC3E}">
        <p14:creationId xmlns:p14="http://schemas.microsoft.com/office/powerpoint/2010/main" val="5815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636707"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どうやったら、公平に集められるかな？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・みんなから同じ金額？</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・多く持ってる人が全額負担？</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・みんなから同じ率で？</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・負担能力に応じて？</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grpSp>
        <p:nvGrpSpPr>
          <p:cNvPr id="4" name="グループ化 3"/>
          <p:cNvGrpSpPr/>
          <p:nvPr/>
        </p:nvGrpSpPr>
        <p:grpSpPr>
          <a:xfrm>
            <a:off x="1100831" y="5538788"/>
            <a:ext cx="4623694" cy="668365"/>
            <a:chOff x="1100831" y="5538788"/>
            <a:chExt cx="4623694" cy="668365"/>
          </a:xfrm>
        </p:grpSpPr>
        <p:sp>
          <p:nvSpPr>
            <p:cNvPr id="14342" name="テキスト ボックス 7"/>
            <p:cNvSpPr txBox="1">
              <a:spLocks noChangeArrowheads="1"/>
            </p:cNvSpPr>
            <p:nvPr/>
          </p:nvSpPr>
          <p:spPr bwMode="auto">
            <a:xfrm>
              <a:off x="1100831" y="5538788"/>
              <a:ext cx="4623694"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どうしたらいいの？</a:t>
              </a:r>
            </a:p>
          </p:txBody>
        </p:sp>
        <p:sp>
          <p:nvSpPr>
            <p:cNvPr id="11" name="角丸四角形 10"/>
            <p:cNvSpPr/>
            <p:nvPr/>
          </p:nvSpPr>
          <p:spPr>
            <a:xfrm>
              <a:off x="1166933" y="6063153"/>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493487" y="1355074"/>
            <a:ext cx="7042050" cy="3349129"/>
          </a:xfrm>
          <a:prstGeom prst="wedgeRoundRectCallout">
            <a:avLst>
              <a:gd name="adj1" fmla="val -182"/>
              <a:gd name="adj2" fmla="val 59211"/>
              <a:gd name="adj3" fmla="val 16667"/>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oa-serv1\public\業務３課\04租税教育推進部\07テキスト・副読本等\01租税教育講義用テキスト\2019年度版\girl_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810" y="2624616"/>
            <a:ext cx="3965269"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09021713"/>
              </p:ext>
            </p:extLst>
          </p:nvPr>
        </p:nvGraphicFramePr>
        <p:xfrm>
          <a:off x="457200" y="1557338"/>
          <a:ext cx="8229601" cy="4896000"/>
        </p:xfrm>
        <a:graphic>
          <a:graphicData uri="http://schemas.openxmlformats.org/drawingml/2006/table">
            <a:tbl>
              <a:tblPr>
                <a:tableStyleId>{C4B1156A-380E-4F78-BDF5-A606A8083BF9}</a:tableStyleId>
              </a:tblPr>
              <a:tblGrid>
                <a:gridCol w="846102">
                  <a:extLst>
                    <a:ext uri="{9D8B030D-6E8A-4147-A177-3AD203B41FA5}">
                      <a16:colId xmlns:a16="http://schemas.microsoft.com/office/drawing/2014/main" val="20000"/>
                    </a:ext>
                  </a:extLst>
                </a:gridCol>
                <a:gridCol w="139649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b="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chemeClr val="tx1"/>
                      </a:solidFill>
                      <a:prstDash val="solid"/>
                      <a:round/>
                      <a:headEnd type="none" w="med" len="med"/>
                      <a:tailEnd type="none" w="med" len="med"/>
                    </a:lnB>
                    <a:solidFill>
                      <a:srgbClr val="F5F3F7"/>
                    </a:solidFill>
                  </a:tcPr>
                </a:tc>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0"/>
                  </a:ext>
                </a:extLst>
              </a:tr>
              <a:tr h="1020564">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Ａ</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600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1"/>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Ｂ</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250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2"/>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Ｃ</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3"/>
                  </a:ext>
                </a:extLst>
              </a:tr>
              <a:tr h="989638">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300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solidFill>
                      <a:srgbClr val="F5F3F7"/>
                    </a:solidFill>
                  </a:tcPr>
                </a:tc>
                <a:extLst>
                  <a:ext uri="{0D108BD9-81ED-4DB2-BD59-A6C34878D82A}">
                    <a16:rowId xmlns:a16="http://schemas.microsoft.com/office/drawing/2014/main" val="10004"/>
                  </a:ext>
                </a:extLst>
              </a:tr>
            </a:tbl>
          </a:graphicData>
        </a:graphic>
      </p:graphicFrame>
      <p:pic>
        <p:nvPicPr>
          <p:cNvPr id="7" name="Picture 2" descr="泣いている男性会社員のイラスト"/>
          <p:cNvPicPr>
            <a:picLocks noChangeAspect="1" noChangeArrowheads="1"/>
          </p:cNvPicPr>
          <p:nvPr/>
        </p:nvPicPr>
        <p:blipFill>
          <a:blip r:embed="rId2"/>
          <a:srcRect/>
          <a:stretch>
            <a:fillRect/>
          </a:stretch>
        </p:blipFill>
        <p:spPr bwMode="auto">
          <a:xfrm>
            <a:off x="5426648" y="4496374"/>
            <a:ext cx="936000" cy="936000"/>
          </a:xfrm>
          <a:prstGeom prst="rect">
            <a:avLst/>
          </a:prstGeom>
          <a:noFill/>
          <a:ln w="9525">
            <a:noFill/>
            <a:miter lim="800000"/>
            <a:headEnd/>
            <a:tailEnd/>
          </a:ln>
        </p:spPr>
      </p:pic>
      <p:sp>
        <p:nvSpPr>
          <p:cNvPr id="8" name="円形吹き出し 7"/>
          <p:cNvSpPr/>
          <p:nvPr/>
        </p:nvSpPr>
        <p:spPr>
          <a:xfrm>
            <a:off x="6732588" y="4652963"/>
            <a:ext cx="1800225" cy="738187"/>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9" name="Picture 8" descr="困っている女性会社員のイラスト"/>
          <p:cNvPicPr>
            <a:picLocks noChangeAspect="1" noChangeArrowheads="1"/>
          </p:cNvPicPr>
          <p:nvPr/>
        </p:nvPicPr>
        <p:blipFill>
          <a:blip r:embed="rId3"/>
          <a:srcRect/>
          <a:stretch>
            <a:fillRect/>
          </a:stretch>
        </p:blipFill>
        <p:spPr bwMode="auto">
          <a:xfrm>
            <a:off x="5492749" y="3505819"/>
            <a:ext cx="893080" cy="936000"/>
          </a:xfrm>
          <a:prstGeom prst="rect">
            <a:avLst/>
          </a:prstGeom>
          <a:noFill/>
          <a:ln w="9525">
            <a:noFill/>
            <a:miter lim="800000"/>
            <a:headEnd/>
            <a:tailEnd/>
          </a:ln>
        </p:spPr>
      </p:pic>
      <p:sp>
        <p:nvSpPr>
          <p:cNvPr id="10" name="円形吹き出し 9"/>
          <p:cNvSpPr/>
          <p:nvPr/>
        </p:nvSpPr>
        <p:spPr>
          <a:xfrm>
            <a:off x="6732588" y="3644900"/>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12"/>
          <p:cNvSpPr txBox="1">
            <a:spLocks noChangeArrowheads="1"/>
          </p:cNvSpPr>
          <p:nvPr/>
        </p:nvSpPr>
        <p:spPr bwMode="auto">
          <a:xfrm>
            <a:off x="6831648" y="3723323"/>
            <a:ext cx="1781175" cy="585787"/>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何でＡさんと同じ金額なの！</a:t>
            </a:r>
          </a:p>
        </p:txBody>
      </p:sp>
      <p:pic>
        <p:nvPicPr>
          <p:cNvPr id="12" name="Picture 2" descr="ガッツポーズをしている女の子のイラスト"/>
          <p:cNvPicPr>
            <a:picLocks noChangeAspect="1" noChangeArrowheads="1"/>
          </p:cNvPicPr>
          <p:nvPr/>
        </p:nvPicPr>
        <p:blipFill>
          <a:blip r:embed="rId4"/>
          <a:srcRect/>
          <a:stretch>
            <a:fillRect/>
          </a:stretch>
        </p:blipFill>
        <p:spPr bwMode="auto">
          <a:xfrm>
            <a:off x="5487988" y="2479771"/>
            <a:ext cx="860425" cy="973137"/>
          </a:xfrm>
          <a:prstGeom prst="rect">
            <a:avLst/>
          </a:prstGeom>
          <a:noFill/>
          <a:ln w="9525">
            <a:noFill/>
            <a:miter lim="800000"/>
            <a:headEnd/>
            <a:tailEnd/>
          </a:ln>
        </p:spPr>
      </p:pic>
      <p:sp>
        <p:nvSpPr>
          <p:cNvPr id="13" name="円形吹き出し 12"/>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a:spLocks noChangeArrowheads="1"/>
          </p:cNvSpPr>
          <p:nvPr/>
        </p:nvSpPr>
        <p:spPr bwMode="auto">
          <a:xfrm>
            <a:off x="6825896" y="2672763"/>
            <a:ext cx="1887537" cy="584775"/>
          </a:xfrm>
          <a:prstGeom prst="rect">
            <a:avLst/>
          </a:prstGeom>
          <a:noFill/>
          <a:ln w="9525">
            <a:noFill/>
            <a:miter lim="800000"/>
            <a:headEnd/>
            <a:tailEnd/>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みんな同じ金額</a:t>
            </a:r>
          </a:p>
          <a:p>
            <a:r>
              <a:rPr lang="ja-JP" altLang="en-US" sz="1600" dirty="0">
                <a:latin typeface="HG丸ｺﾞｼｯｸM-PRO" panose="020F0600000000000000" pitchFamily="50" charset="-128"/>
                <a:ea typeface="HG丸ｺﾞｼｯｸM-PRO" panose="020F0600000000000000" pitchFamily="50" charset="-128"/>
              </a:rPr>
              <a:t>だから平等よね！</a:t>
            </a: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①みんなから同じ金額を集める</a:t>
            </a:r>
          </a:p>
        </p:txBody>
      </p:sp>
      <p:sp>
        <p:nvSpPr>
          <p:cNvPr id="6" name="テキスト ボックス 8"/>
          <p:cNvSpPr txBox="1">
            <a:spLocks noChangeArrowheads="1"/>
          </p:cNvSpPr>
          <p:nvPr/>
        </p:nvSpPr>
        <p:spPr bwMode="auto">
          <a:xfrm>
            <a:off x="6891338" y="4808538"/>
            <a:ext cx="1781175" cy="3698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払えないよ！</a:t>
            </a:r>
          </a:p>
        </p:txBody>
      </p:sp>
    </p:spTree>
    <p:extLst>
      <p:ext uri="{BB962C8B-B14F-4D97-AF65-F5344CB8AC3E}">
        <p14:creationId xmlns:p14="http://schemas.microsoft.com/office/powerpoint/2010/main" val="12781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animBg="1"/>
      <p:bldP spid="1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569387" y="1903458"/>
            <a:ext cx="6357770" cy="3479245"/>
          </a:xfrm>
        </p:spPr>
        <p:txBody>
          <a:bodyPr/>
          <a:lstStyle/>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税金はなぜ必要なの？</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日本の財政と課題</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税金の集め方・使い方</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税金から見た民主主義</a:t>
            </a:r>
          </a:p>
        </p:txBody>
      </p:sp>
      <p:sp>
        <p:nvSpPr>
          <p:cNvPr id="9" name="角丸四角形 8"/>
          <p:cNvSpPr/>
          <p:nvPr/>
        </p:nvSpPr>
        <p:spPr>
          <a:xfrm>
            <a:off x="1927954" y="322054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27954" y="484922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27953" y="404220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27954" y="2433276"/>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D439B00D-0BF7-4A5B-9330-5AB277E04756}"/>
              </a:ext>
            </a:extLst>
          </p:cNvPr>
          <p:cNvSpPr txBox="1">
            <a:spLocks/>
          </p:cNvSpPr>
          <p:nvPr/>
        </p:nvSpPr>
        <p:spPr bwMode="auto">
          <a:xfrm>
            <a:off x="530360" y="5475987"/>
            <a:ext cx="8105313" cy="110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a:latin typeface="HG丸ｺﾞｼｯｸM-PRO" panose="020F0600000000000000" pitchFamily="50" charset="-128"/>
                <a:ea typeface="HG丸ｺﾞｼｯｸM-PRO" panose="020F0600000000000000" pitchFamily="50" charset="-128"/>
              </a:rPr>
              <a:t>キーワードは「</a:t>
            </a:r>
            <a:r>
              <a:rPr lang="ja-JP" altLang="en-US" sz="4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公平</a:t>
            </a:r>
            <a:r>
              <a:rPr lang="ja-JP" altLang="en-US" sz="48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251224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23846468"/>
              </p:ext>
            </p:extLst>
          </p:nvPr>
        </p:nvGraphicFramePr>
        <p:xfrm>
          <a:off x="457200" y="1557338"/>
          <a:ext cx="8229599" cy="4895997"/>
        </p:xfrm>
        <a:graphic>
          <a:graphicData uri="http://schemas.openxmlformats.org/drawingml/2006/table">
            <a:tbl>
              <a:tblPr>
                <a:tableStyleId>{16D9F66E-5EB9-4882-86FB-DCBF35E3C3E4}</a:tableStyleId>
              </a:tblPr>
              <a:tblGrid>
                <a:gridCol w="851928">
                  <a:extLst>
                    <a:ext uri="{9D8B030D-6E8A-4147-A177-3AD203B41FA5}">
                      <a16:colId xmlns:a16="http://schemas.microsoft.com/office/drawing/2014/main" val="20000"/>
                    </a:ext>
                  </a:extLst>
                </a:gridCol>
                <a:gridCol w="13906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106687">
                  <a:extLst>
                    <a:ext uri="{9D8B030D-6E8A-4147-A177-3AD203B41FA5}">
                      <a16:colId xmlns:a16="http://schemas.microsoft.com/office/drawing/2014/main" val="20004"/>
                    </a:ext>
                  </a:extLst>
                </a:gridCol>
              </a:tblGrid>
              <a:tr h="906522">
                <a:tc>
                  <a:txBody>
                    <a:bodyPr/>
                    <a:lstStyle/>
                    <a:p>
                      <a:pPr algn="l" fontAlgn="t"/>
                      <a:r>
                        <a:rPr lang="ja-JP" altLang="en-US" sz="180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400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solidFill>
                      <a:srgbClr val="FEF4F0"/>
                    </a:solidFill>
                  </a:tcPr>
                </a:tc>
                <a:extLst>
                  <a:ext uri="{0D108BD9-81ED-4DB2-BD59-A6C34878D82A}">
                    <a16:rowId xmlns:a16="http://schemas.microsoft.com/office/drawing/2014/main" val="10004"/>
                  </a:ext>
                </a:extLst>
              </a:tr>
            </a:tbl>
          </a:graphicData>
        </a:graphic>
      </p:graphicFrame>
      <p:sp>
        <p:nvSpPr>
          <p:cNvPr id="8" name="円形吹き出し 7"/>
          <p:cNvSpPr/>
          <p:nvPr/>
        </p:nvSpPr>
        <p:spPr>
          <a:xfrm>
            <a:off x="6743794" y="2576134"/>
            <a:ext cx="1800225" cy="738188"/>
          </a:xfrm>
          <a:prstGeom prst="wedgeEllipseCallout">
            <a:avLst>
              <a:gd name="adj1" fmla="val -61143"/>
              <a:gd name="adj2" fmla="val 1690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5396" name="テキスト ボックス 8"/>
          <p:cNvSpPr txBox="1">
            <a:spLocks noChangeArrowheads="1"/>
          </p:cNvSpPr>
          <p:nvPr/>
        </p:nvSpPr>
        <p:spPr bwMode="auto">
          <a:xfrm>
            <a:off x="6754813" y="2752725"/>
            <a:ext cx="1912937"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私だけ払うの？</a:t>
            </a:r>
          </a:p>
        </p:txBody>
      </p:sp>
      <p:pic>
        <p:nvPicPr>
          <p:cNvPr id="15397" name="Picture 6" descr="怒っている女性会社員のイラスト"/>
          <p:cNvPicPr>
            <a:picLocks noChangeAspect="1" noChangeArrowheads="1"/>
          </p:cNvPicPr>
          <p:nvPr/>
        </p:nvPicPr>
        <p:blipFill>
          <a:blip r:embed="rId2"/>
          <a:srcRect/>
          <a:stretch>
            <a:fillRect/>
          </a:stretch>
        </p:blipFill>
        <p:spPr bwMode="auto">
          <a:xfrm>
            <a:off x="5538788" y="2492279"/>
            <a:ext cx="1106909" cy="972000"/>
          </a:xfrm>
          <a:prstGeom prst="rect">
            <a:avLst/>
          </a:prstGeom>
          <a:noFill/>
          <a:ln w="9525">
            <a:noFill/>
            <a:miter lim="800000"/>
            <a:headEnd/>
            <a:tailEnd/>
          </a:ln>
        </p:spPr>
      </p:pic>
      <p:pic>
        <p:nvPicPr>
          <p:cNvPr id="3074" name="Picture 2" descr="喜んでいる男性会社員のイラスト"/>
          <p:cNvPicPr>
            <a:picLocks noChangeAspect="1" noChangeArrowheads="1"/>
          </p:cNvPicPr>
          <p:nvPr/>
        </p:nvPicPr>
        <p:blipFill>
          <a:blip r:embed="rId3"/>
          <a:srcRect/>
          <a:stretch>
            <a:fillRect/>
          </a:stretch>
        </p:blipFill>
        <p:spPr bwMode="auto">
          <a:xfrm>
            <a:off x="7654925" y="4500563"/>
            <a:ext cx="936625" cy="936625"/>
          </a:xfrm>
          <a:prstGeom prst="rect">
            <a:avLst/>
          </a:prstGeom>
          <a:noFill/>
          <a:ln w="9525">
            <a:noFill/>
            <a:miter lim="800000"/>
            <a:headEnd/>
            <a:tailEnd/>
          </a:ln>
        </p:spPr>
      </p:pic>
      <p:pic>
        <p:nvPicPr>
          <p:cNvPr id="3076" name="Picture 4" descr="照れている女性会社員のイラスト"/>
          <p:cNvPicPr>
            <a:picLocks noChangeAspect="1" noChangeArrowheads="1"/>
          </p:cNvPicPr>
          <p:nvPr/>
        </p:nvPicPr>
        <p:blipFill>
          <a:blip r:embed="rId4"/>
          <a:srcRect/>
          <a:stretch>
            <a:fillRect/>
          </a:stretch>
        </p:blipFill>
        <p:spPr bwMode="auto">
          <a:xfrm>
            <a:off x="7654924" y="3514820"/>
            <a:ext cx="937590" cy="936000"/>
          </a:xfrm>
          <a:prstGeom prst="rect">
            <a:avLst/>
          </a:prstGeom>
          <a:noFill/>
          <a:ln w="9525">
            <a:noFill/>
            <a:miter lim="800000"/>
            <a:headEnd/>
            <a:tailEnd/>
          </a:ln>
        </p:spPr>
      </p:pic>
      <p:sp>
        <p:nvSpPr>
          <p:cNvPr id="10" name="円形吹き出し 9"/>
          <p:cNvSpPr/>
          <p:nvPr/>
        </p:nvSpPr>
        <p:spPr>
          <a:xfrm>
            <a:off x="5781675" y="4600575"/>
            <a:ext cx="1800225" cy="738188"/>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421629" y="3778537"/>
            <a:ext cx="1171575" cy="451940"/>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3" name="テキスト ボックス 8"/>
          <p:cNvSpPr txBox="1">
            <a:spLocks noChangeArrowheads="1"/>
          </p:cNvSpPr>
          <p:nvPr/>
        </p:nvSpPr>
        <p:spPr bwMode="auto">
          <a:xfrm>
            <a:off x="6399595" y="3834004"/>
            <a:ext cx="1287653" cy="338554"/>
          </a:xfrm>
          <a:prstGeom prst="rect">
            <a:avLst/>
          </a:prstGeom>
          <a:noFill/>
          <a:ln w="9525">
            <a:noFill/>
            <a:miter lim="800000"/>
            <a:headEnd/>
            <a:tailEnd/>
          </a:ln>
        </p:spPr>
        <p:txBody>
          <a:bodyPr wrap="square">
            <a:spAutoFit/>
          </a:bodyPr>
          <a:lstStyle/>
          <a:p>
            <a:pPr algn="ctr"/>
            <a:r>
              <a:rPr lang="ja-JP" altLang="en-US" sz="1600" dirty="0">
                <a:latin typeface="HG丸ｺﾞｼｯｸM-PRO" panose="020F0600000000000000" pitchFamily="50" charset="-128"/>
                <a:ea typeface="HG丸ｺﾞｼｯｸM-PRO" panose="020F0600000000000000" pitchFamily="50" charset="-128"/>
              </a:rPr>
              <a:t>ラッキー！</a:t>
            </a:r>
          </a:p>
        </p:txBody>
      </p:sp>
      <p:sp>
        <p:nvSpPr>
          <p:cNvPr id="14" name="テキスト ボックス 8"/>
          <p:cNvSpPr txBox="1">
            <a:spLocks noChangeArrowheads="1"/>
          </p:cNvSpPr>
          <p:nvPr/>
        </p:nvSpPr>
        <p:spPr bwMode="auto">
          <a:xfrm>
            <a:off x="5883007" y="4738688"/>
            <a:ext cx="1870343" cy="461962"/>
          </a:xfrm>
          <a:prstGeom prst="rect">
            <a:avLst/>
          </a:prstGeom>
          <a:noFill/>
          <a:ln w="9525">
            <a:noFill/>
            <a:miter lim="800000"/>
            <a:headEnd/>
            <a:tailEnd/>
          </a:ln>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ラッキー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②特定の人が全額負担する</a:t>
            </a:r>
          </a:p>
        </p:txBody>
      </p:sp>
    </p:spTree>
    <p:extLst>
      <p:ext uri="{BB962C8B-B14F-4D97-AF65-F5344CB8AC3E}">
        <p14:creationId xmlns:p14="http://schemas.microsoft.com/office/powerpoint/2010/main" val="13057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397"/>
                                        </p:tgtEl>
                                        <p:attrNameLst>
                                          <p:attrName>style.visibility</p:attrName>
                                        </p:attrNameLst>
                                      </p:cBhvr>
                                      <p:to>
                                        <p:strVal val="visible"/>
                                      </p:to>
                                    </p:set>
                                    <p:animEffect transition="in" filter="fade">
                                      <p:cBhvr>
                                        <p:cTn id="34" dur="2000"/>
                                        <p:tgtEl>
                                          <p:spTgt spid="153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96"/>
                                        </p:tgtEl>
                                        <p:attrNameLst>
                                          <p:attrName>style.visibility</p:attrName>
                                        </p:attrNameLst>
                                      </p:cBhvr>
                                      <p:to>
                                        <p:strVal val="visible"/>
                                      </p:to>
                                    </p:set>
                                    <p:animEffect transition="in" filter="fade">
                                      <p:cBhvr>
                                        <p:cTn id="40" dur="20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96" grpId="0"/>
      <p:bldP spid="10" grpId="0" animBg="1"/>
      <p:bldP spid="11"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81755327"/>
              </p:ext>
            </p:extLst>
          </p:nvPr>
        </p:nvGraphicFramePr>
        <p:xfrm>
          <a:off x="468313" y="1557338"/>
          <a:ext cx="8229600" cy="4895852"/>
        </p:xfrm>
        <a:graphic>
          <a:graphicData uri="http://schemas.openxmlformats.org/drawingml/2006/table">
            <a:tbl>
              <a:tblPr>
                <a:tableStyleId>{22838BEF-8BB2-4498-84A7-C5851F593DF1}</a:tableStyleId>
              </a:tblPr>
              <a:tblGrid>
                <a:gridCol w="775926">
                  <a:extLst>
                    <a:ext uri="{9D8B030D-6E8A-4147-A177-3AD203B41FA5}">
                      <a16:colId xmlns:a16="http://schemas.microsoft.com/office/drawing/2014/main" val="20000"/>
                    </a:ext>
                  </a:extLst>
                </a:gridCol>
                <a:gridCol w="145555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89809">
                  <a:extLst>
                    <a:ext uri="{9D8B030D-6E8A-4147-A177-3AD203B41FA5}">
                      <a16:colId xmlns:a16="http://schemas.microsoft.com/office/drawing/2014/main" val="20004"/>
                    </a:ext>
                  </a:extLst>
                </a:gridCol>
              </a:tblGrid>
              <a:tr h="9064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　</a:t>
                      </a:r>
                      <a:endParaRPr kumimoji="0" lang="ja-JP" altLang="en-US" sz="18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一律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30%</a:t>
                      </a:r>
                      <a:endPar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020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Ａ</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210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490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Ｂ</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Ｃ</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計</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1,000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22415" y="4581525"/>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7445" name="Picture 2" descr="困っている男性会社員のイラスト"/>
          <p:cNvPicPr>
            <a:picLocks noChangeAspect="1" noChangeArrowheads="1"/>
          </p:cNvPicPr>
          <p:nvPr/>
        </p:nvPicPr>
        <p:blipFill>
          <a:blip r:embed="rId2"/>
          <a:srcRect/>
          <a:stretch>
            <a:fillRect/>
          </a:stretch>
        </p:blipFill>
        <p:spPr bwMode="auto">
          <a:xfrm>
            <a:off x="5469889" y="4497482"/>
            <a:ext cx="936000" cy="936000"/>
          </a:xfrm>
          <a:prstGeom prst="rect">
            <a:avLst/>
          </a:prstGeom>
          <a:noFill/>
          <a:ln w="9525">
            <a:noFill/>
            <a:miter lim="800000"/>
            <a:headEnd/>
            <a:tailEnd/>
          </a:ln>
        </p:spPr>
      </p:pic>
      <p:pic>
        <p:nvPicPr>
          <p:cNvPr id="1026"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580" y="2492895"/>
            <a:ext cx="887321" cy="9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83684" y="3511715"/>
            <a:ext cx="888460" cy="936000"/>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③みんなから同じ率で集める</a:t>
            </a:r>
          </a:p>
        </p:txBody>
      </p:sp>
      <p:sp>
        <p:nvSpPr>
          <p:cNvPr id="17443" name="テキスト ボックス 8"/>
          <p:cNvSpPr txBox="1">
            <a:spLocks noChangeArrowheads="1"/>
          </p:cNvSpPr>
          <p:nvPr/>
        </p:nvSpPr>
        <p:spPr bwMode="auto">
          <a:xfrm>
            <a:off x="6753225" y="4638675"/>
            <a:ext cx="1782763" cy="584200"/>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まだキツいよ！</a:t>
            </a:r>
          </a:p>
          <a:p>
            <a:r>
              <a:rPr lang="ja-JP" altLang="en-US" sz="1600" dirty="0">
                <a:latin typeface="HG丸ｺﾞｼｯｸM-PRO" panose="020F0600000000000000" pitchFamily="50" charset="-128"/>
                <a:ea typeface="HG丸ｺﾞｼｯｸM-PRO" panose="020F0600000000000000" pitchFamily="50" charset="-128"/>
              </a:rPr>
              <a:t>生活できない！</a:t>
            </a:r>
          </a:p>
        </p:txBody>
      </p:sp>
    </p:spTree>
    <p:extLst>
      <p:ext uri="{BB962C8B-B14F-4D97-AF65-F5344CB8AC3E}">
        <p14:creationId xmlns:p14="http://schemas.microsoft.com/office/powerpoint/2010/main" val="1076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45"/>
                                        </p:tgtEl>
                                        <p:attrNameLst>
                                          <p:attrName>style.visibility</p:attrName>
                                        </p:attrNameLst>
                                      </p:cBhvr>
                                      <p:to>
                                        <p:strVal val="visible"/>
                                      </p:to>
                                    </p:set>
                                    <p:animEffect transition="in" filter="fade">
                                      <p:cBhvr>
                                        <p:cTn id="20" dur="2000"/>
                                        <p:tgtEl>
                                          <p:spTgt spid="174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43"/>
                                        </p:tgtEl>
                                        <p:attrNameLst>
                                          <p:attrName>style.visibility</p:attrName>
                                        </p:attrNameLst>
                                      </p:cBhvr>
                                      <p:to>
                                        <p:strVal val="visible"/>
                                      </p:to>
                                    </p:set>
                                    <p:animEffect transition="in" filter="fade">
                                      <p:cBhvr>
                                        <p:cTn id="26" dur="20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4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00313522"/>
              </p:ext>
            </p:extLst>
          </p:nvPr>
        </p:nvGraphicFramePr>
        <p:xfrm>
          <a:off x="446088" y="1557338"/>
          <a:ext cx="8229601" cy="4895997"/>
        </p:xfrm>
        <a:graphic>
          <a:graphicData uri="http://schemas.openxmlformats.org/drawingml/2006/table">
            <a:tbl>
              <a:tblPr>
                <a:tableStyleId>{0505E3EF-67EA-436B-97B2-0124C06EBD24}</a:tableStyleId>
              </a:tblPr>
              <a:tblGrid>
                <a:gridCol w="80243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u="none" strike="noStrike" dirty="0">
                          <a:effectLst/>
                        </a:rPr>
                        <a:t>　</a:t>
                      </a:r>
                      <a:endParaRPr lang="ja-JP" altLang="en-US" sz="18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累進税率</a:t>
                      </a:r>
                      <a:endParaRPr kumimoji="1" lang="ja-JP" altLang="en-US" sz="2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245</a:t>
                      </a:r>
                    </a:p>
                    <a:p>
                      <a:pPr algn="ctr" rtl="0" fontAlgn="ctr"/>
                      <a:r>
                        <a:rPr lang="en-US" altLang="ja-JP" sz="2000" b="1" u="none" strike="noStrike" dirty="0">
                          <a:effectLst/>
                        </a:rPr>
                        <a:t>(35%)</a:t>
                      </a:r>
                      <a:endParaRPr lang="en-US" altLang="ja-JP" sz="20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(20%)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(10%)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solidFill>
                      <a:srgbClr val="FBFFFB"/>
                    </a:solidFill>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34163" y="4565650"/>
            <a:ext cx="1973262" cy="738188"/>
          </a:xfrm>
          <a:prstGeom prst="wedgeEllipseCallout">
            <a:avLst>
              <a:gd name="adj1" fmla="val -65170"/>
              <a:gd name="adj2" fmla="val -1294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8469" name="Picture 4" descr="照れている男性会社員のイラスト"/>
          <p:cNvPicPr>
            <a:picLocks noChangeAspect="1" noChangeArrowheads="1"/>
          </p:cNvPicPr>
          <p:nvPr/>
        </p:nvPicPr>
        <p:blipFill>
          <a:blip r:embed="rId2"/>
          <a:srcRect/>
          <a:stretch>
            <a:fillRect/>
          </a:stretch>
        </p:blipFill>
        <p:spPr bwMode="auto">
          <a:xfrm>
            <a:off x="5481638" y="4497483"/>
            <a:ext cx="919999" cy="936000"/>
          </a:xfrm>
          <a:prstGeom prst="rect">
            <a:avLst/>
          </a:prstGeom>
          <a:noFill/>
          <a:ln w="9525">
            <a:noFill/>
            <a:miter lim="800000"/>
            <a:headEnd/>
            <a:tailEnd/>
          </a:ln>
        </p:spPr>
      </p:pic>
      <p:pic>
        <p:nvPicPr>
          <p:cNvPr id="2050" name="Picture 2" descr="考え事をしている女性会社員のイラスト"/>
          <p:cNvPicPr>
            <a:picLocks noChangeAspect="1" noChangeArrowheads="1"/>
          </p:cNvPicPr>
          <p:nvPr/>
        </p:nvPicPr>
        <p:blipFill>
          <a:blip r:embed="rId3"/>
          <a:srcRect/>
          <a:stretch>
            <a:fillRect/>
          </a:stretch>
        </p:blipFill>
        <p:spPr bwMode="auto">
          <a:xfrm>
            <a:off x="5410199" y="2484533"/>
            <a:ext cx="942496" cy="972000"/>
          </a:xfrm>
          <a:prstGeom prst="rect">
            <a:avLst/>
          </a:prstGeom>
          <a:noFill/>
          <a:ln w="9525">
            <a:noFill/>
            <a:miter lim="800000"/>
            <a:headEnd/>
            <a:tailEnd/>
          </a:ln>
        </p:spPr>
      </p:pic>
      <p:pic>
        <p:nvPicPr>
          <p:cNvPr id="1026" name="Picture 2" descr="にやけている女性会社員のイラスト"/>
          <p:cNvPicPr>
            <a:picLocks noChangeAspect="1" noChangeArrowheads="1"/>
          </p:cNvPicPr>
          <p:nvPr/>
        </p:nvPicPr>
        <p:blipFill>
          <a:blip r:embed="rId4"/>
          <a:srcRect/>
          <a:stretch>
            <a:fillRect/>
          </a:stretch>
        </p:blipFill>
        <p:spPr bwMode="auto">
          <a:xfrm>
            <a:off x="5481637" y="3510153"/>
            <a:ext cx="909540" cy="936000"/>
          </a:xfrm>
          <a:prstGeom prst="rect">
            <a:avLst/>
          </a:prstGeom>
          <a:noFill/>
          <a:ln w="9525">
            <a:noFill/>
            <a:miter lim="800000"/>
            <a:headEnd/>
            <a:tailEnd/>
          </a:ln>
        </p:spPr>
      </p:pic>
      <p:sp>
        <p:nvSpPr>
          <p:cNvPr id="9" name="円形吹き出し 8"/>
          <p:cNvSpPr/>
          <p:nvPr/>
        </p:nvSpPr>
        <p:spPr>
          <a:xfrm>
            <a:off x="6634163" y="3621088"/>
            <a:ext cx="1873250" cy="738187"/>
          </a:xfrm>
          <a:prstGeom prst="wedgeEllipseCallout">
            <a:avLst>
              <a:gd name="adj1" fmla="val -67693"/>
              <a:gd name="adj2" fmla="val -996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524625" y="2565400"/>
            <a:ext cx="2082800" cy="723483"/>
          </a:xfrm>
          <a:prstGeom prst="wedgeEllipseCallout">
            <a:avLst>
              <a:gd name="adj1" fmla="val -63097"/>
              <a:gd name="adj2" fmla="val -840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a:spLocks noChangeArrowheads="1"/>
          </p:cNvSpPr>
          <p:nvPr/>
        </p:nvSpPr>
        <p:spPr bwMode="auto">
          <a:xfrm>
            <a:off x="6602795" y="2731458"/>
            <a:ext cx="2133580"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しょうがないか！</a:t>
            </a:r>
          </a:p>
        </p:txBody>
      </p:sp>
      <p:sp>
        <p:nvSpPr>
          <p:cNvPr id="13" name="テキスト ボックス 8"/>
          <p:cNvSpPr txBox="1">
            <a:spLocks noChangeArrowheads="1"/>
          </p:cNvSpPr>
          <p:nvPr/>
        </p:nvSpPr>
        <p:spPr bwMode="auto">
          <a:xfrm>
            <a:off x="6707188" y="3784600"/>
            <a:ext cx="1800225"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これは公平ね！</a:t>
            </a:r>
          </a:p>
        </p:txBody>
      </p:sp>
      <p:sp>
        <p:nvSpPr>
          <p:cNvPr id="1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④負担する能力に応じて集める</a:t>
            </a:r>
          </a:p>
        </p:txBody>
      </p:sp>
      <p:sp>
        <p:nvSpPr>
          <p:cNvPr id="18467" name="テキスト ボックス 8"/>
          <p:cNvSpPr txBox="1">
            <a:spLocks noChangeArrowheads="1"/>
          </p:cNvSpPr>
          <p:nvPr/>
        </p:nvSpPr>
        <p:spPr bwMode="auto">
          <a:xfrm>
            <a:off x="6638924" y="4749800"/>
            <a:ext cx="2174569"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これなら払える！</a:t>
            </a:r>
          </a:p>
        </p:txBody>
      </p:sp>
    </p:spTree>
    <p:extLst>
      <p:ext uri="{BB962C8B-B14F-4D97-AF65-F5344CB8AC3E}">
        <p14:creationId xmlns:p14="http://schemas.microsoft.com/office/powerpoint/2010/main" val="31997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69"/>
                                        </p:tgtEl>
                                        <p:attrNameLst>
                                          <p:attrName>style.visibility</p:attrName>
                                        </p:attrNameLst>
                                      </p:cBhvr>
                                      <p:to>
                                        <p:strVal val="visible"/>
                                      </p:to>
                                    </p:set>
                                    <p:animEffect transition="in" filter="fade">
                                      <p:cBhvr>
                                        <p:cTn id="34" dur="2000"/>
                                        <p:tgtEl>
                                          <p:spTgt spid="184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67"/>
                                        </p:tgtEl>
                                        <p:attrNameLst>
                                          <p:attrName>style.visibility</p:attrName>
                                        </p:attrNameLst>
                                      </p:cBhvr>
                                      <p:to>
                                        <p:strVal val="visible"/>
                                      </p:to>
                                    </p:set>
                                    <p:animEffect transition="in" filter="fade">
                                      <p:cBhvr>
                                        <p:cTn id="40" dur="20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p:bldP spid="13" grpId="0"/>
      <p:bldP spid="184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2900129" y="2140401"/>
            <a:ext cx="6243870" cy="3108543"/>
          </a:xfrm>
          <a:prstGeom prst="rect">
            <a:avLst/>
          </a:prstGeom>
          <a:noFill/>
          <a:ln w="9525">
            <a:noFill/>
            <a:miter lim="800000"/>
            <a:headEnd/>
            <a:tailEnd/>
          </a:ln>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①みんなから同じ金額を集める方法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②特定の人が全額負担する方法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③みんなから同じ率で集める方法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④負担する能力に応じて集める方法</a:t>
            </a:r>
            <a:endParaRPr lang="en-US" altLang="ja-JP" sz="2800" b="1" dirty="0">
              <a:latin typeface="HG丸ｺﾞｼｯｸM-PRO" panose="020F0600000000000000" pitchFamily="50" charset="-128"/>
              <a:ea typeface="HG丸ｺﾞｼｯｸM-PRO" panose="020F0600000000000000" pitchFamily="50" charset="-128"/>
            </a:endParaRPr>
          </a:p>
          <a:p>
            <a:endParaRPr lang="ja-JP" altLang="en-US" sz="2800" dirty="0">
              <a:latin typeface="HG丸ｺﾞｼｯｸM-PRO" panose="020F0600000000000000" pitchFamily="50" charset="-128"/>
              <a:ea typeface="HG丸ｺﾞｼｯｸM-PRO" panose="020F0600000000000000"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02" y="1981129"/>
            <a:ext cx="2701827" cy="2884512"/>
          </a:xfrm>
          <a:prstGeom prst="rect">
            <a:avLst/>
          </a:prstGeom>
          <a:noFill/>
          <a:ln w="9525">
            <a:noFill/>
            <a:miter lim="800000"/>
            <a:headEnd/>
            <a:tailEnd/>
          </a:ln>
        </p:spPr>
      </p:pic>
      <p:sp>
        <p:nvSpPr>
          <p:cNvPr id="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どれが公平な集め方？</a:t>
            </a:r>
          </a:p>
        </p:txBody>
      </p:sp>
    </p:spTree>
    <p:extLst>
      <p:ext uri="{BB962C8B-B14F-4D97-AF65-F5344CB8AC3E}">
        <p14:creationId xmlns:p14="http://schemas.microsoft.com/office/powerpoint/2010/main" val="15289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3" dur="1000"/>
                                        <p:tgtEl>
                                          <p:spTgt spid="143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8" dur="1000"/>
                                        <p:tgtEl>
                                          <p:spTgt spid="1434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3" dur="1000"/>
                                        <p:tgtEl>
                                          <p:spTgt spid="1434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8"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5599" y="120963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70690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406062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407062"/>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cxnSp>
        <p:nvCxnSpPr>
          <p:cNvPr id="11" name="直線コネクタ 10"/>
          <p:cNvCxnSpPr/>
          <p:nvPr/>
        </p:nvCxnSpPr>
        <p:spPr>
          <a:xfrm>
            <a:off x="355599" y="15894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3068088"/>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421901"/>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7687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いろいろ組み合わせたら公平かな？</a:t>
            </a:r>
          </a:p>
        </p:txBody>
      </p:sp>
      <p:sp>
        <p:nvSpPr>
          <p:cNvPr id="34" name="1 つの角を切り取った四角形 33"/>
          <p:cNvSpPr/>
          <p:nvPr/>
        </p:nvSpPr>
        <p:spPr>
          <a:xfrm>
            <a:off x="569211" y="1731915"/>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504" y="1799506"/>
            <a:ext cx="626683" cy="65966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569211" y="3225686"/>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225686"/>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225686"/>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224291"/>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580043"/>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935118"/>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935118"/>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935118"/>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テキスト ボックス 49">
            <a:extLst>
              <a:ext uri="{FF2B5EF4-FFF2-40B4-BE49-F238E27FC236}">
                <a16:creationId xmlns:a16="http://schemas.microsoft.com/office/drawing/2014/main" id="{92E9BA46-C474-44D0-8A60-4813416BA70F}"/>
              </a:ext>
            </a:extLst>
          </p:cNvPr>
          <p:cNvSpPr txBox="1"/>
          <p:nvPr/>
        </p:nvSpPr>
        <p:spPr>
          <a:xfrm>
            <a:off x="1464314" y="1936521"/>
            <a:ext cx="312906" cy="246221"/>
          </a:xfrm>
          <a:prstGeom prst="rect">
            <a:avLst/>
          </a:prstGeom>
          <a:noFill/>
        </p:spPr>
        <p:txBody>
          <a:bodyPr wrap="none" rtlCol="0">
            <a:spAutoFit/>
          </a:bodyPr>
          <a:lstStyle/>
          <a:p>
            <a:r>
              <a:rPr kumimoji="1" lang="en-US" altLang="ja-JP" sz="1000" dirty="0"/>
              <a:t>※</a:t>
            </a:r>
            <a:endParaRPr kumimoji="1" lang="ja-JP" altLang="en-US" sz="1000" dirty="0"/>
          </a:p>
        </p:txBody>
      </p:sp>
      <p:sp>
        <p:nvSpPr>
          <p:cNvPr id="70" name="1 つの角を切り取った四角形 37">
            <a:extLst>
              <a:ext uri="{FF2B5EF4-FFF2-40B4-BE49-F238E27FC236}">
                <a16:creationId xmlns:a16="http://schemas.microsoft.com/office/drawing/2014/main" id="{256A50EE-562D-4F47-8B5E-558757AFFCFF}"/>
              </a:ext>
            </a:extLst>
          </p:cNvPr>
          <p:cNvSpPr/>
          <p:nvPr/>
        </p:nvSpPr>
        <p:spPr>
          <a:xfrm>
            <a:off x="2612172" y="1730092"/>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しんりんかんきょう</a:t>
            </a:r>
            <a:r>
              <a:rPr kumimoji="1" lang="ja-JP" altLang="en-US" sz="900" dirty="0">
                <a:latin typeface="HG丸ｺﾞｼｯｸM-PRO" panose="020F0600000000000000" pitchFamily="50" charset="-128"/>
                <a:ea typeface="HG丸ｺﾞｼｯｸM-PRO" panose="020F0600000000000000" pitchFamily="50" charset="-128"/>
              </a:rPr>
              <a:t>ぜい</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森林環境税</a:t>
            </a:r>
          </a:p>
        </p:txBody>
      </p:sp>
      <p:pic>
        <p:nvPicPr>
          <p:cNvPr id="10" name="図 9">
            <a:extLst>
              <a:ext uri="{FF2B5EF4-FFF2-40B4-BE49-F238E27FC236}">
                <a16:creationId xmlns:a16="http://schemas.microsoft.com/office/drawing/2014/main" id="{A0D0E5B5-C452-4D50-AF87-5A1858C826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0116" y="1829526"/>
            <a:ext cx="387322" cy="595880"/>
          </a:xfrm>
          <a:prstGeom prst="rect">
            <a:avLst/>
          </a:prstGeom>
        </p:spPr>
      </p:pic>
      <p:sp>
        <p:nvSpPr>
          <p:cNvPr id="68" name="テキスト ボックス 67">
            <a:extLst>
              <a:ext uri="{FF2B5EF4-FFF2-40B4-BE49-F238E27FC236}">
                <a16:creationId xmlns:a16="http://schemas.microsoft.com/office/drawing/2014/main" id="{8AF247AF-D7F2-488C-81DE-77F6B9B8821C}"/>
              </a:ext>
            </a:extLst>
          </p:cNvPr>
          <p:cNvSpPr txBox="1"/>
          <p:nvPr/>
        </p:nvSpPr>
        <p:spPr>
          <a:xfrm>
            <a:off x="344461" y="2464625"/>
            <a:ext cx="5569153" cy="261610"/>
          </a:xfrm>
          <a:prstGeom prst="rect">
            <a:avLst/>
          </a:prstGeom>
          <a:noFill/>
        </p:spPr>
        <p:txBody>
          <a:bodyPr wrap="none" rtlCol="0">
            <a:spAutoFit/>
          </a:bodyPr>
          <a:lstStyle/>
          <a:p>
            <a:r>
              <a:rPr kumimoji="1" lang="en-US" altLang="ja-JP" sz="1100" dirty="0"/>
              <a:t>※</a:t>
            </a:r>
            <a:r>
              <a:rPr kumimoji="1" lang="ja-JP" altLang="en-US" sz="1100" dirty="0"/>
              <a:t>同じ金額の</a:t>
            </a:r>
            <a:r>
              <a:rPr lang="ja-JP" altLang="en-US" sz="1100" dirty="0"/>
              <a:t>同じ</a:t>
            </a:r>
            <a:r>
              <a:rPr kumimoji="1" lang="ja-JP" altLang="en-US" sz="1100" dirty="0"/>
              <a:t>商品を買った人はどんな人でも同額の消費税を負担するという意味です。</a:t>
            </a:r>
          </a:p>
        </p:txBody>
      </p:sp>
    </p:spTree>
    <p:extLst>
      <p:ext uri="{BB962C8B-B14F-4D97-AF65-F5344CB8AC3E}">
        <p14:creationId xmlns:p14="http://schemas.microsoft.com/office/powerpoint/2010/main" val="14861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par>
                                <p:cTn id="25" presetID="10" presetClass="exit" presetSubtype="0" fill="hold" nodeType="with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3"/>
                                        </p:tgtEl>
                                      </p:cBhvr>
                                    </p:animEffect>
                                    <p:set>
                                      <p:cBhvr>
                                        <p:cTn id="36" dur="1" fill="hold">
                                          <p:stCondLst>
                                            <p:cond delay="499"/>
                                          </p:stCondLst>
                                        </p:cTn>
                                        <p:tgtEl>
                                          <p:spTgt spid="4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randombar(horizontal)">
                                      <p:cBhvr>
                                        <p:cTn id="41" dur="500"/>
                                        <p:tgtEl>
                                          <p:spTgt spid="54"/>
                                        </p:tgtEl>
                                      </p:cBhvr>
                                    </p:animEffect>
                                  </p:childTnLst>
                                </p:cTn>
                              </p:par>
                              <p:par>
                                <p:cTn id="42" presetID="10" presetClass="exit" presetSubtype="0" fill="hold" nodeType="with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randombar(horizontal)">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税金の使い方</a:t>
            </a:r>
          </a:p>
        </p:txBody>
      </p:sp>
      <p:sp>
        <p:nvSpPr>
          <p:cNvPr id="5" name="サブタイトル 2"/>
          <p:cNvSpPr txBox="1">
            <a:spLocks/>
          </p:cNvSpPr>
          <p:nvPr/>
        </p:nvSpPr>
        <p:spPr bwMode="auto">
          <a:xfrm>
            <a:off x="-1" y="2336487"/>
            <a:ext cx="9143999"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キーワードは今度も</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公平</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123999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1352812"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どうやったら、公平に使えるかな？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・豊かな生活のため？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・健康に生きるため？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・文化的に暮らせるように？</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・安心して暮らせるように？</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公平に使うって？</a:t>
            </a:r>
          </a:p>
        </p:txBody>
      </p:sp>
      <p:grpSp>
        <p:nvGrpSpPr>
          <p:cNvPr id="4" name="グループ化 3"/>
          <p:cNvGrpSpPr/>
          <p:nvPr/>
        </p:nvGrpSpPr>
        <p:grpSpPr>
          <a:xfrm>
            <a:off x="4054205" y="5498595"/>
            <a:ext cx="3195720" cy="668365"/>
            <a:chOff x="1100831" y="5538788"/>
            <a:chExt cx="3195720" cy="668365"/>
          </a:xfrm>
        </p:grpSpPr>
        <p:sp>
          <p:nvSpPr>
            <p:cNvPr id="14342" name="テキスト ボックス 7"/>
            <p:cNvSpPr txBox="1">
              <a:spLocks noChangeArrowheads="1"/>
            </p:cNvSpPr>
            <p:nvPr/>
          </p:nvSpPr>
          <p:spPr bwMode="auto">
            <a:xfrm>
              <a:off x="1100831" y="5538788"/>
              <a:ext cx="3195720"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むずかしい！</a:t>
              </a:r>
            </a:p>
          </p:txBody>
        </p:sp>
        <p:sp>
          <p:nvSpPr>
            <p:cNvPr id="11" name="角丸四角形 10"/>
            <p:cNvSpPr/>
            <p:nvPr/>
          </p:nvSpPr>
          <p:spPr>
            <a:xfrm>
              <a:off x="1122865" y="6063153"/>
              <a:ext cx="2844000" cy="144000"/>
            </a:xfrm>
            <a:prstGeom prst="roundRect">
              <a:avLst>
                <a:gd name="adj" fmla="val 49066"/>
              </a:avLst>
            </a:prstGeom>
            <a:solidFill>
              <a:srgbClr val="FF000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1110439" y="1355074"/>
            <a:ext cx="7042050" cy="3349129"/>
          </a:xfrm>
          <a:prstGeom prst="wedgeRoundRectCallout">
            <a:avLst>
              <a:gd name="adj1" fmla="val 131"/>
              <a:gd name="adj2" fmla="val 59540"/>
              <a:gd name="adj3" fmla="val 16667"/>
            </a:avLst>
          </a:prstGeom>
          <a:noFill/>
          <a:ln w="31750">
            <a:solidFill>
              <a:srgbClr val="04B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506" y="2587511"/>
            <a:ext cx="3132704"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
          <p:cNvSpPr>
            <a:spLocks noChangeArrowheads="1"/>
          </p:cNvSpPr>
          <p:nvPr/>
        </p:nvSpPr>
        <p:spPr bwMode="auto">
          <a:xfrm>
            <a:off x="839556" y="857386"/>
            <a:ext cx="7464886" cy="400110"/>
          </a:xfrm>
          <a:prstGeom prst="rect">
            <a:avLst/>
          </a:prstGeom>
          <a:noFill/>
          <a:ln w="9525">
            <a:noFill/>
            <a:miter lim="800000"/>
            <a:headEnd/>
            <a:tailEnd/>
          </a:ln>
        </p:spPr>
        <p:txBody>
          <a:bodyPr wrap="square">
            <a:spAutoFit/>
          </a:bodyPr>
          <a:lstStyle/>
          <a:p>
            <a:pPr 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健康で文化的・豊かな生活をおくるために必要なものは何？</a:t>
            </a:r>
            <a:r>
              <a:rPr lang="ja-JP" altLang="en-US" sz="2000" dirty="0">
                <a:latin typeface="HG丸ｺﾞｼｯｸM-PRO" panose="020F0600000000000000" pitchFamily="50" charset="-128"/>
                <a:ea typeface="HG丸ｺﾞｼｯｸM-PRO" panose="020F0600000000000000" pitchFamily="50" charset="-128"/>
              </a:rPr>
              <a:t> </a:t>
            </a:r>
          </a:p>
        </p:txBody>
      </p:sp>
      <p:grpSp>
        <p:nvGrpSpPr>
          <p:cNvPr id="12" name="グループ化 11"/>
          <p:cNvGrpSpPr/>
          <p:nvPr/>
        </p:nvGrpSpPr>
        <p:grpSpPr>
          <a:xfrm>
            <a:off x="2814635" y="4904720"/>
            <a:ext cx="1601921" cy="1601921"/>
            <a:chOff x="2297045" y="5046926"/>
            <a:chExt cx="1601921" cy="1601921"/>
          </a:xfrm>
        </p:grpSpPr>
        <p:sp>
          <p:nvSpPr>
            <p:cNvPr id="66" name="円/楕円 65"/>
            <p:cNvSpPr>
              <a:spLocks noChangeAspect="1"/>
            </p:cNvSpPr>
            <p:nvPr/>
          </p:nvSpPr>
          <p:spPr>
            <a:xfrm>
              <a:off x="2297045" y="5046926"/>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7" name="Picture 4" descr="空港のイラスト"/>
            <p:cNvPicPr>
              <a:picLocks noChangeAspect="1" noChangeArrowheads="1"/>
            </p:cNvPicPr>
            <p:nvPr/>
          </p:nvPicPr>
          <p:blipFill>
            <a:blip r:embed="rId2"/>
            <a:srcRect/>
            <a:stretch>
              <a:fillRect/>
            </a:stretch>
          </p:blipFill>
          <p:spPr bwMode="auto">
            <a:xfrm>
              <a:off x="2669890" y="5188044"/>
              <a:ext cx="860616" cy="860617"/>
            </a:xfrm>
            <a:prstGeom prst="rect">
              <a:avLst/>
            </a:prstGeom>
            <a:noFill/>
            <a:ln w="9525">
              <a:noFill/>
              <a:miter lim="800000"/>
              <a:headEnd/>
              <a:tailEnd/>
            </a:ln>
          </p:spPr>
        </p:pic>
        <p:sp>
          <p:nvSpPr>
            <p:cNvPr id="21514" name="テキスト ボックス 13"/>
            <p:cNvSpPr txBox="1">
              <a:spLocks noChangeArrowheads="1"/>
            </p:cNvSpPr>
            <p:nvPr/>
          </p:nvSpPr>
          <p:spPr bwMode="auto">
            <a:xfrm>
              <a:off x="2674842" y="6071615"/>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飛行場</a:t>
              </a:r>
            </a:p>
          </p:txBody>
        </p:sp>
      </p:grpSp>
      <p:grpSp>
        <p:nvGrpSpPr>
          <p:cNvPr id="7" name="グループ化 6"/>
          <p:cNvGrpSpPr/>
          <p:nvPr/>
        </p:nvGrpSpPr>
        <p:grpSpPr>
          <a:xfrm>
            <a:off x="4779979" y="1533638"/>
            <a:ext cx="1601921" cy="1601921"/>
            <a:chOff x="4502852" y="1496208"/>
            <a:chExt cx="1601921" cy="1601921"/>
          </a:xfrm>
        </p:grpSpPr>
        <p:sp>
          <p:nvSpPr>
            <p:cNvPr id="61" name="円/楕円 60"/>
            <p:cNvSpPr>
              <a:spLocks noChangeAspect="1"/>
            </p:cNvSpPr>
            <p:nvPr/>
          </p:nvSpPr>
          <p:spPr>
            <a:xfrm>
              <a:off x="4502852" y="1496208"/>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9" name="Picture 8" descr="ダムのイラスト"/>
            <p:cNvPicPr>
              <a:picLocks noChangeAspect="1" noChangeArrowheads="1"/>
            </p:cNvPicPr>
            <p:nvPr/>
          </p:nvPicPr>
          <p:blipFill>
            <a:blip r:embed="rId3"/>
            <a:srcRect/>
            <a:stretch>
              <a:fillRect/>
            </a:stretch>
          </p:blipFill>
          <p:spPr bwMode="auto">
            <a:xfrm>
              <a:off x="4742054" y="1778573"/>
              <a:ext cx="1152525" cy="857250"/>
            </a:xfrm>
            <a:prstGeom prst="rect">
              <a:avLst/>
            </a:prstGeom>
            <a:noFill/>
            <a:ln w="9525">
              <a:noFill/>
              <a:miter lim="800000"/>
              <a:headEnd/>
              <a:tailEnd/>
            </a:ln>
          </p:spPr>
        </p:pic>
        <p:sp>
          <p:nvSpPr>
            <p:cNvPr id="21515" name="テキスト ボックス 14"/>
            <p:cNvSpPr txBox="1">
              <a:spLocks noChangeArrowheads="1"/>
            </p:cNvSpPr>
            <p:nvPr/>
          </p:nvSpPr>
          <p:spPr bwMode="auto">
            <a:xfrm>
              <a:off x="4978305" y="258959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6" name="グループ化 5"/>
          <p:cNvGrpSpPr/>
          <p:nvPr/>
        </p:nvGrpSpPr>
        <p:grpSpPr>
          <a:xfrm>
            <a:off x="2970078" y="1533638"/>
            <a:ext cx="1601921" cy="1601921"/>
            <a:chOff x="2303850" y="1487180"/>
            <a:chExt cx="1601921" cy="1601921"/>
          </a:xfrm>
        </p:grpSpPr>
        <p:sp>
          <p:nvSpPr>
            <p:cNvPr id="60" name="円/楕円 59"/>
            <p:cNvSpPr>
              <a:spLocks noChangeAspect="1"/>
            </p:cNvSpPr>
            <p:nvPr/>
          </p:nvSpPr>
          <p:spPr>
            <a:xfrm>
              <a:off x="2303850"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8" name="テキスト ボックス 18"/>
            <p:cNvSpPr txBox="1">
              <a:spLocks noChangeArrowheads="1"/>
            </p:cNvSpPr>
            <p:nvPr/>
          </p:nvSpPr>
          <p:spPr bwMode="auto">
            <a:xfrm>
              <a:off x="2781014" y="2588007"/>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2151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61286" y="1624243"/>
              <a:ext cx="897890" cy="997656"/>
            </a:xfrm>
            <a:prstGeom prst="rect">
              <a:avLst/>
            </a:prstGeom>
            <a:noFill/>
            <a:ln w="9525">
              <a:noFill/>
              <a:miter lim="800000"/>
              <a:headEnd/>
              <a:tailEnd/>
            </a:ln>
          </p:spPr>
        </p:pic>
      </p:grpSp>
      <p:grpSp>
        <p:nvGrpSpPr>
          <p:cNvPr id="5" name="グループ化 4"/>
          <p:cNvGrpSpPr/>
          <p:nvPr/>
        </p:nvGrpSpPr>
        <p:grpSpPr>
          <a:xfrm>
            <a:off x="1143546" y="1515353"/>
            <a:ext cx="1601921" cy="1601921"/>
            <a:chOff x="189211" y="1487180"/>
            <a:chExt cx="1601921" cy="1601921"/>
          </a:xfrm>
        </p:grpSpPr>
        <p:sp>
          <p:nvSpPr>
            <p:cNvPr id="59" name="円/楕円 58"/>
            <p:cNvSpPr>
              <a:spLocks noChangeAspect="1"/>
            </p:cNvSpPr>
            <p:nvPr/>
          </p:nvSpPr>
          <p:spPr>
            <a:xfrm>
              <a:off x="189211"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21" name="Picture 22" descr="クレーン車のイラスト"/>
            <p:cNvPicPr>
              <a:picLocks noChangeAspect="1" noChangeArrowheads="1"/>
            </p:cNvPicPr>
            <p:nvPr/>
          </p:nvPicPr>
          <p:blipFill>
            <a:blip r:embed="rId5"/>
            <a:srcRect/>
            <a:stretch>
              <a:fillRect/>
            </a:stretch>
          </p:blipFill>
          <p:spPr bwMode="auto">
            <a:xfrm>
              <a:off x="387350" y="1644650"/>
              <a:ext cx="1155700" cy="955675"/>
            </a:xfrm>
            <a:prstGeom prst="rect">
              <a:avLst/>
            </a:prstGeom>
            <a:noFill/>
            <a:ln w="9525">
              <a:noFill/>
              <a:miter lim="800000"/>
              <a:headEnd/>
              <a:tailEnd/>
            </a:ln>
          </p:spPr>
        </p:pic>
        <p:sp>
          <p:nvSpPr>
            <p:cNvPr id="21523" name="テキスト ボックス 25"/>
            <p:cNvSpPr txBox="1">
              <a:spLocks noChangeArrowheads="1"/>
            </p:cNvSpPr>
            <p:nvPr/>
          </p:nvSpPr>
          <p:spPr bwMode="auto">
            <a:xfrm>
              <a:off x="419100" y="2586038"/>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aphicFrame>
        <p:nvGraphicFramePr>
          <p:cNvPr id="25680" name="Group 80"/>
          <p:cNvGraphicFramePr>
            <a:graphicFrameLocks noGrp="1"/>
          </p:cNvGraphicFramePr>
          <p:nvPr>
            <p:extLst>
              <p:ext uri="{D42A27DB-BD31-4B8C-83A1-F6EECF244321}">
                <p14:modId xmlns:p14="http://schemas.microsoft.com/office/powerpoint/2010/main" val="2671718966"/>
              </p:ext>
            </p:extLst>
          </p:nvPr>
        </p:nvGraphicFramePr>
        <p:xfrm>
          <a:off x="6610159" y="1575137"/>
          <a:ext cx="2232025" cy="5011738"/>
        </p:xfrm>
        <a:graphic>
          <a:graphicData uri="http://schemas.openxmlformats.org/drawingml/2006/table">
            <a:tbl>
              <a:tblPr/>
              <a:tblGrid>
                <a:gridCol w="11176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tblGrid>
              <a:tr h="32543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いくらかかるかな？</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道路整備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公園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市民病院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介護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教育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９０億円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飛行場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ダム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消防署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２０億円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警察署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予算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rgbClr val="7030A0"/>
                          </a:solidFill>
                          <a:effectLst/>
                          <a:latin typeface="HG丸ｺﾞｼｯｸM-PRO" panose="020F0600000000000000" pitchFamily="50" charset="-128"/>
                          <a:ea typeface="HG丸ｺﾞｼｯｸM-PRO" panose="020F0600000000000000" pitchFamily="50" charset="-128"/>
                        </a:rPr>
                        <a:t>７００億円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差引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en-US" altLang="ja-JP"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a:t>
                      </a:r>
                      <a:r>
                        <a:rPr kumimoji="1" lang="ja-JP" altLang="en-US"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13" name="グループ化 12"/>
          <p:cNvGrpSpPr/>
          <p:nvPr/>
        </p:nvGrpSpPr>
        <p:grpSpPr>
          <a:xfrm>
            <a:off x="4647891" y="4904721"/>
            <a:ext cx="1601921" cy="1601921"/>
            <a:chOff x="4465676" y="4987464"/>
            <a:chExt cx="1601921" cy="1601921"/>
          </a:xfrm>
        </p:grpSpPr>
        <p:sp>
          <p:nvSpPr>
            <p:cNvPr id="65" name="円/楕円 64"/>
            <p:cNvSpPr>
              <a:spLocks noChangeAspect="1"/>
            </p:cNvSpPr>
            <p:nvPr/>
          </p:nvSpPr>
          <p:spPr>
            <a:xfrm>
              <a:off x="4465676"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41207" y="5065105"/>
              <a:ext cx="880230" cy="988415"/>
            </a:xfrm>
            <a:prstGeom prst="rect">
              <a:avLst/>
            </a:prstGeom>
            <a:noFill/>
            <a:ln w="9525">
              <a:noFill/>
              <a:miter lim="800000"/>
              <a:headEnd/>
              <a:tailEnd/>
            </a:ln>
          </p:spPr>
        </p:pic>
        <p:sp>
          <p:nvSpPr>
            <p:cNvPr id="26" name="正方形/長方形 2"/>
            <p:cNvSpPr>
              <a:spLocks noChangeArrowheads="1"/>
            </p:cNvSpPr>
            <p:nvPr/>
          </p:nvSpPr>
          <p:spPr bwMode="auto">
            <a:xfrm>
              <a:off x="4828447" y="6010371"/>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grpSp>
        <p:nvGrpSpPr>
          <p:cNvPr id="9" name="グループ化 8"/>
          <p:cNvGrpSpPr/>
          <p:nvPr/>
        </p:nvGrpSpPr>
        <p:grpSpPr>
          <a:xfrm>
            <a:off x="2221637" y="3238003"/>
            <a:ext cx="1601921" cy="1601921"/>
            <a:chOff x="2681345" y="3220901"/>
            <a:chExt cx="1601921" cy="1601921"/>
          </a:xfrm>
        </p:grpSpPr>
        <p:sp>
          <p:nvSpPr>
            <p:cNvPr id="63" name="円/楕円 62"/>
            <p:cNvSpPr>
              <a:spLocks noChangeAspect="1"/>
            </p:cNvSpPr>
            <p:nvPr/>
          </p:nvSpPr>
          <p:spPr>
            <a:xfrm>
              <a:off x="2681345" y="3220901"/>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3" name="テキスト ボックス 12"/>
            <p:cNvSpPr txBox="1">
              <a:spLocks noChangeArrowheads="1"/>
            </p:cNvSpPr>
            <p:nvPr/>
          </p:nvSpPr>
          <p:spPr bwMode="auto">
            <a:xfrm>
              <a:off x="3157538" y="430847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21520" name="Picture 18" descr="読書のイラスト「女の子と本」"/>
            <p:cNvPicPr>
              <a:picLocks noChangeAspect="1" noChangeArrowheads="1"/>
            </p:cNvPicPr>
            <p:nvPr/>
          </p:nvPicPr>
          <p:blipFill>
            <a:blip r:embed="rId7"/>
            <a:srcRect/>
            <a:stretch>
              <a:fillRect/>
            </a:stretch>
          </p:blipFill>
          <p:spPr bwMode="auto">
            <a:xfrm>
              <a:off x="2919604" y="3384932"/>
              <a:ext cx="1155700" cy="892175"/>
            </a:xfrm>
            <a:prstGeom prst="rect">
              <a:avLst/>
            </a:prstGeom>
            <a:noFill/>
            <a:ln w="9525">
              <a:noFill/>
              <a:miter lim="800000"/>
              <a:headEnd/>
              <a:tailEnd/>
            </a:ln>
          </p:spPr>
        </p:pic>
      </p:grpSp>
      <p:grpSp>
        <p:nvGrpSpPr>
          <p:cNvPr id="11" name="グループ化 10"/>
          <p:cNvGrpSpPr/>
          <p:nvPr/>
        </p:nvGrpSpPr>
        <p:grpSpPr>
          <a:xfrm>
            <a:off x="957109" y="4904721"/>
            <a:ext cx="1601921" cy="1601921"/>
            <a:chOff x="220595" y="4987464"/>
            <a:chExt cx="1601921" cy="1601921"/>
          </a:xfrm>
        </p:grpSpPr>
        <p:sp>
          <p:nvSpPr>
            <p:cNvPr id="67" name="円/楕円 66"/>
            <p:cNvSpPr>
              <a:spLocks noChangeAspect="1"/>
            </p:cNvSpPr>
            <p:nvPr/>
          </p:nvSpPr>
          <p:spPr>
            <a:xfrm>
              <a:off x="220595"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11" name="Picture 12" descr="病院の建物イラスト（医療）"/>
            <p:cNvPicPr>
              <a:picLocks noChangeAspect="1" noChangeArrowheads="1"/>
            </p:cNvPicPr>
            <p:nvPr/>
          </p:nvPicPr>
          <p:blipFill>
            <a:blip r:embed="rId8"/>
            <a:srcRect/>
            <a:stretch>
              <a:fillRect/>
            </a:stretch>
          </p:blipFill>
          <p:spPr bwMode="auto">
            <a:xfrm>
              <a:off x="328613" y="5127625"/>
              <a:ext cx="1354137" cy="915988"/>
            </a:xfrm>
            <a:prstGeom prst="rect">
              <a:avLst/>
            </a:prstGeom>
            <a:noFill/>
            <a:ln w="9525">
              <a:noFill/>
              <a:miter lim="800000"/>
              <a:headEnd/>
              <a:tailEnd/>
            </a:ln>
          </p:spPr>
        </p:pic>
        <p:sp>
          <p:nvSpPr>
            <p:cNvPr id="21516" name="テキスト ボックス 15"/>
            <p:cNvSpPr txBox="1">
              <a:spLocks noChangeArrowheads="1"/>
            </p:cNvSpPr>
            <p:nvPr/>
          </p:nvSpPr>
          <p:spPr bwMode="auto">
            <a:xfrm>
              <a:off x="454025" y="6028943"/>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10" name="グループ化 9"/>
          <p:cNvGrpSpPr/>
          <p:nvPr/>
        </p:nvGrpSpPr>
        <p:grpSpPr>
          <a:xfrm>
            <a:off x="264166" y="3211194"/>
            <a:ext cx="1601921" cy="1601921"/>
            <a:chOff x="604895" y="3161439"/>
            <a:chExt cx="1601921" cy="1601921"/>
          </a:xfrm>
        </p:grpSpPr>
        <p:sp>
          <p:nvSpPr>
            <p:cNvPr id="62" name="円/楕円 61"/>
            <p:cNvSpPr>
              <a:spLocks noChangeAspect="1"/>
            </p:cNvSpPr>
            <p:nvPr/>
          </p:nvSpPr>
          <p:spPr>
            <a:xfrm>
              <a:off x="604895"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8" name="Picture 6" descr="公園のイラスト"/>
            <p:cNvPicPr>
              <a:picLocks noChangeAspect="1" noChangeArrowheads="1"/>
            </p:cNvPicPr>
            <p:nvPr/>
          </p:nvPicPr>
          <p:blipFill>
            <a:blip r:embed="rId9"/>
            <a:srcRect/>
            <a:stretch>
              <a:fillRect/>
            </a:stretch>
          </p:blipFill>
          <p:spPr bwMode="auto">
            <a:xfrm>
              <a:off x="782638" y="3429000"/>
              <a:ext cx="1281112" cy="1066800"/>
            </a:xfrm>
            <a:prstGeom prst="rect">
              <a:avLst/>
            </a:prstGeom>
            <a:noFill/>
            <a:ln w="9525">
              <a:noFill/>
              <a:miter lim="800000"/>
              <a:headEnd/>
              <a:tailEnd/>
            </a:ln>
          </p:spPr>
        </p:pic>
        <p:sp>
          <p:nvSpPr>
            <p:cNvPr id="21512" name="テキスト ボックス 11"/>
            <p:cNvSpPr txBox="1">
              <a:spLocks noChangeArrowheads="1"/>
            </p:cNvSpPr>
            <p:nvPr/>
          </p:nvSpPr>
          <p:spPr bwMode="auto">
            <a:xfrm>
              <a:off x="1092105" y="4259454"/>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8" name="グループ化 7"/>
          <p:cNvGrpSpPr/>
          <p:nvPr/>
        </p:nvGrpSpPr>
        <p:grpSpPr>
          <a:xfrm>
            <a:off x="4093253" y="3211194"/>
            <a:ext cx="1601921" cy="1601921"/>
            <a:chOff x="4849976" y="3161439"/>
            <a:chExt cx="1601921" cy="1601921"/>
          </a:xfrm>
        </p:grpSpPr>
        <p:sp>
          <p:nvSpPr>
            <p:cNvPr id="64" name="円/楕円 63"/>
            <p:cNvSpPr>
              <a:spLocks noChangeAspect="1"/>
            </p:cNvSpPr>
            <p:nvPr/>
          </p:nvSpPr>
          <p:spPr>
            <a:xfrm>
              <a:off x="4849976"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7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078777" y="3441363"/>
              <a:ext cx="1166354" cy="807074"/>
            </a:xfrm>
            <a:prstGeom prst="rect">
              <a:avLst/>
            </a:prstGeom>
            <a:noFill/>
            <a:ln w="9525">
              <a:noFill/>
              <a:miter lim="800000"/>
              <a:headEnd/>
              <a:tailEnd/>
            </a:ln>
          </p:spPr>
        </p:pic>
        <p:sp>
          <p:nvSpPr>
            <p:cNvPr id="3" name="正方形/長方形 2"/>
            <p:cNvSpPr>
              <a:spLocks noChangeArrowheads="1"/>
            </p:cNvSpPr>
            <p:nvPr/>
          </p:nvSpPr>
          <p:spPr bwMode="auto">
            <a:xfrm>
              <a:off x="5207955" y="4248532"/>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grp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豊かなまちづくり①</a:t>
            </a:r>
          </a:p>
        </p:txBody>
      </p:sp>
    </p:spTree>
    <p:extLst>
      <p:ext uri="{BB962C8B-B14F-4D97-AF65-F5344CB8AC3E}">
        <p14:creationId xmlns:p14="http://schemas.microsoft.com/office/powerpoint/2010/main" val="361368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4500"/>
                            </p:stCondLst>
                            <p:childTnLst>
                              <p:par>
                                <p:cTn id="64" presetID="22" presetClass="entr" presetSubtype="1" fill="hold" nodeType="afterEffect">
                                  <p:stCondLst>
                                    <p:cond delay="0"/>
                                  </p:stCondLst>
                                  <p:childTnLst>
                                    <p:set>
                                      <p:cBhvr>
                                        <p:cTn id="65" dur="1" fill="hold">
                                          <p:stCondLst>
                                            <p:cond delay="0"/>
                                          </p:stCondLst>
                                        </p:cTn>
                                        <p:tgtEl>
                                          <p:spTgt spid="25680"/>
                                        </p:tgtEl>
                                        <p:attrNameLst>
                                          <p:attrName>style.visibility</p:attrName>
                                        </p:attrNameLst>
                                      </p:cBhvr>
                                      <p:to>
                                        <p:strVal val="visible"/>
                                      </p:to>
                                    </p:set>
                                    <p:animEffect transition="in" filter="wipe(up)">
                                      <p:cBhvr>
                                        <p:cTn id="66" dur="2000"/>
                                        <p:tgtEl>
                                          <p:spTgt spid="2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081" y="2711554"/>
            <a:ext cx="1816919" cy="2314548"/>
          </a:xfrm>
          <a:prstGeom prst="rect">
            <a:avLst/>
          </a:prstGeom>
          <a:noFill/>
          <a:ln w="9525">
            <a:noFill/>
            <a:miter lim="800000"/>
            <a:headEnd/>
            <a:tailEnd/>
          </a:ln>
        </p:spPr>
      </p:pic>
      <p:sp>
        <p:nvSpPr>
          <p:cNvPr id="7" name="円形吹き出し 6"/>
          <p:cNvSpPr/>
          <p:nvPr/>
        </p:nvSpPr>
        <p:spPr>
          <a:xfrm>
            <a:off x="171376" y="1588090"/>
            <a:ext cx="2126699" cy="1103804"/>
          </a:xfrm>
          <a:prstGeom prst="wedgeEllipseCallout">
            <a:avLst>
              <a:gd name="adj1" fmla="val -11041"/>
              <a:gd name="adj2" fmla="val 6581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8" name="円形吹き出し 7"/>
          <p:cNvSpPr/>
          <p:nvPr/>
        </p:nvSpPr>
        <p:spPr>
          <a:xfrm flipH="1">
            <a:off x="2690777" y="4959326"/>
            <a:ext cx="1616814" cy="1348038"/>
          </a:xfrm>
          <a:prstGeom prst="wedgeEllipseCallout">
            <a:avLst>
              <a:gd name="adj1" fmla="val 65580"/>
              <a:gd name="adj2" fmla="val 13195"/>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3560" name="テキスト ボックス 8"/>
          <p:cNvSpPr txBox="1">
            <a:spLocks noChangeArrowheads="1"/>
          </p:cNvSpPr>
          <p:nvPr/>
        </p:nvSpPr>
        <p:spPr bwMode="auto">
          <a:xfrm>
            <a:off x="237478" y="1837454"/>
            <a:ext cx="2044149" cy="646331"/>
          </a:xfrm>
          <a:prstGeom prst="rect">
            <a:avLst/>
          </a:prstGeom>
          <a:noFill/>
          <a:ln w="9525">
            <a:noFill/>
            <a:miter lim="800000"/>
            <a:headEnd/>
            <a:tailEnd/>
          </a:ln>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ダムは今じゃなく</a:t>
            </a:r>
          </a:p>
          <a:p>
            <a:r>
              <a:rPr lang="ja-JP" altLang="en-US" dirty="0" err="1">
                <a:latin typeface="HG丸ｺﾞｼｯｸM-PRO" panose="020F0600000000000000" pitchFamily="50" charset="-128"/>
                <a:ea typeface="HG丸ｺﾞｼｯｸM-PRO" panose="020F0600000000000000" pitchFamily="50" charset="-128"/>
              </a:rPr>
              <a:t>ても</a:t>
            </a:r>
            <a:r>
              <a:rPr lang="ja-JP" altLang="en-US" dirty="0">
                <a:latin typeface="HG丸ｺﾞｼｯｸM-PRO" panose="020F0600000000000000" pitchFamily="50" charset="-128"/>
                <a:ea typeface="HG丸ｺﾞｼｯｸM-PRO" panose="020F0600000000000000" pitchFamily="50" charset="-128"/>
              </a:rPr>
              <a:t>いいと思う</a:t>
            </a:r>
          </a:p>
        </p:txBody>
      </p:sp>
      <p:sp>
        <p:nvSpPr>
          <p:cNvPr id="10" name="円形吹き出し 9"/>
          <p:cNvSpPr>
            <a:spLocks noChangeArrowheads="1"/>
          </p:cNvSpPr>
          <p:nvPr/>
        </p:nvSpPr>
        <p:spPr bwMode="auto">
          <a:xfrm>
            <a:off x="6927976" y="1619480"/>
            <a:ext cx="2181339" cy="1042179"/>
          </a:xfrm>
          <a:prstGeom prst="wedgeEllipseCallout">
            <a:avLst>
              <a:gd name="adj1" fmla="val 1493"/>
              <a:gd name="adj2" fmla="val 67907"/>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3562" name="テキスト ボックス 10"/>
          <p:cNvSpPr txBox="1">
            <a:spLocks noChangeArrowheads="1"/>
          </p:cNvSpPr>
          <p:nvPr/>
        </p:nvSpPr>
        <p:spPr bwMode="auto">
          <a:xfrm>
            <a:off x="4689442" y="5167134"/>
            <a:ext cx="1823881"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減らすものと</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借金で行うもの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と分けたらいい</a:t>
            </a:r>
          </a:p>
        </p:txBody>
      </p:sp>
      <p:sp>
        <p:nvSpPr>
          <p:cNvPr id="23563" name="テキスト ボックス 11"/>
          <p:cNvSpPr txBox="1">
            <a:spLocks noChangeArrowheads="1"/>
          </p:cNvSpPr>
          <p:nvPr/>
        </p:nvSpPr>
        <p:spPr bwMode="auto">
          <a:xfrm>
            <a:off x="2800149" y="5195320"/>
            <a:ext cx="1398070"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優先順位を</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つけたら</a:t>
            </a:r>
            <a:r>
              <a:rPr lang="ja-JP" altLang="en-US" dirty="0" err="1">
                <a:latin typeface="HG丸ｺﾞｼｯｸM-PRO" panose="020F0600000000000000" pitchFamily="50" charset="-128"/>
                <a:ea typeface="HG丸ｺﾞｼｯｸM-PRO" panose="020F0600000000000000" pitchFamily="50" charset="-128"/>
              </a:rPr>
              <a:t>い</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いと思う</a:t>
            </a:r>
          </a:p>
        </p:txBody>
      </p:sp>
      <p:sp>
        <p:nvSpPr>
          <p:cNvPr id="23564" name="テキスト ボックス 12"/>
          <p:cNvSpPr txBox="1">
            <a:spLocks noChangeArrowheads="1"/>
          </p:cNvSpPr>
          <p:nvPr/>
        </p:nvSpPr>
        <p:spPr bwMode="auto">
          <a:xfrm>
            <a:off x="6995799" y="1796662"/>
            <a:ext cx="2233612" cy="641350"/>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うちのおばぁちゃんは、介護が必要</a:t>
            </a:r>
          </a:p>
        </p:txBody>
      </p:sp>
      <p:sp>
        <p:nvSpPr>
          <p:cNvPr id="14" name="円形吹き出し 13"/>
          <p:cNvSpPr>
            <a:spLocks noChangeArrowheads="1"/>
          </p:cNvSpPr>
          <p:nvPr/>
        </p:nvSpPr>
        <p:spPr bwMode="auto">
          <a:xfrm>
            <a:off x="4580071" y="4946700"/>
            <a:ext cx="1958066" cy="1444519"/>
          </a:xfrm>
          <a:prstGeom prst="wedgeEllipseCallout">
            <a:avLst>
              <a:gd name="adj1" fmla="val 60715"/>
              <a:gd name="adj2" fmla="val -1561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3" name="円形吹き出し 12"/>
          <p:cNvSpPr>
            <a:spLocks noChangeArrowheads="1"/>
          </p:cNvSpPr>
          <p:nvPr/>
        </p:nvSpPr>
        <p:spPr bwMode="auto">
          <a:xfrm>
            <a:off x="3478246" y="1223059"/>
            <a:ext cx="2845436" cy="1773528"/>
          </a:xfrm>
          <a:prstGeom prst="wedgeEllipseCallout">
            <a:avLst>
              <a:gd name="adj1" fmla="val -26419"/>
              <a:gd name="adj2" fmla="val 5636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2565" name="テキスト ボックス 14"/>
          <p:cNvSpPr txBox="1">
            <a:spLocks noChangeArrowheads="1"/>
          </p:cNvSpPr>
          <p:nvPr/>
        </p:nvSpPr>
        <p:spPr bwMode="auto">
          <a:xfrm>
            <a:off x="3640489" y="1638786"/>
            <a:ext cx="2520950" cy="9159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ややこしい話は苦手だけど、無駄なものを減らせばいいんじゃない</a:t>
            </a:r>
          </a:p>
        </p:txBody>
      </p:sp>
      <p:sp>
        <p:nvSpPr>
          <p:cNvPr id="1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豊かなまちづくり②</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2" y="2593558"/>
            <a:ext cx="1662315" cy="2577537"/>
          </a:xfrm>
          <a:prstGeom prst="rect">
            <a:avLst/>
          </a:prstGeom>
          <a:noFill/>
          <a:ln w="9525">
            <a:noFill/>
            <a:miter lim="800000"/>
            <a:headEnd/>
            <a:tailEnd/>
          </a:ln>
        </p:spPr>
      </p:pic>
      <p:pic>
        <p:nvPicPr>
          <p:cNvPr id="22535"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44286" y="2593558"/>
            <a:ext cx="1663305" cy="2160137"/>
          </a:xfrm>
          <a:prstGeom prst="rect">
            <a:avLst/>
          </a:prstGeom>
          <a:noFill/>
          <a:ln w="9525">
            <a:noFill/>
            <a:miter lim="800000"/>
            <a:headEnd/>
            <a:tailEnd/>
          </a:ln>
        </p:spPr>
      </p:pic>
      <p:pic>
        <p:nvPicPr>
          <p:cNvPr id="2355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8137" y="4295046"/>
            <a:ext cx="1795949" cy="2224087"/>
          </a:xfrm>
          <a:prstGeom prst="rect">
            <a:avLst/>
          </a:prstGeom>
          <a:noFill/>
          <a:ln w="9525">
            <a:noFill/>
            <a:miter lim="800000"/>
            <a:headEnd/>
            <a:tailEnd/>
          </a:ln>
        </p:spPr>
      </p:pic>
      <p:pic>
        <p:nvPicPr>
          <p:cNvPr id="23556"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5102" y="4574638"/>
            <a:ext cx="1783162" cy="2208251"/>
          </a:xfrm>
          <a:prstGeom prst="rect">
            <a:avLst/>
          </a:prstGeom>
          <a:noFill/>
          <a:ln w="9525">
            <a:noFill/>
            <a:miter lim="800000"/>
            <a:headEnd/>
            <a:tailEnd/>
          </a:ln>
        </p:spPr>
      </p:pic>
    </p:spTree>
    <p:extLst>
      <p:ext uri="{BB962C8B-B14F-4D97-AF65-F5344CB8AC3E}">
        <p14:creationId xmlns:p14="http://schemas.microsoft.com/office/powerpoint/2010/main" val="767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fade">
                                      <p:cBhvr>
                                        <p:cTn id="13" dur="2000"/>
                                        <p:tgtEl>
                                          <p:spTgt spid="235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2000"/>
                                        <p:tgtEl>
                                          <p:spTgt spid="235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563"/>
                                        </p:tgtEl>
                                        <p:attrNameLst>
                                          <p:attrName>style.visibility</p:attrName>
                                        </p:attrNameLst>
                                      </p:cBhvr>
                                      <p:to>
                                        <p:strVal val="visible"/>
                                      </p:to>
                                    </p:set>
                                    <p:animEffect transition="in" filter="fade">
                                      <p:cBhvr>
                                        <p:cTn id="24" dur="2000"/>
                                        <p:tgtEl>
                                          <p:spTgt spid="235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fade">
                                      <p:cBhvr>
                                        <p:cTn id="29" dur="2000"/>
                                        <p:tgtEl>
                                          <p:spTgt spid="235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564"/>
                                        </p:tgtEl>
                                        <p:attrNameLst>
                                          <p:attrName>style.visibility</p:attrName>
                                        </p:attrNameLst>
                                      </p:cBhvr>
                                      <p:to>
                                        <p:strVal val="visible"/>
                                      </p:to>
                                    </p:set>
                                    <p:animEffect transition="in" filter="fade">
                                      <p:cBhvr>
                                        <p:cTn id="35" dur="2000"/>
                                        <p:tgtEl>
                                          <p:spTgt spid="2356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55"/>
                                        </p:tgtEl>
                                        <p:attrNameLst>
                                          <p:attrName>style.visibility</p:attrName>
                                        </p:attrNameLst>
                                      </p:cBhvr>
                                      <p:to>
                                        <p:strVal val="visible"/>
                                      </p:to>
                                    </p:set>
                                    <p:animEffect transition="in" filter="fade">
                                      <p:cBhvr>
                                        <p:cTn id="40" dur="2000"/>
                                        <p:tgtEl>
                                          <p:spTgt spid="235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562"/>
                                        </p:tgtEl>
                                        <p:attrNameLst>
                                          <p:attrName>style.visibility</p:attrName>
                                        </p:attrNameLst>
                                      </p:cBhvr>
                                      <p:to>
                                        <p:strVal val="visible"/>
                                      </p:to>
                                    </p:set>
                                    <p:animEffect transition="in" filter="fade">
                                      <p:cBhvr>
                                        <p:cTn id="46" dur="2000"/>
                                        <p:tgtEl>
                                          <p:spTgt spid="235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535"/>
                                        </p:tgtEl>
                                        <p:attrNameLst>
                                          <p:attrName>style.visibility</p:attrName>
                                        </p:attrNameLst>
                                      </p:cBhvr>
                                      <p:to>
                                        <p:strVal val="visible"/>
                                      </p:to>
                                    </p:set>
                                    <p:animEffect transition="in" filter="fade">
                                      <p:cBhvr>
                                        <p:cTn id="51" dur="500"/>
                                        <p:tgtEl>
                                          <p:spTgt spid="225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20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565"/>
                                        </p:tgtEl>
                                        <p:attrNameLst>
                                          <p:attrName>style.visibility</p:attrName>
                                        </p:attrNameLst>
                                      </p:cBhvr>
                                      <p:to>
                                        <p:strVal val="visible"/>
                                      </p:to>
                                    </p:set>
                                    <p:animEffect transition="in" filter="fade">
                                      <p:cBhvr>
                                        <p:cTn id="57" dur="20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3560" grpId="0"/>
      <p:bldP spid="10" grpId="0" animBg="1"/>
      <p:bldP spid="23562" grpId="0"/>
      <p:bldP spid="23563" grpId="0"/>
      <p:bldP spid="23564" grpId="0"/>
      <p:bldP spid="14" grpId="0" animBg="1"/>
      <p:bldP spid="3" grpId="0" animBg="1"/>
      <p:bldP spid="225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豊かなまちづくり③</a:t>
            </a:r>
          </a:p>
        </p:txBody>
      </p:sp>
      <p:grpSp>
        <p:nvGrpSpPr>
          <p:cNvPr id="4" name="グループ化 3"/>
          <p:cNvGrpSpPr>
            <a:grpSpLocks noChangeAspect="1"/>
          </p:cNvGrpSpPr>
          <p:nvPr/>
        </p:nvGrpSpPr>
        <p:grpSpPr>
          <a:xfrm>
            <a:off x="717529" y="3108180"/>
            <a:ext cx="1958183" cy="3749820"/>
            <a:chOff x="5981103" y="899161"/>
            <a:chExt cx="2948642" cy="5646498"/>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03" y="899161"/>
              <a:ext cx="2948642"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a:stretch>
              <a:fillRect/>
            </a:stretch>
          </p:blipFill>
          <p:spPr>
            <a:xfrm>
              <a:off x="7624020" y="2916741"/>
              <a:ext cx="140705" cy="144001"/>
            </a:xfrm>
            <a:prstGeom prst="rect">
              <a:avLst/>
            </a:prstGeom>
          </p:spPr>
        </p:pic>
      </p:grpSp>
      <p:grpSp>
        <p:nvGrpSpPr>
          <p:cNvPr id="3" name="グループ化 2"/>
          <p:cNvGrpSpPr>
            <a:grpSpLocks noChangeAspect="1"/>
          </p:cNvGrpSpPr>
          <p:nvPr/>
        </p:nvGrpSpPr>
        <p:grpSpPr>
          <a:xfrm>
            <a:off x="5909811" y="3035610"/>
            <a:ext cx="2618871" cy="3749820"/>
            <a:chOff x="3757675" y="899161"/>
            <a:chExt cx="3943510" cy="5646498"/>
          </a:xfrm>
        </p:grpSpPr>
        <p:pic>
          <p:nvPicPr>
            <p:cNvPr id="10" name="Picture 3" descr="C:\Users\takahashi\Desktop\sales_eigyou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75" y="899161"/>
              <a:ext cx="3943510"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5940118" y="2805224"/>
              <a:ext cx="140705" cy="144001"/>
            </a:xfrm>
            <a:prstGeom prst="rect">
              <a:avLst/>
            </a:prstGeom>
          </p:spPr>
        </p:pic>
      </p:grpSp>
      <p:grpSp>
        <p:nvGrpSpPr>
          <p:cNvPr id="7" name="グループ化 6"/>
          <p:cNvGrpSpPr/>
          <p:nvPr/>
        </p:nvGrpSpPr>
        <p:grpSpPr>
          <a:xfrm>
            <a:off x="1551135" y="1505187"/>
            <a:ext cx="6204739" cy="2657138"/>
            <a:chOff x="1551135" y="1505187"/>
            <a:chExt cx="6204739" cy="2657138"/>
          </a:xfrm>
        </p:grpSpPr>
        <p:sp>
          <p:nvSpPr>
            <p:cNvPr id="23568" name="テキスト ボックス 16"/>
            <p:cNvSpPr txBox="1">
              <a:spLocks noChangeArrowheads="1"/>
            </p:cNvSpPr>
            <p:nvPr/>
          </p:nvSpPr>
          <p:spPr bwMode="auto">
            <a:xfrm>
              <a:off x="1551135" y="1505187"/>
              <a:ext cx="6204739" cy="2657138"/>
            </a:xfrm>
            <a:prstGeom prst="rect">
              <a:avLst/>
            </a:prstGeom>
            <a:noFill/>
            <a:ln w="9525">
              <a:noFill/>
              <a:miter lim="800000"/>
              <a:headEnd/>
              <a:tailEnd/>
            </a:ln>
          </p:spPr>
          <p:txBody>
            <a:bodyPr wrap="square">
              <a:spAutoFit/>
            </a:bodyPr>
            <a:lstStyle/>
            <a:p>
              <a:pPr>
                <a:lnSpc>
                  <a:spcPts val="4000"/>
                </a:lnSpc>
              </a:pPr>
              <a:r>
                <a:rPr lang="ja-JP" altLang="en-US" sz="2400" dirty="0">
                  <a:latin typeface="HG丸ｺﾞｼｯｸM-PRO" panose="020F0600000000000000" pitchFamily="50" charset="-128"/>
                  <a:ea typeface="HG丸ｺﾞｼｯｸM-PRO" panose="020F0600000000000000" pitchFamily="50" charset="-128"/>
                </a:rPr>
                <a:t>みんなの将来だから、税金を何に使うのか</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よく話し合って決めることが大事だよ。</a:t>
              </a:r>
            </a:p>
            <a:p>
              <a:pPr>
                <a:lnSpc>
                  <a:spcPts val="4000"/>
                </a:lnSpc>
              </a:pPr>
              <a:r>
                <a:rPr lang="ja-JP" altLang="en-US" sz="2400" dirty="0">
                  <a:latin typeface="HG丸ｺﾞｼｯｸM-PRO" panose="020F0600000000000000" pitchFamily="50" charset="-128"/>
                  <a:ea typeface="HG丸ｺﾞｼｯｸM-PRO" panose="020F0600000000000000" pitchFamily="50" charset="-128"/>
                </a:rPr>
                <a:t>決めたことは、みんなにはね返ってくるよ。</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皆一人一人が主人公だから</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答えは</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1562151" y="1922867"/>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571330" y="2945610"/>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571330" y="2427811"/>
              <a:ext cx="5508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177265" y="3452392"/>
              <a:ext cx="4212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197461" y="3935302"/>
              <a:ext cx="1800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15445" y="3969529"/>
              <a:ext cx="1830278"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0625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335576"/>
          </a:xfrm>
        </p:spPr>
        <p:txBody>
          <a:bodyPr/>
          <a:lstStyle/>
          <a:p>
            <a:pPr algn="l"/>
            <a:r>
              <a:rPr kumimoji="1" lang="ja-JP" altLang="en-US" sz="5400" dirty="0">
                <a:latin typeface="ＭＳ ゴシック" panose="020B0609070205080204" pitchFamily="49" charset="-128"/>
                <a:ea typeface="ＭＳ ゴシック" panose="020B0609070205080204" pitchFamily="49" charset="-128"/>
              </a:rPr>
              <a:t>　税金を通して　　</a:t>
            </a:r>
            <a:br>
              <a:rPr kumimoji="1" lang="ja-JP" altLang="en-US" sz="5400" dirty="0">
                <a:latin typeface="ＭＳ ゴシック" panose="020B0609070205080204" pitchFamily="49" charset="-128"/>
                <a:ea typeface="ＭＳ ゴシック" panose="020B0609070205080204" pitchFamily="49" charset="-128"/>
              </a:rPr>
            </a:br>
            <a:r>
              <a:rPr kumimoji="1" lang="ja-JP" altLang="en-US" sz="5400" dirty="0">
                <a:latin typeface="ＭＳ ゴシック" panose="020B0609070205080204" pitchFamily="49" charset="-128"/>
                <a:ea typeface="ＭＳ ゴシック" panose="020B0609070205080204" pitchFamily="49" charset="-128"/>
              </a:rPr>
              <a:t>　　　学んでほしいこと</a:t>
            </a:r>
          </a:p>
        </p:txBody>
      </p:sp>
      <p:sp>
        <p:nvSpPr>
          <p:cNvPr id="4" name="タイトル 1"/>
          <p:cNvSpPr txBox="1">
            <a:spLocks/>
          </p:cNvSpPr>
          <p:nvPr/>
        </p:nvSpPr>
        <p:spPr bwMode="auto">
          <a:xfrm>
            <a:off x="396601" y="2959879"/>
            <a:ext cx="8105313" cy="340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6600" dirty="0">
                <a:latin typeface="HG丸ｺﾞｼｯｸM-PRO" panose="020F0600000000000000" pitchFamily="50" charset="-128"/>
                <a:ea typeface="HG丸ｺﾞｼｯｸM-PRO" panose="020F0600000000000000" pitchFamily="50" charset="-128"/>
              </a:rPr>
              <a:t>・思　い　や　り</a:t>
            </a:r>
          </a:p>
          <a:p>
            <a:endParaRPr lang="ja-JP" altLang="en-US" sz="2800" dirty="0">
              <a:latin typeface="HG丸ｺﾞｼｯｸM-PRO" panose="020F0600000000000000" pitchFamily="50" charset="-128"/>
              <a:ea typeface="HG丸ｺﾞｼｯｸM-PRO" panose="020F0600000000000000" pitchFamily="50" charset="-128"/>
            </a:endParaRPr>
          </a:p>
          <a:p>
            <a:r>
              <a:rPr lang="ja-JP" altLang="en-US" sz="6600" dirty="0">
                <a:latin typeface="HG丸ｺﾞｼｯｸM-PRO" panose="020F0600000000000000" pitchFamily="50" charset="-128"/>
                <a:ea typeface="HG丸ｺﾞｼｯｸM-PRO" panose="020F0600000000000000" pitchFamily="50" charset="-128"/>
              </a:rPr>
              <a:t>・私たちが主人公</a:t>
            </a:r>
          </a:p>
          <a:p>
            <a:endParaRPr lang="ja-JP" altLang="en-US" sz="5400" dirty="0">
              <a:latin typeface="ＭＳ 明朝" panose="02020609040205080304" pitchFamily="17" charset="-128"/>
              <a:ea typeface="ＭＳ 明朝" panose="02020609040205080304" pitchFamily="17" charset="-128"/>
            </a:endParaRPr>
          </a:p>
        </p:txBody>
      </p:sp>
      <p:sp>
        <p:nvSpPr>
          <p:cNvPr id="3" name="角丸四角形 2"/>
          <p:cNvSpPr/>
          <p:nvPr/>
        </p:nvSpPr>
        <p:spPr>
          <a:xfrm>
            <a:off x="1751681" y="3910987"/>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51681" y="5363393"/>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006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bwMode="auto">
          <a:xfrm>
            <a:off x="0" y="1620391"/>
            <a:ext cx="9144000"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次のキーワードは</a:t>
            </a:r>
            <a:endParaRPr lang="en-US" altLang="ja-JP" sz="7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民主主義</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432366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みんなが出し合う</a:t>
            </a:r>
          </a:p>
        </p:txBody>
      </p:sp>
      <p:grpSp>
        <p:nvGrpSpPr>
          <p:cNvPr id="58" name="グループ化 57"/>
          <p:cNvGrpSpPr/>
          <p:nvPr/>
        </p:nvGrpSpPr>
        <p:grpSpPr>
          <a:xfrm>
            <a:off x="331777" y="2713072"/>
            <a:ext cx="3566422" cy="2870770"/>
            <a:chOff x="331777" y="2713072"/>
            <a:chExt cx="3566422" cy="2870770"/>
          </a:xfrm>
        </p:grpSpPr>
        <p:grpSp>
          <p:nvGrpSpPr>
            <p:cNvPr id="6" name="グループ化 5"/>
            <p:cNvGrpSpPr/>
            <p:nvPr/>
          </p:nvGrpSpPr>
          <p:grpSpPr>
            <a:xfrm>
              <a:off x="331777" y="2713072"/>
              <a:ext cx="3566422" cy="2870770"/>
              <a:chOff x="-307047" y="2687273"/>
              <a:chExt cx="35664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07047" y="4089951"/>
                <a:ext cx="2852124"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700" dirty="0">
                    <a:solidFill>
                      <a:schemeClr val="tx1"/>
                    </a:solidFill>
                  </a:rPr>
                  <a:t>公平に集められているかな？</a:t>
                </a:r>
                <a:endParaRPr kumimoji="1" lang="en-US" altLang="ja-JP" sz="1700" dirty="0">
                  <a:solidFill>
                    <a:schemeClr val="tx1"/>
                  </a:solidFill>
                </a:endParaRPr>
              </a:p>
              <a:p>
                <a:pPr algn="ctr"/>
                <a:r>
                  <a:rPr kumimoji="1" lang="ja-JP" altLang="en-US" dirty="0">
                    <a:solidFill>
                      <a:schemeClr val="tx1"/>
                    </a:solidFill>
                  </a:rPr>
                  <a:t>有効に使われているかな？</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tx1"/>
                  </a:solidFill>
                </a:rPr>
                <a:t>関心・意見</a:t>
              </a:r>
              <a:endParaRPr kumimoji="1" lang="ja-JP" altLang="en-US" sz="2400" dirty="0">
                <a:solidFill>
                  <a:schemeClr val="tx1"/>
                </a:solidFill>
              </a:endParaRP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tx1"/>
                  </a:solidFill>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rPr>
                <a:t>日本国憲法</a:t>
              </a:r>
              <a:endParaRPr kumimoji="1" lang="ja-JP" altLang="en-US" sz="2800" dirty="0">
                <a:solidFill>
                  <a:schemeClr val="tx1"/>
                </a:solidFill>
              </a:endParaRP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009E1E"/>
                  </a:solidFill>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ルール</a:t>
            </a:r>
            <a:r>
              <a:rPr kumimoji="1" lang="ja-JP" altLang="en-US" sz="2000" dirty="0">
                <a:solidFill>
                  <a:schemeClr val="tx1"/>
                </a:solidFill>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私たち</a:t>
            </a:r>
          </a:p>
        </p:txBody>
      </p:sp>
      <p:sp>
        <p:nvSpPr>
          <p:cNvPr id="8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税を通して民主主義を考える</a:t>
            </a:r>
          </a:p>
        </p:txBody>
      </p:sp>
    </p:spTree>
    <p:extLst>
      <p:ext uri="{BB962C8B-B14F-4D97-AF65-F5344CB8AC3E}">
        <p14:creationId xmlns:p14="http://schemas.microsoft.com/office/powerpoint/2010/main" val="408107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P spid="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方向矢印 3"/>
          <p:cNvSpPr/>
          <p:nvPr/>
        </p:nvSpPr>
        <p:spPr>
          <a:xfrm rot="8239113">
            <a:off x="2089922" y="3157943"/>
            <a:ext cx="1909948" cy="2006792"/>
          </a:xfrm>
          <a:prstGeom prst="leftUpArrow">
            <a:avLst>
              <a:gd name="adj1" fmla="val 10502"/>
              <a:gd name="adj2" fmla="val 21403"/>
              <a:gd name="adj3" fmla="val 2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728251" y="3211614"/>
            <a:ext cx="1731564"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自分で申告</a:t>
            </a:r>
          </a:p>
        </p:txBody>
      </p:sp>
      <p:pic>
        <p:nvPicPr>
          <p:cNvPr id="1026" name="Picture 2" descr="米農家のイラスト（農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9" y="2776310"/>
            <a:ext cx="2408837" cy="24088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946206" y="5155210"/>
            <a:ext cx="1112805"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納税者</a:t>
            </a:r>
          </a:p>
        </p:txBody>
      </p:sp>
      <p:sp>
        <p:nvSpPr>
          <p:cNvPr id="15" name="タイトル 1"/>
          <p:cNvSpPr txBox="1">
            <a:spLocks/>
          </p:cNvSpPr>
          <p:nvPr/>
        </p:nvSpPr>
        <p:spPr bwMode="auto">
          <a:xfrm>
            <a:off x="0" y="-9428"/>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申告納税制度</a:t>
            </a:r>
          </a:p>
        </p:txBody>
      </p:sp>
      <p:pic>
        <p:nvPicPr>
          <p:cNvPr id="3" name="図 2">
            <a:extLst>
              <a:ext uri="{FF2B5EF4-FFF2-40B4-BE49-F238E27FC236}">
                <a16:creationId xmlns:a16="http://schemas.microsoft.com/office/drawing/2014/main" id="{B9C9EA50-2CD7-4994-BD0A-25ACBCBE0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04" y="4041842"/>
            <a:ext cx="2340830" cy="2182824"/>
          </a:xfrm>
          <a:prstGeom prst="rect">
            <a:avLst/>
          </a:prstGeom>
        </p:spPr>
      </p:pic>
      <p:pic>
        <p:nvPicPr>
          <p:cNvPr id="7" name="図 6">
            <a:extLst>
              <a:ext uri="{FF2B5EF4-FFF2-40B4-BE49-F238E27FC236}">
                <a16:creationId xmlns:a16="http://schemas.microsoft.com/office/drawing/2014/main" id="{46436FFD-E76A-4C6F-B759-92D45F26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401" y="1125853"/>
            <a:ext cx="2222894" cy="2234064"/>
          </a:xfrm>
          <a:prstGeom prst="rect">
            <a:avLst/>
          </a:prstGeom>
        </p:spPr>
      </p:pic>
      <p:sp>
        <p:nvSpPr>
          <p:cNvPr id="20" name="正方形/長方形 19">
            <a:extLst>
              <a:ext uri="{FF2B5EF4-FFF2-40B4-BE49-F238E27FC236}">
                <a16:creationId xmlns:a16="http://schemas.microsoft.com/office/drawing/2014/main" id="{7AC99677-940D-46D6-A2AF-7BC457AFA89A}"/>
              </a:ext>
            </a:extLst>
          </p:cNvPr>
          <p:cNvSpPr/>
          <p:nvPr/>
        </p:nvSpPr>
        <p:spPr>
          <a:xfrm>
            <a:off x="3007097" y="6143481"/>
            <a:ext cx="3361024" cy="461665"/>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税理士に依頼して申告</a:t>
            </a:r>
          </a:p>
        </p:txBody>
      </p:sp>
      <p:sp>
        <p:nvSpPr>
          <p:cNvPr id="26" name="テキスト ボックス 22">
            <a:extLst>
              <a:ext uri="{FF2B5EF4-FFF2-40B4-BE49-F238E27FC236}">
                <a16:creationId xmlns:a16="http://schemas.microsoft.com/office/drawing/2014/main" id="{942C6D24-639C-4DA5-A631-0860C85BB6FE}"/>
              </a:ext>
            </a:extLst>
          </p:cNvPr>
          <p:cNvSpPr txBox="1">
            <a:spLocks noChangeArrowheads="1"/>
          </p:cNvSpPr>
          <p:nvPr/>
        </p:nvSpPr>
        <p:spPr bwMode="auto">
          <a:xfrm>
            <a:off x="7504553" y="5155209"/>
            <a:ext cx="1147264" cy="461665"/>
          </a:xfrm>
          <a:prstGeom prst="rect">
            <a:avLst/>
          </a:prstGeom>
          <a:noFill/>
          <a:ln w="9525">
            <a:noFill/>
            <a:miter lim="800000"/>
            <a:headEnd/>
            <a:tailEnd/>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税務署</a:t>
            </a:r>
          </a:p>
        </p:txBody>
      </p:sp>
      <p:sp>
        <p:nvSpPr>
          <p:cNvPr id="27" name="テキスト ボックス 26">
            <a:extLst>
              <a:ext uri="{FF2B5EF4-FFF2-40B4-BE49-F238E27FC236}">
                <a16:creationId xmlns:a16="http://schemas.microsoft.com/office/drawing/2014/main" id="{C94B17F3-EAF1-4ECA-BF0B-54BCF64A4A00}"/>
              </a:ext>
            </a:extLst>
          </p:cNvPr>
          <p:cNvSpPr txBox="1"/>
          <p:nvPr/>
        </p:nvSpPr>
        <p:spPr>
          <a:xfrm>
            <a:off x="6119358" y="3680675"/>
            <a:ext cx="545342" cy="954107"/>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税</a:t>
            </a:r>
          </a:p>
          <a:p>
            <a:r>
              <a:rPr kumimoji="1" lang="ja-JP" altLang="en-US" sz="2800" b="1" dirty="0">
                <a:latin typeface="HG丸ｺﾞｼｯｸM-PRO" panose="020F0600000000000000" pitchFamily="50" charset="-128"/>
                <a:ea typeface="HG丸ｺﾞｼｯｸM-PRO" panose="020F0600000000000000" pitchFamily="50" charset="-128"/>
              </a:rPr>
              <a:t>金</a:t>
            </a:r>
          </a:p>
        </p:txBody>
      </p:sp>
      <p:sp>
        <p:nvSpPr>
          <p:cNvPr id="28" name="右矢印 8">
            <a:extLst>
              <a:ext uri="{FF2B5EF4-FFF2-40B4-BE49-F238E27FC236}">
                <a16:creationId xmlns:a16="http://schemas.microsoft.com/office/drawing/2014/main" id="{E48CB5E4-E6D4-4E6C-88DF-9E030A36CD8B}"/>
              </a:ext>
            </a:extLst>
          </p:cNvPr>
          <p:cNvSpPr/>
          <p:nvPr/>
        </p:nvSpPr>
        <p:spPr>
          <a:xfrm>
            <a:off x="5474410" y="3786539"/>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右矢印 11">
            <a:extLst>
              <a:ext uri="{FF2B5EF4-FFF2-40B4-BE49-F238E27FC236}">
                <a16:creationId xmlns:a16="http://schemas.microsoft.com/office/drawing/2014/main" id="{154CD694-8107-41C8-AA62-CCB902D3A914}"/>
              </a:ext>
            </a:extLst>
          </p:cNvPr>
          <p:cNvSpPr/>
          <p:nvPr/>
        </p:nvSpPr>
        <p:spPr>
          <a:xfrm>
            <a:off x="6735392" y="3780668"/>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0" name="Picture 2">
            <a:extLst>
              <a:ext uri="{FF2B5EF4-FFF2-40B4-BE49-F238E27FC236}">
                <a16:creationId xmlns:a16="http://schemas.microsoft.com/office/drawing/2014/main" id="{9082E28B-A700-433B-B48F-4E1451821F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9731" y="2632528"/>
            <a:ext cx="2216908" cy="26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14" grpId="0"/>
      <p:bldP spid="20" grpId="0"/>
      <p:bldP spid="26" grpId="0"/>
      <p:bldP spid="27" grpId="0"/>
      <p:bldP spid="28"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68313" y="973962"/>
            <a:ext cx="8229600" cy="1854997"/>
          </a:xfrm>
        </p:spPr>
        <p:txBody>
          <a:bodyPr/>
          <a:lstStyle/>
          <a:p>
            <a:pPr eaLnBrk="1" hangingPunct="1"/>
            <a:r>
              <a:rPr lang="ja-JP" altLang="en-US" sz="11000" dirty="0">
                <a:latin typeface="ＭＳ ゴシック" panose="020B0609070205080204" pitchFamily="49" charset="-128"/>
                <a:ea typeface="ＭＳ ゴシック" panose="020B0609070205080204" pitchFamily="49" charset="-128"/>
              </a:rPr>
              <a:t>宿　題</a:t>
            </a:r>
          </a:p>
        </p:txBody>
      </p:sp>
      <p:sp>
        <p:nvSpPr>
          <p:cNvPr id="3" name="タイトル 1"/>
          <p:cNvSpPr txBox="1">
            <a:spLocks/>
          </p:cNvSpPr>
          <p:nvPr/>
        </p:nvSpPr>
        <p:spPr bwMode="auto">
          <a:xfrm>
            <a:off x="-197513" y="2548891"/>
            <a:ext cx="8895426" cy="2137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7200" dirty="0">
                <a:latin typeface="HG丸ｺﾞｼｯｸM-PRO" panose="020F0600000000000000" pitchFamily="50" charset="-128"/>
                <a:ea typeface="HG丸ｺﾞｼｯｸM-PRO" panose="020F0600000000000000" pitchFamily="50" charset="-128"/>
              </a:rPr>
              <a:t>・思　い　や　り</a:t>
            </a:r>
            <a:endParaRPr lang="ja-JP" altLang="en-US" sz="3200" dirty="0">
              <a:latin typeface="HG丸ｺﾞｼｯｸM-PRO" panose="020F0600000000000000" pitchFamily="50" charset="-128"/>
              <a:ea typeface="HG丸ｺﾞｼｯｸM-PRO" panose="020F0600000000000000" pitchFamily="50" charset="-128"/>
            </a:endParaRPr>
          </a:p>
          <a:p>
            <a:r>
              <a:rPr lang="ja-JP" altLang="en-US" sz="7200" dirty="0">
                <a:latin typeface="HG丸ｺﾞｼｯｸM-PRO" panose="020F0600000000000000" pitchFamily="50" charset="-128"/>
                <a:ea typeface="HG丸ｺﾞｼｯｸM-PRO" panose="020F0600000000000000" pitchFamily="50" charset="-128"/>
              </a:rPr>
              <a:t>・私たちが主人公</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4" name="Rectangle 2"/>
          <p:cNvSpPr txBox="1">
            <a:spLocks noChangeArrowheads="1"/>
          </p:cNvSpPr>
          <p:nvPr/>
        </p:nvSpPr>
        <p:spPr bwMode="auto">
          <a:xfrm>
            <a:off x="418641" y="4686301"/>
            <a:ext cx="8428195" cy="1193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ja-JP" altLang="en-US" sz="4000" dirty="0">
                <a:latin typeface="HG丸ｺﾞｼｯｸM-PRO" panose="020F0600000000000000" pitchFamily="50" charset="-128"/>
                <a:ea typeface="HG丸ｺﾞｼｯｸM-PRO" panose="020F0600000000000000" pitchFamily="50" charset="-128"/>
              </a:rPr>
              <a:t>期限：大人になるまで</a:t>
            </a:r>
          </a:p>
        </p:txBody>
      </p:sp>
      <p:sp>
        <p:nvSpPr>
          <p:cNvPr id="5" name="角丸四角形 4"/>
          <p:cNvSpPr/>
          <p:nvPr/>
        </p:nvSpPr>
        <p:spPr>
          <a:xfrm>
            <a:off x="1410153" y="3514375"/>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10153" y="4581186"/>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17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6" presetClass="entr" presetSubtype="26" fill="hold" grpId="0" nodeType="afterEffect">
                                  <p:stCondLst>
                                    <p:cond delay="500"/>
                                  </p:stCondLst>
                                  <p:childTnLst>
                                    <p:set>
                                      <p:cBhvr>
                                        <p:cTn id="16" dur="1" fill="hold">
                                          <p:stCondLst>
                                            <p:cond delay="0"/>
                                          </p:stCondLst>
                                        </p:cTn>
                                        <p:tgtEl>
                                          <p:spTgt spid="61441"/>
                                        </p:tgtEl>
                                        <p:attrNameLst>
                                          <p:attrName>style.visibility</p:attrName>
                                        </p:attrNameLst>
                                      </p:cBhvr>
                                      <p:to>
                                        <p:strVal val="visible"/>
                                      </p:to>
                                    </p:set>
                                    <p:animEffect transition="in" filter="barn(inHorizontal)">
                                      <p:cBhvr>
                                        <p:cTn id="17" dur="3000"/>
                                        <p:tgtEl>
                                          <p:spTgt spid="61441"/>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30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CAC4A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3" grpId="0"/>
      <p:bldP spid="4" grpId="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081097" y="1174593"/>
            <a:ext cx="2100063" cy="5607587"/>
          </a:xfrm>
          <a:prstGeom prst="ellipse">
            <a:avLst/>
          </a:prstGeom>
          <a:solidFill>
            <a:srgbClr val="EBFFEB"/>
          </a:solidFill>
          <a:ln>
            <a:solidFill>
              <a:srgbClr val="04B873"/>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601"/>
          <a:stretch/>
        </p:blipFill>
        <p:spPr bwMode="auto">
          <a:xfrm>
            <a:off x="5622448" y="1373188"/>
            <a:ext cx="1035110" cy="1255712"/>
          </a:xfrm>
          <a:prstGeom prst="rect">
            <a:avLst/>
          </a:prstGeom>
          <a:noFill/>
          <a:ln w="9525">
            <a:noFill/>
            <a:miter lim="800000"/>
            <a:headEnd/>
            <a:tailEnd/>
          </a:ln>
        </p:spPr>
      </p:pic>
      <p:pic>
        <p:nvPicPr>
          <p:cNvPr id="1434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1910" y="4952889"/>
            <a:ext cx="1239451" cy="1347228"/>
          </a:xfrm>
          <a:prstGeom prst="rect">
            <a:avLst/>
          </a:prstGeom>
          <a:noFill/>
          <a:ln w="9525">
            <a:noFill/>
            <a:miter lim="800000"/>
            <a:headEnd/>
            <a:tailEnd/>
          </a:ln>
        </p:spPr>
      </p:pic>
      <p:pic>
        <p:nvPicPr>
          <p:cNvPr id="14342" name="Picture 14" descr="パソコンを使うサラリーマンのイラスト"/>
          <p:cNvPicPr>
            <a:picLocks noChangeAspect="1" noChangeArrowheads="1"/>
          </p:cNvPicPr>
          <p:nvPr/>
        </p:nvPicPr>
        <p:blipFill>
          <a:blip r:embed="rId4"/>
          <a:srcRect/>
          <a:stretch>
            <a:fillRect/>
          </a:stretch>
        </p:blipFill>
        <p:spPr bwMode="auto">
          <a:xfrm>
            <a:off x="5690006" y="3235327"/>
            <a:ext cx="1173501" cy="1173501"/>
          </a:xfrm>
          <a:prstGeom prst="rect">
            <a:avLst/>
          </a:prstGeom>
          <a:noFill/>
          <a:ln w="9525">
            <a:noFill/>
            <a:miter lim="800000"/>
            <a:headEnd/>
            <a:tailEnd/>
          </a:ln>
        </p:spPr>
      </p:pic>
      <p:pic>
        <p:nvPicPr>
          <p:cNvPr id="1434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06664" y="3031215"/>
            <a:ext cx="1692420" cy="1731377"/>
          </a:xfrm>
          <a:prstGeom prst="rect">
            <a:avLst/>
          </a:prstGeom>
          <a:noFill/>
          <a:ln w="9525">
            <a:noFill/>
            <a:miter lim="800000"/>
            <a:headEnd/>
            <a:tailEnd/>
          </a:ln>
        </p:spPr>
      </p:pic>
      <p:pic>
        <p:nvPicPr>
          <p:cNvPr id="14346" name="Picture 6" descr="ビルのイラスト（建物）"/>
          <p:cNvPicPr>
            <a:picLocks noChangeAspect="1" noChangeArrowheads="1"/>
          </p:cNvPicPr>
          <p:nvPr/>
        </p:nvPicPr>
        <p:blipFill>
          <a:blip r:embed="rId6"/>
          <a:srcRect/>
          <a:stretch>
            <a:fillRect/>
          </a:stretch>
        </p:blipFill>
        <p:spPr bwMode="auto">
          <a:xfrm>
            <a:off x="1328412" y="1663547"/>
            <a:ext cx="1344090" cy="1186754"/>
          </a:xfrm>
          <a:prstGeom prst="rect">
            <a:avLst/>
          </a:prstGeom>
          <a:noFill/>
          <a:ln w="9525">
            <a:noFill/>
            <a:miter lim="800000"/>
            <a:headEnd/>
            <a:tailEnd/>
          </a:ln>
        </p:spPr>
      </p:pic>
      <p:sp>
        <p:nvSpPr>
          <p:cNvPr id="4" name="円形吹き出し 3"/>
          <p:cNvSpPr/>
          <p:nvPr/>
        </p:nvSpPr>
        <p:spPr>
          <a:xfrm>
            <a:off x="2538843" y="1586525"/>
            <a:ext cx="1043503" cy="783039"/>
          </a:xfrm>
          <a:prstGeom prst="wedgeEllipseCallout">
            <a:avLst>
              <a:gd name="adj1" fmla="val -38708"/>
              <a:gd name="adj2" fmla="val 522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a:spLocks noChangeArrowheads="1"/>
          </p:cNvSpPr>
          <p:nvPr/>
        </p:nvSpPr>
        <p:spPr bwMode="auto">
          <a:xfrm>
            <a:off x="2622014" y="165487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会社の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0" name="円形吹き出し 19"/>
          <p:cNvSpPr/>
          <p:nvPr/>
        </p:nvSpPr>
        <p:spPr>
          <a:xfrm>
            <a:off x="291440" y="1398181"/>
            <a:ext cx="1139438" cy="840360"/>
          </a:xfrm>
          <a:prstGeom prst="wedgeEllipseCallout">
            <a:avLst>
              <a:gd name="adj1" fmla="val 49815"/>
              <a:gd name="adj2" fmla="val 357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a:spLocks noChangeArrowheads="1"/>
          </p:cNvSpPr>
          <p:nvPr/>
        </p:nvSpPr>
        <p:spPr bwMode="auto">
          <a:xfrm>
            <a:off x="444689" y="148929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経営の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2" name="テキスト ボックス 21"/>
          <p:cNvSpPr txBox="1">
            <a:spLocks noChangeArrowheads="1"/>
          </p:cNvSpPr>
          <p:nvPr/>
        </p:nvSpPr>
        <p:spPr bwMode="auto">
          <a:xfrm>
            <a:off x="278960" y="3176113"/>
            <a:ext cx="962408" cy="646331"/>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個人の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3" name="円形吹き出し 22"/>
          <p:cNvSpPr/>
          <p:nvPr/>
        </p:nvSpPr>
        <p:spPr>
          <a:xfrm>
            <a:off x="193454" y="3003970"/>
            <a:ext cx="1133420" cy="874735"/>
          </a:xfrm>
          <a:prstGeom prst="wedgeEllipseCallout">
            <a:avLst>
              <a:gd name="adj1" fmla="val 28413"/>
              <a:gd name="adj2" fmla="val 641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4" name="円形吹き出し 23"/>
          <p:cNvSpPr/>
          <p:nvPr/>
        </p:nvSpPr>
        <p:spPr>
          <a:xfrm>
            <a:off x="222095" y="4686811"/>
            <a:ext cx="1449450" cy="838486"/>
          </a:xfrm>
          <a:prstGeom prst="wedgeEllipseCallout">
            <a:avLst>
              <a:gd name="adj1" fmla="val 15432"/>
              <a:gd name="adj2" fmla="val 6320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5" name="円形吹き出し 24"/>
          <p:cNvSpPr/>
          <p:nvPr/>
        </p:nvSpPr>
        <p:spPr>
          <a:xfrm>
            <a:off x="2538843" y="3031215"/>
            <a:ext cx="1142080" cy="936129"/>
          </a:xfrm>
          <a:prstGeom prst="wedgeEllipseCallout">
            <a:avLst>
              <a:gd name="adj1" fmla="val -28865"/>
              <a:gd name="adj2" fmla="val 6031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a:spLocks noChangeArrowheads="1"/>
          </p:cNvSpPr>
          <p:nvPr/>
        </p:nvSpPr>
        <p:spPr bwMode="auto">
          <a:xfrm>
            <a:off x="2671301" y="3195897"/>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資金の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7" name="テキスト ボックス 26"/>
          <p:cNvSpPr txBox="1">
            <a:spLocks noChangeArrowheads="1"/>
          </p:cNvSpPr>
          <p:nvPr/>
        </p:nvSpPr>
        <p:spPr bwMode="auto">
          <a:xfrm>
            <a:off x="167987" y="467169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税金</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かかるかな？</a:t>
            </a:r>
          </a:p>
        </p:txBody>
      </p:sp>
      <p:sp>
        <p:nvSpPr>
          <p:cNvPr id="28" name="テキスト ボックス 27"/>
          <p:cNvSpPr txBox="1">
            <a:spLocks noChangeArrowheads="1"/>
          </p:cNvSpPr>
          <p:nvPr/>
        </p:nvSpPr>
        <p:spPr bwMode="auto">
          <a:xfrm>
            <a:off x="2176883" y="469381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書類は</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どう書くの？</a:t>
            </a:r>
          </a:p>
        </p:txBody>
      </p:sp>
      <p:sp>
        <p:nvSpPr>
          <p:cNvPr id="31" name="円形吹き出し 30"/>
          <p:cNvSpPr/>
          <p:nvPr/>
        </p:nvSpPr>
        <p:spPr>
          <a:xfrm>
            <a:off x="2209934" y="4659610"/>
            <a:ext cx="1470935" cy="892889"/>
          </a:xfrm>
          <a:prstGeom prst="wedgeEllipseCallout">
            <a:avLst>
              <a:gd name="adj1" fmla="val -26220"/>
              <a:gd name="adj2" fmla="val 622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右中かっこ 5"/>
          <p:cNvSpPr/>
          <p:nvPr/>
        </p:nvSpPr>
        <p:spPr>
          <a:xfrm>
            <a:off x="3658406" y="1311009"/>
            <a:ext cx="241563" cy="5267354"/>
          </a:xfrm>
          <a:prstGeom prst="rightBrace">
            <a:avLst>
              <a:gd name="adj1" fmla="val 324744"/>
              <a:gd name="adj2" fmla="val 50662"/>
            </a:avLst>
          </a:prstGeom>
          <a:ln w="28575">
            <a:solidFill>
              <a:srgbClr val="04B87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08582" y="1978045"/>
            <a:ext cx="753830" cy="990791"/>
          </a:xfrm>
          <a:prstGeom prst="rect">
            <a:avLst/>
          </a:prstGeom>
          <a:noFill/>
          <a:ln w="9525">
            <a:noFill/>
            <a:miter lim="800000"/>
            <a:headEnd/>
            <a:tailEnd/>
          </a:ln>
        </p:spPr>
      </p:pic>
      <p:sp>
        <p:nvSpPr>
          <p:cNvPr id="3" name="テキスト ボックス 2"/>
          <p:cNvSpPr txBox="1">
            <a:spLocks noChangeArrowheads="1"/>
          </p:cNvSpPr>
          <p:nvPr/>
        </p:nvSpPr>
        <p:spPr bwMode="auto">
          <a:xfrm>
            <a:off x="5793415" y="2540192"/>
            <a:ext cx="700087"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相談</a:t>
            </a:r>
          </a:p>
        </p:txBody>
      </p:sp>
      <p:sp>
        <p:nvSpPr>
          <p:cNvPr id="33" name="テキスト ボックス 32"/>
          <p:cNvSpPr txBox="1">
            <a:spLocks noChangeArrowheads="1"/>
          </p:cNvSpPr>
          <p:nvPr/>
        </p:nvSpPr>
        <p:spPr bwMode="auto">
          <a:xfrm>
            <a:off x="5622448" y="4294371"/>
            <a:ext cx="1217612"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書類作成</a:t>
            </a:r>
          </a:p>
        </p:txBody>
      </p:sp>
      <p:sp>
        <p:nvSpPr>
          <p:cNvPr id="35" name="テキスト ボックス 34"/>
          <p:cNvSpPr txBox="1">
            <a:spLocks noChangeArrowheads="1"/>
          </p:cNvSpPr>
          <p:nvPr/>
        </p:nvSpPr>
        <p:spPr bwMode="auto">
          <a:xfrm>
            <a:off x="5831592" y="6189947"/>
            <a:ext cx="700088" cy="401637"/>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代理</a:t>
            </a:r>
          </a:p>
        </p:txBody>
      </p:sp>
      <p:sp>
        <p:nvSpPr>
          <p:cNvPr id="36" name="テキスト ボックス 35"/>
          <p:cNvSpPr txBox="1">
            <a:spLocks noChangeArrowheads="1"/>
          </p:cNvSpPr>
          <p:nvPr/>
        </p:nvSpPr>
        <p:spPr bwMode="auto">
          <a:xfrm>
            <a:off x="4221161" y="4694421"/>
            <a:ext cx="701675"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信頼</a:t>
            </a:r>
          </a:p>
        </p:txBody>
      </p:sp>
      <p:sp>
        <p:nvSpPr>
          <p:cNvPr id="3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税理士の仕事</a:t>
            </a:r>
          </a:p>
        </p:txBody>
      </p:sp>
      <p:pic>
        <p:nvPicPr>
          <p:cNvPr id="14350" name="Picture 2" descr="仲の良い老夫婦のイラスト"/>
          <p:cNvPicPr>
            <a:picLocks noChangeAspect="1" noChangeArrowheads="1"/>
          </p:cNvPicPr>
          <p:nvPr/>
        </p:nvPicPr>
        <p:blipFill>
          <a:blip r:embed="rId8"/>
          <a:srcRect/>
          <a:stretch>
            <a:fillRect/>
          </a:stretch>
        </p:blipFill>
        <p:spPr bwMode="auto">
          <a:xfrm>
            <a:off x="1321852" y="5145380"/>
            <a:ext cx="1245385" cy="1245386"/>
          </a:xfrm>
          <a:prstGeom prst="rect">
            <a:avLst/>
          </a:prstGeom>
          <a:noFill/>
          <a:ln w="9525">
            <a:noFill/>
            <a:miter lim="800000"/>
            <a:headEnd/>
            <a:tailEnd/>
          </a:ln>
        </p:spPr>
      </p:pic>
      <p:pic>
        <p:nvPicPr>
          <p:cNvPr id="14347" name="Picture 10" descr="花屋のイラスト（建物）"/>
          <p:cNvPicPr>
            <a:picLocks noChangeAspect="1" noChangeArrowheads="1"/>
          </p:cNvPicPr>
          <p:nvPr/>
        </p:nvPicPr>
        <p:blipFill>
          <a:blip r:embed="rId9"/>
          <a:srcRect/>
          <a:stretch>
            <a:fillRect/>
          </a:stretch>
        </p:blipFill>
        <p:spPr bwMode="auto">
          <a:xfrm>
            <a:off x="1321852" y="3278494"/>
            <a:ext cx="1300162" cy="1298575"/>
          </a:xfrm>
          <a:prstGeom prst="rect">
            <a:avLst/>
          </a:prstGeom>
          <a:noFill/>
          <a:ln w="9525">
            <a:noFill/>
            <a:miter lim="800000"/>
            <a:headEnd/>
            <a:tailEnd/>
          </a:ln>
        </p:spPr>
      </p:pic>
      <p:pic>
        <p:nvPicPr>
          <p:cNvPr id="1434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60528" y="3680263"/>
            <a:ext cx="614200" cy="1039062"/>
          </a:xfrm>
          <a:prstGeom prst="rect">
            <a:avLst/>
          </a:prstGeom>
          <a:noFill/>
          <a:ln w="9525">
            <a:noFill/>
            <a:miter lim="800000"/>
            <a:headEnd/>
            <a:tailEnd/>
          </a:ln>
        </p:spPr>
      </p:pic>
      <p:pic>
        <p:nvPicPr>
          <p:cNvPr id="14341" name="Picture 1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82347" y="2382038"/>
            <a:ext cx="1941060" cy="2411255"/>
          </a:xfrm>
          <a:prstGeom prst="rect">
            <a:avLst/>
          </a:prstGeom>
          <a:noFill/>
          <a:ln w="9525">
            <a:noFill/>
            <a:miter lim="800000"/>
            <a:headEnd/>
            <a:tailEnd/>
          </a:ln>
        </p:spPr>
      </p:pic>
      <p:sp>
        <p:nvSpPr>
          <p:cNvPr id="18" name="右矢印 17"/>
          <p:cNvSpPr/>
          <p:nvPr/>
        </p:nvSpPr>
        <p:spPr>
          <a:xfrm>
            <a:off x="7219307" y="3606522"/>
            <a:ext cx="426400" cy="642518"/>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63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500"/>
                                        <p:tgtEl>
                                          <p:spTgt spid="1434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Effect transition="in" filter="fade">
                                      <p:cBhvr>
                                        <p:cTn id="28" dur="500"/>
                                        <p:tgtEl>
                                          <p:spTgt spid="14347"/>
                                        </p:tgtEl>
                                      </p:cBhvr>
                                    </p:animEffect>
                                  </p:childTnLst>
                                </p:cTn>
                              </p:par>
                              <p:par>
                                <p:cTn id="29" presetID="10" presetClass="entr" presetSubtype="0" fill="hold" nodeType="with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fade">
                                      <p:cBhvr>
                                        <p:cTn id="31" dur="500"/>
                                        <p:tgtEl>
                                          <p:spTgt spid="1434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350"/>
                                        </p:tgtEl>
                                        <p:attrNameLst>
                                          <p:attrName>style.visibility</p:attrName>
                                        </p:attrNameLst>
                                      </p:cBhvr>
                                      <p:to>
                                        <p:strVal val="visible"/>
                                      </p:to>
                                    </p:set>
                                    <p:animEffect transition="in" filter="fade">
                                      <p:cBhvr>
                                        <p:cTn id="49" dur="500"/>
                                        <p:tgtEl>
                                          <p:spTgt spid="1435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500"/>
                                        <p:tgtEl>
                                          <p:spTgt spid="6"/>
                                        </p:tgtEl>
                                      </p:cBhvr>
                                    </p:animEffect>
                                  </p:childTnLst>
                                </p:cTn>
                              </p:par>
                              <p:par>
                                <p:cTn id="69" presetID="16" presetClass="entr" presetSubtype="21" fill="hold" nodeType="withEffect">
                                  <p:stCondLst>
                                    <p:cond delay="0"/>
                                  </p:stCondLst>
                                  <p:childTnLst>
                                    <p:set>
                                      <p:cBhvr>
                                        <p:cTn id="70" dur="1" fill="hold">
                                          <p:stCondLst>
                                            <p:cond delay="0"/>
                                          </p:stCondLst>
                                        </p:cTn>
                                        <p:tgtEl>
                                          <p:spTgt spid="14341"/>
                                        </p:tgtEl>
                                        <p:attrNameLst>
                                          <p:attrName>style.visibility</p:attrName>
                                        </p:attrNameLst>
                                      </p:cBhvr>
                                      <p:to>
                                        <p:strVal val="visible"/>
                                      </p:to>
                                    </p:set>
                                    <p:animEffect transition="in" filter="barn(inVertical)">
                                      <p:cBhvr>
                                        <p:cTn id="71" dur="500"/>
                                        <p:tgtEl>
                                          <p:spTgt spid="143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500"/>
                            </p:stCondLst>
                            <p:childTnLst>
                              <p:par>
                                <p:cTn id="81" presetID="42" presetClass="entr" presetSubtype="0" fill="hold" nodeType="afterEffect">
                                  <p:stCondLst>
                                    <p:cond delay="0"/>
                                  </p:stCondLst>
                                  <p:childTnLst>
                                    <p:set>
                                      <p:cBhvr>
                                        <p:cTn id="82" dur="1" fill="hold">
                                          <p:stCondLst>
                                            <p:cond delay="0"/>
                                          </p:stCondLst>
                                        </p:cTn>
                                        <p:tgtEl>
                                          <p:spTgt spid="14338"/>
                                        </p:tgtEl>
                                        <p:attrNameLst>
                                          <p:attrName>style.visibility</p:attrName>
                                        </p:attrNameLst>
                                      </p:cBhvr>
                                      <p:to>
                                        <p:strVal val="visible"/>
                                      </p:to>
                                    </p:set>
                                    <p:animEffect transition="in" filter="fade">
                                      <p:cBhvr>
                                        <p:cTn id="83" dur="1000"/>
                                        <p:tgtEl>
                                          <p:spTgt spid="14338"/>
                                        </p:tgtEl>
                                      </p:cBhvr>
                                    </p:animEffect>
                                    <p:anim calcmode="lin" valueType="num">
                                      <p:cBhvr>
                                        <p:cTn id="84" dur="1000" fill="hold"/>
                                        <p:tgtEl>
                                          <p:spTgt spid="14338"/>
                                        </p:tgtEl>
                                        <p:attrNameLst>
                                          <p:attrName>ppt_x</p:attrName>
                                        </p:attrNameLst>
                                      </p:cBhvr>
                                      <p:tavLst>
                                        <p:tav tm="0">
                                          <p:val>
                                            <p:strVal val="#ppt_x"/>
                                          </p:val>
                                        </p:tav>
                                        <p:tav tm="100000">
                                          <p:val>
                                            <p:strVal val="#ppt_x"/>
                                          </p:val>
                                        </p:tav>
                                      </p:tavLst>
                                    </p:anim>
                                    <p:anim calcmode="lin" valueType="num">
                                      <p:cBhvr>
                                        <p:cTn id="85" dur="1000" fill="hold"/>
                                        <p:tgtEl>
                                          <p:spTgt spid="143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4342"/>
                                        </p:tgtEl>
                                        <p:attrNameLst>
                                          <p:attrName>style.visibility</p:attrName>
                                        </p:attrNameLst>
                                      </p:cBhvr>
                                      <p:to>
                                        <p:strVal val="visible"/>
                                      </p:to>
                                    </p:set>
                                    <p:animEffect transition="in" filter="fade">
                                      <p:cBhvr>
                                        <p:cTn id="95" dur="1000"/>
                                        <p:tgtEl>
                                          <p:spTgt spid="14342"/>
                                        </p:tgtEl>
                                      </p:cBhvr>
                                    </p:animEffect>
                                    <p:anim calcmode="lin" valueType="num">
                                      <p:cBhvr>
                                        <p:cTn id="96" dur="1000" fill="hold"/>
                                        <p:tgtEl>
                                          <p:spTgt spid="14342"/>
                                        </p:tgtEl>
                                        <p:attrNameLst>
                                          <p:attrName>ppt_x</p:attrName>
                                        </p:attrNameLst>
                                      </p:cBhvr>
                                      <p:tavLst>
                                        <p:tav tm="0">
                                          <p:val>
                                            <p:strVal val="#ppt_x"/>
                                          </p:val>
                                        </p:tav>
                                        <p:tav tm="100000">
                                          <p:val>
                                            <p:strVal val="#ppt_x"/>
                                          </p:val>
                                        </p:tav>
                                      </p:tavLst>
                                    </p:anim>
                                    <p:anim calcmode="lin" valueType="num">
                                      <p:cBhvr>
                                        <p:cTn id="97" dur="1000" fill="hold"/>
                                        <p:tgtEl>
                                          <p:spTgt spid="143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4340"/>
                                        </p:tgtEl>
                                        <p:attrNameLst>
                                          <p:attrName>style.visibility</p:attrName>
                                        </p:attrNameLst>
                                      </p:cBhvr>
                                      <p:to>
                                        <p:strVal val="visible"/>
                                      </p:to>
                                    </p:set>
                                    <p:animEffect transition="in" filter="fade">
                                      <p:cBhvr>
                                        <p:cTn id="107" dur="1000"/>
                                        <p:tgtEl>
                                          <p:spTgt spid="14340"/>
                                        </p:tgtEl>
                                      </p:cBhvr>
                                    </p:animEffect>
                                    <p:anim calcmode="lin" valueType="num">
                                      <p:cBhvr>
                                        <p:cTn id="108" dur="1000" fill="hold"/>
                                        <p:tgtEl>
                                          <p:spTgt spid="14340"/>
                                        </p:tgtEl>
                                        <p:attrNameLst>
                                          <p:attrName>ppt_x</p:attrName>
                                        </p:attrNameLst>
                                      </p:cBhvr>
                                      <p:tavLst>
                                        <p:tav tm="0">
                                          <p:val>
                                            <p:strVal val="#ppt_x"/>
                                          </p:val>
                                        </p:tav>
                                        <p:tav tm="100000">
                                          <p:val>
                                            <p:strVal val="#ppt_x"/>
                                          </p:val>
                                        </p:tav>
                                      </p:tavLst>
                                    </p:anim>
                                    <p:anim calcmode="lin" valueType="num">
                                      <p:cBhvr>
                                        <p:cTn id="109" dur="1000" fill="hold"/>
                                        <p:tgtEl>
                                          <p:spTgt spid="143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randombar(horizontal)">
                                      <p:cBhvr>
                                        <p:cTn id="119" dur="5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14343"/>
                                        </p:tgtEl>
                                        <p:attrNameLst>
                                          <p:attrName>style.visibility</p:attrName>
                                        </p:attrNameLst>
                                      </p:cBhvr>
                                      <p:to>
                                        <p:strVal val="visible"/>
                                      </p:to>
                                    </p:set>
                                    <p:animEffect transition="in" filter="fade">
                                      <p:cBhvr>
                                        <p:cTn id="12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20" grpId="0" animBg="1"/>
      <p:bldP spid="21" grpId="0"/>
      <p:bldP spid="22" grpId="0"/>
      <p:bldP spid="23" grpId="0" animBg="1"/>
      <p:bldP spid="24" grpId="0" animBg="1"/>
      <p:bldP spid="25" grpId="0" animBg="1"/>
      <p:bldP spid="26" grpId="0"/>
      <p:bldP spid="27" grpId="0"/>
      <p:bldP spid="28" grpId="0"/>
      <p:bldP spid="31" grpId="0" animBg="1"/>
      <p:bldP spid="6" grpId="0" animBg="1"/>
      <p:bldP spid="3" grpId="0"/>
      <p:bldP spid="33" grpId="0"/>
      <p:bldP spid="35" grpId="0"/>
      <p:bldP spid="36"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11134810" y="4309035"/>
              <a:ext cx="95766" cy="93624"/>
            </a:xfrm>
            <a:prstGeom prst="rect">
              <a:avLst/>
            </a:prstGeom>
          </p:spPr>
        </p:pic>
        <p:pic>
          <p:nvPicPr>
            <p:cNvPr id="13" name="図 12"/>
            <p:cNvPicPr>
              <a:picLocks noChangeAspect="1"/>
            </p:cNvPicPr>
            <p:nvPr/>
          </p:nvPicPr>
          <p:blipFill>
            <a:blip r:embed="rId4"/>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5"/>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0" y="-1"/>
            <a:ext cx="9143999" cy="1156771"/>
          </a:xfrm>
        </p:spPr>
        <p:txBody>
          <a:bodyPr/>
          <a:lstStyle/>
          <a:p>
            <a:r>
              <a:rPr lang="ja-JP" altLang="en-US" dirty="0">
                <a:latin typeface="ＭＳ ゴシック" panose="020B0609070205080204" pitchFamily="49" charset="-128"/>
                <a:ea typeface="ＭＳ ゴシック" panose="020B0609070205080204" pitchFamily="49" charset="-128"/>
              </a:rPr>
              <a:t>税金はなぜ必要なの？</a:t>
            </a:r>
          </a:p>
        </p:txBody>
      </p:sp>
      <p:sp>
        <p:nvSpPr>
          <p:cNvPr id="14340" name="テキスト ボックス 6"/>
          <p:cNvSpPr txBox="1">
            <a:spLocks noChangeArrowheads="1"/>
          </p:cNvSpPr>
          <p:nvPr/>
        </p:nvSpPr>
        <p:spPr bwMode="auto">
          <a:xfrm>
            <a:off x="573793" y="1642353"/>
            <a:ext cx="3583458" cy="1631216"/>
          </a:xfrm>
          <a:prstGeom prst="rect">
            <a:avLst/>
          </a:prstGeom>
          <a:noFill/>
          <a:ln w="9525">
            <a:noFill/>
            <a:miter lim="800000"/>
            <a:headEnd/>
            <a:tailEnd/>
          </a:ln>
        </p:spPr>
        <p:txBody>
          <a:bodyPr wrap="square">
            <a:spAutoFit/>
          </a:bodyPr>
          <a:lstStyle/>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なくても困らないし、</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使えるお金が増えるから</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ない方がいいと思う。</a:t>
            </a:r>
          </a:p>
        </p:txBody>
      </p:sp>
      <p:pic>
        <p:nvPicPr>
          <p:cNvPr id="1032" name="Picture 8" descr="困った女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582" y="3598572"/>
            <a:ext cx="2592553" cy="308637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387276" y="1322024"/>
            <a:ext cx="4024086" cy="2225023"/>
          </a:xfrm>
          <a:prstGeom prst="wedgeEllipseCallout">
            <a:avLst>
              <a:gd name="adj1" fmla="val -9183"/>
              <a:gd name="adj2" fmla="val 62853"/>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2" name="円形吹き出し 11"/>
          <p:cNvSpPr/>
          <p:nvPr/>
        </p:nvSpPr>
        <p:spPr>
          <a:xfrm>
            <a:off x="5030268" y="1486264"/>
            <a:ext cx="3739162" cy="2104851"/>
          </a:xfrm>
          <a:prstGeom prst="wedgeEllipseCallout">
            <a:avLst>
              <a:gd name="adj1" fmla="val 12908"/>
              <a:gd name="adj2" fmla="val 57535"/>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 y="3655444"/>
            <a:ext cx="2363239" cy="297262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
          <p:cNvSpPr txBox="1">
            <a:spLocks noChangeArrowheads="1"/>
          </p:cNvSpPr>
          <p:nvPr/>
        </p:nvSpPr>
        <p:spPr bwMode="auto">
          <a:xfrm>
            <a:off x="5290490" y="1916490"/>
            <a:ext cx="3401822" cy="1361911"/>
          </a:xfrm>
          <a:prstGeom prst="rect">
            <a:avLst/>
          </a:prstGeom>
          <a:noFill/>
          <a:ln w="9525">
            <a:noFill/>
            <a:miter lim="800000"/>
            <a:headEnd/>
            <a:tailEnd/>
          </a:ln>
        </p:spPr>
        <p:txBody>
          <a:bodyPr wrap="square">
            <a:spAutoFit/>
          </a:bodyPr>
          <a:lstStyle/>
          <a:p>
            <a:pPr fontAlgn="base">
              <a:lnSpc>
                <a:spcPts val="33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もしなかったら、困ることが出てくるんじゃないかしら？</a:t>
            </a:r>
          </a:p>
        </p:txBody>
      </p:sp>
      <p:grpSp>
        <p:nvGrpSpPr>
          <p:cNvPr id="4" name="グループ化 3"/>
          <p:cNvGrpSpPr/>
          <p:nvPr/>
        </p:nvGrpSpPr>
        <p:grpSpPr>
          <a:xfrm>
            <a:off x="2608600" y="4444655"/>
            <a:ext cx="4843333" cy="1394205"/>
            <a:chOff x="2637120" y="4391589"/>
            <a:chExt cx="4843333" cy="1394205"/>
          </a:xfrm>
        </p:grpSpPr>
        <p:sp>
          <p:nvSpPr>
            <p:cNvPr id="11" name="テキスト ボックス 6"/>
            <p:cNvSpPr txBox="1">
              <a:spLocks noChangeArrowheads="1"/>
            </p:cNvSpPr>
            <p:nvPr/>
          </p:nvSpPr>
          <p:spPr bwMode="auto">
            <a:xfrm>
              <a:off x="2637120" y="4391589"/>
              <a:ext cx="4843333" cy="1372171"/>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税金は、何に</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fontAlgn="base">
                <a:lnSpc>
                  <a:spcPts val="35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使われてるのかな？</a:t>
              </a:r>
            </a:p>
          </p:txBody>
        </p:sp>
        <p:grpSp>
          <p:nvGrpSpPr>
            <p:cNvPr id="3" name="グループ化 2"/>
            <p:cNvGrpSpPr/>
            <p:nvPr/>
          </p:nvGrpSpPr>
          <p:grpSpPr>
            <a:xfrm>
              <a:off x="2637120" y="5069400"/>
              <a:ext cx="4262729" cy="716394"/>
              <a:chOff x="2637120" y="5069400"/>
              <a:chExt cx="4262729" cy="716394"/>
            </a:xfrm>
          </p:grpSpPr>
          <p:sp>
            <p:nvSpPr>
              <p:cNvPr id="13" name="角丸四角形 12"/>
              <p:cNvSpPr/>
              <p:nvPr/>
            </p:nvSpPr>
            <p:spPr>
              <a:xfrm>
                <a:off x="2637120" y="5069400"/>
                <a:ext cx="2988000"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663251" y="5641794"/>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912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20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2000"/>
                                        <p:tgtEl>
                                          <p:spTgt spid="1434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2000"/>
                                        <p:tgtEl>
                                          <p:spTgt spid="1434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20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グループ化 25603"/>
          <p:cNvGrpSpPr/>
          <p:nvPr/>
        </p:nvGrpSpPr>
        <p:grpSpPr>
          <a:xfrm>
            <a:off x="6740332" y="4462699"/>
            <a:ext cx="2135455" cy="2135455"/>
            <a:chOff x="6537960" y="4566751"/>
            <a:chExt cx="2135455" cy="2135455"/>
          </a:xfrm>
        </p:grpSpPr>
        <p:sp>
          <p:nvSpPr>
            <p:cNvPr id="3" name="円/楕円 2"/>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9"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7" name="グループ化 6"/>
          <p:cNvGrpSpPr/>
          <p:nvPr/>
        </p:nvGrpSpPr>
        <p:grpSpPr>
          <a:xfrm>
            <a:off x="3504271" y="1184341"/>
            <a:ext cx="2135455" cy="2135455"/>
            <a:chOff x="3357240" y="1039591"/>
            <a:chExt cx="2135455" cy="2135455"/>
          </a:xfrm>
        </p:grpSpPr>
        <p:sp>
          <p:nvSpPr>
            <p:cNvPr id="29" name="円/楕円 28"/>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25600" name="グループ化 25599"/>
          <p:cNvGrpSpPr/>
          <p:nvPr/>
        </p:nvGrpSpPr>
        <p:grpSpPr>
          <a:xfrm>
            <a:off x="1906584" y="2846596"/>
            <a:ext cx="2135455" cy="2135455"/>
            <a:chOff x="1895694" y="2826269"/>
            <a:chExt cx="2135455" cy="2135455"/>
          </a:xfrm>
        </p:grpSpPr>
        <p:sp>
          <p:nvSpPr>
            <p:cNvPr id="30" name="円/楕円 29"/>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13"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25602" name="グループ化 25601"/>
          <p:cNvGrpSpPr/>
          <p:nvPr/>
        </p:nvGrpSpPr>
        <p:grpSpPr>
          <a:xfrm>
            <a:off x="281963" y="4462699"/>
            <a:ext cx="2135455" cy="2135455"/>
            <a:chOff x="270755" y="4426669"/>
            <a:chExt cx="2135455" cy="2135455"/>
          </a:xfrm>
        </p:grpSpPr>
        <p:sp>
          <p:nvSpPr>
            <p:cNvPr id="31" name="円/楕円 30"/>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1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5603" name="グループ化 25602"/>
          <p:cNvGrpSpPr/>
          <p:nvPr/>
        </p:nvGrpSpPr>
        <p:grpSpPr>
          <a:xfrm>
            <a:off x="3548339" y="4462699"/>
            <a:ext cx="2135455" cy="2135455"/>
            <a:chOff x="3622698" y="4562225"/>
            <a:chExt cx="2135455" cy="2135455"/>
          </a:xfrm>
        </p:grpSpPr>
        <p:sp>
          <p:nvSpPr>
            <p:cNvPr id="25" name="円/楕円 24"/>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17"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4" name="グループ化 3"/>
          <p:cNvGrpSpPr/>
          <p:nvPr/>
        </p:nvGrpSpPr>
        <p:grpSpPr>
          <a:xfrm>
            <a:off x="281963" y="1184341"/>
            <a:ext cx="2135455" cy="2135455"/>
            <a:chOff x="360402" y="1061625"/>
            <a:chExt cx="2135455" cy="2135455"/>
          </a:xfrm>
        </p:grpSpPr>
        <p:sp>
          <p:nvSpPr>
            <p:cNvPr id="28" name="円/楕円 27"/>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20"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11" name="グループ化 10"/>
          <p:cNvGrpSpPr/>
          <p:nvPr/>
        </p:nvGrpSpPr>
        <p:grpSpPr>
          <a:xfrm>
            <a:off x="6751418" y="1184340"/>
            <a:ext cx="2135455" cy="2135455"/>
            <a:chOff x="6497491" y="995523"/>
            <a:chExt cx="2135455" cy="2135455"/>
          </a:xfrm>
        </p:grpSpPr>
        <p:sp>
          <p:nvSpPr>
            <p:cNvPr id="26" name="円/楕円 25"/>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14" name="グループ化 13"/>
          <p:cNvGrpSpPr/>
          <p:nvPr/>
        </p:nvGrpSpPr>
        <p:grpSpPr>
          <a:xfrm>
            <a:off x="5162666" y="2846596"/>
            <a:ext cx="2135455" cy="2135455"/>
            <a:chOff x="4954292" y="2791127"/>
            <a:chExt cx="2135455" cy="2135455"/>
          </a:xfrm>
        </p:grpSpPr>
        <p:sp>
          <p:nvSpPr>
            <p:cNvPr id="27" name="円/楕円 26"/>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23"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税金はこんなところに使われている</a:t>
            </a:r>
          </a:p>
        </p:txBody>
      </p:sp>
    </p:spTree>
    <p:extLst>
      <p:ext uri="{BB962C8B-B14F-4D97-AF65-F5344CB8AC3E}">
        <p14:creationId xmlns:p14="http://schemas.microsoft.com/office/powerpoint/2010/main" val="4187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0"/>
                                        </p:tgtEl>
                                        <p:attrNameLst>
                                          <p:attrName>style.visibility</p:attrName>
                                        </p:attrNameLst>
                                      </p:cBhvr>
                                      <p:to>
                                        <p:strVal val="visible"/>
                                      </p:to>
                                    </p:set>
                                    <p:animEffect transition="in" filter="fade">
                                      <p:cBhvr>
                                        <p:cTn id="12" dur="500"/>
                                        <p:tgtEl>
                                          <p:spTgt spid="256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Effect transition="in" filter="fade">
                                      <p:cBhvr>
                                        <p:cTn id="32" dur="500"/>
                                        <p:tgtEl>
                                          <p:spTgt spid="256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fade">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何のために</a:t>
            </a:r>
          </a:p>
        </p:txBody>
      </p:sp>
      <p:grpSp>
        <p:nvGrpSpPr>
          <p:cNvPr id="30" name="グループ化 29"/>
          <p:cNvGrpSpPr/>
          <p:nvPr/>
        </p:nvGrpSpPr>
        <p:grpSpPr>
          <a:xfrm>
            <a:off x="6740332" y="4462699"/>
            <a:ext cx="2135455" cy="2135455"/>
            <a:chOff x="6537960" y="4566751"/>
            <a:chExt cx="2135455" cy="2135455"/>
          </a:xfrm>
        </p:grpSpPr>
        <p:sp>
          <p:nvSpPr>
            <p:cNvPr id="31" name="円/楕円 30"/>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3"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4" name="グループ化 33"/>
          <p:cNvGrpSpPr/>
          <p:nvPr/>
        </p:nvGrpSpPr>
        <p:grpSpPr>
          <a:xfrm>
            <a:off x="3504271" y="1184341"/>
            <a:ext cx="2135455" cy="2135455"/>
            <a:chOff x="3357240" y="1039591"/>
            <a:chExt cx="2135455" cy="2135455"/>
          </a:xfrm>
        </p:grpSpPr>
        <p:sp>
          <p:nvSpPr>
            <p:cNvPr id="35" name="円/楕円 34"/>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37"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38" name="グループ化 37"/>
          <p:cNvGrpSpPr/>
          <p:nvPr/>
        </p:nvGrpSpPr>
        <p:grpSpPr>
          <a:xfrm>
            <a:off x="1906584" y="2846596"/>
            <a:ext cx="2135455" cy="2135455"/>
            <a:chOff x="1895694" y="2826269"/>
            <a:chExt cx="2135455" cy="2135455"/>
          </a:xfrm>
        </p:grpSpPr>
        <p:sp>
          <p:nvSpPr>
            <p:cNvPr id="39" name="円/楕円 38"/>
            <p:cNvSpPr>
              <a:spLocks noChangeAspect="1"/>
            </p:cNvSpPr>
            <p:nvPr/>
          </p:nvSpPr>
          <p:spPr>
            <a:xfrm>
              <a:off x="1895694" y="2826269"/>
              <a:ext cx="2135455" cy="2135455"/>
            </a:xfrm>
            <a:prstGeom prst="ellipse">
              <a:avLst/>
            </a:prstGeom>
            <a:gradFill flip="none" rotWithShape="1">
              <a:gsLst>
                <a:gs pos="100000">
                  <a:srgbClr val="FFC000">
                    <a:lumMod val="80000"/>
                    <a:lumOff val="20000"/>
                  </a:srgbClr>
                </a:gs>
                <a:gs pos="66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1"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2" name="グループ化 41"/>
          <p:cNvGrpSpPr/>
          <p:nvPr/>
        </p:nvGrpSpPr>
        <p:grpSpPr>
          <a:xfrm>
            <a:off x="281963" y="4462699"/>
            <a:ext cx="2135455" cy="2135455"/>
            <a:chOff x="270755" y="4426669"/>
            <a:chExt cx="2135455" cy="2135455"/>
          </a:xfrm>
        </p:grpSpPr>
        <p:sp>
          <p:nvSpPr>
            <p:cNvPr id="43" name="円/楕円 42"/>
            <p:cNvSpPr>
              <a:spLocks noChangeAspect="1"/>
            </p:cNvSpPr>
            <p:nvPr/>
          </p:nvSpPr>
          <p:spPr>
            <a:xfrm>
              <a:off x="270755" y="4426669"/>
              <a:ext cx="2135455" cy="2135455"/>
            </a:xfrm>
            <a:prstGeom prst="ellipse">
              <a:avLst/>
            </a:prstGeom>
            <a:gradFill flip="none" rotWithShape="1">
              <a:gsLst>
                <a:gs pos="95000">
                  <a:srgbClr val="FFC000">
                    <a:lumMod val="80000"/>
                    <a:lumOff val="20000"/>
                  </a:srgbClr>
                </a:gs>
                <a:gs pos="65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4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46" name="グループ化 45"/>
          <p:cNvGrpSpPr/>
          <p:nvPr/>
        </p:nvGrpSpPr>
        <p:grpSpPr>
          <a:xfrm>
            <a:off x="3548339" y="4462699"/>
            <a:ext cx="2135455" cy="2135455"/>
            <a:chOff x="3622698" y="4562225"/>
            <a:chExt cx="2135455" cy="2135455"/>
          </a:xfrm>
        </p:grpSpPr>
        <p:sp>
          <p:nvSpPr>
            <p:cNvPr id="47" name="円/楕円 46"/>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49"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0" name="グループ化 49"/>
          <p:cNvGrpSpPr/>
          <p:nvPr/>
        </p:nvGrpSpPr>
        <p:grpSpPr>
          <a:xfrm>
            <a:off x="281963" y="1184341"/>
            <a:ext cx="2135455" cy="2135455"/>
            <a:chOff x="360402" y="1061625"/>
            <a:chExt cx="2135455" cy="2135455"/>
          </a:xfrm>
        </p:grpSpPr>
        <p:sp>
          <p:nvSpPr>
            <p:cNvPr id="51" name="円/楕円 50"/>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3"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54" name="グループ化 53"/>
          <p:cNvGrpSpPr/>
          <p:nvPr/>
        </p:nvGrpSpPr>
        <p:grpSpPr>
          <a:xfrm>
            <a:off x="6751418" y="1184340"/>
            <a:ext cx="2135455" cy="2135455"/>
            <a:chOff x="6497491" y="995523"/>
            <a:chExt cx="2135455" cy="2135455"/>
          </a:xfrm>
        </p:grpSpPr>
        <p:sp>
          <p:nvSpPr>
            <p:cNvPr id="55" name="円/楕円 54"/>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5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58" name="グループ化 57"/>
          <p:cNvGrpSpPr/>
          <p:nvPr/>
        </p:nvGrpSpPr>
        <p:grpSpPr>
          <a:xfrm>
            <a:off x="5162666" y="2846596"/>
            <a:ext cx="2135455" cy="2135455"/>
            <a:chOff x="4954292" y="2791127"/>
            <a:chExt cx="2135455" cy="2135455"/>
          </a:xfrm>
        </p:grpSpPr>
        <p:sp>
          <p:nvSpPr>
            <p:cNvPr id="59" name="円/楕円 58"/>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1"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1" name="テキスト ボックス 20"/>
          <p:cNvSpPr txBox="1"/>
          <p:nvPr/>
        </p:nvSpPr>
        <p:spPr>
          <a:xfrm>
            <a:off x="1968181" y="1872625"/>
            <a:ext cx="1986876" cy="830997"/>
          </a:xfrm>
          <a:prstGeom prst="rect">
            <a:avLst/>
          </a:prstGeom>
          <a:solidFill>
            <a:schemeClr val="bg1">
              <a:alpha val="63000"/>
            </a:schemeClr>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豊かな</a:t>
            </a:r>
            <a:endParaRPr kumimoji="1"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生活のため</a:t>
            </a:r>
          </a:p>
        </p:txBody>
      </p:sp>
      <p:sp>
        <p:nvSpPr>
          <p:cNvPr id="22" name="テキスト ボックス 21"/>
          <p:cNvSpPr txBox="1"/>
          <p:nvPr/>
        </p:nvSpPr>
        <p:spPr>
          <a:xfrm>
            <a:off x="484543" y="3887092"/>
            <a:ext cx="1775217"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生きる</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ため</a:t>
            </a:r>
          </a:p>
        </p:txBody>
      </p:sp>
      <p:sp>
        <p:nvSpPr>
          <p:cNvPr id="23" name="テキスト ボックス 22"/>
          <p:cNvSpPr txBox="1"/>
          <p:nvPr/>
        </p:nvSpPr>
        <p:spPr>
          <a:xfrm>
            <a:off x="6535612" y="3061657"/>
            <a:ext cx="2351262"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安心して</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068018" y="5829673"/>
            <a:ext cx="2415273"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文化的に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9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E58D896-80E1-44AB-B0BA-353B673FB46D}"/>
              </a:ext>
            </a:extLst>
          </p:cNvPr>
          <p:cNvPicPr>
            <a:picLocks noChangeAspect="1"/>
          </p:cNvPicPr>
          <p:nvPr/>
        </p:nvPicPr>
        <p:blipFill rotWithShape="1">
          <a:blip r:embed="rId3">
            <a:extLst>
              <a:ext uri="{28A0092B-C50C-407E-A947-70E740481C1C}">
                <a14:useLocalDpi xmlns:a14="http://schemas.microsoft.com/office/drawing/2010/main" val="0"/>
              </a:ext>
            </a:extLst>
          </a:blip>
          <a:srcRect b="46430"/>
          <a:stretch/>
        </p:blipFill>
        <p:spPr>
          <a:xfrm>
            <a:off x="-48148" y="1374960"/>
            <a:ext cx="2956634" cy="2921084"/>
          </a:xfrm>
          <a:prstGeom prst="rect">
            <a:avLst/>
          </a:prstGeom>
        </p:spPr>
      </p:pic>
      <p:grpSp>
        <p:nvGrpSpPr>
          <p:cNvPr id="9" name="グループ化 8"/>
          <p:cNvGrpSpPr/>
          <p:nvPr/>
        </p:nvGrpSpPr>
        <p:grpSpPr>
          <a:xfrm>
            <a:off x="143219" y="165253"/>
            <a:ext cx="8846545" cy="6544019"/>
            <a:chOff x="143219" y="165253"/>
            <a:chExt cx="8846545" cy="6544019"/>
          </a:xfrm>
        </p:grpSpPr>
        <p:sp>
          <p:nvSpPr>
            <p:cNvPr id="8" name="上リボン 7"/>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ズ①</a:t>
            </a:r>
          </a:p>
        </p:txBody>
      </p:sp>
      <p:sp>
        <p:nvSpPr>
          <p:cNvPr id="21" name="四角形吹き出し 3">
            <a:extLst>
              <a:ext uri="{FF2B5EF4-FFF2-40B4-BE49-F238E27FC236}">
                <a16:creationId xmlns:a16="http://schemas.microsoft.com/office/drawing/2014/main" id="{B7DD0C3F-4EDF-46E3-9342-6D41DCBD7837}"/>
              </a:ext>
            </a:extLst>
          </p:cNvPr>
          <p:cNvSpPr/>
          <p:nvPr/>
        </p:nvSpPr>
        <p:spPr>
          <a:xfrm>
            <a:off x="2709045" y="1791730"/>
            <a:ext cx="5829027" cy="446585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BE0B247A-FD5C-4A8C-8C3C-3D9E56FEC5CF}"/>
              </a:ext>
            </a:extLst>
          </p:cNvPr>
          <p:cNvSpPr txBox="1"/>
          <p:nvPr/>
        </p:nvSpPr>
        <p:spPr>
          <a:xfrm>
            <a:off x="2846734" y="1910708"/>
            <a:ext cx="5594801"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次のうち、税金で負担した公立の</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中学生１人あたりの年間教育費は</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いくらでしょうか？</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テキスト ボックス 22">
            <a:extLst>
              <a:ext uri="{FF2B5EF4-FFF2-40B4-BE49-F238E27FC236}">
                <a16:creationId xmlns:a16="http://schemas.microsoft.com/office/drawing/2014/main" id="{30388A74-F9D7-4E7F-B152-D41BA11A5E91}"/>
              </a:ext>
            </a:extLst>
          </p:cNvPr>
          <p:cNvSpPr txBox="1"/>
          <p:nvPr/>
        </p:nvSpPr>
        <p:spPr>
          <a:xfrm>
            <a:off x="3621556" y="4446383"/>
            <a:ext cx="327525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約８０万円</a:t>
            </a:r>
          </a:p>
        </p:txBody>
      </p:sp>
      <p:sp>
        <p:nvSpPr>
          <p:cNvPr id="24" name="テキスト ボックス 23">
            <a:extLst>
              <a:ext uri="{FF2B5EF4-FFF2-40B4-BE49-F238E27FC236}">
                <a16:creationId xmlns:a16="http://schemas.microsoft.com/office/drawing/2014/main" id="{0255AFC9-DE7E-431C-B005-5DF2493FA86F}"/>
              </a:ext>
            </a:extLst>
          </p:cNvPr>
          <p:cNvSpPr txBox="1"/>
          <p:nvPr/>
        </p:nvSpPr>
        <p:spPr>
          <a:xfrm>
            <a:off x="3621555" y="3686804"/>
            <a:ext cx="3275256"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  約４０万円</a:t>
            </a:r>
          </a:p>
        </p:txBody>
      </p:sp>
      <p:sp>
        <p:nvSpPr>
          <p:cNvPr id="25" name="テキスト ボックス 24">
            <a:extLst>
              <a:ext uri="{FF2B5EF4-FFF2-40B4-BE49-F238E27FC236}">
                <a16:creationId xmlns:a16="http://schemas.microsoft.com/office/drawing/2014/main" id="{D9BF2807-25B7-4BA3-BE3D-5ED52B269E84}"/>
              </a:ext>
            </a:extLst>
          </p:cNvPr>
          <p:cNvSpPr txBox="1"/>
          <p:nvPr/>
        </p:nvSpPr>
        <p:spPr>
          <a:xfrm>
            <a:off x="3621556" y="5197488"/>
            <a:ext cx="373852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  約１１０万円</a:t>
            </a:r>
          </a:p>
        </p:txBody>
      </p:sp>
    </p:spTree>
    <p:extLst>
      <p:ext uri="{BB962C8B-B14F-4D97-AF65-F5344CB8AC3E}">
        <p14:creationId xmlns:p14="http://schemas.microsoft.com/office/powerpoint/2010/main" val="19092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43219" y="165253"/>
            <a:ext cx="8846545" cy="6544019"/>
            <a:chOff x="143219" y="165253"/>
            <a:chExt cx="8846545" cy="6544019"/>
          </a:xfrm>
        </p:grpSpPr>
        <p:sp>
          <p:nvSpPr>
            <p:cNvPr id="6" name="上リボン 5"/>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答え</a:t>
            </a:r>
          </a:p>
        </p:txBody>
      </p:sp>
      <p:sp>
        <p:nvSpPr>
          <p:cNvPr id="2" name="正方形/長方形 1"/>
          <p:cNvSpPr/>
          <p:nvPr/>
        </p:nvSpPr>
        <p:spPr>
          <a:xfrm>
            <a:off x="1115616" y="2128924"/>
            <a:ext cx="6912767" cy="1323439"/>
          </a:xfrm>
          <a:prstGeom prst="rect">
            <a:avLst/>
          </a:prstGeom>
          <a:solidFill>
            <a:srgbClr val="FEF1CE"/>
          </a:solid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③ </a:t>
            </a:r>
            <a:r>
              <a:rPr kumimoji="1" lang="ja-JP" alt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約</a:t>
            </a:r>
            <a:r>
              <a:rPr kumimoji="1" lang="ja-JP" altLang="en-US" sz="8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１１０</a:t>
            </a:r>
            <a:r>
              <a:rPr kumimoji="1" lang="ja-JP" alt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万円</a:t>
            </a:r>
          </a:p>
        </p:txBody>
      </p:sp>
      <p:sp>
        <p:nvSpPr>
          <p:cNvPr id="4" name="テキスト ボックス 3"/>
          <p:cNvSpPr txBox="1"/>
          <p:nvPr/>
        </p:nvSpPr>
        <p:spPr>
          <a:xfrm>
            <a:off x="1212079" y="3875910"/>
            <a:ext cx="6647974" cy="1438855"/>
          </a:xfrm>
          <a:prstGeom prst="rect">
            <a:avLst/>
          </a:prstGeom>
          <a:noFill/>
        </p:spPr>
        <p:txBody>
          <a:bodyPr wrap="none" rtlCol="0">
            <a:spAutoFit/>
          </a:bodyPr>
          <a:lstStyle/>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教科書代、学校の建設費、机、いすの購入費、</a:t>
            </a:r>
          </a:p>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先生の給料などを含めると１人あたりの全国平</a:t>
            </a:r>
          </a:p>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均の金額は約１１０万円になります。</a:t>
            </a:r>
          </a:p>
        </p:txBody>
      </p:sp>
    </p:spTree>
    <p:extLst>
      <p:ext uri="{BB962C8B-B14F-4D97-AF65-F5344CB8AC3E}">
        <p14:creationId xmlns:p14="http://schemas.microsoft.com/office/powerpoint/2010/main" val="11861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6740332" y="4462699"/>
            <a:ext cx="2135455" cy="2135455"/>
            <a:chOff x="6537960" y="4566751"/>
            <a:chExt cx="2135455" cy="2135455"/>
          </a:xfrm>
        </p:grpSpPr>
        <p:sp>
          <p:nvSpPr>
            <p:cNvPr id="30" name="円/楕円 29"/>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2"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5" name="グループ化 34"/>
          <p:cNvGrpSpPr/>
          <p:nvPr/>
        </p:nvGrpSpPr>
        <p:grpSpPr>
          <a:xfrm>
            <a:off x="3504271" y="1184341"/>
            <a:ext cx="2135455" cy="2135455"/>
            <a:chOff x="3357240" y="1039591"/>
            <a:chExt cx="2135455" cy="2135455"/>
          </a:xfrm>
        </p:grpSpPr>
        <p:sp>
          <p:nvSpPr>
            <p:cNvPr id="41" name="円/楕円 40"/>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43"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44" name="グループ化 43"/>
          <p:cNvGrpSpPr/>
          <p:nvPr/>
        </p:nvGrpSpPr>
        <p:grpSpPr>
          <a:xfrm>
            <a:off x="1906584" y="2846596"/>
            <a:ext cx="2135455" cy="2135455"/>
            <a:chOff x="1895694" y="2826269"/>
            <a:chExt cx="2135455" cy="2135455"/>
          </a:xfrm>
        </p:grpSpPr>
        <p:sp>
          <p:nvSpPr>
            <p:cNvPr id="45" name="円/楕円 44"/>
            <p:cNvSpPr>
              <a:spLocks noChangeAspect="1"/>
            </p:cNvSpPr>
            <p:nvPr/>
          </p:nvSpPr>
          <p:spPr>
            <a:xfrm>
              <a:off x="1895694" y="2826269"/>
              <a:ext cx="2135455" cy="2135455"/>
            </a:xfrm>
            <a:prstGeom prst="ellipse">
              <a:avLst/>
            </a:prstGeom>
            <a:gradFill flip="none" rotWithShape="1">
              <a:gsLst>
                <a:gs pos="92000">
                  <a:srgbClr val="FFC000">
                    <a:lumMod val="80000"/>
                    <a:lumOff val="20000"/>
                  </a:srgbClr>
                </a:gs>
                <a:gs pos="65000">
                  <a:srgbClr val="FFFF00">
                    <a:lumMod val="68000"/>
                    <a:lumOff val="32000"/>
                    <a:alpha val="65000"/>
                  </a:srgbClr>
                </a:gs>
                <a:gs pos="46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7"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8" name="グループ化 47"/>
          <p:cNvGrpSpPr/>
          <p:nvPr/>
        </p:nvGrpSpPr>
        <p:grpSpPr>
          <a:xfrm>
            <a:off x="281963" y="4462699"/>
            <a:ext cx="2135455" cy="2135455"/>
            <a:chOff x="270755" y="4426669"/>
            <a:chExt cx="2135455" cy="2135455"/>
          </a:xfrm>
        </p:grpSpPr>
        <p:sp>
          <p:nvSpPr>
            <p:cNvPr id="49" name="円/楕円 48"/>
            <p:cNvSpPr>
              <a:spLocks noChangeAspect="1"/>
            </p:cNvSpPr>
            <p:nvPr/>
          </p:nvSpPr>
          <p:spPr>
            <a:xfrm>
              <a:off x="270755" y="4426669"/>
              <a:ext cx="2135455" cy="2135455"/>
            </a:xfrm>
            <a:prstGeom prst="ellipse">
              <a:avLst/>
            </a:prstGeom>
            <a:gradFill flip="none" rotWithShape="1">
              <a:gsLst>
                <a:gs pos="92000">
                  <a:srgbClr val="FFC000">
                    <a:lumMod val="80000"/>
                    <a:lumOff val="20000"/>
                  </a:srgbClr>
                </a:gs>
                <a:gs pos="66000">
                  <a:srgbClr val="FFFF00">
                    <a:lumMod val="68000"/>
                    <a:lumOff val="32000"/>
                    <a:alpha val="65000"/>
                  </a:srgbClr>
                </a:gs>
                <a:gs pos="50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5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52" name="グループ化 51"/>
          <p:cNvGrpSpPr/>
          <p:nvPr/>
        </p:nvGrpSpPr>
        <p:grpSpPr>
          <a:xfrm>
            <a:off x="3548339" y="4462699"/>
            <a:ext cx="2135455" cy="2135455"/>
            <a:chOff x="3622698" y="4562225"/>
            <a:chExt cx="2135455" cy="2135455"/>
          </a:xfrm>
        </p:grpSpPr>
        <p:sp>
          <p:nvSpPr>
            <p:cNvPr id="53" name="円/楕円 52"/>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55"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6" name="グループ化 55"/>
          <p:cNvGrpSpPr/>
          <p:nvPr/>
        </p:nvGrpSpPr>
        <p:grpSpPr>
          <a:xfrm>
            <a:off x="281963" y="1184341"/>
            <a:ext cx="2135455" cy="2135455"/>
            <a:chOff x="360402" y="1061625"/>
            <a:chExt cx="2135455" cy="2135455"/>
          </a:xfrm>
        </p:grpSpPr>
        <p:sp>
          <p:nvSpPr>
            <p:cNvPr id="57" name="円/楕円 56"/>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9"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60" name="グループ化 59"/>
          <p:cNvGrpSpPr/>
          <p:nvPr/>
        </p:nvGrpSpPr>
        <p:grpSpPr>
          <a:xfrm>
            <a:off x="6751418" y="1184340"/>
            <a:ext cx="2135455" cy="2135455"/>
            <a:chOff x="6497491" y="995523"/>
            <a:chExt cx="2135455" cy="2135455"/>
          </a:xfrm>
        </p:grpSpPr>
        <p:sp>
          <p:nvSpPr>
            <p:cNvPr id="61" name="円/楕円 60"/>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6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64" name="グループ化 63"/>
          <p:cNvGrpSpPr/>
          <p:nvPr/>
        </p:nvGrpSpPr>
        <p:grpSpPr>
          <a:xfrm>
            <a:off x="5162666" y="2846596"/>
            <a:ext cx="2135455" cy="2135455"/>
            <a:chOff x="4954292" y="2791127"/>
            <a:chExt cx="2135455" cy="2135455"/>
          </a:xfrm>
        </p:grpSpPr>
        <p:sp>
          <p:nvSpPr>
            <p:cNvPr id="65" name="円/楕円 64"/>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7"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pic>
        <p:nvPicPr>
          <p:cNvPr id="33" name="Picture 2" descr="泥棒のイラスト"/>
          <p:cNvPicPr>
            <a:picLocks noChangeAspect="1" noChangeArrowheads="1"/>
          </p:cNvPicPr>
          <p:nvPr/>
        </p:nvPicPr>
        <p:blipFill>
          <a:blip r:embed="rId10"/>
          <a:srcRect/>
          <a:stretch>
            <a:fillRect/>
          </a:stretch>
        </p:blipFill>
        <p:spPr bwMode="auto">
          <a:xfrm>
            <a:off x="5766491" y="3198950"/>
            <a:ext cx="1238250" cy="1238250"/>
          </a:xfrm>
          <a:prstGeom prst="rect">
            <a:avLst/>
          </a:prstGeom>
          <a:noFill/>
          <a:ln w="9525">
            <a:noFill/>
            <a:miter lim="800000"/>
            <a:headEnd/>
            <a:tailEnd/>
          </a:ln>
        </p:spPr>
      </p:pic>
      <p:pic>
        <p:nvPicPr>
          <p:cNvPr id="34" name="Picture 4" descr="火事のイラスト"/>
          <p:cNvPicPr>
            <a:picLocks noChangeAspect="1" noChangeArrowheads="1"/>
          </p:cNvPicPr>
          <p:nvPr/>
        </p:nvPicPr>
        <p:blipFill>
          <a:blip r:embed="rId11"/>
          <a:srcRect/>
          <a:stretch>
            <a:fillRect/>
          </a:stretch>
        </p:blipFill>
        <p:spPr bwMode="auto">
          <a:xfrm>
            <a:off x="7115950" y="1486128"/>
            <a:ext cx="1376362" cy="1376363"/>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21204" y="1531075"/>
            <a:ext cx="1701895" cy="1236710"/>
          </a:xfrm>
          <a:prstGeom prst="rect">
            <a:avLst/>
          </a:prstGeom>
          <a:noFill/>
          <a:ln w="9525">
            <a:noFill/>
            <a:miter lim="800000"/>
            <a:headEnd/>
            <a:tailEnd/>
          </a:ln>
        </p:spPr>
      </p:pic>
      <p:pic>
        <p:nvPicPr>
          <p:cNvPr id="3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386978" y="3126796"/>
            <a:ext cx="1144547" cy="1435170"/>
          </a:xfrm>
          <a:prstGeom prst="rect">
            <a:avLst/>
          </a:prstGeom>
          <a:noFill/>
          <a:ln w="9525">
            <a:noFill/>
            <a:miter lim="800000"/>
            <a:headEnd/>
            <a:tailEnd/>
          </a:ln>
        </p:spPr>
      </p:pic>
      <p:pic>
        <p:nvPicPr>
          <p:cNvPr id="38" name="Picture 4"/>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842878" y="4780688"/>
            <a:ext cx="1922506" cy="1305187"/>
          </a:xfrm>
          <a:prstGeom prst="rect">
            <a:avLst/>
          </a:prstGeom>
          <a:noFill/>
          <a:ln w="9525">
            <a:noFill/>
            <a:miter lim="800000"/>
            <a:headEnd/>
            <a:tailEnd/>
          </a:ln>
        </p:spPr>
      </p:pic>
      <p:pic>
        <p:nvPicPr>
          <p:cNvPr id="39" name="Picture 6" descr="めまいを起こしている人のイラスト"/>
          <p:cNvPicPr>
            <a:picLocks noChangeAspect="1" noChangeArrowheads="1"/>
          </p:cNvPicPr>
          <p:nvPr/>
        </p:nvPicPr>
        <p:blipFill>
          <a:blip r:embed="rId15"/>
          <a:srcRect/>
          <a:stretch>
            <a:fillRect/>
          </a:stretch>
        </p:blipFill>
        <p:spPr bwMode="auto">
          <a:xfrm>
            <a:off x="3970853" y="4759934"/>
            <a:ext cx="1412875" cy="1412875"/>
          </a:xfrm>
          <a:prstGeom prst="rect">
            <a:avLst/>
          </a:prstGeom>
          <a:noFill/>
          <a:ln w="9525">
            <a:noFill/>
            <a:miter lim="800000"/>
            <a:headEnd/>
            <a:tailEnd/>
          </a:ln>
        </p:spPr>
      </p:pic>
      <p:pic>
        <p:nvPicPr>
          <p:cNvPr id="40" name="Picture 8" descr="http://4.bp.blogspot.com/-gjEoGvEPgNU/USs2_YYXiBI/AAAAAAAAOQk/tippQO_AyJU/s1600/ojiisan_idea.png"/>
          <p:cNvPicPr>
            <a:picLocks noChangeAspect="1" noChangeArrowheads="1"/>
          </p:cNvPicPr>
          <p:nvPr/>
        </p:nvPicPr>
        <p:blipFill>
          <a:blip r:embed="rId16"/>
          <a:srcRect/>
          <a:stretch>
            <a:fillRect/>
          </a:stretch>
        </p:blipFill>
        <p:spPr bwMode="auto">
          <a:xfrm>
            <a:off x="756996" y="4767989"/>
            <a:ext cx="1230312" cy="1417638"/>
          </a:xfrm>
          <a:prstGeom prst="rect">
            <a:avLst/>
          </a:prstGeom>
          <a:noFill/>
          <a:ln w="9525">
            <a:noFill/>
            <a:miter lim="800000"/>
            <a:headEnd/>
            <a:tailEnd/>
          </a:ln>
        </p:spPr>
      </p:pic>
      <p:pic>
        <p:nvPicPr>
          <p:cNvPr id="27" name="図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19973" y="1375853"/>
            <a:ext cx="1072357" cy="1302148"/>
          </a:xfrm>
          <a:prstGeom prst="rect">
            <a:avLst/>
          </a:prstGeom>
        </p:spPr>
      </p:pic>
      <p:sp>
        <p:nvSpPr>
          <p:cNvPr id="2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税金がなかったら</a:t>
            </a:r>
          </a:p>
        </p:txBody>
      </p:sp>
    </p:spTree>
    <p:extLst>
      <p:ext uri="{BB962C8B-B14F-4D97-AF65-F5344CB8AC3E}">
        <p14:creationId xmlns:p14="http://schemas.microsoft.com/office/powerpoint/2010/main" val="5747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900"/>
                                        <p:tgtEl>
                                          <p:spTgt spid="29"/>
                                        </p:tgtEl>
                                        <p:attrNameLst>
                                          <p:attrName>ppt_x</p:attrName>
                                        </p:attrNameLst>
                                      </p:cBhvr>
                                      <p:tavLst>
                                        <p:tav tm="0">
                                          <p:val>
                                            <p:strVal val="ppt_x"/>
                                          </p:val>
                                        </p:tav>
                                        <p:tav tm="100000">
                                          <p:val>
                                            <p:strVal val="ppt_x"/>
                                          </p:val>
                                        </p:tav>
                                      </p:tavLst>
                                    </p:anim>
                                    <p:anim calcmode="lin" valueType="num">
                                      <p:cBhvr additive="base">
                                        <p:cTn id="7" dur="900"/>
                                        <p:tgtEl>
                                          <p:spTgt spid="29"/>
                                        </p:tgtEl>
                                        <p:attrNameLst>
                                          <p:attrName>ppt_y</p:attrName>
                                        </p:attrNameLst>
                                      </p:cBhvr>
                                      <p:tavLst>
                                        <p:tav tm="0">
                                          <p:val>
                                            <p:strVal val="ppt_y"/>
                                          </p:val>
                                        </p:tav>
                                        <p:tav tm="100000">
                                          <p:val>
                                            <p:strVal val="1+ppt_h/2"/>
                                          </p:val>
                                        </p:tav>
                                      </p:tavLst>
                                    </p:anim>
                                    <p:set>
                                      <p:cBhvr>
                                        <p:cTn id="8" dur="1" fill="hold">
                                          <p:stCondLst>
                                            <p:cond delay="899"/>
                                          </p:stCondLst>
                                        </p:cTn>
                                        <p:tgtEl>
                                          <p:spTgt spid="29"/>
                                        </p:tgtEl>
                                        <p:attrNameLst>
                                          <p:attrName>style.visibility</p:attrName>
                                        </p:attrNameLst>
                                      </p:cBhvr>
                                      <p:to>
                                        <p:strVal val="hidden"/>
                                      </p:to>
                                    </p:set>
                                  </p:childTnLst>
                                </p:cTn>
                              </p:par>
                              <p:par>
                                <p:cTn id="9" presetID="2" presetClass="exit" presetSubtype="4" fill="hold" nodeType="withEffect">
                                  <p:stCondLst>
                                    <p:cond delay="100"/>
                                  </p:stCondLst>
                                  <p:childTnLst>
                                    <p:anim calcmode="lin" valueType="num">
                                      <p:cBhvr additive="base">
                                        <p:cTn id="10" dur="800"/>
                                        <p:tgtEl>
                                          <p:spTgt spid="35"/>
                                        </p:tgtEl>
                                        <p:attrNameLst>
                                          <p:attrName>ppt_x</p:attrName>
                                        </p:attrNameLst>
                                      </p:cBhvr>
                                      <p:tavLst>
                                        <p:tav tm="0">
                                          <p:val>
                                            <p:strVal val="ppt_x"/>
                                          </p:val>
                                        </p:tav>
                                        <p:tav tm="100000">
                                          <p:val>
                                            <p:strVal val="ppt_x"/>
                                          </p:val>
                                        </p:tav>
                                      </p:tavLst>
                                    </p:anim>
                                    <p:anim calcmode="lin" valueType="num">
                                      <p:cBhvr additive="base">
                                        <p:cTn id="11" dur="800"/>
                                        <p:tgtEl>
                                          <p:spTgt spid="35"/>
                                        </p:tgtEl>
                                        <p:attrNameLst>
                                          <p:attrName>ppt_y</p:attrName>
                                        </p:attrNameLst>
                                      </p:cBhvr>
                                      <p:tavLst>
                                        <p:tav tm="0">
                                          <p:val>
                                            <p:strVal val="ppt_y"/>
                                          </p:val>
                                        </p:tav>
                                        <p:tav tm="100000">
                                          <p:val>
                                            <p:strVal val="1+ppt_h/2"/>
                                          </p:val>
                                        </p:tav>
                                      </p:tavLst>
                                    </p:anim>
                                    <p:set>
                                      <p:cBhvr>
                                        <p:cTn id="12" dur="1" fill="hold">
                                          <p:stCondLst>
                                            <p:cond delay="799"/>
                                          </p:stCondLst>
                                        </p:cTn>
                                        <p:tgtEl>
                                          <p:spTgt spid="3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1100"/>
                                        <p:tgtEl>
                                          <p:spTgt spid="44"/>
                                        </p:tgtEl>
                                        <p:attrNameLst>
                                          <p:attrName>ppt_x</p:attrName>
                                        </p:attrNameLst>
                                      </p:cBhvr>
                                      <p:tavLst>
                                        <p:tav tm="0">
                                          <p:val>
                                            <p:strVal val="ppt_x"/>
                                          </p:val>
                                        </p:tav>
                                        <p:tav tm="100000">
                                          <p:val>
                                            <p:strVal val="ppt_x"/>
                                          </p:val>
                                        </p:tav>
                                      </p:tavLst>
                                    </p:anim>
                                    <p:anim calcmode="lin" valueType="num">
                                      <p:cBhvr additive="base">
                                        <p:cTn id="15" dur="1100"/>
                                        <p:tgtEl>
                                          <p:spTgt spid="44"/>
                                        </p:tgtEl>
                                        <p:attrNameLst>
                                          <p:attrName>ppt_y</p:attrName>
                                        </p:attrNameLst>
                                      </p:cBhvr>
                                      <p:tavLst>
                                        <p:tav tm="0">
                                          <p:val>
                                            <p:strVal val="ppt_y"/>
                                          </p:val>
                                        </p:tav>
                                        <p:tav tm="100000">
                                          <p:val>
                                            <p:strVal val="1+ppt_h/2"/>
                                          </p:val>
                                        </p:tav>
                                      </p:tavLst>
                                    </p:anim>
                                    <p:set>
                                      <p:cBhvr>
                                        <p:cTn id="16" dur="1" fill="hold">
                                          <p:stCondLst>
                                            <p:cond delay="1099"/>
                                          </p:stCondLst>
                                        </p:cTn>
                                        <p:tgtEl>
                                          <p:spTgt spid="44"/>
                                        </p:tgtEl>
                                        <p:attrNameLst>
                                          <p:attrName>style.visibility</p:attrName>
                                        </p:attrNameLst>
                                      </p:cBhvr>
                                      <p:to>
                                        <p:strVal val="hidden"/>
                                      </p:to>
                                    </p:set>
                                  </p:childTnLst>
                                </p:cTn>
                              </p:par>
                              <p:par>
                                <p:cTn id="17" presetID="2" presetClass="exit" presetSubtype="4" fill="hold" nodeType="withEffect">
                                  <p:stCondLst>
                                    <p:cond delay="100"/>
                                  </p:stCondLst>
                                  <p:childTnLst>
                                    <p:anim calcmode="lin" valueType="num">
                                      <p:cBhvr additive="base">
                                        <p:cTn id="18" dur="900"/>
                                        <p:tgtEl>
                                          <p:spTgt spid="48"/>
                                        </p:tgtEl>
                                        <p:attrNameLst>
                                          <p:attrName>ppt_x</p:attrName>
                                        </p:attrNameLst>
                                      </p:cBhvr>
                                      <p:tavLst>
                                        <p:tav tm="0">
                                          <p:val>
                                            <p:strVal val="ppt_x"/>
                                          </p:val>
                                        </p:tav>
                                        <p:tav tm="100000">
                                          <p:val>
                                            <p:strVal val="ppt_x"/>
                                          </p:val>
                                        </p:tav>
                                      </p:tavLst>
                                    </p:anim>
                                    <p:anim calcmode="lin" valueType="num">
                                      <p:cBhvr additive="base">
                                        <p:cTn id="19" dur="900"/>
                                        <p:tgtEl>
                                          <p:spTgt spid="48"/>
                                        </p:tgtEl>
                                        <p:attrNameLst>
                                          <p:attrName>ppt_y</p:attrName>
                                        </p:attrNameLst>
                                      </p:cBhvr>
                                      <p:tavLst>
                                        <p:tav tm="0">
                                          <p:val>
                                            <p:strVal val="ppt_y"/>
                                          </p:val>
                                        </p:tav>
                                        <p:tav tm="100000">
                                          <p:val>
                                            <p:strVal val="1+ppt_h/2"/>
                                          </p:val>
                                        </p:tav>
                                      </p:tavLst>
                                    </p:anim>
                                    <p:set>
                                      <p:cBhvr>
                                        <p:cTn id="20" dur="1" fill="hold">
                                          <p:stCondLst>
                                            <p:cond delay="899"/>
                                          </p:stCondLst>
                                        </p:cTn>
                                        <p:tgtEl>
                                          <p:spTgt spid="4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1300"/>
                                        <p:tgtEl>
                                          <p:spTgt spid="52"/>
                                        </p:tgtEl>
                                        <p:attrNameLst>
                                          <p:attrName>ppt_x</p:attrName>
                                        </p:attrNameLst>
                                      </p:cBhvr>
                                      <p:tavLst>
                                        <p:tav tm="0">
                                          <p:val>
                                            <p:strVal val="ppt_x"/>
                                          </p:val>
                                        </p:tav>
                                        <p:tav tm="100000">
                                          <p:val>
                                            <p:strVal val="ppt_x"/>
                                          </p:val>
                                        </p:tav>
                                      </p:tavLst>
                                    </p:anim>
                                    <p:anim calcmode="lin" valueType="num">
                                      <p:cBhvr additive="base">
                                        <p:cTn id="23" dur="1300"/>
                                        <p:tgtEl>
                                          <p:spTgt spid="52"/>
                                        </p:tgtEl>
                                        <p:attrNameLst>
                                          <p:attrName>ppt_y</p:attrName>
                                        </p:attrNameLst>
                                      </p:cBhvr>
                                      <p:tavLst>
                                        <p:tav tm="0">
                                          <p:val>
                                            <p:strVal val="ppt_y"/>
                                          </p:val>
                                        </p:tav>
                                        <p:tav tm="100000">
                                          <p:val>
                                            <p:strVal val="1+ppt_h/2"/>
                                          </p:val>
                                        </p:tav>
                                      </p:tavLst>
                                    </p:anim>
                                    <p:set>
                                      <p:cBhvr>
                                        <p:cTn id="24" dur="1" fill="hold">
                                          <p:stCondLst>
                                            <p:cond delay="1299"/>
                                          </p:stCondLst>
                                        </p:cTn>
                                        <p:tgtEl>
                                          <p:spTgt spid="5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1100"/>
                                        <p:tgtEl>
                                          <p:spTgt spid="56"/>
                                        </p:tgtEl>
                                        <p:attrNameLst>
                                          <p:attrName>ppt_x</p:attrName>
                                        </p:attrNameLst>
                                      </p:cBhvr>
                                      <p:tavLst>
                                        <p:tav tm="0">
                                          <p:val>
                                            <p:strVal val="ppt_x"/>
                                          </p:val>
                                        </p:tav>
                                        <p:tav tm="100000">
                                          <p:val>
                                            <p:strVal val="ppt_x"/>
                                          </p:val>
                                        </p:tav>
                                      </p:tavLst>
                                    </p:anim>
                                    <p:anim calcmode="lin" valueType="num">
                                      <p:cBhvr additive="base">
                                        <p:cTn id="27" dur="1100"/>
                                        <p:tgtEl>
                                          <p:spTgt spid="56"/>
                                        </p:tgtEl>
                                        <p:attrNameLst>
                                          <p:attrName>ppt_y</p:attrName>
                                        </p:attrNameLst>
                                      </p:cBhvr>
                                      <p:tavLst>
                                        <p:tav tm="0">
                                          <p:val>
                                            <p:strVal val="ppt_y"/>
                                          </p:val>
                                        </p:tav>
                                        <p:tav tm="100000">
                                          <p:val>
                                            <p:strVal val="1+ppt_h/2"/>
                                          </p:val>
                                        </p:tav>
                                      </p:tavLst>
                                    </p:anim>
                                    <p:set>
                                      <p:cBhvr>
                                        <p:cTn id="28" dur="1" fill="hold">
                                          <p:stCondLst>
                                            <p:cond delay="1099"/>
                                          </p:stCondLst>
                                        </p:cTn>
                                        <p:tgtEl>
                                          <p:spTgt spid="56"/>
                                        </p:tgtEl>
                                        <p:attrNameLst>
                                          <p:attrName>style.visibility</p:attrName>
                                        </p:attrNameLst>
                                      </p:cBhvr>
                                      <p:to>
                                        <p:strVal val="hidden"/>
                                      </p:to>
                                    </p:set>
                                  </p:childTnLst>
                                </p:cTn>
                              </p:par>
                              <p:par>
                                <p:cTn id="29" presetID="2" presetClass="exit" presetSubtype="4" fill="hold" nodeType="withEffect">
                                  <p:stCondLst>
                                    <p:cond delay="100"/>
                                  </p:stCondLst>
                                  <p:childTnLst>
                                    <p:anim calcmode="lin" valueType="num">
                                      <p:cBhvr additive="base">
                                        <p:cTn id="30" dur="700"/>
                                        <p:tgtEl>
                                          <p:spTgt spid="60"/>
                                        </p:tgtEl>
                                        <p:attrNameLst>
                                          <p:attrName>ppt_x</p:attrName>
                                        </p:attrNameLst>
                                      </p:cBhvr>
                                      <p:tavLst>
                                        <p:tav tm="0">
                                          <p:val>
                                            <p:strVal val="ppt_x"/>
                                          </p:val>
                                        </p:tav>
                                        <p:tav tm="100000">
                                          <p:val>
                                            <p:strVal val="ppt_x"/>
                                          </p:val>
                                        </p:tav>
                                      </p:tavLst>
                                    </p:anim>
                                    <p:anim calcmode="lin" valueType="num">
                                      <p:cBhvr additive="base">
                                        <p:cTn id="31" dur="700"/>
                                        <p:tgtEl>
                                          <p:spTgt spid="60"/>
                                        </p:tgtEl>
                                        <p:attrNameLst>
                                          <p:attrName>ppt_y</p:attrName>
                                        </p:attrNameLst>
                                      </p:cBhvr>
                                      <p:tavLst>
                                        <p:tav tm="0">
                                          <p:val>
                                            <p:strVal val="ppt_y"/>
                                          </p:val>
                                        </p:tav>
                                        <p:tav tm="100000">
                                          <p:val>
                                            <p:strVal val="1+ppt_h/2"/>
                                          </p:val>
                                        </p:tav>
                                      </p:tavLst>
                                    </p:anim>
                                    <p:set>
                                      <p:cBhvr>
                                        <p:cTn id="32" dur="1" fill="hold">
                                          <p:stCondLst>
                                            <p:cond delay="699"/>
                                          </p:stCondLst>
                                        </p:cTn>
                                        <p:tgtEl>
                                          <p:spTgt spid="60"/>
                                        </p:tgtEl>
                                        <p:attrNameLst>
                                          <p:attrName>style.visibility</p:attrName>
                                        </p:attrNameLst>
                                      </p:cBhvr>
                                      <p:to>
                                        <p:strVal val="hidden"/>
                                      </p:to>
                                    </p:set>
                                  </p:childTnLst>
                                </p:cTn>
                              </p:par>
                              <p:par>
                                <p:cTn id="33" presetID="2" presetClass="exit" presetSubtype="4" fill="hold" nodeType="withEffect">
                                  <p:stCondLst>
                                    <p:cond delay="200"/>
                                  </p:stCondLst>
                                  <p:childTnLst>
                                    <p:anim calcmode="lin" valueType="num">
                                      <p:cBhvr additive="base">
                                        <p:cTn id="34" dur="1000"/>
                                        <p:tgtEl>
                                          <p:spTgt spid="64"/>
                                        </p:tgtEl>
                                        <p:attrNameLst>
                                          <p:attrName>ppt_x</p:attrName>
                                        </p:attrNameLst>
                                      </p:cBhvr>
                                      <p:tavLst>
                                        <p:tav tm="0">
                                          <p:val>
                                            <p:strVal val="ppt_x"/>
                                          </p:val>
                                        </p:tav>
                                        <p:tav tm="100000">
                                          <p:val>
                                            <p:strVal val="ppt_x"/>
                                          </p:val>
                                        </p:tav>
                                      </p:tavLst>
                                    </p:anim>
                                    <p:anim calcmode="lin" valueType="num">
                                      <p:cBhvr additive="base">
                                        <p:cTn id="35" dur="1000"/>
                                        <p:tgtEl>
                                          <p:spTgt spid="64"/>
                                        </p:tgtEl>
                                        <p:attrNameLst>
                                          <p:attrName>ppt_y</p:attrName>
                                        </p:attrNameLst>
                                      </p:cBhvr>
                                      <p:tavLst>
                                        <p:tav tm="0">
                                          <p:val>
                                            <p:strVal val="ppt_y"/>
                                          </p:val>
                                        </p:tav>
                                        <p:tav tm="100000">
                                          <p:val>
                                            <p:strVal val="1+ppt_h/2"/>
                                          </p:val>
                                        </p:tav>
                                      </p:tavLst>
                                    </p:anim>
                                    <p:set>
                                      <p:cBhvr>
                                        <p:cTn id="36" dur="1" fill="hold">
                                          <p:stCondLst>
                                            <p:cond delay="999"/>
                                          </p:stCondLst>
                                        </p:cTn>
                                        <p:tgtEl>
                                          <p:spTgt spid="6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400"/>
                                        <p:tgtEl>
                                          <p:spTgt spid="36"/>
                                        </p:tgtEl>
                                      </p:cBhvr>
                                    </p:animEffect>
                                  </p:childTnLst>
                                </p:cTn>
                              </p:par>
                            </p:childTnLst>
                          </p:cTn>
                        </p:par>
                        <p:par>
                          <p:cTn id="42" fill="hold">
                            <p:stCondLst>
                              <p:cond delay="14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1100"/>
                                        <p:tgtEl>
                                          <p:spTgt spid="37"/>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400"/>
                                        <p:tgtEl>
                                          <p:spTgt spid="39"/>
                                        </p:tgtEl>
                                      </p:cBhvr>
                                    </p:animEffect>
                                  </p:childTnLst>
                                </p:cTn>
                              </p:par>
                            </p:childTnLst>
                          </p:cTn>
                        </p:par>
                        <p:par>
                          <p:cTn id="50" fill="hold">
                            <p:stCondLst>
                              <p:cond delay="39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400"/>
                                        <p:tgtEl>
                                          <p:spTgt spid="34"/>
                                        </p:tgtEl>
                                      </p:cBhvr>
                                    </p:animEffect>
                                  </p:childTnLst>
                                </p:cTn>
                              </p:par>
                            </p:childTnLst>
                          </p:cTn>
                        </p:par>
                        <p:par>
                          <p:cTn id="54" fill="hold">
                            <p:stCondLst>
                              <p:cond delay="5300"/>
                            </p:stCondLst>
                            <p:childTnLst>
                              <p:par>
                                <p:cTn id="55" presetID="14" presetClass="entr" presetSubtype="1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1600"/>
                                        <p:tgtEl>
                                          <p:spTgt spid="33"/>
                                        </p:tgtEl>
                                      </p:cBhvr>
                                    </p:animEffect>
                                  </p:childTnLst>
                                </p:cTn>
                              </p:par>
                            </p:childTnLst>
                          </p:cTn>
                        </p:par>
                        <p:par>
                          <p:cTn id="58" fill="hold">
                            <p:stCondLst>
                              <p:cond delay="6900"/>
                            </p:stCondLst>
                            <p:childTnLst>
                              <p:par>
                                <p:cTn id="59" presetID="45" presetClass="entr" presetSubtype="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800"/>
                                        <p:tgtEl>
                                          <p:spTgt spid="40"/>
                                        </p:tgtEl>
                                      </p:cBhvr>
                                    </p:animEffect>
                                    <p:anim calcmode="lin" valueType="num">
                                      <p:cBhvr>
                                        <p:cTn id="62" dur="800" fill="hold"/>
                                        <p:tgtEl>
                                          <p:spTgt spid="40"/>
                                        </p:tgtEl>
                                        <p:attrNameLst>
                                          <p:attrName>ppt_w</p:attrName>
                                        </p:attrNameLst>
                                      </p:cBhvr>
                                      <p:tavLst>
                                        <p:tav tm="0" fmla="#ppt_w*sin(2.5*pi*$)">
                                          <p:val>
                                            <p:fltVal val="0"/>
                                          </p:val>
                                        </p:tav>
                                        <p:tav tm="100000">
                                          <p:val>
                                            <p:fltVal val="1"/>
                                          </p:val>
                                        </p:tav>
                                      </p:tavLst>
                                    </p:anim>
                                    <p:anim calcmode="lin" valueType="num">
                                      <p:cBhvr>
                                        <p:cTn id="63" dur="800" fill="hold"/>
                                        <p:tgtEl>
                                          <p:spTgt spid="40"/>
                                        </p:tgtEl>
                                        <p:attrNameLst>
                                          <p:attrName>ppt_h</p:attrName>
                                        </p:attrNameLst>
                                      </p:cBhvr>
                                      <p:tavLst>
                                        <p:tav tm="0">
                                          <p:val>
                                            <p:strVal val="#ppt_h"/>
                                          </p:val>
                                        </p:tav>
                                        <p:tav tm="100000">
                                          <p:val>
                                            <p:strVal val="#ppt_h"/>
                                          </p:val>
                                        </p:tav>
                                      </p:tavLst>
                                    </p:anim>
                                  </p:childTnLst>
                                </p:cTn>
                              </p:par>
                            </p:childTnLst>
                          </p:cTn>
                        </p:par>
                        <p:par>
                          <p:cTn id="64" fill="hold">
                            <p:stCondLst>
                              <p:cond delay="7700"/>
                            </p:stCondLst>
                            <p:childTnLst>
                              <p:par>
                                <p:cTn id="65" presetID="10" presetClass="entr" presetSubtype="0" fill="hold" nodeType="afterEffect">
                                  <p:stCondLst>
                                    <p:cond delay="1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400"/>
                                        <p:tgtEl>
                                          <p:spTgt spid="27"/>
                                        </p:tgtEl>
                                      </p:cBhvr>
                                    </p:animEffect>
                                  </p:childTnLst>
                                </p:cTn>
                              </p:par>
                            </p:childTnLst>
                          </p:cTn>
                        </p:par>
                        <p:par>
                          <p:cTn id="68" fill="hold">
                            <p:stCondLst>
                              <p:cond delay="9200"/>
                            </p:stCondLst>
                            <p:childTnLst>
                              <p:par>
                                <p:cTn id="69" presetID="16" presetClass="entr" presetSubtype="21"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11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画面に合わせる (4:3)</PresentationFormat>
  <Paragraphs>376</Paragraphs>
  <Slides>35</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35</vt:i4>
      </vt:variant>
    </vt:vector>
  </HeadingPairs>
  <TitlesOfParts>
    <vt:vector size="49" baseType="lpstr">
      <vt:lpstr>HGP教科書体</vt:lpstr>
      <vt:lpstr>Trebuchet MS</vt:lpstr>
      <vt:lpstr>Arial</vt:lpstr>
      <vt:lpstr>ＭＳ ゴシック</vt:lpstr>
      <vt:lpstr>HG丸ｺﾞｼｯｸM-PRO</vt:lpstr>
      <vt:lpstr>HGSｺﾞｼｯｸE</vt:lpstr>
      <vt:lpstr>Wingdings 3</vt:lpstr>
      <vt:lpstr>ＭＳ 明朝</vt:lpstr>
      <vt:lpstr>Calibri</vt:lpstr>
      <vt:lpstr>HGSｺﾞｼｯｸM</vt:lpstr>
      <vt:lpstr>Century Schoolbook</vt:lpstr>
      <vt:lpstr>1_Office テーマ</vt:lpstr>
      <vt:lpstr>2_Office テーマ</vt:lpstr>
      <vt:lpstr>ファセット</vt:lpstr>
      <vt:lpstr> ぜ い り し 税理士による 　租税教室　</vt:lpstr>
      <vt:lpstr>今日のお話</vt:lpstr>
      <vt:lpstr>　税金を通して　　 　　　学んでほしいこと</vt:lpstr>
      <vt:lpstr>税金はなぜ必要なの？</vt:lpstr>
      <vt:lpstr>PowerPoint プレゼンテーション</vt:lpstr>
      <vt:lpstr>PowerPoint プレゼンテーション</vt:lpstr>
      <vt:lpstr>税 金 ク イ ズ①</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 金 ク イ ズ②</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宿　題</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07-6 lecturetext2025_ch4middle</dc:title>
  <dc:creator/>
  <cp:lastModifiedBy/>
  <cp:revision>1</cp:revision>
  <dcterms:created xsi:type="dcterms:W3CDTF">2014-07-17T06:09:38Z</dcterms:created>
  <dcterms:modified xsi:type="dcterms:W3CDTF">2025-03-28T01:05:45Z</dcterms:modified>
</cp:coreProperties>
</file>